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1622" r:id="rId2"/>
    <p:sldId id="1621" r:id="rId3"/>
    <p:sldId id="1619" r:id="rId4"/>
    <p:sldId id="534" r:id="rId5"/>
    <p:sldId id="535" r:id="rId6"/>
    <p:sldId id="604" r:id="rId7"/>
    <p:sldId id="658" r:id="rId8"/>
    <p:sldId id="615" r:id="rId9"/>
    <p:sldId id="626" r:id="rId10"/>
    <p:sldId id="622" r:id="rId11"/>
    <p:sldId id="627" r:id="rId12"/>
    <p:sldId id="584" r:id="rId13"/>
    <p:sldId id="673" r:id="rId14"/>
    <p:sldId id="586" r:id="rId15"/>
    <p:sldId id="613" r:id="rId16"/>
    <p:sldId id="666" r:id="rId17"/>
    <p:sldId id="1620" r:id="rId18"/>
    <p:sldId id="588" r:id="rId19"/>
    <p:sldId id="611" r:id="rId20"/>
    <p:sldId id="591" r:id="rId21"/>
    <p:sldId id="660" r:id="rId22"/>
    <p:sldId id="672" r:id="rId23"/>
    <p:sldId id="657" r:id="rId24"/>
    <p:sldId id="631" r:id="rId25"/>
    <p:sldId id="653" r:id="rId26"/>
    <p:sldId id="654" r:id="rId27"/>
    <p:sldId id="661" r:id="rId28"/>
    <p:sldId id="662" r:id="rId29"/>
    <p:sldId id="582" r:id="rId30"/>
    <p:sldId id="590" r:id="rId31"/>
    <p:sldId id="593" r:id="rId32"/>
    <p:sldId id="594" r:id="rId33"/>
    <p:sldId id="596" r:id="rId34"/>
    <p:sldId id="601" r:id="rId35"/>
    <p:sldId id="597" r:id="rId36"/>
    <p:sldId id="592" r:id="rId37"/>
    <p:sldId id="1618" r:id="rId38"/>
    <p:sldId id="670" r:id="rId39"/>
    <p:sldId id="625" r:id="rId40"/>
    <p:sldId id="619" r:id="rId41"/>
    <p:sldId id="618" r:id="rId42"/>
    <p:sldId id="674" r:id="rId43"/>
    <p:sldId id="675" r:id="rId44"/>
    <p:sldId id="1623" r:id="rId45"/>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A7687CDF-DD63-449A-B6F6-AF2409C893E7}">
          <p14:sldIdLst>
            <p14:sldId id="1622"/>
            <p14:sldId id="1621"/>
            <p14:sldId id="1619"/>
            <p14:sldId id="534"/>
            <p14:sldId id="535"/>
            <p14:sldId id="604"/>
            <p14:sldId id="658"/>
            <p14:sldId id="615"/>
            <p14:sldId id="626"/>
            <p14:sldId id="622"/>
            <p14:sldId id="627"/>
            <p14:sldId id="584"/>
            <p14:sldId id="673"/>
            <p14:sldId id="586"/>
            <p14:sldId id="613"/>
            <p14:sldId id="666"/>
            <p14:sldId id="1620"/>
            <p14:sldId id="588"/>
            <p14:sldId id="611"/>
            <p14:sldId id="591"/>
            <p14:sldId id="660"/>
            <p14:sldId id="672"/>
            <p14:sldId id="657"/>
            <p14:sldId id="631"/>
            <p14:sldId id="653"/>
            <p14:sldId id="654"/>
            <p14:sldId id="661"/>
            <p14:sldId id="662"/>
            <p14:sldId id="582"/>
            <p14:sldId id="590"/>
            <p14:sldId id="593"/>
            <p14:sldId id="594"/>
            <p14:sldId id="596"/>
            <p14:sldId id="601"/>
            <p14:sldId id="597"/>
            <p14:sldId id="592"/>
            <p14:sldId id="1618"/>
            <p14:sldId id="670"/>
            <p14:sldId id="625"/>
            <p14:sldId id="619"/>
            <p14:sldId id="618"/>
            <p14:sldId id="674"/>
            <p14:sldId id="675"/>
            <p14:sldId id="162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8F8"/>
    <a:srgbClr val="FBFBFB"/>
    <a:srgbClr val="FCEDED"/>
    <a:srgbClr val="FFCCCC"/>
    <a:srgbClr val="E9E9E9"/>
    <a:srgbClr val="999999"/>
    <a:srgbClr val="F5F5F5"/>
    <a:srgbClr val="ECECEC"/>
    <a:srgbClr val="DC59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216" autoAdjust="0"/>
    <p:restoredTop sz="96048" autoAdjust="0"/>
  </p:normalViewPr>
  <p:slideViewPr>
    <p:cSldViewPr snapToGrid="0">
      <p:cViewPr varScale="1">
        <p:scale>
          <a:sx n="85" d="100"/>
          <a:sy n="85" d="100"/>
        </p:scale>
        <p:origin x="114" y="720"/>
      </p:cViewPr>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E765A83F-67AF-4386-ACF2-4D54704E7F44}"/>
    <pc:docChg chg="modSld">
      <pc:chgData name="平野 武" userId="3cfe3d63-3e2d-444e-9c54-10e92370b90a" providerId="ADAL" clId="{E765A83F-67AF-4386-ACF2-4D54704E7F44}" dt="2024-05-21T04:43:50.016" v="23" actId="1076"/>
      <pc:docMkLst>
        <pc:docMk/>
      </pc:docMkLst>
      <pc:sldChg chg="modSp mod">
        <pc:chgData name="平野 武" userId="3cfe3d63-3e2d-444e-9c54-10e92370b90a" providerId="ADAL" clId="{E765A83F-67AF-4386-ACF2-4D54704E7F44}" dt="2024-05-21T04:43:50.016" v="23" actId="1076"/>
        <pc:sldMkLst>
          <pc:docMk/>
          <pc:sldMk cId="2466386405" sldId="591"/>
        </pc:sldMkLst>
        <pc:spChg chg="mod">
          <ac:chgData name="平野 武" userId="3cfe3d63-3e2d-444e-9c54-10e92370b90a" providerId="ADAL" clId="{E765A83F-67AF-4386-ACF2-4D54704E7F44}" dt="2024-05-21T04:43:41.460" v="22" actId="20577"/>
          <ac:spMkLst>
            <pc:docMk/>
            <pc:sldMk cId="2466386405" sldId="591"/>
            <ac:spMk id="8" creationId="{333D0C9D-2913-B826-A645-4B0AB673F51E}"/>
          </ac:spMkLst>
        </pc:spChg>
        <pc:grpChg chg="mod">
          <ac:chgData name="平野 武" userId="3cfe3d63-3e2d-444e-9c54-10e92370b90a" providerId="ADAL" clId="{E765A83F-67AF-4386-ACF2-4D54704E7F44}" dt="2024-05-21T04:43:50.016" v="23" actId="1076"/>
          <ac:grpSpMkLst>
            <pc:docMk/>
            <pc:sldMk cId="2466386405" sldId="591"/>
            <ac:grpSpMk id="20" creationId="{CA97E301-D82C-30A0-6B14-ADA5CDA3AB7C}"/>
          </ac:grpSpMkLst>
        </pc:grpChg>
        <pc:grpChg chg="mod">
          <ac:chgData name="平野 武" userId="3cfe3d63-3e2d-444e-9c54-10e92370b90a" providerId="ADAL" clId="{E765A83F-67AF-4386-ACF2-4D54704E7F44}" dt="2024-05-21T04:43:50.016" v="23" actId="1076"/>
          <ac:grpSpMkLst>
            <pc:docMk/>
            <pc:sldMk cId="2466386405" sldId="591"/>
            <ac:grpSpMk id="26" creationId="{00FACD8E-4834-746A-D6A6-0B3E1170A7FE}"/>
          </ac:grpSpMkLst>
        </pc:grpChg>
      </pc:sldChg>
      <pc:sldChg chg="modSp mod">
        <pc:chgData name="平野 武" userId="3cfe3d63-3e2d-444e-9c54-10e92370b90a" providerId="ADAL" clId="{E765A83F-67AF-4386-ACF2-4D54704E7F44}" dt="2024-04-24T10:52:10.228" v="21"/>
        <pc:sldMkLst>
          <pc:docMk/>
          <pc:sldMk cId="2843612757" sldId="611"/>
        </pc:sldMkLst>
        <pc:graphicFrameChg chg="mod modGraphic">
          <ac:chgData name="平野 武" userId="3cfe3d63-3e2d-444e-9c54-10e92370b90a" providerId="ADAL" clId="{E765A83F-67AF-4386-ACF2-4D54704E7F44}" dt="2024-04-24T10:52:10.228" v="21"/>
          <ac:graphicFrameMkLst>
            <pc:docMk/>
            <pc:sldMk cId="2843612757" sldId="611"/>
            <ac:graphicFrameMk id="7" creationId="{00000000-0000-0000-0000-00000000000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2024/5/21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71201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18</a:t>
            </a:fld>
            <a:endParaRPr kumimoji="1" lang="ja-JP" altLang="en-US"/>
          </a:p>
        </p:txBody>
      </p:sp>
    </p:spTree>
    <p:extLst>
      <p:ext uri="{BB962C8B-B14F-4D97-AF65-F5344CB8AC3E}">
        <p14:creationId xmlns:p14="http://schemas.microsoft.com/office/powerpoint/2010/main" val="3354628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1623521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2080739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820211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30801615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33597844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36</a:t>
            </a:fld>
            <a:endParaRPr kumimoji="1" lang="ja-JP" altLang="en-US"/>
          </a:p>
        </p:txBody>
      </p:sp>
    </p:spTree>
    <p:extLst>
      <p:ext uri="{BB962C8B-B14F-4D97-AF65-F5344CB8AC3E}">
        <p14:creationId xmlns:p14="http://schemas.microsoft.com/office/powerpoint/2010/main" val="1249209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37</a:t>
            </a:fld>
            <a:endParaRPr kumimoji="1" lang="ja-JP" altLang="en-US"/>
          </a:p>
        </p:txBody>
      </p:sp>
    </p:spTree>
    <p:extLst>
      <p:ext uri="{BB962C8B-B14F-4D97-AF65-F5344CB8AC3E}">
        <p14:creationId xmlns:p14="http://schemas.microsoft.com/office/powerpoint/2010/main" val="2872395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a:t>
            </a:fld>
            <a:endParaRPr kumimoji="1" lang="ja-JP" altLang="en-US"/>
          </a:p>
        </p:txBody>
      </p:sp>
    </p:spTree>
    <p:extLst>
      <p:ext uri="{BB962C8B-B14F-4D97-AF65-F5344CB8AC3E}">
        <p14:creationId xmlns:p14="http://schemas.microsoft.com/office/powerpoint/2010/main" val="930279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3376036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4211961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860294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14</a:t>
            </a:fld>
            <a:endParaRPr kumimoji="1" lang="ja-JP" altLang="en-US"/>
          </a:p>
        </p:txBody>
      </p:sp>
    </p:spTree>
    <p:extLst>
      <p:ext uri="{BB962C8B-B14F-4D97-AF65-F5344CB8AC3E}">
        <p14:creationId xmlns:p14="http://schemas.microsoft.com/office/powerpoint/2010/main" val="1668176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2159208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2867865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11707173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代理店・広告主限定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bg1"/>
                </a:solidFill>
              </a:rPr>
              <a:t>© LY Corporation</a:t>
            </a: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2405972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代理店・広告主限定</a:t>
            </a: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b="0" i="0" dirty="0">
                <a:solidFill>
                  <a:schemeClr val="bg1"/>
                </a:solidFill>
                <a:latin typeface="Meiryo" panose="020B0604030504040204" pitchFamily="34" charset="-128"/>
                <a:ea typeface="Meiryo" panose="020B0604030504040204" pitchFamily="34" charset="-128"/>
              </a:rPr>
              <a:t>© LY Corporation</a:t>
            </a: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dirty="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609868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関係代理店・広告主限定</a:t>
            </a:r>
          </a:p>
        </p:txBody>
      </p:sp>
    </p:spTree>
    <p:extLst>
      <p:ext uri="{BB962C8B-B14F-4D97-AF65-F5344CB8AC3E}">
        <p14:creationId xmlns:p14="http://schemas.microsoft.com/office/powerpoint/2010/main" val="2187498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031191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代理店・広告主限定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102714" y="77808"/>
            <a:ext cx="406572" cy="405674"/>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348241084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代理店・広告主限定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7105660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関係代理店・広告主限定</a:t>
            </a:r>
          </a:p>
        </p:txBody>
      </p:sp>
      <p:sp>
        <p:nvSpPr>
          <p:cNvPr id="2" name="図プレースホルダー 11">
            <a:extLst>
              <a:ext uri="{FF2B5EF4-FFF2-40B4-BE49-F238E27FC236}">
                <a16:creationId xmlns:a16="http://schemas.microsoft.com/office/drawing/2014/main" id="{168791EA-CD2A-32F8-E9B4-91799A84D9D4}"/>
              </a:ext>
            </a:extLst>
          </p:cNvPr>
          <p:cNvSpPr>
            <a:spLocks noGrp="1"/>
          </p:cNvSpPr>
          <p:nvPr>
            <p:ph type="pic" sz="quarter" idx="11"/>
          </p:nvPr>
        </p:nvSpPr>
        <p:spPr>
          <a:xfrm>
            <a:off x="103574" y="78666"/>
            <a:ext cx="406799" cy="406799"/>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91566400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1709907972"/>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982391996"/>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表紙A_YDA共通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347EE5E2-1F2F-095C-4285-ED4EE2BA1E32}"/>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22386" r="5214" b="19355"/>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507781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11" name="角丸四角形 10">
            <a:extLst>
              <a:ext uri="{FF2B5EF4-FFF2-40B4-BE49-F238E27FC236}">
                <a16:creationId xmlns:a16="http://schemas.microsoft.com/office/drawing/2014/main" id="{3F8B9439-B555-4A04-4A9F-13244DBEDAF6}"/>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2" name="テキスト ボックス 1">
            <a:extLst>
              <a:ext uri="{FF2B5EF4-FFF2-40B4-BE49-F238E27FC236}">
                <a16:creationId xmlns:a16="http://schemas.microsoft.com/office/drawing/2014/main" id="{8EA3095C-2EDC-9CC2-2FCC-619F115ABF5C}"/>
              </a:ext>
            </a:extLst>
          </p:cNvPr>
          <p:cNvSpPr txBox="1"/>
          <p:nvPr userDrawn="1"/>
        </p:nvSpPr>
        <p:spPr>
          <a:xfrm>
            <a:off x="1158028" y="5701330"/>
            <a:ext cx="1160638" cy="430887"/>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2024/1/24</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sp>
        <p:nvSpPr>
          <p:cNvPr id="3" name="テキスト ボックス 2">
            <a:extLst>
              <a:ext uri="{FF2B5EF4-FFF2-40B4-BE49-F238E27FC236}">
                <a16:creationId xmlns:a16="http://schemas.microsoft.com/office/drawing/2014/main" id="{123D67DE-FF0E-C178-036D-F2302B3969D5}"/>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7" name="テキスト ボックス 6">
            <a:extLst>
              <a:ext uri="{FF2B5EF4-FFF2-40B4-BE49-F238E27FC236}">
                <a16:creationId xmlns:a16="http://schemas.microsoft.com/office/drawing/2014/main" id="{F7676F3D-0D20-FC33-D11C-08D2E415BA23}"/>
              </a:ext>
            </a:extLst>
          </p:cNvPr>
          <p:cNvSpPr txBox="1"/>
          <p:nvPr userDrawn="1"/>
        </p:nvSpPr>
        <p:spPr>
          <a:xfrm>
            <a:off x="1159071" y="5410576"/>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pic>
        <p:nvPicPr>
          <p:cNvPr id="9" name="図 8">
            <a:extLst>
              <a:ext uri="{FF2B5EF4-FFF2-40B4-BE49-F238E27FC236}">
                <a16:creationId xmlns:a16="http://schemas.microsoft.com/office/drawing/2014/main" id="{B92C405B-3923-C0D2-7D6A-3F803D1CDDCC}"/>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3564277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5" name="正方形/長方形 4" descr="Yahoo!">
            <a:extLst>
              <a:ext uri="{FF2B5EF4-FFF2-40B4-BE49-F238E27FC236}">
                <a16:creationId xmlns:a16="http://schemas.microsoft.com/office/drawing/2014/main" id="{979E1027-289B-91CC-0767-9029FD807EFE}"/>
              </a:ext>
            </a:extLst>
          </p:cNvPr>
          <p:cNvSpPr/>
          <p:nvPr userDrawn="1"/>
        </p:nvSpPr>
        <p:spPr>
          <a:xfrm>
            <a:off x="12192000" y="-1494263"/>
            <a:ext cx="3459960" cy="10593658"/>
          </a:xfrm>
          <a:prstGeom prst="rect">
            <a:avLst/>
          </a:prstGeom>
          <a:solidFill>
            <a:srgbClr val="ECECE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BBF0A2DA-AB5B-BF82-01BD-A9D52F54D85A}"/>
              </a:ext>
            </a:extLst>
          </p:cNvPr>
          <p:cNvSpPr/>
          <p:nvPr userDrawn="1"/>
        </p:nvSpPr>
        <p:spPr>
          <a:xfrm>
            <a:off x="-2" y="0"/>
            <a:ext cx="12476997"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10451177-EDC2-02DE-AE62-B78C4B6A3E47}"/>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角丸四角形 9">
            <a:extLst>
              <a:ext uri="{FF2B5EF4-FFF2-40B4-BE49-F238E27FC236}">
                <a16:creationId xmlns:a16="http://schemas.microsoft.com/office/drawing/2014/main" id="{39CC8CBB-3264-44CA-76B9-B56DBA41C802}"/>
              </a:ext>
            </a:extLst>
          </p:cNvPr>
          <p:cNvSpPr/>
          <p:nvPr userDrawn="1"/>
        </p:nvSpPr>
        <p:spPr>
          <a:xfrm>
            <a:off x="695400" y="2013165"/>
            <a:ext cx="1734449"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dirty="0">
                <a:solidFill>
                  <a:schemeClr val="accent3"/>
                </a:solidFill>
                <a:latin typeface="Meiryo" panose="020B0604030504040204" pitchFamily="34" charset="-128"/>
                <a:ea typeface="Meiryo" panose="020B0604030504040204" pitchFamily="34" charset="-128"/>
              </a:rPr>
              <a:t>広告</a:t>
            </a:r>
          </a:p>
        </p:txBody>
      </p:sp>
      <p:sp>
        <p:nvSpPr>
          <p:cNvPr id="12" name="正方形/長方形 11">
            <a:extLst>
              <a:ext uri="{FF2B5EF4-FFF2-40B4-BE49-F238E27FC236}">
                <a16:creationId xmlns:a16="http://schemas.microsoft.com/office/drawing/2014/main" id="{AD67F95B-4EE1-CF00-942F-81B2BCCC3B6A}"/>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角丸四角形 14">
            <a:extLst>
              <a:ext uri="{FF2B5EF4-FFF2-40B4-BE49-F238E27FC236}">
                <a16:creationId xmlns:a16="http://schemas.microsoft.com/office/drawing/2014/main" id="{336F3E53-1BBA-BAF1-C326-6A4BF18EE293}"/>
              </a:ext>
            </a:extLst>
          </p:cNvPr>
          <p:cNvSpPr/>
          <p:nvPr userDrawn="1"/>
        </p:nvSpPr>
        <p:spPr>
          <a:xfrm>
            <a:off x="10356897" y="6286301"/>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19" name="テキスト ボックス 18">
            <a:extLst>
              <a:ext uri="{FF2B5EF4-FFF2-40B4-BE49-F238E27FC236}">
                <a16:creationId xmlns:a16="http://schemas.microsoft.com/office/drawing/2014/main" id="{FF936303-A944-5A79-79A5-4F5FB2BAFB4E}"/>
              </a:ext>
            </a:extLst>
          </p:cNvPr>
          <p:cNvSpPr txBox="1"/>
          <p:nvPr userDrawn="1"/>
        </p:nvSpPr>
        <p:spPr>
          <a:xfrm>
            <a:off x="695400" y="5918536"/>
            <a:ext cx="1256754" cy="307777"/>
          </a:xfrm>
          <a:prstGeom prst="rect">
            <a:avLst/>
          </a:prstGeom>
          <a:noFill/>
        </p:spPr>
        <p:txBody>
          <a:bodyPr wrap="none" lIns="0" rIns="0" rtlCol="0">
            <a:spAutoFit/>
          </a:bodyPr>
          <a:lstStyle/>
          <a:p>
            <a:pPr algn="r"/>
            <a:r>
              <a:rPr kumimoji="1" lang="ja-JP" altLang="en-US" sz="1400" b="0" i="0" spc="0" dirty="0">
                <a:solidFill>
                  <a:schemeClr val="accent3"/>
                </a:solidFill>
                <a:latin typeface="Meiryo" panose="020B0604030504040204" pitchFamily="34" charset="-128"/>
                <a:ea typeface="Meiryo" panose="020B0604030504040204" pitchFamily="34" charset="-128"/>
              </a:rPr>
              <a:t>ヤフー株式会社</a:t>
            </a:r>
          </a:p>
        </p:txBody>
      </p:sp>
      <p:sp>
        <p:nvSpPr>
          <p:cNvPr id="20" name="テキスト ボックス 19">
            <a:extLst>
              <a:ext uri="{FF2B5EF4-FFF2-40B4-BE49-F238E27FC236}">
                <a16:creationId xmlns:a16="http://schemas.microsoft.com/office/drawing/2014/main" id="{5003D1DA-EF51-0979-E681-CA64B2FCCDDF}"/>
              </a:ext>
            </a:extLst>
          </p:cNvPr>
          <p:cNvSpPr txBox="1"/>
          <p:nvPr userDrawn="1"/>
        </p:nvSpPr>
        <p:spPr>
          <a:xfrm>
            <a:off x="9248077" y="638019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2" name="正方形/長方形 3">
            <a:extLst>
              <a:ext uri="{FF2B5EF4-FFF2-40B4-BE49-F238E27FC236}">
                <a16:creationId xmlns:a16="http://schemas.microsoft.com/office/drawing/2014/main" id="{0B5137CB-1E87-6FCA-E3CF-9DB70DD9B8F7}"/>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ブランドパネル</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12</a:t>
            </a:r>
            <a:r>
              <a:rPr kumimoji="1" lang="ja-JP" altLang="en-US" sz="1600" b="1" i="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3" name="テキスト ボックス 22">
            <a:extLst>
              <a:ext uri="{FF2B5EF4-FFF2-40B4-BE49-F238E27FC236}">
                <a16:creationId xmlns:a16="http://schemas.microsoft.com/office/drawing/2014/main" id="{478FD697-B661-50F1-F21F-29D523E9D19F}"/>
              </a:ext>
            </a:extLst>
          </p:cNvPr>
          <p:cNvSpPr txBox="1"/>
          <p:nvPr userDrawn="1"/>
        </p:nvSpPr>
        <p:spPr>
          <a:xfrm>
            <a:off x="848648" y="6180138"/>
            <a:ext cx="1292020"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2023/1/25</a:t>
            </a:r>
          </a:p>
        </p:txBody>
      </p:sp>
      <p:sp>
        <p:nvSpPr>
          <p:cNvPr id="24" name="タイトル 7">
            <a:extLst>
              <a:ext uri="{FF2B5EF4-FFF2-40B4-BE49-F238E27FC236}">
                <a16:creationId xmlns:a16="http://schemas.microsoft.com/office/drawing/2014/main" id="{75019AF7-9FB8-4E41-A714-CF9FCC90F22D}"/>
              </a:ext>
            </a:extLst>
          </p:cNvPr>
          <p:cNvSpPr>
            <a:spLocks noGrp="1"/>
          </p:cNvSpPr>
          <p:nvPr>
            <p:ph type="title" hasCustomPrompt="1"/>
          </p:nvPr>
        </p:nvSpPr>
        <p:spPr>
          <a:xfrm>
            <a:off x="695400" y="2492896"/>
            <a:ext cx="6823297" cy="1325563"/>
          </a:xfrm>
          <a:prstGeom prst="rect">
            <a:avLst/>
          </a:prstGeom>
        </p:spPr>
        <p:txBody>
          <a:bodyPr lIns="0" tIns="0" rIns="0" bIns="0" anchor="ctr"/>
          <a:lstStyle>
            <a:lvl1pPr>
              <a:lnSpc>
                <a:spcPct val="120000"/>
              </a:lnSpc>
              <a:defRPr sz="3200" b="1" i="0">
                <a:solidFill>
                  <a:schemeClr val="accent3"/>
                </a:solidFill>
                <a:latin typeface="Meiryo" panose="020B0604030504040204" pitchFamily="34" charset="-128"/>
                <a:ea typeface="Meiryo" panose="020B0604030504040204" pitchFamily="34" charset="-128"/>
              </a:defRPr>
            </a:lvl1pPr>
          </a:lstStyle>
          <a:p>
            <a:r>
              <a:rPr kumimoji="1" lang="ja-JP" altLang="en-US" dirty="0"/>
              <a:t>資料タイトルタイトル</a:t>
            </a:r>
            <a:br>
              <a:rPr kumimoji="1" lang="en-US" altLang="ja-JP" dirty="0"/>
            </a:br>
            <a:r>
              <a:rPr kumimoji="1" lang="ja-JP" altLang="en-US" dirty="0"/>
              <a:t>２行目タイトルタイトル</a:t>
            </a:r>
          </a:p>
        </p:txBody>
      </p:sp>
      <p:pic>
        <p:nvPicPr>
          <p:cNvPr id="26" name="図 25">
            <a:extLst>
              <a:ext uri="{FF2B5EF4-FFF2-40B4-BE49-F238E27FC236}">
                <a16:creationId xmlns:a16="http://schemas.microsoft.com/office/drawing/2014/main" id="{5BA43B77-2AEB-430B-CA19-5C81B27BAFD2}"/>
              </a:ext>
            </a:extLst>
          </p:cNvPr>
          <p:cNvPicPr>
            <a:picLocks noChangeAspect="1"/>
          </p:cNvPicPr>
          <p:nvPr userDrawn="1"/>
        </p:nvPicPr>
        <p:blipFill>
          <a:blip r:embed="rId2"/>
          <a:stretch>
            <a:fillRect/>
          </a:stretch>
        </p:blipFill>
        <p:spPr>
          <a:xfrm>
            <a:off x="564666" y="398265"/>
            <a:ext cx="881360" cy="461665"/>
          </a:xfrm>
          <a:prstGeom prst="rect">
            <a:avLst/>
          </a:prstGeom>
        </p:spPr>
      </p:pic>
      <p:pic>
        <p:nvPicPr>
          <p:cNvPr id="27" name="図 26">
            <a:extLst>
              <a:ext uri="{FF2B5EF4-FFF2-40B4-BE49-F238E27FC236}">
                <a16:creationId xmlns:a16="http://schemas.microsoft.com/office/drawing/2014/main" id="{C8CAE6CE-8802-7E40-1703-B20D46F33983}"/>
              </a:ext>
            </a:extLst>
          </p:cNvPr>
          <p:cNvPicPr>
            <a:picLocks noChangeAspect="1"/>
          </p:cNvPicPr>
          <p:nvPr userDrawn="1"/>
        </p:nvPicPr>
        <p:blipFill rotWithShape="1">
          <a:blip r:embed="rId3"/>
          <a:srcRect t="16508" r="33629"/>
          <a:stretch/>
        </p:blipFill>
        <p:spPr>
          <a:xfrm>
            <a:off x="6877796" y="12524"/>
            <a:ext cx="5599199" cy="6129459"/>
          </a:xfrm>
          <a:prstGeom prst="rect">
            <a:avLst/>
          </a:prstGeom>
        </p:spPr>
      </p:pic>
    </p:spTree>
    <p:extLst>
      <p:ext uri="{BB962C8B-B14F-4D97-AF65-F5344CB8AC3E}">
        <p14:creationId xmlns:p14="http://schemas.microsoft.com/office/powerpoint/2010/main" val="35088785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04_裏表紙A">
    <p:spTree>
      <p:nvGrpSpPr>
        <p:cNvPr id="1" name=""/>
        <p:cNvGrpSpPr/>
        <p:nvPr/>
      </p:nvGrpSpPr>
      <p:grpSpPr>
        <a:xfrm>
          <a:off x="0" y="0"/>
          <a:ext cx="0" cy="0"/>
          <a:chOff x="0" y="0"/>
          <a:chExt cx="0" cy="0"/>
        </a:xfrm>
      </p:grpSpPr>
      <p:pic>
        <p:nvPicPr>
          <p:cNvPr id="5" name="図 4" descr="携帯電話を持っている手&#10;&#10;自動的に生成された説明">
            <a:extLst>
              <a:ext uri="{FF2B5EF4-FFF2-40B4-BE49-F238E27FC236}">
                <a16:creationId xmlns:a16="http://schemas.microsoft.com/office/drawing/2014/main" id="{390667AE-29F2-EF89-9C6A-832879B723BB}"/>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l="7936" t="10115" r="30" b="-12631"/>
          <a:stretch/>
        </p:blipFill>
        <p:spPr>
          <a:xfrm>
            <a:off x="0" y="0"/>
            <a:ext cx="12192000" cy="6858000"/>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314840"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 ウェブサイト</a:t>
            </a:r>
            <a:br>
              <a:rPr lang="ja-JP" altLang="en-US" sz="1200" b="0" i="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rPr>
              <a:t>https://www.lycbiz.com/jp/service/yahoo-ads/</a:t>
            </a:r>
          </a:p>
        </p:txBody>
      </p:sp>
      <p:sp>
        <p:nvSpPr>
          <p:cNvPr id="4" name="テキスト ボックス 3">
            <a:extLst>
              <a:ext uri="{FF2B5EF4-FFF2-40B4-BE49-F238E27FC236}">
                <a16:creationId xmlns:a16="http://schemas.microsoft.com/office/drawing/2014/main" id="{8D9BB18C-1140-45B9-1066-313F8C6A51A7}"/>
              </a:ext>
            </a:extLst>
          </p:cNvPr>
          <p:cNvSpPr txBox="1"/>
          <p:nvPr userDrawn="1"/>
        </p:nvSpPr>
        <p:spPr>
          <a:xfrm>
            <a:off x="10896898" y="6444396"/>
            <a:ext cx="1064714"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6" name="角丸四角形 5">
            <a:extLst>
              <a:ext uri="{FF2B5EF4-FFF2-40B4-BE49-F238E27FC236}">
                <a16:creationId xmlns:a16="http://schemas.microsoft.com/office/drawing/2014/main" id="{B5478291-86B3-74F5-B414-080B65FD2BD5}"/>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pic>
        <p:nvPicPr>
          <p:cNvPr id="3" name="図 2">
            <a:extLst>
              <a:ext uri="{FF2B5EF4-FFF2-40B4-BE49-F238E27FC236}">
                <a16:creationId xmlns:a16="http://schemas.microsoft.com/office/drawing/2014/main" id="{E87A1C0A-C360-3D07-9DB4-462446F47021}"/>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3089883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正方形/長方形 7">
            <a:extLst>
              <a:ext uri="{FF2B5EF4-FFF2-40B4-BE49-F238E27FC236}">
                <a16:creationId xmlns:a16="http://schemas.microsoft.com/office/drawing/2014/main" id="{F9FA7971-777D-961A-DE98-EA6ADC6CFB4E}"/>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281B0A86-00CC-18D2-77EB-E37EC09EC041}"/>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0896897" y="6444396"/>
            <a:ext cx="1064715" cy="215444"/>
          </a:xfrm>
          <a:prstGeom prst="rect">
            <a:avLst/>
          </a:prstGeom>
          <a:noFill/>
        </p:spPr>
        <p:txBody>
          <a:bodyPr wrap="none" rtlCol="0">
            <a:spAutoFit/>
          </a:bodyPr>
          <a:lstStyle/>
          <a:p>
            <a:pPr algn="r">
              <a:defRPr/>
            </a:pPr>
            <a:r>
              <a:rPr lang="en-US" altLang="ja-JP" sz="800" dirty="0">
                <a:solidFill>
                  <a:srgbClr val="FFFFFF"/>
                </a:solidFill>
                <a:latin typeface="Meiryo" panose="020B0604030504040204" pitchFamily="34" charset="-128"/>
              </a:rPr>
              <a:t>© LY Corporation</a:t>
            </a:r>
          </a:p>
        </p:txBody>
      </p:sp>
      <p:sp>
        <p:nvSpPr>
          <p:cNvPr id="4" name="円/楕円 3">
            <a:extLst>
              <a:ext uri="{FF2B5EF4-FFF2-40B4-BE49-F238E27FC236}">
                <a16:creationId xmlns:a16="http://schemas.microsoft.com/office/drawing/2014/main" id="{42EF9771-0B3F-D122-BCC4-A95D616315EB}"/>
              </a:ext>
            </a:extLst>
          </p:cNvPr>
          <p:cNvSpPr>
            <a:spLocks noChangeAspect="1"/>
          </p:cNvSpPr>
          <p:nvPr userDrawn="1"/>
        </p:nvSpPr>
        <p:spPr>
          <a:xfrm>
            <a:off x="1019496" y="127640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 name="円/楕円 4">
            <a:extLst>
              <a:ext uri="{FF2B5EF4-FFF2-40B4-BE49-F238E27FC236}">
                <a16:creationId xmlns:a16="http://schemas.microsoft.com/office/drawing/2014/main" id="{5929FC25-0721-0A22-5D08-B5549D73ABED}"/>
              </a:ext>
            </a:extLst>
          </p:cNvPr>
          <p:cNvSpPr>
            <a:spLocks noChangeAspect="1"/>
          </p:cNvSpPr>
          <p:nvPr userDrawn="1"/>
        </p:nvSpPr>
        <p:spPr>
          <a:xfrm>
            <a:off x="1019496" y="204730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円/楕円 15">
            <a:extLst>
              <a:ext uri="{FF2B5EF4-FFF2-40B4-BE49-F238E27FC236}">
                <a16:creationId xmlns:a16="http://schemas.microsoft.com/office/drawing/2014/main" id="{386E1920-80E7-A188-2636-503791AEDEB3}"/>
              </a:ext>
            </a:extLst>
          </p:cNvPr>
          <p:cNvSpPr>
            <a:spLocks noChangeAspect="1"/>
          </p:cNvSpPr>
          <p:nvPr userDrawn="1"/>
        </p:nvSpPr>
        <p:spPr>
          <a:xfrm>
            <a:off x="1019496" y="281819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7" name="円/楕円 16">
            <a:extLst>
              <a:ext uri="{FF2B5EF4-FFF2-40B4-BE49-F238E27FC236}">
                <a16:creationId xmlns:a16="http://schemas.microsoft.com/office/drawing/2014/main" id="{3896694B-52BB-DC49-C693-5F0A478F1E99}"/>
              </a:ext>
            </a:extLst>
          </p:cNvPr>
          <p:cNvSpPr>
            <a:spLocks noChangeAspect="1"/>
          </p:cNvSpPr>
          <p:nvPr userDrawn="1"/>
        </p:nvSpPr>
        <p:spPr>
          <a:xfrm>
            <a:off x="1019496" y="35890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8" name="直線コネクタ 17">
            <a:extLst>
              <a:ext uri="{FF2B5EF4-FFF2-40B4-BE49-F238E27FC236}">
                <a16:creationId xmlns:a16="http://schemas.microsoft.com/office/drawing/2014/main" id="{7E2CB0FB-A46E-7557-F35B-0EE7BFE1E46F}"/>
              </a:ext>
            </a:extLst>
          </p:cNvPr>
          <p:cNvCxnSpPr>
            <a:cxnSpLocks/>
            <a:stCxn id="4" idx="4"/>
          </p:cNvCxnSpPr>
          <p:nvPr userDrawn="1"/>
        </p:nvCxnSpPr>
        <p:spPr>
          <a:xfrm>
            <a:off x="1289496" y="1816408"/>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6EF0EDD9-B743-91E2-8469-34A5DCD14778}"/>
              </a:ext>
            </a:extLst>
          </p:cNvPr>
          <p:cNvSpPr>
            <a:spLocks noChangeAspect="1"/>
          </p:cNvSpPr>
          <p:nvPr userDrawn="1"/>
        </p:nvSpPr>
        <p:spPr>
          <a:xfrm>
            <a:off x="1019496" y="435997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0" name="テキスト プレースホルダー 4">
            <a:extLst>
              <a:ext uri="{FF2B5EF4-FFF2-40B4-BE49-F238E27FC236}">
                <a16:creationId xmlns:a16="http://schemas.microsoft.com/office/drawing/2014/main" id="{DE7D31FE-9DF2-F660-0387-5838592F496C}"/>
              </a:ext>
            </a:extLst>
          </p:cNvPr>
          <p:cNvSpPr>
            <a:spLocks noGrp="1"/>
          </p:cNvSpPr>
          <p:nvPr>
            <p:ph type="body" sz="quarter" idx="14" hasCustomPrompt="1"/>
          </p:nvPr>
        </p:nvSpPr>
        <p:spPr>
          <a:xfrm>
            <a:off x="1905536" y="140795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テキスト プレースホルダー 4">
            <a:extLst>
              <a:ext uri="{FF2B5EF4-FFF2-40B4-BE49-F238E27FC236}">
                <a16:creationId xmlns:a16="http://schemas.microsoft.com/office/drawing/2014/main" id="{3D78D44F-50AA-1D4F-AC72-276CC6FD41CA}"/>
              </a:ext>
            </a:extLst>
          </p:cNvPr>
          <p:cNvSpPr>
            <a:spLocks noGrp="1"/>
          </p:cNvSpPr>
          <p:nvPr>
            <p:ph type="body" sz="quarter" idx="15" hasCustomPrompt="1"/>
          </p:nvPr>
        </p:nvSpPr>
        <p:spPr>
          <a:xfrm>
            <a:off x="1905536" y="217607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2" name="テキスト プレースホルダー 4">
            <a:extLst>
              <a:ext uri="{FF2B5EF4-FFF2-40B4-BE49-F238E27FC236}">
                <a16:creationId xmlns:a16="http://schemas.microsoft.com/office/drawing/2014/main" id="{2B21BF40-CAA2-C790-5648-93211449BB47}"/>
              </a:ext>
            </a:extLst>
          </p:cNvPr>
          <p:cNvSpPr>
            <a:spLocks noGrp="1"/>
          </p:cNvSpPr>
          <p:nvPr>
            <p:ph type="body" sz="quarter" idx="16" hasCustomPrompt="1"/>
          </p:nvPr>
        </p:nvSpPr>
        <p:spPr>
          <a:xfrm>
            <a:off x="1905536" y="294419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5" name="テキスト プレースホルダー 4">
            <a:extLst>
              <a:ext uri="{FF2B5EF4-FFF2-40B4-BE49-F238E27FC236}">
                <a16:creationId xmlns:a16="http://schemas.microsoft.com/office/drawing/2014/main" id="{708D79AB-A152-1CCA-188C-358AFD105381}"/>
              </a:ext>
            </a:extLst>
          </p:cNvPr>
          <p:cNvSpPr>
            <a:spLocks noGrp="1"/>
          </p:cNvSpPr>
          <p:nvPr>
            <p:ph type="body" sz="quarter" idx="17" hasCustomPrompt="1"/>
          </p:nvPr>
        </p:nvSpPr>
        <p:spPr>
          <a:xfrm>
            <a:off x="1905536" y="371231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6" name="テキスト プレースホルダー 4">
            <a:extLst>
              <a:ext uri="{FF2B5EF4-FFF2-40B4-BE49-F238E27FC236}">
                <a16:creationId xmlns:a16="http://schemas.microsoft.com/office/drawing/2014/main" id="{9F435B95-B6B1-C3B8-A412-BC5661AE9936}"/>
              </a:ext>
            </a:extLst>
          </p:cNvPr>
          <p:cNvSpPr>
            <a:spLocks noGrp="1"/>
          </p:cNvSpPr>
          <p:nvPr>
            <p:ph type="body" sz="quarter" idx="18" hasCustomPrompt="1"/>
          </p:nvPr>
        </p:nvSpPr>
        <p:spPr>
          <a:xfrm>
            <a:off x="1905536" y="448043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7" name="円/楕円 26">
            <a:extLst>
              <a:ext uri="{FF2B5EF4-FFF2-40B4-BE49-F238E27FC236}">
                <a16:creationId xmlns:a16="http://schemas.microsoft.com/office/drawing/2014/main" id="{03DF94BB-B1D7-D112-E2B7-5F4C263BE1A3}"/>
              </a:ext>
            </a:extLst>
          </p:cNvPr>
          <p:cNvSpPr>
            <a:spLocks noChangeAspect="1"/>
          </p:cNvSpPr>
          <p:nvPr userDrawn="1"/>
        </p:nvSpPr>
        <p:spPr>
          <a:xfrm>
            <a:off x="1019496" y="513087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8" name="テキスト プレースホルダー 4">
            <a:extLst>
              <a:ext uri="{FF2B5EF4-FFF2-40B4-BE49-F238E27FC236}">
                <a16:creationId xmlns:a16="http://schemas.microsoft.com/office/drawing/2014/main" id="{9DFAC5D3-0343-CECD-0F31-07C3CEE9288C}"/>
              </a:ext>
            </a:extLst>
          </p:cNvPr>
          <p:cNvSpPr>
            <a:spLocks noGrp="1"/>
          </p:cNvSpPr>
          <p:nvPr>
            <p:ph type="body" sz="quarter" idx="19" hasCustomPrompt="1"/>
          </p:nvPr>
        </p:nvSpPr>
        <p:spPr>
          <a:xfrm>
            <a:off x="1905536" y="5248560"/>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9" name="直線コネクタ 28">
            <a:extLst>
              <a:ext uri="{FF2B5EF4-FFF2-40B4-BE49-F238E27FC236}">
                <a16:creationId xmlns:a16="http://schemas.microsoft.com/office/drawing/2014/main" id="{DA0670E7-06BD-A8BC-12F1-C0D2DF5C690B}"/>
              </a:ext>
            </a:extLst>
          </p:cNvPr>
          <p:cNvCxnSpPr>
            <a:cxnSpLocks/>
          </p:cNvCxnSpPr>
          <p:nvPr userDrawn="1"/>
        </p:nvCxnSpPr>
        <p:spPr>
          <a:xfrm>
            <a:off x="1289496" y="2583636"/>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0" name="直線コネクタ 29">
            <a:extLst>
              <a:ext uri="{FF2B5EF4-FFF2-40B4-BE49-F238E27FC236}">
                <a16:creationId xmlns:a16="http://schemas.microsoft.com/office/drawing/2014/main" id="{1A1CF0B1-02F9-369C-AB61-2265241B3432}"/>
              </a:ext>
            </a:extLst>
          </p:cNvPr>
          <p:cNvCxnSpPr>
            <a:cxnSpLocks/>
          </p:cNvCxnSpPr>
          <p:nvPr userDrawn="1"/>
        </p:nvCxnSpPr>
        <p:spPr>
          <a:xfrm>
            <a:off x="1289496" y="336011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1" name="直線コネクタ 30">
            <a:extLst>
              <a:ext uri="{FF2B5EF4-FFF2-40B4-BE49-F238E27FC236}">
                <a16:creationId xmlns:a16="http://schemas.microsoft.com/office/drawing/2014/main" id="{0C41E593-87F0-E271-A127-C3DB78325FF7}"/>
              </a:ext>
            </a:extLst>
          </p:cNvPr>
          <p:cNvCxnSpPr>
            <a:cxnSpLocks/>
          </p:cNvCxnSpPr>
          <p:nvPr userDrawn="1"/>
        </p:nvCxnSpPr>
        <p:spPr>
          <a:xfrm>
            <a:off x="1289496" y="4141692"/>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A5B2AD03-2A51-C323-F776-717D4C15256D}"/>
              </a:ext>
            </a:extLst>
          </p:cNvPr>
          <p:cNvCxnSpPr>
            <a:cxnSpLocks/>
          </p:cNvCxnSpPr>
          <p:nvPr userDrawn="1"/>
        </p:nvCxnSpPr>
        <p:spPr>
          <a:xfrm>
            <a:off x="1289496" y="4892617"/>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814266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正方形/長方形 7">
            <a:extLst>
              <a:ext uri="{FF2B5EF4-FFF2-40B4-BE49-F238E27FC236}">
                <a16:creationId xmlns:a16="http://schemas.microsoft.com/office/drawing/2014/main" id="{D5BC5826-35DE-FF24-949E-775D30789A3D}"/>
              </a:ext>
            </a:extLst>
          </p:cNvPr>
          <p:cNvSpPr/>
          <p:nvPr userDrawn="1"/>
        </p:nvSpPr>
        <p:spPr>
          <a:xfrm rot="864741">
            <a:off x="8149678" y="-311712"/>
            <a:ext cx="4804774" cy="7936978"/>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4774" h="7936978">
                <a:moveTo>
                  <a:pt x="1110958" y="427608"/>
                </a:moveTo>
                <a:lnTo>
                  <a:pt x="3101951" y="0"/>
                </a:lnTo>
                <a:lnTo>
                  <a:pt x="4804774" y="6597444"/>
                </a:lnTo>
                <a:lnTo>
                  <a:pt x="0" y="7936978"/>
                </a:lnTo>
                <a:cubicBezTo>
                  <a:pt x="518324" y="5135066"/>
                  <a:pt x="748837" y="2892658"/>
                  <a:pt x="1110958" y="427608"/>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767C440-5F18-31AD-B0EB-B4DDEEBF9D83}"/>
              </a:ext>
            </a:extLst>
          </p:cNvPr>
          <p:cNvPicPr>
            <a:picLocks noChangeAspect="1"/>
          </p:cNvPicPr>
          <p:nvPr userDrawn="1"/>
        </p:nvPicPr>
        <p:blipFill rotWithShape="1">
          <a:blip r:embed="rId2">
            <a:alphaModFix amt="50000"/>
          </a:blip>
          <a:srcRect l="9442" t="-11542" r="17194" b="-6156"/>
          <a:stretch/>
        </p:blipFill>
        <p:spPr>
          <a:xfrm>
            <a:off x="7507529" y="-348992"/>
            <a:ext cx="5664219" cy="7907895"/>
          </a:xfrm>
          <a:prstGeom prst="rect">
            <a:avLst/>
          </a:prstGeom>
        </p:spPr>
      </p:pic>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46034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5" name="テキスト ボックス 4">
            <a:extLst>
              <a:ext uri="{FF2B5EF4-FFF2-40B4-BE49-F238E27FC236}">
                <a16:creationId xmlns:a16="http://schemas.microsoft.com/office/drawing/2014/main" id="{BB9671F4-5EE2-FD37-12D3-7BD0E409243E}"/>
              </a:ext>
            </a:extLst>
          </p:cNvPr>
          <p:cNvSpPr txBox="1"/>
          <p:nvPr userDrawn="1"/>
        </p:nvSpPr>
        <p:spPr>
          <a:xfrm>
            <a:off x="2791993" y="6279599"/>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69675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97097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33255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3744673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6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0" y="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03743" y="42496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06657" y="5638181"/>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dirty="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dirty="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https://marketing.yahoo.co.jp/service/yahooads/</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269037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3539595894"/>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067027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142616" y="6597235"/>
            <a:ext cx="880049"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altLang="ja-JP" sz="800" dirty="0">
                <a:solidFill>
                  <a:schemeClr val="bg1"/>
                </a:solidFill>
                <a:latin typeface="Meiryo" panose="020B0604030504040204" pitchFamily="34" charset="-128"/>
                <a:ea typeface="Meiryo" panose="020B0604030504040204" pitchFamily="34" charset="-128"/>
              </a:rPr>
              <a:t>© LY Corporation</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386923"/>
            <a:ext cx="3987029" cy="627773"/>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Yahoo!</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ニュース　タイアップ</a:t>
            </a:r>
            <a:endPar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2024</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年</a:t>
            </a:r>
            <a:r>
              <a:rPr kumimoji="0" lang="en-US" altLang="ja-JP"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月）</a:t>
            </a:r>
            <a:endPar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dirty="0">
                <a:solidFill>
                  <a:schemeClr val="bg1"/>
                </a:solidFill>
                <a:latin typeface="Meiryo" panose="020B0604030504040204" pitchFamily="34" charset="-128"/>
                <a:ea typeface="Meiryo" panose="020B0604030504040204" pitchFamily="34" charset="-128"/>
              </a:rPr>
              <a:t>広告</a:t>
            </a: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dirty="0"/>
              <a:t>資料タイトルタイトル</a:t>
            </a:r>
            <a:br>
              <a:rPr kumimoji="1" lang="en-US" altLang="ja-JP" dirty="0"/>
            </a:br>
            <a:r>
              <a:rPr kumimoji="1" lang="en-US" altLang="ja-JP" dirty="0"/>
              <a:t>2</a:t>
            </a:r>
            <a:r>
              <a:rPr kumimoji="1" lang="ja-JP" altLang="en-US" dirty="0"/>
              <a:t>行目タイトルタイトル</a:t>
            </a:r>
          </a:p>
        </p:txBody>
      </p:sp>
      <p:sp>
        <p:nvSpPr>
          <p:cNvPr id="8" name="角丸四角形 1">
            <a:extLst>
              <a:ext uri="{FF2B5EF4-FFF2-40B4-BE49-F238E27FC236}">
                <a16:creationId xmlns:a16="http://schemas.microsoft.com/office/drawing/2014/main" id="{3FE64071-919A-77A3-E2C6-1E29034FBCBE}"/>
              </a:ext>
            </a:extLst>
          </p:cNvPr>
          <p:cNvSpPr/>
          <p:nvPr userDrawn="1"/>
        </p:nvSpPr>
        <p:spPr>
          <a:xfrm>
            <a:off x="10139346" y="226800"/>
            <a:ext cx="1833164" cy="324000"/>
          </a:xfrm>
          <a:prstGeom prst="roundRect">
            <a:avLst>
              <a:gd name="adj" fmla="val 9836"/>
            </a:avLst>
          </a:prstGeom>
          <a:solidFill>
            <a:schemeClr val="bg1"/>
          </a:solid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9" name="テキスト ボックス 8">
            <a:extLst>
              <a:ext uri="{FF2B5EF4-FFF2-40B4-BE49-F238E27FC236}">
                <a16:creationId xmlns:a16="http://schemas.microsoft.com/office/drawing/2014/main" id="{811645ED-3601-6AA3-DA58-49D3475C9741}"/>
              </a:ext>
            </a:extLst>
          </p:cNvPr>
          <p:cNvSpPr txBox="1"/>
          <p:nvPr userDrawn="1"/>
        </p:nvSpPr>
        <p:spPr>
          <a:xfrm>
            <a:off x="1148894" y="5470989"/>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dirty="0">
                <a:solidFill>
                  <a:schemeClr val="bg1"/>
                </a:solidFill>
                <a:latin typeface="Yu Gothic Medium" panose="020B0400000000000000" pitchFamily="34" charset="-128"/>
                <a:ea typeface="Yu Gothic Medium" panose="020B0400000000000000" pitchFamily="34" charset="-128"/>
              </a:rPr>
              <a:t>ヤフー株式会社</a:t>
            </a:r>
          </a:p>
        </p:txBody>
      </p:sp>
      <p:sp>
        <p:nvSpPr>
          <p:cNvPr id="12" name="テキスト ボックス 11">
            <a:extLst>
              <a:ext uri="{FF2B5EF4-FFF2-40B4-BE49-F238E27FC236}">
                <a16:creationId xmlns:a16="http://schemas.microsoft.com/office/drawing/2014/main" id="{E95F04AC-71EE-8BA4-63AE-B28560C2FD32}"/>
              </a:ext>
            </a:extLst>
          </p:cNvPr>
          <p:cNvSpPr txBox="1"/>
          <p:nvPr userDrawn="1"/>
        </p:nvSpPr>
        <p:spPr>
          <a:xfrm>
            <a:off x="1147932" y="5710013"/>
            <a:ext cx="1160574"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2024/1/24</a:t>
            </a:r>
          </a:p>
        </p:txBody>
      </p:sp>
    </p:spTree>
    <p:extLst>
      <p:ext uri="{BB962C8B-B14F-4D97-AF65-F5344CB8AC3E}">
        <p14:creationId xmlns:p14="http://schemas.microsoft.com/office/powerpoint/2010/main" val="1190462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54063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45873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376835"/>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080631"/>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2998733"/>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163061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258520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50965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50">
            <a:extLst>
              <a:ext uri="{FF2B5EF4-FFF2-40B4-BE49-F238E27FC236}">
                <a16:creationId xmlns:a16="http://schemas.microsoft.com/office/drawing/2014/main" id="{50D5AB18-BB03-0CAA-3CBF-042B2A7D02BA}"/>
              </a:ext>
            </a:extLst>
          </p:cNvPr>
          <p:cNvSpPr>
            <a:spLocks noChangeAspect="1"/>
          </p:cNvSpPr>
          <p:nvPr userDrawn="1"/>
        </p:nvSpPr>
        <p:spPr>
          <a:xfrm>
            <a:off x="1019496" y="42926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3" name="直線コネクタ 2">
            <a:extLst>
              <a:ext uri="{FF2B5EF4-FFF2-40B4-BE49-F238E27FC236}">
                <a16:creationId xmlns:a16="http://schemas.microsoft.com/office/drawing/2014/main" id="{BB9085B6-639B-0B10-9814-BBE23CB48068}"/>
              </a:ext>
            </a:extLst>
          </p:cNvPr>
          <p:cNvCxnSpPr>
            <a:endCxn id="2" idx="0"/>
          </p:cNvCxnSpPr>
          <p:nvPr userDrawn="1"/>
        </p:nvCxnSpPr>
        <p:spPr>
          <a:xfrm>
            <a:off x="1289496" y="3914556"/>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4" name="テキスト プレースホルダー 4">
            <a:extLst>
              <a:ext uri="{FF2B5EF4-FFF2-40B4-BE49-F238E27FC236}">
                <a16:creationId xmlns:a16="http://schemas.microsoft.com/office/drawing/2014/main" id="{09B46AF6-9B1C-5209-9174-2A3158A33AA8}"/>
              </a:ext>
            </a:extLst>
          </p:cNvPr>
          <p:cNvSpPr>
            <a:spLocks noGrp="1"/>
          </p:cNvSpPr>
          <p:nvPr>
            <p:ph type="body" sz="quarter" idx="17" hasCustomPrompt="1"/>
          </p:nvPr>
        </p:nvSpPr>
        <p:spPr>
          <a:xfrm>
            <a:off x="1905536" y="443410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 name="円/楕円 50">
            <a:extLst>
              <a:ext uri="{FF2B5EF4-FFF2-40B4-BE49-F238E27FC236}">
                <a16:creationId xmlns:a16="http://schemas.microsoft.com/office/drawing/2014/main" id="{D6E47F82-0FDE-1D84-DF03-1D24E6DA5F65}"/>
              </a:ext>
            </a:extLst>
          </p:cNvPr>
          <p:cNvSpPr>
            <a:spLocks noChangeAspect="1"/>
          </p:cNvSpPr>
          <p:nvPr userDrawn="1"/>
        </p:nvSpPr>
        <p:spPr>
          <a:xfrm>
            <a:off x="1019496" y="519843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6" name="直線コネクタ 5">
            <a:extLst>
              <a:ext uri="{FF2B5EF4-FFF2-40B4-BE49-F238E27FC236}">
                <a16:creationId xmlns:a16="http://schemas.microsoft.com/office/drawing/2014/main" id="{C584B2C4-12CF-D286-CE17-E537693B4063}"/>
              </a:ext>
            </a:extLst>
          </p:cNvPr>
          <p:cNvCxnSpPr>
            <a:endCxn id="5" idx="0"/>
          </p:cNvCxnSpPr>
          <p:nvPr userDrawn="1"/>
        </p:nvCxnSpPr>
        <p:spPr>
          <a:xfrm>
            <a:off x="1289496" y="4820329"/>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7" name="テキスト プレースホルダー 4">
            <a:extLst>
              <a:ext uri="{FF2B5EF4-FFF2-40B4-BE49-F238E27FC236}">
                <a16:creationId xmlns:a16="http://schemas.microsoft.com/office/drawing/2014/main" id="{3F03D3D4-F5FE-A3B0-7AF6-A6D16D5306BC}"/>
              </a:ext>
            </a:extLst>
          </p:cNvPr>
          <p:cNvSpPr>
            <a:spLocks noGrp="1"/>
          </p:cNvSpPr>
          <p:nvPr>
            <p:ph type="body" sz="quarter" idx="18" hasCustomPrompt="1"/>
          </p:nvPr>
        </p:nvSpPr>
        <p:spPr>
          <a:xfrm>
            <a:off x="1905536" y="533987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578150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681964" y="6615833"/>
            <a:ext cx="835165" cy="123111"/>
          </a:xfrm>
          <a:prstGeom prst="rect">
            <a:avLst/>
          </a:prstGeom>
          <a:noFill/>
        </p:spPr>
        <p:txBody>
          <a:bodyPr wrap="none" lIns="0" tIns="0" rIns="0" bIns="0" rtlCol="0">
            <a:spAutoFit/>
          </a:bodyPr>
          <a:lstStyle/>
          <a:p>
            <a:pPr algn="l"/>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760" r:id="rId2"/>
    <p:sldLayoutId id="2147483846" r:id="rId3"/>
    <p:sldLayoutId id="2147483847" r:id="rId4"/>
    <p:sldLayoutId id="2147483845" r:id="rId5"/>
    <p:sldLayoutId id="2147483799"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 id="2147483859" r:id="rId18"/>
    <p:sldLayoutId id="2147483860" r:id="rId19"/>
    <p:sldLayoutId id="2147483861" r:id="rId20"/>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8" Type="http://schemas.openxmlformats.org/officeDocument/2006/relationships/hyperlink" Target="https://news.yahoo.co.jp/articles/d25bed9372ef4dde4af269a90732e07fcee6dcc2" TargetMode="External"/><Relationship Id="rId3" Type="http://schemas.openxmlformats.org/officeDocument/2006/relationships/image" Target="../media/image10.png"/><Relationship Id="rId7"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hyperlink" Target="https://news.yahoo.co.jp/articles/480d282af9cfdaafcaf5279791ce7cda47bc6785" TargetMode="External"/><Relationship Id="rId5" Type="http://schemas.openxmlformats.org/officeDocument/2006/relationships/hyperlink" Target="https://news.yahoo.co.jp/special/anti-bullying/" TargetMode="External"/><Relationship Id="rId4" Type="http://schemas.openxmlformats.org/officeDocument/2006/relationships/image" Target="../media/image23.png"/><Relationship Id="rId9" Type="http://schemas.openxmlformats.org/officeDocument/2006/relationships/image" Target="../media/image37.png"/></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8.png"/><Relationship Id="rId7" Type="http://schemas.microsoft.com/office/2007/relationships/hdphoto" Target="../media/hdphoto4.wdp"/><Relationship Id="rId2" Type="http://schemas.openxmlformats.org/officeDocument/2006/relationships/image" Target="../media/image10.png"/><Relationship Id="rId1" Type="http://schemas.openxmlformats.org/officeDocument/2006/relationships/slideLayout" Target="../slideLayouts/slideLayout1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hyperlink" Target="https://news.yahoo.co.jp/poll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45.emf"/><Relationship Id="rId5" Type="http://schemas.openxmlformats.org/officeDocument/2006/relationships/image" Target="../media/image44.pn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50.png"/><Relationship Id="rId3" Type="http://schemas.openxmlformats.org/officeDocument/2006/relationships/image" Target="../media/image48.png"/><Relationship Id="rId7" Type="http://schemas.openxmlformats.org/officeDocument/2006/relationships/image" Target="../media/image13.png"/><Relationship Id="rId12"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microsoft.com/office/2007/relationships/hdphoto" Target="../media/hdphoto1.wdp"/><Relationship Id="rId11" Type="http://schemas.openxmlformats.org/officeDocument/2006/relationships/image" Target="../media/image49.png"/><Relationship Id="rId5" Type="http://schemas.openxmlformats.org/officeDocument/2006/relationships/image" Target="../media/image12.png"/><Relationship Id="rId10" Type="http://schemas.openxmlformats.org/officeDocument/2006/relationships/image" Target="../media/image15.png"/><Relationship Id="rId4" Type="http://schemas.openxmlformats.org/officeDocument/2006/relationships/image" Target="../media/image11.pn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57.png"/><Relationship Id="rId3" Type="http://schemas.openxmlformats.org/officeDocument/2006/relationships/hyperlink" Target="https://news.yahoo.co.jp/media/ytokushu" TargetMode="External"/><Relationship Id="rId7" Type="http://schemas.openxmlformats.org/officeDocument/2006/relationships/image" Target="../media/image52.png"/><Relationship Id="rId12"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microsoft.com/office/2007/relationships/hdphoto" Target="../media/hdphoto5.wdp"/><Relationship Id="rId11" Type="http://schemas.openxmlformats.org/officeDocument/2006/relationships/image" Target="../media/image55.png"/><Relationship Id="rId5" Type="http://schemas.openxmlformats.org/officeDocument/2006/relationships/image" Target="../media/image51.png"/><Relationship Id="rId15" Type="http://schemas.openxmlformats.org/officeDocument/2006/relationships/image" Target="../media/image58.png"/><Relationship Id="rId10" Type="http://schemas.openxmlformats.org/officeDocument/2006/relationships/image" Target="../media/image54.png"/><Relationship Id="rId4" Type="http://schemas.openxmlformats.org/officeDocument/2006/relationships/hyperlink" Target="https://news.yahoo.co.jp/media/ynewstalk" TargetMode="External"/><Relationship Id="rId9" Type="http://schemas.openxmlformats.org/officeDocument/2006/relationships/image" Target="../media/image53.png"/><Relationship Id="rId14" Type="http://schemas.openxmlformats.org/officeDocument/2006/relationships/hyperlink" Target="https://news.yahoo.co.jp/special/" TargetMode="Externa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hyperlink" Target="https://news.yahoo.co.jp/original/" TargetMode="Externa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sv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14.xml"/><Relationship Id="rId6" Type="http://schemas.openxmlformats.org/officeDocument/2006/relationships/image" Target="../media/image63.jpeg"/><Relationship Id="rId11" Type="http://schemas.openxmlformats.org/officeDocument/2006/relationships/image" Target="../media/image68.sv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9.png"/><Relationship Id="rId7" Type="http://schemas.openxmlformats.org/officeDocument/2006/relationships/image" Target="../media/image73.jpe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76.png"/><Relationship Id="rId4" Type="http://schemas.openxmlformats.org/officeDocument/2006/relationships/image" Target="../media/image70.emf"/><Relationship Id="rId9" Type="http://schemas.openxmlformats.org/officeDocument/2006/relationships/image" Target="../media/image7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14.xml"/><Relationship Id="rId4" Type="http://schemas.openxmlformats.org/officeDocument/2006/relationships/image" Target="../media/image79.png"/></Relationships>
</file>

<file path=ppt/slides/_rels/slide25.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14.xml"/><Relationship Id="rId6" Type="http://schemas.openxmlformats.org/officeDocument/2006/relationships/image" Target="../media/image79.png"/><Relationship Id="rId5" Type="http://schemas.openxmlformats.org/officeDocument/2006/relationships/image" Target="../media/image81.png"/><Relationship Id="rId4" Type="http://schemas.openxmlformats.org/officeDocument/2006/relationships/image" Target="../media/image80.png"/></Relationships>
</file>

<file path=ppt/slides/_rels/slide2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84.png"/><Relationship Id="rId4" Type="http://schemas.openxmlformats.org/officeDocument/2006/relationships/image" Target="../media/image83.png"/></Relationships>
</file>

<file path=ppt/slides/_rels/slide2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86.png"/></Relationships>
</file>

<file path=ppt/slides/_rels/slide2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png"/><Relationship Id="rId7"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14.xml"/><Relationship Id="rId6" Type="http://schemas.openxmlformats.org/officeDocument/2006/relationships/image" Target="../media/image13.png"/><Relationship Id="rId11" Type="http://schemas.openxmlformats.org/officeDocument/2006/relationships/image" Target="../media/image17.png"/><Relationship Id="rId5" Type="http://schemas.microsoft.com/office/2007/relationships/hdphoto" Target="../media/hdphoto1.wdp"/><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5.png"/></Relationships>
</file>

<file path=ppt/slides/_rels/slide3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14.xml"/><Relationship Id="rId5" Type="http://schemas.openxmlformats.org/officeDocument/2006/relationships/image" Target="../media/image89.png"/><Relationship Id="rId4" Type="http://schemas.openxmlformats.org/officeDocument/2006/relationships/image" Target="../media/image91.svg"/></Relationships>
</file>

<file path=ppt/slides/_rels/slide32.xml.rels><?xml version="1.0" encoding="UTF-8" standalone="yes"?>
<Relationships xmlns="http://schemas.openxmlformats.org/package/2006/relationships"><Relationship Id="rId3" Type="http://schemas.openxmlformats.org/officeDocument/2006/relationships/hyperlink" Target="https://s.yimg.jp/dl/displayads-guarantee/01/displayads-guarantee_ADguideline_Specialfeature.zip" TargetMode="External"/><Relationship Id="rId2" Type="http://schemas.openxmlformats.org/officeDocument/2006/relationships/image" Target="../media/image89.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10.png"/><Relationship Id="rId1" Type="http://schemas.openxmlformats.org/officeDocument/2006/relationships/slideLayout" Target="../slideLayouts/slideLayout14.xml"/><Relationship Id="rId5" Type="http://schemas.openxmlformats.org/officeDocument/2006/relationships/image" Target="../media/image94.png"/><Relationship Id="rId4" Type="http://schemas.openxmlformats.org/officeDocument/2006/relationships/image" Target="../media/image9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97.png"/></Relationships>
</file>

<file path=ppt/slides/_rels/slide43.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99.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14.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10.png"/><Relationship Id="rId1" Type="http://schemas.openxmlformats.org/officeDocument/2006/relationships/slideLayout" Target="../slideLayouts/slideLayout1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10.png"/><Relationship Id="rId1" Type="http://schemas.openxmlformats.org/officeDocument/2006/relationships/slideLayout" Target="../slideLayouts/slideLayout14.xml"/><Relationship Id="rId6" Type="http://schemas.openxmlformats.org/officeDocument/2006/relationships/image" Target="../media/image29.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0.png"/><Relationship Id="rId7"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35.jpe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80E5B9B-FE46-299B-2B37-ACF2A327E13E}"/>
              </a:ext>
            </a:extLst>
          </p:cNvPr>
          <p:cNvSpPr>
            <a:spLocks noGrp="1"/>
          </p:cNvSpPr>
          <p:nvPr>
            <p:ph type="title"/>
          </p:nvPr>
        </p:nvSpPr>
        <p:spPr>
          <a:prstGeom prst="rect">
            <a:avLst/>
          </a:prstGeom>
        </p:spPr>
        <p:txBody>
          <a:bodyPr/>
          <a:lstStyle/>
          <a:p>
            <a:r>
              <a:rPr kumimoji="1" lang="ja-JP" altLang="en-US" sz="2800" dirty="0"/>
              <a:t>ディスプレイ広告（予約型）</a:t>
            </a:r>
            <a:br>
              <a:rPr kumimoji="1" lang="en-US" altLang="ja-JP" sz="2800" dirty="0"/>
            </a:br>
            <a:r>
              <a:rPr lang="ja-JP" altLang="en-US" sz="2800" dirty="0"/>
              <a:t>商品資料</a:t>
            </a:r>
            <a:endParaRPr kumimoji="1" lang="ja-JP" altLang="en-US" sz="2800" dirty="0"/>
          </a:p>
        </p:txBody>
      </p:sp>
      <p:sp>
        <p:nvSpPr>
          <p:cNvPr id="3" name="テキスト プレースホルダー 4">
            <a:extLst>
              <a:ext uri="{FF2B5EF4-FFF2-40B4-BE49-F238E27FC236}">
                <a16:creationId xmlns:a16="http://schemas.microsoft.com/office/drawing/2014/main" id="{04D80789-7422-3797-CB93-9E571A5E2B78}"/>
              </a:ext>
            </a:extLst>
          </p:cNvPr>
          <p:cNvSpPr txBox="1">
            <a:spLocks/>
          </p:cNvSpPr>
          <p:nvPr/>
        </p:nvSpPr>
        <p:spPr>
          <a:xfrm>
            <a:off x="903036" y="4554959"/>
            <a:ext cx="5365415" cy="360040"/>
          </a:xfrm>
          <a:prstGeom prst="rect">
            <a:avLst/>
          </a:prstGeom>
        </p:spPr>
        <p:txBody>
          <a:bodyPr>
            <a:normAutofit/>
          </a:bodyPr>
          <a:lstStyle>
            <a:lvl1pPr marL="0" indent="0" algn="ctr" defTabSz="914423" rtl="0" eaLnBrk="1" latinLnBrk="0" hangingPunct="1">
              <a:spcBef>
                <a:spcPct val="20000"/>
              </a:spcBef>
              <a:buFont typeface="Arial" pitchFamily="34" charset="0"/>
              <a:buNone/>
              <a:defRPr kumimoji="1" sz="1400" b="1" kern="1200">
                <a:solidFill>
                  <a:schemeClr val="accent6"/>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defTabSz="914400">
              <a:lnSpc>
                <a:spcPct val="120000"/>
              </a:lnSpc>
              <a:spcBef>
                <a:spcPts val="0"/>
              </a:spcBef>
              <a:buFontTx/>
              <a:buNone/>
              <a:defRPr/>
            </a:pPr>
            <a:r>
              <a:rPr kumimoji="0" lang="en-US" altLang="ja-JP" kern="0" dirty="0">
                <a:solidFill>
                  <a:srgbClr val="C9002C"/>
                </a:solidFill>
                <a:latin typeface="Meiryo" panose="020B0604030504040204" pitchFamily="34" charset="-128"/>
                <a:ea typeface="Meiryo" panose="020B0604030504040204" pitchFamily="34" charset="-128"/>
                <a:cs typeface="Segoe UI" panose="020B0502040204020203" pitchFamily="34" charset="0"/>
              </a:rPr>
              <a:t>Yahoo! </a:t>
            </a:r>
            <a:r>
              <a:rPr kumimoji="0" lang="ja-JP" altLang="en-US" kern="0" dirty="0">
                <a:solidFill>
                  <a:srgbClr val="C9002C"/>
                </a:solidFill>
                <a:latin typeface="Meiryo" panose="020B0604030504040204" pitchFamily="34" charset="-128"/>
                <a:ea typeface="Meiryo" panose="020B0604030504040204" pitchFamily="34" charset="-128"/>
                <a:cs typeface="Segoe UI" panose="020B0502040204020203" pitchFamily="34" charset="0"/>
              </a:rPr>
              <a:t>ニュース タイアップ（</a:t>
            </a:r>
            <a:r>
              <a:rPr kumimoji="0" lang="en-US" altLang="ja-JP" kern="0" dirty="0">
                <a:solidFill>
                  <a:srgbClr val="C9002C"/>
                </a:solidFill>
                <a:latin typeface="Meiryo" panose="020B0604030504040204" pitchFamily="34" charset="-128"/>
                <a:ea typeface="Meiryo" panose="020B0604030504040204" pitchFamily="34" charset="-128"/>
                <a:cs typeface="Segoe UI" panose="020B0502040204020203" pitchFamily="34" charset="0"/>
              </a:rPr>
              <a:t>2024</a:t>
            </a:r>
            <a:r>
              <a:rPr kumimoji="0" lang="ja-JP" altLang="en-US" kern="0" dirty="0">
                <a:solidFill>
                  <a:srgbClr val="C9002C"/>
                </a:solidFill>
                <a:latin typeface="Meiryo" panose="020B0604030504040204" pitchFamily="34" charset="-128"/>
                <a:ea typeface="Meiryo" panose="020B0604030504040204" pitchFamily="34" charset="-128"/>
                <a:cs typeface="Segoe UI" panose="020B0502040204020203" pitchFamily="34" charset="0"/>
              </a:rPr>
              <a:t>年</a:t>
            </a:r>
            <a:r>
              <a:rPr kumimoji="0" lang="en-US" altLang="ja-JP" kern="0" dirty="0">
                <a:solidFill>
                  <a:srgbClr val="C9002C"/>
                </a:solidFill>
                <a:latin typeface="Meiryo" panose="020B0604030504040204" pitchFamily="34" charset="-128"/>
                <a:ea typeface="Meiryo" panose="020B0604030504040204" pitchFamily="34" charset="-128"/>
                <a:cs typeface="Segoe UI" panose="020B0502040204020203" pitchFamily="34" charset="0"/>
              </a:rPr>
              <a:t>4</a:t>
            </a:r>
            <a:r>
              <a:rPr kumimoji="0" lang="ja-JP" altLang="en-US" kern="0" dirty="0">
                <a:solidFill>
                  <a:srgbClr val="C9002C"/>
                </a:solidFill>
                <a:latin typeface="Meiryo" panose="020B0604030504040204" pitchFamily="34" charset="-128"/>
                <a:ea typeface="Meiryo" panose="020B0604030504040204" pitchFamily="34" charset="-128"/>
                <a:cs typeface="Segoe UI" panose="020B0502040204020203" pitchFamily="34" charset="0"/>
              </a:rPr>
              <a:t>月～</a:t>
            </a:r>
            <a:r>
              <a:rPr kumimoji="0" lang="en-US" altLang="ja-JP" kern="0" dirty="0">
                <a:solidFill>
                  <a:srgbClr val="C9002C"/>
                </a:solidFill>
                <a:latin typeface="Meiryo" panose="020B0604030504040204" pitchFamily="34" charset="-128"/>
                <a:ea typeface="Meiryo" panose="020B0604030504040204" pitchFamily="34" charset="-128"/>
                <a:cs typeface="Segoe UI" panose="020B0502040204020203" pitchFamily="34" charset="0"/>
              </a:rPr>
              <a:t>2024</a:t>
            </a:r>
            <a:r>
              <a:rPr kumimoji="0" lang="ja-JP" altLang="en-US" kern="0" dirty="0">
                <a:solidFill>
                  <a:srgbClr val="C9002C"/>
                </a:solidFill>
                <a:latin typeface="Meiryo" panose="020B0604030504040204" pitchFamily="34" charset="-128"/>
                <a:ea typeface="Meiryo" panose="020B0604030504040204" pitchFamily="34" charset="-128"/>
                <a:cs typeface="Segoe UI" panose="020B0502040204020203" pitchFamily="34" charset="0"/>
              </a:rPr>
              <a:t>年</a:t>
            </a:r>
            <a:r>
              <a:rPr kumimoji="0" lang="en-US" altLang="ja-JP" kern="0">
                <a:solidFill>
                  <a:srgbClr val="C9002C"/>
                </a:solidFill>
                <a:latin typeface="Meiryo" panose="020B0604030504040204" pitchFamily="34" charset="-128"/>
                <a:ea typeface="Meiryo" panose="020B0604030504040204" pitchFamily="34" charset="-128"/>
                <a:cs typeface="Segoe UI" panose="020B0502040204020203" pitchFamily="34" charset="0"/>
              </a:rPr>
              <a:t>9</a:t>
            </a:r>
            <a:r>
              <a:rPr kumimoji="0" lang="ja-JP" altLang="en-US" kern="0">
                <a:solidFill>
                  <a:srgbClr val="C9002C"/>
                </a:solidFill>
                <a:latin typeface="Meiryo" panose="020B0604030504040204" pitchFamily="34" charset="-128"/>
                <a:ea typeface="Meiryo" panose="020B0604030504040204" pitchFamily="34" charset="-128"/>
                <a:cs typeface="Segoe UI" panose="020B0502040204020203" pitchFamily="34" charset="0"/>
              </a:rPr>
              <a:t>月</a:t>
            </a:r>
            <a:r>
              <a:rPr kumimoji="0" lang="ja-JP" altLang="en-US" kern="0" dirty="0">
                <a:solidFill>
                  <a:srgbClr val="C9002C"/>
                </a:solidFill>
                <a:latin typeface="Meiryo" panose="020B0604030504040204" pitchFamily="34" charset="-128"/>
                <a:ea typeface="Meiryo" panose="020B0604030504040204" pitchFamily="34" charset="-128"/>
                <a:cs typeface="Segoe UI" panose="020B0502040204020203" pitchFamily="34" charset="0"/>
              </a:rPr>
              <a:t>）</a:t>
            </a:r>
            <a:endParaRPr kumimoji="0" lang="ja-JP" altLang="en-US"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308896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9" name="テキスト プレースホルダー 3">
            <a:extLst>
              <a:ext uri="{FF2B5EF4-FFF2-40B4-BE49-F238E27FC236}">
                <a16:creationId xmlns:a16="http://schemas.microsoft.com/office/drawing/2014/main" id="{B105DC3C-90B5-807A-49AE-95DB733E3BB1}"/>
              </a:ext>
            </a:extLst>
          </p:cNvPr>
          <p:cNvSpPr txBox="1">
            <a:spLocks/>
          </p:cNvSpPr>
          <p:nvPr/>
        </p:nvSpPr>
        <p:spPr>
          <a:xfrm>
            <a:off x="479425" y="1220008"/>
            <a:ext cx="11233149" cy="215444"/>
          </a:xfrm>
          <a:prstGeom prst="rect">
            <a:avLst/>
          </a:prstGeom>
        </p:spPr>
        <p:txBody>
          <a:bodyPr wrap="square" lIns="0" tIns="0" rIns="0" bIns="0" anchor="ctr">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en-US" altLang="ja-JP" sz="1400" dirty="0"/>
              <a:t>Yahoo!</a:t>
            </a:r>
            <a:r>
              <a:rPr lang="ja-JP" altLang="en-US" sz="1400" dirty="0"/>
              <a:t>ニュース オリジナルコンテンツの事例</a:t>
            </a:r>
          </a:p>
        </p:txBody>
      </p:sp>
      <p:sp>
        <p:nvSpPr>
          <p:cNvPr id="10" name="正方形/長方形 9">
            <a:extLst>
              <a:ext uri="{FF2B5EF4-FFF2-40B4-BE49-F238E27FC236}">
                <a16:creationId xmlns:a16="http://schemas.microsoft.com/office/drawing/2014/main" id="{25585192-1812-2151-FC20-CD85ACC6A429}"/>
              </a:ext>
            </a:extLst>
          </p:cNvPr>
          <p:cNvSpPr/>
          <p:nvPr/>
        </p:nvSpPr>
        <p:spPr>
          <a:xfrm>
            <a:off x="509286" y="2632507"/>
            <a:ext cx="3468354"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bg1"/>
                </a:solidFill>
              </a:rPr>
              <a:t>グラフィック</a:t>
            </a:r>
          </a:p>
        </p:txBody>
      </p:sp>
      <p:sp>
        <p:nvSpPr>
          <p:cNvPr id="11" name="正方形/長方形 10">
            <a:extLst>
              <a:ext uri="{FF2B5EF4-FFF2-40B4-BE49-F238E27FC236}">
                <a16:creationId xmlns:a16="http://schemas.microsoft.com/office/drawing/2014/main" id="{9AF71733-6C02-C737-338E-30AB801890BA}"/>
              </a:ext>
            </a:extLst>
          </p:cNvPr>
          <p:cNvSpPr/>
          <p:nvPr/>
        </p:nvSpPr>
        <p:spPr>
          <a:xfrm>
            <a:off x="4361822" y="2632507"/>
            <a:ext cx="3468354"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bg1"/>
                </a:solidFill>
              </a:rPr>
              <a:t>記事</a:t>
            </a:r>
          </a:p>
        </p:txBody>
      </p:sp>
      <p:sp>
        <p:nvSpPr>
          <p:cNvPr id="12" name="正方形/長方形 11">
            <a:extLst>
              <a:ext uri="{FF2B5EF4-FFF2-40B4-BE49-F238E27FC236}">
                <a16:creationId xmlns:a16="http://schemas.microsoft.com/office/drawing/2014/main" id="{0917F4B4-494A-C9D9-9F67-8F66EB20312F}"/>
              </a:ext>
            </a:extLst>
          </p:cNvPr>
          <p:cNvSpPr/>
          <p:nvPr/>
        </p:nvSpPr>
        <p:spPr>
          <a:xfrm>
            <a:off x="8214358" y="2632507"/>
            <a:ext cx="3468354"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bg1"/>
                </a:solidFill>
              </a:rPr>
              <a:t>動画</a:t>
            </a:r>
          </a:p>
        </p:txBody>
      </p:sp>
      <p:pic>
        <p:nvPicPr>
          <p:cNvPr id="14" name="図 13">
            <a:extLst>
              <a:ext uri="{FF2B5EF4-FFF2-40B4-BE49-F238E27FC236}">
                <a16:creationId xmlns:a16="http://schemas.microsoft.com/office/drawing/2014/main" id="{9129E31A-F76D-B37E-48D5-778A501D6934}"/>
              </a:ext>
            </a:extLst>
          </p:cNvPr>
          <p:cNvPicPr>
            <a:picLocks noChangeAspect="1"/>
          </p:cNvPicPr>
          <p:nvPr/>
        </p:nvPicPr>
        <p:blipFill>
          <a:blip r:embed="rId4"/>
          <a:stretch>
            <a:fillRect/>
          </a:stretch>
        </p:blipFill>
        <p:spPr>
          <a:xfrm>
            <a:off x="735142" y="3291511"/>
            <a:ext cx="2690649" cy="1991957"/>
          </a:xfrm>
          <a:prstGeom prst="rect">
            <a:avLst/>
          </a:prstGeom>
        </p:spPr>
      </p:pic>
      <p:sp>
        <p:nvSpPr>
          <p:cNvPr id="15" name="フッター プレースホルダー 5">
            <a:extLst>
              <a:ext uri="{FF2B5EF4-FFF2-40B4-BE49-F238E27FC236}">
                <a16:creationId xmlns:a16="http://schemas.microsoft.com/office/drawing/2014/main" id="{EC1D18E5-2061-44DF-AA60-73B9DB87D3D7}"/>
              </a:ext>
            </a:extLst>
          </p:cNvPr>
          <p:cNvSpPr txBox="1">
            <a:spLocks/>
          </p:cNvSpPr>
          <p:nvPr/>
        </p:nvSpPr>
        <p:spPr>
          <a:xfrm>
            <a:off x="401701" y="5580843"/>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200" b="1" dirty="0">
                <a:hlinkClick r:id="rId5"/>
              </a:rPr>
              <a:t>いじめ そのときできることは？</a:t>
            </a:r>
            <a:r>
              <a:rPr lang="en-US" altLang="ja-JP" sz="1200" b="1" dirty="0">
                <a:hlinkClick r:id="rId5"/>
              </a:rPr>
              <a:t>#</a:t>
            </a:r>
            <a:r>
              <a:rPr lang="ja-JP" altLang="en-US" sz="1200" b="1" dirty="0">
                <a:hlinkClick r:id="rId5"/>
              </a:rPr>
              <a:t>今つらいあなたへ</a:t>
            </a:r>
            <a:endParaRPr lang="en-US" altLang="ja-JP" sz="1200" b="1" dirty="0"/>
          </a:p>
          <a:p>
            <a:pPr algn="l"/>
            <a:endParaRPr lang="en-US" altLang="ja-JP" sz="500" dirty="0"/>
          </a:p>
          <a:p>
            <a:pPr algn="l"/>
            <a:r>
              <a:rPr lang="ja-JP" altLang="en-US" sz="1200" dirty="0"/>
              <a:t>いじめについて、本人や周囲の友人、保護者などができることを、</a:t>
            </a:r>
            <a:r>
              <a:rPr lang="en-US" altLang="ja-JP" sz="1200" dirty="0"/>
              <a:t>Yahoo!</a:t>
            </a:r>
            <a:r>
              <a:rPr lang="ja-JP" altLang="en-US" sz="1200" dirty="0"/>
              <a:t>ニュースのユーザーのコメントやエピソードから探った。</a:t>
            </a:r>
          </a:p>
        </p:txBody>
      </p:sp>
      <p:sp>
        <p:nvSpPr>
          <p:cNvPr id="16" name="フッター プレースホルダー 5">
            <a:extLst>
              <a:ext uri="{FF2B5EF4-FFF2-40B4-BE49-F238E27FC236}">
                <a16:creationId xmlns:a16="http://schemas.microsoft.com/office/drawing/2014/main" id="{F23CC7B3-0750-E958-E1F9-4BE3CD0F1E79}"/>
              </a:ext>
            </a:extLst>
          </p:cNvPr>
          <p:cNvSpPr txBox="1">
            <a:spLocks/>
          </p:cNvSpPr>
          <p:nvPr/>
        </p:nvSpPr>
        <p:spPr>
          <a:xfrm>
            <a:off x="4319143" y="5580843"/>
            <a:ext cx="3812159"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200" b="1" dirty="0">
                <a:hlinkClick r:id="rId6"/>
              </a:rPr>
              <a:t>交通事故で息子が寝たきりに</a:t>
            </a:r>
            <a:endParaRPr lang="en-US" altLang="ja-JP" sz="1200" b="1" dirty="0">
              <a:hlinkClick r:id="rId6"/>
            </a:endParaRPr>
          </a:p>
          <a:p>
            <a:pPr algn="l"/>
            <a:r>
              <a:rPr lang="en-US" altLang="ja-JP" sz="1200" b="1" dirty="0">
                <a:hlinkClick r:id="rId6"/>
              </a:rPr>
              <a:t>―</a:t>
            </a:r>
            <a:r>
              <a:rPr lang="ja-JP" altLang="en-US" sz="1200" b="1" dirty="0">
                <a:hlinkClick r:id="rId6"/>
              </a:rPr>
              <a:t>介護を続ける親の苦悩と、「親なき後」への不安</a:t>
            </a:r>
            <a:endParaRPr lang="en-US" altLang="ja-JP" sz="1200" b="1" dirty="0"/>
          </a:p>
          <a:p>
            <a:pPr algn="l"/>
            <a:endParaRPr lang="en-US" altLang="ja-JP" sz="500" dirty="0"/>
          </a:p>
          <a:p>
            <a:pPr algn="l"/>
            <a:r>
              <a:rPr lang="ja-JP" altLang="en-US" sz="1200" dirty="0"/>
              <a:t>「自分の死後、子どもはどうなるのだろうか</a:t>
            </a:r>
            <a:r>
              <a:rPr lang="en-US" altLang="ja-JP" sz="1200" dirty="0"/>
              <a:t>……</a:t>
            </a:r>
            <a:r>
              <a:rPr lang="ja-JP" altLang="en-US" sz="1200" dirty="0"/>
              <a:t>」。そうした悩みを抱える母親らを取材。苦難や不安を聞くとともに、必要な行政支援についても探った。</a:t>
            </a:r>
          </a:p>
        </p:txBody>
      </p:sp>
      <p:pic>
        <p:nvPicPr>
          <p:cNvPr id="18" name="図 17">
            <a:extLst>
              <a:ext uri="{FF2B5EF4-FFF2-40B4-BE49-F238E27FC236}">
                <a16:creationId xmlns:a16="http://schemas.microsoft.com/office/drawing/2014/main" id="{117DC490-E5DE-58A7-F7AC-B187F8B5DA98}"/>
              </a:ext>
            </a:extLst>
          </p:cNvPr>
          <p:cNvPicPr>
            <a:picLocks noChangeAspect="1"/>
          </p:cNvPicPr>
          <p:nvPr/>
        </p:nvPicPr>
        <p:blipFill>
          <a:blip r:embed="rId7"/>
          <a:stretch>
            <a:fillRect/>
          </a:stretch>
        </p:blipFill>
        <p:spPr>
          <a:xfrm>
            <a:off x="4492192" y="3290035"/>
            <a:ext cx="3216125" cy="1991957"/>
          </a:xfrm>
          <a:prstGeom prst="rect">
            <a:avLst/>
          </a:prstGeom>
        </p:spPr>
      </p:pic>
      <p:sp>
        <p:nvSpPr>
          <p:cNvPr id="21" name="フッター プレースホルダー 5">
            <a:extLst>
              <a:ext uri="{FF2B5EF4-FFF2-40B4-BE49-F238E27FC236}">
                <a16:creationId xmlns:a16="http://schemas.microsoft.com/office/drawing/2014/main" id="{DF044DBE-C43D-CA56-5AFB-CFFCB338A6DE}"/>
              </a:ext>
            </a:extLst>
          </p:cNvPr>
          <p:cNvSpPr txBox="1">
            <a:spLocks/>
          </p:cNvSpPr>
          <p:nvPr/>
        </p:nvSpPr>
        <p:spPr>
          <a:xfrm>
            <a:off x="8250641" y="5584500"/>
            <a:ext cx="3461933"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200" b="1" dirty="0">
                <a:hlinkClick r:id="rId8"/>
              </a:rPr>
              <a:t>「本音と建前」が心をむしばむ</a:t>
            </a:r>
            <a:r>
              <a:rPr lang="en-US" altLang="ja-JP" sz="1200" b="1" dirty="0">
                <a:hlinkClick r:id="rId8"/>
              </a:rPr>
              <a:t>――</a:t>
            </a:r>
            <a:r>
              <a:rPr lang="ja-JP" altLang="en-US" sz="1200" b="1" dirty="0">
                <a:hlinkClick r:id="rId8"/>
              </a:rPr>
              <a:t>イタリア人精神科医が見つめる日本人の不調</a:t>
            </a:r>
            <a:endParaRPr lang="en-US" altLang="ja-JP" sz="1200" b="1" dirty="0"/>
          </a:p>
          <a:p>
            <a:pPr algn="l"/>
            <a:endParaRPr lang="en-US" altLang="ja-JP" sz="500" dirty="0"/>
          </a:p>
          <a:p>
            <a:pPr algn="l"/>
            <a:r>
              <a:rPr lang="ja-JP" altLang="en-US" sz="1200" dirty="0"/>
              <a:t>異色のイタリア人精神科医の目から見た、日本人の生きづらさの理由、そして解決する方法を取材。</a:t>
            </a:r>
          </a:p>
        </p:txBody>
      </p:sp>
      <p:sp>
        <p:nvSpPr>
          <p:cNvPr id="23" name="テキスト ボックス 22">
            <a:extLst>
              <a:ext uri="{FF2B5EF4-FFF2-40B4-BE49-F238E27FC236}">
                <a16:creationId xmlns:a16="http://schemas.microsoft.com/office/drawing/2014/main" id="{B27DF573-959F-B8B5-3EAD-518455C641E9}"/>
              </a:ext>
            </a:extLst>
          </p:cNvPr>
          <p:cNvSpPr txBox="1"/>
          <p:nvPr/>
        </p:nvSpPr>
        <p:spPr>
          <a:xfrm>
            <a:off x="1805702" y="5057000"/>
            <a:ext cx="2004298" cy="369332"/>
          </a:xfrm>
          <a:prstGeom prst="rect">
            <a:avLst/>
          </a:prstGeom>
          <a:solidFill>
            <a:srgbClr val="002060"/>
          </a:solidFill>
        </p:spPr>
        <p:txBody>
          <a:bodyPr wrap="square">
            <a:spAutoFit/>
          </a:bodyPr>
          <a:lstStyle/>
          <a:p>
            <a:r>
              <a:rPr lang="en-US" altLang="ja-JP" sz="900" b="1" i="0" dirty="0">
                <a:solidFill>
                  <a:schemeClr val="bg1"/>
                </a:solidFill>
                <a:effectLst/>
                <a:latin typeface="+mn-ea"/>
              </a:rPr>
              <a:t>Internet Media Awards 2023 </a:t>
            </a:r>
          </a:p>
          <a:p>
            <a:r>
              <a:rPr lang="ja-JP" altLang="en-US" sz="900" b="1" i="0" dirty="0">
                <a:solidFill>
                  <a:schemeClr val="bg1"/>
                </a:solidFill>
                <a:effectLst/>
                <a:latin typeface="+mn-ea"/>
              </a:rPr>
              <a:t>ソーシャル・グッド部門賞</a:t>
            </a:r>
            <a:endParaRPr lang="ja-JP" altLang="en-US" sz="900" dirty="0">
              <a:solidFill>
                <a:schemeClr val="bg1"/>
              </a:solidFill>
              <a:latin typeface="+mn-ea"/>
            </a:endParaRPr>
          </a:p>
        </p:txBody>
      </p:sp>
      <p:sp>
        <p:nvSpPr>
          <p:cNvPr id="25" name="テキスト ボックス 24">
            <a:extLst>
              <a:ext uri="{FF2B5EF4-FFF2-40B4-BE49-F238E27FC236}">
                <a16:creationId xmlns:a16="http://schemas.microsoft.com/office/drawing/2014/main" id="{8DC23CDF-7772-1E08-30E1-75514AA6C4AD}"/>
              </a:ext>
            </a:extLst>
          </p:cNvPr>
          <p:cNvSpPr txBox="1"/>
          <p:nvPr/>
        </p:nvSpPr>
        <p:spPr>
          <a:xfrm>
            <a:off x="5573547" y="5126250"/>
            <a:ext cx="2134770" cy="230832"/>
          </a:xfrm>
          <a:prstGeom prst="rect">
            <a:avLst/>
          </a:prstGeom>
          <a:solidFill>
            <a:srgbClr val="002060"/>
          </a:solidFill>
        </p:spPr>
        <p:txBody>
          <a:bodyPr wrap="square">
            <a:spAutoFit/>
          </a:bodyPr>
          <a:lstStyle/>
          <a:p>
            <a:r>
              <a:rPr lang="en-US" altLang="ja-JP" sz="900" b="1" i="0" dirty="0">
                <a:solidFill>
                  <a:schemeClr val="bg1"/>
                </a:solidFill>
                <a:effectLst/>
                <a:latin typeface="+mn-ea"/>
              </a:rPr>
              <a:t>PEP</a:t>
            </a:r>
            <a:r>
              <a:rPr lang="ja-JP" altLang="en-US" sz="900" b="1" i="0" dirty="0">
                <a:solidFill>
                  <a:schemeClr val="bg1"/>
                </a:solidFill>
                <a:effectLst/>
                <a:latin typeface="+mn-ea"/>
              </a:rPr>
              <a:t>ジャーナリズム大賞</a:t>
            </a:r>
            <a:r>
              <a:rPr lang="en-US" altLang="ja-JP" sz="900" b="1" i="0" dirty="0">
                <a:solidFill>
                  <a:schemeClr val="bg1"/>
                </a:solidFill>
                <a:effectLst/>
                <a:latin typeface="+mn-ea"/>
              </a:rPr>
              <a:t>2022 </a:t>
            </a:r>
            <a:r>
              <a:rPr lang="ja-JP" altLang="en-US" sz="900" b="1" i="0" dirty="0">
                <a:solidFill>
                  <a:schemeClr val="bg1"/>
                </a:solidFill>
                <a:effectLst/>
                <a:latin typeface="+mn-ea"/>
              </a:rPr>
              <a:t>特別賞 </a:t>
            </a:r>
            <a:endParaRPr lang="ja-JP" altLang="en-US" sz="900" dirty="0">
              <a:solidFill>
                <a:schemeClr val="bg1"/>
              </a:solidFill>
              <a:latin typeface="+mn-ea"/>
            </a:endParaRPr>
          </a:p>
        </p:txBody>
      </p:sp>
      <p:sp>
        <p:nvSpPr>
          <p:cNvPr id="26" name="テキスト プレースホルダー 3">
            <a:extLst>
              <a:ext uri="{FF2B5EF4-FFF2-40B4-BE49-F238E27FC236}">
                <a16:creationId xmlns:a16="http://schemas.microsoft.com/office/drawing/2014/main" id="{D3B702B1-23AA-889C-CAD4-D79BF5A2E6F5}"/>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t>Yahoo!</a:t>
            </a:r>
            <a:r>
              <a:rPr lang="ja-JP" altLang="en-US" dirty="0"/>
              <a:t>ニュース </a:t>
            </a:r>
            <a:r>
              <a:rPr lang="en-US" altLang="ja-JP" dirty="0"/>
              <a:t>3</a:t>
            </a:r>
            <a:r>
              <a:rPr lang="ja-JP" altLang="en-US" dirty="0"/>
              <a:t>つの特長②</a:t>
            </a:r>
            <a:endParaRPr kumimoji="1" lang="ja-JP" altLang="en-US" sz="1600" dirty="0"/>
          </a:p>
        </p:txBody>
      </p:sp>
      <p:pic>
        <p:nvPicPr>
          <p:cNvPr id="6" name="図 5">
            <a:extLst>
              <a:ext uri="{FF2B5EF4-FFF2-40B4-BE49-F238E27FC236}">
                <a16:creationId xmlns:a16="http://schemas.microsoft.com/office/drawing/2014/main" id="{1017A1A2-DE6D-DC98-53DB-A22899513F00}"/>
              </a:ext>
            </a:extLst>
          </p:cNvPr>
          <p:cNvPicPr>
            <a:picLocks noChangeAspect="1"/>
          </p:cNvPicPr>
          <p:nvPr/>
        </p:nvPicPr>
        <p:blipFill>
          <a:blip r:embed="rId9"/>
          <a:stretch>
            <a:fillRect/>
          </a:stretch>
        </p:blipFill>
        <p:spPr>
          <a:xfrm>
            <a:off x="8603210" y="3290035"/>
            <a:ext cx="2690650" cy="2093173"/>
          </a:xfrm>
          <a:prstGeom prst="rect">
            <a:avLst/>
          </a:prstGeom>
        </p:spPr>
      </p:pic>
      <p:sp>
        <p:nvSpPr>
          <p:cNvPr id="3" name="四角形: 角を丸くする 2">
            <a:extLst>
              <a:ext uri="{FF2B5EF4-FFF2-40B4-BE49-F238E27FC236}">
                <a16:creationId xmlns:a16="http://schemas.microsoft.com/office/drawing/2014/main" id="{98A6BD72-9B5E-48D3-4ADC-3080BEFAB7F6}"/>
              </a:ext>
            </a:extLst>
          </p:cNvPr>
          <p:cNvSpPr/>
          <p:nvPr/>
        </p:nvSpPr>
        <p:spPr>
          <a:xfrm>
            <a:off x="479425" y="1089025"/>
            <a:ext cx="11203289" cy="423161"/>
          </a:xfrm>
          <a:prstGeom prst="round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プレースホルダー 3">
            <a:extLst>
              <a:ext uri="{FF2B5EF4-FFF2-40B4-BE49-F238E27FC236}">
                <a16:creationId xmlns:a16="http://schemas.microsoft.com/office/drawing/2014/main" id="{A7A7C68A-8917-ECA6-F3C4-7CEF27D9FA14}"/>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en-US" altLang="ja-JP" sz="1800" dirty="0">
                <a:solidFill>
                  <a:schemeClr val="accent6"/>
                </a:solidFill>
              </a:rPr>
              <a:t>Yahoo!</a:t>
            </a:r>
            <a:r>
              <a:rPr lang="ja-JP" altLang="en-US" sz="1800" dirty="0">
                <a:solidFill>
                  <a:schemeClr val="accent6"/>
                </a:solidFill>
              </a:rPr>
              <a:t>ニュースのユーザーに伝わる構成・表現手法（フォーマット）</a:t>
            </a:r>
            <a:r>
              <a:rPr lang="ja-JP" altLang="en-US" sz="1800" dirty="0"/>
              <a:t>を蓄積。これらのノウハウを</a:t>
            </a:r>
            <a:endParaRPr lang="en-US" altLang="ja-JP" sz="1800" dirty="0"/>
          </a:p>
          <a:p>
            <a:pPr algn="ctr"/>
            <a:r>
              <a:rPr lang="ja-JP" altLang="en-US" sz="1800" dirty="0"/>
              <a:t>タイアップにおいても駆使し、</a:t>
            </a:r>
            <a:r>
              <a:rPr lang="ja-JP" altLang="en-US" sz="1800" dirty="0">
                <a:solidFill>
                  <a:srgbClr val="C00000"/>
                </a:solidFill>
              </a:rPr>
              <a:t>広告主様とターゲットをつなぐ最適なコンテンツ</a:t>
            </a:r>
            <a:r>
              <a:rPr lang="ja-JP" altLang="en-US" sz="1800" dirty="0"/>
              <a:t>をご提案します。</a:t>
            </a:r>
          </a:p>
        </p:txBody>
      </p:sp>
      <p:sp>
        <p:nvSpPr>
          <p:cNvPr id="8" name="テキスト プレースホルダー 1">
            <a:extLst>
              <a:ext uri="{FF2B5EF4-FFF2-40B4-BE49-F238E27FC236}">
                <a16:creationId xmlns:a16="http://schemas.microsoft.com/office/drawing/2014/main" id="{E1A64465-37C9-F041-8961-B4907762614E}"/>
              </a:ext>
            </a:extLst>
          </p:cNvPr>
          <p:cNvSpPr>
            <a:spLocks noGrp="1"/>
          </p:cNvSpPr>
          <p:nvPr>
            <p:ph type="body" sz="quarter" idx="12"/>
          </p:nvPr>
        </p:nvSpPr>
        <p:spPr>
          <a:xfrm>
            <a:off x="595671" y="81412"/>
            <a:ext cx="866756" cy="410840"/>
          </a:xfrm>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sp>
        <p:nvSpPr>
          <p:cNvPr id="7" name="テキスト ボックス 6">
            <a:extLst>
              <a:ext uri="{FF2B5EF4-FFF2-40B4-BE49-F238E27FC236}">
                <a16:creationId xmlns:a16="http://schemas.microsoft.com/office/drawing/2014/main" id="{19465689-9000-4A57-43E6-9AEC68C8903A}"/>
              </a:ext>
            </a:extLst>
          </p:cNvPr>
          <p:cNvSpPr txBox="1"/>
          <p:nvPr/>
        </p:nvSpPr>
        <p:spPr>
          <a:xfrm>
            <a:off x="8128911" y="1221654"/>
            <a:ext cx="1302019" cy="215444"/>
          </a:xfrm>
          <a:prstGeom prst="rect">
            <a:avLst/>
          </a:prstGeom>
          <a:noFill/>
        </p:spPr>
        <p:txBody>
          <a:bodyPr wrap="square">
            <a:spAutoFit/>
          </a:bodyPr>
          <a:lstStyle/>
          <a:p>
            <a:r>
              <a:rPr lang="en-US" altLang="ja-JP" sz="800" b="0" i="0" dirty="0">
                <a:solidFill>
                  <a:schemeClr val="accent3"/>
                </a:solidFill>
                <a:effectLst/>
                <a:latin typeface="+mj-ea"/>
                <a:ea typeface="+mj-ea"/>
              </a:rPr>
              <a:t>※</a:t>
            </a:r>
            <a:r>
              <a:rPr lang="ja-JP" altLang="en-US" sz="800" b="0" i="0" dirty="0">
                <a:solidFill>
                  <a:schemeClr val="accent3"/>
                </a:solidFill>
                <a:effectLst/>
                <a:latin typeface="+mj-ea"/>
                <a:ea typeface="+mj-ea"/>
              </a:rPr>
              <a:t>受賞歴は</a:t>
            </a:r>
            <a:r>
              <a:rPr lang="en-US" altLang="ja-JP" sz="800" b="0" i="0" dirty="0">
                <a:solidFill>
                  <a:schemeClr val="accent3"/>
                </a:solidFill>
                <a:effectLst/>
                <a:latin typeface="+mj-ea"/>
                <a:ea typeface="+mj-ea"/>
              </a:rPr>
              <a:t>P42,4</a:t>
            </a:r>
            <a:r>
              <a:rPr lang="ja-JP" altLang="en-US" sz="800" b="0" i="0" dirty="0">
                <a:solidFill>
                  <a:schemeClr val="accent3"/>
                </a:solidFill>
                <a:effectLst/>
                <a:latin typeface="+mj-ea"/>
                <a:ea typeface="+mj-ea"/>
              </a:rPr>
              <a:t>３参照</a:t>
            </a:r>
          </a:p>
        </p:txBody>
      </p:sp>
    </p:spTree>
    <p:extLst>
      <p:ext uri="{BB962C8B-B14F-4D97-AF65-F5344CB8AC3E}">
        <p14:creationId xmlns:p14="http://schemas.microsoft.com/office/powerpoint/2010/main" val="4046244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角丸四角形 33">
            <a:extLst>
              <a:ext uri="{FF2B5EF4-FFF2-40B4-BE49-F238E27FC236}">
                <a16:creationId xmlns:a16="http://schemas.microsoft.com/office/drawing/2014/main" id="{31E40FEF-85DF-0278-400E-64FA0D376239}"/>
              </a:ext>
            </a:extLst>
          </p:cNvPr>
          <p:cNvSpPr/>
          <p:nvPr/>
        </p:nvSpPr>
        <p:spPr>
          <a:xfrm>
            <a:off x="552832" y="2496458"/>
            <a:ext cx="2782554" cy="1056345"/>
          </a:xfrm>
          <a:prstGeom prst="round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3"/>
              </a:solidFill>
            </a:endParaRP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a:t>
            </a:r>
            <a:r>
              <a:rPr lang="en-US" altLang="ja-JP" dirty="0"/>
              <a:t>3</a:t>
            </a:r>
            <a:r>
              <a:rPr lang="ja-JP" altLang="en-US" dirty="0"/>
              <a:t>つの特長③</a:t>
            </a:r>
            <a:endParaRPr kumimoji="1" lang="ja-JP" altLang="en-US" sz="1600" dirty="0"/>
          </a:p>
        </p:txBody>
      </p:sp>
      <p:pic>
        <p:nvPicPr>
          <p:cNvPr id="14" name="図 13">
            <a:extLst>
              <a:ext uri="{FF2B5EF4-FFF2-40B4-BE49-F238E27FC236}">
                <a16:creationId xmlns:a16="http://schemas.microsoft.com/office/drawing/2014/main" id="{BE97D21F-E6BC-A891-143F-28E7EEC9F9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9909" y="2454897"/>
            <a:ext cx="1905406" cy="1048404"/>
          </a:xfrm>
          <a:prstGeom prst="rect">
            <a:avLst/>
          </a:prstGeom>
        </p:spPr>
      </p:pic>
      <p:sp>
        <p:nvSpPr>
          <p:cNvPr id="17" name="フッター プレースホルダー 5">
            <a:extLst>
              <a:ext uri="{FF2B5EF4-FFF2-40B4-BE49-F238E27FC236}">
                <a16:creationId xmlns:a16="http://schemas.microsoft.com/office/drawing/2014/main" id="{78994C07-71FD-1794-08C8-863780F998E9}"/>
              </a:ext>
            </a:extLst>
          </p:cNvPr>
          <p:cNvSpPr txBox="1">
            <a:spLocks/>
          </p:cNvSpPr>
          <p:nvPr/>
        </p:nvSpPr>
        <p:spPr>
          <a:xfrm>
            <a:off x="536139" y="2504734"/>
            <a:ext cx="2912130" cy="1025805"/>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ja-JP" altLang="en-US" sz="1200" dirty="0"/>
              <a:t>「コメント」は、ニュースや世の中のできごとに関する多様な考え、感想が集まる場所です。</a:t>
            </a:r>
            <a:r>
              <a:rPr lang="ja-JP" altLang="en-US" sz="1200" dirty="0">
                <a:solidFill>
                  <a:schemeClr val="accent6"/>
                </a:solidFill>
              </a:rPr>
              <a:t>他の人の意見や考えに触れることで、ニュースをより深く理解するきっかけ</a:t>
            </a:r>
            <a:r>
              <a:rPr lang="ja-JP" altLang="en-US" sz="1200" dirty="0"/>
              <a:t>を作ります。</a:t>
            </a:r>
          </a:p>
        </p:txBody>
      </p:sp>
      <p:sp>
        <p:nvSpPr>
          <p:cNvPr id="18" name="正方形/長方形 17">
            <a:extLst>
              <a:ext uri="{FF2B5EF4-FFF2-40B4-BE49-F238E27FC236}">
                <a16:creationId xmlns:a16="http://schemas.microsoft.com/office/drawing/2014/main" id="{9E47E421-C196-1D63-D0BE-BE0B2845E239}"/>
              </a:ext>
            </a:extLst>
          </p:cNvPr>
          <p:cNvSpPr/>
          <p:nvPr/>
        </p:nvSpPr>
        <p:spPr>
          <a:xfrm>
            <a:off x="479376" y="1860955"/>
            <a:ext cx="4919938"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bg1"/>
                </a:solidFill>
              </a:rPr>
              <a:t>コメント</a:t>
            </a:r>
          </a:p>
        </p:txBody>
      </p:sp>
      <p:sp>
        <p:nvSpPr>
          <p:cNvPr id="19" name="正方形/長方形 18">
            <a:extLst>
              <a:ext uri="{FF2B5EF4-FFF2-40B4-BE49-F238E27FC236}">
                <a16:creationId xmlns:a16="http://schemas.microsoft.com/office/drawing/2014/main" id="{582BEC5A-4DD1-B161-3D54-364A542D06C6}"/>
              </a:ext>
            </a:extLst>
          </p:cNvPr>
          <p:cNvSpPr/>
          <p:nvPr/>
        </p:nvSpPr>
        <p:spPr>
          <a:xfrm>
            <a:off x="5643154" y="1844824"/>
            <a:ext cx="6069421"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solidFill>
                  <a:schemeClr val="bg1"/>
                </a:solidFill>
              </a:rPr>
              <a:t>みんなの意見</a:t>
            </a:r>
          </a:p>
        </p:txBody>
      </p:sp>
      <p:sp>
        <p:nvSpPr>
          <p:cNvPr id="21" name="正方形/長方形 20">
            <a:extLst>
              <a:ext uri="{FF2B5EF4-FFF2-40B4-BE49-F238E27FC236}">
                <a16:creationId xmlns:a16="http://schemas.microsoft.com/office/drawing/2014/main" id="{A4281856-41E3-ECF5-0875-2708AE26808B}"/>
              </a:ext>
            </a:extLst>
          </p:cNvPr>
          <p:cNvSpPr/>
          <p:nvPr/>
        </p:nvSpPr>
        <p:spPr>
          <a:xfrm>
            <a:off x="6059223" y="3188970"/>
            <a:ext cx="2704211" cy="984885"/>
          </a:xfrm>
          <a:prstGeom prst="rect">
            <a:avLst/>
          </a:prstGeom>
        </p:spPr>
        <p:txBody>
          <a:bodyPr wrap="square">
            <a:spAutoFit/>
          </a:bodyPr>
          <a:lstStyle/>
          <a:p>
            <a:r>
              <a:rPr lang="ja-JP" altLang="en-US" sz="1200" dirty="0">
                <a:solidFill>
                  <a:schemeClr val="accent3"/>
                </a:solidFill>
                <a:latin typeface="メイリオ" panose="020B0604030504040204" pitchFamily="50" charset="-128"/>
                <a:ea typeface="メイリオ" panose="020B0604030504040204" pitchFamily="50" charset="-128"/>
              </a:rPr>
              <a:t>話題になっているニュースやテーマに関して、世の中の人がどう思っているのか、クリックだけで投票や賛否の声が見られる場所です。</a:t>
            </a:r>
            <a:endParaRPr lang="en-US" altLang="ja-JP" sz="1200" dirty="0">
              <a:solidFill>
                <a:schemeClr val="accent3"/>
              </a:solidFill>
              <a:latin typeface="メイリオ" panose="020B0604030504040204" pitchFamily="50" charset="-128"/>
              <a:ea typeface="メイリオ" panose="020B0604030504040204" pitchFamily="50" charset="-128"/>
            </a:endParaRPr>
          </a:p>
          <a:p>
            <a:r>
              <a:rPr lang="en-US" altLang="ja-JP" sz="1000" dirty="0">
                <a:solidFill>
                  <a:schemeClr val="accent3"/>
                </a:solidFill>
                <a:latin typeface="メイリオ" panose="020B0604030504040204" pitchFamily="50" charset="-128"/>
                <a:ea typeface="メイリオ" panose="020B0604030504040204" pitchFamily="50" charset="-128"/>
                <a:hlinkClick r:id="rId4"/>
              </a:rPr>
              <a:t>https://news.yahoo.co.jp/polls</a:t>
            </a:r>
            <a:endParaRPr lang="en-US" altLang="ja-JP" sz="1000" dirty="0">
              <a:solidFill>
                <a:schemeClr val="accent3"/>
              </a:solidFill>
              <a:latin typeface="メイリオ" panose="020B0604030504040204" pitchFamily="50" charset="-128"/>
              <a:ea typeface="メイリオ" panose="020B0604030504040204" pitchFamily="50" charset="-128"/>
            </a:endParaRPr>
          </a:p>
        </p:txBody>
      </p:sp>
      <p:sp>
        <p:nvSpPr>
          <p:cNvPr id="22" name="角丸四角形 33">
            <a:extLst>
              <a:ext uri="{FF2B5EF4-FFF2-40B4-BE49-F238E27FC236}">
                <a16:creationId xmlns:a16="http://schemas.microsoft.com/office/drawing/2014/main" id="{994DEFB0-0226-109B-4E60-D4ED3E70A42D}"/>
              </a:ext>
            </a:extLst>
          </p:cNvPr>
          <p:cNvSpPr/>
          <p:nvPr/>
        </p:nvSpPr>
        <p:spPr>
          <a:xfrm>
            <a:off x="5878286" y="2496458"/>
            <a:ext cx="5632877" cy="436043"/>
          </a:xfrm>
          <a:prstGeom prst="round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3"/>
              </a:solidFill>
            </a:endParaRPr>
          </a:p>
        </p:txBody>
      </p:sp>
      <p:sp>
        <p:nvSpPr>
          <p:cNvPr id="23" name="テキスト ボックス 22">
            <a:extLst>
              <a:ext uri="{FF2B5EF4-FFF2-40B4-BE49-F238E27FC236}">
                <a16:creationId xmlns:a16="http://schemas.microsoft.com/office/drawing/2014/main" id="{8577FFA4-668C-7029-3318-D249F874B59E}"/>
              </a:ext>
            </a:extLst>
          </p:cNvPr>
          <p:cNvSpPr txBox="1"/>
          <p:nvPr/>
        </p:nvSpPr>
        <p:spPr>
          <a:xfrm>
            <a:off x="6555100" y="2575979"/>
            <a:ext cx="4245527" cy="276999"/>
          </a:xfrm>
          <a:prstGeom prst="rect">
            <a:avLst/>
          </a:prstGeom>
          <a:noFill/>
        </p:spPr>
        <p:txBody>
          <a:bodyPr wrap="square" rtlCol="0">
            <a:spAutoFit/>
          </a:bodyPr>
          <a:lstStyle/>
          <a:p>
            <a:r>
              <a:rPr lang="ja-JP" altLang="en-US" sz="1200" dirty="0">
                <a:solidFill>
                  <a:schemeClr val="accent3"/>
                </a:solidFill>
              </a:rPr>
              <a:t>世の中の意識が、</a:t>
            </a:r>
            <a:r>
              <a:rPr lang="ja-JP" altLang="en-US" sz="1200" dirty="0">
                <a:solidFill>
                  <a:schemeClr val="accent6"/>
                </a:solidFill>
              </a:rPr>
              <a:t>投票や賛否の意見を通じて見えてきます</a:t>
            </a:r>
            <a:r>
              <a:rPr lang="ja-JP" altLang="en-US" sz="1200" dirty="0">
                <a:solidFill>
                  <a:schemeClr val="accent3"/>
                </a:solidFill>
              </a:rPr>
              <a:t>。</a:t>
            </a:r>
            <a:endParaRPr kumimoji="1" lang="ja-JP" altLang="en-US" sz="1200" dirty="0">
              <a:solidFill>
                <a:schemeClr val="accent3"/>
              </a:solidFill>
            </a:endParaRPr>
          </a:p>
        </p:txBody>
      </p:sp>
      <p:sp>
        <p:nvSpPr>
          <p:cNvPr id="10" name="テキスト ボックス 9">
            <a:extLst>
              <a:ext uri="{FF2B5EF4-FFF2-40B4-BE49-F238E27FC236}">
                <a16:creationId xmlns:a16="http://schemas.microsoft.com/office/drawing/2014/main" id="{7A0A420D-CA21-BFF2-171B-D1FDF0FCE69A}"/>
              </a:ext>
            </a:extLst>
          </p:cNvPr>
          <p:cNvSpPr txBox="1"/>
          <p:nvPr/>
        </p:nvSpPr>
        <p:spPr>
          <a:xfrm>
            <a:off x="470185" y="3784060"/>
            <a:ext cx="5019600" cy="261610"/>
          </a:xfrm>
          <a:prstGeom prst="rect">
            <a:avLst/>
          </a:prstGeom>
          <a:noFill/>
        </p:spPr>
        <p:txBody>
          <a:bodyPr wrap="square" rtlCol="0">
            <a:spAutoFit/>
          </a:bodyPr>
          <a:lstStyle/>
          <a:p>
            <a:r>
              <a:rPr lang="ja-JP" altLang="en-US" sz="1100" b="0" i="0" dirty="0">
                <a:solidFill>
                  <a:srgbClr val="333333"/>
                </a:solidFill>
                <a:effectLst/>
                <a:latin typeface="YuGothic"/>
              </a:rPr>
              <a:t>安心してご利用いただくため、言論空間としての健全化に取り組んでいます</a:t>
            </a:r>
            <a:endParaRPr kumimoji="1" lang="ja-JP" altLang="en-US" sz="1100" dirty="0">
              <a:solidFill>
                <a:schemeClr val="accent3"/>
              </a:solidFill>
            </a:endParaRPr>
          </a:p>
        </p:txBody>
      </p:sp>
      <p:pic>
        <p:nvPicPr>
          <p:cNvPr id="29" name="図 28">
            <a:extLst>
              <a:ext uri="{FF2B5EF4-FFF2-40B4-BE49-F238E27FC236}">
                <a16:creationId xmlns:a16="http://schemas.microsoft.com/office/drawing/2014/main" id="{3466BCD1-A628-924E-70EE-6F1D46CE3E6E}"/>
              </a:ext>
            </a:extLst>
          </p:cNvPr>
          <p:cNvPicPr>
            <a:picLocks noChangeAspect="1"/>
          </p:cNvPicPr>
          <p:nvPr/>
        </p:nvPicPr>
        <p:blipFill rotWithShape="1">
          <a:blip r:embed="rId5"/>
          <a:srcRect l="56930" r="1665" b="45682"/>
          <a:stretch/>
        </p:blipFill>
        <p:spPr>
          <a:xfrm>
            <a:off x="660705" y="4502609"/>
            <a:ext cx="1124552" cy="834810"/>
          </a:xfrm>
          <a:prstGeom prst="rect">
            <a:avLst/>
          </a:prstGeom>
        </p:spPr>
      </p:pic>
      <p:sp>
        <p:nvSpPr>
          <p:cNvPr id="31" name="テキスト ボックス 30">
            <a:extLst>
              <a:ext uri="{FF2B5EF4-FFF2-40B4-BE49-F238E27FC236}">
                <a16:creationId xmlns:a16="http://schemas.microsoft.com/office/drawing/2014/main" id="{502936F5-C0F4-9807-66C0-CAE903256F42}"/>
              </a:ext>
            </a:extLst>
          </p:cNvPr>
          <p:cNvSpPr txBox="1"/>
          <p:nvPr/>
        </p:nvSpPr>
        <p:spPr>
          <a:xfrm>
            <a:off x="595671" y="4167214"/>
            <a:ext cx="2594556" cy="307777"/>
          </a:xfrm>
          <a:prstGeom prst="rect">
            <a:avLst/>
          </a:prstGeom>
          <a:noFill/>
        </p:spPr>
        <p:txBody>
          <a:bodyPr wrap="square" rtlCol="0">
            <a:spAutoFit/>
          </a:bodyPr>
          <a:lstStyle/>
          <a:p>
            <a:r>
              <a:rPr lang="ja-JP" altLang="en-US" sz="1400" b="0" i="0" dirty="0">
                <a:solidFill>
                  <a:srgbClr val="333333"/>
                </a:solidFill>
                <a:effectLst/>
                <a:highlight>
                  <a:srgbClr val="FCEDED"/>
                </a:highlight>
                <a:latin typeface="YuGothic"/>
              </a:rPr>
              <a:t>携帯電話番号の設定の必須化</a:t>
            </a:r>
          </a:p>
        </p:txBody>
      </p:sp>
      <p:sp>
        <p:nvSpPr>
          <p:cNvPr id="32" name="テキスト ボックス 31">
            <a:extLst>
              <a:ext uri="{FF2B5EF4-FFF2-40B4-BE49-F238E27FC236}">
                <a16:creationId xmlns:a16="http://schemas.microsoft.com/office/drawing/2014/main" id="{4742C40F-2B57-D35B-7A66-BC2D93F05B58}"/>
              </a:ext>
            </a:extLst>
          </p:cNvPr>
          <p:cNvSpPr txBox="1"/>
          <p:nvPr/>
        </p:nvSpPr>
        <p:spPr>
          <a:xfrm>
            <a:off x="2001734" y="4631174"/>
            <a:ext cx="3275197" cy="600164"/>
          </a:xfrm>
          <a:prstGeom prst="rect">
            <a:avLst/>
          </a:prstGeom>
          <a:noFill/>
        </p:spPr>
        <p:txBody>
          <a:bodyPr wrap="square" rtlCol="0">
            <a:spAutoFit/>
          </a:bodyPr>
          <a:lstStyle/>
          <a:p>
            <a:pPr algn="l"/>
            <a:r>
              <a:rPr lang="ja-JP" altLang="en-US" sz="1100" b="0" i="0" dirty="0">
                <a:solidFill>
                  <a:srgbClr val="333333"/>
                </a:solidFill>
                <a:effectLst/>
                <a:latin typeface="YuGothic"/>
              </a:rPr>
              <a:t>コメント時</a:t>
            </a:r>
            <a:r>
              <a:rPr lang="ja-JP" altLang="en-US" sz="1100" dirty="0">
                <a:solidFill>
                  <a:srgbClr val="333333"/>
                </a:solidFill>
                <a:latin typeface="YuGothic"/>
              </a:rPr>
              <a:t>の</a:t>
            </a:r>
            <a:r>
              <a:rPr lang="en-US" altLang="ja-JP" sz="1100" b="0" i="0" dirty="0">
                <a:solidFill>
                  <a:srgbClr val="333333"/>
                </a:solidFill>
                <a:effectLst/>
                <a:latin typeface="YuGothic"/>
              </a:rPr>
              <a:t>Yahoo! </a:t>
            </a:r>
            <a:r>
              <a:rPr lang="en-US" altLang="ja-JP" sz="1100" dirty="0">
                <a:solidFill>
                  <a:srgbClr val="333333"/>
                </a:solidFill>
                <a:latin typeface="YuGothic"/>
              </a:rPr>
              <a:t>JAPAN</a:t>
            </a:r>
            <a:r>
              <a:rPr lang="ja-JP" altLang="en-US" sz="1100" dirty="0">
                <a:solidFill>
                  <a:srgbClr val="333333"/>
                </a:solidFill>
                <a:latin typeface="YuGothic"/>
              </a:rPr>
              <a:t> </a:t>
            </a:r>
            <a:r>
              <a:rPr lang="en-US" altLang="ja-JP" sz="1100" dirty="0">
                <a:solidFill>
                  <a:srgbClr val="333333"/>
                </a:solidFill>
                <a:latin typeface="YuGothic"/>
              </a:rPr>
              <a:t>ID</a:t>
            </a:r>
            <a:r>
              <a:rPr lang="ja-JP" altLang="en-US" sz="1100" dirty="0">
                <a:solidFill>
                  <a:srgbClr val="333333"/>
                </a:solidFill>
                <a:latin typeface="YuGothic"/>
              </a:rPr>
              <a:t>について、携帯電話での</a:t>
            </a:r>
            <a:r>
              <a:rPr lang="en-US" altLang="ja-JP" sz="1100" dirty="0">
                <a:solidFill>
                  <a:srgbClr val="333333"/>
                </a:solidFill>
                <a:latin typeface="YuGothic"/>
              </a:rPr>
              <a:t>SMS</a:t>
            </a:r>
            <a:r>
              <a:rPr lang="ja-JP" altLang="en-US" sz="1100" dirty="0">
                <a:solidFill>
                  <a:srgbClr val="333333"/>
                </a:solidFill>
                <a:latin typeface="YuGothic"/>
              </a:rPr>
              <a:t>または生体認証を必須化することで、</a:t>
            </a:r>
            <a:endParaRPr lang="en-US" altLang="ja-JP" sz="1100" dirty="0">
              <a:solidFill>
                <a:srgbClr val="333333"/>
              </a:solidFill>
              <a:latin typeface="YuGothic"/>
            </a:endParaRPr>
          </a:p>
          <a:p>
            <a:pPr algn="l"/>
            <a:r>
              <a:rPr lang="ja-JP" altLang="en-US" sz="1100" b="0" i="0" dirty="0">
                <a:solidFill>
                  <a:srgbClr val="333333"/>
                </a:solidFill>
                <a:effectLst/>
                <a:latin typeface="YuGothic"/>
              </a:rPr>
              <a:t>不適切なコメント投稿を抑止。</a:t>
            </a:r>
          </a:p>
        </p:txBody>
      </p:sp>
      <p:sp>
        <p:nvSpPr>
          <p:cNvPr id="37" name="テキスト ボックス 36">
            <a:extLst>
              <a:ext uri="{FF2B5EF4-FFF2-40B4-BE49-F238E27FC236}">
                <a16:creationId xmlns:a16="http://schemas.microsoft.com/office/drawing/2014/main" id="{5C3991FC-5C45-AFF6-AD13-C7E2ED7EB47D}"/>
              </a:ext>
            </a:extLst>
          </p:cNvPr>
          <p:cNvSpPr txBox="1"/>
          <p:nvPr/>
        </p:nvSpPr>
        <p:spPr>
          <a:xfrm>
            <a:off x="4473608" y="6505616"/>
            <a:ext cx="2704211" cy="307777"/>
          </a:xfrm>
          <a:prstGeom prst="rect">
            <a:avLst/>
          </a:prstGeom>
          <a:noFill/>
        </p:spPr>
        <p:txBody>
          <a:bodyPr wrap="square" rtlCol="0">
            <a:spAutoFit/>
          </a:bodyPr>
          <a:lstStyle/>
          <a:p>
            <a:endParaRPr lang="ja-JP" altLang="en-US" sz="1400" b="0" i="0" dirty="0">
              <a:solidFill>
                <a:srgbClr val="333333"/>
              </a:solidFill>
              <a:effectLst/>
              <a:latin typeface="YuGothic"/>
            </a:endParaRPr>
          </a:p>
        </p:txBody>
      </p:sp>
      <p:sp>
        <p:nvSpPr>
          <p:cNvPr id="38" name="テキスト ボックス 37">
            <a:extLst>
              <a:ext uri="{FF2B5EF4-FFF2-40B4-BE49-F238E27FC236}">
                <a16:creationId xmlns:a16="http://schemas.microsoft.com/office/drawing/2014/main" id="{AD2D8CE3-19C0-CA89-099C-074B005BE24C}"/>
              </a:ext>
            </a:extLst>
          </p:cNvPr>
          <p:cNvSpPr txBox="1"/>
          <p:nvPr/>
        </p:nvSpPr>
        <p:spPr>
          <a:xfrm>
            <a:off x="2040118" y="5884954"/>
            <a:ext cx="3275197" cy="600164"/>
          </a:xfrm>
          <a:prstGeom prst="rect">
            <a:avLst/>
          </a:prstGeom>
          <a:noFill/>
        </p:spPr>
        <p:txBody>
          <a:bodyPr wrap="square" rtlCol="0">
            <a:spAutoFit/>
          </a:bodyPr>
          <a:lstStyle/>
          <a:p>
            <a:pPr algn="l"/>
            <a:r>
              <a:rPr lang="en-US" altLang="ja-JP" sz="1100" b="0" i="0" dirty="0">
                <a:solidFill>
                  <a:srgbClr val="333333"/>
                </a:solidFill>
                <a:effectLst/>
                <a:latin typeface="YuGothic"/>
              </a:rPr>
              <a:t>Yahoo!</a:t>
            </a:r>
            <a:r>
              <a:rPr lang="ja-JP" altLang="en-US" sz="1100" b="0" i="0" dirty="0">
                <a:solidFill>
                  <a:srgbClr val="333333"/>
                </a:solidFill>
                <a:effectLst/>
                <a:latin typeface="YuGothic"/>
              </a:rPr>
              <a:t>ニュースの公式コメンテーターとして認定ラベルを付与された専門家が、精通する分野の</a:t>
            </a:r>
            <a:endParaRPr lang="en-US" altLang="ja-JP" sz="1100" b="0" i="0" dirty="0">
              <a:solidFill>
                <a:srgbClr val="333333"/>
              </a:solidFill>
              <a:effectLst/>
              <a:latin typeface="YuGothic"/>
            </a:endParaRPr>
          </a:p>
          <a:p>
            <a:pPr algn="l"/>
            <a:r>
              <a:rPr lang="ja-JP" altLang="en-US" sz="1100" b="0" i="0" dirty="0">
                <a:solidFill>
                  <a:srgbClr val="333333"/>
                </a:solidFill>
                <a:effectLst/>
                <a:latin typeface="YuGothic"/>
              </a:rPr>
              <a:t>記事にコメントを投稿。</a:t>
            </a:r>
          </a:p>
        </p:txBody>
      </p:sp>
      <p:pic>
        <p:nvPicPr>
          <p:cNvPr id="41" name="図 40">
            <a:extLst>
              <a:ext uri="{FF2B5EF4-FFF2-40B4-BE49-F238E27FC236}">
                <a16:creationId xmlns:a16="http://schemas.microsoft.com/office/drawing/2014/main" id="{DAE3E2A4-A61A-E2C8-186F-2E88B4C9D2AD}"/>
              </a:ext>
            </a:extLst>
          </p:cNvPr>
          <p:cNvPicPr>
            <a:picLocks noChangeAspect="1"/>
          </p:cNvPicPr>
          <p:nvPr/>
        </p:nvPicPr>
        <p:blipFill>
          <a:blip r:embed="rId6">
            <a:extLst>
              <a:ext uri="{BEBA8EAE-BF5A-486C-A8C5-ECC9F3942E4B}">
                <a14:imgProps xmlns:a14="http://schemas.microsoft.com/office/drawing/2010/main">
                  <a14:imgLayer r:embed="rId7">
                    <a14:imgEffect>
                      <a14:artisticMarker/>
                    </a14:imgEffect>
                  </a14:imgLayer>
                </a14:imgProps>
              </a:ext>
            </a:extLst>
          </a:blip>
          <a:stretch>
            <a:fillRect/>
          </a:stretch>
        </p:blipFill>
        <p:spPr>
          <a:xfrm>
            <a:off x="660705" y="5811836"/>
            <a:ext cx="1343260" cy="749301"/>
          </a:xfrm>
          <a:prstGeom prst="rect">
            <a:avLst/>
          </a:prstGeom>
        </p:spPr>
      </p:pic>
      <p:sp>
        <p:nvSpPr>
          <p:cNvPr id="4" name="テキスト プレースホルダー 3">
            <a:extLst>
              <a:ext uri="{FF2B5EF4-FFF2-40B4-BE49-F238E27FC236}">
                <a16:creationId xmlns:a16="http://schemas.microsoft.com/office/drawing/2014/main" id="{CBAD11BC-CB80-EA70-3AD3-99D5FAC6BC28}"/>
              </a:ext>
            </a:extLst>
          </p:cNvPr>
          <p:cNvSpPr txBox="1">
            <a:spLocks/>
          </p:cNvSpPr>
          <p:nvPr/>
        </p:nvSpPr>
        <p:spPr>
          <a:xfrm>
            <a:off x="753667" y="1089025"/>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ユーザーの声を集める、伝える</a:t>
            </a:r>
          </a:p>
        </p:txBody>
      </p:sp>
      <p:sp>
        <p:nvSpPr>
          <p:cNvPr id="7" name="テキスト プレースホルダー 3">
            <a:extLst>
              <a:ext uri="{FF2B5EF4-FFF2-40B4-BE49-F238E27FC236}">
                <a16:creationId xmlns:a16="http://schemas.microsoft.com/office/drawing/2014/main" id="{A003FF77-4927-BC7D-F20D-7F15D80D776B}"/>
              </a:ext>
            </a:extLst>
          </p:cNvPr>
          <p:cNvSpPr txBox="1">
            <a:spLocks/>
          </p:cNvSpPr>
          <p:nvPr/>
        </p:nvSpPr>
        <p:spPr>
          <a:xfrm>
            <a:off x="4473609" y="1115152"/>
            <a:ext cx="679956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400" dirty="0"/>
              <a:t>…</a:t>
            </a:r>
            <a:r>
              <a:rPr lang="ja-JP" altLang="en-US" sz="1400" dirty="0"/>
              <a:t>記事への意見、感想を発信、共有し合うことで、ニュースへの理解を深化</a:t>
            </a:r>
          </a:p>
        </p:txBody>
      </p:sp>
      <p:sp>
        <p:nvSpPr>
          <p:cNvPr id="8" name="正方形/長方形 7">
            <a:extLst>
              <a:ext uri="{FF2B5EF4-FFF2-40B4-BE49-F238E27FC236}">
                <a16:creationId xmlns:a16="http://schemas.microsoft.com/office/drawing/2014/main" id="{2465FF53-6780-D527-2650-F270831505DC}"/>
              </a:ext>
            </a:extLst>
          </p:cNvPr>
          <p:cNvSpPr/>
          <p:nvPr/>
        </p:nvSpPr>
        <p:spPr>
          <a:xfrm>
            <a:off x="509286" y="1085873"/>
            <a:ext cx="151419" cy="23545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5" name="直線コネクタ 14">
            <a:extLst>
              <a:ext uri="{FF2B5EF4-FFF2-40B4-BE49-F238E27FC236}">
                <a16:creationId xmlns:a16="http://schemas.microsoft.com/office/drawing/2014/main" id="{48E1BA6F-87FD-64F1-C4C7-9F3574AB65C1}"/>
              </a:ext>
            </a:extLst>
          </p:cNvPr>
          <p:cNvCxnSpPr>
            <a:cxnSpLocks/>
          </p:cNvCxnSpPr>
          <p:nvPr/>
        </p:nvCxnSpPr>
        <p:spPr>
          <a:xfrm>
            <a:off x="509286" y="3750380"/>
            <a:ext cx="4890028" cy="0"/>
          </a:xfrm>
          <a:prstGeom prst="line">
            <a:avLst/>
          </a:prstGeom>
          <a:ln w="952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sp>
        <p:nvSpPr>
          <p:cNvPr id="27" name="テキスト ボックス 26">
            <a:extLst>
              <a:ext uri="{FF2B5EF4-FFF2-40B4-BE49-F238E27FC236}">
                <a16:creationId xmlns:a16="http://schemas.microsoft.com/office/drawing/2014/main" id="{6DD293FA-6D0B-2200-43F9-3BF784C5B516}"/>
              </a:ext>
            </a:extLst>
          </p:cNvPr>
          <p:cNvSpPr txBox="1"/>
          <p:nvPr/>
        </p:nvSpPr>
        <p:spPr>
          <a:xfrm>
            <a:off x="595671" y="5462595"/>
            <a:ext cx="2775854" cy="307777"/>
          </a:xfrm>
          <a:prstGeom prst="rect">
            <a:avLst/>
          </a:prstGeom>
          <a:noFill/>
        </p:spPr>
        <p:txBody>
          <a:bodyPr wrap="square" rtlCol="0">
            <a:spAutoFit/>
          </a:bodyPr>
          <a:lstStyle/>
          <a:p>
            <a:r>
              <a:rPr lang="ja-JP" altLang="en-US" sz="1400" b="0" i="0" dirty="0">
                <a:solidFill>
                  <a:srgbClr val="333333"/>
                </a:solidFill>
                <a:effectLst/>
                <a:highlight>
                  <a:srgbClr val="FCEDED"/>
                </a:highlight>
                <a:latin typeface="YuGothic"/>
              </a:rPr>
              <a:t>専門家による解説を上位に掲載</a:t>
            </a:r>
          </a:p>
        </p:txBody>
      </p:sp>
      <p:sp>
        <p:nvSpPr>
          <p:cNvPr id="49" name="正方形/長方形 48">
            <a:extLst>
              <a:ext uri="{FF2B5EF4-FFF2-40B4-BE49-F238E27FC236}">
                <a16:creationId xmlns:a16="http://schemas.microsoft.com/office/drawing/2014/main" id="{54EAE733-0CFE-88F8-67E6-575DA59DAE7D}"/>
              </a:ext>
            </a:extLst>
          </p:cNvPr>
          <p:cNvSpPr/>
          <p:nvPr/>
        </p:nvSpPr>
        <p:spPr>
          <a:xfrm>
            <a:off x="6059223" y="4821012"/>
            <a:ext cx="2704211" cy="1384995"/>
          </a:xfrm>
          <a:prstGeom prst="rect">
            <a:avLst/>
          </a:prstGeom>
        </p:spPr>
        <p:txBody>
          <a:bodyPr wrap="square">
            <a:spAutoFit/>
          </a:bodyPr>
          <a:lstStyle/>
          <a:p>
            <a:r>
              <a:rPr lang="ja-JP" altLang="en-US" sz="1200" dirty="0">
                <a:solidFill>
                  <a:schemeClr val="accent3"/>
                </a:solidFill>
                <a:latin typeface="メイリオ" panose="020B0604030504040204" pitchFamily="50" charset="-128"/>
                <a:ea typeface="メイリオ" panose="020B0604030504040204" pitchFamily="50" charset="-128"/>
              </a:rPr>
              <a:t>タイアップコンテンツのテーマや</a:t>
            </a:r>
            <a:endParaRPr lang="en-US" altLang="ja-JP" sz="1200" dirty="0">
              <a:solidFill>
                <a:schemeClr val="accent3"/>
              </a:solidFill>
              <a:latin typeface="メイリオ" panose="020B0604030504040204" pitchFamily="50" charset="-128"/>
              <a:ea typeface="メイリオ" panose="020B0604030504040204" pitchFamily="50" charset="-128"/>
            </a:endParaRPr>
          </a:p>
          <a:p>
            <a:r>
              <a:rPr lang="ja-JP" altLang="en-US" sz="1200" dirty="0">
                <a:solidFill>
                  <a:schemeClr val="accent3"/>
                </a:solidFill>
                <a:latin typeface="メイリオ" panose="020B0604030504040204" pitchFamily="50" charset="-128"/>
                <a:ea typeface="メイリオ" panose="020B0604030504040204" pitchFamily="50" charset="-128"/>
              </a:rPr>
              <a:t>広告主様の商品に関連する投票を</a:t>
            </a:r>
            <a:endParaRPr lang="en-US" altLang="ja-JP" sz="1200" dirty="0">
              <a:solidFill>
                <a:schemeClr val="accent3"/>
              </a:solidFill>
              <a:latin typeface="メイリオ" panose="020B0604030504040204" pitchFamily="50" charset="-128"/>
              <a:ea typeface="メイリオ" panose="020B0604030504040204" pitchFamily="50" charset="-128"/>
            </a:endParaRPr>
          </a:p>
          <a:p>
            <a:r>
              <a:rPr lang="ja-JP" altLang="en-US" sz="1200" dirty="0">
                <a:solidFill>
                  <a:schemeClr val="accent3"/>
                </a:solidFill>
                <a:latin typeface="メイリオ" panose="020B0604030504040204" pitchFamily="50" charset="-128"/>
                <a:ea typeface="メイリオ" panose="020B0604030504040204" pitchFamily="50" charset="-128"/>
              </a:rPr>
              <a:t>実施し参加を促すことで、</a:t>
            </a:r>
            <a:r>
              <a:rPr lang="ja-JP" altLang="en-US" sz="1200" dirty="0">
                <a:solidFill>
                  <a:schemeClr val="accent6"/>
                </a:solidFill>
                <a:latin typeface="メイリオ" panose="020B0604030504040204" pitchFamily="50" charset="-128"/>
                <a:ea typeface="メイリオ" panose="020B0604030504040204" pitchFamily="50" charset="-128"/>
              </a:rPr>
              <a:t>商品への関与を能動的に高める効果が期待できます</a:t>
            </a:r>
            <a:r>
              <a:rPr lang="ja-JP" altLang="en-US" sz="1200" dirty="0">
                <a:latin typeface="メイリオ" panose="020B0604030504040204" pitchFamily="50" charset="-128"/>
                <a:ea typeface="メイリオ" panose="020B0604030504040204" pitchFamily="50" charset="-128"/>
              </a:rPr>
              <a:t>。</a:t>
            </a:r>
            <a:endParaRPr lang="en-US" altLang="ja-JP" sz="1200" dirty="0">
              <a:latin typeface="メイリオ" panose="020B0604030504040204" pitchFamily="50" charset="-128"/>
              <a:ea typeface="メイリオ" panose="020B0604030504040204" pitchFamily="50" charset="-128"/>
            </a:endParaRPr>
          </a:p>
          <a:p>
            <a:r>
              <a:rPr lang="ja-JP" altLang="en-US" sz="1200" dirty="0">
                <a:solidFill>
                  <a:schemeClr val="accent3"/>
                </a:solidFill>
                <a:latin typeface="メイリオ" panose="020B0604030504040204" pitchFamily="50" charset="-128"/>
                <a:ea typeface="メイリオ" panose="020B0604030504040204" pitchFamily="50" charset="-128"/>
              </a:rPr>
              <a:t>また、</a:t>
            </a:r>
            <a:r>
              <a:rPr lang="ja-JP" altLang="en-US" sz="1200" dirty="0">
                <a:solidFill>
                  <a:schemeClr val="accent6"/>
                </a:solidFill>
                <a:latin typeface="メイリオ" panose="020B0604030504040204" pitchFamily="50" charset="-128"/>
                <a:ea typeface="メイリオ" panose="020B0604030504040204" pitchFamily="50" charset="-128"/>
              </a:rPr>
              <a:t>ユーザーの意識調査</a:t>
            </a:r>
            <a:r>
              <a:rPr lang="ja-JP" altLang="en-US" sz="1200" dirty="0">
                <a:solidFill>
                  <a:schemeClr val="accent3"/>
                </a:solidFill>
                <a:latin typeface="メイリオ" panose="020B0604030504040204" pitchFamily="50" charset="-128"/>
                <a:ea typeface="メイリオ" panose="020B0604030504040204" pitchFamily="50" charset="-128"/>
              </a:rPr>
              <a:t>としてもご活用いただけます。</a:t>
            </a:r>
            <a:endParaRPr lang="en-US" altLang="ja-JP" sz="1200" dirty="0">
              <a:solidFill>
                <a:schemeClr val="accent3"/>
              </a:solidFill>
              <a:latin typeface="メイリオ" panose="020B0604030504040204" pitchFamily="50" charset="-128"/>
              <a:ea typeface="メイリオ" panose="020B0604030504040204" pitchFamily="50" charset="-128"/>
            </a:endParaRPr>
          </a:p>
        </p:txBody>
      </p:sp>
      <p:cxnSp>
        <p:nvCxnSpPr>
          <p:cNvPr id="50" name="直線コネクタ 49">
            <a:extLst>
              <a:ext uri="{FF2B5EF4-FFF2-40B4-BE49-F238E27FC236}">
                <a16:creationId xmlns:a16="http://schemas.microsoft.com/office/drawing/2014/main" id="{1BE2CBA6-70F1-E313-13A2-48EBAF87E90B}"/>
              </a:ext>
            </a:extLst>
          </p:cNvPr>
          <p:cNvCxnSpPr>
            <a:cxnSpLocks/>
          </p:cNvCxnSpPr>
          <p:nvPr/>
        </p:nvCxnSpPr>
        <p:spPr>
          <a:xfrm>
            <a:off x="509286" y="4077490"/>
            <a:ext cx="4890028" cy="0"/>
          </a:xfrm>
          <a:prstGeom prst="line">
            <a:avLst/>
          </a:prstGeom>
          <a:ln w="952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sp>
        <p:nvSpPr>
          <p:cNvPr id="52" name="テキスト ボックス 51">
            <a:extLst>
              <a:ext uri="{FF2B5EF4-FFF2-40B4-BE49-F238E27FC236}">
                <a16:creationId xmlns:a16="http://schemas.microsoft.com/office/drawing/2014/main" id="{B0577876-9A5E-352D-5F6A-BA9C8918B2AC}"/>
              </a:ext>
            </a:extLst>
          </p:cNvPr>
          <p:cNvSpPr txBox="1"/>
          <p:nvPr/>
        </p:nvSpPr>
        <p:spPr>
          <a:xfrm>
            <a:off x="6096000" y="6145595"/>
            <a:ext cx="2066672" cy="227755"/>
          </a:xfrm>
          <a:prstGeom prst="rect">
            <a:avLst/>
          </a:prstGeom>
          <a:noFill/>
        </p:spPr>
        <p:txBody>
          <a:bodyPr wrap="square" rtlCol="0">
            <a:spAutoFit/>
          </a:bodyPr>
          <a:lstStyle/>
          <a:p>
            <a:pPr>
              <a:lnSpc>
                <a:spcPct val="110000"/>
              </a:lnSpc>
            </a:pPr>
            <a:r>
              <a:rPr lang="en-US" altLang="ja-JP" sz="800" dirty="0">
                <a:solidFill>
                  <a:schemeClr val="accent3"/>
                </a:solidFill>
                <a:latin typeface="Meiryo" panose="020B0604030504040204" pitchFamily="34" charset="-128"/>
                <a:ea typeface="Meiryo" panose="020B0604030504040204" pitchFamily="34" charset="-128"/>
              </a:rPr>
              <a:t>※</a:t>
            </a:r>
            <a:r>
              <a:rPr lang="ja-JP" altLang="en-US" sz="800" dirty="0">
                <a:solidFill>
                  <a:schemeClr val="accent3"/>
                </a:solidFill>
                <a:latin typeface="Meiryo" panose="020B0604030504040204" pitchFamily="34" charset="-128"/>
                <a:ea typeface="Meiryo" panose="020B0604030504040204" pitchFamily="34" charset="-128"/>
              </a:rPr>
              <a:t>実施の場合は別途費用が発生します</a:t>
            </a:r>
          </a:p>
        </p:txBody>
      </p:sp>
      <p:sp>
        <p:nvSpPr>
          <p:cNvPr id="11" name="テキスト プレースホルダー 1">
            <a:extLst>
              <a:ext uri="{FF2B5EF4-FFF2-40B4-BE49-F238E27FC236}">
                <a16:creationId xmlns:a16="http://schemas.microsoft.com/office/drawing/2014/main" id="{71CC22A9-CF53-1AB4-3E74-DE535F4675D0}"/>
              </a:ext>
            </a:extLst>
          </p:cNvPr>
          <p:cNvSpPr>
            <a:spLocks noGrp="1"/>
          </p:cNvSpPr>
          <p:nvPr>
            <p:ph type="body" sz="quarter" idx="12"/>
          </p:nvPr>
        </p:nvSpPr>
        <p:spPr>
          <a:xfrm>
            <a:off x="595671" y="81412"/>
            <a:ext cx="866756" cy="410840"/>
          </a:xfrm>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sp>
        <p:nvSpPr>
          <p:cNvPr id="9" name="角丸四角形 33">
            <a:extLst>
              <a:ext uri="{FF2B5EF4-FFF2-40B4-BE49-F238E27FC236}">
                <a16:creationId xmlns:a16="http://schemas.microsoft.com/office/drawing/2014/main" id="{23AD5D60-BC03-CB81-D0CE-2FFD9A60B9AE}"/>
              </a:ext>
            </a:extLst>
          </p:cNvPr>
          <p:cNvSpPr/>
          <p:nvPr/>
        </p:nvSpPr>
        <p:spPr>
          <a:xfrm>
            <a:off x="6115048" y="4371974"/>
            <a:ext cx="3467101" cy="428625"/>
          </a:xfrm>
          <a:prstGeom prst="roundRect">
            <a:avLst/>
          </a:prstGeom>
          <a:solidFill>
            <a:srgbClr val="00206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accent3"/>
              </a:solidFill>
            </a:endParaRPr>
          </a:p>
        </p:txBody>
      </p:sp>
      <p:sp>
        <p:nvSpPr>
          <p:cNvPr id="6" name="テキスト ボックス 5">
            <a:extLst>
              <a:ext uri="{FF2B5EF4-FFF2-40B4-BE49-F238E27FC236}">
                <a16:creationId xmlns:a16="http://schemas.microsoft.com/office/drawing/2014/main" id="{3168360B-657D-56CE-B724-8A881B7C27CD}"/>
              </a:ext>
            </a:extLst>
          </p:cNvPr>
          <p:cNvSpPr txBox="1"/>
          <p:nvPr/>
        </p:nvSpPr>
        <p:spPr>
          <a:xfrm>
            <a:off x="6094413" y="4449505"/>
            <a:ext cx="2782887" cy="276999"/>
          </a:xfrm>
          <a:prstGeom prst="rect">
            <a:avLst/>
          </a:prstGeom>
          <a:noFill/>
        </p:spPr>
        <p:txBody>
          <a:bodyPr wrap="square" anchor="ctr">
            <a:spAutoFit/>
          </a:bodyPr>
          <a:lstStyle/>
          <a:p>
            <a:pPr algn="ctr"/>
            <a:r>
              <a:rPr lang="ja-JP" altLang="en-US" sz="1200" b="1" i="0" dirty="0">
                <a:solidFill>
                  <a:schemeClr val="bg1"/>
                </a:solidFill>
                <a:effectLst/>
                <a:latin typeface="+mn-ea"/>
              </a:rPr>
              <a:t>タイアップでもご利用いただけます</a:t>
            </a:r>
            <a:endParaRPr lang="en-US" altLang="ja-JP" sz="1200" b="1" i="0" dirty="0">
              <a:solidFill>
                <a:schemeClr val="bg1"/>
              </a:solidFill>
              <a:effectLst/>
              <a:latin typeface="+mn-ea"/>
            </a:endParaRPr>
          </a:p>
        </p:txBody>
      </p:sp>
      <p:grpSp>
        <p:nvGrpSpPr>
          <p:cNvPr id="45" name="グループ化 44">
            <a:extLst>
              <a:ext uri="{FF2B5EF4-FFF2-40B4-BE49-F238E27FC236}">
                <a16:creationId xmlns:a16="http://schemas.microsoft.com/office/drawing/2014/main" id="{197B721F-4C7C-F7CA-4B41-9FFAEC18E0CF}"/>
              </a:ext>
            </a:extLst>
          </p:cNvPr>
          <p:cNvGrpSpPr/>
          <p:nvPr/>
        </p:nvGrpSpPr>
        <p:grpSpPr>
          <a:xfrm>
            <a:off x="8981233" y="3256223"/>
            <a:ext cx="2376931" cy="2550125"/>
            <a:chOff x="6514010" y="2730588"/>
            <a:chExt cx="3944984" cy="4232433"/>
          </a:xfrm>
        </p:grpSpPr>
        <p:grpSp>
          <p:nvGrpSpPr>
            <p:cNvPr id="43" name="グループ化 42">
              <a:extLst>
                <a:ext uri="{FF2B5EF4-FFF2-40B4-BE49-F238E27FC236}">
                  <a16:creationId xmlns:a16="http://schemas.microsoft.com/office/drawing/2014/main" id="{B1F90549-CF9E-CF56-7D1D-39404BBE24EB}"/>
                </a:ext>
              </a:extLst>
            </p:cNvPr>
            <p:cNvGrpSpPr/>
            <p:nvPr/>
          </p:nvGrpSpPr>
          <p:grpSpPr>
            <a:xfrm>
              <a:off x="6514010" y="2730588"/>
              <a:ext cx="3944984" cy="4232433"/>
              <a:chOff x="6023992" y="2204864"/>
              <a:chExt cx="2745964" cy="2946047"/>
            </a:xfrm>
          </p:grpSpPr>
          <p:pic>
            <p:nvPicPr>
              <p:cNvPr id="40" name="図 39">
                <a:extLst>
                  <a:ext uri="{FF2B5EF4-FFF2-40B4-BE49-F238E27FC236}">
                    <a16:creationId xmlns:a16="http://schemas.microsoft.com/office/drawing/2014/main" id="{0887789E-D841-92F4-04ED-C3436797A7BA}"/>
                  </a:ext>
                </a:extLst>
              </p:cNvPr>
              <p:cNvPicPr>
                <a:picLocks noChangeAspect="1"/>
              </p:cNvPicPr>
              <p:nvPr/>
            </p:nvPicPr>
            <p:blipFill>
              <a:blip r:embed="rId8"/>
              <a:stretch>
                <a:fillRect/>
              </a:stretch>
            </p:blipFill>
            <p:spPr>
              <a:xfrm>
                <a:off x="6023992" y="2204864"/>
                <a:ext cx="2745964" cy="2946047"/>
              </a:xfrm>
              <a:prstGeom prst="rect">
                <a:avLst/>
              </a:prstGeom>
            </p:spPr>
          </p:pic>
          <p:sp>
            <p:nvSpPr>
              <p:cNvPr id="42" name="正方形/長方形 41">
                <a:extLst>
                  <a:ext uri="{FF2B5EF4-FFF2-40B4-BE49-F238E27FC236}">
                    <a16:creationId xmlns:a16="http://schemas.microsoft.com/office/drawing/2014/main" id="{512F8C05-1066-B748-D011-F180FAFEACC9}"/>
                  </a:ext>
                </a:extLst>
              </p:cNvPr>
              <p:cNvSpPr/>
              <p:nvPr/>
            </p:nvSpPr>
            <p:spPr>
              <a:xfrm>
                <a:off x="7931610" y="2624169"/>
                <a:ext cx="813690" cy="1652037"/>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dirty="0"/>
              </a:p>
            </p:txBody>
          </p:sp>
        </p:grpSp>
        <p:sp>
          <p:nvSpPr>
            <p:cNvPr id="44" name="正方形/長方形 43">
              <a:extLst>
                <a:ext uri="{FF2B5EF4-FFF2-40B4-BE49-F238E27FC236}">
                  <a16:creationId xmlns:a16="http://schemas.microsoft.com/office/drawing/2014/main" id="{1529CCB7-E435-5576-76D3-C9F6F90C610B}"/>
                </a:ext>
              </a:extLst>
            </p:cNvPr>
            <p:cNvSpPr/>
            <p:nvPr/>
          </p:nvSpPr>
          <p:spPr>
            <a:xfrm>
              <a:off x="7628709" y="2795094"/>
              <a:ext cx="418081" cy="7002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348333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en-US" altLang="ja-JP" dirty="0"/>
              <a:t>Yahoo!</a:t>
            </a:r>
            <a:r>
              <a:rPr lang="ja-JP" altLang="en-US" dirty="0"/>
              <a:t>ニュース タイアップの</a:t>
            </a:r>
            <a:endParaRPr lang="en-US" altLang="ja-JP" dirty="0"/>
          </a:p>
          <a:p>
            <a:r>
              <a:rPr lang="ja-JP" altLang="en-US" dirty="0"/>
              <a:t>商品スペック</a:t>
            </a:r>
            <a:endParaRPr lang="en-US" altLang="ja-JP" dirty="0"/>
          </a:p>
        </p:txBody>
      </p:sp>
      <p:grpSp>
        <p:nvGrpSpPr>
          <p:cNvPr id="2" name="Group 17">
            <a:extLst>
              <a:ext uri="{FF2B5EF4-FFF2-40B4-BE49-F238E27FC236}">
                <a16:creationId xmlns:a16="http://schemas.microsoft.com/office/drawing/2014/main" id="{C35AABF5-C277-F0EF-F536-D47B6FEBBE67}"/>
              </a:ext>
            </a:extLst>
          </p:cNvPr>
          <p:cNvGrpSpPr>
            <a:grpSpLocks/>
          </p:cNvGrpSpPr>
          <p:nvPr/>
        </p:nvGrpSpPr>
        <p:grpSpPr bwMode="auto">
          <a:xfrm>
            <a:off x="2578264" y="2946736"/>
            <a:ext cx="865475" cy="1134473"/>
            <a:chOff x="4175" y="483"/>
            <a:chExt cx="370" cy="485"/>
          </a:xfrm>
          <a:solidFill>
            <a:schemeClr val="bg1"/>
          </a:solidFill>
        </p:grpSpPr>
        <p:sp>
          <p:nvSpPr>
            <p:cNvPr id="5" name="Freeform 18">
              <a:extLst>
                <a:ext uri="{FF2B5EF4-FFF2-40B4-BE49-F238E27FC236}">
                  <a16:creationId xmlns:a16="http://schemas.microsoft.com/office/drawing/2014/main" id="{122E802B-0C6C-D34E-D5D2-2C78ABE9EE62}"/>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 name="Freeform 19">
              <a:extLst>
                <a:ext uri="{FF2B5EF4-FFF2-40B4-BE49-F238E27FC236}">
                  <a16:creationId xmlns:a16="http://schemas.microsoft.com/office/drawing/2014/main" id="{D2888093-1715-7E4C-1D59-08FD842624C7}"/>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7" name="Freeform 20">
              <a:extLst>
                <a:ext uri="{FF2B5EF4-FFF2-40B4-BE49-F238E27FC236}">
                  <a16:creationId xmlns:a16="http://schemas.microsoft.com/office/drawing/2014/main" id="{671EC1CE-68ED-B124-537D-9BF3C87D8B29}"/>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5079459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矢印: 五方向 34">
            <a:extLst>
              <a:ext uri="{FF2B5EF4-FFF2-40B4-BE49-F238E27FC236}">
                <a16:creationId xmlns:a16="http://schemas.microsoft.com/office/drawing/2014/main" id="{B4CFFFB0-3F1A-F547-F681-48760A266367}"/>
              </a:ext>
            </a:extLst>
          </p:cNvPr>
          <p:cNvSpPr/>
          <p:nvPr/>
        </p:nvSpPr>
        <p:spPr>
          <a:xfrm>
            <a:off x="590550" y="1268413"/>
            <a:ext cx="3952875" cy="1028700"/>
          </a:xfrm>
          <a:prstGeom prst="homePlate">
            <a:avLst/>
          </a:prstGeom>
          <a:solidFill>
            <a:srgbClr val="C00000"/>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矢印: 五方向 35">
            <a:extLst>
              <a:ext uri="{FF2B5EF4-FFF2-40B4-BE49-F238E27FC236}">
                <a16:creationId xmlns:a16="http://schemas.microsoft.com/office/drawing/2014/main" id="{718C3320-D082-C3E3-6C49-47AE5996FF11}"/>
              </a:ext>
            </a:extLst>
          </p:cNvPr>
          <p:cNvSpPr/>
          <p:nvPr/>
        </p:nvSpPr>
        <p:spPr>
          <a:xfrm>
            <a:off x="4314825" y="1268413"/>
            <a:ext cx="3952875" cy="1028700"/>
          </a:xfrm>
          <a:prstGeom prst="homePlate">
            <a:avLst/>
          </a:prstGeom>
          <a:solidFill>
            <a:srgbClr val="C00000"/>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7" name="矢印: 五方向 36">
            <a:extLst>
              <a:ext uri="{FF2B5EF4-FFF2-40B4-BE49-F238E27FC236}">
                <a16:creationId xmlns:a16="http://schemas.microsoft.com/office/drawing/2014/main" id="{D6E063FB-975F-F5D7-58C4-C6A3C9380F12}"/>
              </a:ext>
            </a:extLst>
          </p:cNvPr>
          <p:cNvSpPr/>
          <p:nvPr/>
        </p:nvSpPr>
        <p:spPr>
          <a:xfrm>
            <a:off x="8077201" y="1268413"/>
            <a:ext cx="3486150" cy="1028700"/>
          </a:xfrm>
          <a:prstGeom prst="homePlate">
            <a:avLst>
              <a:gd name="adj" fmla="val 0"/>
            </a:avLst>
          </a:prstGeom>
          <a:solidFill>
            <a:srgbClr val="C00000"/>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Yahoo!</a:t>
            </a:r>
            <a:r>
              <a:rPr lang="ja-JP" altLang="en-US" dirty="0"/>
              <a:t>ニュース タイアップの特長</a:t>
            </a:r>
            <a:endParaRPr kumimoji="1" lang="ja-JP" altLang="en-US" sz="1600" dirty="0"/>
          </a:p>
        </p:txBody>
      </p:sp>
      <p:grpSp>
        <p:nvGrpSpPr>
          <p:cNvPr id="14" name="Group 17">
            <a:extLst>
              <a:ext uri="{FF2B5EF4-FFF2-40B4-BE49-F238E27FC236}">
                <a16:creationId xmlns:a16="http://schemas.microsoft.com/office/drawing/2014/main" id="{D8625001-327D-9BDA-028E-ED03F5751924}"/>
              </a:ext>
            </a:extLst>
          </p:cNvPr>
          <p:cNvGrpSpPr>
            <a:grpSpLocks/>
          </p:cNvGrpSpPr>
          <p:nvPr/>
        </p:nvGrpSpPr>
        <p:grpSpPr bwMode="auto">
          <a:xfrm>
            <a:off x="138760" y="105104"/>
            <a:ext cx="245963" cy="322411"/>
            <a:chOff x="4175" y="483"/>
            <a:chExt cx="370" cy="485"/>
          </a:xfrm>
          <a:solidFill>
            <a:schemeClr val="bg1"/>
          </a:solidFill>
        </p:grpSpPr>
        <p:sp>
          <p:nvSpPr>
            <p:cNvPr id="15" name="Freeform 18">
              <a:extLst>
                <a:ext uri="{FF2B5EF4-FFF2-40B4-BE49-F238E27FC236}">
                  <a16:creationId xmlns:a16="http://schemas.microsoft.com/office/drawing/2014/main" id="{A1809D80-113D-8E1C-07C9-851D11A1542C}"/>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19">
              <a:extLst>
                <a:ext uri="{FF2B5EF4-FFF2-40B4-BE49-F238E27FC236}">
                  <a16:creationId xmlns:a16="http://schemas.microsoft.com/office/drawing/2014/main" id="{BC41E851-EC7B-4729-7305-C94806300213}"/>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20">
              <a:extLst>
                <a:ext uri="{FF2B5EF4-FFF2-40B4-BE49-F238E27FC236}">
                  <a16:creationId xmlns:a16="http://schemas.microsoft.com/office/drawing/2014/main" id="{D5BADE1A-4CDA-2094-BA78-3B29F9358222}"/>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13" name="正方形/長方形 12">
            <a:extLst>
              <a:ext uri="{FF2B5EF4-FFF2-40B4-BE49-F238E27FC236}">
                <a16:creationId xmlns:a16="http://schemas.microsoft.com/office/drawing/2014/main" id="{946ED463-E719-750C-AC0A-E41BF95B0D2C}"/>
              </a:ext>
            </a:extLst>
          </p:cNvPr>
          <p:cNvSpPr/>
          <p:nvPr/>
        </p:nvSpPr>
        <p:spPr>
          <a:xfrm>
            <a:off x="8105186" y="2447573"/>
            <a:ext cx="3450524" cy="3934177"/>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プレースホルダー 3">
            <a:extLst>
              <a:ext uri="{FF2B5EF4-FFF2-40B4-BE49-F238E27FC236}">
                <a16:creationId xmlns:a16="http://schemas.microsoft.com/office/drawing/2014/main" id="{D50A9FBB-9BB0-235A-87DD-0E34116ABD51}"/>
              </a:ext>
            </a:extLst>
          </p:cNvPr>
          <p:cNvSpPr txBox="1">
            <a:spLocks/>
          </p:cNvSpPr>
          <p:nvPr/>
        </p:nvSpPr>
        <p:spPr>
          <a:xfrm>
            <a:off x="153021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400" dirty="0">
                <a:solidFill>
                  <a:schemeClr val="bg1"/>
                </a:solidFill>
              </a:rPr>
              <a:t>圧倒的な</a:t>
            </a:r>
            <a:endParaRPr lang="en-US" altLang="ja-JP" sz="2400" dirty="0">
              <a:solidFill>
                <a:schemeClr val="bg1"/>
              </a:solidFill>
            </a:endParaRPr>
          </a:p>
          <a:p>
            <a:r>
              <a:rPr lang="ja-JP" altLang="en-US" sz="2400" dirty="0">
                <a:solidFill>
                  <a:schemeClr val="bg1"/>
                </a:solidFill>
              </a:rPr>
              <a:t>集客量・効率</a:t>
            </a:r>
          </a:p>
        </p:txBody>
      </p:sp>
      <p:sp>
        <p:nvSpPr>
          <p:cNvPr id="20" name="テキスト プレースホルダー 3">
            <a:extLst>
              <a:ext uri="{FF2B5EF4-FFF2-40B4-BE49-F238E27FC236}">
                <a16:creationId xmlns:a16="http://schemas.microsoft.com/office/drawing/2014/main" id="{BFD755DB-FB29-3CE5-60A4-9D34F70D7E2B}"/>
              </a:ext>
            </a:extLst>
          </p:cNvPr>
          <p:cNvSpPr txBox="1">
            <a:spLocks/>
          </p:cNvSpPr>
          <p:nvPr/>
        </p:nvSpPr>
        <p:spPr>
          <a:xfrm>
            <a:off x="855875" y="5574546"/>
            <a:ext cx="3202320" cy="4185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800" b="0" dirty="0"/>
              <a:t>※</a:t>
            </a:r>
            <a:r>
              <a:rPr lang="ja-JP" altLang="en-US" sz="800" b="0" dirty="0"/>
              <a:t>推奨プラン（</a:t>
            </a:r>
            <a:r>
              <a:rPr lang="en-US" altLang="ja-JP" sz="800" b="0" dirty="0"/>
              <a:t>P26</a:t>
            </a:r>
            <a:r>
              <a:rPr lang="ja-JP" altLang="en-US" sz="800" b="0" dirty="0"/>
              <a:t>～</a:t>
            </a:r>
            <a:r>
              <a:rPr lang="en-US" altLang="ja-JP" sz="800" b="0" dirty="0"/>
              <a:t>28</a:t>
            </a:r>
            <a:r>
              <a:rPr lang="ja-JP" altLang="en-US" sz="800" b="0" dirty="0"/>
              <a:t>）の広告商品から誘導した場合の参考値</a:t>
            </a:r>
            <a:endParaRPr lang="en-US" altLang="ja-JP" sz="800" b="0" dirty="0"/>
          </a:p>
          <a:p>
            <a:r>
              <a:rPr lang="ja-JP" altLang="en-US" sz="800" b="0" dirty="0"/>
              <a:t>（算出方法は</a:t>
            </a:r>
            <a:r>
              <a:rPr lang="en-US" altLang="ja-JP" sz="800" b="0" dirty="0"/>
              <a:t>P26</a:t>
            </a:r>
            <a:r>
              <a:rPr lang="ja-JP" altLang="en-US" sz="800" b="0" dirty="0"/>
              <a:t>～</a:t>
            </a:r>
            <a:r>
              <a:rPr lang="en-US" altLang="ja-JP" sz="800" b="0" dirty="0"/>
              <a:t>28</a:t>
            </a:r>
            <a:r>
              <a:rPr lang="ja-JP" altLang="en-US" sz="800" b="0" dirty="0"/>
              <a:t>参照）で、保証するものではありません。</a:t>
            </a:r>
            <a:endParaRPr lang="en-US" altLang="ja-JP" sz="800" b="0" dirty="0"/>
          </a:p>
          <a:p>
            <a:r>
              <a:rPr lang="en-US" altLang="ja-JP" sz="800" b="0" dirty="0"/>
              <a:t>※</a:t>
            </a:r>
            <a:r>
              <a:rPr lang="ja-JP" altLang="en-US" sz="800" b="0" dirty="0"/>
              <a:t>プロモーション内容・商材により変動します。</a:t>
            </a:r>
            <a:endParaRPr lang="en-US" altLang="ja-JP" sz="800" b="0" dirty="0"/>
          </a:p>
        </p:txBody>
      </p:sp>
      <p:sp>
        <p:nvSpPr>
          <p:cNvPr id="25" name="テキスト プレースホルダー 3">
            <a:extLst>
              <a:ext uri="{FF2B5EF4-FFF2-40B4-BE49-F238E27FC236}">
                <a16:creationId xmlns:a16="http://schemas.microsoft.com/office/drawing/2014/main" id="{8426DDFD-F59C-4E0D-D665-63E32702D664}"/>
              </a:ext>
            </a:extLst>
          </p:cNvPr>
          <p:cNvSpPr txBox="1">
            <a:spLocks/>
          </p:cNvSpPr>
          <p:nvPr/>
        </p:nvSpPr>
        <p:spPr>
          <a:xfrm>
            <a:off x="775117" y="1466038"/>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①</a:t>
            </a:r>
          </a:p>
        </p:txBody>
      </p:sp>
      <p:sp>
        <p:nvSpPr>
          <p:cNvPr id="26" name="テキスト プレースホルダー 3">
            <a:extLst>
              <a:ext uri="{FF2B5EF4-FFF2-40B4-BE49-F238E27FC236}">
                <a16:creationId xmlns:a16="http://schemas.microsoft.com/office/drawing/2014/main" id="{903E2AA7-0C41-5925-1957-2C959730151D}"/>
              </a:ext>
            </a:extLst>
          </p:cNvPr>
          <p:cNvSpPr txBox="1">
            <a:spLocks/>
          </p:cNvSpPr>
          <p:nvPr/>
        </p:nvSpPr>
        <p:spPr>
          <a:xfrm>
            <a:off x="4463557"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②</a:t>
            </a:r>
          </a:p>
        </p:txBody>
      </p:sp>
      <p:sp>
        <p:nvSpPr>
          <p:cNvPr id="27" name="テキスト プレースホルダー 3">
            <a:extLst>
              <a:ext uri="{FF2B5EF4-FFF2-40B4-BE49-F238E27FC236}">
                <a16:creationId xmlns:a16="http://schemas.microsoft.com/office/drawing/2014/main" id="{6C06B73C-B2E0-E790-DC83-3256946BBCD0}"/>
              </a:ext>
            </a:extLst>
          </p:cNvPr>
          <p:cNvSpPr txBox="1">
            <a:spLocks/>
          </p:cNvSpPr>
          <p:nvPr/>
        </p:nvSpPr>
        <p:spPr>
          <a:xfrm>
            <a:off x="8262153" y="1483984"/>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③</a:t>
            </a:r>
          </a:p>
        </p:txBody>
      </p:sp>
      <p:sp>
        <p:nvSpPr>
          <p:cNvPr id="33" name="正方形/長方形 32">
            <a:extLst>
              <a:ext uri="{FF2B5EF4-FFF2-40B4-BE49-F238E27FC236}">
                <a16:creationId xmlns:a16="http://schemas.microsoft.com/office/drawing/2014/main" id="{D4A400EB-8169-782D-343D-31E130780A57}"/>
              </a:ext>
            </a:extLst>
          </p:cNvPr>
          <p:cNvSpPr/>
          <p:nvPr/>
        </p:nvSpPr>
        <p:spPr>
          <a:xfrm>
            <a:off x="614721" y="2447573"/>
            <a:ext cx="3450524" cy="3934177"/>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4" name="正方形/長方形 33">
            <a:extLst>
              <a:ext uri="{FF2B5EF4-FFF2-40B4-BE49-F238E27FC236}">
                <a16:creationId xmlns:a16="http://schemas.microsoft.com/office/drawing/2014/main" id="{00DA00AD-B092-BED0-E282-40A344F104F3}"/>
              </a:ext>
            </a:extLst>
          </p:cNvPr>
          <p:cNvSpPr/>
          <p:nvPr/>
        </p:nvSpPr>
        <p:spPr>
          <a:xfrm>
            <a:off x="4339217" y="2447573"/>
            <a:ext cx="3450524" cy="3934177"/>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8" name="テキスト プレースホルダー 3">
            <a:extLst>
              <a:ext uri="{FF2B5EF4-FFF2-40B4-BE49-F238E27FC236}">
                <a16:creationId xmlns:a16="http://schemas.microsoft.com/office/drawing/2014/main" id="{F1A2F319-6095-2E27-0023-81B515F3398F}"/>
              </a:ext>
            </a:extLst>
          </p:cNvPr>
          <p:cNvSpPr txBox="1">
            <a:spLocks/>
          </p:cNvSpPr>
          <p:nvPr/>
        </p:nvSpPr>
        <p:spPr>
          <a:xfrm>
            <a:off x="5168764" y="1427291"/>
            <a:ext cx="2747015"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400" dirty="0">
                <a:solidFill>
                  <a:schemeClr val="bg1"/>
                </a:solidFill>
              </a:rPr>
              <a:t>共感性の高い</a:t>
            </a:r>
            <a:endParaRPr lang="en-US" altLang="ja-JP" sz="2400" dirty="0">
              <a:solidFill>
                <a:schemeClr val="bg1"/>
              </a:solidFill>
            </a:endParaRPr>
          </a:p>
          <a:p>
            <a:r>
              <a:rPr lang="ja-JP" altLang="en-US" sz="2400" dirty="0">
                <a:solidFill>
                  <a:schemeClr val="bg1"/>
                </a:solidFill>
              </a:rPr>
              <a:t>コンテンツ設計</a:t>
            </a:r>
          </a:p>
        </p:txBody>
      </p:sp>
      <p:sp>
        <p:nvSpPr>
          <p:cNvPr id="39" name="テキスト プレースホルダー 3">
            <a:extLst>
              <a:ext uri="{FF2B5EF4-FFF2-40B4-BE49-F238E27FC236}">
                <a16:creationId xmlns:a16="http://schemas.microsoft.com/office/drawing/2014/main" id="{05B61CF5-1687-70CE-2806-A6544E3D918F}"/>
              </a:ext>
            </a:extLst>
          </p:cNvPr>
          <p:cNvSpPr txBox="1">
            <a:spLocks/>
          </p:cNvSpPr>
          <p:nvPr/>
        </p:nvSpPr>
        <p:spPr>
          <a:xfrm>
            <a:off x="8969239" y="1427291"/>
            <a:ext cx="2575061" cy="812530"/>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400" dirty="0">
                <a:solidFill>
                  <a:schemeClr val="bg1"/>
                </a:solidFill>
              </a:rPr>
              <a:t>新規顧客の</a:t>
            </a:r>
            <a:endParaRPr lang="en-US" altLang="ja-JP" sz="2400" dirty="0">
              <a:solidFill>
                <a:schemeClr val="bg1"/>
              </a:solidFill>
            </a:endParaRPr>
          </a:p>
          <a:p>
            <a:r>
              <a:rPr lang="ja-JP" altLang="en-US" sz="2400" dirty="0">
                <a:solidFill>
                  <a:schemeClr val="bg1"/>
                </a:solidFill>
              </a:rPr>
              <a:t>態度・行動変容</a:t>
            </a:r>
          </a:p>
        </p:txBody>
      </p:sp>
      <p:pic>
        <p:nvPicPr>
          <p:cNvPr id="41" name="図 40">
            <a:extLst>
              <a:ext uri="{FF2B5EF4-FFF2-40B4-BE49-F238E27FC236}">
                <a16:creationId xmlns:a16="http://schemas.microsoft.com/office/drawing/2014/main" id="{8F2EC727-0121-1C6C-F99B-97660C588C6B}"/>
              </a:ext>
            </a:extLst>
          </p:cNvPr>
          <p:cNvPicPr>
            <a:picLocks noChangeAspect="1"/>
          </p:cNvPicPr>
          <p:nvPr/>
        </p:nvPicPr>
        <p:blipFill>
          <a:blip r:embed="rId3"/>
          <a:stretch>
            <a:fillRect/>
          </a:stretch>
        </p:blipFill>
        <p:spPr>
          <a:xfrm>
            <a:off x="976137" y="2784475"/>
            <a:ext cx="924536" cy="1800226"/>
          </a:xfrm>
          <a:prstGeom prst="rect">
            <a:avLst/>
          </a:prstGeom>
        </p:spPr>
      </p:pic>
      <p:pic>
        <p:nvPicPr>
          <p:cNvPr id="43" name="図 42">
            <a:extLst>
              <a:ext uri="{FF2B5EF4-FFF2-40B4-BE49-F238E27FC236}">
                <a16:creationId xmlns:a16="http://schemas.microsoft.com/office/drawing/2014/main" id="{AE5E7832-2E32-4ABA-5199-C5206A4256C6}"/>
              </a:ext>
            </a:extLst>
          </p:cNvPr>
          <p:cNvPicPr>
            <a:picLocks noChangeAspect="1"/>
          </p:cNvPicPr>
          <p:nvPr/>
        </p:nvPicPr>
        <p:blipFill>
          <a:blip r:embed="rId4"/>
          <a:stretch>
            <a:fillRect/>
          </a:stretch>
        </p:blipFill>
        <p:spPr>
          <a:xfrm>
            <a:off x="2000053" y="2729504"/>
            <a:ext cx="1692566" cy="1834560"/>
          </a:xfrm>
          <a:prstGeom prst="rect">
            <a:avLst/>
          </a:prstGeom>
        </p:spPr>
      </p:pic>
      <p:sp>
        <p:nvSpPr>
          <p:cNvPr id="44" name="正方形/長方形 43">
            <a:extLst>
              <a:ext uri="{FF2B5EF4-FFF2-40B4-BE49-F238E27FC236}">
                <a16:creationId xmlns:a16="http://schemas.microsoft.com/office/drawing/2014/main" id="{B09FE5AD-4B5A-856B-C939-7DC9EA4C8437}"/>
              </a:ext>
            </a:extLst>
          </p:cNvPr>
          <p:cNvSpPr/>
          <p:nvPr/>
        </p:nvSpPr>
        <p:spPr>
          <a:xfrm>
            <a:off x="3152775" y="3144837"/>
            <a:ext cx="514350" cy="1038225"/>
          </a:xfrm>
          <a:prstGeom prst="rect">
            <a:avLst/>
          </a:prstGeom>
          <a:solidFill>
            <a:srgbClr val="FF000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テキスト プレースホルダー 3">
            <a:extLst>
              <a:ext uri="{FF2B5EF4-FFF2-40B4-BE49-F238E27FC236}">
                <a16:creationId xmlns:a16="http://schemas.microsoft.com/office/drawing/2014/main" id="{CE524874-01C1-391C-CB63-F33A3C21C66C}"/>
              </a:ext>
            </a:extLst>
          </p:cNvPr>
          <p:cNvSpPr txBox="1">
            <a:spLocks/>
          </p:cNvSpPr>
          <p:nvPr/>
        </p:nvSpPr>
        <p:spPr>
          <a:xfrm>
            <a:off x="865400" y="4831596"/>
            <a:ext cx="2887450" cy="517065"/>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indent="-171450">
              <a:buFont typeface="Wingdings" panose="05000000000000000000" pitchFamily="2" charset="2"/>
              <a:buChar char="p"/>
            </a:pPr>
            <a:r>
              <a:rPr lang="ja-JP" altLang="en-US" sz="1200" b="0" dirty="0"/>
              <a:t>想定</a:t>
            </a:r>
            <a:r>
              <a:rPr lang="en-US" altLang="ja-JP" sz="1200" b="0" dirty="0"/>
              <a:t>PV</a:t>
            </a:r>
            <a:r>
              <a:rPr lang="ja-JP" altLang="en-US" sz="800" b="0" dirty="0"/>
              <a:t>（参考値）</a:t>
            </a:r>
            <a:r>
              <a:rPr lang="en-US" altLang="ja-JP" sz="800" b="0" dirty="0"/>
              <a:t>※</a:t>
            </a:r>
            <a:r>
              <a:rPr lang="ja-JP" altLang="en-US" sz="800" b="0" dirty="0"/>
              <a:t>　</a:t>
            </a:r>
            <a:endParaRPr lang="en-US" altLang="ja-JP" sz="800" b="0" dirty="0"/>
          </a:p>
          <a:p>
            <a:endParaRPr lang="en-US" altLang="ja-JP" sz="600" b="0" dirty="0"/>
          </a:p>
          <a:p>
            <a:pPr marL="171450" indent="-171450">
              <a:buFont typeface="Wingdings" panose="05000000000000000000" pitchFamily="2" charset="2"/>
              <a:buChar char="p"/>
            </a:pPr>
            <a:r>
              <a:rPr lang="en-US" altLang="ja-JP" sz="1200" b="0" dirty="0"/>
              <a:t>Yahoo!</a:t>
            </a:r>
            <a:r>
              <a:rPr lang="ja-JP" altLang="en-US" sz="1200" b="0" dirty="0"/>
              <a:t>ニュース内の</a:t>
            </a:r>
            <a:r>
              <a:rPr lang="ja-JP" altLang="en-US" sz="1200" dirty="0">
                <a:solidFill>
                  <a:srgbClr val="C00000"/>
                </a:solidFill>
              </a:rPr>
              <a:t>編集枠からも誘導</a:t>
            </a:r>
          </a:p>
        </p:txBody>
      </p:sp>
      <p:sp>
        <p:nvSpPr>
          <p:cNvPr id="46" name="テキスト プレースホルダー 3">
            <a:extLst>
              <a:ext uri="{FF2B5EF4-FFF2-40B4-BE49-F238E27FC236}">
                <a16:creationId xmlns:a16="http://schemas.microsoft.com/office/drawing/2014/main" id="{FD3246BF-D0F8-2097-0C0C-49ADFA93FAC6}"/>
              </a:ext>
            </a:extLst>
          </p:cNvPr>
          <p:cNvSpPr txBox="1">
            <a:spLocks/>
          </p:cNvSpPr>
          <p:nvPr/>
        </p:nvSpPr>
        <p:spPr>
          <a:xfrm>
            <a:off x="2257565" y="4800898"/>
            <a:ext cx="1469701" cy="24622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600" dirty="0"/>
              <a:t>22</a:t>
            </a:r>
            <a:r>
              <a:rPr lang="ja-JP" altLang="en-US" sz="1600" dirty="0"/>
              <a:t>万～</a:t>
            </a:r>
            <a:r>
              <a:rPr lang="en-US" altLang="ja-JP" sz="1600" dirty="0"/>
              <a:t>46</a:t>
            </a:r>
            <a:r>
              <a:rPr lang="ja-JP" altLang="en-US" sz="1600" dirty="0"/>
              <a:t>万</a:t>
            </a:r>
            <a:r>
              <a:rPr lang="en-US" altLang="ja-JP" sz="1600" dirty="0"/>
              <a:t>PV</a:t>
            </a:r>
            <a:endParaRPr lang="ja-JP" altLang="en-US" sz="1600" dirty="0"/>
          </a:p>
        </p:txBody>
      </p:sp>
      <p:pic>
        <p:nvPicPr>
          <p:cNvPr id="47" name="図 46">
            <a:extLst>
              <a:ext uri="{FF2B5EF4-FFF2-40B4-BE49-F238E27FC236}">
                <a16:creationId xmlns:a16="http://schemas.microsoft.com/office/drawing/2014/main" id="{5481FF56-6E92-F7E9-C714-948DC36D8EED}"/>
              </a:ext>
            </a:extLst>
          </p:cNvPr>
          <p:cNvPicPr>
            <a:picLocks noChangeAspect="1"/>
          </p:cNvPicPr>
          <p:nvPr/>
        </p:nvPicPr>
        <p:blipFill>
          <a:blip r:embed="rId5"/>
          <a:stretch>
            <a:fillRect/>
          </a:stretch>
        </p:blipFill>
        <p:spPr>
          <a:xfrm>
            <a:off x="4504886" y="3102185"/>
            <a:ext cx="1591739" cy="1387056"/>
          </a:xfrm>
          <a:prstGeom prst="rect">
            <a:avLst/>
          </a:prstGeom>
        </p:spPr>
      </p:pic>
      <p:sp>
        <p:nvSpPr>
          <p:cNvPr id="48" name="タイトル 1">
            <a:extLst>
              <a:ext uri="{FF2B5EF4-FFF2-40B4-BE49-F238E27FC236}">
                <a16:creationId xmlns:a16="http://schemas.microsoft.com/office/drawing/2014/main" id="{97893042-B192-3E4B-F4E5-6C98CA1AE8A1}"/>
              </a:ext>
            </a:extLst>
          </p:cNvPr>
          <p:cNvSpPr txBox="1">
            <a:spLocks/>
          </p:cNvSpPr>
          <p:nvPr/>
        </p:nvSpPr>
        <p:spPr>
          <a:xfrm>
            <a:off x="4708454" y="3400608"/>
            <a:ext cx="1328809" cy="2456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defRPr/>
            </a:pPr>
            <a:r>
              <a:rPr lang="ja-JP" altLang="en-US" sz="1600" b="1" dirty="0">
                <a:solidFill>
                  <a:schemeClr val="accent3">
                    <a:lumMod val="40000"/>
                    <a:lumOff val="60000"/>
                  </a:schemeClr>
                </a:solidFill>
              </a:rPr>
              <a:t>メッセージ</a:t>
            </a:r>
            <a:endParaRPr lang="en-US" altLang="ja-JP" sz="1600" b="1" dirty="0">
              <a:solidFill>
                <a:schemeClr val="accent3">
                  <a:lumMod val="40000"/>
                  <a:lumOff val="60000"/>
                </a:schemeClr>
              </a:solidFill>
            </a:endParaRPr>
          </a:p>
        </p:txBody>
      </p:sp>
      <p:sp>
        <p:nvSpPr>
          <p:cNvPr id="49" name="タイトル 1">
            <a:extLst>
              <a:ext uri="{FF2B5EF4-FFF2-40B4-BE49-F238E27FC236}">
                <a16:creationId xmlns:a16="http://schemas.microsoft.com/office/drawing/2014/main" id="{DDE7F243-25A6-FCC5-EE98-15E06255EBB2}"/>
              </a:ext>
            </a:extLst>
          </p:cNvPr>
          <p:cNvSpPr txBox="1">
            <a:spLocks/>
          </p:cNvSpPr>
          <p:nvPr/>
        </p:nvSpPr>
        <p:spPr>
          <a:xfrm>
            <a:off x="4481557"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lgn="ctr">
              <a:defRPr/>
            </a:pPr>
            <a:r>
              <a:rPr lang="ja-JP" altLang="en-US" sz="1400" b="1" u="sng" dirty="0">
                <a:solidFill>
                  <a:schemeClr val="accent3"/>
                </a:solidFill>
              </a:rPr>
              <a:t>広告主様</a:t>
            </a:r>
            <a:endParaRPr lang="en-US" altLang="ja-JP" sz="1400" b="1" u="sng" dirty="0">
              <a:solidFill>
                <a:schemeClr val="accent3"/>
              </a:solidFill>
            </a:endParaRPr>
          </a:p>
        </p:txBody>
      </p:sp>
      <p:sp>
        <p:nvSpPr>
          <p:cNvPr id="50" name="タイトル 1">
            <a:extLst>
              <a:ext uri="{FF2B5EF4-FFF2-40B4-BE49-F238E27FC236}">
                <a16:creationId xmlns:a16="http://schemas.microsoft.com/office/drawing/2014/main" id="{C18E289F-0F59-3C22-4155-61D31CD1348E}"/>
              </a:ext>
            </a:extLst>
          </p:cNvPr>
          <p:cNvSpPr txBox="1">
            <a:spLocks/>
          </p:cNvSpPr>
          <p:nvPr/>
        </p:nvSpPr>
        <p:spPr>
          <a:xfrm>
            <a:off x="6129382" y="2792639"/>
            <a:ext cx="1568406" cy="29346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lgn="ctr">
              <a:defRPr/>
            </a:pPr>
            <a:r>
              <a:rPr lang="ja-JP" altLang="en-US" sz="1400" b="1" u="sng" dirty="0">
                <a:solidFill>
                  <a:schemeClr val="accent3"/>
                </a:solidFill>
              </a:rPr>
              <a:t>タイアップ</a:t>
            </a:r>
            <a:endParaRPr lang="en-US" altLang="ja-JP" sz="1400" b="1" u="sng" dirty="0">
              <a:solidFill>
                <a:schemeClr val="accent3"/>
              </a:solidFill>
            </a:endParaRPr>
          </a:p>
        </p:txBody>
      </p:sp>
      <p:sp>
        <p:nvSpPr>
          <p:cNvPr id="51" name="四角形: メモ 50">
            <a:extLst>
              <a:ext uri="{FF2B5EF4-FFF2-40B4-BE49-F238E27FC236}">
                <a16:creationId xmlns:a16="http://schemas.microsoft.com/office/drawing/2014/main" id="{E8C48176-8C44-9E06-DED5-E1B312F5372F}"/>
              </a:ext>
            </a:extLst>
          </p:cNvPr>
          <p:cNvSpPr/>
          <p:nvPr/>
        </p:nvSpPr>
        <p:spPr>
          <a:xfrm>
            <a:off x="6240463" y="3133724"/>
            <a:ext cx="1322387" cy="1325153"/>
          </a:xfrm>
          <a:prstGeom prst="foldedCorner">
            <a:avLst/>
          </a:prstGeom>
          <a:solidFill>
            <a:schemeClr val="bg1"/>
          </a:solidFill>
          <a:ln w="28575">
            <a:solidFill>
              <a:schemeClr val="accent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5" name="テキスト プレースホルダー 3">
            <a:extLst>
              <a:ext uri="{FF2B5EF4-FFF2-40B4-BE49-F238E27FC236}">
                <a16:creationId xmlns:a16="http://schemas.microsoft.com/office/drawing/2014/main" id="{12553077-8A52-7DD4-8F8A-5510FFB59601}"/>
              </a:ext>
            </a:extLst>
          </p:cNvPr>
          <p:cNvSpPr txBox="1">
            <a:spLocks/>
          </p:cNvSpPr>
          <p:nvPr/>
        </p:nvSpPr>
        <p:spPr>
          <a:xfrm>
            <a:off x="4542049" y="4831596"/>
            <a:ext cx="3068425" cy="1292662"/>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lvl="0" indent="-171450">
              <a:buFont typeface="Wingdings" panose="05000000000000000000" pitchFamily="2" charset="2"/>
              <a:buChar char="p"/>
              <a:defRPr/>
            </a:pPr>
            <a:r>
              <a:rPr lang="ja-JP" altLang="en-US" sz="1200" b="0" dirty="0">
                <a:latin typeface="+mn-ea"/>
                <a:ea typeface="+mn-ea"/>
              </a:rPr>
              <a:t>ユーザーは</a:t>
            </a:r>
            <a:r>
              <a:rPr lang="en-US" altLang="ja-JP" sz="1200" b="0" dirty="0">
                <a:latin typeface="+mn-ea"/>
                <a:ea typeface="+mn-ea"/>
              </a:rPr>
              <a:t>Yahoo!</a:t>
            </a:r>
            <a:r>
              <a:rPr lang="ja-JP" altLang="en-US" sz="1200" b="0" dirty="0">
                <a:latin typeface="+mn-ea"/>
                <a:ea typeface="+mn-ea"/>
              </a:rPr>
              <a:t>ニュースに「世の中ゴト情報消費」を期待し、接触した情報を</a:t>
            </a:r>
            <a:endParaRPr lang="en-US" altLang="ja-JP" sz="1200" b="0" dirty="0">
              <a:latin typeface="+mn-ea"/>
              <a:ea typeface="+mn-ea"/>
            </a:endParaRPr>
          </a:p>
          <a:p>
            <a:pPr lvl="0">
              <a:defRPr/>
            </a:pPr>
            <a:r>
              <a:rPr lang="ja-JP" altLang="en-US" sz="1200" b="0" dirty="0">
                <a:solidFill>
                  <a:schemeClr val="accent6"/>
                </a:solidFill>
                <a:latin typeface="+mn-ea"/>
                <a:ea typeface="+mn-ea"/>
              </a:rPr>
              <a:t>　</a:t>
            </a:r>
            <a:r>
              <a:rPr lang="ja-JP" altLang="en-US" sz="1200" dirty="0">
                <a:solidFill>
                  <a:schemeClr val="accent6"/>
                </a:solidFill>
                <a:latin typeface="+mn-ea"/>
                <a:ea typeface="+mn-ea"/>
              </a:rPr>
              <a:t>マス的なトピックスとして信頼</a:t>
            </a:r>
            <a:endParaRPr lang="en-US" altLang="ja-JP" sz="1200" dirty="0">
              <a:solidFill>
                <a:schemeClr val="accent6"/>
              </a:solidFill>
              <a:latin typeface="+mn-ea"/>
              <a:ea typeface="+mn-ea"/>
            </a:endParaRPr>
          </a:p>
          <a:p>
            <a:pPr marL="171450" lvl="0" indent="-171450">
              <a:buFont typeface="Wingdings" panose="05000000000000000000" pitchFamily="2" charset="2"/>
              <a:buChar char="p"/>
              <a:defRPr/>
            </a:pPr>
            <a:endParaRPr lang="en-US" altLang="ja-JP" sz="600" b="0" dirty="0">
              <a:latin typeface="+mn-ea"/>
              <a:ea typeface="+mn-ea"/>
            </a:endParaRPr>
          </a:p>
          <a:p>
            <a:pPr marL="171450" lvl="0" indent="-171450">
              <a:buFont typeface="Wingdings" panose="05000000000000000000" pitchFamily="2" charset="2"/>
              <a:buChar char="p"/>
              <a:defRPr/>
            </a:pPr>
            <a:r>
              <a:rPr lang="ja-JP" altLang="en-US" sz="1200" b="0" dirty="0">
                <a:latin typeface="+mn-ea"/>
                <a:ea typeface="+mn-ea"/>
              </a:rPr>
              <a:t>広告主様の訴求内容に応じて、</a:t>
            </a:r>
            <a:r>
              <a:rPr lang="ja-JP" altLang="en-US" sz="1200" dirty="0">
                <a:solidFill>
                  <a:srgbClr val="C00000"/>
                </a:solidFill>
                <a:latin typeface="+mn-ea"/>
                <a:ea typeface="+mn-ea"/>
              </a:rPr>
              <a:t>ターゲットの関心が高い</a:t>
            </a:r>
            <a:r>
              <a:rPr lang="ja-JP" altLang="en-US" sz="1200" dirty="0">
                <a:solidFill>
                  <a:schemeClr val="accent6"/>
                </a:solidFill>
                <a:latin typeface="+mn-ea"/>
                <a:ea typeface="+mn-ea"/>
              </a:rPr>
              <a:t>社会的な話題などと関連付け</a:t>
            </a:r>
            <a:r>
              <a:rPr lang="ja-JP" altLang="en-US" sz="1200" b="0" dirty="0">
                <a:latin typeface="+mn-ea"/>
                <a:ea typeface="+mn-ea"/>
              </a:rPr>
              <a:t>たタイアップコンテンツで共感を醸成</a:t>
            </a:r>
            <a:endParaRPr lang="en-US" altLang="ja-JP" sz="1200" b="0" dirty="0">
              <a:latin typeface="+mn-ea"/>
              <a:ea typeface="+mn-ea"/>
            </a:endParaRPr>
          </a:p>
        </p:txBody>
      </p:sp>
      <p:pic>
        <p:nvPicPr>
          <p:cNvPr id="66" name="図 65">
            <a:extLst>
              <a:ext uri="{FF2B5EF4-FFF2-40B4-BE49-F238E27FC236}">
                <a16:creationId xmlns:a16="http://schemas.microsoft.com/office/drawing/2014/main" id="{3BF45DAA-0415-2DA1-DE8B-79C12E2CA535}"/>
              </a:ext>
            </a:extLst>
          </p:cNvPr>
          <p:cNvPicPr>
            <a:picLocks noChangeAspect="1"/>
          </p:cNvPicPr>
          <p:nvPr/>
        </p:nvPicPr>
        <p:blipFill>
          <a:blip r:embed="rId6">
            <a:alphaModFix amt="60000"/>
            <a:duotone>
              <a:schemeClr val="accent6">
                <a:shade val="45000"/>
                <a:satMod val="135000"/>
              </a:schemeClr>
              <a:prstClr val="white"/>
            </a:duotone>
          </a:blip>
          <a:stretch>
            <a:fillRect/>
          </a:stretch>
        </p:blipFill>
        <p:spPr>
          <a:xfrm>
            <a:off x="10719586" y="3968750"/>
            <a:ext cx="371594" cy="381000"/>
          </a:xfrm>
          <a:prstGeom prst="rect">
            <a:avLst/>
          </a:prstGeom>
        </p:spPr>
      </p:pic>
      <p:pic>
        <p:nvPicPr>
          <p:cNvPr id="68" name="図 67">
            <a:extLst>
              <a:ext uri="{FF2B5EF4-FFF2-40B4-BE49-F238E27FC236}">
                <a16:creationId xmlns:a16="http://schemas.microsoft.com/office/drawing/2014/main" id="{1EF98788-9C38-4C72-A8E6-4FB1963B432C}"/>
              </a:ext>
            </a:extLst>
          </p:cNvPr>
          <p:cNvPicPr>
            <a:picLocks noChangeAspect="1"/>
          </p:cNvPicPr>
          <p:nvPr/>
        </p:nvPicPr>
        <p:blipFill>
          <a:blip r:embed="rId7"/>
          <a:stretch>
            <a:fillRect/>
          </a:stretch>
        </p:blipFill>
        <p:spPr>
          <a:xfrm>
            <a:off x="10552309" y="4364475"/>
            <a:ext cx="590666" cy="251203"/>
          </a:xfrm>
          <a:prstGeom prst="rect">
            <a:avLst/>
          </a:prstGeom>
        </p:spPr>
      </p:pic>
      <p:sp>
        <p:nvSpPr>
          <p:cNvPr id="69" name="テキスト プレースホルダー 3">
            <a:extLst>
              <a:ext uri="{FF2B5EF4-FFF2-40B4-BE49-F238E27FC236}">
                <a16:creationId xmlns:a16="http://schemas.microsoft.com/office/drawing/2014/main" id="{1F46E587-1609-E282-23AC-06D32B89655C}"/>
              </a:ext>
            </a:extLst>
          </p:cNvPr>
          <p:cNvSpPr txBox="1">
            <a:spLocks/>
          </p:cNvSpPr>
          <p:nvPr/>
        </p:nvSpPr>
        <p:spPr>
          <a:xfrm>
            <a:off x="8325834" y="4831596"/>
            <a:ext cx="3159050" cy="1403461"/>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171450" lvl="0" indent="-171450">
              <a:buFont typeface="Wingdings" panose="05000000000000000000" pitchFamily="2" charset="2"/>
              <a:buChar char="p"/>
              <a:defRPr/>
            </a:pPr>
            <a:r>
              <a:rPr lang="ja-JP" altLang="en-US" sz="1200" b="0" dirty="0">
                <a:latin typeface="+mn-ea"/>
                <a:ea typeface="+mn-ea"/>
              </a:rPr>
              <a:t>コンテンツのテーマ軸での集客により、</a:t>
            </a:r>
            <a:endParaRPr lang="en-US" altLang="ja-JP" sz="1200" b="0" dirty="0">
              <a:latin typeface="+mn-ea"/>
              <a:ea typeface="+mn-ea"/>
            </a:endParaRPr>
          </a:p>
          <a:p>
            <a:pPr>
              <a:defRPr/>
            </a:pPr>
            <a:r>
              <a:rPr lang="ja-JP" altLang="en-US" sz="1200" b="0" dirty="0">
                <a:latin typeface="+mn-ea"/>
                <a:ea typeface="+mn-ea"/>
              </a:rPr>
              <a:t>　通常の広告ではリーチできない、</a:t>
            </a:r>
            <a:r>
              <a:rPr lang="ja-JP" altLang="en-US" sz="1200" dirty="0">
                <a:solidFill>
                  <a:srgbClr val="C00000"/>
                </a:solidFill>
                <a:latin typeface="+mn-ea"/>
                <a:ea typeface="+mn-ea"/>
              </a:rPr>
              <a:t>新規</a:t>
            </a:r>
            <a:endParaRPr lang="en-US" altLang="ja-JP" sz="1200" dirty="0">
              <a:solidFill>
                <a:srgbClr val="C00000"/>
              </a:solidFill>
              <a:latin typeface="+mn-ea"/>
              <a:ea typeface="+mn-ea"/>
            </a:endParaRPr>
          </a:p>
          <a:p>
            <a:pPr>
              <a:defRPr/>
            </a:pPr>
            <a:r>
              <a:rPr lang="ja-JP" altLang="en-US" sz="1200" dirty="0">
                <a:solidFill>
                  <a:srgbClr val="C00000"/>
                </a:solidFill>
                <a:latin typeface="+mn-ea"/>
                <a:ea typeface="+mn-ea"/>
              </a:rPr>
              <a:t>　見込み客層を囲い込み</a:t>
            </a:r>
            <a:endParaRPr lang="en-US" altLang="ja-JP" sz="1200" dirty="0">
              <a:solidFill>
                <a:srgbClr val="C00000"/>
              </a:solidFill>
              <a:latin typeface="+mn-ea"/>
              <a:ea typeface="+mn-ea"/>
            </a:endParaRPr>
          </a:p>
          <a:p>
            <a:pPr>
              <a:defRPr/>
            </a:pPr>
            <a:endParaRPr lang="en-US" altLang="ja-JP" sz="600" b="0" dirty="0">
              <a:solidFill>
                <a:schemeClr val="accent3"/>
              </a:solidFill>
              <a:latin typeface="+mn-ea"/>
              <a:ea typeface="+mn-ea"/>
            </a:endParaRPr>
          </a:p>
          <a:p>
            <a:pPr marL="171450" lvl="0" indent="-171450">
              <a:buFont typeface="Wingdings" panose="05000000000000000000" pitchFamily="2" charset="2"/>
              <a:buChar char="p"/>
              <a:defRPr/>
            </a:pPr>
            <a:r>
              <a:rPr lang="ja-JP" altLang="en-US" sz="1200" b="0" dirty="0">
                <a:solidFill>
                  <a:schemeClr val="accent3"/>
                </a:solidFill>
                <a:latin typeface="+mn-ea"/>
                <a:ea typeface="+mn-ea"/>
              </a:rPr>
              <a:t>タイアップを基点に、</a:t>
            </a:r>
            <a:r>
              <a:rPr lang="ja-JP" altLang="en-US" sz="1200" dirty="0">
                <a:solidFill>
                  <a:srgbClr val="C00000"/>
                </a:solidFill>
                <a:latin typeface="+mn-ea"/>
                <a:ea typeface="+mn-ea"/>
              </a:rPr>
              <a:t>関連ワードの検索、</a:t>
            </a:r>
            <a:endParaRPr lang="en-US" altLang="ja-JP" sz="1200" dirty="0">
              <a:solidFill>
                <a:srgbClr val="C00000"/>
              </a:solidFill>
              <a:latin typeface="+mn-ea"/>
              <a:ea typeface="+mn-ea"/>
            </a:endParaRPr>
          </a:p>
          <a:p>
            <a:pPr lvl="0">
              <a:defRPr/>
            </a:pPr>
            <a:r>
              <a:rPr lang="ja-JP" altLang="en-US" sz="1200" dirty="0">
                <a:solidFill>
                  <a:srgbClr val="C00000"/>
                </a:solidFill>
                <a:latin typeface="+mn-ea"/>
                <a:ea typeface="+mn-ea"/>
              </a:rPr>
              <a:t>   商品の購入</a:t>
            </a:r>
            <a:r>
              <a:rPr lang="ja-JP" altLang="en-US" sz="1200" b="0" dirty="0">
                <a:latin typeface="+mn-ea"/>
                <a:ea typeface="+mn-ea"/>
              </a:rPr>
              <a:t>など、ヤフー内で</a:t>
            </a:r>
            <a:r>
              <a:rPr lang="ja-JP" altLang="en-US" sz="1200" dirty="0">
                <a:solidFill>
                  <a:srgbClr val="C00000"/>
                </a:solidFill>
                <a:latin typeface="+mn-ea"/>
                <a:ea typeface="+mn-ea"/>
              </a:rPr>
              <a:t>ブランドへの</a:t>
            </a:r>
            <a:endParaRPr lang="en-US" altLang="ja-JP" sz="1200" dirty="0">
              <a:solidFill>
                <a:srgbClr val="C00000"/>
              </a:solidFill>
              <a:latin typeface="+mn-ea"/>
              <a:ea typeface="+mn-ea"/>
            </a:endParaRPr>
          </a:p>
          <a:p>
            <a:pPr lvl="0">
              <a:defRPr/>
            </a:pPr>
            <a:r>
              <a:rPr lang="ja-JP" altLang="en-US" sz="1200" dirty="0">
                <a:solidFill>
                  <a:srgbClr val="C00000"/>
                </a:solidFill>
                <a:latin typeface="+mn-ea"/>
                <a:ea typeface="+mn-ea"/>
              </a:rPr>
              <a:t>　関与</a:t>
            </a:r>
            <a:r>
              <a:rPr lang="en-US" altLang="ja-JP" sz="1200" dirty="0">
                <a:solidFill>
                  <a:srgbClr val="C00000"/>
                </a:solidFill>
                <a:latin typeface="+mn-ea"/>
                <a:ea typeface="+mn-ea"/>
              </a:rPr>
              <a:t>UP</a:t>
            </a:r>
            <a:r>
              <a:rPr lang="ja-JP" altLang="en-US" sz="1200" dirty="0">
                <a:solidFill>
                  <a:srgbClr val="C00000"/>
                </a:solidFill>
                <a:latin typeface="+mn-ea"/>
                <a:ea typeface="+mn-ea"/>
              </a:rPr>
              <a:t>の行動</a:t>
            </a:r>
            <a:r>
              <a:rPr lang="ja-JP" altLang="en-US" sz="1200" b="0" dirty="0">
                <a:latin typeface="+mn-ea"/>
                <a:ea typeface="+mn-ea"/>
              </a:rPr>
              <a:t>がシームレスに連鎖</a:t>
            </a:r>
            <a:endParaRPr lang="en-US" altLang="ja-JP" sz="1200" b="0" dirty="0">
              <a:latin typeface="+mn-ea"/>
              <a:ea typeface="+mn-ea"/>
            </a:endParaRPr>
          </a:p>
        </p:txBody>
      </p:sp>
      <p:sp>
        <p:nvSpPr>
          <p:cNvPr id="70" name="二等辺三角形 69">
            <a:extLst>
              <a:ext uri="{FF2B5EF4-FFF2-40B4-BE49-F238E27FC236}">
                <a16:creationId xmlns:a16="http://schemas.microsoft.com/office/drawing/2014/main" id="{15C1718B-A24F-129B-ECC7-C35CAB878640}"/>
              </a:ext>
            </a:extLst>
          </p:cNvPr>
          <p:cNvSpPr/>
          <p:nvPr/>
        </p:nvSpPr>
        <p:spPr>
          <a:xfrm rot="5400000">
            <a:off x="5890314" y="3383479"/>
            <a:ext cx="554425" cy="431978"/>
          </a:xfrm>
          <a:prstGeom prst="triangle">
            <a:avLst/>
          </a:prstGeom>
          <a:gradFill>
            <a:gsLst>
              <a:gs pos="82750">
                <a:schemeClr val="accent6"/>
              </a:gs>
              <a:gs pos="31000">
                <a:schemeClr val="accent3">
                  <a:lumMod val="40000"/>
                  <a:lumOff val="60000"/>
                </a:schemeClr>
              </a:gs>
            </a:gsLst>
            <a:lin ang="168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1" name="図 70">
            <a:extLst>
              <a:ext uri="{FF2B5EF4-FFF2-40B4-BE49-F238E27FC236}">
                <a16:creationId xmlns:a16="http://schemas.microsoft.com/office/drawing/2014/main" id="{7634276F-DD59-B9C1-C891-959F9B6A7B53}"/>
              </a:ext>
            </a:extLst>
          </p:cNvPr>
          <p:cNvPicPr>
            <a:picLocks noChangeAspect="1"/>
          </p:cNvPicPr>
          <p:nvPr/>
        </p:nvPicPr>
        <p:blipFill>
          <a:blip r:embed="rId8"/>
          <a:stretch>
            <a:fillRect/>
          </a:stretch>
        </p:blipFill>
        <p:spPr>
          <a:xfrm>
            <a:off x="8597713" y="2695709"/>
            <a:ext cx="2116636" cy="1971407"/>
          </a:xfrm>
          <a:prstGeom prst="rect">
            <a:avLst/>
          </a:prstGeom>
        </p:spPr>
      </p:pic>
      <p:sp>
        <p:nvSpPr>
          <p:cNvPr id="73" name="四角形: 角を丸くする 72">
            <a:extLst>
              <a:ext uri="{FF2B5EF4-FFF2-40B4-BE49-F238E27FC236}">
                <a16:creationId xmlns:a16="http://schemas.microsoft.com/office/drawing/2014/main" id="{22D85A07-9B72-077C-6050-8A459B56F114}"/>
              </a:ext>
            </a:extLst>
          </p:cNvPr>
          <p:cNvSpPr/>
          <p:nvPr/>
        </p:nvSpPr>
        <p:spPr>
          <a:xfrm>
            <a:off x="6296025" y="3763570"/>
            <a:ext cx="1219199" cy="402321"/>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4" name="四角形: 角を丸くする 73">
            <a:extLst>
              <a:ext uri="{FF2B5EF4-FFF2-40B4-BE49-F238E27FC236}">
                <a16:creationId xmlns:a16="http://schemas.microsoft.com/office/drawing/2014/main" id="{64C99F04-3B68-5722-3DE1-08E271B7E94C}"/>
              </a:ext>
            </a:extLst>
          </p:cNvPr>
          <p:cNvSpPr/>
          <p:nvPr/>
        </p:nvSpPr>
        <p:spPr>
          <a:xfrm>
            <a:off x="6296025" y="3292084"/>
            <a:ext cx="1219199" cy="214163"/>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2" name="タイトル 1">
            <a:extLst>
              <a:ext uri="{FF2B5EF4-FFF2-40B4-BE49-F238E27FC236}">
                <a16:creationId xmlns:a16="http://schemas.microsoft.com/office/drawing/2014/main" id="{27313208-9B59-E7A4-39CD-5F0E689EC71C}"/>
              </a:ext>
            </a:extLst>
          </p:cNvPr>
          <p:cNvSpPr txBox="1">
            <a:spLocks/>
          </p:cNvSpPr>
          <p:nvPr/>
        </p:nvSpPr>
        <p:spPr>
          <a:xfrm>
            <a:off x="6164144" y="3785007"/>
            <a:ext cx="1474906" cy="500052"/>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lgn="ctr">
              <a:defRPr/>
            </a:pPr>
            <a:r>
              <a:rPr lang="ja-JP" altLang="en-US" sz="1100" b="1" dirty="0">
                <a:solidFill>
                  <a:schemeClr val="bg1"/>
                </a:solidFill>
                <a:latin typeface="+mn-ea"/>
                <a:ea typeface="+mn-ea"/>
              </a:rPr>
              <a:t>“伝え方”ノウハウ</a:t>
            </a:r>
            <a:endParaRPr lang="en-US" altLang="ja-JP" sz="1100" b="1" dirty="0">
              <a:solidFill>
                <a:schemeClr val="bg1"/>
              </a:solidFill>
              <a:latin typeface="+mn-ea"/>
              <a:ea typeface="+mn-ea"/>
            </a:endParaRPr>
          </a:p>
          <a:p>
            <a:pPr lvl="0" algn="ctr">
              <a:defRPr/>
            </a:pPr>
            <a:r>
              <a:rPr lang="ja-JP" altLang="en-US" sz="1100" b="1" dirty="0">
                <a:solidFill>
                  <a:schemeClr val="bg1"/>
                </a:solidFill>
                <a:latin typeface="+mn-ea"/>
                <a:ea typeface="+mn-ea"/>
              </a:rPr>
              <a:t>編集力</a:t>
            </a:r>
            <a:endParaRPr lang="en-US" altLang="ja-JP" sz="1100" b="1" dirty="0">
              <a:solidFill>
                <a:schemeClr val="bg1"/>
              </a:solidFill>
              <a:latin typeface="+mn-ea"/>
              <a:ea typeface="+mn-ea"/>
            </a:endParaRPr>
          </a:p>
        </p:txBody>
      </p:sp>
      <p:sp>
        <p:nvSpPr>
          <p:cNvPr id="53" name="タイトル 1">
            <a:extLst>
              <a:ext uri="{FF2B5EF4-FFF2-40B4-BE49-F238E27FC236}">
                <a16:creationId xmlns:a16="http://schemas.microsoft.com/office/drawing/2014/main" id="{A024F563-A0EE-5DFA-7DB3-F6D135253413}"/>
              </a:ext>
            </a:extLst>
          </p:cNvPr>
          <p:cNvSpPr txBox="1">
            <a:spLocks/>
          </p:cNvSpPr>
          <p:nvPr/>
        </p:nvSpPr>
        <p:spPr>
          <a:xfrm>
            <a:off x="6211888" y="3297069"/>
            <a:ext cx="1341556" cy="299169"/>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lgn="ctr">
              <a:defRPr/>
            </a:pPr>
            <a:r>
              <a:rPr lang="ja-JP" altLang="en-US" sz="1100" b="1" dirty="0">
                <a:solidFill>
                  <a:schemeClr val="bg1"/>
                </a:solidFill>
                <a:latin typeface="+mn-ea"/>
                <a:ea typeface="+mn-ea"/>
              </a:rPr>
              <a:t>マス性・社会性</a:t>
            </a:r>
            <a:endParaRPr lang="en-US" altLang="ja-JP" sz="1100" b="1" dirty="0">
              <a:solidFill>
                <a:schemeClr val="bg1"/>
              </a:solidFill>
              <a:latin typeface="+mn-ea"/>
              <a:ea typeface="+mn-ea"/>
            </a:endParaRPr>
          </a:p>
        </p:txBody>
      </p:sp>
      <p:sp>
        <p:nvSpPr>
          <p:cNvPr id="54" name="タイトル 1">
            <a:extLst>
              <a:ext uri="{FF2B5EF4-FFF2-40B4-BE49-F238E27FC236}">
                <a16:creationId xmlns:a16="http://schemas.microsoft.com/office/drawing/2014/main" id="{FF9AEED7-D304-93D5-F06A-34108CD0F05F}"/>
              </a:ext>
            </a:extLst>
          </p:cNvPr>
          <p:cNvSpPr txBox="1">
            <a:spLocks/>
          </p:cNvSpPr>
          <p:nvPr/>
        </p:nvSpPr>
        <p:spPr>
          <a:xfrm>
            <a:off x="6472409" y="3472275"/>
            <a:ext cx="842682" cy="294471"/>
          </a:xfrm>
          <a:prstGeom prst="rect">
            <a:avLst/>
          </a:prstGeom>
        </p:spPr>
        <p:txBody>
          <a:bodyPr vert="horz" lIns="91440" tIns="45720" rIns="91440" bIns="45720" rtlCol="0" anchor="t">
            <a:noAutofit/>
          </a:bodyPr>
          <a:lstStyle>
            <a:lvl1pPr algn="l" defTabSz="914400" rtl="0" eaLnBrk="1" latinLnBrk="0" hangingPunct="1">
              <a:spcBef>
                <a:spcPct val="0"/>
              </a:spcBef>
              <a:buNone/>
              <a:defRPr kumimoji="1" sz="2200" kern="1200">
                <a:solidFill>
                  <a:schemeClr val="tx1"/>
                </a:solidFill>
                <a:latin typeface="+mj-lt"/>
                <a:ea typeface="+mj-ea"/>
                <a:cs typeface="+mj-cs"/>
              </a:defRPr>
            </a:lvl1pPr>
          </a:lstStyle>
          <a:p>
            <a:pPr lvl="0" algn="ctr">
              <a:defRPr/>
            </a:pPr>
            <a:r>
              <a:rPr lang="en-US" altLang="ja-JP" sz="2000" b="1" dirty="0">
                <a:solidFill>
                  <a:schemeClr val="accent6"/>
                </a:solidFill>
                <a:latin typeface="+mn-ea"/>
                <a:ea typeface="+mn-ea"/>
              </a:rPr>
              <a:t>×</a:t>
            </a:r>
          </a:p>
        </p:txBody>
      </p:sp>
    </p:spTree>
    <p:extLst>
      <p:ext uri="{BB962C8B-B14F-4D97-AF65-F5344CB8AC3E}">
        <p14:creationId xmlns:p14="http://schemas.microsoft.com/office/powerpoint/2010/main" val="3307054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全体構造</a:t>
            </a:r>
            <a:endParaRPr kumimoji="1" lang="ja-JP" altLang="en-US" sz="1600" dirty="0"/>
          </a:p>
        </p:txBody>
      </p:sp>
      <p:sp>
        <p:nvSpPr>
          <p:cNvPr id="3" name="正方形/長方形 2">
            <a:extLst>
              <a:ext uri="{FF2B5EF4-FFF2-40B4-BE49-F238E27FC236}">
                <a16:creationId xmlns:a16="http://schemas.microsoft.com/office/drawing/2014/main" id="{9911411D-3904-3FAF-8502-A5F676212056}"/>
              </a:ext>
            </a:extLst>
          </p:cNvPr>
          <p:cNvSpPr/>
          <p:nvPr/>
        </p:nvSpPr>
        <p:spPr>
          <a:xfrm>
            <a:off x="374896" y="1826871"/>
            <a:ext cx="10952101" cy="3816283"/>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56" name="ホームベース 12">
            <a:extLst>
              <a:ext uri="{FF2B5EF4-FFF2-40B4-BE49-F238E27FC236}">
                <a16:creationId xmlns:a16="http://schemas.microsoft.com/office/drawing/2014/main" id="{128F1884-592E-DD1F-109D-304B1F003513}"/>
              </a:ext>
            </a:extLst>
          </p:cNvPr>
          <p:cNvSpPr/>
          <p:nvPr/>
        </p:nvSpPr>
        <p:spPr>
          <a:xfrm>
            <a:off x="9278224" y="1220788"/>
            <a:ext cx="2434350" cy="475343"/>
          </a:xfrm>
          <a:prstGeom prst="homePlate">
            <a:avLst/>
          </a:prstGeom>
          <a:solidFill>
            <a:schemeClr val="accent6"/>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en-US" altLang="ja-JP" sz="1400" b="1" dirty="0">
                <a:solidFill>
                  <a:schemeClr val="bg1"/>
                </a:solidFill>
                <a:latin typeface="Meiryo" panose="020B0604030504040204" pitchFamily="34" charset="-128"/>
                <a:ea typeface="Meiryo" panose="020B0604030504040204" pitchFamily="34" charset="-128"/>
              </a:rPr>
              <a:t>LP</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7" name="ホームベース 13">
            <a:extLst>
              <a:ext uri="{FF2B5EF4-FFF2-40B4-BE49-F238E27FC236}">
                <a16:creationId xmlns:a16="http://schemas.microsoft.com/office/drawing/2014/main" id="{218BA01D-2594-51EB-FE53-AE88C2D5AB87}"/>
              </a:ext>
            </a:extLst>
          </p:cNvPr>
          <p:cNvSpPr/>
          <p:nvPr/>
        </p:nvSpPr>
        <p:spPr>
          <a:xfrm>
            <a:off x="6279811" y="1220788"/>
            <a:ext cx="3324340" cy="475343"/>
          </a:xfrm>
          <a:prstGeom prst="homePlate">
            <a:avLst/>
          </a:prstGeom>
          <a:solidFill>
            <a:schemeClr val="accent2">
              <a:lumMod val="75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lang="ja-JP" altLang="en-US" sz="1400" b="1">
                <a:solidFill>
                  <a:schemeClr val="bg1"/>
                </a:solidFill>
                <a:latin typeface="Meiryo" panose="020B0604030504040204" pitchFamily="34" charset="-128"/>
                <a:ea typeface="Meiryo" panose="020B0604030504040204" pitchFamily="34" charset="-128"/>
              </a:rPr>
              <a:t>タイアップ</a:t>
            </a:r>
            <a:endParaRPr kumimoji="1" lang="ja-JP" altLang="en-US" sz="1400" b="1" dirty="0">
              <a:solidFill>
                <a:schemeClr val="bg1"/>
              </a:solidFill>
              <a:latin typeface="Meiryo" panose="020B0604030504040204" pitchFamily="34" charset="-128"/>
              <a:ea typeface="Meiryo" panose="020B0604030504040204" pitchFamily="34" charset="-128"/>
            </a:endParaRPr>
          </a:p>
        </p:txBody>
      </p:sp>
      <p:sp>
        <p:nvSpPr>
          <p:cNvPr id="58" name="ホームベース 14">
            <a:extLst>
              <a:ext uri="{FF2B5EF4-FFF2-40B4-BE49-F238E27FC236}">
                <a16:creationId xmlns:a16="http://schemas.microsoft.com/office/drawing/2014/main" id="{24A3CF25-8D79-6BD7-0C6B-7C9FE3C82E6A}"/>
              </a:ext>
            </a:extLst>
          </p:cNvPr>
          <p:cNvSpPr/>
          <p:nvPr/>
        </p:nvSpPr>
        <p:spPr>
          <a:xfrm>
            <a:off x="464235" y="1220788"/>
            <a:ext cx="6026506" cy="475343"/>
          </a:xfrm>
          <a:prstGeom prst="homePlate">
            <a:avLst/>
          </a:prstGeom>
          <a:solidFill>
            <a:schemeClr val="accent2">
              <a:lumMod val="9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108000" rIns="91440" bIns="45720" numCol="1" spcCol="0" rtlCol="0" fromWordArt="0" anchor="ctr" anchorCtr="0" forceAA="0" compatLnSpc="1">
            <a:prstTxWarp prst="textNoShape">
              <a:avLst/>
            </a:prstTxWarp>
            <a:noAutofit/>
          </a:bodyPr>
          <a:lstStyle/>
          <a:p>
            <a:pPr algn="ctr"/>
            <a:r>
              <a:rPr kumimoji="1" lang="ja-JP" altLang="en-US" sz="1400" b="1">
                <a:solidFill>
                  <a:schemeClr val="accent3"/>
                </a:solidFill>
                <a:latin typeface="Meiryo" panose="020B0604030504040204" pitchFamily="34" charset="-128"/>
                <a:ea typeface="Meiryo" panose="020B0604030504040204" pitchFamily="34" charset="-128"/>
              </a:rPr>
              <a:t>各種誘導</a:t>
            </a:r>
          </a:p>
        </p:txBody>
      </p:sp>
      <p:sp>
        <p:nvSpPr>
          <p:cNvPr id="116" name="正方形/長方形 115"/>
          <p:cNvSpPr/>
          <p:nvPr/>
        </p:nvSpPr>
        <p:spPr bwMode="auto">
          <a:xfrm>
            <a:off x="9890780" y="2549140"/>
            <a:ext cx="1337297" cy="1638996"/>
          </a:xfrm>
          <a:prstGeom prst="rect">
            <a:avLst/>
          </a:prstGeom>
          <a:solidFill>
            <a:schemeClr val="bg1"/>
          </a:solidFill>
          <a:ln w="6350" algn="ctr">
            <a:solidFill>
              <a:srgbClr val="FFFFFF">
                <a:lumMod val="50000"/>
              </a:srgbClr>
            </a:solidFill>
            <a:prstDash val="solid"/>
            <a:miter lim="800000"/>
            <a:headEnd/>
            <a:tailEnd/>
          </a:ln>
          <a:effectLst>
            <a:outerShdw blurRad="50800" dist="38100" dir="2700000" algn="tl" rotWithShape="0">
              <a:prstClr val="black">
                <a:alpha val="40000"/>
              </a:prstClr>
            </a:outerShdw>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200" b="1" i="0" u="none" strike="noStrike" kern="0" cap="none" spc="0" normalizeH="0" baseline="0" noProof="0" dirty="0">
              <a:ln>
                <a:noFill/>
              </a:ln>
              <a:solidFill>
                <a:srgbClr val="FFFFFF"/>
              </a:solidFill>
              <a:effectLst/>
              <a:uLnTx/>
              <a:uFillTx/>
              <a:cs typeface="Verdana" pitchFamily="34" charset="0"/>
            </a:endParaRPr>
          </a:p>
        </p:txBody>
      </p:sp>
      <p:sp>
        <p:nvSpPr>
          <p:cNvPr id="117" name="テキスト ボックス 116"/>
          <p:cNvSpPr txBox="1"/>
          <p:nvPr/>
        </p:nvSpPr>
        <p:spPr>
          <a:xfrm>
            <a:off x="9982813" y="3083336"/>
            <a:ext cx="1130181"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accent3"/>
                </a:solidFill>
                <a:effectLst/>
                <a:uLnTx/>
                <a:uFillTx/>
              </a:rPr>
              <a:t>広告主様</a:t>
            </a:r>
            <a:endParaRPr kumimoji="0" lang="en-US" altLang="ja-JP" sz="1400" b="0" i="0" u="none" strike="noStrike" kern="0" cap="none" spc="0" normalizeH="0" baseline="0" noProof="0" dirty="0">
              <a:ln>
                <a:noFill/>
              </a:ln>
              <a:solidFill>
                <a:schemeClr val="accent3"/>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accent3"/>
                </a:solidFill>
                <a:effectLst/>
                <a:uLnTx/>
                <a:uFillTx/>
              </a:rPr>
              <a:t>ページ</a:t>
            </a:r>
            <a:endParaRPr kumimoji="0" lang="en-US" altLang="ja-JP" sz="1400" b="0" i="0" u="none" strike="noStrike" kern="0" cap="none" spc="0" normalizeH="0" baseline="0" noProof="0" dirty="0">
              <a:ln>
                <a:noFill/>
              </a:ln>
              <a:solidFill>
                <a:schemeClr val="accent3"/>
              </a:solidFill>
              <a:effectLst/>
              <a:uLnTx/>
              <a:uFillTx/>
            </a:endParaRPr>
          </a:p>
        </p:txBody>
      </p:sp>
      <p:sp>
        <p:nvSpPr>
          <p:cNvPr id="120" name="テキスト ボックス 119">
            <a:extLst>
              <a:ext uri="{FF2B5EF4-FFF2-40B4-BE49-F238E27FC236}">
                <a16:creationId xmlns:a16="http://schemas.microsoft.com/office/drawing/2014/main" id="{89B25188-5DC4-4E84-9D8D-249C0059942D}"/>
              </a:ext>
            </a:extLst>
          </p:cNvPr>
          <p:cNvSpPr txBox="1"/>
          <p:nvPr/>
        </p:nvSpPr>
        <p:spPr>
          <a:xfrm>
            <a:off x="3267336" y="4574042"/>
            <a:ext cx="2657006" cy="507831"/>
          </a:xfrm>
          <a:prstGeom prst="rect">
            <a:avLst/>
          </a:prstGeom>
          <a:noFill/>
        </p:spPr>
        <p:txBody>
          <a:bodyPr wrap="square" rtlCol="0">
            <a:spAutoFit/>
          </a:bodyPr>
          <a:lstStyle/>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トピックス</a:t>
            </a:r>
            <a:r>
              <a:rPr lang="en-US" altLang="ja-JP" sz="900" dirty="0">
                <a:solidFill>
                  <a:schemeClr val="accent3"/>
                </a:solidFill>
                <a:latin typeface="+mn-ea"/>
                <a:cs typeface="Meiryo UI" pitchFamily="50" charset="-128"/>
              </a:rPr>
              <a:t>PR SP</a:t>
            </a:r>
            <a:r>
              <a:rPr lang="ja-JP" altLang="en-US" sz="900" dirty="0">
                <a:solidFill>
                  <a:schemeClr val="accent3"/>
                </a:solidFill>
                <a:latin typeface="+mn-ea"/>
                <a:cs typeface="Meiryo UI" pitchFamily="50" charset="-128"/>
              </a:rPr>
              <a:t>、または</a:t>
            </a:r>
            <a:r>
              <a:rPr lang="en-US" altLang="ja-JP" sz="900" dirty="0">
                <a:solidFill>
                  <a:schemeClr val="accent3"/>
                </a:solidFill>
                <a:latin typeface="+mn-ea"/>
                <a:cs typeface="Meiryo UI" pitchFamily="50" charset="-128"/>
              </a:rPr>
              <a:t>Yahoo!</a:t>
            </a:r>
            <a:r>
              <a:rPr lang="ja-JP" altLang="en-US" sz="900" dirty="0">
                <a:solidFill>
                  <a:schemeClr val="accent3"/>
                </a:solidFill>
                <a:latin typeface="+mn-ea"/>
                <a:cs typeface="Meiryo UI" pitchFamily="50" charset="-128"/>
              </a:rPr>
              <a:t>ニュース面</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　指定商品・配信のディスプレイ広告（予約型</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　／運用型）</a:t>
            </a:r>
            <a:endParaRPr lang="en-US" altLang="ja-JP" sz="900" dirty="0">
              <a:solidFill>
                <a:schemeClr val="accent3"/>
              </a:solidFill>
              <a:latin typeface="+mn-ea"/>
              <a:cs typeface="Meiryo UI" pitchFamily="50" charset="-128"/>
            </a:endParaRPr>
          </a:p>
        </p:txBody>
      </p:sp>
      <p:sp>
        <p:nvSpPr>
          <p:cNvPr id="128" name="テキスト ボックス 127">
            <a:extLst>
              <a:ext uri="{FF2B5EF4-FFF2-40B4-BE49-F238E27FC236}">
                <a16:creationId xmlns:a16="http://schemas.microsoft.com/office/drawing/2014/main" id="{89B25188-5DC4-4E84-9D8D-249C0059942D}"/>
              </a:ext>
            </a:extLst>
          </p:cNvPr>
          <p:cNvSpPr txBox="1"/>
          <p:nvPr/>
        </p:nvSpPr>
        <p:spPr>
          <a:xfrm>
            <a:off x="6532723" y="4301765"/>
            <a:ext cx="2377536" cy="369332"/>
          </a:xfrm>
          <a:prstGeom prst="rect">
            <a:avLst/>
          </a:prstGeom>
          <a:noFill/>
        </p:spPr>
        <p:txBody>
          <a:bodyPr wrap="square" rtlCol="0">
            <a:spAutoFit/>
          </a:bodyPr>
          <a:lstStyle/>
          <a:p>
            <a:r>
              <a:rPr lang="en-US" altLang="ja-JP" sz="900" dirty="0">
                <a:solidFill>
                  <a:schemeClr val="accent3"/>
                </a:solidFill>
                <a:latin typeface="+mn-ea"/>
              </a:rPr>
              <a:t>※</a:t>
            </a:r>
            <a:r>
              <a:rPr lang="ja-JP" altLang="en-US" sz="900" dirty="0">
                <a:solidFill>
                  <a:schemeClr val="accent3"/>
                </a:solidFill>
                <a:latin typeface="+mn-ea"/>
              </a:rPr>
              <a:t>ページの体裁は実際とは異なります</a:t>
            </a:r>
            <a:endParaRPr lang="en-US" altLang="ja-JP" sz="900" dirty="0">
              <a:solidFill>
                <a:schemeClr val="accent3"/>
              </a:solidFill>
              <a:latin typeface="+mn-ea"/>
            </a:endParaRPr>
          </a:p>
          <a:p>
            <a:r>
              <a:rPr lang="en-US" altLang="ja-JP" sz="900" dirty="0">
                <a:solidFill>
                  <a:schemeClr val="accent3"/>
                </a:solidFill>
                <a:latin typeface="+mn-ea"/>
              </a:rPr>
              <a:t>※</a:t>
            </a:r>
            <a:r>
              <a:rPr lang="ja-JP" altLang="en-US" sz="900" dirty="0">
                <a:solidFill>
                  <a:schemeClr val="accent3"/>
                </a:solidFill>
                <a:latin typeface="+mn-ea"/>
              </a:rPr>
              <a:t>構成イメージは、</a:t>
            </a:r>
            <a:r>
              <a:rPr lang="en-US" altLang="ja-JP" sz="900" dirty="0">
                <a:solidFill>
                  <a:schemeClr val="accent3"/>
                </a:solidFill>
                <a:latin typeface="+mn-ea"/>
              </a:rPr>
              <a:t>P15</a:t>
            </a:r>
            <a:r>
              <a:rPr lang="ja-JP" altLang="en-US" sz="900" dirty="0">
                <a:solidFill>
                  <a:schemeClr val="accent3"/>
                </a:solidFill>
                <a:latin typeface="+mn-ea"/>
              </a:rPr>
              <a:t>をご参照ください</a:t>
            </a:r>
            <a:endParaRPr lang="en-US" altLang="ja-JP" sz="900" dirty="0">
              <a:solidFill>
                <a:schemeClr val="accent3"/>
              </a:solidFill>
              <a:latin typeface="+mn-ea"/>
            </a:endParaRPr>
          </a:p>
        </p:txBody>
      </p:sp>
      <p:sp>
        <p:nvSpPr>
          <p:cNvPr id="24" name="テキスト ボックス 23">
            <a:extLst>
              <a:ext uri="{FF2B5EF4-FFF2-40B4-BE49-F238E27FC236}">
                <a16:creationId xmlns:a16="http://schemas.microsoft.com/office/drawing/2014/main" id="{BD9D703F-AF44-1587-056C-B88DD4F3D28E}"/>
              </a:ext>
            </a:extLst>
          </p:cNvPr>
          <p:cNvSpPr txBox="1"/>
          <p:nvPr/>
        </p:nvSpPr>
        <p:spPr>
          <a:xfrm>
            <a:off x="3844544" y="2000897"/>
            <a:ext cx="1661652"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chemeClr val="accent3"/>
                </a:solidFill>
                <a:effectLst/>
                <a:uLnTx/>
                <a:uFillTx/>
                <a:latin typeface="+mj-ea"/>
                <a:ea typeface="+mj-ea"/>
              </a:rPr>
              <a:t>Yahoo!</a:t>
            </a:r>
            <a:r>
              <a:rPr kumimoji="0" lang="ja-JP" altLang="en-US" sz="1200" b="1" i="0" u="none" strike="noStrike" kern="0" cap="none" spc="0" normalizeH="0" baseline="0" noProof="0" dirty="0">
                <a:ln>
                  <a:noFill/>
                </a:ln>
                <a:solidFill>
                  <a:schemeClr val="accent3"/>
                </a:solidFill>
                <a:effectLst/>
                <a:uLnTx/>
                <a:uFillTx/>
                <a:latin typeface="+mj-ea"/>
                <a:ea typeface="+mj-ea"/>
              </a:rPr>
              <a:t>広告</a:t>
            </a:r>
            <a:endParaRPr kumimoji="0" lang="en-US" altLang="ja-JP" sz="1200" b="1" i="0" u="none" strike="noStrike" kern="0" cap="none" spc="0" normalizeH="0" baseline="0" noProof="0" dirty="0">
              <a:ln>
                <a:noFill/>
              </a:ln>
              <a:solidFill>
                <a:schemeClr val="accent3"/>
              </a:solidFill>
              <a:effectLst/>
              <a:uLnTx/>
              <a:uFillTx/>
              <a:latin typeface="+mj-ea"/>
              <a:ea typeface="+mj-ea"/>
            </a:endParaRPr>
          </a:p>
        </p:txBody>
      </p:sp>
      <p:sp>
        <p:nvSpPr>
          <p:cNvPr id="28" name="テキスト ボックス 27">
            <a:extLst>
              <a:ext uri="{FF2B5EF4-FFF2-40B4-BE49-F238E27FC236}">
                <a16:creationId xmlns:a16="http://schemas.microsoft.com/office/drawing/2014/main" id="{F7093B0E-A83A-CC19-F4FD-CCC712A115BD}"/>
              </a:ext>
            </a:extLst>
          </p:cNvPr>
          <p:cNvSpPr txBox="1"/>
          <p:nvPr/>
        </p:nvSpPr>
        <p:spPr>
          <a:xfrm>
            <a:off x="972301" y="1991708"/>
            <a:ext cx="1982486"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chemeClr val="accent3"/>
                </a:solidFill>
                <a:effectLst/>
                <a:uLnTx/>
                <a:uFillTx/>
                <a:latin typeface="+mj-ea"/>
                <a:ea typeface="+mj-ea"/>
              </a:rPr>
              <a:t>Yahoo!</a:t>
            </a:r>
            <a:r>
              <a:rPr kumimoji="0" lang="ja-JP" altLang="en-US" sz="1200" b="1" kern="0" dirty="0">
                <a:solidFill>
                  <a:schemeClr val="accent3"/>
                </a:solidFill>
                <a:latin typeface="+mj-ea"/>
                <a:ea typeface="+mj-ea"/>
              </a:rPr>
              <a:t>ニュース編集誘導</a:t>
            </a:r>
            <a:endParaRPr kumimoji="0" lang="en-US" altLang="ja-JP" sz="1200" b="1" i="0" u="none" strike="noStrike" kern="0" cap="none" spc="0" normalizeH="0" baseline="0" noProof="0" dirty="0">
              <a:ln>
                <a:noFill/>
              </a:ln>
              <a:solidFill>
                <a:schemeClr val="accent3"/>
              </a:solidFill>
              <a:effectLst/>
              <a:uLnTx/>
              <a:uFillTx/>
              <a:latin typeface="+mj-ea"/>
              <a:ea typeface="+mj-ea"/>
            </a:endParaRPr>
          </a:p>
        </p:txBody>
      </p:sp>
      <p:sp>
        <p:nvSpPr>
          <p:cNvPr id="32" name="テキスト ボックス 31">
            <a:extLst>
              <a:ext uri="{FF2B5EF4-FFF2-40B4-BE49-F238E27FC236}">
                <a16:creationId xmlns:a16="http://schemas.microsoft.com/office/drawing/2014/main" id="{079D5609-EDB7-0DBB-CBCD-947882A702E6}"/>
              </a:ext>
            </a:extLst>
          </p:cNvPr>
          <p:cNvSpPr txBox="1"/>
          <p:nvPr/>
        </p:nvSpPr>
        <p:spPr>
          <a:xfrm>
            <a:off x="748125" y="2395665"/>
            <a:ext cx="1120753" cy="2539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chemeClr val="accent3"/>
                </a:solidFill>
                <a:effectLst/>
                <a:uLnTx/>
                <a:uFillTx/>
                <a:latin typeface="+mj-ea"/>
                <a:ea typeface="+mj-ea"/>
              </a:rPr>
              <a:t>・</a:t>
            </a:r>
            <a:r>
              <a:rPr kumimoji="0" lang="ja-JP" altLang="en-US" sz="1050" kern="0" dirty="0">
                <a:solidFill>
                  <a:schemeClr val="accent3"/>
                </a:solidFill>
                <a:latin typeface="+mj-ea"/>
                <a:ea typeface="+mj-ea"/>
              </a:rPr>
              <a:t>ウェブページ</a:t>
            </a:r>
            <a:endParaRPr kumimoji="0" lang="en-US" altLang="ja-JP" sz="1050" b="0" i="0" u="none" strike="noStrike" kern="0" cap="none" spc="0" normalizeH="0" baseline="0" noProof="0" dirty="0">
              <a:ln>
                <a:noFill/>
              </a:ln>
              <a:solidFill>
                <a:schemeClr val="accent3"/>
              </a:solidFill>
              <a:effectLst/>
              <a:uLnTx/>
              <a:uFillTx/>
              <a:latin typeface="+mj-ea"/>
              <a:ea typeface="+mj-ea"/>
            </a:endParaRPr>
          </a:p>
        </p:txBody>
      </p:sp>
      <p:grpSp>
        <p:nvGrpSpPr>
          <p:cNvPr id="92" name="グループ化 91">
            <a:extLst>
              <a:ext uri="{FF2B5EF4-FFF2-40B4-BE49-F238E27FC236}">
                <a16:creationId xmlns:a16="http://schemas.microsoft.com/office/drawing/2014/main" id="{EDF2732D-1F2C-6C38-19F8-C1A727044342}"/>
              </a:ext>
            </a:extLst>
          </p:cNvPr>
          <p:cNvGrpSpPr/>
          <p:nvPr/>
        </p:nvGrpSpPr>
        <p:grpSpPr>
          <a:xfrm>
            <a:off x="2264848" y="2690122"/>
            <a:ext cx="685356" cy="1169238"/>
            <a:chOff x="5031667" y="3257473"/>
            <a:chExt cx="979008" cy="1670217"/>
          </a:xfrm>
        </p:grpSpPr>
        <p:pic>
          <p:nvPicPr>
            <p:cNvPr id="33" name="図 32">
              <a:extLst>
                <a:ext uri="{FF2B5EF4-FFF2-40B4-BE49-F238E27FC236}">
                  <a16:creationId xmlns:a16="http://schemas.microsoft.com/office/drawing/2014/main" id="{AD57A09D-C603-6C10-FFD1-2BF27B7F58BA}"/>
                </a:ext>
              </a:extLst>
            </p:cNvPr>
            <p:cNvPicPr>
              <a:picLocks noChangeAspect="1"/>
            </p:cNvPicPr>
            <p:nvPr/>
          </p:nvPicPr>
          <p:blipFill>
            <a:blip r:embed="rId3"/>
            <a:stretch>
              <a:fillRect/>
            </a:stretch>
          </p:blipFill>
          <p:spPr>
            <a:xfrm>
              <a:off x="5031667" y="3257473"/>
              <a:ext cx="979008" cy="1670217"/>
            </a:xfrm>
            <a:prstGeom prst="rect">
              <a:avLst/>
            </a:prstGeom>
            <a:ln>
              <a:solidFill>
                <a:srgbClr val="999999"/>
              </a:solidFill>
            </a:ln>
          </p:spPr>
        </p:pic>
        <p:sp>
          <p:nvSpPr>
            <p:cNvPr id="34" name="正方形/長方形 33">
              <a:extLst>
                <a:ext uri="{FF2B5EF4-FFF2-40B4-BE49-F238E27FC236}">
                  <a16:creationId xmlns:a16="http://schemas.microsoft.com/office/drawing/2014/main" id="{557A6A12-307F-7D40-B3FB-B8ADD620309E}"/>
                </a:ext>
              </a:extLst>
            </p:cNvPr>
            <p:cNvSpPr/>
            <p:nvPr/>
          </p:nvSpPr>
          <p:spPr>
            <a:xfrm>
              <a:off x="5098434" y="4649679"/>
              <a:ext cx="849159" cy="222761"/>
            </a:xfrm>
            <a:prstGeom prst="rect">
              <a:avLst/>
            </a:prstGeom>
            <a:solidFill>
              <a:schemeClr val="accent5"/>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j-ea"/>
                <a:ea typeface="+mj-ea"/>
              </a:endParaRPr>
            </a:p>
          </p:txBody>
        </p:sp>
      </p:grpSp>
      <p:grpSp>
        <p:nvGrpSpPr>
          <p:cNvPr id="44" name="グループ化 43">
            <a:extLst>
              <a:ext uri="{FF2B5EF4-FFF2-40B4-BE49-F238E27FC236}">
                <a16:creationId xmlns:a16="http://schemas.microsoft.com/office/drawing/2014/main" id="{D2CE9E96-9510-A8AA-4210-931170C94CFE}"/>
              </a:ext>
            </a:extLst>
          </p:cNvPr>
          <p:cNvGrpSpPr/>
          <p:nvPr/>
        </p:nvGrpSpPr>
        <p:grpSpPr>
          <a:xfrm>
            <a:off x="6585510" y="2583902"/>
            <a:ext cx="1288706" cy="1626309"/>
            <a:chOff x="6512953" y="2959104"/>
            <a:chExt cx="2135360" cy="2523317"/>
          </a:xfrm>
        </p:grpSpPr>
        <p:grpSp>
          <p:nvGrpSpPr>
            <p:cNvPr id="43" name="グループ化 42">
              <a:extLst>
                <a:ext uri="{FF2B5EF4-FFF2-40B4-BE49-F238E27FC236}">
                  <a16:creationId xmlns:a16="http://schemas.microsoft.com/office/drawing/2014/main" id="{DBAACF69-82D8-72B5-53C8-1F150AAB5BC7}"/>
                </a:ext>
              </a:extLst>
            </p:cNvPr>
            <p:cNvGrpSpPr/>
            <p:nvPr/>
          </p:nvGrpSpPr>
          <p:grpSpPr>
            <a:xfrm>
              <a:off x="6512953" y="2959104"/>
              <a:ext cx="2135360" cy="2523317"/>
              <a:chOff x="5285342" y="2703987"/>
              <a:chExt cx="3348543" cy="3956913"/>
            </a:xfrm>
          </p:grpSpPr>
          <p:pic>
            <p:nvPicPr>
              <p:cNvPr id="41" name="図 40">
                <a:extLst>
                  <a:ext uri="{FF2B5EF4-FFF2-40B4-BE49-F238E27FC236}">
                    <a16:creationId xmlns:a16="http://schemas.microsoft.com/office/drawing/2014/main" id="{D457AFCA-DFEC-2CB8-920B-1C633F7F873E}"/>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8" name="図 7">
                <a:extLst>
                  <a:ext uri="{FF2B5EF4-FFF2-40B4-BE49-F238E27FC236}">
                    <a16:creationId xmlns:a16="http://schemas.microsoft.com/office/drawing/2014/main" id="{F72AE470-56EE-F218-5A00-DE2E9B8A9470}"/>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42" name="図 41">
                <a:extLst>
                  <a:ext uri="{FF2B5EF4-FFF2-40B4-BE49-F238E27FC236}">
                    <a16:creationId xmlns:a16="http://schemas.microsoft.com/office/drawing/2014/main" id="{227C599F-3556-1B3F-E23F-A860D4B1A36B}"/>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38" name="正方形/長方形 37">
              <a:extLst>
                <a:ext uri="{FF2B5EF4-FFF2-40B4-BE49-F238E27FC236}">
                  <a16:creationId xmlns:a16="http://schemas.microsoft.com/office/drawing/2014/main" id="{D9A1EA51-FEAE-4C52-0591-0B3DCF952C4C}"/>
                </a:ext>
              </a:extLst>
            </p:cNvPr>
            <p:cNvSpPr/>
            <p:nvPr/>
          </p:nvSpPr>
          <p:spPr>
            <a:xfrm>
              <a:off x="8050907" y="3529423"/>
              <a:ext cx="513961" cy="16234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7" name="図 36">
              <a:extLst>
                <a:ext uri="{FF2B5EF4-FFF2-40B4-BE49-F238E27FC236}">
                  <a16:creationId xmlns:a16="http://schemas.microsoft.com/office/drawing/2014/main" id="{4F8E94F6-543C-6449-CA6D-9067C594E944}"/>
                </a:ext>
              </a:extLst>
            </p:cNvPr>
            <p:cNvPicPr>
              <a:picLocks noChangeAspect="1"/>
            </p:cNvPicPr>
            <p:nvPr/>
          </p:nvPicPr>
          <p:blipFill rotWithShape="1">
            <a:blip r:embed="rId9"/>
            <a:srcRect t="15935"/>
            <a:stretch/>
          </p:blipFill>
          <p:spPr>
            <a:xfrm>
              <a:off x="6585760" y="3691769"/>
              <a:ext cx="1979108" cy="1101304"/>
            </a:xfrm>
            <a:prstGeom prst="rect">
              <a:avLst/>
            </a:prstGeom>
          </p:spPr>
        </p:pic>
      </p:grpSp>
      <p:sp>
        <p:nvSpPr>
          <p:cNvPr id="54" name="正方形/長方形 53">
            <a:extLst>
              <a:ext uri="{FF2B5EF4-FFF2-40B4-BE49-F238E27FC236}">
                <a16:creationId xmlns:a16="http://schemas.microsoft.com/office/drawing/2014/main" id="{38A85BC6-8333-478D-28D5-B47F90E3F804}"/>
              </a:ext>
            </a:extLst>
          </p:cNvPr>
          <p:cNvSpPr/>
          <p:nvPr/>
        </p:nvSpPr>
        <p:spPr>
          <a:xfrm>
            <a:off x="3368816" y="2522622"/>
            <a:ext cx="1489125" cy="1929037"/>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6" name="図 45">
            <a:extLst>
              <a:ext uri="{FF2B5EF4-FFF2-40B4-BE49-F238E27FC236}">
                <a16:creationId xmlns:a16="http://schemas.microsoft.com/office/drawing/2014/main" id="{646D077F-3B79-80B7-D54F-2AA0BC105C16}"/>
              </a:ext>
            </a:extLst>
          </p:cNvPr>
          <p:cNvPicPr>
            <a:picLocks noChangeAspect="1"/>
          </p:cNvPicPr>
          <p:nvPr/>
        </p:nvPicPr>
        <p:blipFill>
          <a:blip r:embed="rId10"/>
          <a:stretch>
            <a:fillRect/>
          </a:stretch>
        </p:blipFill>
        <p:spPr>
          <a:xfrm>
            <a:off x="3406948" y="2545395"/>
            <a:ext cx="1432521" cy="1538277"/>
          </a:xfrm>
          <a:prstGeom prst="rect">
            <a:avLst/>
          </a:prstGeom>
        </p:spPr>
      </p:pic>
      <p:sp>
        <p:nvSpPr>
          <p:cNvPr id="50" name="フローチャート: せん孔テープ 49">
            <a:extLst>
              <a:ext uri="{FF2B5EF4-FFF2-40B4-BE49-F238E27FC236}">
                <a16:creationId xmlns:a16="http://schemas.microsoft.com/office/drawing/2014/main" id="{9AD06DB8-9E6C-597A-C07D-EE18AF2EFE21}"/>
              </a:ext>
            </a:extLst>
          </p:cNvPr>
          <p:cNvSpPr/>
          <p:nvPr/>
        </p:nvSpPr>
        <p:spPr>
          <a:xfrm>
            <a:off x="3328233" y="3981870"/>
            <a:ext cx="1556528" cy="16025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2" name="正方形/長方形 51">
            <a:extLst>
              <a:ext uri="{FF2B5EF4-FFF2-40B4-BE49-F238E27FC236}">
                <a16:creationId xmlns:a16="http://schemas.microsoft.com/office/drawing/2014/main" id="{E6C8DF02-1176-B4EF-A6FD-68DCFE9AFCE1}"/>
              </a:ext>
            </a:extLst>
          </p:cNvPr>
          <p:cNvSpPr/>
          <p:nvPr/>
        </p:nvSpPr>
        <p:spPr>
          <a:xfrm>
            <a:off x="4357252" y="2899987"/>
            <a:ext cx="459590" cy="885871"/>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5" name="正方形/長方形 54">
            <a:extLst>
              <a:ext uri="{FF2B5EF4-FFF2-40B4-BE49-F238E27FC236}">
                <a16:creationId xmlns:a16="http://schemas.microsoft.com/office/drawing/2014/main" id="{8872EA37-974A-0450-B13E-DFB1CC320D58}"/>
              </a:ext>
            </a:extLst>
          </p:cNvPr>
          <p:cNvSpPr/>
          <p:nvPr/>
        </p:nvSpPr>
        <p:spPr>
          <a:xfrm>
            <a:off x="3494319" y="4249620"/>
            <a:ext cx="789888" cy="123437"/>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9" name="正方形/長方形 58">
            <a:extLst>
              <a:ext uri="{FF2B5EF4-FFF2-40B4-BE49-F238E27FC236}">
                <a16:creationId xmlns:a16="http://schemas.microsoft.com/office/drawing/2014/main" id="{54D27ED5-BC86-52E4-6FE7-BCBD16A2EEE9}"/>
              </a:ext>
            </a:extLst>
          </p:cNvPr>
          <p:cNvSpPr/>
          <p:nvPr/>
        </p:nvSpPr>
        <p:spPr>
          <a:xfrm>
            <a:off x="5015797" y="2500224"/>
            <a:ext cx="890738" cy="1951436"/>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9" name="図 48">
            <a:extLst>
              <a:ext uri="{FF2B5EF4-FFF2-40B4-BE49-F238E27FC236}">
                <a16:creationId xmlns:a16="http://schemas.microsoft.com/office/drawing/2014/main" id="{BCE5D491-7073-1A5A-C13C-9A4C30BDBDA0}"/>
              </a:ext>
            </a:extLst>
          </p:cNvPr>
          <p:cNvPicPr>
            <a:picLocks noChangeAspect="1"/>
          </p:cNvPicPr>
          <p:nvPr/>
        </p:nvPicPr>
        <p:blipFill>
          <a:blip r:embed="rId11"/>
          <a:stretch>
            <a:fillRect/>
          </a:stretch>
        </p:blipFill>
        <p:spPr>
          <a:xfrm>
            <a:off x="5038128" y="2522623"/>
            <a:ext cx="867148" cy="1504236"/>
          </a:xfrm>
          <a:prstGeom prst="rect">
            <a:avLst/>
          </a:prstGeom>
        </p:spPr>
      </p:pic>
      <p:sp>
        <p:nvSpPr>
          <p:cNvPr id="51" name="フローチャート: せん孔テープ 50">
            <a:extLst>
              <a:ext uri="{FF2B5EF4-FFF2-40B4-BE49-F238E27FC236}">
                <a16:creationId xmlns:a16="http://schemas.microsoft.com/office/drawing/2014/main" id="{58DCA208-406C-B0D4-991B-1F3D1C0CBF62}"/>
              </a:ext>
            </a:extLst>
          </p:cNvPr>
          <p:cNvSpPr/>
          <p:nvPr/>
        </p:nvSpPr>
        <p:spPr>
          <a:xfrm>
            <a:off x="4982056" y="3981870"/>
            <a:ext cx="979007" cy="16025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3" name="正方形/長方形 52">
            <a:extLst>
              <a:ext uri="{FF2B5EF4-FFF2-40B4-BE49-F238E27FC236}">
                <a16:creationId xmlns:a16="http://schemas.microsoft.com/office/drawing/2014/main" id="{F28C9C00-E892-F4F5-F347-EE815814269A}"/>
              </a:ext>
            </a:extLst>
          </p:cNvPr>
          <p:cNvSpPr/>
          <p:nvPr/>
        </p:nvSpPr>
        <p:spPr>
          <a:xfrm>
            <a:off x="5061647" y="2648163"/>
            <a:ext cx="805669" cy="439163"/>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0" name="正方形/長方形 59">
            <a:extLst>
              <a:ext uri="{FF2B5EF4-FFF2-40B4-BE49-F238E27FC236}">
                <a16:creationId xmlns:a16="http://schemas.microsoft.com/office/drawing/2014/main" id="{D67442DB-0F78-80BA-EA73-9E760046D77C}"/>
              </a:ext>
            </a:extLst>
          </p:cNvPr>
          <p:cNvSpPr/>
          <p:nvPr/>
        </p:nvSpPr>
        <p:spPr>
          <a:xfrm>
            <a:off x="5065112" y="4249620"/>
            <a:ext cx="789888" cy="123437"/>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62" name="直線コネクタ 61">
            <a:extLst>
              <a:ext uri="{FF2B5EF4-FFF2-40B4-BE49-F238E27FC236}">
                <a16:creationId xmlns:a16="http://schemas.microsoft.com/office/drawing/2014/main" id="{070A6DEF-2DF9-7AD1-AA83-627F056D5156}"/>
              </a:ext>
            </a:extLst>
          </p:cNvPr>
          <p:cNvCxnSpPr>
            <a:cxnSpLocks/>
          </p:cNvCxnSpPr>
          <p:nvPr/>
        </p:nvCxnSpPr>
        <p:spPr>
          <a:xfrm>
            <a:off x="3406948" y="2289824"/>
            <a:ext cx="2554115"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BCF47CA1-5565-2F85-6840-A6F7FFD6C529}"/>
              </a:ext>
            </a:extLst>
          </p:cNvPr>
          <p:cNvCxnSpPr>
            <a:cxnSpLocks/>
          </p:cNvCxnSpPr>
          <p:nvPr/>
        </p:nvCxnSpPr>
        <p:spPr>
          <a:xfrm>
            <a:off x="764980" y="2289824"/>
            <a:ext cx="2425895"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66" name="テキスト ボックス 65">
            <a:extLst>
              <a:ext uri="{FF2B5EF4-FFF2-40B4-BE49-F238E27FC236}">
                <a16:creationId xmlns:a16="http://schemas.microsoft.com/office/drawing/2014/main" id="{8BEBD338-EB83-ECFE-5502-F83795042C9E}"/>
              </a:ext>
            </a:extLst>
          </p:cNvPr>
          <p:cNvSpPr txBox="1"/>
          <p:nvPr/>
        </p:nvSpPr>
        <p:spPr>
          <a:xfrm>
            <a:off x="2127377" y="2395665"/>
            <a:ext cx="768224" cy="25391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chemeClr val="accent3"/>
                </a:solidFill>
                <a:effectLst/>
                <a:uLnTx/>
                <a:uFillTx/>
                <a:latin typeface="+mj-ea"/>
                <a:ea typeface="+mj-ea"/>
              </a:rPr>
              <a:t>・</a:t>
            </a:r>
            <a:r>
              <a:rPr kumimoji="0" lang="ja-JP" altLang="en-US" sz="1050" kern="0" dirty="0">
                <a:solidFill>
                  <a:schemeClr val="accent3"/>
                </a:solidFill>
                <a:latin typeface="+mj-ea"/>
                <a:ea typeface="+mj-ea"/>
              </a:rPr>
              <a:t>公式</a:t>
            </a:r>
            <a:r>
              <a:rPr kumimoji="0" lang="en-US" altLang="ja-JP" sz="1050" kern="0" dirty="0">
                <a:solidFill>
                  <a:schemeClr val="accent3"/>
                </a:solidFill>
                <a:latin typeface="+mj-ea"/>
                <a:ea typeface="+mj-ea"/>
              </a:rPr>
              <a:t>X</a:t>
            </a:r>
            <a:endParaRPr kumimoji="0" lang="en-US" altLang="ja-JP" sz="1050" b="0" i="0" u="none" strike="noStrike" kern="0" cap="none" spc="0" normalizeH="0" baseline="0" noProof="0" dirty="0">
              <a:ln>
                <a:noFill/>
              </a:ln>
              <a:solidFill>
                <a:schemeClr val="accent3"/>
              </a:solidFill>
              <a:effectLst/>
              <a:uLnTx/>
              <a:uFillTx/>
              <a:latin typeface="+mj-ea"/>
              <a:ea typeface="+mj-ea"/>
            </a:endParaRPr>
          </a:p>
        </p:txBody>
      </p:sp>
      <p:sp>
        <p:nvSpPr>
          <p:cNvPr id="73" name="テキスト ボックス 72">
            <a:extLst>
              <a:ext uri="{FF2B5EF4-FFF2-40B4-BE49-F238E27FC236}">
                <a16:creationId xmlns:a16="http://schemas.microsoft.com/office/drawing/2014/main" id="{AF51E8B6-3AB7-CFF8-9901-13BC7D553405}"/>
              </a:ext>
            </a:extLst>
          </p:cNvPr>
          <p:cNvSpPr txBox="1"/>
          <p:nvPr/>
        </p:nvSpPr>
        <p:spPr>
          <a:xfrm>
            <a:off x="703270" y="4486957"/>
            <a:ext cx="2579861" cy="1061829"/>
          </a:xfrm>
          <a:prstGeom prst="rect">
            <a:avLst/>
          </a:prstGeom>
          <a:noFill/>
        </p:spPr>
        <p:txBody>
          <a:bodyPr wrap="square" rtlCol="0">
            <a:spAutoFit/>
          </a:bodyPr>
          <a:lstStyle/>
          <a:p>
            <a:r>
              <a:rPr lang="ja-JP" altLang="en-US" sz="900" dirty="0">
                <a:solidFill>
                  <a:schemeClr val="accent3"/>
                </a:solidFill>
                <a:latin typeface="+mn-ea"/>
                <a:cs typeface="Meiryo UI" pitchFamily="50" charset="-128"/>
              </a:rPr>
              <a:t>・掲載面：</a:t>
            </a:r>
            <a:r>
              <a:rPr lang="en-US" altLang="ja-JP" sz="900" dirty="0">
                <a:solidFill>
                  <a:schemeClr val="accent3"/>
                </a:solidFill>
                <a:latin typeface="+mn-ea"/>
                <a:cs typeface="Meiryo UI" pitchFamily="50" charset="-128"/>
              </a:rPr>
              <a:t>Yahoo!</a:t>
            </a:r>
            <a:r>
              <a:rPr lang="ja-JP" altLang="en-US" sz="900" dirty="0">
                <a:solidFill>
                  <a:schemeClr val="accent3"/>
                </a:solidFill>
                <a:latin typeface="+mn-ea"/>
                <a:cs typeface="Meiryo UI" pitchFamily="50" charset="-128"/>
              </a:rPr>
              <a:t>ニュース 記事詳細面</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　　　　　（一部対象外のページあり）</a:t>
            </a:r>
          </a:p>
          <a:p>
            <a:r>
              <a:rPr lang="ja-JP" altLang="en-US" sz="900" dirty="0">
                <a:solidFill>
                  <a:schemeClr val="accent3"/>
                </a:solidFill>
                <a:latin typeface="+mn-ea"/>
                <a:cs typeface="Meiryo UI" pitchFamily="50" charset="-128"/>
              </a:rPr>
              <a:t>・位置：</a:t>
            </a:r>
            <a:r>
              <a:rPr lang="en-US" altLang="ja-JP" sz="900" dirty="0">
                <a:solidFill>
                  <a:schemeClr val="accent3"/>
                </a:solidFill>
                <a:latin typeface="+mn-ea"/>
                <a:cs typeface="Meiryo UI" pitchFamily="50" charset="-128"/>
              </a:rPr>
              <a:t>PC:</a:t>
            </a:r>
            <a:r>
              <a:rPr lang="ja-JP" altLang="en-US" sz="900" dirty="0">
                <a:solidFill>
                  <a:schemeClr val="accent3"/>
                </a:solidFill>
                <a:latin typeface="+mn-ea"/>
                <a:cs typeface="Meiryo UI" pitchFamily="50" charset="-128"/>
              </a:rPr>
              <a:t>右カラム中段／</a:t>
            </a:r>
            <a:r>
              <a:rPr lang="en-US" altLang="ja-JP" sz="900" dirty="0">
                <a:solidFill>
                  <a:schemeClr val="accent3"/>
                </a:solidFill>
                <a:latin typeface="+mn-ea"/>
                <a:cs typeface="Meiryo UI" pitchFamily="50" charset="-128"/>
              </a:rPr>
              <a:t>SP:</a:t>
            </a:r>
            <a:r>
              <a:rPr lang="ja-JP" altLang="en-US" sz="900" dirty="0">
                <a:solidFill>
                  <a:schemeClr val="accent3"/>
                </a:solidFill>
                <a:latin typeface="+mn-ea"/>
                <a:cs typeface="Meiryo UI" pitchFamily="50" charset="-128"/>
              </a:rPr>
              <a:t>記事下</a:t>
            </a:r>
          </a:p>
          <a:p>
            <a:r>
              <a:rPr lang="ja-JP" altLang="en-US" sz="900" dirty="0">
                <a:solidFill>
                  <a:schemeClr val="accent3"/>
                </a:solidFill>
                <a:latin typeface="+mn-ea"/>
                <a:cs typeface="Meiryo UI" pitchFamily="50" charset="-128"/>
              </a:rPr>
              <a:t>・期間：</a:t>
            </a:r>
            <a:r>
              <a:rPr lang="en-US" altLang="ja-JP" sz="900" dirty="0">
                <a:solidFill>
                  <a:schemeClr val="accent3"/>
                </a:solidFill>
                <a:latin typeface="+mn-ea"/>
                <a:cs typeface="Meiryo UI" pitchFamily="50" charset="-128"/>
              </a:rPr>
              <a:t>1</a:t>
            </a:r>
            <a:r>
              <a:rPr lang="ja-JP" altLang="en-US" sz="900" dirty="0">
                <a:solidFill>
                  <a:schemeClr val="accent3"/>
                </a:solidFill>
                <a:latin typeface="+mn-ea"/>
                <a:cs typeface="Meiryo UI" pitchFamily="50" charset="-128"/>
              </a:rPr>
              <a:t>日間</a:t>
            </a:r>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（ご協賛額に応じて日数増。</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　　　　詳細は</a:t>
            </a:r>
            <a:r>
              <a:rPr lang="en-US" altLang="ja-JP" sz="900" dirty="0">
                <a:solidFill>
                  <a:schemeClr val="accent3"/>
                </a:solidFill>
                <a:latin typeface="+mn-ea"/>
                <a:cs typeface="Meiryo UI" pitchFamily="50" charset="-128"/>
              </a:rPr>
              <a:t>P18</a:t>
            </a:r>
            <a:r>
              <a:rPr lang="ja-JP" altLang="en-US" sz="900" dirty="0">
                <a:solidFill>
                  <a:schemeClr val="accent3"/>
                </a:solidFill>
                <a:latin typeface="+mn-ea"/>
                <a:cs typeface="Meiryo UI" pitchFamily="50" charset="-128"/>
              </a:rPr>
              <a:t>参照）</a:t>
            </a:r>
            <a:endParaRPr lang="en-US" altLang="ja-JP" sz="900" dirty="0">
              <a:solidFill>
                <a:schemeClr val="accent3"/>
              </a:solidFill>
              <a:latin typeface="+mn-ea"/>
              <a:cs typeface="Meiryo UI" pitchFamily="50" charset="-128"/>
            </a:endParaRPr>
          </a:p>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掲載場所の詳細、掲載日はご一任願います。</a:t>
            </a:r>
          </a:p>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掲載を保証するものではございません。</a:t>
            </a:r>
          </a:p>
        </p:txBody>
      </p:sp>
      <p:grpSp>
        <p:nvGrpSpPr>
          <p:cNvPr id="88" name="グループ化 87">
            <a:extLst>
              <a:ext uri="{FF2B5EF4-FFF2-40B4-BE49-F238E27FC236}">
                <a16:creationId xmlns:a16="http://schemas.microsoft.com/office/drawing/2014/main" id="{6BD01EDE-DA5D-F9F3-BD0F-EC1A6483D239}"/>
              </a:ext>
            </a:extLst>
          </p:cNvPr>
          <p:cNvGrpSpPr/>
          <p:nvPr/>
        </p:nvGrpSpPr>
        <p:grpSpPr>
          <a:xfrm>
            <a:off x="7982092" y="2575853"/>
            <a:ext cx="1288706" cy="1626309"/>
            <a:chOff x="6898060" y="4354159"/>
            <a:chExt cx="1412231" cy="1782194"/>
          </a:xfrm>
        </p:grpSpPr>
        <p:grpSp>
          <p:nvGrpSpPr>
            <p:cNvPr id="74" name="グループ化 73">
              <a:extLst>
                <a:ext uri="{FF2B5EF4-FFF2-40B4-BE49-F238E27FC236}">
                  <a16:creationId xmlns:a16="http://schemas.microsoft.com/office/drawing/2014/main" id="{5367CDA3-4B7F-787C-70A6-D4B575276DB1}"/>
                </a:ext>
              </a:extLst>
            </p:cNvPr>
            <p:cNvGrpSpPr/>
            <p:nvPr/>
          </p:nvGrpSpPr>
          <p:grpSpPr>
            <a:xfrm>
              <a:off x="6898060" y="4354159"/>
              <a:ext cx="1412231" cy="1782194"/>
              <a:chOff x="6512953" y="2959104"/>
              <a:chExt cx="2135360" cy="2523317"/>
            </a:xfrm>
          </p:grpSpPr>
          <p:grpSp>
            <p:nvGrpSpPr>
              <p:cNvPr id="75" name="グループ化 74">
                <a:extLst>
                  <a:ext uri="{FF2B5EF4-FFF2-40B4-BE49-F238E27FC236}">
                    <a16:creationId xmlns:a16="http://schemas.microsoft.com/office/drawing/2014/main" id="{E44A9C53-0CB5-F1C7-483F-58421BB41C89}"/>
                  </a:ext>
                </a:extLst>
              </p:cNvPr>
              <p:cNvGrpSpPr/>
              <p:nvPr/>
            </p:nvGrpSpPr>
            <p:grpSpPr>
              <a:xfrm>
                <a:off x="6512953" y="2959104"/>
                <a:ext cx="2135360" cy="2523317"/>
                <a:chOff x="5285342" y="2703987"/>
                <a:chExt cx="3348543" cy="3956913"/>
              </a:xfrm>
            </p:grpSpPr>
            <p:pic>
              <p:nvPicPr>
                <p:cNvPr id="78" name="図 77">
                  <a:extLst>
                    <a:ext uri="{FF2B5EF4-FFF2-40B4-BE49-F238E27FC236}">
                      <a16:creationId xmlns:a16="http://schemas.microsoft.com/office/drawing/2014/main" id="{DC934DA4-916E-B114-5449-A2E43DAFC5C0}"/>
                    </a:ext>
                  </a:extLst>
                </p:cNvPr>
                <p:cNvPicPr>
                  <a:picLocks noChangeAspect="1"/>
                </p:cNvPicPr>
                <p:nvPr/>
              </p:nvPicPr>
              <p:blipFill>
                <a:blip r:embed="rId4"/>
                <a:stretch>
                  <a:fillRect/>
                </a:stretch>
              </p:blipFill>
              <p:spPr>
                <a:xfrm>
                  <a:off x="5285342" y="2703987"/>
                  <a:ext cx="3348543" cy="3956913"/>
                </a:xfrm>
                <a:prstGeom prst="rect">
                  <a:avLst/>
                </a:prstGeom>
              </p:spPr>
            </p:pic>
            <p:pic>
              <p:nvPicPr>
                <p:cNvPr id="79" name="図 78">
                  <a:extLst>
                    <a:ext uri="{FF2B5EF4-FFF2-40B4-BE49-F238E27FC236}">
                      <a16:creationId xmlns:a16="http://schemas.microsoft.com/office/drawing/2014/main" id="{9E791739-A1D9-88AD-53E6-78B01828E674}"/>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80" name="図 79">
                  <a:extLst>
                    <a:ext uri="{FF2B5EF4-FFF2-40B4-BE49-F238E27FC236}">
                      <a16:creationId xmlns:a16="http://schemas.microsoft.com/office/drawing/2014/main" id="{811B492A-3C45-DC21-56DD-BC1EA759DF21}"/>
                    </a:ext>
                  </a:extLst>
                </p:cNvPr>
                <p:cNvPicPr>
                  <a:picLocks noChangeAspect="1"/>
                </p:cNvPicPr>
                <p:nvPr/>
              </p:nvPicPr>
              <p:blipFill rotWithShape="1">
                <a:blip r:embed="rId7">
                  <a:extLst>
                    <a:ext uri="{BEBA8EAE-BF5A-486C-A8C5-ECC9F3942E4B}">
                      <a14:imgProps xmlns:a14="http://schemas.microsoft.com/office/drawing/2010/main">
                        <a14:imgLayer r:embed="rId8">
                          <a14:imgEffect>
                            <a14:artisticMarker/>
                          </a14:imgEffect>
                        </a14:imgLayer>
                      </a14:imgProps>
                    </a:ext>
                  </a:extLst>
                </a:blip>
                <a:srcRect t="16036" b="75609"/>
                <a:stretch/>
              </p:blipFill>
              <p:spPr>
                <a:xfrm>
                  <a:off x="5355041" y="3306427"/>
                  <a:ext cx="3278844" cy="323723"/>
                </a:xfrm>
                <a:prstGeom prst="rect">
                  <a:avLst/>
                </a:prstGeom>
              </p:spPr>
            </p:pic>
          </p:grpSp>
          <p:sp>
            <p:nvSpPr>
              <p:cNvPr id="76" name="正方形/長方形 75">
                <a:extLst>
                  <a:ext uri="{FF2B5EF4-FFF2-40B4-BE49-F238E27FC236}">
                    <a16:creationId xmlns:a16="http://schemas.microsoft.com/office/drawing/2014/main" id="{22B8A2A3-4FDF-E3F4-C624-DDCCE8B0F90F}"/>
                  </a:ext>
                </a:extLst>
              </p:cNvPr>
              <p:cNvSpPr/>
              <p:nvPr/>
            </p:nvSpPr>
            <p:spPr>
              <a:xfrm>
                <a:off x="8050907" y="3529423"/>
                <a:ext cx="513961" cy="16234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7" name="図 76">
                <a:extLst>
                  <a:ext uri="{FF2B5EF4-FFF2-40B4-BE49-F238E27FC236}">
                    <a16:creationId xmlns:a16="http://schemas.microsoft.com/office/drawing/2014/main" id="{B21A83CA-1E2E-5F37-DEFF-0F37072935B4}"/>
                  </a:ext>
                </a:extLst>
              </p:cNvPr>
              <p:cNvPicPr>
                <a:picLocks noChangeAspect="1"/>
              </p:cNvPicPr>
              <p:nvPr/>
            </p:nvPicPr>
            <p:blipFill rotWithShape="1">
              <a:blip r:embed="rId9"/>
              <a:srcRect t="15935"/>
              <a:stretch/>
            </p:blipFill>
            <p:spPr>
              <a:xfrm>
                <a:off x="6585760" y="3691769"/>
                <a:ext cx="1979108" cy="1101304"/>
              </a:xfrm>
              <a:prstGeom prst="rect">
                <a:avLst/>
              </a:prstGeom>
            </p:spPr>
          </p:pic>
        </p:grpSp>
        <p:pic>
          <p:nvPicPr>
            <p:cNvPr id="82" name="図 81">
              <a:extLst>
                <a:ext uri="{FF2B5EF4-FFF2-40B4-BE49-F238E27FC236}">
                  <a16:creationId xmlns:a16="http://schemas.microsoft.com/office/drawing/2014/main" id="{52244F93-8930-CFB2-F1E9-02ABDA4AEB57}"/>
                </a:ext>
              </a:extLst>
            </p:cNvPr>
            <p:cNvPicPr>
              <a:picLocks noChangeAspect="1"/>
            </p:cNvPicPr>
            <p:nvPr/>
          </p:nvPicPr>
          <p:blipFill rotWithShape="1">
            <a:blip r:embed="rId12"/>
            <a:srcRect b="2189"/>
            <a:stretch/>
          </p:blipFill>
          <p:spPr>
            <a:xfrm>
              <a:off x="6946222" y="4852133"/>
              <a:ext cx="1319074" cy="815278"/>
            </a:xfrm>
            <a:prstGeom prst="rect">
              <a:avLst/>
            </a:prstGeom>
          </p:spPr>
        </p:pic>
        <p:sp>
          <p:nvSpPr>
            <p:cNvPr id="83" name="正方形/長方形 82">
              <a:extLst>
                <a:ext uri="{FF2B5EF4-FFF2-40B4-BE49-F238E27FC236}">
                  <a16:creationId xmlns:a16="http://schemas.microsoft.com/office/drawing/2014/main" id="{3C71986C-1328-8152-D686-1AF653752C49}"/>
                </a:ext>
              </a:extLst>
            </p:cNvPr>
            <p:cNvSpPr/>
            <p:nvPr/>
          </p:nvSpPr>
          <p:spPr>
            <a:xfrm>
              <a:off x="6946211" y="4871633"/>
              <a:ext cx="1308893" cy="792405"/>
            </a:xfrm>
            <a:prstGeom prst="rect">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86" name="グループ化 85">
              <a:extLst>
                <a:ext uri="{FF2B5EF4-FFF2-40B4-BE49-F238E27FC236}">
                  <a16:creationId xmlns:a16="http://schemas.microsoft.com/office/drawing/2014/main" id="{8DA560AC-F141-0A7F-2F3E-A3C5EC195592}"/>
                </a:ext>
              </a:extLst>
            </p:cNvPr>
            <p:cNvGrpSpPr/>
            <p:nvPr/>
          </p:nvGrpSpPr>
          <p:grpSpPr>
            <a:xfrm rot="5400000">
              <a:off x="7501404" y="5124642"/>
              <a:ext cx="261090" cy="261090"/>
              <a:chOff x="7357145" y="1006679"/>
              <a:chExt cx="258825" cy="258825"/>
            </a:xfrm>
          </p:grpSpPr>
          <p:sp>
            <p:nvSpPr>
              <p:cNvPr id="84" name="楕円 83">
                <a:extLst>
                  <a:ext uri="{FF2B5EF4-FFF2-40B4-BE49-F238E27FC236}">
                    <a16:creationId xmlns:a16="http://schemas.microsoft.com/office/drawing/2014/main" id="{C479BBB1-3AD6-C5E2-3CB9-44ADCE194493}"/>
                  </a:ext>
                </a:extLst>
              </p:cNvPr>
              <p:cNvSpPr/>
              <p:nvPr/>
            </p:nvSpPr>
            <p:spPr>
              <a:xfrm>
                <a:off x="7357145" y="1006679"/>
                <a:ext cx="258825" cy="258825"/>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5" name="二等辺三角形 84">
                <a:extLst>
                  <a:ext uri="{FF2B5EF4-FFF2-40B4-BE49-F238E27FC236}">
                    <a16:creationId xmlns:a16="http://schemas.microsoft.com/office/drawing/2014/main" id="{1BF0B3CE-F1CD-EEF6-910F-71F73D2F9038}"/>
                  </a:ext>
                </a:extLst>
              </p:cNvPr>
              <p:cNvSpPr/>
              <p:nvPr/>
            </p:nvSpPr>
            <p:spPr>
              <a:xfrm>
                <a:off x="7390701" y="1009820"/>
                <a:ext cx="220635" cy="190203"/>
              </a:xfrm>
              <a:prstGeom prst="triangle">
                <a:avLst/>
              </a:prstGeom>
              <a:solidFill>
                <a:schemeClr val="tx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grpSp>
        <p:nvGrpSpPr>
          <p:cNvPr id="14" name="Group 17">
            <a:extLst>
              <a:ext uri="{FF2B5EF4-FFF2-40B4-BE49-F238E27FC236}">
                <a16:creationId xmlns:a16="http://schemas.microsoft.com/office/drawing/2014/main" id="{D8625001-327D-9BDA-028E-ED03F5751924}"/>
              </a:ext>
            </a:extLst>
          </p:cNvPr>
          <p:cNvGrpSpPr>
            <a:grpSpLocks/>
          </p:cNvGrpSpPr>
          <p:nvPr/>
        </p:nvGrpSpPr>
        <p:grpSpPr bwMode="auto">
          <a:xfrm>
            <a:off x="138760" y="105104"/>
            <a:ext cx="245963" cy="322411"/>
            <a:chOff x="4175" y="483"/>
            <a:chExt cx="370" cy="485"/>
          </a:xfrm>
          <a:solidFill>
            <a:schemeClr val="bg1"/>
          </a:solidFill>
        </p:grpSpPr>
        <p:sp>
          <p:nvSpPr>
            <p:cNvPr id="15" name="Freeform 18">
              <a:extLst>
                <a:ext uri="{FF2B5EF4-FFF2-40B4-BE49-F238E27FC236}">
                  <a16:creationId xmlns:a16="http://schemas.microsoft.com/office/drawing/2014/main" id="{A1809D80-113D-8E1C-07C9-851D11A1542C}"/>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19">
              <a:extLst>
                <a:ext uri="{FF2B5EF4-FFF2-40B4-BE49-F238E27FC236}">
                  <a16:creationId xmlns:a16="http://schemas.microsoft.com/office/drawing/2014/main" id="{BC41E851-EC7B-4729-7305-C94806300213}"/>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20">
              <a:extLst>
                <a:ext uri="{FF2B5EF4-FFF2-40B4-BE49-F238E27FC236}">
                  <a16:creationId xmlns:a16="http://schemas.microsoft.com/office/drawing/2014/main" id="{D5BADE1A-4CDA-2094-BA78-3B29F9358222}"/>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6" name="テキスト ボックス 5">
            <a:extLst>
              <a:ext uri="{FF2B5EF4-FFF2-40B4-BE49-F238E27FC236}">
                <a16:creationId xmlns:a16="http://schemas.microsoft.com/office/drawing/2014/main" id="{41AF3555-1962-5C21-49CE-EE38A9B04568}"/>
              </a:ext>
            </a:extLst>
          </p:cNvPr>
          <p:cNvSpPr txBox="1"/>
          <p:nvPr/>
        </p:nvSpPr>
        <p:spPr>
          <a:xfrm>
            <a:off x="479425" y="6381750"/>
            <a:ext cx="5585274" cy="215444"/>
          </a:xfrm>
          <a:prstGeom prst="rect">
            <a:avLst/>
          </a:prstGeom>
          <a:noFill/>
        </p:spPr>
        <p:txBody>
          <a:bodyPr wrap="square">
            <a:spAutoFit/>
          </a:bodyPr>
          <a:lstStyle/>
          <a:p>
            <a:r>
              <a:rPr lang="en-US" altLang="ja-JP" sz="800" b="0" i="0" dirty="0">
                <a:solidFill>
                  <a:schemeClr val="accent3"/>
                </a:solidFill>
                <a:effectLst/>
                <a:latin typeface="+mj-ea"/>
                <a:ea typeface="+mj-ea"/>
              </a:rPr>
              <a:t>*</a:t>
            </a:r>
            <a:r>
              <a:rPr lang="en-US" altLang="ja-JP" sz="800" dirty="0">
                <a:solidFill>
                  <a:schemeClr val="accent3"/>
                </a:solidFill>
                <a:latin typeface="+mj-ea"/>
                <a:ea typeface="+mj-ea"/>
              </a:rPr>
              <a:t>2023</a:t>
            </a:r>
            <a:r>
              <a:rPr lang="ja-JP" altLang="en-US" sz="800" dirty="0">
                <a:solidFill>
                  <a:schemeClr val="accent3"/>
                </a:solidFill>
                <a:latin typeface="+mj-ea"/>
                <a:ea typeface="+mj-ea"/>
              </a:rPr>
              <a:t>年</a:t>
            </a:r>
            <a:r>
              <a:rPr lang="en-US" altLang="ja-JP" sz="800" dirty="0">
                <a:solidFill>
                  <a:schemeClr val="accent3"/>
                </a:solidFill>
                <a:latin typeface="+mj-ea"/>
                <a:ea typeface="+mj-ea"/>
              </a:rPr>
              <a:t>5</a:t>
            </a:r>
            <a:r>
              <a:rPr lang="ja-JP" altLang="en-US" sz="800" dirty="0">
                <a:solidFill>
                  <a:schemeClr val="accent3"/>
                </a:solidFill>
                <a:latin typeface="+mj-ea"/>
                <a:ea typeface="+mj-ea"/>
              </a:rPr>
              <a:t>月（</a:t>
            </a:r>
            <a:r>
              <a:rPr lang="en-US" altLang="ja-JP" sz="800" b="0" i="0" dirty="0">
                <a:solidFill>
                  <a:schemeClr val="accent3"/>
                </a:solidFill>
                <a:effectLst/>
                <a:latin typeface="+mj-ea"/>
                <a:ea typeface="+mj-ea"/>
              </a:rPr>
              <a:t>Yahoo! JAPAN</a:t>
            </a:r>
            <a:r>
              <a:rPr lang="ja-JP" altLang="en-US" sz="800" b="0" i="0" dirty="0">
                <a:solidFill>
                  <a:schemeClr val="accent3"/>
                </a:solidFill>
                <a:effectLst/>
                <a:latin typeface="+mj-ea"/>
                <a:ea typeface="+mj-ea"/>
              </a:rPr>
              <a:t>自社調査）</a:t>
            </a:r>
            <a:endParaRPr lang="ja-JP" altLang="en-US" sz="800" dirty="0">
              <a:solidFill>
                <a:schemeClr val="accent3"/>
              </a:solidFill>
            </a:endParaRPr>
          </a:p>
        </p:txBody>
      </p:sp>
      <p:sp>
        <p:nvSpPr>
          <p:cNvPr id="9" name="テキスト ボックス 8">
            <a:extLst>
              <a:ext uri="{FF2B5EF4-FFF2-40B4-BE49-F238E27FC236}">
                <a16:creationId xmlns:a16="http://schemas.microsoft.com/office/drawing/2014/main" id="{3F703974-C023-F12E-2A84-256D9F1FC5AD}"/>
              </a:ext>
            </a:extLst>
          </p:cNvPr>
          <p:cNvSpPr txBox="1"/>
          <p:nvPr/>
        </p:nvSpPr>
        <p:spPr>
          <a:xfrm>
            <a:off x="2164807" y="3932433"/>
            <a:ext cx="886328" cy="369332"/>
          </a:xfrm>
          <a:prstGeom prst="rect">
            <a:avLst/>
          </a:prstGeom>
          <a:noFill/>
        </p:spPr>
        <p:txBody>
          <a:bodyPr wrap="square" rtlCol="0">
            <a:spAutoFit/>
          </a:bodyPr>
          <a:lstStyle/>
          <a:p>
            <a:pPr algn="ctr"/>
            <a:r>
              <a:rPr lang="ja-JP" altLang="en-US" sz="900" dirty="0">
                <a:solidFill>
                  <a:schemeClr val="accent3"/>
                </a:solidFill>
                <a:latin typeface="+mn-ea"/>
                <a:cs typeface="Meiryo UI" pitchFamily="50" charset="-128"/>
              </a:rPr>
              <a:t>フォロワー数</a:t>
            </a:r>
          </a:p>
          <a:p>
            <a:pPr algn="ctr"/>
            <a:r>
              <a:rPr lang="ja-JP" altLang="en-US" sz="900" b="1" dirty="0">
                <a:solidFill>
                  <a:schemeClr val="accent3"/>
                </a:solidFill>
                <a:latin typeface="+mn-ea"/>
                <a:cs typeface="Meiryo UI" pitchFamily="50" charset="-128"/>
              </a:rPr>
              <a:t>約</a:t>
            </a:r>
            <a:r>
              <a:rPr lang="en-US" altLang="ja-JP" sz="900" b="1" dirty="0">
                <a:solidFill>
                  <a:schemeClr val="accent6"/>
                </a:solidFill>
                <a:latin typeface="+mn-ea"/>
                <a:cs typeface="Meiryo UI" pitchFamily="50" charset="-128"/>
              </a:rPr>
              <a:t>147</a:t>
            </a:r>
            <a:r>
              <a:rPr lang="ja-JP" altLang="en-US" sz="900" b="1" dirty="0">
                <a:solidFill>
                  <a:schemeClr val="accent6"/>
                </a:solidFill>
                <a:latin typeface="+mn-ea"/>
                <a:cs typeface="Meiryo UI" pitchFamily="50" charset="-128"/>
              </a:rPr>
              <a:t>万人</a:t>
            </a:r>
            <a:r>
              <a:rPr lang="en-US" altLang="ja-JP" sz="600" b="1" dirty="0">
                <a:solidFill>
                  <a:schemeClr val="accent3"/>
                </a:solidFill>
                <a:latin typeface="+mn-ea"/>
                <a:cs typeface="Meiryo UI" pitchFamily="50" charset="-128"/>
              </a:rPr>
              <a:t>*</a:t>
            </a:r>
            <a:endParaRPr lang="ja-JP" altLang="en-US" sz="600" b="1" dirty="0">
              <a:solidFill>
                <a:schemeClr val="accent3"/>
              </a:solidFill>
              <a:latin typeface="+mn-ea"/>
              <a:cs typeface="Meiryo UI" pitchFamily="50" charset="-128"/>
            </a:endParaRPr>
          </a:p>
        </p:txBody>
      </p:sp>
      <p:grpSp>
        <p:nvGrpSpPr>
          <p:cNvPr id="18" name="グループ化 17">
            <a:extLst>
              <a:ext uri="{FF2B5EF4-FFF2-40B4-BE49-F238E27FC236}">
                <a16:creationId xmlns:a16="http://schemas.microsoft.com/office/drawing/2014/main" id="{3F822388-7749-F831-F87D-8C9EFCF383C3}"/>
              </a:ext>
            </a:extLst>
          </p:cNvPr>
          <p:cNvGrpSpPr/>
          <p:nvPr/>
        </p:nvGrpSpPr>
        <p:grpSpPr>
          <a:xfrm>
            <a:off x="880634" y="2657629"/>
            <a:ext cx="1267665" cy="1204933"/>
            <a:chOff x="8258862" y="5211285"/>
            <a:chExt cx="1631918" cy="1551161"/>
          </a:xfrm>
        </p:grpSpPr>
        <p:pic>
          <p:nvPicPr>
            <p:cNvPr id="10" name="図 9">
              <a:extLst>
                <a:ext uri="{FF2B5EF4-FFF2-40B4-BE49-F238E27FC236}">
                  <a16:creationId xmlns:a16="http://schemas.microsoft.com/office/drawing/2014/main" id="{853092D3-4919-D8AE-1212-F3B4001DBD8E}"/>
                </a:ext>
              </a:extLst>
            </p:cNvPr>
            <p:cNvPicPr>
              <a:picLocks noChangeAspect="1"/>
            </p:cNvPicPr>
            <p:nvPr/>
          </p:nvPicPr>
          <p:blipFill rotWithShape="1">
            <a:blip r:embed="rId10"/>
            <a:srcRect b="19754"/>
            <a:stretch/>
          </p:blipFill>
          <p:spPr>
            <a:xfrm>
              <a:off x="8349087" y="5211285"/>
              <a:ext cx="1432521" cy="1234413"/>
            </a:xfrm>
            <a:prstGeom prst="rect">
              <a:avLst/>
            </a:prstGeom>
            <a:ln>
              <a:solidFill>
                <a:schemeClr val="bg1">
                  <a:lumMod val="50000"/>
                </a:schemeClr>
              </a:solidFill>
            </a:ln>
          </p:spPr>
        </p:pic>
        <p:sp>
          <p:nvSpPr>
            <p:cNvPr id="12" name="正方形/長方形 11">
              <a:extLst>
                <a:ext uri="{FF2B5EF4-FFF2-40B4-BE49-F238E27FC236}">
                  <a16:creationId xmlns:a16="http://schemas.microsoft.com/office/drawing/2014/main" id="{8BB01D4B-A706-A232-E1BF-AB089C8377E4}"/>
                </a:ext>
              </a:extLst>
            </p:cNvPr>
            <p:cNvSpPr/>
            <p:nvPr/>
          </p:nvSpPr>
          <p:spPr>
            <a:xfrm>
              <a:off x="8349087" y="6480848"/>
              <a:ext cx="1432521" cy="281598"/>
            </a:xfrm>
            <a:prstGeom prst="rect">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フローチャート: せん孔テープ 10">
              <a:extLst>
                <a:ext uri="{FF2B5EF4-FFF2-40B4-BE49-F238E27FC236}">
                  <a16:creationId xmlns:a16="http://schemas.microsoft.com/office/drawing/2014/main" id="{BD4A9C43-DA9E-C73B-DD93-FA32FFA96DBA}"/>
                </a:ext>
              </a:extLst>
            </p:cNvPr>
            <p:cNvSpPr/>
            <p:nvPr/>
          </p:nvSpPr>
          <p:spPr>
            <a:xfrm>
              <a:off x="8258862" y="6398187"/>
              <a:ext cx="1631918" cy="117497"/>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正方形/長方形 12">
              <a:extLst>
                <a:ext uri="{FF2B5EF4-FFF2-40B4-BE49-F238E27FC236}">
                  <a16:creationId xmlns:a16="http://schemas.microsoft.com/office/drawing/2014/main" id="{87456853-9594-26A0-7466-855A6D2E67AB}"/>
                </a:ext>
              </a:extLst>
            </p:cNvPr>
            <p:cNvSpPr/>
            <p:nvPr/>
          </p:nvSpPr>
          <p:spPr>
            <a:xfrm>
              <a:off x="9297093" y="6550834"/>
              <a:ext cx="447891" cy="117497"/>
            </a:xfrm>
            <a:prstGeom prst="rect">
              <a:avLst/>
            </a:prstGeom>
            <a:solidFill>
              <a:schemeClr val="accent5"/>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j-ea"/>
                <a:ea typeface="+mj-ea"/>
              </a:endParaRPr>
            </a:p>
          </p:txBody>
        </p:sp>
      </p:grpSp>
      <p:grpSp>
        <p:nvGrpSpPr>
          <p:cNvPr id="19" name="グループ化 18">
            <a:extLst>
              <a:ext uri="{FF2B5EF4-FFF2-40B4-BE49-F238E27FC236}">
                <a16:creationId xmlns:a16="http://schemas.microsoft.com/office/drawing/2014/main" id="{C5E4D237-4915-3E7E-040F-FED999584FB1}"/>
              </a:ext>
            </a:extLst>
          </p:cNvPr>
          <p:cNvGrpSpPr/>
          <p:nvPr/>
        </p:nvGrpSpPr>
        <p:grpSpPr>
          <a:xfrm>
            <a:off x="849264" y="3154775"/>
            <a:ext cx="680574" cy="1238924"/>
            <a:chOff x="3794531" y="3200759"/>
            <a:chExt cx="979007" cy="1782194"/>
          </a:xfrm>
        </p:grpSpPr>
        <p:sp>
          <p:nvSpPr>
            <p:cNvPr id="67" name="正方形/長方形 66">
              <a:extLst>
                <a:ext uri="{FF2B5EF4-FFF2-40B4-BE49-F238E27FC236}">
                  <a16:creationId xmlns:a16="http://schemas.microsoft.com/office/drawing/2014/main" id="{443DCE4A-FAA5-86CE-A9F8-4B59A6763F3B}"/>
                </a:ext>
              </a:extLst>
            </p:cNvPr>
            <p:cNvSpPr/>
            <p:nvPr/>
          </p:nvSpPr>
          <p:spPr>
            <a:xfrm>
              <a:off x="3828272" y="3200759"/>
              <a:ext cx="890738" cy="1782194"/>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8" name="図 67">
              <a:extLst>
                <a:ext uri="{FF2B5EF4-FFF2-40B4-BE49-F238E27FC236}">
                  <a16:creationId xmlns:a16="http://schemas.microsoft.com/office/drawing/2014/main" id="{38E4DD4F-2A71-F820-2D32-B331D61DD7AE}"/>
                </a:ext>
              </a:extLst>
            </p:cNvPr>
            <p:cNvPicPr>
              <a:picLocks noChangeAspect="1"/>
            </p:cNvPicPr>
            <p:nvPr/>
          </p:nvPicPr>
          <p:blipFill rotWithShape="1">
            <a:blip r:embed="rId11"/>
            <a:srcRect t="39521"/>
            <a:stretch/>
          </p:blipFill>
          <p:spPr>
            <a:xfrm>
              <a:off x="3850602" y="3232556"/>
              <a:ext cx="867147" cy="909754"/>
            </a:xfrm>
            <a:prstGeom prst="rect">
              <a:avLst/>
            </a:prstGeom>
          </p:spPr>
        </p:pic>
        <p:sp>
          <p:nvSpPr>
            <p:cNvPr id="71" name="正方形/長方形 70">
              <a:extLst>
                <a:ext uri="{FF2B5EF4-FFF2-40B4-BE49-F238E27FC236}">
                  <a16:creationId xmlns:a16="http://schemas.microsoft.com/office/drawing/2014/main" id="{EC99404F-E8CA-EE17-E59E-EB9A770F426D}"/>
                </a:ext>
              </a:extLst>
            </p:cNvPr>
            <p:cNvSpPr/>
            <p:nvPr/>
          </p:nvSpPr>
          <p:spPr>
            <a:xfrm>
              <a:off x="3877587" y="4786190"/>
              <a:ext cx="789888" cy="123437"/>
            </a:xfrm>
            <a:prstGeom prst="rect">
              <a:avLst/>
            </a:prstGeom>
            <a:solidFill>
              <a:schemeClr val="accent5"/>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2" name="図 71">
              <a:extLst>
                <a:ext uri="{FF2B5EF4-FFF2-40B4-BE49-F238E27FC236}">
                  <a16:creationId xmlns:a16="http://schemas.microsoft.com/office/drawing/2014/main" id="{E2DEF617-05F5-F532-13B5-4C88983D9444}"/>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l="4562" t="76901" r="7830" b="54"/>
            <a:stretch/>
          </p:blipFill>
          <p:spPr>
            <a:xfrm>
              <a:off x="3854715" y="4207473"/>
              <a:ext cx="824240" cy="253916"/>
            </a:xfrm>
            <a:prstGeom prst="rect">
              <a:avLst/>
            </a:prstGeom>
            <a:ln>
              <a:noFill/>
            </a:ln>
          </p:spPr>
        </p:pic>
        <p:sp>
          <p:nvSpPr>
            <p:cNvPr id="69" name="フローチャート: せん孔テープ 68">
              <a:extLst>
                <a:ext uri="{FF2B5EF4-FFF2-40B4-BE49-F238E27FC236}">
                  <a16:creationId xmlns:a16="http://schemas.microsoft.com/office/drawing/2014/main" id="{4982ED86-2F53-AA6B-2469-B46825FBD2DC}"/>
                </a:ext>
              </a:extLst>
            </p:cNvPr>
            <p:cNvSpPr/>
            <p:nvPr/>
          </p:nvSpPr>
          <p:spPr>
            <a:xfrm>
              <a:off x="3794531" y="4337363"/>
              <a:ext cx="979007" cy="16025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7" name="図 6">
              <a:extLst>
                <a:ext uri="{FF2B5EF4-FFF2-40B4-BE49-F238E27FC236}">
                  <a16:creationId xmlns:a16="http://schemas.microsoft.com/office/drawing/2014/main" id="{3BF42BA9-BFEA-F224-A0AC-1E632F78B38D}"/>
                </a:ext>
              </a:extLst>
            </p:cNvPr>
            <p:cNvPicPr>
              <a:picLocks noChangeAspect="1"/>
            </p:cNvPicPr>
            <p:nvPr/>
          </p:nvPicPr>
          <p:blipFill>
            <a:blip r:embed="rId13"/>
            <a:stretch>
              <a:fillRect/>
            </a:stretch>
          </p:blipFill>
          <p:spPr>
            <a:xfrm>
              <a:off x="3897851" y="4537581"/>
              <a:ext cx="736210" cy="236375"/>
            </a:xfrm>
            <a:prstGeom prst="rect">
              <a:avLst/>
            </a:prstGeom>
          </p:spPr>
        </p:pic>
      </p:grpSp>
      <p:sp>
        <p:nvSpPr>
          <p:cNvPr id="21" name="正方形/長方形 20">
            <a:extLst>
              <a:ext uri="{FF2B5EF4-FFF2-40B4-BE49-F238E27FC236}">
                <a16:creationId xmlns:a16="http://schemas.microsoft.com/office/drawing/2014/main" id="{8B7455AD-9865-D6CD-22ED-A9516C90A3DF}"/>
              </a:ext>
            </a:extLst>
          </p:cNvPr>
          <p:cNvSpPr/>
          <p:nvPr/>
        </p:nvSpPr>
        <p:spPr>
          <a:xfrm>
            <a:off x="3888351" y="5799656"/>
            <a:ext cx="2217132" cy="417249"/>
          </a:xfrm>
          <a:prstGeom prst="rect">
            <a:avLst/>
          </a:prstGeom>
          <a:solidFill>
            <a:srgbClr val="002060"/>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683BD573-0FAC-DC20-D5CC-59C8843E224B}"/>
              </a:ext>
            </a:extLst>
          </p:cNvPr>
          <p:cNvSpPr/>
          <p:nvPr/>
        </p:nvSpPr>
        <p:spPr>
          <a:xfrm>
            <a:off x="2660777" y="5942474"/>
            <a:ext cx="795528" cy="201168"/>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テキスト ボックス 44">
            <a:extLst>
              <a:ext uri="{FF2B5EF4-FFF2-40B4-BE49-F238E27FC236}">
                <a16:creationId xmlns:a16="http://schemas.microsoft.com/office/drawing/2014/main" id="{5EBA1ACC-077C-8D8D-A95E-CE692356ECE1}"/>
              </a:ext>
            </a:extLst>
          </p:cNvPr>
          <p:cNvSpPr txBox="1"/>
          <p:nvPr/>
        </p:nvSpPr>
        <p:spPr>
          <a:xfrm>
            <a:off x="6011327" y="5769994"/>
            <a:ext cx="605219"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rgbClr val="002060"/>
                </a:solidFill>
                <a:effectLst/>
                <a:uLnTx/>
                <a:uFillTx/>
                <a:latin typeface="+mj-ea"/>
                <a:ea typeface="+mj-ea"/>
              </a:rPr>
              <a:t>+</a:t>
            </a:r>
          </a:p>
        </p:txBody>
      </p:sp>
      <p:sp>
        <p:nvSpPr>
          <p:cNvPr id="47" name="正方形/長方形 46">
            <a:extLst>
              <a:ext uri="{FF2B5EF4-FFF2-40B4-BE49-F238E27FC236}">
                <a16:creationId xmlns:a16="http://schemas.microsoft.com/office/drawing/2014/main" id="{58FE9D3D-0469-F895-F7EA-17BF65CBCD15}"/>
              </a:ext>
            </a:extLst>
          </p:cNvPr>
          <p:cNvSpPr/>
          <p:nvPr/>
        </p:nvSpPr>
        <p:spPr>
          <a:xfrm>
            <a:off x="479425" y="5742268"/>
            <a:ext cx="2998809" cy="514637"/>
          </a:xfrm>
          <a:prstGeom prst="rect">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正方形/長方形 47">
            <a:extLst>
              <a:ext uri="{FF2B5EF4-FFF2-40B4-BE49-F238E27FC236}">
                <a16:creationId xmlns:a16="http://schemas.microsoft.com/office/drawing/2014/main" id="{5BB8B245-2E0C-2FFC-DA8F-10E1D4482F47}"/>
              </a:ext>
            </a:extLst>
          </p:cNvPr>
          <p:cNvSpPr/>
          <p:nvPr/>
        </p:nvSpPr>
        <p:spPr>
          <a:xfrm>
            <a:off x="550862" y="5910631"/>
            <a:ext cx="787853" cy="208787"/>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1" name="テキスト ボックス 60">
            <a:extLst>
              <a:ext uri="{FF2B5EF4-FFF2-40B4-BE49-F238E27FC236}">
                <a16:creationId xmlns:a16="http://schemas.microsoft.com/office/drawing/2014/main" id="{D6BE7FED-8FD9-E01C-2148-96C71E5DAA5F}"/>
              </a:ext>
            </a:extLst>
          </p:cNvPr>
          <p:cNvSpPr txBox="1"/>
          <p:nvPr/>
        </p:nvSpPr>
        <p:spPr>
          <a:xfrm>
            <a:off x="561499" y="5833467"/>
            <a:ext cx="2952245" cy="369332"/>
          </a:xfrm>
          <a:prstGeom prst="rect">
            <a:avLst/>
          </a:prstGeom>
          <a:noFill/>
        </p:spPr>
        <p:txBody>
          <a:bodyPr wrap="square" rtlCol="0">
            <a:spAutoFit/>
          </a:bodyPr>
          <a:lstStyle/>
          <a:p>
            <a:r>
              <a:rPr lang="ja-JP" altLang="en-US" sz="1200" b="1" dirty="0">
                <a:solidFill>
                  <a:srgbClr val="002060"/>
                </a:solidFill>
                <a:latin typeface="+mn-ea"/>
                <a:cs typeface="Meiryo UI" pitchFamily="50" charset="-128"/>
              </a:rPr>
              <a:t>協賛総額　</a:t>
            </a:r>
            <a:r>
              <a:rPr lang="en-US" altLang="ja-JP" b="1" dirty="0">
                <a:solidFill>
                  <a:schemeClr val="bg1"/>
                </a:solidFill>
                <a:latin typeface="+mn-ea"/>
                <a:cs typeface="Meiryo UI" pitchFamily="50" charset="-128"/>
              </a:rPr>
              <a:t>1000</a:t>
            </a:r>
            <a:r>
              <a:rPr lang="ja-JP" altLang="en-US" b="1" dirty="0">
                <a:solidFill>
                  <a:schemeClr val="bg1"/>
                </a:solidFill>
                <a:latin typeface="+mn-ea"/>
                <a:cs typeface="Meiryo UI" pitchFamily="50" charset="-128"/>
              </a:rPr>
              <a:t>万円～</a:t>
            </a:r>
            <a:r>
              <a:rPr lang="ja-JP" altLang="en-US" sz="1100" b="1" dirty="0">
                <a:solidFill>
                  <a:schemeClr val="bg1"/>
                </a:solidFill>
                <a:latin typeface="+mn-ea"/>
                <a:cs typeface="Meiryo UI" pitchFamily="50" charset="-128"/>
              </a:rPr>
              <a:t>／</a:t>
            </a:r>
            <a:r>
              <a:rPr lang="en-US" altLang="ja-JP" sz="1100" b="1" dirty="0">
                <a:solidFill>
                  <a:schemeClr val="bg1"/>
                </a:solidFill>
                <a:latin typeface="+mn-ea"/>
                <a:cs typeface="Meiryo UI" pitchFamily="50" charset="-128"/>
              </a:rPr>
              <a:t>1</a:t>
            </a:r>
            <a:r>
              <a:rPr lang="ja-JP" altLang="en-US" sz="1100" b="1" dirty="0">
                <a:solidFill>
                  <a:schemeClr val="bg1"/>
                </a:solidFill>
                <a:latin typeface="+mn-ea"/>
                <a:cs typeface="Meiryo UI" pitchFamily="50" charset="-128"/>
              </a:rPr>
              <a:t>か月間</a:t>
            </a:r>
            <a:endParaRPr lang="en-US" altLang="ja-JP" sz="1100" b="1" dirty="0">
              <a:solidFill>
                <a:schemeClr val="bg1"/>
              </a:solidFill>
              <a:latin typeface="+mn-ea"/>
              <a:cs typeface="Meiryo UI" pitchFamily="50" charset="-128"/>
            </a:endParaRPr>
          </a:p>
        </p:txBody>
      </p:sp>
      <p:sp>
        <p:nvSpPr>
          <p:cNvPr id="65" name="テキスト ボックス 64">
            <a:extLst>
              <a:ext uri="{FF2B5EF4-FFF2-40B4-BE49-F238E27FC236}">
                <a16:creationId xmlns:a16="http://schemas.microsoft.com/office/drawing/2014/main" id="{6FFF2B05-CDE7-5F9E-730D-5C2C7098939D}"/>
              </a:ext>
            </a:extLst>
          </p:cNvPr>
          <p:cNvSpPr txBox="1"/>
          <p:nvPr/>
        </p:nvSpPr>
        <p:spPr>
          <a:xfrm>
            <a:off x="8804247" y="5751998"/>
            <a:ext cx="2403146" cy="507831"/>
          </a:xfrm>
          <a:prstGeom prst="rect">
            <a:avLst/>
          </a:prstGeom>
          <a:noFill/>
        </p:spPr>
        <p:txBody>
          <a:bodyPr wrap="square" rtlCol="0">
            <a:spAutoFit/>
          </a:bodyPr>
          <a:lstStyle/>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金額はいずれもネット</a:t>
            </a:r>
            <a:endParaRPr lang="en-US" altLang="ja-JP" sz="900" dirty="0">
              <a:solidFill>
                <a:schemeClr val="accent3"/>
              </a:solidFill>
              <a:latin typeface="+mn-ea"/>
              <a:cs typeface="Meiryo UI" pitchFamily="50" charset="-128"/>
            </a:endParaRPr>
          </a:p>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内容により、制作費が追加となる場合が</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　あります</a:t>
            </a:r>
            <a:endParaRPr lang="en-US" altLang="ja-JP" sz="900" dirty="0">
              <a:solidFill>
                <a:schemeClr val="accent3"/>
              </a:solidFill>
              <a:latin typeface="+mn-ea"/>
              <a:cs typeface="Meiryo UI" pitchFamily="50" charset="-128"/>
            </a:endParaRPr>
          </a:p>
        </p:txBody>
      </p:sp>
      <p:sp>
        <p:nvSpPr>
          <p:cNvPr id="89" name="正方形/長方形 88">
            <a:extLst>
              <a:ext uri="{FF2B5EF4-FFF2-40B4-BE49-F238E27FC236}">
                <a16:creationId xmlns:a16="http://schemas.microsoft.com/office/drawing/2014/main" id="{3F38F3D5-E1DB-CD85-8B42-3CFF87068DE0}"/>
              </a:ext>
            </a:extLst>
          </p:cNvPr>
          <p:cNvSpPr/>
          <p:nvPr/>
        </p:nvSpPr>
        <p:spPr>
          <a:xfrm>
            <a:off x="4021387" y="5887913"/>
            <a:ext cx="894490" cy="231337"/>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テキスト ボックス 22">
            <a:extLst>
              <a:ext uri="{FF2B5EF4-FFF2-40B4-BE49-F238E27FC236}">
                <a16:creationId xmlns:a16="http://schemas.microsoft.com/office/drawing/2014/main" id="{469212B2-86BC-0D67-58CD-6DC35FD4A3F1}"/>
              </a:ext>
            </a:extLst>
          </p:cNvPr>
          <p:cNvSpPr txBox="1"/>
          <p:nvPr/>
        </p:nvSpPr>
        <p:spPr>
          <a:xfrm>
            <a:off x="4002437" y="5850959"/>
            <a:ext cx="2174069" cy="307777"/>
          </a:xfrm>
          <a:prstGeom prst="rect">
            <a:avLst/>
          </a:prstGeom>
          <a:noFill/>
        </p:spPr>
        <p:txBody>
          <a:bodyPr wrap="square" rtlCol="0">
            <a:spAutoFit/>
          </a:bodyPr>
          <a:lstStyle/>
          <a:p>
            <a:r>
              <a:rPr lang="ja-JP" altLang="en-US" sz="1200" b="1" dirty="0">
                <a:solidFill>
                  <a:srgbClr val="002060"/>
                </a:solidFill>
                <a:latin typeface="+mn-ea"/>
                <a:cs typeface="Meiryo UI" pitchFamily="50" charset="-128"/>
              </a:rPr>
              <a:t>誘導広告費　</a:t>
            </a:r>
            <a:r>
              <a:rPr lang="en-US" altLang="ja-JP" sz="1400" b="1" dirty="0">
                <a:solidFill>
                  <a:schemeClr val="bg1"/>
                </a:solidFill>
                <a:latin typeface="+mn-ea"/>
                <a:cs typeface="Meiryo UI" pitchFamily="50" charset="-128"/>
              </a:rPr>
              <a:t>900</a:t>
            </a:r>
            <a:r>
              <a:rPr lang="ja-JP" altLang="en-US" sz="1400" b="1" dirty="0">
                <a:solidFill>
                  <a:schemeClr val="bg1"/>
                </a:solidFill>
                <a:latin typeface="+mn-ea"/>
                <a:cs typeface="Meiryo UI" pitchFamily="50" charset="-128"/>
              </a:rPr>
              <a:t>万円～</a:t>
            </a:r>
            <a:endParaRPr lang="en-US" altLang="ja-JP" sz="1400" b="1" dirty="0">
              <a:solidFill>
                <a:schemeClr val="bg1"/>
              </a:solidFill>
              <a:latin typeface="+mn-ea"/>
              <a:cs typeface="Meiryo UI" pitchFamily="50" charset="-128"/>
            </a:endParaRPr>
          </a:p>
        </p:txBody>
      </p:sp>
      <p:sp>
        <p:nvSpPr>
          <p:cNvPr id="91" name="正方形/長方形 90">
            <a:extLst>
              <a:ext uri="{FF2B5EF4-FFF2-40B4-BE49-F238E27FC236}">
                <a16:creationId xmlns:a16="http://schemas.microsoft.com/office/drawing/2014/main" id="{B666A880-CF31-F990-92E1-DBDF8B76F4C4}"/>
              </a:ext>
            </a:extLst>
          </p:cNvPr>
          <p:cNvSpPr/>
          <p:nvPr/>
        </p:nvSpPr>
        <p:spPr>
          <a:xfrm>
            <a:off x="6507264" y="5799656"/>
            <a:ext cx="2217132" cy="417249"/>
          </a:xfrm>
          <a:prstGeom prst="rect">
            <a:avLst/>
          </a:prstGeom>
          <a:solidFill>
            <a:srgbClr val="002060"/>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9" name="正方形/長方形 38">
            <a:extLst>
              <a:ext uri="{FF2B5EF4-FFF2-40B4-BE49-F238E27FC236}">
                <a16:creationId xmlns:a16="http://schemas.microsoft.com/office/drawing/2014/main" id="{FAA98B19-15B9-6ECC-AFED-71CCAFB196DE}"/>
              </a:ext>
            </a:extLst>
          </p:cNvPr>
          <p:cNvSpPr/>
          <p:nvPr/>
        </p:nvSpPr>
        <p:spPr>
          <a:xfrm>
            <a:off x="6604788" y="5905669"/>
            <a:ext cx="1047433" cy="194691"/>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テキスト ボックス 39">
            <a:extLst>
              <a:ext uri="{FF2B5EF4-FFF2-40B4-BE49-F238E27FC236}">
                <a16:creationId xmlns:a16="http://schemas.microsoft.com/office/drawing/2014/main" id="{92279F57-6163-7AC9-6F1E-A39353F3AA1C}"/>
              </a:ext>
            </a:extLst>
          </p:cNvPr>
          <p:cNvSpPr txBox="1"/>
          <p:nvPr/>
        </p:nvSpPr>
        <p:spPr>
          <a:xfrm>
            <a:off x="6587318" y="5859190"/>
            <a:ext cx="2190344" cy="307777"/>
          </a:xfrm>
          <a:prstGeom prst="rect">
            <a:avLst/>
          </a:prstGeom>
          <a:noFill/>
        </p:spPr>
        <p:txBody>
          <a:bodyPr wrap="square" rtlCol="0">
            <a:spAutoFit/>
          </a:bodyPr>
          <a:lstStyle/>
          <a:p>
            <a:r>
              <a:rPr lang="ja-JP" altLang="en-US" sz="1200" b="1" dirty="0">
                <a:solidFill>
                  <a:srgbClr val="002060"/>
                </a:solidFill>
                <a:latin typeface="+mn-ea"/>
                <a:cs typeface="Meiryo UI" pitchFamily="50" charset="-128"/>
              </a:rPr>
              <a:t>制作・掲載費　</a:t>
            </a:r>
            <a:r>
              <a:rPr lang="en-US" altLang="ja-JP" sz="1400" b="1" dirty="0">
                <a:solidFill>
                  <a:schemeClr val="bg1"/>
                </a:solidFill>
                <a:latin typeface="+mn-ea"/>
                <a:cs typeface="Meiryo UI" pitchFamily="50" charset="-128"/>
              </a:rPr>
              <a:t>100</a:t>
            </a:r>
            <a:r>
              <a:rPr lang="ja-JP" altLang="en-US" sz="1400" b="1" dirty="0">
                <a:solidFill>
                  <a:schemeClr val="bg1"/>
                </a:solidFill>
                <a:latin typeface="+mn-ea"/>
                <a:cs typeface="Meiryo UI" pitchFamily="50" charset="-128"/>
              </a:rPr>
              <a:t>万円～</a:t>
            </a:r>
            <a:endParaRPr lang="en-US" altLang="ja-JP" sz="1400" b="1" dirty="0">
              <a:solidFill>
                <a:schemeClr val="bg1"/>
              </a:solidFill>
              <a:latin typeface="+mn-ea"/>
              <a:cs typeface="Meiryo UI" pitchFamily="50" charset="-128"/>
            </a:endParaRPr>
          </a:p>
        </p:txBody>
      </p:sp>
      <p:sp>
        <p:nvSpPr>
          <p:cNvPr id="93" name="テキスト ボックス 92">
            <a:extLst>
              <a:ext uri="{FF2B5EF4-FFF2-40B4-BE49-F238E27FC236}">
                <a16:creationId xmlns:a16="http://schemas.microsoft.com/office/drawing/2014/main" id="{E5166BAE-C7D0-5D29-53EE-BCC4E1D5B7AA}"/>
              </a:ext>
            </a:extLst>
          </p:cNvPr>
          <p:cNvSpPr txBox="1"/>
          <p:nvPr/>
        </p:nvSpPr>
        <p:spPr>
          <a:xfrm>
            <a:off x="3383537" y="5769994"/>
            <a:ext cx="605219"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rgbClr val="002060"/>
                </a:solidFill>
                <a:effectLst/>
                <a:uLnTx/>
                <a:uFillTx/>
                <a:latin typeface="+mj-ea"/>
                <a:ea typeface="+mj-ea"/>
              </a:rPr>
              <a:t>=</a:t>
            </a:r>
          </a:p>
        </p:txBody>
      </p:sp>
    </p:spTree>
    <p:extLst>
      <p:ext uri="{BB962C8B-B14F-4D97-AF65-F5344CB8AC3E}">
        <p14:creationId xmlns:p14="http://schemas.microsoft.com/office/powerpoint/2010/main" val="3316887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コンテンツ構成のパターン例</a:t>
            </a:r>
            <a:endParaRPr kumimoji="1" lang="ja-JP" altLang="en-US" sz="1600" dirty="0"/>
          </a:p>
        </p:txBody>
      </p:sp>
      <p:sp>
        <p:nvSpPr>
          <p:cNvPr id="5" name="正方形/長方形 4">
            <a:extLst>
              <a:ext uri="{FF2B5EF4-FFF2-40B4-BE49-F238E27FC236}">
                <a16:creationId xmlns:a16="http://schemas.microsoft.com/office/drawing/2014/main" id="{C1656ADF-B282-4421-F18B-A34DB01F6E16}"/>
              </a:ext>
            </a:extLst>
          </p:cNvPr>
          <p:cNvSpPr/>
          <p:nvPr/>
        </p:nvSpPr>
        <p:spPr>
          <a:xfrm>
            <a:off x="479426" y="1350411"/>
            <a:ext cx="3663949" cy="454393"/>
          </a:xfrm>
          <a:prstGeom prst="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7" name="テキスト ボックス 86">
            <a:extLst>
              <a:ext uri="{FF2B5EF4-FFF2-40B4-BE49-F238E27FC236}">
                <a16:creationId xmlns:a16="http://schemas.microsoft.com/office/drawing/2014/main" id="{12D4CE82-A99F-3B33-52DD-EA8C3A2BE901}"/>
              </a:ext>
            </a:extLst>
          </p:cNvPr>
          <p:cNvSpPr txBox="1"/>
          <p:nvPr/>
        </p:nvSpPr>
        <p:spPr>
          <a:xfrm>
            <a:off x="563774" y="1426100"/>
            <a:ext cx="1120753"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j-ea"/>
                <a:ea typeface="+mj-ea"/>
              </a:rPr>
              <a:t>記事</a:t>
            </a:r>
            <a:r>
              <a:rPr kumimoji="0" lang="ja-JP" altLang="en-US" sz="1400" b="1" i="0" u="none" strike="noStrike" kern="0" cap="none" spc="0" normalizeH="0" baseline="0" noProof="0" dirty="0">
                <a:ln>
                  <a:noFill/>
                </a:ln>
                <a:solidFill>
                  <a:schemeClr val="bg1"/>
                </a:solidFill>
                <a:effectLst/>
                <a:uLnTx/>
                <a:uFillTx/>
                <a:latin typeface="+mj-ea"/>
                <a:ea typeface="+mj-ea"/>
              </a:rPr>
              <a:t>形式</a:t>
            </a:r>
            <a:endParaRPr kumimoji="0" lang="en-US" altLang="ja-JP" sz="1400" b="1" i="0" u="none" strike="noStrike" kern="0" cap="none" spc="0" normalizeH="0" baseline="0" noProof="0" dirty="0">
              <a:ln>
                <a:noFill/>
              </a:ln>
              <a:solidFill>
                <a:schemeClr val="bg1"/>
              </a:solidFill>
              <a:effectLst/>
              <a:uLnTx/>
              <a:uFillTx/>
              <a:latin typeface="+mj-ea"/>
              <a:ea typeface="+mj-ea"/>
            </a:endParaRPr>
          </a:p>
        </p:txBody>
      </p:sp>
      <p:sp>
        <p:nvSpPr>
          <p:cNvPr id="10" name="テキスト ボックス 9">
            <a:extLst>
              <a:ext uri="{FF2B5EF4-FFF2-40B4-BE49-F238E27FC236}">
                <a16:creationId xmlns:a16="http://schemas.microsoft.com/office/drawing/2014/main" id="{32AE6F30-2A66-7C62-4511-0CD99DD5D9CD}"/>
              </a:ext>
            </a:extLst>
          </p:cNvPr>
          <p:cNvSpPr txBox="1"/>
          <p:nvPr/>
        </p:nvSpPr>
        <p:spPr>
          <a:xfrm>
            <a:off x="2133964" y="2393062"/>
            <a:ext cx="2069670" cy="1938992"/>
          </a:xfrm>
          <a:prstGeom prst="rect">
            <a:avLst/>
          </a:prstGeom>
          <a:noFill/>
        </p:spPr>
        <p:txBody>
          <a:bodyPr wrap="square" rtlCol="0">
            <a:spAutoFit/>
          </a:bodyPr>
          <a:lstStyle/>
          <a:p>
            <a:r>
              <a:rPr lang="ja-JP" altLang="en-US" sz="1200" dirty="0">
                <a:solidFill>
                  <a:schemeClr val="accent3"/>
                </a:solidFill>
                <a:latin typeface="+mn-ea"/>
                <a:cs typeface="Meiryo UI" pitchFamily="50" charset="-128"/>
              </a:rPr>
              <a:t>広告主様やブランドとそのターゲットとの接点を、共感性の高いテーマ・構成の記事を媒介に自然な形で創出します。</a:t>
            </a:r>
            <a:endParaRPr lang="en-US" altLang="ja-JP" sz="1200" dirty="0">
              <a:solidFill>
                <a:schemeClr val="accent3"/>
              </a:solidFill>
              <a:latin typeface="+mn-ea"/>
              <a:cs typeface="Meiryo UI" pitchFamily="50" charset="-128"/>
            </a:endParaRPr>
          </a:p>
          <a:p>
            <a:endParaRPr lang="en-US" altLang="ja-JP" sz="1200" dirty="0">
              <a:solidFill>
                <a:schemeClr val="accent3"/>
              </a:solidFill>
              <a:latin typeface="+mn-ea"/>
              <a:cs typeface="Meiryo UI" pitchFamily="50" charset="-128"/>
            </a:endParaRPr>
          </a:p>
          <a:p>
            <a:r>
              <a:rPr lang="en-US" altLang="ja-JP" sz="1200" dirty="0">
                <a:solidFill>
                  <a:schemeClr val="accent3"/>
                </a:solidFill>
                <a:latin typeface="+mn-ea"/>
                <a:cs typeface="Meiryo UI" pitchFamily="50" charset="-128"/>
              </a:rPr>
              <a:t>Yahoo!</a:t>
            </a:r>
            <a:r>
              <a:rPr lang="ja-JP" altLang="en-US" sz="1200" dirty="0">
                <a:solidFill>
                  <a:schemeClr val="accent3"/>
                </a:solidFill>
                <a:latin typeface="+mn-ea"/>
                <a:cs typeface="Meiryo UI" pitchFamily="50" charset="-128"/>
              </a:rPr>
              <a:t>ニュースへの信頼基盤と相まって、信頼、好意といったポジティブな態度変容を読者に促します。</a:t>
            </a:r>
            <a:endParaRPr lang="en-US" altLang="ja-JP" sz="1200" dirty="0">
              <a:solidFill>
                <a:schemeClr val="accent3"/>
              </a:solidFill>
              <a:latin typeface="+mn-ea"/>
              <a:cs typeface="Meiryo UI" pitchFamily="50" charset="-128"/>
            </a:endParaRPr>
          </a:p>
        </p:txBody>
      </p:sp>
      <p:sp>
        <p:nvSpPr>
          <p:cNvPr id="20" name="テキスト ボックス 19">
            <a:extLst>
              <a:ext uri="{FF2B5EF4-FFF2-40B4-BE49-F238E27FC236}">
                <a16:creationId xmlns:a16="http://schemas.microsoft.com/office/drawing/2014/main" id="{2630786F-DD27-198A-6D0B-5455C94AFDAC}"/>
              </a:ext>
            </a:extLst>
          </p:cNvPr>
          <p:cNvSpPr txBox="1"/>
          <p:nvPr/>
        </p:nvSpPr>
        <p:spPr>
          <a:xfrm>
            <a:off x="2137299" y="4395038"/>
            <a:ext cx="2015602" cy="707886"/>
          </a:xfrm>
          <a:prstGeom prst="rect">
            <a:avLst/>
          </a:prstGeom>
          <a:noFill/>
        </p:spPr>
        <p:txBody>
          <a:bodyPr wrap="square" rtlCol="0">
            <a:spAutoFit/>
          </a:bodyPr>
          <a:lstStyle/>
          <a:p>
            <a:r>
              <a:rPr lang="ja-JP" altLang="en-US" sz="1000" dirty="0">
                <a:solidFill>
                  <a:schemeClr val="accent3"/>
                </a:solidFill>
                <a:latin typeface="+mn-ea"/>
                <a:cs typeface="Meiryo UI" pitchFamily="50" charset="-128"/>
              </a:rPr>
              <a:t>▼（参考記事）</a:t>
            </a:r>
            <a:endParaRPr lang="en-US" altLang="ja-JP" sz="1000" dirty="0">
              <a:solidFill>
                <a:schemeClr val="accent3"/>
              </a:solidFill>
              <a:latin typeface="+mn-ea"/>
              <a:cs typeface="Meiryo UI" pitchFamily="50" charset="-128"/>
            </a:endParaRPr>
          </a:p>
          <a:p>
            <a:r>
              <a:rPr lang="ja-JP" altLang="en-US" sz="1000" dirty="0">
                <a:solidFill>
                  <a:schemeClr val="accent3"/>
                </a:solidFill>
                <a:latin typeface="+mn-ea"/>
                <a:cs typeface="Meiryo UI" pitchFamily="50" charset="-128"/>
              </a:rPr>
              <a:t>　　</a:t>
            </a:r>
            <a:r>
              <a:rPr lang="en-US" altLang="ja-JP" sz="1000" dirty="0">
                <a:solidFill>
                  <a:schemeClr val="accent3"/>
                </a:solidFill>
                <a:latin typeface="+mn-ea"/>
                <a:cs typeface="Meiryo UI" pitchFamily="50" charset="-128"/>
              </a:rPr>
              <a:t>Yahoo!</a:t>
            </a:r>
            <a:r>
              <a:rPr lang="ja-JP" altLang="en-US" sz="1000" dirty="0">
                <a:solidFill>
                  <a:schemeClr val="accent3"/>
                </a:solidFill>
                <a:latin typeface="+mn-ea"/>
                <a:cs typeface="Meiryo UI" pitchFamily="50" charset="-128"/>
              </a:rPr>
              <a:t>ニュース 特集</a:t>
            </a:r>
            <a:endParaRPr lang="en-US" altLang="ja-JP" sz="1000" dirty="0">
              <a:solidFill>
                <a:schemeClr val="accent3"/>
              </a:solidFill>
              <a:latin typeface="+mn-ea"/>
              <a:cs typeface="Meiryo UI" pitchFamily="50" charset="-128"/>
            </a:endParaRPr>
          </a:p>
          <a:p>
            <a:r>
              <a:rPr lang="en-US" altLang="ja-JP" sz="1000" dirty="0">
                <a:solidFill>
                  <a:schemeClr val="accent3"/>
                </a:solidFill>
                <a:latin typeface="+mn-ea"/>
                <a:cs typeface="Meiryo UI" pitchFamily="50" charset="-128"/>
                <a:hlinkClick r:id="rId3"/>
              </a:rPr>
              <a:t>https://news.yahoo.co.jp/media/ytokushu</a:t>
            </a:r>
            <a:endParaRPr lang="en-US" altLang="ja-JP" sz="1000" dirty="0">
              <a:solidFill>
                <a:schemeClr val="accent3"/>
              </a:solidFill>
              <a:latin typeface="+mn-ea"/>
              <a:cs typeface="Meiryo UI" pitchFamily="50" charset="-128"/>
            </a:endParaRPr>
          </a:p>
        </p:txBody>
      </p:sp>
      <p:sp>
        <p:nvSpPr>
          <p:cNvPr id="21" name="テキスト ボックス 20">
            <a:extLst>
              <a:ext uri="{FF2B5EF4-FFF2-40B4-BE49-F238E27FC236}">
                <a16:creationId xmlns:a16="http://schemas.microsoft.com/office/drawing/2014/main" id="{30AAC60C-6F31-7853-E3E9-2EAE24269329}"/>
              </a:ext>
            </a:extLst>
          </p:cNvPr>
          <p:cNvSpPr txBox="1"/>
          <p:nvPr/>
        </p:nvSpPr>
        <p:spPr>
          <a:xfrm>
            <a:off x="9729427" y="5166395"/>
            <a:ext cx="1973623" cy="707886"/>
          </a:xfrm>
          <a:prstGeom prst="rect">
            <a:avLst/>
          </a:prstGeom>
          <a:noFill/>
        </p:spPr>
        <p:txBody>
          <a:bodyPr wrap="square" rtlCol="0">
            <a:spAutoFit/>
          </a:bodyPr>
          <a:lstStyle/>
          <a:p>
            <a:r>
              <a:rPr lang="ja-JP" altLang="en-US" sz="1000" dirty="0">
                <a:solidFill>
                  <a:schemeClr val="accent3"/>
                </a:solidFill>
                <a:latin typeface="+mn-ea"/>
                <a:cs typeface="Meiryo UI" pitchFamily="50" charset="-128"/>
              </a:rPr>
              <a:t>▼（参考動画）</a:t>
            </a:r>
            <a:endParaRPr lang="en-US" altLang="ja-JP" sz="1000" dirty="0">
              <a:solidFill>
                <a:schemeClr val="accent3"/>
              </a:solidFill>
              <a:latin typeface="+mn-ea"/>
              <a:cs typeface="Meiryo UI" pitchFamily="50" charset="-128"/>
            </a:endParaRPr>
          </a:p>
          <a:p>
            <a:r>
              <a:rPr lang="ja-JP" altLang="en-US" sz="1000" dirty="0">
                <a:solidFill>
                  <a:schemeClr val="accent3"/>
                </a:solidFill>
                <a:latin typeface="+mn-ea"/>
                <a:cs typeface="Meiryo UI" pitchFamily="50" charset="-128"/>
              </a:rPr>
              <a:t>　　</a:t>
            </a:r>
            <a:r>
              <a:rPr lang="en-US" altLang="ja-JP" sz="1000" dirty="0">
                <a:solidFill>
                  <a:schemeClr val="accent3"/>
                </a:solidFill>
                <a:latin typeface="+mn-ea"/>
                <a:cs typeface="Meiryo UI" pitchFamily="50" charset="-128"/>
              </a:rPr>
              <a:t>Yahoo!</a:t>
            </a:r>
            <a:r>
              <a:rPr lang="ja-JP" altLang="en-US" sz="1000" dirty="0">
                <a:solidFill>
                  <a:schemeClr val="accent3"/>
                </a:solidFill>
                <a:latin typeface="+mn-ea"/>
                <a:cs typeface="Meiryo UI" pitchFamily="50" charset="-128"/>
              </a:rPr>
              <a:t>ニュース </a:t>
            </a:r>
            <a:r>
              <a:rPr lang="en-US" altLang="ja-JP" sz="1000" dirty="0">
                <a:solidFill>
                  <a:schemeClr val="accent3"/>
                </a:solidFill>
                <a:latin typeface="+mn-ea"/>
                <a:cs typeface="Meiryo UI" pitchFamily="50" charset="-128"/>
              </a:rPr>
              <a:t>Voice</a:t>
            </a:r>
          </a:p>
          <a:p>
            <a:r>
              <a:rPr lang="en-US" altLang="ja-JP" sz="1000" dirty="0">
                <a:solidFill>
                  <a:schemeClr val="accent3"/>
                </a:solidFill>
                <a:latin typeface="+mn-ea"/>
                <a:cs typeface="Meiryo UI" pitchFamily="50" charset="-128"/>
                <a:hlinkClick r:id="rId4"/>
              </a:rPr>
              <a:t>https://news.yahoo.co.jp/media/ynewstalk</a:t>
            </a:r>
            <a:endParaRPr lang="en-US" altLang="ja-JP" sz="1000" dirty="0">
              <a:solidFill>
                <a:schemeClr val="accent3"/>
              </a:solidFill>
              <a:latin typeface="+mn-ea"/>
              <a:cs typeface="Meiryo UI" pitchFamily="50" charset="-128"/>
            </a:endParaRPr>
          </a:p>
        </p:txBody>
      </p:sp>
      <p:sp>
        <p:nvSpPr>
          <p:cNvPr id="50" name="テキスト ボックス 49">
            <a:extLst>
              <a:ext uri="{FF2B5EF4-FFF2-40B4-BE49-F238E27FC236}">
                <a16:creationId xmlns:a16="http://schemas.microsoft.com/office/drawing/2014/main" id="{96FCA8D6-E2EA-ED11-4EFD-9F6E55360BA1}"/>
              </a:ext>
            </a:extLst>
          </p:cNvPr>
          <p:cNvSpPr txBox="1"/>
          <p:nvPr/>
        </p:nvSpPr>
        <p:spPr>
          <a:xfrm>
            <a:off x="9706189" y="2393062"/>
            <a:ext cx="1996861" cy="2677656"/>
          </a:xfrm>
          <a:prstGeom prst="rect">
            <a:avLst/>
          </a:prstGeom>
          <a:noFill/>
        </p:spPr>
        <p:txBody>
          <a:bodyPr wrap="square" rtlCol="0">
            <a:spAutoFit/>
          </a:bodyPr>
          <a:lstStyle/>
          <a:p>
            <a:r>
              <a:rPr lang="ja-JP" altLang="en-US" sz="1200" dirty="0">
                <a:solidFill>
                  <a:schemeClr val="accent3"/>
                </a:solidFill>
                <a:latin typeface="+mn-ea"/>
                <a:cs typeface="Meiryo UI" pitchFamily="50" charset="-128"/>
              </a:rPr>
              <a:t>商品やサービスの本質的な価値を、広告主様ご担当者へのインタビューを通じて浮き彫りにします。</a:t>
            </a:r>
            <a:endParaRPr lang="en-US" altLang="ja-JP" sz="1200" dirty="0">
              <a:solidFill>
                <a:schemeClr val="accent3"/>
              </a:solidFill>
              <a:latin typeface="+mn-ea"/>
              <a:cs typeface="Meiryo UI" pitchFamily="50" charset="-128"/>
            </a:endParaRPr>
          </a:p>
          <a:p>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ワンテーマで要旨を端的に伝えきる動画編集力を駆使し、視聴者の納得感と深い理解を獲得。</a:t>
            </a:r>
            <a:endParaRPr lang="en-US" altLang="ja-JP" sz="1200" dirty="0">
              <a:solidFill>
                <a:schemeClr val="accent3"/>
              </a:solidFill>
              <a:latin typeface="+mn-ea"/>
              <a:cs typeface="Meiryo UI" pitchFamily="50" charset="-128"/>
            </a:endParaRPr>
          </a:p>
          <a:p>
            <a:endParaRPr lang="en-US" altLang="ja-JP" sz="600" dirty="0">
              <a:solidFill>
                <a:schemeClr val="accent3"/>
              </a:solidFill>
              <a:latin typeface="+mn-ea"/>
              <a:cs typeface="Meiryo UI" pitchFamily="50" charset="-128"/>
            </a:endParaRPr>
          </a:p>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動画を要約したテキスト記事を、動画の下に掲載します。</a:t>
            </a:r>
            <a:endParaRPr lang="en-US" altLang="ja-JP" sz="900" dirty="0">
              <a:solidFill>
                <a:schemeClr val="accent3"/>
              </a:solidFill>
              <a:latin typeface="+mn-ea"/>
              <a:cs typeface="Meiryo UI" pitchFamily="50" charset="-128"/>
            </a:endParaRPr>
          </a:p>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インタビュー形式以外での動画制作も可能ですが、</a:t>
            </a:r>
            <a:endParaRPr lang="en-US" altLang="ja-JP" sz="900" dirty="0">
              <a:solidFill>
                <a:schemeClr val="accent3"/>
              </a:solidFill>
              <a:latin typeface="+mn-ea"/>
              <a:cs typeface="Meiryo UI" pitchFamily="50" charset="-128"/>
            </a:endParaRPr>
          </a:p>
          <a:p>
            <a:r>
              <a:rPr lang="ja-JP" altLang="en-US" sz="900" dirty="0">
                <a:solidFill>
                  <a:schemeClr val="accent3"/>
                </a:solidFill>
                <a:latin typeface="+mn-ea"/>
                <a:cs typeface="Meiryo UI" pitchFamily="50" charset="-128"/>
              </a:rPr>
              <a:t>ご要望の内容により適宜判断させていただきます。</a:t>
            </a:r>
            <a:endParaRPr lang="en-US" altLang="ja-JP" sz="900" dirty="0">
              <a:solidFill>
                <a:schemeClr val="accent3"/>
              </a:solidFill>
              <a:latin typeface="+mn-ea"/>
              <a:cs typeface="Meiryo UI" pitchFamily="50" charset="-128"/>
            </a:endParaRPr>
          </a:p>
        </p:txBody>
      </p:sp>
      <p:sp>
        <p:nvSpPr>
          <p:cNvPr id="3" name="テキスト ボックス 2">
            <a:extLst>
              <a:ext uri="{FF2B5EF4-FFF2-40B4-BE49-F238E27FC236}">
                <a16:creationId xmlns:a16="http://schemas.microsoft.com/office/drawing/2014/main" id="{B9586FE7-2895-68C2-CBE0-0F449A5B8B8E}"/>
              </a:ext>
            </a:extLst>
          </p:cNvPr>
          <p:cNvSpPr txBox="1"/>
          <p:nvPr/>
        </p:nvSpPr>
        <p:spPr>
          <a:xfrm>
            <a:off x="3543299" y="6362700"/>
            <a:ext cx="5670369" cy="230832"/>
          </a:xfrm>
          <a:prstGeom prst="rect">
            <a:avLst/>
          </a:prstGeom>
          <a:noFill/>
        </p:spPr>
        <p:txBody>
          <a:bodyPr wrap="square" rtlCol="0">
            <a:spAutoFit/>
          </a:bodyPr>
          <a:lstStyle/>
          <a:p>
            <a:pPr algn="ctr"/>
            <a:r>
              <a:rPr lang="en-US" altLang="ja-JP" sz="900" dirty="0">
                <a:solidFill>
                  <a:schemeClr val="accent3"/>
                </a:solidFill>
                <a:latin typeface="+mn-ea"/>
              </a:rPr>
              <a:t>※</a:t>
            </a:r>
            <a:r>
              <a:rPr lang="ja-JP" altLang="en-US" sz="900" dirty="0">
                <a:solidFill>
                  <a:schemeClr val="accent3"/>
                </a:solidFill>
                <a:latin typeface="+mn-ea"/>
              </a:rPr>
              <a:t>各形式を組み合わせた構成も可能です　　</a:t>
            </a:r>
            <a:r>
              <a:rPr lang="en-US" altLang="ja-JP" sz="900" dirty="0">
                <a:solidFill>
                  <a:schemeClr val="accent3"/>
                </a:solidFill>
                <a:latin typeface="+mn-ea"/>
              </a:rPr>
              <a:t>※</a:t>
            </a:r>
            <a:r>
              <a:rPr lang="ja-JP" altLang="en-US" sz="900" dirty="0">
                <a:solidFill>
                  <a:schemeClr val="accent3"/>
                </a:solidFill>
                <a:latin typeface="+mn-ea"/>
              </a:rPr>
              <a:t>実際のタイアップページの体裁は上記とは異なります</a:t>
            </a:r>
            <a:endParaRPr lang="en-US" altLang="ja-JP" sz="900" dirty="0">
              <a:solidFill>
                <a:schemeClr val="accent3"/>
              </a:solidFill>
              <a:latin typeface="+mn-ea"/>
            </a:endParaRPr>
          </a:p>
        </p:txBody>
      </p:sp>
      <p:grpSp>
        <p:nvGrpSpPr>
          <p:cNvPr id="14" name="Group 17">
            <a:extLst>
              <a:ext uri="{FF2B5EF4-FFF2-40B4-BE49-F238E27FC236}">
                <a16:creationId xmlns:a16="http://schemas.microsoft.com/office/drawing/2014/main" id="{48C119AE-0E08-DEB3-21AD-9BE606679494}"/>
              </a:ext>
            </a:extLst>
          </p:cNvPr>
          <p:cNvGrpSpPr>
            <a:grpSpLocks/>
          </p:cNvGrpSpPr>
          <p:nvPr/>
        </p:nvGrpSpPr>
        <p:grpSpPr bwMode="auto">
          <a:xfrm>
            <a:off x="138760" y="105104"/>
            <a:ext cx="245963" cy="322411"/>
            <a:chOff x="4175" y="483"/>
            <a:chExt cx="370" cy="485"/>
          </a:xfrm>
          <a:solidFill>
            <a:schemeClr val="bg1"/>
          </a:solidFill>
        </p:grpSpPr>
        <p:sp>
          <p:nvSpPr>
            <p:cNvPr id="15" name="Freeform 18">
              <a:extLst>
                <a:ext uri="{FF2B5EF4-FFF2-40B4-BE49-F238E27FC236}">
                  <a16:creationId xmlns:a16="http://schemas.microsoft.com/office/drawing/2014/main" id="{19E0DAC3-AEAD-02AE-E598-BF3B4EA8BE3B}"/>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19">
              <a:extLst>
                <a:ext uri="{FF2B5EF4-FFF2-40B4-BE49-F238E27FC236}">
                  <a16:creationId xmlns:a16="http://schemas.microsoft.com/office/drawing/2014/main" id="{B3CB47C8-7D17-B922-F0E0-C4E81FF53BAE}"/>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20">
              <a:extLst>
                <a:ext uri="{FF2B5EF4-FFF2-40B4-BE49-F238E27FC236}">
                  <a16:creationId xmlns:a16="http://schemas.microsoft.com/office/drawing/2014/main" id="{B73A9D1E-F8CC-AA1E-AF4B-5AEACF0783D9}"/>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grpSp>
        <p:nvGrpSpPr>
          <p:cNvPr id="31" name="グループ化 30">
            <a:extLst>
              <a:ext uri="{FF2B5EF4-FFF2-40B4-BE49-F238E27FC236}">
                <a16:creationId xmlns:a16="http://schemas.microsoft.com/office/drawing/2014/main" id="{9820900F-0652-81BF-2296-87D755EC9EDD}"/>
              </a:ext>
            </a:extLst>
          </p:cNvPr>
          <p:cNvGrpSpPr/>
          <p:nvPr/>
        </p:nvGrpSpPr>
        <p:grpSpPr>
          <a:xfrm>
            <a:off x="498475" y="1989471"/>
            <a:ext cx="1611173" cy="3773250"/>
            <a:chOff x="836200" y="2398964"/>
            <a:chExt cx="1798222" cy="4211305"/>
          </a:xfrm>
        </p:grpSpPr>
        <p:pic>
          <p:nvPicPr>
            <p:cNvPr id="11" name="図 10">
              <a:extLst>
                <a:ext uri="{FF2B5EF4-FFF2-40B4-BE49-F238E27FC236}">
                  <a16:creationId xmlns:a16="http://schemas.microsoft.com/office/drawing/2014/main" id="{14F0D4A4-E4A7-F61E-B24E-750CF4B98FA8}"/>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857951" y="2398964"/>
              <a:ext cx="1776471" cy="315296"/>
            </a:xfrm>
            <a:prstGeom prst="rect">
              <a:avLst/>
            </a:prstGeom>
          </p:spPr>
        </p:pic>
        <p:pic>
          <p:nvPicPr>
            <p:cNvPr id="19" name="図 18">
              <a:extLst>
                <a:ext uri="{FF2B5EF4-FFF2-40B4-BE49-F238E27FC236}">
                  <a16:creationId xmlns:a16="http://schemas.microsoft.com/office/drawing/2014/main" id="{B09CAB36-09ED-4EF0-60B7-5B9EA492731C}"/>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836200" y="2790847"/>
              <a:ext cx="1776471" cy="3819422"/>
            </a:xfrm>
            <a:prstGeom prst="rect">
              <a:avLst/>
            </a:prstGeom>
          </p:spPr>
        </p:pic>
        <p:pic>
          <p:nvPicPr>
            <p:cNvPr id="13" name="図 12">
              <a:extLst>
                <a:ext uri="{FF2B5EF4-FFF2-40B4-BE49-F238E27FC236}">
                  <a16:creationId xmlns:a16="http://schemas.microsoft.com/office/drawing/2014/main" id="{AA47480C-580B-85D5-FC01-DF289C7A80C0}"/>
                </a:ext>
              </a:extLst>
            </p:cNvPr>
            <p:cNvPicPr>
              <a:picLocks noChangeAspect="1"/>
            </p:cNvPicPr>
            <p:nvPr/>
          </p:nvPicPr>
          <p:blipFill rotWithShape="1">
            <a:blip r:embed="rId8"/>
            <a:srcRect t="15935" b="10242"/>
            <a:stretch/>
          </p:blipFill>
          <p:spPr>
            <a:xfrm>
              <a:off x="877088" y="3079235"/>
              <a:ext cx="1754561" cy="915642"/>
            </a:xfrm>
            <a:prstGeom prst="rect">
              <a:avLst/>
            </a:prstGeom>
          </p:spPr>
        </p:pic>
        <p:pic>
          <p:nvPicPr>
            <p:cNvPr id="23" name="図 22">
              <a:extLst>
                <a:ext uri="{FF2B5EF4-FFF2-40B4-BE49-F238E27FC236}">
                  <a16:creationId xmlns:a16="http://schemas.microsoft.com/office/drawing/2014/main" id="{20DF1911-2CB3-651B-3789-0CD8A55D5CFF}"/>
                </a:ext>
              </a:extLst>
            </p:cNvPr>
            <p:cNvPicPr>
              <a:picLocks noChangeAspect="1"/>
            </p:cNvPicPr>
            <p:nvPr/>
          </p:nvPicPr>
          <p:blipFill>
            <a:blip r:embed="rId9"/>
            <a:stretch>
              <a:fillRect/>
            </a:stretch>
          </p:blipFill>
          <p:spPr>
            <a:xfrm>
              <a:off x="1131192" y="5576869"/>
              <a:ext cx="1193996" cy="728137"/>
            </a:xfrm>
            <a:prstGeom prst="rect">
              <a:avLst/>
            </a:prstGeom>
          </p:spPr>
        </p:pic>
        <p:pic>
          <p:nvPicPr>
            <p:cNvPr id="25" name="図 24">
              <a:extLst>
                <a:ext uri="{FF2B5EF4-FFF2-40B4-BE49-F238E27FC236}">
                  <a16:creationId xmlns:a16="http://schemas.microsoft.com/office/drawing/2014/main" id="{1EF69801-A563-2F95-0605-5583FC7060EE}"/>
                </a:ext>
              </a:extLst>
            </p:cNvPr>
            <p:cNvPicPr>
              <a:picLocks noChangeAspect="1"/>
            </p:cNvPicPr>
            <p:nvPr/>
          </p:nvPicPr>
          <p:blipFill>
            <a:blip r:embed="rId10"/>
            <a:stretch>
              <a:fillRect/>
            </a:stretch>
          </p:blipFill>
          <p:spPr>
            <a:xfrm>
              <a:off x="1122483" y="4565636"/>
              <a:ext cx="1203035" cy="695958"/>
            </a:xfrm>
            <a:prstGeom prst="rect">
              <a:avLst/>
            </a:prstGeom>
          </p:spPr>
        </p:pic>
      </p:grpSp>
      <p:grpSp>
        <p:nvGrpSpPr>
          <p:cNvPr id="33" name="グループ化 32">
            <a:extLst>
              <a:ext uri="{FF2B5EF4-FFF2-40B4-BE49-F238E27FC236}">
                <a16:creationId xmlns:a16="http://schemas.microsoft.com/office/drawing/2014/main" id="{71F0B429-ACE1-93BD-D951-BD0E37BD56B0}"/>
              </a:ext>
            </a:extLst>
          </p:cNvPr>
          <p:cNvGrpSpPr/>
          <p:nvPr/>
        </p:nvGrpSpPr>
        <p:grpSpPr>
          <a:xfrm>
            <a:off x="8061325" y="1989470"/>
            <a:ext cx="1619267" cy="3792205"/>
            <a:chOff x="6522135" y="2170445"/>
            <a:chExt cx="1798222" cy="4211305"/>
          </a:xfrm>
        </p:grpSpPr>
        <p:pic>
          <p:nvPicPr>
            <p:cNvPr id="26" name="図 25">
              <a:extLst>
                <a:ext uri="{FF2B5EF4-FFF2-40B4-BE49-F238E27FC236}">
                  <a16:creationId xmlns:a16="http://schemas.microsoft.com/office/drawing/2014/main" id="{2F15CA95-1D50-25AA-A22D-16514701251C}"/>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CrisscrossEtching/>
                      </a14:imgEffect>
                    </a14:imgLayer>
                  </a14:imgProps>
                </a:ext>
              </a:extLst>
            </a:blip>
            <a:srcRect b="92405"/>
            <a:stretch/>
          </p:blipFill>
          <p:spPr>
            <a:xfrm>
              <a:off x="6543886" y="2170445"/>
              <a:ext cx="1776471" cy="315296"/>
            </a:xfrm>
            <a:prstGeom prst="rect">
              <a:avLst/>
            </a:prstGeom>
          </p:spPr>
        </p:pic>
        <p:pic>
          <p:nvPicPr>
            <p:cNvPr id="27" name="図 26">
              <a:extLst>
                <a:ext uri="{FF2B5EF4-FFF2-40B4-BE49-F238E27FC236}">
                  <a16:creationId xmlns:a16="http://schemas.microsoft.com/office/drawing/2014/main" id="{3688B50A-3A55-BC38-EF77-5378BFE6C267}"/>
                </a:ext>
              </a:extLst>
            </p:cNvPr>
            <p:cNvPicPr>
              <a:picLocks noChangeAspect="1"/>
            </p:cNvPicPr>
            <p:nvPr/>
          </p:nvPicPr>
          <p:blipFill rotWithShape="1">
            <a:blip r:embed="rId7">
              <a:extLst>
                <a:ext uri="{BEBA8EAE-BF5A-486C-A8C5-ECC9F3942E4B}">
                  <a14:imgProps xmlns:a14="http://schemas.microsoft.com/office/drawing/2010/main">
                    <a14:imgLayer r:embed="rId6">
                      <a14:imgEffect>
                        <a14:artisticPastelsSmooth/>
                      </a14:imgEffect>
                    </a14:imgLayer>
                  </a14:imgProps>
                </a:ext>
              </a:extLst>
            </a:blip>
            <a:srcRect t="7997"/>
            <a:stretch/>
          </p:blipFill>
          <p:spPr>
            <a:xfrm>
              <a:off x="6522135" y="2562328"/>
              <a:ext cx="1776471" cy="3819422"/>
            </a:xfrm>
            <a:prstGeom prst="rect">
              <a:avLst/>
            </a:prstGeom>
          </p:spPr>
        </p:pic>
        <p:pic>
          <p:nvPicPr>
            <p:cNvPr id="29" name="図 28">
              <a:extLst>
                <a:ext uri="{FF2B5EF4-FFF2-40B4-BE49-F238E27FC236}">
                  <a16:creationId xmlns:a16="http://schemas.microsoft.com/office/drawing/2014/main" id="{B77760A6-2895-67D1-D58F-1DD345EAA9F1}"/>
                </a:ext>
              </a:extLst>
            </p:cNvPr>
            <p:cNvPicPr>
              <a:picLocks noChangeAspect="1"/>
            </p:cNvPicPr>
            <p:nvPr/>
          </p:nvPicPr>
          <p:blipFill>
            <a:blip r:embed="rId9"/>
            <a:stretch>
              <a:fillRect/>
            </a:stretch>
          </p:blipFill>
          <p:spPr>
            <a:xfrm>
              <a:off x="6817127" y="5348350"/>
              <a:ext cx="1193996" cy="728137"/>
            </a:xfrm>
            <a:prstGeom prst="rect">
              <a:avLst/>
            </a:prstGeom>
          </p:spPr>
        </p:pic>
        <p:grpSp>
          <p:nvGrpSpPr>
            <p:cNvPr id="32" name="グループ化 31">
              <a:extLst>
                <a:ext uri="{FF2B5EF4-FFF2-40B4-BE49-F238E27FC236}">
                  <a16:creationId xmlns:a16="http://schemas.microsoft.com/office/drawing/2014/main" id="{62E2CE44-1AF9-2455-5710-103FD2E171A7}"/>
                </a:ext>
              </a:extLst>
            </p:cNvPr>
            <p:cNvGrpSpPr/>
            <p:nvPr/>
          </p:nvGrpSpPr>
          <p:grpSpPr>
            <a:xfrm>
              <a:off x="6568581" y="2814282"/>
              <a:ext cx="1686190" cy="1015393"/>
              <a:chOff x="6568581" y="2814282"/>
              <a:chExt cx="1686190" cy="1015393"/>
            </a:xfrm>
          </p:grpSpPr>
          <p:pic>
            <p:nvPicPr>
              <p:cNvPr id="28" name="図 27">
                <a:extLst>
                  <a:ext uri="{FF2B5EF4-FFF2-40B4-BE49-F238E27FC236}">
                    <a16:creationId xmlns:a16="http://schemas.microsoft.com/office/drawing/2014/main" id="{32761E2B-F129-B0B2-54AA-CDB1F2F75565}"/>
                  </a:ext>
                </a:extLst>
              </p:cNvPr>
              <p:cNvPicPr>
                <a:picLocks noChangeAspect="1"/>
              </p:cNvPicPr>
              <p:nvPr/>
            </p:nvPicPr>
            <p:blipFill rotWithShape="1">
              <a:blip r:embed="rId8"/>
              <a:srcRect t="15935" b="10242"/>
              <a:stretch/>
            </p:blipFill>
            <p:spPr>
              <a:xfrm>
                <a:off x="6571732" y="2850716"/>
                <a:ext cx="1683039" cy="878317"/>
              </a:xfrm>
              <a:prstGeom prst="rect">
                <a:avLst/>
              </a:prstGeom>
            </p:spPr>
          </p:pic>
          <p:pic>
            <p:nvPicPr>
              <p:cNvPr id="12" name="図 11">
                <a:extLst>
                  <a:ext uri="{FF2B5EF4-FFF2-40B4-BE49-F238E27FC236}">
                    <a16:creationId xmlns:a16="http://schemas.microsoft.com/office/drawing/2014/main" id="{45987728-ABBA-AC08-E122-75138111E0FC}"/>
                  </a:ext>
                </a:extLst>
              </p:cNvPr>
              <p:cNvPicPr>
                <a:picLocks noChangeAspect="1"/>
              </p:cNvPicPr>
              <p:nvPr/>
            </p:nvPicPr>
            <p:blipFill rotWithShape="1">
              <a:blip r:embed="rId11"/>
              <a:srcRect t="1" b="3771"/>
              <a:stretch/>
            </p:blipFill>
            <p:spPr>
              <a:xfrm>
                <a:off x="6584875" y="2826128"/>
                <a:ext cx="1668935" cy="985367"/>
              </a:xfrm>
              <a:prstGeom prst="rect">
                <a:avLst/>
              </a:prstGeom>
            </p:spPr>
          </p:pic>
          <p:sp>
            <p:nvSpPr>
              <p:cNvPr id="83" name="正方形/長方形 82">
                <a:extLst>
                  <a:ext uri="{FF2B5EF4-FFF2-40B4-BE49-F238E27FC236}">
                    <a16:creationId xmlns:a16="http://schemas.microsoft.com/office/drawing/2014/main" id="{3C71986C-1328-8152-D686-1AF653752C49}"/>
                  </a:ext>
                </a:extLst>
              </p:cNvPr>
              <p:cNvSpPr/>
              <p:nvPr/>
            </p:nvSpPr>
            <p:spPr>
              <a:xfrm>
                <a:off x="6568581" y="2814282"/>
                <a:ext cx="1677225" cy="1015393"/>
              </a:xfrm>
              <a:prstGeom prst="rect">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86" name="グループ化 85">
                <a:extLst>
                  <a:ext uri="{FF2B5EF4-FFF2-40B4-BE49-F238E27FC236}">
                    <a16:creationId xmlns:a16="http://schemas.microsoft.com/office/drawing/2014/main" id="{8DA560AC-F141-0A7F-2F3E-A3C5EC195592}"/>
                  </a:ext>
                </a:extLst>
              </p:cNvPr>
              <p:cNvGrpSpPr/>
              <p:nvPr/>
            </p:nvGrpSpPr>
            <p:grpSpPr>
              <a:xfrm rot="5400000">
                <a:off x="7310239" y="3152266"/>
                <a:ext cx="334562" cy="334562"/>
                <a:chOff x="7357145" y="1006679"/>
                <a:chExt cx="258825" cy="258825"/>
              </a:xfrm>
            </p:grpSpPr>
            <p:sp>
              <p:nvSpPr>
                <p:cNvPr id="84" name="楕円 83">
                  <a:extLst>
                    <a:ext uri="{FF2B5EF4-FFF2-40B4-BE49-F238E27FC236}">
                      <a16:creationId xmlns:a16="http://schemas.microsoft.com/office/drawing/2014/main" id="{C479BBB1-3AD6-C5E2-3CB9-44ADCE194493}"/>
                    </a:ext>
                  </a:extLst>
                </p:cNvPr>
                <p:cNvSpPr/>
                <p:nvPr/>
              </p:nvSpPr>
              <p:spPr>
                <a:xfrm>
                  <a:off x="7357145" y="1006679"/>
                  <a:ext cx="258825" cy="258825"/>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5" name="二等辺三角形 84">
                  <a:extLst>
                    <a:ext uri="{FF2B5EF4-FFF2-40B4-BE49-F238E27FC236}">
                      <a16:creationId xmlns:a16="http://schemas.microsoft.com/office/drawing/2014/main" id="{1BF0B3CE-F1CD-EEF6-910F-71F73D2F9038}"/>
                    </a:ext>
                  </a:extLst>
                </p:cNvPr>
                <p:cNvSpPr/>
                <p:nvPr/>
              </p:nvSpPr>
              <p:spPr>
                <a:xfrm>
                  <a:off x="7390701" y="1009820"/>
                  <a:ext cx="220635" cy="190203"/>
                </a:xfrm>
                <a:prstGeom prst="triangle">
                  <a:avLst/>
                </a:prstGeom>
                <a:solidFill>
                  <a:schemeClr val="tx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pic>
          <p:nvPicPr>
            <p:cNvPr id="35" name="図 34">
              <a:extLst>
                <a:ext uri="{FF2B5EF4-FFF2-40B4-BE49-F238E27FC236}">
                  <a16:creationId xmlns:a16="http://schemas.microsoft.com/office/drawing/2014/main" id="{B47029F6-0CB4-6980-8512-A01E35EBE592}"/>
                </a:ext>
              </a:extLst>
            </p:cNvPr>
            <p:cNvPicPr>
              <a:picLocks noChangeAspect="1"/>
            </p:cNvPicPr>
            <p:nvPr/>
          </p:nvPicPr>
          <p:blipFill>
            <a:blip r:embed="rId12"/>
            <a:stretch>
              <a:fillRect/>
            </a:stretch>
          </p:blipFill>
          <p:spPr>
            <a:xfrm>
              <a:off x="6817127" y="5338190"/>
              <a:ext cx="1193996" cy="797837"/>
            </a:xfrm>
            <a:prstGeom prst="rect">
              <a:avLst/>
            </a:prstGeom>
          </p:spPr>
        </p:pic>
        <p:pic>
          <p:nvPicPr>
            <p:cNvPr id="39" name="図 38">
              <a:extLst>
                <a:ext uri="{FF2B5EF4-FFF2-40B4-BE49-F238E27FC236}">
                  <a16:creationId xmlns:a16="http://schemas.microsoft.com/office/drawing/2014/main" id="{EAE267B6-89A0-74E9-29A3-3791172F3D1D}"/>
                </a:ext>
              </a:extLst>
            </p:cNvPr>
            <p:cNvPicPr>
              <a:picLocks noChangeAspect="1"/>
            </p:cNvPicPr>
            <p:nvPr/>
          </p:nvPicPr>
          <p:blipFill rotWithShape="1">
            <a:blip r:embed="rId13"/>
            <a:srcRect t="14601"/>
            <a:stretch/>
          </p:blipFill>
          <p:spPr>
            <a:xfrm>
              <a:off x="6817127" y="4343719"/>
              <a:ext cx="1237739" cy="689356"/>
            </a:xfrm>
            <a:prstGeom prst="rect">
              <a:avLst/>
            </a:prstGeom>
          </p:spPr>
        </p:pic>
      </p:grpSp>
      <p:sp>
        <p:nvSpPr>
          <p:cNvPr id="22" name="正方形/長方形 21">
            <a:extLst>
              <a:ext uri="{FF2B5EF4-FFF2-40B4-BE49-F238E27FC236}">
                <a16:creationId xmlns:a16="http://schemas.microsoft.com/office/drawing/2014/main" id="{36BA8309-1973-F041-DE5F-958FAAE90753}"/>
              </a:ext>
            </a:extLst>
          </p:cNvPr>
          <p:cNvSpPr/>
          <p:nvPr/>
        </p:nvSpPr>
        <p:spPr>
          <a:xfrm>
            <a:off x="4222751" y="1350411"/>
            <a:ext cx="3663949" cy="454393"/>
          </a:xfrm>
          <a:prstGeom prst="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13D3A38B-DD7D-4C07-E7B8-C336013B0E6A}"/>
              </a:ext>
            </a:extLst>
          </p:cNvPr>
          <p:cNvSpPr/>
          <p:nvPr/>
        </p:nvSpPr>
        <p:spPr>
          <a:xfrm>
            <a:off x="8042276" y="1350411"/>
            <a:ext cx="3663949" cy="454393"/>
          </a:xfrm>
          <a:prstGeom prst="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ボックス 8">
            <a:extLst>
              <a:ext uri="{FF2B5EF4-FFF2-40B4-BE49-F238E27FC236}">
                <a16:creationId xmlns:a16="http://schemas.microsoft.com/office/drawing/2014/main" id="{B5235AFF-BA3D-D21F-99FC-F037BBCEAC36}"/>
              </a:ext>
            </a:extLst>
          </p:cNvPr>
          <p:cNvSpPr txBox="1"/>
          <p:nvPr/>
        </p:nvSpPr>
        <p:spPr>
          <a:xfrm>
            <a:off x="8126418" y="1426100"/>
            <a:ext cx="2979732"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j-ea"/>
                <a:ea typeface="+mj-ea"/>
              </a:rPr>
              <a:t>動画形式（インタビュー）</a:t>
            </a:r>
            <a:endParaRPr kumimoji="0" lang="en-US" altLang="ja-JP" sz="1600" b="1" i="0" u="none" strike="noStrike" kern="0" cap="none" spc="0" normalizeH="0" baseline="0" noProof="0" dirty="0">
              <a:ln>
                <a:noFill/>
              </a:ln>
              <a:solidFill>
                <a:schemeClr val="bg1"/>
              </a:solidFill>
              <a:effectLst/>
              <a:uLnTx/>
              <a:uFillTx/>
              <a:latin typeface="+mj-ea"/>
              <a:ea typeface="+mj-ea"/>
            </a:endParaRPr>
          </a:p>
        </p:txBody>
      </p:sp>
      <p:sp>
        <p:nvSpPr>
          <p:cNvPr id="34" name="テキスト ボックス 33">
            <a:extLst>
              <a:ext uri="{FF2B5EF4-FFF2-40B4-BE49-F238E27FC236}">
                <a16:creationId xmlns:a16="http://schemas.microsoft.com/office/drawing/2014/main" id="{EBF1AC0C-BD09-1D69-655B-62D06E6BFF98}"/>
              </a:ext>
            </a:extLst>
          </p:cNvPr>
          <p:cNvSpPr txBox="1"/>
          <p:nvPr/>
        </p:nvSpPr>
        <p:spPr>
          <a:xfrm>
            <a:off x="4316624" y="1426100"/>
            <a:ext cx="2798551"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j-ea"/>
                <a:ea typeface="+mj-ea"/>
              </a:rPr>
              <a:t>グラフィック（図解）</a:t>
            </a:r>
            <a:r>
              <a:rPr kumimoji="0" lang="ja-JP" altLang="en-US" sz="1400" b="1" i="0" u="none" strike="noStrike" kern="0" cap="none" spc="0" normalizeH="0" baseline="0" noProof="0" dirty="0">
                <a:ln>
                  <a:noFill/>
                </a:ln>
                <a:solidFill>
                  <a:schemeClr val="bg1"/>
                </a:solidFill>
                <a:effectLst/>
                <a:uLnTx/>
                <a:uFillTx/>
                <a:latin typeface="+mj-ea"/>
                <a:ea typeface="+mj-ea"/>
              </a:rPr>
              <a:t>形式</a:t>
            </a:r>
            <a:endParaRPr kumimoji="0" lang="en-US" altLang="ja-JP" sz="1400" b="1" i="0" u="none" strike="noStrike" kern="0" cap="none" spc="0" normalizeH="0" baseline="0" noProof="0" dirty="0">
              <a:ln>
                <a:noFill/>
              </a:ln>
              <a:solidFill>
                <a:schemeClr val="bg1"/>
              </a:solidFill>
              <a:effectLst/>
              <a:uLnTx/>
              <a:uFillTx/>
              <a:latin typeface="+mj-ea"/>
              <a:ea typeface="+mj-ea"/>
            </a:endParaRPr>
          </a:p>
        </p:txBody>
      </p:sp>
      <p:sp>
        <p:nvSpPr>
          <p:cNvPr id="38" name="テキスト ボックス 37">
            <a:extLst>
              <a:ext uri="{FF2B5EF4-FFF2-40B4-BE49-F238E27FC236}">
                <a16:creationId xmlns:a16="http://schemas.microsoft.com/office/drawing/2014/main" id="{459E7105-37FA-F1D7-E67A-FFC1FD61AE51}"/>
              </a:ext>
            </a:extLst>
          </p:cNvPr>
          <p:cNvSpPr txBox="1"/>
          <p:nvPr/>
        </p:nvSpPr>
        <p:spPr>
          <a:xfrm>
            <a:off x="5867764" y="2393062"/>
            <a:ext cx="2069670" cy="2123658"/>
          </a:xfrm>
          <a:prstGeom prst="rect">
            <a:avLst/>
          </a:prstGeom>
          <a:noFill/>
        </p:spPr>
        <p:txBody>
          <a:bodyPr wrap="square" rtlCol="0">
            <a:spAutoFit/>
          </a:bodyPr>
          <a:lstStyle/>
          <a:p>
            <a:r>
              <a:rPr lang="ja-JP" altLang="en-US" sz="1200" dirty="0">
                <a:solidFill>
                  <a:schemeClr val="accent3"/>
                </a:solidFill>
                <a:latin typeface="+mn-ea"/>
                <a:cs typeface="Meiryo UI" pitchFamily="50" charset="-128"/>
              </a:rPr>
              <a:t>以下のようなケースで、</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情報の取得ハードルを下げたり、理解度を深めたり</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する目的での利用が有効。</a:t>
            </a:r>
            <a:endParaRPr lang="en-US" altLang="ja-JP" sz="1200" dirty="0">
              <a:solidFill>
                <a:schemeClr val="accent3"/>
              </a:solidFill>
              <a:latin typeface="+mn-ea"/>
              <a:cs typeface="Meiryo UI" pitchFamily="50" charset="-128"/>
            </a:endParaRPr>
          </a:p>
          <a:p>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・相応リテラシーを求める</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　商材（金融商品など）の</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　初心者層へのアプローチ</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・仕様や仕組みが難解な</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　広告主様商品やその関連</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　情報を図解</a:t>
            </a:r>
            <a:endParaRPr lang="en-US" altLang="ja-JP" sz="1200" dirty="0">
              <a:solidFill>
                <a:schemeClr val="accent3"/>
              </a:solidFill>
              <a:latin typeface="+mn-ea"/>
              <a:cs typeface="Meiryo UI" pitchFamily="50" charset="-128"/>
            </a:endParaRPr>
          </a:p>
        </p:txBody>
      </p:sp>
      <p:sp>
        <p:nvSpPr>
          <p:cNvPr id="40" name="テキスト ボックス 39">
            <a:extLst>
              <a:ext uri="{FF2B5EF4-FFF2-40B4-BE49-F238E27FC236}">
                <a16:creationId xmlns:a16="http://schemas.microsoft.com/office/drawing/2014/main" id="{4AE2BCC9-58C6-4395-7D62-9FDC3E52DAB3}"/>
              </a:ext>
            </a:extLst>
          </p:cNvPr>
          <p:cNvSpPr txBox="1"/>
          <p:nvPr/>
        </p:nvSpPr>
        <p:spPr>
          <a:xfrm>
            <a:off x="5871099" y="4528388"/>
            <a:ext cx="2015602" cy="861774"/>
          </a:xfrm>
          <a:prstGeom prst="rect">
            <a:avLst/>
          </a:prstGeom>
          <a:noFill/>
        </p:spPr>
        <p:txBody>
          <a:bodyPr wrap="square" rtlCol="0">
            <a:spAutoFit/>
          </a:bodyPr>
          <a:lstStyle/>
          <a:p>
            <a:r>
              <a:rPr lang="ja-JP" altLang="en-US" sz="1000" dirty="0">
                <a:solidFill>
                  <a:schemeClr val="accent3"/>
                </a:solidFill>
                <a:latin typeface="+mn-ea"/>
                <a:cs typeface="Meiryo UI" pitchFamily="50" charset="-128"/>
              </a:rPr>
              <a:t>▼（参考記事）</a:t>
            </a:r>
            <a:endParaRPr lang="en-US" altLang="ja-JP" sz="1000" dirty="0">
              <a:solidFill>
                <a:schemeClr val="accent3"/>
              </a:solidFill>
              <a:latin typeface="+mn-ea"/>
              <a:cs typeface="Meiryo UI" pitchFamily="50" charset="-128"/>
            </a:endParaRPr>
          </a:p>
          <a:p>
            <a:r>
              <a:rPr lang="ja-JP" altLang="en-US" sz="1000" dirty="0">
                <a:solidFill>
                  <a:schemeClr val="accent3"/>
                </a:solidFill>
                <a:latin typeface="+mn-ea"/>
                <a:cs typeface="Meiryo UI" pitchFamily="50" charset="-128"/>
              </a:rPr>
              <a:t>　　</a:t>
            </a:r>
            <a:r>
              <a:rPr lang="en-US" altLang="ja-JP" sz="1000" dirty="0">
                <a:solidFill>
                  <a:schemeClr val="accent3"/>
                </a:solidFill>
                <a:latin typeface="+mn-ea"/>
                <a:cs typeface="Meiryo UI" pitchFamily="50" charset="-128"/>
              </a:rPr>
              <a:t>Yahoo!</a:t>
            </a:r>
            <a:r>
              <a:rPr lang="ja-JP" altLang="en-US" sz="1000" dirty="0">
                <a:solidFill>
                  <a:schemeClr val="accent3"/>
                </a:solidFill>
                <a:latin typeface="+mn-ea"/>
                <a:cs typeface="Meiryo UI" pitchFamily="50" charset="-128"/>
              </a:rPr>
              <a:t>ニュース </a:t>
            </a:r>
            <a:endParaRPr lang="en-US" altLang="ja-JP" sz="1000" dirty="0">
              <a:solidFill>
                <a:schemeClr val="accent3"/>
              </a:solidFill>
              <a:latin typeface="+mn-ea"/>
              <a:cs typeface="Meiryo UI" pitchFamily="50" charset="-128"/>
            </a:endParaRPr>
          </a:p>
          <a:p>
            <a:r>
              <a:rPr lang="ja-JP" altLang="en-US" sz="1000" dirty="0">
                <a:solidFill>
                  <a:schemeClr val="accent3"/>
                </a:solidFill>
                <a:latin typeface="+mn-ea"/>
                <a:cs typeface="Meiryo UI" pitchFamily="50" charset="-128"/>
              </a:rPr>
              <a:t>　　ビジュアルで知る</a:t>
            </a:r>
            <a:endParaRPr lang="en-US" altLang="ja-JP" sz="1000" dirty="0">
              <a:solidFill>
                <a:schemeClr val="accent3"/>
              </a:solidFill>
              <a:latin typeface="+mn-ea"/>
              <a:cs typeface="Meiryo UI" pitchFamily="50" charset="-128"/>
            </a:endParaRPr>
          </a:p>
          <a:p>
            <a:r>
              <a:rPr lang="en-US" altLang="ja-JP" sz="1000" dirty="0">
                <a:solidFill>
                  <a:schemeClr val="accent3"/>
                </a:solidFill>
                <a:latin typeface="+mn-ea"/>
                <a:cs typeface="Meiryo UI" pitchFamily="50" charset="-128"/>
                <a:hlinkClick r:id="rId14"/>
              </a:rPr>
              <a:t>https://news.yahoo.co.jp/special/</a:t>
            </a:r>
            <a:endParaRPr lang="en-US" altLang="ja-JP" sz="1000" dirty="0">
              <a:solidFill>
                <a:schemeClr val="accent3"/>
              </a:solidFill>
              <a:latin typeface="+mn-ea"/>
              <a:cs typeface="Meiryo UI" pitchFamily="50" charset="-128"/>
            </a:endParaRPr>
          </a:p>
        </p:txBody>
      </p:sp>
      <p:pic>
        <p:nvPicPr>
          <p:cNvPr id="42" name="図 41">
            <a:extLst>
              <a:ext uri="{FF2B5EF4-FFF2-40B4-BE49-F238E27FC236}">
                <a16:creationId xmlns:a16="http://schemas.microsoft.com/office/drawing/2014/main" id="{2C5FC2CF-FD86-5F08-80B7-5956B474AD04}"/>
              </a:ext>
            </a:extLst>
          </p:cNvPr>
          <p:cNvPicPr>
            <a:picLocks noChangeAspect="1"/>
          </p:cNvPicPr>
          <p:nvPr/>
        </p:nvPicPr>
        <p:blipFill>
          <a:blip r:embed="rId15"/>
          <a:stretch>
            <a:fillRect/>
          </a:stretch>
        </p:blipFill>
        <p:spPr>
          <a:xfrm>
            <a:off x="4280620" y="2028825"/>
            <a:ext cx="1581704" cy="3904685"/>
          </a:xfrm>
          <a:prstGeom prst="rect">
            <a:avLst/>
          </a:prstGeom>
        </p:spPr>
      </p:pic>
    </p:spTree>
    <p:extLst>
      <p:ext uri="{BB962C8B-B14F-4D97-AF65-F5344CB8AC3E}">
        <p14:creationId xmlns:p14="http://schemas.microsoft.com/office/powerpoint/2010/main" val="30911061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編集方針</a:t>
            </a:r>
            <a:endParaRPr kumimoji="1" lang="ja-JP" altLang="en-US" sz="1600" dirty="0"/>
          </a:p>
        </p:txBody>
      </p:sp>
      <p:grpSp>
        <p:nvGrpSpPr>
          <p:cNvPr id="14" name="Group 17">
            <a:extLst>
              <a:ext uri="{FF2B5EF4-FFF2-40B4-BE49-F238E27FC236}">
                <a16:creationId xmlns:a16="http://schemas.microsoft.com/office/drawing/2014/main" id="{48C119AE-0E08-DEB3-21AD-9BE606679494}"/>
              </a:ext>
            </a:extLst>
          </p:cNvPr>
          <p:cNvGrpSpPr>
            <a:grpSpLocks/>
          </p:cNvGrpSpPr>
          <p:nvPr/>
        </p:nvGrpSpPr>
        <p:grpSpPr bwMode="auto">
          <a:xfrm>
            <a:off x="138760" y="105104"/>
            <a:ext cx="245963" cy="322411"/>
            <a:chOff x="4175" y="483"/>
            <a:chExt cx="370" cy="485"/>
          </a:xfrm>
          <a:solidFill>
            <a:schemeClr val="bg1"/>
          </a:solidFill>
        </p:grpSpPr>
        <p:sp>
          <p:nvSpPr>
            <p:cNvPr id="15" name="Freeform 18">
              <a:extLst>
                <a:ext uri="{FF2B5EF4-FFF2-40B4-BE49-F238E27FC236}">
                  <a16:creationId xmlns:a16="http://schemas.microsoft.com/office/drawing/2014/main" id="{19E0DAC3-AEAD-02AE-E598-BF3B4EA8BE3B}"/>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19">
              <a:extLst>
                <a:ext uri="{FF2B5EF4-FFF2-40B4-BE49-F238E27FC236}">
                  <a16:creationId xmlns:a16="http://schemas.microsoft.com/office/drawing/2014/main" id="{B3CB47C8-7D17-B922-F0E0-C4E81FF53BAE}"/>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20">
              <a:extLst>
                <a:ext uri="{FF2B5EF4-FFF2-40B4-BE49-F238E27FC236}">
                  <a16:creationId xmlns:a16="http://schemas.microsoft.com/office/drawing/2014/main" id="{B73A9D1E-F8CC-AA1E-AF4B-5AEACF0783D9}"/>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 name="テキスト ボックス 7">
            <a:extLst>
              <a:ext uri="{FF2B5EF4-FFF2-40B4-BE49-F238E27FC236}">
                <a16:creationId xmlns:a16="http://schemas.microsoft.com/office/drawing/2014/main" id="{96403222-2E82-7496-E795-94AC112DAA05}"/>
              </a:ext>
            </a:extLst>
          </p:cNvPr>
          <p:cNvSpPr txBox="1"/>
          <p:nvPr/>
        </p:nvSpPr>
        <p:spPr>
          <a:xfrm>
            <a:off x="2015918" y="1745685"/>
            <a:ext cx="8187833" cy="523220"/>
          </a:xfrm>
          <a:prstGeom prst="rect">
            <a:avLst/>
          </a:prstGeom>
          <a:noFill/>
        </p:spPr>
        <p:txBody>
          <a:bodyPr wrap="square" rtlCol="0">
            <a:spAutoFit/>
          </a:bodyPr>
          <a:lstStyle/>
          <a:p>
            <a:pPr algn="ctr" defTabSz="457200"/>
            <a:r>
              <a:rPr lang="ja-US" altLang="en-US" sz="2800" b="1" dirty="0">
                <a:solidFill>
                  <a:prstClr val="black"/>
                </a:solidFill>
                <a:ea typeface="Meiryo UI"/>
              </a:rPr>
              <a:t>＃課題解決と行動につながる広告</a:t>
            </a:r>
            <a:endParaRPr lang="en-US" altLang="ja-US" sz="2800" b="1" dirty="0">
              <a:solidFill>
                <a:prstClr val="black"/>
              </a:solidFill>
              <a:ea typeface="Meiryo UI"/>
            </a:endParaRPr>
          </a:p>
        </p:txBody>
      </p:sp>
      <p:sp>
        <p:nvSpPr>
          <p:cNvPr id="9" name="テキスト ボックス 8">
            <a:extLst>
              <a:ext uri="{FF2B5EF4-FFF2-40B4-BE49-F238E27FC236}">
                <a16:creationId xmlns:a16="http://schemas.microsoft.com/office/drawing/2014/main" id="{916EB3BB-6B5D-7AF8-3393-1375754709CB}"/>
              </a:ext>
            </a:extLst>
          </p:cNvPr>
          <p:cNvSpPr txBox="1"/>
          <p:nvPr/>
        </p:nvSpPr>
        <p:spPr>
          <a:xfrm>
            <a:off x="2015918" y="2621584"/>
            <a:ext cx="8187833" cy="3293209"/>
          </a:xfrm>
          <a:prstGeom prst="rect">
            <a:avLst/>
          </a:prstGeom>
          <a:noFill/>
        </p:spPr>
        <p:txBody>
          <a:bodyPr wrap="square" rtlCol="0">
            <a:spAutoFit/>
          </a:bodyPr>
          <a:lstStyle/>
          <a:p>
            <a:pPr algn="ctr" defTabSz="457200"/>
            <a:r>
              <a:rPr lang="ja-US" altLang="en-US" sz="1600" b="1" dirty="0">
                <a:solidFill>
                  <a:prstClr val="black"/>
                </a:solidFill>
                <a:ea typeface="Meiryo UI"/>
              </a:rPr>
              <a:t>私たち</a:t>
            </a:r>
            <a:r>
              <a:rPr lang="en-US" altLang="ja-US" sz="1600" b="1" dirty="0">
                <a:solidFill>
                  <a:prstClr val="black"/>
                </a:solidFill>
                <a:ea typeface="Meiryo UI"/>
              </a:rPr>
              <a:t>Yahoo!</a:t>
            </a:r>
            <a:r>
              <a:rPr lang="ja-US" altLang="en-US" sz="1600" b="1" dirty="0">
                <a:solidFill>
                  <a:prstClr val="black"/>
                </a:solidFill>
                <a:ea typeface="Meiryo UI"/>
              </a:rPr>
              <a:t>ニュースは「課題解決と行動につながるニュースを伝える」をミッションに掲げ、</a:t>
            </a:r>
            <a:endParaRPr lang="en-US" altLang="ja-US" sz="1600" b="1" dirty="0">
              <a:solidFill>
                <a:prstClr val="black"/>
              </a:solidFill>
              <a:ea typeface="Meiryo UI"/>
            </a:endParaRPr>
          </a:p>
          <a:p>
            <a:pPr algn="ctr" defTabSz="457200"/>
            <a:r>
              <a:rPr lang="ja-US" altLang="en-US" sz="1600" b="1" dirty="0">
                <a:solidFill>
                  <a:prstClr val="black"/>
                </a:solidFill>
                <a:ea typeface="Meiryo UI"/>
              </a:rPr>
              <a:t>日々ユーザーにニュースを届けています。</a:t>
            </a:r>
            <a:endParaRPr lang="en-US" altLang="ja-US" sz="1600" b="1" dirty="0">
              <a:solidFill>
                <a:prstClr val="black"/>
              </a:solidFill>
              <a:ea typeface="Meiryo UI"/>
            </a:endParaRPr>
          </a:p>
          <a:p>
            <a:pPr algn="ctr" defTabSz="457200"/>
            <a:endParaRPr lang="en-US" altLang="ja-US" sz="1600" b="1" dirty="0">
              <a:solidFill>
                <a:prstClr val="black"/>
              </a:solidFill>
              <a:ea typeface="Meiryo UI"/>
            </a:endParaRPr>
          </a:p>
          <a:p>
            <a:pPr algn="ctr" defTabSz="457200"/>
            <a:r>
              <a:rPr lang="ja-US" altLang="en-US" sz="1600" b="1" dirty="0">
                <a:solidFill>
                  <a:prstClr val="black"/>
                </a:solidFill>
                <a:ea typeface="Meiryo UI"/>
              </a:rPr>
              <a:t>それは広告コンテンツにおいても同じ。</a:t>
            </a:r>
            <a:endParaRPr lang="en-US" altLang="ja-US" sz="1600" b="1" dirty="0">
              <a:solidFill>
                <a:prstClr val="black"/>
              </a:solidFill>
              <a:ea typeface="Meiryo UI"/>
            </a:endParaRPr>
          </a:p>
          <a:p>
            <a:pPr algn="ctr" defTabSz="457200"/>
            <a:endParaRPr lang="en-US" altLang="ja-US" sz="1600" b="1" dirty="0">
              <a:solidFill>
                <a:prstClr val="black"/>
              </a:solidFill>
              <a:ea typeface="Meiryo UI"/>
            </a:endParaRPr>
          </a:p>
          <a:p>
            <a:pPr algn="ctr" defTabSz="457200"/>
            <a:r>
              <a:rPr lang="ja-US" altLang="en-US" sz="1600" b="1" dirty="0">
                <a:solidFill>
                  <a:prstClr val="black"/>
                </a:solidFill>
                <a:ea typeface="Meiryo UI"/>
              </a:rPr>
              <a:t>社会や個人の課題解決のために作り上げたブランド・商品やサービスを</a:t>
            </a:r>
            <a:endParaRPr lang="en-US" altLang="ja-US" sz="1600" b="1" dirty="0">
              <a:solidFill>
                <a:prstClr val="black"/>
              </a:solidFill>
              <a:ea typeface="Meiryo UI"/>
            </a:endParaRPr>
          </a:p>
          <a:p>
            <a:pPr algn="ctr" defTabSz="457200"/>
            <a:r>
              <a:rPr lang="en-US" altLang="ja-US" sz="1600" b="1" dirty="0">
                <a:solidFill>
                  <a:prstClr val="black"/>
                </a:solidFill>
                <a:ea typeface="Meiryo UI"/>
              </a:rPr>
              <a:t>Yahoo!</a:t>
            </a:r>
            <a:r>
              <a:rPr lang="ja-US" altLang="en-US" sz="1600" b="1" dirty="0">
                <a:solidFill>
                  <a:prstClr val="black"/>
                </a:solidFill>
                <a:ea typeface="Meiryo UI"/>
              </a:rPr>
              <a:t>ニュースを訪れたユーザーにも知ってほしい。</a:t>
            </a:r>
            <a:endParaRPr lang="en-US" altLang="ja-US" sz="1600" b="1" dirty="0">
              <a:solidFill>
                <a:prstClr val="black"/>
              </a:solidFill>
              <a:ea typeface="Meiryo UI"/>
            </a:endParaRPr>
          </a:p>
          <a:p>
            <a:pPr algn="ctr" defTabSz="457200"/>
            <a:endParaRPr lang="en-US" altLang="ja-US" sz="1600" b="1" dirty="0">
              <a:solidFill>
                <a:prstClr val="black"/>
              </a:solidFill>
              <a:ea typeface="Meiryo UI"/>
            </a:endParaRPr>
          </a:p>
          <a:p>
            <a:pPr algn="ctr" defTabSz="457200"/>
            <a:r>
              <a:rPr lang="ja-US" altLang="en-US" sz="1600" b="1" dirty="0">
                <a:solidFill>
                  <a:prstClr val="black"/>
                </a:solidFill>
                <a:ea typeface="Meiryo UI"/>
              </a:rPr>
              <a:t>広告主様が届けたい価値を通して、</a:t>
            </a:r>
            <a:endParaRPr lang="en-US" altLang="ja-US" sz="1600" b="1" dirty="0">
              <a:solidFill>
                <a:prstClr val="black"/>
              </a:solidFill>
              <a:ea typeface="Meiryo UI"/>
            </a:endParaRPr>
          </a:p>
          <a:p>
            <a:pPr algn="ctr" defTabSz="457200"/>
            <a:r>
              <a:rPr lang="ja-US" altLang="en-US" sz="1600" b="1" dirty="0">
                <a:solidFill>
                  <a:prstClr val="black"/>
                </a:solidFill>
                <a:ea typeface="Meiryo UI"/>
              </a:rPr>
              <a:t>ユーザーの課題が解決し、行動を変えるきっかけを作る。</a:t>
            </a:r>
            <a:endParaRPr lang="en-US" altLang="ja-US" sz="1600" b="1" dirty="0">
              <a:solidFill>
                <a:prstClr val="black"/>
              </a:solidFill>
              <a:ea typeface="Meiryo UI"/>
            </a:endParaRPr>
          </a:p>
          <a:p>
            <a:pPr algn="ctr" defTabSz="457200"/>
            <a:r>
              <a:rPr lang="ja-US" altLang="en-US" sz="1600" b="1" dirty="0">
                <a:solidFill>
                  <a:prstClr val="black"/>
                </a:solidFill>
                <a:ea typeface="Meiryo UI"/>
              </a:rPr>
              <a:t>それが積み重なって社会を変える原動力になる。</a:t>
            </a:r>
            <a:endParaRPr lang="en-US" altLang="ja-US" sz="1600" b="1" dirty="0">
              <a:solidFill>
                <a:prstClr val="black"/>
              </a:solidFill>
              <a:ea typeface="Meiryo UI"/>
            </a:endParaRPr>
          </a:p>
          <a:p>
            <a:pPr algn="ctr" defTabSz="457200"/>
            <a:endParaRPr lang="en-US" altLang="ja-US" sz="1600" b="1" dirty="0">
              <a:solidFill>
                <a:prstClr val="black"/>
              </a:solidFill>
              <a:ea typeface="Meiryo UI"/>
            </a:endParaRPr>
          </a:p>
          <a:p>
            <a:pPr algn="ctr" defTabSz="457200"/>
            <a:r>
              <a:rPr lang="ja-US" altLang="en-US" sz="1600" b="1" dirty="0">
                <a:solidFill>
                  <a:prstClr val="black"/>
                </a:solidFill>
                <a:ea typeface="Meiryo UI"/>
              </a:rPr>
              <a:t>そんな広告主様とユーザーをつなぐお手伝いができたら、と</a:t>
            </a:r>
            <a:r>
              <a:rPr lang="en-US" altLang="ja-US" sz="1600" b="1" dirty="0">
                <a:solidFill>
                  <a:prstClr val="black"/>
                </a:solidFill>
                <a:ea typeface="Meiryo UI"/>
              </a:rPr>
              <a:t>Yahoo!</a:t>
            </a:r>
            <a:r>
              <a:rPr lang="ja-US" altLang="en-US" sz="1600" b="1" dirty="0">
                <a:solidFill>
                  <a:prstClr val="black"/>
                </a:solidFill>
                <a:ea typeface="Meiryo UI"/>
              </a:rPr>
              <a:t>ニュースは考えています。</a:t>
            </a:r>
            <a:endParaRPr lang="en-US" altLang="ja-US" sz="1600" b="1" dirty="0">
              <a:solidFill>
                <a:prstClr val="black"/>
              </a:solidFill>
              <a:ea typeface="Meiryo UI"/>
            </a:endParaRPr>
          </a:p>
        </p:txBody>
      </p:sp>
    </p:spTree>
    <p:extLst>
      <p:ext uri="{BB962C8B-B14F-4D97-AF65-F5344CB8AC3E}">
        <p14:creationId xmlns:p14="http://schemas.microsoft.com/office/powerpoint/2010/main" val="1501563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編集方針</a:t>
            </a:r>
            <a:endParaRPr kumimoji="1" lang="ja-JP" altLang="en-US" sz="1600" dirty="0"/>
          </a:p>
        </p:txBody>
      </p:sp>
      <p:grpSp>
        <p:nvGrpSpPr>
          <p:cNvPr id="14" name="Group 17">
            <a:extLst>
              <a:ext uri="{FF2B5EF4-FFF2-40B4-BE49-F238E27FC236}">
                <a16:creationId xmlns:a16="http://schemas.microsoft.com/office/drawing/2014/main" id="{48C119AE-0E08-DEB3-21AD-9BE606679494}"/>
              </a:ext>
            </a:extLst>
          </p:cNvPr>
          <p:cNvGrpSpPr>
            <a:grpSpLocks/>
          </p:cNvGrpSpPr>
          <p:nvPr/>
        </p:nvGrpSpPr>
        <p:grpSpPr bwMode="auto">
          <a:xfrm>
            <a:off x="138760" y="105104"/>
            <a:ext cx="245963" cy="322411"/>
            <a:chOff x="4175" y="483"/>
            <a:chExt cx="370" cy="485"/>
          </a:xfrm>
          <a:solidFill>
            <a:schemeClr val="bg1"/>
          </a:solidFill>
        </p:grpSpPr>
        <p:sp>
          <p:nvSpPr>
            <p:cNvPr id="15" name="Freeform 18">
              <a:extLst>
                <a:ext uri="{FF2B5EF4-FFF2-40B4-BE49-F238E27FC236}">
                  <a16:creationId xmlns:a16="http://schemas.microsoft.com/office/drawing/2014/main" id="{19E0DAC3-AEAD-02AE-E598-BF3B4EA8BE3B}"/>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19">
              <a:extLst>
                <a:ext uri="{FF2B5EF4-FFF2-40B4-BE49-F238E27FC236}">
                  <a16:creationId xmlns:a16="http://schemas.microsoft.com/office/drawing/2014/main" id="{B3CB47C8-7D17-B922-F0E0-C4E81FF53BAE}"/>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20">
              <a:extLst>
                <a:ext uri="{FF2B5EF4-FFF2-40B4-BE49-F238E27FC236}">
                  <a16:creationId xmlns:a16="http://schemas.microsoft.com/office/drawing/2014/main" id="{B73A9D1E-F8CC-AA1E-AF4B-5AEACF0783D9}"/>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11" name="テキスト ボックス 10">
            <a:extLst>
              <a:ext uri="{FF2B5EF4-FFF2-40B4-BE49-F238E27FC236}">
                <a16:creationId xmlns:a16="http://schemas.microsoft.com/office/drawing/2014/main" id="{C9C6E077-1ED8-39E8-EA61-B8A05C9EC1B6}"/>
              </a:ext>
            </a:extLst>
          </p:cNvPr>
          <p:cNvSpPr txBox="1"/>
          <p:nvPr/>
        </p:nvSpPr>
        <p:spPr>
          <a:xfrm>
            <a:off x="1061649" y="1486128"/>
            <a:ext cx="9702145" cy="954107"/>
          </a:xfrm>
          <a:prstGeom prst="rect">
            <a:avLst/>
          </a:prstGeom>
          <a:noFill/>
        </p:spPr>
        <p:txBody>
          <a:bodyPr wrap="square" rtlCol="0">
            <a:spAutoFit/>
          </a:bodyPr>
          <a:lstStyle/>
          <a:p>
            <a:pPr defTabSz="457200"/>
            <a:r>
              <a:rPr lang="en-US" altLang="ja-US" b="1" dirty="0">
                <a:solidFill>
                  <a:prstClr val="black"/>
                </a:solidFill>
                <a:latin typeface="+mn-ea"/>
              </a:rPr>
              <a:t>✔</a:t>
            </a:r>
            <a:r>
              <a:rPr lang="ja-US" altLang="en-US" b="1" dirty="0">
                <a:solidFill>
                  <a:prstClr val="black"/>
                </a:solidFill>
                <a:latin typeface="+mn-ea"/>
              </a:rPr>
              <a:t>日本最大級</a:t>
            </a:r>
            <a:r>
              <a:rPr lang="ja-JP" altLang="en-US" b="1" dirty="0">
                <a:solidFill>
                  <a:prstClr val="black"/>
                </a:solidFill>
                <a:latin typeface="+mn-ea"/>
              </a:rPr>
              <a:t>の</a:t>
            </a:r>
            <a:r>
              <a:rPr lang="ja-US" altLang="en-US" b="1" dirty="0">
                <a:solidFill>
                  <a:prstClr val="black"/>
                </a:solidFill>
                <a:latin typeface="+mn-ea"/>
              </a:rPr>
              <a:t>ニュースメディア</a:t>
            </a:r>
            <a:r>
              <a:rPr lang="ja-JP" altLang="en-US" b="1" dirty="0">
                <a:solidFill>
                  <a:prstClr val="black"/>
                </a:solidFill>
                <a:latin typeface="+mn-ea"/>
              </a:rPr>
              <a:t>のノウハウを生かす</a:t>
            </a:r>
            <a:endParaRPr lang="en-US" altLang="ja-US" b="1" dirty="0">
              <a:solidFill>
                <a:prstClr val="black"/>
              </a:solidFill>
              <a:latin typeface="+mn-ea"/>
            </a:endParaRPr>
          </a:p>
          <a:p>
            <a:pPr defTabSz="457200"/>
            <a:r>
              <a:rPr lang="ja-JP" altLang="en-US" sz="1400" dirty="0">
                <a:solidFill>
                  <a:prstClr val="black"/>
                </a:solidFill>
                <a:latin typeface="+mn-ea"/>
              </a:rPr>
              <a:t>月間約</a:t>
            </a:r>
            <a:r>
              <a:rPr lang="en-US" altLang="ja-JP" sz="1400" dirty="0">
                <a:solidFill>
                  <a:prstClr val="black"/>
                </a:solidFill>
                <a:latin typeface="+mn-ea"/>
              </a:rPr>
              <a:t>170</a:t>
            </a:r>
            <a:r>
              <a:rPr lang="ja-JP" altLang="en-US" sz="1400" dirty="0">
                <a:solidFill>
                  <a:prstClr val="black"/>
                </a:solidFill>
                <a:latin typeface="+mn-ea"/>
              </a:rPr>
              <a:t>億</a:t>
            </a:r>
            <a:r>
              <a:rPr lang="en-US" altLang="ja-JP" sz="1400" dirty="0">
                <a:solidFill>
                  <a:prstClr val="black"/>
                </a:solidFill>
                <a:latin typeface="+mn-ea"/>
              </a:rPr>
              <a:t>PV</a:t>
            </a:r>
            <a:r>
              <a:rPr lang="ja-JP" altLang="en-US" sz="1400" dirty="0">
                <a:solidFill>
                  <a:prstClr val="black"/>
                </a:solidFill>
                <a:latin typeface="+mn-ea"/>
              </a:rPr>
              <a:t>（全デバイス合算）</a:t>
            </a:r>
            <a:r>
              <a:rPr lang="en-US" altLang="ja-JP" sz="1400" dirty="0">
                <a:solidFill>
                  <a:prstClr val="black"/>
                </a:solidFill>
                <a:latin typeface="+mn-ea"/>
              </a:rPr>
              <a:t>※</a:t>
            </a:r>
            <a:r>
              <a:rPr lang="ja-JP" altLang="en-US" sz="1400" dirty="0">
                <a:solidFill>
                  <a:prstClr val="black"/>
                </a:solidFill>
                <a:latin typeface="+mn-ea"/>
              </a:rPr>
              <a:t>の閲覧数を誇るニュースメディアだからこそ、多くのユーザーに支持されるコンテンツを熟知</a:t>
            </a:r>
            <a:br>
              <a:rPr lang="en-US" altLang="ja-JP" sz="1400" dirty="0">
                <a:solidFill>
                  <a:prstClr val="black"/>
                </a:solidFill>
                <a:latin typeface="+mn-ea"/>
              </a:rPr>
            </a:br>
            <a:r>
              <a:rPr lang="ja-JP" altLang="en-US" sz="1000" dirty="0">
                <a:solidFill>
                  <a:prstClr val="black"/>
                </a:solidFill>
                <a:latin typeface="+mn-ea"/>
              </a:rPr>
              <a:t>（</a:t>
            </a:r>
            <a:r>
              <a:rPr lang="en-US" altLang="ja-JP" sz="1000" dirty="0">
                <a:solidFill>
                  <a:prstClr val="black"/>
                </a:solidFill>
                <a:latin typeface="+mn-ea"/>
              </a:rPr>
              <a:t>※</a:t>
            </a:r>
            <a:r>
              <a:rPr lang="en-US" altLang="ja-JP" sz="1000" b="0" i="0" dirty="0">
                <a:solidFill>
                  <a:schemeClr val="accent3"/>
                </a:solidFill>
                <a:effectLst/>
                <a:latin typeface="+mj-ea"/>
                <a:ea typeface="+mj-ea"/>
              </a:rPr>
              <a:t>2022</a:t>
            </a:r>
            <a:r>
              <a:rPr lang="ja-JP" altLang="en-US" sz="1000" b="0" i="0" dirty="0">
                <a:solidFill>
                  <a:schemeClr val="accent3"/>
                </a:solidFill>
                <a:effectLst/>
                <a:latin typeface="+mj-ea"/>
                <a:ea typeface="+mj-ea"/>
              </a:rPr>
              <a:t>年</a:t>
            </a:r>
            <a:r>
              <a:rPr lang="en-US" altLang="ja-JP" sz="1000" b="0" i="0" dirty="0">
                <a:solidFill>
                  <a:schemeClr val="accent3"/>
                </a:solidFill>
                <a:effectLst/>
                <a:latin typeface="+mj-ea"/>
                <a:ea typeface="+mj-ea"/>
              </a:rPr>
              <a:t>4</a:t>
            </a:r>
            <a:r>
              <a:rPr lang="ja-JP" altLang="en-US" sz="1000" b="0" i="0" dirty="0">
                <a:solidFill>
                  <a:schemeClr val="accent3"/>
                </a:solidFill>
                <a:effectLst/>
                <a:latin typeface="+mj-ea"/>
                <a:ea typeface="+mj-ea"/>
              </a:rPr>
              <a:t>月</a:t>
            </a:r>
            <a:r>
              <a:rPr lang="en-US" altLang="ja-JP" sz="1000" b="0" i="0" dirty="0">
                <a:solidFill>
                  <a:schemeClr val="accent3"/>
                </a:solidFill>
                <a:effectLst/>
                <a:latin typeface="+mj-ea"/>
                <a:ea typeface="+mj-ea"/>
              </a:rPr>
              <a:t>〜2023</a:t>
            </a:r>
            <a:r>
              <a:rPr lang="ja-JP" altLang="en-US" sz="1000" b="0" i="0" dirty="0">
                <a:solidFill>
                  <a:schemeClr val="accent3"/>
                </a:solidFill>
                <a:effectLst/>
                <a:latin typeface="+mj-ea"/>
                <a:ea typeface="+mj-ea"/>
              </a:rPr>
              <a:t>年</a:t>
            </a:r>
            <a:r>
              <a:rPr lang="en-US" altLang="ja-JP" sz="1000" b="0" i="0" dirty="0">
                <a:solidFill>
                  <a:schemeClr val="accent3"/>
                </a:solidFill>
                <a:effectLst/>
                <a:latin typeface="+mj-ea"/>
                <a:ea typeface="+mj-ea"/>
              </a:rPr>
              <a:t>3</a:t>
            </a:r>
            <a:r>
              <a:rPr lang="ja-JP" altLang="en-US" sz="1000" b="0" i="0" dirty="0">
                <a:solidFill>
                  <a:schemeClr val="accent3"/>
                </a:solidFill>
                <a:effectLst/>
                <a:latin typeface="+mj-ea"/>
                <a:ea typeface="+mj-ea"/>
              </a:rPr>
              <a:t>月の平均値</a:t>
            </a:r>
            <a:r>
              <a:rPr lang="ja-JP" altLang="en-US" sz="1000" dirty="0">
                <a:solidFill>
                  <a:prstClr val="black"/>
                </a:solidFill>
                <a:latin typeface="+mn-ea"/>
              </a:rPr>
              <a:t>）</a:t>
            </a:r>
            <a:endParaRPr kumimoji="0" lang="ja-US" altLang="en-US" sz="1000" dirty="0">
              <a:solidFill>
                <a:prstClr val="black"/>
              </a:solidFill>
              <a:latin typeface="+mn-ea"/>
            </a:endParaRPr>
          </a:p>
        </p:txBody>
      </p:sp>
      <p:sp>
        <p:nvSpPr>
          <p:cNvPr id="12" name="テキスト ボックス 11">
            <a:extLst>
              <a:ext uri="{FF2B5EF4-FFF2-40B4-BE49-F238E27FC236}">
                <a16:creationId xmlns:a16="http://schemas.microsoft.com/office/drawing/2014/main" id="{C7F1561A-CC19-5DC8-91F0-70140AC4C46A}"/>
              </a:ext>
            </a:extLst>
          </p:cNvPr>
          <p:cNvSpPr txBox="1"/>
          <p:nvPr/>
        </p:nvSpPr>
        <p:spPr>
          <a:xfrm>
            <a:off x="1061649" y="2681219"/>
            <a:ext cx="9807635" cy="584775"/>
          </a:xfrm>
          <a:prstGeom prst="rect">
            <a:avLst/>
          </a:prstGeom>
          <a:noFill/>
        </p:spPr>
        <p:txBody>
          <a:bodyPr wrap="square" rtlCol="0">
            <a:spAutoFit/>
          </a:bodyPr>
          <a:lstStyle/>
          <a:p>
            <a:pPr defTabSz="457200"/>
            <a:r>
              <a:rPr lang="en-US" altLang="ja-US" b="1" dirty="0">
                <a:solidFill>
                  <a:prstClr val="black"/>
                </a:solidFill>
                <a:latin typeface="+mn-ea"/>
              </a:rPr>
              <a:t>✔</a:t>
            </a:r>
            <a:r>
              <a:rPr lang="ja-JP" altLang="en-US" b="1" dirty="0">
                <a:solidFill>
                  <a:prstClr val="black"/>
                </a:solidFill>
                <a:latin typeface="+mn-ea"/>
              </a:rPr>
              <a:t>ユーザーが信頼できる</a:t>
            </a:r>
            <a:r>
              <a:rPr lang="ja-US" altLang="en-US" b="1" dirty="0">
                <a:solidFill>
                  <a:prstClr val="black"/>
                </a:solidFill>
                <a:latin typeface="+mn-ea"/>
              </a:rPr>
              <a:t>情報を、わかりやすく</a:t>
            </a:r>
            <a:r>
              <a:rPr lang="ja-JP" altLang="en-US" b="1" dirty="0">
                <a:solidFill>
                  <a:prstClr val="black"/>
                </a:solidFill>
                <a:latin typeface="+mn-ea"/>
              </a:rPr>
              <a:t>伝える</a:t>
            </a:r>
            <a:endParaRPr lang="en-US" altLang="ja-US" b="1" dirty="0">
              <a:solidFill>
                <a:prstClr val="black"/>
              </a:solidFill>
              <a:latin typeface="+mn-ea"/>
            </a:endParaRPr>
          </a:p>
          <a:p>
            <a:pPr defTabSz="457200"/>
            <a:r>
              <a:rPr lang="ja-US" altLang="en-US" sz="1400" dirty="0">
                <a:solidFill>
                  <a:prstClr val="black"/>
                </a:solidFill>
                <a:latin typeface="+mn-ea"/>
              </a:rPr>
              <a:t>多様性や価値観に最大限配慮し、</a:t>
            </a:r>
            <a:r>
              <a:rPr kumimoji="0" lang="ja-JP" altLang="en-US" sz="1400" dirty="0">
                <a:solidFill>
                  <a:prstClr val="black"/>
                </a:solidFill>
                <a:latin typeface="+mn-ea"/>
              </a:rPr>
              <a:t>事実や根拠を基に、</a:t>
            </a:r>
            <a:r>
              <a:rPr lang="ja-US" altLang="en-US" sz="1400" dirty="0">
                <a:solidFill>
                  <a:prstClr val="black"/>
                </a:solidFill>
                <a:latin typeface="+mn-ea"/>
              </a:rPr>
              <a:t>ユーザーの役に立ち、自分ごと化できるコンテンツ</a:t>
            </a:r>
            <a:r>
              <a:rPr lang="ja-JP" altLang="en-US" sz="1400" dirty="0">
                <a:solidFill>
                  <a:prstClr val="black"/>
                </a:solidFill>
                <a:latin typeface="+mn-ea"/>
              </a:rPr>
              <a:t>を</a:t>
            </a:r>
            <a:r>
              <a:rPr lang="ja-US" altLang="en-US" sz="1400" dirty="0">
                <a:solidFill>
                  <a:prstClr val="black"/>
                </a:solidFill>
                <a:latin typeface="+mn-ea"/>
              </a:rPr>
              <a:t>作</a:t>
            </a:r>
            <a:r>
              <a:rPr lang="ja-JP" altLang="en-US" sz="1400" dirty="0">
                <a:solidFill>
                  <a:prstClr val="black"/>
                </a:solidFill>
                <a:latin typeface="+mn-ea"/>
              </a:rPr>
              <a:t>る</a:t>
            </a:r>
            <a:endParaRPr lang="en-US" altLang="ja-US" sz="1400" dirty="0">
              <a:solidFill>
                <a:prstClr val="black"/>
              </a:solidFill>
              <a:latin typeface="+mn-ea"/>
            </a:endParaRPr>
          </a:p>
        </p:txBody>
      </p:sp>
      <p:sp>
        <p:nvSpPr>
          <p:cNvPr id="13" name="テキスト ボックス 12">
            <a:extLst>
              <a:ext uri="{FF2B5EF4-FFF2-40B4-BE49-F238E27FC236}">
                <a16:creationId xmlns:a16="http://schemas.microsoft.com/office/drawing/2014/main" id="{6D5CB903-EAA0-261E-7E2F-FB354CBA3959}"/>
              </a:ext>
            </a:extLst>
          </p:cNvPr>
          <p:cNvSpPr txBox="1"/>
          <p:nvPr/>
        </p:nvSpPr>
        <p:spPr>
          <a:xfrm>
            <a:off x="1061649" y="3556431"/>
            <a:ext cx="9807635" cy="584775"/>
          </a:xfrm>
          <a:prstGeom prst="rect">
            <a:avLst/>
          </a:prstGeom>
          <a:noFill/>
        </p:spPr>
        <p:txBody>
          <a:bodyPr wrap="square" rtlCol="0">
            <a:spAutoFit/>
          </a:bodyPr>
          <a:lstStyle/>
          <a:p>
            <a:pPr defTabSz="457200"/>
            <a:r>
              <a:rPr lang="en-US" altLang="ja-US" b="1" dirty="0">
                <a:solidFill>
                  <a:prstClr val="black"/>
                </a:solidFill>
                <a:latin typeface="+mn-ea"/>
              </a:rPr>
              <a:t>✔</a:t>
            </a:r>
            <a:r>
              <a:rPr lang="ja-US" altLang="en-US" b="1" dirty="0">
                <a:solidFill>
                  <a:prstClr val="black"/>
                </a:solidFill>
                <a:latin typeface="+mn-ea"/>
              </a:rPr>
              <a:t>データで作り、わかる、測る</a:t>
            </a:r>
            <a:endParaRPr lang="en-US" altLang="ja-US" b="1" dirty="0">
              <a:solidFill>
                <a:prstClr val="black"/>
              </a:solidFill>
              <a:latin typeface="+mn-ea"/>
            </a:endParaRPr>
          </a:p>
          <a:p>
            <a:pPr defTabSz="457200"/>
            <a:r>
              <a:rPr lang="ja-US" altLang="en-US" sz="1400" dirty="0">
                <a:solidFill>
                  <a:prstClr val="black"/>
                </a:solidFill>
                <a:latin typeface="+mn-ea"/>
              </a:rPr>
              <a:t>データに基づいて、旬やニーズを捉えた企画・制作を行い、ユーザーの発見を促し、効果もデータドリブンに検証</a:t>
            </a:r>
            <a:endParaRPr lang="en-US" altLang="ja-US" sz="1400" dirty="0">
              <a:solidFill>
                <a:prstClr val="black"/>
              </a:solidFill>
              <a:latin typeface="+mn-ea"/>
            </a:endParaRPr>
          </a:p>
        </p:txBody>
      </p:sp>
      <p:sp>
        <p:nvSpPr>
          <p:cNvPr id="16" name="テキスト ボックス 15">
            <a:extLst>
              <a:ext uri="{FF2B5EF4-FFF2-40B4-BE49-F238E27FC236}">
                <a16:creationId xmlns:a16="http://schemas.microsoft.com/office/drawing/2014/main" id="{723EA38E-D080-07FA-E21F-364321A2983E}"/>
              </a:ext>
            </a:extLst>
          </p:cNvPr>
          <p:cNvSpPr txBox="1"/>
          <p:nvPr/>
        </p:nvSpPr>
        <p:spPr>
          <a:xfrm>
            <a:off x="1047720" y="4444932"/>
            <a:ext cx="9807635" cy="584775"/>
          </a:xfrm>
          <a:prstGeom prst="rect">
            <a:avLst/>
          </a:prstGeom>
          <a:noFill/>
        </p:spPr>
        <p:txBody>
          <a:bodyPr wrap="square" rtlCol="0">
            <a:spAutoFit/>
          </a:bodyPr>
          <a:lstStyle/>
          <a:p>
            <a:pPr defTabSz="457200"/>
            <a:r>
              <a:rPr lang="en-US" altLang="ja-US" b="1" dirty="0">
                <a:solidFill>
                  <a:prstClr val="black"/>
                </a:solidFill>
                <a:latin typeface="+mn-ea"/>
              </a:rPr>
              <a:t>✔</a:t>
            </a:r>
            <a:r>
              <a:rPr lang="ja-US" altLang="en-US" b="1" dirty="0">
                <a:solidFill>
                  <a:prstClr val="black"/>
                </a:solidFill>
                <a:latin typeface="+mn-ea"/>
              </a:rPr>
              <a:t>社会課題から身近な話題まで、さまざまなテーマに</a:t>
            </a:r>
            <a:r>
              <a:rPr lang="ja-JP" altLang="en-US" b="1" dirty="0">
                <a:solidFill>
                  <a:prstClr val="black"/>
                </a:solidFill>
                <a:latin typeface="+mn-ea"/>
              </a:rPr>
              <a:t>独自</a:t>
            </a:r>
            <a:r>
              <a:rPr lang="ja-US" altLang="en-US" b="1" dirty="0">
                <a:solidFill>
                  <a:prstClr val="black"/>
                </a:solidFill>
                <a:latin typeface="+mn-ea"/>
              </a:rPr>
              <a:t>アプローチ</a:t>
            </a:r>
            <a:endParaRPr lang="en-US" altLang="ja-US" b="1" dirty="0">
              <a:solidFill>
                <a:prstClr val="black"/>
              </a:solidFill>
              <a:latin typeface="+mn-ea"/>
            </a:endParaRPr>
          </a:p>
          <a:p>
            <a:pPr defTabSz="457200"/>
            <a:r>
              <a:rPr lang="ja-JP" altLang="en-US" sz="1400" dirty="0">
                <a:solidFill>
                  <a:prstClr val="black"/>
                </a:solidFill>
                <a:latin typeface="+mn-ea"/>
              </a:rPr>
              <a:t>日常生活を取り巻く社会問題やホットなテーマなど</a:t>
            </a:r>
            <a:r>
              <a:rPr lang="ja-US" altLang="en-US" sz="1400" dirty="0">
                <a:solidFill>
                  <a:prstClr val="black"/>
                </a:solidFill>
                <a:latin typeface="+mn-ea"/>
              </a:rPr>
              <a:t>、</a:t>
            </a:r>
            <a:r>
              <a:rPr lang="en-US" altLang="ja-US" sz="1400" dirty="0">
                <a:solidFill>
                  <a:prstClr val="black"/>
                </a:solidFill>
                <a:latin typeface="+mn-ea"/>
                <a:hlinkClick r:id="rId3"/>
              </a:rPr>
              <a:t>Yahoo!</a:t>
            </a:r>
            <a:r>
              <a:rPr lang="ja-US" altLang="en-US" sz="1400" dirty="0">
                <a:solidFill>
                  <a:prstClr val="black"/>
                </a:solidFill>
                <a:latin typeface="+mn-ea"/>
                <a:hlinkClick r:id="rId3"/>
              </a:rPr>
              <a:t>ニュースオリジナル</a:t>
            </a:r>
            <a:r>
              <a:rPr lang="ja-US" altLang="en-US" sz="1400" dirty="0">
                <a:solidFill>
                  <a:prstClr val="black"/>
                </a:solidFill>
                <a:latin typeface="+mn-ea"/>
              </a:rPr>
              <a:t>の独自の切り口・手法で展開</a:t>
            </a:r>
            <a:endParaRPr lang="en-US" altLang="ja-US" sz="1400" dirty="0">
              <a:solidFill>
                <a:prstClr val="black"/>
              </a:solidFill>
              <a:latin typeface="+mn-ea"/>
            </a:endParaRPr>
          </a:p>
        </p:txBody>
      </p:sp>
      <p:sp>
        <p:nvSpPr>
          <p:cNvPr id="19" name="テキスト ボックス 18">
            <a:extLst>
              <a:ext uri="{FF2B5EF4-FFF2-40B4-BE49-F238E27FC236}">
                <a16:creationId xmlns:a16="http://schemas.microsoft.com/office/drawing/2014/main" id="{23C52799-13A4-5BA2-73A9-B8B216B7463A}"/>
              </a:ext>
            </a:extLst>
          </p:cNvPr>
          <p:cNvSpPr txBox="1"/>
          <p:nvPr/>
        </p:nvSpPr>
        <p:spPr>
          <a:xfrm>
            <a:off x="1047720" y="5381056"/>
            <a:ext cx="9807635" cy="584775"/>
          </a:xfrm>
          <a:prstGeom prst="rect">
            <a:avLst/>
          </a:prstGeom>
          <a:noFill/>
        </p:spPr>
        <p:txBody>
          <a:bodyPr wrap="square" rtlCol="0">
            <a:spAutoFit/>
          </a:bodyPr>
          <a:lstStyle/>
          <a:p>
            <a:pPr defTabSz="457200"/>
            <a:r>
              <a:rPr lang="en-US" altLang="ja-US" b="1" dirty="0">
                <a:solidFill>
                  <a:prstClr val="black"/>
                </a:solidFill>
                <a:latin typeface="+mn-ea"/>
              </a:rPr>
              <a:t>✔</a:t>
            </a:r>
            <a:r>
              <a:rPr lang="ja-US" altLang="en-US" b="1" dirty="0">
                <a:solidFill>
                  <a:prstClr val="black"/>
                </a:solidFill>
                <a:latin typeface="+mn-ea"/>
              </a:rPr>
              <a:t>出稿の目的を理解し、ユーザーの</a:t>
            </a:r>
            <a:r>
              <a:rPr lang="ja-JP" altLang="en-US" b="1" dirty="0">
                <a:solidFill>
                  <a:prstClr val="black"/>
                </a:solidFill>
                <a:latin typeface="+mn-ea"/>
              </a:rPr>
              <a:t>行動を</a:t>
            </a:r>
            <a:r>
              <a:rPr lang="ja-US" altLang="en-US" b="1" dirty="0">
                <a:solidFill>
                  <a:prstClr val="black"/>
                </a:solidFill>
                <a:latin typeface="+mn-ea"/>
              </a:rPr>
              <a:t>促す</a:t>
            </a:r>
            <a:endParaRPr lang="en-US" altLang="ja-US" b="1" dirty="0">
              <a:solidFill>
                <a:prstClr val="black"/>
              </a:solidFill>
              <a:latin typeface="+mn-ea"/>
            </a:endParaRPr>
          </a:p>
          <a:p>
            <a:pPr defTabSz="457200"/>
            <a:r>
              <a:rPr kumimoji="0" lang="ja-JP" altLang="en-US" sz="1400" dirty="0">
                <a:solidFill>
                  <a:prstClr val="black"/>
                </a:solidFill>
                <a:latin typeface="+mn-ea"/>
              </a:rPr>
              <a:t>広告主様のニーズをとらえて</a:t>
            </a:r>
            <a:r>
              <a:rPr lang="ja-US" altLang="en-US" sz="1400" dirty="0">
                <a:solidFill>
                  <a:prstClr val="black"/>
                </a:solidFill>
                <a:latin typeface="+mn-ea"/>
              </a:rPr>
              <a:t>適切なコンテンツをプロデュース</a:t>
            </a:r>
            <a:r>
              <a:rPr lang="ja-JP" altLang="en-US" sz="1400" dirty="0">
                <a:solidFill>
                  <a:prstClr val="black"/>
                </a:solidFill>
                <a:latin typeface="+mn-ea"/>
              </a:rPr>
              <a:t>し、ユーザーの</a:t>
            </a:r>
            <a:r>
              <a:rPr kumimoji="0" lang="ja-JP" altLang="en-US" sz="1400" dirty="0">
                <a:solidFill>
                  <a:prstClr val="black"/>
                </a:solidFill>
                <a:latin typeface="+mn-ea"/>
              </a:rPr>
              <a:t>態度変容や行動を後押しする </a:t>
            </a:r>
            <a:endParaRPr lang="en-US" altLang="ja-US" sz="1400" dirty="0">
              <a:solidFill>
                <a:prstClr val="black"/>
              </a:solidFill>
              <a:latin typeface="+mn-ea"/>
            </a:endParaRPr>
          </a:p>
        </p:txBody>
      </p:sp>
    </p:spTree>
    <p:extLst>
      <p:ext uri="{BB962C8B-B14F-4D97-AF65-F5344CB8AC3E}">
        <p14:creationId xmlns:p14="http://schemas.microsoft.com/office/powerpoint/2010/main" val="32999991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7" name="表 6"/>
          <p:cNvGraphicFramePr>
            <a:graphicFrameLocks noGrp="1"/>
          </p:cNvGraphicFramePr>
          <p:nvPr>
            <p:extLst>
              <p:ext uri="{D42A27DB-BD31-4B8C-83A1-F6EECF244321}">
                <p14:modId xmlns:p14="http://schemas.microsoft.com/office/powerpoint/2010/main" val="1106368304"/>
              </p:ext>
            </p:extLst>
          </p:nvPr>
        </p:nvGraphicFramePr>
        <p:xfrm>
          <a:off x="479425" y="1097414"/>
          <a:ext cx="11233150" cy="5355637"/>
        </p:xfrm>
        <a:graphic>
          <a:graphicData uri="http://schemas.openxmlformats.org/drawingml/2006/table">
            <a:tbl>
              <a:tblPr firstRow="1" bandRow="1"/>
              <a:tblGrid>
                <a:gridCol w="1563197">
                  <a:extLst>
                    <a:ext uri="{9D8B030D-6E8A-4147-A177-3AD203B41FA5}">
                      <a16:colId xmlns:a16="http://schemas.microsoft.com/office/drawing/2014/main" val="20000"/>
                    </a:ext>
                  </a:extLst>
                </a:gridCol>
                <a:gridCol w="9669953">
                  <a:extLst>
                    <a:ext uri="{9D8B030D-6E8A-4147-A177-3AD203B41FA5}">
                      <a16:colId xmlns:a16="http://schemas.microsoft.com/office/drawing/2014/main" val="20001"/>
                    </a:ext>
                  </a:extLst>
                </a:gridCol>
              </a:tblGrid>
              <a:tr h="216830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タイアップへの</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誘導枠</a:t>
                      </a:r>
                      <a:endParaRPr kumimoji="1" lang="en-US" altLang="ja-JP" sz="105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buClr>
                          <a:srgbClr val="687080"/>
                        </a:buClr>
                        <a:buFont typeface="Wingdings" pitchFamily="2" charset="2"/>
                        <a:buNone/>
                      </a:pPr>
                      <a:r>
                        <a:rPr lang="ja-JP" altLang="en-US" sz="1050" b="0" i="0" u="none" strike="noStrike" dirty="0">
                          <a:solidFill>
                            <a:schemeClr val="accent3"/>
                          </a:solidFill>
                          <a:latin typeface="+mn-ea"/>
                          <a:ea typeface="+mn-ea"/>
                          <a:cs typeface="Meiryo UI" pitchFamily="50" charset="-128"/>
                        </a:rPr>
                        <a:t>●トピックス</a:t>
                      </a:r>
                      <a:r>
                        <a:rPr lang="en-US" altLang="ja-JP" sz="1050" b="0" i="0" u="none" strike="noStrike" dirty="0">
                          <a:solidFill>
                            <a:schemeClr val="accent3"/>
                          </a:solidFill>
                          <a:latin typeface="+mn-ea"/>
                          <a:ea typeface="+mn-ea"/>
                          <a:cs typeface="Meiryo UI" pitchFamily="50" charset="-128"/>
                        </a:rPr>
                        <a:t>PR SP</a:t>
                      </a:r>
                      <a:r>
                        <a:rPr lang="ja-JP" altLang="en-US" sz="1050" b="0" i="0" u="none" strike="noStrike" dirty="0">
                          <a:solidFill>
                            <a:schemeClr val="accent3"/>
                          </a:solidFill>
                          <a:latin typeface="+mn-ea"/>
                          <a:ea typeface="+mn-ea"/>
                          <a:cs typeface="Meiryo UI" pitchFamily="50" charset="-128"/>
                        </a:rPr>
                        <a:t>、または</a:t>
                      </a:r>
                      <a:r>
                        <a:rPr kumimoji="1" lang="en-US" altLang="ja-JP" sz="1050" b="0" i="0" u="none" strike="noStrike" kern="1200" dirty="0">
                          <a:solidFill>
                            <a:schemeClr val="accent3"/>
                          </a:solidFill>
                          <a:latin typeface="+mn-ea"/>
                          <a:ea typeface="メイリオ"/>
                          <a:cs typeface="Meiryo UI" pitchFamily="50" charset="-128"/>
                        </a:rPr>
                        <a:t>Yahoo!</a:t>
                      </a:r>
                      <a:r>
                        <a:rPr kumimoji="1" lang="ja-JP" altLang="en-US" sz="1050" b="0" i="0" u="none" strike="noStrike" kern="1200" dirty="0">
                          <a:solidFill>
                            <a:schemeClr val="accent3"/>
                          </a:solidFill>
                          <a:latin typeface="+mn-ea"/>
                          <a:ea typeface="メイリオ"/>
                          <a:cs typeface="Meiryo UI" pitchFamily="50" charset="-128"/>
                        </a:rPr>
                        <a:t>広告 ディスプレイ広告の</a:t>
                      </a:r>
                      <a:r>
                        <a:rPr lang="en-US" altLang="ja-JP" sz="1050" b="0" i="0" u="none" strike="noStrike" dirty="0">
                          <a:solidFill>
                            <a:schemeClr val="accent3"/>
                          </a:solidFill>
                          <a:latin typeface="+mn-ea"/>
                          <a:ea typeface="+mn-ea"/>
                          <a:cs typeface="Meiryo UI" pitchFamily="50" charset="-128"/>
                        </a:rPr>
                        <a:t>Yahoo!</a:t>
                      </a:r>
                      <a:r>
                        <a:rPr lang="ja-JP" altLang="en-US" sz="1050" b="0" i="0" u="none" strike="noStrike" dirty="0">
                          <a:solidFill>
                            <a:schemeClr val="accent3"/>
                          </a:solidFill>
                          <a:latin typeface="+mn-ea"/>
                          <a:ea typeface="+mn-ea"/>
                          <a:cs typeface="Meiryo UI" pitchFamily="50" charset="-128"/>
                        </a:rPr>
                        <a:t>ニュース面の指定商品（予約型）、配信面指定（運用型）</a:t>
                      </a:r>
                      <a:endParaRPr lang="en-US" altLang="ja-JP" sz="105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900" b="0" i="0" u="none" strike="noStrike" dirty="0">
                          <a:solidFill>
                            <a:schemeClr val="accent3"/>
                          </a:solidFill>
                          <a:latin typeface="+mn-ea"/>
                          <a:ea typeface="+mn-ea"/>
                          <a:cs typeface="Meiryo UI" pitchFamily="50" charset="-128"/>
                        </a:rPr>
                        <a:t>　</a:t>
                      </a:r>
                      <a:r>
                        <a:rPr lang="en-US" altLang="ja-JP" sz="900" b="0" i="0" u="none" strike="noStrike" dirty="0">
                          <a:solidFill>
                            <a:schemeClr val="accent3"/>
                          </a:solidFill>
                          <a:latin typeface="+mn-ea"/>
                          <a:ea typeface="+mn-ea"/>
                          <a:cs typeface="Meiryo UI" pitchFamily="50" charset="-128"/>
                        </a:rPr>
                        <a:t>※</a:t>
                      </a:r>
                      <a:r>
                        <a:rPr lang="ja-JP" altLang="en-US" sz="900" b="0" i="0" u="none" strike="noStrike" dirty="0">
                          <a:solidFill>
                            <a:schemeClr val="accent3"/>
                          </a:solidFill>
                          <a:latin typeface="+mn-ea"/>
                          <a:ea typeface="+mn-ea"/>
                          <a:cs typeface="Meiryo UI" pitchFamily="50" charset="-128"/>
                        </a:rPr>
                        <a:t>クリエイティブは静止画限定で、最大</a:t>
                      </a:r>
                      <a:r>
                        <a:rPr lang="en-US" altLang="ja-JP" sz="900" b="0" i="0" u="none" strike="noStrike" dirty="0">
                          <a:solidFill>
                            <a:schemeClr val="accent3"/>
                          </a:solidFill>
                          <a:latin typeface="+mn-ea"/>
                          <a:ea typeface="+mn-ea"/>
                          <a:cs typeface="Meiryo UI" pitchFamily="50" charset="-128"/>
                        </a:rPr>
                        <a:t>3</a:t>
                      </a:r>
                      <a:r>
                        <a:rPr lang="ja-JP" altLang="en-US" sz="900" b="0" i="0" u="none" strike="noStrike" dirty="0">
                          <a:solidFill>
                            <a:schemeClr val="accent3"/>
                          </a:solidFill>
                          <a:latin typeface="+mn-ea"/>
                          <a:ea typeface="+mn-ea"/>
                          <a:cs typeface="Meiryo UI" pitchFamily="50" charset="-128"/>
                        </a:rPr>
                        <a:t>本（</a:t>
                      </a:r>
                      <a:r>
                        <a:rPr lang="en-US" altLang="ja-JP" sz="900" b="0" i="0" u="none" strike="noStrike" dirty="0">
                          <a:solidFill>
                            <a:schemeClr val="accent3"/>
                          </a:solidFill>
                          <a:latin typeface="+mn-ea"/>
                          <a:ea typeface="+mn-ea"/>
                          <a:cs typeface="Meiryo UI" pitchFamily="50" charset="-128"/>
                        </a:rPr>
                        <a:t>1</a:t>
                      </a:r>
                      <a:r>
                        <a:rPr lang="ja-JP" altLang="en-US" sz="900" b="0" i="0" u="none" strike="noStrike" dirty="0">
                          <a:solidFill>
                            <a:schemeClr val="accent3"/>
                          </a:solidFill>
                          <a:latin typeface="+mn-ea"/>
                          <a:ea typeface="+mn-ea"/>
                          <a:cs typeface="Meiryo UI" pitchFamily="50" charset="-128"/>
                        </a:rPr>
                        <a:t>パターン</a:t>
                      </a:r>
                      <a:r>
                        <a:rPr lang="en-US" altLang="ja-JP" sz="900" b="0" i="0" u="none" strike="noStrike" dirty="0">
                          <a:solidFill>
                            <a:schemeClr val="accent3"/>
                          </a:solidFill>
                          <a:latin typeface="+mn-ea"/>
                          <a:ea typeface="+mn-ea"/>
                          <a:cs typeface="Meiryo UI" pitchFamily="50" charset="-128"/>
                        </a:rPr>
                        <a:t>×3</a:t>
                      </a:r>
                      <a:r>
                        <a:rPr lang="ja-JP" altLang="en-US" sz="900" b="0" i="0" u="none" strike="noStrike" dirty="0">
                          <a:solidFill>
                            <a:schemeClr val="accent3"/>
                          </a:solidFill>
                          <a:latin typeface="+mn-ea"/>
                          <a:ea typeface="+mn-ea"/>
                          <a:cs typeface="Meiryo UI" pitchFamily="50" charset="-128"/>
                        </a:rPr>
                        <a:t>サイズの組み合わせ）まで</a:t>
                      </a:r>
                      <a:r>
                        <a:rPr lang="en-US" altLang="ja-JP" sz="900" b="0" i="0" u="none" strike="noStrike" dirty="0">
                          <a:solidFill>
                            <a:schemeClr val="accent3"/>
                          </a:solidFill>
                          <a:latin typeface="+mn-ea"/>
                          <a:ea typeface="+mn-ea"/>
                          <a:cs typeface="Meiryo UI" pitchFamily="50" charset="-128"/>
                        </a:rPr>
                        <a:t>LINE</a:t>
                      </a:r>
                      <a:r>
                        <a:rPr lang="ja-JP" altLang="en-US" sz="900" b="0" i="0" u="none" strike="noStrike" dirty="0">
                          <a:solidFill>
                            <a:schemeClr val="accent3"/>
                          </a:solidFill>
                          <a:latin typeface="+mn-ea"/>
                          <a:ea typeface="+mn-ea"/>
                          <a:cs typeface="Meiryo UI" pitchFamily="50" charset="-128"/>
                        </a:rPr>
                        <a:t>ヤフーが制作します。これを超える場合は、代理店様・広告主様で制作いただきます。</a:t>
                      </a:r>
                      <a:endParaRPr lang="en-US" altLang="ja-JP" sz="90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900" b="0" i="0" u="none" strike="noStrike" dirty="0">
                          <a:solidFill>
                            <a:schemeClr val="accent3"/>
                          </a:solidFill>
                          <a:latin typeface="+mn-ea"/>
                          <a:ea typeface="+mn-ea"/>
                          <a:cs typeface="Meiryo UI" pitchFamily="50" charset="-128"/>
                        </a:rPr>
                        <a:t>　</a:t>
                      </a:r>
                      <a:r>
                        <a:rPr lang="en-US" altLang="ja-JP" sz="900" b="0" i="0" u="none" strike="noStrike" dirty="0">
                          <a:solidFill>
                            <a:schemeClr val="accent3"/>
                          </a:solidFill>
                          <a:latin typeface="+mn-ea"/>
                          <a:ea typeface="+mn-ea"/>
                          <a:cs typeface="Meiryo UI" pitchFamily="50" charset="-128"/>
                        </a:rPr>
                        <a:t>※</a:t>
                      </a:r>
                      <a:r>
                        <a:rPr lang="ja-JP" altLang="en-US" sz="900" b="0" i="0" u="none" strike="noStrike" dirty="0">
                          <a:solidFill>
                            <a:schemeClr val="accent3"/>
                          </a:solidFill>
                          <a:latin typeface="+mn-ea"/>
                          <a:ea typeface="+mn-ea"/>
                          <a:cs typeface="Meiryo UI" pitchFamily="50" charset="-128"/>
                        </a:rPr>
                        <a:t>入稿、運用は代理店様・広告主様で行っていただきます</a:t>
                      </a:r>
                      <a:endParaRPr lang="en-US" altLang="ja-JP" sz="60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chemeClr val="accent3"/>
                          </a:solidFill>
                          <a:latin typeface="+mn-ea"/>
                          <a:ea typeface="+mn-ea"/>
                          <a:cs typeface="Meiryo UI" pitchFamily="50" charset="-128"/>
                        </a:rPr>
                        <a:t>●</a:t>
                      </a:r>
                      <a:r>
                        <a:rPr lang="en-US" altLang="ja-JP" sz="1050" b="0" i="0" u="none" strike="noStrike" dirty="0">
                          <a:solidFill>
                            <a:schemeClr val="accent3"/>
                          </a:solidFill>
                          <a:latin typeface="+mn-ea"/>
                          <a:ea typeface="+mn-ea"/>
                          <a:cs typeface="Meiryo UI" pitchFamily="50" charset="-128"/>
                        </a:rPr>
                        <a:t>Yahoo!</a:t>
                      </a:r>
                      <a:r>
                        <a:rPr lang="ja-JP" altLang="en-US" sz="1050" b="0" i="0" u="none" strike="noStrike" dirty="0">
                          <a:solidFill>
                            <a:schemeClr val="accent3"/>
                          </a:solidFill>
                          <a:latin typeface="+mn-ea"/>
                          <a:ea typeface="+mn-ea"/>
                          <a:cs typeface="Meiryo UI" pitchFamily="50" charset="-128"/>
                        </a:rPr>
                        <a:t>ニュースの編集誘導枠</a:t>
                      </a:r>
                      <a:endParaRPr lang="en-US" altLang="ja-JP" sz="1050" b="0" i="0" u="none" strike="noStrike" dirty="0">
                        <a:solidFill>
                          <a:schemeClr val="accent3"/>
                        </a:solidFill>
                        <a:latin typeface="+mn-ea"/>
                        <a:ea typeface="+mn-ea"/>
                        <a:cs typeface="Meiryo UI" pitchFamily="50" charset="-128"/>
                      </a:endParaRPr>
                    </a:p>
                    <a:p>
                      <a:pPr marL="179388" indent="-179388" algn="l" fontAlgn="ctr">
                        <a:buClr>
                          <a:srgbClr val="687080"/>
                        </a:buClr>
                        <a:buFont typeface="Wingdings" pitchFamily="2" charset="2"/>
                        <a:buNone/>
                      </a:pPr>
                      <a:r>
                        <a:rPr lang="ja-JP" altLang="en-US" sz="1050" b="0" i="0" u="none" strike="noStrike" dirty="0">
                          <a:solidFill>
                            <a:schemeClr val="accent3"/>
                          </a:solidFill>
                          <a:latin typeface="+mn-ea"/>
                          <a:ea typeface="+mn-ea"/>
                          <a:cs typeface="Meiryo UI" pitchFamily="50" charset="-128"/>
                        </a:rPr>
                        <a:t>・</a:t>
                      </a:r>
                      <a:r>
                        <a:rPr lang="en-US" altLang="ja-JP" sz="1050" b="0" i="0" u="none" strike="noStrike" dirty="0">
                          <a:solidFill>
                            <a:schemeClr val="accent3"/>
                          </a:solidFill>
                          <a:latin typeface="+mn-ea"/>
                          <a:ea typeface="+mn-ea"/>
                          <a:cs typeface="Meiryo UI" pitchFamily="50" charset="-128"/>
                        </a:rPr>
                        <a:t>Yahoo!</a:t>
                      </a:r>
                      <a:r>
                        <a:rPr lang="ja-JP" altLang="en-US" sz="1050" b="0" i="0" u="none" strike="noStrike" dirty="0">
                          <a:solidFill>
                            <a:schemeClr val="accent3"/>
                          </a:solidFill>
                          <a:latin typeface="+mn-ea"/>
                          <a:ea typeface="+mn-ea"/>
                          <a:cs typeface="Meiryo UI" pitchFamily="50" charset="-128"/>
                        </a:rPr>
                        <a:t>ニュースウェブページの誘導枠</a:t>
                      </a:r>
                      <a:endParaRPr lang="en-US" altLang="ja-JP" sz="1050" b="0" i="0" u="none" strike="noStrike" dirty="0">
                        <a:solidFill>
                          <a:schemeClr val="accent3"/>
                        </a:solidFill>
                        <a:latin typeface="+mn-ea"/>
                        <a:ea typeface="+mn-ea"/>
                        <a:cs typeface="Meiryo UI"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chemeClr val="accent3"/>
                          </a:solidFill>
                          <a:latin typeface="+mn-ea"/>
                          <a:ea typeface="+mn-ea"/>
                          <a:cs typeface="Meiryo UI" pitchFamily="50" charset="-128"/>
                        </a:rPr>
                        <a:t>　・掲載場所：</a:t>
                      </a:r>
                      <a:r>
                        <a:rPr lang="en-US" altLang="ja-JP" sz="1050" dirty="0">
                          <a:solidFill>
                            <a:schemeClr val="accent3"/>
                          </a:solidFill>
                          <a:latin typeface="+mn-ea"/>
                          <a:cs typeface="Meiryo UI" pitchFamily="50" charset="-128"/>
                        </a:rPr>
                        <a:t>Yahoo!</a:t>
                      </a:r>
                      <a:r>
                        <a:rPr lang="ja-JP" altLang="en-US" sz="1050" dirty="0">
                          <a:solidFill>
                            <a:schemeClr val="accent3"/>
                          </a:solidFill>
                          <a:latin typeface="+mn-ea"/>
                          <a:cs typeface="Meiryo UI" pitchFamily="50" charset="-128"/>
                        </a:rPr>
                        <a:t>ニュース 記事詳細面（一部対象外のページあり）の、</a:t>
                      </a:r>
                      <a:r>
                        <a:rPr lang="en-US" altLang="ja-JP" sz="1050" dirty="0">
                          <a:solidFill>
                            <a:schemeClr val="accent3"/>
                          </a:solidFill>
                          <a:latin typeface="+mn-ea"/>
                          <a:cs typeface="Meiryo UI" pitchFamily="50" charset="-128"/>
                        </a:rPr>
                        <a:t>PC</a:t>
                      </a:r>
                      <a:r>
                        <a:rPr lang="ja-JP" altLang="en-US" sz="1050" dirty="0">
                          <a:solidFill>
                            <a:schemeClr val="accent3"/>
                          </a:solidFill>
                          <a:latin typeface="+mn-ea"/>
                          <a:cs typeface="Meiryo UI" pitchFamily="50" charset="-128"/>
                        </a:rPr>
                        <a:t>は右カラム中段、スマートフォンは記事下</a:t>
                      </a:r>
                    </a:p>
                    <a:p>
                      <a:r>
                        <a:rPr lang="ja-JP" altLang="en-US" sz="1050" dirty="0">
                          <a:solidFill>
                            <a:schemeClr val="accent3"/>
                          </a:solidFill>
                          <a:latin typeface="+mn-ea"/>
                          <a:cs typeface="Meiryo UI" pitchFamily="50" charset="-128"/>
                        </a:rPr>
                        <a:t>　・掲載期間：ご協賛総額（誘導広告費とタイアップ制作・掲載費の合計額）による下記の日数を掲載</a:t>
                      </a:r>
                      <a:endParaRPr lang="en-US" altLang="ja-JP" sz="1050" dirty="0">
                        <a:solidFill>
                          <a:schemeClr val="accent3"/>
                        </a:solidFill>
                        <a:latin typeface="+mn-ea"/>
                        <a:cs typeface="Meiryo UI" pitchFamily="50" charset="-128"/>
                      </a:endParaRPr>
                    </a:p>
                    <a:p>
                      <a:r>
                        <a:rPr lang="ja-JP" altLang="en-US" sz="1050" dirty="0">
                          <a:solidFill>
                            <a:schemeClr val="accent3"/>
                          </a:solidFill>
                          <a:latin typeface="+mn-ea"/>
                          <a:cs typeface="Meiryo UI" pitchFamily="50" charset="-128"/>
                        </a:rPr>
                        <a:t>　　　　　　　　</a:t>
                      </a:r>
                      <a:r>
                        <a:rPr lang="en-US" altLang="ja-JP" sz="1050" dirty="0">
                          <a:solidFill>
                            <a:schemeClr val="accent3"/>
                          </a:solidFill>
                          <a:latin typeface="+mn-ea"/>
                          <a:cs typeface="Meiryo UI" pitchFamily="50" charset="-128"/>
                        </a:rPr>
                        <a:t>1000</a:t>
                      </a:r>
                      <a:r>
                        <a:rPr lang="ja-JP" altLang="en-US" sz="1050" dirty="0">
                          <a:solidFill>
                            <a:schemeClr val="accent3"/>
                          </a:solidFill>
                          <a:latin typeface="+mn-ea"/>
                          <a:cs typeface="Meiryo UI" pitchFamily="50" charset="-128"/>
                        </a:rPr>
                        <a:t>万円以上</a:t>
                      </a:r>
                      <a:r>
                        <a:rPr lang="en-US" altLang="ja-JP" sz="1050" dirty="0">
                          <a:solidFill>
                            <a:schemeClr val="accent3"/>
                          </a:solidFill>
                          <a:latin typeface="+mn-ea"/>
                          <a:cs typeface="Meiryo UI" pitchFamily="50" charset="-128"/>
                        </a:rPr>
                        <a:t>2000</a:t>
                      </a:r>
                      <a:r>
                        <a:rPr lang="ja-JP" altLang="en-US" sz="1050" dirty="0">
                          <a:solidFill>
                            <a:schemeClr val="accent3"/>
                          </a:solidFill>
                          <a:latin typeface="+mn-ea"/>
                          <a:cs typeface="Meiryo UI" pitchFamily="50" charset="-128"/>
                        </a:rPr>
                        <a:t>万円未満：</a:t>
                      </a:r>
                      <a:r>
                        <a:rPr lang="en-US" altLang="ja-JP" sz="1050" dirty="0">
                          <a:solidFill>
                            <a:schemeClr val="accent3"/>
                          </a:solidFill>
                          <a:latin typeface="+mn-ea"/>
                          <a:cs typeface="Meiryo UI" pitchFamily="50" charset="-128"/>
                        </a:rPr>
                        <a:t>1</a:t>
                      </a:r>
                      <a:r>
                        <a:rPr lang="ja-JP" altLang="en-US" sz="1050" dirty="0">
                          <a:solidFill>
                            <a:schemeClr val="accent3"/>
                          </a:solidFill>
                          <a:latin typeface="+mn-ea"/>
                          <a:cs typeface="Meiryo UI" pitchFamily="50" charset="-128"/>
                        </a:rPr>
                        <a:t>日間／</a:t>
                      </a:r>
                      <a:r>
                        <a:rPr lang="en-US" altLang="ja-JP" sz="1050" dirty="0">
                          <a:solidFill>
                            <a:schemeClr val="accent3"/>
                          </a:solidFill>
                          <a:latin typeface="+mn-ea"/>
                          <a:cs typeface="Meiryo UI" pitchFamily="50" charset="-128"/>
                        </a:rPr>
                        <a:t>2000</a:t>
                      </a:r>
                      <a:r>
                        <a:rPr lang="ja-JP" altLang="en-US" sz="1050" dirty="0">
                          <a:solidFill>
                            <a:schemeClr val="accent3"/>
                          </a:solidFill>
                          <a:latin typeface="+mn-ea"/>
                          <a:cs typeface="Meiryo UI" pitchFamily="50" charset="-128"/>
                        </a:rPr>
                        <a:t>万円以上</a:t>
                      </a:r>
                      <a:r>
                        <a:rPr lang="en-US" altLang="ja-JP" sz="1050" dirty="0">
                          <a:solidFill>
                            <a:schemeClr val="accent3"/>
                          </a:solidFill>
                          <a:latin typeface="+mn-ea"/>
                          <a:cs typeface="Meiryo UI" pitchFamily="50" charset="-128"/>
                        </a:rPr>
                        <a:t>5000</a:t>
                      </a:r>
                      <a:r>
                        <a:rPr lang="ja-JP" altLang="en-US" sz="1050" dirty="0">
                          <a:solidFill>
                            <a:schemeClr val="accent3"/>
                          </a:solidFill>
                          <a:latin typeface="+mn-ea"/>
                          <a:cs typeface="Meiryo UI" pitchFamily="50" charset="-128"/>
                        </a:rPr>
                        <a:t>万円未満：</a:t>
                      </a:r>
                      <a:r>
                        <a:rPr lang="en-US" altLang="ja-JP" sz="1050" dirty="0">
                          <a:solidFill>
                            <a:schemeClr val="accent3"/>
                          </a:solidFill>
                          <a:latin typeface="+mn-ea"/>
                          <a:cs typeface="Meiryo UI" pitchFamily="50" charset="-128"/>
                        </a:rPr>
                        <a:t>2</a:t>
                      </a:r>
                      <a:r>
                        <a:rPr lang="ja-JP" altLang="en-US" sz="1050" dirty="0">
                          <a:solidFill>
                            <a:schemeClr val="accent3"/>
                          </a:solidFill>
                          <a:latin typeface="+mn-ea"/>
                          <a:cs typeface="Meiryo UI" pitchFamily="50" charset="-128"/>
                        </a:rPr>
                        <a:t>日間／</a:t>
                      </a:r>
                      <a:r>
                        <a:rPr lang="en-US" altLang="ja-JP" sz="1050" dirty="0">
                          <a:solidFill>
                            <a:schemeClr val="accent3"/>
                          </a:solidFill>
                          <a:latin typeface="+mn-ea"/>
                          <a:cs typeface="Meiryo UI" pitchFamily="50" charset="-128"/>
                        </a:rPr>
                        <a:t>5000</a:t>
                      </a:r>
                      <a:r>
                        <a:rPr lang="ja-JP" altLang="en-US" sz="1050" dirty="0">
                          <a:solidFill>
                            <a:schemeClr val="accent3"/>
                          </a:solidFill>
                          <a:latin typeface="+mn-ea"/>
                          <a:cs typeface="Meiryo UI" pitchFamily="50" charset="-128"/>
                        </a:rPr>
                        <a:t>万円以上：</a:t>
                      </a:r>
                      <a:r>
                        <a:rPr lang="en-US" altLang="ja-JP" sz="1050" dirty="0">
                          <a:solidFill>
                            <a:schemeClr val="accent3"/>
                          </a:solidFill>
                          <a:latin typeface="+mn-ea"/>
                          <a:cs typeface="Meiryo UI" pitchFamily="50" charset="-128"/>
                        </a:rPr>
                        <a:t>3</a:t>
                      </a:r>
                      <a:r>
                        <a:rPr lang="ja-JP" altLang="en-US" sz="1050" dirty="0">
                          <a:solidFill>
                            <a:schemeClr val="accent3"/>
                          </a:solidFill>
                          <a:latin typeface="+mn-ea"/>
                          <a:cs typeface="Meiryo UI" pitchFamily="50" charset="-128"/>
                        </a:rPr>
                        <a:t>日間</a:t>
                      </a:r>
                    </a:p>
                    <a:p>
                      <a:pPr marL="179388" indent="-179388" algn="l" fontAlgn="ctr">
                        <a:buClr>
                          <a:srgbClr val="687080"/>
                        </a:buClr>
                        <a:buFont typeface="Wingdings" pitchFamily="2" charset="2"/>
                        <a:buNone/>
                      </a:pPr>
                      <a:r>
                        <a:rPr lang="ja-JP" altLang="en-US" sz="1050" b="0" i="0" u="none" strike="noStrike" dirty="0">
                          <a:solidFill>
                            <a:schemeClr val="accent3"/>
                          </a:solidFill>
                          <a:latin typeface="+mn-ea"/>
                          <a:ea typeface="+mn-ea"/>
                          <a:cs typeface="Meiryo UI" pitchFamily="50" charset="-128"/>
                        </a:rPr>
                        <a:t>・</a:t>
                      </a:r>
                      <a:r>
                        <a:rPr lang="en-US" altLang="ja-JP" sz="1050" b="0" i="0" u="none" strike="noStrike" dirty="0">
                          <a:solidFill>
                            <a:schemeClr val="accent3"/>
                          </a:solidFill>
                          <a:latin typeface="+mn-ea"/>
                          <a:ea typeface="+mn-ea"/>
                          <a:cs typeface="Meiryo UI" pitchFamily="50" charset="-128"/>
                        </a:rPr>
                        <a:t>Yahoo!</a:t>
                      </a:r>
                      <a:r>
                        <a:rPr lang="ja-JP" altLang="en-US" sz="1050" b="0" i="0" u="none" strike="noStrike" dirty="0">
                          <a:solidFill>
                            <a:schemeClr val="accent3"/>
                          </a:solidFill>
                          <a:latin typeface="+mn-ea"/>
                          <a:ea typeface="+mn-ea"/>
                          <a:cs typeface="Meiryo UI" pitchFamily="50" charset="-128"/>
                        </a:rPr>
                        <a:t>ニュース公式</a:t>
                      </a:r>
                      <a:r>
                        <a:rPr lang="en-US" altLang="ja-JP" sz="1050" b="0" i="0" u="none" strike="noStrike" dirty="0">
                          <a:solidFill>
                            <a:schemeClr val="accent3"/>
                          </a:solidFill>
                          <a:latin typeface="+mn-ea"/>
                          <a:ea typeface="+mn-ea"/>
                          <a:cs typeface="Meiryo UI" pitchFamily="50" charset="-128"/>
                        </a:rPr>
                        <a:t>X</a:t>
                      </a:r>
                      <a:r>
                        <a:rPr lang="ja-JP" altLang="en-US" sz="1050" b="0" i="0" u="none" strike="noStrike" dirty="0">
                          <a:solidFill>
                            <a:schemeClr val="accent3"/>
                          </a:solidFill>
                          <a:latin typeface="+mn-ea"/>
                          <a:ea typeface="+mn-ea"/>
                          <a:cs typeface="Meiryo UI" pitchFamily="50" charset="-128"/>
                        </a:rPr>
                        <a:t>において掲載期間中に</a:t>
                      </a:r>
                      <a:r>
                        <a:rPr lang="en-US" altLang="ja-JP" sz="1050" b="0" i="0" u="none" strike="noStrike" dirty="0">
                          <a:solidFill>
                            <a:schemeClr val="accent3"/>
                          </a:solidFill>
                          <a:latin typeface="+mn-ea"/>
                          <a:ea typeface="+mn-ea"/>
                          <a:cs typeface="Meiryo UI" pitchFamily="50" charset="-128"/>
                        </a:rPr>
                        <a:t>1</a:t>
                      </a:r>
                      <a:r>
                        <a:rPr lang="ja-JP" altLang="en-US" sz="1050" b="0" i="0" u="none" strike="noStrike" dirty="0">
                          <a:solidFill>
                            <a:schemeClr val="accent3"/>
                          </a:solidFill>
                          <a:latin typeface="+mn-ea"/>
                          <a:ea typeface="+mn-ea"/>
                          <a:cs typeface="Meiryo UI" pitchFamily="50" charset="-128"/>
                        </a:rPr>
                        <a:t>回投稿</a:t>
                      </a: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i="0" u="none" strike="noStrike" kern="1200" dirty="0">
                          <a:solidFill>
                            <a:schemeClr val="accent3"/>
                          </a:solidFill>
                          <a:latin typeface="+mn-ea"/>
                          <a:ea typeface="メイリオ"/>
                          <a:cs typeface="Meiryo UI" pitchFamily="50" charset="-128"/>
                        </a:rPr>
                        <a:t>※</a:t>
                      </a:r>
                      <a:r>
                        <a:rPr kumimoji="1" lang="ja-JP" altLang="en-US" sz="900" b="0" i="0" u="none" strike="noStrike" kern="1200" dirty="0">
                          <a:solidFill>
                            <a:schemeClr val="accent3"/>
                          </a:solidFill>
                          <a:latin typeface="+mn-ea"/>
                          <a:ea typeface="メイリオ"/>
                          <a:cs typeface="Meiryo UI" pitchFamily="50" charset="-128"/>
                        </a:rPr>
                        <a:t>掲載場所の詳細、掲載日、掲載内容は</a:t>
                      </a:r>
                      <a:r>
                        <a:rPr kumimoji="1" lang="en-US" altLang="ja-JP" sz="900" b="0" i="0" u="none" strike="noStrike" kern="1200" dirty="0">
                          <a:solidFill>
                            <a:schemeClr val="accent3"/>
                          </a:solidFill>
                          <a:latin typeface="+mn-ea"/>
                          <a:ea typeface="メイリオ"/>
                          <a:cs typeface="Meiryo UI" pitchFamily="50" charset="-128"/>
                        </a:rPr>
                        <a:t>LINE</a:t>
                      </a:r>
                      <a:r>
                        <a:rPr kumimoji="1" lang="ja-JP" altLang="en-US" sz="900" b="0" i="0" u="none" strike="noStrike" kern="1200" dirty="0">
                          <a:solidFill>
                            <a:schemeClr val="accent3"/>
                          </a:solidFill>
                          <a:latin typeface="+mn-ea"/>
                          <a:ea typeface="メイリオ"/>
                          <a:cs typeface="Meiryo UI" pitchFamily="50" charset="-128"/>
                        </a:rPr>
                        <a:t>ヤフーにご一任いただき、掲載量の保証もいたしません</a:t>
                      </a:r>
                    </a:p>
                    <a:p>
                      <a:pPr marL="179388" indent="-179388" algn="l" fontAlgn="ctr">
                        <a:buClr>
                          <a:srgbClr val="687080"/>
                        </a:buClr>
                        <a:buFont typeface="Wingdings" pitchFamily="2" charset="2"/>
                        <a:buNone/>
                      </a:pPr>
                      <a:r>
                        <a:rPr kumimoji="1" lang="en-US" altLang="ja-JP" sz="900" b="0" i="0" u="none" strike="noStrike" kern="1200" dirty="0">
                          <a:solidFill>
                            <a:schemeClr val="accent3"/>
                          </a:solidFill>
                          <a:latin typeface="+mn-ea"/>
                          <a:ea typeface="メイリオ"/>
                          <a:cs typeface="Meiryo UI" pitchFamily="50" charset="-128"/>
                        </a:rPr>
                        <a:t>※Yahoo!</a:t>
                      </a:r>
                      <a:r>
                        <a:rPr kumimoji="1" lang="ja-JP" altLang="en-US" sz="900" b="0" i="0" u="none" strike="noStrike" kern="1200" dirty="0">
                          <a:solidFill>
                            <a:schemeClr val="accent3"/>
                          </a:solidFill>
                          <a:latin typeface="+mn-ea"/>
                          <a:ea typeface="メイリオ"/>
                          <a:cs typeface="Meiryo UI" pitchFamily="50" charset="-128"/>
                        </a:rPr>
                        <a:t>ニュースの掲載基準、運用方針に則り掲載の自粛、中断や内容変更をさせていていただく場合があります。これらの場合を含め、無償でのご提供のため掲載は保証いたしません</a:t>
                      </a:r>
                      <a:endParaRPr kumimoji="1" lang="en-US" altLang="ja-JP" sz="900" b="0" i="0" u="none" strike="noStrike" kern="1200" dirty="0">
                        <a:solidFill>
                          <a:schemeClr val="accent3"/>
                        </a:solidFill>
                        <a:latin typeface="+mn-ea"/>
                        <a:ea typeface="メイリオ"/>
                        <a:cs typeface="Meiryo UI" pitchFamily="50" charset="-128"/>
                      </a:endParaRPr>
                    </a:p>
                    <a:p>
                      <a:pPr marL="179388" indent="-179388" algn="l" fontAlgn="ctr">
                        <a:buClr>
                          <a:srgbClr val="687080"/>
                        </a:buClr>
                        <a:buFont typeface="Wingdings" pitchFamily="2" charset="2"/>
                        <a:buNone/>
                      </a:pPr>
                      <a:r>
                        <a:rPr lang="en-US" altLang="ja-JP" sz="900" dirty="0"/>
                        <a:t>※SNS</a:t>
                      </a:r>
                      <a:r>
                        <a:rPr lang="ja-JP" altLang="en-US" sz="900" dirty="0"/>
                        <a:t>については、運営会社や</a:t>
                      </a:r>
                      <a:r>
                        <a:rPr lang="en-US" altLang="ja-JP" sz="900" dirty="0"/>
                        <a:t>Yahoo!</a:t>
                      </a:r>
                      <a:r>
                        <a:rPr lang="ja-JP" altLang="en-US" sz="900" dirty="0"/>
                        <a:t>ニュースの</a:t>
                      </a:r>
                      <a:r>
                        <a:rPr lang="en-US" altLang="ja-JP" sz="900" dirty="0"/>
                        <a:t>SNS</a:t>
                      </a:r>
                      <a:r>
                        <a:rPr lang="ja-JP" altLang="en-US" sz="900" dirty="0"/>
                        <a:t>運用ガイドラインに沿って、投稿を控える、または削除の判断をさせていただく場合があります</a:t>
                      </a:r>
                      <a:endParaRPr kumimoji="1" lang="en-US" altLang="ja-JP" sz="900" b="0" i="0" u="none" strike="noStrike" kern="1200" dirty="0">
                        <a:solidFill>
                          <a:schemeClr val="accent3"/>
                        </a:solidFill>
                        <a:latin typeface="+mn-ea"/>
                        <a:ea typeface="メイリオ"/>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254034">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タイアップ</a:t>
                      </a:r>
                      <a:endParaRPr kumimoji="1" lang="en-US" altLang="ja-JP" sz="105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ページ</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indent="0">
                        <a:buNone/>
                      </a:pPr>
                      <a:r>
                        <a:rPr lang="ja-JP" altLang="en-US" sz="1050" dirty="0">
                          <a:solidFill>
                            <a:schemeClr val="accent3"/>
                          </a:solidFill>
                          <a:latin typeface="+mn-ea"/>
                          <a:ea typeface="+mn-ea"/>
                          <a:cs typeface="メイリオ" panose="020B0604030504040204" pitchFamily="50" charset="-128"/>
                        </a:rPr>
                        <a:t>・掲載場所：</a:t>
                      </a:r>
                      <a:r>
                        <a:rPr lang="en-US" altLang="ja-JP" sz="1050" dirty="0">
                          <a:solidFill>
                            <a:schemeClr val="accent3"/>
                          </a:solidFill>
                          <a:latin typeface="+mn-ea"/>
                          <a:ea typeface="+mn-ea"/>
                          <a:cs typeface="メイリオ" panose="020B0604030504040204" pitchFamily="50" charset="-128"/>
                        </a:rPr>
                        <a:t>Yahoo!</a:t>
                      </a:r>
                      <a:r>
                        <a:rPr lang="ja-JP" altLang="en-US" sz="1050" dirty="0">
                          <a:solidFill>
                            <a:schemeClr val="accent3"/>
                          </a:solidFill>
                          <a:latin typeface="+mn-ea"/>
                          <a:ea typeface="+mn-ea"/>
                          <a:cs typeface="メイリオ" panose="020B0604030504040204" pitchFamily="50" charset="-128"/>
                        </a:rPr>
                        <a:t>ニュース 広告主様専用のページ</a:t>
                      </a:r>
                      <a:endParaRPr lang="en-US" altLang="ja-JP" sz="1050" dirty="0">
                        <a:solidFill>
                          <a:schemeClr val="accent3"/>
                        </a:solidFill>
                        <a:latin typeface="+mn-ea"/>
                        <a:ea typeface="+mn-ea"/>
                        <a:cs typeface="メイリオ" panose="020B0604030504040204" pitchFamily="50" charset="-128"/>
                      </a:endParaRPr>
                    </a:p>
                    <a:p>
                      <a:pPr marL="0" indent="0">
                        <a:buNone/>
                      </a:pPr>
                      <a:r>
                        <a:rPr lang="ja-JP" altLang="en-US" sz="1050" dirty="0">
                          <a:solidFill>
                            <a:schemeClr val="accent3"/>
                          </a:solidFill>
                          <a:latin typeface="+mn-ea"/>
                          <a:ea typeface="+mn-ea"/>
                          <a:cs typeface="メイリオ" panose="020B0604030504040204" pitchFamily="50" charset="-128"/>
                        </a:rPr>
                        <a:t>・デバイス：パソコン・スマートフォン</a:t>
                      </a:r>
                      <a:endParaRPr lang="en-US" altLang="ja-JP" sz="1050" dirty="0">
                        <a:solidFill>
                          <a:schemeClr val="accent3"/>
                        </a:solidFill>
                        <a:latin typeface="+mn-ea"/>
                        <a:ea typeface="+mn-ea"/>
                        <a:cs typeface="メイリオ" panose="020B0604030504040204" pitchFamily="50" charset="-128"/>
                      </a:endParaRPr>
                    </a:p>
                    <a:p>
                      <a:pPr marL="0" indent="0">
                        <a:buNone/>
                      </a:pPr>
                      <a:r>
                        <a:rPr lang="ja-JP" altLang="en-US" sz="1050" dirty="0">
                          <a:solidFill>
                            <a:schemeClr val="accent3"/>
                          </a:solidFill>
                          <a:latin typeface="+mn-ea"/>
                          <a:ea typeface="+mn-ea"/>
                          <a:cs typeface="メイリオ" panose="020B0604030504040204" pitchFamily="50" charset="-128"/>
                        </a:rPr>
                        <a:t>・ページ数：</a:t>
                      </a:r>
                      <a:r>
                        <a:rPr lang="en-US" altLang="ja-JP" sz="1050" dirty="0">
                          <a:solidFill>
                            <a:schemeClr val="accent3"/>
                          </a:solidFill>
                          <a:latin typeface="+mn-ea"/>
                          <a:ea typeface="+mn-ea"/>
                          <a:cs typeface="メイリオ" panose="020B0604030504040204" pitchFamily="50" charset="-128"/>
                        </a:rPr>
                        <a:t>1</a:t>
                      </a:r>
                      <a:r>
                        <a:rPr lang="ja-JP" altLang="en-US" sz="1050" dirty="0">
                          <a:solidFill>
                            <a:schemeClr val="accent3"/>
                          </a:solidFill>
                          <a:latin typeface="+mn-ea"/>
                          <a:ea typeface="+mn-ea"/>
                          <a:cs typeface="メイリオ" panose="020B0604030504040204" pitchFamily="50" charset="-128"/>
                        </a:rPr>
                        <a:t>ページ</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・更新：原則として不可となります</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メイリオ" panose="020B0604030504040204" pitchFamily="50" charset="-128"/>
                        </a:rPr>
                        <a:t>・二次利用：可</a:t>
                      </a:r>
                      <a:endParaRPr lang="en-US" altLang="ja-JP" sz="105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chemeClr val="accent3"/>
                          </a:solidFill>
                          <a:latin typeface="+mn-ea"/>
                          <a:ea typeface="+mn-ea"/>
                          <a:cs typeface="メイリオ" panose="020B0604030504040204" pitchFamily="50" charset="-128"/>
                        </a:rPr>
                        <a:t>　</a:t>
                      </a:r>
                      <a:r>
                        <a:rPr lang="en-US" altLang="ja-JP" sz="900" dirty="0">
                          <a:solidFill>
                            <a:schemeClr val="accent3"/>
                          </a:solidFill>
                          <a:latin typeface="+mn-ea"/>
                          <a:ea typeface="+mn-ea"/>
                          <a:cs typeface="メイリオ" panose="020B0604030504040204" pitchFamily="50" charset="-128"/>
                        </a:rPr>
                        <a:t>※</a:t>
                      </a:r>
                      <a:r>
                        <a:rPr lang="ja-JP" altLang="en-US" sz="900" dirty="0">
                          <a:solidFill>
                            <a:schemeClr val="accent3"/>
                          </a:solidFill>
                          <a:latin typeface="+mn-ea"/>
                          <a:ea typeface="+mn-ea"/>
                          <a:cs typeface="メイリオ" panose="020B0604030504040204" pitchFamily="50" charset="-128"/>
                        </a:rPr>
                        <a:t>内容によっては不可とさせていただく場合があります</a:t>
                      </a:r>
                      <a:endParaRPr lang="en-US" altLang="ja-JP" sz="900" dirty="0">
                        <a:solidFill>
                          <a:schemeClr val="accent3"/>
                        </a:solidFill>
                        <a:latin typeface="+mn-ea"/>
                        <a:ea typeface="+mn-ea"/>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900" dirty="0">
                          <a:solidFill>
                            <a:schemeClr val="accent3"/>
                          </a:solidFill>
                          <a:latin typeface="+mn-ea"/>
                          <a:ea typeface="+mn-ea"/>
                          <a:cs typeface="メイリオ" panose="020B0604030504040204" pitchFamily="50" charset="-128"/>
                        </a:rPr>
                        <a:t>　</a:t>
                      </a:r>
                      <a:r>
                        <a:rPr lang="en-US" altLang="ja-JP" sz="900" dirty="0">
                          <a:solidFill>
                            <a:schemeClr val="accent3"/>
                          </a:solidFill>
                          <a:latin typeface="+mn-ea"/>
                          <a:ea typeface="+mn-ea"/>
                          <a:cs typeface="メイリオ" panose="020B0604030504040204" pitchFamily="50" charset="-128"/>
                        </a:rPr>
                        <a:t>※</a:t>
                      </a:r>
                      <a:r>
                        <a:rPr lang="ja-JP" altLang="en-US" sz="900" dirty="0">
                          <a:solidFill>
                            <a:schemeClr val="accent3"/>
                          </a:solidFill>
                          <a:latin typeface="+mn-ea"/>
                          <a:ea typeface="+mn-ea"/>
                          <a:cs typeface="メイリオ" panose="020B0604030504040204" pitchFamily="50" charset="-128"/>
                        </a:rPr>
                        <a:t>利用費や条件を定めた契約を締結させていただきます</a:t>
                      </a:r>
                      <a:endParaRPr lang="en-US" altLang="ja-JP" sz="900" dirty="0">
                        <a:solidFill>
                          <a:schemeClr val="accent3"/>
                        </a:solidFill>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93330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050" b="0" i="0" dirty="0">
                          <a:solidFill>
                            <a:schemeClr val="bg1"/>
                          </a:solidFill>
                          <a:latin typeface="+mn-ea"/>
                          <a:ea typeface="+mn-ea"/>
                          <a:cs typeface="Meiryo UI" pitchFamily="50" charset="-128"/>
                        </a:rPr>
                        <a:t>料金</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rPr>
                        <a:t>■誘導広告</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900</a:t>
                      </a:r>
                      <a:r>
                        <a:rPr kumimoji="1" lang="ja-JP" altLang="en-US" sz="1050" b="0" u="none" strike="noStrike" kern="1200" cap="none" spc="0" normalizeH="0" baseline="0" noProof="0" dirty="0">
                          <a:ln>
                            <a:noFill/>
                          </a:ln>
                          <a:solidFill>
                            <a:schemeClr val="accent3"/>
                          </a:solidFill>
                          <a:effectLst/>
                          <a:uLnTx/>
                          <a:uFillTx/>
                          <a:latin typeface="+mn-ea"/>
                          <a:ea typeface="+mn-ea"/>
                        </a:rPr>
                        <a:t>万円～（ネット） ／</a:t>
                      </a:r>
                      <a:r>
                        <a:rPr kumimoji="1" lang="en-US" altLang="ja-JP" sz="1050" b="0" u="none" strike="noStrike" kern="1200" cap="none" spc="0" normalizeH="0" baseline="0" noProof="0" dirty="0">
                          <a:ln>
                            <a:noFill/>
                          </a:ln>
                          <a:solidFill>
                            <a:schemeClr val="accent3"/>
                          </a:solidFill>
                          <a:effectLst/>
                          <a:uLnTx/>
                          <a:uFillTx/>
                          <a:latin typeface="+mn-ea"/>
                          <a:ea typeface="+mn-ea"/>
                        </a:rPr>
                        <a:t>Yahoo!</a:t>
                      </a:r>
                      <a:r>
                        <a:rPr kumimoji="1" lang="ja-JP" altLang="en-US" sz="1050" b="0" u="none" strike="noStrike" kern="1200" cap="none" spc="0" normalizeH="0" baseline="0" noProof="0" dirty="0">
                          <a:ln>
                            <a:noFill/>
                          </a:ln>
                          <a:solidFill>
                            <a:schemeClr val="accent3"/>
                          </a:solidFill>
                          <a:effectLst/>
                          <a:uLnTx/>
                          <a:uFillTx/>
                          <a:latin typeface="+mn-ea"/>
                          <a:ea typeface="+mn-ea"/>
                        </a:rPr>
                        <a:t>ディプレイ広告の広告管理ツールからお申し込み</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予約型の場合、</a:t>
                      </a:r>
                      <a:r>
                        <a:rPr kumimoji="1" lang="en-US" altLang="ja-JP"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1,125</a:t>
                      </a:r>
                      <a:r>
                        <a:rPr kumimoji="1" lang="ja-JP" altLang="en-US"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万円～（グロス）となります</a:t>
                      </a:r>
                      <a:endParaRPr kumimoji="1" lang="en-US" altLang="ja-JP" sz="9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rPr>
                        <a:t>■タイアップページ・誘導広告の制作・掲載</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100</a:t>
                      </a:r>
                      <a:r>
                        <a:rPr kumimoji="1" lang="ja-JP" altLang="en-US" sz="1050" b="0" u="none" strike="noStrike" kern="1200" cap="none" spc="0" normalizeH="0" baseline="0" noProof="0" dirty="0">
                          <a:ln>
                            <a:noFill/>
                          </a:ln>
                          <a:solidFill>
                            <a:schemeClr val="accent3"/>
                          </a:solidFill>
                          <a:effectLst/>
                          <a:uLnTx/>
                          <a:uFillTx/>
                          <a:latin typeface="+mn-ea"/>
                          <a:ea typeface="+mn-ea"/>
                        </a:rPr>
                        <a:t>万円～（ネット）／事前見積もり：必要／専用フォームからお申し込み</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n-ea"/>
                          <a:ea typeface="+mn-ea"/>
                        </a:rPr>
                        <a:t>※</a:t>
                      </a:r>
                      <a:r>
                        <a:rPr kumimoji="1" lang="ja-JP" altLang="en-US" sz="900" b="0" u="none" strike="noStrike" kern="1200" cap="none" spc="0" normalizeH="0" baseline="0" noProof="0" dirty="0">
                          <a:ln>
                            <a:noFill/>
                          </a:ln>
                          <a:solidFill>
                            <a:schemeClr val="accent3"/>
                          </a:solidFill>
                          <a:effectLst/>
                          <a:uLnTx/>
                          <a:uFillTx/>
                          <a:latin typeface="+mn-ea"/>
                          <a:ea typeface="+mn-ea"/>
                        </a:rPr>
                        <a:t>上記はテキスト記事形式の場合の金額です。グラフィックや動画を組み込む場合は、都度御見積もりいたします</a:t>
                      </a:r>
                      <a:endParaRPr kumimoji="1" lang="en-US" altLang="ja-JP" sz="9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n-ea"/>
                          <a:ea typeface="+mn-ea"/>
                        </a:rPr>
                        <a:t>※</a:t>
                      </a:r>
                      <a:r>
                        <a:rPr kumimoji="1" lang="ja-JP" altLang="en-US" sz="900" b="0" u="none" strike="noStrike" kern="1200" cap="none" spc="0" normalizeH="0" baseline="0" noProof="0" dirty="0">
                          <a:ln>
                            <a:noFill/>
                          </a:ln>
                          <a:solidFill>
                            <a:schemeClr val="accent3"/>
                          </a:solidFill>
                          <a:effectLst/>
                          <a:uLnTx/>
                          <a:uFillTx/>
                          <a:latin typeface="+mn-ea"/>
                          <a:ea typeface="+mn-ea"/>
                        </a:rPr>
                        <a:t>有識者やタレントのブッキングも可能ですが、人選によってはご要望に沿えない場合があります。またキャスティング費用が発生します</a:t>
                      </a:r>
                      <a:endParaRPr kumimoji="1" lang="en-US" altLang="ja-JP" sz="90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chemeClr val="accent3"/>
                          </a:solidFill>
                          <a:effectLst/>
                          <a:uLnTx/>
                          <a:uFillTx/>
                          <a:latin typeface="+mn-ea"/>
                          <a:ea typeface="+mn-ea"/>
                        </a:rPr>
                        <a:t>※</a:t>
                      </a:r>
                      <a:r>
                        <a:rPr kumimoji="1" lang="ja-JP" altLang="en-US" sz="900" b="0" u="none" strike="noStrike" kern="1200" cap="none" spc="0" normalizeH="0" baseline="0" noProof="0" dirty="0">
                          <a:ln>
                            <a:noFill/>
                          </a:ln>
                          <a:solidFill>
                            <a:schemeClr val="accent3"/>
                          </a:solidFill>
                          <a:effectLst/>
                          <a:uLnTx/>
                          <a:uFillTx/>
                          <a:latin typeface="+mn-ea"/>
                          <a:ea typeface="+mn-ea"/>
                        </a:rPr>
                        <a:t>上記以外の場合も、企画内容によって別途費用が発生する場合があります</a:t>
                      </a:r>
                      <a:endParaRPr kumimoji="1" lang="en-US" altLang="ja-JP" sz="90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■１か月超の期間での掲載延長</a:t>
                      </a:r>
                      <a:endParaRPr kumimoji="1" lang="en-US" altLang="ja-JP" sz="105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3,000</a:t>
                      </a:r>
                      <a:r>
                        <a:rPr kumimoji="1" lang="ja-JP" altLang="en-US" sz="1050" b="0" u="none" strike="noStrike" kern="1200" cap="none" spc="0" normalizeH="0" baseline="0" noProof="0" dirty="0">
                          <a:ln>
                            <a:noFill/>
                          </a:ln>
                          <a:solidFill>
                            <a:schemeClr val="accent3"/>
                          </a:solidFill>
                          <a:effectLst/>
                          <a:uLnTx/>
                          <a:uFillTx/>
                          <a:latin typeface="+mn-ea"/>
                          <a:ea typeface="+mn-ea"/>
                        </a:rPr>
                        <a:t>円</a:t>
                      </a: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日（ネット）／事前見積もり：不要／専用フォームからお申し込み</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a:t>
                      </a:r>
                      <a:r>
                        <a:rPr kumimoji="1" lang="ja-JP" altLang="en-US"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rPr>
                        <a:t>ただし、広告誘導を追加購入いただく場合は無償となります</a:t>
                      </a:r>
                      <a:endParaRPr kumimoji="1" lang="en-US" altLang="ja-JP" sz="900" b="0" i="0" u="none" strike="noStrike" kern="1200" cap="none" spc="0" normalizeH="0" baseline="0" noProof="0" dirty="0">
                        <a:ln>
                          <a:noFill/>
                        </a:ln>
                        <a:solidFill>
                          <a:schemeClr val="accent3"/>
                        </a:solidFill>
                        <a:effectLst/>
                        <a:uLnTx/>
                        <a:uFillTx/>
                        <a:latin typeface="+mn-ea"/>
                        <a:ea typeface="+mn-ea"/>
                        <a:cs typeface="メイリオ" panose="020B0604030504040204"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7627987"/>
                  </a:ext>
                </a:extLst>
              </a:tr>
            </a:tbl>
          </a:graphicData>
        </a:graphic>
      </p:graphicFrame>
      <p:grpSp>
        <p:nvGrpSpPr>
          <p:cNvPr id="6" name="Group 17">
            <a:extLst>
              <a:ext uri="{FF2B5EF4-FFF2-40B4-BE49-F238E27FC236}">
                <a16:creationId xmlns:a16="http://schemas.microsoft.com/office/drawing/2014/main" id="{0256712B-D43E-C584-29B0-F47CDC33E994}"/>
              </a:ext>
            </a:extLst>
          </p:cNvPr>
          <p:cNvGrpSpPr>
            <a:grpSpLocks/>
          </p:cNvGrpSpPr>
          <p:nvPr/>
        </p:nvGrpSpPr>
        <p:grpSpPr bwMode="auto">
          <a:xfrm>
            <a:off x="138760" y="105104"/>
            <a:ext cx="245963" cy="322411"/>
            <a:chOff x="4175" y="483"/>
            <a:chExt cx="370" cy="485"/>
          </a:xfrm>
          <a:solidFill>
            <a:schemeClr val="bg1"/>
          </a:solidFill>
        </p:grpSpPr>
        <p:sp>
          <p:nvSpPr>
            <p:cNvPr id="8" name="Freeform 18">
              <a:extLst>
                <a:ext uri="{FF2B5EF4-FFF2-40B4-BE49-F238E27FC236}">
                  <a16:creationId xmlns:a16="http://schemas.microsoft.com/office/drawing/2014/main" id="{C2EB66ED-CBC8-8452-9D49-E26D34E7D5D9}"/>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19">
              <a:extLst>
                <a:ext uri="{FF2B5EF4-FFF2-40B4-BE49-F238E27FC236}">
                  <a16:creationId xmlns:a16="http://schemas.microsoft.com/office/drawing/2014/main" id="{FDD35ECC-E705-CC59-CC51-C4D8A4F46D28}"/>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Freeform 20">
              <a:extLst>
                <a:ext uri="{FF2B5EF4-FFF2-40B4-BE49-F238E27FC236}">
                  <a16:creationId xmlns:a16="http://schemas.microsoft.com/office/drawing/2014/main" id="{F614AE1A-37AA-9103-56D5-957EDCA224D1}"/>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2209836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スペック詳細</a:t>
            </a:r>
          </a:p>
        </p:txBody>
      </p:sp>
      <p:graphicFrame>
        <p:nvGraphicFramePr>
          <p:cNvPr id="7" name="表 6"/>
          <p:cNvGraphicFramePr>
            <a:graphicFrameLocks noGrp="1"/>
          </p:cNvGraphicFramePr>
          <p:nvPr>
            <p:extLst>
              <p:ext uri="{D42A27DB-BD31-4B8C-83A1-F6EECF244321}">
                <p14:modId xmlns:p14="http://schemas.microsoft.com/office/powerpoint/2010/main" val="3685807054"/>
              </p:ext>
            </p:extLst>
          </p:nvPr>
        </p:nvGraphicFramePr>
        <p:xfrm>
          <a:off x="483159" y="1089025"/>
          <a:ext cx="11011849" cy="4941798"/>
        </p:xfrm>
        <a:graphic>
          <a:graphicData uri="http://schemas.openxmlformats.org/drawingml/2006/table">
            <a:tbl>
              <a:tblPr firstRow="1" bandRow="1"/>
              <a:tblGrid>
                <a:gridCol w="2062439">
                  <a:extLst>
                    <a:ext uri="{9D8B030D-6E8A-4147-A177-3AD203B41FA5}">
                      <a16:colId xmlns:a16="http://schemas.microsoft.com/office/drawing/2014/main" val="20000"/>
                    </a:ext>
                  </a:extLst>
                </a:gridCol>
                <a:gridCol w="8949410">
                  <a:extLst>
                    <a:ext uri="{9D8B030D-6E8A-4147-A177-3AD203B41FA5}">
                      <a16:colId xmlns:a16="http://schemas.microsoft.com/office/drawing/2014/main" val="20001"/>
                    </a:ext>
                  </a:extLst>
                </a:gridCol>
              </a:tblGrid>
              <a:tr h="1105535">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メイリオ"/>
                          <a:ea typeface="メイリオ"/>
                          <a:cs typeface="Meiryo UI" pitchFamily="50" charset="-128"/>
                        </a:rPr>
                        <a:t>お申し込み期限</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rPr>
                        <a:t>●原則として、掲載開始の</a:t>
                      </a:r>
                      <a:r>
                        <a:rPr kumimoji="1" lang="en-US" altLang="ja-JP" sz="1050" b="0" u="none" strike="noStrike" kern="1200" cap="none" spc="0" normalizeH="0" baseline="0" noProof="0" dirty="0">
                          <a:ln>
                            <a:noFill/>
                          </a:ln>
                          <a:solidFill>
                            <a:schemeClr val="accent3"/>
                          </a:solidFill>
                          <a:effectLst/>
                          <a:uLnTx/>
                          <a:uFillTx/>
                          <a:latin typeface="+mn-ea"/>
                          <a:ea typeface="+mn-ea"/>
                        </a:rPr>
                        <a:t>2</a:t>
                      </a:r>
                      <a:r>
                        <a:rPr kumimoji="1" lang="ja-JP" altLang="en-US" sz="1050" b="0" u="none" strike="noStrike" kern="1200" cap="none" spc="0" normalizeH="0" baseline="0" noProof="0" dirty="0">
                          <a:ln>
                            <a:noFill/>
                          </a:ln>
                          <a:solidFill>
                            <a:schemeClr val="accent3"/>
                          </a:solidFill>
                          <a:effectLst/>
                          <a:uLnTx/>
                          <a:uFillTx/>
                          <a:latin typeface="+mn-ea"/>
                          <a:ea typeface="+mn-ea"/>
                        </a:rPr>
                        <a:t>カ月前までにお申し込みください</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kern="1200" dirty="0">
                          <a:solidFill>
                            <a:schemeClr val="accent3"/>
                          </a:solidFill>
                          <a:effectLst/>
                          <a:latin typeface="+mn-ea"/>
                          <a:ea typeface="+mn-ea"/>
                          <a:cs typeface="+mn-cs"/>
                        </a:rPr>
                        <a:t>※</a:t>
                      </a:r>
                      <a:r>
                        <a:rPr kumimoji="1" lang="ja-JP" altLang="en-US" sz="1050" b="0" i="0" kern="1200" dirty="0">
                          <a:solidFill>
                            <a:schemeClr val="accent3"/>
                          </a:solidFill>
                          <a:effectLst/>
                          <a:latin typeface="+mn-ea"/>
                          <a:ea typeface="+mn-ea"/>
                          <a:cs typeface="+mn-cs"/>
                        </a:rPr>
                        <a:t>内容によって上記期限以前にお申し込みが必要となる場合があります</a:t>
                      </a:r>
                      <a:endParaRPr kumimoji="1" lang="en-US" altLang="ja-JP" sz="1050" b="0" i="0" kern="1200" dirty="0">
                        <a:solidFill>
                          <a:schemeClr val="accent3"/>
                        </a:solidFill>
                        <a:effectLst/>
                        <a:latin typeface="+mn-ea"/>
                        <a:ea typeface="+mn-ea"/>
                        <a:cs typeface="+mn-cs"/>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i="0" u="none" strike="noStrike" kern="1200" cap="none" spc="0" normalizeH="0" baseline="0" noProof="0" dirty="0">
                          <a:ln>
                            <a:noFill/>
                          </a:ln>
                          <a:solidFill>
                            <a:schemeClr val="accent3"/>
                          </a:solidFill>
                          <a:effectLst/>
                          <a:uLnTx/>
                          <a:uFillTx/>
                          <a:latin typeface="+mn-ea"/>
                          <a:ea typeface="+mn-ea"/>
                          <a:cs typeface="+mn-cs"/>
                        </a:rPr>
                        <a:t>※</a:t>
                      </a:r>
                      <a:r>
                        <a:rPr kumimoji="1" lang="ja-JP" altLang="en-US" sz="1050" b="0" i="0" u="none" strike="noStrike" kern="1200" cap="none" spc="0" normalizeH="0" baseline="0" noProof="0" dirty="0">
                          <a:ln>
                            <a:noFill/>
                          </a:ln>
                          <a:solidFill>
                            <a:schemeClr val="accent3"/>
                          </a:solidFill>
                          <a:effectLst/>
                          <a:uLnTx/>
                          <a:uFillTx/>
                          <a:latin typeface="+mn-ea"/>
                          <a:ea typeface="+mn-ea"/>
                          <a:cs typeface="+mn-cs"/>
                        </a:rPr>
                        <a:t>掲載本数に制限を設けておりますので、事前に実施可否をお問い合わせください</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所定の方法によるお申し込み契約の成立後はキャンセルは不可となります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p>
                      <a:pPr marL="179388" marR="0" lvl="0" indent="-179388" algn="l" defTabSz="914400" rtl="0" eaLnBrk="1" fontAlgn="ctr" latinLnBrk="0" hangingPunct="1">
                        <a:lnSpc>
                          <a:spcPct val="100000"/>
                        </a:lnSpc>
                        <a:spcBef>
                          <a:spcPts val="0"/>
                        </a:spcBef>
                        <a:spcAft>
                          <a:spcPts val="0"/>
                        </a:spcAft>
                        <a:buClr>
                          <a:srgbClr val="687080"/>
                        </a:buClr>
                        <a:buSzTx/>
                        <a:buFont typeface="Wingdings" pitchFamily="2" charset="2"/>
                        <a:buNone/>
                        <a:tabLst/>
                        <a:defRPr/>
                      </a:pPr>
                      <a:r>
                        <a:rPr kumimoji="1" lang="en-US" altLang="ja-JP" sz="1050" b="0" u="none" strike="noStrike" kern="1200" cap="none" spc="0" normalizeH="0" baseline="0" noProof="0" dirty="0">
                          <a:ln>
                            <a:noFill/>
                          </a:ln>
                          <a:solidFill>
                            <a:schemeClr val="accent3"/>
                          </a:solidFill>
                          <a:effectLst/>
                          <a:uLnTx/>
                          <a:uFillTx/>
                          <a:latin typeface="+mn-ea"/>
                          <a:ea typeface="+mn-ea"/>
                        </a:rPr>
                        <a:t>※</a:t>
                      </a:r>
                      <a:r>
                        <a:rPr kumimoji="1" lang="ja-JP" altLang="en-US" sz="1050" b="0" u="none" strike="noStrike" kern="1200" cap="none" spc="0" normalizeH="0" baseline="0" noProof="0" dirty="0">
                          <a:ln>
                            <a:noFill/>
                          </a:ln>
                          <a:solidFill>
                            <a:schemeClr val="accent3"/>
                          </a:solidFill>
                          <a:effectLst/>
                          <a:uLnTx/>
                          <a:uFillTx/>
                          <a:latin typeface="+mn-ea"/>
                          <a:ea typeface="+mn-ea"/>
                        </a:rPr>
                        <a:t>お申し込み時に掲載期間が未決定の場合は、別途、掲載開始日の</a:t>
                      </a:r>
                      <a:r>
                        <a:rPr kumimoji="1" lang="en-US" altLang="ja-JP" sz="1050" b="0" u="none" strike="noStrike" kern="1200" cap="none" spc="0" normalizeH="0" baseline="0" noProof="0" dirty="0">
                          <a:ln>
                            <a:noFill/>
                          </a:ln>
                          <a:solidFill>
                            <a:schemeClr val="accent3"/>
                          </a:solidFill>
                          <a:effectLst/>
                          <a:uLnTx/>
                          <a:uFillTx/>
                          <a:latin typeface="+mn-ea"/>
                          <a:ea typeface="+mn-ea"/>
                        </a:rPr>
                        <a:t>5</a:t>
                      </a:r>
                      <a:r>
                        <a:rPr kumimoji="1" lang="ja-JP" altLang="en-US" sz="1050" b="0" u="none" strike="noStrike" kern="1200" cap="none" spc="0" normalizeH="0" baseline="0" noProof="0" dirty="0">
                          <a:ln>
                            <a:noFill/>
                          </a:ln>
                          <a:solidFill>
                            <a:schemeClr val="accent3"/>
                          </a:solidFill>
                          <a:effectLst/>
                          <a:uLnTx/>
                          <a:uFillTx/>
                          <a:latin typeface="+mn-ea"/>
                          <a:ea typeface="+mn-ea"/>
                        </a:rPr>
                        <a:t>営業日前までに掲載期間のご連絡をメールにてお願いいたします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685865836"/>
                  </a:ext>
                </a:extLst>
              </a:tr>
              <a:tr h="1679909">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契約分類</a:t>
                      </a:r>
                      <a:endParaRPr kumimoji="1" lang="en-US" altLang="ja-JP" sz="1200" b="0" i="0" dirty="0">
                        <a:solidFill>
                          <a:schemeClr val="bg1"/>
                        </a:solidFill>
                        <a:latin typeface="+mn-ea"/>
                        <a:ea typeface="+mn-ea"/>
                        <a:cs typeface="Meiryo UI" pitchFamily="50" charset="-128"/>
                      </a:endParaRPr>
                    </a:p>
                    <a:p>
                      <a:pPr marL="0" marR="0" indent="0" algn="l" defTabSz="914400" rtl="0" eaLnBrk="1" fontAlgn="ctr" latinLnBrk="0" hangingPunct="1">
                        <a:lnSpc>
                          <a:spcPct val="100000"/>
                        </a:lnSpc>
                        <a:spcBef>
                          <a:spcPts val="0"/>
                        </a:spcBef>
                        <a:spcAft>
                          <a:spcPts val="0"/>
                        </a:spcAft>
                        <a:buClrTx/>
                        <a:buSzTx/>
                        <a:buFontTx/>
                        <a:buNone/>
                        <a:tabLst/>
                        <a:defRPr/>
                      </a:pPr>
                      <a:r>
                        <a:rPr kumimoji="1" lang="en-US" altLang="ja-JP" sz="1200" b="0" i="0" dirty="0">
                          <a:solidFill>
                            <a:schemeClr val="bg1"/>
                          </a:solidFill>
                          <a:latin typeface="+mn-ea"/>
                          <a:ea typeface="+mn-ea"/>
                          <a:cs typeface="Meiryo UI" pitchFamily="50" charset="-128"/>
                        </a:rPr>
                        <a:t>※</a:t>
                      </a:r>
                      <a:r>
                        <a:rPr kumimoji="1" lang="ja-JP" altLang="en-US" sz="1200" b="0" i="0" dirty="0">
                          <a:solidFill>
                            <a:schemeClr val="bg1"/>
                          </a:solidFill>
                          <a:latin typeface="+mn-ea"/>
                          <a:ea typeface="+mn-ea"/>
                          <a:cs typeface="Meiryo UI" pitchFamily="50" charset="-128"/>
                        </a:rPr>
                        <a:t>お申し込み時に選択</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■タイアップページの制作・掲載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①契約分類：制作＋掲載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②契約サービス：</a:t>
                      </a: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制作＋掲載</a:t>
                      </a:r>
                      <a:r>
                        <a:rPr lang="en-US" altLang="ja-JP" sz="1050" dirty="0">
                          <a:solidFill>
                            <a:schemeClr val="accent3"/>
                          </a:solidFill>
                          <a:latin typeface="+mn-ea"/>
                          <a:ea typeface="+mn-ea"/>
                          <a:cs typeface="Verdana" pitchFamily="34" charset="0"/>
                        </a:rPr>
                        <a:t>】Yahoo!</a:t>
                      </a:r>
                      <a:r>
                        <a:rPr lang="ja-JP" altLang="en-US" sz="1050" dirty="0">
                          <a:solidFill>
                            <a:schemeClr val="accent3"/>
                          </a:solidFill>
                          <a:latin typeface="+mn-ea"/>
                          <a:ea typeface="+mn-ea"/>
                          <a:cs typeface="Verdana" pitchFamily="34" charset="0"/>
                        </a:rPr>
                        <a:t>ニュース　タイアップ</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③契約サービス詳細：</a:t>
                      </a:r>
                      <a:r>
                        <a:rPr lang="en-US" altLang="ja-JP" sz="1050" dirty="0">
                          <a:solidFill>
                            <a:schemeClr val="accent3"/>
                          </a:solidFill>
                          <a:latin typeface="+mn-ea"/>
                          <a:ea typeface="+mn-ea"/>
                          <a:cs typeface="Verdana" pitchFamily="34" charset="0"/>
                        </a:rPr>
                        <a:t>Yahoo!</a:t>
                      </a:r>
                      <a:r>
                        <a:rPr lang="ja-JP" altLang="en-US" sz="1050" dirty="0">
                          <a:solidFill>
                            <a:schemeClr val="accent3"/>
                          </a:solidFill>
                          <a:latin typeface="+mn-ea"/>
                          <a:ea typeface="+mn-ea"/>
                          <a:cs typeface="Verdana" pitchFamily="34" charset="0"/>
                        </a:rPr>
                        <a:t>ニュース　タイアップ　制作・掲載費</a:t>
                      </a:r>
                      <a:endParaRPr lang="en-US" altLang="ja-JP" sz="105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80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a:t>
                      </a:r>
                      <a:r>
                        <a:rPr lang="en-US" altLang="ja-JP" sz="1050" dirty="0">
                          <a:solidFill>
                            <a:schemeClr val="accent3"/>
                          </a:solidFill>
                          <a:latin typeface="+mn-ea"/>
                          <a:ea typeface="+mn-ea"/>
                          <a:cs typeface="Verdana" pitchFamily="34" charset="0"/>
                        </a:rPr>
                        <a:t>1</a:t>
                      </a:r>
                      <a:r>
                        <a:rPr lang="ja-JP" altLang="en-US" sz="1050" dirty="0">
                          <a:solidFill>
                            <a:schemeClr val="accent3"/>
                          </a:solidFill>
                          <a:latin typeface="+mn-ea"/>
                          <a:ea typeface="+mn-ea"/>
                          <a:cs typeface="Verdana" pitchFamily="34" charset="0"/>
                        </a:rPr>
                        <a:t>か月超の期間での掲載延長</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①契約分類：掲載</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②契約サービス：</a:t>
                      </a: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掲載</a:t>
                      </a:r>
                      <a:r>
                        <a:rPr lang="en-US" altLang="ja-JP" sz="1050" dirty="0">
                          <a:solidFill>
                            <a:schemeClr val="accent3"/>
                          </a:solidFill>
                          <a:latin typeface="+mn-ea"/>
                          <a:ea typeface="+mn-ea"/>
                          <a:cs typeface="Verdana" pitchFamily="34" charset="0"/>
                        </a:rPr>
                        <a:t>】Yahoo!</a:t>
                      </a:r>
                      <a:r>
                        <a:rPr lang="ja-JP" altLang="en-US" sz="1050" dirty="0">
                          <a:solidFill>
                            <a:schemeClr val="accent3"/>
                          </a:solidFill>
                          <a:latin typeface="+mn-ea"/>
                          <a:ea typeface="+mn-ea"/>
                          <a:cs typeface="Verdana" pitchFamily="34" charset="0"/>
                        </a:rPr>
                        <a:t>ニュース　タイアップ　</a:t>
                      </a:r>
                      <a:endParaRPr lang="en-US" altLang="ja-JP" sz="105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Verdana" pitchFamily="34" charset="0"/>
                        </a:rPr>
                        <a:t>③契約サービス詳細：</a:t>
                      </a:r>
                      <a:r>
                        <a:rPr lang="en-US" altLang="ja-JP" sz="1050" dirty="0">
                          <a:solidFill>
                            <a:schemeClr val="accent3"/>
                          </a:solidFill>
                          <a:latin typeface="+mn-ea"/>
                          <a:ea typeface="+mn-ea"/>
                          <a:cs typeface="Verdana" pitchFamily="34" charset="0"/>
                        </a:rPr>
                        <a:t>Yahoo!</a:t>
                      </a:r>
                      <a:r>
                        <a:rPr lang="ja-JP" altLang="en-US" sz="1050" dirty="0">
                          <a:solidFill>
                            <a:schemeClr val="accent3"/>
                          </a:solidFill>
                          <a:latin typeface="+mn-ea"/>
                          <a:ea typeface="+mn-ea"/>
                          <a:cs typeface="Verdana" pitchFamily="34" charset="0"/>
                        </a:rPr>
                        <a:t>ニュース　タイアップ　掲載延長費用</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6516698"/>
                  </a:ext>
                </a:extLst>
              </a:tr>
              <a:tr h="428222">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掲載期間</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a:solidFill>
                            <a:schemeClr val="accent3"/>
                          </a:solidFill>
                          <a:latin typeface="+mn-ea"/>
                          <a:ea typeface="+mn-ea"/>
                          <a:cs typeface="Verdana" pitchFamily="34" charset="0"/>
                        </a:rPr>
                        <a:t>～</a:t>
                      </a:r>
                      <a:r>
                        <a:rPr lang="en-US" altLang="ja-JP" sz="1050">
                          <a:solidFill>
                            <a:schemeClr val="accent3"/>
                          </a:solidFill>
                          <a:latin typeface="+mn-ea"/>
                          <a:ea typeface="+mn-ea"/>
                          <a:cs typeface="Verdana" pitchFamily="34" charset="0"/>
                        </a:rPr>
                        <a:t>1</a:t>
                      </a:r>
                      <a:r>
                        <a:rPr lang="ja-JP" altLang="en-US" sz="1050" dirty="0">
                          <a:solidFill>
                            <a:schemeClr val="accent3"/>
                          </a:solidFill>
                          <a:latin typeface="+mn-ea"/>
                          <a:ea typeface="+mn-ea"/>
                          <a:cs typeface="Verdana" pitchFamily="34" charset="0"/>
                        </a:rPr>
                        <a:t>か月間</a:t>
                      </a:r>
                      <a:endParaRPr lang="en-US" altLang="ja-JP" sz="105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メイリオ"/>
                          <a:ea typeface="メイリオ"/>
                          <a:cs typeface="Meiryo UI" panose="020B0604030504040204" pitchFamily="50" charset="-128"/>
                        </a:rPr>
                        <a:t>※</a:t>
                      </a:r>
                      <a:r>
                        <a:rPr lang="ja-JP" altLang="en-US" sz="1050" dirty="0">
                          <a:solidFill>
                            <a:schemeClr val="accent3"/>
                          </a:solidFill>
                          <a:latin typeface="メイリオ"/>
                          <a:ea typeface="メイリオ"/>
                          <a:cs typeface="Meiryo UI" panose="020B0604030504040204" pitchFamily="50" charset="-128"/>
                        </a:rPr>
                        <a:t>タイアップページは、掲載開始日の前営業日までにアップします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64873087"/>
                  </a:ext>
                </a:extLst>
              </a:tr>
              <a:tr h="360726">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dirty="0">
                          <a:solidFill>
                            <a:schemeClr val="bg1"/>
                          </a:solidFill>
                          <a:latin typeface="+mn-ea"/>
                          <a:ea typeface="+mn-ea"/>
                        </a:rPr>
                        <a:t>有効期限</a:t>
                      </a:r>
                      <a:endParaRPr kumimoji="1" lang="ja-JP" altLang="en-US" sz="1200" b="0" i="0" dirty="0">
                        <a:solidFill>
                          <a:schemeClr val="bg1"/>
                        </a:solidFill>
                        <a:latin typeface="+mn-ea"/>
                        <a:ea typeface="+mn-ea"/>
                        <a:cs typeface="Meiryo UI" pitchFamily="50" charset="-128"/>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Meiryo UI" panose="020B0604030504040204" pitchFamily="50" charset="-128"/>
                        </a:rPr>
                        <a:t>2024</a:t>
                      </a:r>
                      <a:r>
                        <a:rPr lang="ja-JP" altLang="en-US" sz="1050" dirty="0">
                          <a:solidFill>
                            <a:schemeClr val="accent3"/>
                          </a:solidFill>
                          <a:latin typeface="+mn-ea"/>
                          <a:ea typeface="+mn-ea"/>
                          <a:cs typeface="Meiryo UI" panose="020B0604030504040204" pitchFamily="50" charset="-128"/>
                        </a:rPr>
                        <a:t>年</a:t>
                      </a:r>
                      <a:r>
                        <a:rPr lang="en-US" altLang="ja-JP" sz="1050" dirty="0">
                          <a:solidFill>
                            <a:schemeClr val="accent3"/>
                          </a:solidFill>
                          <a:latin typeface="+mn-ea"/>
                          <a:ea typeface="+mn-ea"/>
                          <a:cs typeface="Meiryo UI" panose="020B0604030504040204" pitchFamily="50" charset="-128"/>
                        </a:rPr>
                        <a:t>9</a:t>
                      </a:r>
                      <a:r>
                        <a:rPr lang="ja-JP" altLang="en-US" sz="1050" dirty="0">
                          <a:solidFill>
                            <a:schemeClr val="accent3"/>
                          </a:solidFill>
                          <a:latin typeface="+mn-ea"/>
                          <a:ea typeface="+mn-ea"/>
                          <a:cs typeface="Meiryo UI" panose="020B0604030504040204" pitchFamily="50" charset="-128"/>
                        </a:rPr>
                        <a:t>月</a:t>
                      </a:r>
                      <a:r>
                        <a:rPr lang="en-US" altLang="ja-JP" sz="1050" dirty="0">
                          <a:solidFill>
                            <a:schemeClr val="accent3"/>
                          </a:solidFill>
                          <a:latin typeface="+mn-ea"/>
                          <a:ea typeface="+mn-ea"/>
                          <a:cs typeface="Meiryo UI" panose="020B0604030504040204" pitchFamily="50" charset="-128"/>
                        </a:rPr>
                        <a:t>30</a:t>
                      </a:r>
                      <a:r>
                        <a:rPr lang="ja-JP" altLang="en-US" sz="1050" dirty="0">
                          <a:solidFill>
                            <a:schemeClr val="accent3"/>
                          </a:solidFill>
                          <a:latin typeface="+mn-ea"/>
                          <a:ea typeface="+mn-ea"/>
                          <a:cs typeface="Meiryo UI" panose="020B0604030504040204" pitchFamily="50" charset="-128"/>
                        </a:rPr>
                        <a:t>日掲載終了分</a:t>
                      </a:r>
                      <a:endParaRPr lang="ja-JP" altLang="en-US" sz="1050" dirty="0">
                        <a:solidFill>
                          <a:schemeClr val="accent3"/>
                        </a:solidFill>
                        <a:latin typeface="+mn-ea"/>
                        <a:ea typeface="+mn-ea"/>
                        <a:cs typeface="Verdana" pitchFamily="34" charset="0"/>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76746667"/>
                  </a:ext>
                </a:extLst>
              </a:tr>
              <a:tr h="56206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レポート項目</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Verdana" pitchFamily="34" charset="0"/>
                        </a:rPr>
                        <a:t>PV</a:t>
                      </a:r>
                      <a:r>
                        <a:rPr lang="ja-JP" altLang="en-US" sz="1050" dirty="0" err="1">
                          <a:solidFill>
                            <a:schemeClr val="accent3"/>
                          </a:solidFill>
                          <a:latin typeface="+mn-ea"/>
                          <a:ea typeface="+mn-ea"/>
                          <a:cs typeface="Verdana" pitchFamily="34" charset="0"/>
                        </a:rPr>
                        <a:t>、</a:t>
                      </a:r>
                      <a:r>
                        <a:rPr lang="en-US" altLang="ja-JP" sz="1050" dirty="0">
                          <a:solidFill>
                            <a:schemeClr val="accent3"/>
                          </a:solidFill>
                          <a:latin typeface="+mn-ea"/>
                          <a:ea typeface="+mn-ea"/>
                          <a:cs typeface="Verdana" pitchFamily="34" charset="0"/>
                        </a:rPr>
                        <a:t>UB</a:t>
                      </a:r>
                      <a:r>
                        <a:rPr lang="ja-JP" altLang="en-US" sz="1050" dirty="0" err="1">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ページ内リンクのクリック数、訪問者の性別・性別</a:t>
                      </a: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年代の比率、読了率、読者アンケート結果</a:t>
                      </a:r>
                      <a:endParaRPr lang="en-US" altLang="ja-JP" sz="1050" dirty="0">
                        <a:solidFill>
                          <a:schemeClr val="accent3"/>
                        </a:solidFill>
                        <a:latin typeface="+mn-ea"/>
                        <a:ea typeface="+mn-ea"/>
                        <a:cs typeface="Verdana"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050" dirty="0">
                          <a:solidFill>
                            <a:schemeClr val="accent3"/>
                          </a:solidFill>
                          <a:latin typeface="+mn-ea"/>
                          <a:ea typeface="+mn-ea"/>
                          <a:cs typeface="Verdana" pitchFamily="34" charset="0"/>
                        </a:rPr>
                        <a:t>※</a:t>
                      </a:r>
                      <a:r>
                        <a:rPr lang="ja-JP" altLang="en-US" sz="1050" dirty="0">
                          <a:solidFill>
                            <a:schemeClr val="accent3"/>
                          </a:solidFill>
                          <a:latin typeface="+mn-ea"/>
                          <a:ea typeface="+mn-ea"/>
                          <a:cs typeface="Verdana" pitchFamily="34" charset="0"/>
                        </a:rPr>
                        <a:t>掲載終了から</a:t>
                      </a:r>
                      <a:r>
                        <a:rPr lang="en-US" altLang="ja-JP" sz="1050" dirty="0">
                          <a:solidFill>
                            <a:schemeClr val="accent3"/>
                          </a:solidFill>
                          <a:latin typeface="+mn-ea"/>
                          <a:ea typeface="+mn-ea"/>
                          <a:cs typeface="Verdana" pitchFamily="34" charset="0"/>
                        </a:rPr>
                        <a:t>2</a:t>
                      </a:r>
                      <a:r>
                        <a:rPr lang="ja-JP" altLang="en-US" sz="1050" dirty="0">
                          <a:solidFill>
                            <a:schemeClr val="accent3"/>
                          </a:solidFill>
                          <a:latin typeface="+mn-ea"/>
                          <a:ea typeface="+mn-ea"/>
                          <a:cs typeface="Verdana" pitchFamily="34" charset="0"/>
                        </a:rPr>
                        <a:t>週間程度でご提出いたします</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061338814"/>
                  </a:ext>
                </a:extLst>
              </a:tr>
              <a:tr h="805343">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dirty="0">
                          <a:solidFill>
                            <a:schemeClr val="bg1"/>
                          </a:solidFill>
                          <a:latin typeface="+mn-ea"/>
                          <a:ea typeface="+mn-ea"/>
                          <a:cs typeface="Meiryo UI" pitchFamily="50" charset="-128"/>
                        </a:rPr>
                        <a:t>備考</a:t>
                      </a: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050" dirty="0">
                          <a:solidFill>
                            <a:schemeClr val="accent3"/>
                          </a:solidFill>
                          <a:latin typeface="+mn-ea"/>
                          <a:ea typeface="+mn-ea"/>
                          <a:cs typeface="Meiryo UI" panose="020B0604030504040204" pitchFamily="50" charset="-128"/>
                        </a:rPr>
                        <a:t>・タイアップ読者に対するアンケートを無償で実施することが可能です。</a:t>
                      </a:r>
                      <a:endParaRPr lang="en-US" altLang="ja-JP" sz="1050" dirty="0">
                        <a:solidFill>
                          <a:schemeClr val="accent3"/>
                        </a:solidFill>
                        <a:latin typeface="+mn-ea"/>
                        <a:ea typeface="+mn-ea"/>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u="none" strike="noStrike" kern="1200" cap="none" spc="0" normalizeH="0" baseline="0" noProof="0" dirty="0">
                          <a:ln>
                            <a:noFill/>
                          </a:ln>
                          <a:solidFill>
                            <a:schemeClr val="accent3"/>
                          </a:solidFill>
                          <a:effectLst/>
                          <a:uLnTx/>
                          <a:uFillTx/>
                          <a:latin typeface="+mn-ea"/>
                          <a:ea typeface="+mn-ea"/>
                        </a:rPr>
                        <a:t>　</a:t>
                      </a:r>
                      <a:r>
                        <a:rPr kumimoji="1" lang="en-US" altLang="ja-JP" sz="900" b="0" u="none" strike="noStrike" kern="1200" cap="none" spc="0" normalizeH="0" baseline="0" noProof="0" dirty="0">
                          <a:ln>
                            <a:noFill/>
                          </a:ln>
                          <a:solidFill>
                            <a:schemeClr val="accent3"/>
                          </a:solidFill>
                          <a:effectLst/>
                          <a:uLnTx/>
                          <a:uFillTx/>
                          <a:latin typeface="+mn-ea"/>
                          <a:ea typeface="+mn-ea"/>
                        </a:rPr>
                        <a:t>※</a:t>
                      </a:r>
                      <a:r>
                        <a:rPr kumimoji="1" lang="ja-JP" altLang="en-US" sz="900" b="0" u="none" strike="noStrike" kern="1200" cap="none" spc="0" normalizeH="0" baseline="0" noProof="0" dirty="0">
                          <a:ln>
                            <a:noFill/>
                          </a:ln>
                          <a:solidFill>
                            <a:schemeClr val="accent3"/>
                          </a:solidFill>
                          <a:effectLst/>
                          <a:uLnTx/>
                          <a:uFillTx/>
                          <a:latin typeface="+mn-ea"/>
                          <a:ea typeface="+mn-ea"/>
                        </a:rPr>
                        <a:t>定型のアンケートのため、設問をカスタマイズすることは不可</a:t>
                      </a:r>
                      <a:endParaRPr kumimoji="1" lang="en-US" altLang="ja-JP" sz="900" b="0" u="none" strike="noStrike" kern="1200" cap="none" spc="0" normalizeH="0" baseline="0" noProof="0" dirty="0">
                        <a:ln>
                          <a:noFill/>
                        </a:ln>
                        <a:solidFill>
                          <a:schemeClr val="accent3"/>
                        </a:solidFill>
                        <a:effectLst/>
                        <a:uLnTx/>
                        <a:uFillTx/>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accent3"/>
                          </a:solidFill>
                          <a:effectLst/>
                          <a:latin typeface="+mn-ea"/>
                          <a:ea typeface="+mn-ea"/>
                          <a:cs typeface="+mn-cs"/>
                        </a:rPr>
                        <a:t>・原則として、</a:t>
                      </a:r>
                      <a:r>
                        <a:rPr kumimoji="1" lang="en-US" altLang="ja-JP" sz="1050" b="0" i="0" kern="1200" dirty="0">
                          <a:solidFill>
                            <a:schemeClr val="accent3"/>
                          </a:solidFill>
                          <a:effectLst/>
                          <a:latin typeface="+mn-ea"/>
                          <a:ea typeface="+mn-ea"/>
                          <a:cs typeface="+mn-cs"/>
                        </a:rPr>
                        <a:t>1</a:t>
                      </a:r>
                      <a:r>
                        <a:rPr kumimoji="1" lang="ja-JP" altLang="en-US" sz="1050" b="0" i="0" kern="1200" dirty="0">
                          <a:solidFill>
                            <a:schemeClr val="accent3"/>
                          </a:solidFill>
                          <a:effectLst/>
                          <a:latin typeface="+mn-ea"/>
                          <a:ea typeface="+mn-ea"/>
                          <a:cs typeface="+mn-cs"/>
                        </a:rPr>
                        <a:t>社単独でのご協賛に限り、複数社による連合協賛形式は不可となります。</a:t>
                      </a:r>
                      <a:endParaRPr kumimoji="1" lang="en-US" altLang="ja-JP" sz="1050" b="0" u="none" strike="noStrike" kern="1200" cap="none" spc="0" normalizeH="0" baseline="0" noProof="0" dirty="0">
                        <a:ln>
                          <a:noFill/>
                        </a:ln>
                        <a:solidFill>
                          <a:schemeClr val="accent3"/>
                        </a:solidFill>
                        <a:effectLst/>
                        <a:uLnTx/>
                        <a:uFillTx/>
                        <a:latin typeface="+mn-ea"/>
                        <a:ea typeface="+mn-ea"/>
                      </a:endParaRPr>
                    </a:p>
                  </a:txBody>
                  <a:tcPr marL="36000" marR="36000" marT="36000" marB="36000" anchor="ctr">
                    <a:lnL w="3175" cap="flat" cmpd="sng" algn="ctr">
                      <a:solidFill>
                        <a:srgbClr val="687080"/>
                      </a:solidFill>
                      <a:prstDash val="solid"/>
                      <a:round/>
                      <a:headEnd type="none" w="med" len="med"/>
                      <a:tailEnd type="none" w="med" len="med"/>
                    </a:lnL>
                    <a:lnR w="3175" cap="flat" cmpd="sng" algn="ctr">
                      <a:solidFill>
                        <a:srgbClr val="687080"/>
                      </a:solidFill>
                      <a:prstDash val="solid"/>
                      <a:round/>
                      <a:headEnd type="none" w="med" len="med"/>
                      <a:tailEnd type="none" w="med" len="med"/>
                    </a:lnR>
                    <a:lnT w="3175" cap="flat" cmpd="sng" algn="ctr">
                      <a:solidFill>
                        <a:srgbClr val="687080"/>
                      </a:solidFill>
                      <a:prstDash val="solid"/>
                      <a:round/>
                      <a:headEnd type="none" w="med" len="med"/>
                      <a:tailEnd type="none" w="med" len="med"/>
                    </a:lnT>
                    <a:lnB w="3175" cap="flat" cmpd="sng" algn="ctr">
                      <a:solidFill>
                        <a:srgbClr val="687080"/>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530775823"/>
                  </a:ext>
                </a:extLst>
              </a:tr>
            </a:tbl>
          </a:graphicData>
        </a:graphic>
      </p:graphicFrame>
      <p:grpSp>
        <p:nvGrpSpPr>
          <p:cNvPr id="6" name="Group 17">
            <a:extLst>
              <a:ext uri="{FF2B5EF4-FFF2-40B4-BE49-F238E27FC236}">
                <a16:creationId xmlns:a16="http://schemas.microsoft.com/office/drawing/2014/main" id="{2C4F1608-0A7A-B502-2646-628D23BADBE5}"/>
              </a:ext>
            </a:extLst>
          </p:cNvPr>
          <p:cNvGrpSpPr>
            <a:grpSpLocks/>
          </p:cNvGrpSpPr>
          <p:nvPr/>
        </p:nvGrpSpPr>
        <p:grpSpPr bwMode="auto">
          <a:xfrm>
            <a:off x="138760" y="105104"/>
            <a:ext cx="245963" cy="322411"/>
            <a:chOff x="4175" y="483"/>
            <a:chExt cx="370" cy="485"/>
          </a:xfrm>
          <a:solidFill>
            <a:schemeClr val="bg1"/>
          </a:solidFill>
        </p:grpSpPr>
        <p:sp>
          <p:nvSpPr>
            <p:cNvPr id="8" name="Freeform 18">
              <a:extLst>
                <a:ext uri="{FF2B5EF4-FFF2-40B4-BE49-F238E27FC236}">
                  <a16:creationId xmlns:a16="http://schemas.microsoft.com/office/drawing/2014/main" id="{D224B3F9-408A-E25E-4B0E-8AE8B0E1E257}"/>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9" name="Freeform 19">
              <a:extLst>
                <a:ext uri="{FF2B5EF4-FFF2-40B4-BE49-F238E27FC236}">
                  <a16:creationId xmlns:a16="http://schemas.microsoft.com/office/drawing/2014/main" id="{05649F49-2B57-8186-7CAA-959F72CC77CD}"/>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Freeform 20">
              <a:extLst>
                <a:ext uri="{FF2B5EF4-FFF2-40B4-BE49-F238E27FC236}">
                  <a16:creationId xmlns:a16="http://schemas.microsoft.com/office/drawing/2014/main" id="{D06434E4-C14E-71D8-9CB3-0F9AD9423899}"/>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28436127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はじめに</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755072" y="104515"/>
            <a:ext cx="8136904" cy="632903"/>
          </a:xfrm>
        </p:spPr>
        <p:txBody>
          <a:bodyPr/>
          <a:lstStyle/>
          <a:p>
            <a:r>
              <a:rPr lang="en-US" altLang="ja-JP" dirty="0"/>
              <a:t>Yahoo!</a:t>
            </a:r>
            <a:r>
              <a:rPr lang="ja-JP" altLang="en-US" dirty="0"/>
              <a:t>ニュース タイアップ</a:t>
            </a:r>
            <a:endParaRPr lang="en-US" altLang="ja-JP" dirty="0"/>
          </a:p>
          <a:p>
            <a:r>
              <a:rPr lang="en-US" altLang="ja-JP" dirty="0"/>
              <a:t>2024</a:t>
            </a:r>
            <a:r>
              <a:rPr lang="ja-JP" altLang="en-US" dirty="0"/>
              <a:t>年</a:t>
            </a:r>
            <a:r>
              <a:rPr lang="en-US" altLang="ja-JP" dirty="0"/>
              <a:t>4</a:t>
            </a:r>
            <a:r>
              <a:rPr lang="ja-JP" altLang="en-US" dirty="0"/>
              <a:t>月～</a:t>
            </a:r>
            <a:r>
              <a:rPr lang="en-US" altLang="ja-JP" dirty="0"/>
              <a:t>2024</a:t>
            </a:r>
            <a:r>
              <a:rPr lang="ja-JP" altLang="en-US" dirty="0"/>
              <a:t>年</a:t>
            </a:r>
            <a:r>
              <a:rPr lang="en-US" altLang="ja-JP" dirty="0"/>
              <a:t>9</a:t>
            </a:r>
            <a:r>
              <a:rPr lang="ja-JP" altLang="en-US" dirty="0"/>
              <a:t>月商品 変更点</a:t>
            </a:r>
            <a:endParaRPr lang="en-US" altLang="ja-JP" dirty="0"/>
          </a:p>
        </p:txBody>
      </p:sp>
      <p:sp>
        <p:nvSpPr>
          <p:cNvPr id="4" name="テキスト ボックス 3">
            <a:extLst>
              <a:ext uri="{FF2B5EF4-FFF2-40B4-BE49-F238E27FC236}">
                <a16:creationId xmlns:a16="http://schemas.microsoft.com/office/drawing/2014/main" id="{5055184D-C376-45D0-6E98-2FE0590C929F}"/>
              </a:ext>
            </a:extLst>
          </p:cNvPr>
          <p:cNvSpPr txBox="1"/>
          <p:nvPr/>
        </p:nvSpPr>
        <p:spPr>
          <a:xfrm>
            <a:off x="7398327" y="452360"/>
            <a:ext cx="2398816" cy="304699"/>
          </a:xfrm>
          <a:prstGeom prst="rect">
            <a:avLst/>
          </a:prstGeom>
          <a:noFill/>
        </p:spPr>
        <p:txBody>
          <a:bodyPr wrap="square" lIns="0" tIns="0" rIns="0" bIns="0" rtlCol="0">
            <a:spAutoFit/>
          </a:bodyPr>
          <a:lstStyle/>
          <a:p>
            <a:pPr>
              <a:lnSpc>
                <a:spcPct val="110000"/>
              </a:lnSpc>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Yahoo!</a:t>
            </a:r>
            <a:r>
              <a:rPr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ニュース </a:t>
            </a:r>
            <a:r>
              <a:rPr kumimoji="1" lang="ja-JP" altLang="en-US" sz="900" dirty="0">
                <a:latin typeface="Meiryo" panose="020B0604030504040204" pitchFamily="34" charset="-128"/>
                <a:ea typeface="Meiryo" panose="020B0604030504040204" pitchFamily="34" charset="-128"/>
              </a:rPr>
              <a:t>タイアップ</a:t>
            </a:r>
            <a:endParaRPr kumimoji="1" lang="en-US" altLang="ja-JP" sz="900" dirty="0">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lang="en-US" altLang="ja-JP" sz="900" dirty="0">
                <a:solidFill>
                  <a:srgbClr val="000000"/>
                </a:solidFill>
                <a:latin typeface="Meiryo" panose="020B0604030504040204" pitchFamily="34" charset="-128"/>
                <a:ea typeface="Meiryo" panose="020B0604030504040204" pitchFamily="34" charset="-128"/>
              </a:rPr>
              <a:t>10</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2024</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3" name="角丸四角形 3">
            <a:extLst>
              <a:ext uri="{FF2B5EF4-FFF2-40B4-BE49-F238E27FC236}">
                <a16:creationId xmlns:a16="http://schemas.microsoft.com/office/drawing/2014/main" id="{C7C05639-64B5-3C0C-9894-B87783253576}"/>
              </a:ext>
            </a:extLst>
          </p:cNvPr>
          <p:cNvSpPr/>
          <p:nvPr/>
        </p:nvSpPr>
        <p:spPr>
          <a:xfrm>
            <a:off x="479425" y="1368325"/>
            <a:ext cx="3355596" cy="451723"/>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lang="ja-JP" altLang="en-US" sz="1400" b="1" spc="300" dirty="0">
                <a:solidFill>
                  <a:schemeClr val="accent3"/>
                </a:solidFill>
                <a:latin typeface="Meiryo" panose="020B0604030504040204" pitchFamily="34" charset="-128"/>
                <a:ea typeface="Meiryo" panose="020B0604030504040204" pitchFamily="34" charset="-128"/>
              </a:rPr>
              <a:t>改定・変更点はございません</a:t>
            </a:r>
          </a:p>
          <a:p>
            <a:pPr marR="0" lvl="0" defTabSz="914400" rtl="0" eaLnBrk="1" fontAlgn="auto" latinLnBrk="0" hangingPunct="1">
              <a:lnSpc>
                <a:spcPct val="100000"/>
              </a:lnSpc>
              <a:spcBef>
                <a:spcPts val="0"/>
              </a:spcBef>
              <a:spcAft>
                <a:spcPts val="0"/>
              </a:spcAft>
              <a:buClrTx/>
              <a:buSzTx/>
              <a:tabLst/>
              <a:defRPr/>
            </a:pPr>
            <a:endParaRPr kumimoji="1" lang="ja-JP" altLang="en-US" sz="1400" b="1" i="0" u="none" strike="noStrike" kern="1200" cap="none" spc="30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437973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効果検証レポート</a:t>
            </a:r>
          </a:p>
        </p:txBody>
      </p:sp>
      <p:sp>
        <p:nvSpPr>
          <p:cNvPr id="3" name="正方形/長方形 2">
            <a:extLst>
              <a:ext uri="{FF2B5EF4-FFF2-40B4-BE49-F238E27FC236}">
                <a16:creationId xmlns:a16="http://schemas.microsoft.com/office/drawing/2014/main" id="{3C92C6CD-3024-0B9D-1E30-3626A434770F}"/>
              </a:ext>
            </a:extLst>
          </p:cNvPr>
          <p:cNvSpPr/>
          <p:nvPr/>
        </p:nvSpPr>
        <p:spPr>
          <a:xfrm>
            <a:off x="518837" y="1268413"/>
            <a:ext cx="11193737" cy="283154"/>
          </a:xfrm>
          <a:prstGeom prst="rect">
            <a:avLst/>
          </a:prstGeom>
        </p:spPr>
        <p:txBody>
          <a:bodyPr wrap="square" lIns="0" tIns="0" rIns="0" bIns="0">
            <a:spAutoFit/>
          </a:bodyPr>
          <a:lstStyle/>
          <a:p>
            <a:pPr>
              <a:lnSpc>
                <a:spcPct val="120000"/>
              </a:lnSpc>
            </a:pPr>
            <a:r>
              <a:rPr lang="ja-JP" altLang="en-US" sz="1600" dirty="0">
                <a:solidFill>
                  <a:srgbClr val="545454"/>
                </a:solidFill>
                <a:latin typeface="Meiryo" panose="020B0604030504040204" pitchFamily="34" charset="-128"/>
                <a:ea typeface="Meiryo" panose="020B0604030504040204" pitchFamily="34" charset="-128"/>
              </a:rPr>
              <a:t>定量・定性両面から、施策の実績を集計、分析し、タイアップ実施効果のレポーティングを行います。</a:t>
            </a:r>
            <a:endParaRPr lang="en-US" altLang="ja-JP" sz="1600" dirty="0">
              <a:solidFill>
                <a:srgbClr val="545454"/>
              </a:solidFill>
              <a:latin typeface="Meiryo" panose="020B0604030504040204" pitchFamily="34" charset="-128"/>
              <a:ea typeface="Meiryo" panose="020B0604030504040204" pitchFamily="34" charset="-128"/>
            </a:endParaRPr>
          </a:p>
        </p:txBody>
      </p:sp>
      <p:grpSp>
        <p:nvGrpSpPr>
          <p:cNvPr id="7" name="グループ化 6">
            <a:extLst>
              <a:ext uri="{FF2B5EF4-FFF2-40B4-BE49-F238E27FC236}">
                <a16:creationId xmlns:a16="http://schemas.microsoft.com/office/drawing/2014/main" id="{0D25A092-68EE-B7DC-84CC-65BA38500B42}"/>
              </a:ext>
            </a:extLst>
          </p:cNvPr>
          <p:cNvGrpSpPr/>
          <p:nvPr/>
        </p:nvGrpSpPr>
        <p:grpSpPr>
          <a:xfrm>
            <a:off x="479425" y="1689474"/>
            <a:ext cx="5870524" cy="1491468"/>
            <a:chOff x="479425" y="1607413"/>
            <a:chExt cx="5870524" cy="1491468"/>
          </a:xfrm>
        </p:grpSpPr>
        <p:sp>
          <p:nvSpPr>
            <p:cNvPr id="8" name="角丸四角形 59">
              <a:extLst>
                <a:ext uri="{FF2B5EF4-FFF2-40B4-BE49-F238E27FC236}">
                  <a16:creationId xmlns:a16="http://schemas.microsoft.com/office/drawing/2014/main" id="{333D0C9D-2913-B826-A645-4B0AB673F51E}"/>
                </a:ext>
              </a:extLst>
            </p:cNvPr>
            <p:cNvSpPr/>
            <p:nvPr/>
          </p:nvSpPr>
          <p:spPr>
            <a:xfrm>
              <a:off x="1258812" y="2221718"/>
              <a:ext cx="5091137" cy="877163"/>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タイアップページ</a:t>
              </a:r>
            </a:p>
            <a:p>
              <a:pPr marL="418950" lvl="1" indent="-141750">
                <a:lnSpc>
                  <a:spcPct val="120000"/>
                </a:lnSpc>
                <a:buFont typeface="Arial" panose="020B0604020202020204" pitchFamily="34" charset="0"/>
                <a:buChar char="•"/>
                <a:defRPr/>
              </a:pPr>
              <a:r>
                <a:rPr kumimoji="0" lang="en" altLang="ja-JP" sz="1200" kern="0" dirty="0">
                  <a:solidFill>
                    <a:schemeClr val="accent3"/>
                  </a:solidFill>
                  <a:latin typeface="Meiryo" panose="020B0604030504040204" pitchFamily="34" charset="-128"/>
                  <a:ea typeface="Meiryo" panose="020B0604030504040204" pitchFamily="34" charset="-128"/>
                </a:rPr>
                <a:t>PV</a:t>
              </a:r>
              <a:r>
                <a:rPr kumimoji="0" lang="ja-JP" altLang="en" sz="1200" kern="0" dirty="0">
                  <a:solidFill>
                    <a:schemeClr val="accent3"/>
                  </a:solidFill>
                  <a:latin typeface="Meiryo" panose="020B0604030504040204" pitchFamily="34" charset="-128"/>
                  <a:ea typeface="Meiryo" panose="020B0604030504040204" pitchFamily="34" charset="-128"/>
                </a:rPr>
                <a:t>・</a:t>
              </a:r>
              <a:r>
                <a:rPr kumimoji="0" lang="en" altLang="ja-JP" sz="1200" kern="0" dirty="0">
                  <a:solidFill>
                    <a:schemeClr val="accent3"/>
                  </a:solidFill>
                  <a:latin typeface="Meiryo" panose="020B0604030504040204" pitchFamily="34" charset="-128"/>
                  <a:ea typeface="Meiryo" panose="020B0604030504040204" pitchFamily="34" charset="-128"/>
                </a:rPr>
                <a:t>UB</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タイアップ内の広告主様ページへの誘導枠クリック数・率</a:t>
              </a:r>
            </a:p>
            <a:p>
              <a:pPr marL="418950" lvl="1" indent="-141750">
                <a:lnSpc>
                  <a:spcPct val="120000"/>
                </a:lnSpc>
                <a:buFont typeface="Arial" panose="020B0604020202020204" pitchFamily="34" charset="0"/>
                <a:buChar char="•"/>
                <a:defRPr/>
              </a:pPr>
              <a:r>
                <a:rPr kumimoji="0" lang="ja-JP" altLang="en-US" sz="1200" kern="0" dirty="0">
                  <a:solidFill>
                    <a:schemeClr val="accent3"/>
                  </a:solidFill>
                  <a:latin typeface="Meiryo" panose="020B0604030504040204" pitchFamily="34" charset="-128"/>
                  <a:ea typeface="Meiryo" panose="020B0604030504040204" pitchFamily="34" charset="-128"/>
                </a:rPr>
                <a:t>タイアップ訪問者の性別・性別</a:t>
              </a:r>
              <a:r>
                <a:rPr kumimoji="0" lang="en-US" altLang="ja-JP" sz="1200" kern="0" dirty="0">
                  <a:solidFill>
                    <a:schemeClr val="accent3"/>
                  </a:solidFill>
                  <a:latin typeface="Meiryo" panose="020B0604030504040204" pitchFamily="34" charset="-128"/>
                  <a:ea typeface="Meiryo" panose="020B0604030504040204" pitchFamily="34" charset="-128"/>
                </a:rPr>
                <a:t>×</a:t>
              </a:r>
              <a:r>
                <a:rPr kumimoji="0" lang="ja-JP" altLang="en-US" sz="1200" kern="0" dirty="0">
                  <a:solidFill>
                    <a:schemeClr val="accent3"/>
                  </a:solidFill>
                  <a:latin typeface="Meiryo" panose="020B0604030504040204" pitchFamily="34" charset="-128"/>
                  <a:ea typeface="Meiryo" panose="020B0604030504040204" pitchFamily="34" charset="-128"/>
                </a:rPr>
                <a:t>年齢層比率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9" name="角丸四角形 60">
              <a:extLst>
                <a:ext uri="{FF2B5EF4-FFF2-40B4-BE49-F238E27FC236}">
                  <a16:creationId xmlns:a16="http://schemas.microsoft.com/office/drawing/2014/main" id="{E3C7E1B2-8F14-5B84-E005-B3C2C109FC7F}"/>
                </a:ext>
              </a:extLst>
            </p:cNvPr>
            <p:cNvSpPr/>
            <p:nvPr/>
          </p:nvSpPr>
          <p:spPr>
            <a:xfrm>
              <a:off x="803425" y="1661413"/>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集客数・属性広告主様ページへの送客数</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10" name="グループ化 9">
              <a:extLst>
                <a:ext uri="{FF2B5EF4-FFF2-40B4-BE49-F238E27FC236}">
                  <a16:creationId xmlns:a16="http://schemas.microsoft.com/office/drawing/2014/main" id="{07AEEF9A-F19C-D9B2-F5F5-CE9AE47716AF}"/>
                </a:ext>
              </a:extLst>
            </p:cNvPr>
            <p:cNvGrpSpPr>
              <a:grpSpLocks noChangeAspect="1"/>
            </p:cNvGrpSpPr>
            <p:nvPr/>
          </p:nvGrpSpPr>
          <p:grpSpPr>
            <a:xfrm>
              <a:off x="479425" y="1607413"/>
              <a:ext cx="576000" cy="576000"/>
              <a:chOff x="2435103" y="2081892"/>
              <a:chExt cx="792088" cy="792088"/>
            </a:xfrm>
          </p:grpSpPr>
          <p:sp>
            <p:nvSpPr>
              <p:cNvPr id="11" name="円/楕円 63">
                <a:extLst>
                  <a:ext uri="{FF2B5EF4-FFF2-40B4-BE49-F238E27FC236}">
                    <a16:creationId xmlns:a16="http://schemas.microsoft.com/office/drawing/2014/main" id="{228F4C21-ED67-5B7A-F60D-629A8DCEC4E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2" name="グラフィックス 11" descr="棒グラフ (上昇) 単色塗りつぶし">
                <a:extLst>
                  <a:ext uri="{FF2B5EF4-FFF2-40B4-BE49-F238E27FC236}">
                    <a16:creationId xmlns:a16="http://schemas.microsoft.com/office/drawing/2014/main" id="{32A3FA69-E59D-6D25-C32C-15AD12B5C95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00963" y="2247752"/>
                <a:ext cx="460368" cy="460368"/>
              </a:xfrm>
              <a:prstGeom prst="rect">
                <a:avLst/>
              </a:prstGeom>
            </p:spPr>
          </p:pic>
        </p:grpSp>
      </p:grpSp>
      <p:pic>
        <p:nvPicPr>
          <p:cNvPr id="13" name="図 12">
            <a:extLst>
              <a:ext uri="{FF2B5EF4-FFF2-40B4-BE49-F238E27FC236}">
                <a16:creationId xmlns:a16="http://schemas.microsoft.com/office/drawing/2014/main" id="{A83FA8B4-B03E-C564-9640-420C8C68ECA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449716" y="1971399"/>
            <a:ext cx="2802407" cy="1478333"/>
          </a:xfrm>
          <a:prstGeom prst="rect">
            <a:avLst/>
          </a:prstGeom>
          <a:ln w="6350">
            <a:solidFill>
              <a:schemeClr val="accent3"/>
            </a:solidFill>
          </a:ln>
          <a:effectLst>
            <a:outerShdw dist="38100" dir="2700000" algn="tl" rotWithShape="0">
              <a:schemeClr val="accent3">
                <a:alpha val="40000"/>
              </a:schemeClr>
            </a:outerShdw>
          </a:effectLst>
        </p:spPr>
      </p:pic>
      <p:pic>
        <p:nvPicPr>
          <p:cNvPr id="14" name="図 13">
            <a:extLst>
              <a:ext uri="{FF2B5EF4-FFF2-40B4-BE49-F238E27FC236}">
                <a16:creationId xmlns:a16="http://schemas.microsoft.com/office/drawing/2014/main" id="{7AB6F626-5C70-FF69-C6C2-092D88C1C403}"/>
              </a:ext>
            </a:extLst>
          </p:cNvPr>
          <p:cNvPicPr>
            <a:picLocks noChangeAspect="1"/>
          </p:cNvPicPr>
          <p:nvPr/>
        </p:nvPicPr>
        <p:blipFill>
          <a:blip r:embed="rId5"/>
          <a:stretch>
            <a:fillRect/>
          </a:stretch>
        </p:blipFill>
        <p:spPr>
          <a:xfrm>
            <a:off x="8907023" y="2180418"/>
            <a:ext cx="2770146" cy="1564979"/>
          </a:xfrm>
          <a:prstGeom prst="rect">
            <a:avLst/>
          </a:prstGeom>
          <a:ln w="6350">
            <a:solidFill>
              <a:schemeClr val="accent3"/>
            </a:solidFill>
          </a:ln>
          <a:effectLst>
            <a:outerShdw dist="38100" dir="2700000" algn="tl" rotWithShape="0">
              <a:schemeClr val="accent3">
                <a:alpha val="40000"/>
              </a:schemeClr>
            </a:outerShdw>
          </a:effectLst>
        </p:spPr>
      </p:pic>
      <p:sp>
        <p:nvSpPr>
          <p:cNvPr id="15" name="角丸四角形 68">
            <a:extLst>
              <a:ext uri="{FF2B5EF4-FFF2-40B4-BE49-F238E27FC236}">
                <a16:creationId xmlns:a16="http://schemas.microsoft.com/office/drawing/2014/main" id="{DCDE5755-4F35-A62C-8624-E5FDFB69CB7D}"/>
              </a:ext>
            </a:extLst>
          </p:cNvPr>
          <p:cNvSpPr/>
          <p:nvPr/>
        </p:nvSpPr>
        <p:spPr>
          <a:xfrm>
            <a:off x="9148115" y="4969631"/>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545454"/>
                </a:solidFill>
                <a:latin typeface="Meiryo" panose="020B0604030504040204" pitchFamily="34" charset="-128"/>
                <a:ea typeface="Meiryo" panose="020B0604030504040204" pitchFamily="34" charset="-128"/>
              </a:rPr>
            </a:br>
            <a:r>
              <a:rPr kumimoji="0" lang="ja-JP" altLang="en-US" sz="800" kern="0" dirty="0">
                <a:solidFill>
                  <a:srgbClr val="545454"/>
                </a:solidFill>
                <a:latin typeface="Meiryo" panose="020B0604030504040204" pitchFamily="34" charset="-128"/>
                <a:ea typeface="Meiryo" panose="020B0604030504040204" pitchFamily="34" charset="-128"/>
              </a:rPr>
              <a:t>また、回答数は</a:t>
            </a:r>
            <a:r>
              <a:rPr kumimoji="0" lang="en-US" altLang="ja-JP" sz="800" kern="0" dirty="0">
                <a:solidFill>
                  <a:srgbClr val="545454"/>
                </a:solidFill>
                <a:latin typeface="Meiryo" panose="020B0604030504040204" pitchFamily="34" charset="-128"/>
                <a:ea typeface="Meiryo" panose="020B0604030504040204" pitchFamily="34" charset="-128"/>
              </a:rPr>
              <a:t>500</a:t>
            </a:r>
            <a:r>
              <a:rPr kumimoji="0" lang="ja-JP" altLang="en-US" sz="800" kern="0" dirty="0">
                <a:solidFill>
                  <a:srgbClr val="545454"/>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800" kern="0" dirty="0">
                <a:solidFill>
                  <a:srgbClr val="545454"/>
                </a:solidFill>
                <a:latin typeface="Meiryo" panose="020B0604030504040204" pitchFamily="34" charset="-128"/>
                <a:ea typeface="Meiryo" panose="020B0604030504040204" pitchFamily="34" charset="-128"/>
              </a:rPr>
              <a:t>※</a:t>
            </a:r>
            <a:r>
              <a:rPr kumimoji="0" lang="ja-JP" altLang="en-US" sz="800" kern="0" dirty="0">
                <a:solidFill>
                  <a:srgbClr val="545454"/>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6" name="図 15">
            <a:extLst>
              <a:ext uri="{FF2B5EF4-FFF2-40B4-BE49-F238E27FC236}">
                <a16:creationId xmlns:a16="http://schemas.microsoft.com/office/drawing/2014/main" id="{4EC7AADE-0FD3-2E43-85EB-14C712BF03A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1505" y="3988732"/>
            <a:ext cx="2258417" cy="1835599"/>
          </a:xfrm>
          <a:prstGeom prst="rect">
            <a:avLst/>
          </a:prstGeom>
          <a:ln w="6350">
            <a:solidFill>
              <a:schemeClr val="accent3"/>
            </a:solidFill>
          </a:ln>
          <a:effectLst>
            <a:outerShdw dist="38100" dir="2700000" algn="tl" rotWithShape="0">
              <a:schemeClr val="accent3">
                <a:alpha val="40000"/>
              </a:schemeClr>
            </a:outerShdw>
          </a:effectLst>
        </p:spPr>
      </p:pic>
      <p:pic>
        <p:nvPicPr>
          <p:cNvPr id="17" name="Picture 2" descr="B1D2497D-1EBE-4057-8CE8-D155B6774F92-L0-001">
            <a:extLst>
              <a:ext uri="{FF2B5EF4-FFF2-40B4-BE49-F238E27FC236}">
                <a16:creationId xmlns:a16="http://schemas.microsoft.com/office/drawing/2014/main" id="{FB3D9FF6-E62F-FBCA-0046-5AE669F370E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6420"/>
          <a:stretch/>
        </p:blipFill>
        <p:spPr bwMode="auto">
          <a:xfrm>
            <a:off x="7835412" y="4366385"/>
            <a:ext cx="1160427" cy="1931500"/>
          </a:xfrm>
          <a:prstGeom prst="rect">
            <a:avLst/>
          </a:prstGeom>
          <a:noFill/>
          <a:ln w="6350">
            <a:solidFill>
              <a:schemeClr val="accent3"/>
            </a:solidFill>
            <a:miter lim="800000"/>
            <a:headEnd/>
            <a:tailEnd/>
          </a:ln>
          <a:effectLst>
            <a:outerShdw dist="38100" dir="2700000" algn="tl" rotWithShape="0">
              <a:schemeClr val="accent3">
                <a:alpha val="40000"/>
              </a:schemeClr>
            </a:outerShdw>
          </a:effectLst>
          <a:extLst>
            <a:ext uri="{909E8E84-426E-40DD-AFC4-6F175D3DCCD1}">
              <a14:hiddenFill xmlns:a14="http://schemas.microsoft.com/office/drawing/2010/main">
                <a:solidFill>
                  <a:srgbClr val="FFFFFF"/>
                </a:solidFill>
              </a14:hiddenFill>
            </a:ext>
          </a:extLst>
        </p:spPr>
      </p:pic>
      <p:sp>
        <p:nvSpPr>
          <p:cNvPr id="18" name="角丸四角形 77">
            <a:extLst>
              <a:ext uri="{FF2B5EF4-FFF2-40B4-BE49-F238E27FC236}">
                <a16:creationId xmlns:a16="http://schemas.microsoft.com/office/drawing/2014/main" id="{917F67F5-4BF2-F3D3-81E0-F6945FB5D14C}"/>
              </a:ext>
            </a:extLst>
          </p:cNvPr>
          <p:cNvSpPr/>
          <p:nvPr/>
        </p:nvSpPr>
        <p:spPr>
          <a:xfrm>
            <a:off x="8153370" y="1751947"/>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レポートサンプル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sp>
        <p:nvSpPr>
          <p:cNvPr id="19" name="角丸四角形 78">
            <a:extLst>
              <a:ext uri="{FF2B5EF4-FFF2-40B4-BE49-F238E27FC236}">
                <a16:creationId xmlns:a16="http://schemas.microsoft.com/office/drawing/2014/main" id="{D68DA698-EAC4-09E7-BF57-0387C43F4D20}"/>
              </a:ext>
            </a:extLst>
          </p:cNvPr>
          <p:cNvSpPr/>
          <p:nvPr/>
        </p:nvSpPr>
        <p:spPr>
          <a:xfrm>
            <a:off x="7108480" y="3780947"/>
            <a:ext cx="1887360" cy="288000"/>
          </a:xfrm>
          <a:prstGeom prst="roundRect">
            <a:avLst>
              <a:gd name="adj" fmla="val 50000"/>
            </a:avLst>
          </a:prstGeom>
          <a:solidFill>
            <a:schemeClr val="tx1">
              <a:lumMod val="50000"/>
              <a:lumOff val="50000"/>
            </a:schemeClr>
          </a:solidFill>
          <a:ln>
            <a:noFill/>
          </a:ln>
        </p:spPr>
        <p:txBody>
          <a:bodyPr wrap="none" lIns="0" tIns="36000" rIns="0" bIns="0" anchor="ctr">
            <a:noAutofit/>
          </a:bodyPr>
          <a:lstStyle/>
          <a:p>
            <a:pPr algn="ctr">
              <a:defRPr/>
            </a:pPr>
            <a:r>
              <a:rPr kumimoji="0" lang="ja-JP" altLang="en-US" sz="1000" b="1" kern="0">
                <a:solidFill>
                  <a:schemeClr val="bg1"/>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chemeClr val="bg1"/>
              </a:solidFill>
              <a:latin typeface="Meiryo" panose="020B0604030504040204" pitchFamily="34" charset="-128"/>
              <a:ea typeface="Meiryo" panose="020B0604030504040204" pitchFamily="34" charset="-128"/>
            </a:endParaRPr>
          </a:p>
        </p:txBody>
      </p:sp>
      <p:grpSp>
        <p:nvGrpSpPr>
          <p:cNvPr id="20" name="グループ化 19">
            <a:extLst>
              <a:ext uri="{FF2B5EF4-FFF2-40B4-BE49-F238E27FC236}">
                <a16:creationId xmlns:a16="http://schemas.microsoft.com/office/drawing/2014/main" id="{CA97E301-D82C-30A0-6B14-ADA5CDA3AB7C}"/>
              </a:ext>
            </a:extLst>
          </p:cNvPr>
          <p:cNvGrpSpPr/>
          <p:nvPr/>
        </p:nvGrpSpPr>
        <p:grpSpPr>
          <a:xfrm>
            <a:off x="479425" y="3516098"/>
            <a:ext cx="5870523" cy="905304"/>
            <a:chOff x="479425" y="3844167"/>
            <a:chExt cx="5870523" cy="905304"/>
          </a:xfrm>
        </p:grpSpPr>
        <p:sp>
          <p:nvSpPr>
            <p:cNvPr id="21" name="角丸四角形 21">
              <a:extLst>
                <a:ext uri="{FF2B5EF4-FFF2-40B4-BE49-F238E27FC236}">
                  <a16:creationId xmlns:a16="http://schemas.microsoft.com/office/drawing/2014/main" id="{382DBA1C-396D-DA92-2CB6-3F2A35C4EBBD}"/>
                </a:ext>
              </a:extLst>
            </p:cNvPr>
            <p:cNvSpPr/>
            <p:nvPr/>
          </p:nvSpPr>
          <p:spPr>
            <a:xfrm>
              <a:off x="1258812" y="4537105"/>
              <a:ext cx="5091136" cy="212366"/>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200" dirty="0">
                  <a:solidFill>
                    <a:schemeClr val="accent3"/>
                  </a:solidFill>
                  <a:latin typeface="Meiryo" panose="020B0604030504040204" pitchFamily="34" charset="-128"/>
                  <a:ea typeface="Meiryo" panose="020B0604030504040204" pitchFamily="34" charset="-128"/>
                </a:rPr>
                <a:t>読了率</a:t>
              </a:r>
              <a:endParaRPr kumimoji="0" lang="en-US" altLang="ja-JP" sz="1200" kern="0" dirty="0">
                <a:solidFill>
                  <a:schemeClr val="accent3"/>
                </a:solidFill>
                <a:latin typeface="Meiryo" panose="020B0604030504040204" pitchFamily="34" charset="-128"/>
                <a:ea typeface="Meiryo" panose="020B0604030504040204" pitchFamily="34" charset="-128"/>
              </a:endParaRPr>
            </a:p>
          </p:txBody>
        </p:sp>
        <p:sp>
          <p:nvSpPr>
            <p:cNvPr id="22" name="角丸四角形 22">
              <a:extLst>
                <a:ext uri="{FF2B5EF4-FFF2-40B4-BE49-F238E27FC236}">
                  <a16:creationId xmlns:a16="http://schemas.microsoft.com/office/drawing/2014/main" id="{385F1742-52F6-FFCC-0B0E-6E547666A731}"/>
                </a:ext>
              </a:extLst>
            </p:cNvPr>
            <p:cNvSpPr/>
            <p:nvPr/>
          </p:nvSpPr>
          <p:spPr>
            <a:xfrm>
              <a:off x="803425" y="3898167"/>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記事閲覧態度</a:t>
              </a:r>
            </a:p>
          </p:txBody>
        </p:sp>
        <p:grpSp>
          <p:nvGrpSpPr>
            <p:cNvPr id="23" name="グループ化 22">
              <a:extLst>
                <a:ext uri="{FF2B5EF4-FFF2-40B4-BE49-F238E27FC236}">
                  <a16:creationId xmlns:a16="http://schemas.microsoft.com/office/drawing/2014/main" id="{5CFFC9D8-1972-A554-99A6-03B3FE800CD8}"/>
                </a:ext>
              </a:extLst>
            </p:cNvPr>
            <p:cNvGrpSpPr>
              <a:grpSpLocks noChangeAspect="1"/>
            </p:cNvGrpSpPr>
            <p:nvPr/>
          </p:nvGrpSpPr>
          <p:grpSpPr>
            <a:xfrm>
              <a:off x="479425" y="3844167"/>
              <a:ext cx="576000" cy="576000"/>
              <a:chOff x="2435103" y="2081892"/>
              <a:chExt cx="792088" cy="792088"/>
            </a:xfrm>
          </p:grpSpPr>
          <p:sp>
            <p:nvSpPr>
              <p:cNvPr id="24" name="円/楕円 24">
                <a:extLst>
                  <a:ext uri="{FF2B5EF4-FFF2-40B4-BE49-F238E27FC236}">
                    <a16:creationId xmlns:a16="http://schemas.microsoft.com/office/drawing/2014/main" id="{7A62E9C9-4641-F180-CD83-95B0278AF5C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5" name="グラフィックス 24">
                <a:extLst>
                  <a:ext uri="{FF2B5EF4-FFF2-40B4-BE49-F238E27FC236}">
                    <a16:creationId xmlns:a16="http://schemas.microsoft.com/office/drawing/2014/main" id="{05C2EC55-8DF7-0CB0-DA7B-E0010E96189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2600964" y="2247753"/>
                <a:ext cx="460368" cy="460368"/>
              </a:xfrm>
              <a:prstGeom prst="rect">
                <a:avLst/>
              </a:prstGeom>
            </p:spPr>
          </p:pic>
        </p:grpSp>
      </p:grpSp>
      <p:grpSp>
        <p:nvGrpSpPr>
          <p:cNvPr id="26" name="グループ化 25">
            <a:extLst>
              <a:ext uri="{FF2B5EF4-FFF2-40B4-BE49-F238E27FC236}">
                <a16:creationId xmlns:a16="http://schemas.microsoft.com/office/drawing/2014/main" id="{00FACD8E-4834-746A-D6A6-0B3E1170A7FE}"/>
              </a:ext>
            </a:extLst>
          </p:cNvPr>
          <p:cNvGrpSpPr/>
          <p:nvPr/>
        </p:nvGrpSpPr>
        <p:grpSpPr>
          <a:xfrm>
            <a:off x="479425" y="4594946"/>
            <a:ext cx="5847077" cy="1136879"/>
            <a:chOff x="479425" y="4775746"/>
            <a:chExt cx="5847077" cy="1136879"/>
          </a:xfrm>
        </p:grpSpPr>
        <p:sp>
          <p:nvSpPr>
            <p:cNvPr id="27" name="角丸四角形 26">
              <a:extLst>
                <a:ext uri="{FF2B5EF4-FFF2-40B4-BE49-F238E27FC236}">
                  <a16:creationId xmlns:a16="http://schemas.microsoft.com/office/drawing/2014/main" id="{BC273039-515B-6227-600C-964D87DFACFF}"/>
                </a:ext>
              </a:extLst>
            </p:cNvPr>
            <p:cNvSpPr/>
            <p:nvPr/>
          </p:nvSpPr>
          <p:spPr>
            <a:xfrm>
              <a:off x="1235366" y="5441727"/>
              <a:ext cx="5091136" cy="470898"/>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indent="-177750">
                <a:lnSpc>
                  <a:spcPct val="120000"/>
                </a:lnSpc>
                <a:buFont typeface="Wingdings" pitchFamily="2" charset="2"/>
                <a:buChar char="n"/>
                <a:defRPr/>
              </a:pPr>
              <a:r>
                <a:rPr lang="ja-JP" altLang="en-US" sz="1400" b="1" dirty="0">
                  <a:solidFill>
                    <a:schemeClr val="accent3"/>
                  </a:solidFill>
                  <a:latin typeface="Meiryo" panose="020B0604030504040204" pitchFamily="34" charset="-128"/>
                  <a:ea typeface="Meiryo" panose="020B0604030504040204" pitchFamily="34" charset="-128"/>
                </a:rPr>
                <a:t>タイアップ読者に対するアンケートを無償でご提供します。</a:t>
              </a:r>
              <a:br>
                <a:rPr lang="en-US" altLang="ja-JP" sz="1400" b="1" dirty="0">
                  <a:solidFill>
                    <a:schemeClr val="accent3"/>
                  </a:solidFill>
                  <a:latin typeface="Meiryo" panose="020B0604030504040204" pitchFamily="34" charset="-128"/>
                  <a:ea typeface="Meiryo" panose="020B0604030504040204" pitchFamily="34" charset="-128"/>
                </a:rPr>
              </a:br>
              <a:r>
                <a:rPr lang="ja-JP" altLang="en-US" sz="1200" dirty="0">
                  <a:solidFill>
                    <a:schemeClr val="accent3"/>
                  </a:solidFill>
                  <a:latin typeface="Meiryo" panose="020B0604030504040204" pitchFamily="34" charset="-128"/>
                  <a:ea typeface="Meiryo" panose="020B0604030504040204" pitchFamily="34" charset="-128"/>
                </a:rPr>
                <a:t>タイアップ記事への評価、読了後の態度変容を問うアンケートです。</a:t>
              </a:r>
            </a:p>
          </p:txBody>
        </p:sp>
        <p:sp>
          <p:nvSpPr>
            <p:cNvPr id="28" name="角丸四角形 27">
              <a:extLst>
                <a:ext uri="{FF2B5EF4-FFF2-40B4-BE49-F238E27FC236}">
                  <a16:creationId xmlns:a16="http://schemas.microsoft.com/office/drawing/2014/main" id="{EC9DD535-D805-D307-F93A-A8E2EEA86436}"/>
                </a:ext>
              </a:extLst>
            </p:cNvPr>
            <p:cNvSpPr/>
            <p:nvPr/>
          </p:nvSpPr>
          <p:spPr>
            <a:xfrm>
              <a:off x="803425" y="4829746"/>
              <a:ext cx="5322291" cy="468000"/>
            </a:xfrm>
            <a:prstGeom prst="roundRect">
              <a:avLst>
                <a:gd name="adj" fmla="val 0"/>
              </a:avLst>
            </a:prstGeom>
            <a:solidFill>
              <a:schemeClr val="tx2">
                <a:lumMod val="10000"/>
                <a:lumOff val="90000"/>
              </a:schemeClr>
            </a:solidFill>
            <a:ln w="9525" cap="flat" cmpd="sng" algn="ctr">
              <a:noFill/>
              <a:prstDash val="solid"/>
            </a:ln>
            <a:effectLst/>
          </p:spPr>
          <p:txBody>
            <a:bodyPr rot="0" spcFirstLastPara="0" vertOverflow="overflow" horzOverflow="overflow" vert="horz" wrap="none" lIns="468000" tIns="36000" rIns="0" bIns="0" numCol="1" spcCol="0" rtlCol="0" fromWordArt="0" anchor="ctr" anchorCtr="0" forceAA="0" compatLnSpc="1">
              <a:prstTxWarp prst="textNoShape">
                <a:avLst/>
              </a:prstTxWarp>
              <a:noAutofit/>
            </a:bodyPr>
            <a:lstStyle/>
            <a:p>
              <a:pPr>
                <a:lnSpc>
                  <a:spcPct val="120000"/>
                </a:lnSpc>
                <a:defRPr/>
              </a:pPr>
              <a:r>
                <a:rPr kumimoji="0" lang="ja-JP" altLang="en-US" sz="1600" b="1" kern="0">
                  <a:solidFill>
                    <a:srgbClr val="C9002C"/>
                  </a:solidFill>
                  <a:latin typeface="Meiryo" panose="020B0604030504040204" pitchFamily="34" charset="-128"/>
                  <a:ea typeface="Meiryo" panose="020B0604030504040204" pitchFamily="34" charset="-128"/>
                </a:rPr>
                <a:t>態度変容効果</a:t>
              </a:r>
              <a:endParaRPr kumimoji="0" lang="en-US" altLang="ja-JP" sz="1600" b="1" kern="0" dirty="0">
                <a:solidFill>
                  <a:srgbClr val="C9002C"/>
                </a:solidFill>
                <a:latin typeface="Meiryo" panose="020B0604030504040204" pitchFamily="34" charset="-128"/>
                <a:ea typeface="Meiryo" panose="020B0604030504040204" pitchFamily="34" charset="-128"/>
              </a:endParaRPr>
            </a:p>
          </p:txBody>
        </p:sp>
        <p:grpSp>
          <p:nvGrpSpPr>
            <p:cNvPr id="29" name="グループ化 28">
              <a:extLst>
                <a:ext uri="{FF2B5EF4-FFF2-40B4-BE49-F238E27FC236}">
                  <a16:creationId xmlns:a16="http://schemas.microsoft.com/office/drawing/2014/main" id="{9B7DFAFF-17BC-EF1E-224A-7A81864C687C}"/>
                </a:ext>
              </a:extLst>
            </p:cNvPr>
            <p:cNvGrpSpPr>
              <a:grpSpLocks noChangeAspect="1"/>
            </p:cNvGrpSpPr>
            <p:nvPr/>
          </p:nvGrpSpPr>
          <p:grpSpPr>
            <a:xfrm>
              <a:off x="479425" y="4775746"/>
              <a:ext cx="576000" cy="576000"/>
              <a:chOff x="2435103" y="2081892"/>
              <a:chExt cx="792088" cy="792088"/>
            </a:xfrm>
          </p:grpSpPr>
          <p:sp>
            <p:nvSpPr>
              <p:cNvPr id="30" name="円/楕円 29">
                <a:extLst>
                  <a:ext uri="{FF2B5EF4-FFF2-40B4-BE49-F238E27FC236}">
                    <a16:creationId xmlns:a16="http://schemas.microsoft.com/office/drawing/2014/main" id="{9A9E9D1A-6F06-5713-C1B4-24EF53CDF723}"/>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31" name="グラフィックス 30">
                <a:extLst>
                  <a:ext uri="{FF2B5EF4-FFF2-40B4-BE49-F238E27FC236}">
                    <a16:creationId xmlns:a16="http://schemas.microsoft.com/office/drawing/2014/main" id="{067CC31B-1924-4A1C-AF27-6AF69EAB5CA2}"/>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2600964" y="2247753"/>
                <a:ext cx="460368" cy="460368"/>
              </a:xfrm>
              <a:prstGeom prst="rect">
                <a:avLst/>
              </a:prstGeom>
            </p:spPr>
          </p:pic>
        </p:grpSp>
      </p:grpSp>
      <p:grpSp>
        <p:nvGrpSpPr>
          <p:cNvPr id="33" name="Group 17">
            <a:extLst>
              <a:ext uri="{FF2B5EF4-FFF2-40B4-BE49-F238E27FC236}">
                <a16:creationId xmlns:a16="http://schemas.microsoft.com/office/drawing/2014/main" id="{9CA08706-E63B-D767-2EB9-8E4EB6E9FCAC}"/>
              </a:ext>
            </a:extLst>
          </p:cNvPr>
          <p:cNvGrpSpPr>
            <a:grpSpLocks/>
          </p:cNvGrpSpPr>
          <p:nvPr/>
        </p:nvGrpSpPr>
        <p:grpSpPr bwMode="auto">
          <a:xfrm>
            <a:off x="138760" y="105104"/>
            <a:ext cx="245963" cy="322411"/>
            <a:chOff x="4175" y="483"/>
            <a:chExt cx="370" cy="485"/>
          </a:xfrm>
          <a:solidFill>
            <a:schemeClr val="bg1"/>
          </a:solidFill>
        </p:grpSpPr>
        <p:sp>
          <p:nvSpPr>
            <p:cNvPr id="34" name="Freeform 18">
              <a:extLst>
                <a:ext uri="{FF2B5EF4-FFF2-40B4-BE49-F238E27FC236}">
                  <a16:creationId xmlns:a16="http://schemas.microsoft.com/office/drawing/2014/main" id="{020259BF-1AB1-DD43-4995-684A4B657D1C}"/>
                </a:ext>
              </a:extLst>
            </p:cNvPr>
            <p:cNvSpPr>
              <a:spLocks noChangeArrowheads="1"/>
            </p:cNvSpPr>
            <p:nvPr/>
          </p:nvSpPr>
          <p:spPr bwMode="auto">
            <a:xfrm>
              <a:off x="4175" y="483"/>
              <a:ext cx="357" cy="485"/>
            </a:xfrm>
            <a:custGeom>
              <a:avLst/>
              <a:gdLst>
                <a:gd name="T0" fmla="*/ 1466 w 1580"/>
                <a:gd name="T1" fmla="*/ 2030 h 2144"/>
                <a:gd name="T2" fmla="*/ 113 w 1580"/>
                <a:gd name="T3" fmla="*/ 2030 h 2144"/>
                <a:gd name="T4" fmla="*/ 113 w 1580"/>
                <a:gd name="T5" fmla="*/ 508 h 2144"/>
                <a:gd name="T6" fmla="*/ 367 w 1580"/>
                <a:gd name="T7" fmla="*/ 508 h 2144"/>
                <a:gd name="T8" fmla="*/ 480 w 1580"/>
                <a:gd name="T9" fmla="*/ 395 h 2144"/>
                <a:gd name="T10" fmla="*/ 480 w 1580"/>
                <a:gd name="T11" fmla="*/ 116 h 2144"/>
                <a:gd name="T12" fmla="*/ 482 w 1580"/>
                <a:gd name="T13" fmla="*/ 113 h 2144"/>
                <a:gd name="T14" fmla="*/ 1204 w 1580"/>
                <a:gd name="T15" fmla="*/ 113 h 2144"/>
                <a:gd name="T16" fmla="*/ 1317 w 1580"/>
                <a:gd name="T17" fmla="*/ 0 h 2144"/>
                <a:gd name="T18" fmla="*/ 440 w 1580"/>
                <a:gd name="T19" fmla="*/ 0 h 2144"/>
                <a:gd name="T20" fmla="*/ 435 w 1580"/>
                <a:gd name="T21" fmla="*/ 0 h 2144"/>
                <a:gd name="T22" fmla="*/ 0 w 1580"/>
                <a:gd name="T23" fmla="*/ 434 h 2144"/>
                <a:gd name="T24" fmla="*/ 0 w 1580"/>
                <a:gd name="T25" fmla="*/ 440 h 2144"/>
                <a:gd name="T26" fmla="*/ 0 w 1580"/>
                <a:gd name="T27" fmla="*/ 2030 h 2144"/>
                <a:gd name="T28" fmla="*/ 113 w 1580"/>
                <a:gd name="T29" fmla="*/ 2143 h 2144"/>
                <a:gd name="T30" fmla="*/ 1466 w 1580"/>
                <a:gd name="T31" fmla="*/ 2143 h 2144"/>
                <a:gd name="T32" fmla="*/ 1579 w 1580"/>
                <a:gd name="T33" fmla="*/ 2030 h 2144"/>
                <a:gd name="T34" fmla="*/ 1579 w 1580"/>
                <a:gd name="T35" fmla="*/ 375 h 2144"/>
                <a:gd name="T36" fmla="*/ 1466 w 1580"/>
                <a:gd name="T37" fmla="*/ 488 h 2144"/>
                <a:gd name="T38" fmla="*/ 1466 w 1580"/>
                <a:gd name="T39" fmla="*/ 2030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80" h="2144">
                  <a:moveTo>
                    <a:pt x="1466" y="2030"/>
                  </a:moveTo>
                  <a:lnTo>
                    <a:pt x="113" y="2030"/>
                  </a:lnTo>
                  <a:lnTo>
                    <a:pt x="113" y="508"/>
                  </a:lnTo>
                  <a:lnTo>
                    <a:pt x="367" y="508"/>
                  </a:lnTo>
                  <a:cubicBezTo>
                    <a:pt x="429" y="508"/>
                    <a:pt x="480" y="457"/>
                    <a:pt x="480" y="395"/>
                  </a:cubicBezTo>
                  <a:lnTo>
                    <a:pt x="480" y="116"/>
                  </a:lnTo>
                  <a:lnTo>
                    <a:pt x="482" y="113"/>
                  </a:lnTo>
                  <a:lnTo>
                    <a:pt x="1204" y="113"/>
                  </a:lnTo>
                  <a:lnTo>
                    <a:pt x="1317" y="0"/>
                  </a:lnTo>
                  <a:lnTo>
                    <a:pt x="440" y="0"/>
                  </a:lnTo>
                  <a:lnTo>
                    <a:pt x="435" y="0"/>
                  </a:lnTo>
                  <a:lnTo>
                    <a:pt x="0" y="434"/>
                  </a:lnTo>
                  <a:lnTo>
                    <a:pt x="0" y="440"/>
                  </a:lnTo>
                  <a:lnTo>
                    <a:pt x="0" y="2030"/>
                  </a:lnTo>
                  <a:cubicBezTo>
                    <a:pt x="0" y="2092"/>
                    <a:pt x="51" y="2143"/>
                    <a:pt x="113" y="2143"/>
                  </a:cubicBezTo>
                  <a:lnTo>
                    <a:pt x="1466" y="2143"/>
                  </a:lnTo>
                  <a:cubicBezTo>
                    <a:pt x="1528" y="2143"/>
                    <a:pt x="1579" y="2092"/>
                    <a:pt x="1579" y="2030"/>
                  </a:cubicBezTo>
                  <a:lnTo>
                    <a:pt x="1579" y="375"/>
                  </a:lnTo>
                  <a:lnTo>
                    <a:pt x="1466" y="488"/>
                  </a:lnTo>
                  <a:lnTo>
                    <a:pt x="1466" y="203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5" name="Freeform 19">
              <a:extLst>
                <a:ext uri="{FF2B5EF4-FFF2-40B4-BE49-F238E27FC236}">
                  <a16:creationId xmlns:a16="http://schemas.microsoft.com/office/drawing/2014/main" id="{BE444443-EF92-FCDD-975B-31B7BE9AC526}"/>
                </a:ext>
              </a:extLst>
            </p:cNvPr>
            <p:cNvSpPr>
              <a:spLocks noChangeArrowheads="1"/>
            </p:cNvSpPr>
            <p:nvPr/>
          </p:nvSpPr>
          <p:spPr bwMode="auto">
            <a:xfrm>
              <a:off x="4283" y="518"/>
              <a:ext cx="225" cy="226"/>
            </a:xfrm>
            <a:custGeom>
              <a:avLst/>
              <a:gdLst>
                <a:gd name="T0" fmla="*/ 0 w 998"/>
                <a:gd name="T1" fmla="*/ 998 h 999"/>
                <a:gd name="T2" fmla="*/ 160 w 998"/>
                <a:gd name="T3" fmla="*/ 998 h 999"/>
                <a:gd name="T4" fmla="*/ 986 w 998"/>
                <a:gd name="T5" fmla="*/ 172 h 999"/>
                <a:gd name="T6" fmla="*/ 997 w 998"/>
                <a:gd name="T7" fmla="*/ 161 h 999"/>
                <a:gd name="T8" fmla="*/ 986 w 998"/>
                <a:gd name="T9" fmla="*/ 147 h 999"/>
                <a:gd name="T10" fmla="*/ 839 w 998"/>
                <a:gd name="T11" fmla="*/ 0 h 999"/>
                <a:gd name="T12" fmla="*/ 0 w 998"/>
                <a:gd name="T13" fmla="*/ 838 h 999"/>
                <a:gd name="T14" fmla="*/ 0 w 998"/>
                <a:gd name="T15" fmla="*/ 998 h 9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8" h="999">
                  <a:moveTo>
                    <a:pt x="0" y="998"/>
                  </a:moveTo>
                  <a:lnTo>
                    <a:pt x="160" y="998"/>
                  </a:lnTo>
                  <a:lnTo>
                    <a:pt x="986" y="172"/>
                  </a:lnTo>
                  <a:lnTo>
                    <a:pt x="997" y="161"/>
                  </a:lnTo>
                  <a:lnTo>
                    <a:pt x="986" y="147"/>
                  </a:lnTo>
                  <a:lnTo>
                    <a:pt x="839" y="0"/>
                  </a:lnTo>
                  <a:lnTo>
                    <a:pt x="0" y="838"/>
                  </a:lnTo>
                  <a:lnTo>
                    <a:pt x="0" y="9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6" name="Freeform 20">
              <a:extLst>
                <a:ext uri="{FF2B5EF4-FFF2-40B4-BE49-F238E27FC236}">
                  <a16:creationId xmlns:a16="http://schemas.microsoft.com/office/drawing/2014/main" id="{642CE24B-D77E-702A-975F-FCC0E4AF3EA5}"/>
                </a:ext>
              </a:extLst>
            </p:cNvPr>
            <p:cNvSpPr>
              <a:spLocks noChangeArrowheads="1"/>
            </p:cNvSpPr>
            <p:nvPr/>
          </p:nvSpPr>
          <p:spPr bwMode="auto">
            <a:xfrm>
              <a:off x="4483" y="483"/>
              <a:ext cx="62" cy="62"/>
            </a:xfrm>
            <a:custGeom>
              <a:avLst/>
              <a:gdLst>
                <a:gd name="T0" fmla="*/ 276 w 277"/>
                <a:gd name="T1" fmla="*/ 124 h 277"/>
                <a:gd name="T2" fmla="*/ 274 w 277"/>
                <a:gd name="T3" fmla="*/ 113 h 277"/>
                <a:gd name="T4" fmla="*/ 262 w 277"/>
                <a:gd name="T5" fmla="*/ 93 h 277"/>
                <a:gd name="T6" fmla="*/ 183 w 277"/>
                <a:gd name="T7" fmla="*/ 14 h 277"/>
                <a:gd name="T8" fmla="*/ 155 w 277"/>
                <a:gd name="T9" fmla="*/ 0 h 277"/>
                <a:gd name="T10" fmla="*/ 144 w 277"/>
                <a:gd name="T11" fmla="*/ 0 h 277"/>
                <a:gd name="T12" fmla="*/ 132 w 277"/>
                <a:gd name="T13" fmla="*/ 0 h 277"/>
                <a:gd name="T14" fmla="*/ 130 w 277"/>
                <a:gd name="T15" fmla="*/ 0 h 277"/>
                <a:gd name="T16" fmla="*/ 104 w 277"/>
                <a:gd name="T17" fmla="*/ 14 h 277"/>
                <a:gd name="T18" fmla="*/ 3 w 277"/>
                <a:gd name="T19" fmla="*/ 113 h 277"/>
                <a:gd name="T20" fmla="*/ 0 w 277"/>
                <a:gd name="T21" fmla="*/ 116 h 277"/>
                <a:gd name="T22" fmla="*/ 161 w 277"/>
                <a:gd name="T23" fmla="*/ 276 h 277"/>
                <a:gd name="T24" fmla="*/ 259 w 277"/>
                <a:gd name="T25" fmla="*/ 178 h 277"/>
                <a:gd name="T26" fmla="*/ 276 w 277"/>
                <a:gd name="T27" fmla="*/ 149 h 277"/>
                <a:gd name="T28" fmla="*/ 276 w 277"/>
                <a:gd name="T29" fmla="*/ 138 h 277"/>
                <a:gd name="T30" fmla="*/ 276 w 277"/>
                <a:gd name="T31" fmla="*/ 12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77">
                  <a:moveTo>
                    <a:pt x="276" y="124"/>
                  </a:moveTo>
                  <a:cubicBezTo>
                    <a:pt x="276" y="121"/>
                    <a:pt x="274" y="116"/>
                    <a:pt x="274" y="113"/>
                  </a:cubicBezTo>
                  <a:cubicBezTo>
                    <a:pt x="271" y="107"/>
                    <a:pt x="268" y="99"/>
                    <a:pt x="262" y="93"/>
                  </a:cubicBezTo>
                  <a:lnTo>
                    <a:pt x="183" y="14"/>
                  </a:lnTo>
                  <a:cubicBezTo>
                    <a:pt x="175" y="6"/>
                    <a:pt x="164" y="0"/>
                    <a:pt x="155" y="0"/>
                  </a:cubicBezTo>
                  <a:cubicBezTo>
                    <a:pt x="152" y="0"/>
                    <a:pt x="147" y="0"/>
                    <a:pt x="144" y="0"/>
                  </a:cubicBezTo>
                  <a:cubicBezTo>
                    <a:pt x="141" y="0"/>
                    <a:pt x="135" y="0"/>
                    <a:pt x="132" y="0"/>
                  </a:cubicBezTo>
                  <a:lnTo>
                    <a:pt x="130" y="0"/>
                  </a:lnTo>
                  <a:cubicBezTo>
                    <a:pt x="121" y="3"/>
                    <a:pt x="110" y="8"/>
                    <a:pt x="104" y="14"/>
                  </a:cubicBezTo>
                  <a:lnTo>
                    <a:pt x="3" y="113"/>
                  </a:lnTo>
                  <a:lnTo>
                    <a:pt x="0" y="116"/>
                  </a:lnTo>
                  <a:lnTo>
                    <a:pt x="161" y="276"/>
                  </a:lnTo>
                  <a:lnTo>
                    <a:pt x="259" y="178"/>
                  </a:lnTo>
                  <a:cubicBezTo>
                    <a:pt x="268" y="169"/>
                    <a:pt x="274" y="158"/>
                    <a:pt x="276" y="149"/>
                  </a:cubicBezTo>
                  <a:cubicBezTo>
                    <a:pt x="276" y="147"/>
                    <a:pt x="276" y="141"/>
                    <a:pt x="276" y="138"/>
                  </a:cubicBezTo>
                  <a:cubicBezTo>
                    <a:pt x="276" y="135"/>
                    <a:pt x="276" y="130"/>
                    <a:pt x="276" y="12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24663864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
            <a:extLst>
              <a:ext uri="{FF2B5EF4-FFF2-40B4-BE49-F238E27FC236}">
                <a16:creationId xmlns:a16="http://schemas.microsoft.com/office/drawing/2014/main" id="{11A4A4A7-7398-0D8B-D0CA-F81586D3A18C}"/>
              </a:ext>
            </a:extLst>
          </p:cNvPr>
          <p:cNvGrpSpPr>
            <a:grpSpLocks/>
          </p:cNvGrpSpPr>
          <p:nvPr/>
        </p:nvGrpSpPr>
        <p:grpSpPr bwMode="auto">
          <a:xfrm>
            <a:off x="2389717" y="2852716"/>
            <a:ext cx="1221058" cy="1298870"/>
            <a:chOff x="588" y="472"/>
            <a:chExt cx="408" cy="434"/>
          </a:xfrm>
          <a:solidFill>
            <a:schemeClr val="bg1"/>
          </a:solidFill>
        </p:grpSpPr>
        <p:sp>
          <p:nvSpPr>
            <p:cNvPr id="19" name="Freeform 2">
              <a:extLst>
                <a:ext uri="{FF2B5EF4-FFF2-40B4-BE49-F238E27FC236}">
                  <a16:creationId xmlns:a16="http://schemas.microsoft.com/office/drawing/2014/main" id="{4A22F1AF-653A-D2FE-51BA-CDD06D8C7779}"/>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3">
              <a:extLst>
                <a:ext uri="{FF2B5EF4-FFF2-40B4-BE49-F238E27FC236}">
                  <a16:creationId xmlns:a16="http://schemas.microsoft.com/office/drawing/2014/main" id="{7F3555CB-E74C-267E-BB76-B0BEF860D22F}"/>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4">
              <a:extLst>
                <a:ext uri="{FF2B5EF4-FFF2-40B4-BE49-F238E27FC236}">
                  <a16:creationId xmlns:a16="http://schemas.microsoft.com/office/drawing/2014/main" id="{1E66A80D-251F-C9C2-F955-17045E71A58D}"/>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5">
              <a:extLst>
                <a:ext uri="{FF2B5EF4-FFF2-40B4-BE49-F238E27FC236}">
                  <a16:creationId xmlns:a16="http://schemas.microsoft.com/office/drawing/2014/main" id="{877EC191-C33D-FCB7-7DB4-CB2935F4F1FB}"/>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6">
              <a:extLst>
                <a:ext uri="{FF2B5EF4-FFF2-40B4-BE49-F238E27FC236}">
                  <a16:creationId xmlns:a16="http://schemas.microsoft.com/office/drawing/2014/main" id="{FFD839AD-EE90-FEB9-8334-6989C587B76A}"/>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7">
              <a:extLst>
                <a:ext uri="{FF2B5EF4-FFF2-40B4-BE49-F238E27FC236}">
                  <a16:creationId xmlns:a16="http://schemas.microsoft.com/office/drawing/2014/main" id="{B25F69EA-0D89-59D2-B6D9-FE8CEDC01ED0}"/>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5" name="Freeform 8">
              <a:extLst>
                <a:ext uri="{FF2B5EF4-FFF2-40B4-BE49-F238E27FC236}">
                  <a16:creationId xmlns:a16="http://schemas.microsoft.com/office/drawing/2014/main" id="{C87910D2-BDFB-278B-B4A2-553933A106F8}"/>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6" name="Freeform 9">
              <a:extLst>
                <a:ext uri="{FF2B5EF4-FFF2-40B4-BE49-F238E27FC236}">
                  <a16:creationId xmlns:a16="http://schemas.microsoft.com/office/drawing/2014/main" id="{0C2BAB43-9F75-1280-DB9F-96DCD97AD94E}"/>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en-US" altLang="ja-JP" dirty="0"/>
              <a:t>Yahoo!</a:t>
            </a:r>
            <a:r>
              <a:rPr lang="ja-JP" altLang="en-US" dirty="0"/>
              <a:t>ニュース タイアップ</a:t>
            </a:r>
            <a:endParaRPr lang="en-US" altLang="ja-JP" dirty="0"/>
          </a:p>
          <a:p>
            <a:r>
              <a:rPr lang="ja-JP" altLang="en-US" dirty="0"/>
              <a:t>のご活用方法</a:t>
            </a:r>
            <a:endParaRPr lang="en-US" altLang="ja-JP" dirty="0"/>
          </a:p>
        </p:txBody>
      </p:sp>
    </p:spTree>
    <p:extLst>
      <p:ext uri="{BB962C8B-B14F-4D97-AF65-F5344CB8AC3E}">
        <p14:creationId xmlns:p14="http://schemas.microsoft.com/office/powerpoint/2010/main" val="39876205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矢印: 五方向 121">
            <a:extLst>
              <a:ext uri="{FF2B5EF4-FFF2-40B4-BE49-F238E27FC236}">
                <a16:creationId xmlns:a16="http://schemas.microsoft.com/office/drawing/2014/main" id="{E2479E07-E9B9-A432-2BF8-4DB5C00BFA89}"/>
              </a:ext>
            </a:extLst>
          </p:cNvPr>
          <p:cNvSpPr/>
          <p:nvPr/>
        </p:nvSpPr>
        <p:spPr>
          <a:xfrm>
            <a:off x="479425" y="5740924"/>
            <a:ext cx="642365" cy="640826"/>
          </a:xfrm>
          <a:prstGeom prst="homePlate">
            <a:avLst>
              <a:gd name="adj" fmla="val 16128"/>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en-US" altLang="ja-JP" dirty="0"/>
              <a:t>Yahoo!</a:t>
            </a:r>
            <a:r>
              <a:rPr lang="ja-JP" altLang="en-US" dirty="0"/>
              <a:t>ニュースに滞留するターゲット</a:t>
            </a:r>
            <a:endParaRPr kumimoji="1" lang="ja-JP" altLang="en-US" sz="1600" dirty="0"/>
          </a:p>
        </p:txBody>
      </p:sp>
      <p:sp>
        <p:nvSpPr>
          <p:cNvPr id="7" name="テキスト プレースホルダー 1">
            <a:extLst>
              <a:ext uri="{FF2B5EF4-FFF2-40B4-BE49-F238E27FC236}">
                <a16:creationId xmlns:a16="http://schemas.microsoft.com/office/drawing/2014/main" id="{5F9EB385-5E52-EB97-E8BA-74B9669CD713}"/>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grpSp>
        <p:nvGrpSpPr>
          <p:cNvPr id="8" name="Group 1">
            <a:extLst>
              <a:ext uri="{FF2B5EF4-FFF2-40B4-BE49-F238E27FC236}">
                <a16:creationId xmlns:a16="http://schemas.microsoft.com/office/drawing/2014/main" id="{19704B34-3789-66C3-3236-86C04051C0DA}"/>
              </a:ext>
            </a:extLst>
          </p:cNvPr>
          <p:cNvGrpSpPr>
            <a:grpSpLocks/>
          </p:cNvGrpSpPr>
          <p:nvPr/>
        </p:nvGrpSpPr>
        <p:grpSpPr bwMode="auto">
          <a:xfrm>
            <a:off x="104843" y="103529"/>
            <a:ext cx="307780" cy="327393"/>
            <a:chOff x="588" y="472"/>
            <a:chExt cx="408" cy="434"/>
          </a:xfrm>
          <a:solidFill>
            <a:schemeClr val="bg1"/>
          </a:solidFill>
        </p:grpSpPr>
        <p:sp>
          <p:nvSpPr>
            <p:cNvPr id="9" name="Freeform 2">
              <a:extLst>
                <a:ext uri="{FF2B5EF4-FFF2-40B4-BE49-F238E27FC236}">
                  <a16:creationId xmlns:a16="http://schemas.microsoft.com/office/drawing/2014/main" id="{AD28B7E0-CC8F-0138-8FC4-57B063EE8FA1}"/>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0" name="Freeform 3">
              <a:extLst>
                <a:ext uri="{FF2B5EF4-FFF2-40B4-BE49-F238E27FC236}">
                  <a16:creationId xmlns:a16="http://schemas.microsoft.com/office/drawing/2014/main" id="{8A7058BC-6F3C-064D-E8F0-98CE1ECBF77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1" name="Freeform 4">
              <a:extLst>
                <a:ext uri="{FF2B5EF4-FFF2-40B4-BE49-F238E27FC236}">
                  <a16:creationId xmlns:a16="http://schemas.microsoft.com/office/drawing/2014/main" id="{985A627C-F844-7977-5C8A-DF1F972C0AF8}"/>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Freeform 5">
              <a:extLst>
                <a:ext uri="{FF2B5EF4-FFF2-40B4-BE49-F238E27FC236}">
                  <a16:creationId xmlns:a16="http://schemas.microsoft.com/office/drawing/2014/main" id="{2AD35C88-FE06-97D0-90C1-C98D24B701EE}"/>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 name="Freeform 6">
              <a:extLst>
                <a:ext uri="{FF2B5EF4-FFF2-40B4-BE49-F238E27FC236}">
                  <a16:creationId xmlns:a16="http://schemas.microsoft.com/office/drawing/2014/main" id="{C77D5735-03FF-60C1-5C45-B4BF08820DB7}"/>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7">
              <a:extLst>
                <a:ext uri="{FF2B5EF4-FFF2-40B4-BE49-F238E27FC236}">
                  <a16:creationId xmlns:a16="http://schemas.microsoft.com/office/drawing/2014/main" id="{9563C61E-FFDC-38B8-75A6-C889FF2E454C}"/>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8">
              <a:extLst>
                <a:ext uri="{FF2B5EF4-FFF2-40B4-BE49-F238E27FC236}">
                  <a16:creationId xmlns:a16="http://schemas.microsoft.com/office/drawing/2014/main" id="{1B67FD79-97DD-217E-1D97-4359BA7A16D7}"/>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9">
              <a:extLst>
                <a:ext uri="{FF2B5EF4-FFF2-40B4-BE49-F238E27FC236}">
                  <a16:creationId xmlns:a16="http://schemas.microsoft.com/office/drawing/2014/main" id="{E71B8000-2FAE-EAE7-643A-13B4CD8A3978}"/>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5" name="テキスト プレースホルダー 10">
            <a:extLst>
              <a:ext uri="{FF2B5EF4-FFF2-40B4-BE49-F238E27FC236}">
                <a16:creationId xmlns:a16="http://schemas.microsoft.com/office/drawing/2014/main" id="{0E5AB5FB-8288-C8F0-786B-977EFACDFFB7}"/>
              </a:ext>
            </a:extLst>
          </p:cNvPr>
          <p:cNvSpPr txBox="1">
            <a:spLocks/>
          </p:cNvSpPr>
          <p:nvPr/>
        </p:nvSpPr>
        <p:spPr>
          <a:xfrm>
            <a:off x="348280" y="1277840"/>
            <a:ext cx="11501561"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en-US" altLang="ja-JP" dirty="0">
                <a:solidFill>
                  <a:schemeClr val="accent3"/>
                </a:solidFill>
                <a:latin typeface="メイリオ"/>
                <a:ea typeface="メイリオ"/>
              </a:rPr>
              <a:t>Yahoo!</a:t>
            </a:r>
            <a:r>
              <a:rPr lang="ja-JP" altLang="en-US" dirty="0">
                <a:solidFill>
                  <a:schemeClr val="accent3"/>
                </a:solidFill>
                <a:latin typeface="メイリオ"/>
                <a:ea typeface="メイリオ"/>
              </a:rPr>
              <a:t>ニュースには広告主様の商品カテゴリーへの関心レベルごとに</a:t>
            </a:r>
            <a:r>
              <a:rPr lang="ja-JP" altLang="en-US" dirty="0">
                <a:solidFill>
                  <a:schemeClr val="accent6"/>
                </a:solidFill>
                <a:latin typeface="メイリオ"/>
                <a:ea typeface="メイリオ"/>
              </a:rPr>
              <a:t>広範囲の</a:t>
            </a:r>
            <a:r>
              <a:rPr kumimoji="1" lang="ja-JP" altLang="en-US" sz="1800" b="1" i="0" u="none" strike="noStrike" kern="1200" cap="none" spc="100" normalizeH="0" baseline="0" noProof="0" dirty="0">
                <a:ln>
                  <a:noFill/>
                </a:ln>
                <a:solidFill>
                  <a:schemeClr val="accent6"/>
                </a:solidFill>
                <a:effectLst/>
                <a:uLnTx/>
                <a:uFillTx/>
                <a:latin typeface="メイリオ"/>
                <a:ea typeface="メイリオ"/>
                <a:cs typeface="+mn-cs"/>
              </a:rPr>
              <a:t>見込み客が滞留</a:t>
            </a:r>
            <a:r>
              <a:rPr lang="ja-JP" altLang="en-US" dirty="0">
                <a:solidFill>
                  <a:schemeClr val="accent3"/>
                </a:solidFill>
                <a:latin typeface="メイリオ"/>
                <a:ea typeface="メイリオ"/>
              </a:rPr>
              <a:t>し、</a:t>
            </a:r>
            <a:endParaRPr kumimoji="1" lang="en-US" altLang="ja-JP" sz="1800" b="1" i="0" u="none" strike="noStrike" kern="1200" cap="none" spc="10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dirty="0">
                <a:solidFill>
                  <a:schemeClr val="accent3"/>
                </a:solidFill>
              </a:rPr>
              <a:t>新たな出会い⇒潜在関心のキャッチ⇒顕在アクション と</a:t>
            </a:r>
            <a:r>
              <a:rPr lang="ja-JP" altLang="en-US" dirty="0">
                <a:solidFill>
                  <a:schemeClr val="accent6"/>
                </a:solidFill>
              </a:rPr>
              <a:t>商品への関与度を段階的に高める</a:t>
            </a:r>
            <a:r>
              <a:rPr lang="en-US" altLang="ja-JP" dirty="0">
                <a:solidFill>
                  <a:schemeClr val="accent3"/>
                </a:solidFill>
              </a:rPr>
              <a:t>UI/UX</a:t>
            </a:r>
            <a:r>
              <a:rPr lang="ja-JP" altLang="en-US" dirty="0">
                <a:solidFill>
                  <a:schemeClr val="accent3"/>
                </a:solidFill>
              </a:rPr>
              <a:t>構造</a:t>
            </a:r>
            <a:endPar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endParaRPr>
          </a:p>
        </p:txBody>
      </p:sp>
      <p:grpSp>
        <p:nvGrpSpPr>
          <p:cNvPr id="56" name="グループ化 55">
            <a:extLst>
              <a:ext uri="{FF2B5EF4-FFF2-40B4-BE49-F238E27FC236}">
                <a16:creationId xmlns:a16="http://schemas.microsoft.com/office/drawing/2014/main" id="{35AC4583-23CD-FBDD-91F2-95AC1EB00E9F}"/>
              </a:ext>
            </a:extLst>
          </p:cNvPr>
          <p:cNvGrpSpPr/>
          <p:nvPr/>
        </p:nvGrpSpPr>
        <p:grpSpPr>
          <a:xfrm>
            <a:off x="659877" y="2489329"/>
            <a:ext cx="10919573" cy="1196273"/>
            <a:chOff x="2929348" y="-1290524"/>
            <a:chExt cx="9288775" cy="1331514"/>
          </a:xfrm>
        </p:grpSpPr>
        <p:sp>
          <p:nvSpPr>
            <p:cNvPr id="57" name="正方形/長方形 56">
              <a:extLst>
                <a:ext uri="{FF2B5EF4-FFF2-40B4-BE49-F238E27FC236}">
                  <a16:creationId xmlns:a16="http://schemas.microsoft.com/office/drawing/2014/main" id="{6BCC2E93-38EA-AC56-F9E1-37706B2BD121}"/>
                </a:ext>
              </a:extLst>
            </p:cNvPr>
            <p:cNvSpPr/>
            <p:nvPr/>
          </p:nvSpPr>
          <p:spPr>
            <a:xfrm>
              <a:off x="5551543" y="-1290524"/>
              <a:ext cx="3752866" cy="1247573"/>
            </a:xfrm>
            <a:prstGeom prst="rect">
              <a:avLst/>
            </a:prstGeom>
            <a:gradFill>
              <a:gsLst>
                <a:gs pos="0">
                  <a:schemeClr val="accent5">
                    <a:lumMod val="40000"/>
                    <a:lumOff val="6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58" name="正方形/長方形 57">
              <a:extLst>
                <a:ext uri="{FF2B5EF4-FFF2-40B4-BE49-F238E27FC236}">
                  <a16:creationId xmlns:a16="http://schemas.microsoft.com/office/drawing/2014/main" id="{E1B54D2A-0FFC-E884-1B02-14F32C59580F}"/>
                </a:ext>
              </a:extLst>
            </p:cNvPr>
            <p:cNvSpPr/>
            <p:nvPr/>
          </p:nvSpPr>
          <p:spPr>
            <a:xfrm>
              <a:off x="9304411" y="-1206583"/>
              <a:ext cx="2913712" cy="1247573"/>
            </a:xfrm>
            <a:prstGeom prst="rect">
              <a:avLst/>
            </a:prstGeom>
            <a:gradFill>
              <a:gsLst>
                <a:gs pos="0">
                  <a:srgbClr val="FF0033">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98" name="正方形/長方形 97">
              <a:extLst>
                <a:ext uri="{FF2B5EF4-FFF2-40B4-BE49-F238E27FC236}">
                  <a16:creationId xmlns:a16="http://schemas.microsoft.com/office/drawing/2014/main" id="{EA1E0382-04B3-2F19-AA53-B7C291D5E637}"/>
                </a:ext>
              </a:extLst>
            </p:cNvPr>
            <p:cNvSpPr/>
            <p:nvPr/>
          </p:nvSpPr>
          <p:spPr>
            <a:xfrm>
              <a:off x="2929348" y="-1290524"/>
              <a:ext cx="2614175" cy="1247573"/>
            </a:xfrm>
            <a:prstGeom prst="rect">
              <a:avLst/>
            </a:prstGeom>
            <a:gradFill>
              <a:gsLst>
                <a:gs pos="0">
                  <a:srgbClr val="00569B">
                    <a:lumMod val="20000"/>
                    <a:lumOff val="80000"/>
                  </a:srgbClr>
                </a:gs>
                <a:gs pos="100000">
                  <a:srgbClr val="FFFFFF">
                    <a:alpha val="0"/>
                  </a:srgbClr>
                </a:gs>
              </a:gsLst>
              <a:lin ang="54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メイリオ"/>
                <a:ea typeface="メイリオ"/>
                <a:cs typeface="+mn-cs"/>
              </a:endParaRPr>
            </a:p>
          </p:txBody>
        </p:sp>
      </p:grpSp>
      <p:sp>
        <p:nvSpPr>
          <p:cNvPr id="59" name="矢印: 五方向 58">
            <a:extLst>
              <a:ext uri="{FF2B5EF4-FFF2-40B4-BE49-F238E27FC236}">
                <a16:creationId xmlns:a16="http://schemas.microsoft.com/office/drawing/2014/main" id="{63D044F0-ABCD-D829-E6F5-4480900368DC}"/>
              </a:ext>
            </a:extLst>
          </p:cNvPr>
          <p:cNvSpPr/>
          <p:nvPr/>
        </p:nvSpPr>
        <p:spPr>
          <a:xfrm>
            <a:off x="8097624" y="2054707"/>
            <a:ext cx="3668153" cy="504000"/>
          </a:xfrm>
          <a:prstGeom prst="homePlate">
            <a:avLst>
              <a:gd name="adj" fmla="val 39837"/>
            </a:avLst>
          </a:prstGeom>
          <a:solidFill>
            <a:schemeClr val="accent6"/>
          </a:solidFill>
          <a:ln w="38100" cap="flat" cmpd="sng" algn="ctr">
            <a:solidFill>
              <a:schemeClr val="bg1"/>
            </a:solidFill>
            <a:prstDash val="solid"/>
            <a:miter lim="800000"/>
          </a:ln>
          <a:effectLst/>
        </p:spPr>
        <p:txBody>
          <a:bodyPr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メイリオ"/>
                <a:ea typeface="メイリオ"/>
                <a:cs typeface="+mn-cs"/>
              </a:rPr>
              <a:t>  顕在関心</a:t>
            </a:r>
          </a:p>
        </p:txBody>
      </p:sp>
      <p:pic>
        <p:nvPicPr>
          <p:cNvPr id="69" name="図 68">
            <a:extLst>
              <a:ext uri="{FF2B5EF4-FFF2-40B4-BE49-F238E27FC236}">
                <a16:creationId xmlns:a16="http://schemas.microsoft.com/office/drawing/2014/main" id="{85340011-5D4C-AAC6-B567-5DCC05B593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8043" y="3193433"/>
            <a:ext cx="1259750" cy="2240674"/>
          </a:xfrm>
          <a:prstGeom prst="rect">
            <a:avLst/>
          </a:prstGeom>
          <a:ln>
            <a:solidFill>
              <a:srgbClr val="FFFFFF">
                <a:lumMod val="50000"/>
              </a:srgbClr>
            </a:solidFill>
          </a:ln>
        </p:spPr>
      </p:pic>
      <p:grpSp>
        <p:nvGrpSpPr>
          <p:cNvPr id="73" name="グループ化 72">
            <a:extLst>
              <a:ext uri="{FF2B5EF4-FFF2-40B4-BE49-F238E27FC236}">
                <a16:creationId xmlns:a16="http://schemas.microsoft.com/office/drawing/2014/main" id="{7B927121-C328-5100-E7A2-93A715D8285B}"/>
              </a:ext>
            </a:extLst>
          </p:cNvPr>
          <p:cNvGrpSpPr/>
          <p:nvPr/>
        </p:nvGrpSpPr>
        <p:grpSpPr>
          <a:xfrm>
            <a:off x="3939476" y="3193433"/>
            <a:ext cx="2594593" cy="2240675"/>
            <a:chOff x="3463125" y="3787695"/>
            <a:chExt cx="2594593" cy="2240675"/>
          </a:xfrm>
        </p:grpSpPr>
        <p:pic>
          <p:nvPicPr>
            <p:cNvPr id="74" name="図 73">
              <a:extLst>
                <a:ext uri="{FF2B5EF4-FFF2-40B4-BE49-F238E27FC236}">
                  <a16:creationId xmlns:a16="http://schemas.microsoft.com/office/drawing/2014/main" id="{79F0AFD2-1A6D-25A0-3398-5FC7CBB3C66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26743"/>
            <a:stretch/>
          </p:blipFill>
          <p:spPr>
            <a:xfrm>
              <a:off x="4807305" y="3787696"/>
              <a:ext cx="1250413" cy="2240674"/>
            </a:xfrm>
            <a:prstGeom prst="rect">
              <a:avLst/>
            </a:prstGeom>
            <a:ln>
              <a:solidFill>
                <a:srgbClr val="FFFFFF">
                  <a:lumMod val="50000"/>
                </a:srgbClr>
              </a:solidFill>
            </a:ln>
          </p:spPr>
        </p:pic>
        <p:pic>
          <p:nvPicPr>
            <p:cNvPr id="75" name="図 74">
              <a:extLst>
                <a:ext uri="{FF2B5EF4-FFF2-40B4-BE49-F238E27FC236}">
                  <a16:creationId xmlns:a16="http://schemas.microsoft.com/office/drawing/2014/main" id="{E52DEDCA-620E-C7FE-7467-0B8B0AC1DB9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463125" y="3787695"/>
              <a:ext cx="1228719" cy="2240675"/>
            </a:xfrm>
            <a:prstGeom prst="rect">
              <a:avLst/>
            </a:prstGeom>
            <a:ln>
              <a:solidFill>
                <a:srgbClr val="FFFFFF">
                  <a:lumMod val="50000"/>
                </a:srgbClr>
              </a:solidFill>
            </a:ln>
          </p:spPr>
        </p:pic>
      </p:grpSp>
      <p:pic>
        <p:nvPicPr>
          <p:cNvPr id="76" name="Picture 4">
            <a:extLst>
              <a:ext uri="{FF2B5EF4-FFF2-40B4-BE49-F238E27FC236}">
                <a16:creationId xmlns:a16="http://schemas.microsoft.com/office/drawing/2014/main" id="{F54BFCB7-3433-35AC-06A8-A25E7198C6F4}"/>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132766" y="2739598"/>
            <a:ext cx="1017719" cy="195494"/>
          </a:xfrm>
          <a:prstGeom prst="rect">
            <a:avLst/>
          </a:prstGeom>
          <a:noFill/>
          <a:extLst>
            <a:ext uri="{909E8E84-426E-40DD-AFC4-6F175D3DCCD1}">
              <a14:hiddenFill xmlns:a14="http://schemas.microsoft.com/office/drawing/2010/main">
                <a:solidFill>
                  <a:srgbClr val="FFFFFF"/>
                </a:solidFill>
              </a14:hiddenFill>
            </a:ext>
          </a:extLst>
        </p:spPr>
      </p:pic>
      <p:sp>
        <p:nvSpPr>
          <p:cNvPr id="77" name="テキスト ボックス 76">
            <a:extLst>
              <a:ext uri="{FF2B5EF4-FFF2-40B4-BE49-F238E27FC236}">
                <a16:creationId xmlns:a16="http://schemas.microsoft.com/office/drawing/2014/main" id="{5573117C-6253-A4C4-13B6-3AB4A42B1CD1}"/>
              </a:ext>
            </a:extLst>
          </p:cNvPr>
          <p:cNvSpPr txBox="1"/>
          <p:nvPr/>
        </p:nvSpPr>
        <p:spPr>
          <a:xfrm>
            <a:off x="819173" y="2694072"/>
            <a:ext cx="1217491" cy="276999"/>
          </a:xfrm>
          <a:prstGeom prst="rect">
            <a:avLst/>
          </a:prstGeom>
          <a:noFill/>
        </p:spPr>
        <p:txBody>
          <a:bodyPr wrap="square">
            <a:spAutoFit/>
          </a:bodyPr>
          <a:lstStyle/>
          <a:p>
            <a:pPr algn="ctr">
              <a:defRPr/>
            </a:pPr>
            <a:r>
              <a:rPr kumimoji="0" lang="ja-JP" altLang="en-US" sz="1200" b="1" kern="0" dirty="0">
                <a:solidFill>
                  <a:schemeClr val="accent5">
                    <a:lumMod val="60000"/>
                    <a:lumOff val="40000"/>
                  </a:schemeClr>
                </a:solidFill>
                <a:latin typeface="メイリオ" panose="020B0604030504040204" pitchFamily="50" charset="-128"/>
              </a:rPr>
              <a:t>トピックス欄</a:t>
            </a:r>
          </a:p>
        </p:txBody>
      </p:sp>
      <p:sp>
        <p:nvSpPr>
          <p:cNvPr id="78" name="テキスト ボックス 77">
            <a:extLst>
              <a:ext uri="{FF2B5EF4-FFF2-40B4-BE49-F238E27FC236}">
                <a16:creationId xmlns:a16="http://schemas.microsoft.com/office/drawing/2014/main" id="{65F53AF2-6076-6C75-2B55-B5FDD27D3E92}"/>
              </a:ext>
            </a:extLst>
          </p:cNvPr>
          <p:cNvSpPr txBox="1"/>
          <p:nvPr/>
        </p:nvSpPr>
        <p:spPr>
          <a:xfrm>
            <a:off x="3706302" y="2694073"/>
            <a:ext cx="3117501" cy="276999"/>
          </a:xfrm>
          <a:prstGeom prst="rect">
            <a:avLst/>
          </a:prstGeom>
          <a:noFill/>
        </p:spPr>
        <p:txBody>
          <a:bodyPr wrap="square">
            <a:spAutoFit/>
          </a:bodyPr>
          <a:lstStyle/>
          <a:p>
            <a:pPr algn="ctr">
              <a:defRPr/>
            </a:pPr>
            <a:r>
              <a:rPr kumimoji="0" lang="ja-JP" altLang="en-US" sz="1200" b="1" kern="0" dirty="0">
                <a:solidFill>
                  <a:srgbClr val="0070C0"/>
                </a:solidFill>
                <a:latin typeface="メイリオ" panose="020B0604030504040204" pitchFamily="50" charset="-128"/>
              </a:rPr>
              <a:t>タイムライン（固定＋レコメンド</a:t>
            </a:r>
            <a:r>
              <a:rPr kumimoji="0" lang="en-US" altLang="ja-JP" sz="1200" b="1" kern="0" dirty="0">
                <a:solidFill>
                  <a:srgbClr val="0070C0"/>
                </a:solidFill>
                <a:latin typeface="メイリオ" panose="020B0604030504040204" pitchFamily="50" charset="-128"/>
              </a:rPr>
              <a:t>)</a:t>
            </a:r>
            <a:endParaRPr kumimoji="0" lang="ja-JP" altLang="en-US" sz="1200" b="1" kern="0" dirty="0">
              <a:solidFill>
                <a:srgbClr val="0070C0"/>
              </a:solidFill>
              <a:latin typeface="メイリオ" panose="020B0604030504040204" pitchFamily="50" charset="-128"/>
            </a:endParaRPr>
          </a:p>
        </p:txBody>
      </p:sp>
      <p:sp>
        <p:nvSpPr>
          <p:cNvPr id="79" name="テキスト ボックス 78">
            <a:extLst>
              <a:ext uri="{FF2B5EF4-FFF2-40B4-BE49-F238E27FC236}">
                <a16:creationId xmlns:a16="http://schemas.microsoft.com/office/drawing/2014/main" id="{315705DC-46CF-04EE-3133-66817E7807DE}"/>
              </a:ext>
            </a:extLst>
          </p:cNvPr>
          <p:cNvSpPr txBox="1"/>
          <p:nvPr/>
        </p:nvSpPr>
        <p:spPr>
          <a:xfrm>
            <a:off x="6571436" y="2694072"/>
            <a:ext cx="1477414" cy="276999"/>
          </a:xfrm>
          <a:prstGeom prst="rect">
            <a:avLst/>
          </a:prstGeom>
          <a:noFill/>
        </p:spPr>
        <p:txBody>
          <a:bodyPr wrap="square">
            <a:spAutoFit/>
          </a:bodyPr>
          <a:lstStyle/>
          <a:p>
            <a:pPr algn="ctr">
              <a:defRPr/>
            </a:pPr>
            <a:r>
              <a:rPr kumimoji="0" lang="ja-JP" altLang="en-US" sz="1200" b="1" kern="0" dirty="0">
                <a:solidFill>
                  <a:srgbClr val="0070C0"/>
                </a:solidFill>
                <a:latin typeface="メイリオ" panose="020B0604030504040204" pitchFamily="50" charset="-128"/>
              </a:rPr>
              <a:t>特定ニュース記事</a:t>
            </a:r>
          </a:p>
        </p:txBody>
      </p:sp>
      <p:sp>
        <p:nvSpPr>
          <p:cNvPr id="80" name="テキスト ボックス 79">
            <a:extLst>
              <a:ext uri="{FF2B5EF4-FFF2-40B4-BE49-F238E27FC236}">
                <a16:creationId xmlns:a16="http://schemas.microsoft.com/office/drawing/2014/main" id="{2E5CEF3B-8E57-1AD3-9460-62081676A89D}"/>
              </a:ext>
            </a:extLst>
          </p:cNvPr>
          <p:cNvSpPr txBox="1"/>
          <p:nvPr/>
        </p:nvSpPr>
        <p:spPr>
          <a:xfrm>
            <a:off x="8399006" y="2694072"/>
            <a:ext cx="1477414" cy="276999"/>
          </a:xfrm>
          <a:prstGeom prst="rect">
            <a:avLst/>
          </a:prstGeom>
          <a:noFill/>
        </p:spPr>
        <p:txBody>
          <a:bodyPr wrap="square">
            <a:spAutoFit/>
          </a:bodyPr>
          <a:lstStyle/>
          <a:p>
            <a:pPr algn="ctr">
              <a:defRPr/>
            </a:pPr>
            <a:r>
              <a:rPr kumimoji="0" lang="ja-JP" altLang="en-US" sz="1200" b="1" kern="0" dirty="0">
                <a:solidFill>
                  <a:schemeClr val="accent6"/>
                </a:solidFill>
                <a:latin typeface="メイリオ" panose="020B0604030504040204" pitchFamily="50" charset="-128"/>
              </a:rPr>
              <a:t>テーマフォロー</a:t>
            </a:r>
          </a:p>
        </p:txBody>
      </p:sp>
      <p:pic>
        <p:nvPicPr>
          <p:cNvPr id="81" name="図 80">
            <a:extLst>
              <a:ext uri="{FF2B5EF4-FFF2-40B4-BE49-F238E27FC236}">
                <a16:creationId xmlns:a16="http://schemas.microsoft.com/office/drawing/2014/main" id="{D502869E-15B5-B2F4-6BE9-FA84B8ACCDDD}"/>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734844" y="3193433"/>
            <a:ext cx="1263720" cy="2249051"/>
          </a:xfrm>
          <a:prstGeom prst="rect">
            <a:avLst/>
          </a:prstGeom>
          <a:ln>
            <a:solidFill>
              <a:srgbClr val="FFFFFF">
                <a:lumMod val="50000"/>
              </a:srgbClr>
            </a:solidFill>
          </a:ln>
        </p:spPr>
      </p:pic>
      <p:sp>
        <p:nvSpPr>
          <p:cNvPr id="82" name="AutoShape 6">
            <a:extLst>
              <a:ext uri="{FF2B5EF4-FFF2-40B4-BE49-F238E27FC236}">
                <a16:creationId xmlns:a16="http://schemas.microsoft.com/office/drawing/2014/main" id="{73B63BCE-A1EE-2284-F9A6-846DCE82EABA}"/>
              </a:ext>
            </a:extLst>
          </p:cNvPr>
          <p:cNvSpPr>
            <a:spLocks noChangeAspect="1" noChangeArrowheads="1"/>
          </p:cNvSpPr>
          <p:nvPr/>
        </p:nvSpPr>
        <p:spPr bwMode="auto">
          <a:xfrm>
            <a:off x="6075645" y="284268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pic>
        <p:nvPicPr>
          <p:cNvPr id="83" name="図 82">
            <a:extLst>
              <a:ext uri="{FF2B5EF4-FFF2-40B4-BE49-F238E27FC236}">
                <a16:creationId xmlns:a16="http://schemas.microsoft.com/office/drawing/2014/main" id="{63EF6893-6037-B0C4-85A2-206D8A2C535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79050" y="3193433"/>
            <a:ext cx="1317327" cy="2267330"/>
          </a:xfrm>
          <a:prstGeom prst="rect">
            <a:avLst/>
          </a:prstGeom>
          <a:ln>
            <a:solidFill>
              <a:srgbClr val="212121">
                <a:lumMod val="75000"/>
                <a:lumOff val="25000"/>
              </a:srgbClr>
            </a:solidFill>
          </a:ln>
        </p:spPr>
      </p:pic>
      <p:pic>
        <p:nvPicPr>
          <p:cNvPr id="84" name="図 83">
            <a:extLst>
              <a:ext uri="{FF2B5EF4-FFF2-40B4-BE49-F238E27FC236}">
                <a16:creationId xmlns:a16="http://schemas.microsoft.com/office/drawing/2014/main" id="{B83F2B11-DFA5-5A74-A59C-5B27217F9D6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0061657" y="3193433"/>
            <a:ext cx="1315801" cy="2285931"/>
          </a:xfrm>
          <a:prstGeom prst="rect">
            <a:avLst/>
          </a:prstGeom>
          <a:ln>
            <a:solidFill>
              <a:srgbClr val="212121">
                <a:lumMod val="75000"/>
                <a:lumOff val="25000"/>
              </a:srgbClr>
            </a:solidFill>
          </a:ln>
        </p:spPr>
      </p:pic>
      <p:pic>
        <p:nvPicPr>
          <p:cNvPr id="85" name="図 84">
            <a:extLst>
              <a:ext uri="{FF2B5EF4-FFF2-40B4-BE49-F238E27FC236}">
                <a16:creationId xmlns:a16="http://schemas.microsoft.com/office/drawing/2014/main" id="{F9D4AB0E-7CD9-C017-1BB2-29784673E103}"/>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2194094" y="3193433"/>
            <a:ext cx="1264942" cy="2267154"/>
          </a:xfrm>
          <a:prstGeom prst="rect">
            <a:avLst/>
          </a:prstGeom>
          <a:ln>
            <a:solidFill>
              <a:srgbClr val="FFFFFF">
                <a:lumMod val="50000"/>
              </a:srgbClr>
            </a:solidFill>
          </a:ln>
        </p:spPr>
      </p:pic>
      <p:sp>
        <p:nvSpPr>
          <p:cNvPr id="86" name="テキスト ボックス 85">
            <a:extLst>
              <a:ext uri="{FF2B5EF4-FFF2-40B4-BE49-F238E27FC236}">
                <a16:creationId xmlns:a16="http://schemas.microsoft.com/office/drawing/2014/main" id="{BEA2E4F5-665A-C459-FB05-BD347A78973C}"/>
              </a:ext>
            </a:extLst>
          </p:cNvPr>
          <p:cNvSpPr txBox="1"/>
          <p:nvPr/>
        </p:nvSpPr>
        <p:spPr>
          <a:xfrm>
            <a:off x="2043906" y="2691429"/>
            <a:ext cx="1584175" cy="276999"/>
          </a:xfrm>
          <a:prstGeom prst="rect">
            <a:avLst/>
          </a:prstGeom>
          <a:noFill/>
        </p:spPr>
        <p:txBody>
          <a:bodyPr wrap="square">
            <a:spAutoFit/>
          </a:bodyPr>
          <a:lstStyle/>
          <a:p>
            <a:pPr algn="ctr">
              <a:defRPr/>
            </a:pPr>
            <a:r>
              <a:rPr kumimoji="0" lang="ja-JP" altLang="en-US" sz="1200" b="1" kern="0" dirty="0">
                <a:solidFill>
                  <a:schemeClr val="accent5">
                    <a:lumMod val="60000"/>
                    <a:lumOff val="40000"/>
                  </a:schemeClr>
                </a:solidFill>
                <a:latin typeface="メイリオ" panose="020B0604030504040204" pitchFamily="50" charset="-128"/>
              </a:rPr>
              <a:t>トレンドランキング</a:t>
            </a:r>
          </a:p>
        </p:txBody>
      </p:sp>
      <p:sp>
        <p:nvSpPr>
          <p:cNvPr id="97" name="矢印: 五方向 96">
            <a:extLst>
              <a:ext uri="{FF2B5EF4-FFF2-40B4-BE49-F238E27FC236}">
                <a16:creationId xmlns:a16="http://schemas.microsoft.com/office/drawing/2014/main" id="{F81E8FD9-FEB4-B9ED-7931-0F067DE31EB9}"/>
              </a:ext>
            </a:extLst>
          </p:cNvPr>
          <p:cNvSpPr/>
          <p:nvPr/>
        </p:nvSpPr>
        <p:spPr>
          <a:xfrm>
            <a:off x="3667026" y="2059039"/>
            <a:ext cx="4656841" cy="507783"/>
          </a:xfrm>
          <a:prstGeom prst="homePlate">
            <a:avLst>
              <a:gd name="adj" fmla="val 39837"/>
            </a:avLst>
          </a:prstGeom>
          <a:solidFill>
            <a:srgbClr val="0070C0"/>
          </a:solidFill>
          <a:ln w="38100" cap="flat" cmpd="sng" algn="ctr">
            <a:solidFill>
              <a:schemeClr val="bg1"/>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メイリオ"/>
                <a:ea typeface="メイリオ"/>
                <a:cs typeface="+mn-cs"/>
              </a:rPr>
              <a:t>潜在関心</a:t>
            </a:r>
          </a:p>
        </p:txBody>
      </p:sp>
      <p:sp>
        <p:nvSpPr>
          <p:cNvPr id="60" name="矢印: 五方向 59">
            <a:extLst>
              <a:ext uri="{FF2B5EF4-FFF2-40B4-BE49-F238E27FC236}">
                <a16:creationId xmlns:a16="http://schemas.microsoft.com/office/drawing/2014/main" id="{115A5D34-4C2E-1BC1-0DB7-9B81AB381DDE}"/>
              </a:ext>
            </a:extLst>
          </p:cNvPr>
          <p:cNvSpPr/>
          <p:nvPr/>
        </p:nvSpPr>
        <p:spPr>
          <a:xfrm>
            <a:off x="645558" y="2059039"/>
            <a:ext cx="3266565" cy="507783"/>
          </a:xfrm>
          <a:prstGeom prst="homePlate">
            <a:avLst>
              <a:gd name="adj" fmla="val 39837"/>
            </a:avLst>
          </a:prstGeom>
          <a:solidFill>
            <a:schemeClr val="accent5">
              <a:lumMod val="60000"/>
              <a:lumOff val="40000"/>
            </a:schemeClr>
          </a:solidFill>
          <a:ln w="38100" cap="flat" cmpd="sng" algn="ctr">
            <a:solidFill>
              <a:schemeClr val="bg1"/>
            </a:solidFill>
            <a:prstDash val="solid"/>
            <a:miter lim="800000"/>
          </a:ln>
          <a:effectLst/>
        </p:spPr>
        <p:txBody>
          <a:bodyPr lIns="468000" tIns="90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200" normalizeH="0" baseline="0" noProof="0" dirty="0">
                <a:ln>
                  <a:noFill/>
                </a:ln>
                <a:solidFill>
                  <a:srgbClr val="FFFFFF"/>
                </a:solidFill>
                <a:effectLst/>
                <a:uLnTx/>
                <a:uFillTx/>
                <a:latin typeface="メイリオ"/>
                <a:ea typeface="メイリオ"/>
                <a:cs typeface="+mn-cs"/>
              </a:rPr>
              <a:t>受動関心　</a:t>
            </a:r>
          </a:p>
        </p:txBody>
      </p:sp>
      <p:sp>
        <p:nvSpPr>
          <p:cNvPr id="112" name="吹き出し: 線 111">
            <a:extLst>
              <a:ext uri="{FF2B5EF4-FFF2-40B4-BE49-F238E27FC236}">
                <a16:creationId xmlns:a16="http://schemas.microsoft.com/office/drawing/2014/main" id="{67D6FC8A-6309-5F0F-3FEC-FB7D10433D7B}"/>
              </a:ext>
            </a:extLst>
          </p:cNvPr>
          <p:cNvSpPr/>
          <p:nvPr/>
        </p:nvSpPr>
        <p:spPr>
          <a:xfrm>
            <a:off x="1102935" y="5731218"/>
            <a:ext cx="3440783" cy="650532"/>
          </a:xfrm>
          <a:prstGeom prst="borderCallout1">
            <a:avLst>
              <a:gd name="adj1" fmla="val -10232"/>
              <a:gd name="adj2" fmla="val 47068"/>
              <a:gd name="adj3" fmla="val -30961"/>
              <a:gd name="adj4" fmla="val 42204"/>
            </a:avLst>
          </a:prstGeom>
          <a:solidFill>
            <a:schemeClr val="bg1">
              <a:lumMod val="9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5" name="吹き出し: 線 114">
            <a:extLst>
              <a:ext uri="{FF2B5EF4-FFF2-40B4-BE49-F238E27FC236}">
                <a16:creationId xmlns:a16="http://schemas.microsoft.com/office/drawing/2014/main" id="{DF0F9C98-685E-661F-7BCD-6A121A3BA2FF}"/>
              </a:ext>
            </a:extLst>
          </p:cNvPr>
          <p:cNvSpPr/>
          <p:nvPr/>
        </p:nvSpPr>
        <p:spPr>
          <a:xfrm>
            <a:off x="4647415" y="5731218"/>
            <a:ext cx="3440783" cy="650532"/>
          </a:xfrm>
          <a:prstGeom prst="borderCallout1">
            <a:avLst>
              <a:gd name="adj1" fmla="val -10232"/>
              <a:gd name="adj2" fmla="val 47068"/>
              <a:gd name="adj3" fmla="val -35308"/>
              <a:gd name="adj4" fmla="val 47730"/>
            </a:avLst>
          </a:prstGeom>
          <a:solidFill>
            <a:schemeClr val="bg1">
              <a:lumMod val="9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6" name="吹き出し: 線 115">
            <a:extLst>
              <a:ext uri="{FF2B5EF4-FFF2-40B4-BE49-F238E27FC236}">
                <a16:creationId xmlns:a16="http://schemas.microsoft.com/office/drawing/2014/main" id="{9E76240F-17F2-2D28-86E2-41B9008A2BD2}"/>
              </a:ext>
            </a:extLst>
          </p:cNvPr>
          <p:cNvSpPr/>
          <p:nvPr/>
        </p:nvSpPr>
        <p:spPr>
          <a:xfrm>
            <a:off x="8234084" y="5731218"/>
            <a:ext cx="3440783" cy="650532"/>
          </a:xfrm>
          <a:prstGeom prst="borderCallout1">
            <a:avLst>
              <a:gd name="adj1" fmla="val -8783"/>
              <a:gd name="adj2" fmla="val 49173"/>
              <a:gd name="adj3" fmla="val -35308"/>
              <a:gd name="adj4" fmla="val 49309"/>
            </a:avLst>
          </a:prstGeom>
          <a:solidFill>
            <a:schemeClr val="bg1">
              <a:lumMod val="95000"/>
            </a:schemeClr>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7" name="二等辺三角形 116">
            <a:extLst>
              <a:ext uri="{FF2B5EF4-FFF2-40B4-BE49-F238E27FC236}">
                <a16:creationId xmlns:a16="http://schemas.microsoft.com/office/drawing/2014/main" id="{0DFB7481-8C55-2CA6-F037-437BBBCA1B02}"/>
              </a:ext>
            </a:extLst>
          </p:cNvPr>
          <p:cNvSpPr/>
          <p:nvPr/>
        </p:nvSpPr>
        <p:spPr>
          <a:xfrm rot="5400000">
            <a:off x="4411745" y="5957265"/>
            <a:ext cx="282804" cy="207390"/>
          </a:xfrm>
          <a:prstGeom prst="triangl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8" name="二等辺三角形 117">
            <a:extLst>
              <a:ext uri="{FF2B5EF4-FFF2-40B4-BE49-F238E27FC236}">
                <a16:creationId xmlns:a16="http://schemas.microsoft.com/office/drawing/2014/main" id="{9086763F-92A4-A406-4441-630872E7E6AE}"/>
              </a:ext>
            </a:extLst>
          </p:cNvPr>
          <p:cNvSpPr/>
          <p:nvPr/>
        </p:nvSpPr>
        <p:spPr>
          <a:xfrm rot="5400000">
            <a:off x="7993932" y="5957265"/>
            <a:ext cx="282804" cy="207390"/>
          </a:xfrm>
          <a:prstGeom prst="triangle">
            <a:avLst/>
          </a:prstGeom>
          <a:solidFill>
            <a:schemeClr val="bg1">
              <a:lumMod val="5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9" name="角丸四角形 68">
            <a:extLst>
              <a:ext uri="{FF2B5EF4-FFF2-40B4-BE49-F238E27FC236}">
                <a16:creationId xmlns:a16="http://schemas.microsoft.com/office/drawing/2014/main" id="{1DD856B4-03EE-C780-483D-2E89852EB513}"/>
              </a:ext>
            </a:extLst>
          </p:cNvPr>
          <p:cNvSpPr/>
          <p:nvPr/>
        </p:nvSpPr>
        <p:spPr>
          <a:xfrm>
            <a:off x="1342721" y="5833431"/>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「企業の人手不足」「</a:t>
            </a:r>
            <a:r>
              <a:rPr kumimoji="0" lang="en-US" altLang="ja-JP" sz="1200" b="1" kern="0" dirty="0">
                <a:solidFill>
                  <a:srgbClr val="545454"/>
                </a:solidFill>
                <a:latin typeface="Meiryo" panose="020B0604030504040204" pitchFamily="34" charset="-128"/>
                <a:ea typeface="Meiryo" panose="020B0604030504040204" pitchFamily="34" charset="-128"/>
              </a:rPr>
              <a:t>AI</a:t>
            </a:r>
            <a:r>
              <a:rPr kumimoji="0" lang="ja-JP" altLang="en-US" sz="1200" b="1" kern="0" dirty="0">
                <a:solidFill>
                  <a:srgbClr val="545454"/>
                </a:solidFill>
                <a:latin typeface="Meiryo" panose="020B0604030504040204" pitchFamily="34" charset="-128"/>
                <a:ea typeface="Meiryo" panose="020B0604030504040204" pitchFamily="34" charset="-128"/>
              </a:rPr>
              <a:t>人材求人の過熱」</a:t>
            </a:r>
            <a:endParaRPr kumimoji="0" lang="en-US" altLang="ja-JP" sz="1200" b="1"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といったトレンド記事を目にする</a:t>
            </a:r>
          </a:p>
        </p:txBody>
      </p:sp>
      <p:sp>
        <p:nvSpPr>
          <p:cNvPr id="120" name="角丸四角形 68">
            <a:extLst>
              <a:ext uri="{FF2B5EF4-FFF2-40B4-BE49-F238E27FC236}">
                <a16:creationId xmlns:a16="http://schemas.microsoft.com/office/drawing/2014/main" id="{8A471850-4656-F807-48B0-D5655B95CA8F}"/>
              </a:ext>
            </a:extLst>
          </p:cNvPr>
          <p:cNvSpPr/>
          <p:nvPr/>
        </p:nvSpPr>
        <p:spPr>
          <a:xfrm>
            <a:off x="517133" y="5900670"/>
            <a:ext cx="566948" cy="28931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ja-JP" altLang="en-US" sz="800" b="1" kern="0" dirty="0">
                <a:solidFill>
                  <a:schemeClr val="bg1"/>
                </a:solidFill>
                <a:latin typeface="Meiryo" panose="020B0604030504040204" pitchFamily="34" charset="-128"/>
                <a:ea typeface="Meiryo" panose="020B0604030504040204" pitchFamily="34" charset="-128"/>
              </a:rPr>
              <a:t>「転職」の</a:t>
            </a:r>
            <a:endParaRPr kumimoji="0" lang="en-US" altLang="ja-JP" sz="800" b="1" kern="0" dirty="0">
              <a:solidFill>
                <a:schemeClr val="bg1"/>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800" b="1" kern="0" dirty="0">
                <a:solidFill>
                  <a:schemeClr val="bg1"/>
                </a:solidFill>
                <a:latin typeface="Meiryo" panose="020B0604030504040204" pitchFamily="34" charset="-128"/>
                <a:ea typeface="Meiryo" panose="020B0604030504040204" pitchFamily="34" charset="-128"/>
              </a:rPr>
              <a:t>ステップ例</a:t>
            </a:r>
          </a:p>
        </p:txBody>
      </p:sp>
      <p:sp>
        <p:nvSpPr>
          <p:cNvPr id="123" name="角丸四角形 68">
            <a:extLst>
              <a:ext uri="{FF2B5EF4-FFF2-40B4-BE49-F238E27FC236}">
                <a16:creationId xmlns:a16="http://schemas.microsoft.com/office/drawing/2014/main" id="{A1E9DDF5-4D74-D708-ED3A-92F3CAD7114E}"/>
              </a:ext>
            </a:extLst>
          </p:cNvPr>
          <p:cNvSpPr/>
          <p:nvPr/>
        </p:nvSpPr>
        <p:spPr>
          <a:xfrm>
            <a:off x="4821211" y="5833431"/>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タイムラインでレコメンドされる求人系記事</a:t>
            </a:r>
            <a:endParaRPr kumimoji="0" lang="en-US" altLang="ja-JP" sz="1200" b="1"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のうち、気になったものを徐々に読み重ねる</a:t>
            </a:r>
            <a:endParaRPr kumimoji="0" lang="en-US" altLang="ja-JP" sz="1200" b="1" kern="0" dirty="0">
              <a:solidFill>
                <a:srgbClr val="545454"/>
              </a:solidFill>
              <a:latin typeface="Meiryo" panose="020B0604030504040204" pitchFamily="34" charset="-128"/>
              <a:ea typeface="Meiryo" panose="020B0604030504040204" pitchFamily="34" charset="-128"/>
            </a:endParaRPr>
          </a:p>
        </p:txBody>
      </p:sp>
      <p:sp>
        <p:nvSpPr>
          <p:cNvPr id="124" name="角丸四角形 68">
            <a:extLst>
              <a:ext uri="{FF2B5EF4-FFF2-40B4-BE49-F238E27FC236}">
                <a16:creationId xmlns:a16="http://schemas.microsoft.com/office/drawing/2014/main" id="{9A61E5C3-55C0-DABE-0E14-C575757282F7}"/>
              </a:ext>
            </a:extLst>
          </p:cNvPr>
          <p:cNvSpPr/>
          <p:nvPr/>
        </p:nvSpPr>
        <p:spPr>
          <a:xfrm>
            <a:off x="8382385" y="5833431"/>
            <a:ext cx="3182145"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「転職」記事のテーマフォローや検索により、</a:t>
            </a:r>
            <a:endParaRPr kumimoji="0" lang="en-US" altLang="ja-JP" sz="1200" b="1" kern="0" dirty="0">
              <a:solidFill>
                <a:srgbClr val="545454"/>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1200" b="1" kern="0" dirty="0">
                <a:solidFill>
                  <a:srgbClr val="545454"/>
                </a:solidFill>
                <a:latin typeface="Meiryo" panose="020B0604030504040204" pitchFamily="34" charset="-128"/>
                <a:ea typeface="Meiryo" panose="020B0604030504040204" pitchFamily="34" charset="-128"/>
              </a:rPr>
              <a:t>能動的に情報を収集＝</a:t>
            </a:r>
            <a:r>
              <a:rPr kumimoji="0" lang="ja-JP" altLang="en-US" sz="1200" b="1" kern="0" dirty="0">
                <a:solidFill>
                  <a:srgbClr val="C00000"/>
                </a:solidFill>
                <a:latin typeface="Meiryo" panose="020B0604030504040204" pitchFamily="34" charset="-128"/>
                <a:ea typeface="Meiryo" panose="020B0604030504040204" pitchFamily="34" charset="-128"/>
              </a:rPr>
              <a:t>転職意向が顕在化</a:t>
            </a:r>
            <a:endParaRPr kumimoji="0" lang="en-US" altLang="ja-JP" sz="1200" b="1" kern="0" dirty="0">
              <a:solidFill>
                <a:srgbClr val="C00000"/>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7075594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四角形: 角を丸くする 42">
            <a:extLst>
              <a:ext uri="{FF2B5EF4-FFF2-40B4-BE49-F238E27FC236}">
                <a16:creationId xmlns:a16="http://schemas.microsoft.com/office/drawing/2014/main" id="{6E9547BF-7D48-8151-7063-969A0BD4E927}"/>
              </a:ext>
            </a:extLst>
          </p:cNvPr>
          <p:cNvSpPr/>
          <p:nvPr/>
        </p:nvSpPr>
        <p:spPr>
          <a:xfrm>
            <a:off x="4005081" y="4155008"/>
            <a:ext cx="5971776" cy="952855"/>
          </a:xfrm>
          <a:prstGeom prst="roundRect">
            <a:avLst>
              <a:gd name="adj" fmla="val 3709"/>
            </a:avLst>
          </a:prstGeom>
          <a:solidFill>
            <a:schemeClr val="accent6">
              <a:lumMod val="20000"/>
              <a:lumOff val="80000"/>
            </a:scheme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42" name="四角形: 角を丸くする 41">
            <a:extLst>
              <a:ext uri="{FF2B5EF4-FFF2-40B4-BE49-F238E27FC236}">
                <a16:creationId xmlns:a16="http://schemas.microsoft.com/office/drawing/2014/main" id="{273C5C52-B786-6419-FDE1-9F4CE01043AB}"/>
              </a:ext>
            </a:extLst>
          </p:cNvPr>
          <p:cNvSpPr/>
          <p:nvPr/>
        </p:nvSpPr>
        <p:spPr>
          <a:xfrm>
            <a:off x="4005081" y="3148395"/>
            <a:ext cx="5971776" cy="952855"/>
          </a:xfrm>
          <a:prstGeom prst="roundRect">
            <a:avLst>
              <a:gd name="adj" fmla="val 3709"/>
            </a:avLst>
          </a:prstGeom>
          <a:solidFill>
            <a:schemeClr val="accent5">
              <a:lumMod val="60000"/>
              <a:lumOff val="40000"/>
            </a:scheme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40" name="四角形: 角を丸くする 39">
            <a:extLst>
              <a:ext uri="{FF2B5EF4-FFF2-40B4-BE49-F238E27FC236}">
                <a16:creationId xmlns:a16="http://schemas.microsoft.com/office/drawing/2014/main" id="{51E9A96C-0D67-8B04-6020-15A2E5D24EE3}"/>
              </a:ext>
            </a:extLst>
          </p:cNvPr>
          <p:cNvSpPr/>
          <p:nvPr/>
        </p:nvSpPr>
        <p:spPr>
          <a:xfrm>
            <a:off x="4005081" y="2125050"/>
            <a:ext cx="597177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p:txBody>
          <a:bodyPr/>
          <a:lstStyle/>
          <a:p>
            <a:r>
              <a:rPr kumimoji="1" lang="en-US" altLang="ja-JP" dirty="0"/>
              <a:t>Yahoo!</a:t>
            </a:r>
            <a:r>
              <a:rPr kumimoji="1" lang="ja-JP" altLang="en-US" dirty="0"/>
              <a:t>ニュース タイアップが有効に作用する層</a:t>
            </a:r>
          </a:p>
        </p:txBody>
      </p:sp>
      <p:sp>
        <p:nvSpPr>
          <p:cNvPr id="115" name="フリーフォーム: 図形 114">
            <a:extLst>
              <a:ext uri="{FF2B5EF4-FFF2-40B4-BE49-F238E27FC236}">
                <a16:creationId xmlns:a16="http://schemas.microsoft.com/office/drawing/2014/main" id="{F1FD90A3-9853-E681-375E-5BD41C5AB379}"/>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16" name="フリーフォーム: 図形 115">
            <a:extLst>
              <a:ext uri="{FF2B5EF4-FFF2-40B4-BE49-F238E27FC236}">
                <a16:creationId xmlns:a16="http://schemas.microsoft.com/office/drawing/2014/main" id="{530B951B-2D76-042C-E774-CF62AA4F6A62}"/>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17" name="フリーフォーム: 図形 116">
            <a:extLst>
              <a:ext uri="{FF2B5EF4-FFF2-40B4-BE49-F238E27FC236}">
                <a16:creationId xmlns:a16="http://schemas.microsoft.com/office/drawing/2014/main" id="{20B55BF2-11AF-9D79-4E7A-BD2772E21B9B}"/>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18" name="テキスト ボックス 117">
            <a:extLst>
              <a:ext uri="{FF2B5EF4-FFF2-40B4-BE49-F238E27FC236}">
                <a16:creationId xmlns:a16="http://schemas.microsoft.com/office/drawing/2014/main" id="{7F3D7F73-6DD1-6B8E-E9E1-7E3C36E00CD0}"/>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119" name="テキスト ボックス 118">
            <a:extLst>
              <a:ext uri="{FF2B5EF4-FFF2-40B4-BE49-F238E27FC236}">
                <a16:creationId xmlns:a16="http://schemas.microsoft.com/office/drawing/2014/main" id="{451B38EB-4541-5E5D-18AA-34E3049DED2E}"/>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20" name="テキスト ボックス 119">
            <a:extLst>
              <a:ext uri="{FF2B5EF4-FFF2-40B4-BE49-F238E27FC236}">
                <a16:creationId xmlns:a16="http://schemas.microsoft.com/office/drawing/2014/main" id="{41F9E25E-FD94-543C-7485-932D45C01D3B}"/>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21" name="フリーフォーム: 図形 120">
            <a:extLst>
              <a:ext uri="{FF2B5EF4-FFF2-40B4-BE49-F238E27FC236}">
                <a16:creationId xmlns:a16="http://schemas.microsoft.com/office/drawing/2014/main" id="{33813412-3F66-0E38-C0AA-61D0049D4FDB}"/>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22" name="フリーフォーム: 図形 121">
            <a:extLst>
              <a:ext uri="{FF2B5EF4-FFF2-40B4-BE49-F238E27FC236}">
                <a16:creationId xmlns:a16="http://schemas.microsoft.com/office/drawing/2014/main" id="{A43CAA36-ABCA-42DC-B921-9B1DF4EF1065}"/>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 name="テキスト プレースホルダー 8">
            <a:extLst>
              <a:ext uri="{FF2B5EF4-FFF2-40B4-BE49-F238E27FC236}">
                <a16:creationId xmlns:a16="http://schemas.microsoft.com/office/drawing/2014/main" id="{E8922876-75C1-5F9D-D8EE-3308FAAF36EE}"/>
              </a:ext>
            </a:extLst>
          </p:cNvPr>
          <p:cNvSpPr txBox="1">
            <a:spLocks/>
          </p:cNvSpPr>
          <p:nvPr/>
        </p:nvSpPr>
        <p:spPr>
          <a:xfrm>
            <a:off x="1041765" y="1062494"/>
            <a:ext cx="10108469" cy="310844"/>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dirty="0">
                <a:solidFill>
                  <a:schemeClr val="accent3"/>
                </a:solidFill>
                <a:latin typeface="メイリオ"/>
                <a:ea typeface="メイリオ"/>
              </a:rPr>
              <a:t>コンテンツによる刺激により、広告主様の商品への関与が高まりうる</a:t>
            </a:r>
            <a:endParaRPr lang="en-US" altLang="ja-JP" dirty="0">
              <a:solidFill>
                <a:schemeClr val="accent3"/>
              </a:solidFill>
              <a:latin typeface="メイリオ"/>
              <a:ea typeface="メイリオ"/>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dirty="0">
                <a:solidFill>
                  <a:schemeClr val="accent3"/>
                </a:solidFill>
                <a:latin typeface="メイリオ"/>
                <a:ea typeface="メイリオ"/>
              </a:rPr>
              <a:t>関心層</a:t>
            </a:r>
            <a:r>
              <a:rPr lang="ja-JP" altLang="en-US">
                <a:solidFill>
                  <a:schemeClr val="accent3"/>
                </a:solidFill>
                <a:latin typeface="メイリオ"/>
                <a:ea typeface="メイリオ"/>
              </a:rPr>
              <a:t>～顕在層（下記①～③）に</a:t>
            </a:r>
            <a:r>
              <a:rPr lang="ja-JP" altLang="en-US" dirty="0">
                <a:solidFill>
                  <a:schemeClr val="accent3"/>
                </a:solidFill>
                <a:latin typeface="メイリオ"/>
                <a:ea typeface="メイリオ"/>
              </a:rPr>
              <a:t>狙いを定め、</a:t>
            </a:r>
            <a:r>
              <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rPr>
              <a:t>各層の特性に応じて</a:t>
            </a:r>
            <a:r>
              <a:rPr kumimoji="1" lang="ja-JP" altLang="en-US" sz="1800" b="1" i="0" u="none" strike="noStrike" kern="1200" cap="none" spc="100" normalizeH="0" baseline="0" noProof="0" dirty="0">
                <a:ln>
                  <a:noFill/>
                </a:ln>
                <a:solidFill>
                  <a:schemeClr val="accent6"/>
                </a:solidFill>
                <a:effectLst/>
                <a:uLnTx/>
                <a:uFillTx/>
                <a:latin typeface="メイリオ"/>
                <a:ea typeface="メイリオ"/>
                <a:cs typeface="+mn-cs"/>
              </a:rPr>
              <a:t>最適な接点を創出</a:t>
            </a:r>
          </a:p>
        </p:txBody>
      </p:sp>
      <p:sp>
        <p:nvSpPr>
          <p:cNvPr id="11" name="四角形: 角を丸くする 10">
            <a:extLst>
              <a:ext uri="{FF2B5EF4-FFF2-40B4-BE49-F238E27FC236}">
                <a16:creationId xmlns:a16="http://schemas.microsoft.com/office/drawing/2014/main" id="{25128E83-EADD-3EFB-7CF9-3BBA05194FA6}"/>
              </a:ext>
            </a:extLst>
          </p:cNvPr>
          <p:cNvSpPr/>
          <p:nvPr/>
        </p:nvSpPr>
        <p:spPr>
          <a:xfrm>
            <a:off x="4343502" y="3223338"/>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ニュースを生活・暮らしに取り入れる</a:t>
            </a:r>
          </a:p>
        </p:txBody>
      </p:sp>
      <p:sp>
        <p:nvSpPr>
          <p:cNvPr id="12" name="四角形: 上の 2 つの角を丸める 11">
            <a:extLst>
              <a:ext uri="{FF2B5EF4-FFF2-40B4-BE49-F238E27FC236}">
                <a16:creationId xmlns:a16="http://schemas.microsoft.com/office/drawing/2014/main" id="{E8B6AB7B-3D21-159B-2D58-A5AA21DEA00E}"/>
              </a:ext>
            </a:extLst>
          </p:cNvPr>
          <p:cNvSpPr/>
          <p:nvPr/>
        </p:nvSpPr>
        <p:spPr>
          <a:xfrm>
            <a:off x="4343502" y="3223338"/>
            <a:ext cx="2808000" cy="396000"/>
          </a:xfrm>
          <a:prstGeom prst="round2SameRect">
            <a:avLst>
              <a:gd name="adj1" fmla="val 12079"/>
              <a:gd name="adj2" fmla="val 0"/>
            </a:avLst>
          </a:prstGeom>
          <a:solidFill>
            <a:schemeClr val="accent5"/>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rgbClr val="FFFFFF"/>
                </a:solidFill>
                <a:latin typeface="メイリオ"/>
                <a:ea typeface="メイリオ"/>
              </a:rPr>
              <a:t>自分ゴトで動く</a:t>
            </a: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層</a:t>
            </a:r>
          </a:p>
        </p:txBody>
      </p:sp>
      <p:sp>
        <p:nvSpPr>
          <p:cNvPr id="14" name="四角形: 角を丸くする 13">
            <a:extLst>
              <a:ext uri="{FF2B5EF4-FFF2-40B4-BE49-F238E27FC236}">
                <a16:creationId xmlns:a16="http://schemas.microsoft.com/office/drawing/2014/main" id="{2544FA14-FB8C-2517-9F05-19CACC2FC8DA}"/>
              </a:ext>
            </a:extLst>
          </p:cNvPr>
          <p:cNvSpPr/>
          <p:nvPr/>
        </p:nvSpPr>
        <p:spPr>
          <a:xfrm>
            <a:off x="4343502" y="4231556"/>
            <a:ext cx="2808000" cy="792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商品購入の際にニュースを参考にする</a:t>
            </a:r>
          </a:p>
        </p:txBody>
      </p:sp>
      <p:sp>
        <p:nvSpPr>
          <p:cNvPr id="15" name="四角形: 上の 2 つの角を丸める 14">
            <a:extLst>
              <a:ext uri="{FF2B5EF4-FFF2-40B4-BE49-F238E27FC236}">
                <a16:creationId xmlns:a16="http://schemas.microsoft.com/office/drawing/2014/main" id="{BF85470D-9873-7B5F-BA6C-53798C632D9E}"/>
              </a:ext>
            </a:extLst>
          </p:cNvPr>
          <p:cNvSpPr/>
          <p:nvPr/>
        </p:nvSpPr>
        <p:spPr>
          <a:xfrm>
            <a:off x="4343502" y="4231556"/>
            <a:ext cx="2808000" cy="396000"/>
          </a:xfrm>
          <a:prstGeom prst="round2SameRect">
            <a:avLst>
              <a:gd name="adj1" fmla="val 12079"/>
              <a:gd name="adj2" fmla="val 0"/>
            </a:avLst>
          </a:prstGeom>
          <a:solidFill>
            <a:schemeClr val="accent6"/>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rgbClr val="FFFFFF"/>
                </a:solidFill>
                <a:latin typeface="メイリオ"/>
                <a:ea typeface="メイリオ"/>
              </a:rPr>
              <a:t>比較・検討</a:t>
            </a: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層</a:t>
            </a:r>
          </a:p>
        </p:txBody>
      </p:sp>
      <p:grpSp>
        <p:nvGrpSpPr>
          <p:cNvPr id="17" name="グループ化 16">
            <a:extLst>
              <a:ext uri="{FF2B5EF4-FFF2-40B4-BE49-F238E27FC236}">
                <a16:creationId xmlns:a16="http://schemas.microsoft.com/office/drawing/2014/main" id="{7AAB60D5-252B-52A7-7B15-FBC3128A518D}"/>
              </a:ext>
            </a:extLst>
          </p:cNvPr>
          <p:cNvGrpSpPr/>
          <p:nvPr/>
        </p:nvGrpSpPr>
        <p:grpSpPr>
          <a:xfrm>
            <a:off x="4346001" y="2197190"/>
            <a:ext cx="2808000" cy="792000"/>
            <a:chOff x="3571769" y="7211588"/>
            <a:chExt cx="3024000" cy="864000"/>
          </a:xfrm>
        </p:grpSpPr>
        <p:sp>
          <p:nvSpPr>
            <p:cNvPr id="18" name="四角形: 角を丸くする 17">
              <a:extLst>
                <a:ext uri="{FF2B5EF4-FFF2-40B4-BE49-F238E27FC236}">
                  <a16:creationId xmlns:a16="http://schemas.microsoft.com/office/drawing/2014/main" id="{E0B3E8AB-A1A5-C4E5-F623-09FD3F5E0E27}"/>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ニュースを見て世の中ゴトを知る</a:t>
              </a:r>
            </a:p>
          </p:txBody>
        </p:sp>
        <p:sp>
          <p:nvSpPr>
            <p:cNvPr id="19" name="四角形: 上の 2 つの角を丸める 18">
              <a:extLst>
                <a:ext uri="{FF2B5EF4-FFF2-40B4-BE49-F238E27FC236}">
                  <a16:creationId xmlns:a16="http://schemas.microsoft.com/office/drawing/2014/main" id="{B2074104-C3CB-D825-C271-1334CD818AD1}"/>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世の中ゴトで動く層</a:t>
              </a:r>
            </a:p>
          </p:txBody>
        </p:sp>
      </p:grpSp>
      <p:sp>
        <p:nvSpPr>
          <p:cNvPr id="34" name="矢印: 下 33">
            <a:extLst>
              <a:ext uri="{FF2B5EF4-FFF2-40B4-BE49-F238E27FC236}">
                <a16:creationId xmlns:a16="http://schemas.microsoft.com/office/drawing/2014/main" id="{C08D0D58-3F0F-DD32-1510-ABE5509CC3EB}"/>
              </a:ext>
            </a:extLst>
          </p:cNvPr>
          <p:cNvSpPr/>
          <p:nvPr/>
        </p:nvSpPr>
        <p:spPr>
          <a:xfrm>
            <a:off x="9426200" y="2613130"/>
            <a:ext cx="738921" cy="2925521"/>
          </a:xfrm>
          <a:prstGeom prst="downArrow">
            <a:avLst/>
          </a:prstGeom>
          <a:gradFill>
            <a:gsLst>
              <a:gs pos="56000">
                <a:srgbClr val="0070C0"/>
              </a:gs>
              <a:gs pos="82750">
                <a:schemeClr val="accent5">
                  <a:lumMod val="20000"/>
                  <a:lumOff val="80000"/>
                </a:schemeClr>
              </a:gs>
              <a:gs pos="31000">
                <a:schemeClr val="accent6"/>
              </a:gs>
            </a:gsLst>
            <a:lin ang="16800000" scaled="0"/>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6" name="テキスト ボックス 35">
            <a:extLst>
              <a:ext uri="{FF2B5EF4-FFF2-40B4-BE49-F238E27FC236}">
                <a16:creationId xmlns:a16="http://schemas.microsoft.com/office/drawing/2014/main" id="{54EFD547-6521-E952-4F32-67ADC221A3CE}"/>
              </a:ext>
            </a:extLst>
          </p:cNvPr>
          <p:cNvSpPr txBox="1"/>
          <p:nvPr/>
        </p:nvSpPr>
        <p:spPr>
          <a:xfrm>
            <a:off x="1099952" y="5150392"/>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37" name="テキスト ボックス 36">
            <a:extLst>
              <a:ext uri="{FF2B5EF4-FFF2-40B4-BE49-F238E27FC236}">
                <a16:creationId xmlns:a16="http://schemas.microsoft.com/office/drawing/2014/main" id="{5AD8629B-8F83-8457-6586-845E8C6FD9B1}"/>
              </a:ext>
            </a:extLst>
          </p:cNvPr>
          <p:cNvSpPr txBox="1"/>
          <p:nvPr/>
        </p:nvSpPr>
        <p:spPr>
          <a:xfrm>
            <a:off x="1099952" y="567875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cxnSp>
        <p:nvCxnSpPr>
          <p:cNvPr id="39" name="直線コネクタ 38">
            <a:extLst>
              <a:ext uri="{FF2B5EF4-FFF2-40B4-BE49-F238E27FC236}">
                <a16:creationId xmlns:a16="http://schemas.microsoft.com/office/drawing/2014/main" id="{70DE95C9-FB0F-C489-EB52-92B49244F947}"/>
              </a:ext>
            </a:extLst>
          </p:cNvPr>
          <p:cNvCxnSpPr/>
          <p:nvPr/>
        </p:nvCxnSpPr>
        <p:spPr>
          <a:xfrm>
            <a:off x="8418536" y="6777750"/>
            <a:ext cx="2742523" cy="0"/>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4" name="正方形/長方形 43">
            <a:extLst>
              <a:ext uri="{FF2B5EF4-FFF2-40B4-BE49-F238E27FC236}">
                <a16:creationId xmlns:a16="http://schemas.microsoft.com/office/drawing/2014/main" id="{5C432629-3883-E88A-7011-EA12D5997562}"/>
              </a:ext>
            </a:extLst>
          </p:cNvPr>
          <p:cNvSpPr/>
          <p:nvPr/>
        </p:nvSpPr>
        <p:spPr>
          <a:xfrm>
            <a:off x="7292022" y="2247397"/>
            <a:ext cx="2532434" cy="730733"/>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正方形/長方形 44">
            <a:extLst>
              <a:ext uri="{FF2B5EF4-FFF2-40B4-BE49-F238E27FC236}">
                <a16:creationId xmlns:a16="http://schemas.microsoft.com/office/drawing/2014/main" id="{C8AC402D-BCFC-4449-19D3-F2DB004036AF}"/>
              </a:ext>
            </a:extLst>
          </p:cNvPr>
          <p:cNvSpPr/>
          <p:nvPr/>
        </p:nvSpPr>
        <p:spPr>
          <a:xfrm>
            <a:off x="7292022" y="3260633"/>
            <a:ext cx="2532434" cy="730733"/>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正方形/長方形 45">
            <a:extLst>
              <a:ext uri="{FF2B5EF4-FFF2-40B4-BE49-F238E27FC236}">
                <a16:creationId xmlns:a16="http://schemas.microsoft.com/office/drawing/2014/main" id="{B3DF2EC7-2513-6813-BA10-4F217855597A}"/>
              </a:ext>
            </a:extLst>
          </p:cNvPr>
          <p:cNvSpPr/>
          <p:nvPr/>
        </p:nvSpPr>
        <p:spPr>
          <a:xfrm>
            <a:off x="7292022" y="4266241"/>
            <a:ext cx="2532434" cy="730733"/>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四角形: 角を丸くする 23">
            <a:extLst>
              <a:ext uri="{FF2B5EF4-FFF2-40B4-BE49-F238E27FC236}">
                <a16:creationId xmlns:a16="http://schemas.microsoft.com/office/drawing/2014/main" id="{B360AAF3-C48A-D8F6-3A66-8ADB3EE97A80}"/>
              </a:ext>
            </a:extLst>
          </p:cNvPr>
          <p:cNvSpPr/>
          <p:nvPr/>
        </p:nvSpPr>
        <p:spPr>
          <a:xfrm>
            <a:off x="7486701" y="4218189"/>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商品の優位性を</a:t>
            </a:r>
            <a:endParaRPr kumimoji="0" lang="en-US" altLang="ja-JP"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kern="0" dirty="0">
                <a:solidFill>
                  <a:schemeClr val="accent3"/>
                </a:solidFill>
                <a:latin typeface="メイリオ" panose="020B0604030504040204" pitchFamily="50" charset="-128"/>
                <a:ea typeface="メイリオ"/>
              </a:rPr>
              <a:t>説得力をもって伝える</a:t>
            </a:r>
            <a:endPar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p:txBody>
      </p:sp>
      <p:sp>
        <p:nvSpPr>
          <p:cNvPr id="25" name="四角形: 角を丸くする 24">
            <a:extLst>
              <a:ext uri="{FF2B5EF4-FFF2-40B4-BE49-F238E27FC236}">
                <a16:creationId xmlns:a16="http://schemas.microsoft.com/office/drawing/2014/main" id="{7D9CBF95-88AD-481C-F427-04CF19688D0F}"/>
              </a:ext>
            </a:extLst>
          </p:cNvPr>
          <p:cNvSpPr/>
          <p:nvPr/>
        </p:nvSpPr>
        <p:spPr>
          <a:xfrm>
            <a:off x="7494666" y="2193482"/>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社会的・マス的情報と</a:t>
            </a:r>
            <a:endParaRPr kumimoji="0" lang="en-US" altLang="ja-JP"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kern="0" dirty="0">
                <a:solidFill>
                  <a:schemeClr val="accent3"/>
                </a:solidFill>
                <a:latin typeface="メイリオ" panose="020B0604030504040204" pitchFamily="50" charset="-128"/>
                <a:ea typeface="メイリオ"/>
              </a:rPr>
              <a:t>商品を関連付け</a:t>
            </a:r>
            <a:endPar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p:txBody>
      </p:sp>
      <p:sp>
        <p:nvSpPr>
          <p:cNvPr id="27" name="四角形: 角を丸くする 26">
            <a:extLst>
              <a:ext uri="{FF2B5EF4-FFF2-40B4-BE49-F238E27FC236}">
                <a16:creationId xmlns:a16="http://schemas.microsoft.com/office/drawing/2014/main" id="{61E2E5F2-54B0-EFC5-4E6A-0CA84B26FF2C}"/>
              </a:ext>
            </a:extLst>
          </p:cNvPr>
          <p:cNvSpPr/>
          <p:nvPr/>
        </p:nvSpPr>
        <p:spPr>
          <a:xfrm>
            <a:off x="7486701" y="3205920"/>
            <a:ext cx="2412000" cy="792000"/>
          </a:xfrm>
          <a:prstGeom prst="roundRect">
            <a:avLst>
              <a:gd name="adj" fmla="val 6500"/>
            </a:avLst>
          </a:prstGeom>
          <a:noFill/>
          <a:ln w="12700" cap="flat" cmpd="sng" algn="ctr">
            <a:noFill/>
            <a:prstDash val="solid"/>
            <a:miter lim="800000"/>
          </a:ln>
          <a:effectLst/>
        </p:spPr>
        <p:txBody>
          <a:bodyPr lIns="90000" tIns="180000" bIns="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商品の利用を想起させるきっかけを提供</a:t>
            </a:r>
          </a:p>
        </p:txBody>
      </p:sp>
      <p:sp>
        <p:nvSpPr>
          <p:cNvPr id="51" name="四角形: 角を丸くする 50">
            <a:extLst>
              <a:ext uri="{FF2B5EF4-FFF2-40B4-BE49-F238E27FC236}">
                <a16:creationId xmlns:a16="http://schemas.microsoft.com/office/drawing/2014/main" id="{BA35FD8E-83B6-5467-CADA-CE3FE0760949}"/>
              </a:ext>
            </a:extLst>
          </p:cNvPr>
          <p:cNvSpPr/>
          <p:nvPr/>
        </p:nvSpPr>
        <p:spPr>
          <a:xfrm>
            <a:off x="2485906"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商品カテゴリーに</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関連するニュースの</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閲覧ユーザー</a:t>
            </a:r>
          </a:p>
        </p:txBody>
      </p:sp>
      <p:sp>
        <p:nvSpPr>
          <p:cNvPr id="52" name="四角形: 角を丸くする 51">
            <a:extLst>
              <a:ext uri="{FF2B5EF4-FFF2-40B4-BE49-F238E27FC236}">
                <a16:creationId xmlns:a16="http://schemas.microsoft.com/office/drawing/2014/main" id="{B7753CB8-2D89-42A3-54C8-614FB9F3EA71}"/>
              </a:ext>
            </a:extLst>
          </p:cNvPr>
          <p:cNvSpPr/>
          <p:nvPr/>
        </p:nvSpPr>
        <p:spPr>
          <a:xfrm>
            <a:off x="2485906" y="4200374"/>
            <a:ext cx="1700355" cy="854363"/>
          </a:xfrm>
          <a:prstGeom prst="roundRect">
            <a:avLst>
              <a:gd name="adj" fmla="val 41846"/>
            </a:avLst>
          </a:prstGeom>
          <a:solidFill>
            <a:schemeClr val="accent6"/>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商品カテゴリーの</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興味・関心</a:t>
            </a:r>
            <a:endParaRPr kumimoji="0" lang="en-US" altLang="ja-JP" sz="1200" b="1" kern="0" dirty="0">
              <a:solidFill>
                <a:srgbClr val="FFFFFF"/>
              </a:solidFill>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ユーザー</a:t>
            </a:r>
            <a:r>
              <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rPr>
              <a:t>※</a:t>
            </a:r>
          </a:p>
        </p:txBody>
      </p:sp>
      <p:sp>
        <p:nvSpPr>
          <p:cNvPr id="53" name="正方形/長方形 52">
            <a:extLst>
              <a:ext uri="{FF2B5EF4-FFF2-40B4-BE49-F238E27FC236}">
                <a16:creationId xmlns:a16="http://schemas.microsoft.com/office/drawing/2014/main" id="{AE7BD388-4DC3-5E4A-011C-A1F76D5E234E}"/>
              </a:ext>
            </a:extLst>
          </p:cNvPr>
          <p:cNvSpPr/>
          <p:nvPr/>
        </p:nvSpPr>
        <p:spPr>
          <a:xfrm>
            <a:off x="2730124" y="5100763"/>
            <a:ext cx="1274957" cy="461665"/>
          </a:xfrm>
          <a:prstGeom prst="rect">
            <a:avLst/>
          </a:prstGeom>
        </p:spPr>
        <p:txBody>
          <a:bodyPr wrap="square">
            <a:spAutoFit/>
          </a:bodyPr>
          <a:lstStyle/>
          <a:p>
            <a:pPr rtl="0">
              <a:defRPr/>
            </a:pPr>
            <a:r>
              <a:rPr kumimoji="1" lang="en-US" altLang="ja-JP" sz="800" kern="1200" spc="100" dirty="0">
                <a:solidFill>
                  <a:schemeClr val="accent3"/>
                </a:solidFill>
                <a:latin typeface="メイリオ" panose="020B0604030504040204" pitchFamily="50" charset="-128"/>
                <a:ea typeface="メイリオ" panose="020B0604030504040204" pitchFamily="50" charset="-128"/>
                <a:cs typeface="+mn-cs"/>
              </a:rPr>
              <a:t>※</a:t>
            </a:r>
            <a:r>
              <a:rPr kumimoji="1" lang="ja-JP" altLang="en-US" sz="800" kern="1200" spc="100" dirty="0">
                <a:solidFill>
                  <a:schemeClr val="accent3"/>
                </a:solidFill>
                <a:latin typeface="メイリオ" panose="020B0604030504040204" pitchFamily="50" charset="-128"/>
                <a:ea typeface="メイリオ" panose="020B0604030504040204" pitchFamily="50" charset="-128"/>
                <a:cs typeface="+mn-cs"/>
              </a:rPr>
              <a:t>各商品の</a:t>
            </a:r>
            <a:r>
              <a:rPr kumimoji="1" lang="en-US" altLang="ja-JP" sz="800" kern="1200" spc="100" dirty="0">
                <a:solidFill>
                  <a:schemeClr val="accent3"/>
                </a:solidFill>
                <a:latin typeface="メイリオ" panose="020B0604030504040204" pitchFamily="50" charset="-128"/>
                <a:ea typeface="メイリオ" panose="020B0604030504040204" pitchFamily="50" charset="-128"/>
                <a:cs typeface="+mn-cs"/>
              </a:rPr>
              <a:t>BT</a:t>
            </a:r>
          </a:p>
          <a:p>
            <a:pPr rtl="0">
              <a:defRPr/>
            </a:pPr>
            <a:r>
              <a:rPr lang="ja-JP" altLang="en-US" sz="800" spc="100" dirty="0">
                <a:solidFill>
                  <a:schemeClr val="accent3"/>
                </a:solidFill>
                <a:latin typeface="メイリオ" panose="020B0604030504040204" pitchFamily="50" charset="-128"/>
                <a:ea typeface="メイリオ" panose="020B0604030504040204" pitchFamily="50" charset="-128"/>
              </a:rPr>
              <a:t>（主に検索と広告</a:t>
            </a:r>
            <a:endParaRPr lang="en-US" altLang="ja-JP" sz="800" spc="100" dirty="0">
              <a:solidFill>
                <a:schemeClr val="accent3"/>
              </a:solidFill>
              <a:latin typeface="メイリオ" panose="020B0604030504040204" pitchFamily="50" charset="-128"/>
              <a:ea typeface="メイリオ" panose="020B0604030504040204" pitchFamily="50" charset="-128"/>
            </a:endParaRPr>
          </a:p>
          <a:p>
            <a:pPr rtl="0">
              <a:defRPr/>
            </a:pPr>
            <a:r>
              <a:rPr lang="ja-JP" altLang="en-US" sz="800" spc="100" dirty="0">
                <a:solidFill>
                  <a:schemeClr val="accent3"/>
                </a:solidFill>
                <a:latin typeface="メイリオ" panose="020B0604030504040204" pitchFamily="50" charset="-128"/>
                <a:ea typeface="メイリオ" panose="020B0604030504040204" pitchFamily="50" charset="-128"/>
              </a:rPr>
              <a:t>　クリックで判定）</a:t>
            </a:r>
            <a:endParaRPr kumimoji="1" lang="en-US" altLang="ja-JP" sz="800" kern="1200" spc="100" dirty="0">
              <a:solidFill>
                <a:schemeClr val="accent3"/>
              </a:solidFill>
              <a:latin typeface="メイリオ" panose="020B0604030504040204" pitchFamily="50" charset="-128"/>
              <a:ea typeface="メイリオ" panose="020B0604030504040204" pitchFamily="50" charset="-128"/>
              <a:cs typeface="+mn-cs"/>
            </a:endParaRPr>
          </a:p>
        </p:txBody>
      </p:sp>
      <p:sp>
        <p:nvSpPr>
          <p:cNvPr id="6" name="テキスト プレースホルダー 1">
            <a:extLst>
              <a:ext uri="{FF2B5EF4-FFF2-40B4-BE49-F238E27FC236}">
                <a16:creationId xmlns:a16="http://schemas.microsoft.com/office/drawing/2014/main" id="{8B7E7162-C8FF-40DB-9C62-879D7293CF0A}"/>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sp>
        <p:nvSpPr>
          <p:cNvPr id="50" name="吹き出し: 四角形 49">
            <a:extLst>
              <a:ext uri="{FF2B5EF4-FFF2-40B4-BE49-F238E27FC236}">
                <a16:creationId xmlns:a16="http://schemas.microsoft.com/office/drawing/2014/main" id="{0D534EEC-F9C7-DA6A-8DBC-55A8574DA79C}"/>
              </a:ext>
            </a:extLst>
          </p:cNvPr>
          <p:cNvSpPr/>
          <p:nvPr/>
        </p:nvSpPr>
        <p:spPr>
          <a:xfrm>
            <a:off x="10017853" y="3136469"/>
            <a:ext cx="1694722" cy="1629255"/>
          </a:xfrm>
          <a:prstGeom prst="wedgeRectCallout">
            <a:avLst>
              <a:gd name="adj1" fmla="val -53172"/>
              <a:gd name="adj2" fmla="val -23854"/>
            </a:avLst>
          </a:prstGeom>
          <a:solidFill>
            <a:schemeClr val="tx1">
              <a:lumMod val="75000"/>
              <a:lumOff val="25000"/>
            </a:schemeClr>
          </a:soli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9" name="四角形: 角を丸くする 48">
            <a:extLst>
              <a:ext uri="{FF2B5EF4-FFF2-40B4-BE49-F238E27FC236}">
                <a16:creationId xmlns:a16="http://schemas.microsoft.com/office/drawing/2014/main" id="{F017919F-536C-D262-18D9-0E02D7E05E2A}"/>
              </a:ext>
            </a:extLst>
          </p:cNvPr>
          <p:cNvSpPr/>
          <p:nvPr/>
        </p:nvSpPr>
        <p:spPr>
          <a:xfrm>
            <a:off x="10027221" y="3191344"/>
            <a:ext cx="1728769" cy="1629256"/>
          </a:xfrm>
          <a:prstGeom prst="roundRect">
            <a:avLst>
              <a:gd name="adj" fmla="val 6500"/>
            </a:avLst>
          </a:prstGeom>
          <a:noFill/>
          <a:ln w="12700" cap="flat" cmpd="sng" algn="ctr">
            <a:noFill/>
            <a:prstDash val="solid"/>
            <a:miter lim="800000"/>
          </a:ln>
          <a:effectLst/>
        </p:spPr>
        <p:txBody>
          <a:bodyPr lIns="90000" tIns="180000" bIns="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bg1"/>
                </a:solidFill>
                <a:effectLst/>
                <a:uLnTx/>
                <a:uFillTx/>
                <a:latin typeface="メイリオ" panose="020B0604030504040204" pitchFamily="50" charset="-128"/>
                <a:ea typeface="メイリオ"/>
                <a:cs typeface="+mn-cs"/>
              </a:rPr>
              <a:t>商品カテゴリーへの関与度</a:t>
            </a:r>
            <a:r>
              <a:rPr kumimoji="0" lang="ja-JP" altLang="en-US" sz="1400" b="1" kern="0" dirty="0">
                <a:solidFill>
                  <a:schemeClr val="bg1"/>
                </a:solidFill>
                <a:latin typeface="メイリオ" panose="020B0604030504040204" pitchFamily="50" charset="-128"/>
                <a:ea typeface="メイリオ"/>
              </a:rPr>
              <a:t>に応じた適切なアプローチ</a:t>
            </a:r>
            <a:endParaRPr kumimoji="0" lang="en-US" altLang="ja-JP" sz="1400" b="1" kern="0" dirty="0">
              <a:solidFill>
                <a:schemeClr val="bg1"/>
              </a:solidFill>
              <a:latin typeface="メイリオ" panose="020B0604030504040204" pitchFamily="50" charset="-128"/>
              <a:ea typeface="メイリオ"/>
            </a:endParaRPr>
          </a:p>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bg1"/>
                </a:solidFill>
                <a:effectLst/>
                <a:uLnTx/>
                <a:uFillTx/>
                <a:latin typeface="メイリオ" panose="020B0604030504040204" pitchFamily="50" charset="-128"/>
                <a:ea typeface="メイリオ"/>
                <a:cs typeface="+mn-cs"/>
              </a:rPr>
              <a:t>により態度変動を</a:t>
            </a:r>
            <a:endParaRPr kumimoji="0" lang="en-US" altLang="ja-JP" sz="1400" b="1" i="0" u="none" strike="noStrike" kern="0" cap="none" spc="0" normalizeH="0" baseline="0" noProof="0" dirty="0">
              <a:ln>
                <a:noFill/>
              </a:ln>
              <a:solidFill>
                <a:schemeClr val="bg1"/>
              </a:solidFill>
              <a:effectLst/>
              <a:uLnTx/>
              <a:uFillTx/>
              <a:latin typeface="メイリオ" panose="020B0604030504040204" pitchFamily="50" charset="-128"/>
              <a:ea typeface="メイリオ"/>
              <a:cs typeface="+mn-cs"/>
            </a:endParaRPr>
          </a:p>
          <a:p>
            <a:pPr marL="0" marR="0" lvl="0" indent="0" defTabSz="914400" eaLnBrk="1" fontAlgn="auto" latinLnBrk="0" hangingPunct="1">
              <a:lnSpc>
                <a:spcPct val="110000"/>
              </a:lnSpc>
              <a:spcBef>
                <a:spcPts val="0"/>
              </a:spcBef>
              <a:spcAft>
                <a:spcPts val="0"/>
              </a:spcAft>
              <a:buClrTx/>
              <a:buSzTx/>
              <a:buFontTx/>
              <a:buNone/>
              <a:tabLst/>
              <a:defRPr/>
            </a:pPr>
            <a:r>
              <a:rPr kumimoji="0" lang="ja-JP" altLang="en-US" sz="1400" b="1" kern="0" dirty="0">
                <a:solidFill>
                  <a:schemeClr val="bg1"/>
                </a:solidFill>
                <a:latin typeface="メイリオ" panose="020B0604030504040204" pitchFamily="50" charset="-128"/>
                <a:ea typeface="メイリオ"/>
              </a:rPr>
              <a:t>促します</a:t>
            </a:r>
            <a:endParaRPr kumimoji="0" lang="ja-JP" altLang="en-US" sz="1400" b="1" i="0" u="none" strike="noStrike" kern="0" cap="none" spc="0" normalizeH="0" baseline="0" noProof="0" dirty="0">
              <a:ln>
                <a:noFill/>
              </a:ln>
              <a:solidFill>
                <a:schemeClr val="bg1"/>
              </a:solidFill>
              <a:effectLst/>
              <a:uLnTx/>
              <a:uFillTx/>
              <a:latin typeface="メイリオ" panose="020B0604030504040204" pitchFamily="50" charset="-128"/>
              <a:ea typeface="メイリオ"/>
              <a:cs typeface="+mn-cs"/>
            </a:endParaRPr>
          </a:p>
        </p:txBody>
      </p:sp>
      <p:sp>
        <p:nvSpPr>
          <p:cNvPr id="10" name="四角形: 角を丸くする 9">
            <a:extLst>
              <a:ext uri="{FF2B5EF4-FFF2-40B4-BE49-F238E27FC236}">
                <a16:creationId xmlns:a16="http://schemas.microsoft.com/office/drawing/2014/main" id="{6E91F5F9-C94F-1507-B703-BDD26A0F3EE0}"/>
              </a:ext>
            </a:extLst>
          </p:cNvPr>
          <p:cNvSpPr/>
          <p:nvPr/>
        </p:nvSpPr>
        <p:spPr>
          <a:xfrm>
            <a:off x="7154498" y="1840203"/>
            <a:ext cx="2949910"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タイアップのアプローチ方法</a:t>
            </a:r>
          </a:p>
        </p:txBody>
      </p:sp>
      <p:sp>
        <p:nvSpPr>
          <p:cNvPr id="13" name="四角形: 角を丸くする 12">
            <a:extLst>
              <a:ext uri="{FF2B5EF4-FFF2-40B4-BE49-F238E27FC236}">
                <a16:creationId xmlns:a16="http://schemas.microsoft.com/office/drawing/2014/main" id="{8A2BE33E-B025-021E-7C35-08C291DB72D5}"/>
              </a:ext>
            </a:extLst>
          </p:cNvPr>
          <p:cNvSpPr/>
          <p:nvPr/>
        </p:nvSpPr>
        <p:spPr>
          <a:xfrm>
            <a:off x="597845" y="1840203"/>
            <a:ext cx="2317271" cy="223674"/>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商品カテゴリーへの関与度</a:t>
            </a:r>
          </a:p>
        </p:txBody>
      </p:sp>
      <p:grpSp>
        <p:nvGrpSpPr>
          <p:cNvPr id="8" name="Group 1">
            <a:extLst>
              <a:ext uri="{FF2B5EF4-FFF2-40B4-BE49-F238E27FC236}">
                <a16:creationId xmlns:a16="http://schemas.microsoft.com/office/drawing/2014/main" id="{165606B8-9EAD-D6A9-18D8-0A11376FEC12}"/>
              </a:ext>
            </a:extLst>
          </p:cNvPr>
          <p:cNvGrpSpPr>
            <a:grpSpLocks/>
          </p:cNvGrpSpPr>
          <p:nvPr/>
        </p:nvGrpSpPr>
        <p:grpSpPr bwMode="auto">
          <a:xfrm>
            <a:off x="104843" y="103529"/>
            <a:ext cx="307780" cy="327393"/>
            <a:chOff x="588" y="472"/>
            <a:chExt cx="408" cy="434"/>
          </a:xfrm>
          <a:solidFill>
            <a:schemeClr val="bg1"/>
          </a:solidFill>
        </p:grpSpPr>
        <p:sp>
          <p:nvSpPr>
            <p:cNvPr id="9" name="Freeform 2">
              <a:extLst>
                <a:ext uri="{FF2B5EF4-FFF2-40B4-BE49-F238E27FC236}">
                  <a16:creationId xmlns:a16="http://schemas.microsoft.com/office/drawing/2014/main" id="{9E009E95-82E9-774E-55FF-DD66AF97270B}"/>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3">
              <a:extLst>
                <a:ext uri="{FF2B5EF4-FFF2-40B4-BE49-F238E27FC236}">
                  <a16:creationId xmlns:a16="http://schemas.microsoft.com/office/drawing/2014/main" id="{2CDEABC5-809B-D544-E532-F9C8F46CA54C}"/>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4">
              <a:extLst>
                <a:ext uri="{FF2B5EF4-FFF2-40B4-BE49-F238E27FC236}">
                  <a16:creationId xmlns:a16="http://schemas.microsoft.com/office/drawing/2014/main" id="{569F6CED-82A8-F8A9-CA81-F06098A9C62C}"/>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5">
              <a:extLst>
                <a:ext uri="{FF2B5EF4-FFF2-40B4-BE49-F238E27FC236}">
                  <a16:creationId xmlns:a16="http://schemas.microsoft.com/office/drawing/2014/main" id="{6A8D393B-2EFC-4168-C175-7831CB6E503D}"/>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6">
              <a:extLst>
                <a:ext uri="{FF2B5EF4-FFF2-40B4-BE49-F238E27FC236}">
                  <a16:creationId xmlns:a16="http://schemas.microsoft.com/office/drawing/2014/main" id="{DAA9B4E0-33DF-9D41-7364-E08AA3F7F07D}"/>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7">
              <a:extLst>
                <a:ext uri="{FF2B5EF4-FFF2-40B4-BE49-F238E27FC236}">
                  <a16:creationId xmlns:a16="http://schemas.microsoft.com/office/drawing/2014/main" id="{48D023E7-872C-54D5-A4B9-22825C69D26C}"/>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6" name="Freeform 8">
              <a:extLst>
                <a:ext uri="{FF2B5EF4-FFF2-40B4-BE49-F238E27FC236}">
                  <a16:creationId xmlns:a16="http://schemas.microsoft.com/office/drawing/2014/main" id="{C788B773-E775-BA1E-48E3-065DDDCF1B0B}"/>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8" name="Freeform 9">
              <a:extLst>
                <a:ext uri="{FF2B5EF4-FFF2-40B4-BE49-F238E27FC236}">
                  <a16:creationId xmlns:a16="http://schemas.microsoft.com/office/drawing/2014/main" id="{83F41205-C0FC-539C-0E4B-657286A96E9A}"/>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31332881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4" name="直線コネクタ 143">
            <a:extLst>
              <a:ext uri="{FF2B5EF4-FFF2-40B4-BE49-F238E27FC236}">
                <a16:creationId xmlns:a16="http://schemas.microsoft.com/office/drawing/2014/main" id="{8F427C90-BD2F-1407-C68E-64221F30E056}"/>
              </a:ext>
            </a:extLst>
          </p:cNvPr>
          <p:cNvCxnSpPr/>
          <p:nvPr/>
        </p:nvCxnSpPr>
        <p:spPr>
          <a:xfrm>
            <a:off x="3318215" y="2244726"/>
            <a:ext cx="737235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5" name="直線コネクタ 144">
            <a:extLst>
              <a:ext uri="{FF2B5EF4-FFF2-40B4-BE49-F238E27FC236}">
                <a16:creationId xmlns:a16="http://schemas.microsoft.com/office/drawing/2014/main" id="{10155092-3571-9CF1-38F1-2289367B4C7A}"/>
              </a:ext>
            </a:extLst>
          </p:cNvPr>
          <p:cNvCxnSpPr/>
          <p:nvPr/>
        </p:nvCxnSpPr>
        <p:spPr>
          <a:xfrm>
            <a:off x="3318215" y="4077865"/>
            <a:ext cx="737235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7" name="直線コネクタ 146">
            <a:extLst>
              <a:ext uri="{FF2B5EF4-FFF2-40B4-BE49-F238E27FC236}">
                <a16:creationId xmlns:a16="http://schemas.microsoft.com/office/drawing/2014/main" id="{340B1FF4-0F3A-8AAE-212A-60DFCA7423F9}"/>
              </a:ext>
            </a:extLst>
          </p:cNvPr>
          <p:cNvCxnSpPr/>
          <p:nvPr/>
        </p:nvCxnSpPr>
        <p:spPr>
          <a:xfrm>
            <a:off x="3318215" y="5161198"/>
            <a:ext cx="737235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53" name="正方形/長方形 152">
            <a:extLst>
              <a:ext uri="{FF2B5EF4-FFF2-40B4-BE49-F238E27FC236}">
                <a16:creationId xmlns:a16="http://schemas.microsoft.com/office/drawing/2014/main" id="{482FA489-1B41-D654-AE01-FC6B9691D4F4}"/>
              </a:ext>
            </a:extLst>
          </p:cNvPr>
          <p:cNvSpPr/>
          <p:nvPr/>
        </p:nvSpPr>
        <p:spPr>
          <a:xfrm>
            <a:off x="7925237" y="1987551"/>
            <a:ext cx="2267199" cy="447039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2" name="正方形/長方形 151">
            <a:extLst>
              <a:ext uri="{FF2B5EF4-FFF2-40B4-BE49-F238E27FC236}">
                <a16:creationId xmlns:a16="http://schemas.microsoft.com/office/drawing/2014/main" id="{E012912B-3E43-70D7-9FDE-D28BAE57B60D}"/>
              </a:ext>
            </a:extLst>
          </p:cNvPr>
          <p:cNvSpPr/>
          <p:nvPr/>
        </p:nvSpPr>
        <p:spPr>
          <a:xfrm>
            <a:off x="5299415" y="1987551"/>
            <a:ext cx="2267199" cy="447039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p:txBody>
          <a:bodyPr/>
          <a:lstStyle/>
          <a:p>
            <a:r>
              <a:rPr kumimoji="1" lang="en-US" altLang="ja-JP" sz="2000" b="1" i="0" u="none" strike="noStrike" kern="1200" cap="none" spc="100" normalizeH="0" baseline="0" noProof="0" dirty="0">
                <a:ln>
                  <a:noFill/>
                </a:ln>
                <a:effectLst/>
                <a:uLnTx/>
                <a:uFillTx/>
                <a:latin typeface="メイリオ"/>
                <a:ea typeface="メイリオ"/>
                <a:cs typeface="+mn-cs"/>
              </a:rPr>
              <a:t>Yahoo! JAPAN</a:t>
            </a:r>
            <a:r>
              <a:rPr kumimoji="1" lang="ja-JP" altLang="en-US" sz="2000" b="1" i="0" u="none" strike="noStrike" kern="1200" cap="none" spc="100" normalizeH="0" baseline="0" noProof="0" dirty="0">
                <a:ln>
                  <a:noFill/>
                </a:ln>
                <a:effectLst/>
                <a:uLnTx/>
                <a:uFillTx/>
                <a:latin typeface="メイリオ"/>
                <a:ea typeface="メイリオ"/>
                <a:cs typeface="+mn-cs"/>
              </a:rPr>
              <a:t>に存在する大量のターゲット</a:t>
            </a:r>
          </a:p>
        </p:txBody>
      </p:sp>
      <p:sp>
        <p:nvSpPr>
          <p:cNvPr id="126" name="正方形/長方形 125">
            <a:extLst>
              <a:ext uri="{FF2B5EF4-FFF2-40B4-BE49-F238E27FC236}">
                <a16:creationId xmlns:a16="http://schemas.microsoft.com/office/drawing/2014/main" id="{AC7E1055-0107-6B00-8524-116DF9E77875}"/>
              </a:ext>
            </a:extLst>
          </p:cNvPr>
          <p:cNvSpPr/>
          <p:nvPr/>
        </p:nvSpPr>
        <p:spPr>
          <a:xfrm>
            <a:off x="5855926" y="2912473"/>
            <a:ext cx="1260000" cy="396000"/>
          </a:xfrm>
          <a:prstGeom prst="rect">
            <a:avLst/>
          </a:prstGeom>
        </p:spPr>
        <p:txBody>
          <a:bodyPr wrap="none" lIns="0" tIns="0" rIns="0" bIns="0" anchor="ctr">
            <a:noAutofit/>
          </a:bodyPr>
          <a:lstStyle/>
          <a:p>
            <a:pPr marL="0" marR="0" lvl="0" indent="0" algn="ctr" defTabSz="914377" eaLnBrk="1" fontAlgn="auto" latinLnBrk="0" hangingPunct="1">
              <a:lnSpc>
                <a:spcPct val="12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2,900</a:t>
            </a:r>
            <a:r>
              <a:rPr kumimoji="0" lang="ja-JP" altLang="en-US" sz="28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万</a:t>
            </a:r>
            <a:r>
              <a:rPr kumimoji="0" lang="en-US" altLang="ja-JP" sz="11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UB</a:t>
            </a:r>
            <a:r>
              <a:rPr kumimoji="0" lang="en-US" altLang="ja-JP" sz="800" b="1" kern="0" dirty="0">
                <a:solidFill>
                  <a:srgbClr val="00569B"/>
                </a:solidFill>
                <a:latin typeface="メイリオ" panose="020B0604030504040204" pitchFamily="50" charset="-128"/>
                <a:cs typeface="Arial"/>
                <a:sym typeface="Arial"/>
              </a:rPr>
              <a:t>*</a:t>
            </a:r>
            <a:endParaRPr kumimoji="0" lang="ja-JP" altLang="en-US" sz="8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endParaRPr>
          </a:p>
        </p:txBody>
      </p:sp>
      <p:sp>
        <p:nvSpPr>
          <p:cNvPr id="149" name="正方形/長方形 148">
            <a:extLst>
              <a:ext uri="{FF2B5EF4-FFF2-40B4-BE49-F238E27FC236}">
                <a16:creationId xmlns:a16="http://schemas.microsoft.com/office/drawing/2014/main" id="{A5BE444F-C99F-9BC6-AC3D-48FA052658D5}"/>
              </a:ext>
            </a:extLst>
          </p:cNvPr>
          <p:cNvSpPr/>
          <p:nvPr/>
        </p:nvSpPr>
        <p:spPr>
          <a:xfrm>
            <a:off x="5866576" y="4457983"/>
            <a:ext cx="1260000" cy="396000"/>
          </a:xfrm>
          <a:prstGeom prst="rect">
            <a:avLst/>
          </a:prstGeom>
        </p:spPr>
        <p:txBody>
          <a:bodyPr wrap="none" lIns="0" tIns="0" rIns="0" bIns="0" anchor="ctr">
            <a:noAutofit/>
          </a:bodyPr>
          <a:lstStyle/>
          <a:p>
            <a:pPr marL="0" marR="0" lvl="0" indent="0" algn="ctr" defTabSz="914377" eaLnBrk="1" fontAlgn="auto" latinLnBrk="0" hangingPunct="1">
              <a:lnSpc>
                <a:spcPct val="12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rPr>
              <a:t>2,100</a:t>
            </a:r>
            <a:r>
              <a:rPr kumimoji="0" lang="ja-JP" altLang="en-US" sz="28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rPr>
              <a:t>万</a:t>
            </a:r>
            <a:r>
              <a:rPr kumimoji="0" lang="en-US" altLang="ja-JP" sz="11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rPr>
              <a:t>UB</a:t>
            </a:r>
            <a:endParaRPr kumimoji="0" lang="ja-JP" altLang="en-US" sz="11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endParaRPr>
          </a:p>
        </p:txBody>
      </p:sp>
      <p:sp>
        <p:nvSpPr>
          <p:cNvPr id="150" name="正方形/長方形 149">
            <a:extLst>
              <a:ext uri="{FF2B5EF4-FFF2-40B4-BE49-F238E27FC236}">
                <a16:creationId xmlns:a16="http://schemas.microsoft.com/office/drawing/2014/main" id="{E9F91F2E-6A47-86A1-6570-68CA34A67FAD}"/>
              </a:ext>
            </a:extLst>
          </p:cNvPr>
          <p:cNvSpPr/>
          <p:nvPr/>
        </p:nvSpPr>
        <p:spPr>
          <a:xfrm>
            <a:off x="8413860" y="2912473"/>
            <a:ext cx="1260000" cy="396000"/>
          </a:xfrm>
          <a:prstGeom prst="rect">
            <a:avLst/>
          </a:prstGeom>
        </p:spPr>
        <p:txBody>
          <a:bodyPr wrap="none" lIns="0" tIns="0" rIns="0" bIns="0" anchor="ctr">
            <a:noAutofit/>
          </a:bodyPr>
          <a:lstStyle/>
          <a:p>
            <a:pPr marL="0" marR="0" lvl="0" indent="0" algn="ctr" defTabSz="914377" eaLnBrk="1" fontAlgn="auto" latinLnBrk="0" hangingPunct="1">
              <a:lnSpc>
                <a:spcPct val="120000"/>
              </a:lnSpc>
              <a:spcBef>
                <a:spcPts val="0"/>
              </a:spcBef>
              <a:spcAft>
                <a:spcPts val="0"/>
              </a:spcAft>
              <a:buClrTx/>
              <a:buSzTx/>
              <a:buFontTx/>
              <a:buNone/>
              <a:tabLst/>
              <a:defRPr/>
            </a:pPr>
            <a:r>
              <a:rPr kumimoji="0" lang="en-US" altLang="ja-JP" sz="28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320</a:t>
            </a:r>
            <a:r>
              <a:rPr kumimoji="0" lang="ja-JP" altLang="en-US" sz="28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万</a:t>
            </a:r>
            <a:r>
              <a:rPr kumimoji="0" lang="en-US" altLang="ja-JP" sz="11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rPr>
              <a:t>UB</a:t>
            </a:r>
            <a:endParaRPr kumimoji="0" lang="ja-JP" altLang="en-US" sz="1100" b="1" i="0" u="none" strike="noStrike" kern="0" cap="none" spc="0" normalizeH="0" baseline="0" noProof="0" dirty="0">
              <a:ln>
                <a:noFill/>
              </a:ln>
              <a:solidFill>
                <a:srgbClr val="00569B"/>
              </a:solidFill>
              <a:effectLst/>
              <a:uLnTx/>
              <a:uFillTx/>
              <a:latin typeface="メイリオ" panose="020B0604030504040204" pitchFamily="50" charset="-128"/>
              <a:cs typeface="Arial"/>
              <a:sym typeface="Arial"/>
            </a:endParaRPr>
          </a:p>
        </p:txBody>
      </p:sp>
      <p:sp>
        <p:nvSpPr>
          <p:cNvPr id="151" name="正方形/長方形 150">
            <a:extLst>
              <a:ext uri="{FF2B5EF4-FFF2-40B4-BE49-F238E27FC236}">
                <a16:creationId xmlns:a16="http://schemas.microsoft.com/office/drawing/2014/main" id="{18F7FBB2-5934-5044-35F4-1FB45F75FD0A}"/>
              </a:ext>
            </a:extLst>
          </p:cNvPr>
          <p:cNvSpPr/>
          <p:nvPr/>
        </p:nvSpPr>
        <p:spPr>
          <a:xfrm>
            <a:off x="8413860" y="4457983"/>
            <a:ext cx="1260000" cy="396000"/>
          </a:xfrm>
          <a:prstGeom prst="rect">
            <a:avLst/>
          </a:prstGeom>
        </p:spPr>
        <p:txBody>
          <a:bodyPr wrap="none" lIns="0" tIns="0" rIns="0" bIns="0" anchor="ctr">
            <a:noAutofit/>
          </a:bodyPr>
          <a:lstStyle/>
          <a:p>
            <a:pPr marL="0" marR="0" lvl="0" indent="0" algn="ctr" defTabSz="914377" eaLnBrk="1" fontAlgn="auto" latinLnBrk="0" hangingPunct="1">
              <a:lnSpc>
                <a:spcPct val="120000"/>
              </a:lnSpc>
              <a:spcBef>
                <a:spcPts val="0"/>
              </a:spcBef>
              <a:spcAft>
                <a:spcPts val="0"/>
              </a:spcAft>
              <a:buClrTx/>
              <a:buSzTx/>
              <a:buFontTx/>
              <a:buNone/>
              <a:tabLst/>
              <a:defRPr/>
            </a:pPr>
            <a:r>
              <a:rPr kumimoji="0" lang="en-US" altLang="ja-JP" sz="2800" b="1" kern="0" dirty="0">
                <a:solidFill>
                  <a:schemeClr val="accent6"/>
                </a:solidFill>
                <a:latin typeface="メイリオ" panose="020B0604030504040204" pitchFamily="50" charset="-128"/>
                <a:cs typeface="Arial"/>
                <a:sym typeface="Arial"/>
              </a:rPr>
              <a:t>397</a:t>
            </a:r>
            <a:r>
              <a:rPr kumimoji="0" lang="ja-JP" altLang="en-US" sz="28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rPr>
              <a:t>万</a:t>
            </a:r>
            <a:r>
              <a:rPr kumimoji="0" lang="en-US" altLang="ja-JP" sz="11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rPr>
              <a:t>UB</a:t>
            </a:r>
            <a:endParaRPr kumimoji="0" lang="ja-JP" altLang="en-US" sz="1100" b="1" i="0" u="none" strike="noStrike" kern="0" cap="none" spc="0" normalizeH="0" baseline="0" noProof="0" dirty="0">
              <a:ln>
                <a:noFill/>
              </a:ln>
              <a:solidFill>
                <a:schemeClr val="accent6"/>
              </a:solidFill>
              <a:effectLst/>
              <a:uLnTx/>
              <a:uFillTx/>
              <a:latin typeface="メイリオ" panose="020B0604030504040204" pitchFamily="50" charset="-128"/>
              <a:cs typeface="Arial"/>
              <a:sym typeface="Arial"/>
            </a:endParaRPr>
          </a:p>
        </p:txBody>
      </p:sp>
      <p:sp>
        <p:nvSpPr>
          <p:cNvPr id="154" name="四角形: 角を丸くする 153">
            <a:extLst>
              <a:ext uri="{FF2B5EF4-FFF2-40B4-BE49-F238E27FC236}">
                <a16:creationId xmlns:a16="http://schemas.microsoft.com/office/drawing/2014/main" id="{D4CE53E3-F25D-3EED-4B93-7A8504CBECEA}"/>
              </a:ext>
            </a:extLst>
          </p:cNvPr>
          <p:cNvSpPr/>
          <p:nvPr/>
        </p:nvSpPr>
        <p:spPr>
          <a:xfrm>
            <a:off x="5486452" y="5349878"/>
            <a:ext cx="1872105" cy="996437"/>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123" name="正方形/長方形 122">
            <a:extLst>
              <a:ext uri="{FF2B5EF4-FFF2-40B4-BE49-F238E27FC236}">
                <a16:creationId xmlns:a16="http://schemas.microsoft.com/office/drawing/2014/main" id="{A72ACBF4-9C36-C9BF-B0F3-E4D888F9F56E}"/>
              </a:ext>
            </a:extLst>
          </p:cNvPr>
          <p:cNvSpPr/>
          <p:nvPr/>
        </p:nvSpPr>
        <p:spPr>
          <a:xfrm>
            <a:off x="5248687" y="5479810"/>
            <a:ext cx="1440000" cy="288000"/>
          </a:xfrm>
          <a:prstGeom prst="rect">
            <a:avLst/>
          </a:prstGeom>
        </p:spPr>
        <p:txBody>
          <a:bodyPr wrap="none">
            <a:noAutofit/>
          </a:bodyPr>
          <a:lstStyle/>
          <a:p>
            <a:pPr algn="ctr" defTabSz="914377"/>
            <a:r>
              <a:rPr lang="ja-JP" altLang="en-US" sz="1600" b="1" dirty="0">
                <a:solidFill>
                  <a:schemeClr val="accent3"/>
                </a:solidFill>
                <a:latin typeface="メイリオ" panose="020B0604030504040204" pitchFamily="50" charset="-128"/>
                <a:cs typeface="Arial"/>
                <a:sym typeface="Arial"/>
              </a:rPr>
              <a:t>自動車</a:t>
            </a:r>
          </a:p>
        </p:txBody>
      </p:sp>
      <p:pic>
        <p:nvPicPr>
          <p:cNvPr id="141" name="グラフィックス 140">
            <a:extLst>
              <a:ext uri="{FF2B5EF4-FFF2-40B4-BE49-F238E27FC236}">
                <a16:creationId xmlns:a16="http://schemas.microsoft.com/office/drawing/2014/main" id="{9471CA7B-3C4A-6689-383E-F7947C7C59F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26993" y="5776239"/>
            <a:ext cx="1100255" cy="460259"/>
          </a:xfrm>
          <a:prstGeom prst="rect">
            <a:avLst/>
          </a:prstGeom>
        </p:spPr>
      </p:pic>
      <p:sp>
        <p:nvSpPr>
          <p:cNvPr id="156" name="四角形: 角を丸くする 155">
            <a:extLst>
              <a:ext uri="{FF2B5EF4-FFF2-40B4-BE49-F238E27FC236}">
                <a16:creationId xmlns:a16="http://schemas.microsoft.com/office/drawing/2014/main" id="{A7E3EC83-3679-2DAB-763B-BE222000B47B}"/>
              </a:ext>
            </a:extLst>
          </p:cNvPr>
          <p:cNvSpPr/>
          <p:nvPr/>
        </p:nvSpPr>
        <p:spPr>
          <a:xfrm>
            <a:off x="8107155" y="5349878"/>
            <a:ext cx="1872105" cy="996437"/>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124" name="正方形/長方形 123">
            <a:extLst>
              <a:ext uri="{FF2B5EF4-FFF2-40B4-BE49-F238E27FC236}">
                <a16:creationId xmlns:a16="http://schemas.microsoft.com/office/drawing/2014/main" id="{82D77B21-8349-E5BB-59E1-B442BD1540C7}"/>
              </a:ext>
            </a:extLst>
          </p:cNvPr>
          <p:cNvSpPr/>
          <p:nvPr/>
        </p:nvSpPr>
        <p:spPr>
          <a:xfrm>
            <a:off x="8114385" y="5468414"/>
            <a:ext cx="1440000" cy="288000"/>
          </a:xfrm>
          <a:prstGeom prst="rect">
            <a:avLst/>
          </a:prstGeom>
        </p:spPr>
        <p:txBody>
          <a:bodyPr wrap="none">
            <a:noAutofit/>
          </a:bodyPr>
          <a:lstStyle/>
          <a:p>
            <a:pPr algn="ctr" defTabSz="914377">
              <a:defRPr/>
            </a:pPr>
            <a:r>
              <a:rPr lang="ja-JP" altLang="en-US" sz="1600" b="1" dirty="0">
                <a:solidFill>
                  <a:schemeClr val="accent3"/>
                </a:solidFill>
                <a:latin typeface="メイリオ" panose="020B0604030504040204" pitchFamily="50" charset="-128"/>
                <a:cs typeface="Arial"/>
                <a:sym typeface="Arial"/>
              </a:rPr>
              <a:t>アルコール</a:t>
            </a:r>
          </a:p>
        </p:txBody>
      </p:sp>
      <p:pic>
        <p:nvPicPr>
          <p:cNvPr id="142" name="図 141">
            <a:extLst>
              <a:ext uri="{FF2B5EF4-FFF2-40B4-BE49-F238E27FC236}">
                <a16:creationId xmlns:a16="http://schemas.microsoft.com/office/drawing/2014/main" id="{72BFCFE6-A12C-4D54-E6A3-0D29349A6CB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72734" y="5776502"/>
            <a:ext cx="831323" cy="460260"/>
          </a:xfrm>
          <a:prstGeom prst="rect">
            <a:avLst/>
          </a:prstGeom>
        </p:spPr>
      </p:pic>
      <p:sp>
        <p:nvSpPr>
          <p:cNvPr id="161" name="フリーフォーム: 図形 160">
            <a:extLst>
              <a:ext uri="{FF2B5EF4-FFF2-40B4-BE49-F238E27FC236}">
                <a16:creationId xmlns:a16="http://schemas.microsoft.com/office/drawing/2014/main" id="{ED8730D6-9B53-60CC-6C76-9199DC2885BE}"/>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62" name="フリーフォーム: 図形 161">
            <a:extLst>
              <a:ext uri="{FF2B5EF4-FFF2-40B4-BE49-F238E27FC236}">
                <a16:creationId xmlns:a16="http://schemas.microsoft.com/office/drawing/2014/main" id="{7F08E0AB-F387-F7F1-C377-95E629622694}"/>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63" name="フリーフォーム: 図形 162">
            <a:extLst>
              <a:ext uri="{FF2B5EF4-FFF2-40B4-BE49-F238E27FC236}">
                <a16:creationId xmlns:a16="http://schemas.microsoft.com/office/drawing/2014/main" id="{83AE3043-AD3F-3C32-B38E-E9838D08CD1D}"/>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64" name="テキスト ボックス 163">
            <a:extLst>
              <a:ext uri="{FF2B5EF4-FFF2-40B4-BE49-F238E27FC236}">
                <a16:creationId xmlns:a16="http://schemas.microsoft.com/office/drawing/2014/main" id="{9CECBB17-E6A0-E557-8658-545D718EE835}"/>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165" name="テキスト ボックス 164">
            <a:extLst>
              <a:ext uri="{FF2B5EF4-FFF2-40B4-BE49-F238E27FC236}">
                <a16:creationId xmlns:a16="http://schemas.microsoft.com/office/drawing/2014/main" id="{53E7CAF9-5FAB-DF6C-D1A0-64FAF71393D1}"/>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66" name="テキスト ボックス 165">
            <a:extLst>
              <a:ext uri="{FF2B5EF4-FFF2-40B4-BE49-F238E27FC236}">
                <a16:creationId xmlns:a16="http://schemas.microsoft.com/office/drawing/2014/main" id="{4421201B-1CBE-BD66-1EE2-0E1A7219850A}"/>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67" name="フリーフォーム: 図形 166">
            <a:extLst>
              <a:ext uri="{FF2B5EF4-FFF2-40B4-BE49-F238E27FC236}">
                <a16:creationId xmlns:a16="http://schemas.microsoft.com/office/drawing/2014/main" id="{C9368631-C739-7C2F-9179-02745B8355D8}"/>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68" name="フリーフォーム: 図形 167">
            <a:extLst>
              <a:ext uri="{FF2B5EF4-FFF2-40B4-BE49-F238E27FC236}">
                <a16:creationId xmlns:a16="http://schemas.microsoft.com/office/drawing/2014/main" id="{1F33AF33-9F98-1A2C-1B41-AB9F084941F5}"/>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69" name="テキスト ボックス 168">
            <a:extLst>
              <a:ext uri="{FF2B5EF4-FFF2-40B4-BE49-F238E27FC236}">
                <a16:creationId xmlns:a16="http://schemas.microsoft.com/office/drawing/2014/main" id="{A8456512-5676-0250-9BD8-B573270E140E}"/>
              </a:ext>
            </a:extLst>
          </p:cNvPr>
          <p:cNvSpPr txBox="1"/>
          <p:nvPr/>
        </p:nvSpPr>
        <p:spPr>
          <a:xfrm>
            <a:off x="1099952" y="5150392"/>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170" name="テキスト ボックス 169">
            <a:extLst>
              <a:ext uri="{FF2B5EF4-FFF2-40B4-BE49-F238E27FC236}">
                <a16:creationId xmlns:a16="http://schemas.microsoft.com/office/drawing/2014/main" id="{2F19461F-77D6-BB69-F87E-B3E1B64F734D}"/>
              </a:ext>
            </a:extLst>
          </p:cNvPr>
          <p:cNvSpPr txBox="1"/>
          <p:nvPr/>
        </p:nvSpPr>
        <p:spPr>
          <a:xfrm>
            <a:off x="1099952" y="567875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175" name="テキスト プレースホルダー 12">
            <a:extLst>
              <a:ext uri="{FF2B5EF4-FFF2-40B4-BE49-F238E27FC236}">
                <a16:creationId xmlns:a16="http://schemas.microsoft.com/office/drawing/2014/main" id="{324A2AC8-206A-70E6-6F45-3B2216681BC0}"/>
              </a:ext>
            </a:extLst>
          </p:cNvPr>
          <p:cNvSpPr txBox="1">
            <a:spLocks/>
          </p:cNvSpPr>
          <p:nvPr/>
        </p:nvSpPr>
        <p:spPr>
          <a:xfrm>
            <a:off x="489682" y="1071271"/>
            <a:ext cx="11222893"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rPr>
              <a:t>自動車とアルコール飲料を例に取ると、</a:t>
            </a:r>
            <a:endParaRPr kumimoji="1" lang="en-US" altLang="ja-JP" sz="1800" b="1" i="0" u="none" strike="noStrike" kern="1200" cap="none" spc="10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rPr>
              <a:t>関連ニュースの閲覧ユーザー（受動関心層・潜在層）、興味・関心ユーザー（顕在層）とも大量に存在</a:t>
            </a:r>
          </a:p>
        </p:txBody>
      </p:sp>
      <p:sp>
        <p:nvSpPr>
          <p:cNvPr id="5" name="テキスト プレースホルダー 1">
            <a:extLst>
              <a:ext uri="{FF2B5EF4-FFF2-40B4-BE49-F238E27FC236}">
                <a16:creationId xmlns:a16="http://schemas.microsoft.com/office/drawing/2014/main" id="{AF793338-686D-5654-AC28-7E9678DD04B0}"/>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sp>
        <p:nvSpPr>
          <p:cNvPr id="9" name="テキスト ボックス 13">
            <a:extLst>
              <a:ext uri="{FF2B5EF4-FFF2-40B4-BE49-F238E27FC236}">
                <a16:creationId xmlns:a16="http://schemas.microsoft.com/office/drawing/2014/main" id="{5CB11B87-0F0B-16F8-C461-108BEF01AA78}"/>
              </a:ext>
            </a:extLst>
          </p:cNvPr>
          <p:cNvSpPr txBox="1"/>
          <p:nvPr/>
        </p:nvSpPr>
        <p:spPr>
          <a:xfrm>
            <a:off x="10408192" y="6182149"/>
            <a:ext cx="1588024"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800" dirty="0">
                <a:solidFill>
                  <a:srgbClr val="545454"/>
                </a:solidFill>
                <a:latin typeface="メイリオ" panose="020B0604030504040204" pitchFamily="50" charset="-128"/>
                <a:ea typeface="メイリオ" panose="020B0604030504040204" pitchFamily="50" charset="-128"/>
              </a:rPr>
              <a:t>※Yahoo!</a:t>
            </a:r>
            <a:r>
              <a:rPr lang="ja-JP" altLang="en-US" sz="800" dirty="0">
                <a:solidFill>
                  <a:srgbClr val="545454"/>
                </a:solidFill>
                <a:latin typeface="メイリオ" panose="020B0604030504040204" pitchFamily="50" charset="-128"/>
                <a:ea typeface="メイリオ" panose="020B0604030504040204" pitchFamily="50" charset="-128"/>
              </a:rPr>
              <a:t> </a:t>
            </a:r>
            <a:r>
              <a:rPr lang="en-US" altLang="ja-JP" sz="800" dirty="0">
                <a:solidFill>
                  <a:srgbClr val="545454"/>
                </a:solidFill>
                <a:latin typeface="メイリオ" panose="020B0604030504040204" pitchFamily="50" charset="-128"/>
                <a:ea typeface="メイリオ" panose="020B0604030504040204" pitchFamily="50" charset="-128"/>
              </a:rPr>
              <a:t>JAPAN</a:t>
            </a:r>
            <a:r>
              <a:rPr lang="ja-JP" altLang="en-US" sz="800" dirty="0">
                <a:solidFill>
                  <a:srgbClr val="545454"/>
                </a:solidFill>
                <a:latin typeface="メイリオ" panose="020B0604030504040204" pitchFamily="50" charset="-128"/>
                <a:ea typeface="メイリオ" panose="020B0604030504040204" pitchFamily="50" charset="-128"/>
              </a:rPr>
              <a:t>自社調査</a:t>
            </a:r>
            <a:endPar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2" name="四角形: 角を丸くする 1">
            <a:extLst>
              <a:ext uri="{FF2B5EF4-FFF2-40B4-BE49-F238E27FC236}">
                <a16:creationId xmlns:a16="http://schemas.microsoft.com/office/drawing/2014/main" id="{A45EF6BF-9746-CCA9-6C88-9C28ACB9BE81}"/>
              </a:ext>
            </a:extLst>
          </p:cNvPr>
          <p:cNvSpPr/>
          <p:nvPr/>
        </p:nvSpPr>
        <p:spPr>
          <a:xfrm>
            <a:off x="3453221" y="2700066"/>
            <a:ext cx="1700355" cy="854363"/>
          </a:xfrm>
          <a:prstGeom prst="roundRect">
            <a:avLst>
              <a:gd name="adj" fmla="val 41846"/>
            </a:avLst>
          </a:prstGeom>
          <a:solidFill>
            <a:srgbClr val="00569B"/>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商品カテゴリーに</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関連するニュースの</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閲覧ユーザー</a:t>
            </a:r>
          </a:p>
        </p:txBody>
      </p:sp>
      <p:sp>
        <p:nvSpPr>
          <p:cNvPr id="3" name="四角形: 角を丸くする 2">
            <a:extLst>
              <a:ext uri="{FF2B5EF4-FFF2-40B4-BE49-F238E27FC236}">
                <a16:creationId xmlns:a16="http://schemas.microsoft.com/office/drawing/2014/main" id="{570EC740-B948-8FFF-2C62-D532BA0F19D5}"/>
              </a:ext>
            </a:extLst>
          </p:cNvPr>
          <p:cNvSpPr/>
          <p:nvPr/>
        </p:nvSpPr>
        <p:spPr>
          <a:xfrm>
            <a:off x="3453221" y="4200374"/>
            <a:ext cx="1700355" cy="854363"/>
          </a:xfrm>
          <a:prstGeom prst="roundRect">
            <a:avLst>
              <a:gd name="adj" fmla="val 41846"/>
            </a:avLst>
          </a:prstGeom>
          <a:solidFill>
            <a:schemeClr val="accent6"/>
          </a:solid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商品カテゴリーの</a:t>
            </a:r>
            <a:endPar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興味・関心</a:t>
            </a:r>
            <a:endParaRPr kumimoji="0" lang="en-US" altLang="ja-JP" sz="1200" b="1" kern="0" dirty="0">
              <a:solidFill>
                <a:srgbClr val="FFFFFF"/>
              </a:solidFill>
              <a:latin typeface="メイリオ" panose="020B0604030504040204" pitchFamily="50" charset="-128"/>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FFFFF"/>
                </a:solidFill>
                <a:effectLst/>
                <a:uLnTx/>
                <a:uFillTx/>
                <a:latin typeface="メイリオ" panose="020B0604030504040204" pitchFamily="50" charset="-128"/>
              </a:rPr>
              <a:t>ユーザー</a:t>
            </a:r>
            <a:r>
              <a:rPr kumimoji="0" lang="en-US" altLang="ja-JP" sz="1200" b="1" i="0" u="none" strike="noStrike" kern="0" cap="none" spc="0" normalizeH="0" baseline="0" noProof="0" dirty="0">
                <a:ln>
                  <a:noFill/>
                </a:ln>
                <a:solidFill>
                  <a:srgbClr val="FFFFFF"/>
                </a:solidFill>
                <a:effectLst/>
                <a:uLnTx/>
                <a:uFillTx/>
                <a:latin typeface="メイリオ" panose="020B0604030504040204" pitchFamily="50" charset="-128"/>
              </a:rPr>
              <a:t>※</a:t>
            </a:r>
          </a:p>
        </p:txBody>
      </p:sp>
      <p:grpSp>
        <p:nvGrpSpPr>
          <p:cNvPr id="10" name="Group 1">
            <a:extLst>
              <a:ext uri="{FF2B5EF4-FFF2-40B4-BE49-F238E27FC236}">
                <a16:creationId xmlns:a16="http://schemas.microsoft.com/office/drawing/2014/main" id="{625ADB16-192D-89E7-5E2E-7857959B4EA8}"/>
              </a:ext>
            </a:extLst>
          </p:cNvPr>
          <p:cNvGrpSpPr>
            <a:grpSpLocks/>
          </p:cNvGrpSpPr>
          <p:nvPr/>
        </p:nvGrpSpPr>
        <p:grpSpPr bwMode="auto">
          <a:xfrm>
            <a:off x="104843" y="103529"/>
            <a:ext cx="307780" cy="327393"/>
            <a:chOff x="588" y="472"/>
            <a:chExt cx="408" cy="434"/>
          </a:xfrm>
          <a:solidFill>
            <a:schemeClr val="bg1"/>
          </a:solidFill>
        </p:grpSpPr>
        <p:sp>
          <p:nvSpPr>
            <p:cNvPr id="11" name="Freeform 2">
              <a:extLst>
                <a:ext uri="{FF2B5EF4-FFF2-40B4-BE49-F238E27FC236}">
                  <a16:creationId xmlns:a16="http://schemas.microsoft.com/office/drawing/2014/main" id="{414D816F-66E2-81C4-1E64-41DF0974882A}"/>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2" name="Freeform 3">
              <a:extLst>
                <a:ext uri="{FF2B5EF4-FFF2-40B4-BE49-F238E27FC236}">
                  <a16:creationId xmlns:a16="http://schemas.microsoft.com/office/drawing/2014/main" id="{FAF6940C-55C5-96FD-AA4F-0CC38645A8AB}"/>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 name="Freeform 4">
              <a:extLst>
                <a:ext uri="{FF2B5EF4-FFF2-40B4-BE49-F238E27FC236}">
                  <a16:creationId xmlns:a16="http://schemas.microsoft.com/office/drawing/2014/main" id="{36995F87-C812-AC25-AA42-3FE8D7C7A14B}"/>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4" name="Freeform 5">
              <a:extLst>
                <a:ext uri="{FF2B5EF4-FFF2-40B4-BE49-F238E27FC236}">
                  <a16:creationId xmlns:a16="http://schemas.microsoft.com/office/drawing/2014/main" id="{F4BC8F99-0EE2-82F8-F73C-A6D52965D606}"/>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6">
              <a:extLst>
                <a:ext uri="{FF2B5EF4-FFF2-40B4-BE49-F238E27FC236}">
                  <a16:creationId xmlns:a16="http://schemas.microsoft.com/office/drawing/2014/main" id="{0BFDFF4F-F907-4639-9179-B84BB565072F}"/>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7">
              <a:extLst>
                <a:ext uri="{FF2B5EF4-FFF2-40B4-BE49-F238E27FC236}">
                  <a16:creationId xmlns:a16="http://schemas.microsoft.com/office/drawing/2014/main" id="{38055F6B-760A-7229-3BF5-A3568B698E17}"/>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8">
              <a:extLst>
                <a:ext uri="{FF2B5EF4-FFF2-40B4-BE49-F238E27FC236}">
                  <a16:creationId xmlns:a16="http://schemas.microsoft.com/office/drawing/2014/main" id="{0FD30AF8-9E39-123F-0863-04CF4C9C535D}"/>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9">
              <a:extLst>
                <a:ext uri="{FF2B5EF4-FFF2-40B4-BE49-F238E27FC236}">
                  <a16:creationId xmlns:a16="http://schemas.microsoft.com/office/drawing/2014/main" id="{71A79F9F-B174-477D-3F4E-4609BAEE3DE3}"/>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1" name="テキスト ボックス 20">
            <a:extLst>
              <a:ext uri="{FF2B5EF4-FFF2-40B4-BE49-F238E27FC236}">
                <a16:creationId xmlns:a16="http://schemas.microsoft.com/office/drawing/2014/main" id="{2E111752-0F1F-319D-3E90-B9E807A92188}"/>
              </a:ext>
            </a:extLst>
          </p:cNvPr>
          <p:cNvSpPr txBox="1"/>
          <p:nvPr/>
        </p:nvSpPr>
        <p:spPr>
          <a:xfrm>
            <a:off x="6485178" y="6456689"/>
            <a:ext cx="1503294" cy="21544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ユニークブラウザー</a:t>
            </a:r>
            <a:endParaRPr kumimoji="1" lang="ja-JP" altLang="en-US" sz="800" b="0"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35450266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98203AE6-9D60-6F3D-941C-2F5C5D5BCF10}"/>
              </a:ext>
            </a:extLst>
          </p:cNvPr>
          <p:cNvSpPr/>
          <p:nvPr/>
        </p:nvSpPr>
        <p:spPr>
          <a:xfrm>
            <a:off x="7076160" y="4178153"/>
            <a:ext cx="3975018" cy="952855"/>
          </a:xfrm>
          <a:prstGeom prst="roundRect">
            <a:avLst>
              <a:gd name="adj" fmla="val 3709"/>
            </a:avLst>
          </a:prstGeom>
          <a:solidFill>
            <a:schemeClr val="accent6"/>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7" name="四角形: 角を丸くする 6">
            <a:extLst>
              <a:ext uri="{FF2B5EF4-FFF2-40B4-BE49-F238E27FC236}">
                <a16:creationId xmlns:a16="http://schemas.microsoft.com/office/drawing/2014/main" id="{E0540B47-7F6A-4C08-838E-02FFE801154E}"/>
              </a:ext>
            </a:extLst>
          </p:cNvPr>
          <p:cNvSpPr/>
          <p:nvPr/>
        </p:nvSpPr>
        <p:spPr>
          <a:xfrm>
            <a:off x="3167982" y="3148395"/>
            <a:ext cx="7883196" cy="952855"/>
          </a:xfrm>
          <a:prstGeom prst="roundRect">
            <a:avLst>
              <a:gd name="adj" fmla="val 3709"/>
            </a:avLst>
          </a:prstGeom>
          <a:solidFill>
            <a:schemeClr val="accent5">
              <a:lumMod val="60000"/>
              <a:lumOff val="40000"/>
            </a:scheme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8" name="四角形: 角を丸くする 7">
            <a:extLst>
              <a:ext uri="{FF2B5EF4-FFF2-40B4-BE49-F238E27FC236}">
                <a16:creationId xmlns:a16="http://schemas.microsoft.com/office/drawing/2014/main" id="{9FE69498-7757-1D22-1713-DB531D8993A1}"/>
              </a:ext>
            </a:extLst>
          </p:cNvPr>
          <p:cNvSpPr/>
          <p:nvPr/>
        </p:nvSpPr>
        <p:spPr>
          <a:xfrm>
            <a:off x="3167982" y="2125050"/>
            <a:ext cx="7883196" cy="952855"/>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47" name="フリーフォーム: 図形 46">
            <a:extLst>
              <a:ext uri="{FF2B5EF4-FFF2-40B4-BE49-F238E27FC236}">
                <a16:creationId xmlns:a16="http://schemas.microsoft.com/office/drawing/2014/main" id="{3C393E80-6637-FFEB-EB5A-7EB7178E43ED}"/>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8" name="フリーフォーム: 図形 47">
            <a:extLst>
              <a:ext uri="{FF2B5EF4-FFF2-40B4-BE49-F238E27FC236}">
                <a16:creationId xmlns:a16="http://schemas.microsoft.com/office/drawing/2014/main" id="{26F9B26D-FB02-AD47-61C2-39BF2E2E7DF8}"/>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9" name="フリーフォーム: 図形 48">
            <a:extLst>
              <a:ext uri="{FF2B5EF4-FFF2-40B4-BE49-F238E27FC236}">
                <a16:creationId xmlns:a16="http://schemas.microsoft.com/office/drawing/2014/main" id="{C9E98C6A-738F-D3EF-DE45-261273CC09EE}"/>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0" name="テキスト ボックス 49">
            <a:extLst>
              <a:ext uri="{FF2B5EF4-FFF2-40B4-BE49-F238E27FC236}">
                <a16:creationId xmlns:a16="http://schemas.microsoft.com/office/drawing/2014/main" id="{9061B07C-80FB-AA06-20A4-BDC6953DB44F}"/>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51" name="テキスト ボックス 50">
            <a:extLst>
              <a:ext uri="{FF2B5EF4-FFF2-40B4-BE49-F238E27FC236}">
                <a16:creationId xmlns:a16="http://schemas.microsoft.com/office/drawing/2014/main" id="{D0DBE313-6BA6-0826-57FE-7AA23EAE913C}"/>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52" name="テキスト ボックス 51">
            <a:extLst>
              <a:ext uri="{FF2B5EF4-FFF2-40B4-BE49-F238E27FC236}">
                <a16:creationId xmlns:a16="http://schemas.microsoft.com/office/drawing/2014/main" id="{4AC8EFF2-2D93-1274-B5FD-6ADACA8F1AAB}"/>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53" name="フリーフォーム: 図形 52">
            <a:extLst>
              <a:ext uri="{FF2B5EF4-FFF2-40B4-BE49-F238E27FC236}">
                <a16:creationId xmlns:a16="http://schemas.microsoft.com/office/drawing/2014/main" id="{F80608C6-7492-72D0-06A0-D4F56E7AEE85}"/>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4" name="フリーフォーム: 図形 53">
            <a:extLst>
              <a:ext uri="{FF2B5EF4-FFF2-40B4-BE49-F238E27FC236}">
                <a16:creationId xmlns:a16="http://schemas.microsoft.com/office/drawing/2014/main" id="{AD0C3694-9E95-26BC-3079-F1FAFFA1D64D}"/>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5" name="テキスト ボックス 54">
            <a:extLst>
              <a:ext uri="{FF2B5EF4-FFF2-40B4-BE49-F238E27FC236}">
                <a16:creationId xmlns:a16="http://schemas.microsoft.com/office/drawing/2014/main" id="{2EB5DC10-669E-5741-E538-73207CBFE7A6}"/>
              </a:ext>
            </a:extLst>
          </p:cNvPr>
          <p:cNvSpPr txBox="1"/>
          <p:nvPr/>
        </p:nvSpPr>
        <p:spPr>
          <a:xfrm>
            <a:off x="1099952" y="5150392"/>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56" name="テキスト ボックス 55">
            <a:extLst>
              <a:ext uri="{FF2B5EF4-FFF2-40B4-BE49-F238E27FC236}">
                <a16:creationId xmlns:a16="http://schemas.microsoft.com/office/drawing/2014/main" id="{BC641028-880D-2482-F413-49449E7EE755}"/>
              </a:ext>
            </a:extLst>
          </p:cNvPr>
          <p:cNvSpPr txBox="1"/>
          <p:nvPr/>
        </p:nvSpPr>
        <p:spPr>
          <a:xfrm>
            <a:off x="1099952" y="567875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153" name="正方形/長方形 152">
            <a:extLst>
              <a:ext uri="{FF2B5EF4-FFF2-40B4-BE49-F238E27FC236}">
                <a16:creationId xmlns:a16="http://schemas.microsoft.com/office/drawing/2014/main" id="{482FA489-1B41-D654-AE01-FC6B9691D4F4}"/>
              </a:ext>
            </a:extLst>
          </p:cNvPr>
          <p:cNvSpPr/>
          <p:nvPr/>
        </p:nvSpPr>
        <p:spPr>
          <a:xfrm>
            <a:off x="7382215" y="1987551"/>
            <a:ext cx="3305869" cy="447039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2" name="正方形/長方形 151">
            <a:extLst>
              <a:ext uri="{FF2B5EF4-FFF2-40B4-BE49-F238E27FC236}">
                <a16:creationId xmlns:a16="http://schemas.microsoft.com/office/drawing/2014/main" id="{E012912B-3E43-70D7-9FDE-D28BAE57B60D}"/>
              </a:ext>
            </a:extLst>
          </p:cNvPr>
          <p:cNvSpPr/>
          <p:nvPr/>
        </p:nvSpPr>
        <p:spPr>
          <a:xfrm>
            <a:off x="3563088" y="1987551"/>
            <a:ext cx="3305869" cy="447039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D1C36908-AA40-A45F-F393-97C07F92D970}"/>
              </a:ext>
            </a:extLst>
          </p:cNvPr>
          <p:cNvSpPr/>
          <p:nvPr/>
        </p:nvSpPr>
        <p:spPr>
          <a:xfrm>
            <a:off x="3664709" y="2657954"/>
            <a:ext cx="3091658" cy="288874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7716B189-84CD-DE71-4F78-9A2CB40AD9D0}"/>
              </a:ext>
            </a:extLst>
          </p:cNvPr>
          <p:cNvSpPr/>
          <p:nvPr/>
        </p:nvSpPr>
        <p:spPr>
          <a:xfrm>
            <a:off x="7489320" y="2657954"/>
            <a:ext cx="3091658" cy="2888748"/>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p:txBody>
          <a:bodyPr/>
          <a:lstStyle/>
          <a:p>
            <a:r>
              <a:rPr kumimoji="1" lang="ja-JP" altLang="en-US" dirty="0"/>
              <a:t>潜在層、顕在層ともコンテンツアプローチが効く</a:t>
            </a:r>
          </a:p>
        </p:txBody>
      </p:sp>
      <p:sp>
        <p:nvSpPr>
          <p:cNvPr id="154" name="四角形: 角を丸くする 153">
            <a:extLst>
              <a:ext uri="{FF2B5EF4-FFF2-40B4-BE49-F238E27FC236}">
                <a16:creationId xmlns:a16="http://schemas.microsoft.com/office/drawing/2014/main" id="{D4CE53E3-F25D-3EED-4B93-7A8504CBECEA}"/>
              </a:ext>
            </a:extLst>
          </p:cNvPr>
          <p:cNvSpPr/>
          <p:nvPr/>
        </p:nvSpPr>
        <p:spPr>
          <a:xfrm>
            <a:off x="3750125" y="5669785"/>
            <a:ext cx="2922333" cy="676530"/>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123" name="正方形/長方形 122">
            <a:extLst>
              <a:ext uri="{FF2B5EF4-FFF2-40B4-BE49-F238E27FC236}">
                <a16:creationId xmlns:a16="http://schemas.microsoft.com/office/drawing/2014/main" id="{A72ACBF4-9C36-C9BF-B0F3-E4D888F9F56E}"/>
              </a:ext>
            </a:extLst>
          </p:cNvPr>
          <p:cNvSpPr/>
          <p:nvPr/>
        </p:nvSpPr>
        <p:spPr>
          <a:xfrm>
            <a:off x="3931344" y="5925882"/>
            <a:ext cx="1440000" cy="288000"/>
          </a:xfrm>
          <a:prstGeom prst="rect">
            <a:avLst/>
          </a:prstGeom>
        </p:spPr>
        <p:txBody>
          <a:bodyPr wrap="none">
            <a:noAutofit/>
          </a:bodyPr>
          <a:lstStyle/>
          <a:p>
            <a:pPr algn="ctr" defTabSz="914377"/>
            <a:r>
              <a:rPr lang="ja-JP" altLang="en-US" sz="1600" b="1" dirty="0">
                <a:solidFill>
                  <a:schemeClr val="accent3"/>
                </a:solidFill>
                <a:latin typeface="メイリオ" panose="020B0604030504040204" pitchFamily="50" charset="-128"/>
                <a:cs typeface="Arial"/>
                <a:sym typeface="Arial"/>
              </a:rPr>
              <a:t>自動車</a:t>
            </a:r>
          </a:p>
        </p:txBody>
      </p:sp>
      <p:pic>
        <p:nvPicPr>
          <p:cNvPr id="141" name="グラフィックス 140">
            <a:extLst>
              <a:ext uri="{FF2B5EF4-FFF2-40B4-BE49-F238E27FC236}">
                <a16:creationId xmlns:a16="http://schemas.microsoft.com/office/drawing/2014/main" id="{9471CA7B-3C4A-6689-383E-F7947C7C59F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125983" y="5776239"/>
            <a:ext cx="1100255" cy="460259"/>
          </a:xfrm>
          <a:prstGeom prst="rect">
            <a:avLst/>
          </a:prstGeom>
        </p:spPr>
      </p:pic>
      <p:sp>
        <p:nvSpPr>
          <p:cNvPr id="159" name="テキスト プレースホルダー 8">
            <a:extLst>
              <a:ext uri="{FF2B5EF4-FFF2-40B4-BE49-F238E27FC236}">
                <a16:creationId xmlns:a16="http://schemas.microsoft.com/office/drawing/2014/main" id="{F73C543D-7FAB-BC19-0476-7BD7AB022BCF}"/>
              </a:ext>
            </a:extLst>
          </p:cNvPr>
          <p:cNvSpPr txBox="1">
            <a:spLocks/>
          </p:cNvSpPr>
          <p:nvPr/>
        </p:nvSpPr>
        <p:spPr>
          <a:xfrm>
            <a:off x="960100" y="1084856"/>
            <a:ext cx="10271799"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dirty="0">
                <a:solidFill>
                  <a:schemeClr val="accent3"/>
                </a:solidFill>
                <a:latin typeface="メイリオ"/>
                <a:ea typeface="メイリオ"/>
              </a:rPr>
              <a:t>いずれのファネル階層においても</a:t>
            </a:r>
            <a:r>
              <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rPr>
              <a:t>、</a:t>
            </a:r>
            <a:r>
              <a:rPr kumimoji="1" lang="ja-JP" altLang="en-US" sz="1800" b="1" i="0" u="none" strike="noStrike" kern="1200" cap="none" spc="100" normalizeH="0" baseline="0" noProof="0" dirty="0">
                <a:ln>
                  <a:noFill/>
                </a:ln>
                <a:solidFill>
                  <a:schemeClr val="accent6"/>
                </a:solidFill>
                <a:effectLst/>
                <a:uLnTx/>
                <a:uFillTx/>
                <a:latin typeface="メイリオ"/>
                <a:ea typeface="メイリオ"/>
                <a:cs typeface="+mn-cs"/>
              </a:rPr>
              <a:t>業界関連ニュースの閲覧頻度が高くなるにつれ興味関心や購買行動に転換する傾向</a:t>
            </a:r>
            <a:r>
              <a:rPr kumimoji="1" lang="ja-JP" altLang="en-US" sz="1800" b="1" i="0" u="none" strike="noStrike" kern="1200" cap="none" spc="100" normalizeH="0" baseline="0" noProof="0" dirty="0">
                <a:ln>
                  <a:noFill/>
                </a:ln>
                <a:solidFill>
                  <a:srgbClr val="212121"/>
                </a:solidFill>
                <a:effectLst/>
                <a:uLnTx/>
                <a:uFillTx/>
                <a:latin typeface="メイリオ"/>
                <a:ea typeface="メイリオ"/>
                <a:cs typeface="+mn-cs"/>
              </a:rPr>
              <a:t>、</a:t>
            </a:r>
            <a:r>
              <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rPr>
              <a:t>タイアップによる</a:t>
            </a:r>
            <a:r>
              <a:rPr kumimoji="1" lang="ja-JP" altLang="en-US" sz="1800" b="1" i="0" u="none" strike="noStrike" kern="1200" cap="none" spc="100" normalizeH="0" baseline="0" noProof="0" dirty="0">
                <a:ln>
                  <a:noFill/>
                </a:ln>
                <a:solidFill>
                  <a:schemeClr val="accent6"/>
                </a:solidFill>
                <a:effectLst/>
                <a:uLnTx/>
                <a:uFillTx/>
                <a:latin typeface="メイリオ"/>
                <a:ea typeface="メイリオ"/>
                <a:cs typeface="+mn-cs"/>
              </a:rPr>
              <a:t>商品の刷り込み</a:t>
            </a:r>
            <a:r>
              <a:rPr lang="ja-JP" altLang="en-US" dirty="0">
                <a:solidFill>
                  <a:schemeClr val="accent6"/>
                </a:solidFill>
                <a:latin typeface="メイリオ"/>
                <a:ea typeface="メイリオ"/>
              </a:rPr>
              <a:t>が態度変更へとつながりやすい</a:t>
            </a:r>
            <a:endParaRPr kumimoji="1" lang="ja-JP" altLang="en-US" sz="1800" b="1" i="0" u="none" strike="noStrike" kern="1200" cap="none" spc="100" normalizeH="0" baseline="0" noProof="0" dirty="0">
              <a:ln>
                <a:noFill/>
              </a:ln>
              <a:solidFill>
                <a:schemeClr val="accent3"/>
              </a:solidFill>
              <a:effectLst/>
              <a:uLnTx/>
              <a:uFillTx/>
              <a:latin typeface="メイリオ"/>
              <a:ea typeface="メイリオ"/>
              <a:cs typeface="+mn-cs"/>
            </a:endParaRPr>
          </a:p>
        </p:txBody>
      </p:sp>
      <p:pic>
        <p:nvPicPr>
          <p:cNvPr id="9" name="図 8">
            <a:extLst>
              <a:ext uri="{FF2B5EF4-FFF2-40B4-BE49-F238E27FC236}">
                <a16:creationId xmlns:a16="http://schemas.microsoft.com/office/drawing/2014/main" id="{A2F7085B-CF39-00B9-A00C-63BA9E4AC9F5}"/>
              </a:ext>
            </a:extLst>
          </p:cNvPr>
          <p:cNvPicPr>
            <a:picLocks noChangeAspect="1"/>
          </p:cNvPicPr>
          <p:nvPr/>
        </p:nvPicPr>
        <p:blipFill>
          <a:blip r:embed="rId4"/>
          <a:stretch>
            <a:fillRect/>
          </a:stretch>
        </p:blipFill>
        <p:spPr>
          <a:xfrm>
            <a:off x="3664709" y="2567724"/>
            <a:ext cx="3164299" cy="2978978"/>
          </a:xfrm>
          <a:prstGeom prst="rect">
            <a:avLst/>
          </a:prstGeom>
        </p:spPr>
      </p:pic>
      <p:pic>
        <p:nvPicPr>
          <p:cNvPr id="10" name="図 9">
            <a:extLst>
              <a:ext uri="{FF2B5EF4-FFF2-40B4-BE49-F238E27FC236}">
                <a16:creationId xmlns:a16="http://schemas.microsoft.com/office/drawing/2014/main" id="{9754BE66-C40B-8ED1-166D-DE4E201FE74A}"/>
              </a:ext>
            </a:extLst>
          </p:cNvPr>
          <p:cNvPicPr>
            <a:picLocks noChangeAspect="1"/>
          </p:cNvPicPr>
          <p:nvPr/>
        </p:nvPicPr>
        <p:blipFill>
          <a:blip r:embed="rId5"/>
          <a:stretch>
            <a:fillRect/>
          </a:stretch>
        </p:blipFill>
        <p:spPr>
          <a:xfrm>
            <a:off x="7464839" y="2579064"/>
            <a:ext cx="3224763" cy="3027372"/>
          </a:xfrm>
          <a:prstGeom prst="rect">
            <a:avLst/>
          </a:prstGeom>
        </p:spPr>
      </p:pic>
      <p:sp>
        <p:nvSpPr>
          <p:cNvPr id="11" name="正方形/長方形 10">
            <a:extLst>
              <a:ext uri="{FF2B5EF4-FFF2-40B4-BE49-F238E27FC236}">
                <a16:creationId xmlns:a16="http://schemas.microsoft.com/office/drawing/2014/main" id="{AEC2C630-47D6-BA3E-FAD4-90BBCF4A4868}"/>
              </a:ext>
            </a:extLst>
          </p:cNvPr>
          <p:cNvSpPr/>
          <p:nvPr/>
        </p:nvSpPr>
        <p:spPr>
          <a:xfrm>
            <a:off x="878435" y="5158288"/>
            <a:ext cx="1735375" cy="122346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12" name="四角形: 角を丸くする 11">
            <a:extLst>
              <a:ext uri="{FF2B5EF4-FFF2-40B4-BE49-F238E27FC236}">
                <a16:creationId xmlns:a16="http://schemas.microsoft.com/office/drawing/2014/main" id="{F43549B4-E03F-E527-1579-E96F834EE65C}"/>
              </a:ext>
            </a:extLst>
          </p:cNvPr>
          <p:cNvSpPr/>
          <p:nvPr/>
        </p:nvSpPr>
        <p:spPr>
          <a:xfrm>
            <a:off x="7583912" y="5669785"/>
            <a:ext cx="2922333" cy="676530"/>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124" name="正方形/長方形 123">
            <a:extLst>
              <a:ext uri="{FF2B5EF4-FFF2-40B4-BE49-F238E27FC236}">
                <a16:creationId xmlns:a16="http://schemas.microsoft.com/office/drawing/2014/main" id="{82D77B21-8349-E5BB-59E1-B442BD1540C7}"/>
              </a:ext>
            </a:extLst>
          </p:cNvPr>
          <p:cNvSpPr/>
          <p:nvPr/>
        </p:nvSpPr>
        <p:spPr>
          <a:xfrm>
            <a:off x="7820037" y="5923093"/>
            <a:ext cx="1440000" cy="288000"/>
          </a:xfrm>
          <a:prstGeom prst="rect">
            <a:avLst/>
          </a:prstGeom>
        </p:spPr>
        <p:txBody>
          <a:bodyPr wrap="none">
            <a:noAutofit/>
          </a:bodyPr>
          <a:lstStyle/>
          <a:p>
            <a:pPr algn="ctr" defTabSz="914377">
              <a:defRPr/>
            </a:pPr>
            <a:r>
              <a:rPr lang="ja-JP" altLang="en-US" sz="1600" b="1" dirty="0">
                <a:solidFill>
                  <a:schemeClr val="accent3"/>
                </a:solidFill>
                <a:latin typeface="メイリオ" panose="020B0604030504040204" pitchFamily="50" charset="-128"/>
                <a:cs typeface="Arial"/>
                <a:sym typeface="Arial"/>
              </a:rPr>
              <a:t>アルコール</a:t>
            </a:r>
          </a:p>
        </p:txBody>
      </p:sp>
      <p:pic>
        <p:nvPicPr>
          <p:cNvPr id="142" name="図 141">
            <a:extLst>
              <a:ext uri="{FF2B5EF4-FFF2-40B4-BE49-F238E27FC236}">
                <a16:creationId xmlns:a16="http://schemas.microsoft.com/office/drawing/2014/main" id="{72BFCFE6-A12C-4D54-E6A3-0D29349A6C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67565" y="5754920"/>
            <a:ext cx="831323" cy="460260"/>
          </a:xfrm>
          <a:prstGeom prst="rect">
            <a:avLst/>
          </a:prstGeom>
        </p:spPr>
      </p:pic>
      <p:sp>
        <p:nvSpPr>
          <p:cNvPr id="15" name="四角形: 上の 2 つの角を丸める 14">
            <a:extLst>
              <a:ext uri="{FF2B5EF4-FFF2-40B4-BE49-F238E27FC236}">
                <a16:creationId xmlns:a16="http://schemas.microsoft.com/office/drawing/2014/main" id="{CD3ECD8B-1A32-0DC3-1294-1D2794AB6D57}"/>
              </a:ext>
            </a:extLst>
          </p:cNvPr>
          <p:cNvSpPr/>
          <p:nvPr/>
        </p:nvSpPr>
        <p:spPr>
          <a:xfrm>
            <a:off x="3355885" y="2104662"/>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200" normalizeH="0" baseline="0" noProof="0" dirty="0">
                <a:ln>
                  <a:noFill/>
                </a:ln>
                <a:solidFill>
                  <a:srgbClr val="212121"/>
                </a:solidFill>
                <a:effectLst/>
                <a:uLnTx/>
                <a:uFillTx/>
                <a:latin typeface="メイリオ" panose="020B0604030504040204" pitchFamily="50" charset="-128"/>
                <a:ea typeface="メイリオ"/>
                <a:cs typeface="+mn-cs"/>
              </a:rPr>
              <a:t>関連ニュース閲覧頻度別 興味関心転換率</a:t>
            </a:r>
          </a:p>
        </p:txBody>
      </p:sp>
      <p:sp>
        <p:nvSpPr>
          <p:cNvPr id="16" name="四角形: 上の 2 つの角を丸める 26">
            <a:extLst>
              <a:ext uri="{FF2B5EF4-FFF2-40B4-BE49-F238E27FC236}">
                <a16:creationId xmlns:a16="http://schemas.microsoft.com/office/drawing/2014/main" id="{2D0E4003-5625-A466-AE5E-3E10E683E032}"/>
              </a:ext>
            </a:extLst>
          </p:cNvPr>
          <p:cNvSpPr/>
          <p:nvPr/>
        </p:nvSpPr>
        <p:spPr>
          <a:xfrm>
            <a:off x="7211242" y="2109138"/>
            <a:ext cx="3615345" cy="395621"/>
          </a:xfrm>
          <a:prstGeom prst="round2SameRect">
            <a:avLst>
              <a:gd name="adj1" fmla="val 50000"/>
              <a:gd name="adj2" fmla="val 50000"/>
            </a:avLst>
          </a:prstGeom>
          <a:solidFill>
            <a:srgbClr val="FFFFFF"/>
          </a:solidFill>
          <a:ln w="12700" cap="flat" cmpd="sng" algn="ctr">
            <a:solidFill>
              <a:srgbClr val="212121"/>
            </a:solid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200" normalizeH="0" baseline="0" noProof="0" dirty="0">
                <a:ln>
                  <a:noFill/>
                </a:ln>
                <a:solidFill>
                  <a:srgbClr val="212121"/>
                </a:solidFill>
                <a:effectLst/>
                <a:uLnTx/>
                <a:uFillTx/>
                <a:latin typeface="メイリオ" panose="020B0604030504040204" pitchFamily="50" charset="-128"/>
                <a:ea typeface="メイリオ"/>
                <a:cs typeface="+mn-cs"/>
              </a:rPr>
              <a:t>関連ニュース閲覧頻度別 店舗購買転換率</a:t>
            </a:r>
          </a:p>
        </p:txBody>
      </p:sp>
      <p:sp>
        <p:nvSpPr>
          <p:cNvPr id="23" name="四角形: 角を丸くする 36">
            <a:extLst>
              <a:ext uri="{FF2B5EF4-FFF2-40B4-BE49-F238E27FC236}">
                <a16:creationId xmlns:a16="http://schemas.microsoft.com/office/drawing/2014/main" id="{E9B1BF63-FC4A-9071-523C-A20DEFF56C0B}"/>
              </a:ext>
            </a:extLst>
          </p:cNvPr>
          <p:cNvSpPr/>
          <p:nvPr/>
        </p:nvSpPr>
        <p:spPr>
          <a:xfrm>
            <a:off x="2947061" y="4751299"/>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rPr>
              <a:t>ニュース全体</a:t>
            </a:r>
          </a:p>
        </p:txBody>
      </p:sp>
      <p:sp>
        <p:nvSpPr>
          <p:cNvPr id="24" name="四角形: 角を丸くする 36">
            <a:extLst>
              <a:ext uri="{FF2B5EF4-FFF2-40B4-BE49-F238E27FC236}">
                <a16:creationId xmlns:a16="http://schemas.microsoft.com/office/drawing/2014/main" id="{7054452A-11B1-3584-55C9-7CCCCE215C00}"/>
              </a:ext>
            </a:extLst>
          </p:cNvPr>
          <p:cNvSpPr/>
          <p:nvPr/>
        </p:nvSpPr>
        <p:spPr>
          <a:xfrm>
            <a:off x="2947061" y="5281380"/>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a:ln>
                  <a:noFill/>
                </a:ln>
                <a:solidFill>
                  <a:srgbClr val="545454"/>
                </a:solidFill>
                <a:effectLst/>
                <a:uLnTx/>
                <a:uFillTx/>
                <a:latin typeface="メイリオ" panose="020B0604030504040204" pitchFamily="50" charset="-128"/>
                <a:ea typeface="メイリオ"/>
                <a:cs typeface="+mn-cs"/>
              </a:rPr>
              <a:t>業界関連記事</a:t>
            </a:r>
            <a:endParaRPr kumimoji="0" lang="ja-JP" altLang="en-US"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endParaRPr>
          </a:p>
        </p:txBody>
      </p:sp>
      <p:sp>
        <p:nvSpPr>
          <p:cNvPr id="26" name="テキスト ボックス 25">
            <a:extLst>
              <a:ext uri="{FF2B5EF4-FFF2-40B4-BE49-F238E27FC236}">
                <a16:creationId xmlns:a16="http://schemas.microsoft.com/office/drawing/2014/main" id="{CBFC6E5F-C5D1-0A03-5995-5AD71C420BC0}"/>
              </a:ext>
            </a:extLst>
          </p:cNvPr>
          <p:cNvSpPr txBox="1"/>
          <p:nvPr/>
        </p:nvSpPr>
        <p:spPr>
          <a:xfrm>
            <a:off x="394518" y="6287562"/>
            <a:ext cx="4747321" cy="338554"/>
          </a:xfrm>
          <a:prstGeom prst="rect">
            <a:avLst/>
          </a:prstGeom>
          <a:noFill/>
        </p:spPr>
        <p:txBody>
          <a:bodyPr wrap="square" anchor="ctr" anchorCtr="0">
            <a:spAutoFit/>
          </a:bodyPr>
          <a:lstStyle/>
          <a:p>
            <a:pPr>
              <a:defRPr/>
            </a:pPr>
            <a:r>
              <a:rPr kumimoji="0" lang="en-US" altLang="ja-JP" sz="800" kern="0" dirty="0">
                <a:solidFill>
                  <a:schemeClr val="accent3"/>
                </a:solidFill>
                <a:latin typeface="メイリオ" panose="020B0604030504040204" pitchFamily="50" charset="-128"/>
              </a:rPr>
              <a:t>※</a:t>
            </a:r>
            <a:r>
              <a:rPr kumimoji="0" lang="ja-JP" altLang="en-US" sz="800" kern="0" dirty="0">
                <a:solidFill>
                  <a:schemeClr val="accent3"/>
                </a:solidFill>
                <a:latin typeface="メイリオ" panose="020B0604030504040204" pitchFamily="50" charset="-128"/>
              </a:rPr>
              <a:t>定義：</a:t>
            </a:r>
            <a:r>
              <a:rPr kumimoji="0" lang="en-US" altLang="ja-JP" sz="800" kern="0" dirty="0">
                <a:solidFill>
                  <a:schemeClr val="accent3"/>
                </a:solidFill>
                <a:latin typeface="メイリオ" panose="020B0604030504040204" pitchFamily="50" charset="-128"/>
              </a:rPr>
              <a:t>Low</a:t>
            </a:r>
            <a:r>
              <a:rPr kumimoji="0" lang="ja-JP" altLang="en-US" sz="800" kern="0" dirty="0">
                <a:solidFill>
                  <a:schemeClr val="accent3"/>
                </a:solidFill>
                <a:latin typeface="メイリオ" panose="020B0604030504040204" pitchFamily="50" charset="-128"/>
              </a:rPr>
              <a:t>＝</a:t>
            </a:r>
            <a:r>
              <a:rPr kumimoji="0" lang="en-US" altLang="ja-JP" sz="800" kern="0" dirty="0">
                <a:solidFill>
                  <a:schemeClr val="accent3"/>
                </a:solidFill>
                <a:latin typeface="メイリオ" panose="020B0604030504040204" pitchFamily="50" charset="-128"/>
              </a:rPr>
              <a:t>1~2PV/</a:t>
            </a:r>
            <a:r>
              <a:rPr kumimoji="0" lang="ja-JP" altLang="en-US" sz="800" kern="0" dirty="0">
                <a:solidFill>
                  <a:schemeClr val="accent3"/>
                </a:solidFill>
                <a:latin typeface="メイリオ" panose="020B0604030504040204" pitchFamily="50" charset="-128"/>
              </a:rPr>
              <a:t>月、</a:t>
            </a:r>
            <a:r>
              <a:rPr kumimoji="0" lang="en-US" altLang="ja-JP" sz="800" kern="0" dirty="0">
                <a:solidFill>
                  <a:schemeClr val="accent3"/>
                </a:solidFill>
                <a:latin typeface="メイリオ" panose="020B0604030504040204" pitchFamily="50" charset="-128"/>
              </a:rPr>
              <a:t>Middle</a:t>
            </a:r>
            <a:r>
              <a:rPr kumimoji="0" lang="ja-JP" altLang="en-US" sz="800" kern="0" dirty="0">
                <a:solidFill>
                  <a:schemeClr val="accent3"/>
                </a:solidFill>
                <a:latin typeface="メイリオ" panose="020B0604030504040204" pitchFamily="50" charset="-128"/>
              </a:rPr>
              <a:t>＝</a:t>
            </a:r>
            <a:r>
              <a:rPr kumimoji="0" lang="en-US" altLang="ja-JP" sz="800" kern="0" dirty="0">
                <a:solidFill>
                  <a:schemeClr val="accent3"/>
                </a:solidFill>
                <a:latin typeface="メイリオ" panose="020B0604030504040204" pitchFamily="50" charset="-128"/>
              </a:rPr>
              <a:t>3~7PV/</a:t>
            </a:r>
            <a:r>
              <a:rPr kumimoji="0" lang="ja-JP" altLang="en-US" sz="800" kern="0" dirty="0">
                <a:solidFill>
                  <a:schemeClr val="accent3"/>
                </a:solidFill>
                <a:latin typeface="メイリオ" panose="020B0604030504040204" pitchFamily="50" charset="-128"/>
              </a:rPr>
              <a:t>月、</a:t>
            </a:r>
            <a:r>
              <a:rPr kumimoji="0" lang="en-US" altLang="ja-JP" sz="800" kern="0" dirty="0">
                <a:solidFill>
                  <a:schemeClr val="accent3"/>
                </a:solidFill>
                <a:latin typeface="メイリオ" panose="020B0604030504040204" pitchFamily="50" charset="-128"/>
              </a:rPr>
              <a:t>Heavy</a:t>
            </a:r>
            <a:r>
              <a:rPr kumimoji="0" lang="ja-JP" altLang="en-US" sz="800" kern="0" dirty="0">
                <a:solidFill>
                  <a:schemeClr val="accent3"/>
                </a:solidFill>
                <a:latin typeface="メイリオ" panose="020B0604030504040204" pitchFamily="50" charset="-128"/>
              </a:rPr>
              <a:t>＝</a:t>
            </a:r>
            <a:r>
              <a:rPr kumimoji="0" lang="en-US" altLang="ja-JP" sz="800" kern="0" dirty="0">
                <a:solidFill>
                  <a:schemeClr val="accent3"/>
                </a:solidFill>
                <a:latin typeface="メイリオ" panose="020B0604030504040204" pitchFamily="50" charset="-128"/>
              </a:rPr>
              <a:t>8PV</a:t>
            </a:r>
            <a:r>
              <a:rPr kumimoji="0" lang="ja-JP" altLang="en-US" sz="800" kern="0" dirty="0">
                <a:solidFill>
                  <a:schemeClr val="accent3"/>
                </a:solidFill>
                <a:latin typeface="メイリオ" panose="020B0604030504040204" pitchFamily="50" charset="-128"/>
              </a:rPr>
              <a:t>～</a:t>
            </a:r>
            <a:r>
              <a:rPr kumimoji="0" lang="en-US" altLang="ja-JP" sz="800" kern="0" dirty="0">
                <a:solidFill>
                  <a:schemeClr val="accent3"/>
                </a:solidFill>
                <a:latin typeface="メイリオ" panose="020B0604030504040204" pitchFamily="50" charset="-128"/>
              </a:rPr>
              <a:t>/</a:t>
            </a:r>
            <a:r>
              <a:rPr kumimoji="0" lang="ja-JP" altLang="en-US" sz="800" kern="0" dirty="0">
                <a:solidFill>
                  <a:schemeClr val="accent3"/>
                </a:solidFill>
                <a:latin typeface="メイリオ" panose="020B0604030504040204" pitchFamily="50" charset="-128"/>
              </a:rPr>
              <a:t>月</a:t>
            </a:r>
            <a:endParaRPr kumimoji="0" lang="en-US" altLang="ja-JP" sz="800" kern="0" dirty="0">
              <a:solidFill>
                <a:schemeClr val="accent3"/>
              </a:solidFill>
              <a:latin typeface="メイリオ" panose="020B0604030504040204" pitchFamily="50" charset="-128"/>
            </a:endParaRPr>
          </a:p>
          <a:p>
            <a:pPr>
              <a:defRPr/>
            </a:pPr>
            <a:r>
              <a:rPr kumimoji="0" lang="en-US" altLang="ja-JP" sz="800" kern="0" dirty="0">
                <a:solidFill>
                  <a:schemeClr val="accent3"/>
                </a:solidFill>
                <a:latin typeface="メイリオ" panose="020B0604030504040204" pitchFamily="50" charset="-128"/>
              </a:rPr>
              <a:t>※Yahoo!</a:t>
            </a:r>
            <a:r>
              <a:rPr kumimoji="0" lang="ja-JP" altLang="en-US" sz="800" kern="0" dirty="0">
                <a:solidFill>
                  <a:schemeClr val="accent3"/>
                </a:solidFill>
                <a:latin typeface="メイリオ" panose="020B0604030504040204" pitchFamily="50" charset="-128"/>
              </a:rPr>
              <a:t> </a:t>
            </a:r>
            <a:r>
              <a:rPr kumimoji="0" lang="en-US" altLang="ja-JP" sz="800" kern="0" dirty="0">
                <a:solidFill>
                  <a:schemeClr val="accent3"/>
                </a:solidFill>
                <a:latin typeface="メイリオ" panose="020B0604030504040204" pitchFamily="50" charset="-128"/>
              </a:rPr>
              <a:t>JAPAN </a:t>
            </a:r>
            <a:r>
              <a:rPr kumimoji="0" lang="ja-JP" altLang="en-US" sz="800" kern="0" dirty="0">
                <a:solidFill>
                  <a:schemeClr val="accent3"/>
                </a:solidFill>
                <a:latin typeface="メイリオ" panose="020B0604030504040204" pitchFamily="50" charset="-128"/>
              </a:rPr>
              <a:t>自社調査</a:t>
            </a:r>
            <a:endParaRPr kumimoji="0" lang="en-US" altLang="ja-JP" sz="800" kern="0" dirty="0">
              <a:solidFill>
                <a:schemeClr val="accent3"/>
              </a:solidFill>
              <a:latin typeface="メイリオ" panose="020B0604030504040204" pitchFamily="50" charset="-128"/>
            </a:endParaRPr>
          </a:p>
        </p:txBody>
      </p:sp>
      <p:sp>
        <p:nvSpPr>
          <p:cNvPr id="5" name="テキスト プレースホルダー 1">
            <a:extLst>
              <a:ext uri="{FF2B5EF4-FFF2-40B4-BE49-F238E27FC236}">
                <a16:creationId xmlns:a16="http://schemas.microsoft.com/office/drawing/2014/main" id="{FBDAE231-C693-D0FE-25A4-3E3557901B0B}"/>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sp>
        <p:nvSpPr>
          <p:cNvPr id="2" name="四角形: 角を丸くする 36">
            <a:extLst>
              <a:ext uri="{FF2B5EF4-FFF2-40B4-BE49-F238E27FC236}">
                <a16:creationId xmlns:a16="http://schemas.microsoft.com/office/drawing/2014/main" id="{CFB10EC7-3980-4CE0-4028-8F2381E0A4B7}"/>
              </a:ext>
            </a:extLst>
          </p:cNvPr>
          <p:cNvSpPr/>
          <p:nvPr/>
        </p:nvSpPr>
        <p:spPr>
          <a:xfrm>
            <a:off x="10580978" y="4751299"/>
            <a:ext cx="803064" cy="49786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rPr>
              <a:t>業界関連記事</a:t>
            </a:r>
          </a:p>
        </p:txBody>
      </p:sp>
      <p:sp>
        <p:nvSpPr>
          <p:cNvPr id="3" name="四角形: 角を丸くする 36">
            <a:extLst>
              <a:ext uri="{FF2B5EF4-FFF2-40B4-BE49-F238E27FC236}">
                <a16:creationId xmlns:a16="http://schemas.microsoft.com/office/drawing/2014/main" id="{5B0F3D2D-77D1-77A7-8ED9-612254D61675}"/>
              </a:ext>
            </a:extLst>
          </p:cNvPr>
          <p:cNvSpPr/>
          <p:nvPr/>
        </p:nvSpPr>
        <p:spPr>
          <a:xfrm>
            <a:off x="10580978" y="5281380"/>
            <a:ext cx="803064" cy="265322"/>
          </a:xfrm>
          <a:prstGeom prst="roundRect">
            <a:avLst>
              <a:gd name="adj" fmla="val 0"/>
            </a:avLst>
          </a:prstGeom>
          <a:solidFill>
            <a:srgbClr val="212121">
              <a:lumMod val="10000"/>
              <a:lumOff val="90000"/>
            </a:srgbClr>
          </a:solidFill>
          <a:ln w="12700" cap="flat" cmpd="sng" algn="ctr">
            <a:noFill/>
            <a:prstDash val="solid"/>
            <a:miter lim="800000"/>
          </a:ln>
          <a:effectLst/>
        </p:spPr>
        <p:txBody>
          <a:bodyPr wrap="none" lIns="72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rPr>
              <a:t>ビール</a:t>
            </a:r>
            <a:r>
              <a:rPr kumimoji="0" lang="en-US" altLang="ja-JP"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rPr>
              <a:t>BT</a:t>
            </a:r>
            <a:r>
              <a:rPr kumimoji="0" lang="ja-JP" altLang="en-US" sz="800" b="1" i="0" u="none" strike="noStrike" kern="0" cap="none" spc="0" normalizeH="0" baseline="0" noProof="0" dirty="0">
                <a:ln>
                  <a:noFill/>
                </a:ln>
                <a:solidFill>
                  <a:srgbClr val="545454"/>
                </a:solidFill>
                <a:effectLst/>
                <a:uLnTx/>
                <a:uFillTx/>
                <a:latin typeface="メイリオ" panose="020B0604030504040204" pitchFamily="50" charset="-128"/>
                <a:ea typeface="メイリオ"/>
                <a:cs typeface="+mn-cs"/>
              </a:rPr>
              <a:t>有無</a:t>
            </a:r>
          </a:p>
        </p:txBody>
      </p:sp>
      <p:grpSp>
        <p:nvGrpSpPr>
          <p:cNvPr id="18" name="Group 1">
            <a:extLst>
              <a:ext uri="{FF2B5EF4-FFF2-40B4-BE49-F238E27FC236}">
                <a16:creationId xmlns:a16="http://schemas.microsoft.com/office/drawing/2014/main" id="{BE363E80-5644-4598-5CB7-242EAB39C1DC}"/>
              </a:ext>
            </a:extLst>
          </p:cNvPr>
          <p:cNvGrpSpPr>
            <a:grpSpLocks/>
          </p:cNvGrpSpPr>
          <p:nvPr/>
        </p:nvGrpSpPr>
        <p:grpSpPr bwMode="auto">
          <a:xfrm>
            <a:off x="104843" y="103529"/>
            <a:ext cx="307780" cy="327393"/>
            <a:chOff x="588" y="472"/>
            <a:chExt cx="408" cy="434"/>
          </a:xfrm>
          <a:solidFill>
            <a:schemeClr val="bg1"/>
          </a:solidFill>
        </p:grpSpPr>
        <p:sp>
          <p:nvSpPr>
            <p:cNvPr id="21" name="Freeform 2">
              <a:extLst>
                <a:ext uri="{FF2B5EF4-FFF2-40B4-BE49-F238E27FC236}">
                  <a16:creationId xmlns:a16="http://schemas.microsoft.com/office/drawing/2014/main" id="{71E6A5C3-AD53-C43A-8995-F0FB621D05A6}"/>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3">
              <a:extLst>
                <a:ext uri="{FF2B5EF4-FFF2-40B4-BE49-F238E27FC236}">
                  <a16:creationId xmlns:a16="http://schemas.microsoft.com/office/drawing/2014/main" id="{9BFE47EA-05CE-81EA-8DA4-BF332B5D9F1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5" name="Freeform 4">
              <a:extLst>
                <a:ext uri="{FF2B5EF4-FFF2-40B4-BE49-F238E27FC236}">
                  <a16:creationId xmlns:a16="http://schemas.microsoft.com/office/drawing/2014/main" id="{E96568D4-A415-0850-F811-92D1592828A0}"/>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7" name="Freeform 5">
              <a:extLst>
                <a:ext uri="{FF2B5EF4-FFF2-40B4-BE49-F238E27FC236}">
                  <a16:creationId xmlns:a16="http://schemas.microsoft.com/office/drawing/2014/main" id="{A5A89DDD-DBD4-0DCB-AA58-7FA8FE10B171}"/>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8" name="Freeform 6">
              <a:extLst>
                <a:ext uri="{FF2B5EF4-FFF2-40B4-BE49-F238E27FC236}">
                  <a16:creationId xmlns:a16="http://schemas.microsoft.com/office/drawing/2014/main" id="{6BAED91D-B8A8-434A-C3B2-5E9CBD095B88}"/>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9" name="Freeform 7">
              <a:extLst>
                <a:ext uri="{FF2B5EF4-FFF2-40B4-BE49-F238E27FC236}">
                  <a16:creationId xmlns:a16="http://schemas.microsoft.com/office/drawing/2014/main" id="{25BBD9F4-7894-E1F0-825F-E2A70FFF62AF}"/>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0" name="Freeform 8">
              <a:extLst>
                <a:ext uri="{FF2B5EF4-FFF2-40B4-BE49-F238E27FC236}">
                  <a16:creationId xmlns:a16="http://schemas.microsoft.com/office/drawing/2014/main" id="{ACD9C5B5-6D07-8E14-E26F-D9E7B2592512}"/>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1" name="Freeform 9">
              <a:extLst>
                <a:ext uri="{FF2B5EF4-FFF2-40B4-BE49-F238E27FC236}">
                  <a16:creationId xmlns:a16="http://schemas.microsoft.com/office/drawing/2014/main" id="{EBFFC575-11B6-3157-33D2-E73B355DF152}"/>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Tree>
    <p:extLst>
      <p:ext uri="{BB962C8B-B14F-4D97-AF65-F5344CB8AC3E}">
        <p14:creationId xmlns:p14="http://schemas.microsoft.com/office/powerpoint/2010/main" val="12216620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フリーフォーム: 図形 90">
            <a:extLst>
              <a:ext uri="{FF2B5EF4-FFF2-40B4-BE49-F238E27FC236}">
                <a16:creationId xmlns:a16="http://schemas.microsoft.com/office/drawing/2014/main" id="{0A8B659D-083B-DCBB-4DA8-D6F04B32D229}"/>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2" name="フリーフォーム: 図形 91">
            <a:extLst>
              <a:ext uri="{FF2B5EF4-FFF2-40B4-BE49-F238E27FC236}">
                <a16:creationId xmlns:a16="http://schemas.microsoft.com/office/drawing/2014/main" id="{1F178775-0399-9F54-FD30-FF811BC427E7}"/>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3" name="フリーフォーム: 図形 92">
            <a:extLst>
              <a:ext uri="{FF2B5EF4-FFF2-40B4-BE49-F238E27FC236}">
                <a16:creationId xmlns:a16="http://schemas.microsoft.com/office/drawing/2014/main" id="{36FA02BE-CDFD-719C-8C22-4753E05E485E}"/>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4" name="テキスト ボックス 93">
            <a:extLst>
              <a:ext uri="{FF2B5EF4-FFF2-40B4-BE49-F238E27FC236}">
                <a16:creationId xmlns:a16="http://schemas.microsoft.com/office/drawing/2014/main" id="{89629B03-A97E-8CFD-C1E2-1E3B7ECACC19}"/>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95" name="テキスト ボックス 94">
            <a:extLst>
              <a:ext uri="{FF2B5EF4-FFF2-40B4-BE49-F238E27FC236}">
                <a16:creationId xmlns:a16="http://schemas.microsoft.com/office/drawing/2014/main" id="{3E2F865B-B64D-84EE-CE5B-899A9888B2EB}"/>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96" name="テキスト ボックス 95">
            <a:extLst>
              <a:ext uri="{FF2B5EF4-FFF2-40B4-BE49-F238E27FC236}">
                <a16:creationId xmlns:a16="http://schemas.microsoft.com/office/drawing/2014/main" id="{AC6E3F3B-B105-6C46-E66E-F3ECBA96EA0B}"/>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97" name="フリーフォーム: 図形 96">
            <a:extLst>
              <a:ext uri="{FF2B5EF4-FFF2-40B4-BE49-F238E27FC236}">
                <a16:creationId xmlns:a16="http://schemas.microsoft.com/office/drawing/2014/main" id="{91688104-F254-7186-7D1B-CA45CA0CDD2A}"/>
              </a:ext>
            </a:extLst>
          </p:cNvPr>
          <p:cNvSpPr/>
          <p:nvPr/>
        </p:nvSpPr>
        <p:spPr>
          <a:xfrm rot="10800000" flipH="1">
            <a:off x="1201572" y="5166638"/>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8" name="フリーフォーム: 図形 97">
            <a:extLst>
              <a:ext uri="{FF2B5EF4-FFF2-40B4-BE49-F238E27FC236}">
                <a16:creationId xmlns:a16="http://schemas.microsoft.com/office/drawing/2014/main" id="{A4CCAD4F-0A41-7F31-8F36-C36C754D3F33}"/>
              </a:ext>
            </a:extLst>
          </p:cNvPr>
          <p:cNvSpPr/>
          <p:nvPr/>
        </p:nvSpPr>
        <p:spPr>
          <a:xfrm rot="10800000" flipH="1">
            <a:off x="1357911" y="5686760"/>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9" name="テキスト ボックス 98">
            <a:extLst>
              <a:ext uri="{FF2B5EF4-FFF2-40B4-BE49-F238E27FC236}">
                <a16:creationId xmlns:a16="http://schemas.microsoft.com/office/drawing/2014/main" id="{7E101333-6A59-C410-4373-2D26D8D6961D}"/>
              </a:ext>
            </a:extLst>
          </p:cNvPr>
          <p:cNvSpPr txBox="1"/>
          <p:nvPr/>
        </p:nvSpPr>
        <p:spPr>
          <a:xfrm>
            <a:off x="1099952" y="508072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100" name="テキスト ボックス 99">
            <a:extLst>
              <a:ext uri="{FF2B5EF4-FFF2-40B4-BE49-F238E27FC236}">
                <a16:creationId xmlns:a16="http://schemas.microsoft.com/office/drawing/2014/main" id="{56EE7A97-E222-860F-D3C0-63BE781F293B}"/>
              </a:ext>
            </a:extLst>
          </p:cNvPr>
          <p:cNvSpPr txBox="1"/>
          <p:nvPr/>
        </p:nvSpPr>
        <p:spPr>
          <a:xfrm>
            <a:off x="1030281" y="5626496"/>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22" name="四角形: 角を丸くする 21">
            <a:extLst>
              <a:ext uri="{FF2B5EF4-FFF2-40B4-BE49-F238E27FC236}">
                <a16:creationId xmlns:a16="http://schemas.microsoft.com/office/drawing/2014/main" id="{1F37F402-CD44-7065-A521-BA2B976703B3}"/>
              </a:ext>
            </a:extLst>
          </p:cNvPr>
          <p:cNvSpPr/>
          <p:nvPr/>
        </p:nvSpPr>
        <p:spPr>
          <a:xfrm>
            <a:off x="3119223" y="1760704"/>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a:xfrm>
            <a:off x="1887808" y="252000"/>
            <a:ext cx="4573952" cy="335028"/>
          </a:xfrm>
        </p:spPr>
        <p:txBody>
          <a:bodyPr/>
          <a:lstStyle/>
          <a:p>
            <a:r>
              <a:rPr lang="ja-JP" altLang="en-US" dirty="0"/>
              <a:t>各層へのアプローチ</a:t>
            </a:r>
            <a:r>
              <a:rPr lang="en-US" altLang="ja-JP" dirty="0"/>
              <a:t>/</a:t>
            </a:r>
            <a:r>
              <a:rPr lang="ja-JP" altLang="en-US" dirty="0"/>
              <a:t>推奨プラン①</a:t>
            </a:r>
            <a:endParaRPr kumimoji="1" lang="ja-JP" altLang="en-US" dirty="0"/>
          </a:p>
        </p:txBody>
      </p:sp>
      <p:sp>
        <p:nvSpPr>
          <p:cNvPr id="11" name="正方形/長方形 10">
            <a:extLst>
              <a:ext uri="{FF2B5EF4-FFF2-40B4-BE49-F238E27FC236}">
                <a16:creationId xmlns:a16="http://schemas.microsoft.com/office/drawing/2014/main" id="{AEC2C630-47D6-BA3E-FAD4-90BBCF4A4868}"/>
              </a:ext>
            </a:extLst>
          </p:cNvPr>
          <p:cNvSpPr/>
          <p:nvPr/>
        </p:nvSpPr>
        <p:spPr>
          <a:xfrm>
            <a:off x="580525" y="3149929"/>
            <a:ext cx="2370426" cy="3231821"/>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5" name="四角形: 角を丸くする 4">
            <a:extLst>
              <a:ext uri="{FF2B5EF4-FFF2-40B4-BE49-F238E27FC236}">
                <a16:creationId xmlns:a16="http://schemas.microsoft.com/office/drawing/2014/main" id="{1A773BA1-2E7F-4547-D36B-BEEF324491B5}"/>
              </a:ext>
            </a:extLst>
          </p:cNvPr>
          <p:cNvSpPr/>
          <p:nvPr/>
        </p:nvSpPr>
        <p:spPr>
          <a:xfrm>
            <a:off x="6385137" y="129384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アプローチ方法</a:t>
            </a:r>
          </a:p>
        </p:txBody>
      </p:sp>
      <p:sp>
        <p:nvSpPr>
          <p:cNvPr id="6" name="四角形: 角を丸くする 5">
            <a:extLst>
              <a:ext uri="{FF2B5EF4-FFF2-40B4-BE49-F238E27FC236}">
                <a16:creationId xmlns:a16="http://schemas.microsoft.com/office/drawing/2014/main" id="{3084D766-9BAB-B376-C45F-33826688912E}"/>
              </a:ext>
            </a:extLst>
          </p:cNvPr>
          <p:cNvSpPr/>
          <p:nvPr/>
        </p:nvSpPr>
        <p:spPr>
          <a:xfrm>
            <a:off x="6191076" y="1850434"/>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社会的・マス的情報と</a:t>
            </a:r>
            <a:endParaRPr kumimoji="0" lang="en-US" altLang="ja-JP"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400" b="1" kern="0" dirty="0">
                <a:solidFill>
                  <a:schemeClr val="accent3"/>
                </a:solidFill>
                <a:latin typeface="メイリオ" panose="020B0604030504040204" pitchFamily="50" charset="-128"/>
                <a:ea typeface="メイリオ"/>
              </a:rPr>
              <a:t>商品の関連付け</a:t>
            </a:r>
            <a:endPar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p:txBody>
      </p:sp>
      <p:sp>
        <p:nvSpPr>
          <p:cNvPr id="8" name="四角形: 角を丸くする 7">
            <a:extLst>
              <a:ext uri="{FF2B5EF4-FFF2-40B4-BE49-F238E27FC236}">
                <a16:creationId xmlns:a16="http://schemas.microsoft.com/office/drawing/2014/main" id="{49B3342F-2318-E578-8A90-ACA94E19BE91}"/>
              </a:ext>
            </a:extLst>
          </p:cNvPr>
          <p:cNvSpPr/>
          <p:nvPr/>
        </p:nvSpPr>
        <p:spPr>
          <a:xfrm>
            <a:off x="8774979" y="1850434"/>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トピックス</a:t>
            </a:r>
            <a:r>
              <a:rPr kumimoji="0" lang="en-US" altLang="ja-JP"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PR</a:t>
            </a: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000" b="1" kern="0" spc="150" dirty="0">
                <a:solidFill>
                  <a:schemeClr val="accent3"/>
                </a:solidFill>
                <a:latin typeface="メイリオ" panose="020B0604030504040204" pitchFamily="50" charset="-128"/>
                <a:ea typeface="メイリオ"/>
              </a:rPr>
              <a:t> ＋</a:t>
            </a:r>
            <a:br>
              <a:rPr kumimoji="0" lang="en-US" altLang="ja-JP"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br>
            <a:r>
              <a:rPr kumimoji="0" lang="ja-JP" altLang="en-US"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ディスプレイ広告（予約型</a:t>
            </a:r>
            <a:r>
              <a:rPr kumimoji="0" lang="en-US" altLang="ja-JP"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a:t>
            </a:r>
            <a:r>
              <a:rPr kumimoji="0" lang="ja-JP" altLang="en-US"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運用型）</a:t>
            </a:r>
            <a:r>
              <a:rPr kumimoji="0" lang="en-US" altLang="ja-JP"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/Yahoo!</a:t>
            </a:r>
            <a:r>
              <a:rPr kumimoji="0" lang="ja-JP" altLang="en-US" sz="10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ニュース面指定</a:t>
            </a:r>
          </a:p>
        </p:txBody>
      </p:sp>
      <p:sp>
        <p:nvSpPr>
          <p:cNvPr id="13" name="四角形: 角を丸くする 12">
            <a:extLst>
              <a:ext uri="{FF2B5EF4-FFF2-40B4-BE49-F238E27FC236}">
                <a16:creationId xmlns:a16="http://schemas.microsoft.com/office/drawing/2014/main" id="{3DAFCF1F-061E-A7D6-0497-41CBF4A42611}"/>
              </a:ext>
            </a:extLst>
          </p:cNvPr>
          <p:cNvSpPr/>
          <p:nvPr/>
        </p:nvSpPr>
        <p:spPr>
          <a:xfrm>
            <a:off x="3575861" y="1282079"/>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ユーザー</a:t>
            </a:r>
          </a:p>
        </p:txBody>
      </p:sp>
      <p:grpSp>
        <p:nvGrpSpPr>
          <p:cNvPr id="14" name="グループ化 13">
            <a:extLst>
              <a:ext uri="{FF2B5EF4-FFF2-40B4-BE49-F238E27FC236}">
                <a16:creationId xmlns:a16="http://schemas.microsoft.com/office/drawing/2014/main" id="{7072CE97-1038-FA66-325A-299F45582454}"/>
              </a:ext>
            </a:extLst>
          </p:cNvPr>
          <p:cNvGrpSpPr/>
          <p:nvPr/>
        </p:nvGrpSpPr>
        <p:grpSpPr>
          <a:xfrm>
            <a:off x="3183800" y="1850434"/>
            <a:ext cx="2808000" cy="792000"/>
            <a:chOff x="3571769" y="7211588"/>
            <a:chExt cx="3024000" cy="864000"/>
          </a:xfrm>
        </p:grpSpPr>
        <p:sp>
          <p:nvSpPr>
            <p:cNvPr id="17" name="四角形: 角を丸くする 16">
              <a:extLst>
                <a:ext uri="{FF2B5EF4-FFF2-40B4-BE49-F238E27FC236}">
                  <a16:creationId xmlns:a16="http://schemas.microsoft.com/office/drawing/2014/main" id="{9B4F80FC-3C7B-CAA6-BBD0-FD4C3AD283F0}"/>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ニュースを見て世の中ゴトを知る</a:t>
              </a:r>
            </a:p>
          </p:txBody>
        </p:sp>
        <p:sp>
          <p:nvSpPr>
            <p:cNvPr id="18" name="四角形: 上の 2 つの角を丸める 17">
              <a:extLst>
                <a:ext uri="{FF2B5EF4-FFF2-40B4-BE49-F238E27FC236}">
                  <a16:creationId xmlns:a16="http://schemas.microsoft.com/office/drawing/2014/main" id="{AC240963-3FE0-E5F8-5A04-5DF734EA8A37}"/>
                </a:ext>
              </a:extLst>
            </p:cNvPr>
            <p:cNvSpPr/>
            <p:nvPr/>
          </p:nvSpPr>
          <p:spPr>
            <a:xfrm>
              <a:off x="3571769" y="7211588"/>
              <a:ext cx="3024000" cy="432000"/>
            </a:xfrm>
            <a:prstGeom prst="round2SameRect">
              <a:avLst>
                <a:gd name="adj1" fmla="val 12079"/>
                <a:gd name="adj2" fmla="val 0"/>
              </a:avLst>
            </a:prstGeom>
            <a:solidFill>
              <a:srgbClr val="00569B">
                <a:lumMod val="60000"/>
                <a:lumOff val="40000"/>
              </a:srgbClr>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世の中ゴトで動く層</a:t>
              </a:r>
            </a:p>
          </p:txBody>
        </p:sp>
      </p:grpSp>
      <p:sp>
        <p:nvSpPr>
          <p:cNvPr id="21" name="四角形: 角を丸くする 20">
            <a:extLst>
              <a:ext uri="{FF2B5EF4-FFF2-40B4-BE49-F238E27FC236}">
                <a16:creationId xmlns:a16="http://schemas.microsoft.com/office/drawing/2014/main" id="{8B271FF5-3BEE-A489-28A9-DFEE6687399A}"/>
              </a:ext>
            </a:extLst>
          </p:cNvPr>
          <p:cNvSpPr/>
          <p:nvPr/>
        </p:nvSpPr>
        <p:spPr>
          <a:xfrm>
            <a:off x="9083513" y="1293847"/>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集客方法</a:t>
            </a:r>
          </a:p>
        </p:txBody>
      </p:sp>
      <p:grpSp>
        <p:nvGrpSpPr>
          <p:cNvPr id="27" name="グループ化 26">
            <a:extLst>
              <a:ext uri="{FF2B5EF4-FFF2-40B4-BE49-F238E27FC236}">
                <a16:creationId xmlns:a16="http://schemas.microsoft.com/office/drawing/2014/main" id="{860F5737-6865-8B36-5321-FCAF10013117}"/>
              </a:ext>
            </a:extLst>
          </p:cNvPr>
          <p:cNvGrpSpPr/>
          <p:nvPr/>
        </p:nvGrpSpPr>
        <p:grpSpPr>
          <a:xfrm>
            <a:off x="9066119" y="3008103"/>
            <a:ext cx="701183" cy="1418559"/>
            <a:chOff x="9688639" y="3078143"/>
            <a:chExt cx="1324650" cy="2679889"/>
          </a:xfrm>
        </p:grpSpPr>
        <p:grpSp>
          <p:nvGrpSpPr>
            <p:cNvPr id="28" name="グループ化 27">
              <a:extLst>
                <a:ext uri="{FF2B5EF4-FFF2-40B4-BE49-F238E27FC236}">
                  <a16:creationId xmlns:a16="http://schemas.microsoft.com/office/drawing/2014/main" id="{14B6C8D1-9CD1-902D-6804-F74468B129E1}"/>
                </a:ext>
              </a:extLst>
            </p:cNvPr>
            <p:cNvGrpSpPr/>
            <p:nvPr/>
          </p:nvGrpSpPr>
          <p:grpSpPr>
            <a:xfrm>
              <a:off x="9688639" y="3078143"/>
              <a:ext cx="1324650" cy="2679889"/>
              <a:chOff x="5320038" y="2456892"/>
              <a:chExt cx="1551924" cy="3139685"/>
            </a:xfrm>
          </p:grpSpPr>
          <p:grpSp>
            <p:nvGrpSpPr>
              <p:cNvPr id="31" name="グループ化 30">
                <a:extLst>
                  <a:ext uri="{FF2B5EF4-FFF2-40B4-BE49-F238E27FC236}">
                    <a16:creationId xmlns:a16="http://schemas.microsoft.com/office/drawing/2014/main" id="{25DAC922-8505-9FB7-5B26-49DAAD452CA6}"/>
                  </a:ext>
                </a:extLst>
              </p:cNvPr>
              <p:cNvGrpSpPr/>
              <p:nvPr/>
            </p:nvGrpSpPr>
            <p:grpSpPr>
              <a:xfrm>
                <a:off x="5320038" y="2456892"/>
                <a:ext cx="1551924" cy="3139685"/>
                <a:chOff x="5315275" y="2528900"/>
                <a:chExt cx="1556346" cy="3148632"/>
              </a:xfrm>
            </p:grpSpPr>
            <p:grpSp>
              <p:nvGrpSpPr>
                <p:cNvPr id="36" name="グループ化 35">
                  <a:extLst>
                    <a:ext uri="{FF2B5EF4-FFF2-40B4-BE49-F238E27FC236}">
                      <a16:creationId xmlns:a16="http://schemas.microsoft.com/office/drawing/2014/main" id="{D37DBD12-BB41-3CA3-0179-5D962FFFA7E5}"/>
                    </a:ext>
                  </a:extLst>
                </p:cNvPr>
                <p:cNvGrpSpPr/>
                <p:nvPr/>
              </p:nvGrpSpPr>
              <p:grpSpPr>
                <a:xfrm>
                  <a:off x="5315275" y="2528900"/>
                  <a:ext cx="1556346" cy="3148632"/>
                  <a:chOff x="5315275" y="2528900"/>
                  <a:chExt cx="1556346" cy="3148632"/>
                </a:xfrm>
              </p:grpSpPr>
              <p:sp>
                <p:nvSpPr>
                  <p:cNvPr id="55" name="正方形/長方形 54">
                    <a:extLst>
                      <a:ext uri="{FF2B5EF4-FFF2-40B4-BE49-F238E27FC236}">
                        <a16:creationId xmlns:a16="http://schemas.microsoft.com/office/drawing/2014/main" id="{71809DD0-C39F-32F2-14EB-0F5194E26503}"/>
                      </a:ext>
                    </a:extLst>
                  </p:cNvPr>
                  <p:cNvSpPr/>
                  <p:nvPr/>
                </p:nvSpPr>
                <p:spPr>
                  <a:xfrm>
                    <a:off x="5352290" y="2801140"/>
                    <a:ext cx="1476388" cy="2674544"/>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grpSp>
                <p:nvGrpSpPr>
                  <p:cNvPr id="56" name="グループ化 55">
                    <a:extLst>
                      <a:ext uri="{FF2B5EF4-FFF2-40B4-BE49-F238E27FC236}">
                        <a16:creationId xmlns:a16="http://schemas.microsoft.com/office/drawing/2014/main" id="{7C2F26DF-A7BF-D239-1431-7B486E66FFAA}"/>
                      </a:ext>
                    </a:extLst>
                  </p:cNvPr>
                  <p:cNvGrpSpPr/>
                  <p:nvPr/>
                </p:nvGrpSpPr>
                <p:grpSpPr>
                  <a:xfrm>
                    <a:off x="5315275" y="2528900"/>
                    <a:ext cx="1556346" cy="3148632"/>
                    <a:chOff x="5315275" y="2528900"/>
                    <a:chExt cx="1556346" cy="3148632"/>
                  </a:xfrm>
                </p:grpSpPr>
                <p:sp>
                  <p:nvSpPr>
                    <p:cNvPr id="57" name="四角形: 上の 2 つの角を丸める 117">
                      <a:extLst>
                        <a:ext uri="{FF2B5EF4-FFF2-40B4-BE49-F238E27FC236}">
                          <a16:creationId xmlns:a16="http://schemas.microsoft.com/office/drawing/2014/main" id="{2FF3DD55-CE13-9FF1-9E1E-CBFA348F74E8}"/>
                        </a:ext>
                      </a:extLst>
                    </p:cNvPr>
                    <p:cNvSpPr/>
                    <p:nvPr/>
                  </p:nvSpPr>
                  <p:spPr>
                    <a:xfrm rot="10800000">
                      <a:off x="5352290" y="5348735"/>
                      <a:ext cx="1476388" cy="281905"/>
                    </a:xfrm>
                    <a:prstGeom prst="round2SameRect">
                      <a:avLst>
                        <a:gd name="adj1" fmla="val 50000"/>
                        <a:gd name="adj2" fmla="val 0"/>
                      </a:avLst>
                    </a:prstGeom>
                    <a:solidFill>
                      <a:srgbClr val="F0F2F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grpSp>
                  <p:nvGrpSpPr>
                    <p:cNvPr id="58" name="グループ化 57">
                      <a:extLst>
                        <a:ext uri="{FF2B5EF4-FFF2-40B4-BE49-F238E27FC236}">
                          <a16:creationId xmlns:a16="http://schemas.microsoft.com/office/drawing/2014/main" id="{9B0FD5F5-0115-FBC6-05F3-8A30B828131E}"/>
                        </a:ext>
                      </a:extLst>
                    </p:cNvPr>
                    <p:cNvGrpSpPr/>
                    <p:nvPr/>
                  </p:nvGrpSpPr>
                  <p:grpSpPr>
                    <a:xfrm>
                      <a:off x="5315275" y="2528900"/>
                      <a:ext cx="1556346" cy="3148632"/>
                      <a:chOff x="4226881" y="4655599"/>
                      <a:chExt cx="958632" cy="1939403"/>
                    </a:xfrm>
                  </p:grpSpPr>
                  <p:sp>
                    <p:nvSpPr>
                      <p:cNvPr id="59" name="四角形: 上の 2 つの角を丸める 119">
                        <a:extLst>
                          <a:ext uri="{FF2B5EF4-FFF2-40B4-BE49-F238E27FC236}">
                            <a16:creationId xmlns:a16="http://schemas.microsoft.com/office/drawing/2014/main" id="{0348DD43-7AB8-CD3F-4C86-F1051C8306EF}"/>
                          </a:ext>
                        </a:extLst>
                      </p:cNvPr>
                      <p:cNvSpPr/>
                      <p:nvPr/>
                    </p:nvSpPr>
                    <p:spPr>
                      <a:xfrm>
                        <a:off x="4251505" y="4675292"/>
                        <a:ext cx="909382" cy="184078"/>
                      </a:xfrm>
                      <a:prstGeom prst="round2SameRect">
                        <a:avLst>
                          <a:gd name="adj1" fmla="val 50000"/>
                          <a:gd name="adj2" fmla="val 0"/>
                        </a:avLst>
                      </a:prstGeom>
                      <a:solidFill>
                        <a:srgbClr val="F0F2F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pic>
                    <p:nvPicPr>
                      <p:cNvPr id="60" name="図 59">
                        <a:extLst>
                          <a:ext uri="{FF2B5EF4-FFF2-40B4-BE49-F238E27FC236}">
                            <a16:creationId xmlns:a16="http://schemas.microsoft.com/office/drawing/2014/main" id="{A7F0FBD2-FDAC-66B0-0813-8F1883B9E775}"/>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4226881" y="4655599"/>
                        <a:ext cx="958632" cy="1939403"/>
                      </a:xfrm>
                      <a:custGeom>
                        <a:avLst/>
                        <a:gdLst>
                          <a:gd name="connsiteX0" fmla="*/ 517073 w 3389855"/>
                          <a:gd name="connsiteY0" fmla="*/ 175648 h 6858000"/>
                          <a:gd name="connsiteX1" fmla="*/ 228328 w 3389855"/>
                          <a:gd name="connsiteY1" fmla="*/ 467597 h 6858000"/>
                          <a:gd name="connsiteX2" fmla="*/ 228328 w 3389855"/>
                          <a:gd name="connsiteY2" fmla="*/ 6358571 h 6858000"/>
                          <a:gd name="connsiteX3" fmla="*/ 496750 w 3389855"/>
                          <a:gd name="connsiteY3" fmla="*/ 6628056 h 6858000"/>
                          <a:gd name="connsiteX4" fmla="*/ 2890095 w 3389855"/>
                          <a:gd name="connsiteY4" fmla="*/ 6628056 h 6858000"/>
                          <a:gd name="connsiteX5" fmla="*/ 3158517 w 3389855"/>
                          <a:gd name="connsiteY5" fmla="*/ 6358571 h 6858000"/>
                          <a:gd name="connsiteX6" fmla="*/ 3158517 w 3389855"/>
                          <a:gd name="connsiteY6" fmla="*/ 467597 h 6858000"/>
                          <a:gd name="connsiteX7" fmla="*/ 2869772 w 3389855"/>
                          <a:gd name="connsiteY7" fmla="*/ 175648 h 6858000"/>
                          <a:gd name="connsiteX8" fmla="*/ 2546941 w 3389855"/>
                          <a:gd name="connsiteY8" fmla="*/ 175648 h 6858000"/>
                          <a:gd name="connsiteX9" fmla="*/ 2513258 w 3389855"/>
                          <a:gd name="connsiteY9" fmla="*/ 209465 h 6858000"/>
                          <a:gd name="connsiteX10" fmla="*/ 2513258 w 3389855"/>
                          <a:gd name="connsiteY10" fmla="*/ 262231 h 6858000"/>
                          <a:gd name="connsiteX11" fmla="*/ 2363754 w 3389855"/>
                          <a:gd name="connsiteY11" fmla="*/ 412326 h 6858000"/>
                          <a:gd name="connsiteX12" fmla="*/ 1023092 w 3389855"/>
                          <a:gd name="connsiteY12" fmla="*/ 412326 h 6858000"/>
                          <a:gd name="connsiteX13" fmla="*/ 873587 w 3389855"/>
                          <a:gd name="connsiteY13" fmla="*/ 262231 h 6858000"/>
                          <a:gd name="connsiteX14" fmla="*/ 873587 w 3389855"/>
                          <a:gd name="connsiteY14" fmla="*/ 209465 h 6858000"/>
                          <a:gd name="connsiteX15" fmla="*/ 839904 w 3389855"/>
                          <a:gd name="connsiteY15" fmla="*/ 175648 h 6858000"/>
                          <a:gd name="connsiteX16" fmla="*/ 0 w 3389855"/>
                          <a:gd name="connsiteY16" fmla="*/ 0 h 6858000"/>
                          <a:gd name="connsiteX17" fmla="*/ 3389855 w 3389855"/>
                          <a:gd name="connsiteY17" fmla="*/ 0 h 6858000"/>
                          <a:gd name="connsiteX18" fmla="*/ 3389855 w 3389855"/>
                          <a:gd name="connsiteY18" fmla="*/ 6858000 h 6858000"/>
                          <a:gd name="connsiteX19" fmla="*/ 0 w 3389855"/>
                          <a:gd name="connsiteY1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89855" h="6858000">
                            <a:moveTo>
                              <a:pt x="517073" y="175648"/>
                            </a:moveTo>
                            <a:cubicBezTo>
                              <a:pt x="345395" y="175648"/>
                              <a:pt x="228328" y="302674"/>
                              <a:pt x="228328" y="467597"/>
                            </a:cubicBezTo>
                            <a:lnTo>
                              <a:pt x="228328" y="6358571"/>
                            </a:lnTo>
                            <a:cubicBezTo>
                              <a:pt x="228328" y="6489718"/>
                              <a:pt x="350305" y="6628056"/>
                              <a:pt x="496750" y="6628056"/>
                            </a:cubicBezTo>
                            <a:lnTo>
                              <a:pt x="2890095" y="6628056"/>
                            </a:lnTo>
                            <a:cubicBezTo>
                              <a:pt x="3036540" y="6628056"/>
                              <a:pt x="3158517" y="6489718"/>
                              <a:pt x="3158517" y="6358571"/>
                            </a:cubicBezTo>
                            <a:lnTo>
                              <a:pt x="3158517" y="467597"/>
                            </a:lnTo>
                            <a:cubicBezTo>
                              <a:pt x="3158517" y="302633"/>
                              <a:pt x="3041450" y="175648"/>
                              <a:pt x="2869772" y="175648"/>
                            </a:cubicBezTo>
                            <a:lnTo>
                              <a:pt x="2546941" y="175648"/>
                            </a:lnTo>
                            <a:cubicBezTo>
                              <a:pt x="2528872" y="175648"/>
                              <a:pt x="2513258" y="190072"/>
                              <a:pt x="2513258" y="209465"/>
                            </a:cubicBezTo>
                            <a:lnTo>
                              <a:pt x="2513258" y="262231"/>
                            </a:lnTo>
                            <a:cubicBezTo>
                              <a:pt x="2513258" y="332329"/>
                              <a:pt x="2442631" y="412326"/>
                              <a:pt x="2363754" y="412326"/>
                            </a:cubicBezTo>
                            <a:lnTo>
                              <a:pt x="1023092" y="412326"/>
                            </a:lnTo>
                            <a:cubicBezTo>
                              <a:pt x="944214" y="412326"/>
                              <a:pt x="873587" y="332329"/>
                              <a:pt x="873587" y="262231"/>
                            </a:cubicBezTo>
                            <a:lnTo>
                              <a:pt x="873587" y="209465"/>
                            </a:lnTo>
                            <a:cubicBezTo>
                              <a:pt x="873587" y="190072"/>
                              <a:pt x="857974" y="175648"/>
                              <a:pt x="839904" y="175648"/>
                            </a:cubicBezTo>
                            <a:close/>
                            <a:moveTo>
                              <a:pt x="0" y="0"/>
                            </a:moveTo>
                            <a:lnTo>
                              <a:pt x="3389855" y="0"/>
                            </a:lnTo>
                            <a:lnTo>
                              <a:pt x="3389855" y="6858000"/>
                            </a:lnTo>
                            <a:lnTo>
                              <a:pt x="0" y="6858000"/>
                            </a:lnTo>
                            <a:close/>
                          </a:path>
                        </a:pathLst>
                      </a:custGeom>
                    </p:spPr>
                  </p:pic>
                </p:grpSp>
              </p:grpSp>
            </p:grpSp>
            <p:grpSp>
              <p:nvGrpSpPr>
                <p:cNvPr id="37" name="グラフィックス 33">
                  <a:extLst>
                    <a:ext uri="{FF2B5EF4-FFF2-40B4-BE49-F238E27FC236}">
                      <a16:creationId xmlns:a16="http://schemas.microsoft.com/office/drawing/2014/main" id="{B0D11029-87FF-1D76-6530-874815393FF1}"/>
                    </a:ext>
                  </a:extLst>
                </p:cNvPr>
                <p:cNvGrpSpPr>
                  <a:grpSpLocks noChangeAspect="1"/>
                </p:cNvGrpSpPr>
                <p:nvPr/>
              </p:nvGrpSpPr>
              <p:grpSpPr>
                <a:xfrm>
                  <a:off x="5539490" y="2664003"/>
                  <a:ext cx="99658" cy="43200"/>
                  <a:chOff x="5555940" y="2700518"/>
                  <a:chExt cx="101953" cy="44195"/>
                </a:xfrm>
                <a:solidFill>
                  <a:schemeClr val="tx1"/>
                </a:solidFill>
              </p:grpSpPr>
              <p:sp>
                <p:nvSpPr>
                  <p:cNvPr id="51" name="フリーフォーム: 図形 111">
                    <a:extLst>
                      <a:ext uri="{FF2B5EF4-FFF2-40B4-BE49-F238E27FC236}">
                        <a16:creationId xmlns:a16="http://schemas.microsoft.com/office/drawing/2014/main" id="{DFDA9EA4-FF51-D5D3-2F31-D7BAFD3B2A37}"/>
                      </a:ext>
                    </a:extLst>
                  </p:cNvPr>
                  <p:cNvSpPr/>
                  <p:nvPr/>
                </p:nvSpPr>
                <p:spPr>
                  <a:xfrm>
                    <a:off x="5555940" y="2700518"/>
                    <a:ext cx="27279" cy="43991"/>
                  </a:xfrm>
                  <a:custGeom>
                    <a:avLst/>
                    <a:gdLst>
                      <a:gd name="connsiteX0" fmla="*/ 21742 w 27279"/>
                      <a:gd name="connsiteY0" fmla="*/ 24841 h 43991"/>
                      <a:gd name="connsiteX1" fmla="*/ 17627 w 27279"/>
                      <a:gd name="connsiteY1" fmla="*/ 28143 h 43991"/>
                      <a:gd name="connsiteX2" fmla="*/ 12395 w 27279"/>
                      <a:gd name="connsiteY2" fmla="*/ 29413 h 43991"/>
                      <a:gd name="connsiteX3" fmla="*/ 5842 w 27279"/>
                      <a:gd name="connsiteY3" fmla="*/ 27584 h 43991"/>
                      <a:gd name="connsiteX4" fmla="*/ 1524 w 27279"/>
                      <a:gd name="connsiteY4" fmla="*/ 22402 h 43991"/>
                      <a:gd name="connsiteX5" fmla="*/ 0 w 27279"/>
                      <a:gd name="connsiteY5" fmla="*/ 14986 h 43991"/>
                      <a:gd name="connsiteX6" fmla="*/ 1676 w 27279"/>
                      <a:gd name="connsiteY6" fmla="*/ 7163 h 43991"/>
                      <a:gd name="connsiteX7" fmla="*/ 6350 w 27279"/>
                      <a:gd name="connsiteY7" fmla="*/ 1829 h 43991"/>
                      <a:gd name="connsiteX8" fmla="*/ 13411 w 27279"/>
                      <a:gd name="connsiteY8" fmla="*/ 0 h 43991"/>
                      <a:gd name="connsiteX9" fmla="*/ 23571 w 27279"/>
                      <a:gd name="connsiteY9" fmla="*/ 4826 h 43991"/>
                      <a:gd name="connsiteX10" fmla="*/ 27279 w 27279"/>
                      <a:gd name="connsiteY10" fmla="*/ 17932 h 43991"/>
                      <a:gd name="connsiteX11" fmla="*/ 27279 w 27279"/>
                      <a:gd name="connsiteY11" fmla="*/ 19558 h 43991"/>
                      <a:gd name="connsiteX12" fmla="*/ 22301 w 27279"/>
                      <a:gd name="connsiteY12" fmla="*/ 38048 h 43991"/>
                      <a:gd name="connsiteX13" fmla="*/ 7213 w 27279"/>
                      <a:gd name="connsiteY13" fmla="*/ 43992 h 43991"/>
                      <a:gd name="connsiteX14" fmla="*/ 6147 w 27279"/>
                      <a:gd name="connsiteY14" fmla="*/ 43992 h 43991"/>
                      <a:gd name="connsiteX15" fmla="*/ 6147 w 27279"/>
                      <a:gd name="connsiteY15" fmla="*/ 39318 h 43991"/>
                      <a:gd name="connsiteX16" fmla="*/ 7315 w 27279"/>
                      <a:gd name="connsiteY16" fmla="*/ 39318 h 43991"/>
                      <a:gd name="connsiteX17" fmla="*/ 17780 w 27279"/>
                      <a:gd name="connsiteY17" fmla="*/ 35762 h 43991"/>
                      <a:gd name="connsiteX18" fmla="*/ 21793 w 27279"/>
                      <a:gd name="connsiteY18" fmla="*/ 24891 h 43991"/>
                      <a:gd name="connsiteX19" fmla="*/ 13259 w 27279"/>
                      <a:gd name="connsiteY19" fmla="*/ 24841 h 43991"/>
                      <a:gd name="connsiteX20" fmla="*/ 18339 w 27279"/>
                      <a:gd name="connsiteY20" fmla="*/ 23164 h 43991"/>
                      <a:gd name="connsiteX21" fmla="*/ 21742 w 27279"/>
                      <a:gd name="connsiteY21" fmla="*/ 18948 h 43991"/>
                      <a:gd name="connsiteX22" fmla="*/ 21742 w 27279"/>
                      <a:gd name="connsiteY22" fmla="*/ 16764 h 43991"/>
                      <a:gd name="connsiteX23" fmla="*/ 19405 w 27279"/>
                      <a:gd name="connsiteY23" fmla="*/ 7975 h 43991"/>
                      <a:gd name="connsiteX24" fmla="*/ 13462 w 27279"/>
                      <a:gd name="connsiteY24" fmla="*/ 4572 h 43991"/>
                      <a:gd name="connsiteX25" fmla="*/ 7620 w 27279"/>
                      <a:gd name="connsiteY25" fmla="*/ 7366 h 43991"/>
                      <a:gd name="connsiteX26" fmla="*/ 5436 w 27279"/>
                      <a:gd name="connsiteY26" fmla="*/ 14681 h 43991"/>
                      <a:gd name="connsiteX27" fmla="*/ 7569 w 27279"/>
                      <a:gd name="connsiteY27" fmla="*/ 21996 h 43991"/>
                      <a:gd name="connsiteX28" fmla="*/ 13259 w 27279"/>
                      <a:gd name="connsiteY28" fmla="*/ 24891 h 43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9" h="43991">
                        <a:moveTo>
                          <a:pt x="21742" y="24841"/>
                        </a:moveTo>
                        <a:cubicBezTo>
                          <a:pt x="20574" y="26212"/>
                          <a:pt x="19202" y="27330"/>
                          <a:pt x="17627" y="28143"/>
                        </a:cubicBezTo>
                        <a:cubicBezTo>
                          <a:pt x="16053" y="28955"/>
                          <a:pt x="14275" y="29413"/>
                          <a:pt x="12395" y="29413"/>
                        </a:cubicBezTo>
                        <a:cubicBezTo>
                          <a:pt x="9906" y="29413"/>
                          <a:pt x="7721" y="28803"/>
                          <a:pt x="5842" y="27584"/>
                        </a:cubicBezTo>
                        <a:cubicBezTo>
                          <a:pt x="3962" y="26365"/>
                          <a:pt x="2540" y="24637"/>
                          <a:pt x="1524" y="22402"/>
                        </a:cubicBezTo>
                        <a:cubicBezTo>
                          <a:pt x="508" y="20167"/>
                          <a:pt x="0" y="17729"/>
                          <a:pt x="0" y="14986"/>
                        </a:cubicBezTo>
                        <a:cubicBezTo>
                          <a:pt x="0" y="12090"/>
                          <a:pt x="559" y="9499"/>
                          <a:pt x="1676" y="7163"/>
                        </a:cubicBezTo>
                        <a:cubicBezTo>
                          <a:pt x="2794" y="4826"/>
                          <a:pt x="4318" y="3048"/>
                          <a:pt x="6350" y="1829"/>
                        </a:cubicBezTo>
                        <a:cubicBezTo>
                          <a:pt x="8382" y="610"/>
                          <a:pt x="10719" y="0"/>
                          <a:pt x="13411" y="0"/>
                        </a:cubicBezTo>
                        <a:cubicBezTo>
                          <a:pt x="17678" y="0"/>
                          <a:pt x="21082" y="1626"/>
                          <a:pt x="23571" y="4826"/>
                        </a:cubicBezTo>
                        <a:cubicBezTo>
                          <a:pt x="26060" y="8026"/>
                          <a:pt x="27279" y="12395"/>
                          <a:pt x="27279" y="17932"/>
                        </a:cubicBezTo>
                        <a:lnTo>
                          <a:pt x="27279" y="19558"/>
                        </a:lnTo>
                        <a:cubicBezTo>
                          <a:pt x="27279" y="27990"/>
                          <a:pt x="25603" y="34137"/>
                          <a:pt x="22301" y="38048"/>
                        </a:cubicBezTo>
                        <a:cubicBezTo>
                          <a:pt x="18948" y="41909"/>
                          <a:pt x="13919" y="43941"/>
                          <a:pt x="7213" y="43992"/>
                        </a:cubicBezTo>
                        <a:lnTo>
                          <a:pt x="6147" y="43992"/>
                        </a:lnTo>
                        <a:lnTo>
                          <a:pt x="6147" y="39318"/>
                        </a:lnTo>
                        <a:lnTo>
                          <a:pt x="7315" y="39318"/>
                        </a:lnTo>
                        <a:cubicBezTo>
                          <a:pt x="11836" y="39217"/>
                          <a:pt x="15341" y="38048"/>
                          <a:pt x="17780" y="35762"/>
                        </a:cubicBezTo>
                        <a:cubicBezTo>
                          <a:pt x="20218" y="33476"/>
                          <a:pt x="21539" y="29870"/>
                          <a:pt x="21793" y="24891"/>
                        </a:cubicBezTo>
                        <a:close/>
                        <a:moveTo>
                          <a:pt x="13259" y="24841"/>
                        </a:moveTo>
                        <a:cubicBezTo>
                          <a:pt x="15087" y="24841"/>
                          <a:pt x="16815" y="24282"/>
                          <a:pt x="18339" y="23164"/>
                        </a:cubicBezTo>
                        <a:cubicBezTo>
                          <a:pt x="19913" y="22047"/>
                          <a:pt x="21031" y="20624"/>
                          <a:pt x="21742" y="18948"/>
                        </a:cubicBezTo>
                        <a:lnTo>
                          <a:pt x="21742" y="16764"/>
                        </a:lnTo>
                        <a:cubicBezTo>
                          <a:pt x="21742" y="13157"/>
                          <a:pt x="20980" y="10211"/>
                          <a:pt x="19405" y="7975"/>
                        </a:cubicBezTo>
                        <a:cubicBezTo>
                          <a:pt x="17831" y="5689"/>
                          <a:pt x="15849" y="4572"/>
                          <a:pt x="13462" y="4572"/>
                        </a:cubicBezTo>
                        <a:cubicBezTo>
                          <a:pt x="11074" y="4572"/>
                          <a:pt x="9093" y="5486"/>
                          <a:pt x="7620" y="7366"/>
                        </a:cubicBezTo>
                        <a:cubicBezTo>
                          <a:pt x="6147" y="9245"/>
                          <a:pt x="5436" y="11684"/>
                          <a:pt x="5436" y="14681"/>
                        </a:cubicBezTo>
                        <a:cubicBezTo>
                          <a:pt x="5436" y="17678"/>
                          <a:pt x="6147" y="20066"/>
                          <a:pt x="7569" y="21996"/>
                        </a:cubicBezTo>
                        <a:cubicBezTo>
                          <a:pt x="8991" y="23926"/>
                          <a:pt x="10871" y="24891"/>
                          <a:pt x="13259" y="24891"/>
                        </a:cubicBez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2" name="フリーフォーム: 図形 112">
                    <a:extLst>
                      <a:ext uri="{FF2B5EF4-FFF2-40B4-BE49-F238E27FC236}">
                        <a16:creationId xmlns:a16="http://schemas.microsoft.com/office/drawing/2014/main" id="{B5058545-3E8C-62A7-CD1D-3DEDB1FFD584}"/>
                      </a:ext>
                    </a:extLst>
                  </p:cNvPr>
                  <p:cNvSpPr/>
                  <p:nvPr/>
                </p:nvSpPr>
                <p:spPr>
                  <a:xfrm>
                    <a:off x="5591194" y="2711897"/>
                    <a:ext cx="6857" cy="32816"/>
                  </a:xfrm>
                  <a:custGeom>
                    <a:avLst/>
                    <a:gdLst>
                      <a:gd name="connsiteX0" fmla="*/ 0 w 6857"/>
                      <a:gd name="connsiteY0" fmla="*/ 29616 h 32816"/>
                      <a:gd name="connsiteX1" fmla="*/ 864 w 6857"/>
                      <a:gd name="connsiteY1" fmla="*/ 27228 h 32816"/>
                      <a:gd name="connsiteX2" fmla="*/ 3404 w 6857"/>
                      <a:gd name="connsiteY2" fmla="*/ 26263 h 32816"/>
                      <a:gd name="connsiteX3" fmla="*/ 5994 w 6857"/>
                      <a:gd name="connsiteY3" fmla="*/ 27228 h 32816"/>
                      <a:gd name="connsiteX4" fmla="*/ 6858 w 6857"/>
                      <a:gd name="connsiteY4" fmla="*/ 29616 h 32816"/>
                      <a:gd name="connsiteX5" fmla="*/ 5994 w 6857"/>
                      <a:gd name="connsiteY5" fmla="*/ 31902 h 32816"/>
                      <a:gd name="connsiteX6" fmla="*/ 3404 w 6857"/>
                      <a:gd name="connsiteY6" fmla="*/ 32816 h 32816"/>
                      <a:gd name="connsiteX7" fmla="*/ 864 w 6857"/>
                      <a:gd name="connsiteY7" fmla="*/ 31902 h 32816"/>
                      <a:gd name="connsiteX8" fmla="*/ 0 w 6857"/>
                      <a:gd name="connsiteY8" fmla="*/ 29616 h 32816"/>
                      <a:gd name="connsiteX9" fmla="*/ 0 w 6857"/>
                      <a:gd name="connsiteY9" fmla="*/ 3353 h 32816"/>
                      <a:gd name="connsiteX10" fmla="*/ 864 w 6857"/>
                      <a:gd name="connsiteY10" fmla="*/ 965 h 32816"/>
                      <a:gd name="connsiteX11" fmla="*/ 3404 w 6857"/>
                      <a:gd name="connsiteY11" fmla="*/ 0 h 32816"/>
                      <a:gd name="connsiteX12" fmla="*/ 5994 w 6857"/>
                      <a:gd name="connsiteY12" fmla="*/ 965 h 32816"/>
                      <a:gd name="connsiteX13" fmla="*/ 6858 w 6857"/>
                      <a:gd name="connsiteY13" fmla="*/ 3353 h 32816"/>
                      <a:gd name="connsiteX14" fmla="*/ 5994 w 6857"/>
                      <a:gd name="connsiteY14" fmla="*/ 5639 h 32816"/>
                      <a:gd name="connsiteX15" fmla="*/ 3404 w 6857"/>
                      <a:gd name="connsiteY15" fmla="*/ 6553 h 32816"/>
                      <a:gd name="connsiteX16" fmla="*/ 864 w 6857"/>
                      <a:gd name="connsiteY16" fmla="*/ 5639 h 32816"/>
                      <a:gd name="connsiteX17" fmla="*/ 0 w 6857"/>
                      <a:gd name="connsiteY17" fmla="*/ 3353 h 32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7" h="32816">
                        <a:moveTo>
                          <a:pt x="0" y="29616"/>
                        </a:moveTo>
                        <a:cubicBezTo>
                          <a:pt x="0" y="28651"/>
                          <a:pt x="305" y="27889"/>
                          <a:pt x="864" y="27228"/>
                        </a:cubicBezTo>
                        <a:cubicBezTo>
                          <a:pt x="1422" y="26619"/>
                          <a:pt x="2286" y="26263"/>
                          <a:pt x="3404" y="26263"/>
                        </a:cubicBezTo>
                        <a:cubicBezTo>
                          <a:pt x="4521" y="26263"/>
                          <a:pt x="5385" y="26568"/>
                          <a:pt x="5994" y="27228"/>
                        </a:cubicBezTo>
                        <a:cubicBezTo>
                          <a:pt x="6604" y="27889"/>
                          <a:pt x="6858" y="28651"/>
                          <a:pt x="6858" y="29616"/>
                        </a:cubicBezTo>
                        <a:cubicBezTo>
                          <a:pt x="6858" y="30581"/>
                          <a:pt x="6553" y="31292"/>
                          <a:pt x="5994" y="31902"/>
                        </a:cubicBezTo>
                        <a:cubicBezTo>
                          <a:pt x="5436" y="32511"/>
                          <a:pt x="4572" y="32816"/>
                          <a:pt x="3404" y="32816"/>
                        </a:cubicBezTo>
                        <a:cubicBezTo>
                          <a:pt x="2235" y="32816"/>
                          <a:pt x="1422" y="32511"/>
                          <a:pt x="864" y="31902"/>
                        </a:cubicBezTo>
                        <a:cubicBezTo>
                          <a:pt x="305" y="31292"/>
                          <a:pt x="0" y="30530"/>
                          <a:pt x="0" y="29616"/>
                        </a:cubicBezTo>
                        <a:close/>
                        <a:moveTo>
                          <a:pt x="0" y="3353"/>
                        </a:moveTo>
                        <a:cubicBezTo>
                          <a:pt x="0" y="2388"/>
                          <a:pt x="305" y="1626"/>
                          <a:pt x="864" y="965"/>
                        </a:cubicBezTo>
                        <a:cubicBezTo>
                          <a:pt x="1422" y="356"/>
                          <a:pt x="2286" y="0"/>
                          <a:pt x="3404" y="0"/>
                        </a:cubicBezTo>
                        <a:cubicBezTo>
                          <a:pt x="4521" y="0"/>
                          <a:pt x="5385" y="305"/>
                          <a:pt x="5994" y="965"/>
                        </a:cubicBezTo>
                        <a:cubicBezTo>
                          <a:pt x="6604" y="1575"/>
                          <a:pt x="6858" y="2388"/>
                          <a:pt x="6858" y="3353"/>
                        </a:cubicBezTo>
                        <a:cubicBezTo>
                          <a:pt x="6858" y="4318"/>
                          <a:pt x="6553" y="5029"/>
                          <a:pt x="5994" y="5639"/>
                        </a:cubicBezTo>
                        <a:cubicBezTo>
                          <a:pt x="5385" y="6248"/>
                          <a:pt x="4572" y="6553"/>
                          <a:pt x="3404" y="6553"/>
                        </a:cubicBezTo>
                        <a:cubicBezTo>
                          <a:pt x="2235" y="6553"/>
                          <a:pt x="1422" y="6248"/>
                          <a:pt x="864" y="5639"/>
                        </a:cubicBezTo>
                        <a:cubicBezTo>
                          <a:pt x="305" y="5029"/>
                          <a:pt x="0" y="4267"/>
                          <a:pt x="0" y="3353"/>
                        </a:cubicBez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3" name="フリーフォーム: 図形 113">
                    <a:extLst>
                      <a:ext uri="{FF2B5EF4-FFF2-40B4-BE49-F238E27FC236}">
                        <a16:creationId xmlns:a16="http://schemas.microsoft.com/office/drawing/2014/main" id="{BE586573-4C52-FA53-C03A-1BFDB6817763}"/>
                      </a:ext>
                    </a:extLst>
                  </p:cNvPr>
                  <p:cNvSpPr/>
                  <p:nvPr/>
                </p:nvSpPr>
                <p:spPr>
                  <a:xfrm>
                    <a:off x="5603538" y="2701077"/>
                    <a:ext cx="31241" cy="43280"/>
                  </a:xfrm>
                  <a:custGeom>
                    <a:avLst/>
                    <a:gdLst>
                      <a:gd name="connsiteX0" fmla="*/ 25247 w 31241"/>
                      <a:gd name="connsiteY0" fmla="*/ 28752 h 43280"/>
                      <a:gd name="connsiteX1" fmla="*/ 31241 w 31241"/>
                      <a:gd name="connsiteY1" fmla="*/ 28752 h 43280"/>
                      <a:gd name="connsiteX2" fmla="*/ 31241 w 31241"/>
                      <a:gd name="connsiteY2" fmla="*/ 33222 h 43280"/>
                      <a:gd name="connsiteX3" fmla="*/ 25247 w 31241"/>
                      <a:gd name="connsiteY3" fmla="*/ 33222 h 43280"/>
                      <a:gd name="connsiteX4" fmla="*/ 25247 w 31241"/>
                      <a:gd name="connsiteY4" fmla="*/ 43281 h 43280"/>
                      <a:gd name="connsiteX5" fmla="*/ 19710 w 31241"/>
                      <a:gd name="connsiteY5" fmla="*/ 43281 h 43280"/>
                      <a:gd name="connsiteX6" fmla="*/ 19710 w 31241"/>
                      <a:gd name="connsiteY6" fmla="*/ 33222 h 43280"/>
                      <a:gd name="connsiteX7" fmla="*/ 0 w 31241"/>
                      <a:gd name="connsiteY7" fmla="*/ 33222 h 43280"/>
                      <a:gd name="connsiteX8" fmla="*/ 0 w 31241"/>
                      <a:gd name="connsiteY8" fmla="*/ 29971 h 43280"/>
                      <a:gd name="connsiteX9" fmla="*/ 19405 w 31241"/>
                      <a:gd name="connsiteY9" fmla="*/ 0 h 43280"/>
                      <a:gd name="connsiteX10" fmla="*/ 25247 w 31241"/>
                      <a:gd name="connsiteY10" fmla="*/ 0 h 43280"/>
                      <a:gd name="connsiteX11" fmla="*/ 25247 w 31241"/>
                      <a:gd name="connsiteY11" fmla="*/ 28803 h 43280"/>
                      <a:gd name="connsiteX12" fmla="*/ 6248 w 31241"/>
                      <a:gd name="connsiteY12" fmla="*/ 28752 h 43280"/>
                      <a:gd name="connsiteX13" fmla="*/ 19710 w 31241"/>
                      <a:gd name="connsiteY13" fmla="*/ 28752 h 43280"/>
                      <a:gd name="connsiteX14" fmla="*/ 19710 w 31241"/>
                      <a:gd name="connsiteY14" fmla="*/ 7518 h 43280"/>
                      <a:gd name="connsiteX15" fmla="*/ 19050 w 31241"/>
                      <a:gd name="connsiteY15" fmla="*/ 8687 h 43280"/>
                      <a:gd name="connsiteX16" fmla="*/ 6198 w 31241"/>
                      <a:gd name="connsiteY16" fmla="*/ 28752 h 4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241" h="43280">
                        <a:moveTo>
                          <a:pt x="25247" y="28752"/>
                        </a:moveTo>
                        <a:lnTo>
                          <a:pt x="31241" y="28752"/>
                        </a:lnTo>
                        <a:lnTo>
                          <a:pt x="31241" y="33222"/>
                        </a:lnTo>
                        <a:lnTo>
                          <a:pt x="25247" y="33222"/>
                        </a:lnTo>
                        <a:lnTo>
                          <a:pt x="25247" y="43281"/>
                        </a:lnTo>
                        <a:lnTo>
                          <a:pt x="19710" y="43281"/>
                        </a:lnTo>
                        <a:lnTo>
                          <a:pt x="19710" y="33222"/>
                        </a:lnTo>
                        <a:lnTo>
                          <a:pt x="0" y="33222"/>
                        </a:lnTo>
                        <a:lnTo>
                          <a:pt x="0" y="29971"/>
                        </a:lnTo>
                        <a:lnTo>
                          <a:pt x="19405" y="0"/>
                        </a:lnTo>
                        <a:lnTo>
                          <a:pt x="25247" y="0"/>
                        </a:lnTo>
                        <a:lnTo>
                          <a:pt x="25247" y="28803"/>
                        </a:lnTo>
                        <a:close/>
                        <a:moveTo>
                          <a:pt x="6248" y="28752"/>
                        </a:moveTo>
                        <a:lnTo>
                          <a:pt x="19710" y="28752"/>
                        </a:lnTo>
                        <a:lnTo>
                          <a:pt x="19710" y="7518"/>
                        </a:lnTo>
                        <a:lnTo>
                          <a:pt x="19050" y="8687"/>
                        </a:lnTo>
                        <a:lnTo>
                          <a:pt x="6198" y="28752"/>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4" name="フリーフォーム: 図形 114">
                    <a:extLst>
                      <a:ext uri="{FF2B5EF4-FFF2-40B4-BE49-F238E27FC236}">
                        <a16:creationId xmlns:a16="http://schemas.microsoft.com/office/drawing/2014/main" id="{B2314A37-C104-AC24-36F3-4E072EC796BD}"/>
                      </a:ext>
                    </a:extLst>
                  </p:cNvPr>
                  <p:cNvSpPr/>
                  <p:nvPr/>
                </p:nvSpPr>
                <p:spPr>
                  <a:xfrm>
                    <a:off x="5641231" y="2700874"/>
                    <a:ext cx="16662" cy="43534"/>
                  </a:xfrm>
                  <a:custGeom>
                    <a:avLst/>
                    <a:gdLst>
                      <a:gd name="connsiteX0" fmla="*/ 16662 w 16662"/>
                      <a:gd name="connsiteY0" fmla="*/ 43535 h 43534"/>
                      <a:gd name="connsiteX1" fmla="*/ 11125 w 16662"/>
                      <a:gd name="connsiteY1" fmla="*/ 43535 h 43534"/>
                      <a:gd name="connsiteX2" fmla="*/ 11125 w 16662"/>
                      <a:gd name="connsiteY2" fmla="*/ 6807 h 43534"/>
                      <a:gd name="connsiteX3" fmla="*/ 0 w 16662"/>
                      <a:gd name="connsiteY3" fmla="*/ 10871 h 43534"/>
                      <a:gd name="connsiteX4" fmla="*/ 0 w 16662"/>
                      <a:gd name="connsiteY4" fmla="*/ 5893 h 43534"/>
                      <a:gd name="connsiteX5" fmla="*/ 15799 w 16662"/>
                      <a:gd name="connsiteY5" fmla="*/ 0 h 43534"/>
                      <a:gd name="connsiteX6" fmla="*/ 16662 w 16662"/>
                      <a:gd name="connsiteY6" fmla="*/ 0 h 43534"/>
                      <a:gd name="connsiteX7" fmla="*/ 16662 w 16662"/>
                      <a:gd name="connsiteY7" fmla="*/ 43535 h 43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62" h="43534">
                        <a:moveTo>
                          <a:pt x="16662" y="43535"/>
                        </a:moveTo>
                        <a:lnTo>
                          <a:pt x="11125" y="43535"/>
                        </a:lnTo>
                        <a:lnTo>
                          <a:pt x="11125" y="6807"/>
                        </a:lnTo>
                        <a:lnTo>
                          <a:pt x="0" y="10871"/>
                        </a:lnTo>
                        <a:lnTo>
                          <a:pt x="0" y="5893"/>
                        </a:lnTo>
                        <a:lnTo>
                          <a:pt x="15799" y="0"/>
                        </a:lnTo>
                        <a:lnTo>
                          <a:pt x="16662" y="0"/>
                        </a:lnTo>
                        <a:lnTo>
                          <a:pt x="16662" y="43535"/>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grpSp>
              <p:nvGrpSpPr>
                <p:cNvPr id="38" name="グループ化 37">
                  <a:extLst>
                    <a:ext uri="{FF2B5EF4-FFF2-40B4-BE49-F238E27FC236}">
                      <a16:creationId xmlns:a16="http://schemas.microsoft.com/office/drawing/2014/main" id="{7B3DB1B4-E913-4E82-0F80-783DB6D55FEC}"/>
                    </a:ext>
                  </a:extLst>
                </p:cNvPr>
                <p:cNvGrpSpPr>
                  <a:grpSpLocks noChangeAspect="1"/>
                </p:cNvGrpSpPr>
                <p:nvPr/>
              </p:nvGrpSpPr>
              <p:grpSpPr>
                <a:xfrm>
                  <a:off x="6490246" y="2679837"/>
                  <a:ext cx="216000" cy="36278"/>
                  <a:chOff x="6540021" y="2702398"/>
                  <a:chExt cx="249830" cy="41960"/>
                </a:xfrm>
              </p:grpSpPr>
              <p:grpSp>
                <p:nvGrpSpPr>
                  <p:cNvPr id="39" name="グラフィックス 33">
                    <a:extLst>
                      <a:ext uri="{FF2B5EF4-FFF2-40B4-BE49-F238E27FC236}">
                        <a16:creationId xmlns:a16="http://schemas.microsoft.com/office/drawing/2014/main" id="{71295A49-4CA0-AB11-8D69-D9496DEFE6AC}"/>
                      </a:ext>
                    </a:extLst>
                  </p:cNvPr>
                  <p:cNvGrpSpPr/>
                  <p:nvPr/>
                </p:nvGrpSpPr>
                <p:grpSpPr>
                  <a:xfrm>
                    <a:off x="6540021" y="2702499"/>
                    <a:ext cx="69848" cy="40639"/>
                    <a:chOff x="6540021" y="2702499"/>
                    <a:chExt cx="69848" cy="40639"/>
                  </a:xfrm>
                  <a:solidFill>
                    <a:schemeClr val="tx1"/>
                  </a:solidFill>
                </p:grpSpPr>
                <p:sp>
                  <p:nvSpPr>
                    <p:cNvPr id="47" name="フリーフォーム: 図形 107">
                      <a:extLst>
                        <a:ext uri="{FF2B5EF4-FFF2-40B4-BE49-F238E27FC236}">
                          <a16:creationId xmlns:a16="http://schemas.microsoft.com/office/drawing/2014/main" id="{03F517B7-A97E-DD9F-99F3-E02E10DBE04C}"/>
                        </a:ext>
                      </a:extLst>
                    </p:cNvPr>
                    <p:cNvSpPr/>
                    <p:nvPr/>
                  </p:nvSpPr>
                  <p:spPr>
                    <a:xfrm>
                      <a:off x="6597170" y="2702499"/>
                      <a:ext cx="12699" cy="40639"/>
                    </a:xfrm>
                    <a:custGeom>
                      <a:avLst/>
                      <a:gdLst>
                        <a:gd name="connsiteX0" fmla="*/ 12700 w 12699"/>
                        <a:gd name="connsiteY0" fmla="*/ 40639 h 40639"/>
                        <a:gd name="connsiteX1" fmla="*/ 0 w 12699"/>
                        <a:gd name="connsiteY1" fmla="*/ 40639 h 40639"/>
                        <a:gd name="connsiteX2" fmla="*/ 0 w 12699"/>
                        <a:gd name="connsiteY2" fmla="*/ 6350 h 40639"/>
                        <a:gd name="connsiteX3" fmla="*/ 6350 w 12699"/>
                        <a:gd name="connsiteY3" fmla="*/ 0 h 40639"/>
                        <a:gd name="connsiteX4" fmla="*/ 6350 w 12699"/>
                        <a:gd name="connsiteY4" fmla="*/ 0 h 40639"/>
                        <a:gd name="connsiteX5" fmla="*/ 12700 w 12699"/>
                        <a:gd name="connsiteY5" fmla="*/ 6350 h 40639"/>
                        <a:gd name="connsiteX6" fmla="*/ 12700 w 12699"/>
                        <a:gd name="connsiteY6" fmla="*/ 40639 h 40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40639">
                          <a:moveTo>
                            <a:pt x="12700" y="40639"/>
                          </a:moveTo>
                          <a:lnTo>
                            <a:pt x="0" y="40639"/>
                          </a:lnTo>
                          <a:lnTo>
                            <a:pt x="0" y="6350"/>
                          </a:lnTo>
                          <a:cubicBezTo>
                            <a:pt x="0" y="2845"/>
                            <a:pt x="2845" y="0"/>
                            <a:pt x="6350" y="0"/>
                          </a:cubicBezTo>
                          <a:lnTo>
                            <a:pt x="6350" y="0"/>
                          </a:lnTo>
                          <a:cubicBezTo>
                            <a:pt x="9855" y="0"/>
                            <a:pt x="12700" y="2845"/>
                            <a:pt x="12700" y="6350"/>
                          </a:cubicBezTo>
                          <a:lnTo>
                            <a:pt x="12700" y="40639"/>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8" name="フリーフォーム: 図形 108">
                      <a:extLst>
                        <a:ext uri="{FF2B5EF4-FFF2-40B4-BE49-F238E27FC236}">
                          <a16:creationId xmlns:a16="http://schemas.microsoft.com/office/drawing/2014/main" id="{EC5D68ED-E9D5-9B1F-18D9-E509AA890E46}"/>
                        </a:ext>
                      </a:extLst>
                    </p:cNvPr>
                    <p:cNvSpPr/>
                    <p:nvPr/>
                  </p:nvSpPr>
                  <p:spPr>
                    <a:xfrm>
                      <a:off x="6540021" y="2732979"/>
                      <a:ext cx="12699" cy="10159"/>
                    </a:xfrm>
                    <a:custGeom>
                      <a:avLst/>
                      <a:gdLst>
                        <a:gd name="connsiteX0" fmla="*/ 12700 w 12699"/>
                        <a:gd name="connsiteY0" fmla="*/ 10160 h 10159"/>
                        <a:gd name="connsiteX1" fmla="*/ 0 w 12699"/>
                        <a:gd name="connsiteY1" fmla="*/ 10160 h 10159"/>
                        <a:gd name="connsiteX2" fmla="*/ 0 w 12699"/>
                        <a:gd name="connsiteY2" fmla="*/ 6350 h 10159"/>
                        <a:gd name="connsiteX3" fmla="*/ 6350 w 12699"/>
                        <a:gd name="connsiteY3" fmla="*/ 0 h 10159"/>
                        <a:gd name="connsiteX4" fmla="*/ 6350 w 12699"/>
                        <a:gd name="connsiteY4" fmla="*/ 0 h 10159"/>
                        <a:gd name="connsiteX5" fmla="*/ 12700 w 12699"/>
                        <a:gd name="connsiteY5" fmla="*/ 6350 h 10159"/>
                        <a:gd name="connsiteX6" fmla="*/ 12700 w 12699"/>
                        <a:gd name="connsiteY6" fmla="*/ 10160 h 1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10159">
                          <a:moveTo>
                            <a:pt x="12700" y="10160"/>
                          </a:moveTo>
                          <a:lnTo>
                            <a:pt x="0" y="10160"/>
                          </a:lnTo>
                          <a:lnTo>
                            <a:pt x="0" y="6350"/>
                          </a:lnTo>
                          <a:cubicBezTo>
                            <a:pt x="0" y="2845"/>
                            <a:pt x="2845" y="0"/>
                            <a:pt x="6350" y="0"/>
                          </a:cubicBezTo>
                          <a:lnTo>
                            <a:pt x="6350" y="0"/>
                          </a:lnTo>
                          <a:cubicBezTo>
                            <a:pt x="9855" y="0"/>
                            <a:pt x="12700" y="2845"/>
                            <a:pt x="12700" y="6350"/>
                          </a:cubicBezTo>
                          <a:lnTo>
                            <a:pt x="12700" y="10160"/>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9" name="フリーフォーム: 図形 109">
                      <a:extLst>
                        <a:ext uri="{FF2B5EF4-FFF2-40B4-BE49-F238E27FC236}">
                          <a16:creationId xmlns:a16="http://schemas.microsoft.com/office/drawing/2014/main" id="{8163F9C3-92D8-EBA5-6A1F-E4384F975151}"/>
                        </a:ext>
                      </a:extLst>
                    </p:cNvPr>
                    <p:cNvSpPr/>
                    <p:nvPr/>
                  </p:nvSpPr>
                  <p:spPr>
                    <a:xfrm>
                      <a:off x="6578121" y="2712659"/>
                      <a:ext cx="12699" cy="30479"/>
                    </a:xfrm>
                    <a:custGeom>
                      <a:avLst/>
                      <a:gdLst>
                        <a:gd name="connsiteX0" fmla="*/ 12700 w 12699"/>
                        <a:gd name="connsiteY0" fmla="*/ 30479 h 30479"/>
                        <a:gd name="connsiteX1" fmla="*/ 0 w 12699"/>
                        <a:gd name="connsiteY1" fmla="*/ 30479 h 30479"/>
                        <a:gd name="connsiteX2" fmla="*/ 0 w 12699"/>
                        <a:gd name="connsiteY2" fmla="*/ 6350 h 30479"/>
                        <a:gd name="connsiteX3" fmla="*/ 6350 w 12699"/>
                        <a:gd name="connsiteY3" fmla="*/ 0 h 30479"/>
                        <a:gd name="connsiteX4" fmla="*/ 6350 w 12699"/>
                        <a:gd name="connsiteY4" fmla="*/ 0 h 30479"/>
                        <a:gd name="connsiteX5" fmla="*/ 12700 w 12699"/>
                        <a:gd name="connsiteY5" fmla="*/ 6350 h 30479"/>
                        <a:gd name="connsiteX6" fmla="*/ 12700 w 12699"/>
                        <a:gd name="connsiteY6"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30479">
                          <a:moveTo>
                            <a:pt x="12700" y="30479"/>
                          </a:moveTo>
                          <a:lnTo>
                            <a:pt x="0" y="30479"/>
                          </a:lnTo>
                          <a:lnTo>
                            <a:pt x="0" y="6350"/>
                          </a:lnTo>
                          <a:cubicBezTo>
                            <a:pt x="0" y="2845"/>
                            <a:pt x="2845" y="0"/>
                            <a:pt x="6350" y="0"/>
                          </a:cubicBezTo>
                          <a:lnTo>
                            <a:pt x="6350" y="0"/>
                          </a:lnTo>
                          <a:cubicBezTo>
                            <a:pt x="9855" y="0"/>
                            <a:pt x="12700" y="2845"/>
                            <a:pt x="12700" y="6350"/>
                          </a:cubicBezTo>
                          <a:lnTo>
                            <a:pt x="12700" y="30479"/>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50" name="フリーフォーム: 図形 110">
                      <a:extLst>
                        <a:ext uri="{FF2B5EF4-FFF2-40B4-BE49-F238E27FC236}">
                          <a16:creationId xmlns:a16="http://schemas.microsoft.com/office/drawing/2014/main" id="{6EC908CC-3397-CBDF-6CE0-1DC011638F48}"/>
                        </a:ext>
                      </a:extLst>
                    </p:cNvPr>
                    <p:cNvSpPr/>
                    <p:nvPr/>
                  </p:nvSpPr>
                  <p:spPr>
                    <a:xfrm>
                      <a:off x="6559071" y="2722819"/>
                      <a:ext cx="12699" cy="20319"/>
                    </a:xfrm>
                    <a:custGeom>
                      <a:avLst/>
                      <a:gdLst>
                        <a:gd name="connsiteX0" fmla="*/ 12700 w 12699"/>
                        <a:gd name="connsiteY0" fmla="*/ 20320 h 20319"/>
                        <a:gd name="connsiteX1" fmla="*/ 0 w 12699"/>
                        <a:gd name="connsiteY1" fmla="*/ 20320 h 20319"/>
                        <a:gd name="connsiteX2" fmla="*/ 0 w 12699"/>
                        <a:gd name="connsiteY2" fmla="*/ 6350 h 20319"/>
                        <a:gd name="connsiteX3" fmla="*/ 6350 w 12699"/>
                        <a:gd name="connsiteY3" fmla="*/ 0 h 20319"/>
                        <a:gd name="connsiteX4" fmla="*/ 6350 w 12699"/>
                        <a:gd name="connsiteY4" fmla="*/ 0 h 20319"/>
                        <a:gd name="connsiteX5" fmla="*/ 12700 w 12699"/>
                        <a:gd name="connsiteY5" fmla="*/ 6350 h 20319"/>
                        <a:gd name="connsiteX6" fmla="*/ 12700 w 12699"/>
                        <a:gd name="connsiteY6" fmla="*/ 20320 h 20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99" h="20319">
                          <a:moveTo>
                            <a:pt x="12700" y="20320"/>
                          </a:moveTo>
                          <a:lnTo>
                            <a:pt x="0" y="20320"/>
                          </a:lnTo>
                          <a:lnTo>
                            <a:pt x="0" y="6350"/>
                          </a:lnTo>
                          <a:cubicBezTo>
                            <a:pt x="0" y="2845"/>
                            <a:pt x="2845" y="0"/>
                            <a:pt x="6350" y="0"/>
                          </a:cubicBezTo>
                          <a:lnTo>
                            <a:pt x="6350" y="0"/>
                          </a:lnTo>
                          <a:cubicBezTo>
                            <a:pt x="9855" y="0"/>
                            <a:pt x="12700" y="2845"/>
                            <a:pt x="12700" y="6350"/>
                          </a:cubicBezTo>
                          <a:lnTo>
                            <a:pt x="12700" y="20320"/>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grpSp>
                <p:nvGrpSpPr>
                  <p:cNvPr id="40" name="グラフィックス 33">
                    <a:extLst>
                      <a:ext uri="{FF2B5EF4-FFF2-40B4-BE49-F238E27FC236}">
                        <a16:creationId xmlns:a16="http://schemas.microsoft.com/office/drawing/2014/main" id="{7E2A039B-877D-8CA6-4A80-795670CFFC2C}"/>
                      </a:ext>
                    </a:extLst>
                  </p:cNvPr>
                  <p:cNvGrpSpPr/>
                  <p:nvPr/>
                </p:nvGrpSpPr>
                <p:grpSpPr>
                  <a:xfrm>
                    <a:off x="6626481" y="2702398"/>
                    <a:ext cx="62279" cy="37603"/>
                    <a:chOff x="6626481" y="2702398"/>
                    <a:chExt cx="62279" cy="37603"/>
                  </a:xfrm>
                  <a:solidFill>
                    <a:schemeClr val="tx1"/>
                  </a:solidFill>
                </p:grpSpPr>
                <p:sp>
                  <p:nvSpPr>
                    <p:cNvPr id="44" name="フリーフォーム: 図形 104">
                      <a:extLst>
                        <a:ext uri="{FF2B5EF4-FFF2-40B4-BE49-F238E27FC236}">
                          <a16:creationId xmlns:a16="http://schemas.microsoft.com/office/drawing/2014/main" id="{804F7220-AD01-6702-C712-A7EC57BE98E0}"/>
                        </a:ext>
                      </a:extLst>
                    </p:cNvPr>
                    <p:cNvSpPr/>
                    <p:nvPr/>
                  </p:nvSpPr>
                  <p:spPr>
                    <a:xfrm>
                      <a:off x="6638216" y="2717739"/>
                      <a:ext cx="38708" cy="11555"/>
                    </a:xfrm>
                    <a:custGeom>
                      <a:avLst/>
                      <a:gdLst>
                        <a:gd name="connsiteX0" fmla="*/ 19354 w 38708"/>
                        <a:gd name="connsiteY0" fmla="*/ 0 h 11555"/>
                        <a:gd name="connsiteX1" fmla="*/ 0 w 38708"/>
                        <a:gd name="connsiteY1" fmla="*/ 9144 h 11555"/>
                        <a:gd name="connsiteX2" fmla="*/ 660 w 38708"/>
                        <a:gd name="connsiteY2" fmla="*/ 9703 h 11555"/>
                        <a:gd name="connsiteX3" fmla="*/ 10160 w 38708"/>
                        <a:gd name="connsiteY3" fmla="*/ 10261 h 11555"/>
                        <a:gd name="connsiteX4" fmla="*/ 19354 w 38708"/>
                        <a:gd name="connsiteY4" fmla="*/ 7620 h 11555"/>
                        <a:gd name="connsiteX5" fmla="*/ 28549 w 38708"/>
                        <a:gd name="connsiteY5" fmla="*/ 10261 h 11555"/>
                        <a:gd name="connsiteX6" fmla="*/ 38049 w 38708"/>
                        <a:gd name="connsiteY6" fmla="*/ 9703 h 11555"/>
                        <a:gd name="connsiteX7" fmla="*/ 38709 w 38708"/>
                        <a:gd name="connsiteY7" fmla="*/ 9144 h 11555"/>
                        <a:gd name="connsiteX8" fmla="*/ 19354 w 38708"/>
                        <a:gd name="connsiteY8" fmla="*/ 0 h 11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08" h="11555">
                          <a:moveTo>
                            <a:pt x="19354" y="0"/>
                          </a:moveTo>
                          <a:cubicBezTo>
                            <a:pt x="11531" y="0"/>
                            <a:pt x="4623" y="3607"/>
                            <a:pt x="0" y="9144"/>
                          </a:cubicBezTo>
                          <a:lnTo>
                            <a:pt x="660" y="9703"/>
                          </a:lnTo>
                          <a:cubicBezTo>
                            <a:pt x="3353" y="11989"/>
                            <a:pt x="7163" y="12141"/>
                            <a:pt x="10160" y="10261"/>
                          </a:cubicBezTo>
                          <a:cubicBezTo>
                            <a:pt x="12852" y="8585"/>
                            <a:pt x="16002" y="7620"/>
                            <a:pt x="19354" y="7620"/>
                          </a:cubicBezTo>
                          <a:cubicBezTo>
                            <a:pt x="22707" y="7620"/>
                            <a:pt x="25908" y="8585"/>
                            <a:pt x="28549" y="10261"/>
                          </a:cubicBezTo>
                          <a:cubicBezTo>
                            <a:pt x="31546" y="12141"/>
                            <a:pt x="35356" y="11989"/>
                            <a:pt x="38049" y="9703"/>
                          </a:cubicBezTo>
                          <a:lnTo>
                            <a:pt x="38709" y="9144"/>
                          </a:lnTo>
                          <a:cubicBezTo>
                            <a:pt x="34035" y="3607"/>
                            <a:pt x="27127" y="0"/>
                            <a:pt x="19354" y="0"/>
                          </a:cubicBez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5" name="フリーフォーム: 図形 105">
                      <a:extLst>
                        <a:ext uri="{FF2B5EF4-FFF2-40B4-BE49-F238E27FC236}">
                          <a16:creationId xmlns:a16="http://schemas.microsoft.com/office/drawing/2014/main" id="{14BF29C9-2E60-A2BD-2988-0CCFD0DBF1C6}"/>
                        </a:ext>
                      </a:extLst>
                    </p:cNvPr>
                    <p:cNvSpPr/>
                    <p:nvPr/>
                  </p:nvSpPr>
                  <p:spPr>
                    <a:xfrm>
                      <a:off x="6626481" y="2702398"/>
                      <a:ext cx="62279" cy="16816"/>
                    </a:xfrm>
                    <a:custGeom>
                      <a:avLst/>
                      <a:gdLst>
                        <a:gd name="connsiteX0" fmla="*/ 610 w 62279"/>
                        <a:gd name="connsiteY0" fmla="*/ 13919 h 16816"/>
                        <a:gd name="connsiteX1" fmla="*/ 0 w 62279"/>
                        <a:gd name="connsiteY1" fmla="*/ 14579 h 16816"/>
                        <a:gd name="connsiteX2" fmla="*/ 508 w 62279"/>
                        <a:gd name="connsiteY2" fmla="*/ 14986 h 16816"/>
                        <a:gd name="connsiteX3" fmla="*/ 10211 w 62279"/>
                        <a:gd name="connsiteY3" fmla="*/ 15138 h 16816"/>
                        <a:gd name="connsiteX4" fmla="*/ 31140 w 62279"/>
                        <a:gd name="connsiteY4" fmla="*/ 7671 h 16816"/>
                        <a:gd name="connsiteX5" fmla="*/ 52069 w 62279"/>
                        <a:gd name="connsiteY5" fmla="*/ 15138 h 16816"/>
                        <a:gd name="connsiteX6" fmla="*/ 61772 w 62279"/>
                        <a:gd name="connsiteY6" fmla="*/ 14986 h 16816"/>
                        <a:gd name="connsiteX7" fmla="*/ 62280 w 62279"/>
                        <a:gd name="connsiteY7" fmla="*/ 14579 h 16816"/>
                        <a:gd name="connsiteX8" fmla="*/ 61670 w 62279"/>
                        <a:gd name="connsiteY8" fmla="*/ 13868 h 16816"/>
                        <a:gd name="connsiteX9" fmla="*/ 59537 w 62279"/>
                        <a:gd name="connsiteY9" fmla="*/ 11582 h 16816"/>
                        <a:gd name="connsiteX10" fmla="*/ 58368 w 62279"/>
                        <a:gd name="connsiteY10" fmla="*/ 10515 h 16816"/>
                        <a:gd name="connsiteX11" fmla="*/ 56336 w 62279"/>
                        <a:gd name="connsiteY11" fmla="*/ 8788 h 16816"/>
                        <a:gd name="connsiteX12" fmla="*/ 55066 w 62279"/>
                        <a:gd name="connsiteY12" fmla="*/ 7874 h 16816"/>
                        <a:gd name="connsiteX13" fmla="*/ 52831 w 62279"/>
                        <a:gd name="connsiteY13" fmla="*/ 6350 h 16816"/>
                        <a:gd name="connsiteX14" fmla="*/ 51561 w 62279"/>
                        <a:gd name="connsiteY14" fmla="*/ 5588 h 16816"/>
                        <a:gd name="connsiteX15" fmla="*/ 49021 w 62279"/>
                        <a:gd name="connsiteY15" fmla="*/ 4216 h 16816"/>
                        <a:gd name="connsiteX16" fmla="*/ 47853 w 62279"/>
                        <a:gd name="connsiteY16" fmla="*/ 3658 h 16816"/>
                        <a:gd name="connsiteX17" fmla="*/ 45008 w 62279"/>
                        <a:gd name="connsiteY17" fmla="*/ 2489 h 16816"/>
                        <a:gd name="connsiteX18" fmla="*/ 43941 w 62279"/>
                        <a:gd name="connsiteY18" fmla="*/ 2083 h 16816"/>
                        <a:gd name="connsiteX19" fmla="*/ 40792 w 62279"/>
                        <a:gd name="connsiteY19" fmla="*/ 1219 h 16816"/>
                        <a:gd name="connsiteX20" fmla="*/ 39776 w 62279"/>
                        <a:gd name="connsiteY20" fmla="*/ 965 h 16816"/>
                        <a:gd name="connsiteX21" fmla="*/ 36423 w 62279"/>
                        <a:gd name="connsiteY21" fmla="*/ 406 h 16816"/>
                        <a:gd name="connsiteX22" fmla="*/ 35509 w 62279"/>
                        <a:gd name="connsiteY22" fmla="*/ 254 h 16816"/>
                        <a:gd name="connsiteX23" fmla="*/ 31140 w 62279"/>
                        <a:gd name="connsiteY23" fmla="*/ 0 h 16816"/>
                        <a:gd name="connsiteX24" fmla="*/ 31140 w 62279"/>
                        <a:gd name="connsiteY24" fmla="*/ 0 h 16816"/>
                        <a:gd name="connsiteX25" fmla="*/ 26771 w 62279"/>
                        <a:gd name="connsiteY25" fmla="*/ 254 h 16816"/>
                        <a:gd name="connsiteX26" fmla="*/ 25857 w 62279"/>
                        <a:gd name="connsiteY26" fmla="*/ 406 h 16816"/>
                        <a:gd name="connsiteX27" fmla="*/ 22504 w 62279"/>
                        <a:gd name="connsiteY27" fmla="*/ 965 h 16816"/>
                        <a:gd name="connsiteX28" fmla="*/ 21488 w 62279"/>
                        <a:gd name="connsiteY28" fmla="*/ 1219 h 16816"/>
                        <a:gd name="connsiteX29" fmla="*/ 18339 w 62279"/>
                        <a:gd name="connsiteY29" fmla="*/ 2083 h 16816"/>
                        <a:gd name="connsiteX30" fmla="*/ 17272 w 62279"/>
                        <a:gd name="connsiteY30" fmla="*/ 2489 h 16816"/>
                        <a:gd name="connsiteX31" fmla="*/ 14427 w 62279"/>
                        <a:gd name="connsiteY31" fmla="*/ 3658 h 16816"/>
                        <a:gd name="connsiteX32" fmla="*/ 13259 w 62279"/>
                        <a:gd name="connsiteY32" fmla="*/ 4216 h 16816"/>
                        <a:gd name="connsiteX33" fmla="*/ 10719 w 62279"/>
                        <a:gd name="connsiteY33" fmla="*/ 5588 h 16816"/>
                        <a:gd name="connsiteX34" fmla="*/ 9499 w 62279"/>
                        <a:gd name="connsiteY34" fmla="*/ 6350 h 16816"/>
                        <a:gd name="connsiteX35" fmla="*/ 7264 w 62279"/>
                        <a:gd name="connsiteY35" fmla="*/ 7874 h 16816"/>
                        <a:gd name="connsiteX36" fmla="*/ 6045 w 62279"/>
                        <a:gd name="connsiteY36" fmla="*/ 8788 h 16816"/>
                        <a:gd name="connsiteX37" fmla="*/ 4013 w 62279"/>
                        <a:gd name="connsiteY37" fmla="*/ 10566 h 16816"/>
                        <a:gd name="connsiteX38" fmla="*/ 2896 w 62279"/>
                        <a:gd name="connsiteY38" fmla="*/ 11582 h 16816"/>
                        <a:gd name="connsiteX39" fmla="*/ 762 w 62279"/>
                        <a:gd name="connsiteY39" fmla="*/ 13868 h 1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2279" h="16816">
                          <a:moveTo>
                            <a:pt x="610" y="13919"/>
                          </a:moveTo>
                          <a:cubicBezTo>
                            <a:pt x="610" y="13919"/>
                            <a:pt x="203" y="14376"/>
                            <a:pt x="0" y="14579"/>
                          </a:cubicBezTo>
                          <a:lnTo>
                            <a:pt x="508" y="14986"/>
                          </a:lnTo>
                          <a:cubicBezTo>
                            <a:pt x="3302" y="17322"/>
                            <a:pt x="7417" y="17475"/>
                            <a:pt x="10211" y="15138"/>
                          </a:cubicBezTo>
                          <a:cubicBezTo>
                            <a:pt x="15900" y="10465"/>
                            <a:pt x="23164" y="7671"/>
                            <a:pt x="31140" y="7671"/>
                          </a:cubicBezTo>
                          <a:cubicBezTo>
                            <a:pt x="39115" y="7671"/>
                            <a:pt x="46380" y="10465"/>
                            <a:pt x="52069" y="15138"/>
                          </a:cubicBezTo>
                          <a:cubicBezTo>
                            <a:pt x="54863" y="17475"/>
                            <a:pt x="58978" y="17322"/>
                            <a:pt x="61772" y="14986"/>
                          </a:cubicBezTo>
                          <a:lnTo>
                            <a:pt x="62280" y="14579"/>
                          </a:lnTo>
                          <a:cubicBezTo>
                            <a:pt x="62280" y="14579"/>
                            <a:pt x="61873" y="14122"/>
                            <a:pt x="61670" y="13868"/>
                          </a:cubicBezTo>
                          <a:cubicBezTo>
                            <a:pt x="60959" y="13106"/>
                            <a:pt x="60299" y="12344"/>
                            <a:pt x="59537" y="11582"/>
                          </a:cubicBezTo>
                          <a:cubicBezTo>
                            <a:pt x="59181" y="11227"/>
                            <a:pt x="58775" y="10871"/>
                            <a:pt x="58368" y="10515"/>
                          </a:cubicBezTo>
                          <a:cubicBezTo>
                            <a:pt x="57708" y="9906"/>
                            <a:pt x="57047" y="9347"/>
                            <a:pt x="56336" y="8788"/>
                          </a:cubicBezTo>
                          <a:cubicBezTo>
                            <a:pt x="55930" y="8483"/>
                            <a:pt x="55523" y="8179"/>
                            <a:pt x="55066" y="7874"/>
                          </a:cubicBezTo>
                          <a:cubicBezTo>
                            <a:pt x="54355" y="7315"/>
                            <a:pt x="53593" y="6807"/>
                            <a:pt x="52831" y="6350"/>
                          </a:cubicBezTo>
                          <a:cubicBezTo>
                            <a:pt x="52425" y="6096"/>
                            <a:pt x="52018" y="5842"/>
                            <a:pt x="51561" y="5588"/>
                          </a:cubicBezTo>
                          <a:cubicBezTo>
                            <a:pt x="50748" y="5080"/>
                            <a:pt x="49885" y="4673"/>
                            <a:pt x="49021" y="4216"/>
                          </a:cubicBezTo>
                          <a:cubicBezTo>
                            <a:pt x="48615" y="4013"/>
                            <a:pt x="48259" y="3810"/>
                            <a:pt x="47853" y="3658"/>
                          </a:cubicBezTo>
                          <a:cubicBezTo>
                            <a:pt x="46938" y="3251"/>
                            <a:pt x="45973" y="2845"/>
                            <a:pt x="45008" y="2489"/>
                          </a:cubicBezTo>
                          <a:cubicBezTo>
                            <a:pt x="44652" y="2337"/>
                            <a:pt x="44297" y="2235"/>
                            <a:pt x="43941" y="2083"/>
                          </a:cubicBezTo>
                          <a:cubicBezTo>
                            <a:pt x="42925" y="1727"/>
                            <a:pt x="41858" y="1473"/>
                            <a:pt x="40792" y="1219"/>
                          </a:cubicBezTo>
                          <a:cubicBezTo>
                            <a:pt x="40436" y="1118"/>
                            <a:pt x="40131" y="1016"/>
                            <a:pt x="39776" y="965"/>
                          </a:cubicBezTo>
                          <a:cubicBezTo>
                            <a:pt x="38658" y="711"/>
                            <a:pt x="37541" y="559"/>
                            <a:pt x="36423" y="406"/>
                          </a:cubicBezTo>
                          <a:cubicBezTo>
                            <a:pt x="36118" y="406"/>
                            <a:pt x="35813" y="305"/>
                            <a:pt x="35509" y="254"/>
                          </a:cubicBezTo>
                          <a:cubicBezTo>
                            <a:pt x="34086" y="102"/>
                            <a:pt x="32613" y="0"/>
                            <a:pt x="31140" y="0"/>
                          </a:cubicBezTo>
                          <a:lnTo>
                            <a:pt x="31140" y="0"/>
                          </a:lnTo>
                          <a:cubicBezTo>
                            <a:pt x="29667" y="0"/>
                            <a:pt x="28244" y="102"/>
                            <a:pt x="26771" y="254"/>
                          </a:cubicBezTo>
                          <a:cubicBezTo>
                            <a:pt x="26466" y="254"/>
                            <a:pt x="26162" y="356"/>
                            <a:pt x="25857" y="406"/>
                          </a:cubicBezTo>
                          <a:cubicBezTo>
                            <a:pt x="24739" y="559"/>
                            <a:pt x="23622" y="711"/>
                            <a:pt x="22504" y="965"/>
                          </a:cubicBezTo>
                          <a:cubicBezTo>
                            <a:pt x="22148" y="1016"/>
                            <a:pt x="21844" y="1118"/>
                            <a:pt x="21488" y="1219"/>
                          </a:cubicBezTo>
                          <a:cubicBezTo>
                            <a:pt x="20421" y="1473"/>
                            <a:pt x="19405" y="1778"/>
                            <a:pt x="18339" y="2083"/>
                          </a:cubicBezTo>
                          <a:cubicBezTo>
                            <a:pt x="17983" y="2184"/>
                            <a:pt x="17627" y="2337"/>
                            <a:pt x="17272" y="2489"/>
                          </a:cubicBezTo>
                          <a:cubicBezTo>
                            <a:pt x="16306" y="2845"/>
                            <a:pt x="15341" y="3200"/>
                            <a:pt x="14427" y="3658"/>
                          </a:cubicBezTo>
                          <a:cubicBezTo>
                            <a:pt x="14021" y="3861"/>
                            <a:pt x="13665" y="4013"/>
                            <a:pt x="13259" y="4216"/>
                          </a:cubicBezTo>
                          <a:cubicBezTo>
                            <a:pt x="12395" y="4623"/>
                            <a:pt x="11531" y="5080"/>
                            <a:pt x="10719" y="5588"/>
                          </a:cubicBezTo>
                          <a:cubicBezTo>
                            <a:pt x="10312" y="5842"/>
                            <a:pt x="9906" y="6096"/>
                            <a:pt x="9499" y="6350"/>
                          </a:cubicBezTo>
                          <a:cubicBezTo>
                            <a:pt x="8737" y="6858"/>
                            <a:pt x="7975" y="7366"/>
                            <a:pt x="7264" y="7874"/>
                          </a:cubicBezTo>
                          <a:cubicBezTo>
                            <a:pt x="6858" y="8179"/>
                            <a:pt x="6401" y="8483"/>
                            <a:pt x="6045" y="8788"/>
                          </a:cubicBezTo>
                          <a:cubicBezTo>
                            <a:pt x="5334" y="9347"/>
                            <a:pt x="4674" y="9957"/>
                            <a:pt x="4013" y="10566"/>
                          </a:cubicBezTo>
                          <a:cubicBezTo>
                            <a:pt x="3658" y="10922"/>
                            <a:pt x="3251" y="11227"/>
                            <a:pt x="2896" y="11582"/>
                          </a:cubicBezTo>
                          <a:cubicBezTo>
                            <a:pt x="2134" y="12293"/>
                            <a:pt x="1422" y="13106"/>
                            <a:pt x="762" y="13868"/>
                          </a:cubicBez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6" name="フリーフォーム: 図形 106">
                      <a:extLst>
                        <a:ext uri="{FF2B5EF4-FFF2-40B4-BE49-F238E27FC236}">
                          <a16:creationId xmlns:a16="http://schemas.microsoft.com/office/drawing/2014/main" id="{23B06CE3-41C4-3DD1-BD54-A18B6AB2E2EF}"/>
                        </a:ext>
                      </a:extLst>
                    </p:cNvPr>
                    <p:cNvSpPr/>
                    <p:nvPr/>
                  </p:nvSpPr>
                  <p:spPr>
                    <a:xfrm>
                      <a:off x="6649747" y="2732979"/>
                      <a:ext cx="15544" cy="7022"/>
                    </a:xfrm>
                    <a:custGeom>
                      <a:avLst/>
                      <a:gdLst>
                        <a:gd name="connsiteX0" fmla="*/ 1219 w 15544"/>
                        <a:gd name="connsiteY0" fmla="*/ 4623 h 7022"/>
                        <a:gd name="connsiteX1" fmla="*/ 14427 w 15544"/>
                        <a:gd name="connsiteY1" fmla="*/ 4623 h 7022"/>
                        <a:gd name="connsiteX2" fmla="*/ 15545 w 15544"/>
                        <a:gd name="connsiteY2" fmla="*/ 3658 h 7022"/>
                        <a:gd name="connsiteX3" fmla="*/ 7772 w 15544"/>
                        <a:gd name="connsiteY3" fmla="*/ 0 h 7022"/>
                        <a:gd name="connsiteX4" fmla="*/ 0 w 15544"/>
                        <a:gd name="connsiteY4" fmla="*/ 3658 h 7022"/>
                        <a:gd name="connsiteX5" fmla="*/ 1118 w 15544"/>
                        <a:gd name="connsiteY5" fmla="*/ 4623 h 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44" h="7022">
                          <a:moveTo>
                            <a:pt x="1219" y="4623"/>
                          </a:moveTo>
                          <a:cubicBezTo>
                            <a:pt x="5029" y="7823"/>
                            <a:pt x="10617" y="7823"/>
                            <a:pt x="14427" y="4623"/>
                          </a:cubicBezTo>
                          <a:lnTo>
                            <a:pt x="15545" y="3658"/>
                          </a:lnTo>
                          <a:cubicBezTo>
                            <a:pt x="13665" y="1422"/>
                            <a:pt x="10922" y="0"/>
                            <a:pt x="7772" y="0"/>
                          </a:cubicBezTo>
                          <a:cubicBezTo>
                            <a:pt x="4623" y="0"/>
                            <a:pt x="1880" y="1422"/>
                            <a:pt x="0" y="3658"/>
                          </a:cubicBezTo>
                          <a:lnTo>
                            <a:pt x="1118" y="4623"/>
                          </a:ln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grpSp>
                <p:nvGrpSpPr>
                  <p:cNvPr id="41" name="グラフィックス 33">
                    <a:extLst>
                      <a:ext uri="{FF2B5EF4-FFF2-40B4-BE49-F238E27FC236}">
                        <a16:creationId xmlns:a16="http://schemas.microsoft.com/office/drawing/2014/main" id="{AE4F8114-5D79-B25D-9BCA-D7E30C9A064C}"/>
                      </a:ext>
                    </a:extLst>
                  </p:cNvPr>
                  <p:cNvGrpSpPr/>
                  <p:nvPr/>
                </p:nvGrpSpPr>
                <p:grpSpPr>
                  <a:xfrm>
                    <a:off x="6708573" y="2703719"/>
                    <a:ext cx="81278" cy="40639"/>
                    <a:chOff x="6708573" y="2703719"/>
                    <a:chExt cx="81278" cy="40639"/>
                  </a:xfrm>
                  <a:solidFill>
                    <a:schemeClr val="tx1"/>
                  </a:solidFill>
                </p:grpSpPr>
                <p:sp>
                  <p:nvSpPr>
                    <p:cNvPr id="42" name="フリーフォーム: 図形 100">
                      <a:extLst>
                        <a:ext uri="{FF2B5EF4-FFF2-40B4-BE49-F238E27FC236}">
                          <a16:creationId xmlns:a16="http://schemas.microsoft.com/office/drawing/2014/main" id="{AE7D2447-4257-4692-B3A2-3752061A8680}"/>
                        </a:ext>
                      </a:extLst>
                    </p:cNvPr>
                    <p:cNvSpPr/>
                    <p:nvPr/>
                  </p:nvSpPr>
                  <p:spPr>
                    <a:xfrm rot="5400000">
                      <a:off x="6728892" y="2683399"/>
                      <a:ext cx="40639" cy="81278"/>
                    </a:xfrm>
                    <a:custGeom>
                      <a:avLst/>
                      <a:gdLst>
                        <a:gd name="connsiteX0" fmla="*/ 35559 w 40639"/>
                        <a:gd name="connsiteY0" fmla="*/ 0 h 81278"/>
                        <a:gd name="connsiteX1" fmla="*/ 40639 w 40639"/>
                        <a:gd name="connsiteY1" fmla="*/ 5080 h 81278"/>
                        <a:gd name="connsiteX2" fmla="*/ 40639 w 40639"/>
                        <a:gd name="connsiteY2" fmla="*/ 76198 h 81278"/>
                        <a:gd name="connsiteX3" fmla="*/ 35559 w 40639"/>
                        <a:gd name="connsiteY3" fmla="*/ 81278 h 81278"/>
                        <a:gd name="connsiteX4" fmla="*/ 5080 w 40639"/>
                        <a:gd name="connsiteY4" fmla="*/ 81278 h 81278"/>
                        <a:gd name="connsiteX5" fmla="*/ 0 w 40639"/>
                        <a:gd name="connsiteY5" fmla="*/ 76198 h 81278"/>
                        <a:gd name="connsiteX6" fmla="*/ 0 w 40639"/>
                        <a:gd name="connsiteY6" fmla="*/ 5080 h 81278"/>
                        <a:gd name="connsiteX7" fmla="*/ 5080 w 40639"/>
                        <a:gd name="connsiteY7" fmla="*/ 0 h 81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639" h="81278">
                          <a:moveTo>
                            <a:pt x="35559" y="0"/>
                          </a:moveTo>
                          <a:cubicBezTo>
                            <a:pt x="38365" y="0"/>
                            <a:pt x="40639" y="2274"/>
                            <a:pt x="40639" y="5080"/>
                          </a:cubicBezTo>
                          <a:lnTo>
                            <a:pt x="40639" y="76198"/>
                          </a:lnTo>
                          <a:cubicBezTo>
                            <a:pt x="40639" y="79004"/>
                            <a:pt x="38365" y="81278"/>
                            <a:pt x="35559" y="81278"/>
                          </a:cubicBezTo>
                          <a:lnTo>
                            <a:pt x="5080" y="81278"/>
                          </a:lnTo>
                          <a:cubicBezTo>
                            <a:pt x="2274" y="81278"/>
                            <a:pt x="0" y="79004"/>
                            <a:pt x="0" y="76198"/>
                          </a:cubicBezTo>
                          <a:lnTo>
                            <a:pt x="0" y="5080"/>
                          </a:lnTo>
                          <a:cubicBezTo>
                            <a:pt x="0" y="2274"/>
                            <a:pt x="2274" y="0"/>
                            <a:pt x="5080" y="0"/>
                          </a:cubicBezTo>
                          <a:close/>
                        </a:path>
                      </a:pathLst>
                    </a:custGeom>
                    <a:solidFill>
                      <a:schemeClr val="tx1"/>
                    </a:solidFill>
                    <a:ln w="2528" cap="flat">
                      <a:solidFill>
                        <a:srgbClr val="E6E4EA"/>
                      </a:soli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43" name="フリーフォーム: 図形 102">
                      <a:extLst>
                        <a:ext uri="{FF2B5EF4-FFF2-40B4-BE49-F238E27FC236}">
                          <a16:creationId xmlns:a16="http://schemas.microsoft.com/office/drawing/2014/main" id="{F9A7DE20-E331-6FC1-3DED-2C584125B596}"/>
                        </a:ext>
                      </a:extLst>
                    </p:cNvPr>
                    <p:cNvSpPr/>
                    <p:nvPr/>
                  </p:nvSpPr>
                  <p:spPr>
                    <a:xfrm>
                      <a:off x="6713653" y="2708849"/>
                      <a:ext cx="71118" cy="30479"/>
                    </a:xfrm>
                    <a:custGeom>
                      <a:avLst/>
                      <a:gdLst>
                        <a:gd name="connsiteX0" fmla="*/ 55879 w 71118"/>
                        <a:gd name="connsiteY0" fmla="*/ 30479 h 30479"/>
                        <a:gd name="connsiteX1" fmla="*/ 15240 w 71118"/>
                        <a:gd name="connsiteY1" fmla="*/ 30479 h 30479"/>
                        <a:gd name="connsiteX2" fmla="*/ 0 w 71118"/>
                        <a:gd name="connsiteY2" fmla="*/ 15240 h 30479"/>
                        <a:gd name="connsiteX3" fmla="*/ 0 w 71118"/>
                        <a:gd name="connsiteY3" fmla="*/ 15240 h 30479"/>
                        <a:gd name="connsiteX4" fmla="*/ 15240 w 71118"/>
                        <a:gd name="connsiteY4" fmla="*/ 0 h 30479"/>
                        <a:gd name="connsiteX5" fmla="*/ 55879 w 71118"/>
                        <a:gd name="connsiteY5" fmla="*/ 0 h 30479"/>
                        <a:gd name="connsiteX6" fmla="*/ 71119 w 71118"/>
                        <a:gd name="connsiteY6" fmla="*/ 15240 h 30479"/>
                        <a:gd name="connsiteX7" fmla="*/ 71119 w 71118"/>
                        <a:gd name="connsiteY7" fmla="*/ 15240 h 30479"/>
                        <a:gd name="connsiteX8" fmla="*/ 55879 w 71118"/>
                        <a:gd name="connsiteY8" fmla="*/ 30479 h 3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118" h="30479">
                          <a:moveTo>
                            <a:pt x="55879" y="30479"/>
                          </a:moveTo>
                          <a:lnTo>
                            <a:pt x="15240" y="30479"/>
                          </a:lnTo>
                          <a:cubicBezTo>
                            <a:pt x="6807" y="30479"/>
                            <a:pt x="0" y="23672"/>
                            <a:pt x="0" y="15240"/>
                          </a:cubicBezTo>
                          <a:lnTo>
                            <a:pt x="0" y="15240"/>
                          </a:lnTo>
                          <a:cubicBezTo>
                            <a:pt x="0" y="6807"/>
                            <a:pt x="6807" y="0"/>
                            <a:pt x="15240" y="0"/>
                          </a:cubicBezTo>
                          <a:lnTo>
                            <a:pt x="55879" y="0"/>
                          </a:lnTo>
                          <a:cubicBezTo>
                            <a:pt x="64312" y="0"/>
                            <a:pt x="71119" y="6807"/>
                            <a:pt x="71119" y="15240"/>
                          </a:cubicBezTo>
                          <a:lnTo>
                            <a:pt x="71119" y="15240"/>
                          </a:lnTo>
                          <a:cubicBezTo>
                            <a:pt x="71119" y="23672"/>
                            <a:pt x="64312" y="30479"/>
                            <a:pt x="55879" y="30479"/>
                          </a:cubicBezTo>
                          <a:close/>
                        </a:path>
                      </a:pathLst>
                    </a:custGeom>
                    <a:solidFill>
                      <a:schemeClr val="tx1"/>
                    </a:solidFill>
                    <a:ln w="5056"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grpSp>
          </p:grpSp>
          <p:grpSp>
            <p:nvGrpSpPr>
              <p:cNvPr id="32" name="グループ化 31">
                <a:extLst>
                  <a:ext uri="{FF2B5EF4-FFF2-40B4-BE49-F238E27FC236}">
                    <a16:creationId xmlns:a16="http://schemas.microsoft.com/office/drawing/2014/main" id="{D4F1A633-B150-C1A2-B911-AE97AF5962A5}"/>
                  </a:ext>
                </a:extLst>
              </p:cNvPr>
              <p:cNvGrpSpPr/>
              <p:nvPr/>
            </p:nvGrpSpPr>
            <p:grpSpPr>
              <a:xfrm>
                <a:off x="5639813" y="5330090"/>
                <a:ext cx="912862" cy="108012"/>
                <a:chOff x="5651729" y="5322113"/>
                <a:chExt cx="912862" cy="108012"/>
              </a:xfrm>
            </p:grpSpPr>
            <p:sp>
              <p:nvSpPr>
                <p:cNvPr id="33" name="楕円 28">
                  <a:extLst>
                    <a:ext uri="{FF2B5EF4-FFF2-40B4-BE49-F238E27FC236}">
                      <a16:creationId xmlns:a16="http://schemas.microsoft.com/office/drawing/2014/main" id="{8346C1D0-1A58-8FFF-DCFD-5500E04F45FD}"/>
                    </a:ext>
                  </a:extLst>
                </p:cNvPr>
                <p:cNvSpPr/>
                <p:nvPr/>
              </p:nvSpPr>
              <p:spPr>
                <a:xfrm>
                  <a:off x="6054154" y="5322113"/>
                  <a:ext cx="108012" cy="108012"/>
                </a:xfrm>
                <a:prstGeom prst="ellipse">
                  <a:avLst/>
                </a:prstGeom>
                <a:solidFill>
                  <a:srgbClr val="DFE4E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34" name="二等辺三角形 81">
                  <a:extLst>
                    <a:ext uri="{FF2B5EF4-FFF2-40B4-BE49-F238E27FC236}">
                      <a16:creationId xmlns:a16="http://schemas.microsoft.com/office/drawing/2014/main" id="{9DAA6DF1-D336-8093-7B65-DC5F2B06ED8A}"/>
                    </a:ext>
                  </a:extLst>
                </p:cNvPr>
                <p:cNvSpPr/>
                <p:nvPr/>
              </p:nvSpPr>
              <p:spPr>
                <a:xfrm rot="16200000">
                  <a:off x="5645317" y="5336046"/>
                  <a:ext cx="92969" cy="80146"/>
                </a:xfrm>
                <a:prstGeom prst="triangle">
                  <a:avLst/>
                </a:prstGeom>
                <a:solidFill>
                  <a:srgbClr val="DFE4E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35" name="二等辺三角形 87">
                  <a:extLst>
                    <a:ext uri="{FF2B5EF4-FFF2-40B4-BE49-F238E27FC236}">
                      <a16:creationId xmlns:a16="http://schemas.microsoft.com/office/drawing/2014/main" id="{8257EA08-BE82-737F-FA53-A5B4EFB2B018}"/>
                    </a:ext>
                  </a:extLst>
                </p:cNvPr>
                <p:cNvSpPr/>
                <p:nvPr/>
              </p:nvSpPr>
              <p:spPr>
                <a:xfrm rot="5400000">
                  <a:off x="6478033" y="5336046"/>
                  <a:ext cx="92969" cy="80146"/>
                </a:xfrm>
                <a:prstGeom prst="triangle">
                  <a:avLst/>
                </a:prstGeom>
                <a:solidFill>
                  <a:srgbClr val="DFE4E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grpSp>
        </p:grpSp>
        <p:pic>
          <p:nvPicPr>
            <p:cNvPr id="29" name="図 28">
              <a:extLst>
                <a:ext uri="{FF2B5EF4-FFF2-40B4-BE49-F238E27FC236}">
                  <a16:creationId xmlns:a16="http://schemas.microsoft.com/office/drawing/2014/main" id="{C0764126-7ABB-A168-D7A0-2808C28D72D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b="69660"/>
            <a:stretch/>
          </p:blipFill>
          <p:spPr>
            <a:xfrm>
              <a:off x="9780769" y="3360860"/>
              <a:ext cx="1139768" cy="2117324"/>
            </a:xfrm>
            <a:prstGeom prst="rect">
              <a:avLst/>
            </a:prstGeom>
          </p:spPr>
        </p:pic>
        <p:sp>
          <p:nvSpPr>
            <p:cNvPr id="30" name="正方形/長方形 29">
              <a:extLst>
                <a:ext uri="{FF2B5EF4-FFF2-40B4-BE49-F238E27FC236}">
                  <a16:creationId xmlns:a16="http://schemas.microsoft.com/office/drawing/2014/main" id="{AE3D1368-C6C0-685F-9B73-9657DEEE537F}"/>
                </a:ext>
              </a:extLst>
            </p:cNvPr>
            <p:cNvSpPr/>
            <p:nvPr/>
          </p:nvSpPr>
          <p:spPr>
            <a:xfrm>
              <a:off x="9752165" y="5240070"/>
              <a:ext cx="1184704" cy="252104"/>
            </a:xfrm>
            <a:prstGeom prst="rect">
              <a:avLst/>
            </a:prstGeom>
            <a:noFill/>
            <a:ln w="15875">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grpSp>
      <p:sp>
        <p:nvSpPr>
          <p:cNvPr id="61" name="正方形/長方形 60">
            <a:extLst>
              <a:ext uri="{FF2B5EF4-FFF2-40B4-BE49-F238E27FC236}">
                <a16:creationId xmlns:a16="http://schemas.microsoft.com/office/drawing/2014/main" id="{DFA555FC-39A1-16D7-4C2C-9C33FCADB337}"/>
              </a:ext>
            </a:extLst>
          </p:cNvPr>
          <p:cNvSpPr/>
          <p:nvPr/>
        </p:nvSpPr>
        <p:spPr>
          <a:xfrm>
            <a:off x="8804366" y="2834267"/>
            <a:ext cx="2776548" cy="372687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6" name="正方形/長方形 65">
            <a:extLst>
              <a:ext uri="{FF2B5EF4-FFF2-40B4-BE49-F238E27FC236}">
                <a16:creationId xmlns:a16="http://schemas.microsoft.com/office/drawing/2014/main" id="{C587A852-A307-E12D-2393-066C8B240A50}"/>
              </a:ext>
            </a:extLst>
          </p:cNvPr>
          <p:cNvSpPr/>
          <p:nvPr/>
        </p:nvSpPr>
        <p:spPr>
          <a:xfrm>
            <a:off x="3166382" y="2834267"/>
            <a:ext cx="5389108" cy="3724268"/>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7" name="楕円 66">
            <a:extLst>
              <a:ext uri="{FF2B5EF4-FFF2-40B4-BE49-F238E27FC236}">
                <a16:creationId xmlns:a16="http://schemas.microsoft.com/office/drawing/2014/main" id="{3F108AD6-97EE-C69A-A983-3E4FAE56DAD5}"/>
              </a:ext>
            </a:extLst>
          </p:cNvPr>
          <p:cNvSpPr/>
          <p:nvPr/>
        </p:nvSpPr>
        <p:spPr>
          <a:xfrm>
            <a:off x="2722563" y="2542903"/>
            <a:ext cx="187121" cy="187121"/>
          </a:xfrm>
          <a:prstGeom prst="ellipse">
            <a:avLst/>
          </a:prstGeom>
          <a:solidFill>
            <a:schemeClr val="accent5"/>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3" name="テキスト プレースホルダー 2">
            <a:extLst>
              <a:ext uri="{FF2B5EF4-FFF2-40B4-BE49-F238E27FC236}">
                <a16:creationId xmlns:a16="http://schemas.microsoft.com/office/drawing/2014/main" id="{C0BC863F-27B8-907C-DF64-F615C70EF1AA}"/>
              </a:ext>
            </a:extLst>
          </p:cNvPr>
          <p:cNvSpPr txBox="1">
            <a:spLocks/>
          </p:cNvSpPr>
          <p:nvPr/>
        </p:nvSpPr>
        <p:spPr>
          <a:xfrm>
            <a:off x="3406339" y="3177807"/>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社会的な話題、季節イベントを入口に、</a:t>
            </a:r>
            <a:endParaRPr kumimoji="1" lang="en-US" altLang="ja-JP" sz="1600" b="1" i="0" u="none" strike="noStrike" kern="1200" cap="none" spc="10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広告主様の商品にブリッジ</a:t>
            </a:r>
          </a:p>
        </p:txBody>
      </p:sp>
      <p:sp>
        <p:nvSpPr>
          <p:cNvPr id="74" name="矢印: 下 73">
            <a:extLst>
              <a:ext uri="{FF2B5EF4-FFF2-40B4-BE49-F238E27FC236}">
                <a16:creationId xmlns:a16="http://schemas.microsoft.com/office/drawing/2014/main" id="{E0C8547E-C9BA-D9A4-1213-C8FE1538A01A}"/>
              </a:ext>
            </a:extLst>
          </p:cNvPr>
          <p:cNvSpPr/>
          <p:nvPr/>
        </p:nvSpPr>
        <p:spPr>
          <a:xfrm rot="5400000">
            <a:off x="8332546" y="3937974"/>
            <a:ext cx="592183" cy="455004"/>
          </a:xfrm>
          <a:prstGeom prst="downArrow">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5" name="Freeform 53">
            <a:extLst>
              <a:ext uri="{FF2B5EF4-FFF2-40B4-BE49-F238E27FC236}">
                <a16:creationId xmlns:a16="http://schemas.microsoft.com/office/drawing/2014/main" id="{4C7AA5E2-C689-7FF1-721A-177F1C4DB766}"/>
              </a:ext>
            </a:extLst>
          </p:cNvPr>
          <p:cNvSpPr>
            <a:spLocks noChangeArrowheads="1"/>
          </p:cNvSpPr>
          <p:nvPr/>
        </p:nvSpPr>
        <p:spPr bwMode="auto">
          <a:xfrm>
            <a:off x="8654887" y="3655537"/>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8" name="テキスト ボックス 87">
            <a:extLst>
              <a:ext uri="{FF2B5EF4-FFF2-40B4-BE49-F238E27FC236}">
                <a16:creationId xmlns:a16="http://schemas.microsoft.com/office/drawing/2014/main" id="{DB2DF2B3-82E9-E764-8DFD-E6B0D80A933F}"/>
              </a:ext>
            </a:extLst>
          </p:cNvPr>
          <p:cNvSpPr txBox="1"/>
          <p:nvPr/>
        </p:nvSpPr>
        <p:spPr>
          <a:xfrm>
            <a:off x="5449381" y="4303368"/>
            <a:ext cx="2788725" cy="677108"/>
          </a:xfrm>
          <a:prstGeom prst="rect">
            <a:avLst/>
          </a:prstGeom>
          <a:noFill/>
        </p:spPr>
        <p:txBody>
          <a:bodyPr wrap="square">
            <a:spAutoFit/>
          </a:bodyPr>
          <a:lstStyle/>
          <a:p>
            <a:r>
              <a:rPr lang="ja-JP" altLang="en-US" sz="800" b="1" dirty="0">
                <a:solidFill>
                  <a:schemeClr val="accent3"/>
                </a:solidFill>
              </a:rPr>
              <a:t>■タイトルイメージ</a:t>
            </a:r>
            <a:endParaRPr lang="en-US" altLang="ja-JP" sz="800" b="1" dirty="0">
              <a:solidFill>
                <a:schemeClr val="accent3"/>
              </a:solidFill>
            </a:endParaRPr>
          </a:p>
          <a:p>
            <a:r>
              <a:rPr lang="ja-JP" altLang="ja-JP" sz="1000" dirty="0">
                <a:solidFill>
                  <a:schemeClr val="accent3"/>
                </a:solidFill>
              </a:rPr>
              <a:t>どこでも給電できる車は</a:t>
            </a:r>
            <a:r>
              <a:rPr lang="ja-JP" altLang="en-US" sz="1000" dirty="0">
                <a:solidFill>
                  <a:schemeClr val="accent3"/>
                </a:solidFill>
              </a:rPr>
              <a:t>、</a:t>
            </a:r>
            <a:r>
              <a:rPr lang="ja-JP" altLang="ja-JP" sz="1000" dirty="0">
                <a:solidFill>
                  <a:schemeClr val="accent3"/>
                </a:solidFill>
              </a:rPr>
              <a:t>家族や自分を救うカギ</a:t>
            </a:r>
            <a:r>
              <a:rPr lang="ja-JP" altLang="en-US" sz="1000" dirty="0">
                <a:solidFill>
                  <a:schemeClr val="accent3"/>
                </a:solidFill>
              </a:rPr>
              <a:t>に？災害時の停電、もしもの時に備えること</a:t>
            </a:r>
          </a:p>
        </p:txBody>
      </p:sp>
      <p:sp>
        <p:nvSpPr>
          <p:cNvPr id="89" name="正方形/長方形 88">
            <a:extLst>
              <a:ext uri="{FF2B5EF4-FFF2-40B4-BE49-F238E27FC236}">
                <a16:creationId xmlns:a16="http://schemas.microsoft.com/office/drawing/2014/main" id="{41E198EE-C8FD-F64D-6B9D-0E000E74F963}"/>
              </a:ext>
            </a:extLst>
          </p:cNvPr>
          <p:cNvSpPr/>
          <p:nvPr/>
        </p:nvSpPr>
        <p:spPr>
          <a:xfrm>
            <a:off x="5462893" y="3983836"/>
            <a:ext cx="2737603" cy="219675"/>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6" name="テキスト ボックス 85">
            <a:extLst>
              <a:ext uri="{FF2B5EF4-FFF2-40B4-BE49-F238E27FC236}">
                <a16:creationId xmlns:a16="http://schemas.microsoft.com/office/drawing/2014/main" id="{931DE6A4-7ABC-E810-E9E0-8ADD5683D617}"/>
              </a:ext>
            </a:extLst>
          </p:cNvPr>
          <p:cNvSpPr txBox="1"/>
          <p:nvPr/>
        </p:nvSpPr>
        <p:spPr>
          <a:xfrm>
            <a:off x="5925411" y="3976373"/>
            <a:ext cx="1785867" cy="261610"/>
          </a:xfrm>
          <a:prstGeom prst="rect">
            <a:avLst/>
          </a:prstGeom>
          <a:noFill/>
        </p:spPr>
        <p:txBody>
          <a:bodyPr wrap="square">
            <a:spAutoFit/>
          </a:bodyPr>
          <a:lstStyle/>
          <a:p>
            <a:r>
              <a:rPr lang="ja-JP" altLang="en-US" sz="1100" b="1" dirty="0">
                <a:solidFill>
                  <a:schemeClr val="bg1"/>
                </a:solidFill>
                <a:latin typeface="+mj-ea"/>
                <a:ea typeface="+mj-ea"/>
              </a:rPr>
              <a:t>（例）電動車</a:t>
            </a:r>
            <a:r>
              <a:rPr lang="en-US" altLang="ja-JP" sz="1100" b="1" dirty="0">
                <a:solidFill>
                  <a:schemeClr val="bg1"/>
                </a:solidFill>
                <a:latin typeface="+mj-ea"/>
                <a:ea typeface="+mj-ea"/>
              </a:rPr>
              <a:t>×</a:t>
            </a:r>
            <a:r>
              <a:rPr lang="ja-JP" altLang="en-US" sz="1100" b="1" dirty="0">
                <a:solidFill>
                  <a:schemeClr val="bg1"/>
                </a:solidFill>
                <a:latin typeface="+mj-ea"/>
                <a:ea typeface="+mj-ea"/>
              </a:rPr>
              <a:t>防災の日</a:t>
            </a:r>
            <a:endParaRPr lang="ja-JP" altLang="en-US" sz="1100" dirty="0">
              <a:solidFill>
                <a:schemeClr val="bg1"/>
              </a:solidFill>
              <a:latin typeface="+mj-ea"/>
              <a:ea typeface="+mj-ea"/>
            </a:endParaRPr>
          </a:p>
        </p:txBody>
      </p:sp>
      <p:sp>
        <p:nvSpPr>
          <p:cNvPr id="90" name="テキスト ボックス 89">
            <a:extLst>
              <a:ext uri="{FF2B5EF4-FFF2-40B4-BE49-F238E27FC236}">
                <a16:creationId xmlns:a16="http://schemas.microsoft.com/office/drawing/2014/main" id="{0C52BB6D-4431-E00C-FEB6-3313F58F3FEB}"/>
              </a:ext>
            </a:extLst>
          </p:cNvPr>
          <p:cNvSpPr txBox="1"/>
          <p:nvPr/>
        </p:nvSpPr>
        <p:spPr>
          <a:xfrm>
            <a:off x="5449381" y="5032491"/>
            <a:ext cx="2849887" cy="1231106"/>
          </a:xfrm>
          <a:prstGeom prst="rect">
            <a:avLst/>
          </a:prstGeom>
          <a:noFill/>
        </p:spPr>
        <p:txBody>
          <a:bodyPr wrap="square">
            <a:spAutoFit/>
          </a:bodyPr>
          <a:lstStyle/>
          <a:p>
            <a:r>
              <a:rPr lang="ja-JP" altLang="en-US" sz="800" b="1" dirty="0">
                <a:solidFill>
                  <a:schemeClr val="accent3"/>
                </a:solidFill>
              </a:rPr>
              <a:t>■コンテンツ概要</a:t>
            </a:r>
            <a:endParaRPr lang="en-US" altLang="ja-JP" sz="800" b="1" dirty="0">
              <a:solidFill>
                <a:schemeClr val="accent3"/>
              </a:solidFill>
            </a:endParaRPr>
          </a:p>
          <a:p>
            <a:r>
              <a:rPr lang="ja-JP" altLang="en-US" sz="1000" dirty="0">
                <a:solidFill>
                  <a:schemeClr val="accent3"/>
                </a:solidFill>
              </a:rPr>
              <a:t>導入で災害に関する各種データや、被災自治体への取材体験談などを通じて防災意識を喚起。</a:t>
            </a:r>
            <a:endParaRPr lang="en-US" altLang="ja-JP" sz="1000" dirty="0">
              <a:solidFill>
                <a:schemeClr val="accent3"/>
              </a:solidFill>
            </a:endParaRPr>
          </a:p>
          <a:p>
            <a:r>
              <a:rPr lang="ja-JP" altLang="en-US" sz="1000" dirty="0">
                <a:solidFill>
                  <a:schemeClr val="accent3"/>
                </a:solidFill>
              </a:rPr>
              <a:t>災害時の停電をコアテーマとし、対策ツールとしての電動車の有用性を、広告主様車種の性能を交えながら紹介。</a:t>
            </a:r>
            <a:endParaRPr lang="en-US" altLang="ja-JP" sz="1000" dirty="0">
              <a:solidFill>
                <a:schemeClr val="accent3"/>
              </a:solidFill>
            </a:endParaRPr>
          </a:p>
          <a:p>
            <a:r>
              <a:rPr lang="en-US" altLang="ja-JP" sz="800" dirty="0">
                <a:solidFill>
                  <a:schemeClr val="accent3"/>
                </a:solidFill>
              </a:rPr>
              <a:t>※</a:t>
            </a:r>
            <a:r>
              <a:rPr lang="ja-JP" altLang="en-US" sz="800" dirty="0">
                <a:solidFill>
                  <a:schemeClr val="accent3"/>
                </a:solidFill>
              </a:rPr>
              <a:t>「みんなの意見」で、停電対策や</a:t>
            </a:r>
            <a:r>
              <a:rPr lang="en-US" altLang="ja-JP" sz="800" dirty="0">
                <a:solidFill>
                  <a:schemeClr val="accent3"/>
                </a:solidFill>
              </a:rPr>
              <a:t>EV</a:t>
            </a:r>
            <a:r>
              <a:rPr lang="ja-JP" altLang="en-US" sz="800" dirty="0">
                <a:solidFill>
                  <a:schemeClr val="accent3"/>
                </a:solidFill>
              </a:rPr>
              <a:t>のイメージをテーマに投票を開催し、商品への関心を能動的に高める展開も。</a:t>
            </a:r>
          </a:p>
        </p:txBody>
      </p:sp>
      <p:sp>
        <p:nvSpPr>
          <p:cNvPr id="7" name="テキスト プレースホルダー 1">
            <a:extLst>
              <a:ext uri="{FF2B5EF4-FFF2-40B4-BE49-F238E27FC236}">
                <a16:creationId xmlns:a16="http://schemas.microsoft.com/office/drawing/2014/main" id="{BBD7D18A-4249-869D-79C7-17BB5A4B4FEE}"/>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cxnSp>
        <p:nvCxnSpPr>
          <p:cNvPr id="19" name="直線コネクタ 18">
            <a:extLst>
              <a:ext uri="{FF2B5EF4-FFF2-40B4-BE49-F238E27FC236}">
                <a16:creationId xmlns:a16="http://schemas.microsoft.com/office/drawing/2014/main" id="{99CC4AC6-A0A2-94C2-FD4B-A8D96DF73168}"/>
              </a:ext>
            </a:extLst>
          </p:cNvPr>
          <p:cNvCxnSpPr>
            <a:cxnSpLocks/>
          </p:cNvCxnSpPr>
          <p:nvPr/>
        </p:nvCxnSpPr>
        <p:spPr>
          <a:xfrm flipV="1">
            <a:off x="2807414" y="2628511"/>
            <a:ext cx="181858" cy="7414"/>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0BFE9A43-49FE-A8FE-1180-CD22D666EA76}"/>
              </a:ext>
            </a:extLst>
          </p:cNvPr>
          <p:cNvCxnSpPr>
            <a:cxnSpLocks/>
          </p:cNvCxnSpPr>
          <p:nvPr/>
        </p:nvCxnSpPr>
        <p:spPr>
          <a:xfrm>
            <a:off x="2975930" y="2058096"/>
            <a:ext cx="0" cy="587833"/>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AC2E902F-3D6F-8F6D-7212-57EBB35009B7}"/>
              </a:ext>
            </a:extLst>
          </p:cNvPr>
          <p:cNvCxnSpPr>
            <a:cxnSpLocks/>
          </p:cNvCxnSpPr>
          <p:nvPr/>
        </p:nvCxnSpPr>
        <p:spPr>
          <a:xfrm>
            <a:off x="2975930" y="2058096"/>
            <a:ext cx="134662"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62" name="テキスト ボックス 61">
            <a:extLst>
              <a:ext uri="{FF2B5EF4-FFF2-40B4-BE49-F238E27FC236}">
                <a16:creationId xmlns:a16="http://schemas.microsoft.com/office/drawing/2014/main" id="{000B92C3-2AB4-73DC-303A-0A3BAD95B8EB}"/>
              </a:ext>
            </a:extLst>
          </p:cNvPr>
          <p:cNvSpPr txBox="1"/>
          <p:nvPr/>
        </p:nvSpPr>
        <p:spPr>
          <a:xfrm>
            <a:off x="795178" y="1094113"/>
            <a:ext cx="2069715"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200" normalizeH="0" baseline="0" noProof="0" dirty="0">
                <a:ln>
                  <a:noFill/>
                </a:ln>
                <a:solidFill>
                  <a:schemeClr val="accent3"/>
                </a:solidFill>
                <a:effectLst/>
                <a:uLnTx/>
                <a:uFillTx/>
                <a:latin typeface="メイリオ" panose="020B0604030504040204" pitchFamily="50" charset="-128"/>
                <a:ea typeface="メイリオ"/>
                <a:cs typeface="+mn-cs"/>
              </a:rPr>
              <a:t>受動関心層プラン</a:t>
            </a:r>
          </a:p>
        </p:txBody>
      </p:sp>
      <p:sp>
        <p:nvSpPr>
          <p:cNvPr id="63" name="正方形/長方形 62">
            <a:extLst>
              <a:ext uri="{FF2B5EF4-FFF2-40B4-BE49-F238E27FC236}">
                <a16:creationId xmlns:a16="http://schemas.microsoft.com/office/drawing/2014/main" id="{8F9511AA-F05B-4969-47B3-33DF94F68E05}"/>
              </a:ext>
            </a:extLst>
          </p:cNvPr>
          <p:cNvSpPr/>
          <p:nvPr/>
        </p:nvSpPr>
        <p:spPr>
          <a:xfrm>
            <a:off x="509514" y="1112269"/>
            <a:ext cx="2383971" cy="525660"/>
          </a:xfrm>
          <a:prstGeom prst="rect">
            <a:avLst/>
          </a:prstGeom>
          <a:noFill/>
          <a:ln w="762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正方形/長方形 63">
            <a:extLst>
              <a:ext uri="{FF2B5EF4-FFF2-40B4-BE49-F238E27FC236}">
                <a16:creationId xmlns:a16="http://schemas.microsoft.com/office/drawing/2014/main" id="{7603D764-CB96-F20C-F858-26349E22BD78}"/>
              </a:ext>
            </a:extLst>
          </p:cNvPr>
          <p:cNvSpPr/>
          <p:nvPr/>
        </p:nvSpPr>
        <p:spPr>
          <a:xfrm>
            <a:off x="479425" y="1089025"/>
            <a:ext cx="234722" cy="525660"/>
          </a:xfrm>
          <a:prstGeom prst="rect">
            <a:avLst/>
          </a:prstGeom>
          <a:solidFill>
            <a:schemeClr val="accent5">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5" name="図 104">
            <a:extLst>
              <a:ext uri="{FF2B5EF4-FFF2-40B4-BE49-F238E27FC236}">
                <a16:creationId xmlns:a16="http://schemas.microsoft.com/office/drawing/2014/main" id="{9663A84C-D993-7B63-07B0-55D203E1BD7A}"/>
              </a:ext>
            </a:extLst>
          </p:cNvPr>
          <p:cNvPicPr>
            <a:picLocks noChangeAspect="1"/>
          </p:cNvPicPr>
          <p:nvPr/>
        </p:nvPicPr>
        <p:blipFill>
          <a:blip r:embed="rId5"/>
          <a:stretch>
            <a:fillRect/>
          </a:stretch>
        </p:blipFill>
        <p:spPr>
          <a:xfrm>
            <a:off x="3427199" y="3937136"/>
            <a:ext cx="1835055" cy="2316681"/>
          </a:xfrm>
          <a:prstGeom prst="rect">
            <a:avLst/>
          </a:prstGeom>
        </p:spPr>
      </p:pic>
      <p:sp>
        <p:nvSpPr>
          <p:cNvPr id="106" name="正方形/長方形 105">
            <a:extLst>
              <a:ext uri="{FF2B5EF4-FFF2-40B4-BE49-F238E27FC236}">
                <a16:creationId xmlns:a16="http://schemas.microsoft.com/office/drawing/2014/main" id="{DC5BDE05-D6F3-F301-3A00-042111195442}"/>
              </a:ext>
            </a:extLst>
          </p:cNvPr>
          <p:cNvSpPr/>
          <p:nvPr/>
        </p:nvSpPr>
        <p:spPr>
          <a:xfrm>
            <a:off x="438074" y="6222041"/>
            <a:ext cx="2576294" cy="369332"/>
          </a:xfrm>
          <a:prstGeom prst="rect">
            <a:avLst/>
          </a:prstGeom>
        </p:spPr>
        <p:txBody>
          <a:bodyPr wrap="square">
            <a:spAutoFit/>
          </a:bodyPr>
          <a:lstStyle/>
          <a:p>
            <a:pPr rtl="0">
              <a:defRPr/>
            </a:pPr>
            <a:r>
              <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rPr>
              <a:t>※</a:t>
            </a:r>
            <a:r>
              <a:rPr kumimoji="1" lang="ja-JP" altLang="en-US" sz="600" kern="1200" spc="100" dirty="0">
                <a:solidFill>
                  <a:schemeClr val="accent3"/>
                </a:solidFill>
                <a:latin typeface="メイリオ" panose="020B0604030504040204" pitchFamily="50" charset="-128"/>
                <a:ea typeface="メイリオ" panose="020B0604030504040204" pitchFamily="50" charset="-128"/>
                <a:cs typeface="+mn-cs"/>
              </a:rPr>
              <a:t>推奨プラン①～③以外の目的、集客・アプローチ方法以外でもご利用いただけますが、</a:t>
            </a:r>
            <a:endPar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endParaRPr>
          </a:p>
          <a:p>
            <a:pPr rtl="0">
              <a:defRPr/>
            </a:pPr>
            <a:r>
              <a:rPr lang="ja-JP" altLang="en-US" sz="600" spc="100" dirty="0">
                <a:solidFill>
                  <a:schemeClr val="accent3"/>
                </a:solidFill>
                <a:latin typeface="メイリオ" panose="020B0604030504040204" pitchFamily="50" charset="-128"/>
                <a:ea typeface="メイリオ" panose="020B0604030504040204" pitchFamily="50" charset="-128"/>
              </a:rPr>
              <a:t>誘導広告は</a:t>
            </a:r>
            <a:r>
              <a:rPr lang="en-US" altLang="ja-JP" sz="600" spc="100" dirty="0">
                <a:solidFill>
                  <a:schemeClr val="accent3"/>
                </a:solidFill>
                <a:latin typeface="メイリオ" panose="020B0604030504040204" pitchFamily="50" charset="-128"/>
                <a:ea typeface="メイリオ" panose="020B0604030504040204" pitchFamily="50" charset="-128"/>
              </a:rPr>
              <a:t>Yahoo!</a:t>
            </a:r>
            <a:r>
              <a:rPr lang="ja-JP" altLang="en-US" sz="600" spc="100" dirty="0">
                <a:solidFill>
                  <a:schemeClr val="accent3"/>
                </a:solidFill>
                <a:latin typeface="メイリオ" panose="020B0604030504040204" pitchFamily="50" charset="-128"/>
                <a:ea typeface="メイリオ" panose="020B0604030504040204" pitchFamily="50" charset="-128"/>
              </a:rPr>
              <a:t>ニュース面指定となります。</a:t>
            </a:r>
            <a:endParaRPr lang="en-US" altLang="ja-JP" sz="600" spc="100" dirty="0">
              <a:solidFill>
                <a:schemeClr val="accent3"/>
              </a:solidFill>
              <a:latin typeface="メイリオ" panose="020B0604030504040204" pitchFamily="50" charset="-128"/>
              <a:ea typeface="メイリオ" panose="020B0604030504040204" pitchFamily="50" charset="-128"/>
            </a:endParaRPr>
          </a:p>
        </p:txBody>
      </p:sp>
      <p:sp>
        <p:nvSpPr>
          <p:cNvPr id="107" name="テキスト ボックス 106">
            <a:extLst>
              <a:ext uri="{FF2B5EF4-FFF2-40B4-BE49-F238E27FC236}">
                <a16:creationId xmlns:a16="http://schemas.microsoft.com/office/drawing/2014/main" id="{5958EB36-9468-5944-FE74-94822B5B0E11}"/>
              </a:ext>
            </a:extLst>
          </p:cNvPr>
          <p:cNvSpPr txBox="1"/>
          <p:nvPr/>
        </p:nvSpPr>
        <p:spPr>
          <a:xfrm>
            <a:off x="9745367" y="3053482"/>
            <a:ext cx="1513671" cy="230832"/>
          </a:xfrm>
          <a:prstGeom prst="rect">
            <a:avLst/>
          </a:prstGeom>
          <a:noFill/>
        </p:spPr>
        <p:txBody>
          <a:bodyPr wrap="square" anchor="ctr" anchorCtr="0">
            <a:spAutoFit/>
          </a:bodyPr>
          <a:lstStyle/>
          <a:p>
            <a:pPr>
              <a:defRPr/>
            </a:pPr>
            <a:r>
              <a:rPr kumimoji="0" lang="en-US" altLang="ja-JP" sz="900" b="1" kern="0" dirty="0">
                <a:solidFill>
                  <a:srgbClr val="212121"/>
                </a:solidFill>
                <a:latin typeface="メイリオ" panose="020B0604030504040204" pitchFamily="50" charset="-128"/>
              </a:rPr>
              <a:t>【</a:t>
            </a:r>
            <a:r>
              <a:rPr kumimoji="0" lang="ja-JP" altLang="en-US" sz="900" b="1" kern="0" dirty="0">
                <a:solidFill>
                  <a:srgbClr val="212121"/>
                </a:solidFill>
                <a:latin typeface="メイリオ" panose="020B0604030504040204" pitchFamily="50" charset="-128"/>
              </a:rPr>
              <a:t>トピックス</a:t>
            </a:r>
            <a:r>
              <a:rPr kumimoji="0" lang="en-US" altLang="ja-JP" sz="900" b="1" kern="0" dirty="0">
                <a:solidFill>
                  <a:srgbClr val="212121"/>
                </a:solidFill>
                <a:latin typeface="メイリオ" panose="020B0604030504040204" pitchFamily="50" charset="-128"/>
              </a:rPr>
              <a:t>PR】</a:t>
            </a:r>
          </a:p>
        </p:txBody>
      </p:sp>
      <p:sp>
        <p:nvSpPr>
          <p:cNvPr id="108" name="テキスト ボックス 107">
            <a:extLst>
              <a:ext uri="{FF2B5EF4-FFF2-40B4-BE49-F238E27FC236}">
                <a16:creationId xmlns:a16="http://schemas.microsoft.com/office/drawing/2014/main" id="{69CE8B2C-0447-C0F7-A5FF-E40B991134D5}"/>
              </a:ext>
            </a:extLst>
          </p:cNvPr>
          <p:cNvSpPr txBox="1"/>
          <p:nvPr/>
        </p:nvSpPr>
        <p:spPr>
          <a:xfrm>
            <a:off x="9767302" y="3284314"/>
            <a:ext cx="1782855" cy="1015663"/>
          </a:xfrm>
          <a:prstGeom prst="rect">
            <a:avLst/>
          </a:prstGeom>
          <a:noFill/>
        </p:spPr>
        <p:txBody>
          <a:bodyPr wrap="square">
            <a:spAutoFit/>
          </a:bodyPr>
          <a:lstStyle/>
          <a:p>
            <a:r>
              <a:rPr lang="ja-JP" altLang="en-US" sz="1000" dirty="0">
                <a:solidFill>
                  <a:schemeClr val="accent3"/>
                </a:solidFill>
              </a:rPr>
              <a:t>・最も</a:t>
            </a:r>
            <a:r>
              <a:rPr lang="ja-JP" altLang="en-US" sz="1000" b="1" dirty="0">
                <a:solidFill>
                  <a:schemeClr val="accent6"/>
                </a:solidFill>
              </a:rPr>
              <a:t>マス性が高くユーザー注目度も高い</a:t>
            </a:r>
            <a:r>
              <a:rPr lang="ja-JP" altLang="en-US" sz="1000" dirty="0">
                <a:solidFill>
                  <a:schemeClr val="accent3"/>
                </a:solidFill>
              </a:rPr>
              <a:t>トピックス下に掲載</a:t>
            </a:r>
            <a:endParaRPr lang="en-US" altLang="ja-JP" sz="1000" dirty="0">
              <a:solidFill>
                <a:schemeClr val="accent3"/>
              </a:solidFill>
            </a:endParaRPr>
          </a:p>
          <a:p>
            <a:endParaRPr lang="ja-JP" altLang="en-US" sz="1000" dirty="0">
              <a:solidFill>
                <a:schemeClr val="accent3"/>
              </a:solidFill>
            </a:endParaRPr>
          </a:p>
          <a:p>
            <a:r>
              <a:rPr lang="ja-JP" altLang="en-US" sz="1000" dirty="0">
                <a:solidFill>
                  <a:schemeClr val="accent3"/>
                </a:solidFill>
              </a:rPr>
              <a:t>・</a:t>
            </a:r>
            <a:r>
              <a:rPr lang="en-US" altLang="ja-JP" sz="1000" b="1" dirty="0">
                <a:solidFill>
                  <a:schemeClr val="accent6"/>
                </a:solidFill>
              </a:rPr>
              <a:t>Yahoo!</a:t>
            </a:r>
            <a:r>
              <a:rPr lang="ja-JP" altLang="en-US" sz="1000" b="1" dirty="0">
                <a:solidFill>
                  <a:schemeClr val="accent6"/>
                </a:solidFill>
              </a:rPr>
              <a:t>ニュース トピックスに近い</a:t>
            </a:r>
            <a:r>
              <a:rPr lang="ja-JP" altLang="en-US" sz="1000" dirty="0">
                <a:solidFill>
                  <a:schemeClr val="accent3"/>
                </a:solidFill>
              </a:rPr>
              <a:t>広告形式で</a:t>
            </a:r>
            <a:r>
              <a:rPr lang="en-US" altLang="ja-JP" sz="1000" dirty="0">
                <a:solidFill>
                  <a:schemeClr val="accent3"/>
                </a:solidFill>
              </a:rPr>
              <a:t>PR</a:t>
            </a:r>
            <a:r>
              <a:rPr lang="ja-JP" altLang="en-US" sz="1000" dirty="0">
                <a:solidFill>
                  <a:schemeClr val="accent3"/>
                </a:solidFill>
              </a:rPr>
              <a:t>可能</a:t>
            </a:r>
          </a:p>
        </p:txBody>
      </p:sp>
      <p:sp>
        <p:nvSpPr>
          <p:cNvPr id="110" name="テキスト ボックス 109">
            <a:extLst>
              <a:ext uri="{FF2B5EF4-FFF2-40B4-BE49-F238E27FC236}">
                <a16:creationId xmlns:a16="http://schemas.microsoft.com/office/drawing/2014/main" id="{A5480F28-194E-CAC3-A50C-234DFE724796}"/>
              </a:ext>
            </a:extLst>
          </p:cNvPr>
          <p:cNvSpPr txBox="1"/>
          <p:nvPr/>
        </p:nvSpPr>
        <p:spPr>
          <a:xfrm>
            <a:off x="8891742" y="4573869"/>
            <a:ext cx="2367296" cy="230832"/>
          </a:xfrm>
          <a:prstGeom prst="rect">
            <a:avLst/>
          </a:prstGeom>
          <a:noFill/>
        </p:spPr>
        <p:txBody>
          <a:bodyPr wrap="square" anchor="ctr" anchorCtr="0">
            <a:spAutoFit/>
          </a:bodyPr>
          <a:lstStyle/>
          <a:p>
            <a:pPr>
              <a:defRPr/>
            </a:pPr>
            <a:r>
              <a:rPr kumimoji="0" lang="en-US" altLang="ja-JP" sz="900" b="1" kern="0" dirty="0">
                <a:solidFill>
                  <a:srgbClr val="212121"/>
                </a:solidFill>
                <a:latin typeface="+mn-ea"/>
              </a:rPr>
              <a:t>【</a:t>
            </a:r>
            <a:r>
              <a:rPr kumimoji="0" lang="ja-JP" altLang="en-US" sz="900" b="1" kern="0" dirty="0">
                <a:solidFill>
                  <a:srgbClr val="212121"/>
                </a:solidFill>
                <a:latin typeface="+mn-ea"/>
              </a:rPr>
              <a:t>ディスプレイ広告（予約型</a:t>
            </a:r>
            <a:r>
              <a:rPr kumimoji="0" lang="en-US" altLang="ja-JP" sz="900" b="1" kern="0" dirty="0">
                <a:solidFill>
                  <a:srgbClr val="212121"/>
                </a:solidFill>
                <a:latin typeface="+mn-ea"/>
              </a:rPr>
              <a:t>/</a:t>
            </a:r>
            <a:r>
              <a:rPr kumimoji="0" lang="ja-JP" altLang="en-US" sz="900" b="1" kern="0" dirty="0">
                <a:solidFill>
                  <a:srgbClr val="212121"/>
                </a:solidFill>
                <a:latin typeface="+mn-ea"/>
              </a:rPr>
              <a:t>運用型）</a:t>
            </a:r>
            <a:r>
              <a:rPr kumimoji="0" lang="en-US" altLang="ja-JP" sz="900" b="1" kern="0" dirty="0">
                <a:solidFill>
                  <a:srgbClr val="212121"/>
                </a:solidFill>
                <a:latin typeface="+mn-ea"/>
              </a:rPr>
              <a:t>】</a:t>
            </a:r>
          </a:p>
        </p:txBody>
      </p:sp>
      <p:sp>
        <p:nvSpPr>
          <p:cNvPr id="111" name="テキスト ボックス 110">
            <a:extLst>
              <a:ext uri="{FF2B5EF4-FFF2-40B4-BE49-F238E27FC236}">
                <a16:creationId xmlns:a16="http://schemas.microsoft.com/office/drawing/2014/main" id="{DC7C377D-C5A7-1031-A34A-F9D971C2007D}"/>
              </a:ext>
            </a:extLst>
          </p:cNvPr>
          <p:cNvSpPr txBox="1"/>
          <p:nvPr/>
        </p:nvSpPr>
        <p:spPr>
          <a:xfrm>
            <a:off x="8962026" y="4770379"/>
            <a:ext cx="2531300" cy="400110"/>
          </a:xfrm>
          <a:prstGeom prst="rect">
            <a:avLst/>
          </a:prstGeom>
          <a:noFill/>
        </p:spPr>
        <p:txBody>
          <a:bodyPr wrap="square">
            <a:spAutoFit/>
          </a:bodyPr>
          <a:lstStyle/>
          <a:p>
            <a:r>
              <a:rPr lang="ja-JP" altLang="en-US" sz="1000" dirty="0">
                <a:solidFill>
                  <a:schemeClr val="accent3"/>
                </a:solidFill>
              </a:rPr>
              <a:t>・ノンターゲティング、デモグラフィックターゲティングなどで掲載</a:t>
            </a:r>
          </a:p>
        </p:txBody>
      </p:sp>
      <p:sp>
        <p:nvSpPr>
          <p:cNvPr id="112" name="テキスト ボックス 111">
            <a:extLst>
              <a:ext uri="{FF2B5EF4-FFF2-40B4-BE49-F238E27FC236}">
                <a16:creationId xmlns:a16="http://schemas.microsoft.com/office/drawing/2014/main" id="{D4D80FB3-38DC-2F3E-F2C9-A9A752093E69}"/>
              </a:ext>
            </a:extLst>
          </p:cNvPr>
          <p:cNvSpPr txBox="1"/>
          <p:nvPr/>
        </p:nvSpPr>
        <p:spPr>
          <a:xfrm>
            <a:off x="8964895" y="5103466"/>
            <a:ext cx="2452042" cy="338554"/>
          </a:xfrm>
          <a:prstGeom prst="rect">
            <a:avLst/>
          </a:prstGeom>
          <a:noFill/>
        </p:spPr>
        <p:txBody>
          <a:bodyPr wrap="square" anchor="ctr" anchorCtr="0">
            <a:spAutoFit/>
          </a:bodyPr>
          <a:lstStyle/>
          <a:p>
            <a:pPr>
              <a:defRPr/>
            </a:pPr>
            <a:r>
              <a:rPr kumimoji="0" lang="en-US" altLang="ja-JP" sz="800" kern="0" dirty="0">
                <a:solidFill>
                  <a:srgbClr val="212121"/>
                </a:solidFill>
                <a:latin typeface="メイリオ" panose="020B0604030504040204" pitchFamily="50" charset="-128"/>
              </a:rPr>
              <a:t>※</a:t>
            </a:r>
            <a:r>
              <a:rPr kumimoji="0" lang="ja-JP" altLang="en-US" sz="800" kern="0" dirty="0">
                <a:solidFill>
                  <a:srgbClr val="212121"/>
                </a:solidFill>
                <a:latin typeface="メイリオ" panose="020B0604030504040204" pitchFamily="50" charset="-128"/>
              </a:rPr>
              <a:t>トピックス</a:t>
            </a:r>
            <a:r>
              <a:rPr kumimoji="0" lang="en-US" altLang="ja-JP" sz="800" kern="0" dirty="0">
                <a:solidFill>
                  <a:srgbClr val="212121"/>
                </a:solidFill>
                <a:latin typeface="メイリオ" panose="020B0604030504040204" pitchFamily="50" charset="-128"/>
              </a:rPr>
              <a:t>PR</a:t>
            </a:r>
            <a:r>
              <a:rPr kumimoji="0" lang="ja-JP" altLang="en-US" sz="800" kern="0" dirty="0">
                <a:solidFill>
                  <a:srgbClr val="212121"/>
                </a:solidFill>
                <a:latin typeface="メイリオ" panose="020B0604030504040204" pitchFamily="50" charset="-128"/>
              </a:rPr>
              <a:t>は掲載期間が</a:t>
            </a:r>
            <a:r>
              <a:rPr kumimoji="0" lang="en-US" altLang="ja-JP" sz="800" kern="0" dirty="0">
                <a:solidFill>
                  <a:srgbClr val="212121"/>
                </a:solidFill>
                <a:latin typeface="メイリオ" panose="020B0604030504040204" pitchFamily="50" charset="-128"/>
              </a:rPr>
              <a:t>1</a:t>
            </a:r>
            <a:r>
              <a:rPr kumimoji="0" lang="ja-JP" altLang="en-US" sz="800" kern="0" dirty="0">
                <a:solidFill>
                  <a:srgbClr val="212121"/>
                </a:solidFill>
                <a:latin typeface="メイリオ" panose="020B0604030504040204" pitchFamily="50" charset="-128"/>
              </a:rPr>
              <a:t>日間の商品のため、</a:t>
            </a:r>
            <a:endParaRPr kumimoji="0" lang="en-US" altLang="ja-JP" sz="800" kern="0" dirty="0">
              <a:solidFill>
                <a:srgbClr val="212121"/>
              </a:solidFill>
              <a:latin typeface="メイリオ" panose="020B0604030504040204" pitchFamily="50" charset="-128"/>
            </a:endParaRPr>
          </a:p>
          <a:p>
            <a:pPr>
              <a:defRPr/>
            </a:pPr>
            <a:r>
              <a:rPr kumimoji="0" lang="ja-JP" altLang="en-US" sz="800" kern="0" dirty="0">
                <a:solidFill>
                  <a:srgbClr val="212121"/>
                </a:solidFill>
                <a:latin typeface="メイリオ" panose="020B0604030504040204" pitchFamily="50" charset="-128"/>
              </a:rPr>
              <a:t>こちらは掲載希望期間に合わせてご出稿ください</a:t>
            </a:r>
            <a:endParaRPr kumimoji="0" lang="en-US" altLang="ja-JP" sz="800" kern="0" dirty="0">
              <a:solidFill>
                <a:srgbClr val="212121"/>
              </a:solidFill>
              <a:latin typeface="メイリオ" panose="020B0604030504040204" pitchFamily="50" charset="-128"/>
            </a:endParaRPr>
          </a:p>
        </p:txBody>
      </p:sp>
      <p:grpSp>
        <p:nvGrpSpPr>
          <p:cNvPr id="10" name="Group 1">
            <a:extLst>
              <a:ext uri="{FF2B5EF4-FFF2-40B4-BE49-F238E27FC236}">
                <a16:creationId xmlns:a16="http://schemas.microsoft.com/office/drawing/2014/main" id="{3C4FFBE8-E4DE-EFA8-FCB6-CA82AA7FBC01}"/>
              </a:ext>
            </a:extLst>
          </p:cNvPr>
          <p:cNvGrpSpPr>
            <a:grpSpLocks/>
          </p:cNvGrpSpPr>
          <p:nvPr/>
        </p:nvGrpSpPr>
        <p:grpSpPr bwMode="auto">
          <a:xfrm>
            <a:off x="104843" y="103529"/>
            <a:ext cx="307780" cy="327393"/>
            <a:chOff x="588" y="472"/>
            <a:chExt cx="408" cy="434"/>
          </a:xfrm>
          <a:solidFill>
            <a:schemeClr val="bg1"/>
          </a:solidFill>
        </p:grpSpPr>
        <p:sp>
          <p:nvSpPr>
            <p:cNvPr id="12" name="Freeform 2">
              <a:extLst>
                <a:ext uri="{FF2B5EF4-FFF2-40B4-BE49-F238E27FC236}">
                  <a16:creationId xmlns:a16="http://schemas.microsoft.com/office/drawing/2014/main" id="{ADD59A6B-026A-6242-34E7-B9E8A1DF9DCA}"/>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3">
              <a:extLst>
                <a:ext uri="{FF2B5EF4-FFF2-40B4-BE49-F238E27FC236}">
                  <a16:creationId xmlns:a16="http://schemas.microsoft.com/office/drawing/2014/main" id="{16DCCAAD-70E1-861B-8437-35C9B327DB11}"/>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4">
              <a:extLst>
                <a:ext uri="{FF2B5EF4-FFF2-40B4-BE49-F238E27FC236}">
                  <a16:creationId xmlns:a16="http://schemas.microsoft.com/office/drawing/2014/main" id="{6584816F-3122-FD8C-5409-4A0B45FA6E3F}"/>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5">
              <a:extLst>
                <a:ext uri="{FF2B5EF4-FFF2-40B4-BE49-F238E27FC236}">
                  <a16:creationId xmlns:a16="http://schemas.microsoft.com/office/drawing/2014/main" id="{3870EAF7-790E-98ED-19D2-2FD8DE215082}"/>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5" name="Freeform 6">
              <a:extLst>
                <a:ext uri="{FF2B5EF4-FFF2-40B4-BE49-F238E27FC236}">
                  <a16:creationId xmlns:a16="http://schemas.microsoft.com/office/drawing/2014/main" id="{3FD2F62D-36E5-BF79-E63E-D0E794B5855B}"/>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6" name="Freeform 7">
              <a:extLst>
                <a:ext uri="{FF2B5EF4-FFF2-40B4-BE49-F238E27FC236}">
                  <a16:creationId xmlns:a16="http://schemas.microsoft.com/office/drawing/2014/main" id="{A171AB49-38A3-4595-8D53-5B6BF2E3D437}"/>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5" name="Freeform 8">
              <a:extLst>
                <a:ext uri="{FF2B5EF4-FFF2-40B4-BE49-F238E27FC236}">
                  <a16:creationId xmlns:a16="http://schemas.microsoft.com/office/drawing/2014/main" id="{B1116ECE-BD32-F116-F4EF-08E6CB714288}"/>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68" name="Freeform 9">
              <a:extLst>
                <a:ext uri="{FF2B5EF4-FFF2-40B4-BE49-F238E27FC236}">
                  <a16:creationId xmlns:a16="http://schemas.microsoft.com/office/drawing/2014/main" id="{BDE91E2A-DA84-D8ED-2C17-4DC4792CBF08}"/>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3" name="正方形/長方形 2">
            <a:extLst>
              <a:ext uri="{FF2B5EF4-FFF2-40B4-BE49-F238E27FC236}">
                <a16:creationId xmlns:a16="http://schemas.microsoft.com/office/drawing/2014/main" id="{569C3C48-2BE1-5A85-9864-A86C444BE8AF}"/>
              </a:ext>
            </a:extLst>
          </p:cNvPr>
          <p:cNvSpPr/>
          <p:nvPr/>
        </p:nvSpPr>
        <p:spPr>
          <a:xfrm>
            <a:off x="505548" y="5259972"/>
            <a:ext cx="856838" cy="326370"/>
          </a:xfrm>
          <a:prstGeom prst="rect">
            <a:avLst/>
          </a:prstGeom>
          <a:solidFill>
            <a:srgbClr val="002060"/>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正方形/長方形 8">
            <a:extLst>
              <a:ext uri="{FF2B5EF4-FFF2-40B4-BE49-F238E27FC236}">
                <a16:creationId xmlns:a16="http://schemas.microsoft.com/office/drawing/2014/main" id="{9A964AF0-CAB3-31AF-EAF6-2A0E4EEFFFBD}"/>
              </a:ext>
            </a:extLst>
          </p:cNvPr>
          <p:cNvSpPr/>
          <p:nvPr/>
        </p:nvSpPr>
        <p:spPr>
          <a:xfrm>
            <a:off x="533869" y="5290219"/>
            <a:ext cx="850795" cy="307777"/>
          </a:xfrm>
          <a:prstGeom prst="rect">
            <a:avLst/>
          </a:prstGeom>
        </p:spPr>
        <p:txBody>
          <a:bodyPr wrap="square">
            <a:spAutoFit/>
          </a:bodyPr>
          <a:lstStyle/>
          <a:p>
            <a:pPr rtl="0">
              <a:defRPr/>
            </a:pPr>
            <a:r>
              <a:rPr lang="ja-JP" altLang="en-US" sz="1400" spc="100" dirty="0">
                <a:solidFill>
                  <a:schemeClr val="bg1"/>
                </a:solidFill>
                <a:latin typeface="メイリオ" panose="020B0604030504040204" pitchFamily="50" charset="-128"/>
                <a:ea typeface="メイリオ" panose="020B0604030504040204" pitchFamily="50" charset="-128"/>
              </a:rPr>
              <a:t>想定</a:t>
            </a:r>
            <a:r>
              <a:rPr lang="en-US" altLang="ja-JP" sz="1400" spc="100" dirty="0">
                <a:solidFill>
                  <a:schemeClr val="bg1"/>
                </a:solidFill>
                <a:latin typeface="メイリオ" panose="020B0604030504040204" pitchFamily="50" charset="-128"/>
                <a:ea typeface="メイリオ" panose="020B0604030504040204" pitchFamily="50" charset="-128"/>
              </a:rPr>
              <a:t>PV</a:t>
            </a:r>
          </a:p>
        </p:txBody>
      </p:sp>
      <p:sp>
        <p:nvSpPr>
          <p:cNvPr id="71" name="正方形/長方形 70">
            <a:extLst>
              <a:ext uri="{FF2B5EF4-FFF2-40B4-BE49-F238E27FC236}">
                <a16:creationId xmlns:a16="http://schemas.microsoft.com/office/drawing/2014/main" id="{528DF1E4-7ADE-8E74-7076-0DBC892152CA}"/>
              </a:ext>
            </a:extLst>
          </p:cNvPr>
          <p:cNvSpPr/>
          <p:nvPr/>
        </p:nvSpPr>
        <p:spPr>
          <a:xfrm>
            <a:off x="1358987" y="5259972"/>
            <a:ext cx="1410335" cy="32637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2" name="正方形/長方形 71">
            <a:extLst>
              <a:ext uri="{FF2B5EF4-FFF2-40B4-BE49-F238E27FC236}">
                <a16:creationId xmlns:a16="http://schemas.microsoft.com/office/drawing/2014/main" id="{5D11CC43-13FC-18A4-0FC8-ABB7F2F76243}"/>
              </a:ext>
            </a:extLst>
          </p:cNvPr>
          <p:cNvSpPr/>
          <p:nvPr/>
        </p:nvSpPr>
        <p:spPr>
          <a:xfrm>
            <a:off x="1335054" y="5298928"/>
            <a:ext cx="1547476" cy="307777"/>
          </a:xfrm>
          <a:prstGeom prst="rect">
            <a:avLst/>
          </a:prstGeom>
        </p:spPr>
        <p:txBody>
          <a:bodyPr wrap="square">
            <a:spAutoFit/>
          </a:bodyPr>
          <a:lstStyle/>
          <a:p>
            <a:pPr rtl="0">
              <a:defRPr/>
            </a:pPr>
            <a:r>
              <a:rPr lang="en-US" altLang="ja-JP" sz="1400" b="1" spc="100" dirty="0">
                <a:solidFill>
                  <a:srgbClr val="002060"/>
                </a:solidFill>
                <a:latin typeface="メイリオ" panose="020B0604030504040204" pitchFamily="50" charset="-128"/>
                <a:ea typeface="メイリオ" panose="020B0604030504040204" pitchFamily="50" charset="-128"/>
              </a:rPr>
              <a:t>22</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400" b="1" spc="100" dirty="0">
                <a:solidFill>
                  <a:srgbClr val="002060"/>
                </a:solidFill>
                <a:latin typeface="メイリオ" panose="020B0604030504040204" pitchFamily="50" charset="-128"/>
                <a:ea typeface="メイリオ" panose="020B0604030504040204" pitchFamily="50" charset="-128"/>
              </a:rPr>
              <a:t>24</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100" spc="100" dirty="0">
                <a:solidFill>
                  <a:srgbClr val="002060"/>
                </a:solidFill>
                <a:latin typeface="メイリオ" panose="020B0604030504040204" pitchFamily="50" charset="-128"/>
                <a:ea typeface="メイリオ" panose="020B0604030504040204" pitchFamily="50" charset="-128"/>
              </a:rPr>
              <a:t>PV</a:t>
            </a:r>
          </a:p>
        </p:txBody>
      </p:sp>
      <p:sp>
        <p:nvSpPr>
          <p:cNvPr id="76" name="正方形/長方形 75">
            <a:extLst>
              <a:ext uri="{FF2B5EF4-FFF2-40B4-BE49-F238E27FC236}">
                <a16:creationId xmlns:a16="http://schemas.microsoft.com/office/drawing/2014/main" id="{A6580816-BF52-4834-493A-708ABBB8BF76}"/>
              </a:ext>
            </a:extLst>
          </p:cNvPr>
          <p:cNvSpPr/>
          <p:nvPr/>
        </p:nvSpPr>
        <p:spPr>
          <a:xfrm>
            <a:off x="409754" y="5603731"/>
            <a:ext cx="2847252" cy="646331"/>
          </a:xfrm>
          <a:prstGeom prst="rect">
            <a:avLst/>
          </a:prstGeom>
        </p:spPr>
        <p:txBody>
          <a:bodyPr wrap="square">
            <a:spAutoFit/>
          </a:bodyPr>
          <a:lstStyle/>
          <a:p>
            <a:r>
              <a:rPr kumimoji="1" lang="en-US" altLang="ja-JP" sz="600" kern="1200" spc="100" dirty="0">
                <a:solidFill>
                  <a:schemeClr val="tx2"/>
                </a:solidFill>
                <a:latin typeface="+mn-ea"/>
                <a:cs typeface="+mn-cs"/>
              </a:rPr>
              <a:t>*</a:t>
            </a:r>
            <a:r>
              <a:rPr lang="ja-JP" altLang="en-US" sz="600" b="0" dirty="0">
                <a:solidFill>
                  <a:schemeClr val="tx2"/>
                </a:solidFill>
                <a:latin typeface="+mn-ea"/>
              </a:rPr>
              <a:t>トピックス</a:t>
            </a:r>
            <a:r>
              <a:rPr lang="en-US" altLang="ja-JP" sz="600" b="0" dirty="0">
                <a:solidFill>
                  <a:schemeClr val="tx2"/>
                </a:solidFill>
                <a:latin typeface="+mn-ea"/>
              </a:rPr>
              <a:t>PR SP</a:t>
            </a:r>
            <a:r>
              <a:rPr lang="ja-JP" altLang="en-US" sz="600" b="0" dirty="0">
                <a:solidFill>
                  <a:schemeClr val="tx2"/>
                </a:solidFill>
                <a:latin typeface="+mn-ea"/>
              </a:rPr>
              <a:t> オールリーチ（</a:t>
            </a:r>
            <a:r>
              <a:rPr lang="en-US" altLang="ja-JP" sz="600" b="0" dirty="0">
                <a:solidFill>
                  <a:schemeClr val="tx2"/>
                </a:solidFill>
                <a:latin typeface="+mn-ea"/>
              </a:rPr>
              <a:t>1300</a:t>
            </a:r>
            <a:r>
              <a:rPr lang="ja-JP" altLang="en-US" sz="600" b="0" dirty="0">
                <a:solidFill>
                  <a:schemeClr val="tx2"/>
                </a:solidFill>
                <a:latin typeface="+mn-ea"/>
              </a:rPr>
              <a:t>万円）を誘導枠として掲載した</a:t>
            </a:r>
            <a:endParaRPr lang="en-US" altLang="ja-JP" sz="600" b="0" dirty="0">
              <a:solidFill>
                <a:schemeClr val="tx2"/>
              </a:solidFill>
              <a:latin typeface="+mn-ea"/>
            </a:endParaRPr>
          </a:p>
          <a:p>
            <a:r>
              <a:rPr lang="ja-JP" altLang="en-US" sz="600" dirty="0">
                <a:solidFill>
                  <a:schemeClr val="tx2"/>
                </a:solidFill>
                <a:latin typeface="+mn-ea"/>
              </a:rPr>
              <a:t>　</a:t>
            </a:r>
            <a:r>
              <a:rPr lang="ja-JP" altLang="en-US" sz="600" b="0" dirty="0">
                <a:solidFill>
                  <a:schemeClr val="tx2"/>
                </a:solidFill>
                <a:latin typeface="+mn-ea"/>
              </a:rPr>
              <a:t>場合。</a:t>
            </a:r>
            <a:r>
              <a:rPr lang="en-US" altLang="ja-JP" sz="600" b="0" dirty="0">
                <a:solidFill>
                  <a:schemeClr val="tx2"/>
                </a:solidFill>
                <a:latin typeface="+mn-ea"/>
              </a:rPr>
              <a:t>2023</a:t>
            </a:r>
            <a:r>
              <a:rPr lang="ja-JP" altLang="en-US" sz="600" b="0" dirty="0">
                <a:solidFill>
                  <a:schemeClr val="tx2"/>
                </a:solidFill>
                <a:latin typeface="+mn-ea"/>
              </a:rPr>
              <a:t>年</a:t>
            </a:r>
            <a:r>
              <a:rPr lang="en-US" altLang="ja-JP" sz="600" b="0" dirty="0">
                <a:solidFill>
                  <a:schemeClr val="tx2"/>
                </a:solidFill>
                <a:latin typeface="+mn-ea"/>
              </a:rPr>
              <a:t>4</a:t>
            </a:r>
            <a:r>
              <a:rPr lang="ja-JP" altLang="en-US" sz="600" b="0" dirty="0">
                <a:solidFill>
                  <a:schemeClr val="tx2"/>
                </a:solidFill>
                <a:latin typeface="+mn-ea"/>
              </a:rPr>
              <a:t>月～</a:t>
            </a:r>
            <a:r>
              <a:rPr lang="en-US" altLang="ja-JP" sz="600" b="0" dirty="0">
                <a:solidFill>
                  <a:schemeClr val="tx2"/>
                </a:solidFill>
                <a:latin typeface="+mn-ea"/>
              </a:rPr>
              <a:t>9</a:t>
            </a:r>
            <a:r>
              <a:rPr lang="ja-JP" altLang="en-US" sz="600" b="0" dirty="0">
                <a:solidFill>
                  <a:schemeClr val="tx2"/>
                </a:solidFill>
                <a:latin typeface="+mn-ea"/>
              </a:rPr>
              <a:t>月の同商品の</a:t>
            </a:r>
            <a:r>
              <a:rPr lang="en-US" altLang="ja-JP" sz="600" dirty="0">
                <a:solidFill>
                  <a:schemeClr val="tx2"/>
                </a:solidFill>
                <a:latin typeface="+mn-ea"/>
              </a:rPr>
              <a:t>CPC</a:t>
            </a:r>
            <a:r>
              <a:rPr lang="ja-JP" altLang="en-US" sz="600" b="0" dirty="0">
                <a:solidFill>
                  <a:schemeClr val="tx2"/>
                </a:solidFill>
                <a:latin typeface="+mn-ea"/>
              </a:rPr>
              <a:t>中位（全体の</a:t>
            </a:r>
            <a:r>
              <a:rPr lang="en-US" altLang="ja-JP" sz="600" b="0" dirty="0">
                <a:solidFill>
                  <a:schemeClr val="tx2"/>
                </a:solidFill>
                <a:latin typeface="+mn-ea"/>
              </a:rPr>
              <a:t>1/3</a:t>
            </a:r>
            <a:r>
              <a:rPr lang="ja-JP" altLang="en-US" sz="600" b="0" dirty="0">
                <a:solidFill>
                  <a:schemeClr val="tx2"/>
                </a:solidFill>
                <a:latin typeface="+mn-ea"/>
              </a:rPr>
              <a:t>）実績</a:t>
            </a:r>
            <a:r>
              <a:rPr lang="ja-JP" altLang="en-US" sz="600" dirty="0">
                <a:solidFill>
                  <a:schemeClr val="tx2"/>
                </a:solidFill>
                <a:latin typeface="+mn-ea"/>
              </a:rPr>
              <a:t>および</a:t>
            </a:r>
            <a:endParaRPr lang="en-US" altLang="ja-JP" sz="600" dirty="0">
              <a:solidFill>
                <a:schemeClr val="tx2"/>
              </a:solidFill>
              <a:latin typeface="+mn-ea"/>
            </a:endParaRPr>
          </a:p>
          <a:p>
            <a:r>
              <a:rPr lang="ja-JP" altLang="en-US" sz="600" b="0" dirty="0">
                <a:solidFill>
                  <a:schemeClr val="tx2"/>
                </a:solidFill>
                <a:latin typeface="+mn-ea"/>
              </a:rPr>
              <a:t>　編集誘導からの想定誘導数より算出した</a:t>
            </a:r>
            <a:r>
              <a:rPr lang="ja-JP" altLang="en-US" sz="600" dirty="0">
                <a:solidFill>
                  <a:schemeClr val="tx2"/>
                </a:solidFill>
                <a:latin typeface="+mn-ea"/>
              </a:rPr>
              <a:t>参考値</a:t>
            </a:r>
            <a:r>
              <a:rPr lang="ja-JP" altLang="en-US" sz="600" b="0" dirty="0">
                <a:solidFill>
                  <a:schemeClr val="tx2"/>
                </a:solidFill>
                <a:latin typeface="+mn-ea"/>
              </a:rPr>
              <a:t>で保証するものでは</a:t>
            </a:r>
            <a:endParaRPr lang="en-US" altLang="ja-JP" sz="600" b="0" dirty="0">
              <a:solidFill>
                <a:schemeClr val="tx2"/>
              </a:solidFill>
              <a:latin typeface="+mn-ea"/>
            </a:endParaRPr>
          </a:p>
          <a:p>
            <a:r>
              <a:rPr lang="ja-JP" altLang="en-US" sz="600" dirty="0">
                <a:solidFill>
                  <a:schemeClr val="tx2"/>
                </a:solidFill>
                <a:latin typeface="+mn-ea"/>
              </a:rPr>
              <a:t>　</a:t>
            </a:r>
            <a:r>
              <a:rPr lang="ja-JP" altLang="en-US" sz="600" b="0" dirty="0">
                <a:solidFill>
                  <a:schemeClr val="tx2"/>
                </a:solidFill>
                <a:latin typeface="+mn-ea"/>
              </a:rPr>
              <a:t>ありません。</a:t>
            </a:r>
            <a:endParaRPr lang="en-US" altLang="ja-JP" sz="600" b="0" dirty="0">
              <a:solidFill>
                <a:schemeClr val="tx2"/>
              </a:solidFill>
              <a:latin typeface="+mn-ea"/>
            </a:endParaRPr>
          </a:p>
          <a:p>
            <a:r>
              <a:rPr lang="en-US" altLang="ja-JP" sz="600" b="0" dirty="0">
                <a:solidFill>
                  <a:schemeClr val="tx2"/>
                </a:solidFill>
                <a:latin typeface="+mn-ea"/>
              </a:rPr>
              <a:t>*</a:t>
            </a:r>
            <a:r>
              <a:rPr lang="ja-JP" altLang="en-US" sz="600" b="0" dirty="0">
                <a:solidFill>
                  <a:schemeClr val="tx2"/>
                </a:solidFill>
                <a:latin typeface="+mn-ea"/>
              </a:rPr>
              <a:t>プロモーション内容・商材により変動します。</a:t>
            </a:r>
            <a:endParaRPr lang="en-US" altLang="ja-JP" sz="600" b="0" dirty="0">
              <a:solidFill>
                <a:schemeClr val="tx2"/>
              </a:solidFill>
              <a:latin typeface="+mn-ea"/>
            </a:endParaRPr>
          </a:p>
          <a:p>
            <a:pPr rtl="0">
              <a:defRPr/>
            </a:pPr>
            <a:endParaRPr lang="en-US" altLang="ja-JP" sz="600" spc="100" dirty="0">
              <a:solidFill>
                <a:schemeClr val="tx2"/>
              </a:solidFill>
              <a:latin typeface="+mn-ea"/>
            </a:endParaRPr>
          </a:p>
        </p:txBody>
      </p:sp>
    </p:spTree>
    <p:extLst>
      <p:ext uri="{BB962C8B-B14F-4D97-AF65-F5344CB8AC3E}">
        <p14:creationId xmlns:p14="http://schemas.microsoft.com/office/powerpoint/2010/main" val="25847354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 name="図 109">
            <a:extLst>
              <a:ext uri="{FF2B5EF4-FFF2-40B4-BE49-F238E27FC236}">
                <a16:creationId xmlns:a16="http://schemas.microsoft.com/office/drawing/2014/main" id="{4BD7852D-AB8C-DC03-2C28-1D5A76F74B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27448" y="3084329"/>
            <a:ext cx="1796328" cy="1257109"/>
          </a:xfrm>
          <a:prstGeom prst="rect">
            <a:avLst/>
          </a:prstGeom>
        </p:spPr>
      </p:pic>
      <p:grpSp>
        <p:nvGrpSpPr>
          <p:cNvPr id="111" name="グループ化 110">
            <a:extLst>
              <a:ext uri="{FF2B5EF4-FFF2-40B4-BE49-F238E27FC236}">
                <a16:creationId xmlns:a16="http://schemas.microsoft.com/office/drawing/2014/main" id="{06730BDF-8A5C-E278-BEE7-E0192DF5FEB4}"/>
              </a:ext>
            </a:extLst>
          </p:cNvPr>
          <p:cNvGrpSpPr/>
          <p:nvPr/>
        </p:nvGrpSpPr>
        <p:grpSpPr>
          <a:xfrm>
            <a:off x="10125612" y="2976242"/>
            <a:ext cx="1186345" cy="967940"/>
            <a:chOff x="1372749" y="4048308"/>
            <a:chExt cx="2117939" cy="1266252"/>
          </a:xfrm>
        </p:grpSpPr>
        <p:sp>
          <p:nvSpPr>
            <p:cNvPr id="112" name="フローチャート: 磁気ディスク 111">
              <a:extLst>
                <a:ext uri="{FF2B5EF4-FFF2-40B4-BE49-F238E27FC236}">
                  <a16:creationId xmlns:a16="http://schemas.microsoft.com/office/drawing/2014/main" id="{4F00B6CB-6970-00C4-661F-3DF5CFD9F625}"/>
                </a:ext>
              </a:extLst>
            </p:cNvPr>
            <p:cNvSpPr/>
            <p:nvPr/>
          </p:nvSpPr>
          <p:spPr>
            <a:xfrm>
              <a:off x="1372749" y="4556075"/>
              <a:ext cx="1056928" cy="758485"/>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216000" rIns="36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600" b="1" i="0" u="none" strike="noStrike" kern="0" cap="none" spc="0" normalizeH="0" baseline="0" noProof="0">
                  <a:ln>
                    <a:noFill/>
                  </a:ln>
                  <a:solidFill>
                    <a:srgbClr val="212121"/>
                  </a:solidFill>
                  <a:effectLst/>
                  <a:uLnTx/>
                  <a:uFillTx/>
                  <a:latin typeface="メイリオ"/>
                </a:rPr>
                <a:t>広告クリック</a:t>
              </a:r>
              <a:endParaRPr kumimoji="0" lang="en-US" altLang="ja-JP" sz="600" b="1" i="0" u="none" strike="noStrike" kern="0" cap="none" spc="0" normalizeH="0" baseline="0" noProof="0" dirty="0">
                <a:ln>
                  <a:noFill/>
                </a:ln>
                <a:solidFill>
                  <a:srgbClr val="212121"/>
                </a:solidFill>
                <a:effectLst/>
                <a:uLnTx/>
                <a:uFillTx/>
                <a:latin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600" b="1" i="0" u="none" strike="noStrike" kern="0" cap="none" spc="0" normalizeH="0" baseline="0" noProof="0">
                  <a:ln>
                    <a:noFill/>
                  </a:ln>
                  <a:solidFill>
                    <a:srgbClr val="212121"/>
                  </a:solidFill>
                  <a:effectLst/>
                  <a:uLnTx/>
                  <a:uFillTx/>
                  <a:latin typeface="メイリオ"/>
                </a:rPr>
                <a:t>ユーザー</a:t>
              </a:r>
              <a:endParaRPr kumimoji="0" lang="ja-JP" altLang="en-US" sz="600" b="1" i="0" u="none" strike="noStrike" kern="0" cap="none" spc="0" normalizeH="0" baseline="0" noProof="0" dirty="0">
                <a:ln>
                  <a:noFill/>
                </a:ln>
                <a:solidFill>
                  <a:srgbClr val="212121"/>
                </a:solidFill>
                <a:effectLst/>
                <a:uLnTx/>
                <a:uFillTx/>
                <a:latin typeface="メイリオ"/>
              </a:endParaRPr>
            </a:p>
          </p:txBody>
        </p:sp>
        <p:sp>
          <p:nvSpPr>
            <p:cNvPr id="113" name="フローチャート: 磁気ディスク 112">
              <a:extLst>
                <a:ext uri="{FF2B5EF4-FFF2-40B4-BE49-F238E27FC236}">
                  <a16:creationId xmlns:a16="http://schemas.microsoft.com/office/drawing/2014/main" id="{533A0A26-91C4-28F9-4025-4890FAD6260B}"/>
                </a:ext>
              </a:extLst>
            </p:cNvPr>
            <p:cNvSpPr/>
            <p:nvPr/>
          </p:nvSpPr>
          <p:spPr>
            <a:xfrm>
              <a:off x="2436530" y="4555451"/>
              <a:ext cx="1054158" cy="759108"/>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36000" tIns="180000" rIns="36000" bIns="72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600" b="1" i="0" u="none" strike="noStrike" kern="0" cap="none" spc="0" normalizeH="0" baseline="0" noProof="0" dirty="0">
                  <a:ln>
                    <a:noFill/>
                  </a:ln>
                  <a:solidFill>
                    <a:srgbClr val="212121"/>
                  </a:solidFill>
                  <a:effectLst/>
                  <a:uLnTx/>
                  <a:uFillTx/>
                  <a:latin typeface="メイリオ"/>
                </a:rPr>
                <a:t>検索ユーザー</a:t>
              </a:r>
            </a:p>
          </p:txBody>
        </p:sp>
        <p:sp>
          <p:nvSpPr>
            <p:cNvPr id="114" name="フローチャート: 磁気ディスク 113">
              <a:extLst>
                <a:ext uri="{FF2B5EF4-FFF2-40B4-BE49-F238E27FC236}">
                  <a16:creationId xmlns:a16="http://schemas.microsoft.com/office/drawing/2014/main" id="{832A05F4-6236-AA0E-36E2-C2C72FDA664D}"/>
                </a:ext>
              </a:extLst>
            </p:cNvPr>
            <p:cNvSpPr/>
            <p:nvPr/>
          </p:nvSpPr>
          <p:spPr>
            <a:xfrm>
              <a:off x="1913919" y="4048308"/>
              <a:ext cx="1038369" cy="747512"/>
            </a:xfrm>
            <a:prstGeom prst="flowChartMagneticDisk">
              <a:avLst/>
            </a:prstGeom>
            <a:solidFill>
              <a:srgbClr val="545454">
                <a:lumMod val="20000"/>
                <a:lumOff val="80000"/>
              </a:srgbClr>
            </a:solidFill>
            <a:ln w="25400" cap="flat" cmpd="sng" algn="ctr">
              <a:solidFill>
                <a:srgbClr val="FFFFFF"/>
              </a:solidFill>
              <a:prstDash val="solid"/>
            </a:ln>
            <a:effectLst/>
          </p:spPr>
          <p:txBody>
            <a:bodyPr rot="0" spcFirstLastPara="0" vertOverflow="overflow" horzOverflow="overflow" vert="horz" wrap="square" lIns="72000" tIns="144000" rIns="72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600" b="1" i="0" u="none" strike="noStrike" kern="0" cap="none" spc="0" normalizeH="0" baseline="0" noProof="0" dirty="0">
                  <a:ln>
                    <a:noFill/>
                  </a:ln>
                  <a:solidFill>
                    <a:srgbClr val="212121"/>
                  </a:solidFill>
                  <a:effectLst/>
                  <a:uLnTx/>
                  <a:uFillTx/>
                  <a:latin typeface="メイリオ"/>
                </a:rPr>
                <a:t>CV</a:t>
              </a:r>
              <a:r>
                <a:rPr kumimoji="0" lang="ja-JP" altLang="en-US" sz="600" b="1" i="0" u="none" strike="noStrike" kern="0" cap="none" spc="0" normalizeH="0" baseline="0" noProof="0">
                  <a:ln>
                    <a:noFill/>
                  </a:ln>
                  <a:solidFill>
                    <a:srgbClr val="212121"/>
                  </a:solidFill>
                  <a:effectLst/>
                  <a:uLnTx/>
                  <a:uFillTx/>
                  <a:latin typeface="メイリオ"/>
                </a:rPr>
                <a:t>ユーザー</a:t>
              </a:r>
              <a:endParaRPr kumimoji="0" lang="ja-JP" altLang="en-US" sz="600" b="1" i="0" u="none" strike="noStrike" kern="0" cap="none" spc="0" normalizeH="0" baseline="0" noProof="0" dirty="0">
                <a:ln>
                  <a:noFill/>
                </a:ln>
                <a:solidFill>
                  <a:srgbClr val="212121"/>
                </a:solidFill>
                <a:effectLst/>
                <a:uLnTx/>
                <a:uFillTx/>
                <a:latin typeface="メイリオ"/>
              </a:endParaRPr>
            </a:p>
          </p:txBody>
        </p:sp>
      </p:grpSp>
      <p:sp>
        <p:nvSpPr>
          <p:cNvPr id="91" name="フリーフォーム: 図形 90">
            <a:extLst>
              <a:ext uri="{FF2B5EF4-FFF2-40B4-BE49-F238E27FC236}">
                <a16:creationId xmlns:a16="http://schemas.microsoft.com/office/drawing/2014/main" id="{0A8B659D-083B-DCBB-4DA8-D6F04B32D229}"/>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2" name="フリーフォーム: 図形 91">
            <a:extLst>
              <a:ext uri="{FF2B5EF4-FFF2-40B4-BE49-F238E27FC236}">
                <a16:creationId xmlns:a16="http://schemas.microsoft.com/office/drawing/2014/main" id="{1F178775-0399-9F54-FD30-FF811BC427E7}"/>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3" name="フリーフォーム: 図形 92">
            <a:extLst>
              <a:ext uri="{FF2B5EF4-FFF2-40B4-BE49-F238E27FC236}">
                <a16:creationId xmlns:a16="http://schemas.microsoft.com/office/drawing/2014/main" id="{36FA02BE-CDFD-719C-8C22-4753E05E485E}"/>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4" name="テキスト ボックス 93">
            <a:extLst>
              <a:ext uri="{FF2B5EF4-FFF2-40B4-BE49-F238E27FC236}">
                <a16:creationId xmlns:a16="http://schemas.microsoft.com/office/drawing/2014/main" id="{89629B03-A97E-8CFD-C1E2-1E3B7ECACC19}"/>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95" name="テキスト ボックス 94">
            <a:extLst>
              <a:ext uri="{FF2B5EF4-FFF2-40B4-BE49-F238E27FC236}">
                <a16:creationId xmlns:a16="http://schemas.microsoft.com/office/drawing/2014/main" id="{3E2F865B-B64D-84EE-CE5B-899A9888B2EB}"/>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96" name="テキスト ボックス 95">
            <a:extLst>
              <a:ext uri="{FF2B5EF4-FFF2-40B4-BE49-F238E27FC236}">
                <a16:creationId xmlns:a16="http://schemas.microsoft.com/office/drawing/2014/main" id="{AC6E3F3B-B105-6C46-E66E-F3ECBA96EA0B}"/>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97" name="フリーフォーム: 図形 96">
            <a:extLst>
              <a:ext uri="{FF2B5EF4-FFF2-40B4-BE49-F238E27FC236}">
                <a16:creationId xmlns:a16="http://schemas.microsoft.com/office/drawing/2014/main" id="{91688104-F254-7186-7D1B-CA45CA0CDD2A}"/>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8" name="フリーフォーム: 図形 97">
            <a:extLst>
              <a:ext uri="{FF2B5EF4-FFF2-40B4-BE49-F238E27FC236}">
                <a16:creationId xmlns:a16="http://schemas.microsoft.com/office/drawing/2014/main" id="{A4CCAD4F-0A41-7F31-8F36-C36C754D3F33}"/>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99" name="テキスト ボックス 98">
            <a:extLst>
              <a:ext uri="{FF2B5EF4-FFF2-40B4-BE49-F238E27FC236}">
                <a16:creationId xmlns:a16="http://schemas.microsoft.com/office/drawing/2014/main" id="{7E101333-6A59-C410-4373-2D26D8D6961D}"/>
              </a:ext>
            </a:extLst>
          </p:cNvPr>
          <p:cNvSpPr txBox="1"/>
          <p:nvPr/>
        </p:nvSpPr>
        <p:spPr>
          <a:xfrm>
            <a:off x="1099952" y="5150392"/>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100" name="テキスト ボックス 99">
            <a:extLst>
              <a:ext uri="{FF2B5EF4-FFF2-40B4-BE49-F238E27FC236}">
                <a16:creationId xmlns:a16="http://schemas.microsoft.com/office/drawing/2014/main" id="{56EE7A97-E222-860F-D3C0-63BE781F293B}"/>
              </a:ext>
            </a:extLst>
          </p:cNvPr>
          <p:cNvSpPr txBox="1"/>
          <p:nvPr/>
        </p:nvSpPr>
        <p:spPr>
          <a:xfrm>
            <a:off x="1099952" y="567875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p:txBody>
          <a:bodyPr/>
          <a:lstStyle/>
          <a:p>
            <a:r>
              <a:rPr lang="ja-JP" altLang="en-US" dirty="0"/>
              <a:t>各層へのアプローチ</a:t>
            </a:r>
            <a:r>
              <a:rPr lang="en-US" altLang="ja-JP" dirty="0"/>
              <a:t>/</a:t>
            </a:r>
            <a:r>
              <a:rPr lang="ja-JP" altLang="en-US" dirty="0"/>
              <a:t>推奨プラン②</a:t>
            </a:r>
            <a:endParaRPr kumimoji="1" lang="ja-JP" altLang="en-US" dirty="0"/>
          </a:p>
        </p:txBody>
      </p:sp>
      <p:sp>
        <p:nvSpPr>
          <p:cNvPr id="11" name="正方形/長方形 10">
            <a:extLst>
              <a:ext uri="{FF2B5EF4-FFF2-40B4-BE49-F238E27FC236}">
                <a16:creationId xmlns:a16="http://schemas.microsoft.com/office/drawing/2014/main" id="{AEC2C630-47D6-BA3E-FAD4-90BBCF4A4868}"/>
              </a:ext>
            </a:extLst>
          </p:cNvPr>
          <p:cNvSpPr/>
          <p:nvPr/>
        </p:nvSpPr>
        <p:spPr>
          <a:xfrm>
            <a:off x="580525" y="4156498"/>
            <a:ext cx="2370426" cy="2225252"/>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61" name="正方形/長方形 60">
            <a:extLst>
              <a:ext uri="{FF2B5EF4-FFF2-40B4-BE49-F238E27FC236}">
                <a16:creationId xmlns:a16="http://schemas.microsoft.com/office/drawing/2014/main" id="{DFA555FC-39A1-16D7-4C2C-9C33FCADB337}"/>
              </a:ext>
            </a:extLst>
          </p:cNvPr>
          <p:cNvSpPr/>
          <p:nvPr/>
        </p:nvSpPr>
        <p:spPr>
          <a:xfrm>
            <a:off x="8804366" y="2834267"/>
            <a:ext cx="2776548" cy="372687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6" name="正方形/長方形 65">
            <a:extLst>
              <a:ext uri="{FF2B5EF4-FFF2-40B4-BE49-F238E27FC236}">
                <a16:creationId xmlns:a16="http://schemas.microsoft.com/office/drawing/2014/main" id="{C587A852-A307-E12D-2393-066C8B240A50}"/>
              </a:ext>
            </a:extLst>
          </p:cNvPr>
          <p:cNvSpPr/>
          <p:nvPr/>
        </p:nvSpPr>
        <p:spPr>
          <a:xfrm>
            <a:off x="3185512" y="2834267"/>
            <a:ext cx="5389108" cy="3724268"/>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4" name="矢印: 下 73">
            <a:extLst>
              <a:ext uri="{FF2B5EF4-FFF2-40B4-BE49-F238E27FC236}">
                <a16:creationId xmlns:a16="http://schemas.microsoft.com/office/drawing/2014/main" id="{E0C8547E-C9BA-D9A4-1213-C8FE1538A01A}"/>
              </a:ext>
            </a:extLst>
          </p:cNvPr>
          <p:cNvSpPr/>
          <p:nvPr/>
        </p:nvSpPr>
        <p:spPr>
          <a:xfrm rot="5400000">
            <a:off x="8332546" y="3937974"/>
            <a:ext cx="592183" cy="455004"/>
          </a:xfrm>
          <a:prstGeom prst="downArrow">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プレースホルダー 1">
            <a:extLst>
              <a:ext uri="{FF2B5EF4-FFF2-40B4-BE49-F238E27FC236}">
                <a16:creationId xmlns:a16="http://schemas.microsoft.com/office/drawing/2014/main" id="{BBD7D18A-4249-869D-79C7-17BB5A4B4FEE}"/>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sp>
        <p:nvSpPr>
          <p:cNvPr id="62" name="テキスト ボックス 61">
            <a:extLst>
              <a:ext uri="{FF2B5EF4-FFF2-40B4-BE49-F238E27FC236}">
                <a16:creationId xmlns:a16="http://schemas.microsoft.com/office/drawing/2014/main" id="{000B92C3-2AB4-73DC-303A-0A3BAD95B8EB}"/>
              </a:ext>
            </a:extLst>
          </p:cNvPr>
          <p:cNvSpPr txBox="1"/>
          <p:nvPr/>
        </p:nvSpPr>
        <p:spPr>
          <a:xfrm>
            <a:off x="1040170" y="1094113"/>
            <a:ext cx="1579731"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200" normalizeH="0" baseline="0" noProof="0" dirty="0">
                <a:ln>
                  <a:noFill/>
                </a:ln>
                <a:solidFill>
                  <a:schemeClr val="accent3"/>
                </a:solidFill>
                <a:effectLst/>
                <a:uLnTx/>
                <a:uFillTx/>
                <a:latin typeface="メイリオ" panose="020B0604030504040204" pitchFamily="50" charset="-128"/>
                <a:ea typeface="メイリオ"/>
                <a:cs typeface="+mn-cs"/>
              </a:rPr>
              <a:t>潜在層プラン</a:t>
            </a:r>
          </a:p>
        </p:txBody>
      </p:sp>
      <p:sp>
        <p:nvSpPr>
          <p:cNvPr id="63" name="正方形/長方形 62">
            <a:extLst>
              <a:ext uri="{FF2B5EF4-FFF2-40B4-BE49-F238E27FC236}">
                <a16:creationId xmlns:a16="http://schemas.microsoft.com/office/drawing/2014/main" id="{8F9511AA-F05B-4969-47B3-33DF94F68E05}"/>
              </a:ext>
            </a:extLst>
          </p:cNvPr>
          <p:cNvSpPr/>
          <p:nvPr/>
        </p:nvSpPr>
        <p:spPr>
          <a:xfrm>
            <a:off x="509514" y="1112269"/>
            <a:ext cx="2383971" cy="525660"/>
          </a:xfrm>
          <a:prstGeom prst="rect">
            <a:avLst/>
          </a:prstGeom>
          <a:noFill/>
          <a:ln w="762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正方形/長方形 63">
            <a:extLst>
              <a:ext uri="{FF2B5EF4-FFF2-40B4-BE49-F238E27FC236}">
                <a16:creationId xmlns:a16="http://schemas.microsoft.com/office/drawing/2014/main" id="{7603D764-CB96-F20C-F858-26349E22BD78}"/>
              </a:ext>
            </a:extLst>
          </p:cNvPr>
          <p:cNvSpPr/>
          <p:nvPr/>
        </p:nvSpPr>
        <p:spPr>
          <a:xfrm>
            <a:off x="509285" y="1112269"/>
            <a:ext cx="234722" cy="525660"/>
          </a:xfrm>
          <a:prstGeom prst="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8" name="正方形/長方形 67">
            <a:extLst>
              <a:ext uri="{FF2B5EF4-FFF2-40B4-BE49-F238E27FC236}">
                <a16:creationId xmlns:a16="http://schemas.microsoft.com/office/drawing/2014/main" id="{E67A94DE-4B46-B1D8-BD98-B678617047FB}"/>
              </a:ext>
            </a:extLst>
          </p:cNvPr>
          <p:cNvSpPr/>
          <p:nvPr/>
        </p:nvSpPr>
        <p:spPr>
          <a:xfrm>
            <a:off x="8959254" y="5660098"/>
            <a:ext cx="2457683" cy="792953"/>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3" name="正方形/長方形 82">
            <a:extLst>
              <a:ext uri="{FF2B5EF4-FFF2-40B4-BE49-F238E27FC236}">
                <a16:creationId xmlns:a16="http://schemas.microsoft.com/office/drawing/2014/main" id="{D6D7DB8C-9E7F-BF36-DCAC-EE221E360AFB}"/>
              </a:ext>
            </a:extLst>
          </p:cNvPr>
          <p:cNvSpPr/>
          <p:nvPr/>
        </p:nvSpPr>
        <p:spPr>
          <a:xfrm>
            <a:off x="9110920" y="5660098"/>
            <a:ext cx="2258131" cy="765594"/>
          </a:xfrm>
          <a:prstGeom prst="rect">
            <a:avLst/>
          </a:prstGeom>
          <a:noFill/>
        </p:spPr>
        <p:txBody>
          <a:bodyPr wrap="square" lIns="0">
            <a:spAutoFit/>
          </a:bodyPr>
          <a:lstStyle/>
          <a:p>
            <a:pPr>
              <a:lnSpc>
                <a:spcPct val="150000"/>
              </a:lnSpc>
            </a:pPr>
            <a:r>
              <a:rPr lang="en-US" altLang="ja-JP" sz="1000" b="1" dirty="0">
                <a:latin typeface="Meiryo" panose="020B0604030504040204" pitchFamily="34" charset="-128"/>
                <a:ea typeface="Meiryo" panose="020B0604030504040204" pitchFamily="34" charset="-128"/>
              </a:rPr>
              <a:t>Yahoo!</a:t>
            </a:r>
            <a:r>
              <a:rPr lang="ja-JP" altLang="en-US" sz="1000" b="1" dirty="0">
                <a:latin typeface="Meiryo" panose="020B0604030504040204" pitchFamily="34" charset="-128"/>
                <a:ea typeface="Meiryo" panose="020B0604030504040204" pitchFamily="34" charset="-128"/>
              </a:rPr>
              <a:t>ニュースを掲載面とした商品（予約型）、または配信面指定（運用型）をご選定ください</a:t>
            </a:r>
          </a:p>
        </p:txBody>
      </p:sp>
      <p:sp>
        <p:nvSpPr>
          <p:cNvPr id="2" name="四角形: 角を丸くする 1">
            <a:extLst>
              <a:ext uri="{FF2B5EF4-FFF2-40B4-BE49-F238E27FC236}">
                <a16:creationId xmlns:a16="http://schemas.microsoft.com/office/drawing/2014/main" id="{69AA14F6-54A6-1BCE-DC98-AE6C11B922DF}"/>
              </a:ext>
            </a:extLst>
          </p:cNvPr>
          <p:cNvSpPr/>
          <p:nvPr/>
        </p:nvSpPr>
        <p:spPr>
          <a:xfrm>
            <a:off x="3091542" y="1761177"/>
            <a:ext cx="8616151" cy="1008000"/>
          </a:xfrm>
          <a:prstGeom prst="roundRect">
            <a:avLst>
              <a:gd name="adj" fmla="val 3709"/>
            </a:avLst>
          </a:prstGeom>
          <a:solidFill>
            <a:srgbClr val="CDEBFF"/>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3" name="四角形: 角を丸くする 2">
            <a:extLst>
              <a:ext uri="{FF2B5EF4-FFF2-40B4-BE49-F238E27FC236}">
                <a16:creationId xmlns:a16="http://schemas.microsoft.com/office/drawing/2014/main" id="{21C9A45B-D44A-6022-03A0-D5ED842CB8DC}"/>
              </a:ext>
            </a:extLst>
          </p:cNvPr>
          <p:cNvSpPr/>
          <p:nvPr/>
        </p:nvSpPr>
        <p:spPr>
          <a:xfrm>
            <a:off x="6385137" y="1295172"/>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アプローチ方法</a:t>
            </a:r>
          </a:p>
        </p:txBody>
      </p:sp>
      <p:sp>
        <p:nvSpPr>
          <p:cNvPr id="10" name="四角形: 角を丸くする 9">
            <a:extLst>
              <a:ext uri="{FF2B5EF4-FFF2-40B4-BE49-F238E27FC236}">
                <a16:creationId xmlns:a16="http://schemas.microsoft.com/office/drawing/2014/main" id="{175EC63A-394D-C2F2-AC79-A14444B779BA}"/>
              </a:ext>
            </a:extLst>
          </p:cNvPr>
          <p:cNvSpPr/>
          <p:nvPr/>
        </p:nvSpPr>
        <p:spPr>
          <a:xfrm>
            <a:off x="8802352" y="1869177"/>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ニュース</a:t>
            </a:r>
            <a:r>
              <a:rPr kumimoji="0" lang="ja-JP" altLang="en-US" sz="1200" b="1" kern="0" spc="150" dirty="0">
                <a:solidFill>
                  <a:schemeClr val="accent3"/>
                </a:solidFill>
                <a:latin typeface="メイリオ" panose="020B0604030504040204" pitchFamily="50" charset="-128"/>
                <a:ea typeface="メイリオ"/>
              </a:rPr>
              <a:t>閲覧</a:t>
            </a:r>
            <a:endParaRPr kumimoji="0" lang="en-US" altLang="ja-JP" sz="1200" b="1" kern="0" spc="150" dirty="0">
              <a:solidFill>
                <a:schemeClr val="accent3"/>
              </a:solidFill>
              <a:latin typeface="メイリオ" panose="020B0604030504040204" pitchFamily="50" charset="-128"/>
              <a:ea typeface="メイリオ"/>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200" b="1" kern="0" spc="150" dirty="0">
                <a:solidFill>
                  <a:schemeClr val="accent3"/>
                </a:solidFill>
                <a:latin typeface="メイリオ" panose="020B0604030504040204" pitchFamily="50" charset="-128"/>
                <a:ea typeface="メイリオ"/>
              </a:rPr>
              <a:t>ターゲティング</a:t>
            </a:r>
            <a:endParaRPr kumimoji="0" lang="en-US" altLang="ja-JP" sz="1200" b="1" kern="0" spc="150" dirty="0">
              <a:solidFill>
                <a:schemeClr val="accent3"/>
              </a:solidFill>
              <a:latin typeface="メイリオ" panose="020B0604030504040204" pitchFamily="50" charset="-128"/>
              <a:ea typeface="メイリオ"/>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en-US" altLang="ja-JP"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/Yahoo!</a:t>
            </a:r>
            <a:r>
              <a:rPr kumimoji="0" lang="ja-JP" altLang="en-US"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ニュース面指定</a:t>
            </a:r>
          </a:p>
        </p:txBody>
      </p:sp>
      <p:sp>
        <p:nvSpPr>
          <p:cNvPr id="12" name="四角形: 角を丸くする 11">
            <a:extLst>
              <a:ext uri="{FF2B5EF4-FFF2-40B4-BE49-F238E27FC236}">
                <a16:creationId xmlns:a16="http://schemas.microsoft.com/office/drawing/2014/main" id="{82DC2490-195F-8525-CC7A-577FF9E8A764}"/>
              </a:ext>
            </a:extLst>
          </p:cNvPr>
          <p:cNvSpPr/>
          <p:nvPr/>
        </p:nvSpPr>
        <p:spPr>
          <a:xfrm>
            <a:off x="3575861" y="1283404"/>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ユーザー</a:t>
            </a:r>
          </a:p>
        </p:txBody>
      </p:sp>
      <p:sp>
        <p:nvSpPr>
          <p:cNvPr id="15" name="四角形: 角を丸くする 14">
            <a:extLst>
              <a:ext uri="{FF2B5EF4-FFF2-40B4-BE49-F238E27FC236}">
                <a16:creationId xmlns:a16="http://schemas.microsoft.com/office/drawing/2014/main" id="{3DF8A473-57CC-5DA0-883B-9CC3632A2260}"/>
              </a:ext>
            </a:extLst>
          </p:cNvPr>
          <p:cNvSpPr/>
          <p:nvPr/>
        </p:nvSpPr>
        <p:spPr>
          <a:xfrm>
            <a:off x="9083513" y="1295172"/>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集客方法</a:t>
            </a:r>
          </a:p>
        </p:txBody>
      </p:sp>
      <p:sp>
        <p:nvSpPr>
          <p:cNvPr id="16" name="四角形: 角を丸くする 15">
            <a:extLst>
              <a:ext uri="{FF2B5EF4-FFF2-40B4-BE49-F238E27FC236}">
                <a16:creationId xmlns:a16="http://schemas.microsoft.com/office/drawing/2014/main" id="{448DF785-6D2F-02BD-4301-74C5DDC8875B}"/>
              </a:ext>
            </a:extLst>
          </p:cNvPr>
          <p:cNvSpPr/>
          <p:nvPr/>
        </p:nvSpPr>
        <p:spPr>
          <a:xfrm>
            <a:off x="6188577" y="1864932"/>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商品の利用を想起させるきっかけを提供</a:t>
            </a:r>
          </a:p>
        </p:txBody>
      </p:sp>
      <p:grpSp>
        <p:nvGrpSpPr>
          <p:cNvPr id="24" name="グループ化 23">
            <a:extLst>
              <a:ext uri="{FF2B5EF4-FFF2-40B4-BE49-F238E27FC236}">
                <a16:creationId xmlns:a16="http://schemas.microsoft.com/office/drawing/2014/main" id="{17127E03-721D-6E20-FCDE-025B78AE16AD}"/>
              </a:ext>
            </a:extLst>
          </p:cNvPr>
          <p:cNvGrpSpPr/>
          <p:nvPr/>
        </p:nvGrpSpPr>
        <p:grpSpPr>
          <a:xfrm>
            <a:off x="3181301" y="1864932"/>
            <a:ext cx="2808000" cy="792000"/>
            <a:chOff x="3571769" y="7211588"/>
            <a:chExt cx="3024000" cy="864000"/>
          </a:xfrm>
        </p:grpSpPr>
        <p:sp>
          <p:nvSpPr>
            <p:cNvPr id="25" name="四角形: 角を丸くする 24">
              <a:extLst>
                <a:ext uri="{FF2B5EF4-FFF2-40B4-BE49-F238E27FC236}">
                  <a16:creationId xmlns:a16="http://schemas.microsoft.com/office/drawing/2014/main" id="{A819D8B5-212E-F0C9-6D4B-5118F6FA2E76}"/>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ニュースを生活・暮らしに取り入れる</a:t>
              </a:r>
            </a:p>
          </p:txBody>
        </p:sp>
        <p:sp>
          <p:nvSpPr>
            <p:cNvPr id="26" name="四角形: 上の 2 つの角を丸める 25">
              <a:extLst>
                <a:ext uri="{FF2B5EF4-FFF2-40B4-BE49-F238E27FC236}">
                  <a16:creationId xmlns:a16="http://schemas.microsoft.com/office/drawing/2014/main" id="{A71FCC0A-AFAF-8E3C-5955-29DCAE293F3A}"/>
                </a:ext>
              </a:extLst>
            </p:cNvPr>
            <p:cNvSpPr/>
            <p:nvPr/>
          </p:nvSpPr>
          <p:spPr>
            <a:xfrm>
              <a:off x="3571769" y="7211588"/>
              <a:ext cx="3024000" cy="432000"/>
            </a:xfrm>
            <a:prstGeom prst="round2SameRect">
              <a:avLst>
                <a:gd name="adj1" fmla="val 12079"/>
                <a:gd name="adj2" fmla="val 0"/>
              </a:avLst>
            </a:prstGeom>
            <a:solidFill>
              <a:schemeClr val="accent5"/>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rgbClr val="FFFFFF"/>
                  </a:solidFill>
                  <a:latin typeface="メイリオ"/>
                  <a:ea typeface="メイリオ"/>
                </a:rPr>
                <a:t>自分ゴトで動く</a:t>
              </a: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層</a:t>
              </a:r>
            </a:p>
          </p:txBody>
        </p:sp>
      </p:grpSp>
      <p:sp>
        <p:nvSpPr>
          <p:cNvPr id="115" name="テキスト プレースホルダー 2">
            <a:extLst>
              <a:ext uri="{FF2B5EF4-FFF2-40B4-BE49-F238E27FC236}">
                <a16:creationId xmlns:a16="http://schemas.microsoft.com/office/drawing/2014/main" id="{2D32FED7-6C84-9AFD-FDC4-CF72E5C31714}"/>
              </a:ext>
            </a:extLst>
          </p:cNvPr>
          <p:cNvSpPr txBox="1">
            <a:spLocks/>
          </p:cNvSpPr>
          <p:nvPr/>
        </p:nvSpPr>
        <p:spPr>
          <a:xfrm>
            <a:off x="3406339" y="3177807"/>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広告主様の商品カテゴリーに関連する</a:t>
            </a:r>
            <a:endParaRPr kumimoji="1" lang="en-US" altLang="ja-JP" sz="1600" b="1" i="0" u="none" strike="noStrike" kern="1200" cap="none" spc="10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1600" dirty="0">
                <a:solidFill>
                  <a:schemeClr val="accent3"/>
                </a:solidFill>
                <a:latin typeface="メイリオ"/>
                <a:ea typeface="メイリオ"/>
              </a:rPr>
              <a:t>解説記事</a:t>
            </a: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で商品への関心を引く</a:t>
            </a:r>
          </a:p>
        </p:txBody>
      </p:sp>
      <p:sp>
        <p:nvSpPr>
          <p:cNvPr id="125" name="テキスト ボックス 124">
            <a:extLst>
              <a:ext uri="{FF2B5EF4-FFF2-40B4-BE49-F238E27FC236}">
                <a16:creationId xmlns:a16="http://schemas.microsoft.com/office/drawing/2014/main" id="{80AC1029-311D-500A-F35A-3E3C40A4B83C}"/>
              </a:ext>
            </a:extLst>
          </p:cNvPr>
          <p:cNvSpPr txBox="1"/>
          <p:nvPr/>
        </p:nvSpPr>
        <p:spPr>
          <a:xfrm>
            <a:off x="5449381" y="4349292"/>
            <a:ext cx="2710443" cy="677108"/>
          </a:xfrm>
          <a:prstGeom prst="rect">
            <a:avLst/>
          </a:prstGeom>
          <a:noFill/>
        </p:spPr>
        <p:txBody>
          <a:bodyPr wrap="square">
            <a:spAutoFit/>
          </a:bodyPr>
          <a:lstStyle/>
          <a:p>
            <a:r>
              <a:rPr lang="ja-JP" altLang="en-US" sz="800" b="1" dirty="0">
                <a:solidFill>
                  <a:schemeClr val="accent3"/>
                </a:solidFill>
              </a:rPr>
              <a:t>■タイトルイメージ</a:t>
            </a:r>
            <a:endParaRPr lang="en-US" altLang="ja-JP" sz="800" b="1" dirty="0">
              <a:solidFill>
                <a:schemeClr val="accent3"/>
              </a:solidFill>
            </a:endParaRPr>
          </a:p>
          <a:p>
            <a:r>
              <a:rPr lang="ja-JP" altLang="en-US" sz="1000" dirty="0">
                <a:solidFill>
                  <a:schemeClr val="accent3"/>
                </a:solidFill>
              </a:rPr>
              <a:t>預金だけで資産は守れるか。インフレ、円安、年金</a:t>
            </a:r>
            <a:r>
              <a:rPr lang="en-US" altLang="ja-JP" sz="1000" dirty="0">
                <a:solidFill>
                  <a:schemeClr val="accent3"/>
                </a:solidFill>
              </a:rPr>
              <a:t>――</a:t>
            </a:r>
            <a:r>
              <a:rPr lang="ja-JP" altLang="en-US" sz="1000" dirty="0">
                <a:solidFill>
                  <a:schemeClr val="accent3"/>
                </a:solidFill>
              </a:rPr>
              <a:t>変化に備える若者世代のお金の貯め方、増やし方</a:t>
            </a:r>
          </a:p>
        </p:txBody>
      </p:sp>
      <p:sp>
        <p:nvSpPr>
          <p:cNvPr id="126" name="正方形/長方形 125">
            <a:extLst>
              <a:ext uri="{FF2B5EF4-FFF2-40B4-BE49-F238E27FC236}">
                <a16:creationId xmlns:a16="http://schemas.microsoft.com/office/drawing/2014/main" id="{98F18861-C380-4335-0CAB-FD73D678D21F}"/>
              </a:ext>
            </a:extLst>
          </p:cNvPr>
          <p:cNvSpPr/>
          <p:nvPr/>
        </p:nvSpPr>
        <p:spPr>
          <a:xfrm>
            <a:off x="5462893" y="3983836"/>
            <a:ext cx="2737603" cy="219675"/>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7" name="テキスト ボックス 126">
            <a:extLst>
              <a:ext uri="{FF2B5EF4-FFF2-40B4-BE49-F238E27FC236}">
                <a16:creationId xmlns:a16="http://schemas.microsoft.com/office/drawing/2014/main" id="{6D79D7F2-4D4E-7462-D848-9DA18E80330F}"/>
              </a:ext>
            </a:extLst>
          </p:cNvPr>
          <p:cNvSpPr txBox="1"/>
          <p:nvPr/>
        </p:nvSpPr>
        <p:spPr>
          <a:xfrm>
            <a:off x="5723898" y="3976373"/>
            <a:ext cx="2140887" cy="261610"/>
          </a:xfrm>
          <a:prstGeom prst="rect">
            <a:avLst/>
          </a:prstGeom>
          <a:noFill/>
        </p:spPr>
        <p:txBody>
          <a:bodyPr wrap="square">
            <a:spAutoFit/>
          </a:bodyPr>
          <a:lstStyle/>
          <a:p>
            <a:r>
              <a:rPr lang="ja-JP" altLang="en-US" sz="1100" b="1" dirty="0">
                <a:solidFill>
                  <a:schemeClr val="bg1"/>
                </a:solidFill>
                <a:latin typeface="+mj-ea"/>
                <a:ea typeface="+mj-ea"/>
              </a:rPr>
              <a:t>（例）新</a:t>
            </a:r>
            <a:r>
              <a:rPr lang="en-US" altLang="ja-JP" sz="1100" b="1" dirty="0">
                <a:solidFill>
                  <a:schemeClr val="bg1"/>
                </a:solidFill>
                <a:latin typeface="+mj-ea"/>
                <a:ea typeface="+mj-ea"/>
              </a:rPr>
              <a:t>NISA</a:t>
            </a:r>
            <a:r>
              <a:rPr lang="ja-JP" altLang="en-US" sz="1100" b="1" dirty="0">
                <a:solidFill>
                  <a:schemeClr val="bg1"/>
                </a:solidFill>
                <a:latin typeface="+mj-ea"/>
                <a:ea typeface="+mj-ea"/>
              </a:rPr>
              <a:t>＜若年層向け＞</a:t>
            </a:r>
            <a:endParaRPr lang="ja-JP" altLang="en-US" sz="1100" dirty="0">
              <a:solidFill>
                <a:schemeClr val="bg1"/>
              </a:solidFill>
              <a:latin typeface="+mj-ea"/>
              <a:ea typeface="+mj-ea"/>
            </a:endParaRPr>
          </a:p>
        </p:txBody>
      </p:sp>
      <p:sp>
        <p:nvSpPr>
          <p:cNvPr id="128" name="テキスト ボックス 127">
            <a:extLst>
              <a:ext uri="{FF2B5EF4-FFF2-40B4-BE49-F238E27FC236}">
                <a16:creationId xmlns:a16="http://schemas.microsoft.com/office/drawing/2014/main" id="{E3C747CD-B0B1-774E-2DB5-D4F406D8D167}"/>
              </a:ext>
            </a:extLst>
          </p:cNvPr>
          <p:cNvSpPr txBox="1"/>
          <p:nvPr/>
        </p:nvSpPr>
        <p:spPr>
          <a:xfrm>
            <a:off x="5449381" y="5091490"/>
            <a:ext cx="2710443" cy="1292662"/>
          </a:xfrm>
          <a:prstGeom prst="rect">
            <a:avLst/>
          </a:prstGeom>
          <a:noFill/>
        </p:spPr>
        <p:txBody>
          <a:bodyPr wrap="square">
            <a:spAutoFit/>
          </a:bodyPr>
          <a:lstStyle/>
          <a:p>
            <a:r>
              <a:rPr lang="ja-JP" altLang="en-US" sz="800" b="1" dirty="0">
                <a:solidFill>
                  <a:schemeClr val="accent3"/>
                </a:solidFill>
              </a:rPr>
              <a:t>■コンテンツ概要</a:t>
            </a:r>
            <a:endParaRPr lang="en-US" altLang="ja-JP" sz="800" b="1" dirty="0">
              <a:solidFill>
                <a:schemeClr val="accent3"/>
              </a:solidFill>
            </a:endParaRPr>
          </a:p>
          <a:p>
            <a:r>
              <a:rPr lang="ja-JP" altLang="en-US" sz="1000" dirty="0">
                <a:solidFill>
                  <a:schemeClr val="accent3"/>
                </a:solidFill>
              </a:rPr>
              <a:t>若者たちが漠然と不安を抱える、お金にまつわる社会の潮流を取り上げ、専門家が備え方を指南。資産防衛の</a:t>
            </a:r>
            <a:r>
              <a:rPr lang="en-US" altLang="ja-JP" sz="1000" dirty="0">
                <a:solidFill>
                  <a:schemeClr val="accent3"/>
                </a:solidFill>
              </a:rPr>
              <a:t>1</a:t>
            </a:r>
            <a:r>
              <a:rPr lang="ja-JP" altLang="en-US" sz="1000" dirty="0">
                <a:solidFill>
                  <a:schemeClr val="accent3"/>
                </a:solidFill>
              </a:rPr>
              <a:t>つの手段として</a:t>
            </a:r>
            <a:r>
              <a:rPr lang="en-US" altLang="ja-JP" sz="1000" dirty="0">
                <a:solidFill>
                  <a:schemeClr val="accent3"/>
                </a:solidFill>
              </a:rPr>
              <a:t>NISA</a:t>
            </a:r>
            <a:r>
              <a:rPr lang="ja-JP" altLang="en-US" sz="1000" dirty="0">
                <a:solidFill>
                  <a:schemeClr val="accent3"/>
                </a:solidFill>
              </a:rPr>
              <a:t>を紹介。</a:t>
            </a:r>
            <a:endParaRPr lang="en-US" altLang="ja-JP" sz="1000" dirty="0">
              <a:solidFill>
                <a:schemeClr val="accent3"/>
              </a:solidFill>
            </a:endParaRPr>
          </a:p>
          <a:p>
            <a:r>
              <a:rPr lang="ja-JP" altLang="en-US" sz="1000" dirty="0">
                <a:solidFill>
                  <a:schemeClr val="accent3"/>
                </a:solidFill>
              </a:rPr>
              <a:t>運用コストに目を向けさせる流れで、売買手数料率の低さなど広告主様サービスの</a:t>
            </a:r>
            <a:endParaRPr lang="en-US" altLang="ja-JP" sz="1000" dirty="0">
              <a:solidFill>
                <a:schemeClr val="accent3"/>
              </a:solidFill>
            </a:endParaRPr>
          </a:p>
          <a:p>
            <a:r>
              <a:rPr lang="ja-JP" altLang="en-US" sz="1000" dirty="0">
                <a:solidFill>
                  <a:schemeClr val="accent3"/>
                </a:solidFill>
              </a:rPr>
              <a:t>優位性に触れる。</a:t>
            </a:r>
          </a:p>
        </p:txBody>
      </p:sp>
      <p:sp>
        <p:nvSpPr>
          <p:cNvPr id="129" name="正方形/長方形 128">
            <a:extLst>
              <a:ext uri="{FF2B5EF4-FFF2-40B4-BE49-F238E27FC236}">
                <a16:creationId xmlns:a16="http://schemas.microsoft.com/office/drawing/2014/main" id="{B281D585-DFE8-EA4E-2847-BA39144995CD}"/>
              </a:ext>
            </a:extLst>
          </p:cNvPr>
          <p:cNvSpPr/>
          <p:nvPr/>
        </p:nvSpPr>
        <p:spPr>
          <a:xfrm>
            <a:off x="400831" y="2019046"/>
            <a:ext cx="2581194" cy="1100034"/>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67" name="楕円 66">
            <a:extLst>
              <a:ext uri="{FF2B5EF4-FFF2-40B4-BE49-F238E27FC236}">
                <a16:creationId xmlns:a16="http://schemas.microsoft.com/office/drawing/2014/main" id="{3F108AD6-97EE-C69A-A983-3E4FAE56DAD5}"/>
              </a:ext>
            </a:extLst>
          </p:cNvPr>
          <p:cNvSpPr/>
          <p:nvPr/>
        </p:nvSpPr>
        <p:spPr>
          <a:xfrm>
            <a:off x="2542894" y="3590027"/>
            <a:ext cx="187121" cy="187121"/>
          </a:xfrm>
          <a:prstGeom prst="ellipse">
            <a:avLst/>
          </a:prstGeom>
          <a:solidFill>
            <a:schemeClr val="accent5"/>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9" name="直線コネクタ 18">
            <a:extLst>
              <a:ext uri="{FF2B5EF4-FFF2-40B4-BE49-F238E27FC236}">
                <a16:creationId xmlns:a16="http://schemas.microsoft.com/office/drawing/2014/main" id="{99CC4AC6-A0A2-94C2-FD4B-A8D96DF73168}"/>
              </a:ext>
            </a:extLst>
          </p:cNvPr>
          <p:cNvCxnSpPr>
            <a:cxnSpLocks/>
          </p:cNvCxnSpPr>
          <p:nvPr/>
        </p:nvCxnSpPr>
        <p:spPr>
          <a:xfrm>
            <a:off x="2711627" y="3691579"/>
            <a:ext cx="224583"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0BFE9A43-49FE-A8FE-1180-CD22D666EA76}"/>
              </a:ext>
            </a:extLst>
          </p:cNvPr>
          <p:cNvCxnSpPr>
            <a:cxnSpLocks/>
          </p:cNvCxnSpPr>
          <p:nvPr/>
        </p:nvCxnSpPr>
        <p:spPr>
          <a:xfrm>
            <a:off x="2932160" y="2058096"/>
            <a:ext cx="0" cy="1633483"/>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AC2E902F-3D6F-8F6D-7212-57EBB35009B7}"/>
              </a:ext>
            </a:extLst>
          </p:cNvPr>
          <p:cNvCxnSpPr>
            <a:cxnSpLocks/>
          </p:cNvCxnSpPr>
          <p:nvPr/>
        </p:nvCxnSpPr>
        <p:spPr>
          <a:xfrm>
            <a:off x="2932160" y="2058096"/>
            <a:ext cx="178432"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pic>
        <p:nvPicPr>
          <p:cNvPr id="136" name="図 135">
            <a:extLst>
              <a:ext uri="{FF2B5EF4-FFF2-40B4-BE49-F238E27FC236}">
                <a16:creationId xmlns:a16="http://schemas.microsoft.com/office/drawing/2014/main" id="{CBD79CE4-E551-5F59-7E12-BB76F66B53AA}"/>
              </a:ext>
            </a:extLst>
          </p:cNvPr>
          <p:cNvPicPr>
            <a:picLocks noChangeAspect="1"/>
          </p:cNvPicPr>
          <p:nvPr/>
        </p:nvPicPr>
        <p:blipFill>
          <a:blip r:embed="rId4"/>
          <a:stretch>
            <a:fillRect/>
          </a:stretch>
        </p:blipFill>
        <p:spPr>
          <a:xfrm>
            <a:off x="3400992" y="3938588"/>
            <a:ext cx="1841152" cy="2316681"/>
          </a:xfrm>
          <a:prstGeom prst="rect">
            <a:avLst/>
          </a:prstGeom>
        </p:spPr>
      </p:pic>
      <p:sp>
        <p:nvSpPr>
          <p:cNvPr id="138" name="Freeform 53">
            <a:extLst>
              <a:ext uri="{FF2B5EF4-FFF2-40B4-BE49-F238E27FC236}">
                <a16:creationId xmlns:a16="http://schemas.microsoft.com/office/drawing/2014/main" id="{0E029C7F-79FE-D86B-F1C4-918C7A01A0B6}"/>
              </a:ext>
            </a:extLst>
          </p:cNvPr>
          <p:cNvSpPr>
            <a:spLocks noChangeArrowheads="1"/>
          </p:cNvSpPr>
          <p:nvPr/>
        </p:nvSpPr>
        <p:spPr bwMode="auto">
          <a:xfrm>
            <a:off x="8654887" y="3655537"/>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39" name="テキスト ボックス 138">
            <a:extLst>
              <a:ext uri="{FF2B5EF4-FFF2-40B4-BE49-F238E27FC236}">
                <a16:creationId xmlns:a16="http://schemas.microsoft.com/office/drawing/2014/main" id="{22313D4B-DDE6-05B6-CE3D-79178208C1AB}"/>
              </a:ext>
            </a:extLst>
          </p:cNvPr>
          <p:cNvSpPr txBox="1"/>
          <p:nvPr/>
        </p:nvSpPr>
        <p:spPr>
          <a:xfrm>
            <a:off x="8870937" y="4494680"/>
            <a:ext cx="2621880" cy="861774"/>
          </a:xfrm>
          <a:prstGeom prst="rect">
            <a:avLst/>
          </a:prstGeom>
          <a:noFill/>
        </p:spPr>
        <p:txBody>
          <a:bodyPr wrap="square">
            <a:spAutoFit/>
          </a:bodyPr>
          <a:lstStyle/>
          <a:p>
            <a:r>
              <a:rPr lang="ja-JP" altLang="en-US" sz="1000" dirty="0">
                <a:solidFill>
                  <a:schemeClr val="accent3"/>
                </a:solidFill>
              </a:rPr>
              <a:t>・</a:t>
            </a:r>
            <a:r>
              <a:rPr lang="ja-JP" altLang="en-US" sz="1000" b="1" dirty="0">
                <a:solidFill>
                  <a:schemeClr val="accent6"/>
                </a:solidFill>
              </a:rPr>
              <a:t>広告主様と親和性の高いユーザーが特徴的に閲覧しているニューステーマ</a:t>
            </a:r>
            <a:r>
              <a:rPr lang="ja-JP" altLang="en-US" sz="1000" dirty="0">
                <a:solidFill>
                  <a:schemeClr val="accent3"/>
                </a:solidFill>
              </a:rPr>
              <a:t>を可視化</a:t>
            </a:r>
            <a:endParaRPr lang="en-US" altLang="ja-JP" sz="1000" dirty="0">
              <a:solidFill>
                <a:schemeClr val="accent3"/>
              </a:solidFill>
            </a:endParaRPr>
          </a:p>
          <a:p>
            <a:endParaRPr lang="ja-JP" altLang="en-US" sz="1000" dirty="0">
              <a:solidFill>
                <a:schemeClr val="accent3"/>
              </a:solidFill>
            </a:endParaRPr>
          </a:p>
          <a:p>
            <a:r>
              <a:rPr lang="ja-JP" altLang="en-US" sz="1000" dirty="0">
                <a:solidFill>
                  <a:schemeClr val="accent3"/>
                </a:solidFill>
              </a:rPr>
              <a:t>・</a:t>
            </a:r>
            <a:r>
              <a:rPr lang="ja-JP" altLang="en-US" sz="1000" b="1" dirty="0">
                <a:solidFill>
                  <a:schemeClr val="accent6"/>
                </a:solidFill>
              </a:rPr>
              <a:t>規模と効率の観点から広告主様にマッチした潜在層</a:t>
            </a:r>
            <a:r>
              <a:rPr lang="ja-JP" altLang="en-US" sz="1000" dirty="0">
                <a:solidFill>
                  <a:schemeClr val="accent3"/>
                </a:solidFill>
              </a:rPr>
              <a:t>を選定</a:t>
            </a:r>
          </a:p>
        </p:txBody>
      </p:sp>
      <p:sp>
        <p:nvSpPr>
          <p:cNvPr id="5" name="正方形/長方形 4">
            <a:extLst>
              <a:ext uri="{FF2B5EF4-FFF2-40B4-BE49-F238E27FC236}">
                <a16:creationId xmlns:a16="http://schemas.microsoft.com/office/drawing/2014/main" id="{4D9F3A80-F1BB-82AE-8BE0-648063BACBB7}"/>
              </a:ext>
            </a:extLst>
          </p:cNvPr>
          <p:cNvSpPr/>
          <p:nvPr/>
        </p:nvSpPr>
        <p:spPr>
          <a:xfrm>
            <a:off x="438074" y="6222041"/>
            <a:ext cx="2576294" cy="369332"/>
          </a:xfrm>
          <a:prstGeom prst="rect">
            <a:avLst/>
          </a:prstGeom>
        </p:spPr>
        <p:txBody>
          <a:bodyPr wrap="square">
            <a:spAutoFit/>
          </a:bodyPr>
          <a:lstStyle/>
          <a:p>
            <a:pPr rtl="0">
              <a:defRPr/>
            </a:pPr>
            <a:r>
              <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rPr>
              <a:t>※</a:t>
            </a:r>
            <a:r>
              <a:rPr kumimoji="1" lang="ja-JP" altLang="en-US" sz="600" kern="1200" spc="100" dirty="0">
                <a:solidFill>
                  <a:schemeClr val="accent3"/>
                </a:solidFill>
                <a:latin typeface="メイリオ" panose="020B0604030504040204" pitchFamily="50" charset="-128"/>
                <a:ea typeface="メイリオ" panose="020B0604030504040204" pitchFamily="50" charset="-128"/>
                <a:cs typeface="+mn-cs"/>
              </a:rPr>
              <a:t>推奨プラン①～③以外の目的、集客・アプローチ方法以外でもご利用いただけますが、</a:t>
            </a:r>
            <a:endPar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endParaRPr>
          </a:p>
          <a:p>
            <a:pPr rtl="0">
              <a:defRPr/>
            </a:pPr>
            <a:r>
              <a:rPr lang="ja-JP" altLang="en-US" sz="600" spc="100" dirty="0">
                <a:solidFill>
                  <a:schemeClr val="accent3"/>
                </a:solidFill>
                <a:latin typeface="メイリオ" panose="020B0604030504040204" pitchFamily="50" charset="-128"/>
                <a:ea typeface="メイリオ" panose="020B0604030504040204" pitchFamily="50" charset="-128"/>
              </a:rPr>
              <a:t>誘導広告は</a:t>
            </a:r>
            <a:r>
              <a:rPr lang="en-US" altLang="ja-JP" sz="600" spc="100" dirty="0">
                <a:solidFill>
                  <a:schemeClr val="accent3"/>
                </a:solidFill>
                <a:latin typeface="メイリオ" panose="020B0604030504040204" pitchFamily="50" charset="-128"/>
                <a:ea typeface="メイリオ" panose="020B0604030504040204" pitchFamily="50" charset="-128"/>
              </a:rPr>
              <a:t>Yahoo!</a:t>
            </a:r>
            <a:r>
              <a:rPr lang="ja-JP" altLang="en-US" sz="600" spc="100" dirty="0">
                <a:solidFill>
                  <a:schemeClr val="accent3"/>
                </a:solidFill>
                <a:latin typeface="メイリオ" panose="020B0604030504040204" pitchFamily="50" charset="-128"/>
                <a:ea typeface="メイリオ" panose="020B0604030504040204" pitchFamily="50" charset="-128"/>
              </a:rPr>
              <a:t>ニュース面指定となります。</a:t>
            </a:r>
            <a:endParaRPr lang="en-US" altLang="ja-JP" sz="600" spc="100" dirty="0">
              <a:solidFill>
                <a:schemeClr val="accent3"/>
              </a:solidFill>
              <a:latin typeface="メイリオ" panose="020B0604030504040204" pitchFamily="50" charset="-128"/>
              <a:ea typeface="メイリオ" panose="020B0604030504040204" pitchFamily="50" charset="-128"/>
            </a:endParaRPr>
          </a:p>
        </p:txBody>
      </p:sp>
      <p:grpSp>
        <p:nvGrpSpPr>
          <p:cNvPr id="13" name="Group 1">
            <a:extLst>
              <a:ext uri="{FF2B5EF4-FFF2-40B4-BE49-F238E27FC236}">
                <a16:creationId xmlns:a16="http://schemas.microsoft.com/office/drawing/2014/main" id="{FFFC7EE1-0A6D-7443-2F90-CC1C2975F75C}"/>
              </a:ext>
            </a:extLst>
          </p:cNvPr>
          <p:cNvGrpSpPr>
            <a:grpSpLocks/>
          </p:cNvGrpSpPr>
          <p:nvPr/>
        </p:nvGrpSpPr>
        <p:grpSpPr bwMode="auto">
          <a:xfrm>
            <a:off x="104843" y="103529"/>
            <a:ext cx="307780" cy="327393"/>
            <a:chOff x="588" y="472"/>
            <a:chExt cx="408" cy="434"/>
          </a:xfrm>
          <a:solidFill>
            <a:schemeClr val="bg1"/>
          </a:solidFill>
        </p:grpSpPr>
        <p:sp>
          <p:nvSpPr>
            <p:cNvPr id="14" name="Freeform 2">
              <a:extLst>
                <a:ext uri="{FF2B5EF4-FFF2-40B4-BE49-F238E27FC236}">
                  <a16:creationId xmlns:a16="http://schemas.microsoft.com/office/drawing/2014/main" id="{630A168E-EDBD-F2BE-09A7-00DAD0A0FCBF}"/>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7" name="Freeform 3">
              <a:extLst>
                <a:ext uri="{FF2B5EF4-FFF2-40B4-BE49-F238E27FC236}">
                  <a16:creationId xmlns:a16="http://schemas.microsoft.com/office/drawing/2014/main" id="{A529F4A1-A75D-FD42-DA3A-0080E5B0BA38}"/>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8" name="Freeform 4">
              <a:extLst>
                <a:ext uri="{FF2B5EF4-FFF2-40B4-BE49-F238E27FC236}">
                  <a16:creationId xmlns:a16="http://schemas.microsoft.com/office/drawing/2014/main" id="{DEB7B97B-C23F-4DC9-5D7F-59C96F4167F3}"/>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1" name="Freeform 5">
              <a:extLst>
                <a:ext uri="{FF2B5EF4-FFF2-40B4-BE49-F238E27FC236}">
                  <a16:creationId xmlns:a16="http://schemas.microsoft.com/office/drawing/2014/main" id="{9DC3700D-0C1D-4AFE-F98C-1C8FD298E0B5}"/>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2" name="Freeform 6">
              <a:extLst>
                <a:ext uri="{FF2B5EF4-FFF2-40B4-BE49-F238E27FC236}">
                  <a16:creationId xmlns:a16="http://schemas.microsoft.com/office/drawing/2014/main" id="{FEA5D6D9-D7D1-90A9-E98A-FA175A06978F}"/>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7" name="Freeform 7">
              <a:extLst>
                <a:ext uri="{FF2B5EF4-FFF2-40B4-BE49-F238E27FC236}">
                  <a16:creationId xmlns:a16="http://schemas.microsoft.com/office/drawing/2014/main" id="{7268A082-2837-FFA1-FE81-8AA682522DB6}"/>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8" name="Freeform 8">
              <a:extLst>
                <a:ext uri="{FF2B5EF4-FFF2-40B4-BE49-F238E27FC236}">
                  <a16:creationId xmlns:a16="http://schemas.microsoft.com/office/drawing/2014/main" id="{DDFE7E7A-D7A5-5C4E-CBAB-B4735512DDC6}"/>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9" name="Freeform 9">
              <a:extLst>
                <a:ext uri="{FF2B5EF4-FFF2-40B4-BE49-F238E27FC236}">
                  <a16:creationId xmlns:a16="http://schemas.microsoft.com/office/drawing/2014/main" id="{B678AC14-62E1-59DD-80D2-840630158AA2}"/>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8" name="正方形/長方形 7">
            <a:extLst>
              <a:ext uri="{FF2B5EF4-FFF2-40B4-BE49-F238E27FC236}">
                <a16:creationId xmlns:a16="http://schemas.microsoft.com/office/drawing/2014/main" id="{0AD9FEE8-05A2-F117-74E1-84F7EEB38D8F}"/>
              </a:ext>
            </a:extLst>
          </p:cNvPr>
          <p:cNvSpPr/>
          <p:nvPr/>
        </p:nvSpPr>
        <p:spPr>
          <a:xfrm>
            <a:off x="505548" y="5259972"/>
            <a:ext cx="856838" cy="326370"/>
          </a:xfrm>
          <a:prstGeom prst="rect">
            <a:avLst/>
          </a:prstGeom>
          <a:solidFill>
            <a:srgbClr val="002060"/>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正方形/長方形 29">
            <a:extLst>
              <a:ext uri="{FF2B5EF4-FFF2-40B4-BE49-F238E27FC236}">
                <a16:creationId xmlns:a16="http://schemas.microsoft.com/office/drawing/2014/main" id="{6F5D9B1E-4D60-1973-AE77-36D229237FB6}"/>
              </a:ext>
            </a:extLst>
          </p:cNvPr>
          <p:cNvSpPr/>
          <p:nvPr/>
        </p:nvSpPr>
        <p:spPr>
          <a:xfrm>
            <a:off x="533869" y="5290219"/>
            <a:ext cx="850795" cy="307777"/>
          </a:xfrm>
          <a:prstGeom prst="rect">
            <a:avLst/>
          </a:prstGeom>
        </p:spPr>
        <p:txBody>
          <a:bodyPr wrap="square">
            <a:spAutoFit/>
          </a:bodyPr>
          <a:lstStyle/>
          <a:p>
            <a:pPr rtl="0">
              <a:defRPr/>
            </a:pPr>
            <a:r>
              <a:rPr lang="ja-JP" altLang="en-US" sz="1400" spc="100" dirty="0">
                <a:solidFill>
                  <a:schemeClr val="bg1"/>
                </a:solidFill>
                <a:latin typeface="メイリオ" panose="020B0604030504040204" pitchFamily="50" charset="-128"/>
                <a:ea typeface="メイリオ" panose="020B0604030504040204" pitchFamily="50" charset="-128"/>
              </a:rPr>
              <a:t>想定</a:t>
            </a:r>
            <a:r>
              <a:rPr lang="en-US" altLang="ja-JP" sz="1400" spc="100" dirty="0">
                <a:solidFill>
                  <a:schemeClr val="bg1"/>
                </a:solidFill>
                <a:latin typeface="メイリオ" panose="020B0604030504040204" pitchFamily="50" charset="-128"/>
                <a:ea typeface="メイリオ" panose="020B0604030504040204" pitchFamily="50" charset="-128"/>
              </a:rPr>
              <a:t>PV</a:t>
            </a:r>
          </a:p>
        </p:txBody>
      </p:sp>
      <p:sp>
        <p:nvSpPr>
          <p:cNvPr id="31" name="正方形/長方形 30">
            <a:extLst>
              <a:ext uri="{FF2B5EF4-FFF2-40B4-BE49-F238E27FC236}">
                <a16:creationId xmlns:a16="http://schemas.microsoft.com/office/drawing/2014/main" id="{249DA8B6-3FEC-3145-896E-819408BF5123}"/>
              </a:ext>
            </a:extLst>
          </p:cNvPr>
          <p:cNvSpPr/>
          <p:nvPr/>
        </p:nvSpPr>
        <p:spPr>
          <a:xfrm>
            <a:off x="1358987" y="5259972"/>
            <a:ext cx="1410335" cy="32637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2" name="正方形/長方形 31">
            <a:extLst>
              <a:ext uri="{FF2B5EF4-FFF2-40B4-BE49-F238E27FC236}">
                <a16:creationId xmlns:a16="http://schemas.microsoft.com/office/drawing/2014/main" id="{B45358DB-6498-6F2E-844E-84CEA787363E}"/>
              </a:ext>
            </a:extLst>
          </p:cNvPr>
          <p:cNvSpPr/>
          <p:nvPr/>
        </p:nvSpPr>
        <p:spPr>
          <a:xfrm>
            <a:off x="1335054" y="5298928"/>
            <a:ext cx="1547476" cy="307777"/>
          </a:xfrm>
          <a:prstGeom prst="rect">
            <a:avLst/>
          </a:prstGeom>
        </p:spPr>
        <p:txBody>
          <a:bodyPr wrap="square">
            <a:spAutoFit/>
          </a:bodyPr>
          <a:lstStyle/>
          <a:p>
            <a:pPr rtl="0">
              <a:defRPr/>
            </a:pPr>
            <a:r>
              <a:rPr lang="en-US" altLang="ja-JP" sz="1400" b="1" spc="100" dirty="0">
                <a:solidFill>
                  <a:srgbClr val="002060"/>
                </a:solidFill>
                <a:latin typeface="メイリオ" panose="020B0604030504040204" pitchFamily="50" charset="-128"/>
                <a:ea typeface="メイリオ" panose="020B0604030504040204" pitchFamily="50" charset="-128"/>
              </a:rPr>
              <a:t>31</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400" b="1" spc="100" dirty="0">
                <a:solidFill>
                  <a:srgbClr val="002060"/>
                </a:solidFill>
                <a:latin typeface="メイリオ" panose="020B0604030504040204" pitchFamily="50" charset="-128"/>
                <a:ea typeface="メイリオ" panose="020B0604030504040204" pitchFamily="50" charset="-128"/>
              </a:rPr>
              <a:t>46</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100" spc="100" dirty="0">
                <a:solidFill>
                  <a:srgbClr val="002060"/>
                </a:solidFill>
                <a:latin typeface="メイリオ" panose="020B0604030504040204" pitchFamily="50" charset="-128"/>
                <a:ea typeface="メイリオ" panose="020B0604030504040204" pitchFamily="50" charset="-128"/>
              </a:rPr>
              <a:t>PV</a:t>
            </a:r>
          </a:p>
        </p:txBody>
      </p:sp>
      <p:sp>
        <p:nvSpPr>
          <p:cNvPr id="33" name="正方形/長方形 32">
            <a:extLst>
              <a:ext uri="{FF2B5EF4-FFF2-40B4-BE49-F238E27FC236}">
                <a16:creationId xmlns:a16="http://schemas.microsoft.com/office/drawing/2014/main" id="{6E6149B5-59B0-4073-281D-F069F5004D43}"/>
              </a:ext>
            </a:extLst>
          </p:cNvPr>
          <p:cNvSpPr/>
          <p:nvPr/>
        </p:nvSpPr>
        <p:spPr>
          <a:xfrm>
            <a:off x="409754" y="5603731"/>
            <a:ext cx="2768872" cy="553998"/>
          </a:xfrm>
          <a:prstGeom prst="rect">
            <a:avLst/>
          </a:prstGeom>
        </p:spPr>
        <p:txBody>
          <a:bodyPr wrap="square">
            <a:spAutoFit/>
          </a:bodyPr>
          <a:lstStyle/>
          <a:p>
            <a:r>
              <a:rPr kumimoji="1" lang="en-US" altLang="ja-JP" sz="600" kern="1200" spc="100" dirty="0">
                <a:solidFill>
                  <a:schemeClr val="tx2"/>
                </a:solidFill>
                <a:latin typeface="+mn-ea"/>
                <a:cs typeface="+mn-cs"/>
              </a:rPr>
              <a:t>*</a:t>
            </a:r>
            <a:r>
              <a:rPr kumimoji="1" lang="ja-JP" altLang="en-US" sz="600" kern="1200" spc="100" dirty="0">
                <a:solidFill>
                  <a:schemeClr val="tx2"/>
                </a:solidFill>
                <a:latin typeface="+mn-ea"/>
                <a:cs typeface="+mn-cs"/>
              </a:rPr>
              <a:t>ニュース閲覧ターゲティング（運用型）</a:t>
            </a:r>
            <a:r>
              <a:rPr lang="ja-JP" altLang="en-US" sz="600" b="0" dirty="0">
                <a:solidFill>
                  <a:schemeClr val="tx2"/>
                </a:solidFill>
                <a:latin typeface="+mn-ea"/>
              </a:rPr>
              <a:t>を誘導枠として</a:t>
            </a:r>
            <a:r>
              <a:rPr lang="en-US" altLang="ja-JP" sz="600" b="0" dirty="0">
                <a:solidFill>
                  <a:schemeClr val="tx2"/>
                </a:solidFill>
                <a:latin typeface="+mn-ea"/>
              </a:rPr>
              <a:t>900</a:t>
            </a:r>
            <a:r>
              <a:rPr lang="ja-JP" altLang="en-US" sz="600" b="0" dirty="0">
                <a:solidFill>
                  <a:schemeClr val="tx2"/>
                </a:solidFill>
                <a:latin typeface="+mn-ea"/>
              </a:rPr>
              <a:t>万円分</a:t>
            </a:r>
            <a:endParaRPr lang="en-US" altLang="ja-JP" sz="600" b="0" dirty="0">
              <a:solidFill>
                <a:schemeClr val="tx2"/>
              </a:solidFill>
              <a:latin typeface="+mn-ea"/>
            </a:endParaRPr>
          </a:p>
          <a:p>
            <a:r>
              <a:rPr lang="en-US" altLang="ja-JP" sz="600" dirty="0">
                <a:solidFill>
                  <a:schemeClr val="tx2"/>
                </a:solidFill>
                <a:latin typeface="+mn-ea"/>
              </a:rPr>
              <a:t>  </a:t>
            </a:r>
            <a:r>
              <a:rPr lang="ja-JP" altLang="en-US" sz="600" b="0" dirty="0">
                <a:solidFill>
                  <a:schemeClr val="tx2"/>
                </a:solidFill>
                <a:latin typeface="+mn-ea"/>
              </a:rPr>
              <a:t>掲載した場合。</a:t>
            </a:r>
            <a:r>
              <a:rPr lang="en-US" altLang="ja-JP" sz="600" b="0" dirty="0">
                <a:solidFill>
                  <a:schemeClr val="tx2"/>
                </a:solidFill>
                <a:latin typeface="+mn-ea"/>
              </a:rPr>
              <a:t>2023</a:t>
            </a:r>
            <a:r>
              <a:rPr lang="ja-JP" altLang="en-US" sz="600" b="0" dirty="0">
                <a:solidFill>
                  <a:schemeClr val="tx2"/>
                </a:solidFill>
                <a:latin typeface="+mn-ea"/>
              </a:rPr>
              <a:t>年</a:t>
            </a:r>
            <a:r>
              <a:rPr lang="en-US" altLang="ja-JP" sz="600" b="0" dirty="0">
                <a:solidFill>
                  <a:schemeClr val="tx2"/>
                </a:solidFill>
                <a:latin typeface="+mn-ea"/>
              </a:rPr>
              <a:t>4</a:t>
            </a:r>
            <a:r>
              <a:rPr lang="ja-JP" altLang="en-US" sz="600" b="0" dirty="0">
                <a:solidFill>
                  <a:schemeClr val="tx2"/>
                </a:solidFill>
                <a:latin typeface="+mn-ea"/>
              </a:rPr>
              <a:t>月～</a:t>
            </a:r>
            <a:r>
              <a:rPr lang="en-US" altLang="ja-JP" sz="600" b="0" dirty="0">
                <a:solidFill>
                  <a:schemeClr val="tx2"/>
                </a:solidFill>
                <a:latin typeface="+mn-ea"/>
              </a:rPr>
              <a:t>9</a:t>
            </a:r>
            <a:r>
              <a:rPr lang="ja-JP" altLang="en-US" sz="600" b="0" dirty="0">
                <a:solidFill>
                  <a:schemeClr val="tx2"/>
                </a:solidFill>
                <a:latin typeface="+mn-ea"/>
              </a:rPr>
              <a:t>月の同商品</a:t>
            </a:r>
            <a:r>
              <a:rPr lang="ja-JP" altLang="en-US" sz="600" dirty="0">
                <a:solidFill>
                  <a:schemeClr val="tx2"/>
                </a:solidFill>
                <a:latin typeface="+mn-ea"/>
              </a:rPr>
              <a:t>でキャンペーン目的「サイト</a:t>
            </a:r>
            <a:endParaRPr lang="en-US" altLang="ja-JP" sz="600" dirty="0">
              <a:solidFill>
                <a:schemeClr val="tx2"/>
              </a:solidFill>
              <a:latin typeface="+mn-ea"/>
            </a:endParaRPr>
          </a:p>
          <a:p>
            <a:r>
              <a:rPr lang="en-US" altLang="ja-JP" sz="600" dirty="0">
                <a:solidFill>
                  <a:schemeClr val="tx2"/>
                </a:solidFill>
                <a:latin typeface="+mn-ea"/>
              </a:rPr>
              <a:t>  </a:t>
            </a:r>
            <a:r>
              <a:rPr lang="ja-JP" altLang="en-US" sz="600" dirty="0">
                <a:solidFill>
                  <a:schemeClr val="tx2"/>
                </a:solidFill>
                <a:latin typeface="+mn-ea"/>
              </a:rPr>
              <a:t>誘導」で掲載された案件の、</a:t>
            </a:r>
            <a:r>
              <a:rPr lang="en-US" altLang="ja-JP" sz="600" dirty="0">
                <a:solidFill>
                  <a:schemeClr val="tx2"/>
                </a:solidFill>
                <a:latin typeface="+mn-ea"/>
              </a:rPr>
              <a:t>CPC</a:t>
            </a:r>
            <a:r>
              <a:rPr lang="ja-JP" altLang="en-US" sz="600" b="0" dirty="0">
                <a:solidFill>
                  <a:schemeClr val="tx2"/>
                </a:solidFill>
                <a:latin typeface="+mn-ea"/>
              </a:rPr>
              <a:t>中位（全体の</a:t>
            </a:r>
            <a:r>
              <a:rPr lang="en-US" altLang="ja-JP" sz="600" b="0" dirty="0">
                <a:solidFill>
                  <a:schemeClr val="tx2"/>
                </a:solidFill>
                <a:latin typeface="+mn-ea"/>
              </a:rPr>
              <a:t>1/3</a:t>
            </a:r>
            <a:r>
              <a:rPr lang="ja-JP" altLang="en-US" sz="600" b="0" dirty="0">
                <a:solidFill>
                  <a:schemeClr val="tx2"/>
                </a:solidFill>
                <a:latin typeface="+mn-ea"/>
              </a:rPr>
              <a:t>）実績</a:t>
            </a:r>
            <a:r>
              <a:rPr lang="ja-JP" altLang="en-US" sz="600" dirty="0">
                <a:solidFill>
                  <a:schemeClr val="tx2"/>
                </a:solidFill>
                <a:latin typeface="+mn-ea"/>
              </a:rPr>
              <a:t>および</a:t>
            </a:r>
            <a:r>
              <a:rPr lang="ja-JP" altLang="en-US" sz="600" b="0" dirty="0">
                <a:solidFill>
                  <a:schemeClr val="tx2"/>
                </a:solidFill>
                <a:latin typeface="+mn-ea"/>
              </a:rPr>
              <a:t>編集誘導　</a:t>
            </a:r>
            <a:endParaRPr lang="en-US" altLang="ja-JP" sz="600" b="0" dirty="0">
              <a:solidFill>
                <a:schemeClr val="tx2"/>
              </a:solidFill>
              <a:latin typeface="+mn-ea"/>
            </a:endParaRPr>
          </a:p>
          <a:p>
            <a:r>
              <a:rPr lang="ja-JP" altLang="en-US" sz="600" b="0" dirty="0">
                <a:solidFill>
                  <a:schemeClr val="tx2"/>
                </a:solidFill>
                <a:latin typeface="+mn-ea"/>
              </a:rPr>
              <a:t>  からの想定誘導数より算出した</a:t>
            </a:r>
            <a:r>
              <a:rPr lang="ja-JP" altLang="en-US" sz="600" dirty="0">
                <a:solidFill>
                  <a:schemeClr val="tx2"/>
                </a:solidFill>
                <a:latin typeface="+mn-ea"/>
              </a:rPr>
              <a:t>参考値</a:t>
            </a:r>
            <a:r>
              <a:rPr lang="ja-JP" altLang="en-US" sz="600" b="0" dirty="0">
                <a:solidFill>
                  <a:schemeClr val="tx2"/>
                </a:solidFill>
                <a:latin typeface="+mn-ea"/>
              </a:rPr>
              <a:t>で保証するものではありません。</a:t>
            </a:r>
            <a:endParaRPr lang="en-US" altLang="ja-JP" sz="600" b="0" dirty="0">
              <a:solidFill>
                <a:schemeClr val="tx2"/>
              </a:solidFill>
              <a:latin typeface="+mn-ea"/>
            </a:endParaRPr>
          </a:p>
          <a:p>
            <a:r>
              <a:rPr lang="en-US" altLang="ja-JP" sz="600" b="0" dirty="0">
                <a:solidFill>
                  <a:schemeClr val="tx2"/>
                </a:solidFill>
                <a:latin typeface="+mn-ea"/>
              </a:rPr>
              <a:t>*</a:t>
            </a:r>
            <a:r>
              <a:rPr lang="ja-JP" altLang="en-US" sz="600" b="0" dirty="0">
                <a:solidFill>
                  <a:schemeClr val="tx2"/>
                </a:solidFill>
                <a:latin typeface="+mn-ea"/>
              </a:rPr>
              <a:t>プロモーション内容・商材により変動します。</a:t>
            </a:r>
            <a:endParaRPr lang="en-US" altLang="ja-JP" sz="600" b="0" dirty="0">
              <a:solidFill>
                <a:schemeClr val="tx2"/>
              </a:solidFill>
              <a:latin typeface="+mn-ea"/>
            </a:endParaRPr>
          </a:p>
        </p:txBody>
      </p:sp>
    </p:spTree>
    <p:extLst>
      <p:ext uri="{BB962C8B-B14F-4D97-AF65-F5344CB8AC3E}">
        <p14:creationId xmlns:p14="http://schemas.microsoft.com/office/powerpoint/2010/main" val="37345049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14E447F-6F41-7261-B52B-1509230C9599}"/>
              </a:ext>
            </a:extLst>
          </p:cNvPr>
          <p:cNvSpPr>
            <a:spLocks noGrp="1"/>
          </p:cNvSpPr>
          <p:nvPr>
            <p:ph type="body" sz="quarter" idx="10"/>
          </p:nvPr>
        </p:nvSpPr>
        <p:spPr/>
        <p:txBody>
          <a:bodyPr/>
          <a:lstStyle/>
          <a:p>
            <a:r>
              <a:rPr lang="ja-JP" altLang="en-US" dirty="0"/>
              <a:t>各層へのアプローチ</a:t>
            </a:r>
            <a:r>
              <a:rPr lang="en-US" altLang="ja-JP" dirty="0"/>
              <a:t>/</a:t>
            </a:r>
            <a:r>
              <a:rPr lang="ja-JP" altLang="en-US" dirty="0"/>
              <a:t>推奨プラン③</a:t>
            </a:r>
            <a:endParaRPr kumimoji="1" lang="ja-JP" altLang="en-US" dirty="0"/>
          </a:p>
        </p:txBody>
      </p:sp>
      <p:sp>
        <p:nvSpPr>
          <p:cNvPr id="61" name="正方形/長方形 60">
            <a:extLst>
              <a:ext uri="{FF2B5EF4-FFF2-40B4-BE49-F238E27FC236}">
                <a16:creationId xmlns:a16="http://schemas.microsoft.com/office/drawing/2014/main" id="{DFA555FC-39A1-16D7-4C2C-9C33FCADB337}"/>
              </a:ext>
            </a:extLst>
          </p:cNvPr>
          <p:cNvSpPr/>
          <p:nvPr/>
        </p:nvSpPr>
        <p:spPr>
          <a:xfrm>
            <a:off x="8804366" y="2834267"/>
            <a:ext cx="2776548" cy="372687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6" name="正方形/長方形 65">
            <a:extLst>
              <a:ext uri="{FF2B5EF4-FFF2-40B4-BE49-F238E27FC236}">
                <a16:creationId xmlns:a16="http://schemas.microsoft.com/office/drawing/2014/main" id="{C587A852-A307-E12D-2393-066C8B240A50}"/>
              </a:ext>
            </a:extLst>
          </p:cNvPr>
          <p:cNvSpPr/>
          <p:nvPr/>
        </p:nvSpPr>
        <p:spPr>
          <a:xfrm>
            <a:off x="3185512" y="2834267"/>
            <a:ext cx="5389108" cy="3724268"/>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4" name="矢印: 下 73">
            <a:extLst>
              <a:ext uri="{FF2B5EF4-FFF2-40B4-BE49-F238E27FC236}">
                <a16:creationId xmlns:a16="http://schemas.microsoft.com/office/drawing/2014/main" id="{E0C8547E-C9BA-D9A4-1213-C8FE1538A01A}"/>
              </a:ext>
            </a:extLst>
          </p:cNvPr>
          <p:cNvSpPr/>
          <p:nvPr/>
        </p:nvSpPr>
        <p:spPr>
          <a:xfrm rot="5400000">
            <a:off x="8332546" y="3937974"/>
            <a:ext cx="592183" cy="455004"/>
          </a:xfrm>
          <a:prstGeom prst="downArrow">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プレースホルダー 1">
            <a:extLst>
              <a:ext uri="{FF2B5EF4-FFF2-40B4-BE49-F238E27FC236}">
                <a16:creationId xmlns:a16="http://schemas.microsoft.com/office/drawing/2014/main" id="{BBD7D18A-4249-869D-79C7-17BB5A4B4FEE}"/>
              </a:ext>
            </a:extLst>
          </p:cNvPr>
          <p:cNvSpPr>
            <a:spLocks noGrp="1"/>
          </p:cNvSpPr>
          <p:nvPr>
            <p:ph type="body" sz="quarter" idx="12"/>
          </p:nvPr>
        </p:nvSpPr>
        <p:spPr>
          <a:xfrm>
            <a:off x="595671" y="81412"/>
            <a:ext cx="866756" cy="410840"/>
          </a:xfrm>
        </p:spPr>
        <p:txBody>
          <a:bodyPr/>
          <a:lstStyle/>
          <a:p>
            <a:r>
              <a:rPr kumimoji="1" lang="ja-JP" altLang="en-US" dirty="0"/>
              <a:t>ご活用方法</a:t>
            </a:r>
          </a:p>
        </p:txBody>
      </p:sp>
      <p:sp>
        <p:nvSpPr>
          <p:cNvPr id="62" name="テキスト ボックス 61">
            <a:extLst>
              <a:ext uri="{FF2B5EF4-FFF2-40B4-BE49-F238E27FC236}">
                <a16:creationId xmlns:a16="http://schemas.microsoft.com/office/drawing/2014/main" id="{000B92C3-2AB4-73DC-303A-0A3BAD95B8EB}"/>
              </a:ext>
            </a:extLst>
          </p:cNvPr>
          <p:cNvSpPr txBox="1"/>
          <p:nvPr/>
        </p:nvSpPr>
        <p:spPr>
          <a:xfrm>
            <a:off x="1040170" y="1094113"/>
            <a:ext cx="1579731"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200" normalizeH="0" baseline="0" noProof="0" dirty="0">
                <a:ln>
                  <a:noFill/>
                </a:ln>
                <a:solidFill>
                  <a:schemeClr val="accent3"/>
                </a:solidFill>
                <a:effectLst/>
                <a:uLnTx/>
                <a:uFillTx/>
                <a:latin typeface="メイリオ" panose="020B0604030504040204" pitchFamily="50" charset="-128"/>
                <a:ea typeface="メイリオ"/>
                <a:cs typeface="+mn-cs"/>
              </a:rPr>
              <a:t>顕在層プラン</a:t>
            </a:r>
          </a:p>
        </p:txBody>
      </p:sp>
      <p:sp>
        <p:nvSpPr>
          <p:cNvPr id="63" name="正方形/長方形 62">
            <a:extLst>
              <a:ext uri="{FF2B5EF4-FFF2-40B4-BE49-F238E27FC236}">
                <a16:creationId xmlns:a16="http://schemas.microsoft.com/office/drawing/2014/main" id="{8F9511AA-F05B-4969-47B3-33DF94F68E05}"/>
              </a:ext>
            </a:extLst>
          </p:cNvPr>
          <p:cNvSpPr/>
          <p:nvPr/>
        </p:nvSpPr>
        <p:spPr>
          <a:xfrm>
            <a:off x="509514" y="1112269"/>
            <a:ext cx="2383971" cy="525660"/>
          </a:xfrm>
          <a:prstGeom prst="rect">
            <a:avLst/>
          </a:prstGeom>
          <a:noFill/>
          <a:ln w="762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正方形/長方形 63">
            <a:extLst>
              <a:ext uri="{FF2B5EF4-FFF2-40B4-BE49-F238E27FC236}">
                <a16:creationId xmlns:a16="http://schemas.microsoft.com/office/drawing/2014/main" id="{7603D764-CB96-F20C-F858-26349E22BD78}"/>
              </a:ext>
            </a:extLst>
          </p:cNvPr>
          <p:cNvSpPr/>
          <p:nvPr/>
        </p:nvSpPr>
        <p:spPr>
          <a:xfrm>
            <a:off x="509285" y="1112269"/>
            <a:ext cx="234722" cy="52566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8" name="正方形/長方形 67">
            <a:extLst>
              <a:ext uri="{FF2B5EF4-FFF2-40B4-BE49-F238E27FC236}">
                <a16:creationId xmlns:a16="http://schemas.microsoft.com/office/drawing/2014/main" id="{E67A94DE-4B46-B1D8-BD98-B678617047FB}"/>
              </a:ext>
            </a:extLst>
          </p:cNvPr>
          <p:cNvSpPr/>
          <p:nvPr/>
        </p:nvSpPr>
        <p:spPr>
          <a:xfrm>
            <a:off x="8959254" y="5660098"/>
            <a:ext cx="2457683" cy="792953"/>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3" name="正方形/長方形 82">
            <a:extLst>
              <a:ext uri="{FF2B5EF4-FFF2-40B4-BE49-F238E27FC236}">
                <a16:creationId xmlns:a16="http://schemas.microsoft.com/office/drawing/2014/main" id="{D6D7DB8C-9E7F-BF36-DCAC-EE221E360AFB}"/>
              </a:ext>
            </a:extLst>
          </p:cNvPr>
          <p:cNvSpPr/>
          <p:nvPr/>
        </p:nvSpPr>
        <p:spPr>
          <a:xfrm>
            <a:off x="9110920" y="5660098"/>
            <a:ext cx="2258131" cy="765594"/>
          </a:xfrm>
          <a:prstGeom prst="rect">
            <a:avLst/>
          </a:prstGeom>
          <a:noFill/>
        </p:spPr>
        <p:txBody>
          <a:bodyPr wrap="square" lIns="0">
            <a:spAutoFit/>
          </a:bodyPr>
          <a:lstStyle/>
          <a:p>
            <a:pPr>
              <a:lnSpc>
                <a:spcPct val="150000"/>
              </a:lnSpc>
            </a:pPr>
            <a:r>
              <a:rPr lang="en-US" altLang="ja-JP" sz="1000" b="1" dirty="0">
                <a:latin typeface="Meiryo" panose="020B0604030504040204" pitchFamily="34" charset="-128"/>
                <a:ea typeface="Meiryo" panose="020B0604030504040204" pitchFamily="34" charset="-128"/>
              </a:rPr>
              <a:t>Yahoo!</a:t>
            </a:r>
            <a:r>
              <a:rPr lang="ja-JP" altLang="en-US" sz="1000" b="1" dirty="0">
                <a:latin typeface="Meiryo" panose="020B0604030504040204" pitchFamily="34" charset="-128"/>
                <a:ea typeface="Meiryo" panose="020B0604030504040204" pitchFamily="34" charset="-128"/>
              </a:rPr>
              <a:t>ニュースを掲載面とした商品（予約型）、または配信面指定（運用型）をご選定ください</a:t>
            </a:r>
          </a:p>
        </p:txBody>
      </p:sp>
      <p:sp>
        <p:nvSpPr>
          <p:cNvPr id="115" name="テキスト プレースホルダー 2">
            <a:extLst>
              <a:ext uri="{FF2B5EF4-FFF2-40B4-BE49-F238E27FC236}">
                <a16:creationId xmlns:a16="http://schemas.microsoft.com/office/drawing/2014/main" id="{2D32FED7-6C84-9AFD-FDC4-CF72E5C31714}"/>
              </a:ext>
            </a:extLst>
          </p:cNvPr>
          <p:cNvSpPr txBox="1">
            <a:spLocks/>
          </p:cNvSpPr>
          <p:nvPr/>
        </p:nvSpPr>
        <p:spPr>
          <a:xfrm>
            <a:off x="3406339" y="3177807"/>
            <a:ext cx="5074309" cy="256137"/>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商品の本質的な価値やこだわりを、</a:t>
            </a:r>
            <a:endParaRPr kumimoji="1" lang="en-US" altLang="ja-JP" sz="1600" b="1" i="0" u="none" strike="noStrike" kern="1200" cap="none" spc="100" normalizeH="0" baseline="0" noProof="0" dirty="0">
              <a:ln>
                <a:noFill/>
              </a:ln>
              <a:solidFill>
                <a:schemeClr val="accent3"/>
              </a:solidFill>
              <a:effectLst/>
              <a:uLnTx/>
              <a:uFillTx/>
              <a:latin typeface="メイリオ"/>
              <a:ea typeface="メイリオ"/>
              <a:cs typeface="+mn-cs"/>
            </a:endParaRPr>
          </a:p>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ja-JP" altLang="en-US" sz="1600" b="1" i="0" u="none" strike="noStrike" kern="1200" cap="none" spc="100" normalizeH="0" baseline="0" noProof="0" dirty="0">
                <a:ln>
                  <a:noFill/>
                </a:ln>
                <a:solidFill>
                  <a:schemeClr val="accent3"/>
                </a:solidFill>
                <a:effectLst/>
                <a:uLnTx/>
                <a:uFillTx/>
                <a:latin typeface="メイリオ"/>
                <a:ea typeface="メイリオ"/>
                <a:cs typeface="+mn-cs"/>
              </a:rPr>
              <a:t>開発当事者の言葉で伝える</a:t>
            </a:r>
          </a:p>
        </p:txBody>
      </p:sp>
      <p:sp>
        <p:nvSpPr>
          <p:cNvPr id="5" name="フリーフォーム: 図形 4">
            <a:extLst>
              <a:ext uri="{FF2B5EF4-FFF2-40B4-BE49-F238E27FC236}">
                <a16:creationId xmlns:a16="http://schemas.microsoft.com/office/drawing/2014/main" id="{BFD3254D-FB09-E6D0-2010-D2AE62399A64}"/>
              </a:ext>
            </a:extLst>
          </p:cNvPr>
          <p:cNvSpPr/>
          <p:nvPr/>
        </p:nvSpPr>
        <p:spPr>
          <a:xfrm rot="10800000" flipH="1">
            <a:off x="744007" y="3154512"/>
            <a:ext cx="1986117" cy="942402"/>
          </a:xfrm>
          <a:custGeom>
            <a:avLst/>
            <a:gdLst>
              <a:gd name="connsiteX0" fmla="*/ 56873 w 3646771"/>
              <a:gd name="connsiteY0" fmla="*/ 687179 h 687179"/>
              <a:gd name="connsiteX1" fmla="*/ 1822935 w 3646771"/>
              <a:gd name="connsiteY1" fmla="*/ 687179 h 687179"/>
              <a:gd name="connsiteX2" fmla="*/ 1823836 w 3646771"/>
              <a:gd name="connsiteY2" fmla="*/ 687179 h 687179"/>
              <a:gd name="connsiteX3" fmla="*/ 3589898 w 3646771"/>
              <a:gd name="connsiteY3" fmla="*/ 687179 h 687179"/>
              <a:gd name="connsiteX4" fmla="*/ 3637508 w 3646771"/>
              <a:gd name="connsiteY4" fmla="*/ 595119 h 687179"/>
              <a:gd name="connsiteX5" fmla="*/ 3286308 w 3646771"/>
              <a:gd name="connsiteY5" fmla="*/ 27193 h 687179"/>
              <a:gd name="connsiteX6" fmla="*/ 3238702 w 3646771"/>
              <a:gd name="connsiteY6" fmla="*/ 0 h 687179"/>
              <a:gd name="connsiteX7" fmla="*/ 1823836 w 3646771"/>
              <a:gd name="connsiteY7" fmla="*/ 0 h 687179"/>
              <a:gd name="connsiteX8" fmla="*/ 1822935 w 3646771"/>
              <a:gd name="connsiteY8" fmla="*/ 0 h 687179"/>
              <a:gd name="connsiteX9" fmla="*/ 408070 w 3646771"/>
              <a:gd name="connsiteY9" fmla="*/ 0 h 687179"/>
              <a:gd name="connsiteX10" fmla="*/ 360463 w 3646771"/>
              <a:gd name="connsiteY10" fmla="*/ 27193 h 687179"/>
              <a:gd name="connsiteX11" fmla="*/ 9264 w 3646771"/>
              <a:gd name="connsiteY11" fmla="*/ 595119 h 687179"/>
              <a:gd name="connsiteX12" fmla="*/ 56873 w 3646771"/>
              <a:gd name="connsiteY12" fmla="*/ 687179 h 6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46771" h="687179">
                <a:moveTo>
                  <a:pt x="56873" y="687179"/>
                </a:moveTo>
                <a:lnTo>
                  <a:pt x="1822935" y="687179"/>
                </a:lnTo>
                <a:lnTo>
                  <a:pt x="1823836" y="687179"/>
                </a:lnTo>
                <a:lnTo>
                  <a:pt x="3589898" y="687179"/>
                </a:lnTo>
                <a:cubicBezTo>
                  <a:pt x="3634946" y="687179"/>
                  <a:pt x="3662055" y="634775"/>
                  <a:pt x="3637508" y="595119"/>
                </a:cubicBezTo>
                <a:lnTo>
                  <a:pt x="3286308" y="27193"/>
                </a:lnTo>
                <a:cubicBezTo>
                  <a:pt x="3275790" y="10198"/>
                  <a:pt x="3257987" y="0"/>
                  <a:pt x="3238702" y="0"/>
                </a:cubicBezTo>
                <a:lnTo>
                  <a:pt x="1823836" y="0"/>
                </a:lnTo>
                <a:lnTo>
                  <a:pt x="1822935" y="0"/>
                </a:lnTo>
                <a:lnTo>
                  <a:pt x="408070" y="0"/>
                </a:lnTo>
                <a:cubicBezTo>
                  <a:pt x="388784" y="0"/>
                  <a:pt x="370981" y="10198"/>
                  <a:pt x="360463" y="27193"/>
                </a:cubicBezTo>
                <a:lnTo>
                  <a:pt x="9264" y="595119"/>
                </a:lnTo>
                <a:cubicBezTo>
                  <a:pt x="-15284" y="634775"/>
                  <a:pt x="11826" y="687179"/>
                  <a:pt x="56873" y="687179"/>
                </a:cubicBezTo>
                <a:close/>
              </a:path>
            </a:pathLst>
          </a:custGeom>
          <a:gradFill>
            <a:gsLst>
              <a:gs pos="36000">
                <a:srgbClr val="00569B"/>
              </a:gs>
              <a:gs pos="86000">
                <a:srgbClr val="00569B">
                  <a:lumMod val="60000"/>
                  <a:lumOff val="40000"/>
                </a:srgbClr>
              </a:gs>
            </a:gsLst>
            <a:lin ang="16800000" scaled="0"/>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6" name="フリーフォーム: 図形 5">
            <a:extLst>
              <a:ext uri="{FF2B5EF4-FFF2-40B4-BE49-F238E27FC236}">
                <a16:creationId xmlns:a16="http://schemas.microsoft.com/office/drawing/2014/main" id="{2587B621-916B-8BFF-A857-DF16F45F5675}"/>
              </a:ext>
            </a:extLst>
          </p:cNvPr>
          <p:cNvSpPr/>
          <p:nvPr/>
        </p:nvSpPr>
        <p:spPr>
          <a:xfrm rot="10800000" flipH="1">
            <a:off x="980596" y="4156498"/>
            <a:ext cx="1513671" cy="942207"/>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gradFill>
            <a:gsLst>
              <a:gs pos="0">
                <a:schemeClr val="accent6">
                  <a:lumMod val="67000"/>
                </a:schemeClr>
              </a:gs>
              <a:gs pos="48000">
                <a:schemeClr val="accent6">
                  <a:lumMod val="97000"/>
                  <a:lumOff val="3000"/>
                </a:schemeClr>
              </a:gs>
              <a:gs pos="100000">
                <a:schemeClr val="accent6">
                  <a:lumMod val="60000"/>
                  <a:lumOff val="40000"/>
                </a:schemeClr>
              </a:gs>
            </a:gsLst>
            <a:lin ang="5400000" scaled="1"/>
          </a:gra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8" name="フリーフォーム: 図形 7">
            <a:extLst>
              <a:ext uri="{FF2B5EF4-FFF2-40B4-BE49-F238E27FC236}">
                <a16:creationId xmlns:a16="http://schemas.microsoft.com/office/drawing/2014/main" id="{F5929BF1-6D1D-6C3B-783E-16C4E30D5D49}"/>
              </a:ext>
            </a:extLst>
          </p:cNvPr>
          <p:cNvSpPr/>
          <p:nvPr/>
        </p:nvSpPr>
        <p:spPr>
          <a:xfrm rot="10800000" flipH="1">
            <a:off x="509286" y="2141929"/>
            <a:ext cx="2466644" cy="942399"/>
          </a:xfrm>
          <a:custGeom>
            <a:avLst/>
            <a:gdLst>
              <a:gd name="connsiteX0" fmla="*/ 56927 w 4568302"/>
              <a:gd name="connsiteY0" fmla="*/ 687177 h 687177"/>
              <a:gd name="connsiteX1" fmla="*/ 2283697 w 4568302"/>
              <a:gd name="connsiteY1" fmla="*/ 687177 h 687177"/>
              <a:gd name="connsiteX2" fmla="*/ 2284604 w 4568302"/>
              <a:gd name="connsiteY2" fmla="*/ 687177 h 687177"/>
              <a:gd name="connsiteX3" fmla="*/ 4511374 w 4568302"/>
              <a:gd name="connsiteY3" fmla="*/ 687177 h 687177"/>
              <a:gd name="connsiteX4" fmla="*/ 4559119 w 4568302"/>
              <a:gd name="connsiteY4" fmla="*/ 595262 h 687177"/>
              <a:gd name="connsiteX5" fmla="*/ 4210482 w 4568302"/>
              <a:gd name="connsiteY5" fmla="*/ 27333 h 687177"/>
              <a:gd name="connsiteX6" fmla="*/ 4162740 w 4568302"/>
              <a:gd name="connsiteY6" fmla="*/ 0 h 687177"/>
              <a:gd name="connsiteX7" fmla="*/ 2284604 w 4568302"/>
              <a:gd name="connsiteY7" fmla="*/ 0 h 687177"/>
              <a:gd name="connsiteX8" fmla="*/ 2283697 w 4568302"/>
              <a:gd name="connsiteY8" fmla="*/ 0 h 687177"/>
              <a:gd name="connsiteX9" fmla="*/ 405561 w 4568302"/>
              <a:gd name="connsiteY9" fmla="*/ 0 h 687177"/>
              <a:gd name="connsiteX10" fmla="*/ 357820 w 4568302"/>
              <a:gd name="connsiteY10" fmla="*/ 27333 h 687177"/>
              <a:gd name="connsiteX11" fmla="*/ 9183 w 4568302"/>
              <a:gd name="connsiteY11" fmla="*/ 595262 h 687177"/>
              <a:gd name="connsiteX12" fmla="*/ 56927 w 4568302"/>
              <a:gd name="connsiteY12" fmla="*/ 687177 h 68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68302" h="687177">
                <a:moveTo>
                  <a:pt x="56927" y="687177"/>
                </a:moveTo>
                <a:lnTo>
                  <a:pt x="2283697" y="687177"/>
                </a:lnTo>
                <a:lnTo>
                  <a:pt x="2284604" y="687177"/>
                </a:lnTo>
                <a:lnTo>
                  <a:pt x="4511374" y="687177"/>
                </a:lnTo>
                <a:cubicBezTo>
                  <a:pt x="4556422" y="687177"/>
                  <a:pt x="4583531" y="634918"/>
                  <a:pt x="4559119" y="595262"/>
                </a:cubicBezTo>
                <a:lnTo>
                  <a:pt x="4210482" y="27333"/>
                </a:lnTo>
                <a:cubicBezTo>
                  <a:pt x="4199963" y="10338"/>
                  <a:pt x="4182025" y="0"/>
                  <a:pt x="4162740" y="0"/>
                </a:cubicBezTo>
                <a:lnTo>
                  <a:pt x="2284604" y="0"/>
                </a:lnTo>
                <a:lnTo>
                  <a:pt x="2283697" y="0"/>
                </a:lnTo>
                <a:lnTo>
                  <a:pt x="405561" y="0"/>
                </a:lnTo>
                <a:cubicBezTo>
                  <a:pt x="386276" y="0"/>
                  <a:pt x="368338" y="10338"/>
                  <a:pt x="357820" y="27333"/>
                </a:cubicBezTo>
                <a:lnTo>
                  <a:pt x="9183" y="595262"/>
                </a:lnTo>
                <a:cubicBezTo>
                  <a:pt x="-15230" y="634918"/>
                  <a:pt x="11880" y="687177"/>
                  <a:pt x="56927" y="687177"/>
                </a:cubicBezTo>
                <a:close/>
              </a:path>
            </a:pathLst>
          </a:custGeom>
          <a:solidFill>
            <a:schemeClr val="accent5">
              <a:lumMod val="60000"/>
              <a:lumOff val="40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3" name="テキスト ボックス 12">
            <a:extLst>
              <a:ext uri="{FF2B5EF4-FFF2-40B4-BE49-F238E27FC236}">
                <a16:creationId xmlns:a16="http://schemas.microsoft.com/office/drawing/2014/main" id="{17016647-25F0-18A7-B34A-731D4E01ADD2}"/>
              </a:ext>
            </a:extLst>
          </p:cNvPr>
          <p:cNvSpPr txBox="1"/>
          <p:nvPr/>
        </p:nvSpPr>
        <p:spPr>
          <a:xfrm>
            <a:off x="1027056" y="2327336"/>
            <a:ext cx="1458850" cy="630423"/>
          </a:xfrm>
          <a:prstGeom prst="rect">
            <a:avLst/>
          </a:prstGeom>
          <a:noFill/>
        </p:spPr>
        <p:txBody>
          <a:bodyPr wrap="square" lIns="0" tIns="0" rIns="0" bIns="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①受動関心層</a:t>
            </a:r>
          </a:p>
        </p:txBody>
      </p:sp>
      <p:sp>
        <p:nvSpPr>
          <p:cNvPr id="14" name="テキスト ボックス 13">
            <a:extLst>
              <a:ext uri="{FF2B5EF4-FFF2-40B4-BE49-F238E27FC236}">
                <a16:creationId xmlns:a16="http://schemas.microsoft.com/office/drawing/2014/main" id="{6D843EF1-30EB-CD4D-977B-CC149365A726}"/>
              </a:ext>
            </a:extLst>
          </p:cNvPr>
          <p:cNvSpPr txBox="1"/>
          <p:nvPr/>
        </p:nvSpPr>
        <p:spPr>
          <a:xfrm>
            <a:off x="1073471" y="3308165"/>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②潜在層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7" name="テキスト ボックス 16">
            <a:extLst>
              <a:ext uri="{FF2B5EF4-FFF2-40B4-BE49-F238E27FC236}">
                <a16:creationId xmlns:a16="http://schemas.microsoft.com/office/drawing/2014/main" id="{44BCF5EB-96D8-880D-3C13-246EA7243396}"/>
              </a:ext>
            </a:extLst>
          </p:cNvPr>
          <p:cNvSpPr txBox="1"/>
          <p:nvPr/>
        </p:nvSpPr>
        <p:spPr>
          <a:xfrm>
            <a:off x="1099952" y="4312389"/>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rgbClr val="FFFFFF"/>
                </a:solidFill>
                <a:effectLst/>
                <a:uLnTx/>
                <a:uFillTx/>
                <a:latin typeface="メイリオ" panose="020B0604030504040204" pitchFamily="50" charset="-128"/>
              </a:rPr>
              <a:t>③顕在層</a:t>
            </a:r>
            <a:endParaRPr kumimoji="0" lang="ja-JP" altLang="en-US" sz="1600" b="1" i="0" u="none" strike="noStrike" kern="0" cap="none" spc="100" normalizeH="0" baseline="0" noProof="0" dirty="0">
              <a:ln>
                <a:noFill/>
              </a:ln>
              <a:solidFill>
                <a:srgbClr val="FFFFFF"/>
              </a:solidFill>
              <a:effectLst/>
              <a:uLnTx/>
              <a:uFillTx/>
            </a:endParaRPr>
          </a:p>
        </p:txBody>
      </p:sp>
      <p:sp>
        <p:nvSpPr>
          <p:cNvPr id="18" name="フリーフォーム: 図形 17">
            <a:extLst>
              <a:ext uri="{FF2B5EF4-FFF2-40B4-BE49-F238E27FC236}">
                <a16:creationId xmlns:a16="http://schemas.microsoft.com/office/drawing/2014/main" id="{1E354FE7-CFBA-7BCC-376B-0830A245E803}"/>
              </a:ext>
            </a:extLst>
          </p:cNvPr>
          <p:cNvSpPr/>
          <p:nvPr/>
        </p:nvSpPr>
        <p:spPr>
          <a:xfrm rot="10800000" flipH="1">
            <a:off x="1201572" y="5175349"/>
            <a:ext cx="1071716" cy="503401"/>
          </a:xfrm>
          <a:custGeom>
            <a:avLst/>
            <a:gdLst>
              <a:gd name="connsiteX0" fmla="*/ 56765 w 2741045"/>
              <a:gd name="connsiteY0" fmla="*/ 687037 h 687037"/>
              <a:gd name="connsiteX1" fmla="*/ 1370069 w 2741045"/>
              <a:gd name="connsiteY1" fmla="*/ 687037 h 687037"/>
              <a:gd name="connsiteX2" fmla="*/ 1370976 w 2741045"/>
              <a:gd name="connsiteY2" fmla="*/ 687037 h 687037"/>
              <a:gd name="connsiteX3" fmla="*/ 2684280 w 2741045"/>
              <a:gd name="connsiteY3" fmla="*/ 687037 h 687037"/>
              <a:gd name="connsiteX4" fmla="*/ 2732562 w 2741045"/>
              <a:gd name="connsiteY4" fmla="*/ 596254 h 687037"/>
              <a:gd name="connsiteX5" fmla="*/ 2399976 w 2741045"/>
              <a:gd name="connsiteY5" fmla="*/ 28325 h 687037"/>
              <a:gd name="connsiteX6" fmla="*/ 2351694 w 2741045"/>
              <a:gd name="connsiteY6" fmla="*/ 0 h 687037"/>
              <a:gd name="connsiteX7" fmla="*/ 1370976 w 2741045"/>
              <a:gd name="connsiteY7" fmla="*/ 0 h 687037"/>
              <a:gd name="connsiteX8" fmla="*/ 1370069 w 2741045"/>
              <a:gd name="connsiteY8" fmla="*/ 0 h 687037"/>
              <a:gd name="connsiteX9" fmla="*/ 389351 w 2741045"/>
              <a:gd name="connsiteY9" fmla="*/ 0 h 687037"/>
              <a:gd name="connsiteX10" fmla="*/ 341070 w 2741045"/>
              <a:gd name="connsiteY10" fmla="*/ 28325 h 687037"/>
              <a:gd name="connsiteX11" fmla="*/ 8483 w 2741045"/>
              <a:gd name="connsiteY11" fmla="*/ 596254 h 687037"/>
              <a:gd name="connsiteX12" fmla="*/ 56765 w 2741045"/>
              <a:gd name="connsiteY12" fmla="*/ 687037 h 68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41045" h="687037">
                <a:moveTo>
                  <a:pt x="56765" y="687037"/>
                </a:moveTo>
                <a:lnTo>
                  <a:pt x="1370069" y="687037"/>
                </a:lnTo>
                <a:lnTo>
                  <a:pt x="1370976" y="687037"/>
                </a:lnTo>
                <a:lnTo>
                  <a:pt x="2684280" y="687037"/>
                </a:lnTo>
                <a:cubicBezTo>
                  <a:pt x="2728650" y="687037"/>
                  <a:pt x="2755762" y="635908"/>
                  <a:pt x="2732562" y="596254"/>
                </a:cubicBezTo>
                <a:lnTo>
                  <a:pt x="2399976" y="28325"/>
                </a:lnTo>
                <a:cubicBezTo>
                  <a:pt x="2389727" y="10764"/>
                  <a:pt x="2371384" y="0"/>
                  <a:pt x="2351694" y="0"/>
                </a:cubicBezTo>
                <a:lnTo>
                  <a:pt x="1370976" y="0"/>
                </a:lnTo>
                <a:lnTo>
                  <a:pt x="1370069" y="0"/>
                </a:lnTo>
                <a:lnTo>
                  <a:pt x="389351" y="0"/>
                </a:lnTo>
                <a:cubicBezTo>
                  <a:pt x="369661" y="0"/>
                  <a:pt x="351318" y="10764"/>
                  <a:pt x="341070" y="28325"/>
                </a:cubicBezTo>
                <a:lnTo>
                  <a:pt x="8483" y="596254"/>
                </a:lnTo>
                <a:cubicBezTo>
                  <a:pt x="-14717" y="635908"/>
                  <a:pt x="12395" y="687037"/>
                  <a:pt x="56765" y="68703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21" name="フリーフォーム: 図形 20">
            <a:extLst>
              <a:ext uri="{FF2B5EF4-FFF2-40B4-BE49-F238E27FC236}">
                <a16:creationId xmlns:a16="http://schemas.microsoft.com/office/drawing/2014/main" id="{1542C6BE-9F59-6D73-4BE1-2017A062ABB3}"/>
              </a:ext>
            </a:extLst>
          </p:cNvPr>
          <p:cNvSpPr/>
          <p:nvPr/>
        </p:nvSpPr>
        <p:spPr>
          <a:xfrm rot="10800000" flipH="1">
            <a:off x="1357911" y="5756432"/>
            <a:ext cx="763226" cy="616780"/>
          </a:xfrm>
          <a:custGeom>
            <a:avLst/>
            <a:gdLst>
              <a:gd name="connsiteX0" fmla="*/ 56841 w 1069635"/>
              <a:gd name="connsiteY0" fmla="*/ 951277 h 951277"/>
              <a:gd name="connsiteX1" fmla="*/ 534364 w 1069635"/>
              <a:gd name="connsiteY1" fmla="*/ 951277 h 951277"/>
              <a:gd name="connsiteX2" fmla="*/ 535271 w 1069635"/>
              <a:gd name="connsiteY2" fmla="*/ 951277 h 951277"/>
              <a:gd name="connsiteX3" fmla="*/ 1012795 w 1069635"/>
              <a:gd name="connsiteY3" fmla="*/ 951277 h 951277"/>
              <a:gd name="connsiteX4" fmla="*/ 1061482 w 1069635"/>
              <a:gd name="connsiteY4" fmla="*/ 861061 h 951277"/>
              <a:gd name="connsiteX5" fmla="*/ 587822 w 1069635"/>
              <a:gd name="connsiteY5" fmla="*/ 28998 h 951277"/>
              <a:gd name="connsiteX6" fmla="*/ 539135 w 1069635"/>
              <a:gd name="connsiteY6" fmla="*/ 0 h 951277"/>
              <a:gd name="connsiteX7" fmla="*/ 534818 w 1069635"/>
              <a:gd name="connsiteY7" fmla="*/ 2571 h 951277"/>
              <a:gd name="connsiteX8" fmla="*/ 530501 w 1069635"/>
              <a:gd name="connsiteY8" fmla="*/ 0 h 951277"/>
              <a:gd name="connsiteX9" fmla="*/ 481814 w 1069635"/>
              <a:gd name="connsiteY9" fmla="*/ 28998 h 951277"/>
              <a:gd name="connsiteX10" fmla="*/ 8154 w 1069635"/>
              <a:gd name="connsiteY10" fmla="*/ 861061 h 951277"/>
              <a:gd name="connsiteX11" fmla="*/ 56841 w 1069635"/>
              <a:gd name="connsiteY11" fmla="*/ 951277 h 951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35" h="951277">
                <a:moveTo>
                  <a:pt x="56841" y="951277"/>
                </a:moveTo>
                <a:lnTo>
                  <a:pt x="534364" y="951277"/>
                </a:lnTo>
                <a:lnTo>
                  <a:pt x="535271" y="951277"/>
                </a:lnTo>
                <a:lnTo>
                  <a:pt x="1012795" y="951277"/>
                </a:lnTo>
                <a:cubicBezTo>
                  <a:pt x="1056897" y="951277"/>
                  <a:pt x="1084139" y="900859"/>
                  <a:pt x="1061482" y="861061"/>
                </a:cubicBezTo>
                <a:lnTo>
                  <a:pt x="587822" y="28998"/>
                </a:lnTo>
                <a:cubicBezTo>
                  <a:pt x="576831" y="9666"/>
                  <a:pt x="557983" y="-2"/>
                  <a:pt x="539135" y="0"/>
                </a:cubicBezTo>
                <a:lnTo>
                  <a:pt x="534818" y="2571"/>
                </a:lnTo>
                <a:lnTo>
                  <a:pt x="530501" y="0"/>
                </a:lnTo>
                <a:cubicBezTo>
                  <a:pt x="511653" y="-2"/>
                  <a:pt x="492805" y="9666"/>
                  <a:pt x="481814" y="28998"/>
                </a:cubicBezTo>
                <a:lnTo>
                  <a:pt x="8154" y="861061"/>
                </a:lnTo>
                <a:cubicBezTo>
                  <a:pt x="-14504" y="900859"/>
                  <a:pt x="12738" y="951277"/>
                  <a:pt x="56841" y="951277"/>
                </a:cubicBezTo>
                <a:close/>
              </a:path>
            </a:pathLst>
          </a:custGeom>
          <a:solidFill>
            <a:schemeClr val="bg1">
              <a:lumMod val="85000"/>
            </a:schemeClr>
          </a:solidFill>
          <a:ln w="9525" cap="flat">
            <a:noFill/>
            <a:prstDash val="solid"/>
            <a:miter/>
          </a:ln>
        </p:spPr>
        <p:txBody>
          <a:bodyPr wrap="square"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22" name="テキスト ボックス 21">
            <a:extLst>
              <a:ext uri="{FF2B5EF4-FFF2-40B4-BE49-F238E27FC236}">
                <a16:creationId xmlns:a16="http://schemas.microsoft.com/office/drawing/2014/main" id="{9365C76E-7A3B-14A6-2C6F-1C2ACB95F528}"/>
              </a:ext>
            </a:extLst>
          </p:cNvPr>
          <p:cNvSpPr txBox="1"/>
          <p:nvPr/>
        </p:nvSpPr>
        <p:spPr>
          <a:xfrm>
            <a:off x="1099952" y="5150392"/>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100" normalizeH="0" baseline="0" noProof="0" dirty="0">
                <a:ln>
                  <a:noFill/>
                </a:ln>
                <a:solidFill>
                  <a:schemeClr val="bg1">
                    <a:lumMod val="65000"/>
                  </a:schemeClr>
                </a:solidFill>
                <a:effectLst/>
                <a:uLnTx/>
                <a:uFillTx/>
                <a:latin typeface="メイリオ" panose="020B0604030504040204" pitchFamily="50" charset="-128"/>
              </a:rPr>
              <a:t>購買</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27" name="テキスト ボックス 26">
            <a:extLst>
              <a:ext uri="{FF2B5EF4-FFF2-40B4-BE49-F238E27FC236}">
                <a16:creationId xmlns:a16="http://schemas.microsoft.com/office/drawing/2014/main" id="{4C0A7A31-5E94-8585-F6C4-7777A62D773F}"/>
              </a:ext>
            </a:extLst>
          </p:cNvPr>
          <p:cNvSpPr txBox="1"/>
          <p:nvPr/>
        </p:nvSpPr>
        <p:spPr>
          <a:xfrm>
            <a:off x="1099952" y="5678750"/>
            <a:ext cx="1274957" cy="630423"/>
          </a:xfrm>
          <a:prstGeom prst="rect">
            <a:avLst/>
          </a:prstGeom>
          <a:noFill/>
        </p:spPr>
        <p:txBody>
          <a:bodyPr wrap="square" lIns="0" tIns="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chemeClr val="bg1">
                    <a:lumMod val="65000"/>
                  </a:schemeClr>
                </a:solidFill>
              </a:rPr>
              <a:t>ファン</a:t>
            </a:r>
            <a:endParaRPr kumimoji="0" lang="ja-JP" altLang="en-US" sz="1600" b="1" i="0" u="none" strike="noStrike" kern="0" cap="none" spc="100" normalizeH="0" baseline="0" noProof="0" dirty="0">
              <a:ln>
                <a:noFill/>
              </a:ln>
              <a:solidFill>
                <a:schemeClr val="bg1">
                  <a:lumMod val="65000"/>
                </a:schemeClr>
              </a:solidFill>
              <a:effectLst/>
              <a:uLnTx/>
              <a:uFillTx/>
            </a:endParaRPr>
          </a:p>
        </p:txBody>
      </p:sp>
      <p:sp>
        <p:nvSpPr>
          <p:cNvPr id="28" name="正方形/長方形 27">
            <a:extLst>
              <a:ext uri="{FF2B5EF4-FFF2-40B4-BE49-F238E27FC236}">
                <a16:creationId xmlns:a16="http://schemas.microsoft.com/office/drawing/2014/main" id="{79C8439A-A17C-91E8-F290-13C421ED1347}"/>
              </a:ext>
            </a:extLst>
          </p:cNvPr>
          <p:cNvSpPr/>
          <p:nvPr/>
        </p:nvSpPr>
        <p:spPr>
          <a:xfrm>
            <a:off x="534187" y="5107667"/>
            <a:ext cx="2370426" cy="123864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sp>
        <p:nvSpPr>
          <p:cNvPr id="29" name="楕円 28">
            <a:extLst>
              <a:ext uri="{FF2B5EF4-FFF2-40B4-BE49-F238E27FC236}">
                <a16:creationId xmlns:a16="http://schemas.microsoft.com/office/drawing/2014/main" id="{193F5605-2251-4B34-8B67-97794A560062}"/>
              </a:ext>
            </a:extLst>
          </p:cNvPr>
          <p:cNvSpPr/>
          <p:nvPr/>
        </p:nvSpPr>
        <p:spPr>
          <a:xfrm>
            <a:off x="2332038" y="4533628"/>
            <a:ext cx="187121" cy="187121"/>
          </a:xfrm>
          <a:prstGeom prst="ellipse">
            <a:avLst/>
          </a:prstGeom>
          <a:solidFill>
            <a:schemeClr val="accent6"/>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30" name="直線コネクタ 29">
            <a:extLst>
              <a:ext uri="{FF2B5EF4-FFF2-40B4-BE49-F238E27FC236}">
                <a16:creationId xmlns:a16="http://schemas.microsoft.com/office/drawing/2014/main" id="{BEED1867-FD1D-D3FF-4673-07C9FD628B08}"/>
              </a:ext>
            </a:extLst>
          </p:cNvPr>
          <p:cNvCxnSpPr>
            <a:cxnSpLocks/>
            <a:stCxn id="29" idx="6"/>
          </p:cNvCxnSpPr>
          <p:nvPr/>
        </p:nvCxnSpPr>
        <p:spPr>
          <a:xfrm>
            <a:off x="2519159" y="4627189"/>
            <a:ext cx="385454"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31" name="正方形/長方形 30">
            <a:extLst>
              <a:ext uri="{FF2B5EF4-FFF2-40B4-BE49-F238E27FC236}">
                <a16:creationId xmlns:a16="http://schemas.microsoft.com/office/drawing/2014/main" id="{C8A55643-2484-568F-E552-8E01780B537C}"/>
              </a:ext>
            </a:extLst>
          </p:cNvPr>
          <p:cNvSpPr/>
          <p:nvPr/>
        </p:nvSpPr>
        <p:spPr>
          <a:xfrm>
            <a:off x="400830" y="2019045"/>
            <a:ext cx="2614327" cy="2077869"/>
          </a:xfrm>
          <a:prstGeom prst="rect">
            <a:avLst/>
          </a:prstGeom>
          <a:solidFill>
            <a:srgbClr val="FFFFFF">
              <a:alpha val="85000"/>
            </a:srgbClr>
          </a:solidFill>
          <a:ln w="12700" cap="flat" cmpd="sng" algn="ctr">
            <a:noFill/>
            <a:prstDash val="solid"/>
            <a:miter lim="800000"/>
          </a:ln>
          <a:effectLst/>
        </p:spPr>
        <p:txBody>
          <a:bodyPr lIns="90000" tIns="108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3200" b="1" i="0" u="none" strike="noStrike" kern="0" cap="none" spc="0" normalizeH="0" baseline="0" noProof="0" dirty="0">
              <a:ln>
                <a:noFill/>
              </a:ln>
              <a:solidFill>
                <a:srgbClr val="212121"/>
              </a:solidFill>
              <a:effectLst/>
              <a:uLnTx/>
              <a:uFillTx/>
              <a:latin typeface="メイリオ"/>
              <a:ea typeface="メイリオ"/>
              <a:cs typeface="+mn-cs"/>
            </a:endParaRPr>
          </a:p>
        </p:txBody>
      </p:sp>
      <p:cxnSp>
        <p:nvCxnSpPr>
          <p:cNvPr id="32" name="直線コネクタ 31">
            <a:extLst>
              <a:ext uri="{FF2B5EF4-FFF2-40B4-BE49-F238E27FC236}">
                <a16:creationId xmlns:a16="http://schemas.microsoft.com/office/drawing/2014/main" id="{5FD8F39C-F04B-7FA1-52F0-C0EA6AEB744E}"/>
              </a:ext>
            </a:extLst>
          </p:cNvPr>
          <p:cNvCxnSpPr>
            <a:cxnSpLocks/>
          </p:cNvCxnSpPr>
          <p:nvPr/>
        </p:nvCxnSpPr>
        <p:spPr>
          <a:xfrm>
            <a:off x="2922376" y="2550013"/>
            <a:ext cx="0" cy="2077176"/>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8A65AC51-1161-2604-DD12-75E5B3A1C0AB}"/>
              </a:ext>
            </a:extLst>
          </p:cNvPr>
          <p:cNvCxnSpPr>
            <a:cxnSpLocks/>
          </p:cNvCxnSpPr>
          <p:nvPr/>
        </p:nvCxnSpPr>
        <p:spPr>
          <a:xfrm flipV="1">
            <a:off x="2908414" y="2583402"/>
            <a:ext cx="181858" cy="7414"/>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34" name="四角形: 角を丸くする 33">
            <a:extLst>
              <a:ext uri="{FF2B5EF4-FFF2-40B4-BE49-F238E27FC236}">
                <a16:creationId xmlns:a16="http://schemas.microsoft.com/office/drawing/2014/main" id="{E9AEC76D-E3A3-DE76-9A0C-A51E1C399E78}"/>
              </a:ext>
            </a:extLst>
          </p:cNvPr>
          <p:cNvSpPr/>
          <p:nvPr/>
        </p:nvSpPr>
        <p:spPr>
          <a:xfrm>
            <a:off x="3091542" y="1753883"/>
            <a:ext cx="8616151" cy="1008000"/>
          </a:xfrm>
          <a:prstGeom prst="roundRect">
            <a:avLst>
              <a:gd name="adj" fmla="val 3709"/>
            </a:avLst>
          </a:prstGeom>
          <a:solidFill>
            <a:schemeClr val="accent6">
              <a:lumMod val="20000"/>
              <a:lumOff val="80000"/>
            </a:schemeClr>
          </a:solidFill>
          <a:ln w="12700" cap="flat" cmpd="sng" algn="ctr">
            <a:noFill/>
            <a:prstDash val="solid"/>
            <a:miter lim="800000"/>
          </a:ln>
          <a:effectLst/>
        </p:spPr>
        <p:txBody>
          <a:bodyPr lIns="180000" tIns="324000" rtlCol="0" anchor="t" anchorCtr="0"/>
          <a:lstStyle/>
          <a:p>
            <a:pPr marL="0" marR="0" lvl="0" indent="0" defTabSz="914400" eaLnBrk="1" fontAlgn="auto" latinLnBrk="0" hangingPunct="1">
              <a:lnSpc>
                <a:spcPct val="110000"/>
              </a:lnSpc>
              <a:spcBef>
                <a:spcPts val="0"/>
              </a:spcBef>
              <a:spcAft>
                <a:spcPts val="0"/>
              </a:spcAft>
              <a:buClrTx/>
              <a:buSzTx/>
              <a:buFontTx/>
              <a:buNone/>
              <a:tabLst/>
              <a:defRPr/>
            </a:pPr>
            <a:endParaRPr kumimoji="0" lang="ja-JP" altLang="en-US" sz="2000" b="1" i="0" u="none" strike="noStrike" kern="0" cap="none" spc="100" normalizeH="0" baseline="0" noProof="0" dirty="0">
              <a:ln>
                <a:noFill/>
              </a:ln>
              <a:solidFill>
                <a:srgbClr val="212121"/>
              </a:solidFill>
              <a:effectLst/>
              <a:uLnTx/>
              <a:uFillTx/>
              <a:latin typeface="メイリオ" panose="020B0604030504040204" pitchFamily="50" charset="-128"/>
              <a:ea typeface="メイリオ"/>
              <a:cs typeface="+mn-cs"/>
            </a:endParaRPr>
          </a:p>
        </p:txBody>
      </p:sp>
      <p:sp>
        <p:nvSpPr>
          <p:cNvPr id="35" name="四角形: 角を丸くする 34">
            <a:extLst>
              <a:ext uri="{FF2B5EF4-FFF2-40B4-BE49-F238E27FC236}">
                <a16:creationId xmlns:a16="http://schemas.microsoft.com/office/drawing/2014/main" id="{24F36FB3-51A8-2A26-1A9F-987A93FC2780}"/>
              </a:ext>
            </a:extLst>
          </p:cNvPr>
          <p:cNvSpPr/>
          <p:nvPr/>
        </p:nvSpPr>
        <p:spPr>
          <a:xfrm>
            <a:off x="6385137" y="1287878"/>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アプローチ方法</a:t>
            </a:r>
          </a:p>
        </p:txBody>
      </p:sp>
      <p:sp>
        <p:nvSpPr>
          <p:cNvPr id="36" name="四角形: 角を丸くする 35">
            <a:extLst>
              <a:ext uri="{FF2B5EF4-FFF2-40B4-BE49-F238E27FC236}">
                <a16:creationId xmlns:a16="http://schemas.microsoft.com/office/drawing/2014/main" id="{7CB9D4CD-316B-5CCF-4A38-414C69665E1B}"/>
              </a:ext>
            </a:extLst>
          </p:cNvPr>
          <p:cNvSpPr/>
          <p:nvPr/>
        </p:nvSpPr>
        <p:spPr>
          <a:xfrm>
            <a:off x="8802352" y="1861883"/>
            <a:ext cx="2760811" cy="792000"/>
          </a:xfrm>
          <a:prstGeom prst="roundRect">
            <a:avLst>
              <a:gd name="adj" fmla="val 6500"/>
            </a:avLst>
          </a:prstGeom>
          <a:solidFill>
            <a:srgbClr val="FFFFFF"/>
          </a:solidFill>
          <a:ln w="12700" cap="flat" cmpd="sng" algn="ctr">
            <a:noFill/>
            <a:prstDash val="solid"/>
            <a:miter lim="800000"/>
          </a:ln>
          <a:effectLst/>
        </p:spPr>
        <p:txBody>
          <a:bodyPr lIns="90000" tIns="162000" rtlCol="0" anchor="b"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オーディエンスリスト</a:t>
            </a:r>
            <a:endParaRPr kumimoji="0" lang="en-US" altLang="ja-JP"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200" b="1" kern="0" spc="150" dirty="0">
                <a:solidFill>
                  <a:schemeClr val="accent3"/>
                </a:solidFill>
                <a:latin typeface="メイリオ" panose="020B0604030504040204" pitchFamily="50" charset="-128"/>
                <a:ea typeface="メイリオ"/>
              </a:rPr>
              <a:t>ターゲティング</a:t>
            </a:r>
            <a:endParaRPr kumimoji="0" lang="en-US" altLang="ja-JP" sz="1200" b="1" kern="0" spc="150" dirty="0">
              <a:solidFill>
                <a:schemeClr val="accent3"/>
              </a:solidFill>
              <a:latin typeface="メイリオ" panose="020B0604030504040204" pitchFamily="50" charset="-128"/>
              <a:ea typeface="メイリオ"/>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en-US" altLang="ja-JP"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/Yahoo!</a:t>
            </a:r>
            <a:r>
              <a:rPr kumimoji="0" lang="ja-JP" altLang="en-US" sz="1200" b="1" i="0" u="none" strike="noStrike" kern="0" cap="none" spc="150" normalizeH="0" baseline="0" noProof="0" dirty="0">
                <a:ln>
                  <a:noFill/>
                </a:ln>
                <a:solidFill>
                  <a:schemeClr val="accent3"/>
                </a:solidFill>
                <a:effectLst/>
                <a:uLnTx/>
                <a:uFillTx/>
                <a:latin typeface="メイリオ" panose="020B0604030504040204" pitchFamily="50" charset="-128"/>
                <a:ea typeface="メイリオ"/>
                <a:cs typeface="+mn-cs"/>
              </a:rPr>
              <a:t>ニュース面指定</a:t>
            </a:r>
          </a:p>
        </p:txBody>
      </p:sp>
      <p:sp>
        <p:nvSpPr>
          <p:cNvPr id="37" name="四角形: 角を丸くする 36">
            <a:extLst>
              <a:ext uri="{FF2B5EF4-FFF2-40B4-BE49-F238E27FC236}">
                <a16:creationId xmlns:a16="http://schemas.microsoft.com/office/drawing/2014/main" id="{EE65C6D5-9F31-8EBC-F0F1-2778CAF743C3}"/>
              </a:ext>
            </a:extLst>
          </p:cNvPr>
          <p:cNvSpPr/>
          <p:nvPr/>
        </p:nvSpPr>
        <p:spPr>
          <a:xfrm>
            <a:off x="3575861" y="1276110"/>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ユーザー</a:t>
            </a:r>
          </a:p>
        </p:txBody>
      </p:sp>
      <p:sp>
        <p:nvSpPr>
          <p:cNvPr id="38" name="四角形: 角を丸くする 37">
            <a:extLst>
              <a:ext uri="{FF2B5EF4-FFF2-40B4-BE49-F238E27FC236}">
                <a16:creationId xmlns:a16="http://schemas.microsoft.com/office/drawing/2014/main" id="{51B51950-8CD7-FAAC-3CAC-BB423F764C6D}"/>
              </a:ext>
            </a:extLst>
          </p:cNvPr>
          <p:cNvSpPr/>
          <p:nvPr/>
        </p:nvSpPr>
        <p:spPr>
          <a:xfrm>
            <a:off x="9083513" y="1287878"/>
            <a:ext cx="2016000" cy="360000"/>
          </a:xfrm>
          <a:prstGeom prst="roundRect">
            <a:avLst>
              <a:gd name="adj" fmla="val 50000"/>
            </a:avLst>
          </a:prstGeom>
          <a:solidFill>
            <a:srgbClr val="545454"/>
          </a:solidFill>
          <a:ln w="15875" cap="flat" cmpd="sng" algn="ctr">
            <a:noFill/>
            <a:prstDash val="solid"/>
            <a:miter lim="800000"/>
          </a:ln>
          <a:effectLst/>
        </p:spPr>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200" normalizeH="0" baseline="0" noProof="0" dirty="0">
                <a:ln>
                  <a:noFill/>
                </a:ln>
                <a:solidFill>
                  <a:srgbClr val="FFFFFF"/>
                </a:solidFill>
                <a:effectLst/>
                <a:uLnTx/>
                <a:uFillTx/>
                <a:latin typeface="メイリオ" panose="020B0604030504040204" pitchFamily="50" charset="-128"/>
                <a:ea typeface="メイリオ"/>
                <a:cs typeface="+mn-cs"/>
              </a:rPr>
              <a:t>集客方法</a:t>
            </a:r>
          </a:p>
        </p:txBody>
      </p:sp>
      <p:sp>
        <p:nvSpPr>
          <p:cNvPr id="39" name="四角形: 角を丸くする 38">
            <a:extLst>
              <a:ext uri="{FF2B5EF4-FFF2-40B4-BE49-F238E27FC236}">
                <a16:creationId xmlns:a16="http://schemas.microsoft.com/office/drawing/2014/main" id="{0998E6A8-6BA4-C3D9-CCF0-EDC26F1D6B98}"/>
              </a:ext>
            </a:extLst>
          </p:cNvPr>
          <p:cNvSpPr/>
          <p:nvPr/>
        </p:nvSpPr>
        <p:spPr>
          <a:xfrm>
            <a:off x="6188577" y="1857638"/>
            <a:ext cx="2412000" cy="792000"/>
          </a:xfrm>
          <a:prstGeom prst="roundRect">
            <a:avLst>
              <a:gd name="adj" fmla="val 6500"/>
            </a:avLst>
          </a:prstGeom>
          <a:solidFill>
            <a:srgbClr val="FFFFFF"/>
          </a:solidFill>
          <a:ln w="12700" cap="flat" cmpd="sng" algn="ctr">
            <a:noFill/>
            <a:prstDash val="solid"/>
            <a:miter lim="800000"/>
          </a:ln>
          <a:effectLst/>
        </p:spPr>
        <p:txBody>
          <a:bodyPr lIns="90000" tIns="180000" bIns="0" rtlCol="0" anchor="t" anchorCtr="0"/>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rPr>
              <a:t>商品の優位性を</a:t>
            </a:r>
            <a:endParaRPr kumimoji="0" lang="en-US" altLang="ja-JP"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a:p>
            <a:pPr marL="0" marR="0" lvl="0" indent="0" algn="ctr" defTabSz="914400" eaLnBrk="1" fontAlgn="auto" latinLnBrk="0" hangingPunct="1">
              <a:lnSpc>
                <a:spcPct val="110000"/>
              </a:lnSpc>
              <a:spcBef>
                <a:spcPts val="0"/>
              </a:spcBef>
              <a:spcAft>
                <a:spcPts val="0"/>
              </a:spcAft>
              <a:buClrTx/>
              <a:buSzTx/>
              <a:buFontTx/>
              <a:buNone/>
              <a:tabLst/>
              <a:defRPr/>
            </a:pPr>
            <a:r>
              <a:rPr kumimoji="0" lang="ja-JP" altLang="en-US" sz="1400" b="1" kern="0" dirty="0">
                <a:solidFill>
                  <a:schemeClr val="accent3"/>
                </a:solidFill>
                <a:latin typeface="メイリオ" panose="020B0604030504040204" pitchFamily="50" charset="-128"/>
                <a:ea typeface="メイリオ"/>
              </a:rPr>
              <a:t>説得力をもって伝える</a:t>
            </a:r>
            <a:endParaRPr kumimoji="0" lang="ja-JP" altLang="en-US" sz="1400" b="1" i="0" u="none" strike="noStrike" kern="0" cap="none" spc="0" normalizeH="0" baseline="0" noProof="0" dirty="0">
              <a:ln>
                <a:noFill/>
              </a:ln>
              <a:solidFill>
                <a:schemeClr val="accent3"/>
              </a:solidFill>
              <a:effectLst/>
              <a:uLnTx/>
              <a:uFillTx/>
              <a:latin typeface="メイリオ" panose="020B0604030504040204" pitchFamily="50" charset="-128"/>
              <a:ea typeface="メイリオ"/>
              <a:cs typeface="+mn-cs"/>
            </a:endParaRPr>
          </a:p>
        </p:txBody>
      </p:sp>
      <p:grpSp>
        <p:nvGrpSpPr>
          <p:cNvPr id="40" name="グループ化 39">
            <a:extLst>
              <a:ext uri="{FF2B5EF4-FFF2-40B4-BE49-F238E27FC236}">
                <a16:creationId xmlns:a16="http://schemas.microsoft.com/office/drawing/2014/main" id="{47DA865C-0B3F-41EF-0E24-6404B1EC44F4}"/>
              </a:ext>
            </a:extLst>
          </p:cNvPr>
          <p:cNvGrpSpPr/>
          <p:nvPr/>
        </p:nvGrpSpPr>
        <p:grpSpPr>
          <a:xfrm>
            <a:off x="3181301" y="1857638"/>
            <a:ext cx="2808000" cy="792000"/>
            <a:chOff x="3571769" y="7211588"/>
            <a:chExt cx="3024000" cy="864000"/>
          </a:xfrm>
        </p:grpSpPr>
        <p:sp>
          <p:nvSpPr>
            <p:cNvPr id="41" name="四角形: 角を丸くする 40">
              <a:extLst>
                <a:ext uri="{FF2B5EF4-FFF2-40B4-BE49-F238E27FC236}">
                  <a16:creationId xmlns:a16="http://schemas.microsoft.com/office/drawing/2014/main" id="{19196119-CDF3-63E8-9218-2A559EC783E8}"/>
                </a:ext>
              </a:extLst>
            </p:cNvPr>
            <p:cNvSpPr/>
            <p:nvPr/>
          </p:nvSpPr>
          <p:spPr>
            <a:xfrm>
              <a:off x="3571769" y="7211588"/>
              <a:ext cx="3024000" cy="864000"/>
            </a:xfrm>
            <a:prstGeom prst="roundRect">
              <a:avLst>
                <a:gd name="adj" fmla="val 6500"/>
              </a:avLst>
            </a:prstGeom>
            <a:solidFill>
              <a:srgbClr val="FFFFFF"/>
            </a:solidFill>
            <a:ln w="12700" cap="flat" cmpd="sng" algn="ctr">
              <a:noFill/>
              <a:prstDash val="solid"/>
              <a:miter lim="800000"/>
            </a:ln>
            <a:effectLst/>
          </p:spPr>
          <p:txBody>
            <a:bodyPr lIns="90000" tIns="504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212121"/>
                  </a:solidFill>
                  <a:effectLst/>
                  <a:uLnTx/>
                  <a:uFillTx/>
                  <a:latin typeface="メイリオ"/>
                  <a:ea typeface="メイリオ"/>
                  <a:cs typeface="+mn-cs"/>
                </a:rPr>
                <a:t>商品購入の際にニュースを参考にする</a:t>
              </a:r>
            </a:p>
          </p:txBody>
        </p:sp>
        <p:sp>
          <p:nvSpPr>
            <p:cNvPr id="42" name="四角形: 上の 2 つの角を丸める 41">
              <a:extLst>
                <a:ext uri="{FF2B5EF4-FFF2-40B4-BE49-F238E27FC236}">
                  <a16:creationId xmlns:a16="http://schemas.microsoft.com/office/drawing/2014/main" id="{95EFB67A-8E2B-5B25-19E7-D7D363122BA7}"/>
                </a:ext>
              </a:extLst>
            </p:cNvPr>
            <p:cNvSpPr/>
            <p:nvPr/>
          </p:nvSpPr>
          <p:spPr>
            <a:xfrm>
              <a:off x="3571769" y="7211588"/>
              <a:ext cx="3024000" cy="432000"/>
            </a:xfrm>
            <a:prstGeom prst="round2SameRect">
              <a:avLst>
                <a:gd name="adj1" fmla="val 12079"/>
                <a:gd name="adj2" fmla="val 0"/>
              </a:avLst>
            </a:prstGeom>
            <a:solidFill>
              <a:schemeClr val="accent6"/>
            </a:solidFill>
            <a:ln w="12700" cap="flat" cmpd="sng" algn="ctr">
              <a:noFill/>
              <a:prstDash val="solid"/>
              <a:miter lim="800000"/>
            </a:ln>
            <a:effectLst/>
          </p:spPr>
          <p:txBody>
            <a:bodyPr lIns="90000"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spc="100" dirty="0">
                  <a:solidFill>
                    <a:srgbClr val="FFFFFF"/>
                  </a:solidFill>
                  <a:latin typeface="メイリオ"/>
                  <a:ea typeface="メイリオ"/>
                </a:rPr>
                <a:t>比較・検討</a:t>
              </a:r>
              <a:r>
                <a:rPr kumimoji="0" lang="ja-JP" altLang="en-US" sz="1600" b="1" i="0" u="none" strike="noStrike" kern="0" cap="none" spc="100" normalizeH="0" baseline="0" noProof="0" dirty="0">
                  <a:ln>
                    <a:noFill/>
                  </a:ln>
                  <a:solidFill>
                    <a:srgbClr val="FFFFFF"/>
                  </a:solidFill>
                  <a:effectLst/>
                  <a:uLnTx/>
                  <a:uFillTx/>
                  <a:latin typeface="メイリオ"/>
                  <a:ea typeface="メイリオ"/>
                  <a:cs typeface="+mn-cs"/>
                </a:rPr>
                <a:t>層</a:t>
              </a:r>
            </a:p>
          </p:txBody>
        </p:sp>
      </p:grpSp>
      <p:sp>
        <p:nvSpPr>
          <p:cNvPr id="52" name="楕円 51">
            <a:extLst>
              <a:ext uri="{FF2B5EF4-FFF2-40B4-BE49-F238E27FC236}">
                <a16:creationId xmlns:a16="http://schemas.microsoft.com/office/drawing/2014/main" id="{347623F8-DD4E-6550-CC6A-F4662F8D0A47}"/>
              </a:ext>
            </a:extLst>
          </p:cNvPr>
          <p:cNvSpPr/>
          <p:nvPr/>
        </p:nvSpPr>
        <p:spPr>
          <a:xfrm>
            <a:off x="9375887" y="2910445"/>
            <a:ext cx="1680997" cy="1336098"/>
          </a:xfrm>
          <a:prstGeom prst="ellipse">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4" name="Freeform 12">
            <a:extLst>
              <a:ext uri="{FF2B5EF4-FFF2-40B4-BE49-F238E27FC236}">
                <a16:creationId xmlns:a16="http://schemas.microsoft.com/office/drawing/2014/main" id="{45D23112-61B5-C4EE-859C-66F198CBB85C}"/>
              </a:ext>
            </a:extLst>
          </p:cNvPr>
          <p:cNvSpPr>
            <a:spLocks noChangeArrowheads="1"/>
          </p:cNvSpPr>
          <p:nvPr/>
        </p:nvSpPr>
        <p:spPr bwMode="auto">
          <a:xfrm>
            <a:off x="10300921" y="3359014"/>
            <a:ext cx="494553" cy="625919"/>
          </a:xfrm>
          <a:custGeom>
            <a:avLst/>
            <a:gdLst>
              <a:gd name="T0" fmla="*/ 649 w 1692"/>
              <a:gd name="T1" fmla="*/ 226 h 2144"/>
              <a:gd name="T2" fmla="*/ 423 w 1692"/>
              <a:gd name="T3" fmla="*/ 451 h 2144"/>
              <a:gd name="T4" fmla="*/ 197 w 1692"/>
              <a:gd name="T5" fmla="*/ 226 h 2144"/>
              <a:gd name="T6" fmla="*/ 423 w 1692"/>
              <a:gd name="T7" fmla="*/ 0 h 2144"/>
              <a:gd name="T8" fmla="*/ 649 w 1692"/>
              <a:gd name="T9" fmla="*/ 226 h 2144"/>
              <a:gd name="T10" fmla="*/ 1325 w 1692"/>
              <a:gd name="T11" fmla="*/ 85 h 2144"/>
              <a:gd name="T12" fmla="*/ 1099 w 1692"/>
              <a:gd name="T13" fmla="*/ 310 h 2144"/>
              <a:gd name="T14" fmla="*/ 1325 w 1692"/>
              <a:gd name="T15" fmla="*/ 536 h 2144"/>
              <a:gd name="T16" fmla="*/ 1550 w 1692"/>
              <a:gd name="T17" fmla="*/ 310 h 2144"/>
              <a:gd name="T18" fmla="*/ 1325 w 1692"/>
              <a:gd name="T19" fmla="*/ 85 h 2144"/>
              <a:gd name="T20" fmla="*/ 1691 w 1692"/>
              <a:gd name="T21" fmla="*/ 1353 h 2144"/>
              <a:gd name="T22" fmla="*/ 1691 w 1692"/>
              <a:gd name="T23" fmla="*/ 1494 h 2144"/>
              <a:gd name="T24" fmla="*/ 1691 w 1692"/>
              <a:gd name="T25" fmla="*/ 2030 h 2144"/>
              <a:gd name="T26" fmla="*/ 1579 w 1692"/>
              <a:gd name="T27" fmla="*/ 2143 h 2144"/>
              <a:gd name="T28" fmla="*/ 1071 w 1692"/>
              <a:gd name="T29" fmla="*/ 2143 h 2144"/>
              <a:gd name="T30" fmla="*/ 958 w 1692"/>
              <a:gd name="T31" fmla="*/ 2030 h 2144"/>
              <a:gd name="T32" fmla="*/ 958 w 1692"/>
              <a:gd name="T33" fmla="*/ 1494 h 2144"/>
              <a:gd name="T34" fmla="*/ 958 w 1692"/>
              <a:gd name="T35" fmla="*/ 1353 h 2144"/>
              <a:gd name="T36" fmla="*/ 1071 w 1692"/>
              <a:gd name="T37" fmla="*/ 1088 h 2144"/>
              <a:gd name="T38" fmla="*/ 1071 w 1692"/>
              <a:gd name="T39" fmla="*/ 762 h 2144"/>
              <a:gd name="T40" fmla="*/ 1184 w 1692"/>
              <a:gd name="T41" fmla="*/ 649 h 2144"/>
              <a:gd name="T42" fmla="*/ 1466 w 1692"/>
              <a:gd name="T43" fmla="*/ 649 h 2144"/>
              <a:gd name="T44" fmla="*/ 1579 w 1692"/>
              <a:gd name="T45" fmla="*/ 762 h 2144"/>
              <a:gd name="T46" fmla="*/ 1579 w 1692"/>
              <a:gd name="T47" fmla="*/ 1088 h 2144"/>
              <a:gd name="T48" fmla="*/ 1691 w 1692"/>
              <a:gd name="T49" fmla="*/ 1353 h 2144"/>
              <a:gd name="T50" fmla="*/ 1579 w 1692"/>
              <a:gd name="T51" fmla="*/ 1494 h 2144"/>
              <a:gd name="T52" fmla="*/ 1579 w 1692"/>
              <a:gd name="T53" fmla="*/ 1353 h 2144"/>
              <a:gd name="T54" fmla="*/ 1500 w 1692"/>
              <a:gd name="T55" fmla="*/ 1170 h 2144"/>
              <a:gd name="T56" fmla="*/ 1466 w 1692"/>
              <a:gd name="T57" fmla="*/ 1136 h 2144"/>
              <a:gd name="T58" fmla="*/ 1466 w 1692"/>
              <a:gd name="T59" fmla="*/ 762 h 2144"/>
              <a:gd name="T60" fmla="*/ 1184 w 1692"/>
              <a:gd name="T61" fmla="*/ 762 h 2144"/>
              <a:gd name="T62" fmla="*/ 1184 w 1692"/>
              <a:gd name="T63" fmla="*/ 1136 h 2144"/>
              <a:gd name="T64" fmla="*/ 1150 w 1692"/>
              <a:gd name="T65" fmla="*/ 1170 h 2144"/>
              <a:gd name="T66" fmla="*/ 1071 w 1692"/>
              <a:gd name="T67" fmla="*/ 1353 h 2144"/>
              <a:gd name="T68" fmla="*/ 1071 w 1692"/>
              <a:gd name="T69" fmla="*/ 1494 h 2144"/>
              <a:gd name="T70" fmla="*/ 1071 w 1692"/>
              <a:gd name="T71" fmla="*/ 2030 h 2144"/>
              <a:gd name="T72" fmla="*/ 1579 w 1692"/>
              <a:gd name="T73" fmla="*/ 2030 h 2144"/>
              <a:gd name="T74" fmla="*/ 1579 w 1692"/>
              <a:gd name="T75" fmla="*/ 1494 h 2144"/>
              <a:gd name="T76" fmla="*/ 846 w 1692"/>
              <a:gd name="T77" fmla="*/ 649 h 2144"/>
              <a:gd name="T78" fmla="*/ 846 w 1692"/>
              <a:gd name="T79" fmla="*/ 1325 h 2144"/>
              <a:gd name="T80" fmla="*/ 733 w 1692"/>
              <a:gd name="T81" fmla="*/ 1438 h 2144"/>
              <a:gd name="T82" fmla="*/ 705 w 1692"/>
              <a:gd name="T83" fmla="*/ 1438 h 2144"/>
              <a:gd name="T84" fmla="*/ 705 w 1692"/>
              <a:gd name="T85" fmla="*/ 2030 h 2144"/>
              <a:gd name="T86" fmla="*/ 592 w 1692"/>
              <a:gd name="T87" fmla="*/ 2143 h 2144"/>
              <a:gd name="T88" fmla="*/ 254 w 1692"/>
              <a:gd name="T89" fmla="*/ 2143 h 2144"/>
              <a:gd name="T90" fmla="*/ 141 w 1692"/>
              <a:gd name="T91" fmla="*/ 2030 h 2144"/>
              <a:gd name="T92" fmla="*/ 141 w 1692"/>
              <a:gd name="T93" fmla="*/ 1438 h 2144"/>
              <a:gd name="T94" fmla="*/ 112 w 1692"/>
              <a:gd name="T95" fmla="*/ 1438 h 2144"/>
              <a:gd name="T96" fmla="*/ 0 w 1692"/>
              <a:gd name="T97" fmla="*/ 1325 h 2144"/>
              <a:gd name="T98" fmla="*/ 0 w 1692"/>
              <a:gd name="T99" fmla="*/ 649 h 2144"/>
              <a:gd name="T100" fmla="*/ 112 w 1692"/>
              <a:gd name="T101" fmla="*/ 536 h 2144"/>
              <a:gd name="T102" fmla="*/ 254 w 1692"/>
              <a:gd name="T103" fmla="*/ 536 h 2144"/>
              <a:gd name="T104" fmla="*/ 423 w 1692"/>
              <a:gd name="T105" fmla="*/ 705 h 2144"/>
              <a:gd name="T106" fmla="*/ 592 w 1692"/>
              <a:gd name="T107" fmla="*/ 536 h 2144"/>
              <a:gd name="T108" fmla="*/ 733 w 1692"/>
              <a:gd name="T109" fmla="*/ 536 h 2144"/>
              <a:gd name="T110" fmla="*/ 846 w 1692"/>
              <a:gd name="T111" fmla="*/ 649 h 2144"/>
              <a:gd name="T112" fmla="*/ 564 w 1692"/>
              <a:gd name="T113" fmla="*/ 807 h 2144"/>
              <a:gd name="T114" fmla="*/ 423 w 1692"/>
              <a:gd name="T115" fmla="*/ 900 h 2144"/>
              <a:gd name="T116" fmla="*/ 282 w 1692"/>
              <a:gd name="T117" fmla="*/ 807 h 2144"/>
              <a:gd name="T118" fmla="*/ 282 w 1692"/>
              <a:gd name="T119" fmla="*/ 979 h 2144"/>
              <a:gd name="T120" fmla="*/ 423 w 1692"/>
              <a:gd name="T121" fmla="*/ 900 h 2144"/>
              <a:gd name="T122" fmla="*/ 564 w 1692"/>
              <a:gd name="T123" fmla="*/ 979 h 2144"/>
              <a:gd name="T124" fmla="*/ 564 w 1692"/>
              <a:gd name="T125" fmla="*/ 807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2" h="2144">
                <a:moveTo>
                  <a:pt x="649" y="226"/>
                </a:moveTo>
                <a:cubicBezTo>
                  <a:pt x="649" y="350"/>
                  <a:pt x="547" y="451"/>
                  <a:pt x="423" y="451"/>
                </a:cubicBezTo>
                <a:cubicBezTo>
                  <a:pt x="299" y="451"/>
                  <a:pt x="197" y="350"/>
                  <a:pt x="197" y="226"/>
                </a:cubicBezTo>
                <a:cubicBezTo>
                  <a:pt x="197" y="102"/>
                  <a:pt x="299" y="0"/>
                  <a:pt x="423" y="0"/>
                </a:cubicBezTo>
                <a:cubicBezTo>
                  <a:pt x="547" y="0"/>
                  <a:pt x="649" y="102"/>
                  <a:pt x="649" y="226"/>
                </a:cubicBezTo>
                <a:close/>
                <a:moveTo>
                  <a:pt x="1325" y="85"/>
                </a:moveTo>
                <a:cubicBezTo>
                  <a:pt x="1200" y="85"/>
                  <a:pt x="1099" y="186"/>
                  <a:pt x="1099" y="310"/>
                </a:cubicBezTo>
                <a:cubicBezTo>
                  <a:pt x="1099" y="434"/>
                  <a:pt x="1201" y="536"/>
                  <a:pt x="1325" y="536"/>
                </a:cubicBezTo>
                <a:cubicBezTo>
                  <a:pt x="1450" y="536"/>
                  <a:pt x="1550" y="434"/>
                  <a:pt x="1550" y="310"/>
                </a:cubicBezTo>
                <a:cubicBezTo>
                  <a:pt x="1550" y="186"/>
                  <a:pt x="1449" y="85"/>
                  <a:pt x="1325" y="85"/>
                </a:cubicBezTo>
                <a:close/>
                <a:moveTo>
                  <a:pt x="1691" y="1353"/>
                </a:moveTo>
                <a:cubicBezTo>
                  <a:pt x="1691" y="1384"/>
                  <a:pt x="1691" y="1477"/>
                  <a:pt x="1691" y="1494"/>
                </a:cubicBezTo>
                <a:lnTo>
                  <a:pt x="1691" y="2030"/>
                </a:lnTo>
                <a:cubicBezTo>
                  <a:pt x="1691" y="2092"/>
                  <a:pt x="1641" y="2143"/>
                  <a:pt x="1579" y="2143"/>
                </a:cubicBezTo>
                <a:lnTo>
                  <a:pt x="1071" y="2143"/>
                </a:lnTo>
                <a:cubicBezTo>
                  <a:pt x="1009" y="2143"/>
                  <a:pt x="958" y="2092"/>
                  <a:pt x="958" y="2030"/>
                </a:cubicBezTo>
                <a:lnTo>
                  <a:pt x="958" y="1494"/>
                </a:lnTo>
                <a:cubicBezTo>
                  <a:pt x="958" y="1477"/>
                  <a:pt x="958" y="1384"/>
                  <a:pt x="958" y="1353"/>
                </a:cubicBezTo>
                <a:cubicBezTo>
                  <a:pt x="958" y="1249"/>
                  <a:pt x="1000" y="1156"/>
                  <a:pt x="1071" y="1088"/>
                </a:cubicBezTo>
                <a:lnTo>
                  <a:pt x="1071" y="762"/>
                </a:lnTo>
                <a:cubicBezTo>
                  <a:pt x="1071" y="700"/>
                  <a:pt x="1121" y="649"/>
                  <a:pt x="1184" y="649"/>
                </a:cubicBezTo>
                <a:lnTo>
                  <a:pt x="1466" y="649"/>
                </a:lnTo>
                <a:cubicBezTo>
                  <a:pt x="1528" y="649"/>
                  <a:pt x="1579" y="700"/>
                  <a:pt x="1579" y="762"/>
                </a:cubicBezTo>
                <a:lnTo>
                  <a:pt x="1579" y="1088"/>
                </a:lnTo>
                <a:cubicBezTo>
                  <a:pt x="1649" y="1156"/>
                  <a:pt x="1691" y="1249"/>
                  <a:pt x="1691" y="1353"/>
                </a:cubicBezTo>
                <a:close/>
                <a:moveTo>
                  <a:pt x="1579" y="1494"/>
                </a:moveTo>
                <a:cubicBezTo>
                  <a:pt x="1579" y="1494"/>
                  <a:pt x="1579" y="1373"/>
                  <a:pt x="1579" y="1353"/>
                </a:cubicBezTo>
                <a:cubicBezTo>
                  <a:pt x="1579" y="1283"/>
                  <a:pt x="1550" y="1218"/>
                  <a:pt x="1500" y="1170"/>
                </a:cubicBezTo>
                <a:lnTo>
                  <a:pt x="1466" y="1136"/>
                </a:lnTo>
                <a:lnTo>
                  <a:pt x="1466" y="762"/>
                </a:lnTo>
                <a:lnTo>
                  <a:pt x="1184" y="762"/>
                </a:lnTo>
                <a:lnTo>
                  <a:pt x="1184" y="1136"/>
                </a:lnTo>
                <a:lnTo>
                  <a:pt x="1150" y="1170"/>
                </a:lnTo>
                <a:cubicBezTo>
                  <a:pt x="1099" y="1218"/>
                  <a:pt x="1071" y="1283"/>
                  <a:pt x="1071" y="1353"/>
                </a:cubicBezTo>
                <a:cubicBezTo>
                  <a:pt x="1071" y="1373"/>
                  <a:pt x="1071" y="1494"/>
                  <a:pt x="1071" y="1494"/>
                </a:cubicBezTo>
                <a:lnTo>
                  <a:pt x="1071" y="2030"/>
                </a:lnTo>
                <a:lnTo>
                  <a:pt x="1579" y="2030"/>
                </a:lnTo>
                <a:lnTo>
                  <a:pt x="1579" y="1494"/>
                </a:lnTo>
                <a:close/>
                <a:moveTo>
                  <a:pt x="846" y="649"/>
                </a:moveTo>
                <a:lnTo>
                  <a:pt x="846" y="1325"/>
                </a:lnTo>
                <a:cubicBezTo>
                  <a:pt x="846" y="1387"/>
                  <a:pt x="795" y="1438"/>
                  <a:pt x="733" y="1438"/>
                </a:cubicBezTo>
                <a:lnTo>
                  <a:pt x="705" y="1438"/>
                </a:lnTo>
                <a:lnTo>
                  <a:pt x="705" y="2030"/>
                </a:lnTo>
                <a:cubicBezTo>
                  <a:pt x="705" y="2092"/>
                  <a:pt x="654" y="2143"/>
                  <a:pt x="592" y="2143"/>
                </a:cubicBezTo>
                <a:lnTo>
                  <a:pt x="254" y="2143"/>
                </a:lnTo>
                <a:cubicBezTo>
                  <a:pt x="191" y="2143"/>
                  <a:pt x="141" y="2092"/>
                  <a:pt x="141" y="2030"/>
                </a:cubicBezTo>
                <a:lnTo>
                  <a:pt x="141" y="1438"/>
                </a:lnTo>
                <a:lnTo>
                  <a:pt x="112" y="1438"/>
                </a:lnTo>
                <a:cubicBezTo>
                  <a:pt x="50" y="1438"/>
                  <a:pt x="0" y="1387"/>
                  <a:pt x="0" y="1325"/>
                </a:cubicBezTo>
                <a:lnTo>
                  <a:pt x="0" y="649"/>
                </a:lnTo>
                <a:cubicBezTo>
                  <a:pt x="0" y="587"/>
                  <a:pt x="50" y="536"/>
                  <a:pt x="112" y="536"/>
                </a:cubicBezTo>
                <a:lnTo>
                  <a:pt x="254" y="536"/>
                </a:lnTo>
                <a:lnTo>
                  <a:pt x="423" y="705"/>
                </a:lnTo>
                <a:lnTo>
                  <a:pt x="592" y="536"/>
                </a:lnTo>
                <a:lnTo>
                  <a:pt x="733" y="536"/>
                </a:lnTo>
                <a:cubicBezTo>
                  <a:pt x="795" y="536"/>
                  <a:pt x="846" y="587"/>
                  <a:pt x="846" y="649"/>
                </a:cubicBezTo>
                <a:close/>
                <a:moveTo>
                  <a:pt x="564" y="807"/>
                </a:moveTo>
                <a:lnTo>
                  <a:pt x="423" y="900"/>
                </a:lnTo>
                <a:lnTo>
                  <a:pt x="282" y="807"/>
                </a:lnTo>
                <a:lnTo>
                  <a:pt x="282" y="979"/>
                </a:lnTo>
                <a:lnTo>
                  <a:pt x="423" y="900"/>
                </a:lnTo>
                <a:lnTo>
                  <a:pt x="564" y="979"/>
                </a:lnTo>
                <a:lnTo>
                  <a:pt x="564" y="80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nvGrpSpPr>
          <p:cNvPr id="45" name="Group 42">
            <a:extLst>
              <a:ext uri="{FF2B5EF4-FFF2-40B4-BE49-F238E27FC236}">
                <a16:creationId xmlns:a16="http://schemas.microsoft.com/office/drawing/2014/main" id="{0E81C14A-21D8-B5E5-A053-3D2446293DFA}"/>
              </a:ext>
            </a:extLst>
          </p:cNvPr>
          <p:cNvGrpSpPr>
            <a:grpSpLocks/>
          </p:cNvGrpSpPr>
          <p:nvPr/>
        </p:nvGrpSpPr>
        <p:grpSpPr bwMode="auto">
          <a:xfrm>
            <a:off x="9470135" y="3039923"/>
            <a:ext cx="625774" cy="625774"/>
            <a:chOff x="3683" y="1188"/>
            <a:chExt cx="434" cy="434"/>
          </a:xfrm>
        </p:grpSpPr>
        <p:sp>
          <p:nvSpPr>
            <p:cNvPr id="46" name="Freeform 43">
              <a:extLst>
                <a:ext uri="{FF2B5EF4-FFF2-40B4-BE49-F238E27FC236}">
                  <a16:creationId xmlns:a16="http://schemas.microsoft.com/office/drawing/2014/main" id="{15CEA52B-819B-5C21-9B5B-96DDF876D99B}"/>
                </a:ext>
              </a:extLst>
            </p:cNvPr>
            <p:cNvSpPr>
              <a:spLocks noChangeArrowheads="1"/>
            </p:cNvSpPr>
            <p:nvPr/>
          </p:nvSpPr>
          <p:spPr bwMode="auto">
            <a:xfrm>
              <a:off x="3724" y="1582"/>
              <a:ext cx="40" cy="40"/>
            </a:xfrm>
            <a:custGeom>
              <a:avLst/>
              <a:gdLst>
                <a:gd name="T0" fmla="*/ 181 w 182"/>
                <a:gd name="T1" fmla="*/ 90 h 181"/>
                <a:gd name="T2" fmla="*/ 169 w 182"/>
                <a:gd name="T3" fmla="*/ 135 h 181"/>
                <a:gd name="T4" fmla="*/ 136 w 182"/>
                <a:gd name="T5" fmla="*/ 168 h 181"/>
                <a:gd name="T6" fmla="*/ 91 w 182"/>
                <a:gd name="T7" fmla="*/ 180 h 181"/>
                <a:gd name="T8" fmla="*/ 45 w 182"/>
                <a:gd name="T9" fmla="*/ 168 h 181"/>
                <a:gd name="T10" fmla="*/ 12 w 182"/>
                <a:gd name="T11" fmla="*/ 135 h 181"/>
                <a:gd name="T12" fmla="*/ 0 w 182"/>
                <a:gd name="T13" fmla="*/ 90 h 181"/>
                <a:gd name="T14" fmla="*/ 12 w 182"/>
                <a:gd name="T15" fmla="*/ 45 h 181"/>
                <a:gd name="T16" fmla="*/ 45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1" y="176"/>
                    <a:pt x="107" y="180"/>
                    <a:pt x="91" y="180"/>
                  </a:cubicBezTo>
                  <a:cubicBezTo>
                    <a:pt x="74" y="180"/>
                    <a:pt x="59" y="176"/>
                    <a:pt x="45" y="168"/>
                  </a:cubicBezTo>
                  <a:cubicBezTo>
                    <a:pt x="30" y="160"/>
                    <a:pt x="20" y="149"/>
                    <a:pt x="12" y="135"/>
                  </a:cubicBezTo>
                  <a:cubicBezTo>
                    <a:pt x="3" y="121"/>
                    <a:pt x="0" y="107"/>
                    <a:pt x="0" y="90"/>
                  </a:cubicBezTo>
                  <a:cubicBezTo>
                    <a:pt x="0" y="73"/>
                    <a:pt x="3" y="60"/>
                    <a:pt x="12" y="45"/>
                  </a:cubicBezTo>
                  <a:cubicBezTo>
                    <a:pt x="20" y="31"/>
                    <a:pt x="30" y="21"/>
                    <a:pt x="45" y="12"/>
                  </a:cubicBezTo>
                  <a:cubicBezTo>
                    <a:pt x="59" y="4"/>
                    <a:pt x="74" y="0"/>
                    <a:pt x="91" y="0"/>
                  </a:cubicBezTo>
                  <a:cubicBezTo>
                    <a:pt x="107" y="0"/>
                    <a:pt x="121"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7" name="Freeform 44">
              <a:extLst>
                <a:ext uri="{FF2B5EF4-FFF2-40B4-BE49-F238E27FC236}">
                  <a16:creationId xmlns:a16="http://schemas.microsoft.com/office/drawing/2014/main" id="{DB0FDB4B-3A15-6E08-32D7-BBB2A9E81703}"/>
                </a:ext>
              </a:extLst>
            </p:cNvPr>
            <p:cNvSpPr>
              <a:spLocks noChangeArrowheads="1"/>
            </p:cNvSpPr>
            <p:nvPr/>
          </p:nvSpPr>
          <p:spPr bwMode="auto">
            <a:xfrm>
              <a:off x="3812" y="1582"/>
              <a:ext cx="40" cy="40"/>
            </a:xfrm>
            <a:custGeom>
              <a:avLst/>
              <a:gdLst>
                <a:gd name="T0" fmla="*/ 181 w 182"/>
                <a:gd name="T1" fmla="*/ 90 h 181"/>
                <a:gd name="T2" fmla="*/ 169 w 182"/>
                <a:gd name="T3" fmla="*/ 135 h 181"/>
                <a:gd name="T4" fmla="*/ 136 w 182"/>
                <a:gd name="T5" fmla="*/ 168 h 181"/>
                <a:gd name="T6" fmla="*/ 91 w 182"/>
                <a:gd name="T7" fmla="*/ 180 h 181"/>
                <a:gd name="T8" fmla="*/ 46 w 182"/>
                <a:gd name="T9" fmla="*/ 168 h 181"/>
                <a:gd name="T10" fmla="*/ 13 w 182"/>
                <a:gd name="T11" fmla="*/ 135 h 181"/>
                <a:gd name="T12" fmla="*/ 0 w 182"/>
                <a:gd name="T13" fmla="*/ 90 h 181"/>
                <a:gd name="T14" fmla="*/ 13 w 182"/>
                <a:gd name="T15" fmla="*/ 45 h 181"/>
                <a:gd name="T16" fmla="*/ 46 w 182"/>
                <a:gd name="T17" fmla="*/ 12 h 181"/>
                <a:gd name="T18" fmla="*/ 91 w 182"/>
                <a:gd name="T19" fmla="*/ 0 h 181"/>
                <a:gd name="T20" fmla="*/ 136 w 182"/>
                <a:gd name="T21" fmla="*/ 12 h 181"/>
                <a:gd name="T22" fmla="*/ 169 w 182"/>
                <a:gd name="T23" fmla="*/ 45 h 181"/>
                <a:gd name="T24" fmla="*/ 181 w 182"/>
                <a:gd name="T25"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2" h="181">
                  <a:moveTo>
                    <a:pt x="181" y="90"/>
                  </a:moveTo>
                  <a:cubicBezTo>
                    <a:pt x="181" y="107"/>
                    <a:pt x="177" y="121"/>
                    <a:pt x="169" y="135"/>
                  </a:cubicBezTo>
                  <a:cubicBezTo>
                    <a:pt x="161" y="149"/>
                    <a:pt x="150" y="160"/>
                    <a:pt x="136" y="168"/>
                  </a:cubicBezTo>
                  <a:cubicBezTo>
                    <a:pt x="122" y="176"/>
                    <a:pt x="107" y="180"/>
                    <a:pt x="91" y="180"/>
                  </a:cubicBezTo>
                  <a:cubicBezTo>
                    <a:pt x="74" y="180"/>
                    <a:pt x="60" y="176"/>
                    <a:pt x="46" y="168"/>
                  </a:cubicBezTo>
                  <a:cubicBezTo>
                    <a:pt x="31" y="160"/>
                    <a:pt x="21" y="149"/>
                    <a:pt x="13" y="135"/>
                  </a:cubicBezTo>
                  <a:cubicBezTo>
                    <a:pt x="4" y="121"/>
                    <a:pt x="0" y="107"/>
                    <a:pt x="0" y="90"/>
                  </a:cubicBezTo>
                  <a:cubicBezTo>
                    <a:pt x="0" y="73"/>
                    <a:pt x="4" y="60"/>
                    <a:pt x="13" y="45"/>
                  </a:cubicBezTo>
                  <a:cubicBezTo>
                    <a:pt x="21" y="31"/>
                    <a:pt x="31" y="21"/>
                    <a:pt x="46" y="12"/>
                  </a:cubicBezTo>
                  <a:cubicBezTo>
                    <a:pt x="60" y="4"/>
                    <a:pt x="74" y="0"/>
                    <a:pt x="91" y="0"/>
                  </a:cubicBezTo>
                  <a:cubicBezTo>
                    <a:pt x="107" y="0"/>
                    <a:pt x="122" y="4"/>
                    <a:pt x="136" y="12"/>
                  </a:cubicBezTo>
                  <a:cubicBezTo>
                    <a:pt x="150" y="21"/>
                    <a:pt x="161" y="31"/>
                    <a:pt x="169" y="45"/>
                  </a:cubicBezTo>
                  <a:cubicBezTo>
                    <a:pt x="177" y="60"/>
                    <a:pt x="181" y="73"/>
                    <a:pt x="181" y="9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8" name="Freeform 45">
              <a:extLst>
                <a:ext uri="{FF2B5EF4-FFF2-40B4-BE49-F238E27FC236}">
                  <a16:creationId xmlns:a16="http://schemas.microsoft.com/office/drawing/2014/main" id="{AB68C0EA-71B2-D05F-F720-1805F0C06944}"/>
                </a:ext>
              </a:extLst>
            </p:cNvPr>
            <p:cNvSpPr>
              <a:spLocks noChangeArrowheads="1"/>
            </p:cNvSpPr>
            <p:nvPr/>
          </p:nvSpPr>
          <p:spPr bwMode="auto">
            <a:xfrm>
              <a:off x="3998" y="1188"/>
              <a:ext cx="82" cy="82"/>
            </a:xfrm>
            <a:custGeom>
              <a:avLst/>
              <a:gdLst>
                <a:gd name="T0" fmla="*/ 367 w 368"/>
                <a:gd name="T1" fmla="*/ 183 h 368"/>
                <a:gd name="T2" fmla="*/ 343 w 368"/>
                <a:gd name="T3" fmla="*/ 275 h 368"/>
                <a:gd name="T4" fmla="*/ 276 w 368"/>
                <a:gd name="T5" fmla="*/ 342 h 368"/>
                <a:gd name="T6" fmla="*/ 184 w 368"/>
                <a:gd name="T7" fmla="*/ 367 h 368"/>
                <a:gd name="T8" fmla="*/ 92 w 368"/>
                <a:gd name="T9" fmla="*/ 342 h 368"/>
                <a:gd name="T10" fmla="*/ 25 w 368"/>
                <a:gd name="T11" fmla="*/ 275 h 368"/>
                <a:gd name="T12" fmla="*/ 0 w 368"/>
                <a:gd name="T13" fmla="*/ 183 h 368"/>
                <a:gd name="T14" fmla="*/ 25 w 368"/>
                <a:gd name="T15" fmla="*/ 91 h 368"/>
                <a:gd name="T16" fmla="*/ 92 w 368"/>
                <a:gd name="T17" fmla="*/ 24 h 368"/>
                <a:gd name="T18" fmla="*/ 184 w 368"/>
                <a:gd name="T19" fmla="*/ 0 h 368"/>
                <a:gd name="T20" fmla="*/ 276 w 368"/>
                <a:gd name="T21" fmla="*/ 24 h 368"/>
                <a:gd name="T22" fmla="*/ 343 w 368"/>
                <a:gd name="T23" fmla="*/ 91 h 368"/>
                <a:gd name="T24" fmla="*/ 367 w 368"/>
                <a:gd name="T25" fmla="*/ 183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368">
                  <a:moveTo>
                    <a:pt x="367" y="183"/>
                  </a:moveTo>
                  <a:cubicBezTo>
                    <a:pt x="367" y="217"/>
                    <a:pt x="360" y="246"/>
                    <a:pt x="343" y="275"/>
                  </a:cubicBezTo>
                  <a:cubicBezTo>
                    <a:pt x="326" y="304"/>
                    <a:pt x="306" y="325"/>
                    <a:pt x="276" y="342"/>
                  </a:cubicBezTo>
                  <a:cubicBezTo>
                    <a:pt x="247" y="359"/>
                    <a:pt x="218" y="367"/>
                    <a:pt x="184" y="367"/>
                  </a:cubicBezTo>
                  <a:cubicBezTo>
                    <a:pt x="150" y="367"/>
                    <a:pt x="121" y="359"/>
                    <a:pt x="92" y="342"/>
                  </a:cubicBezTo>
                  <a:cubicBezTo>
                    <a:pt x="63" y="325"/>
                    <a:pt x="42" y="304"/>
                    <a:pt x="25" y="275"/>
                  </a:cubicBezTo>
                  <a:cubicBezTo>
                    <a:pt x="8" y="246"/>
                    <a:pt x="0" y="217"/>
                    <a:pt x="0" y="183"/>
                  </a:cubicBezTo>
                  <a:cubicBezTo>
                    <a:pt x="0" y="149"/>
                    <a:pt x="8" y="120"/>
                    <a:pt x="25" y="91"/>
                  </a:cubicBezTo>
                  <a:cubicBezTo>
                    <a:pt x="42" y="61"/>
                    <a:pt x="63" y="41"/>
                    <a:pt x="92" y="24"/>
                  </a:cubicBezTo>
                  <a:cubicBezTo>
                    <a:pt x="121" y="7"/>
                    <a:pt x="150" y="0"/>
                    <a:pt x="184" y="0"/>
                  </a:cubicBezTo>
                  <a:cubicBezTo>
                    <a:pt x="218" y="0"/>
                    <a:pt x="247" y="7"/>
                    <a:pt x="276" y="24"/>
                  </a:cubicBezTo>
                  <a:cubicBezTo>
                    <a:pt x="306" y="41"/>
                    <a:pt x="326" y="61"/>
                    <a:pt x="343" y="91"/>
                  </a:cubicBezTo>
                  <a:cubicBezTo>
                    <a:pt x="360" y="120"/>
                    <a:pt x="367" y="149"/>
                    <a:pt x="367" y="18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49" name="Freeform 46">
              <a:extLst>
                <a:ext uri="{FF2B5EF4-FFF2-40B4-BE49-F238E27FC236}">
                  <a16:creationId xmlns:a16="http://schemas.microsoft.com/office/drawing/2014/main" id="{CF4EC7CF-71B7-60C8-359F-3056C707E076}"/>
                </a:ext>
              </a:extLst>
            </p:cNvPr>
            <p:cNvSpPr>
              <a:spLocks noChangeArrowheads="1"/>
            </p:cNvSpPr>
            <p:nvPr/>
          </p:nvSpPr>
          <p:spPr bwMode="auto">
            <a:xfrm>
              <a:off x="3682" y="1284"/>
              <a:ext cx="437" cy="339"/>
            </a:xfrm>
            <a:custGeom>
              <a:avLst/>
              <a:gdLst>
                <a:gd name="T0" fmla="*/ 1909 w 1932"/>
                <a:gd name="T1" fmla="*/ 1339 h 1498"/>
                <a:gd name="T2" fmla="*/ 1745 w 1932"/>
                <a:gd name="T3" fmla="*/ 1068 h 1498"/>
                <a:gd name="T4" fmla="*/ 1742 w 1932"/>
                <a:gd name="T5" fmla="*/ 1060 h 1498"/>
                <a:gd name="T6" fmla="*/ 1680 w 1932"/>
                <a:gd name="T7" fmla="*/ 848 h 1498"/>
                <a:gd name="T8" fmla="*/ 1765 w 1932"/>
                <a:gd name="T9" fmla="*/ 696 h 1498"/>
                <a:gd name="T10" fmla="*/ 1765 w 1932"/>
                <a:gd name="T11" fmla="*/ 149 h 1498"/>
                <a:gd name="T12" fmla="*/ 1616 w 1932"/>
                <a:gd name="T13" fmla="*/ 0 h 1498"/>
                <a:gd name="T14" fmla="*/ 1587 w 1932"/>
                <a:gd name="T15" fmla="*/ 0 h 1498"/>
                <a:gd name="T16" fmla="*/ 1395 w 1932"/>
                <a:gd name="T17" fmla="*/ 116 h 1498"/>
                <a:gd name="T18" fmla="*/ 1122 w 1932"/>
                <a:gd name="T19" fmla="*/ 344 h 1498"/>
                <a:gd name="T20" fmla="*/ 1091 w 1932"/>
                <a:gd name="T21" fmla="*/ 412 h 1498"/>
                <a:gd name="T22" fmla="*/ 1082 w 1932"/>
                <a:gd name="T23" fmla="*/ 412 h 1498"/>
                <a:gd name="T24" fmla="*/ 934 w 1932"/>
                <a:gd name="T25" fmla="*/ 412 h 1498"/>
                <a:gd name="T26" fmla="*/ 875 w 1932"/>
                <a:gd name="T27" fmla="*/ 460 h 1498"/>
                <a:gd name="T28" fmla="*/ 849 w 1932"/>
                <a:gd name="T29" fmla="*/ 591 h 1498"/>
                <a:gd name="T30" fmla="*/ 846 w 1932"/>
                <a:gd name="T31" fmla="*/ 591 h 1498"/>
                <a:gd name="T32" fmla="*/ 62 w 1932"/>
                <a:gd name="T33" fmla="*/ 591 h 1498"/>
                <a:gd name="T34" fmla="*/ 17 w 1932"/>
                <a:gd name="T35" fmla="*/ 614 h 1498"/>
                <a:gd name="T36" fmla="*/ 3 w 1932"/>
                <a:gd name="T37" fmla="*/ 662 h 1498"/>
                <a:gd name="T38" fmla="*/ 62 w 1932"/>
                <a:gd name="T39" fmla="*/ 1023 h 1498"/>
                <a:gd name="T40" fmla="*/ 121 w 1932"/>
                <a:gd name="T41" fmla="*/ 1074 h 1498"/>
                <a:gd name="T42" fmla="*/ 748 w 1932"/>
                <a:gd name="T43" fmla="*/ 1074 h 1498"/>
                <a:gd name="T44" fmla="*/ 736 w 1932"/>
                <a:gd name="T45" fmla="*/ 1133 h 1498"/>
                <a:gd name="T46" fmla="*/ 152 w 1932"/>
                <a:gd name="T47" fmla="*/ 1133 h 1498"/>
                <a:gd name="T48" fmla="*/ 93 w 1932"/>
                <a:gd name="T49" fmla="*/ 1192 h 1498"/>
                <a:gd name="T50" fmla="*/ 152 w 1932"/>
                <a:gd name="T51" fmla="*/ 1252 h 1498"/>
                <a:gd name="T52" fmla="*/ 784 w 1932"/>
                <a:gd name="T53" fmla="*/ 1252 h 1498"/>
                <a:gd name="T54" fmla="*/ 844 w 1932"/>
                <a:gd name="T55" fmla="*/ 1204 h 1498"/>
                <a:gd name="T56" fmla="*/ 984 w 1932"/>
                <a:gd name="T57" fmla="*/ 530 h 1498"/>
                <a:gd name="T58" fmla="*/ 1085 w 1932"/>
                <a:gd name="T59" fmla="*/ 530 h 1498"/>
                <a:gd name="T60" fmla="*/ 1144 w 1932"/>
                <a:gd name="T61" fmla="*/ 485 h 1498"/>
                <a:gd name="T62" fmla="*/ 1232 w 1932"/>
                <a:gd name="T63" fmla="*/ 474 h 1498"/>
                <a:gd name="T64" fmla="*/ 1370 w 1932"/>
                <a:gd name="T65" fmla="*/ 358 h 1498"/>
                <a:gd name="T66" fmla="*/ 1370 w 1932"/>
                <a:gd name="T67" fmla="*/ 696 h 1498"/>
                <a:gd name="T68" fmla="*/ 1407 w 1932"/>
                <a:gd name="T69" fmla="*/ 806 h 1498"/>
                <a:gd name="T70" fmla="*/ 1384 w 1932"/>
                <a:gd name="T71" fmla="*/ 1407 h 1498"/>
                <a:gd name="T72" fmla="*/ 1466 w 1932"/>
                <a:gd name="T73" fmla="*/ 1494 h 1498"/>
                <a:gd name="T74" fmla="*/ 1553 w 1932"/>
                <a:gd name="T75" fmla="*/ 1412 h 1498"/>
                <a:gd name="T76" fmla="*/ 1565 w 1932"/>
                <a:gd name="T77" fmla="*/ 1065 h 1498"/>
                <a:gd name="T78" fmla="*/ 1576 w 1932"/>
                <a:gd name="T79" fmla="*/ 1105 h 1498"/>
                <a:gd name="T80" fmla="*/ 1599 w 1932"/>
                <a:gd name="T81" fmla="*/ 1153 h 1498"/>
                <a:gd name="T82" fmla="*/ 1759 w 1932"/>
                <a:gd name="T83" fmla="*/ 1424 h 1498"/>
                <a:gd name="T84" fmla="*/ 1836 w 1932"/>
                <a:gd name="T85" fmla="*/ 1466 h 1498"/>
                <a:gd name="T86" fmla="*/ 1878 w 1932"/>
                <a:gd name="T87" fmla="*/ 1455 h 1498"/>
                <a:gd name="T88" fmla="*/ 1909 w 1932"/>
                <a:gd name="T89" fmla="*/ 1339 h 1498"/>
                <a:gd name="T90" fmla="*/ 175 w 1932"/>
                <a:gd name="T91" fmla="*/ 953 h 1498"/>
                <a:gd name="T92" fmla="*/ 135 w 1932"/>
                <a:gd name="T93" fmla="*/ 713 h 1498"/>
                <a:gd name="T94" fmla="*/ 827 w 1932"/>
                <a:gd name="T95" fmla="*/ 713 h 1498"/>
                <a:gd name="T96" fmla="*/ 776 w 1932"/>
                <a:gd name="T97" fmla="*/ 953 h 1498"/>
                <a:gd name="T98" fmla="*/ 175 w 1932"/>
                <a:gd name="T99" fmla="*/ 953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32" h="1498">
                  <a:moveTo>
                    <a:pt x="1909" y="1339"/>
                  </a:moveTo>
                  <a:lnTo>
                    <a:pt x="1745" y="1068"/>
                  </a:lnTo>
                  <a:cubicBezTo>
                    <a:pt x="1742" y="1065"/>
                    <a:pt x="1742" y="1063"/>
                    <a:pt x="1742" y="1060"/>
                  </a:cubicBezTo>
                  <a:lnTo>
                    <a:pt x="1680" y="848"/>
                  </a:lnTo>
                  <a:cubicBezTo>
                    <a:pt x="1731" y="817"/>
                    <a:pt x="1765" y="761"/>
                    <a:pt x="1765" y="696"/>
                  </a:cubicBezTo>
                  <a:lnTo>
                    <a:pt x="1765" y="149"/>
                  </a:lnTo>
                  <a:cubicBezTo>
                    <a:pt x="1765" y="68"/>
                    <a:pt x="1697" y="0"/>
                    <a:pt x="1616" y="0"/>
                  </a:cubicBezTo>
                  <a:lnTo>
                    <a:pt x="1587" y="0"/>
                  </a:lnTo>
                  <a:cubicBezTo>
                    <a:pt x="1505" y="0"/>
                    <a:pt x="1432" y="45"/>
                    <a:pt x="1395" y="116"/>
                  </a:cubicBezTo>
                  <a:lnTo>
                    <a:pt x="1122" y="344"/>
                  </a:lnTo>
                  <a:cubicBezTo>
                    <a:pt x="1102" y="361"/>
                    <a:pt x="1091" y="386"/>
                    <a:pt x="1091" y="412"/>
                  </a:cubicBezTo>
                  <a:cubicBezTo>
                    <a:pt x="1088" y="412"/>
                    <a:pt x="1085" y="412"/>
                    <a:pt x="1082" y="412"/>
                  </a:cubicBezTo>
                  <a:lnTo>
                    <a:pt x="934" y="412"/>
                  </a:lnTo>
                  <a:cubicBezTo>
                    <a:pt x="906" y="412"/>
                    <a:pt x="880" y="432"/>
                    <a:pt x="875" y="460"/>
                  </a:cubicBezTo>
                  <a:lnTo>
                    <a:pt x="849" y="591"/>
                  </a:lnTo>
                  <a:lnTo>
                    <a:pt x="846" y="591"/>
                  </a:lnTo>
                  <a:lnTo>
                    <a:pt x="62" y="591"/>
                  </a:lnTo>
                  <a:cubicBezTo>
                    <a:pt x="45" y="591"/>
                    <a:pt x="28" y="600"/>
                    <a:pt x="17" y="614"/>
                  </a:cubicBezTo>
                  <a:cubicBezTo>
                    <a:pt x="6" y="628"/>
                    <a:pt x="0" y="645"/>
                    <a:pt x="3" y="662"/>
                  </a:cubicBezTo>
                  <a:lnTo>
                    <a:pt x="62" y="1023"/>
                  </a:lnTo>
                  <a:cubicBezTo>
                    <a:pt x="68" y="1051"/>
                    <a:pt x="93" y="1074"/>
                    <a:pt x="121" y="1074"/>
                  </a:cubicBezTo>
                  <a:lnTo>
                    <a:pt x="748" y="1074"/>
                  </a:lnTo>
                  <a:lnTo>
                    <a:pt x="736" y="1133"/>
                  </a:lnTo>
                  <a:lnTo>
                    <a:pt x="152" y="1133"/>
                  </a:lnTo>
                  <a:cubicBezTo>
                    <a:pt x="118" y="1133"/>
                    <a:pt x="93" y="1161"/>
                    <a:pt x="93" y="1192"/>
                  </a:cubicBezTo>
                  <a:cubicBezTo>
                    <a:pt x="93" y="1223"/>
                    <a:pt x="121" y="1252"/>
                    <a:pt x="152" y="1252"/>
                  </a:cubicBezTo>
                  <a:lnTo>
                    <a:pt x="784" y="1252"/>
                  </a:lnTo>
                  <a:cubicBezTo>
                    <a:pt x="812" y="1252"/>
                    <a:pt x="838" y="1232"/>
                    <a:pt x="844" y="1204"/>
                  </a:cubicBezTo>
                  <a:lnTo>
                    <a:pt x="984" y="530"/>
                  </a:lnTo>
                  <a:lnTo>
                    <a:pt x="1085" y="530"/>
                  </a:lnTo>
                  <a:cubicBezTo>
                    <a:pt x="1113" y="530"/>
                    <a:pt x="1136" y="511"/>
                    <a:pt x="1144" y="485"/>
                  </a:cubicBezTo>
                  <a:cubicBezTo>
                    <a:pt x="1173" y="497"/>
                    <a:pt x="1206" y="494"/>
                    <a:pt x="1232" y="474"/>
                  </a:cubicBezTo>
                  <a:lnTo>
                    <a:pt x="1370" y="358"/>
                  </a:lnTo>
                  <a:lnTo>
                    <a:pt x="1370" y="696"/>
                  </a:lnTo>
                  <a:cubicBezTo>
                    <a:pt x="1370" y="738"/>
                    <a:pt x="1384" y="775"/>
                    <a:pt x="1407" y="806"/>
                  </a:cubicBezTo>
                  <a:lnTo>
                    <a:pt x="1384" y="1407"/>
                  </a:lnTo>
                  <a:cubicBezTo>
                    <a:pt x="1381" y="1452"/>
                    <a:pt x="1418" y="1491"/>
                    <a:pt x="1466" y="1494"/>
                  </a:cubicBezTo>
                  <a:cubicBezTo>
                    <a:pt x="1511" y="1497"/>
                    <a:pt x="1551" y="1460"/>
                    <a:pt x="1553" y="1412"/>
                  </a:cubicBezTo>
                  <a:lnTo>
                    <a:pt x="1565" y="1065"/>
                  </a:lnTo>
                  <a:lnTo>
                    <a:pt x="1576" y="1105"/>
                  </a:lnTo>
                  <a:cubicBezTo>
                    <a:pt x="1582" y="1122"/>
                    <a:pt x="1590" y="1139"/>
                    <a:pt x="1599" y="1153"/>
                  </a:cubicBezTo>
                  <a:lnTo>
                    <a:pt x="1759" y="1424"/>
                  </a:lnTo>
                  <a:cubicBezTo>
                    <a:pt x="1779" y="1452"/>
                    <a:pt x="1807" y="1466"/>
                    <a:pt x="1836" y="1466"/>
                  </a:cubicBezTo>
                  <a:cubicBezTo>
                    <a:pt x="1850" y="1466"/>
                    <a:pt x="1867" y="1463"/>
                    <a:pt x="1878" y="1455"/>
                  </a:cubicBezTo>
                  <a:cubicBezTo>
                    <a:pt x="1920" y="1429"/>
                    <a:pt x="1931" y="1379"/>
                    <a:pt x="1909" y="1339"/>
                  </a:cubicBezTo>
                  <a:close/>
                  <a:moveTo>
                    <a:pt x="175" y="953"/>
                  </a:moveTo>
                  <a:lnTo>
                    <a:pt x="135" y="713"/>
                  </a:lnTo>
                  <a:lnTo>
                    <a:pt x="827" y="713"/>
                  </a:lnTo>
                  <a:lnTo>
                    <a:pt x="776" y="953"/>
                  </a:lnTo>
                  <a:lnTo>
                    <a:pt x="175" y="953"/>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50" name="正方形/長方形 49">
            <a:extLst>
              <a:ext uri="{FF2B5EF4-FFF2-40B4-BE49-F238E27FC236}">
                <a16:creationId xmlns:a16="http://schemas.microsoft.com/office/drawing/2014/main" id="{4B2216EB-36E1-29EE-2315-41AA11F25F9E}"/>
              </a:ext>
            </a:extLst>
          </p:cNvPr>
          <p:cNvSpPr/>
          <p:nvPr/>
        </p:nvSpPr>
        <p:spPr>
          <a:xfrm>
            <a:off x="9405682" y="3702874"/>
            <a:ext cx="783208" cy="244682"/>
          </a:xfrm>
          <a:prstGeom prst="rect">
            <a:avLst/>
          </a:prstGeom>
          <a:noFill/>
        </p:spPr>
        <p:txBody>
          <a:bodyPr wrap="square" lIns="0">
            <a:spAutoFit/>
          </a:bodyPr>
          <a:lstStyle/>
          <a:p>
            <a:pPr marL="159750">
              <a:lnSpc>
                <a:spcPct val="110000"/>
              </a:lnSpc>
              <a:spcAft>
                <a:spcPts val="600"/>
              </a:spcAft>
              <a:defRPr/>
            </a:pPr>
            <a:r>
              <a:rPr lang="ja-JP" altLang="en-US" sz="900" b="1" spc="100" dirty="0">
                <a:solidFill>
                  <a:schemeClr val="accent3"/>
                </a:solidFill>
                <a:latin typeface="メイリオ" panose="020B0604030504040204" pitchFamily="50" charset="-128"/>
              </a:rPr>
              <a:t>購買意向</a:t>
            </a:r>
            <a:endParaRPr lang="en-US" altLang="ja-JP" sz="900" b="1" spc="100" dirty="0">
              <a:solidFill>
                <a:schemeClr val="accent3"/>
              </a:solidFill>
              <a:latin typeface="メイリオ" panose="020B0604030504040204" pitchFamily="50" charset="-128"/>
            </a:endParaRPr>
          </a:p>
        </p:txBody>
      </p:sp>
      <p:sp>
        <p:nvSpPr>
          <p:cNvPr id="51" name="正方形/長方形 50">
            <a:extLst>
              <a:ext uri="{FF2B5EF4-FFF2-40B4-BE49-F238E27FC236}">
                <a16:creationId xmlns:a16="http://schemas.microsoft.com/office/drawing/2014/main" id="{5C5659D3-2AD9-DFBB-F750-DD069397D99F}"/>
              </a:ext>
            </a:extLst>
          </p:cNvPr>
          <p:cNvSpPr/>
          <p:nvPr/>
        </p:nvSpPr>
        <p:spPr>
          <a:xfrm>
            <a:off x="9988177" y="3961429"/>
            <a:ext cx="1154672" cy="244682"/>
          </a:xfrm>
          <a:prstGeom prst="rect">
            <a:avLst/>
          </a:prstGeom>
          <a:noFill/>
        </p:spPr>
        <p:txBody>
          <a:bodyPr wrap="square" lIns="0">
            <a:spAutoFit/>
          </a:bodyPr>
          <a:lstStyle/>
          <a:p>
            <a:pPr marL="159750">
              <a:lnSpc>
                <a:spcPct val="110000"/>
              </a:lnSpc>
              <a:spcAft>
                <a:spcPts val="600"/>
              </a:spcAft>
              <a:defRPr/>
            </a:pPr>
            <a:r>
              <a:rPr lang="ja-JP" altLang="en-US" sz="900" b="1" spc="100" dirty="0">
                <a:solidFill>
                  <a:schemeClr val="accent3"/>
                </a:solidFill>
                <a:latin typeface="メイリオ" panose="020B0604030504040204" pitchFamily="50" charset="-128"/>
              </a:rPr>
              <a:t>ライフイベント</a:t>
            </a:r>
            <a:endParaRPr lang="en-US" altLang="ja-JP" sz="900" b="1" spc="100" dirty="0">
              <a:solidFill>
                <a:schemeClr val="accent3"/>
              </a:solidFill>
              <a:latin typeface="メイリオ" panose="020B0604030504040204" pitchFamily="50" charset="-128"/>
            </a:endParaRPr>
          </a:p>
        </p:txBody>
      </p:sp>
      <p:sp>
        <p:nvSpPr>
          <p:cNvPr id="59" name="テキスト ボックス 58">
            <a:extLst>
              <a:ext uri="{FF2B5EF4-FFF2-40B4-BE49-F238E27FC236}">
                <a16:creationId xmlns:a16="http://schemas.microsoft.com/office/drawing/2014/main" id="{A83742A2-CCA3-EC3E-870F-4A4B09470924}"/>
              </a:ext>
            </a:extLst>
          </p:cNvPr>
          <p:cNvSpPr txBox="1"/>
          <p:nvPr/>
        </p:nvSpPr>
        <p:spPr>
          <a:xfrm>
            <a:off x="5401787" y="4354097"/>
            <a:ext cx="2660440" cy="523220"/>
          </a:xfrm>
          <a:prstGeom prst="rect">
            <a:avLst/>
          </a:prstGeom>
          <a:noFill/>
        </p:spPr>
        <p:txBody>
          <a:bodyPr wrap="square">
            <a:spAutoFit/>
          </a:bodyPr>
          <a:lstStyle/>
          <a:p>
            <a:r>
              <a:rPr lang="ja-JP" altLang="en-US" sz="800" b="1" dirty="0">
                <a:solidFill>
                  <a:schemeClr val="accent3"/>
                </a:solidFill>
              </a:rPr>
              <a:t>■タイトルイメージ</a:t>
            </a:r>
            <a:endParaRPr lang="en-US" altLang="ja-JP" sz="800" b="1" dirty="0">
              <a:solidFill>
                <a:schemeClr val="accent3"/>
              </a:solidFill>
            </a:endParaRPr>
          </a:p>
          <a:p>
            <a:r>
              <a:rPr lang="ja-JP" altLang="en-US" sz="1000" i="0" dirty="0">
                <a:solidFill>
                  <a:schemeClr val="accent3"/>
                </a:solidFill>
                <a:effectLst/>
                <a:latin typeface="ヒラギノ角ゴ Pro W3"/>
              </a:rPr>
              <a:t>キレとコク、究極の調和点を求めて。</a:t>
            </a:r>
            <a:r>
              <a:rPr lang="en-US" altLang="ja-JP" sz="1000" i="0" dirty="0">
                <a:solidFill>
                  <a:schemeClr val="accent3"/>
                </a:solidFill>
                <a:effectLst/>
                <a:latin typeface="ヒラギノ角ゴ Pro W3"/>
              </a:rPr>
              <a:t>××</a:t>
            </a:r>
            <a:r>
              <a:rPr lang="ja-JP" altLang="en-US" sz="1000" i="0" dirty="0">
                <a:solidFill>
                  <a:schemeClr val="accent3"/>
                </a:solidFill>
                <a:effectLst/>
                <a:latin typeface="ヒラギノ角ゴ Pro W3"/>
              </a:rPr>
              <a:t>ビールが全面刷新で導き出した答えとは</a:t>
            </a:r>
            <a:endParaRPr lang="ja-JP" altLang="en-US" sz="1000" dirty="0">
              <a:solidFill>
                <a:schemeClr val="accent3"/>
              </a:solidFill>
            </a:endParaRPr>
          </a:p>
        </p:txBody>
      </p:sp>
      <p:sp>
        <p:nvSpPr>
          <p:cNvPr id="60" name="正方形/長方形 59">
            <a:extLst>
              <a:ext uri="{FF2B5EF4-FFF2-40B4-BE49-F238E27FC236}">
                <a16:creationId xmlns:a16="http://schemas.microsoft.com/office/drawing/2014/main" id="{89BA380A-7D86-56A3-9084-3A57A804E44F}"/>
              </a:ext>
            </a:extLst>
          </p:cNvPr>
          <p:cNvSpPr/>
          <p:nvPr/>
        </p:nvSpPr>
        <p:spPr>
          <a:xfrm>
            <a:off x="5428971" y="3992396"/>
            <a:ext cx="2737603" cy="219675"/>
          </a:xfrm>
          <a:prstGeom prst="rect">
            <a:avLst/>
          </a:prstGeom>
          <a:solidFill>
            <a:schemeClr val="accent3"/>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5" name="テキスト ボックス 64">
            <a:extLst>
              <a:ext uri="{FF2B5EF4-FFF2-40B4-BE49-F238E27FC236}">
                <a16:creationId xmlns:a16="http://schemas.microsoft.com/office/drawing/2014/main" id="{D08317BC-B14B-B187-C325-4093FA2841F7}"/>
              </a:ext>
            </a:extLst>
          </p:cNvPr>
          <p:cNvSpPr txBox="1"/>
          <p:nvPr/>
        </p:nvSpPr>
        <p:spPr>
          <a:xfrm>
            <a:off x="5329270" y="3984933"/>
            <a:ext cx="2922161" cy="261610"/>
          </a:xfrm>
          <a:prstGeom prst="rect">
            <a:avLst/>
          </a:prstGeom>
          <a:noFill/>
        </p:spPr>
        <p:txBody>
          <a:bodyPr wrap="square">
            <a:spAutoFit/>
          </a:bodyPr>
          <a:lstStyle/>
          <a:p>
            <a:r>
              <a:rPr lang="ja-JP" altLang="en-US" sz="1100" b="1" dirty="0">
                <a:solidFill>
                  <a:schemeClr val="bg1"/>
                </a:solidFill>
                <a:latin typeface="+mj-ea"/>
                <a:ea typeface="+mj-ea"/>
              </a:rPr>
              <a:t>（例）看板アルコール飲料のリニューアル</a:t>
            </a:r>
            <a:endParaRPr lang="ja-JP" altLang="en-US" sz="1100" dirty="0">
              <a:solidFill>
                <a:schemeClr val="bg1"/>
              </a:solidFill>
              <a:latin typeface="+mj-ea"/>
              <a:ea typeface="+mj-ea"/>
            </a:endParaRPr>
          </a:p>
        </p:txBody>
      </p:sp>
      <p:sp>
        <p:nvSpPr>
          <p:cNvPr id="69" name="テキスト ボックス 68">
            <a:extLst>
              <a:ext uri="{FF2B5EF4-FFF2-40B4-BE49-F238E27FC236}">
                <a16:creationId xmlns:a16="http://schemas.microsoft.com/office/drawing/2014/main" id="{4C539E12-6508-B8E0-A600-F35B9653D587}"/>
              </a:ext>
            </a:extLst>
          </p:cNvPr>
          <p:cNvSpPr txBox="1"/>
          <p:nvPr/>
        </p:nvSpPr>
        <p:spPr>
          <a:xfrm>
            <a:off x="5415459" y="4950440"/>
            <a:ext cx="2818554" cy="984885"/>
          </a:xfrm>
          <a:prstGeom prst="rect">
            <a:avLst/>
          </a:prstGeom>
          <a:noFill/>
        </p:spPr>
        <p:txBody>
          <a:bodyPr wrap="square">
            <a:spAutoFit/>
          </a:bodyPr>
          <a:lstStyle/>
          <a:p>
            <a:r>
              <a:rPr lang="ja-JP" altLang="en-US" sz="800" b="1" dirty="0">
                <a:solidFill>
                  <a:schemeClr val="accent3"/>
                </a:solidFill>
              </a:rPr>
              <a:t>■コンテンツ概要</a:t>
            </a:r>
            <a:endParaRPr lang="en-US" altLang="ja-JP" sz="800" b="1" dirty="0">
              <a:solidFill>
                <a:schemeClr val="accent3"/>
              </a:solidFill>
            </a:endParaRPr>
          </a:p>
          <a:p>
            <a:r>
              <a:rPr lang="ja-JP" altLang="en-US" sz="1000" i="0" dirty="0">
                <a:solidFill>
                  <a:schemeClr val="accent3"/>
                </a:solidFill>
                <a:effectLst/>
                <a:latin typeface="ヒラギノ角ゴ Pro W3"/>
              </a:rPr>
              <a:t>リニューアルのコンセプトとこだわり、</a:t>
            </a:r>
            <a:endParaRPr lang="en-US" altLang="ja-JP" sz="1000" i="0" dirty="0">
              <a:solidFill>
                <a:schemeClr val="accent3"/>
              </a:solidFill>
              <a:effectLst/>
              <a:latin typeface="ヒラギノ角ゴ Pro W3"/>
            </a:endParaRPr>
          </a:p>
          <a:p>
            <a:r>
              <a:rPr lang="ja-JP" altLang="en-US" sz="1000" dirty="0">
                <a:solidFill>
                  <a:schemeClr val="accent3"/>
                </a:solidFill>
                <a:latin typeface="ヒラギノ角ゴ Pro W3"/>
              </a:rPr>
              <a:t>独自の製法などの開発秘話を、広告主様ご担当者へのインタビュー動画の形式で熱量をもって伝達</a:t>
            </a:r>
            <a:r>
              <a:rPr lang="ja-JP" altLang="en-US" sz="1000" i="0" dirty="0">
                <a:solidFill>
                  <a:schemeClr val="accent3"/>
                </a:solidFill>
                <a:effectLst/>
                <a:latin typeface="ヒラギノ角ゴ Pro W3"/>
              </a:rPr>
              <a:t>。</a:t>
            </a:r>
            <a:endParaRPr lang="en-US" altLang="ja-JP" sz="1000" i="0" dirty="0">
              <a:solidFill>
                <a:schemeClr val="accent3"/>
              </a:solidFill>
              <a:effectLst/>
              <a:latin typeface="ヒラギノ角ゴ Pro W3"/>
            </a:endParaRPr>
          </a:p>
          <a:p>
            <a:endParaRPr lang="ja-JP" altLang="en-US" sz="1000" dirty="0">
              <a:solidFill>
                <a:schemeClr val="accent3"/>
              </a:solidFill>
            </a:endParaRPr>
          </a:p>
        </p:txBody>
      </p:sp>
      <p:pic>
        <p:nvPicPr>
          <p:cNvPr id="78" name="図 77">
            <a:extLst>
              <a:ext uri="{FF2B5EF4-FFF2-40B4-BE49-F238E27FC236}">
                <a16:creationId xmlns:a16="http://schemas.microsoft.com/office/drawing/2014/main" id="{8991D36A-6B5F-984C-4B03-44EE73AB1156}"/>
              </a:ext>
            </a:extLst>
          </p:cNvPr>
          <p:cNvPicPr>
            <a:picLocks noChangeAspect="1"/>
          </p:cNvPicPr>
          <p:nvPr/>
        </p:nvPicPr>
        <p:blipFill>
          <a:blip r:embed="rId3"/>
          <a:stretch>
            <a:fillRect/>
          </a:stretch>
        </p:blipFill>
        <p:spPr>
          <a:xfrm>
            <a:off x="3418374" y="3984933"/>
            <a:ext cx="1841152" cy="2316681"/>
          </a:xfrm>
          <a:prstGeom prst="rect">
            <a:avLst/>
          </a:prstGeom>
        </p:spPr>
      </p:pic>
      <p:sp>
        <p:nvSpPr>
          <p:cNvPr id="80" name="Freeform 53">
            <a:extLst>
              <a:ext uri="{FF2B5EF4-FFF2-40B4-BE49-F238E27FC236}">
                <a16:creationId xmlns:a16="http://schemas.microsoft.com/office/drawing/2014/main" id="{ADFE036A-063E-84CB-8F46-01BF416C3265}"/>
              </a:ext>
            </a:extLst>
          </p:cNvPr>
          <p:cNvSpPr>
            <a:spLocks noChangeArrowheads="1"/>
          </p:cNvSpPr>
          <p:nvPr/>
        </p:nvSpPr>
        <p:spPr bwMode="auto">
          <a:xfrm>
            <a:off x="8654887" y="3655537"/>
            <a:ext cx="378834" cy="279058"/>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81" name="テキスト ボックス 80">
            <a:extLst>
              <a:ext uri="{FF2B5EF4-FFF2-40B4-BE49-F238E27FC236}">
                <a16:creationId xmlns:a16="http://schemas.microsoft.com/office/drawing/2014/main" id="{C63C62A7-8C5B-583F-DCDD-3B633D2116E2}"/>
              </a:ext>
            </a:extLst>
          </p:cNvPr>
          <p:cNvSpPr txBox="1"/>
          <p:nvPr/>
        </p:nvSpPr>
        <p:spPr>
          <a:xfrm>
            <a:off x="8881700" y="4312389"/>
            <a:ext cx="2621880" cy="1169551"/>
          </a:xfrm>
          <a:prstGeom prst="rect">
            <a:avLst/>
          </a:prstGeom>
          <a:noFill/>
        </p:spPr>
        <p:txBody>
          <a:bodyPr wrap="square">
            <a:spAutoFit/>
          </a:bodyPr>
          <a:lstStyle/>
          <a:p>
            <a:r>
              <a:rPr lang="ja-JP" altLang="en-US" sz="1000" dirty="0">
                <a:solidFill>
                  <a:schemeClr val="accent3"/>
                </a:solidFill>
              </a:rPr>
              <a:t>・該当カテゴリーのサイト閲覧など</a:t>
            </a:r>
            <a:r>
              <a:rPr lang="ja-JP" altLang="en-US" sz="1000" b="1" dirty="0">
                <a:solidFill>
                  <a:schemeClr val="accent6"/>
                </a:solidFill>
              </a:rPr>
              <a:t>興味関心を示している層</a:t>
            </a:r>
            <a:r>
              <a:rPr lang="ja-JP" altLang="en-US" sz="1000" dirty="0">
                <a:solidFill>
                  <a:schemeClr val="accent3"/>
                </a:solidFill>
              </a:rPr>
              <a:t>や、商品検索など</a:t>
            </a:r>
            <a:r>
              <a:rPr lang="ja-JP" altLang="en-US" sz="1000" b="1" dirty="0">
                <a:solidFill>
                  <a:schemeClr val="accent6"/>
                </a:solidFill>
              </a:rPr>
              <a:t>購入検討層</a:t>
            </a:r>
            <a:r>
              <a:rPr lang="ja-JP" altLang="en-US" sz="1000" dirty="0">
                <a:solidFill>
                  <a:schemeClr val="accent3"/>
                </a:solidFill>
              </a:rPr>
              <a:t>に対して広告を配信</a:t>
            </a:r>
            <a:endParaRPr lang="en-US" altLang="ja-JP" sz="1000" dirty="0">
              <a:solidFill>
                <a:schemeClr val="accent3"/>
              </a:solidFill>
            </a:endParaRPr>
          </a:p>
          <a:p>
            <a:endParaRPr lang="ja-JP" altLang="en-US" sz="1000" dirty="0">
              <a:solidFill>
                <a:schemeClr val="accent3"/>
              </a:solidFill>
            </a:endParaRPr>
          </a:p>
          <a:p>
            <a:r>
              <a:rPr lang="ja-JP" altLang="en-US" sz="1000" dirty="0">
                <a:solidFill>
                  <a:schemeClr val="accent3"/>
                </a:solidFill>
              </a:rPr>
              <a:t>・結婚や引越しなど、</a:t>
            </a:r>
            <a:r>
              <a:rPr lang="ja-JP" altLang="en-US" sz="1000" b="1" dirty="0">
                <a:solidFill>
                  <a:schemeClr val="accent6"/>
                </a:solidFill>
              </a:rPr>
              <a:t>関連商品の購入につながりやすいライフイベントを迎えるユーザー</a:t>
            </a:r>
            <a:r>
              <a:rPr lang="ja-JP" altLang="en-US" sz="1000" dirty="0">
                <a:solidFill>
                  <a:schemeClr val="accent3"/>
                </a:solidFill>
              </a:rPr>
              <a:t>に指定配信</a:t>
            </a:r>
          </a:p>
        </p:txBody>
      </p:sp>
      <p:sp>
        <p:nvSpPr>
          <p:cNvPr id="2" name="正方形/長方形 1">
            <a:extLst>
              <a:ext uri="{FF2B5EF4-FFF2-40B4-BE49-F238E27FC236}">
                <a16:creationId xmlns:a16="http://schemas.microsoft.com/office/drawing/2014/main" id="{BC8FDAEF-81FB-5278-C33D-F3C1AE8E234A}"/>
              </a:ext>
            </a:extLst>
          </p:cNvPr>
          <p:cNvSpPr/>
          <p:nvPr/>
        </p:nvSpPr>
        <p:spPr>
          <a:xfrm>
            <a:off x="438074" y="6222041"/>
            <a:ext cx="2576294" cy="369332"/>
          </a:xfrm>
          <a:prstGeom prst="rect">
            <a:avLst/>
          </a:prstGeom>
        </p:spPr>
        <p:txBody>
          <a:bodyPr wrap="square">
            <a:spAutoFit/>
          </a:bodyPr>
          <a:lstStyle/>
          <a:p>
            <a:pPr rtl="0">
              <a:defRPr/>
            </a:pPr>
            <a:r>
              <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rPr>
              <a:t>※</a:t>
            </a:r>
            <a:r>
              <a:rPr kumimoji="1" lang="ja-JP" altLang="en-US" sz="600" kern="1200" spc="100" dirty="0">
                <a:solidFill>
                  <a:schemeClr val="accent3"/>
                </a:solidFill>
                <a:latin typeface="メイリオ" panose="020B0604030504040204" pitchFamily="50" charset="-128"/>
                <a:ea typeface="メイリオ" panose="020B0604030504040204" pitchFamily="50" charset="-128"/>
                <a:cs typeface="+mn-cs"/>
              </a:rPr>
              <a:t>推奨プラン①～③以外の目的、集客・アプローチ方法以外でもご利用いただけますが、</a:t>
            </a:r>
            <a:endParaRPr kumimoji="1" lang="en-US" altLang="ja-JP" sz="600" kern="1200" spc="100" dirty="0">
              <a:solidFill>
                <a:schemeClr val="accent3"/>
              </a:solidFill>
              <a:latin typeface="メイリオ" panose="020B0604030504040204" pitchFamily="50" charset="-128"/>
              <a:ea typeface="メイリオ" panose="020B0604030504040204" pitchFamily="50" charset="-128"/>
              <a:cs typeface="+mn-cs"/>
            </a:endParaRPr>
          </a:p>
          <a:p>
            <a:pPr rtl="0">
              <a:defRPr/>
            </a:pPr>
            <a:r>
              <a:rPr lang="ja-JP" altLang="en-US" sz="600" spc="100" dirty="0">
                <a:solidFill>
                  <a:schemeClr val="accent3"/>
                </a:solidFill>
                <a:latin typeface="メイリオ" panose="020B0604030504040204" pitchFamily="50" charset="-128"/>
                <a:ea typeface="メイリオ" panose="020B0604030504040204" pitchFamily="50" charset="-128"/>
              </a:rPr>
              <a:t>誘導広告は</a:t>
            </a:r>
            <a:r>
              <a:rPr lang="en-US" altLang="ja-JP" sz="600" spc="100" dirty="0">
                <a:solidFill>
                  <a:schemeClr val="accent3"/>
                </a:solidFill>
                <a:latin typeface="メイリオ" panose="020B0604030504040204" pitchFamily="50" charset="-128"/>
                <a:ea typeface="メイリオ" panose="020B0604030504040204" pitchFamily="50" charset="-128"/>
              </a:rPr>
              <a:t>Yahoo!</a:t>
            </a:r>
            <a:r>
              <a:rPr lang="ja-JP" altLang="en-US" sz="600" spc="100" dirty="0">
                <a:solidFill>
                  <a:schemeClr val="accent3"/>
                </a:solidFill>
                <a:latin typeface="メイリオ" panose="020B0604030504040204" pitchFamily="50" charset="-128"/>
                <a:ea typeface="メイリオ" panose="020B0604030504040204" pitchFamily="50" charset="-128"/>
              </a:rPr>
              <a:t>ニュース面指定となります。</a:t>
            </a:r>
            <a:endParaRPr lang="en-US" altLang="ja-JP" sz="600" spc="100" dirty="0">
              <a:solidFill>
                <a:schemeClr val="accent3"/>
              </a:solidFill>
              <a:latin typeface="メイリオ" panose="020B0604030504040204" pitchFamily="50" charset="-128"/>
              <a:ea typeface="メイリオ" panose="020B0604030504040204" pitchFamily="50" charset="-128"/>
            </a:endParaRPr>
          </a:p>
        </p:txBody>
      </p:sp>
      <p:grpSp>
        <p:nvGrpSpPr>
          <p:cNvPr id="11" name="Group 1">
            <a:extLst>
              <a:ext uri="{FF2B5EF4-FFF2-40B4-BE49-F238E27FC236}">
                <a16:creationId xmlns:a16="http://schemas.microsoft.com/office/drawing/2014/main" id="{DC10B853-A616-3C44-07EB-AC09960EFF1A}"/>
              </a:ext>
            </a:extLst>
          </p:cNvPr>
          <p:cNvGrpSpPr>
            <a:grpSpLocks/>
          </p:cNvGrpSpPr>
          <p:nvPr/>
        </p:nvGrpSpPr>
        <p:grpSpPr bwMode="auto">
          <a:xfrm>
            <a:off x="104843" y="103529"/>
            <a:ext cx="307780" cy="327393"/>
            <a:chOff x="588" y="472"/>
            <a:chExt cx="408" cy="434"/>
          </a:xfrm>
          <a:solidFill>
            <a:schemeClr val="bg1"/>
          </a:solidFill>
        </p:grpSpPr>
        <p:sp>
          <p:nvSpPr>
            <p:cNvPr id="12" name="Freeform 2">
              <a:extLst>
                <a:ext uri="{FF2B5EF4-FFF2-40B4-BE49-F238E27FC236}">
                  <a16:creationId xmlns:a16="http://schemas.microsoft.com/office/drawing/2014/main" id="{8A2D2649-39D6-4154-D525-63968C8F5469}"/>
                </a:ext>
              </a:extLst>
            </p:cNvPr>
            <p:cNvSpPr>
              <a:spLocks noChangeArrowheads="1"/>
            </p:cNvSpPr>
            <p:nvPr/>
          </p:nvSpPr>
          <p:spPr bwMode="auto">
            <a:xfrm>
              <a:off x="665" y="550"/>
              <a:ext cx="255" cy="280"/>
            </a:xfrm>
            <a:custGeom>
              <a:avLst/>
              <a:gdLst>
                <a:gd name="T0" fmla="*/ 564 w 1128"/>
                <a:gd name="T1" fmla="*/ 0 h 1239"/>
                <a:gd name="T2" fmla="*/ 0 w 1128"/>
                <a:gd name="T3" fmla="*/ 564 h 1239"/>
                <a:gd name="T4" fmla="*/ 256 w 1128"/>
                <a:gd name="T5" fmla="*/ 1037 h 1239"/>
                <a:gd name="T6" fmla="*/ 265 w 1128"/>
                <a:gd name="T7" fmla="*/ 1133 h 1239"/>
                <a:gd name="T8" fmla="*/ 378 w 1128"/>
                <a:gd name="T9" fmla="*/ 1238 h 1239"/>
                <a:gd name="T10" fmla="*/ 749 w 1128"/>
                <a:gd name="T11" fmla="*/ 1238 h 1239"/>
                <a:gd name="T12" fmla="*/ 862 w 1128"/>
                <a:gd name="T13" fmla="*/ 1133 h 1239"/>
                <a:gd name="T14" fmla="*/ 871 w 1128"/>
                <a:gd name="T15" fmla="*/ 1037 h 1239"/>
                <a:gd name="T16" fmla="*/ 1127 w 1128"/>
                <a:gd name="T17" fmla="*/ 564 h 1239"/>
                <a:gd name="T18" fmla="*/ 564 w 1128"/>
                <a:gd name="T19" fmla="*/ 0 h 1239"/>
                <a:gd name="T20" fmla="*/ 882 w 1128"/>
                <a:gd name="T21" fmla="*/ 882 h 1239"/>
                <a:gd name="T22" fmla="*/ 760 w 1128"/>
                <a:gd name="T23" fmla="*/ 967 h 1239"/>
                <a:gd name="T24" fmla="*/ 749 w 1128"/>
                <a:gd name="T25" fmla="*/ 1094 h 1239"/>
                <a:gd name="T26" fmla="*/ 746 w 1128"/>
                <a:gd name="T27" fmla="*/ 1122 h 1239"/>
                <a:gd name="T28" fmla="*/ 378 w 1128"/>
                <a:gd name="T29" fmla="*/ 1122 h 1239"/>
                <a:gd name="T30" fmla="*/ 375 w 1128"/>
                <a:gd name="T31" fmla="*/ 1094 h 1239"/>
                <a:gd name="T32" fmla="*/ 364 w 1128"/>
                <a:gd name="T33" fmla="*/ 967 h 1239"/>
                <a:gd name="T34" fmla="*/ 242 w 1128"/>
                <a:gd name="T35" fmla="*/ 882 h 1239"/>
                <a:gd name="T36" fmla="*/ 110 w 1128"/>
                <a:gd name="T37" fmla="*/ 564 h 1239"/>
                <a:gd name="T38" fmla="*/ 561 w 1128"/>
                <a:gd name="T39" fmla="*/ 113 h 1239"/>
                <a:gd name="T40" fmla="*/ 1012 w 1128"/>
                <a:gd name="T41" fmla="*/ 564 h 1239"/>
                <a:gd name="T42" fmla="*/ 882 w 1128"/>
                <a:gd name="T43" fmla="*/ 882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8" h="1239">
                  <a:moveTo>
                    <a:pt x="564" y="0"/>
                  </a:moveTo>
                  <a:cubicBezTo>
                    <a:pt x="254" y="0"/>
                    <a:pt x="0" y="254"/>
                    <a:pt x="0" y="564"/>
                  </a:cubicBezTo>
                  <a:cubicBezTo>
                    <a:pt x="0" y="761"/>
                    <a:pt x="101" y="936"/>
                    <a:pt x="256" y="1037"/>
                  </a:cubicBezTo>
                  <a:lnTo>
                    <a:pt x="265" y="1133"/>
                  </a:lnTo>
                  <a:cubicBezTo>
                    <a:pt x="271" y="1193"/>
                    <a:pt x="319" y="1238"/>
                    <a:pt x="378" y="1238"/>
                  </a:cubicBezTo>
                  <a:lnTo>
                    <a:pt x="749" y="1238"/>
                  </a:lnTo>
                  <a:cubicBezTo>
                    <a:pt x="808" y="1238"/>
                    <a:pt x="856" y="1193"/>
                    <a:pt x="862" y="1133"/>
                  </a:cubicBezTo>
                  <a:lnTo>
                    <a:pt x="871" y="1037"/>
                  </a:lnTo>
                  <a:cubicBezTo>
                    <a:pt x="1026" y="936"/>
                    <a:pt x="1127" y="764"/>
                    <a:pt x="1127" y="564"/>
                  </a:cubicBezTo>
                  <a:cubicBezTo>
                    <a:pt x="1127" y="254"/>
                    <a:pt x="873" y="0"/>
                    <a:pt x="564" y="0"/>
                  </a:cubicBezTo>
                  <a:close/>
                  <a:moveTo>
                    <a:pt x="882" y="882"/>
                  </a:moveTo>
                  <a:cubicBezTo>
                    <a:pt x="848" y="916"/>
                    <a:pt x="806" y="947"/>
                    <a:pt x="760" y="967"/>
                  </a:cubicBezTo>
                  <a:lnTo>
                    <a:pt x="749" y="1094"/>
                  </a:lnTo>
                  <a:lnTo>
                    <a:pt x="746" y="1122"/>
                  </a:lnTo>
                  <a:lnTo>
                    <a:pt x="378" y="1122"/>
                  </a:lnTo>
                  <a:lnTo>
                    <a:pt x="375" y="1094"/>
                  </a:lnTo>
                  <a:lnTo>
                    <a:pt x="364" y="967"/>
                  </a:lnTo>
                  <a:cubicBezTo>
                    <a:pt x="319" y="944"/>
                    <a:pt x="279" y="916"/>
                    <a:pt x="242" y="882"/>
                  </a:cubicBezTo>
                  <a:cubicBezTo>
                    <a:pt x="161" y="800"/>
                    <a:pt x="110" y="688"/>
                    <a:pt x="110" y="564"/>
                  </a:cubicBezTo>
                  <a:cubicBezTo>
                    <a:pt x="110" y="316"/>
                    <a:pt x="313" y="113"/>
                    <a:pt x="561" y="113"/>
                  </a:cubicBezTo>
                  <a:cubicBezTo>
                    <a:pt x="808" y="113"/>
                    <a:pt x="1012" y="316"/>
                    <a:pt x="1012" y="564"/>
                  </a:cubicBezTo>
                  <a:cubicBezTo>
                    <a:pt x="1014" y="688"/>
                    <a:pt x="964" y="800"/>
                    <a:pt x="882" y="88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5" name="Freeform 3">
              <a:extLst>
                <a:ext uri="{FF2B5EF4-FFF2-40B4-BE49-F238E27FC236}">
                  <a16:creationId xmlns:a16="http://schemas.microsoft.com/office/drawing/2014/main" id="{D793B0DE-0446-4CF5-6E4F-9B90F101FA21}"/>
                </a:ext>
              </a:extLst>
            </p:cNvPr>
            <p:cNvSpPr>
              <a:spLocks noChangeArrowheads="1"/>
            </p:cNvSpPr>
            <p:nvPr/>
          </p:nvSpPr>
          <p:spPr bwMode="auto">
            <a:xfrm>
              <a:off x="729" y="881"/>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8"/>
                    <a:pt x="25" y="113"/>
                    <a:pt x="56" y="113"/>
                  </a:cubicBezTo>
                  <a:lnTo>
                    <a:pt x="507" y="113"/>
                  </a:lnTo>
                  <a:cubicBezTo>
                    <a:pt x="538" y="113"/>
                    <a:pt x="563" y="88"/>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 name="Freeform 4">
              <a:extLst>
                <a:ext uri="{FF2B5EF4-FFF2-40B4-BE49-F238E27FC236}">
                  <a16:creationId xmlns:a16="http://schemas.microsoft.com/office/drawing/2014/main" id="{C3F85E8C-EE13-A684-B67B-8A4B87299D10}"/>
                </a:ext>
              </a:extLst>
            </p:cNvPr>
            <p:cNvSpPr>
              <a:spLocks noChangeArrowheads="1"/>
            </p:cNvSpPr>
            <p:nvPr/>
          </p:nvSpPr>
          <p:spPr bwMode="auto">
            <a:xfrm>
              <a:off x="729" y="843"/>
              <a:ext cx="127" cy="25"/>
            </a:xfrm>
            <a:custGeom>
              <a:avLst/>
              <a:gdLst>
                <a:gd name="T0" fmla="*/ 507 w 564"/>
                <a:gd name="T1" fmla="*/ 0 h 114"/>
                <a:gd name="T2" fmla="*/ 56 w 564"/>
                <a:gd name="T3" fmla="*/ 0 h 114"/>
                <a:gd name="T4" fmla="*/ 0 w 564"/>
                <a:gd name="T5" fmla="*/ 57 h 114"/>
                <a:gd name="T6" fmla="*/ 56 w 564"/>
                <a:gd name="T7" fmla="*/ 113 h 114"/>
                <a:gd name="T8" fmla="*/ 507 w 564"/>
                <a:gd name="T9" fmla="*/ 113 h 114"/>
                <a:gd name="T10" fmla="*/ 563 w 564"/>
                <a:gd name="T11" fmla="*/ 57 h 114"/>
                <a:gd name="T12" fmla="*/ 507 w 564"/>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64" h="114">
                  <a:moveTo>
                    <a:pt x="507" y="0"/>
                  </a:moveTo>
                  <a:lnTo>
                    <a:pt x="56" y="0"/>
                  </a:lnTo>
                  <a:cubicBezTo>
                    <a:pt x="25" y="0"/>
                    <a:pt x="0" y="26"/>
                    <a:pt x="0" y="57"/>
                  </a:cubicBezTo>
                  <a:cubicBezTo>
                    <a:pt x="0" y="89"/>
                    <a:pt x="25" y="113"/>
                    <a:pt x="56" y="113"/>
                  </a:cubicBezTo>
                  <a:lnTo>
                    <a:pt x="507" y="113"/>
                  </a:lnTo>
                  <a:cubicBezTo>
                    <a:pt x="538" y="113"/>
                    <a:pt x="563" y="89"/>
                    <a:pt x="563" y="57"/>
                  </a:cubicBezTo>
                  <a:cubicBezTo>
                    <a:pt x="563" y="26"/>
                    <a:pt x="538" y="0"/>
                    <a:pt x="50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9" name="Freeform 5">
              <a:extLst>
                <a:ext uri="{FF2B5EF4-FFF2-40B4-BE49-F238E27FC236}">
                  <a16:creationId xmlns:a16="http://schemas.microsoft.com/office/drawing/2014/main" id="{DD944AE2-881C-DCF7-B7AF-22A25743C20D}"/>
                </a:ext>
              </a:extLst>
            </p:cNvPr>
            <p:cNvSpPr>
              <a:spLocks noChangeArrowheads="1"/>
            </p:cNvSpPr>
            <p:nvPr/>
          </p:nvSpPr>
          <p:spPr bwMode="auto">
            <a:xfrm>
              <a:off x="781" y="472"/>
              <a:ext cx="24" cy="50"/>
            </a:xfrm>
            <a:custGeom>
              <a:avLst/>
              <a:gdLst>
                <a:gd name="T0" fmla="*/ 56 w 112"/>
                <a:gd name="T1" fmla="*/ 225 h 226"/>
                <a:gd name="T2" fmla="*/ 111 w 112"/>
                <a:gd name="T3" fmla="*/ 169 h 226"/>
                <a:gd name="T4" fmla="*/ 111 w 112"/>
                <a:gd name="T5" fmla="*/ 56 h 226"/>
                <a:gd name="T6" fmla="*/ 56 w 112"/>
                <a:gd name="T7" fmla="*/ 0 h 226"/>
                <a:gd name="T8" fmla="*/ 0 w 112"/>
                <a:gd name="T9" fmla="*/ 56 h 226"/>
                <a:gd name="T10" fmla="*/ 0 w 112"/>
                <a:gd name="T11" fmla="*/ 169 h 226"/>
                <a:gd name="T12" fmla="*/ 56 w 112"/>
                <a:gd name="T13" fmla="*/ 225 h 226"/>
              </a:gdLst>
              <a:ahLst/>
              <a:cxnLst>
                <a:cxn ang="0">
                  <a:pos x="T0" y="T1"/>
                </a:cxn>
                <a:cxn ang="0">
                  <a:pos x="T2" y="T3"/>
                </a:cxn>
                <a:cxn ang="0">
                  <a:pos x="T4" y="T5"/>
                </a:cxn>
                <a:cxn ang="0">
                  <a:pos x="T6" y="T7"/>
                </a:cxn>
                <a:cxn ang="0">
                  <a:pos x="T8" y="T9"/>
                </a:cxn>
                <a:cxn ang="0">
                  <a:pos x="T10" y="T11"/>
                </a:cxn>
                <a:cxn ang="0">
                  <a:pos x="T12" y="T13"/>
                </a:cxn>
              </a:cxnLst>
              <a:rect l="0" t="0" r="r" b="b"/>
              <a:pathLst>
                <a:path w="112" h="226">
                  <a:moveTo>
                    <a:pt x="56" y="225"/>
                  </a:moveTo>
                  <a:cubicBezTo>
                    <a:pt x="86" y="225"/>
                    <a:pt x="111" y="200"/>
                    <a:pt x="111" y="169"/>
                  </a:cubicBezTo>
                  <a:lnTo>
                    <a:pt x="111" y="56"/>
                  </a:lnTo>
                  <a:cubicBezTo>
                    <a:pt x="111" y="25"/>
                    <a:pt x="86" y="0"/>
                    <a:pt x="56" y="0"/>
                  </a:cubicBezTo>
                  <a:cubicBezTo>
                    <a:pt x="25" y="0"/>
                    <a:pt x="0" y="25"/>
                    <a:pt x="0" y="56"/>
                  </a:cubicBezTo>
                  <a:lnTo>
                    <a:pt x="0" y="169"/>
                  </a:lnTo>
                  <a:cubicBezTo>
                    <a:pt x="0" y="200"/>
                    <a:pt x="25" y="225"/>
                    <a:pt x="56" y="225"/>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0" name="Freeform 6">
              <a:extLst>
                <a:ext uri="{FF2B5EF4-FFF2-40B4-BE49-F238E27FC236}">
                  <a16:creationId xmlns:a16="http://schemas.microsoft.com/office/drawing/2014/main" id="{82A7B634-4EF3-56E1-2912-5AE9D78A5E42}"/>
                </a:ext>
              </a:extLst>
            </p:cNvPr>
            <p:cNvSpPr>
              <a:spLocks noChangeArrowheads="1"/>
            </p:cNvSpPr>
            <p:nvPr/>
          </p:nvSpPr>
          <p:spPr bwMode="auto">
            <a:xfrm>
              <a:off x="906" y="531"/>
              <a:ext cx="45" cy="45"/>
            </a:xfrm>
            <a:custGeom>
              <a:avLst/>
              <a:gdLst>
                <a:gd name="T0" fmla="*/ 180 w 204"/>
                <a:gd name="T1" fmla="*/ 23 h 204"/>
                <a:gd name="T2" fmla="*/ 101 w 204"/>
                <a:gd name="T3" fmla="*/ 23 h 204"/>
                <a:gd name="T4" fmla="*/ 22 w 204"/>
                <a:gd name="T5" fmla="*/ 102 h 204"/>
                <a:gd name="T6" fmla="*/ 22 w 204"/>
                <a:gd name="T7" fmla="*/ 181 h 204"/>
                <a:gd name="T8" fmla="*/ 101 w 204"/>
                <a:gd name="T9" fmla="*/ 181 h 204"/>
                <a:gd name="T10" fmla="*/ 180 w 204"/>
                <a:gd name="T11" fmla="*/ 102 h 204"/>
                <a:gd name="T12" fmla="*/ 180 w 204"/>
                <a:gd name="T13" fmla="*/ 23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0" y="23"/>
                  </a:moveTo>
                  <a:cubicBezTo>
                    <a:pt x="158" y="0"/>
                    <a:pt x="121" y="0"/>
                    <a:pt x="101" y="23"/>
                  </a:cubicBezTo>
                  <a:lnTo>
                    <a:pt x="22" y="102"/>
                  </a:lnTo>
                  <a:cubicBezTo>
                    <a:pt x="0" y="124"/>
                    <a:pt x="0" y="161"/>
                    <a:pt x="22" y="181"/>
                  </a:cubicBezTo>
                  <a:cubicBezTo>
                    <a:pt x="45" y="203"/>
                    <a:pt x="81" y="203"/>
                    <a:pt x="101" y="181"/>
                  </a:cubicBezTo>
                  <a:lnTo>
                    <a:pt x="180" y="102"/>
                  </a:lnTo>
                  <a:cubicBezTo>
                    <a:pt x="203" y="79"/>
                    <a:pt x="203" y="43"/>
                    <a:pt x="180" y="23"/>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Freeform 7">
              <a:extLst>
                <a:ext uri="{FF2B5EF4-FFF2-40B4-BE49-F238E27FC236}">
                  <a16:creationId xmlns:a16="http://schemas.microsoft.com/office/drawing/2014/main" id="{61183517-0FC6-9536-CA8E-6731B8063970}"/>
                </a:ext>
              </a:extLst>
            </p:cNvPr>
            <p:cNvSpPr>
              <a:spLocks noChangeArrowheads="1"/>
            </p:cNvSpPr>
            <p:nvPr/>
          </p:nvSpPr>
          <p:spPr bwMode="auto">
            <a:xfrm>
              <a:off x="635" y="531"/>
              <a:ext cx="45" cy="45"/>
            </a:xfrm>
            <a:custGeom>
              <a:avLst/>
              <a:gdLst>
                <a:gd name="T0" fmla="*/ 181 w 204"/>
                <a:gd name="T1" fmla="*/ 181 h 204"/>
                <a:gd name="T2" fmla="*/ 181 w 204"/>
                <a:gd name="T3" fmla="*/ 102 h 204"/>
                <a:gd name="T4" fmla="*/ 102 w 204"/>
                <a:gd name="T5" fmla="*/ 23 h 204"/>
                <a:gd name="T6" fmla="*/ 23 w 204"/>
                <a:gd name="T7" fmla="*/ 23 h 204"/>
                <a:gd name="T8" fmla="*/ 23 w 204"/>
                <a:gd name="T9" fmla="*/ 102 h 204"/>
                <a:gd name="T10" fmla="*/ 102 w 204"/>
                <a:gd name="T11" fmla="*/ 181 h 204"/>
                <a:gd name="T12" fmla="*/ 181 w 204"/>
                <a:gd name="T13" fmla="*/ 181 h 204"/>
              </a:gdLst>
              <a:ahLst/>
              <a:cxnLst>
                <a:cxn ang="0">
                  <a:pos x="T0" y="T1"/>
                </a:cxn>
                <a:cxn ang="0">
                  <a:pos x="T2" y="T3"/>
                </a:cxn>
                <a:cxn ang="0">
                  <a:pos x="T4" y="T5"/>
                </a:cxn>
                <a:cxn ang="0">
                  <a:pos x="T6" y="T7"/>
                </a:cxn>
                <a:cxn ang="0">
                  <a:pos x="T8" y="T9"/>
                </a:cxn>
                <a:cxn ang="0">
                  <a:pos x="T10" y="T11"/>
                </a:cxn>
                <a:cxn ang="0">
                  <a:pos x="T12" y="T13"/>
                </a:cxn>
              </a:cxnLst>
              <a:rect l="0" t="0" r="r" b="b"/>
              <a:pathLst>
                <a:path w="204" h="204">
                  <a:moveTo>
                    <a:pt x="181" y="181"/>
                  </a:moveTo>
                  <a:cubicBezTo>
                    <a:pt x="203" y="158"/>
                    <a:pt x="203" y="122"/>
                    <a:pt x="181" y="102"/>
                  </a:cubicBezTo>
                  <a:lnTo>
                    <a:pt x="102" y="23"/>
                  </a:lnTo>
                  <a:cubicBezTo>
                    <a:pt x="79" y="0"/>
                    <a:pt x="43" y="0"/>
                    <a:pt x="23" y="23"/>
                  </a:cubicBezTo>
                  <a:cubicBezTo>
                    <a:pt x="3" y="45"/>
                    <a:pt x="0" y="82"/>
                    <a:pt x="23" y="102"/>
                  </a:cubicBezTo>
                  <a:lnTo>
                    <a:pt x="102" y="181"/>
                  </a:lnTo>
                  <a:cubicBezTo>
                    <a:pt x="124" y="203"/>
                    <a:pt x="158" y="203"/>
                    <a:pt x="181" y="18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4" name="Freeform 8">
              <a:extLst>
                <a:ext uri="{FF2B5EF4-FFF2-40B4-BE49-F238E27FC236}">
                  <a16:creationId xmlns:a16="http://schemas.microsoft.com/office/drawing/2014/main" id="{B249E465-2B87-EBFB-249F-A066B96237D7}"/>
                </a:ext>
              </a:extLst>
            </p:cNvPr>
            <p:cNvSpPr>
              <a:spLocks noChangeArrowheads="1"/>
            </p:cNvSpPr>
            <p:nvPr/>
          </p:nvSpPr>
          <p:spPr bwMode="auto">
            <a:xfrm>
              <a:off x="588"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6" y="0"/>
                    <a:pt x="0" y="25"/>
                    <a:pt x="0" y="56"/>
                  </a:cubicBezTo>
                  <a:cubicBezTo>
                    <a:pt x="0" y="86"/>
                    <a:pt x="26" y="111"/>
                    <a:pt x="57" y="111"/>
                  </a:cubicBezTo>
                  <a:lnTo>
                    <a:pt x="169" y="111"/>
                  </a:lnTo>
                  <a:cubicBezTo>
                    <a:pt x="201" y="111"/>
                    <a:pt x="226" y="86"/>
                    <a:pt x="226" y="56"/>
                  </a:cubicBezTo>
                  <a:cubicBezTo>
                    <a:pt x="226" y="25"/>
                    <a:pt x="201"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5" name="Freeform 9">
              <a:extLst>
                <a:ext uri="{FF2B5EF4-FFF2-40B4-BE49-F238E27FC236}">
                  <a16:creationId xmlns:a16="http://schemas.microsoft.com/office/drawing/2014/main" id="{80E336C4-DDE8-F882-77F9-6F35C8D20BC0}"/>
                </a:ext>
              </a:extLst>
            </p:cNvPr>
            <p:cNvSpPr>
              <a:spLocks noChangeArrowheads="1"/>
            </p:cNvSpPr>
            <p:nvPr/>
          </p:nvSpPr>
          <p:spPr bwMode="auto">
            <a:xfrm>
              <a:off x="947" y="677"/>
              <a:ext cx="50" cy="24"/>
            </a:xfrm>
            <a:custGeom>
              <a:avLst/>
              <a:gdLst>
                <a:gd name="T0" fmla="*/ 169 w 227"/>
                <a:gd name="T1" fmla="*/ 0 h 112"/>
                <a:gd name="T2" fmla="*/ 57 w 227"/>
                <a:gd name="T3" fmla="*/ 0 h 112"/>
                <a:gd name="T4" fmla="*/ 0 w 227"/>
                <a:gd name="T5" fmla="*/ 56 h 112"/>
                <a:gd name="T6" fmla="*/ 57 w 227"/>
                <a:gd name="T7" fmla="*/ 111 h 112"/>
                <a:gd name="T8" fmla="*/ 169 w 227"/>
                <a:gd name="T9" fmla="*/ 111 h 112"/>
                <a:gd name="T10" fmla="*/ 226 w 227"/>
                <a:gd name="T11" fmla="*/ 56 h 112"/>
                <a:gd name="T12" fmla="*/ 169 w 227"/>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227" h="112">
                  <a:moveTo>
                    <a:pt x="169" y="0"/>
                  </a:moveTo>
                  <a:lnTo>
                    <a:pt x="57" y="0"/>
                  </a:lnTo>
                  <a:cubicBezTo>
                    <a:pt x="25" y="0"/>
                    <a:pt x="0" y="25"/>
                    <a:pt x="0" y="56"/>
                  </a:cubicBezTo>
                  <a:cubicBezTo>
                    <a:pt x="0" y="86"/>
                    <a:pt x="25" y="111"/>
                    <a:pt x="57" y="111"/>
                  </a:cubicBezTo>
                  <a:lnTo>
                    <a:pt x="169" y="111"/>
                  </a:lnTo>
                  <a:cubicBezTo>
                    <a:pt x="200" y="111"/>
                    <a:pt x="226" y="86"/>
                    <a:pt x="226" y="56"/>
                  </a:cubicBezTo>
                  <a:cubicBezTo>
                    <a:pt x="226" y="25"/>
                    <a:pt x="200" y="0"/>
                    <a:pt x="169"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6" name="正方形/長方形 25">
            <a:extLst>
              <a:ext uri="{FF2B5EF4-FFF2-40B4-BE49-F238E27FC236}">
                <a16:creationId xmlns:a16="http://schemas.microsoft.com/office/drawing/2014/main" id="{7660FB72-6E86-9AD9-7610-E59C5CA0B82E}"/>
              </a:ext>
            </a:extLst>
          </p:cNvPr>
          <p:cNvSpPr/>
          <p:nvPr/>
        </p:nvSpPr>
        <p:spPr>
          <a:xfrm>
            <a:off x="505548" y="5259972"/>
            <a:ext cx="856838" cy="326370"/>
          </a:xfrm>
          <a:prstGeom prst="rect">
            <a:avLst/>
          </a:prstGeom>
          <a:solidFill>
            <a:srgbClr val="002060"/>
          </a:solid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正方形/長方形 42">
            <a:extLst>
              <a:ext uri="{FF2B5EF4-FFF2-40B4-BE49-F238E27FC236}">
                <a16:creationId xmlns:a16="http://schemas.microsoft.com/office/drawing/2014/main" id="{F9DBB0AD-D716-C972-5019-29A2EB82F677}"/>
              </a:ext>
            </a:extLst>
          </p:cNvPr>
          <p:cNvSpPr/>
          <p:nvPr/>
        </p:nvSpPr>
        <p:spPr>
          <a:xfrm>
            <a:off x="533869" y="5290219"/>
            <a:ext cx="850795" cy="307777"/>
          </a:xfrm>
          <a:prstGeom prst="rect">
            <a:avLst/>
          </a:prstGeom>
        </p:spPr>
        <p:txBody>
          <a:bodyPr wrap="square">
            <a:spAutoFit/>
          </a:bodyPr>
          <a:lstStyle/>
          <a:p>
            <a:pPr rtl="0">
              <a:defRPr/>
            </a:pPr>
            <a:r>
              <a:rPr lang="ja-JP" altLang="en-US" sz="1400" spc="100" dirty="0">
                <a:solidFill>
                  <a:schemeClr val="bg1"/>
                </a:solidFill>
                <a:latin typeface="メイリオ" panose="020B0604030504040204" pitchFamily="50" charset="-128"/>
                <a:ea typeface="メイリオ" panose="020B0604030504040204" pitchFamily="50" charset="-128"/>
              </a:rPr>
              <a:t>想定</a:t>
            </a:r>
            <a:r>
              <a:rPr lang="en-US" altLang="ja-JP" sz="1400" spc="100" dirty="0">
                <a:solidFill>
                  <a:schemeClr val="bg1"/>
                </a:solidFill>
                <a:latin typeface="メイリオ" panose="020B0604030504040204" pitchFamily="50" charset="-128"/>
                <a:ea typeface="メイリオ" panose="020B0604030504040204" pitchFamily="50" charset="-128"/>
              </a:rPr>
              <a:t>PV</a:t>
            </a:r>
          </a:p>
        </p:txBody>
      </p:sp>
      <p:sp>
        <p:nvSpPr>
          <p:cNvPr id="53" name="正方形/長方形 52">
            <a:extLst>
              <a:ext uri="{FF2B5EF4-FFF2-40B4-BE49-F238E27FC236}">
                <a16:creationId xmlns:a16="http://schemas.microsoft.com/office/drawing/2014/main" id="{19477A47-10B6-8E53-AA29-977F3EB75720}"/>
              </a:ext>
            </a:extLst>
          </p:cNvPr>
          <p:cNvSpPr/>
          <p:nvPr/>
        </p:nvSpPr>
        <p:spPr>
          <a:xfrm>
            <a:off x="1358987" y="5259972"/>
            <a:ext cx="1410335" cy="326370"/>
          </a:xfrm>
          <a:prstGeom prst="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4" name="正方形/長方形 53">
            <a:extLst>
              <a:ext uri="{FF2B5EF4-FFF2-40B4-BE49-F238E27FC236}">
                <a16:creationId xmlns:a16="http://schemas.microsoft.com/office/drawing/2014/main" id="{D1707BC0-000B-0DAA-1C2B-95B582C38D1F}"/>
              </a:ext>
            </a:extLst>
          </p:cNvPr>
          <p:cNvSpPr/>
          <p:nvPr/>
        </p:nvSpPr>
        <p:spPr>
          <a:xfrm>
            <a:off x="1335054" y="5298928"/>
            <a:ext cx="1547476" cy="307777"/>
          </a:xfrm>
          <a:prstGeom prst="rect">
            <a:avLst/>
          </a:prstGeom>
        </p:spPr>
        <p:txBody>
          <a:bodyPr wrap="square">
            <a:spAutoFit/>
          </a:bodyPr>
          <a:lstStyle/>
          <a:p>
            <a:pPr rtl="0">
              <a:defRPr/>
            </a:pPr>
            <a:r>
              <a:rPr lang="en-US" altLang="ja-JP" sz="1400" b="1" spc="100" dirty="0">
                <a:solidFill>
                  <a:srgbClr val="002060"/>
                </a:solidFill>
                <a:latin typeface="メイリオ" panose="020B0604030504040204" pitchFamily="50" charset="-128"/>
                <a:ea typeface="メイリオ" panose="020B0604030504040204" pitchFamily="50" charset="-128"/>
              </a:rPr>
              <a:t>27</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400" b="1" spc="100" dirty="0">
                <a:solidFill>
                  <a:srgbClr val="002060"/>
                </a:solidFill>
                <a:latin typeface="メイリオ" panose="020B0604030504040204" pitchFamily="50" charset="-128"/>
                <a:ea typeface="メイリオ" panose="020B0604030504040204" pitchFamily="50" charset="-128"/>
              </a:rPr>
              <a:t>28</a:t>
            </a:r>
            <a:r>
              <a:rPr lang="ja-JP" altLang="en-US" sz="1400" b="1" spc="100" dirty="0">
                <a:solidFill>
                  <a:srgbClr val="002060"/>
                </a:solidFill>
                <a:latin typeface="メイリオ" panose="020B0604030504040204" pitchFamily="50" charset="-128"/>
                <a:ea typeface="メイリオ" panose="020B0604030504040204" pitchFamily="50" charset="-128"/>
              </a:rPr>
              <a:t>万</a:t>
            </a:r>
            <a:r>
              <a:rPr lang="en-US" altLang="ja-JP" sz="1100" spc="100" dirty="0">
                <a:solidFill>
                  <a:srgbClr val="002060"/>
                </a:solidFill>
                <a:latin typeface="メイリオ" panose="020B0604030504040204" pitchFamily="50" charset="-128"/>
                <a:ea typeface="メイリオ" panose="020B0604030504040204" pitchFamily="50" charset="-128"/>
              </a:rPr>
              <a:t>PV</a:t>
            </a:r>
          </a:p>
        </p:txBody>
      </p:sp>
      <p:sp>
        <p:nvSpPr>
          <p:cNvPr id="57" name="正方形/長方形 56">
            <a:extLst>
              <a:ext uri="{FF2B5EF4-FFF2-40B4-BE49-F238E27FC236}">
                <a16:creationId xmlns:a16="http://schemas.microsoft.com/office/drawing/2014/main" id="{A3B69B91-5E65-457B-9A4B-6BC50C62A998}"/>
              </a:ext>
            </a:extLst>
          </p:cNvPr>
          <p:cNvSpPr/>
          <p:nvPr/>
        </p:nvSpPr>
        <p:spPr>
          <a:xfrm>
            <a:off x="409754" y="5603731"/>
            <a:ext cx="2768872" cy="738664"/>
          </a:xfrm>
          <a:prstGeom prst="rect">
            <a:avLst/>
          </a:prstGeom>
        </p:spPr>
        <p:txBody>
          <a:bodyPr wrap="square">
            <a:spAutoFit/>
          </a:bodyPr>
          <a:lstStyle/>
          <a:p>
            <a:r>
              <a:rPr kumimoji="1" lang="en-US" altLang="ja-JP" sz="600" kern="1200" spc="100" dirty="0">
                <a:solidFill>
                  <a:schemeClr val="tx2"/>
                </a:solidFill>
                <a:latin typeface="+mn-ea"/>
                <a:cs typeface="+mn-cs"/>
              </a:rPr>
              <a:t>*</a:t>
            </a:r>
            <a:r>
              <a:rPr kumimoji="1" lang="ja-JP" altLang="en-US" sz="600" kern="1200" spc="100" dirty="0">
                <a:solidFill>
                  <a:schemeClr val="tx2"/>
                </a:solidFill>
                <a:latin typeface="+mn-ea"/>
                <a:cs typeface="+mn-cs"/>
              </a:rPr>
              <a:t>オーディエンスリストターゲティング（運用型）</a:t>
            </a:r>
            <a:r>
              <a:rPr lang="ja-JP" altLang="en-US" sz="600" b="0" dirty="0">
                <a:solidFill>
                  <a:schemeClr val="tx2"/>
                </a:solidFill>
                <a:latin typeface="+mn-ea"/>
              </a:rPr>
              <a:t>を誘導枠として</a:t>
            </a:r>
            <a:endParaRPr lang="en-US" altLang="ja-JP" sz="600" b="0" dirty="0">
              <a:solidFill>
                <a:schemeClr val="tx2"/>
              </a:solidFill>
              <a:latin typeface="+mn-ea"/>
            </a:endParaRPr>
          </a:p>
          <a:p>
            <a:r>
              <a:rPr lang="ja-JP" altLang="en-US" sz="600" dirty="0">
                <a:solidFill>
                  <a:schemeClr val="tx2"/>
                </a:solidFill>
                <a:latin typeface="+mn-ea"/>
              </a:rPr>
              <a:t>　</a:t>
            </a:r>
            <a:r>
              <a:rPr lang="en-US" altLang="ja-JP" sz="600" b="0" dirty="0">
                <a:solidFill>
                  <a:schemeClr val="tx2"/>
                </a:solidFill>
                <a:latin typeface="+mn-ea"/>
              </a:rPr>
              <a:t>900</a:t>
            </a:r>
            <a:r>
              <a:rPr lang="ja-JP" altLang="en-US" sz="600" b="0" dirty="0">
                <a:solidFill>
                  <a:schemeClr val="tx2"/>
                </a:solidFill>
                <a:latin typeface="+mn-ea"/>
              </a:rPr>
              <a:t>万円分掲載した場合。</a:t>
            </a:r>
            <a:r>
              <a:rPr lang="en-US" altLang="ja-JP" sz="600" b="0" dirty="0">
                <a:solidFill>
                  <a:schemeClr val="tx2"/>
                </a:solidFill>
                <a:latin typeface="+mn-ea"/>
              </a:rPr>
              <a:t>2022</a:t>
            </a:r>
            <a:r>
              <a:rPr lang="ja-JP" altLang="en-US" sz="600" b="0" dirty="0">
                <a:solidFill>
                  <a:schemeClr val="tx2"/>
                </a:solidFill>
                <a:latin typeface="+mn-ea"/>
              </a:rPr>
              <a:t>年</a:t>
            </a:r>
            <a:r>
              <a:rPr lang="en-US" altLang="ja-JP" sz="600" b="0" dirty="0">
                <a:solidFill>
                  <a:schemeClr val="tx2"/>
                </a:solidFill>
                <a:latin typeface="+mn-ea"/>
              </a:rPr>
              <a:t>1</a:t>
            </a:r>
            <a:r>
              <a:rPr lang="ja-JP" altLang="en-US" sz="600" b="0" dirty="0">
                <a:solidFill>
                  <a:schemeClr val="tx2"/>
                </a:solidFill>
                <a:latin typeface="+mn-ea"/>
              </a:rPr>
              <a:t>月～</a:t>
            </a:r>
            <a:r>
              <a:rPr lang="en-US" altLang="ja-JP" sz="600" b="0" dirty="0">
                <a:solidFill>
                  <a:schemeClr val="tx2"/>
                </a:solidFill>
                <a:latin typeface="+mn-ea"/>
              </a:rPr>
              <a:t>2023</a:t>
            </a:r>
            <a:r>
              <a:rPr lang="ja-JP" altLang="en-US" sz="600" b="0" dirty="0">
                <a:solidFill>
                  <a:schemeClr val="tx2"/>
                </a:solidFill>
                <a:latin typeface="+mn-ea"/>
              </a:rPr>
              <a:t>年</a:t>
            </a:r>
            <a:r>
              <a:rPr lang="en-US" altLang="ja-JP" sz="600" b="0" dirty="0">
                <a:solidFill>
                  <a:schemeClr val="tx2"/>
                </a:solidFill>
                <a:latin typeface="+mn-ea"/>
              </a:rPr>
              <a:t>4</a:t>
            </a:r>
            <a:r>
              <a:rPr lang="ja-JP" altLang="en-US" sz="600" b="0" dirty="0">
                <a:solidFill>
                  <a:schemeClr val="tx2"/>
                </a:solidFill>
                <a:latin typeface="+mn-ea"/>
              </a:rPr>
              <a:t>月の同商品</a:t>
            </a:r>
            <a:r>
              <a:rPr lang="ja-JP" altLang="en-US" sz="600" dirty="0">
                <a:solidFill>
                  <a:schemeClr val="tx2"/>
                </a:solidFill>
                <a:latin typeface="+mn-ea"/>
              </a:rPr>
              <a:t>でキャン</a:t>
            </a:r>
            <a:endParaRPr lang="en-US" altLang="ja-JP" sz="600" dirty="0">
              <a:solidFill>
                <a:schemeClr val="tx2"/>
              </a:solidFill>
              <a:latin typeface="+mn-ea"/>
            </a:endParaRPr>
          </a:p>
          <a:p>
            <a:r>
              <a:rPr lang="ja-JP" altLang="en-US" sz="600" dirty="0">
                <a:solidFill>
                  <a:schemeClr val="tx2"/>
                </a:solidFill>
                <a:latin typeface="+mn-ea"/>
              </a:rPr>
              <a:t>　ペーン目的「サイト誘導」で掲載された案件の、</a:t>
            </a:r>
            <a:r>
              <a:rPr lang="en-US" altLang="ja-JP" sz="600" dirty="0">
                <a:solidFill>
                  <a:schemeClr val="tx2"/>
                </a:solidFill>
                <a:latin typeface="+mn-ea"/>
              </a:rPr>
              <a:t>CPC</a:t>
            </a:r>
            <a:r>
              <a:rPr lang="ja-JP" altLang="en-US" sz="600" b="0" dirty="0">
                <a:solidFill>
                  <a:schemeClr val="tx2"/>
                </a:solidFill>
                <a:latin typeface="+mn-ea"/>
              </a:rPr>
              <a:t>中位（全体の</a:t>
            </a:r>
            <a:r>
              <a:rPr lang="en-US" altLang="ja-JP" sz="600" b="0" dirty="0">
                <a:solidFill>
                  <a:schemeClr val="tx2"/>
                </a:solidFill>
                <a:latin typeface="+mn-ea"/>
              </a:rPr>
              <a:t>1/3</a:t>
            </a:r>
            <a:r>
              <a:rPr lang="ja-JP" altLang="en-US" sz="600" b="0" dirty="0">
                <a:solidFill>
                  <a:schemeClr val="tx2"/>
                </a:solidFill>
                <a:latin typeface="+mn-ea"/>
              </a:rPr>
              <a:t>）</a:t>
            </a:r>
            <a:endParaRPr lang="en-US" altLang="ja-JP" sz="600" b="0" dirty="0">
              <a:solidFill>
                <a:schemeClr val="tx2"/>
              </a:solidFill>
              <a:latin typeface="+mn-ea"/>
            </a:endParaRPr>
          </a:p>
          <a:p>
            <a:r>
              <a:rPr lang="ja-JP" altLang="en-US" sz="600" dirty="0">
                <a:solidFill>
                  <a:schemeClr val="tx2"/>
                </a:solidFill>
                <a:latin typeface="+mn-ea"/>
              </a:rPr>
              <a:t>　</a:t>
            </a:r>
            <a:r>
              <a:rPr lang="ja-JP" altLang="en-US" sz="600" b="0" dirty="0">
                <a:solidFill>
                  <a:schemeClr val="tx2"/>
                </a:solidFill>
                <a:latin typeface="+mn-ea"/>
              </a:rPr>
              <a:t>実績</a:t>
            </a:r>
            <a:r>
              <a:rPr lang="ja-JP" altLang="en-US" sz="600" dirty="0">
                <a:solidFill>
                  <a:schemeClr val="tx2"/>
                </a:solidFill>
                <a:latin typeface="+mn-ea"/>
              </a:rPr>
              <a:t>および</a:t>
            </a:r>
            <a:r>
              <a:rPr lang="ja-JP" altLang="en-US" sz="600" b="0" dirty="0">
                <a:solidFill>
                  <a:schemeClr val="tx2"/>
                </a:solidFill>
                <a:latin typeface="+mn-ea"/>
              </a:rPr>
              <a:t>編集誘導からの想定誘導数より算出した</a:t>
            </a:r>
            <a:r>
              <a:rPr lang="ja-JP" altLang="en-US" sz="600" dirty="0">
                <a:solidFill>
                  <a:schemeClr val="tx2"/>
                </a:solidFill>
                <a:latin typeface="+mn-ea"/>
              </a:rPr>
              <a:t>参考値</a:t>
            </a:r>
            <a:r>
              <a:rPr lang="ja-JP" altLang="en-US" sz="600" b="0" dirty="0">
                <a:solidFill>
                  <a:schemeClr val="tx2"/>
                </a:solidFill>
                <a:latin typeface="+mn-ea"/>
              </a:rPr>
              <a:t>で保証する</a:t>
            </a:r>
            <a:endParaRPr lang="en-US" altLang="ja-JP" sz="600" b="0" dirty="0">
              <a:solidFill>
                <a:schemeClr val="tx2"/>
              </a:solidFill>
              <a:latin typeface="+mn-ea"/>
            </a:endParaRPr>
          </a:p>
          <a:p>
            <a:r>
              <a:rPr lang="ja-JP" altLang="en-US" sz="600" dirty="0">
                <a:solidFill>
                  <a:schemeClr val="tx2"/>
                </a:solidFill>
                <a:latin typeface="+mn-ea"/>
              </a:rPr>
              <a:t>　</a:t>
            </a:r>
            <a:r>
              <a:rPr lang="ja-JP" altLang="en-US" sz="600" b="0" dirty="0">
                <a:solidFill>
                  <a:schemeClr val="tx2"/>
                </a:solidFill>
                <a:latin typeface="+mn-ea"/>
              </a:rPr>
              <a:t>ものではありません。</a:t>
            </a:r>
            <a:endParaRPr lang="en-US" altLang="ja-JP" sz="600" b="0" dirty="0">
              <a:solidFill>
                <a:schemeClr val="tx2"/>
              </a:solidFill>
              <a:latin typeface="+mn-ea"/>
            </a:endParaRPr>
          </a:p>
          <a:p>
            <a:r>
              <a:rPr lang="en-US" altLang="ja-JP" sz="600" b="0" dirty="0">
                <a:solidFill>
                  <a:schemeClr val="tx2"/>
                </a:solidFill>
                <a:latin typeface="+mn-ea"/>
              </a:rPr>
              <a:t>※</a:t>
            </a:r>
            <a:r>
              <a:rPr lang="ja-JP" altLang="en-US" sz="600" b="0" dirty="0">
                <a:solidFill>
                  <a:schemeClr val="tx2"/>
                </a:solidFill>
                <a:latin typeface="+mn-ea"/>
              </a:rPr>
              <a:t>プロモーション内容・商材により変動します。</a:t>
            </a:r>
            <a:endParaRPr lang="en-US" altLang="ja-JP" sz="600" b="0" dirty="0">
              <a:solidFill>
                <a:schemeClr val="tx2"/>
              </a:solidFill>
              <a:latin typeface="+mn-ea"/>
            </a:endParaRPr>
          </a:p>
          <a:p>
            <a:pPr rtl="0">
              <a:defRPr/>
            </a:pPr>
            <a:endParaRPr lang="en-US" altLang="ja-JP" sz="600" spc="100" dirty="0">
              <a:solidFill>
                <a:schemeClr val="tx2"/>
              </a:solidFill>
              <a:latin typeface="+mn-ea"/>
            </a:endParaRPr>
          </a:p>
        </p:txBody>
      </p:sp>
    </p:spTree>
    <p:extLst>
      <p:ext uri="{BB962C8B-B14F-4D97-AF65-F5344CB8AC3E}">
        <p14:creationId xmlns:p14="http://schemas.microsoft.com/office/powerpoint/2010/main" val="282914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ja-JP" altLang="en-US" dirty="0"/>
              <a:t>その他・注意事項</a:t>
            </a:r>
            <a:endParaRPr lang="en-US" altLang="ja-JP" dirty="0"/>
          </a:p>
        </p:txBody>
      </p:sp>
      <p:pic>
        <p:nvPicPr>
          <p:cNvPr id="8" name="図プレースホルダー 7" descr="アイコン&#10;&#10;自動的に生成された説明">
            <a:extLst>
              <a:ext uri="{FF2B5EF4-FFF2-40B4-BE49-F238E27FC236}">
                <a16:creationId xmlns:a16="http://schemas.microsoft.com/office/drawing/2014/main" id="{1506DEF2-3508-6531-283E-31A2C060C8D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127803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a:extLst>
              <a:ext uri="{FF2B5EF4-FFF2-40B4-BE49-F238E27FC236}">
                <a16:creationId xmlns:a16="http://schemas.microsoft.com/office/drawing/2014/main" id="{73216001-82D1-C3AB-0D33-DDC1AF804F64}"/>
              </a:ext>
            </a:extLst>
          </p:cNvPr>
          <p:cNvSpPr/>
          <p:nvPr/>
        </p:nvSpPr>
        <p:spPr>
          <a:xfrm>
            <a:off x="6531429" y="3864247"/>
            <a:ext cx="5085806" cy="1073513"/>
          </a:xfrm>
          <a:prstGeom prst="rect">
            <a:avLst/>
          </a:prstGeom>
          <a:solidFill>
            <a:srgbClr val="FEF8F8"/>
          </a:solidFill>
          <a:ln w="9525">
            <a:solidFill>
              <a:srgbClr val="FBFBF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888D68C6-AD1B-6243-A5D7-0A4353F59541}"/>
              </a:ext>
            </a:extLst>
          </p:cNvPr>
          <p:cNvSpPr/>
          <p:nvPr/>
        </p:nvSpPr>
        <p:spPr>
          <a:xfrm>
            <a:off x="627017" y="3864247"/>
            <a:ext cx="5085806" cy="1073513"/>
          </a:xfrm>
          <a:prstGeom prst="rect">
            <a:avLst/>
          </a:prstGeom>
          <a:solidFill>
            <a:srgbClr val="FEF8F8"/>
          </a:solidFill>
          <a:ln w="9525">
            <a:solidFill>
              <a:srgbClr val="FBFBFB"/>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8" name="矢印: 五方向 97">
            <a:extLst>
              <a:ext uri="{FF2B5EF4-FFF2-40B4-BE49-F238E27FC236}">
                <a16:creationId xmlns:a16="http://schemas.microsoft.com/office/drawing/2014/main" id="{40FCDAE2-DB18-E4BC-A040-D1F2D5DF5F87}"/>
              </a:ext>
            </a:extLst>
          </p:cNvPr>
          <p:cNvSpPr/>
          <p:nvPr/>
        </p:nvSpPr>
        <p:spPr>
          <a:xfrm>
            <a:off x="6508886" y="1915885"/>
            <a:ext cx="5103223" cy="1254034"/>
          </a:xfrm>
          <a:prstGeom prst="homePlate">
            <a:avLst>
              <a:gd name="adj" fmla="val 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7" name="矢印: 五方向 96">
            <a:extLst>
              <a:ext uri="{FF2B5EF4-FFF2-40B4-BE49-F238E27FC236}">
                <a16:creationId xmlns:a16="http://schemas.microsoft.com/office/drawing/2014/main" id="{DBE546E8-7E95-86D0-5689-60BDEA3A2AC9}"/>
              </a:ext>
            </a:extLst>
          </p:cNvPr>
          <p:cNvSpPr/>
          <p:nvPr/>
        </p:nvSpPr>
        <p:spPr>
          <a:xfrm>
            <a:off x="621892" y="1924594"/>
            <a:ext cx="5103223" cy="1254034"/>
          </a:xfrm>
          <a:prstGeom prst="homePlate">
            <a:avLst>
              <a:gd name="adj" fmla="val 31944"/>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ja-JP" altLang="en-US" dirty="0"/>
              <a:t>はじめに</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タイアップの概要</a:t>
            </a:r>
            <a:endParaRPr kumimoji="1" lang="ja-JP" altLang="en-US" sz="1600" dirty="0"/>
          </a:p>
        </p:txBody>
      </p:sp>
      <p:grpSp>
        <p:nvGrpSpPr>
          <p:cNvPr id="31" name="グループ化 30">
            <a:extLst>
              <a:ext uri="{FF2B5EF4-FFF2-40B4-BE49-F238E27FC236}">
                <a16:creationId xmlns:a16="http://schemas.microsoft.com/office/drawing/2014/main" id="{D16FFE57-2880-FD53-A165-C7F8F664A1C0}"/>
              </a:ext>
            </a:extLst>
          </p:cNvPr>
          <p:cNvGrpSpPr/>
          <p:nvPr/>
        </p:nvGrpSpPr>
        <p:grpSpPr>
          <a:xfrm>
            <a:off x="8692985" y="2131060"/>
            <a:ext cx="1288706" cy="1626309"/>
            <a:chOff x="6512953" y="2959104"/>
            <a:chExt cx="2135360" cy="2523317"/>
          </a:xfrm>
        </p:grpSpPr>
        <p:grpSp>
          <p:nvGrpSpPr>
            <p:cNvPr id="32" name="グループ化 31">
              <a:extLst>
                <a:ext uri="{FF2B5EF4-FFF2-40B4-BE49-F238E27FC236}">
                  <a16:creationId xmlns:a16="http://schemas.microsoft.com/office/drawing/2014/main" id="{3815ABBC-7403-EBF1-3835-21DF23812C35}"/>
                </a:ext>
              </a:extLst>
            </p:cNvPr>
            <p:cNvGrpSpPr/>
            <p:nvPr/>
          </p:nvGrpSpPr>
          <p:grpSpPr>
            <a:xfrm>
              <a:off x="6512953" y="2959104"/>
              <a:ext cx="2135360" cy="2523317"/>
              <a:chOff x="5285342" y="2703987"/>
              <a:chExt cx="3348543" cy="3956913"/>
            </a:xfrm>
          </p:grpSpPr>
          <p:pic>
            <p:nvPicPr>
              <p:cNvPr id="35" name="図 34">
                <a:extLst>
                  <a:ext uri="{FF2B5EF4-FFF2-40B4-BE49-F238E27FC236}">
                    <a16:creationId xmlns:a16="http://schemas.microsoft.com/office/drawing/2014/main" id="{BDD1188C-0D9E-FEC3-5D00-B7667BE8D4B5}"/>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36" name="図 35">
                <a:extLst>
                  <a:ext uri="{FF2B5EF4-FFF2-40B4-BE49-F238E27FC236}">
                    <a16:creationId xmlns:a16="http://schemas.microsoft.com/office/drawing/2014/main" id="{5271388E-A460-CB74-B572-929575C1C169}"/>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37" name="図 36">
                <a:extLst>
                  <a:ext uri="{FF2B5EF4-FFF2-40B4-BE49-F238E27FC236}">
                    <a16:creationId xmlns:a16="http://schemas.microsoft.com/office/drawing/2014/main" id="{9B1548AD-2418-690F-ED06-386B6D24864B}"/>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33" name="正方形/長方形 32">
              <a:extLst>
                <a:ext uri="{FF2B5EF4-FFF2-40B4-BE49-F238E27FC236}">
                  <a16:creationId xmlns:a16="http://schemas.microsoft.com/office/drawing/2014/main" id="{103D6B82-9B04-0FC0-4E02-2B4EF5921B97}"/>
                </a:ext>
              </a:extLst>
            </p:cNvPr>
            <p:cNvSpPr/>
            <p:nvPr/>
          </p:nvSpPr>
          <p:spPr>
            <a:xfrm>
              <a:off x="8050907" y="3529423"/>
              <a:ext cx="513961" cy="16234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4" name="図 33">
              <a:extLst>
                <a:ext uri="{FF2B5EF4-FFF2-40B4-BE49-F238E27FC236}">
                  <a16:creationId xmlns:a16="http://schemas.microsoft.com/office/drawing/2014/main" id="{6337B2E3-7802-F868-E9E6-65F01F78F53E}"/>
                </a:ext>
              </a:extLst>
            </p:cNvPr>
            <p:cNvPicPr>
              <a:picLocks noChangeAspect="1"/>
            </p:cNvPicPr>
            <p:nvPr/>
          </p:nvPicPr>
          <p:blipFill rotWithShape="1">
            <a:blip r:embed="rId8"/>
            <a:srcRect t="15935"/>
            <a:stretch/>
          </p:blipFill>
          <p:spPr>
            <a:xfrm>
              <a:off x="6585760" y="3691769"/>
              <a:ext cx="1979108" cy="1101304"/>
            </a:xfrm>
            <a:prstGeom prst="rect">
              <a:avLst/>
            </a:prstGeom>
          </p:spPr>
        </p:pic>
      </p:grpSp>
      <p:grpSp>
        <p:nvGrpSpPr>
          <p:cNvPr id="102" name="グループ化 101">
            <a:extLst>
              <a:ext uri="{FF2B5EF4-FFF2-40B4-BE49-F238E27FC236}">
                <a16:creationId xmlns:a16="http://schemas.microsoft.com/office/drawing/2014/main" id="{42BB1706-1B77-E07A-CE54-63B661739846}"/>
              </a:ext>
            </a:extLst>
          </p:cNvPr>
          <p:cNvGrpSpPr/>
          <p:nvPr/>
        </p:nvGrpSpPr>
        <p:grpSpPr>
          <a:xfrm>
            <a:off x="2741984" y="2087777"/>
            <a:ext cx="1292921" cy="1602343"/>
            <a:chOff x="2365166" y="2281680"/>
            <a:chExt cx="1556528" cy="1929037"/>
          </a:xfrm>
        </p:grpSpPr>
        <p:sp>
          <p:nvSpPr>
            <p:cNvPr id="38" name="正方形/長方形 37">
              <a:extLst>
                <a:ext uri="{FF2B5EF4-FFF2-40B4-BE49-F238E27FC236}">
                  <a16:creationId xmlns:a16="http://schemas.microsoft.com/office/drawing/2014/main" id="{8298499C-27B0-B29A-8CA1-80D1CDDF00E9}"/>
                </a:ext>
              </a:extLst>
            </p:cNvPr>
            <p:cNvSpPr/>
            <p:nvPr/>
          </p:nvSpPr>
          <p:spPr>
            <a:xfrm>
              <a:off x="2405749" y="2281680"/>
              <a:ext cx="1489125" cy="1929037"/>
            </a:xfrm>
            <a:prstGeom prst="rect">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9" name="図 38">
              <a:extLst>
                <a:ext uri="{FF2B5EF4-FFF2-40B4-BE49-F238E27FC236}">
                  <a16:creationId xmlns:a16="http://schemas.microsoft.com/office/drawing/2014/main" id="{FDDCA05A-84A1-995E-BC04-77A0020BC31A}"/>
                </a:ext>
              </a:extLst>
            </p:cNvPr>
            <p:cNvPicPr>
              <a:picLocks noChangeAspect="1"/>
            </p:cNvPicPr>
            <p:nvPr/>
          </p:nvPicPr>
          <p:blipFill>
            <a:blip r:embed="rId9"/>
            <a:stretch>
              <a:fillRect/>
            </a:stretch>
          </p:blipFill>
          <p:spPr>
            <a:xfrm>
              <a:off x="2443881" y="2304453"/>
              <a:ext cx="1432521" cy="1538277"/>
            </a:xfrm>
            <a:prstGeom prst="rect">
              <a:avLst/>
            </a:prstGeom>
          </p:spPr>
        </p:pic>
        <p:sp>
          <p:nvSpPr>
            <p:cNvPr id="40" name="フローチャート: せん孔テープ 39">
              <a:extLst>
                <a:ext uri="{FF2B5EF4-FFF2-40B4-BE49-F238E27FC236}">
                  <a16:creationId xmlns:a16="http://schemas.microsoft.com/office/drawing/2014/main" id="{AFE9A868-2ECC-9D63-BCD4-8D064038C17F}"/>
                </a:ext>
              </a:extLst>
            </p:cNvPr>
            <p:cNvSpPr/>
            <p:nvPr/>
          </p:nvSpPr>
          <p:spPr>
            <a:xfrm>
              <a:off x="2365166" y="3740928"/>
              <a:ext cx="1556528" cy="160254"/>
            </a:xfrm>
            <a:prstGeom prst="flowChartPunchedTape">
              <a:avLst/>
            </a:prstGeom>
            <a:solidFill>
              <a:schemeClr val="bg1"/>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正方形/長方形 40">
              <a:extLst>
                <a:ext uri="{FF2B5EF4-FFF2-40B4-BE49-F238E27FC236}">
                  <a16:creationId xmlns:a16="http://schemas.microsoft.com/office/drawing/2014/main" id="{10624BAB-F805-533F-3EC4-1D6F25681406}"/>
                </a:ext>
              </a:extLst>
            </p:cNvPr>
            <p:cNvSpPr/>
            <p:nvPr/>
          </p:nvSpPr>
          <p:spPr>
            <a:xfrm>
              <a:off x="3394185" y="2659045"/>
              <a:ext cx="459590" cy="885871"/>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正方形/長方形 41">
              <a:extLst>
                <a:ext uri="{FF2B5EF4-FFF2-40B4-BE49-F238E27FC236}">
                  <a16:creationId xmlns:a16="http://schemas.microsoft.com/office/drawing/2014/main" id="{5FC032E6-B03A-F67C-1DE8-E480E58FB12E}"/>
                </a:ext>
              </a:extLst>
            </p:cNvPr>
            <p:cNvSpPr/>
            <p:nvPr/>
          </p:nvSpPr>
          <p:spPr>
            <a:xfrm>
              <a:off x="2531252" y="4008678"/>
              <a:ext cx="789888" cy="123437"/>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A20DEBB9-5323-A15B-4F57-4FC7F9EB9AF9}"/>
              </a:ext>
            </a:extLst>
          </p:cNvPr>
          <p:cNvGrpSpPr/>
          <p:nvPr/>
        </p:nvGrpSpPr>
        <p:grpSpPr>
          <a:xfrm>
            <a:off x="10089567" y="2123011"/>
            <a:ext cx="1288706" cy="1626309"/>
            <a:chOff x="6898060" y="4354159"/>
            <a:chExt cx="1412231" cy="1782194"/>
          </a:xfrm>
        </p:grpSpPr>
        <p:grpSp>
          <p:nvGrpSpPr>
            <p:cNvPr id="54" name="グループ化 53">
              <a:extLst>
                <a:ext uri="{FF2B5EF4-FFF2-40B4-BE49-F238E27FC236}">
                  <a16:creationId xmlns:a16="http://schemas.microsoft.com/office/drawing/2014/main" id="{4C36C382-943B-CE86-0CC1-AD00C7018413}"/>
                </a:ext>
              </a:extLst>
            </p:cNvPr>
            <p:cNvGrpSpPr/>
            <p:nvPr/>
          </p:nvGrpSpPr>
          <p:grpSpPr>
            <a:xfrm>
              <a:off x="6898060" y="4354159"/>
              <a:ext cx="1412231" cy="1782194"/>
              <a:chOff x="6512953" y="2959104"/>
              <a:chExt cx="2135360" cy="2523317"/>
            </a:xfrm>
          </p:grpSpPr>
          <p:grpSp>
            <p:nvGrpSpPr>
              <p:cNvPr id="60" name="グループ化 59">
                <a:extLst>
                  <a:ext uri="{FF2B5EF4-FFF2-40B4-BE49-F238E27FC236}">
                    <a16:creationId xmlns:a16="http://schemas.microsoft.com/office/drawing/2014/main" id="{42B44E8A-656F-6DF8-D29E-414EC1B98096}"/>
                  </a:ext>
                </a:extLst>
              </p:cNvPr>
              <p:cNvGrpSpPr/>
              <p:nvPr/>
            </p:nvGrpSpPr>
            <p:grpSpPr>
              <a:xfrm>
                <a:off x="6512953" y="2959104"/>
                <a:ext cx="2135360" cy="2523317"/>
                <a:chOff x="5285342" y="2703987"/>
                <a:chExt cx="3348543" cy="3956913"/>
              </a:xfrm>
            </p:grpSpPr>
            <p:pic>
              <p:nvPicPr>
                <p:cNvPr id="63" name="図 62">
                  <a:extLst>
                    <a:ext uri="{FF2B5EF4-FFF2-40B4-BE49-F238E27FC236}">
                      <a16:creationId xmlns:a16="http://schemas.microsoft.com/office/drawing/2014/main" id="{D9C724A9-28E9-3F02-A107-3A6445F15939}"/>
                    </a:ext>
                  </a:extLst>
                </p:cNvPr>
                <p:cNvPicPr>
                  <a:picLocks noChangeAspect="1"/>
                </p:cNvPicPr>
                <p:nvPr/>
              </p:nvPicPr>
              <p:blipFill>
                <a:blip r:embed="rId3"/>
                <a:stretch>
                  <a:fillRect/>
                </a:stretch>
              </p:blipFill>
              <p:spPr>
                <a:xfrm>
                  <a:off x="5285342" y="2703987"/>
                  <a:ext cx="3348543" cy="3956913"/>
                </a:xfrm>
                <a:prstGeom prst="rect">
                  <a:avLst/>
                </a:prstGeom>
              </p:spPr>
            </p:pic>
            <p:pic>
              <p:nvPicPr>
                <p:cNvPr id="64" name="図 63">
                  <a:extLst>
                    <a:ext uri="{FF2B5EF4-FFF2-40B4-BE49-F238E27FC236}">
                      <a16:creationId xmlns:a16="http://schemas.microsoft.com/office/drawing/2014/main" id="{DA1150BE-34C5-E2C6-B089-CC8990A594F1}"/>
                    </a:ext>
                  </a:extLst>
                </p:cNvPr>
                <p:cNvPicPr>
                  <a:picLocks noChangeAspect="1"/>
                </p:cNvPicPr>
                <p:nvPr/>
              </p:nvPicPr>
              <p:blipFill rotWithShape="1">
                <a:blip r:embed="rId4">
                  <a:extLst>
                    <a:ext uri="{BEBA8EAE-BF5A-486C-A8C5-ECC9F3942E4B}">
                      <a14:imgProps xmlns:a14="http://schemas.microsoft.com/office/drawing/2010/main">
                        <a14:imgLayer r:embed="rId5">
                          <a14:imgEffect>
                            <a14:artisticCrisscrossEtching/>
                          </a14:imgEffect>
                        </a14:imgLayer>
                      </a14:imgProps>
                    </a:ext>
                  </a:extLst>
                </a:blip>
                <a:srcRect l="4562" t="76901" r="7830" b="54"/>
                <a:stretch/>
              </p:blipFill>
              <p:spPr>
                <a:xfrm>
                  <a:off x="5399514" y="5644730"/>
                  <a:ext cx="3088178" cy="951346"/>
                </a:xfrm>
                <a:prstGeom prst="rect">
                  <a:avLst/>
                </a:prstGeom>
                <a:ln>
                  <a:noFill/>
                </a:ln>
              </p:spPr>
            </p:pic>
            <p:pic>
              <p:nvPicPr>
                <p:cNvPr id="65" name="図 64">
                  <a:extLst>
                    <a:ext uri="{FF2B5EF4-FFF2-40B4-BE49-F238E27FC236}">
                      <a16:creationId xmlns:a16="http://schemas.microsoft.com/office/drawing/2014/main" id="{8C1F4025-4E74-33E3-089A-16CFC3EA16F3}"/>
                    </a:ext>
                  </a:extLst>
                </p:cNvPr>
                <p:cNvPicPr>
                  <a:picLocks noChangeAspect="1"/>
                </p:cNvPicPr>
                <p:nvPr/>
              </p:nvPicPr>
              <p:blipFill rotWithShape="1">
                <a:blip r:embed="rId6">
                  <a:extLst>
                    <a:ext uri="{BEBA8EAE-BF5A-486C-A8C5-ECC9F3942E4B}">
                      <a14:imgProps xmlns:a14="http://schemas.microsoft.com/office/drawing/2010/main">
                        <a14:imgLayer r:embed="rId7">
                          <a14:imgEffect>
                            <a14:artisticMarker/>
                          </a14:imgEffect>
                        </a14:imgLayer>
                      </a14:imgProps>
                    </a:ext>
                  </a:extLst>
                </a:blip>
                <a:srcRect t="16036" b="75609"/>
                <a:stretch/>
              </p:blipFill>
              <p:spPr>
                <a:xfrm>
                  <a:off x="5355041" y="3306427"/>
                  <a:ext cx="3278844" cy="323723"/>
                </a:xfrm>
                <a:prstGeom prst="rect">
                  <a:avLst/>
                </a:prstGeom>
              </p:spPr>
            </p:pic>
          </p:grpSp>
          <p:sp>
            <p:nvSpPr>
              <p:cNvPr id="61" name="正方形/長方形 60">
                <a:extLst>
                  <a:ext uri="{FF2B5EF4-FFF2-40B4-BE49-F238E27FC236}">
                    <a16:creationId xmlns:a16="http://schemas.microsoft.com/office/drawing/2014/main" id="{0B71F163-85D9-32CA-DC44-BCF850343877}"/>
                  </a:ext>
                </a:extLst>
              </p:cNvPr>
              <p:cNvSpPr/>
              <p:nvPr/>
            </p:nvSpPr>
            <p:spPr>
              <a:xfrm>
                <a:off x="8050907" y="3529423"/>
                <a:ext cx="513961" cy="16234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2" name="図 61">
                <a:extLst>
                  <a:ext uri="{FF2B5EF4-FFF2-40B4-BE49-F238E27FC236}">
                    <a16:creationId xmlns:a16="http://schemas.microsoft.com/office/drawing/2014/main" id="{20518FC9-97B9-7117-7E42-60C5435A94CB}"/>
                  </a:ext>
                </a:extLst>
              </p:cNvPr>
              <p:cNvPicPr>
                <a:picLocks noChangeAspect="1"/>
              </p:cNvPicPr>
              <p:nvPr/>
            </p:nvPicPr>
            <p:blipFill rotWithShape="1">
              <a:blip r:embed="rId8"/>
              <a:srcRect t="15935"/>
              <a:stretch/>
            </p:blipFill>
            <p:spPr>
              <a:xfrm>
                <a:off x="6585760" y="3691769"/>
                <a:ext cx="1979108" cy="1101304"/>
              </a:xfrm>
              <a:prstGeom prst="rect">
                <a:avLst/>
              </a:prstGeom>
            </p:spPr>
          </p:pic>
        </p:grpSp>
        <p:pic>
          <p:nvPicPr>
            <p:cNvPr id="55" name="図 54">
              <a:extLst>
                <a:ext uri="{FF2B5EF4-FFF2-40B4-BE49-F238E27FC236}">
                  <a16:creationId xmlns:a16="http://schemas.microsoft.com/office/drawing/2014/main" id="{C5F21CEF-75CF-DBC9-B354-843496B218F4}"/>
                </a:ext>
              </a:extLst>
            </p:cNvPr>
            <p:cNvPicPr>
              <a:picLocks noChangeAspect="1"/>
            </p:cNvPicPr>
            <p:nvPr/>
          </p:nvPicPr>
          <p:blipFill rotWithShape="1">
            <a:blip r:embed="rId10"/>
            <a:srcRect b="2189"/>
            <a:stretch/>
          </p:blipFill>
          <p:spPr>
            <a:xfrm>
              <a:off x="6946222" y="4852133"/>
              <a:ext cx="1319074" cy="815278"/>
            </a:xfrm>
            <a:prstGeom prst="rect">
              <a:avLst/>
            </a:prstGeom>
          </p:spPr>
        </p:pic>
        <p:sp>
          <p:nvSpPr>
            <p:cNvPr id="56" name="正方形/長方形 55">
              <a:extLst>
                <a:ext uri="{FF2B5EF4-FFF2-40B4-BE49-F238E27FC236}">
                  <a16:creationId xmlns:a16="http://schemas.microsoft.com/office/drawing/2014/main" id="{1C02942B-5149-D2FA-7BB6-9063A0ABA9AE}"/>
                </a:ext>
              </a:extLst>
            </p:cNvPr>
            <p:cNvSpPr/>
            <p:nvPr/>
          </p:nvSpPr>
          <p:spPr>
            <a:xfrm>
              <a:off x="6946211" y="4871633"/>
              <a:ext cx="1308893" cy="792405"/>
            </a:xfrm>
            <a:prstGeom prst="rect">
              <a:avLst/>
            </a:prstGeom>
            <a:solidFill>
              <a:schemeClr val="bg1">
                <a:alpha val="7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57" name="グループ化 56">
              <a:extLst>
                <a:ext uri="{FF2B5EF4-FFF2-40B4-BE49-F238E27FC236}">
                  <a16:creationId xmlns:a16="http://schemas.microsoft.com/office/drawing/2014/main" id="{359A6558-B052-079C-3EDF-DA2A44836986}"/>
                </a:ext>
              </a:extLst>
            </p:cNvPr>
            <p:cNvGrpSpPr/>
            <p:nvPr/>
          </p:nvGrpSpPr>
          <p:grpSpPr>
            <a:xfrm rot="5400000">
              <a:off x="7501404" y="5124642"/>
              <a:ext cx="261090" cy="261090"/>
              <a:chOff x="7357145" y="1006679"/>
              <a:chExt cx="258825" cy="258825"/>
            </a:xfrm>
          </p:grpSpPr>
          <p:sp>
            <p:nvSpPr>
              <p:cNvPr id="58" name="楕円 57">
                <a:extLst>
                  <a:ext uri="{FF2B5EF4-FFF2-40B4-BE49-F238E27FC236}">
                    <a16:creationId xmlns:a16="http://schemas.microsoft.com/office/drawing/2014/main" id="{58A5502D-8778-42BA-9060-8B5C4D877A3C}"/>
                  </a:ext>
                </a:extLst>
              </p:cNvPr>
              <p:cNvSpPr/>
              <p:nvPr/>
            </p:nvSpPr>
            <p:spPr>
              <a:xfrm>
                <a:off x="7357145" y="1006679"/>
                <a:ext cx="258825" cy="258825"/>
              </a:xfrm>
              <a:prstGeom prst="ellipse">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9" name="二等辺三角形 58">
                <a:extLst>
                  <a:ext uri="{FF2B5EF4-FFF2-40B4-BE49-F238E27FC236}">
                    <a16:creationId xmlns:a16="http://schemas.microsoft.com/office/drawing/2014/main" id="{8B22CBE9-152E-AF56-35F9-C18623C494BC}"/>
                  </a:ext>
                </a:extLst>
              </p:cNvPr>
              <p:cNvSpPr/>
              <p:nvPr/>
            </p:nvSpPr>
            <p:spPr>
              <a:xfrm>
                <a:off x="7390701" y="1009820"/>
                <a:ext cx="220635" cy="190203"/>
              </a:xfrm>
              <a:prstGeom prst="triangle">
                <a:avLst/>
              </a:prstGeom>
              <a:solidFill>
                <a:schemeClr val="tx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sp>
        <p:nvSpPr>
          <p:cNvPr id="90" name="正方形/長方形 89">
            <a:extLst>
              <a:ext uri="{FF2B5EF4-FFF2-40B4-BE49-F238E27FC236}">
                <a16:creationId xmlns:a16="http://schemas.microsoft.com/office/drawing/2014/main" id="{6F1CA7A8-0E92-B79B-4A52-6926D1A0414D}"/>
              </a:ext>
            </a:extLst>
          </p:cNvPr>
          <p:cNvSpPr/>
          <p:nvPr/>
        </p:nvSpPr>
        <p:spPr>
          <a:xfrm>
            <a:off x="4999166" y="5704114"/>
            <a:ext cx="1061992" cy="612335"/>
          </a:xfrm>
          <a:prstGeom prst="rect">
            <a:avLst/>
          </a:prstGeom>
          <a:solidFill>
            <a:schemeClr val="accent3"/>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3" name="テキスト ボックス 92">
            <a:extLst>
              <a:ext uri="{FF2B5EF4-FFF2-40B4-BE49-F238E27FC236}">
                <a16:creationId xmlns:a16="http://schemas.microsoft.com/office/drawing/2014/main" id="{39B41B86-0299-977C-DD02-EC1B22D0A52F}"/>
              </a:ext>
            </a:extLst>
          </p:cNvPr>
          <p:cNvSpPr txBox="1"/>
          <p:nvPr/>
        </p:nvSpPr>
        <p:spPr>
          <a:xfrm>
            <a:off x="7367208" y="6381750"/>
            <a:ext cx="3221961" cy="230832"/>
          </a:xfrm>
          <a:prstGeom prst="rect">
            <a:avLst/>
          </a:prstGeom>
          <a:noFill/>
        </p:spPr>
        <p:txBody>
          <a:bodyPr wrap="square" rtlCol="0">
            <a:spAutoFit/>
          </a:bodyPr>
          <a:lstStyle/>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内容により、制作費が追加となる場合があります</a:t>
            </a:r>
            <a:endParaRPr lang="en-US" altLang="ja-JP" sz="900" dirty="0">
              <a:solidFill>
                <a:schemeClr val="accent3"/>
              </a:solidFill>
              <a:latin typeface="+mn-ea"/>
              <a:cs typeface="Meiryo UI" pitchFamily="50" charset="-128"/>
            </a:endParaRPr>
          </a:p>
        </p:txBody>
      </p:sp>
      <p:pic>
        <p:nvPicPr>
          <p:cNvPr id="95" name="図 94">
            <a:extLst>
              <a:ext uri="{FF2B5EF4-FFF2-40B4-BE49-F238E27FC236}">
                <a16:creationId xmlns:a16="http://schemas.microsoft.com/office/drawing/2014/main" id="{CDE94B92-9C39-85BE-7567-DA32FEF73603}"/>
              </a:ext>
            </a:extLst>
          </p:cNvPr>
          <p:cNvPicPr>
            <a:picLocks noChangeAspect="1"/>
          </p:cNvPicPr>
          <p:nvPr/>
        </p:nvPicPr>
        <p:blipFill>
          <a:blip r:embed="rId11"/>
          <a:stretch>
            <a:fillRect/>
          </a:stretch>
        </p:blipFill>
        <p:spPr>
          <a:xfrm>
            <a:off x="4166931" y="2096452"/>
            <a:ext cx="786004" cy="1593669"/>
          </a:xfrm>
          <a:prstGeom prst="rect">
            <a:avLst/>
          </a:prstGeom>
        </p:spPr>
      </p:pic>
      <p:sp>
        <p:nvSpPr>
          <p:cNvPr id="96" name="テキスト プレースホルダー 10">
            <a:extLst>
              <a:ext uri="{FF2B5EF4-FFF2-40B4-BE49-F238E27FC236}">
                <a16:creationId xmlns:a16="http://schemas.microsoft.com/office/drawing/2014/main" id="{4C4245E9-A39B-CFDC-4B5E-F2F70E3FF96E}"/>
              </a:ext>
            </a:extLst>
          </p:cNvPr>
          <p:cNvSpPr txBox="1">
            <a:spLocks/>
          </p:cNvSpPr>
          <p:nvPr/>
        </p:nvSpPr>
        <p:spPr>
          <a:xfrm>
            <a:off x="348280" y="1364206"/>
            <a:ext cx="11501561" cy="359372"/>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2000" dirty="0">
                <a:solidFill>
                  <a:schemeClr val="accent3"/>
                </a:solidFill>
                <a:latin typeface="メイリオ"/>
                <a:ea typeface="メイリオ"/>
              </a:rPr>
              <a:t>ニュース媒体として圧倒的な利用者数と支持を誇る、</a:t>
            </a:r>
            <a:r>
              <a:rPr lang="en-US" altLang="ja-JP" sz="2000" dirty="0">
                <a:solidFill>
                  <a:schemeClr val="accent3"/>
                </a:solidFill>
                <a:latin typeface="メイリオ"/>
                <a:ea typeface="メイリオ"/>
              </a:rPr>
              <a:t>Yahoo!</a:t>
            </a:r>
            <a:r>
              <a:rPr lang="ja-JP" altLang="en-US" sz="2000" dirty="0">
                <a:solidFill>
                  <a:schemeClr val="accent3"/>
                </a:solidFill>
                <a:latin typeface="メイリオ"/>
                <a:ea typeface="メイリオ"/>
              </a:rPr>
              <a:t>ニュースのタイアップ広告</a:t>
            </a:r>
            <a:endParaRPr kumimoji="1" lang="ja-JP" altLang="en-US" sz="2000" b="1" i="0" u="none" strike="noStrike" kern="1200" cap="none" spc="100" normalizeH="0" baseline="0" noProof="0" dirty="0">
              <a:ln>
                <a:noFill/>
              </a:ln>
              <a:solidFill>
                <a:schemeClr val="accent3"/>
              </a:solidFill>
              <a:effectLst/>
              <a:uLnTx/>
              <a:uFillTx/>
              <a:latin typeface="メイリオ"/>
              <a:ea typeface="メイリオ"/>
              <a:cs typeface="+mn-cs"/>
            </a:endParaRPr>
          </a:p>
        </p:txBody>
      </p:sp>
      <p:sp>
        <p:nvSpPr>
          <p:cNvPr id="99" name="テキスト プレースホルダー 10">
            <a:extLst>
              <a:ext uri="{FF2B5EF4-FFF2-40B4-BE49-F238E27FC236}">
                <a16:creationId xmlns:a16="http://schemas.microsoft.com/office/drawing/2014/main" id="{854F0F8B-A4B9-6E29-B142-227C64D896FC}"/>
              </a:ext>
            </a:extLst>
          </p:cNvPr>
          <p:cNvSpPr txBox="1">
            <a:spLocks/>
          </p:cNvSpPr>
          <p:nvPr/>
        </p:nvSpPr>
        <p:spPr>
          <a:xfrm>
            <a:off x="835961" y="21748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2400" dirty="0">
                <a:solidFill>
                  <a:schemeClr val="bg1"/>
                </a:solidFill>
                <a:latin typeface="メイリオ"/>
                <a:ea typeface="メイリオ"/>
              </a:rPr>
              <a:t>ターゲット</a:t>
            </a:r>
            <a:endParaRPr lang="en-US" altLang="ja-JP" sz="2400" dirty="0">
              <a:solidFill>
                <a:schemeClr val="bg1"/>
              </a:solidFill>
              <a:latin typeface="メイリオ"/>
              <a:ea typeface="メイリオ"/>
            </a:endParaRPr>
          </a:p>
          <a:p>
            <a:pPr marL="0" marR="0" lvl="0" indent="0"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2400" dirty="0">
                <a:solidFill>
                  <a:schemeClr val="bg1"/>
                </a:solidFill>
                <a:latin typeface="メイリオ"/>
                <a:ea typeface="メイリオ"/>
              </a:rPr>
              <a:t>集客力</a:t>
            </a:r>
            <a:endParaRPr kumimoji="1" lang="ja-JP" altLang="en-US" sz="2400" b="1" i="0" u="none" strike="noStrike" kern="1200" cap="none" spc="100" normalizeH="0" baseline="0" noProof="0" dirty="0">
              <a:ln>
                <a:noFill/>
              </a:ln>
              <a:solidFill>
                <a:schemeClr val="bg1"/>
              </a:solidFill>
              <a:effectLst/>
              <a:uLnTx/>
              <a:uFillTx/>
              <a:latin typeface="メイリオ"/>
              <a:ea typeface="メイリオ"/>
              <a:cs typeface="+mn-cs"/>
            </a:endParaRPr>
          </a:p>
        </p:txBody>
      </p:sp>
      <p:sp>
        <p:nvSpPr>
          <p:cNvPr id="100" name="テキスト プレースホルダー 10">
            <a:extLst>
              <a:ext uri="{FF2B5EF4-FFF2-40B4-BE49-F238E27FC236}">
                <a16:creationId xmlns:a16="http://schemas.microsoft.com/office/drawing/2014/main" id="{22F125DC-3B53-00A9-CC88-A7A23580EF62}"/>
              </a:ext>
            </a:extLst>
          </p:cNvPr>
          <p:cNvSpPr txBox="1">
            <a:spLocks/>
          </p:cNvSpPr>
          <p:nvPr/>
        </p:nvSpPr>
        <p:spPr>
          <a:xfrm>
            <a:off x="6766498" y="2174822"/>
            <a:ext cx="1794028" cy="613183"/>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2400" dirty="0">
                <a:solidFill>
                  <a:schemeClr val="bg1"/>
                </a:solidFill>
                <a:latin typeface="メイリオ"/>
                <a:ea typeface="メイリオ"/>
              </a:rPr>
              <a:t>コンテンツ</a:t>
            </a:r>
            <a:endParaRPr lang="en-US" altLang="ja-JP" sz="2400" dirty="0">
              <a:solidFill>
                <a:schemeClr val="bg1"/>
              </a:solidFill>
              <a:latin typeface="メイリオ"/>
              <a:ea typeface="メイリオ"/>
            </a:endParaRPr>
          </a:p>
          <a:p>
            <a:pPr marL="0" marR="0" lvl="0" indent="0"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ja-JP" altLang="en-US" sz="2400" dirty="0">
                <a:solidFill>
                  <a:schemeClr val="bg1"/>
                </a:solidFill>
                <a:latin typeface="メイリオ"/>
                <a:ea typeface="メイリオ"/>
              </a:rPr>
              <a:t>編集力</a:t>
            </a:r>
            <a:endParaRPr kumimoji="1" lang="ja-JP" altLang="en-US" sz="2400" b="1" i="0" u="none" strike="noStrike" kern="1200" cap="none" spc="100" normalizeH="0" baseline="0" noProof="0" dirty="0">
              <a:ln>
                <a:noFill/>
              </a:ln>
              <a:solidFill>
                <a:schemeClr val="bg1"/>
              </a:solidFill>
              <a:effectLst/>
              <a:uLnTx/>
              <a:uFillTx/>
              <a:latin typeface="メイリオ"/>
              <a:ea typeface="メイリオ"/>
              <a:cs typeface="+mn-cs"/>
            </a:endParaRPr>
          </a:p>
        </p:txBody>
      </p:sp>
      <p:sp>
        <p:nvSpPr>
          <p:cNvPr id="101" name="テキスト プレースホルダー 10">
            <a:extLst>
              <a:ext uri="{FF2B5EF4-FFF2-40B4-BE49-F238E27FC236}">
                <a16:creationId xmlns:a16="http://schemas.microsoft.com/office/drawing/2014/main" id="{848BA7BF-F87D-1D66-A9A4-9C4D8347FB1D}"/>
              </a:ext>
            </a:extLst>
          </p:cNvPr>
          <p:cNvSpPr txBox="1">
            <a:spLocks/>
          </p:cNvSpPr>
          <p:nvPr/>
        </p:nvSpPr>
        <p:spPr>
          <a:xfrm>
            <a:off x="5608257" y="2194558"/>
            <a:ext cx="1088634" cy="705395"/>
          </a:xfrm>
          <a:prstGeom prst="rect">
            <a:avLst/>
          </a:prstGeom>
        </p:spPr>
        <p:txBody>
          <a:bodyPr wrap="square" lIns="0" tIns="0" anchor="t" anchorCtr="0"/>
          <a:lstStyle>
            <a:lvl1pPr marL="0" indent="0" algn="l" defTabSz="914400" rtl="0" eaLnBrk="1" latinLnBrk="0" hangingPunct="1">
              <a:lnSpc>
                <a:spcPct val="110000"/>
              </a:lnSpc>
              <a:spcBef>
                <a:spcPts val="0"/>
              </a:spcBef>
              <a:buFont typeface="Arial" panose="020B0604020202020204" pitchFamily="34" charset="0"/>
              <a:buNone/>
              <a:defRPr kumimoji="1" sz="1800" b="1" kern="1200" spc="100" baseline="0">
                <a:solidFill>
                  <a:schemeClr val="tx1"/>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 typeface="Arial" panose="020B0604020202020204" pitchFamily="34" charset="0"/>
              <a:buNone/>
              <a:tabLst/>
              <a:defRPr/>
            </a:pPr>
            <a:r>
              <a:rPr lang="en-US" altLang="ja-JP" sz="4400" dirty="0">
                <a:solidFill>
                  <a:schemeClr val="accent6"/>
                </a:solidFill>
                <a:latin typeface="メイリオ"/>
                <a:ea typeface="メイリオ"/>
              </a:rPr>
              <a:t>×</a:t>
            </a:r>
            <a:endParaRPr kumimoji="1" lang="ja-JP" altLang="en-US" sz="4400" b="1" i="0" u="none" strike="noStrike" kern="1200" cap="none" spc="100" normalizeH="0" baseline="0" noProof="0" dirty="0">
              <a:ln>
                <a:noFill/>
              </a:ln>
              <a:solidFill>
                <a:schemeClr val="accent6"/>
              </a:solidFill>
              <a:effectLst/>
              <a:uLnTx/>
              <a:uFillTx/>
              <a:latin typeface="メイリオ"/>
              <a:ea typeface="メイリオ"/>
              <a:cs typeface="+mn-cs"/>
            </a:endParaRPr>
          </a:p>
        </p:txBody>
      </p:sp>
      <p:sp>
        <p:nvSpPr>
          <p:cNvPr id="3" name="テキスト ボックス 2">
            <a:extLst>
              <a:ext uri="{FF2B5EF4-FFF2-40B4-BE49-F238E27FC236}">
                <a16:creationId xmlns:a16="http://schemas.microsoft.com/office/drawing/2014/main" id="{0BFE943B-B089-BDA9-3694-A10B1C24CDB9}"/>
              </a:ext>
            </a:extLst>
          </p:cNvPr>
          <p:cNvSpPr txBox="1"/>
          <p:nvPr/>
        </p:nvSpPr>
        <p:spPr>
          <a:xfrm>
            <a:off x="583440" y="3864247"/>
            <a:ext cx="5246992" cy="1034899"/>
          </a:xfrm>
          <a:prstGeom prst="rect">
            <a:avLst/>
          </a:prstGeom>
          <a:noFill/>
        </p:spPr>
        <p:txBody>
          <a:bodyPr wrap="square" rtlCol="0">
            <a:spAutoFit/>
          </a:bodyPr>
          <a:lstStyle/>
          <a:p>
            <a:pPr marL="171450" indent="-171450">
              <a:lnSpc>
                <a:spcPct val="150000"/>
              </a:lnSpc>
              <a:buFont typeface="Wingdings" panose="05000000000000000000" pitchFamily="2" charset="2"/>
              <a:buChar char="l"/>
            </a:pPr>
            <a:r>
              <a:rPr lang="ja-JP" altLang="en-US" sz="1400" dirty="0">
                <a:solidFill>
                  <a:schemeClr val="accent3"/>
                </a:solidFill>
                <a:latin typeface="+mn-ea"/>
                <a:cs typeface="Meiryo UI" pitchFamily="50" charset="-128"/>
              </a:rPr>
              <a:t>ニュースメディアとして</a:t>
            </a:r>
            <a:r>
              <a:rPr lang="ja-JP" altLang="en-US" sz="1400" b="1" dirty="0">
                <a:solidFill>
                  <a:schemeClr val="accent3"/>
                </a:solidFill>
                <a:latin typeface="+mn-ea"/>
                <a:cs typeface="Meiryo UI" pitchFamily="50" charset="-128"/>
              </a:rPr>
              <a:t>国民の約</a:t>
            </a:r>
            <a:r>
              <a:rPr lang="en-US" altLang="ja-JP" sz="1400" b="1" dirty="0">
                <a:solidFill>
                  <a:schemeClr val="accent3"/>
                </a:solidFill>
                <a:latin typeface="+mn-ea"/>
                <a:cs typeface="Meiryo UI" pitchFamily="50" charset="-128"/>
              </a:rPr>
              <a:t>40</a:t>
            </a:r>
            <a:r>
              <a:rPr lang="ja-JP" altLang="en-US" sz="1400" b="1" dirty="0">
                <a:solidFill>
                  <a:schemeClr val="accent3"/>
                </a:solidFill>
                <a:latin typeface="+mn-ea"/>
                <a:cs typeface="Meiryo UI" pitchFamily="50" charset="-128"/>
              </a:rPr>
              <a:t>％が利用</a:t>
            </a:r>
            <a:r>
              <a:rPr lang="ja-JP" altLang="en-US" sz="1100" dirty="0">
                <a:solidFill>
                  <a:schemeClr val="accent3"/>
                </a:solidFill>
                <a:latin typeface="+mn-ea"/>
                <a:cs typeface="Meiryo UI" pitchFamily="50" charset="-128"/>
              </a:rPr>
              <a:t>（</a:t>
            </a:r>
            <a:r>
              <a:rPr lang="en-US" altLang="ja-JP" sz="1100" dirty="0">
                <a:solidFill>
                  <a:schemeClr val="accent3"/>
                </a:solidFill>
                <a:latin typeface="+mn-ea"/>
                <a:cs typeface="Meiryo UI" pitchFamily="50" charset="-128"/>
              </a:rPr>
              <a:t>P40</a:t>
            </a:r>
            <a:r>
              <a:rPr lang="ja-JP" altLang="en-US" sz="1100" dirty="0">
                <a:solidFill>
                  <a:schemeClr val="accent3"/>
                </a:solidFill>
                <a:latin typeface="+mn-ea"/>
                <a:cs typeface="Meiryo UI" pitchFamily="50" charset="-128"/>
              </a:rPr>
              <a:t>参照）</a:t>
            </a:r>
            <a:endParaRPr lang="en-US" altLang="ja-JP" sz="1100" dirty="0">
              <a:solidFill>
                <a:schemeClr val="accent3"/>
              </a:solidFill>
              <a:latin typeface="+mn-ea"/>
              <a:cs typeface="Meiryo UI" pitchFamily="50" charset="-128"/>
            </a:endParaRPr>
          </a:p>
          <a:p>
            <a:pPr marL="171450" indent="-171450">
              <a:lnSpc>
                <a:spcPct val="150000"/>
              </a:lnSpc>
              <a:buFont typeface="Wingdings" panose="05000000000000000000" pitchFamily="2" charset="2"/>
              <a:buChar char="l"/>
            </a:pPr>
            <a:r>
              <a:rPr lang="ja-JP" altLang="en-US" sz="1400" dirty="0">
                <a:solidFill>
                  <a:schemeClr val="accent3"/>
                </a:solidFill>
                <a:latin typeface="+mn-ea"/>
                <a:cs typeface="Meiryo UI" pitchFamily="50" charset="-128"/>
              </a:rPr>
              <a:t>ニュース取得モードの</a:t>
            </a:r>
            <a:r>
              <a:rPr lang="ja-JP" altLang="en-US" sz="1400" b="1" dirty="0">
                <a:solidFill>
                  <a:schemeClr val="accent3"/>
                </a:solidFill>
                <a:latin typeface="+mn-ea"/>
                <a:cs typeface="Meiryo UI" pitchFamily="50" charset="-128"/>
              </a:rPr>
              <a:t>情報感度が高いユーザー群</a:t>
            </a:r>
            <a:r>
              <a:rPr lang="ja-JP" altLang="en-US" sz="1400" dirty="0">
                <a:solidFill>
                  <a:schemeClr val="accent3"/>
                </a:solidFill>
                <a:latin typeface="+mn-ea"/>
                <a:cs typeface="Meiryo UI" pitchFamily="50" charset="-128"/>
              </a:rPr>
              <a:t>が滞留</a:t>
            </a:r>
            <a:endParaRPr lang="en-US" altLang="ja-JP" sz="1400" dirty="0">
              <a:solidFill>
                <a:schemeClr val="accent3"/>
              </a:solidFill>
              <a:latin typeface="+mn-ea"/>
              <a:cs typeface="Meiryo UI" pitchFamily="50" charset="-128"/>
            </a:endParaRPr>
          </a:p>
          <a:p>
            <a:pPr marL="171450" indent="-171450">
              <a:lnSpc>
                <a:spcPct val="150000"/>
              </a:lnSpc>
              <a:buFont typeface="Wingdings" panose="05000000000000000000" pitchFamily="2" charset="2"/>
              <a:buChar char="l"/>
            </a:pPr>
            <a:r>
              <a:rPr lang="ja-JP" altLang="en-US" sz="1400" dirty="0">
                <a:solidFill>
                  <a:schemeClr val="accent3"/>
                </a:solidFill>
                <a:latin typeface="+mn-ea"/>
                <a:cs typeface="Meiryo UI" pitchFamily="50" charset="-128"/>
              </a:rPr>
              <a:t>施策目的に応じた誘導広告のプランニングで</a:t>
            </a:r>
            <a:r>
              <a:rPr lang="ja-JP" altLang="en-US" sz="1400" b="1" dirty="0">
                <a:solidFill>
                  <a:schemeClr val="accent3"/>
                </a:solidFill>
                <a:latin typeface="+mn-ea"/>
                <a:cs typeface="Meiryo UI" pitchFamily="50" charset="-128"/>
              </a:rPr>
              <a:t>高い集客効率</a:t>
            </a:r>
            <a:endParaRPr lang="en-US" altLang="ja-JP" sz="1400" b="1" dirty="0">
              <a:solidFill>
                <a:schemeClr val="accent3"/>
              </a:solidFill>
              <a:latin typeface="+mn-ea"/>
              <a:cs typeface="Meiryo UI" pitchFamily="50" charset="-128"/>
            </a:endParaRPr>
          </a:p>
        </p:txBody>
      </p:sp>
      <p:sp>
        <p:nvSpPr>
          <p:cNvPr id="8" name="テキスト ボックス 7">
            <a:extLst>
              <a:ext uri="{FF2B5EF4-FFF2-40B4-BE49-F238E27FC236}">
                <a16:creationId xmlns:a16="http://schemas.microsoft.com/office/drawing/2014/main" id="{0156364A-0775-5D52-F233-01422E911996}"/>
              </a:ext>
            </a:extLst>
          </p:cNvPr>
          <p:cNvSpPr txBox="1"/>
          <p:nvPr/>
        </p:nvSpPr>
        <p:spPr>
          <a:xfrm>
            <a:off x="1454286" y="5791580"/>
            <a:ext cx="3509589" cy="461665"/>
          </a:xfrm>
          <a:prstGeom prst="rect">
            <a:avLst/>
          </a:prstGeom>
          <a:noFill/>
        </p:spPr>
        <p:txBody>
          <a:bodyPr wrap="square" rtlCol="0">
            <a:spAutoFit/>
          </a:bodyPr>
          <a:lstStyle/>
          <a:p>
            <a:r>
              <a:rPr lang="en-US" altLang="ja-JP" sz="1200" dirty="0">
                <a:solidFill>
                  <a:schemeClr val="accent3"/>
                </a:solidFill>
                <a:latin typeface="+mn-ea"/>
                <a:cs typeface="Meiryo UI" pitchFamily="50" charset="-128"/>
              </a:rPr>
              <a:t>Yahoo!</a:t>
            </a:r>
            <a:r>
              <a:rPr lang="ja-JP" altLang="en-US" sz="1200" dirty="0">
                <a:solidFill>
                  <a:schemeClr val="accent3"/>
                </a:solidFill>
                <a:latin typeface="+mn-ea"/>
                <a:cs typeface="Meiryo UI" pitchFamily="50" charset="-128"/>
              </a:rPr>
              <a:t>広告</a:t>
            </a:r>
            <a:r>
              <a:rPr lang="en-US" altLang="ja-JP" sz="1200" dirty="0">
                <a:solidFill>
                  <a:schemeClr val="accent3"/>
                </a:solidFill>
                <a:latin typeface="+mn-ea"/>
                <a:cs typeface="Meiryo UI" pitchFamily="50" charset="-128"/>
              </a:rPr>
              <a:t>/</a:t>
            </a:r>
            <a:r>
              <a:rPr lang="ja-JP" altLang="en-US" sz="1200" dirty="0">
                <a:solidFill>
                  <a:schemeClr val="accent3"/>
                </a:solidFill>
                <a:latin typeface="+mn-ea"/>
                <a:cs typeface="Meiryo UI" pitchFamily="50" charset="-128"/>
              </a:rPr>
              <a:t>ディスプレイ広告</a:t>
            </a:r>
            <a:r>
              <a:rPr lang="ja-JP" altLang="en-US" sz="1000" dirty="0">
                <a:solidFill>
                  <a:schemeClr val="accent3"/>
                </a:solidFill>
                <a:latin typeface="+mn-ea"/>
                <a:cs typeface="Meiryo UI" pitchFamily="50" charset="-128"/>
              </a:rPr>
              <a:t>（原則として</a:t>
            </a:r>
            <a:r>
              <a:rPr lang="en-US" altLang="ja-JP" sz="1000" dirty="0">
                <a:solidFill>
                  <a:schemeClr val="accent3"/>
                </a:solidFill>
                <a:latin typeface="+mn-ea"/>
                <a:cs typeface="Meiryo UI" pitchFamily="50" charset="-128"/>
              </a:rPr>
              <a:t>Yahoo!</a:t>
            </a:r>
            <a:r>
              <a:rPr lang="ja-JP" altLang="en-US" sz="1000" dirty="0">
                <a:solidFill>
                  <a:schemeClr val="accent3"/>
                </a:solidFill>
                <a:latin typeface="+mn-ea"/>
                <a:cs typeface="Meiryo UI" pitchFamily="50" charset="-128"/>
              </a:rPr>
              <a:t>ニュース面指定）</a:t>
            </a:r>
            <a:r>
              <a:rPr lang="ja-JP" altLang="en-US" sz="1200" dirty="0">
                <a:solidFill>
                  <a:schemeClr val="accent3"/>
                </a:solidFill>
                <a:latin typeface="+mn-ea"/>
                <a:cs typeface="Meiryo UI" pitchFamily="50" charset="-128"/>
              </a:rPr>
              <a:t>に出稿いただきタイアップに集客。</a:t>
            </a:r>
            <a:endParaRPr lang="en-US" altLang="ja-JP" sz="1200" dirty="0">
              <a:solidFill>
                <a:schemeClr val="accent3"/>
              </a:solidFill>
              <a:latin typeface="+mn-ea"/>
              <a:cs typeface="Meiryo UI" pitchFamily="50" charset="-128"/>
            </a:endParaRPr>
          </a:p>
        </p:txBody>
      </p:sp>
      <p:sp>
        <p:nvSpPr>
          <p:cNvPr id="9" name="テキスト ボックス 8">
            <a:extLst>
              <a:ext uri="{FF2B5EF4-FFF2-40B4-BE49-F238E27FC236}">
                <a16:creationId xmlns:a16="http://schemas.microsoft.com/office/drawing/2014/main" id="{3C029F24-0E17-EB1D-ED63-AA783E246DEF}"/>
              </a:ext>
            </a:extLst>
          </p:cNvPr>
          <p:cNvSpPr txBox="1"/>
          <p:nvPr/>
        </p:nvSpPr>
        <p:spPr>
          <a:xfrm>
            <a:off x="6609772" y="3864247"/>
            <a:ext cx="5033589" cy="1034899"/>
          </a:xfrm>
          <a:prstGeom prst="rect">
            <a:avLst/>
          </a:prstGeom>
          <a:noFill/>
        </p:spPr>
        <p:txBody>
          <a:bodyPr wrap="square" rtlCol="0">
            <a:spAutoFit/>
          </a:bodyPr>
          <a:lstStyle/>
          <a:p>
            <a:pPr marL="171450" indent="-171450">
              <a:lnSpc>
                <a:spcPct val="150000"/>
              </a:lnSpc>
              <a:buFont typeface="Wingdings" panose="05000000000000000000" pitchFamily="2" charset="2"/>
              <a:buChar char="l"/>
            </a:pPr>
            <a:r>
              <a:rPr lang="en-US" altLang="ja-JP" sz="1400" dirty="0">
                <a:solidFill>
                  <a:schemeClr val="accent3"/>
                </a:solidFill>
                <a:latin typeface="+mn-ea"/>
                <a:cs typeface="Meiryo UI" pitchFamily="50" charset="-128"/>
              </a:rPr>
              <a:t>Yahoo!</a:t>
            </a:r>
            <a:r>
              <a:rPr lang="ja-JP" altLang="en-US" sz="1400" dirty="0">
                <a:solidFill>
                  <a:schemeClr val="accent3"/>
                </a:solidFill>
                <a:latin typeface="+mn-ea"/>
                <a:cs typeface="Meiryo UI" pitchFamily="50" charset="-128"/>
              </a:rPr>
              <a:t>ニュースの</a:t>
            </a:r>
            <a:r>
              <a:rPr lang="ja-JP" altLang="en-US" sz="1400" b="1" dirty="0">
                <a:solidFill>
                  <a:schemeClr val="accent3"/>
                </a:solidFill>
                <a:latin typeface="+mn-ea"/>
                <a:cs typeface="Meiryo UI" pitchFamily="50" charset="-128"/>
              </a:rPr>
              <a:t>ユーザーを知り尽くした編集者が制作</a:t>
            </a:r>
            <a:endParaRPr lang="en-US" altLang="ja-JP" sz="1400" b="1" dirty="0">
              <a:solidFill>
                <a:schemeClr val="accent3"/>
              </a:solidFill>
              <a:latin typeface="+mn-ea"/>
              <a:cs typeface="Meiryo UI" pitchFamily="50" charset="-128"/>
            </a:endParaRPr>
          </a:p>
          <a:p>
            <a:pPr marL="171450" indent="-171450">
              <a:lnSpc>
                <a:spcPct val="150000"/>
              </a:lnSpc>
              <a:buFont typeface="Wingdings" panose="05000000000000000000" pitchFamily="2" charset="2"/>
              <a:buChar char="l"/>
            </a:pPr>
            <a:r>
              <a:rPr lang="ja-JP" altLang="en-US" sz="1400" b="1" dirty="0">
                <a:solidFill>
                  <a:schemeClr val="accent3"/>
                </a:solidFill>
                <a:latin typeface="+mn-ea"/>
                <a:cs typeface="Meiryo UI" pitchFamily="50" charset="-128"/>
              </a:rPr>
              <a:t>ユーザーの膨大な閲覧、行動データ</a:t>
            </a:r>
            <a:r>
              <a:rPr lang="ja-JP" altLang="en-US" sz="1400" dirty="0">
                <a:solidFill>
                  <a:schemeClr val="accent3"/>
                </a:solidFill>
                <a:latin typeface="+mn-ea"/>
                <a:cs typeface="Meiryo UI" pitchFamily="50" charset="-128"/>
              </a:rPr>
              <a:t>を制作に活用</a:t>
            </a:r>
            <a:endParaRPr lang="en-US" altLang="ja-JP" sz="1400" dirty="0">
              <a:solidFill>
                <a:schemeClr val="accent3"/>
              </a:solidFill>
              <a:latin typeface="+mn-ea"/>
              <a:cs typeface="Meiryo UI" pitchFamily="50" charset="-128"/>
            </a:endParaRPr>
          </a:p>
          <a:p>
            <a:pPr marL="171450" indent="-171450">
              <a:lnSpc>
                <a:spcPct val="150000"/>
              </a:lnSpc>
              <a:buFont typeface="Wingdings" panose="05000000000000000000" pitchFamily="2" charset="2"/>
              <a:buChar char="l"/>
            </a:pPr>
            <a:r>
              <a:rPr lang="ja-JP" altLang="en-US" sz="1400" b="1" dirty="0">
                <a:solidFill>
                  <a:schemeClr val="accent3"/>
                </a:solidFill>
                <a:latin typeface="+mn-ea"/>
                <a:cs typeface="Meiryo UI" pitchFamily="50" charset="-128"/>
              </a:rPr>
              <a:t>ユーザーに刺さる構成・表現手法</a:t>
            </a:r>
            <a:r>
              <a:rPr lang="ja-JP" altLang="en-US" sz="1400" dirty="0">
                <a:solidFill>
                  <a:schemeClr val="accent3"/>
                </a:solidFill>
                <a:latin typeface="+mn-ea"/>
                <a:cs typeface="Meiryo UI" pitchFamily="50" charset="-128"/>
              </a:rPr>
              <a:t>の蓄積ノウハウを駆使</a:t>
            </a:r>
            <a:endParaRPr lang="en-US" altLang="ja-JP" sz="1400" dirty="0">
              <a:solidFill>
                <a:schemeClr val="accent3"/>
              </a:solidFill>
              <a:latin typeface="+mn-ea"/>
              <a:cs typeface="Meiryo UI" pitchFamily="50" charset="-128"/>
            </a:endParaRPr>
          </a:p>
        </p:txBody>
      </p:sp>
      <p:sp>
        <p:nvSpPr>
          <p:cNvPr id="10" name="正方形/長方形 9">
            <a:extLst>
              <a:ext uri="{FF2B5EF4-FFF2-40B4-BE49-F238E27FC236}">
                <a16:creationId xmlns:a16="http://schemas.microsoft.com/office/drawing/2014/main" id="{EDB9333E-6ECD-1646-6384-B5F5824E840D}"/>
              </a:ext>
            </a:extLst>
          </p:cNvPr>
          <p:cNvSpPr/>
          <p:nvPr/>
        </p:nvSpPr>
        <p:spPr>
          <a:xfrm>
            <a:off x="1437360" y="5706848"/>
            <a:ext cx="3543935" cy="60960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6" name="テキスト ボックス 85">
            <a:extLst>
              <a:ext uri="{FF2B5EF4-FFF2-40B4-BE49-F238E27FC236}">
                <a16:creationId xmlns:a16="http://schemas.microsoft.com/office/drawing/2014/main" id="{7AA30114-3964-6E0A-F56C-58C200B67027}"/>
              </a:ext>
            </a:extLst>
          </p:cNvPr>
          <p:cNvSpPr txBox="1"/>
          <p:nvPr/>
        </p:nvSpPr>
        <p:spPr>
          <a:xfrm>
            <a:off x="5059244" y="5845070"/>
            <a:ext cx="1181219" cy="430887"/>
          </a:xfrm>
          <a:prstGeom prst="rect">
            <a:avLst/>
          </a:prstGeom>
          <a:noFill/>
        </p:spPr>
        <p:txBody>
          <a:bodyPr wrap="square" rtlCol="0">
            <a:spAutoFit/>
          </a:bodyPr>
          <a:lstStyle/>
          <a:p>
            <a:r>
              <a:rPr lang="ja-JP" altLang="en-US" sz="1100" b="1" dirty="0">
                <a:solidFill>
                  <a:schemeClr val="bg1"/>
                </a:solidFill>
                <a:latin typeface="+mn-ea"/>
                <a:cs typeface="Meiryo UI" pitchFamily="50" charset="-128"/>
              </a:rPr>
              <a:t>誘導広告費　</a:t>
            </a:r>
            <a:endParaRPr lang="en-US" altLang="ja-JP" sz="1100" b="1" dirty="0">
              <a:solidFill>
                <a:schemeClr val="bg1"/>
              </a:solidFill>
              <a:latin typeface="+mn-ea"/>
              <a:cs typeface="Meiryo UI" pitchFamily="50" charset="-128"/>
            </a:endParaRPr>
          </a:p>
          <a:p>
            <a:r>
              <a:rPr lang="en-US" altLang="ja-JP" sz="1100" b="1" dirty="0">
                <a:solidFill>
                  <a:schemeClr val="bg1"/>
                </a:solidFill>
                <a:latin typeface="+mn-ea"/>
                <a:cs typeface="Meiryo UI" pitchFamily="50" charset="-128"/>
              </a:rPr>
              <a:t>900</a:t>
            </a:r>
            <a:r>
              <a:rPr lang="ja-JP" altLang="en-US" sz="1100" b="1" dirty="0">
                <a:solidFill>
                  <a:schemeClr val="bg1"/>
                </a:solidFill>
                <a:latin typeface="+mn-ea"/>
                <a:cs typeface="Meiryo UI" pitchFamily="50" charset="-128"/>
              </a:rPr>
              <a:t>万円</a:t>
            </a:r>
            <a:r>
              <a:rPr lang="ja-JP" altLang="en-US" sz="800" b="1" dirty="0">
                <a:solidFill>
                  <a:schemeClr val="bg1"/>
                </a:solidFill>
                <a:latin typeface="+mn-ea"/>
                <a:cs typeface="Meiryo UI" pitchFamily="50" charset="-128"/>
              </a:rPr>
              <a:t>～</a:t>
            </a:r>
            <a:endParaRPr lang="en-US" altLang="ja-JP" sz="800" b="1" dirty="0">
              <a:solidFill>
                <a:schemeClr val="bg1"/>
              </a:solidFill>
              <a:latin typeface="+mn-ea"/>
              <a:cs typeface="Meiryo UI" pitchFamily="50" charset="-128"/>
            </a:endParaRPr>
          </a:p>
        </p:txBody>
      </p:sp>
      <p:sp>
        <p:nvSpPr>
          <p:cNvPr id="11" name="正方形/長方形 10">
            <a:extLst>
              <a:ext uri="{FF2B5EF4-FFF2-40B4-BE49-F238E27FC236}">
                <a16:creationId xmlns:a16="http://schemas.microsoft.com/office/drawing/2014/main" id="{CCA6C482-465C-F9A5-66E9-CFAA1E54E33A}"/>
              </a:ext>
            </a:extLst>
          </p:cNvPr>
          <p:cNvSpPr/>
          <p:nvPr/>
        </p:nvSpPr>
        <p:spPr>
          <a:xfrm>
            <a:off x="4754880" y="5155474"/>
            <a:ext cx="2673531" cy="435429"/>
          </a:xfrm>
          <a:prstGeom prst="rect">
            <a:avLst/>
          </a:prstGeom>
          <a:solidFill>
            <a:schemeClr val="accent3"/>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テキスト ボックス 11">
            <a:extLst>
              <a:ext uri="{FF2B5EF4-FFF2-40B4-BE49-F238E27FC236}">
                <a16:creationId xmlns:a16="http://schemas.microsoft.com/office/drawing/2014/main" id="{D865AF86-48D3-4A2E-41DE-995F5931C7C2}"/>
              </a:ext>
            </a:extLst>
          </p:cNvPr>
          <p:cNvSpPr txBox="1"/>
          <p:nvPr/>
        </p:nvSpPr>
        <p:spPr>
          <a:xfrm>
            <a:off x="4934690" y="5165802"/>
            <a:ext cx="2371802" cy="400110"/>
          </a:xfrm>
          <a:prstGeom prst="rect">
            <a:avLst/>
          </a:prstGeom>
          <a:noFill/>
        </p:spPr>
        <p:txBody>
          <a:bodyPr wrap="square" rtlCol="0">
            <a:spAutoFit/>
          </a:bodyPr>
          <a:lstStyle/>
          <a:p>
            <a:r>
              <a:rPr lang="ja-JP" altLang="en-US" sz="1200" b="1" dirty="0">
                <a:solidFill>
                  <a:schemeClr val="bg1"/>
                </a:solidFill>
                <a:latin typeface="+mn-ea"/>
                <a:cs typeface="Meiryo UI" pitchFamily="50" charset="-128"/>
              </a:rPr>
              <a:t>協賛総額 </a:t>
            </a:r>
            <a:r>
              <a:rPr lang="en-US" altLang="ja-JP" sz="2000" b="1" dirty="0">
                <a:solidFill>
                  <a:schemeClr val="bg1"/>
                </a:solidFill>
                <a:latin typeface="+mn-ea"/>
                <a:cs typeface="Meiryo UI" pitchFamily="50" charset="-128"/>
              </a:rPr>
              <a:t>1000</a:t>
            </a:r>
            <a:r>
              <a:rPr lang="ja-JP" altLang="en-US" sz="2000" b="1" dirty="0">
                <a:solidFill>
                  <a:schemeClr val="bg1"/>
                </a:solidFill>
                <a:latin typeface="+mn-ea"/>
                <a:cs typeface="Meiryo UI" pitchFamily="50" charset="-128"/>
              </a:rPr>
              <a:t>万円</a:t>
            </a:r>
            <a:r>
              <a:rPr lang="en-US" altLang="ja-JP" sz="1100" b="1" dirty="0">
                <a:solidFill>
                  <a:schemeClr val="bg1"/>
                </a:solidFill>
                <a:latin typeface="+mn-ea"/>
                <a:cs typeface="Meiryo UI" pitchFamily="50" charset="-128"/>
              </a:rPr>
              <a:t>/</a:t>
            </a:r>
            <a:r>
              <a:rPr lang="ja-JP" altLang="en-US" sz="1100" b="1" dirty="0">
                <a:solidFill>
                  <a:schemeClr val="bg1"/>
                </a:solidFill>
                <a:latin typeface="+mn-ea"/>
                <a:cs typeface="Meiryo UI" pitchFamily="50" charset="-128"/>
              </a:rPr>
              <a:t>月</a:t>
            </a:r>
            <a:r>
              <a:rPr lang="ja-JP" altLang="en-US" sz="800" b="1" dirty="0">
                <a:solidFill>
                  <a:schemeClr val="bg1"/>
                </a:solidFill>
                <a:latin typeface="+mn-ea"/>
                <a:cs typeface="Meiryo UI" pitchFamily="50" charset="-128"/>
              </a:rPr>
              <a:t>～</a:t>
            </a:r>
            <a:endParaRPr lang="en-US" altLang="ja-JP" sz="800" b="1" dirty="0">
              <a:solidFill>
                <a:schemeClr val="bg1"/>
              </a:solidFill>
              <a:latin typeface="+mn-ea"/>
              <a:cs typeface="Meiryo UI" pitchFamily="50" charset="-128"/>
            </a:endParaRPr>
          </a:p>
        </p:txBody>
      </p:sp>
      <p:sp>
        <p:nvSpPr>
          <p:cNvPr id="13" name="正方形/長方形 12">
            <a:extLst>
              <a:ext uri="{FF2B5EF4-FFF2-40B4-BE49-F238E27FC236}">
                <a16:creationId xmlns:a16="http://schemas.microsoft.com/office/drawing/2014/main" id="{57B29B12-ADAC-9706-FF48-59FFB5CD6214}"/>
              </a:ext>
            </a:extLst>
          </p:cNvPr>
          <p:cNvSpPr/>
          <p:nvPr/>
        </p:nvSpPr>
        <p:spPr>
          <a:xfrm>
            <a:off x="6130832" y="5704114"/>
            <a:ext cx="1061992" cy="609600"/>
          </a:xfrm>
          <a:prstGeom prst="rect">
            <a:avLst/>
          </a:prstGeom>
          <a:solidFill>
            <a:schemeClr val="accent3"/>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テキスト ボックス 13">
            <a:extLst>
              <a:ext uri="{FF2B5EF4-FFF2-40B4-BE49-F238E27FC236}">
                <a16:creationId xmlns:a16="http://schemas.microsoft.com/office/drawing/2014/main" id="{F6050920-4148-84A5-F5A8-0D35D3D0638F}"/>
              </a:ext>
            </a:extLst>
          </p:cNvPr>
          <p:cNvSpPr txBox="1"/>
          <p:nvPr/>
        </p:nvSpPr>
        <p:spPr>
          <a:xfrm>
            <a:off x="7332126" y="5800289"/>
            <a:ext cx="3509589" cy="461665"/>
          </a:xfrm>
          <a:prstGeom prst="rect">
            <a:avLst/>
          </a:prstGeom>
          <a:noFill/>
        </p:spPr>
        <p:txBody>
          <a:bodyPr wrap="square" rtlCol="0">
            <a:spAutoFit/>
          </a:bodyPr>
          <a:lstStyle/>
          <a:p>
            <a:r>
              <a:rPr lang="ja-JP" altLang="en-US" sz="1200" dirty="0">
                <a:solidFill>
                  <a:schemeClr val="accent3"/>
                </a:solidFill>
                <a:latin typeface="+mn-ea"/>
                <a:cs typeface="Meiryo UI" pitchFamily="50" charset="-128"/>
              </a:rPr>
              <a:t>広告主様からのオリエンテーションに基づき、</a:t>
            </a:r>
            <a:endParaRPr lang="en-US" altLang="ja-JP" sz="1200" dirty="0">
              <a:solidFill>
                <a:schemeClr val="accent3"/>
              </a:solidFill>
              <a:latin typeface="+mn-ea"/>
              <a:cs typeface="Meiryo UI" pitchFamily="50" charset="-128"/>
            </a:endParaRPr>
          </a:p>
          <a:p>
            <a:r>
              <a:rPr lang="ja-JP" altLang="en-US" sz="1200" dirty="0">
                <a:solidFill>
                  <a:schemeClr val="accent3"/>
                </a:solidFill>
                <a:latin typeface="+mn-ea"/>
                <a:cs typeface="Meiryo UI" pitchFamily="50" charset="-128"/>
              </a:rPr>
              <a:t>企画・コンテンツ内容を協議しながら制作。</a:t>
            </a:r>
            <a:endParaRPr lang="en-US" altLang="ja-JP" sz="1200" dirty="0">
              <a:solidFill>
                <a:schemeClr val="accent3"/>
              </a:solidFill>
              <a:latin typeface="+mn-ea"/>
              <a:cs typeface="Meiryo UI" pitchFamily="50" charset="-128"/>
            </a:endParaRPr>
          </a:p>
        </p:txBody>
      </p:sp>
      <p:sp>
        <p:nvSpPr>
          <p:cNvPr id="15" name="正方形/長方形 14">
            <a:extLst>
              <a:ext uri="{FF2B5EF4-FFF2-40B4-BE49-F238E27FC236}">
                <a16:creationId xmlns:a16="http://schemas.microsoft.com/office/drawing/2014/main" id="{1DCA1FDE-B2AD-E5A8-6F97-E8EDD34DA891}"/>
              </a:ext>
            </a:extLst>
          </p:cNvPr>
          <p:cNvSpPr/>
          <p:nvPr/>
        </p:nvSpPr>
        <p:spPr>
          <a:xfrm>
            <a:off x="7210694" y="5706848"/>
            <a:ext cx="3543935" cy="609600"/>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テキスト ボックス 15">
            <a:extLst>
              <a:ext uri="{FF2B5EF4-FFF2-40B4-BE49-F238E27FC236}">
                <a16:creationId xmlns:a16="http://schemas.microsoft.com/office/drawing/2014/main" id="{038EEA86-3192-1A29-9419-F69108DD79A9}"/>
              </a:ext>
            </a:extLst>
          </p:cNvPr>
          <p:cNvSpPr txBox="1"/>
          <p:nvPr/>
        </p:nvSpPr>
        <p:spPr>
          <a:xfrm>
            <a:off x="6173493" y="5845069"/>
            <a:ext cx="1181667" cy="430887"/>
          </a:xfrm>
          <a:prstGeom prst="rect">
            <a:avLst/>
          </a:prstGeom>
          <a:noFill/>
        </p:spPr>
        <p:txBody>
          <a:bodyPr wrap="square" rtlCol="0">
            <a:spAutoFit/>
          </a:bodyPr>
          <a:lstStyle/>
          <a:p>
            <a:r>
              <a:rPr lang="ja-JP" altLang="en-US" sz="1100" b="1" dirty="0">
                <a:solidFill>
                  <a:schemeClr val="bg1"/>
                </a:solidFill>
                <a:latin typeface="+mn-ea"/>
                <a:cs typeface="Meiryo UI" pitchFamily="50" charset="-128"/>
              </a:rPr>
              <a:t>制作・掲載費　</a:t>
            </a:r>
            <a:r>
              <a:rPr lang="en-US" altLang="ja-JP" sz="1100" b="1" dirty="0">
                <a:solidFill>
                  <a:schemeClr val="bg1"/>
                </a:solidFill>
                <a:latin typeface="+mn-ea"/>
                <a:cs typeface="Meiryo UI" pitchFamily="50" charset="-128"/>
              </a:rPr>
              <a:t>100</a:t>
            </a:r>
            <a:r>
              <a:rPr lang="ja-JP" altLang="en-US" sz="1100" b="1" dirty="0">
                <a:solidFill>
                  <a:schemeClr val="bg1"/>
                </a:solidFill>
                <a:latin typeface="+mn-ea"/>
                <a:cs typeface="Meiryo UI" pitchFamily="50" charset="-128"/>
              </a:rPr>
              <a:t>万円</a:t>
            </a:r>
            <a:r>
              <a:rPr lang="ja-JP" altLang="en-US" sz="800" b="1" dirty="0">
                <a:solidFill>
                  <a:schemeClr val="bg1"/>
                </a:solidFill>
                <a:latin typeface="+mn-ea"/>
                <a:cs typeface="Meiryo UI" pitchFamily="50" charset="-128"/>
              </a:rPr>
              <a:t>～</a:t>
            </a:r>
            <a:endParaRPr lang="en-US" altLang="ja-JP" sz="800" b="1" dirty="0">
              <a:solidFill>
                <a:schemeClr val="bg1"/>
              </a:solidFill>
              <a:latin typeface="+mn-ea"/>
              <a:cs typeface="Meiryo UI" pitchFamily="50" charset="-128"/>
            </a:endParaRPr>
          </a:p>
        </p:txBody>
      </p:sp>
      <p:sp>
        <p:nvSpPr>
          <p:cNvPr id="21" name="テキスト ボックス 20">
            <a:extLst>
              <a:ext uri="{FF2B5EF4-FFF2-40B4-BE49-F238E27FC236}">
                <a16:creationId xmlns:a16="http://schemas.microsoft.com/office/drawing/2014/main" id="{CFCADB7D-DFA7-CB58-ECA5-6B8A22A69BEF}"/>
              </a:ext>
            </a:extLst>
          </p:cNvPr>
          <p:cNvSpPr txBox="1"/>
          <p:nvPr/>
        </p:nvSpPr>
        <p:spPr>
          <a:xfrm>
            <a:off x="1462797" y="6399166"/>
            <a:ext cx="3221961" cy="230832"/>
          </a:xfrm>
          <a:prstGeom prst="rect">
            <a:avLst/>
          </a:prstGeom>
          <a:noFill/>
        </p:spPr>
        <p:txBody>
          <a:bodyPr wrap="square" rtlCol="0">
            <a:spAutoFit/>
          </a:bodyPr>
          <a:lstStyle/>
          <a:p>
            <a:r>
              <a:rPr lang="en-US" altLang="ja-JP" sz="900" b="1" dirty="0">
                <a:solidFill>
                  <a:schemeClr val="accent3"/>
                </a:solidFill>
                <a:latin typeface="+mn-ea"/>
                <a:cs typeface="Meiryo UI" pitchFamily="50" charset="-128"/>
              </a:rPr>
              <a:t>※Yahoo!</a:t>
            </a:r>
            <a:r>
              <a:rPr lang="ja-JP" altLang="en-US" sz="900" b="1" dirty="0">
                <a:solidFill>
                  <a:schemeClr val="accent3"/>
                </a:solidFill>
                <a:latin typeface="+mn-ea"/>
                <a:cs typeface="Meiryo UI" pitchFamily="50" charset="-128"/>
              </a:rPr>
              <a:t>ニュースの編集誘導枠からも集客（無償）</a:t>
            </a:r>
            <a:endParaRPr lang="en-US" altLang="ja-JP" sz="900" b="1" dirty="0">
              <a:solidFill>
                <a:schemeClr val="accent3"/>
              </a:solidFill>
              <a:latin typeface="+mn-ea"/>
              <a:cs typeface="Meiryo UI" pitchFamily="50" charset="-128"/>
            </a:endParaRPr>
          </a:p>
        </p:txBody>
      </p:sp>
      <p:sp>
        <p:nvSpPr>
          <p:cNvPr id="22" name="テキスト ボックス 21">
            <a:extLst>
              <a:ext uri="{FF2B5EF4-FFF2-40B4-BE49-F238E27FC236}">
                <a16:creationId xmlns:a16="http://schemas.microsoft.com/office/drawing/2014/main" id="{F3FBB70D-9E22-F519-9CD3-103252BB046F}"/>
              </a:ext>
            </a:extLst>
          </p:cNvPr>
          <p:cNvSpPr txBox="1"/>
          <p:nvPr/>
        </p:nvSpPr>
        <p:spPr>
          <a:xfrm>
            <a:off x="5341938" y="6399167"/>
            <a:ext cx="1503000" cy="230832"/>
          </a:xfrm>
          <a:prstGeom prst="rect">
            <a:avLst/>
          </a:prstGeom>
          <a:noFill/>
        </p:spPr>
        <p:txBody>
          <a:bodyPr wrap="square" rtlCol="0">
            <a:spAutoFit/>
          </a:bodyPr>
          <a:lstStyle/>
          <a:p>
            <a:r>
              <a:rPr lang="en-US" altLang="ja-JP" sz="900" dirty="0">
                <a:solidFill>
                  <a:schemeClr val="accent3"/>
                </a:solidFill>
                <a:latin typeface="+mn-ea"/>
                <a:cs typeface="Meiryo UI" pitchFamily="50" charset="-128"/>
              </a:rPr>
              <a:t>※</a:t>
            </a:r>
            <a:r>
              <a:rPr lang="ja-JP" altLang="en-US" sz="900" dirty="0">
                <a:solidFill>
                  <a:schemeClr val="accent3"/>
                </a:solidFill>
                <a:latin typeface="+mn-ea"/>
                <a:cs typeface="Meiryo UI" pitchFamily="50" charset="-128"/>
              </a:rPr>
              <a:t>金額はいずれもネット</a:t>
            </a:r>
            <a:endParaRPr lang="en-US" altLang="ja-JP" sz="900" dirty="0">
              <a:solidFill>
                <a:schemeClr val="accent3"/>
              </a:solidFill>
              <a:latin typeface="+mn-ea"/>
              <a:cs typeface="Meiryo UI" pitchFamily="50" charset="-128"/>
            </a:endParaRPr>
          </a:p>
        </p:txBody>
      </p:sp>
      <p:sp>
        <p:nvSpPr>
          <p:cNvPr id="19" name="矢印: 五方向 18">
            <a:extLst>
              <a:ext uri="{FF2B5EF4-FFF2-40B4-BE49-F238E27FC236}">
                <a16:creationId xmlns:a16="http://schemas.microsoft.com/office/drawing/2014/main" id="{C2968415-0757-B49B-252E-58000B7AED82}"/>
              </a:ext>
            </a:extLst>
          </p:cNvPr>
          <p:cNvSpPr/>
          <p:nvPr/>
        </p:nvSpPr>
        <p:spPr>
          <a:xfrm rot="5400000">
            <a:off x="5998029" y="5318763"/>
            <a:ext cx="204652" cy="627018"/>
          </a:xfrm>
          <a:prstGeom prst="homePlate">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テキスト ボックス 19">
            <a:extLst>
              <a:ext uri="{FF2B5EF4-FFF2-40B4-BE49-F238E27FC236}">
                <a16:creationId xmlns:a16="http://schemas.microsoft.com/office/drawing/2014/main" id="{1D1F0FB3-BD24-1683-8602-FEA8E7E30FA2}"/>
              </a:ext>
            </a:extLst>
          </p:cNvPr>
          <p:cNvSpPr txBox="1"/>
          <p:nvPr/>
        </p:nvSpPr>
        <p:spPr>
          <a:xfrm>
            <a:off x="5860627" y="5519602"/>
            <a:ext cx="496632" cy="246221"/>
          </a:xfrm>
          <a:prstGeom prst="rect">
            <a:avLst/>
          </a:prstGeom>
          <a:noFill/>
        </p:spPr>
        <p:txBody>
          <a:bodyPr wrap="square" rtlCol="0">
            <a:spAutoFit/>
          </a:bodyPr>
          <a:lstStyle/>
          <a:p>
            <a:pPr algn="ctr"/>
            <a:r>
              <a:rPr lang="ja-JP" altLang="en-US" sz="1000" dirty="0">
                <a:solidFill>
                  <a:schemeClr val="accent3"/>
                </a:solidFill>
                <a:latin typeface="+mn-ea"/>
                <a:cs typeface="Meiryo UI" pitchFamily="50" charset="-128"/>
              </a:rPr>
              <a:t>内訳</a:t>
            </a:r>
            <a:endParaRPr lang="en-US" altLang="ja-JP" sz="1000" dirty="0">
              <a:solidFill>
                <a:schemeClr val="accent3"/>
              </a:solidFill>
              <a:latin typeface="+mn-ea"/>
              <a:cs typeface="Meiryo UI" pitchFamily="50" charset="-128"/>
            </a:endParaRPr>
          </a:p>
        </p:txBody>
      </p:sp>
    </p:spTree>
    <p:extLst>
      <p:ext uri="{BB962C8B-B14F-4D97-AF65-F5344CB8AC3E}">
        <p14:creationId xmlns:p14="http://schemas.microsoft.com/office/powerpoint/2010/main" val="19546523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kumimoji="1" lang="ja-JP" altLang="en-US" dirty="0"/>
              <a:t>実施フロー</a:t>
            </a:r>
          </a:p>
        </p:txBody>
      </p:sp>
      <p:pic>
        <p:nvPicPr>
          <p:cNvPr id="5" name="図プレースホルダー 8" descr="アイコン&#10;&#10;自動的に生成された説明">
            <a:extLst>
              <a:ext uri="{FF2B5EF4-FFF2-40B4-BE49-F238E27FC236}">
                <a16:creationId xmlns:a16="http://schemas.microsoft.com/office/drawing/2014/main" id="{5EDF8746-1B74-B3A3-AA26-63ED46AA237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6" name="テキスト プレースホルダー 1">
            <a:extLst>
              <a:ext uri="{FF2B5EF4-FFF2-40B4-BE49-F238E27FC236}">
                <a16:creationId xmlns:a16="http://schemas.microsoft.com/office/drawing/2014/main" id="{B262AA08-C924-99D6-3787-C590795DA977}"/>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
        <p:nvSpPr>
          <p:cNvPr id="2" name="テキスト ボックス 1">
            <a:extLst>
              <a:ext uri="{FF2B5EF4-FFF2-40B4-BE49-F238E27FC236}">
                <a16:creationId xmlns:a16="http://schemas.microsoft.com/office/drawing/2014/main" id="{F49C83EC-038A-5B38-818D-60E7E45A6B57}"/>
              </a:ext>
            </a:extLst>
          </p:cNvPr>
          <p:cNvSpPr txBox="1"/>
          <p:nvPr/>
        </p:nvSpPr>
        <p:spPr>
          <a:xfrm>
            <a:off x="1088497" y="5498203"/>
            <a:ext cx="9358279" cy="775597"/>
          </a:xfrm>
          <a:prstGeom prst="rect">
            <a:avLst/>
          </a:prstGeom>
          <a:noFill/>
        </p:spPr>
        <p:txBody>
          <a:bodyPr wrap="square" lIns="0" tIns="0" rIns="0" bIns="0">
            <a:spAutoFit/>
          </a:bodyPr>
          <a:lstStyle/>
          <a:p>
            <a:pPr marL="108000" indent="-108000">
              <a:lnSpc>
                <a:spcPct val="120000"/>
              </a:lnSpc>
              <a:defRPr/>
            </a:pPr>
            <a:r>
              <a:rPr kumimoji="0" lang="en-US" altLang="ja-JP" sz="1050" kern="0" dirty="0">
                <a:solidFill>
                  <a:srgbClr val="545454"/>
                </a:solidFill>
                <a:latin typeface="Meiryo" panose="020B0604030504040204" pitchFamily="34" charset="-128"/>
                <a:ea typeface="Meiryo" panose="020B0604030504040204" pitchFamily="34" charset="-128"/>
              </a:rPr>
              <a:t>※</a:t>
            </a:r>
            <a:r>
              <a:rPr kumimoji="0" lang="ja-JP" altLang="en-US" sz="1050" kern="0" dirty="0">
                <a:solidFill>
                  <a:srgbClr val="545454"/>
                </a:solidFill>
                <a:latin typeface="Meiryo" panose="020B0604030504040204" pitchFamily="34" charset="-128"/>
                <a:ea typeface="Meiryo" panose="020B0604030504040204" pitchFamily="34" charset="-128"/>
              </a:rPr>
              <a:t>工程で弊社内確認を行います。社内指摘事項は、広告主様側で特別な理由がない限り修正いたします。 </a:t>
            </a:r>
            <a:endParaRPr kumimoji="0" lang="en-US" altLang="ja-JP" sz="105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1050" kern="0" dirty="0">
                <a:solidFill>
                  <a:srgbClr val="545454"/>
                </a:solidFill>
                <a:latin typeface="Meiryo" panose="020B0604030504040204" pitchFamily="34" charset="-128"/>
                <a:ea typeface="Meiryo" panose="020B0604030504040204" pitchFamily="34" charset="-128"/>
              </a:rPr>
              <a:t>※</a:t>
            </a:r>
            <a:r>
              <a:rPr kumimoji="0" lang="ja-JP" altLang="en-US" sz="1050" kern="0" dirty="0">
                <a:solidFill>
                  <a:srgbClr val="545454"/>
                </a:solidFill>
                <a:latin typeface="Meiryo" panose="020B0604030504040204" pitchFamily="34" charset="-128"/>
                <a:ea typeface="Meiryo" panose="020B0604030504040204" pitchFamily="34" charset="-128"/>
              </a:rPr>
              <a:t>薬機法など、法的な規制がかかる商品、プロモーションでは、制作期間が増加する場合があります。</a:t>
            </a:r>
            <a:endParaRPr kumimoji="0" lang="en-US" altLang="ja-JP" sz="1050" kern="0" dirty="0">
              <a:solidFill>
                <a:srgbClr val="545454"/>
              </a:solidFill>
              <a:latin typeface="Meiryo" panose="020B0604030504040204" pitchFamily="34" charset="-128"/>
              <a:ea typeface="Meiryo" panose="020B0604030504040204" pitchFamily="34" charset="-128"/>
            </a:endParaRPr>
          </a:p>
          <a:p>
            <a:pPr marL="108000" indent="-108000">
              <a:lnSpc>
                <a:spcPct val="120000"/>
              </a:lnSpc>
              <a:defRPr/>
            </a:pPr>
            <a:r>
              <a:rPr kumimoji="0" lang="en-US" altLang="ja-JP" sz="1050" kern="0" dirty="0">
                <a:solidFill>
                  <a:srgbClr val="545454"/>
                </a:solidFill>
                <a:latin typeface="Meiryo" panose="020B0604030504040204" pitchFamily="34" charset="-128"/>
                <a:ea typeface="Meiryo" panose="020B0604030504040204" pitchFamily="34" charset="-128"/>
              </a:rPr>
              <a:t>※</a:t>
            </a:r>
            <a:r>
              <a:rPr kumimoji="0" lang="ja-JP" altLang="en-US" sz="1050" kern="0" dirty="0">
                <a:solidFill>
                  <a:srgbClr val="545454"/>
                </a:solidFill>
                <a:latin typeface="Meiryo" panose="020B0604030504040204" pitchFamily="34" charset="-128"/>
                <a:ea typeface="Meiryo" panose="020B0604030504040204" pitchFamily="34" charset="-128"/>
              </a:rPr>
              <a:t>企画や取材等の内容によって、制作期間が変動します。実施が確定した段階で正式なスケジュールを広告主様に提出し、こちらの確認回数や期間にしたがって進行いただきます。ただし、制作の進捗状況により進行途中でスケジュールを変更させていただく場合があります。</a:t>
            </a:r>
            <a:endParaRPr kumimoji="0" lang="en-US" altLang="ja-JP" sz="1050" kern="0" dirty="0">
              <a:solidFill>
                <a:srgbClr val="545454"/>
              </a:solidFill>
              <a:latin typeface="Meiryo" panose="020B0604030504040204" pitchFamily="34" charset="-128"/>
              <a:ea typeface="Meiryo" panose="020B0604030504040204" pitchFamily="34" charset="-128"/>
            </a:endParaRPr>
          </a:p>
        </p:txBody>
      </p:sp>
      <p:sp>
        <p:nvSpPr>
          <p:cNvPr id="16" name="テキスト ボックス 15">
            <a:extLst>
              <a:ext uri="{FF2B5EF4-FFF2-40B4-BE49-F238E27FC236}">
                <a16:creationId xmlns:a16="http://schemas.microsoft.com/office/drawing/2014/main" id="{18BEDAEE-82D4-318D-DB36-B7416599167D}"/>
              </a:ext>
            </a:extLst>
          </p:cNvPr>
          <p:cNvSpPr txBox="1"/>
          <p:nvPr/>
        </p:nvSpPr>
        <p:spPr>
          <a:xfrm>
            <a:off x="994436" y="2333348"/>
            <a:ext cx="10531557" cy="2993127"/>
          </a:xfrm>
          <a:prstGeom prst="rect">
            <a:avLst/>
          </a:prstGeom>
          <a:noFill/>
        </p:spPr>
        <p:txBody>
          <a:bodyPr wrap="square" anchor="t">
            <a:spAutoFit/>
          </a:bodyPr>
          <a:lstStyle/>
          <a:p>
            <a:pPr>
              <a:defRPr/>
            </a:pPr>
            <a:r>
              <a:rPr kumimoji="0" lang="ja-JP" altLang="en-US" sz="1400" b="1" kern="0" dirty="0">
                <a:solidFill>
                  <a:srgbClr val="545454"/>
                </a:solidFill>
                <a:latin typeface="メイリオ"/>
                <a:ea typeface="メイリオ"/>
              </a:rPr>
              <a:t>①</a:t>
            </a:r>
            <a:r>
              <a:rPr kumimoji="0" lang="ja-JP" altLang="en-US" sz="600" b="1" kern="0" dirty="0">
                <a:solidFill>
                  <a:srgbClr val="545454"/>
                </a:solidFill>
                <a:latin typeface="メイリオ"/>
                <a:ea typeface="メイリオ"/>
              </a:rPr>
              <a:t>　</a:t>
            </a:r>
            <a:r>
              <a:rPr kumimoji="0" lang="ja-JP" altLang="en-US" sz="1400" b="1" kern="0" dirty="0">
                <a:solidFill>
                  <a:srgbClr val="545454"/>
                </a:solidFill>
                <a:latin typeface="メイリオ"/>
                <a:ea typeface="メイリオ"/>
              </a:rPr>
              <a:t>オリエンテーション実施</a:t>
            </a:r>
            <a:endParaRPr kumimoji="0" lang="en-US" altLang="ja-JP" sz="1400" b="1" kern="0" dirty="0">
              <a:solidFill>
                <a:srgbClr val="545454"/>
              </a:solidFill>
              <a:latin typeface="メイリオ"/>
              <a:ea typeface="メイリオ"/>
            </a:endParaRPr>
          </a:p>
          <a:p>
            <a:pPr>
              <a:defRPr/>
            </a:pPr>
            <a:r>
              <a:rPr kumimoji="0" lang="ja-JP" altLang="en-US" sz="1050" kern="0" dirty="0">
                <a:solidFill>
                  <a:srgbClr val="545454"/>
                </a:solidFill>
                <a:latin typeface="メイリオ"/>
                <a:ea typeface="メイリオ"/>
              </a:rPr>
              <a:t>　　事前にヒアリングシートを記入いただいた上でオリエンテーションを実施。</a:t>
            </a:r>
            <a:r>
              <a:rPr kumimoji="0" lang="ja-JP" altLang="en-US" sz="1050" b="1" kern="0" dirty="0">
                <a:solidFill>
                  <a:srgbClr val="545454"/>
                </a:solidFill>
                <a:latin typeface="メイリオ"/>
                <a:ea typeface="メイリオ"/>
              </a:rPr>
              <a:t>ターゲットや訴求ポイントなど企画目的を明確にし企画の方向性を定めます</a:t>
            </a:r>
            <a:r>
              <a:rPr kumimoji="0" lang="ja-JP" altLang="en-US" sz="1050" kern="0" dirty="0">
                <a:solidFill>
                  <a:srgbClr val="545454"/>
                </a:solidFill>
                <a:latin typeface="メイリオ"/>
                <a:ea typeface="メイリオ"/>
              </a:rPr>
              <a:t>。</a:t>
            </a:r>
            <a:endParaRPr kumimoji="0" lang="en-US" altLang="ja-JP" sz="1050" kern="0" dirty="0">
              <a:solidFill>
                <a:srgbClr val="545454"/>
              </a:solidFill>
              <a:latin typeface="メイリオ"/>
              <a:ea typeface="メイリオ"/>
            </a:endParaRPr>
          </a:p>
          <a:p>
            <a:pPr>
              <a:defRPr/>
            </a:pPr>
            <a:r>
              <a:rPr kumimoji="0" lang="ja-JP" altLang="en-US" sz="1050" kern="0" dirty="0">
                <a:solidFill>
                  <a:srgbClr val="545454"/>
                </a:solidFill>
                <a:latin typeface="メイリオ"/>
                <a:ea typeface="メイリオ"/>
              </a:rPr>
              <a:t>　　</a:t>
            </a:r>
            <a:r>
              <a:rPr kumimoji="0" lang="en-US" altLang="ja-JP" sz="1050" kern="0" dirty="0">
                <a:solidFill>
                  <a:srgbClr val="545454"/>
                </a:solidFill>
                <a:latin typeface="メイリオ"/>
                <a:ea typeface="メイリオ"/>
              </a:rPr>
              <a:t>※</a:t>
            </a:r>
            <a:r>
              <a:rPr kumimoji="0" lang="ja-JP" altLang="en-US" sz="1050" kern="0" dirty="0">
                <a:solidFill>
                  <a:srgbClr val="545454"/>
                </a:solidFill>
                <a:latin typeface="メイリオ"/>
                <a:ea typeface="メイリオ"/>
              </a:rPr>
              <a:t>制作・掲載内容が固まり次第、代理店様より、所定の手続きにて正式にお申し込みいただきます。</a:t>
            </a:r>
          </a:p>
          <a:p>
            <a:pPr>
              <a:defRPr/>
            </a:pPr>
            <a:endParaRPr kumimoji="0" lang="ja-JP" altLang="en-US" sz="600" kern="0" dirty="0">
              <a:solidFill>
                <a:srgbClr val="545454"/>
              </a:solidFill>
              <a:latin typeface="メイリオ"/>
              <a:ea typeface="メイリオ"/>
            </a:endParaRPr>
          </a:p>
          <a:p>
            <a:pPr>
              <a:defRPr/>
            </a:pPr>
            <a:r>
              <a:rPr kumimoji="0" lang="ja-JP" altLang="en-US" sz="1400" b="1" kern="0" dirty="0">
                <a:solidFill>
                  <a:srgbClr val="545454"/>
                </a:solidFill>
                <a:latin typeface="メイリオ"/>
                <a:ea typeface="メイリオ"/>
              </a:rPr>
              <a:t>②</a:t>
            </a:r>
            <a:r>
              <a:rPr kumimoji="0" lang="ja-JP" altLang="en-US" sz="600" b="1" kern="0" dirty="0">
                <a:solidFill>
                  <a:srgbClr val="545454"/>
                </a:solidFill>
                <a:latin typeface="メイリオ"/>
                <a:ea typeface="メイリオ"/>
              </a:rPr>
              <a:t>　</a:t>
            </a:r>
            <a:r>
              <a:rPr kumimoji="0" lang="ja-JP" altLang="en-US" sz="1400" b="1" kern="0" dirty="0">
                <a:solidFill>
                  <a:srgbClr val="545454"/>
                </a:solidFill>
                <a:latin typeface="メイリオ"/>
                <a:ea typeface="メイリオ"/>
              </a:rPr>
              <a:t>構成案のご提出</a:t>
            </a:r>
            <a:r>
              <a:rPr kumimoji="0" lang="en-US" altLang="ja-JP" sz="1400" b="1" kern="0" dirty="0">
                <a:solidFill>
                  <a:srgbClr val="545454"/>
                </a:solidFill>
                <a:latin typeface="メイリオ"/>
                <a:ea typeface="メイリオ"/>
              </a:rPr>
              <a:t>/</a:t>
            </a:r>
            <a:r>
              <a:rPr kumimoji="0" lang="ja-JP" altLang="en-US" sz="1400" b="1" kern="0" dirty="0">
                <a:solidFill>
                  <a:srgbClr val="545454"/>
                </a:solidFill>
                <a:latin typeface="メイリオ"/>
                <a:ea typeface="メイリオ"/>
              </a:rPr>
              <a:t>ご確認</a:t>
            </a:r>
            <a:endParaRPr kumimoji="0" lang="en-US" altLang="ja-JP" sz="1400" b="1" kern="0" dirty="0">
              <a:solidFill>
                <a:srgbClr val="545454"/>
              </a:solidFill>
              <a:latin typeface="メイリオ"/>
              <a:ea typeface="メイリオ"/>
            </a:endParaRPr>
          </a:p>
          <a:p>
            <a:pPr>
              <a:defRPr/>
            </a:pPr>
            <a:r>
              <a:rPr kumimoji="0" lang="ja-JP" altLang="en-US" sz="1050" kern="0" dirty="0">
                <a:solidFill>
                  <a:srgbClr val="545454"/>
                </a:solidFill>
                <a:latin typeface="メイリオ"/>
                <a:ea typeface="メイリオ"/>
              </a:rPr>
              <a:t>　　①で確定した方向性にしたがって、コンテンツ概要とページ体裁をご提出し、全体構成を確定させます。</a:t>
            </a:r>
          </a:p>
          <a:p>
            <a:pPr>
              <a:defRPr/>
            </a:pPr>
            <a:endParaRPr kumimoji="0" lang="en-US" altLang="ja-JP" sz="600" b="1" kern="0" dirty="0">
              <a:solidFill>
                <a:srgbClr val="545454"/>
              </a:solidFill>
              <a:latin typeface="メイリオ"/>
              <a:ea typeface="メイリオ"/>
            </a:endParaRPr>
          </a:p>
          <a:p>
            <a:pPr>
              <a:defRPr/>
            </a:pPr>
            <a:r>
              <a:rPr kumimoji="0" lang="ja-JP" altLang="en-US" sz="1400" b="1" kern="0" dirty="0">
                <a:solidFill>
                  <a:srgbClr val="545454"/>
                </a:solidFill>
                <a:latin typeface="メイリオ"/>
                <a:ea typeface="メイリオ"/>
              </a:rPr>
              <a:t>③</a:t>
            </a:r>
            <a:r>
              <a:rPr kumimoji="0" lang="ja-JP" altLang="en-US" sz="600" b="1" kern="0" dirty="0">
                <a:solidFill>
                  <a:srgbClr val="545454"/>
                </a:solidFill>
                <a:latin typeface="メイリオ"/>
                <a:ea typeface="メイリオ"/>
              </a:rPr>
              <a:t>　</a:t>
            </a:r>
            <a:r>
              <a:rPr kumimoji="0" lang="ja-JP" altLang="en-US" sz="1400" b="1" kern="0" dirty="0">
                <a:solidFill>
                  <a:srgbClr val="545454"/>
                </a:solidFill>
                <a:latin typeface="メイリオ"/>
                <a:ea typeface="メイリオ"/>
              </a:rPr>
              <a:t>原稿のご提出</a:t>
            </a:r>
            <a:r>
              <a:rPr kumimoji="0" lang="en-US" altLang="ja-JP" sz="1400" b="1" kern="0" dirty="0">
                <a:solidFill>
                  <a:srgbClr val="545454"/>
                </a:solidFill>
                <a:latin typeface="メイリオ"/>
                <a:ea typeface="メイリオ"/>
              </a:rPr>
              <a:t>/</a:t>
            </a:r>
            <a:r>
              <a:rPr kumimoji="0" lang="ja-JP" altLang="en-US" sz="1400" b="1" kern="0" dirty="0">
                <a:solidFill>
                  <a:srgbClr val="545454"/>
                </a:solidFill>
                <a:latin typeface="メイリオ"/>
                <a:ea typeface="メイリオ"/>
              </a:rPr>
              <a:t>ご確認</a:t>
            </a:r>
            <a:endParaRPr kumimoji="0" lang="en-US" altLang="ja-JP" sz="1400" b="1" kern="0" dirty="0">
              <a:solidFill>
                <a:srgbClr val="545454"/>
              </a:solidFill>
              <a:latin typeface="メイリオ"/>
              <a:ea typeface="メイリオ"/>
            </a:endParaRPr>
          </a:p>
          <a:p>
            <a:pPr>
              <a:defRPr/>
            </a:pPr>
            <a:r>
              <a:rPr kumimoji="0" lang="ja-JP" altLang="en-US" sz="1050" kern="0" dirty="0">
                <a:solidFill>
                  <a:srgbClr val="545454"/>
                </a:solidFill>
                <a:latin typeface="メイリオ"/>
                <a:ea typeface="メイリオ"/>
              </a:rPr>
              <a:t>　　原稿（テキスト</a:t>
            </a:r>
            <a:r>
              <a:rPr kumimoji="0" lang="en-US" altLang="ja-JP" sz="1050" kern="0" dirty="0">
                <a:solidFill>
                  <a:srgbClr val="545454"/>
                </a:solidFill>
                <a:latin typeface="メイリオ"/>
                <a:ea typeface="メイリオ"/>
              </a:rPr>
              <a:t>/</a:t>
            </a:r>
            <a:r>
              <a:rPr kumimoji="0" lang="ja-JP" altLang="en-US" sz="1050" kern="0" dirty="0">
                <a:solidFill>
                  <a:srgbClr val="545454"/>
                </a:solidFill>
                <a:latin typeface="メイリオ"/>
                <a:ea typeface="メイリオ"/>
              </a:rPr>
              <a:t>動画）の制作を行います。広告主様に確認いただき、適宜修正を加えながら確定させます。</a:t>
            </a:r>
            <a:endParaRPr kumimoji="0" lang="en-US" altLang="ja-JP" sz="1050" kern="0" dirty="0">
              <a:solidFill>
                <a:srgbClr val="545454"/>
              </a:solidFill>
              <a:latin typeface="メイリオ"/>
              <a:ea typeface="メイリオ"/>
            </a:endParaRPr>
          </a:p>
          <a:p>
            <a:pPr>
              <a:defRPr/>
            </a:pPr>
            <a:r>
              <a:rPr kumimoji="0" lang="ja-JP" altLang="en-US" sz="1050" kern="0" dirty="0">
                <a:solidFill>
                  <a:srgbClr val="545454"/>
                </a:solidFill>
                <a:latin typeface="メイリオ"/>
                <a:ea typeface="メイリオ"/>
              </a:rPr>
              <a:t>　　　</a:t>
            </a:r>
            <a:r>
              <a:rPr kumimoji="0" lang="en-US" altLang="ja-JP" sz="1050" kern="0" dirty="0">
                <a:solidFill>
                  <a:srgbClr val="545454"/>
                </a:solidFill>
                <a:latin typeface="メイリオ"/>
                <a:ea typeface="メイリオ"/>
              </a:rPr>
              <a:t>※</a:t>
            </a:r>
            <a:r>
              <a:rPr kumimoji="0" lang="ja-JP" altLang="en-US" sz="1050" kern="0" dirty="0">
                <a:solidFill>
                  <a:srgbClr val="545454"/>
                </a:solidFill>
                <a:latin typeface="メイリオ"/>
                <a:ea typeface="メイリオ"/>
              </a:rPr>
              <a:t>ご確認は初校、再校の</a:t>
            </a:r>
            <a:r>
              <a:rPr kumimoji="0" lang="en-US" altLang="ja-JP" sz="1050" kern="0" dirty="0">
                <a:solidFill>
                  <a:srgbClr val="545454"/>
                </a:solidFill>
                <a:latin typeface="メイリオ"/>
                <a:ea typeface="メイリオ"/>
              </a:rPr>
              <a:t>2</a:t>
            </a:r>
            <a:r>
              <a:rPr kumimoji="0" lang="ja-JP" altLang="en-US" sz="1050" kern="0" dirty="0">
                <a:solidFill>
                  <a:srgbClr val="545454"/>
                </a:solidFill>
                <a:latin typeface="メイリオ"/>
                <a:ea typeface="メイリオ"/>
              </a:rPr>
              <a:t>回となります</a:t>
            </a:r>
            <a:endParaRPr kumimoji="0" lang="en-US" altLang="ja-JP" sz="1050" kern="0" dirty="0">
              <a:solidFill>
                <a:srgbClr val="545454"/>
              </a:solidFill>
              <a:latin typeface="メイリオ"/>
              <a:ea typeface="メイリオ"/>
            </a:endParaRPr>
          </a:p>
          <a:p>
            <a:pPr>
              <a:defRPr/>
            </a:pPr>
            <a:r>
              <a:rPr kumimoji="0" lang="ja-JP" altLang="en-US" sz="1050" kern="0" dirty="0">
                <a:solidFill>
                  <a:srgbClr val="545454"/>
                </a:solidFill>
                <a:latin typeface="メイリオ"/>
                <a:ea typeface="メイリオ"/>
              </a:rPr>
              <a:t>　　　</a:t>
            </a:r>
            <a:r>
              <a:rPr kumimoji="0" lang="en-US" altLang="ja-JP" sz="1050" kern="0" dirty="0">
                <a:solidFill>
                  <a:srgbClr val="545454"/>
                </a:solidFill>
                <a:latin typeface="メイリオ"/>
                <a:ea typeface="メイリオ"/>
              </a:rPr>
              <a:t>※</a:t>
            </a:r>
            <a:r>
              <a:rPr kumimoji="0" lang="ja-JP" altLang="en-US" sz="1050" kern="0" dirty="0">
                <a:solidFill>
                  <a:srgbClr val="545454"/>
                </a:solidFill>
                <a:latin typeface="メイリオ"/>
                <a:ea typeface="メイリオ"/>
              </a:rPr>
              <a:t>再校の段階では初校でのご指摘事項の反映確認のみとなります。</a:t>
            </a:r>
            <a:endParaRPr kumimoji="0" lang="en-US" altLang="ja-JP" sz="1050" kern="0" dirty="0">
              <a:solidFill>
                <a:srgbClr val="545454"/>
              </a:solidFill>
              <a:latin typeface="メイリオ"/>
              <a:ea typeface="メイリオ"/>
            </a:endParaRPr>
          </a:p>
          <a:p>
            <a:pPr>
              <a:defRPr/>
            </a:pPr>
            <a:endParaRPr kumimoji="0" lang="ja-JP" altLang="en-US" sz="600" kern="0" dirty="0">
              <a:solidFill>
                <a:srgbClr val="545454"/>
              </a:solidFill>
              <a:latin typeface="メイリオ"/>
              <a:ea typeface="メイリオ"/>
            </a:endParaRPr>
          </a:p>
          <a:p>
            <a:pPr>
              <a:defRPr/>
            </a:pPr>
            <a:r>
              <a:rPr kumimoji="0" lang="ja-JP" altLang="en-US" sz="1400" b="1" kern="0" dirty="0">
                <a:solidFill>
                  <a:srgbClr val="545454"/>
                </a:solidFill>
                <a:latin typeface="メイリオ"/>
                <a:ea typeface="メイリオ"/>
              </a:rPr>
              <a:t>④</a:t>
            </a:r>
            <a:r>
              <a:rPr kumimoji="0" lang="ja-JP" altLang="en-US" sz="600" b="1" kern="0" dirty="0">
                <a:solidFill>
                  <a:srgbClr val="545454"/>
                </a:solidFill>
                <a:latin typeface="メイリオ"/>
                <a:ea typeface="メイリオ"/>
              </a:rPr>
              <a:t>　</a:t>
            </a:r>
            <a:r>
              <a:rPr kumimoji="0" lang="ja-JP" altLang="en-US" sz="1400" b="1" kern="0" dirty="0">
                <a:solidFill>
                  <a:srgbClr val="545454"/>
                </a:solidFill>
                <a:latin typeface="メイリオ"/>
                <a:ea typeface="メイリオ"/>
              </a:rPr>
              <a:t>掲載状態の確認</a:t>
            </a:r>
            <a:r>
              <a:rPr kumimoji="0" lang="en-US" altLang="ja-JP" sz="1400" b="1" kern="0" dirty="0">
                <a:solidFill>
                  <a:srgbClr val="545454"/>
                </a:solidFill>
                <a:latin typeface="メイリオ"/>
                <a:ea typeface="メイリオ"/>
              </a:rPr>
              <a:t>/</a:t>
            </a:r>
            <a:r>
              <a:rPr kumimoji="0" lang="ja-JP" altLang="en-US" sz="1400" b="1" kern="0" dirty="0">
                <a:solidFill>
                  <a:srgbClr val="545454"/>
                </a:solidFill>
                <a:latin typeface="メイリオ"/>
                <a:ea typeface="メイリオ"/>
              </a:rPr>
              <a:t>校了</a:t>
            </a:r>
            <a:endParaRPr kumimoji="0" lang="en-US" altLang="ja-JP" sz="1400" b="1" kern="0" dirty="0">
              <a:solidFill>
                <a:srgbClr val="545454"/>
              </a:solidFill>
              <a:latin typeface="メイリオ"/>
              <a:ea typeface="メイリオ"/>
            </a:endParaRPr>
          </a:p>
          <a:p>
            <a:pPr>
              <a:defRPr/>
            </a:pPr>
            <a:r>
              <a:rPr kumimoji="0" lang="ja-JP" altLang="en-US" sz="1050" kern="0" dirty="0">
                <a:solidFill>
                  <a:srgbClr val="545454"/>
                </a:solidFill>
                <a:latin typeface="メイリオ"/>
                <a:ea typeface="メイリオ"/>
              </a:rPr>
              <a:t>　　記事形式の場合は掲載ページのキャプチャで、動画形式の場合は動画ファイルおよび掲載ページのキャプチャにて、掲載状態の確認を行っていただき校了となります。</a:t>
            </a:r>
            <a:endParaRPr kumimoji="0" lang="en-US" altLang="ja-JP" sz="1050" kern="0" dirty="0">
              <a:solidFill>
                <a:srgbClr val="545454"/>
              </a:solidFill>
              <a:latin typeface="メイリオ"/>
              <a:ea typeface="メイリオ"/>
            </a:endParaRPr>
          </a:p>
          <a:p>
            <a:pPr>
              <a:defRPr/>
            </a:pPr>
            <a:r>
              <a:rPr kumimoji="0" lang="ja-JP" altLang="en-US" sz="1050" kern="0" dirty="0">
                <a:solidFill>
                  <a:srgbClr val="545454"/>
                </a:solidFill>
                <a:latin typeface="メイリオ"/>
                <a:ea typeface="メイリオ"/>
              </a:rPr>
              <a:t>　　   </a:t>
            </a:r>
            <a:r>
              <a:rPr kumimoji="0" lang="en-US" altLang="ja-JP" sz="1050" kern="0" dirty="0">
                <a:solidFill>
                  <a:srgbClr val="545454"/>
                </a:solidFill>
                <a:latin typeface="メイリオ"/>
                <a:ea typeface="メイリオ"/>
              </a:rPr>
              <a:t>※</a:t>
            </a:r>
            <a:r>
              <a:rPr kumimoji="0" lang="ja-JP" altLang="en-US" sz="1050" kern="0" dirty="0">
                <a:solidFill>
                  <a:srgbClr val="545454"/>
                </a:solidFill>
                <a:latin typeface="メイリオ"/>
                <a:ea typeface="メイリオ"/>
              </a:rPr>
              <a:t>原則として、この段階での修正はお受けできません。</a:t>
            </a:r>
          </a:p>
          <a:p>
            <a:pPr>
              <a:defRPr/>
            </a:pPr>
            <a:endParaRPr kumimoji="0" lang="ja-JP" altLang="en-US" sz="600" kern="0" dirty="0">
              <a:solidFill>
                <a:srgbClr val="545454"/>
              </a:solidFill>
              <a:latin typeface="メイリオ"/>
              <a:ea typeface="メイリオ"/>
            </a:endParaRPr>
          </a:p>
          <a:p>
            <a:pPr>
              <a:defRPr/>
            </a:pPr>
            <a:r>
              <a:rPr kumimoji="0" lang="ja-JP" altLang="en-US" sz="1400" b="1" kern="0" dirty="0">
                <a:solidFill>
                  <a:srgbClr val="545454"/>
                </a:solidFill>
                <a:latin typeface="メイリオ"/>
                <a:ea typeface="メイリオ"/>
              </a:rPr>
              <a:t>⑤</a:t>
            </a:r>
            <a:r>
              <a:rPr kumimoji="0" lang="ja-JP" altLang="en-US" sz="600" b="1" kern="0" dirty="0">
                <a:solidFill>
                  <a:srgbClr val="545454"/>
                </a:solidFill>
                <a:latin typeface="メイリオ"/>
                <a:ea typeface="メイリオ"/>
              </a:rPr>
              <a:t>　</a:t>
            </a:r>
            <a:r>
              <a:rPr kumimoji="0" lang="ja-JP" altLang="en-US" sz="1400" b="1" kern="0" dirty="0">
                <a:solidFill>
                  <a:srgbClr val="545454"/>
                </a:solidFill>
                <a:latin typeface="メイリオ"/>
                <a:ea typeface="メイリオ"/>
              </a:rPr>
              <a:t>弊社内チェック</a:t>
            </a:r>
            <a:r>
              <a:rPr kumimoji="0" lang="en-US" altLang="ja-JP" sz="1400" b="1" kern="0" dirty="0">
                <a:solidFill>
                  <a:srgbClr val="545454"/>
                </a:solidFill>
                <a:latin typeface="メイリオ"/>
                <a:ea typeface="メイリオ"/>
              </a:rPr>
              <a:t>/</a:t>
            </a:r>
            <a:r>
              <a:rPr kumimoji="0" lang="ja-JP" altLang="en-US" sz="1400" b="1" kern="0" dirty="0">
                <a:solidFill>
                  <a:srgbClr val="545454"/>
                </a:solidFill>
                <a:latin typeface="メイリオ"/>
                <a:ea typeface="メイリオ"/>
              </a:rPr>
              <a:t>本番環境へのファイルアップ</a:t>
            </a:r>
            <a:endParaRPr kumimoji="0" lang="en-US" altLang="ja-JP" sz="1400" b="1" kern="0" dirty="0">
              <a:solidFill>
                <a:srgbClr val="545454"/>
              </a:solidFill>
              <a:latin typeface="メイリオ"/>
              <a:ea typeface="メイリオ"/>
            </a:endParaRPr>
          </a:p>
          <a:p>
            <a:pPr>
              <a:defRPr/>
            </a:pPr>
            <a:r>
              <a:rPr kumimoji="0" lang="ja-JP" altLang="en-US" sz="1050" kern="0" dirty="0">
                <a:solidFill>
                  <a:srgbClr val="545454"/>
                </a:solidFill>
                <a:latin typeface="メイリオ"/>
                <a:ea typeface="メイリオ"/>
              </a:rPr>
              <a:t>　　弊社において最終確認を行った上で、本番公開を行います。</a:t>
            </a:r>
            <a:endParaRPr kumimoji="0" lang="en-US" altLang="ja-JP" sz="1050" kern="0" dirty="0">
              <a:solidFill>
                <a:srgbClr val="545454"/>
              </a:solidFill>
              <a:latin typeface="メイリオ"/>
              <a:ea typeface="メイリオ"/>
            </a:endParaRPr>
          </a:p>
        </p:txBody>
      </p:sp>
      <p:sp>
        <p:nvSpPr>
          <p:cNvPr id="17" name="ホームベース 22">
            <a:extLst>
              <a:ext uri="{FF2B5EF4-FFF2-40B4-BE49-F238E27FC236}">
                <a16:creationId xmlns:a16="http://schemas.microsoft.com/office/drawing/2014/main" id="{7EA47042-55B4-FCB9-9182-E11D82EAF073}"/>
              </a:ext>
            </a:extLst>
          </p:cNvPr>
          <p:cNvSpPr/>
          <p:nvPr/>
        </p:nvSpPr>
        <p:spPr>
          <a:xfrm>
            <a:off x="8089232" y="1520160"/>
            <a:ext cx="1858742" cy="658282"/>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掲載開始</a:t>
            </a:r>
          </a:p>
        </p:txBody>
      </p:sp>
      <p:sp>
        <p:nvSpPr>
          <p:cNvPr id="19" name="ホームベース 22">
            <a:extLst>
              <a:ext uri="{FF2B5EF4-FFF2-40B4-BE49-F238E27FC236}">
                <a16:creationId xmlns:a16="http://schemas.microsoft.com/office/drawing/2014/main" id="{76641E46-9507-C26B-1894-F4EB7571E7B2}"/>
              </a:ext>
            </a:extLst>
          </p:cNvPr>
          <p:cNvSpPr/>
          <p:nvPr/>
        </p:nvSpPr>
        <p:spPr>
          <a:xfrm>
            <a:off x="6773228" y="1520160"/>
            <a:ext cx="1858742" cy="658282"/>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公開準備</a:t>
            </a:r>
          </a:p>
        </p:txBody>
      </p:sp>
      <p:sp>
        <p:nvSpPr>
          <p:cNvPr id="20" name="ホームベース 23">
            <a:extLst>
              <a:ext uri="{FF2B5EF4-FFF2-40B4-BE49-F238E27FC236}">
                <a16:creationId xmlns:a16="http://schemas.microsoft.com/office/drawing/2014/main" id="{F9007C28-E3F8-0CCD-A7B7-FBE9AB8B702F}"/>
              </a:ext>
            </a:extLst>
          </p:cNvPr>
          <p:cNvSpPr/>
          <p:nvPr/>
        </p:nvSpPr>
        <p:spPr>
          <a:xfrm>
            <a:off x="5214953" y="1520160"/>
            <a:ext cx="1858742" cy="658282"/>
          </a:xfrm>
          <a:prstGeom prst="homePlate">
            <a:avLst/>
          </a:prstGeom>
          <a:solidFill>
            <a:srgbClr val="DC5976"/>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テストアップ</a:t>
            </a:r>
          </a:p>
        </p:txBody>
      </p:sp>
      <p:sp>
        <p:nvSpPr>
          <p:cNvPr id="21" name="ホームベース 25">
            <a:extLst>
              <a:ext uri="{FF2B5EF4-FFF2-40B4-BE49-F238E27FC236}">
                <a16:creationId xmlns:a16="http://schemas.microsoft.com/office/drawing/2014/main" id="{6674FEF5-9E65-BE77-6CE1-E81844EB4995}"/>
              </a:ext>
            </a:extLst>
          </p:cNvPr>
          <p:cNvSpPr/>
          <p:nvPr/>
        </p:nvSpPr>
        <p:spPr>
          <a:xfrm>
            <a:off x="3719757" y="1520160"/>
            <a:ext cx="1858742" cy="658282"/>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原稿　</a:t>
            </a:r>
          </a:p>
        </p:txBody>
      </p:sp>
      <p:sp>
        <p:nvSpPr>
          <p:cNvPr id="22" name="円/楕円 26">
            <a:extLst>
              <a:ext uri="{FF2B5EF4-FFF2-40B4-BE49-F238E27FC236}">
                <a16:creationId xmlns:a16="http://schemas.microsoft.com/office/drawing/2014/main" id="{7F2A181B-E841-6D46-00E2-3B0493C24197}"/>
              </a:ext>
            </a:extLst>
          </p:cNvPr>
          <p:cNvSpPr>
            <a:spLocks noChangeAspect="1"/>
          </p:cNvSpPr>
          <p:nvPr/>
        </p:nvSpPr>
        <p:spPr>
          <a:xfrm>
            <a:off x="4152171" y="1253634"/>
            <a:ext cx="376161" cy="376161"/>
          </a:xfrm>
          <a:prstGeom prst="ellipse">
            <a:avLst/>
          </a:prstGeom>
          <a:solidFill>
            <a:srgbClr val="E791A4"/>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3</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3" name="ホームベース 27">
            <a:extLst>
              <a:ext uri="{FF2B5EF4-FFF2-40B4-BE49-F238E27FC236}">
                <a16:creationId xmlns:a16="http://schemas.microsoft.com/office/drawing/2014/main" id="{9C50C04B-8419-0B91-127F-09837CC4A359}"/>
              </a:ext>
            </a:extLst>
          </p:cNvPr>
          <p:cNvSpPr/>
          <p:nvPr/>
        </p:nvSpPr>
        <p:spPr>
          <a:xfrm>
            <a:off x="2422865" y="1520160"/>
            <a:ext cx="1858742" cy="658282"/>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72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FFFFFF"/>
                </a:solidFill>
                <a:latin typeface="Meiryo" panose="020B0604030504040204" pitchFamily="34" charset="-128"/>
                <a:ea typeface="Meiryo" panose="020B0604030504040204" pitchFamily="34" charset="-128"/>
              </a:rPr>
              <a:t>構成案</a:t>
            </a:r>
          </a:p>
        </p:txBody>
      </p:sp>
      <p:sp>
        <p:nvSpPr>
          <p:cNvPr id="24" name="円/楕円 28">
            <a:extLst>
              <a:ext uri="{FF2B5EF4-FFF2-40B4-BE49-F238E27FC236}">
                <a16:creationId xmlns:a16="http://schemas.microsoft.com/office/drawing/2014/main" id="{5BC3DE1D-2822-E2A2-C361-C69B8A9F279D}"/>
              </a:ext>
            </a:extLst>
          </p:cNvPr>
          <p:cNvSpPr>
            <a:spLocks noChangeAspect="1"/>
          </p:cNvSpPr>
          <p:nvPr/>
        </p:nvSpPr>
        <p:spPr>
          <a:xfrm>
            <a:off x="2562842" y="1253634"/>
            <a:ext cx="376161" cy="376161"/>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2</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5" name="円/楕円 40">
            <a:extLst>
              <a:ext uri="{FF2B5EF4-FFF2-40B4-BE49-F238E27FC236}">
                <a16:creationId xmlns:a16="http://schemas.microsoft.com/office/drawing/2014/main" id="{05D91FFB-5131-BA4A-2F83-72E6B4FC31C0}"/>
              </a:ext>
            </a:extLst>
          </p:cNvPr>
          <p:cNvSpPr>
            <a:spLocks noChangeAspect="1"/>
          </p:cNvSpPr>
          <p:nvPr/>
        </p:nvSpPr>
        <p:spPr>
          <a:xfrm>
            <a:off x="5402278" y="1253634"/>
            <a:ext cx="376161" cy="376161"/>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4</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6" name="ホームベース 29">
            <a:extLst>
              <a:ext uri="{FF2B5EF4-FFF2-40B4-BE49-F238E27FC236}">
                <a16:creationId xmlns:a16="http://schemas.microsoft.com/office/drawing/2014/main" id="{94E8B09D-AC0A-76C9-7250-F1BAFBF70957}"/>
              </a:ext>
            </a:extLst>
          </p:cNvPr>
          <p:cNvSpPr/>
          <p:nvPr/>
        </p:nvSpPr>
        <p:spPr>
          <a:xfrm>
            <a:off x="850911" y="1520160"/>
            <a:ext cx="1858742" cy="658282"/>
          </a:xfrm>
          <a:prstGeom prst="homePlate">
            <a:avLst/>
          </a:prstGeom>
          <a:solidFill>
            <a:srgbClr val="FFFFFF">
              <a:lumMod val="95000"/>
            </a:srgbClr>
          </a:solidFill>
          <a:ln w="50800" cap="flat" cmpd="sng" algn="ctr">
            <a:solidFill>
              <a:srgbClr val="FFFFFF"/>
            </a:solidFill>
            <a:prstDash val="solid"/>
          </a:ln>
          <a:effectLst/>
        </p:spPr>
        <p:txBody>
          <a:bodyPr rot="0" spcFirstLastPara="0" vertOverflow="overflow" horzOverflow="overflow" vert="horz" wrap="none" lIns="612000" tIns="108000" rIns="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dirty="0">
                <a:ln>
                  <a:noFill/>
                </a:ln>
                <a:solidFill>
                  <a:srgbClr val="000000"/>
                </a:solidFill>
                <a:effectLst/>
                <a:uLnTx/>
                <a:uFillTx/>
                <a:latin typeface="Meiryo" panose="020B0604030504040204" pitchFamily="34" charset="-128"/>
                <a:ea typeface="Meiryo" panose="020B0604030504040204" pitchFamily="34" charset="-128"/>
              </a:rPr>
              <a:t>お申し込み</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dirty="0">
                <a:ln>
                  <a:noFill/>
                </a:ln>
                <a:solidFill>
                  <a:srgbClr val="000000"/>
                </a:solidFill>
                <a:effectLst/>
                <a:uLnTx/>
                <a:uFillTx/>
                <a:latin typeface="Meiryo" panose="020B0604030504040204" pitchFamily="34" charset="-128"/>
                <a:ea typeface="Meiryo" panose="020B0604030504040204" pitchFamily="34" charset="-128"/>
              </a:rPr>
              <a:t>オリエン</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100" normalizeH="0" baseline="0" noProof="0" dirty="0">
                <a:ln>
                  <a:noFill/>
                </a:ln>
                <a:solidFill>
                  <a:srgbClr val="000000"/>
                </a:solidFill>
                <a:effectLst/>
                <a:uLnTx/>
                <a:uFillTx/>
                <a:latin typeface="Meiryo" panose="020B0604030504040204" pitchFamily="34" charset="-128"/>
                <a:ea typeface="Meiryo" panose="020B0604030504040204" pitchFamily="34" charset="-128"/>
              </a:rPr>
              <a:t>テーション</a:t>
            </a:r>
          </a:p>
        </p:txBody>
      </p:sp>
      <p:sp>
        <p:nvSpPr>
          <p:cNvPr id="27" name="円/楕円 30">
            <a:extLst>
              <a:ext uri="{FF2B5EF4-FFF2-40B4-BE49-F238E27FC236}">
                <a16:creationId xmlns:a16="http://schemas.microsoft.com/office/drawing/2014/main" id="{220282B2-13E3-0340-9A88-83399B36C5AD}"/>
              </a:ext>
            </a:extLst>
          </p:cNvPr>
          <p:cNvSpPr>
            <a:spLocks noChangeAspect="1"/>
          </p:cNvSpPr>
          <p:nvPr/>
        </p:nvSpPr>
        <p:spPr>
          <a:xfrm>
            <a:off x="994374" y="1253634"/>
            <a:ext cx="376161" cy="376161"/>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1</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
        <p:nvSpPr>
          <p:cNvPr id="28" name="円/楕円 40">
            <a:extLst>
              <a:ext uri="{FF2B5EF4-FFF2-40B4-BE49-F238E27FC236}">
                <a16:creationId xmlns:a16="http://schemas.microsoft.com/office/drawing/2014/main" id="{63B8CF79-5090-FC45-640F-51FC37C00CF9}"/>
              </a:ext>
            </a:extLst>
          </p:cNvPr>
          <p:cNvSpPr>
            <a:spLocks noChangeAspect="1"/>
          </p:cNvSpPr>
          <p:nvPr/>
        </p:nvSpPr>
        <p:spPr>
          <a:xfrm>
            <a:off x="6920300" y="1253634"/>
            <a:ext cx="376161" cy="376161"/>
          </a:xfrm>
          <a:prstGeom prst="ellipse">
            <a:avLst/>
          </a:prstGeom>
          <a:solidFill>
            <a:srgbClr val="DC5976"/>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5</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7089752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お申し込み方法</a:t>
            </a:r>
          </a:p>
        </p:txBody>
      </p:sp>
      <p:sp>
        <p:nvSpPr>
          <p:cNvPr id="5" name="正方形/長方形 4">
            <a:extLst>
              <a:ext uri="{FF2B5EF4-FFF2-40B4-BE49-F238E27FC236}">
                <a16:creationId xmlns:a16="http://schemas.microsoft.com/office/drawing/2014/main" id="{3DAE1C74-56E4-FAA3-2E2F-1CC35A74A151}"/>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7" name="正方形/長方形 6">
            <a:extLst>
              <a:ext uri="{FF2B5EF4-FFF2-40B4-BE49-F238E27FC236}">
                <a16:creationId xmlns:a16="http://schemas.microsoft.com/office/drawing/2014/main" id="{0B8B4267-C54E-CCA8-5C2A-12F66860547A}"/>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 name="タイトル 2">
            <a:extLst>
              <a:ext uri="{FF2B5EF4-FFF2-40B4-BE49-F238E27FC236}">
                <a16:creationId xmlns:a16="http://schemas.microsoft.com/office/drawing/2014/main" id="{17E66B90-7EA3-C1B6-53FF-3EB44D58D846}"/>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9" name="タイトル 2">
            <a:extLst>
              <a:ext uri="{FF2B5EF4-FFF2-40B4-BE49-F238E27FC236}">
                <a16:creationId xmlns:a16="http://schemas.microsoft.com/office/drawing/2014/main" id="{F098D606-E5EA-9FC3-990D-316D3AE1A8DC}"/>
              </a:ext>
            </a:extLst>
          </p:cNvPr>
          <p:cNvSpPr txBox="1">
            <a:spLocks/>
          </p:cNvSpPr>
          <p:nvPr/>
        </p:nvSpPr>
        <p:spPr>
          <a:xfrm>
            <a:off x="479425" y="1044507"/>
            <a:ext cx="10235613" cy="1023357"/>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以下のフローに沿ってお申し込み</a:t>
            </a: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の上、</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クリエイティブ制作委託約款の第</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9</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条</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支払条件</a:t>
            </a:r>
            <a:r>
              <a:rPr kumimoji="1" lang="en-US" altLang="ja-JP" sz="140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にしたがってお支払いいただきます。ただし、協賛内容のうち広告配信を伴うものは当該広告商品のお申し込み方法に準じます。</a:t>
            </a:r>
            <a:endPar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詳細は、お申し込みのマニュアル資料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広告 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0" name="ホームベース 58">
            <a:extLst>
              <a:ext uri="{FF2B5EF4-FFF2-40B4-BE49-F238E27FC236}">
                <a16:creationId xmlns:a16="http://schemas.microsoft.com/office/drawing/2014/main" id="{9ADB7FF5-35B7-4DA6-7B40-74DC86AD2611}"/>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1" name="ホームベース 59">
            <a:extLst>
              <a:ext uri="{FF2B5EF4-FFF2-40B4-BE49-F238E27FC236}">
                <a16:creationId xmlns:a16="http://schemas.microsoft.com/office/drawing/2014/main" id="{78E05B8C-6049-6E22-BF51-59F3C91745EE}"/>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2" name="ホームベース 60">
            <a:extLst>
              <a:ext uri="{FF2B5EF4-FFF2-40B4-BE49-F238E27FC236}">
                <a16:creationId xmlns:a16="http://schemas.microsoft.com/office/drawing/2014/main" id="{EB41EF08-153A-87BF-DE08-9FB4D4CDB507}"/>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3" name="ホームベース 61">
            <a:extLst>
              <a:ext uri="{FF2B5EF4-FFF2-40B4-BE49-F238E27FC236}">
                <a16:creationId xmlns:a16="http://schemas.microsoft.com/office/drawing/2014/main" id="{A6EA03E6-B8E3-8523-14AC-69EE7B5FF5E9}"/>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4" name="ホームベース 62">
            <a:extLst>
              <a:ext uri="{FF2B5EF4-FFF2-40B4-BE49-F238E27FC236}">
                <a16:creationId xmlns:a16="http://schemas.microsoft.com/office/drawing/2014/main" id="{005213AF-E609-B2D4-3545-00A9983FEB49}"/>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15" name="ホームベース 63">
            <a:extLst>
              <a:ext uri="{FF2B5EF4-FFF2-40B4-BE49-F238E27FC236}">
                <a16:creationId xmlns:a16="http://schemas.microsoft.com/office/drawing/2014/main" id="{161689C7-E820-BFFD-15FF-D269CC0424E8}"/>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16" name="ホームベース 64">
            <a:extLst>
              <a:ext uri="{FF2B5EF4-FFF2-40B4-BE49-F238E27FC236}">
                <a16:creationId xmlns:a16="http://schemas.microsoft.com/office/drawing/2014/main" id="{B866BD98-191F-4692-C6F1-E06FE6A66C6A}"/>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17" name="ホームベース 65">
            <a:extLst>
              <a:ext uri="{FF2B5EF4-FFF2-40B4-BE49-F238E27FC236}">
                <a16:creationId xmlns:a16="http://schemas.microsoft.com/office/drawing/2014/main" id="{95DDE777-AE20-2000-9C70-ED1DF8CB9AC3}"/>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18" name="ホームベース 66">
            <a:extLst>
              <a:ext uri="{FF2B5EF4-FFF2-40B4-BE49-F238E27FC236}">
                <a16:creationId xmlns:a16="http://schemas.microsoft.com/office/drawing/2014/main" id="{4C44F6D0-9E3B-B7D5-4273-A12C6E69D840}"/>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19" name="ホームベース 67">
            <a:extLst>
              <a:ext uri="{FF2B5EF4-FFF2-40B4-BE49-F238E27FC236}">
                <a16:creationId xmlns:a16="http://schemas.microsoft.com/office/drawing/2014/main" id="{D370CB4A-AE71-210D-9E0F-5EA3F596608D}"/>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20" name="ホームベース 68">
            <a:extLst>
              <a:ext uri="{FF2B5EF4-FFF2-40B4-BE49-F238E27FC236}">
                <a16:creationId xmlns:a16="http://schemas.microsoft.com/office/drawing/2014/main" id="{DCA98CB3-FDD4-72D1-34DD-D5034A7C29F0}"/>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1" name="ホームベース 69">
            <a:extLst>
              <a:ext uri="{FF2B5EF4-FFF2-40B4-BE49-F238E27FC236}">
                <a16:creationId xmlns:a16="http://schemas.microsoft.com/office/drawing/2014/main" id="{BADE96F7-1489-646B-AA3A-8FAB3EAB2FA2}"/>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22" name="直線コネクタ 21">
            <a:extLst>
              <a:ext uri="{FF2B5EF4-FFF2-40B4-BE49-F238E27FC236}">
                <a16:creationId xmlns:a16="http://schemas.microsoft.com/office/drawing/2014/main" id="{011B83A6-858A-1985-6440-EFD71046A794}"/>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23" name="グループ化 22">
            <a:extLst>
              <a:ext uri="{FF2B5EF4-FFF2-40B4-BE49-F238E27FC236}">
                <a16:creationId xmlns:a16="http://schemas.microsoft.com/office/drawing/2014/main" id="{1E244ABA-AC2B-FF4D-ADDB-0BD2C29EE0EB}"/>
              </a:ext>
            </a:extLst>
          </p:cNvPr>
          <p:cNvGrpSpPr/>
          <p:nvPr/>
        </p:nvGrpSpPr>
        <p:grpSpPr>
          <a:xfrm>
            <a:off x="6838767" y="2316263"/>
            <a:ext cx="1876415" cy="469804"/>
            <a:chOff x="6757793" y="2283586"/>
            <a:chExt cx="1876415" cy="469804"/>
          </a:xfrm>
        </p:grpSpPr>
        <p:sp>
          <p:nvSpPr>
            <p:cNvPr id="24" name="テキスト ボックス 23">
              <a:extLst>
                <a:ext uri="{FF2B5EF4-FFF2-40B4-BE49-F238E27FC236}">
                  <a16:creationId xmlns:a16="http://schemas.microsoft.com/office/drawing/2014/main" id="{E69BD98F-8538-EBC2-3E5F-9F2803020EB3}"/>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25" name="グラフィックス 24" descr="バッジ: チェックマーク 1 単色塗りつぶし">
              <a:extLst>
                <a:ext uri="{FF2B5EF4-FFF2-40B4-BE49-F238E27FC236}">
                  <a16:creationId xmlns:a16="http://schemas.microsoft.com/office/drawing/2014/main" id="{DDF1C628-9B8B-29CD-E1F0-9FB19433168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26" name="グループ化 25">
            <a:extLst>
              <a:ext uri="{FF2B5EF4-FFF2-40B4-BE49-F238E27FC236}">
                <a16:creationId xmlns:a16="http://schemas.microsoft.com/office/drawing/2014/main" id="{4AC7749E-F51C-58E7-B8C8-35C50FDF2738}"/>
              </a:ext>
            </a:extLst>
          </p:cNvPr>
          <p:cNvGrpSpPr/>
          <p:nvPr/>
        </p:nvGrpSpPr>
        <p:grpSpPr>
          <a:xfrm>
            <a:off x="497907" y="2725521"/>
            <a:ext cx="885476" cy="1130553"/>
            <a:chOff x="455043" y="2752415"/>
            <a:chExt cx="885476" cy="1130553"/>
          </a:xfrm>
        </p:grpSpPr>
        <p:sp>
          <p:nvSpPr>
            <p:cNvPr id="27" name="角丸四角形 75">
              <a:extLst>
                <a:ext uri="{FF2B5EF4-FFF2-40B4-BE49-F238E27FC236}">
                  <a16:creationId xmlns:a16="http://schemas.microsoft.com/office/drawing/2014/main" id="{2826C815-7B40-8CB4-D727-649B0297EBE4}"/>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28" name="直角三角形 27">
              <a:extLst>
                <a:ext uri="{FF2B5EF4-FFF2-40B4-BE49-F238E27FC236}">
                  <a16:creationId xmlns:a16="http://schemas.microsoft.com/office/drawing/2014/main" id="{2DC92589-1F3C-FB1A-1CA2-AD789B491A52}"/>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29" name="直線コネクタ 28">
            <a:extLst>
              <a:ext uri="{FF2B5EF4-FFF2-40B4-BE49-F238E27FC236}">
                <a16:creationId xmlns:a16="http://schemas.microsoft.com/office/drawing/2014/main" id="{80B3A4FC-EA6B-98AA-76BA-F1B99447EDF8}"/>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30" name="円/楕円 78">
            <a:extLst>
              <a:ext uri="{FF2B5EF4-FFF2-40B4-BE49-F238E27FC236}">
                <a16:creationId xmlns:a16="http://schemas.microsoft.com/office/drawing/2014/main" id="{14BC67E6-1950-BD6C-F6F1-8FAB5B0B103F}"/>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1" name="タイトル 2">
            <a:extLst>
              <a:ext uri="{FF2B5EF4-FFF2-40B4-BE49-F238E27FC236}">
                <a16:creationId xmlns:a16="http://schemas.microsoft.com/office/drawing/2014/main" id="{E129A285-4292-46B8-8366-5F7A5EACB044}"/>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32" name="グループ化 31">
            <a:extLst>
              <a:ext uri="{FF2B5EF4-FFF2-40B4-BE49-F238E27FC236}">
                <a16:creationId xmlns:a16="http://schemas.microsoft.com/office/drawing/2014/main" id="{8C69AAB9-36F7-B68F-D874-A35E635C0056}"/>
              </a:ext>
            </a:extLst>
          </p:cNvPr>
          <p:cNvGrpSpPr/>
          <p:nvPr/>
        </p:nvGrpSpPr>
        <p:grpSpPr>
          <a:xfrm>
            <a:off x="497907" y="3985671"/>
            <a:ext cx="885476" cy="1134053"/>
            <a:chOff x="455043" y="4012565"/>
            <a:chExt cx="885476" cy="1134053"/>
          </a:xfrm>
        </p:grpSpPr>
        <p:sp>
          <p:nvSpPr>
            <p:cNvPr id="33" name="直角三角形 32">
              <a:extLst>
                <a:ext uri="{FF2B5EF4-FFF2-40B4-BE49-F238E27FC236}">
                  <a16:creationId xmlns:a16="http://schemas.microsoft.com/office/drawing/2014/main" id="{D90E6787-9A7B-219F-EB85-C378CAF4E613}"/>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4" name="角丸四角形 82">
              <a:extLst>
                <a:ext uri="{FF2B5EF4-FFF2-40B4-BE49-F238E27FC236}">
                  <a16:creationId xmlns:a16="http://schemas.microsoft.com/office/drawing/2014/main" id="{7C542DCA-1B44-94F2-1044-8FCE5929E57C}"/>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35" name="直角三角形 34">
            <a:extLst>
              <a:ext uri="{FF2B5EF4-FFF2-40B4-BE49-F238E27FC236}">
                <a16:creationId xmlns:a16="http://schemas.microsoft.com/office/drawing/2014/main" id="{477E4719-A8A5-DA76-03F2-9050F9A2E9F9}"/>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36" name="直角三角形 35">
            <a:extLst>
              <a:ext uri="{FF2B5EF4-FFF2-40B4-BE49-F238E27FC236}">
                <a16:creationId xmlns:a16="http://schemas.microsoft.com/office/drawing/2014/main" id="{D236669C-E4E8-C2FC-9D04-171D7772E642}"/>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37" name="直線コネクタ 36">
            <a:extLst>
              <a:ext uri="{FF2B5EF4-FFF2-40B4-BE49-F238E27FC236}">
                <a16:creationId xmlns:a16="http://schemas.microsoft.com/office/drawing/2014/main" id="{49631423-87FB-8054-5C2B-67A28193F5C3}"/>
              </a:ext>
            </a:extLst>
          </p:cNvPr>
          <p:cNvCxnSpPr/>
          <p:nvPr/>
        </p:nvCxnSpPr>
        <p:spPr>
          <a:xfrm>
            <a:off x="646559" y="3471486"/>
            <a:ext cx="576000" cy="0"/>
          </a:xfrm>
          <a:prstGeom prst="line">
            <a:avLst/>
          </a:prstGeom>
          <a:noFill/>
          <a:ln w="12700" cap="flat" cmpd="sng" algn="ctr">
            <a:solidFill>
              <a:srgbClr val="FFFFFF"/>
            </a:solidFill>
            <a:prstDash val="solid"/>
          </a:ln>
          <a:effectLst/>
        </p:spPr>
      </p:cxnSp>
      <p:cxnSp>
        <p:nvCxnSpPr>
          <p:cNvPr id="38" name="直線コネクタ 37">
            <a:extLst>
              <a:ext uri="{FF2B5EF4-FFF2-40B4-BE49-F238E27FC236}">
                <a16:creationId xmlns:a16="http://schemas.microsoft.com/office/drawing/2014/main" id="{CBBAA1C5-F1DB-ED61-BCE4-53EDF36A252C}"/>
              </a:ext>
            </a:extLst>
          </p:cNvPr>
          <p:cNvCxnSpPr/>
          <p:nvPr/>
        </p:nvCxnSpPr>
        <p:spPr>
          <a:xfrm>
            <a:off x="597070" y="4668199"/>
            <a:ext cx="576000" cy="0"/>
          </a:xfrm>
          <a:prstGeom prst="line">
            <a:avLst/>
          </a:prstGeom>
          <a:noFill/>
          <a:ln w="12700" cap="flat" cmpd="sng" algn="ctr">
            <a:solidFill>
              <a:srgbClr val="FFFFFF"/>
            </a:solidFill>
            <a:prstDash val="solid"/>
          </a:ln>
          <a:effectLst/>
        </p:spPr>
      </p:cxnSp>
      <p:pic>
        <p:nvPicPr>
          <p:cNvPr id="3" name="図プレースホルダー 8" descr="アイコン&#10;&#10;自動的に生成された説明">
            <a:extLst>
              <a:ext uri="{FF2B5EF4-FFF2-40B4-BE49-F238E27FC236}">
                <a16:creationId xmlns:a16="http://schemas.microsoft.com/office/drawing/2014/main" id="{69D381CF-0626-5299-4749-2B17466E1795}"/>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6" name="テキスト プレースホルダー 1">
            <a:extLst>
              <a:ext uri="{FF2B5EF4-FFF2-40B4-BE49-F238E27FC236}">
                <a16:creationId xmlns:a16="http://schemas.microsoft.com/office/drawing/2014/main" id="{8FB3F91C-5B2B-6AE0-2172-954D03492BBE}"/>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13315853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注意事項</a:t>
            </a:r>
            <a:endParaRPr kumimoji="1" lang="ja-JP" altLang="en-US" dirty="0"/>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6" name="Rectangle 46"/>
          <p:cNvSpPr>
            <a:spLocks noChangeArrowheads="1"/>
          </p:cNvSpPr>
          <p:nvPr/>
        </p:nvSpPr>
        <p:spPr bwMode="auto">
          <a:xfrm>
            <a:off x="381724" y="1209798"/>
            <a:ext cx="11342574" cy="5224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400" dirty="0">
                <a:solidFill>
                  <a:schemeClr val="accent3"/>
                </a:solidFill>
                <a:latin typeface="メイリオ"/>
                <a:ea typeface="メイリオ"/>
              </a:rPr>
              <a:t>■編集・制作</a:t>
            </a:r>
            <a:endParaRPr lang="en-US" altLang="ja-JP" sz="1400" dirty="0">
              <a:solidFill>
                <a:schemeClr val="accent3"/>
              </a:solidFill>
              <a:latin typeface="メイリオ"/>
              <a:ea typeface="メイリオ"/>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・企画内容は申込者・広告主様と</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ヤフーとの間で協議の上決定し、最終的な編集権は</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ヤフーに帰属します。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・申込者・広告主様より提供いただく製品画像等の素材については第三者の権利を侵害するものではないこと、および記載内容に係わる財産権全ての権利処理が完了</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していること、情報の正確性について</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ヤフーに対して保証いただくものとします。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050" dirty="0">
                <a:solidFill>
                  <a:schemeClr val="accent3"/>
                </a:solidFill>
                <a:latin typeface="メイリオ" panose="020B0604030504040204" pitchFamily="50" charset="-128"/>
                <a:ea typeface="メイリオ" panose="020B0604030504040204" pitchFamily="50" charset="-128"/>
              </a:rPr>
              <a:t>　・企画ページ上には「提供：○○」のスポンサークレジットの掲載が必須となります。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indent="0" eaLnBrk="1" hangingPunct="1">
              <a:spcBef>
                <a:spcPct val="0"/>
              </a:spcBef>
              <a:buNone/>
              <a:defRPr/>
            </a:pPr>
            <a:r>
              <a:rPr lang="ja-JP" altLang="en-US" sz="1050" dirty="0">
                <a:solidFill>
                  <a:schemeClr val="accent3"/>
                </a:solidFill>
                <a:latin typeface="メイリオ"/>
                <a:ea typeface="メイリオ"/>
              </a:rPr>
              <a:t>　・原則として掲載終了後はアーカイブ保存せず、企画ページは削除いたします。</a:t>
            </a:r>
            <a:endParaRPr lang="en-US" altLang="ja-JP" sz="1050" dirty="0">
              <a:solidFill>
                <a:schemeClr val="accent3"/>
              </a:solidFill>
              <a:latin typeface="メイリオ"/>
              <a:ea typeface="メイリオ"/>
            </a:endParaRPr>
          </a:p>
          <a:p>
            <a:pPr eaLnBrk="1" hangingPunct="1">
              <a:spcBef>
                <a:spcPct val="0"/>
              </a:spcBef>
              <a:buFontTx/>
              <a:buNone/>
            </a:pPr>
            <a:endParaRPr lang="en-US" altLang="ja-JP" sz="160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accent3"/>
                </a:solidFill>
                <a:latin typeface="メイリオ"/>
                <a:ea typeface="メイリオ"/>
              </a:rPr>
              <a:t>■災害情報告知モジュールの掲載</a:t>
            </a:r>
            <a:endParaRPr lang="en-US" altLang="ja-JP" sz="1400" dirty="0">
              <a:solidFill>
                <a:schemeClr val="accent3"/>
              </a:solidFill>
              <a:latin typeface="メイリオ"/>
              <a:ea typeface="メイリオ"/>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・地震、津波、その他有事が発生した際、</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ヤフーを利用するお客様に対して速やかに災害情報をお伝えするために、企画ページについても、ページ上部に災害情報</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告知モジュールの掲載を行います。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accent3"/>
                </a:solidFill>
                <a:latin typeface="メイリオ"/>
                <a:ea typeface="メイリオ"/>
              </a:rPr>
              <a:t>　　</a:t>
            </a:r>
            <a:r>
              <a:rPr lang="en-US" altLang="ja-JP" sz="1050" dirty="0">
                <a:solidFill>
                  <a:schemeClr val="accent3"/>
                </a:solidFill>
                <a:latin typeface="メイリオ"/>
                <a:ea typeface="メイリオ"/>
              </a:rPr>
              <a:t>※</a:t>
            </a:r>
            <a:r>
              <a:rPr lang="ja-JP" altLang="en-US" sz="1050" dirty="0">
                <a:solidFill>
                  <a:schemeClr val="accent3"/>
                </a:solidFill>
                <a:latin typeface="メイリオ"/>
                <a:ea typeface="メイリオ"/>
              </a:rPr>
              <a:t>掲載方法（場所、内容、タイミングと期間など）は、</a:t>
            </a:r>
            <a:r>
              <a:rPr lang="en-US" altLang="ja-JP" sz="1050" dirty="0">
                <a:solidFill>
                  <a:schemeClr val="accent3"/>
                </a:solidFill>
                <a:latin typeface="メイリオ"/>
                <a:ea typeface="メイリオ"/>
              </a:rPr>
              <a:t>LINE</a:t>
            </a:r>
            <a:r>
              <a:rPr lang="ja-JP" altLang="en-US" sz="1050" dirty="0">
                <a:solidFill>
                  <a:schemeClr val="accent3"/>
                </a:solidFill>
                <a:latin typeface="メイリオ"/>
                <a:ea typeface="メイリオ"/>
              </a:rPr>
              <a:t>ヤフーの統一運用ルールにしたがいます。</a:t>
            </a:r>
            <a:endParaRPr lang="en-US" altLang="ja-JP" sz="1050" dirty="0">
              <a:solidFill>
                <a:schemeClr val="accent3"/>
              </a:solidFill>
              <a:latin typeface="メイリオ"/>
              <a:ea typeface="メイリオ"/>
            </a:endParaRPr>
          </a:p>
          <a:p>
            <a:pPr eaLnBrk="1" hangingPunct="1">
              <a:spcBef>
                <a:spcPct val="0"/>
              </a:spcBef>
              <a:buFontTx/>
              <a:buNone/>
            </a:pPr>
            <a:endParaRPr lang="en-US" altLang="ja-JP" sz="160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400" dirty="0">
                <a:solidFill>
                  <a:schemeClr val="accent3"/>
                </a:solidFill>
                <a:latin typeface="メイリオ"/>
                <a:ea typeface="メイリオ"/>
              </a:rPr>
              <a:t>■誘導広告</a:t>
            </a: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・誘導広告を申込者・広告主様で制作いただく場合、別紙「</a:t>
            </a:r>
            <a:r>
              <a:rPr lang="ja-JP" altLang="en-US" sz="1050" dirty="0">
                <a:solidFill>
                  <a:schemeClr val="accent3"/>
                </a:solidFill>
                <a:latin typeface="メイリオ" panose="020B0604030504040204" pitchFamily="50" charset="-128"/>
                <a:ea typeface="メイリオ" panose="020B0604030504040204" pitchFamily="50" charset="-128"/>
                <a:hlinkClick r:id="rId3"/>
              </a:rPr>
              <a:t>タイアップ広告・クリエイティブ企画商品の誘導広告クリエイティブにおける表記ガイドライン</a:t>
            </a:r>
            <a:r>
              <a:rPr lang="ja-JP" altLang="en-US" sz="1050" dirty="0">
                <a:solidFill>
                  <a:schemeClr val="accent3"/>
                </a:solidFill>
                <a:latin typeface="メイリオ" panose="020B0604030504040204" pitchFamily="50" charset="-128"/>
                <a:ea typeface="メイリオ" panose="020B0604030504040204" pitchFamily="50" charset="-128"/>
              </a:rPr>
              <a:t>」を遵守してください。</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また原則として、タイアップを実施する</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dirty="0">
                <a:solidFill>
                  <a:schemeClr val="accent3"/>
                </a:solidFill>
                <a:latin typeface="メイリオ" panose="020B0604030504040204" pitchFamily="50" charset="-128"/>
                <a:ea typeface="メイリオ" panose="020B0604030504040204" pitchFamily="50" charset="-128"/>
              </a:rPr>
              <a:t>ヤフーサービスのロゴやテキストの掲載が必須となります。そのため、通常の審査とは別にサービス部門でのブランドチェックが必要と</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050" dirty="0">
                <a:solidFill>
                  <a:schemeClr val="accent3"/>
                </a:solidFill>
                <a:latin typeface="メイリオ" panose="020B0604030504040204" pitchFamily="50" charset="-128"/>
                <a:ea typeface="メイリオ" panose="020B0604030504040204" pitchFamily="50" charset="-128"/>
              </a:rPr>
              <a:t>　　なりますので、必ず入稿前に弊社担当営業を通じてクリエイティブの確認をご依頼願います。</a:t>
            </a:r>
            <a:endParaRPr lang="en-US" altLang="ja-JP" sz="1050" dirty="0">
              <a:solidFill>
                <a:schemeClr val="accent3"/>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600" dirty="0">
              <a:solidFill>
                <a:schemeClr val="accent3"/>
              </a:solidFill>
              <a:latin typeface="メイリオ"/>
              <a:ea typeface="メイリオ"/>
            </a:endParaRPr>
          </a:p>
          <a:p>
            <a:pPr marL="0" lvl="0" indent="0" eaLnBrk="1" hangingPunct="1">
              <a:spcBef>
                <a:spcPct val="0"/>
              </a:spcBef>
              <a:buNone/>
            </a:pPr>
            <a:r>
              <a:rPr lang="ja-JP" altLang="en-US" sz="1400" dirty="0">
                <a:solidFill>
                  <a:schemeClr val="accent3"/>
                </a:solidFill>
                <a:latin typeface="メイリオ"/>
                <a:ea typeface="メイリオ"/>
              </a:rPr>
              <a:t>■効果計測用</a:t>
            </a:r>
            <a:r>
              <a:rPr lang="en-US" altLang="ja-JP" sz="1400" dirty="0">
                <a:solidFill>
                  <a:schemeClr val="accent3"/>
                </a:solidFill>
                <a:latin typeface="メイリオ"/>
                <a:ea typeface="メイリオ"/>
              </a:rPr>
              <a:t>URL</a:t>
            </a:r>
          </a:p>
          <a:p>
            <a:pPr marL="0" lvl="0" indent="0" eaLnBrk="1" hangingPunct="1">
              <a:spcBef>
                <a:spcPct val="0"/>
              </a:spcBef>
              <a:buNone/>
            </a:pPr>
            <a:r>
              <a:rPr lang="ja-JP" altLang="en-US" sz="1050" dirty="0">
                <a:solidFill>
                  <a:schemeClr val="accent3"/>
                </a:solidFill>
                <a:latin typeface="メイリオ" panose="020B0604030504040204" pitchFamily="50" charset="-128"/>
                <a:ea typeface="メイリオ" panose="020B0604030504040204" pitchFamily="50" charset="-128"/>
              </a:rPr>
              <a:t>　・セキュリティ等の観点から、下記いずれの場合もリンク先への効果計測用のパラメータ付き</a:t>
            </a:r>
            <a:r>
              <a:rPr lang="en-US" altLang="ja-JP" sz="1050" dirty="0">
                <a:solidFill>
                  <a:schemeClr val="accent3"/>
                </a:solidFill>
                <a:latin typeface="メイリオ" panose="020B0604030504040204" pitchFamily="50" charset="-128"/>
                <a:ea typeface="メイリオ" panose="020B0604030504040204" pitchFamily="50" charset="-128"/>
              </a:rPr>
              <a:t>URL</a:t>
            </a:r>
            <a:r>
              <a:rPr lang="ja-JP" altLang="en-US" sz="1050" dirty="0">
                <a:solidFill>
                  <a:schemeClr val="accent3"/>
                </a:solidFill>
                <a:latin typeface="メイリオ" panose="020B0604030504040204" pitchFamily="50" charset="-128"/>
                <a:ea typeface="メイリオ" panose="020B0604030504040204" pitchFamily="50" charset="-128"/>
              </a:rPr>
              <a:t>の設定は不可となります。ただし、一部効果計測ベンダーに</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accent3"/>
                </a:solidFill>
                <a:latin typeface="メイリオ" panose="020B0604030504040204" pitchFamily="50" charset="-128"/>
                <a:ea typeface="メイリオ" panose="020B0604030504040204" pitchFamily="50" charset="-128"/>
              </a:rPr>
              <a:t>　　おいては効果測定データ取扱約款の確認・同意をいただいた上で設定することが可能です。弊社担当営業までご相談ください。</a:t>
            </a:r>
            <a:endParaRPr lang="en-US" altLang="ja-JP" sz="1050" dirty="0">
              <a:solidFill>
                <a:schemeClr val="accent3"/>
              </a:solidFill>
              <a:latin typeface="メイリオ" panose="020B0604030504040204" pitchFamily="50" charset="-128"/>
              <a:ea typeface="メイリオ" panose="020B0604030504040204" pitchFamily="50" charset="-128"/>
            </a:endParaRPr>
          </a:p>
          <a:p>
            <a:pPr marL="0" lvl="0" indent="0" eaLnBrk="1" hangingPunct="1">
              <a:spcBef>
                <a:spcPct val="0"/>
              </a:spcBef>
              <a:buNone/>
            </a:pPr>
            <a:r>
              <a:rPr lang="ja-JP" altLang="en-US" sz="1050" dirty="0">
                <a:solidFill>
                  <a:schemeClr val="accent3"/>
                </a:solidFill>
                <a:latin typeface="メイリオ" panose="020B0604030504040204" pitchFamily="50" charset="-128"/>
                <a:ea typeface="メイリオ" panose="020B0604030504040204" pitchFamily="50" charset="-128"/>
              </a:rPr>
              <a:t>　　　　誘導広告→企画ページ ｜ 企画ページ→広告主様サイト</a:t>
            </a:r>
            <a:endParaRPr lang="en-US" altLang="ja-JP" sz="1050" dirty="0">
              <a:solidFill>
                <a:schemeClr val="accent3"/>
              </a:solidFill>
              <a:latin typeface="メイリオ"/>
              <a:ea typeface="メイリオ"/>
            </a:endParaRPr>
          </a:p>
          <a:p>
            <a:pPr marL="0" lvl="0" indent="0" eaLnBrk="1" hangingPunct="1">
              <a:spcBef>
                <a:spcPct val="0"/>
              </a:spcBef>
              <a:buNone/>
            </a:pPr>
            <a:endParaRPr lang="en-US" altLang="ja-JP" sz="1600" dirty="0">
              <a:solidFill>
                <a:schemeClr val="accent3"/>
              </a:solidFill>
              <a:latin typeface="メイリオ"/>
              <a:ea typeface="メイリオ"/>
            </a:endParaRPr>
          </a:p>
          <a:p>
            <a:pPr marL="0" lvl="0" indent="0" eaLnBrk="1" hangingPunct="1">
              <a:spcBef>
                <a:spcPct val="0"/>
              </a:spcBef>
              <a:buNone/>
            </a:pPr>
            <a:r>
              <a:rPr lang="ja-JP" altLang="en-US" sz="1400" dirty="0">
                <a:solidFill>
                  <a:schemeClr val="accent3"/>
                </a:solidFill>
                <a:latin typeface="メイリオ"/>
                <a:ea typeface="メイリオ"/>
              </a:rPr>
              <a:t>■効果検証レポート</a:t>
            </a:r>
            <a:endParaRPr lang="en-US" altLang="ja-JP" sz="1400" dirty="0">
              <a:solidFill>
                <a:schemeClr val="accent3"/>
              </a:solidFill>
              <a:latin typeface="メイリオ"/>
              <a:ea typeface="メイリオ"/>
            </a:endParaRPr>
          </a:p>
          <a:p>
            <a:pPr marL="0" lvl="0" indent="0" eaLnBrk="1" hangingPunct="1">
              <a:spcBef>
                <a:spcPct val="0"/>
              </a:spcBef>
              <a:buNone/>
            </a:pPr>
            <a:r>
              <a:rPr lang="ja-JP" altLang="en-US" sz="1050" dirty="0">
                <a:solidFill>
                  <a:schemeClr val="accent3"/>
                </a:solidFill>
                <a:latin typeface="メイリオ"/>
                <a:ea typeface="メイリオ"/>
              </a:rPr>
              <a:t>　・レポートには、</a:t>
            </a:r>
            <a:r>
              <a:rPr lang="en-US" altLang="ja-JP" sz="1050" dirty="0">
                <a:solidFill>
                  <a:schemeClr val="accent3"/>
                </a:solidFill>
                <a:latin typeface="メイリオ" panose="020B0604030504040204" pitchFamily="50" charset="-128"/>
                <a:ea typeface="メイリオ" panose="020B0604030504040204" pitchFamily="50" charset="-128"/>
              </a:rPr>
              <a:t> LINE</a:t>
            </a:r>
            <a:r>
              <a:rPr lang="ja-JP" altLang="en-US" sz="1050" dirty="0">
                <a:solidFill>
                  <a:schemeClr val="accent3"/>
                </a:solidFill>
                <a:latin typeface="メイリオ"/>
                <a:ea typeface="メイリオ"/>
              </a:rPr>
              <a:t>ヤフーの管理するお客様の個人情報</a:t>
            </a:r>
            <a:r>
              <a:rPr lang="en-US" altLang="ja-JP" sz="1050" dirty="0">
                <a:solidFill>
                  <a:schemeClr val="accent3"/>
                </a:solidFill>
                <a:latin typeface="メイリオ"/>
                <a:ea typeface="メイリオ"/>
              </a:rPr>
              <a:t>*1</a:t>
            </a:r>
            <a:r>
              <a:rPr lang="ja-JP" altLang="en-US" sz="1050" dirty="0">
                <a:solidFill>
                  <a:schemeClr val="accent3"/>
                </a:solidFill>
                <a:latin typeface="メイリオ"/>
                <a:ea typeface="メイリオ"/>
              </a:rPr>
              <a:t>（個人情報の保護に関する法律に定める個人情報。以下同じ。）が含まれる場合があります。個人情報の保護</a:t>
            </a:r>
            <a:endParaRPr lang="en-US" altLang="ja-JP" sz="1050" dirty="0">
              <a:solidFill>
                <a:schemeClr val="accent3"/>
              </a:solidFill>
              <a:latin typeface="メイリオ"/>
              <a:ea typeface="メイリオ"/>
            </a:endParaRPr>
          </a:p>
          <a:p>
            <a:pPr marL="0" lvl="0" indent="0" eaLnBrk="1" hangingPunct="1">
              <a:spcBef>
                <a:spcPct val="0"/>
              </a:spcBef>
              <a:buNone/>
            </a:pPr>
            <a:r>
              <a:rPr lang="ja-JP" altLang="en-US" sz="1050" dirty="0">
                <a:solidFill>
                  <a:schemeClr val="accent3"/>
                </a:solidFill>
                <a:latin typeface="メイリオ"/>
                <a:ea typeface="メイリオ"/>
              </a:rPr>
              <a:t>　　に関する法律その他の関係法令・ガイドラインを遵守するとともに、善良な管理者の注意をもって適切に取り扱い、不正アクセスおよび不正利用の防止に努めて</a:t>
            </a:r>
            <a:r>
              <a:rPr lang="ja-JP" altLang="en-US" sz="1050" dirty="0" err="1">
                <a:solidFill>
                  <a:schemeClr val="accent3"/>
                </a:solidFill>
                <a:latin typeface="メイリオ"/>
                <a:ea typeface="メイリオ"/>
              </a:rPr>
              <a:t>い</a:t>
            </a:r>
            <a:r>
              <a:rPr lang="ja-JP" altLang="en-US" sz="1050" dirty="0">
                <a:solidFill>
                  <a:schemeClr val="accent3"/>
                </a:solidFill>
                <a:latin typeface="メイリオ"/>
                <a:ea typeface="メイリオ"/>
              </a:rPr>
              <a:t>　　</a:t>
            </a:r>
            <a:endParaRPr lang="en-US" altLang="ja-JP" sz="1050" dirty="0">
              <a:solidFill>
                <a:schemeClr val="accent3"/>
              </a:solidFill>
              <a:latin typeface="メイリオ"/>
              <a:ea typeface="メイリオ"/>
            </a:endParaRPr>
          </a:p>
          <a:p>
            <a:pPr marL="0" lvl="0" indent="0" eaLnBrk="1" hangingPunct="1">
              <a:spcBef>
                <a:spcPct val="0"/>
              </a:spcBef>
              <a:buNone/>
            </a:pPr>
            <a:r>
              <a:rPr lang="ja-JP" altLang="en-US" sz="1050" dirty="0">
                <a:solidFill>
                  <a:schemeClr val="accent3"/>
                </a:solidFill>
                <a:latin typeface="メイリオ"/>
                <a:ea typeface="メイリオ"/>
              </a:rPr>
              <a:t>　　ただくようにお願いいたします。</a:t>
            </a:r>
            <a:br>
              <a:rPr lang="ja-JP" altLang="en-US" sz="1050" dirty="0">
                <a:solidFill>
                  <a:schemeClr val="accent3"/>
                </a:solidFill>
                <a:latin typeface="メイリオ"/>
                <a:ea typeface="メイリオ"/>
              </a:rPr>
            </a:br>
            <a:r>
              <a:rPr lang="ja-JP" altLang="en-US" sz="1050" dirty="0">
                <a:solidFill>
                  <a:schemeClr val="accent3"/>
                </a:solidFill>
                <a:latin typeface="メイリオ"/>
                <a:ea typeface="メイリオ"/>
              </a:rPr>
              <a:t>　　</a:t>
            </a:r>
            <a:r>
              <a:rPr lang="en-US" altLang="ja-JP" sz="1050" dirty="0">
                <a:solidFill>
                  <a:schemeClr val="accent3"/>
                </a:solidFill>
                <a:latin typeface="メイリオ"/>
                <a:ea typeface="メイリオ"/>
              </a:rPr>
              <a:t>*1.</a:t>
            </a:r>
            <a:r>
              <a:rPr lang="ja-JP" altLang="en-US" sz="1050" dirty="0">
                <a:solidFill>
                  <a:schemeClr val="accent3"/>
                </a:solidFill>
                <a:latin typeface="メイリオ"/>
                <a:ea typeface="メイリオ"/>
              </a:rPr>
              <a:t>例：ユーザーアンケートを実施し自由回答を含む場合、</a:t>
            </a:r>
            <a:r>
              <a:rPr lang="en-US" altLang="ja-JP" sz="1050" dirty="0">
                <a:solidFill>
                  <a:schemeClr val="accent3"/>
                </a:solidFill>
                <a:latin typeface="メイリオ" panose="020B0604030504040204" pitchFamily="50" charset="-128"/>
                <a:ea typeface="メイリオ" panose="020B0604030504040204" pitchFamily="50" charset="-128"/>
              </a:rPr>
              <a:t> LINE</a:t>
            </a:r>
            <a:r>
              <a:rPr lang="ja-JP" altLang="en-US" sz="1050" dirty="0">
                <a:solidFill>
                  <a:schemeClr val="accent3"/>
                </a:solidFill>
                <a:latin typeface="メイリオ"/>
                <a:ea typeface="メイリオ"/>
              </a:rPr>
              <a:t>ヤフーにおいて特定の個人を識別することができる情報に該当</a:t>
            </a:r>
            <a:endParaRPr lang="en-US" altLang="ja-JP" sz="1050" dirty="0">
              <a:solidFill>
                <a:schemeClr val="accent3"/>
              </a:solidFill>
              <a:latin typeface="メイリオ"/>
              <a:ea typeface="メイリオ"/>
            </a:endParaRPr>
          </a:p>
        </p:txBody>
      </p:sp>
      <p:sp>
        <p:nvSpPr>
          <p:cNvPr id="7" name="テキスト プレースホルダー 1">
            <a:extLst>
              <a:ext uri="{FF2B5EF4-FFF2-40B4-BE49-F238E27FC236}">
                <a16:creationId xmlns:a16="http://schemas.microsoft.com/office/drawing/2014/main" id="{D063183E-4950-1EA6-17F4-174A3CCD088C}"/>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5106460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免責事項</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Rectangle 46">
            <a:extLst>
              <a:ext uri="{FF2B5EF4-FFF2-40B4-BE49-F238E27FC236}">
                <a16:creationId xmlns:a16="http://schemas.microsoft.com/office/drawing/2014/main" id="{6C14EF9C-1DB2-CA63-B18E-7FF6818EFE2B}"/>
              </a:ext>
            </a:extLst>
          </p:cNvPr>
          <p:cNvSpPr>
            <a:spLocks noChangeArrowheads="1"/>
          </p:cNvSpPr>
          <p:nvPr/>
        </p:nvSpPr>
        <p:spPr bwMode="auto">
          <a:xfrm>
            <a:off x="455980" y="1227317"/>
            <a:ext cx="10628964" cy="4343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400" kern="0" dirty="0">
                <a:solidFill>
                  <a:srgbClr val="545454"/>
                </a:solidFill>
                <a:latin typeface="メイリオ"/>
                <a:ea typeface="メイリオ"/>
              </a:rPr>
              <a:t>■ 免責事項</a:t>
            </a:r>
            <a:endParaRPr lang="en-US" altLang="ja-JP" sz="14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545454"/>
                </a:solidFill>
                <a:latin typeface="メイリオ"/>
                <a:ea typeface="メイリオ"/>
              </a:rPr>
              <a:t>申込者・広告主様の故意または過失によって、</a:t>
            </a:r>
            <a:r>
              <a:rPr lang="en-US" altLang="ja-JP" sz="1050" dirty="0">
                <a:solidFill>
                  <a:schemeClr val="accent3"/>
                </a:solidFill>
                <a:latin typeface="メイリオ" panose="020B0604030504040204" pitchFamily="50" charset="-128"/>
                <a:ea typeface="メイリオ" panose="020B0604030504040204" pitchFamily="50" charset="-128"/>
              </a:rPr>
              <a:t> LINE</a:t>
            </a:r>
            <a:r>
              <a:rPr lang="ja-JP" altLang="en-US" sz="1050" kern="0" dirty="0">
                <a:solidFill>
                  <a:srgbClr val="545454"/>
                </a:solidFill>
                <a:latin typeface="メイリオ"/>
                <a:ea typeface="メイリオ"/>
              </a:rPr>
              <a:t>ヤフーと申込者間の広告掲載契約に定める掲載開始日までに企画ページの掲載を開始できなかった場合、</a:t>
            </a:r>
            <a:br>
              <a:rPr lang="en-US" altLang="ja-JP" sz="1050" kern="0" dirty="0">
                <a:solidFill>
                  <a:srgbClr val="545454"/>
                </a:solidFill>
                <a:latin typeface="メイリオ"/>
                <a:ea typeface="メイリオ"/>
              </a:rPr>
            </a:b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は広告掲載契約に基づく企画ページの掲載を履行する義務を免れるものとします。また、その場合、当該企画ページの掲載を行うことができなかった期間の広告料金（広告掲載費、制作費その他広告掲載契約に基づき申込者および</a:t>
            </a:r>
            <a:r>
              <a:rPr lang="en-US" altLang="ja-JP" sz="1050" dirty="0">
                <a:solidFill>
                  <a:schemeClr val="accent3"/>
                </a:solidFill>
                <a:latin typeface="メイリオ" panose="020B0604030504040204" pitchFamily="50" charset="-128"/>
                <a:ea typeface="メイリオ" panose="020B0604030504040204" pitchFamily="50" charset="-128"/>
              </a:rPr>
              <a:t>LINE</a:t>
            </a:r>
            <a:r>
              <a:rPr lang="ja-JP" altLang="en-US" sz="1050" kern="0" dirty="0">
                <a:solidFill>
                  <a:srgbClr val="545454"/>
                </a:solidFill>
                <a:latin typeface="メイリオ"/>
                <a:ea typeface="メイリオ"/>
              </a:rPr>
              <a:t>ヤフー間で事前に合意した金額をいいます）は何ら減免されません。</a:t>
            </a:r>
            <a:endParaRPr lang="en-US" altLang="ja-JP" sz="105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ヤフーが定めるサポート環境（</a:t>
            </a:r>
            <a:r>
              <a:rPr lang="en-US" altLang="ja-JP" sz="1050" kern="0" dirty="0">
                <a:solidFill>
                  <a:srgbClr val="545454"/>
                </a:solidFill>
                <a:latin typeface="メイリオ"/>
                <a:ea typeface="メイリオ"/>
              </a:rPr>
              <a:t>OS/</a:t>
            </a:r>
            <a:r>
              <a:rPr lang="ja-JP" altLang="en-US" sz="1050" kern="0" dirty="0">
                <a:solidFill>
                  <a:srgbClr val="545454"/>
                </a:solidFill>
                <a:latin typeface="メイリオ"/>
                <a:ea typeface="メイリオ"/>
              </a:rPr>
              <a:t>ブラウザー）以外では、企画ページの非表示や表示崩れを起こす場合があり、</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ヤフーは当該非表示または表示崩れに関して一切の責任を負いません。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050" kern="0" dirty="0">
                <a:solidFill>
                  <a:srgbClr val="545454"/>
                </a:solidFill>
                <a:latin typeface="メイリオ"/>
                <a:ea typeface="メイリオ"/>
              </a:rPr>
              <a:t>停電・通信回線の事故・天災等の不可抗力、通信事業者の不履行、インターネットインフラその他サーバー等のシステム上の不具合、緊急メンテナンスの発生など</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ヤフーの責に帰すべき事由以外の原因により、企画ページの全部または一部を掲載できなかった場合、</a:t>
            </a:r>
            <a:r>
              <a:rPr lang="en-US" altLang="ja-JP" sz="1050" kern="0" dirty="0">
                <a:solidFill>
                  <a:srgbClr val="545454"/>
                </a:solidFill>
                <a:latin typeface="メイリオ"/>
                <a:ea typeface="メイリオ"/>
              </a:rPr>
              <a:t> LINE</a:t>
            </a:r>
            <a:r>
              <a:rPr lang="ja-JP" altLang="en-US" sz="1050" kern="0" dirty="0">
                <a:solidFill>
                  <a:srgbClr val="545454"/>
                </a:solidFill>
                <a:latin typeface="メイリオ"/>
                <a:ea typeface="メイリオ"/>
              </a:rPr>
              <a:t>ヤフーはその責を問われないものとし、当該履行については、当該原因の影響とみなされる範囲まで義務を免除されるものとします。</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ただし、</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ヤフーの故意または重過失による場合はこの限りではありません。</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なお、この場合、</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050" kern="0" dirty="0">
                <a:solidFill>
                  <a:srgbClr val="545454"/>
                </a:solidFill>
                <a:latin typeface="メイリオ"/>
                <a:ea typeface="メイリオ"/>
              </a:rPr>
              <a:t>企画ページ掲載中に、当該サイトからのリンクがデッドリンクとなった場合や、リンク先のサイトに不具合が発生した場合、</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ヤフーは当該企画ページの掲載を停止することができるものとし、この場合、</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ヤフーは企画ページ不掲載の責を負わないものとします。</a:t>
            </a:r>
            <a:endParaRPr lang="en-US" altLang="ja-JP" sz="105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400" kern="0" dirty="0">
                <a:solidFill>
                  <a:srgbClr val="545454"/>
                </a:solidFill>
                <a:latin typeface="メイリオ"/>
                <a:ea typeface="メイリオ"/>
              </a:rPr>
              <a:t>■ 免責期間</a:t>
            </a:r>
            <a:endParaRPr lang="en-US" altLang="ja-JP" sz="14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050" kern="0" dirty="0">
                <a:solidFill>
                  <a:srgbClr val="545454"/>
                </a:solidFill>
                <a:latin typeface="メイリオ"/>
                <a:ea typeface="メイリオ"/>
              </a:rPr>
              <a:t>本商品につきましては、以下①～③を企画ページの掲載調整時間とし、</a:t>
            </a:r>
            <a:r>
              <a:rPr lang="en-US" altLang="ja-JP" sz="1050" kern="0" dirty="0">
                <a:solidFill>
                  <a:srgbClr val="545454"/>
                </a:solidFill>
                <a:latin typeface="メイリオ"/>
                <a:ea typeface="メイリオ"/>
              </a:rPr>
              <a:t>LINE</a:t>
            </a:r>
            <a:r>
              <a:rPr lang="ja-JP" altLang="en-US" sz="1050" kern="0" dirty="0">
                <a:solidFill>
                  <a:srgbClr val="545454"/>
                </a:solidFill>
                <a:latin typeface="メイリオ"/>
                <a:ea typeface="メイリオ"/>
              </a:rPr>
              <a:t>ヤフーは当該掲載調整時間内の不具合、不完全掲載または未掲載について免責されるものとします。</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①企画ページ掲載の初日の午前</a:t>
            </a:r>
            <a:r>
              <a:rPr lang="en-US" altLang="ja-JP" sz="1050" kern="0" dirty="0">
                <a:solidFill>
                  <a:srgbClr val="545454"/>
                </a:solidFill>
                <a:latin typeface="メイリオ"/>
                <a:ea typeface="メイリオ"/>
              </a:rPr>
              <a:t>0</a:t>
            </a:r>
            <a:r>
              <a:rPr lang="ja-JP" altLang="en-US" sz="1050" kern="0" dirty="0">
                <a:solidFill>
                  <a:srgbClr val="545454"/>
                </a:solidFill>
                <a:latin typeface="メイリオ"/>
                <a:ea typeface="メイリオ"/>
              </a:rPr>
              <a:t>時から</a:t>
            </a:r>
            <a:r>
              <a:rPr lang="en-US" altLang="ja-JP" sz="1050" kern="0" dirty="0">
                <a:solidFill>
                  <a:srgbClr val="545454"/>
                </a:solidFill>
                <a:latin typeface="メイリオ"/>
                <a:ea typeface="メイリオ"/>
              </a:rPr>
              <a:t>12</a:t>
            </a:r>
            <a:r>
              <a:rPr lang="ja-JP" altLang="en-US" sz="105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050" kern="0" dirty="0">
                <a:solidFill>
                  <a:srgbClr val="545454"/>
                </a:solidFill>
                <a:latin typeface="メイリオ"/>
                <a:ea typeface="メイリオ"/>
              </a:rPr>
              <a:t>12</a:t>
            </a:r>
            <a:r>
              <a:rPr lang="ja-JP" altLang="en-US" sz="1050" kern="0" dirty="0">
                <a:solidFill>
                  <a:srgbClr val="545454"/>
                </a:solidFill>
                <a:latin typeface="メイリオ"/>
                <a:ea typeface="メイリオ"/>
              </a:rPr>
              <a:t>時間</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050" kern="0" dirty="0">
                <a:solidFill>
                  <a:srgbClr val="545454"/>
                </a:solidFill>
                <a:latin typeface="メイリオ"/>
                <a:ea typeface="メイリオ"/>
              </a:rPr>
            </a:br>
            <a:r>
              <a:rPr lang="ja-JP" altLang="en-US" sz="1050" kern="0" dirty="0">
                <a:solidFill>
                  <a:srgbClr val="545454"/>
                </a:solidFill>
                <a:latin typeface="メイリオ"/>
                <a:ea typeface="メイリオ"/>
              </a:rPr>
              <a:t>③企画ページの総掲載予定時間が</a:t>
            </a:r>
            <a:r>
              <a:rPr lang="en-US" altLang="ja-JP" sz="1050" kern="0" dirty="0">
                <a:solidFill>
                  <a:srgbClr val="545454"/>
                </a:solidFill>
                <a:latin typeface="メイリオ"/>
                <a:ea typeface="メイリオ"/>
              </a:rPr>
              <a:t>12</a:t>
            </a:r>
            <a:r>
              <a:rPr lang="ja-JP" altLang="en-US" sz="1050" kern="0" dirty="0">
                <a:solidFill>
                  <a:srgbClr val="545454"/>
                </a:solidFill>
                <a:latin typeface="メイリオ"/>
                <a:ea typeface="メイリオ"/>
              </a:rPr>
              <a:t>時間未満の場合における、総掲載予定時間の</a:t>
            </a:r>
            <a:r>
              <a:rPr lang="en-US" altLang="ja-JP" sz="1050" kern="0" dirty="0">
                <a:solidFill>
                  <a:srgbClr val="545454"/>
                </a:solidFill>
                <a:latin typeface="メイリオ"/>
                <a:ea typeface="メイリオ"/>
              </a:rPr>
              <a:t>10%</a:t>
            </a:r>
            <a:r>
              <a:rPr lang="ja-JP" altLang="en-US" sz="1050" kern="0" dirty="0">
                <a:solidFill>
                  <a:srgbClr val="545454"/>
                </a:solidFill>
                <a:latin typeface="メイリオ"/>
                <a:ea typeface="メイリオ"/>
              </a:rPr>
              <a:t>にあたる時間まで</a:t>
            </a:r>
          </a:p>
        </p:txBody>
      </p:sp>
      <p:sp>
        <p:nvSpPr>
          <p:cNvPr id="7" name="テキスト プレースホルダー 1">
            <a:extLst>
              <a:ext uri="{FF2B5EF4-FFF2-40B4-BE49-F238E27FC236}">
                <a16:creationId xmlns:a16="http://schemas.microsoft.com/office/drawing/2014/main" id="{1C2D016B-A4A2-C024-3454-5E6D38AF7AB4}"/>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12932486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ECE53680-427F-E435-F995-3CCCEA88FB79}"/>
              </a:ext>
            </a:extLst>
          </p:cNvPr>
          <p:cNvSpPr>
            <a:spLocks noGrp="1"/>
          </p:cNvSpPr>
          <p:nvPr>
            <p:ph type="body" sz="quarter" idx="10"/>
          </p:nvPr>
        </p:nvSpPr>
        <p:spPr/>
        <p:txBody>
          <a:bodyPr/>
          <a:lstStyle/>
          <a:p>
            <a:r>
              <a:rPr lang="ja-JP" altLang="en-US">
                <a:latin typeface="+mn-ea"/>
                <a:cs typeface="メイリオ" panose="020B0604030504040204" pitchFamily="50" charset="-128"/>
              </a:rPr>
              <a:t>事前提案可否申請について</a:t>
            </a:r>
          </a:p>
        </p:txBody>
      </p:sp>
      <p:sp>
        <p:nvSpPr>
          <p:cNvPr id="3" name="正方形/長方形 2">
            <a:extLst>
              <a:ext uri="{FF2B5EF4-FFF2-40B4-BE49-F238E27FC236}">
                <a16:creationId xmlns:a16="http://schemas.microsoft.com/office/drawing/2014/main" id="{C67E5814-EA62-14DA-020D-F7FA7094D141}"/>
              </a:ext>
            </a:extLst>
          </p:cNvPr>
          <p:cNvSpPr/>
          <p:nvPr/>
        </p:nvSpPr>
        <p:spPr>
          <a:xfrm>
            <a:off x="479425" y="1275101"/>
            <a:ext cx="11269662" cy="1581972"/>
          </a:xfrm>
          <a:prstGeom prst="rect">
            <a:avLst/>
          </a:prstGeom>
        </p:spPr>
        <p:txBody>
          <a:bodyPr wrap="square" lIns="0" tIns="0" rIns="0" bIns="0" anchor="t">
            <a:spAutoFit/>
          </a:bodyPr>
          <a:lstStyle/>
          <a:p>
            <a:pPr>
              <a:lnSpc>
                <a:spcPct val="130000"/>
              </a:lnSpc>
              <a:defRPr/>
            </a:pPr>
            <a:r>
              <a:rPr kumimoji="0" lang="ja-JP" altLang="en-US" sz="1600" kern="0" dirty="0">
                <a:latin typeface="Meiryo"/>
                <a:ea typeface="Meiryo"/>
              </a:rPr>
              <a:t>本商品は</a:t>
            </a:r>
            <a:r>
              <a:rPr kumimoji="0" lang="ja-JP" altLang="en-US" sz="1600" b="1" kern="0" dirty="0">
                <a:solidFill>
                  <a:srgbClr val="C00000"/>
                </a:solidFill>
                <a:latin typeface="Meiryo"/>
                <a:ea typeface="Meiryo"/>
              </a:rPr>
              <a:t>事前に弊社による出稿可否判断が必要</a:t>
            </a:r>
            <a:r>
              <a:rPr kumimoji="0" lang="ja-JP" altLang="en-US" sz="1600" kern="0" dirty="0">
                <a:latin typeface="Meiryo"/>
                <a:ea typeface="Meiryo"/>
              </a:rPr>
              <a:t>となります。</a:t>
            </a:r>
            <a:endParaRPr lang="en-US" altLang="ja-JP" sz="1600" kern="0" dirty="0">
              <a:latin typeface="Meiryo"/>
              <a:ea typeface="Meiryo"/>
            </a:endParaRPr>
          </a:p>
          <a:p>
            <a:pPr>
              <a:lnSpc>
                <a:spcPct val="130000"/>
              </a:lnSpc>
            </a:pPr>
            <a:r>
              <a:rPr lang="ja-JP" sz="1600" dirty="0">
                <a:latin typeface="Meiryo"/>
                <a:ea typeface="Meiryo"/>
                <a:cs typeface="+mn-lt"/>
              </a:rPr>
              <a:t>本セールスシートに記載の「</a:t>
            </a:r>
            <a:r>
              <a:rPr lang="ja-JP" altLang="en-US" sz="1600" dirty="0">
                <a:latin typeface="Meiryo"/>
                <a:ea typeface="Meiryo"/>
                <a:cs typeface="+mn-lt"/>
              </a:rPr>
              <a:t>販売制限カテゴリー</a:t>
            </a:r>
            <a:r>
              <a:rPr lang="ja-JP" sz="1600" dirty="0">
                <a:solidFill>
                  <a:srgbClr val="000000"/>
                </a:solidFill>
                <a:latin typeface="Meiryo"/>
                <a:ea typeface="Meiryo"/>
                <a:cs typeface="Calibri"/>
              </a:rPr>
              <a:t>」</a:t>
            </a:r>
            <a:r>
              <a:rPr lang="ja-JP" altLang="ja-JP" sz="1600" dirty="0">
                <a:latin typeface="Meiryo"/>
                <a:ea typeface="Meiryo"/>
                <a:cs typeface="+mn-lt"/>
              </a:rPr>
              <a:t> </a:t>
            </a:r>
            <a:r>
              <a:rPr lang="ja-JP" sz="1600" dirty="0">
                <a:solidFill>
                  <a:srgbClr val="000000"/>
                </a:solidFill>
                <a:latin typeface="Meiryo"/>
                <a:ea typeface="Meiryo"/>
                <a:cs typeface="Calibri"/>
              </a:rPr>
              <a:t>に基づき</a:t>
            </a:r>
            <a:r>
              <a:rPr lang="ja-JP" altLang="en-US" sz="1600" kern="0" dirty="0">
                <a:solidFill>
                  <a:schemeClr val="tx1">
                    <a:lumMod val="65000"/>
                    <a:lumOff val="35000"/>
                  </a:schemeClr>
                </a:solidFill>
                <a:latin typeface="Meiryo"/>
                <a:ea typeface="Meiryo"/>
                <a:cs typeface="Calibri"/>
              </a:rPr>
              <a:t>確認させていただき、</a:t>
            </a:r>
            <a:r>
              <a:rPr lang="ja-JP" altLang="en-US" sz="1600" b="1" kern="0" dirty="0">
                <a:solidFill>
                  <a:schemeClr val="tx1">
                    <a:lumMod val="65000"/>
                    <a:lumOff val="35000"/>
                  </a:schemeClr>
                </a:solidFill>
                <a:latin typeface="Meiryo"/>
                <a:ea typeface="Meiryo"/>
                <a:cs typeface="Calibri"/>
              </a:rPr>
              <a:t>場合によっては</a:t>
            </a:r>
            <a:r>
              <a:rPr lang="ja-JP" altLang="en-US" sz="1600" b="1" dirty="0">
                <a:solidFill>
                  <a:schemeClr val="tx1">
                    <a:lumMod val="65000"/>
                    <a:lumOff val="35000"/>
                  </a:schemeClr>
                </a:solidFill>
                <a:latin typeface="Meiryo"/>
                <a:ea typeface="Meiryo"/>
                <a:cs typeface="Calibri"/>
              </a:rPr>
              <a:t>掲載をお断りさせていただくことがございます。</a:t>
            </a:r>
            <a:endParaRPr lang="en-US" altLang="ja-JP" sz="1600" b="1" dirty="0">
              <a:solidFill>
                <a:schemeClr val="tx1">
                  <a:lumMod val="65000"/>
                  <a:lumOff val="35000"/>
                </a:schemeClr>
              </a:solidFill>
              <a:latin typeface="Meiryo"/>
              <a:ea typeface="Meiryo"/>
              <a:cs typeface="Calibri"/>
            </a:endParaRPr>
          </a:p>
          <a:p>
            <a:pPr>
              <a:lnSpc>
                <a:spcPct val="130000"/>
              </a:lnSpc>
            </a:pPr>
            <a:endParaRPr lang="en-US" altLang="ja-JP" sz="1600" b="1" dirty="0">
              <a:solidFill>
                <a:schemeClr val="tx1">
                  <a:lumMod val="65000"/>
                  <a:lumOff val="35000"/>
                </a:schemeClr>
              </a:solidFill>
              <a:latin typeface="Meiryo"/>
              <a:ea typeface="Meiryo"/>
              <a:cs typeface="Calibri"/>
            </a:endParaRPr>
          </a:p>
          <a:p>
            <a:pPr>
              <a:lnSpc>
                <a:spcPct val="130000"/>
              </a:lnSpc>
            </a:pPr>
            <a:r>
              <a:rPr lang="ja-JP" altLang="en-US" sz="1600" dirty="0">
                <a:solidFill>
                  <a:schemeClr val="tx1">
                    <a:lumMod val="65000"/>
                    <a:lumOff val="35000"/>
                  </a:schemeClr>
                </a:solidFill>
                <a:latin typeface="Meiryo"/>
                <a:ea typeface="Meiryo"/>
                <a:cs typeface="Calibri"/>
              </a:rPr>
              <a:t>また、制作スケジュールが確保できない場合も掲載をお断りさせていただくことがございます。</a:t>
            </a:r>
            <a:endParaRPr lang="en-US" altLang="ja-JP" sz="1600" dirty="0">
              <a:solidFill>
                <a:schemeClr val="tx1">
                  <a:lumMod val="65000"/>
                  <a:lumOff val="35000"/>
                </a:schemeClr>
              </a:solidFill>
              <a:latin typeface="Meiryo"/>
              <a:ea typeface="Meiryo"/>
              <a:cs typeface="Calibri"/>
            </a:endParaRPr>
          </a:p>
        </p:txBody>
      </p:sp>
      <p:sp>
        <p:nvSpPr>
          <p:cNvPr id="6" name="片側の 2 つの角を丸めた四角形 17">
            <a:extLst>
              <a:ext uri="{FF2B5EF4-FFF2-40B4-BE49-F238E27FC236}">
                <a16:creationId xmlns:a16="http://schemas.microsoft.com/office/drawing/2014/main" id="{85EFF67D-65A8-D2B2-974E-89475B63DD5A}"/>
              </a:ext>
            </a:extLst>
          </p:cNvPr>
          <p:cNvSpPr/>
          <p:nvPr/>
        </p:nvSpPr>
        <p:spPr>
          <a:xfrm>
            <a:off x="406005" y="3379503"/>
            <a:ext cx="5472113" cy="3002734"/>
          </a:xfrm>
          <a:prstGeom prst="round2SameRect">
            <a:avLst>
              <a:gd name="adj1" fmla="val 4527"/>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ndParaRPr>
          </a:p>
        </p:txBody>
      </p:sp>
      <p:sp>
        <p:nvSpPr>
          <p:cNvPr id="7" name="片側の 2 つの角を丸めた四角形 19">
            <a:extLst>
              <a:ext uri="{FF2B5EF4-FFF2-40B4-BE49-F238E27FC236}">
                <a16:creationId xmlns:a16="http://schemas.microsoft.com/office/drawing/2014/main" id="{3E60077E-2B53-942C-6893-6587AE288AEB}"/>
              </a:ext>
            </a:extLst>
          </p:cNvPr>
          <p:cNvSpPr/>
          <p:nvPr/>
        </p:nvSpPr>
        <p:spPr>
          <a:xfrm>
            <a:off x="406005" y="3379502"/>
            <a:ext cx="5472113" cy="504000"/>
          </a:xfrm>
          <a:prstGeom prst="round2SameRect">
            <a:avLst>
              <a:gd name="adj1" fmla="val 20214"/>
              <a:gd name="adj2" fmla="val 0"/>
            </a:avLst>
          </a:prstGeom>
          <a:solidFill>
            <a:srgbClr val="999999"/>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レギュラー商品</a:t>
            </a:r>
            <a:endParaRPr kumimoji="0" lang="en-US" altLang="ja-JP" sz="18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7B7555AB-154D-479B-405A-FA30A210D493}"/>
              </a:ext>
            </a:extLst>
          </p:cNvPr>
          <p:cNvSpPr/>
          <p:nvPr/>
        </p:nvSpPr>
        <p:spPr>
          <a:xfrm>
            <a:off x="1305494" y="429080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通常商品</a:t>
            </a:r>
          </a:p>
        </p:txBody>
      </p:sp>
      <p:sp>
        <p:nvSpPr>
          <p:cNvPr id="9" name="正方形/長方形 8">
            <a:extLst>
              <a:ext uri="{FF2B5EF4-FFF2-40B4-BE49-F238E27FC236}">
                <a16:creationId xmlns:a16="http://schemas.microsoft.com/office/drawing/2014/main" id="{664131D6-DE97-EAC3-9398-962CD32C9357}"/>
              </a:ext>
            </a:extLst>
          </p:cNvPr>
          <p:cNvSpPr/>
          <p:nvPr/>
        </p:nvSpPr>
        <p:spPr>
          <a:xfrm>
            <a:off x="1305494" y="558977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7F7F7F"/>
                </a:solidFill>
                <a:effectLst/>
                <a:uLnTx/>
                <a:uFillTx/>
                <a:latin typeface="Meiryo" panose="020B0604030504040204" pitchFamily="34" charset="-128"/>
                <a:ea typeface="Meiryo" panose="020B0604030504040204" pitchFamily="34" charset="-128"/>
              </a:rPr>
              <a:t>事前提案可否判断必須商品</a:t>
            </a:r>
          </a:p>
        </p:txBody>
      </p:sp>
      <p:sp>
        <p:nvSpPr>
          <p:cNvPr id="11" name="片側の 2 つの角を丸めた四角形 22">
            <a:extLst>
              <a:ext uri="{FF2B5EF4-FFF2-40B4-BE49-F238E27FC236}">
                <a16:creationId xmlns:a16="http://schemas.microsoft.com/office/drawing/2014/main" id="{F4021A5C-0CB7-CC82-98C0-C4ABE2530BA0}"/>
              </a:ext>
            </a:extLst>
          </p:cNvPr>
          <p:cNvSpPr/>
          <p:nvPr/>
        </p:nvSpPr>
        <p:spPr>
          <a:xfrm>
            <a:off x="6167044" y="3379503"/>
            <a:ext cx="5472112" cy="3002734"/>
          </a:xfrm>
          <a:prstGeom prst="round2SameRect">
            <a:avLst>
              <a:gd name="adj1" fmla="val 4115"/>
              <a:gd name="adj2" fmla="val 0"/>
            </a:avLst>
          </a:prstGeom>
          <a:solidFill>
            <a:srgbClr val="FCEDED"/>
          </a:solidFill>
          <a:ln w="25400" cap="flat" cmpd="sng" algn="ctr">
            <a:noFill/>
            <a:prstDash val="solid"/>
          </a:ln>
          <a:effectLst>
            <a:outerShdw blurRad="25400" dist="25400" dir="2700000" algn="tl" rotWithShape="0">
              <a:srgbClr val="C00000">
                <a:alpha val="40000"/>
              </a:srgbClr>
            </a:outerShdw>
          </a:effectLst>
        </p:spPr>
        <p:txBody>
          <a:bodyPr bIns="0" rtlCol="0" anchor="ctr"/>
          <a:lstStyle/>
          <a:p>
            <a:pPr algn="ctr">
              <a:defRPr/>
            </a:pPr>
            <a:endParaRPr kumimoji="0" lang="en-US" altLang="ja-JP" sz="2000" b="1" kern="0" dirty="0">
              <a:solidFill>
                <a:srgbClr val="FFFFFF"/>
              </a:solidFill>
              <a:latin typeface="メイリオ"/>
            </a:endParaRPr>
          </a:p>
        </p:txBody>
      </p:sp>
      <p:sp>
        <p:nvSpPr>
          <p:cNvPr id="12" name="片側の 2 つの角を丸めた四角形 23">
            <a:extLst>
              <a:ext uri="{FF2B5EF4-FFF2-40B4-BE49-F238E27FC236}">
                <a16:creationId xmlns:a16="http://schemas.microsoft.com/office/drawing/2014/main" id="{179F6F41-7FC4-B6A6-D1EF-F6905F356800}"/>
              </a:ext>
            </a:extLst>
          </p:cNvPr>
          <p:cNvSpPr/>
          <p:nvPr/>
        </p:nvSpPr>
        <p:spPr>
          <a:xfrm>
            <a:off x="6167044" y="3379502"/>
            <a:ext cx="5472112" cy="504000"/>
          </a:xfrm>
          <a:prstGeom prst="round2SameRect">
            <a:avLst>
              <a:gd name="adj1" fmla="val 20214"/>
              <a:gd name="adj2" fmla="val 0"/>
            </a:avLst>
          </a:prstGeom>
          <a:solidFill>
            <a:srgbClr val="C9002C"/>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スペシャル商品</a:t>
            </a:r>
          </a:p>
        </p:txBody>
      </p:sp>
      <p:sp>
        <p:nvSpPr>
          <p:cNvPr id="13" name="正方形/長方形 12">
            <a:extLst>
              <a:ext uri="{FF2B5EF4-FFF2-40B4-BE49-F238E27FC236}">
                <a16:creationId xmlns:a16="http://schemas.microsoft.com/office/drawing/2014/main" id="{A1DA6854-CC21-3C60-BDE1-B7D89D13C82C}"/>
              </a:ext>
            </a:extLst>
          </p:cNvPr>
          <p:cNvSpPr/>
          <p:nvPr/>
        </p:nvSpPr>
        <p:spPr>
          <a:xfrm>
            <a:off x="7103044" y="4005972"/>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事前提案可否判断必須商品</a:t>
            </a:r>
          </a:p>
        </p:txBody>
      </p:sp>
      <p:sp>
        <p:nvSpPr>
          <p:cNvPr id="14" name="正方形/長方形 13">
            <a:extLst>
              <a:ext uri="{FF2B5EF4-FFF2-40B4-BE49-F238E27FC236}">
                <a16:creationId xmlns:a16="http://schemas.microsoft.com/office/drawing/2014/main" id="{88B9294F-D5C3-5EB0-1D71-93A151E52C54}"/>
              </a:ext>
            </a:extLst>
          </p:cNvPr>
          <p:cNvSpPr/>
          <p:nvPr/>
        </p:nvSpPr>
        <p:spPr>
          <a:xfrm>
            <a:off x="7103044" y="4582055"/>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期間限定特別商品</a:t>
            </a:r>
          </a:p>
        </p:txBody>
      </p:sp>
      <p:sp>
        <p:nvSpPr>
          <p:cNvPr id="15" name="正方形/長方形 14">
            <a:extLst>
              <a:ext uri="{FF2B5EF4-FFF2-40B4-BE49-F238E27FC236}">
                <a16:creationId xmlns:a16="http://schemas.microsoft.com/office/drawing/2014/main" id="{3EB07EDB-5D5A-B048-8854-E07671996D13}"/>
              </a:ext>
            </a:extLst>
          </p:cNvPr>
          <p:cNvSpPr/>
          <p:nvPr/>
        </p:nvSpPr>
        <p:spPr>
          <a:xfrm>
            <a:off x="7103044" y="5158138"/>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広告主様限定商品</a:t>
            </a:r>
          </a:p>
        </p:txBody>
      </p:sp>
      <p:sp>
        <p:nvSpPr>
          <p:cNvPr id="16" name="正方形/長方形 15">
            <a:extLst>
              <a:ext uri="{FF2B5EF4-FFF2-40B4-BE49-F238E27FC236}">
                <a16:creationId xmlns:a16="http://schemas.microsoft.com/office/drawing/2014/main" id="{A5404C86-6186-BA83-93EC-A8ACEC1499E5}"/>
              </a:ext>
            </a:extLst>
          </p:cNvPr>
          <p:cNvSpPr/>
          <p:nvPr/>
        </p:nvSpPr>
        <p:spPr>
          <a:xfrm>
            <a:off x="7103044" y="5734220"/>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その他特別対応商品</a:t>
            </a:r>
          </a:p>
        </p:txBody>
      </p:sp>
      <p:sp>
        <p:nvSpPr>
          <p:cNvPr id="17" name="正方形/長方形 16">
            <a:extLst>
              <a:ext uri="{FF2B5EF4-FFF2-40B4-BE49-F238E27FC236}">
                <a16:creationId xmlns:a16="http://schemas.microsoft.com/office/drawing/2014/main" id="{F5B3F935-C200-8955-0BE2-0ED065969BE1}"/>
              </a:ext>
            </a:extLst>
          </p:cNvPr>
          <p:cNvSpPr/>
          <p:nvPr/>
        </p:nvSpPr>
        <p:spPr>
          <a:xfrm>
            <a:off x="1305494" y="4940291"/>
            <a:ext cx="3600000" cy="504000"/>
          </a:xfrm>
          <a:prstGeom prst="rect">
            <a:avLst/>
          </a:prstGeom>
          <a:solidFill>
            <a:srgbClr val="FFFFFF"/>
          </a:solidFill>
          <a:ln w="31750" cap="rnd" cmpd="sng" algn="ctr">
            <a:solidFill>
              <a:srgbClr val="C9002C"/>
            </a:solidFill>
            <a:prstDash val="sysDot"/>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defRPr/>
            </a:pPr>
            <a:r>
              <a:rPr kumimoji="0" lang="ja-JP" altLang="en-US" sz="1400" b="1"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特集・企画</a:t>
            </a:r>
          </a:p>
        </p:txBody>
      </p:sp>
      <p:sp>
        <p:nvSpPr>
          <p:cNvPr id="19" name="正方形/長方形 18">
            <a:extLst>
              <a:ext uri="{FF2B5EF4-FFF2-40B4-BE49-F238E27FC236}">
                <a16:creationId xmlns:a16="http://schemas.microsoft.com/office/drawing/2014/main" id="{30A2195F-E2D7-13C6-88E9-AC090274E196}"/>
              </a:ext>
            </a:extLst>
          </p:cNvPr>
          <p:cNvSpPr/>
          <p:nvPr/>
        </p:nvSpPr>
        <p:spPr>
          <a:xfrm>
            <a:off x="7075995" y="3991665"/>
            <a:ext cx="3663673" cy="540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00000">
                    <a:lumMod val="50000"/>
                    <a:lumOff val="50000"/>
                  </a:srgbClr>
                </a:solidFill>
                <a:latin typeface="Meiryo" panose="020B0604030504040204" pitchFamily="34" charset="-128"/>
                <a:ea typeface="Meiryo" panose="020B0604030504040204" pitchFamily="34" charset="-128"/>
              </a:rPr>
              <a:t>事前提案可否判断必須商品</a:t>
            </a:r>
            <a:endParaRPr kumimoji="0" lang="ja-JP" altLang="en-US" sz="1400" b="1" i="0" u="none" strike="noStrike" kern="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endParaRPr>
          </a:p>
        </p:txBody>
      </p:sp>
      <p:pic>
        <p:nvPicPr>
          <p:cNvPr id="20" name="図プレースホルダー 8" descr="アイコン&#10;&#10;自動的に生成された説明">
            <a:extLst>
              <a:ext uri="{FF2B5EF4-FFF2-40B4-BE49-F238E27FC236}">
                <a16:creationId xmlns:a16="http://schemas.microsoft.com/office/drawing/2014/main" id="{BDE130C9-83CE-F31D-F35B-AAB476ECC799}"/>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21" name="テキスト プレースホルダー 1">
            <a:extLst>
              <a:ext uri="{FF2B5EF4-FFF2-40B4-BE49-F238E27FC236}">
                <a16:creationId xmlns:a16="http://schemas.microsoft.com/office/drawing/2014/main" id="{CD6336D6-20C1-A509-699D-EBDAD950953C}"/>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206388834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事前提案可否について</a:t>
            </a:r>
          </a:p>
        </p:txBody>
      </p:sp>
      <p:pic>
        <p:nvPicPr>
          <p:cNvPr id="9" name="図プレースホルダー 8" descr="アイコン&#10;&#10;自動的に生成された説明">
            <a:extLst>
              <a:ext uri="{FF2B5EF4-FFF2-40B4-BE49-F238E27FC236}">
                <a16:creationId xmlns:a16="http://schemas.microsoft.com/office/drawing/2014/main" id="{CB351962-D7DB-6CD0-3D67-239A151E8BE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6" name="表 5">
            <a:extLst>
              <a:ext uri="{FF2B5EF4-FFF2-40B4-BE49-F238E27FC236}">
                <a16:creationId xmlns:a16="http://schemas.microsoft.com/office/drawing/2014/main" id="{A4BC4EB1-A1D0-AACF-0E40-57E7A6A49302}"/>
              </a:ext>
            </a:extLst>
          </p:cNvPr>
          <p:cNvGraphicFramePr>
            <a:graphicFrameLocks noGrp="1"/>
          </p:cNvGraphicFramePr>
          <p:nvPr>
            <p:extLst>
              <p:ext uri="{D42A27DB-BD31-4B8C-83A1-F6EECF244321}">
                <p14:modId xmlns:p14="http://schemas.microsoft.com/office/powerpoint/2010/main" val="1910799898"/>
              </p:ext>
            </p:extLst>
          </p:nvPr>
        </p:nvGraphicFramePr>
        <p:xfrm>
          <a:off x="479425" y="2784042"/>
          <a:ext cx="11233150" cy="314799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掲載を希望されるタイアップ広告商品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 altLang="ja-JP" sz="1400" b="0" i="0" dirty="0">
                          <a:solidFill>
                            <a:schemeClr val="accent3"/>
                          </a:solidFill>
                          <a:latin typeface="Meiryo" panose="020B0604030504040204" pitchFamily="34" charset="-128"/>
                          <a:ea typeface="Meiryo" panose="020B0604030504040204" pitchFamily="34" charset="-128"/>
                        </a:rPr>
                        <a:t>Yahoo!</a:t>
                      </a:r>
                      <a:r>
                        <a:rPr kumimoji="1" lang="ja-JP" altLang="en-US" sz="1400" b="0" i="0" dirty="0">
                          <a:solidFill>
                            <a:schemeClr val="accent3"/>
                          </a:solidFill>
                          <a:latin typeface="Meiryo" panose="020B0604030504040204" pitchFamily="34" charset="-128"/>
                          <a:ea typeface="Meiryo" panose="020B0604030504040204" pitchFamily="34" charset="-128"/>
                        </a:rPr>
                        <a:t>ニュース</a:t>
                      </a:r>
                      <a:r>
                        <a:rPr kumimoji="1" lang="en-US" altLang="ja-JP" sz="1400" b="0" i="0" dirty="0">
                          <a:solidFill>
                            <a:schemeClr val="accent3"/>
                          </a:solidFill>
                          <a:latin typeface="Meiryo" panose="020B0604030504040204" pitchFamily="34" charset="-128"/>
                          <a:ea typeface="Meiryo" panose="020B0604030504040204" pitchFamily="34" charset="-128"/>
                        </a:rPr>
                        <a:t>  </a:t>
                      </a:r>
                      <a:r>
                        <a:rPr kumimoji="1" lang="ja-JP" altLang="en-US" sz="1400" b="0" i="0" dirty="0">
                          <a:solidFill>
                            <a:schemeClr val="accent3"/>
                          </a:solidFill>
                          <a:latin typeface="Meiryo" panose="020B0604030504040204" pitchFamily="34" charset="-128"/>
                          <a:ea typeface="Meiryo" panose="020B0604030504040204" pitchFamily="34" charset="-128"/>
                        </a:rPr>
                        <a:t>タイアップ</a:t>
                      </a: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127601938"/>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129829377"/>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対象商材</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05213913"/>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参考</a:t>
                      </a:r>
                      <a:r>
                        <a:rPr kumimoji="1" lang="en" altLang="ja-JP" sz="1200" b="0" i="0" dirty="0">
                          <a:solidFill>
                            <a:schemeClr val="bg1"/>
                          </a:solidFill>
                          <a:latin typeface="Meiryo" panose="020B0604030504040204" pitchFamily="34" charset="-128"/>
                          <a:ea typeface="Meiryo" panose="020B0604030504040204" pitchFamily="34" charset="-128"/>
                        </a:rPr>
                        <a:t>URL</a:t>
                      </a:r>
                      <a:r>
                        <a:rPr kumimoji="1" lang="ja-JP" altLang="en" sz="1200" b="0" i="0">
                          <a:solidFill>
                            <a:schemeClr val="bg1"/>
                          </a:solidFill>
                          <a:latin typeface="Meiryo" panose="020B0604030504040204" pitchFamily="34" charset="-128"/>
                          <a:ea typeface="Meiryo" panose="020B0604030504040204" pitchFamily="34" charset="-128"/>
                        </a:rPr>
                        <a:t>（</a:t>
                      </a:r>
                      <a:r>
                        <a:rPr kumimoji="1" lang="ja-JP" altLang="en-US" sz="1200" b="0" i="0">
                          <a:solidFill>
                            <a:schemeClr val="bg1"/>
                          </a:solidFill>
                          <a:latin typeface="Meiryo" panose="020B0604030504040204" pitchFamily="34" charset="-128"/>
                          <a:ea typeface="Meiryo" panose="020B0604030504040204" pitchFamily="34" charset="-128"/>
                        </a:rPr>
                        <a:t>商品やキャンペーンのサイト）</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50269470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タイアップ実施の目的・</a:t>
                      </a:r>
                      <a:r>
                        <a:rPr kumimoji="1" lang="en" altLang="ja-JP" sz="1200" b="0" i="0" dirty="0">
                          <a:solidFill>
                            <a:schemeClr val="bg1"/>
                          </a:solidFill>
                          <a:latin typeface="Meiryo" panose="020B0604030504040204" pitchFamily="34" charset="-128"/>
                          <a:ea typeface="Meiryo" panose="020B0604030504040204" pitchFamily="34" charset="-128"/>
                        </a:rPr>
                        <a:t>KPI</a:t>
                      </a:r>
                      <a:endParaRPr kumimoji="1" lang="ja-JP" altLang="en-US" sz="1000" b="0" i="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676607046"/>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020545"/>
                  </a:ext>
                </a:extLst>
              </a:tr>
              <a:tr h="4497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288000" marR="0" marT="3600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41025398"/>
                  </a:ext>
                </a:extLst>
              </a:tr>
            </a:tbl>
          </a:graphicData>
        </a:graphic>
      </p:graphicFrame>
      <p:sp>
        <p:nvSpPr>
          <p:cNvPr id="7" name="角丸四角形 10">
            <a:extLst>
              <a:ext uri="{FF2B5EF4-FFF2-40B4-BE49-F238E27FC236}">
                <a16:creationId xmlns:a16="http://schemas.microsoft.com/office/drawing/2014/main" id="{CBB4473C-261D-F344-6F28-F3052DF5A2E2}"/>
              </a:ext>
            </a:extLst>
          </p:cNvPr>
          <p:cNvSpPr/>
          <p:nvPr/>
        </p:nvSpPr>
        <p:spPr>
          <a:xfrm>
            <a:off x="479425" y="2243806"/>
            <a:ext cx="11233150" cy="432000"/>
          </a:xfrm>
          <a:prstGeom prst="roundRect">
            <a:avLst>
              <a:gd name="adj" fmla="val 50000"/>
            </a:avLst>
          </a:prstGeom>
          <a:solidFill>
            <a:srgbClr val="F5F5F5"/>
          </a:solidFill>
          <a:ln w="9525" cap="flat" cmpd="sng" algn="ctr">
            <a:noFill/>
            <a:prstDash val="solid"/>
          </a:ln>
          <a:effectLst>
            <a:outerShdw dist="25400" dir="2700000" algn="tl" rotWithShape="0">
              <a:prstClr val="black">
                <a:alpha val="30000"/>
              </a:prstClr>
            </a:outerShdw>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Meiryo" panose="020B0604030504040204" pitchFamily="34" charset="-128"/>
              </a:rPr>
              <a:t>ご連絡いただきたい項目</a:t>
            </a:r>
            <a:endParaRPr kumimoji="0" lang="ja-JP" altLang="en-US" sz="1600" b="1" i="0" u="none" strike="noStrike" kern="0" cap="none" spc="0" normalizeH="0" baseline="0" noProof="0" dirty="0">
              <a:ln>
                <a:noFill/>
              </a:ln>
              <a:solidFill>
                <a:srgbClr val="545454"/>
              </a:solidFill>
              <a:effectLst/>
              <a:uLnTx/>
              <a:uFillTx/>
              <a:latin typeface="Meiryo" panose="020B0604030504040204" pitchFamily="34" charset="-128"/>
            </a:endParaRPr>
          </a:p>
        </p:txBody>
      </p:sp>
      <p:sp>
        <p:nvSpPr>
          <p:cNvPr id="10" name="テキスト プレースホルダー 1">
            <a:extLst>
              <a:ext uri="{FF2B5EF4-FFF2-40B4-BE49-F238E27FC236}">
                <a16:creationId xmlns:a16="http://schemas.microsoft.com/office/drawing/2014/main" id="{37F6F936-FBEE-BAD0-8D0E-477046AD5DE9}"/>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
        <p:nvSpPr>
          <p:cNvPr id="2" name="正方形/長方形 1">
            <a:extLst>
              <a:ext uri="{FF2B5EF4-FFF2-40B4-BE49-F238E27FC236}">
                <a16:creationId xmlns:a16="http://schemas.microsoft.com/office/drawing/2014/main" id="{281B27E2-186D-8A07-6D09-B40C2BBAD810}"/>
              </a:ext>
            </a:extLst>
          </p:cNvPr>
          <p:cNvSpPr/>
          <p:nvPr/>
        </p:nvSpPr>
        <p:spPr>
          <a:xfrm>
            <a:off x="479425" y="1280445"/>
            <a:ext cx="11269662" cy="621709"/>
          </a:xfrm>
          <a:prstGeom prst="rect">
            <a:avLst/>
          </a:prstGeom>
        </p:spPr>
        <p:txBody>
          <a:bodyPr wrap="square" lIns="0" tIns="0" rIns="0" bIns="0">
            <a:spAutoFit/>
          </a:bodyPr>
          <a:lstStyle/>
          <a:p>
            <a:pPr>
              <a:lnSpc>
                <a:spcPct val="130000"/>
              </a:lnSpc>
            </a:pPr>
            <a:r>
              <a:rPr lang="ja-JP" altLang="en-US" sz="1600" b="1" u="sng" dirty="0">
                <a:solidFill>
                  <a:srgbClr val="C9002C"/>
                </a:solidFill>
                <a:latin typeface="Meiryo" panose="020B0604030504040204" pitchFamily="34" charset="-128"/>
                <a:ea typeface="Meiryo" panose="020B0604030504040204" pitchFamily="34" charset="-128"/>
              </a:rPr>
              <a:t>本商品（事前提案可否必須商品</a:t>
            </a:r>
            <a:r>
              <a:rPr lang="en-US" altLang="ja-JP" sz="1600" b="1" u="sng" dirty="0">
                <a:solidFill>
                  <a:srgbClr val="C9002C"/>
                </a:solidFill>
                <a:latin typeface="Meiryo" panose="020B0604030504040204" pitchFamily="34" charset="-128"/>
                <a:ea typeface="Meiryo" panose="020B0604030504040204" pitchFamily="34" charset="-128"/>
              </a:rPr>
              <a:t>※</a:t>
            </a:r>
            <a:r>
              <a:rPr lang="ja-JP" altLang="en-US" sz="1600" b="1" u="sng" dirty="0">
                <a:solidFill>
                  <a:srgbClr val="C9002C"/>
                </a:solidFill>
                <a:latin typeface="Meiryo" panose="020B0604030504040204" pitchFamily="34" charset="-128"/>
                <a:ea typeface="Meiryo" panose="020B0604030504040204" pitchFamily="34" charset="-128"/>
              </a:rPr>
              <a:t>）</a:t>
            </a:r>
            <a:r>
              <a:rPr lang="ja-JP" altLang="en-US" sz="1600" dirty="0">
                <a:solidFill>
                  <a:srgbClr val="545454"/>
                </a:solidFill>
                <a:latin typeface="Meiryo" panose="020B0604030504040204" pitchFamily="34" charset="-128"/>
                <a:ea typeface="Meiryo" panose="020B0604030504040204" pitchFamily="34" charset="-128"/>
              </a:rPr>
              <a:t>への掲載をご希望の場合は、弊社担当営業または</a:t>
            </a:r>
            <a:endParaRPr lang="en-US" altLang="ja-JP" sz="1600" dirty="0">
              <a:solidFill>
                <a:srgbClr val="545454"/>
              </a:solidFill>
              <a:latin typeface="Meiryo" panose="020B0604030504040204" pitchFamily="34" charset="-128"/>
              <a:ea typeface="Meiryo" panose="020B0604030504040204" pitchFamily="34" charset="-128"/>
            </a:endParaRPr>
          </a:p>
          <a:p>
            <a:pPr>
              <a:lnSpc>
                <a:spcPct val="130000"/>
              </a:lnSpc>
            </a:pPr>
            <a:r>
              <a:rPr lang="en-US" altLang="ja-JP" sz="1600" dirty="0">
                <a:solidFill>
                  <a:srgbClr val="545454"/>
                </a:solidFill>
                <a:latin typeface="Meiryo" panose="020B0604030504040204" pitchFamily="34" charset="-128"/>
                <a:ea typeface="Meiryo" panose="020B0604030504040204" pitchFamily="34" charset="-128"/>
              </a:rPr>
              <a:t>Yahoo!</a:t>
            </a:r>
            <a:r>
              <a:rPr lang="ja-JP" altLang="en-US" sz="1600" dirty="0">
                <a:solidFill>
                  <a:srgbClr val="545454"/>
                </a:solidFill>
                <a:latin typeface="Meiryo" panose="020B0604030504040204" pitchFamily="34" charset="-128"/>
                <a:ea typeface="Meiryo" panose="020B0604030504040204" pitchFamily="34" charset="-128"/>
              </a:rPr>
              <a:t>広告パートナーサポート宛に以下の項目をご連絡ください。回答まで最大5営業日いただきます。</a:t>
            </a:r>
            <a:endParaRPr lang="en-US" altLang="ja-JP" sz="1600" dirty="0">
              <a:solidFill>
                <a:srgbClr val="545454"/>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7886724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FECB949E-B276-25D4-D058-AF07D43B51C5}"/>
              </a:ext>
            </a:extLst>
          </p:cNvPr>
          <p:cNvSpPr>
            <a:spLocks noGrp="1"/>
          </p:cNvSpPr>
          <p:nvPr>
            <p:ph type="body" sz="quarter" idx="10"/>
          </p:nvPr>
        </p:nvSpPr>
        <p:spPr/>
        <p:txBody>
          <a:bodyPr/>
          <a:lstStyle/>
          <a:p>
            <a:r>
              <a:rPr lang="ja-JP" altLang="en-US" dirty="0"/>
              <a:t>販売制限</a:t>
            </a:r>
          </a:p>
        </p:txBody>
      </p:sp>
      <p:sp>
        <p:nvSpPr>
          <p:cNvPr id="2" name="Text Box 1031">
            <a:extLst>
              <a:ext uri="{FF2B5EF4-FFF2-40B4-BE49-F238E27FC236}">
                <a16:creationId xmlns:a16="http://schemas.microsoft.com/office/drawing/2014/main" id="{72B911B2-F887-B1C5-D97F-F2475D2F095B}"/>
              </a:ext>
            </a:extLst>
          </p:cNvPr>
          <p:cNvSpPr txBox="1">
            <a:spLocks noChangeArrowheads="1"/>
          </p:cNvSpPr>
          <p:nvPr/>
        </p:nvSpPr>
        <p:spPr bwMode="auto">
          <a:xfrm>
            <a:off x="479425" y="1140039"/>
            <a:ext cx="11233150" cy="5421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以下に該当する業種、商品・サービスにつきましては、</a:t>
            </a:r>
            <a:r>
              <a:rPr lang="en-US" altLang="ja-JP" sz="1050" dirty="0">
                <a:solidFill>
                  <a:srgbClr val="545454"/>
                </a:solidFill>
                <a:latin typeface="Meiryo" panose="020B0604030504040204" pitchFamily="34" charset="-128"/>
                <a:ea typeface="Meiryo" panose="020B0604030504040204" pitchFamily="34" charset="-128"/>
              </a:rPr>
              <a:t>Yahoo!</a:t>
            </a:r>
            <a:r>
              <a:rPr lang="ja-JP" altLang="en-US" sz="1050" dirty="0">
                <a:solidFill>
                  <a:srgbClr val="545454"/>
                </a:solidFill>
                <a:latin typeface="Meiryo" panose="020B0604030504040204" pitchFamily="34" charset="-128"/>
                <a:ea typeface="Meiryo" panose="020B0604030504040204" pitchFamily="34" charset="-128"/>
              </a:rPr>
              <a:t>特別企画の実施は原則不可となります。</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また、広告主様のサイトが弊社の広告掲載基準を満たすことが、</a:t>
            </a:r>
            <a:r>
              <a:rPr lang="en-US" altLang="ja-JP" sz="1050" dirty="0">
                <a:solidFill>
                  <a:srgbClr val="545454"/>
                </a:solidFill>
                <a:latin typeface="Meiryo" panose="020B0604030504040204" pitchFamily="34" charset="-128"/>
                <a:ea typeface="Meiryo" panose="020B0604030504040204" pitchFamily="34" charset="-128"/>
              </a:rPr>
              <a:t>Yahoo!</a:t>
            </a:r>
            <a:r>
              <a:rPr lang="ja-JP" altLang="en-US" sz="1050" dirty="0">
                <a:solidFill>
                  <a:srgbClr val="545454"/>
                </a:solidFill>
                <a:latin typeface="Meiryo" panose="020B0604030504040204" pitchFamily="34" charset="-128"/>
                <a:ea typeface="Meiryo" panose="020B0604030504040204" pitchFamily="34" charset="-128"/>
              </a:rPr>
              <a:t>特別企画実施の条件となります。</a:t>
            </a:r>
          </a:p>
          <a:p>
            <a:pPr>
              <a:lnSpc>
                <a:spcPct val="120000"/>
              </a:lnSpc>
              <a:spcBef>
                <a:spcPct val="0"/>
              </a:spcBef>
              <a:defRPr/>
            </a:pPr>
            <a:endParaRPr lang="ja-JP" altLang="en-US"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・消費者金融業（消費者向無担保貸金業）、商工ローン、手形割引、その他ハイリスク型の金融商品</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・パチンコ・パチスロの営業および機種、カジノ（企業広告含む）、ギャンブル</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・レーシック、美容整形・美容外科・美容皮膚科、その他医療機関全般</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・医療機関による保険外治療</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・美容エステティックサロン</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・あん摩業、マッサージ業、指圧業、はり業、きゅう業等</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・不妊治療</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・治験</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a:t>
            </a:r>
            <a:r>
              <a:rPr lang="en-US" altLang="ja-JP" sz="1050" dirty="0">
                <a:solidFill>
                  <a:srgbClr val="545454"/>
                </a:solidFill>
                <a:latin typeface="Meiryo" panose="020B0604030504040204" pitchFamily="34" charset="-128"/>
                <a:ea typeface="Meiryo" panose="020B0604030504040204" pitchFamily="34" charset="-128"/>
              </a:rPr>
              <a:t>ED</a:t>
            </a:r>
            <a:r>
              <a:rPr lang="ja-JP" altLang="en-US" sz="1050" dirty="0">
                <a:solidFill>
                  <a:srgbClr val="545454"/>
                </a:solidFill>
                <a:latin typeface="Meiryo" panose="020B0604030504040204" pitchFamily="34" charset="-128"/>
                <a:ea typeface="Meiryo" panose="020B0604030504040204" pitchFamily="34" charset="-128"/>
              </a:rPr>
              <a:t>（治療、医薬品、情報、啓蒙サイト等）</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・性的機能強化、改善を期待させる経口物</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・健康・美容食品、健康器具、健康雑貨その他商品やサービス</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・発毛、育毛・増毛効果を訴求する商品・サービス全般（医薬品の発毛・育毛剤は除く）、かつら</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・能力開発関連商品</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・占い</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・国家資格を有する業種（弁護士、司法書士、行政書士、弁理士、公認会計士、税理士）</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・法務、税務</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・探偵業</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・葬儀社、斎場、墓石販売</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・ナイトワーク求人</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・出会い系サイト、結婚紹介（インターネット異性紹介事業）</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・代理店募集、フランチャイズ、起業支援、経営セミナー</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・団体による意見広告</a:t>
            </a: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・宗教団体、活動</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・政党</a:t>
            </a:r>
            <a:endParaRPr lang="en-US" altLang="ja-JP" sz="1050" dirty="0">
              <a:solidFill>
                <a:srgbClr val="545454"/>
              </a:solidFill>
              <a:latin typeface="Meiryo" panose="020B0604030504040204" pitchFamily="34" charset="-128"/>
              <a:ea typeface="Meiryo" panose="020B0604030504040204" pitchFamily="34" charset="-128"/>
            </a:endParaRPr>
          </a:p>
          <a:p>
            <a:pPr>
              <a:lnSpc>
                <a:spcPct val="120000"/>
              </a:lnSpc>
              <a:spcBef>
                <a:spcPct val="0"/>
              </a:spcBef>
              <a:defRPr/>
            </a:pPr>
            <a:r>
              <a:rPr lang="ja-JP" altLang="en-US" sz="1050" dirty="0">
                <a:solidFill>
                  <a:srgbClr val="545454"/>
                </a:solidFill>
                <a:latin typeface="Meiryo" panose="020B0604030504040204" pitchFamily="34" charset="-128"/>
                <a:ea typeface="Meiryo" panose="020B0604030504040204" pitchFamily="34" charset="-128"/>
              </a:rPr>
              <a:t>・たばこ、および喫煙に関連する情報全般（喫煙マナー、分煙など）</a:t>
            </a:r>
          </a:p>
        </p:txBody>
      </p:sp>
      <p:pic>
        <p:nvPicPr>
          <p:cNvPr id="6" name="図プレースホルダー 8" descr="アイコン&#10;&#10;自動的に生成された説明">
            <a:extLst>
              <a:ext uri="{FF2B5EF4-FFF2-40B4-BE49-F238E27FC236}">
                <a16:creationId xmlns:a16="http://schemas.microsoft.com/office/drawing/2014/main" id="{7C07187B-404B-8D0D-E601-E006506DC0D9}"/>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12" name="テキスト プレースホルダー 1">
            <a:extLst>
              <a:ext uri="{FF2B5EF4-FFF2-40B4-BE49-F238E27FC236}">
                <a16:creationId xmlns:a16="http://schemas.microsoft.com/office/drawing/2014/main" id="{BE246231-0E93-2EE3-0556-FD251CBA5B0B}"/>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27807897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2437B1A-35CD-D28D-2361-EE29D477FD97}"/>
              </a:ext>
            </a:extLst>
          </p:cNvPr>
          <p:cNvSpPr>
            <a:spLocks noGrp="1"/>
          </p:cNvSpPr>
          <p:nvPr>
            <p:ph type="body" sz="quarter" idx="10"/>
          </p:nvPr>
        </p:nvSpPr>
        <p:spPr/>
        <p:txBody>
          <a:bodyPr/>
          <a:lstStyle/>
          <a:p>
            <a:r>
              <a:rPr lang="ja-JP" altLang="en-US" dirty="0">
                <a:solidFill>
                  <a:schemeClr val="tx1">
                    <a:lumMod val="65000"/>
                    <a:lumOff val="35000"/>
                  </a:schemeClr>
                </a:solidFill>
                <a:latin typeface="+mn-ea"/>
              </a:rPr>
              <a:t>販売</a:t>
            </a:r>
            <a:r>
              <a:rPr lang="ja-JP" altLang="en-US" b="1" dirty="0">
                <a:solidFill>
                  <a:schemeClr val="tx1">
                    <a:lumMod val="65000"/>
                    <a:lumOff val="35000"/>
                  </a:schemeClr>
                </a:solidFill>
                <a:latin typeface="+mn-ea"/>
              </a:rPr>
              <a:t>制限カテゴリー</a:t>
            </a:r>
            <a:endParaRPr kumimoji="1" lang="ja-JP" altLang="en-US" sz="3200" b="0" i="0" dirty="0">
              <a:solidFill>
                <a:schemeClr val="accent3"/>
              </a:solidFill>
              <a:latin typeface="Yu Gothic Medium" panose="020B0400000000000000" pitchFamily="34" charset="-128"/>
              <a:ea typeface="Yu Gothic Medium" panose="020B0400000000000000" pitchFamily="34" charset="-128"/>
            </a:endParaRPr>
          </a:p>
        </p:txBody>
      </p:sp>
      <p:sp>
        <p:nvSpPr>
          <p:cNvPr id="5" name="テキスト ボックス 4">
            <a:extLst>
              <a:ext uri="{FF2B5EF4-FFF2-40B4-BE49-F238E27FC236}">
                <a16:creationId xmlns:a16="http://schemas.microsoft.com/office/drawing/2014/main" id="{B17A04AE-24F9-C37C-E4CB-735B8CA6FE80}"/>
              </a:ext>
            </a:extLst>
          </p:cNvPr>
          <p:cNvSpPr txBox="1"/>
          <p:nvPr/>
        </p:nvSpPr>
        <p:spPr>
          <a:xfrm>
            <a:off x="443620" y="1268413"/>
            <a:ext cx="11593685" cy="3108543"/>
          </a:xfrm>
          <a:prstGeom prst="rect">
            <a:avLst/>
          </a:prstGeom>
          <a:noFill/>
        </p:spPr>
        <p:txBody>
          <a:bodyPr wrap="square">
            <a:spAutoFit/>
          </a:bodyPr>
          <a:lstStyle/>
          <a:p>
            <a:r>
              <a:rPr lang="ja-JP" altLang="en-US" dirty="0">
                <a:solidFill>
                  <a:schemeClr val="tx1">
                    <a:lumMod val="65000"/>
                    <a:lumOff val="35000"/>
                  </a:schemeClr>
                </a:solidFill>
                <a:latin typeface="+mn-ea"/>
              </a:rPr>
              <a:t>以下の内容はメディア観点でお断りすることがございます。</a:t>
            </a:r>
            <a:endParaRPr lang="en-US" altLang="ja-JP" dirty="0">
              <a:solidFill>
                <a:schemeClr val="tx1">
                  <a:lumMod val="65000"/>
                  <a:lumOff val="35000"/>
                </a:schemeClr>
              </a:solidFill>
              <a:latin typeface="+mn-ea"/>
            </a:endParaRPr>
          </a:p>
          <a:p>
            <a:endParaRPr lang="en-US" altLang="ja-JP" dirty="0">
              <a:solidFill>
                <a:schemeClr val="tx1">
                  <a:lumMod val="65000"/>
                  <a:lumOff val="35000"/>
                </a:schemeClr>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ユーザーの健康・生命を害したり不快感を与える可能性のあるもの</a:t>
            </a:r>
            <a:endParaRPr lang="en-US" altLang="ja-JP"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コンプライアンス違反や訴訟などの法的リスク、不適切なものを助長する可能性があるもの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子どもを含めユーザーに悪影響を及ぼす可能性のあるものおよびクライアント</a:t>
            </a:r>
            <a:r>
              <a:rPr lang="en-US" altLang="ja-JP" sz="1800" b="0" i="0" u="none" strike="noStrike" baseline="0" dirty="0">
                <a:solidFill>
                  <a:srgbClr val="595959"/>
                </a:solidFill>
                <a:latin typeface="+mn-ea"/>
              </a:rPr>
              <a:t>/</a:t>
            </a:r>
            <a:r>
              <a:rPr lang="ja-JP" altLang="en-US" sz="1800" b="0" i="0" u="none" strike="noStrike" baseline="0" dirty="0">
                <a:solidFill>
                  <a:srgbClr val="595959"/>
                </a:solidFill>
                <a:latin typeface="+mn-ea"/>
              </a:rPr>
              <a:t>当社の信用低下を招くもの</a:t>
            </a:r>
            <a:endParaRPr lang="en-US" altLang="ja-JP" sz="1800" b="0" i="0" u="none" strike="noStrike" baseline="0" dirty="0">
              <a:solidFill>
                <a:srgbClr val="595959"/>
              </a:solidFill>
              <a:latin typeface="+mn-ea"/>
            </a:endParaRPr>
          </a:p>
          <a:p>
            <a:pPr marL="285750" indent="-285750">
              <a:buFont typeface="Arial" panose="020B0604020202020204" pitchFamily="34" charset="0"/>
              <a:buChar char="•"/>
            </a:pPr>
            <a:r>
              <a:rPr lang="ja-JP" altLang="en-US" sz="1800" b="0" i="0" u="none" strike="noStrike" baseline="0" dirty="0">
                <a:solidFill>
                  <a:srgbClr val="595959"/>
                </a:solidFill>
                <a:latin typeface="+mn-ea"/>
              </a:rPr>
              <a:t>訴求する内容がセンシティブで当社が不適切と判断したもの</a:t>
            </a:r>
            <a:endParaRPr lang="en-US" altLang="ja-JP" sz="1800" b="0" i="0" u="none" strike="noStrike" baseline="0" dirty="0">
              <a:solidFill>
                <a:srgbClr val="595959"/>
              </a:solidFill>
              <a:latin typeface="+mn-ea"/>
            </a:endParaRPr>
          </a:p>
          <a:p>
            <a:endParaRPr lang="en-US" altLang="ja-JP" sz="1400" dirty="0">
              <a:solidFill>
                <a:schemeClr val="tx1">
                  <a:lumMod val="65000"/>
                  <a:lumOff val="35000"/>
                </a:schemeClr>
              </a:solidFill>
              <a:latin typeface="+mj-ea"/>
              <a:ea typeface="+mj-ea"/>
            </a:endParaRPr>
          </a:p>
          <a:p>
            <a:r>
              <a:rPr lang="ja-JP" altLang="en-US" sz="1400" dirty="0">
                <a:solidFill>
                  <a:schemeClr val="tx1">
                    <a:lumMod val="65000"/>
                    <a:lumOff val="35000"/>
                  </a:schemeClr>
                </a:solidFill>
                <a:latin typeface="+mj-ea"/>
                <a:ea typeface="+mj-ea"/>
              </a:rPr>
              <a:t>　</a:t>
            </a:r>
            <a:r>
              <a:rPr lang="ja-JP" altLang="en-US" sz="1400" dirty="0">
                <a:solidFill>
                  <a:schemeClr val="tx1">
                    <a:lumMod val="65000"/>
                    <a:lumOff val="35000"/>
                  </a:schemeClr>
                </a:solidFill>
                <a:latin typeface="ヒラギノ角ゴ Pro W3"/>
              </a:rPr>
              <a:t> </a:t>
            </a:r>
            <a:endParaRPr lang="en-US" altLang="ja-JP" sz="1400" dirty="0">
              <a:solidFill>
                <a:schemeClr val="tx1">
                  <a:lumMod val="65000"/>
                  <a:lumOff val="35000"/>
                </a:schemeClr>
              </a:solidFill>
              <a:latin typeface="+mj-ea"/>
              <a:ea typeface="+mj-ea"/>
            </a:endParaRPr>
          </a:p>
          <a:p>
            <a:endParaRPr lang="en-US" altLang="ja-JP" sz="1400" dirty="0">
              <a:solidFill>
                <a:schemeClr val="tx1">
                  <a:lumMod val="65000"/>
                  <a:lumOff val="35000"/>
                </a:schemeClr>
              </a:solidFill>
              <a:latin typeface="+mj-ea"/>
              <a:ea typeface="+mj-ea"/>
            </a:endParaRPr>
          </a:p>
          <a:p>
            <a:endParaRPr lang="en-US" altLang="ja-JP" sz="1400" b="1" dirty="0">
              <a:solidFill>
                <a:schemeClr val="tx1">
                  <a:lumMod val="65000"/>
                  <a:lumOff val="35000"/>
                </a:schemeClr>
              </a:solidFill>
              <a:latin typeface="+mj-ea"/>
              <a:ea typeface="+mj-ea"/>
            </a:endParaRPr>
          </a:p>
          <a:p>
            <a:pPr marL="449263" indent="-449263"/>
            <a:r>
              <a:rPr lang="ja-JP" altLang="en-US" sz="1400" dirty="0">
                <a:solidFill>
                  <a:schemeClr val="tx1">
                    <a:lumMod val="65000"/>
                    <a:lumOff val="35000"/>
                  </a:schemeClr>
                </a:solidFill>
                <a:latin typeface="ヒラギノ角ゴ Pro W3"/>
              </a:rPr>
              <a:t> </a:t>
            </a:r>
            <a:endParaRPr lang="en-US" altLang="ja-JP" dirty="0">
              <a:solidFill>
                <a:schemeClr val="tx1">
                  <a:lumMod val="65000"/>
                  <a:lumOff val="35000"/>
                </a:schemeClr>
              </a:solidFill>
              <a:latin typeface="ヒラギノ角ゴ Pro W3"/>
            </a:endParaRPr>
          </a:p>
          <a:p>
            <a:r>
              <a:rPr lang="ja-JP" altLang="en-US" dirty="0">
                <a:solidFill>
                  <a:schemeClr val="tx1">
                    <a:lumMod val="65000"/>
                    <a:lumOff val="35000"/>
                  </a:schemeClr>
                </a:solidFill>
                <a:latin typeface="ヒラギノ角ゴ Pro W3"/>
              </a:rPr>
              <a:t>　</a:t>
            </a:r>
            <a:endParaRPr lang="en-US" altLang="ja-JP" sz="1400" dirty="0">
              <a:solidFill>
                <a:srgbClr val="008000"/>
              </a:solidFill>
              <a:latin typeface="ヒラギノ角ゴ Pro W3"/>
            </a:endParaRPr>
          </a:p>
        </p:txBody>
      </p:sp>
      <p:pic>
        <p:nvPicPr>
          <p:cNvPr id="8" name="図プレースホルダー 8" descr="アイコン&#10;&#10;自動的に生成された説明">
            <a:extLst>
              <a:ext uri="{FF2B5EF4-FFF2-40B4-BE49-F238E27FC236}">
                <a16:creationId xmlns:a16="http://schemas.microsoft.com/office/drawing/2014/main" id="{A467D90D-6406-2DB3-B726-4815D56E78BF}"/>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a:xfrm>
            <a:off x="102714" y="77808"/>
            <a:ext cx="406572" cy="405674"/>
          </a:xfrm>
        </p:spPr>
      </p:pic>
      <p:sp>
        <p:nvSpPr>
          <p:cNvPr id="9" name="テキスト プレースホルダー 1">
            <a:extLst>
              <a:ext uri="{FF2B5EF4-FFF2-40B4-BE49-F238E27FC236}">
                <a16:creationId xmlns:a16="http://schemas.microsoft.com/office/drawing/2014/main" id="{EFB3D9DA-5CD9-ADB0-F208-3D26A22128C2}"/>
              </a:ext>
            </a:extLst>
          </p:cNvPr>
          <p:cNvSpPr>
            <a:spLocks noGrp="1"/>
          </p:cNvSpPr>
          <p:nvPr>
            <p:ph type="body" sz="quarter" idx="12"/>
          </p:nvPr>
        </p:nvSpPr>
        <p:spPr>
          <a:xfrm>
            <a:off x="595671" y="81412"/>
            <a:ext cx="866756" cy="410840"/>
          </a:xfrm>
        </p:spPr>
        <p:txBody>
          <a:bodyPr/>
          <a:lstStyle/>
          <a:p>
            <a:r>
              <a:rPr kumimoji="1" lang="ja-JP" altLang="en-US" dirty="0"/>
              <a:t>その他</a:t>
            </a:r>
            <a:endParaRPr kumimoji="1" lang="en-US" altLang="ja-JP" dirty="0"/>
          </a:p>
          <a:p>
            <a:r>
              <a:rPr lang="ja-JP" altLang="en-US" dirty="0"/>
              <a:t>注意事項</a:t>
            </a:r>
            <a:endParaRPr kumimoji="1" lang="ja-JP" altLang="en-US" dirty="0"/>
          </a:p>
        </p:txBody>
      </p:sp>
    </p:spTree>
    <p:extLst>
      <p:ext uri="{BB962C8B-B14F-4D97-AF65-F5344CB8AC3E}">
        <p14:creationId xmlns:p14="http://schemas.microsoft.com/office/powerpoint/2010/main" val="12131119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05</a:t>
            </a:r>
            <a:endParaRPr kumimoji="1" lang="ja-JP" altLang="en-US" dirty="0"/>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en-US" altLang="ja-JP" dirty="0"/>
              <a:t>【Appendix】</a:t>
            </a:r>
          </a:p>
          <a:p>
            <a:r>
              <a:rPr lang="en-US" altLang="ja-JP" dirty="0"/>
              <a:t>Yahoo!</a:t>
            </a:r>
            <a:r>
              <a:rPr lang="ja-JP" altLang="en-US" dirty="0"/>
              <a:t>ニュース</a:t>
            </a:r>
            <a:endParaRPr lang="en-US" altLang="ja-JP" dirty="0"/>
          </a:p>
          <a:p>
            <a:r>
              <a:rPr lang="ja-JP" altLang="en-US" dirty="0"/>
              <a:t>媒体データ</a:t>
            </a:r>
            <a:endParaRPr lang="en-US" altLang="ja-JP" dirty="0"/>
          </a:p>
        </p:txBody>
      </p:sp>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34070758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四角形: 角を丸くする 6">
            <a:extLst>
              <a:ext uri="{FF2B5EF4-FFF2-40B4-BE49-F238E27FC236}">
                <a16:creationId xmlns:a16="http://schemas.microsoft.com/office/drawing/2014/main" id="{51FDA20F-8B6A-1CDA-D817-BC261441B459}"/>
              </a:ext>
            </a:extLst>
          </p:cNvPr>
          <p:cNvSpPr/>
          <p:nvPr/>
        </p:nvSpPr>
        <p:spPr>
          <a:xfrm>
            <a:off x="479425" y="1089025"/>
            <a:ext cx="11203289" cy="423161"/>
          </a:xfrm>
          <a:prstGeom prst="round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ニュースのメディアパワー</a:t>
            </a:r>
            <a:endParaRPr kumimoji="1" lang="ja-JP" altLang="en-US" sz="1600" dirty="0"/>
          </a:p>
        </p:txBody>
      </p:sp>
      <p:pic>
        <p:nvPicPr>
          <p:cNvPr id="6" name="図 5">
            <a:extLst>
              <a:ext uri="{FF2B5EF4-FFF2-40B4-BE49-F238E27FC236}">
                <a16:creationId xmlns:a16="http://schemas.microsoft.com/office/drawing/2014/main" id="{51D1BE4D-1C33-F222-23CB-6EFE1DB22653}"/>
              </a:ext>
            </a:extLst>
          </p:cNvPr>
          <p:cNvPicPr>
            <a:picLocks noChangeAspect="1"/>
          </p:cNvPicPr>
          <p:nvPr/>
        </p:nvPicPr>
        <p:blipFill rotWithShape="1">
          <a:blip r:embed="rId3"/>
          <a:srcRect l="741" t="15685" r="80377" b="6300"/>
          <a:stretch/>
        </p:blipFill>
        <p:spPr>
          <a:xfrm>
            <a:off x="1001275" y="2486999"/>
            <a:ext cx="1723349" cy="3556876"/>
          </a:xfrm>
          <a:prstGeom prst="rect">
            <a:avLst/>
          </a:prstGeom>
        </p:spPr>
      </p:pic>
      <p:sp>
        <p:nvSpPr>
          <p:cNvPr id="3" name="テキスト プレースホルダー 3">
            <a:extLst>
              <a:ext uri="{FF2B5EF4-FFF2-40B4-BE49-F238E27FC236}">
                <a16:creationId xmlns:a16="http://schemas.microsoft.com/office/drawing/2014/main" id="{9821BC9C-0E87-916C-510B-C2FAA15457A3}"/>
              </a:ext>
            </a:extLst>
          </p:cNvPr>
          <p:cNvSpPr txBox="1">
            <a:spLocks/>
          </p:cNvSpPr>
          <p:nvPr/>
        </p:nvSpPr>
        <p:spPr>
          <a:xfrm>
            <a:off x="3456505" y="4570362"/>
            <a:ext cx="1413848" cy="865017"/>
          </a:xfrm>
          <a:prstGeom prst="rect">
            <a:avLst/>
          </a:prstGeom>
          <a:solidFill>
            <a:schemeClr val="bg1"/>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lnSpc>
                <a:spcPts val="3000"/>
              </a:lnSpc>
            </a:pPr>
            <a:r>
              <a:rPr lang="ja-JP" altLang="en-US" sz="1400" dirty="0"/>
              <a:t>約</a:t>
            </a:r>
            <a:endParaRPr lang="en-US" altLang="ja-JP" sz="1400" dirty="0"/>
          </a:p>
          <a:p>
            <a:pPr algn="ctr">
              <a:lnSpc>
                <a:spcPts val="3000"/>
              </a:lnSpc>
            </a:pPr>
            <a:r>
              <a:rPr lang="en-US" altLang="ja-JP" sz="3600" dirty="0">
                <a:solidFill>
                  <a:schemeClr val="accent6"/>
                </a:solidFill>
              </a:rPr>
              <a:t>700</a:t>
            </a:r>
          </a:p>
        </p:txBody>
      </p:sp>
      <p:sp>
        <p:nvSpPr>
          <p:cNvPr id="20" name="テキスト プレースホルダー 3">
            <a:extLst>
              <a:ext uri="{FF2B5EF4-FFF2-40B4-BE49-F238E27FC236}">
                <a16:creationId xmlns:a16="http://schemas.microsoft.com/office/drawing/2014/main" id="{AC491C89-5FD6-D300-150D-52F53922E451}"/>
              </a:ext>
            </a:extLst>
          </p:cNvPr>
          <p:cNvSpPr txBox="1">
            <a:spLocks/>
          </p:cNvSpPr>
          <p:nvPr/>
        </p:nvSpPr>
        <p:spPr>
          <a:xfrm>
            <a:off x="5112505" y="2876874"/>
            <a:ext cx="4671902" cy="591493"/>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sz="18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約</a:t>
            </a:r>
            <a:r>
              <a:rPr lang="en-US" altLang="ja-JP" sz="3600" dirty="0">
                <a:solidFill>
                  <a:schemeClr val="accent6"/>
                </a:solidFill>
                <a:latin typeface="+mj-ea"/>
                <a:ea typeface="+mj-ea"/>
              </a:rPr>
              <a:t>170</a:t>
            </a:r>
            <a:r>
              <a:rPr lang="ja-JP" altLang="en-US" sz="3600" i="0" dirty="0">
                <a:solidFill>
                  <a:schemeClr val="accent6"/>
                </a:solidFill>
                <a:effectLst/>
                <a:latin typeface="+mj-ea"/>
                <a:ea typeface="+mj-ea"/>
              </a:rPr>
              <a:t>億</a:t>
            </a:r>
            <a:r>
              <a:rPr lang="ja-JP" altLang="en-US" sz="1000" i="0" dirty="0">
                <a:solidFill>
                  <a:schemeClr val="accent6"/>
                </a:solidFill>
                <a:effectLst/>
                <a:latin typeface="+mj-ea"/>
                <a:ea typeface="+mj-ea"/>
              </a:rPr>
              <a:t> </a:t>
            </a:r>
            <a:r>
              <a:rPr lang="en-US" altLang="ja-JP" sz="1800" i="0" dirty="0">
                <a:effectLst/>
                <a:latin typeface="+mj-ea"/>
                <a:ea typeface="+mj-ea"/>
              </a:rPr>
              <a:t>PV</a:t>
            </a:r>
            <a:r>
              <a:rPr lang="en-US" altLang="ja-JP" sz="900" b="0" i="0" dirty="0">
                <a:effectLst/>
                <a:latin typeface="+mj-ea"/>
                <a:ea typeface="+mj-ea"/>
              </a:rPr>
              <a:t>※1</a:t>
            </a:r>
            <a:endParaRPr lang="ja-JP" altLang="en-US" sz="900" b="0" dirty="0">
              <a:latin typeface="+mj-ea"/>
              <a:ea typeface="+mj-ea"/>
            </a:endParaRPr>
          </a:p>
        </p:txBody>
      </p:sp>
      <p:pic>
        <p:nvPicPr>
          <p:cNvPr id="26" name="図 25">
            <a:extLst>
              <a:ext uri="{FF2B5EF4-FFF2-40B4-BE49-F238E27FC236}">
                <a16:creationId xmlns:a16="http://schemas.microsoft.com/office/drawing/2014/main" id="{F327CC6B-C5B3-98A8-7A3C-86A2245FF877}"/>
              </a:ext>
            </a:extLst>
          </p:cNvPr>
          <p:cNvPicPr>
            <a:picLocks noChangeAspect="1"/>
          </p:cNvPicPr>
          <p:nvPr/>
        </p:nvPicPr>
        <p:blipFill rotWithShape="1">
          <a:blip r:embed="rId4"/>
          <a:srcRect r="50711"/>
          <a:stretch/>
        </p:blipFill>
        <p:spPr>
          <a:xfrm>
            <a:off x="9376678" y="5257586"/>
            <a:ext cx="255204" cy="257388"/>
          </a:xfrm>
          <a:prstGeom prst="rect">
            <a:avLst/>
          </a:prstGeom>
        </p:spPr>
      </p:pic>
      <p:sp>
        <p:nvSpPr>
          <p:cNvPr id="11" name="テキスト プレースホルダー 3">
            <a:extLst>
              <a:ext uri="{FF2B5EF4-FFF2-40B4-BE49-F238E27FC236}">
                <a16:creationId xmlns:a16="http://schemas.microsoft.com/office/drawing/2014/main" id="{CEF1786B-79F3-C7A6-F94F-76A9F42A72C4}"/>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t>新聞・通信社が配信するニュースのほか、映像・雑誌や個人の書き手が執筆する記事など、</a:t>
            </a:r>
            <a:endParaRPr lang="en-US" altLang="ja-JP" sz="1800" dirty="0"/>
          </a:p>
          <a:p>
            <a:pPr algn="ctr"/>
            <a:r>
              <a:rPr lang="ja-JP" altLang="en-US" sz="1800" dirty="0"/>
              <a:t>多様なニュースを掲載し、</a:t>
            </a:r>
            <a:r>
              <a:rPr lang="ja-JP" altLang="en-US" sz="1800" dirty="0">
                <a:solidFill>
                  <a:schemeClr val="accent6"/>
                </a:solidFill>
              </a:rPr>
              <a:t>国内ユーザーの多くが習慣的にニュース閲覧</a:t>
            </a:r>
            <a:r>
              <a:rPr lang="ja-JP" altLang="en-US" sz="1800" dirty="0"/>
              <a:t>を行っています。</a:t>
            </a:r>
          </a:p>
        </p:txBody>
      </p:sp>
      <p:sp>
        <p:nvSpPr>
          <p:cNvPr id="15" name="正方形/長方形 14">
            <a:extLst>
              <a:ext uri="{FF2B5EF4-FFF2-40B4-BE49-F238E27FC236}">
                <a16:creationId xmlns:a16="http://schemas.microsoft.com/office/drawing/2014/main" id="{A407C991-66B2-FE15-39A3-387F713496E5}"/>
              </a:ext>
            </a:extLst>
          </p:cNvPr>
          <p:cNvSpPr/>
          <p:nvPr/>
        </p:nvSpPr>
        <p:spPr>
          <a:xfrm>
            <a:off x="3181719" y="2782063"/>
            <a:ext cx="1726713" cy="676275"/>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テキスト プレースホルダー 3">
            <a:extLst>
              <a:ext uri="{FF2B5EF4-FFF2-40B4-BE49-F238E27FC236}">
                <a16:creationId xmlns:a16="http://schemas.microsoft.com/office/drawing/2014/main" id="{65B234D9-D71E-943F-3855-776C416564B1}"/>
              </a:ext>
            </a:extLst>
          </p:cNvPr>
          <p:cNvSpPr txBox="1">
            <a:spLocks/>
          </p:cNvSpPr>
          <p:nvPr/>
        </p:nvSpPr>
        <p:spPr>
          <a:xfrm>
            <a:off x="3649787" y="2963929"/>
            <a:ext cx="888045"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800" dirty="0">
                <a:solidFill>
                  <a:schemeClr val="bg1"/>
                </a:solidFill>
              </a:rPr>
              <a:t>月間</a:t>
            </a:r>
            <a:r>
              <a:rPr lang="en-US" altLang="ja-JP" sz="1800" dirty="0">
                <a:solidFill>
                  <a:schemeClr val="bg1"/>
                </a:solidFill>
              </a:rPr>
              <a:t>PV</a:t>
            </a:r>
            <a:endParaRPr lang="ja-JP" altLang="en-US" sz="1800" dirty="0">
              <a:solidFill>
                <a:schemeClr val="bg1"/>
              </a:solidFill>
            </a:endParaRPr>
          </a:p>
        </p:txBody>
      </p:sp>
      <p:sp>
        <p:nvSpPr>
          <p:cNvPr id="17" name="正方形/長方形 16">
            <a:extLst>
              <a:ext uri="{FF2B5EF4-FFF2-40B4-BE49-F238E27FC236}">
                <a16:creationId xmlns:a16="http://schemas.microsoft.com/office/drawing/2014/main" id="{A98E93CB-14B2-CE67-3DFE-34E35B8C7A03}"/>
              </a:ext>
            </a:extLst>
          </p:cNvPr>
          <p:cNvSpPr/>
          <p:nvPr/>
        </p:nvSpPr>
        <p:spPr>
          <a:xfrm>
            <a:off x="4908432" y="2782063"/>
            <a:ext cx="6302909" cy="676275"/>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E552C1C0-2410-947F-0474-0C729917B6D9}"/>
              </a:ext>
            </a:extLst>
          </p:cNvPr>
          <p:cNvSpPr/>
          <p:nvPr/>
        </p:nvSpPr>
        <p:spPr>
          <a:xfrm>
            <a:off x="3188099" y="3756611"/>
            <a:ext cx="1950661" cy="676275"/>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プレースホルダー 3">
            <a:extLst>
              <a:ext uri="{FF2B5EF4-FFF2-40B4-BE49-F238E27FC236}">
                <a16:creationId xmlns:a16="http://schemas.microsoft.com/office/drawing/2014/main" id="{B0B031B5-D4ED-9D49-0C1D-2D78A0888648}"/>
              </a:ext>
            </a:extLst>
          </p:cNvPr>
          <p:cNvSpPr txBox="1">
            <a:spLocks/>
          </p:cNvSpPr>
          <p:nvPr/>
        </p:nvSpPr>
        <p:spPr>
          <a:xfrm>
            <a:off x="3286361" y="3938477"/>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solidFill>
                  <a:schemeClr val="bg1"/>
                </a:solidFill>
              </a:rPr>
              <a:t>掲載メディア数</a:t>
            </a:r>
          </a:p>
        </p:txBody>
      </p:sp>
      <p:sp>
        <p:nvSpPr>
          <p:cNvPr id="24" name="正方形/長方形 23">
            <a:extLst>
              <a:ext uri="{FF2B5EF4-FFF2-40B4-BE49-F238E27FC236}">
                <a16:creationId xmlns:a16="http://schemas.microsoft.com/office/drawing/2014/main" id="{81B65243-7FC4-4E18-822A-CCD917DA800E}"/>
              </a:ext>
            </a:extLst>
          </p:cNvPr>
          <p:cNvSpPr/>
          <p:nvPr/>
        </p:nvSpPr>
        <p:spPr>
          <a:xfrm>
            <a:off x="3188309" y="4426383"/>
            <a:ext cx="1950486" cy="1401073"/>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9" name="正方形/長方形 28">
            <a:extLst>
              <a:ext uri="{FF2B5EF4-FFF2-40B4-BE49-F238E27FC236}">
                <a16:creationId xmlns:a16="http://schemas.microsoft.com/office/drawing/2014/main" id="{9EA48322-7DA8-0666-8E11-513E26985EF5}"/>
              </a:ext>
            </a:extLst>
          </p:cNvPr>
          <p:cNvSpPr/>
          <p:nvPr/>
        </p:nvSpPr>
        <p:spPr>
          <a:xfrm>
            <a:off x="5221465" y="3756611"/>
            <a:ext cx="1950661" cy="676275"/>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0" name="テキスト プレースホルダー 3">
            <a:extLst>
              <a:ext uri="{FF2B5EF4-FFF2-40B4-BE49-F238E27FC236}">
                <a16:creationId xmlns:a16="http://schemas.microsoft.com/office/drawing/2014/main" id="{E033169F-8925-612F-F555-C94031F65F53}"/>
              </a:ext>
            </a:extLst>
          </p:cNvPr>
          <p:cNvSpPr txBox="1">
            <a:spLocks/>
          </p:cNvSpPr>
          <p:nvPr/>
        </p:nvSpPr>
        <p:spPr>
          <a:xfrm>
            <a:off x="5319727" y="3938477"/>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solidFill>
                  <a:schemeClr val="bg1"/>
                </a:solidFill>
              </a:rPr>
              <a:t>配信ニュース本数</a:t>
            </a:r>
          </a:p>
        </p:txBody>
      </p:sp>
      <p:sp>
        <p:nvSpPr>
          <p:cNvPr id="31" name="正方形/長方形 30">
            <a:extLst>
              <a:ext uri="{FF2B5EF4-FFF2-40B4-BE49-F238E27FC236}">
                <a16:creationId xmlns:a16="http://schemas.microsoft.com/office/drawing/2014/main" id="{852E96DA-872D-0A5C-FAA9-AB937E19196E}"/>
              </a:ext>
            </a:extLst>
          </p:cNvPr>
          <p:cNvSpPr/>
          <p:nvPr/>
        </p:nvSpPr>
        <p:spPr>
          <a:xfrm>
            <a:off x="5221675" y="4426383"/>
            <a:ext cx="1950486" cy="1401073"/>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テキスト ボックス 47">
            <a:extLst>
              <a:ext uri="{FF2B5EF4-FFF2-40B4-BE49-F238E27FC236}">
                <a16:creationId xmlns:a16="http://schemas.microsoft.com/office/drawing/2014/main" id="{582AA806-9D45-0ADB-412F-EE12768A12C8}"/>
              </a:ext>
            </a:extLst>
          </p:cNvPr>
          <p:cNvSpPr txBox="1"/>
          <p:nvPr/>
        </p:nvSpPr>
        <p:spPr>
          <a:xfrm>
            <a:off x="3578965" y="5213774"/>
            <a:ext cx="1168928" cy="434734"/>
          </a:xfrm>
          <a:prstGeom prst="rect">
            <a:avLst/>
          </a:prstGeom>
          <a:noFill/>
        </p:spPr>
        <p:txBody>
          <a:bodyPr wrap="square">
            <a:spAutoFit/>
          </a:bodyPr>
          <a:lstStyle/>
          <a:p>
            <a:pPr marL="0" marR="0" lvl="0" indent="0" algn="ctr" defTabSz="914400" rtl="0" eaLnBrk="1" fontAlgn="auto" latinLnBrk="0" hangingPunct="1">
              <a:lnSpc>
                <a:spcPts val="3000"/>
              </a:lnSpc>
              <a:spcBef>
                <a:spcPts val="0"/>
              </a:spcBef>
              <a:spcAft>
                <a:spcPts val="0"/>
              </a:spcAft>
              <a:buClrTx/>
              <a:buSzTx/>
              <a:buFontTx/>
              <a:buNone/>
              <a:tabLst/>
              <a:defRPr/>
            </a:pPr>
            <a:r>
              <a:rPr lang="ja-JP" altLang="en-US" sz="1400" b="1" dirty="0">
                <a:solidFill>
                  <a:schemeClr val="accent3"/>
                </a:solidFill>
                <a:latin typeface="Calibri" panose="020F0502020204030204"/>
                <a:ea typeface="メイリオ" panose="020B0604030504040204" pitchFamily="50" charset="-128"/>
              </a:rPr>
              <a:t>媒体以上</a:t>
            </a:r>
            <a:r>
              <a:rPr lang="en-US" altLang="ja-JP" sz="900" b="1" dirty="0">
                <a:solidFill>
                  <a:schemeClr val="accent3"/>
                </a:solidFill>
                <a:latin typeface="Calibri" panose="020F0502020204030204"/>
                <a:ea typeface="メイリオ" panose="020B0604030504040204" pitchFamily="50" charset="-128"/>
              </a:rPr>
              <a:t>※2</a:t>
            </a:r>
            <a:endParaRPr kumimoji="1" lang="ja-JP" altLang="en-US" sz="900" b="1" i="0" u="none" strike="noStrike" kern="120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endParaRPr>
          </a:p>
        </p:txBody>
      </p:sp>
      <p:sp>
        <p:nvSpPr>
          <p:cNvPr id="49" name="テキスト プレースホルダー 3">
            <a:extLst>
              <a:ext uri="{FF2B5EF4-FFF2-40B4-BE49-F238E27FC236}">
                <a16:creationId xmlns:a16="http://schemas.microsoft.com/office/drawing/2014/main" id="{CEC33157-D9B5-FD85-E971-6FC38EFE76FB}"/>
              </a:ext>
            </a:extLst>
          </p:cNvPr>
          <p:cNvSpPr txBox="1">
            <a:spLocks/>
          </p:cNvSpPr>
          <p:nvPr/>
        </p:nvSpPr>
        <p:spPr>
          <a:xfrm>
            <a:off x="5442680" y="4570362"/>
            <a:ext cx="1413848" cy="865017"/>
          </a:xfrm>
          <a:prstGeom prst="rect">
            <a:avLst/>
          </a:prstGeom>
          <a:solidFill>
            <a:schemeClr val="bg1"/>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lnSpc>
                <a:spcPts val="3000"/>
              </a:lnSpc>
            </a:pPr>
            <a:r>
              <a:rPr lang="ja-JP" altLang="en-US" sz="1400" dirty="0"/>
              <a:t>約</a:t>
            </a:r>
            <a:endParaRPr lang="en-US" altLang="ja-JP" sz="1400" dirty="0"/>
          </a:p>
          <a:p>
            <a:pPr algn="ctr">
              <a:lnSpc>
                <a:spcPts val="3000"/>
              </a:lnSpc>
            </a:pPr>
            <a:r>
              <a:rPr lang="en-US" altLang="ja-JP" sz="3600" dirty="0">
                <a:solidFill>
                  <a:schemeClr val="accent6"/>
                </a:solidFill>
              </a:rPr>
              <a:t>7500</a:t>
            </a:r>
          </a:p>
        </p:txBody>
      </p:sp>
      <p:sp>
        <p:nvSpPr>
          <p:cNvPr id="50" name="テキスト ボックス 49">
            <a:extLst>
              <a:ext uri="{FF2B5EF4-FFF2-40B4-BE49-F238E27FC236}">
                <a16:creationId xmlns:a16="http://schemas.microsoft.com/office/drawing/2014/main" id="{1E62B4F1-00F4-365D-CB7D-4D13CE2F8A6B}"/>
              </a:ext>
            </a:extLst>
          </p:cNvPr>
          <p:cNvSpPr txBox="1"/>
          <p:nvPr/>
        </p:nvSpPr>
        <p:spPr>
          <a:xfrm>
            <a:off x="5565140" y="5213774"/>
            <a:ext cx="1168928" cy="434734"/>
          </a:xfrm>
          <a:prstGeom prst="rect">
            <a:avLst/>
          </a:prstGeom>
          <a:noFill/>
        </p:spPr>
        <p:txBody>
          <a:bodyPr wrap="square">
            <a:spAutoFit/>
          </a:bodyPr>
          <a:lstStyle/>
          <a:p>
            <a:pPr marL="0" marR="0" lvl="0" indent="0" algn="ctr" defTabSz="914400" rtl="0" eaLnBrk="1" fontAlgn="auto" latinLnBrk="0" hangingPunct="1">
              <a:lnSpc>
                <a:spcPts val="3000"/>
              </a:lnSpc>
              <a:spcBef>
                <a:spcPts val="0"/>
              </a:spcBef>
              <a:spcAft>
                <a:spcPts val="0"/>
              </a:spcAft>
              <a:buClrTx/>
              <a:buSzTx/>
              <a:buFontTx/>
              <a:buNone/>
              <a:tabLst/>
              <a:defRPr/>
            </a:pPr>
            <a:r>
              <a:rPr lang="ja-JP" altLang="en-US" sz="1400" b="1" dirty="0">
                <a:solidFill>
                  <a:schemeClr val="accent3"/>
                </a:solidFill>
                <a:latin typeface="Calibri" panose="020F0502020204030204"/>
                <a:ea typeface="メイリオ" panose="020B0604030504040204" pitchFamily="50" charset="-128"/>
              </a:rPr>
              <a:t>本</a:t>
            </a:r>
            <a:r>
              <a:rPr lang="en-US" altLang="ja-JP" sz="1400" b="1" dirty="0">
                <a:solidFill>
                  <a:schemeClr val="accent3"/>
                </a:solidFill>
                <a:latin typeface="Calibri" panose="020F0502020204030204"/>
                <a:ea typeface="メイリオ" panose="020B0604030504040204" pitchFamily="50" charset="-128"/>
              </a:rPr>
              <a:t>/</a:t>
            </a:r>
            <a:r>
              <a:rPr lang="ja-JP" altLang="en-US" sz="1400" b="1" dirty="0">
                <a:solidFill>
                  <a:schemeClr val="accent3"/>
                </a:solidFill>
                <a:latin typeface="Calibri" panose="020F0502020204030204"/>
                <a:ea typeface="メイリオ" panose="020B0604030504040204" pitchFamily="50" charset="-128"/>
              </a:rPr>
              <a:t>日</a:t>
            </a:r>
            <a:r>
              <a:rPr kumimoji="1" lang="en-US" altLang="ja-JP" sz="9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※2</a:t>
            </a:r>
            <a:endParaRPr kumimoji="1" lang="ja-JP" altLang="en-US" sz="1400" b="1" i="0" u="none" strike="noStrike" kern="120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endParaRPr>
          </a:p>
        </p:txBody>
      </p:sp>
      <p:sp>
        <p:nvSpPr>
          <p:cNvPr id="62" name="テキスト プレースホルダー 3">
            <a:extLst>
              <a:ext uri="{FF2B5EF4-FFF2-40B4-BE49-F238E27FC236}">
                <a16:creationId xmlns:a16="http://schemas.microsoft.com/office/drawing/2014/main" id="{D06CB600-4E79-1A1A-D82F-9A56A1A16B02}"/>
              </a:ext>
            </a:extLst>
          </p:cNvPr>
          <p:cNvSpPr txBox="1">
            <a:spLocks/>
          </p:cNvSpPr>
          <p:nvPr/>
        </p:nvSpPr>
        <p:spPr>
          <a:xfrm>
            <a:off x="7518205" y="4570362"/>
            <a:ext cx="1413848" cy="865017"/>
          </a:xfrm>
          <a:prstGeom prst="rect">
            <a:avLst/>
          </a:prstGeom>
          <a:solidFill>
            <a:schemeClr val="bg1"/>
          </a:solid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lnSpc>
                <a:spcPts val="3000"/>
              </a:lnSpc>
            </a:pPr>
            <a:r>
              <a:rPr lang="ja-JP" altLang="en-US" sz="1400" dirty="0"/>
              <a:t>平均</a:t>
            </a:r>
            <a:endParaRPr lang="en-US" altLang="ja-JP" sz="1400" dirty="0"/>
          </a:p>
          <a:p>
            <a:pPr algn="ctr">
              <a:lnSpc>
                <a:spcPts val="3000"/>
              </a:lnSpc>
            </a:pPr>
            <a:r>
              <a:rPr lang="en-US" altLang="ja-JP" sz="3600" dirty="0">
                <a:solidFill>
                  <a:schemeClr val="accent6"/>
                </a:solidFill>
              </a:rPr>
              <a:t>31</a:t>
            </a:r>
            <a:r>
              <a:rPr lang="ja-JP" altLang="en-US" sz="3600" dirty="0">
                <a:solidFill>
                  <a:schemeClr val="accent6"/>
                </a:solidFill>
              </a:rPr>
              <a:t>万</a:t>
            </a:r>
            <a:endParaRPr lang="en-US" altLang="ja-JP" sz="3600" dirty="0">
              <a:solidFill>
                <a:schemeClr val="accent6"/>
              </a:solidFill>
            </a:endParaRPr>
          </a:p>
        </p:txBody>
      </p:sp>
      <p:sp>
        <p:nvSpPr>
          <p:cNvPr id="63" name="正方形/長方形 62">
            <a:extLst>
              <a:ext uri="{FF2B5EF4-FFF2-40B4-BE49-F238E27FC236}">
                <a16:creationId xmlns:a16="http://schemas.microsoft.com/office/drawing/2014/main" id="{B749EA95-1EF0-D69D-4ED6-348D511E4AD6}"/>
              </a:ext>
            </a:extLst>
          </p:cNvPr>
          <p:cNvSpPr/>
          <p:nvPr/>
        </p:nvSpPr>
        <p:spPr>
          <a:xfrm>
            <a:off x="7249799" y="3756611"/>
            <a:ext cx="1950661" cy="676275"/>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4" name="テキスト プレースホルダー 3">
            <a:extLst>
              <a:ext uri="{FF2B5EF4-FFF2-40B4-BE49-F238E27FC236}">
                <a16:creationId xmlns:a16="http://schemas.microsoft.com/office/drawing/2014/main" id="{C641EB7E-FEB9-36E4-2D10-E70FF6D10134}"/>
              </a:ext>
            </a:extLst>
          </p:cNvPr>
          <p:cNvSpPr txBox="1">
            <a:spLocks/>
          </p:cNvSpPr>
          <p:nvPr/>
        </p:nvSpPr>
        <p:spPr>
          <a:xfrm>
            <a:off x="7348061" y="3938477"/>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solidFill>
                  <a:schemeClr val="bg1"/>
                </a:solidFill>
              </a:rPr>
              <a:t>コメント投稿数</a:t>
            </a:r>
          </a:p>
        </p:txBody>
      </p:sp>
      <p:sp>
        <p:nvSpPr>
          <p:cNvPr id="65" name="正方形/長方形 64">
            <a:extLst>
              <a:ext uri="{FF2B5EF4-FFF2-40B4-BE49-F238E27FC236}">
                <a16:creationId xmlns:a16="http://schemas.microsoft.com/office/drawing/2014/main" id="{31D968B5-38EB-ED25-8342-DC9443D9159C}"/>
              </a:ext>
            </a:extLst>
          </p:cNvPr>
          <p:cNvSpPr/>
          <p:nvPr/>
        </p:nvSpPr>
        <p:spPr>
          <a:xfrm>
            <a:off x="7250009" y="4426383"/>
            <a:ext cx="1950486" cy="1401073"/>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6" name="正方形/長方形 65">
            <a:extLst>
              <a:ext uri="{FF2B5EF4-FFF2-40B4-BE49-F238E27FC236}">
                <a16:creationId xmlns:a16="http://schemas.microsoft.com/office/drawing/2014/main" id="{6E8DF4A9-07D1-85F4-D106-1D1A2A68C063}"/>
              </a:ext>
            </a:extLst>
          </p:cNvPr>
          <p:cNvSpPr/>
          <p:nvPr/>
        </p:nvSpPr>
        <p:spPr>
          <a:xfrm>
            <a:off x="9283165" y="3756611"/>
            <a:ext cx="1950661" cy="676275"/>
          </a:xfrm>
          <a:prstGeom prst="rect">
            <a:avLst/>
          </a:prstGeom>
          <a:solidFill>
            <a:schemeClr val="accent6"/>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7" name="テキスト プレースホルダー 3">
            <a:extLst>
              <a:ext uri="{FF2B5EF4-FFF2-40B4-BE49-F238E27FC236}">
                <a16:creationId xmlns:a16="http://schemas.microsoft.com/office/drawing/2014/main" id="{1873217C-01FE-9EC5-D35B-8784699C8666}"/>
              </a:ext>
            </a:extLst>
          </p:cNvPr>
          <p:cNvSpPr txBox="1">
            <a:spLocks/>
          </p:cNvSpPr>
          <p:nvPr/>
        </p:nvSpPr>
        <p:spPr>
          <a:xfrm>
            <a:off x="9381427" y="3938477"/>
            <a:ext cx="1754136" cy="341337"/>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en-US" altLang="ja-JP" sz="1800" dirty="0">
                <a:solidFill>
                  <a:schemeClr val="bg1"/>
                </a:solidFill>
              </a:rPr>
              <a:t>SNS</a:t>
            </a:r>
            <a:r>
              <a:rPr lang="ja-JP" altLang="en-US" sz="1800" dirty="0">
                <a:solidFill>
                  <a:schemeClr val="bg1"/>
                </a:solidFill>
              </a:rPr>
              <a:t>フォロワー数</a:t>
            </a:r>
          </a:p>
        </p:txBody>
      </p:sp>
      <p:sp>
        <p:nvSpPr>
          <p:cNvPr id="68" name="正方形/長方形 67">
            <a:extLst>
              <a:ext uri="{FF2B5EF4-FFF2-40B4-BE49-F238E27FC236}">
                <a16:creationId xmlns:a16="http://schemas.microsoft.com/office/drawing/2014/main" id="{1F5C6A68-17B4-52D5-8C02-DEB2EF438DC8}"/>
              </a:ext>
            </a:extLst>
          </p:cNvPr>
          <p:cNvSpPr/>
          <p:nvPr/>
        </p:nvSpPr>
        <p:spPr>
          <a:xfrm>
            <a:off x="9283375" y="4426383"/>
            <a:ext cx="1950486" cy="1401073"/>
          </a:xfrm>
          <a:prstGeom prst="rect">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9" name="テキスト ボックス 68">
            <a:extLst>
              <a:ext uri="{FF2B5EF4-FFF2-40B4-BE49-F238E27FC236}">
                <a16:creationId xmlns:a16="http://schemas.microsoft.com/office/drawing/2014/main" id="{909BEE78-D40A-079A-83C1-D86BC526070B}"/>
              </a:ext>
            </a:extLst>
          </p:cNvPr>
          <p:cNvSpPr txBox="1"/>
          <p:nvPr/>
        </p:nvSpPr>
        <p:spPr>
          <a:xfrm>
            <a:off x="7640665" y="5213774"/>
            <a:ext cx="1168928" cy="450123"/>
          </a:xfrm>
          <a:prstGeom prst="rect">
            <a:avLst/>
          </a:prstGeom>
          <a:noFill/>
        </p:spPr>
        <p:txBody>
          <a:bodyPr wrap="square">
            <a:spAutoFit/>
          </a:bodyPr>
          <a:lstStyle/>
          <a:p>
            <a:pPr marL="0" marR="0" lvl="0" indent="0" algn="ctr" defTabSz="914400" rtl="0" eaLnBrk="1" fontAlgn="auto" latinLnBrk="0" hangingPunct="1">
              <a:lnSpc>
                <a:spcPts val="3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rPr>
              <a:t>/</a:t>
            </a:r>
            <a:r>
              <a:rPr kumimoji="1" lang="ja-JP" altLang="en-US" sz="1400" b="1" i="0" u="none" strike="noStrike" kern="120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rPr>
              <a:t>日</a:t>
            </a:r>
            <a:r>
              <a:rPr kumimoji="1" lang="en-US" altLang="ja-JP" sz="9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※2</a:t>
            </a:r>
            <a:endParaRPr kumimoji="1" lang="ja-JP" altLang="en-US" sz="1400" b="1" i="0" u="none" strike="noStrike" kern="1200" cap="none" spc="0" normalizeH="0" baseline="0" noProof="0" dirty="0">
              <a:ln>
                <a:noFill/>
              </a:ln>
              <a:solidFill>
                <a:schemeClr val="accent3"/>
              </a:solidFill>
              <a:effectLst/>
              <a:uLnTx/>
              <a:uFillTx/>
              <a:latin typeface="Calibri" panose="020F0502020204030204"/>
              <a:ea typeface="メイリオ" panose="020B0604030504040204" pitchFamily="50" charset="-128"/>
              <a:cs typeface="+mn-cs"/>
            </a:endParaRPr>
          </a:p>
        </p:txBody>
      </p:sp>
      <p:sp>
        <p:nvSpPr>
          <p:cNvPr id="70" name="テキスト プレースホルダー 3">
            <a:extLst>
              <a:ext uri="{FF2B5EF4-FFF2-40B4-BE49-F238E27FC236}">
                <a16:creationId xmlns:a16="http://schemas.microsoft.com/office/drawing/2014/main" id="{B184B6F2-1B8C-9794-9E1E-4570FE2D69AF}"/>
              </a:ext>
            </a:extLst>
          </p:cNvPr>
          <p:cNvSpPr txBox="1">
            <a:spLocks/>
          </p:cNvSpPr>
          <p:nvPr/>
        </p:nvSpPr>
        <p:spPr>
          <a:xfrm>
            <a:off x="9468691" y="4599445"/>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lnSpc>
                <a:spcPts val="3000"/>
              </a:lnSpc>
            </a:pPr>
            <a:r>
              <a:rPr lang="ja-JP" altLang="en-US" sz="1400" dirty="0"/>
              <a:t>約</a:t>
            </a:r>
            <a:r>
              <a:rPr lang="en-US" altLang="ja-JP" sz="2800" dirty="0">
                <a:solidFill>
                  <a:schemeClr val="accent6"/>
                </a:solidFill>
              </a:rPr>
              <a:t>147</a:t>
            </a:r>
            <a:r>
              <a:rPr lang="ja-JP" altLang="en-US" sz="2800" dirty="0">
                <a:solidFill>
                  <a:schemeClr val="accent6"/>
                </a:solidFill>
              </a:rPr>
              <a:t>万</a:t>
            </a:r>
            <a:r>
              <a:rPr kumimoji="1" lang="ja-JP" altLang="en-US" sz="140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人</a:t>
            </a:r>
            <a:endParaRPr lang="en-US" altLang="ja-JP" sz="4000" dirty="0">
              <a:solidFill>
                <a:schemeClr val="accent6"/>
              </a:solidFill>
            </a:endParaRPr>
          </a:p>
        </p:txBody>
      </p:sp>
      <p:sp>
        <p:nvSpPr>
          <p:cNvPr id="73" name="テキスト プレースホルダー 3">
            <a:extLst>
              <a:ext uri="{FF2B5EF4-FFF2-40B4-BE49-F238E27FC236}">
                <a16:creationId xmlns:a16="http://schemas.microsoft.com/office/drawing/2014/main" id="{2355F99B-7893-1DCA-15B7-798E8AC06435}"/>
              </a:ext>
            </a:extLst>
          </p:cNvPr>
          <p:cNvSpPr txBox="1">
            <a:spLocks/>
          </p:cNvSpPr>
          <p:nvPr/>
        </p:nvSpPr>
        <p:spPr>
          <a:xfrm>
            <a:off x="9591151" y="5080097"/>
            <a:ext cx="1879889" cy="643411"/>
          </a:xfrm>
          <a:prstGeom prst="rect">
            <a:avLst/>
          </a:prstGeom>
          <a:noFill/>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lnSpc>
                <a:spcPts val="3000"/>
              </a:lnSpc>
            </a:pPr>
            <a:r>
              <a:rPr lang="ja-JP" altLang="en-US" sz="1400" dirty="0"/>
              <a:t>約</a:t>
            </a:r>
            <a:r>
              <a:rPr lang="en-US" altLang="ja-JP" sz="2800" dirty="0">
                <a:solidFill>
                  <a:schemeClr val="accent6"/>
                </a:solidFill>
              </a:rPr>
              <a:t>52</a:t>
            </a:r>
            <a:r>
              <a:rPr lang="ja-JP" altLang="en-US" sz="2800" dirty="0">
                <a:solidFill>
                  <a:schemeClr val="accent6"/>
                </a:solidFill>
              </a:rPr>
              <a:t>万</a:t>
            </a:r>
            <a:r>
              <a:rPr kumimoji="1" lang="ja-JP" altLang="en-US" sz="140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人</a:t>
            </a:r>
            <a:endParaRPr lang="en-US" altLang="ja-JP" sz="4000" dirty="0">
              <a:solidFill>
                <a:schemeClr val="accent6"/>
              </a:solidFill>
            </a:endParaRPr>
          </a:p>
        </p:txBody>
      </p:sp>
      <p:pic>
        <p:nvPicPr>
          <p:cNvPr id="75" name="図 74">
            <a:extLst>
              <a:ext uri="{FF2B5EF4-FFF2-40B4-BE49-F238E27FC236}">
                <a16:creationId xmlns:a16="http://schemas.microsoft.com/office/drawing/2014/main" id="{A2709F8D-D690-ACFC-A942-1DA18BE6DB1E}"/>
              </a:ext>
            </a:extLst>
          </p:cNvPr>
          <p:cNvPicPr>
            <a:picLocks noChangeAspect="1"/>
          </p:cNvPicPr>
          <p:nvPr/>
        </p:nvPicPr>
        <p:blipFill>
          <a:blip r:embed="rId5"/>
          <a:stretch>
            <a:fillRect/>
          </a:stretch>
        </p:blipFill>
        <p:spPr>
          <a:xfrm>
            <a:off x="9377672" y="4765309"/>
            <a:ext cx="255204" cy="254209"/>
          </a:xfrm>
          <a:prstGeom prst="rect">
            <a:avLst/>
          </a:prstGeom>
        </p:spPr>
      </p:pic>
      <p:sp>
        <p:nvSpPr>
          <p:cNvPr id="4" name="テキスト プレースホルダー 6">
            <a:extLst>
              <a:ext uri="{FF2B5EF4-FFF2-40B4-BE49-F238E27FC236}">
                <a16:creationId xmlns:a16="http://schemas.microsoft.com/office/drawing/2014/main" id="{0D654526-5A6B-E2C6-769C-F9040769CABB}"/>
              </a:ext>
            </a:extLst>
          </p:cNvPr>
          <p:cNvSpPr txBox="1">
            <a:spLocks/>
          </p:cNvSpPr>
          <p:nvPr/>
        </p:nvSpPr>
        <p:spPr>
          <a:xfrm>
            <a:off x="509286" y="1185482"/>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dirty="0">
                <a:solidFill>
                  <a:schemeClr val="bg1"/>
                </a:solidFill>
              </a:rPr>
              <a:t>掲載情報の供給量・ユーザー利用数共に国内最大</a:t>
            </a:r>
          </a:p>
        </p:txBody>
      </p:sp>
      <p:sp>
        <p:nvSpPr>
          <p:cNvPr id="9" name="テキスト プレースホルダー 8">
            <a:extLst>
              <a:ext uri="{FF2B5EF4-FFF2-40B4-BE49-F238E27FC236}">
                <a16:creationId xmlns:a16="http://schemas.microsoft.com/office/drawing/2014/main" id="{1B3D2BE5-D0DF-66C3-AE43-71D4FEB7F369}"/>
              </a:ext>
            </a:extLst>
          </p:cNvPr>
          <p:cNvSpPr>
            <a:spLocks noGrp="1"/>
          </p:cNvSpPr>
          <p:nvPr>
            <p:ph type="body" sz="quarter" idx="12"/>
          </p:nvPr>
        </p:nvSpPr>
        <p:spPr/>
        <p:txBody>
          <a:bodyPr/>
          <a:lstStyle/>
          <a:p>
            <a:r>
              <a:rPr lang="ja-JP" altLang="en-US" dirty="0"/>
              <a:t>媒体データ</a:t>
            </a:r>
          </a:p>
        </p:txBody>
      </p:sp>
      <p:sp>
        <p:nvSpPr>
          <p:cNvPr id="2" name="テキスト ボックス 1">
            <a:extLst>
              <a:ext uri="{FF2B5EF4-FFF2-40B4-BE49-F238E27FC236}">
                <a16:creationId xmlns:a16="http://schemas.microsoft.com/office/drawing/2014/main" id="{F80DA821-53D6-1641-5603-4F3A67A2FD87}"/>
              </a:ext>
            </a:extLst>
          </p:cNvPr>
          <p:cNvSpPr txBox="1"/>
          <p:nvPr/>
        </p:nvSpPr>
        <p:spPr>
          <a:xfrm>
            <a:off x="728440" y="6166306"/>
            <a:ext cx="5585274" cy="215444"/>
          </a:xfrm>
          <a:prstGeom prst="rect">
            <a:avLst/>
          </a:prstGeom>
          <a:noFill/>
        </p:spPr>
        <p:txBody>
          <a:bodyPr wrap="square">
            <a:spAutoFit/>
          </a:bodyPr>
          <a:lstStyle/>
          <a:p>
            <a:r>
              <a:rPr lang="en-US" altLang="ja-JP" sz="800" b="0" i="0" dirty="0">
                <a:solidFill>
                  <a:schemeClr val="accent3"/>
                </a:solidFill>
                <a:effectLst/>
                <a:latin typeface="+mj-ea"/>
                <a:ea typeface="+mj-ea"/>
              </a:rPr>
              <a:t>※1 2022</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4</a:t>
            </a:r>
            <a:r>
              <a:rPr lang="ja-JP" altLang="en-US" sz="800" b="0" i="0" dirty="0">
                <a:solidFill>
                  <a:schemeClr val="accent3"/>
                </a:solidFill>
                <a:effectLst/>
                <a:latin typeface="+mj-ea"/>
                <a:ea typeface="+mj-ea"/>
              </a:rPr>
              <a:t>月</a:t>
            </a:r>
            <a:r>
              <a:rPr lang="en-US" altLang="ja-JP" sz="800" b="0" i="0" dirty="0">
                <a:solidFill>
                  <a:schemeClr val="accent3"/>
                </a:solidFill>
                <a:effectLst/>
                <a:latin typeface="+mj-ea"/>
                <a:ea typeface="+mj-ea"/>
              </a:rPr>
              <a:t>〜2023</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3</a:t>
            </a:r>
            <a:r>
              <a:rPr lang="ja-JP" altLang="en-US" sz="800" b="0" i="0" dirty="0">
                <a:solidFill>
                  <a:schemeClr val="accent3"/>
                </a:solidFill>
                <a:effectLst/>
                <a:latin typeface="+mj-ea"/>
                <a:ea typeface="+mj-ea"/>
              </a:rPr>
              <a:t>月の平均値　 </a:t>
            </a:r>
            <a:r>
              <a:rPr lang="en-US" altLang="ja-JP" sz="800" b="0" i="0" dirty="0">
                <a:solidFill>
                  <a:schemeClr val="accent3"/>
                </a:solidFill>
                <a:effectLst/>
                <a:latin typeface="+mj-ea"/>
                <a:ea typeface="+mj-ea"/>
              </a:rPr>
              <a:t>※2 2022</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5</a:t>
            </a:r>
            <a:r>
              <a:rPr lang="ja-JP" altLang="en-US" sz="800" b="0" i="0" dirty="0">
                <a:solidFill>
                  <a:schemeClr val="accent3"/>
                </a:solidFill>
                <a:effectLst/>
                <a:latin typeface="+mj-ea"/>
                <a:ea typeface="+mj-ea"/>
              </a:rPr>
              <a:t>月　</a:t>
            </a:r>
            <a:r>
              <a:rPr lang="en-US" altLang="ja-JP" sz="800" dirty="0">
                <a:solidFill>
                  <a:schemeClr val="accent3"/>
                </a:solidFill>
                <a:latin typeface="+mj-ea"/>
                <a:ea typeface="+mj-ea"/>
              </a:rPr>
              <a:t>※3</a:t>
            </a:r>
            <a:r>
              <a:rPr lang="ja-JP" altLang="en-US" sz="800" dirty="0">
                <a:solidFill>
                  <a:schemeClr val="accent3"/>
                </a:solidFill>
                <a:latin typeface="+mj-ea"/>
                <a:ea typeface="+mj-ea"/>
              </a:rPr>
              <a:t> </a:t>
            </a:r>
            <a:r>
              <a:rPr lang="en-US" altLang="ja-JP" sz="800" dirty="0">
                <a:solidFill>
                  <a:schemeClr val="accent3"/>
                </a:solidFill>
                <a:latin typeface="+mj-ea"/>
                <a:ea typeface="+mj-ea"/>
              </a:rPr>
              <a:t>2023</a:t>
            </a:r>
            <a:r>
              <a:rPr lang="ja-JP" altLang="en-US" sz="800" dirty="0">
                <a:solidFill>
                  <a:schemeClr val="accent3"/>
                </a:solidFill>
                <a:latin typeface="+mj-ea"/>
                <a:ea typeface="+mj-ea"/>
              </a:rPr>
              <a:t>年</a:t>
            </a:r>
            <a:r>
              <a:rPr lang="en-US" altLang="ja-JP" sz="800" dirty="0">
                <a:solidFill>
                  <a:schemeClr val="accent3"/>
                </a:solidFill>
                <a:latin typeface="+mj-ea"/>
                <a:ea typeface="+mj-ea"/>
              </a:rPr>
              <a:t>5</a:t>
            </a:r>
            <a:r>
              <a:rPr lang="ja-JP" altLang="en-US" sz="800" dirty="0">
                <a:solidFill>
                  <a:schemeClr val="accent3"/>
                </a:solidFill>
                <a:latin typeface="+mj-ea"/>
                <a:ea typeface="+mj-ea"/>
              </a:rPr>
              <a:t>月（いずれも</a:t>
            </a:r>
            <a:r>
              <a:rPr lang="en-US" altLang="ja-JP" sz="800" b="0" i="0" dirty="0">
                <a:solidFill>
                  <a:schemeClr val="accent3"/>
                </a:solidFill>
                <a:effectLst/>
                <a:latin typeface="+mj-ea"/>
                <a:ea typeface="+mj-ea"/>
              </a:rPr>
              <a:t>Yahoo! JAPAN</a:t>
            </a:r>
            <a:r>
              <a:rPr lang="ja-JP" altLang="en-US" sz="800" b="0" i="0" dirty="0">
                <a:solidFill>
                  <a:schemeClr val="accent3"/>
                </a:solidFill>
                <a:effectLst/>
                <a:latin typeface="+mj-ea"/>
                <a:ea typeface="+mj-ea"/>
              </a:rPr>
              <a:t>自社調査）</a:t>
            </a:r>
            <a:endParaRPr lang="ja-JP" altLang="en-US" sz="800" dirty="0">
              <a:solidFill>
                <a:schemeClr val="accent3"/>
              </a:solidFill>
            </a:endParaRPr>
          </a:p>
        </p:txBody>
      </p:sp>
      <p:sp>
        <p:nvSpPr>
          <p:cNvPr id="14" name="テキスト ボックス 13">
            <a:extLst>
              <a:ext uri="{FF2B5EF4-FFF2-40B4-BE49-F238E27FC236}">
                <a16:creationId xmlns:a16="http://schemas.microsoft.com/office/drawing/2014/main" id="{F65DF10C-8B14-7406-FAEC-CB7ACF2D39E5}"/>
              </a:ext>
            </a:extLst>
          </p:cNvPr>
          <p:cNvSpPr txBox="1"/>
          <p:nvPr/>
        </p:nvSpPr>
        <p:spPr>
          <a:xfrm>
            <a:off x="10825321" y="5557102"/>
            <a:ext cx="408505" cy="230832"/>
          </a:xfrm>
          <a:prstGeom prst="rect">
            <a:avLst/>
          </a:prstGeom>
          <a:noFill/>
        </p:spPr>
        <p:txBody>
          <a:bodyPr wrap="square">
            <a:spAutoFit/>
          </a:bodyPr>
          <a:lstStyle/>
          <a:p>
            <a:r>
              <a:rPr kumimoji="1" lang="en-US" altLang="ja-JP" sz="9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※3</a:t>
            </a:r>
            <a:endParaRPr lang="ja-JP" altLang="en-US" dirty="0"/>
          </a:p>
        </p:txBody>
      </p:sp>
    </p:spTree>
    <p:extLst>
      <p:ext uri="{BB962C8B-B14F-4D97-AF65-F5344CB8AC3E}">
        <p14:creationId xmlns:p14="http://schemas.microsoft.com/office/powerpoint/2010/main" val="2183492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26FBB591-D0E3-F2A4-7332-36F795924185}"/>
              </a:ext>
            </a:extLst>
          </p:cNvPr>
          <p:cNvSpPr>
            <a:spLocks noGrp="1"/>
          </p:cNvSpPr>
          <p:nvPr>
            <p:ph type="body" sz="quarter" idx="14"/>
          </p:nvPr>
        </p:nvSpPr>
        <p:spPr>
          <a:prstGeom prst="rect">
            <a:avLst/>
          </a:prstGeom>
        </p:spPr>
        <p:txBody>
          <a:bodyPr anchor="ctr">
            <a:normAutofit lnSpcReduction="10000"/>
          </a:bodyPr>
          <a:lstStyle/>
          <a:p>
            <a:r>
              <a:rPr lang="en-US" altLang="ja-JP" dirty="0"/>
              <a:t>Yahoo!</a:t>
            </a:r>
            <a:r>
              <a:rPr lang="ja-JP" altLang="en-US" dirty="0"/>
              <a:t>ニュースの特長</a:t>
            </a:r>
            <a:endParaRPr lang="en-US" altLang="ja-JP" dirty="0"/>
          </a:p>
        </p:txBody>
      </p:sp>
      <p:sp>
        <p:nvSpPr>
          <p:cNvPr id="7" name="テキスト プレースホルダー 6">
            <a:extLst>
              <a:ext uri="{FF2B5EF4-FFF2-40B4-BE49-F238E27FC236}">
                <a16:creationId xmlns:a16="http://schemas.microsoft.com/office/drawing/2014/main" id="{4F6EF673-160F-D46E-4061-3511BD8B520F}"/>
              </a:ext>
            </a:extLst>
          </p:cNvPr>
          <p:cNvSpPr>
            <a:spLocks noGrp="1"/>
          </p:cNvSpPr>
          <p:nvPr>
            <p:ph type="body" sz="quarter" idx="15"/>
          </p:nvPr>
        </p:nvSpPr>
        <p:spPr>
          <a:xfrm>
            <a:off x="1905536" y="3501393"/>
            <a:ext cx="5414600" cy="360040"/>
          </a:xfrm>
          <a:prstGeom prst="rect">
            <a:avLst/>
          </a:prstGeom>
        </p:spPr>
        <p:txBody>
          <a:bodyPr anchor="ctr">
            <a:normAutofit lnSpcReduction="10000"/>
          </a:bodyPr>
          <a:lstStyle/>
          <a:p>
            <a:r>
              <a:rPr lang="en-US" altLang="ja-JP" dirty="0"/>
              <a:t>Yahoo!</a:t>
            </a:r>
            <a:r>
              <a:rPr lang="ja-JP" altLang="en-US" dirty="0"/>
              <a:t>ニュース タイアップのご活用方法</a:t>
            </a:r>
          </a:p>
        </p:txBody>
      </p:sp>
      <p:sp>
        <p:nvSpPr>
          <p:cNvPr id="8" name="テキスト プレースホルダー 7">
            <a:extLst>
              <a:ext uri="{FF2B5EF4-FFF2-40B4-BE49-F238E27FC236}">
                <a16:creationId xmlns:a16="http://schemas.microsoft.com/office/drawing/2014/main" id="{DB587ECE-E817-1643-8D8C-2F4DC2D98222}"/>
              </a:ext>
            </a:extLst>
          </p:cNvPr>
          <p:cNvSpPr>
            <a:spLocks noGrp="1"/>
          </p:cNvSpPr>
          <p:nvPr>
            <p:ph type="body" sz="quarter" idx="16"/>
          </p:nvPr>
        </p:nvSpPr>
        <p:spPr>
          <a:xfrm>
            <a:off x="1905536" y="2557154"/>
            <a:ext cx="5414600" cy="360040"/>
          </a:xfrm>
          <a:prstGeom prst="rect">
            <a:avLst/>
          </a:prstGeom>
        </p:spPr>
        <p:txBody>
          <a:bodyPr anchor="ctr">
            <a:normAutofit lnSpcReduction="10000"/>
          </a:bodyPr>
          <a:lstStyle/>
          <a:p>
            <a:r>
              <a:rPr lang="en-US" altLang="ja-JP" dirty="0"/>
              <a:t>Yahoo!</a:t>
            </a:r>
            <a:r>
              <a:rPr lang="ja-JP" altLang="en-US" dirty="0"/>
              <a:t>ニュース タイアップの商品スペック</a:t>
            </a:r>
          </a:p>
        </p:txBody>
      </p:sp>
      <p:sp>
        <p:nvSpPr>
          <p:cNvPr id="2" name="テキスト プレースホルダー 7">
            <a:extLst>
              <a:ext uri="{FF2B5EF4-FFF2-40B4-BE49-F238E27FC236}">
                <a16:creationId xmlns:a16="http://schemas.microsoft.com/office/drawing/2014/main" id="{2E57B69E-FE04-C5D1-39E6-C50B3E6F9548}"/>
              </a:ext>
            </a:extLst>
          </p:cNvPr>
          <p:cNvSpPr txBox="1">
            <a:spLocks/>
          </p:cNvSpPr>
          <p:nvPr/>
        </p:nvSpPr>
        <p:spPr>
          <a:xfrm>
            <a:off x="1895376" y="4417749"/>
            <a:ext cx="5414600" cy="360040"/>
          </a:xfrm>
          <a:prstGeom prst="rect">
            <a:avLst/>
          </a:prstGeom>
        </p:spPr>
        <p:txBody>
          <a:bodyPr anchor="ct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その他・注意事項</a:t>
            </a:r>
            <a:endParaRPr lang="en-US" altLang="ja-JP" dirty="0"/>
          </a:p>
        </p:txBody>
      </p:sp>
      <p:sp>
        <p:nvSpPr>
          <p:cNvPr id="3" name="テキスト プレースホルダー 7">
            <a:extLst>
              <a:ext uri="{FF2B5EF4-FFF2-40B4-BE49-F238E27FC236}">
                <a16:creationId xmlns:a16="http://schemas.microsoft.com/office/drawing/2014/main" id="{5AD6FE9B-D465-1B98-109F-172CD36C02ED}"/>
              </a:ext>
            </a:extLst>
          </p:cNvPr>
          <p:cNvSpPr txBox="1">
            <a:spLocks/>
          </p:cNvSpPr>
          <p:nvPr/>
        </p:nvSpPr>
        <p:spPr>
          <a:xfrm>
            <a:off x="1793776" y="5342944"/>
            <a:ext cx="5414600" cy="360040"/>
          </a:xfrm>
          <a:prstGeom prst="rect">
            <a:avLst/>
          </a:prstGeom>
        </p:spPr>
        <p:txBody>
          <a:bodyPr anchor="ct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t>【Appendix】Yahoo!</a:t>
            </a:r>
            <a:r>
              <a:rPr lang="ja-JP" altLang="en-US" dirty="0"/>
              <a:t>ニュースの媒体データ</a:t>
            </a:r>
            <a:endParaRPr lang="en-US" altLang="ja-JP" dirty="0"/>
          </a:p>
        </p:txBody>
      </p:sp>
    </p:spTree>
    <p:extLst>
      <p:ext uri="{BB962C8B-B14F-4D97-AF65-F5344CB8AC3E}">
        <p14:creationId xmlns:p14="http://schemas.microsoft.com/office/powerpoint/2010/main" val="8399628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ニュースのメディアパワー</a:t>
            </a:r>
            <a:endParaRPr kumimoji="1" lang="ja-JP" altLang="en-US" sz="1600" dirty="0"/>
          </a:p>
        </p:txBody>
      </p:sp>
      <p:sp>
        <p:nvSpPr>
          <p:cNvPr id="3" name="テキスト プレースホルダー 3">
            <a:extLst>
              <a:ext uri="{FF2B5EF4-FFF2-40B4-BE49-F238E27FC236}">
                <a16:creationId xmlns:a16="http://schemas.microsoft.com/office/drawing/2014/main" id="{85254BF8-E416-740E-153D-B6569D97E2C4}"/>
              </a:ext>
            </a:extLst>
          </p:cNvPr>
          <p:cNvSpPr txBox="1">
            <a:spLocks/>
          </p:cNvSpPr>
          <p:nvPr/>
        </p:nvSpPr>
        <p:spPr>
          <a:xfrm>
            <a:off x="689761" y="2026167"/>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endParaRPr lang="ja-JP" altLang="en-US" sz="1800" dirty="0"/>
          </a:p>
        </p:txBody>
      </p:sp>
      <p:graphicFrame>
        <p:nvGraphicFramePr>
          <p:cNvPr id="9" name="表 7">
            <a:extLst>
              <a:ext uri="{FF2B5EF4-FFF2-40B4-BE49-F238E27FC236}">
                <a16:creationId xmlns:a16="http://schemas.microsoft.com/office/drawing/2014/main" id="{7BE74C00-4D45-933B-B638-E2000AEE953E}"/>
              </a:ext>
            </a:extLst>
          </p:cNvPr>
          <p:cNvGraphicFramePr>
            <a:graphicFrameLocks noGrp="1"/>
          </p:cNvGraphicFramePr>
          <p:nvPr>
            <p:extLst>
              <p:ext uri="{D42A27DB-BD31-4B8C-83A1-F6EECF244321}">
                <p14:modId xmlns:p14="http://schemas.microsoft.com/office/powerpoint/2010/main" val="2547048744"/>
              </p:ext>
            </p:extLst>
          </p:nvPr>
        </p:nvGraphicFramePr>
        <p:xfrm>
          <a:off x="695325" y="2452053"/>
          <a:ext cx="10801350" cy="3852000"/>
        </p:xfrm>
        <a:graphic>
          <a:graphicData uri="http://schemas.openxmlformats.org/drawingml/2006/table">
            <a:tbl>
              <a:tblPr firstRow="1" bandRow="1"/>
              <a:tblGrid>
                <a:gridCol w="2160270">
                  <a:extLst>
                    <a:ext uri="{9D8B030D-6E8A-4147-A177-3AD203B41FA5}">
                      <a16:colId xmlns:a16="http://schemas.microsoft.com/office/drawing/2014/main" val="4106790023"/>
                    </a:ext>
                  </a:extLst>
                </a:gridCol>
                <a:gridCol w="1080135">
                  <a:extLst>
                    <a:ext uri="{9D8B030D-6E8A-4147-A177-3AD203B41FA5}">
                      <a16:colId xmlns:a16="http://schemas.microsoft.com/office/drawing/2014/main" val="1612784680"/>
                    </a:ext>
                  </a:extLst>
                </a:gridCol>
                <a:gridCol w="1080135">
                  <a:extLst>
                    <a:ext uri="{9D8B030D-6E8A-4147-A177-3AD203B41FA5}">
                      <a16:colId xmlns:a16="http://schemas.microsoft.com/office/drawing/2014/main" val="146295645"/>
                    </a:ext>
                  </a:extLst>
                </a:gridCol>
                <a:gridCol w="1080135">
                  <a:extLst>
                    <a:ext uri="{9D8B030D-6E8A-4147-A177-3AD203B41FA5}">
                      <a16:colId xmlns:a16="http://schemas.microsoft.com/office/drawing/2014/main" val="1238925934"/>
                    </a:ext>
                  </a:extLst>
                </a:gridCol>
                <a:gridCol w="1080135">
                  <a:extLst>
                    <a:ext uri="{9D8B030D-6E8A-4147-A177-3AD203B41FA5}">
                      <a16:colId xmlns:a16="http://schemas.microsoft.com/office/drawing/2014/main" val="221549399"/>
                    </a:ext>
                  </a:extLst>
                </a:gridCol>
                <a:gridCol w="1080135">
                  <a:extLst>
                    <a:ext uri="{9D8B030D-6E8A-4147-A177-3AD203B41FA5}">
                      <a16:colId xmlns:a16="http://schemas.microsoft.com/office/drawing/2014/main" val="3009950620"/>
                    </a:ext>
                  </a:extLst>
                </a:gridCol>
                <a:gridCol w="1080135">
                  <a:extLst>
                    <a:ext uri="{9D8B030D-6E8A-4147-A177-3AD203B41FA5}">
                      <a16:colId xmlns:a16="http://schemas.microsoft.com/office/drawing/2014/main" val="238122509"/>
                    </a:ext>
                  </a:extLst>
                </a:gridCol>
                <a:gridCol w="1080135">
                  <a:extLst>
                    <a:ext uri="{9D8B030D-6E8A-4147-A177-3AD203B41FA5}">
                      <a16:colId xmlns:a16="http://schemas.microsoft.com/office/drawing/2014/main" val="1392495630"/>
                    </a:ext>
                  </a:extLst>
                </a:gridCol>
                <a:gridCol w="1080135">
                  <a:extLst>
                    <a:ext uri="{9D8B030D-6E8A-4147-A177-3AD203B41FA5}">
                      <a16:colId xmlns:a16="http://schemas.microsoft.com/office/drawing/2014/main" val="2673459035"/>
                    </a:ext>
                  </a:extLst>
                </a:gridCol>
              </a:tblGrid>
              <a:tr h="540000">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endParaRPr kumimoji="1" lang="ja-JP" altLang="en-US" sz="1400" b="1" dirty="0">
                        <a:solidFill>
                          <a:schemeClr val="tx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全体</a:t>
                      </a: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Teen</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M3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F1</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F2</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tc>
                  <a:txBody>
                    <a:bodyPr/>
                    <a:lstStyle>
                      <a:lvl1pPr marL="0" algn="l" defTabSz="914423" rtl="0" eaLnBrk="1" latinLnBrk="0" hangingPunct="1">
                        <a:defRPr kumimoji="1" sz="1800" b="1" kern="1200">
                          <a:solidFill>
                            <a:schemeClr val="tx1"/>
                          </a:solidFill>
                          <a:latin typeface="游ゴシック" panose="020F0502020204030204"/>
                          <a:ea typeface="メイリオ"/>
                        </a:defRPr>
                      </a:lvl1pPr>
                      <a:lvl2pPr marL="457212" algn="l" defTabSz="914423" rtl="0" eaLnBrk="1" latinLnBrk="0" hangingPunct="1">
                        <a:defRPr kumimoji="1" sz="1800" b="1" kern="1200">
                          <a:solidFill>
                            <a:schemeClr val="tx1"/>
                          </a:solidFill>
                          <a:latin typeface="游ゴシック" panose="020F0502020204030204"/>
                          <a:ea typeface="メイリオ"/>
                        </a:defRPr>
                      </a:lvl2pPr>
                      <a:lvl3pPr marL="914423" algn="l" defTabSz="914423" rtl="0" eaLnBrk="1" latinLnBrk="0" hangingPunct="1">
                        <a:defRPr kumimoji="1" sz="1800" b="1" kern="1200">
                          <a:solidFill>
                            <a:schemeClr val="tx1"/>
                          </a:solidFill>
                          <a:latin typeface="游ゴシック" panose="020F0502020204030204"/>
                          <a:ea typeface="メイリオ"/>
                        </a:defRPr>
                      </a:lvl3pPr>
                      <a:lvl4pPr marL="1371634" algn="l" defTabSz="914423" rtl="0" eaLnBrk="1" latinLnBrk="0" hangingPunct="1">
                        <a:defRPr kumimoji="1" sz="1800" b="1" kern="1200">
                          <a:solidFill>
                            <a:schemeClr val="tx1"/>
                          </a:solidFill>
                          <a:latin typeface="游ゴシック" panose="020F0502020204030204"/>
                          <a:ea typeface="メイリオ"/>
                        </a:defRPr>
                      </a:lvl4pPr>
                      <a:lvl5pPr marL="1828846" algn="l" defTabSz="914423" rtl="0" eaLnBrk="1" latinLnBrk="0" hangingPunct="1">
                        <a:defRPr kumimoji="1" sz="1800" b="1" kern="1200">
                          <a:solidFill>
                            <a:schemeClr val="tx1"/>
                          </a:solidFill>
                          <a:latin typeface="游ゴシック" panose="020F0502020204030204"/>
                          <a:ea typeface="メイリオ"/>
                        </a:defRPr>
                      </a:lvl5pPr>
                      <a:lvl6pPr marL="2286057" algn="l" defTabSz="914423" rtl="0" eaLnBrk="1" latinLnBrk="0" hangingPunct="1">
                        <a:defRPr kumimoji="1" sz="1800" b="1" kern="1200">
                          <a:solidFill>
                            <a:schemeClr val="tx1"/>
                          </a:solidFill>
                          <a:latin typeface="游ゴシック" panose="020F0502020204030204"/>
                          <a:ea typeface="メイリオ"/>
                        </a:defRPr>
                      </a:lvl6pPr>
                      <a:lvl7pPr marL="2743269" algn="l" defTabSz="914423" rtl="0" eaLnBrk="1" latinLnBrk="0" hangingPunct="1">
                        <a:defRPr kumimoji="1" sz="1800" b="1" kern="1200">
                          <a:solidFill>
                            <a:schemeClr val="tx1"/>
                          </a:solidFill>
                          <a:latin typeface="游ゴシック" panose="020F0502020204030204"/>
                          <a:ea typeface="メイリオ"/>
                        </a:defRPr>
                      </a:lvl7pPr>
                      <a:lvl8pPr marL="3200480" algn="l" defTabSz="914423" rtl="0" eaLnBrk="1" latinLnBrk="0" hangingPunct="1">
                        <a:defRPr kumimoji="1" sz="1800" b="1" kern="1200">
                          <a:solidFill>
                            <a:schemeClr val="tx1"/>
                          </a:solidFill>
                          <a:latin typeface="游ゴシック" panose="020F0502020204030204"/>
                          <a:ea typeface="メイリオ"/>
                        </a:defRPr>
                      </a:lvl8pPr>
                      <a:lvl9pPr marL="3657691" algn="l" defTabSz="914423" rtl="0" eaLnBrk="1" latinLnBrk="0" hangingPunct="1">
                        <a:defRPr kumimoji="1" sz="1800" b="1" kern="1200">
                          <a:solidFill>
                            <a:schemeClr val="tx1"/>
                          </a:solidFill>
                          <a:latin typeface="游ゴシック" panose="020F0502020204030204"/>
                          <a:ea typeface="メイリオ"/>
                        </a:defRPr>
                      </a:lvl9pPr>
                    </a:lstStyle>
                    <a:p>
                      <a:pPr algn="ctr">
                        <a:lnSpc>
                          <a:spcPct val="110000"/>
                        </a:lnSpc>
                      </a:pPr>
                      <a:r>
                        <a:rPr kumimoji="1" lang="en-US" altLang="ja-JP" sz="1400" b="1" spc="100" baseline="0" dirty="0">
                          <a:solidFill>
                            <a:schemeClr val="bg1"/>
                          </a:solidFill>
                          <a:latin typeface="メイリオ" panose="020B0604030504040204" pitchFamily="50" charset="-128"/>
                          <a:ea typeface="メイリオ" panose="020B0604030504040204" pitchFamily="50" charset="-128"/>
                        </a:rPr>
                        <a:t>F3</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36000" marR="36000" anchor="ctr">
                    <a:lnL>
                      <a:noFill/>
                    </a:lnL>
                    <a:lnR>
                      <a:noFill/>
                    </a:lnR>
                    <a:lnT w="12700" cmpd="sng">
                      <a:noFill/>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solidFill>
                  </a:tcPr>
                </a:tc>
                <a:extLst>
                  <a:ext uri="{0D108BD9-81ED-4DB2-BD59-A6C34878D82A}">
                    <a16:rowId xmlns:a16="http://schemas.microsoft.com/office/drawing/2014/main" val="2973682849"/>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en-US" altLang="ja-JP" sz="1600" b="1" spc="100" baseline="0" dirty="0">
                          <a:solidFill>
                            <a:schemeClr val="bg1"/>
                          </a:solidFill>
                          <a:latin typeface="メイリオ" panose="020B0604030504040204" pitchFamily="50" charset="-128"/>
                          <a:ea typeface="メイリオ" panose="020B0604030504040204" pitchFamily="50" charset="-128"/>
                        </a:rPr>
                        <a:t>Yahoo!</a:t>
                      </a:r>
                      <a:r>
                        <a:rPr kumimoji="1" lang="ja-JP" altLang="en-US" sz="1600" b="1" spc="100" baseline="0" dirty="0">
                          <a:solidFill>
                            <a:schemeClr val="bg1"/>
                          </a:solidFill>
                          <a:latin typeface="メイリオ" panose="020B0604030504040204" pitchFamily="50" charset="-128"/>
                          <a:ea typeface="メイリオ" panose="020B0604030504040204" pitchFamily="50" charset="-128"/>
                        </a:rPr>
                        <a:t>ニュース</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C9002C">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38.8</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15.2</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28.2</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49.8</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49.6</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23.3</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49.5</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accent6"/>
                          </a:solidFill>
                          <a:latin typeface="メイリオ" panose="020B0604030504040204" pitchFamily="50" charset="-128"/>
                          <a:ea typeface="メイリオ" panose="020B0604030504040204" pitchFamily="50" charset="-128"/>
                        </a:rPr>
                        <a:t>41.4</a:t>
                      </a:r>
                      <a:r>
                        <a:rPr kumimoji="1" lang="en-US" altLang="ja-JP" sz="1200" b="1" dirty="0">
                          <a:solidFill>
                            <a:schemeClr val="accent6"/>
                          </a:solidFill>
                          <a:latin typeface="メイリオ" panose="020B0604030504040204" pitchFamily="50" charset="-128"/>
                          <a:ea typeface="メイリオ" panose="020B0604030504040204" pitchFamily="50" charset="-128"/>
                        </a:rPr>
                        <a:t>%</a:t>
                      </a:r>
                      <a:endParaRPr kumimoji="1" lang="ja-JP" altLang="en-US" sz="1200" b="1" dirty="0">
                        <a:solidFill>
                          <a:schemeClr val="accent6"/>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FCE6EB"/>
                    </a:solidFill>
                  </a:tcPr>
                </a:tc>
                <a:extLst>
                  <a:ext uri="{0D108BD9-81ED-4DB2-BD59-A6C34878D82A}">
                    <a16:rowId xmlns:a16="http://schemas.microsoft.com/office/drawing/2014/main" val="1710640490"/>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新聞・朝刊計</a:t>
                      </a: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49.2</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7.6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17.8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46.8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9557391"/>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bg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bg1"/>
                          </a:solidFill>
                          <a:latin typeface="メイリオ" panose="020B0604030504040204" pitchFamily="50" charset="-128"/>
                          <a:ea typeface="メイリオ" panose="020B0604030504040204" pitchFamily="50" charset="-128"/>
                        </a:rPr>
                      </a:br>
                      <a:r>
                        <a:rPr kumimoji="1" lang="ja-JP" altLang="en-US" sz="1400" b="1" spc="100" baseline="0" dirty="0">
                          <a:solidFill>
                            <a:schemeClr val="bg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bg1"/>
                          </a:solidFill>
                          <a:latin typeface="メイリオ" panose="020B0604030504040204" pitchFamily="50" charset="-128"/>
                          <a:ea typeface="メイリオ" panose="020B0604030504040204" pitchFamily="50" charset="-128"/>
                        </a:rPr>
                        <a:t>A</a:t>
                      </a:r>
                      <a:endParaRPr kumimoji="1" lang="ja-JP" altLang="en-US" sz="1400" b="1" spc="100" baseline="0" dirty="0">
                        <a:solidFill>
                          <a:schemeClr val="bg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60000"/>
                        <a:lumOff val="4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20.1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14.4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25.7</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35.4</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extLst>
                  <a:ext uri="{0D108BD9-81ED-4DB2-BD59-A6C34878D82A}">
                    <a16:rowId xmlns:a16="http://schemas.microsoft.com/office/drawing/2014/main" val="3808603122"/>
                  </a:ext>
                </a:extLst>
              </a:tr>
              <a:tr h="828000">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l">
                        <a:lnSpc>
                          <a:spcPct val="110000"/>
                        </a:lnSpc>
                      </a:pPr>
                      <a:r>
                        <a:rPr kumimoji="1" lang="ja-JP" altLang="en-US" sz="1400" b="1" spc="100" baseline="0" dirty="0">
                          <a:solidFill>
                            <a:schemeClr val="tx1"/>
                          </a:solidFill>
                          <a:latin typeface="メイリオ" panose="020B0604030504040204" pitchFamily="50" charset="-128"/>
                          <a:ea typeface="メイリオ" panose="020B0604030504040204" pitchFamily="50" charset="-128"/>
                        </a:rPr>
                        <a:t>テレビニュース</a:t>
                      </a:r>
                      <a:br>
                        <a:rPr kumimoji="1" lang="en-US" altLang="ja-JP" sz="1400" b="1" spc="100" baseline="0" dirty="0">
                          <a:solidFill>
                            <a:schemeClr val="tx1"/>
                          </a:solidFill>
                          <a:latin typeface="メイリオ" panose="020B0604030504040204" pitchFamily="50" charset="-128"/>
                          <a:ea typeface="メイリオ" panose="020B0604030504040204" pitchFamily="50" charset="-128"/>
                        </a:rPr>
                      </a:br>
                      <a:r>
                        <a:rPr kumimoji="1" lang="ja-JP" altLang="en-US" sz="1400" b="1" spc="100" baseline="0" dirty="0">
                          <a:solidFill>
                            <a:schemeClr val="tx1"/>
                          </a:solidFill>
                          <a:latin typeface="メイリオ" panose="020B0604030504040204" pitchFamily="50" charset="-128"/>
                          <a:ea typeface="メイリオ" panose="020B0604030504040204" pitchFamily="50" charset="-128"/>
                        </a:rPr>
                        <a:t>番組</a:t>
                      </a:r>
                      <a:r>
                        <a:rPr kumimoji="1" lang="en-US" altLang="ja-JP" sz="1400" b="1" spc="100" baseline="0" dirty="0">
                          <a:solidFill>
                            <a:schemeClr val="tx1"/>
                          </a:solidFill>
                          <a:latin typeface="メイリオ" panose="020B0604030504040204" pitchFamily="50" charset="-128"/>
                          <a:ea typeface="メイリオ" panose="020B0604030504040204" pitchFamily="50" charset="-128"/>
                        </a:rPr>
                        <a:t>B</a:t>
                      </a:r>
                      <a:endParaRPr kumimoji="1" lang="ja-JP" altLang="en-US" sz="1400" b="1" spc="100" baseline="0" dirty="0">
                        <a:solidFill>
                          <a:schemeClr val="tx1"/>
                        </a:solidFill>
                        <a:latin typeface="メイリオ" panose="020B0604030504040204" pitchFamily="50" charset="-128"/>
                        <a:ea typeface="メイリオ" panose="020B0604030504040204" pitchFamily="50" charset="-128"/>
                      </a:endParaRPr>
                    </a:p>
                  </a:txBody>
                  <a:tcPr marL="144000" marR="36000" marT="72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22.3</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12.6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23.8</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34.9</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9.6</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19.5</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tc>
                  <a:txBody>
                    <a:bodyPr/>
                    <a:lstStyle>
                      <a:lvl1pPr marL="0" algn="l" defTabSz="914423" rtl="0" eaLnBrk="1" latinLnBrk="0" hangingPunct="1">
                        <a:defRPr kumimoji="1" sz="1800" kern="1200">
                          <a:solidFill>
                            <a:schemeClr val="tx1"/>
                          </a:solidFill>
                          <a:latin typeface="游ゴシック" panose="020F0502020204030204"/>
                          <a:ea typeface="メイリオ"/>
                        </a:defRPr>
                      </a:lvl1pPr>
                      <a:lvl2pPr marL="457212" algn="l" defTabSz="914423" rtl="0" eaLnBrk="1" latinLnBrk="0" hangingPunct="1">
                        <a:defRPr kumimoji="1" sz="1800" kern="1200">
                          <a:solidFill>
                            <a:schemeClr val="tx1"/>
                          </a:solidFill>
                          <a:latin typeface="游ゴシック" panose="020F0502020204030204"/>
                          <a:ea typeface="メイリオ"/>
                        </a:defRPr>
                      </a:lvl2pPr>
                      <a:lvl3pPr marL="914423" algn="l" defTabSz="914423" rtl="0" eaLnBrk="1" latinLnBrk="0" hangingPunct="1">
                        <a:defRPr kumimoji="1" sz="1800" kern="1200">
                          <a:solidFill>
                            <a:schemeClr val="tx1"/>
                          </a:solidFill>
                          <a:latin typeface="游ゴシック" panose="020F0502020204030204"/>
                          <a:ea typeface="メイリオ"/>
                        </a:defRPr>
                      </a:lvl3pPr>
                      <a:lvl4pPr marL="1371634" algn="l" defTabSz="914423" rtl="0" eaLnBrk="1" latinLnBrk="0" hangingPunct="1">
                        <a:defRPr kumimoji="1" sz="1800" kern="1200">
                          <a:solidFill>
                            <a:schemeClr val="tx1"/>
                          </a:solidFill>
                          <a:latin typeface="游ゴシック" panose="020F0502020204030204"/>
                          <a:ea typeface="メイリオ"/>
                        </a:defRPr>
                      </a:lvl4pPr>
                      <a:lvl5pPr marL="1828846" algn="l" defTabSz="914423" rtl="0" eaLnBrk="1" latinLnBrk="0" hangingPunct="1">
                        <a:defRPr kumimoji="1" sz="1800" kern="1200">
                          <a:solidFill>
                            <a:schemeClr val="tx1"/>
                          </a:solidFill>
                          <a:latin typeface="游ゴシック" panose="020F0502020204030204"/>
                          <a:ea typeface="メイリオ"/>
                        </a:defRPr>
                      </a:lvl5pPr>
                      <a:lvl6pPr marL="2286057" algn="l" defTabSz="914423" rtl="0" eaLnBrk="1" latinLnBrk="0" hangingPunct="1">
                        <a:defRPr kumimoji="1" sz="1800" kern="1200">
                          <a:solidFill>
                            <a:schemeClr val="tx1"/>
                          </a:solidFill>
                          <a:latin typeface="游ゴシック" panose="020F0502020204030204"/>
                          <a:ea typeface="メイリオ"/>
                        </a:defRPr>
                      </a:lvl6pPr>
                      <a:lvl7pPr marL="2743269" algn="l" defTabSz="914423" rtl="0" eaLnBrk="1" latinLnBrk="0" hangingPunct="1">
                        <a:defRPr kumimoji="1" sz="1800" kern="1200">
                          <a:solidFill>
                            <a:schemeClr val="tx1"/>
                          </a:solidFill>
                          <a:latin typeface="游ゴシック" panose="020F0502020204030204"/>
                          <a:ea typeface="メイリオ"/>
                        </a:defRPr>
                      </a:lvl7pPr>
                      <a:lvl8pPr marL="3200480" algn="l" defTabSz="914423" rtl="0" eaLnBrk="1" latinLnBrk="0" hangingPunct="1">
                        <a:defRPr kumimoji="1" sz="1800" kern="1200">
                          <a:solidFill>
                            <a:schemeClr val="tx1"/>
                          </a:solidFill>
                          <a:latin typeface="游ゴシック" panose="020F0502020204030204"/>
                          <a:ea typeface="メイリオ"/>
                        </a:defRPr>
                      </a:lvl8pPr>
                      <a:lvl9pPr marL="3657691" algn="l" defTabSz="914423" rtl="0" eaLnBrk="1" latinLnBrk="0" hangingPunct="1">
                        <a:defRPr kumimoji="1" sz="1800" kern="1200">
                          <a:solidFill>
                            <a:schemeClr val="tx1"/>
                          </a:solidFill>
                          <a:latin typeface="游ゴシック" panose="020F0502020204030204"/>
                          <a:ea typeface="メイリオ"/>
                        </a:defRPr>
                      </a:lvl9pPr>
                    </a:lstStyle>
                    <a:p>
                      <a:pPr algn="ctr">
                        <a:lnSpc>
                          <a:spcPct val="110000"/>
                        </a:lnSpc>
                      </a:pPr>
                      <a:r>
                        <a:rPr kumimoji="1" lang="en-US" altLang="ja-JP" sz="1800" b="1" dirty="0">
                          <a:solidFill>
                            <a:schemeClr val="tx1"/>
                          </a:solidFill>
                          <a:latin typeface="メイリオ" panose="020B0604030504040204" pitchFamily="50" charset="-128"/>
                          <a:ea typeface="メイリオ" panose="020B0604030504040204" pitchFamily="50" charset="-128"/>
                        </a:rPr>
                        <a:t>33.1</a:t>
                      </a:r>
                      <a:r>
                        <a:rPr kumimoji="1" lang="en-US" altLang="ja-JP" sz="1200" b="1" dirty="0">
                          <a:solidFill>
                            <a:schemeClr val="tx1"/>
                          </a:solidFill>
                          <a:latin typeface="メイリオ" panose="020B0604030504040204" pitchFamily="50" charset="-128"/>
                          <a:ea typeface="メイリオ" panose="020B0604030504040204" pitchFamily="50" charset="-128"/>
                        </a:rPr>
                        <a:t>%</a:t>
                      </a: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marL="36000" marR="36000" marT="90000" anchor="ctr">
                    <a:lnL>
                      <a:noFill/>
                    </a:lnL>
                    <a:lnR>
                      <a:noFill/>
                    </a:lnR>
                    <a:lnT w="9525" cap="flat" cmpd="sng" algn="ctr">
                      <a:solidFill>
                        <a:srgbClr val="545454"/>
                      </a:solidFill>
                      <a:prstDash val="sysDot"/>
                      <a:round/>
                      <a:headEnd type="none" w="med" len="med"/>
                      <a:tailEnd type="none" w="med" len="med"/>
                    </a:lnT>
                    <a:lnB w="9525" cap="flat" cmpd="sng" algn="ctr">
                      <a:solidFill>
                        <a:srgbClr val="545454"/>
                      </a:solidFill>
                      <a:prstDash val="sysDot"/>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8157746"/>
                  </a:ext>
                </a:extLst>
              </a:tr>
            </a:tbl>
          </a:graphicData>
        </a:graphic>
      </p:graphicFrame>
      <p:sp>
        <p:nvSpPr>
          <p:cNvPr id="10" name="テキスト ボックス 9">
            <a:extLst>
              <a:ext uri="{FF2B5EF4-FFF2-40B4-BE49-F238E27FC236}">
                <a16:creationId xmlns:a16="http://schemas.microsoft.com/office/drawing/2014/main" id="{DCF31432-4CD2-DE75-70EB-295B2B0B8F49}"/>
              </a:ext>
            </a:extLst>
          </p:cNvPr>
          <p:cNvSpPr txBox="1"/>
          <p:nvPr/>
        </p:nvSpPr>
        <p:spPr>
          <a:xfrm>
            <a:off x="595671" y="6390556"/>
            <a:ext cx="10969312" cy="215444"/>
          </a:xfrm>
          <a:prstGeom prst="rect">
            <a:avLst/>
          </a:prstGeom>
          <a:noFill/>
        </p:spPr>
        <p:txBody>
          <a:bodyPr wrap="square" rtlCol="0">
            <a:spAutoFit/>
          </a:bodyPr>
          <a:lstStyle/>
          <a:p>
            <a:pPr marL="0" marR="0" lvl="0" indent="0" algn="l" defTabSz="914400" rtl="0" eaLnBrk="1" fontAlgn="auto" latinLnBrk="0" hangingPunct="1">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インターネットニュース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最近</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1</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週間利用</a:t>
            </a:r>
            <a:r>
              <a:rPr lang="ja-JP" altLang="en-US" sz="800" dirty="0">
                <a:solidFill>
                  <a:prstClr val="black"/>
                </a:solidFill>
                <a:latin typeface="メイリオ" panose="020B0604030504040204" pitchFamily="50" charset="-128"/>
                <a:ea typeface="メイリオ" panose="020B0604030504040204" pitchFamily="50" charset="-128"/>
              </a:rPr>
              <a:t>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新聞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朝刊閲読頻度「週</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1</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日以上読む」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テレビ番組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普段視聴番組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Source : </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ビデオリサーチ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ACRex</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（関東地区 </a:t>
            </a:r>
            <a:r>
              <a:rPr kumimoji="1" lang="en-US" altLang="ja-JP"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2022</a:t>
            </a:r>
            <a:r>
              <a:rPr kumimoji="1" lang="ja-JP" altLang="en-US" sz="8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年上期）</a:t>
            </a:r>
          </a:p>
        </p:txBody>
      </p:sp>
      <p:sp>
        <p:nvSpPr>
          <p:cNvPr id="11" name="四角形: 角を丸くする 10">
            <a:extLst>
              <a:ext uri="{FF2B5EF4-FFF2-40B4-BE49-F238E27FC236}">
                <a16:creationId xmlns:a16="http://schemas.microsoft.com/office/drawing/2014/main" id="{5D675B48-656F-6F27-57F3-E8758BA9717A}"/>
              </a:ext>
            </a:extLst>
          </p:cNvPr>
          <p:cNvSpPr/>
          <p:nvPr/>
        </p:nvSpPr>
        <p:spPr>
          <a:xfrm>
            <a:off x="479425" y="1089025"/>
            <a:ext cx="11203289" cy="423161"/>
          </a:xfrm>
          <a:prstGeom prst="round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テキスト プレースホルダー 3">
            <a:extLst>
              <a:ext uri="{FF2B5EF4-FFF2-40B4-BE49-F238E27FC236}">
                <a16:creationId xmlns:a16="http://schemas.microsoft.com/office/drawing/2014/main" id="{41AE00F2-D60E-A79C-D423-6934420C2080}"/>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t>新聞やテレビのニュース番組といった</a:t>
            </a:r>
            <a:r>
              <a:rPr lang="ja-JP" altLang="en-US" sz="1800" dirty="0">
                <a:solidFill>
                  <a:schemeClr val="accent6"/>
                </a:solidFill>
              </a:rPr>
              <a:t>オフラインのメディアと比較しても高い利用率・視聴率</a:t>
            </a:r>
            <a:r>
              <a:rPr lang="ja-JP" altLang="en-US" sz="1800" dirty="0"/>
              <a:t>となっており、</a:t>
            </a:r>
            <a:endParaRPr lang="en-US" altLang="ja-JP" sz="1800" dirty="0"/>
          </a:p>
          <a:p>
            <a:pPr algn="ctr"/>
            <a:r>
              <a:rPr lang="en-US" altLang="ja-JP" sz="1800" dirty="0">
                <a:solidFill>
                  <a:schemeClr val="accent6"/>
                </a:solidFill>
                <a:effectLst/>
                <a:latin typeface="Meiryo UI" panose="020B0604030504040204" pitchFamily="50" charset="-128"/>
                <a:ea typeface="Meiryo UI" panose="020B0604030504040204" pitchFamily="50" charset="-128"/>
              </a:rPr>
              <a:t>Yahoo!</a:t>
            </a:r>
            <a:r>
              <a:rPr lang="ja-JP" altLang="en-US" sz="1800" dirty="0">
                <a:solidFill>
                  <a:schemeClr val="accent6"/>
                </a:solidFill>
                <a:effectLst/>
                <a:latin typeface="Meiryo UI" panose="020B0604030504040204" pitchFamily="50" charset="-128"/>
                <a:ea typeface="Meiryo UI" panose="020B0604030504040204" pitchFamily="50" charset="-128"/>
              </a:rPr>
              <a:t>ニュースはどの層においてもよく見られている</a:t>
            </a:r>
            <a:r>
              <a:rPr lang="ja-JP" altLang="en-US" sz="1800" dirty="0">
                <a:effectLst/>
                <a:latin typeface="Meiryo UI" panose="020B0604030504040204" pitchFamily="50" charset="-128"/>
                <a:ea typeface="Meiryo UI" panose="020B0604030504040204" pitchFamily="50" charset="-128"/>
              </a:rPr>
              <a:t>ニュース媒体と言えます</a:t>
            </a:r>
            <a:r>
              <a:rPr lang="ja-JP" altLang="en-US" sz="1800" dirty="0"/>
              <a:t>。</a:t>
            </a:r>
          </a:p>
        </p:txBody>
      </p:sp>
      <p:sp>
        <p:nvSpPr>
          <p:cNvPr id="13" name="テキスト プレースホルダー 6">
            <a:extLst>
              <a:ext uri="{FF2B5EF4-FFF2-40B4-BE49-F238E27FC236}">
                <a16:creationId xmlns:a16="http://schemas.microsoft.com/office/drawing/2014/main" id="{A414AA39-CF6A-2D7C-D355-46F21C7E76C6}"/>
              </a:ext>
            </a:extLst>
          </p:cNvPr>
          <p:cNvSpPr txBox="1">
            <a:spLocks/>
          </p:cNvSpPr>
          <p:nvPr/>
        </p:nvSpPr>
        <p:spPr>
          <a:xfrm>
            <a:off x="509286" y="1185482"/>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dirty="0">
                <a:solidFill>
                  <a:schemeClr val="bg1"/>
                </a:solidFill>
              </a:rPr>
              <a:t>オフラインのニュースメディアより高い利用率</a:t>
            </a:r>
          </a:p>
        </p:txBody>
      </p:sp>
      <p:sp>
        <p:nvSpPr>
          <p:cNvPr id="7" name="テキスト プレースホルダー 8">
            <a:extLst>
              <a:ext uri="{FF2B5EF4-FFF2-40B4-BE49-F238E27FC236}">
                <a16:creationId xmlns:a16="http://schemas.microsoft.com/office/drawing/2014/main" id="{F913C5EF-DAD9-1393-59DE-7EBC2C9FF8C1}"/>
              </a:ext>
            </a:extLst>
          </p:cNvPr>
          <p:cNvSpPr>
            <a:spLocks noGrp="1"/>
          </p:cNvSpPr>
          <p:nvPr>
            <p:ph type="body" sz="quarter" idx="12"/>
          </p:nvPr>
        </p:nvSpPr>
        <p:spPr>
          <a:xfrm>
            <a:off x="595313" y="80963"/>
            <a:ext cx="866775" cy="411162"/>
          </a:xfrm>
        </p:spPr>
        <p:txBody>
          <a:bodyPr/>
          <a:lstStyle/>
          <a:p>
            <a:r>
              <a:rPr lang="ja-JP" altLang="en-US" dirty="0"/>
              <a:t>媒体データ</a:t>
            </a:r>
          </a:p>
        </p:txBody>
      </p:sp>
    </p:spTree>
    <p:extLst>
      <p:ext uri="{BB962C8B-B14F-4D97-AF65-F5344CB8AC3E}">
        <p14:creationId xmlns:p14="http://schemas.microsoft.com/office/powerpoint/2010/main" val="19048765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6" name="テキスト ボックス 15">
            <a:extLst>
              <a:ext uri="{FF2B5EF4-FFF2-40B4-BE49-F238E27FC236}">
                <a16:creationId xmlns:a16="http://schemas.microsoft.com/office/drawing/2014/main" id="{91895003-26BB-555F-F0F9-5A81C269847F}"/>
              </a:ext>
            </a:extLst>
          </p:cNvPr>
          <p:cNvSpPr txBox="1"/>
          <p:nvPr/>
        </p:nvSpPr>
        <p:spPr>
          <a:xfrm>
            <a:off x="8776138" y="6381750"/>
            <a:ext cx="3067565" cy="230832"/>
          </a:xfrm>
          <a:prstGeom prst="rect">
            <a:avLst/>
          </a:prstGeom>
          <a:noFill/>
        </p:spPr>
        <p:txBody>
          <a:bodyPr wrap="square">
            <a:spAutoFit/>
          </a:bodyPr>
          <a:lstStyle/>
          <a:p>
            <a:pPr algn="r"/>
            <a:r>
              <a:rPr kumimoji="0" lang="en-US" altLang="ja-JP" sz="900" kern="0" dirty="0">
                <a:solidFill>
                  <a:srgbClr val="212121"/>
                </a:solidFill>
                <a:latin typeface="メイリオ"/>
              </a:rPr>
              <a:t>※Yahoo! JAPAN </a:t>
            </a:r>
            <a:r>
              <a:rPr kumimoji="0" lang="ja-JP" altLang="en-US" sz="900" kern="0" dirty="0">
                <a:solidFill>
                  <a:srgbClr val="212121"/>
                </a:solidFill>
                <a:latin typeface="メイリオ"/>
              </a:rPr>
              <a:t>ユーザー調査（</a:t>
            </a:r>
            <a:r>
              <a:rPr kumimoji="0" lang="en-US" altLang="ja-JP" sz="900" kern="0" dirty="0">
                <a:solidFill>
                  <a:srgbClr val="212121"/>
                </a:solidFill>
                <a:latin typeface="メイリオ"/>
              </a:rPr>
              <a:t>2020</a:t>
            </a:r>
            <a:r>
              <a:rPr kumimoji="0" lang="ja-JP" altLang="en-US" sz="900" kern="0" dirty="0">
                <a:solidFill>
                  <a:srgbClr val="212121"/>
                </a:solidFill>
                <a:latin typeface="メイリオ"/>
              </a:rPr>
              <a:t>年</a:t>
            </a:r>
            <a:r>
              <a:rPr kumimoji="0" lang="en-US" altLang="ja-JP" sz="900" kern="0" dirty="0">
                <a:solidFill>
                  <a:srgbClr val="212121"/>
                </a:solidFill>
                <a:latin typeface="メイリオ"/>
              </a:rPr>
              <a:t>6</a:t>
            </a:r>
            <a:r>
              <a:rPr kumimoji="0" lang="ja-JP" altLang="en-US" sz="900" kern="0" dirty="0">
                <a:solidFill>
                  <a:srgbClr val="212121"/>
                </a:solidFill>
                <a:latin typeface="メイリオ"/>
              </a:rPr>
              <a:t>月実施）</a:t>
            </a:r>
          </a:p>
        </p:txBody>
      </p:sp>
      <p:sp>
        <p:nvSpPr>
          <p:cNvPr id="4" name="テキスト プレースホルダー 3">
            <a:extLst>
              <a:ext uri="{FF2B5EF4-FFF2-40B4-BE49-F238E27FC236}">
                <a16:creationId xmlns:a16="http://schemas.microsoft.com/office/drawing/2014/main" id="{92ED077E-C7BC-E4D8-8087-0A4D461C4A44}"/>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ニュースのメディアパワー</a:t>
            </a:r>
            <a:endParaRPr kumimoji="1" lang="ja-JP" altLang="en-US" sz="1600" dirty="0"/>
          </a:p>
        </p:txBody>
      </p:sp>
      <p:sp>
        <p:nvSpPr>
          <p:cNvPr id="5" name="四角形: 角を丸くする 4">
            <a:extLst>
              <a:ext uri="{FF2B5EF4-FFF2-40B4-BE49-F238E27FC236}">
                <a16:creationId xmlns:a16="http://schemas.microsoft.com/office/drawing/2014/main" id="{887E1151-F331-38DD-E2B2-008BF2F8F514}"/>
              </a:ext>
            </a:extLst>
          </p:cNvPr>
          <p:cNvSpPr/>
          <p:nvPr/>
        </p:nvSpPr>
        <p:spPr>
          <a:xfrm>
            <a:off x="479425" y="1089025"/>
            <a:ext cx="11203289" cy="423161"/>
          </a:xfrm>
          <a:prstGeom prst="roundRect">
            <a:avLst/>
          </a:prstGeom>
          <a:solidFill>
            <a:schemeClr val="bg1">
              <a:lumMod val="5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テキスト プレースホルダー 3">
            <a:extLst>
              <a:ext uri="{FF2B5EF4-FFF2-40B4-BE49-F238E27FC236}">
                <a16:creationId xmlns:a16="http://schemas.microsoft.com/office/drawing/2014/main" id="{A8CD2B3B-1B31-8BED-CF03-025CA6AB1A8C}"/>
              </a:ext>
            </a:extLst>
          </p:cNvPr>
          <p:cNvSpPr txBox="1">
            <a:spLocks/>
          </p:cNvSpPr>
          <p:nvPr/>
        </p:nvSpPr>
        <p:spPr>
          <a:xfrm>
            <a:off x="834223" y="1616134"/>
            <a:ext cx="10523553"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800" dirty="0"/>
              <a:t>「ニュースメディアと言えば？」という助成想起・純粋想起領域でも上位に位置しており</a:t>
            </a:r>
          </a:p>
          <a:p>
            <a:pPr algn="ctr"/>
            <a:r>
              <a:rPr lang="ja-JP" altLang="en-US" sz="1800" dirty="0">
                <a:solidFill>
                  <a:schemeClr val="accent6"/>
                </a:solidFill>
              </a:rPr>
              <a:t>ユーザーのマインドシェアとしても「ニュースと言えば」</a:t>
            </a:r>
            <a:r>
              <a:rPr lang="en-US" altLang="ja-JP" sz="1800" dirty="0">
                <a:solidFill>
                  <a:schemeClr val="accent6"/>
                </a:solidFill>
              </a:rPr>
              <a:t>Yahoo!</a:t>
            </a:r>
            <a:r>
              <a:rPr lang="ja-JP" altLang="en-US" sz="1800" dirty="0">
                <a:solidFill>
                  <a:schemeClr val="accent6"/>
                </a:solidFill>
              </a:rPr>
              <a:t>ニュースという立ち位置</a:t>
            </a:r>
            <a:r>
              <a:rPr lang="ja-JP" altLang="en-US" sz="1800" dirty="0"/>
              <a:t>を確立。</a:t>
            </a:r>
          </a:p>
        </p:txBody>
      </p:sp>
      <p:sp>
        <p:nvSpPr>
          <p:cNvPr id="7" name="テキスト プレースホルダー 6">
            <a:extLst>
              <a:ext uri="{FF2B5EF4-FFF2-40B4-BE49-F238E27FC236}">
                <a16:creationId xmlns:a16="http://schemas.microsoft.com/office/drawing/2014/main" id="{B1141AF5-EA60-D3F1-A706-1A4E31CB25B6}"/>
              </a:ext>
            </a:extLst>
          </p:cNvPr>
          <p:cNvSpPr txBox="1">
            <a:spLocks/>
          </p:cNvSpPr>
          <p:nvPr/>
        </p:nvSpPr>
        <p:spPr>
          <a:xfrm>
            <a:off x="509286" y="1185482"/>
            <a:ext cx="11203290" cy="288044"/>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dirty="0">
                <a:solidFill>
                  <a:schemeClr val="bg1"/>
                </a:solidFill>
              </a:rPr>
              <a:t>定性的なユーザーマインドシェアも</a:t>
            </a:r>
            <a:r>
              <a:rPr lang="en-US" altLang="ja-JP" dirty="0">
                <a:solidFill>
                  <a:schemeClr val="bg1"/>
                </a:solidFill>
              </a:rPr>
              <a:t>No.1</a:t>
            </a:r>
          </a:p>
        </p:txBody>
      </p:sp>
      <p:sp>
        <p:nvSpPr>
          <p:cNvPr id="8" name="四角形: 上の 2 つの角を丸める 7">
            <a:extLst>
              <a:ext uri="{FF2B5EF4-FFF2-40B4-BE49-F238E27FC236}">
                <a16:creationId xmlns:a16="http://schemas.microsoft.com/office/drawing/2014/main" id="{61E5812B-A511-A732-FCF5-0CEE750DFDF4}"/>
              </a:ext>
            </a:extLst>
          </p:cNvPr>
          <p:cNvSpPr/>
          <p:nvPr/>
        </p:nvSpPr>
        <p:spPr>
          <a:xfrm>
            <a:off x="4080000" y="2544955"/>
            <a:ext cx="4032000" cy="395621"/>
          </a:xfrm>
          <a:prstGeom prst="round2SameRect">
            <a:avLst>
              <a:gd name="adj1" fmla="val 50000"/>
              <a:gd name="adj2" fmla="val 5000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400" b="1" spc="200" dirty="0">
                <a:solidFill>
                  <a:schemeClr val="tx1"/>
                </a:solidFill>
                <a:latin typeface="メイリオ" panose="020B0604030504040204" pitchFamily="50" charset="-128"/>
                <a:ea typeface="メイリオ" panose="020B0604030504040204" pitchFamily="50" charset="-128"/>
              </a:rPr>
              <a:t>ニュースメディアに関する意識調査</a:t>
            </a:r>
          </a:p>
        </p:txBody>
      </p:sp>
      <p:pic>
        <p:nvPicPr>
          <p:cNvPr id="9" name="図 8">
            <a:extLst>
              <a:ext uri="{FF2B5EF4-FFF2-40B4-BE49-F238E27FC236}">
                <a16:creationId xmlns:a16="http://schemas.microsoft.com/office/drawing/2014/main" id="{3FB71BC1-ABB1-4493-32EE-5E8AA71F23CE}"/>
              </a:ext>
            </a:extLst>
          </p:cNvPr>
          <p:cNvPicPr>
            <a:picLocks noChangeAspect="1"/>
          </p:cNvPicPr>
          <p:nvPr/>
        </p:nvPicPr>
        <p:blipFill>
          <a:blip r:embed="rId3"/>
          <a:stretch>
            <a:fillRect/>
          </a:stretch>
        </p:blipFill>
        <p:spPr>
          <a:xfrm>
            <a:off x="1488654" y="2921477"/>
            <a:ext cx="9214692" cy="3546702"/>
          </a:xfrm>
          <a:prstGeom prst="rect">
            <a:avLst/>
          </a:prstGeom>
        </p:spPr>
      </p:pic>
      <p:sp>
        <p:nvSpPr>
          <p:cNvPr id="3" name="テキスト プレースホルダー 8">
            <a:extLst>
              <a:ext uri="{FF2B5EF4-FFF2-40B4-BE49-F238E27FC236}">
                <a16:creationId xmlns:a16="http://schemas.microsoft.com/office/drawing/2014/main" id="{1ED51588-6865-0CD7-2ABB-06C387C24670}"/>
              </a:ext>
            </a:extLst>
          </p:cNvPr>
          <p:cNvSpPr>
            <a:spLocks noGrp="1"/>
          </p:cNvSpPr>
          <p:nvPr>
            <p:ph type="body" sz="quarter" idx="12"/>
          </p:nvPr>
        </p:nvSpPr>
        <p:spPr>
          <a:xfrm>
            <a:off x="595313" y="80963"/>
            <a:ext cx="866775" cy="411162"/>
          </a:xfrm>
        </p:spPr>
        <p:txBody>
          <a:bodyPr/>
          <a:lstStyle/>
          <a:p>
            <a:r>
              <a:rPr lang="ja-JP" altLang="en-US" dirty="0"/>
              <a:t>媒体データ</a:t>
            </a:r>
          </a:p>
        </p:txBody>
      </p:sp>
    </p:spTree>
    <p:extLst>
      <p:ext uri="{BB962C8B-B14F-4D97-AF65-F5344CB8AC3E}">
        <p14:creationId xmlns:p14="http://schemas.microsoft.com/office/powerpoint/2010/main" val="39712674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92ED077E-C7BC-E4D8-8087-0A4D461C4A44}"/>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オリジナルコンテンツの受賞歴</a:t>
            </a:r>
            <a:endParaRPr kumimoji="1" lang="ja-JP" altLang="en-US" sz="1600" dirty="0"/>
          </a:p>
        </p:txBody>
      </p:sp>
      <p:sp>
        <p:nvSpPr>
          <p:cNvPr id="3" name="テキスト プレースホルダー 8">
            <a:extLst>
              <a:ext uri="{FF2B5EF4-FFF2-40B4-BE49-F238E27FC236}">
                <a16:creationId xmlns:a16="http://schemas.microsoft.com/office/drawing/2014/main" id="{1ED51588-6865-0CD7-2ABB-06C387C24670}"/>
              </a:ext>
            </a:extLst>
          </p:cNvPr>
          <p:cNvSpPr>
            <a:spLocks noGrp="1"/>
          </p:cNvSpPr>
          <p:nvPr>
            <p:ph type="body" sz="quarter" idx="12"/>
          </p:nvPr>
        </p:nvSpPr>
        <p:spPr>
          <a:xfrm>
            <a:off x="595313" y="80963"/>
            <a:ext cx="866775" cy="411162"/>
          </a:xfrm>
        </p:spPr>
        <p:txBody>
          <a:bodyPr/>
          <a:lstStyle/>
          <a:p>
            <a:r>
              <a:rPr lang="ja-JP" altLang="en-US" dirty="0"/>
              <a:t>媒体データ</a:t>
            </a:r>
          </a:p>
        </p:txBody>
      </p:sp>
      <p:graphicFrame>
        <p:nvGraphicFramePr>
          <p:cNvPr id="2" name="表 1">
            <a:extLst>
              <a:ext uri="{FF2B5EF4-FFF2-40B4-BE49-F238E27FC236}">
                <a16:creationId xmlns:a16="http://schemas.microsoft.com/office/drawing/2014/main" id="{DFC27D61-5DCB-97D1-1F92-D7EFD5053314}"/>
              </a:ext>
            </a:extLst>
          </p:cNvPr>
          <p:cNvGraphicFramePr>
            <a:graphicFrameLocks noGrp="1"/>
          </p:cNvGraphicFramePr>
          <p:nvPr>
            <p:extLst>
              <p:ext uri="{D42A27DB-BD31-4B8C-83A1-F6EECF244321}">
                <p14:modId xmlns:p14="http://schemas.microsoft.com/office/powerpoint/2010/main" val="1877297139"/>
              </p:ext>
            </p:extLst>
          </p:nvPr>
        </p:nvGraphicFramePr>
        <p:xfrm>
          <a:off x="486851" y="1509182"/>
          <a:ext cx="11233604"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gridCol w="4754426">
                  <a:extLst>
                    <a:ext uri="{9D8B030D-6E8A-4147-A177-3AD203B41FA5}">
                      <a16:colId xmlns:a16="http://schemas.microsoft.com/office/drawing/2014/main" val="709898036"/>
                    </a:ext>
                  </a:extLst>
                </a:gridCol>
              </a:tblGrid>
              <a:tr h="841280">
                <a:tc>
                  <a:txBody>
                    <a:body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ctr"/>
                      <a:r>
                        <a:rPr lang="ja-JP" altLang="en-US" sz="1200" b="1" i="0" u="none" strike="noStrike" dirty="0">
                          <a:solidFill>
                            <a:srgbClr val="FFFFFF"/>
                          </a:solidFill>
                          <a:effectLst/>
                          <a:latin typeface="+mn-ea"/>
                          <a:ea typeface="+mn-ea"/>
                        </a:rPr>
                        <a:t>いじめ そのときできることは？ </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今つらいあなたへ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ct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図解</a:t>
                      </a:r>
                      <a:r>
                        <a:rPr lang="en-US" altLang="ja-JP" sz="1200" b="1" i="0" u="none" strike="noStrike" dirty="0">
                          <a:solidFill>
                            <a:srgbClr val="FFFFFF"/>
                          </a:solidFill>
                          <a:effectLst/>
                          <a:latin typeface="+mn-ea"/>
                          <a:ea typeface="+mn-ea"/>
                        </a:rPr>
                        <a:t>】</a:t>
                      </a:r>
                      <a:r>
                        <a:rPr lang="ja-JP" altLang="en-US" sz="1200" b="1" i="0" u="none" strike="noStrike" dirty="0">
                          <a:solidFill>
                            <a:srgbClr val="FFFFFF"/>
                          </a:solidFill>
                          <a:effectLst/>
                          <a:latin typeface="+mn-ea"/>
                          <a:ea typeface="+mn-ea"/>
                        </a:rPr>
                        <a:t>東日本大震災から</a:t>
                      </a:r>
                      <a:r>
                        <a:rPr lang="en-US" altLang="ja-JP" sz="1200" b="1" i="0" u="none" strike="noStrike" dirty="0">
                          <a:solidFill>
                            <a:srgbClr val="FFFFFF"/>
                          </a:solidFill>
                          <a:effectLst/>
                          <a:latin typeface="+mn-ea"/>
                          <a:ea typeface="+mn-ea"/>
                        </a:rPr>
                        <a:t>10</a:t>
                      </a:r>
                      <a:r>
                        <a:rPr lang="ja-JP" altLang="en-US" sz="1200" b="1" i="0" u="none" strike="noStrike" dirty="0">
                          <a:solidFill>
                            <a:srgbClr val="FFFFFF"/>
                          </a:solidFill>
                          <a:effectLst/>
                          <a:latin typeface="+mn-ea"/>
                          <a:ea typeface="+mn-ea"/>
                        </a:rPr>
                        <a:t>年の歩みと未来</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459298016"/>
                  </a:ext>
                </a:extLst>
              </a:tr>
              <a:tr h="476242">
                <a:tc>
                  <a:txBody>
                    <a:bodyPr/>
                    <a:lstStyle/>
                    <a:p>
                      <a:pPr algn="ctr" fontAlgn="ctr"/>
                      <a:r>
                        <a:rPr lang="ja-JP" altLang="en-US" sz="1200" b="0" i="0" u="none" strike="noStrike" dirty="0">
                          <a:solidFill>
                            <a:srgbClr val="000000"/>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INTERNET MEDIA AWARDS 2023 </a:t>
                      </a:r>
                      <a:r>
                        <a:rPr lang="ja-JP" altLang="en-US" sz="1200" b="0" i="0" u="none" strike="noStrike" dirty="0">
                          <a:solidFill>
                            <a:srgbClr val="000000"/>
                          </a:solidFill>
                          <a:effectLst/>
                          <a:latin typeface="+mn-ea"/>
                          <a:ea typeface="+mn-ea"/>
                        </a:rPr>
                        <a:t>ソーシャル・グッド部門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INTERNET MEDIA AWARDS 2022 </a:t>
                      </a:r>
                      <a:r>
                        <a:rPr lang="ja-JP" altLang="en-US" sz="1200" b="0" i="0" u="none" strike="noStrike" dirty="0">
                          <a:solidFill>
                            <a:srgbClr val="000000"/>
                          </a:solidFill>
                          <a:effectLst/>
                          <a:latin typeface="+mn-ea"/>
                          <a:ea typeface="+mn-ea"/>
                        </a:rPr>
                        <a:t>ビジュアル・コンテンツ部門</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67948"/>
                  </a:ext>
                </a:extLst>
              </a:tr>
              <a:tr h="419346">
                <a:tc>
                  <a:txBody>
                    <a:bodyPr/>
                    <a:lstStyle/>
                    <a:p>
                      <a:pPr algn="ctr" fontAlgn="ctr"/>
                      <a:r>
                        <a:rPr lang="ja-JP" altLang="en-US" sz="1200" b="0" i="0" u="none" strike="noStrike" dirty="0">
                          <a:solidFill>
                            <a:srgbClr val="000000"/>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https://news.yahoo.co.jp/special/anti-bullying/</a:t>
                      </a:r>
                      <a:endParaRPr lang="ja-JP" altLang="en-US" sz="12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https://issue.yahoo.co.jp/311_10years/#Matome</a:t>
                      </a:r>
                      <a:endParaRPr lang="ja-JP" altLang="en-US" sz="12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75244229"/>
                  </a:ext>
                </a:extLst>
              </a:tr>
              <a:tr h="399840">
                <a:tc>
                  <a:txBody>
                    <a:bodyPr/>
                    <a:lstStyle/>
                    <a:p>
                      <a:pPr algn="ctr" fontAlgn="ctr"/>
                      <a:r>
                        <a:rPr lang="ja-JP" altLang="en-US" sz="1200" b="0" i="0" u="none" strike="noStrike" dirty="0">
                          <a:solidFill>
                            <a:srgbClr val="000000"/>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LINE</a:t>
                      </a:r>
                      <a:r>
                        <a:rPr lang="ja-JP" altLang="en-US" sz="1200" b="0" i="0" u="none" strike="noStrike" dirty="0">
                          <a:solidFill>
                            <a:srgbClr val="000000"/>
                          </a:solidFill>
                          <a:effectLst/>
                          <a:latin typeface="+mn-ea"/>
                          <a:ea typeface="+mn-ea"/>
                        </a:rPr>
                        <a:t>ヤフー  高山千香</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LINE</a:t>
                      </a:r>
                      <a:r>
                        <a:rPr lang="ja-JP" altLang="en-US" sz="1200" b="0" i="0" u="none" strike="noStrike" dirty="0">
                          <a:solidFill>
                            <a:srgbClr val="000000"/>
                          </a:solidFill>
                          <a:effectLst/>
                          <a:latin typeface="+mn-ea"/>
                          <a:ea typeface="+mn-ea"/>
                        </a:rPr>
                        <a:t>ヤフー　</a:t>
                      </a:r>
                      <a:r>
                        <a:rPr lang="zh-TW" altLang="en-US" sz="1200" b="0" i="0" u="none" strike="noStrike" dirty="0">
                          <a:solidFill>
                            <a:srgbClr val="000000"/>
                          </a:solidFill>
                          <a:effectLst/>
                          <a:latin typeface="メイリオ" panose="020B0604030504040204" pitchFamily="50" charset="-128"/>
                          <a:ea typeface="メイリオ" panose="020B0604030504040204" pitchFamily="50" charset="-128"/>
                        </a:rPr>
                        <a:t>金原洋子</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57687511"/>
                  </a:ext>
                </a:extLst>
              </a:tr>
              <a:tr h="2889133">
                <a:tc>
                  <a:txBody>
                    <a:bodyPr/>
                    <a:lstStyle/>
                    <a:p>
                      <a:pPr algn="ctr" fontAlgn="ctr"/>
                      <a:r>
                        <a:rPr lang="ja-JP" altLang="en-US" sz="1200" b="0" i="0" u="none" strike="noStrike" dirty="0">
                          <a:solidFill>
                            <a:srgbClr val="000000"/>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96939270"/>
                  </a:ext>
                </a:extLst>
              </a:tr>
            </a:tbl>
          </a:graphicData>
        </a:graphic>
      </p:graphicFrame>
      <p:sp>
        <p:nvSpPr>
          <p:cNvPr id="10" name="テキスト ボックス 9">
            <a:extLst>
              <a:ext uri="{FF2B5EF4-FFF2-40B4-BE49-F238E27FC236}">
                <a16:creationId xmlns:a16="http://schemas.microsoft.com/office/drawing/2014/main" id="{7F14D24F-C3AA-0C6D-CC11-6122C50E5E51}"/>
              </a:ext>
            </a:extLst>
          </p:cNvPr>
          <p:cNvSpPr txBox="1"/>
          <p:nvPr/>
        </p:nvSpPr>
        <p:spPr>
          <a:xfrm>
            <a:off x="652821" y="1036488"/>
            <a:ext cx="10901664" cy="335028"/>
          </a:xfrm>
          <a:prstGeom prst="rect">
            <a:avLst/>
          </a:prstGeom>
        </p:spPr>
        <p:txBody>
          <a:bodyPr wrap="none" lIns="0" tIns="0" rIns="0" bIns="0" rtlCol="0" anchor="t">
            <a:noAutofit/>
          </a:bodyPr>
          <a:lstStyle/>
          <a:p>
            <a:pPr algn="ctr"/>
            <a:r>
              <a:rPr lang="en-US" altLang="ja-JP" sz="1600" b="0" i="0" dirty="0">
                <a:solidFill>
                  <a:srgbClr val="1D1C1D"/>
                </a:solidFill>
                <a:effectLst/>
                <a:latin typeface="+mj-ea"/>
                <a:ea typeface="+mj-ea"/>
              </a:rPr>
              <a:t>Yahoo!</a:t>
            </a:r>
            <a:r>
              <a:rPr lang="ja-JP" altLang="en-US" sz="1600" b="0" i="0" dirty="0">
                <a:solidFill>
                  <a:srgbClr val="1D1C1D"/>
                </a:solidFill>
                <a:effectLst/>
                <a:latin typeface="+mj-ea"/>
                <a:ea typeface="+mj-ea"/>
              </a:rPr>
              <a:t>ニュース内のオリジナルコンテツ編集部が取材・執筆</a:t>
            </a:r>
            <a:endParaRPr kumimoji="1" lang="ja-JP" altLang="en-US" sz="1600" dirty="0">
              <a:latin typeface="+mj-ea"/>
              <a:ea typeface="+mj-ea"/>
            </a:endParaRPr>
          </a:p>
        </p:txBody>
      </p:sp>
      <p:pic>
        <p:nvPicPr>
          <p:cNvPr id="11" name="図 10">
            <a:extLst>
              <a:ext uri="{FF2B5EF4-FFF2-40B4-BE49-F238E27FC236}">
                <a16:creationId xmlns:a16="http://schemas.microsoft.com/office/drawing/2014/main" id="{FF1B5EAD-FE1C-93CC-89A0-B521CF18F419}"/>
              </a:ext>
            </a:extLst>
          </p:cNvPr>
          <p:cNvPicPr>
            <a:picLocks noChangeAspect="1"/>
          </p:cNvPicPr>
          <p:nvPr/>
        </p:nvPicPr>
        <p:blipFill>
          <a:blip r:embed="rId3"/>
          <a:stretch>
            <a:fillRect/>
          </a:stretch>
        </p:blipFill>
        <p:spPr>
          <a:xfrm>
            <a:off x="7313626" y="4060272"/>
            <a:ext cx="4133703" cy="2002057"/>
          </a:xfrm>
          <a:prstGeom prst="rect">
            <a:avLst/>
          </a:prstGeom>
        </p:spPr>
      </p:pic>
      <p:pic>
        <p:nvPicPr>
          <p:cNvPr id="12" name="図 11">
            <a:extLst>
              <a:ext uri="{FF2B5EF4-FFF2-40B4-BE49-F238E27FC236}">
                <a16:creationId xmlns:a16="http://schemas.microsoft.com/office/drawing/2014/main" id="{B24540CF-377C-2BA0-3BC4-AB96D44723E0}"/>
              </a:ext>
            </a:extLst>
          </p:cNvPr>
          <p:cNvPicPr>
            <a:picLocks noChangeAspect="1"/>
          </p:cNvPicPr>
          <p:nvPr/>
        </p:nvPicPr>
        <p:blipFill>
          <a:blip r:embed="rId4"/>
          <a:stretch>
            <a:fillRect/>
          </a:stretch>
        </p:blipFill>
        <p:spPr>
          <a:xfrm>
            <a:off x="2917570" y="3693435"/>
            <a:ext cx="3464880" cy="2735729"/>
          </a:xfrm>
          <a:prstGeom prst="rect">
            <a:avLst/>
          </a:prstGeom>
        </p:spPr>
      </p:pic>
    </p:spTree>
    <p:extLst>
      <p:ext uri="{BB962C8B-B14F-4D97-AF65-F5344CB8AC3E}">
        <p14:creationId xmlns:p14="http://schemas.microsoft.com/office/powerpoint/2010/main" val="23677456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4" name="テキスト プレースホルダー 3">
            <a:extLst>
              <a:ext uri="{FF2B5EF4-FFF2-40B4-BE49-F238E27FC236}">
                <a16:creationId xmlns:a16="http://schemas.microsoft.com/office/drawing/2014/main" id="{92ED077E-C7BC-E4D8-8087-0A4D461C4A44}"/>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オリジナルコンテンツの受賞歴</a:t>
            </a:r>
            <a:endParaRPr kumimoji="1" lang="ja-JP" altLang="en-US" sz="1600" dirty="0"/>
          </a:p>
        </p:txBody>
      </p:sp>
      <p:sp>
        <p:nvSpPr>
          <p:cNvPr id="3" name="テキスト プレースホルダー 8">
            <a:extLst>
              <a:ext uri="{FF2B5EF4-FFF2-40B4-BE49-F238E27FC236}">
                <a16:creationId xmlns:a16="http://schemas.microsoft.com/office/drawing/2014/main" id="{1ED51588-6865-0CD7-2ABB-06C387C24670}"/>
              </a:ext>
            </a:extLst>
          </p:cNvPr>
          <p:cNvSpPr>
            <a:spLocks noGrp="1"/>
          </p:cNvSpPr>
          <p:nvPr>
            <p:ph type="body" sz="quarter" idx="12"/>
          </p:nvPr>
        </p:nvSpPr>
        <p:spPr>
          <a:xfrm>
            <a:off x="595313" y="80963"/>
            <a:ext cx="866775" cy="411162"/>
          </a:xfrm>
        </p:spPr>
        <p:txBody>
          <a:bodyPr/>
          <a:lstStyle/>
          <a:p>
            <a:r>
              <a:rPr lang="ja-JP" altLang="en-US" dirty="0"/>
              <a:t>媒体データ</a:t>
            </a:r>
          </a:p>
        </p:txBody>
      </p:sp>
      <p:graphicFrame>
        <p:nvGraphicFramePr>
          <p:cNvPr id="5" name="表 4">
            <a:extLst>
              <a:ext uri="{FF2B5EF4-FFF2-40B4-BE49-F238E27FC236}">
                <a16:creationId xmlns:a16="http://schemas.microsoft.com/office/drawing/2014/main" id="{0F179750-B32D-DFCC-0B69-F28F999D67EE}"/>
              </a:ext>
            </a:extLst>
          </p:cNvPr>
          <p:cNvGraphicFramePr>
            <a:graphicFrameLocks noGrp="1"/>
          </p:cNvGraphicFramePr>
          <p:nvPr>
            <p:extLst>
              <p:ext uri="{D42A27DB-BD31-4B8C-83A1-F6EECF244321}">
                <p14:modId xmlns:p14="http://schemas.microsoft.com/office/powerpoint/2010/main" val="3792035210"/>
              </p:ext>
            </p:extLst>
          </p:nvPr>
        </p:nvGraphicFramePr>
        <p:xfrm>
          <a:off x="486851" y="1509182"/>
          <a:ext cx="11233604" cy="5025841"/>
        </p:xfrm>
        <a:graphic>
          <a:graphicData uri="http://schemas.openxmlformats.org/drawingml/2006/table">
            <a:tbl>
              <a:tblPr/>
              <a:tblGrid>
                <a:gridCol w="1634309">
                  <a:extLst>
                    <a:ext uri="{9D8B030D-6E8A-4147-A177-3AD203B41FA5}">
                      <a16:colId xmlns:a16="http://schemas.microsoft.com/office/drawing/2014/main" val="2111897086"/>
                    </a:ext>
                  </a:extLst>
                </a:gridCol>
                <a:gridCol w="4844869">
                  <a:extLst>
                    <a:ext uri="{9D8B030D-6E8A-4147-A177-3AD203B41FA5}">
                      <a16:colId xmlns:a16="http://schemas.microsoft.com/office/drawing/2014/main" val="3278288273"/>
                    </a:ext>
                  </a:extLst>
                </a:gridCol>
                <a:gridCol w="4754426">
                  <a:extLst>
                    <a:ext uri="{9D8B030D-6E8A-4147-A177-3AD203B41FA5}">
                      <a16:colId xmlns:a16="http://schemas.microsoft.com/office/drawing/2014/main" val="709898036"/>
                    </a:ext>
                  </a:extLst>
                </a:gridCol>
              </a:tblGrid>
              <a:tr h="841280">
                <a:tc>
                  <a:txBody>
                    <a:bodyPr/>
                    <a:lstStyle/>
                    <a:p>
                      <a:pPr algn="ctr" fontAlgn="ctr"/>
                      <a:r>
                        <a:rPr lang="ja-JP" altLang="en-US" sz="1200" b="0" i="0" u="none" strike="noStrike" dirty="0">
                          <a:solidFill>
                            <a:srgbClr val="FFFFFF"/>
                          </a:solidFill>
                          <a:effectLst/>
                          <a:latin typeface="+mn-ea"/>
                          <a:ea typeface="+mn-ea"/>
                        </a:rPr>
                        <a:t>タイトル</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ctr"/>
                      <a:r>
                        <a:rPr lang="ja-JP" altLang="en-US" sz="1200" b="1" i="0" u="none" strike="noStrike" dirty="0">
                          <a:solidFill>
                            <a:srgbClr val="FFFFFF"/>
                          </a:solidFill>
                          <a:effectLst/>
                          <a:latin typeface="+mn-ea"/>
                          <a:ea typeface="+mn-ea"/>
                        </a:rPr>
                        <a:t>教師から性暴力、</a:t>
                      </a:r>
                      <a:r>
                        <a:rPr lang="en-US" altLang="ja-JP" sz="1200" b="1" i="0" u="none" strike="noStrike" dirty="0">
                          <a:solidFill>
                            <a:srgbClr val="FFFFFF"/>
                          </a:solidFill>
                          <a:effectLst/>
                          <a:latin typeface="+mn-ea"/>
                          <a:ea typeface="+mn-ea"/>
                        </a:rPr>
                        <a:t>34</a:t>
                      </a:r>
                      <a:r>
                        <a:rPr lang="ja-JP" altLang="en-US" sz="1200" b="1" i="0" u="none" strike="noStrike" dirty="0">
                          <a:solidFill>
                            <a:srgbClr val="FFFFFF"/>
                          </a:solidFill>
                          <a:effectLst/>
                          <a:latin typeface="+mn-ea"/>
                          <a:ea typeface="+mn-ea"/>
                        </a:rPr>
                        <a:t>年後の勝訴 「重い扉」開けた男性の願い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tc>
                  <a:txBody>
                    <a:bodyPr/>
                    <a:lstStyle/>
                    <a:p>
                      <a:pPr algn="ctr" fontAlgn="ctr"/>
                      <a:r>
                        <a:rPr lang="ja-JP" altLang="en-US" sz="1200" b="1" i="0" u="none" strike="noStrike" dirty="0">
                          <a:solidFill>
                            <a:srgbClr val="FFFFFF"/>
                          </a:solidFill>
                          <a:effectLst/>
                          <a:latin typeface="+mn-ea"/>
                          <a:ea typeface="+mn-ea"/>
                        </a:rPr>
                        <a:t>その</a:t>
                      </a:r>
                      <a:r>
                        <a:rPr lang="en-US" altLang="ja-JP" sz="1200" b="1" i="0" u="none" strike="noStrike" dirty="0">
                          <a:solidFill>
                            <a:srgbClr val="FFFFFF"/>
                          </a:solidFill>
                          <a:effectLst/>
                          <a:latin typeface="+mn-ea"/>
                          <a:ea typeface="+mn-ea"/>
                        </a:rPr>
                        <a:t>8</a:t>
                      </a:r>
                      <a:r>
                        <a:rPr lang="ja-JP" altLang="en-US" sz="1200" b="1" i="0" u="none" strike="noStrike" dirty="0">
                          <a:solidFill>
                            <a:srgbClr val="FFFFFF"/>
                          </a:solidFill>
                          <a:effectLst/>
                          <a:latin typeface="+mn-ea"/>
                          <a:ea typeface="+mn-ea"/>
                        </a:rPr>
                        <a:t>年間は毎日不安だった ーー</a:t>
                      </a:r>
                      <a:endParaRPr lang="en-US" altLang="ja-JP" sz="1200" b="1" i="0" u="none" strike="noStrike" dirty="0">
                        <a:solidFill>
                          <a:srgbClr val="FFFFFF"/>
                        </a:solidFill>
                        <a:effectLst/>
                        <a:latin typeface="+mn-ea"/>
                        <a:ea typeface="+mn-ea"/>
                      </a:endParaRPr>
                    </a:p>
                    <a:p>
                      <a:pPr algn="ctr" fontAlgn="ctr"/>
                      <a:r>
                        <a:rPr lang="ja-JP" altLang="en-US" sz="1200" b="1" i="0" u="none" strike="noStrike" dirty="0">
                          <a:solidFill>
                            <a:srgbClr val="FFFFFF"/>
                          </a:solidFill>
                          <a:effectLst/>
                          <a:latin typeface="+mn-ea"/>
                          <a:ea typeface="+mn-ea"/>
                        </a:rPr>
                        <a:t>「無国籍児」だった娘と、フィリピン人母の思い</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459298016"/>
                  </a:ext>
                </a:extLst>
              </a:tr>
              <a:tr h="476242">
                <a:tc>
                  <a:txBody>
                    <a:bodyPr/>
                    <a:lstStyle/>
                    <a:p>
                      <a:pPr algn="ctr" fontAlgn="ctr"/>
                      <a:r>
                        <a:rPr lang="ja-JP" altLang="en-US" sz="1200" b="0" i="0" u="none" strike="noStrike" dirty="0">
                          <a:solidFill>
                            <a:srgbClr val="000000"/>
                          </a:solidFill>
                          <a:effectLst/>
                          <a:latin typeface="+mn-ea"/>
                          <a:ea typeface="+mn-ea"/>
                        </a:rPr>
                        <a:t>受賞</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kumimoji="1" lang="en-US" altLang="ja-JP" sz="1200" b="0" i="0" kern="1200" dirty="0">
                          <a:solidFill>
                            <a:schemeClr val="tx1"/>
                          </a:solidFill>
                          <a:effectLst/>
                          <a:latin typeface="+mn-lt"/>
                          <a:ea typeface="+mn-ea"/>
                          <a:cs typeface="+mn-cs"/>
                        </a:rPr>
                        <a:t>INTERNET MEDIA AWARDS 2023 </a:t>
                      </a:r>
                      <a:r>
                        <a:rPr kumimoji="1" lang="ja-JP" altLang="en-US" sz="1200" b="0" i="0" kern="1200" dirty="0">
                          <a:solidFill>
                            <a:schemeClr val="tx1"/>
                          </a:solidFill>
                          <a:effectLst/>
                          <a:latin typeface="+mn-lt"/>
                          <a:ea typeface="+mn-ea"/>
                          <a:cs typeface="+mn-cs"/>
                        </a:rPr>
                        <a:t>選考委員特別賞</a:t>
                      </a:r>
                      <a:endParaRPr lang="ja-JP" altLang="en-US" sz="10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kumimoji="1" lang="en-US" altLang="ja-JP" sz="1200" b="0" i="0" kern="1200" dirty="0">
                          <a:solidFill>
                            <a:schemeClr val="tx1"/>
                          </a:solidFill>
                          <a:effectLst/>
                          <a:latin typeface="+mn-ea"/>
                          <a:ea typeface="+mn-ea"/>
                          <a:cs typeface="+mn-cs"/>
                        </a:rPr>
                        <a:t>PEP</a:t>
                      </a:r>
                      <a:r>
                        <a:rPr kumimoji="1" lang="ja-JP" altLang="en-US" sz="1200" b="0" i="0" kern="1200" dirty="0">
                          <a:solidFill>
                            <a:schemeClr val="tx1"/>
                          </a:solidFill>
                          <a:effectLst/>
                          <a:latin typeface="+mn-ea"/>
                          <a:ea typeface="+mn-ea"/>
                          <a:cs typeface="+mn-cs"/>
                        </a:rPr>
                        <a:t>ジャーナリズム大賞 </a:t>
                      </a:r>
                      <a:r>
                        <a:rPr kumimoji="1" lang="en-US" altLang="ja-JP" sz="1200" b="0" i="0" kern="1200" dirty="0">
                          <a:solidFill>
                            <a:schemeClr val="tx1"/>
                          </a:solidFill>
                          <a:effectLst/>
                          <a:latin typeface="+mn-ea"/>
                          <a:ea typeface="+mn-ea"/>
                          <a:cs typeface="+mn-cs"/>
                        </a:rPr>
                        <a:t>2022 </a:t>
                      </a:r>
                      <a:r>
                        <a:rPr kumimoji="1" lang="ja-JP" altLang="en-US" sz="1200" b="0" i="0" kern="1200" dirty="0">
                          <a:solidFill>
                            <a:schemeClr val="tx1"/>
                          </a:solidFill>
                          <a:effectLst/>
                          <a:latin typeface="+mn-ea"/>
                          <a:ea typeface="+mn-ea"/>
                          <a:cs typeface="+mn-cs"/>
                        </a:rPr>
                        <a:t>現場部門</a:t>
                      </a:r>
                      <a:endParaRPr lang="ja-JP" altLang="en-US" sz="12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067948"/>
                  </a:ext>
                </a:extLst>
              </a:tr>
              <a:tr h="419346">
                <a:tc>
                  <a:txBody>
                    <a:bodyPr/>
                    <a:lstStyle/>
                    <a:p>
                      <a:pPr algn="ctr" fontAlgn="ctr"/>
                      <a:r>
                        <a:rPr lang="ja-JP" altLang="en-US" sz="1200" b="0" i="0" u="none" strike="noStrike" dirty="0">
                          <a:solidFill>
                            <a:srgbClr val="000000"/>
                          </a:solidFill>
                          <a:effectLst/>
                          <a:latin typeface="+mn-ea"/>
                          <a:ea typeface="+mn-ea"/>
                        </a:rPr>
                        <a:t>リンク先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https://news.yahoo.co.jp/articles/4c3f08455a7e1c422c7390bdcf7a09d41a362ebe</a:t>
                      </a:r>
                      <a:endParaRPr lang="ja-JP" altLang="en-US" sz="12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altLang="ja-JP" sz="1200" b="0" i="0" u="none" strike="noStrike" dirty="0">
                          <a:solidFill>
                            <a:srgbClr val="000000"/>
                          </a:solidFill>
                          <a:effectLst/>
                          <a:latin typeface="+mn-ea"/>
                          <a:ea typeface="+mn-ea"/>
                        </a:rPr>
                        <a:t>https://news.yahoo.co.jp/feature/1625/</a:t>
                      </a:r>
                      <a:endParaRPr lang="ja-JP" altLang="en-US" sz="12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575244229"/>
                  </a:ext>
                </a:extLst>
              </a:tr>
              <a:tr h="399840">
                <a:tc>
                  <a:txBody>
                    <a:bodyPr/>
                    <a:lstStyle/>
                    <a:p>
                      <a:pPr algn="ctr" fontAlgn="ctr"/>
                      <a:r>
                        <a:rPr lang="ja-JP" altLang="en-US" sz="1200" b="0" i="0" u="none" strike="noStrike" dirty="0">
                          <a:solidFill>
                            <a:srgbClr val="000000"/>
                          </a:solidFill>
                          <a:effectLst/>
                          <a:latin typeface="+mn-ea"/>
                          <a:ea typeface="+mn-ea"/>
                        </a:rPr>
                        <a:t>受賞者</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ja-JP" altLang="en-US" sz="1200" b="0" i="0" u="none" strike="noStrike" dirty="0">
                          <a:solidFill>
                            <a:srgbClr val="000000"/>
                          </a:solidFill>
                          <a:effectLst/>
                          <a:latin typeface="+mn-ea"/>
                          <a:ea typeface="+mn-ea"/>
                        </a:rPr>
                        <a:t>秋山千佳</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TW" altLang="en-US" sz="1200" b="0" i="0" u="none" strike="noStrike" dirty="0">
                          <a:solidFill>
                            <a:srgbClr val="000000"/>
                          </a:solidFill>
                          <a:effectLst/>
                          <a:latin typeface="メイリオ" panose="020B0604030504040204" pitchFamily="50" charset="-128"/>
                          <a:ea typeface="メイリオ" panose="020B0604030504040204" pitchFamily="50" charset="-128"/>
                        </a:rPr>
                        <a:t>藤井誠二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57687511"/>
                  </a:ext>
                </a:extLst>
              </a:tr>
              <a:tr h="2889133">
                <a:tc>
                  <a:txBody>
                    <a:bodyPr/>
                    <a:lstStyle/>
                    <a:p>
                      <a:pPr algn="ctr" fontAlgn="ctr"/>
                      <a:r>
                        <a:rPr lang="ja-JP" altLang="en-US" sz="1200" b="0" i="0" u="none" strike="noStrike" dirty="0">
                          <a:solidFill>
                            <a:srgbClr val="000000"/>
                          </a:solidFill>
                          <a:effectLst/>
                          <a:latin typeface="+mn-ea"/>
                          <a:ea typeface="+mn-ea"/>
                        </a:rPr>
                        <a:t>記事抜粋</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endParaRPr lang="ja-JP" altLang="en-US" sz="1100" b="0" i="0" u="none" strike="noStrike" dirty="0">
                        <a:solidFill>
                          <a:srgbClr val="000000"/>
                        </a:solidFill>
                        <a:effectLst/>
                        <a:latin typeface="+mn-ea"/>
                        <a:ea typeface="+mn-ea"/>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896939270"/>
                  </a:ext>
                </a:extLst>
              </a:tr>
            </a:tbl>
          </a:graphicData>
        </a:graphic>
      </p:graphicFrame>
      <p:sp>
        <p:nvSpPr>
          <p:cNvPr id="6" name="テキスト ボックス 5">
            <a:extLst>
              <a:ext uri="{FF2B5EF4-FFF2-40B4-BE49-F238E27FC236}">
                <a16:creationId xmlns:a16="http://schemas.microsoft.com/office/drawing/2014/main" id="{20782766-4C53-15D8-0311-091AADB4A2A9}"/>
              </a:ext>
            </a:extLst>
          </p:cNvPr>
          <p:cNvSpPr txBox="1"/>
          <p:nvPr/>
        </p:nvSpPr>
        <p:spPr>
          <a:xfrm>
            <a:off x="404151" y="1036487"/>
            <a:ext cx="11399574" cy="366835"/>
          </a:xfrm>
          <a:prstGeom prst="rect">
            <a:avLst/>
          </a:prstGeom>
        </p:spPr>
        <p:txBody>
          <a:bodyPr wrap="none" lIns="0" tIns="0" rIns="0" bIns="0" rtlCol="0" anchor="t">
            <a:noAutofit/>
          </a:bodyPr>
          <a:lstStyle/>
          <a:p>
            <a:pPr algn="ctr"/>
            <a:r>
              <a:rPr lang="ja-JP" altLang="en-US" sz="1600" b="0" i="0" dirty="0">
                <a:solidFill>
                  <a:srgbClr val="1D1C1D"/>
                </a:solidFill>
                <a:effectLst/>
                <a:latin typeface="+mj-ea"/>
                <a:ea typeface="+mj-ea"/>
              </a:rPr>
              <a:t>外部のジャーナリストが取材・執筆し、</a:t>
            </a:r>
            <a:r>
              <a:rPr lang="en-US" altLang="ja-JP" sz="1600" b="0" i="0" dirty="0">
                <a:solidFill>
                  <a:srgbClr val="1D1C1D"/>
                </a:solidFill>
                <a:effectLst/>
                <a:latin typeface="+mj-ea"/>
                <a:ea typeface="+mj-ea"/>
              </a:rPr>
              <a:t>Yahoo!</a:t>
            </a:r>
            <a:r>
              <a:rPr lang="ja-JP" altLang="en-US" sz="1600" b="0" i="0" dirty="0">
                <a:solidFill>
                  <a:srgbClr val="1D1C1D"/>
                </a:solidFill>
                <a:effectLst/>
                <a:latin typeface="+mj-ea"/>
                <a:ea typeface="+mj-ea"/>
              </a:rPr>
              <a:t>ニュース内のオリジナルコンテツ編集部が構成・編集</a:t>
            </a:r>
            <a:endParaRPr kumimoji="1" lang="ja-JP" altLang="en-US" sz="1600" dirty="0">
              <a:latin typeface="+mj-ea"/>
              <a:ea typeface="+mj-ea"/>
            </a:endParaRPr>
          </a:p>
        </p:txBody>
      </p:sp>
      <p:pic>
        <p:nvPicPr>
          <p:cNvPr id="7" name="図 6">
            <a:extLst>
              <a:ext uri="{FF2B5EF4-FFF2-40B4-BE49-F238E27FC236}">
                <a16:creationId xmlns:a16="http://schemas.microsoft.com/office/drawing/2014/main" id="{F4CEEB32-4DFE-0554-AE80-83649513CE22}"/>
              </a:ext>
            </a:extLst>
          </p:cNvPr>
          <p:cNvPicPr>
            <a:picLocks noChangeAspect="1"/>
          </p:cNvPicPr>
          <p:nvPr/>
        </p:nvPicPr>
        <p:blipFill>
          <a:blip r:embed="rId3"/>
          <a:stretch>
            <a:fillRect/>
          </a:stretch>
        </p:blipFill>
        <p:spPr>
          <a:xfrm>
            <a:off x="2849146" y="3849754"/>
            <a:ext cx="3304004" cy="2567353"/>
          </a:xfrm>
          <a:prstGeom prst="rect">
            <a:avLst/>
          </a:prstGeom>
        </p:spPr>
      </p:pic>
      <p:pic>
        <p:nvPicPr>
          <p:cNvPr id="8" name="図 7">
            <a:extLst>
              <a:ext uri="{FF2B5EF4-FFF2-40B4-BE49-F238E27FC236}">
                <a16:creationId xmlns:a16="http://schemas.microsoft.com/office/drawing/2014/main" id="{03A68EE9-9E5A-6242-67F3-31EBFA089D72}"/>
              </a:ext>
            </a:extLst>
          </p:cNvPr>
          <p:cNvPicPr>
            <a:picLocks noChangeAspect="1"/>
          </p:cNvPicPr>
          <p:nvPr/>
        </p:nvPicPr>
        <p:blipFill>
          <a:blip r:embed="rId4"/>
          <a:stretch>
            <a:fillRect/>
          </a:stretch>
        </p:blipFill>
        <p:spPr>
          <a:xfrm>
            <a:off x="7688978" y="3808019"/>
            <a:ext cx="3371088" cy="2609088"/>
          </a:xfrm>
          <a:prstGeom prst="rect">
            <a:avLst/>
          </a:prstGeom>
        </p:spPr>
      </p:pic>
    </p:spTree>
    <p:extLst>
      <p:ext uri="{BB962C8B-B14F-4D97-AF65-F5344CB8AC3E}">
        <p14:creationId xmlns:p14="http://schemas.microsoft.com/office/powerpoint/2010/main" val="9114612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1868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8EB92F0-59F3-DDED-C7C8-C25A69982C71}"/>
              </a:ext>
            </a:extLst>
          </p:cNvPr>
          <p:cNvSpPr>
            <a:spLocks noGrp="1"/>
          </p:cNvSpPr>
          <p:nvPr>
            <p:ph type="body" sz="quarter" idx="18"/>
          </p:nvPr>
        </p:nvSpPr>
        <p:spPr/>
        <p:txBody>
          <a:bodyPr/>
          <a:lstStyle/>
          <a:p>
            <a:r>
              <a:rPr kumimoji="1" lang="en-US" altLang="ja-JP" dirty="0"/>
              <a:t>01</a:t>
            </a:r>
            <a:endParaRPr kumimoji="1" lang="ja-JP" altLang="en-US"/>
          </a:p>
        </p:txBody>
      </p:sp>
      <p:sp>
        <p:nvSpPr>
          <p:cNvPr id="4" name="テキスト プレースホルダー 3">
            <a:extLst>
              <a:ext uri="{FF2B5EF4-FFF2-40B4-BE49-F238E27FC236}">
                <a16:creationId xmlns:a16="http://schemas.microsoft.com/office/drawing/2014/main" id="{F45089DE-17B1-7564-FC43-5147C217B7D1}"/>
              </a:ext>
            </a:extLst>
          </p:cNvPr>
          <p:cNvSpPr>
            <a:spLocks noGrp="1"/>
          </p:cNvSpPr>
          <p:nvPr>
            <p:ph type="body" sz="quarter" idx="19"/>
          </p:nvPr>
        </p:nvSpPr>
        <p:spPr/>
        <p:txBody>
          <a:bodyPr wrap="none"/>
          <a:lstStyle/>
          <a:p>
            <a:r>
              <a:rPr lang="en-US" altLang="ja-JP" dirty="0"/>
              <a:t>Yahoo!</a:t>
            </a:r>
            <a:r>
              <a:rPr lang="ja-JP" altLang="en-US" dirty="0"/>
              <a:t>ニュース</a:t>
            </a:r>
            <a:endParaRPr lang="en-US" altLang="ja-JP" dirty="0"/>
          </a:p>
          <a:p>
            <a:r>
              <a:rPr lang="ja-JP" altLang="en-US" dirty="0"/>
              <a:t>の特長</a:t>
            </a:r>
            <a:endParaRPr lang="en-US" altLang="ja-JP" dirty="0"/>
          </a:p>
        </p:txBody>
      </p:sp>
      <p:pic>
        <p:nvPicPr>
          <p:cNvPr id="5" name="図プレースホルダー 4" descr="アイコン&#10;&#10;自動的に生成された説明">
            <a:extLst>
              <a:ext uri="{FF2B5EF4-FFF2-40B4-BE49-F238E27FC236}">
                <a16:creationId xmlns:a16="http://schemas.microsoft.com/office/drawing/2014/main" id="{EDA060B6-CF90-0184-D7D7-DBA45CBF3C7C}"/>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23769209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C22221-C267-3040-606A-F85A393AB887}"/>
              </a:ext>
            </a:extLst>
          </p:cNvPr>
          <p:cNvSpPr>
            <a:spLocks noGrp="1"/>
          </p:cNvSpPr>
          <p:nvPr>
            <p:ph type="body" sz="quarter" idx="12"/>
          </p:nvPr>
        </p:nvSpPr>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ニュースとは</a:t>
            </a:r>
            <a:endParaRPr kumimoji="1" lang="ja-JP" altLang="en-US" sz="1600" dirty="0"/>
          </a:p>
        </p:txBody>
      </p:sp>
      <p:sp>
        <p:nvSpPr>
          <p:cNvPr id="20" name="テキスト プレースホルダー 3">
            <a:extLst>
              <a:ext uri="{FF2B5EF4-FFF2-40B4-BE49-F238E27FC236}">
                <a16:creationId xmlns:a16="http://schemas.microsoft.com/office/drawing/2014/main" id="{FBA71FC8-F420-DF72-6A61-F49D9EA5265A}"/>
              </a:ext>
            </a:extLst>
          </p:cNvPr>
          <p:cNvSpPr txBox="1">
            <a:spLocks/>
          </p:cNvSpPr>
          <p:nvPr/>
        </p:nvSpPr>
        <p:spPr>
          <a:xfrm>
            <a:off x="677172" y="1507134"/>
            <a:ext cx="5442252" cy="678766"/>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800" dirty="0"/>
              <a:t>日本最大級のニュースメディア</a:t>
            </a:r>
          </a:p>
        </p:txBody>
      </p:sp>
      <p:grpSp>
        <p:nvGrpSpPr>
          <p:cNvPr id="24" name="グループ化 23">
            <a:extLst>
              <a:ext uri="{FF2B5EF4-FFF2-40B4-BE49-F238E27FC236}">
                <a16:creationId xmlns:a16="http://schemas.microsoft.com/office/drawing/2014/main" id="{F2ECF875-C390-38D7-1FE4-B9170493EE94}"/>
              </a:ext>
            </a:extLst>
          </p:cNvPr>
          <p:cNvGrpSpPr/>
          <p:nvPr/>
        </p:nvGrpSpPr>
        <p:grpSpPr>
          <a:xfrm>
            <a:off x="6715236" y="1705099"/>
            <a:ext cx="3193310" cy="3228145"/>
            <a:chOff x="6715236" y="1851403"/>
            <a:chExt cx="3193310" cy="3228145"/>
          </a:xfrm>
        </p:grpSpPr>
        <p:grpSp>
          <p:nvGrpSpPr>
            <p:cNvPr id="14" name="グループ化 13">
              <a:extLst>
                <a:ext uri="{FF2B5EF4-FFF2-40B4-BE49-F238E27FC236}">
                  <a16:creationId xmlns:a16="http://schemas.microsoft.com/office/drawing/2014/main" id="{EDA824BB-DEC3-0EC7-2C81-D95BAD5A635E}"/>
                </a:ext>
              </a:extLst>
            </p:cNvPr>
            <p:cNvGrpSpPr/>
            <p:nvPr/>
          </p:nvGrpSpPr>
          <p:grpSpPr>
            <a:xfrm>
              <a:off x="6715236" y="1851403"/>
              <a:ext cx="3193310" cy="3228145"/>
              <a:chOff x="507913" y="2302936"/>
              <a:chExt cx="3193310" cy="3228145"/>
            </a:xfrm>
          </p:grpSpPr>
          <p:pic>
            <p:nvPicPr>
              <p:cNvPr id="4" name="図 3">
                <a:extLst>
                  <a:ext uri="{FF2B5EF4-FFF2-40B4-BE49-F238E27FC236}">
                    <a16:creationId xmlns:a16="http://schemas.microsoft.com/office/drawing/2014/main" id="{A215D255-D2A8-22C1-E9E5-DDECFFA487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913" y="2302936"/>
                <a:ext cx="3193310" cy="3193310"/>
              </a:xfrm>
              <a:prstGeom prst="rect">
                <a:avLst/>
              </a:prstGeom>
              <a:ln>
                <a:solidFill>
                  <a:schemeClr val="bg1">
                    <a:lumMod val="75000"/>
                  </a:schemeClr>
                </a:solidFill>
              </a:ln>
            </p:spPr>
          </p:pic>
          <p:sp>
            <p:nvSpPr>
              <p:cNvPr id="6" name="正方形/長方形 5">
                <a:extLst>
                  <a:ext uri="{FF2B5EF4-FFF2-40B4-BE49-F238E27FC236}">
                    <a16:creationId xmlns:a16="http://schemas.microsoft.com/office/drawing/2014/main" id="{8B3010AE-71F3-AD0E-3EDA-5AECB08E985E}"/>
                  </a:ext>
                </a:extLst>
              </p:cNvPr>
              <p:cNvSpPr/>
              <p:nvPr/>
            </p:nvSpPr>
            <p:spPr>
              <a:xfrm>
                <a:off x="608596" y="2994812"/>
                <a:ext cx="2049937" cy="815188"/>
              </a:xfrm>
              <a:prstGeom prst="rect">
                <a:avLst/>
              </a:prstGeom>
              <a:solidFill>
                <a:schemeClr val="bg1">
                  <a:alpha val="63369"/>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67622CD1-5B9A-C01A-D059-612E9CB883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913" y="2337771"/>
                <a:ext cx="3193310" cy="3193310"/>
              </a:xfrm>
              <a:prstGeom prst="rect">
                <a:avLst/>
              </a:prstGeom>
              <a:ln>
                <a:solidFill>
                  <a:schemeClr val="bg1">
                    <a:lumMod val="75000"/>
                  </a:schemeClr>
                </a:solidFill>
              </a:ln>
            </p:spPr>
          </p:pic>
          <p:sp>
            <p:nvSpPr>
              <p:cNvPr id="13" name="正方形/長方形 12">
                <a:extLst>
                  <a:ext uri="{FF2B5EF4-FFF2-40B4-BE49-F238E27FC236}">
                    <a16:creationId xmlns:a16="http://schemas.microsoft.com/office/drawing/2014/main" id="{8B23FF79-DCFB-E1CF-80E1-DDE706A9FA53}"/>
                  </a:ext>
                </a:extLst>
              </p:cNvPr>
              <p:cNvSpPr/>
              <p:nvPr/>
            </p:nvSpPr>
            <p:spPr>
              <a:xfrm>
                <a:off x="608596" y="3029647"/>
                <a:ext cx="2049937" cy="815188"/>
              </a:xfrm>
              <a:prstGeom prst="rect">
                <a:avLst/>
              </a:prstGeom>
              <a:solidFill>
                <a:schemeClr val="bg1">
                  <a:alpha val="63369"/>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1" name="正方形/長方形 20">
              <a:extLst>
                <a:ext uri="{FF2B5EF4-FFF2-40B4-BE49-F238E27FC236}">
                  <a16:creationId xmlns:a16="http://schemas.microsoft.com/office/drawing/2014/main" id="{36EEB3E5-1D28-F742-7768-D0138345ABB0}"/>
                </a:ext>
              </a:extLst>
            </p:cNvPr>
            <p:cNvSpPr/>
            <p:nvPr/>
          </p:nvSpPr>
          <p:spPr>
            <a:xfrm>
              <a:off x="8865856" y="2586823"/>
              <a:ext cx="931287" cy="815188"/>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23" name="グループ化 22">
            <a:extLst>
              <a:ext uri="{FF2B5EF4-FFF2-40B4-BE49-F238E27FC236}">
                <a16:creationId xmlns:a16="http://schemas.microsoft.com/office/drawing/2014/main" id="{66BB79FB-5A18-D8E6-4B5B-A2FB22C60E7B}"/>
              </a:ext>
            </a:extLst>
          </p:cNvPr>
          <p:cNvGrpSpPr/>
          <p:nvPr/>
        </p:nvGrpSpPr>
        <p:grpSpPr>
          <a:xfrm>
            <a:off x="9486266" y="3336589"/>
            <a:ext cx="1546573" cy="2423852"/>
            <a:chOff x="10939288" y="3182455"/>
            <a:chExt cx="1546573" cy="2423852"/>
          </a:xfrm>
        </p:grpSpPr>
        <p:pic>
          <p:nvPicPr>
            <p:cNvPr id="18" name="図 17">
              <a:extLst>
                <a:ext uri="{FF2B5EF4-FFF2-40B4-BE49-F238E27FC236}">
                  <a16:creationId xmlns:a16="http://schemas.microsoft.com/office/drawing/2014/main" id="{EFF462A6-5084-8EE4-2F6D-9FFB339DE34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2723" b="-838"/>
            <a:stretch/>
          </p:blipFill>
          <p:spPr>
            <a:xfrm>
              <a:off x="10939288" y="3182455"/>
              <a:ext cx="1546573" cy="2423852"/>
            </a:xfrm>
            <a:prstGeom prst="rect">
              <a:avLst/>
            </a:prstGeom>
            <a:ln>
              <a:solidFill>
                <a:schemeClr val="bg1">
                  <a:lumMod val="75000"/>
                </a:schemeClr>
              </a:solidFill>
            </a:ln>
          </p:spPr>
        </p:pic>
        <p:sp>
          <p:nvSpPr>
            <p:cNvPr id="22" name="正方形/長方形 21">
              <a:extLst>
                <a:ext uri="{FF2B5EF4-FFF2-40B4-BE49-F238E27FC236}">
                  <a16:creationId xmlns:a16="http://schemas.microsoft.com/office/drawing/2014/main" id="{6DAF111C-134A-B25A-5AD5-7E292235995A}"/>
                </a:ext>
              </a:extLst>
            </p:cNvPr>
            <p:cNvSpPr/>
            <p:nvPr/>
          </p:nvSpPr>
          <p:spPr>
            <a:xfrm>
              <a:off x="11016476" y="3186281"/>
              <a:ext cx="1393239" cy="815188"/>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5" name="テキスト プレースホルダー 3">
            <a:extLst>
              <a:ext uri="{FF2B5EF4-FFF2-40B4-BE49-F238E27FC236}">
                <a16:creationId xmlns:a16="http://schemas.microsoft.com/office/drawing/2014/main" id="{CC8780DF-3078-44BB-675B-96785458DE21}"/>
              </a:ext>
            </a:extLst>
          </p:cNvPr>
          <p:cNvSpPr txBox="1">
            <a:spLocks/>
          </p:cNvSpPr>
          <p:nvPr/>
        </p:nvSpPr>
        <p:spPr>
          <a:xfrm>
            <a:off x="756685" y="2396975"/>
            <a:ext cx="4905169" cy="32008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accent6"/>
                </a:solidFill>
              </a:rPr>
              <a:t>約</a:t>
            </a:r>
            <a:r>
              <a:rPr lang="en-US" altLang="ja-JP" sz="1600" dirty="0">
                <a:solidFill>
                  <a:schemeClr val="accent6"/>
                </a:solidFill>
              </a:rPr>
              <a:t>7500</a:t>
            </a:r>
            <a:r>
              <a:rPr lang="ja-JP" altLang="en-US" sz="1600" dirty="0">
                <a:solidFill>
                  <a:schemeClr val="accent6"/>
                </a:solidFill>
              </a:rPr>
              <a:t>本</a:t>
            </a:r>
            <a:r>
              <a:rPr lang="en-US" altLang="ja-JP" sz="900" b="0" dirty="0">
                <a:solidFill>
                  <a:schemeClr val="accent6"/>
                </a:solidFill>
              </a:rPr>
              <a:t>※1</a:t>
            </a:r>
            <a:r>
              <a:rPr lang="ja-JP" altLang="en-US" sz="1600" dirty="0">
                <a:solidFill>
                  <a:schemeClr val="accent6"/>
                </a:solidFill>
              </a:rPr>
              <a:t>もの記事</a:t>
            </a:r>
            <a:r>
              <a:rPr lang="ja-JP" altLang="en-US" sz="1600" dirty="0"/>
              <a:t>を日々配信し、</a:t>
            </a:r>
            <a:endParaRPr lang="en-US" altLang="ja-JP" sz="1600" dirty="0"/>
          </a:p>
          <a:p>
            <a:r>
              <a:rPr lang="ja-JP" altLang="en-US" sz="1600" dirty="0">
                <a:solidFill>
                  <a:schemeClr val="accent6"/>
                </a:solidFill>
              </a:rPr>
              <a:t>月間約</a:t>
            </a:r>
            <a:r>
              <a:rPr lang="en-US" altLang="ja-JP" sz="1600" dirty="0">
                <a:solidFill>
                  <a:schemeClr val="accent6"/>
                </a:solidFill>
              </a:rPr>
              <a:t>170</a:t>
            </a:r>
            <a:r>
              <a:rPr lang="ja-JP" altLang="en-US" sz="1600" dirty="0">
                <a:solidFill>
                  <a:schemeClr val="accent6"/>
                </a:solidFill>
              </a:rPr>
              <a:t>億</a:t>
            </a:r>
            <a:r>
              <a:rPr lang="en-US" altLang="ja-JP" sz="1600" dirty="0">
                <a:solidFill>
                  <a:schemeClr val="accent6"/>
                </a:solidFill>
              </a:rPr>
              <a:t>PV</a:t>
            </a:r>
            <a:r>
              <a:rPr kumimoji="1" lang="en-US" altLang="ja-JP" sz="900" b="0" i="0" u="none" strike="noStrike" kern="1200" cap="none" spc="0" normalizeH="0" baseline="0" noProof="0" dirty="0">
                <a:ln>
                  <a:noFill/>
                </a:ln>
                <a:solidFill>
                  <a:srgbClr val="C9002C"/>
                </a:solidFill>
                <a:effectLst/>
                <a:uLnTx/>
                <a:uFillTx/>
                <a:latin typeface="+mj-ea"/>
                <a:ea typeface="+mj-ea"/>
                <a:cs typeface="+mn-cs"/>
              </a:rPr>
              <a:t>※2</a:t>
            </a:r>
            <a:r>
              <a:rPr lang="ja-JP" altLang="en-US" sz="1600" dirty="0"/>
              <a:t>におよぶ媒体規模を誇ります。</a:t>
            </a:r>
            <a:endParaRPr lang="en-US" altLang="ja-JP" sz="1600" dirty="0"/>
          </a:p>
          <a:p>
            <a:endParaRPr lang="en-US" altLang="ja-JP" sz="1600" dirty="0"/>
          </a:p>
          <a:p>
            <a:r>
              <a:rPr lang="ja-JP" altLang="en-US" sz="1600" dirty="0">
                <a:solidFill>
                  <a:schemeClr val="accent6"/>
                </a:solidFill>
              </a:rPr>
              <a:t>信頼性と公共性の高い</a:t>
            </a:r>
            <a:r>
              <a:rPr lang="ja-JP" altLang="en-US" sz="1600" dirty="0"/>
              <a:t>情報流通の場として、</a:t>
            </a:r>
            <a:endParaRPr lang="en-US" altLang="ja-JP" sz="1600" dirty="0"/>
          </a:p>
          <a:p>
            <a:r>
              <a:rPr lang="ja-JP" altLang="en-US" sz="1600" dirty="0">
                <a:solidFill>
                  <a:schemeClr val="accent6"/>
                </a:solidFill>
              </a:rPr>
              <a:t>多様な情報や意見が健全に流通</a:t>
            </a:r>
            <a:r>
              <a:rPr lang="ja-JP" altLang="en-US" sz="1600" dirty="0"/>
              <a:t>することを大切にし、</a:t>
            </a:r>
            <a:endParaRPr lang="en-US" altLang="ja-JP" sz="1600" dirty="0"/>
          </a:p>
          <a:p>
            <a:r>
              <a:rPr lang="ja-JP" altLang="en-US" sz="1600" dirty="0"/>
              <a:t>ユーザーに安心してご利用いただけるよう</a:t>
            </a:r>
            <a:endParaRPr lang="en-US" altLang="ja-JP" sz="1600" dirty="0"/>
          </a:p>
          <a:p>
            <a:r>
              <a:rPr lang="ja-JP" altLang="en-US" sz="1600" dirty="0"/>
              <a:t>メディア運営にあたっています。</a:t>
            </a:r>
            <a:endParaRPr lang="en-US" altLang="ja-JP" sz="1600" dirty="0"/>
          </a:p>
          <a:p>
            <a:endParaRPr lang="en-US" altLang="ja-JP" sz="1600" dirty="0"/>
          </a:p>
          <a:p>
            <a:r>
              <a:rPr lang="ja-JP" altLang="en-US" sz="1600" dirty="0"/>
              <a:t>ユーザーに対して強固な信頼基盤を築き、</a:t>
            </a:r>
            <a:endParaRPr lang="en-US" altLang="ja-JP" sz="1600" dirty="0"/>
          </a:p>
          <a:p>
            <a:r>
              <a:rPr lang="ja-JP" altLang="en-US" sz="1600" dirty="0"/>
              <a:t>「ニュースメディアといえば</a:t>
            </a:r>
            <a:r>
              <a:rPr lang="en-US" altLang="ja-JP" sz="1600" dirty="0"/>
              <a:t>Yahoo!</a:t>
            </a:r>
            <a:r>
              <a:rPr lang="ja-JP" altLang="en-US" sz="1600" dirty="0"/>
              <a:t>ニュース」と</a:t>
            </a:r>
            <a:endParaRPr lang="en-US" altLang="ja-JP" sz="1600" dirty="0"/>
          </a:p>
          <a:p>
            <a:r>
              <a:rPr lang="ja-JP" altLang="en-US" sz="1600" dirty="0"/>
              <a:t>広く認知・支持されています。</a:t>
            </a:r>
            <a:endParaRPr lang="en-US" altLang="ja-JP" sz="1600" dirty="0"/>
          </a:p>
        </p:txBody>
      </p:sp>
      <p:sp>
        <p:nvSpPr>
          <p:cNvPr id="3" name="テキスト ボックス 2">
            <a:extLst>
              <a:ext uri="{FF2B5EF4-FFF2-40B4-BE49-F238E27FC236}">
                <a16:creationId xmlns:a16="http://schemas.microsoft.com/office/drawing/2014/main" id="{C98974ED-0682-9FC5-013A-9B9D60110DAB}"/>
              </a:ext>
            </a:extLst>
          </p:cNvPr>
          <p:cNvSpPr txBox="1"/>
          <p:nvPr/>
        </p:nvSpPr>
        <p:spPr>
          <a:xfrm>
            <a:off x="728439" y="6166306"/>
            <a:ext cx="5642543" cy="215444"/>
          </a:xfrm>
          <a:prstGeom prst="rect">
            <a:avLst/>
          </a:prstGeom>
          <a:noFill/>
        </p:spPr>
        <p:txBody>
          <a:bodyPr wrap="square">
            <a:spAutoFit/>
          </a:bodyPr>
          <a:lstStyle/>
          <a:p>
            <a:r>
              <a:rPr lang="en-US" altLang="ja-JP" sz="800" b="0" i="0" dirty="0">
                <a:solidFill>
                  <a:schemeClr val="accent3"/>
                </a:solidFill>
                <a:effectLst/>
                <a:latin typeface="+mj-ea"/>
                <a:ea typeface="+mj-ea"/>
              </a:rPr>
              <a:t>※1 2022</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5</a:t>
            </a:r>
            <a:r>
              <a:rPr lang="ja-JP" altLang="en-US" sz="800" b="0" i="0" dirty="0">
                <a:solidFill>
                  <a:schemeClr val="accent3"/>
                </a:solidFill>
                <a:effectLst/>
                <a:latin typeface="+mj-ea"/>
                <a:ea typeface="+mj-ea"/>
              </a:rPr>
              <a:t>月　</a:t>
            </a:r>
            <a:r>
              <a:rPr lang="en-US" altLang="ja-JP" sz="800" b="0" i="0" dirty="0">
                <a:solidFill>
                  <a:schemeClr val="accent3"/>
                </a:solidFill>
                <a:effectLst/>
                <a:latin typeface="+mj-ea"/>
                <a:ea typeface="+mj-ea"/>
              </a:rPr>
              <a:t>※2 </a:t>
            </a:r>
            <a:r>
              <a:rPr lang="ja-JP" altLang="en-US" sz="800" b="0" i="0" dirty="0">
                <a:solidFill>
                  <a:schemeClr val="accent3"/>
                </a:solidFill>
                <a:effectLst/>
                <a:latin typeface="+mj-ea"/>
                <a:ea typeface="+mj-ea"/>
              </a:rPr>
              <a:t>ページビュー：</a:t>
            </a:r>
            <a:r>
              <a:rPr lang="en-US" altLang="ja-JP" sz="800" b="0" i="0" dirty="0">
                <a:solidFill>
                  <a:schemeClr val="accent3"/>
                </a:solidFill>
                <a:effectLst/>
                <a:latin typeface="+mj-ea"/>
                <a:ea typeface="+mj-ea"/>
              </a:rPr>
              <a:t>2022</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4</a:t>
            </a:r>
            <a:r>
              <a:rPr lang="ja-JP" altLang="en-US" sz="800" b="0" i="0" dirty="0">
                <a:solidFill>
                  <a:schemeClr val="accent3"/>
                </a:solidFill>
                <a:effectLst/>
                <a:latin typeface="+mj-ea"/>
                <a:ea typeface="+mj-ea"/>
              </a:rPr>
              <a:t>月</a:t>
            </a:r>
            <a:r>
              <a:rPr lang="en-US" altLang="ja-JP" sz="800" b="0" i="0" dirty="0">
                <a:solidFill>
                  <a:schemeClr val="accent3"/>
                </a:solidFill>
                <a:effectLst/>
                <a:latin typeface="+mj-ea"/>
                <a:ea typeface="+mj-ea"/>
              </a:rPr>
              <a:t>〜2023</a:t>
            </a:r>
            <a:r>
              <a:rPr lang="ja-JP" altLang="en-US" sz="800" b="0" i="0" dirty="0">
                <a:solidFill>
                  <a:schemeClr val="accent3"/>
                </a:solidFill>
                <a:effectLst/>
                <a:latin typeface="+mj-ea"/>
                <a:ea typeface="+mj-ea"/>
              </a:rPr>
              <a:t>年</a:t>
            </a:r>
            <a:r>
              <a:rPr lang="en-US" altLang="ja-JP" sz="800" b="0" i="0" dirty="0">
                <a:solidFill>
                  <a:schemeClr val="accent3"/>
                </a:solidFill>
                <a:effectLst/>
                <a:latin typeface="+mj-ea"/>
                <a:ea typeface="+mj-ea"/>
              </a:rPr>
              <a:t>3</a:t>
            </a:r>
            <a:r>
              <a:rPr lang="ja-JP" altLang="en-US" sz="800" b="0" i="0" dirty="0">
                <a:solidFill>
                  <a:schemeClr val="accent3"/>
                </a:solidFill>
                <a:effectLst/>
                <a:latin typeface="+mj-ea"/>
                <a:ea typeface="+mj-ea"/>
              </a:rPr>
              <a:t>月の平均値　（いずれも</a:t>
            </a:r>
            <a:r>
              <a:rPr lang="en-US" altLang="ja-JP" sz="800" b="0" i="0" dirty="0">
                <a:solidFill>
                  <a:schemeClr val="accent3"/>
                </a:solidFill>
                <a:effectLst/>
                <a:latin typeface="+mj-ea"/>
                <a:ea typeface="+mj-ea"/>
              </a:rPr>
              <a:t>Yahoo! JAPAN</a:t>
            </a:r>
            <a:r>
              <a:rPr lang="ja-JP" altLang="en-US" sz="800" b="0" i="0" dirty="0">
                <a:solidFill>
                  <a:schemeClr val="accent3"/>
                </a:solidFill>
                <a:effectLst/>
                <a:latin typeface="+mj-ea"/>
                <a:ea typeface="+mj-ea"/>
              </a:rPr>
              <a:t>自社調査）</a:t>
            </a:r>
          </a:p>
        </p:txBody>
      </p:sp>
    </p:spTree>
    <p:extLst>
      <p:ext uri="{BB962C8B-B14F-4D97-AF65-F5344CB8AC3E}">
        <p14:creationId xmlns:p14="http://schemas.microsoft.com/office/powerpoint/2010/main" val="20473441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正方形/長方形 41">
            <a:extLst>
              <a:ext uri="{FF2B5EF4-FFF2-40B4-BE49-F238E27FC236}">
                <a16:creationId xmlns:a16="http://schemas.microsoft.com/office/drawing/2014/main" id="{42478F1F-7F4E-1892-E2A0-16922064EE25}"/>
              </a:ext>
            </a:extLst>
          </p:cNvPr>
          <p:cNvSpPr/>
          <p:nvPr/>
        </p:nvSpPr>
        <p:spPr>
          <a:xfrm>
            <a:off x="4377317" y="1562702"/>
            <a:ext cx="3450524" cy="987122"/>
          </a:xfrm>
          <a:prstGeom prst="rect">
            <a:avLst/>
          </a:prstGeom>
          <a:solidFill>
            <a:schemeClr val="accent6"/>
          </a:solid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4" name="正方形/長方形 43">
            <a:extLst>
              <a:ext uri="{FF2B5EF4-FFF2-40B4-BE49-F238E27FC236}">
                <a16:creationId xmlns:a16="http://schemas.microsoft.com/office/drawing/2014/main" id="{D807DE7A-42B2-902D-CA78-6469F71BAA97}"/>
              </a:ext>
            </a:extLst>
          </p:cNvPr>
          <p:cNvSpPr/>
          <p:nvPr/>
        </p:nvSpPr>
        <p:spPr>
          <a:xfrm>
            <a:off x="8086136" y="1562702"/>
            <a:ext cx="3450524" cy="987122"/>
          </a:xfrm>
          <a:prstGeom prst="rect">
            <a:avLst/>
          </a:prstGeom>
          <a:solidFill>
            <a:schemeClr val="accent6"/>
          </a:solid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正方形/長方形 44">
            <a:extLst>
              <a:ext uri="{FF2B5EF4-FFF2-40B4-BE49-F238E27FC236}">
                <a16:creationId xmlns:a16="http://schemas.microsoft.com/office/drawing/2014/main" id="{9EB55B9B-18F4-1786-7A64-279F0AC7FE33}"/>
              </a:ext>
            </a:extLst>
          </p:cNvPr>
          <p:cNvSpPr/>
          <p:nvPr/>
        </p:nvSpPr>
        <p:spPr>
          <a:xfrm>
            <a:off x="8086136" y="2731735"/>
            <a:ext cx="3450524" cy="3372763"/>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正方形/長方形 40">
            <a:extLst>
              <a:ext uri="{FF2B5EF4-FFF2-40B4-BE49-F238E27FC236}">
                <a16:creationId xmlns:a16="http://schemas.microsoft.com/office/drawing/2014/main" id="{B3383D00-A214-2BC7-94D8-AB76D1A4A5B7}"/>
              </a:ext>
            </a:extLst>
          </p:cNvPr>
          <p:cNvSpPr/>
          <p:nvPr/>
        </p:nvSpPr>
        <p:spPr>
          <a:xfrm>
            <a:off x="643296" y="1562702"/>
            <a:ext cx="3450524" cy="987122"/>
          </a:xfrm>
          <a:prstGeom prst="rect">
            <a:avLst/>
          </a:prstGeom>
          <a:solidFill>
            <a:schemeClr val="accent6"/>
          </a:solid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a:t>
            </a:r>
            <a:r>
              <a:rPr lang="en-US" altLang="ja-JP" dirty="0"/>
              <a:t>3</a:t>
            </a:r>
            <a:r>
              <a:rPr lang="ja-JP" altLang="en-US" dirty="0"/>
              <a:t>つの特長</a:t>
            </a:r>
            <a:endParaRPr kumimoji="1" lang="ja-JP" altLang="en-US" sz="1600" dirty="0"/>
          </a:p>
        </p:txBody>
      </p:sp>
      <p:sp>
        <p:nvSpPr>
          <p:cNvPr id="6" name="テキスト プレースホルダー 3">
            <a:extLst>
              <a:ext uri="{FF2B5EF4-FFF2-40B4-BE49-F238E27FC236}">
                <a16:creationId xmlns:a16="http://schemas.microsoft.com/office/drawing/2014/main" id="{B78C33F5-E2FB-8A50-63B9-ADF2CCF6D46C}"/>
              </a:ext>
            </a:extLst>
          </p:cNvPr>
          <p:cNvSpPr txBox="1">
            <a:spLocks/>
          </p:cNvSpPr>
          <p:nvPr/>
        </p:nvSpPr>
        <p:spPr>
          <a:xfrm>
            <a:off x="1511164" y="1759078"/>
            <a:ext cx="2747015"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800" dirty="0">
                <a:solidFill>
                  <a:schemeClr val="bg1"/>
                </a:solidFill>
              </a:rPr>
              <a:t>日本全国の</a:t>
            </a:r>
            <a:endParaRPr lang="en-US" altLang="ja-JP" sz="1800" dirty="0">
              <a:solidFill>
                <a:schemeClr val="bg1"/>
              </a:solidFill>
            </a:endParaRPr>
          </a:p>
          <a:p>
            <a:r>
              <a:rPr lang="ja-JP" altLang="en-US" sz="1800" dirty="0">
                <a:solidFill>
                  <a:schemeClr val="bg1"/>
                </a:solidFill>
              </a:rPr>
              <a:t>あらゆる世代をカバー</a:t>
            </a:r>
          </a:p>
        </p:txBody>
      </p:sp>
      <p:sp>
        <p:nvSpPr>
          <p:cNvPr id="281" name="テキスト プレースホルダー 3">
            <a:extLst>
              <a:ext uri="{FF2B5EF4-FFF2-40B4-BE49-F238E27FC236}">
                <a16:creationId xmlns:a16="http://schemas.microsoft.com/office/drawing/2014/main" id="{3445D999-9AAE-C174-F5DB-3F02A3CE46A7}"/>
              </a:ext>
            </a:extLst>
          </p:cNvPr>
          <p:cNvSpPr txBox="1">
            <a:spLocks/>
          </p:cNvSpPr>
          <p:nvPr/>
        </p:nvSpPr>
        <p:spPr>
          <a:xfrm>
            <a:off x="1122575" y="5496758"/>
            <a:ext cx="2747016"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a:t>膨大なユーザー母数。</a:t>
            </a:r>
            <a:endParaRPr lang="en-US" altLang="ja-JP" sz="1400" dirty="0"/>
          </a:p>
          <a:p>
            <a:r>
              <a:rPr lang="ja-JP" altLang="en-US" sz="1400" dirty="0"/>
              <a:t>各世代で大量のユーザーが存在</a:t>
            </a:r>
          </a:p>
        </p:txBody>
      </p:sp>
      <p:sp>
        <p:nvSpPr>
          <p:cNvPr id="4" name="テキスト プレースホルダー 3">
            <a:extLst>
              <a:ext uri="{FF2B5EF4-FFF2-40B4-BE49-F238E27FC236}">
                <a16:creationId xmlns:a16="http://schemas.microsoft.com/office/drawing/2014/main" id="{1D87A454-7C6D-86C0-03A4-56021CC24C24}"/>
              </a:ext>
            </a:extLst>
          </p:cNvPr>
          <p:cNvSpPr txBox="1">
            <a:spLocks/>
          </p:cNvSpPr>
          <p:nvPr/>
        </p:nvSpPr>
        <p:spPr>
          <a:xfrm>
            <a:off x="5248241" y="1787627"/>
            <a:ext cx="2927812"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800" dirty="0">
                <a:solidFill>
                  <a:schemeClr val="bg1"/>
                </a:solidFill>
              </a:rPr>
              <a:t>タイムリーに</a:t>
            </a:r>
            <a:endParaRPr lang="en-US" altLang="ja-JP" sz="1800" dirty="0">
              <a:solidFill>
                <a:schemeClr val="bg1"/>
              </a:solidFill>
            </a:endParaRPr>
          </a:p>
          <a:p>
            <a:r>
              <a:rPr lang="ja-JP" altLang="en-US" sz="1800" dirty="0">
                <a:solidFill>
                  <a:schemeClr val="bg1"/>
                </a:solidFill>
              </a:rPr>
              <a:t>深くわかりやすく伝える</a:t>
            </a:r>
          </a:p>
        </p:txBody>
      </p:sp>
      <p:sp>
        <p:nvSpPr>
          <p:cNvPr id="13" name="テキスト プレースホルダー 3">
            <a:extLst>
              <a:ext uri="{FF2B5EF4-FFF2-40B4-BE49-F238E27FC236}">
                <a16:creationId xmlns:a16="http://schemas.microsoft.com/office/drawing/2014/main" id="{130DFCD5-76FE-A87F-FF34-EF9BB7D4332E}"/>
              </a:ext>
            </a:extLst>
          </p:cNvPr>
          <p:cNvSpPr txBox="1">
            <a:spLocks/>
          </p:cNvSpPr>
          <p:nvPr/>
        </p:nvSpPr>
        <p:spPr>
          <a:xfrm>
            <a:off x="4987926" y="5496758"/>
            <a:ext cx="2580355"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a:t>ストレートニュースも、</a:t>
            </a:r>
            <a:endParaRPr lang="en-US" altLang="ja-JP" sz="1400" dirty="0"/>
          </a:p>
          <a:p>
            <a:r>
              <a:rPr lang="ja-JP" altLang="en-US" sz="1400" dirty="0"/>
              <a:t>世の中のイシューの深掘りも</a:t>
            </a:r>
          </a:p>
        </p:txBody>
      </p:sp>
      <p:sp>
        <p:nvSpPr>
          <p:cNvPr id="15" name="テキスト プレースホルダー 3">
            <a:extLst>
              <a:ext uri="{FF2B5EF4-FFF2-40B4-BE49-F238E27FC236}">
                <a16:creationId xmlns:a16="http://schemas.microsoft.com/office/drawing/2014/main" id="{CD4A4A93-4371-7216-BA90-BB54EA2F69DE}"/>
              </a:ext>
            </a:extLst>
          </p:cNvPr>
          <p:cNvSpPr txBox="1">
            <a:spLocks/>
          </p:cNvSpPr>
          <p:nvPr/>
        </p:nvSpPr>
        <p:spPr>
          <a:xfrm>
            <a:off x="9023471" y="1770260"/>
            <a:ext cx="2142016" cy="60939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800" dirty="0">
                <a:solidFill>
                  <a:schemeClr val="bg1"/>
                </a:solidFill>
              </a:rPr>
              <a:t>ユーザーの声を</a:t>
            </a:r>
            <a:endParaRPr lang="en-US" altLang="ja-JP" sz="1800" dirty="0">
              <a:solidFill>
                <a:schemeClr val="bg1"/>
              </a:solidFill>
            </a:endParaRPr>
          </a:p>
          <a:p>
            <a:r>
              <a:rPr lang="ja-JP" altLang="en-US" sz="1800" dirty="0">
                <a:solidFill>
                  <a:schemeClr val="bg1"/>
                </a:solidFill>
              </a:rPr>
              <a:t>集める、伝える</a:t>
            </a:r>
          </a:p>
        </p:txBody>
      </p:sp>
      <p:sp>
        <p:nvSpPr>
          <p:cNvPr id="16" name="テキスト プレースホルダー 3">
            <a:extLst>
              <a:ext uri="{FF2B5EF4-FFF2-40B4-BE49-F238E27FC236}">
                <a16:creationId xmlns:a16="http://schemas.microsoft.com/office/drawing/2014/main" id="{21ABD0C4-D529-931A-7ACF-2714F6B26E3C}"/>
              </a:ext>
            </a:extLst>
          </p:cNvPr>
          <p:cNvSpPr txBox="1">
            <a:spLocks/>
          </p:cNvSpPr>
          <p:nvPr/>
        </p:nvSpPr>
        <p:spPr>
          <a:xfrm>
            <a:off x="8243103" y="5465051"/>
            <a:ext cx="3293557" cy="47397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a:t>記事への意見、感想を発信、共有し</a:t>
            </a:r>
            <a:endParaRPr lang="en-US" altLang="ja-JP" sz="1400" dirty="0"/>
          </a:p>
          <a:p>
            <a:r>
              <a:rPr lang="ja-JP" altLang="en-US" sz="1400" dirty="0"/>
              <a:t>合うことで、ニュースへの理解を深化</a:t>
            </a:r>
          </a:p>
        </p:txBody>
      </p:sp>
      <p:pic>
        <p:nvPicPr>
          <p:cNvPr id="17" name="図 16">
            <a:extLst>
              <a:ext uri="{FF2B5EF4-FFF2-40B4-BE49-F238E27FC236}">
                <a16:creationId xmlns:a16="http://schemas.microsoft.com/office/drawing/2014/main" id="{78C71C45-F895-9D1E-5711-4E82A4FC79C5}"/>
              </a:ext>
            </a:extLst>
          </p:cNvPr>
          <p:cNvPicPr>
            <a:picLocks noChangeAspect="1"/>
          </p:cNvPicPr>
          <p:nvPr/>
        </p:nvPicPr>
        <p:blipFill rotWithShape="1">
          <a:blip r:embed="rId3" cstate="email">
            <a:duotone>
              <a:schemeClr val="accent1">
                <a:shade val="45000"/>
                <a:satMod val="135000"/>
              </a:schemeClr>
              <a:prstClr val="white"/>
            </a:duotone>
            <a:extLst>
              <a:ext uri="{28A0092B-C50C-407E-A947-70E740481C1C}">
                <a14:useLocalDpi xmlns:a14="http://schemas.microsoft.com/office/drawing/2010/main"/>
              </a:ext>
            </a:extLst>
          </a:blip>
          <a:srcRect b="21349"/>
          <a:stretch/>
        </p:blipFill>
        <p:spPr>
          <a:xfrm rot="548935">
            <a:off x="242325" y="2979888"/>
            <a:ext cx="3334969" cy="2669374"/>
          </a:xfrm>
          <a:prstGeom prst="rect">
            <a:avLst/>
          </a:prstGeom>
        </p:spPr>
      </p:pic>
      <p:sp>
        <p:nvSpPr>
          <p:cNvPr id="19" name="テキスト プレースホルダー 3">
            <a:extLst>
              <a:ext uri="{FF2B5EF4-FFF2-40B4-BE49-F238E27FC236}">
                <a16:creationId xmlns:a16="http://schemas.microsoft.com/office/drawing/2014/main" id="{6120344A-0CED-797F-0838-93002356BF06}"/>
              </a:ext>
            </a:extLst>
          </p:cNvPr>
          <p:cNvSpPr txBox="1">
            <a:spLocks/>
          </p:cNvSpPr>
          <p:nvPr/>
        </p:nvSpPr>
        <p:spPr>
          <a:xfrm>
            <a:off x="803692" y="1750200"/>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①</a:t>
            </a:r>
          </a:p>
        </p:txBody>
      </p:sp>
      <p:sp>
        <p:nvSpPr>
          <p:cNvPr id="20" name="テキスト プレースホルダー 3">
            <a:extLst>
              <a:ext uri="{FF2B5EF4-FFF2-40B4-BE49-F238E27FC236}">
                <a16:creationId xmlns:a16="http://schemas.microsoft.com/office/drawing/2014/main" id="{DA7658CD-AE95-235E-A67D-EE74BF7C2100}"/>
              </a:ext>
            </a:extLst>
          </p:cNvPr>
          <p:cNvSpPr txBox="1">
            <a:spLocks/>
          </p:cNvSpPr>
          <p:nvPr/>
        </p:nvSpPr>
        <p:spPr>
          <a:xfrm>
            <a:off x="4501657" y="1768146"/>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②</a:t>
            </a:r>
          </a:p>
        </p:txBody>
      </p:sp>
      <p:sp>
        <p:nvSpPr>
          <p:cNvPr id="21" name="テキスト プレースホルダー 3">
            <a:extLst>
              <a:ext uri="{FF2B5EF4-FFF2-40B4-BE49-F238E27FC236}">
                <a16:creationId xmlns:a16="http://schemas.microsoft.com/office/drawing/2014/main" id="{AECC1230-C050-90AF-1521-133239DA95C1}"/>
              </a:ext>
            </a:extLst>
          </p:cNvPr>
          <p:cNvSpPr txBox="1">
            <a:spLocks/>
          </p:cNvSpPr>
          <p:nvPr/>
        </p:nvSpPr>
        <p:spPr>
          <a:xfrm>
            <a:off x="8243103" y="1768146"/>
            <a:ext cx="780368" cy="73866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4800" dirty="0">
                <a:solidFill>
                  <a:schemeClr val="bg1"/>
                </a:solidFill>
              </a:rPr>
              <a:t>③</a:t>
            </a:r>
          </a:p>
        </p:txBody>
      </p:sp>
      <p:sp>
        <p:nvSpPr>
          <p:cNvPr id="22" name="Freeform 53">
            <a:extLst>
              <a:ext uri="{FF2B5EF4-FFF2-40B4-BE49-F238E27FC236}">
                <a16:creationId xmlns:a16="http://schemas.microsoft.com/office/drawing/2014/main" id="{CA1A3324-D08D-CC2D-7719-B834648A29D5}"/>
              </a:ext>
            </a:extLst>
          </p:cNvPr>
          <p:cNvSpPr>
            <a:spLocks noChangeArrowheads="1"/>
          </p:cNvSpPr>
          <p:nvPr/>
        </p:nvSpPr>
        <p:spPr bwMode="auto">
          <a:xfrm>
            <a:off x="1775365" y="3861654"/>
            <a:ext cx="771525" cy="568325"/>
          </a:xfrm>
          <a:custGeom>
            <a:avLst/>
            <a:gdLst>
              <a:gd name="T0" fmla="*/ 677 w 2144"/>
              <a:gd name="T1" fmla="*/ 437 h 1580"/>
              <a:gd name="T2" fmla="*/ 1072 w 2144"/>
              <a:gd name="T3" fmla="*/ 0 h 1580"/>
              <a:gd name="T4" fmla="*/ 1466 w 2144"/>
              <a:gd name="T5" fmla="*/ 437 h 1580"/>
              <a:gd name="T6" fmla="*/ 1072 w 2144"/>
              <a:gd name="T7" fmla="*/ 873 h 1580"/>
              <a:gd name="T8" fmla="*/ 677 w 2144"/>
              <a:gd name="T9" fmla="*/ 437 h 1580"/>
              <a:gd name="T10" fmla="*/ 1647 w 2144"/>
              <a:gd name="T11" fmla="*/ 1110 h 1580"/>
              <a:gd name="T12" fmla="*/ 1774 w 2144"/>
              <a:gd name="T13" fmla="*/ 1466 h 1580"/>
              <a:gd name="T14" fmla="*/ 1776 w 2144"/>
              <a:gd name="T15" fmla="*/ 1486 h 1580"/>
              <a:gd name="T16" fmla="*/ 1683 w 2144"/>
              <a:gd name="T17" fmla="*/ 1579 h 1580"/>
              <a:gd name="T18" fmla="*/ 1072 w 2144"/>
              <a:gd name="T19" fmla="*/ 1579 h 1580"/>
              <a:gd name="T20" fmla="*/ 460 w 2144"/>
              <a:gd name="T21" fmla="*/ 1579 h 1580"/>
              <a:gd name="T22" fmla="*/ 367 w 2144"/>
              <a:gd name="T23" fmla="*/ 1486 h 1580"/>
              <a:gd name="T24" fmla="*/ 369 w 2144"/>
              <a:gd name="T25" fmla="*/ 1466 h 1580"/>
              <a:gd name="T26" fmla="*/ 496 w 2144"/>
              <a:gd name="T27" fmla="*/ 1110 h 1580"/>
              <a:gd name="T28" fmla="*/ 598 w 2144"/>
              <a:gd name="T29" fmla="*/ 1043 h 1580"/>
              <a:gd name="T30" fmla="*/ 598 w 2144"/>
              <a:gd name="T31" fmla="*/ 1043 h 1580"/>
              <a:gd name="T32" fmla="*/ 598 w 2144"/>
              <a:gd name="T33" fmla="*/ 1043 h 1580"/>
              <a:gd name="T34" fmla="*/ 900 w 2144"/>
              <a:gd name="T35" fmla="*/ 969 h 1580"/>
              <a:gd name="T36" fmla="*/ 900 w 2144"/>
              <a:gd name="T37" fmla="*/ 969 h 1580"/>
              <a:gd name="T38" fmla="*/ 1072 w 2144"/>
              <a:gd name="T39" fmla="*/ 958 h 1580"/>
              <a:gd name="T40" fmla="*/ 1243 w 2144"/>
              <a:gd name="T41" fmla="*/ 969 h 1580"/>
              <a:gd name="T42" fmla="*/ 1243 w 2144"/>
              <a:gd name="T43" fmla="*/ 969 h 1580"/>
              <a:gd name="T44" fmla="*/ 1545 w 2144"/>
              <a:gd name="T45" fmla="*/ 1043 h 1580"/>
              <a:gd name="T46" fmla="*/ 1545 w 2144"/>
              <a:gd name="T47" fmla="*/ 1043 h 1580"/>
              <a:gd name="T48" fmla="*/ 1545 w 2144"/>
              <a:gd name="T49" fmla="*/ 1043 h 1580"/>
              <a:gd name="T50" fmla="*/ 1647 w 2144"/>
              <a:gd name="T51" fmla="*/ 1110 h 1580"/>
              <a:gd name="T52" fmla="*/ 838 w 2144"/>
              <a:gd name="T53" fmla="*/ 890 h 1580"/>
              <a:gd name="T54" fmla="*/ 440 w 2144"/>
              <a:gd name="T55" fmla="*/ 1043 h 1580"/>
              <a:gd name="T56" fmla="*/ 62 w 2144"/>
              <a:gd name="T57" fmla="*/ 1043 h 1580"/>
              <a:gd name="T58" fmla="*/ 0 w 2144"/>
              <a:gd name="T59" fmla="*/ 981 h 1580"/>
              <a:gd name="T60" fmla="*/ 3 w 2144"/>
              <a:gd name="T61" fmla="*/ 964 h 1580"/>
              <a:gd name="T62" fmla="*/ 87 w 2144"/>
              <a:gd name="T63" fmla="*/ 724 h 1580"/>
              <a:gd name="T64" fmla="*/ 448 w 2144"/>
              <a:gd name="T65" fmla="*/ 623 h 1580"/>
              <a:gd name="T66" fmla="*/ 206 w 2144"/>
              <a:gd name="T67" fmla="*/ 327 h 1580"/>
              <a:gd name="T68" fmla="*/ 474 w 2144"/>
              <a:gd name="T69" fmla="*/ 28 h 1580"/>
              <a:gd name="T70" fmla="*/ 680 w 2144"/>
              <a:gd name="T71" fmla="*/ 138 h 1580"/>
              <a:gd name="T72" fmla="*/ 592 w 2144"/>
              <a:gd name="T73" fmla="*/ 437 h 1580"/>
              <a:gd name="T74" fmla="*/ 838 w 2144"/>
              <a:gd name="T75" fmla="*/ 890 h 1580"/>
              <a:gd name="T76" fmla="*/ 2140 w 2144"/>
              <a:gd name="T77" fmla="*/ 966 h 1580"/>
              <a:gd name="T78" fmla="*/ 2140 w 2144"/>
              <a:gd name="T79" fmla="*/ 981 h 1580"/>
              <a:gd name="T80" fmla="*/ 2078 w 2144"/>
              <a:gd name="T81" fmla="*/ 1043 h 1580"/>
              <a:gd name="T82" fmla="*/ 1697 w 2144"/>
              <a:gd name="T83" fmla="*/ 1043 h 1580"/>
              <a:gd name="T84" fmla="*/ 1302 w 2144"/>
              <a:gd name="T85" fmla="*/ 890 h 1580"/>
              <a:gd name="T86" fmla="*/ 1548 w 2144"/>
              <a:gd name="T87" fmla="*/ 437 h 1580"/>
              <a:gd name="T88" fmla="*/ 1460 w 2144"/>
              <a:gd name="T89" fmla="*/ 138 h 1580"/>
              <a:gd name="T90" fmla="*/ 1669 w 2144"/>
              <a:gd name="T91" fmla="*/ 28 h 1580"/>
              <a:gd name="T92" fmla="*/ 1937 w 2144"/>
              <a:gd name="T93" fmla="*/ 327 h 1580"/>
              <a:gd name="T94" fmla="*/ 1745 w 2144"/>
              <a:gd name="T95" fmla="*/ 620 h 1580"/>
              <a:gd name="T96" fmla="*/ 1745 w 2144"/>
              <a:gd name="T97" fmla="*/ 620 h 1580"/>
              <a:gd name="T98" fmla="*/ 2056 w 2144"/>
              <a:gd name="T99" fmla="*/ 727 h 1580"/>
              <a:gd name="T100" fmla="*/ 2140 w 2144"/>
              <a:gd name="T101" fmla="*/ 966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44" h="1580">
                <a:moveTo>
                  <a:pt x="677" y="437"/>
                </a:moveTo>
                <a:cubicBezTo>
                  <a:pt x="677" y="194"/>
                  <a:pt x="852" y="0"/>
                  <a:pt x="1072" y="0"/>
                </a:cubicBezTo>
                <a:cubicBezTo>
                  <a:pt x="1288" y="0"/>
                  <a:pt x="1466" y="194"/>
                  <a:pt x="1466" y="437"/>
                </a:cubicBezTo>
                <a:cubicBezTo>
                  <a:pt x="1466" y="680"/>
                  <a:pt x="1288" y="873"/>
                  <a:pt x="1072" y="873"/>
                </a:cubicBezTo>
                <a:cubicBezTo>
                  <a:pt x="852" y="873"/>
                  <a:pt x="677" y="680"/>
                  <a:pt x="677" y="437"/>
                </a:cubicBezTo>
                <a:close/>
                <a:moveTo>
                  <a:pt x="1647" y="1110"/>
                </a:moveTo>
                <a:cubicBezTo>
                  <a:pt x="1731" y="1195"/>
                  <a:pt x="1762" y="1361"/>
                  <a:pt x="1774" y="1466"/>
                </a:cubicBezTo>
                <a:cubicBezTo>
                  <a:pt x="1776" y="1471"/>
                  <a:pt x="1776" y="1480"/>
                  <a:pt x="1776" y="1486"/>
                </a:cubicBezTo>
                <a:cubicBezTo>
                  <a:pt x="1776" y="1536"/>
                  <a:pt x="1734" y="1579"/>
                  <a:pt x="1683" y="1579"/>
                </a:cubicBezTo>
                <a:lnTo>
                  <a:pt x="1072" y="1579"/>
                </a:lnTo>
                <a:lnTo>
                  <a:pt x="460" y="1579"/>
                </a:lnTo>
                <a:cubicBezTo>
                  <a:pt x="409" y="1579"/>
                  <a:pt x="367" y="1536"/>
                  <a:pt x="367" y="1486"/>
                </a:cubicBezTo>
                <a:cubicBezTo>
                  <a:pt x="367" y="1480"/>
                  <a:pt x="369" y="1471"/>
                  <a:pt x="369" y="1466"/>
                </a:cubicBezTo>
                <a:cubicBezTo>
                  <a:pt x="384" y="1361"/>
                  <a:pt x="415" y="1195"/>
                  <a:pt x="496" y="1110"/>
                </a:cubicBezTo>
                <a:cubicBezTo>
                  <a:pt x="522" y="1085"/>
                  <a:pt x="559" y="1062"/>
                  <a:pt x="598" y="1043"/>
                </a:cubicBezTo>
                <a:lnTo>
                  <a:pt x="598" y="1043"/>
                </a:lnTo>
                <a:lnTo>
                  <a:pt x="598" y="1043"/>
                </a:lnTo>
                <a:cubicBezTo>
                  <a:pt x="685" y="1003"/>
                  <a:pt x="796" y="981"/>
                  <a:pt x="900" y="969"/>
                </a:cubicBezTo>
                <a:lnTo>
                  <a:pt x="900" y="969"/>
                </a:lnTo>
                <a:cubicBezTo>
                  <a:pt x="962" y="961"/>
                  <a:pt x="1021" y="958"/>
                  <a:pt x="1072" y="958"/>
                </a:cubicBezTo>
                <a:cubicBezTo>
                  <a:pt x="1122" y="958"/>
                  <a:pt x="1181" y="961"/>
                  <a:pt x="1243" y="969"/>
                </a:cubicBezTo>
                <a:lnTo>
                  <a:pt x="1243" y="969"/>
                </a:lnTo>
                <a:cubicBezTo>
                  <a:pt x="1348" y="981"/>
                  <a:pt x="1460" y="1003"/>
                  <a:pt x="1545" y="1043"/>
                </a:cubicBezTo>
                <a:lnTo>
                  <a:pt x="1545" y="1043"/>
                </a:lnTo>
                <a:lnTo>
                  <a:pt x="1545" y="1043"/>
                </a:lnTo>
                <a:cubicBezTo>
                  <a:pt x="1585" y="1062"/>
                  <a:pt x="1621" y="1085"/>
                  <a:pt x="1647" y="1110"/>
                </a:cubicBezTo>
                <a:close/>
                <a:moveTo>
                  <a:pt x="838" y="890"/>
                </a:moveTo>
                <a:cubicBezTo>
                  <a:pt x="700" y="910"/>
                  <a:pt x="539" y="952"/>
                  <a:pt x="440" y="1043"/>
                </a:cubicBezTo>
                <a:lnTo>
                  <a:pt x="62" y="1043"/>
                </a:lnTo>
                <a:cubicBezTo>
                  <a:pt x="28" y="1043"/>
                  <a:pt x="0" y="1014"/>
                  <a:pt x="0" y="981"/>
                </a:cubicBezTo>
                <a:cubicBezTo>
                  <a:pt x="0" y="975"/>
                  <a:pt x="0" y="969"/>
                  <a:pt x="3" y="964"/>
                </a:cubicBezTo>
                <a:cubicBezTo>
                  <a:pt x="11" y="893"/>
                  <a:pt x="31" y="780"/>
                  <a:pt x="87" y="724"/>
                </a:cubicBezTo>
                <a:cubicBezTo>
                  <a:pt x="155" y="651"/>
                  <a:pt x="330" y="626"/>
                  <a:pt x="448" y="623"/>
                </a:cubicBezTo>
                <a:cubicBezTo>
                  <a:pt x="313" y="612"/>
                  <a:pt x="206" y="482"/>
                  <a:pt x="206" y="327"/>
                </a:cubicBezTo>
                <a:cubicBezTo>
                  <a:pt x="206" y="160"/>
                  <a:pt x="327" y="28"/>
                  <a:pt x="474" y="28"/>
                </a:cubicBezTo>
                <a:cubicBezTo>
                  <a:pt x="556" y="28"/>
                  <a:pt x="632" y="70"/>
                  <a:pt x="680" y="138"/>
                </a:cubicBezTo>
                <a:cubicBezTo>
                  <a:pt x="626" y="223"/>
                  <a:pt x="592" y="324"/>
                  <a:pt x="592" y="437"/>
                </a:cubicBezTo>
                <a:cubicBezTo>
                  <a:pt x="592" y="632"/>
                  <a:pt x="691" y="800"/>
                  <a:pt x="838" y="890"/>
                </a:cubicBezTo>
                <a:close/>
                <a:moveTo>
                  <a:pt x="2140" y="966"/>
                </a:moveTo>
                <a:cubicBezTo>
                  <a:pt x="2143" y="969"/>
                  <a:pt x="2143" y="975"/>
                  <a:pt x="2140" y="981"/>
                </a:cubicBezTo>
                <a:cubicBezTo>
                  <a:pt x="2140" y="1014"/>
                  <a:pt x="2112" y="1043"/>
                  <a:pt x="2078" y="1043"/>
                </a:cubicBezTo>
                <a:lnTo>
                  <a:pt x="1697" y="1043"/>
                </a:lnTo>
                <a:cubicBezTo>
                  <a:pt x="1601" y="952"/>
                  <a:pt x="1441" y="910"/>
                  <a:pt x="1302" y="890"/>
                </a:cubicBezTo>
                <a:cubicBezTo>
                  <a:pt x="1449" y="800"/>
                  <a:pt x="1548" y="632"/>
                  <a:pt x="1548" y="437"/>
                </a:cubicBezTo>
                <a:cubicBezTo>
                  <a:pt x="1548" y="327"/>
                  <a:pt x="1514" y="223"/>
                  <a:pt x="1460" y="138"/>
                </a:cubicBezTo>
                <a:cubicBezTo>
                  <a:pt x="1511" y="70"/>
                  <a:pt x="1585" y="28"/>
                  <a:pt x="1669" y="28"/>
                </a:cubicBezTo>
                <a:cubicBezTo>
                  <a:pt x="1819" y="28"/>
                  <a:pt x="1937" y="160"/>
                  <a:pt x="1937" y="327"/>
                </a:cubicBezTo>
                <a:cubicBezTo>
                  <a:pt x="1937" y="462"/>
                  <a:pt x="1855" y="584"/>
                  <a:pt x="1745" y="620"/>
                </a:cubicBezTo>
                <a:lnTo>
                  <a:pt x="1745" y="620"/>
                </a:lnTo>
                <a:cubicBezTo>
                  <a:pt x="1858" y="629"/>
                  <a:pt x="1994" y="663"/>
                  <a:pt x="2056" y="727"/>
                </a:cubicBezTo>
                <a:cubicBezTo>
                  <a:pt x="2112" y="783"/>
                  <a:pt x="2132" y="896"/>
                  <a:pt x="2140" y="966"/>
                </a:cubicBezTo>
                <a:close/>
              </a:path>
            </a:pathLst>
          </a:custGeom>
          <a:solidFill>
            <a:srgbClr val="53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pic>
        <p:nvPicPr>
          <p:cNvPr id="23" name="図 22">
            <a:extLst>
              <a:ext uri="{FF2B5EF4-FFF2-40B4-BE49-F238E27FC236}">
                <a16:creationId xmlns:a16="http://schemas.microsoft.com/office/drawing/2014/main" id="{4A0290FD-685A-E0E0-B2B4-B9CE3AB762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4530" y="3047876"/>
            <a:ext cx="1492312" cy="1840295"/>
          </a:xfrm>
          <a:prstGeom prst="rect">
            <a:avLst/>
          </a:prstGeom>
          <a:effectLst>
            <a:outerShdw blurRad="50800" dist="38100" dir="2700000" algn="tl" rotWithShape="0">
              <a:prstClr val="black">
                <a:alpha val="40000"/>
              </a:prstClr>
            </a:outerShdw>
          </a:effectLst>
        </p:spPr>
      </p:pic>
      <p:pic>
        <p:nvPicPr>
          <p:cNvPr id="24" name="図 23">
            <a:extLst>
              <a:ext uri="{FF2B5EF4-FFF2-40B4-BE49-F238E27FC236}">
                <a16:creationId xmlns:a16="http://schemas.microsoft.com/office/drawing/2014/main" id="{F9C8473D-95F5-8BE1-5C1B-C6E934C8DC81}"/>
              </a:ext>
            </a:extLst>
          </p:cNvPr>
          <p:cNvPicPr>
            <a:picLocks noChangeAspect="1"/>
          </p:cNvPicPr>
          <p:nvPr/>
        </p:nvPicPr>
        <p:blipFill>
          <a:blip r:embed="rId5"/>
          <a:stretch>
            <a:fillRect/>
          </a:stretch>
        </p:blipFill>
        <p:spPr>
          <a:xfrm>
            <a:off x="5932488" y="3427599"/>
            <a:ext cx="1677480" cy="1241882"/>
          </a:xfrm>
          <a:prstGeom prst="rect">
            <a:avLst/>
          </a:prstGeom>
          <a:effectLst>
            <a:outerShdw blurRad="50800" dist="38100" dir="2700000" algn="tl" rotWithShape="0">
              <a:prstClr val="black">
                <a:alpha val="40000"/>
              </a:prstClr>
            </a:outerShdw>
          </a:effectLst>
        </p:spPr>
      </p:pic>
      <p:pic>
        <p:nvPicPr>
          <p:cNvPr id="25" name="図 24">
            <a:extLst>
              <a:ext uri="{FF2B5EF4-FFF2-40B4-BE49-F238E27FC236}">
                <a16:creationId xmlns:a16="http://schemas.microsoft.com/office/drawing/2014/main" id="{D4B88F3D-9E3F-16BE-F669-E751A359014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29017" y="3097815"/>
            <a:ext cx="1760011" cy="968404"/>
          </a:xfrm>
          <a:prstGeom prst="rect">
            <a:avLst/>
          </a:prstGeom>
        </p:spPr>
      </p:pic>
      <p:pic>
        <p:nvPicPr>
          <p:cNvPr id="26" name="図 25">
            <a:extLst>
              <a:ext uri="{FF2B5EF4-FFF2-40B4-BE49-F238E27FC236}">
                <a16:creationId xmlns:a16="http://schemas.microsoft.com/office/drawing/2014/main" id="{56C3A8D3-5461-DF97-2140-A7E892EED442}"/>
              </a:ext>
            </a:extLst>
          </p:cNvPr>
          <p:cNvPicPr>
            <a:picLocks noChangeAspect="1"/>
          </p:cNvPicPr>
          <p:nvPr/>
        </p:nvPicPr>
        <p:blipFill>
          <a:blip r:embed="rId7">
            <a:duotone>
              <a:schemeClr val="accent6">
                <a:shade val="45000"/>
                <a:satMod val="135000"/>
              </a:schemeClr>
              <a:prstClr val="white"/>
            </a:duotone>
            <a:extLst>
              <a:ext uri="{BEBA8EAE-BF5A-486C-A8C5-ECC9F3942E4B}">
                <a14:imgProps xmlns:a14="http://schemas.microsoft.com/office/drawing/2010/main">
                  <a14:imgLayer r:embed="rId8">
                    <a14:imgEffect>
                      <a14:colorTemperature colorTemp="6491"/>
                    </a14:imgEffect>
                  </a14:imgLayer>
                </a14:imgProps>
              </a:ext>
            </a:extLst>
          </a:blip>
          <a:stretch>
            <a:fillRect/>
          </a:stretch>
        </p:blipFill>
        <p:spPr>
          <a:xfrm>
            <a:off x="9477848" y="4145816"/>
            <a:ext cx="1760012" cy="1022809"/>
          </a:xfrm>
          <a:prstGeom prst="rect">
            <a:avLst/>
          </a:prstGeom>
          <a:solidFill>
            <a:schemeClr val="bg1"/>
          </a:solidFill>
        </p:spPr>
      </p:pic>
      <p:sp>
        <p:nvSpPr>
          <p:cNvPr id="40" name="正方形/長方形 39">
            <a:extLst>
              <a:ext uri="{FF2B5EF4-FFF2-40B4-BE49-F238E27FC236}">
                <a16:creationId xmlns:a16="http://schemas.microsoft.com/office/drawing/2014/main" id="{16D24799-7B1D-88E1-4E94-914F705935EC}"/>
              </a:ext>
            </a:extLst>
          </p:cNvPr>
          <p:cNvSpPr/>
          <p:nvPr/>
        </p:nvSpPr>
        <p:spPr>
          <a:xfrm>
            <a:off x="643296" y="2731735"/>
            <a:ext cx="3450524" cy="3372763"/>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正方形/長方形 42">
            <a:extLst>
              <a:ext uri="{FF2B5EF4-FFF2-40B4-BE49-F238E27FC236}">
                <a16:creationId xmlns:a16="http://schemas.microsoft.com/office/drawing/2014/main" id="{B03ABEFB-217E-9180-99E8-FE46C3D79D57}"/>
              </a:ext>
            </a:extLst>
          </p:cNvPr>
          <p:cNvSpPr/>
          <p:nvPr/>
        </p:nvSpPr>
        <p:spPr>
          <a:xfrm>
            <a:off x="4377317" y="2731735"/>
            <a:ext cx="3450524" cy="3372763"/>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テキスト プレースホルダー 1">
            <a:extLst>
              <a:ext uri="{FF2B5EF4-FFF2-40B4-BE49-F238E27FC236}">
                <a16:creationId xmlns:a16="http://schemas.microsoft.com/office/drawing/2014/main" id="{4EAC760E-B38C-FB82-EB65-040E5569DF6F}"/>
              </a:ext>
            </a:extLst>
          </p:cNvPr>
          <p:cNvSpPr>
            <a:spLocks noGrp="1"/>
          </p:cNvSpPr>
          <p:nvPr>
            <p:ph type="body" sz="quarter" idx="12"/>
          </p:nvPr>
        </p:nvSpPr>
        <p:spPr>
          <a:xfrm>
            <a:off x="595671" y="81412"/>
            <a:ext cx="866756" cy="410840"/>
          </a:xfrm>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spTree>
    <p:extLst>
      <p:ext uri="{BB962C8B-B14F-4D97-AF65-F5344CB8AC3E}">
        <p14:creationId xmlns:p14="http://schemas.microsoft.com/office/powerpoint/2010/main" val="2320546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正方形/長方形 257">
            <a:extLst>
              <a:ext uri="{FF2B5EF4-FFF2-40B4-BE49-F238E27FC236}">
                <a16:creationId xmlns:a16="http://schemas.microsoft.com/office/drawing/2014/main" id="{785C52E7-F9EF-E3CD-AD9C-70D85512E0D9}"/>
              </a:ext>
            </a:extLst>
          </p:cNvPr>
          <p:cNvSpPr/>
          <p:nvPr/>
        </p:nvSpPr>
        <p:spPr>
          <a:xfrm>
            <a:off x="509286" y="1485194"/>
            <a:ext cx="5281753" cy="507594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0" name="正方形/長方形 259">
            <a:extLst>
              <a:ext uri="{FF2B5EF4-FFF2-40B4-BE49-F238E27FC236}">
                <a16:creationId xmlns:a16="http://schemas.microsoft.com/office/drawing/2014/main" id="{1C2CE6CA-853D-D846-DA1A-4FBB8CEE7DFB}"/>
              </a:ext>
            </a:extLst>
          </p:cNvPr>
          <p:cNvSpPr/>
          <p:nvPr/>
        </p:nvSpPr>
        <p:spPr>
          <a:xfrm>
            <a:off x="6430822" y="1485194"/>
            <a:ext cx="5281753" cy="5075943"/>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a:t>
            </a:r>
            <a:r>
              <a:rPr lang="en-US" altLang="ja-JP" dirty="0"/>
              <a:t>3</a:t>
            </a:r>
            <a:r>
              <a:rPr lang="ja-JP" altLang="en-US" dirty="0"/>
              <a:t>つの特長①</a:t>
            </a:r>
            <a:endParaRPr kumimoji="1" lang="ja-JP" altLang="en-US" sz="1600" dirty="0"/>
          </a:p>
        </p:txBody>
      </p:sp>
      <p:sp>
        <p:nvSpPr>
          <p:cNvPr id="6" name="テキスト プレースホルダー 3">
            <a:extLst>
              <a:ext uri="{FF2B5EF4-FFF2-40B4-BE49-F238E27FC236}">
                <a16:creationId xmlns:a16="http://schemas.microsoft.com/office/drawing/2014/main" id="{B78C33F5-E2FB-8A50-63B9-ADF2CCF6D46C}"/>
              </a:ext>
            </a:extLst>
          </p:cNvPr>
          <p:cNvSpPr txBox="1">
            <a:spLocks/>
          </p:cNvSpPr>
          <p:nvPr/>
        </p:nvSpPr>
        <p:spPr>
          <a:xfrm>
            <a:off x="753666" y="1089025"/>
            <a:ext cx="6225191"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日本全国のあらゆる世代をカバー</a:t>
            </a:r>
          </a:p>
        </p:txBody>
      </p:sp>
      <p:sp>
        <p:nvSpPr>
          <p:cNvPr id="139" name="正方形/長方形 138">
            <a:extLst>
              <a:ext uri="{FF2B5EF4-FFF2-40B4-BE49-F238E27FC236}">
                <a16:creationId xmlns:a16="http://schemas.microsoft.com/office/drawing/2014/main" id="{7D8D404C-C5F8-01AA-F362-4CF84D9C5719}"/>
              </a:ext>
            </a:extLst>
          </p:cNvPr>
          <p:cNvSpPr/>
          <p:nvPr/>
        </p:nvSpPr>
        <p:spPr>
          <a:xfrm>
            <a:off x="4881323" y="6207872"/>
            <a:ext cx="7018156" cy="420115"/>
          </a:xfrm>
          <a:prstGeom prst="rect">
            <a:avLst/>
          </a:prstGeom>
        </p:spPr>
        <p:txBody>
          <a:bodyPr wrap="square">
            <a:spAutoFit/>
          </a:bodyPr>
          <a:lstStyle/>
          <a:p>
            <a:pPr defTabSz="1131757">
              <a:lnSpc>
                <a:spcPct val="120000"/>
              </a:lnSpc>
              <a:defRPr/>
            </a:pPr>
            <a:r>
              <a:rPr lang="en-US" altLang="ja-JP" sz="600" dirty="0">
                <a:solidFill>
                  <a:schemeClr val="bg1">
                    <a:lumMod val="50000"/>
                  </a:schemeClr>
                </a:solidFill>
                <a:latin typeface="+mn-ea"/>
                <a:cs typeface="メイリオ" panose="020B0604030504040204" pitchFamily="50" charset="-128"/>
              </a:rPr>
              <a:t>※</a:t>
            </a:r>
            <a:r>
              <a:rPr lang="ja-JP" altLang="en-US" sz="600" dirty="0">
                <a:solidFill>
                  <a:schemeClr val="bg1">
                    <a:lumMod val="50000"/>
                  </a:schemeClr>
                </a:solidFill>
                <a:latin typeface="+mn-ea"/>
              </a:rPr>
              <a:t>出典：「</a:t>
            </a:r>
            <a:r>
              <a:rPr lang="en-US" altLang="ja-JP" sz="600" dirty="0">
                <a:solidFill>
                  <a:schemeClr val="bg1">
                    <a:lumMod val="50000"/>
                  </a:schemeClr>
                </a:solidFill>
                <a:latin typeface="+mn-ea"/>
              </a:rPr>
              <a:t>Nielsen NetView/Mobile NetView Custom Data Feed</a:t>
            </a:r>
            <a:r>
              <a:rPr lang="ja-JP" altLang="en-US" sz="600" dirty="0">
                <a:solidFill>
                  <a:schemeClr val="bg1">
                    <a:lumMod val="50000"/>
                  </a:schemeClr>
                </a:solidFill>
                <a:latin typeface="+mn-ea"/>
              </a:rPr>
              <a:t>」を元に</a:t>
            </a:r>
            <a:r>
              <a:rPr lang="en-US" altLang="ja-JP" sz="600" dirty="0">
                <a:solidFill>
                  <a:schemeClr val="bg1">
                    <a:lumMod val="50000"/>
                  </a:schemeClr>
                </a:solidFill>
                <a:latin typeface="+mn-ea"/>
                <a:cs typeface="メイリオ" panose="020B0604030504040204" pitchFamily="50" charset="-128"/>
              </a:rPr>
              <a:t>Yahoo! JAPAN</a:t>
            </a:r>
            <a:r>
              <a:rPr lang="ja-JP" altLang="en-US" sz="600" dirty="0">
                <a:solidFill>
                  <a:schemeClr val="bg1">
                    <a:lumMod val="50000"/>
                  </a:schemeClr>
                </a:solidFill>
                <a:latin typeface="+mn-ea"/>
              </a:rPr>
              <a:t>が独自に作成　</a:t>
            </a:r>
            <a:r>
              <a:rPr lang="en-US" altLang="ja-JP" sz="600" dirty="0">
                <a:solidFill>
                  <a:schemeClr val="bg1">
                    <a:lumMod val="50000"/>
                  </a:schemeClr>
                </a:solidFill>
                <a:latin typeface="+mn-ea"/>
                <a:cs typeface="メイリオ" panose="020B0604030504040204" pitchFamily="50" charset="-128"/>
              </a:rPr>
              <a:t>※</a:t>
            </a:r>
            <a:r>
              <a:rPr lang="ja-JP" altLang="en-US" sz="600" dirty="0">
                <a:solidFill>
                  <a:schemeClr val="bg1">
                    <a:lumMod val="50000"/>
                  </a:schemeClr>
                </a:solidFill>
                <a:latin typeface="+mn-ea"/>
              </a:rPr>
              <a:t>小数点以下を四捨五入しているため、合計しても必ずしも</a:t>
            </a:r>
            <a:r>
              <a:rPr lang="en-US" altLang="ja-JP" sz="600" dirty="0">
                <a:solidFill>
                  <a:schemeClr val="bg1">
                    <a:lumMod val="50000"/>
                  </a:schemeClr>
                </a:solidFill>
                <a:latin typeface="+mn-ea"/>
              </a:rPr>
              <a:t>100</a:t>
            </a:r>
            <a:r>
              <a:rPr lang="ja-JP" altLang="en-US" sz="600" dirty="0">
                <a:solidFill>
                  <a:schemeClr val="bg1">
                    <a:lumMod val="50000"/>
                  </a:schemeClr>
                </a:solidFill>
                <a:latin typeface="+mn-ea"/>
              </a:rPr>
              <a:t>とはならない場合がある</a:t>
            </a:r>
            <a:endParaRPr lang="en-US" altLang="ja-JP" sz="600" dirty="0">
              <a:solidFill>
                <a:schemeClr val="bg1">
                  <a:lumMod val="50000"/>
                </a:schemeClr>
              </a:solidFill>
              <a:latin typeface="+mn-ea"/>
            </a:endParaRPr>
          </a:p>
          <a:p>
            <a:pPr defTabSz="1131757">
              <a:lnSpc>
                <a:spcPct val="120000"/>
              </a:lnSpc>
              <a:defRPr/>
            </a:pPr>
            <a:r>
              <a:rPr lang="en-US" altLang="ja-JP" sz="600" dirty="0">
                <a:solidFill>
                  <a:schemeClr val="bg1">
                    <a:lumMod val="50000"/>
                  </a:schemeClr>
                </a:solidFill>
                <a:latin typeface="+mn-ea"/>
                <a:cs typeface="メイリオ" panose="020B0604030504040204" pitchFamily="50" charset="-128"/>
              </a:rPr>
              <a:t>※1</a:t>
            </a:r>
            <a:r>
              <a:rPr lang="ja-JP" altLang="en-US" sz="600" dirty="0">
                <a:solidFill>
                  <a:schemeClr val="bg1">
                    <a:lumMod val="50000"/>
                  </a:schemeClr>
                </a:solidFill>
                <a:latin typeface="+mn-ea"/>
                <a:cs typeface="メイリオ" panose="020B0604030504040204" pitchFamily="50" charset="-128"/>
              </a:rPr>
              <a:t>「</a:t>
            </a:r>
            <a:r>
              <a:rPr lang="en-US" altLang="ja-JP" sz="600" dirty="0">
                <a:solidFill>
                  <a:schemeClr val="bg1">
                    <a:lumMod val="50000"/>
                  </a:schemeClr>
                </a:solidFill>
                <a:latin typeface="+mn-ea"/>
                <a:cs typeface="メイリオ" panose="020B0604030504040204" pitchFamily="50" charset="-128"/>
              </a:rPr>
              <a:t>Nielsen MobileNetView</a:t>
            </a:r>
            <a:r>
              <a:rPr lang="ja-JP" altLang="en-US" sz="600" dirty="0">
                <a:solidFill>
                  <a:schemeClr val="bg1">
                    <a:lumMod val="50000"/>
                  </a:schemeClr>
                </a:solidFill>
                <a:latin typeface="+mn-ea"/>
                <a:cs typeface="メイリオ" panose="020B0604030504040204" pitchFamily="50" charset="-128"/>
              </a:rPr>
              <a:t>」</a:t>
            </a:r>
            <a:r>
              <a:rPr lang="en-US" altLang="ja-JP" sz="600" dirty="0">
                <a:solidFill>
                  <a:schemeClr val="bg1">
                    <a:lumMod val="50000"/>
                  </a:schemeClr>
                </a:solidFill>
                <a:latin typeface="+mn-ea"/>
                <a:cs typeface="メイリオ" panose="020B0604030504040204" pitchFamily="50" charset="-128"/>
              </a:rPr>
              <a:t>2020</a:t>
            </a:r>
            <a:r>
              <a:rPr lang="ja-JP" altLang="en-US" sz="600" dirty="0">
                <a:solidFill>
                  <a:schemeClr val="bg1">
                    <a:lumMod val="50000"/>
                  </a:schemeClr>
                </a:solidFill>
                <a:latin typeface="+mn-ea"/>
                <a:cs typeface="メイリオ" panose="020B0604030504040204" pitchFamily="50" charset="-128"/>
              </a:rPr>
              <a:t>年</a:t>
            </a:r>
            <a:r>
              <a:rPr lang="en-US" altLang="ja-JP" sz="600" dirty="0">
                <a:solidFill>
                  <a:schemeClr val="bg1">
                    <a:lumMod val="50000"/>
                  </a:schemeClr>
                </a:solidFill>
                <a:latin typeface="+mn-ea"/>
                <a:cs typeface="メイリオ" panose="020B0604030504040204" pitchFamily="50" charset="-128"/>
              </a:rPr>
              <a:t>10</a:t>
            </a:r>
            <a:r>
              <a:rPr lang="ja-JP" altLang="en-US" sz="600" dirty="0">
                <a:solidFill>
                  <a:schemeClr val="bg1">
                    <a:lumMod val="50000"/>
                  </a:schemeClr>
                </a:solidFill>
                <a:latin typeface="+mn-ea"/>
                <a:cs typeface="メイリオ" panose="020B0604030504040204" pitchFamily="50" charset="-128"/>
              </a:rPr>
              <a:t>月～</a:t>
            </a:r>
            <a:r>
              <a:rPr lang="en-US" altLang="ja-JP" sz="600" dirty="0">
                <a:solidFill>
                  <a:schemeClr val="bg1">
                    <a:lumMod val="50000"/>
                  </a:schemeClr>
                </a:solidFill>
                <a:latin typeface="+mn-ea"/>
                <a:cs typeface="メイリオ" panose="020B0604030504040204" pitchFamily="50" charset="-128"/>
              </a:rPr>
              <a:t>2021</a:t>
            </a:r>
            <a:r>
              <a:rPr lang="ja-JP" altLang="en-US" sz="600" dirty="0">
                <a:solidFill>
                  <a:schemeClr val="bg1">
                    <a:lumMod val="50000"/>
                  </a:schemeClr>
                </a:solidFill>
                <a:latin typeface="+mn-ea"/>
                <a:cs typeface="メイリオ" panose="020B0604030504040204" pitchFamily="50" charset="-128"/>
              </a:rPr>
              <a:t>年</a:t>
            </a:r>
            <a:r>
              <a:rPr lang="en-US" altLang="ja-JP" sz="600" dirty="0">
                <a:solidFill>
                  <a:schemeClr val="bg1">
                    <a:lumMod val="50000"/>
                  </a:schemeClr>
                </a:solidFill>
                <a:latin typeface="+mn-ea"/>
                <a:cs typeface="メイリオ" panose="020B0604030504040204" pitchFamily="50" charset="-128"/>
              </a:rPr>
              <a:t>3</a:t>
            </a:r>
            <a:r>
              <a:rPr lang="ja-JP" altLang="en-US" sz="600" dirty="0">
                <a:solidFill>
                  <a:schemeClr val="bg1">
                    <a:lumMod val="50000"/>
                  </a:schemeClr>
                </a:solidFill>
                <a:latin typeface="+mn-ea"/>
                <a:cs typeface="メイリオ" panose="020B0604030504040204" pitchFamily="50" charset="-128"/>
              </a:rPr>
              <a:t>月平均（</a:t>
            </a:r>
            <a:r>
              <a:rPr lang="en-US" altLang="ja-JP" sz="600" dirty="0">
                <a:solidFill>
                  <a:schemeClr val="bg1">
                    <a:lumMod val="50000"/>
                  </a:schemeClr>
                </a:solidFill>
                <a:latin typeface="+mn-ea"/>
              </a:rPr>
              <a:t>Yahoo Japan News</a:t>
            </a:r>
            <a:r>
              <a:rPr lang="ja-JP" altLang="en" sz="600" dirty="0">
                <a:solidFill>
                  <a:schemeClr val="bg1">
                    <a:lumMod val="50000"/>
                  </a:schemeClr>
                </a:solidFill>
                <a:latin typeface="+mn-ea"/>
              </a:rPr>
              <a:t>（</a:t>
            </a:r>
            <a:r>
              <a:rPr lang="ja-JP" altLang="en-US" sz="600" dirty="0">
                <a:solidFill>
                  <a:schemeClr val="bg1">
                    <a:lumMod val="50000"/>
                  </a:schemeClr>
                </a:solidFill>
                <a:latin typeface="+mn-ea"/>
              </a:rPr>
              <a:t>チャンネルレベル）で集計</a:t>
            </a:r>
            <a:r>
              <a:rPr lang="ja-JP" altLang="en-US" sz="600" dirty="0">
                <a:solidFill>
                  <a:schemeClr val="bg1">
                    <a:lumMod val="50000"/>
                  </a:schemeClr>
                </a:solidFill>
                <a:latin typeface="+mn-ea"/>
                <a:cs typeface="メイリオ" panose="020B0604030504040204" pitchFamily="50" charset="-128"/>
              </a:rPr>
              <a:t>、スマートフォンからのアクセス（アプリの利用を含む））</a:t>
            </a:r>
            <a:endParaRPr lang="en-US" altLang="ja-JP" sz="600" dirty="0">
              <a:solidFill>
                <a:schemeClr val="bg1">
                  <a:lumMod val="50000"/>
                </a:schemeClr>
              </a:solidFill>
              <a:latin typeface="+mn-ea"/>
            </a:endParaRPr>
          </a:p>
          <a:p>
            <a:pPr defTabSz="1131757">
              <a:lnSpc>
                <a:spcPct val="120000"/>
              </a:lnSpc>
              <a:defRPr/>
            </a:pPr>
            <a:r>
              <a:rPr lang="en-US" altLang="ja-JP" sz="600" dirty="0">
                <a:solidFill>
                  <a:schemeClr val="bg1">
                    <a:lumMod val="50000"/>
                  </a:schemeClr>
                </a:solidFill>
                <a:latin typeface="+mn-ea"/>
                <a:cs typeface="メイリオ" panose="020B0604030504040204" pitchFamily="50" charset="-128"/>
              </a:rPr>
              <a:t>※2</a:t>
            </a:r>
            <a:r>
              <a:rPr lang="ja-JP" altLang="en-US" sz="600" dirty="0">
                <a:solidFill>
                  <a:schemeClr val="bg1">
                    <a:lumMod val="50000"/>
                  </a:schemeClr>
                </a:solidFill>
                <a:latin typeface="+mn-ea"/>
                <a:cs typeface="メイリオ" panose="020B0604030504040204" pitchFamily="50" charset="-128"/>
              </a:rPr>
              <a:t>「</a:t>
            </a:r>
            <a:r>
              <a:rPr lang="en-US" altLang="ja-JP" sz="600" dirty="0">
                <a:solidFill>
                  <a:schemeClr val="bg1">
                    <a:lumMod val="50000"/>
                  </a:schemeClr>
                </a:solidFill>
                <a:latin typeface="+mn-ea"/>
                <a:cs typeface="メイリオ" panose="020B0604030504040204" pitchFamily="50" charset="-128"/>
              </a:rPr>
              <a:t>Nielsen NetView</a:t>
            </a:r>
            <a:r>
              <a:rPr lang="ja-JP" altLang="en-US" sz="600" dirty="0">
                <a:solidFill>
                  <a:schemeClr val="bg1">
                    <a:lumMod val="50000"/>
                  </a:schemeClr>
                </a:solidFill>
                <a:latin typeface="+mn-ea"/>
                <a:cs typeface="メイリオ" panose="020B0604030504040204" pitchFamily="50" charset="-128"/>
              </a:rPr>
              <a:t>」</a:t>
            </a:r>
            <a:r>
              <a:rPr lang="en-US" altLang="ja-JP" sz="600" dirty="0">
                <a:solidFill>
                  <a:schemeClr val="bg1">
                    <a:lumMod val="50000"/>
                  </a:schemeClr>
                </a:solidFill>
                <a:latin typeface="+mn-ea"/>
                <a:cs typeface="メイリオ" panose="020B0604030504040204" pitchFamily="50" charset="-128"/>
              </a:rPr>
              <a:t> 2020</a:t>
            </a:r>
            <a:r>
              <a:rPr lang="ja-JP" altLang="en-US" sz="600" dirty="0">
                <a:solidFill>
                  <a:schemeClr val="bg1">
                    <a:lumMod val="50000"/>
                  </a:schemeClr>
                </a:solidFill>
                <a:latin typeface="+mn-ea"/>
                <a:cs typeface="メイリオ" panose="020B0604030504040204" pitchFamily="50" charset="-128"/>
              </a:rPr>
              <a:t>年</a:t>
            </a:r>
            <a:r>
              <a:rPr lang="en-US" altLang="ja-JP" sz="600" dirty="0">
                <a:solidFill>
                  <a:schemeClr val="bg1">
                    <a:lumMod val="50000"/>
                  </a:schemeClr>
                </a:solidFill>
                <a:latin typeface="+mn-ea"/>
                <a:cs typeface="メイリオ" panose="020B0604030504040204" pitchFamily="50" charset="-128"/>
              </a:rPr>
              <a:t>10</a:t>
            </a:r>
            <a:r>
              <a:rPr lang="ja-JP" altLang="en-US" sz="600" dirty="0">
                <a:solidFill>
                  <a:schemeClr val="bg1">
                    <a:lumMod val="50000"/>
                  </a:schemeClr>
                </a:solidFill>
                <a:latin typeface="+mn-ea"/>
                <a:cs typeface="メイリオ" panose="020B0604030504040204" pitchFamily="50" charset="-128"/>
              </a:rPr>
              <a:t>月～</a:t>
            </a:r>
            <a:r>
              <a:rPr lang="en-US" altLang="ja-JP" sz="600" dirty="0">
                <a:solidFill>
                  <a:schemeClr val="bg1">
                    <a:lumMod val="50000"/>
                  </a:schemeClr>
                </a:solidFill>
                <a:latin typeface="+mn-ea"/>
                <a:cs typeface="メイリオ" panose="020B0604030504040204" pitchFamily="50" charset="-128"/>
              </a:rPr>
              <a:t>2021</a:t>
            </a:r>
            <a:r>
              <a:rPr lang="ja-JP" altLang="en-US" sz="600" dirty="0">
                <a:solidFill>
                  <a:schemeClr val="bg1">
                    <a:lumMod val="50000"/>
                  </a:schemeClr>
                </a:solidFill>
                <a:latin typeface="+mn-ea"/>
                <a:cs typeface="メイリオ" panose="020B0604030504040204" pitchFamily="50" charset="-128"/>
              </a:rPr>
              <a:t>年</a:t>
            </a:r>
            <a:r>
              <a:rPr lang="en-US" altLang="ja-JP" sz="600" dirty="0">
                <a:solidFill>
                  <a:schemeClr val="bg1">
                    <a:lumMod val="50000"/>
                  </a:schemeClr>
                </a:solidFill>
                <a:latin typeface="+mn-ea"/>
                <a:cs typeface="メイリオ" panose="020B0604030504040204" pitchFamily="50" charset="-128"/>
              </a:rPr>
              <a:t>3</a:t>
            </a:r>
            <a:r>
              <a:rPr lang="ja-JP" altLang="en-US" sz="600" dirty="0">
                <a:solidFill>
                  <a:schemeClr val="bg1">
                    <a:lumMod val="50000"/>
                  </a:schemeClr>
                </a:solidFill>
                <a:latin typeface="+mn-ea"/>
                <a:cs typeface="メイリオ" panose="020B0604030504040204" pitchFamily="50" charset="-128"/>
              </a:rPr>
              <a:t>月平均（</a:t>
            </a:r>
            <a:r>
              <a:rPr lang="en-US" altLang="ja-JP" sz="600" dirty="0">
                <a:solidFill>
                  <a:schemeClr val="bg1">
                    <a:lumMod val="50000"/>
                  </a:schemeClr>
                </a:solidFill>
                <a:latin typeface="+mn-ea"/>
                <a:cs typeface="メイリオ" panose="020B0604030504040204" pitchFamily="50" charset="-128"/>
              </a:rPr>
              <a:t>Yahoo Japan News</a:t>
            </a:r>
            <a:r>
              <a:rPr lang="ja-JP" altLang="en" sz="600" dirty="0">
                <a:solidFill>
                  <a:schemeClr val="bg1">
                    <a:lumMod val="50000"/>
                  </a:schemeClr>
                </a:solidFill>
                <a:latin typeface="+mn-ea"/>
              </a:rPr>
              <a:t>（</a:t>
            </a:r>
            <a:r>
              <a:rPr lang="ja-JP" altLang="en-US" sz="600" dirty="0">
                <a:solidFill>
                  <a:schemeClr val="bg1">
                    <a:lumMod val="50000"/>
                  </a:schemeClr>
                </a:solidFill>
                <a:latin typeface="+mn-ea"/>
              </a:rPr>
              <a:t>チャンネルレベル）で集計、家庭・職場からの</a:t>
            </a:r>
            <a:r>
              <a:rPr lang="en-US" altLang="ja-JP" sz="600" dirty="0">
                <a:solidFill>
                  <a:schemeClr val="bg1">
                    <a:lumMod val="50000"/>
                  </a:schemeClr>
                </a:solidFill>
                <a:latin typeface="+mn-ea"/>
              </a:rPr>
              <a:t>PC</a:t>
            </a:r>
            <a:r>
              <a:rPr lang="ja-JP" altLang="en-US" sz="600" dirty="0">
                <a:solidFill>
                  <a:schemeClr val="bg1">
                    <a:lumMod val="50000"/>
                  </a:schemeClr>
                </a:solidFill>
                <a:latin typeface="+mn-ea"/>
              </a:rPr>
              <a:t>によるアクセス</a:t>
            </a:r>
            <a:r>
              <a:rPr lang="ja-JP" altLang="en-US" sz="600" dirty="0">
                <a:solidFill>
                  <a:schemeClr val="bg1">
                    <a:lumMod val="50000"/>
                  </a:schemeClr>
                </a:solidFill>
                <a:latin typeface="+mn-ea"/>
                <a:cs typeface="メイリオ" panose="020B0604030504040204" pitchFamily="50" charset="-128"/>
              </a:rPr>
              <a:t>、インターネットアプリは含まない）</a:t>
            </a:r>
            <a:endParaRPr lang="en-US" altLang="ja-JP" sz="600" dirty="0">
              <a:solidFill>
                <a:schemeClr val="bg1">
                  <a:lumMod val="50000"/>
                </a:schemeClr>
              </a:solidFill>
              <a:latin typeface="+mn-ea"/>
            </a:endParaRPr>
          </a:p>
        </p:txBody>
      </p:sp>
      <p:pic>
        <p:nvPicPr>
          <p:cNvPr id="171" name="図 170">
            <a:extLst>
              <a:ext uri="{FF2B5EF4-FFF2-40B4-BE49-F238E27FC236}">
                <a16:creationId xmlns:a16="http://schemas.microsoft.com/office/drawing/2014/main" id="{31A7BD8E-CCF6-EED2-85AE-672E12B1AEBF}"/>
              </a:ext>
            </a:extLst>
          </p:cNvPr>
          <p:cNvPicPr>
            <a:picLocks noChangeAspect="1"/>
          </p:cNvPicPr>
          <p:nvPr/>
        </p:nvPicPr>
        <p:blipFill>
          <a:blip r:embed="rId3"/>
          <a:stretch>
            <a:fillRect/>
          </a:stretch>
        </p:blipFill>
        <p:spPr>
          <a:xfrm>
            <a:off x="536558" y="2209209"/>
            <a:ext cx="1789617" cy="1499327"/>
          </a:xfrm>
          <a:prstGeom prst="rect">
            <a:avLst/>
          </a:prstGeom>
        </p:spPr>
      </p:pic>
      <p:pic>
        <p:nvPicPr>
          <p:cNvPr id="174" name="図 173">
            <a:extLst>
              <a:ext uri="{FF2B5EF4-FFF2-40B4-BE49-F238E27FC236}">
                <a16:creationId xmlns:a16="http://schemas.microsoft.com/office/drawing/2014/main" id="{79DDC7EC-588D-7394-9A9E-8CE77CB7CECD}"/>
              </a:ext>
            </a:extLst>
          </p:cNvPr>
          <p:cNvPicPr>
            <a:picLocks noChangeAspect="1"/>
          </p:cNvPicPr>
          <p:nvPr/>
        </p:nvPicPr>
        <p:blipFill>
          <a:blip r:embed="rId4"/>
          <a:stretch>
            <a:fillRect/>
          </a:stretch>
        </p:blipFill>
        <p:spPr>
          <a:xfrm>
            <a:off x="3912836" y="1583920"/>
            <a:ext cx="1539311" cy="1287995"/>
          </a:xfrm>
          <a:prstGeom prst="rect">
            <a:avLst/>
          </a:prstGeom>
        </p:spPr>
      </p:pic>
      <p:pic>
        <p:nvPicPr>
          <p:cNvPr id="176" name="図 175">
            <a:extLst>
              <a:ext uri="{FF2B5EF4-FFF2-40B4-BE49-F238E27FC236}">
                <a16:creationId xmlns:a16="http://schemas.microsoft.com/office/drawing/2014/main" id="{D8E2B259-AE05-D2F6-A2E7-698CF6F71D2A}"/>
              </a:ext>
            </a:extLst>
          </p:cNvPr>
          <p:cNvPicPr>
            <a:picLocks noChangeAspect="1"/>
          </p:cNvPicPr>
          <p:nvPr/>
        </p:nvPicPr>
        <p:blipFill>
          <a:blip r:embed="rId5"/>
          <a:stretch>
            <a:fillRect/>
          </a:stretch>
        </p:blipFill>
        <p:spPr>
          <a:xfrm>
            <a:off x="6629593" y="2244752"/>
            <a:ext cx="1599913" cy="1390330"/>
          </a:xfrm>
          <a:prstGeom prst="rect">
            <a:avLst/>
          </a:prstGeom>
        </p:spPr>
      </p:pic>
      <p:pic>
        <p:nvPicPr>
          <p:cNvPr id="181" name="図 180">
            <a:extLst>
              <a:ext uri="{FF2B5EF4-FFF2-40B4-BE49-F238E27FC236}">
                <a16:creationId xmlns:a16="http://schemas.microsoft.com/office/drawing/2014/main" id="{DCCF28D4-1C22-0E6D-70A3-1EBC666E305C}"/>
              </a:ext>
            </a:extLst>
          </p:cNvPr>
          <p:cNvPicPr>
            <a:picLocks noChangeAspect="1"/>
          </p:cNvPicPr>
          <p:nvPr/>
        </p:nvPicPr>
        <p:blipFill>
          <a:blip r:embed="rId6"/>
          <a:stretch>
            <a:fillRect/>
          </a:stretch>
        </p:blipFill>
        <p:spPr>
          <a:xfrm>
            <a:off x="10024712" y="1355279"/>
            <a:ext cx="1874767" cy="1636653"/>
          </a:xfrm>
          <a:prstGeom prst="rect">
            <a:avLst/>
          </a:prstGeom>
        </p:spPr>
      </p:pic>
      <p:grpSp>
        <p:nvGrpSpPr>
          <p:cNvPr id="264" name="グループ化 263">
            <a:extLst>
              <a:ext uri="{FF2B5EF4-FFF2-40B4-BE49-F238E27FC236}">
                <a16:creationId xmlns:a16="http://schemas.microsoft.com/office/drawing/2014/main" id="{92DC343E-2783-28AA-3DCA-5EA1A9B799AA}"/>
              </a:ext>
            </a:extLst>
          </p:cNvPr>
          <p:cNvGrpSpPr/>
          <p:nvPr/>
        </p:nvGrpSpPr>
        <p:grpSpPr>
          <a:xfrm>
            <a:off x="823649" y="1660977"/>
            <a:ext cx="1126989" cy="279806"/>
            <a:chOff x="6703116" y="928389"/>
            <a:chExt cx="1126989" cy="279806"/>
          </a:xfrm>
        </p:grpSpPr>
        <p:sp>
          <p:nvSpPr>
            <p:cNvPr id="263" name="正方形/長方形 262">
              <a:extLst>
                <a:ext uri="{FF2B5EF4-FFF2-40B4-BE49-F238E27FC236}">
                  <a16:creationId xmlns:a16="http://schemas.microsoft.com/office/drawing/2014/main" id="{5D2D7CB9-7705-D9BD-158D-EAFFDABD90A1}"/>
                </a:ext>
              </a:extLst>
            </p:cNvPr>
            <p:cNvSpPr/>
            <p:nvPr/>
          </p:nvSpPr>
          <p:spPr>
            <a:xfrm>
              <a:off x="6703116" y="928389"/>
              <a:ext cx="1126989" cy="279806"/>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2" name="テキスト プレースホルダー 3">
              <a:extLst>
                <a:ext uri="{FF2B5EF4-FFF2-40B4-BE49-F238E27FC236}">
                  <a16:creationId xmlns:a16="http://schemas.microsoft.com/office/drawing/2014/main" id="{440A2C5E-740F-9ADA-03AA-6CD24B60692E}"/>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400" dirty="0">
                  <a:solidFill>
                    <a:schemeClr val="bg1"/>
                  </a:solidFill>
                </a:rPr>
                <a:t>性別・年代</a:t>
              </a:r>
            </a:p>
          </p:txBody>
        </p:sp>
      </p:grpSp>
      <p:grpSp>
        <p:nvGrpSpPr>
          <p:cNvPr id="265" name="グループ化 264">
            <a:extLst>
              <a:ext uri="{FF2B5EF4-FFF2-40B4-BE49-F238E27FC236}">
                <a16:creationId xmlns:a16="http://schemas.microsoft.com/office/drawing/2014/main" id="{76EFBEE9-C7B8-D142-3B86-DC1168227B60}"/>
              </a:ext>
            </a:extLst>
          </p:cNvPr>
          <p:cNvGrpSpPr/>
          <p:nvPr/>
        </p:nvGrpSpPr>
        <p:grpSpPr>
          <a:xfrm>
            <a:off x="6733587" y="1660977"/>
            <a:ext cx="1126989" cy="279806"/>
            <a:chOff x="6703116" y="928389"/>
            <a:chExt cx="1126989" cy="279806"/>
          </a:xfrm>
        </p:grpSpPr>
        <p:sp>
          <p:nvSpPr>
            <p:cNvPr id="266" name="正方形/長方形 265">
              <a:extLst>
                <a:ext uri="{FF2B5EF4-FFF2-40B4-BE49-F238E27FC236}">
                  <a16:creationId xmlns:a16="http://schemas.microsoft.com/office/drawing/2014/main" id="{6B805153-6A29-F6A5-F6BB-B0DC610EB5A9}"/>
                </a:ext>
              </a:extLst>
            </p:cNvPr>
            <p:cNvSpPr/>
            <p:nvPr/>
          </p:nvSpPr>
          <p:spPr>
            <a:xfrm>
              <a:off x="6703116" y="928389"/>
              <a:ext cx="1126989" cy="279806"/>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7" name="テキスト プレースホルダー 3">
              <a:extLst>
                <a:ext uri="{FF2B5EF4-FFF2-40B4-BE49-F238E27FC236}">
                  <a16:creationId xmlns:a16="http://schemas.microsoft.com/office/drawing/2014/main" id="{FA595C73-53F0-94E1-BE8F-047A3C974176}"/>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400" dirty="0">
                  <a:solidFill>
                    <a:schemeClr val="bg1"/>
                  </a:solidFill>
                </a:rPr>
                <a:t>性別・年代</a:t>
              </a:r>
            </a:p>
          </p:txBody>
        </p:sp>
      </p:grpSp>
      <p:grpSp>
        <p:nvGrpSpPr>
          <p:cNvPr id="273" name="グループ化 272">
            <a:extLst>
              <a:ext uri="{FF2B5EF4-FFF2-40B4-BE49-F238E27FC236}">
                <a16:creationId xmlns:a16="http://schemas.microsoft.com/office/drawing/2014/main" id="{0903B028-C66B-6073-66E6-10C4AB996807}"/>
              </a:ext>
            </a:extLst>
          </p:cNvPr>
          <p:cNvGrpSpPr/>
          <p:nvPr/>
        </p:nvGrpSpPr>
        <p:grpSpPr>
          <a:xfrm>
            <a:off x="823649" y="3883262"/>
            <a:ext cx="1126989" cy="279806"/>
            <a:chOff x="6703116" y="928389"/>
            <a:chExt cx="1126989" cy="279806"/>
          </a:xfrm>
        </p:grpSpPr>
        <p:sp>
          <p:nvSpPr>
            <p:cNvPr id="274" name="正方形/長方形 273">
              <a:extLst>
                <a:ext uri="{FF2B5EF4-FFF2-40B4-BE49-F238E27FC236}">
                  <a16:creationId xmlns:a16="http://schemas.microsoft.com/office/drawing/2014/main" id="{466C80AE-C715-C2E3-3F35-E268C92D5359}"/>
                </a:ext>
              </a:extLst>
            </p:cNvPr>
            <p:cNvSpPr/>
            <p:nvPr/>
          </p:nvSpPr>
          <p:spPr>
            <a:xfrm>
              <a:off x="6703116" y="928389"/>
              <a:ext cx="1126989" cy="279806"/>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5" name="テキスト プレースホルダー 3">
              <a:extLst>
                <a:ext uri="{FF2B5EF4-FFF2-40B4-BE49-F238E27FC236}">
                  <a16:creationId xmlns:a16="http://schemas.microsoft.com/office/drawing/2014/main" id="{0789F4CE-55AE-00A6-30FB-3E5631721974}"/>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400" dirty="0">
                  <a:solidFill>
                    <a:schemeClr val="bg1"/>
                  </a:solidFill>
                </a:rPr>
                <a:t>エリア</a:t>
              </a:r>
            </a:p>
          </p:txBody>
        </p:sp>
      </p:grpSp>
      <p:grpSp>
        <p:nvGrpSpPr>
          <p:cNvPr id="276" name="グループ化 275">
            <a:extLst>
              <a:ext uri="{FF2B5EF4-FFF2-40B4-BE49-F238E27FC236}">
                <a16:creationId xmlns:a16="http://schemas.microsoft.com/office/drawing/2014/main" id="{E2777BE2-CC08-6737-06D2-48955E2EF108}"/>
              </a:ext>
            </a:extLst>
          </p:cNvPr>
          <p:cNvGrpSpPr/>
          <p:nvPr/>
        </p:nvGrpSpPr>
        <p:grpSpPr>
          <a:xfrm>
            <a:off x="6728798" y="3883262"/>
            <a:ext cx="1126989" cy="279806"/>
            <a:chOff x="6703116" y="928389"/>
            <a:chExt cx="1126989" cy="279806"/>
          </a:xfrm>
        </p:grpSpPr>
        <p:sp>
          <p:nvSpPr>
            <p:cNvPr id="277" name="正方形/長方形 276">
              <a:extLst>
                <a:ext uri="{FF2B5EF4-FFF2-40B4-BE49-F238E27FC236}">
                  <a16:creationId xmlns:a16="http://schemas.microsoft.com/office/drawing/2014/main" id="{EAF2CFE9-67E8-81B1-9032-E866759A77E3}"/>
                </a:ext>
              </a:extLst>
            </p:cNvPr>
            <p:cNvSpPr/>
            <p:nvPr/>
          </p:nvSpPr>
          <p:spPr>
            <a:xfrm>
              <a:off x="6703116" y="928389"/>
              <a:ext cx="1126989" cy="279806"/>
            </a:xfrm>
            <a:prstGeom prst="rect">
              <a:avLst/>
            </a:prstGeom>
            <a:solidFill>
              <a:schemeClr val="bg1">
                <a:lumMod val="50000"/>
              </a:schemeClr>
            </a:soli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8" name="テキスト プレースホルダー 3">
              <a:extLst>
                <a:ext uri="{FF2B5EF4-FFF2-40B4-BE49-F238E27FC236}">
                  <a16:creationId xmlns:a16="http://schemas.microsoft.com/office/drawing/2014/main" id="{AE70C71E-E1EE-F87D-74DE-C941F629D3DB}"/>
                </a:ext>
              </a:extLst>
            </p:cNvPr>
            <p:cNvSpPr txBox="1">
              <a:spLocks/>
            </p:cNvSpPr>
            <p:nvPr/>
          </p:nvSpPr>
          <p:spPr>
            <a:xfrm>
              <a:off x="6815432" y="983873"/>
              <a:ext cx="922817"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400" dirty="0">
                  <a:solidFill>
                    <a:schemeClr val="bg1"/>
                  </a:solidFill>
                </a:rPr>
                <a:t>エリア</a:t>
              </a:r>
            </a:p>
          </p:txBody>
        </p:sp>
      </p:grpSp>
      <p:sp>
        <p:nvSpPr>
          <p:cNvPr id="281" name="テキスト プレースホルダー 3">
            <a:extLst>
              <a:ext uri="{FF2B5EF4-FFF2-40B4-BE49-F238E27FC236}">
                <a16:creationId xmlns:a16="http://schemas.microsoft.com/office/drawing/2014/main" id="{3445D999-9AAE-C174-F5DB-3F02A3CE46A7}"/>
              </a:ext>
            </a:extLst>
          </p:cNvPr>
          <p:cNvSpPr txBox="1">
            <a:spLocks/>
          </p:cNvSpPr>
          <p:nvPr/>
        </p:nvSpPr>
        <p:spPr>
          <a:xfrm>
            <a:off x="4710777" y="1115152"/>
            <a:ext cx="622519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400" dirty="0"/>
              <a:t>…</a:t>
            </a:r>
            <a:r>
              <a:rPr lang="ja-JP" altLang="en-US" sz="1400" dirty="0"/>
              <a:t>膨大なユーザー母数。各世代で大量のユーザーが存在</a:t>
            </a:r>
          </a:p>
        </p:txBody>
      </p:sp>
      <p:sp>
        <p:nvSpPr>
          <p:cNvPr id="3" name="正方形/長方形 2">
            <a:extLst>
              <a:ext uri="{FF2B5EF4-FFF2-40B4-BE49-F238E27FC236}">
                <a16:creationId xmlns:a16="http://schemas.microsoft.com/office/drawing/2014/main" id="{822E24DC-D694-1823-BBA9-FFE98219529D}"/>
              </a:ext>
            </a:extLst>
          </p:cNvPr>
          <p:cNvSpPr/>
          <p:nvPr/>
        </p:nvSpPr>
        <p:spPr>
          <a:xfrm>
            <a:off x="509286" y="1085873"/>
            <a:ext cx="151419" cy="23545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9" name="テキスト ボックス 278">
            <a:extLst>
              <a:ext uri="{FF2B5EF4-FFF2-40B4-BE49-F238E27FC236}">
                <a16:creationId xmlns:a16="http://schemas.microsoft.com/office/drawing/2014/main" id="{04E09251-5896-B60B-3152-D644F2C60567}"/>
              </a:ext>
            </a:extLst>
          </p:cNvPr>
          <p:cNvSpPr txBox="1"/>
          <p:nvPr/>
        </p:nvSpPr>
        <p:spPr>
          <a:xfrm>
            <a:off x="5472550" y="4104132"/>
            <a:ext cx="351378" cy="215444"/>
          </a:xfrm>
          <a:prstGeom prst="rect">
            <a:avLst/>
          </a:prstGeom>
          <a:noFill/>
        </p:spPr>
        <p:txBody>
          <a:bodyPr wrap="none" rtlCol="0">
            <a:spAutoFit/>
          </a:bodyPr>
          <a:lstStyle/>
          <a:p>
            <a:r>
              <a:rPr lang="en-US" altLang="ja-JP" sz="800" dirty="0">
                <a:latin typeface="+mj-ea"/>
                <a:ea typeface="+mj-ea"/>
              </a:rPr>
              <a:t>※1</a:t>
            </a:r>
            <a:endParaRPr lang="ja-JP" altLang="en-US" sz="800" dirty="0">
              <a:latin typeface="+mj-ea"/>
              <a:ea typeface="+mj-ea"/>
            </a:endParaRPr>
          </a:p>
        </p:txBody>
      </p:sp>
      <p:sp>
        <p:nvSpPr>
          <p:cNvPr id="8" name="四角形: 角を丸くする 7">
            <a:extLst>
              <a:ext uri="{FF2B5EF4-FFF2-40B4-BE49-F238E27FC236}">
                <a16:creationId xmlns:a16="http://schemas.microsoft.com/office/drawing/2014/main" id="{1001E13F-7800-C1D2-54CC-5FB095BBDF38}"/>
              </a:ext>
            </a:extLst>
          </p:cNvPr>
          <p:cNvSpPr/>
          <p:nvPr/>
        </p:nvSpPr>
        <p:spPr>
          <a:xfrm>
            <a:off x="4267955" y="3696300"/>
            <a:ext cx="1523084" cy="279806"/>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5" name="Freeform 24">
            <a:extLst>
              <a:ext uri="{FF2B5EF4-FFF2-40B4-BE49-F238E27FC236}">
                <a16:creationId xmlns:a16="http://schemas.microsoft.com/office/drawing/2014/main" id="{6014CF08-A374-A2B1-CA2E-16FB2050667C}"/>
              </a:ext>
            </a:extLst>
          </p:cNvPr>
          <p:cNvSpPr>
            <a:spLocks noChangeArrowheads="1"/>
          </p:cNvSpPr>
          <p:nvPr/>
        </p:nvSpPr>
        <p:spPr bwMode="auto">
          <a:xfrm>
            <a:off x="5405881" y="3530413"/>
            <a:ext cx="343163" cy="593514"/>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chemeClr val="accent6"/>
          </a:solidFill>
          <a:ln>
            <a:noFill/>
          </a:ln>
          <a:effectLst/>
        </p:spPr>
        <p:txBody>
          <a:bodyPr wrap="none" anchor="ctr"/>
          <a:lstStyle/>
          <a:p>
            <a:endParaRPr lang="ja-JP" altLang="en-US"/>
          </a:p>
        </p:txBody>
      </p:sp>
      <p:sp>
        <p:nvSpPr>
          <p:cNvPr id="9" name="正方形/長方形 8">
            <a:extLst>
              <a:ext uri="{FF2B5EF4-FFF2-40B4-BE49-F238E27FC236}">
                <a16:creationId xmlns:a16="http://schemas.microsoft.com/office/drawing/2014/main" id="{1516A4CC-9517-FE39-D2E1-4A8E63373148}"/>
              </a:ext>
            </a:extLst>
          </p:cNvPr>
          <p:cNvSpPr/>
          <p:nvPr/>
        </p:nvSpPr>
        <p:spPr>
          <a:xfrm>
            <a:off x="5437714" y="3571780"/>
            <a:ext cx="275587" cy="48474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7" name="テキスト プレースホルダー 3">
            <a:extLst>
              <a:ext uri="{FF2B5EF4-FFF2-40B4-BE49-F238E27FC236}">
                <a16:creationId xmlns:a16="http://schemas.microsoft.com/office/drawing/2014/main" id="{E030FA3A-A0C8-5D32-BBDB-152088069D81}"/>
              </a:ext>
            </a:extLst>
          </p:cNvPr>
          <p:cNvSpPr txBox="1">
            <a:spLocks/>
          </p:cNvSpPr>
          <p:nvPr/>
        </p:nvSpPr>
        <p:spPr>
          <a:xfrm>
            <a:off x="4126138" y="3754222"/>
            <a:ext cx="1472558" cy="18466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ctr"/>
            <a:r>
              <a:rPr lang="ja-JP" altLang="en-US" sz="1200" dirty="0">
                <a:solidFill>
                  <a:schemeClr val="bg1"/>
                </a:solidFill>
              </a:rPr>
              <a:t>スマートフォン</a:t>
            </a:r>
          </a:p>
        </p:txBody>
      </p:sp>
      <p:sp>
        <p:nvSpPr>
          <p:cNvPr id="11" name="四角形: 角を丸くする 10">
            <a:extLst>
              <a:ext uri="{FF2B5EF4-FFF2-40B4-BE49-F238E27FC236}">
                <a16:creationId xmlns:a16="http://schemas.microsoft.com/office/drawing/2014/main" id="{0D802B40-7ADB-EB21-3956-5933A65BD6B0}"/>
              </a:ext>
            </a:extLst>
          </p:cNvPr>
          <p:cNvSpPr/>
          <p:nvPr/>
        </p:nvSpPr>
        <p:spPr>
          <a:xfrm>
            <a:off x="10191201" y="3696300"/>
            <a:ext cx="1523084" cy="279806"/>
          </a:xfrm>
          <a:prstGeom prst="round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テキスト プレースホルダー 3">
            <a:extLst>
              <a:ext uri="{FF2B5EF4-FFF2-40B4-BE49-F238E27FC236}">
                <a16:creationId xmlns:a16="http://schemas.microsoft.com/office/drawing/2014/main" id="{4EC3A959-308D-FBAF-8F0B-8A848AD38EDC}"/>
              </a:ext>
            </a:extLst>
          </p:cNvPr>
          <p:cNvSpPr txBox="1">
            <a:spLocks/>
          </p:cNvSpPr>
          <p:nvPr/>
        </p:nvSpPr>
        <p:spPr>
          <a:xfrm>
            <a:off x="10327167" y="3754222"/>
            <a:ext cx="660181" cy="184666"/>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200" dirty="0">
                <a:solidFill>
                  <a:schemeClr val="bg1"/>
                </a:solidFill>
              </a:rPr>
              <a:t>パソコン</a:t>
            </a:r>
          </a:p>
        </p:txBody>
      </p:sp>
      <p:grpSp>
        <p:nvGrpSpPr>
          <p:cNvPr id="166" name="Group 17">
            <a:extLst>
              <a:ext uri="{FF2B5EF4-FFF2-40B4-BE49-F238E27FC236}">
                <a16:creationId xmlns:a16="http://schemas.microsoft.com/office/drawing/2014/main" id="{0269DEEB-02AD-8B03-622E-522FB6638BD2}"/>
              </a:ext>
            </a:extLst>
          </p:cNvPr>
          <p:cNvGrpSpPr>
            <a:grpSpLocks/>
          </p:cNvGrpSpPr>
          <p:nvPr/>
        </p:nvGrpSpPr>
        <p:grpSpPr bwMode="auto">
          <a:xfrm>
            <a:off x="11055320" y="3632743"/>
            <a:ext cx="591786" cy="467328"/>
            <a:chOff x="2206" y="1402"/>
            <a:chExt cx="485" cy="383"/>
          </a:xfrm>
          <a:solidFill>
            <a:schemeClr val="accent6"/>
          </a:solidFill>
        </p:grpSpPr>
        <p:sp>
          <p:nvSpPr>
            <p:cNvPr id="167" name="Freeform 18">
              <a:extLst>
                <a:ext uri="{FF2B5EF4-FFF2-40B4-BE49-F238E27FC236}">
                  <a16:creationId xmlns:a16="http://schemas.microsoft.com/office/drawing/2014/main" id="{E28971C4-2A30-010A-D6E5-6B6EABFE071C}"/>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168" name="Freeform 19">
              <a:extLst>
                <a:ext uri="{FF2B5EF4-FFF2-40B4-BE49-F238E27FC236}">
                  <a16:creationId xmlns:a16="http://schemas.microsoft.com/office/drawing/2014/main" id="{7B8DC126-94B7-07F2-CFCD-89A5A617E1E2}"/>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280" name="テキスト ボックス 279">
            <a:extLst>
              <a:ext uri="{FF2B5EF4-FFF2-40B4-BE49-F238E27FC236}">
                <a16:creationId xmlns:a16="http://schemas.microsoft.com/office/drawing/2014/main" id="{0AEE50F6-52C4-CB64-C94C-9B7888A54FFB}"/>
              </a:ext>
            </a:extLst>
          </p:cNvPr>
          <p:cNvSpPr txBox="1"/>
          <p:nvPr/>
        </p:nvSpPr>
        <p:spPr>
          <a:xfrm>
            <a:off x="11331336" y="4115959"/>
            <a:ext cx="351378" cy="215444"/>
          </a:xfrm>
          <a:prstGeom prst="rect">
            <a:avLst/>
          </a:prstGeom>
          <a:noFill/>
        </p:spPr>
        <p:txBody>
          <a:bodyPr wrap="none" rtlCol="0">
            <a:spAutoFit/>
          </a:bodyPr>
          <a:lstStyle/>
          <a:p>
            <a:r>
              <a:rPr lang="en-US" altLang="ja-JP" sz="800" dirty="0">
                <a:latin typeface="+mj-ea"/>
                <a:ea typeface="+mj-ea"/>
              </a:rPr>
              <a:t>※2</a:t>
            </a:r>
            <a:endParaRPr lang="ja-JP" altLang="en-US" sz="800" dirty="0">
              <a:latin typeface="+mj-ea"/>
              <a:ea typeface="+mj-ea"/>
            </a:endParaRPr>
          </a:p>
        </p:txBody>
      </p:sp>
      <p:sp>
        <p:nvSpPr>
          <p:cNvPr id="10" name="正方形/長方形 9">
            <a:extLst>
              <a:ext uri="{FF2B5EF4-FFF2-40B4-BE49-F238E27FC236}">
                <a16:creationId xmlns:a16="http://schemas.microsoft.com/office/drawing/2014/main" id="{C7B8BB8D-0656-6B9E-09E0-1C0E20C8BE89}"/>
              </a:ext>
            </a:extLst>
          </p:cNvPr>
          <p:cNvSpPr/>
          <p:nvPr/>
        </p:nvSpPr>
        <p:spPr>
          <a:xfrm>
            <a:off x="11090192" y="3667833"/>
            <a:ext cx="530955" cy="30962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FC5D95FE-BF7A-95F9-49B3-80207E6CF109}"/>
              </a:ext>
            </a:extLst>
          </p:cNvPr>
          <p:cNvPicPr>
            <a:picLocks noChangeAspect="1"/>
          </p:cNvPicPr>
          <p:nvPr/>
        </p:nvPicPr>
        <p:blipFill>
          <a:blip r:embed="rId7"/>
          <a:stretch>
            <a:fillRect/>
          </a:stretch>
        </p:blipFill>
        <p:spPr>
          <a:xfrm>
            <a:off x="1840519" y="1651321"/>
            <a:ext cx="2482135" cy="2057973"/>
          </a:xfrm>
          <a:prstGeom prst="rect">
            <a:avLst/>
          </a:prstGeom>
        </p:spPr>
      </p:pic>
      <p:pic>
        <p:nvPicPr>
          <p:cNvPr id="28" name="図 27">
            <a:extLst>
              <a:ext uri="{FF2B5EF4-FFF2-40B4-BE49-F238E27FC236}">
                <a16:creationId xmlns:a16="http://schemas.microsoft.com/office/drawing/2014/main" id="{C01F0D9A-2695-93A6-7A9C-9E9C12D4B6BA}"/>
              </a:ext>
            </a:extLst>
          </p:cNvPr>
          <p:cNvPicPr>
            <a:picLocks noChangeAspect="1"/>
          </p:cNvPicPr>
          <p:nvPr/>
        </p:nvPicPr>
        <p:blipFill>
          <a:blip r:embed="rId8"/>
          <a:stretch>
            <a:fillRect/>
          </a:stretch>
        </p:blipFill>
        <p:spPr>
          <a:xfrm>
            <a:off x="7884767" y="1658244"/>
            <a:ext cx="2463332" cy="2057974"/>
          </a:xfrm>
          <a:prstGeom prst="rect">
            <a:avLst/>
          </a:prstGeom>
        </p:spPr>
      </p:pic>
      <p:grpSp>
        <p:nvGrpSpPr>
          <p:cNvPr id="35" name="グループ化 34">
            <a:extLst>
              <a:ext uri="{FF2B5EF4-FFF2-40B4-BE49-F238E27FC236}">
                <a16:creationId xmlns:a16="http://schemas.microsoft.com/office/drawing/2014/main" id="{C9C11D5B-A1D6-D5A0-F690-E63A25C4E883}"/>
              </a:ext>
            </a:extLst>
          </p:cNvPr>
          <p:cNvGrpSpPr/>
          <p:nvPr/>
        </p:nvGrpSpPr>
        <p:grpSpPr>
          <a:xfrm>
            <a:off x="1165238" y="3584082"/>
            <a:ext cx="3206227" cy="2741223"/>
            <a:chOff x="1077979" y="3530413"/>
            <a:chExt cx="3451951" cy="2951309"/>
          </a:xfrm>
        </p:grpSpPr>
        <p:pic>
          <p:nvPicPr>
            <p:cNvPr id="250" name="図 249">
              <a:extLst>
                <a:ext uri="{FF2B5EF4-FFF2-40B4-BE49-F238E27FC236}">
                  <a16:creationId xmlns:a16="http://schemas.microsoft.com/office/drawing/2014/main" id="{DD20B8E0-742F-9A6A-FB42-C1FCF5453C13}"/>
                </a:ext>
              </a:extLst>
            </p:cNvPr>
            <p:cNvPicPr>
              <a:picLocks noChangeAspect="1"/>
            </p:cNvPicPr>
            <p:nvPr/>
          </p:nvPicPr>
          <p:blipFill>
            <a:blip r:embed="rId9"/>
            <a:stretch>
              <a:fillRect/>
            </a:stretch>
          </p:blipFill>
          <p:spPr>
            <a:xfrm>
              <a:off x="1077979" y="3530413"/>
              <a:ext cx="3442387" cy="2898627"/>
            </a:xfrm>
            <a:prstGeom prst="rect">
              <a:avLst/>
            </a:prstGeom>
          </p:spPr>
        </p:pic>
        <p:sp>
          <p:nvSpPr>
            <p:cNvPr id="33" name="円/楕円 215">
              <a:extLst>
                <a:ext uri="{FF2B5EF4-FFF2-40B4-BE49-F238E27FC236}">
                  <a16:creationId xmlns:a16="http://schemas.microsoft.com/office/drawing/2014/main" id="{998F6B1B-C75D-6174-BE39-0C8342F6E287}"/>
                </a:ext>
              </a:extLst>
            </p:cNvPr>
            <p:cNvSpPr/>
            <p:nvPr/>
          </p:nvSpPr>
          <p:spPr>
            <a:xfrm>
              <a:off x="3108321" y="5060113"/>
              <a:ext cx="1421609" cy="1421609"/>
            </a:xfrm>
            <a:prstGeom prst="ellipse">
              <a:avLst/>
            </a:prstGeom>
            <a:solidFill>
              <a:schemeClr val="accent6"/>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bg1"/>
                  </a:solidFill>
                  <a:latin typeface="+mj-ea"/>
                  <a:ea typeface="+mj-ea"/>
                </a:rPr>
                <a:t>関東</a:t>
              </a:r>
              <a:endParaRPr lang="en-US" altLang="ja-JP" sz="1400" dirty="0">
                <a:solidFill>
                  <a:schemeClr val="bg1"/>
                </a:solidFill>
                <a:latin typeface="+mj-ea"/>
                <a:ea typeface="+mj-ea"/>
              </a:endParaRPr>
            </a:p>
            <a:p>
              <a:pPr algn="ctr"/>
              <a:r>
                <a:rPr lang="en-US" altLang="ja-JP" sz="2400" dirty="0">
                  <a:solidFill>
                    <a:schemeClr val="bg1"/>
                  </a:solidFill>
                  <a:latin typeface="+mj-ea"/>
                  <a:ea typeface="+mj-ea"/>
                </a:rPr>
                <a:t>42</a:t>
              </a:r>
              <a:r>
                <a:rPr lang="ja-JP" altLang="en-US" sz="200" dirty="0">
                  <a:solidFill>
                    <a:schemeClr val="bg1"/>
                  </a:solidFill>
                  <a:latin typeface="+mj-ea"/>
                  <a:ea typeface="+mj-ea"/>
                </a:rPr>
                <a:t>　</a:t>
              </a:r>
              <a:r>
                <a:rPr lang="ja-JP" altLang="en-US" sz="1400" dirty="0">
                  <a:solidFill>
                    <a:schemeClr val="bg1"/>
                  </a:solidFill>
                  <a:latin typeface="+mj-ea"/>
                  <a:ea typeface="+mj-ea"/>
                </a:rPr>
                <a:t>％</a:t>
              </a:r>
            </a:p>
          </p:txBody>
        </p:sp>
      </p:grpSp>
      <p:grpSp>
        <p:nvGrpSpPr>
          <p:cNvPr id="36" name="グループ化 35">
            <a:extLst>
              <a:ext uri="{FF2B5EF4-FFF2-40B4-BE49-F238E27FC236}">
                <a16:creationId xmlns:a16="http://schemas.microsoft.com/office/drawing/2014/main" id="{3B2D375C-C47B-6BB0-EB33-D6267FC0CD08}"/>
              </a:ext>
            </a:extLst>
          </p:cNvPr>
          <p:cNvGrpSpPr/>
          <p:nvPr/>
        </p:nvGrpSpPr>
        <p:grpSpPr>
          <a:xfrm>
            <a:off x="7106755" y="3558482"/>
            <a:ext cx="3255649" cy="2776999"/>
            <a:chOff x="6976641" y="3316972"/>
            <a:chExt cx="3459442" cy="2950830"/>
          </a:xfrm>
        </p:grpSpPr>
        <p:pic>
          <p:nvPicPr>
            <p:cNvPr id="221" name="図 220">
              <a:extLst>
                <a:ext uri="{FF2B5EF4-FFF2-40B4-BE49-F238E27FC236}">
                  <a16:creationId xmlns:a16="http://schemas.microsoft.com/office/drawing/2014/main" id="{65358790-FCB2-5F34-DD35-0E0C7095D6CA}"/>
                </a:ext>
              </a:extLst>
            </p:cNvPr>
            <p:cNvPicPr>
              <a:picLocks noChangeAspect="1"/>
            </p:cNvPicPr>
            <p:nvPr/>
          </p:nvPicPr>
          <p:blipFill>
            <a:blip r:embed="rId10"/>
            <a:stretch>
              <a:fillRect/>
            </a:stretch>
          </p:blipFill>
          <p:spPr>
            <a:xfrm>
              <a:off x="6976641" y="3316972"/>
              <a:ext cx="3459442" cy="2950830"/>
            </a:xfrm>
            <a:prstGeom prst="rect">
              <a:avLst/>
            </a:prstGeom>
          </p:spPr>
        </p:pic>
        <p:sp>
          <p:nvSpPr>
            <p:cNvPr id="34" name="円/楕円 228">
              <a:extLst>
                <a:ext uri="{FF2B5EF4-FFF2-40B4-BE49-F238E27FC236}">
                  <a16:creationId xmlns:a16="http://schemas.microsoft.com/office/drawing/2014/main" id="{E7BB8E52-4E6E-924F-D3CD-0CF640C423D4}"/>
                </a:ext>
              </a:extLst>
            </p:cNvPr>
            <p:cNvSpPr/>
            <p:nvPr/>
          </p:nvSpPr>
          <p:spPr>
            <a:xfrm>
              <a:off x="9202854" y="4936180"/>
              <a:ext cx="1207101" cy="1207101"/>
            </a:xfrm>
            <a:prstGeom prst="ellipse">
              <a:avLst/>
            </a:prstGeom>
            <a:solidFill>
              <a:schemeClr val="accent6"/>
            </a:solidFill>
            <a:ln w="254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400" dirty="0">
                  <a:solidFill>
                    <a:schemeClr val="bg1"/>
                  </a:solidFill>
                  <a:latin typeface="+mn-ea"/>
                </a:rPr>
                <a:t>関東</a:t>
              </a:r>
              <a:endParaRPr lang="en-US" altLang="ja-JP" sz="1400" dirty="0">
                <a:solidFill>
                  <a:schemeClr val="bg1"/>
                </a:solidFill>
                <a:latin typeface="+mn-ea"/>
              </a:endParaRPr>
            </a:p>
            <a:p>
              <a:pPr algn="ctr"/>
              <a:r>
                <a:rPr lang="en-US" altLang="ja-JP" sz="2400" dirty="0">
                  <a:solidFill>
                    <a:schemeClr val="bg1"/>
                  </a:solidFill>
                  <a:latin typeface="+mn-ea"/>
                </a:rPr>
                <a:t>39</a:t>
              </a:r>
              <a:r>
                <a:rPr lang="en-US" altLang="ja-JP" sz="1000" dirty="0">
                  <a:solidFill>
                    <a:schemeClr val="bg1"/>
                  </a:solidFill>
                  <a:latin typeface="+mn-ea"/>
                </a:rPr>
                <a:t> </a:t>
              </a:r>
              <a:r>
                <a:rPr lang="ja-JP" altLang="en-US" sz="400" dirty="0">
                  <a:solidFill>
                    <a:schemeClr val="bg1"/>
                  </a:solidFill>
                  <a:latin typeface="+mn-ea"/>
                </a:rPr>
                <a:t> </a:t>
              </a:r>
              <a:r>
                <a:rPr lang="ja-JP" altLang="en-US" sz="1400" dirty="0">
                  <a:solidFill>
                    <a:schemeClr val="bg1"/>
                  </a:solidFill>
                  <a:latin typeface="+mn-ea"/>
                </a:rPr>
                <a:t>％</a:t>
              </a:r>
            </a:p>
          </p:txBody>
        </p:sp>
      </p:grpSp>
      <p:sp>
        <p:nvSpPr>
          <p:cNvPr id="14" name="テキスト プレースホルダー 1">
            <a:extLst>
              <a:ext uri="{FF2B5EF4-FFF2-40B4-BE49-F238E27FC236}">
                <a16:creationId xmlns:a16="http://schemas.microsoft.com/office/drawing/2014/main" id="{892F84CE-7178-3FCB-F2F4-A5B6E908498C}"/>
              </a:ext>
            </a:extLst>
          </p:cNvPr>
          <p:cNvSpPr>
            <a:spLocks noGrp="1"/>
          </p:cNvSpPr>
          <p:nvPr>
            <p:ph type="body" sz="quarter" idx="12"/>
          </p:nvPr>
        </p:nvSpPr>
        <p:spPr>
          <a:xfrm>
            <a:off x="595671" y="81412"/>
            <a:ext cx="866756" cy="410840"/>
          </a:xfrm>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spTree>
    <p:extLst>
      <p:ext uri="{BB962C8B-B14F-4D97-AF65-F5344CB8AC3E}">
        <p14:creationId xmlns:p14="http://schemas.microsoft.com/office/powerpoint/2010/main" val="3093677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図プレースホルダー 50" descr="アイコン&#10;&#10;自動的に生成された説明">
            <a:extLst>
              <a:ext uri="{FF2B5EF4-FFF2-40B4-BE49-F238E27FC236}">
                <a16:creationId xmlns:a16="http://schemas.microsoft.com/office/drawing/2014/main" id="{7A78558E-80AA-EB9B-6FC1-5241C09153B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5" name="テキスト プレースホルダー 3">
            <a:extLst>
              <a:ext uri="{FF2B5EF4-FFF2-40B4-BE49-F238E27FC236}">
                <a16:creationId xmlns:a16="http://schemas.microsoft.com/office/drawing/2014/main" id="{0F7D21AD-82E1-0ED0-ADDB-4BCB7F2AFF83}"/>
              </a:ext>
            </a:extLst>
          </p:cNvPr>
          <p:cNvSpPr>
            <a:spLocks noGrp="1"/>
          </p:cNvSpPr>
          <p:nvPr>
            <p:ph type="body" sz="quarter" idx="10"/>
          </p:nvPr>
        </p:nvSpPr>
        <p:spPr>
          <a:xfrm>
            <a:off x="1887808" y="252000"/>
            <a:ext cx="8136904" cy="335028"/>
          </a:xfrm>
        </p:spPr>
        <p:txBody>
          <a:bodyPr/>
          <a:lstStyle/>
          <a:p>
            <a:r>
              <a:rPr lang="en-US" altLang="ja-JP" dirty="0"/>
              <a:t>Yahoo!</a:t>
            </a:r>
            <a:r>
              <a:rPr lang="ja-JP" altLang="en-US" dirty="0"/>
              <a:t>ニュース </a:t>
            </a:r>
            <a:r>
              <a:rPr lang="en-US" altLang="ja-JP" dirty="0"/>
              <a:t>3</a:t>
            </a:r>
            <a:r>
              <a:rPr lang="ja-JP" altLang="en-US" dirty="0"/>
              <a:t>つの特長②</a:t>
            </a:r>
            <a:endParaRPr kumimoji="1" lang="ja-JP" altLang="en-US" sz="1600" dirty="0"/>
          </a:p>
        </p:txBody>
      </p:sp>
      <p:sp>
        <p:nvSpPr>
          <p:cNvPr id="4" name="正方形/長方形 3">
            <a:extLst>
              <a:ext uri="{FF2B5EF4-FFF2-40B4-BE49-F238E27FC236}">
                <a16:creationId xmlns:a16="http://schemas.microsoft.com/office/drawing/2014/main" id="{B75CDA2C-6742-92F8-C323-7F1AA437B108}"/>
              </a:ext>
            </a:extLst>
          </p:cNvPr>
          <p:cNvSpPr/>
          <p:nvPr/>
        </p:nvSpPr>
        <p:spPr>
          <a:xfrm>
            <a:off x="479425" y="1806466"/>
            <a:ext cx="5304258"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dirty="0"/>
              <a:t>大事なニュース、気になる話題をリアルタイムで</a:t>
            </a:r>
          </a:p>
        </p:txBody>
      </p:sp>
      <p:sp>
        <p:nvSpPr>
          <p:cNvPr id="7" name="正方形/長方形 6">
            <a:extLst>
              <a:ext uri="{FF2B5EF4-FFF2-40B4-BE49-F238E27FC236}">
                <a16:creationId xmlns:a16="http://schemas.microsoft.com/office/drawing/2014/main" id="{59E53941-3FBB-1013-9041-98AA70ACCF6E}"/>
              </a:ext>
            </a:extLst>
          </p:cNvPr>
          <p:cNvSpPr/>
          <p:nvPr/>
        </p:nvSpPr>
        <p:spPr>
          <a:xfrm>
            <a:off x="6408319" y="1821088"/>
            <a:ext cx="5141826" cy="4360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rtlCol="0" anchor="ctr"/>
          <a:lstStyle/>
          <a:p>
            <a:pPr algn="ctr"/>
            <a:r>
              <a:rPr lang="ja-JP" altLang="en-US" sz="1800" dirty="0"/>
              <a:t>社会課題を取り上げるオリジナルコンテンツ</a:t>
            </a:r>
            <a:endParaRPr lang="ja-JP" altLang="en-US" dirty="0"/>
          </a:p>
        </p:txBody>
      </p:sp>
      <p:pic>
        <p:nvPicPr>
          <p:cNvPr id="8" name="図 7">
            <a:extLst>
              <a:ext uri="{FF2B5EF4-FFF2-40B4-BE49-F238E27FC236}">
                <a16:creationId xmlns:a16="http://schemas.microsoft.com/office/drawing/2014/main" id="{26FD8627-23FA-8108-C803-D365A0A323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31240" y="2790540"/>
            <a:ext cx="2038918" cy="2305595"/>
          </a:xfrm>
          <a:prstGeom prst="rect">
            <a:avLst/>
          </a:prstGeom>
        </p:spPr>
      </p:pic>
      <p:pic>
        <p:nvPicPr>
          <p:cNvPr id="9" name="図 8">
            <a:extLst>
              <a:ext uri="{FF2B5EF4-FFF2-40B4-BE49-F238E27FC236}">
                <a16:creationId xmlns:a16="http://schemas.microsoft.com/office/drawing/2014/main" id="{0032A5FD-0DB5-E1DB-B4E3-36D5A14772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4383" y="2790540"/>
            <a:ext cx="1869628" cy="2305595"/>
          </a:xfrm>
          <a:prstGeom prst="rect">
            <a:avLst/>
          </a:prstGeom>
        </p:spPr>
      </p:pic>
      <p:sp>
        <p:nvSpPr>
          <p:cNvPr id="10" name="テキスト ボックス 9">
            <a:extLst>
              <a:ext uri="{FF2B5EF4-FFF2-40B4-BE49-F238E27FC236}">
                <a16:creationId xmlns:a16="http://schemas.microsoft.com/office/drawing/2014/main" id="{9B1805B9-1391-86D9-4BE1-04CF595CA75B}"/>
              </a:ext>
            </a:extLst>
          </p:cNvPr>
          <p:cNvSpPr txBox="1"/>
          <p:nvPr/>
        </p:nvSpPr>
        <p:spPr>
          <a:xfrm flipH="1">
            <a:off x="509286" y="5284227"/>
            <a:ext cx="2482692" cy="969496"/>
          </a:xfrm>
          <a:prstGeom prst="rect">
            <a:avLst/>
          </a:prstGeom>
          <a:noFill/>
        </p:spPr>
        <p:txBody>
          <a:bodyPr wrap="square" rtlCol="0">
            <a:spAutoFit/>
          </a:bodyPr>
          <a:lstStyle/>
          <a:p>
            <a:pPr>
              <a:lnSpc>
                <a:spcPct val="120000"/>
              </a:lnSpc>
            </a:pPr>
            <a:r>
              <a:rPr lang="ja-JP" altLang="en-US" sz="1200" dirty="0">
                <a:solidFill>
                  <a:schemeClr val="accent3"/>
                </a:solidFill>
                <a:latin typeface="+mn-ea"/>
              </a:rPr>
              <a:t>ニュース動画は</a:t>
            </a:r>
            <a:r>
              <a:rPr lang="en-US" altLang="ja-JP" sz="1200" dirty="0">
                <a:solidFill>
                  <a:schemeClr val="accent6"/>
                </a:solidFill>
                <a:latin typeface="+mn-ea"/>
              </a:rPr>
              <a:t>24</a:t>
            </a:r>
            <a:r>
              <a:rPr lang="ja-JP" altLang="en-US" sz="1200" dirty="0">
                <a:solidFill>
                  <a:schemeClr val="accent6"/>
                </a:solidFill>
                <a:latin typeface="+mn-ea"/>
              </a:rPr>
              <a:t>時間</a:t>
            </a:r>
            <a:r>
              <a:rPr lang="en-US" altLang="ja-JP" sz="1200" dirty="0">
                <a:solidFill>
                  <a:schemeClr val="accent6"/>
                </a:solidFill>
                <a:latin typeface="+mn-ea"/>
              </a:rPr>
              <a:t>365</a:t>
            </a:r>
            <a:r>
              <a:rPr lang="ja-JP" altLang="en-US" sz="1200" dirty="0">
                <a:solidFill>
                  <a:schemeClr val="accent6"/>
                </a:solidFill>
                <a:latin typeface="+mn-ea"/>
              </a:rPr>
              <a:t>日</a:t>
            </a:r>
            <a:endParaRPr lang="en-US" altLang="ja-JP" sz="1200" dirty="0">
              <a:solidFill>
                <a:schemeClr val="accent6"/>
              </a:solidFill>
              <a:latin typeface="+mn-ea"/>
            </a:endParaRPr>
          </a:p>
          <a:p>
            <a:pPr>
              <a:lnSpc>
                <a:spcPct val="120000"/>
              </a:lnSpc>
            </a:pPr>
            <a:r>
              <a:rPr lang="ja-JP" altLang="en-US" sz="1200" dirty="0">
                <a:solidFill>
                  <a:schemeClr val="accent6"/>
                </a:solidFill>
                <a:latin typeface="+mn-ea"/>
              </a:rPr>
              <a:t>ライブ配信</a:t>
            </a:r>
            <a:r>
              <a:rPr lang="ja-JP" altLang="en-US" sz="1200" dirty="0">
                <a:solidFill>
                  <a:schemeClr val="accent3"/>
                </a:solidFill>
                <a:latin typeface="+mn-ea"/>
              </a:rPr>
              <a:t>。有事の際には</a:t>
            </a:r>
            <a:endParaRPr lang="en-US" altLang="ja-JP" sz="1200" dirty="0">
              <a:solidFill>
                <a:schemeClr val="accent3"/>
              </a:solidFill>
              <a:latin typeface="+mn-ea"/>
            </a:endParaRPr>
          </a:p>
          <a:p>
            <a:pPr>
              <a:lnSpc>
                <a:spcPct val="120000"/>
              </a:lnSpc>
            </a:pPr>
            <a:r>
              <a:rPr lang="ja-JP" altLang="en-US" sz="1200" dirty="0">
                <a:solidFill>
                  <a:schemeClr val="accent3"/>
                </a:solidFill>
                <a:latin typeface="+mn-ea"/>
              </a:rPr>
              <a:t>緊急速報ニュースに切り替えて</a:t>
            </a:r>
            <a:endParaRPr lang="en-US" altLang="ja-JP" sz="1200" dirty="0">
              <a:solidFill>
                <a:schemeClr val="accent3"/>
              </a:solidFill>
              <a:latin typeface="+mn-ea"/>
            </a:endParaRPr>
          </a:p>
          <a:p>
            <a:pPr>
              <a:lnSpc>
                <a:spcPct val="120000"/>
              </a:lnSpc>
            </a:pPr>
            <a:r>
              <a:rPr lang="ja-JP" altLang="en-US" sz="1200" dirty="0">
                <a:solidFill>
                  <a:schemeClr val="accent3"/>
                </a:solidFill>
                <a:latin typeface="+mn-ea"/>
              </a:rPr>
              <a:t>いち早く情報をお伝えします。</a:t>
            </a:r>
            <a:endParaRPr lang="en-US" altLang="ja-JP" sz="1200" dirty="0">
              <a:solidFill>
                <a:schemeClr val="accent3"/>
              </a:solidFill>
              <a:latin typeface="+mn-ea"/>
            </a:endParaRPr>
          </a:p>
        </p:txBody>
      </p:sp>
      <p:sp>
        <p:nvSpPr>
          <p:cNvPr id="11" name="テキスト ボックス 10">
            <a:extLst>
              <a:ext uri="{FF2B5EF4-FFF2-40B4-BE49-F238E27FC236}">
                <a16:creationId xmlns:a16="http://schemas.microsoft.com/office/drawing/2014/main" id="{386DDDA1-6C42-496E-033E-73E5DFC70560}"/>
              </a:ext>
            </a:extLst>
          </p:cNvPr>
          <p:cNvSpPr txBox="1"/>
          <p:nvPr/>
        </p:nvSpPr>
        <p:spPr>
          <a:xfrm flipH="1">
            <a:off x="3195772" y="5251387"/>
            <a:ext cx="2384021" cy="969496"/>
          </a:xfrm>
          <a:prstGeom prst="rect">
            <a:avLst/>
          </a:prstGeom>
          <a:noFill/>
        </p:spPr>
        <p:txBody>
          <a:bodyPr wrap="square" rtlCol="0">
            <a:spAutoFit/>
          </a:bodyPr>
          <a:lstStyle/>
          <a:p>
            <a:pPr>
              <a:lnSpc>
                <a:spcPct val="120000"/>
              </a:lnSpc>
            </a:pPr>
            <a:r>
              <a:rPr lang="en-US" altLang="ja-JP" sz="1200" dirty="0">
                <a:solidFill>
                  <a:schemeClr val="accent3"/>
                </a:solidFill>
                <a:latin typeface="+mn-ea"/>
              </a:rPr>
              <a:t>Yahoo!</a:t>
            </a:r>
            <a:r>
              <a:rPr lang="ja-JP" altLang="en-US" sz="1200" dirty="0">
                <a:solidFill>
                  <a:schemeClr val="accent3"/>
                </a:solidFill>
                <a:latin typeface="+mn-ea"/>
              </a:rPr>
              <a:t>ニュースのトピックス</a:t>
            </a:r>
            <a:endParaRPr lang="en-US" altLang="ja-JP" sz="1200" dirty="0">
              <a:solidFill>
                <a:schemeClr val="accent3"/>
              </a:solidFill>
              <a:latin typeface="+mn-ea"/>
            </a:endParaRPr>
          </a:p>
          <a:p>
            <a:pPr>
              <a:lnSpc>
                <a:spcPct val="120000"/>
              </a:lnSpc>
            </a:pPr>
            <a:r>
              <a:rPr lang="ja-JP" altLang="en-US" sz="1200" dirty="0">
                <a:solidFill>
                  <a:schemeClr val="accent3"/>
                </a:solidFill>
                <a:latin typeface="+mn-ea"/>
              </a:rPr>
              <a:t>編集部が、</a:t>
            </a:r>
            <a:r>
              <a:rPr lang="ja-JP" altLang="en-US" sz="1200" dirty="0">
                <a:solidFill>
                  <a:schemeClr val="accent6"/>
                </a:solidFill>
                <a:latin typeface="+mn-ea"/>
              </a:rPr>
              <a:t>図説や</a:t>
            </a:r>
            <a:r>
              <a:rPr lang="en-US" altLang="ja-JP" sz="1200" dirty="0">
                <a:solidFill>
                  <a:schemeClr val="accent6"/>
                </a:solidFill>
                <a:latin typeface="+mn-ea"/>
              </a:rPr>
              <a:t>Q&amp;A</a:t>
            </a:r>
            <a:r>
              <a:rPr lang="ja-JP" altLang="en-US" sz="1200" dirty="0">
                <a:solidFill>
                  <a:schemeClr val="accent6"/>
                </a:solidFill>
                <a:latin typeface="+mn-ea"/>
              </a:rPr>
              <a:t>でニュースの要点をまとめ</a:t>
            </a:r>
            <a:r>
              <a:rPr lang="ja-JP" altLang="en-US" sz="1200" dirty="0">
                <a:solidFill>
                  <a:schemeClr val="accent3"/>
                </a:solidFill>
                <a:latin typeface="+mn-ea"/>
              </a:rPr>
              <a:t>、ニュースを直感的に効率よく把握できます。</a:t>
            </a:r>
            <a:endParaRPr lang="en-US" altLang="ja-JP" sz="1200" dirty="0">
              <a:solidFill>
                <a:schemeClr val="accent3"/>
              </a:solidFill>
              <a:latin typeface="+mn-ea"/>
            </a:endParaRPr>
          </a:p>
        </p:txBody>
      </p:sp>
      <p:sp>
        <p:nvSpPr>
          <p:cNvPr id="14" name="テキスト プレースホルダー 3">
            <a:extLst>
              <a:ext uri="{FF2B5EF4-FFF2-40B4-BE49-F238E27FC236}">
                <a16:creationId xmlns:a16="http://schemas.microsoft.com/office/drawing/2014/main" id="{A714DEA9-C91D-83F8-0E97-3E624A594393}"/>
              </a:ext>
            </a:extLst>
          </p:cNvPr>
          <p:cNvSpPr txBox="1">
            <a:spLocks/>
          </p:cNvSpPr>
          <p:nvPr/>
        </p:nvSpPr>
        <p:spPr>
          <a:xfrm>
            <a:off x="753667" y="1089025"/>
            <a:ext cx="4497206" cy="307777"/>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タイムリーに深くわかりやすく伝える</a:t>
            </a:r>
          </a:p>
        </p:txBody>
      </p:sp>
      <p:sp>
        <p:nvSpPr>
          <p:cNvPr id="15" name="テキスト プレースホルダー 3">
            <a:extLst>
              <a:ext uri="{FF2B5EF4-FFF2-40B4-BE49-F238E27FC236}">
                <a16:creationId xmlns:a16="http://schemas.microsoft.com/office/drawing/2014/main" id="{2FEC3CA9-A434-A576-77B1-66DC6BEEB10A}"/>
              </a:ext>
            </a:extLst>
          </p:cNvPr>
          <p:cNvSpPr txBox="1">
            <a:spLocks/>
          </p:cNvSpPr>
          <p:nvPr/>
        </p:nvSpPr>
        <p:spPr>
          <a:xfrm>
            <a:off x="5250873" y="1115152"/>
            <a:ext cx="6225191" cy="215444"/>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1400" dirty="0"/>
              <a:t>…</a:t>
            </a:r>
            <a:r>
              <a:rPr lang="ja-JP" altLang="en-US" sz="1400" dirty="0"/>
              <a:t>ストレートニュースも、世の中のイシューの深掘りも</a:t>
            </a:r>
          </a:p>
        </p:txBody>
      </p:sp>
      <p:sp>
        <p:nvSpPr>
          <p:cNvPr id="16" name="正方形/長方形 15">
            <a:extLst>
              <a:ext uri="{FF2B5EF4-FFF2-40B4-BE49-F238E27FC236}">
                <a16:creationId xmlns:a16="http://schemas.microsoft.com/office/drawing/2014/main" id="{294C442F-F755-543C-644D-78769D1E43EE}"/>
              </a:ext>
            </a:extLst>
          </p:cNvPr>
          <p:cNvSpPr/>
          <p:nvPr/>
        </p:nvSpPr>
        <p:spPr>
          <a:xfrm>
            <a:off x="509286" y="1085873"/>
            <a:ext cx="151419" cy="235450"/>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テキスト ボックス 16">
            <a:extLst>
              <a:ext uri="{FF2B5EF4-FFF2-40B4-BE49-F238E27FC236}">
                <a16:creationId xmlns:a16="http://schemas.microsoft.com/office/drawing/2014/main" id="{90A97A83-17FC-2427-DA60-0281643D29AD}"/>
              </a:ext>
            </a:extLst>
          </p:cNvPr>
          <p:cNvSpPr txBox="1"/>
          <p:nvPr/>
        </p:nvSpPr>
        <p:spPr>
          <a:xfrm flipH="1">
            <a:off x="635220" y="2485841"/>
            <a:ext cx="1605662" cy="304699"/>
          </a:xfrm>
          <a:prstGeom prst="rect">
            <a:avLst/>
          </a:prstGeom>
          <a:noFill/>
        </p:spPr>
        <p:txBody>
          <a:bodyPr wrap="square" rtlCol="0">
            <a:spAutoFit/>
          </a:bodyPr>
          <a:lstStyle/>
          <a:p>
            <a:pPr>
              <a:lnSpc>
                <a:spcPct val="120000"/>
              </a:lnSpc>
            </a:pPr>
            <a:r>
              <a:rPr lang="ja-JP" altLang="en-US" sz="1200" dirty="0">
                <a:solidFill>
                  <a:schemeClr val="accent3"/>
                </a:solidFill>
                <a:latin typeface="+mn-ea"/>
              </a:rPr>
              <a:t>■ニュース動画</a:t>
            </a:r>
            <a:endParaRPr lang="en-US" altLang="ja-JP" sz="1200" dirty="0">
              <a:solidFill>
                <a:schemeClr val="accent3"/>
              </a:solidFill>
              <a:latin typeface="+mn-ea"/>
            </a:endParaRPr>
          </a:p>
        </p:txBody>
      </p:sp>
      <p:sp>
        <p:nvSpPr>
          <p:cNvPr id="18" name="テキスト ボックス 17">
            <a:extLst>
              <a:ext uri="{FF2B5EF4-FFF2-40B4-BE49-F238E27FC236}">
                <a16:creationId xmlns:a16="http://schemas.microsoft.com/office/drawing/2014/main" id="{E82089CE-0D12-D5FE-15EB-167297CFA747}"/>
              </a:ext>
            </a:extLst>
          </p:cNvPr>
          <p:cNvSpPr txBox="1"/>
          <p:nvPr/>
        </p:nvSpPr>
        <p:spPr>
          <a:xfrm flipH="1">
            <a:off x="3297373" y="2485841"/>
            <a:ext cx="1605662" cy="304699"/>
          </a:xfrm>
          <a:prstGeom prst="rect">
            <a:avLst/>
          </a:prstGeom>
          <a:noFill/>
        </p:spPr>
        <p:txBody>
          <a:bodyPr wrap="square" rtlCol="0">
            <a:spAutoFit/>
          </a:bodyPr>
          <a:lstStyle/>
          <a:p>
            <a:pPr>
              <a:lnSpc>
                <a:spcPct val="120000"/>
              </a:lnSpc>
            </a:pPr>
            <a:r>
              <a:rPr lang="ja-JP" altLang="en-US" sz="1200" dirty="0">
                <a:solidFill>
                  <a:schemeClr val="accent3"/>
                </a:solidFill>
                <a:latin typeface="+mn-ea"/>
              </a:rPr>
              <a:t>■トピックス詳細</a:t>
            </a:r>
            <a:endParaRPr lang="en-US" altLang="ja-JP" sz="1200" dirty="0">
              <a:solidFill>
                <a:schemeClr val="accent3"/>
              </a:solidFill>
              <a:latin typeface="+mn-ea"/>
            </a:endParaRPr>
          </a:p>
        </p:txBody>
      </p:sp>
      <p:pic>
        <p:nvPicPr>
          <p:cNvPr id="19" name="図 18">
            <a:extLst>
              <a:ext uri="{FF2B5EF4-FFF2-40B4-BE49-F238E27FC236}">
                <a16:creationId xmlns:a16="http://schemas.microsoft.com/office/drawing/2014/main" id="{26ECA857-BB6D-C786-DDD1-9DD0C4DEDABD}"/>
              </a:ext>
            </a:extLst>
          </p:cNvPr>
          <p:cNvPicPr>
            <a:picLocks noChangeAspect="1"/>
          </p:cNvPicPr>
          <p:nvPr/>
        </p:nvPicPr>
        <p:blipFill>
          <a:blip r:embed="rId6"/>
          <a:stretch>
            <a:fillRect/>
          </a:stretch>
        </p:blipFill>
        <p:spPr>
          <a:xfrm>
            <a:off x="6662101" y="2508805"/>
            <a:ext cx="2523275" cy="1868046"/>
          </a:xfrm>
          <a:prstGeom prst="rect">
            <a:avLst/>
          </a:prstGeom>
        </p:spPr>
      </p:pic>
      <p:pic>
        <p:nvPicPr>
          <p:cNvPr id="20" name="図 19">
            <a:extLst>
              <a:ext uri="{FF2B5EF4-FFF2-40B4-BE49-F238E27FC236}">
                <a16:creationId xmlns:a16="http://schemas.microsoft.com/office/drawing/2014/main" id="{C70F83E8-85F6-8FBA-188B-C3AF2CADAA81}"/>
              </a:ext>
            </a:extLst>
          </p:cNvPr>
          <p:cNvPicPr>
            <a:picLocks noChangeAspect="1"/>
          </p:cNvPicPr>
          <p:nvPr/>
        </p:nvPicPr>
        <p:blipFill>
          <a:blip r:embed="rId7"/>
          <a:stretch>
            <a:fillRect/>
          </a:stretch>
        </p:blipFill>
        <p:spPr>
          <a:xfrm>
            <a:off x="7540615" y="3968750"/>
            <a:ext cx="2337342" cy="1447669"/>
          </a:xfrm>
          <a:prstGeom prst="rect">
            <a:avLst/>
          </a:prstGeom>
        </p:spPr>
      </p:pic>
      <p:pic>
        <p:nvPicPr>
          <p:cNvPr id="21" name="図 20">
            <a:extLst>
              <a:ext uri="{FF2B5EF4-FFF2-40B4-BE49-F238E27FC236}">
                <a16:creationId xmlns:a16="http://schemas.microsoft.com/office/drawing/2014/main" id="{E66C7F19-02D4-15A5-BE30-F0A7A2C03AAB}"/>
              </a:ext>
            </a:extLst>
          </p:cNvPr>
          <p:cNvPicPr>
            <a:picLocks noChangeAspect="1"/>
          </p:cNvPicPr>
          <p:nvPr/>
        </p:nvPicPr>
        <p:blipFill>
          <a:blip r:embed="rId8"/>
          <a:stretch>
            <a:fillRect/>
          </a:stretch>
        </p:blipFill>
        <p:spPr>
          <a:xfrm>
            <a:off x="8988962" y="2790541"/>
            <a:ext cx="2401261" cy="1868045"/>
          </a:xfrm>
          <a:prstGeom prst="rect">
            <a:avLst/>
          </a:prstGeom>
        </p:spPr>
      </p:pic>
      <p:sp>
        <p:nvSpPr>
          <p:cNvPr id="22" name="テキスト ボックス 21">
            <a:extLst>
              <a:ext uri="{FF2B5EF4-FFF2-40B4-BE49-F238E27FC236}">
                <a16:creationId xmlns:a16="http://schemas.microsoft.com/office/drawing/2014/main" id="{10C73932-C02C-E83F-32E8-4AE1F4189B1C}"/>
              </a:ext>
            </a:extLst>
          </p:cNvPr>
          <p:cNvSpPr txBox="1"/>
          <p:nvPr/>
        </p:nvSpPr>
        <p:spPr>
          <a:xfrm flipH="1">
            <a:off x="6547556" y="5462846"/>
            <a:ext cx="4842666" cy="747897"/>
          </a:xfrm>
          <a:prstGeom prst="rect">
            <a:avLst/>
          </a:prstGeom>
          <a:noFill/>
        </p:spPr>
        <p:txBody>
          <a:bodyPr wrap="square" rtlCol="0">
            <a:spAutoFit/>
          </a:bodyPr>
          <a:lstStyle/>
          <a:p>
            <a:pPr>
              <a:lnSpc>
                <a:spcPct val="120000"/>
              </a:lnSpc>
            </a:pPr>
            <a:r>
              <a:rPr lang="ja-JP" altLang="en-US" sz="1200" dirty="0">
                <a:solidFill>
                  <a:schemeClr val="accent3"/>
                </a:solidFill>
                <a:latin typeface="+mn-ea"/>
              </a:rPr>
              <a:t>独自の視点や表現手法により、</a:t>
            </a:r>
            <a:r>
              <a:rPr lang="ja-JP" altLang="en-US" sz="1200" dirty="0">
                <a:solidFill>
                  <a:schemeClr val="accent6"/>
                </a:solidFill>
                <a:latin typeface="+mn-ea"/>
              </a:rPr>
              <a:t>社会課題やユーザーの興味・関心の高い話題を「深く」「わかりやすく」届ける</a:t>
            </a:r>
            <a:r>
              <a:rPr lang="ja-JP" altLang="en-US" sz="1200" dirty="0">
                <a:solidFill>
                  <a:schemeClr val="accent3"/>
                </a:solidFill>
                <a:latin typeface="+mn-ea"/>
              </a:rPr>
              <a:t>ために、</a:t>
            </a:r>
            <a:r>
              <a:rPr lang="en-US" altLang="ja-JP" sz="1200" dirty="0">
                <a:solidFill>
                  <a:schemeClr val="accent3"/>
                </a:solidFill>
                <a:latin typeface="+mn-ea"/>
              </a:rPr>
              <a:t>Yahoo!</a:t>
            </a:r>
            <a:r>
              <a:rPr lang="ja-JP" altLang="en-US" sz="1200" dirty="0">
                <a:solidFill>
                  <a:schemeClr val="accent3"/>
                </a:solidFill>
                <a:latin typeface="+mn-ea"/>
              </a:rPr>
              <a:t>ニュースはオリジナルコンテンツの発信に注力しています。</a:t>
            </a:r>
            <a:endParaRPr lang="en-US" altLang="ja-JP" sz="1200" dirty="0">
              <a:solidFill>
                <a:schemeClr val="accent3"/>
              </a:solidFill>
              <a:latin typeface="+mn-ea"/>
            </a:endParaRPr>
          </a:p>
        </p:txBody>
      </p:sp>
      <p:sp>
        <p:nvSpPr>
          <p:cNvPr id="12" name="テキスト プレースホルダー 1">
            <a:extLst>
              <a:ext uri="{FF2B5EF4-FFF2-40B4-BE49-F238E27FC236}">
                <a16:creationId xmlns:a16="http://schemas.microsoft.com/office/drawing/2014/main" id="{17F679D0-7B15-5FE3-E5DA-F040DC353EF6}"/>
              </a:ext>
            </a:extLst>
          </p:cNvPr>
          <p:cNvSpPr>
            <a:spLocks noGrp="1"/>
          </p:cNvSpPr>
          <p:nvPr>
            <p:ph type="body" sz="quarter" idx="12"/>
          </p:nvPr>
        </p:nvSpPr>
        <p:spPr>
          <a:xfrm>
            <a:off x="595671" y="81412"/>
            <a:ext cx="866756" cy="410840"/>
          </a:xfrm>
        </p:spPr>
        <p:txBody>
          <a:bodyPr/>
          <a:lstStyle/>
          <a:p>
            <a:r>
              <a:rPr kumimoji="1" lang="en-US" altLang="ja-JP" dirty="0"/>
              <a:t>Yahoo!</a:t>
            </a:r>
            <a:r>
              <a:rPr kumimoji="1" lang="ja-JP" altLang="en-US" dirty="0"/>
              <a:t>ニュース</a:t>
            </a:r>
            <a:endParaRPr kumimoji="1" lang="en-US" altLang="ja-JP" dirty="0"/>
          </a:p>
          <a:p>
            <a:r>
              <a:rPr kumimoji="1" lang="ja-JP" altLang="en-US" dirty="0"/>
              <a:t>の特長</a:t>
            </a:r>
          </a:p>
        </p:txBody>
      </p:sp>
    </p:spTree>
    <p:extLst>
      <p:ext uri="{BB962C8B-B14F-4D97-AF65-F5344CB8AC3E}">
        <p14:creationId xmlns:p14="http://schemas.microsoft.com/office/powerpoint/2010/main" val="3686690033"/>
      </p:ext>
    </p:extLst>
  </p:cSld>
  <p:clrMapOvr>
    <a:masterClrMapping/>
  </p:clrMapOvr>
</p:sld>
</file>

<file path=ppt/theme/theme1.xml><?xml version="1.0" encoding="utf-8"?>
<a:theme xmlns:a="http://schemas.openxmlformats.org/drawingml/2006/main" name="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anchor="t">
        <a:noAutofit/>
      </a:bodyPr>
      <a:lstStyle>
        <a:defPPr algn="l">
          <a:defRPr sz="1600" dirty="0"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60580</TotalTime>
  <Words>7696</Words>
  <Application>Microsoft Office PowerPoint</Application>
  <PresentationFormat>ワイド画面</PresentationFormat>
  <Paragraphs>928</Paragraphs>
  <Slides>44</Slides>
  <Notes>17</Notes>
  <HiddenSlides>0</HiddenSlides>
  <MMClips>0</MMClips>
  <ScaleCrop>false</ScaleCrop>
  <HeadingPairs>
    <vt:vector size="6" baseType="variant">
      <vt:variant>
        <vt:lpstr>使用されているフォント</vt:lpstr>
      </vt:variant>
      <vt:variant>
        <vt:i4>13</vt:i4>
      </vt:variant>
      <vt:variant>
        <vt:lpstr>テーマ</vt:lpstr>
      </vt:variant>
      <vt:variant>
        <vt:i4>1</vt:i4>
      </vt:variant>
      <vt:variant>
        <vt:lpstr>スライド タイトル</vt:lpstr>
      </vt:variant>
      <vt:variant>
        <vt:i4>44</vt:i4>
      </vt:variant>
    </vt:vector>
  </HeadingPairs>
  <TitlesOfParts>
    <vt:vector size="58" baseType="lpstr">
      <vt:lpstr>LINE Seed JP_OTF Regular</vt:lpstr>
      <vt:lpstr>Meiryo UI</vt:lpstr>
      <vt:lpstr>YuGothic</vt:lpstr>
      <vt:lpstr>ヒラギノ角ゴ Pro W3</vt:lpstr>
      <vt:lpstr>Meiryo</vt:lpstr>
      <vt:lpstr>Meiryo</vt:lpstr>
      <vt:lpstr>Yu Gothic</vt:lpstr>
      <vt:lpstr>Yu Gothic Medium</vt:lpstr>
      <vt:lpstr>Arial</vt:lpstr>
      <vt:lpstr>Calibri</vt:lpstr>
      <vt:lpstr>Segoe UI</vt:lpstr>
      <vt:lpstr>Verdana</vt:lpstr>
      <vt:lpstr>Wingdings</vt:lpstr>
      <vt:lpstr>表紙</vt:lpstr>
      <vt:lpstr>ディスプレイ広告（予約型） 商品資料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ディスプレイ広告（予約型） セールスシート</dc:title>
  <dc:subject/>
  <dc:creator>平野 武</dc:creator>
  <cp:keywords/>
  <dc:description/>
  <cp:lastModifiedBy>ヤフー</cp:lastModifiedBy>
  <cp:revision>568</cp:revision>
  <dcterms:created xsi:type="dcterms:W3CDTF">2020-02-26T07:28:11Z</dcterms:created>
  <dcterms:modified xsi:type="dcterms:W3CDTF">2024-05-21T04:44:22Z</dcterms:modified>
  <cp:category/>
</cp:coreProperties>
</file>