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42" r:id="rId2"/>
  </p:sldMasterIdLst>
  <p:notesMasterIdLst>
    <p:notesMasterId r:id="rId42"/>
  </p:notesMasterIdLst>
  <p:sldIdLst>
    <p:sldId id="572" r:id="rId3"/>
    <p:sldId id="553" r:id="rId4"/>
    <p:sldId id="573" r:id="rId5"/>
    <p:sldId id="568" r:id="rId6"/>
    <p:sldId id="574" r:id="rId7"/>
    <p:sldId id="459" r:id="rId8"/>
    <p:sldId id="462" r:id="rId9"/>
    <p:sldId id="437" r:id="rId10"/>
    <p:sldId id="446" r:id="rId11"/>
    <p:sldId id="451" r:id="rId12"/>
    <p:sldId id="454" r:id="rId13"/>
    <p:sldId id="455" r:id="rId14"/>
    <p:sldId id="456" r:id="rId15"/>
    <p:sldId id="457" r:id="rId16"/>
    <p:sldId id="569" r:id="rId17"/>
    <p:sldId id="578" r:id="rId18"/>
    <p:sldId id="579" r:id="rId19"/>
    <p:sldId id="575" r:id="rId20"/>
    <p:sldId id="460" r:id="rId21"/>
    <p:sldId id="552" r:id="rId22"/>
    <p:sldId id="576" r:id="rId23"/>
    <p:sldId id="555" r:id="rId24"/>
    <p:sldId id="556" r:id="rId25"/>
    <p:sldId id="577" r:id="rId26"/>
    <p:sldId id="558" r:id="rId27"/>
    <p:sldId id="559" r:id="rId28"/>
    <p:sldId id="538" r:id="rId29"/>
    <p:sldId id="540" r:id="rId30"/>
    <p:sldId id="539" r:id="rId31"/>
    <p:sldId id="373" r:id="rId32"/>
    <p:sldId id="571" r:id="rId33"/>
    <p:sldId id="561" r:id="rId34"/>
    <p:sldId id="562" r:id="rId35"/>
    <p:sldId id="563" r:id="rId36"/>
    <p:sldId id="564" r:id="rId37"/>
    <p:sldId id="565" r:id="rId38"/>
    <p:sldId id="570" r:id="rId39"/>
    <p:sldId id="619" r:id="rId40"/>
    <p:sldId id="512" r:id="rId4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EBEBEB"/>
    <a:srgbClr val="F5F5F5"/>
    <a:srgbClr val="FFFFFF"/>
    <a:srgbClr val="FCEDED"/>
    <a:srgbClr val="FFDBDB"/>
    <a:srgbClr val="C9002C"/>
    <a:srgbClr val="DEDEDE"/>
    <a:srgbClr val="EFEFEF"/>
    <a:srgbClr val="E89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59" autoAdjust="0"/>
    <p:restoredTop sz="96224" autoAdjust="0"/>
  </p:normalViewPr>
  <p:slideViewPr>
    <p:cSldViewPr snapToGrid="0">
      <p:cViewPr varScale="1">
        <p:scale>
          <a:sx n="104" d="100"/>
          <a:sy n="104" d="100"/>
        </p:scale>
        <p:origin x="100" y="92"/>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p:cViewPr varScale="1">
        <p:scale>
          <a:sx n="75" d="100"/>
          <a:sy n="75" d="100"/>
        </p:scale>
        <p:origin x="2840" y="6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kajita\Desktop\Book1.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44F4-490B-8BBB-4771C583E5D6}"/>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3-44F4-490B-8BBB-4771C583E5D6}"/>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44F4-490B-8BBB-4771C583E5D6}"/>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44F4-490B-8BBB-4771C583E5D6}"/>
            </c:ext>
          </c:extLst>
        </c:ser>
        <c:dLbls>
          <c:showLegendKey val="0"/>
          <c:showVal val="0"/>
          <c:showCatName val="0"/>
          <c:showSerName val="0"/>
          <c:showPercent val="0"/>
          <c:showBubbleSize val="0"/>
        </c:dLbls>
        <c:gapWidth val="219"/>
        <c:overlap val="-27"/>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253184"/>
        <c:crosses val="autoZero"/>
        <c:auto val="1"/>
        <c:lblAlgn val="ctr"/>
        <c:lblOffset val="100"/>
        <c:noMultiLvlLbl val="0"/>
      </c:catAx>
      <c:valAx>
        <c:axId val="80253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1-99AD-4B66-A733-D1DA6AE2316E}"/>
              </c:ext>
            </c:extLst>
          </c:dPt>
          <c:dPt>
            <c:idx val="1"/>
            <c:invertIfNegative val="0"/>
            <c:bubble3D val="0"/>
            <c:spPr>
              <a:solidFill>
                <a:schemeClr val="bg2">
                  <a:lumMod val="90000"/>
                </a:schemeClr>
              </a:solidFill>
              <a:ln>
                <a:noFill/>
              </a:ln>
              <a:effectLst/>
            </c:spPr>
            <c:extLst>
              <c:ext xmlns:c16="http://schemas.microsoft.com/office/drawing/2014/chart" uri="{C3380CC4-5D6E-409C-BE32-E72D297353CC}">
                <c16:uniqueId val="{00000003-99AD-4B66-A733-D1DA6AE2316E}"/>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99AD-4B66-A733-D1DA6AE2316E}"/>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99AD-4B66-A733-D1DA6AE2316E}"/>
            </c:ext>
          </c:extLst>
        </c:ser>
        <c:dLbls>
          <c:showLegendKey val="0"/>
          <c:showVal val="0"/>
          <c:showCatName val="0"/>
          <c:showSerName val="0"/>
          <c:showPercent val="0"/>
          <c:showBubbleSize val="0"/>
        </c:dLbls>
        <c:gapWidth val="219"/>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378304"/>
        <c:crosses val="autoZero"/>
        <c:auto val="1"/>
        <c:lblAlgn val="ctr"/>
        <c:lblOffset val="100"/>
        <c:noMultiLvlLbl val="0"/>
      </c:catAx>
      <c:valAx>
        <c:axId val="803783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36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C7D9-4780-BD8C-5356A1FC03BF}"/>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C7D9-4780-BD8C-5356A1FC03BF}"/>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C7D9-4780-BD8C-5356A1FC03BF}"/>
            </c:ext>
          </c:extLst>
        </c:ser>
        <c:dLbls>
          <c:showLegendKey val="0"/>
          <c:showVal val="0"/>
          <c:showCatName val="0"/>
          <c:showSerName val="0"/>
          <c:showPercent val="0"/>
          <c:showBubbleSize val="0"/>
        </c:dLbls>
        <c:gapWidth val="219"/>
        <c:overlap val="-27"/>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75705919"/>
        <c:crosses val="autoZero"/>
        <c:auto val="1"/>
        <c:lblAlgn val="ctr"/>
        <c:lblOffset val="100"/>
        <c:noMultiLvlLbl val="0"/>
      </c:catAx>
      <c:valAx>
        <c:axId val="1175705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29B-48B6-B6ED-AB41D7E3F3B8}"/>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29B-48B6-B6ED-AB41D7E3F3B8}"/>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029B-48B6-B6ED-AB41D7E3F3B8}"/>
            </c:ext>
          </c:extLst>
        </c:ser>
        <c:dLbls>
          <c:showLegendKey val="0"/>
          <c:showVal val="0"/>
          <c:showCatName val="0"/>
          <c:showSerName val="0"/>
          <c:showPercent val="0"/>
          <c:showBubbleSize val="0"/>
        </c:dLbls>
        <c:gapWidth val="219"/>
        <c:overlap val="-27"/>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30496399"/>
        <c:crosses val="autoZero"/>
        <c:auto val="1"/>
        <c:lblAlgn val="ctr"/>
        <c:lblOffset val="100"/>
        <c:noMultiLvlLbl val="0"/>
      </c:catAx>
      <c:valAx>
        <c:axId val="23049639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7B8D-43B5-99D1-DCF058854F41}"/>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7B8D-43B5-99D1-DCF058854F41}"/>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7B8D-43B5-99D1-DCF058854F41}"/>
            </c:ext>
          </c:extLst>
        </c:ser>
        <c:dLbls>
          <c:showLegendKey val="0"/>
          <c:showVal val="0"/>
          <c:showCatName val="0"/>
          <c:showSerName val="0"/>
          <c:showPercent val="0"/>
          <c:showBubbleSize val="0"/>
        </c:dLbls>
        <c:gapWidth val="219"/>
        <c:overlap val="-27"/>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28492463"/>
        <c:crosses val="autoZero"/>
        <c:auto val="1"/>
        <c:lblAlgn val="ctr"/>
        <c:lblOffset val="100"/>
        <c:noMultiLvlLbl val="0"/>
      </c:catAx>
      <c:valAx>
        <c:axId val="228492463"/>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2024/4/17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362467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商品がついてるのとついてないのの違い</a:t>
            </a:r>
            <a:endParaRPr kumimoji="1" lang="en-US" altLang="ja-JP" dirty="0"/>
          </a:p>
          <a:p>
            <a:endParaRPr kumimoji="1" lang="en-US" altLang="ja-JP" dirty="0"/>
          </a:p>
          <a:p>
            <a:r>
              <a:rPr kumimoji="1" lang="ja-JP" altLang="en-US" dirty="0"/>
              <a:t>名前の命名ルールが揃ってた方がわかりやすいかもです</a:t>
            </a:r>
            <a:endParaRPr kumimoji="1" lang="en-US" altLang="ja-JP" dirty="0"/>
          </a:p>
          <a:p>
            <a:endParaRPr kumimoji="1" lang="en-US" altLang="ja-JP" dirty="0"/>
          </a:p>
          <a:p>
            <a:r>
              <a:rPr kumimoji="1" lang="ja-JP" altLang="en-US" dirty="0"/>
              <a:t>メイン商品名</a:t>
            </a:r>
            <a:r>
              <a:rPr kumimoji="1" lang="en-US" altLang="ja-JP" dirty="0"/>
              <a:t>_</a:t>
            </a:r>
            <a:r>
              <a:rPr kumimoji="1" lang="ja-JP" altLang="en-US" dirty="0"/>
              <a:t>形態</a:t>
            </a:r>
            <a:r>
              <a:rPr kumimoji="1" lang="en-US" altLang="ja-JP" dirty="0"/>
              <a:t>_</a:t>
            </a:r>
            <a:r>
              <a:rPr kumimoji="1" lang="ja-JP" altLang="en-US" dirty="0"/>
              <a:t>デバイス</a:t>
            </a:r>
            <a:r>
              <a:rPr kumimoji="1" lang="en-US" altLang="ja-JP" dirty="0"/>
              <a:t>_</a:t>
            </a:r>
            <a:r>
              <a:rPr kumimoji="1" lang="ja-JP" altLang="en-US" dirty="0"/>
              <a:t>付加情報</a:t>
            </a:r>
            <a:endParaRPr kumimoji="1" lang="en-US" altLang="ja-JP" dirty="0"/>
          </a:p>
          <a:p>
            <a:endParaRPr kumimoji="1" lang="en-US" altLang="ja-JP" dirty="0"/>
          </a:p>
          <a:p>
            <a:r>
              <a:rPr kumimoji="1" lang="en-US" altLang="ja-JP" dirty="0"/>
              <a:t>Ex</a:t>
            </a:r>
          </a:p>
          <a:p>
            <a:r>
              <a:rPr kumimoji="1" lang="ja-JP" altLang="en-US" dirty="0"/>
              <a:t>・ブランドパネル</a:t>
            </a:r>
            <a:r>
              <a:rPr kumimoji="1" lang="en-US" altLang="ja-JP" dirty="0"/>
              <a:t> </a:t>
            </a:r>
            <a:r>
              <a:rPr kumimoji="1" lang="ja-JP" altLang="en-US" dirty="0"/>
              <a:t>リッチフォーマット</a:t>
            </a:r>
            <a:r>
              <a:rPr kumimoji="1" lang="en-US" altLang="ja-JP" dirty="0"/>
              <a:t> MD</a:t>
            </a:r>
          </a:p>
          <a:p>
            <a:r>
              <a:rPr kumimoji="1" lang="ja-JP" altLang="en-US" dirty="0"/>
              <a:t>・ブランドパネル</a:t>
            </a:r>
            <a:r>
              <a:rPr kumimoji="1" lang="en-US" altLang="ja-JP" dirty="0"/>
              <a:t> </a:t>
            </a:r>
            <a:r>
              <a:rPr kumimoji="1" lang="ja-JP" altLang="en-US" dirty="0"/>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12050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906789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1136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104972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商品がついてるのとついてないのの違い</a:t>
            </a:r>
            <a:endParaRPr kumimoji="1" lang="en-US" altLang="ja-JP" dirty="0"/>
          </a:p>
          <a:p>
            <a:endParaRPr kumimoji="1" lang="en-US" altLang="ja-JP" dirty="0"/>
          </a:p>
          <a:p>
            <a:r>
              <a:rPr kumimoji="1" lang="ja-JP" altLang="en-US"/>
              <a:t>名前の命名ルールが揃ってた方がわかりやすいかもです</a:t>
            </a:r>
            <a:endParaRPr kumimoji="1" lang="en-US" altLang="ja-JP" dirty="0"/>
          </a:p>
          <a:p>
            <a:endParaRPr kumimoji="1" lang="en-US" altLang="ja-JP" dirty="0"/>
          </a:p>
          <a:p>
            <a:r>
              <a:rPr kumimoji="1" lang="ja-JP" altLang="en-US"/>
              <a:t>メイン商品名</a:t>
            </a:r>
            <a:r>
              <a:rPr kumimoji="1" lang="en-US" altLang="ja-JP" dirty="0"/>
              <a:t>_</a:t>
            </a:r>
            <a:r>
              <a:rPr kumimoji="1" lang="ja-JP" altLang="en-US"/>
              <a:t>形態</a:t>
            </a:r>
            <a:r>
              <a:rPr kumimoji="1" lang="en-US" altLang="ja-JP" dirty="0"/>
              <a:t>_</a:t>
            </a:r>
            <a:r>
              <a:rPr kumimoji="1" lang="ja-JP" altLang="en-US"/>
              <a:t>デバイス</a:t>
            </a:r>
            <a:r>
              <a:rPr kumimoji="1" lang="en-US" altLang="ja-JP" dirty="0"/>
              <a:t>_</a:t>
            </a:r>
            <a:r>
              <a:rPr kumimoji="1" lang="ja-JP" altLang="en-US"/>
              <a:t>付加情報</a:t>
            </a:r>
            <a:endParaRPr kumimoji="1" lang="en-US" altLang="ja-JP" dirty="0"/>
          </a:p>
          <a:p>
            <a:endParaRPr kumimoji="1" lang="en-US" altLang="ja-JP" dirty="0"/>
          </a:p>
          <a:p>
            <a:r>
              <a:rPr kumimoji="1" lang="en-US" altLang="ja-JP" dirty="0"/>
              <a:t>Ex</a:t>
            </a:r>
          </a:p>
          <a:p>
            <a:r>
              <a:rPr kumimoji="1" lang="ja-JP" altLang="en-US"/>
              <a:t>・ブランドパネル</a:t>
            </a:r>
            <a:r>
              <a:rPr kumimoji="1" lang="en-US" altLang="ja-JP" dirty="0"/>
              <a:t> </a:t>
            </a:r>
            <a:r>
              <a:rPr kumimoji="1" lang="ja-JP" altLang="en-US"/>
              <a:t>リッチフォーマット</a:t>
            </a:r>
            <a:r>
              <a:rPr kumimoji="1" lang="en-US" altLang="ja-JP" dirty="0"/>
              <a:t> MD</a:t>
            </a:r>
          </a:p>
          <a:p>
            <a:r>
              <a:rPr kumimoji="1" lang="ja-JP" altLang="en-US"/>
              <a:t>・ブランドパネル</a:t>
            </a:r>
            <a:r>
              <a:rPr kumimoji="1" lang="en-US" altLang="ja-JP" dirty="0"/>
              <a:t> </a:t>
            </a:r>
            <a:r>
              <a:rPr kumimoji="1" lang="ja-JP" altLang="en-US"/>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040874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03670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288011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65754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D8C85953-E941-DFAA-A1AF-D421B63186EC}"/>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9" name="正方形/長方形 8">
            <a:extLst>
              <a:ext uri="{FF2B5EF4-FFF2-40B4-BE49-F238E27FC236}">
                <a16:creationId xmlns:a16="http://schemas.microsoft.com/office/drawing/2014/main" id="{1845B720-44AC-5442-6786-5F6944F3827D}"/>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3">
            <a:extLst>
              <a:ext uri="{FF2B5EF4-FFF2-40B4-BE49-F238E27FC236}">
                <a16:creationId xmlns:a16="http://schemas.microsoft.com/office/drawing/2014/main" id="{83113455-9DAF-1CDC-3C8D-83254827B137}"/>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1" name="フッター プレースホルダー 3">
            <a:extLst>
              <a:ext uri="{FF2B5EF4-FFF2-40B4-BE49-F238E27FC236}">
                <a16:creationId xmlns:a16="http://schemas.microsoft.com/office/drawing/2014/main" id="{C75C4129-79F7-FB86-28E7-F0E99E24FD8E}"/>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3" name="直線コネクタ 12">
            <a:extLst>
              <a:ext uri="{FF2B5EF4-FFF2-40B4-BE49-F238E27FC236}">
                <a16:creationId xmlns:a16="http://schemas.microsoft.com/office/drawing/2014/main" id="{1A74870B-4391-6481-3CBE-A35E945782EF}"/>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図プレースホルダー 4">
            <a:extLst>
              <a:ext uri="{FF2B5EF4-FFF2-40B4-BE49-F238E27FC236}">
                <a16:creationId xmlns:a16="http://schemas.microsoft.com/office/drawing/2014/main" id="{45487845-7447-B4C0-2721-62B1DDC241B1}"/>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5" name="テキスト プレースホルダー 19">
            <a:extLst>
              <a:ext uri="{FF2B5EF4-FFF2-40B4-BE49-F238E27FC236}">
                <a16:creationId xmlns:a16="http://schemas.microsoft.com/office/drawing/2014/main" id="{739732D9-5BBE-EDA8-1FA2-F849593B06FB}"/>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16" name="テキスト プレースホルダー 23">
            <a:extLst>
              <a:ext uri="{FF2B5EF4-FFF2-40B4-BE49-F238E27FC236}">
                <a16:creationId xmlns:a16="http://schemas.microsoft.com/office/drawing/2014/main" id="{4724ABA7-112A-2144-E8B6-08E52DF6748C}"/>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dirty="0"/>
              <a:t>リッチ中タイトル</a:t>
            </a:r>
            <a:endParaRPr kumimoji="1" lang="en-US" altLang="ja-JP" dirty="0"/>
          </a:p>
          <a:p>
            <a:pPr lvl="0"/>
            <a:r>
              <a:rPr kumimoji="1" lang="ja-JP" altLang="en-US" dirty="0"/>
              <a:t>タイトルタイトル</a:t>
            </a:r>
          </a:p>
        </p:txBody>
      </p:sp>
      <p:sp>
        <p:nvSpPr>
          <p:cNvPr id="17" name="テキスト ボックス 16">
            <a:extLst>
              <a:ext uri="{FF2B5EF4-FFF2-40B4-BE49-F238E27FC236}">
                <a16:creationId xmlns:a16="http://schemas.microsoft.com/office/drawing/2014/main" id="{099B4EA7-21AC-1ACE-9085-910FEC8FE7C8}"/>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86942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08151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81688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031985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3887959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02471922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150126946"/>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16902741-4D63-16C1-FD71-0379AE02D733}"/>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410924458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6_特別スライド_注意事項">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7" name="図 6">
            <a:extLst>
              <a:ext uri="{FF2B5EF4-FFF2-40B4-BE49-F238E27FC236}">
                <a16:creationId xmlns:a16="http://schemas.microsoft.com/office/drawing/2014/main" id="{523C722A-277D-BD51-9EFC-A9662A8B4369}"/>
              </a:ext>
            </a:extLst>
          </p:cNvPr>
          <p:cNvPicPr>
            <a:picLocks noChangeAspect="1"/>
          </p:cNvPicPr>
          <p:nvPr userDrawn="1"/>
        </p:nvPicPr>
        <p:blipFill>
          <a:blip r:embed="rId2"/>
          <a:stretch>
            <a:fillRect/>
          </a:stretch>
        </p:blipFill>
        <p:spPr>
          <a:xfrm>
            <a:off x="86707" y="78773"/>
            <a:ext cx="965200" cy="457200"/>
          </a:xfrm>
          <a:prstGeom prst="rect">
            <a:avLst/>
          </a:prstGeom>
        </p:spPr>
      </p:pic>
    </p:spTree>
    <p:extLst>
      <p:ext uri="{BB962C8B-B14F-4D97-AF65-F5344CB8AC3E}">
        <p14:creationId xmlns:p14="http://schemas.microsoft.com/office/powerpoint/2010/main" val="371847095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8122622"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トップページ インタラクション 企画</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PC</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版・スマホ版・マルチデバイス版</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2022</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05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8</a:t>
            </a:r>
            <a:r>
              <a:rPr kumimoji="1" lang="ja-JP" altLang="en-US" sz="105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163014"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259734340"/>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591967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2" name="図 1" descr="携帯電話を持っている手">
            <a:extLst>
              <a:ext uri="{FF2B5EF4-FFF2-40B4-BE49-F238E27FC236}">
                <a16:creationId xmlns:a16="http://schemas.microsoft.com/office/drawing/2014/main" id="{90571284-B6C5-28D8-7E44-C224864CDAE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1" name="正方形/長方形 10">
            <a:extLst>
              <a:ext uri="{FF2B5EF4-FFF2-40B4-BE49-F238E27FC236}">
                <a16:creationId xmlns:a16="http://schemas.microsoft.com/office/drawing/2014/main" id="{D9820A22-9783-01F0-6327-2CAC18DBEBA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27A8664C-545A-92DD-BAE6-E731F95B85A0}"/>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4D2E576A-F3DF-4A60-A4E2-47BCFE74CEE9}"/>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2024/1/17</a:t>
            </a:r>
          </a:p>
        </p:txBody>
      </p:sp>
      <p:sp>
        <p:nvSpPr>
          <p:cNvPr id="14" name="角丸四角形 4">
            <a:extLst>
              <a:ext uri="{FF2B5EF4-FFF2-40B4-BE49-F238E27FC236}">
                <a16:creationId xmlns:a16="http://schemas.microsoft.com/office/drawing/2014/main" id="{BBAC7F19-2F7E-9898-92A5-8E9A844CB76C}"/>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16" name="タイトル 7">
            <a:extLst>
              <a:ext uri="{FF2B5EF4-FFF2-40B4-BE49-F238E27FC236}">
                <a16:creationId xmlns:a16="http://schemas.microsoft.com/office/drawing/2014/main" id="{3F051880-4021-71E9-7A98-7572AA0450E6}"/>
              </a:ext>
            </a:extLst>
          </p:cNvPr>
          <p:cNvSpPr txBox="1">
            <a:spLocks/>
          </p:cNvSpPr>
          <p:nvPr userDrawn="1"/>
        </p:nvSpPr>
        <p:spPr>
          <a:xfrm>
            <a:off x="947738" y="2790694"/>
            <a:ext cx="5424186" cy="1325563"/>
          </a:xfrm>
          <a:prstGeom prst="rect">
            <a:avLst/>
          </a:prstGeom>
          <a:solidFill>
            <a:schemeClr val="accent6">
              <a:alpha val="0"/>
            </a:schemeClr>
          </a:solidFill>
        </p:spPr>
        <p:txBody>
          <a:bodyPr lIns="46800"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kumimoji="1" lang="ja-JP" altLang="en-US" sz="3200" dirty="0"/>
              <a:t>ディスプレイ広告（予約型）</a:t>
            </a:r>
            <a:br>
              <a:rPr kumimoji="1" lang="en-US" altLang="ja-JP" sz="3200" dirty="0"/>
            </a:br>
            <a:r>
              <a:rPr lang="ja-JP" altLang="en-US" sz="32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lang="ja-JP" altLang="en-US" dirty="0"/>
          </a:p>
        </p:txBody>
      </p:sp>
      <p:sp>
        <p:nvSpPr>
          <p:cNvPr id="17" name="角丸四角形 10">
            <a:extLst>
              <a:ext uri="{FF2B5EF4-FFF2-40B4-BE49-F238E27FC236}">
                <a16:creationId xmlns:a16="http://schemas.microsoft.com/office/drawing/2014/main" id="{2AD0389C-39C6-6023-DBE2-89D2CC394B1A}"/>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18" name="図 17">
            <a:extLst>
              <a:ext uri="{FF2B5EF4-FFF2-40B4-BE49-F238E27FC236}">
                <a16:creationId xmlns:a16="http://schemas.microsoft.com/office/drawing/2014/main" id="{27BA0957-7BD4-F48C-DC48-3741997E39C6}"/>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19" name="テキスト ボックス 18">
            <a:extLst>
              <a:ext uri="{FF2B5EF4-FFF2-40B4-BE49-F238E27FC236}">
                <a16:creationId xmlns:a16="http://schemas.microsoft.com/office/drawing/2014/main" id="{D592B5B6-68D3-2B63-23DB-D873EB05E461}"/>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1052422" y="4397486"/>
            <a:ext cx="5214817" cy="729321"/>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542672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7459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9269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0108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1459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32698"/>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4263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1972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216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4402571C-BCBB-E171-2382-96925A14FE5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 name="正方形/長方形 3">
            <a:extLst>
              <a:ext uri="{FF2B5EF4-FFF2-40B4-BE49-F238E27FC236}">
                <a16:creationId xmlns:a16="http://schemas.microsoft.com/office/drawing/2014/main" id="{9E9AA6A9-F409-92F8-41B3-C4C9BB425BA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1">
            <a:extLst>
              <a:ext uri="{FF2B5EF4-FFF2-40B4-BE49-F238E27FC236}">
                <a16:creationId xmlns:a16="http://schemas.microsoft.com/office/drawing/2014/main" id="{97BD5309-F05B-65C4-BAB0-D16539758F6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3" name="円/楕円 48">
            <a:extLst>
              <a:ext uri="{FF2B5EF4-FFF2-40B4-BE49-F238E27FC236}">
                <a16:creationId xmlns:a16="http://schemas.microsoft.com/office/drawing/2014/main" id="{93B50369-B7F3-ED22-3FF5-A9D887BAE5FC}"/>
              </a:ext>
            </a:extLst>
          </p:cNvPr>
          <p:cNvSpPr>
            <a:spLocks noChangeAspect="1"/>
          </p:cNvSpPr>
          <p:nvPr userDrawn="1"/>
        </p:nvSpPr>
        <p:spPr>
          <a:xfrm>
            <a:off x="1050667" y="38472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49">
            <a:extLst>
              <a:ext uri="{FF2B5EF4-FFF2-40B4-BE49-F238E27FC236}">
                <a16:creationId xmlns:a16="http://schemas.microsoft.com/office/drawing/2014/main" id="{353B90B4-04E3-BFDD-4016-DC4FB36D45F1}"/>
              </a:ext>
            </a:extLst>
          </p:cNvPr>
          <p:cNvSpPr>
            <a:spLocks noChangeAspect="1"/>
          </p:cNvSpPr>
          <p:nvPr userDrawn="1"/>
        </p:nvSpPr>
        <p:spPr>
          <a:xfrm>
            <a:off x="1050667" y="476530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50">
            <a:extLst>
              <a:ext uri="{FF2B5EF4-FFF2-40B4-BE49-F238E27FC236}">
                <a16:creationId xmlns:a16="http://schemas.microsoft.com/office/drawing/2014/main" id="{636A463E-19E0-5D8B-9537-8EC10F534E1B}"/>
              </a:ext>
            </a:extLst>
          </p:cNvPr>
          <p:cNvSpPr>
            <a:spLocks noChangeAspect="1"/>
          </p:cNvSpPr>
          <p:nvPr userDrawn="1"/>
        </p:nvSpPr>
        <p:spPr>
          <a:xfrm>
            <a:off x="1050667" y="568340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8" name="直線コネクタ 7">
            <a:extLst>
              <a:ext uri="{FF2B5EF4-FFF2-40B4-BE49-F238E27FC236}">
                <a16:creationId xmlns:a16="http://schemas.microsoft.com/office/drawing/2014/main" id="{837D5F86-18AE-78D4-219B-C1D8F1BB71D3}"/>
              </a:ext>
            </a:extLst>
          </p:cNvPr>
          <p:cNvCxnSpPr>
            <a:cxnSpLocks/>
            <a:stCxn id="3" idx="4"/>
            <a:endCxn id="6" idx="0"/>
          </p:cNvCxnSpPr>
          <p:nvPr userDrawn="1"/>
        </p:nvCxnSpPr>
        <p:spPr>
          <a:xfrm>
            <a:off x="1320667" y="43872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2373B524-C98A-5F5B-01BE-38E06A654052}"/>
              </a:ext>
            </a:extLst>
          </p:cNvPr>
          <p:cNvCxnSpPr>
            <a:stCxn id="6" idx="4"/>
            <a:endCxn id="7" idx="0"/>
          </p:cNvCxnSpPr>
          <p:nvPr userDrawn="1"/>
        </p:nvCxnSpPr>
        <p:spPr>
          <a:xfrm>
            <a:off x="1320667" y="530530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A3A55DD9-2EEC-A972-0975-FE6DC5370E17}"/>
              </a:ext>
            </a:extLst>
          </p:cNvPr>
          <p:cNvCxnSpPr>
            <a:cxnSpLocks/>
          </p:cNvCxnSpPr>
          <p:nvPr userDrawn="1"/>
        </p:nvCxnSpPr>
        <p:spPr>
          <a:xfrm>
            <a:off x="1289496" y="355080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1" name="テキスト プレースホルダー 4">
            <a:extLst>
              <a:ext uri="{FF2B5EF4-FFF2-40B4-BE49-F238E27FC236}">
                <a16:creationId xmlns:a16="http://schemas.microsoft.com/office/drawing/2014/main" id="{F1519AE5-5F6E-EDFB-BCBD-4810D786B6A1}"/>
              </a:ext>
            </a:extLst>
          </p:cNvPr>
          <p:cNvSpPr>
            <a:spLocks noGrp="1"/>
          </p:cNvSpPr>
          <p:nvPr>
            <p:ph type="body" sz="quarter" idx="17" hasCustomPrompt="1"/>
          </p:nvPr>
        </p:nvSpPr>
        <p:spPr>
          <a:xfrm>
            <a:off x="1926264" y="387488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770FD355-228E-44CC-6F65-05B5DC9F4E4F}"/>
              </a:ext>
            </a:extLst>
          </p:cNvPr>
          <p:cNvSpPr>
            <a:spLocks noGrp="1"/>
          </p:cNvSpPr>
          <p:nvPr>
            <p:ph type="body" sz="quarter" idx="18" hasCustomPrompt="1"/>
          </p:nvPr>
        </p:nvSpPr>
        <p:spPr>
          <a:xfrm>
            <a:off x="1926264" y="48294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テキスト プレースホルダー 4">
            <a:extLst>
              <a:ext uri="{FF2B5EF4-FFF2-40B4-BE49-F238E27FC236}">
                <a16:creationId xmlns:a16="http://schemas.microsoft.com/office/drawing/2014/main" id="{ED2DE707-BD4D-4320-F73D-2269D0E8FBEB}"/>
              </a:ext>
            </a:extLst>
          </p:cNvPr>
          <p:cNvSpPr>
            <a:spLocks noGrp="1"/>
          </p:cNvSpPr>
          <p:nvPr>
            <p:ph type="body" sz="quarter" idx="19" hasCustomPrompt="1"/>
          </p:nvPr>
        </p:nvSpPr>
        <p:spPr>
          <a:xfrm>
            <a:off x="1926264" y="575392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22981942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2" name="図 1" descr="携帯電話を持っている手">
            <a:extLst>
              <a:ext uri="{FF2B5EF4-FFF2-40B4-BE49-F238E27FC236}">
                <a16:creationId xmlns:a16="http://schemas.microsoft.com/office/drawing/2014/main" id="{2D787E51-F875-EC2E-4EA0-97E7F0202B5E}"/>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617CD14A-A19F-3325-5E93-2A4F37251A70}"/>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3">
            <a:extLst>
              <a:ext uri="{FF2B5EF4-FFF2-40B4-BE49-F238E27FC236}">
                <a16:creationId xmlns:a16="http://schemas.microsoft.com/office/drawing/2014/main" id="{3B315FB4-C37D-D9A0-2E36-F3E3907801A8}"/>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1" name="フッター プレースホルダー 3">
            <a:extLst>
              <a:ext uri="{FF2B5EF4-FFF2-40B4-BE49-F238E27FC236}">
                <a16:creationId xmlns:a16="http://schemas.microsoft.com/office/drawing/2014/main" id="{5A404235-7929-178E-9850-9F2EF99565BD}"/>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3" name="直線コネクタ 12">
            <a:extLst>
              <a:ext uri="{FF2B5EF4-FFF2-40B4-BE49-F238E27FC236}">
                <a16:creationId xmlns:a16="http://schemas.microsoft.com/office/drawing/2014/main" id="{32EC0F8E-EC31-DE27-7008-E8AF962AEC17}"/>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図プレースホルダー 4">
            <a:extLst>
              <a:ext uri="{FF2B5EF4-FFF2-40B4-BE49-F238E27FC236}">
                <a16:creationId xmlns:a16="http://schemas.microsoft.com/office/drawing/2014/main" id="{714307BC-D3EB-F292-B04B-BC5739CBCBAA}"/>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5" name="テキスト プレースホルダー 19">
            <a:extLst>
              <a:ext uri="{FF2B5EF4-FFF2-40B4-BE49-F238E27FC236}">
                <a16:creationId xmlns:a16="http://schemas.microsoft.com/office/drawing/2014/main" id="{AC5A96DB-08E7-C08E-1B12-252EC392ED68}"/>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16" name="テキスト プレースホルダー 23">
            <a:extLst>
              <a:ext uri="{FF2B5EF4-FFF2-40B4-BE49-F238E27FC236}">
                <a16:creationId xmlns:a16="http://schemas.microsoft.com/office/drawing/2014/main" id="{61E2E9C0-D7C8-767E-07FB-6D2E9BDB083C}"/>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dirty="0"/>
              <a:t>リッチ中タイトル</a:t>
            </a:r>
            <a:endParaRPr kumimoji="1" lang="en-US" altLang="ja-JP" dirty="0"/>
          </a:p>
          <a:p>
            <a:pPr lvl="0"/>
            <a:r>
              <a:rPr kumimoji="1" lang="ja-JP" altLang="en-US" dirty="0"/>
              <a:t>タイトルタイトル</a:t>
            </a:r>
          </a:p>
        </p:txBody>
      </p:sp>
      <p:sp>
        <p:nvSpPr>
          <p:cNvPr id="17" name="テキスト ボックス 16">
            <a:extLst>
              <a:ext uri="{FF2B5EF4-FFF2-40B4-BE49-F238E27FC236}">
                <a16:creationId xmlns:a16="http://schemas.microsoft.com/office/drawing/2014/main" id="{AF568004-2C2F-50EF-5278-9A9020074710}"/>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853886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B9809CD1-04D7-A346-5B0C-672EA5F2C98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5" name="正方形/長方形 4">
            <a:extLst>
              <a:ext uri="{FF2B5EF4-FFF2-40B4-BE49-F238E27FC236}">
                <a16:creationId xmlns:a16="http://schemas.microsoft.com/office/drawing/2014/main" id="{91AF86D3-9697-A6BD-B3A3-910BB07C55CB}"/>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07F1F75F-CD57-339E-83F4-5782B47DDD42}"/>
              </a:ext>
            </a:extLst>
          </p:cNvPr>
          <p:cNvSpPr txBox="1"/>
          <p:nvPr userDrawn="1"/>
        </p:nvSpPr>
        <p:spPr>
          <a:xfrm>
            <a:off x="4304574"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8" name="角丸四角形 5">
            <a:extLst>
              <a:ext uri="{FF2B5EF4-FFF2-40B4-BE49-F238E27FC236}">
                <a16:creationId xmlns:a16="http://schemas.microsoft.com/office/drawing/2014/main" id="{9E57499F-129F-93F5-95C7-0458B853B6E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9" name="テキスト ボックス 8">
            <a:extLst>
              <a:ext uri="{FF2B5EF4-FFF2-40B4-BE49-F238E27FC236}">
                <a16:creationId xmlns:a16="http://schemas.microsoft.com/office/drawing/2014/main" id="{B58CE6F5-D2FF-8ACD-9041-A4E2C00867E6}"/>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pic>
        <p:nvPicPr>
          <p:cNvPr id="11" name="図 10">
            <a:extLst>
              <a:ext uri="{FF2B5EF4-FFF2-40B4-BE49-F238E27FC236}">
                <a16:creationId xmlns:a16="http://schemas.microsoft.com/office/drawing/2014/main" id="{91B716C8-E8EB-F0BF-4B65-A8ECF5458751}"/>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311466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251804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238594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0157536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61114155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2F0FF13-9E12-653C-83DF-4E161C6B939C}"/>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2730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04398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281487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358577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p:cNvCxnSpPr>
          <p:nvPr userDrawn="1"/>
        </p:nvCxnSpPr>
        <p:spPr>
          <a:xfrm>
            <a:off x="1289496" y="1813095"/>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720E205E-C9BD-3A41-0C9C-C73DF45F91FC}"/>
              </a:ext>
            </a:extLst>
          </p:cNvPr>
          <p:cNvSpPr>
            <a:spLocks noChangeAspect="1"/>
          </p:cNvSpPr>
          <p:nvPr userDrawn="1"/>
        </p:nvSpPr>
        <p:spPr>
          <a:xfrm>
            <a:off x="1019496" y="435666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3630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13396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290485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367575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8" name="テキスト プレースホルダー 4">
            <a:extLst>
              <a:ext uri="{FF2B5EF4-FFF2-40B4-BE49-F238E27FC236}">
                <a16:creationId xmlns:a16="http://schemas.microsoft.com/office/drawing/2014/main" id="{8D552BDA-61C9-DD5E-8463-9DFD9B72928A}"/>
              </a:ext>
            </a:extLst>
          </p:cNvPr>
          <p:cNvSpPr>
            <a:spLocks noGrp="1"/>
          </p:cNvSpPr>
          <p:nvPr>
            <p:ph type="body" sz="quarter" idx="18" hasCustomPrompt="1"/>
          </p:nvPr>
        </p:nvSpPr>
        <p:spPr>
          <a:xfrm>
            <a:off x="1905536" y="444664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円/楕円 16">
            <a:extLst>
              <a:ext uri="{FF2B5EF4-FFF2-40B4-BE49-F238E27FC236}">
                <a16:creationId xmlns:a16="http://schemas.microsoft.com/office/drawing/2014/main" id="{A24B953D-8A53-8866-5657-EFA1B5974E0C}"/>
              </a:ext>
            </a:extLst>
          </p:cNvPr>
          <p:cNvSpPr>
            <a:spLocks noChangeAspect="1"/>
          </p:cNvSpPr>
          <p:nvPr userDrawn="1"/>
        </p:nvSpPr>
        <p:spPr>
          <a:xfrm>
            <a:off x="1019496" y="512755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1" name="テキスト プレースホルダー 4">
            <a:extLst>
              <a:ext uri="{FF2B5EF4-FFF2-40B4-BE49-F238E27FC236}">
                <a16:creationId xmlns:a16="http://schemas.microsoft.com/office/drawing/2014/main" id="{1B68EE5A-8F2F-0A35-A9CA-7B901D500D62}"/>
              </a:ext>
            </a:extLst>
          </p:cNvPr>
          <p:cNvSpPr>
            <a:spLocks noGrp="1"/>
          </p:cNvSpPr>
          <p:nvPr>
            <p:ph type="body" sz="quarter" idx="19" hasCustomPrompt="1"/>
          </p:nvPr>
        </p:nvSpPr>
        <p:spPr>
          <a:xfrm>
            <a:off x="1905536" y="52175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5" name="直線コネクタ 24">
            <a:extLst>
              <a:ext uri="{FF2B5EF4-FFF2-40B4-BE49-F238E27FC236}">
                <a16:creationId xmlns:a16="http://schemas.microsoft.com/office/drawing/2014/main" id="{080623ED-D069-5D19-AC1F-7F0EC7AB88AD}"/>
              </a:ext>
            </a:extLst>
          </p:cNvPr>
          <p:cNvCxnSpPr>
            <a:cxnSpLocks/>
          </p:cNvCxnSpPr>
          <p:nvPr userDrawn="1"/>
        </p:nvCxnSpPr>
        <p:spPr>
          <a:xfrm>
            <a:off x="1289496" y="2580323"/>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6" name="直線コネクタ 25">
            <a:extLst>
              <a:ext uri="{FF2B5EF4-FFF2-40B4-BE49-F238E27FC236}">
                <a16:creationId xmlns:a16="http://schemas.microsoft.com/office/drawing/2014/main" id="{2C460BEF-017D-E5F0-93D7-A31F02C2C828}"/>
              </a:ext>
            </a:extLst>
          </p:cNvPr>
          <p:cNvCxnSpPr>
            <a:cxnSpLocks/>
          </p:cNvCxnSpPr>
          <p:nvPr userDrawn="1"/>
        </p:nvCxnSpPr>
        <p:spPr>
          <a:xfrm>
            <a:off x="1289496" y="335679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C654C979-C300-29CF-1F1F-FFFDEE30AD3E}"/>
              </a:ext>
            </a:extLst>
          </p:cNvPr>
          <p:cNvCxnSpPr>
            <a:cxnSpLocks/>
          </p:cNvCxnSpPr>
          <p:nvPr userDrawn="1"/>
        </p:nvCxnSpPr>
        <p:spPr>
          <a:xfrm>
            <a:off x="1289496" y="4138379"/>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AB723F9A-D175-BF74-272C-E19563E4FDB7}"/>
              </a:ext>
            </a:extLst>
          </p:cNvPr>
          <p:cNvCxnSpPr>
            <a:cxnSpLocks/>
          </p:cNvCxnSpPr>
          <p:nvPr userDrawn="1"/>
        </p:nvCxnSpPr>
        <p:spPr>
          <a:xfrm>
            <a:off x="1289496" y="4889304"/>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2" name="直角三角形 21">
            <a:extLst>
              <a:ext uri="{FF2B5EF4-FFF2-40B4-BE49-F238E27FC236}">
                <a16:creationId xmlns:a16="http://schemas.microsoft.com/office/drawing/2014/main" id="{F006F600-F9C2-2303-1D09-D3F727DAD50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直角三角形 22">
            <a:extLst>
              <a:ext uri="{FF2B5EF4-FFF2-40B4-BE49-F238E27FC236}">
                <a16:creationId xmlns:a16="http://schemas.microsoft.com/office/drawing/2014/main" id="{57892175-8953-77C3-DCF8-14F390B9690F}"/>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4" name="角丸四角形 23">
            <a:extLst>
              <a:ext uri="{FF2B5EF4-FFF2-40B4-BE49-F238E27FC236}">
                <a16:creationId xmlns:a16="http://schemas.microsoft.com/office/drawing/2014/main" id="{5E5351D9-77A7-3E4C-EDBA-8200372474DA}"/>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9" name="テキスト ボックス 28">
            <a:extLst>
              <a:ext uri="{FF2B5EF4-FFF2-40B4-BE49-F238E27FC236}">
                <a16:creationId xmlns:a16="http://schemas.microsoft.com/office/drawing/2014/main" id="{C88B6DF1-6332-5359-40D1-FDBE596E9DE7}"/>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8086211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704188145"/>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4481B388-1C28-A942-E754-EE939BDCEF3E}"/>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84757074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119650811"/>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42764286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16621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2023/7/26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5441949" cy="752902"/>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79" y="2790694"/>
            <a:ext cx="5441949"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380549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81906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641D48F-CA4D-D246-81A5-A7476837572A}"/>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テキスト ボックス 1">
            <a:extLst>
              <a:ext uri="{FF2B5EF4-FFF2-40B4-BE49-F238E27FC236}">
                <a16:creationId xmlns:a16="http://schemas.microsoft.com/office/drawing/2014/main" id="{05AC24FC-A0A4-FB92-3C36-6238F77450F3}"/>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815" r:id="rId1"/>
    <p:sldLayoutId id="2147483760" r:id="rId2"/>
    <p:sldLayoutId id="2147483791" r:id="rId3"/>
    <p:sldLayoutId id="2147483767" r:id="rId4"/>
    <p:sldLayoutId id="2147483747" r:id="rId5"/>
    <p:sldLayoutId id="2147483737" r:id="rId6"/>
    <p:sldLayoutId id="2147483816" r:id="rId7"/>
    <p:sldLayoutId id="2147483817" r:id="rId8"/>
    <p:sldLayoutId id="2147483818" r:id="rId9"/>
    <p:sldLayoutId id="2147483827"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8" r:id="rId19"/>
    <p:sldLayoutId id="2147483855"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F985900-A17A-CBFB-CBEF-010C0C5BD74A}"/>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053173605"/>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32.svg"/><Relationship Id="rId7" Type="http://schemas.openxmlformats.org/officeDocument/2006/relationships/image" Target="../media/image27.png"/><Relationship Id="rId2" Type="http://schemas.openxmlformats.org/officeDocument/2006/relationships/image" Target="../media/image31.png"/><Relationship Id="rId1" Type="http://schemas.openxmlformats.org/officeDocument/2006/relationships/slideLayout" Target="../slideLayouts/slideLayout16.xml"/><Relationship Id="rId6" Type="http://schemas.openxmlformats.org/officeDocument/2006/relationships/image" Target="../media/image35.emf"/><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1.png"/><Relationship Id="rId7" Type="http://schemas.openxmlformats.org/officeDocument/2006/relationships/image" Target="../media/image28.svg"/><Relationship Id="rId2" Type="http://schemas.openxmlformats.org/officeDocument/2006/relationships/image" Target="../media/image36.png"/><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35.emf"/><Relationship Id="rId4" Type="http://schemas.openxmlformats.org/officeDocument/2006/relationships/image" Target="../media/image32.svg"/></Relationships>
</file>

<file path=ppt/slides/_rels/slide12.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38.png"/><Relationship Id="rId7" Type="http://schemas.openxmlformats.org/officeDocument/2006/relationships/image" Target="../media/image29.png"/><Relationship Id="rId2" Type="http://schemas.openxmlformats.org/officeDocument/2006/relationships/image" Target="../media/image37.png"/><Relationship Id="rId1" Type="http://schemas.openxmlformats.org/officeDocument/2006/relationships/slideLayout" Target="../slideLayouts/slideLayout16.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5.emf"/><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5.emf"/><Relationship Id="rId7" Type="http://schemas.openxmlformats.org/officeDocument/2006/relationships/image" Target="../media/image30.svg"/><Relationship Id="rId2" Type="http://schemas.openxmlformats.org/officeDocument/2006/relationships/image" Target="../media/image39.png"/><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32.sv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7.png"/><Relationship Id="rId2" Type="http://schemas.openxmlformats.org/officeDocument/2006/relationships/image" Target="../media/image40.png"/><Relationship Id="rId1" Type="http://schemas.openxmlformats.org/officeDocument/2006/relationships/slideLayout" Target="../slideLayouts/slideLayout16.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32.sv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1.png"/><Relationship Id="rId7" Type="http://schemas.openxmlformats.org/officeDocument/2006/relationships/image" Target="../media/image30.svg"/><Relationship Id="rId2" Type="http://schemas.openxmlformats.org/officeDocument/2006/relationships/image" Target="../media/image37.png"/><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hyperlink" Target="https://richad.yahoo.co.jp/gr86_2022" TargetMode="External"/><Relationship Id="rId2"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chart" Target="../charts/chart2.xml"/><Relationship Id="rId5" Type="http://schemas.openxmlformats.org/officeDocument/2006/relationships/image" Target="../media/image44.pn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chart" Target="../charts/chart3.xml"/><Relationship Id="rId7" Type="http://schemas.openxmlformats.org/officeDocument/2006/relationships/image" Target="../media/image46.png"/><Relationship Id="rId2"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image" Target="../media/image45.jpeg"/><Relationship Id="rId5" Type="http://schemas.openxmlformats.org/officeDocument/2006/relationships/chart" Target="../charts/chart5.xml"/><Relationship Id="rId10" Type="http://schemas.openxmlformats.org/officeDocument/2006/relationships/image" Target="../media/image49.jpeg"/><Relationship Id="rId4" Type="http://schemas.openxmlformats.org/officeDocument/2006/relationships/chart" Target="../charts/chart4.xml"/><Relationship Id="rId9"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hyperlink" Target="https://portal.yadui.business.yahoo.co.jp/agencyportal/888301/index.html" TargetMode="External"/><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64.png"/><Relationship Id="rId7" Type="http://schemas.openxmlformats.org/officeDocument/2006/relationships/image" Target="../media/image52.png"/><Relationship Id="rId2" Type="http://schemas.openxmlformats.org/officeDocument/2006/relationships/image" Target="../media/image63.png"/><Relationship Id="rId1" Type="http://schemas.openxmlformats.org/officeDocument/2006/relationships/slideLayout" Target="../slideLayouts/slideLayout16.xml"/><Relationship Id="rId6" Type="http://schemas.openxmlformats.org/officeDocument/2006/relationships/image" Target="../media/image67.png"/><Relationship Id="rId5" Type="http://schemas.openxmlformats.org/officeDocument/2006/relationships/image" Target="../media/image66.jpeg"/><Relationship Id="rId10" Type="http://schemas.openxmlformats.org/officeDocument/2006/relationships/image" Target="../media/image69.png"/><Relationship Id="rId4" Type="http://schemas.openxmlformats.org/officeDocument/2006/relationships/image" Target="../media/image65.svg"/><Relationship Id="rId9" Type="http://schemas.openxmlformats.org/officeDocument/2006/relationships/image" Target="../media/image68.jpeg"/></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19.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sv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74.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9.xml"/><Relationship Id="rId4" Type="http://schemas.openxmlformats.org/officeDocument/2006/relationships/image" Target="../media/image75.svg"/></Relationships>
</file>

<file path=ppt/slides/_rels/slide33.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hyperlink" Target="https://form-business.yahoo.co.jp/claris/enqueteForm?inquiry_type=guaranteed_review" TargetMode="Externa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21.emf"/><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image" Target="../media/image23.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30.sv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8E54099-ECBF-6ABE-1983-8BB4CAD5E5A5}"/>
              </a:ext>
            </a:extLst>
          </p:cNvPr>
          <p:cNvSpPr txBox="1"/>
          <p:nvPr/>
        </p:nvSpPr>
        <p:spPr>
          <a:xfrm>
            <a:off x="454131" y="6130776"/>
            <a:ext cx="1494320" cy="261610"/>
          </a:xfrm>
          <a:prstGeom prst="rect">
            <a:avLst/>
          </a:prstGeom>
          <a:noFill/>
        </p:spPr>
        <p:txBody>
          <a:bodyPr wrap="none" rtlCol="0">
            <a:spAutoFit/>
          </a:bodyPr>
          <a:lstStyle/>
          <a:p>
            <a:pPr algn="l"/>
            <a:r>
              <a:rPr kumimoji="1" lang="ja-JP" altLang="en-US" sz="1100" dirty="0">
                <a:solidFill>
                  <a:schemeClr val="bg1"/>
                </a:solidFill>
                <a:latin typeface="+mn-ea"/>
              </a:rPr>
              <a:t>更新日：</a:t>
            </a:r>
            <a:r>
              <a:rPr kumimoji="1" lang="en-US" altLang="ja-JP" sz="1100" dirty="0">
                <a:solidFill>
                  <a:schemeClr val="bg1"/>
                </a:solidFill>
                <a:latin typeface="+mn-ea"/>
              </a:rPr>
              <a:t>2024/4/17</a:t>
            </a:r>
            <a:endParaRPr kumimoji="1" lang="ja-JP" altLang="en-US" sz="1100" dirty="0">
              <a:solidFill>
                <a:schemeClr val="bg1"/>
              </a:solidFill>
              <a:latin typeface="+mn-ea"/>
            </a:endParaRPr>
          </a:p>
        </p:txBody>
      </p:sp>
    </p:spTree>
    <p:extLst>
      <p:ext uri="{BB962C8B-B14F-4D97-AF65-F5344CB8AC3E}">
        <p14:creationId xmlns:p14="http://schemas.microsoft.com/office/powerpoint/2010/main" val="398938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1"/>
            <a:ext cx="12144672" cy="47589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2" name="テキスト プレースホルダー 3">
            <a:extLst>
              <a:ext uri="{FF2B5EF4-FFF2-40B4-BE49-F238E27FC236}">
                <a16:creationId xmlns:a16="http://schemas.microsoft.com/office/drawing/2014/main" id="{93E3ECE4-C83E-F789-085B-9FDAE1CC526D}"/>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3" name="図プレースホルダー 6" descr="アイコン&#10;&#10;自動的に生成された説明">
            <a:extLst>
              <a:ext uri="{FF2B5EF4-FFF2-40B4-BE49-F238E27FC236}">
                <a16:creationId xmlns:a16="http://schemas.microsoft.com/office/drawing/2014/main" id="{3CC2D1F6-398C-CD24-976D-202C6E28417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961166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4869027"/>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8" name="テキスト プレースホルダー 3">
            <a:extLst>
              <a:ext uri="{FF2B5EF4-FFF2-40B4-BE49-F238E27FC236}">
                <a16:creationId xmlns:a16="http://schemas.microsoft.com/office/drawing/2014/main" id="{BA407B66-A7F3-0E4B-0472-F13118A7E9B8}"/>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80841685-E1FE-1C82-BF86-DD1BE0C4FCFD}"/>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192955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1"/>
            <a:ext cx="12144672" cy="489713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7372F66A-31C5-1DC3-EC97-FFAE79DCFB9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9FE79305-F897-4DF8-C680-CEA5E54992E4}"/>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678121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8" name="テキスト プレースホルダー 3">
            <a:extLst>
              <a:ext uri="{FF2B5EF4-FFF2-40B4-BE49-F238E27FC236}">
                <a16:creationId xmlns:a16="http://schemas.microsoft.com/office/drawing/2014/main" id="{3E15672F-C9CE-B12A-3D11-F02F9C3D356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9" name="図プレースホルダー 6" descr="アイコン&#10;&#10;自動的に生成された説明">
            <a:extLst>
              <a:ext uri="{FF2B5EF4-FFF2-40B4-BE49-F238E27FC236}">
                <a16:creationId xmlns:a16="http://schemas.microsoft.com/office/drawing/2014/main" id="{0DBD1D84-AB00-E443-DEB2-21F0BBB9308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70757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1"/>
            <a:ext cx="12144672" cy="485810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dirty="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dirty="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9" name="テキスト プレースホルダー 3">
            <a:extLst>
              <a:ext uri="{FF2B5EF4-FFF2-40B4-BE49-F238E27FC236}">
                <a16:creationId xmlns:a16="http://schemas.microsoft.com/office/drawing/2014/main" id="{04CA9103-3424-6EC9-0A36-7C1977280A24}"/>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1" name="図プレースホルダー 6" descr="アイコン&#10;&#10;自動的に生成された説明">
            <a:extLst>
              <a:ext uri="{FF2B5EF4-FFF2-40B4-BE49-F238E27FC236}">
                <a16:creationId xmlns:a16="http://schemas.microsoft.com/office/drawing/2014/main" id="{19EB78B3-CA46-10E5-807F-34A33EE11F6A}"/>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28787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11" name="図 10" descr="人, モニター, 持つ, 画面 が含まれている画像&#10;&#10;自動的に生成された説明">
            <a:extLst>
              <a:ext uri="{FF2B5EF4-FFF2-40B4-BE49-F238E27FC236}">
                <a16:creationId xmlns:a16="http://schemas.microsoft.com/office/drawing/2014/main" id="{0D3F3FC6-4C70-B6EC-24F8-5750804B9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0"/>
          </p:nvPr>
        </p:nvSpPr>
        <p:spPr>
          <a:prstGeom prst="rect">
            <a:avLst/>
          </a:prstGeom>
        </p:spPr>
        <p:txBody>
          <a:bodyPr vert="horz" lIns="91440" tIns="45720" rIns="91440" bIns="45720" rtlCol="0" anchor="ctr">
            <a:normAutofit fontScale="85000" lnSpcReduction="1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a:t>
            </a:r>
            <a:r>
              <a:rPr kumimoji="1" lang="ja-JP" altLang="en-US" sz="1600" b="1" i="0" u="none" strike="noStrike" kern="1200" cap="none" spc="0" normalizeH="0" baseline="0" noProof="0" dirty="0">
                <a:ln>
                  <a:noFill/>
                </a:ln>
                <a:solidFill>
                  <a:srgbClr val="000000">
                    <a:lumMod val="75000"/>
                    <a:lumOff val="25000"/>
                  </a:srgbClr>
                </a:solidFill>
                <a:effectLst/>
                <a:uLnTx/>
                <a:uFillTx/>
                <a:latin typeface="+mn-ea"/>
                <a:ea typeface="+mn-ea"/>
                <a:cs typeface="メイリオ" panose="020B0604030504040204" pitchFamily="50" charset="-128"/>
              </a:rPr>
              <a:t>種類</a:t>
            </a:r>
            <a:r>
              <a:rPr lang="en-US" altLang="ja-JP" sz="1600" dirty="0">
                <a:solidFill>
                  <a:srgbClr val="C9002C"/>
                </a:solidFill>
                <a:latin typeface="+mn-ea"/>
                <a:ea typeface="+mn-ea"/>
              </a:rPr>
              <a:t> – </a:t>
            </a:r>
            <a:r>
              <a:rPr lang="ja-JP" altLang="en-US" sz="1600" dirty="0">
                <a:solidFill>
                  <a:srgbClr val="C9002C"/>
                </a:solidFill>
                <a:latin typeface="+mn-ea"/>
                <a:ea typeface="+mn-ea"/>
              </a:rPr>
              <a:t>スマートフォン版</a:t>
            </a:r>
            <a:r>
              <a:rPr lang="en-US" altLang="ja-JP" sz="1600" dirty="0">
                <a:solidFill>
                  <a:srgbClr val="C9002C"/>
                </a:solidFill>
                <a:latin typeface="+mn-ea"/>
                <a:ea typeface="+mn-ea"/>
              </a:rPr>
              <a:t> –</a:t>
            </a:r>
            <a:endParaRPr lang="ja-JP" altLang="en-US" sz="1600" dirty="0">
              <a:solidFill>
                <a:srgbClr val="C9002C"/>
              </a:solidFill>
              <a:latin typeface="+mn-ea"/>
              <a:ea typeface="+mn-ea"/>
              <a:cs typeface="メイリオ" panose="020B0604030504040204" pitchFamily="50" charset="-128"/>
            </a:endParaRPr>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インカメラを起動させ、フェイスペイントフィルターなどをかけることができる</a:t>
            </a:r>
            <a:endParaRPr lang="en-US" altLang="ja-JP" sz="1400" dirty="0">
              <a:solidFill>
                <a:srgbClr val="C9002C"/>
              </a:solidFill>
            </a:endParaRPr>
          </a:p>
          <a:p>
            <a:pPr>
              <a:lnSpc>
                <a:spcPct val="120000"/>
              </a:lnSpc>
            </a:pPr>
            <a:r>
              <a:rPr lang="ja-JP" altLang="en-US" sz="1400">
                <a:solidFill>
                  <a:srgbClr val="C9002C"/>
                </a:solidFill>
              </a:rPr>
              <a:t>またキャラクターのフィルターもかけることができ、表情をうごかせる。</a:t>
            </a:r>
            <a:endParaRPr lang="en-US" altLang="ja-JP" sz="1400" dirty="0">
              <a:solidFill>
                <a:srgbClr val="C9002C"/>
              </a:solidFill>
            </a:endParaRP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sp>
        <p:nvSpPr>
          <p:cNvPr id="8" name="正方形/長方形 7">
            <a:extLst>
              <a:ext uri="{FF2B5EF4-FFF2-40B4-BE49-F238E27FC236}">
                <a16:creationId xmlns:a16="http://schemas.microsoft.com/office/drawing/2014/main" id="{B8BE332C-3657-76C9-8427-0FA0AF8C11ED}"/>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・キャラクターの表情を動かす</a:t>
            </a:r>
            <a:endParaRPr lang="en-US" altLang="ja-JP" sz="1200" dirty="0">
              <a:solidFill>
                <a:schemeClr val="tx1"/>
              </a:solidFill>
            </a:endParaRPr>
          </a:p>
          <a:p>
            <a:r>
              <a:rPr lang="ja-JP" altLang="en-US" sz="1200">
                <a:solidFill>
                  <a:schemeClr val="tx1"/>
                </a:solidFill>
              </a:rPr>
              <a:t>　インタラクション</a:t>
            </a:r>
            <a:r>
              <a:rPr lang="en-US" altLang="ja-JP" sz="1200" dirty="0">
                <a:solidFill>
                  <a:schemeClr val="tx1"/>
                </a:solidFill>
              </a:rPr>
              <a:t>(</a:t>
            </a:r>
            <a:r>
              <a:rPr lang="ja-JP" altLang="en-US" sz="1200">
                <a:solidFill>
                  <a:schemeClr val="tx1"/>
                </a:solidFill>
              </a:rPr>
              <a:t>左図</a:t>
            </a:r>
            <a:r>
              <a:rPr lang="en-US" altLang="ja-JP" sz="1200" dirty="0">
                <a:solidFill>
                  <a:schemeClr val="tx1"/>
                </a:solidFill>
              </a:rPr>
              <a:t>)</a:t>
            </a: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13" name="図 12" descr="ゲームのキャラクター&#10;&#10;低い精度で自動的に生成された説明">
            <a:extLst>
              <a:ext uri="{FF2B5EF4-FFF2-40B4-BE49-F238E27FC236}">
                <a16:creationId xmlns:a16="http://schemas.microsoft.com/office/drawing/2014/main" id="{AFD1EA62-7A35-6788-8823-28A5156BB2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15" name="円/楕円 14">
            <a:extLst>
              <a:ext uri="{FF2B5EF4-FFF2-40B4-BE49-F238E27FC236}">
                <a16:creationId xmlns:a16="http://schemas.microsoft.com/office/drawing/2014/main" id="{732BA8AD-A22A-BBC9-F77E-0808132F9235}"/>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9798453A-E54D-86AE-4B06-5572E8091582}"/>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4" name="図プレースホルダー 6" descr="アイコン&#10;&#10;自動的に生成された説明">
            <a:extLst>
              <a:ext uri="{FF2B5EF4-FFF2-40B4-BE49-F238E27FC236}">
                <a16:creationId xmlns:a16="http://schemas.microsoft.com/office/drawing/2014/main" id="{EF057BFD-95E0-8806-8502-C19E68CABCBB}"/>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9609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6EBAC-64C0-6BAB-D7D3-513503DD9490}"/>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E540B3D-4CF1-31F4-E896-A73B01BDC64F}"/>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6D446DAC-A1BC-1E71-5302-1022632CEDB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3" name="テキスト プレースホルダー 2">
            <a:extLst>
              <a:ext uri="{FF2B5EF4-FFF2-40B4-BE49-F238E27FC236}">
                <a16:creationId xmlns:a16="http://schemas.microsoft.com/office/drawing/2014/main" id="{AB3964F7-3F7A-CB69-DEBE-61C90142433D}"/>
              </a:ext>
            </a:extLst>
          </p:cNvPr>
          <p:cNvSpPr>
            <a:spLocks noGrp="1"/>
          </p:cNvSpPr>
          <p:nvPr>
            <p:ph type="body" sz="quarter" idx="10"/>
          </p:nvPr>
        </p:nvSpPr>
        <p:spPr/>
        <p:txBody>
          <a:bodyPr/>
          <a:lstStyle/>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期待できる効果</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（事例：トヨタ自動車株式会社様）</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5" name="グラフ 4">
            <a:extLst>
              <a:ext uri="{FF2B5EF4-FFF2-40B4-BE49-F238E27FC236}">
                <a16:creationId xmlns:a16="http://schemas.microsoft.com/office/drawing/2014/main" id="{9A6CC186-18B2-A2EF-A4D3-3ADE49F0436E}"/>
              </a:ext>
            </a:extLst>
          </p:cNvPr>
          <p:cNvGraphicFramePr>
            <a:graphicFrameLocks/>
          </p:cNvGraphicFramePr>
          <p:nvPr/>
        </p:nvGraphicFramePr>
        <p:xfrm>
          <a:off x="6150765" y="2838670"/>
          <a:ext cx="2753547" cy="3038604"/>
        </p:xfrm>
        <a:graphic>
          <a:graphicData uri="http://schemas.openxmlformats.org/drawingml/2006/chart">
            <c:chart xmlns:c="http://schemas.openxmlformats.org/drawingml/2006/chart" xmlns:r="http://schemas.openxmlformats.org/officeDocument/2006/relationships" r:id="rId3"/>
          </a:graphicData>
        </a:graphic>
      </p:graphicFrame>
      <p:pic>
        <p:nvPicPr>
          <p:cNvPr id="7" name="図 6" descr="グラフィカル ユーザー インターフェイス, Web サイト&#10;&#10;自動的に生成された説明">
            <a:extLst>
              <a:ext uri="{FF2B5EF4-FFF2-40B4-BE49-F238E27FC236}">
                <a16:creationId xmlns:a16="http://schemas.microsoft.com/office/drawing/2014/main" id="{4354A4FC-D02E-0046-9ACB-BB84D3CC31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8" name="図 7" descr="グラフィカル ユーザー インターフェイス, Web サイト&#10;&#10;自動的に生成された説明">
            <a:extLst>
              <a:ext uri="{FF2B5EF4-FFF2-40B4-BE49-F238E27FC236}">
                <a16:creationId xmlns:a16="http://schemas.microsoft.com/office/drawing/2014/main" id="{A4F02174-76C8-B1B5-548B-BD01DFF869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9376" y="3861048"/>
            <a:ext cx="3171199" cy="2128121"/>
          </a:xfrm>
          <a:prstGeom prst="rect">
            <a:avLst/>
          </a:prstGeom>
          <a:ln w="12700">
            <a:solidFill>
              <a:schemeClr val="bg1">
                <a:lumMod val="95000"/>
              </a:schemeClr>
            </a:solidFill>
          </a:ln>
        </p:spPr>
      </p:pic>
      <p:graphicFrame>
        <p:nvGraphicFramePr>
          <p:cNvPr id="9" name="グラフ 8">
            <a:extLst>
              <a:ext uri="{FF2B5EF4-FFF2-40B4-BE49-F238E27FC236}">
                <a16:creationId xmlns:a16="http://schemas.microsoft.com/office/drawing/2014/main" id="{CB7D13F2-2E29-0B49-C038-92AA2A0862D4}"/>
              </a:ext>
            </a:extLst>
          </p:cNvPr>
          <p:cNvGraphicFramePr>
            <a:graphicFrameLocks/>
          </p:cNvGraphicFramePr>
          <p:nvPr/>
        </p:nvGraphicFramePr>
        <p:xfrm>
          <a:off x="9048328" y="2737406"/>
          <a:ext cx="2987575" cy="3139868"/>
        </p:xfrm>
        <a:graphic>
          <a:graphicData uri="http://schemas.openxmlformats.org/drawingml/2006/chart">
            <c:chart xmlns:c="http://schemas.openxmlformats.org/drawingml/2006/chart" xmlns:r="http://schemas.openxmlformats.org/officeDocument/2006/relationships" r:id="rId6"/>
          </a:graphicData>
        </a:graphic>
      </p:graphicFrame>
      <p:sp>
        <p:nvSpPr>
          <p:cNvPr id="11" name="テキスト ボックス 10">
            <a:extLst>
              <a:ext uri="{FF2B5EF4-FFF2-40B4-BE49-F238E27FC236}">
                <a16:creationId xmlns:a16="http://schemas.microsoft.com/office/drawing/2014/main" id="{2E5360A6-D2A7-F2B5-8E67-7442799C7AC7}"/>
              </a:ext>
            </a:extLst>
          </p:cNvPr>
          <p:cNvSpPr txBox="1"/>
          <p:nvPr/>
        </p:nvSpPr>
        <p:spPr>
          <a:xfrm>
            <a:off x="192937" y="6243371"/>
            <a:ext cx="3882397" cy="338554"/>
          </a:xfrm>
          <a:prstGeom prst="rect">
            <a:avLst/>
          </a:prstGeom>
          <a:noFill/>
        </p:spPr>
        <p:txBody>
          <a:bodyPr wrap="square">
            <a:spAutoFit/>
          </a:bodyPr>
          <a:lstStyle/>
          <a:p>
            <a:r>
              <a:rPr lang="en-US" altLang="ja-JP" sz="800" dirty="0">
                <a:solidFill>
                  <a:schemeClr val="bg1">
                    <a:lumMod val="50000"/>
                  </a:schemeClr>
                </a:solidFill>
                <a:latin typeface="+mn-ea"/>
              </a:rPr>
              <a:t>※</a:t>
            </a:r>
            <a:r>
              <a:rPr lang="en"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月配信　トヨタ自動車株式会社様の実績より</a:t>
            </a:r>
            <a:endParaRPr lang="en" altLang="ja-JP" sz="800" dirty="0">
              <a:solidFill>
                <a:schemeClr val="bg1">
                  <a:lumMod val="50000"/>
                </a:schemeClr>
              </a:solidFill>
              <a:latin typeface="+mn-ea"/>
              <a:hlinkClick r:id="rId7">
                <a:extLst>
                  <a:ext uri="{A12FA001-AC4F-418D-AE19-62706E023703}">
                    <ahyp:hlinkClr xmlns:ahyp="http://schemas.microsoft.com/office/drawing/2018/hyperlinkcolor" val="tx"/>
                  </a:ext>
                </a:extLst>
              </a:hlinkClick>
            </a:endParaRPr>
          </a:p>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参考ページ　</a:t>
            </a:r>
            <a:r>
              <a:rPr lang="en" altLang="ja-JP" sz="800" dirty="0">
                <a:solidFill>
                  <a:schemeClr val="accent5"/>
                </a:solidFill>
                <a:latin typeface="+mn-ea"/>
                <a:hlinkClick r:id="rId7">
                  <a:extLst>
                    <a:ext uri="{A12FA001-AC4F-418D-AE19-62706E023703}">
                      <ahyp:hlinkClr xmlns:ahyp="http://schemas.microsoft.com/office/drawing/2018/hyperlinkcolor" val="tx"/>
                    </a:ext>
                  </a:extLst>
                </a:hlinkClick>
              </a:rPr>
              <a:t>https://richad.yahoo.co.jp/gr86_2022</a:t>
            </a:r>
            <a:endParaRPr lang="en" altLang="ja-JP" sz="800" dirty="0">
              <a:solidFill>
                <a:schemeClr val="accent5"/>
              </a:solidFill>
              <a:latin typeface="+mn-ea"/>
            </a:endParaRPr>
          </a:p>
        </p:txBody>
      </p:sp>
      <p:cxnSp>
        <p:nvCxnSpPr>
          <p:cNvPr id="12" name="直線コネクタ 11">
            <a:extLst>
              <a:ext uri="{FF2B5EF4-FFF2-40B4-BE49-F238E27FC236}">
                <a16:creationId xmlns:a16="http://schemas.microsoft.com/office/drawing/2014/main" id="{7FA550EF-11CF-6B73-7504-1A1B25BB7821}"/>
              </a:ext>
            </a:extLst>
          </p:cNvPr>
          <p:cNvCxnSpPr>
            <a:cxnSpLocks/>
          </p:cNvCxnSpPr>
          <p:nvPr/>
        </p:nvCxnSpPr>
        <p:spPr>
          <a:xfrm flipH="1">
            <a:off x="10686510" y="3132249"/>
            <a:ext cx="612068" cy="979277"/>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object 39">
            <a:extLst>
              <a:ext uri="{FF2B5EF4-FFF2-40B4-BE49-F238E27FC236}">
                <a16:creationId xmlns:a16="http://schemas.microsoft.com/office/drawing/2014/main" id="{601AE36D-DAFC-C0EF-B3F8-2C8F64660882}"/>
              </a:ext>
            </a:extLst>
          </p:cNvPr>
          <p:cNvSpPr/>
          <p:nvPr/>
        </p:nvSpPr>
        <p:spPr>
          <a:xfrm>
            <a:off x="9292217" y="2282556"/>
            <a:ext cx="2341771"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ja-JP" altLang="en-US" sz="1600" dirty="0">
                <a:solidFill>
                  <a:schemeClr val="bg1"/>
                </a:solidFill>
                <a:ea typeface="+mn-lt"/>
                <a:cs typeface="+mn-lt"/>
              </a:rPr>
              <a:t>広告認知</a:t>
            </a:r>
            <a:r>
              <a:rPr lang="ja-JP" altLang="en-US" sz="800" dirty="0">
                <a:solidFill>
                  <a:schemeClr val="bg1"/>
                </a:solidFill>
              </a:rPr>
              <a:t>   </a:t>
            </a:r>
            <a:r>
              <a:rPr lang="en-US" altLang="ja-JP" sz="800" dirty="0">
                <a:solidFill>
                  <a:schemeClr val="bg1"/>
                </a:solidFill>
              </a:rPr>
              <a:t>※2</a:t>
            </a:r>
            <a:endParaRPr kumimoji="1" lang="ja-JP" altLang="en-US" sz="800" dirty="0">
              <a:solidFill>
                <a:schemeClr val="bg1"/>
              </a:solidFill>
            </a:endParaRPr>
          </a:p>
        </p:txBody>
      </p:sp>
      <p:sp>
        <p:nvSpPr>
          <p:cNvPr id="14" name="正方形/長方形 13">
            <a:extLst>
              <a:ext uri="{FF2B5EF4-FFF2-40B4-BE49-F238E27FC236}">
                <a16:creationId xmlns:a16="http://schemas.microsoft.com/office/drawing/2014/main" id="{82E5F6EC-B817-7EF9-AF3F-CC1958AD35B5}"/>
              </a:ext>
            </a:extLst>
          </p:cNvPr>
          <p:cNvSpPr/>
          <p:nvPr/>
        </p:nvSpPr>
        <p:spPr>
          <a:xfrm>
            <a:off x="3775280" y="2457440"/>
            <a:ext cx="1161718" cy="568308"/>
          </a:xfrm>
          <a:prstGeom prst="rect">
            <a:avLst/>
          </a:prstGeom>
          <a:solidFill>
            <a:schemeClr val="bg1"/>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bg1">
                    <a:lumMod val="50000"/>
                  </a:schemeClr>
                </a:solidFill>
              </a:rPr>
              <a:t>＜参考＞</a:t>
            </a:r>
            <a:endParaRPr kumimoji="1" lang="en-US" altLang="ja-JP" sz="1000" dirty="0">
              <a:solidFill>
                <a:schemeClr val="bg1">
                  <a:lumMod val="50000"/>
                </a:schemeClr>
              </a:solidFill>
            </a:endParaRPr>
          </a:p>
          <a:p>
            <a:pPr algn="ctr"/>
            <a:r>
              <a:rPr kumimoji="1" lang="ja-JP" altLang="en-US" sz="1000" dirty="0">
                <a:solidFill>
                  <a:schemeClr val="bg1">
                    <a:lumMod val="50000"/>
                  </a:schemeClr>
                </a:solidFill>
              </a:rPr>
              <a:t>広告バナー</a:t>
            </a:r>
            <a:r>
              <a:rPr kumimoji="1" lang="en-US" altLang="ja-JP" sz="1000" dirty="0">
                <a:solidFill>
                  <a:schemeClr val="bg1">
                    <a:lumMod val="50000"/>
                  </a:schemeClr>
                </a:solidFill>
              </a:rPr>
              <a:t>CTR</a:t>
            </a:r>
          </a:p>
          <a:p>
            <a:pPr algn="ctr"/>
            <a:r>
              <a:rPr kumimoji="1" lang="en-US" altLang="ja-JP" sz="1000" dirty="0">
                <a:solidFill>
                  <a:schemeClr val="bg1">
                    <a:lumMod val="50000"/>
                  </a:schemeClr>
                </a:solidFill>
              </a:rPr>
              <a:t>1.18%</a:t>
            </a:r>
          </a:p>
        </p:txBody>
      </p:sp>
      <p:sp>
        <p:nvSpPr>
          <p:cNvPr id="16" name="正方形/長方形 15">
            <a:extLst>
              <a:ext uri="{FF2B5EF4-FFF2-40B4-BE49-F238E27FC236}">
                <a16:creationId xmlns:a16="http://schemas.microsoft.com/office/drawing/2014/main" id="{F7E923D2-D432-C7B8-7D4C-89A87255CE75}"/>
              </a:ext>
            </a:extLst>
          </p:cNvPr>
          <p:cNvSpPr/>
          <p:nvPr/>
        </p:nvSpPr>
        <p:spPr>
          <a:xfrm>
            <a:off x="633007" y="5301208"/>
            <a:ext cx="1714074" cy="704173"/>
          </a:xfrm>
          <a:prstGeom prst="rect">
            <a:avLst/>
          </a:prstGeom>
          <a:solidFill>
            <a:schemeClr val="bg1"/>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bg1">
                    <a:lumMod val="50000"/>
                  </a:schemeClr>
                </a:solidFill>
              </a:rPr>
              <a:t>インタラクションページが</a:t>
            </a:r>
            <a:endParaRPr lang="en-US" altLang="ja-JP" sz="1000" dirty="0">
              <a:solidFill>
                <a:schemeClr val="bg1">
                  <a:lumMod val="50000"/>
                </a:schemeClr>
              </a:solidFill>
            </a:endParaRPr>
          </a:p>
          <a:p>
            <a:pPr algn="ctr"/>
            <a:r>
              <a:rPr lang="ja-JP" altLang="en-US" sz="1000" dirty="0">
                <a:solidFill>
                  <a:schemeClr val="bg1">
                    <a:lumMod val="50000"/>
                  </a:schemeClr>
                </a:solidFill>
              </a:rPr>
              <a:t>表示されたユーザーの</a:t>
            </a:r>
            <a:endParaRPr lang="en-US" altLang="ja-JP" sz="1000" dirty="0">
              <a:solidFill>
                <a:schemeClr val="bg1">
                  <a:lumMod val="50000"/>
                </a:schemeClr>
              </a:solidFill>
            </a:endParaRPr>
          </a:p>
          <a:p>
            <a:pPr algn="ctr"/>
            <a:r>
              <a:rPr lang="en-US" altLang="ja-JP" sz="1000" dirty="0">
                <a:solidFill>
                  <a:schemeClr val="bg1">
                    <a:lumMod val="50000"/>
                  </a:schemeClr>
                </a:solidFill>
              </a:rPr>
              <a:t>97</a:t>
            </a:r>
            <a:r>
              <a:rPr lang="ja-JP" altLang="en-US" sz="1000" dirty="0">
                <a:solidFill>
                  <a:schemeClr val="bg1">
                    <a:lumMod val="50000"/>
                  </a:schemeClr>
                </a:solidFill>
              </a:rPr>
              <a:t>％がアクション実行</a:t>
            </a:r>
            <a:endParaRPr kumimoji="1" lang="en-US" altLang="ja-JP" sz="1000" dirty="0">
              <a:solidFill>
                <a:schemeClr val="bg1">
                  <a:lumMod val="50000"/>
                </a:schemeClr>
              </a:solidFill>
            </a:endParaRPr>
          </a:p>
        </p:txBody>
      </p:sp>
      <p:sp>
        <p:nvSpPr>
          <p:cNvPr id="18" name="テキスト ボックス 17">
            <a:extLst>
              <a:ext uri="{FF2B5EF4-FFF2-40B4-BE49-F238E27FC236}">
                <a16:creationId xmlns:a16="http://schemas.microsoft.com/office/drawing/2014/main" id="{F5E41025-22BF-2EEE-8B2C-6D83923D52C3}"/>
              </a:ext>
            </a:extLst>
          </p:cNvPr>
          <p:cNvSpPr txBox="1"/>
          <p:nvPr/>
        </p:nvSpPr>
        <p:spPr>
          <a:xfrm>
            <a:off x="10526566" y="3471392"/>
            <a:ext cx="1258066" cy="461665"/>
          </a:xfrm>
          <a:prstGeom prst="rect">
            <a:avLst/>
          </a:prstGeom>
          <a:solidFill>
            <a:srgbClr val="E9E9E9">
              <a:alpha val="50196"/>
            </a:srgbClr>
          </a:solidFill>
        </p:spPr>
        <p:txBody>
          <a:bodyPr wrap="square" rtlCol="0">
            <a:spAutoFit/>
          </a:bodyPr>
          <a:lstStyle/>
          <a:p>
            <a:pPr algn="ctr"/>
            <a:r>
              <a:rPr kumimoji="1" lang="en-US" altLang="ja-JP" sz="2400" b="1" dirty="0">
                <a:solidFill>
                  <a:schemeClr val="accent6"/>
                </a:solidFill>
                <a:latin typeface="+mn-ea"/>
              </a:rPr>
              <a:t>168</a:t>
            </a:r>
            <a:r>
              <a:rPr kumimoji="1" lang="ja-JP" altLang="en-US" sz="1400" b="1" dirty="0">
                <a:solidFill>
                  <a:schemeClr val="accent6"/>
                </a:solidFill>
                <a:latin typeface="+mn-ea"/>
              </a:rPr>
              <a:t>％</a:t>
            </a:r>
            <a:r>
              <a:rPr kumimoji="1" lang="en-US" altLang="ja-JP" sz="1400" b="1" dirty="0">
                <a:solidFill>
                  <a:schemeClr val="accent6"/>
                </a:solidFill>
                <a:latin typeface="+mn-ea"/>
              </a:rPr>
              <a:t>UP</a:t>
            </a:r>
            <a:endParaRPr kumimoji="1" lang="ja-JP" altLang="en-US" sz="1400" b="1" dirty="0">
              <a:solidFill>
                <a:schemeClr val="accent6"/>
              </a:solidFill>
              <a:latin typeface="+mn-ea"/>
            </a:endParaRPr>
          </a:p>
        </p:txBody>
      </p:sp>
      <p:cxnSp>
        <p:nvCxnSpPr>
          <p:cNvPr id="19" name="直線コネクタ 18">
            <a:extLst>
              <a:ext uri="{FF2B5EF4-FFF2-40B4-BE49-F238E27FC236}">
                <a16:creationId xmlns:a16="http://schemas.microsoft.com/office/drawing/2014/main" id="{D3F79C16-D4AD-C3FF-D7E0-AFDC9AD8FD23}"/>
              </a:ext>
            </a:extLst>
          </p:cNvPr>
          <p:cNvCxnSpPr>
            <a:cxnSpLocks/>
          </p:cNvCxnSpPr>
          <p:nvPr/>
        </p:nvCxnSpPr>
        <p:spPr>
          <a:xfrm flipH="1">
            <a:off x="7615878" y="3241667"/>
            <a:ext cx="617087" cy="57376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61C5F68E-2997-0DE3-1EEF-E1EF605DD3A3}"/>
              </a:ext>
            </a:extLst>
          </p:cNvPr>
          <p:cNvSpPr txBox="1"/>
          <p:nvPr/>
        </p:nvSpPr>
        <p:spPr>
          <a:xfrm>
            <a:off x="7436226" y="3341563"/>
            <a:ext cx="1258066" cy="461665"/>
          </a:xfrm>
          <a:prstGeom prst="rect">
            <a:avLst/>
          </a:prstGeom>
          <a:solidFill>
            <a:srgbClr val="E9E9E9">
              <a:alpha val="50196"/>
            </a:srgbClr>
          </a:solidFill>
        </p:spPr>
        <p:txBody>
          <a:bodyPr wrap="square" rtlCol="0">
            <a:spAutoFit/>
          </a:bodyPr>
          <a:lstStyle/>
          <a:p>
            <a:pPr algn="ctr"/>
            <a:r>
              <a:rPr kumimoji="1" lang="en-US" altLang="ja-JP" sz="2400" b="1" dirty="0">
                <a:solidFill>
                  <a:schemeClr val="accent6"/>
                </a:solidFill>
                <a:latin typeface="+mn-ea"/>
              </a:rPr>
              <a:t>137</a:t>
            </a:r>
            <a:r>
              <a:rPr kumimoji="1" lang="ja-JP" altLang="en-US" sz="1400" b="1" dirty="0">
                <a:solidFill>
                  <a:schemeClr val="accent6"/>
                </a:solidFill>
                <a:latin typeface="+mn-ea"/>
              </a:rPr>
              <a:t>％</a:t>
            </a:r>
            <a:r>
              <a:rPr kumimoji="1" lang="en-US" altLang="ja-JP" sz="1400" b="1" dirty="0">
                <a:solidFill>
                  <a:schemeClr val="accent6"/>
                </a:solidFill>
                <a:latin typeface="+mn-ea"/>
              </a:rPr>
              <a:t>UP</a:t>
            </a:r>
            <a:endParaRPr kumimoji="1" lang="ja-JP" altLang="en-US" sz="1400" b="1" dirty="0">
              <a:solidFill>
                <a:schemeClr val="accent6"/>
              </a:solidFill>
              <a:latin typeface="+mn-ea"/>
            </a:endParaRPr>
          </a:p>
        </p:txBody>
      </p:sp>
      <p:sp>
        <p:nvSpPr>
          <p:cNvPr id="22" name="object 39">
            <a:extLst>
              <a:ext uri="{FF2B5EF4-FFF2-40B4-BE49-F238E27FC236}">
                <a16:creationId xmlns:a16="http://schemas.microsoft.com/office/drawing/2014/main" id="{37725D97-AB9C-5C5E-1638-3E86984D4159}"/>
              </a:ext>
            </a:extLst>
          </p:cNvPr>
          <p:cNvSpPr/>
          <p:nvPr/>
        </p:nvSpPr>
        <p:spPr>
          <a:xfrm>
            <a:off x="6131690" y="2276872"/>
            <a:ext cx="2628606"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chemeClr val="tx1">
              <a:lumMod val="65000"/>
              <a:lumOff val="3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600" dirty="0">
                <a:solidFill>
                  <a:schemeClr val="bg1"/>
                </a:solidFill>
                <a:ea typeface="+mn-lt"/>
                <a:cs typeface="+mn-lt"/>
              </a:rPr>
              <a:t>広告が印象に残った</a:t>
            </a:r>
            <a:r>
              <a:rPr lang="ja-JP" altLang="en-US" sz="800" dirty="0">
                <a:solidFill>
                  <a:schemeClr val="bg1"/>
                </a:solidFill>
                <a:ea typeface="+mn-lt"/>
                <a:cs typeface="+mn-lt"/>
              </a:rPr>
              <a:t>　 </a:t>
            </a:r>
            <a:r>
              <a:rPr lang="en-US" altLang="ja-JP" sz="800" dirty="0">
                <a:solidFill>
                  <a:schemeClr val="bg1"/>
                </a:solidFill>
              </a:rPr>
              <a:t>※1</a:t>
            </a:r>
            <a:endParaRPr lang="en-US" altLang="ja-JP" sz="800" dirty="0">
              <a:solidFill>
                <a:schemeClr val="bg1"/>
              </a:solidFill>
              <a:ea typeface="+mn-lt"/>
              <a:cs typeface="+mn-lt"/>
            </a:endParaRPr>
          </a:p>
        </p:txBody>
      </p:sp>
      <p:sp>
        <p:nvSpPr>
          <p:cNvPr id="25" name="テキスト ボックス 24">
            <a:extLst>
              <a:ext uri="{FF2B5EF4-FFF2-40B4-BE49-F238E27FC236}">
                <a16:creationId xmlns:a16="http://schemas.microsoft.com/office/drawing/2014/main" id="{C90D5BF9-1578-A7B8-069F-4DA0ED954CF7}"/>
              </a:ext>
            </a:extLst>
          </p:cNvPr>
          <p:cNvSpPr txBox="1"/>
          <p:nvPr/>
        </p:nvSpPr>
        <p:spPr>
          <a:xfrm>
            <a:off x="6312024" y="5877272"/>
            <a:ext cx="5832648" cy="584775"/>
          </a:xfrm>
          <a:prstGeom prst="rect">
            <a:avLst/>
          </a:prstGeom>
          <a:noFill/>
        </p:spPr>
        <p:txBody>
          <a:bodyPr wrap="square">
            <a:spAutoFit/>
          </a:bodyPr>
          <a:lstStyle/>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出典：</a:t>
            </a:r>
            <a:r>
              <a:rPr lang="en-US" altLang="ja-JP" sz="800" dirty="0">
                <a:solidFill>
                  <a:schemeClr val="bg1">
                    <a:lumMod val="50000"/>
                  </a:schemeClr>
                </a:solidFill>
                <a:latin typeface="+mn-ea"/>
              </a:rPr>
              <a:t>Yahoo! JAPAN</a:t>
            </a:r>
            <a:r>
              <a:rPr lang="ja-JP" altLang="en-US" sz="800" dirty="0">
                <a:solidFill>
                  <a:schemeClr val="bg1">
                    <a:lumMod val="50000"/>
                  </a:schemeClr>
                </a:solidFill>
                <a:latin typeface="+mn-ea"/>
              </a:rPr>
              <a:t>自主調査 </a:t>
            </a:r>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マクロミルモニターを通じてのアンケート調査 </a:t>
            </a:r>
            <a:r>
              <a:rPr lang="en-US"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月実施、</a:t>
            </a:r>
            <a:r>
              <a:rPr lang="en-US" altLang="ja-JP" sz="800" dirty="0">
                <a:solidFill>
                  <a:schemeClr val="bg1">
                    <a:lumMod val="50000"/>
                  </a:schemeClr>
                </a:solidFill>
                <a:latin typeface="+mn-ea"/>
              </a:rPr>
              <a:t>N</a:t>
            </a:r>
            <a:r>
              <a:rPr lang="ja-JP" altLang="en-US" sz="800" dirty="0">
                <a:solidFill>
                  <a:schemeClr val="bg1">
                    <a:lumMod val="50000"/>
                  </a:schemeClr>
                </a:solidFill>
                <a:latin typeface="+mn-ea"/>
              </a:rPr>
              <a:t>：</a:t>
            </a:r>
            <a:r>
              <a:rPr lang="en-US" altLang="ja-JP" sz="800" dirty="0">
                <a:solidFill>
                  <a:schemeClr val="bg1">
                    <a:lumMod val="50000"/>
                  </a:schemeClr>
                </a:solidFill>
                <a:latin typeface="+mn-ea"/>
              </a:rPr>
              <a:t>1030</a:t>
            </a:r>
            <a:r>
              <a:rPr lang="ja-JP" altLang="en-US" sz="800" dirty="0">
                <a:solidFill>
                  <a:schemeClr val="bg1">
                    <a:lumMod val="50000"/>
                  </a:schemeClr>
                </a:solidFill>
                <a:latin typeface="+mn-ea"/>
              </a:rPr>
              <a:t>サンプル</a:t>
            </a:r>
            <a:r>
              <a:rPr lang="en-US" altLang="ja-JP" sz="800" dirty="0">
                <a:solidFill>
                  <a:schemeClr val="bg1">
                    <a:lumMod val="50000"/>
                  </a:schemeClr>
                </a:solidFill>
                <a:latin typeface="+mn-ea"/>
              </a:rPr>
              <a:t>)</a:t>
            </a:r>
          </a:p>
          <a:p>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 </a:t>
            </a:r>
            <a:r>
              <a:rPr lang="en-US" altLang="ja-JP" sz="800" dirty="0">
                <a:solidFill>
                  <a:schemeClr val="bg1">
                    <a:lumMod val="50000"/>
                  </a:schemeClr>
                </a:solidFill>
                <a:latin typeface="+mn-ea"/>
              </a:rPr>
              <a:t>Q</a:t>
            </a:r>
            <a:r>
              <a:rPr lang="ja-JP" altLang="en-US" sz="800" dirty="0">
                <a:solidFill>
                  <a:schemeClr val="bg1">
                    <a:lumMod val="50000"/>
                  </a:schemeClr>
                </a:solidFill>
                <a:latin typeface="+mn-ea"/>
              </a:rPr>
              <a:t>：</a:t>
            </a:r>
            <a:r>
              <a:rPr lang="ja-JP" altLang="en-US" sz="800" dirty="0">
                <a:solidFill>
                  <a:schemeClr val="bg1">
                    <a:lumMod val="50000"/>
                  </a:schemeClr>
                </a:solidFill>
              </a:rPr>
              <a:t>こちらの広告を</a:t>
            </a:r>
            <a:r>
              <a:rPr lang="en-US" altLang="ja-JP" sz="800" dirty="0">
                <a:solidFill>
                  <a:schemeClr val="bg1">
                    <a:lumMod val="50000"/>
                  </a:schemeClr>
                </a:solidFill>
              </a:rPr>
              <a:t>Yahoo! JAPAN</a:t>
            </a:r>
            <a:r>
              <a:rPr lang="ja-JP" altLang="en-US" sz="800" dirty="0">
                <a:solidFill>
                  <a:schemeClr val="bg1">
                    <a:lumMod val="50000"/>
                  </a:schemeClr>
                </a:solidFill>
              </a:rPr>
              <a:t>トップページでご覧になったことがありますか。 </a:t>
            </a:r>
            <a:br>
              <a:rPr lang="en-US" altLang="ja-JP" sz="800" dirty="0">
                <a:solidFill>
                  <a:schemeClr val="bg1">
                    <a:lumMod val="50000"/>
                  </a:schemeClr>
                </a:solidFill>
              </a:rPr>
            </a:br>
            <a:r>
              <a:rPr lang="en-US" altLang="ja-JP" sz="800" dirty="0">
                <a:solidFill>
                  <a:schemeClr val="bg1">
                    <a:lumMod val="50000"/>
                  </a:schemeClr>
                </a:solidFill>
              </a:rPr>
              <a:t>         </a:t>
            </a:r>
            <a:r>
              <a:rPr lang="ja-JP" altLang="en-US" sz="800" dirty="0">
                <a:solidFill>
                  <a:schemeClr val="bg1">
                    <a:lumMod val="50000"/>
                  </a:schemeClr>
                </a:solidFill>
              </a:rPr>
              <a:t>「見たことがある」「見たことがある気がする」の回答</a:t>
            </a:r>
            <a:br>
              <a:rPr lang="en-US" altLang="ja-JP" sz="800" dirty="0">
                <a:solidFill>
                  <a:schemeClr val="bg1">
                    <a:lumMod val="50000"/>
                  </a:schemeClr>
                </a:solidFill>
              </a:rPr>
            </a:br>
            <a:r>
              <a:rPr lang="en-US" altLang="ja-JP" sz="800" dirty="0">
                <a:solidFill>
                  <a:schemeClr val="bg1">
                    <a:lumMod val="50000"/>
                  </a:schemeClr>
                </a:solidFill>
                <a:latin typeface="+mn-ea"/>
              </a:rPr>
              <a:t>※2 Q</a:t>
            </a:r>
            <a:r>
              <a:rPr lang="ja-JP" altLang="en-US" sz="800" dirty="0">
                <a:solidFill>
                  <a:schemeClr val="bg1">
                    <a:lumMod val="50000"/>
                  </a:schemeClr>
                </a:solidFill>
                <a:latin typeface="+mn-ea"/>
              </a:rPr>
              <a:t>：こちらの</a:t>
            </a:r>
            <a:r>
              <a:rPr lang="ja-JP" altLang="en-US" sz="800" dirty="0">
                <a:solidFill>
                  <a:schemeClr val="bg1">
                    <a:lumMod val="50000"/>
                  </a:schemeClr>
                </a:solidFill>
              </a:rPr>
              <a:t>広告に対して、どのように感じましたか。「</a:t>
            </a:r>
            <a:r>
              <a:rPr lang="ja-JP" altLang="en-US" sz="800" dirty="0">
                <a:solidFill>
                  <a:schemeClr val="tx1">
                    <a:lumMod val="50000"/>
                    <a:lumOff val="50000"/>
                  </a:schemeClr>
                </a:solidFill>
              </a:rPr>
              <a:t>広告が印象に残った」の項目で「そう思う」の回答</a:t>
            </a:r>
            <a:endParaRPr lang="ja-JP" altLang="en-US" sz="800" dirty="0">
              <a:solidFill>
                <a:schemeClr val="tx1">
                  <a:lumMod val="50000"/>
                  <a:lumOff val="50000"/>
                </a:schemeClr>
              </a:solidFill>
              <a:latin typeface="+mn-ea"/>
            </a:endParaRPr>
          </a:p>
        </p:txBody>
      </p:sp>
      <p:cxnSp>
        <p:nvCxnSpPr>
          <p:cNvPr id="27" name="直線コネクタ 26">
            <a:extLst>
              <a:ext uri="{FF2B5EF4-FFF2-40B4-BE49-F238E27FC236}">
                <a16:creationId xmlns:a16="http://schemas.microsoft.com/office/drawing/2014/main" id="{24F83639-AEDF-E218-3082-0689A3B227A4}"/>
              </a:ext>
            </a:extLst>
          </p:cNvPr>
          <p:cNvCxnSpPr>
            <a:cxnSpLocks/>
          </p:cNvCxnSpPr>
          <p:nvPr/>
        </p:nvCxnSpPr>
        <p:spPr>
          <a:xfrm flipH="1">
            <a:off x="6824891" y="3844006"/>
            <a:ext cx="574422" cy="4524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720C732E-3789-D888-B933-48DAFE3B425E}"/>
              </a:ext>
            </a:extLst>
          </p:cNvPr>
          <p:cNvSpPr txBox="1"/>
          <p:nvPr/>
        </p:nvSpPr>
        <p:spPr>
          <a:xfrm>
            <a:off x="6483069" y="4770210"/>
            <a:ext cx="1258066" cy="307777"/>
          </a:xfrm>
          <a:prstGeom prst="rect">
            <a:avLst/>
          </a:prstGeom>
          <a:solidFill>
            <a:srgbClr val="E9E9E9">
              <a:alpha val="50196"/>
            </a:srgbClr>
          </a:solidFill>
        </p:spPr>
        <p:txBody>
          <a:bodyPr wrap="square" rtlCol="0">
            <a:spAutoFit/>
          </a:bodyPr>
          <a:lstStyle/>
          <a:p>
            <a:pPr algn="ctr"/>
            <a:r>
              <a:rPr kumimoji="1" lang="en-US" altLang="ja-JP" sz="1400" b="1" dirty="0">
                <a:solidFill>
                  <a:schemeClr val="tx1">
                    <a:lumMod val="50000"/>
                    <a:lumOff val="50000"/>
                  </a:schemeClr>
                </a:solidFill>
                <a:latin typeface="+mn-ea"/>
              </a:rPr>
              <a:t>134</a:t>
            </a:r>
            <a:r>
              <a:rPr kumimoji="1" lang="ja-JP" altLang="en-US" sz="1400" b="1" dirty="0">
                <a:solidFill>
                  <a:schemeClr val="tx1">
                    <a:lumMod val="50000"/>
                    <a:lumOff val="50000"/>
                  </a:schemeClr>
                </a:solidFill>
                <a:latin typeface="+mn-ea"/>
              </a:rPr>
              <a:t>％</a:t>
            </a:r>
            <a:r>
              <a:rPr kumimoji="1" lang="en-US" altLang="ja-JP" sz="1400" b="1" dirty="0">
                <a:solidFill>
                  <a:schemeClr val="tx1">
                    <a:lumMod val="50000"/>
                    <a:lumOff val="50000"/>
                  </a:schemeClr>
                </a:solidFill>
                <a:latin typeface="+mn-ea"/>
              </a:rPr>
              <a:t>UP</a:t>
            </a:r>
            <a:endParaRPr kumimoji="1" lang="ja-JP" altLang="en-US" sz="1400" b="1" dirty="0">
              <a:solidFill>
                <a:schemeClr val="tx1">
                  <a:lumMod val="50000"/>
                  <a:lumOff val="50000"/>
                </a:schemeClr>
              </a:solidFill>
              <a:latin typeface="+mn-ea"/>
            </a:endParaRPr>
          </a:p>
        </p:txBody>
      </p:sp>
      <p:sp>
        <p:nvSpPr>
          <p:cNvPr id="29" name="テキスト ボックス 28">
            <a:extLst>
              <a:ext uri="{FF2B5EF4-FFF2-40B4-BE49-F238E27FC236}">
                <a16:creationId xmlns:a16="http://schemas.microsoft.com/office/drawing/2014/main" id="{46854D23-A75F-1774-E8BA-B64218CBC829}"/>
              </a:ext>
            </a:extLst>
          </p:cNvPr>
          <p:cNvSpPr txBox="1"/>
          <p:nvPr/>
        </p:nvSpPr>
        <p:spPr>
          <a:xfrm>
            <a:off x="9480376" y="4765476"/>
            <a:ext cx="1258066" cy="307777"/>
          </a:xfrm>
          <a:prstGeom prst="rect">
            <a:avLst/>
          </a:prstGeom>
          <a:solidFill>
            <a:srgbClr val="E9E9E9">
              <a:alpha val="50196"/>
            </a:srgbClr>
          </a:solidFill>
        </p:spPr>
        <p:txBody>
          <a:bodyPr wrap="square" rtlCol="0">
            <a:spAutoFit/>
          </a:bodyPr>
          <a:lstStyle/>
          <a:p>
            <a:pPr algn="ctr"/>
            <a:r>
              <a:rPr kumimoji="1" lang="en-US" altLang="ja-JP" sz="1400" b="1" dirty="0">
                <a:solidFill>
                  <a:schemeClr val="tx1">
                    <a:lumMod val="50000"/>
                    <a:lumOff val="50000"/>
                  </a:schemeClr>
                </a:solidFill>
                <a:latin typeface="+mn-ea"/>
              </a:rPr>
              <a:t>138</a:t>
            </a:r>
            <a:r>
              <a:rPr kumimoji="1" lang="ja-JP" altLang="en-US" sz="1400" b="1" dirty="0">
                <a:solidFill>
                  <a:schemeClr val="tx1">
                    <a:lumMod val="50000"/>
                    <a:lumOff val="50000"/>
                  </a:schemeClr>
                </a:solidFill>
                <a:latin typeface="+mn-ea"/>
              </a:rPr>
              <a:t>％</a:t>
            </a:r>
            <a:r>
              <a:rPr kumimoji="1" lang="en-US" altLang="ja-JP" sz="1400" b="1" dirty="0">
                <a:solidFill>
                  <a:schemeClr val="tx1">
                    <a:lumMod val="50000"/>
                    <a:lumOff val="50000"/>
                  </a:schemeClr>
                </a:solidFill>
                <a:latin typeface="+mn-ea"/>
              </a:rPr>
              <a:t>UP</a:t>
            </a:r>
            <a:endParaRPr kumimoji="1" lang="ja-JP" altLang="en-US" sz="1400" b="1" dirty="0">
              <a:solidFill>
                <a:schemeClr val="tx1">
                  <a:lumMod val="50000"/>
                  <a:lumOff val="50000"/>
                </a:schemeClr>
              </a:solidFill>
              <a:latin typeface="+mn-ea"/>
            </a:endParaRPr>
          </a:p>
        </p:txBody>
      </p:sp>
      <p:cxnSp>
        <p:nvCxnSpPr>
          <p:cNvPr id="31" name="直線コネクタ 30">
            <a:extLst>
              <a:ext uri="{FF2B5EF4-FFF2-40B4-BE49-F238E27FC236}">
                <a16:creationId xmlns:a16="http://schemas.microsoft.com/office/drawing/2014/main" id="{40405870-FE20-D325-E11F-0938B504ADB6}"/>
              </a:ext>
            </a:extLst>
          </p:cNvPr>
          <p:cNvCxnSpPr>
            <a:cxnSpLocks/>
          </p:cNvCxnSpPr>
          <p:nvPr/>
        </p:nvCxnSpPr>
        <p:spPr>
          <a:xfrm flipH="1">
            <a:off x="9772624" y="4119537"/>
            <a:ext cx="643856" cy="36498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6B8E0371-5830-3E44-7922-7BB9C5968220}"/>
              </a:ext>
            </a:extLst>
          </p:cNvPr>
          <p:cNvSpPr/>
          <p:nvPr/>
        </p:nvSpPr>
        <p:spPr>
          <a:xfrm>
            <a:off x="809460" y="1031804"/>
            <a:ext cx="10573079" cy="102904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200" dirty="0">
                <a:solidFill>
                  <a:schemeClr val="tx1"/>
                </a:solidFill>
              </a:rPr>
              <a:t>広告接触ユーザーが能動的に商品画像を操作するため、</a:t>
            </a:r>
            <a:endParaRPr kumimoji="1" lang="en-US" altLang="ja-JP" sz="2200" dirty="0">
              <a:solidFill>
                <a:schemeClr val="tx1"/>
              </a:solidFill>
            </a:endParaRPr>
          </a:p>
          <a:p>
            <a:pPr algn="ctr"/>
            <a:r>
              <a:rPr lang="ja-JP" altLang="en-US" sz="2200" dirty="0">
                <a:solidFill>
                  <a:schemeClr val="tx1"/>
                </a:solidFill>
              </a:rPr>
              <a:t>広告の訴求内容が</a:t>
            </a:r>
            <a:r>
              <a:rPr lang="ja-JP" altLang="en-US" sz="2800" b="1" dirty="0">
                <a:solidFill>
                  <a:schemeClr val="accent6"/>
                </a:solidFill>
              </a:rPr>
              <a:t>印象に残り</a:t>
            </a:r>
            <a:r>
              <a:rPr lang="ja-JP" altLang="en-US" sz="2200" dirty="0">
                <a:solidFill>
                  <a:schemeClr val="tx1"/>
                </a:solidFill>
              </a:rPr>
              <a:t>、</a:t>
            </a:r>
            <a:r>
              <a:rPr lang="ja-JP" altLang="en-US" sz="2800" b="1" dirty="0">
                <a:solidFill>
                  <a:schemeClr val="accent6"/>
                </a:solidFill>
              </a:rPr>
              <a:t>認知向上</a:t>
            </a:r>
            <a:r>
              <a:rPr lang="ja-JP" altLang="en-US" sz="2200" dirty="0">
                <a:solidFill>
                  <a:schemeClr val="tx1"/>
                </a:solidFill>
              </a:rPr>
              <a:t>が期待できます。</a:t>
            </a:r>
            <a:endParaRPr lang="en-US" altLang="ja-JP" sz="2200" dirty="0">
              <a:solidFill>
                <a:schemeClr val="tx1"/>
              </a:solidFill>
            </a:endParaRPr>
          </a:p>
        </p:txBody>
      </p:sp>
    </p:spTree>
    <p:extLst>
      <p:ext uri="{BB962C8B-B14F-4D97-AF65-F5344CB8AC3E}">
        <p14:creationId xmlns:p14="http://schemas.microsoft.com/office/powerpoint/2010/main" val="677127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490F2-AD52-DFDD-3032-DD7037093BED}"/>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BCE4F5DF-7D81-3B82-46AC-A3A2D953B869}"/>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E8B8148A-E4F4-4FB8-79B9-DECE098A16B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正方形/長方形 1">
            <a:extLst>
              <a:ext uri="{FF2B5EF4-FFF2-40B4-BE49-F238E27FC236}">
                <a16:creationId xmlns:a16="http://schemas.microsoft.com/office/drawing/2014/main" id="{A0300071-5F77-5189-D1A9-D43AE95BC99E}"/>
              </a:ext>
            </a:extLst>
          </p:cNvPr>
          <p:cNvSpPr/>
          <p:nvPr/>
        </p:nvSpPr>
        <p:spPr>
          <a:xfrm>
            <a:off x="334964" y="2492896"/>
            <a:ext cx="2996158" cy="2256261"/>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7" name="正方形/長方形 6">
            <a:extLst>
              <a:ext uri="{FF2B5EF4-FFF2-40B4-BE49-F238E27FC236}">
                <a16:creationId xmlns:a16="http://schemas.microsoft.com/office/drawing/2014/main" id="{6CAC5ACF-4464-565E-AED1-5113B491C0CE}"/>
              </a:ext>
            </a:extLst>
          </p:cNvPr>
          <p:cNvSpPr/>
          <p:nvPr/>
        </p:nvSpPr>
        <p:spPr>
          <a:xfrm>
            <a:off x="809460" y="867416"/>
            <a:ext cx="10573079" cy="119343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dirty="0">
                <a:solidFill>
                  <a:schemeClr val="tx1"/>
                </a:solidFill>
              </a:rPr>
              <a:t>インタラクション機能を持たないスマートフォン版ブランドパネルとの配信比較では、</a:t>
            </a:r>
            <a:endParaRPr lang="en-US" altLang="ja-JP" dirty="0">
              <a:solidFill>
                <a:schemeClr val="tx1"/>
              </a:solidFill>
            </a:endParaRPr>
          </a:p>
          <a:p>
            <a:pPr algn="ctr"/>
            <a:r>
              <a:rPr lang="ja-JP" altLang="en-US" dirty="0">
                <a:solidFill>
                  <a:schemeClr val="tx1"/>
                </a:solidFill>
              </a:rPr>
              <a:t>自動車購入関心層の</a:t>
            </a:r>
            <a:r>
              <a:rPr lang="ja-JP" altLang="en-US" sz="2400" b="1" dirty="0">
                <a:solidFill>
                  <a:schemeClr val="accent6"/>
                </a:solidFill>
              </a:rPr>
              <a:t>興味関心、ブランド好意度、購入意向</a:t>
            </a:r>
            <a:r>
              <a:rPr lang="ja-JP" altLang="en-US" dirty="0">
                <a:solidFill>
                  <a:schemeClr val="tx1"/>
                </a:solidFill>
              </a:rPr>
              <a:t>がリフトする結果に。</a:t>
            </a:r>
            <a:endParaRPr lang="en-US" altLang="ja-JP" dirty="0">
              <a:solidFill>
                <a:schemeClr val="tx1"/>
              </a:solidFill>
            </a:endParaRPr>
          </a:p>
          <a:p>
            <a:pPr algn="ctr"/>
            <a:r>
              <a:rPr lang="ja-JP" altLang="en-US" dirty="0">
                <a:solidFill>
                  <a:schemeClr val="tx1"/>
                </a:solidFill>
              </a:rPr>
              <a:t>顕在層が気にする細部のデザインまで伝えられるため態度変容促進に繋がった。</a:t>
            </a:r>
            <a:endParaRPr lang="en-US" altLang="ja-JP" dirty="0">
              <a:solidFill>
                <a:schemeClr val="tx1"/>
              </a:solidFill>
            </a:endParaRPr>
          </a:p>
        </p:txBody>
      </p:sp>
      <p:sp>
        <p:nvSpPr>
          <p:cNvPr id="8" name="正方形/長方形 7">
            <a:extLst>
              <a:ext uri="{FF2B5EF4-FFF2-40B4-BE49-F238E27FC236}">
                <a16:creationId xmlns:a16="http://schemas.microsoft.com/office/drawing/2014/main" id="{BA4F29BD-B1F1-9003-C121-631E06CDF78F}"/>
              </a:ext>
            </a:extLst>
          </p:cNvPr>
          <p:cNvSpPr/>
          <p:nvPr/>
        </p:nvSpPr>
        <p:spPr>
          <a:xfrm>
            <a:off x="3791744" y="2500653"/>
            <a:ext cx="2376264" cy="403359"/>
          </a:xfrm>
          <a:prstGeom prst="rect">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広告への興味関心 </a:t>
            </a:r>
            <a:r>
              <a:rPr lang="en-US" altLang="ja-JP" sz="800" dirty="0">
                <a:solidFill>
                  <a:schemeClr val="bg1"/>
                </a:solidFill>
              </a:rPr>
              <a:t>※1</a:t>
            </a:r>
            <a:endParaRPr kumimoji="1" lang="ja-JP" altLang="en-US" sz="800" dirty="0">
              <a:solidFill>
                <a:schemeClr val="bg1"/>
              </a:solidFill>
            </a:endParaRPr>
          </a:p>
        </p:txBody>
      </p:sp>
      <p:sp>
        <p:nvSpPr>
          <p:cNvPr id="9" name="正方形/長方形 8">
            <a:extLst>
              <a:ext uri="{FF2B5EF4-FFF2-40B4-BE49-F238E27FC236}">
                <a16:creationId xmlns:a16="http://schemas.microsoft.com/office/drawing/2014/main" id="{D9E046C6-235A-9DF5-7FC6-4838FE411598}"/>
              </a:ext>
            </a:extLst>
          </p:cNvPr>
          <p:cNvSpPr/>
          <p:nvPr/>
        </p:nvSpPr>
        <p:spPr>
          <a:xfrm>
            <a:off x="6744072" y="2500653"/>
            <a:ext cx="2376264" cy="391430"/>
          </a:xfrm>
          <a:prstGeom prst="rect">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  ブランド好意度 </a:t>
            </a:r>
            <a:r>
              <a:rPr lang="en-US" altLang="ja-JP" sz="800" dirty="0">
                <a:solidFill>
                  <a:schemeClr val="bg1"/>
                </a:solidFill>
              </a:rPr>
              <a:t>※2 </a:t>
            </a:r>
            <a:r>
              <a:rPr lang="ja-JP" altLang="en-US" sz="800" dirty="0">
                <a:solidFill>
                  <a:schemeClr val="bg1"/>
                </a:solidFill>
              </a:rPr>
              <a:t>　</a:t>
            </a:r>
            <a:endParaRPr kumimoji="1" lang="ja-JP" altLang="en-US" sz="800" dirty="0">
              <a:solidFill>
                <a:schemeClr val="bg1"/>
              </a:solidFill>
            </a:endParaRPr>
          </a:p>
        </p:txBody>
      </p:sp>
      <p:sp>
        <p:nvSpPr>
          <p:cNvPr id="10" name="正方形/長方形 9">
            <a:extLst>
              <a:ext uri="{FF2B5EF4-FFF2-40B4-BE49-F238E27FC236}">
                <a16:creationId xmlns:a16="http://schemas.microsoft.com/office/drawing/2014/main" id="{DAB6D88C-64A7-C988-A9B5-F23D17C515CF}"/>
              </a:ext>
            </a:extLst>
          </p:cNvPr>
          <p:cNvSpPr/>
          <p:nvPr/>
        </p:nvSpPr>
        <p:spPr>
          <a:xfrm>
            <a:off x="9552384" y="2500653"/>
            <a:ext cx="2232248" cy="391430"/>
          </a:xfrm>
          <a:prstGeom prst="rect">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  商品購入意向 </a:t>
            </a:r>
            <a:r>
              <a:rPr lang="en-US" altLang="ja-JP" sz="800" dirty="0">
                <a:solidFill>
                  <a:schemeClr val="bg1"/>
                </a:solidFill>
              </a:rPr>
              <a:t>※3</a:t>
            </a:r>
            <a:endParaRPr kumimoji="1" lang="ja-JP" altLang="en-US" sz="800" dirty="0">
              <a:solidFill>
                <a:schemeClr val="bg1"/>
              </a:solidFill>
            </a:endParaRPr>
          </a:p>
        </p:txBody>
      </p:sp>
      <p:grpSp>
        <p:nvGrpSpPr>
          <p:cNvPr id="11" name="グループ化 10">
            <a:extLst>
              <a:ext uri="{FF2B5EF4-FFF2-40B4-BE49-F238E27FC236}">
                <a16:creationId xmlns:a16="http://schemas.microsoft.com/office/drawing/2014/main" id="{85CFBFF2-54AD-3DF6-9151-51E914D0DA6C}"/>
              </a:ext>
            </a:extLst>
          </p:cNvPr>
          <p:cNvGrpSpPr/>
          <p:nvPr/>
        </p:nvGrpSpPr>
        <p:grpSpPr>
          <a:xfrm>
            <a:off x="3449476" y="2858577"/>
            <a:ext cx="3078572" cy="2946687"/>
            <a:chOff x="1559496" y="2990056"/>
            <a:chExt cx="3744416" cy="3391272"/>
          </a:xfrm>
        </p:grpSpPr>
        <p:graphicFrame>
          <p:nvGraphicFramePr>
            <p:cNvPr id="12" name="グラフ 11">
              <a:extLst>
                <a:ext uri="{FF2B5EF4-FFF2-40B4-BE49-F238E27FC236}">
                  <a16:creationId xmlns:a16="http://schemas.microsoft.com/office/drawing/2014/main" id="{5CC62259-5B48-3BF3-05AF-5C7D63C0412B}"/>
                </a:ext>
              </a:extLst>
            </p:cNvPr>
            <p:cNvGraphicFramePr>
              <a:graphicFrameLocks/>
            </p:cNvGraphicFramePr>
            <p:nvPr/>
          </p:nvGraphicFramePr>
          <p:xfrm>
            <a:off x="1559496" y="2990056"/>
            <a:ext cx="3744416" cy="3391272"/>
          </p:xfrm>
          <a:graphic>
            <a:graphicData uri="http://schemas.openxmlformats.org/drawingml/2006/chart">
              <c:chart xmlns:c="http://schemas.openxmlformats.org/drawingml/2006/chart" xmlns:r="http://schemas.openxmlformats.org/officeDocument/2006/relationships" r:id="rId3"/>
            </a:graphicData>
          </a:graphic>
        </p:graphicFrame>
        <p:sp>
          <p:nvSpPr>
            <p:cNvPr id="13" name="テキスト ボックス 12">
              <a:extLst>
                <a:ext uri="{FF2B5EF4-FFF2-40B4-BE49-F238E27FC236}">
                  <a16:creationId xmlns:a16="http://schemas.microsoft.com/office/drawing/2014/main" id="{46830D37-B922-4385-7FAC-8B758A2E3DB6}"/>
                </a:ext>
              </a:extLst>
            </p:cNvPr>
            <p:cNvSpPr txBox="1"/>
            <p:nvPr/>
          </p:nvSpPr>
          <p:spPr>
            <a:xfrm>
              <a:off x="2632339" y="4559787"/>
              <a:ext cx="1514388" cy="531319"/>
            </a:xfrm>
            <a:prstGeom prst="rect">
              <a:avLst/>
            </a:prstGeom>
            <a:solidFill>
              <a:srgbClr val="E9E9E9">
                <a:alpha val="50196"/>
              </a:srgbClr>
            </a:solidFill>
          </p:spPr>
          <p:txBody>
            <a:bodyPr wrap="square" rtlCol="0">
              <a:spAutoFit/>
            </a:bodyPr>
            <a:lstStyle/>
            <a:p>
              <a:pPr algn="ctr"/>
              <a:r>
                <a:rPr kumimoji="1" lang="en-US" altLang="ja-JP" sz="2400" b="1" dirty="0">
                  <a:solidFill>
                    <a:schemeClr val="accent6"/>
                  </a:solidFill>
                  <a:latin typeface="+mn-ea"/>
                </a:rPr>
                <a:t>123</a:t>
              </a:r>
              <a:r>
                <a:rPr kumimoji="1" lang="ja-JP" altLang="en-US" sz="1400" b="1" dirty="0">
                  <a:solidFill>
                    <a:schemeClr val="accent6"/>
                  </a:solidFill>
                  <a:latin typeface="+mn-ea"/>
                </a:rPr>
                <a:t>％</a:t>
              </a:r>
              <a:r>
                <a:rPr kumimoji="1" lang="en-US" altLang="ja-JP" sz="1400" b="1" dirty="0">
                  <a:solidFill>
                    <a:schemeClr val="accent6"/>
                  </a:solidFill>
                  <a:latin typeface="+mn-ea"/>
                </a:rPr>
                <a:t>UP</a:t>
              </a:r>
              <a:endParaRPr kumimoji="1" lang="ja-JP" altLang="en-US" sz="1400" b="1" dirty="0">
                <a:solidFill>
                  <a:schemeClr val="accent6"/>
                </a:solidFill>
                <a:latin typeface="+mn-ea"/>
              </a:endParaRPr>
            </a:p>
          </p:txBody>
        </p:sp>
        <p:cxnSp>
          <p:nvCxnSpPr>
            <p:cNvPr id="14" name="直線コネクタ 13">
              <a:extLst>
                <a:ext uri="{FF2B5EF4-FFF2-40B4-BE49-F238E27FC236}">
                  <a16:creationId xmlns:a16="http://schemas.microsoft.com/office/drawing/2014/main" id="{4E642E55-1749-B543-D812-3014EAA8E8E4}"/>
                </a:ext>
              </a:extLst>
            </p:cNvPr>
            <p:cNvCxnSpPr>
              <a:cxnSpLocks/>
            </p:cNvCxnSpPr>
            <p:nvPr/>
          </p:nvCxnSpPr>
          <p:spPr>
            <a:xfrm flipH="1">
              <a:off x="2830417" y="3569968"/>
              <a:ext cx="1177586" cy="45616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14B1FFC0-138D-EC4E-046C-DC8F13FCE798}"/>
              </a:ext>
            </a:extLst>
          </p:cNvPr>
          <p:cNvGrpSpPr/>
          <p:nvPr/>
        </p:nvGrpSpPr>
        <p:grpSpPr>
          <a:xfrm>
            <a:off x="9362117" y="2858577"/>
            <a:ext cx="2782555" cy="2946687"/>
            <a:chOff x="8760296" y="2879509"/>
            <a:chExt cx="3384376" cy="3501819"/>
          </a:xfrm>
        </p:grpSpPr>
        <p:graphicFrame>
          <p:nvGraphicFramePr>
            <p:cNvPr id="16" name="グラフ 15">
              <a:extLst>
                <a:ext uri="{FF2B5EF4-FFF2-40B4-BE49-F238E27FC236}">
                  <a16:creationId xmlns:a16="http://schemas.microsoft.com/office/drawing/2014/main" id="{176D0EDC-8E97-2BBD-5F20-6FD49E39F63F}"/>
                </a:ext>
              </a:extLst>
            </p:cNvPr>
            <p:cNvGraphicFramePr>
              <a:graphicFrameLocks/>
            </p:cNvGraphicFramePr>
            <p:nvPr/>
          </p:nvGraphicFramePr>
          <p:xfrm>
            <a:off x="8760296" y="2879509"/>
            <a:ext cx="3384376" cy="3501819"/>
          </p:xfrm>
          <a:graphic>
            <a:graphicData uri="http://schemas.openxmlformats.org/drawingml/2006/chart">
              <c:chart xmlns:c="http://schemas.openxmlformats.org/drawingml/2006/chart" xmlns:r="http://schemas.openxmlformats.org/officeDocument/2006/relationships" r:id="rId4"/>
            </a:graphicData>
          </a:graphic>
        </p:graphicFrame>
        <p:sp>
          <p:nvSpPr>
            <p:cNvPr id="17" name="テキスト ボックス 16">
              <a:extLst>
                <a:ext uri="{FF2B5EF4-FFF2-40B4-BE49-F238E27FC236}">
                  <a16:creationId xmlns:a16="http://schemas.microsoft.com/office/drawing/2014/main" id="{C3179AAE-65AF-7816-94C6-5C96BC3138C7}"/>
                </a:ext>
              </a:extLst>
            </p:cNvPr>
            <p:cNvSpPr txBox="1"/>
            <p:nvPr/>
          </p:nvSpPr>
          <p:spPr>
            <a:xfrm>
              <a:off x="9695290" y="4559787"/>
              <a:ext cx="1514387" cy="548639"/>
            </a:xfrm>
            <a:prstGeom prst="rect">
              <a:avLst/>
            </a:prstGeom>
            <a:solidFill>
              <a:srgbClr val="E9E9E9">
                <a:alpha val="50196"/>
              </a:srgbClr>
            </a:solidFill>
          </p:spPr>
          <p:txBody>
            <a:bodyPr wrap="square" rtlCol="0">
              <a:spAutoFit/>
            </a:bodyPr>
            <a:lstStyle/>
            <a:p>
              <a:pPr algn="ctr"/>
              <a:r>
                <a:rPr kumimoji="1" lang="en-US" altLang="ja-JP" sz="2400" b="1" dirty="0">
                  <a:solidFill>
                    <a:schemeClr val="accent6"/>
                  </a:solidFill>
                  <a:latin typeface="+mn-ea"/>
                </a:rPr>
                <a:t>149</a:t>
              </a:r>
              <a:r>
                <a:rPr kumimoji="1" lang="ja-JP" altLang="en-US" sz="1400" b="1" dirty="0">
                  <a:solidFill>
                    <a:schemeClr val="accent6"/>
                  </a:solidFill>
                  <a:latin typeface="+mn-ea"/>
                </a:rPr>
                <a:t>％</a:t>
              </a:r>
              <a:r>
                <a:rPr kumimoji="1" lang="en-US" altLang="ja-JP" sz="1400" b="1" dirty="0">
                  <a:solidFill>
                    <a:schemeClr val="accent6"/>
                  </a:solidFill>
                  <a:latin typeface="+mn-ea"/>
                </a:rPr>
                <a:t>UP</a:t>
              </a:r>
              <a:endParaRPr kumimoji="1" lang="ja-JP" altLang="en-US" sz="1400" b="1" dirty="0">
                <a:solidFill>
                  <a:schemeClr val="accent6"/>
                </a:solidFill>
                <a:latin typeface="+mn-ea"/>
              </a:endParaRPr>
            </a:p>
          </p:txBody>
        </p:sp>
        <p:cxnSp>
          <p:nvCxnSpPr>
            <p:cNvPr id="18" name="直線コネクタ 17">
              <a:extLst>
                <a:ext uri="{FF2B5EF4-FFF2-40B4-BE49-F238E27FC236}">
                  <a16:creationId xmlns:a16="http://schemas.microsoft.com/office/drawing/2014/main" id="{EA298CF3-3F70-76C5-1F0A-0770FF3DD8CA}"/>
                </a:ext>
              </a:extLst>
            </p:cNvPr>
            <p:cNvCxnSpPr>
              <a:cxnSpLocks/>
            </p:cNvCxnSpPr>
            <p:nvPr/>
          </p:nvCxnSpPr>
          <p:spPr>
            <a:xfrm flipH="1">
              <a:off x="9912424" y="3188911"/>
              <a:ext cx="1080120" cy="903751"/>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9" name="グループ化 18">
            <a:extLst>
              <a:ext uri="{FF2B5EF4-FFF2-40B4-BE49-F238E27FC236}">
                <a16:creationId xmlns:a16="http://schemas.microsoft.com/office/drawing/2014/main" id="{F5ADA113-2F71-FB45-3C46-22B4D3445DA0}"/>
              </a:ext>
            </a:extLst>
          </p:cNvPr>
          <p:cNvGrpSpPr/>
          <p:nvPr/>
        </p:nvGrpSpPr>
        <p:grpSpPr>
          <a:xfrm>
            <a:off x="6391532" y="2858577"/>
            <a:ext cx="3088844" cy="2946687"/>
            <a:chOff x="5147402" y="2879509"/>
            <a:chExt cx="3756910" cy="3501819"/>
          </a:xfrm>
        </p:grpSpPr>
        <p:graphicFrame>
          <p:nvGraphicFramePr>
            <p:cNvPr id="20" name="グラフ 19">
              <a:extLst>
                <a:ext uri="{FF2B5EF4-FFF2-40B4-BE49-F238E27FC236}">
                  <a16:creationId xmlns:a16="http://schemas.microsoft.com/office/drawing/2014/main" id="{623F5184-85D4-74A6-125C-D426341CA199}"/>
                </a:ext>
              </a:extLst>
            </p:cNvPr>
            <p:cNvGraphicFramePr>
              <a:graphicFrameLocks/>
            </p:cNvGraphicFramePr>
            <p:nvPr/>
          </p:nvGraphicFramePr>
          <p:xfrm>
            <a:off x="5147402" y="2879509"/>
            <a:ext cx="3756910" cy="3501819"/>
          </p:xfrm>
          <a:graphic>
            <a:graphicData uri="http://schemas.openxmlformats.org/drawingml/2006/chart">
              <c:chart xmlns:c="http://schemas.openxmlformats.org/drawingml/2006/chart" xmlns:r="http://schemas.openxmlformats.org/officeDocument/2006/relationships" r:id="rId5"/>
            </a:graphicData>
          </a:graphic>
        </p:graphicFrame>
        <p:cxnSp>
          <p:nvCxnSpPr>
            <p:cNvPr id="21" name="直線コネクタ 20">
              <a:extLst>
                <a:ext uri="{FF2B5EF4-FFF2-40B4-BE49-F238E27FC236}">
                  <a16:creationId xmlns:a16="http://schemas.microsoft.com/office/drawing/2014/main" id="{A4D6687F-355E-37CC-F904-82A2F3FACE23}"/>
                </a:ext>
              </a:extLst>
            </p:cNvPr>
            <p:cNvCxnSpPr>
              <a:cxnSpLocks/>
            </p:cNvCxnSpPr>
            <p:nvPr/>
          </p:nvCxnSpPr>
          <p:spPr>
            <a:xfrm flipH="1">
              <a:off x="6434736" y="3441988"/>
              <a:ext cx="1182729" cy="442133"/>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A60492B1-9767-4E95-C6BB-5788A39DFA71}"/>
                </a:ext>
              </a:extLst>
            </p:cNvPr>
            <p:cNvSpPr txBox="1"/>
            <p:nvPr/>
          </p:nvSpPr>
          <p:spPr>
            <a:xfrm>
              <a:off x="6250153" y="4559787"/>
              <a:ext cx="1514389" cy="548639"/>
            </a:xfrm>
            <a:prstGeom prst="rect">
              <a:avLst/>
            </a:prstGeom>
            <a:solidFill>
              <a:srgbClr val="E9E9E9">
                <a:alpha val="50196"/>
              </a:srgbClr>
            </a:solidFill>
          </p:spPr>
          <p:txBody>
            <a:bodyPr wrap="square" rtlCol="0">
              <a:spAutoFit/>
            </a:bodyPr>
            <a:lstStyle/>
            <a:p>
              <a:pPr algn="ctr"/>
              <a:r>
                <a:rPr kumimoji="1" lang="en-US" altLang="ja-JP" sz="2400" b="1" dirty="0">
                  <a:solidFill>
                    <a:schemeClr val="accent6"/>
                  </a:solidFill>
                  <a:latin typeface="+mn-ea"/>
                </a:rPr>
                <a:t>126</a:t>
              </a:r>
              <a:r>
                <a:rPr kumimoji="1" lang="ja-JP" altLang="en-US" sz="1400" b="1" dirty="0">
                  <a:solidFill>
                    <a:schemeClr val="accent6"/>
                  </a:solidFill>
                  <a:latin typeface="+mn-ea"/>
                </a:rPr>
                <a:t>％</a:t>
              </a:r>
              <a:r>
                <a:rPr kumimoji="1" lang="en-US" altLang="ja-JP" sz="1400" b="1" dirty="0">
                  <a:solidFill>
                    <a:schemeClr val="accent6"/>
                  </a:solidFill>
                  <a:latin typeface="+mn-ea"/>
                </a:rPr>
                <a:t>UP</a:t>
              </a:r>
              <a:endParaRPr kumimoji="1" lang="ja-JP" altLang="en-US" sz="1400" b="1" dirty="0">
                <a:solidFill>
                  <a:schemeClr val="accent6"/>
                </a:solidFill>
                <a:latin typeface="+mn-ea"/>
              </a:endParaRPr>
            </a:p>
          </p:txBody>
        </p:sp>
      </p:grpSp>
      <p:pic>
        <p:nvPicPr>
          <p:cNvPr id="23" name="図 22" descr="グラフィカル ユーザー インターフェイス, Web サイト&#10;&#10;自動的に生成された説明">
            <a:extLst>
              <a:ext uri="{FF2B5EF4-FFF2-40B4-BE49-F238E27FC236}">
                <a16:creationId xmlns:a16="http://schemas.microsoft.com/office/drawing/2014/main" id="{452968C2-0381-BD08-9499-77281B539F1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050" y="2644669"/>
            <a:ext cx="2045772" cy="1570733"/>
          </a:xfrm>
          <a:prstGeom prst="rect">
            <a:avLst/>
          </a:prstGeom>
        </p:spPr>
      </p:pic>
      <p:pic>
        <p:nvPicPr>
          <p:cNvPr id="24" name="図 23" descr="グラフィカル ユーザー インターフェイス, Web サイト&#10;&#10;自動的に生成された説明">
            <a:extLst>
              <a:ext uri="{FF2B5EF4-FFF2-40B4-BE49-F238E27FC236}">
                <a16:creationId xmlns:a16="http://schemas.microsoft.com/office/drawing/2014/main" id="{4AC85A0C-FB1E-E85B-D2A2-072E87F0215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18078" y="3395584"/>
            <a:ext cx="1860348" cy="1248438"/>
          </a:xfrm>
          <a:prstGeom prst="rect">
            <a:avLst/>
          </a:prstGeom>
          <a:ln w="12700">
            <a:solidFill>
              <a:schemeClr val="bg1">
                <a:lumMod val="95000"/>
              </a:schemeClr>
            </a:solidFill>
          </a:ln>
        </p:spPr>
      </p:pic>
      <p:grpSp>
        <p:nvGrpSpPr>
          <p:cNvPr id="25" name="グループ化 24">
            <a:extLst>
              <a:ext uri="{FF2B5EF4-FFF2-40B4-BE49-F238E27FC236}">
                <a16:creationId xmlns:a16="http://schemas.microsoft.com/office/drawing/2014/main" id="{58E97E10-6119-9E11-4FAA-5529E0F79ACE}"/>
              </a:ext>
            </a:extLst>
          </p:cNvPr>
          <p:cNvGrpSpPr/>
          <p:nvPr/>
        </p:nvGrpSpPr>
        <p:grpSpPr>
          <a:xfrm>
            <a:off x="391943" y="5139888"/>
            <a:ext cx="1586851" cy="1718112"/>
            <a:chOff x="1102122" y="4725144"/>
            <a:chExt cx="1983564" cy="2147640"/>
          </a:xfrm>
        </p:grpSpPr>
        <p:pic>
          <p:nvPicPr>
            <p:cNvPr id="26" name="図 25">
              <a:extLst>
                <a:ext uri="{FF2B5EF4-FFF2-40B4-BE49-F238E27FC236}">
                  <a16:creationId xmlns:a16="http://schemas.microsoft.com/office/drawing/2014/main" id="{F0CBBE95-6001-F646-8244-606382B2DA8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43135"/>
            <a:stretch/>
          </p:blipFill>
          <p:spPr>
            <a:xfrm>
              <a:off x="1102122" y="4725144"/>
              <a:ext cx="1983564" cy="2147640"/>
            </a:xfrm>
            <a:prstGeom prst="rect">
              <a:avLst/>
            </a:prstGeom>
          </p:spPr>
        </p:pic>
        <p:pic>
          <p:nvPicPr>
            <p:cNvPr id="27" name="図 26" descr="グラフィカル ユーザー インターフェイス, テキスト, アプリケーション&#10;&#10;自動的に生成された説明">
              <a:extLst>
                <a:ext uri="{FF2B5EF4-FFF2-40B4-BE49-F238E27FC236}">
                  <a16:creationId xmlns:a16="http://schemas.microsoft.com/office/drawing/2014/main" id="{CF140367-C8AC-15BA-93FB-BF28ED5A578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49475"/>
            <a:stretch/>
          </p:blipFill>
          <p:spPr>
            <a:xfrm>
              <a:off x="1243951" y="5194953"/>
              <a:ext cx="1707106" cy="1677831"/>
            </a:xfrm>
            <a:prstGeom prst="rect">
              <a:avLst/>
            </a:prstGeom>
            <a:ln>
              <a:noFill/>
            </a:ln>
          </p:spPr>
        </p:pic>
        <p:pic>
          <p:nvPicPr>
            <p:cNvPr id="28" name="図 27">
              <a:extLst>
                <a:ext uri="{FF2B5EF4-FFF2-40B4-BE49-F238E27FC236}">
                  <a16:creationId xmlns:a16="http://schemas.microsoft.com/office/drawing/2014/main" id="{6CFF4180-48F7-8635-3502-D6CF158981A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46138" y="5617778"/>
              <a:ext cx="1707107" cy="979574"/>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テキスト ボックス 28">
            <a:extLst>
              <a:ext uri="{FF2B5EF4-FFF2-40B4-BE49-F238E27FC236}">
                <a16:creationId xmlns:a16="http://schemas.microsoft.com/office/drawing/2014/main" id="{B7D590DE-0C37-225D-AEF7-A45AF7AFE791}"/>
              </a:ext>
            </a:extLst>
          </p:cNvPr>
          <p:cNvSpPr txBox="1"/>
          <p:nvPr/>
        </p:nvSpPr>
        <p:spPr>
          <a:xfrm>
            <a:off x="3719736" y="5877272"/>
            <a:ext cx="7272808" cy="707886"/>
          </a:xfrm>
          <a:prstGeom prst="rect">
            <a:avLst/>
          </a:prstGeom>
          <a:noFill/>
        </p:spPr>
        <p:txBody>
          <a:bodyPr wrap="square">
            <a:spAutoFit/>
          </a:bodyPr>
          <a:lstStyle/>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自動車購入関心層の定義：アンケート調査の設問で「自動車の購入を検討している」と回答したユーザー（資料請求</a:t>
            </a:r>
            <a:r>
              <a:rPr lang="en-US" altLang="ja-JP" sz="800" dirty="0">
                <a:solidFill>
                  <a:schemeClr val="bg1">
                    <a:lumMod val="50000"/>
                  </a:schemeClr>
                </a:solidFill>
                <a:latin typeface="+mn-ea"/>
              </a:rPr>
              <a:t>or</a:t>
            </a:r>
            <a:r>
              <a:rPr lang="ja-JP" altLang="en-US" sz="800" dirty="0">
                <a:solidFill>
                  <a:schemeClr val="bg1">
                    <a:lumMod val="50000"/>
                  </a:schemeClr>
                </a:solidFill>
                <a:latin typeface="+mn-ea"/>
              </a:rPr>
              <a:t>試乗体験の有無は不問）</a:t>
            </a:r>
            <a:endParaRPr lang="en-US" altLang="ja-JP" sz="800" dirty="0">
              <a:solidFill>
                <a:schemeClr val="bg1">
                  <a:lumMod val="50000"/>
                </a:schemeClr>
              </a:solidFill>
              <a:latin typeface="+mn-ea"/>
            </a:endParaRPr>
          </a:p>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出典：</a:t>
            </a:r>
            <a:r>
              <a:rPr lang="en-US" altLang="ja-JP" sz="800" dirty="0">
                <a:solidFill>
                  <a:schemeClr val="bg1">
                    <a:lumMod val="50000"/>
                  </a:schemeClr>
                </a:solidFill>
                <a:latin typeface="+mn-ea"/>
              </a:rPr>
              <a:t>Yahoo! JAPAN</a:t>
            </a:r>
            <a:r>
              <a:rPr lang="ja-JP" altLang="en-US" sz="800" dirty="0">
                <a:solidFill>
                  <a:schemeClr val="bg1">
                    <a:lumMod val="50000"/>
                  </a:schemeClr>
                </a:solidFill>
                <a:latin typeface="+mn-ea"/>
              </a:rPr>
              <a:t>自主調査 </a:t>
            </a:r>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マクロミルモニターを通じてのアンケート調査 </a:t>
            </a:r>
            <a:r>
              <a:rPr lang="en-US"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月実施、</a:t>
            </a:r>
            <a:r>
              <a:rPr lang="en-US" altLang="ja-JP" sz="800" dirty="0">
                <a:solidFill>
                  <a:schemeClr val="bg1">
                    <a:lumMod val="50000"/>
                  </a:schemeClr>
                </a:solidFill>
                <a:latin typeface="+mn-ea"/>
              </a:rPr>
              <a:t>N</a:t>
            </a:r>
            <a:r>
              <a:rPr lang="ja-JP" altLang="en-US" sz="800" dirty="0">
                <a:solidFill>
                  <a:schemeClr val="bg1">
                    <a:lumMod val="50000"/>
                  </a:schemeClr>
                </a:solidFill>
                <a:latin typeface="+mn-ea"/>
              </a:rPr>
              <a:t>：</a:t>
            </a:r>
            <a:r>
              <a:rPr lang="en-US" altLang="ja-JP" sz="800" dirty="0">
                <a:solidFill>
                  <a:schemeClr val="bg1">
                    <a:lumMod val="50000"/>
                  </a:schemeClr>
                </a:solidFill>
                <a:latin typeface="+mn-ea"/>
              </a:rPr>
              <a:t>1030</a:t>
            </a:r>
            <a:r>
              <a:rPr lang="ja-JP" altLang="en-US" sz="800" dirty="0">
                <a:solidFill>
                  <a:schemeClr val="bg1">
                    <a:lumMod val="50000"/>
                  </a:schemeClr>
                </a:solidFill>
                <a:latin typeface="+mn-ea"/>
              </a:rPr>
              <a:t>サンプル</a:t>
            </a:r>
            <a:r>
              <a:rPr lang="en-US" altLang="ja-JP" sz="800" dirty="0">
                <a:solidFill>
                  <a:schemeClr val="bg1">
                    <a:lumMod val="50000"/>
                  </a:schemeClr>
                </a:solidFill>
                <a:latin typeface="+mn-ea"/>
              </a:rPr>
              <a:t>)</a:t>
            </a:r>
            <a:endParaRPr kumimoji="1" lang="ja-JP" altLang="en-US" sz="800" dirty="0">
              <a:solidFill>
                <a:schemeClr val="bg1">
                  <a:lumMod val="50000"/>
                </a:schemeClr>
              </a:solidFill>
              <a:latin typeface="+mn-ea"/>
            </a:endParaRPr>
          </a:p>
          <a:p>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 </a:t>
            </a:r>
            <a:r>
              <a:rPr lang="en-US" altLang="ja-JP" sz="800" dirty="0">
                <a:solidFill>
                  <a:schemeClr val="bg1">
                    <a:lumMod val="50000"/>
                  </a:schemeClr>
                </a:solidFill>
                <a:latin typeface="+mn-ea"/>
              </a:rPr>
              <a:t>Q</a:t>
            </a:r>
            <a:r>
              <a:rPr lang="ja-JP" altLang="en-US" sz="800" dirty="0">
                <a:solidFill>
                  <a:schemeClr val="bg1">
                    <a:lumMod val="50000"/>
                  </a:schemeClr>
                </a:solidFill>
                <a:latin typeface="+mn-ea"/>
              </a:rPr>
              <a:t>：</a:t>
            </a:r>
            <a:r>
              <a:rPr lang="en-US" altLang="ja-JP" sz="800" dirty="0">
                <a:solidFill>
                  <a:schemeClr val="bg1">
                    <a:lumMod val="50000"/>
                  </a:schemeClr>
                </a:solidFill>
                <a:latin typeface="+mn-ea"/>
              </a:rPr>
              <a:t>Yahoo! JAPAN</a:t>
            </a:r>
            <a:r>
              <a:rPr lang="ja-JP" altLang="en-US" sz="800" dirty="0">
                <a:solidFill>
                  <a:schemeClr val="bg1">
                    <a:lumMod val="50000"/>
                  </a:schemeClr>
                </a:solidFill>
                <a:latin typeface="+mn-ea"/>
              </a:rPr>
              <a:t>トップページで掲載されていた、こちらの広告についてどの程度、興味・関心が沸きますか</a:t>
            </a:r>
            <a:endParaRPr lang="en-US" altLang="ja-JP" sz="800" dirty="0">
              <a:solidFill>
                <a:schemeClr val="bg1">
                  <a:lumMod val="50000"/>
                </a:schemeClr>
              </a:solidFill>
              <a:latin typeface="+mn-ea"/>
            </a:endParaRPr>
          </a:p>
          <a:p>
            <a:r>
              <a:rPr lang="en-US" altLang="ja-JP" sz="800" dirty="0">
                <a:solidFill>
                  <a:schemeClr val="bg1">
                    <a:lumMod val="50000"/>
                  </a:schemeClr>
                </a:solidFill>
                <a:latin typeface="+mn-ea"/>
              </a:rPr>
              <a:t>※2 Q</a:t>
            </a:r>
            <a:r>
              <a:rPr lang="ja-JP" altLang="en-US" sz="800" dirty="0">
                <a:solidFill>
                  <a:schemeClr val="bg1">
                    <a:lumMod val="50000"/>
                  </a:schemeClr>
                </a:solidFill>
                <a:latin typeface="+mn-ea"/>
              </a:rPr>
              <a:t>：こちらの広告を見て、トヨタ自動車に好意を感じましたか。</a:t>
            </a:r>
            <a:r>
              <a:rPr lang="ja-JP" altLang="en-US" sz="800" dirty="0">
                <a:solidFill>
                  <a:schemeClr val="tx1">
                    <a:lumMod val="50000"/>
                    <a:lumOff val="50000"/>
                  </a:schemeClr>
                </a:solidFill>
              </a:rPr>
              <a:t> </a:t>
            </a:r>
            <a:endParaRPr lang="en-US" altLang="ja-JP" sz="800" dirty="0">
              <a:solidFill>
                <a:schemeClr val="tx1">
                  <a:lumMod val="50000"/>
                  <a:lumOff val="50000"/>
                </a:schemeClr>
              </a:solidFill>
            </a:endParaRPr>
          </a:p>
          <a:p>
            <a:r>
              <a:rPr lang="en-US" altLang="ja-JP" sz="800" dirty="0">
                <a:solidFill>
                  <a:schemeClr val="bg1">
                    <a:lumMod val="50000"/>
                  </a:schemeClr>
                </a:solidFill>
                <a:latin typeface="+mn-ea"/>
              </a:rPr>
              <a:t>※3 Q</a:t>
            </a:r>
            <a:r>
              <a:rPr lang="ja-JP" altLang="en-US" sz="800" dirty="0">
                <a:solidFill>
                  <a:schemeClr val="bg1">
                    <a:lumMod val="50000"/>
                  </a:schemeClr>
                </a:solidFill>
                <a:latin typeface="+mn-ea"/>
              </a:rPr>
              <a:t>：こちらの広告を見て、</a:t>
            </a:r>
            <a:r>
              <a:rPr lang="en-US" altLang="ja-JP" sz="800" dirty="0">
                <a:solidFill>
                  <a:schemeClr val="bg1">
                    <a:lumMod val="50000"/>
                  </a:schemeClr>
                </a:solidFill>
                <a:latin typeface="+mn-ea"/>
              </a:rPr>
              <a:t>GR86</a:t>
            </a:r>
            <a:r>
              <a:rPr lang="ja-JP" altLang="en-US" sz="800" dirty="0">
                <a:solidFill>
                  <a:schemeClr val="bg1">
                    <a:lumMod val="50000"/>
                  </a:schemeClr>
                </a:solidFill>
                <a:latin typeface="+mn-ea"/>
              </a:rPr>
              <a:t>を購入したくなりましたか。</a:t>
            </a:r>
          </a:p>
        </p:txBody>
      </p:sp>
      <p:sp>
        <p:nvSpPr>
          <p:cNvPr id="30" name="テキスト ボックス 29">
            <a:extLst>
              <a:ext uri="{FF2B5EF4-FFF2-40B4-BE49-F238E27FC236}">
                <a16:creationId xmlns:a16="http://schemas.microsoft.com/office/drawing/2014/main" id="{35AF8EEC-EB1B-3C79-30C2-C0054541B57B}"/>
              </a:ext>
            </a:extLst>
          </p:cNvPr>
          <p:cNvSpPr txBox="1"/>
          <p:nvPr/>
        </p:nvSpPr>
        <p:spPr>
          <a:xfrm>
            <a:off x="334963" y="2185925"/>
            <a:ext cx="2996159" cy="246221"/>
          </a:xfrm>
          <a:prstGeom prst="rect">
            <a:avLst/>
          </a:prstGeom>
          <a:noFill/>
        </p:spPr>
        <p:txBody>
          <a:bodyPr wrap="square">
            <a:spAutoFit/>
          </a:bodyPr>
          <a:lstStyle/>
          <a:p>
            <a:pPr algn="ct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トップページ インタラクション 企画（</a:t>
            </a:r>
            <a:r>
              <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テキスト ボックス 30">
            <a:extLst>
              <a:ext uri="{FF2B5EF4-FFF2-40B4-BE49-F238E27FC236}">
                <a16:creationId xmlns:a16="http://schemas.microsoft.com/office/drawing/2014/main" id="{24F3E949-85D1-8A6F-AB37-E02077E0B124}"/>
              </a:ext>
            </a:extLst>
          </p:cNvPr>
          <p:cNvSpPr txBox="1"/>
          <p:nvPr/>
        </p:nvSpPr>
        <p:spPr>
          <a:xfrm>
            <a:off x="1957457" y="6474822"/>
            <a:ext cx="1690271" cy="338554"/>
          </a:xfrm>
          <a:prstGeom prst="rect">
            <a:avLst/>
          </a:prstGeom>
          <a:noFill/>
        </p:spPr>
        <p:txBody>
          <a:bodyPr wrap="square">
            <a:spAutoFit/>
          </a:bodyPr>
          <a:lstStyle/>
          <a:p>
            <a:r>
              <a:rPr lang="en-US" altLang="ja-JP" sz="800" dirty="0">
                <a:solidFill>
                  <a:schemeClr val="bg1">
                    <a:lumMod val="50000"/>
                  </a:schemeClr>
                </a:solidFill>
                <a:latin typeface="+mn-ea"/>
              </a:rPr>
              <a:t>※</a:t>
            </a:r>
            <a:r>
              <a:rPr lang="ja-JP" altLang="en-US" sz="800" dirty="0">
                <a:solidFill>
                  <a:schemeClr val="bg1">
                    <a:lumMod val="50000"/>
                  </a:schemeClr>
                </a:solidFill>
                <a:latin typeface="+mn-ea"/>
              </a:rPr>
              <a:t>左記画像はイメージです</a:t>
            </a:r>
            <a:endParaRPr lang="en-US" altLang="ja-JP" sz="800" dirty="0">
              <a:solidFill>
                <a:schemeClr val="bg1">
                  <a:lumMod val="50000"/>
                </a:schemeClr>
              </a:solidFill>
              <a:latin typeface="+mn-ea"/>
            </a:endParaRPr>
          </a:p>
          <a:p>
            <a:r>
              <a:rPr lang="en-US" altLang="ja-JP" sz="800" dirty="0">
                <a:solidFill>
                  <a:schemeClr val="bg1">
                    <a:lumMod val="50000"/>
                  </a:schemeClr>
                </a:solidFill>
                <a:latin typeface="+mn-ea"/>
              </a:rPr>
              <a:t>※SP</a:t>
            </a:r>
            <a:r>
              <a:rPr lang="ja-JP" altLang="en-US" sz="800" dirty="0">
                <a:solidFill>
                  <a:schemeClr val="bg1">
                    <a:lumMod val="50000"/>
                  </a:schemeClr>
                </a:solidFill>
                <a:latin typeface="+mn-ea"/>
              </a:rPr>
              <a:t>はスマートフォンの略です</a:t>
            </a:r>
            <a:endParaRPr lang="en-US" altLang="ja-JP" sz="800" dirty="0">
              <a:solidFill>
                <a:schemeClr val="bg1">
                  <a:lumMod val="50000"/>
                </a:schemeClr>
              </a:solidFill>
              <a:latin typeface="+mn-ea"/>
            </a:endParaRPr>
          </a:p>
        </p:txBody>
      </p:sp>
      <p:sp>
        <p:nvSpPr>
          <p:cNvPr id="33" name="テキスト プレースホルダー 2">
            <a:extLst>
              <a:ext uri="{FF2B5EF4-FFF2-40B4-BE49-F238E27FC236}">
                <a16:creationId xmlns:a16="http://schemas.microsoft.com/office/drawing/2014/main" id="{0CEF416D-4CFC-426B-2458-F4DECAC78CDC}"/>
              </a:ext>
            </a:extLst>
          </p:cNvPr>
          <p:cNvSpPr>
            <a:spLocks noGrp="1"/>
          </p:cNvSpPr>
          <p:nvPr>
            <p:ph type="body" sz="quarter" idx="10"/>
          </p:nvPr>
        </p:nvSpPr>
        <p:spPr>
          <a:xfrm>
            <a:off x="1430338" y="252413"/>
            <a:ext cx="8137525" cy="334962"/>
          </a:xfrm>
        </p:spPr>
        <p:txBody>
          <a:bodyPr/>
          <a:lstStyle/>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期待できる効果</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（事例：トヨタ自動車株式会社様）</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18481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1D7D5BA0-37EA-549B-7FF2-A78504851662}"/>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04" b="3804"/>
          <a:stretch/>
        </p:blipFill>
        <p:spPr>
          <a:xfrm>
            <a:off x="2204326" y="2773503"/>
            <a:ext cx="1586282" cy="1464484"/>
          </a:xfrm>
          <a:prstGeom prst="rect">
            <a:avLst/>
          </a:prstGeom>
        </p:spPr>
      </p:pic>
      <p:sp>
        <p:nvSpPr>
          <p:cNvPr id="3" name="テキスト プレースホルダー 19">
            <a:extLst>
              <a:ext uri="{FF2B5EF4-FFF2-40B4-BE49-F238E27FC236}">
                <a16:creationId xmlns:a16="http://schemas.microsoft.com/office/drawing/2014/main" id="{6DD608A7-CB0D-8018-2FDE-ADE43757D4AE}"/>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03</a:t>
            </a:r>
            <a:endParaRPr kumimoji="1" lang="ja-JP" altLang="en-US" dirty="0"/>
          </a:p>
        </p:txBody>
      </p:sp>
      <p:sp>
        <p:nvSpPr>
          <p:cNvPr id="7" name="テキスト プレースホルダー 23">
            <a:extLst>
              <a:ext uri="{FF2B5EF4-FFF2-40B4-BE49-F238E27FC236}">
                <a16:creationId xmlns:a16="http://schemas.microsoft.com/office/drawing/2014/main" id="{0B4D204E-460E-A69C-E8C8-890F97394300}"/>
              </a:ext>
            </a:extLst>
          </p:cNvPr>
          <p:cNvSpPr>
            <a:spLocks noGrp="1"/>
          </p:cNvSpPr>
          <p:nvPr>
            <p:ph type="body" sz="quarter" idx="19" hasCustomPrompt="1"/>
          </p:nvPr>
        </p:nvSpPr>
        <p:spPr>
          <a:xfrm>
            <a:off x="1720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商品価格</a:t>
            </a:r>
          </a:p>
        </p:txBody>
      </p:sp>
    </p:spTree>
    <p:extLst>
      <p:ext uri="{BB962C8B-B14F-4D97-AF65-F5344CB8AC3E}">
        <p14:creationId xmlns:p14="http://schemas.microsoft.com/office/powerpoint/2010/main" val="1699558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endParaRPr kumimoji="1" lang="ja-JP" altLang="en-US"/>
          </a:p>
        </p:txBody>
      </p:sp>
      <p:sp>
        <p:nvSpPr>
          <p:cNvPr id="9" name="テキスト ボックス 8">
            <a:extLst>
              <a:ext uri="{FF2B5EF4-FFF2-40B4-BE49-F238E27FC236}">
                <a16:creationId xmlns:a16="http://schemas.microsoft.com/office/drawing/2014/main" id="{227D13E0-0F8D-7247-BC4E-B1CD30E15E1A}"/>
              </a:ext>
            </a:extLst>
          </p:cNvPr>
          <p:cNvSpPr txBox="1"/>
          <p:nvPr/>
        </p:nvSpPr>
        <p:spPr>
          <a:xfrm>
            <a:off x="479424" y="850094"/>
            <a:ext cx="11269661" cy="987963"/>
          </a:xfrm>
          <a:prstGeom prst="rect">
            <a:avLst/>
          </a:prstGeom>
          <a:noFill/>
        </p:spPr>
        <p:txBody>
          <a:bodyPr wrap="square" lIns="0" tIns="0" rIns="0" bIns="0" rtlCol="0">
            <a:spAutoFit/>
          </a:bodyPr>
          <a:lstStyle/>
          <a:p>
            <a:pPr>
              <a:lnSpc>
                <a:spcPct val="120000"/>
              </a:lnSpc>
              <a:defRPr/>
            </a:pPr>
            <a:r>
              <a:rPr kumimoji="0" lang="ja-JP" altLang="en-US" kern="0" dirty="0">
                <a:solidFill>
                  <a:schemeClr val="accent3"/>
                </a:solidFill>
                <a:latin typeface="メイリオ"/>
              </a:rPr>
              <a:t>商品価格は、誘導枠とインタラクションによって異なります。</a:t>
            </a:r>
            <a:endParaRPr kumimoji="0" lang="en-US" altLang="ja-JP"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・誘導用広告は広告管理ツールより予約してください。</a:t>
            </a:r>
            <a:endParaRPr kumimoji="0" lang="en-US" altLang="ja-JP" sz="1200" kern="0" dirty="0">
              <a:solidFill>
                <a:schemeClr val="accent3"/>
              </a:solidFill>
              <a:latin typeface="メイリオ"/>
            </a:endParaRPr>
          </a:p>
          <a:p>
            <a:pPr>
              <a:lnSpc>
                <a:spcPct val="120000"/>
              </a:lnSpc>
              <a:defRPr/>
            </a:pPr>
            <a:r>
              <a:rPr kumimoji="0" lang="ja-JP" altLang="en-US" sz="1200" kern="0" dirty="0">
                <a:solidFill>
                  <a:schemeClr val="accent3"/>
                </a:solidFill>
                <a:latin typeface="メイリオ"/>
              </a:rPr>
              <a:t>・制作費は都度見積もりが必要となります。見積もり承認後弊社営業担当から代理店様に専用の申込フォーム</a:t>
            </a:r>
            <a:r>
              <a:rPr kumimoji="0" lang="en-US" altLang="ja-JP" sz="1200" kern="0" dirty="0">
                <a:solidFill>
                  <a:schemeClr val="accent3"/>
                </a:solidFill>
                <a:latin typeface="メイリオ"/>
              </a:rPr>
              <a:t>URL</a:t>
            </a:r>
            <a:r>
              <a:rPr kumimoji="0" lang="ja-JP" altLang="en-US" sz="1200" kern="0" dirty="0">
                <a:solidFill>
                  <a:schemeClr val="accent3"/>
                </a:solidFill>
                <a:latin typeface="メイリオ"/>
              </a:rPr>
              <a:t>をご連絡いたします。</a:t>
            </a:r>
            <a:r>
              <a:rPr kumimoji="0" lang="en-US" altLang="ja-JP" sz="1200" kern="0" dirty="0">
                <a:solidFill>
                  <a:schemeClr val="accent3"/>
                </a:solidFill>
                <a:latin typeface="メイリオ"/>
              </a:rPr>
              <a:t>  </a:t>
            </a:r>
            <a:r>
              <a:rPr kumimoji="0" lang="ja-JP" altLang="en-US" sz="1200" kern="0" dirty="0">
                <a:solidFill>
                  <a:schemeClr val="accent3"/>
                </a:solidFill>
                <a:latin typeface="メイリオ"/>
              </a:rPr>
              <a:t>当該フォームよりお申込みください。</a:t>
            </a:r>
            <a:endParaRPr kumimoji="0" lang="en-US" altLang="ja-JP" sz="1200" kern="0" dirty="0">
              <a:solidFill>
                <a:schemeClr val="accent3"/>
              </a:solidFill>
              <a:latin typeface="メイリオ"/>
            </a:endParaRPr>
          </a:p>
        </p:txBody>
      </p:sp>
      <p:graphicFrame>
        <p:nvGraphicFramePr>
          <p:cNvPr id="10" name="表 4">
            <a:extLst>
              <a:ext uri="{FF2B5EF4-FFF2-40B4-BE49-F238E27FC236}">
                <a16:creationId xmlns:a16="http://schemas.microsoft.com/office/drawing/2014/main" id="{AE8772C4-4F83-46E7-1CFC-59D5A1F149BC}"/>
              </a:ext>
            </a:extLst>
          </p:cNvPr>
          <p:cNvGraphicFramePr>
            <a:graphicFrameLocks noGrp="1"/>
          </p:cNvGraphicFramePr>
          <p:nvPr>
            <p:extLst>
              <p:ext uri="{D42A27DB-BD31-4B8C-83A1-F6EECF244321}">
                <p14:modId xmlns:p14="http://schemas.microsoft.com/office/powerpoint/2010/main" val="2335723818"/>
              </p:ext>
            </p:extLst>
          </p:nvPr>
        </p:nvGraphicFramePr>
        <p:xfrm>
          <a:off x="479425" y="1862303"/>
          <a:ext cx="11269662" cy="3117192"/>
        </p:xfrm>
        <a:graphic>
          <a:graphicData uri="http://schemas.openxmlformats.org/drawingml/2006/table">
            <a:tbl>
              <a:tblPr/>
              <a:tblGrid>
                <a:gridCol w="1612320">
                  <a:extLst>
                    <a:ext uri="{9D8B030D-6E8A-4147-A177-3AD203B41FA5}">
                      <a16:colId xmlns:a16="http://schemas.microsoft.com/office/drawing/2014/main" val="341278832"/>
                    </a:ext>
                  </a:extLst>
                </a:gridCol>
                <a:gridCol w="868076">
                  <a:extLst>
                    <a:ext uri="{9D8B030D-6E8A-4147-A177-3AD203B41FA5}">
                      <a16:colId xmlns:a16="http://schemas.microsoft.com/office/drawing/2014/main" val="3832350142"/>
                    </a:ext>
                  </a:extLst>
                </a:gridCol>
                <a:gridCol w="2351038">
                  <a:extLst>
                    <a:ext uri="{9D8B030D-6E8A-4147-A177-3AD203B41FA5}">
                      <a16:colId xmlns:a16="http://schemas.microsoft.com/office/drawing/2014/main" val="718566478"/>
                    </a:ext>
                  </a:extLst>
                </a:gridCol>
                <a:gridCol w="868076">
                  <a:extLst>
                    <a:ext uri="{9D8B030D-6E8A-4147-A177-3AD203B41FA5}">
                      <a16:colId xmlns:a16="http://schemas.microsoft.com/office/drawing/2014/main" val="727514461"/>
                    </a:ext>
                  </a:extLst>
                </a:gridCol>
                <a:gridCol w="2351038">
                  <a:extLst>
                    <a:ext uri="{9D8B030D-6E8A-4147-A177-3AD203B41FA5}">
                      <a16:colId xmlns:a16="http://schemas.microsoft.com/office/drawing/2014/main" val="4177312814"/>
                    </a:ext>
                  </a:extLst>
                </a:gridCol>
                <a:gridCol w="868076">
                  <a:extLst>
                    <a:ext uri="{9D8B030D-6E8A-4147-A177-3AD203B41FA5}">
                      <a16:colId xmlns:a16="http://schemas.microsoft.com/office/drawing/2014/main" val="2634328868"/>
                    </a:ext>
                  </a:extLst>
                </a:gridCol>
                <a:gridCol w="2351038">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chemeClr val="accent3"/>
                          </a:solidFill>
                        </a:rPr>
                        <a:t>※</a:t>
                      </a:r>
                      <a:r>
                        <a:rPr kumimoji="1" lang="ja-JP" altLang="en-US" sz="900" dirty="0">
                          <a:solidFill>
                            <a:schemeClr val="accent3"/>
                          </a:solidFill>
                        </a:rPr>
                        <a:t>静止画推奨</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dirty="0">
                          <a:solidFill>
                            <a:schemeClr val="accent3"/>
                          </a:solidFill>
                          <a:effectLst/>
                        </a:rPr>
                        <a:t>万円～</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1000</a:t>
                      </a:r>
                      <a:r>
                        <a:rPr lang="ja-JP" altLang="en-US" sz="900" u="none" strike="noStrike" dirty="0">
                          <a:solidFill>
                            <a:schemeClr val="accent3"/>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US" sz="900" u="none" strike="noStrike" dirty="0">
                          <a:solidFill>
                            <a:schemeClr val="accent3"/>
                          </a:solidFill>
                          <a:effectLst/>
                        </a:rPr>
                        <a:t>（</a:t>
                      </a:r>
                      <a:r>
                        <a:rPr lang="en-US" altLang="ja-JP" sz="900" u="none" strike="noStrike" dirty="0">
                          <a:solidFill>
                            <a:schemeClr val="accent3"/>
                          </a:solidFill>
                          <a:effectLst/>
                        </a:rPr>
                        <a:t>FQ1</a:t>
                      </a:r>
                      <a:r>
                        <a:rPr lang="ja-JP" altLang="en-US" sz="900" u="none" strike="noStrike" dirty="0">
                          <a:solidFill>
                            <a:schemeClr val="accent3"/>
                          </a:solidFill>
                          <a:effectLst/>
                        </a:rPr>
                        <a:t>）</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　</a:t>
                      </a:r>
                      <a:r>
                        <a:rPr lang="en-US" altLang="ja-JP" sz="900" u="none" strike="noStrike" dirty="0">
                          <a:solidFill>
                            <a:schemeClr val="accent3"/>
                          </a:solidFill>
                          <a:effectLst/>
                        </a:rPr>
                        <a:t>SP</a:t>
                      </a:r>
                      <a:r>
                        <a:rPr lang="ja-JP" altLang="en-US" sz="900" u="none" strike="noStrike" dirty="0">
                          <a:solidFill>
                            <a:schemeClr val="accent3"/>
                          </a:solidFill>
                          <a:effectLst/>
                        </a:rPr>
                        <a:t>（時間帯ジャック）</a:t>
                      </a:r>
                      <a:endParaRPr lang="en-US" altLang="ja-JP" sz="900" u="none" strike="noStrike" dirty="0">
                        <a:solidFill>
                          <a:schemeClr val="accent3"/>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1150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chemeClr val="accent3"/>
                          </a:solidFill>
                          <a:effectLst/>
                          <a:latin typeface="メイリオ"/>
                          <a:ea typeface="メイリオ"/>
                          <a:cs typeface="+mn-cs"/>
                        </a:rPr>
                        <a:t>※</a:t>
                      </a:r>
                      <a:r>
                        <a:rPr kumimoji="1" lang="ja-JP" altLang="en-US" sz="900" u="none" strike="noStrike" kern="1200" dirty="0">
                          <a:solidFill>
                            <a:schemeClr val="accent3"/>
                          </a:solidFill>
                          <a:effectLst/>
                          <a:latin typeface="メイリオ"/>
                          <a:ea typeface="メイリオ"/>
                          <a:cs typeface="+mn-cs"/>
                        </a:rPr>
                        <a:t>静止画のみ対応可</a:t>
                      </a:r>
                      <a:endParaRPr kumimoji="1" lang="en-US" altLang="ja-JP" sz="900" u="none" strike="noStrike" kern="1200" dirty="0">
                        <a:solidFill>
                          <a:schemeClr val="accent3"/>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1000</a:t>
                      </a:r>
                      <a:r>
                        <a:rPr kumimoji="1" lang="ja-JP" altLang="en-US" sz="900" u="none" strike="noStrike" kern="1200" dirty="0">
                          <a:solidFill>
                            <a:schemeClr val="accent3"/>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p>
                      <a:pPr marL="99450" indent="-99450" algn="l" defTabSz="914423" rtl="0" eaLnBrk="1" fontAlgn="ctr" latinLnBrk="0" hangingPunct="1">
                        <a:lnSpc>
                          <a:spcPct val="110000"/>
                        </a:lnSpc>
                        <a:buFont typeface="Arial" panose="020B0604020202020204" pitchFamily="34" charset="0"/>
                        <a:buChar char="•"/>
                      </a:pPr>
                      <a:br>
                        <a:rPr kumimoji="1" lang="ja-JP" altLang="en-US" sz="900" u="none" strike="noStrike" kern="1200" dirty="0">
                          <a:solidFill>
                            <a:schemeClr val="accent3"/>
                          </a:solidFill>
                          <a:effectLst/>
                          <a:latin typeface="メイリオ"/>
                          <a:ea typeface="メイリオ"/>
                          <a:cs typeface="+mn-cs"/>
                        </a:rPr>
                      </a:b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chemeClr val="accent3"/>
                          </a:solidFill>
                          <a:effectLst/>
                          <a:latin typeface="メイリオ"/>
                          <a:ea typeface="メイリオ"/>
                          <a:cs typeface="+mn-cs"/>
                        </a:rPr>
                        <a:t>ブランドパネルリッチフォーマット</a:t>
                      </a:r>
                      <a:r>
                        <a:rPr kumimoji="1" lang="en-US" altLang="ja-JP" sz="900" u="none" strike="noStrike" kern="1200" dirty="0">
                          <a:solidFill>
                            <a:schemeClr val="accent3"/>
                          </a:solidFill>
                          <a:effectLst/>
                          <a:latin typeface="メイリオ"/>
                          <a:ea typeface="メイリオ"/>
                          <a:cs typeface="+mn-cs"/>
                        </a:rPr>
                        <a:t>MD</a:t>
                      </a:r>
                      <a:r>
                        <a:rPr kumimoji="1" lang="ja-JP" altLang="en-US" sz="900" u="none" strike="noStrike" kern="1200" dirty="0">
                          <a:solidFill>
                            <a:schemeClr val="accent3"/>
                          </a:solidFill>
                          <a:effectLst/>
                          <a:latin typeface="メイリオ"/>
                          <a:ea typeface="メイリオ"/>
                          <a:cs typeface="+mn-cs"/>
                        </a:rPr>
                        <a:t>（</a:t>
                      </a:r>
                      <a:r>
                        <a:rPr kumimoji="1" lang="en-US" altLang="ja-JP" sz="900" u="none" strike="noStrike" kern="1200" dirty="0">
                          <a:solidFill>
                            <a:schemeClr val="accent3"/>
                          </a:solidFill>
                          <a:effectLst/>
                          <a:latin typeface="メイリオ"/>
                          <a:ea typeface="メイリオ"/>
                          <a:cs typeface="+mn-cs"/>
                        </a:rPr>
                        <a:t>FQ1</a:t>
                      </a:r>
                      <a:r>
                        <a:rPr kumimoji="1" lang="ja-JP" altLang="en-US" sz="900" u="none" strike="noStrike" kern="1200" dirty="0">
                          <a:solidFill>
                            <a:schemeClr val="accent3"/>
                          </a:solidFill>
                          <a:effectLst/>
                          <a:latin typeface="メイリオ"/>
                          <a:ea typeface="メイリオ"/>
                          <a:cs typeface="+mn-cs"/>
                        </a:rPr>
                        <a:t>）</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accent3"/>
                          </a:solidFill>
                          <a:effectLst/>
                          <a:uLnTx/>
                          <a:uFillTx/>
                          <a:latin typeface="+mn-lt"/>
                          <a:ea typeface="+mn-ea"/>
                          <a:cs typeface="+mn-cs"/>
                        </a:rPr>
                        <a:t>※</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noProof="0" dirty="0">
                          <a:ln>
                            <a:noFill/>
                          </a:ln>
                          <a:solidFill>
                            <a:schemeClr val="accent3"/>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chemeClr val="accent3"/>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chemeClr val="accent3"/>
                          </a:solidFill>
                          <a:effectLst/>
                          <a:uLnTx/>
                          <a:uFillTx/>
                          <a:latin typeface="+mn-lt"/>
                          <a:ea typeface="+mn-ea"/>
                          <a:cs typeface="+mn-cs"/>
                        </a:rPr>
                        <a:t>※MD</a:t>
                      </a:r>
                      <a:r>
                        <a:rPr kumimoji="1" lang="ja-JP" altLang="en-US" sz="700" b="0" i="0" u="none" strike="noStrike" kern="1200" cap="none" spc="0" normalizeH="0" baseline="0" dirty="0">
                          <a:ln>
                            <a:noFill/>
                          </a:ln>
                          <a:solidFill>
                            <a:schemeClr val="accent3"/>
                          </a:solidFill>
                          <a:effectLst/>
                          <a:uLnTx/>
                          <a:uFillTx/>
                          <a:latin typeface="+mn-lt"/>
                          <a:ea typeface="+mn-ea"/>
                          <a:cs typeface="+mn-cs"/>
                        </a:rPr>
                        <a:t>は、</a:t>
                      </a:r>
                      <a:r>
                        <a:rPr kumimoji="1" lang="en-US" altLang="ja-JP" sz="700" b="0" i="0" u="none" strike="noStrike" kern="1200" cap="none" spc="0" normalizeH="0" baseline="0" dirty="0">
                          <a:ln>
                            <a:noFill/>
                          </a:ln>
                          <a:solidFill>
                            <a:schemeClr val="accent3"/>
                          </a:solidFill>
                          <a:effectLst/>
                          <a:uLnTx/>
                          <a:uFillTx/>
                          <a:latin typeface="+mn-lt"/>
                          <a:ea typeface="+mn-ea"/>
                          <a:cs typeface="+mn-cs"/>
                        </a:rPr>
                        <a:t>PC</a:t>
                      </a:r>
                      <a:r>
                        <a:rPr kumimoji="1" lang="ja-JP" altLang="en-US" sz="700" b="0" i="0" u="none" strike="noStrike" kern="1200" cap="none" spc="0" normalizeH="0" baseline="0" dirty="0">
                          <a:ln>
                            <a:noFill/>
                          </a:ln>
                          <a:solidFill>
                            <a:schemeClr val="accent3"/>
                          </a:solidFill>
                          <a:effectLst/>
                          <a:uLnTx/>
                          <a:uFillTx/>
                          <a:latin typeface="+mn-lt"/>
                          <a:ea typeface="+mn-ea"/>
                          <a:cs typeface="+mn-cs"/>
                        </a:rPr>
                        <a:t>・</a:t>
                      </a:r>
                      <a:r>
                        <a:rPr kumimoji="1" lang="en-US" altLang="ja-JP" sz="700" b="0" i="0" u="none" strike="noStrike" kern="1200" cap="none" spc="0" normalizeH="0" baseline="0" dirty="0">
                          <a:ln>
                            <a:noFill/>
                          </a:ln>
                          <a:solidFill>
                            <a:schemeClr val="accent3"/>
                          </a:solidFill>
                          <a:effectLst/>
                          <a:uLnTx/>
                          <a:uFillTx/>
                          <a:latin typeface="+mn-lt"/>
                          <a:ea typeface="+mn-ea"/>
                          <a:cs typeface="+mn-cs"/>
                        </a:rPr>
                        <a:t>SP</a:t>
                      </a:r>
                      <a:r>
                        <a:rPr kumimoji="1" lang="ja-JP" altLang="en-US" sz="700" b="0" i="0" u="none" strike="noStrike" kern="1200" cap="none" spc="0" normalizeH="0" baseline="0" dirty="0">
                          <a:ln>
                            <a:noFill/>
                          </a:ln>
                          <a:solidFill>
                            <a:schemeClr val="accent3"/>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r>
                        <a:rPr kumimoji="1" lang="en-US" altLang="ja-JP" sz="1050" b="0" dirty="0">
                          <a:solidFill>
                            <a:schemeClr val="bg1"/>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dirty="0">
                          <a:solidFill>
                            <a:schemeClr val="accent3"/>
                          </a:solidFill>
                        </a:rPr>
                        <a:t>350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350</a:t>
                      </a:r>
                      <a:r>
                        <a:rPr kumimoji="1" lang="ja-JP" altLang="en-US" sz="90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accent3"/>
                          </a:solidFill>
                        </a:rPr>
                        <a:t>700</a:t>
                      </a:r>
                      <a:r>
                        <a:rPr kumimoji="1" lang="ja-JP" altLang="en-US" sz="900" dirty="0">
                          <a:solidFill>
                            <a:schemeClr val="accent3"/>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1" name="正方形/長方形 10">
            <a:extLst>
              <a:ext uri="{FF2B5EF4-FFF2-40B4-BE49-F238E27FC236}">
                <a16:creationId xmlns:a16="http://schemas.microsoft.com/office/drawing/2014/main" id="{460C0B2F-62E4-E778-DAF6-E807D3BC4728}"/>
              </a:ext>
            </a:extLst>
          </p:cNvPr>
          <p:cNvSpPr/>
          <p:nvPr/>
        </p:nvSpPr>
        <p:spPr>
          <a:xfrm>
            <a:off x="510373" y="5088985"/>
            <a:ext cx="11128110" cy="1574277"/>
          </a:xfrm>
          <a:prstGeom prst="rect">
            <a:avLst/>
          </a:prstGeom>
        </p:spPr>
        <p:txBody>
          <a:bodyPr wrap="squar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制作費について：インタラクションプランによっては上記金額にプラスして費用が発生する場合がございます。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もしくはスマートフォン：</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万円～、マルチデバイス：</a:t>
            </a:r>
            <a:r>
              <a:rPr kumimoji="0" lang="en-US" altLang="ja-JP" sz="900" kern="0" dirty="0">
                <a:solidFill>
                  <a:schemeClr val="accent3"/>
                </a:solidFill>
                <a:latin typeface="メイリオ"/>
              </a:rPr>
              <a:t>200</a:t>
            </a:r>
            <a:r>
              <a:rPr kumimoji="0" lang="ja-JP" altLang="en-US" sz="900" kern="0" dirty="0">
                <a:solidFill>
                  <a:schemeClr val="accent3"/>
                </a:solidFill>
                <a:latin typeface="メイリオ"/>
              </a:rPr>
              <a:t>万円～都度見積もり）が上記制作費にプラスして発生いたします。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rgbClr val="545454"/>
                </a:solidFill>
                <a:latin typeface="メイリオ"/>
              </a:rPr>
              <a:t>※Yahoo! JAPAN PR</a:t>
            </a:r>
            <a:r>
              <a:rPr kumimoji="0" lang="ja-JP" altLang="en-US" sz="900" kern="0" dirty="0">
                <a:solidFill>
                  <a:srgbClr val="545454"/>
                </a:solidFill>
                <a:latin typeface="メイリオ"/>
              </a:rPr>
              <a:t>企画</a:t>
            </a:r>
            <a:r>
              <a:rPr kumimoji="0" lang="en-US" altLang="ja-JP" sz="900" kern="0" dirty="0">
                <a:solidFill>
                  <a:srgbClr val="545454"/>
                </a:solidFill>
                <a:latin typeface="メイリオ"/>
              </a:rPr>
              <a:t>LP</a:t>
            </a:r>
            <a:r>
              <a:rPr kumimoji="0" lang="ja-JP" altLang="en-US" sz="900" kern="0" dirty="0">
                <a:solidFill>
                  <a:srgbClr val="545454"/>
                </a:solidFill>
                <a:latin typeface="メイリオ"/>
              </a:rPr>
              <a:t>（</a:t>
            </a:r>
            <a:r>
              <a:rPr kumimoji="0" lang="en-US" altLang="ja-JP" sz="900" kern="0" dirty="0">
                <a:solidFill>
                  <a:srgbClr val="545454"/>
                </a:solidFill>
                <a:latin typeface="メイリオ"/>
              </a:rPr>
              <a:t>LINE</a:t>
            </a:r>
            <a:r>
              <a:rPr kumimoji="0" lang="ja-JP" altLang="en-US" sz="900" kern="0" dirty="0">
                <a:solidFill>
                  <a:srgbClr val="545454"/>
                </a:solidFill>
                <a:latin typeface="メイリオ"/>
              </a:rPr>
              <a:t>ヤフー作成ページ）をご実施いただく場合は、別途制作費が必要です。金額は実施内容によって都度見積もりとなります。</a:t>
            </a:r>
            <a:endParaRPr kumimoji="0" lang="en-US" altLang="ja-JP" sz="900" kern="0" dirty="0">
              <a:solidFill>
                <a:srgbClr val="545454"/>
              </a:solidFill>
              <a:latin typeface="メイリオ"/>
            </a:endParaRPr>
          </a:p>
          <a:p>
            <a:pPr>
              <a:lnSpc>
                <a:spcPct val="110000"/>
              </a:lnSpc>
              <a:defRPr/>
            </a:pPr>
            <a:r>
              <a:rPr kumimoji="0" lang="en-US" altLang="ja-JP" sz="900" kern="0" dirty="0">
                <a:solidFill>
                  <a:srgbClr val="545454"/>
                </a:solidFill>
                <a:latin typeface="メイリオ"/>
              </a:rPr>
              <a:t>※</a:t>
            </a:r>
            <a:r>
              <a:rPr kumimoji="0" lang="ja-JP" altLang="en-US" sz="900" kern="0" dirty="0">
                <a:solidFill>
                  <a:srgbClr val="545454"/>
                </a:solidFill>
                <a:latin typeface="メイリオ"/>
              </a:rPr>
              <a:t>企画ページおよびミラーサイト・</a:t>
            </a:r>
            <a:r>
              <a:rPr kumimoji="0" lang="en-US" altLang="ja-JP" sz="900" kern="0" dirty="0">
                <a:solidFill>
                  <a:srgbClr val="545454"/>
                </a:solidFill>
                <a:latin typeface="メイリオ"/>
              </a:rPr>
              <a:t>LP</a:t>
            </a:r>
            <a:r>
              <a:rPr kumimoji="0" lang="ja-JP" altLang="en-US" sz="900" kern="0" dirty="0">
                <a:solidFill>
                  <a:srgbClr val="545454"/>
                </a:solidFill>
                <a:latin typeface="メイリオ"/>
              </a:rPr>
              <a:t>は掲載期間は、広告誘導期間と同じ最大</a:t>
            </a:r>
            <a:r>
              <a:rPr kumimoji="0" lang="en-US" altLang="ja-JP" sz="900" kern="0" dirty="0">
                <a:solidFill>
                  <a:srgbClr val="545454"/>
                </a:solidFill>
                <a:latin typeface="メイリオ"/>
              </a:rPr>
              <a:t>2</a:t>
            </a:r>
            <a:r>
              <a:rPr kumimoji="0" lang="ja-JP" altLang="en-US" sz="900" kern="0" dirty="0">
                <a:solidFill>
                  <a:srgbClr val="545454"/>
                </a:solidFill>
                <a:latin typeface="メイリオ"/>
              </a:rPr>
              <a:t>週間となります。</a:t>
            </a:r>
            <a:r>
              <a:rPr kumimoji="0" lang="en-US" altLang="ja-JP" sz="900" kern="0" dirty="0">
                <a:solidFill>
                  <a:srgbClr val="545454"/>
                </a:solidFill>
                <a:latin typeface="メイリオ"/>
              </a:rPr>
              <a:t>2</a:t>
            </a:r>
            <a:r>
              <a:rPr kumimoji="0" lang="ja-JP" altLang="en-US" sz="900" kern="0" dirty="0">
                <a:solidFill>
                  <a:srgbClr val="545454"/>
                </a:solidFill>
                <a:latin typeface="メイリオ"/>
              </a:rPr>
              <a:t>次利用や期間延長については、別途ご相談ください。</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a:t>
            </a:r>
            <a:endParaRPr kumimoji="0" lang="en-US" altLang="ja-JP" sz="900" kern="0" dirty="0">
              <a:solidFill>
                <a:schemeClr val="accent3"/>
              </a:solidFill>
              <a:latin typeface="メイリオ"/>
            </a:endParaRP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en-US" altLang="ja-JP" sz="1000" kern="0" dirty="0">
                <a:solidFill>
                  <a:schemeClr val="accent3"/>
                </a:solidFill>
                <a:latin typeface="メイリオ"/>
              </a:rPr>
              <a:t>LINE</a:t>
            </a:r>
            <a:r>
              <a:rPr kumimoji="0" lang="ja-JP" altLang="ja-JP" sz="900" kern="0" dirty="0">
                <a:solidFill>
                  <a:schemeClr val="accent3"/>
                </a:solidFill>
                <a:latin typeface="メイリオ"/>
              </a:rPr>
              <a:t>ヤフーが特別に定める場合をのぞきヤフーが指定する制作費実費をお支払いいただきます。</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なお、キャンセル連絡を受け付けた時点までに対応した制作物を納品いたします。具体的な金額は、</a:t>
            </a:r>
            <a:r>
              <a:rPr kumimoji="0" lang="ja-JP" altLang="en-US" sz="900" kern="0" dirty="0">
                <a:solidFill>
                  <a:schemeClr val="accent3"/>
                </a:solidFill>
                <a:latin typeface="メイリオ"/>
              </a:rPr>
              <a:t>弊社営業</a:t>
            </a:r>
            <a:r>
              <a:rPr kumimoji="0" lang="ja-JP" altLang="ja-JP" sz="900" kern="0" dirty="0">
                <a:solidFill>
                  <a:schemeClr val="accent3"/>
                </a:solidFill>
                <a:latin typeface="メイリオ"/>
              </a:rPr>
              <a:t>担当にご確認ください。</a:t>
            </a:r>
            <a:br>
              <a:rPr kumimoji="0" lang="en-US" altLang="ja-JP"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en-US" altLang="ja-JP"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FB3B8603-6156-CB84-AC45-B777255961A6}"/>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C764E054-C531-5E71-5B16-4163E5E93251}"/>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218760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BAECFF9-3C6B-53DF-F371-74252777B859}"/>
              </a:ext>
            </a:extLst>
          </p:cNvPr>
          <p:cNvSpPr>
            <a:spLocks noGrp="1"/>
          </p:cNvSpPr>
          <p:nvPr>
            <p:ph type="body" sz="quarter" idx="14"/>
          </p:nvPr>
        </p:nvSpPr>
        <p:spPr>
          <a:xfrm>
            <a:off x="1817754" y="1312154"/>
            <a:ext cx="5414600" cy="360040"/>
          </a:xfrm>
        </p:spPr>
        <p:txBody>
          <a:bodyPr>
            <a:noAutofit/>
          </a:bodyPr>
          <a:lstStyle/>
          <a:p>
            <a:r>
              <a:rPr lang="ja-JP" altLang="en-US" dirty="0"/>
              <a:t>トップページ</a:t>
            </a:r>
            <a:r>
              <a:rPr kumimoji="1" lang="ja-JP" altLang="en-US" dirty="0"/>
              <a:t>インタラクション</a:t>
            </a:r>
            <a:r>
              <a:rPr lang="ja-JP" altLang="en-US" dirty="0"/>
              <a:t>企画 変更点</a:t>
            </a:r>
          </a:p>
        </p:txBody>
      </p:sp>
      <p:sp>
        <p:nvSpPr>
          <p:cNvPr id="3" name="テキスト プレースホルダー 2">
            <a:extLst>
              <a:ext uri="{FF2B5EF4-FFF2-40B4-BE49-F238E27FC236}">
                <a16:creationId xmlns:a16="http://schemas.microsoft.com/office/drawing/2014/main" id="{20458D80-2C90-0773-3152-5257C5BD16B4}"/>
              </a:ext>
            </a:extLst>
          </p:cNvPr>
          <p:cNvSpPr>
            <a:spLocks noGrp="1"/>
          </p:cNvSpPr>
          <p:nvPr>
            <p:ph type="body" sz="quarter" idx="15"/>
          </p:nvPr>
        </p:nvSpPr>
        <p:spPr>
          <a:xfrm>
            <a:off x="1817754" y="2188494"/>
            <a:ext cx="5414600" cy="360040"/>
          </a:xfrm>
        </p:spPr>
        <p:txBody>
          <a:bodyPr>
            <a:normAutofit lnSpcReduction="10000"/>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5EB02F32-40AD-DBBE-E5F3-3811A30D2BF5}"/>
              </a:ext>
            </a:extLst>
          </p:cNvPr>
          <p:cNvSpPr>
            <a:spLocks noGrp="1"/>
          </p:cNvSpPr>
          <p:nvPr>
            <p:ph type="body" sz="quarter" idx="16"/>
          </p:nvPr>
        </p:nvSpPr>
        <p:spPr>
          <a:xfrm>
            <a:off x="1817754" y="3064834"/>
            <a:ext cx="5414600" cy="360040"/>
          </a:xfrm>
        </p:spPr>
        <p:txBody>
          <a:bodyPr>
            <a:normAutofit lnSpcReduction="10000"/>
          </a:bodyPr>
          <a:lstStyle/>
          <a:p>
            <a:r>
              <a:rPr kumimoji="1" lang="ja-JP" altLang="en-US" dirty="0"/>
              <a:t>商品スペック</a:t>
            </a:r>
          </a:p>
        </p:txBody>
      </p:sp>
      <p:sp>
        <p:nvSpPr>
          <p:cNvPr id="5" name="テキスト プレースホルダー 4">
            <a:extLst>
              <a:ext uri="{FF2B5EF4-FFF2-40B4-BE49-F238E27FC236}">
                <a16:creationId xmlns:a16="http://schemas.microsoft.com/office/drawing/2014/main" id="{13B5C0C6-7F75-9873-F370-A464581DAC92}"/>
              </a:ext>
            </a:extLst>
          </p:cNvPr>
          <p:cNvSpPr>
            <a:spLocks noGrp="1"/>
          </p:cNvSpPr>
          <p:nvPr>
            <p:ph type="body" sz="quarter" idx="4294967295"/>
          </p:nvPr>
        </p:nvSpPr>
        <p:spPr>
          <a:xfrm>
            <a:off x="1817754" y="3941174"/>
            <a:ext cx="5414963" cy="360363"/>
          </a:xfrm>
          <a:prstGeom prst="rect">
            <a:avLst/>
          </a:prstGeom>
        </p:spPr>
        <p:txBody>
          <a:bodyPr>
            <a:noAutofit/>
          </a:bodyPr>
          <a:lstStyle/>
          <a:p>
            <a:r>
              <a:rPr lang="ja-JP" altLang="en-US" sz="1800" b="1" dirty="0">
                <a:solidFill>
                  <a:schemeClr val="accent3"/>
                </a:solidFill>
              </a:rPr>
              <a:t>スペック詳細</a:t>
            </a:r>
          </a:p>
        </p:txBody>
      </p:sp>
      <p:sp>
        <p:nvSpPr>
          <p:cNvPr id="6" name="テキスト プレースホルダー 5">
            <a:extLst>
              <a:ext uri="{FF2B5EF4-FFF2-40B4-BE49-F238E27FC236}">
                <a16:creationId xmlns:a16="http://schemas.microsoft.com/office/drawing/2014/main" id="{3B746A3F-A125-EFD6-C8AF-7E8705209261}"/>
              </a:ext>
            </a:extLst>
          </p:cNvPr>
          <p:cNvSpPr>
            <a:spLocks noGrp="1"/>
          </p:cNvSpPr>
          <p:nvPr>
            <p:ph type="body" sz="quarter" idx="4294967295"/>
          </p:nvPr>
        </p:nvSpPr>
        <p:spPr>
          <a:xfrm>
            <a:off x="1817754" y="4817837"/>
            <a:ext cx="5414963" cy="360363"/>
          </a:xfrm>
          <a:prstGeom prst="rect">
            <a:avLst/>
          </a:prstGeom>
        </p:spPr>
        <p:txBody>
          <a:bodyPr>
            <a:normAutofit lnSpcReduction="10000"/>
          </a:bodyPr>
          <a:lstStyle/>
          <a:p>
            <a:r>
              <a:rPr lang="ja-JP" altLang="en-US" sz="1800" b="1" dirty="0">
                <a:solidFill>
                  <a:schemeClr val="accent3"/>
                </a:solidFill>
              </a:rPr>
              <a:t>実施フロー</a:t>
            </a:r>
          </a:p>
        </p:txBody>
      </p:sp>
      <p:sp>
        <p:nvSpPr>
          <p:cNvPr id="7" name="テキスト プレースホルダー 6">
            <a:extLst>
              <a:ext uri="{FF2B5EF4-FFF2-40B4-BE49-F238E27FC236}">
                <a16:creationId xmlns:a16="http://schemas.microsoft.com/office/drawing/2014/main" id="{D91554EE-D03B-5DFF-AE4C-0ADBEA9669BE}"/>
              </a:ext>
            </a:extLst>
          </p:cNvPr>
          <p:cNvSpPr>
            <a:spLocks noGrp="1"/>
          </p:cNvSpPr>
          <p:nvPr>
            <p:ph type="body" sz="quarter" idx="4294967295"/>
          </p:nvPr>
        </p:nvSpPr>
        <p:spPr>
          <a:xfrm>
            <a:off x="1817754" y="5694502"/>
            <a:ext cx="5414963" cy="360363"/>
          </a:xfrm>
          <a:prstGeom prst="rect">
            <a:avLst/>
          </a:prstGeom>
        </p:spPr>
        <p:txBody>
          <a:bodyPr>
            <a:noAutofit/>
          </a:bodyPr>
          <a:lstStyle/>
          <a:p>
            <a:r>
              <a:rPr lang="ja-JP" altLang="en-US" sz="1800" b="1" dirty="0">
                <a:solidFill>
                  <a:schemeClr val="accent3"/>
                </a:solidFill>
              </a:rPr>
              <a:t>その他・注意事項</a:t>
            </a:r>
          </a:p>
        </p:txBody>
      </p:sp>
    </p:spTree>
    <p:extLst>
      <p:ext uri="{BB962C8B-B14F-4D97-AF65-F5344CB8AC3E}">
        <p14:creationId xmlns:p14="http://schemas.microsoft.com/office/powerpoint/2010/main" val="1958725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商品価格</a:t>
            </a:r>
            <a:r>
              <a:rPr lang="en-US" altLang="ja-JP" dirty="0"/>
              <a:t> - </a:t>
            </a:r>
            <a:r>
              <a:rPr lang="ja-JP" altLang="en-US"/>
              <a:t>制作費無償プラン </a:t>
            </a:r>
            <a:r>
              <a:rPr lang="en-US" altLang="ja-JP" dirty="0"/>
              <a:t>-</a:t>
            </a:r>
            <a:endParaRPr kumimoji="1" lang="ja-JP" altLang="en-US"/>
          </a:p>
        </p:txBody>
      </p:sp>
      <p:sp>
        <p:nvSpPr>
          <p:cNvPr id="7" name="テキスト ボックス 6">
            <a:extLst>
              <a:ext uri="{FF2B5EF4-FFF2-40B4-BE49-F238E27FC236}">
                <a16:creationId xmlns:a16="http://schemas.microsoft.com/office/drawing/2014/main" id="{FC5DBDAD-C1ED-937A-9701-13018E98B346}"/>
              </a:ext>
            </a:extLst>
          </p:cNvPr>
          <p:cNvSpPr txBox="1"/>
          <p:nvPr/>
        </p:nvSpPr>
        <p:spPr>
          <a:xfrm>
            <a:off x="479425" y="930543"/>
            <a:ext cx="9497498" cy="766364"/>
          </a:xfrm>
          <a:prstGeom prst="rect">
            <a:avLst/>
          </a:prstGeom>
          <a:noFill/>
        </p:spPr>
        <p:txBody>
          <a:bodyPr wrap="square" lIns="0" tIns="0" rIns="0" bIns="0" rtlCol="0">
            <a:spAutoFit/>
          </a:bodyPr>
          <a:lstStyle/>
          <a:p>
            <a:pPr>
              <a:lnSpc>
                <a:spcPct val="120000"/>
              </a:lnSpc>
              <a:defRPr/>
            </a:pPr>
            <a:r>
              <a:rPr kumimoji="0" lang="ja-JP" altLang="en-US" kern="0">
                <a:solidFill>
                  <a:schemeClr val="accent3"/>
                </a:solidFill>
                <a:latin typeface="メイリオ"/>
              </a:rPr>
              <a:t>誘導枠を一定額以上ご購入いただいた場合、制作費を無償とさせていただきます。</a:t>
            </a:r>
          </a:p>
          <a:p>
            <a:pPr>
              <a:lnSpc>
                <a:spcPct val="120000"/>
              </a:lnSpc>
              <a:defRPr/>
            </a:pPr>
            <a:r>
              <a:rPr kumimoji="0" lang="ja-JP" altLang="en-US" sz="1200" kern="0">
                <a:solidFill>
                  <a:schemeClr val="accent3"/>
                </a:solidFill>
                <a:latin typeface="メイリオ"/>
              </a:rPr>
              <a:t>・誘導用広告は広告管理ツールより予約してください。</a:t>
            </a:r>
          </a:p>
          <a:p>
            <a:pPr>
              <a:lnSpc>
                <a:spcPct val="120000"/>
              </a:lnSpc>
              <a:defRPr/>
            </a:pPr>
            <a:r>
              <a:rPr kumimoji="0" lang="ja-JP" altLang="en-US" sz="1200" kern="0">
                <a:solidFill>
                  <a:schemeClr val="accent3"/>
                </a:solidFill>
                <a:latin typeface="メイリオ"/>
              </a:rPr>
              <a:t>・制作費はエージェンシーポータル上の共通フォームからお申込ください。</a:t>
            </a:r>
            <a:r>
              <a:rPr kumimoji="0" lang="ja-JP" altLang="en-US" sz="1200" kern="0">
                <a:solidFill>
                  <a:schemeClr val="accent6"/>
                </a:solidFill>
                <a:latin typeface="メイリオ"/>
              </a:rPr>
              <a:t>制作費無償の場合もお申し込みが必要となります。</a:t>
            </a:r>
          </a:p>
        </p:txBody>
      </p:sp>
      <p:graphicFrame>
        <p:nvGraphicFramePr>
          <p:cNvPr id="8" name="表 4">
            <a:extLst>
              <a:ext uri="{FF2B5EF4-FFF2-40B4-BE49-F238E27FC236}">
                <a16:creationId xmlns:a16="http://schemas.microsoft.com/office/drawing/2014/main" id="{184E2307-CB8F-AEA4-E140-C0CF3316783F}"/>
              </a:ext>
            </a:extLst>
          </p:cNvPr>
          <p:cNvGraphicFramePr>
            <a:graphicFrameLocks noGrp="1"/>
          </p:cNvGraphicFramePr>
          <p:nvPr>
            <p:extLst>
              <p:ext uri="{D42A27DB-BD31-4B8C-83A1-F6EECF244321}">
                <p14:modId xmlns:p14="http://schemas.microsoft.com/office/powerpoint/2010/main" val="364703700"/>
              </p:ext>
            </p:extLst>
          </p:nvPr>
        </p:nvGraphicFramePr>
        <p:xfrm>
          <a:off x="479424" y="1775613"/>
          <a:ext cx="11233151" cy="3090840"/>
        </p:xfrm>
        <a:graphic>
          <a:graphicData uri="http://schemas.openxmlformats.org/drawingml/2006/table">
            <a:tbl>
              <a:tblPr/>
              <a:tblGrid>
                <a:gridCol w="1607096">
                  <a:extLst>
                    <a:ext uri="{9D8B030D-6E8A-4147-A177-3AD203B41FA5}">
                      <a16:colId xmlns:a16="http://schemas.microsoft.com/office/drawing/2014/main" val="341278832"/>
                    </a:ext>
                  </a:extLst>
                </a:gridCol>
                <a:gridCol w="865264">
                  <a:extLst>
                    <a:ext uri="{9D8B030D-6E8A-4147-A177-3AD203B41FA5}">
                      <a16:colId xmlns:a16="http://schemas.microsoft.com/office/drawing/2014/main" val="3832350142"/>
                    </a:ext>
                  </a:extLst>
                </a:gridCol>
                <a:gridCol w="2343421">
                  <a:extLst>
                    <a:ext uri="{9D8B030D-6E8A-4147-A177-3AD203B41FA5}">
                      <a16:colId xmlns:a16="http://schemas.microsoft.com/office/drawing/2014/main" val="718566478"/>
                    </a:ext>
                  </a:extLst>
                </a:gridCol>
                <a:gridCol w="865264">
                  <a:extLst>
                    <a:ext uri="{9D8B030D-6E8A-4147-A177-3AD203B41FA5}">
                      <a16:colId xmlns:a16="http://schemas.microsoft.com/office/drawing/2014/main" val="727514461"/>
                    </a:ext>
                  </a:extLst>
                </a:gridCol>
                <a:gridCol w="2343421">
                  <a:extLst>
                    <a:ext uri="{9D8B030D-6E8A-4147-A177-3AD203B41FA5}">
                      <a16:colId xmlns:a16="http://schemas.microsoft.com/office/drawing/2014/main" val="4177312814"/>
                    </a:ext>
                  </a:extLst>
                </a:gridCol>
                <a:gridCol w="865264">
                  <a:extLst>
                    <a:ext uri="{9D8B030D-6E8A-4147-A177-3AD203B41FA5}">
                      <a16:colId xmlns:a16="http://schemas.microsoft.com/office/drawing/2014/main" val="2634328868"/>
                    </a:ext>
                  </a:extLst>
                </a:gridCol>
                <a:gridCol w="2343421">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chemeClr val="accent3"/>
                          </a:solidFill>
                        </a:rPr>
                        <a:t>※</a:t>
                      </a:r>
                      <a:r>
                        <a:rPr kumimoji="1" lang="ja-JP" altLang="en-US" sz="900" dirty="0">
                          <a:solidFill>
                            <a:schemeClr val="accent3"/>
                          </a:solidFill>
                        </a:rPr>
                        <a:t>静止画推奨</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1000</a:t>
                      </a:r>
                      <a:r>
                        <a:rPr kumimoji="1" lang="ja-JP" altLang="en-US" sz="900" dirty="0">
                          <a:solidFill>
                            <a:schemeClr val="accent3"/>
                          </a:solidFill>
                        </a:rPr>
                        <a:t>万円～）　</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US" altLang="ja-JP" sz="900" dirty="0">
                          <a:solidFill>
                            <a:schemeClr val="accent3"/>
                          </a:solidFill>
                        </a:rPr>
                        <a:t>PC</a:t>
                      </a:r>
                      <a:r>
                        <a:rPr kumimoji="1" lang="ja-JP" altLang="en-US" sz="900" dirty="0">
                          <a:solidFill>
                            <a:schemeClr val="accent3"/>
                          </a:solidFill>
                        </a:rPr>
                        <a:t>（市区郡）</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ブランドパネルトップインパクト</a:t>
                      </a:r>
                      <a:r>
                        <a:rPr kumimoji="1" lang="en-US" altLang="ja-JP" sz="900" dirty="0">
                          <a:solidFill>
                            <a:schemeClr val="accent3"/>
                          </a:solidFill>
                        </a:rPr>
                        <a:t>PC</a:t>
                      </a:r>
                      <a:r>
                        <a:rPr kumimoji="1" lang="ja-JP" altLang="en-US" sz="900" dirty="0">
                          <a:solidFill>
                            <a:schemeClr val="accent3"/>
                          </a:solidFill>
                        </a:rPr>
                        <a:t>（都道府県）</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パノラマ　</a:t>
                      </a:r>
                      <a:r>
                        <a:rPr kumimoji="1" lang="en-US" altLang="ja-JP" sz="900" dirty="0">
                          <a:solidFill>
                            <a:schemeClr val="accent3"/>
                          </a:solidFill>
                        </a:rPr>
                        <a:t>PC</a:t>
                      </a:r>
                      <a:r>
                        <a:rPr kumimoji="1" lang="ja-JP" altLang="en-US" sz="900" dirty="0">
                          <a:solidFill>
                            <a:schemeClr val="accent3"/>
                          </a:solidFill>
                        </a:rPr>
                        <a:t>　（</a:t>
                      </a:r>
                      <a:r>
                        <a:rPr kumimoji="1" lang="en-US" altLang="ja-JP" sz="900" dirty="0">
                          <a:solidFill>
                            <a:schemeClr val="accent3"/>
                          </a:solidFill>
                        </a:rPr>
                        <a:t>2000</a:t>
                      </a:r>
                      <a:r>
                        <a:rPr kumimoji="1" lang="ja-JP" altLang="en-US" sz="900" dirty="0">
                          <a:solidFill>
                            <a:schemeClr val="accent3"/>
                          </a:solidFill>
                        </a:rPr>
                        <a:t>万円～）</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　トップインパクト　パノラマ　</a:t>
                      </a:r>
                      <a:r>
                        <a:rPr kumimoji="1" lang="en-US" altLang="ja-JP" sz="900" dirty="0">
                          <a:solidFill>
                            <a:schemeClr val="accent3"/>
                          </a:solidFill>
                        </a:rPr>
                        <a:t>PC</a:t>
                      </a:r>
                      <a:r>
                        <a:rPr kumimoji="1" lang="ja-JP" altLang="en-US" sz="900" dirty="0">
                          <a:solidFill>
                            <a:schemeClr val="accent3"/>
                          </a:solidFill>
                        </a:rPr>
                        <a:t>（</a:t>
                      </a:r>
                      <a:r>
                        <a:rPr kumimoji="1" lang="en-US" altLang="ja-JP" sz="900" dirty="0">
                          <a:solidFill>
                            <a:schemeClr val="accent3"/>
                          </a:solidFill>
                        </a:rPr>
                        <a:t>2000</a:t>
                      </a:r>
                      <a:r>
                        <a:rPr kumimoji="1" lang="ja-JP" altLang="en-US" sz="900" dirty="0">
                          <a:solidFill>
                            <a:schemeClr val="accent3"/>
                          </a:solidFill>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2000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chemeClr val="accent3"/>
                          </a:solidFill>
                          <a:effectLst/>
                        </a:rPr>
                        <a:t>※</a:t>
                      </a:r>
                      <a:r>
                        <a:rPr lang="ja-JP" altLang="en-US" sz="900" u="none" strike="noStrike" dirty="0">
                          <a:solidFill>
                            <a:schemeClr val="accent3"/>
                          </a:solidFill>
                          <a:effectLst/>
                        </a:rPr>
                        <a:t>静止画のみ対応可 　</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en" altLang="ja-JP" sz="900" u="none" strike="noStrike" dirty="0">
                          <a:solidFill>
                            <a:schemeClr val="accent3"/>
                          </a:solidFill>
                          <a:effectLst/>
                        </a:rPr>
                        <a:t>1000</a:t>
                      </a:r>
                      <a:r>
                        <a:rPr lang="ja-JP" altLang="en-US" sz="900" u="none" strike="noStrike" dirty="0">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en" altLang="ja-JP" sz="900" u="none" strike="noStrike" dirty="0">
                          <a:solidFill>
                            <a:schemeClr val="accent3"/>
                          </a:solidFill>
                          <a:effectLst/>
                        </a:rPr>
                        <a:t>FQ1</a:t>
                      </a:r>
                      <a:r>
                        <a:rPr lang="ja-JP" altLang="en" sz="900" u="none" strike="noStrike" dirty="0">
                          <a:solidFill>
                            <a:schemeClr val="accent3"/>
                          </a:solidFill>
                          <a:effectLst/>
                        </a:rPr>
                        <a:t>）</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都道府県）（</a:t>
                      </a:r>
                      <a:r>
                        <a:rPr lang="en-US" altLang="ja-JP" sz="900" u="none" strike="noStrike" dirty="0">
                          <a:solidFill>
                            <a:schemeClr val="accent3"/>
                          </a:solidFill>
                          <a:effectLst/>
                        </a:rPr>
                        <a:t>300</a:t>
                      </a:r>
                      <a:r>
                        <a:rPr lang="ja-JP" altLang="en-US" sz="900" u="none" strike="noStrike" dirty="0">
                          <a:solidFill>
                            <a:schemeClr val="accent3"/>
                          </a:solidFill>
                          <a:effectLst/>
                        </a:rPr>
                        <a:t>万円～）</a:t>
                      </a:r>
                      <a:endParaRPr lang="en-US" altLang="ja-JP" sz="900" u="none" strike="noStrike" dirty="0">
                        <a:solidFill>
                          <a:schemeClr val="accent3"/>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chemeClr val="accent3"/>
                          </a:solidFill>
                          <a:effectLst/>
                        </a:rPr>
                        <a:t>ブランドパネル</a:t>
                      </a:r>
                      <a:r>
                        <a:rPr lang="en-US" altLang="ja-JP" sz="900" u="none" strike="noStrike" dirty="0">
                          <a:solidFill>
                            <a:schemeClr val="accent3"/>
                          </a:solidFill>
                          <a:effectLst/>
                        </a:rPr>
                        <a:t>SP</a:t>
                      </a:r>
                      <a:r>
                        <a:rPr lang="ja-JP" altLang="en" sz="900" u="none" strike="noStrike" dirty="0">
                          <a:solidFill>
                            <a:schemeClr val="accent3"/>
                          </a:solidFill>
                          <a:effectLst/>
                        </a:rPr>
                        <a:t>（</a:t>
                      </a:r>
                      <a:r>
                        <a:rPr lang="ja-JP" altLang="en-US" sz="900" u="none" strike="noStrike" dirty="0">
                          <a:solidFill>
                            <a:schemeClr val="accent3"/>
                          </a:solidFill>
                          <a:effectLst/>
                        </a:rPr>
                        <a:t>時間帯ジャック）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chemeClr val="accent3"/>
                          </a:solidFill>
                          <a:effectLst/>
                        </a:rPr>
                        <a:t>3000</a:t>
                      </a:r>
                      <a:r>
                        <a:rPr lang="ja-JP" altLang="en-US" sz="900" u="none" strike="noStrike">
                          <a:solidFill>
                            <a:schemeClr val="accent3"/>
                          </a:solidFill>
                          <a:effectLst/>
                        </a:rPr>
                        <a:t>万円～</a:t>
                      </a:r>
                      <a:endParaRPr lang="ja-JP" altLang="en-US" sz="900" b="1" i="0" u="none" strike="noStrike">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chemeClr val="accent3"/>
                          </a:solidFill>
                        </a:rPr>
                        <a:t>※</a:t>
                      </a:r>
                      <a:r>
                        <a:rPr kumimoji="1" lang="ja-JP" altLang="en-US" sz="900" dirty="0">
                          <a:solidFill>
                            <a:schemeClr val="accent3"/>
                          </a:solidFill>
                        </a:rPr>
                        <a:t>静止画のみ対応可</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1000</a:t>
                      </a:r>
                      <a:r>
                        <a:rPr kumimoji="1" lang="ja-JP" altLang="en-US" sz="900" dirty="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FQ1</a:t>
                      </a:r>
                      <a:r>
                        <a:rPr kumimoji="1" lang="ja-JP" altLang="en" sz="900" dirty="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r>
                        <a:rPr kumimoji="1" lang="ja-JP" altLang="en" sz="900" dirty="0">
                          <a:solidFill>
                            <a:schemeClr val="accent3"/>
                          </a:solidFill>
                        </a:rPr>
                        <a:t>（</a:t>
                      </a:r>
                      <a:r>
                        <a:rPr kumimoji="1" lang="en" altLang="ja-JP" sz="900" dirty="0">
                          <a:solidFill>
                            <a:schemeClr val="accent3"/>
                          </a:solidFill>
                        </a:rPr>
                        <a:t>FQ1</a:t>
                      </a:r>
                      <a:r>
                        <a:rPr kumimoji="1" lang="ja-JP" altLang="en" sz="900" dirty="0">
                          <a:solidFill>
                            <a:schemeClr val="accent3"/>
                          </a:solidFill>
                        </a:rPr>
                        <a:t>）</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都道府県）（</a:t>
                      </a:r>
                      <a:r>
                        <a:rPr kumimoji="1" lang="en-US" altLang="ja-JP" sz="900" dirty="0">
                          <a:solidFill>
                            <a:schemeClr val="accent3"/>
                          </a:solidFill>
                        </a:rPr>
                        <a:t>300</a:t>
                      </a:r>
                      <a:r>
                        <a:rPr kumimoji="1" lang="ja-JP" altLang="en-US" sz="900" dirty="0">
                          <a:solidFill>
                            <a:schemeClr val="accent3"/>
                          </a:solidFill>
                        </a:rPr>
                        <a:t>万円～）</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市区郡）</a:t>
                      </a:r>
                      <a:endParaRPr kumimoji="1" lang="en-US" altLang="ja-JP" sz="900" dirty="0">
                        <a:solidFill>
                          <a:schemeClr val="accent3"/>
                        </a:solidFill>
                      </a:endParaRPr>
                    </a:p>
                    <a:p>
                      <a:pPr marL="99450" indent="-99450" algn="l">
                        <a:lnSpc>
                          <a:spcPct val="110000"/>
                        </a:lnSpc>
                        <a:buFont typeface="Arial" panose="020B0604020202020204" pitchFamily="34" charset="0"/>
                        <a:buChar char="•"/>
                      </a:pPr>
                      <a:r>
                        <a:rPr kumimoji="1" lang="ja-JP" altLang="en-US" sz="900" dirty="0">
                          <a:solidFill>
                            <a:schemeClr val="accent3"/>
                          </a:solidFill>
                        </a:rPr>
                        <a:t>ブランドパネルリッチフォーマット</a:t>
                      </a:r>
                      <a:r>
                        <a:rPr kumimoji="1" lang="en" altLang="ja-JP" sz="900" dirty="0">
                          <a:solidFill>
                            <a:schemeClr val="accent3"/>
                          </a:solidFill>
                        </a:rPr>
                        <a:t>MD</a:t>
                      </a:r>
                      <a:r>
                        <a:rPr kumimoji="1" lang="ja-JP" altLang="en" sz="900" dirty="0">
                          <a:solidFill>
                            <a:schemeClr val="accent3"/>
                          </a:solidFill>
                        </a:rPr>
                        <a:t>（</a:t>
                      </a:r>
                      <a:r>
                        <a:rPr kumimoji="1" lang="ja-JP" altLang="en-US" sz="900" dirty="0">
                          <a:solidFill>
                            <a:schemeClr val="accent3"/>
                          </a:solidFill>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chemeClr val="accent3"/>
                          </a:solidFill>
                        </a:rPr>
                        <a:t>無償～</a:t>
                      </a:r>
                      <a:r>
                        <a:rPr kumimoji="1" lang="en-US" altLang="ja-JP" sz="900" dirty="0">
                          <a:solidFill>
                            <a:schemeClr val="accent3"/>
                          </a:solidFill>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
        <p:nvSpPr>
          <p:cNvPr id="12" name="正方形/長方形 11">
            <a:extLst>
              <a:ext uri="{FF2B5EF4-FFF2-40B4-BE49-F238E27FC236}">
                <a16:creationId xmlns:a16="http://schemas.microsoft.com/office/drawing/2014/main" id="{E8211515-2072-423B-AA28-FD2712A61A7F}"/>
              </a:ext>
            </a:extLst>
          </p:cNvPr>
          <p:cNvSpPr/>
          <p:nvPr/>
        </p:nvSpPr>
        <p:spPr>
          <a:xfrm>
            <a:off x="479425" y="5141742"/>
            <a:ext cx="10295865" cy="1543499"/>
          </a:xfrm>
          <a:prstGeom prst="rect">
            <a:avLst/>
          </a:prstGeom>
        </p:spPr>
        <p:txBody>
          <a:bodyPr wrap="square" lIns="0" tIns="0" rIns="0" bIns="0">
            <a:spAutoFit/>
          </a:bodyPr>
          <a:lstStyle/>
          <a:p>
            <a:pPr>
              <a:lnSpc>
                <a:spcPct val="11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インタラクションプランによっては追加で制作費用が発生する場合がございます。</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kern="0" dirty="0">
                <a:solidFill>
                  <a:schemeClr val="accent3"/>
                </a:solidFill>
                <a:latin typeface="メイリオ"/>
              </a:rPr>
              <a:t>ランディングページのミラーサイト版実施時にはミラーサイト制作費（</a:t>
            </a:r>
            <a:r>
              <a:rPr kumimoji="0" lang="en-US" altLang="ja-JP" sz="900" kern="0" dirty="0">
                <a:solidFill>
                  <a:schemeClr val="accent3"/>
                </a:solidFill>
                <a:latin typeface="メイリオ"/>
              </a:rPr>
              <a:t> PC</a:t>
            </a:r>
            <a:r>
              <a:rPr kumimoji="0" lang="ja-JP" altLang="en-US" sz="900" kern="0" dirty="0">
                <a:solidFill>
                  <a:schemeClr val="accent3"/>
                </a:solidFill>
                <a:latin typeface="メイリオ"/>
              </a:rPr>
              <a:t>もしくはスマートフォン：</a:t>
            </a:r>
            <a:r>
              <a:rPr kumimoji="0" lang="en-US" altLang="ja-JP" sz="900" kern="0" dirty="0">
                <a:solidFill>
                  <a:schemeClr val="accent3"/>
                </a:solidFill>
                <a:latin typeface="メイリオ"/>
              </a:rPr>
              <a:t>100</a:t>
            </a:r>
            <a:r>
              <a:rPr kumimoji="0" lang="ja-JP" altLang="en-US" sz="900" kern="0" dirty="0">
                <a:solidFill>
                  <a:schemeClr val="accent3"/>
                </a:solidFill>
                <a:latin typeface="メイリオ"/>
              </a:rPr>
              <a:t>万円～、マルチデバイス：</a:t>
            </a:r>
            <a:r>
              <a:rPr kumimoji="0" lang="en-US" altLang="ja-JP" sz="900" kern="0" dirty="0">
                <a:solidFill>
                  <a:schemeClr val="accent3"/>
                </a:solidFill>
                <a:latin typeface="メイリオ"/>
              </a:rPr>
              <a:t>200</a:t>
            </a:r>
            <a:r>
              <a:rPr kumimoji="0" lang="ja-JP" altLang="en-US" sz="900" kern="0" dirty="0">
                <a:solidFill>
                  <a:schemeClr val="accent3"/>
                </a:solidFill>
                <a:latin typeface="メイリオ"/>
              </a:rPr>
              <a:t>万円～都度見積もり）が発生いたします。</a:t>
            </a:r>
            <a:endParaRPr kumimoji="0" lang="en-US" altLang="ja-JP" sz="900" kern="0" dirty="0">
              <a:solidFill>
                <a:schemeClr val="accent3"/>
              </a:solidFill>
              <a:latin typeface="メイリオ"/>
            </a:endParaRPr>
          </a:p>
          <a:p>
            <a:pPr>
              <a:lnSpc>
                <a:spcPct val="110000"/>
              </a:lnSpc>
              <a:defRPr/>
            </a:pPr>
            <a:r>
              <a:rPr kumimoji="0" lang="en-US" altLang="ja-JP" sz="900" kern="0" dirty="0">
                <a:solidFill>
                  <a:srgbClr val="545454"/>
                </a:solidFill>
                <a:latin typeface="メイリオ"/>
              </a:rPr>
              <a:t>※Yahoo! JAPAN PR</a:t>
            </a:r>
            <a:r>
              <a:rPr kumimoji="0" lang="ja-JP" altLang="en-US" sz="900" kern="0" dirty="0">
                <a:solidFill>
                  <a:srgbClr val="545454"/>
                </a:solidFill>
                <a:latin typeface="メイリオ"/>
              </a:rPr>
              <a:t>企画</a:t>
            </a:r>
            <a:r>
              <a:rPr kumimoji="0" lang="en-US" altLang="ja-JP" sz="900" kern="0" dirty="0">
                <a:solidFill>
                  <a:srgbClr val="545454"/>
                </a:solidFill>
                <a:latin typeface="メイリオ"/>
              </a:rPr>
              <a:t>LP</a:t>
            </a:r>
            <a:r>
              <a:rPr kumimoji="0" lang="ja-JP" altLang="en-US" sz="900" kern="0" dirty="0">
                <a:solidFill>
                  <a:srgbClr val="545454"/>
                </a:solidFill>
                <a:latin typeface="メイリオ"/>
              </a:rPr>
              <a:t>（</a:t>
            </a:r>
            <a:r>
              <a:rPr kumimoji="0" lang="en-US" altLang="ja-JP" sz="900" kern="0" dirty="0">
                <a:solidFill>
                  <a:srgbClr val="545454"/>
                </a:solidFill>
                <a:latin typeface="メイリオ"/>
              </a:rPr>
              <a:t>LINE</a:t>
            </a:r>
            <a:r>
              <a:rPr kumimoji="0" lang="ja-JP" altLang="en-US" sz="900" kern="0" dirty="0">
                <a:solidFill>
                  <a:srgbClr val="545454"/>
                </a:solidFill>
                <a:latin typeface="メイリオ"/>
              </a:rPr>
              <a:t>ヤフー作成ページ）をご実施いただく場合は、別途制作費が必要です。金額は実施内容によって都度見積もりとなります。</a:t>
            </a:r>
            <a:endParaRPr kumimoji="0" lang="en-US" altLang="ja-JP" sz="900" kern="0" dirty="0">
              <a:solidFill>
                <a:srgbClr val="545454"/>
              </a:solidFill>
              <a:latin typeface="メイリオ"/>
            </a:endParaRPr>
          </a:p>
          <a:p>
            <a:pPr>
              <a:lnSpc>
                <a:spcPct val="110000"/>
              </a:lnSpc>
              <a:defRPr/>
            </a:pPr>
            <a:r>
              <a:rPr kumimoji="0" lang="en-US" altLang="ja-JP" sz="900" kern="0" dirty="0">
                <a:solidFill>
                  <a:srgbClr val="545454"/>
                </a:solidFill>
                <a:latin typeface="メイリオ"/>
              </a:rPr>
              <a:t>※</a:t>
            </a:r>
            <a:r>
              <a:rPr kumimoji="0" lang="ja-JP" altLang="en-US" sz="900" kern="0" dirty="0">
                <a:solidFill>
                  <a:srgbClr val="545454"/>
                </a:solidFill>
                <a:latin typeface="メイリオ"/>
              </a:rPr>
              <a:t>企画ページおよびミラーサイト・</a:t>
            </a:r>
            <a:r>
              <a:rPr kumimoji="0" lang="en-US" altLang="ja-JP" sz="900" kern="0" dirty="0">
                <a:solidFill>
                  <a:srgbClr val="545454"/>
                </a:solidFill>
                <a:latin typeface="メイリオ"/>
              </a:rPr>
              <a:t>LP</a:t>
            </a:r>
            <a:r>
              <a:rPr kumimoji="0" lang="ja-JP" altLang="en-US" sz="900" kern="0" dirty="0">
                <a:solidFill>
                  <a:srgbClr val="545454"/>
                </a:solidFill>
                <a:latin typeface="メイリオ"/>
              </a:rPr>
              <a:t>は掲載期間は、広告誘導期間と同じ最大</a:t>
            </a:r>
            <a:r>
              <a:rPr kumimoji="0" lang="en-US" altLang="ja-JP" sz="900" kern="0" dirty="0">
                <a:solidFill>
                  <a:srgbClr val="545454"/>
                </a:solidFill>
                <a:latin typeface="メイリオ"/>
              </a:rPr>
              <a:t>2</a:t>
            </a:r>
            <a:r>
              <a:rPr kumimoji="0" lang="ja-JP" altLang="en-US" sz="900" kern="0" dirty="0">
                <a:solidFill>
                  <a:srgbClr val="545454"/>
                </a:solidFill>
                <a:latin typeface="メイリオ"/>
              </a:rPr>
              <a:t>週間となります。</a:t>
            </a:r>
            <a:r>
              <a:rPr kumimoji="0" lang="en-US" altLang="ja-JP" sz="900" kern="0" dirty="0">
                <a:solidFill>
                  <a:srgbClr val="545454"/>
                </a:solidFill>
                <a:latin typeface="メイリオ"/>
              </a:rPr>
              <a:t>2</a:t>
            </a:r>
            <a:r>
              <a:rPr kumimoji="0" lang="ja-JP" altLang="en-US" sz="900" kern="0" dirty="0">
                <a:solidFill>
                  <a:srgbClr val="545454"/>
                </a:solidFill>
                <a:latin typeface="メイリオ"/>
              </a:rPr>
              <a:t>次利用や期間延長については、別途ご相談ください。</a:t>
            </a:r>
            <a:endParaRPr kumimoji="0" lang="en-US" altLang="ja-JP" sz="900" kern="0" dirty="0">
              <a:solidFill>
                <a:schemeClr val="accent3"/>
              </a:solidFill>
              <a:latin typeface="メイリオ"/>
            </a:endParaRPr>
          </a:p>
          <a:p>
            <a:pPr>
              <a:lnSpc>
                <a:spcPct val="110000"/>
              </a:lnSpc>
              <a:defRPr/>
            </a:pPr>
            <a:r>
              <a:rPr kumimoji="0" lang="en-US" altLang="ja-JP" sz="900" kern="0" dirty="0">
                <a:solidFill>
                  <a:schemeClr val="accent3"/>
                </a:solidFill>
                <a:latin typeface="メイリオ"/>
              </a:rPr>
              <a:t>※SP</a:t>
            </a:r>
            <a:r>
              <a:rPr kumimoji="0" lang="ja-JP" altLang="en-US" sz="900" kern="0" dirty="0">
                <a:solidFill>
                  <a:schemeClr val="accent3"/>
                </a:solidFill>
                <a:latin typeface="メイリオ"/>
              </a:rPr>
              <a:t>はスマートフォン、</a:t>
            </a:r>
            <a:r>
              <a:rPr kumimoji="0" lang="en-US" altLang="ja-JP" sz="900" kern="0" dirty="0">
                <a:solidFill>
                  <a:schemeClr val="accent3"/>
                </a:solidFill>
                <a:latin typeface="メイリオ"/>
              </a:rPr>
              <a:t>PC</a:t>
            </a:r>
            <a:r>
              <a:rPr kumimoji="0" lang="ja-JP" altLang="en-US" sz="900" kern="0" dirty="0">
                <a:solidFill>
                  <a:schemeClr val="accent3"/>
                </a:solidFill>
                <a:latin typeface="メイリオ"/>
              </a:rPr>
              <a:t>はパソコン、</a:t>
            </a:r>
            <a:r>
              <a:rPr kumimoji="0" lang="en-US" altLang="ja-JP" sz="900" kern="0" dirty="0">
                <a:solidFill>
                  <a:schemeClr val="accent3"/>
                </a:solidFill>
                <a:latin typeface="メイリオ"/>
              </a:rPr>
              <a:t>MD</a:t>
            </a:r>
            <a:r>
              <a:rPr kumimoji="0" lang="ja-JP" altLang="en-US" sz="900" kern="0" dirty="0">
                <a:solidFill>
                  <a:schemeClr val="accent3"/>
                </a:solidFill>
                <a:latin typeface="メイリオ"/>
              </a:rPr>
              <a:t>はマルチデバイスの略称です。　</a:t>
            </a:r>
          </a:p>
          <a:p>
            <a:pPr>
              <a:lnSpc>
                <a:spcPct val="110000"/>
              </a:lnSpc>
            </a:pPr>
            <a:br>
              <a:rPr kumimoji="0" lang="en-US" altLang="ja-JP" sz="1000" b="1" kern="0" dirty="0">
                <a:solidFill>
                  <a:schemeClr val="accent3"/>
                </a:solidFill>
                <a:latin typeface="メイリオ"/>
              </a:rPr>
            </a:br>
            <a:r>
              <a:rPr kumimoji="0" lang="ja-JP" altLang="ja-JP" sz="1000" b="1" kern="0" dirty="0">
                <a:solidFill>
                  <a:schemeClr val="accent3"/>
                </a:solidFill>
                <a:latin typeface="メイリオ"/>
              </a:rPr>
              <a:t>■誘導用広告をキャンセルされる場合について</a:t>
            </a:r>
            <a:br>
              <a:rPr kumimoji="0" lang="en-US" altLang="ja-JP" sz="1000" b="1" kern="0" dirty="0">
                <a:solidFill>
                  <a:schemeClr val="accent3"/>
                </a:solidFill>
                <a:latin typeface="メイリオ"/>
              </a:rPr>
            </a:br>
            <a:r>
              <a:rPr kumimoji="0" lang="ja-JP" altLang="en-US" sz="900" kern="0" dirty="0">
                <a:solidFill>
                  <a:schemeClr val="accent3"/>
                </a:solidFill>
                <a:latin typeface="メイリオ"/>
              </a:rPr>
              <a:t>制作費無償プランの場合であっても、</a:t>
            </a:r>
            <a:r>
              <a:rPr kumimoji="0" lang="en-US" altLang="ja-JP" sz="900" kern="0" dirty="0">
                <a:solidFill>
                  <a:schemeClr val="accent3"/>
                </a:solidFill>
                <a:latin typeface="メイリオ"/>
              </a:rPr>
              <a:t>LINE</a:t>
            </a:r>
            <a:r>
              <a:rPr kumimoji="0" lang="ja-JP" altLang="en-US" sz="900" kern="0" dirty="0">
                <a:solidFill>
                  <a:schemeClr val="accent3"/>
                </a:solidFill>
                <a:latin typeface="メイリオ"/>
              </a:rPr>
              <a:t>ヤフーが特別に定める場合をのぞきヤフーが指定する制作費実費をお支払いいただきます。</a:t>
            </a:r>
            <a:br>
              <a:rPr kumimoji="0" lang="ja-JP" altLang="en-US" sz="900" kern="0" dirty="0">
                <a:solidFill>
                  <a:schemeClr val="accent3"/>
                </a:solidFill>
                <a:latin typeface="メイリオ"/>
              </a:rPr>
            </a:br>
            <a:r>
              <a:rPr kumimoji="0" lang="ja-JP" altLang="en-US" sz="900" kern="0" dirty="0">
                <a:solidFill>
                  <a:schemeClr val="accent3"/>
                </a:solidFill>
                <a:latin typeface="メイリオ"/>
              </a:rPr>
              <a:t>なお、キャンセル連絡を受け付けた時点までに対応した制作物を納品いたします。具体的な金額は、弊社営業担当にご確認ください。</a:t>
            </a:r>
            <a:br>
              <a:rPr kumimoji="0" lang="ja-JP" altLang="en-US" sz="900" kern="0" dirty="0">
                <a:solidFill>
                  <a:schemeClr val="accent3"/>
                </a:solidFill>
                <a:latin typeface="メイリオ"/>
              </a:rPr>
            </a:br>
            <a:r>
              <a:rPr kumimoji="0" lang="ja-JP" altLang="ja-JP" sz="900" kern="0" dirty="0">
                <a:solidFill>
                  <a:schemeClr val="accent3"/>
                </a:solidFill>
                <a:latin typeface="メイリオ"/>
              </a:rPr>
              <a:t>また、誘導用広告のキャンセル料については、</a:t>
            </a:r>
            <a:r>
              <a:rPr kumimoji="0" lang="ja-JP" altLang="ja-JP" sz="900" kern="0" dirty="0">
                <a:solidFill>
                  <a:prstClr val="black"/>
                </a:solidFill>
                <a:latin typeface="メイリオ"/>
                <a:hlinkClick r:id="rId3"/>
              </a:rPr>
              <a:t>広告取扱基本規定【別紙１】</a:t>
            </a:r>
            <a:r>
              <a:rPr kumimoji="0" lang="ja-JP" altLang="ja-JP" sz="900" kern="0" dirty="0">
                <a:solidFill>
                  <a:schemeClr val="accent3"/>
                </a:solidFill>
                <a:latin typeface="メイリオ"/>
              </a:rPr>
              <a:t>に従います。</a:t>
            </a:r>
            <a:endParaRPr kumimoji="0" lang="ja-JP" altLang="en-US" sz="900" kern="0" dirty="0">
              <a:solidFill>
                <a:schemeClr val="accent3"/>
              </a:solidFill>
              <a:latin typeface="メイリオ"/>
            </a:endParaRPr>
          </a:p>
        </p:txBody>
      </p:sp>
      <p:pic>
        <p:nvPicPr>
          <p:cNvPr id="5" name="図プレースホルダー 6" descr="アイコン&#10;&#10;自動的に生成された説明">
            <a:extLst>
              <a:ext uri="{FF2B5EF4-FFF2-40B4-BE49-F238E27FC236}">
                <a16:creationId xmlns:a16="http://schemas.microsoft.com/office/drawing/2014/main" id="{B19AE4C3-FFD7-5E22-199E-AA866B6938D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1A7FF6E7-E155-DC8D-3D46-B938C91D505C}"/>
              </a:ext>
            </a:extLst>
          </p:cNvPr>
          <p:cNvSpPr>
            <a:spLocks noGrp="1"/>
          </p:cNvSpPr>
          <p:nvPr>
            <p:ph type="body" sz="quarter" idx="12"/>
          </p:nvPr>
        </p:nvSpPr>
        <p:spPr>
          <a:xfrm>
            <a:off x="600427" y="78666"/>
            <a:ext cx="431274" cy="410840"/>
          </a:xfrm>
        </p:spPr>
        <p:txBody>
          <a:bodyPr wrap="none"/>
          <a:lstStyle/>
          <a:p>
            <a:r>
              <a:rPr kumimoji="1" lang="ja-JP" altLang="en-US" spc="0" dirty="0"/>
              <a:t>商品価格</a:t>
            </a:r>
          </a:p>
        </p:txBody>
      </p:sp>
    </p:spTree>
    <p:extLst>
      <p:ext uri="{BB962C8B-B14F-4D97-AF65-F5344CB8AC3E}">
        <p14:creationId xmlns:p14="http://schemas.microsoft.com/office/powerpoint/2010/main" val="1731339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24EF104-E038-C8A2-168B-C8DB6BA43A72}"/>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04" b="3804"/>
          <a:stretch/>
        </p:blipFill>
        <p:spPr>
          <a:xfrm>
            <a:off x="2204326" y="2773503"/>
            <a:ext cx="1586282" cy="1464484"/>
          </a:xfrm>
          <a:prstGeom prst="rect">
            <a:avLst/>
          </a:prstGeom>
        </p:spPr>
      </p:pic>
      <p:sp>
        <p:nvSpPr>
          <p:cNvPr id="3" name="テキスト プレースホルダー 19">
            <a:extLst>
              <a:ext uri="{FF2B5EF4-FFF2-40B4-BE49-F238E27FC236}">
                <a16:creationId xmlns:a16="http://schemas.microsoft.com/office/drawing/2014/main" id="{0CDA25BB-C207-6173-BB50-2E24349C5EFF}"/>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04</a:t>
            </a:r>
            <a:endParaRPr kumimoji="1" lang="ja-JP" altLang="en-US" dirty="0"/>
          </a:p>
        </p:txBody>
      </p:sp>
      <p:sp>
        <p:nvSpPr>
          <p:cNvPr id="4" name="テキスト プレースホルダー 23">
            <a:extLst>
              <a:ext uri="{FF2B5EF4-FFF2-40B4-BE49-F238E27FC236}">
                <a16:creationId xmlns:a16="http://schemas.microsoft.com/office/drawing/2014/main" id="{0DDDB1D8-8FCA-5167-9B74-8C60E25BB9EB}"/>
              </a:ext>
            </a:extLst>
          </p:cNvPr>
          <p:cNvSpPr>
            <a:spLocks noGrp="1"/>
          </p:cNvSpPr>
          <p:nvPr>
            <p:ph type="body" sz="quarter" idx="19" hasCustomPrompt="1"/>
          </p:nvPr>
        </p:nvSpPr>
        <p:spPr>
          <a:xfrm>
            <a:off x="1720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スペック詳細</a:t>
            </a:r>
          </a:p>
        </p:txBody>
      </p:sp>
    </p:spTree>
    <p:extLst>
      <p:ext uri="{BB962C8B-B14F-4D97-AF65-F5344CB8AC3E}">
        <p14:creationId xmlns:p14="http://schemas.microsoft.com/office/powerpoint/2010/main" val="25271239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31241D72-66AD-D9C1-ADED-4C9B1413F0D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7341E5FF-4B6F-7C15-ABE9-A9FE828C0A36}"/>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3" name="表 2">
            <a:extLst>
              <a:ext uri="{FF2B5EF4-FFF2-40B4-BE49-F238E27FC236}">
                <a16:creationId xmlns:a16="http://schemas.microsoft.com/office/drawing/2014/main" id="{27CAD8F9-575C-4091-5D97-6D652FF5D0E1}"/>
              </a:ext>
            </a:extLst>
          </p:cNvPr>
          <p:cNvGraphicFramePr>
            <a:graphicFrameLocks noGrp="1"/>
          </p:cNvGraphicFramePr>
          <p:nvPr>
            <p:extLst>
              <p:ext uri="{D42A27DB-BD31-4B8C-83A1-F6EECF244321}">
                <p14:modId xmlns:p14="http://schemas.microsoft.com/office/powerpoint/2010/main" val="62608276"/>
              </p:ext>
            </p:extLst>
          </p:nvPr>
        </p:nvGraphicFramePr>
        <p:xfrm>
          <a:off x="479425" y="1268413"/>
          <a:ext cx="11233150" cy="5216470"/>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企画ページへの誘導枠</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accent3"/>
                          </a:solidFill>
                          <a:latin typeface="メイリオ"/>
                          <a:ea typeface="メイリオ"/>
                          <a:cs typeface="メイリオ" panose="020B0604030504040204" pitchFamily="50" charset="-128"/>
                        </a:rPr>
                        <a:t>P17</a:t>
                      </a:r>
                      <a:r>
                        <a:rPr kumimoji="1" lang="ja-JP" altLang="en-US" sz="1050" kern="1200" dirty="0">
                          <a:solidFill>
                            <a:schemeClr val="accent3"/>
                          </a:solidFill>
                          <a:latin typeface="メイリオ"/>
                          <a:ea typeface="メイリオ"/>
                          <a:cs typeface="メイリオ" panose="020B0604030504040204" pitchFamily="50" charset="-128"/>
                        </a:rPr>
                        <a:t>、</a:t>
                      </a:r>
                      <a:r>
                        <a:rPr kumimoji="1" lang="en-US" altLang="ja-JP" sz="1050" kern="1200" dirty="0">
                          <a:solidFill>
                            <a:schemeClr val="accent3"/>
                          </a:solidFill>
                          <a:latin typeface="メイリオ"/>
                          <a:ea typeface="メイリオ"/>
                          <a:cs typeface="メイリオ" panose="020B0604030504040204" pitchFamily="50" charset="-128"/>
                        </a:rPr>
                        <a:t>18</a:t>
                      </a:r>
                      <a:r>
                        <a:rPr kumimoji="1" lang="ja-JP" altLang="en-US" sz="1050" kern="1200" dirty="0">
                          <a:solidFill>
                            <a:schemeClr val="accent3"/>
                          </a:solidFill>
                          <a:latin typeface="メイリオ"/>
                          <a:ea typeface="メイリオ"/>
                          <a:cs typeface="メイリオ" panose="020B0604030504040204" pitchFamily="50" charset="-128"/>
                        </a:rPr>
                        <a:t>参照）</a:t>
                      </a:r>
                      <a:endParaRPr kumimoji="1" lang="en-US" altLang="ja-JP" sz="1050" kern="120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・掲載場所：</a:t>
                      </a:r>
                      <a:r>
                        <a:rPr kumimoji="1" lang="en-US" altLang="ja-JP" sz="1050" kern="1200" dirty="0">
                          <a:solidFill>
                            <a:schemeClr val="accent3"/>
                          </a:solidFill>
                          <a:latin typeface="+mn-ea"/>
                          <a:ea typeface="メイリオ"/>
                          <a:cs typeface="+mn-cs"/>
                        </a:rPr>
                        <a:t>Yahoo! JAPAN PR</a:t>
                      </a:r>
                      <a:r>
                        <a:rPr kumimoji="1" lang="ja-JP" altLang="en-US" sz="1050" kern="1200" dirty="0">
                          <a:solidFill>
                            <a:schemeClr val="accent3"/>
                          </a:solidFill>
                          <a:latin typeface="+mn-ea"/>
                          <a:ea typeface="メイリオ"/>
                          <a:cs typeface="+mn-cs"/>
                        </a:rPr>
                        <a:t>企画 広告主様専用ページ</a:t>
                      </a:r>
                      <a:endParaRPr kumimoji="1" lang="en-US" altLang="ja-JP" sz="1050" kern="1200" dirty="0">
                        <a:solidFill>
                          <a:schemeClr val="accent3"/>
                        </a:solidFill>
                        <a:latin typeface="+mn-ea"/>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・デバイス：</a:t>
                      </a:r>
                      <a:r>
                        <a:rPr lang="en-US" altLang="ja-JP" sz="1050" dirty="0">
                          <a:solidFill>
                            <a:schemeClr val="accent3"/>
                          </a:solidFill>
                          <a:latin typeface="+mn-ea"/>
                        </a:rPr>
                        <a:t>PC</a:t>
                      </a:r>
                      <a:r>
                        <a:rPr lang="ja-JP" altLang="en-US" sz="1050" dirty="0">
                          <a:solidFill>
                            <a:schemeClr val="accent3"/>
                          </a:solidFill>
                          <a:latin typeface="+mn-ea"/>
                        </a:rPr>
                        <a:t>・スマホ・マルチデバイス</a:t>
                      </a:r>
                      <a:endParaRPr lang="en-US" altLang="ja-JP" sz="1050" dirty="0">
                        <a:solidFill>
                          <a:schemeClr val="accent3"/>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・更新：</a:t>
                      </a:r>
                      <a:r>
                        <a:rPr lang="ja-JP" altLang="en-US" sz="1050" dirty="0">
                          <a:solidFill>
                            <a:schemeClr val="accent3"/>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accent3"/>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契約分類</a:t>
                      </a:r>
                      <a:endParaRPr kumimoji="1" lang="en-US" altLang="ja-JP" sz="1050" b="0" i="0" dirty="0">
                        <a:solidFill>
                          <a:schemeClr val="bg1"/>
                        </a:solidFill>
                        <a:latin typeface="メイリオ"/>
                        <a:ea typeface="メイリオ"/>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メイリオ"/>
                          <a:ea typeface="メイリオ"/>
                          <a:cs typeface="Meiryo UI" pitchFamily="50" charset="-128"/>
                        </a:rPr>
                        <a:t>※</a:t>
                      </a:r>
                      <a:r>
                        <a:rPr kumimoji="1" lang="ja-JP" altLang="en-US" sz="1050" b="0" i="0" dirty="0">
                          <a:solidFill>
                            <a:schemeClr val="bg1"/>
                          </a:solidFill>
                          <a:latin typeface="メイリオ"/>
                          <a:ea typeface="メイリオ"/>
                          <a:cs typeface="Meiryo UI" pitchFamily="50" charset="-128"/>
                        </a:rPr>
                        <a:t>お申し込み時に選択</a:t>
                      </a:r>
                      <a:endParaRPr kumimoji="1" lang="en-US" altLang="ja-JP"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メイリオ"/>
                          <a:ea typeface="メイリオ"/>
                          <a:cs typeface="メイリオ" panose="020B0604030504040204" pitchFamily="50" charset="-128"/>
                        </a:rPr>
                        <a:t>■企画ページの制作・掲載</a:t>
                      </a:r>
                      <a:endParaRPr kumimoji="1" lang="en-US" altLang="ja-JP" sz="1050" kern="120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①契約分類：制作</a:t>
                      </a:r>
                      <a:r>
                        <a:rPr lang="en-US" altLang="ja-JP" sz="1050" dirty="0">
                          <a:solidFill>
                            <a:schemeClr val="accent3"/>
                          </a:solidFill>
                          <a:latin typeface="メイリオ"/>
                          <a:ea typeface="メイリオ"/>
                          <a:cs typeface="メイリオ" panose="020B0604030504040204" pitchFamily="50" charset="-128"/>
                        </a:rPr>
                        <a:t>+</a:t>
                      </a:r>
                      <a:r>
                        <a:rPr lang="ja-JP" altLang="en-US" sz="1050" dirty="0">
                          <a:solidFill>
                            <a:schemeClr val="accent3"/>
                          </a:solidFill>
                          <a:latin typeface="メイリオ"/>
                          <a:ea typeface="メイリオ"/>
                          <a:cs typeface="メイリオ" panose="020B0604030504040204" pitchFamily="50" charset="-128"/>
                        </a:rPr>
                        <a:t>掲載</a:t>
                      </a:r>
                      <a:endParaRPr lang="en-US" altLang="ja-JP" sz="1050" dirty="0">
                        <a:solidFill>
                          <a:schemeClr val="accent3"/>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メイリオ"/>
                          <a:ea typeface="メイリオ"/>
                          <a:cs typeface="+mn-cs"/>
                        </a:rPr>
                        <a:t>【制作</a:t>
                      </a:r>
                      <a:r>
                        <a:rPr kumimoji="1" lang="en-US" altLang="ja-JP" sz="1050" kern="1200" dirty="0">
                          <a:solidFill>
                            <a:schemeClr val="tx1">
                              <a:lumMod val="65000"/>
                              <a:lumOff val="35000"/>
                            </a:schemeClr>
                          </a:solidFill>
                          <a:latin typeface="メイリオ"/>
                          <a:ea typeface="メイリオ"/>
                          <a:cs typeface="+mn-cs"/>
                        </a:rPr>
                        <a:t>+</a:t>
                      </a:r>
                      <a:r>
                        <a:rPr kumimoji="1" lang="ja-JP" altLang="ja-JP" sz="1050" kern="1200" dirty="0">
                          <a:solidFill>
                            <a:schemeClr val="tx1">
                              <a:lumMod val="65000"/>
                              <a:lumOff val="35000"/>
                            </a:schemeClr>
                          </a:solidFill>
                          <a:latin typeface="メイリオ"/>
                          <a:ea typeface="メイリオ"/>
                          <a:cs typeface="+mn-cs"/>
                        </a:rPr>
                        <a:t>掲載】</a:t>
                      </a:r>
                      <a:r>
                        <a:rPr kumimoji="1" lang="en-US" altLang="ja-JP" sz="1050" kern="1200" dirty="0">
                          <a:solidFill>
                            <a:schemeClr val="tx1">
                              <a:lumMod val="65000"/>
                              <a:lumOff val="35000"/>
                            </a:schemeClr>
                          </a:solidFill>
                          <a:latin typeface="メイリオ"/>
                          <a:ea typeface="メイリオ"/>
                          <a:cs typeface="+mn-cs"/>
                        </a:rPr>
                        <a:t>Yahoo! JAPAN</a:t>
                      </a:r>
                      <a:r>
                        <a:rPr kumimoji="1" lang="ja-JP" altLang="ja-JP" sz="1050" kern="1200" dirty="0">
                          <a:solidFill>
                            <a:schemeClr val="tx1">
                              <a:lumMod val="65000"/>
                              <a:lumOff val="35000"/>
                            </a:schemeClr>
                          </a:solidFill>
                          <a:latin typeface="メイリオ"/>
                          <a:ea typeface="メイリオ"/>
                          <a:cs typeface="+mn-cs"/>
                        </a:rPr>
                        <a:t>　トップページクリエイティブ企画</a:t>
                      </a:r>
                      <a:endParaRPr kumimoji="1" lang="en-US" altLang="ja-JP" sz="1050" kern="1200" dirty="0">
                        <a:solidFill>
                          <a:schemeClr val="tx1">
                            <a:lumMod val="65000"/>
                            <a:lumOff val="35000"/>
                          </a:schemeClr>
                        </a:solidFill>
                        <a:latin typeface="メイリオ"/>
                        <a:ea typeface="メイリオ"/>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メイリオ"/>
                          <a:ea typeface="メイリオ"/>
                          <a:cs typeface="メイリオ" panose="020B0604030504040204" pitchFamily="50" charset="-128"/>
                        </a:rPr>
                        <a:t>③契約サービス詳細：</a:t>
                      </a:r>
                      <a:r>
                        <a:rPr lang="en-US" altLang="ja-JP" sz="1050" dirty="0">
                          <a:solidFill>
                            <a:schemeClr val="accent3"/>
                          </a:solidFill>
                          <a:latin typeface="+mn-lt"/>
                          <a:ea typeface="+mn-ea"/>
                          <a:cs typeface="メイリオ" panose="020B0604030504040204" pitchFamily="50" charset="-128"/>
                        </a:rPr>
                        <a:t>Yahoo! JAPAN</a:t>
                      </a:r>
                      <a:r>
                        <a:rPr lang="ja-JP" altLang="en-US" sz="1050" dirty="0">
                          <a:solidFill>
                            <a:schemeClr val="accent3"/>
                          </a:solidFill>
                          <a:latin typeface="+mn-lt"/>
                          <a:ea typeface="+mn-ea"/>
                          <a:cs typeface="メイリオ" panose="020B0604030504040204" pitchFamily="50" charset="-128"/>
                        </a:rPr>
                        <a:t>　トップページ インタラクション企画　制作・掲載費</a:t>
                      </a:r>
                      <a:endParaRPr lang="en-US" altLang="ja-JP" sz="1050" dirty="0">
                        <a:solidFill>
                          <a:schemeClr val="accent3"/>
                        </a:solidFill>
                        <a:latin typeface="メイリオ"/>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メイリオ"/>
                          <a:ea typeface="メイリオ"/>
                        </a:rPr>
                        <a:t>掲載期間</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週間までを推奨</a:t>
                      </a:r>
                      <a:r>
                        <a:rPr kumimoji="1" lang="en-US" altLang="ja-JP" sz="1050" kern="1200" dirty="0">
                          <a:solidFill>
                            <a:schemeClr val="accent3"/>
                          </a:solidFill>
                          <a:latin typeface="メイリオ"/>
                          <a:ea typeface="メイリオ"/>
                          <a:cs typeface="Meiryo UI" panose="020B0604030504040204" pitchFamily="50" charset="-128"/>
                        </a:rPr>
                        <a:t>(</a:t>
                      </a:r>
                      <a:r>
                        <a:rPr kumimoji="1" lang="ja-JP" altLang="en-US" sz="1050" kern="1200" dirty="0">
                          <a:solidFill>
                            <a:schemeClr val="accent3"/>
                          </a:solidFill>
                          <a:latin typeface="メイリオ"/>
                          <a:ea typeface="メイリオ"/>
                          <a:cs typeface="Meiryo UI" panose="020B0604030504040204" pitchFamily="50" charset="-128"/>
                        </a:rPr>
                        <a:t>平日開始</a:t>
                      </a:r>
                      <a:r>
                        <a:rPr kumimoji="1" lang="en-US" altLang="ja-JP" sz="1050" kern="1200" dirty="0">
                          <a:solidFill>
                            <a:schemeClr val="accent3"/>
                          </a:solidFill>
                          <a:latin typeface="メイリオ"/>
                          <a:ea typeface="メイリオ"/>
                          <a:cs typeface="Meiryo UI" panose="020B0604030504040204" pitchFamily="50" charset="-128"/>
                        </a:rPr>
                        <a:t>)</a:t>
                      </a:r>
                      <a:r>
                        <a:rPr lang="ja-JP" altLang="en-US" sz="1050" b="0" i="0" dirty="0">
                          <a:solidFill>
                            <a:schemeClr val="accent3"/>
                          </a:solidFill>
                          <a:effectLst/>
                          <a:latin typeface="Arial" panose="020B0604020202020204" pitchFamily="34" charset="0"/>
                        </a:rPr>
                        <a:t> </a:t>
                      </a:r>
                      <a:endParaRPr lang="en-US" altLang="ja-JP" sz="1050" b="0" i="0" dirty="0">
                        <a:solidFill>
                          <a:schemeClr val="accent3"/>
                        </a:solidFill>
                        <a:effectLst/>
                        <a:latin typeface="Arial" panose="020B0604020202020204" pitchFamily="34" charset="0"/>
                      </a:endParaRPr>
                    </a:p>
                    <a:p>
                      <a:pPr>
                        <a:lnSpc>
                          <a:spcPct val="130000"/>
                        </a:lnSpc>
                      </a:pPr>
                      <a:r>
                        <a:rPr lang="en-US" altLang="ja-JP" sz="1050" b="0" i="0" dirty="0">
                          <a:solidFill>
                            <a:srgbClr val="C00000"/>
                          </a:solidFill>
                          <a:effectLst/>
                          <a:latin typeface="Arial" panose="020B0604020202020204" pitchFamily="34" charset="0"/>
                        </a:rPr>
                        <a:t>※</a:t>
                      </a:r>
                      <a:r>
                        <a:rPr lang="ja-JP" altLang="en-US" sz="1050" b="0" i="0" dirty="0">
                          <a:solidFill>
                            <a:srgbClr val="C00000"/>
                          </a:solidFill>
                          <a:effectLst/>
                          <a:latin typeface="Arial" panose="020B0604020202020204" pitchFamily="34" charset="0"/>
                        </a:rPr>
                        <a:t>誘導用広告の掲載期間にご留意ください。</a:t>
                      </a:r>
                      <a:endParaRPr lang="en-US" altLang="ja-JP" sz="1050" b="0" i="0" dirty="0">
                        <a:solidFill>
                          <a:srgbClr val="C00000"/>
                        </a:solidFill>
                        <a:effectLst/>
                        <a:latin typeface="Arial" panose="020B0604020202020204" pitchFamily="34" charset="0"/>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■誘導広告</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a:t>
                      </a:r>
                      <a:r>
                        <a:rPr kumimoji="1" lang="en-US" altLang="ja-JP" sz="1050" b="0" i="0" kern="1200" dirty="0">
                          <a:solidFill>
                            <a:schemeClr val="accent3"/>
                          </a:solidFill>
                          <a:effectLst/>
                          <a:latin typeface="+mn-lt"/>
                          <a:ea typeface="+mn-ea"/>
                          <a:cs typeface="+mn-cs"/>
                        </a:rPr>
                        <a:t>18</a:t>
                      </a:r>
                      <a:r>
                        <a:rPr kumimoji="1" lang="ja-JP" altLang="en-US" sz="1050" b="0" i="0" kern="1200" dirty="0">
                          <a:solidFill>
                            <a:schemeClr val="accent3"/>
                          </a:solidFill>
                          <a:effectLst/>
                          <a:latin typeface="+mn-lt"/>
                          <a:ea typeface="+mn-ea"/>
                          <a:cs typeface="+mn-cs"/>
                        </a:rPr>
                        <a:t>参照／</a:t>
                      </a:r>
                      <a:r>
                        <a:rPr kumimoji="1" lang="en-US" altLang="ja-JP" sz="1050" b="0" i="0" kern="1200" dirty="0">
                          <a:solidFill>
                            <a:schemeClr val="accent3"/>
                          </a:solidFill>
                          <a:effectLst/>
                          <a:latin typeface="+mn-lt"/>
                          <a:ea typeface="+mn-ea"/>
                          <a:cs typeface="+mn-cs"/>
                        </a:rPr>
                        <a:t>Yahoo!</a:t>
                      </a:r>
                      <a:r>
                        <a:rPr kumimoji="1" lang="ja-JP" altLang="en-US" sz="1050" b="0" i="0" kern="1200" dirty="0">
                          <a:solidFill>
                            <a:schemeClr val="accent3"/>
                          </a:solidFill>
                          <a:effectLst/>
                          <a:latin typeface="+mn-lt"/>
                          <a:ea typeface="+mn-ea"/>
                          <a:cs typeface="+mn-cs"/>
                        </a:rPr>
                        <a:t>ディスプレイ広告の広告管理ツールからお申し込み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■制作・掲載費</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P17</a:t>
                      </a:r>
                      <a:r>
                        <a:rPr kumimoji="1" lang="ja-JP" altLang="en-US" sz="1050" b="0" i="0" kern="1200" dirty="0">
                          <a:solidFill>
                            <a:schemeClr val="accent3"/>
                          </a:solidFill>
                          <a:effectLst/>
                          <a:latin typeface="+mn-lt"/>
                          <a:ea typeface="+mn-ea"/>
                          <a:cs typeface="+mn-cs"/>
                        </a:rPr>
                        <a:t>参照／事前見積もり：必要／専用のフォームからお申し込み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n-lt"/>
                          <a:ea typeface="+mn-ea"/>
                          <a:cs typeface="+mn-cs"/>
                        </a:rPr>
                        <a:t>料金は</a:t>
                      </a:r>
                      <a:r>
                        <a:rPr kumimoji="1" lang="en-US" altLang="ja-JP" sz="1050" b="0" i="0" kern="1200" dirty="0">
                          <a:solidFill>
                            <a:schemeClr val="accent3"/>
                          </a:solidFill>
                          <a:effectLst/>
                          <a:latin typeface="+mn-lt"/>
                          <a:ea typeface="+mn-ea"/>
                          <a:cs typeface="+mn-cs"/>
                        </a:rPr>
                        <a:t>P18</a:t>
                      </a:r>
                      <a:r>
                        <a:rPr kumimoji="1" lang="ja-JP" altLang="en-US" sz="1050" b="0" i="0" kern="1200" dirty="0">
                          <a:solidFill>
                            <a:schemeClr val="accent3"/>
                          </a:solidFill>
                          <a:effectLst/>
                          <a:latin typeface="+mn-lt"/>
                          <a:ea typeface="+mn-ea"/>
                          <a:cs typeface="+mn-cs"/>
                        </a:rPr>
                        <a:t>参照／事前見積もり：不要／共通のフォームからお申し込み</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lt"/>
                          <a:ea typeface="+mn-ea"/>
                          <a:cs typeface="+mn-cs"/>
                        </a:rPr>
                        <a:t>※</a:t>
                      </a:r>
                      <a:r>
                        <a:rPr kumimoji="1" lang="ja-JP" altLang="en-US" sz="1050" b="0" i="0" kern="1200" dirty="0">
                          <a:solidFill>
                            <a:schemeClr val="accent3"/>
                          </a:solidFill>
                          <a:effectLst/>
                          <a:latin typeface="+mn-lt"/>
                          <a:ea typeface="+mn-ea"/>
                          <a:cs typeface="+mn-cs"/>
                        </a:rPr>
                        <a:t>企画内容によって、別途費用が発生する場合があります</a:t>
                      </a:r>
                      <a:endParaRPr kumimoji="1" lang="en-US" altLang="ja-JP" sz="1050" b="0" i="0" kern="120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n-lt"/>
                          <a:ea typeface="+mn-ea"/>
                          <a:cs typeface="+mn-cs"/>
                        </a:rPr>
                        <a:t>※</a:t>
                      </a:r>
                      <a:r>
                        <a:rPr kumimoji="1" lang="ja-JP" altLang="en-US" sz="1050" b="0" i="0" kern="1200" dirty="0">
                          <a:solidFill>
                            <a:schemeClr val="accent6"/>
                          </a:solidFill>
                          <a:effectLst/>
                          <a:latin typeface="+mn-lt"/>
                          <a:ea typeface="+mn-ea"/>
                          <a:cs typeface="+mn-cs"/>
                        </a:rPr>
                        <a:t>制作費無償プランの場合も、関連約款に同意いただく必要があるため</a:t>
                      </a:r>
                      <a:r>
                        <a:rPr kumimoji="1" lang="en-US" altLang="ja-JP" sz="1050" b="0" i="0" kern="1200" dirty="0">
                          <a:solidFill>
                            <a:schemeClr val="accent6"/>
                          </a:solidFill>
                          <a:effectLst/>
                          <a:latin typeface="+mn-lt"/>
                          <a:ea typeface="+mn-ea"/>
                          <a:cs typeface="+mn-cs"/>
                        </a:rPr>
                        <a:t>0</a:t>
                      </a:r>
                      <a:r>
                        <a:rPr kumimoji="1" lang="ja-JP" altLang="en-US" sz="1050" b="0" i="0" kern="1200" dirty="0">
                          <a:solidFill>
                            <a:schemeClr val="accent6"/>
                          </a:solidFill>
                          <a:effectLst/>
                          <a:latin typeface="+mn-lt"/>
                          <a:ea typeface="+mn-ea"/>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47207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8" name="図プレースホルダー 7" descr="アイコン&#10;&#10;自動的に生成された説明">
            <a:extLst>
              <a:ext uri="{FF2B5EF4-FFF2-40B4-BE49-F238E27FC236}">
                <a16:creationId xmlns:a16="http://schemas.microsoft.com/office/drawing/2014/main" id="{107369B1-BBE6-A0B5-6FC7-CE839D54612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41F5415E-74D4-EF46-C5A9-6C397C687DE5}"/>
              </a:ext>
            </a:extLst>
          </p:cNvPr>
          <p:cNvSpPr>
            <a:spLocks noGrp="1"/>
          </p:cNvSpPr>
          <p:nvPr>
            <p:ph type="body" sz="quarter" idx="12"/>
          </p:nvPr>
        </p:nvSpPr>
        <p:spPr/>
        <p:txBody>
          <a:bodyPr/>
          <a:lstStyle/>
          <a:p>
            <a:r>
              <a:rPr lang="ja-JP" altLang="en-US"/>
              <a:t>スペック</a:t>
            </a:r>
            <a:endParaRPr lang="en-US" altLang="ja-JP" dirty="0"/>
          </a:p>
          <a:p>
            <a:r>
              <a:rPr lang="ja-JP" altLang="en-US"/>
              <a:t>詳細</a:t>
            </a:r>
          </a:p>
        </p:txBody>
      </p:sp>
      <p:graphicFrame>
        <p:nvGraphicFramePr>
          <p:cNvPr id="6" name="表 5">
            <a:extLst>
              <a:ext uri="{FF2B5EF4-FFF2-40B4-BE49-F238E27FC236}">
                <a16:creationId xmlns:a16="http://schemas.microsoft.com/office/drawing/2014/main" id="{B7F485D0-27B9-F8A1-AF78-0FD44F13A75E}"/>
              </a:ext>
            </a:extLst>
          </p:cNvPr>
          <p:cNvGraphicFramePr>
            <a:graphicFrameLocks noGrp="1"/>
          </p:cNvGraphicFramePr>
          <p:nvPr>
            <p:extLst>
              <p:ext uri="{D42A27DB-BD31-4B8C-83A1-F6EECF244321}">
                <p14:modId xmlns:p14="http://schemas.microsoft.com/office/powerpoint/2010/main" val="137087970"/>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メイリオ"/>
                          <a:ea typeface="メイリオ"/>
                          <a:cs typeface="Meiryo UI" pitchFamily="50" charset="-128"/>
                        </a:rPr>
                        <a:t>お申し込み期限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メイリオ"/>
                          <a:ea typeface="メイリオ"/>
                        </a:rPr>
                        <a:t>原則として、</a:t>
                      </a:r>
                      <a:r>
                        <a:rPr kumimoji="1" lang="ja-JP" altLang="en-US" sz="1050" b="0" u="none" strike="noStrike" kern="1200" cap="none" spc="0" normalizeH="0" baseline="0" noProof="0" dirty="0">
                          <a:ln>
                            <a:noFill/>
                          </a:ln>
                          <a:solidFill>
                            <a:schemeClr val="accent6"/>
                          </a:solidFill>
                          <a:effectLst/>
                          <a:uLnTx/>
                          <a:uFillTx/>
                          <a:latin typeface="メイリオ"/>
                          <a:ea typeface="メイリオ"/>
                        </a:rPr>
                        <a:t>掲載開始の</a:t>
                      </a:r>
                      <a:r>
                        <a:rPr kumimoji="1" lang="en-US" altLang="ja-JP" sz="1050" b="0" u="none" strike="noStrike" kern="1200" cap="none" spc="0" normalizeH="0" baseline="0" noProof="0" dirty="0">
                          <a:ln>
                            <a:noFill/>
                          </a:ln>
                          <a:solidFill>
                            <a:schemeClr val="accent6"/>
                          </a:solidFill>
                          <a:effectLst/>
                          <a:uLnTx/>
                          <a:uFillTx/>
                          <a:latin typeface="メイリオ"/>
                          <a:ea typeface="メイリオ"/>
                        </a:rPr>
                        <a:t>2</a:t>
                      </a:r>
                      <a:r>
                        <a:rPr kumimoji="1" lang="ja-JP" altLang="en-US" sz="1050" b="0" u="none" strike="noStrike" kern="1200" cap="none" spc="0" normalizeH="0" baseline="0" noProof="0" dirty="0">
                          <a:ln>
                            <a:noFill/>
                          </a:ln>
                          <a:solidFill>
                            <a:schemeClr val="accent6"/>
                          </a:solidFill>
                          <a:effectLst/>
                          <a:uLnTx/>
                          <a:uFillTx/>
                          <a:latin typeface="メイリオ"/>
                          <a:ea typeface="メイリオ"/>
                        </a:rPr>
                        <a:t>か月前まで</a:t>
                      </a:r>
                      <a:r>
                        <a:rPr kumimoji="1" lang="ja-JP" altLang="en-US" sz="1050" b="0" u="none" strike="noStrike" kern="1200" cap="none" spc="0" normalizeH="0" baseline="0" noProof="0" dirty="0">
                          <a:ln>
                            <a:noFill/>
                          </a:ln>
                          <a:solidFill>
                            <a:schemeClr val="accent3"/>
                          </a:solidFill>
                          <a:effectLst/>
                          <a:uLnTx/>
                          <a:uFillTx/>
                          <a:latin typeface="メイリオ"/>
                          <a:ea typeface="メイリオ"/>
                        </a:rPr>
                        <a:t>にお申し込みください</a:t>
                      </a:r>
                      <a:endParaRPr kumimoji="1" lang="en-US" altLang="ja-JP" sz="105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n-lt"/>
                          <a:ea typeface="+mn-ea"/>
                          <a:cs typeface="+mn-cs"/>
                        </a:rPr>
                        <a:t>※</a:t>
                      </a:r>
                      <a:r>
                        <a:rPr kumimoji="1" lang="ja-JP" altLang="en-US" sz="900" b="0" i="0" kern="1200" dirty="0">
                          <a:solidFill>
                            <a:schemeClr val="accent3"/>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chemeClr val="accent3"/>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メイリオ"/>
                          <a:ea typeface="メイリオ"/>
                        </a:rPr>
                        <a:t>※</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メイリオ"/>
                          <a:ea typeface="メイリオ"/>
                        </a:rPr>
                        <a:t>5</a:t>
                      </a:r>
                      <a:r>
                        <a:rPr kumimoji="1" lang="ja-JP" altLang="en-US" sz="900" b="0" u="none" strike="noStrike" kern="1200" cap="none" spc="0" normalizeH="0" baseline="0" noProof="0" dirty="0">
                          <a:ln>
                            <a:noFill/>
                          </a:ln>
                          <a:solidFill>
                            <a:schemeClr val="accent3"/>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accent3"/>
                          </a:solidFill>
                          <a:latin typeface="+mn-lt"/>
                          <a:ea typeface="+mn-ea"/>
                          <a:cs typeface="Meiryo UI" panose="020B0604030504040204" pitchFamily="50" charset="-128"/>
                        </a:rPr>
                      </a:br>
                      <a:r>
                        <a:rPr kumimoji="1" lang="ja-JP" altLang="ja-JP" sz="1050" kern="1200" dirty="0">
                          <a:solidFill>
                            <a:schemeClr val="accent3"/>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n-lt"/>
                          <a:ea typeface="+mn-ea"/>
                          <a:cs typeface="Meiryo UI" panose="020B0604030504040204" pitchFamily="50" charset="-128"/>
                        </a:rPr>
                        <a:t>広告取扱基本規定：</a:t>
                      </a:r>
                      <a:r>
                        <a:rPr kumimoji="1" lang="en-US" altLang="ja-JP" sz="1050" kern="1200" noProof="0" dirty="0">
                          <a:solidFill>
                            <a:schemeClr val="accent3"/>
                          </a:solidFill>
                          <a:latin typeface="+mn-lt"/>
                          <a:ea typeface="+mn-ea"/>
                          <a:cs typeface="Meiryo UI" panose="020B0604030504040204" pitchFamily="50" charset="-128"/>
                        </a:rPr>
                        <a:t>https://</a:t>
                      </a:r>
                      <a:r>
                        <a:rPr kumimoji="1" lang="en-US" altLang="ja-JP" sz="1050" kern="1200" noProof="0" dirty="0" err="1">
                          <a:solidFill>
                            <a:schemeClr val="accent3"/>
                          </a:solidFill>
                          <a:latin typeface="+mn-lt"/>
                          <a:ea typeface="+mn-ea"/>
                          <a:cs typeface="Meiryo UI" panose="020B0604030504040204" pitchFamily="50" charset="-128"/>
                        </a:rPr>
                        <a:t>marketing.yahoo.co.jp</a:t>
                      </a:r>
                      <a:r>
                        <a:rPr kumimoji="1" lang="en-US" altLang="ja-JP" sz="1050" kern="1200" noProof="0" dirty="0">
                          <a:solidFill>
                            <a:schemeClr val="accent3"/>
                          </a:solidFill>
                          <a:latin typeface="+mn-lt"/>
                          <a:ea typeface="+mn-ea"/>
                          <a:cs typeface="Meiryo UI" panose="020B0604030504040204" pitchFamily="50" charset="-128"/>
                        </a:rPr>
                        <a:t>/guidelines/</a:t>
                      </a:r>
                      <a:r>
                        <a:rPr kumimoji="1" lang="en-US" altLang="ja-JP" sz="1050" kern="1200" noProof="0" dirty="0" err="1">
                          <a:solidFill>
                            <a:schemeClr val="accent3"/>
                          </a:solidFill>
                          <a:latin typeface="+mn-lt"/>
                          <a:ea typeface="+mn-ea"/>
                          <a:cs typeface="Meiryo UI" panose="020B0604030504040204" pitchFamily="50" charset="-128"/>
                        </a:rPr>
                        <a:t>terms.html</a:t>
                      </a:r>
                      <a:endParaRPr kumimoji="1" lang="en-US" altLang="ja-JP" sz="1050" kern="1200" noProof="0" dirty="0">
                        <a:solidFill>
                          <a:schemeClr val="accent3"/>
                        </a:solidFill>
                        <a:latin typeface="+mn-lt"/>
                        <a:ea typeface="+mn-ea"/>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メイリオ"/>
                          <a:ea typeface="メイリオ"/>
                          <a:cs typeface="Meiryo UI" panose="020B0604030504040204" pitchFamily="50" charset="-128"/>
                        </a:rPr>
                        <a:t>2024</a:t>
                      </a:r>
                      <a:r>
                        <a:rPr lang="ja-JP" altLang="en-US" sz="1050" dirty="0">
                          <a:solidFill>
                            <a:schemeClr val="accent3"/>
                          </a:solidFill>
                          <a:latin typeface="メイリオ"/>
                          <a:ea typeface="メイリオ"/>
                          <a:cs typeface="Meiryo UI" panose="020B0604030504040204" pitchFamily="50" charset="-128"/>
                        </a:rPr>
                        <a:t>年</a:t>
                      </a:r>
                      <a:r>
                        <a:rPr lang="en-US" altLang="ja-JP" sz="1050" dirty="0">
                          <a:solidFill>
                            <a:schemeClr val="accent3"/>
                          </a:solidFill>
                          <a:latin typeface="メイリオ"/>
                          <a:ea typeface="メイリオ"/>
                          <a:cs typeface="Meiryo UI" panose="020B0604030504040204" pitchFamily="50" charset="-128"/>
                        </a:rPr>
                        <a:t>9</a:t>
                      </a:r>
                      <a:r>
                        <a:rPr kumimoji="1" lang="ja-JP" altLang="en-US" sz="1050" kern="1200" dirty="0">
                          <a:solidFill>
                            <a:schemeClr val="accent3"/>
                          </a:solidFill>
                          <a:latin typeface="メイリオ"/>
                          <a:ea typeface="メイリオ"/>
                          <a:cs typeface="Meiryo UI" panose="020B0604030504040204" pitchFamily="50" charset="-128"/>
                        </a:rPr>
                        <a:t>月</a:t>
                      </a:r>
                      <a:r>
                        <a:rPr kumimoji="1" lang="en-US" altLang="ja-JP" sz="1050" kern="1200" dirty="0">
                          <a:solidFill>
                            <a:schemeClr val="accent3"/>
                          </a:solidFill>
                          <a:latin typeface="メイリオ"/>
                          <a:ea typeface="メイリオ"/>
                          <a:cs typeface="Meiryo UI" panose="020B0604030504040204" pitchFamily="50" charset="-128"/>
                        </a:rPr>
                        <a:t>30</a:t>
                      </a:r>
                      <a:r>
                        <a:rPr lang="ja-JP" altLang="en-US" sz="1050" dirty="0">
                          <a:solidFill>
                            <a:schemeClr val="accent3"/>
                          </a:solidFill>
                          <a:latin typeface="メイリオ"/>
                          <a:ea typeface="メイリオ"/>
                          <a:cs typeface="Meiryo UI" panose="020B0604030504040204" pitchFamily="50" charset="-128"/>
                        </a:rPr>
                        <a:t>日掲載終了分</a:t>
                      </a:r>
                      <a:endParaRPr lang="ja-JP" altLang="en-US" sz="1050" dirty="0">
                        <a:solidFill>
                          <a:schemeClr val="accent3"/>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■誘導広告：</a:t>
                      </a:r>
                      <a:r>
                        <a:rPr kumimoji="1" lang="en-US" altLang="ja-JP" sz="1050" b="0" i="0" kern="1200" dirty="0">
                          <a:solidFill>
                            <a:schemeClr val="accent3"/>
                          </a:solidFill>
                          <a:effectLst/>
                          <a:latin typeface="+mn-lt"/>
                          <a:ea typeface="+mn-ea"/>
                          <a:cs typeface="+mn-cs"/>
                        </a:rPr>
                        <a:t>imps</a:t>
                      </a:r>
                      <a:r>
                        <a:rPr kumimoji="1" lang="ja-JP" altLang="en-US" sz="1050" b="0" i="0" kern="1200" dirty="0">
                          <a:solidFill>
                            <a:schemeClr val="accent3"/>
                          </a:solidFill>
                          <a:effectLst/>
                          <a:latin typeface="+mn-lt"/>
                          <a:ea typeface="+mn-ea"/>
                          <a:cs typeface="+mn-cs"/>
                        </a:rPr>
                        <a:t>数、クリック数、クリック率</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n-lt"/>
                          <a:ea typeface="+mn-ea"/>
                          <a:cs typeface="+mn-cs"/>
                        </a:rPr>
                        <a:t>■企画ページ：</a:t>
                      </a:r>
                      <a:r>
                        <a:rPr kumimoji="1" lang="en-US" altLang="ja-JP" sz="1050" b="0" i="0" kern="1200" dirty="0">
                          <a:solidFill>
                            <a:schemeClr val="accent3"/>
                          </a:solidFill>
                          <a:effectLst/>
                          <a:latin typeface="+mn-lt"/>
                          <a:ea typeface="+mn-ea"/>
                          <a:cs typeface="+mn-cs"/>
                        </a:rPr>
                        <a:t>PV</a:t>
                      </a:r>
                      <a:r>
                        <a:rPr kumimoji="1" lang="ja-JP" altLang="en-US" sz="1050" b="0" i="0" kern="1200" dirty="0">
                          <a:solidFill>
                            <a:schemeClr val="accent3"/>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accent3"/>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メイリオ"/>
                          <a:ea typeface="メイリオ"/>
                          <a:cs typeface="Verdana" pitchFamily="34" charset="0"/>
                        </a:rPr>
                        <a:t>※</a:t>
                      </a:r>
                      <a:r>
                        <a:rPr lang="ja-JP" altLang="en-US" sz="900" dirty="0">
                          <a:solidFill>
                            <a:schemeClr val="accent3"/>
                          </a:solidFill>
                          <a:latin typeface="メイリオ"/>
                          <a:ea typeface="メイリオ"/>
                          <a:cs typeface="Verdana" pitchFamily="34" charset="0"/>
                        </a:rPr>
                        <a:t>掲載終了から</a:t>
                      </a:r>
                      <a:r>
                        <a:rPr lang="en-US" altLang="ja-JP" sz="900" dirty="0">
                          <a:solidFill>
                            <a:schemeClr val="accent3"/>
                          </a:solidFill>
                          <a:latin typeface="メイリオ"/>
                          <a:ea typeface="メイリオ"/>
                          <a:cs typeface="Verdana" pitchFamily="34" charset="0"/>
                        </a:rPr>
                        <a:t>2</a:t>
                      </a:r>
                      <a:r>
                        <a:rPr lang="ja-JP" altLang="en-US" sz="900" dirty="0">
                          <a:solidFill>
                            <a:schemeClr val="accent3"/>
                          </a:solidFill>
                          <a:latin typeface="メイリオ"/>
                          <a:ea typeface="メイリオ"/>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chemeClr val="accent6"/>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chemeClr val="accent6"/>
                          </a:solidFill>
                          <a:effectLst/>
                          <a:uLnTx/>
                          <a:uFillTx/>
                          <a:latin typeface="メイリオ"/>
                          <a:ea typeface="メイリオ"/>
                          <a:cs typeface="+mn-cs"/>
                        </a:rPr>
                        <a:t>ID/</a:t>
                      </a:r>
                      <a:r>
                        <a:rPr kumimoji="1" lang="ja-JP" altLang="ja-JP" sz="1050" b="1" u="none" strike="noStrike" kern="1200" cap="none" spc="0" normalizeH="0" baseline="0" dirty="0">
                          <a:ln>
                            <a:noFill/>
                          </a:ln>
                          <a:solidFill>
                            <a:schemeClr val="accent6"/>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accent3"/>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5</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chemeClr val="accent3"/>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accent3"/>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0373981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AB90AA0C-00C1-E4BC-0F6A-88930271171D}"/>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04" b="3804"/>
          <a:stretch/>
        </p:blipFill>
        <p:spPr>
          <a:xfrm>
            <a:off x="2204326" y="2773503"/>
            <a:ext cx="1586282" cy="1464484"/>
          </a:xfrm>
          <a:prstGeom prst="rect">
            <a:avLst/>
          </a:prstGeom>
        </p:spPr>
      </p:pic>
      <p:sp>
        <p:nvSpPr>
          <p:cNvPr id="3" name="テキスト プレースホルダー 19">
            <a:extLst>
              <a:ext uri="{FF2B5EF4-FFF2-40B4-BE49-F238E27FC236}">
                <a16:creationId xmlns:a16="http://schemas.microsoft.com/office/drawing/2014/main" id="{33E21139-B9B5-B4BC-ACCF-41F92FDD2846}"/>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05</a:t>
            </a:r>
            <a:endParaRPr kumimoji="1" lang="ja-JP" altLang="en-US" dirty="0"/>
          </a:p>
        </p:txBody>
      </p:sp>
      <p:sp>
        <p:nvSpPr>
          <p:cNvPr id="7" name="テキスト プレースホルダー 23">
            <a:extLst>
              <a:ext uri="{FF2B5EF4-FFF2-40B4-BE49-F238E27FC236}">
                <a16:creationId xmlns:a16="http://schemas.microsoft.com/office/drawing/2014/main" id="{2534D1BF-4582-D724-245E-A8008D1FBF6D}"/>
              </a:ext>
            </a:extLst>
          </p:cNvPr>
          <p:cNvSpPr>
            <a:spLocks noGrp="1"/>
          </p:cNvSpPr>
          <p:nvPr>
            <p:ph type="body" sz="quarter" idx="19" hasCustomPrompt="1"/>
          </p:nvPr>
        </p:nvSpPr>
        <p:spPr>
          <a:xfrm>
            <a:off x="1720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実施フロー</a:t>
            </a:r>
          </a:p>
        </p:txBody>
      </p:sp>
    </p:spTree>
    <p:extLst>
      <p:ext uri="{BB962C8B-B14F-4D97-AF65-F5344CB8AC3E}">
        <p14:creationId xmlns:p14="http://schemas.microsoft.com/office/powerpoint/2010/main" val="4273663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20" name="テキスト ボックス 19">
            <a:extLst>
              <a:ext uri="{FF2B5EF4-FFF2-40B4-BE49-F238E27FC236}">
                <a16:creationId xmlns:a16="http://schemas.microsoft.com/office/drawing/2014/main" id="{2C11B09B-C5F9-F3FD-8D29-D14610C63E33}"/>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③の工程において、原則</a:t>
            </a:r>
            <a:r>
              <a:rPr kumimoji="0" lang="en-US" altLang="ja-JP" sz="900" kern="0" dirty="0">
                <a:solidFill>
                  <a:schemeClr val="accent3"/>
                </a:solidFill>
                <a:latin typeface="メイリオ"/>
              </a:rPr>
              <a:t>2</a:t>
            </a:r>
            <a:r>
              <a:rPr kumimoji="0" lang="ja-JP" altLang="en-US" sz="900" kern="0" dirty="0">
                <a:solidFill>
                  <a:schemeClr val="accent3"/>
                </a:solidFill>
                <a:latin typeface="メイリオ"/>
              </a:rPr>
              <a:t>回までの修正となります。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薬機法など、法的な規制がかかる商品、プロモーションでは、制作期間が増加する場合があります。</a:t>
            </a:r>
            <a:br>
              <a:rPr kumimoji="0" lang="en-US" altLang="ja-JP" sz="900" kern="0" dirty="0">
                <a:solidFill>
                  <a:schemeClr val="accent3"/>
                </a:solidFill>
                <a:latin typeface="メイリオ"/>
              </a:rPr>
            </a:br>
            <a:r>
              <a:rPr kumimoji="0" lang="en-US" altLang="ja-JP" sz="900" kern="0" dirty="0">
                <a:solidFill>
                  <a:schemeClr val="accent3"/>
                </a:solidFill>
                <a:latin typeface="メイリオ"/>
              </a:rPr>
              <a:t>※</a:t>
            </a:r>
            <a:r>
              <a:rPr kumimoji="0" lang="ja-JP" altLang="en-US" sz="900" kern="0" dirty="0">
                <a:solidFill>
                  <a:schemeClr val="accent3"/>
                </a:solidFill>
                <a:latin typeface="メイリオ"/>
              </a:rPr>
              <a:t>企画や取材等の内容によって、制作期間が変動します。実施が確定した段階で正式なスケジュールを広告主様に提出し、こちらの確認回数や</a:t>
            </a:r>
            <a:r>
              <a:rPr kumimoji="0" lang="ja-JP" altLang="en-US" sz="900" kern="0">
                <a:solidFill>
                  <a:schemeClr val="accent3"/>
                </a:solidFill>
                <a:latin typeface="メイリオ"/>
              </a:rPr>
              <a:t>期間にしたがって</a:t>
            </a:r>
            <a:r>
              <a:rPr kumimoji="0" lang="ja-JP" altLang="en-US" sz="900" kern="0" dirty="0">
                <a:solidFill>
                  <a:schemeClr val="accent3"/>
                </a:solidFill>
                <a:latin typeface="メイリオ"/>
              </a:rPr>
              <a:t>進行</a:t>
            </a:r>
            <a:r>
              <a:rPr kumimoji="0" lang="ja-JP" altLang="en-US" sz="900" kern="0">
                <a:solidFill>
                  <a:schemeClr val="accent3"/>
                </a:solidFill>
                <a:latin typeface="メイリオ"/>
              </a:rPr>
              <a:t>いただきます。</a:t>
            </a:r>
            <a:endParaRPr kumimoji="0" lang="en-US" altLang="ja-JP" sz="900" kern="0" dirty="0">
              <a:solidFill>
                <a:schemeClr val="accent3"/>
              </a:solidFill>
              <a:latin typeface="メイリオ"/>
            </a:endParaRPr>
          </a:p>
          <a:p>
            <a:pPr>
              <a:lnSpc>
                <a:spcPct val="120000"/>
              </a:lnSpc>
              <a:defRPr/>
            </a:pPr>
            <a:r>
              <a:rPr kumimoji="0" lang="en-US" altLang="ja-JP" sz="900" kern="0" dirty="0">
                <a:solidFill>
                  <a:schemeClr val="accent3"/>
                </a:solidFill>
                <a:latin typeface="メイリオ"/>
              </a:rPr>
              <a:t>   </a:t>
            </a:r>
            <a:r>
              <a:rPr kumimoji="0" lang="ja-JP" altLang="en-US" sz="900" kern="0">
                <a:solidFill>
                  <a:schemeClr val="accent3"/>
                </a:solidFill>
                <a:latin typeface="メイリオ"/>
              </a:rPr>
              <a:t>ただし</a:t>
            </a:r>
            <a:r>
              <a:rPr kumimoji="0" lang="ja-JP" altLang="en-US" sz="900" kern="0" dirty="0">
                <a:solidFill>
                  <a:schemeClr val="accent3"/>
                </a:solidFill>
                <a:latin typeface="メイリオ"/>
              </a:rPr>
              <a:t>、制作の進捗状況により進行途中でスケジュールを変更させていただく場合が</a:t>
            </a:r>
            <a:r>
              <a:rPr kumimoji="0" lang="ja-JP" altLang="en-US" sz="900" kern="0">
                <a:solidFill>
                  <a:schemeClr val="accent3"/>
                </a:solidFill>
                <a:latin typeface="メイリオ"/>
              </a:rPr>
              <a:t>あります。</a:t>
            </a:r>
            <a:endParaRPr kumimoji="0" lang="en-US" altLang="ja-JP" sz="900" kern="0" dirty="0">
              <a:solidFill>
                <a:schemeClr val="accent3"/>
              </a:solidFill>
              <a:latin typeface="メイリオ"/>
            </a:endParaRPr>
          </a:p>
        </p:txBody>
      </p:sp>
      <p:sp>
        <p:nvSpPr>
          <p:cNvPr id="21" name="テキスト ボックス 20">
            <a:extLst>
              <a:ext uri="{FF2B5EF4-FFF2-40B4-BE49-F238E27FC236}">
                <a16:creationId xmlns:a16="http://schemas.microsoft.com/office/drawing/2014/main" id="{0A4985E0-7E5B-24A2-0A9C-1789F4A38274}"/>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オリエンテーション実施</a:t>
            </a:r>
            <a:br>
              <a:rPr kumimoji="0" lang="en-US" altLang="ja-JP" sz="1400" b="1" kern="0" dirty="0">
                <a:solidFill>
                  <a:schemeClr val="accent3"/>
                </a:solidFill>
                <a:latin typeface="メイリオ"/>
              </a:rPr>
            </a:br>
            <a:r>
              <a:rPr kumimoji="0" lang="ja-JP" altLang="en-US" sz="1100" b="1" kern="0">
                <a:solidFill>
                  <a:schemeClr val="accent3"/>
                </a:solidFill>
                <a:latin typeface="メイリオ"/>
              </a:rPr>
              <a:t>誰</a:t>
            </a:r>
            <a:r>
              <a:rPr kumimoji="0" lang="ja-JP" altLang="en-US" sz="1100" b="1" kern="0" dirty="0">
                <a:solidFill>
                  <a:schemeClr val="accent3"/>
                </a:solidFill>
                <a:latin typeface="メイリオ"/>
              </a:rPr>
              <a:t>に向けて何のために実施するのか、目的を明確</a:t>
            </a:r>
            <a:r>
              <a:rPr kumimoji="0" lang="ja-JP" altLang="en-US" sz="1100" kern="0" dirty="0">
                <a:solidFill>
                  <a:schemeClr val="accent3"/>
                </a:solidFill>
                <a:latin typeface="メイリオ"/>
              </a:rPr>
              <a:t>に</a:t>
            </a:r>
            <a:r>
              <a:rPr kumimoji="0" lang="ja-JP" altLang="en-US" sz="1100" kern="0">
                <a:solidFill>
                  <a:schemeClr val="accent3"/>
                </a:solidFill>
                <a:latin typeface="メイリオ"/>
              </a:rPr>
              <a:t>します。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制作・掲載内容が固まり次第、代理店様より、所定の手続きにて正式にお申し込み</a:t>
            </a:r>
            <a:r>
              <a:rPr kumimoji="0" lang="ja-JP" altLang="en-US" sz="1100" kern="0">
                <a:solidFill>
                  <a:schemeClr val="accent3"/>
                </a:solidFill>
                <a:latin typeface="メイリオ"/>
              </a:rPr>
              <a:t>いただきます。</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a:t>
            </a:r>
            <a:r>
              <a:rPr kumimoji="0" lang="ja-JP" altLang="en-US" sz="1400" b="1" kern="0" dirty="0">
                <a:solidFill>
                  <a:schemeClr val="accent3"/>
                </a:solidFill>
                <a:latin typeface="メイリオ"/>
              </a:rPr>
              <a:t>案のご提出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よりインタラクション案をご提案し、広告主様と擦り合わせの上、内容を確定</a:t>
            </a:r>
            <a:r>
              <a:rPr kumimoji="0" lang="ja-JP" altLang="en-US" sz="1100" kern="0">
                <a:solidFill>
                  <a:schemeClr val="accent3"/>
                </a:solidFill>
                <a:latin typeface="メイリオ"/>
              </a:rPr>
              <a:t>させます。</a:t>
            </a:r>
            <a:endParaRPr kumimoji="0" lang="en-US" altLang="ja-JP" sz="900" b="1"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インタラクションの</a:t>
            </a:r>
            <a:r>
              <a:rPr kumimoji="0" lang="ja-JP" altLang="en-US" sz="1400" b="1" kern="0" dirty="0">
                <a:solidFill>
                  <a:schemeClr val="accent3"/>
                </a:solidFill>
                <a:latin typeface="メイリオ"/>
              </a:rPr>
              <a:t>ご提出</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ご確認</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②</a:t>
            </a:r>
            <a:r>
              <a:rPr kumimoji="0" lang="ja-JP" altLang="en-US" sz="1100" kern="0" dirty="0">
                <a:solidFill>
                  <a:schemeClr val="accent3"/>
                </a:solidFill>
                <a:latin typeface="メイリオ"/>
              </a:rPr>
              <a:t>で確定させた内容に基づいてインタラクションをご提案し、広告主様ご確認の上要素を確定</a:t>
            </a:r>
            <a:r>
              <a:rPr kumimoji="0" lang="ja-JP" altLang="en-US" sz="1100" kern="0">
                <a:solidFill>
                  <a:schemeClr val="accent3"/>
                </a:solidFill>
                <a:latin typeface="メイリオ"/>
              </a:rPr>
              <a:t>します。　　　　</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en-US" altLang="ja-JP" sz="1400" b="1" kern="0" dirty="0">
                <a:solidFill>
                  <a:schemeClr val="accent3"/>
                </a:solidFill>
                <a:latin typeface="メイリオ"/>
              </a:rPr>
              <a:t>HTML</a:t>
            </a:r>
            <a:r>
              <a:rPr kumimoji="0" lang="ja-JP" altLang="en-US" sz="1400" b="1" kern="0" dirty="0" err="1">
                <a:solidFill>
                  <a:schemeClr val="accent3"/>
                </a:solidFill>
                <a:latin typeface="メイリオ"/>
              </a:rPr>
              <a:t>での</a:t>
            </a:r>
            <a:r>
              <a:rPr kumimoji="0" lang="ja-JP" altLang="en-US" sz="1400" b="1" kern="0" dirty="0">
                <a:solidFill>
                  <a:schemeClr val="accent3"/>
                </a:solidFill>
                <a:latin typeface="メイリオ"/>
              </a:rPr>
              <a:t>動作確認</a:t>
            </a:r>
            <a:r>
              <a:rPr kumimoji="0" lang="en-US" altLang="ja-JP" sz="1400" b="1" kern="0" dirty="0">
                <a:solidFill>
                  <a:schemeClr val="accent3"/>
                </a:solidFill>
                <a:latin typeface="メイリオ"/>
              </a:rPr>
              <a:t>/</a:t>
            </a:r>
            <a:r>
              <a:rPr kumimoji="0" lang="ja-JP" altLang="en-US" sz="1400" b="1" kern="0">
                <a:solidFill>
                  <a:schemeClr val="accent3"/>
                </a:solidFill>
                <a:latin typeface="メイリオ"/>
              </a:rPr>
              <a:t>校了</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テストサーバー上</a:t>
            </a:r>
            <a:r>
              <a:rPr kumimoji="0" lang="ja-JP" altLang="en-US" sz="1100" kern="0" dirty="0">
                <a:solidFill>
                  <a:schemeClr val="accent3"/>
                </a:solidFill>
                <a:latin typeface="メイリオ"/>
              </a:rPr>
              <a:t>もしくは</a:t>
            </a:r>
            <a:r>
              <a:rPr kumimoji="0" lang="en-US" altLang="ja-JP" sz="1100" kern="0" dirty="0">
                <a:solidFill>
                  <a:schemeClr val="accent3"/>
                </a:solidFill>
                <a:latin typeface="メイリオ"/>
              </a:rPr>
              <a:t>HTML</a:t>
            </a:r>
            <a:r>
              <a:rPr kumimoji="0" lang="ja-JP" altLang="en-US" sz="1100" kern="0" dirty="0">
                <a:solidFill>
                  <a:schemeClr val="accent3"/>
                </a:solidFill>
                <a:latin typeface="メイリオ"/>
              </a:rPr>
              <a:t>ファイルにて、企画ページの動作確認を行っていただき校了と</a:t>
            </a:r>
            <a:r>
              <a:rPr kumimoji="0" lang="ja-JP" altLang="en-US" sz="1100" kern="0">
                <a:solidFill>
                  <a:schemeClr val="accent3"/>
                </a:solidFill>
                <a:latin typeface="メイリオ"/>
              </a:rPr>
              <a:t>なります。</a:t>
            </a:r>
            <a:br>
              <a:rPr kumimoji="0" lang="en-US" altLang="ja-JP" sz="1100" kern="0" dirty="0">
                <a:solidFill>
                  <a:schemeClr val="accent3"/>
                </a:solidFill>
                <a:latin typeface="メイリオ"/>
              </a:rPr>
            </a:br>
            <a:r>
              <a:rPr kumimoji="0" lang="en-US" altLang="ja-JP" sz="1100" kern="0" dirty="0">
                <a:solidFill>
                  <a:schemeClr val="accent3"/>
                </a:solidFill>
                <a:latin typeface="メイリオ"/>
              </a:rPr>
              <a:t>※</a:t>
            </a:r>
            <a:r>
              <a:rPr kumimoji="0" lang="ja-JP" altLang="en-US" sz="1100" kern="0" dirty="0">
                <a:solidFill>
                  <a:schemeClr val="accent3"/>
                </a:solidFill>
                <a:latin typeface="メイリオ"/>
              </a:rPr>
              <a:t>原則として、この段階での修正はお受け</a:t>
            </a:r>
            <a:r>
              <a:rPr kumimoji="0" lang="ja-JP" altLang="en-US" sz="1100" kern="0">
                <a:solidFill>
                  <a:schemeClr val="accent3"/>
                </a:solidFill>
                <a:latin typeface="メイリオ"/>
              </a:rPr>
              <a:t>できません。</a:t>
            </a:r>
            <a:endParaRPr kumimoji="0" lang="ja-JP" altLang="en-US" sz="900" kern="0" dirty="0">
              <a:solidFill>
                <a:schemeClr val="accent3"/>
              </a:solidFill>
              <a:latin typeface="メイリオ"/>
            </a:endParaRPr>
          </a:p>
          <a:p>
            <a:pPr marL="342900" indent="-342900">
              <a:lnSpc>
                <a:spcPct val="120000"/>
              </a:lnSpc>
              <a:spcBef>
                <a:spcPts val="600"/>
              </a:spcBef>
              <a:buSzPct val="120000"/>
              <a:buFont typeface="+mj-ea"/>
              <a:buAutoNum type="circleNumDbPlain"/>
              <a:defRPr/>
            </a:pPr>
            <a:r>
              <a:rPr kumimoji="0" lang="ja-JP" altLang="en-US" sz="1400" b="1" kern="0">
                <a:solidFill>
                  <a:schemeClr val="accent3"/>
                </a:solidFill>
                <a:latin typeface="メイリオ"/>
              </a:rPr>
              <a:t>弊社内</a:t>
            </a:r>
            <a:r>
              <a:rPr kumimoji="0" lang="ja-JP" altLang="en-US" sz="1400" b="1" kern="0" dirty="0">
                <a:solidFill>
                  <a:schemeClr val="accent3"/>
                </a:solidFill>
                <a:latin typeface="メイリオ"/>
              </a:rPr>
              <a:t>チェック</a:t>
            </a:r>
            <a:r>
              <a:rPr kumimoji="0" lang="en-US" altLang="ja-JP" sz="1400" b="1" kern="0" dirty="0">
                <a:solidFill>
                  <a:schemeClr val="accent3"/>
                </a:solidFill>
                <a:latin typeface="メイリオ"/>
              </a:rPr>
              <a:t>/</a:t>
            </a:r>
            <a:r>
              <a:rPr kumimoji="0" lang="ja-JP" altLang="en-US" sz="1400" b="1" kern="0" dirty="0">
                <a:solidFill>
                  <a:schemeClr val="accent3"/>
                </a:solidFill>
                <a:latin typeface="メイリオ"/>
              </a:rPr>
              <a:t>本番環境へ</a:t>
            </a:r>
            <a:r>
              <a:rPr kumimoji="0" lang="ja-JP" altLang="en-US" sz="1400" b="1" kern="0">
                <a:solidFill>
                  <a:schemeClr val="accent3"/>
                </a:solidFill>
                <a:latin typeface="メイリオ"/>
              </a:rPr>
              <a:t>のファイルアップ</a:t>
            </a:r>
            <a:br>
              <a:rPr kumimoji="0" lang="en-US" altLang="ja-JP" sz="1400" b="1" kern="0" dirty="0">
                <a:solidFill>
                  <a:schemeClr val="accent3"/>
                </a:solidFill>
                <a:latin typeface="メイリオ"/>
              </a:rPr>
            </a:br>
            <a:r>
              <a:rPr kumimoji="0" lang="ja-JP" altLang="en-US" sz="1100" kern="0">
                <a:solidFill>
                  <a:schemeClr val="accent3"/>
                </a:solidFill>
                <a:latin typeface="メイリオ"/>
              </a:rPr>
              <a:t>弊社</a:t>
            </a:r>
            <a:r>
              <a:rPr kumimoji="0" lang="ja-JP" altLang="en-US" sz="1100" kern="0" dirty="0">
                <a:solidFill>
                  <a:schemeClr val="accent3"/>
                </a:solidFill>
                <a:latin typeface="メイリオ"/>
              </a:rPr>
              <a:t>において最終確認を行った上で、本番公開を行います。</a:t>
            </a:r>
            <a:endParaRPr kumimoji="0" lang="en-US" altLang="ja-JP" sz="1100" kern="0" dirty="0">
              <a:solidFill>
                <a:schemeClr val="accent3"/>
              </a:solidFill>
              <a:latin typeface="メイリオ"/>
            </a:endParaRPr>
          </a:p>
        </p:txBody>
      </p:sp>
      <p:sp>
        <p:nvSpPr>
          <p:cNvPr id="22" name="ホームベース 21">
            <a:extLst>
              <a:ext uri="{FF2B5EF4-FFF2-40B4-BE49-F238E27FC236}">
                <a16:creationId xmlns:a16="http://schemas.microsoft.com/office/drawing/2014/main" id="{BF72B9B0-B141-BE70-B8DC-6EF2A8F5D977}"/>
              </a:ext>
            </a:extLst>
          </p:cNvPr>
          <p:cNvSpPr/>
          <p:nvPr/>
        </p:nvSpPr>
        <p:spPr>
          <a:xfrm>
            <a:off x="8767274"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掲載開始</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3" name="ホームベース 22">
            <a:extLst>
              <a:ext uri="{FF2B5EF4-FFF2-40B4-BE49-F238E27FC236}">
                <a16:creationId xmlns:a16="http://schemas.microsoft.com/office/drawing/2014/main" id="{33FEC52C-E063-EAA8-55B6-D5B809CB5677}"/>
              </a:ext>
            </a:extLst>
          </p:cNvPr>
          <p:cNvSpPr/>
          <p:nvPr/>
        </p:nvSpPr>
        <p:spPr>
          <a:xfrm>
            <a:off x="7309918"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公開準備</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4" name="円/楕円 23">
            <a:extLst>
              <a:ext uri="{FF2B5EF4-FFF2-40B4-BE49-F238E27FC236}">
                <a16:creationId xmlns:a16="http://schemas.microsoft.com/office/drawing/2014/main" id="{7578C353-0C09-CCE4-28F4-1BA73209C4CE}"/>
              </a:ext>
            </a:extLst>
          </p:cNvPr>
          <p:cNvSpPr>
            <a:spLocks noChangeAspect="1"/>
          </p:cNvSpPr>
          <p:nvPr/>
        </p:nvSpPr>
        <p:spPr>
          <a:xfrm>
            <a:off x="754936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ホームベース 24">
            <a:extLst>
              <a:ext uri="{FF2B5EF4-FFF2-40B4-BE49-F238E27FC236}">
                <a16:creationId xmlns:a16="http://schemas.microsoft.com/office/drawing/2014/main" id="{38BC2714-4148-C4D6-CD43-1401811DCCA9}"/>
              </a:ext>
            </a:extLst>
          </p:cNvPr>
          <p:cNvSpPr/>
          <p:nvPr/>
        </p:nvSpPr>
        <p:spPr>
          <a:xfrm>
            <a:off x="5852560"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テストアップ　</a:t>
            </a:r>
          </a:p>
        </p:txBody>
      </p:sp>
      <p:sp>
        <p:nvSpPr>
          <p:cNvPr id="26" name="円/楕円 25">
            <a:extLst>
              <a:ext uri="{FF2B5EF4-FFF2-40B4-BE49-F238E27FC236}">
                <a16:creationId xmlns:a16="http://schemas.microsoft.com/office/drawing/2014/main" id="{98170DAF-53D3-E65E-814A-A9C3079C253A}"/>
              </a:ext>
            </a:extLst>
          </p:cNvPr>
          <p:cNvSpPr>
            <a:spLocks noChangeAspect="1"/>
          </p:cNvSpPr>
          <p:nvPr/>
        </p:nvSpPr>
        <p:spPr>
          <a:xfrm>
            <a:off x="6073308"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7" name="ホームベース 26">
            <a:extLst>
              <a:ext uri="{FF2B5EF4-FFF2-40B4-BE49-F238E27FC236}">
                <a16:creationId xmlns:a16="http://schemas.microsoft.com/office/drawing/2014/main" id="{F2EA1522-83CB-65E3-0F85-E68CF8E22250}"/>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FFFFFF"/>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ション確定</a:t>
            </a:r>
            <a:endParaRPr kumimoji="0" lang="ja-JP" altLang="en-US" sz="1100" b="1" i="0" u="none" strike="noStrike" kern="0" cap="none" spc="100" normalizeH="0" baseline="0" noProof="0" dirty="0">
              <a:ln>
                <a:noFill/>
              </a:ln>
              <a:solidFill>
                <a:srgbClr val="FFFFFF"/>
              </a:solidFill>
              <a:effectLst/>
              <a:uLnTx/>
              <a:uFillTx/>
              <a:latin typeface="メイリオ"/>
              <a:ea typeface="メイリオ"/>
              <a:cs typeface="+mn-cs"/>
            </a:endParaRPr>
          </a:p>
        </p:txBody>
      </p:sp>
      <p:sp>
        <p:nvSpPr>
          <p:cNvPr id="28" name="円/楕円 27">
            <a:extLst>
              <a:ext uri="{FF2B5EF4-FFF2-40B4-BE49-F238E27FC236}">
                <a16:creationId xmlns:a16="http://schemas.microsoft.com/office/drawing/2014/main" id="{64B4F415-DBED-30DC-0B73-9D4C9C12B1B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358CB67C-3F33-0F46-AAA7-984443CDEF2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インタラク</a:t>
            </a:r>
            <a:endParaRPr kumimoji="0" lang="en-US" altLang="ja-JP" sz="1100" b="1" i="0" u="none" strike="noStrike" kern="0" cap="none" spc="100" normalizeH="0" baseline="0" noProof="0" dirty="0">
              <a:ln>
                <a:noFill/>
              </a:ln>
              <a:solidFill>
                <a:srgbClr val="000000"/>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ション案確定</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0" name="円/楕円 29">
            <a:extLst>
              <a:ext uri="{FF2B5EF4-FFF2-40B4-BE49-F238E27FC236}">
                <a16:creationId xmlns:a16="http://schemas.microsoft.com/office/drawing/2014/main" id="{634163E2-00B1-A656-CAB9-62542E4011F5}"/>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ホームベース 30">
            <a:extLst>
              <a:ext uri="{FF2B5EF4-FFF2-40B4-BE49-F238E27FC236}">
                <a16:creationId xmlns:a16="http://schemas.microsoft.com/office/drawing/2014/main" id="{089EA0C8-65FF-2F33-DA53-B7878292F55A}"/>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お申し込み</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000000"/>
                </a:solidFill>
                <a:effectLst/>
                <a:uLnTx/>
                <a:uFillTx/>
                <a:latin typeface="メイリオ"/>
                <a:ea typeface="メイリオ"/>
                <a:cs typeface="+mn-cs"/>
              </a:rPr>
              <a:t>オリエンテーション</a:t>
            </a:r>
            <a:endParaRPr kumimoji="0" lang="ja-JP" altLang="en-US" sz="1100" b="1" i="0" u="none" strike="noStrike" kern="0" cap="none" spc="100" normalizeH="0" baseline="0" noProof="0" dirty="0">
              <a:ln>
                <a:noFill/>
              </a:ln>
              <a:solidFill>
                <a:srgbClr val="000000"/>
              </a:solidFill>
              <a:effectLst/>
              <a:uLnTx/>
              <a:uFillTx/>
              <a:latin typeface="メイリオ"/>
              <a:ea typeface="メイリオ"/>
              <a:cs typeface="+mn-cs"/>
            </a:endParaRPr>
          </a:p>
        </p:txBody>
      </p:sp>
      <p:sp>
        <p:nvSpPr>
          <p:cNvPr id="32" name="円/楕円 31">
            <a:extLst>
              <a:ext uri="{FF2B5EF4-FFF2-40B4-BE49-F238E27FC236}">
                <a16:creationId xmlns:a16="http://schemas.microsoft.com/office/drawing/2014/main" id="{7E9D6D6C-173B-4706-DF96-E577EF3CC40A}"/>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3" name="直線矢印コネクタ 32">
            <a:extLst>
              <a:ext uri="{FF2B5EF4-FFF2-40B4-BE49-F238E27FC236}">
                <a16:creationId xmlns:a16="http://schemas.microsoft.com/office/drawing/2014/main" id="{FDA91095-47A7-E1AF-19C2-1D045523D39B}"/>
              </a:ext>
            </a:extLst>
          </p:cNvPr>
          <p:cNvCxnSpPr>
            <a:cxnSpLocks/>
          </p:cNvCxnSpPr>
          <p:nvPr/>
        </p:nvCxnSpPr>
        <p:spPr>
          <a:xfrm>
            <a:off x="1490249" y="2375802"/>
            <a:ext cx="8782215"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4" name="object 39">
            <a:extLst>
              <a:ext uri="{FF2B5EF4-FFF2-40B4-BE49-F238E27FC236}">
                <a16:creationId xmlns:a16="http://schemas.microsoft.com/office/drawing/2014/main" id="{4B1C7673-D2AF-E5F4-5BDB-E949B0FF57DC}"/>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オリエン</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掲載開始</a:t>
            </a:r>
            <a:r>
              <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rPr>
              <a:t>  2</a:t>
            </a:r>
            <a:r>
              <a:rPr kumimoji="0" lang="ja-JP" altLang="en-US" sz="1000" b="1" i="0" u="none" strike="noStrike" kern="0" cap="none" spc="300" normalizeH="0" baseline="0" noProof="0">
                <a:ln>
                  <a:noFill/>
                </a:ln>
                <a:solidFill>
                  <a:srgbClr val="C9002C"/>
                </a:solidFill>
                <a:effectLst/>
                <a:uLnTx/>
                <a:uFillTx/>
                <a:latin typeface="Meiryo" panose="020B0604030504040204" pitchFamily="34" charset="-128"/>
                <a:cs typeface="+mn-lt"/>
              </a:rPr>
              <a:t>ヶ月</a:t>
            </a:r>
            <a:endParaRPr kumimoji="0" lang="en-US" altLang="ja-JP" sz="1000" b="1" i="0" u="none" strike="noStrike" kern="0" cap="none" spc="300" normalizeH="0" baseline="0" noProof="0" dirty="0">
              <a:ln>
                <a:noFill/>
              </a:ln>
              <a:solidFill>
                <a:srgbClr val="C9002C"/>
              </a:solidFill>
              <a:effectLst/>
              <a:uLnTx/>
              <a:uFillTx/>
              <a:latin typeface="Meiryo" panose="020B0604030504040204" pitchFamily="34" charset="-128"/>
              <a:cs typeface="+mn-lt"/>
            </a:endParaRPr>
          </a:p>
        </p:txBody>
      </p:sp>
      <p:pic>
        <p:nvPicPr>
          <p:cNvPr id="5" name="図プレースホルダー 15" descr="アイコン&#10;&#10;自動的に生成された説明">
            <a:extLst>
              <a:ext uri="{FF2B5EF4-FFF2-40B4-BE49-F238E27FC236}">
                <a16:creationId xmlns:a16="http://schemas.microsoft.com/office/drawing/2014/main" id="{05270469-2834-A63F-B6C9-CB3EDB74C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6" name="テキスト プレースホルダー 3">
            <a:extLst>
              <a:ext uri="{FF2B5EF4-FFF2-40B4-BE49-F238E27FC236}">
                <a16:creationId xmlns:a16="http://schemas.microsoft.com/office/drawing/2014/main" id="{AE8FCDF7-58CC-780A-F95D-CD12EEB049EA}"/>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640326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実施フロー</a:t>
            </a:r>
          </a:p>
        </p:txBody>
      </p:sp>
      <p:sp>
        <p:nvSpPr>
          <p:cNvPr id="82" name="角丸四角形 81">
            <a:extLst>
              <a:ext uri="{FF2B5EF4-FFF2-40B4-BE49-F238E27FC236}">
                <a16:creationId xmlns:a16="http://schemas.microsoft.com/office/drawing/2014/main" id="{7C22CE28-05E0-834D-A8C6-C6643E1849FD}"/>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marL="0" marR="0" lvl="0" indent="0" algn="ctr" defTabSz="444500" eaLnBrk="1" fontAlgn="auto" latinLnBrk="0" hangingPunct="1">
              <a:lnSpc>
                <a:spcPct val="90000"/>
              </a:lnSpc>
              <a:spcBef>
                <a:spcPct val="0"/>
              </a:spcBef>
              <a:spcAft>
                <a:spcPct val="35000"/>
              </a:spcAft>
              <a:buClrTx/>
              <a:buSzTx/>
              <a:buFontTx/>
              <a:buNone/>
              <a:tabLst/>
              <a:defRPr/>
            </a:pPr>
            <a:r>
              <a:rPr kumimoji="0" lang="ja-JP" altLang="en-US" sz="1600" b="1" i="0" u="none" strike="noStrike" kern="0" cap="none" spc="300" normalizeH="0" baseline="0" noProof="0" dirty="0">
                <a:ln>
                  <a:noFill/>
                </a:ln>
                <a:solidFill>
                  <a:srgbClr val="C9002C"/>
                </a:solidFill>
                <a:effectLst/>
                <a:uLnTx/>
                <a:uFillTx/>
                <a:latin typeface="メイリオ"/>
                <a:ea typeface="メイリオ"/>
                <a:cs typeface="+mn-cs"/>
              </a:rPr>
              <a:t>掲載開始</a:t>
            </a:r>
          </a:p>
        </p:txBody>
      </p:sp>
      <p:graphicFrame>
        <p:nvGraphicFramePr>
          <p:cNvPr id="83" name="表 82">
            <a:extLst>
              <a:ext uri="{FF2B5EF4-FFF2-40B4-BE49-F238E27FC236}">
                <a16:creationId xmlns:a16="http://schemas.microsoft.com/office/drawing/2014/main" id="{662D5483-A82B-2500-12ED-6F9C8A9DE977}"/>
              </a:ext>
            </a:extLst>
          </p:cNvPr>
          <p:cNvGraphicFramePr>
            <a:graphicFrameLocks noGrp="1"/>
          </p:cNvGraphicFramePr>
          <p:nvPr>
            <p:extLst>
              <p:ext uri="{D42A27DB-BD31-4B8C-83A1-F6EECF244321}">
                <p14:modId xmlns:p14="http://schemas.microsoft.com/office/powerpoint/2010/main" val="3528424026"/>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dirty="0">
                          <a:solidFill>
                            <a:schemeClr val="bg1"/>
                          </a:solidFill>
                        </a:rPr>
                        <a:t>対応内容</a:t>
                      </a: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84" name="Freeform 10">
            <a:extLst>
              <a:ext uri="{FF2B5EF4-FFF2-40B4-BE49-F238E27FC236}">
                <a16:creationId xmlns:a16="http://schemas.microsoft.com/office/drawing/2014/main" id="{C1BD144E-D5FB-4453-5ADD-47D0D253AB7C}"/>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5" name="Freeform 10">
            <a:extLst>
              <a:ext uri="{FF2B5EF4-FFF2-40B4-BE49-F238E27FC236}">
                <a16:creationId xmlns:a16="http://schemas.microsoft.com/office/drawing/2014/main" id="{B103723D-5068-3596-2377-E23FA59834F8}"/>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6" name="Freeform 10">
            <a:extLst>
              <a:ext uri="{FF2B5EF4-FFF2-40B4-BE49-F238E27FC236}">
                <a16:creationId xmlns:a16="http://schemas.microsoft.com/office/drawing/2014/main" id="{E40140EA-F603-B84B-6CB5-7A2EDFA18F91}"/>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7" name="Freeform 10">
            <a:extLst>
              <a:ext uri="{FF2B5EF4-FFF2-40B4-BE49-F238E27FC236}">
                <a16:creationId xmlns:a16="http://schemas.microsoft.com/office/drawing/2014/main" id="{2C4FF0DF-4980-AD84-644D-FC86DF20599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8" name="Freeform 10">
            <a:extLst>
              <a:ext uri="{FF2B5EF4-FFF2-40B4-BE49-F238E27FC236}">
                <a16:creationId xmlns:a16="http://schemas.microsoft.com/office/drawing/2014/main" id="{4E5A4C6B-8B83-F2B9-15B1-AADD489C9C2F}"/>
              </a:ext>
            </a:extLst>
          </p:cNvPr>
          <p:cNvSpPr>
            <a:spLocks noChangeAspect="1" noChangeArrowheads="1"/>
          </p:cNvSpPr>
          <p:nvPr/>
        </p:nvSpPr>
        <p:spPr bwMode="auto">
          <a:xfrm>
            <a:off x="467389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9" name="Freeform 10">
            <a:extLst>
              <a:ext uri="{FF2B5EF4-FFF2-40B4-BE49-F238E27FC236}">
                <a16:creationId xmlns:a16="http://schemas.microsoft.com/office/drawing/2014/main" id="{D49BB362-9941-3FEA-39D6-E4AB6A6DCCAC}"/>
              </a:ext>
            </a:extLst>
          </p:cNvPr>
          <p:cNvSpPr>
            <a:spLocks noChangeAspect="1" noChangeArrowheads="1"/>
          </p:cNvSpPr>
          <p:nvPr/>
        </p:nvSpPr>
        <p:spPr bwMode="auto">
          <a:xfrm>
            <a:off x="6110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0" name="Freeform 10">
            <a:extLst>
              <a:ext uri="{FF2B5EF4-FFF2-40B4-BE49-F238E27FC236}">
                <a16:creationId xmlns:a16="http://schemas.microsoft.com/office/drawing/2014/main" id="{51C68A7D-884E-1C61-7DD7-82885C3C8A5A}"/>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1" name="Freeform 10">
            <a:extLst>
              <a:ext uri="{FF2B5EF4-FFF2-40B4-BE49-F238E27FC236}">
                <a16:creationId xmlns:a16="http://schemas.microsoft.com/office/drawing/2014/main" id="{33F2E054-0924-E9F5-6B88-4BBAC6785D03}"/>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3" name="フリーフォーム 92">
            <a:extLst>
              <a:ext uri="{FF2B5EF4-FFF2-40B4-BE49-F238E27FC236}">
                <a16:creationId xmlns:a16="http://schemas.microsoft.com/office/drawing/2014/main" id="{803269D0-0F4F-7A91-0018-F99D7B08B88C}"/>
              </a:ext>
            </a:extLst>
          </p:cNvPr>
          <p:cNvSpPr/>
          <p:nvPr/>
        </p:nvSpPr>
        <p:spPr>
          <a:xfrm>
            <a:off x="5586625"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アカウント連携</a:t>
            </a:r>
          </a:p>
        </p:txBody>
      </p:sp>
      <p:sp>
        <p:nvSpPr>
          <p:cNvPr id="94" name="円/楕円 93">
            <a:extLst>
              <a:ext uri="{FF2B5EF4-FFF2-40B4-BE49-F238E27FC236}">
                <a16:creationId xmlns:a16="http://schemas.microsoft.com/office/drawing/2014/main" id="{8E370FD4-4632-BC53-56A8-426766A062FB}"/>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95" name="Group 1">
            <a:extLst>
              <a:ext uri="{FF2B5EF4-FFF2-40B4-BE49-F238E27FC236}">
                <a16:creationId xmlns:a16="http://schemas.microsoft.com/office/drawing/2014/main" id="{82022DAF-6F61-44CD-81EA-39B6005A760B}"/>
              </a:ext>
            </a:extLst>
          </p:cNvPr>
          <p:cNvGrpSpPr>
            <a:grpSpLocks/>
          </p:cNvGrpSpPr>
          <p:nvPr/>
        </p:nvGrpSpPr>
        <p:grpSpPr bwMode="auto">
          <a:xfrm>
            <a:off x="6018623" y="1353463"/>
            <a:ext cx="359182" cy="219481"/>
            <a:chOff x="664" y="504"/>
            <a:chExt cx="485" cy="326"/>
          </a:xfrm>
          <a:solidFill>
            <a:srgbClr val="FFFFFF"/>
          </a:solidFill>
        </p:grpSpPr>
        <p:sp>
          <p:nvSpPr>
            <p:cNvPr id="96" name="Freeform 2">
              <a:extLst>
                <a:ext uri="{FF2B5EF4-FFF2-40B4-BE49-F238E27FC236}">
                  <a16:creationId xmlns:a16="http://schemas.microsoft.com/office/drawing/2014/main" id="{753E2F12-E3EC-EBEE-ED7C-6287DD80001A}"/>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7" name="Freeform 3">
              <a:extLst>
                <a:ext uri="{FF2B5EF4-FFF2-40B4-BE49-F238E27FC236}">
                  <a16:creationId xmlns:a16="http://schemas.microsoft.com/office/drawing/2014/main" id="{4AC6BA61-A269-8FCF-3ED8-F8D1550C5C04}"/>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8" name="Freeform 4">
              <a:extLst>
                <a:ext uri="{FF2B5EF4-FFF2-40B4-BE49-F238E27FC236}">
                  <a16:creationId xmlns:a16="http://schemas.microsoft.com/office/drawing/2014/main" id="{538A7EED-2BF5-C2D1-AAB5-F7DC3D1DF42A}"/>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99" name="Freeform 5">
              <a:extLst>
                <a:ext uri="{FF2B5EF4-FFF2-40B4-BE49-F238E27FC236}">
                  <a16:creationId xmlns:a16="http://schemas.microsoft.com/office/drawing/2014/main" id="{4AC331B8-92CE-BAFA-DA86-3F30E34BCD9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01" name="フリーフォーム 100">
            <a:extLst>
              <a:ext uri="{FF2B5EF4-FFF2-40B4-BE49-F238E27FC236}">
                <a16:creationId xmlns:a16="http://schemas.microsoft.com/office/drawing/2014/main" id="{A456E588-1AD4-318E-28FA-850DC88F2CC6}"/>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1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100" b="0" i="0" u="none" strike="noStrike" kern="0" cap="none" spc="0" normalizeH="0" baseline="0" noProof="0">
                <a:ln>
                  <a:noFill/>
                </a:ln>
                <a:solidFill>
                  <a:srgbClr val="FFFFFF"/>
                </a:solidFill>
                <a:effectLst/>
                <a:uLnTx/>
                <a:uFillTx/>
                <a:latin typeface="メイリオ"/>
                <a:ea typeface="メイリオ"/>
                <a:cs typeface="+mn-cs"/>
              </a:rPr>
              <a:t>広告管理ツールから誘導広告の入稿</a:t>
            </a:r>
          </a:p>
        </p:txBody>
      </p:sp>
      <p:sp>
        <p:nvSpPr>
          <p:cNvPr id="102" name="円/楕円 101">
            <a:extLst>
              <a:ext uri="{FF2B5EF4-FFF2-40B4-BE49-F238E27FC236}">
                <a16:creationId xmlns:a16="http://schemas.microsoft.com/office/drawing/2014/main" id="{67FC67CE-F1A3-3336-8F70-8665B98C0F70}"/>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7</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3" name="Freeform 42">
            <a:extLst>
              <a:ext uri="{FF2B5EF4-FFF2-40B4-BE49-F238E27FC236}">
                <a16:creationId xmlns:a16="http://schemas.microsoft.com/office/drawing/2014/main" id="{1E60F098-2BA4-FAC1-B482-11C49BEDA155}"/>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05" name="フリーフォーム 104">
            <a:extLst>
              <a:ext uri="{FF2B5EF4-FFF2-40B4-BE49-F238E27FC236}">
                <a16:creationId xmlns:a16="http://schemas.microsoft.com/office/drawing/2014/main" id="{67B4FA46-AA49-89D4-11C8-1BBAB162FA82}"/>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9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dirty="0">
                <a:ln>
                  <a:noFill/>
                </a:ln>
                <a:solidFill>
                  <a:srgbClr val="FFFFFF"/>
                </a:solidFill>
                <a:effectLst/>
                <a:uLnTx/>
                <a:uFillTx/>
                <a:latin typeface="メイリオ"/>
                <a:ea typeface="メイリオ"/>
                <a:cs typeface="+mn-cs"/>
              </a:rPr>
              <a:t>・誘導広告の予約</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dirty="0">
                <a:ln>
                  <a:noFill/>
                </a:ln>
                <a:solidFill>
                  <a:srgbClr val="FFFFFF"/>
                </a:solidFill>
                <a:effectLst/>
                <a:uLnTx/>
                <a:uFillTx/>
                <a:latin typeface="メイリオ"/>
                <a:ea typeface="メイリオ"/>
                <a:cs typeface="+mn-cs"/>
              </a:rPr>
              <a:t>・制作費の申し込み</a:t>
            </a:r>
          </a:p>
          <a:p>
            <a:pPr marL="0" marR="0" lvl="0" indent="0" defTabSz="444500" eaLnBrk="1" fontAlgn="auto" latinLnBrk="0" hangingPunct="1">
              <a:lnSpc>
                <a:spcPct val="120000"/>
              </a:lnSpc>
              <a:spcBef>
                <a:spcPct val="0"/>
              </a:spcBef>
              <a:spcAft>
                <a:spcPts val="0"/>
              </a:spcAft>
              <a:buClrTx/>
              <a:buSzTx/>
              <a:buFontTx/>
              <a:buNone/>
              <a:tabLst/>
              <a:defRPr/>
            </a:pPr>
            <a:r>
              <a:rPr kumimoji="0" lang="ja-JP" altLang="en-US" sz="900" b="0" i="0" u="none" strike="noStrike" kern="0" cap="none" spc="0" normalizeH="0" baseline="0" noProof="0" dirty="0">
                <a:ln>
                  <a:noFill/>
                </a:ln>
                <a:solidFill>
                  <a:schemeClr val="accent6"/>
                </a:solidFill>
                <a:effectLst/>
                <a:uLnTx/>
                <a:uFillTx/>
                <a:latin typeface="メイリオ"/>
                <a:ea typeface="メイリオ"/>
                <a:cs typeface="+mn-cs"/>
              </a:rPr>
              <a:t>（制作費無料の場合も申し込みが必要）</a:t>
            </a:r>
            <a:endParaRPr kumimoji="0" lang="en-US" altLang="ja-JP" sz="900" b="0" i="0" u="none" strike="noStrike" kern="0" cap="none" spc="0" normalizeH="0" baseline="0" noProof="0" dirty="0">
              <a:ln>
                <a:noFill/>
              </a:ln>
              <a:solidFill>
                <a:schemeClr val="accent6"/>
              </a:solidFill>
              <a:effectLst/>
              <a:uLnTx/>
              <a:uFillTx/>
              <a:latin typeface="メイリオ"/>
              <a:ea typeface="メイリオ"/>
              <a:cs typeface="+mn-cs"/>
            </a:endParaRPr>
          </a:p>
          <a:p>
            <a:pPr defTabSz="444500">
              <a:lnSpc>
                <a:spcPct val="120000"/>
              </a:lnSpc>
              <a:spcBef>
                <a:spcPct val="0"/>
              </a:spcBef>
              <a:defRPr/>
            </a:pPr>
            <a:r>
              <a:rPr kumimoji="0" lang="en-US" altLang="ja-JP" sz="700" b="1" kern="0" dirty="0">
                <a:solidFill>
                  <a:schemeClr val="accent6"/>
                </a:solidFill>
                <a:latin typeface="メイリオ"/>
              </a:rPr>
              <a:t>※</a:t>
            </a:r>
            <a:r>
              <a:rPr kumimoji="0" lang="ja-JP" altLang="en-US" sz="700" b="1" kern="0" dirty="0">
                <a:solidFill>
                  <a:schemeClr val="accent6"/>
                </a:solidFill>
                <a:latin typeface="メイリオ"/>
              </a:rPr>
              <a:t>掲載開始の</a:t>
            </a:r>
            <a:r>
              <a:rPr kumimoji="0" lang="en-US" altLang="ja-JP" sz="700" b="1" kern="0" dirty="0">
                <a:solidFill>
                  <a:schemeClr val="accent6"/>
                </a:solidFill>
                <a:latin typeface="メイリオ"/>
              </a:rPr>
              <a:t>2</a:t>
            </a:r>
            <a:r>
              <a:rPr kumimoji="0" lang="ja-JP" altLang="en-US" sz="700" b="1" kern="0" dirty="0">
                <a:solidFill>
                  <a:schemeClr val="accent6"/>
                </a:solidFill>
                <a:latin typeface="メイリオ"/>
              </a:rPr>
              <a:t>か月前まで</a:t>
            </a:r>
          </a:p>
          <a:p>
            <a:pPr marL="0" marR="0" lvl="0" indent="0" defTabSz="444500" eaLnBrk="1" fontAlgn="auto" latinLnBrk="0" hangingPunct="1">
              <a:lnSpc>
                <a:spcPct val="120000"/>
              </a:lnSpc>
              <a:spcBef>
                <a:spcPct val="0"/>
              </a:spcBef>
              <a:spcAft>
                <a:spcPts val="0"/>
              </a:spcAft>
              <a:buClrTx/>
              <a:buSzTx/>
              <a:buFontTx/>
              <a:buNone/>
              <a:tabLst/>
              <a:defRPr/>
            </a:pPr>
            <a:endParaRPr kumimoji="0" lang="ja-JP" altLang="en-US" sz="9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6" name="円/楕円 105">
            <a:extLst>
              <a:ext uri="{FF2B5EF4-FFF2-40B4-BE49-F238E27FC236}">
                <a16:creationId xmlns:a16="http://schemas.microsoft.com/office/drawing/2014/main" id="{9B0320D8-1A5B-CE20-BD94-8FF4E7DD69F8}"/>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3</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07" name="グラフィックス 106" descr="クリップボード 単色塗りつぶし">
            <a:extLst>
              <a:ext uri="{FF2B5EF4-FFF2-40B4-BE49-F238E27FC236}">
                <a16:creationId xmlns:a16="http://schemas.microsoft.com/office/drawing/2014/main" id="{51FACE4B-82DB-9244-D196-88135C4BD33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3928" y="1269550"/>
            <a:ext cx="360000" cy="360000"/>
          </a:xfrm>
          <a:prstGeom prst="rect">
            <a:avLst/>
          </a:prstGeom>
        </p:spPr>
      </p:pic>
      <p:sp>
        <p:nvSpPr>
          <p:cNvPr id="109" name="フリーフォーム 108">
            <a:extLst>
              <a:ext uri="{FF2B5EF4-FFF2-40B4-BE49-F238E27FC236}">
                <a16:creationId xmlns:a16="http://schemas.microsoft.com/office/drawing/2014/main" id="{A7528EBD-5CF2-7D12-E8B1-40EDEBC780B1}"/>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オリエンテーション</a:t>
            </a:r>
          </a:p>
        </p:txBody>
      </p:sp>
      <p:sp>
        <p:nvSpPr>
          <p:cNvPr id="110" name="円/楕円 109">
            <a:extLst>
              <a:ext uri="{FF2B5EF4-FFF2-40B4-BE49-F238E27FC236}">
                <a16:creationId xmlns:a16="http://schemas.microsoft.com/office/drawing/2014/main" id="{BED4D5E9-858A-F92E-BFD3-1266354A802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2</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1" name="グラフィックス 110" descr="ユーザー 単色塗りつぶし">
            <a:extLst>
              <a:ext uri="{FF2B5EF4-FFF2-40B4-BE49-F238E27FC236}">
                <a16:creationId xmlns:a16="http://schemas.microsoft.com/office/drawing/2014/main" id="{C369E6DF-4994-9B31-52E5-5F0ABC44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65853" y="1269550"/>
            <a:ext cx="415499" cy="415499"/>
          </a:xfrm>
          <a:prstGeom prst="rect">
            <a:avLst/>
          </a:prstGeom>
        </p:spPr>
      </p:pic>
      <p:sp>
        <p:nvSpPr>
          <p:cNvPr id="113" name="フリーフォーム 112">
            <a:extLst>
              <a:ext uri="{FF2B5EF4-FFF2-40B4-BE49-F238E27FC236}">
                <a16:creationId xmlns:a16="http://schemas.microsoft.com/office/drawing/2014/main" id="{722BAAF0-F7CF-3F20-46D6-FB6E6EDCAAB9}"/>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事前提案</a:t>
            </a:r>
            <a:b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br>
            <a:r>
              <a:rPr kumimoji="0" lang="ja-JP" altLang="en-US" sz="1200" b="0" i="0" u="none" strike="noStrike" kern="0" cap="none" spc="0" normalizeH="0" baseline="0" noProof="0">
                <a:ln>
                  <a:noFill/>
                </a:ln>
                <a:solidFill>
                  <a:srgbClr val="000000"/>
                </a:solidFill>
                <a:effectLst/>
                <a:uLnTx/>
                <a:uFillTx/>
                <a:latin typeface="メイリオ"/>
                <a:ea typeface="メイリオ"/>
                <a:cs typeface="+mn-cs"/>
              </a:rPr>
              <a:t>可否</a:t>
            </a:r>
          </a:p>
        </p:txBody>
      </p:sp>
      <p:sp>
        <p:nvSpPr>
          <p:cNvPr id="114" name="円/楕円 113">
            <a:extLst>
              <a:ext uri="{FF2B5EF4-FFF2-40B4-BE49-F238E27FC236}">
                <a16:creationId xmlns:a16="http://schemas.microsoft.com/office/drawing/2014/main" id="{43D0A693-5BDD-6EF5-02CB-DF006E581A26}"/>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a:ea typeface="メイリオ"/>
                <a:cs typeface="+mn-cs"/>
              </a:rPr>
              <a:t>1</a:t>
            </a:r>
            <a:endParaRPr kumimoji="0" lang="ja-JP" altLang="en-US" sz="1200" b="1"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15" name="グラフィックス 114" descr="チャット 単色塗りつぶし">
            <a:extLst>
              <a:ext uri="{FF2B5EF4-FFF2-40B4-BE49-F238E27FC236}">
                <a16:creationId xmlns:a16="http://schemas.microsoft.com/office/drawing/2014/main" id="{2B120559-1FDD-DB27-04B6-0C23955A08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30221" y="1269079"/>
            <a:ext cx="468000" cy="468000"/>
          </a:xfrm>
          <a:prstGeom prst="rect">
            <a:avLst/>
          </a:prstGeom>
        </p:spPr>
      </p:pic>
      <p:sp>
        <p:nvSpPr>
          <p:cNvPr id="117" name="フリーフォーム 116">
            <a:extLst>
              <a:ext uri="{FF2B5EF4-FFF2-40B4-BE49-F238E27FC236}">
                <a16:creationId xmlns:a16="http://schemas.microsoft.com/office/drawing/2014/main" id="{855F2977-BA62-18C8-BB6F-9B6DC37F9F48}"/>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b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インタラクション確定</a:t>
            </a:r>
          </a:p>
        </p:txBody>
      </p:sp>
      <p:sp>
        <p:nvSpPr>
          <p:cNvPr id="118" name="円/楕円 117">
            <a:extLst>
              <a:ext uri="{FF2B5EF4-FFF2-40B4-BE49-F238E27FC236}">
                <a16:creationId xmlns:a16="http://schemas.microsoft.com/office/drawing/2014/main" id="{B11070E0-C49F-E0E3-04C8-E42403D7339C}"/>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5</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19" name="グラフィックス 118" descr="チェックマークを付けたチェック ボックス 単色塗りつぶし">
            <a:extLst>
              <a:ext uri="{FF2B5EF4-FFF2-40B4-BE49-F238E27FC236}">
                <a16:creationId xmlns:a16="http://schemas.microsoft.com/office/drawing/2014/main" id="{4A967F45-F407-499B-6FD9-57A63B143E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63295" y="1241753"/>
            <a:ext cx="432000" cy="432000"/>
          </a:xfrm>
          <a:prstGeom prst="rect">
            <a:avLst/>
          </a:prstGeom>
        </p:spPr>
      </p:pic>
      <p:sp>
        <p:nvSpPr>
          <p:cNvPr id="121" name="フリーフォーム 120">
            <a:extLst>
              <a:ext uri="{FF2B5EF4-FFF2-40B4-BE49-F238E27FC236}">
                <a16:creationId xmlns:a16="http://schemas.microsoft.com/office/drawing/2014/main" id="{AFFB3E28-E252-D09E-A83B-76F3E5D1F195}"/>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200" b="0" i="0" u="none" strike="noStrike" kern="0" cap="none" spc="0" normalizeH="0" baseline="0" noProof="0">
                <a:ln>
                  <a:noFill/>
                </a:ln>
                <a:solidFill>
                  <a:srgbClr val="FFFFFF"/>
                </a:solidFill>
                <a:effectLst/>
                <a:uLnTx/>
                <a:uFillTx/>
                <a:latin typeface="メイリオ"/>
                <a:ea typeface="メイリオ"/>
                <a:cs typeface="+mn-cs"/>
              </a:rPr>
              <a:t>　</a:t>
            </a:r>
            <a:endParaRPr kumimoji="0" lang="en-US" altLang="ja-JP" sz="12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テストアップ</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a:ln>
                  <a:noFill/>
                </a:ln>
                <a:solidFill>
                  <a:srgbClr val="FFFFFF"/>
                </a:solidFill>
                <a:effectLst/>
                <a:uLnTx/>
                <a:uFillTx/>
                <a:latin typeface="メイリオ"/>
                <a:ea typeface="メイリオ"/>
                <a:cs typeface="+mn-cs"/>
              </a:rPr>
              <a:t>公開準備</a:t>
            </a:r>
          </a:p>
        </p:txBody>
      </p:sp>
      <p:sp>
        <p:nvSpPr>
          <p:cNvPr id="122" name="円/楕円 121">
            <a:extLst>
              <a:ext uri="{FF2B5EF4-FFF2-40B4-BE49-F238E27FC236}">
                <a16:creationId xmlns:a16="http://schemas.microsoft.com/office/drawing/2014/main" id="{052005BF-638D-266B-BAE3-E07C7583827B}"/>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6</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23" name="グラフィックス 122" descr="プレゼンテーション (チェックリスト) 単色塗りつぶし">
            <a:extLst>
              <a:ext uri="{FF2B5EF4-FFF2-40B4-BE49-F238E27FC236}">
                <a16:creationId xmlns:a16="http://schemas.microsoft.com/office/drawing/2014/main" id="{2702F5D3-5512-C472-9BDF-4EB7E823C0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761077" y="1248960"/>
            <a:ext cx="468000" cy="468000"/>
          </a:xfrm>
          <a:prstGeom prst="rect">
            <a:avLst/>
          </a:prstGeom>
        </p:spPr>
      </p:pic>
      <p:sp>
        <p:nvSpPr>
          <p:cNvPr id="124" name="直角三角形 123">
            <a:extLst>
              <a:ext uri="{FF2B5EF4-FFF2-40B4-BE49-F238E27FC236}">
                <a16:creationId xmlns:a16="http://schemas.microsoft.com/office/drawing/2014/main" id="{ADDC7C5C-6AFC-9CE3-4417-E2C3D8FAF5E2}"/>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5" name="直角三角形 124">
            <a:extLst>
              <a:ext uri="{FF2B5EF4-FFF2-40B4-BE49-F238E27FC236}">
                <a16:creationId xmlns:a16="http://schemas.microsoft.com/office/drawing/2014/main" id="{988FB42A-2B81-B1CB-F25F-D7B560186E92}"/>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6" name="直角三角形 125">
            <a:extLst>
              <a:ext uri="{FF2B5EF4-FFF2-40B4-BE49-F238E27FC236}">
                <a16:creationId xmlns:a16="http://schemas.microsoft.com/office/drawing/2014/main" id="{0211F20F-08C1-417F-DC08-C496F9ED0954}"/>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7" name="直角三角形 126">
            <a:extLst>
              <a:ext uri="{FF2B5EF4-FFF2-40B4-BE49-F238E27FC236}">
                <a16:creationId xmlns:a16="http://schemas.microsoft.com/office/drawing/2014/main" id="{145134B4-F127-BBE5-9AA7-32843B16348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8" name="直角三角形 127">
            <a:extLst>
              <a:ext uri="{FF2B5EF4-FFF2-40B4-BE49-F238E27FC236}">
                <a16:creationId xmlns:a16="http://schemas.microsoft.com/office/drawing/2014/main" id="{B6843FD3-5C61-7191-489E-9E5588B37156}"/>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9" name="直角三角形 128">
            <a:extLst>
              <a:ext uri="{FF2B5EF4-FFF2-40B4-BE49-F238E27FC236}">
                <a16:creationId xmlns:a16="http://schemas.microsoft.com/office/drawing/2014/main" id="{249C957D-587D-CB37-2E56-EBB7B745C6DE}"/>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0" name="直角三角形 129">
            <a:extLst>
              <a:ext uri="{FF2B5EF4-FFF2-40B4-BE49-F238E27FC236}">
                <a16:creationId xmlns:a16="http://schemas.microsoft.com/office/drawing/2014/main" id="{33924D41-F4E1-1B40-4CB9-8A3E8061BBF2}"/>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1" name="Freeform 10">
            <a:extLst>
              <a:ext uri="{FF2B5EF4-FFF2-40B4-BE49-F238E27FC236}">
                <a16:creationId xmlns:a16="http://schemas.microsoft.com/office/drawing/2014/main" id="{65AEEAA3-A68F-2762-5A70-13D7E9B4EC89}"/>
              </a:ext>
            </a:extLst>
          </p:cNvPr>
          <p:cNvSpPr>
            <a:spLocks noChangeAspect="1" noChangeArrowheads="1"/>
          </p:cNvSpPr>
          <p:nvPr/>
        </p:nvSpPr>
        <p:spPr bwMode="auto">
          <a:xfrm>
            <a:off x="7489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2" name="Freeform 10">
            <a:extLst>
              <a:ext uri="{FF2B5EF4-FFF2-40B4-BE49-F238E27FC236}">
                <a16:creationId xmlns:a16="http://schemas.microsoft.com/office/drawing/2014/main" id="{B931321D-361A-EB6C-F84F-D9842193FC49}"/>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3" name="Freeform 10">
            <a:extLst>
              <a:ext uri="{FF2B5EF4-FFF2-40B4-BE49-F238E27FC236}">
                <a16:creationId xmlns:a16="http://schemas.microsoft.com/office/drawing/2014/main" id="{38A2F60E-C4A6-F4EB-D7B6-C4BF0D2C1C4E}"/>
              </a:ext>
            </a:extLst>
          </p:cNvPr>
          <p:cNvSpPr>
            <a:spLocks noChangeAspect="1" noChangeArrowheads="1"/>
          </p:cNvSpPr>
          <p:nvPr/>
        </p:nvSpPr>
        <p:spPr bwMode="auto">
          <a:xfrm>
            <a:off x="748984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4" name="Freeform 10">
            <a:extLst>
              <a:ext uri="{FF2B5EF4-FFF2-40B4-BE49-F238E27FC236}">
                <a16:creationId xmlns:a16="http://schemas.microsoft.com/office/drawing/2014/main" id="{E4303835-8504-767B-C369-0B5CF0697140}"/>
              </a:ext>
            </a:extLst>
          </p:cNvPr>
          <p:cNvSpPr>
            <a:spLocks noChangeAspect="1" noChangeArrowheads="1"/>
          </p:cNvSpPr>
          <p:nvPr/>
        </p:nvSpPr>
        <p:spPr bwMode="auto">
          <a:xfrm>
            <a:off x="892309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5" name="Freeform 10">
            <a:extLst>
              <a:ext uri="{FF2B5EF4-FFF2-40B4-BE49-F238E27FC236}">
                <a16:creationId xmlns:a16="http://schemas.microsoft.com/office/drawing/2014/main" id="{F30CA471-13F4-3576-3297-FBDF248688D9}"/>
              </a:ext>
            </a:extLst>
          </p:cNvPr>
          <p:cNvSpPr>
            <a:spLocks noChangeAspect="1" noChangeArrowheads="1"/>
          </p:cNvSpPr>
          <p:nvPr/>
        </p:nvSpPr>
        <p:spPr bwMode="auto">
          <a:xfrm>
            <a:off x="892309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6" name="Freeform 10">
            <a:extLst>
              <a:ext uri="{FF2B5EF4-FFF2-40B4-BE49-F238E27FC236}">
                <a16:creationId xmlns:a16="http://schemas.microsoft.com/office/drawing/2014/main" id="{BBF03422-B501-B728-97F4-0553A4980EF8}"/>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7" name="Freeform 10">
            <a:extLst>
              <a:ext uri="{FF2B5EF4-FFF2-40B4-BE49-F238E27FC236}">
                <a16:creationId xmlns:a16="http://schemas.microsoft.com/office/drawing/2014/main" id="{A1F3BD35-E597-3C4C-B89F-80F5E0A52D3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38" name="テキスト ボックス 137">
            <a:extLst>
              <a:ext uri="{FF2B5EF4-FFF2-40B4-BE49-F238E27FC236}">
                <a16:creationId xmlns:a16="http://schemas.microsoft.com/office/drawing/2014/main" id="{FE1C0D92-D760-7308-46F2-EEFDB9BB5572}"/>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から</a:t>
            </a:r>
            <a:br>
              <a:rPr kumimoji="0" lang="en-US" altLang="ja-JP" sz="1000" b="0" i="0" u="none" strike="noStrike" kern="0" cap="none" spc="0" normalizeH="0" baseline="0" noProof="0" dirty="0">
                <a:ln>
                  <a:noFill/>
                </a:ln>
                <a:solidFill>
                  <a:schemeClr val="accent3"/>
                </a:solidFill>
                <a:effectLst/>
                <a:uLnTx/>
                <a:uFillTx/>
                <a:latin typeface="メイリオ"/>
              </a:rPr>
            </a:br>
            <a:r>
              <a:rPr kumimoji="0" lang="ja-JP" altLang="en-US" sz="1000" b="0" i="0" u="none" strike="noStrike" kern="0" cap="none" spc="0" normalizeH="0" baseline="0" noProof="0" dirty="0">
                <a:ln>
                  <a:noFill/>
                </a:ln>
                <a:solidFill>
                  <a:schemeClr val="accent3"/>
                </a:solidFill>
                <a:effectLst/>
                <a:uLnTx/>
                <a:uFillTx/>
                <a:latin typeface="メイリオ"/>
              </a:rPr>
              <a:t>メールにてヤフー営業に連絡。</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弊社営業</a:t>
            </a:r>
            <a:r>
              <a:rPr kumimoji="0" lang="ja-JP" altLang="en-US" sz="1000" b="0" i="0" u="none" strike="noStrike" kern="0" cap="none" spc="0" normalizeH="0" baseline="0" noProof="0" dirty="0">
                <a:ln>
                  <a:noFill/>
                </a:ln>
                <a:solidFill>
                  <a:schemeClr val="accent3"/>
                </a:solidFill>
                <a:effectLst/>
                <a:uLnTx/>
                <a:uFillTx/>
                <a:latin typeface="メイリオ"/>
              </a:rPr>
              <a:t>は社内にて申請。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弊社制作</a:t>
            </a:r>
            <a:r>
              <a:rPr kumimoji="0" lang="ja-JP" altLang="en-US" sz="1000" b="0" i="0" u="none" strike="noStrike" kern="0" cap="none" spc="0" normalizeH="0" baseline="0" noProof="0" dirty="0">
                <a:ln>
                  <a:noFill/>
                </a:ln>
                <a:solidFill>
                  <a:schemeClr val="accent3"/>
                </a:solidFill>
                <a:effectLst/>
                <a:uLnTx/>
                <a:uFillTx/>
                <a:latin typeface="メイリオ"/>
              </a:rPr>
              <a:t>から</a:t>
            </a:r>
            <a:r>
              <a:rPr kumimoji="0" lang="ja-JP" altLang="en-US" sz="1000" b="1" i="0" u="none" strike="noStrike" kern="0" cap="none" spc="0" normalizeH="0" baseline="0" noProof="0" dirty="0">
                <a:ln>
                  <a:noFill/>
                </a:ln>
                <a:solidFill>
                  <a:schemeClr val="accent3"/>
                </a:solidFill>
                <a:effectLst/>
                <a:uLnTx/>
                <a:uFillTx/>
                <a:latin typeface="メイリオ"/>
              </a:rPr>
              <a:t>営業</a:t>
            </a:r>
            <a:r>
              <a:rPr kumimoji="0" lang="ja-JP" altLang="en-US" sz="1000" b="0" i="0" u="none" strike="noStrike" kern="0" cap="none" spc="0" normalizeH="0" baseline="0" noProof="0" dirty="0">
                <a:ln>
                  <a:noFill/>
                </a:ln>
                <a:solidFill>
                  <a:schemeClr val="accent3"/>
                </a:solidFill>
                <a:effectLst/>
                <a:uLnTx/>
                <a:uFillTx/>
                <a:latin typeface="メイリオ"/>
              </a:rPr>
              <a:t>宛に可否結果の回答が来る。</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弊社営業</a:t>
            </a:r>
            <a:r>
              <a:rPr kumimoji="0" lang="ja-JP" altLang="en-US" sz="1000" b="0" i="0" u="none" strike="noStrike" kern="0" cap="none" spc="0" normalizeH="0" baseline="0" noProof="0" dirty="0">
                <a:ln>
                  <a:noFill/>
                </a:ln>
                <a:solidFill>
                  <a:schemeClr val="accent3"/>
                </a:solidFill>
                <a:effectLst/>
                <a:uLnTx/>
                <a:uFillTx/>
                <a:latin typeface="メイリオ"/>
              </a:rPr>
              <a:t>は</a:t>
            </a: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に回答の結果をご連絡する。</a:t>
            </a:r>
          </a:p>
        </p:txBody>
      </p:sp>
      <p:sp>
        <p:nvSpPr>
          <p:cNvPr id="139" name="テキスト ボックス 138">
            <a:extLst>
              <a:ext uri="{FF2B5EF4-FFF2-40B4-BE49-F238E27FC236}">
                <a16:creationId xmlns:a16="http://schemas.microsoft.com/office/drawing/2014/main" id="{CDDFF910-5D26-ECCD-9171-F95CE16C4AF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a:t>
            </a:r>
            <a:r>
              <a:rPr kumimoji="0" lang="en-US" altLang="ja-JP" sz="1000" b="1" i="0" u="none" strike="noStrike" kern="0" cap="none" spc="0" normalizeH="0" baseline="0" noProof="0" dirty="0">
                <a:ln>
                  <a:noFill/>
                </a:ln>
                <a:solidFill>
                  <a:schemeClr val="accent3"/>
                </a:solidFill>
                <a:effectLst/>
                <a:uLnTx/>
                <a:uFillTx/>
                <a:latin typeface="メイリオ"/>
              </a:rPr>
              <a:t>LINE</a:t>
            </a:r>
            <a:r>
              <a:rPr kumimoji="0" lang="ja-JP" altLang="en-US" sz="1000" b="1" i="0" u="none" strike="noStrike" kern="0" cap="none" spc="0" normalizeH="0" baseline="0" noProof="0" dirty="0">
                <a:ln>
                  <a:noFill/>
                </a:ln>
                <a:solidFill>
                  <a:schemeClr val="accent3"/>
                </a:solidFill>
                <a:effectLst/>
                <a:uLnTx/>
                <a:uFillTx/>
                <a:latin typeface="メイリオ"/>
              </a:rPr>
              <a:t>ヤフー</a:t>
            </a:r>
            <a:r>
              <a:rPr kumimoji="0" lang="ja-JP" altLang="en-US" sz="1000" b="0" i="0" u="none" strike="noStrike" kern="0" cap="none" spc="0" normalizeH="0" baseline="0" noProof="0" dirty="0">
                <a:ln>
                  <a:noFill/>
                </a:ln>
                <a:solidFill>
                  <a:schemeClr val="accent3"/>
                </a:solidFill>
                <a:effectLst/>
                <a:uLnTx/>
                <a:uFillTx/>
                <a:latin typeface="メイリオ"/>
              </a:rPr>
              <a:t>で打ち合わせを行い、誰に向けて何のために実施するのか、目的を明確にする</a:t>
            </a:r>
            <a:endParaRPr kumimoji="0" lang="en-US" altLang="ja-JP" sz="1000" b="0" i="0" u="none" strike="noStrike" kern="0" cap="none" spc="0" normalizeH="0" baseline="0" noProof="0" dirty="0">
              <a:ln>
                <a:noFill/>
              </a:ln>
              <a:solidFill>
                <a:schemeClr val="accent3"/>
              </a:solidFill>
              <a:effectLst/>
              <a:uLnTx/>
              <a:uFillTx/>
              <a:latin typeface="メイリオ"/>
            </a:endParaRPr>
          </a:p>
          <a:p>
            <a:pPr>
              <a:lnSpc>
                <a:spcPct val="110000"/>
              </a:lnSpc>
              <a:spcAft>
                <a:spcPts val="400"/>
              </a:spcAft>
              <a:defRPr/>
            </a:pPr>
            <a:r>
              <a:rPr kumimoji="0" lang="en-US" altLang="ja-JP" sz="1000" kern="0" dirty="0">
                <a:solidFill>
                  <a:schemeClr val="accent6"/>
                </a:solidFill>
                <a:latin typeface="メイリオ"/>
              </a:rPr>
              <a:t>※</a:t>
            </a:r>
            <a:r>
              <a:rPr kumimoji="0" lang="ja-JP" altLang="en-US" sz="1000" kern="0" dirty="0">
                <a:solidFill>
                  <a:schemeClr val="accent6"/>
                </a:solidFill>
                <a:latin typeface="メイリオ"/>
              </a:rPr>
              <a:t>別途、スケジュール進行表をお渡ししますので、各工程の内容擦り合わせと準拠をお願いいたします</a:t>
            </a: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endParaRPr kumimoji="0" lang="ja-JP" altLang="en-US" sz="1000" b="0" i="0" u="none" strike="noStrike" kern="0" cap="none" spc="0" normalizeH="0" baseline="0" noProof="0" dirty="0">
              <a:ln>
                <a:noFill/>
              </a:ln>
              <a:solidFill>
                <a:schemeClr val="accent3"/>
              </a:solidFill>
              <a:effectLst/>
              <a:uLnTx/>
              <a:uFillTx/>
              <a:latin typeface="メイリオ"/>
            </a:endParaRPr>
          </a:p>
        </p:txBody>
      </p:sp>
      <p:sp>
        <p:nvSpPr>
          <p:cNvPr id="140" name="テキスト ボックス 139">
            <a:extLst>
              <a:ext uri="{FF2B5EF4-FFF2-40B4-BE49-F238E27FC236}">
                <a16:creationId xmlns:a16="http://schemas.microsoft.com/office/drawing/2014/main" id="{31091A9D-4078-1D31-6BCF-2B10ABF298FD}"/>
              </a:ext>
            </a:extLst>
          </p:cNvPr>
          <p:cNvSpPr txBox="1"/>
          <p:nvPr/>
        </p:nvSpPr>
        <p:spPr>
          <a:xfrm>
            <a:off x="4162082"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が広告管理ツールにて誘導広告（ブランドパネル）を予約。</a:t>
            </a:r>
            <a:endParaRPr kumimoji="0" lang="en-US" altLang="ja-JP" sz="10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代理店様</a:t>
            </a:r>
            <a:r>
              <a:rPr kumimoji="0" lang="ja-JP" altLang="en-US" sz="1000" b="0" i="0" u="none" strike="noStrike" kern="0" cap="none" spc="0" normalizeH="0" baseline="0" noProof="0" dirty="0">
                <a:ln>
                  <a:noFill/>
                </a:ln>
                <a:solidFill>
                  <a:schemeClr val="accent3"/>
                </a:solidFill>
                <a:effectLst/>
                <a:uLnTx/>
                <a:uFillTx/>
                <a:latin typeface="メイリオ"/>
              </a:rPr>
              <a:t>がトップページインタラクションの申し込みを行う。</a:t>
            </a:r>
            <a:r>
              <a:rPr kumimoji="0" lang="ja-JP" altLang="en-US" sz="1050" b="0" i="0" u="none" strike="noStrike" kern="0" cap="none" spc="0" normalizeH="0" baseline="0" noProof="0" dirty="0">
                <a:ln>
                  <a:noFill/>
                </a:ln>
                <a:solidFill>
                  <a:schemeClr val="accent3"/>
                </a:solidFill>
                <a:effectLst/>
                <a:uLnTx/>
                <a:uFillTx/>
                <a:latin typeface="メイリオ"/>
                <a:hlinkClick r:id="rId13">
                  <a:extLst>
                    <a:ext uri="{A12FA001-AC4F-418D-AE19-62706E023703}">
                      <ahyp:hlinkClr xmlns:ahyp="http://schemas.microsoft.com/office/drawing/2018/hyperlinkcolor" val="tx"/>
                    </a:ext>
                  </a:extLst>
                </a:hlinkClick>
              </a:rPr>
              <a:t>リンク</a:t>
            </a:r>
            <a:br>
              <a:rPr kumimoji="0" lang="en-US" altLang="ja-JP" sz="105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dirty="0">
                <a:ln>
                  <a:noFill/>
                </a:ln>
                <a:solidFill>
                  <a:schemeClr val="accent3"/>
                </a:solidFill>
                <a:effectLst/>
                <a:uLnTx/>
                <a:uFillTx/>
                <a:latin typeface="メイリオ"/>
              </a:rPr>
              <a:t>エージェンシーポータルの「予約型：広告配信費以外のお申込み」から申込。</a:t>
            </a:r>
            <a:r>
              <a:rPr kumimoji="0" lang="ja-JP" altLang="en-US" sz="800" kern="0" dirty="0">
                <a:solidFill>
                  <a:schemeClr val="accent6"/>
                </a:solidFill>
                <a:latin typeface="メイリオ"/>
              </a:rPr>
              <a:t>申込完了後の契約番号を弊社営業担当に連絡する</a:t>
            </a:r>
            <a:endParaRPr kumimoji="0" lang="en-US" altLang="ja-JP" sz="800" b="0" i="0" u="none" strike="noStrike" kern="0" cap="none" spc="0" normalizeH="0" baseline="0" noProof="0" dirty="0">
              <a:ln>
                <a:noFill/>
              </a:ln>
              <a:solidFill>
                <a:schemeClr val="accent3"/>
              </a:solidFill>
              <a:effectLst/>
              <a:uLnTx/>
              <a:uFillTx/>
              <a:latin typeface="メイリオ"/>
            </a:endParaRPr>
          </a:p>
        </p:txBody>
      </p:sp>
      <p:sp>
        <p:nvSpPr>
          <p:cNvPr id="141" name="テキスト ボックス 140">
            <a:extLst>
              <a:ext uri="{FF2B5EF4-FFF2-40B4-BE49-F238E27FC236}">
                <a16:creationId xmlns:a16="http://schemas.microsoft.com/office/drawing/2014/main" id="{853CEE4F-5628-5326-2089-151D10DC9D56}"/>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dirty="0">
                <a:ln>
                  <a:noFill/>
                </a:ln>
                <a:solidFill>
                  <a:schemeClr val="accent3"/>
                </a:solidFill>
                <a:effectLst/>
                <a:uLnTx/>
                <a:uFillTx/>
                <a:latin typeface="メイリオ"/>
              </a:rPr>
              <a:t>弊社営業</a:t>
            </a:r>
            <a:r>
              <a:rPr kumimoji="0" lang="ja-JP" altLang="en-US" sz="1000" b="0" i="0" u="none" strike="noStrike" kern="0" cap="none" spc="0" normalizeH="0" baseline="0" noProof="0" dirty="0">
                <a:ln>
                  <a:noFill/>
                </a:ln>
                <a:solidFill>
                  <a:schemeClr val="accent3"/>
                </a:solidFill>
                <a:effectLst/>
                <a:uLnTx/>
                <a:uFillTx/>
                <a:latin typeface="メイリオ"/>
              </a:rPr>
              <a:t>がインタラクションの入稿前審査とアカウント情報を社内にて申請する。</a:t>
            </a:r>
          </a:p>
        </p:txBody>
      </p:sp>
      <p:sp>
        <p:nvSpPr>
          <p:cNvPr id="142" name="テキスト ボックス 141">
            <a:extLst>
              <a:ext uri="{FF2B5EF4-FFF2-40B4-BE49-F238E27FC236}">
                <a16:creationId xmlns:a16="http://schemas.microsoft.com/office/drawing/2014/main" id="{1B3DDD3E-9809-29D0-E984-D06DD7DA51AE}"/>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900" b="1" i="0" u="none" strike="noStrike" kern="0" cap="none" spc="0" normalizeH="0" baseline="0" noProof="0" dirty="0">
                <a:ln>
                  <a:noFill/>
                </a:ln>
                <a:solidFill>
                  <a:schemeClr val="accent3"/>
                </a:solidFill>
                <a:effectLst/>
                <a:uLnTx/>
                <a:uFillTx/>
                <a:latin typeface="メイリオ"/>
              </a:rPr>
              <a:t>弊社制作</a:t>
            </a:r>
            <a:r>
              <a:rPr kumimoji="0" lang="ja-JP" altLang="en-US" sz="900" b="0" i="0" u="none" strike="noStrike" kern="0" cap="none" spc="0" normalizeH="0" baseline="0" noProof="0" dirty="0">
                <a:ln>
                  <a:noFill/>
                </a:ln>
                <a:solidFill>
                  <a:schemeClr val="accent3"/>
                </a:solidFill>
                <a:effectLst/>
                <a:uLnTx/>
                <a:uFillTx/>
                <a:latin typeface="メイリオ"/>
              </a:rPr>
              <a:t>よりご提案したインタラクション案を、広告主様と擦り合わせの上、内容を確定させる。</a:t>
            </a:r>
            <a:br>
              <a:rPr kumimoji="0" lang="en-US" altLang="ja-JP" sz="900" b="0" i="0" u="none" strike="noStrike" kern="0" cap="none" spc="0" normalizeH="0" baseline="0" noProof="0" dirty="0">
                <a:ln>
                  <a:noFill/>
                </a:ln>
                <a:solidFill>
                  <a:schemeClr val="accent3"/>
                </a:solidFill>
                <a:effectLst/>
                <a:uLnTx/>
                <a:uFillTx/>
                <a:latin typeface="メイリオ"/>
              </a:rPr>
            </a:br>
            <a:br>
              <a:rPr kumimoji="0" lang="en-US" altLang="ja-JP" sz="900" b="0" i="0" u="none" strike="noStrike" kern="0" cap="none" spc="0" normalizeH="0" baseline="0" noProof="0" dirty="0">
                <a:ln>
                  <a:noFill/>
                </a:ln>
                <a:solidFill>
                  <a:schemeClr val="accent3"/>
                </a:solidFill>
                <a:effectLst/>
                <a:uLnTx/>
                <a:uFillTx/>
                <a:latin typeface="メイリオ"/>
              </a:rPr>
            </a:br>
            <a:r>
              <a:rPr kumimoji="0" lang="ja-JP" altLang="en-US" sz="900" b="0" i="0" u="none" strike="noStrike" kern="0" cap="none" spc="0" normalizeH="0" baseline="0" noProof="0" dirty="0">
                <a:ln>
                  <a:noFill/>
                </a:ln>
                <a:solidFill>
                  <a:schemeClr val="accent3"/>
                </a:solidFill>
                <a:effectLst/>
                <a:uLnTx/>
                <a:uFillTx/>
                <a:latin typeface="メイリオ"/>
              </a:rPr>
              <a:t>確定させた内容に基づいて</a:t>
            </a:r>
            <a:r>
              <a:rPr kumimoji="0" lang="ja-JP" altLang="en-US" sz="900" b="1" i="0" u="none" strike="noStrike" kern="0" cap="none" spc="0" normalizeH="0" baseline="0" noProof="0" dirty="0">
                <a:ln>
                  <a:noFill/>
                </a:ln>
                <a:solidFill>
                  <a:schemeClr val="accent3"/>
                </a:solidFill>
                <a:effectLst/>
                <a:uLnTx/>
                <a:uFillTx/>
                <a:latin typeface="メイリオ"/>
              </a:rPr>
              <a:t>弊社制作</a:t>
            </a:r>
            <a:r>
              <a:rPr kumimoji="0" lang="ja-JP" altLang="en-US" sz="900" b="0" i="0" u="none" strike="noStrike" kern="0" cap="none" spc="0" normalizeH="0" baseline="0" noProof="0" dirty="0">
                <a:ln>
                  <a:noFill/>
                </a:ln>
                <a:solidFill>
                  <a:schemeClr val="accent3"/>
                </a:solidFill>
                <a:effectLst/>
                <a:uLnTx/>
                <a:uFillTx/>
                <a:latin typeface="メイリオ"/>
              </a:rPr>
              <a:t>にてインタラクション をご提出し、</a:t>
            </a:r>
            <a:r>
              <a:rPr kumimoji="0" lang="ja-JP" altLang="en-US" sz="900" b="1" i="0" u="none" strike="noStrike" kern="0" cap="none" spc="0" normalizeH="0" baseline="0" noProof="0" dirty="0">
                <a:ln>
                  <a:noFill/>
                </a:ln>
                <a:solidFill>
                  <a:schemeClr val="accent3"/>
                </a:solidFill>
                <a:effectLst/>
                <a:uLnTx/>
                <a:uFillTx/>
                <a:latin typeface="メイリオ"/>
              </a:rPr>
              <a:t>広告主様</a:t>
            </a:r>
            <a:r>
              <a:rPr kumimoji="0" lang="ja-JP" altLang="en-US" sz="900" b="0" i="0" u="none" strike="noStrike" kern="0" cap="none" spc="0" normalizeH="0" baseline="0" noProof="0" dirty="0">
                <a:ln>
                  <a:noFill/>
                </a:ln>
                <a:solidFill>
                  <a:schemeClr val="accent3"/>
                </a:solidFill>
                <a:effectLst/>
                <a:uLnTx/>
                <a:uFillTx/>
                <a:latin typeface="メイリオ"/>
              </a:rPr>
              <a:t>ご確認の上、確定させる。</a:t>
            </a:r>
          </a:p>
        </p:txBody>
      </p:sp>
      <p:sp>
        <p:nvSpPr>
          <p:cNvPr id="143" name="テキスト ボックス 142">
            <a:extLst>
              <a:ext uri="{FF2B5EF4-FFF2-40B4-BE49-F238E27FC236}">
                <a16:creationId xmlns:a16="http://schemas.microsoft.com/office/drawing/2014/main" id="{9402D7FA-ACDB-7724-B843-4CCE2551B549}"/>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800" b="1" i="0" u="none" strike="noStrike" kern="0" cap="none" spc="0" normalizeH="0" baseline="0" noProof="0" dirty="0">
                <a:ln>
                  <a:noFill/>
                </a:ln>
                <a:solidFill>
                  <a:schemeClr val="accent3"/>
                </a:solidFill>
                <a:effectLst/>
                <a:uLnTx/>
                <a:uFillTx/>
                <a:latin typeface="メイリオ"/>
              </a:rPr>
              <a:t>代理店（広告主様）</a:t>
            </a:r>
            <a:r>
              <a:rPr kumimoji="0" lang="ja-JP" altLang="en-US" sz="800" b="0" i="0" u="none" strike="noStrike" kern="0" cap="none" spc="0" normalizeH="0" baseline="0" noProof="0" dirty="0">
                <a:ln>
                  <a:noFill/>
                </a:ln>
                <a:solidFill>
                  <a:schemeClr val="accent3"/>
                </a:solidFill>
                <a:effectLst/>
                <a:uLnTx/>
                <a:uFillTx/>
                <a:latin typeface="メイリオ"/>
              </a:rPr>
              <a:t>にテストサーバー上、企画ページの動作確認を行っていただき校了。</a:t>
            </a:r>
            <a:br>
              <a:rPr kumimoji="0" lang="en-US" altLang="ja-JP" sz="800" b="0" i="0" u="none" strike="noStrike" kern="0" cap="none" spc="0" normalizeH="0" baseline="0" noProof="0" dirty="0">
                <a:ln>
                  <a:noFill/>
                </a:ln>
                <a:solidFill>
                  <a:schemeClr val="accent3"/>
                </a:solidFill>
                <a:effectLst/>
                <a:uLnTx/>
                <a:uFillTx/>
                <a:latin typeface="メイリオ"/>
              </a:rPr>
            </a:br>
            <a:r>
              <a:rPr kumimoji="0" lang="en-US" altLang="ja-JP" sz="800" b="0" i="0" u="none" strike="noStrike" kern="0" cap="none" spc="0" normalizeH="0" baseline="0" noProof="0" dirty="0">
                <a:ln>
                  <a:noFill/>
                </a:ln>
                <a:solidFill>
                  <a:schemeClr val="accent3"/>
                </a:solidFill>
                <a:effectLst/>
                <a:uLnTx/>
                <a:uFillTx/>
                <a:latin typeface="メイリオ"/>
              </a:rPr>
              <a:t>※</a:t>
            </a:r>
            <a:r>
              <a:rPr kumimoji="0" lang="ja-JP" altLang="en-US" sz="800" b="0" i="0" u="none" strike="noStrike" kern="0" cap="none" spc="0" normalizeH="0" baseline="0" noProof="0" dirty="0">
                <a:ln>
                  <a:noFill/>
                </a:ln>
                <a:solidFill>
                  <a:schemeClr val="accent3"/>
                </a:solidFill>
                <a:effectLst/>
                <a:uLnTx/>
                <a:uFillTx/>
                <a:latin typeface="メイリオ"/>
              </a:rPr>
              <a:t>原則として、この段階での修正はお受けできません。</a:t>
            </a:r>
            <a:endParaRPr kumimoji="0" lang="en-US" altLang="ja-JP" sz="8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endParaRPr kumimoji="0" lang="ja-JP" altLang="en-US" sz="700" b="0" i="0" u="none" strike="noStrike" kern="0" cap="none" spc="0" normalizeH="0" baseline="0" noProof="0" dirty="0">
              <a:ln>
                <a:noFill/>
              </a:ln>
              <a:solidFill>
                <a:schemeClr val="accent3"/>
              </a:solidFill>
              <a:effectLst/>
              <a:uLnTx/>
              <a:uFillTx/>
              <a:latin typeface="メイリオ"/>
            </a:endParaRPr>
          </a:p>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800" b="1" i="0" u="none" strike="noStrike" kern="0" cap="none" spc="0" normalizeH="0" baseline="0" noProof="0" dirty="0">
                <a:ln>
                  <a:noFill/>
                </a:ln>
                <a:solidFill>
                  <a:schemeClr val="accent3"/>
                </a:solidFill>
                <a:effectLst/>
                <a:uLnTx/>
                <a:uFillTx/>
                <a:latin typeface="メイリオ"/>
              </a:rPr>
              <a:t>弊社制作</a:t>
            </a:r>
            <a:r>
              <a:rPr kumimoji="0" lang="ja-JP" altLang="en-US" sz="800" b="0" i="0" u="none" strike="noStrike" kern="0" cap="none" spc="0" normalizeH="0" baseline="0" noProof="0" dirty="0">
                <a:ln>
                  <a:noFill/>
                </a:ln>
                <a:solidFill>
                  <a:schemeClr val="accent3"/>
                </a:solidFill>
                <a:effectLst/>
                <a:uLnTx/>
                <a:uFillTx/>
                <a:latin typeface="メイリオ"/>
              </a:rPr>
              <a:t>側で最終確認を行った上で、本番公開を行う。</a:t>
            </a:r>
            <a:br>
              <a:rPr kumimoji="0" lang="en-US" altLang="ja-JP" sz="800" b="0" i="0" u="none" strike="noStrike" kern="0" cap="none" spc="0" normalizeH="0" baseline="0" noProof="0" dirty="0">
                <a:ln>
                  <a:noFill/>
                </a:ln>
                <a:solidFill>
                  <a:schemeClr val="accent3"/>
                </a:solidFill>
                <a:effectLst/>
                <a:uLnTx/>
                <a:uFillTx/>
                <a:latin typeface="メイリオ"/>
              </a:rPr>
            </a:br>
            <a:r>
              <a:rPr kumimoji="0" lang="ja-JP" altLang="en-US" sz="800" b="0" i="0" u="none" strike="noStrike" kern="0" cap="none" spc="0" normalizeH="0" baseline="0" noProof="0" dirty="0">
                <a:ln>
                  <a:noFill/>
                </a:ln>
                <a:solidFill>
                  <a:schemeClr val="accent3"/>
                </a:solidFill>
                <a:effectLst/>
                <a:uLnTx/>
                <a:uFillTx/>
                <a:latin typeface="メイリオ"/>
              </a:rPr>
              <a:t>やり取りはヤフー営業から代理店様に</a:t>
            </a:r>
            <a:r>
              <a:rPr kumimoji="0" lang="en-US" altLang="ja-JP" sz="800" b="0" i="0" u="none" strike="noStrike" kern="0" cap="none" spc="0" normalizeH="0" baseline="0" noProof="0" dirty="0">
                <a:ln>
                  <a:noFill/>
                </a:ln>
                <a:solidFill>
                  <a:schemeClr val="accent3"/>
                </a:solidFill>
                <a:effectLst/>
                <a:uLnTx/>
                <a:uFillTx/>
                <a:latin typeface="メイリオ"/>
              </a:rPr>
              <a:t>LINE</a:t>
            </a:r>
            <a:r>
              <a:rPr kumimoji="0" lang="ja-JP" altLang="en-US" sz="800" b="0" i="0" u="none" strike="noStrike" kern="0" cap="none" spc="0" normalizeH="0" baseline="0" noProof="0" dirty="0">
                <a:ln>
                  <a:noFill/>
                </a:ln>
                <a:solidFill>
                  <a:schemeClr val="accent3"/>
                </a:solidFill>
                <a:effectLst/>
                <a:uLnTx/>
                <a:uFillTx/>
                <a:latin typeface="メイリオ"/>
              </a:rPr>
              <a:t>メールにてご連絡をします。</a:t>
            </a:r>
          </a:p>
        </p:txBody>
      </p:sp>
      <p:sp>
        <p:nvSpPr>
          <p:cNvPr id="144" name="テキスト ボックス 143">
            <a:extLst>
              <a:ext uri="{FF2B5EF4-FFF2-40B4-BE49-F238E27FC236}">
                <a16:creationId xmlns:a16="http://schemas.microsoft.com/office/drawing/2014/main" id="{6D84294D-7899-253B-95AC-48D20703CC42}"/>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marR="0" lvl="0" indent="-99450" defTabSz="914400" eaLnBrk="1" fontAlgn="auto" latinLnBrk="0" hangingPunct="1">
              <a:lnSpc>
                <a:spcPct val="110000"/>
              </a:lnSpc>
              <a:spcBef>
                <a:spcPts val="0"/>
              </a:spcBef>
              <a:spcAft>
                <a:spcPts val="400"/>
              </a:spcAft>
              <a:buClrTx/>
              <a:buSzTx/>
              <a:buFont typeface="Wingdings" pitchFamily="2" charset="2"/>
              <a:buChar char="Ø"/>
              <a:tabLst/>
              <a:defRPr/>
            </a:pPr>
            <a:r>
              <a:rPr kumimoji="0" lang="ja-JP" altLang="en-US" sz="1000" b="1" i="0" u="none" strike="noStrike" kern="0" cap="none" spc="0" normalizeH="0" baseline="0" noProof="0">
                <a:ln>
                  <a:noFill/>
                </a:ln>
                <a:solidFill>
                  <a:schemeClr val="accent3"/>
                </a:solidFill>
                <a:effectLst/>
                <a:uLnTx/>
                <a:uFillTx/>
                <a:latin typeface="メイリオ"/>
              </a:rPr>
              <a:t>代理店様</a:t>
            </a:r>
            <a:r>
              <a:rPr kumimoji="0" lang="ja-JP" altLang="en-US" sz="1000" b="0" i="0" u="none" strike="noStrike" kern="0" cap="none" spc="0" normalizeH="0" baseline="0" noProof="0">
                <a:ln>
                  <a:noFill/>
                </a:ln>
                <a:solidFill>
                  <a:schemeClr val="accent3"/>
                </a:solidFill>
                <a:effectLst/>
                <a:uLnTx/>
                <a:uFillTx/>
                <a:latin typeface="メイリオ"/>
              </a:rPr>
              <a:t>に誘導広告のバナークリエイティブと広告リンク先として企画ページの本番</a:t>
            </a:r>
            <a:r>
              <a:rPr kumimoji="0" lang="en-US" altLang="ja-JP" sz="1000" b="0" i="0" u="none" strike="noStrike" kern="0" cap="none" spc="0" normalizeH="0" baseline="0" noProof="0" dirty="0">
                <a:ln>
                  <a:noFill/>
                </a:ln>
                <a:solidFill>
                  <a:schemeClr val="accent3"/>
                </a:solidFill>
                <a:effectLst/>
                <a:uLnTx/>
                <a:uFillTx/>
                <a:latin typeface="メイリオ"/>
              </a:rPr>
              <a:t>URL</a:t>
            </a:r>
            <a:r>
              <a:rPr kumimoji="0" lang="ja-JP" altLang="en-US" sz="1000" b="0" i="0" u="none" strike="noStrike" kern="0" cap="none" spc="0" normalizeH="0" baseline="0" noProof="0">
                <a:ln>
                  <a:noFill/>
                </a:ln>
                <a:solidFill>
                  <a:schemeClr val="accent3"/>
                </a:solidFill>
                <a:effectLst/>
                <a:uLnTx/>
                <a:uFillTx/>
                <a:latin typeface="メイリオ"/>
              </a:rPr>
              <a:t>を広告管理ツールにて入稿していただく。</a:t>
            </a:r>
            <a:endParaRPr kumimoji="0" lang="ja-JP" altLang="en-US" sz="1000" b="0" i="0" u="none" strike="noStrike" kern="0" cap="none" spc="0" normalizeH="0" baseline="0" noProof="0" dirty="0">
              <a:ln>
                <a:noFill/>
              </a:ln>
              <a:solidFill>
                <a:schemeClr val="accent3"/>
              </a:solidFill>
              <a:effectLst/>
              <a:uLnTx/>
              <a:uFillTx/>
              <a:latin typeface="メイリオ"/>
            </a:endParaRPr>
          </a:p>
        </p:txBody>
      </p:sp>
      <p:pic>
        <p:nvPicPr>
          <p:cNvPr id="3" name="図プレースホルダー 15" descr="アイコン&#10;&#10;自動的に生成された説明">
            <a:extLst>
              <a:ext uri="{FF2B5EF4-FFF2-40B4-BE49-F238E27FC236}">
                <a16:creationId xmlns:a16="http://schemas.microsoft.com/office/drawing/2014/main" id="{5AEDAA0E-1E1D-3935-274C-75371812B615}"/>
              </a:ext>
            </a:extLst>
          </p:cNvPr>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4" name="テキスト プレースホルダー 3">
            <a:extLst>
              <a:ext uri="{FF2B5EF4-FFF2-40B4-BE49-F238E27FC236}">
                <a16:creationId xmlns:a16="http://schemas.microsoft.com/office/drawing/2014/main" id="{3262F0A3-44D5-FCBD-5392-1C27660EAB27}"/>
              </a:ext>
            </a:extLst>
          </p:cNvPr>
          <p:cNvSpPr>
            <a:spLocks noGrp="1"/>
          </p:cNvSpPr>
          <p:nvPr>
            <p:ph type="body" sz="quarter" idx="12"/>
          </p:nvPr>
        </p:nvSpPr>
        <p:spPr>
          <a:xfrm>
            <a:off x="600427" y="78666"/>
            <a:ext cx="431274" cy="410840"/>
          </a:xfrm>
        </p:spPr>
        <p:txBody>
          <a:bodyPr wrap="none"/>
          <a:lstStyle/>
          <a:p>
            <a:r>
              <a:rPr lang="ja-JP" altLang="en-US" spc="0"/>
              <a:t>実施</a:t>
            </a:r>
            <a:br>
              <a:rPr lang="en-US" altLang="ja-JP" spc="0" dirty="0"/>
            </a:br>
            <a:r>
              <a:rPr lang="ja-JP" altLang="en-US" spc="0"/>
              <a:t>フロー</a:t>
            </a:r>
            <a:endParaRPr kumimoji="1" lang="ja-JP" altLang="en-US" spc="0"/>
          </a:p>
        </p:txBody>
      </p:sp>
    </p:spTree>
    <p:extLst>
      <p:ext uri="{BB962C8B-B14F-4D97-AF65-F5344CB8AC3E}">
        <p14:creationId xmlns:p14="http://schemas.microsoft.com/office/powerpoint/2010/main" val="3414702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162FE5FD-D4DA-0511-AD5F-5EA82DFE8F5E}"/>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04" b="3804"/>
          <a:stretch/>
        </p:blipFill>
        <p:spPr>
          <a:xfrm>
            <a:off x="2204326" y="2773503"/>
            <a:ext cx="1586282" cy="1464484"/>
          </a:xfrm>
          <a:prstGeom prst="rect">
            <a:avLst/>
          </a:prstGeom>
        </p:spPr>
      </p:pic>
      <p:sp>
        <p:nvSpPr>
          <p:cNvPr id="3" name="テキスト プレースホルダー 19">
            <a:extLst>
              <a:ext uri="{FF2B5EF4-FFF2-40B4-BE49-F238E27FC236}">
                <a16:creationId xmlns:a16="http://schemas.microsoft.com/office/drawing/2014/main" id="{09D4268A-658C-F461-D86C-E0B761DF98B9}"/>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06</a:t>
            </a:r>
            <a:endParaRPr kumimoji="1" lang="ja-JP" altLang="en-US" dirty="0"/>
          </a:p>
        </p:txBody>
      </p:sp>
      <p:sp>
        <p:nvSpPr>
          <p:cNvPr id="4" name="テキスト プレースホルダー 23">
            <a:extLst>
              <a:ext uri="{FF2B5EF4-FFF2-40B4-BE49-F238E27FC236}">
                <a16:creationId xmlns:a16="http://schemas.microsoft.com/office/drawing/2014/main" id="{93C75FBC-6ABE-BCFB-F528-FD1C504A2562}"/>
              </a:ext>
            </a:extLst>
          </p:cNvPr>
          <p:cNvSpPr>
            <a:spLocks noGrp="1"/>
          </p:cNvSpPr>
          <p:nvPr>
            <p:ph type="body" sz="quarter" idx="19" hasCustomPrompt="1"/>
          </p:nvPr>
        </p:nvSpPr>
        <p:spPr>
          <a:xfrm>
            <a:off x="1720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その他・注意事項</a:t>
            </a:r>
          </a:p>
        </p:txBody>
      </p:sp>
    </p:spTree>
    <p:extLst>
      <p:ext uri="{BB962C8B-B14F-4D97-AF65-F5344CB8AC3E}">
        <p14:creationId xmlns:p14="http://schemas.microsoft.com/office/powerpoint/2010/main" val="3186192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効果検証レポート</a:t>
            </a:r>
          </a:p>
        </p:txBody>
      </p:sp>
      <p:pic>
        <p:nvPicPr>
          <p:cNvPr id="7" name="図プレースホルダー 6" descr="アイコン&#10;&#10;自動的に生成された説明">
            <a:extLst>
              <a:ext uri="{FF2B5EF4-FFF2-40B4-BE49-F238E27FC236}">
                <a16:creationId xmlns:a16="http://schemas.microsoft.com/office/drawing/2014/main" id="{6D9ADDF0-F7F6-9DA7-090B-EF5A0F9835F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021347D0-4C52-F0D2-8828-E608E47FC179}"/>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8" name="角丸四角形 27">
            <a:extLst>
              <a:ext uri="{FF2B5EF4-FFF2-40B4-BE49-F238E27FC236}">
                <a16:creationId xmlns:a16="http://schemas.microsoft.com/office/drawing/2014/main" id="{271C4E21-0B34-4E21-CEB0-9E130862C231}"/>
              </a:ext>
            </a:extLst>
          </p:cNvPr>
          <p:cNvSpPr/>
          <p:nvPr/>
        </p:nvSpPr>
        <p:spPr>
          <a:xfrm>
            <a:off x="501785"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デイリーの</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PV</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UB</a:t>
            </a: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企画ページインタラクションのアクション数・率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企画ページから広告主様ページへの誘導数・率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企画ページ訪問者の性別・性別</a:t>
            </a:r>
            <a:r>
              <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1400" b="0" i="0" u="none" strike="noStrike" kern="0" cap="none" spc="0" normalizeH="0" baseline="0" noProof="0">
                <a:ln>
                  <a:noFill/>
                </a:ln>
                <a:solidFill>
                  <a:schemeClr val="accent3"/>
                </a:solidFill>
                <a:effectLst/>
                <a:uLnTx/>
                <a:uFillTx/>
                <a:latin typeface="メイリオ"/>
                <a:ea typeface="メイリオ"/>
                <a:cs typeface="+mn-cs"/>
              </a:rPr>
              <a:t>年齢層比率</a:t>
            </a:r>
            <a:endParaRPr kumimoji="0" lang="en-US" altLang="ja-JP" sz="1400" b="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29" name="角丸四角形 28">
            <a:extLst>
              <a:ext uri="{FF2B5EF4-FFF2-40B4-BE49-F238E27FC236}">
                <a16:creationId xmlns:a16="http://schemas.microsoft.com/office/drawing/2014/main" id="{5B134676-C9AF-06AE-24FF-C9EB7E804017}"/>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集客数・属性</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C9002C"/>
                </a:solidFill>
                <a:effectLst/>
                <a:uLnTx/>
                <a:uFillTx/>
                <a:latin typeface="メイリオ"/>
                <a:ea typeface="メイリオ"/>
                <a:cs typeface="+mn-cs"/>
              </a:rPr>
              <a:t>広告主様ページへの送客数</a:t>
            </a:r>
            <a:endPar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30" name="正方形/長方形 29">
            <a:extLst>
              <a:ext uri="{FF2B5EF4-FFF2-40B4-BE49-F238E27FC236}">
                <a16:creationId xmlns:a16="http://schemas.microsoft.com/office/drawing/2014/main" id="{53EF5900-8AC7-C5EF-F98E-07C59046E45D}"/>
              </a:ext>
            </a:extLst>
          </p:cNvPr>
          <p:cNvSpPr/>
          <p:nvPr/>
        </p:nvSpPr>
        <p:spPr>
          <a:xfrm>
            <a:off x="518838" y="1060449"/>
            <a:ext cx="8778060" cy="578620"/>
          </a:xfrm>
          <a:prstGeom prst="rect">
            <a:avLst/>
          </a:prstGeom>
        </p:spPr>
        <p:txBody>
          <a:bodyPr wrap="square" lIns="0" tIns="0" rIns="0" bIns="0">
            <a:spAutoFit/>
          </a:bodyPr>
          <a:lstStyle/>
          <a:p>
            <a:pPr>
              <a:lnSpc>
                <a:spcPct val="120000"/>
              </a:lnSpc>
            </a:pPr>
            <a:r>
              <a:rPr lang="ja-JP" altLang="en-US" sz="1600" dirty="0">
                <a:solidFill>
                  <a:schemeClr val="accent3"/>
                </a:solidFill>
                <a:latin typeface="メイリオ"/>
              </a:rPr>
              <a:t>定量・定性両面から、施策の実績を集計、分析し</a:t>
            </a:r>
            <a:r>
              <a:rPr lang="ja-JP" altLang="en-US" sz="1600">
                <a:solidFill>
                  <a:schemeClr val="accent3"/>
                </a:solidFill>
                <a:latin typeface="メイリオ"/>
              </a:rPr>
              <a:t>、トップページインタラクション実施</a:t>
            </a:r>
            <a:r>
              <a:rPr lang="ja-JP" altLang="en-US" sz="1600" dirty="0">
                <a:solidFill>
                  <a:schemeClr val="accent3"/>
                </a:solidFill>
                <a:latin typeface="メイリオ"/>
              </a:rPr>
              <a:t>効果のレポーティングを行います。</a:t>
            </a:r>
            <a:endParaRPr lang="en-US" altLang="ja-JP" sz="1600" dirty="0">
              <a:solidFill>
                <a:schemeClr val="accent3"/>
              </a:solidFill>
              <a:latin typeface="メイリオ"/>
            </a:endParaRPr>
          </a:p>
        </p:txBody>
      </p:sp>
      <p:grpSp>
        <p:nvGrpSpPr>
          <p:cNvPr id="31" name="グループ化 30">
            <a:extLst>
              <a:ext uri="{FF2B5EF4-FFF2-40B4-BE49-F238E27FC236}">
                <a16:creationId xmlns:a16="http://schemas.microsoft.com/office/drawing/2014/main" id="{86FDE701-DABE-322B-7D54-945354372DBB}"/>
              </a:ext>
            </a:extLst>
          </p:cNvPr>
          <p:cNvGrpSpPr>
            <a:grpSpLocks noChangeAspect="1"/>
          </p:cNvGrpSpPr>
          <p:nvPr/>
        </p:nvGrpSpPr>
        <p:grpSpPr>
          <a:xfrm>
            <a:off x="913927" y="2122369"/>
            <a:ext cx="648000" cy="648000"/>
            <a:chOff x="2435103" y="2081892"/>
            <a:chExt cx="792088" cy="792088"/>
          </a:xfrm>
        </p:grpSpPr>
        <p:sp>
          <p:nvSpPr>
            <p:cNvPr id="32" name="円/楕円 31">
              <a:extLst>
                <a:ext uri="{FF2B5EF4-FFF2-40B4-BE49-F238E27FC236}">
                  <a16:creationId xmlns:a16="http://schemas.microsoft.com/office/drawing/2014/main" id="{E9302436-F101-B20E-420C-5F7BCEF2D7A2}"/>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棒グラフ (上昇) 単色塗りつぶし">
              <a:extLst>
                <a:ext uri="{FF2B5EF4-FFF2-40B4-BE49-F238E27FC236}">
                  <a16:creationId xmlns:a16="http://schemas.microsoft.com/office/drawing/2014/main" id="{19D5BA60-6F39-9EB8-7B0A-B7E7277B0D0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34" name="図 33">
            <a:extLst>
              <a:ext uri="{FF2B5EF4-FFF2-40B4-BE49-F238E27FC236}">
                <a16:creationId xmlns:a16="http://schemas.microsoft.com/office/drawing/2014/main" id="{7A5360EE-6A07-1262-BA5B-F3A288CEF8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35" name="図 34">
            <a:extLst>
              <a:ext uri="{FF2B5EF4-FFF2-40B4-BE49-F238E27FC236}">
                <a16:creationId xmlns:a16="http://schemas.microsoft.com/office/drawing/2014/main" id="{A246DA89-2EB7-069B-079E-E10159B5E602}"/>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36" name="直線コネクタ 35">
            <a:extLst>
              <a:ext uri="{FF2B5EF4-FFF2-40B4-BE49-F238E27FC236}">
                <a16:creationId xmlns:a16="http://schemas.microsoft.com/office/drawing/2014/main" id="{5D72A3E2-AD9C-4AE4-937F-071746EC5E33}"/>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37" name="角丸四角形 36">
            <a:extLst>
              <a:ext uri="{FF2B5EF4-FFF2-40B4-BE49-F238E27FC236}">
                <a16:creationId xmlns:a16="http://schemas.microsoft.com/office/drawing/2014/main" id="{187CCAE5-B535-C58E-29A4-9B5312E79DA7}"/>
              </a:ext>
            </a:extLst>
          </p:cNvPr>
          <p:cNvSpPr/>
          <p:nvPr/>
        </p:nvSpPr>
        <p:spPr>
          <a:xfrm>
            <a:off x="5731741" y="1858847"/>
            <a:ext cx="4941704" cy="4123780"/>
          </a:xfrm>
          <a:prstGeom prst="roundRect">
            <a:avLst>
              <a:gd name="adj" fmla="val 285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400" b="1" i="0" u="none" strike="noStrike" kern="0" cap="none" spc="0" normalizeH="0" baseline="0" noProof="0">
                <a:ln>
                  <a:noFill/>
                </a:ln>
                <a:solidFill>
                  <a:schemeClr val="accent3"/>
                </a:solidFill>
                <a:effectLst/>
                <a:uLnTx/>
                <a:uFillTx/>
                <a:latin typeface="メイリオ"/>
                <a:ea typeface="メイリオ"/>
                <a:cs typeface="+mn-cs"/>
              </a:rPr>
              <a:t>企画ページ閲覧者に対するアンケートを無償でご提供します。</a:t>
            </a:r>
            <a:br>
              <a:rPr kumimoji="0" lang="en-US" altLang="ja-JP" sz="1400" b="1" i="0" u="none" strike="noStrike" kern="0" cap="none" spc="0" normalizeH="0" baseline="0" noProof="0" dirty="0">
                <a:ln>
                  <a:noFill/>
                </a:ln>
                <a:solidFill>
                  <a:schemeClr val="accent3"/>
                </a:solidFill>
                <a:effectLst/>
                <a:uLnTx/>
                <a:uFillTx/>
                <a:latin typeface="メイリオ"/>
                <a:ea typeface="メイリオ"/>
                <a:cs typeface="+mn-cs"/>
              </a:rPr>
            </a:br>
            <a:r>
              <a:rPr kumimoji="0" lang="en" altLang="ja-JP" sz="1100" b="0" i="0" u="none" strike="noStrike" kern="0" cap="none" spc="0" normalizeH="0" baseline="0" noProof="0" dirty="0">
                <a:ln>
                  <a:noFill/>
                </a:ln>
                <a:solidFill>
                  <a:schemeClr val="accent3"/>
                </a:solidFill>
                <a:effectLst/>
                <a:uLnTx/>
                <a:uFillTx/>
                <a:latin typeface="メイリオ"/>
                <a:ea typeface="メイリオ"/>
                <a:cs typeface="+mn-cs"/>
              </a:rPr>
              <a:t>PR</a:t>
            </a:r>
            <a:r>
              <a:rPr kumimoji="0" lang="ja-JP" altLang="en-US" sz="1100" b="0" i="0" u="none" strike="noStrike" kern="0" cap="none" spc="0" normalizeH="0" baseline="0" noProof="0">
                <a:ln>
                  <a:noFill/>
                </a:ln>
                <a:solidFill>
                  <a:schemeClr val="accent3"/>
                </a:solidFill>
                <a:effectLst/>
                <a:uLnTx/>
                <a:uFillTx/>
                <a:latin typeface="メイリオ"/>
                <a:ea typeface="メイリオ"/>
                <a:cs typeface="+mn-cs"/>
              </a:rPr>
              <a:t>企画ページへの評価、閲覧後の態度変容を問うアンケートです。</a:t>
            </a: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定型項目での実施となります。</a:t>
            </a: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アンケート回答数の保証はいたしかねます。</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また、回答数は</a:t>
            </a: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500</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件を上限とし、これを超</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えた場合、掲載途中でもアンケートを終了さ</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せていただきます。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予告なくアンケートサーバーのサイトメンテ</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ナンスを行い、一時的にアンケートの受付が</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できなくなる場合があります</a:t>
            </a:r>
            <a:endPar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endParaRPr>
          </a:p>
          <a:p>
            <a:pPr marL="108000" marR="0" lvl="0" indent="-180000" defTabSz="914400" eaLnBrk="1" fontAlgn="auto" latinLnBrk="0" hangingPunct="1">
              <a:lnSpc>
                <a:spcPct val="12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一部データは、非正規の参考値としてのご提</a:t>
            </a:r>
            <a:b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br>
            <a:r>
              <a:rPr kumimoji="0" lang="ja-JP" altLang="en-US" sz="900" b="0" i="0" u="none" strike="noStrike" kern="0" cap="none" spc="0" normalizeH="0" baseline="0" noProof="0">
                <a:ln>
                  <a:noFill/>
                </a:ln>
                <a:solidFill>
                  <a:schemeClr val="accent3"/>
                </a:solidFill>
                <a:effectLst/>
                <a:uLnTx/>
                <a:uFillTx/>
                <a:latin typeface="メイリオ"/>
                <a:ea typeface="メイリオ"/>
                <a:cs typeface="+mn-cs"/>
              </a:rPr>
              <a:t>出となります。</a:t>
            </a:r>
          </a:p>
          <a:p>
            <a:pPr marL="0" marR="0" lvl="0" indent="0" defTabSz="914400" eaLnBrk="1" fontAlgn="auto" latinLnBrk="0" hangingPunct="1">
              <a:lnSpc>
                <a:spcPct val="12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schemeClr val="accent3"/>
              </a:solidFill>
              <a:effectLst/>
              <a:uLnTx/>
              <a:uFillTx/>
              <a:latin typeface="メイリオ"/>
              <a:ea typeface="メイリオ"/>
              <a:cs typeface="+mn-cs"/>
            </a:endParaRPr>
          </a:p>
        </p:txBody>
      </p:sp>
      <p:sp>
        <p:nvSpPr>
          <p:cNvPr id="38" name="角丸四角形 37">
            <a:extLst>
              <a:ext uri="{FF2B5EF4-FFF2-40B4-BE49-F238E27FC236}">
                <a16:creationId xmlns:a16="http://schemas.microsoft.com/office/drawing/2014/main" id="{D3501999-DDC2-D2D6-277E-E69E49F2CD19}"/>
              </a:ext>
            </a:extLst>
          </p:cNvPr>
          <p:cNvSpPr/>
          <p:nvPr/>
        </p:nvSpPr>
        <p:spPr>
          <a:xfrm>
            <a:off x="6843377" y="2290810"/>
            <a:ext cx="3504164"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C9002C"/>
                </a:solidFill>
                <a:effectLst/>
                <a:uLnTx/>
                <a:uFillTx/>
                <a:latin typeface="メイリオ"/>
                <a:ea typeface="メイリオ"/>
                <a:cs typeface="+mn-cs"/>
              </a:rPr>
              <a:t>  </a:t>
            </a:r>
            <a:r>
              <a:rPr kumimoji="0" lang="ja-JP" altLang="en-US" sz="2000" b="1" i="0" u="none" strike="noStrike" kern="0" cap="none" spc="0" normalizeH="0" baseline="0" noProof="0" dirty="0">
                <a:ln>
                  <a:noFill/>
                </a:ln>
                <a:solidFill>
                  <a:srgbClr val="C9002C"/>
                </a:solidFill>
                <a:effectLst/>
                <a:uLnTx/>
                <a:uFillTx/>
                <a:latin typeface="メイリオ"/>
                <a:ea typeface="メイリオ"/>
                <a:cs typeface="+mn-cs"/>
              </a:rPr>
              <a:t>態度変容効果（アンケート）</a:t>
            </a:r>
            <a:endParaRPr kumimoji="0" lang="en-US" altLang="ja-JP" sz="1600" b="0" i="0" u="none" strike="noStrike" kern="0" cap="none" spc="0" normalizeH="0" baseline="0" noProof="0" dirty="0">
              <a:ln>
                <a:noFill/>
              </a:ln>
              <a:solidFill>
                <a:srgbClr val="C9002C"/>
              </a:solidFill>
              <a:effectLst/>
              <a:uLnTx/>
              <a:uFillTx/>
              <a:latin typeface="メイリオ"/>
              <a:ea typeface="メイリオ"/>
              <a:cs typeface="+mn-cs"/>
            </a:endParaRPr>
          </a:p>
        </p:txBody>
      </p:sp>
      <p:cxnSp>
        <p:nvCxnSpPr>
          <p:cNvPr id="39" name="直線コネクタ 38">
            <a:extLst>
              <a:ext uri="{FF2B5EF4-FFF2-40B4-BE49-F238E27FC236}">
                <a16:creationId xmlns:a16="http://schemas.microsoft.com/office/drawing/2014/main" id="{6DD71667-A8A5-DCE9-B4D2-596DC958D71A}"/>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40" name="グループ化 39">
            <a:extLst>
              <a:ext uri="{FF2B5EF4-FFF2-40B4-BE49-F238E27FC236}">
                <a16:creationId xmlns:a16="http://schemas.microsoft.com/office/drawing/2014/main" id="{E420BDFC-970B-F872-9D95-1D129AE2CEC8}"/>
              </a:ext>
            </a:extLst>
          </p:cNvPr>
          <p:cNvGrpSpPr>
            <a:grpSpLocks noChangeAspect="1"/>
          </p:cNvGrpSpPr>
          <p:nvPr/>
        </p:nvGrpSpPr>
        <p:grpSpPr>
          <a:xfrm>
            <a:off x="6143883" y="2119804"/>
            <a:ext cx="648000" cy="648000"/>
            <a:chOff x="6493506" y="2109656"/>
            <a:chExt cx="743280" cy="743280"/>
          </a:xfrm>
        </p:grpSpPr>
        <p:sp>
          <p:nvSpPr>
            <p:cNvPr id="41" name="円/楕円 40">
              <a:extLst>
                <a:ext uri="{FF2B5EF4-FFF2-40B4-BE49-F238E27FC236}">
                  <a16:creationId xmlns:a16="http://schemas.microsoft.com/office/drawing/2014/main" id="{5BC856DB-954C-2CBB-F3AC-CA8E42EC418F}"/>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2" name="グラフィックス 41" descr="クリップボード 単色塗りつぶし">
              <a:extLst>
                <a:ext uri="{FF2B5EF4-FFF2-40B4-BE49-F238E27FC236}">
                  <a16:creationId xmlns:a16="http://schemas.microsoft.com/office/drawing/2014/main" id="{0A6A5D90-545F-C218-C881-B4DDD526E9A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43" name="図 42">
            <a:extLst>
              <a:ext uri="{FF2B5EF4-FFF2-40B4-BE49-F238E27FC236}">
                <a16:creationId xmlns:a16="http://schemas.microsoft.com/office/drawing/2014/main" id="{39CBF432-58D4-4111-9093-FD25C1B7EF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44" name="正方形/長方形 43">
            <a:extLst>
              <a:ext uri="{FF2B5EF4-FFF2-40B4-BE49-F238E27FC236}">
                <a16:creationId xmlns:a16="http://schemas.microsoft.com/office/drawing/2014/main" id="{8B464739-7634-31D5-785B-2654349ECBC3}"/>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5" name="Picture 2" descr="B1D2497D-1EBE-4057-8CE8-D155B6774F92-L0-001">
            <a:extLst>
              <a:ext uri="{FF2B5EF4-FFF2-40B4-BE49-F238E27FC236}">
                <a16:creationId xmlns:a16="http://schemas.microsoft.com/office/drawing/2014/main" id="{C22E64EC-A7C9-B76C-C4F1-2C7FF2B2A52B}"/>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46" name="角丸四角形 45">
            <a:extLst>
              <a:ext uri="{FF2B5EF4-FFF2-40B4-BE49-F238E27FC236}">
                <a16:creationId xmlns:a16="http://schemas.microsoft.com/office/drawing/2014/main" id="{703807D6-A30B-3DA4-6FC6-0B383E185607}"/>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レポートサンプル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
        <p:nvSpPr>
          <p:cNvPr id="47" name="角丸四角形 46">
            <a:extLst>
              <a:ext uri="{FF2B5EF4-FFF2-40B4-BE49-F238E27FC236}">
                <a16:creationId xmlns:a16="http://schemas.microsoft.com/office/drawing/2014/main" id="{D13F88F7-96AB-0142-E3C1-071FCE5C45B8}"/>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C9002C"/>
                </a:solidFill>
                <a:effectLst/>
                <a:uLnTx/>
                <a:uFillTx/>
                <a:latin typeface="メイリオ"/>
              </a:rPr>
              <a:t>アンケート画面サンプル</a:t>
            </a:r>
            <a:endParaRPr kumimoji="0" lang="en-US" altLang="ja-JP" sz="1000" b="1" i="0" u="none" strike="noStrike" kern="0" cap="none" spc="0" normalizeH="0" baseline="0" noProof="0" dirty="0">
              <a:ln>
                <a:noFill/>
              </a:ln>
              <a:solidFill>
                <a:srgbClr val="C9002C"/>
              </a:solidFill>
              <a:effectLst/>
              <a:uLnTx/>
              <a:uFillTx/>
              <a:latin typeface="メイリオ"/>
            </a:endParaRPr>
          </a:p>
        </p:txBody>
      </p:sp>
    </p:spTree>
    <p:extLst>
      <p:ext uri="{BB962C8B-B14F-4D97-AF65-F5344CB8AC3E}">
        <p14:creationId xmlns:p14="http://schemas.microsoft.com/office/powerpoint/2010/main" val="3110609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誘導広告上の表記ガイドライン</a:t>
            </a:r>
          </a:p>
        </p:txBody>
      </p:sp>
      <p:sp>
        <p:nvSpPr>
          <p:cNvPr id="24" name="角丸四角形 23">
            <a:extLst>
              <a:ext uri="{FF2B5EF4-FFF2-40B4-BE49-F238E27FC236}">
                <a16:creationId xmlns:a16="http://schemas.microsoft.com/office/drawing/2014/main" id="{5410B4DE-6252-55A0-B37A-C5F016385185}"/>
              </a:ext>
            </a:extLst>
          </p:cNvPr>
          <p:cNvSpPr/>
          <p:nvPr/>
        </p:nvSpPr>
        <p:spPr>
          <a:xfrm>
            <a:off x="479425" y="1543050"/>
            <a:ext cx="11233150" cy="4838700"/>
          </a:xfrm>
          <a:prstGeom prst="roundRect">
            <a:avLst>
              <a:gd name="adj" fmla="val 236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25" name="正方形/長方形 24">
            <a:extLst>
              <a:ext uri="{FF2B5EF4-FFF2-40B4-BE49-F238E27FC236}">
                <a16:creationId xmlns:a16="http://schemas.microsoft.com/office/drawing/2014/main" id="{46B65295-1B4B-4499-8F81-075D6F8C0E6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200" kern="0" dirty="0">
                <a:solidFill>
                  <a:prstClr val="black"/>
                </a:solidFill>
                <a:latin typeface="メイリオ"/>
                <a:cs typeface="メイリオ" panose="020B0604030504040204" pitchFamily="50" charset="-128"/>
              </a:rPr>
              <a:t>テキスト」＋「広告・広告主体者表記」を必ずセットで掲載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ja-JP" altLang="en-US" sz="1200" kern="0" dirty="0">
                <a:solidFill>
                  <a:srgbClr val="C9002C"/>
                </a:solidFill>
                <a:latin typeface="メイリオ"/>
                <a:cs typeface="メイリオ" panose="020B0604030504040204" pitchFamily="50" charset="-128"/>
              </a:rPr>
              <a:t>上記</a:t>
            </a:r>
            <a:r>
              <a:rPr lang="en-US" altLang="ja-JP" sz="1200" kern="0" dirty="0">
                <a:solidFill>
                  <a:srgbClr val="C9002C"/>
                </a:solidFill>
                <a:latin typeface="メイリオ"/>
                <a:cs typeface="メイリオ" panose="020B0604030504040204" pitchFamily="50" charset="-128"/>
              </a:rPr>
              <a:t>2</a:t>
            </a:r>
            <a:r>
              <a:rPr lang="ja-JP" altLang="en-US" sz="1200" kern="0" dirty="0">
                <a:solidFill>
                  <a:srgbClr val="C9002C"/>
                </a:solidFill>
                <a:latin typeface="メイリオ"/>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200" kern="0" dirty="0">
                <a:solidFill>
                  <a:prstClr val="black"/>
                </a:solidFill>
                <a:latin typeface="メイリオ"/>
                <a:cs typeface="メイリオ" panose="020B0604030504040204" pitchFamily="50" charset="-128"/>
              </a:rPr>
              <a:t>：左上、広告・広告主体者表記：右下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200" kern="0" dirty="0">
                <a:solidFill>
                  <a:prstClr val="black"/>
                </a:solidFill>
                <a:latin typeface="メイリオ"/>
                <a:cs typeface="メイリオ" panose="020B0604030504040204" pitchFamily="50" charset="-128"/>
              </a:rPr>
              <a:t>：右上、広告・広告主体者表記：左下</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200" kern="0" dirty="0">
                <a:solidFill>
                  <a:prstClr val="black"/>
                </a:solidFill>
                <a:latin typeface="メイリオ"/>
                <a:cs typeface="メイリオ" panose="020B0604030504040204" pitchFamily="50" charset="-128"/>
              </a:rPr>
              <a:t>テキストは、視認性を確保でき、かつ大き過ぎない適正なサイズ</a:t>
            </a:r>
            <a:br>
              <a:rPr lang="en-US" altLang="ja-JP" sz="1200" kern="0" dirty="0">
                <a:solidFill>
                  <a:prstClr val="black"/>
                </a:solidFill>
                <a:latin typeface="メイリオ"/>
                <a:cs typeface="メイリオ" panose="020B0604030504040204" pitchFamily="50" charset="-128"/>
              </a:rPr>
            </a:br>
            <a:r>
              <a:rPr lang="ja-JP" altLang="en-US" sz="1200" kern="0" dirty="0">
                <a:solidFill>
                  <a:prstClr val="black"/>
                </a:solidFill>
                <a:latin typeface="メイリオ"/>
                <a:cs typeface="メイリオ" panose="020B0604030504040204" pitchFamily="50" charset="-128"/>
              </a:rPr>
              <a:t>　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dirty="0">
                <a:solidFill>
                  <a:prstClr val="black"/>
                </a:solidFill>
                <a:latin typeface="メイリオ"/>
                <a:cs typeface="メイリオ" panose="020B0604030504040204" pitchFamily="50" charset="-128"/>
              </a:rPr>
              <a:t>・</a:t>
            </a:r>
            <a:r>
              <a:rPr lang="ja-JP" altLang="en-US" sz="1200" kern="0" dirty="0">
                <a:solidFill>
                  <a:prstClr val="black"/>
                </a:solidFill>
                <a:latin typeface="メイリオ"/>
                <a:cs typeface="メイリオ" panose="020B0604030504040204" pitchFamily="50" charset="-128"/>
              </a:rPr>
              <a:t>広告・広告主体者表記は、以下いずれかの表記、形式で掲載。</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①提供：クライアント名（テキスト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②</a:t>
            </a:r>
            <a:r>
              <a:rPr lang="en-US" altLang="ja-JP" sz="1200" kern="0" dirty="0">
                <a:solidFill>
                  <a:prstClr val="black"/>
                </a:solidFill>
                <a:latin typeface="メイリオ"/>
                <a:cs typeface="メイリオ" panose="020B0604030504040204" pitchFamily="50" charset="-128"/>
              </a:rPr>
              <a:t>Sponsored by </a:t>
            </a:r>
            <a:r>
              <a:rPr lang="ja-JP" altLang="en-US" sz="1200" kern="0" dirty="0">
                <a:solidFill>
                  <a:prstClr val="black"/>
                </a:solidFill>
                <a:latin typeface="メイリオ"/>
                <a:cs typeface="メイリオ" panose="020B0604030504040204" pitchFamily="50" charset="-128"/>
              </a:rPr>
              <a:t>クライアント名（テキスト </a:t>
            </a:r>
            <a:r>
              <a:rPr lang="en-US" altLang="ja-JP" sz="1200" kern="0" dirty="0">
                <a:solidFill>
                  <a:prstClr val="black"/>
                </a:solidFill>
                <a:latin typeface="メイリオ"/>
                <a:cs typeface="メイリオ" panose="020B0604030504040204" pitchFamily="50" charset="-128"/>
              </a:rPr>
              <a:t>or </a:t>
            </a:r>
            <a:r>
              <a:rPr lang="ja-JP" altLang="en-US" sz="1200" kern="0" dirty="0">
                <a:solidFill>
                  <a:prstClr val="black"/>
                </a:solidFill>
                <a:latin typeface="メイリオ"/>
                <a:cs typeface="メイリオ" panose="020B0604030504040204" pitchFamily="50" charset="-128"/>
              </a:rPr>
              <a:t>ロゴ）</a:t>
            </a:r>
            <a:endParaRPr lang="en-US" altLang="ja-JP" sz="1200" kern="0" dirty="0">
              <a:solidFill>
                <a:prstClr val="black"/>
              </a:solidFill>
              <a:latin typeface="メイリオ"/>
              <a:cs typeface="メイリオ" panose="020B0604030504040204" pitchFamily="50" charset="-128"/>
            </a:endParaRPr>
          </a:p>
          <a:p>
            <a:pPr>
              <a:lnSpc>
                <a:spcPct val="130000"/>
              </a:lnSpc>
            </a:pPr>
            <a:r>
              <a:rPr lang="ja-JP" altLang="en-US" sz="1200" kern="0" dirty="0">
                <a:solidFill>
                  <a:prstClr val="black"/>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en-US" sz="1000" kern="0" dirty="0">
                <a:solidFill>
                  <a:prstClr val="black"/>
                </a:solidFill>
                <a:latin typeface="メイリオ"/>
                <a:cs typeface="メイリオ" panose="020B0604030504040204" pitchFamily="50" charset="-128"/>
              </a:rPr>
              <a:t>ロゴの場合、「提供」「</a:t>
            </a:r>
            <a:r>
              <a:rPr lang="en-US" altLang="ja-JP" sz="1000" kern="0" dirty="0">
                <a:solidFill>
                  <a:prstClr val="black"/>
                </a:solidFill>
                <a:latin typeface="メイリオ"/>
                <a:cs typeface="メイリオ" panose="020B0604030504040204" pitchFamily="50" charset="-128"/>
              </a:rPr>
              <a:t>Sponsored by</a:t>
            </a:r>
            <a:r>
              <a:rPr lang="ja-JP" altLang="en-US" sz="1000" kern="0" dirty="0">
                <a:solidFill>
                  <a:prstClr val="black"/>
                </a:solidFill>
                <a:latin typeface="メイリオ"/>
                <a:cs typeface="メイリオ" panose="020B0604030504040204" pitchFamily="50" charset="-128"/>
              </a:rPr>
              <a:t>」の広告表記は非表示でも可。</a:t>
            </a:r>
            <a:endParaRPr lang="en-US" altLang="ja-JP" sz="1000" kern="0" dirty="0">
              <a:solidFill>
                <a:prstClr val="black"/>
              </a:solidFill>
              <a:latin typeface="メイリオ"/>
              <a:cs typeface="メイリオ" panose="020B0604030504040204" pitchFamily="50" charset="-128"/>
            </a:endParaRPr>
          </a:p>
          <a:p>
            <a:pPr algn="just">
              <a:lnSpc>
                <a:spcPct val="130000"/>
              </a:lnSpc>
            </a:pPr>
            <a:r>
              <a:rPr lang="ja-JP" altLang="en-US" sz="1200" kern="0" dirty="0">
                <a:solidFill>
                  <a:srgbClr val="000000"/>
                </a:solidFill>
                <a:latin typeface="メイリオ"/>
                <a:cs typeface="メイリオ" panose="020B0604030504040204" pitchFamily="50" charset="-128"/>
              </a:rPr>
              <a:t>　　</a:t>
            </a:r>
            <a:r>
              <a:rPr lang="en-US" altLang="ja-JP" sz="1000" kern="0" dirty="0">
                <a:solidFill>
                  <a:prstClr val="black"/>
                </a:solidFill>
                <a:latin typeface="メイリオ"/>
                <a:cs typeface="メイリオ" panose="020B0604030504040204" pitchFamily="50" charset="-128"/>
              </a:rPr>
              <a:t>※</a:t>
            </a:r>
            <a:r>
              <a:rPr lang="ja-JP" altLang="ja-JP" sz="1000" dirty="0">
                <a:solidFill>
                  <a:prstClr val="black"/>
                </a:solidFill>
                <a:latin typeface="メイリオ"/>
                <a:cs typeface="ＭＳ Ｐゴシック" panose="020B0600070205080204" pitchFamily="50" charset="-128"/>
              </a:rPr>
              <a:t>広告に適用される「広告掲載基準」に</a:t>
            </a:r>
            <a:r>
              <a:rPr lang="ja-JP" altLang="en-US" sz="1000" dirty="0">
                <a:solidFill>
                  <a:prstClr val="black"/>
                </a:solidFill>
                <a:latin typeface="メイリオ"/>
                <a:cs typeface="ＭＳ Ｐゴシック" panose="020B0600070205080204" pitchFamily="50" charset="-128"/>
              </a:rPr>
              <a:t>おい</a:t>
            </a:r>
            <a:r>
              <a:rPr lang="ja-JP" altLang="ja-JP" sz="1000" dirty="0">
                <a:solidFill>
                  <a:prstClr val="black"/>
                </a:solidFill>
                <a:latin typeface="メイリオ"/>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メイリオ"/>
                <a:cs typeface="ＭＳ Ｐゴシック" panose="020B0600070205080204" pitchFamily="50" charset="-128"/>
              </a:rPr>
              <a:t>　　　（</a:t>
            </a:r>
            <a:r>
              <a:rPr lang="ja-JP" altLang="ja-JP" sz="1000" dirty="0">
                <a:solidFill>
                  <a:prstClr val="black"/>
                </a:solidFill>
                <a:latin typeface="メイリオ"/>
                <a:cs typeface="ＭＳ Ｐゴシック" panose="020B0600070205080204" pitchFamily="50" charset="-128"/>
              </a:rPr>
              <a:t>参照）</a:t>
            </a:r>
            <a:r>
              <a:rPr lang="en-US" altLang="ja-JP" sz="1000" dirty="0">
                <a:solidFill>
                  <a:prstClr val="black"/>
                </a:solidFill>
                <a:latin typeface="メイリオ"/>
                <a:cs typeface="ＭＳ Ｐゴシック" panose="020B0600070205080204" pitchFamily="50" charset="-128"/>
              </a:rPr>
              <a:t>Yahoo!</a:t>
            </a:r>
            <a:r>
              <a:rPr lang="ja-JP" altLang="ja-JP" sz="1000" dirty="0">
                <a:solidFill>
                  <a:prstClr val="black"/>
                </a:solidFill>
                <a:latin typeface="メイリオ"/>
                <a:cs typeface="ＭＳ Ｐゴシック" panose="020B0600070205080204" pitchFamily="50" charset="-128"/>
              </a:rPr>
              <a:t>広告ヘルプページ</a:t>
            </a:r>
            <a:r>
              <a:rPr lang="ja-JP" altLang="en-US" sz="1000" dirty="0">
                <a:solidFill>
                  <a:prstClr val="black"/>
                </a:solidFill>
                <a:latin typeface="メイリオ"/>
                <a:cs typeface="ＭＳ Ｐゴシック" panose="020B0600070205080204" pitchFamily="50" charset="-128"/>
              </a:rPr>
              <a:t>：</a:t>
            </a:r>
            <a:endParaRPr lang="en-US" altLang="ja-JP" sz="1000" dirty="0">
              <a:solidFill>
                <a:prstClr val="black"/>
              </a:solidFill>
              <a:latin typeface="メイリオ"/>
              <a:cs typeface="ＭＳ Ｐゴシック" panose="020B0600070205080204" pitchFamily="50" charset="-128"/>
            </a:endParaRPr>
          </a:p>
          <a:p>
            <a:pPr indent="446088" algn="just">
              <a:lnSpc>
                <a:spcPct val="130000"/>
              </a:lnSpc>
            </a:pPr>
            <a:r>
              <a:rPr lang="en-US" altLang="ja-JP" sz="1000" u="sng" dirty="0">
                <a:solidFill>
                  <a:prstClr val="black"/>
                </a:solidFill>
                <a:latin typeface="メイリオ"/>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メイリオ"/>
              <a:cs typeface="ＭＳ Ｐゴシック" panose="020B0600070205080204" pitchFamily="50" charset="-128"/>
            </a:endParaRPr>
          </a:p>
          <a:p>
            <a:pPr marL="613800" lvl="1" indent="-156600" algn="just">
              <a:lnSpc>
                <a:spcPct val="130000"/>
              </a:lnSpc>
              <a:buFont typeface="+mj-lt"/>
              <a:buAutoNum type="arabicPeriod"/>
            </a:pPr>
            <a:r>
              <a:rPr lang="ja-JP" altLang="ja-JP" sz="1000" dirty="0">
                <a:solidFill>
                  <a:prstClr val="black"/>
                </a:solidFill>
                <a:latin typeface="メイリオ"/>
                <a:cs typeface="ＭＳ Ｐゴシック" panose="020B0600070205080204" pitchFamily="50" charset="-128"/>
              </a:rPr>
              <a:t>会社名、ブランド名、商品名、サービス名のいずれかのロゴマークの表記商品写真などでの代替はできません。また、商標登録されていないものを使用する場合は、必ず会社名も明記してください。</a:t>
            </a:r>
          </a:p>
          <a:p>
            <a:pPr marL="613800" lvl="1" indent="-156600" algn="just">
              <a:lnSpc>
                <a:spcPct val="130000"/>
              </a:lnSpc>
              <a:buFont typeface="+mj-lt"/>
              <a:buAutoNum type="arabicPeriod"/>
            </a:pPr>
            <a:r>
              <a:rPr lang="ja-JP" altLang="ja-JP" sz="1000" dirty="0">
                <a:solidFill>
                  <a:prstClr val="black"/>
                </a:solidFill>
                <a:latin typeface="メイリオ"/>
                <a:cs typeface="ＭＳ Ｐゴシック" panose="020B0600070205080204" pitchFamily="50" charset="-128"/>
              </a:rPr>
              <a:t>「提供：○○」などの表記</a:t>
            </a:r>
            <a:endParaRPr lang="en-US" altLang="ja-JP" sz="1000" dirty="0">
              <a:solidFill>
                <a:prstClr val="black"/>
              </a:solidFill>
              <a:latin typeface="メイリオ"/>
              <a:cs typeface="ＭＳ Ｐゴシック" panose="020B0600070205080204" pitchFamily="50" charset="-128"/>
            </a:endParaRPr>
          </a:p>
        </p:txBody>
      </p:sp>
      <p:sp>
        <p:nvSpPr>
          <p:cNvPr id="26" name="正方形/長方形 25">
            <a:extLst>
              <a:ext uri="{FF2B5EF4-FFF2-40B4-BE49-F238E27FC236}">
                <a16:creationId xmlns:a16="http://schemas.microsoft.com/office/drawing/2014/main" id="{A6B10402-C5EF-13D8-BF4F-2D9627A099D9}"/>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メイリオ"/>
              </a:rPr>
              <a:t>誘導広告バナー</a:t>
            </a:r>
          </a:p>
        </p:txBody>
      </p:sp>
      <p:sp>
        <p:nvSpPr>
          <p:cNvPr id="27" name="フッター プレースホルダー 3">
            <a:extLst>
              <a:ext uri="{FF2B5EF4-FFF2-40B4-BE49-F238E27FC236}">
                <a16:creationId xmlns:a16="http://schemas.microsoft.com/office/drawing/2014/main" id="{4224FD47-54D9-2C9A-4DAB-5CD75DADCB19}"/>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8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a:t>
            </a:r>
            <a:endParaRPr lang="ja-JP" altLang="en-US" sz="800" dirty="0">
              <a:solidFill>
                <a:prstClr val="black"/>
              </a:solidFill>
              <a:latin typeface="メイリオ"/>
            </a:endParaRPr>
          </a:p>
        </p:txBody>
      </p:sp>
      <p:sp>
        <p:nvSpPr>
          <p:cNvPr id="28" name="角丸四角形 27">
            <a:extLst>
              <a:ext uri="{FF2B5EF4-FFF2-40B4-BE49-F238E27FC236}">
                <a16:creationId xmlns:a16="http://schemas.microsoft.com/office/drawing/2014/main" id="{2FC809D0-A8BD-AB78-F32A-B91375A6B27D}"/>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メイリオ"/>
              </a:rPr>
              <a:t>クライアント</a:t>
            </a:r>
            <a:endParaRPr lang="en-US" altLang="ja-JP" sz="800" dirty="0">
              <a:solidFill>
                <a:srgbClr val="FFFFFF"/>
              </a:solidFill>
              <a:latin typeface="メイリオ"/>
            </a:endParaRPr>
          </a:p>
          <a:p>
            <a:pPr algn="ctr">
              <a:defRPr/>
            </a:pPr>
            <a:r>
              <a:rPr lang="ja-JP" altLang="en-US" sz="800">
                <a:solidFill>
                  <a:srgbClr val="FFFFFF"/>
                </a:solidFill>
                <a:latin typeface="メイリオ"/>
              </a:rPr>
              <a:t>ロゴ</a:t>
            </a:r>
          </a:p>
        </p:txBody>
      </p:sp>
      <p:sp>
        <p:nvSpPr>
          <p:cNvPr id="29" name="テキスト ボックス 28">
            <a:extLst>
              <a:ext uri="{FF2B5EF4-FFF2-40B4-BE49-F238E27FC236}">
                <a16:creationId xmlns:a16="http://schemas.microsoft.com/office/drawing/2014/main" id="{26BC611A-9F71-B301-151D-ED7C8E32FA67}"/>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メイリオ"/>
              </a:rPr>
              <a:t>▼</a:t>
            </a:r>
            <a:r>
              <a:rPr lang="ja-JP" altLang="en-US" sz="900" dirty="0">
                <a:solidFill>
                  <a:srgbClr val="000000"/>
                </a:solidFill>
                <a:latin typeface="メイリオ"/>
              </a:rPr>
              <a:t>誘導広告　クリエイティブイメージ</a:t>
            </a:r>
          </a:p>
        </p:txBody>
      </p:sp>
      <p:sp>
        <p:nvSpPr>
          <p:cNvPr id="30" name="角丸四角形 29">
            <a:extLst>
              <a:ext uri="{FF2B5EF4-FFF2-40B4-BE49-F238E27FC236}">
                <a16:creationId xmlns:a16="http://schemas.microsoft.com/office/drawing/2014/main" id="{B4354CD7-8EC9-79E3-CD80-4CBC0EC02E69}"/>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メイリオ"/>
                <a:cs typeface="メイリオ" panose="020B0604030504040204" pitchFamily="50" charset="-128"/>
              </a:rPr>
              <a:t>「</a:t>
            </a:r>
            <a:r>
              <a:rPr lang="en-US" altLang="ja-JP" sz="11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chemeClr val="accent6"/>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100" b="1" kern="0" dirty="0">
                <a:solidFill>
                  <a:srgbClr val="C9002C"/>
                </a:solidFill>
                <a:latin typeface="メイリオ"/>
                <a:cs typeface="メイリオ" panose="020B0604030504040204" pitchFamily="50" charset="-128"/>
              </a:rPr>
              <a:t>テキスト」</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800" b="1" kern="0" dirty="0">
                <a:solidFill>
                  <a:srgbClr val="C9002C"/>
                </a:solidFill>
                <a:latin typeface="メイリオ"/>
                <a:cs typeface="メイリオ" panose="020B0604030504040204" pitchFamily="50" charset="-128"/>
              </a:rPr>
              <a:t>　</a:t>
            </a:r>
            <a:endParaRPr lang="en-US" altLang="ja-JP" sz="800" kern="0" dirty="0">
              <a:solidFill>
                <a:srgbClr val="C9002C"/>
              </a:solidFill>
              <a:latin typeface="メイリオ"/>
              <a:cs typeface="メイリオ" panose="020B0604030504040204" pitchFamily="50" charset="-128"/>
            </a:endParaRPr>
          </a:p>
          <a:p>
            <a:pPr algn="ctr">
              <a:lnSpc>
                <a:spcPct val="120000"/>
              </a:lnSpc>
            </a:pPr>
            <a:r>
              <a:rPr lang="ja-JP" altLang="en-US" sz="1100" b="1" kern="0" dirty="0">
                <a:solidFill>
                  <a:srgbClr val="C9002C"/>
                </a:solidFill>
                <a:latin typeface="メイリオ"/>
                <a:cs typeface="メイリオ" panose="020B0604030504040204" pitchFamily="50" charset="-128"/>
              </a:rPr>
              <a:t>「広告・広告主体者表記」</a:t>
            </a:r>
            <a:endParaRPr lang="en-US" altLang="ja-JP" sz="1100" b="1" kern="0" dirty="0">
              <a:solidFill>
                <a:srgbClr val="C9002C"/>
              </a:solidFill>
              <a:latin typeface="メイリオ"/>
              <a:cs typeface="メイリオ" panose="020B0604030504040204" pitchFamily="50" charset="-128"/>
            </a:endParaRPr>
          </a:p>
          <a:p>
            <a:pPr algn="ctr">
              <a:lnSpc>
                <a:spcPct val="120000"/>
              </a:lnSpc>
            </a:pPr>
            <a:r>
              <a:rPr lang="ja-JP" altLang="en-US" sz="1000" kern="0" dirty="0">
                <a:solidFill>
                  <a:srgbClr val="C9002C"/>
                </a:solidFill>
                <a:latin typeface="メイリオ"/>
                <a:cs typeface="メイリオ" panose="020B0604030504040204" pitchFamily="50" charset="-128"/>
              </a:rPr>
              <a:t>を必ずセットで掲載</a:t>
            </a:r>
            <a:endParaRPr lang="en-US" altLang="ja-JP" sz="1000" kern="0" dirty="0">
              <a:solidFill>
                <a:srgbClr val="C9002C"/>
              </a:solidFill>
              <a:latin typeface="メイリオ"/>
              <a:cs typeface="メイリオ" panose="020B0604030504040204" pitchFamily="50" charset="-128"/>
            </a:endParaRPr>
          </a:p>
        </p:txBody>
      </p:sp>
      <p:sp>
        <p:nvSpPr>
          <p:cNvPr id="31" name="角丸四角形 30">
            <a:extLst>
              <a:ext uri="{FF2B5EF4-FFF2-40B4-BE49-F238E27FC236}">
                <a16:creationId xmlns:a16="http://schemas.microsoft.com/office/drawing/2014/main" id="{17550333-1D3A-24DE-9203-66B2B4C37A78}"/>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000000">
                    <a:lumMod val="75000"/>
                    <a:lumOff val="25000"/>
                  </a:srgbClr>
                </a:solidFill>
                <a:effectLst/>
                <a:uLnTx/>
                <a:uFillTx/>
                <a:latin typeface="メイリオ"/>
              </a:rPr>
              <a:t>標準（推奨）表記</a:t>
            </a:r>
          </a:p>
        </p:txBody>
      </p:sp>
      <p:sp>
        <p:nvSpPr>
          <p:cNvPr id="32" name="角丸四角形 31">
            <a:extLst>
              <a:ext uri="{FF2B5EF4-FFF2-40B4-BE49-F238E27FC236}">
                <a16:creationId xmlns:a16="http://schemas.microsoft.com/office/drawing/2014/main" id="{A44A1815-2B8B-C9DD-1276-8AE03F33F7AD}"/>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33" name="グラフィックス 32" descr="バッジ: フォロー 単色塗りつぶし">
            <a:extLst>
              <a:ext uri="{FF2B5EF4-FFF2-40B4-BE49-F238E27FC236}">
                <a16:creationId xmlns:a16="http://schemas.microsoft.com/office/drawing/2014/main" id="{72D4DEB9-21C1-6FE5-B9CA-99782C928FF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4" name="カギ線コネクタ 33">
            <a:extLst>
              <a:ext uri="{FF2B5EF4-FFF2-40B4-BE49-F238E27FC236}">
                <a16:creationId xmlns:a16="http://schemas.microsoft.com/office/drawing/2014/main" id="{8EB76BAB-F3E5-FAC9-0EA6-C97AD1DD32F8}"/>
              </a:ext>
            </a:extLst>
          </p:cNvPr>
          <p:cNvCxnSpPr>
            <a:stCxn id="32" idx="1"/>
            <a:endCxn id="30"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5" name="角丸四角形 34">
            <a:extLst>
              <a:ext uri="{FF2B5EF4-FFF2-40B4-BE49-F238E27FC236}">
                <a16:creationId xmlns:a16="http://schemas.microsoft.com/office/drawing/2014/main" id="{2B6B8B8A-39D4-B737-C566-993F981439D7}"/>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36" name="カギ線コネクタ 35">
            <a:extLst>
              <a:ext uri="{FF2B5EF4-FFF2-40B4-BE49-F238E27FC236}">
                <a16:creationId xmlns:a16="http://schemas.microsoft.com/office/drawing/2014/main" id="{993B906B-A226-EF58-5BB9-60E998E19F91}"/>
              </a:ext>
            </a:extLst>
          </p:cNvPr>
          <p:cNvCxnSpPr>
            <a:stCxn id="35" idx="3"/>
            <a:endCxn id="30"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7" name="グラフィックス 36" descr="バッジ: チェックマーク 1 単色塗りつぶし">
            <a:extLst>
              <a:ext uri="{FF2B5EF4-FFF2-40B4-BE49-F238E27FC236}">
                <a16:creationId xmlns:a16="http://schemas.microsoft.com/office/drawing/2014/main" id="{5C7EE966-33F2-1AC0-E767-8A70BAA8028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8" name="グラフィックス 37" descr="バッジ: チェックマーク 1 単色塗りつぶし">
            <a:extLst>
              <a:ext uri="{FF2B5EF4-FFF2-40B4-BE49-F238E27FC236}">
                <a16:creationId xmlns:a16="http://schemas.microsoft.com/office/drawing/2014/main" id="{1406880D-3E69-B00A-56B1-153E700C896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324829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54" b="3854"/>
          <a:stretch>
            <a:fillRect/>
          </a:stretch>
        </p:blipFill>
        <p:spPr>
          <a:xfrm>
            <a:off x="2149475" y="2784475"/>
            <a:ext cx="1585913" cy="1463675"/>
          </a:xfrm>
          <a:prstGeom prst="rect">
            <a:avLst/>
          </a:prstGeom>
        </p:spPr>
      </p:pic>
      <p:sp>
        <p:nvSpPr>
          <p:cNvPr id="3" name="テキスト プレースホルダー 19">
            <a:extLst>
              <a:ext uri="{FF2B5EF4-FFF2-40B4-BE49-F238E27FC236}">
                <a16:creationId xmlns:a16="http://schemas.microsoft.com/office/drawing/2014/main" id="{6E1E280B-59AC-30CC-CF5F-F77AC52E74D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7" name="テキスト プレースホルダー 23">
            <a:extLst>
              <a:ext uri="{FF2B5EF4-FFF2-40B4-BE49-F238E27FC236}">
                <a16:creationId xmlns:a16="http://schemas.microsoft.com/office/drawing/2014/main" id="{BEB5276F-8F00-A0BD-FC3E-6AA2E7F285B4}"/>
              </a:ext>
            </a:extLst>
          </p:cNvPr>
          <p:cNvSpPr>
            <a:spLocks noGrp="1"/>
          </p:cNvSpPr>
          <p:nvPr>
            <p:ph type="body" sz="quarter" idx="19" hasCustomPrompt="1"/>
          </p:nvPr>
        </p:nvSpPr>
        <p:spPr>
          <a:xfrm>
            <a:off x="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トップページ</a:t>
            </a:r>
            <a:r>
              <a:rPr kumimoji="1" lang="ja-JP" altLang="en-US" dirty="0"/>
              <a:t>インタラクション</a:t>
            </a:r>
            <a:r>
              <a:rPr lang="ja-JP" altLang="en-US" dirty="0"/>
              <a:t>企画 変更点</a:t>
            </a:r>
          </a:p>
        </p:txBody>
      </p:sp>
    </p:spTree>
    <p:extLst>
      <p:ext uri="{BB962C8B-B14F-4D97-AF65-F5344CB8AC3E}">
        <p14:creationId xmlns:p14="http://schemas.microsoft.com/office/powerpoint/2010/main" val="15960113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グラフィカル ユーザー インターフェイス, アプリケーション&#10;&#10;説明は自動で生成されたものです">
            <a:extLst>
              <a:ext uri="{FF2B5EF4-FFF2-40B4-BE49-F238E27FC236}">
                <a16:creationId xmlns:a16="http://schemas.microsoft.com/office/drawing/2014/main" id="{9E7BEA03-37EF-0382-799D-A22DCD7AB2F4}"/>
              </a:ext>
            </a:extLst>
          </p:cNvPr>
          <p:cNvPicPr>
            <a:picLocks noChangeAspect="1"/>
          </p:cNvPicPr>
          <p:nvPr/>
        </p:nvPicPr>
        <p:blipFill>
          <a:blip r:embed="rId2"/>
          <a:stretch>
            <a:fillRect/>
          </a:stretch>
        </p:blipFill>
        <p:spPr>
          <a:xfrm>
            <a:off x="249247" y="809201"/>
            <a:ext cx="4579261" cy="6015082"/>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9"/>
            <a:ext cx="4608512" cy="36512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C0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C00000"/>
                </a:solidFill>
              </a:rPr>
              <a:t>予約した誘導用広告の</a:t>
            </a:r>
            <a:r>
              <a:rPr lang="ja-JP" altLang="en-US" sz="800" dirty="0">
                <a:solidFill>
                  <a:srgbClr val="C00000"/>
                </a:solidFill>
              </a:rPr>
              <a:t>アカウント</a:t>
            </a:r>
            <a:r>
              <a:rPr lang="en-US" altLang="ja-JP" sz="800" dirty="0">
                <a:solidFill>
                  <a:srgbClr val="C00000"/>
                </a:solidFill>
              </a:rPr>
              <a:t>ID/</a:t>
            </a:r>
            <a:r>
              <a:rPr lang="ja-JP" altLang="ja-JP" sz="800" dirty="0">
                <a:solidFill>
                  <a:srgbClr val="C00000"/>
                </a:solidFill>
              </a:rPr>
              <a:t>キャンペーン</a:t>
            </a:r>
            <a:r>
              <a:rPr lang="en-US" altLang="ja-JP" sz="800" dirty="0">
                <a:solidFill>
                  <a:srgbClr val="C00000"/>
                </a:solidFill>
              </a:rPr>
              <a:t>ID/</a:t>
            </a:r>
            <a:r>
              <a:rPr lang="ja-JP" altLang="ja-JP" sz="800" dirty="0">
                <a:solidFill>
                  <a:srgbClr val="C00000"/>
                </a:solidFill>
              </a:rPr>
              <a:t>金額</a:t>
            </a:r>
            <a:r>
              <a:rPr lang="ja-JP" altLang="en-US" sz="800" dirty="0">
                <a:solidFill>
                  <a:schemeClr val="tx1">
                    <a:lumMod val="65000"/>
                    <a:lumOff val="35000"/>
                  </a:schemeClr>
                </a:solidFill>
              </a:rPr>
              <a:t>の記載をお願いします。</a:t>
            </a:r>
          </a:p>
        </p:txBody>
      </p:sp>
      <p:pic>
        <p:nvPicPr>
          <p:cNvPr id="9" name="図プレースホルダー 6" descr="アイコン&#10;&#10;自動的に生成された説明">
            <a:extLst>
              <a:ext uri="{FF2B5EF4-FFF2-40B4-BE49-F238E27FC236}">
                <a16:creationId xmlns:a16="http://schemas.microsoft.com/office/drawing/2014/main" id="{05D06321-496D-60E2-A72A-CA8A37FDF1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10" name="テキスト プレースホルダー 4">
            <a:extLst>
              <a:ext uri="{FF2B5EF4-FFF2-40B4-BE49-F238E27FC236}">
                <a16:creationId xmlns:a16="http://schemas.microsoft.com/office/drawing/2014/main" id="{C0FDFA0C-8AE6-A6A0-2F61-423FD8714C5A}"/>
              </a:ext>
            </a:extLst>
          </p:cNvPr>
          <p:cNvSpPr>
            <a:spLocks noGrp="1"/>
          </p:cNvSpPr>
          <p:nvPr>
            <p:ph type="body" sz="quarter" idx="12"/>
          </p:nvPr>
        </p:nvSpPr>
        <p:spPr>
          <a:xfrm>
            <a:off x="600427" y="78666"/>
            <a:ext cx="431274" cy="410840"/>
          </a:xfrm>
        </p:spPr>
        <p:txBody>
          <a:bodyPr/>
          <a:lstStyle/>
          <a:p>
            <a:r>
              <a:rPr lang="ja-JP" altLang="en-US" dirty="0"/>
              <a:t>その他</a:t>
            </a:r>
            <a:endParaRPr lang="en-US" altLang="ja-JP" dirty="0"/>
          </a:p>
          <a:p>
            <a:r>
              <a:rPr lang="ja-JP" altLang="en-US" dirty="0"/>
              <a:t>注意事項</a:t>
            </a:r>
          </a:p>
        </p:txBody>
      </p:sp>
      <p:sp>
        <p:nvSpPr>
          <p:cNvPr id="2" name="フッター プレースホルダー 3">
            <a:extLst>
              <a:ext uri="{FF2B5EF4-FFF2-40B4-BE49-F238E27FC236}">
                <a16:creationId xmlns:a16="http://schemas.microsoft.com/office/drawing/2014/main" id="{7299408D-3B31-B967-39D9-5F4FF9990F61}"/>
              </a:ext>
            </a:extLst>
          </p:cNvPr>
          <p:cNvSpPr txBox="1">
            <a:spLocks/>
          </p:cNvSpPr>
          <p:nvPr/>
        </p:nvSpPr>
        <p:spPr>
          <a:xfrm>
            <a:off x="6816080" y="2662560"/>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r>
              <a:rPr kumimoji="1" lang="ja-JP" altLang="en-US" sz="800" kern="1200" dirty="0">
                <a:solidFill>
                  <a:schemeClr val="accent6"/>
                </a:solidFill>
                <a:latin typeface="+mn-lt"/>
                <a:ea typeface="+mn-ea"/>
                <a:cs typeface="+mn-cs"/>
              </a:rPr>
              <a:t>弊社より入稿に必要な誘導広告素材、遷移先</a:t>
            </a:r>
            <a:r>
              <a:rPr kumimoji="1" lang="en-US" altLang="ja-JP" sz="800" kern="1200" dirty="0">
                <a:solidFill>
                  <a:schemeClr val="accent6"/>
                </a:solidFill>
                <a:latin typeface="+mn-lt"/>
                <a:ea typeface="+mn-ea"/>
                <a:cs typeface="+mn-cs"/>
              </a:rPr>
              <a:t>URL</a:t>
            </a:r>
            <a:r>
              <a:rPr kumimoji="1" lang="ja-JP" altLang="en-US" sz="800" kern="1200" dirty="0">
                <a:solidFill>
                  <a:schemeClr val="accent6"/>
                </a:solidFill>
                <a:latin typeface="+mn-lt"/>
                <a:ea typeface="+mn-ea"/>
                <a:cs typeface="+mn-cs"/>
              </a:rPr>
              <a:t>をご連絡する予定日</a:t>
            </a:r>
            <a:endParaRPr kumimoji="1" lang="en-US" altLang="ja-JP" sz="800" kern="1200" dirty="0">
              <a:solidFill>
                <a:schemeClr val="accent6"/>
              </a:solidFill>
              <a:latin typeface="+mn-lt"/>
              <a:ea typeface="+mn-ea"/>
              <a:cs typeface="+mn-cs"/>
            </a:endParaRPr>
          </a:p>
          <a:p>
            <a:pPr algn="l">
              <a:defRPr/>
            </a:pPr>
            <a:r>
              <a:rPr kumimoji="1" lang="ja-JP" altLang="en-US" sz="800" kern="1200" dirty="0">
                <a:solidFill>
                  <a:schemeClr val="accent6"/>
                </a:solidFill>
                <a:latin typeface="+mn-lt"/>
                <a:ea typeface="+mn-ea"/>
                <a:cs typeface="+mn-cs"/>
              </a:rPr>
              <a:t>　</a:t>
            </a:r>
            <a:r>
              <a:rPr kumimoji="1" lang="en-US" altLang="ja-JP" sz="800" kern="1200" dirty="0">
                <a:solidFill>
                  <a:schemeClr val="accent6"/>
                </a:solidFill>
                <a:latin typeface="+mn-lt"/>
                <a:ea typeface="+mn-ea"/>
                <a:cs typeface="+mn-cs"/>
              </a:rPr>
              <a:t>※</a:t>
            </a:r>
            <a:r>
              <a:rPr kumimoji="1" lang="ja-JP" altLang="en-US" sz="800" kern="1200" dirty="0">
                <a:solidFill>
                  <a:schemeClr val="accent6"/>
                </a:solidFill>
                <a:latin typeface="+mn-lt"/>
                <a:ea typeface="+mn-ea"/>
                <a:cs typeface="+mn-cs"/>
              </a:rPr>
              <a:t>演出動画内容が確定したタイミングで決定いたします</a:t>
            </a:r>
            <a:endParaRPr lang="en-US" altLang="ja-JP" sz="800" dirty="0">
              <a:solidFill>
                <a:schemeClr val="accent6"/>
              </a:solidFill>
              <a:latin typeface="+mn-lt"/>
              <a:ea typeface="+mn-ea"/>
              <a:cs typeface="メイリオ" panose="020B0604030504040204" pitchFamily="50" charset="-128"/>
            </a:endParaRPr>
          </a:p>
        </p:txBody>
      </p:sp>
      <p:sp>
        <p:nvSpPr>
          <p:cNvPr id="6" name="フッター プレースホルダー 3">
            <a:extLst>
              <a:ext uri="{FF2B5EF4-FFF2-40B4-BE49-F238E27FC236}">
                <a16:creationId xmlns:a16="http://schemas.microsoft.com/office/drawing/2014/main" id="{DC376715-DC30-F20F-DF15-218EB38CA7CD}"/>
              </a:ext>
            </a:extLst>
          </p:cNvPr>
          <p:cNvSpPr txBox="1">
            <a:spLocks/>
          </p:cNvSpPr>
          <p:nvPr/>
        </p:nvSpPr>
        <p:spPr>
          <a:xfrm>
            <a:off x="6816080" y="2968667"/>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r>
              <a:rPr kumimoji="1" lang="en-US" altLang="ja-JP" sz="800" kern="1200" dirty="0">
                <a:solidFill>
                  <a:schemeClr val="accent6"/>
                </a:solidFill>
                <a:latin typeface="+mn-lt"/>
                <a:ea typeface="+mn-ea"/>
                <a:cs typeface="+mn-cs"/>
              </a:rPr>
              <a:t>Yahoo! JAPAN</a:t>
            </a:r>
            <a:r>
              <a:rPr kumimoji="1" lang="ja-JP" altLang="en-US" sz="800" kern="1200" dirty="0">
                <a:solidFill>
                  <a:schemeClr val="accent6"/>
                </a:solidFill>
                <a:latin typeface="+mn-lt"/>
                <a:ea typeface="+mn-ea"/>
                <a:cs typeface="+mn-cs"/>
              </a:rPr>
              <a:t>トップページカスタマイズ企画の開始日</a:t>
            </a:r>
            <a:endParaRPr lang="en-US" altLang="ja-JP" sz="800" dirty="0">
              <a:solidFill>
                <a:schemeClr val="accent6"/>
              </a:solidFill>
              <a:latin typeface="+mn-lt"/>
              <a:ea typeface="+mn-ea"/>
              <a:cs typeface="メイリオ" panose="020B0604030504040204" pitchFamily="50" charset="-128"/>
            </a:endParaRPr>
          </a:p>
        </p:txBody>
      </p:sp>
      <p:sp>
        <p:nvSpPr>
          <p:cNvPr id="7" name="フッター プレースホルダー 3">
            <a:extLst>
              <a:ext uri="{FF2B5EF4-FFF2-40B4-BE49-F238E27FC236}">
                <a16:creationId xmlns:a16="http://schemas.microsoft.com/office/drawing/2014/main" id="{92AC5630-0BAA-E665-740F-3A76BED8622C}"/>
              </a:ext>
            </a:extLst>
          </p:cNvPr>
          <p:cNvSpPr txBox="1">
            <a:spLocks/>
          </p:cNvSpPr>
          <p:nvPr/>
        </p:nvSpPr>
        <p:spPr>
          <a:xfrm>
            <a:off x="6816080" y="3304429"/>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r>
              <a:rPr kumimoji="1" lang="en-US" altLang="ja-JP" sz="800" kern="1200" dirty="0">
                <a:solidFill>
                  <a:schemeClr val="accent6"/>
                </a:solidFill>
                <a:latin typeface="+mn-lt"/>
                <a:ea typeface="+mn-ea"/>
                <a:cs typeface="+mn-cs"/>
              </a:rPr>
              <a:t> Yahoo! JAPAN</a:t>
            </a:r>
            <a:r>
              <a:rPr kumimoji="1" lang="ja-JP" altLang="en-US" sz="800" kern="1200" dirty="0">
                <a:solidFill>
                  <a:schemeClr val="accent6"/>
                </a:solidFill>
                <a:latin typeface="+mn-lt"/>
                <a:ea typeface="+mn-ea"/>
                <a:cs typeface="+mn-cs"/>
              </a:rPr>
              <a:t>トップページカスタマイズ企画の終了日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Tree>
    <p:extLst>
      <p:ext uri="{BB962C8B-B14F-4D97-AF65-F5344CB8AC3E}">
        <p14:creationId xmlns:p14="http://schemas.microsoft.com/office/powerpoint/2010/main" val="449195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eiryo"/>
                <a:ea typeface="Meiryo"/>
              </a:rPr>
              <a:t>販売制限カテゴリー</a:t>
            </a:r>
            <a:endParaRPr lang="ja-JP" altLang="en-US" dirty="0"/>
          </a:p>
        </p:txBody>
      </p:sp>
      <p:sp>
        <p:nvSpPr>
          <p:cNvPr id="5" name="Text Box 1031">
            <a:extLst>
              <a:ext uri="{FF2B5EF4-FFF2-40B4-BE49-F238E27FC236}">
                <a16:creationId xmlns:a16="http://schemas.microsoft.com/office/drawing/2014/main" id="{45E8B8D4-1AC4-17A7-41AC-BF65031C624D}"/>
              </a:ext>
            </a:extLst>
          </p:cNvPr>
          <p:cNvSpPr txBox="1">
            <a:spLocks noChangeArrowheads="1"/>
          </p:cNvSpPr>
          <p:nvPr/>
        </p:nvSpPr>
        <p:spPr bwMode="auto">
          <a:xfrm>
            <a:off x="479425" y="1089340"/>
            <a:ext cx="11233150" cy="562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chemeClr val="accent3"/>
                </a:solidFill>
                <a:latin typeface="メイリオ"/>
                <a:ea typeface="メイリオ"/>
              </a:rPr>
              <a:t>以下に該当する業種、商品・サービスにつきましては、</a:t>
            </a:r>
            <a:r>
              <a:rPr lang="en-US" altLang="ja-JP" sz="1100" dirty="0">
                <a:solidFill>
                  <a:schemeClr val="accent3"/>
                </a:solidFill>
                <a:latin typeface="メイリオ"/>
                <a:ea typeface="メイリオ"/>
                <a:cs typeface="Meiryo" charset="-128"/>
              </a:rPr>
              <a:t> Yahoo! JAPAN</a:t>
            </a:r>
            <a:r>
              <a:rPr lang="ja-JP" altLang="en-US" sz="1100" dirty="0">
                <a:solidFill>
                  <a:schemeClr val="accent3"/>
                </a:solidFill>
                <a:latin typeface="メイリオ"/>
                <a:ea typeface="メイリオ"/>
                <a:cs typeface="Meiryo" charset="-128"/>
              </a:rPr>
              <a:t> トップページインタラクション企画</a:t>
            </a:r>
            <a:r>
              <a:rPr lang="ja-JP" altLang="en-US" sz="1100" dirty="0">
                <a:solidFill>
                  <a:schemeClr val="accent3"/>
                </a:solidFill>
                <a:latin typeface="メイリオ"/>
                <a:ea typeface="メイリオ"/>
              </a:rPr>
              <a:t>の実施は原則不可となります。</a:t>
            </a:r>
            <a:endParaRPr lang="en-US" altLang="ja-JP" sz="1100" dirty="0">
              <a:solidFill>
                <a:schemeClr val="accent3"/>
              </a:solidFill>
              <a:latin typeface="メイリオ"/>
              <a:ea typeface="メイリオ"/>
            </a:endParaRPr>
          </a:p>
          <a:p>
            <a:pPr>
              <a:lnSpc>
                <a:spcPct val="120000"/>
              </a:lnSpc>
              <a:spcBef>
                <a:spcPct val="0"/>
              </a:spcBef>
              <a:defRPr/>
            </a:pPr>
            <a:r>
              <a:rPr lang="ja-JP" altLang="en-US" sz="1100" dirty="0">
                <a:solidFill>
                  <a:schemeClr val="accent3"/>
                </a:solidFill>
                <a:latin typeface="メイリオ"/>
                <a:ea typeface="メイリオ"/>
              </a:rPr>
              <a:t>ただし、以下に該当しない業種やサービスでも、制作スケジュールが確保できない場合、またはユーザーに不快感・嫌悪感を与えるおそれのある場合は実施いただけないことがございます。また、誘導広告を購入するときは別途その基準が適用されます。 </a:t>
            </a:r>
          </a:p>
          <a:p>
            <a:pPr>
              <a:lnSpc>
                <a:spcPct val="120000"/>
              </a:lnSpc>
              <a:spcBef>
                <a:spcPct val="0"/>
              </a:spcBef>
              <a:defRPr/>
            </a:pPr>
            <a:r>
              <a:rPr lang="ja-JP" altLang="en-US" sz="1100" dirty="0">
                <a:solidFill>
                  <a:schemeClr val="accent3"/>
                </a:solidFill>
                <a:latin typeface="メイリオ"/>
                <a:ea typeface="メイリオ"/>
              </a:rPr>
              <a:t>広告主様のサイトが弊社の広告掲載基準を満たすことが、</a:t>
            </a:r>
            <a:r>
              <a:rPr lang="en-US" altLang="ja-JP" sz="1100" dirty="0">
                <a:solidFill>
                  <a:schemeClr val="accent3"/>
                </a:solidFill>
                <a:latin typeface="メイリオ"/>
                <a:ea typeface="メイリオ"/>
                <a:cs typeface="Meiryo" charset="-128"/>
              </a:rPr>
              <a:t> Yahoo! JAPAN</a:t>
            </a:r>
            <a:r>
              <a:rPr lang="ja-JP" altLang="en-US" sz="1100" dirty="0">
                <a:solidFill>
                  <a:schemeClr val="accent3"/>
                </a:solidFill>
                <a:latin typeface="メイリオ"/>
                <a:ea typeface="メイリオ"/>
                <a:cs typeface="Meiryo" charset="-128"/>
              </a:rPr>
              <a:t> トップページインタラクション企画</a:t>
            </a:r>
            <a:r>
              <a:rPr lang="ja-JP" altLang="en-US" sz="1100" dirty="0">
                <a:solidFill>
                  <a:schemeClr val="accent3"/>
                </a:solidFill>
                <a:latin typeface="メイリオ"/>
                <a:ea typeface="メイリオ"/>
              </a:rPr>
              <a:t>実施の条件となります。</a:t>
            </a:r>
            <a:endParaRPr lang="en-US" altLang="ja-JP" sz="1100" dirty="0">
              <a:solidFill>
                <a:schemeClr val="accent3"/>
              </a:solidFill>
              <a:latin typeface="メイリオ"/>
              <a:ea typeface="メイリオ"/>
            </a:endParaRPr>
          </a:p>
          <a:p>
            <a:pPr>
              <a:lnSpc>
                <a:spcPct val="120000"/>
              </a:lnSpc>
              <a:spcBef>
                <a:spcPct val="0"/>
              </a:spcBef>
              <a:defRPr/>
            </a:pPr>
            <a:endParaRPr lang="en-US" altLang="ja-JP" sz="11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ea typeface="メイリオ"/>
              </a:rPr>
              <a:t>・</a:t>
            </a:r>
            <a:r>
              <a:rPr lang="zh-TW" altLang="en-US" sz="1000" dirty="0">
                <a:solidFill>
                  <a:schemeClr val="accent3"/>
                </a:solidFill>
                <a:latin typeface="メイリオ"/>
                <a:ea typeface="メイリオ"/>
              </a:rPr>
              <a:t>消費者金融業（消費者向無担保貸金業）</a:t>
            </a:r>
            <a:r>
              <a:rPr lang="ja-JP" altLang="en-US" sz="1000" dirty="0">
                <a:solidFill>
                  <a:schemeClr val="accent3"/>
                </a:solidFill>
                <a:latin typeface="メイリオ"/>
                <a:ea typeface="メイリオ"/>
              </a:rPr>
              <a:t>、商工ローン、手形割引、その他ハイリスク型の金融商品</a:t>
            </a:r>
          </a:p>
          <a:p>
            <a:pPr>
              <a:lnSpc>
                <a:spcPct val="120000"/>
              </a:lnSpc>
              <a:spcBef>
                <a:spcPct val="0"/>
              </a:spcBef>
              <a:defRPr/>
            </a:pPr>
            <a:r>
              <a:rPr lang="ja-JP" altLang="en-US" sz="1000" dirty="0">
                <a:solidFill>
                  <a:schemeClr val="accent3"/>
                </a:solidFill>
                <a:latin typeface="メイリオ"/>
              </a:rPr>
              <a:t>・パチンコ・パチスロの営業および機種、カジノ（企業広告含む）</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・レーシック、美容整形・美容外科・美容皮膚科、その他医療機関全般</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・美容エステティックサロン</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・あん摩業、マッサージ業、指圧業、はり業、きゅう業等</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・不妊治療</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・治験</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a:t>
            </a:r>
            <a:r>
              <a:rPr lang="en-US" altLang="ja-JP" sz="1000" dirty="0">
                <a:solidFill>
                  <a:schemeClr val="accent3"/>
                </a:solidFill>
                <a:latin typeface="メイリオ"/>
              </a:rPr>
              <a:t>ED</a:t>
            </a:r>
            <a:r>
              <a:rPr lang="ja-JP" altLang="en-US" sz="1000" dirty="0">
                <a:solidFill>
                  <a:schemeClr val="accent3"/>
                </a:solidFill>
                <a:latin typeface="メイリオ"/>
              </a:rPr>
              <a:t>（治療、医薬品、情報、啓蒙サイト等）</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・性的機能強化、改善を期待させる経口物</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ea typeface="メイリオ"/>
              </a:rPr>
              <a:t>・ダイエット効果を訴求する健康食品、器具、その他商品やサービス</a:t>
            </a:r>
          </a:p>
          <a:p>
            <a:pPr>
              <a:lnSpc>
                <a:spcPct val="120000"/>
              </a:lnSpc>
              <a:spcBef>
                <a:spcPct val="0"/>
              </a:spcBef>
              <a:defRPr/>
            </a:pPr>
            <a:r>
              <a:rPr lang="ja-JP" altLang="en-US" sz="1000" dirty="0">
                <a:solidFill>
                  <a:schemeClr val="accent3"/>
                </a:solidFill>
                <a:latin typeface="メイリオ"/>
              </a:rPr>
              <a:t>　（ただし、医薬品の場合、その効果・効能の範囲内で疾患の啓発・対策という観点から掲載可とする場合あり）</a:t>
            </a:r>
          </a:p>
          <a:p>
            <a:pPr>
              <a:lnSpc>
                <a:spcPct val="120000"/>
              </a:lnSpc>
              <a:spcBef>
                <a:spcPct val="0"/>
              </a:spcBef>
              <a:defRPr/>
            </a:pPr>
            <a:r>
              <a:rPr lang="ja-JP" altLang="en-US" sz="1000" dirty="0">
                <a:solidFill>
                  <a:schemeClr val="accent3"/>
                </a:solidFill>
                <a:latin typeface="メイリオ"/>
                <a:ea typeface="メイリオ"/>
              </a:rPr>
              <a:t>・発毛、育毛・増毛効果を訴求する商品・サービス全般（医薬品の発毛・育毛剤は除く）、かつら</a:t>
            </a:r>
            <a:endParaRPr lang="en-US" altLang="ja-JP" sz="1000" dirty="0">
              <a:solidFill>
                <a:schemeClr val="accent3"/>
              </a:solidFill>
              <a:latin typeface="メイリオ"/>
              <a:ea typeface="メイリオ"/>
            </a:endParaRPr>
          </a:p>
          <a:p>
            <a:pPr>
              <a:lnSpc>
                <a:spcPct val="120000"/>
              </a:lnSpc>
              <a:spcBef>
                <a:spcPct val="0"/>
              </a:spcBef>
              <a:defRPr/>
            </a:pPr>
            <a:r>
              <a:rPr lang="ja-JP" altLang="en-US" sz="1000" dirty="0">
                <a:solidFill>
                  <a:schemeClr val="accent3"/>
                </a:solidFill>
                <a:latin typeface="メイリオ"/>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00" dirty="0">
                <a:solidFill>
                  <a:schemeClr val="accent3"/>
                </a:solidFill>
                <a:latin typeface="メイリオ"/>
              </a:rPr>
              <a:t>・</a:t>
            </a:r>
            <a:r>
              <a:rPr lang="zh-TW" altLang="en-US" sz="1000" dirty="0">
                <a:solidFill>
                  <a:schemeClr val="accent3"/>
                </a:solidFill>
                <a:latin typeface="メイリオ"/>
                <a:ea typeface="メイリオ"/>
              </a:rPr>
              <a:t>能力開発関連商品</a:t>
            </a:r>
            <a:endParaRPr lang="ja-JP" altLang="en-US"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・占い</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・国家資格を有する業種（弁護士、司法書士、行政書士、弁理士、公認会計士、税理士）</a:t>
            </a:r>
          </a:p>
          <a:p>
            <a:pPr>
              <a:lnSpc>
                <a:spcPct val="120000"/>
              </a:lnSpc>
              <a:spcBef>
                <a:spcPct val="0"/>
              </a:spcBef>
              <a:defRPr/>
            </a:pPr>
            <a:r>
              <a:rPr lang="ja-JP" altLang="en-US" sz="1000" dirty="0">
                <a:solidFill>
                  <a:schemeClr val="accent3"/>
                </a:solidFill>
                <a:latin typeface="メイリオ"/>
              </a:rPr>
              <a:t>・探偵業</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・葬儀社、斎場、墓石販売</a:t>
            </a:r>
          </a:p>
          <a:p>
            <a:pPr>
              <a:lnSpc>
                <a:spcPct val="120000"/>
              </a:lnSpc>
              <a:spcBef>
                <a:spcPct val="0"/>
              </a:spcBef>
              <a:defRPr/>
            </a:pPr>
            <a:r>
              <a:rPr lang="ja-JP" altLang="en-US" sz="1000" dirty="0">
                <a:solidFill>
                  <a:schemeClr val="accent3"/>
                </a:solidFill>
                <a:latin typeface="メイリオ"/>
              </a:rPr>
              <a:t>・ナイトワーク求人</a:t>
            </a:r>
          </a:p>
          <a:p>
            <a:pPr>
              <a:lnSpc>
                <a:spcPct val="120000"/>
              </a:lnSpc>
              <a:spcBef>
                <a:spcPct val="0"/>
              </a:spcBef>
              <a:defRPr/>
            </a:pPr>
            <a:r>
              <a:rPr lang="ja-JP" altLang="en-US" sz="1000" dirty="0">
                <a:solidFill>
                  <a:schemeClr val="accent3"/>
                </a:solidFill>
                <a:latin typeface="メイリオ"/>
              </a:rPr>
              <a:t>・出会い系サイト、結婚紹介（インターネット異性紹介事業）</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・代理店募集、フランチャイズ、起業支援、経営セミナー</a:t>
            </a:r>
          </a:p>
          <a:p>
            <a:pPr>
              <a:lnSpc>
                <a:spcPct val="120000"/>
              </a:lnSpc>
              <a:spcBef>
                <a:spcPct val="0"/>
              </a:spcBef>
              <a:defRPr/>
            </a:pPr>
            <a:r>
              <a:rPr lang="ja-JP" altLang="en-US" sz="1000" dirty="0">
                <a:solidFill>
                  <a:schemeClr val="accent3"/>
                </a:solidFill>
                <a:latin typeface="メイリオ"/>
              </a:rPr>
              <a:t>・団体による意見広告</a:t>
            </a:r>
            <a:endParaRPr lang="en-US" altLang="ja-JP" sz="1000" dirty="0">
              <a:solidFill>
                <a:schemeClr val="accent3"/>
              </a:solidFill>
              <a:latin typeface="メイリオ"/>
            </a:endParaRPr>
          </a:p>
          <a:p>
            <a:pPr>
              <a:lnSpc>
                <a:spcPct val="120000"/>
              </a:lnSpc>
              <a:spcBef>
                <a:spcPct val="0"/>
              </a:spcBef>
              <a:defRPr/>
            </a:pPr>
            <a:r>
              <a:rPr lang="ja-JP" altLang="en-US" sz="1000" dirty="0">
                <a:solidFill>
                  <a:schemeClr val="accent3"/>
                </a:solidFill>
                <a:latin typeface="メイリオ"/>
              </a:rPr>
              <a:t>・</a:t>
            </a:r>
            <a:r>
              <a:rPr lang="zh-TW" altLang="en-US" sz="1000" dirty="0">
                <a:solidFill>
                  <a:schemeClr val="accent3"/>
                </a:solidFill>
                <a:latin typeface="メイリオ"/>
                <a:ea typeface="メイリオ"/>
              </a:rPr>
              <a:t>宗教団体、活動</a:t>
            </a:r>
            <a:endParaRPr lang="en-US" altLang="zh-TW" sz="1000" dirty="0">
              <a:solidFill>
                <a:schemeClr val="accent3"/>
              </a:solidFill>
              <a:latin typeface="メイリオ"/>
              <a:ea typeface="メイリオ"/>
            </a:endParaRPr>
          </a:p>
          <a:p>
            <a:pPr>
              <a:lnSpc>
                <a:spcPct val="120000"/>
              </a:lnSpc>
              <a:spcBef>
                <a:spcPct val="0"/>
              </a:spcBef>
              <a:defRPr/>
            </a:pPr>
            <a:r>
              <a:rPr lang="ja-JP" altLang="en-US" sz="1000" dirty="0">
                <a:solidFill>
                  <a:schemeClr val="accent3"/>
                </a:solidFill>
                <a:latin typeface="メイリオ"/>
              </a:rPr>
              <a:t>・政党</a:t>
            </a:r>
            <a:br>
              <a:rPr lang="ja-JP" altLang="en-US" sz="1000" dirty="0">
                <a:solidFill>
                  <a:schemeClr val="accent3"/>
                </a:solidFill>
                <a:latin typeface="メイリオ"/>
              </a:rPr>
            </a:br>
            <a:r>
              <a:rPr lang="ja-JP" altLang="en-US" sz="1000" dirty="0">
                <a:solidFill>
                  <a:schemeClr val="accent3"/>
                </a:solidFill>
                <a:latin typeface="メイリオ"/>
              </a:rPr>
              <a:t>・たばこ、および喫煙に関連する情報全般（喫煙マナー、分煙など）</a:t>
            </a:r>
            <a:endParaRPr lang="en-US" altLang="zh-TW" sz="1000" dirty="0">
              <a:solidFill>
                <a:schemeClr val="accent3"/>
              </a:solidFill>
              <a:latin typeface="メイリオ"/>
            </a:endParaRPr>
          </a:p>
        </p:txBody>
      </p:sp>
    </p:spTree>
    <p:extLst>
      <p:ext uri="{BB962C8B-B14F-4D97-AF65-F5344CB8AC3E}">
        <p14:creationId xmlns:p14="http://schemas.microsoft.com/office/powerpoint/2010/main" val="541866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企画ページの制作・掲載のお申し込み方法</a:t>
            </a:r>
          </a:p>
        </p:txBody>
      </p:sp>
      <p:sp>
        <p:nvSpPr>
          <p:cNvPr id="38" name="正方形/長方形 37">
            <a:extLst>
              <a:ext uri="{FF2B5EF4-FFF2-40B4-BE49-F238E27FC236}">
                <a16:creationId xmlns:a16="http://schemas.microsoft.com/office/drawing/2014/main" id="{140E6999-F4D4-2B70-DE6D-0F83AD43C6D8}"/>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a:extLst>
              <a:ext uri="{FF2B5EF4-FFF2-40B4-BE49-F238E27FC236}">
                <a16:creationId xmlns:a16="http://schemas.microsoft.com/office/drawing/2014/main" id="{57960ACB-98F0-D1DA-E30D-F6B1DC97182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0" name="タイトル 2">
            <a:extLst>
              <a:ext uri="{FF2B5EF4-FFF2-40B4-BE49-F238E27FC236}">
                <a16:creationId xmlns:a16="http://schemas.microsoft.com/office/drawing/2014/main" id="{630EADD9-9EA7-DB5A-FDAD-07FFE271594D}"/>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これ以降の</a:t>
            </a:r>
            <a:r>
              <a:rPr kumimoji="1" lang="ja-JP" altLang="en-US" sz="1100" b="0" i="0" u="none" strike="noStrike" kern="1200" cap="none" spc="0" normalizeH="0" baseline="0" noProof="0">
                <a:ln>
                  <a:noFill/>
                </a:ln>
                <a:solidFill>
                  <a:schemeClr val="accent3"/>
                </a:solidFill>
                <a:effectLst/>
                <a:uLnTx/>
                <a:uFillTx/>
                <a:latin typeface="メイリオ"/>
                <a:ea typeface="メイリオ"/>
                <a:cs typeface="+mj-cs"/>
              </a:rPr>
              <a:t>キャンセルは不可</a:t>
            </a:r>
            <a:r>
              <a:rPr kumimoji="1" lang="ja-JP" altLang="en-US" sz="1100" b="0" i="0" u="none" strike="noStrike" kern="1200" cap="none" spc="0" normalizeH="0" baseline="0" noProof="0" dirty="0">
                <a:ln>
                  <a:noFill/>
                </a:ln>
                <a:solidFill>
                  <a:schemeClr val="accent3"/>
                </a:solidFill>
                <a:effectLst/>
                <a:uLnTx/>
                <a:uFillTx/>
                <a:latin typeface="メイリオ"/>
                <a:ea typeface="メイリオ"/>
                <a:cs typeface="+mj-cs"/>
              </a:rPr>
              <a:t>となります</a:t>
            </a:r>
          </a:p>
        </p:txBody>
      </p:sp>
      <p:sp>
        <p:nvSpPr>
          <p:cNvPr id="41" name="タイトル 2">
            <a:extLst>
              <a:ext uri="{FF2B5EF4-FFF2-40B4-BE49-F238E27FC236}">
                <a16:creationId xmlns:a16="http://schemas.microsoft.com/office/drawing/2014/main" id="{56D85315-6819-C673-49B0-560CEA862E7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C9002C"/>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C9002C"/>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chemeClr val="accent3"/>
              </a:solidFill>
              <a:effectLst/>
              <a:uLnTx/>
              <a:uFillTx/>
              <a:latin typeface="メイリオ"/>
              <a:ea typeface="メイリオ"/>
              <a:cs typeface="+mj-cs"/>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をご参照</a:t>
            </a:r>
            <a:r>
              <a:rPr kumimoji="1" lang="ja-JP" altLang="en-US" sz="1400" b="0" i="0" u="none" strike="noStrike" kern="1200" cap="none" spc="0" normalizeH="0" baseline="0" noProof="0">
                <a:ln>
                  <a:noFill/>
                </a:ln>
                <a:solidFill>
                  <a:schemeClr val="accent3"/>
                </a:solidFill>
                <a:effectLst/>
                <a:uLnTx/>
                <a:uFillTx/>
                <a:latin typeface="メイリオ"/>
                <a:ea typeface="メイリオ"/>
                <a:cs typeface="+mj-cs"/>
              </a:rPr>
              <a:t>ください。なお</a:t>
            </a:r>
            <a:r>
              <a:rPr kumimoji="1" lang="ja-JP" altLang="en-US" sz="1400" b="0" i="0" u="none" strike="noStrike" kern="1200" cap="none" spc="0" normalizeH="0" baseline="0" noProof="0" dirty="0">
                <a:ln>
                  <a:noFill/>
                </a:ln>
                <a:solidFill>
                  <a:schemeClr val="accent3"/>
                </a:solidFill>
                <a:effectLst/>
                <a:uLnTx/>
                <a:uFillTx/>
                <a:latin typeface="メイリオ"/>
                <a:ea typeface="メイリオ"/>
                <a:cs typeface="+mj-cs"/>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chemeClr val="accent3"/>
              </a:solidFill>
              <a:effectLst/>
              <a:uLnTx/>
              <a:uFillTx/>
              <a:latin typeface="メイリオ"/>
              <a:ea typeface="メイリオ"/>
              <a:cs typeface="+mj-cs"/>
            </a:endParaRPr>
          </a:p>
        </p:txBody>
      </p:sp>
      <p:sp>
        <p:nvSpPr>
          <p:cNvPr id="42" name="ホームベース 41">
            <a:extLst>
              <a:ext uri="{FF2B5EF4-FFF2-40B4-BE49-F238E27FC236}">
                <a16:creationId xmlns:a16="http://schemas.microsoft.com/office/drawing/2014/main" id="{D0F9C75E-6E4F-F4AC-C0E9-A1C05F029176}"/>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請求書発行</a:t>
            </a:r>
          </a:p>
        </p:txBody>
      </p:sp>
      <p:sp>
        <p:nvSpPr>
          <p:cNvPr id="43" name="ホームベース 42">
            <a:extLst>
              <a:ext uri="{FF2B5EF4-FFF2-40B4-BE49-F238E27FC236}">
                <a16:creationId xmlns:a16="http://schemas.microsoft.com/office/drawing/2014/main" id="{9C1ED48B-3334-4169-C971-7191C3F35133}"/>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納品・掲載</a:t>
            </a:r>
          </a:p>
        </p:txBody>
      </p:sp>
      <p:sp>
        <p:nvSpPr>
          <p:cNvPr id="44" name="ホームベース 43">
            <a:extLst>
              <a:ext uri="{FF2B5EF4-FFF2-40B4-BE49-F238E27FC236}">
                <a16:creationId xmlns:a16="http://schemas.microsoft.com/office/drawing/2014/main" id="{25F36FD3-3AEE-5769-DA80-B7DF62F7D6A6}"/>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制作・掲載準備</a:t>
            </a:r>
          </a:p>
        </p:txBody>
      </p:sp>
      <p:sp>
        <p:nvSpPr>
          <p:cNvPr id="45" name="ホームベース 44">
            <a:extLst>
              <a:ext uri="{FF2B5EF4-FFF2-40B4-BE49-F238E27FC236}">
                <a16:creationId xmlns:a16="http://schemas.microsoft.com/office/drawing/2014/main" id="{C5E3B7C3-214B-F522-BE3A-C143DF4DAF0D}"/>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46" name="ホームベース 45">
            <a:extLst>
              <a:ext uri="{FF2B5EF4-FFF2-40B4-BE49-F238E27FC236}">
                <a16:creationId xmlns:a16="http://schemas.microsoft.com/office/drawing/2014/main" id="{C1133BF0-00B9-D562-D5E3-90BA2973937F}"/>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47" name="ホームベース 46">
            <a:extLst>
              <a:ext uri="{FF2B5EF4-FFF2-40B4-BE49-F238E27FC236}">
                <a16:creationId xmlns:a16="http://schemas.microsoft.com/office/drawing/2014/main" id="{5E8011E2-03D9-00E7-6EC6-43E888338BA1}"/>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ja-JP" altLang="en-US" sz="1100" b="1" i="0" u="none" strike="noStrike" kern="0" cap="none" spc="100" normalizeH="0" baseline="0" noProof="0">
              <a:ln>
                <a:noFill/>
              </a:ln>
              <a:solidFill>
                <a:srgbClr val="FFFFFF"/>
              </a:solidFill>
              <a:effectLst/>
              <a:uLnTx/>
              <a:uFillTx/>
              <a:latin typeface="メイリオ"/>
              <a:ea typeface="メイリオ"/>
              <a:cs typeface="+mn-cs"/>
            </a:endParaRPr>
          </a:p>
        </p:txBody>
      </p:sp>
      <p:sp>
        <p:nvSpPr>
          <p:cNvPr id="48" name="ホームベース 47">
            <a:extLst>
              <a:ext uri="{FF2B5EF4-FFF2-40B4-BE49-F238E27FC236}">
                <a16:creationId xmlns:a16="http://schemas.microsoft.com/office/drawing/2014/main" id="{5A0BD3BF-BF04-10F7-F9D8-0C0AF714223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ご連絡</a:t>
            </a:r>
          </a:p>
        </p:txBody>
      </p:sp>
      <p:sp>
        <p:nvSpPr>
          <p:cNvPr id="49" name="ホームベース 48">
            <a:extLst>
              <a:ext uri="{FF2B5EF4-FFF2-40B4-BE49-F238E27FC236}">
                <a16:creationId xmlns:a16="http://schemas.microsoft.com/office/drawing/2014/main" id="{E35AA20B-CF5E-069E-8F30-F9CE686A0E16}"/>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お支払い</a:t>
            </a:r>
          </a:p>
        </p:txBody>
      </p:sp>
      <p:sp>
        <p:nvSpPr>
          <p:cNvPr id="50" name="ホームベース 49">
            <a:extLst>
              <a:ext uri="{FF2B5EF4-FFF2-40B4-BE49-F238E27FC236}">
                <a16:creationId xmlns:a16="http://schemas.microsoft.com/office/drawing/2014/main" id="{B1D719A0-7B46-64C8-641D-9AB439017D85}"/>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確認・検収</a:t>
            </a:r>
          </a:p>
        </p:txBody>
      </p:sp>
      <p:sp>
        <p:nvSpPr>
          <p:cNvPr id="51" name="ホームベース 50">
            <a:extLst>
              <a:ext uri="{FF2B5EF4-FFF2-40B4-BE49-F238E27FC236}">
                <a16:creationId xmlns:a16="http://schemas.microsoft.com/office/drawing/2014/main" id="{43D6E12D-C906-71B7-5D85-466DB6E63D1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承認メール</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送信</a:t>
            </a:r>
          </a:p>
        </p:txBody>
      </p:sp>
      <p:sp>
        <p:nvSpPr>
          <p:cNvPr id="52" name="ホームベース 51">
            <a:extLst>
              <a:ext uri="{FF2B5EF4-FFF2-40B4-BE49-F238E27FC236}">
                <a16:creationId xmlns:a16="http://schemas.microsoft.com/office/drawing/2014/main" id="{9AE95968-CEB9-C5F7-3A84-1704BD58D4DC}"/>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確認・承認</a:t>
            </a:r>
          </a:p>
        </p:txBody>
      </p:sp>
      <p:sp>
        <p:nvSpPr>
          <p:cNvPr id="53" name="ホームベース 52">
            <a:extLst>
              <a:ext uri="{FF2B5EF4-FFF2-40B4-BE49-F238E27FC236}">
                <a16:creationId xmlns:a16="http://schemas.microsoft.com/office/drawing/2014/main" id="{B15A7887-A848-BA28-8ADC-30CD91A887CF}"/>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申し込みフォーム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100" b="1" i="0" u="none" strike="noStrike" kern="0" cap="none" spc="100" normalizeH="0" baseline="0" noProof="0">
                <a:ln>
                  <a:noFill/>
                </a:ln>
                <a:solidFill>
                  <a:srgbClr val="FFFFFF"/>
                </a:solidFill>
                <a:effectLst/>
                <a:uLnTx/>
                <a:uFillTx/>
                <a:latin typeface="メイリオ"/>
                <a:ea typeface="メイリオ"/>
                <a:cs typeface="+mn-cs"/>
              </a:rPr>
              <a:t>確認・申し込み</a:t>
            </a:r>
          </a:p>
        </p:txBody>
      </p:sp>
      <p:cxnSp>
        <p:nvCxnSpPr>
          <p:cNvPr id="54" name="直線コネクタ 53">
            <a:extLst>
              <a:ext uri="{FF2B5EF4-FFF2-40B4-BE49-F238E27FC236}">
                <a16:creationId xmlns:a16="http://schemas.microsoft.com/office/drawing/2014/main" id="{EFED0919-D634-3B8C-2F24-F69556CDF2E5}"/>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55" name="グループ化 54">
            <a:extLst>
              <a:ext uri="{FF2B5EF4-FFF2-40B4-BE49-F238E27FC236}">
                <a16:creationId xmlns:a16="http://schemas.microsoft.com/office/drawing/2014/main" id="{75C9B440-975C-A8F1-C2D8-3A634D791500}"/>
              </a:ext>
            </a:extLst>
          </p:cNvPr>
          <p:cNvGrpSpPr/>
          <p:nvPr/>
        </p:nvGrpSpPr>
        <p:grpSpPr>
          <a:xfrm>
            <a:off x="6838767" y="2316263"/>
            <a:ext cx="1876415" cy="469804"/>
            <a:chOff x="6757793" y="2283586"/>
            <a:chExt cx="1876415" cy="469804"/>
          </a:xfrm>
        </p:grpSpPr>
        <p:sp>
          <p:nvSpPr>
            <p:cNvPr id="56" name="テキスト ボックス 55">
              <a:extLst>
                <a:ext uri="{FF2B5EF4-FFF2-40B4-BE49-F238E27FC236}">
                  <a16:creationId xmlns:a16="http://schemas.microsoft.com/office/drawing/2014/main" id="{716F571F-76BE-60C9-92ED-A9D49B1DA3C2}"/>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メイリオ"/>
                </a:rPr>
                <a:t>契約成立</a:t>
              </a:r>
            </a:p>
          </p:txBody>
        </p:sp>
        <p:pic>
          <p:nvPicPr>
            <p:cNvPr id="57" name="グラフィックス 56" descr="バッジ: チェックマーク 1 単色塗りつぶし">
              <a:extLst>
                <a:ext uri="{FF2B5EF4-FFF2-40B4-BE49-F238E27FC236}">
                  <a16:creationId xmlns:a16="http://schemas.microsoft.com/office/drawing/2014/main" id="{2ECF2ECA-7756-A92C-6753-16CFA5A54F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58" name="グループ化 57">
            <a:extLst>
              <a:ext uri="{FF2B5EF4-FFF2-40B4-BE49-F238E27FC236}">
                <a16:creationId xmlns:a16="http://schemas.microsoft.com/office/drawing/2014/main" id="{482C01EE-A51B-F3B3-6941-44C25700D96B}"/>
              </a:ext>
            </a:extLst>
          </p:cNvPr>
          <p:cNvGrpSpPr/>
          <p:nvPr/>
        </p:nvGrpSpPr>
        <p:grpSpPr>
          <a:xfrm>
            <a:off x="497907" y="2725521"/>
            <a:ext cx="885476" cy="1130553"/>
            <a:chOff x="455043" y="2752415"/>
            <a:chExt cx="885476" cy="1130553"/>
          </a:xfrm>
        </p:grpSpPr>
        <p:sp>
          <p:nvSpPr>
            <p:cNvPr id="59" name="角丸四角形 58">
              <a:extLst>
                <a:ext uri="{FF2B5EF4-FFF2-40B4-BE49-F238E27FC236}">
                  <a16:creationId xmlns:a16="http://schemas.microsoft.com/office/drawing/2014/main" id="{56D76E18-4185-14EF-6DE1-EF2EA85316D5}"/>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ヤフー</a:t>
              </a:r>
            </a:p>
          </p:txBody>
        </p:sp>
        <p:sp>
          <p:nvSpPr>
            <p:cNvPr id="60" name="直角三角形 59">
              <a:extLst>
                <a:ext uri="{FF2B5EF4-FFF2-40B4-BE49-F238E27FC236}">
                  <a16:creationId xmlns:a16="http://schemas.microsoft.com/office/drawing/2014/main" id="{D00AABD5-AB4C-ABB1-839A-D933F2007866}"/>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61" name="直線コネクタ 60">
            <a:extLst>
              <a:ext uri="{FF2B5EF4-FFF2-40B4-BE49-F238E27FC236}">
                <a16:creationId xmlns:a16="http://schemas.microsoft.com/office/drawing/2014/main" id="{A3861E69-F46A-0F7E-66B8-834ACFDA24DE}"/>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62" name="円/楕円 61">
            <a:extLst>
              <a:ext uri="{FF2B5EF4-FFF2-40B4-BE49-F238E27FC236}">
                <a16:creationId xmlns:a16="http://schemas.microsoft.com/office/drawing/2014/main" id="{A63E2F34-37E2-AE74-407A-911EB4EB592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3" name="タイトル 2">
            <a:extLst>
              <a:ext uri="{FF2B5EF4-FFF2-40B4-BE49-F238E27FC236}">
                <a16:creationId xmlns:a16="http://schemas.microsoft.com/office/drawing/2014/main" id="{0DDD45C3-805D-F371-7E92-EF373822A41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メイリオ"/>
                <a:ea typeface="メイリオ"/>
                <a:cs typeface="+mj-cs"/>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する約款</a:t>
            </a:r>
          </a:p>
        </p:txBody>
      </p:sp>
      <p:grpSp>
        <p:nvGrpSpPr>
          <p:cNvPr id="64" name="グループ化 63">
            <a:extLst>
              <a:ext uri="{FF2B5EF4-FFF2-40B4-BE49-F238E27FC236}">
                <a16:creationId xmlns:a16="http://schemas.microsoft.com/office/drawing/2014/main" id="{08EDA3D7-C11D-7CA8-0845-3B3D74697D5A}"/>
              </a:ext>
            </a:extLst>
          </p:cNvPr>
          <p:cNvGrpSpPr/>
          <p:nvPr/>
        </p:nvGrpSpPr>
        <p:grpSpPr>
          <a:xfrm>
            <a:off x="497907" y="3985671"/>
            <a:ext cx="885476" cy="1134053"/>
            <a:chOff x="455043" y="4012565"/>
            <a:chExt cx="885476" cy="1134053"/>
          </a:xfrm>
        </p:grpSpPr>
        <p:sp>
          <p:nvSpPr>
            <p:cNvPr id="65" name="直角三角形 64">
              <a:extLst>
                <a:ext uri="{FF2B5EF4-FFF2-40B4-BE49-F238E27FC236}">
                  <a16:creationId xmlns:a16="http://schemas.microsoft.com/office/drawing/2014/main" id="{F702D7FC-0287-CEF7-1C06-687BAC650A5C}"/>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7F5D0389-983E-04F3-E8F9-C2E2F9D76003}"/>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代理店様</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67" name="直角三角形 66">
            <a:extLst>
              <a:ext uri="{FF2B5EF4-FFF2-40B4-BE49-F238E27FC236}">
                <a16:creationId xmlns:a16="http://schemas.microsoft.com/office/drawing/2014/main" id="{FE0B278B-DCA3-C713-0717-BF439070C0CC}"/>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8" name="直角三角形 67">
            <a:extLst>
              <a:ext uri="{FF2B5EF4-FFF2-40B4-BE49-F238E27FC236}">
                <a16:creationId xmlns:a16="http://schemas.microsoft.com/office/drawing/2014/main" id="{C5699301-9B7E-4C49-A280-2EAA9851CFD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69" name="直線コネクタ 68">
            <a:extLst>
              <a:ext uri="{FF2B5EF4-FFF2-40B4-BE49-F238E27FC236}">
                <a16:creationId xmlns:a16="http://schemas.microsoft.com/office/drawing/2014/main" id="{710A98F0-1265-26D0-6A75-B2B69503C605}"/>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70" name="直線コネクタ 69">
            <a:extLst>
              <a:ext uri="{FF2B5EF4-FFF2-40B4-BE49-F238E27FC236}">
                <a16:creationId xmlns:a16="http://schemas.microsoft.com/office/drawing/2014/main" id="{14FC37FC-D218-CB18-38B8-2167C89BF7F5}"/>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42172203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5" name="Rectangle 46">
            <a:extLst>
              <a:ext uri="{FF2B5EF4-FFF2-40B4-BE49-F238E27FC236}">
                <a16:creationId xmlns:a16="http://schemas.microsoft.com/office/drawing/2014/main" id="{E2799D65-7DD4-B4F7-4600-D6AD5963B084}"/>
              </a:ext>
            </a:extLst>
          </p:cNvPr>
          <p:cNvSpPr>
            <a:spLocks noChangeArrowheads="1"/>
          </p:cNvSpPr>
          <p:nvPr/>
        </p:nvSpPr>
        <p:spPr bwMode="auto">
          <a:xfrm>
            <a:off x="479425" y="1082287"/>
            <a:ext cx="11233150" cy="555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編集・制作</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企画内容は申込者・広告主様と</a:t>
            </a:r>
            <a:r>
              <a:rPr lang="en-US" altLang="ja-JP" sz="1200" dirty="0">
                <a:solidFill>
                  <a:schemeClr val="accent3"/>
                </a:solidFill>
                <a:latin typeface="メイリオ" panose="020B0604030504040204" pitchFamily="50" charset="-128"/>
                <a:ea typeface="メイリオ" panose="020B0604030504040204" pitchFamily="50" charset="-128"/>
              </a:rPr>
              <a:t>LINE</a:t>
            </a:r>
            <a:r>
              <a:rPr lang="ja-JP" altLang="en-US" sz="1200" dirty="0">
                <a:solidFill>
                  <a:schemeClr val="accent3"/>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200" dirty="0">
                <a:solidFill>
                  <a:schemeClr val="accent3"/>
                </a:solidFill>
                <a:latin typeface="メイリオ" panose="020B0604030504040204" pitchFamily="50" charset="-128"/>
                <a:ea typeface="メイリオ" panose="020B0604030504040204" pitchFamily="50" charset="-128"/>
              </a:rPr>
              <a:t>LINE</a:t>
            </a:r>
            <a:r>
              <a:rPr lang="ja-JP" altLang="en-US" sz="1200" dirty="0">
                <a:solidFill>
                  <a:schemeClr val="accent3"/>
                </a:solidFill>
                <a:latin typeface="メイリオ" panose="020B0604030504040204" pitchFamily="50" charset="-128"/>
                <a:ea typeface="メイリオ" panose="020B0604030504040204" pitchFamily="50" charset="-128"/>
              </a:rPr>
              <a:t>ヤフーに帰属します。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a:t>
            </a:r>
            <a:r>
              <a:rPr lang="en-US" altLang="ja-JP" sz="1200" dirty="0">
                <a:solidFill>
                  <a:schemeClr val="accent3"/>
                </a:solidFill>
                <a:latin typeface="メイリオ" panose="020B0604030504040204" pitchFamily="50" charset="-128"/>
                <a:ea typeface="メイリオ" panose="020B0604030504040204" pitchFamily="50" charset="-128"/>
              </a:rPr>
              <a:t>LINE</a:t>
            </a:r>
            <a:r>
              <a:rPr lang="ja-JP" altLang="en-US" sz="1200" dirty="0">
                <a:solidFill>
                  <a:schemeClr val="accent3"/>
                </a:solidFill>
                <a:latin typeface="メイリオ" panose="020B0604030504040204" pitchFamily="50" charset="-128"/>
                <a:ea typeface="メイリオ" panose="020B0604030504040204" pitchFamily="50" charset="-128"/>
              </a:rPr>
              <a:t>ヤフーに対して保証いただくものとします。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企画ページ上には「</a:t>
            </a:r>
            <a:r>
              <a:rPr lang="en-US" altLang="ja-JP" sz="1200" dirty="0">
                <a:solidFill>
                  <a:schemeClr val="accent3"/>
                </a:solidFill>
                <a:latin typeface="メイリオ" panose="020B0604030504040204" pitchFamily="50" charset="-128"/>
                <a:ea typeface="メイリオ" panose="020B0604030504040204" pitchFamily="50" charset="-128"/>
              </a:rPr>
              <a:t> Yahoo! JAPAN PR</a:t>
            </a:r>
            <a:r>
              <a:rPr lang="ja-JP" altLang="en-US" sz="1200" dirty="0">
                <a:solidFill>
                  <a:schemeClr val="accent3"/>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a:ea typeface="メイリオ"/>
              </a:rPr>
              <a:t>通信環境が低速の場合、ダイアログ表示により動画のスキップが選択可能になることをご了承ください。　</a:t>
            </a:r>
            <a:endParaRPr lang="en-US" altLang="ja-JP" sz="12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災害情報告知モジュールの掲載</a:t>
            </a:r>
            <a:endParaRPr lang="en-US" altLang="ja-JP" sz="1600" dirty="0">
              <a:solidFill>
                <a:schemeClr val="accent3"/>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chemeClr val="accent3"/>
                </a:solidFill>
                <a:latin typeface="メイリオ" panose="020B0604030504040204" pitchFamily="50" charset="-128"/>
                <a:ea typeface="メイリオ" panose="020B0604030504040204" pitchFamily="50" charset="-128"/>
              </a:rPr>
            </a:br>
            <a:r>
              <a:rPr lang="en-US" altLang="ja-JP" sz="1000" dirty="0">
                <a:solidFill>
                  <a:schemeClr val="accent3"/>
                </a:solidFill>
                <a:latin typeface="メイリオ" panose="020B0604030504040204" pitchFamily="50" charset="-128"/>
                <a:ea typeface="メイリオ" panose="020B0604030504040204" pitchFamily="50" charset="-128"/>
              </a:rPr>
              <a:t>※</a:t>
            </a:r>
            <a:r>
              <a:rPr lang="ja-JP" altLang="en-US" sz="1000" dirty="0">
                <a:solidFill>
                  <a:schemeClr val="accent3"/>
                </a:solidFill>
                <a:latin typeface="メイリオ" panose="020B0604030504040204" pitchFamily="50" charset="-128"/>
                <a:ea typeface="メイリオ" panose="020B0604030504040204" pitchFamily="50" charset="-128"/>
              </a:rPr>
              <a:t>掲載方法（場所、内容、タイミングと期間など）は、</a:t>
            </a:r>
            <a:r>
              <a:rPr lang="en-US" altLang="ja-JP" sz="1000" dirty="0">
                <a:solidFill>
                  <a:schemeClr val="accent3"/>
                </a:solidFill>
                <a:latin typeface="メイリオ" panose="020B0604030504040204" pitchFamily="50" charset="-128"/>
                <a:ea typeface="メイリオ" panose="020B0604030504040204" pitchFamily="50" charset="-128"/>
              </a:rPr>
              <a:t> LINE</a:t>
            </a:r>
            <a:r>
              <a:rPr lang="ja-JP" altLang="en-US" sz="1000" dirty="0">
                <a:solidFill>
                  <a:schemeClr val="accent3"/>
                </a:solidFill>
                <a:latin typeface="メイリオ" panose="020B0604030504040204" pitchFamily="50" charset="-128"/>
                <a:ea typeface="メイリオ" panose="020B0604030504040204" pitchFamily="50" charset="-128"/>
              </a:rPr>
              <a:t>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chemeClr val="accent3"/>
              </a:solidFill>
              <a:latin typeface="メイリオ"/>
              <a:ea typeface="メイリオ"/>
            </a:endParaRPr>
          </a:p>
          <a:p>
            <a:pPr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入稿規定：もくじ　</a:t>
            </a:r>
            <a:r>
              <a:rPr lang="en-US" altLang="ja-JP" sz="1200" dirty="0">
                <a:solidFill>
                  <a:schemeClr val="accent5"/>
                </a:solidFill>
                <a:latin typeface="メイリオ" panose="020B0604030504040204" pitchFamily="50" charset="-128"/>
                <a:ea typeface="メイリオ" panose="020B0604030504040204" pitchFamily="50" charset="-128"/>
                <a:hlinkClick r:id="rId2">
                  <a:extLst>
                    <a:ext uri="{A12FA001-AC4F-418D-AE19-62706E023703}">
                      <ahyp:hlinkClr xmlns:ahyp="http://schemas.microsoft.com/office/drawing/2018/hyperlinkcolor" val="tx"/>
                    </a:ext>
                  </a:extLst>
                </a:hlinkClick>
              </a:rPr>
              <a:t>https://ads-help.yahoo.co.jp/yahooads/guideline/articledetail?lan=ja&amp;aid=1493&amp;o=default</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a:t>
            </a:r>
            <a:r>
              <a:rPr lang="ja-JP" altLang="en-US" sz="600" dirty="0">
                <a:solidFill>
                  <a:schemeClr val="accent3"/>
                </a:solidFill>
                <a:latin typeface="メイリオ"/>
                <a:ea typeface="メイリオ"/>
              </a:rPr>
              <a:t>　</a:t>
            </a:r>
            <a:r>
              <a:rPr lang="ja-JP" altLang="en-US" sz="1600" dirty="0">
                <a:solidFill>
                  <a:schemeClr val="accent3"/>
                </a:solidFill>
                <a:latin typeface="メイリオ"/>
                <a:ea typeface="メイリオ"/>
              </a:rPr>
              <a:t>効果計測用</a:t>
            </a:r>
            <a:r>
              <a:rPr lang="en-US" altLang="ja-JP" sz="1600" dirty="0">
                <a:solidFill>
                  <a:schemeClr val="accent3"/>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chemeClr val="accent3"/>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chemeClr val="accent3"/>
                </a:solidFill>
                <a:latin typeface="メイリオ" panose="020B0604030504040204" pitchFamily="50" charset="-128"/>
                <a:ea typeface="メイリオ" panose="020B0604030504040204" pitchFamily="50" charset="-128"/>
              </a:rPr>
              <a:t>URL</a:t>
            </a:r>
            <a:r>
              <a:rPr lang="ja-JP" altLang="en-US" sz="120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200" dirty="0">
                <a:solidFill>
                  <a:schemeClr val="accent3"/>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chemeClr val="accent3"/>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chemeClr val="accent3"/>
              </a:solidFill>
              <a:latin typeface="メイリオ"/>
              <a:ea typeface="メイリオ"/>
            </a:endParaRPr>
          </a:p>
          <a:p>
            <a:pPr marL="0" indent="0" eaLnBrk="1" hangingPunct="1">
              <a:lnSpc>
                <a:spcPct val="110000"/>
              </a:lnSpc>
              <a:spcBef>
                <a:spcPct val="0"/>
              </a:spcBef>
              <a:buFontTx/>
              <a:buNone/>
            </a:pPr>
            <a:r>
              <a:rPr lang="ja-JP" altLang="en-US" sz="1600" dirty="0">
                <a:solidFill>
                  <a:schemeClr val="accent3"/>
                </a:solidFill>
                <a:latin typeface="メイリオ"/>
                <a:ea typeface="メイリオ"/>
              </a:rPr>
              <a:t>■ 効果検証レポート</a:t>
            </a:r>
            <a:endParaRPr lang="en-US" altLang="ja-JP" sz="1600" dirty="0">
              <a:solidFill>
                <a:schemeClr val="accent3"/>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chemeClr val="accent3"/>
                </a:solidFill>
                <a:latin typeface="メイリオ" panose="020B0604030504040204" pitchFamily="50" charset="-128"/>
                <a:ea typeface="メイリオ" panose="020B0604030504040204" pitchFamily="50" charset="-128"/>
              </a:rPr>
              <a:t>レポートには、</a:t>
            </a:r>
            <a:r>
              <a:rPr lang="en-US" altLang="ja-JP" sz="1200" dirty="0">
                <a:solidFill>
                  <a:schemeClr val="accent3"/>
                </a:solidFill>
                <a:latin typeface="メイリオ" panose="020B0604030504040204" pitchFamily="50" charset="-128"/>
                <a:ea typeface="メイリオ" panose="020B0604030504040204" pitchFamily="50" charset="-128"/>
              </a:rPr>
              <a:t> LINE</a:t>
            </a:r>
            <a:r>
              <a:rPr lang="ja-JP" altLang="en-US" sz="1200" dirty="0">
                <a:solidFill>
                  <a:schemeClr val="accent3"/>
                </a:solidFill>
                <a:latin typeface="メイリオ" panose="020B0604030504040204" pitchFamily="50" charset="-128"/>
                <a:ea typeface="メイリオ" panose="020B0604030504040204" pitchFamily="50" charset="-128"/>
              </a:rPr>
              <a:t>ヤフーの管理するお客様の個人情報*</a:t>
            </a:r>
            <a:r>
              <a:rPr lang="en-US" altLang="ja-JP" sz="1200" dirty="0">
                <a:solidFill>
                  <a:schemeClr val="accent3"/>
                </a:solidFill>
                <a:latin typeface="メイリオ" panose="020B0604030504040204" pitchFamily="50" charset="-128"/>
                <a:ea typeface="メイリオ" panose="020B0604030504040204" pitchFamily="50" charset="-128"/>
              </a:rPr>
              <a:t>1</a:t>
            </a:r>
            <a:r>
              <a:rPr lang="ja-JP" altLang="en-US" sz="1200" dirty="0">
                <a:solidFill>
                  <a:schemeClr val="accent3"/>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chemeClr val="accent3"/>
                </a:solidFill>
                <a:latin typeface="メイリオ" panose="020B0604030504040204" pitchFamily="50" charset="-128"/>
                <a:ea typeface="メイリオ" panose="020B0604030504040204" pitchFamily="50" charset="-128"/>
              </a:rPr>
            </a:br>
            <a:r>
              <a:rPr lang="ja-JP" altLang="en-US" sz="1000" dirty="0">
                <a:solidFill>
                  <a:schemeClr val="accent3"/>
                </a:solidFill>
                <a:latin typeface="メイリオ" panose="020B0604030504040204" pitchFamily="50" charset="-128"/>
                <a:ea typeface="メイリオ" panose="020B0604030504040204" pitchFamily="50" charset="-128"/>
              </a:rPr>
              <a:t>*</a:t>
            </a:r>
            <a:r>
              <a:rPr lang="en-US" altLang="ja-JP" sz="1000" dirty="0">
                <a:solidFill>
                  <a:schemeClr val="accent3"/>
                </a:solidFill>
                <a:latin typeface="メイリオ" panose="020B0604030504040204" pitchFamily="50" charset="-128"/>
                <a:ea typeface="メイリオ" panose="020B0604030504040204" pitchFamily="50" charset="-128"/>
              </a:rPr>
              <a:t>1.</a:t>
            </a:r>
            <a:r>
              <a:rPr lang="ja-JP" altLang="en-US" sz="1000" dirty="0">
                <a:solidFill>
                  <a:schemeClr val="accent3"/>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138542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4" name="Rectangle 46">
            <a:extLst>
              <a:ext uri="{FF2B5EF4-FFF2-40B4-BE49-F238E27FC236}">
                <a16:creationId xmlns:a16="http://schemas.microsoft.com/office/drawing/2014/main" id="{9C7B3497-A571-C104-DE09-6A6C80ADAAE6}"/>
              </a:ext>
            </a:extLst>
          </p:cNvPr>
          <p:cNvSpPr>
            <a:spLocks noChangeArrowheads="1"/>
          </p:cNvSpPr>
          <p:nvPr/>
        </p:nvSpPr>
        <p:spPr bwMode="auto">
          <a:xfrm>
            <a:off x="479425" y="1089025"/>
            <a:ext cx="11233150" cy="222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346950" lvl="1" indent="-105750" eaLnBrk="1" hangingPunct="1">
              <a:lnSpc>
                <a:spcPct val="130000"/>
              </a:lnSpc>
              <a:spcBef>
                <a:spcPct val="0"/>
              </a:spcBef>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p>
          <a:p>
            <a:pPr marL="346950" lvl="1" indent="-105750" eaLnBrk="1" hangingPunct="1">
              <a:lnSpc>
                <a:spcPct val="130000"/>
              </a:lnSpc>
              <a:spcBef>
                <a:spcPct val="0"/>
              </a:spcBef>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ja-JP" altLang="en-US" sz="1200" dirty="0">
                <a:solidFill>
                  <a:schemeClr val="accent6"/>
                </a:solidFill>
                <a:latin typeface="メイリオ" panose="020B0604030504040204" pitchFamily="50" charset="-128"/>
                <a:ea typeface="メイリオ" panose="020B0604030504040204" pitchFamily="50" charset="-128"/>
              </a:rPr>
              <a:t>お申し込み期限は掲載開始の</a:t>
            </a:r>
            <a:r>
              <a:rPr lang="en-US" altLang="ja-JP" sz="1200" dirty="0">
                <a:solidFill>
                  <a:schemeClr val="accent6"/>
                </a:solidFill>
                <a:latin typeface="メイリオ" panose="020B0604030504040204" pitchFamily="50" charset="-128"/>
                <a:ea typeface="メイリオ" panose="020B0604030504040204" pitchFamily="50" charset="-128"/>
              </a:rPr>
              <a:t>2</a:t>
            </a:r>
            <a:r>
              <a:rPr lang="ja-JP" altLang="en-US" sz="1200" dirty="0">
                <a:solidFill>
                  <a:schemeClr val="accent6"/>
                </a:solidFill>
                <a:latin typeface="メイリオ" panose="020B0604030504040204" pitchFamily="50" charset="-128"/>
                <a:ea typeface="メイリオ" panose="020B0604030504040204" pitchFamily="50" charset="-128"/>
              </a:rPr>
              <a:t>か月前</a:t>
            </a:r>
            <a:r>
              <a:rPr lang="ja-JP" altLang="en-US" sz="1200" dirty="0">
                <a:solidFill>
                  <a:srgbClr val="595959"/>
                </a:solidFill>
                <a:latin typeface="メイリオ" panose="020B0604030504040204" pitchFamily="50" charset="-128"/>
                <a:ea typeface="メイリオ" panose="020B0604030504040204" pitchFamily="50" charset="-128"/>
              </a:rPr>
              <a:t>を目安としてください。また、制作途中にて弊社の仕様に応じて表現、レイアウト変更を行う場合があります。</a:t>
            </a:r>
          </a:p>
          <a:p>
            <a:pPr marL="346950" lvl="1" indent="-105750" eaLnBrk="1" hangingPunct="1">
              <a:lnSpc>
                <a:spcPct val="130000"/>
              </a:lnSpc>
              <a:spcBef>
                <a:spcPct val="0"/>
              </a:spcBef>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正規の</a:t>
            </a:r>
            <a:r>
              <a:rPr lang="en" altLang="ja-JP" sz="1200" dirty="0">
                <a:solidFill>
                  <a:srgbClr val="595959"/>
                </a:solidFill>
                <a:latin typeface="メイリオ" panose="020B0604030504040204" pitchFamily="50" charset="-128"/>
                <a:ea typeface="メイリオ" panose="020B0604030504040204" pitchFamily="50" charset="-128"/>
              </a:rPr>
              <a:t>Yahoo! JAPAN </a:t>
            </a:r>
            <a:r>
              <a:rPr lang="ja-JP" altLang="en-US" sz="1200" dirty="0">
                <a:solidFill>
                  <a:srgbClr val="595959"/>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346950" lvl="1" indent="-105750" eaLnBrk="1" hangingPunct="1">
              <a:lnSpc>
                <a:spcPct val="130000"/>
              </a:lnSpc>
              <a:spcBef>
                <a:spcPct val="0"/>
              </a:spcBef>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原則、掲載期間内における途中更新はお受けできません。</a:t>
            </a:r>
          </a:p>
          <a:p>
            <a:pPr marL="346950" lvl="1" indent="-105750" eaLnBrk="1" hangingPunct="1">
              <a:lnSpc>
                <a:spcPct val="130000"/>
              </a:lnSpc>
              <a:spcBef>
                <a:spcPct val="0"/>
              </a:spcBef>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p>
          <a:p>
            <a:pPr marL="346950" lvl="1" indent="-105750" eaLnBrk="1" hangingPunct="1">
              <a:lnSpc>
                <a:spcPct val="130000"/>
              </a:lnSpc>
              <a:spcBef>
                <a:spcPct val="0"/>
              </a:spcBef>
              <a:buSzPct val="70000"/>
              <a:buFont typeface="Arial" panose="020B0604020202020204" pitchFamily="34" charset="0"/>
              <a:buChar char="•"/>
            </a:pP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企画のご発注は、</a:t>
            </a: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社の広告会社様から一元的に行っていただきます。</a:t>
            </a:r>
            <a:br>
              <a:rPr lang="en-US" altLang="ja-JP" sz="1200" dirty="0">
                <a:solidFill>
                  <a:srgbClr val="595959"/>
                </a:solidFill>
                <a:latin typeface="メイリオ" panose="020B0604030504040204" pitchFamily="50" charset="-128"/>
                <a:ea typeface="メイリオ" panose="020B0604030504040204" pitchFamily="50" charset="-128"/>
              </a:rPr>
            </a:br>
            <a:r>
              <a:rPr lang="ja-JP" altLang="en-US" sz="1200" dirty="0">
                <a:solidFill>
                  <a:srgbClr val="595959"/>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980476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注意事項</a:t>
            </a:r>
            <a:endParaRPr kumimoji="1" lang="ja-JP" altLang="en-US" dirty="0"/>
          </a:p>
        </p:txBody>
      </p:sp>
      <p:sp>
        <p:nvSpPr>
          <p:cNvPr id="7" name="Rectangle 46">
            <a:extLst>
              <a:ext uri="{FF2B5EF4-FFF2-40B4-BE49-F238E27FC236}">
                <a16:creationId xmlns:a16="http://schemas.microsoft.com/office/drawing/2014/main" id="{7ACA2D65-3C94-334B-83BE-7F41E1C9C0D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chemeClr val="accent3"/>
                </a:solidFill>
                <a:latin typeface="メイリオ"/>
                <a:ea typeface="メイリオ"/>
              </a:rPr>
              <a:t>■公開前サイト審査について</a:t>
            </a:r>
            <a:endParaRPr lang="en-US" altLang="ja-JP" sz="16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schemeClr val="accent3"/>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広告</a:t>
            </a:r>
            <a:r>
              <a:rPr lang="ja-JP" altLang="en-US" sz="1400" dirty="0">
                <a:solidFill>
                  <a:schemeClr val="accent3"/>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インタラクションを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chemeClr val="accent3"/>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chemeClr val="accent3"/>
                </a:solidFill>
                <a:latin typeface="メイリオ"/>
                <a:ea typeface="メイリオ"/>
              </a:rPr>
              <a:t>となります。</a:t>
            </a:r>
            <a:endParaRPr lang="en-US" altLang="ja-JP" sz="1400" dirty="0">
              <a:solidFill>
                <a:schemeClr val="accent3"/>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chemeClr val="accent3"/>
                </a:solidFill>
                <a:latin typeface="メイリオ"/>
                <a:ea typeface="メイリオ"/>
              </a:rPr>
              <a:t>申請後</a:t>
            </a:r>
            <a:r>
              <a:rPr lang="ja-JP" altLang="en-US" sz="1400" dirty="0">
                <a:solidFill>
                  <a:schemeClr val="accent3"/>
                </a:solidFill>
                <a:latin typeface="メイリオ"/>
                <a:ea typeface="メイリオ"/>
              </a:rPr>
              <a:t>に発行される</a:t>
            </a:r>
            <a:r>
              <a:rPr lang="en-US" altLang="ja-JP" sz="1400" dirty="0">
                <a:solidFill>
                  <a:schemeClr val="accent3"/>
                </a:solidFill>
                <a:latin typeface="メイリオ"/>
                <a:ea typeface="メイリオ"/>
              </a:rPr>
              <a:t> </a:t>
            </a:r>
            <a:r>
              <a:rPr lang="ja-JP" altLang="en-US" sz="1400" dirty="0">
                <a:solidFill>
                  <a:schemeClr val="accent3"/>
                </a:solidFill>
                <a:latin typeface="メイリオ"/>
                <a:ea typeface="メイリオ"/>
              </a:rPr>
              <a:t>事前承認</a:t>
            </a:r>
            <a:r>
              <a:rPr lang="en-US" altLang="ja-JP" sz="1400" dirty="0">
                <a:solidFill>
                  <a:schemeClr val="accent3"/>
                </a:solidFill>
                <a:latin typeface="メイリオ"/>
                <a:ea typeface="メイリオ"/>
              </a:rPr>
              <a:t>ID</a:t>
            </a:r>
            <a:r>
              <a:rPr lang="ja-JP" altLang="en-US" sz="1400" dirty="0">
                <a:solidFill>
                  <a:schemeClr val="accent3"/>
                </a:solidFill>
                <a:latin typeface="メイリオ"/>
                <a:ea typeface="メイリオ"/>
              </a:rPr>
              <a:t>（</a:t>
            </a:r>
            <a:r>
              <a:rPr lang="en-US" altLang="ja-JP" sz="1400" dirty="0">
                <a:solidFill>
                  <a:schemeClr val="accent3"/>
                </a:solidFill>
                <a:latin typeface="メイリオ"/>
                <a:ea typeface="メイリオ"/>
              </a:rPr>
              <a:t>8</a:t>
            </a:r>
            <a:r>
              <a:rPr lang="ja-JP" altLang="en-US" sz="1400" dirty="0">
                <a:solidFill>
                  <a:schemeClr val="accent3"/>
                </a:solidFill>
                <a:latin typeface="メイリオ"/>
                <a:ea typeface="メイリオ"/>
              </a:rPr>
              <a:t>ケタの数字）を、広告管理ツールへの入稿時に入力をお願い</a:t>
            </a:r>
            <a:r>
              <a:rPr lang="ja-JP" altLang="en-US" sz="1400">
                <a:solidFill>
                  <a:schemeClr val="accent3"/>
                </a:solidFill>
                <a:latin typeface="メイリオ"/>
                <a:ea typeface="メイリオ"/>
              </a:rPr>
              <a:t>します。</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aphicFrame>
        <p:nvGraphicFramePr>
          <p:cNvPr id="8" name="表 7">
            <a:extLst>
              <a:ext uri="{FF2B5EF4-FFF2-40B4-BE49-F238E27FC236}">
                <a16:creationId xmlns:a16="http://schemas.microsoft.com/office/drawing/2014/main" id="{0F3B4B49-ABD9-3AF8-7C90-BB403D30520B}"/>
              </a:ext>
            </a:extLst>
          </p:cNvPr>
          <p:cNvGraphicFramePr>
            <a:graphicFrameLocks noGrp="1"/>
          </p:cNvGraphicFramePr>
          <p:nvPr>
            <p:extLst>
              <p:ext uri="{D42A27DB-BD31-4B8C-83A1-F6EECF244321}">
                <p14:modId xmlns:p14="http://schemas.microsoft.com/office/powerpoint/2010/main" val="3882477760"/>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2"/>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a:solidFill>
                            <a:schemeClr val="accent3"/>
                          </a:solidFill>
                          <a:latin typeface="+mn-lt"/>
                          <a:ea typeface="+mn-ea"/>
                          <a:cs typeface="+mn-cs"/>
                        </a:rPr>
                        <a:t>企画ページインタラクションを組み込む企画</a:t>
                      </a:r>
                      <a:r>
                        <a:rPr kumimoji="1" lang="ja-JP" altLang="en-US" sz="1200" kern="1200" dirty="0">
                          <a:solidFill>
                            <a:schemeClr val="accent3"/>
                          </a:solidFill>
                          <a:latin typeface="+mn-lt"/>
                          <a:ea typeface="+mn-ea"/>
                          <a:cs typeface="+mn-cs"/>
                        </a:rPr>
                        <a:t>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弊社営業</a:t>
                      </a:r>
                      <a:r>
                        <a:rPr kumimoji="1" lang="ja-JP" altLang="en-US" sz="1200" kern="1200" dirty="0">
                          <a:solidFill>
                            <a:schemeClr val="accent3"/>
                          </a:solidFill>
                          <a:latin typeface="+mn-lt"/>
                          <a:ea typeface="+mn-ea"/>
                          <a:cs typeface="+mn-cs"/>
                        </a:rPr>
                        <a:t>が社内にて入稿前審査を実施し承認がおりたラフ案</a:t>
                      </a:r>
                      <a:br>
                        <a:rPr kumimoji="1" lang="ja-JP" altLang="en-US" sz="1200" kern="1200" dirty="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chemeClr val="accent3"/>
                          </a:solidFill>
                          <a:latin typeface="+mj-lt"/>
                          <a:ea typeface="+mn-ea"/>
                          <a:cs typeface="+mn-cs"/>
                        </a:rPr>
                        <a:t>広告主様サイト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トップページインタラクションである旨を記載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accent3"/>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18728294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a:t>
            </a:r>
          </a:p>
        </p:txBody>
      </p:sp>
      <p:sp>
        <p:nvSpPr>
          <p:cNvPr id="5" name="Rectangle 46">
            <a:extLst>
              <a:ext uri="{FF2B5EF4-FFF2-40B4-BE49-F238E27FC236}">
                <a16:creationId xmlns:a16="http://schemas.microsoft.com/office/drawing/2014/main" id="{6DF54096-E099-D307-9611-B12AE282920E}"/>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accent3"/>
                </a:solidFill>
                <a:latin typeface="メイリオ"/>
                <a:ea typeface="メイリオ"/>
              </a:rPr>
              <a:t>■ 免責事項</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3"/>
                </a:solidFill>
                <a:latin typeface="メイリオ"/>
                <a:ea typeface="メイリオ"/>
              </a:rPr>
              <a:t>申込者・広告主様の故意または過失によって、</a:t>
            </a:r>
            <a:r>
              <a:rPr lang="en-US" altLang="ja-JP" sz="1200" kern="0" dirty="0">
                <a:solidFill>
                  <a:schemeClr val="accent3"/>
                </a:solidFill>
                <a:latin typeface="メイリオ"/>
                <a:ea typeface="メイリオ"/>
              </a:rPr>
              <a:t>LINE</a:t>
            </a:r>
            <a:r>
              <a:rPr lang="ja-JP" altLang="en-US" sz="1200" kern="0" dirty="0">
                <a:solidFill>
                  <a:schemeClr val="accent3"/>
                </a:solidFill>
                <a:latin typeface="メイリオ"/>
                <a:ea typeface="メイリオ"/>
              </a:rPr>
              <a:t>ヤフーと申込者間の広告掲載契約に定める掲載開始日までに企画ページの掲載を開始できなかった場合、</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200" kern="0" dirty="0">
                <a:solidFill>
                  <a:schemeClr val="accent3"/>
                </a:solidFill>
                <a:latin typeface="メイリオ"/>
                <a:ea typeface="メイリオ"/>
              </a:rPr>
              <a:t>LINE</a:t>
            </a:r>
            <a:r>
              <a:rPr lang="ja-JP" altLang="en-US" sz="1200" kern="0" dirty="0">
                <a:solidFill>
                  <a:schemeClr val="accent3"/>
                </a:solidFill>
                <a:latin typeface="メイリオ"/>
                <a:ea typeface="メイリオ"/>
              </a:rPr>
              <a:t>ヤフー間で事前に合意した金額をいいます）は何ら減免されません。</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200" kern="0" dirty="0">
                <a:solidFill>
                  <a:schemeClr val="accent3"/>
                </a:solidFill>
                <a:latin typeface="メイリオ"/>
                <a:ea typeface="メイリオ"/>
              </a:rPr>
              <a:t>LINE</a:t>
            </a:r>
            <a:r>
              <a:rPr lang="ja-JP" altLang="en-US" sz="1200" kern="0" dirty="0">
                <a:solidFill>
                  <a:schemeClr val="accent3"/>
                </a:solidFill>
                <a:latin typeface="メイリオ"/>
                <a:ea typeface="メイリオ"/>
              </a:rPr>
              <a:t>ヤフーが定めるサポート環境（</a:t>
            </a:r>
            <a:r>
              <a:rPr lang="en-US" altLang="ja-JP" sz="1200" kern="0" dirty="0">
                <a:solidFill>
                  <a:schemeClr val="accent3"/>
                </a:solidFill>
                <a:latin typeface="メイリオ"/>
                <a:ea typeface="メイリオ"/>
              </a:rPr>
              <a:t>OS/</a:t>
            </a:r>
            <a:r>
              <a:rPr lang="ja-JP" altLang="en-US" sz="1200" kern="0" dirty="0">
                <a:solidFill>
                  <a:schemeClr val="accent3"/>
                </a:solidFill>
                <a:latin typeface="メイリオ"/>
                <a:ea typeface="メイリオ"/>
              </a:rPr>
              <a:t>ブラウザー）以外では、企画ページの非表示や表示崩れを起こす場合があり、</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chemeClr val="accent3"/>
                </a:solidFill>
                <a:latin typeface="メイリオ"/>
                <a:ea typeface="メイリオ"/>
              </a:rPr>
              <a:t>停電・通信回線の事故・天災等の不可抗力、通信事業者の不履行、インターネットインフラその他サーバー等のシステム上の不具合、緊急メンテナンスの発生などヤフーの責に帰すべき事由以外の原因により、企画ページの全部または一部を掲載できなかった場合、</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ヤフーはその責を問われないものとし、当該履行については、当該原因の影響とみなされる範囲まで義務を免除されるものとします。ただし、</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ヤフーの故意または重過失による場合はこの限りではありません。</a:t>
            </a:r>
            <a:br>
              <a:rPr lang="en-US" altLang="ja-JP" sz="1200" kern="0" dirty="0">
                <a:solidFill>
                  <a:schemeClr val="accent3"/>
                </a:solidFill>
                <a:latin typeface="メイリオ"/>
                <a:ea typeface="メイリオ"/>
              </a:rPr>
            </a:br>
            <a:r>
              <a:rPr lang="ja-JP" altLang="en-US" sz="1200" kern="0" dirty="0">
                <a:solidFill>
                  <a:schemeClr val="accent3"/>
                </a:solidFill>
                <a:latin typeface="メイリオ"/>
                <a:ea typeface="メイリオ"/>
              </a:rPr>
              <a:t>なお、この場合、</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chemeClr val="accent3"/>
                </a:solidFill>
                <a:latin typeface="メイリオ"/>
                <a:ea typeface="メイリオ"/>
              </a:rPr>
              <a:t>企画ページ掲載中に、当該サイトからのリンクがデッドリンクとなった場合や、リンク先のサイトに不具合が発生した場合、</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ヤフーは当該企画ページの掲載を停止することができるものとし、この場合、</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ヤフーは企画ページ不掲載の責を負わないものとします。</a:t>
            </a:r>
            <a:endParaRPr lang="en-US" altLang="ja-JP" sz="1600" kern="0" dirty="0">
              <a:solidFill>
                <a:schemeClr val="accent3"/>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chemeClr val="accent3"/>
                </a:solidFill>
                <a:latin typeface="メイリオ"/>
                <a:ea typeface="メイリオ"/>
              </a:rPr>
              <a:t>■ 免責期間</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本商品につきましては、以下①～③を企画ページの掲載調整時間とし、</a:t>
            </a:r>
            <a:r>
              <a:rPr lang="en-US" altLang="ja-JP" sz="1200" kern="0" dirty="0">
                <a:solidFill>
                  <a:schemeClr val="accent3"/>
                </a:solidFill>
                <a:latin typeface="メイリオ"/>
                <a:ea typeface="メイリオ"/>
              </a:rPr>
              <a:t> LINE</a:t>
            </a:r>
            <a:r>
              <a:rPr lang="ja-JP" altLang="en-US" sz="1200" kern="0" dirty="0">
                <a:solidFill>
                  <a:schemeClr val="accent3"/>
                </a:solidFill>
                <a:latin typeface="メイリオ"/>
                <a:ea typeface="メイリオ"/>
              </a:rPr>
              <a:t>ヤフーは当該掲載調整時間内の不具合、不完全掲載または未掲載について免責されるものとします。</a:t>
            </a:r>
            <a:br>
              <a:rPr lang="en-US" altLang="ja-JP" sz="1200" kern="0" dirty="0">
                <a:solidFill>
                  <a:schemeClr val="accent3"/>
                </a:solidFill>
                <a:latin typeface="メイリオ"/>
                <a:ea typeface="メイリオ"/>
              </a:rPr>
            </a:br>
            <a:r>
              <a:rPr lang="ja-JP" altLang="en-US" sz="1200" kern="0" dirty="0">
                <a:solidFill>
                  <a:schemeClr val="accent3"/>
                </a:solidFill>
                <a:latin typeface="メイリオ"/>
                <a:ea typeface="メイリオ"/>
              </a:rPr>
              <a:t>①企画ページ掲載の初日の午前</a:t>
            </a:r>
            <a:r>
              <a:rPr lang="en-US" altLang="ja-JP" sz="1200" kern="0" dirty="0">
                <a:solidFill>
                  <a:schemeClr val="accent3"/>
                </a:solidFill>
                <a:latin typeface="メイリオ"/>
                <a:ea typeface="メイリオ"/>
              </a:rPr>
              <a:t>0</a:t>
            </a:r>
            <a:r>
              <a:rPr lang="ja-JP" altLang="en-US" sz="1200" kern="0" dirty="0">
                <a:solidFill>
                  <a:schemeClr val="accent3"/>
                </a:solidFill>
                <a:latin typeface="メイリオ"/>
                <a:ea typeface="メイリオ"/>
              </a:rPr>
              <a:t>時から</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a:t>
            </a:r>
            <a:br>
              <a:rPr lang="en-US" altLang="ja-JP" sz="1200" kern="0" dirty="0">
                <a:solidFill>
                  <a:schemeClr val="accent3"/>
                </a:solidFill>
                <a:latin typeface="メイリオ"/>
                <a:ea typeface="メイリオ"/>
              </a:rPr>
            </a:br>
            <a:r>
              <a:rPr lang="ja-JP" altLang="en-US" sz="1200" kern="0" dirty="0">
                <a:solidFill>
                  <a:schemeClr val="accent3"/>
                </a:solidFill>
                <a:latin typeface="メイリオ"/>
                <a:ea typeface="メイリオ"/>
              </a:rPr>
              <a:t>②企画ページの掲載開始日が営業日以外の場合における、当該掲載開始時間から翌営業日正午まで</a:t>
            </a:r>
            <a:br>
              <a:rPr lang="en-US" altLang="ja-JP" sz="1200" kern="0" dirty="0">
                <a:solidFill>
                  <a:schemeClr val="accent3"/>
                </a:solidFill>
                <a:latin typeface="メイリオ"/>
                <a:ea typeface="メイリオ"/>
              </a:rPr>
            </a:br>
            <a:r>
              <a:rPr lang="ja-JP" altLang="en-US" sz="1200" kern="0" dirty="0">
                <a:solidFill>
                  <a:schemeClr val="accent3"/>
                </a:solidFill>
                <a:latin typeface="メイリオ"/>
                <a:ea typeface="メイリオ"/>
              </a:rPr>
              <a:t>③企画ページの総掲載予定時間が</a:t>
            </a:r>
            <a:r>
              <a:rPr lang="en-US" altLang="ja-JP" sz="1200" kern="0" dirty="0">
                <a:solidFill>
                  <a:schemeClr val="accent3"/>
                </a:solidFill>
                <a:latin typeface="メイリオ"/>
                <a:ea typeface="メイリオ"/>
              </a:rPr>
              <a:t>12</a:t>
            </a:r>
            <a:r>
              <a:rPr lang="ja-JP" altLang="en-US" sz="1200" kern="0" dirty="0">
                <a:solidFill>
                  <a:schemeClr val="accent3"/>
                </a:solidFill>
                <a:latin typeface="メイリオ"/>
                <a:ea typeface="メイリオ"/>
              </a:rPr>
              <a:t>時間未満の場合における、総掲載予定時間の</a:t>
            </a:r>
            <a:r>
              <a:rPr lang="en-US" altLang="ja-JP" sz="1200" kern="0" dirty="0">
                <a:solidFill>
                  <a:schemeClr val="accent3"/>
                </a:solidFill>
                <a:latin typeface="メイリオ"/>
                <a:ea typeface="メイリオ"/>
              </a:rPr>
              <a:t>10%</a:t>
            </a:r>
            <a:r>
              <a:rPr lang="ja-JP" altLang="en-US" sz="1200" kern="0" dirty="0">
                <a:solidFill>
                  <a:schemeClr val="accent3"/>
                </a:solidFill>
                <a:latin typeface="メイリオ"/>
                <a:ea typeface="メイリオ"/>
              </a:rPr>
              <a:t>にあたる時間まで</a:t>
            </a:r>
          </a:p>
        </p:txBody>
      </p:sp>
    </p:spTree>
    <p:extLst>
      <p:ext uri="{BB962C8B-B14F-4D97-AF65-F5344CB8AC3E}">
        <p14:creationId xmlns:p14="http://schemas.microsoft.com/office/powerpoint/2010/main" val="2430803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クリエイティブ企画の事前提案可否について</a:t>
            </a:r>
          </a:p>
        </p:txBody>
      </p:sp>
      <p:sp>
        <p:nvSpPr>
          <p:cNvPr id="7" name="1つの角を切り取り、1つの角を丸めた四角形 6">
            <a:extLst>
              <a:ext uri="{FF2B5EF4-FFF2-40B4-BE49-F238E27FC236}">
                <a16:creationId xmlns:a16="http://schemas.microsoft.com/office/drawing/2014/main" id="{62445A7E-0473-4BC0-8CCF-098C05AAC1BB}"/>
              </a:ext>
            </a:extLst>
          </p:cNvPr>
          <p:cNvSpPr/>
          <p:nvPr/>
        </p:nvSpPr>
        <p:spPr>
          <a:xfrm>
            <a:off x="479425" y="1085188"/>
            <a:ext cx="11233151" cy="1059521"/>
          </a:xfrm>
          <a:prstGeom prst="snipRoundRect">
            <a:avLst>
              <a:gd name="adj1" fmla="val 0"/>
              <a:gd name="adj2" fmla="val 0"/>
            </a:avLst>
          </a:prstGeom>
          <a:noFill/>
          <a:effectLst/>
        </p:spPr>
        <p:txBody>
          <a:bodyPr wrap="square" lIns="0" tIns="0" rIns="0" bIns="0" anchor="ctr">
            <a:spAutoFit/>
          </a:bodyPr>
          <a:lstStyle/>
          <a:p>
            <a:pPr marL="0" marR="0" lvl="0" indent="0" algn="ctr" defTabSz="914400">
              <a:lnSpc>
                <a:spcPct val="130000"/>
              </a:lnSpc>
              <a:spcBef>
                <a:spcPts val="0"/>
              </a:spcBef>
              <a:spcAft>
                <a:spcPts val="0"/>
              </a:spcAft>
              <a:buNone/>
              <a:tabLst/>
              <a:defRPr/>
            </a:pPr>
            <a:r>
              <a:rPr kumimoji="0" lang="ja-JP" altLang="en-US" kern="0">
                <a:solidFill>
                  <a:schemeClr val="tx2">
                    <a:lumMod val="75000"/>
                    <a:lumOff val="25000"/>
                  </a:schemeClr>
                </a:solidFill>
                <a:latin typeface="Meiryo"/>
                <a:ea typeface="Meiryo"/>
              </a:rPr>
              <a:t>本セールスシート</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に記載の</a:t>
            </a:r>
            <a:r>
              <a:rPr kumimoji="0" lang="ja-JP" kern="0">
                <a:solidFill>
                  <a:schemeClr val="tx2">
                    <a:lumMod val="75000"/>
                    <a:lumOff val="25000"/>
                  </a:schemeClr>
                </a:solidFill>
                <a:latin typeface="Meiryo"/>
                <a:ea typeface="Meiryo"/>
              </a:rPr>
              <a:t>「</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販売制限</a:t>
            </a:r>
            <a:r>
              <a:rPr kumimoji="0" lang="ja-JP" kern="0">
                <a:solidFill>
                  <a:schemeClr val="tx2">
                    <a:lumMod val="75000"/>
                    <a:lumOff val="25000"/>
                  </a:schemeClr>
                </a:solidFill>
                <a:latin typeface="Meiryo"/>
                <a:ea typeface="Meiryo"/>
              </a:rPr>
              <a:t>カテゴリー」</a:t>
            </a:r>
            <a:r>
              <a:rPr kumimoji="0" lang="ja-JP" sz="1800" i="0" u="none" strike="noStrike" kern="0" cap="none" spc="0" normalizeH="0" baseline="0" noProof="0">
                <a:ln>
                  <a:noFill/>
                </a:ln>
                <a:solidFill>
                  <a:schemeClr val="tx2">
                    <a:lumMod val="75000"/>
                    <a:lumOff val="25000"/>
                  </a:schemeClr>
                </a:solidFill>
                <a:effectLst/>
                <a:uLnTx/>
                <a:uFillTx/>
                <a:latin typeface="Meiryo"/>
                <a:ea typeface="Meiryo"/>
              </a:rPr>
              <a:t>に基づいて事前提案可否をさせていただきます。</a:t>
            </a:r>
            <a:endParaRPr lang="ja-JP">
              <a:solidFill>
                <a:schemeClr val="tx2">
                  <a:lumMod val="75000"/>
                  <a:lumOff val="25000"/>
                </a:schemeClr>
              </a:solidFill>
              <a:latin typeface="Meiryo"/>
              <a:ea typeface="Meiryo"/>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a:rPr>
              <a:t>クリエイティブ企画</a:t>
            </a:r>
            <a:r>
              <a:rPr kumimoji="0" lang="ja-JP" altLang="en-US" sz="1800" b="0" i="0" u="none" strike="noStrike" kern="0" cap="none" spc="0" normalizeH="0" baseline="0" noProof="0" dirty="0">
                <a:ln>
                  <a:noFill/>
                </a:ln>
                <a:solidFill>
                  <a:schemeClr val="accent3"/>
                </a:solidFill>
                <a:effectLst/>
                <a:uLnTx/>
                <a:uFillTx/>
                <a:latin typeface="メイリオ"/>
              </a:rPr>
              <a:t>への掲載をご希望の場合は、弊社担当営業または</a:t>
            </a:r>
            <a:r>
              <a:rPr kumimoji="0" lang="en-US" altLang="ja-JP" sz="1800" b="0" i="0" u="none" strike="noStrike" kern="0" cap="none" spc="0" normalizeH="0" baseline="0" noProof="0" dirty="0">
                <a:ln>
                  <a:noFill/>
                </a:ln>
                <a:solidFill>
                  <a:schemeClr val="accent3"/>
                </a:solidFill>
                <a:effectLst/>
                <a:uLnTx/>
                <a:uFillTx/>
                <a:latin typeface="メイリオ"/>
              </a:rPr>
              <a:t>Yahoo!</a:t>
            </a:r>
            <a:r>
              <a:rPr kumimoji="0" lang="ja-JP" altLang="en-US" sz="1800" b="0" i="0" u="none" strike="noStrike" kern="0" cap="none" spc="0" normalizeH="0" baseline="0" noProof="0" dirty="0">
                <a:ln>
                  <a:noFill/>
                </a:ln>
                <a:solidFill>
                  <a:schemeClr val="accent3"/>
                </a:solidFill>
                <a:effectLst/>
                <a:uLnTx/>
                <a:uFillTx/>
                <a:latin typeface="メイリオ"/>
              </a:rPr>
              <a:t>広告パートナーサポート宛に</a:t>
            </a:r>
            <a:br>
              <a:rPr kumimoji="0" lang="en-US" altLang="ja-JP" sz="1800" b="0" i="0" u="none" strike="noStrike" kern="0" cap="none" spc="0" normalizeH="0" baseline="0" noProof="0" dirty="0">
                <a:ln>
                  <a:noFill/>
                </a:ln>
                <a:solidFill>
                  <a:schemeClr val="accent3"/>
                </a:solidFill>
                <a:effectLst/>
                <a:uLnTx/>
                <a:uFillTx/>
                <a:latin typeface="メイリオ"/>
              </a:rPr>
            </a:br>
            <a:r>
              <a:rPr kumimoji="0" lang="ja-JP" altLang="en-US" sz="1800" b="0" i="0" u="none" strike="noStrike" kern="0" cap="none" spc="0" normalizeH="0" baseline="0" noProof="0" dirty="0">
                <a:ln>
                  <a:noFill/>
                </a:ln>
                <a:solidFill>
                  <a:schemeClr val="accent3"/>
                </a:solidFill>
                <a:effectLst/>
                <a:uLnTx/>
                <a:uFillTx/>
                <a:latin typeface="メイリオ"/>
              </a:rPr>
              <a:t>以下の項目をご連絡ください。回答まで最大5営業日いただきます。</a:t>
            </a:r>
          </a:p>
        </p:txBody>
      </p:sp>
      <p:graphicFrame>
        <p:nvGraphicFramePr>
          <p:cNvPr id="12" name="表 5">
            <a:extLst>
              <a:ext uri="{FF2B5EF4-FFF2-40B4-BE49-F238E27FC236}">
                <a16:creationId xmlns:a16="http://schemas.microsoft.com/office/drawing/2014/main" id="{66D65820-49B5-2C87-655D-299BC131F4E8}"/>
              </a:ext>
            </a:extLst>
          </p:cNvPr>
          <p:cNvGraphicFramePr>
            <a:graphicFrameLocks noGrp="1"/>
          </p:cNvGraphicFramePr>
          <p:nvPr/>
        </p:nvGraphicFramePr>
        <p:xfrm>
          <a:off x="479425" y="2784042"/>
          <a:ext cx="11233150" cy="360222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66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309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3" name="角丸四角形 12">
            <a:extLst>
              <a:ext uri="{FF2B5EF4-FFF2-40B4-BE49-F238E27FC236}">
                <a16:creationId xmlns:a16="http://schemas.microsoft.com/office/drawing/2014/main" id="{3BBB3BC3-9A36-C6DC-4C3F-DDA338C3E780}"/>
              </a:ext>
            </a:extLst>
          </p:cNvPr>
          <p:cNvSpPr/>
          <p:nvPr/>
        </p:nvSpPr>
        <p:spPr>
          <a:xfrm>
            <a:off x="479425" y="2243806"/>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98230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更新・変更履歴</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1435778"/>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2024/4/17</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P16</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17</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sz="1400" kern="0" dirty="0">
                <a:solidFill>
                  <a:schemeClr val="accent3"/>
                </a:solidFill>
                <a:latin typeface="Meiryo" panose="020B0604030504040204" pitchFamily="34" charset="-128"/>
                <a:ea typeface="Meiryo" panose="020B0604030504040204" pitchFamily="34" charset="-128"/>
              </a:rPr>
              <a:t>追加しました</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br>
              <a:rPr kumimoji="0" lang="en-US" altLang="ja-JP" sz="1400" kern="0" dirty="0">
                <a:solidFill>
                  <a:schemeClr val="accent3"/>
                </a:solidFill>
                <a:latin typeface="Meiryo" panose="020B0604030504040204" pitchFamily="34" charset="-128"/>
                <a:ea typeface="Meiryo" panose="020B0604030504040204" pitchFamily="34" charset="-128"/>
              </a:rPr>
            </a:br>
            <a:r>
              <a:rPr kumimoji="0" lang="en-US" altLang="ja-JP" sz="1400" kern="0" dirty="0">
                <a:solidFill>
                  <a:schemeClr val="accent3"/>
                </a:solidFill>
                <a:latin typeface="Meiryo" panose="020B0604030504040204" pitchFamily="34" charset="-128"/>
                <a:ea typeface="Meiryo" panose="020B0604030504040204" pitchFamily="34" charset="-128"/>
                <a:cs typeface="+mn-cs"/>
              </a:rPr>
              <a:t>P19</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 </a:t>
            </a:r>
            <a:r>
              <a:rPr kumimoji="0" lang="en-US" altLang="ja-JP" sz="1400" kern="0" dirty="0">
                <a:solidFill>
                  <a:schemeClr val="accent3"/>
                </a:solidFill>
                <a:latin typeface="Meiryo" panose="020B0604030504040204" pitchFamily="34" charset="-128"/>
                <a:ea typeface="Meiryo" panose="020B0604030504040204" pitchFamily="34" charset="-128"/>
                <a:cs typeface="+mn-cs"/>
              </a:rPr>
              <a:t>PC</a:t>
            </a:r>
            <a:r>
              <a:rPr kumimoji="0" lang="ja-JP" altLang="en-US" sz="1400" kern="0" dirty="0">
                <a:solidFill>
                  <a:schemeClr val="accent3"/>
                </a:solidFill>
                <a:latin typeface="Meiryo" panose="020B0604030504040204" pitchFamily="34" charset="-128"/>
                <a:ea typeface="Meiryo" panose="020B0604030504040204" pitchFamily="34" charset="-128"/>
                <a:cs typeface="+mn-cs"/>
              </a:rPr>
              <a:t>の推奨フォーマットについて追記いたしました。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2024</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800"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800" b="1" dirty="0">
                <a:latin typeface="メイリオ" panose="020B0604030504040204" pitchFamily="50" charset="-128"/>
                <a:ea typeface="メイリオ" panose="020B0604030504040204" pitchFamily="50" charset="-128"/>
                <a:cs typeface="メイリオ" panose="020B0604030504040204" pitchFamily="50" charset="-128"/>
              </a:rPr>
              <a:t>2024</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8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1800" dirty="0">
                <a:latin typeface="メイリオ" panose="020B0604030504040204" pitchFamily="50" charset="-128"/>
                <a:ea typeface="メイリオ" panose="020B0604030504040204" pitchFamily="50" charset="-128"/>
                <a:cs typeface="メイリオ" panose="020B0604030504040204" pitchFamily="50" charset="-128"/>
              </a:rPr>
              <a:t>概要</a:t>
            </a:r>
            <a:endParaRPr kumimoji="1" lang="ja-JP" altLang="en-US" dirty="0"/>
          </a:p>
        </p:txBody>
      </p:sp>
      <p:pic>
        <p:nvPicPr>
          <p:cNvPr id="6" name="図プレースホルダー 5" descr="アイコン&#10;&#10;自動的に生成された説明">
            <a:extLst>
              <a:ext uri="{FF2B5EF4-FFF2-40B4-BE49-F238E27FC236}">
                <a16:creationId xmlns:a16="http://schemas.microsoft.com/office/drawing/2014/main" id="{8608DEDB-0F95-7B92-19BE-55EF5525C1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p:spPr>
      </p:pic>
      <p:sp>
        <p:nvSpPr>
          <p:cNvPr id="7" name="テキスト プレースホルダー 3">
            <a:extLst>
              <a:ext uri="{FF2B5EF4-FFF2-40B4-BE49-F238E27FC236}">
                <a16:creationId xmlns:a16="http://schemas.microsoft.com/office/drawing/2014/main" id="{885207DA-0178-F524-9243-A860F2D9F0B9}"/>
              </a:ext>
            </a:extLst>
          </p:cNvPr>
          <p:cNvSpPr>
            <a:spLocks noGrp="1"/>
          </p:cNvSpPr>
          <p:nvPr>
            <p:ph type="body" sz="quarter" idx="12"/>
          </p:nvPr>
        </p:nvSpPr>
        <p:spPr>
          <a:xfrm>
            <a:off x="600427" y="78666"/>
            <a:ext cx="431274" cy="410840"/>
          </a:xfrm>
        </p:spPr>
        <p:txBody>
          <a:bodyPr/>
          <a:lstStyle/>
          <a:p>
            <a:r>
              <a:rPr lang="ja-JP" altLang="en-US" spc="0" dirty="0"/>
              <a:t>概要</a:t>
            </a:r>
            <a:endParaRPr kumimoji="1" lang="ja-JP" altLang="en-US" spc="0" dirty="0"/>
          </a:p>
        </p:txBody>
      </p:sp>
      <p:sp>
        <p:nvSpPr>
          <p:cNvPr id="3" name="角丸四角形 3">
            <a:extLst>
              <a:ext uri="{FF2B5EF4-FFF2-40B4-BE49-F238E27FC236}">
                <a16:creationId xmlns:a16="http://schemas.microsoft.com/office/drawing/2014/main" id="{E6803349-CC4F-E1BE-7216-06AF0F9A1841}"/>
              </a:ext>
            </a:extLst>
          </p:cNvPr>
          <p:cNvSpPr/>
          <p:nvPr/>
        </p:nvSpPr>
        <p:spPr>
          <a:xfrm>
            <a:off x="510373" y="1504736"/>
            <a:ext cx="11209413" cy="2839403"/>
          </a:xfrm>
          <a:prstGeom prst="roundRect">
            <a:avLst>
              <a:gd name="adj" fmla="val 8047"/>
            </a:avLst>
          </a:prstGeom>
          <a:noFill/>
          <a:ln w="15875">
            <a:noFill/>
          </a:ln>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掲載期間</a:t>
            </a:r>
            <a:r>
              <a:rPr lang="en-US" altLang="ja-JP" sz="2000" b="1" spc="300" dirty="0">
                <a:solidFill>
                  <a:schemeClr val="accent3"/>
                </a:solidFill>
                <a:latin typeface="Meiryo"/>
                <a:ea typeface="Meiryo"/>
              </a:rPr>
              <a:t>2024年3月31日</a:t>
            </a:r>
            <a:r>
              <a:rPr lang="ja-JP" altLang="en-US" sz="2000" b="1" spc="300" dirty="0">
                <a:solidFill>
                  <a:schemeClr val="accent3"/>
                </a:solidFill>
                <a:latin typeface="Meiryo"/>
                <a:ea typeface="Meiryo"/>
              </a:rPr>
              <a:t>までの商品がご好評につき、</a:t>
            </a:r>
            <a:endParaRPr lang="en-US" altLang="ja-JP" sz="2000" b="1" spc="300" dirty="0">
              <a:solidFill>
                <a:schemeClr val="accent3"/>
              </a:solidFill>
              <a:latin typeface="Meiryo"/>
              <a:ea typeface="Meiry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a:ea typeface="Meiryo"/>
              </a:rPr>
              <a:t>以下の点を追記し、</a:t>
            </a:r>
            <a:r>
              <a:rPr lang="en-US" altLang="ja-JP" sz="2000" b="1" spc="300" dirty="0">
                <a:solidFill>
                  <a:schemeClr val="accent3"/>
                </a:solidFill>
                <a:latin typeface="Meiryo"/>
                <a:ea typeface="Meiryo"/>
              </a:rPr>
              <a:t>2024</a:t>
            </a:r>
            <a:r>
              <a:rPr lang="ja-JP" altLang="en-US" sz="2000" b="1" spc="300" dirty="0">
                <a:solidFill>
                  <a:schemeClr val="accent3"/>
                </a:solidFill>
                <a:latin typeface="Meiryo"/>
                <a:ea typeface="Meiryo"/>
              </a:rPr>
              <a:t>年</a:t>
            </a:r>
            <a:r>
              <a:rPr lang="en-US" altLang="ja-JP" sz="2000" b="1" spc="300" dirty="0">
                <a:solidFill>
                  <a:schemeClr val="accent3"/>
                </a:solidFill>
                <a:latin typeface="Meiryo"/>
                <a:ea typeface="Meiryo"/>
              </a:rPr>
              <a:t>1</a:t>
            </a:r>
            <a:r>
              <a:rPr lang="ja-JP" altLang="en-US" sz="2000" b="1" spc="300" dirty="0">
                <a:solidFill>
                  <a:schemeClr val="accent3"/>
                </a:solidFill>
                <a:latin typeface="Meiryo"/>
                <a:ea typeface="Meiryo"/>
              </a:rPr>
              <a:t>月</a:t>
            </a:r>
            <a:r>
              <a:rPr lang="en-US" altLang="ja-JP" sz="2000" b="1" spc="300" dirty="0">
                <a:solidFill>
                  <a:schemeClr val="accent3"/>
                </a:solidFill>
                <a:latin typeface="Meiryo"/>
                <a:ea typeface="Meiryo"/>
              </a:rPr>
              <a:t>17</a:t>
            </a:r>
            <a:r>
              <a:rPr lang="ja-JP" altLang="en-US" sz="2000" b="1" spc="300" dirty="0">
                <a:solidFill>
                  <a:schemeClr val="accent3"/>
                </a:solidFill>
                <a:latin typeface="Meiryo"/>
                <a:ea typeface="Meiryo"/>
              </a:rPr>
              <a:t>日に新たにリリースしました。</a:t>
            </a:r>
            <a:endParaRPr lang="en-US" altLang="ja-JP" sz="2000" b="1" spc="300" dirty="0">
              <a:solidFill>
                <a:schemeClr val="accent3"/>
              </a:solidFill>
              <a:latin typeface="Meiryo"/>
              <a:ea typeface="Meiry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2000" b="1" spc="300" dirty="0">
              <a:solidFill>
                <a:schemeClr val="accent3"/>
              </a:solidFill>
              <a:latin typeface="Meiryo"/>
              <a:ea typeface="Meiryo"/>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1" spc="300" dirty="0">
                <a:solidFill>
                  <a:schemeClr val="accent3"/>
                </a:solidFill>
                <a:latin typeface="Meiryo"/>
                <a:ea typeface="Meiryo"/>
              </a:rPr>
              <a:t>P17</a:t>
            </a:r>
            <a:r>
              <a:rPr lang="ja-JP" altLang="en-US" sz="1400" b="1" spc="300" dirty="0">
                <a:solidFill>
                  <a:schemeClr val="accent3"/>
                </a:solidFill>
                <a:latin typeface="Meiryo"/>
                <a:ea typeface="Meiryo"/>
              </a:rPr>
              <a:t>：商品価格</a:t>
            </a:r>
            <a:endParaRPr lang="en-US" altLang="ja-JP" sz="1400" b="1" spc="300" dirty="0">
              <a:solidFill>
                <a:schemeClr val="accent3"/>
              </a:solidFill>
              <a:latin typeface="Meiryo"/>
              <a:ea typeface="Meiryo"/>
            </a:endParaRPr>
          </a:p>
          <a:p>
            <a:pPr marR="0" lvl="0" algn="l" defTabSz="914400" rtl="0" eaLnBrk="1" fontAlgn="auto" latinLnBrk="0" hangingPunct="1">
              <a:lnSpc>
                <a:spcPct val="100000"/>
              </a:lnSpc>
              <a:spcBef>
                <a:spcPts val="0"/>
              </a:spcBef>
              <a:spcAft>
                <a:spcPts val="0"/>
              </a:spcAft>
              <a:buClrTx/>
              <a:buSzTx/>
              <a:tabLst/>
              <a:defRPr/>
            </a:pPr>
            <a:r>
              <a:rPr lang="en-US" altLang="ja-JP" sz="1400" b="1" spc="300" dirty="0">
                <a:solidFill>
                  <a:schemeClr val="accent3"/>
                </a:solidFill>
                <a:latin typeface="Meiryo"/>
                <a:ea typeface="Meiryo"/>
              </a:rPr>
              <a:t>Yahoo! JAPAN PR</a:t>
            </a:r>
            <a:r>
              <a:rPr lang="ja-JP" altLang="en-US" sz="1400" b="1" spc="300" dirty="0">
                <a:solidFill>
                  <a:schemeClr val="accent3"/>
                </a:solidFill>
                <a:latin typeface="Meiryo"/>
                <a:ea typeface="Meiryo"/>
              </a:rPr>
              <a:t>企画</a:t>
            </a:r>
            <a:r>
              <a:rPr lang="en-US" altLang="ja-JP" sz="1400" b="1" spc="300" dirty="0">
                <a:solidFill>
                  <a:schemeClr val="accent3"/>
                </a:solidFill>
                <a:latin typeface="Meiryo"/>
                <a:ea typeface="Meiryo"/>
              </a:rPr>
              <a:t>LP</a:t>
            </a:r>
            <a:r>
              <a:rPr lang="ja-JP" altLang="en-US" sz="1400" b="1" spc="300" dirty="0">
                <a:solidFill>
                  <a:schemeClr val="accent3"/>
                </a:solidFill>
                <a:latin typeface="Meiryo"/>
                <a:ea typeface="Meiryo"/>
              </a:rPr>
              <a:t>（</a:t>
            </a:r>
            <a:r>
              <a:rPr lang="en-US" altLang="ja-JP" sz="1400" b="1" spc="300" dirty="0">
                <a:solidFill>
                  <a:schemeClr val="accent3"/>
                </a:solidFill>
                <a:latin typeface="Meiryo"/>
                <a:ea typeface="Meiryo"/>
              </a:rPr>
              <a:t>LINE</a:t>
            </a:r>
            <a:r>
              <a:rPr lang="ja-JP" altLang="en-US" sz="1400" b="1" spc="300" dirty="0">
                <a:solidFill>
                  <a:schemeClr val="accent3"/>
                </a:solidFill>
                <a:latin typeface="Meiryo"/>
                <a:ea typeface="Meiryo"/>
              </a:rPr>
              <a:t>ヤフー制作</a:t>
            </a:r>
            <a:r>
              <a:rPr lang="en-US" altLang="ja-JP" sz="1400" b="1" spc="300" dirty="0">
                <a:solidFill>
                  <a:schemeClr val="accent3"/>
                </a:solidFill>
                <a:latin typeface="Meiryo"/>
                <a:ea typeface="Meiryo"/>
              </a:rPr>
              <a:t>LP</a:t>
            </a:r>
            <a:r>
              <a:rPr lang="ja-JP" altLang="en-US" sz="1400" b="1" spc="300" dirty="0">
                <a:solidFill>
                  <a:schemeClr val="accent3"/>
                </a:solidFill>
                <a:latin typeface="Meiryo"/>
                <a:ea typeface="Meiryo"/>
              </a:rPr>
              <a:t>ページ）をご実施いただく場合の制作費・掲載期間の注記を追記</a:t>
            </a:r>
            <a:endParaRPr lang="en-US" altLang="ja-JP" sz="1400" b="1" spc="300" dirty="0">
              <a:solidFill>
                <a:schemeClr val="accent3"/>
              </a:solidFill>
              <a:latin typeface="Meiryo"/>
              <a:ea typeface="Meiryo"/>
            </a:endParaRPr>
          </a:p>
          <a:p>
            <a:pPr marR="0" lvl="0" algn="l" defTabSz="914400" rtl="0" eaLnBrk="1" fontAlgn="auto" latinLnBrk="0" hangingPunct="1">
              <a:lnSpc>
                <a:spcPct val="100000"/>
              </a:lnSpc>
              <a:spcBef>
                <a:spcPts val="0"/>
              </a:spcBef>
              <a:spcAft>
                <a:spcPts val="0"/>
              </a:spcAft>
              <a:buClrTx/>
              <a:buSzTx/>
              <a:tabLst/>
              <a:defRPr/>
            </a:pPr>
            <a:endParaRPr lang="en-US" altLang="ja-JP" sz="1400" b="1" spc="300" dirty="0">
              <a:solidFill>
                <a:schemeClr val="accent3"/>
              </a:solidFill>
              <a:latin typeface="Meiryo"/>
              <a:ea typeface="Meiryo"/>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1" spc="300" dirty="0">
                <a:solidFill>
                  <a:schemeClr val="accent3"/>
                </a:solidFill>
                <a:latin typeface="Meiryo"/>
                <a:ea typeface="Meiryo"/>
              </a:rPr>
              <a:t>P18</a:t>
            </a:r>
            <a:r>
              <a:rPr lang="ja-JP" altLang="en-US" sz="1400" b="1" spc="300" dirty="0">
                <a:solidFill>
                  <a:schemeClr val="accent3"/>
                </a:solidFill>
                <a:latin typeface="Meiryo"/>
                <a:ea typeface="Meiryo"/>
              </a:rPr>
              <a:t>：商品価格（制作費無償プラン）</a:t>
            </a:r>
            <a:endParaRPr lang="en-US" altLang="ja-JP" sz="1400" b="1" spc="300" dirty="0">
              <a:solidFill>
                <a:schemeClr val="accent3"/>
              </a:solidFill>
              <a:latin typeface="Meiryo"/>
              <a:ea typeface="Meiryo"/>
            </a:endParaRPr>
          </a:p>
          <a:p>
            <a:pPr>
              <a:defRPr/>
            </a:pPr>
            <a:r>
              <a:rPr lang="en-US" altLang="ja-JP" sz="1400" b="1" spc="300" dirty="0">
                <a:solidFill>
                  <a:schemeClr val="accent3"/>
                </a:solidFill>
                <a:latin typeface="Meiryo"/>
                <a:ea typeface="Meiryo"/>
              </a:rPr>
              <a:t>Yahoo! JAPAN PR</a:t>
            </a:r>
            <a:r>
              <a:rPr lang="ja-JP" altLang="en-US" sz="1400" b="1" spc="300" dirty="0">
                <a:solidFill>
                  <a:schemeClr val="accent3"/>
                </a:solidFill>
                <a:latin typeface="Meiryo"/>
                <a:ea typeface="Meiryo"/>
              </a:rPr>
              <a:t>企画</a:t>
            </a:r>
            <a:r>
              <a:rPr lang="en-US" altLang="ja-JP" sz="1400" b="1" spc="300" dirty="0">
                <a:solidFill>
                  <a:schemeClr val="accent3"/>
                </a:solidFill>
                <a:latin typeface="Meiryo"/>
                <a:ea typeface="Meiryo"/>
              </a:rPr>
              <a:t>LP</a:t>
            </a:r>
            <a:r>
              <a:rPr lang="ja-JP" altLang="en-US" sz="1400" b="1" spc="300" dirty="0">
                <a:solidFill>
                  <a:schemeClr val="accent3"/>
                </a:solidFill>
                <a:latin typeface="Meiryo"/>
                <a:ea typeface="Meiryo"/>
              </a:rPr>
              <a:t>（</a:t>
            </a:r>
            <a:r>
              <a:rPr lang="en-US" altLang="ja-JP" sz="1400" b="1" spc="300" dirty="0">
                <a:solidFill>
                  <a:schemeClr val="accent3"/>
                </a:solidFill>
                <a:latin typeface="Meiryo"/>
                <a:ea typeface="Meiryo"/>
              </a:rPr>
              <a:t>LINE</a:t>
            </a:r>
            <a:r>
              <a:rPr lang="ja-JP" altLang="en-US" sz="1400" b="1" spc="300" dirty="0">
                <a:solidFill>
                  <a:schemeClr val="accent3"/>
                </a:solidFill>
                <a:latin typeface="Meiryo"/>
                <a:ea typeface="Meiryo"/>
              </a:rPr>
              <a:t>ヤフー制作</a:t>
            </a:r>
            <a:r>
              <a:rPr lang="en-US" altLang="ja-JP" sz="1400" b="1" spc="300" dirty="0">
                <a:solidFill>
                  <a:schemeClr val="accent3"/>
                </a:solidFill>
                <a:latin typeface="Meiryo"/>
                <a:ea typeface="Meiryo"/>
              </a:rPr>
              <a:t>LP</a:t>
            </a:r>
            <a:r>
              <a:rPr lang="ja-JP" altLang="en-US" sz="1400" b="1" spc="300" dirty="0">
                <a:solidFill>
                  <a:schemeClr val="accent3"/>
                </a:solidFill>
                <a:latin typeface="Meiryo"/>
                <a:ea typeface="Meiryo"/>
              </a:rPr>
              <a:t>ページ）をご実施いただく場合の制作費・掲載期間の注記を追記</a:t>
            </a:r>
            <a:endParaRPr lang="en-US" altLang="ja-JP" sz="1400" b="1" spc="300" dirty="0">
              <a:solidFill>
                <a:schemeClr val="accent3"/>
              </a:solidFill>
              <a:latin typeface="Meiryo"/>
              <a:ea typeface="Meiryo"/>
            </a:endParaRPr>
          </a:p>
          <a:p>
            <a:pPr marR="0" lvl="0" algn="l" defTabSz="914400" rtl="0" eaLnBrk="1" fontAlgn="auto" latinLnBrk="0" hangingPunct="1">
              <a:lnSpc>
                <a:spcPct val="100000"/>
              </a:lnSpc>
              <a:spcBef>
                <a:spcPts val="0"/>
              </a:spcBef>
              <a:spcAft>
                <a:spcPts val="0"/>
              </a:spcAft>
              <a:buClrTx/>
              <a:buSzTx/>
              <a:tabLst/>
              <a:defRPr/>
            </a:pPr>
            <a:endParaRPr lang="en-US" altLang="ja-JP" b="1" spc="300" dirty="0">
              <a:solidFill>
                <a:schemeClr val="accent3"/>
              </a:solidFill>
              <a:latin typeface="Meiryo"/>
              <a:ea typeface="Meiryo"/>
            </a:endParaRPr>
          </a:p>
        </p:txBody>
      </p:sp>
    </p:spTree>
    <p:extLst>
      <p:ext uri="{BB962C8B-B14F-4D97-AF65-F5344CB8AC3E}">
        <p14:creationId xmlns:p14="http://schemas.microsoft.com/office/powerpoint/2010/main" val="3763077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4" name="図プレースホルダー 3" descr="アイコン&#10;&#10;自動的に生成された説明">
            <a:extLst>
              <a:ext uri="{FF2B5EF4-FFF2-40B4-BE49-F238E27FC236}">
                <a16:creationId xmlns:a16="http://schemas.microsoft.com/office/drawing/2014/main" id="{7A900AED-A785-8EF0-4B4A-859AAF8027E3}"/>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3804" b="3804"/>
          <a:stretch/>
        </p:blipFill>
        <p:spPr>
          <a:xfrm>
            <a:off x="2204326" y="2773503"/>
            <a:ext cx="1586282" cy="1464484"/>
          </a:xfrm>
          <a:prstGeom prst="rect">
            <a:avLst/>
          </a:prstGeom>
        </p:spPr>
      </p:pic>
      <p:sp>
        <p:nvSpPr>
          <p:cNvPr id="3" name="テキスト プレースホルダー 19">
            <a:extLst>
              <a:ext uri="{FF2B5EF4-FFF2-40B4-BE49-F238E27FC236}">
                <a16:creationId xmlns:a16="http://schemas.microsoft.com/office/drawing/2014/main" id="{5E471B5F-D505-CE31-FE19-17DD6B5DC82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02</a:t>
            </a:r>
            <a:endParaRPr kumimoji="1" lang="ja-JP" altLang="en-US" dirty="0"/>
          </a:p>
        </p:txBody>
      </p:sp>
      <p:sp>
        <p:nvSpPr>
          <p:cNvPr id="7" name="テキスト プレースホルダー 23">
            <a:extLst>
              <a:ext uri="{FF2B5EF4-FFF2-40B4-BE49-F238E27FC236}">
                <a16:creationId xmlns:a16="http://schemas.microsoft.com/office/drawing/2014/main" id="{4D9D540F-C023-6FB6-C1D6-15C7CB6E1F67}"/>
              </a:ext>
            </a:extLst>
          </p:cNvPr>
          <p:cNvSpPr>
            <a:spLocks noGrp="1"/>
          </p:cNvSpPr>
          <p:nvPr>
            <p:ph type="body" sz="quarter" idx="19" hasCustomPrompt="1"/>
          </p:nvPr>
        </p:nvSpPr>
        <p:spPr>
          <a:xfrm>
            <a:off x="17200" y="4397406"/>
            <a:ext cx="5960533" cy="1412875"/>
          </a:xfrm>
          <a:prstGeom prst="rect">
            <a:avLst/>
          </a:prstGeom>
        </p:spPr>
        <p:txBody>
          <a:bodyPr/>
          <a:lstStyle>
            <a:lvl1pPr algn="ctr">
              <a:defRPr b="1" spc="300">
                <a:solidFill>
                  <a:schemeClr val="bg1"/>
                </a:solidFill>
              </a:defRPr>
            </a:lvl1pPr>
            <a:lvl2pPr marL="457212" indent="0">
              <a:buNone/>
              <a:defRPr/>
            </a:lvl2pPr>
          </a:lstStyle>
          <a:p>
            <a:r>
              <a:rPr lang="ja-JP" altLang="en-US" dirty="0"/>
              <a:t>商品概要</a:t>
            </a:r>
          </a:p>
        </p:txBody>
      </p:sp>
    </p:spTree>
    <p:extLst>
      <p:ext uri="{BB962C8B-B14F-4D97-AF65-F5344CB8AC3E}">
        <p14:creationId xmlns:p14="http://schemas.microsoft.com/office/powerpoint/2010/main" val="1526956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商品概要</a:t>
            </a:r>
            <a:r>
              <a:rPr kumimoji="1" lang="en-US" altLang="ja-JP" dirty="0"/>
              <a:t> – </a:t>
            </a:r>
            <a:r>
              <a:rPr kumimoji="1" lang="ja-JP" altLang="en-US"/>
              <a:t>共通 </a:t>
            </a:r>
            <a:r>
              <a:rPr kumimoji="1" lang="en-US" altLang="ja-JP" dirty="0"/>
              <a:t>–</a:t>
            </a:r>
            <a:endParaRPr kumimoji="1" lang="ja-JP" altLang="en-US"/>
          </a:p>
        </p:txBody>
      </p:sp>
      <p:sp>
        <p:nvSpPr>
          <p:cNvPr id="4" name="テキスト プレースホルダー 3">
            <a:extLst>
              <a:ext uri="{FF2B5EF4-FFF2-40B4-BE49-F238E27FC236}">
                <a16:creationId xmlns:a16="http://schemas.microsoft.com/office/drawing/2014/main" id="{32D51BD2-E194-E8EB-D15A-BC28B8401CD0}"/>
              </a:ext>
            </a:extLst>
          </p:cNvPr>
          <p:cNvSpPr>
            <a:spLocks noGrp="1"/>
          </p:cNvSpPr>
          <p:nvPr>
            <p:ph type="body" sz="quarter" idx="12"/>
          </p:nvPr>
        </p:nvSpPr>
        <p:spPr/>
        <p:txBody>
          <a:bodyPr/>
          <a:lstStyle/>
          <a:p>
            <a:r>
              <a:rPr lang="ja-JP" altLang="en-US" dirty="0"/>
              <a:t>商品概要</a:t>
            </a:r>
          </a:p>
        </p:txBody>
      </p:sp>
      <p:sp>
        <p:nvSpPr>
          <p:cNvPr id="6" name="角丸四角形 5">
            <a:extLst>
              <a:ext uri="{FF2B5EF4-FFF2-40B4-BE49-F238E27FC236}">
                <a16:creationId xmlns:a16="http://schemas.microsoft.com/office/drawing/2014/main" id="{47278A2C-69BC-7A9E-7055-910740B59E4C}"/>
              </a:ext>
            </a:extLst>
          </p:cNvPr>
          <p:cNvSpPr/>
          <p:nvPr/>
        </p:nvSpPr>
        <p:spPr>
          <a:xfrm>
            <a:off x="1805014"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accent3"/>
                </a:solidFill>
                <a:latin typeface="Meiryo" panose="020B0604030504040204" pitchFamily="34" charset="-128"/>
                <a:ea typeface="Meiryo" panose="020B0604030504040204" pitchFamily="34" charset="-128"/>
              </a:rPr>
              <a:t>Yahoo! JAPAN </a:t>
            </a:r>
            <a:r>
              <a:rPr kumimoji="1" lang="ja-JP" altLang="en-US" sz="1500">
                <a:solidFill>
                  <a:schemeClr val="accent3"/>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EA3E24EC-22FD-0ED8-83F0-E4FF9D97CB23}"/>
              </a:ext>
            </a:extLst>
          </p:cNvPr>
          <p:cNvSpPr/>
          <p:nvPr/>
        </p:nvSpPr>
        <p:spPr>
          <a:xfrm>
            <a:off x="1976536" y="2239201"/>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4750FE7E-91BE-9C77-8A33-BF3C4DD3C3FD}"/>
              </a:ext>
            </a:extLst>
          </p:cNvPr>
          <p:cNvSpPr txBox="1"/>
          <p:nvPr/>
        </p:nvSpPr>
        <p:spPr>
          <a:xfrm>
            <a:off x="479425" y="1144553"/>
            <a:ext cx="11233150" cy="1375180"/>
          </a:xfrm>
          <a:prstGeom prst="rect">
            <a:avLst/>
          </a:prstGeom>
          <a:noFill/>
        </p:spPr>
        <p:txBody>
          <a:bodyPr wrap="square" lIns="0" tIns="0" rIns="0" b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独自の</a:t>
            </a:r>
            <a:r>
              <a:rPr kumimoji="0" lang="ja-JP" altLang="en-US" kern="0">
                <a:solidFill>
                  <a:schemeClr val="accent3"/>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F8CA75C3-C2B2-647F-60B9-B21E82F5C04D}"/>
              </a:ext>
            </a:extLst>
          </p:cNvPr>
          <p:cNvGrpSpPr>
            <a:grpSpLocks noChangeAspect="1"/>
          </p:cNvGrpSpPr>
          <p:nvPr/>
        </p:nvGrpSpPr>
        <p:grpSpPr>
          <a:xfrm>
            <a:off x="5994757" y="4852957"/>
            <a:ext cx="324000" cy="178785"/>
            <a:chOff x="5270129" y="3256673"/>
            <a:chExt cx="396700" cy="218901"/>
          </a:xfrm>
        </p:grpSpPr>
        <p:sp>
          <p:nvSpPr>
            <p:cNvPr id="11" name="直角三角形 10">
              <a:extLst>
                <a:ext uri="{FF2B5EF4-FFF2-40B4-BE49-F238E27FC236}">
                  <a16:creationId xmlns:a16="http://schemas.microsoft.com/office/drawing/2014/main" id="{BD48F4E4-5BE1-596A-5DC8-0EA49D10626E}"/>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直角三角形 11">
              <a:extLst>
                <a:ext uri="{FF2B5EF4-FFF2-40B4-BE49-F238E27FC236}">
                  <a16:creationId xmlns:a16="http://schemas.microsoft.com/office/drawing/2014/main" id="{3C678B57-7158-7426-F55B-2719D514ECDB}"/>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3" name="片側の 2 つの角を丸めた四角形 12">
            <a:extLst>
              <a:ext uri="{FF2B5EF4-FFF2-40B4-BE49-F238E27FC236}">
                <a16:creationId xmlns:a16="http://schemas.microsoft.com/office/drawing/2014/main" id="{F47FCEE8-7A30-358C-11A4-9CBB52D03A76}"/>
              </a:ext>
            </a:extLst>
          </p:cNvPr>
          <p:cNvSpPr/>
          <p:nvPr/>
        </p:nvSpPr>
        <p:spPr>
          <a:xfrm>
            <a:off x="1623986" y="3232439"/>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14" name="直角三角形 13">
            <a:extLst>
              <a:ext uri="{FF2B5EF4-FFF2-40B4-BE49-F238E27FC236}">
                <a16:creationId xmlns:a16="http://schemas.microsoft.com/office/drawing/2014/main" id="{F9674385-47EA-8D37-A1B3-307772DE30AD}"/>
              </a:ext>
            </a:extLst>
          </p:cNvPr>
          <p:cNvSpPr/>
          <p:nvPr/>
        </p:nvSpPr>
        <p:spPr>
          <a:xfrm rot="10800000">
            <a:off x="1626008" y="4046826"/>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A4385BA-BB3F-4A10-3AED-A682CFE2409B}"/>
              </a:ext>
            </a:extLst>
          </p:cNvPr>
          <p:cNvSpPr/>
          <p:nvPr/>
        </p:nvSpPr>
        <p:spPr>
          <a:xfrm>
            <a:off x="6428016" y="3033661"/>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dirty="0">
                <a:solidFill>
                  <a:schemeClr val="accent3"/>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dirty="0">
                <a:solidFill>
                  <a:schemeClr val="accent3"/>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dirty="0">
                <a:solidFill>
                  <a:schemeClr val="accent3"/>
                </a:solidFill>
                <a:latin typeface="Meiryo" panose="020B0604030504040204" pitchFamily="34" charset="-128"/>
                <a:ea typeface="Meiryo" panose="020B0604030504040204" pitchFamily="34" charset="-128"/>
              </a:rPr>
              <a:t>・</a:t>
            </a:r>
            <a:r>
              <a:rPr lang="en-US" altLang="ja-JP" sz="1500" dirty="0">
                <a:solidFill>
                  <a:schemeClr val="accent3"/>
                </a:solidFill>
                <a:latin typeface="Meiryo" panose="020B0604030504040204" pitchFamily="34" charset="-128"/>
                <a:ea typeface="Meiryo" panose="020B0604030504040204" pitchFamily="34" charset="-128"/>
              </a:rPr>
              <a:t>LINE</a:t>
            </a:r>
            <a:r>
              <a:rPr lang="ja-JP" altLang="en-US" sz="1500" dirty="0">
                <a:solidFill>
                  <a:schemeClr val="accent3"/>
                </a:solidFill>
                <a:latin typeface="Meiryo" panose="020B0604030504040204" pitchFamily="34" charset="-128"/>
                <a:ea typeface="Meiryo" panose="020B0604030504040204" pitchFamily="34" charset="-128"/>
              </a:rPr>
              <a:t>ヤフー</a:t>
            </a:r>
            <a:r>
              <a:rPr kumimoji="1" lang="ja-JP" altLang="en-US" sz="1500" dirty="0">
                <a:solidFill>
                  <a:schemeClr val="accent3"/>
                </a:solidFill>
                <a:latin typeface="Meiryo" panose="020B0604030504040204" pitchFamily="34" charset="-128"/>
                <a:ea typeface="Meiryo" panose="020B0604030504040204" pitchFamily="34" charset="-128"/>
              </a:rPr>
              <a:t>が作成したランディングページへ自動遷移</a:t>
            </a:r>
          </a:p>
        </p:txBody>
      </p:sp>
      <p:sp>
        <p:nvSpPr>
          <p:cNvPr id="16" name="片側の 2 つの角を丸めた四角形 15">
            <a:extLst>
              <a:ext uri="{FF2B5EF4-FFF2-40B4-BE49-F238E27FC236}">
                <a16:creationId xmlns:a16="http://schemas.microsoft.com/office/drawing/2014/main" id="{65E920CD-3421-DB9E-14D4-26DD65212DA6}"/>
              </a:ext>
            </a:extLst>
          </p:cNvPr>
          <p:cNvSpPr/>
          <p:nvPr/>
        </p:nvSpPr>
        <p:spPr>
          <a:xfrm>
            <a:off x="6246988" y="3232439"/>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7" name="直角三角形 16">
            <a:extLst>
              <a:ext uri="{FF2B5EF4-FFF2-40B4-BE49-F238E27FC236}">
                <a16:creationId xmlns:a16="http://schemas.microsoft.com/office/drawing/2014/main" id="{63976DB6-574F-82B6-96BD-7FE9BFEB36CA}"/>
              </a:ext>
            </a:extLst>
          </p:cNvPr>
          <p:cNvSpPr/>
          <p:nvPr/>
        </p:nvSpPr>
        <p:spPr>
          <a:xfrm rot="10800000">
            <a:off x="6203605" y="4046826"/>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E826DB52-B2F0-65CD-03A8-B1990B6B47FC}"/>
              </a:ext>
            </a:extLst>
          </p:cNvPr>
          <p:cNvPicPr>
            <a:picLocks noChangeAspect="1"/>
          </p:cNvPicPr>
          <p:nvPr/>
        </p:nvPicPr>
        <p:blipFill>
          <a:blip r:embed="rId2"/>
          <a:stretch>
            <a:fillRect/>
          </a:stretch>
        </p:blipFill>
        <p:spPr>
          <a:xfrm>
            <a:off x="9324101" y="3393756"/>
            <a:ext cx="666215" cy="544776"/>
          </a:xfrm>
          <a:prstGeom prst="rect">
            <a:avLst/>
          </a:prstGeom>
        </p:spPr>
      </p:pic>
      <p:pic>
        <p:nvPicPr>
          <p:cNvPr id="19" name="図 18">
            <a:extLst>
              <a:ext uri="{FF2B5EF4-FFF2-40B4-BE49-F238E27FC236}">
                <a16:creationId xmlns:a16="http://schemas.microsoft.com/office/drawing/2014/main" id="{4FCF378F-CCA2-98C3-340A-674C5289BCE1}"/>
              </a:ext>
            </a:extLst>
          </p:cNvPr>
          <p:cNvPicPr>
            <a:picLocks noChangeAspect="1"/>
          </p:cNvPicPr>
          <p:nvPr/>
        </p:nvPicPr>
        <p:blipFill>
          <a:blip r:embed="rId3"/>
          <a:stretch>
            <a:fillRect/>
          </a:stretch>
        </p:blipFill>
        <p:spPr>
          <a:xfrm>
            <a:off x="4836712" y="3384964"/>
            <a:ext cx="536547" cy="536547"/>
          </a:xfrm>
          <a:prstGeom prst="rect">
            <a:avLst/>
          </a:prstGeom>
        </p:spPr>
      </p:pic>
      <p:pic>
        <p:nvPicPr>
          <p:cNvPr id="5" name="図プレースホルダー 6" descr="アイコン&#10;&#10;自動的に生成された説明">
            <a:extLst>
              <a:ext uri="{FF2B5EF4-FFF2-40B4-BE49-F238E27FC236}">
                <a16:creationId xmlns:a16="http://schemas.microsoft.com/office/drawing/2014/main" id="{39F254CC-40AC-55FC-52A2-EB923426E42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25282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en" altLang="ja-JP" dirty="0">
                <a:latin typeface="Meiryo" panose="020B0604030504040204" pitchFamily="34" charset="-128"/>
                <a:ea typeface="Meiryo" panose="020B0604030504040204" pitchFamily="34" charset="-128"/>
              </a:rPr>
              <a:t>Yahoo! JAPAN </a:t>
            </a:r>
            <a:r>
              <a:rPr kumimoji="1" lang="ja-JP" altLang="en-US">
                <a:latin typeface="Meiryo" panose="020B0604030504040204" pitchFamily="34" charset="-128"/>
                <a:ea typeface="Meiryo" panose="020B0604030504040204" pitchFamily="34" charset="-128"/>
              </a:rPr>
              <a:t>トップページインタラクション企画 </a:t>
            </a:r>
            <a:r>
              <a:rPr kumimoji="1" lang="en-US" altLang="ja-JP" sz="1600" dirty="0">
                <a:latin typeface="Meiryo" panose="020B0604030504040204" pitchFamily="34" charset="-128"/>
                <a:ea typeface="Meiryo" panose="020B0604030504040204" pitchFamily="34" charset="-128"/>
              </a:rPr>
              <a:t>– </a:t>
            </a:r>
            <a:r>
              <a:rPr kumimoji="1" lang="en" altLang="ja-JP" sz="1600" dirty="0">
                <a:latin typeface="Meiryo" panose="020B0604030504040204" pitchFamily="34" charset="-128"/>
                <a:ea typeface="Meiryo" panose="020B0604030504040204" pitchFamily="34" charset="-128"/>
              </a:rPr>
              <a:t>PC</a:t>
            </a:r>
            <a:r>
              <a:rPr kumimoji="1" lang="ja-JP" altLang="en-US" sz="1600">
                <a:latin typeface="Meiryo" panose="020B0604030504040204" pitchFamily="34" charset="-128"/>
                <a:ea typeface="Meiryo" panose="020B0604030504040204" pitchFamily="34" charset="-128"/>
              </a:rPr>
              <a:t>版 </a:t>
            </a:r>
            <a:r>
              <a:rPr kumimoji="1" lang="en-US" altLang="ja-JP" sz="1600" dirty="0">
                <a:latin typeface="Meiryo" panose="020B0604030504040204" pitchFamily="34" charset="-128"/>
                <a:ea typeface="Meiryo" panose="020B0604030504040204" pitchFamily="34" charset="-128"/>
              </a:rPr>
              <a:t>–</a:t>
            </a:r>
          </a:p>
        </p:txBody>
      </p:sp>
      <p:grpSp>
        <p:nvGrpSpPr>
          <p:cNvPr id="100" name="グループ化 99">
            <a:extLst>
              <a:ext uri="{FF2B5EF4-FFF2-40B4-BE49-F238E27FC236}">
                <a16:creationId xmlns:a16="http://schemas.microsoft.com/office/drawing/2014/main" id="{C01062BC-7D4E-6257-4DB6-3BF7B1DA0518}"/>
              </a:ext>
            </a:extLst>
          </p:cNvPr>
          <p:cNvGrpSpPr/>
          <p:nvPr/>
        </p:nvGrpSpPr>
        <p:grpSpPr>
          <a:xfrm>
            <a:off x="8319939" y="1852805"/>
            <a:ext cx="3384000" cy="4708333"/>
            <a:chOff x="8319939" y="1665362"/>
            <a:chExt cx="3384000" cy="4708333"/>
          </a:xfrm>
        </p:grpSpPr>
        <p:sp>
          <p:nvSpPr>
            <p:cNvPr id="59" name="片側の 2 つの角を丸めた四角形 58">
              <a:extLst>
                <a:ext uri="{FF2B5EF4-FFF2-40B4-BE49-F238E27FC236}">
                  <a16:creationId xmlns:a16="http://schemas.microsoft.com/office/drawing/2014/main" id="{79142BCC-F428-5DB0-8C36-48770A24CE6D}"/>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0" name="片側の 2 つの角を丸めた四角形 59">
              <a:extLst>
                <a:ext uri="{FF2B5EF4-FFF2-40B4-BE49-F238E27FC236}">
                  <a16:creationId xmlns:a16="http://schemas.microsoft.com/office/drawing/2014/main" id="{97717E63-5658-ABF8-6125-12BB89C29248}"/>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ランディングページ</a:t>
              </a:r>
            </a:p>
          </p:txBody>
        </p:sp>
      </p:grpSp>
      <p:grpSp>
        <p:nvGrpSpPr>
          <p:cNvPr id="99" name="グループ化 98">
            <a:extLst>
              <a:ext uri="{FF2B5EF4-FFF2-40B4-BE49-F238E27FC236}">
                <a16:creationId xmlns:a16="http://schemas.microsoft.com/office/drawing/2014/main" id="{42C06342-C3AA-4A66-4742-D4973C116A54}"/>
              </a:ext>
            </a:extLst>
          </p:cNvPr>
          <p:cNvGrpSpPr/>
          <p:nvPr/>
        </p:nvGrpSpPr>
        <p:grpSpPr>
          <a:xfrm>
            <a:off x="4379482" y="1852805"/>
            <a:ext cx="3384000" cy="4708333"/>
            <a:chOff x="4429416" y="1665362"/>
            <a:chExt cx="3384000" cy="4708333"/>
          </a:xfrm>
        </p:grpSpPr>
        <p:sp>
          <p:nvSpPr>
            <p:cNvPr id="61" name="片側の 2 つの角を丸めた四角形 60">
              <a:extLst>
                <a:ext uri="{FF2B5EF4-FFF2-40B4-BE49-F238E27FC236}">
                  <a16:creationId xmlns:a16="http://schemas.microsoft.com/office/drawing/2014/main" id="{B8F9DDF4-7CB8-1CA3-8643-22EAE8C8B5AF}"/>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2" name="片側の 2 つの角を丸めた四角形 61">
              <a:extLst>
                <a:ext uri="{FF2B5EF4-FFF2-40B4-BE49-F238E27FC236}">
                  <a16:creationId xmlns:a16="http://schemas.microsoft.com/office/drawing/2014/main" id="{D4623338-C7E0-9793-C648-A15C47BBF159}"/>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インタラクションページ</a:t>
              </a:r>
            </a:p>
          </p:txBody>
        </p:sp>
      </p:grpSp>
      <p:sp>
        <p:nvSpPr>
          <p:cNvPr id="64" name="正方形/長方形 63">
            <a:extLst>
              <a:ext uri="{FF2B5EF4-FFF2-40B4-BE49-F238E27FC236}">
                <a16:creationId xmlns:a16="http://schemas.microsoft.com/office/drawing/2014/main" id="{586412CF-0A47-7F5E-EA39-C5D07B73AE49}"/>
              </a:ext>
            </a:extLst>
          </p:cNvPr>
          <p:cNvSpPr/>
          <p:nvPr/>
        </p:nvSpPr>
        <p:spPr>
          <a:xfrm>
            <a:off x="442914" y="1051953"/>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chemeClr val="accent3"/>
                </a:solidFill>
                <a:effectLst/>
                <a:uLnTx/>
                <a:uFillTx/>
                <a:latin typeface="Meiryo" panose="020B0604030504040204" pitchFamily="34" charset="-128"/>
                <a:ea typeface="メイリオ"/>
                <a:cs typeface="+mn-lt"/>
              </a:rPr>
              <a:t>Yahoo! JAPAN</a:t>
            </a:r>
            <a:r>
              <a:rPr kumimoji="0" lang="ja-JP" altLang="en-US" sz="1600" b="0" i="0" u="none" strike="noStrike" kern="0" cap="none" spc="0" normalizeH="0" baseline="0" noProof="0">
                <a:ln>
                  <a:noFill/>
                </a:ln>
                <a:solidFill>
                  <a:schemeClr val="accent3"/>
                </a:solidFill>
                <a:effectLst/>
                <a:uLnTx/>
                <a:uFillTx/>
                <a:latin typeface="Meiryo" panose="020B0604030504040204" pitchFamily="34" charset="-128"/>
                <a:ea typeface="メイリオ"/>
                <a:cs typeface="+mn-lt"/>
              </a:rPr>
              <a:t>広報用のダミーページをベースに、インタラクションを制作いたします。</a:t>
            </a:r>
          </a:p>
        </p:txBody>
      </p:sp>
      <p:grpSp>
        <p:nvGrpSpPr>
          <p:cNvPr id="65" name="グループ化 64">
            <a:extLst>
              <a:ext uri="{FF2B5EF4-FFF2-40B4-BE49-F238E27FC236}">
                <a16:creationId xmlns:a16="http://schemas.microsoft.com/office/drawing/2014/main" id="{710B98AB-6053-E5C7-5A4E-948F9CFA5955}"/>
              </a:ext>
            </a:extLst>
          </p:cNvPr>
          <p:cNvGrpSpPr>
            <a:grpSpLocks noChangeAspect="1"/>
          </p:cNvGrpSpPr>
          <p:nvPr/>
        </p:nvGrpSpPr>
        <p:grpSpPr>
          <a:xfrm>
            <a:off x="3911504" y="2086222"/>
            <a:ext cx="324000" cy="178785"/>
            <a:chOff x="5270129" y="3256673"/>
            <a:chExt cx="396700" cy="218901"/>
          </a:xfrm>
        </p:grpSpPr>
        <p:sp>
          <p:nvSpPr>
            <p:cNvPr id="66" name="直角三角形 65">
              <a:extLst>
                <a:ext uri="{FF2B5EF4-FFF2-40B4-BE49-F238E27FC236}">
                  <a16:creationId xmlns:a16="http://schemas.microsoft.com/office/drawing/2014/main" id="{F35E8695-E05F-413B-23E1-53F56B697888}"/>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7" name="直角三角形 66">
              <a:extLst>
                <a:ext uri="{FF2B5EF4-FFF2-40B4-BE49-F238E27FC236}">
                  <a16:creationId xmlns:a16="http://schemas.microsoft.com/office/drawing/2014/main" id="{D8955313-4590-3B3E-AE97-A58AF19BCF13}"/>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8" name="グループ化 67">
            <a:extLst>
              <a:ext uri="{FF2B5EF4-FFF2-40B4-BE49-F238E27FC236}">
                <a16:creationId xmlns:a16="http://schemas.microsoft.com/office/drawing/2014/main" id="{AA53327B-485B-2FFE-47AA-55BF93859CA5}"/>
              </a:ext>
            </a:extLst>
          </p:cNvPr>
          <p:cNvGrpSpPr>
            <a:grpSpLocks noChangeAspect="1"/>
          </p:cNvGrpSpPr>
          <p:nvPr/>
        </p:nvGrpSpPr>
        <p:grpSpPr>
          <a:xfrm>
            <a:off x="7843086" y="2086222"/>
            <a:ext cx="324000" cy="178785"/>
            <a:chOff x="5270129" y="3256673"/>
            <a:chExt cx="396700" cy="218901"/>
          </a:xfrm>
        </p:grpSpPr>
        <p:sp>
          <p:nvSpPr>
            <p:cNvPr id="69" name="直角三角形 68">
              <a:extLst>
                <a:ext uri="{FF2B5EF4-FFF2-40B4-BE49-F238E27FC236}">
                  <a16:creationId xmlns:a16="http://schemas.microsoft.com/office/drawing/2014/main" id="{5232D35C-D52B-5B7A-5020-DE33AC87A01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0" name="直角三角形 69">
              <a:extLst>
                <a:ext uri="{FF2B5EF4-FFF2-40B4-BE49-F238E27FC236}">
                  <a16:creationId xmlns:a16="http://schemas.microsoft.com/office/drawing/2014/main" id="{9688761A-D077-5AE7-425C-2B3D042C8421}"/>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71" name="角丸四角形 70">
            <a:extLst>
              <a:ext uri="{FF2B5EF4-FFF2-40B4-BE49-F238E27FC236}">
                <a16:creationId xmlns:a16="http://schemas.microsoft.com/office/drawing/2014/main" id="{E9035247-2525-44B5-1A1D-A54D0DF29A3A}"/>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nvGrpSpPr>
          <p:cNvPr id="72" name="グループ化 71">
            <a:extLst>
              <a:ext uri="{FF2B5EF4-FFF2-40B4-BE49-F238E27FC236}">
                <a16:creationId xmlns:a16="http://schemas.microsoft.com/office/drawing/2014/main" id="{95F68EA6-42CE-E65C-6131-C7A3F2F5479C}"/>
              </a:ext>
            </a:extLst>
          </p:cNvPr>
          <p:cNvGrpSpPr/>
          <p:nvPr/>
        </p:nvGrpSpPr>
        <p:grpSpPr>
          <a:xfrm>
            <a:off x="7851522" y="2546243"/>
            <a:ext cx="476726" cy="3783419"/>
            <a:chOff x="7779567" y="2779817"/>
            <a:chExt cx="476726" cy="3783419"/>
          </a:xfrm>
        </p:grpSpPr>
        <p:sp>
          <p:nvSpPr>
            <p:cNvPr id="73" name="角丸四角形 72">
              <a:extLst>
                <a:ext uri="{FF2B5EF4-FFF2-40B4-BE49-F238E27FC236}">
                  <a16:creationId xmlns:a16="http://schemas.microsoft.com/office/drawing/2014/main" id="{F851F965-E369-9C70-D671-03F055664902}"/>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a:ln>
                    <a:noFill/>
                  </a:ln>
                  <a:solidFill>
                    <a:srgbClr val="C9002C"/>
                  </a:solidFill>
                  <a:effectLst/>
                  <a:uLnTx/>
                  <a:uFillTx/>
                  <a:latin typeface="メイリオ"/>
                  <a:ea typeface="メイリオ"/>
                  <a:cs typeface="+mn-cs"/>
                </a:rPr>
                <a:t>クリック　時間経過で　　へ遷移</a:t>
              </a:r>
            </a:p>
          </p:txBody>
        </p:sp>
        <p:sp>
          <p:nvSpPr>
            <p:cNvPr id="74" name="正方形/長方形 73">
              <a:extLst>
                <a:ext uri="{FF2B5EF4-FFF2-40B4-BE49-F238E27FC236}">
                  <a16:creationId xmlns:a16="http://schemas.microsoft.com/office/drawing/2014/main" id="{1A986E64-7595-115D-8EAF-B813246A3E43}"/>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メイリオ"/>
                  <a:ea typeface="メイリオ"/>
                  <a:cs typeface="+mn-cs"/>
                </a:rPr>
                <a:t>or</a:t>
              </a:r>
              <a:endParaRPr kumimoji="0" lang="ja-JP" altLang="en-US" sz="1200" b="0" i="0" u="none" strike="noStrike" kern="0" cap="none" spc="0" normalizeH="0" baseline="0" noProof="0" dirty="0">
                <a:ln>
                  <a:noFill/>
                </a:ln>
                <a:solidFill>
                  <a:srgbClr val="C9002C"/>
                </a:solidFill>
                <a:effectLst/>
                <a:uLnTx/>
                <a:uFillTx/>
                <a:latin typeface="メイリオ"/>
                <a:ea typeface="メイリオ"/>
                <a:cs typeface="+mn-cs"/>
              </a:endParaRPr>
            </a:p>
          </p:txBody>
        </p:sp>
        <p:sp>
          <p:nvSpPr>
            <p:cNvPr id="75" name="正方形/長方形 74">
              <a:extLst>
                <a:ext uri="{FF2B5EF4-FFF2-40B4-BE49-F238E27FC236}">
                  <a16:creationId xmlns:a16="http://schemas.microsoft.com/office/drawing/2014/main" id="{37A2B64E-2A92-04BB-CDA7-A676B9A28AF1}"/>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メイリオ"/>
                  <a:ea typeface="メイリオ"/>
                  <a:cs typeface="+mn-cs"/>
                </a:rPr>
                <a:t>P</a:t>
              </a:r>
              <a:endParaRPr kumimoji="0" lang="ja-JP" altLang="en-US" sz="1600" b="0" i="0" u="none" strike="noStrike" kern="0" cap="none" spc="300" normalizeH="0" baseline="0" noProof="0" dirty="0">
                <a:ln>
                  <a:noFill/>
                </a:ln>
                <a:solidFill>
                  <a:srgbClr val="C9002C"/>
                </a:solidFill>
                <a:effectLst/>
                <a:uLnTx/>
                <a:uFillTx/>
                <a:latin typeface="メイリオ"/>
                <a:ea typeface="メイリオ"/>
                <a:cs typeface="+mn-cs"/>
              </a:endParaRPr>
            </a:p>
          </p:txBody>
        </p:sp>
      </p:grpSp>
      <p:grpSp>
        <p:nvGrpSpPr>
          <p:cNvPr id="98" name="グループ化 97">
            <a:extLst>
              <a:ext uri="{FF2B5EF4-FFF2-40B4-BE49-F238E27FC236}">
                <a16:creationId xmlns:a16="http://schemas.microsoft.com/office/drawing/2014/main" id="{1586D6CC-0A49-C157-8C49-FE8AFB568510}"/>
              </a:ext>
            </a:extLst>
          </p:cNvPr>
          <p:cNvGrpSpPr/>
          <p:nvPr/>
        </p:nvGrpSpPr>
        <p:grpSpPr>
          <a:xfrm>
            <a:off x="478781" y="1852805"/>
            <a:ext cx="3384000" cy="4708333"/>
            <a:chOff x="439025" y="1665362"/>
            <a:chExt cx="3384000" cy="4708333"/>
          </a:xfrm>
        </p:grpSpPr>
        <p:sp>
          <p:nvSpPr>
            <p:cNvPr id="63" name="片側の 2 つの角を丸めた四角形 62">
              <a:extLst>
                <a:ext uri="{FF2B5EF4-FFF2-40B4-BE49-F238E27FC236}">
                  <a16:creationId xmlns:a16="http://schemas.microsoft.com/office/drawing/2014/main" id="{4BF56EB3-0047-A4AC-B4C8-00EC4A83F6E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76" name="片側の 2 つの角を丸めた四角形 75">
              <a:extLst>
                <a:ext uri="{FF2B5EF4-FFF2-40B4-BE49-F238E27FC236}">
                  <a16:creationId xmlns:a16="http://schemas.microsoft.com/office/drawing/2014/main" id="{F448872F-205B-46E3-5B35-851300EFDF20}"/>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a:cs typeface="+mn-cs"/>
                </a:rPr>
                <a:t>トップページ</a:t>
              </a:r>
            </a:p>
          </p:txBody>
        </p:sp>
      </p:grpSp>
      <p:grpSp>
        <p:nvGrpSpPr>
          <p:cNvPr id="77" name="グループ化 76">
            <a:extLst>
              <a:ext uri="{FF2B5EF4-FFF2-40B4-BE49-F238E27FC236}">
                <a16:creationId xmlns:a16="http://schemas.microsoft.com/office/drawing/2014/main" id="{30FD40AE-67A2-418C-F68B-D8967CEA86BC}"/>
              </a:ext>
            </a:extLst>
          </p:cNvPr>
          <p:cNvGrpSpPr/>
          <p:nvPr/>
        </p:nvGrpSpPr>
        <p:grpSpPr>
          <a:xfrm>
            <a:off x="487864" y="3054582"/>
            <a:ext cx="3416569" cy="2623147"/>
            <a:chOff x="115564" y="2908620"/>
            <a:chExt cx="3866439" cy="2968545"/>
          </a:xfrm>
        </p:grpSpPr>
        <p:pic>
          <p:nvPicPr>
            <p:cNvPr id="78" name="図 77" descr="グラフィカル ユーザー インターフェイス, Web サイト&#10;&#10;自動的に生成された説明">
              <a:extLst>
                <a:ext uri="{FF2B5EF4-FFF2-40B4-BE49-F238E27FC236}">
                  <a16:creationId xmlns:a16="http://schemas.microsoft.com/office/drawing/2014/main" id="{355FA1B0-64EE-A4DA-8D2E-128BD69B5A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79" name="正方形/長方形 78">
              <a:extLst>
                <a:ext uri="{FF2B5EF4-FFF2-40B4-BE49-F238E27FC236}">
                  <a16:creationId xmlns:a16="http://schemas.microsoft.com/office/drawing/2014/main" id="{9C344AE6-C27F-A62E-7D81-5A0DE2803E69}"/>
                </a:ext>
              </a:extLst>
            </p:cNvPr>
            <p:cNvSpPr/>
            <p:nvPr/>
          </p:nvSpPr>
          <p:spPr>
            <a:xfrm>
              <a:off x="139634" y="2908620"/>
              <a:ext cx="507826"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0" name="正方形/長方形 79">
              <a:extLst>
                <a:ext uri="{FF2B5EF4-FFF2-40B4-BE49-F238E27FC236}">
                  <a16:creationId xmlns:a16="http://schemas.microsoft.com/office/drawing/2014/main" id="{50FDF3F6-8568-1D84-6884-E6CCFB18DDCE}"/>
                </a:ext>
              </a:extLst>
            </p:cNvPr>
            <p:cNvSpPr/>
            <p:nvPr/>
          </p:nvSpPr>
          <p:spPr>
            <a:xfrm>
              <a:off x="647462" y="3528873"/>
              <a:ext cx="2783463" cy="663163"/>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81" name="正方形/長方形 80">
              <a:extLst>
                <a:ext uri="{FF2B5EF4-FFF2-40B4-BE49-F238E27FC236}">
                  <a16:creationId xmlns:a16="http://schemas.microsoft.com/office/drawing/2014/main" id="{7D51FEA9-650D-4C7E-9F9D-FB1DD4939299}"/>
                </a:ext>
              </a:extLst>
            </p:cNvPr>
            <p:cNvSpPr/>
            <p:nvPr/>
          </p:nvSpPr>
          <p:spPr>
            <a:xfrm>
              <a:off x="3456834" y="2908620"/>
              <a:ext cx="486277" cy="2896644"/>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82" name="グループ化 81">
            <a:extLst>
              <a:ext uri="{FF2B5EF4-FFF2-40B4-BE49-F238E27FC236}">
                <a16:creationId xmlns:a16="http://schemas.microsoft.com/office/drawing/2014/main" id="{961BA6DD-731F-94B7-12A9-9423A7714853}"/>
              </a:ext>
            </a:extLst>
          </p:cNvPr>
          <p:cNvGrpSpPr>
            <a:grpSpLocks noChangeAspect="1"/>
          </p:cNvGrpSpPr>
          <p:nvPr/>
        </p:nvGrpSpPr>
        <p:grpSpPr>
          <a:xfrm>
            <a:off x="4379482" y="3068916"/>
            <a:ext cx="3436929" cy="2583480"/>
            <a:chOff x="4519955" y="2908620"/>
            <a:chExt cx="3952309" cy="2968545"/>
          </a:xfrm>
        </p:grpSpPr>
        <p:pic>
          <p:nvPicPr>
            <p:cNvPr id="83" name="図 82" descr="グラフィカル ユーザー インターフェイス, Web サイト&#10;&#10;自動的に生成された説明">
              <a:extLst>
                <a:ext uri="{FF2B5EF4-FFF2-40B4-BE49-F238E27FC236}">
                  <a16:creationId xmlns:a16="http://schemas.microsoft.com/office/drawing/2014/main" id="{90EA5F38-0EE2-ED05-A901-3525D8240F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84" name="正方形/長方形 83">
              <a:extLst>
                <a:ext uri="{FF2B5EF4-FFF2-40B4-BE49-F238E27FC236}">
                  <a16:creationId xmlns:a16="http://schemas.microsoft.com/office/drawing/2014/main" id="{29A1A648-BBB0-CE4F-8C56-50331B8976A0}"/>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sp>
        <p:nvSpPr>
          <p:cNvPr id="85" name="角丸四角形 84">
            <a:extLst>
              <a:ext uri="{FF2B5EF4-FFF2-40B4-BE49-F238E27FC236}">
                <a16:creationId xmlns:a16="http://schemas.microsoft.com/office/drawing/2014/main" id="{7A350C39-9B7B-DBFE-1936-C89596865320}"/>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300" normalizeH="0" baseline="0" noProof="0">
                <a:ln>
                  <a:noFill/>
                </a:ln>
                <a:solidFill>
                  <a:srgbClr val="C9002C"/>
                </a:solidFill>
                <a:effectLst/>
                <a:uLnTx/>
                <a:uFillTx/>
                <a:latin typeface="Meiryo" panose="020B0604030504040204" pitchFamily="34" charset="-128"/>
                <a:ea typeface="メイリオ"/>
                <a:cs typeface="+mn-cs"/>
              </a:rPr>
              <a:t>遷移先は選択可能</a:t>
            </a:r>
          </a:p>
        </p:txBody>
      </p:sp>
      <p:sp>
        <p:nvSpPr>
          <p:cNvPr id="86" name="object 51">
            <a:extLst>
              <a:ext uri="{FF2B5EF4-FFF2-40B4-BE49-F238E27FC236}">
                <a16:creationId xmlns:a16="http://schemas.microsoft.com/office/drawing/2014/main" id="{E482B273-7167-A124-1B8F-773619F119DD}"/>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latin typeface="メイリオ"/>
              <a:cs typeface="Meiryo" charset="-128"/>
            </a:endParaRPr>
          </a:p>
        </p:txBody>
      </p:sp>
      <p:sp>
        <p:nvSpPr>
          <p:cNvPr id="87" name="フリーフォーム 86">
            <a:extLst>
              <a:ext uri="{FF2B5EF4-FFF2-40B4-BE49-F238E27FC236}">
                <a16:creationId xmlns:a16="http://schemas.microsoft.com/office/drawing/2014/main" id="{1E2E2443-6A12-A05E-94C7-4248BF0AD39C}"/>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クリック</a:t>
            </a:r>
          </a:p>
        </p:txBody>
      </p:sp>
      <p:sp>
        <p:nvSpPr>
          <p:cNvPr id="88" name="フリーフォーム 87">
            <a:extLst>
              <a:ext uri="{FF2B5EF4-FFF2-40B4-BE49-F238E27FC236}">
                <a16:creationId xmlns:a16="http://schemas.microsoft.com/office/drawing/2014/main" id="{353808E8-757B-6007-AD54-EAB722C8C78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ユーザーが</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mn-cs"/>
              </a:rPr>
              <a:t>自由に操作</a:t>
            </a:r>
          </a:p>
        </p:txBody>
      </p:sp>
      <p:pic>
        <p:nvPicPr>
          <p:cNvPr id="89" name="図 88" descr="パソコンの画面&#10;&#10;自動的に生成された説明">
            <a:extLst>
              <a:ext uri="{FF2B5EF4-FFF2-40B4-BE49-F238E27FC236}">
                <a16:creationId xmlns:a16="http://schemas.microsoft.com/office/drawing/2014/main" id="{F36E6E4C-1309-10FA-2BE9-B9BCDB3347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90" name="正方形/長方形 89">
            <a:extLst>
              <a:ext uri="{FF2B5EF4-FFF2-40B4-BE49-F238E27FC236}">
                <a16:creationId xmlns:a16="http://schemas.microsoft.com/office/drawing/2014/main" id="{FC4407D6-377C-8A51-DDEC-2FC603C9FA85}"/>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chemeClr val="accent3"/>
                </a:solidFill>
                <a:effectLst/>
                <a:uLnTx/>
                <a:uFillTx/>
                <a:latin typeface="メイリオ"/>
                <a:ea typeface="メイリオ"/>
                <a:cs typeface="+mn-cs"/>
              </a:rPr>
              <a:t>クライアント様</a:t>
            </a:r>
            <a:r>
              <a:rPr kumimoji="0" lang="en" altLang="ja-JP" sz="1100" b="0" i="0" u="none" strike="noStrike" kern="0" cap="none" spc="0" normalizeH="0" baseline="0" noProof="0" dirty="0">
                <a:ln>
                  <a:noFill/>
                </a:ln>
                <a:solidFill>
                  <a:schemeClr val="accent3"/>
                </a:solidFill>
                <a:effectLst/>
                <a:uLnTx/>
                <a:uFillTx/>
                <a:latin typeface="メイリオ"/>
                <a:ea typeface="メイリオ"/>
                <a:cs typeface="+mn-cs"/>
              </a:rPr>
              <a:t>LP</a:t>
            </a:r>
          </a:p>
        </p:txBody>
      </p:sp>
      <p:pic>
        <p:nvPicPr>
          <p:cNvPr id="91" name="図 90" descr="パソコンの画面&#10;&#10;自動的に生成された説明">
            <a:extLst>
              <a:ext uri="{FF2B5EF4-FFF2-40B4-BE49-F238E27FC236}">
                <a16:creationId xmlns:a16="http://schemas.microsoft.com/office/drawing/2014/main" id="{857A3E4A-8F7A-AA4B-DDF4-A4EF1ED3B9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92" name="正方形/長方形 91">
            <a:extLst>
              <a:ext uri="{FF2B5EF4-FFF2-40B4-BE49-F238E27FC236}">
                <a16:creationId xmlns:a16="http://schemas.microsoft.com/office/drawing/2014/main" id="{A979FC0D-B5E2-4D64-65FB-90DFE15DFD27}"/>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rPr>
              <a:t>Yahoo! JAPAN PR</a:t>
            </a:r>
            <a:r>
              <a:rPr kumimoji="0" lang="ja-JP" altLang="en-US" sz="1100" b="0" i="0" u="none" strike="noStrike" kern="0" cap="none" spc="0" normalizeH="0" baseline="0" noProof="0" dirty="0">
                <a:ln>
                  <a:noFill/>
                </a:ln>
                <a:solidFill>
                  <a:schemeClr val="accent3"/>
                </a:solidFill>
                <a:effectLst/>
                <a:uLnTx/>
                <a:uFillTx/>
                <a:latin typeface="メイリオ"/>
                <a:ea typeface="メイリオ"/>
                <a:cs typeface="+mn-cs"/>
              </a:rPr>
              <a:t>企画</a:t>
            </a:r>
            <a:endParaRPr kumimoji="0" lang="en-US" altLang="ja-JP" sz="1100" b="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100" b="0" i="0" u="none" strike="noStrike" kern="0" cap="none" spc="0" normalizeH="0" baseline="0" noProof="0" dirty="0">
                <a:ln>
                  <a:noFill/>
                </a:ln>
                <a:solidFill>
                  <a:schemeClr val="accent3"/>
                </a:solidFill>
                <a:effectLst/>
                <a:uLnTx/>
                <a:uFillTx/>
                <a:latin typeface="メイリオ"/>
                <a:ea typeface="メイリオ"/>
                <a:cs typeface="+mn-cs"/>
              </a:rPr>
              <a:t>LP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900" b="0" i="0" u="none" strike="noStrike" kern="0" cap="none" spc="0" normalizeH="0" baseline="0" noProof="0" dirty="0">
                <a:ln>
                  <a:noFill/>
                </a:ln>
                <a:solidFill>
                  <a:schemeClr val="accent3"/>
                </a:solidFill>
                <a:effectLst/>
                <a:uLnTx/>
                <a:uFillTx/>
                <a:latin typeface="メイリオ"/>
                <a:ea typeface="メイリオ"/>
                <a:cs typeface="+mn-cs"/>
              </a:rPr>
              <a:t>（</a:t>
            </a:r>
            <a:r>
              <a:rPr kumimoji="0" lang="en-US" altLang="ja-JP" sz="900" b="0" i="0" u="none" strike="noStrike" kern="0" cap="none" spc="0" normalizeH="0" baseline="0" noProof="0" dirty="0">
                <a:ln>
                  <a:noFill/>
                </a:ln>
                <a:solidFill>
                  <a:schemeClr val="accent3"/>
                </a:solidFill>
                <a:effectLst/>
                <a:uLnTx/>
                <a:uFillTx/>
                <a:latin typeface="メイリオ"/>
                <a:ea typeface="メイリオ"/>
                <a:cs typeface="+mn-cs"/>
              </a:rPr>
              <a:t>LINE</a:t>
            </a:r>
            <a:r>
              <a:rPr kumimoji="0" lang="ja-JP" altLang="en-US" sz="900" b="0" i="0" u="none" strike="noStrike" kern="0" cap="none" spc="0" normalizeH="0" baseline="0" noProof="0" dirty="0">
                <a:ln>
                  <a:noFill/>
                </a:ln>
                <a:solidFill>
                  <a:schemeClr val="accent3"/>
                </a:solidFill>
                <a:effectLst/>
                <a:uLnTx/>
                <a:uFillTx/>
                <a:latin typeface="メイリオ"/>
                <a:ea typeface="メイリオ"/>
                <a:cs typeface="+mn-cs"/>
              </a:rPr>
              <a:t>ヤフー作成ページ）</a:t>
            </a:r>
            <a:endParaRPr kumimoji="0" lang="en" altLang="ja-JP" sz="900" b="0" i="0" u="none" strike="noStrike" kern="0" cap="none" spc="0" normalizeH="0" baseline="0" noProof="0" dirty="0">
              <a:ln>
                <a:noFill/>
              </a:ln>
              <a:solidFill>
                <a:schemeClr val="accent3"/>
              </a:solidFill>
              <a:effectLst/>
              <a:uLnTx/>
              <a:uFillTx/>
              <a:latin typeface="メイリオ"/>
              <a:ea typeface="メイリオ"/>
              <a:cs typeface="+mn-cs"/>
            </a:endParaRPr>
          </a:p>
        </p:txBody>
      </p:sp>
      <p:cxnSp>
        <p:nvCxnSpPr>
          <p:cNvPr id="93" name="カギ線コネクタ 92">
            <a:extLst>
              <a:ext uri="{FF2B5EF4-FFF2-40B4-BE49-F238E27FC236}">
                <a16:creationId xmlns:a16="http://schemas.microsoft.com/office/drawing/2014/main" id="{21621EC1-3A30-9AE6-78B0-C150E30E5F12}"/>
              </a:ext>
            </a:extLst>
          </p:cNvPr>
          <p:cNvCxnSpPr>
            <a:stCxn id="85" idx="3"/>
            <a:endCxn id="90"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94" name="カギ線コネクタ 93">
            <a:extLst>
              <a:ext uri="{FF2B5EF4-FFF2-40B4-BE49-F238E27FC236}">
                <a16:creationId xmlns:a16="http://schemas.microsoft.com/office/drawing/2014/main" id="{4FCD877B-53B6-FC7C-1D71-E65449EDC4FC}"/>
              </a:ext>
            </a:extLst>
          </p:cNvPr>
          <p:cNvCxnSpPr>
            <a:stCxn id="85" idx="3"/>
            <a:endCxn id="92"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95" name="object 53">
            <a:extLst>
              <a:ext uri="{FF2B5EF4-FFF2-40B4-BE49-F238E27FC236}">
                <a16:creationId xmlns:a16="http://schemas.microsoft.com/office/drawing/2014/main" id="{48EE07C8-BB61-92F3-F02A-E85F39D79E00}"/>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a:ln>
                  <a:noFill/>
                </a:ln>
                <a:solidFill>
                  <a:schemeClr val="accent3"/>
                </a:solidFill>
                <a:effectLst/>
                <a:uLnTx/>
                <a:uFillTx/>
                <a:latin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chemeClr val="accent3"/>
              </a:solidFill>
              <a:effectLst/>
              <a:uLnTx/>
              <a:uFillTx/>
              <a:latin typeface="Meiryo" panose="020B0604030504040204" pitchFamily="34" charset="-128"/>
              <a:cs typeface="Meiryo" charset="-128"/>
            </a:endParaRPr>
          </a:p>
        </p:txBody>
      </p:sp>
      <p:sp>
        <p:nvSpPr>
          <p:cNvPr id="96" name="object 53">
            <a:extLst>
              <a:ext uri="{FF2B5EF4-FFF2-40B4-BE49-F238E27FC236}">
                <a16:creationId xmlns:a16="http://schemas.microsoft.com/office/drawing/2014/main" id="{D59B8181-4527-697E-4AF4-4A29677602DB}"/>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accent3"/>
                </a:solidFill>
                <a:latin typeface="メイリオ"/>
                <a:cs typeface="Meiryo" charset="-128"/>
              </a:rPr>
              <a:t>クルマを</a:t>
            </a:r>
            <a:r>
              <a:rPr lang="en-US" altLang="ja-JP" sz="1100" dirty="0">
                <a:solidFill>
                  <a:schemeClr val="accent3"/>
                </a:solidFill>
                <a:latin typeface="メイリオ"/>
                <a:cs typeface="Meiryo" charset="-128"/>
              </a:rPr>
              <a:t>360°</a:t>
            </a:r>
            <a:r>
              <a:rPr lang="ja-JP" altLang="en-US" sz="1100">
                <a:solidFill>
                  <a:schemeClr val="accent3"/>
                </a:solidFill>
                <a:latin typeface="メイリオ"/>
                <a:cs typeface="Meiryo" charset="-128"/>
              </a:rPr>
              <a:t>から回して見ることができる</a:t>
            </a:r>
            <a:endParaRPr lang="en-US" altLang="ja-JP" sz="1100" dirty="0">
              <a:solidFill>
                <a:schemeClr val="accent3"/>
              </a:solidFill>
              <a:latin typeface="メイリオ"/>
              <a:cs typeface="Meiryo" charset="-128"/>
            </a:endParaRPr>
          </a:p>
        </p:txBody>
      </p:sp>
      <p:pic>
        <p:nvPicPr>
          <p:cNvPr id="97" name="図 96">
            <a:extLst>
              <a:ext uri="{FF2B5EF4-FFF2-40B4-BE49-F238E27FC236}">
                <a16:creationId xmlns:a16="http://schemas.microsoft.com/office/drawing/2014/main" id="{4E6D7FDA-9349-6298-57B6-8BF2695C000E}"/>
              </a:ext>
            </a:extLst>
          </p:cNvPr>
          <p:cNvPicPr>
            <a:picLocks noChangeAspect="1"/>
          </p:cNvPicPr>
          <p:nvPr/>
        </p:nvPicPr>
        <p:blipFill>
          <a:blip r:embed="rId5">
            <a:alphaModFix amt="75000"/>
          </a:blip>
          <a:stretch>
            <a:fillRect/>
          </a:stretch>
        </p:blipFill>
        <p:spPr>
          <a:xfrm>
            <a:off x="6671566" y="5816805"/>
            <a:ext cx="562397" cy="315283"/>
          </a:xfrm>
          <a:prstGeom prst="rect">
            <a:avLst/>
          </a:prstGeom>
        </p:spPr>
      </p:pic>
      <p:sp>
        <p:nvSpPr>
          <p:cNvPr id="4" name="テキスト プレースホルダー 3">
            <a:extLst>
              <a:ext uri="{FF2B5EF4-FFF2-40B4-BE49-F238E27FC236}">
                <a16:creationId xmlns:a16="http://schemas.microsoft.com/office/drawing/2014/main" id="{9A00D8EF-666B-17C5-AD5E-3C71F88F264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6CD6FDA8-1FE7-A8A8-2233-75C09163EADC}"/>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820276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0"/>
          </p:nvPr>
        </p:nvSpPr>
        <p:spPr>
          <a:prstGeom prst="rect">
            <a:avLst/>
          </a:prstGeom>
        </p:spPr>
        <p:txBody>
          <a:bodyPr vert="horz" lIns="91440" tIns="45720" rIns="91440" bIns="45720" rtlCol="0" anchor="ctr">
            <a:normAutofit fontScale="70000" lnSpcReduction="20000"/>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rPr>
                  <a:t>Yahoo! JAPAN</a:t>
                </a:r>
              </a:p>
              <a:p>
                <a:pPr algn="ctr"/>
                <a:r>
                  <a:rPr lang="en" altLang="ja-JP" sz="1200" dirty="0">
                    <a:solidFill>
                      <a:schemeClr val="tx1"/>
                    </a:solidFill>
                  </a:rPr>
                  <a:t>PR</a:t>
                </a:r>
                <a:r>
                  <a:rPr lang="ja-JP" altLang="en-US" sz="1200" dirty="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dirty="0">
                    <a:solidFill>
                      <a:schemeClr val="tx1"/>
                    </a:solidFill>
                  </a:rPr>
                  <a:t>（</a:t>
                </a:r>
                <a:r>
                  <a:rPr lang="en-US" altLang="ja-JP" sz="900" dirty="0">
                    <a:solidFill>
                      <a:schemeClr val="tx1"/>
                    </a:solidFill>
                  </a:rPr>
                  <a:t>LINE</a:t>
                </a:r>
                <a:r>
                  <a:rPr lang="ja-JP" altLang="en-US" sz="900" dirty="0">
                    <a:solidFill>
                      <a:schemeClr val="tx1"/>
                    </a:solidFill>
                  </a:rPr>
                  <a:t>ヤフー</a:t>
                </a:r>
                <a:endParaRPr lang="en-US" altLang="ja-JP" sz="900" dirty="0">
                  <a:solidFill>
                    <a:schemeClr val="tx1"/>
                  </a:solidFill>
                </a:endParaRPr>
              </a:p>
              <a:p>
                <a:pPr algn="ctr"/>
                <a:r>
                  <a:rPr lang="ja-JP" altLang="en-US" sz="900" dirty="0">
                    <a:solidFill>
                      <a:schemeClr val="tx1"/>
                    </a:solidFill>
                  </a:rPr>
                  <a:t>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
        <p:nvSpPr>
          <p:cNvPr id="2" name="テキスト プレースホルダー 3">
            <a:extLst>
              <a:ext uri="{FF2B5EF4-FFF2-40B4-BE49-F238E27FC236}">
                <a16:creationId xmlns:a16="http://schemas.microsoft.com/office/drawing/2014/main" id="{B09B49C7-2628-80C7-4909-2D487321F57B}"/>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10" name="図プレースホルダー 6" descr="アイコン&#10;&#10;自動的に生成された説明">
            <a:extLst>
              <a:ext uri="{FF2B5EF4-FFF2-40B4-BE49-F238E27FC236}">
                <a16:creationId xmlns:a16="http://schemas.microsoft.com/office/drawing/2014/main" id="{0259859D-6EFE-C504-A291-98C9F9A0D6DC}"/>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95125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0"/>
          </p:nvPr>
        </p:nvSpPr>
        <p:spPr/>
        <p:txBody>
          <a:bodyPr>
            <a:normAutofit fontScale="85000" lnSpcReduction="20000"/>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
        <p:nvSpPr>
          <p:cNvPr id="4" name="テキスト プレースホルダー 3">
            <a:extLst>
              <a:ext uri="{FF2B5EF4-FFF2-40B4-BE49-F238E27FC236}">
                <a16:creationId xmlns:a16="http://schemas.microsoft.com/office/drawing/2014/main" id="{EA2EBFD2-F964-93F6-ED26-F2EEEE3C52D6}"/>
              </a:ext>
            </a:extLst>
          </p:cNvPr>
          <p:cNvSpPr>
            <a:spLocks noGrp="1"/>
          </p:cNvSpPr>
          <p:nvPr>
            <p:ph type="body" sz="quarter" idx="12"/>
          </p:nvPr>
        </p:nvSpPr>
        <p:spPr>
          <a:xfrm>
            <a:off x="600427" y="78666"/>
            <a:ext cx="431274" cy="410840"/>
          </a:xfrm>
        </p:spPr>
        <p:txBody>
          <a:bodyPr/>
          <a:lstStyle/>
          <a:p>
            <a:r>
              <a:rPr lang="ja-JP" altLang="en-US" dirty="0"/>
              <a:t>商品概要</a:t>
            </a:r>
          </a:p>
        </p:txBody>
      </p:sp>
      <p:pic>
        <p:nvPicPr>
          <p:cNvPr id="6" name="図プレースホルダー 6" descr="アイコン&#10;&#10;自動的に生成された説明">
            <a:extLst>
              <a:ext uri="{FF2B5EF4-FFF2-40B4-BE49-F238E27FC236}">
                <a16:creationId xmlns:a16="http://schemas.microsoft.com/office/drawing/2014/main" id="{113B19AE-BA6D-5B53-02DD-0BA36B986A5D}"/>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016469989"/>
      </p:ext>
    </p:extLst>
  </p:cSld>
  <p:clrMapOvr>
    <a:masterClrMapping/>
  </p:clrMapOvr>
</p:sld>
</file>

<file path=ppt/theme/theme1.xml><?xml version="1.0" encoding="utf-8"?>
<a:theme xmlns:a="http://schemas.openxmlformats.org/drawingml/2006/main" name="表紙">
  <a:themeElements>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20123</TotalTime>
  <Words>6817</Words>
  <Application>Microsoft Office PowerPoint</Application>
  <PresentationFormat>ワイド画面</PresentationFormat>
  <Paragraphs>716</Paragraphs>
  <Slides>39</Slides>
  <Notes>8</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39</vt:i4>
      </vt:variant>
    </vt:vector>
  </HeadingPairs>
  <TitlesOfParts>
    <vt:vector size="51" baseType="lpstr">
      <vt:lpstr>LINE Seed JP_OTF Regular</vt:lpstr>
      <vt:lpstr>メイリオ</vt:lpstr>
      <vt:lpstr>メイリオ</vt:lpstr>
      <vt:lpstr>Yu Gothic</vt:lpstr>
      <vt:lpstr>Yu Gothic</vt:lpstr>
      <vt:lpstr>Yu Gothic Medium</vt:lpstr>
      <vt:lpstr>Arial</vt:lpstr>
      <vt:lpstr>Calibri</vt:lpstr>
      <vt:lpstr>Segoe UI</vt:lpstr>
      <vt:lpstr>Wingdings</vt:lpstr>
      <vt:lpstr>表紙</vt:lpstr>
      <vt:lpstr>1_表紙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宮崎 佐津紀</cp:lastModifiedBy>
  <cp:revision>533</cp:revision>
  <dcterms:created xsi:type="dcterms:W3CDTF">2020-02-26T07:28:11Z</dcterms:created>
  <dcterms:modified xsi:type="dcterms:W3CDTF">2024-04-17T05:19:03Z</dcterms:modified>
  <cp:category/>
</cp:coreProperties>
</file>