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 id="2147483909" r:id="rId2"/>
  </p:sldMasterIdLst>
  <p:notesMasterIdLst>
    <p:notesMasterId r:id="rId40"/>
  </p:notesMasterIdLst>
  <p:sldIdLst>
    <p:sldId id="469" r:id="rId3"/>
    <p:sldId id="572" r:id="rId4"/>
    <p:sldId id="544" r:id="rId5"/>
    <p:sldId id="695" r:id="rId6"/>
    <p:sldId id="741" r:id="rId7"/>
    <p:sldId id="740" r:id="rId8"/>
    <p:sldId id="559" r:id="rId9"/>
    <p:sldId id="701" r:id="rId10"/>
    <p:sldId id="702" r:id="rId11"/>
    <p:sldId id="703" r:id="rId12"/>
    <p:sldId id="732" r:id="rId13"/>
    <p:sldId id="733" r:id="rId14"/>
    <p:sldId id="734" r:id="rId15"/>
    <p:sldId id="707" r:id="rId16"/>
    <p:sldId id="708" r:id="rId17"/>
    <p:sldId id="709" r:id="rId18"/>
    <p:sldId id="710" r:id="rId19"/>
    <p:sldId id="712" r:id="rId20"/>
    <p:sldId id="713" r:id="rId21"/>
    <p:sldId id="714" r:id="rId22"/>
    <p:sldId id="742" r:id="rId23"/>
    <p:sldId id="569" r:id="rId24"/>
    <p:sldId id="743" r:id="rId25"/>
    <p:sldId id="744" r:id="rId26"/>
    <p:sldId id="726" r:id="rId27"/>
    <p:sldId id="735" r:id="rId28"/>
    <p:sldId id="727" r:id="rId29"/>
    <p:sldId id="729" r:id="rId30"/>
    <p:sldId id="696" r:id="rId31"/>
    <p:sldId id="699" r:id="rId32"/>
    <p:sldId id="700" r:id="rId33"/>
    <p:sldId id="737" r:id="rId34"/>
    <p:sldId id="577" r:id="rId35"/>
    <p:sldId id="576" r:id="rId36"/>
    <p:sldId id="514" r:id="rId37"/>
    <p:sldId id="738" r:id="rId38"/>
    <p:sldId id="512" r:id="rId3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3E"/>
    <a:srgbClr val="0D0D0D"/>
    <a:srgbClr val="E9E9E9"/>
    <a:srgbClr val="E5E5EB"/>
    <a:srgbClr val="66668B"/>
    <a:srgbClr val="FF0033"/>
    <a:srgbClr val="FFFFFF"/>
    <a:srgbClr val="252525"/>
    <a:srgbClr val="F2F2F5"/>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00" autoAdjust="0"/>
    <p:restoredTop sz="93978" autoAdjust="0"/>
  </p:normalViewPr>
  <p:slideViewPr>
    <p:cSldViewPr snapToGrid="0">
      <p:cViewPr varScale="1">
        <p:scale>
          <a:sx n="127" d="100"/>
          <a:sy n="127" d="100"/>
        </p:scale>
        <p:origin x="390" y="330"/>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2025/6/26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6711468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715985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84745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3657607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1689736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1698272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671434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129092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827682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dirty="0"/>
              <a:t>セールスシート</a:t>
            </a:r>
            <a:endParaRPr lang="ja-JP" altLang="en-US" dirty="0"/>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34658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264684"/>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18278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88658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232348" y="280468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43656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39115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315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9" name="円/楕円 50">
            <a:extLst>
              <a:ext uri="{FF2B5EF4-FFF2-40B4-BE49-F238E27FC236}">
                <a16:creationId xmlns:a16="http://schemas.microsoft.com/office/drawing/2014/main" id="{32EBBB3D-31B9-8ED2-D02E-3EBD36E61BB5}"/>
              </a:ext>
            </a:extLst>
          </p:cNvPr>
          <p:cNvSpPr>
            <a:spLocks noChangeAspect="1"/>
          </p:cNvSpPr>
          <p:nvPr userDrawn="1"/>
        </p:nvSpPr>
        <p:spPr>
          <a:xfrm>
            <a:off x="962348" y="410088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04</a:t>
            </a:r>
            <a:endParaRPr kumimoji="1" lang="ja-JP" altLang="en-US" sz="1800" b="1" i="0">
              <a:solidFill>
                <a:schemeClr val="bg1"/>
              </a:solidFill>
              <a:latin typeface="+mj-ea"/>
              <a:ea typeface="+mj-ea"/>
              <a:cs typeface="Segoe UI" panose="020B0502040204020203" pitchFamily="34" charset="0"/>
            </a:endParaRPr>
          </a:p>
        </p:txBody>
      </p:sp>
      <p:cxnSp>
        <p:nvCxnSpPr>
          <p:cNvPr id="20" name="直線コネクタ 19">
            <a:extLst>
              <a:ext uri="{FF2B5EF4-FFF2-40B4-BE49-F238E27FC236}">
                <a16:creationId xmlns:a16="http://schemas.microsoft.com/office/drawing/2014/main" id="{5462A6DC-1A0C-B04A-A624-6862E68E1F6B}"/>
              </a:ext>
            </a:extLst>
          </p:cNvPr>
          <p:cNvCxnSpPr>
            <a:cxnSpLocks/>
            <a:endCxn id="19" idx="0"/>
          </p:cNvCxnSpPr>
          <p:nvPr userDrawn="1"/>
        </p:nvCxnSpPr>
        <p:spPr>
          <a:xfrm>
            <a:off x="1232348" y="372278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1" name="テキスト プレースホルダー 4">
            <a:extLst>
              <a:ext uri="{FF2B5EF4-FFF2-40B4-BE49-F238E27FC236}">
                <a16:creationId xmlns:a16="http://schemas.microsoft.com/office/drawing/2014/main" id="{CA7A5571-7523-94A9-69E9-6A529334A4A0}"/>
              </a:ext>
            </a:extLst>
          </p:cNvPr>
          <p:cNvSpPr>
            <a:spLocks noGrp="1"/>
          </p:cNvSpPr>
          <p:nvPr>
            <p:ph type="body" sz="quarter" idx="17" hasCustomPrompt="1"/>
          </p:nvPr>
        </p:nvSpPr>
        <p:spPr>
          <a:xfrm>
            <a:off x="1848388" y="419086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23" name="円/楕円 50">
            <a:extLst>
              <a:ext uri="{FF2B5EF4-FFF2-40B4-BE49-F238E27FC236}">
                <a16:creationId xmlns:a16="http://schemas.microsoft.com/office/drawing/2014/main" id="{80CA5AE5-4898-1052-E997-6BDA7D1EC845}"/>
              </a:ext>
            </a:extLst>
          </p:cNvPr>
          <p:cNvSpPr>
            <a:spLocks noChangeAspect="1"/>
          </p:cNvSpPr>
          <p:nvPr userDrawn="1"/>
        </p:nvSpPr>
        <p:spPr>
          <a:xfrm>
            <a:off x="962348" y="5018990"/>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05</a:t>
            </a:r>
            <a:endParaRPr kumimoji="1" lang="ja-JP" altLang="en-US" sz="1800" b="1" i="0">
              <a:solidFill>
                <a:schemeClr val="bg1"/>
              </a:solidFill>
              <a:latin typeface="+mj-ea"/>
              <a:ea typeface="+mj-ea"/>
              <a:cs typeface="Segoe UI" panose="020B0502040204020203" pitchFamily="34" charset="0"/>
            </a:endParaRPr>
          </a:p>
        </p:txBody>
      </p:sp>
      <p:cxnSp>
        <p:nvCxnSpPr>
          <p:cNvPr id="24" name="直線コネクタ 23">
            <a:extLst>
              <a:ext uri="{FF2B5EF4-FFF2-40B4-BE49-F238E27FC236}">
                <a16:creationId xmlns:a16="http://schemas.microsoft.com/office/drawing/2014/main" id="{C647A53A-6228-251A-DEBA-AFCBCA8D515E}"/>
              </a:ext>
            </a:extLst>
          </p:cNvPr>
          <p:cNvCxnSpPr>
            <a:cxnSpLocks/>
            <a:endCxn id="23" idx="0"/>
          </p:cNvCxnSpPr>
          <p:nvPr userDrawn="1"/>
        </p:nvCxnSpPr>
        <p:spPr>
          <a:xfrm>
            <a:off x="1232348" y="4640888"/>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7" name="テキスト プレースホルダー 4">
            <a:extLst>
              <a:ext uri="{FF2B5EF4-FFF2-40B4-BE49-F238E27FC236}">
                <a16:creationId xmlns:a16="http://schemas.microsoft.com/office/drawing/2014/main" id="{834511A3-6600-25F7-E70C-7A668A3A60A5}"/>
              </a:ext>
            </a:extLst>
          </p:cNvPr>
          <p:cNvSpPr>
            <a:spLocks noGrp="1"/>
          </p:cNvSpPr>
          <p:nvPr>
            <p:ph type="body" sz="quarter" idx="18" hasCustomPrompt="1"/>
          </p:nvPr>
        </p:nvSpPr>
        <p:spPr>
          <a:xfrm>
            <a:off x="1848388" y="5108970"/>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4139975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847621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2013165"/>
            <a:ext cx="1734449"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18536"/>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38019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180138"/>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lIns="0" tIns="0" rIns="0" bIns="0" anchor="ctr"/>
          <a:lstStyle>
            <a:lvl1pPr>
              <a:lnSpc>
                <a:spcPct val="120000"/>
              </a:lnSpc>
              <a:defRPr sz="3200" b="1" i="0">
                <a:solidFill>
                  <a:schemeClr val="accent3"/>
                </a:solidFill>
                <a:latin typeface="Meiryo" panose="020B0604030504040204" pitchFamily="34" charset="-128"/>
                <a:ea typeface="Meiryo" panose="020B0604030504040204" pitchFamily="34" charset="-128"/>
              </a:defRPr>
            </a:lvl1pPr>
          </a:lstStyle>
          <a:p>
            <a:r>
              <a:rPr kumimoji="1" lang="ja-JP" altLang="en-US" dirty="0"/>
              <a:t>資料タイトルタイトル</a:t>
            </a:r>
            <a:br>
              <a:rPr kumimoji="1" lang="en-US" altLang="ja-JP" dirty="0"/>
            </a:br>
            <a:r>
              <a:rPr kumimoji="1" lang="ja-JP" altLang="en-US" dirty="0"/>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28021014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4" name="円/楕円 3">
            <a:extLst>
              <a:ext uri="{FF2B5EF4-FFF2-40B4-BE49-F238E27FC236}">
                <a16:creationId xmlns:a16="http://schemas.microsoft.com/office/drawing/2014/main" id="{42EF9771-0B3F-D122-BCC4-A95D616315E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5929FC25-0721-0A22-5D08-B5549D73ABED}"/>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386E1920-80E7-A188-2636-503791AEDEB3}"/>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3896694B-52BB-DC49-C693-5F0A478F1E99}"/>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7E2CB0FB-A46E-7557-F35B-0EE7BFE1E46F}"/>
              </a:ext>
            </a:extLst>
          </p:cNvPr>
          <p:cNvCxnSpPr>
            <a:cxnSpLocks/>
            <a:stCxn id="4"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6EF0EDD9-B743-91E2-8469-34A5DCD14778}"/>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DE7D31FE-9DF2-F660-0387-5838592F496C}"/>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3D78D44F-50AA-1D4F-AC72-276CC6FD41CA}"/>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2B21BF40-CAA2-C790-5648-93211449BB47}"/>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708D79AB-A152-1CCA-188C-358AFD105381}"/>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9F435B95-B6B1-C3B8-A412-BC5661AE9936}"/>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03DF94BB-B1D7-D112-E2B7-5F4C263BE1A3}"/>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9DFAC5D3-0343-CECD-0F31-07C3CEE9288C}"/>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DA0670E7-06BD-A8BC-12F1-C0D2DF5C690B}"/>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A1CF0B1-02F9-369C-AB61-2265241B3432}"/>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0C41E593-87F0-E271-A127-C3DB78325FF7}"/>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A5B2AD03-2A51-C323-F776-717D4C15256D}"/>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36293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2291641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294978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183922874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7163815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2023/7/19</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86923"/>
            <a:ext cx="3804812"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ファイナンス</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タイアップ</a:t>
            </a:r>
            <a:endPar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10</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148A00DB-3CAE-053B-FF31-7A7867260D25}"/>
              </a:ext>
            </a:extLst>
          </p:cNvPr>
          <p:cNvSpPr txBox="1"/>
          <p:nvPr userDrawn="1"/>
        </p:nvSpPr>
        <p:spPr>
          <a:xfrm>
            <a:off x="607719" y="5470989"/>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Tree>
    <p:extLst>
      <p:ext uri="{BB962C8B-B14F-4D97-AF65-F5344CB8AC3E}">
        <p14:creationId xmlns:p14="http://schemas.microsoft.com/office/powerpoint/2010/main" val="2261357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50">
            <a:extLst>
              <a:ext uri="{FF2B5EF4-FFF2-40B4-BE49-F238E27FC236}">
                <a16:creationId xmlns:a16="http://schemas.microsoft.com/office/drawing/2014/main" id="{CF414EB2-84CF-9B72-F4FE-917D7E4666B0}"/>
              </a:ext>
            </a:extLst>
          </p:cNvPr>
          <p:cNvSpPr>
            <a:spLocks noChangeAspect="1"/>
          </p:cNvSpPr>
          <p:nvPr userDrawn="1"/>
        </p:nvSpPr>
        <p:spPr>
          <a:xfrm>
            <a:off x="1019496" y="4711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3" name="直線コネクタ 2">
            <a:extLst>
              <a:ext uri="{FF2B5EF4-FFF2-40B4-BE49-F238E27FC236}">
                <a16:creationId xmlns:a16="http://schemas.microsoft.com/office/drawing/2014/main" id="{053E064E-0D64-201B-DE00-B37E063C6990}"/>
              </a:ext>
            </a:extLst>
          </p:cNvPr>
          <p:cNvCxnSpPr>
            <a:endCxn id="2" idx="0"/>
          </p:cNvCxnSpPr>
          <p:nvPr userDrawn="1"/>
        </p:nvCxnSpPr>
        <p:spPr>
          <a:xfrm>
            <a:off x="1289496" y="4333650"/>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4" name="テキスト プレースホルダー 4">
            <a:extLst>
              <a:ext uri="{FF2B5EF4-FFF2-40B4-BE49-F238E27FC236}">
                <a16:creationId xmlns:a16="http://schemas.microsoft.com/office/drawing/2014/main" id="{9C0243F0-31D4-2328-9265-CA0B41643AA5}"/>
              </a:ext>
            </a:extLst>
          </p:cNvPr>
          <p:cNvSpPr>
            <a:spLocks noGrp="1"/>
          </p:cNvSpPr>
          <p:nvPr>
            <p:ph type="body" sz="quarter" idx="17" hasCustomPrompt="1"/>
          </p:nvPr>
        </p:nvSpPr>
        <p:spPr>
          <a:xfrm>
            <a:off x="1905536" y="4844571"/>
            <a:ext cx="5414600" cy="360040"/>
          </a:xfrm>
          <a:prstGeom prst="rect">
            <a:avLst/>
          </a:prstGeom>
        </p:spPr>
        <p:txBody>
          <a:bodyPr>
            <a:normAutofit/>
          </a:bodyPr>
          <a:lstStyle>
            <a:lvl1pPr>
              <a:defRPr sz="1800" b="1">
                <a:solidFill>
                  <a:schemeClr val="accent3"/>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2183870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6906066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1356474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9814623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5698165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350474078"/>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708646398"/>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005909695"/>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215937916"/>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346000"/>
            <a:ext cx="12193200" cy="1512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635873"/>
            <a:ext cx="860908" cy="860908"/>
          </a:xfrm>
          <a:prstGeom prst="rect">
            <a:avLst/>
          </a:prstGeom>
        </p:spPr>
      </p:pic>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572800"/>
            <a:ext cx="9172235" cy="997200"/>
          </a:xfrm>
          <a:prstGeom prst="rect">
            <a:avLst/>
          </a:prstGeom>
        </p:spPr>
        <p:txBody>
          <a:bodyPr wrap="non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2" name="フリーフォーム 1">
            <a:extLst>
              <a:ext uri="{FF2B5EF4-FFF2-40B4-BE49-F238E27FC236}">
                <a16:creationId xmlns:a16="http://schemas.microsoft.com/office/drawing/2014/main" id="{D4B3A80D-9424-C119-B14C-D509C4C949B9}"/>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6">
            <a:extLst>
              <a:ext uri="{FF2B5EF4-FFF2-40B4-BE49-F238E27FC236}">
                <a16:creationId xmlns:a16="http://schemas.microsoft.com/office/drawing/2014/main" id="{B4AF383A-BBD2-0914-DBF6-2BD17FE0E6BF}"/>
              </a:ext>
            </a:extLst>
          </p:cNvPr>
          <p:cNvSpPr>
            <a:spLocks noGrp="1"/>
          </p:cNvSpPr>
          <p:nvPr>
            <p:ph type="body" sz="quarter" idx="13"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10" name="図プレースホルダー 11">
            <a:extLst>
              <a:ext uri="{FF2B5EF4-FFF2-40B4-BE49-F238E27FC236}">
                <a16:creationId xmlns:a16="http://schemas.microsoft.com/office/drawing/2014/main" id="{4EB769D5-8434-717C-BE50-39B1A4F2C54E}"/>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11" name="テキスト ボックス 10">
            <a:extLst>
              <a:ext uri="{FF2B5EF4-FFF2-40B4-BE49-F238E27FC236}">
                <a16:creationId xmlns:a16="http://schemas.microsoft.com/office/drawing/2014/main" id="{24C4534C-75DD-C44A-80D1-F615B88A7494}"/>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extLst>
      <p:ext uri="{BB962C8B-B14F-4D97-AF65-F5344CB8AC3E}">
        <p14:creationId xmlns:p14="http://schemas.microsoft.com/office/powerpoint/2010/main" val="2366600049"/>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291148072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角丸四角形 3">
            <a:extLst>
              <a:ext uri="{FF2B5EF4-FFF2-40B4-BE49-F238E27FC236}">
                <a16:creationId xmlns:a16="http://schemas.microsoft.com/office/drawing/2014/main" id="{73A8088E-84AB-3437-9958-2CA2E26123B8}"/>
              </a:ext>
            </a:extLst>
          </p:cNvPr>
          <p:cNvSpPr/>
          <p:nvPr userDrawn="1"/>
        </p:nvSpPr>
        <p:spPr>
          <a:xfrm>
            <a:off x="1082390" y="4517540"/>
            <a:ext cx="4280024"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ファイナンス</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タイアップ</a:t>
            </a:r>
            <a:endPar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10</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BF904017-0F18-EA80-36F5-3B28D0EA4F6F}"/>
              </a:ext>
            </a:extLst>
          </p:cNvPr>
          <p:cNvSpPr txBox="1"/>
          <p:nvPr userDrawn="1"/>
        </p:nvSpPr>
        <p:spPr>
          <a:xfrm>
            <a:off x="596434" y="5710013"/>
            <a:ext cx="1712072" cy="807913"/>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2023/7/19</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7" name="テキスト ボックス 6">
            <a:extLst>
              <a:ext uri="{FF2B5EF4-FFF2-40B4-BE49-F238E27FC236}">
                <a16:creationId xmlns:a16="http://schemas.microsoft.com/office/drawing/2014/main" id="{B3579A85-06EE-7A2D-37A3-B4506DB4861B}"/>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12" name="テキスト ボックス 11">
            <a:extLst>
              <a:ext uri="{FF2B5EF4-FFF2-40B4-BE49-F238E27FC236}">
                <a16:creationId xmlns:a16="http://schemas.microsoft.com/office/drawing/2014/main" id="{F4427919-5C05-8C13-850D-547EE9FDA48D}"/>
              </a:ext>
            </a:extLst>
          </p:cNvPr>
          <p:cNvSpPr txBox="1"/>
          <p:nvPr userDrawn="1"/>
        </p:nvSpPr>
        <p:spPr>
          <a:xfrm>
            <a:off x="607719" y="5470989"/>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Tree>
    <p:extLst>
      <p:ext uri="{BB962C8B-B14F-4D97-AF65-F5344CB8AC3E}">
        <p14:creationId xmlns:p14="http://schemas.microsoft.com/office/powerpoint/2010/main" val="18900144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02_目次A_4項目">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4728DFE7-C7FE-A7C1-4895-BCAA694E5FE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2348"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2348"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8388"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1">
            <a:extLst>
              <a:ext uri="{FF2B5EF4-FFF2-40B4-BE49-F238E27FC236}">
                <a16:creationId xmlns:a16="http://schemas.microsoft.com/office/drawing/2014/main" id="{52995217-AFA7-70B0-788B-E754AA6672F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16459928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04326" y="2773503"/>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
        <p:nvSpPr>
          <p:cNvPr id="7" name="テキスト ボックス 6">
            <a:extLst>
              <a:ext uri="{FF2B5EF4-FFF2-40B4-BE49-F238E27FC236}">
                <a16:creationId xmlns:a16="http://schemas.microsoft.com/office/drawing/2014/main" id="{2B1502B4-C8E1-66BB-65DF-5FA74C608AE6}"/>
              </a:ext>
            </a:extLst>
          </p:cNvPr>
          <p:cNvSpPr txBox="1"/>
          <p:nvPr userDrawn="1"/>
        </p:nvSpPr>
        <p:spPr>
          <a:xfrm>
            <a:off x="2525076" y="6356344"/>
            <a:ext cx="880049" cy="123111"/>
          </a:xfrm>
          <a:prstGeom prst="rect">
            <a:avLst/>
          </a:prstGeom>
          <a:noFill/>
        </p:spPr>
        <p:txBody>
          <a:bodyPr wrap="none" lIns="0" tIns="0" rIns="0" bIns="0" rtlCol="0">
            <a:spAutoFit/>
          </a:bodyPr>
          <a:lstStyle/>
          <a:p>
            <a:pPr algn="ct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36973603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04_裏表紙A">
    <p:spTree>
      <p:nvGrpSpPr>
        <p:cNvPr id="1" name=""/>
        <p:cNvGrpSpPr/>
        <p:nvPr/>
      </p:nvGrpSpPr>
      <p:grpSpPr>
        <a:xfrm>
          <a:off x="0" y="0"/>
          <a:ext cx="0" cy="0"/>
          <a:chOff x="0" y="0"/>
          <a:chExt cx="0" cy="0"/>
        </a:xfrm>
      </p:grpSpPr>
      <p:pic>
        <p:nvPicPr>
          <p:cNvPr id="3" name="図 2" descr="携帯電話を持っている手">
            <a:extLst>
              <a:ext uri="{FF2B5EF4-FFF2-40B4-BE49-F238E27FC236}">
                <a16:creationId xmlns:a16="http://schemas.microsoft.com/office/drawing/2014/main" id="{6BE8A1E3-7002-81CF-0BE9-B7E4F2ACE82E}"/>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7" name="正方形/長方形 6">
            <a:extLst>
              <a:ext uri="{FF2B5EF4-FFF2-40B4-BE49-F238E27FC236}">
                <a16:creationId xmlns:a16="http://schemas.microsoft.com/office/drawing/2014/main" id="{F059E2AF-E3BC-28CB-D3AE-0F7E98545181}"/>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9" name="図 8">
            <a:extLst>
              <a:ext uri="{FF2B5EF4-FFF2-40B4-BE49-F238E27FC236}">
                <a16:creationId xmlns:a16="http://schemas.microsoft.com/office/drawing/2014/main" id="{B942457B-DC1F-3D64-33B6-2BA9ACD645CC}"/>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10" name="テキスト ボックス 9">
            <a:extLst>
              <a:ext uri="{FF2B5EF4-FFF2-40B4-BE49-F238E27FC236}">
                <a16:creationId xmlns:a16="http://schemas.microsoft.com/office/drawing/2014/main" id="{BD0371F8-3AD4-6DAF-71B3-B42057ACAEC2}"/>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 ウェブサイト</a:t>
            </a:r>
            <a:br>
              <a:rPr lang="ja-JP" altLang="en-US" sz="1200" b="0" i="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rPr>
              <a:t>https://www.lycbiz.com/jp/service/yahoo-ads/</a:t>
            </a:r>
          </a:p>
        </p:txBody>
      </p:sp>
      <p:sp>
        <p:nvSpPr>
          <p:cNvPr id="11" name="角丸四角形 5">
            <a:extLst>
              <a:ext uri="{FF2B5EF4-FFF2-40B4-BE49-F238E27FC236}">
                <a16:creationId xmlns:a16="http://schemas.microsoft.com/office/drawing/2014/main" id="{3C5667D4-78EA-5850-1641-BFF29EF173BD}"/>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12" name="テキスト ボックス 11">
            <a:extLst>
              <a:ext uri="{FF2B5EF4-FFF2-40B4-BE49-F238E27FC236}">
                <a16:creationId xmlns:a16="http://schemas.microsoft.com/office/drawing/2014/main" id="{EA65FA88-3E92-C1FA-0486-32AE888FEDF1}"/>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25703417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242626281"/>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404184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dirty="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dirty="0">
                <a:solidFill>
                  <a:schemeClr val="accent3"/>
                </a:solidFill>
                <a:latin typeface="Meiryo" panose="020B0604030504040204" pitchFamily="34" charset="-128"/>
                <a:ea typeface="Meiryo" panose="020B0604030504040204" pitchFamily="34" charset="-128"/>
              </a:rPr>
              <a:t>メイリオ　</a:t>
            </a:r>
            <a:r>
              <a:rPr lang="en-US" altLang="ja-JP" sz="1200" dirty="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theme" Target="../theme/theme2.xml"/><Relationship Id="rId3" Type="http://schemas.openxmlformats.org/officeDocument/2006/relationships/slideLayout" Target="../slideLayouts/slideLayout13.xml"/><Relationship Id="rId21" Type="http://schemas.openxmlformats.org/officeDocument/2006/relationships/slideLayout" Target="../slideLayouts/slideLayout31.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2"/>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3" imgW="7772400" imgH="10058400" progId="TCLayout.ActiveDocument.1">
                  <p:embed/>
                </p:oleObj>
              </mc:Choice>
              <mc:Fallback>
                <p:oleObj name="think-cell スライド" r:id="rId13"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4"/>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15E54DE7-38D2-3FB3-3F28-B712A26160E2}"/>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extLst>
      <p:ext uri="{BB962C8B-B14F-4D97-AF65-F5344CB8AC3E}">
        <p14:creationId xmlns:p14="http://schemas.microsoft.com/office/powerpoint/2010/main" val="3614057953"/>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19" r:id="rId10"/>
    <p:sldLayoutId id="2147483920" r:id="rId11"/>
    <p:sldLayoutId id="2147483921" r:id="rId12"/>
    <p:sldLayoutId id="2147483922" r:id="rId13"/>
    <p:sldLayoutId id="2147483923" r:id="rId14"/>
    <p:sldLayoutId id="2147483924" r:id="rId15"/>
    <p:sldLayoutId id="2147483925" r:id="rId16"/>
    <p:sldLayoutId id="2147483926" r:id="rId17"/>
    <p:sldLayoutId id="2147483927" r:id="rId18"/>
    <p:sldLayoutId id="2147483928" r:id="rId19"/>
    <p:sldLayoutId id="2147483929" r:id="rId20"/>
    <p:sldLayoutId id="2147483930" r:id="rId21"/>
    <p:sldLayoutId id="2147483931" r:id="rId22"/>
    <p:sldLayoutId id="2147483932" r:id="rId23"/>
    <p:sldLayoutId id="2147483933" r:id="rId24"/>
    <p:sldLayoutId id="2147483934" r:id="rId25"/>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23.png"/><Relationship Id="rId7"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42.png"/><Relationship Id="rId11" Type="http://schemas.openxmlformats.org/officeDocument/2006/relationships/image" Target="../media/image47.svg"/><Relationship Id="rId5" Type="http://schemas.openxmlformats.org/officeDocument/2006/relationships/image" Target="../media/image41.sv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21.png"/><Relationship Id="rId7" Type="http://schemas.openxmlformats.org/officeDocument/2006/relationships/image" Target="../media/image49.svg"/><Relationship Id="rId12"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sv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svg"/></Relationships>
</file>

<file path=ppt/slides/_rels/slide21.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21.png"/><Relationship Id="rId1" Type="http://schemas.openxmlformats.org/officeDocument/2006/relationships/slideLayout" Target="../slideLayouts/slideLayout4.xml"/><Relationship Id="rId5" Type="http://schemas.openxmlformats.org/officeDocument/2006/relationships/image" Target="../media/image55.svg"/><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7.png"/><Relationship Id="rId7" Type="http://schemas.openxmlformats.org/officeDocument/2006/relationships/image" Target="../media/image59.sv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hyperlink" Target="https://s.yimg.jp/dl/displayads-guarantee/01/displayads-guarantee_ADguideline_Specialfeature.zip" TargetMode="External"/><Relationship Id="rId10" Type="http://schemas.openxmlformats.org/officeDocument/2006/relationships/image" Target="../media/image62.png"/><Relationship Id="rId4" Type="http://schemas.openxmlformats.org/officeDocument/2006/relationships/hyperlink" Target="https://ads-help.yahoo-net.jp/s/article/H000044855?language=ja" TargetMode="External"/><Relationship Id="rId9" Type="http://schemas.openxmlformats.org/officeDocument/2006/relationships/image" Target="../media/image61.svg"/></Relationships>
</file>

<file path=ppt/slides/_rels/slide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hyperlink" Target="https://ads-help.yahoo-net.jp/s/article/H000044930?language=ja" TargetMode="External"/><Relationship Id="rId5" Type="http://schemas.openxmlformats.org/officeDocument/2006/relationships/image" Target="../media/image23.png"/><Relationship Id="rId4" Type="http://schemas.openxmlformats.org/officeDocument/2006/relationships/image" Target="../media/image64.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66.png"/><Relationship Id="rId4" Type="http://schemas.openxmlformats.org/officeDocument/2006/relationships/hyperlink" Target="https://ads-help.yahoo-net.jp/s/article/H000044930?language=ja"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69.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hyperlink" Target="https://ads-help.yahoo-net.jp/s/article/H000044930?language=ja"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ファイナンス　タイアップ</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lang="en-US" altLang="ja-JP" dirty="0">
                <a:cs typeface="Segoe UI" panose="020B0502040204020203" pitchFamily="34" charset="0"/>
              </a:rPr>
              <a:t>9</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dirty="0"/>
              <a:t>商品資料</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2565728" cy="570712"/>
          </a:xfrm>
        </p:spPr>
        <p:txBody>
          <a:bodyPr/>
          <a:lstStyle/>
          <a:p>
            <a:r>
              <a:rPr lang="en-US" altLang="ja-JP" sz="1200" dirty="0"/>
              <a:t>2025/1/22</a:t>
            </a:r>
          </a:p>
          <a:p>
            <a:r>
              <a:rPr lang="ja-JP" altLang="en-US" sz="1200" dirty="0"/>
              <a:t>更新日：</a:t>
            </a:r>
            <a:r>
              <a:rPr lang="en-US" altLang="ja-JP" sz="1200" dirty="0"/>
              <a:t>2025/6/26</a:t>
            </a:r>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a:latin typeface="+mn-ea"/>
                <a:cs typeface="メイリオ" panose="020B0604030504040204" pitchFamily="50" charset="-128"/>
              </a:rPr>
              <a:t>Yahoo!</a:t>
            </a:r>
            <a:r>
              <a:rPr lang="ja-JP" altLang="en-US" dirty="0">
                <a:latin typeface="+mn-ea"/>
                <a:cs typeface="メイリオ" panose="020B0604030504040204" pitchFamily="50" charset="-128"/>
              </a:rPr>
              <a:t>ファイナンス  コンテンツフォーマット</a:t>
            </a:r>
          </a:p>
        </p:txBody>
      </p:sp>
      <p:sp>
        <p:nvSpPr>
          <p:cNvPr id="16" name="object 4">
            <a:extLst>
              <a:ext uri="{FF2B5EF4-FFF2-40B4-BE49-F238E27FC236}">
                <a16:creationId xmlns:a16="http://schemas.microsoft.com/office/drawing/2014/main" id="{B086E40E-6470-4DE9-8A09-786B1EC8C244}"/>
              </a:ext>
            </a:extLst>
          </p:cNvPr>
          <p:cNvSpPr txBox="1"/>
          <p:nvPr/>
        </p:nvSpPr>
        <p:spPr>
          <a:xfrm>
            <a:off x="479425" y="1000004"/>
            <a:ext cx="11233150" cy="301621"/>
          </a:xfrm>
          <a:prstGeom prst="rect">
            <a:avLst/>
          </a:prstGeom>
          <a:noFill/>
        </p:spPr>
        <p:txBody>
          <a:bodyPr vert="horz" wrap="square" lIns="0" tIns="0" rIns="0" bIns="0" rtlCol="0">
            <a:spAutoFit/>
          </a:bodyPr>
          <a:lstStyle/>
          <a:p>
            <a:pPr>
              <a:lnSpc>
                <a:spcPct val="130000"/>
              </a:lnSpc>
            </a:pPr>
            <a:r>
              <a:rPr lang="ja-JP" altLang="en-US" sz="1600" dirty="0">
                <a:solidFill>
                  <a:srgbClr val="0D0D0D"/>
                </a:solidFill>
                <a:latin typeface="メイリオ" panose="020B0604030504040204" pitchFamily="50" charset="-128"/>
                <a:ea typeface="メイリオ" panose="020B0604030504040204" pitchFamily="50" charset="-128"/>
              </a:rPr>
              <a:t>規定のデザインフォーマットをベースにページ制作を行います。</a:t>
            </a:r>
            <a:endParaRPr lang="en-US" altLang="ja-JP" sz="1600" dirty="0">
              <a:solidFill>
                <a:srgbClr val="0D0D0D"/>
              </a:solidFill>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D9806774-80A0-81BA-910C-91521B6AD8C9}"/>
              </a:ext>
            </a:extLst>
          </p:cNvPr>
          <p:cNvPicPr>
            <a:picLocks noChangeAspect="1"/>
          </p:cNvPicPr>
          <p:nvPr/>
        </p:nvPicPr>
        <p:blipFill>
          <a:blip r:embed="rId3"/>
          <a:stretch>
            <a:fillRect/>
          </a:stretch>
        </p:blipFill>
        <p:spPr>
          <a:xfrm>
            <a:off x="986311" y="2136171"/>
            <a:ext cx="2566090" cy="4072855"/>
          </a:xfrm>
          <a:prstGeom prst="rect">
            <a:avLst/>
          </a:prstGeom>
        </p:spPr>
      </p:pic>
      <p:pic>
        <p:nvPicPr>
          <p:cNvPr id="19" name="図 18">
            <a:extLst>
              <a:ext uri="{FF2B5EF4-FFF2-40B4-BE49-F238E27FC236}">
                <a16:creationId xmlns:a16="http://schemas.microsoft.com/office/drawing/2014/main" id="{6719B04C-B97F-6C81-C998-997F52638A34}"/>
              </a:ext>
            </a:extLst>
          </p:cNvPr>
          <p:cNvPicPr>
            <a:picLocks noChangeAspect="1"/>
          </p:cNvPicPr>
          <p:nvPr/>
        </p:nvPicPr>
        <p:blipFill>
          <a:blip r:embed="rId4"/>
          <a:stretch>
            <a:fillRect/>
          </a:stretch>
        </p:blipFill>
        <p:spPr>
          <a:xfrm>
            <a:off x="4019993" y="1717461"/>
            <a:ext cx="2274704" cy="4730878"/>
          </a:xfrm>
          <a:prstGeom prst="rect">
            <a:avLst/>
          </a:prstGeom>
        </p:spPr>
      </p:pic>
      <p:pic>
        <p:nvPicPr>
          <p:cNvPr id="20" name="図 19">
            <a:extLst>
              <a:ext uri="{FF2B5EF4-FFF2-40B4-BE49-F238E27FC236}">
                <a16:creationId xmlns:a16="http://schemas.microsoft.com/office/drawing/2014/main" id="{B3C00E9F-530D-D9C4-60FF-EB7548E329A0}"/>
              </a:ext>
            </a:extLst>
          </p:cNvPr>
          <p:cNvPicPr>
            <a:picLocks noChangeAspect="1"/>
          </p:cNvPicPr>
          <p:nvPr/>
        </p:nvPicPr>
        <p:blipFill>
          <a:blip r:embed="rId5"/>
          <a:stretch>
            <a:fillRect/>
          </a:stretch>
        </p:blipFill>
        <p:spPr>
          <a:xfrm>
            <a:off x="6576913" y="1810852"/>
            <a:ext cx="2458029" cy="4613295"/>
          </a:xfrm>
          <a:prstGeom prst="rect">
            <a:avLst/>
          </a:prstGeom>
        </p:spPr>
      </p:pic>
      <p:pic>
        <p:nvPicPr>
          <p:cNvPr id="21" name="図 20">
            <a:extLst>
              <a:ext uri="{FF2B5EF4-FFF2-40B4-BE49-F238E27FC236}">
                <a16:creationId xmlns:a16="http://schemas.microsoft.com/office/drawing/2014/main" id="{CCC780DC-350A-B789-9B85-AEE6C348BC3D}"/>
              </a:ext>
            </a:extLst>
          </p:cNvPr>
          <p:cNvPicPr>
            <a:picLocks noChangeAspect="1"/>
          </p:cNvPicPr>
          <p:nvPr/>
        </p:nvPicPr>
        <p:blipFill>
          <a:blip r:embed="rId6"/>
          <a:stretch>
            <a:fillRect/>
          </a:stretch>
        </p:blipFill>
        <p:spPr>
          <a:xfrm>
            <a:off x="9249100" y="1810852"/>
            <a:ext cx="2333084" cy="4205974"/>
          </a:xfrm>
          <a:prstGeom prst="rect">
            <a:avLst/>
          </a:prstGeom>
        </p:spPr>
      </p:pic>
      <p:sp>
        <p:nvSpPr>
          <p:cNvPr id="22" name="波線 21">
            <a:extLst>
              <a:ext uri="{FF2B5EF4-FFF2-40B4-BE49-F238E27FC236}">
                <a16:creationId xmlns:a16="http://schemas.microsoft.com/office/drawing/2014/main" id="{8289B8E9-C403-6BF5-EAA5-500CE8DF2E7C}"/>
              </a:ext>
            </a:extLst>
          </p:cNvPr>
          <p:cNvSpPr/>
          <p:nvPr/>
        </p:nvSpPr>
        <p:spPr>
          <a:xfrm>
            <a:off x="1019917" y="6209026"/>
            <a:ext cx="2566091" cy="300723"/>
          </a:xfrm>
          <a:prstGeom prst="wave">
            <a:avLst/>
          </a:prstGeom>
          <a:gradFill rotWithShape="1">
            <a:gsLst>
              <a:gs pos="0">
                <a:srgbClr val="545454">
                  <a:tint val="50000"/>
                  <a:satMod val="300000"/>
                </a:srgbClr>
              </a:gs>
              <a:gs pos="35000">
                <a:srgbClr val="545454">
                  <a:tint val="37000"/>
                  <a:satMod val="300000"/>
                </a:srgbClr>
              </a:gs>
              <a:gs pos="100000">
                <a:srgbClr val="545454">
                  <a:tint val="15000"/>
                  <a:satMod val="350000"/>
                </a:srgbClr>
              </a:gs>
            </a:gsLst>
            <a:lin ang="16200000" scaled="1"/>
          </a:gradFill>
          <a:ln w="9525" cap="flat" cmpd="sng" algn="ctr">
            <a:solidFill>
              <a:srgbClr val="545454">
                <a:shade val="95000"/>
                <a:satMod val="105000"/>
              </a:srgbClr>
            </a:solidFill>
            <a:prstDash val="solid"/>
          </a:ln>
          <a:effectLst>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3" name="波線 22">
            <a:extLst>
              <a:ext uri="{FF2B5EF4-FFF2-40B4-BE49-F238E27FC236}">
                <a16:creationId xmlns:a16="http://schemas.microsoft.com/office/drawing/2014/main" id="{CA2B691C-8DA1-0A91-148E-56747A02D65C}"/>
              </a:ext>
            </a:extLst>
          </p:cNvPr>
          <p:cNvSpPr/>
          <p:nvPr/>
        </p:nvSpPr>
        <p:spPr>
          <a:xfrm>
            <a:off x="4102113" y="6316587"/>
            <a:ext cx="1993887" cy="224243"/>
          </a:xfrm>
          <a:prstGeom prst="wave">
            <a:avLst/>
          </a:prstGeom>
          <a:gradFill rotWithShape="1">
            <a:gsLst>
              <a:gs pos="0">
                <a:srgbClr val="545454">
                  <a:tint val="50000"/>
                  <a:satMod val="300000"/>
                </a:srgbClr>
              </a:gs>
              <a:gs pos="35000">
                <a:srgbClr val="545454">
                  <a:tint val="37000"/>
                  <a:satMod val="300000"/>
                </a:srgbClr>
              </a:gs>
              <a:gs pos="100000">
                <a:srgbClr val="545454">
                  <a:tint val="15000"/>
                  <a:satMod val="350000"/>
                </a:srgbClr>
              </a:gs>
            </a:gsLst>
            <a:lin ang="16200000" scaled="1"/>
          </a:gradFill>
          <a:ln w="9525" cap="flat" cmpd="sng" algn="ctr">
            <a:solidFill>
              <a:srgbClr val="545454">
                <a:shade val="95000"/>
                <a:satMod val="105000"/>
              </a:srgbClr>
            </a:solidFill>
            <a:prstDash val="solid"/>
          </a:ln>
          <a:effectLst>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4" name="波線 23">
            <a:extLst>
              <a:ext uri="{FF2B5EF4-FFF2-40B4-BE49-F238E27FC236}">
                <a16:creationId xmlns:a16="http://schemas.microsoft.com/office/drawing/2014/main" id="{A7DF0E58-86CE-B2EE-76CB-3C472D20D53F}"/>
              </a:ext>
            </a:extLst>
          </p:cNvPr>
          <p:cNvSpPr/>
          <p:nvPr/>
        </p:nvSpPr>
        <p:spPr>
          <a:xfrm>
            <a:off x="6716531" y="6285506"/>
            <a:ext cx="2270084" cy="224243"/>
          </a:xfrm>
          <a:prstGeom prst="wave">
            <a:avLst/>
          </a:prstGeom>
          <a:gradFill rotWithShape="1">
            <a:gsLst>
              <a:gs pos="0">
                <a:srgbClr val="545454">
                  <a:tint val="50000"/>
                  <a:satMod val="300000"/>
                </a:srgbClr>
              </a:gs>
              <a:gs pos="35000">
                <a:srgbClr val="545454">
                  <a:tint val="37000"/>
                  <a:satMod val="300000"/>
                </a:srgbClr>
              </a:gs>
              <a:gs pos="100000">
                <a:srgbClr val="545454">
                  <a:tint val="15000"/>
                  <a:satMod val="350000"/>
                </a:srgbClr>
              </a:gs>
            </a:gsLst>
            <a:lin ang="16200000" scaled="1"/>
          </a:gradFill>
          <a:ln w="9525" cap="flat" cmpd="sng" algn="ctr">
            <a:solidFill>
              <a:srgbClr val="545454">
                <a:shade val="95000"/>
                <a:satMod val="105000"/>
              </a:srgbClr>
            </a:solidFill>
            <a:prstDash val="solid"/>
          </a:ln>
          <a:effectLst>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9CE69B36-4351-1F42-196F-DA031C670EFB}"/>
              </a:ext>
            </a:extLst>
          </p:cNvPr>
          <p:cNvSpPr txBox="1"/>
          <p:nvPr/>
        </p:nvSpPr>
        <p:spPr>
          <a:xfrm>
            <a:off x="479425" y="1432041"/>
            <a:ext cx="4456669"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000000"/>
                </a:solidFill>
                <a:effectLst/>
                <a:uLnTx/>
                <a:uFillTx/>
              </a:rPr>
              <a:t>■規定デザインフォーマット（</a:t>
            </a:r>
            <a:r>
              <a:rPr kumimoji="0" lang="en-US" altLang="ja-JP" sz="1800" b="1" i="0" u="none" strike="noStrike" kern="0" cap="none" spc="0" normalizeH="0" baseline="0" noProof="0" dirty="0">
                <a:ln>
                  <a:noFill/>
                </a:ln>
                <a:solidFill>
                  <a:srgbClr val="000000"/>
                </a:solidFill>
                <a:effectLst/>
                <a:uLnTx/>
                <a:uFillTx/>
              </a:rPr>
              <a:t>1</a:t>
            </a:r>
            <a:r>
              <a:rPr kumimoji="0" lang="ja-JP" altLang="en-US" sz="1800" b="1" i="0" u="none" strike="noStrike" kern="0" cap="none" spc="0" normalizeH="0" baseline="0" noProof="0" dirty="0">
                <a:ln>
                  <a:noFill/>
                </a:ln>
                <a:solidFill>
                  <a:srgbClr val="000000"/>
                </a:solidFill>
                <a:effectLst/>
                <a:uLnTx/>
                <a:uFillTx/>
              </a:rPr>
              <a:t>ページ）</a:t>
            </a:r>
          </a:p>
        </p:txBody>
      </p:sp>
    </p:spTree>
    <p:extLst>
      <p:ext uri="{BB962C8B-B14F-4D97-AF65-F5344CB8AC3E}">
        <p14:creationId xmlns:p14="http://schemas.microsoft.com/office/powerpoint/2010/main" val="23477931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6" name="表 5">
            <a:extLst>
              <a:ext uri="{FF2B5EF4-FFF2-40B4-BE49-F238E27FC236}">
                <a16:creationId xmlns:a16="http://schemas.microsoft.com/office/drawing/2014/main" id="{6F2E345E-8DED-84AE-38E6-EA9E182ADAAE}"/>
              </a:ext>
            </a:extLst>
          </p:cNvPr>
          <p:cNvGraphicFramePr>
            <a:graphicFrameLocks noGrp="1"/>
          </p:cNvGraphicFramePr>
          <p:nvPr>
            <p:extLst>
              <p:ext uri="{D42A27DB-BD31-4B8C-83A1-F6EECF244321}">
                <p14:modId xmlns:p14="http://schemas.microsoft.com/office/powerpoint/2010/main" val="2928647538"/>
              </p:ext>
            </p:extLst>
          </p:nvPr>
        </p:nvGraphicFramePr>
        <p:xfrm>
          <a:off x="221381" y="875898"/>
          <a:ext cx="11723571" cy="5424601"/>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5124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タイアップページおよび編集誘導枠の制作・掲載、ディスプレイ広告（予約型）「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ファイナンス」商品の掲載</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r h="36077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ファイナンス内の各編集誘導枠および、ディスプレイ広告（予約型）「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ファイナンス」商品</a:t>
                      </a:r>
                      <a:endParaRPr kumimoji="1" lang="ja-JP" altLang="en-US" sz="1050" kern="1200" noProof="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203566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・掲載場所：</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ファイナンス内 特設ページ</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・デバイス：スマートフォン</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/PC</a:t>
                      </a: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・ページ数：</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ページ程度</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・想定</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（スマートフォン：</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7</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3</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編集誘導枠、通常広告配信からの想定</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数となります。各</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数は想定値であり</a:t>
                      </a:r>
                      <a:r>
                        <a:rPr kumimoji="1" lang="ja-JP" altLang="ja-JP" sz="1050" kern="1200" dirty="0">
                          <a:solidFill>
                            <a:srgbClr val="0D0D0D"/>
                          </a:solidFill>
                          <a:latin typeface="メイリオ" panose="020B0604030504040204" pitchFamily="50" charset="-128"/>
                          <a:ea typeface="メイリオ" panose="020B0604030504040204" pitchFamily="50" charset="-128"/>
                          <a:cs typeface="+mn-cs"/>
                        </a:rPr>
                        <a:t>広告視聴数の目安です。結果として下回る場合があります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・更新：内容や回数などにより可否を判断させていただきますので事前にご相談ください</a:t>
                      </a:r>
                      <a:b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b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また、別途費用が発生します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次利用：不可となります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84198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編集誘導</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掲載期間中は常設します。弊社で制作、掲載を行います（編集要望、動画、掲載期間中の差し替え、すべて不可）</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indent="0">
                        <a:buNone/>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・掲載場所：</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P8</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9</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のイメージ図をご確認ください</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・広告主様の公式ロゴを弊社担当営業まで送付してください</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14865918"/>
                  </a:ext>
                </a:extLst>
              </a:tr>
              <a:tr h="13129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広告誘導</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代理店様が制作</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広告管理ツールからの予約をお願いします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・対象商品：</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広告　ディスプレイ広告（予約型）「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ファイナンス」商品（</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P28</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35</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参照）</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・リンク先</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URL</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：タイアップページの</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URL</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を指定してください</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・バナー：バナー内に</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ファイナンスのロゴが必要です。ロゴは弊社担当営業より送付いたします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制作ルールは別紙「</a:t>
                      </a:r>
                      <a:r>
                        <a:rPr kumimoji="1" lang="ja-JP" altLang="en-US" sz="1050" kern="1200" noProof="0" dirty="0">
                          <a:solidFill>
                            <a:srgbClr val="0D0D0D"/>
                          </a:solidFill>
                          <a:latin typeface="メイリオ" panose="020B0604030504040204" pitchFamily="50" charset="-128"/>
                          <a:ea typeface="メイリオ" panose="020B0604030504040204" pitchFamily="50" charset="-128"/>
                          <a:cs typeface="+mn-cs"/>
                          <a:hlinkClick r:id="rId3">
                            <a:extLst>
                              <a:ext uri="{A12FA001-AC4F-418D-AE19-62706E023703}">
                                <ahyp:hlinkClr xmlns:ahyp="http://schemas.microsoft.com/office/drawing/2018/hyperlinkcolor" val="tx"/>
                              </a:ext>
                            </a:extLst>
                          </a:hlinkClick>
                        </a:rPr>
                        <a:t>タイアップ広告・クリエイティブ企画商品の誘導広告クリエイティブにおける表記ガイドライン</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」を遵守</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r h="36077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eiryo" panose="020B0604030504040204" pitchFamily="34" charset="-128"/>
                          <a:ea typeface="Meiryo" panose="020B0604030504040204" pitchFamily="34" charset="-128"/>
                        </a:rPr>
                        <a:t>掲載期間</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か月間（平日掲載開始）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タイアップページは、掲載開始日の前営業日までにアップします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799165"/>
                  </a:ext>
                </a:extLst>
              </a:tr>
            </a:tbl>
          </a:graphicData>
        </a:graphic>
      </p:graphicFrame>
    </p:spTree>
    <p:extLst>
      <p:ext uri="{BB962C8B-B14F-4D97-AF65-F5344CB8AC3E}">
        <p14:creationId xmlns:p14="http://schemas.microsoft.com/office/powerpoint/2010/main" val="2633121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6" name="表 5">
            <a:extLst>
              <a:ext uri="{FF2B5EF4-FFF2-40B4-BE49-F238E27FC236}">
                <a16:creationId xmlns:a16="http://schemas.microsoft.com/office/drawing/2014/main" id="{6F2E345E-8DED-84AE-38E6-EA9E182ADAAE}"/>
              </a:ext>
            </a:extLst>
          </p:cNvPr>
          <p:cNvGraphicFramePr>
            <a:graphicFrameLocks noGrp="1"/>
          </p:cNvGraphicFramePr>
          <p:nvPr>
            <p:extLst>
              <p:ext uri="{D42A27DB-BD31-4B8C-83A1-F6EECF244321}">
                <p14:modId xmlns:p14="http://schemas.microsoft.com/office/powerpoint/2010/main" val="1374416794"/>
              </p:ext>
            </p:extLst>
          </p:nvPr>
        </p:nvGraphicFramePr>
        <p:xfrm>
          <a:off x="221381" y="875899"/>
          <a:ext cx="11723571" cy="5439889"/>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278855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■タイアップページの</a:t>
                      </a:r>
                      <a:r>
                        <a:rPr kumimoji="1" lang="ja-JP" altLang="en-US" sz="1050" b="1" kern="1200" noProof="0" dirty="0">
                          <a:solidFill>
                            <a:srgbClr val="0D0D0D"/>
                          </a:solidFill>
                          <a:latin typeface="メイリオ" panose="020B0604030504040204" pitchFamily="50" charset="-128"/>
                          <a:ea typeface="メイリオ" panose="020B0604030504040204" pitchFamily="50" charset="-128"/>
                          <a:cs typeface="+mn-cs"/>
                        </a:rPr>
                        <a:t>コンテンツ</a:t>
                      </a: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制作・掲載・編集誘導枠の制作</a:t>
                      </a:r>
                      <a:endParaRPr kumimoji="1" lang="en-US" altLang="ja-JP" sz="1050" b="1"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①契約分類：制作</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②契約サービス：</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制作</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③契約サービス詳細：</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　制作・掲載費</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■編集誘導枠掲載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②契約サービス：</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③契約サービス詳細：</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　編集誘導バナー掲載費</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※【1】【2】</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はそれぞれお申込みが必須です。</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rgbClr val="0D0D0D"/>
                          </a:solidFill>
                          <a:latin typeface="メイリオ"/>
                          <a:ea typeface="メイリオ"/>
                          <a:cs typeface="メイリオ" panose="020B0604030504040204" pitchFamily="50" charset="-128"/>
                        </a:rPr>
                        <a:t>【3】</a:t>
                      </a:r>
                      <a:r>
                        <a:rPr kumimoji="1" lang="ja-JP" altLang="en-US" sz="1050" b="1" kern="1200" dirty="0">
                          <a:solidFill>
                            <a:srgbClr val="0D0D0D"/>
                          </a:solidFill>
                          <a:latin typeface="メイリオ"/>
                          <a:ea typeface="メイリオ"/>
                          <a:cs typeface="メイリオ" panose="020B0604030504040204" pitchFamily="50" charset="-128"/>
                        </a:rPr>
                        <a:t>■１か月超の期間での掲載延長</a:t>
                      </a:r>
                      <a:endParaRPr kumimoji="1" lang="en-US" altLang="ja-JP" sz="1050" b="1" kern="120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a:ea typeface="メイリオ"/>
                          <a:cs typeface="メイリオ" panose="020B0604030504040204" pitchFamily="50" charset="-128"/>
                        </a:rPr>
                        <a:t>①契約分類：掲載</a:t>
                      </a:r>
                      <a:endParaRPr kumimoji="1" lang="en-US" altLang="ja-JP" sz="1050" kern="120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a:ea typeface="メイリオ"/>
                          <a:cs typeface="メイリオ" panose="020B0604030504040204" pitchFamily="50" charset="-128"/>
                        </a:rPr>
                        <a:t>②契約サービス：</a:t>
                      </a:r>
                      <a:r>
                        <a:rPr kumimoji="1" lang="en-US" altLang="ja-JP" sz="1050" kern="1200" dirty="0">
                          <a:solidFill>
                            <a:srgbClr val="0D0D0D"/>
                          </a:solidFill>
                          <a:latin typeface="メイリオ"/>
                          <a:ea typeface="メイリオ"/>
                          <a:cs typeface="メイリオ" panose="020B0604030504040204" pitchFamily="50" charset="-128"/>
                        </a:rPr>
                        <a:t>【</a:t>
                      </a:r>
                      <a:r>
                        <a:rPr kumimoji="1" lang="ja-JP" altLang="en-US" sz="1050" kern="1200" dirty="0">
                          <a:solidFill>
                            <a:srgbClr val="0D0D0D"/>
                          </a:solidFill>
                          <a:latin typeface="メイリオ"/>
                          <a:ea typeface="メイリオ"/>
                          <a:cs typeface="メイリオ" panose="020B0604030504040204" pitchFamily="50" charset="-128"/>
                        </a:rPr>
                        <a:t>掲載</a:t>
                      </a:r>
                      <a:r>
                        <a:rPr kumimoji="1" lang="en-US" altLang="ja-JP" sz="1050" kern="1200" dirty="0">
                          <a:solidFill>
                            <a:srgbClr val="0D0D0D"/>
                          </a:solidFill>
                          <a:latin typeface="メイリオ"/>
                          <a:ea typeface="メイリオ"/>
                          <a:cs typeface="メイリオ" panose="020B0604030504040204" pitchFamily="50" charset="-128"/>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a:t>
                      </a:r>
                      <a:endParaRPr kumimoji="1" lang="en-US" altLang="ja-JP" sz="1050" kern="120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a:ea typeface="メイリオ"/>
                          <a:cs typeface="メイリオ" panose="020B0604030504040204" pitchFamily="50" charset="-128"/>
                        </a:rPr>
                        <a:t>③契約サービス詳細：</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ファイナンス　タイアップ　</a:t>
                      </a:r>
                      <a:r>
                        <a:rPr kumimoji="1" lang="ja-JP" altLang="en-US" sz="1050" kern="1200" dirty="0">
                          <a:solidFill>
                            <a:srgbClr val="0D0D0D"/>
                          </a:solidFill>
                          <a:latin typeface="メイリオ"/>
                          <a:ea typeface="メイリオ"/>
                          <a:cs typeface="メイリオ" panose="020B0604030504040204" pitchFamily="50" charset="-128"/>
                        </a:rPr>
                        <a:t>掲載延長費</a:t>
                      </a:r>
                      <a:endParaRPr kumimoji="1" lang="en-US" altLang="ja-JP" sz="1050" kern="1200" dirty="0">
                        <a:solidFill>
                          <a:srgbClr val="0D0D0D"/>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掲載期間が</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か月以上になる場合のみ、こちらの契約サービスでのお申込みが必須です。</a:t>
                      </a:r>
                      <a:endParaRPr kumimoji="1" lang="en-US" altLang="ja-JP" sz="1050" kern="1200" dirty="0">
                        <a:solidFill>
                          <a:srgbClr val="0D0D0D"/>
                        </a:solidFill>
                        <a:latin typeface="メイリオ"/>
                        <a:ea typeface="メイリオ"/>
                        <a:cs typeface="+mn-cs"/>
                      </a:endParaRP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359184583"/>
                  </a:ext>
                </a:extLst>
              </a:tr>
              <a:tr h="265133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100" b="1"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1100" b="1" kern="1200" dirty="0">
                          <a:solidFill>
                            <a:srgbClr val="0D0D0D"/>
                          </a:solidFill>
                          <a:latin typeface="メイリオ" panose="020B0604030504040204" pitchFamily="50" charset="-128"/>
                          <a:ea typeface="メイリオ" panose="020B0604030504040204" pitchFamily="50" charset="-128"/>
                          <a:cs typeface="+mn-cs"/>
                        </a:rPr>
                        <a:t>スマートフォン：</a:t>
                      </a:r>
                      <a:r>
                        <a:rPr kumimoji="1" lang="en-US" altLang="ja-JP" sz="1100" b="1" kern="1200" dirty="0">
                          <a:solidFill>
                            <a:srgbClr val="0D0D0D"/>
                          </a:solidFill>
                          <a:latin typeface="メイリオ" panose="020B0604030504040204" pitchFamily="50" charset="-128"/>
                          <a:ea typeface="メイリオ" panose="020B0604030504040204" pitchFamily="50" charset="-128"/>
                          <a:cs typeface="+mn-cs"/>
                        </a:rPr>
                        <a:t>700</a:t>
                      </a:r>
                      <a:r>
                        <a:rPr kumimoji="1" lang="ja-JP" altLang="en-US" sz="1100" b="1" kern="1200" dirty="0">
                          <a:solidFill>
                            <a:srgbClr val="0D0D0D"/>
                          </a:solidFill>
                          <a:latin typeface="メイリオ" panose="020B0604030504040204" pitchFamily="50" charset="-128"/>
                          <a:ea typeface="メイリオ" panose="020B0604030504040204" pitchFamily="50" charset="-128"/>
                          <a:cs typeface="+mn-cs"/>
                        </a:rPr>
                        <a:t>万円</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■タイアップページのコンテンツ制作・掲載・編集誘導枠の制作</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150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万円（ネット）／事前見積もり：不要／専用フォームからお申し込み</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企画内容によって、別途費用が発生する場合があります</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kern="120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■編集誘導枠掲載</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400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万円（グロス）／事前見積もり：不要／専用フォームからお申し込み</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■広告誘導　</a:t>
                      </a:r>
                      <a:r>
                        <a:rPr kumimoji="1" lang="en-US" altLang="ja-JP" sz="1050" b="1"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b="1" kern="1200" dirty="0">
                          <a:solidFill>
                            <a:srgbClr val="0D0D0D"/>
                          </a:solidFill>
                          <a:latin typeface="メイリオ" panose="020B0604030504040204" pitchFamily="50" charset="-128"/>
                          <a:ea typeface="メイリオ" panose="020B0604030504040204" pitchFamily="50" charset="-128"/>
                          <a:cs typeface="+mn-cs"/>
                        </a:rPr>
                        <a:t>ファイナンス商品</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150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万円（グロス）／</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広告　ディプレイ広告（予約型）の広告管理ツールからお申し込み</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内訳　スマートフォン：</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100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万円　</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50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万円）</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100" b="1" kern="1200" dirty="0">
                          <a:solidFill>
                            <a:srgbClr val="0D0D0D"/>
                          </a:solidFill>
                          <a:latin typeface="メイリオ" panose="020B0604030504040204" pitchFamily="50" charset="-128"/>
                          <a:ea typeface="メイリオ" panose="020B0604030504040204" pitchFamily="50" charset="-128"/>
                          <a:cs typeface="+mn-cs"/>
                        </a:rPr>
                        <a:t>【3】</a:t>
                      </a:r>
                      <a:r>
                        <a:rPr kumimoji="1" lang="ja-JP" altLang="en-US" sz="1100" b="1" kern="1200" dirty="0">
                          <a:solidFill>
                            <a:srgbClr val="0D0D0D"/>
                          </a:solidFill>
                          <a:latin typeface="メイリオ" panose="020B0604030504040204" pitchFamily="50" charset="-128"/>
                          <a:ea typeface="メイリオ" panose="020B0604030504040204" pitchFamily="50" charset="-128"/>
                          <a:cs typeface="+mn-cs"/>
                        </a:rPr>
                        <a:t>１か月超の期間での掲載延長</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タイアップページ：</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3,000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円</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日（ネット）／事前見積もり：不要／専用フォームからお申し込み</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ただし、編集誘導枠を追加購入いただく場合無償となります</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編集誘導枠：</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100,000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円</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日（グロス）／事前見積もり：不要／専用フォームからお申し込み</a:t>
                      </a: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bl>
          </a:graphicData>
        </a:graphic>
      </p:graphicFrame>
    </p:spTree>
    <p:extLst>
      <p:ext uri="{BB962C8B-B14F-4D97-AF65-F5344CB8AC3E}">
        <p14:creationId xmlns:p14="http://schemas.microsoft.com/office/powerpoint/2010/main" val="1190705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6" name="表 5">
            <a:extLst>
              <a:ext uri="{FF2B5EF4-FFF2-40B4-BE49-F238E27FC236}">
                <a16:creationId xmlns:a16="http://schemas.microsoft.com/office/drawing/2014/main" id="{6F2E345E-8DED-84AE-38E6-EA9E182ADAAE}"/>
              </a:ext>
            </a:extLst>
          </p:cNvPr>
          <p:cNvGraphicFramePr>
            <a:graphicFrameLocks noGrp="1"/>
          </p:cNvGraphicFramePr>
          <p:nvPr>
            <p:extLst>
              <p:ext uri="{D42A27DB-BD31-4B8C-83A1-F6EECF244321}">
                <p14:modId xmlns:p14="http://schemas.microsoft.com/office/powerpoint/2010/main" val="1112194631"/>
              </p:ext>
            </p:extLst>
          </p:nvPr>
        </p:nvGraphicFramePr>
        <p:xfrm>
          <a:off x="221381" y="875898"/>
          <a:ext cx="11723571" cy="5444157"/>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1424951">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お申し込み</a:t>
                      </a:r>
                      <a:endParaRPr kumimoji="1" lang="en-US" altLang="ja-JP" sz="1100" b="0" i="0" kern="1200" dirty="0">
                        <a:solidFill>
                          <a:schemeClr val="bg1"/>
                        </a:solidFill>
                        <a:latin typeface="Meiryo" panose="020B0604030504040204" pitchFamily="34" charset="-128"/>
                        <a:ea typeface="Meiryo" panose="020B0604030504040204" pitchFamily="34" charset="-128"/>
                        <a:cs typeface="Meiryo UI" pitchFamily="50" charset="-128"/>
                      </a:endParaRPr>
                    </a:p>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期限</a:t>
                      </a: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原則として、掲載開始の</a:t>
                      </a:r>
                      <a:r>
                        <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か月前までにお申し込みください</a:t>
                      </a:r>
                      <a:endPar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所定の方法によるお申し込み契約の成立後はキャンセルは不可となります</a:t>
                      </a:r>
                      <a:endPar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お申し込み時に掲載期間が未決定の場合は、別途、掲載開始日の</a:t>
                      </a:r>
                      <a:r>
                        <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rPr>
                        <a:t>5</a:t>
                      </a: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営業日前までに</a:t>
                      </a:r>
                      <a:endPar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　掲載期間のご連絡をメールでいただきます</a:t>
                      </a: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r h="104026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2025</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年</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4</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月</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日～</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2025</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年</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9</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月</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30</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日掲載終了分</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1918444">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PV</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UB</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・ページ内リンクのクリック数など</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アンケートレポート</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FF0000"/>
                          </a:solidFill>
                          <a:latin typeface="メイリオ" panose="020B0604030504040204" pitchFamily="50" charset="-128"/>
                          <a:ea typeface="+mn-ea"/>
                          <a:cs typeface="+mn-cs"/>
                        </a:rPr>
                        <a:t>※</a:t>
                      </a:r>
                      <a:r>
                        <a:rPr kumimoji="1" lang="ja-JP" altLang="en-US" sz="1100" kern="1200" dirty="0">
                          <a:solidFill>
                            <a:srgbClr val="FF0000"/>
                          </a:solidFill>
                          <a:latin typeface="メイリオ" panose="020B0604030504040204" pitchFamily="50" charset="-128"/>
                          <a:ea typeface="+mn-ea"/>
                          <a:cs typeface="+mn-cs"/>
                        </a:rPr>
                        <a:t>タイアップ訪問者から有意な回答数を得られなかった場合、別途実施する</a:t>
                      </a:r>
                      <a:r>
                        <a:rPr kumimoji="1" lang="en-US" altLang="ja-JP" sz="1100" kern="1200" dirty="0">
                          <a:solidFill>
                            <a:srgbClr val="FF0000"/>
                          </a:solidFill>
                          <a:latin typeface="メイリオ" panose="020B0604030504040204" pitchFamily="50" charset="-128"/>
                          <a:ea typeface="+mn-ea"/>
                          <a:cs typeface="+mn-cs"/>
                        </a:rPr>
                        <a:t>Yahoo!</a:t>
                      </a:r>
                      <a:r>
                        <a:rPr kumimoji="1" lang="ja-JP" altLang="en-US" sz="1100" kern="1200" dirty="0">
                          <a:solidFill>
                            <a:srgbClr val="FF0000"/>
                          </a:solidFill>
                          <a:latin typeface="メイリオ" panose="020B0604030504040204" pitchFamily="50" charset="-128"/>
                          <a:ea typeface="+mn-ea"/>
                          <a:cs typeface="+mn-cs"/>
                        </a:rPr>
                        <a:t>クラウドソーシングユーザーを対象にした同アンケート結果を代替として報告いたします</a:t>
                      </a:r>
                      <a:endParaRPr kumimoji="1" lang="en-US" altLang="ja-JP" sz="1100" kern="1200" dirty="0">
                        <a:solidFill>
                          <a:srgbClr val="FF0000"/>
                        </a:solidFill>
                        <a:latin typeface="メイリオ" panose="020B060403050404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掲載終了から</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週間程度でご提出いたします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106049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本商品はお見積りが不要な商品ですが、本商品資料と異なる条件で契約する場合はお見積りが必要となりますので</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お申し込み時には弊社営業担当までお問い合わせください</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14865918"/>
                  </a:ext>
                </a:extLst>
              </a:tr>
            </a:tbl>
          </a:graphicData>
        </a:graphic>
      </p:graphicFrame>
    </p:spTree>
    <p:extLst>
      <p:ext uri="{BB962C8B-B14F-4D97-AF65-F5344CB8AC3E}">
        <p14:creationId xmlns:p14="http://schemas.microsoft.com/office/powerpoint/2010/main" val="17004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a:latin typeface="+mn-ea"/>
                <a:cs typeface="メイリオ" panose="020B0604030504040204" pitchFamily="50" charset="-128"/>
              </a:rPr>
              <a:t>Yahoo!</a:t>
            </a:r>
            <a:r>
              <a:rPr lang="ja-JP" altLang="en-US" dirty="0">
                <a:latin typeface="+mn-ea"/>
                <a:cs typeface="メイリオ" panose="020B0604030504040204" pitchFamily="50" charset="-128"/>
              </a:rPr>
              <a:t>ファイナンス  タイアッププラン一覧</a:t>
            </a:r>
          </a:p>
        </p:txBody>
      </p:sp>
      <p:graphicFrame>
        <p:nvGraphicFramePr>
          <p:cNvPr id="7" name="表 6">
            <a:extLst>
              <a:ext uri="{FF2B5EF4-FFF2-40B4-BE49-F238E27FC236}">
                <a16:creationId xmlns:a16="http://schemas.microsoft.com/office/drawing/2014/main" id="{455AB056-C6FF-9C5F-6814-C92BB7B0C266}"/>
              </a:ext>
            </a:extLst>
          </p:cNvPr>
          <p:cNvGraphicFramePr>
            <a:graphicFrameLocks noGrp="1"/>
          </p:cNvGraphicFramePr>
          <p:nvPr>
            <p:extLst>
              <p:ext uri="{D42A27DB-BD31-4B8C-83A1-F6EECF244321}">
                <p14:modId xmlns:p14="http://schemas.microsoft.com/office/powerpoint/2010/main" val="1148862877"/>
              </p:ext>
            </p:extLst>
          </p:nvPr>
        </p:nvGraphicFramePr>
        <p:xfrm>
          <a:off x="479423" y="1286931"/>
          <a:ext cx="11233152" cy="4512736"/>
        </p:xfrm>
        <a:graphic>
          <a:graphicData uri="http://schemas.openxmlformats.org/drawingml/2006/table">
            <a:tbl>
              <a:tblPr firstRow="1" bandRow="1"/>
              <a:tblGrid>
                <a:gridCol w="1359088">
                  <a:extLst>
                    <a:ext uri="{9D8B030D-6E8A-4147-A177-3AD203B41FA5}">
                      <a16:colId xmlns:a16="http://schemas.microsoft.com/office/drawing/2014/main" val="4151346261"/>
                    </a:ext>
                  </a:extLst>
                </a:gridCol>
                <a:gridCol w="3139889">
                  <a:extLst>
                    <a:ext uri="{9D8B030D-6E8A-4147-A177-3AD203B41FA5}">
                      <a16:colId xmlns:a16="http://schemas.microsoft.com/office/drawing/2014/main" val="903653863"/>
                    </a:ext>
                  </a:extLst>
                </a:gridCol>
                <a:gridCol w="2606307">
                  <a:extLst>
                    <a:ext uri="{9D8B030D-6E8A-4147-A177-3AD203B41FA5}">
                      <a16:colId xmlns:a16="http://schemas.microsoft.com/office/drawing/2014/main" val="3886954139"/>
                    </a:ext>
                  </a:extLst>
                </a:gridCol>
                <a:gridCol w="1520792">
                  <a:extLst>
                    <a:ext uri="{9D8B030D-6E8A-4147-A177-3AD203B41FA5}">
                      <a16:colId xmlns:a16="http://schemas.microsoft.com/office/drawing/2014/main" val="699561445"/>
                    </a:ext>
                  </a:extLst>
                </a:gridCol>
                <a:gridCol w="1397533">
                  <a:extLst>
                    <a:ext uri="{9D8B030D-6E8A-4147-A177-3AD203B41FA5}">
                      <a16:colId xmlns:a16="http://schemas.microsoft.com/office/drawing/2014/main" val="1253173420"/>
                    </a:ext>
                  </a:extLst>
                </a:gridCol>
                <a:gridCol w="1209543">
                  <a:extLst>
                    <a:ext uri="{9D8B030D-6E8A-4147-A177-3AD203B41FA5}">
                      <a16:colId xmlns:a16="http://schemas.microsoft.com/office/drawing/2014/main" val="763568257"/>
                    </a:ext>
                  </a:extLst>
                </a:gridCol>
              </a:tblGrid>
              <a:tr h="1143203">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lnSpc>
                          <a:spcPct val="150000"/>
                        </a:lnSpc>
                      </a:pPr>
                      <a:r>
                        <a:rPr kumimoji="1" lang="ja-JP" altLang="en-US" sz="1100" dirty="0">
                          <a:latin typeface="+mn-ea"/>
                          <a:ea typeface="+mn-ea"/>
                        </a:rPr>
                        <a:t>デバイス</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lnSpc>
                          <a:spcPct val="150000"/>
                        </a:lnSpc>
                      </a:pPr>
                      <a:r>
                        <a:rPr kumimoji="1" lang="ja-JP" altLang="en-US" sz="1100" dirty="0">
                          <a:latin typeface="+mn-ea"/>
                          <a:ea typeface="+mn-ea"/>
                        </a:rPr>
                        <a:t>項目</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lnSpc>
                          <a:spcPct val="150000"/>
                        </a:lnSpc>
                      </a:pPr>
                      <a:r>
                        <a:rPr kumimoji="1" lang="ja-JP" altLang="en-US" sz="1100" dirty="0">
                          <a:latin typeface="+mn-ea"/>
                          <a:ea typeface="+mn-ea"/>
                        </a:rPr>
                        <a:t>料金</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100" dirty="0">
                          <a:latin typeface="+mn-ea"/>
                          <a:ea typeface="+mn-ea"/>
                        </a:rPr>
                        <a:t>パッケージ</a:t>
                      </a:r>
                      <a:endParaRPr kumimoji="1" lang="en-US" altLang="ja-JP" sz="1100" dirty="0">
                        <a:latin typeface="+mn-ea"/>
                        <a:ea typeface="+mn-ea"/>
                      </a:endParaRPr>
                    </a:p>
                    <a:p>
                      <a:pPr algn="ctr"/>
                      <a:r>
                        <a:rPr kumimoji="1" lang="ja-JP" altLang="en-US" sz="1100" dirty="0">
                          <a:latin typeface="+mn-ea"/>
                          <a:ea typeface="+mn-ea"/>
                        </a:rPr>
                        <a:t>価格</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23" rtl="0" eaLnBrk="1" fontAlgn="auto" latinLnBrk="0" hangingPunct="1">
                        <a:lnSpc>
                          <a:spcPct val="150000"/>
                        </a:lnSpc>
                        <a:spcBef>
                          <a:spcPts val="0"/>
                        </a:spcBef>
                        <a:spcAft>
                          <a:spcPts val="0"/>
                        </a:spcAft>
                        <a:buClrTx/>
                        <a:buSzTx/>
                        <a:buFontTx/>
                        <a:buNone/>
                        <a:tabLst/>
                        <a:defRPr/>
                      </a:pPr>
                      <a:r>
                        <a:rPr kumimoji="1" lang="ja-JP" altLang="en-US" sz="1100" dirty="0">
                          <a:latin typeface="+mn-ea"/>
                          <a:ea typeface="+mn-ea"/>
                        </a:rPr>
                        <a:t>想定誘導数</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100" dirty="0">
                          <a:latin typeface="+mn-ea"/>
                          <a:ea typeface="+mn-ea"/>
                        </a:rPr>
                        <a:t>想定</a:t>
                      </a:r>
                      <a:endParaRPr kumimoji="1" lang="en-US" altLang="ja-JP" sz="1100" dirty="0">
                        <a:latin typeface="+mn-ea"/>
                        <a:ea typeface="+mn-ea"/>
                      </a:endParaRPr>
                    </a:p>
                    <a:p>
                      <a:pPr algn="ctr"/>
                      <a:r>
                        <a:rPr kumimoji="1" lang="en-US" altLang="ja-JP" sz="1100" dirty="0">
                          <a:latin typeface="+mn-ea"/>
                          <a:ea typeface="+mn-ea"/>
                        </a:rPr>
                        <a:t>PV</a:t>
                      </a:r>
                      <a:r>
                        <a:rPr kumimoji="1" lang="ja-JP" altLang="en-US" sz="1100" dirty="0">
                          <a:latin typeface="+mn-ea"/>
                          <a:ea typeface="+mn-ea"/>
                        </a:rPr>
                        <a:t>単価</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tx2">
                        <a:lumMod val="90000"/>
                        <a:lumOff val="10000"/>
                      </a:schemeClr>
                    </a:solidFill>
                  </a:tcPr>
                </a:tc>
                <a:extLst>
                  <a:ext uri="{0D108BD9-81ED-4DB2-BD59-A6C34878D82A}">
                    <a16:rowId xmlns:a16="http://schemas.microsoft.com/office/drawing/2014/main" val="2608271982"/>
                  </a:ext>
                </a:extLst>
              </a:tr>
              <a:tr h="1484177">
                <a:tc rowSpan="3">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a:lnSpc>
                          <a:spcPct val="300000"/>
                        </a:lnSpc>
                      </a:pPr>
                      <a:r>
                        <a:rPr kumimoji="1" lang="en-US" altLang="ja-JP" sz="1200" b="0" dirty="0">
                          <a:solidFill>
                            <a:schemeClr val="bg1"/>
                          </a:solidFill>
                          <a:latin typeface="+mn-ea"/>
                          <a:ea typeface="+mn-ea"/>
                        </a:rPr>
                        <a:t>PC/SP</a:t>
                      </a:r>
                      <a:endParaRPr kumimoji="1" lang="ja-JP" altLang="en-US" sz="1200" b="0" dirty="0">
                        <a:solidFill>
                          <a:schemeClr val="bg1"/>
                        </a:solidFill>
                        <a:latin typeface="+mn-ea"/>
                        <a:ea typeface="+mn-ea"/>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タイアップページの</a:t>
                      </a:r>
                      <a:r>
                        <a:rPr kumimoji="1" lang="ja-JP" altLang="en-US" sz="1200" kern="1200" noProof="0" dirty="0">
                          <a:solidFill>
                            <a:srgbClr val="0D0D0D"/>
                          </a:solidFill>
                          <a:latin typeface="メイリオ" panose="020B0604030504040204" pitchFamily="50" charset="-128"/>
                          <a:ea typeface="メイリオ" panose="020B0604030504040204" pitchFamily="50" charset="-128"/>
                          <a:cs typeface="+mn-cs"/>
                        </a:rPr>
                        <a:t>コンテンツ</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制作・</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掲載・編集誘導枠の制作</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150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（ネット）</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rowSpan="3">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700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rowSpan="3">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10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a:t>
                      </a: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PV</a:t>
                      </a:r>
                      <a:endParaRPr kumimoji="1" lang="ja-JP" altLang="en-US" sz="1200" kern="1200" dirty="0">
                        <a:solidFill>
                          <a:srgbClr val="0D0D0D"/>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rowSpan="3">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70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円</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31373755"/>
                  </a:ext>
                </a:extLst>
              </a:tr>
              <a:tr h="890507">
                <a:tc v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a:solidFill>
                            <a:srgbClr val="0D0D0D"/>
                          </a:solidFill>
                          <a:latin typeface="メイリオ" panose="020B0604030504040204" pitchFamily="50" charset="-128"/>
                          <a:ea typeface="メイリオ" panose="020B0604030504040204" pitchFamily="50" charset="-128"/>
                          <a:cs typeface="+mn-cs"/>
                        </a:rPr>
                        <a:t>編集誘導枠掲載</a:t>
                      </a:r>
                      <a:endParaRPr kumimoji="1" lang="ja-JP" altLang="en-US" sz="1200" kern="1200" dirty="0">
                        <a:solidFill>
                          <a:srgbClr val="0D0D0D"/>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400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mn-ea"/>
                          <a:cs typeface="+mn-cs"/>
                        </a:rPr>
                        <a:t>（グロス）</a:t>
                      </a:r>
                      <a:endParaRPr kumimoji="1" lang="ja-JP" altLang="en-US" sz="1200" kern="1200" dirty="0">
                        <a:solidFill>
                          <a:srgbClr val="0D0D0D"/>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vMerge="1">
                  <a:txBody>
                    <a:bodyPr/>
                    <a:lstStyle/>
                    <a:p>
                      <a:endParaRPr kumimoji="1" lang="ja-JP" altLang="en-US"/>
                    </a:p>
                  </a:txBody>
                  <a:tcPr/>
                </a:tc>
                <a:tc vMerge="1">
                  <a:txBody>
                    <a:bodyPr/>
                    <a:lstStyle/>
                    <a:p>
                      <a:endParaRPr dirty="0"/>
                    </a:p>
                  </a:txBody>
                  <a:tcPr/>
                </a:tc>
                <a:tc vMerge="1">
                  <a:txBody>
                    <a:bodyPr/>
                    <a:lstStyle/>
                    <a:p>
                      <a:endParaRPr dirty="0"/>
                    </a:p>
                  </a:txBody>
                  <a:tcPr/>
                </a:tc>
                <a:extLst>
                  <a:ext uri="{0D108BD9-81ED-4DB2-BD59-A6C34878D82A}">
                    <a16:rowId xmlns:a16="http://schemas.microsoft.com/office/drawing/2014/main" val="2830978959"/>
                  </a:ext>
                </a:extLst>
              </a:tr>
              <a:tr h="994849">
                <a:tc vMerge="1">
                  <a:txBody>
                    <a:bodyPr/>
                    <a:lstStyle/>
                    <a:p>
                      <a:endParaRPr kumimoji="1" lang="ja-JP" altLang="en-US" sz="1400" dirty="0"/>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a:solidFill>
                            <a:srgbClr val="0D0D0D"/>
                          </a:solidFill>
                          <a:latin typeface="メイリオ" panose="020B0604030504040204" pitchFamily="50" charset="-128"/>
                          <a:ea typeface="メイリオ" panose="020B0604030504040204" pitchFamily="50" charset="-128"/>
                          <a:cs typeface="+mn-cs"/>
                        </a:rPr>
                        <a:t>広告誘導</a:t>
                      </a:r>
                      <a:endParaRPr kumimoji="1" lang="ja-JP" altLang="en-US" sz="1200" kern="1200" dirty="0">
                        <a:solidFill>
                          <a:srgbClr val="0D0D0D"/>
                        </a:solidFill>
                        <a:latin typeface="メイリオ" panose="020B0604030504040204" pitchFamily="50" charset="-128"/>
                        <a:ea typeface="メイリオ" panose="020B0604030504040204" pitchFamily="50"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150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r>
                        <a:rPr kumimoji="1" lang="ja-JP" altLang="en-US" sz="1200" kern="1200" dirty="0">
                          <a:solidFill>
                            <a:srgbClr val="0D0D0D"/>
                          </a:solidFill>
                          <a:latin typeface="メイリオ" panose="020B0604030504040204" pitchFamily="50" charset="-128"/>
                          <a:ea typeface="+mn-ea"/>
                          <a:cs typeface="+mn-cs"/>
                        </a:rPr>
                        <a:t>（グロス）</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（スマートフォン：</a:t>
                      </a: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100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endParaRPr kumimoji="1" lang="en-US" altLang="ja-JP" sz="1200" kern="1200" dirty="0">
                        <a:solidFill>
                          <a:srgbClr val="0D0D0D"/>
                        </a:solidFill>
                        <a:latin typeface="メイリオ" panose="020B0604030504040204" pitchFamily="50" charset="-128"/>
                        <a:ea typeface="メイリオ" panose="020B0604030504040204" pitchFamily="50"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200" kern="1200" dirty="0">
                          <a:solidFill>
                            <a:srgbClr val="0D0D0D"/>
                          </a:solidFill>
                          <a:latin typeface="メイリオ" panose="020B0604030504040204" pitchFamily="50" charset="-128"/>
                          <a:ea typeface="メイリオ" panose="020B0604030504040204" pitchFamily="50" charset="-128"/>
                          <a:cs typeface="+mn-cs"/>
                        </a:rPr>
                        <a:t>50</a:t>
                      </a:r>
                      <a:r>
                        <a:rPr kumimoji="1" lang="ja-JP" altLang="en-US" sz="1200" kern="1200" dirty="0">
                          <a:solidFill>
                            <a:srgbClr val="0D0D0D"/>
                          </a:solidFill>
                          <a:latin typeface="メイリオ" panose="020B0604030504040204" pitchFamily="50" charset="-128"/>
                          <a:ea typeface="メイリオ" panose="020B0604030504040204" pitchFamily="50" charset="-128"/>
                          <a:cs typeface="+mn-cs"/>
                        </a:rPr>
                        <a:t>万円）</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vMerge="1">
                  <a:txBody>
                    <a:bodyPr/>
                    <a:lstStyle/>
                    <a:p>
                      <a:endParaRPr kumimoji="1" lang="ja-JP" altLang="en-US" sz="1400" dirty="0"/>
                    </a:p>
                  </a:txBody>
                  <a:tcPr/>
                </a:tc>
                <a:tc vMerge="1">
                  <a:txBody>
                    <a:bodyPr/>
                    <a:lstStyle/>
                    <a:p>
                      <a:endParaRPr kumimoji="1" lang="ja-JP" altLang="en-US" sz="1400" dirty="0"/>
                    </a:p>
                  </a:txBody>
                  <a:tcPr/>
                </a:tc>
                <a:tc vMerge="1">
                  <a:txBody>
                    <a:bodyPr/>
                    <a:lstStyle/>
                    <a:p>
                      <a:endParaRPr kumimoji="1" lang="ja-JP" altLang="en-US" sz="1400" dirty="0"/>
                    </a:p>
                  </a:txBody>
                  <a:tcPr/>
                </a:tc>
                <a:extLst>
                  <a:ext uri="{0D108BD9-81ED-4DB2-BD59-A6C34878D82A}">
                    <a16:rowId xmlns:a16="http://schemas.microsoft.com/office/drawing/2014/main" val="4057449848"/>
                  </a:ext>
                </a:extLst>
              </a:tr>
            </a:tbl>
          </a:graphicData>
        </a:graphic>
      </p:graphicFrame>
    </p:spTree>
    <p:extLst>
      <p:ext uri="{BB962C8B-B14F-4D97-AF65-F5344CB8AC3E}">
        <p14:creationId xmlns:p14="http://schemas.microsoft.com/office/powerpoint/2010/main" val="34328613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kumimoji="1" lang="ja-JP" altLang="en-US" dirty="0"/>
              <a:t>効果検証レポート</a:t>
            </a:r>
          </a:p>
        </p:txBody>
      </p:sp>
      <p:sp>
        <p:nvSpPr>
          <p:cNvPr id="25" name="正方形/長方形 24">
            <a:extLst>
              <a:ext uri="{FF2B5EF4-FFF2-40B4-BE49-F238E27FC236}">
                <a16:creationId xmlns:a16="http://schemas.microsoft.com/office/drawing/2014/main" id="{6152A449-1BE8-0A43-0AA7-4ED048CDF2B1}"/>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0D0D0D"/>
                </a:solidFill>
                <a:latin typeface="メイリオ" panose="020B0604030504040204" pitchFamily="50" charset="-128"/>
                <a:ea typeface="メイリオ" panose="020B0604030504040204" pitchFamily="50" charset="-128"/>
              </a:rPr>
              <a:t>定量・定性両面から、施策の実績を集計、分析し、タイアップ実施効果のレポーティングを行います。</a:t>
            </a:r>
            <a:endParaRPr lang="en-US" altLang="ja-JP" sz="1600" dirty="0">
              <a:solidFill>
                <a:srgbClr val="0D0D0D"/>
              </a:solidFill>
              <a:latin typeface="メイリオ" panose="020B0604030504040204" pitchFamily="50" charset="-128"/>
              <a:ea typeface="メイリオ" panose="020B0604030504040204" pitchFamily="50" charset="-128"/>
            </a:endParaRPr>
          </a:p>
        </p:txBody>
      </p:sp>
      <p:grpSp>
        <p:nvGrpSpPr>
          <p:cNvPr id="26" name="グループ化 25">
            <a:extLst>
              <a:ext uri="{FF2B5EF4-FFF2-40B4-BE49-F238E27FC236}">
                <a16:creationId xmlns:a16="http://schemas.microsoft.com/office/drawing/2014/main" id="{35209829-B642-9902-4638-F7B5FDDFB5D2}"/>
              </a:ext>
            </a:extLst>
          </p:cNvPr>
          <p:cNvGrpSpPr/>
          <p:nvPr/>
        </p:nvGrpSpPr>
        <p:grpSpPr>
          <a:xfrm>
            <a:off x="479425" y="1785214"/>
            <a:ext cx="5646291" cy="2507043"/>
            <a:chOff x="479425" y="1607413"/>
            <a:chExt cx="5646291" cy="2507043"/>
          </a:xfrm>
        </p:grpSpPr>
        <p:sp>
          <p:nvSpPr>
            <p:cNvPr id="27" name="角丸四角形 59">
              <a:extLst>
                <a:ext uri="{FF2B5EF4-FFF2-40B4-BE49-F238E27FC236}">
                  <a16:creationId xmlns:a16="http://schemas.microsoft.com/office/drawing/2014/main" id="{34DA1D9F-CE24-5C5E-5AFB-34A77CB96116}"/>
                </a:ext>
              </a:extLst>
            </p:cNvPr>
            <p:cNvSpPr/>
            <p:nvPr/>
          </p:nvSpPr>
          <p:spPr>
            <a:xfrm>
              <a:off x="750811" y="2315502"/>
              <a:ext cx="5345189" cy="1798954"/>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タイアップページ</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PV</a:t>
              </a:r>
              <a:r>
                <a:rPr kumimoji="0" lang="ja-JP" altLang="en" sz="1400" b="0" i="0" u="none" strike="noStrike" kern="0" cap="none" spc="0" normalizeH="0" baseline="0" noProof="0" dirty="0">
                  <a:ln>
                    <a:noFill/>
                  </a:ln>
                  <a:solidFill>
                    <a:srgbClr val="0D0D0D"/>
                  </a:solidFill>
                  <a:effectLst/>
                  <a:uLnTx/>
                  <a:uFillTx/>
                  <a:latin typeface="Meiryo" panose="020B0604030504040204" pitchFamily="34" charset="-128"/>
                </a:rPr>
                <a:t>・</a:t>
              </a: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UB</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タイアップ内の広告主様ページへの誘導枠クリック数・率</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タイアップ訪問者の性別・性別</a:t>
              </a:r>
              <a: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rPr>
                <a:t>×</a:t>
              </a: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年齢層比率</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ndParaRPr>
            </a:p>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編集誘導枠</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PV</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クリック数・率</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ndParaRPr>
            </a:p>
          </p:txBody>
        </p:sp>
        <p:sp>
          <p:nvSpPr>
            <p:cNvPr id="28" name="角丸四角形 60">
              <a:extLst>
                <a:ext uri="{FF2B5EF4-FFF2-40B4-BE49-F238E27FC236}">
                  <a16:creationId xmlns:a16="http://schemas.microsoft.com/office/drawing/2014/main" id="{CD2E08D2-9DAB-E95B-1586-685BD5A245A4}"/>
                </a:ext>
              </a:extLst>
            </p:cNvPr>
            <p:cNvSpPr/>
            <p:nvPr/>
          </p:nvSpPr>
          <p:spPr>
            <a:xfrm>
              <a:off x="803425" y="1661413"/>
              <a:ext cx="5322291" cy="468000"/>
            </a:xfrm>
            <a:prstGeom prst="roundRect">
              <a:avLst>
                <a:gd name="adj" fmla="val 0"/>
              </a:avLst>
            </a:prstGeom>
            <a:solidFill>
              <a:srgbClr val="00003E">
                <a:alpha val="69804"/>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Meiryo" panose="020B0604030504040204" pitchFamily="34" charset="-128"/>
                </a:rPr>
                <a:t>集客数・属性広告主様ページへの送客数</a:t>
              </a:r>
              <a:endParaRPr kumimoji="0" lang="en-US" altLang="ja-JP" sz="1800" b="1" i="0" u="none" strike="noStrike" kern="0" cap="none" spc="0" normalizeH="0" baseline="0" noProof="0" dirty="0">
                <a:ln>
                  <a:noFill/>
                </a:ln>
                <a:solidFill>
                  <a:schemeClr val="bg1"/>
                </a:solidFill>
                <a:effectLst/>
                <a:uLnTx/>
                <a:uFillTx/>
                <a:latin typeface="Meiryo" panose="020B0604030504040204" pitchFamily="34" charset="-128"/>
              </a:endParaRPr>
            </a:p>
          </p:txBody>
        </p:sp>
        <p:grpSp>
          <p:nvGrpSpPr>
            <p:cNvPr id="29" name="グループ化 28">
              <a:extLst>
                <a:ext uri="{FF2B5EF4-FFF2-40B4-BE49-F238E27FC236}">
                  <a16:creationId xmlns:a16="http://schemas.microsoft.com/office/drawing/2014/main" id="{437A93DD-27DC-1DE9-0DBA-E4651F0A7596}"/>
                </a:ext>
              </a:extLst>
            </p:cNvPr>
            <p:cNvGrpSpPr>
              <a:grpSpLocks noChangeAspect="1"/>
            </p:cNvGrpSpPr>
            <p:nvPr/>
          </p:nvGrpSpPr>
          <p:grpSpPr>
            <a:xfrm>
              <a:off x="479425" y="1607413"/>
              <a:ext cx="576000" cy="576000"/>
              <a:chOff x="2435103" y="2081892"/>
              <a:chExt cx="792088" cy="792088"/>
            </a:xfrm>
          </p:grpSpPr>
          <p:sp>
            <p:nvSpPr>
              <p:cNvPr id="30" name="円/楕円 63">
                <a:extLst>
                  <a:ext uri="{FF2B5EF4-FFF2-40B4-BE49-F238E27FC236}">
                    <a16:creationId xmlns:a16="http://schemas.microsoft.com/office/drawing/2014/main" id="{B5E43E2A-9ADD-4AEB-29CC-C261F1F83891}"/>
                  </a:ext>
                </a:extLst>
              </p:cNvPr>
              <p:cNvSpPr/>
              <p:nvPr/>
            </p:nvSpPr>
            <p:spPr>
              <a:xfrm>
                <a:off x="2435103" y="2081892"/>
                <a:ext cx="792088" cy="792088"/>
              </a:xfrm>
              <a:prstGeom prst="ellipse">
                <a:avLst/>
              </a:prstGeom>
              <a:solidFill>
                <a:schemeClr val="accent1"/>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ndParaRPr>
              </a:p>
            </p:txBody>
          </p:sp>
          <p:pic>
            <p:nvPicPr>
              <p:cNvPr id="31" name="グラフィックス 30" descr="棒グラフ (上昇) 単色塗りつぶし">
                <a:extLst>
                  <a:ext uri="{FF2B5EF4-FFF2-40B4-BE49-F238E27FC236}">
                    <a16:creationId xmlns:a16="http://schemas.microsoft.com/office/drawing/2014/main" id="{E3666B64-0050-F5DC-7044-DB38A81CD91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0963" y="2247752"/>
                <a:ext cx="460368" cy="460368"/>
              </a:xfrm>
              <a:prstGeom prst="rect">
                <a:avLst/>
              </a:prstGeom>
            </p:spPr>
          </p:pic>
        </p:grpSp>
      </p:grpSp>
      <p:pic>
        <p:nvPicPr>
          <p:cNvPr id="32" name="図 31">
            <a:extLst>
              <a:ext uri="{FF2B5EF4-FFF2-40B4-BE49-F238E27FC236}">
                <a16:creationId xmlns:a16="http://schemas.microsoft.com/office/drawing/2014/main" id="{F7904792-F9D3-F6B8-981F-0FBA34D7321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rgbClr val="545454"/>
            </a:solidFill>
          </a:ln>
          <a:effectLst>
            <a:outerShdw dist="38100" dir="2700000" algn="tl" rotWithShape="0">
              <a:srgbClr val="545454">
                <a:alpha val="40000"/>
              </a:srgbClr>
            </a:outerShdw>
          </a:effectLst>
        </p:spPr>
      </p:pic>
      <p:pic>
        <p:nvPicPr>
          <p:cNvPr id="33" name="図 32">
            <a:extLst>
              <a:ext uri="{FF2B5EF4-FFF2-40B4-BE49-F238E27FC236}">
                <a16:creationId xmlns:a16="http://schemas.microsoft.com/office/drawing/2014/main" id="{868A178C-5EE7-21A1-823F-83F418935E0F}"/>
              </a:ext>
            </a:extLst>
          </p:cNvPr>
          <p:cNvPicPr>
            <a:picLocks noChangeAspect="1"/>
          </p:cNvPicPr>
          <p:nvPr/>
        </p:nvPicPr>
        <p:blipFill>
          <a:blip r:embed="rId7"/>
          <a:stretch>
            <a:fillRect/>
          </a:stretch>
        </p:blipFill>
        <p:spPr>
          <a:xfrm>
            <a:off x="8907023" y="2098357"/>
            <a:ext cx="2770146" cy="1564979"/>
          </a:xfrm>
          <a:prstGeom prst="rect">
            <a:avLst/>
          </a:prstGeom>
          <a:ln w="6350">
            <a:solidFill>
              <a:srgbClr val="545454"/>
            </a:solidFill>
          </a:ln>
          <a:effectLst>
            <a:outerShdw dist="38100" dir="2700000" algn="tl" rotWithShape="0">
              <a:srgbClr val="545454">
                <a:alpha val="40000"/>
              </a:srgbClr>
            </a:outerShdw>
          </a:effectLst>
        </p:spPr>
      </p:pic>
      <p:sp>
        <p:nvSpPr>
          <p:cNvPr id="34" name="角丸四角形 68">
            <a:extLst>
              <a:ext uri="{FF2B5EF4-FFF2-40B4-BE49-F238E27FC236}">
                <a16:creationId xmlns:a16="http://schemas.microsoft.com/office/drawing/2014/main" id="{A6B95403-FEE9-0701-E6EC-1862D7C04063}"/>
              </a:ext>
            </a:extLst>
          </p:cNvPr>
          <p:cNvSpPr/>
          <p:nvPr/>
        </p:nvSpPr>
        <p:spPr>
          <a:xfrm>
            <a:off x="9105427" y="5012039"/>
            <a:ext cx="2770147" cy="1471172"/>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rPr>
              <a:t>※</a:t>
            </a:r>
            <a:r>
              <a:rPr kumimoji="0" lang="ja-JP" altLang="en-US" sz="800" kern="0" dirty="0">
                <a:solidFill>
                  <a:srgbClr val="545454"/>
                </a:solidFill>
                <a:latin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rPr>
              <a:t>※</a:t>
            </a:r>
            <a:r>
              <a:rPr kumimoji="0" lang="ja-JP" altLang="en-US" sz="800" kern="0" dirty="0">
                <a:solidFill>
                  <a:srgbClr val="545454"/>
                </a:solidFill>
                <a:latin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rPr>
            </a:br>
            <a:r>
              <a:rPr kumimoji="0" lang="ja-JP" altLang="en-US" sz="800" kern="0" dirty="0">
                <a:solidFill>
                  <a:srgbClr val="545454"/>
                </a:solidFill>
                <a:latin typeface="Meiryo" panose="020B0604030504040204" pitchFamily="34" charset="-128"/>
              </a:rPr>
              <a:t>また、回答数は</a:t>
            </a:r>
            <a:r>
              <a:rPr kumimoji="0" lang="en-US" altLang="ja-JP" sz="800" kern="0" dirty="0">
                <a:solidFill>
                  <a:srgbClr val="545454"/>
                </a:solidFill>
                <a:latin typeface="Meiryo" panose="020B0604030504040204" pitchFamily="34" charset="-128"/>
              </a:rPr>
              <a:t>500</a:t>
            </a:r>
            <a:r>
              <a:rPr kumimoji="0" lang="ja-JP" altLang="en-US" sz="800" kern="0" dirty="0">
                <a:solidFill>
                  <a:srgbClr val="545454"/>
                </a:solidFill>
                <a:latin typeface="Meiryo" panose="020B0604030504040204" pitchFamily="34" charset="-128"/>
              </a:rPr>
              <a:t>件を上限とし、これを超えた場合、</a:t>
            </a:r>
            <a:endParaRPr kumimoji="0" lang="en-US" altLang="ja-JP" sz="800" kern="0" dirty="0">
              <a:solidFill>
                <a:srgbClr val="545454"/>
              </a:solidFill>
              <a:latin typeface="Meiryo" panose="020B0604030504040204" pitchFamily="34" charset="-128"/>
            </a:endParaRPr>
          </a:p>
          <a:p>
            <a:pPr marL="108000" indent="-180000">
              <a:lnSpc>
                <a:spcPct val="120000"/>
              </a:lnSpc>
              <a:defRPr/>
            </a:pPr>
            <a:r>
              <a:rPr kumimoji="0" lang="ja-JP" altLang="en-US" sz="800" kern="0" dirty="0">
                <a:solidFill>
                  <a:srgbClr val="545454"/>
                </a:solidFill>
                <a:latin typeface="Meiryo" panose="020B0604030504040204" pitchFamily="34" charset="-128"/>
              </a:rPr>
              <a:t>　掲載途中でもアンケートを終了させていただきます。</a:t>
            </a:r>
            <a:endParaRPr kumimoji="0" lang="en-US" altLang="ja-JP" sz="800" kern="0" dirty="0">
              <a:solidFill>
                <a:srgbClr val="545454"/>
              </a:solidFill>
              <a:latin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rPr>
              <a:t>※</a:t>
            </a:r>
            <a:r>
              <a:rPr kumimoji="0" lang="ja-JP" altLang="en-US" sz="800" kern="0" dirty="0">
                <a:solidFill>
                  <a:srgbClr val="545454"/>
                </a:solidFill>
                <a:latin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ndParaRPr>
          </a:p>
          <a:p>
            <a:pPr marL="108000" indent="-180000">
              <a:lnSpc>
                <a:spcPct val="120000"/>
              </a:lnSpc>
              <a:defRPr/>
            </a:pPr>
            <a:r>
              <a:rPr kumimoji="0" lang="en-US" altLang="ja-JP" sz="800" kern="0" dirty="0">
                <a:solidFill>
                  <a:srgbClr val="FF0000"/>
                </a:solidFill>
                <a:latin typeface="Meiryo" panose="020B0604030504040204" pitchFamily="34" charset="-128"/>
              </a:rPr>
              <a:t>※</a:t>
            </a:r>
            <a:r>
              <a:rPr kumimoji="0" lang="ja-JP" altLang="en-US" sz="800" kern="0" dirty="0">
                <a:solidFill>
                  <a:srgbClr val="FF0000"/>
                </a:solidFill>
                <a:latin typeface="Meiryo" panose="020B0604030504040204" pitchFamily="34" charset="-128"/>
              </a:rPr>
              <a:t>タイアップ訪問者から有意な回答数を得られなかった場合、別途実施する</a:t>
            </a:r>
            <a:r>
              <a:rPr kumimoji="0" lang="en-US" altLang="ja-JP" sz="800" kern="0" dirty="0">
                <a:solidFill>
                  <a:srgbClr val="FF0000"/>
                </a:solidFill>
                <a:latin typeface="Meiryo" panose="020B0604030504040204" pitchFamily="34" charset="-128"/>
              </a:rPr>
              <a:t>Yahoo!</a:t>
            </a:r>
            <a:r>
              <a:rPr kumimoji="0" lang="ja-JP" altLang="en-US" sz="800" kern="0" dirty="0">
                <a:solidFill>
                  <a:srgbClr val="FF0000"/>
                </a:solidFill>
                <a:latin typeface="Meiryo" panose="020B0604030504040204" pitchFamily="34" charset="-128"/>
              </a:rPr>
              <a:t>クラウドソーシングユーザーを対象にした同アンケート結果を代替として報告いたします。</a:t>
            </a:r>
            <a:endParaRPr kumimoji="0" lang="en-US" altLang="ja-JP" sz="800" kern="0" dirty="0">
              <a:solidFill>
                <a:srgbClr val="FF0000"/>
              </a:solidFill>
              <a:latin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rPr>
              <a:t>※</a:t>
            </a:r>
            <a:r>
              <a:rPr kumimoji="0" lang="ja-JP" altLang="en-US" sz="800" kern="0" dirty="0">
                <a:solidFill>
                  <a:srgbClr val="545454"/>
                </a:solidFill>
                <a:latin typeface="Meiryo" panose="020B0604030504040204" pitchFamily="34" charset="-128"/>
              </a:rPr>
              <a:t>一部データは、非正規の参考値としてのご提出となります。</a:t>
            </a:r>
          </a:p>
        </p:txBody>
      </p:sp>
      <p:pic>
        <p:nvPicPr>
          <p:cNvPr id="35" name="図 34">
            <a:extLst>
              <a:ext uri="{FF2B5EF4-FFF2-40B4-BE49-F238E27FC236}">
                <a16:creationId xmlns:a16="http://schemas.microsoft.com/office/drawing/2014/main" id="{B08AFDFD-3A94-718A-CDDF-3F956418390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36" name="Picture 2" descr="B1D2497D-1EBE-4057-8CE8-D155B6774F92-L0-001">
            <a:extLst>
              <a:ext uri="{FF2B5EF4-FFF2-40B4-BE49-F238E27FC236}">
                <a16:creationId xmlns:a16="http://schemas.microsoft.com/office/drawing/2014/main" id="{392FE178-3373-7C55-076C-743D5D8B6227}"/>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37" name="角丸四角形 77">
            <a:extLst>
              <a:ext uri="{FF2B5EF4-FFF2-40B4-BE49-F238E27FC236}">
                <a16:creationId xmlns:a16="http://schemas.microsoft.com/office/drawing/2014/main" id="{E29B9DC7-81AC-8D1E-8486-4E3163A8A3BF}"/>
              </a:ext>
            </a:extLst>
          </p:cNvPr>
          <p:cNvSpPr/>
          <p:nvPr/>
        </p:nvSpPr>
        <p:spPr>
          <a:xfrm>
            <a:off x="8153370" y="1669886"/>
            <a:ext cx="1887360" cy="288000"/>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38" name="角丸四角形 78">
            <a:extLst>
              <a:ext uri="{FF2B5EF4-FFF2-40B4-BE49-F238E27FC236}">
                <a16:creationId xmlns:a16="http://schemas.microsoft.com/office/drawing/2014/main" id="{B5C04D0B-FACD-07A2-A430-CAE1CCD76D84}"/>
              </a:ext>
            </a:extLst>
          </p:cNvPr>
          <p:cNvSpPr/>
          <p:nvPr/>
        </p:nvSpPr>
        <p:spPr>
          <a:xfrm>
            <a:off x="7108480" y="3886455"/>
            <a:ext cx="1887360" cy="288000"/>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ndParaRPr>
          </a:p>
        </p:txBody>
      </p:sp>
      <p:grpSp>
        <p:nvGrpSpPr>
          <p:cNvPr id="39" name="グループ化 38">
            <a:extLst>
              <a:ext uri="{FF2B5EF4-FFF2-40B4-BE49-F238E27FC236}">
                <a16:creationId xmlns:a16="http://schemas.microsoft.com/office/drawing/2014/main" id="{368E9569-0C1C-70A0-56F1-3FD749436535}"/>
              </a:ext>
            </a:extLst>
          </p:cNvPr>
          <p:cNvGrpSpPr/>
          <p:nvPr/>
        </p:nvGrpSpPr>
        <p:grpSpPr>
          <a:xfrm>
            <a:off x="479425" y="4605646"/>
            <a:ext cx="5646291" cy="1454252"/>
            <a:chOff x="479425" y="4775746"/>
            <a:chExt cx="5646291" cy="1454252"/>
          </a:xfrm>
        </p:grpSpPr>
        <p:sp>
          <p:nvSpPr>
            <p:cNvPr id="40" name="角丸四角形 26">
              <a:extLst>
                <a:ext uri="{FF2B5EF4-FFF2-40B4-BE49-F238E27FC236}">
                  <a16:creationId xmlns:a16="http://schemas.microsoft.com/office/drawing/2014/main" id="{FD52F3DD-D349-BBE4-DC32-A3AA2B418DE7}"/>
                </a:ext>
              </a:extLst>
            </p:cNvPr>
            <p:cNvSpPr/>
            <p:nvPr/>
          </p:nvSpPr>
          <p:spPr>
            <a:xfrm>
              <a:off x="725406" y="5465173"/>
              <a:ext cx="5370593" cy="76482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タイアップ読者に対するアンケートを無償でご提供</a:t>
              </a:r>
              <a:b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rPr>
              </a:b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タイアップ記事の評価、読了後の態度変容を問うアンケートです。</a:t>
              </a:r>
              <a:b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rPr>
              </a:b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タイアップページ下部からのアンケートリンクを設置します。</a:t>
              </a:r>
            </a:p>
          </p:txBody>
        </p:sp>
        <p:sp>
          <p:nvSpPr>
            <p:cNvPr id="41" name="角丸四角形 27">
              <a:extLst>
                <a:ext uri="{FF2B5EF4-FFF2-40B4-BE49-F238E27FC236}">
                  <a16:creationId xmlns:a16="http://schemas.microsoft.com/office/drawing/2014/main" id="{6BB14BA4-657F-5A99-5541-81A092FC2D9E}"/>
                </a:ext>
              </a:extLst>
            </p:cNvPr>
            <p:cNvSpPr/>
            <p:nvPr/>
          </p:nvSpPr>
          <p:spPr>
            <a:xfrm>
              <a:off x="803425" y="4829746"/>
              <a:ext cx="5322291" cy="468000"/>
            </a:xfrm>
            <a:prstGeom prst="roundRect">
              <a:avLst>
                <a:gd name="adj" fmla="val 0"/>
              </a:avLst>
            </a:prstGeom>
            <a:solidFill>
              <a:srgbClr val="00003E">
                <a:alpha val="69804"/>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Meiryo" panose="020B0604030504040204" pitchFamily="34" charset="-128"/>
                </a:rPr>
                <a:t>態度変容効果</a:t>
              </a:r>
              <a:endParaRPr kumimoji="0" lang="en-US" altLang="ja-JP" sz="1800" b="1" i="0" u="none" strike="noStrike" kern="0" cap="none" spc="0" normalizeH="0" baseline="0" noProof="0" dirty="0">
                <a:ln>
                  <a:noFill/>
                </a:ln>
                <a:solidFill>
                  <a:schemeClr val="bg1"/>
                </a:solidFill>
                <a:effectLst/>
                <a:uLnTx/>
                <a:uFillTx/>
                <a:latin typeface="Meiryo" panose="020B0604030504040204" pitchFamily="34" charset="-128"/>
              </a:endParaRPr>
            </a:p>
          </p:txBody>
        </p:sp>
        <p:grpSp>
          <p:nvGrpSpPr>
            <p:cNvPr id="42" name="グループ化 41">
              <a:extLst>
                <a:ext uri="{FF2B5EF4-FFF2-40B4-BE49-F238E27FC236}">
                  <a16:creationId xmlns:a16="http://schemas.microsoft.com/office/drawing/2014/main" id="{B96F1614-6992-16AA-778D-4B9AFFF031CB}"/>
                </a:ext>
              </a:extLst>
            </p:cNvPr>
            <p:cNvGrpSpPr>
              <a:grpSpLocks noChangeAspect="1"/>
            </p:cNvGrpSpPr>
            <p:nvPr/>
          </p:nvGrpSpPr>
          <p:grpSpPr>
            <a:xfrm>
              <a:off x="479425" y="4775746"/>
              <a:ext cx="576000" cy="576000"/>
              <a:chOff x="2435103" y="2081892"/>
              <a:chExt cx="792088" cy="792088"/>
            </a:xfrm>
          </p:grpSpPr>
          <p:sp>
            <p:nvSpPr>
              <p:cNvPr id="43" name="円/楕円 29">
                <a:extLst>
                  <a:ext uri="{FF2B5EF4-FFF2-40B4-BE49-F238E27FC236}">
                    <a16:creationId xmlns:a16="http://schemas.microsoft.com/office/drawing/2014/main" id="{FDD8DAD7-CDAA-A855-A60C-A97B314A5545}"/>
                  </a:ext>
                </a:extLst>
              </p:cNvPr>
              <p:cNvSpPr/>
              <p:nvPr/>
            </p:nvSpPr>
            <p:spPr>
              <a:xfrm>
                <a:off x="2435103" y="2081892"/>
                <a:ext cx="792088" cy="792088"/>
              </a:xfrm>
              <a:prstGeom prst="ellipse">
                <a:avLst/>
              </a:prstGeom>
              <a:solidFill>
                <a:schemeClr val="accent1"/>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ndParaRPr>
              </a:p>
            </p:txBody>
          </p:sp>
          <p:pic>
            <p:nvPicPr>
              <p:cNvPr id="44" name="グラフィックス 43">
                <a:extLst>
                  <a:ext uri="{FF2B5EF4-FFF2-40B4-BE49-F238E27FC236}">
                    <a16:creationId xmlns:a16="http://schemas.microsoft.com/office/drawing/2014/main" id="{3F26CF31-689C-FCB7-4FDA-587622339FC3}"/>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13606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販売制限カテゴリー</a:t>
            </a:r>
          </a:p>
        </p:txBody>
      </p:sp>
      <p:sp>
        <p:nvSpPr>
          <p:cNvPr id="5" name="Text Box 1031">
            <a:extLst>
              <a:ext uri="{FF2B5EF4-FFF2-40B4-BE49-F238E27FC236}">
                <a16:creationId xmlns:a16="http://schemas.microsoft.com/office/drawing/2014/main" id="{B099816B-D7C9-0C6A-7530-0BC5CB3EADA5}"/>
              </a:ext>
            </a:extLst>
          </p:cNvPr>
          <p:cNvSpPr txBox="1">
            <a:spLocks noChangeArrowheads="1"/>
          </p:cNvSpPr>
          <p:nvPr/>
        </p:nvSpPr>
        <p:spPr bwMode="auto">
          <a:xfrm>
            <a:off x="479425" y="1089340"/>
            <a:ext cx="11233150"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rPr>
              <a:t>以下に該当する業種、商品・サービスにつきましては、</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rPr>
              <a:t>ファイナンスタイアップの実施は原則不可となります。</a:t>
            </a:r>
            <a:endParaRPr lang="en-US" altLang="ja-JP"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ただし、以下に該当しない業種やサービスでも、制作スケジュールが確保できない場合、またはユーザーに不快感・嫌悪感を与えるおそれのある場合は、</a:t>
            </a:r>
          </a:p>
          <a:p>
            <a:pPr>
              <a:lnSpc>
                <a:spcPct val="120000"/>
              </a:lnSpc>
              <a:spcBef>
                <a:spcPct val="0"/>
              </a:spcBef>
              <a:defRPr/>
            </a:pP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rPr>
              <a:t>ファイナンスタイアップを実施いただけない場合がありますので、必ず事前に掲載可否を弊社にお問い合わせください。</a:t>
            </a:r>
          </a:p>
          <a:p>
            <a:pPr>
              <a:lnSpc>
                <a:spcPct val="120000"/>
              </a:lnSpc>
              <a:spcBef>
                <a:spcPct val="0"/>
              </a:spcBef>
              <a:defRPr/>
            </a:pPr>
            <a:r>
              <a:rPr lang="ja-JP" altLang="en-US" sz="1200" dirty="0">
                <a:solidFill>
                  <a:srgbClr val="545454"/>
                </a:solidFill>
                <a:latin typeface="Meiryo" panose="020B0604030504040204" pitchFamily="34" charset="-128"/>
              </a:rPr>
              <a:t>また、広告主様のサイトが弊社の広告掲載基準を満たすことが、</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rPr>
              <a:t>ファイナンスタイアップ実施の条件となります。</a:t>
            </a:r>
          </a:p>
          <a:p>
            <a:pPr>
              <a:lnSpc>
                <a:spcPct val="120000"/>
              </a:lnSpc>
              <a:spcBef>
                <a:spcPct val="0"/>
              </a:spcBef>
              <a:defRPr/>
            </a:pPr>
            <a:endParaRPr lang="ja-JP" altLang="en-US"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・消費者金融業（消費者向無担保貸金業）、商工ローン、手形割引、その他ハイリスク型の金融商品</a:t>
            </a:r>
          </a:p>
          <a:p>
            <a:pPr>
              <a:lnSpc>
                <a:spcPct val="120000"/>
              </a:lnSpc>
              <a:spcBef>
                <a:spcPct val="0"/>
              </a:spcBef>
              <a:defRPr/>
            </a:pPr>
            <a:r>
              <a:rPr lang="ja-JP" altLang="en-US" sz="1200" dirty="0">
                <a:solidFill>
                  <a:srgbClr val="545454"/>
                </a:solidFill>
                <a:latin typeface="Meiryo" panose="020B0604030504040204" pitchFamily="34" charset="-128"/>
              </a:rPr>
              <a:t>・パチンコ・パチスロの営業および機種、カジノ（企業広告含む）、ギャンブル</a:t>
            </a:r>
          </a:p>
          <a:p>
            <a:pPr>
              <a:lnSpc>
                <a:spcPct val="120000"/>
              </a:lnSpc>
              <a:spcBef>
                <a:spcPct val="0"/>
              </a:spcBef>
              <a:defRPr/>
            </a:pPr>
            <a:r>
              <a:rPr lang="ja-JP" altLang="en-US" sz="1200" dirty="0">
                <a:solidFill>
                  <a:srgbClr val="545454"/>
                </a:solidFill>
                <a:latin typeface="Meiryo" panose="020B0604030504040204" pitchFamily="34" charset="-128"/>
              </a:rPr>
              <a:t>・レーシック、美容整形・美容外科・美容皮膚科、その他医療機関全般</a:t>
            </a:r>
          </a:p>
          <a:p>
            <a:pPr>
              <a:lnSpc>
                <a:spcPct val="120000"/>
              </a:lnSpc>
              <a:spcBef>
                <a:spcPct val="0"/>
              </a:spcBef>
              <a:defRPr/>
            </a:pPr>
            <a:r>
              <a:rPr lang="ja-JP" altLang="en-US" sz="1200" dirty="0">
                <a:solidFill>
                  <a:srgbClr val="545454"/>
                </a:solidFill>
                <a:latin typeface="Meiryo" panose="020B0604030504040204" pitchFamily="34" charset="-128"/>
              </a:rPr>
              <a:t>・占い</a:t>
            </a:r>
          </a:p>
          <a:p>
            <a:pPr>
              <a:lnSpc>
                <a:spcPct val="120000"/>
              </a:lnSpc>
              <a:spcBef>
                <a:spcPct val="0"/>
              </a:spcBef>
              <a:defRPr/>
            </a:pPr>
            <a:r>
              <a:rPr lang="ja-JP" altLang="en-US" sz="1200" dirty="0">
                <a:solidFill>
                  <a:srgbClr val="545454"/>
                </a:solidFill>
                <a:latin typeface="Meiryo" panose="020B0604030504040204" pitchFamily="34" charset="-128"/>
              </a:rPr>
              <a:t>・出会い系サイト、結婚紹介（インターネット異性紹介事業）</a:t>
            </a:r>
          </a:p>
          <a:p>
            <a:pPr>
              <a:lnSpc>
                <a:spcPct val="120000"/>
              </a:lnSpc>
              <a:spcBef>
                <a:spcPct val="0"/>
              </a:spcBef>
              <a:defRPr/>
            </a:pPr>
            <a:r>
              <a:rPr lang="ja-JP" altLang="en-US" sz="1200" dirty="0">
                <a:solidFill>
                  <a:srgbClr val="545454"/>
                </a:solidFill>
                <a:latin typeface="Meiryo" panose="020B0604030504040204" pitchFamily="34" charset="-128"/>
              </a:rPr>
              <a:t>・団体による意見広告</a:t>
            </a:r>
          </a:p>
          <a:p>
            <a:pPr>
              <a:lnSpc>
                <a:spcPct val="120000"/>
              </a:lnSpc>
              <a:spcBef>
                <a:spcPct val="0"/>
              </a:spcBef>
              <a:defRPr/>
            </a:pPr>
            <a:r>
              <a:rPr lang="ja-JP" altLang="en-US" sz="1200" dirty="0">
                <a:solidFill>
                  <a:srgbClr val="545454"/>
                </a:solidFill>
                <a:latin typeface="Meiryo" panose="020B0604030504040204" pitchFamily="34" charset="-128"/>
              </a:rPr>
              <a:t>・宗教団体、活動</a:t>
            </a:r>
            <a:endParaRPr lang="en-US" altLang="ja-JP"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・政党</a:t>
            </a:r>
          </a:p>
          <a:p>
            <a:pPr>
              <a:lnSpc>
                <a:spcPct val="120000"/>
              </a:lnSpc>
              <a:spcBef>
                <a:spcPct val="0"/>
              </a:spcBef>
              <a:defRPr/>
            </a:pPr>
            <a:r>
              <a:rPr lang="ja-JP" altLang="en-US" sz="1200" dirty="0">
                <a:solidFill>
                  <a:srgbClr val="545454"/>
                </a:solidFill>
                <a:latin typeface="Meiryo" panose="020B0604030504040204" pitchFamily="34" charset="-128"/>
              </a:rPr>
              <a:t>・たばこ、および喫煙に関連する情報全般（喫煙マナー、分煙など）</a:t>
            </a:r>
          </a:p>
        </p:txBody>
      </p:sp>
    </p:spTree>
    <p:extLst>
      <p:ext uri="{BB962C8B-B14F-4D97-AF65-F5344CB8AC3E}">
        <p14:creationId xmlns:p14="http://schemas.microsoft.com/office/powerpoint/2010/main" val="30424498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t>販売制限カテゴリー</a:t>
            </a:r>
          </a:p>
        </p:txBody>
      </p:sp>
      <p:sp>
        <p:nvSpPr>
          <p:cNvPr id="5" name="Text Box 1031">
            <a:extLst>
              <a:ext uri="{FF2B5EF4-FFF2-40B4-BE49-F238E27FC236}">
                <a16:creationId xmlns:a16="http://schemas.microsoft.com/office/drawing/2014/main" id="{7FDCFDE2-136E-2670-F10C-CF2C6198A0BA}"/>
              </a:ext>
            </a:extLst>
          </p:cNvPr>
          <p:cNvSpPr txBox="1">
            <a:spLocks noChangeArrowheads="1"/>
          </p:cNvSpPr>
          <p:nvPr/>
        </p:nvSpPr>
        <p:spPr bwMode="auto">
          <a:xfrm>
            <a:off x="479425" y="1089340"/>
            <a:ext cx="11233150" cy="132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rPr>
              <a:t>以下の内容はメディア観点でお断りすることがございます。</a:t>
            </a:r>
          </a:p>
          <a:p>
            <a:pPr>
              <a:lnSpc>
                <a:spcPct val="120000"/>
              </a:lnSpc>
              <a:spcBef>
                <a:spcPct val="0"/>
              </a:spcBef>
              <a:defRPr/>
            </a:pPr>
            <a:endParaRPr lang="ja-JP" altLang="en-US"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ユーザーの健康・生命を害したり不快感を与える可能性のあるもの</a:t>
            </a:r>
          </a:p>
          <a:p>
            <a:pPr>
              <a:lnSpc>
                <a:spcPct val="120000"/>
              </a:lnSpc>
              <a:spcBef>
                <a:spcPct val="0"/>
              </a:spcBef>
              <a:defRPr/>
            </a:pPr>
            <a:r>
              <a:rPr lang="ja-JP" altLang="en-US" sz="1200" dirty="0">
                <a:solidFill>
                  <a:srgbClr val="545454"/>
                </a:solidFill>
                <a:latin typeface="Meiryo" panose="020B0604030504040204" pitchFamily="34" charset="-128"/>
              </a:rPr>
              <a:t>コンプライアンス違反や訴訟などの法的リスク、不適切なものを助長する可能性があるもの</a:t>
            </a:r>
          </a:p>
          <a:p>
            <a:pPr>
              <a:lnSpc>
                <a:spcPct val="120000"/>
              </a:lnSpc>
              <a:spcBef>
                <a:spcPct val="0"/>
              </a:spcBef>
              <a:defRPr/>
            </a:pPr>
            <a:r>
              <a:rPr lang="ja-JP" altLang="en-US" sz="1200" dirty="0">
                <a:solidFill>
                  <a:srgbClr val="545454"/>
                </a:solidFill>
                <a:latin typeface="Meiryo" panose="020B0604030504040204" pitchFamily="34" charset="-128"/>
              </a:rPr>
              <a:t>子どもを含めユーザーに悪影響を及ぼす可能性のあるものおよびクライアント</a:t>
            </a:r>
            <a:r>
              <a:rPr lang="en-US" altLang="ja-JP" sz="1200" dirty="0">
                <a:solidFill>
                  <a:srgbClr val="545454"/>
                </a:solidFill>
                <a:latin typeface="Meiryo" panose="020B0604030504040204" pitchFamily="34" charset="-128"/>
              </a:rPr>
              <a:t>/</a:t>
            </a:r>
            <a:r>
              <a:rPr lang="ja-JP" altLang="en-US" sz="1200" dirty="0">
                <a:solidFill>
                  <a:srgbClr val="545454"/>
                </a:solidFill>
                <a:latin typeface="Meiryo" panose="020B0604030504040204" pitchFamily="34" charset="-128"/>
              </a:rPr>
              <a:t>当社の信用低下を招くもの</a:t>
            </a:r>
          </a:p>
          <a:p>
            <a:pPr>
              <a:lnSpc>
                <a:spcPct val="120000"/>
              </a:lnSpc>
              <a:spcBef>
                <a:spcPct val="0"/>
              </a:spcBef>
              <a:defRPr/>
            </a:pPr>
            <a:r>
              <a:rPr lang="ja-JP" altLang="en-US" sz="1200" dirty="0">
                <a:solidFill>
                  <a:srgbClr val="545454"/>
                </a:solidFill>
                <a:latin typeface="Meiryo" panose="020B0604030504040204" pitchFamily="34" charset="-128"/>
              </a:rPr>
              <a:t>訴求する内容がセンシティブで当社が不適切と判断したもの</a:t>
            </a:r>
          </a:p>
        </p:txBody>
      </p:sp>
    </p:spTree>
    <p:extLst>
      <p:ext uri="{BB962C8B-B14F-4D97-AF65-F5344CB8AC3E}">
        <p14:creationId xmlns:p14="http://schemas.microsoft.com/office/powerpoint/2010/main" val="2717945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dirty="0"/>
              <a:t>実施フロー</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13215268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solidFill>
                  <a:srgbClr val="00003E"/>
                </a:solidFill>
                <a:latin typeface="Meiryo" panose="020B0604030504040204" pitchFamily="34" charset="-128"/>
                <a:ea typeface="Meiryo" panose="020B0604030504040204" pitchFamily="34" charset="-128"/>
              </a:rPr>
              <a:t>実施フロー</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2" name="テキスト ボックス 1">
            <a:extLst>
              <a:ext uri="{FF2B5EF4-FFF2-40B4-BE49-F238E27FC236}">
                <a16:creationId xmlns:a16="http://schemas.microsoft.com/office/drawing/2014/main" id="{0F621AF7-442B-38AC-DC09-8A64C5954EE6}"/>
              </a:ext>
            </a:extLst>
          </p:cNvPr>
          <p:cNvSpPr txBox="1"/>
          <p:nvPr/>
        </p:nvSpPr>
        <p:spPr>
          <a:xfrm>
            <a:off x="1461546" y="5947715"/>
            <a:ext cx="9358279" cy="657872"/>
          </a:xfrm>
          <a:prstGeom prst="rect">
            <a:avLst/>
          </a:prstGeom>
          <a:noFill/>
        </p:spPr>
        <p:txBody>
          <a:bodyPr wrap="square" lIns="0" tIns="0" rIns="0" bIns="0">
            <a:spAutoFit/>
          </a:bodyPr>
          <a:lstStyle/>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③の工程で弊社内確認を行います。社内指摘事項は、広告主様側で特別な理由がない限り修正いたします。 </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   </a:t>
            </a:r>
            <a:r>
              <a:rPr kumimoji="0" lang="ja-JP" altLang="en-US" sz="900" kern="0" dirty="0">
                <a:solidFill>
                  <a:srgbClr val="0D0D0D"/>
                </a:solidFill>
                <a:latin typeface="Meiryo" panose="020B0604030504040204" pitchFamily="34" charset="-128"/>
                <a:ea typeface="Meiryo" panose="020B0604030504040204" pitchFamily="34" charset="-128"/>
              </a:rPr>
              <a:t>ただし、制作の進捗状況により進行途中でスケジュールを変更させていただく場合があります。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
        <p:nvSpPr>
          <p:cNvPr id="6" name="ホームベース 22">
            <a:extLst>
              <a:ext uri="{FF2B5EF4-FFF2-40B4-BE49-F238E27FC236}">
                <a16:creationId xmlns:a16="http://schemas.microsoft.com/office/drawing/2014/main" id="{8B620891-9469-D7B5-26FA-734F8F236726}"/>
              </a:ext>
            </a:extLst>
          </p:cNvPr>
          <p:cNvSpPr/>
          <p:nvPr/>
        </p:nvSpPr>
        <p:spPr>
          <a:xfrm>
            <a:off x="8767274" y="1245709"/>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7" name="ホームベース 23">
            <a:extLst>
              <a:ext uri="{FF2B5EF4-FFF2-40B4-BE49-F238E27FC236}">
                <a16:creationId xmlns:a16="http://schemas.microsoft.com/office/drawing/2014/main" id="{049373CA-BAD5-81CE-00BB-CE6C81EA5813}"/>
              </a:ext>
            </a:extLst>
          </p:cNvPr>
          <p:cNvSpPr/>
          <p:nvPr/>
        </p:nvSpPr>
        <p:spPr>
          <a:xfrm>
            <a:off x="7309918" y="1245709"/>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8" name="円/楕円 24">
            <a:extLst>
              <a:ext uri="{FF2B5EF4-FFF2-40B4-BE49-F238E27FC236}">
                <a16:creationId xmlns:a16="http://schemas.microsoft.com/office/drawing/2014/main" id="{66286513-976C-3263-CB00-D9ED62062BE4}"/>
              </a:ext>
            </a:extLst>
          </p:cNvPr>
          <p:cNvSpPr>
            <a:spLocks noChangeAspect="1"/>
          </p:cNvSpPr>
          <p:nvPr/>
        </p:nvSpPr>
        <p:spPr>
          <a:xfrm>
            <a:off x="7549361" y="939619"/>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9" name="ホームベース 25">
            <a:extLst>
              <a:ext uri="{FF2B5EF4-FFF2-40B4-BE49-F238E27FC236}">
                <a16:creationId xmlns:a16="http://schemas.microsoft.com/office/drawing/2014/main" id="{E6123EB5-8758-AC23-D914-745CC1044937}"/>
              </a:ext>
            </a:extLst>
          </p:cNvPr>
          <p:cNvSpPr/>
          <p:nvPr/>
        </p:nvSpPr>
        <p:spPr>
          <a:xfrm>
            <a:off x="5852560" y="1245709"/>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10" name="円/楕円 26">
            <a:extLst>
              <a:ext uri="{FF2B5EF4-FFF2-40B4-BE49-F238E27FC236}">
                <a16:creationId xmlns:a16="http://schemas.microsoft.com/office/drawing/2014/main" id="{D3D850CE-5831-5070-B6A9-459CD03AB151}"/>
              </a:ext>
            </a:extLst>
          </p:cNvPr>
          <p:cNvSpPr>
            <a:spLocks noChangeAspect="1"/>
          </p:cNvSpPr>
          <p:nvPr/>
        </p:nvSpPr>
        <p:spPr>
          <a:xfrm>
            <a:off x="6140686" y="939619"/>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11" name="ホームベース 27">
            <a:extLst>
              <a:ext uri="{FF2B5EF4-FFF2-40B4-BE49-F238E27FC236}">
                <a16:creationId xmlns:a16="http://schemas.microsoft.com/office/drawing/2014/main" id="{9C3108CA-03E1-4CE3-93A2-604C36ADB229}"/>
              </a:ext>
            </a:extLst>
          </p:cNvPr>
          <p:cNvSpPr/>
          <p:nvPr/>
        </p:nvSpPr>
        <p:spPr>
          <a:xfrm>
            <a:off x="4270074" y="1245709"/>
            <a:ext cx="2005597"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デザイン</a:t>
            </a:r>
            <a:r>
              <a:rPr kumimoji="0" lang="en-US" altLang="ja-JP" sz="1100" b="1" kern="0" spc="100" dirty="0">
                <a:solidFill>
                  <a:srgbClr val="FFFFFF"/>
                </a:solidFill>
                <a:latin typeface="Meiryo" panose="020B0604030504040204" pitchFamily="34" charset="-128"/>
                <a:ea typeface="Meiryo" panose="020B0604030504040204" pitchFamily="34" charset="-128"/>
              </a:rPr>
              <a:t>/</a:t>
            </a:r>
            <a:r>
              <a:rPr kumimoji="0" lang="ja-JP" altLang="en-US" sz="1100" b="1" kern="0" spc="100" dirty="0">
                <a:solidFill>
                  <a:srgbClr val="FFFFFF"/>
                </a:solidFill>
                <a:latin typeface="Meiryo" panose="020B0604030504040204" pitchFamily="34" charset="-128"/>
                <a:ea typeface="Meiryo" panose="020B0604030504040204" pitchFamily="34" charset="-128"/>
              </a:rPr>
              <a:t>原稿</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確定</a:t>
            </a:r>
          </a:p>
        </p:txBody>
      </p:sp>
      <p:sp>
        <p:nvSpPr>
          <p:cNvPr id="14" name="円/楕円 28">
            <a:extLst>
              <a:ext uri="{FF2B5EF4-FFF2-40B4-BE49-F238E27FC236}">
                <a16:creationId xmlns:a16="http://schemas.microsoft.com/office/drawing/2014/main" id="{BF4512E6-3F7C-6F0F-3C1A-4BCB84157DDB}"/>
              </a:ext>
            </a:extLst>
          </p:cNvPr>
          <p:cNvSpPr>
            <a:spLocks noChangeAspect="1"/>
          </p:cNvSpPr>
          <p:nvPr/>
        </p:nvSpPr>
        <p:spPr>
          <a:xfrm>
            <a:off x="4597255" y="939619"/>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5" name="ホームベース 29">
            <a:extLst>
              <a:ext uri="{FF2B5EF4-FFF2-40B4-BE49-F238E27FC236}">
                <a16:creationId xmlns:a16="http://schemas.microsoft.com/office/drawing/2014/main" id="{A2E877B2-5346-FE37-6ED9-AD8E07265085}"/>
              </a:ext>
            </a:extLst>
          </p:cNvPr>
          <p:cNvSpPr/>
          <p:nvPr/>
        </p:nvSpPr>
        <p:spPr>
          <a:xfrm>
            <a:off x="2937844" y="1245709"/>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構成案確定</a:t>
            </a:r>
          </a:p>
        </p:txBody>
      </p:sp>
      <p:sp>
        <p:nvSpPr>
          <p:cNvPr id="17" name="円/楕円 30">
            <a:extLst>
              <a:ext uri="{FF2B5EF4-FFF2-40B4-BE49-F238E27FC236}">
                <a16:creationId xmlns:a16="http://schemas.microsoft.com/office/drawing/2014/main" id="{F8164544-CBFA-02FB-EC99-67A34DC934CC}"/>
              </a:ext>
            </a:extLst>
          </p:cNvPr>
          <p:cNvSpPr>
            <a:spLocks noChangeAspect="1"/>
          </p:cNvSpPr>
          <p:nvPr/>
        </p:nvSpPr>
        <p:spPr>
          <a:xfrm>
            <a:off x="3121202" y="939619"/>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8" name="ホームベース 31">
            <a:extLst>
              <a:ext uri="{FF2B5EF4-FFF2-40B4-BE49-F238E27FC236}">
                <a16:creationId xmlns:a16="http://schemas.microsoft.com/office/drawing/2014/main" id="{559EC44B-03CF-421B-DAD9-8C6B9333C635}"/>
              </a:ext>
            </a:extLst>
          </p:cNvPr>
          <p:cNvSpPr/>
          <p:nvPr/>
        </p:nvSpPr>
        <p:spPr>
          <a:xfrm>
            <a:off x="1480486" y="1245709"/>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オリエンテーション</a:t>
            </a:r>
          </a:p>
        </p:txBody>
      </p:sp>
      <p:sp>
        <p:nvSpPr>
          <p:cNvPr id="19" name="円/楕円 32">
            <a:extLst>
              <a:ext uri="{FF2B5EF4-FFF2-40B4-BE49-F238E27FC236}">
                <a16:creationId xmlns:a16="http://schemas.microsoft.com/office/drawing/2014/main" id="{E333ED16-786F-54C0-FAC5-F45FDF177EDE}"/>
              </a:ext>
            </a:extLst>
          </p:cNvPr>
          <p:cNvSpPr>
            <a:spLocks noChangeAspect="1"/>
          </p:cNvSpPr>
          <p:nvPr/>
        </p:nvSpPr>
        <p:spPr>
          <a:xfrm>
            <a:off x="1645149" y="939619"/>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20" name="直線矢印コネクタ 19">
            <a:extLst>
              <a:ext uri="{FF2B5EF4-FFF2-40B4-BE49-F238E27FC236}">
                <a16:creationId xmlns:a16="http://schemas.microsoft.com/office/drawing/2014/main" id="{682F2156-1906-D465-1745-93E57CA17E87}"/>
              </a:ext>
            </a:extLst>
          </p:cNvPr>
          <p:cNvCxnSpPr>
            <a:cxnSpLocks/>
          </p:cNvCxnSpPr>
          <p:nvPr/>
        </p:nvCxnSpPr>
        <p:spPr>
          <a:xfrm>
            <a:off x="1490249" y="2712687"/>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21" name="object 39">
            <a:extLst>
              <a:ext uri="{FF2B5EF4-FFF2-40B4-BE49-F238E27FC236}">
                <a16:creationId xmlns:a16="http://schemas.microsoft.com/office/drawing/2014/main" id="{BF524A66-439C-0BCD-7AA9-BCF4F131DC9F}"/>
              </a:ext>
            </a:extLst>
          </p:cNvPr>
          <p:cNvSpPr/>
          <p:nvPr/>
        </p:nvSpPr>
        <p:spPr>
          <a:xfrm>
            <a:off x="3937571" y="2581476"/>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  2</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ヶ月</a:t>
            </a:r>
            <a:endPar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endParaRPr>
          </a:p>
        </p:txBody>
      </p:sp>
      <p:cxnSp>
        <p:nvCxnSpPr>
          <p:cNvPr id="22" name="直線矢印コネクタ 21">
            <a:extLst>
              <a:ext uri="{FF2B5EF4-FFF2-40B4-BE49-F238E27FC236}">
                <a16:creationId xmlns:a16="http://schemas.microsoft.com/office/drawing/2014/main" id="{0490712A-CE2E-01AB-07C6-947CB8CDA76C}"/>
              </a:ext>
            </a:extLst>
          </p:cNvPr>
          <p:cNvCxnSpPr>
            <a:cxnSpLocks/>
          </p:cNvCxnSpPr>
          <p:nvPr/>
        </p:nvCxnSpPr>
        <p:spPr>
          <a:xfrm>
            <a:off x="1480486" y="2241048"/>
            <a:ext cx="1544423" cy="0"/>
          </a:xfrm>
          <a:prstGeom prst="straightConnector1">
            <a:avLst/>
          </a:prstGeom>
          <a:noFill/>
          <a:ln w="19050" cap="flat" cmpd="sng" algn="ctr">
            <a:solidFill>
              <a:schemeClr val="tx2"/>
            </a:solidFill>
            <a:prstDash val="solid"/>
            <a:headEnd type="stealth" w="lg" len="med"/>
            <a:tailEnd type="stealth" w="lg" len="med"/>
          </a:ln>
          <a:effectLst/>
        </p:spPr>
      </p:cxnSp>
      <p:sp>
        <p:nvSpPr>
          <p:cNvPr id="23" name="object 39">
            <a:extLst>
              <a:ext uri="{FF2B5EF4-FFF2-40B4-BE49-F238E27FC236}">
                <a16:creationId xmlns:a16="http://schemas.microsoft.com/office/drawing/2014/main" id="{894273CA-80C5-A6C0-9D85-BAD0EE22DAED}"/>
              </a:ext>
            </a:extLst>
          </p:cNvPr>
          <p:cNvSpPr/>
          <p:nvPr/>
        </p:nvSpPr>
        <p:spPr>
          <a:xfrm>
            <a:off x="1960353"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4" name="直線矢印コネクタ 23">
            <a:extLst>
              <a:ext uri="{FF2B5EF4-FFF2-40B4-BE49-F238E27FC236}">
                <a16:creationId xmlns:a16="http://schemas.microsoft.com/office/drawing/2014/main" id="{97CEA747-6BA9-1068-E673-9CF234BB0AE4}"/>
              </a:ext>
            </a:extLst>
          </p:cNvPr>
          <p:cNvCxnSpPr>
            <a:cxnSpLocks/>
          </p:cNvCxnSpPr>
          <p:nvPr/>
        </p:nvCxnSpPr>
        <p:spPr>
          <a:xfrm>
            <a:off x="3024909" y="2241048"/>
            <a:ext cx="3069136" cy="0"/>
          </a:xfrm>
          <a:prstGeom prst="straightConnector1">
            <a:avLst/>
          </a:prstGeom>
          <a:noFill/>
          <a:ln w="19050" cap="flat" cmpd="sng" algn="ctr">
            <a:solidFill>
              <a:schemeClr val="tx2"/>
            </a:solidFill>
            <a:prstDash val="solid"/>
            <a:headEnd type="stealth" w="lg" len="med"/>
            <a:tailEnd type="stealth" w="lg" len="med"/>
          </a:ln>
          <a:effectLst/>
        </p:spPr>
      </p:cxnSp>
      <p:sp>
        <p:nvSpPr>
          <p:cNvPr id="25" name="object 39">
            <a:extLst>
              <a:ext uri="{FF2B5EF4-FFF2-40B4-BE49-F238E27FC236}">
                <a16:creationId xmlns:a16="http://schemas.microsoft.com/office/drawing/2014/main" id="{EA245963-43BD-7221-FEEB-0894145369F2}"/>
              </a:ext>
            </a:extLst>
          </p:cNvPr>
          <p:cNvSpPr/>
          <p:nvPr/>
        </p:nvSpPr>
        <p:spPr>
          <a:xfrm>
            <a:off x="4072895"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1</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6" name="直線矢印コネクタ 25">
            <a:extLst>
              <a:ext uri="{FF2B5EF4-FFF2-40B4-BE49-F238E27FC236}">
                <a16:creationId xmlns:a16="http://schemas.microsoft.com/office/drawing/2014/main" id="{1CF09FE8-7696-2609-C5DB-958983915E30}"/>
              </a:ext>
            </a:extLst>
          </p:cNvPr>
          <p:cNvCxnSpPr>
            <a:cxnSpLocks/>
          </p:cNvCxnSpPr>
          <p:nvPr/>
        </p:nvCxnSpPr>
        <p:spPr>
          <a:xfrm>
            <a:off x="6096000" y="2241048"/>
            <a:ext cx="2751673" cy="0"/>
          </a:xfrm>
          <a:prstGeom prst="straightConnector1">
            <a:avLst/>
          </a:prstGeom>
          <a:noFill/>
          <a:ln w="19050" cap="flat" cmpd="sng" algn="ctr">
            <a:solidFill>
              <a:schemeClr val="tx2"/>
            </a:solidFill>
            <a:prstDash val="solid"/>
            <a:headEnd type="stealth" w="lg" len="med"/>
            <a:tailEnd type="stealth" w="lg" len="med"/>
          </a:ln>
          <a:effectLst/>
        </p:spPr>
      </p:cxnSp>
      <p:sp>
        <p:nvSpPr>
          <p:cNvPr id="27" name="object 39">
            <a:extLst>
              <a:ext uri="{FF2B5EF4-FFF2-40B4-BE49-F238E27FC236}">
                <a16:creationId xmlns:a16="http://schemas.microsoft.com/office/drawing/2014/main" id="{9B47CDA7-D637-176D-3C44-FF1B6FBECD86}"/>
              </a:ext>
            </a:extLst>
          </p:cNvPr>
          <p:cNvSpPr/>
          <p:nvPr/>
        </p:nvSpPr>
        <p:spPr>
          <a:xfrm>
            <a:off x="7040857"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8" name="直線コネクタ 27">
            <a:extLst>
              <a:ext uri="{FF2B5EF4-FFF2-40B4-BE49-F238E27FC236}">
                <a16:creationId xmlns:a16="http://schemas.microsoft.com/office/drawing/2014/main" id="{37565DE3-FFF2-DB4D-20B7-61D60B57C33E}"/>
              </a:ext>
            </a:extLst>
          </p:cNvPr>
          <p:cNvCxnSpPr/>
          <p:nvPr/>
        </p:nvCxnSpPr>
        <p:spPr>
          <a:xfrm>
            <a:off x="3042493"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10153F73-B8CB-811F-0A2B-18BC22B331D9}"/>
              </a:ext>
            </a:extLst>
          </p:cNvPr>
          <p:cNvCxnSpPr/>
          <p:nvPr/>
        </p:nvCxnSpPr>
        <p:spPr>
          <a:xfrm>
            <a:off x="6094045"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44BE068A-94AF-C663-056B-70A482ADE366}"/>
              </a:ext>
            </a:extLst>
          </p:cNvPr>
          <p:cNvCxnSpPr/>
          <p:nvPr/>
        </p:nvCxnSpPr>
        <p:spPr>
          <a:xfrm>
            <a:off x="8847673"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6D71012D-D8CC-B8E7-E384-5C96CC3D1A65}"/>
              </a:ext>
            </a:extLst>
          </p:cNvPr>
          <p:cNvCxnSpPr>
            <a:cxnSpLocks/>
          </p:cNvCxnSpPr>
          <p:nvPr/>
        </p:nvCxnSpPr>
        <p:spPr>
          <a:xfrm>
            <a:off x="8847673" y="2241048"/>
            <a:ext cx="1414184" cy="0"/>
          </a:xfrm>
          <a:prstGeom prst="straightConnector1">
            <a:avLst/>
          </a:prstGeom>
          <a:noFill/>
          <a:ln w="19050" cap="flat" cmpd="sng" algn="ctr">
            <a:solidFill>
              <a:schemeClr val="tx2"/>
            </a:solidFill>
            <a:prstDash val="solid"/>
            <a:headEnd type="stealth" w="lg" len="med"/>
            <a:tailEnd type="stealth" w="lg" len="med"/>
          </a:ln>
          <a:effectLst/>
        </p:spPr>
      </p:cxnSp>
      <p:sp>
        <p:nvSpPr>
          <p:cNvPr id="32" name="object 39">
            <a:extLst>
              <a:ext uri="{FF2B5EF4-FFF2-40B4-BE49-F238E27FC236}">
                <a16:creationId xmlns:a16="http://schemas.microsoft.com/office/drawing/2014/main" id="{41D86774-B576-DF5B-C2FA-98C1FBE1D1D4}"/>
              </a:ext>
            </a:extLst>
          </p:cNvPr>
          <p:cNvSpPr/>
          <p:nvPr/>
        </p:nvSpPr>
        <p:spPr>
          <a:xfrm>
            <a:off x="9079299" y="2149345"/>
            <a:ext cx="601117"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chemeClr val="tx2"/>
                </a:solidFill>
                <a:latin typeface="Meiryo" panose="020B0604030504040204" pitchFamily="34" charset="-128"/>
                <a:ea typeface="Meiryo" panose="020B0604030504040204" pitchFamily="34" charset="-128"/>
                <a:cs typeface="Calibri" panose="020F0502020204030204"/>
              </a:rPr>
              <a:t>掲載開始</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sp>
        <p:nvSpPr>
          <p:cNvPr id="43" name="テキスト ボックス 42">
            <a:extLst>
              <a:ext uri="{FF2B5EF4-FFF2-40B4-BE49-F238E27FC236}">
                <a16:creationId xmlns:a16="http://schemas.microsoft.com/office/drawing/2014/main" id="{C84A610E-7CF9-1F0C-8723-D433914C2D00}"/>
              </a:ext>
            </a:extLst>
          </p:cNvPr>
          <p:cNvSpPr txBox="1"/>
          <p:nvPr/>
        </p:nvSpPr>
        <p:spPr>
          <a:xfrm>
            <a:off x="1833714" y="2976692"/>
            <a:ext cx="8733560" cy="3016210"/>
          </a:xfrm>
          <a:prstGeom prst="rect">
            <a:avLst/>
          </a:prstGeom>
          <a:noFill/>
        </p:spPr>
        <p:txBody>
          <a:bodyPr wrap="square" anchor="t">
            <a:spAutoFit/>
          </a:bodyPr>
          <a:lstStyle/>
          <a:p>
            <a:pPr>
              <a:defRPr/>
            </a:pPr>
            <a:r>
              <a:rPr kumimoji="0" lang="ja-JP" altLang="en-US" sz="1200" b="1" kern="0" dirty="0">
                <a:solidFill>
                  <a:srgbClr val="545454"/>
                </a:solidFill>
                <a:latin typeface="メイリオ"/>
              </a:rPr>
              <a:t>①</a:t>
            </a:r>
            <a:r>
              <a:rPr kumimoji="0" lang="ja-JP" altLang="en-US" sz="500" b="1" kern="0" dirty="0">
                <a:solidFill>
                  <a:srgbClr val="545454"/>
                </a:solidFill>
                <a:latin typeface="メイリオ"/>
              </a:rPr>
              <a:t>　</a:t>
            </a:r>
            <a:r>
              <a:rPr kumimoji="0" lang="ja-JP" altLang="en-US" sz="1200" b="1" kern="0" dirty="0">
                <a:solidFill>
                  <a:srgbClr val="545454"/>
                </a:solidFill>
                <a:latin typeface="メイリオ"/>
              </a:rPr>
              <a:t>オリエンテーション実施</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事前にヒアリングシートを記入いただいた上でオリエンテーションを実施。ターゲットや訴求ポイントなど企画目的を明確にします。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事前にお渡ししているエントリーシートへの記入をお願いします。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制作・掲載内容が固まり次第、代理店様より、所定の手続きにて正式にお申し込みいただきます。</a:t>
            </a: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②</a:t>
            </a:r>
            <a:r>
              <a:rPr kumimoji="0" lang="ja-JP" altLang="en-US" sz="500" b="1" kern="0" dirty="0">
                <a:solidFill>
                  <a:srgbClr val="545454"/>
                </a:solidFill>
                <a:latin typeface="メイリオ"/>
              </a:rPr>
              <a:t>　</a:t>
            </a:r>
            <a:r>
              <a:rPr kumimoji="0" lang="ja-JP" altLang="en-US" sz="1200" b="1" kern="0" dirty="0">
                <a:solidFill>
                  <a:srgbClr val="545454"/>
                </a:solidFill>
                <a:latin typeface="メイリオ"/>
              </a:rPr>
              <a:t>構成案のご提出</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ご確認</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①をもとに企画案をご提出し、広告主様と協議の上、企画の方向性を確定させます。</a:t>
            </a:r>
          </a:p>
          <a:p>
            <a:pPr>
              <a:defRPr/>
            </a:pPr>
            <a:r>
              <a:rPr kumimoji="0" lang="ja-JP" altLang="en-US" sz="900" kern="0" dirty="0">
                <a:solidFill>
                  <a:srgbClr val="0D0D0D"/>
                </a:solidFill>
                <a:latin typeface="Meiryo" panose="020B0604030504040204" pitchFamily="34" charset="-128"/>
                <a:ea typeface="Meiryo" panose="020B0604030504040204" pitchFamily="34" charset="-128"/>
              </a:rPr>
              <a:t>　　確定した方向性にしたがって、コンテンツ概要とページ体裁をご提出し、全体構成を確定させます。</a:t>
            </a:r>
          </a:p>
          <a:p>
            <a:pPr>
              <a:defRPr/>
            </a:pPr>
            <a:endParaRPr kumimoji="0" lang="en-US" altLang="ja-JP" sz="500" b="1" kern="0" dirty="0">
              <a:solidFill>
                <a:srgbClr val="545454"/>
              </a:solidFill>
              <a:latin typeface="メイリオ"/>
            </a:endParaRPr>
          </a:p>
          <a:p>
            <a:pPr>
              <a:defRPr/>
            </a:pPr>
            <a:r>
              <a:rPr kumimoji="0" lang="ja-JP" altLang="en-US" sz="1200" b="1" kern="0" dirty="0">
                <a:solidFill>
                  <a:srgbClr val="545454"/>
                </a:solidFill>
                <a:latin typeface="メイリオ"/>
              </a:rPr>
              <a:t>③デザイン・テキスト原稿のご提出</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ご確認</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テキスト原稿およびデザインの制作を行います。広告主様に確認いただき、適宜修正を加えながら確定させます。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ご確認は初校、再校の</a:t>
            </a:r>
            <a:r>
              <a:rPr kumimoji="0" lang="en-US" altLang="ja-JP" sz="900" kern="0" dirty="0">
                <a:solidFill>
                  <a:srgbClr val="0D0D0D"/>
                </a:solidFill>
                <a:latin typeface="Meiryo" panose="020B0604030504040204" pitchFamily="34" charset="-128"/>
                <a:ea typeface="Meiryo" panose="020B0604030504040204" pitchFamily="34" charset="-128"/>
              </a:rPr>
              <a:t>2</a:t>
            </a:r>
            <a:r>
              <a:rPr kumimoji="0" lang="ja-JP" altLang="en-US" sz="900" kern="0" dirty="0">
                <a:solidFill>
                  <a:srgbClr val="0D0D0D"/>
                </a:solidFill>
                <a:latin typeface="Meiryo" panose="020B0604030504040204" pitchFamily="34" charset="-128"/>
                <a:ea typeface="Meiryo" panose="020B0604030504040204" pitchFamily="34" charset="-128"/>
              </a:rPr>
              <a:t>回となります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再校の段階では初校でのご指摘事項の反映確認のみとなります。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④</a:t>
            </a:r>
            <a:r>
              <a:rPr kumimoji="0" lang="ja-JP" altLang="en-US" sz="500" b="1" kern="0" dirty="0">
                <a:solidFill>
                  <a:srgbClr val="545454"/>
                </a:solidFill>
                <a:latin typeface="メイリオ"/>
              </a:rPr>
              <a:t>　</a:t>
            </a:r>
            <a:r>
              <a:rPr kumimoji="0" lang="en-US" altLang="ja-JP" sz="1200" b="1" kern="0" dirty="0">
                <a:solidFill>
                  <a:srgbClr val="545454"/>
                </a:solidFill>
                <a:latin typeface="メイリオ"/>
              </a:rPr>
              <a:t>HTML</a:t>
            </a:r>
            <a:r>
              <a:rPr kumimoji="0" lang="ja-JP" altLang="en-US" sz="1200" b="1" kern="0" dirty="0" err="1">
                <a:solidFill>
                  <a:srgbClr val="545454"/>
                </a:solidFill>
                <a:latin typeface="メイリオ"/>
              </a:rPr>
              <a:t>での</a:t>
            </a:r>
            <a:r>
              <a:rPr kumimoji="0" lang="ja-JP" altLang="en-US" sz="1200" b="1" kern="0" dirty="0">
                <a:solidFill>
                  <a:srgbClr val="545454"/>
                </a:solidFill>
                <a:latin typeface="メイリオ"/>
              </a:rPr>
              <a:t>動作確認</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校了</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テストサーバー上もしくは</a:t>
            </a:r>
            <a:r>
              <a:rPr kumimoji="0" lang="en-US" altLang="ja-JP" sz="900" kern="0" dirty="0">
                <a:solidFill>
                  <a:srgbClr val="0D0D0D"/>
                </a:solidFill>
                <a:latin typeface="Meiryo" panose="020B0604030504040204" pitchFamily="34" charset="-128"/>
                <a:ea typeface="Meiryo" panose="020B0604030504040204" pitchFamily="34" charset="-128"/>
              </a:rPr>
              <a:t>HTML</a:t>
            </a:r>
            <a:r>
              <a:rPr kumimoji="0" lang="ja-JP" altLang="en-US" sz="900" kern="0" dirty="0">
                <a:solidFill>
                  <a:srgbClr val="0D0D0D"/>
                </a:solidFill>
                <a:latin typeface="Meiryo" panose="020B0604030504040204" pitchFamily="34" charset="-128"/>
                <a:ea typeface="Meiryo" panose="020B0604030504040204" pitchFamily="34" charset="-128"/>
              </a:rPr>
              <a:t>ファイルにて、ページの動作確認を行っていただき校了となります。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原則として、この段階での修正はお受けできません。</a:t>
            </a: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⑤弊社内チェック</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本番環境へのファイルアップ</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弊社において最終確認を行った上で、本番公開を行います。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
        <p:nvSpPr>
          <p:cNvPr id="46" name="テキスト プレースホルダー 3">
            <a:extLst>
              <a:ext uri="{FF2B5EF4-FFF2-40B4-BE49-F238E27FC236}">
                <a16:creationId xmlns:a16="http://schemas.microsoft.com/office/drawing/2014/main" id="{CCA4AED2-1292-D796-91B3-A0275F32E1FA}"/>
              </a:ext>
            </a:extLst>
          </p:cNvPr>
          <p:cNvSpPr>
            <a:spLocks noGrp="1"/>
          </p:cNvSpPr>
          <p:nvPr>
            <p:ph type="body" sz="quarter" idx="12"/>
          </p:nvPr>
        </p:nvSpPr>
        <p:spPr>
          <a:xfrm>
            <a:off x="600426" y="78666"/>
            <a:ext cx="656874" cy="410840"/>
          </a:xfrm>
        </p:spPr>
        <p:txBody>
          <a:bodyPr wrap="none"/>
          <a:lstStyle/>
          <a:p>
            <a:pPr marL="0" indent="0">
              <a:buNone/>
            </a:pPr>
            <a:r>
              <a:rPr lang="ja-JP" altLang="en-US" spc="0" dirty="0"/>
              <a:t>実施フロー</a:t>
            </a:r>
            <a:endParaRPr kumimoji="1" lang="ja-JP" altLang="en-US" spc="0" dirty="0"/>
          </a:p>
        </p:txBody>
      </p:sp>
    </p:spTree>
    <p:extLst>
      <p:ext uri="{BB962C8B-B14F-4D97-AF65-F5344CB8AC3E}">
        <p14:creationId xmlns:p14="http://schemas.microsoft.com/office/powerpoint/2010/main" val="3448676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a:xfrm>
            <a:off x="1848387" y="3367922"/>
            <a:ext cx="9411283" cy="360040"/>
          </a:xfrm>
        </p:spPr>
        <p:txBody>
          <a:bodyPr>
            <a:normAutofit/>
          </a:bodyPr>
          <a:lstStyle/>
          <a:p>
            <a:pPr marL="0" indent="0">
              <a:buNone/>
            </a:pPr>
            <a:r>
              <a:rPr kumimoji="1" lang="ja-JP" altLang="en-US" dirty="0"/>
              <a:t>実施フロー</a:t>
            </a:r>
          </a:p>
        </p:txBody>
      </p:sp>
      <p:sp>
        <p:nvSpPr>
          <p:cNvPr id="7" name="テキスト プレースホルダー 2">
            <a:extLst>
              <a:ext uri="{FF2B5EF4-FFF2-40B4-BE49-F238E27FC236}">
                <a16:creationId xmlns:a16="http://schemas.microsoft.com/office/drawing/2014/main" id="{A7EABA74-1977-A38F-3B4E-D9B8222F7BB2}"/>
              </a:ext>
            </a:extLst>
          </p:cNvPr>
          <p:cNvSpPr txBox="1">
            <a:spLocks/>
          </p:cNvSpPr>
          <p:nvPr/>
        </p:nvSpPr>
        <p:spPr>
          <a:xfrm>
            <a:off x="1848387" y="422767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a:p>
            <a:pPr marL="0" indent="0">
              <a:buFont typeface="Arial" panose="020B0604020202020204" pitchFamily="34" charset="0"/>
              <a:buNone/>
            </a:pPr>
            <a:endParaRPr lang="ja-JP" altLang="en-US" dirty="0"/>
          </a:p>
        </p:txBody>
      </p:sp>
      <p:sp>
        <p:nvSpPr>
          <p:cNvPr id="10" name="テキスト プレースホルダー 2">
            <a:extLst>
              <a:ext uri="{FF2B5EF4-FFF2-40B4-BE49-F238E27FC236}">
                <a16:creationId xmlns:a16="http://schemas.microsoft.com/office/drawing/2014/main" id="{084F10A1-9E35-9B1E-2C41-6CE41A9F509E}"/>
              </a:ext>
            </a:extLst>
          </p:cNvPr>
          <p:cNvSpPr txBox="1">
            <a:spLocks/>
          </p:cNvSpPr>
          <p:nvPr/>
        </p:nvSpPr>
        <p:spPr>
          <a:xfrm>
            <a:off x="1848387" y="512793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dirty="0"/>
              <a:t>appendix</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solidFill>
                  <a:srgbClr val="00003E"/>
                </a:solidFill>
                <a:latin typeface="Meiryo" panose="020B0604030504040204" pitchFamily="34" charset="-128"/>
                <a:ea typeface="Meiryo" panose="020B0604030504040204" pitchFamily="34" charset="-128"/>
              </a:rPr>
              <a:t>実施フロー</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p:spPr>
      </p:pic>
      <p:sp>
        <p:nvSpPr>
          <p:cNvPr id="105" name="角丸四角形 75">
            <a:extLst>
              <a:ext uri="{FF2B5EF4-FFF2-40B4-BE49-F238E27FC236}">
                <a16:creationId xmlns:a16="http://schemas.microsoft.com/office/drawing/2014/main" id="{57EF6289-2ED8-B735-2B7A-75B41276BE13}"/>
              </a:ext>
            </a:extLst>
          </p:cNvPr>
          <p:cNvSpPr/>
          <p:nvPr/>
        </p:nvSpPr>
        <p:spPr>
          <a:xfrm>
            <a:off x="11129511" y="985590"/>
            <a:ext cx="519882" cy="1425537"/>
          </a:xfrm>
          <a:prstGeom prst="roundRect">
            <a:avLst>
              <a:gd name="adj" fmla="val 50000"/>
            </a:avLst>
          </a:prstGeom>
          <a:solidFill>
            <a:srgbClr val="FFFFFF">
              <a:lumMod val="95000"/>
            </a:srgbClr>
          </a:solidFill>
          <a:ln w="25400" cap="flat" cmpd="sng" algn="ctr">
            <a:solidFill>
              <a:srgbClr val="00003E"/>
            </a:solidFill>
            <a:prstDash val="solid"/>
          </a:ln>
          <a:effectLst/>
        </p:spPr>
        <p:txBody>
          <a:bodyPr spcFirstLastPara="0" vert="eaVert" wrap="square" lIns="70291" tIns="70291" rIns="70291" bIns="70291" numCol="1" spcCol="1270" anchor="ctr" anchorCtr="0">
            <a:spAutoFit/>
          </a:bodyPr>
          <a:lstStyle/>
          <a:p>
            <a:pPr algn="ctr" defTabSz="444500">
              <a:lnSpc>
                <a:spcPct val="90000"/>
              </a:lnSpc>
              <a:spcBef>
                <a:spcPct val="0"/>
              </a:spcBef>
              <a:spcAft>
                <a:spcPct val="35000"/>
              </a:spcAft>
              <a:defRPr/>
            </a:pPr>
            <a:r>
              <a:rPr kumimoji="0" lang="ja-JP" altLang="en-US" sz="1600" b="1" kern="0" spc="300" dirty="0">
                <a:solidFill>
                  <a:schemeClr val="tx2"/>
                </a:solidFill>
                <a:latin typeface="メイリオ"/>
              </a:rPr>
              <a:t>掲載開始</a:t>
            </a:r>
          </a:p>
        </p:txBody>
      </p:sp>
      <p:graphicFrame>
        <p:nvGraphicFramePr>
          <p:cNvPr id="106" name="表 105">
            <a:extLst>
              <a:ext uri="{FF2B5EF4-FFF2-40B4-BE49-F238E27FC236}">
                <a16:creationId xmlns:a16="http://schemas.microsoft.com/office/drawing/2014/main" id="{31192A1A-F600-BE52-E5D5-0F2831F19A3D}"/>
              </a:ext>
            </a:extLst>
          </p:cNvPr>
          <p:cNvGraphicFramePr>
            <a:graphicFrameLocks noGrp="1"/>
          </p:cNvGraphicFramePr>
          <p:nvPr>
            <p:extLst>
              <p:ext uri="{D42A27DB-BD31-4B8C-83A1-F6EECF244321}">
                <p14:modId xmlns:p14="http://schemas.microsoft.com/office/powerpoint/2010/main" val="2770519765"/>
              </p:ext>
            </p:extLst>
          </p:nvPr>
        </p:nvGraphicFramePr>
        <p:xfrm>
          <a:off x="479425" y="2278090"/>
          <a:ext cx="10638565" cy="4344091"/>
        </p:xfrm>
        <a:graphic>
          <a:graphicData uri="http://schemas.openxmlformats.org/drawingml/2006/table">
            <a:tbl>
              <a:tblPr firstRow="1" bandRow="1"/>
              <a:tblGrid>
                <a:gridCol w="728669">
                  <a:extLst>
                    <a:ext uri="{9D8B030D-6E8A-4147-A177-3AD203B41FA5}">
                      <a16:colId xmlns:a16="http://schemas.microsoft.com/office/drawing/2014/main" val="2691673303"/>
                    </a:ext>
                  </a:extLst>
                </a:gridCol>
                <a:gridCol w="1238737">
                  <a:extLst>
                    <a:ext uri="{9D8B030D-6E8A-4147-A177-3AD203B41FA5}">
                      <a16:colId xmlns:a16="http://schemas.microsoft.com/office/drawing/2014/main" val="2761031546"/>
                    </a:ext>
                  </a:extLst>
                </a:gridCol>
                <a:gridCol w="1238737">
                  <a:extLst>
                    <a:ext uri="{9D8B030D-6E8A-4147-A177-3AD203B41FA5}">
                      <a16:colId xmlns:a16="http://schemas.microsoft.com/office/drawing/2014/main" val="1558425992"/>
                    </a:ext>
                  </a:extLst>
                </a:gridCol>
                <a:gridCol w="1238737">
                  <a:extLst>
                    <a:ext uri="{9D8B030D-6E8A-4147-A177-3AD203B41FA5}">
                      <a16:colId xmlns:a16="http://schemas.microsoft.com/office/drawing/2014/main" val="2565947098"/>
                    </a:ext>
                  </a:extLst>
                </a:gridCol>
                <a:gridCol w="1238737">
                  <a:extLst>
                    <a:ext uri="{9D8B030D-6E8A-4147-A177-3AD203B41FA5}">
                      <a16:colId xmlns:a16="http://schemas.microsoft.com/office/drawing/2014/main" val="3801570467"/>
                    </a:ext>
                  </a:extLst>
                </a:gridCol>
                <a:gridCol w="1238737">
                  <a:extLst>
                    <a:ext uri="{9D8B030D-6E8A-4147-A177-3AD203B41FA5}">
                      <a16:colId xmlns:a16="http://schemas.microsoft.com/office/drawing/2014/main" val="1621144542"/>
                    </a:ext>
                  </a:extLst>
                </a:gridCol>
                <a:gridCol w="1238737">
                  <a:extLst>
                    <a:ext uri="{9D8B030D-6E8A-4147-A177-3AD203B41FA5}">
                      <a16:colId xmlns:a16="http://schemas.microsoft.com/office/drawing/2014/main" val="2586618139"/>
                    </a:ext>
                  </a:extLst>
                </a:gridCol>
                <a:gridCol w="1238737">
                  <a:extLst>
                    <a:ext uri="{9D8B030D-6E8A-4147-A177-3AD203B41FA5}">
                      <a16:colId xmlns:a16="http://schemas.microsoft.com/office/drawing/2014/main" val="2417398869"/>
                    </a:ext>
                  </a:extLst>
                </a:gridCol>
                <a:gridCol w="1238737">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20000"/>
                      </a:srgbClr>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9804"/>
                      </a:srgbClr>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弊社営業</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9804"/>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9804"/>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483360466"/>
                  </a:ext>
                </a:extLst>
              </a:tr>
              <a:tr h="30715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dirty="0">
                          <a:solidFill>
                            <a:schemeClr val="bg1"/>
                          </a:solidFill>
                        </a:rPr>
                        <a:t>対応内容</a:t>
                      </a: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9804"/>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110920607"/>
                  </a:ext>
                </a:extLst>
              </a:tr>
            </a:tbl>
          </a:graphicData>
        </a:graphic>
      </p:graphicFrame>
      <p:sp>
        <p:nvSpPr>
          <p:cNvPr id="107" name="Freeform 10">
            <a:extLst>
              <a:ext uri="{FF2B5EF4-FFF2-40B4-BE49-F238E27FC236}">
                <a16:creationId xmlns:a16="http://schemas.microsoft.com/office/drawing/2014/main" id="{97584426-AA56-8224-D0C5-A6DB49CA74A7}"/>
              </a:ext>
            </a:extLst>
          </p:cNvPr>
          <p:cNvSpPr>
            <a:spLocks noChangeAspect="1" noChangeArrowheads="1"/>
          </p:cNvSpPr>
          <p:nvPr/>
        </p:nvSpPr>
        <p:spPr bwMode="auto">
          <a:xfrm>
            <a:off x="1722865"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108" name="Freeform 10">
            <a:extLst>
              <a:ext uri="{FF2B5EF4-FFF2-40B4-BE49-F238E27FC236}">
                <a16:creationId xmlns:a16="http://schemas.microsoft.com/office/drawing/2014/main" id="{0FBB9652-016A-62ED-764C-9BE3FDB853F8}"/>
              </a:ext>
            </a:extLst>
          </p:cNvPr>
          <p:cNvSpPr>
            <a:spLocks noChangeAspect="1" noChangeArrowheads="1"/>
          </p:cNvSpPr>
          <p:nvPr/>
        </p:nvSpPr>
        <p:spPr bwMode="auto">
          <a:xfrm>
            <a:off x="1722865"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109" name="Freeform 10">
            <a:extLst>
              <a:ext uri="{FF2B5EF4-FFF2-40B4-BE49-F238E27FC236}">
                <a16:creationId xmlns:a16="http://schemas.microsoft.com/office/drawing/2014/main" id="{81C154EA-D5B8-EB84-6689-B5AB1ABDBF8C}"/>
              </a:ext>
            </a:extLst>
          </p:cNvPr>
          <p:cNvSpPr>
            <a:spLocks noChangeAspect="1" noChangeArrowheads="1"/>
          </p:cNvSpPr>
          <p:nvPr/>
        </p:nvSpPr>
        <p:spPr bwMode="auto">
          <a:xfrm>
            <a:off x="1722865"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110" name="Freeform 10">
            <a:extLst>
              <a:ext uri="{FF2B5EF4-FFF2-40B4-BE49-F238E27FC236}">
                <a16:creationId xmlns:a16="http://schemas.microsoft.com/office/drawing/2014/main" id="{DC300314-6C38-245A-5EAA-4B82F2F19990}"/>
              </a:ext>
            </a:extLst>
          </p:cNvPr>
          <p:cNvSpPr>
            <a:spLocks noChangeAspect="1" noChangeArrowheads="1"/>
          </p:cNvSpPr>
          <p:nvPr/>
        </p:nvSpPr>
        <p:spPr bwMode="auto">
          <a:xfrm>
            <a:off x="3024964"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11" name="Freeform 10">
            <a:extLst>
              <a:ext uri="{FF2B5EF4-FFF2-40B4-BE49-F238E27FC236}">
                <a16:creationId xmlns:a16="http://schemas.microsoft.com/office/drawing/2014/main" id="{4C9D10CA-924D-E528-F52B-2BCD7B69C051}"/>
              </a:ext>
            </a:extLst>
          </p:cNvPr>
          <p:cNvSpPr>
            <a:spLocks noChangeAspect="1" noChangeArrowheads="1"/>
          </p:cNvSpPr>
          <p:nvPr/>
        </p:nvSpPr>
        <p:spPr bwMode="auto">
          <a:xfrm>
            <a:off x="4183002"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12" name="Freeform 10">
            <a:extLst>
              <a:ext uri="{FF2B5EF4-FFF2-40B4-BE49-F238E27FC236}">
                <a16:creationId xmlns:a16="http://schemas.microsoft.com/office/drawing/2014/main" id="{84B5AAC2-C30F-942E-A2C8-419A0825ACF5}"/>
              </a:ext>
            </a:extLst>
          </p:cNvPr>
          <p:cNvSpPr>
            <a:spLocks noChangeAspect="1" noChangeArrowheads="1"/>
          </p:cNvSpPr>
          <p:nvPr/>
        </p:nvSpPr>
        <p:spPr bwMode="auto">
          <a:xfrm>
            <a:off x="5427025"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13" name="Freeform 10">
            <a:extLst>
              <a:ext uri="{FF2B5EF4-FFF2-40B4-BE49-F238E27FC236}">
                <a16:creationId xmlns:a16="http://schemas.microsoft.com/office/drawing/2014/main" id="{54424B46-2C14-87D2-33A6-F28D6B07EB0B}"/>
              </a:ext>
            </a:extLst>
          </p:cNvPr>
          <p:cNvSpPr>
            <a:spLocks noChangeAspect="1" noChangeArrowheads="1"/>
          </p:cNvSpPr>
          <p:nvPr/>
        </p:nvSpPr>
        <p:spPr bwMode="auto">
          <a:xfrm>
            <a:off x="3015337"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14" name="Freeform 10">
            <a:extLst>
              <a:ext uri="{FF2B5EF4-FFF2-40B4-BE49-F238E27FC236}">
                <a16:creationId xmlns:a16="http://schemas.microsoft.com/office/drawing/2014/main" id="{3AB3EAE8-2618-3490-4CE0-063A1422863A}"/>
              </a:ext>
            </a:extLst>
          </p:cNvPr>
          <p:cNvSpPr>
            <a:spLocks noChangeAspect="1" noChangeArrowheads="1"/>
          </p:cNvSpPr>
          <p:nvPr/>
        </p:nvSpPr>
        <p:spPr bwMode="auto">
          <a:xfrm>
            <a:off x="3015337"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15" name="フリーフォーム 85">
            <a:extLst>
              <a:ext uri="{FF2B5EF4-FFF2-40B4-BE49-F238E27FC236}">
                <a16:creationId xmlns:a16="http://schemas.microsoft.com/office/drawing/2014/main" id="{349EB28C-BFAF-AAFB-3C2F-7728142390B1}"/>
              </a:ext>
            </a:extLst>
          </p:cNvPr>
          <p:cNvSpPr/>
          <p:nvPr/>
        </p:nvSpPr>
        <p:spPr>
          <a:xfrm>
            <a:off x="5018736"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algn="just" defTabSz="444500">
              <a:lnSpc>
                <a:spcPct val="120000"/>
              </a:lnSpc>
              <a:spcBef>
                <a:spcPct val="0"/>
              </a:spcBef>
              <a:defRPr/>
            </a:pPr>
            <a:r>
              <a:rPr kumimoji="0" lang="ja-JP" altLang="en-US" sz="1100" kern="0" dirty="0">
                <a:solidFill>
                  <a:srgbClr val="FFFFFF"/>
                </a:solidFill>
                <a:latin typeface="メイリオ"/>
              </a:rPr>
              <a:t>　・企業ロゴの受け渡し</a:t>
            </a:r>
            <a:endParaRPr kumimoji="0" lang="en-US" altLang="ja-JP" sz="1100" kern="0" dirty="0">
              <a:solidFill>
                <a:srgbClr val="FFFFFF"/>
              </a:solidFill>
              <a:latin typeface="メイリオ"/>
            </a:endParaRPr>
          </a:p>
          <a:p>
            <a:pPr algn="just" defTabSz="444500">
              <a:lnSpc>
                <a:spcPct val="120000"/>
              </a:lnSpc>
              <a:spcBef>
                <a:spcPct val="0"/>
              </a:spcBef>
              <a:defRPr/>
            </a:pPr>
            <a:r>
              <a:rPr kumimoji="0" lang="ja-JP" altLang="en-US" sz="1100" kern="0" dirty="0">
                <a:solidFill>
                  <a:srgbClr val="FFFFFF"/>
                </a:solidFill>
                <a:latin typeface="メイリオ"/>
              </a:rPr>
              <a:t>・バナー制作</a:t>
            </a:r>
          </a:p>
        </p:txBody>
      </p:sp>
      <p:sp>
        <p:nvSpPr>
          <p:cNvPr id="116" name="円/楕円 86">
            <a:extLst>
              <a:ext uri="{FF2B5EF4-FFF2-40B4-BE49-F238E27FC236}">
                <a16:creationId xmlns:a16="http://schemas.microsoft.com/office/drawing/2014/main" id="{EDB88063-CAE3-CBBE-C2C4-F921750247A4}"/>
              </a:ext>
            </a:extLst>
          </p:cNvPr>
          <p:cNvSpPr>
            <a:spLocks noChangeAspect="1"/>
          </p:cNvSpPr>
          <p:nvPr/>
        </p:nvSpPr>
        <p:spPr>
          <a:xfrm>
            <a:off x="4885740" y="880184"/>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4</a:t>
            </a:r>
            <a:endParaRPr kumimoji="0" lang="ja-JP" altLang="en-US" sz="1200" b="1" kern="0" dirty="0">
              <a:solidFill>
                <a:srgbClr val="FFFFFF"/>
              </a:solidFill>
              <a:latin typeface="メイリオ"/>
            </a:endParaRPr>
          </a:p>
        </p:txBody>
      </p:sp>
      <p:grpSp>
        <p:nvGrpSpPr>
          <p:cNvPr id="117" name="Group 1">
            <a:extLst>
              <a:ext uri="{FF2B5EF4-FFF2-40B4-BE49-F238E27FC236}">
                <a16:creationId xmlns:a16="http://schemas.microsoft.com/office/drawing/2014/main" id="{3480DAC4-0C4B-639E-70E5-03AADC755A40}"/>
              </a:ext>
            </a:extLst>
          </p:cNvPr>
          <p:cNvGrpSpPr>
            <a:grpSpLocks/>
          </p:cNvGrpSpPr>
          <p:nvPr/>
        </p:nvGrpSpPr>
        <p:grpSpPr bwMode="auto">
          <a:xfrm>
            <a:off x="5450734" y="1064709"/>
            <a:ext cx="359182" cy="219481"/>
            <a:chOff x="664" y="504"/>
            <a:chExt cx="485" cy="326"/>
          </a:xfrm>
          <a:solidFill>
            <a:srgbClr val="FFFFFF"/>
          </a:solidFill>
        </p:grpSpPr>
        <p:sp>
          <p:nvSpPr>
            <p:cNvPr id="118" name="Freeform 2">
              <a:extLst>
                <a:ext uri="{FF2B5EF4-FFF2-40B4-BE49-F238E27FC236}">
                  <a16:creationId xmlns:a16="http://schemas.microsoft.com/office/drawing/2014/main" id="{DF90A0E8-8698-BE92-79DA-DE6E2BFD08EB}"/>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19" name="Freeform 3">
              <a:extLst>
                <a:ext uri="{FF2B5EF4-FFF2-40B4-BE49-F238E27FC236}">
                  <a16:creationId xmlns:a16="http://schemas.microsoft.com/office/drawing/2014/main" id="{710B3325-DD66-D342-723B-6EAB188C58B8}"/>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20" name="Freeform 4">
              <a:extLst>
                <a:ext uri="{FF2B5EF4-FFF2-40B4-BE49-F238E27FC236}">
                  <a16:creationId xmlns:a16="http://schemas.microsoft.com/office/drawing/2014/main" id="{8772766A-A5EF-E82F-B7DB-5C4E9658E812}"/>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21" name="Freeform 5">
              <a:extLst>
                <a:ext uri="{FF2B5EF4-FFF2-40B4-BE49-F238E27FC236}">
                  <a16:creationId xmlns:a16="http://schemas.microsoft.com/office/drawing/2014/main" id="{541A2165-E43D-FAD7-A55A-B58BB77592D4}"/>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grpSp>
      <p:sp>
        <p:nvSpPr>
          <p:cNvPr id="122" name="フリーフォーム 92">
            <a:extLst>
              <a:ext uri="{FF2B5EF4-FFF2-40B4-BE49-F238E27FC236}">
                <a16:creationId xmlns:a16="http://schemas.microsoft.com/office/drawing/2014/main" id="{D1D378FD-29BB-7FE6-7B90-383C37D45527}"/>
              </a:ext>
            </a:extLst>
          </p:cNvPr>
          <p:cNvSpPr/>
          <p:nvPr/>
        </p:nvSpPr>
        <p:spPr>
          <a:xfrm>
            <a:off x="9968372"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accent1"/>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buSzPct val="80000"/>
              <a:defRPr/>
            </a:pPr>
            <a:r>
              <a:rPr kumimoji="0" lang="ja-JP" altLang="en-US" sz="1100" kern="0" dirty="0">
                <a:solidFill>
                  <a:srgbClr val="FFFFFF"/>
                </a:solidFill>
                <a:latin typeface="メイリオ"/>
              </a:rPr>
              <a:t>・公開準備</a:t>
            </a:r>
            <a:endParaRPr kumimoji="0" lang="en-US" altLang="ja-JP" sz="1100" kern="0" dirty="0">
              <a:solidFill>
                <a:srgbClr val="FFFFFF"/>
              </a:solidFill>
              <a:latin typeface="メイリオ"/>
            </a:endParaRPr>
          </a:p>
          <a:p>
            <a:pPr marL="63450" indent="-63450" defTabSz="444500">
              <a:lnSpc>
                <a:spcPct val="120000"/>
              </a:lnSpc>
              <a:spcBef>
                <a:spcPct val="0"/>
              </a:spcBef>
              <a:buSzPct val="80000"/>
              <a:buFont typeface="Arial" panose="020B0604020202020204" pitchFamily="34" charset="0"/>
              <a:buChar char="•"/>
              <a:defRPr/>
            </a:pPr>
            <a:r>
              <a:rPr kumimoji="0" lang="ja-JP" altLang="en-US" sz="1100" kern="0" dirty="0">
                <a:solidFill>
                  <a:srgbClr val="FFFFFF"/>
                </a:solidFill>
                <a:latin typeface="メイリオ"/>
              </a:rPr>
              <a:t>テストアップ</a:t>
            </a:r>
            <a:endParaRPr kumimoji="0" lang="en-US" altLang="ja-JP" sz="1100" kern="0" dirty="0">
              <a:solidFill>
                <a:srgbClr val="FFFFFF"/>
              </a:solidFill>
              <a:latin typeface="メイリオ"/>
            </a:endParaRPr>
          </a:p>
        </p:txBody>
      </p:sp>
      <p:sp>
        <p:nvSpPr>
          <p:cNvPr id="123" name="円/楕円 93">
            <a:extLst>
              <a:ext uri="{FF2B5EF4-FFF2-40B4-BE49-F238E27FC236}">
                <a16:creationId xmlns:a16="http://schemas.microsoft.com/office/drawing/2014/main" id="{129F5706-DA16-5547-F282-D7536AB8C82B}"/>
              </a:ext>
            </a:extLst>
          </p:cNvPr>
          <p:cNvSpPr>
            <a:spLocks noChangeAspect="1"/>
          </p:cNvSpPr>
          <p:nvPr/>
        </p:nvSpPr>
        <p:spPr>
          <a:xfrm>
            <a:off x="9835376" y="880184"/>
            <a:ext cx="432000" cy="432000"/>
          </a:xfrm>
          <a:prstGeom prst="ellipse">
            <a:avLst/>
          </a:prstGeom>
          <a:solidFill>
            <a:schemeClr val="accent1"/>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8</a:t>
            </a:r>
            <a:endParaRPr kumimoji="0" lang="ja-JP" altLang="en-US" sz="1200" b="1" kern="0" dirty="0">
              <a:solidFill>
                <a:srgbClr val="FFFFFF"/>
              </a:solidFill>
              <a:latin typeface="メイリオ"/>
            </a:endParaRPr>
          </a:p>
        </p:txBody>
      </p:sp>
      <p:sp>
        <p:nvSpPr>
          <p:cNvPr id="124" name="Freeform 42">
            <a:extLst>
              <a:ext uri="{FF2B5EF4-FFF2-40B4-BE49-F238E27FC236}">
                <a16:creationId xmlns:a16="http://schemas.microsoft.com/office/drawing/2014/main" id="{FFCDBE39-C547-1504-96F8-2291700F7819}"/>
              </a:ext>
            </a:extLst>
          </p:cNvPr>
          <p:cNvSpPr>
            <a:spLocks noChangeArrowheads="1"/>
          </p:cNvSpPr>
          <p:nvPr/>
        </p:nvSpPr>
        <p:spPr bwMode="auto">
          <a:xfrm>
            <a:off x="10422100" y="1043282"/>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5" name="フリーフォーム 95">
            <a:extLst>
              <a:ext uri="{FF2B5EF4-FFF2-40B4-BE49-F238E27FC236}">
                <a16:creationId xmlns:a16="http://schemas.microsoft.com/office/drawing/2014/main" id="{9334344A-659C-7FB3-CE42-287D2051FD0C}"/>
              </a:ext>
            </a:extLst>
          </p:cNvPr>
          <p:cNvSpPr/>
          <p:nvPr/>
        </p:nvSpPr>
        <p:spPr>
          <a:xfrm>
            <a:off x="3789153"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defRPr/>
            </a:pPr>
            <a:r>
              <a:rPr kumimoji="0" lang="ja-JP" altLang="en-US" sz="900" kern="0" dirty="0">
                <a:solidFill>
                  <a:srgbClr val="FFFFFF"/>
                </a:solidFill>
                <a:latin typeface="メイリオ"/>
              </a:rPr>
              <a:t>　</a:t>
            </a:r>
            <a:endParaRPr kumimoji="0" lang="en-US" altLang="ja-JP" sz="900" kern="0" dirty="0">
              <a:solidFill>
                <a:srgbClr val="FFFFFF"/>
              </a:solidFill>
              <a:latin typeface="メイリオ"/>
            </a:endParaRPr>
          </a:p>
          <a:p>
            <a:pPr defTabSz="444500">
              <a:lnSpc>
                <a:spcPct val="120000"/>
              </a:lnSpc>
              <a:spcBef>
                <a:spcPct val="0"/>
              </a:spcBef>
              <a:defRPr/>
            </a:pPr>
            <a:r>
              <a:rPr kumimoji="0" lang="ja-JP" altLang="en-US" sz="950" kern="0" dirty="0">
                <a:solidFill>
                  <a:srgbClr val="FFFFFF"/>
                </a:solidFill>
                <a:latin typeface="メイリオ"/>
              </a:rPr>
              <a:t>・誘導広告の予約</a:t>
            </a:r>
          </a:p>
          <a:p>
            <a:pPr defTabSz="444500">
              <a:lnSpc>
                <a:spcPct val="120000"/>
              </a:lnSpc>
              <a:spcBef>
                <a:spcPct val="0"/>
              </a:spcBef>
              <a:defRPr/>
            </a:pPr>
            <a:r>
              <a:rPr kumimoji="0" lang="ja-JP" altLang="en-US" sz="950" kern="0" dirty="0">
                <a:solidFill>
                  <a:srgbClr val="FFFFFF"/>
                </a:solidFill>
                <a:latin typeface="メイリオ"/>
              </a:rPr>
              <a:t>・制作費の申込</a:t>
            </a:r>
            <a:endParaRPr kumimoji="0" lang="en-US" altLang="ja-JP" sz="950" kern="0" dirty="0">
              <a:solidFill>
                <a:srgbClr val="FFFFFF"/>
              </a:solidFill>
              <a:latin typeface="メイリオ"/>
            </a:endParaRPr>
          </a:p>
          <a:p>
            <a:pPr defTabSz="444500">
              <a:lnSpc>
                <a:spcPct val="120000"/>
              </a:lnSpc>
              <a:spcBef>
                <a:spcPct val="0"/>
              </a:spcBef>
              <a:defRPr/>
            </a:pPr>
            <a:r>
              <a:rPr kumimoji="0" lang="ja-JP" altLang="en-US" sz="950" kern="0" dirty="0">
                <a:solidFill>
                  <a:srgbClr val="FFFFFF"/>
                </a:solidFill>
                <a:latin typeface="メイリオ"/>
              </a:rPr>
              <a:t>・編集誘導費の申込</a:t>
            </a:r>
          </a:p>
        </p:txBody>
      </p:sp>
      <p:sp>
        <p:nvSpPr>
          <p:cNvPr id="126" name="円/楕円 96">
            <a:extLst>
              <a:ext uri="{FF2B5EF4-FFF2-40B4-BE49-F238E27FC236}">
                <a16:creationId xmlns:a16="http://schemas.microsoft.com/office/drawing/2014/main" id="{59AA0E7D-F6B7-C2AA-3E00-6AE42401DAA5}"/>
              </a:ext>
            </a:extLst>
          </p:cNvPr>
          <p:cNvSpPr>
            <a:spLocks noChangeAspect="1"/>
          </p:cNvSpPr>
          <p:nvPr/>
        </p:nvSpPr>
        <p:spPr>
          <a:xfrm>
            <a:off x="3656157" y="880184"/>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3</a:t>
            </a:r>
            <a:endParaRPr kumimoji="0" lang="ja-JP" altLang="en-US" sz="1200" b="1" kern="0" dirty="0">
              <a:solidFill>
                <a:srgbClr val="FFFFFF"/>
              </a:solidFill>
              <a:latin typeface="メイリオ"/>
            </a:endParaRPr>
          </a:p>
        </p:txBody>
      </p:sp>
      <p:pic>
        <p:nvPicPr>
          <p:cNvPr id="127" name="グラフィックス 126" descr="クリップボード 単色塗りつぶし">
            <a:extLst>
              <a:ext uri="{FF2B5EF4-FFF2-40B4-BE49-F238E27FC236}">
                <a16:creationId xmlns:a16="http://schemas.microsoft.com/office/drawing/2014/main" id="{5DF32B62-51F4-A11B-276C-0B8F683C686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19292" y="980796"/>
            <a:ext cx="360000" cy="360000"/>
          </a:xfrm>
          <a:prstGeom prst="rect">
            <a:avLst/>
          </a:prstGeom>
        </p:spPr>
      </p:pic>
      <p:sp>
        <p:nvSpPr>
          <p:cNvPr id="128" name="フリーフォーム 98">
            <a:extLst>
              <a:ext uri="{FF2B5EF4-FFF2-40B4-BE49-F238E27FC236}">
                <a16:creationId xmlns:a16="http://schemas.microsoft.com/office/drawing/2014/main" id="{2ED66A87-5F82-6E47-8368-405B45A2E8D2}"/>
              </a:ext>
            </a:extLst>
          </p:cNvPr>
          <p:cNvSpPr/>
          <p:nvPr/>
        </p:nvSpPr>
        <p:spPr>
          <a:xfrm>
            <a:off x="2559575"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オリエンテーション</a:t>
            </a:r>
          </a:p>
        </p:txBody>
      </p:sp>
      <p:sp>
        <p:nvSpPr>
          <p:cNvPr id="129" name="円/楕円 99">
            <a:extLst>
              <a:ext uri="{FF2B5EF4-FFF2-40B4-BE49-F238E27FC236}">
                <a16:creationId xmlns:a16="http://schemas.microsoft.com/office/drawing/2014/main" id="{8A671AA7-656E-0EB3-48CB-065838FC3880}"/>
              </a:ext>
            </a:extLst>
          </p:cNvPr>
          <p:cNvSpPr>
            <a:spLocks noChangeAspect="1"/>
          </p:cNvSpPr>
          <p:nvPr/>
        </p:nvSpPr>
        <p:spPr>
          <a:xfrm>
            <a:off x="2426579" y="880184"/>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2</a:t>
            </a:r>
            <a:endParaRPr kumimoji="0" lang="ja-JP" altLang="en-US" sz="1200" b="1" kern="0" dirty="0">
              <a:solidFill>
                <a:srgbClr val="FFFFFF"/>
              </a:solidFill>
              <a:latin typeface="メイリオ"/>
            </a:endParaRPr>
          </a:p>
        </p:txBody>
      </p:sp>
      <p:pic>
        <p:nvPicPr>
          <p:cNvPr id="130" name="グラフィックス 129" descr="ユーザー 単色塗りつぶし">
            <a:extLst>
              <a:ext uri="{FF2B5EF4-FFF2-40B4-BE49-F238E27FC236}">
                <a16:creationId xmlns:a16="http://schemas.microsoft.com/office/drawing/2014/main" id="{B433BB0F-9212-0A1D-0880-7E2B7013919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944475" y="980796"/>
            <a:ext cx="415499" cy="415499"/>
          </a:xfrm>
          <a:prstGeom prst="rect">
            <a:avLst/>
          </a:prstGeom>
        </p:spPr>
      </p:pic>
      <p:sp>
        <p:nvSpPr>
          <p:cNvPr id="131" name="フリーフォーム 101">
            <a:extLst>
              <a:ext uri="{FF2B5EF4-FFF2-40B4-BE49-F238E27FC236}">
                <a16:creationId xmlns:a16="http://schemas.microsoft.com/office/drawing/2014/main" id="{EA9CF276-2B23-427E-1E7E-9E4F55092625}"/>
              </a:ext>
            </a:extLst>
          </p:cNvPr>
          <p:cNvSpPr/>
          <p:nvPr/>
        </p:nvSpPr>
        <p:spPr>
          <a:xfrm>
            <a:off x="1310742"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事前提案</a:t>
            </a:r>
            <a:br>
              <a:rPr kumimoji="0" lang="ja-JP" altLang="en-US" sz="1200" kern="0" dirty="0">
                <a:solidFill>
                  <a:srgbClr val="000000"/>
                </a:solidFill>
                <a:latin typeface="メイリオ"/>
              </a:rPr>
            </a:br>
            <a:r>
              <a:rPr kumimoji="0" lang="ja-JP" altLang="en-US" sz="1200" kern="0" dirty="0">
                <a:solidFill>
                  <a:srgbClr val="000000"/>
                </a:solidFill>
                <a:latin typeface="メイリオ"/>
              </a:rPr>
              <a:t>可否</a:t>
            </a:r>
          </a:p>
        </p:txBody>
      </p:sp>
      <p:sp>
        <p:nvSpPr>
          <p:cNvPr id="132" name="円/楕円 102">
            <a:extLst>
              <a:ext uri="{FF2B5EF4-FFF2-40B4-BE49-F238E27FC236}">
                <a16:creationId xmlns:a16="http://schemas.microsoft.com/office/drawing/2014/main" id="{218FF081-EAB4-9A44-D7D2-5B4FBFAB2D17}"/>
              </a:ext>
            </a:extLst>
          </p:cNvPr>
          <p:cNvSpPr>
            <a:spLocks noChangeAspect="1"/>
          </p:cNvSpPr>
          <p:nvPr/>
        </p:nvSpPr>
        <p:spPr>
          <a:xfrm>
            <a:off x="1177746" y="880184"/>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1</a:t>
            </a:r>
            <a:endParaRPr kumimoji="0" lang="ja-JP" altLang="en-US" sz="1200" b="1" kern="0" dirty="0">
              <a:solidFill>
                <a:srgbClr val="000000"/>
              </a:solidFill>
              <a:latin typeface="メイリオ"/>
            </a:endParaRPr>
          </a:p>
        </p:txBody>
      </p:sp>
      <p:pic>
        <p:nvPicPr>
          <p:cNvPr id="133" name="グラフィックス 132" descr="チャット 単色塗りつぶし">
            <a:extLst>
              <a:ext uri="{FF2B5EF4-FFF2-40B4-BE49-F238E27FC236}">
                <a16:creationId xmlns:a16="http://schemas.microsoft.com/office/drawing/2014/main" id="{8C50AC77-E0A2-5DC6-4195-20ED8186294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62846" y="980325"/>
            <a:ext cx="468000" cy="468000"/>
          </a:xfrm>
          <a:prstGeom prst="rect">
            <a:avLst/>
          </a:prstGeom>
        </p:spPr>
      </p:pic>
      <p:sp>
        <p:nvSpPr>
          <p:cNvPr id="134" name="フリーフォーム 104">
            <a:extLst>
              <a:ext uri="{FF2B5EF4-FFF2-40B4-BE49-F238E27FC236}">
                <a16:creationId xmlns:a16="http://schemas.microsoft.com/office/drawing/2014/main" id="{99E406A9-98CE-40AD-5B06-9ACD35F7CD9E}"/>
              </a:ext>
            </a:extLst>
          </p:cNvPr>
          <p:cNvSpPr/>
          <p:nvPr/>
        </p:nvSpPr>
        <p:spPr>
          <a:xfrm>
            <a:off x="7509209"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3E">
              <a:alpha val="40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dirty="0">
                <a:solidFill>
                  <a:srgbClr val="FFFFFF"/>
                </a:solidFill>
                <a:latin typeface="メイリオ"/>
              </a:rPr>
              <a:t>サイトデザイン受け渡し</a:t>
            </a:r>
          </a:p>
        </p:txBody>
      </p:sp>
      <p:pic>
        <p:nvPicPr>
          <p:cNvPr id="136" name="グラフィックス 135" descr="チェックマークを付けたチェック ボックス 単色塗りつぶし">
            <a:extLst>
              <a:ext uri="{FF2B5EF4-FFF2-40B4-BE49-F238E27FC236}">
                <a16:creationId xmlns:a16="http://schemas.microsoft.com/office/drawing/2014/main" id="{F6089027-E8E4-4493-6461-3DDA12A34D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83043" y="952999"/>
            <a:ext cx="432000" cy="432000"/>
          </a:xfrm>
          <a:prstGeom prst="rect">
            <a:avLst/>
          </a:prstGeom>
        </p:spPr>
      </p:pic>
      <p:sp>
        <p:nvSpPr>
          <p:cNvPr id="137" name="フリーフォーム 107">
            <a:extLst>
              <a:ext uri="{FF2B5EF4-FFF2-40B4-BE49-F238E27FC236}">
                <a16:creationId xmlns:a16="http://schemas.microsoft.com/office/drawing/2014/main" id="{2FA9D0C9-E165-A277-6052-5EA36B2B36ED}"/>
              </a:ext>
            </a:extLst>
          </p:cNvPr>
          <p:cNvSpPr/>
          <p:nvPr/>
        </p:nvSpPr>
        <p:spPr>
          <a:xfrm>
            <a:off x="8719541" y="974617"/>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3E">
              <a:alpha val="50196"/>
            </a:srgbClr>
          </a:solidFill>
          <a:ln w="25400" cap="flat" cmpd="sng" algn="ctr">
            <a:noFill/>
            <a:prstDash val="solid"/>
          </a:ln>
          <a:effectLst/>
        </p:spPr>
        <p:txBody>
          <a:bodyPr spcFirstLastPara="0" vert="horz" wrap="square" lIns="144000" tIns="180000" rIns="72000" bIns="0" numCol="1" spcCol="1270" anchor="ctr" anchorCtr="0">
            <a:noAutofit/>
          </a:bodyPr>
          <a:lstStyle/>
          <a:p>
            <a:pPr defTabSz="444500">
              <a:lnSpc>
                <a:spcPct val="120000"/>
              </a:lnSpc>
              <a:spcBef>
                <a:spcPct val="0"/>
              </a:spcBef>
              <a:buSzPct val="80000"/>
              <a:defRPr/>
            </a:pPr>
            <a:r>
              <a:rPr kumimoji="0" lang="ja-JP" altLang="en-US" sz="1100" kern="0" dirty="0">
                <a:solidFill>
                  <a:srgbClr val="FFFFFF"/>
                </a:solidFill>
                <a:latin typeface="メイリオ"/>
              </a:rPr>
              <a:t>バナーの確認</a:t>
            </a:r>
          </a:p>
        </p:txBody>
      </p:sp>
      <p:sp>
        <p:nvSpPr>
          <p:cNvPr id="139" name="直角三角形 138">
            <a:extLst>
              <a:ext uri="{FF2B5EF4-FFF2-40B4-BE49-F238E27FC236}">
                <a16:creationId xmlns:a16="http://schemas.microsoft.com/office/drawing/2014/main" id="{5602F455-3D73-F4DD-FC52-4F5C4B43BFAB}"/>
              </a:ext>
            </a:extLst>
          </p:cNvPr>
          <p:cNvSpPr/>
          <p:nvPr/>
        </p:nvSpPr>
        <p:spPr>
          <a:xfrm rot="13500000">
            <a:off x="2311112" y="1643932"/>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0" name="直角三角形 139">
            <a:extLst>
              <a:ext uri="{FF2B5EF4-FFF2-40B4-BE49-F238E27FC236}">
                <a16:creationId xmlns:a16="http://schemas.microsoft.com/office/drawing/2014/main" id="{38C0DD7E-6CB6-3164-0FB4-A556017C4E10}"/>
              </a:ext>
            </a:extLst>
          </p:cNvPr>
          <p:cNvSpPr/>
          <p:nvPr/>
        </p:nvSpPr>
        <p:spPr>
          <a:xfrm rot="13500000">
            <a:off x="3538261" y="1643933"/>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1" name="直角三角形 140">
            <a:extLst>
              <a:ext uri="{FF2B5EF4-FFF2-40B4-BE49-F238E27FC236}">
                <a16:creationId xmlns:a16="http://schemas.microsoft.com/office/drawing/2014/main" id="{611FCA5F-48F3-B92C-57B6-3D46D4E7FC07}"/>
              </a:ext>
            </a:extLst>
          </p:cNvPr>
          <p:cNvSpPr/>
          <p:nvPr/>
        </p:nvSpPr>
        <p:spPr>
          <a:xfrm rot="13500000">
            <a:off x="4765415" y="1643934"/>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2" name="直角三角形 141">
            <a:extLst>
              <a:ext uri="{FF2B5EF4-FFF2-40B4-BE49-F238E27FC236}">
                <a16:creationId xmlns:a16="http://schemas.microsoft.com/office/drawing/2014/main" id="{9DA6C8F8-7509-543F-2239-A7459C00C380}"/>
              </a:ext>
            </a:extLst>
          </p:cNvPr>
          <p:cNvSpPr/>
          <p:nvPr/>
        </p:nvSpPr>
        <p:spPr>
          <a:xfrm rot="13500000">
            <a:off x="7253459"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3" name="直角三角形 142">
            <a:extLst>
              <a:ext uri="{FF2B5EF4-FFF2-40B4-BE49-F238E27FC236}">
                <a16:creationId xmlns:a16="http://schemas.microsoft.com/office/drawing/2014/main" id="{15412FAC-3712-7831-0377-EE4F770BBD86}"/>
              </a:ext>
            </a:extLst>
          </p:cNvPr>
          <p:cNvSpPr/>
          <p:nvPr/>
        </p:nvSpPr>
        <p:spPr>
          <a:xfrm rot="13500000">
            <a:off x="8461362"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4" name="直角三角形 143">
            <a:extLst>
              <a:ext uri="{FF2B5EF4-FFF2-40B4-BE49-F238E27FC236}">
                <a16:creationId xmlns:a16="http://schemas.microsoft.com/office/drawing/2014/main" id="{BE52DAF4-BD5A-EAE1-4E4C-ECCA5B5214D6}"/>
              </a:ext>
            </a:extLst>
          </p:cNvPr>
          <p:cNvSpPr/>
          <p:nvPr/>
        </p:nvSpPr>
        <p:spPr>
          <a:xfrm rot="13500000">
            <a:off x="9707763"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5" name="直角三角形 144">
            <a:extLst>
              <a:ext uri="{FF2B5EF4-FFF2-40B4-BE49-F238E27FC236}">
                <a16:creationId xmlns:a16="http://schemas.microsoft.com/office/drawing/2014/main" id="{FB58F04F-B6D7-EFA8-5CCF-D108B2A41EF9}"/>
              </a:ext>
            </a:extLst>
          </p:cNvPr>
          <p:cNvSpPr/>
          <p:nvPr/>
        </p:nvSpPr>
        <p:spPr>
          <a:xfrm rot="13500000">
            <a:off x="10867535" y="1643935"/>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46" name="Freeform 10">
            <a:extLst>
              <a:ext uri="{FF2B5EF4-FFF2-40B4-BE49-F238E27FC236}">
                <a16:creationId xmlns:a16="http://schemas.microsoft.com/office/drawing/2014/main" id="{5278EDF8-1286-9735-11E6-446FC0D2A3B0}"/>
              </a:ext>
            </a:extLst>
          </p:cNvPr>
          <p:cNvSpPr>
            <a:spLocks noChangeAspect="1" noChangeArrowheads="1"/>
          </p:cNvSpPr>
          <p:nvPr/>
        </p:nvSpPr>
        <p:spPr bwMode="auto">
          <a:xfrm>
            <a:off x="7951836"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47" name="Freeform 10">
            <a:extLst>
              <a:ext uri="{FF2B5EF4-FFF2-40B4-BE49-F238E27FC236}">
                <a16:creationId xmlns:a16="http://schemas.microsoft.com/office/drawing/2014/main" id="{CC6B2C65-5146-090C-1FBD-188885B4FB89}"/>
              </a:ext>
            </a:extLst>
          </p:cNvPr>
          <p:cNvSpPr>
            <a:spLocks noChangeAspect="1" noChangeArrowheads="1"/>
          </p:cNvSpPr>
          <p:nvPr/>
        </p:nvSpPr>
        <p:spPr bwMode="auto">
          <a:xfrm>
            <a:off x="7951836" y="321676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48" name="Freeform 10">
            <a:extLst>
              <a:ext uri="{FF2B5EF4-FFF2-40B4-BE49-F238E27FC236}">
                <a16:creationId xmlns:a16="http://schemas.microsoft.com/office/drawing/2014/main" id="{BEF9964F-4B1D-0367-C531-35E20CE8AD00}"/>
              </a:ext>
            </a:extLst>
          </p:cNvPr>
          <p:cNvSpPr>
            <a:spLocks noChangeAspect="1" noChangeArrowheads="1"/>
          </p:cNvSpPr>
          <p:nvPr/>
        </p:nvSpPr>
        <p:spPr bwMode="auto">
          <a:xfrm>
            <a:off x="9192580"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49" name="Freeform 10">
            <a:extLst>
              <a:ext uri="{FF2B5EF4-FFF2-40B4-BE49-F238E27FC236}">
                <a16:creationId xmlns:a16="http://schemas.microsoft.com/office/drawing/2014/main" id="{450AB7D3-3245-C15D-186E-5AA02F1C4C29}"/>
              </a:ext>
            </a:extLst>
          </p:cNvPr>
          <p:cNvSpPr>
            <a:spLocks noChangeAspect="1" noChangeArrowheads="1"/>
          </p:cNvSpPr>
          <p:nvPr/>
        </p:nvSpPr>
        <p:spPr bwMode="auto">
          <a:xfrm>
            <a:off x="9192580" y="2812902"/>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50" name="Freeform 10">
            <a:extLst>
              <a:ext uri="{FF2B5EF4-FFF2-40B4-BE49-F238E27FC236}">
                <a16:creationId xmlns:a16="http://schemas.microsoft.com/office/drawing/2014/main" id="{3DDD534F-2B58-62C3-FDD6-D5802C9CF036}"/>
              </a:ext>
            </a:extLst>
          </p:cNvPr>
          <p:cNvSpPr>
            <a:spLocks noChangeAspect="1" noChangeArrowheads="1"/>
          </p:cNvSpPr>
          <p:nvPr/>
        </p:nvSpPr>
        <p:spPr bwMode="auto">
          <a:xfrm>
            <a:off x="9192580" y="3258158"/>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51" name="Freeform 10">
            <a:extLst>
              <a:ext uri="{FF2B5EF4-FFF2-40B4-BE49-F238E27FC236}">
                <a16:creationId xmlns:a16="http://schemas.microsoft.com/office/drawing/2014/main" id="{A7F775D5-659D-AB0E-42AA-A5B3642923E5}"/>
              </a:ext>
            </a:extLst>
          </p:cNvPr>
          <p:cNvSpPr>
            <a:spLocks noChangeAspect="1" noChangeArrowheads="1"/>
          </p:cNvSpPr>
          <p:nvPr/>
        </p:nvSpPr>
        <p:spPr bwMode="auto">
          <a:xfrm>
            <a:off x="10379200" y="2372210"/>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52" name="テキスト ボックス 151">
            <a:extLst>
              <a:ext uri="{FF2B5EF4-FFF2-40B4-BE49-F238E27FC236}">
                <a16:creationId xmlns:a16="http://schemas.microsoft.com/office/drawing/2014/main" id="{72F4E844-126A-99EA-50BB-64F2D6FCCD51}"/>
              </a:ext>
            </a:extLst>
          </p:cNvPr>
          <p:cNvSpPr txBox="1"/>
          <p:nvPr/>
        </p:nvSpPr>
        <p:spPr>
          <a:xfrm>
            <a:off x="1275170" y="3640777"/>
            <a:ext cx="1097133"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1000" kern="0" dirty="0">
              <a:solidFill>
                <a:srgbClr val="545454"/>
              </a:solidFill>
              <a:latin typeface="メイリオ"/>
            </a:endParaRPr>
          </a:p>
        </p:txBody>
      </p:sp>
      <p:sp>
        <p:nvSpPr>
          <p:cNvPr id="153" name="テキスト ボックス 152">
            <a:extLst>
              <a:ext uri="{FF2B5EF4-FFF2-40B4-BE49-F238E27FC236}">
                <a16:creationId xmlns:a16="http://schemas.microsoft.com/office/drawing/2014/main" id="{DC274D79-58D0-B672-A4D6-B3D2D9C2A266}"/>
              </a:ext>
            </a:extLst>
          </p:cNvPr>
          <p:cNvSpPr txBox="1"/>
          <p:nvPr/>
        </p:nvSpPr>
        <p:spPr>
          <a:xfrm>
            <a:off x="2533933" y="3640777"/>
            <a:ext cx="1077578"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1000" kern="0" dirty="0">
              <a:solidFill>
                <a:srgbClr val="545454"/>
              </a:solidFill>
              <a:latin typeface="メイリオ"/>
            </a:endParaRPr>
          </a:p>
        </p:txBody>
      </p:sp>
      <p:sp>
        <p:nvSpPr>
          <p:cNvPr id="154" name="テキスト ボックス 153">
            <a:extLst>
              <a:ext uri="{FF2B5EF4-FFF2-40B4-BE49-F238E27FC236}">
                <a16:creationId xmlns:a16="http://schemas.microsoft.com/office/drawing/2014/main" id="{C7F76D15-A3A8-7D03-39DE-8B99A43DF7B0}"/>
              </a:ext>
            </a:extLst>
          </p:cNvPr>
          <p:cNvSpPr txBox="1"/>
          <p:nvPr/>
        </p:nvSpPr>
        <p:spPr>
          <a:xfrm>
            <a:off x="3757824" y="3640777"/>
            <a:ext cx="1127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en-US" altLang="ja-JP" sz="800" kern="0" dirty="0">
              <a:solidFill>
                <a:srgbClr val="545454"/>
              </a:solidFill>
              <a:latin typeface="メイリオ"/>
            </a:endParaRPr>
          </a:p>
        </p:txBody>
      </p:sp>
      <p:sp>
        <p:nvSpPr>
          <p:cNvPr id="155" name="テキスト ボックス 154">
            <a:extLst>
              <a:ext uri="{FF2B5EF4-FFF2-40B4-BE49-F238E27FC236}">
                <a16:creationId xmlns:a16="http://schemas.microsoft.com/office/drawing/2014/main" id="{7F59A54A-00A7-0610-D6CE-83D5D322EB6A}"/>
              </a:ext>
            </a:extLst>
          </p:cNvPr>
          <p:cNvSpPr txBox="1"/>
          <p:nvPr/>
        </p:nvSpPr>
        <p:spPr>
          <a:xfrm>
            <a:off x="4981709" y="3640777"/>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en-US" altLang="ja-JP" sz="1000" kern="0" dirty="0">
              <a:solidFill>
                <a:srgbClr val="545454"/>
              </a:solidFill>
              <a:latin typeface="メイリオ"/>
            </a:endParaRPr>
          </a:p>
        </p:txBody>
      </p:sp>
      <p:sp>
        <p:nvSpPr>
          <p:cNvPr id="156" name="テキスト ボックス 155">
            <a:extLst>
              <a:ext uri="{FF2B5EF4-FFF2-40B4-BE49-F238E27FC236}">
                <a16:creationId xmlns:a16="http://schemas.microsoft.com/office/drawing/2014/main" id="{4F299FB0-2374-4A4C-EDA1-7EECEE7F0204}"/>
              </a:ext>
            </a:extLst>
          </p:cNvPr>
          <p:cNvSpPr txBox="1"/>
          <p:nvPr/>
        </p:nvSpPr>
        <p:spPr>
          <a:xfrm>
            <a:off x="7472489" y="3640777"/>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157" name="テキスト ボックス 156">
            <a:extLst>
              <a:ext uri="{FF2B5EF4-FFF2-40B4-BE49-F238E27FC236}">
                <a16:creationId xmlns:a16="http://schemas.microsoft.com/office/drawing/2014/main" id="{D549839E-903C-3637-D4C0-104F3BA34524}"/>
              </a:ext>
            </a:extLst>
          </p:cNvPr>
          <p:cNvSpPr txBox="1"/>
          <p:nvPr/>
        </p:nvSpPr>
        <p:spPr>
          <a:xfrm>
            <a:off x="8706004" y="3640777"/>
            <a:ext cx="1114532"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158" name="テキスト ボックス 157">
            <a:extLst>
              <a:ext uri="{FF2B5EF4-FFF2-40B4-BE49-F238E27FC236}">
                <a16:creationId xmlns:a16="http://schemas.microsoft.com/office/drawing/2014/main" id="{BB5B3680-EFEB-7521-1101-01AD6F019402}"/>
              </a:ext>
            </a:extLst>
          </p:cNvPr>
          <p:cNvSpPr txBox="1"/>
          <p:nvPr/>
        </p:nvSpPr>
        <p:spPr>
          <a:xfrm>
            <a:off x="9923191" y="3640777"/>
            <a:ext cx="1143829" cy="2920361"/>
          </a:xfrm>
          <a:prstGeom prst="rect">
            <a:avLst/>
          </a:prstGeom>
          <a:solidFill>
            <a:srgbClr val="FFFFFF">
              <a:alpha val="95000"/>
            </a:srgbClr>
          </a:solidFill>
          <a:ln>
            <a:solidFill>
              <a:srgbClr val="00003E"/>
            </a:solidFill>
          </a:ln>
        </p:spPr>
        <p:txBody>
          <a:bodyPr wrap="square" lIns="72000" tIns="216000" rIns="72000" bIns="0" rtlCol="0" anchor="t">
            <a:noAutofit/>
          </a:bodyPr>
          <a:lstStyle/>
          <a:p>
            <a:pPr>
              <a:lnSpc>
                <a:spcPct val="110000"/>
              </a:lnSpc>
              <a:spcAft>
                <a:spcPts val="400"/>
              </a:spcAft>
              <a:defRPr/>
            </a:pPr>
            <a:endParaRPr kumimoji="0" lang="ja-JP" altLang="en-US" sz="800" kern="0" dirty="0">
              <a:solidFill>
                <a:srgbClr val="545454"/>
              </a:solidFill>
              <a:latin typeface="メイリオ"/>
            </a:endParaRPr>
          </a:p>
        </p:txBody>
      </p:sp>
      <p:sp>
        <p:nvSpPr>
          <p:cNvPr id="159" name="Freeform 10">
            <a:extLst>
              <a:ext uri="{FF2B5EF4-FFF2-40B4-BE49-F238E27FC236}">
                <a16:creationId xmlns:a16="http://schemas.microsoft.com/office/drawing/2014/main" id="{4752AEB2-D6C8-EAEC-EC96-9EDD54736309}"/>
              </a:ext>
            </a:extLst>
          </p:cNvPr>
          <p:cNvSpPr>
            <a:spLocks noChangeAspect="1" noChangeArrowheads="1"/>
          </p:cNvSpPr>
          <p:nvPr/>
        </p:nvSpPr>
        <p:spPr bwMode="auto">
          <a:xfrm>
            <a:off x="5425421" y="235891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60" name="Freeform 10">
            <a:extLst>
              <a:ext uri="{FF2B5EF4-FFF2-40B4-BE49-F238E27FC236}">
                <a16:creationId xmlns:a16="http://schemas.microsoft.com/office/drawing/2014/main" id="{3E370F80-F1E6-1716-F5AB-D8258599CFBF}"/>
              </a:ext>
            </a:extLst>
          </p:cNvPr>
          <p:cNvSpPr>
            <a:spLocks noChangeAspect="1" noChangeArrowheads="1"/>
          </p:cNvSpPr>
          <p:nvPr/>
        </p:nvSpPr>
        <p:spPr bwMode="auto">
          <a:xfrm>
            <a:off x="10396847" y="2794119"/>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61" name="Freeform 10">
            <a:extLst>
              <a:ext uri="{FF2B5EF4-FFF2-40B4-BE49-F238E27FC236}">
                <a16:creationId xmlns:a16="http://schemas.microsoft.com/office/drawing/2014/main" id="{728638E7-E875-2F05-FD52-D13709A6D269}"/>
              </a:ext>
            </a:extLst>
          </p:cNvPr>
          <p:cNvSpPr>
            <a:spLocks noChangeAspect="1" noChangeArrowheads="1"/>
          </p:cNvSpPr>
          <p:nvPr/>
        </p:nvSpPr>
        <p:spPr bwMode="auto">
          <a:xfrm>
            <a:off x="10406473" y="3227254"/>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62" name="Freeform 10">
            <a:extLst>
              <a:ext uri="{FF2B5EF4-FFF2-40B4-BE49-F238E27FC236}">
                <a16:creationId xmlns:a16="http://schemas.microsoft.com/office/drawing/2014/main" id="{9F9E5127-6A36-39BA-CB8B-E93E1C1510E1}"/>
              </a:ext>
            </a:extLst>
          </p:cNvPr>
          <p:cNvSpPr>
            <a:spLocks noChangeAspect="1" noChangeArrowheads="1"/>
          </p:cNvSpPr>
          <p:nvPr/>
        </p:nvSpPr>
        <p:spPr bwMode="auto">
          <a:xfrm>
            <a:off x="5444672" y="3234811"/>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pic>
        <p:nvPicPr>
          <p:cNvPr id="163" name="グラフィックス 162" descr="チェックマークを付けたチェック ボックス 単色塗りつぶし">
            <a:extLst>
              <a:ext uri="{FF2B5EF4-FFF2-40B4-BE49-F238E27FC236}">
                <a16:creationId xmlns:a16="http://schemas.microsoft.com/office/drawing/2014/main" id="{97595B84-7202-2DFC-FDC3-2876DAC21AD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094228" y="961020"/>
            <a:ext cx="432000" cy="432000"/>
          </a:xfrm>
          <a:prstGeom prst="rect">
            <a:avLst/>
          </a:prstGeom>
        </p:spPr>
      </p:pic>
      <p:sp>
        <p:nvSpPr>
          <p:cNvPr id="164" name="フリーフォーム 104">
            <a:extLst>
              <a:ext uri="{FF2B5EF4-FFF2-40B4-BE49-F238E27FC236}">
                <a16:creationId xmlns:a16="http://schemas.microsoft.com/office/drawing/2014/main" id="{E421E53D-C5F7-71F4-2A4E-8FFBD95828FC}"/>
              </a:ext>
            </a:extLst>
          </p:cNvPr>
          <p:cNvSpPr/>
          <p:nvPr/>
        </p:nvSpPr>
        <p:spPr>
          <a:xfrm>
            <a:off x="6285194" y="973011"/>
            <a:ext cx="1023061" cy="1252024"/>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3E">
              <a:alpha val="20000"/>
            </a:srgbClr>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100" b="0" i="0" u="none" strike="noStrike" kern="0" cap="none" spc="0" normalizeH="0" baseline="0" noProof="0" dirty="0">
                <a:ln>
                  <a:noFill/>
                </a:ln>
                <a:solidFill>
                  <a:srgbClr val="545454"/>
                </a:solidFill>
                <a:effectLst/>
                <a:uLnTx/>
                <a:uFillTx/>
                <a:latin typeface="メイリオ"/>
              </a:rPr>
              <a:t>レポート用のアンケート内容の確認</a:t>
            </a:r>
          </a:p>
        </p:txBody>
      </p:sp>
      <p:sp>
        <p:nvSpPr>
          <p:cNvPr id="165" name="円/楕円 105">
            <a:extLst>
              <a:ext uri="{FF2B5EF4-FFF2-40B4-BE49-F238E27FC236}">
                <a16:creationId xmlns:a16="http://schemas.microsoft.com/office/drawing/2014/main" id="{3C058F7C-D669-5829-86D4-B59904877F40}"/>
              </a:ext>
            </a:extLst>
          </p:cNvPr>
          <p:cNvSpPr>
            <a:spLocks noChangeAspect="1"/>
          </p:cNvSpPr>
          <p:nvPr/>
        </p:nvSpPr>
        <p:spPr>
          <a:xfrm>
            <a:off x="6152198" y="878578"/>
            <a:ext cx="432000" cy="432000"/>
          </a:xfrm>
          <a:prstGeom prst="ellipse">
            <a:avLst/>
          </a:prstGeom>
          <a:solidFill>
            <a:srgbClr val="00003E">
              <a:alpha val="2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a:rPr>
              <a:t>5</a:t>
            </a:r>
            <a:endParaRPr kumimoji="0" lang="ja-JP" altLang="en-US" sz="1200" b="1" i="0" u="none" strike="noStrike" kern="0" cap="none" spc="0" normalizeH="0" baseline="0" noProof="0" dirty="0">
              <a:ln>
                <a:noFill/>
              </a:ln>
              <a:solidFill>
                <a:srgbClr val="000000"/>
              </a:solidFill>
              <a:effectLst/>
              <a:uLnTx/>
              <a:uFillTx/>
              <a:latin typeface="メイリオ"/>
            </a:endParaRPr>
          </a:p>
        </p:txBody>
      </p:sp>
      <p:pic>
        <p:nvPicPr>
          <p:cNvPr id="166" name="グラフィックス 165" descr="チェックマークを付けたチェック ボックス 単色塗りつぶし">
            <a:extLst>
              <a:ext uri="{FF2B5EF4-FFF2-40B4-BE49-F238E27FC236}">
                <a16:creationId xmlns:a16="http://schemas.microsoft.com/office/drawing/2014/main" id="{A7282A31-E451-7F5C-1667-B6BF9620EA6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659028" y="951393"/>
            <a:ext cx="432000" cy="432000"/>
          </a:xfrm>
          <a:prstGeom prst="rect">
            <a:avLst/>
          </a:prstGeom>
        </p:spPr>
      </p:pic>
      <p:sp>
        <p:nvSpPr>
          <p:cNvPr id="167" name="直角三角形 166">
            <a:extLst>
              <a:ext uri="{FF2B5EF4-FFF2-40B4-BE49-F238E27FC236}">
                <a16:creationId xmlns:a16="http://schemas.microsoft.com/office/drawing/2014/main" id="{3A7A25F3-7B5F-19DA-E234-4D4D2E2A8B2A}"/>
              </a:ext>
            </a:extLst>
          </p:cNvPr>
          <p:cNvSpPr/>
          <p:nvPr/>
        </p:nvSpPr>
        <p:spPr>
          <a:xfrm rot="13500000">
            <a:off x="6029444" y="164232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69" name="テキスト ボックス 168">
            <a:extLst>
              <a:ext uri="{FF2B5EF4-FFF2-40B4-BE49-F238E27FC236}">
                <a16:creationId xmlns:a16="http://schemas.microsoft.com/office/drawing/2014/main" id="{A82BAFED-9340-9E62-05F3-664E5DB4CD55}"/>
              </a:ext>
            </a:extLst>
          </p:cNvPr>
          <p:cNvSpPr txBox="1"/>
          <p:nvPr/>
        </p:nvSpPr>
        <p:spPr>
          <a:xfrm>
            <a:off x="6229222" y="3639172"/>
            <a:ext cx="1123916" cy="2920361"/>
          </a:xfrm>
          <a:prstGeom prst="rect">
            <a:avLst/>
          </a:prstGeom>
          <a:solidFill>
            <a:srgbClr val="FFFFFF">
              <a:alpha val="95000"/>
            </a:srgbClr>
          </a:solidFill>
        </p:spPr>
        <p:txBody>
          <a:bodyPr wrap="square" lIns="72000" tIns="216000" rIns="72000" bIns="0" rtlCol="0" anchor="t">
            <a:noAutofit/>
          </a:bodyPr>
          <a:lstStyle/>
          <a:p>
            <a:pPr>
              <a:lnSpc>
                <a:spcPct val="110000"/>
              </a:lnSpc>
              <a:spcAft>
                <a:spcPts val="400"/>
              </a:spcAft>
              <a:defRPr/>
            </a:pPr>
            <a:endParaRPr kumimoji="0" lang="ja-JP" altLang="en-US" sz="900" kern="0" dirty="0">
              <a:solidFill>
                <a:srgbClr val="545454"/>
              </a:solidFill>
              <a:latin typeface="メイリオ"/>
            </a:endParaRPr>
          </a:p>
        </p:txBody>
      </p:sp>
      <p:sp>
        <p:nvSpPr>
          <p:cNvPr id="170" name="テキスト ボックス 169">
            <a:extLst>
              <a:ext uri="{FF2B5EF4-FFF2-40B4-BE49-F238E27FC236}">
                <a16:creationId xmlns:a16="http://schemas.microsoft.com/office/drawing/2014/main" id="{32DBC3B9-E8DA-5BA4-7B1D-916AC3617D05}"/>
              </a:ext>
            </a:extLst>
          </p:cNvPr>
          <p:cNvSpPr txBox="1"/>
          <p:nvPr/>
        </p:nvSpPr>
        <p:spPr>
          <a:xfrm>
            <a:off x="1240528" y="3683374"/>
            <a:ext cx="1114207" cy="2446824"/>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から弊社営業に提案可否確認連絡。</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は社内にて申請。</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弊社制作</a:t>
            </a:r>
            <a:r>
              <a:rPr kumimoji="0" lang="ja-JP" altLang="en-US" sz="1000" kern="0" dirty="0">
                <a:solidFill>
                  <a:srgbClr val="545454"/>
                </a:solidFill>
                <a:latin typeface="メイリオ"/>
              </a:rPr>
              <a:t>から</a:t>
            </a:r>
            <a:r>
              <a:rPr kumimoji="0" lang="ja-JP" altLang="en-US" sz="1000" b="1" kern="0" dirty="0">
                <a:solidFill>
                  <a:srgbClr val="545454"/>
                </a:solidFill>
                <a:latin typeface="メイリオ"/>
              </a:rPr>
              <a:t>営業</a:t>
            </a:r>
            <a:r>
              <a:rPr kumimoji="0" lang="ja-JP" altLang="en-US" sz="1000" kern="0" dirty="0">
                <a:solidFill>
                  <a:srgbClr val="545454"/>
                </a:solidFill>
                <a:latin typeface="メイリオ"/>
              </a:rPr>
              <a:t>宛に可否結果の回答。</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a:t>
            </a: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に回答の結果をご連絡する。</a:t>
            </a:r>
          </a:p>
        </p:txBody>
      </p:sp>
      <p:sp>
        <p:nvSpPr>
          <p:cNvPr id="171" name="テキスト ボックス 170">
            <a:extLst>
              <a:ext uri="{FF2B5EF4-FFF2-40B4-BE49-F238E27FC236}">
                <a16:creationId xmlns:a16="http://schemas.microsoft.com/office/drawing/2014/main" id="{B2B7162A-63B2-F841-397E-B807106A6C80}"/>
              </a:ext>
            </a:extLst>
          </p:cNvPr>
          <p:cNvSpPr txBox="1"/>
          <p:nvPr/>
        </p:nvSpPr>
        <p:spPr>
          <a:xfrm>
            <a:off x="3739167" y="3681853"/>
            <a:ext cx="1143828" cy="2860527"/>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が広告管理ツールにて誘導広告（</a:t>
            </a:r>
            <a:r>
              <a:rPr kumimoji="0" lang="en-US" altLang="ja-JP" sz="1000" kern="0" dirty="0">
                <a:solidFill>
                  <a:srgbClr val="545454"/>
                </a:solidFill>
                <a:latin typeface="メイリオ"/>
              </a:rPr>
              <a:t>YDA</a:t>
            </a:r>
            <a:r>
              <a:rPr kumimoji="0" lang="ja-JP" altLang="en-US" sz="1000" kern="0" dirty="0">
                <a:solidFill>
                  <a:srgbClr val="545454"/>
                </a:solidFill>
                <a:latin typeface="メイリオ"/>
              </a:rPr>
              <a:t>予約型</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ファイナンス商品）を予約。</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が制作費、編集誘導費の申込実施。</a:t>
            </a:r>
            <a:br>
              <a:rPr kumimoji="0" lang="en-US" altLang="ja-JP" sz="1000" kern="0" dirty="0">
                <a:solidFill>
                  <a:srgbClr val="545454"/>
                </a:solidFill>
                <a:latin typeface="メイリオ"/>
              </a:rPr>
            </a:br>
            <a:r>
              <a:rPr kumimoji="0" lang="ja-JP" altLang="en-US" sz="1050" kern="0" dirty="0">
                <a:solidFill>
                  <a:srgbClr val="00569B"/>
                </a:solidFill>
                <a:latin typeface="メイリオ"/>
                <a:hlinkClick r:id="rId12">
                  <a:extLst>
                    <a:ext uri="{A12FA001-AC4F-418D-AE19-62706E023703}">
                      <ahyp:hlinkClr xmlns:ahyp="http://schemas.microsoft.com/office/drawing/2018/hyperlinkcolor" val="tx"/>
                    </a:ext>
                  </a:extLst>
                </a:hlinkClick>
              </a:rPr>
              <a:t>リンク</a:t>
            </a:r>
            <a:br>
              <a:rPr kumimoji="0" lang="en-US" altLang="ja-JP" sz="1050" kern="0" dirty="0">
                <a:solidFill>
                  <a:srgbClr val="545454"/>
                </a:solidFill>
                <a:latin typeface="メイリオ"/>
              </a:rPr>
            </a:br>
            <a:r>
              <a:rPr kumimoji="0" lang="en-US" altLang="ja-JP" sz="800" kern="0" dirty="0">
                <a:solidFill>
                  <a:srgbClr val="545454"/>
                </a:solidFill>
                <a:latin typeface="メイリオ"/>
              </a:rPr>
              <a:t>※</a:t>
            </a:r>
            <a:r>
              <a:rPr kumimoji="0" lang="ja-JP" altLang="en-US" sz="800" kern="0" dirty="0">
                <a:solidFill>
                  <a:srgbClr val="545454"/>
                </a:solidFill>
                <a:latin typeface="メイリオ"/>
              </a:rPr>
              <a:t>エージェンシーポータルの「予約型：広告配信費以外のお申込み」から申込。</a:t>
            </a:r>
            <a:endParaRPr kumimoji="0" lang="en-US" altLang="ja-JP" sz="800" kern="0" dirty="0">
              <a:solidFill>
                <a:srgbClr val="545454"/>
              </a:solidFill>
              <a:latin typeface="メイリオ"/>
            </a:endParaRPr>
          </a:p>
        </p:txBody>
      </p:sp>
      <p:sp>
        <p:nvSpPr>
          <p:cNvPr id="172" name="テキスト ボックス 171">
            <a:extLst>
              <a:ext uri="{FF2B5EF4-FFF2-40B4-BE49-F238E27FC236}">
                <a16:creationId xmlns:a16="http://schemas.microsoft.com/office/drawing/2014/main" id="{BE8EE6C1-135B-DEE9-F8E9-FCFAFADCFD71}"/>
              </a:ext>
            </a:extLst>
          </p:cNvPr>
          <p:cNvSpPr txBox="1"/>
          <p:nvPr/>
        </p:nvSpPr>
        <p:spPr>
          <a:xfrm>
            <a:off x="2544028" y="3689874"/>
            <a:ext cx="1067483" cy="2344231"/>
          </a:xfrm>
          <a:prstGeom prst="rect">
            <a:avLst/>
          </a:prstGeom>
          <a:noFill/>
        </p:spPr>
        <p:txBody>
          <a:bodyPr wrap="square" rtlCol="0">
            <a:sp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rgbClr val="545454"/>
                </a:solidFill>
                <a:effectLst/>
                <a:uLnTx/>
                <a:uFillTx/>
                <a:latin typeface="メイリオ"/>
              </a:rPr>
              <a:t>代理店様</a:t>
            </a:r>
            <a:r>
              <a:rPr kumimoji="0" lang="ja-JP" altLang="en-US" sz="1000" b="0" i="0" u="none" strike="noStrike" kern="0" cap="none" spc="0" normalizeH="0" baseline="0" noProof="0" dirty="0">
                <a:ln>
                  <a:noFill/>
                </a:ln>
                <a:solidFill>
                  <a:srgbClr val="545454"/>
                </a:solidFill>
                <a:effectLst/>
                <a:uLnTx/>
                <a:uFillTx/>
                <a:latin typeface="メイリオ"/>
              </a:rPr>
              <a:t>・</a:t>
            </a:r>
            <a:r>
              <a:rPr kumimoji="0" lang="ja-JP" altLang="en-US" sz="1000" b="1" i="0" u="none" strike="noStrike" kern="0" cap="none" spc="0" normalizeH="0" baseline="0" noProof="0" dirty="0">
                <a:ln>
                  <a:noFill/>
                </a:ln>
                <a:solidFill>
                  <a:srgbClr val="545454"/>
                </a:solidFill>
                <a:effectLst/>
                <a:uLnTx/>
                <a:uFillTx/>
                <a:latin typeface="メイリオ"/>
              </a:rPr>
              <a:t>弊社</a:t>
            </a:r>
            <a:r>
              <a:rPr kumimoji="0" lang="ja-JP" altLang="en-US" sz="1000" b="0" i="0" u="none" strike="noStrike" kern="0" cap="none" spc="0" normalizeH="0" baseline="0" noProof="0" dirty="0">
                <a:ln>
                  <a:noFill/>
                </a:ln>
                <a:solidFill>
                  <a:srgbClr val="545454"/>
                </a:solidFill>
                <a:effectLst/>
                <a:uLnTx/>
                <a:uFillTx/>
                <a:latin typeface="メイリオ"/>
              </a:rPr>
              <a:t>で打ち合わせを行う。スケジュールや注意事項のすり合わせを行う。</a:t>
            </a:r>
            <a:r>
              <a:rPr kumimoji="0" lang="ja-JP" altLang="en-US" sz="1000" b="0" i="0" u="none" strike="noStrike" kern="0" cap="none" spc="0" normalizeH="0" baseline="0" noProof="0" dirty="0">
                <a:ln>
                  <a:noFill/>
                </a:ln>
                <a:solidFill>
                  <a:srgbClr val="000000"/>
                </a:solidFill>
                <a:effectLst/>
                <a:uLnTx/>
                <a:uFillTx/>
              </a:rPr>
              <a:t>事前にお渡ししているエントリーシートを事前の記入してください。</a:t>
            </a:r>
            <a:endParaRPr kumimoji="0" lang="en-US" altLang="ja-JP" sz="1000" b="0" i="0" u="none" strike="noStrike" kern="0" cap="none" spc="0" normalizeH="0" baseline="0" noProof="0" dirty="0">
              <a:ln>
                <a:noFill/>
              </a:ln>
              <a:solidFill>
                <a:srgbClr val="000000"/>
              </a:solidFill>
              <a:effectLst/>
              <a:uLnTx/>
              <a:uFillTx/>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endParaRPr kumimoji="0" lang="ja-JP" altLang="en-US" sz="1000" b="0" i="0" u="none" strike="noStrike" kern="0" cap="none" spc="0" normalizeH="0" baseline="0" noProof="0" dirty="0">
              <a:ln>
                <a:noFill/>
              </a:ln>
              <a:solidFill>
                <a:srgbClr val="545454"/>
              </a:solidFill>
              <a:effectLst/>
              <a:uLnTx/>
              <a:uFillTx/>
              <a:latin typeface="メイリオ"/>
            </a:endParaRPr>
          </a:p>
        </p:txBody>
      </p:sp>
      <p:sp>
        <p:nvSpPr>
          <p:cNvPr id="173" name="テキスト ボックス 172">
            <a:extLst>
              <a:ext uri="{FF2B5EF4-FFF2-40B4-BE49-F238E27FC236}">
                <a16:creationId xmlns:a16="http://schemas.microsoft.com/office/drawing/2014/main" id="{16CCDE45-F698-B5F8-F2FA-FB41B5A23111}"/>
              </a:ext>
            </a:extLst>
          </p:cNvPr>
          <p:cNvSpPr txBox="1"/>
          <p:nvPr/>
        </p:nvSpPr>
        <p:spPr>
          <a:xfrm>
            <a:off x="4944183" y="3688800"/>
            <a:ext cx="1171067" cy="2852063"/>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が</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ファイナンスのロゴを代理店様に送付。（広告のバナーに含めて作成いただく）</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が、広告主様のロゴを弊社営業もしくは弊社制作へ送付。（編集誘導バナ</a:t>
            </a:r>
            <a:r>
              <a:rPr kumimoji="0" lang="ja-JP" altLang="en-US" sz="900" kern="0" dirty="0">
                <a:solidFill>
                  <a:srgbClr val="545454"/>
                </a:solidFill>
                <a:latin typeface="メイリオ"/>
              </a:rPr>
              <a:t>ー</a:t>
            </a:r>
            <a:r>
              <a:rPr kumimoji="0" lang="ja-JP" altLang="en-US" sz="1000" kern="0" dirty="0">
                <a:solidFill>
                  <a:srgbClr val="545454"/>
                </a:solidFill>
                <a:latin typeface="メイリオ"/>
              </a:rPr>
              <a:t>に含めて作成する）</a:t>
            </a:r>
          </a:p>
        </p:txBody>
      </p:sp>
      <p:sp>
        <p:nvSpPr>
          <p:cNvPr id="174" name="テキスト ボックス 173">
            <a:extLst>
              <a:ext uri="{FF2B5EF4-FFF2-40B4-BE49-F238E27FC236}">
                <a16:creationId xmlns:a16="http://schemas.microsoft.com/office/drawing/2014/main" id="{8D3DC1D8-E19B-8DD6-8129-6B0DF61D743A}"/>
              </a:ext>
            </a:extLst>
          </p:cNvPr>
          <p:cNvSpPr txBox="1"/>
          <p:nvPr/>
        </p:nvSpPr>
        <p:spPr>
          <a:xfrm>
            <a:off x="7483184" y="3685872"/>
            <a:ext cx="1067483" cy="1277273"/>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a:t>
            </a:r>
            <a:r>
              <a:rPr kumimoji="0" lang="ja-JP" altLang="en-US" sz="1000" kern="0" dirty="0">
                <a:solidFill>
                  <a:srgbClr val="545454"/>
                </a:solidFill>
                <a:latin typeface="メイリオ"/>
              </a:rPr>
              <a:t>が制作したデザインを、広告主様に確認いただき、適宜修正を加えながら確定させます。</a:t>
            </a:r>
            <a:endParaRPr kumimoji="0" lang="en-US" altLang="ja-JP" sz="1000" kern="0" dirty="0">
              <a:solidFill>
                <a:srgbClr val="545454"/>
              </a:solidFill>
              <a:latin typeface="メイリオ"/>
            </a:endParaRPr>
          </a:p>
        </p:txBody>
      </p:sp>
      <p:sp>
        <p:nvSpPr>
          <p:cNvPr id="175" name="テキスト ボックス 174">
            <a:extLst>
              <a:ext uri="{FF2B5EF4-FFF2-40B4-BE49-F238E27FC236}">
                <a16:creationId xmlns:a16="http://schemas.microsoft.com/office/drawing/2014/main" id="{7562DCE0-4337-F087-1309-DF3431204B83}"/>
              </a:ext>
            </a:extLst>
          </p:cNvPr>
          <p:cNvSpPr txBox="1"/>
          <p:nvPr/>
        </p:nvSpPr>
        <p:spPr>
          <a:xfrm>
            <a:off x="8631279" y="3688120"/>
            <a:ext cx="1194472" cy="2513509"/>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から広告のバナーを預かり、</a:t>
            </a: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a:t>
            </a:r>
            <a:r>
              <a:rPr kumimoji="0" lang="en-US" altLang="ja-JP" sz="1000" kern="0" dirty="0">
                <a:solidFill>
                  <a:srgbClr val="545454"/>
                </a:solidFill>
                <a:latin typeface="メイリオ"/>
              </a:rPr>
              <a:t>Yahoo!</a:t>
            </a:r>
            <a:r>
              <a:rPr kumimoji="0" lang="ja-JP" altLang="en-US" sz="1000" kern="0" dirty="0">
                <a:solidFill>
                  <a:srgbClr val="545454"/>
                </a:solidFill>
                <a:latin typeface="メイリオ"/>
              </a:rPr>
              <a:t>ファイナンスロゴのブランドチェックを行う。</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弊社営業または弊社制作</a:t>
            </a:r>
            <a:r>
              <a:rPr kumimoji="0" lang="ja-JP" altLang="en-US" sz="1000" kern="0" dirty="0">
                <a:solidFill>
                  <a:srgbClr val="545454"/>
                </a:solidFill>
                <a:latin typeface="メイリオ"/>
              </a:rPr>
              <a:t>より、編集誘導バナーを送付。基本的には編集誘導バナーの修正要望は不可です。</a:t>
            </a:r>
          </a:p>
        </p:txBody>
      </p:sp>
      <p:sp>
        <p:nvSpPr>
          <p:cNvPr id="176" name="テキスト ボックス 175">
            <a:extLst>
              <a:ext uri="{FF2B5EF4-FFF2-40B4-BE49-F238E27FC236}">
                <a16:creationId xmlns:a16="http://schemas.microsoft.com/office/drawing/2014/main" id="{80D60595-7714-943D-46B3-B5CFEF5461E4}"/>
              </a:ext>
            </a:extLst>
          </p:cNvPr>
          <p:cNvSpPr txBox="1"/>
          <p:nvPr/>
        </p:nvSpPr>
        <p:spPr>
          <a:xfrm>
            <a:off x="9867697" y="3688800"/>
            <a:ext cx="1206026" cy="2750497"/>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代理店（広告主様）</a:t>
            </a:r>
            <a:r>
              <a:rPr kumimoji="0" lang="ja-JP" altLang="en-US" sz="1000" kern="0" dirty="0">
                <a:solidFill>
                  <a:srgbClr val="545454"/>
                </a:solidFill>
                <a:latin typeface="メイリオ"/>
              </a:rPr>
              <a:t>にテストサーバー上の企画ページの確認を行っていただき校了。</a:t>
            </a:r>
            <a:br>
              <a:rPr kumimoji="0" lang="en-US" altLang="ja-JP" sz="1000" kern="0" dirty="0">
                <a:solidFill>
                  <a:srgbClr val="545454"/>
                </a:solidFill>
                <a:latin typeface="メイリオ"/>
              </a:rPr>
            </a:br>
            <a:r>
              <a:rPr kumimoji="0" lang="en-US" altLang="ja-JP" sz="900" kern="0" dirty="0">
                <a:solidFill>
                  <a:srgbClr val="545454"/>
                </a:solidFill>
                <a:latin typeface="メイリオ"/>
              </a:rPr>
              <a:t>※</a:t>
            </a:r>
            <a:r>
              <a:rPr kumimoji="0" lang="ja-JP" altLang="en-US" sz="900" kern="0" dirty="0">
                <a:solidFill>
                  <a:srgbClr val="545454"/>
                </a:solidFill>
                <a:latin typeface="メイリオ"/>
              </a:rPr>
              <a:t>原則として、この段階での修正はお受けできません。</a:t>
            </a: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弊社制作</a:t>
            </a:r>
            <a:r>
              <a:rPr kumimoji="0" lang="ja-JP" altLang="en-US" sz="1000" kern="0" dirty="0">
                <a:solidFill>
                  <a:srgbClr val="545454"/>
                </a:solidFill>
                <a:latin typeface="メイリオ"/>
              </a:rPr>
              <a:t>側で最終確認を行った上で、本番公開を行う。</a:t>
            </a:r>
            <a:br>
              <a:rPr kumimoji="0" lang="en-US" altLang="ja-JP" sz="1000" kern="0" dirty="0">
                <a:solidFill>
                  <a:srgbClr val="545454"/>
                </a:solidFill>
                <a:latin typeface="メイリオ"/>
              </a:rPr>
            </a:br>
            <a:r>
              <a:rPr kumimoji="0" lang="ja-JP" altLang="en-US" sz="900" kern="0" dirty="0">
                <a:solidFill>
                  <a:srgbClr val="545454"/>
                </a:solidFill>
                <a:latin typeface="メイリオ"/>
              </a:rPr>
              <a:t>やり取りは弊社から代理店様にメールにてご連絡。</a:t>
            </a:r>
          </a:p>
        </p:txBody>
      </p:sp>
      <p:sp>
        <p:nvSpPr>
          <p:cNvPr id="177" name="テキスト ボックス 176">
            <a:extLst>
              <a:ext uri="{FF2B5EF4-FFF2-40B4-BE49-F238E27FC236}">
                <a16:creationId xmlns:a16="http://schemas.microsoft.com/office/drawing/2014/main" id="{A51E0D48-6129-518A-BC72-C8EE4BE97800}"/>
              </a:ext>
            </a:extLst>
          </p:cNvPr>
          <p:cNvSpPr txBox="1"/>
          <p:nvPr/>
        </p:nvSpPr>
        <p:spPr>
          <a:xfrm>
            <a:off x="6229412" y="3686948"/>
            <a:ext cx="1123726" cy="1497846"/>
          </a:xfrm>
          <a:prstGeom prst="rect">
            <a:avLst/>
          </a:prstGeom>
          <a:noFill/>
        </p:spPr>
        <p:txBody>
          <a:bodyPr wrap="square" rtlCol="0">
            <a:sp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よりアンケート内容をご提案。</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代理店様は</a:t>
            </a:r>
            <a:r>
              <a:rPr kumimoji="0" lang="ja-JP" altLang="en-US" sz="1000" kern="0" dirty="0">
                <a:solidFill>
                  <a:srgbClr val="545454"/>
                </a:solidFill>
                <a:latin typeface="メイリオ"/>
              </a:rPr>
              <a:t>、アンケート内容をご確認の上、弊社営業に回答する。</a:t>
            </a:r>
            <a:endParaRPr kumimoji="0" lang="en-US" altLang="ja-JP" sz="1000" kern="0" dirty="0">
              <a:solidFill>
                <a:srgbClr val="545454"/>
              </a:solidFill>
              <a:latin typeface="メイリオ"/>
            </a:endParaRPr>
          </a:p>
        </p:txBody>
      </p:sp>
      <p:sp>
        <p:nvSpPr>
          <p:cNvPr id="138" name="円/楕円 108">
            <a:extLst>
              <a:ext uri="{FF2B5EF4-FFF2-40B4-BE49-F238E27FC236}">
                <a16:creationId xmlns:a16="http://schemas.microsoft.com/office/drawing/2014/main" id="{3E2B3799-13C5-8C94-12EC-F5F5067EC059}"/>
              </a:ext>
            </a:extLst>
          </p:cNvPr>
          <p:cNvSpPr>
            <a:spLocks noChangeAspect="1"/>
          </p:cNvSpPr>
          <p:nvPr/>
        </p:nvSpPr>
        <p:spPr>
          <a:xfrm>
            <a:off x="8586545" y="880184"/>
            <a:ext cx="432000" cy="432000"/>
          </a:xfrm>
          <a:prstGeom prst="ellipse">
            <a:avLst/>
          </a:prstGeom>
          <a:solidFill>
            <a:srgbClr val="00003E">
              <a:alpha val="50196"/>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7</a:t>
            </a:r>
            <a:endParaRPr kumimoji="0" lang="ja-JP" altLang="en-US" sz="1200" b="1" kern="0" dirty="0">
              <a:solidFill>
                <a:srgbClr val="FFFFFF"/>
              </a:solidFill>
              <a:latin typeface="メイリオ"/>
            </a:endParaRPr>
          </a:p>
        </p:txBody>
      </p:sp>
      <p:sp>
        <p:nvSpPr>
          <p:cNvPr id="179" name="Freeform 10">
            <a:extLst>
              <a:ext uri="{FF2B5EF4-FFF2-40B4-BE49-F238E27FC236}">
                <a16:creationId xmlns:a16="http://schemas.microsoft.com/office/drawing/2014/main" id="{87CB7A65-5DD8-3810-0944-9B3993B46311}"/>
              </a:ext>
            </a:extLst>
          </p:cNvPr>
          <p:cNvSpPr>
            <a:spLocks noChangeAspect="1" noChangeArrowheads="1"/>
          </p:cNvSpPr>
          <p:nvPr/>
        </p:nvSpPr>
        <p:spPr bwMode="auto">
          <a:xfrm>
            <a:off x="6642984" y="2351356"/>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80" name="Freeform 10">
            <a:extLst>
              <a:ext uri="{FF2B5EF4-FFF2-40B4-BE49-F238E27FC236}">
                <a16:creationId xmlns:a16="http://schemas.microsoft.com/office/drawing/2014/main" id="{35C62AC2-98CB-A9EB-E788-C99A85E025E0}"/>
              </a:ext>
            </a:extLst>
          </p:cNvPr>
          <p:cNvSpPr>
            <a:spLocks noChangeAspect="1" noChangeArrowheads="1"/>
          </p:cNvSpPr>
          <p:nvPr/>
        </p:nvSpPr>
        <p:spPr bwMode="auto">
          <a:xfrm>
            <a:off x="6660631" y="277326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35" name="円/楕円 105">
            <a:extLst>
              <a:ext uri="{FF2B5EF4-FFF2-40B4-BE49-F238E27FC236}">
                <a16:creationId xmlns:a16="http://schemas.microsoft.com/office/drawing/2014/main" id="{8981E8BF-9B61-F45D-FC0D-BD687FB377E8}"/>
              </a:ext>
            </a:extLst>
          </p:cNvPr>
          <p:cNvSpPr>
            <a:spLocks noChangeAspect="1"/>
          </p:cNvSpPr>
          <p:nvPr/>
        </p:nvSpPr>
        <p:spPr>
          <a:xfrm>
            <a:off x="7376213" y="880184"/>
            <a:ext cx="432000" cy="432000"/>
          </a:xfrm>
          <a:prstGeom prst="ellipse">
            <a:avLst/>
          </a:prstGeom>
          <a:solidFill>
            <a:srgbClr val="00003E">
              <a:alpha val="4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6</a:t>
            </a:r>
            <a:endParaRPr kumimoji="0" lang="ja-JP" altLang="en-US" sz="1200" b="1" kern="0" dirty="0">
              <a:solidFill>
                <a:srgbClr val="FFFFFF"/>
              </a:solidFill>
              <a:latin typeface="メイリオ"/>
            </a:endParaRPr>
          </a:p>
        </p:txBody>
      </p:sp>
      <p:sp>
        <p:nvSpPr>
          <p:cNvPr id="181" name="テキスト プレースホルダー 3">
            <a:extLst>
              <a:ext uri="{FF2B5EF4-FFF2-40B4-BE49-F238E27FC236}">
                <a16:creationId xmlns:a16="http://schemas.microsoft.com/office/drawing/2014/main" id="{25C3661F-C1AC-A2EF-DF92-A99D9126F016}"/>
              </a:ext>
            </a:extLst>
          </p:cNvPr>
          <p:cNvSpPr>
            <a:spLocks noGrp="1"/>
          </p:cNvSpPr>
          <p:nvPr>
            <p:ph type="body" sz="quarter" idx="12"/>
          </p:nvPr>
        </p:nvSpPr>
        <p:spPr>
          <a:xfrm>
            <a:off x="600426" y="78666"/>
            <a:ext cx="656874" cy="410840"/>
          </a:xfrm>
        </p:spPr>
        <p:txBody>
          <a:bodyPr wrap="none"/>
          <a:lstStyle/>
          <a:p>
            <a:pPr marL="0" indent="0">
              <a:buNone/>
            </a:pPr>
            <a:r>
              <a:rPr lang="ja-JP" altLang="en-US" spc="0" dirty="0"/>
              <a:t>実施フロー</a:t>
            </a:r>
            <a:endParaRPr kumimoji="1" lang="ja-JP" altLang="en-US" spc="0" dirty="0"/>
          </a:p>
        </p:txBody>
      </p:sp>
    </p:spTree>
    <p:extLst>
      <p:ext uri="{BB962C8B-B14F-4D97-AF65-F5344CB8AC3E}">
        <p14:creationId xmlns:p14="http://schemas.microsoft.com/office/powerpoint/2010/main" val="32729862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dirty="0"/>
              <a:t>企画ページの制作・掲載のお申し込み方法</a:t>
            </a:r>
          </a:p>
        </p:txBody>
      </p:sp>
      <p:sp>
        <p:nvSpPr>
          <p:cNvPr id="40" name="テキスト プレースホルダー 3">
            <a:extLst>
              <a:ext uri="{FF2B5EF4-FFF2-40B4-BE49-F238E27FC236}">
                <a16:creationId xmlns:a16="http://schemas.microsoft.com/office/drawing/2014/main" id="{64724145-A9F4-F867-471B-5EFB78B07ED5}"/>
              </a:ext>
            </a:extLst>
          </p:cNvPr>
          <p:cNvSpPr>
            <a:spLocks noGrp="1"/>
          </p:cNvSpPr>
          <p:nvPr>
            <p:ph type="body" sz="quarter" idx="12"/>
          </p:nvPr>
        </p:nvSpPr>
        <p:spPr>
          <a:xfrm>
            <a:off x="600426" y="78666"/>
            <a:ext cx="656874" cy="410840"/>
          </a:xfrm>
        </p:spPr>
        <p:txBody>
          <a:bodyPr wrap="none"/>
          <a:lstStyle/>
          <a:p>
            <a:pPr marL="0" indent="0">
              <a:buNone/>
            </a:pPr>
            <a:r>
              <a:rPr lang="ja-JP" altLang="en-US" spc="0" dirty="0"/>
              <a:t>実施フロー</a:t>
            </a:r>
            <a:endParaRPr kumimoji="1" lang="ja-JP" altLang="en-US" spc="0" dirty="0"/>
          </a:p>
        </p:txBody>
      </p:sp>
      <p:pic>
        <p:nvPicPr>
          <p:cNvPr id="41" name="図プレースホルダー 6" descr="アイコン&#10;&#10;自動的に生成された説明">
            <a:extLst>
              <a:ext uri="{FF2B5EF4-FFF2-40B4-BE49-F238E27FC236}">
                <a16:creationId xmlns:a16="http://schemas.microsoft.com/office/drawing/2014/main" id="{BC0EEA86-CBA2-6820-A370-6034B3B4C88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3" name="タイトル 2">
            <a:extLst>
              <a:ext uri="{FF2B5EF4-FFF2-40B4-BE49-F238E27FC236}">
                <a16:creationId xmlns:a16="http://schemas.microsoft.com/office/drawing/2014/main" id="{D7F886EE-408D-6343-9E89-F0F49A4CF977}"/>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広告主様の代理人となる代理店様によっては、本商品をお申し込みいただけない場合がございますので、</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　お申し込み前に弊社担当営業までお問い合わせください。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企画ページの制作・掲載については、以下のフローに沿ってお申し込みの上、</a:t>
            </a:r>
            <a:r>
              <a:rPr lang="ja-JP" altLang="en-US" sz="1400" dirty="0">
                <a:solidFill>
                  <a:srgbClr val="C9002C"/>
                </a:solidFill>
                <a:latin typeface="メイリオ" panose="020B0604030504040204" pitchFamily="50" charset="-128"/>
                <a:ea typeface="メイリオ" panose="020B0604030504040204" pitchFamily="50" charset="-128"/>
              </a:rPr>
              <a:t>クリエイティブ制作委託約款の第</a:t>
            </a:r>
            <a:r>
              <a:rPr lang="en-US" altLang="ja-JP" sz="1400" dirty="0">
                <a:solidFill>
                  <a:srgbClr val="C9002C"/>
                </a:solidFill>
                <a:latin typeface="メイリオ" panose="020B0604030504040204" pitchFamily="50" charset="-128"/>
                <a:ea typeface="メイリオ" panose="020B0604030504040204" pitchFamily="50" charset="-128"/>
              </a:rPr>
              <a:t>9</a:t>
            </a:r>
            <a:r>
              <a:rPr lang="ja-JP" altLang="en-US" sz="1400" dirty="0">
                <a:solidFill>
                  <a:srgbClr val="C9002C"/>
                </a:solidFill>
                <a:latin typeface="メイリオ" panose="020B0604030504040204" pitchFamily="50" charset="-128"/>
                <a:ea typeface="メイリオ" panose="020B0604030504040204" pitchFamily="50" charset="-128"/>
              </a:rPr>
              <a:t>条第</a:t>
            </a:r>
            <a:r>
              <a:rPr lang="en-US" altLang="ja-JP" sz="1400" dirty="0">
                <a:solidFill>
                  <a:srgbClr val="C9002C"/>
                </a:solidFill>
                <a:latin typeface="メイリオ" panose="020B0604030504040204" pitchFamily="50" charset="-128"/>
                <a:ea typeface="メイリオ" panose="020B0604030504040204" pitchFamily="50" charset="-128"/>
              </a:rPr>
              <a:t>1</a:t>
            </a:r>
            <a:r>
              <a:rPr lang="ja-JP" altLang="en-US" sz="1400" dirty="0">
                <a:solidFill>
                  <a:srgbClr val="C9002C"/>
                </a:solidFill>
                <a:latin typeface="メイリオ" panose="020B0604030504040204" pitchFamily="50" charset="-128"/>
                <a:ea typeface="メイリオ" panose="020B0604030504040204" pitchFamily="50" charset="-128"/>
              </a:rPr>
              <a:t>項</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C9002C"/>
                </a:solidFill>
                <a:latin typeface="メイリオ" panose="020B0604030504040204" pitchFamily="50" charset="-128"/>
                <a:ea typeface="メイリオ" panose="020B0604030504040204" pitchFamily="50" charset="-128"/>
              </a:rPr>
              <a:t>支払条件</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0D0D0D"/>
                </a:solidFill>
                <a:latin typeface="メイリオ" panose="020B0604030504040204" pitchFamily="50" charset="-128"/>
                <a:ea typeface="メイリオ" panose="020B0604030504040204" pitchFamily="50" charset="-128"/>
              </a:rPr>
              <a:t>に</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いただくこととなりますので、当該広告商品のお申し込み方法をご確認ください。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お申し込みのマニュアル資料「</a:t>
            </a:r>
            <a:r>
              <a:rPr lang="en-US" altLang="ja-JP" sz="1400" dirty="0">
                <a:solidFill>
                  <a:prstClr val="black">
                    <a:lumMod val="65000"/>
                    <a:lumOff val="35000"/>
                  </a:prstClr>
                </a:solidFill>
                <a:latin typeface="メイリオ" panose="020B0604030504040204" pitchFamily="50" charset="-128"/>
                <a:ea typeface="メイリオ" panose="020B0604030504040204" pitchFamily="50" charset="-128"/>
                <a:hlinkClick r:id="rId3"/>
              </a:rPr>
              <a:t>Yahoo!</a:t>
            </a:r>
            <a:r>
              <a:rPr lang="ja-JP" altLang="en-US" sz="1400" dirty="0">
                <a:solidFill>
                  <a:prstClr val="black">
                    <a:lumMod val="65000"/>
                    <a:lumOff val="35000"/>
                  </a:prstClr>
                </a:solidFill>
                <a:latin typeface="メイリオ" panose="020B0604030504040204" pitchFamily="50" charset="-128"/>
                <a:ea typeface="メイリオ" panose="020B0604030504040204" pitchFamily="50" charset="-128"/>
                <a:hlinkClick r:id="rId3"/>
              </a:rPr>
              <a:t>広告ディスプレイ広告（予約型）広告関連サービスのお申込について</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42" name="正方形/長方形 41">
            <a:extLst>
              <a:ext uri="{FF2B5EF4-FFF2-40B4-BE49-F238E27FC236}">
                <a16:creationId xmlns:a16="http://schemas.microsoft.com/office/drawing/2014/main" id="{778159C9-6157-4BF0-A320-1FC056454BFE}"/>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3" name="正方形/長方形 42">
            <a:extLst>
              <a:ext uri="{FF2B5EF4-FFF2-40B4-BE49-F238E27FC236}">
                <a16:creationId xmlns:a16="http://schemas.microsoft.com/office/drawing/2014/main" id="{6D22A670-F737-149F-C8E7-F1974873420A}"/>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4" name="タイトル 2">
            <a:extLst>
              <a:ext uri="{FF2B5EF4-FFF2-40B4-BE49-F238E27FC236}">
                <a16:creationId xmlns:a16="http://schemas.microsoft.com/office/drawing/2014/main" id="{961A43D1-B5ED-75A2-DD34-0A73A2B2E547}"/>
              </a:ext>
            </a:extLst>
          </p:cNvPr>
          <p:cNvSpPr txBox="1">
            <a:spLocks/>
          </p:cNvSpPr>
          <p:nvPr/>
        </p:nvSpPr>
        <p:spPr>
          <a:xfrm>
            <a:off x="8765282" y="3269448"/>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en-US" altLang="ja-JP" sz="1100" dirty="0">
                <a:solidFill>
                  <a:srgbClr val="0D0D0D"/>
                </a:solidFill>
                <a:latin typeface="Meiryo" panose="020B0604030504040204" pitchFamily="34" charset="-128"/>
                <a:ea typeface="Meiryo" panose="020B0604030504040204" pitchFamily="34" charset="-128"/>
              </a:rPr>
              <a:t>※</a:t>
            </a:r>
            <a:r>
              <a:rPr lang="ja-JP" altLang="en-US" sz="1100" dirty="0">
                <a:solidFill>
                  <a:srgbClr val="0D0D0D"/>
                </a:solidFill>
                <a:latin typeface="Meiryo" panose="020B0604030504040204" pitchFamily="34" charset="-128"/>
                <a:ea typeface="Meiryo" panose="020B0604030504040204" pitchFamily="34" charset="-128"/>
              </a:rPr>
              <a:t>これ以降の</a:t>
            </a:r>
            <a:r>
              <a:rPr lang="ja-JP" altLang="en-US" sz="1100">
                <a:solidFill>
                  <a:srgbClr val="0D0D0D"/>
                </a:solidFill>
                <a:latin typeface="Meiryo" panose="020B0604030504040204" pitchFamily="34" charset="-128"/>
                <a:ea typeface="Meiryo" panose="020B0604030504040204" pitchFamily="34" charset="-128"/>
              </a:rPr>
              <a:t>キャンセルは不可</a:t>
            </a:r>
            <a:r>
              <a:rPr lang="ja-JP" altLang="en-US" sz="1100" dirty="0">
                <a:solidFill>
                  <a:srgbClr val="0D0D0D"/>
                </a:solidFill>
                <a:latin typeface="Meiryo" panose="020B0604030504040204" pitchFamily="34" charset="-128"/>
                <a:ea typeface="Meiryo" panose="020B0604030504040204" pitchFamily="34" charset="-128"/>
              </a:rPr>
              <a:t>となります</a:t>
            </a:r>
          </a:p>
        </p:txBody>
      </p:sp>
      <p:sp>
        <p:nvSpPr>
          <p:cNvPr id="45" name="ホームベース 58">
            <a:extLst>
              <a:ext uri="{FF2B5EF4-FFF2-40B4-BE49-F238E27FC236}">
                <a16:creationId xmlns:a16="http://schemas.microsoft.com/office/drawing/2014/main" id="{DEE5B343-89A6-5C73-1A7A-642B152F03D2}"/>
              </a:ext>
            </a:extLst>
          </p:cNvPr>
          <p:cNvSpPr/>
          <p:nvPr/>
        </p:nvSpPr>
        <p:spPr>
          <a:xfrm>
            <a:off x="9607855"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請求書発行</a:t>
            </a:r>
          </a:p>
        </p:txBody>
      </p:sp>
      <p:sp>
        <p:nvSpPr>
          <p:cNvPr id="46" name="ホームベース 59">
            <a:extLst>
              <a:ext uri="{FF2B5EF4-FFF2-40B4-BE49-F238E27FC236}">
                <a16:creationId xmlns:a16="http://schemas.microsoft.com/office/drawing/2014/main" id="{6F612E53-61E8-9715-32AF-03945E7670AA}"/>
              </a:ext>
            </a:extLst>
          </p:cNvPr>
          <p:cNvSpPr/>
          <p:nvPr/>
        </p:nvSpPr>
        <p:spPr>
          <a:xfrm>
            <a:off x="8247978"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納品・掲載</a:t>
            </a:r>
          </a:p>
        </p:txBody>
      </p:sp>
      <p:sp>
        <p:nvSpPr>
          <p:cNvPr id="47" name="ホームベース 60">
            <a:extLst>
              <a:ext uri="{FF2B5EF4-FFF2-40B4-BE49-F238E27FC236}">
                <a16:creationId xmlns:a16="http://schemas.microsoft.com/office/drawing/2014/main" id="{204A63E5-B9DB-EFD8-1AAB-52C3BF5588CA}"/>
              </a:ext>
            </a:extLst>
          </p:cNvPr>
          <p:cNvSpPr/>
          <p:nvPr/>
        </p:nvSpPr>
        <p:spPr>
          <a:xfrm>
            <a:off x="6609638" y="3682882"/>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制作・掲載準備</a:t>
            </a:r>
          </a:p>
        </p:txBody>
      </p:sp>
      <p:sp>
        <p:nvSpPr>
          <p:cNvPr id="48" name="ホームベース 65">
            <a:extLst>
              <a:ext uri="{FF2B5EF4-FFF2-40B4-BE49-F238E27FC236}">
                <a16:creationId xmlns:a16="http://schemas.microsoft.com/office/drawing/2014/main" id="{83EB05C1-C899-4146-45AC-1EE19469FD1F}"/>
              </a:ext>
            </a:extLst>
          </p:cNvPr>
          <p:cNvSpPr/>
          <p:nvPr/>
        </p:nvSpPr>
        <p:spPr>
          <a:xfrm>
            <a:off x="9607855" y="4933896"/>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お支払い</a:t>
            </a:r>
          </a:p>
        </p:txBody>
      </p:sp>
      <p:sp>
        <p:nvSpPr>
          <p:cNvPr id="49" name="ホームベース 66">
            <a:extLst>
              <a:ext uri="{FF2B5EF4-FFF2-40B4-BE49-F238E27FC236}">
                <a16:creationId xmlns:a16="http://schemas.microsoft.com/office/drawing/2014/main" id="{98DC08B7-4EC1-F4E4-D0A9-5F9C42BE10C9}"/>
              </a:ext>
            </a:extLst>
          </p:cNvPr>
          <p:cNvSpPr/>
          <p:nvPr/>
        </p:nvSpPr>
        <p:spPr>
          <a:xfrm>
            <a:off x="6609638" y="4933896"/>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確認・検収</a:t>
            </a:r>
          </a:p>
        </p:txBody>
      </p:sp>
      <p:sp>
        <p:nvSpPr>
          <p:cNvPr id="50" name="ホームベース 67">
            <a:extLst>
              <a:ext uri="{FF2B5EF4-FFF2-40B4-BE49-F238E27FC236}">
                <a16:creationId xmlns:a16="http://schemas.microsoft.com/office/drawing/2014/main" id="{110082BC-5FE3-241F-9507-EE7EB9F1B502}"/>
              </a:ext>
            </a:extLst>
          </p:cNvPr>
          <p:cNvSpPr/>
          <p:nvPr/>
        </p:nvSpPr>
        <p:spPr>
          <a:xfrm>
            <a:off x="5158733" y="4933896"/>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承認メール</a:t>
            </a:r>
            <a:endParaRPr kumimoji="0" lang="en-US" altLang="ja-JP" sz="1100" b="1" kern="0" spc="100" dirty="0">
              <a:solidFill>
                <a:srgbClr val="FFFFFF"/>
              </a:solidFill>
              <a:latin typeface="Meiryo" panose="020B0604030504040204" pitchFamily="34" charset="-128"/>
            </a:endParaRP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受信</a:t>
            </a:r>
          </a:p>
        </p:txBody>
      </p:sp>
      <p:sp>
        <p:nvSpPr>
          <p:cNvPr id="51" name="ホームベース 68">
            <a:extLst>
              <a:ext uri="{FF2B5EF4-FFF2-40B4-BE49-F238E27FC236}">
                <a16:creationId xmlns:a16="http://schemas.microsoft.com/office/drawing/2014/main" id="{7A387530-0BCA-BE1B-58E1-120EF7C7D462}"/>
              </a:ext>
            </a:extLst>
          </p:cNvPr>
          <p:cNvSpPr/>
          <p:nvPr/>
        </p:nvSpPr>
        <p:spPr>
          <a:xfrm>
            <a:off x="3629869" y="493389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申し込み内容</a:t>
            </a:r>
          </a:p>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確認・承認</a:t>
            </a:r>
          </a:p>
        </p:txBody>
      </p:sp>
      <p:sp>
        <p:nvSpPr>
          <p:cNvPr id="52" name="ホームベース 69">
            <a:extLst>
              <a:ext uri="{FF2B5EF4-FFF2-40B4-BE49-F238E27FC236}">
                <a16:creationId xmlns:a16="http://schemas.microsoft.com/office/drawing/2014/main" id="{913C3EFE-1E51-617C-28ED-36B12EC85245}"/>
              </a:ext>
            </a:extLst>
          </p:cNvPr>
          <p:cNvSpPr/>
          <p:nvPr/>
        </p:nvSpPr>
        <p:spPr>
          <a:xfrm>
            <a:off x="2601421" y="4933896"/>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申し込みフォーム</a:t>
            </a:r>
          </a:p>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確認・申し込み</a:t>
            </a:r>
          </a:p>
        </p:txBody>
      </p:sp>
      <p:cxnSp>
        <p:nvCxnSpPr>
          <p:cNvPr id="53" name="直線コネクタ 52">
            <a:extLst>
              <a:ext uri="{FF2B5EF4-FFF2-40B4-BE49-F238E27FC236}">
                <a16:creationId xmlns:a16="http://schemas.microsoft.com/office/drawing/2014/main" id="{18A3D839-C72C-C2C5-FF76-F0BFA1664C04}"/>
              </a:ext>
            </a:extLst>
          </p:cNvPr>
          <p:cNvCxnSpPr>
            <a:cxnSpLocks/>
          </p:cNvCxnSpPr>
          <p:nvPr/>
        </p:nvCxnSpPr>
        <p:spPr>
          <a:xfrm>
            <a:off x="7085176" y="3473845"/>
            <a:ext cx="0" cy="2321906"/>
          </a:xfrm>
          <a:prstGeom prst="line">
            <a:avLst/>
          </a:prstGeom>
          <a:noFill/>
          <a:ln w="34925" cap="flat" cmpd="sng" algn="ctr">
            <a:solidFill>
              <a:srgbClr val="00003E"/>
            </a:solidFill>
            <a:prstDash val="sysDot"/>
          </a:ln>
          <a:effectLst>
            <a:glow rad="38651">
              <a:srgbClr val="FFFFFF"/>
            </a:glow>
          </a:effectLst>
        </p:spPr>
      </p:cxnSp>
      <p:grpSp>
        <p:nvGrpSpPr>
          <p:cNvPr id="54" name="グループ化 53">
            <a:extLst>
              <a:ext uri="{FF2B5EF4-FFF2-40B4-BE49-F238E27FC236}">
                <a16:creationId xmlns:a16="http://schemas.microsoft.com/office/drawing/2014/main" id="{531D8517-4DD9-6A8F-1B18-5D79EF7A7915}"/>
              </a:ext>
            </a:extLst>
          </p:cNvPr>
          <p:cNvGrpSpPr/>
          <p:nvPr/>
        </p:nvGrpSpPr>
        <p:grpSpPr>
          <a:xfrm>
            <a:off x="6838767" y="2993457"/>
            <a:ext cx="1876415" cy="469804"/>
            <a:chOff x="6757793" y="2283586"/>
            <a:chExt cx="1876415" cy="469804"/>
          </a:xfrm>
        </p:grpSpPr>
        <p:sp>
          <p:nvSpPr>
            <p:cNvPr id="55" name="テキスト ボックス 54">
              <a:extLst>
                <a:ext uri="{FF2B5EF4-FFF2-40B4-BE49-F238E27FC236}">
                  <a16:creationId xmlns:a16="http://schemas.microsoft.com/office/drawing/2014/main" id="{7E1B8D17-3D34-CBB4-A00E-DE9139F53310}"/>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eaLnBrk="0" fontAlgn="base" hangingPunct="0">
                <a:spcBef>
                  <a:spcPct val="0"/>
                </a:spcBef>
                <a:spcAft>
                  <a:spcPct val="0"/>
                </a:spcAft>
                <a:defRPr/>
              </a:pPr>
              <a:r>
                <a:rPr kumimoji="0" lang="ja-JP" altLang="en-US" sz="1600" kern="0" dirty="0">
                  <a:solidFill>
                    <a:srgbClr val="00003E"/>
                  </a:solidFill>
                  <a:latin typeface="Meiryo" panose="020B0604030504040204" pitchFamily="34" charset="-128"/>
                </a:rPr>
                <a:t>契約成立</a:t>
              </a:r>
            </a:p>
          </p:txBody>
        </p:sp>
        <p:pic>
          <p:nvPicPr>
            <p:cNvPr id="56" name="グラフィックス 55" descr="バッジ: チェックマーク 1 単色塗りつぶし">
              <a:extLst>
                <a:ext uri="{FF2B5EF4-FFF2-40B4-BE49-F238E27FC236}">
                  <a16:creationId xmlns:a16="http://schemas.microsoft.com/office/drawing/2014/main" id="{CE26D155-5C95-7605-AFAE-EF20501848C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57" name="グループ化 56">
            <a:extLst>
              <a:ext uri="{FF2B5EF4-FFF2-40B4-BE49-F238E27FC236}">
                <a16:creationId xmlns:a16="http://schemas.microsoft.com/office/drawing/2014/main" id="{52276469-8FA6-937E-6E25-0B59650D767E}"/>
              </a:ext>
            </a:extLst>
          </p:cNvPr>
          <p:cNvGrpSpPr/>
          <p:nvPr/>
        </p:nvGrpSpPr>
        <p:grpSpPr>
          <a:xfrm>
            <a:off x="497907" y="3402715"/>
            <a:ext cx="885476" cy="1130553"/>
            <a:chOff x="455043" y="2752415"/>
            <a:chExt cx="885476" cy="1130553"/>
          </a:xfrm>
          <a:solidFill>
            <a:srgbClr val="00003E"/>
          </a:solidFill>
        </p:grpSpPr>
        <p:sp>
          <p:nvSpPr>
            <p:cNvPr id="58" name="角丸四角形 75">
              <a:extLst>
                <a:ext uri="{FF2B5EF4-FFF2-40B4-BE49-F238E27FC236}">
                  <a16:creationId xmlns:a16="http://schemas.microsoft.com/office/drawing/2014/main" id="{170B87FB-4E99-7581-44CA-9912F6F3CE02}"/>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59" name="直角三角形 58">
              <a:extLst>
                <a:ext uri="{FF2B5EF4-FFF2-40B4-BE49-F238E27FC236}">
                  <a16:creationId xmlns:a16="http://schemas.microsoft.com/office/drawing/2014/main" id="{C6FD1CAA-2F91-0584-A5CD-4073E5D5C534}"/>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cxnSp>
        <p:nvCxnSpPr>
          <p:cNvPr id="60" name="直線コネクタ 59">
            <a:extLst>
              <a:ext uri="{FF2B5EF4-FFF2-40B4-BE49-F238E27FC236}">
                <a16:creationId xmlns:a16="http://schemas.microsoft.com/office/drawing/2014/main" id="{DE91A8D7-F640-6AEC-05C9-8EC872242930}"/>
              </a:ext>
            </a:extLst>
          </p:cNvPr>
          <p:cNvCxnSpPr>
            <a:cxnSpLocks/>
          </p:cNvCxnSpPr>
          <p:nvPr/>
        </p:nvCxnSpPr>
        <p:spPr>
          <a:xfrm>
            <a:off x="2683079" y="5566932"/>
            <a:ext cx="0" cy="519310"/>
          </a:xfrm>
          <a:prstGeom prst="line">
            <a:avLst/>
          </a:prstGeom>
          <a:noFill/>
          <a:ln w="9525" cap="flat" cmpd="sng" algn="ctr">
            <a:solidFill>
              <a:srgbClr val="0D0D0D"/>
            </a:solidFill>
            <a:prstDash val="solid"/>
          </a:ln>
          <a:effectLst/>
        </p:spPr>
      </p:cxnSp>
      <p:sp>
        <p:nvSpPr>
          <p:cNvPr id="61" name="円/楕円 78">
            <a:extLst>
              <a:ext uri="{FF2B5EF4-FFF2-40B4-BE49-F238E27FC236}">
                <a16:creationId xmlns:a16="http://schemas.microsoft.com/office/drawing/2014/main" id="{AAB4C4AF-8FA0-BF75-4BB8-5F4AF55FB9C2}"/>
              </a:ext>
            </a:extLst>
          </p:cNvPr>
          <p:cNvSpPr>
            <a:spLocks noChangeAspect="1"/>
          </p:cNvSpPr>
          <p:nvPr/>
        </p:nvSpPr>
        <p:spPr>
          <a:xfrm>
            <a:off x="2629079" y="5512932"/>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2" name="タイトル 2">
            <a:extLst>
              <a:ext uri="{FF2B5EF4-FFF2-40B4-BE49-F238E27FC236}">
                <a16:creationId xmlns:a16="http://schemas.microsoft.com/office/drawing/2014/main" id="{6C16DBEB-7798-3BA1-8E3F-AB637C14FD66}"/>
              </a:ext>
            </a:extLst>
          </p:cNvPr>
          <p:cNvSpPr txBox="1">
            <a:spLocks/>
          </p:cNvSpPr>
          <p:nvPr/>
        </p:nvSpPr>
        <p:spPr>
          <a:xfrm>
            <a:off x="2563321" y="5875619"/>
            <a:ext cx="2511489" cy="896658"/>
          </a:xfrm>
          <a:prstGeom prst="rect">
            <a:avLst/>
          </a:prstGeom>
          <a:solidFill>
            <a:srgbClr val="FFFFFF"/>
          </a:solidFill>
          <a:ln>
            <a:solidFill>
              <a:srgbClr val="656565"/>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100" dirty="0">
                <a:solidFill>
                  <a:srgbClr val="0D0D0D"/>
                </a:solidFill>
                <a:latin typeface="Meiryo" panose="020B0604030504040204" pitchFamily="34" charset="-128"/>
                <a:ea typeface="Meiryo" panose="020B0604030504040204" pitchFamily="34" charset="-128"/>
              </a:rPr>
              <a:t>※</a:t>
            </a:r>
            <a:r>
              <a:rPr lang="ja-JP" altLang="en-US" sz="1100" dirty="0">
                <a:solidFill>
                  <a:srgbClr val="0D0D0D"/>
                </a:solidFill>
                <a:latin typeface="Meiryo" panose="020B0604030504040204" pitchFamily="34" charset="-128"/>
                <a:ea typeface="Meiryo" panose="020B0604030504040204" pitchFamily="34" charset="-128"/>
              </a:rPr>
              <a:t>以下をセットで確認いただきます</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フォームに記載の申し込み内容</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商品資料</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該当する約款</a:t>
            </a:r>
          </a:p>
        </p:txBody>
      </p:sp>
      <p:grpSp>
        <p:nvGrpSpPr>
          <p:cNvPr id="63" name="グループ化 62">
            <a:extLst>
              <a:ext uri="{FF2B5EF4-FFF2-40B4-BE49-F238E27FC236}">
                <a16:creationId xmlns:a16="http://schemas.microsoft.com/office/drawing/2014/main" id="{162B8E67-8015-97F8-8A81-4CCECE9E57DC}"/>
              </a:ext>
            </a:extLst>
          </p:cNvPr>
          <p:cNvGrpSpPr/>
          <p:nvPr/>
        </p:nvGrpSpPr>
        <p:grpSpPr>
          <a:xfrm>
            <a:off x="497907" y="4662865"/>
            <a:ext cx="885476" cy="1134053"/>
            <a:chOff x="455043" y="4012565"/>
            <a:chExt cx="885476" cy="1134053"/>
          </a:xfrm>
        </p:grpSpPr>
        <p:sp>
          <p:nvSpPr>
            <p:cNvPr id="64" name="直角三角形 63">
              <a:extLst>
                <a:ext uri="{FF2B5EF4-FFF2-40B4-BE49-F238E27FC236}">
                  <a16:creationId xmlns:a16="http://schemas.microsoft.com/office/drawing/2014/main" id="{F7804A6F-9B21-295B-1B27-23DF1613CB15}"/>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5" name="角丸四角形 82">
              <a:extLst>
                <a:ext uri="{FF2B5EF4-FFF2-40B4-BE49-F238E27FC236}">
                  <a16:creationId xmlns:a16="http://schemas.microsoft.com/office/drawing/2014/main" id="{04DE60F0-5503-9BC7-93CC-07F6197B390B}"/>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66" name="直角三角形 65">
            <a:extLst>
              <a:ext uri="{FF2B5EF4-FFF2-40B4-BE49-F238E27FC236}">
                <a16:creationId xmlns:a16="http://schemas.microsoft.com/office/drawing/2014/main" id="{445846B5-E27B-6D0D-EA01-DEA502D0E2A0}"/>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7" name="直角三角形 66">
            <a:extLst>
              <a:ext uri="{FF2B5EF4-FFF2-40B4-BE49-F238E27FC236}">
                <a16:creationId xmlns:a16="http://schemas.microsoft.com/office/drawing/2014/main" id="{F23DF9A1-DCAE-C098-A254-83A9EE392449}"/>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68" name="直線コネクタ 67">
            <a:extLst>
              <a:ext uri="{FF2B5EF4-FFF2-40B4-BE49-F238E27FC236}">
                <a16:creationId xmlns:a16="http://schemas.microsoft.com/office/drawing/2014/main" id="{E42DD623-9C4E-6A2B-841E-8DFCDE94DF20}"/>
              </a:ext>
            </a:extLst>
          </p:cNvPr>
          <p:cNvCxnSpPr/>
          <p:nvPr/>
        </p:nvCxnSpPr>
        <p:spPr>
          <a:xfrm>
            <a:off x="620432" y="4070300"/>
            <a:ext cx="576000" cy="0"/>
          </a:xfrm>
          <a:prstGeom prst="line">
            <a:avLst/>
          </a:prstGeom>
          <a:noFill/>
          <a:ln w="12700" cap="flat" cmpd="sng" algn="ctr">
            <a:solidFill>
              <a:srgbClr val="FFFFFF"/>
            </a:solidFill>
            <a:prstDash val="solid"/>
          </a:ln>
          <a:effectLst/>
        </p:spPr>
      </p:cxnSp>
      <p:sp>
        <p:nvSpPr>
          <p:cNvPr id="69" name="ホームベース 63">
            <a:extLst>
              <a:ext uri="{FF2B5EF4-FFF2-40B4-BE49-F238E27FC236}">
                <a16:creationId xmlns:a16="http://schemas.microsoft.com/office/drawing/2014/main" id="{20374AA3-C40A-D393-505C-6DCE23A60590}"/>
              </a:ext>
            </a:extLst>
          </p:cNvPr>
          <p:cNvSpPr/>
          <p:nvPr/>
        </p:nvSpPr>
        <p:spPr>
          <a:xfrm>
            <a:off x="4859169" y="3706187"/>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cxnSp>
        <p:nvCxnSpPr>
          <p:cNvPr id="70" name="直線コネクタ 69">
            <a:extLst>
              <a:ext uri="{FF2B5EF4-FFF2-40B4-BE49-F238E27FC236}">
                <a16:creationId xmlns:a16="http://schemas.microsoft.com/office/drawing/2014/main" id="{045423C8-CE8B-D25E-D63B-8582032C37A4}"/>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71" name="ホームベース 61">
            <a:extLst>
              <a:ext uri="{FF2B5EF4-FFF2-40B4-BE49-F238E27FC236}">
                <a16:creationId xmlns:a16="http://schemas.microsoft.com/office/drawing/2014/main" id="{8308D13F-C44C-B103-5158-6540156AB65D}"/>
              </a:ext>
            </a:extLst>
          </p:cNvPr>
          <p:cNvSpPr/>
          <p:nvPr/>
        </p:nvSpPr>
        <p:spPr>
          <a:xfrm>
            <a:off x="5194558" y="3694675"/>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承認メール</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送信</a:t>
            </a:r>
          </a:p>
        </p:txBody>
      </p:sp>
      <p:sp>
        <p:nvSpPr>
          <p:cNvPr id="72" name="ホームベース 63">
            <a:extLst>
              <a:ext uri="{FF2B5EF4-FFF2-40B4-BE49-F238E27FC236}">
                <a16:creationId xmlns:a16="http://schemas.microsoft.com/office/drawing/2014/main" id="{118799E9-685A-FBDD-81E1-2D4C7261EC2B}"/>
              </a:ext>
            </a:extLst>
          </p:cNvPr>
          <p:cNvSpPr/>
          <p:nvPr/>
        </p:nvSpPr>
        <p:spPr>
          <a:xfrm>
            <a:off x="3641418" y="369860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sp>
        <p:nvSpPr>
          <p:cNvPr id="73" name="ホームベース 62">
            <a:extLst>
              <a:ext uri="{FF2B5EF4-FFF2-40B4-BE49-F238E27FC236}">
                <a16:creationId xmlns:a16="http://schemas.microsoft.com/office/drawing/2014/main" id="{39808486-9B3A-90ED-E3D7-26D39A30FE75}"/>
              </a:ext>
            </a:extLst>
          </p:cNvPr>
          <p:cNvSpPr/>
          <p:nvPr/>
        </p:nvSpPr>
        <p:spPr>
          <a:xfrm>
            <a:off x="3621373" y="3698670"/>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申し込み内容</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確認</a:t>
            </a:r>
          </a:p>
        </p:txBody>
      </p:sp>
      <p:sp>
        <p:nvSpPr>
          <p:cNvPr id="74" name="ホームベース 63">
            <a:extLst>
              <a:ext uri="{FF2B5EF4-FFF2-40B4-BE49-F238E27FC236}">
                <a16:creationId xmlns:a16="http://schemas.microsoft.com/office/drawing/2014/main" id="{CB389CCE-0BF0-B134-6537-036FE1EB25DE}"/>
              </a:ext>
            </a:extLst>
          </p:cNvPr>
          <p:cNvSpPr/>
          <p:nvPr/>
        </p:nvSpPr>
        <p:spPr>
          <a:xfrm>
            <a:off x="2117592" y="368288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sp>
        <p:nvSpPr>
          <p:cNvPr id="75" name="ホームベース 64">
            <a:extLst>
              <a:ext uri="{FF2B5EF4-FFF2-40B4-BE49-F238E27FC236}">
                <a16:creationId xmlns:a16="http://schemas.microsoft.com/office/drawing/2014/main" id="{59F10A81-90FD-5806-90DA-4DFC5F9CFC65}"/>
              </a:ext>
            </a:extLst>
          </p:cNvPr>
          <p:cNvSpPr/>
          <p:nvPr/>
        </p:nvSpPr>
        <p:spPr>
          <a:xfrm>
            <a:off x="1415480" y="3682882"/>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申し込みフォーム</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ご連絡</a:t>
            </a:r>
          </a:p>
        </p:txBody>
      </p:sp>
    </p:spTree>
    <p:extLst>
      <p:ext uri="{BB962C8B-B14F-4D97-AF65-F5344CB8AC3E}">
        <p14:creationId xmlns:p14="http://schemas.microsoft.com/office/powerpoint/2010/main" val="1288689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3186192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b="1" dirty="0"/>
              <a:t>注意事項</a:t>
            </a:r>
          </a:p>
        </p:txBody>
      </p:sp>
      <p:sp>
        <p:nvSpPr>
          <p:cNvPr id="4" name="Rectangle 46">
            <a:extLst>
              <a:ext uri="{FF2B5EF4-FFF2-40B4-BE49-F238E27FC236}">
                <a16:creationId xmlns:a16="http://schemas.microsoft.com/office/drawing/2014/main" id="{9DC443C7-D044-F145-C531-BEF1B9CE7A0E}"/>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・企画ページ上には「提供：○○」のスポンサークレジットの掲載が必須となります。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・原則として掲載終了後はアーカイブ保存せず、企画ページは削除いたします。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■編集誘導用バナー制作・入稿</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・編集誘導用バナーは弊社で作成し入稿いたします。広告主様の公式ロゴデータを弊社担当営業まで送付ください。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050" dirty="0">
                <a:solidFill>
                  <a:srgbClr val="0D0D0D"/>
                </a:solidFill>
                <a:latin typeface="メイリオ" panose="020B0604030504040204" pitchFamily="50" charset="-128"/>
                <a:ea typeface="メイリオ" panose="020B0604030504040204" pitchFamily="50" charset="-128"/>
              </a:rPr>
              <a:t>　・また弊社サービスの掲載ガイドラインに基づいて制作しますので、基本的にデザインの編集要望は受け付けておりません。予めご了承ください。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■広告誘導用バナー制作・入稿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a:t>
            </a:r>
            <a:r>
              <a:rPr lang="en-US" altLang="ja-JP" sz="1050" dirty="0">
                <a:solidFill>
                  <a:srgbClr val="0D0D0D"/>
                </a:solidFill>
                <a:latin typeface="+mn-ea"/>
                <a:ea typeface="+mn-ea"/>
              </a:rPr>
              <a:t>Yahoo!</a:t>
            </a:r>
            <a:r>
              <a:rPr lang="ja-JP" altLang="en-US" sz="1050" dirty="0">
                <a:solidFill>
                  <a:srgbClr val="0D0D0D"/>
                </a:solidFill>
                <a:latin typeface="+mn-ea"/>
                <a:ea typeface="+mn-ea"/>
              </a:rPr>
              <a:t>広告　ディスプレイ広告（予約型））は広告主様または代理店様に制作いただきます。</a:t>
            </a:r>
          </a:p>
          <a:p>
            <a:pPr eaLnBrk="1" fontAlgn="auto" hangingPunct="1">
              <a:spcBef>
                <a:spcPct val="0"/>
              </a:spcBef>
              <a:spcAft>
                <a:spcPts val="0"/>
              </a:spcAft>
              <a:buFontTx/>
              <a:buNone/>
            </a:pPr>
            <a:r>
              <a:rPr lang="ja-JP" altLang="en-US" sz="1050" dirty="0">
                <a:solidFill>
                  <a:srgbClr val="0D0D0D"/>
                </a:solidFill>
                <a:latin typeface="+mn-ea"/>
                <a:ea typeface="+mn-ea"/>
              </a:rPr>
              <a:t>　　制作に際しては「</a:t>
            </a:r>
            <a:r>
              <a:rPr lang="ja-JP" altLang="en-US" sz="1050" dirty="0">
                <a:solidFill>
                  <a:srgbClr val="0D0D0D"/>
                </a:solidFill>
                <a:latin typeface="+mn-ea"/>
                <a:ea typeface="+mn-ea"/>
                <a:hlinkClick r:id="rId3"/>
              </a:rPr>
              <a:t>タイアップ広告・クリエイティブ企画商品の誘導広告クリエイティブにおける表記ガイドライン</a:t>
            </a:r>
            <a:r>
              <a:rPr lang="ja-JP" altLang="en-US" sz="1050" dirty="0">
                <a:solidFill>
                  <a:srgbClr val="0D0D0D"/>
                </a:solidFill>
                <a:latin typeface="+mn-ea"/>
                <a:ea typeface="+mn-ea"/>
              </a:rPr>
              <a:t>」を遵守してください。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また原則として、タイアップを実施する</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ヤフーサービスのロゴやテキストの掲載が必須となります（サービスのロゴデータは弊社担当営業より送付いたします）。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そのため、通常の審査とは別にサービス部門でのブランドチェックが必要となりますので、必ず入稿前に弊社担当営業を通じてクリエイティブの確認をご依頼願います。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spTree>
    <p:extLst>
      <p:ext uri="{BB962C8B-B14F-4D97-AF65-F5344CB8AC3E}">
        <p14:creationId xmlns:p14="http://schemas.microsoft.com/office/powerpoint/2010/main" val="35872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免責事項</a:t>
            </a:r>
          </a:p>
        </p:txBody>
      </p:sp>
      <p:sp>
        <p:nvSpPr>
          <p:cNvPr id="4" name="Rectangle 46">
            <a:extLst>
              <a:ext uri="{FF2B5EF4-FFF2-40B4-BE49-F238E27FC236}">
                <a16:creationId xmlns:a16="http://schemas.microsoft.com/office/drawing/2014/main" id="{B7330E8D-B1A4-5054-FA13-08AD39F393DC}"/>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9345336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事前提案可否申請について</a:t>
            </a:r>
          </a:p>
        </p:txBody>
      </p:sp>
      <p:sp>
        <p:nvSpPr>
          <p:cNvPr id="3" name="片側の 2 つの角を丸めた四角形 17">
            <a:extLst>
              <a:ext uri="{FF2B5EF4-FFF2-40B4-BE49-F238E27FC236}">
                <a16:creationId xmlns:a16="http://schemas.microsoft.com/office/drawing/2014/main" id="{A92815F7-C28C-65E4-CD68-80CBD84FFF2F}"/>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4" name="正方形/長方形 3">
            <a:extLst>
              <a:ext uri="{FF2B5EF4-FFF2-40B4-BE49-F238E27FC236}">
                <a16:creationId xmlns:a16="http://schemas.microsoft.com/office/drawing/2014/main" id="{2508986A-0C13-B8DF-0376-BA6C0020BF6A}"/>
              </a:ext>
            </a:extLst>
          </p:cNvPr>
          <p:cNvSpPr/>
          <p:nvPr/>
        </p:nvSpPr>
        <p:spPr>
          <a:xfrm>
            <a:off x="479424" y="1056184"/>
            <a:ext cx="11269662" cy="1902059"/>
          </a:xfrm>
          <a:prstGeom prst="rect">
            <a:avLst/>
          </a:prstGeom>
        </p:spPr>
        <p:txBody>
          <a:bodyPr wrap="square" lIns="0" tIns="0" rIns="0" bIns="0">
            <a:spAutoFit/>
          </a:bodyPr>
          <a:lstStyle/>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本商品は</a:t>
            </a:r>
            <a:r>
              <a:rPr lang="ja-JP" altLang="en-US" sz="1600" b="1" dirty="0">
                <a:solidFill>
                  <a:srgbClr val="FF0000"/>
                </a:solidFill>
                <a:latin typeface="メイリオ" panose="020B0604030504040204" pitchFamily="50" charset="-128"/>
                <a:ea typeface="メイリオ" panose="020B0604030504040204" pitchFamily="50" charset="-128"/>
              </a:rPr>
              <a:t>事前に弊社による出稿可否判断が必要</a:t>
            </a:r>
            <a:r>
              <a:rPr lang="ja-JP" altLang="en-US" sz="1600" dirty="0">
                <a:solidFill>
                  <a:srgbClr val="0D0D0D"/>
                </a:solidFill>
                <a:latin typeface="メイリオ" panose="020B0604030504040204" pitchFamily="50" charset="-128"/>
                <a:ea typeface="メイリオ" panose="020B0604030504040204" pitchFamily="50" charset="-128"/>
              </a:rPr>
              <a:t>となります。</a:t>
            </a:r>
          </a:p>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本セールスシートに記載の「販売制限カテゴリー」 に基づき確認させていただき、</a:t>
            </a:r>
            <a:endParaRPr lang="en-US" altLang="ja-JP" sz="1600" dirty="0">
              <a:solidFill>
                <a:srgbClr val="0D0D0D"/>
              </a:solidFill>
              <a:latin typeface="メイリオ" panose="020B0604030504040204" pitchFamily="50" charset="-128"/>
              <a:ea typeface="メイリオ" panose="020B0604030504040204" pitchFamily="50" charset="-128"/>
            </a:endParaRPr>
          </a:p>
          <a:p>
            <a:pPr>
              <a:lnSpc>
                <a:spcPct val="130000"/>
              </a:lnSpc>
              <a:defRPr/>
            </a:pPr>
            <a:r>
              <a:rPr lang="ja-JP" altLang="en-US" sz="1600" b="1" dirty="0">
                <a:solidFill>
                  <a:srgbClr val="0D0D0D"/>
                </a:solidFill>
                <a:latin typeface="メイリオ" panose="020B0604030504040204" pitchFamily="50" charset="-128"/>
                <a:ea typeface="メイリオ" panose="020B0604030504040204" pitchFamily="50" charset="-128"/>
              </a:rPr>
              <a:t>場合によっては掲載をお断りさせていただくことがございます。</a:t>
            </a:r>
            <a:endParaRPr lang="en-US" altLang="ja-JP" sz="1600" b="1" dirty="0">
              <a:solidFill>
                <a:srgbClr val="0D0D0D"/>
              </a:solidFill>
              <a:latin typeface="メイリオ" panose="020B0604030504040204" pitchFamily="50" charset="-128"/>
              <a:ea typeface="メイリオ" panose="020B0604030504040204" pitchFamily="50" charset="-128"/>
            </a:endParaRPr>
          </a:p>
          <a:p>
            <a:pPr>
              <a:lnSpc>
                <a:spcPct val="130000"/>
              </a:lnSpc>
              <a:defRPr/>
            </a:pPr>
            <a:endParaRPr lang="en-US" altLang="ja-JP" sz="1600" dirty="0">
              <a:solidFill>
                <a:srgbClr val="0D0D0D"/>
              </a:solidFill>
              <a:latin typeface="メイリオ" panose="020B0604030504040204" pitchFamily="50" charset="-128"/>
              <a:ea typeface="メイリオ" panose="020B0604030504040204" pitchFamily="50" charset="-128"/>
            </a:endParaRPr>
          </a:p>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また、制作スケジュールが確保できない場合も掲載をお断りさせていただくことがございます。</a:t>
            </a:r>
          </a:p>
          <a:p>
            <a:pPr>
              <a:lnSpc>
                <a:spcPct val="130000"/>
              </a:lnSpc>
              <a:defRPr/>
            </a:pPr>
            <a:endParaRPr kumimoji="0" lang="ja-JP" altLang="en-US" sz="1600" kern="0" dirty="0">
              <a:solidFill>
                <a:srgbClr val="0D0D0D"/>
              </a:solidFill>
              <a:latin typeface="Meiryo" panose="020B0604030504040204" pitchFamily="34" charset="-128"/>
              <a:ea typeface="Meiryo" panose="020B0604030504040204" pitchFamily="34" charset="-128"/>
            </a:endParaRPr>
          </a:p>
        </p:txBody>
      </p:sp>
      <p:sp>
        <p:nvSpPr>
          <p:cNvPr id="5" name="片側の 2 つの角を丸めた四角形 19">
            <a:extLst>
              <a:ext uri="{FF2B5EF4-FFF2-40B4-BE49-F238E27FC236}">
                <a16:creationId xmlns:a16="http://schemas.microsoft.com/office/drawing/2014/main" id="{E04435E1-3B51-D834-9727-7BEA0E7A7439}"/>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90C2D7A3-16A1-ADC5-5C74-DDA6146BED8B}"/>
              </a:ext>
            </a:extLst>
          </p:cNvPr>
          <p:cNvSpPr/>
          <p:nvPr/>
        </p:nvSpPr>
        <p:spPr>
          <a:xfrm>
            <a:off x="1378913" y="427355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0" name="片側の 2 つの角を丸めた四角形 22">
            <a:extLst>
              <a:ext uri="{FF2B5EF4-FFF2-40B4-BE49-F238E27FC236}">
                <a16:creationId xmlns:a16="http://schemas.microsoft.com/office/drawing/2014/main" id="{48B0C5D5-E5F2-B42F-228F-1E69DAEA5B22}"/>
              </a:ext>
            </a:extLst>
          </p:cNvPr>
          <p:cNvSpPr/>
          <p:nvPr/>
        </p:nvSpPr>
        <p:spPr>
          <a:xfrm>
            <a:off x="6240463" y="3379016"/>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1" name="片側の 2 つの角を丸めた四角形 23">
            <a:extLst>
              <a:ext uri="{FF2B5EF4-FFF2-40B4-BE49-F238E27FC236}">
                <a16:creationId xmlns:a16="http://schemas.microsoft.com/office/drawing/2014/main" id="{AAA09D6E-976A-FDED-C16E-B8EF8DA70CFB}"/>
              </a:ext>
            </a:extLst>
          </p:cNvPr>
          <p:cNvSpPr/>
          <p:nvPr/>
        </p:nvSpPr>
        <p:spPr>
          <a:xfrm>
            <a:off x="6240463" y="3379015"/>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2" name="正方形/長方形 11">
            <a:extLst>
              <a:ext uri="{FF2B5EF4-FFF2-40B4-BE49-F238E27FC236}">
                <a16:creationId xmlns:a16="http://schemas.microsoft.com/office/drawing/2014/main" id="{1C6E20E9-2FFA-DC72-8D75-00FF0BB3728D}"/>
              </a:ext>
            </a:extLst>
          </p:cNvPr>
          <p:cNvSpPr/>
          <p:nvPr/>
        </p:nvSpPr>
        <p:spPr>
          <a:xfrm>
            <a:off x="1367684" y="4844744"/>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特集・企画</a:t>
            </a:r>
          </a:p>
        </p:txBody>
      </p:sp>
      <p:sp>
        <p:nvSpPr>
          <p:cNvPr id="13" name="正方形/長方形 12">
            <a:extLst>
              <a:ext uri="{FF2B5EF4-FFF2-40B4-BE49-F238E27FC236}">
                <a16:creationId xmlns:a16="http://schemas.microsoft.com/office/drawing/2014/main" id="{6B7056C2-8E57-8130-6CAA-0E21A2FADC1A}"/>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4" name="正方形/長方形 13">
            <a:extLst>
              <a:ext uri="{FF2B5EF4-FFF2-40B4-BE49-F238E27FC236}">
                <a16:creationId xmlns:a16="http://schemas.microsoft.com/office/drawing/2014/main" id="{1C18FC77-A555-5714-B65C-80F2485095D0}"/>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F92B98D9-AA88-6867-1F24-F8728A516B74}"/>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46F7B1BB-680B-1D6A-5F93-A1CF6ACF5C53}"/>
              </a:ext>
            </a:extLst>
          </p:cNvPr>
          <p:cNvSpPr/>
          <p:nvPr/>
        </p:nvSpPr>
        <p:spPr>
          <a:xfrm>
            <a:off x="1367684" y="5415930"/>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p>
        </p:txBody>
      </p:sp>
      <p:sp>
        <p:nvSpPr>
          <p:cNvPr id="19" name="正方形/長方形 18">
            <a:extLst>
              <a:ext uri="{FF2B5EF4-FFF2-40B4-BE49-F238E27FC236}">
                <a16:creationId xmlns:a16="http://schemas.microsoft.com/office/drawing/2014/main" id="{355FB09D-DD75-AB92-78C8-434B2864DB3D}"/>
              </a:ext>
            </a:extLst>
          </p:cNvPr>
          <p:cNvSpPr/>
          <p:nvPr/>
        </p:nvSpPr>
        <p:spPr>
          <a:xfrm>
            <a:off x="7176463" y="401044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事前提案可否判断必須商品</a:t>
            </a:r>
          </a:p>
        </p:txBody>
      </p:sp>
    </p:spTree>
    <p:extLst>
      <p:ext uri="{BB962C8B-B14F-4D97-AF65-F5344CB8AC3E}">
        <p14:creationId xmlns:p14="http://schemas.microsoft.com/office/powerpoint/2010/main" val="3150636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事前提案可否申請について</a:t>
            </a:r>
          </a:p>
        </p:txBody>
      </p:sp>
      <p:sp>
        <p:nvSpPr>
          <p:cNvPr id="8" name="正方形/長方形 7">
            <a:extLst>
              <a:ext uri="{FF2B5EF4-FFF2-40B4-BE49-F238E27FC236}">
                <a16:creationId xmlns:a16="http://schemas.microsoft.com/office/drawing/2014/main" id="{BE378099-C7F7-5169-4056-603103F94C8E}"/>
              </a:ext>
            </a:extLst>
          </p:cNvPr>
          <p:cNvSpPr/>
          <p:nvPr/>
        </p:nvSpPr>
        <p:spPr>
          <a:xfrm>
            <a:off x="479425" y="1268413"/>
            <a:ext cx="11269662" cy="621709"/>
          </a:xfrm>
          <a:prstGeom prst="rect">
            <a:avLst/>
          </a:prstGeom>
        </p:spPr>
        <p:txBody>
          <a:bodyPr wrap="square" lIns="0" tIns="0" rIns="0" bIns="0">
            <a:spAutoFit/>
          </a:bodyPr>
          <a:lstStyle/>
          <a:p>
            <a:pPr>
              <a:lnSpc>
                <a:spcPct val="130000"/>
              </a:lnSpc>
            </a:pPr>
            <a:r>
              <a:rPr lang="ja-JP" altLang="en-US" sz="1600" b="1" u="sng" dirty="0">
                <a:solidFill>
                  <a:srgbClr val="FF0000"/>
                </a:solidFill>
                <a:latin typeface="Meiryo" panose="020B0604030504040204" pitchFamily="34" charset="-128"/>
                <a:ea typeface="Meiryo" panose="020B0604030504040204" pitchFamily="34" charset="-128"/>
              </a:rPr>
              <a:t>本商品（事前提案可否必須商品</a:t>
            </a:r>
            <a:r>
              <a:rPr lang="en-US" altLang="ja-JP" sz="1600" b="1" u="sng" dirty="0">
                <a:solidFill>
                  <a:srgbClr val="FF0000"/>
                </a:solidFill>
                <a:latin typeface="Meiryo" panose="020B0604030504040204" pitchFamily="34" charset="-128"/>
                <a:ea typeface="Meiryo" panose="020B0604030504040204" pitchFamily="34" charset="-128"/>
              </a:rPr>
              <a:t>※</a:t>
            </a:r>
            <a:r>
              <a:rPr lang="ja-JP" altLang="en-US" sz="1600" b="1" u="sng" dirty="0">
                <a:solidFill>
                  <a:srgbClr val="FF0000"/>
                </a:solidFill>
                <a:latin typeface="Meiryo" panose="020B0604030504040204" pitchFamily="34" charset="-128"/>
                <a:ea typeface="Meiryo" panose="020B0604030504040204" pitchFamily="34" charset="-128"/>
              </a:rPr>
              <a:t>）</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への掲載をご希望の場合は、弊社担当営業宛に以下の項目をご連絡ください。</a:t>
            </a:r>
            <a:endParaRPr lang="en-US" altLang="ja-JP" sz="16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600" dirty="0">
                <a:solidFill>
                  <a:srgbClr val="0D0D0D"/>
                </a:solidFill>
                <a:latin typeface="Meiryo" panose="020B0604030504040204" pitchFamily="34" charset="-128"/>
                <a:ea typeface="Meiryo" panose="020B0604030504040204" pitchFamily="34" charset="-128"/>
              </a:rPr>
              <a:t>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p:txBody>
      </p:sp>
      <p:sp>
        <p:nvSpPr>
          <p:cNvPr id="15" name="角丸四角形 7">
            <a:extLst>
              <a:ext uri="{FF2B5EF4-FFF2-40B4-BE49-F238E27FC236}">
                <a16:creationId xmlns:a16="http://schemas.microsoft.com/office/drawing/2014/main" id="{B3EA4D1D-3D6E-3A4F-F033-AA41C8F87773}"/>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CE8D5A47-FE39-DD7A-A88D-DEEC840270D7}"/>
              </a:ext>
            </a:extLst>
          </p:cNvPr>
          <p:cNvGraphicFramePr>
            <a:graphicFrameLocks noGrp="1"/>
          </p:cNvGraphicFramePr>
          <p:nvPr>
            <p:extLst>
              <p:ext uri="{D42A27DB-BD31-4B8C-83A1-F6EECF244321}">
                <p14:modId xmlns:p14="http://schemas.microsoft.com/office/powerpoint/2010/main" val="3923119657"/>
              </p:ext>
            </p:extLst>
          </p:nvPr>
        </p:nvGraphicFramePr>
        <p:xfrm>
          <a:off x="479425" y="2896535"/>
          <a:ext cx="11233150" cy="343688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7102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200" kern="1200" dirty="0">
                          <a:solidFill>
                            <a:srgbClr val="0D0D0D"/>
                          </a:solidFill>
                          <a:latin typeface="Meiryo" panose="020B0604030504040204" pitchFamily="34" charset="-128"/>
                          <a:ea typeface="Meiryo" panose="020B0604030504040204" pitchFamily="34" charset="-128"/>
                          <a:cs typeface="+mn-cs"/>
                        </a:rPr>
                        <a:t>Yahoo!</a:t>
                      </a:r>
                      <a:r>
                        <a:rPr kumimoji="1" lang="ja-JP" altLang="en-US" sz="1200" kern="1200" dirty="0">
                          <a:solidFill>
                            <a:srgbClr val="0D0D0D"/>
                          </a:solidFill>
                          <a:latin typeface="Meiryo" panose="020B0604030504040204" pitchFamily="34" charset="-128"/>
                          <a:ea typeface="Meiryo" panose="020B0604030504040204" pitchFamily="34" charset="-128"/>
                          <a:cs typeface="+mn-cs"/>
                        </a:rPr>
                        <a:t>ファイナンス　タイアップ</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371024">
                <a:tc>
                  <a:txBody>
                    <a:body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endParaRPr kumimoji="1" lang="ja-JP" altLang="en-US" sz="1200" kern="1200" dirty="0">
                        <a:solidFill>
                          <a:srgbClr val="0D0D0D"/>
                        </a:solidFill>
                        <a:latin typeface="Meiryo" panose="020B0604030504040204" pitchFamily="34" charset="-128"/>
                        <a:ea typeface="Meiryo" panose="020B0604030504040204" pitchFamily="34" charset="-128"/>
                        <a:cs typeface="+mn-cs"/>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84462"/>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29829377"/>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参考</a:t>
                      </a:r>
                      <a:r>
                        <a:rPr kumimoji="1" lang="en-US" altLang="ja-JP" sz="1200" b="0" i="0" dirty="0">
                          <a:solidFill>
                            <a:schemeClr val="bg1"/>
                          </a:solidFill>
                          <a:latin typeface="Meiryo" panose="020B0604030504040204" pitchFamily="34" charset="-128"/>
                          <a:ea typeface="Meiryo" panose="020B0604030504040204" pitchFamily="34" charset="-128"/>
                        </a:rPr>
                        <a:t>URL</a:t>
                      </a:r>
                      <a:r>
                        <a:rPr kumimoji="1" lang="ja-JP" altLang="en-US" sz="1200" b="0" i="0" dirty="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タイアップ実施の目的・</a:t>
                      </a:r>
                      <a:r>
                        <a:rPr kumimoji="1" lang="en-US" altLang="ja-JP" sz="1200" b="0" i="0" dirty="0">
                          <a:solidFill>
                            <a:schemeClr val="bg1"/>
                          </a:solidFill>
                          <a:latin typeface="Meiryo" panose="020B0604030504040204" pitchFamily="34" charset="-128"/>
                          <a:ea typeface="Meiryo" panose="020B0604030504040204" pitchFamily="34" charset="-128"/>
                        </a:rPr>
                        <a:t>KPI</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3587183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誘導広告上の表記ガイドライン</a:t>
            </a:r>
          </a:p>
        </p:txBody>
      </p:sp>
      <p:sp>
        <p:nvSpPr>
          <p:cNvPr id="33" name="角丸四角形 19">
            <a:extLst>
              <a:ext uri="{FF2B5EF4-FFF2-40B4-BE49-F238E27FC236}">
                <a16:creationId xmlns:a16="http://schemas.microsoft.com/office/drawing/2014/main" id="{0F8407CB-111A-511A-2DF2-8A1DAD60683B}"/>
              </a:ext>
            </a:extLst>
          </p:cNvPr>
          <p:cNvSpPr/>
          <p:nvPr/>
        </p:nvSpPr>
        <p:spPr>
          <a:xfrm>
            <a:off x="479425" y="1312040"/>
            <a:ext cx="11233150" cy="508876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sz="1100" kern="0" dirty="0">
              <a:solidFill>
                <a:srgbClr val="C9002C"/>
              </a:solidFill>
              <a:latin typeface="Meiryo" panose="020B0604030504040204" pitchFamily="34" charset="-128"/>
            </a:endParaRPr>
          </a:p>
        </p:txBody>
      </p:sp>
      <p:sp>
        <p:nvSpPr>
          <p:cNvPr id="34" name="正方形/長方形 33">
            <a:extLst>
              <a:ext uri="{FF2B5EF4-FFF2-40B4-BE49-F238E27FC236}">
                <a16:creationId xmlns:a16="http://schemas.microsoft.com/office/drawing/2014/main" id="{F677E679-DD37-424C-7529-81D596EE0A02}"/>
              </a:ext>
            </a:extLst>
          </p:cNvPr>
          <p:cNvSpPr/>
          <p:nvPr/>
        </p:nvSpPr>
        <p:spPr>
          <a:xfrm>
            <a:off x="643314" y="1673376"/>
            <a:ext cx="7332335" cy="4591257"/>
          </a:xfrm>
          <a:prstGeom prst="rect">
            <a:avLst/>
          </a:prstGeom>
        </p:spPr>
        <p:txBody>
          <a:bodyPr wrap="square" lIns="0">
            <a:spAutoFit/>
          </a:bodyPr>
          <a:lstStyle/>
          <a:p>
            <a:pPr>
              <a:lnSpc>
                <a:spcPct val="130000"/>
              </a:lnSpc>
            </a:pPr>
            <a:r>
              <a:rPr lang="ja-JP" altLang="en-US" sz="1200" kern="0" dirty="0">
                <a:solidFill>
                  <a:prstClr val="black"/>
                </a:solidFill>
                <a:latin typeface="Meiryo" panose="020B0604030504040204" pitchFamily="34" charset="-128"/>
                <a:cs typeface="メイリオ" panose="020B0604030504040204" pitchFamily="50" charset="-128"/>
              </a:rPr>
              <a:t>・</a:t>
            </a:r>
            <a:r>
              <a:rPr lang="ja-JP" altLang="en-US" sz="1200" dirty="0">
                <a:solidFill>
                  <a:srgbClr val="0D0D0D"/>
                </a:solidFill>
                <a:latin typeface="メイリオ" panose="020B0604030504040204" pitchFamily="50" charset="-128"/>
                <a:ea typeface="メイリオ" panose="020B0604030504040204" pitchFamily="50" charset="-128"/>
              </a:rPr>
              <a:t>「</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ファイナンス」ロゴ＋「広告・広告主体者表記」を必ずセットで掲載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FF0000"/>
                </a:solidFill>
                <a:latin typeface="メイリオ" panose="020B0604030504040204" pitchFamily="50" charset="-128"/>
                <a:ea typeface="メイリオ" panose="020B0604030504040204" pitchFamily="50" charset="-128"/>
              </a:rPr>
              <a:t>・上記</a:t>
            </a:r>
            <a:r>
              <a:rPr lang="en-US" altLang="ja-JP" sz="1200" dirty="0">
                <a:solidFill>
                  <a:srgbClr val="FF0000"/>
                </a:solidFill>
                <a:latin typeface="メイリオ" panose="020B0604030504040204" pitchFamily="50" charset="-128"/>
                <a:ea typeface="メイリオ" panose="020B0604030504040204" pitchFamily="50" charset="-128"/>
              </a:rPr>
              <a:t>2</a:t>
            </a:r>
            <a:r>
              <a:rPr lang="ja-JP" altLang="en-US" sz="1200" dirty="0">
                <a:solidFill>
                  <a:srgbClr val="FF0000"/>
                </a:solidFill>
                <a:latin typeface="メイリオ" panose="020B0604030504040204" pitchFamily="50" charset="-128"/>
                <a:ea typeface="メイリオ" panose="020B0604030504040204" pitchFamily="50" charset="-128"/>
              </a:rPr>
              <a:t>要素は最大限離す必要があるため、以下のいずれかの通り対角線上に配置</a:t>
            </a:r>
            <a:endParaRPr lang="en-US" altLang="ja-JP" sz="1200" dirty="0">
              <a:solidFill>
                <a:srgbClr val="FF0000"/>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①</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ファイナンス：左上、広告・広告主体者表記：右下</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②</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ファイナンス：右上、広告・広告主体者表記：左下</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ファイナンス」ロゴは、視認性を確保できるサイズで掲載、</a:t>
            </a:r>
            <a:br>
              <a:rPr lang="en-US" altLang="ja-JP" sz="1200" dirty="0">
                <a:solidFill>
                  <a:srgbClr val="0D0D0D"/>
                </a:solidFill>
                <a:latin typeface="メイリオ" panose="020B0604030504040204" pitchFamily="50" charset="-128"/>
                <a:ea typeface="メイリオ" panose="020B0604030504040204" pitchFamily="50" charset="-128"/>
              </a:rPr>
            </a:br>
            <a:r>
              <a:rPr lang="ja-JP" altLang="en-US" sz="1200" dirty="0">
                <a:solidFill>
                  <a:srgbClr val="0D0D0D"/>
                </a:solidFill>
                <a:latin typeface="メイリオ" panose="020B0604030504040204" pitchFamily="50" charset="-128"/>
                <a:ea typeface="メイリオ" panose="020B0604030504040204" pitchFamily="50" charset="-128"/>
              </a:rPr>
              <a:t>　かつ大き過ぎない適正なサイズで掲載。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・広告・広告主体者表記は、以下いずれかの表記、形式で掲載。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①提供：クライアント名（テキスト </a:t>
            </a:r>
            <a:r>
              <a:rPr lang="en-US" altLang="ja-JP" sz="1200" dirty="0">
                <a:solidFill>
                  <a:srgbClr val="0D0D0D"/>
                </a:solidFill>
                <a:latin typeface="メイリオ" panose="020B0604030504040204" pitchFamily="50" charset="-128"/>
                <a:ea typeface="メイリオ" panose="020B0604030504040204" pitchFamily="50" charset="-128"/>
              </a:rPr>
              <a:t>or </a:t>
            </a:r>
            <a:r>
              <a:rPr lang="ja-JP" altLang="en-US" sz="1200" dirty="0">
                <a:solidFill>
                  <a:srgbClr val="0D0D0D"/>
                </a:solidFill>
                <a:latin typeface="メイリオ" panose="020B0604030504040204" pitchFamily="50" charset="-128"/>
                <a:ea typeface="メイリオ" panose="020B0604030504040204" pitchFamily="50" charset="-128"/>
              </a:rPr>
              <a:t>ロゴ）</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②</a:t>
            </a:r>
            <a:r>
              <a:rPr lang="en-US" altLang="ja-JP" sz="1200" dirty="0">
                <a:solidFill>
                  <a:srgbClr val="0D0D0D"/>
                </a:solidFill>
                <a:latin typeface="メイリオ" panose="020B0604030504040204" pitchFamily="50" charset="-128"/>
                <a:ea typeface="メイリオ" panose="020B0604030504040204" pitchFamily="50" charset="-128"/>
              </a:rPr>
              <a:t>Sponsored by </a:t>
            </a:r>
            <a:r>
              <a:rPr lang="ja-JP" altLang="en-US" sz="1200" dirty="0">
                <a:solidFill>
                  <a:srgbClr val="0D0D0D"/>
                </a:solidFill>
                <a:latin typeface="メイリオ" panose="020B0604030504040204" pitchFamily="50" charset="-128"/>
                <a:ea typeface="メイリオ" panose="020B0604030504040204" pitchFamily="50" charset="-128"/>
              </a:rPr>
              <a:t>クライアント名（テキスト </a:t>
            </a:r>
            <a:r>
              <a:rPr lang="en-US" altLang="ja-JP" sz="1200" dirty="0">
                <a:solidFill>
                  <a:srgbClr val="0D0D0D"/>
                </a:solidFill>
                <a:latin typeface="メイリオ" panose="020B0604030504040204" pitchFamily="50" charset="-128"/>
                <a:ea typeface="メイリオ" panose="020B0604030504040204" pitchFamily="50" charset="-128"/>
              </a:rPr>
              <a:t>or </a:t>
            </a:r>
            <a:r>
              <a:rPr lang="ja-JP" altLang="en-US" sz="1200" dirty="0">
                <a:solidFill>
                  <a:srgbClr val="0D0D0D"/>
                </a:solidFill>
                <a:latin typeface="メイリオ" panose="020B0604030504040204" pitchFamily="50" charset="-128"/>
                <a:ea typeface="メイリオ" panose="020B0604030504040204" pitchFamily="50" charset="-128"/>
              </a:rPr>
              <a:t>ロゴ）</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広告・広告主体者表記は、</a:t>
            </a:r>
            <a:r>
              <a:rPr lang="en-US" altLang="ja-JP" sz="1050" dirty="0">
                <a:solidFill>
                  <a:srgbClr val="0D0D0D"/>
                </a:solidFill>
                <a:latin typeface="メイリオ" panose="020B0604030504040204" pitchFamily="50" charset="-128"/>
                <a:ea typeface="メイリオ" panose="020B0604030504040204" pitchFamily="50" charset="-128"/>
              </a:rPr>
              <a:t>Yahoo!</a:t>
            </a:r>
            <a:r>
              <a:rPr lang="ja-JP" altLang="en-US" sz="1050" dirty="0">
                <a:solidFill>
                  <a:srgbClr val="0D0D0D"/>
                </a:solidFill>
                <a:latin typeface="メイリオ" panose="020B0604030504040204" pitchFamily="50" charset="-128"/>
                <a:ea typeface="メイリオ" panose="020B0604030504040204" pitchFamily="50" charset="-128"/>
              </a:rPr>
              <a:t>サービスロゴの</a:t>
            </a:r>
            <a:r>
              <a:rPr lang="en-US" altLang="ja-JP" sz="1050" dirty="0">
                <a:solidFill>
                  <a:srgbClr val="0D0D0D"/>
                </a:solidFill>
                <a:latin typeface="メイリオ" panose="020B0604030504040204" pitchFamily="50" charset="-128"/>
                <a:ea typeface="メイリオ" panose="020B0604030504040204" pitchFamily="50" charset="-128"/>
              </a:rPr>
              <a:t>60%</a:t>
            </a:r>
            <a:r>
              <a:rPr lang="ja-JP" altLang="en-US" sz="1050" dirty="0">
                <a:solidFill>
                  <a:srgbClr val="0D0D0D"/>
                </a:solidFill>
                <a:latin typeface="メイリオ" panose="020B0604030504040204" pitchFamily="50" charset="-128"/>
                <a:ea typeface="メイリオ" panose="020B0604030504040204" pitchFamily="50" charset="-128"/>
              </a:rPr>
              <a:t>～</a:t>
            </a:r>
            <a:r>
              <a:rPr lang="en-US" altLang="ja-JP" sz="1050" dirty="0">
                <a:solidFill>
                  <a:srgbClr val="0D0D0D"/>
                </a:solidFill>
                <a:latin typeface="メイリオ" panose="020B0604030504040204" pitchFamily="50" charset="-128"/>
                <a:ea typeface="メイリオ" panose="020B0604030504040204" pitchFamily="50" charset="-128"/>
              </a:rPr>
              <a:t>100%</a:t>
            </a:r>
            <a:r>
              <a:rPr lang="ja-JP" altLang="en-US" sz="1050" dirty="0">
                <a:solidFill>
                  <a:srgbClr val="0D0D0D"/>
                </a:solidFill>
                <a:latin typeface="メイリオ" panose="020B0604030504040204" pitchFamily="50" charset="-128"/>
                <a:ea typeface="メイリオ" panose="020B0604030504040204" pitchFamily="50" charset="-128"/>
              </a:rPr>
              <a:t>サイズを目安とする。</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ロゴの場合、「提供」「</a:t>
            </a:r>
            <a:r>
              <a:rPr lang="en-US" altLang="ja-JP" sz="1050" dirty="0">
                <a:solidFill>
                  <a:srgbClr val="0D0D0D"/>
                </a:solidFill>
                <a:latin typeface="メイリオ" panose="020B0604030504040204" pitchFamily="50" charset="-128"/>
                <a:ea typeface="メイリオ" panose="020B0604030504040204" pitchFamily="50" charset="-128"/>
              </a:rPr>
              <a:t>Sponsored by</a:t>
            </a:r>
            <a:r>
              <a:rPr lang="ja-JP" altLang="en-US" sz="1050" dirty="0">
                <a:solidFill>
                  <a:srgbClr val="0D0D0D"/>
                </a:solidFill>
                <a:latin typeface="メイリオ" panose="020B0604030504040204" pitchFamily="50" charset="-128"/>
                <a:ea typeface="メイリオ" panose="020B0604030504040204" pitchFamily="50" charset="-128"/>
              </a:rPr>
              <a:t>」の広告表記は非表示でも可。</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広告に適用される「広告掲載基準」において「主体者の明示」が規定されています。</a:t>
            </a:r>
          </a:p>
          <a:p>
            <a:r>
              <a:rPr lang="ja-JP" altLang="en-US" sz="1050" dirty="0">
                <a:solidFill>
                  <a:srgbClr val="0D0D0D"/>
                </a:solidFill>
                <a:latin typeface="メイリオ" panose="020B0604030504040204" pitchFamily="50" charset="-128"/>
                <a:ea typeface="メイリオ" panose="020B0604030504040204" pitchFamily="50" charset="-128"/>
              </a:rPr>
              <a:t>　　　（参照）</a:t>
            </a:r>
            <a:r>
              <a:rPr lang="en-US" altLang="ja-JP" sz="1050" dirty="0">
                <a:solidFill>
                  <a:srgbClr val="0D0D0D"/>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Yahoo!</a:t>
            </a:r>
            <a:r>
              <a:rPr lang="ja-JP" altLang="en-US" sz="1050" dirty="0">
                <a:solidFill>
                  <a:srgbClr val="0D0D0D"/>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広告ヘルプページ</a:t>
            </a:r>
            <a:endParaRPr lang="en-US" altLang="ja-JP" sz="105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1.</a:t>
            </a:r>
            <a:r>
              <a:rPr lang="ja-JP" altLang="en-US" sz="1050" dirty="0">
                <a:solidFill>
                  <a:srgbClr val="0D0D0D"/>
                </a:solidFill>
                <a:latin typeface="メイリオ" panose="020B0604030504040204" pitchFamily="50" charset="-128"/>
                <a:ea typeface="メイリオ" panose="020B0604030504040204" pitchFamily="50" charset="-128"/>
              </a:rPr>
              <a:t>会社名、ブランド名、商品名、サービス名のいずれかのロゴマークの表記商品写真などでの代替はできません。</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また、商標登録されていないものを使用する場合は、必ず会社名も明記してください。</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2.</a:t>
            </a:r>
            <a:r>
              <a:rPr lang="ja-JP" altLang="en-US" sz="1050" dirty="0">
                <a:solidFill>
                  <a:srgbClr val="0D0D0D"/>
                </a:solidFill>
                <a:latin typeface="メイリオ" panose="020B0604030504040204" pitchFamily="50" charset="-128"/>
                <a:ea typeface="メイリオ" panose="020B0604030504040204" pitchFamily="50" charset="-128"/>
              </a:rPr>
              <a:t>「提供：○○」などの表記</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広告の四隅のいずれかに「インフォメーションアイコン」が表示されます。</a:t>
            </a:r>
            <a:br>
              <a:rPr lang="en-US" altLang="ja-JP" sz="1050" dirty="0">
                <a:solidFill>
                  <a:srgbClr val="0D0D0D"/>
                </a:solidFill>
                <a:latin typeface="メイリオ" panose="020B0604030504040204" pitchFamily="50" charset="-128"/>
                <a:ea typeface="メイリオ" panose="020B0604030504040204" pitchFamily="50" charset="-128"/>
              </a:rPr>
            </a:b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Yahoo!</a:t>
            </a:r>
            <a:r>
              <a:rPr lang="ja-JP" altLang="en-US" sz="1050" dirty="0">
                <a:solidFill>
                  <a:srgbClr val="0D0D0D"/>
                </a:solidFill>
                <a:latin typeface="メイリオ" panose="020B0604030504040204" pitchFamily="50" charset="-128"/>
                <a:ea typeface="メイリオ" panose="020B0604030504040204" pitchFamily="50" charset="-128"/>
              </a:rPr>
              <a:t>広告の規制で定める明記必須項目や常時表示すべき要素は避けて配置ください。</a:t>
            </a:r>
            <a:endParaRPr lang="en-US" altLang="ja-JP" sz="105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・その他、使用にあたっては別紙「</a:t>
            </a:r>
            <a:r>
              <a:rPr lang="ja-JP" altLang="en-US" sz="1200" dirty="0">
                <a:solidFill>
                  <a:srgbClr val="0D0D0D"/>
                </a:solidFill>
                <a:latin typeface="メイリオ" panose="020B0604030504040204" pitchFamily="50" charset="-128"/>
                <a:ea typeface="メイリオ" panose="020B0604030504040204" pitchFamily="50" charset="-128"/>
                <a:hlinkClick r:id="rId5">
                  <a:extLst>
                    <a:ext uri="{A12FA001-AC4F-418D-AE19-62706E023703}">
                      <ahyp:hlinkClr xmlns:ahyp="http://schemas.microsoft.com/office/drawing/2018/hyperlinkcolor" val="tx"/>
                    </a:ext>
                  </a:extLst>
                </a:hlinkClick>
              </a:rPr>
              <a:t>タイアップ広告・クリエイティブ企画商品の誘導広告クリエイティブにおける表記ガイドライン</a:t>
            </a:r>
            <a:r>
              <a:rPr lang="ja-JP" altLang="en-US" sz="1200" dirty="0">
                <a:solidFill>
                  <a:srgbClr val="0D0D0D"/>
                </a:solidFill>
                <a:latin typeface="メイリオ" panose="020B0604030504040204" pitchFamily="50" charset="-128"/>
                <a:ea typeface="メイリオ" panose="020B0604030504040204" pitchFamily="50" charset="-128"/>
              </a:rPr>
              <a:t>」を遵守。</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C3BD9C21-ECA9-55F4-E1F0-89A98D169AB5}"/>
              </a:ext>
            </a:extLst>
          </p:cNvPr>
          <p:cNvSpPr/>
          <p:nvPr/>
        </p:nvSpPr>
        <p:spPr>
          <a:xfrm>
            <a:off x="8628857" y="229685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b="1" kern="0">
                <a:solidFill>
                  <a:srgbClr val="C9002C"/>
                </a:solidFill>
                <a:latin typeface="Meiryo" panose="020B0604030504040204" pitchFamily="34" charset="-128"/>
              </a:rPr>
              <a:t>誘導広告バナー</a:t>
            </a:r>
          </a:p>
        </p:txBody>
      </p:sp>
      <p:sp>
        <p:nvSpPr>
          <p:cNvPr id="36" name="フッター プレースホルダー 3">
            <a:extLst>
              <a:ext uri="{FF2B5EF4-FFF2-40B4-BE49-F238E27FC236}">
                <a16:creationId xmlns:a16="http://schemas.microsoft.com/office/drawing/2014/main" id="{E179FC9B-6AA5-ED18-FAFB-76CB4358D39B}"/>
              </a:ext>
            </a:extLst>
          </p:cNvPr>
          <p:cNvSpPr txBox="1">
            <a:spLocks/>
          </p:cNvSpPr>
          <p:nvPr/>
        </p:nvSpPr>
        <p:spPr>
          <a:xfrm>
            <a:off x="8680562" y="229685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endParaRPr lang="ja-JP" altLang="en-US" sz="800" dirty="0">
              <a:solidFill>
                <a:prstClr val="black"/>
              </a:solidFill>
              <a:latin typeface="Meiryo" panose="020B0604030504040204" pitchFamily="34" charset="-128"/>
            </a:endParaRPr>
          </a:p>
        </p:txBody>
      </p:sp>
      <p:sp>
        <p:nvSpPr>
          <p:cNvPr id="37" name="角丸四角形 23">
            <a:extLst>
              <a:ext uri="{FF2B5EF4-FFF2-40B4-BE49-F238E27FC236}">
                <a16:creationId xmlns:a16="http://schemas.microsoft.com/office/drawing/2014/main" id="{59214605-78C1-16E3-3F1D-2065BACD14EA}"/>
              </a:ext>
            </a:extLst>
          </p:cNvPr>
          <p:cNvSpPr/>
          <p:nvPr/>
        </p:nvSpPr>
        <p:spPr>
          <a:xfrm>
            <a:off x="10045283" y="410078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lang="ja-JP" altLang="en-US" sz="800">
                <a:solidFill>
                  <a:srgbClr val="FFFFFF"/>
                </a:solidFill>
                <a:latin typeface="Meiryo" panose="020B0604030504040204" pitchFamily="34" charset="-128"/>
              </a:rPr>
              <a:t>クライアント</a:t>
            </a:r>
            <a:endParaRPr lang="en-US" altLang="ja-JP" sz="800" dirty="0">
              <a:solidFill>
                <a:srgbClr val="FFFFFF"/>
              </a:solidFill>
              <a:latin typeface="Meiryo" panose="020B0604030504040204" pitchFamily="34" charset="-128"/>
            </a:endParaRPr>
          </a:p>
          <a:p>
            <a:pPr algn="ctr">
              <a:defRPr/>
            </a:pPr>
            <a:r>
              <a:rPr lang="ja-JP" altLang="en-US" sz="800">
                <a:solidFill>
                  <a:srgbClr val="FFFFFF"/>
                </a:solidFill>
                <a:latin typeface="Meiryo" panose="020B0604030504040204" pitchFamily="34" charset="-128"/>
              </a:rPr>
              <a:t>ロゴ</a:t>
            </a:r>
          </a:p>
        </p:txBody>
      </p:sp>
      <p:sp>
        <p:nvSpPr>
          <p:cNvPr id="38" name="テキスト ボックス 37">
            <a:extLst>
              <a:ext uri="{FF2B5EF4-FFF2-40B4-BE49-F238E27FC236}">
                <a16:creationId xmlns:a16="http://schemas.microsoft.com/office/drawing/2014/main" id="{9ADD250E-9558-54D8-5EB9-7C26ED4B6E20}"/>
              </a:ext>
            </a:extLst>
          </p:cNvPr>
          <p:cNvSpPr txBox="1"/>
          <p:nvPr/>
        </p:nvSpPr>
        <p:spPr>
          <a:xfrm>
            <a:off x="8526740" y="2037793"/>
            <a:ext cx="2431797" cy="276999"/>
          </a:xfrm>
          <a:prstGeom prst="rect">
            <a:avLst/>
          </a:prstGeom>
          <a:noFill/>
        </p:spPr>
        <p:txBody>
          <a:bodyPr wrap="square" rtlCol="0">
            <a:spAutoFit/>
          </a:bodyPr>
          <a:lstStyle/>
          <a:p>
            <a:r>
              <a:rPr lang="ja-JP" altLang="en-US" sz="1200" dirty="0">
                <a:solidFill>
                  <a:srgbClr val="000000"/>
                </a:solidFill>
                <a:latin typeface="Meiryo" panose="020B0604030504040204" pitchFamily="34" charset="-128"/>
              </a:rPr>
              <a:t>▼</a:t>
            </a:r>
            <a:r>
              <a:rPr lang="ja-JP" altLang="en-US" sz="900" dirty="0">
                <a:solidFill>
                  <a:srgbClr val="000000"/>
                </a:solidFill>
                <a:latin typeface="Meiryo" panose="020B0604030504040204" pitchFamily="34" charset="-128"/>
              </a:rPr>
              <a:t>誘導広告　クリエイティブイメージ</a:t>
            </a:r>
          </a:p>
        </p:txBody>
      </p:sp>
      <p:sp>
        <p:nvSpPr>
          <p:cNvPr id="39" name="角丸四角形 25">
            <a:extLst>
              <a:ext uri="{FF2B5EF4-FFF2-40B4-BE49-F238E27FC236}">
                <a16:creationId xmlns:a16="http://schemas.microsoft.com/office/drawing/2014/main" id="{B43A374D-AF4F-1EB1-E5CE-057DC1E69830}"/>
              </a:ext>
            </a:extLst>
          </p:cNvPr>
          <p:cNvSpPr/>
          <p:nvPr/>
        </p:nvSpPr>
        <p:spPr>
          <a:xfrm>
            <a:off x="8464907" y="476832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a:lnSpc>
                <a:spcPct val="120000"/>
              </a:lnSpc>
            </a:pPr>
            <a:r>
              <a:rPr lang="ja-JP" altLang="en-US" sz="1100" b="1" kern="0" dirty="0">
                <a:solidFill>
                  <a:srgbClr val="C9002C"/>
                </a:solidFill>
                <a:latin typeface="Meiryo" panose="020B0604030504040204" pitchFamily="34" charset="-128"/>
                <a:cs typeface="メイリオ" panose="020B0604030504040204" pitchFamily="50" charset="-128"/>
              </a:rPr>
              <a:t>「</a:t>
            </a:r>
            <a:r>
              <a:rPr lang="en-US" altLang="ja-JP" sz="1100" b="1" kern="0" dirty="0">
                <a:solidFill>
                  <a:srgbClr val="C9002C"/>
                </a:solidFill>
                <a:latin typeface="Meiryo" panose="020B0604030504040204" pitchFamily="34" charset="-128"/>
                <a:cs typeface="メイリオ" panose="020B0604030504040204" pitchFamily="50" charset="-128"/>
              </a:rPr>
              <a:t>Yahoo</a:t>
            </a:r>
            <a:r>
              <a:rPr lang="ja-JP" altLang="en-US" sz="1100" b="1" kern="0" dirty="0">
                <a:solidFill>
                  <a:srgbClr val="C9002C"/>
                </a:solidFill>
                <a:latin typeface="Meiryo" panose="020B0604030504040204" pitchFamily="34" charset="-128"/>
                <a:cs typeface="メイリオ" panose="020B0604030504040204" pitchFamily="50" charset="-128"/>
              </a:rPr>
              <a:t>ファイナンス」</a:t>
            </a:r>
            <a:endParaRPr lang="en-US" altLang="ja-JP" sz="1100" b="1" kern="0" dirty="0">
              <a:solidFill>
                <a:srgbClr val="C9002C"/>
              </a:solidFill>
              <a:latin typeface="Meiryo" panose="020B0604030504040204" pitchFamily="34" charset="-128"/>
              <a:cs typeface="メイリオ" panose="020B0604030504040204" pitchFamily="50" charset="-128"/>
            </a:endParaRPr>
          </a:p>
          <a:p>
            <a:pPr algn="ctr">
              <a:lnSpc>
                <a:spcPct val="120000"/>
              </a:lnSpc>
            </a:pPr>
            <a:r>
              <a:rPr lang="ja-JP" altLang="en-US" sz="800" b="1" kern="0" dirty="0">
                <a:solidFill>
                  <a:srgbClr val="C9002C"/>
                </a:solidFill>
                <a:latin typeface="Meiryo" panose="020B0604030504040204" pitchFamily="34" charset="-128"/>
                <a:cs typeface="メイリオ" panose="020B0604030504040204" pitchFamily="50" charset="-128"/>
              </a:rPr>
              <a:t>　</a:t>
            </a:r>
            <a:endParaRPr lang="en-US" altLang="ja-JP" sz="800" kern="0" dirty="0">
              <a:solidFill>
                <a:srgbClr val="C9002C"/>
              </a:solidFill>
              <a:latin typeface="Meiryo" panose="020B0604030504040204" pitchFamily="34" charset="-128"/>
              <a:cs typeface="メイリオ" panose="020B0604030504040204" pitchFamily="50" charset="-128"/>
            </a:endParaRPr>
          </a:p>
          <a:p>
            <a:pPr algn="ctr">
              <a:lnSpc>
                <a:spcPct val="120000"/>
              </a:lnSpc>
            </a:pPr>
            <a:r>
              <a:rPr lang="ja-JP" altLang="en-US" sz="1100" b="1" kern="0" dirty="0">
                <a:solidFill>
                  <a:srgbClr val="C9002C"/>
                </a:solidFill>
                <a:latin typeface="Meiryo" panose="020B0604030504040204" pitchFamily="34" charset="-128"/>
                <a:cs typeface="メイリオ" panose="020B0604030504040204" pitchFamily="50" charset="-128"/>
              </a:rPr>
              <a:t>「広告・広告主体者表記」</a:t>
            </a:r>
            <a:endParaRPr lang="en-US" altLang="ja-JP" sz="1100" b="1" kern="0" dirty="0">
              <a:solidFill>
                <a:srgbClr val="C9002C"/>
              </a:solidFill>
              <a:latin typeface="Meiryo" panose="020B0604030504040204" pitchFamily="34" charset="-128"/>
              <a:cs typeface="メイリオ" panose="020B0604030504040204" pitchFamily="50" charset="-128"/>
            </a:endParaRPr>
          </a:p>
          <a:p>
            <a:pPr algn="ctr">
              <a:lnSpc>
                <a:spcPct val="120000"/>
              </a:lnSpc>
            </a:pPr>
            <a:r>
              <a:rPr lang="ja-JP" altLang="en-US" sz="1000" kern="0" dirty="0">
                <a:solidFill>
                  <a:srgbClr val="C9002C"/>
                </a:solidFill>
                <a:latin typeface="Meiryo" panose="020B0604030504040204" pitchFamily="34" charset="-128"/>
                <a:cs typeface="メイリオ" panose="020B0604030504040204" pitchFamily="50" charset="-128"/>
              </a:rPr>
              <a:t>を必ずセットで掲載</a:t>
            </a:r>
            <a:endParaRPr lang="en-US" altLang="ja-JP" sz="1000" kern="0" dirty="0">
              <a:solidFill>
                <a:srgbClr val="C9002C"/>
              </a:solidFill>
              <a:latin typeface="Meiryo" panose="020B0604030504040204" pitchFamily="34" charset="-128"/>
              <a:cs typeface="メイリオ" panose="020B0604030504040204" pitchFamily="50" charset="-128"/>
            </a:endParaRPr>
          </a:p>
        </p:txBody>
      </p:sp>
      <p:sp>
        <p:nvSpPr>
          <p:cNvPr id="40" name="角丸四角形 26">
            <a:extLst>
              <a:ext uri="{FF2B5EF4-FFF2-40B4-BE49-F238E27FC236}">
                <a16:creationId xmlns:a16="http://schemas.microsoft.com/office/drawing/2014/main" id="{8DFA4DE3-3852-2A3D-EC22-4543ABC8EC2E}"/>
              </a:ext>
            </a:extLst>
          </p:cNvPr>
          <p:cNvSpPr/>
          <p:nvPr/>
        </p:nvSpPr>
        <p:spPr>
          <a:xfrm>
            <a:off x="4284167" y="103740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a:defRPr/>
            </a:pPr>
            <a:r>
              <a:rPr kumimoji="0" lang="ja-JP" altLang="en-US" sz="1600" kern="0">
                <a:solidFill>
                  <a:srgbClr val="000000">
                    <a:lumMod val="75000"/>
                    <a:lumOff val="25000"/>
                  </a:srgbClr>
                </a:solidFill>
                <a:latin typeface="Meiryo" panose="020B0604030504040204" pitchFamily="34" charset="-128"/>
              </a:rPr>
              <a:t>標準（推奨）表記</a:t>
            </a:r>
          </a:p>
        </p:txBody>
      </p:sp>
      <p:sp>
        <p:nvSpPr>
          <p:cNvPr id="41" name="角丸四角形 27">
            <a:extLst>
              <a:ext uri="{FF2B5EF4-FFF2-40B4-BE49-F238E27FC236}">
                <a16:creationId xmlns:a16="http://schemas.microsoft.com/office/drawing/2014/main" id="{D9D756EA-377A-C2A2-82E1-B57363943D7C}"/>
              </a:ext>
            </a:extLst>
          </p:cNvPr>
          <p:cNvSpPr/>
          <p:nvPr/>
        </p:nvSpPr>
        <p:spPr>
          <a:xfrm>
            <a:off x="8680562" y="2346700"/>
            <a:ext cx="1239273" cy="290808"/>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ndParaRPr>
          </a:p>
        </p:txBody>
      </p:sp>
      <p:pic>
        <p:nvPicPr>
          <p:cNvPr id="42" name="グラフィックス 41" descr="バッジ: フォロー 単色塗りつぶし">
            <a:extLst>
              <a:ext uri="{FF2B5EF4-FFF2-40B4-BE49-F238E27FC236}">
                <a16:creationId xmlns:a16="http://schemas.microsoft.com/office/drawing/2014/main" id="{AE09F735-2062-E20B-878F-04286D54A0E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742638" y="5091039"/>
            <a:ext cx="170181" cy="170181"/>
          </a:xfrm>
          <a:prstGeom prst="rect">
            <a:avLst/>
          </a:prstGeom>
        </p:spPr>
      </p:pic>
      <p:cxnSp>
        <p:nvCxnSpPr>
          <p:cNvPr id="43" name="カギ線コネクタ 29">
            <a:extLst>
              <a:ext uri="{FF2B5EF4-FFF2-40B4-BE49-F238E27FC236}">
                <a16:creationId xmlns:a16="http://schemas.microsoft.com/office/drawing/2014/main" id="{DA420B9F-3D30-3BD9-4D37-ADB43996D2D5}"/>
              </a:ext>
            </a:extLst>
          </p:cNvPr>
          <p:cNvCxnSpPr>
            <a:cxnSpLocks/>
            <a:stCxn id="41" idx="1"/>
            <a:endCxn id="39" idx="1"/>
          </p:cNvCxnSpPr>
          <p:nvPr/>
        </p:nvCxnSpPr>
        <p:spPr>
          <a:xfrm rot="10800000" flipV="1">
            <a:off x="8464908" y="2492104"/>
            <a:ext cx="215655" cy="2769116"/>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44" name="角丸四角形 30">
            <a:extLst>
              <a:ext uri="{FF2B5EF4-FFF2-40B4-BE49-F238E27FC236}">
                <a16:creationId xmlns:a16="http://schemas.microsoft.com/office/drawing/2014/main" id="{350ACCE6-4C19-048B-7F57-239D5308EBFA}"/>
              </a:ext>
            </a:extLst>
          </p:cNvPr>
          <p:cNvSpPr/>
          <p:nvPr/>
        </p:nvSpPr>
        <p:spPr>
          <a:xfrm>
            <a:off x="9939936" y="407124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ndParaRPr>
          </a:p>
        </p:txBody>
      </p:sp>
      <p:cxnSp>
        <p:nvCxnSpPr>
          <p:cNvPr id="45" name="カギ線コネクタ 31">
            <a:extLst>
              <a:ext uri="{FF2B5EF4-FFF2-40B4-BE49-F238E27FC236}">
                <a16:creationId xmlns:a16="http://schemas.microsoft.com/office/drawing/2014/main" id="{4B159CCD-BE61-2C6C-EDAF-D9A2B2771F49}"/>
              </a:ext>
            </a:extLst>
          </p:cNvPr>
          <p:cNvCxnSpPr>
            <a:stCxn id="44" idx="3"/>
            <a:endCxn id="39" idx="3"/>
          </p:cNvCxnSpPr>
          <p:nvPr/>
        </p:nvCxnSpPr>
        <p:spPr>
          <a:xfrm>
            <a:off x="10870709" y="428751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46" name="グラフィックス 45" descr="バッジ: チェックマーク 1 単色塗りつぶし">
            <a:extLst>
              <a:ext uri="{FF2B5EF4-FFF2-40B4-BE49-F238E27FC236}">
                <a16:creationId xmlns:a16="http://schemas.microsoft.com/office/drawing/2014/main" id="{7744C4C8-B7EA-B89D-C463-62EE3192ADE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797713" y="2487889"/>
            <a:ext cx="215656" cy="215656"/>
          </a:xfrm>
          <a:prstGeom prst="rect">
            <a:avLst/>
          </a:prstGeom>
        </p:spPr>
      </p:pic>
      <p:pic>
        <p:nvPicPr>
          <p:cNvPr id="47" name="グラフィックス 46" descr="バッジ: チェックマーク 1 単色塗りつぶし">
            <a:extLst>
              <a:ext uri="{FF2B5EF4-FFF2-40B4-BE49-F238E27FC236}">
                <a16:creationId xmlns:a16="http://schemas.microsoft.com/office/drawing/2014/main" id="{C7C23D73-E00E-2D63-EE0C-5CF70248D9D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785318" y="4138573"/>
            <a:ext cx="215656" cy="215656"/>
          </a:xfrm>
          <a:prstGeom prst="rect">
            <a:avLst/>
          </a:prstGeom>
        </p:spPr>
      </p:pic>
      <p:pic>
        <p:nvPicPr>
          <p:cNvPr id="48" name="図 47">
            <a:extLst>
              <a:ext uri="{FF2B5EF4-FFF2-40B4-BE49-F238E27FC236}">
                <a16:creationId xmlns:a16="http://schemas.microsoft.com/office/drawing/2014/main" id="{C23457E3-A124-17DA-798D-0CAB7097C191}"/>
              </a:ext>
            </a:extLst>
          </p:cNvPr>
          <p:cNvPicPr>
            <a:picLocks noChangeAspect="1"/>
          </p:cNvPicPr>
          <p:nvPr/>
        </p:nvPicPr>
        <p:blipFill>
          <a:blip r:embed="rId10"/>
          <a:stretch>
            <a:fillRect/>
          </a:stretch>
        </p:blipFill>
        <p:spPr>
          <a:xfrm>
            <a:off x="8849236" y="2384887"/>
            <a:ext cx="916832" cy="204030"/>
          </a:xfrm>
          <a:prstGeom prst="rect">
            <a:avLst/>
          </a:prstGeom>
        </p:spPr>
      </p:pic>
    </p:spTree>
    <p:extLst>
      <p:ext uri="{BB962C8B-B14F-4D97-AF65-F5344CB8AC3E}">
        <p14:creationId xmlns:p14="http://schemas.microsoft.com/office/powerpoint/2010/main" val="32225866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3335867" y="4603307"/>
            <a:ext cx="5943600" cy="543702"/>
          </a:xfrm>
        </p:spPr>
        <p:txBody>
          <a:bodyPr/>
          <a:lstStyle/>
          <a:p>
            <a:r>
              <a:rPr lang="en-US" altLang="ja-JP" dirty="0"/>
              <a:t>appendix</a:t>
            </a:r>
          </a:p>
          <a:p>
            <a:r>
              <a:rPr lang="ja-JP" altLang="en-US" dirty="0">
                <a:latin typeface="+mn-ea"/>
              </a:rPr>
              <a:t>広告誘導商品紹介</a:t>
            </a:r>
            <a:endParaRPr lang="en-US" altLang="ja-JP" dirty="0">
              <a:latin typeface="+mn-ea"/>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05</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16588268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グラフィカル ユーザー インターフェイス, Web サイト&#10;&#10;自動的に生成された説明">
            <a:extLst>
              <a:ext uri="{FF2B5EF4-FFF2-40B4-BE49-F238E27FC236}">
                <a16:creationId xmlns:a16="http://schemas.microsoft.com/office/drawing/2014/main" id="{E5E69524-7132-B1D8-EEA9-0756AE9602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6000" y="1666800"/>
            <a:ext cx="2545200" cy="4216676"/>
          </a:xfrm>
          <a:prstGeom prst="rect">
            <a:avLst/>
          </a:prstGeom>
        </p:spPr>
      </p:pic>
      <p:pic>
        <p:nvPicPr>
          <p:cNvPr id="4" name="図 3" descr="グラフィカル ユーザー インターフェイス, Web サイト&#10;&#10;自動的に生成された説明">
            <a:extLst>
              <a:ext uri="{FF2B5EF4-FFF2-40B4-BE49-F238E27FC236}">
                <a16:creationId xmlns:a16="http://schemas.microsoft.com/office/drawing/2014/main" id="{4682F34A-11CC-2F52-4AEB-51536C1DBACD}"/>
              </a:ext>
            </a:extLst>
          </p:cNvPr>
          <p:cNvPicPr>
            <a:picLocks noChangeAspect="1"/>
          </p:cNvPicPr>
          <p:nvPr/>
        </p:nvPicPr>
        <p:blipFill rotWithShape="1">
          <a:blip r:embed="rId4">
            <a:extLst>
              <a:ext uri="{28A0092B-C50C-407E-A947-70E740481C1C}">
                <a14:useLocalDpi xmlns:a14="http://schemas.microsoft.com/office/drawing/2010/main" val="0"/>
              </a:ext>
            </a:extLst>
          </a:blip>
          <a:srcRect b="1623"/>
          <a:stretch/>
        </p:blipFill>
        <p:spPr>
          <a:xfrm>
            <a:off x="2970000" y="1710000"/>
            <a:ext cx="2520000" cy="4163356"/>
          </a:xfrm>
          <a:prstGeom prst="rect">
            <a:avLst/>
          </a:prstGeom>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507058" y="252000"/>
            <a:ext cx="3913223" cy="335028"/>
          </a:xfrm>
        </p:spPr>
        <p:txBody>
          <a:bodyPr/>
          <a:lstStyle/>
          <a:p>
            <a:r>
              <a:rPr lang="ja-JP" altLang="en-US" dirty="0"/>
              <a:t>広告誘導商品／スマートフォン商品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2516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6"/>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18" name="角丸四角形 37">
            <a:extLst>
              <a:ext uri="{FF2B5EF4-FFF2-40B4-BE49-F238E27FC236}">
                <a16:creationId xmlns:a16="http://schemas.microsoft.com/office/drawing/2014/main" id="{86198E75-B43E-8AF1-F8C7-F6134F2C0305}"/>
              </a:ext>
            </a:extLst>
          </p:cNvPr>
          <p:cNvSpPr/>
          <p:nvPr/>
        </p:nvSpPr>
        <p:spPr>
          <a:xfrm>
            <a:off x="443702" y="3122679"/>
            <a:ext cx="218667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画像</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5</a:t>
            </a:r>
            <a:endPar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38">
            <a:extLst>
              <a:ext uri="{FF2B5EF4-FFF2-40B4-BE49-F238E27FC236}">
                <a16:creationId xmlns:a16="http://schemas.microsoft.com/office/drawing/2014/main" id="{B818268E-AC59-FC22-09DC-110477621D6D}"/>
              </a:ext>
            </a:extLst>
          </p:cNvPr>
          <p:cNvSpPr>
            <a:spLocks noChangeAspect="1"/>
          </p:cNvSpPr>
          <p:nvPr/>
        </p:nvSpPr>
        <p:spPr>
          <a:xfrm>
            <a:off x="191702" y="321713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正方形/長方形 8">
            <a:extLst>
              <a:ext uri="{FF2B5EF4-FFF2-40B4-BE49-F238E27FC236}">
                <a16:creationId xmlns:a16="http://schemas.microsoft.com/office/drawing/2014/main" id="{7669482B-EAE0-FE1A-63FE-33A9CE07872A}"/>
              </a:ext>
            </a:extLst>
          </p:cNvPr>
          <p:cNvSpPr/>
          <p:nvPr/>
        </p:nvSpPr>
        <p:spPr>
          <a:xfrm>
            <a:off x="8519905" y="6298387"/>
            <a:ext cx="3152589" cy="138499"/>
          </a:xfrm>
          <a:prstGeom prst="rect">
            <a:avLst/>
          </a:prstGeom>
        </p:spPr>
        <p:txBody>
          <a:bodyPr wrap="none" lIns="0" tIns="0" rIns="0" bIns="0">
            <a:spAutoFit/>
          </a:bodyPr>
          <a:lstStyle/>
          <a:p>
            <a:pPr algn="r">
              <a:defRPr/>
            </a:pPr>
            <a:r>
              <a:rPr lang="en-US" altLang="ja-JP" sz="900" dirty="0">
                <a:solidFill>
                  <a:srgbClr val="000000">
                    <a:lumMod val="50000"/>
                    <a:lumOff val="50000"/>
                  </a:srgbClr>
                </a:solidFill>
                <a:latin typeface="Meiryo" panose="020B0604030504040204" pitchFamily="34" charset="-128"/>
              </a:rPr>
              <a:t>※</a:t>
            </a:r>
            <a:r>
              <a:rPr lang="ja-JP" altLang="en-US" sz="900" dirty="0">
                <a:solidFill>
                  <a:srgbClr val="000000">
                    <a:lumMod val="50000"/>
                    <a:lumOff val="50000"/>
                  </a:srgbClr>
                </a:solidFill>
                <a:latin typeface="Meiryo" panose="020B0604030504040204" pitchFamily="34" charset="-128"/>
              </a:rPr>
              <a:t>コンテンツページは予告なく変更されることがあります。</a:t>
            </a:r>
          </a:p>
        </p:txBody>
      </p:sp>
      <p:pic>
        <p:nvPicPr>
          <p:cNvPr id="17" name="図 16">
            <a:extLst>
              <a:ext uri="{FF2B5EF4-FFF2-40B4-BE49-F238E27FC236}">
                <a16:creationId xmlns:a16="http://schemas.microsoft.com/office/drawing/2014/main" id="{BF792CC4-9A85-7E10-EE0B-9335F493FDC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5393"/>
          <a:stretch/>
        </p:blipFill>
        <p:spPr>
          <a:xfrm>
            <a:off x="2745751" y="1491283"/>
            <a:ext cx="2974331" cy="4387068"/>
          </a:xfrm>
          <a:prstGeom prst="rect">
            <a:avLst/>
          </a:prstGeom>
        </p:spPr>
      </p:pic>
      <p:pic>
        <p:nvPicPr>
          <p:cNvPr id="19" name="図 18">
            <a:extLst>
              <a:ext uri="{FF2B5EF4-FFF2-40B4-BE49-F238E27FC236}">
                <a16:creationId xmlns:a16="http://schemas.microsoft.com/office/drawing/2014/main" id="{E50AAB81-9EC0-AC78-C52D-70D81201B76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5393"/>
          <a:stretch/>
        </p:blipFill>
        <p:spPr>
          <a:xfrm>
            <a:off x="8270512" y="1486288"/>
            <a:ext cx="2974331" cy="4387068"/>
          </a:xfrm>
          <a:prstGeom prst="rect">
            <a:avLst/>
          </a:prstGeom>
        </p:spPr>
      </p:pic>
      <p:sp>
        <p:nvSpPr>
          <p:cNvPr id="22" name="角丸四角形 46">
            <a:extLst>
              <a:ext uri="{FF2B5EF4-FFF2-40B4-BE49-F238E27FC236}">
                <a16:creationId xmlns:a16="http://schemas.microsoft.com/office/drawing/2014/main" id="{29E886FC-D442-849F-4471-14D3803BBA20}"/>
              </a:ext>
            </a:extLst>
          </p:cNvPr>
          <p:cNvSpPr/>
          <p:nvPr/>
        </p:nvSpPr>
        <p:spPr>
          <a:xfrm>
            <a:off x="510528" y="2459118"/>
            <a:ext cx="2119849"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WEB</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23" name="角丸四角形 37">
            <a:extLst>
              <a:ext uri="{FF2B5EF4-FFF2-40B4-BE49-F238E27FC236}">
                <a16:creationId xmlns:a16="http://schemas.microsoft.com/office/drawing/2014/main" id="{E9DFB9AC-BE89-F04A-2203-F49E3A7E89DB}"/>
              </a:ext>
            </a:extLst>
          </p:cNvPr>
          <p:cNvSpPr/>
          <p:nvPr/>
        </p:nvSpPr>
        <p:spPr>
          <a:xfrm>
            <a:off x="5874264" y="3122679"/>
            <a:ext cx="218667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画像</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p>
        </p:txBody>
      </p:sp>
      <p:sp>
        <p:nvSpPr>
          <p:cNvPr id="24" name="角丸四角形 46">
            <a:extLst>
              <a:ext uri="{FF2B5EF4-FFF2-40B4-BE49-F238E27FC236}">
                <a16:creationId xmlns:a16="http://schemas.microsoft.com/office/drawing/2014/main" id="{5B6F3A17-6BD2-D631-BD24-2C3A895CA400}"/>
              </a:ext>
            </a:extLst>
          </p:cNvPr>
          <p:cNvSpPr/>
          <p:nvPr/>
        </p:nvSpPr>
        <p:spPr>
          <a:xfrm>
            <a:off x="5941090" y="2459118"/>
            <a:ext cx="2119849"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WEB</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25" name="円/楕円 38">
            <a:extLst>
              <a:ext uri="{FF2B5EF4-FFF2-40B4-BE49-F238E27FC236}">
                <a16:creationId xmlns:a16="http://schemas.microsoft.com/office/drawing/2014/main" id="{60FC165E-CF17-41C1-CF0C-502841D99414}"/>
              </a:ext>
            </a:extLst>
          </p:cNvPr>
          <p:cNvSpPr>
            <a:spLocks noChangeAspect="1"/>
          </p:cNvSpPr>
          <p:nvPr/>
        </p:nvSpPr>
        <p:spPr>
          <a:xfrm>
            <a:off x="5689090" y="3218400"/>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67729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lang="ja-JP" altLang="en-US" dirty="0"/>
              <a:t>広告誘導商品／スマートフォン商品</a:t>
            </a:r>
          </a:p>
        </p:txBody>
      </p:sp>
      <p:graphicFrame>
        <p:nvGraphicFramePr>
          <p:cNvPr id="2" name="表 1">
            <a:extLst>
              <a:ext uri="{FF2B5EF4-FFF2-40B4-BE49-F238E27FC236}">
                <a16:creationId xmlns:a16="http://schemas.microsoft.com/office/drawing/2014/main" id="{0B1229AB-9703-7D3D-9A76-4638F6001E10}"/>
              </a:ext>
            </a:extLst>
          </p:cNvPr>
          <p:cNvGraphicFramePr>
            <a:graphicFrameLocks noGrp="1"/>
          </p:cNvGraphicFramePr>
          <p:nvPr>
            <p:extLst>
              <p:ext uri="{D42A27DB-BD31-4B8C-83A1-F6EECF244321}">
                <p14:modId xmlns:p14="http://schemas.microsoft.com/office/powerpoint/2010/main" val="3836618589"/>
              </p:ext>
            </p:extLst>
          </p:nvPr>
        </p:nvGraphicFramePr>
        <p:xfrm>
          <a:off x="339866" y="1006478"/>
          <a:ext cx="11506875" cy="4588979"/>
        </p:xfrm>
        <a:graphic>
          <a:graphicData uri="http://schemas.openxmlformats.org/drawingml/2006/table">
            <a:tbl>
              <a:tblPr firstCol="1" bandRow="1"/>
              <a:tblGrid>
                <a:gridCol w="2936486">
                  <a:extLst>
                    <a:ext uri="{9D8B030D-6E8A-4147-A177-3AD203B41FA5}">
                      <a16:colId xmlns:a16="http://schemas.microsoft.com/office/drawing/2014/main" val="792911817"/>
                    </a:ext>
                  </a:extLst>
                </a:gridCol>
                <a:gridCol w="3977121">
                  <a:extLst>
                    <a:ext uri="{9D8B030D-6E8A-4147-A177-3AD203B41FA5}">
                      <a16:colId xmlns:a16="http://schemas.microsoft.com/office/drawing/2014/main" val="1525620392"/>
                    </a:ext>
                  </a:extLst>
                </a:gridCol>
                <a:gridCol w="4593268">
                  <a:extLst>
                    <a:ext uri="{9D8B030D-6E8A-4147-A177-3AD203B41FA5}">
                      <a16:colId xmlns:a16="http://schemas.microsoft.com/office/drawing/2014/main" val="3615895197"/>
                    </a:ext>
                  </a:extLst>
                </a:gridCol>
              </a:tblGrid>
              <a:tr h="5889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1" kern="1200" dirty="0">
                          <a:solidFill>
                            <a:schemeClr val="bg1"/>
                          </a:solidFill>
                          <a:latin typeface="Meiryo"/>
                          <a:ea typeface="Meiryo"/>
                          <a:cs typeface="+mn-cs"/>
                        </a:rPr>
                        <a:t>Yahoo!</a:t>
                      </a:r>
                      <a:r>
                        <a:rPr kumimoji="1" lang="ja-JP" altLang="en-US" sz="1050" b="1" kern="1200" dirty="0">
                          <a:solidFill>
                            <a:schemeClr val="bg1"/>
                          </a:solidFill>
                          <a:latin typeface="Meiryo"/>
                          <a:ea typeface="Meiryo"/>
                          <a:cs typeface="+mn-cs"/>
                        </a:rPr>
                        <a:t>ファイナンス　トップ</a:t>
                      </a:r>
                    </a:p>
                    <a:p>
                      <a:pPr algn="ctr"/>
                      <a:r>
                        <a:rPr kumimoji="1" lang="ja-JP" altLang="en-US" sz="1050" b="1" kern="1200" dirty="0">
                          <a:solidFill>
                            <a:schemeClr val="bg1"/>
                          </a:solidFill>
                          <a:latin typeface="Meiryo"/>
                          <a:ea typeface="Meiryo"/>
                          <a:cs typeface="+mn-cs"/>
                        </a:rPr>
                        <a:t>　トップパネル（</a:t>
                      </a:r>
                      <a:r>
                        <a:rPr kumimoji="1" lang="en-US" altLang="ja-JP" sz="1050" b="1" kern="1200" dirty="0">
                          <a:solidFill>
                            <a:schemeClr val="bg1"/>
                          </a:solidFill>
                          <a:latin typeface="Meiryo"/>
                          <a:ea typeface="Meiryo"/>
                          <a:cs typeface="+mn-cs"/>
                        </a:rPr>
                        <a:t>16</a:t>
                      </a:r>
                      <a:r>
                        <a:rPr kumimoji="1" lang="ja-JP" altLang="en-US" sz="1050" b="1" kern="1200" dirty="0">
                          <a:solidFill>
                            <a:schemeClr val="bg1"/>
                          </a:solidFill>
                          <a:latin typeface="Meiryo"/>
                          <a:ea typeface="Meiryo"/>
                          <a:cs typeface="+mn-cs"/>
                        </a:rPr>
                        <a:t>：</a:t>
                      </a:r>
                      <a:r>
                        <a:rPr kumimoji="1" lang="en-US" altLang="ja-JP" sz="1050" b="1" kern="1200" dirty="0">
                          <a:solidFill>
                            <a:schemeClr val="bg1"/>
                          </a:solidFill>
                          <a:latin typeface="Meiryo"/>
                          <a:ea typeface="Meiryo"/>
                          <a:cs typeface="+mn-cs"/>
                        </a:rPr>
                        <a:t>5</a:t>
                      </a:r>
                      <a:r>
                        <a:rPr kumimoji="1" lang="ja-JP" altLang="en-US" sz="1050" b="1" kern="1200" dirty="0">
                          <a:solidFill>
                            <a:schemeClr val="bg1"/>
                          </a:solidFill>
                          <a:latin typeface="Meiryo"/>
                          <a:ea typeface="Meiryo"/>
                          <a:cs typeface="+mn-cs"/>
                        </a:rPr>
                        <a:t>）　</a:t>
                      </a:r>
                      <a:r>
                        <a:rPr kumimoji="1" lang="en-US" altLang="ja-JP" sz="1050" b="1" kern="1200" dirty="0">
                          <a:solidFill>
                            <a:schemeClr val="bg1"/>
                          </a:solidFill>
                          <a:latin typeface="Meiryo"/>
                          <a:ea typeface="Meiryo"/>
                          <a:cs typeface="+mn-cs"/>
                        </a:rPr>
                        <a:t>SP</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1050" b="1" i="0" kern="1200" dirty="0">
                          <a:solidFill>
                            <a:srgbClr val="FFFFFF"/>
                          </a:solidFill>
                          <a:latin typeface="Meiryo" panose="020B0604030504040204" pitchFamily="34" charset="-128"/>
                          <a:ea typeface="Meiryo" panose="020B0604030504040204" pitchFamily="34" charset="-128"/>
                          <a:cs typeface="+mn-cs"/>
                        </a:rPr>
                        <a:t>ファイナンス　トップ</a:t>
                      </a:r>
                      <a:endParaRPr kumimoji="1" lang="en-US" altLang="ja-JP" sz="105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1050" b="1" i="0" kern="1200" dirty="0">
                          <a:solidFill>
                            <a:srgbClr val="FFFFFF"/>
                          </a:solidFill>
                          <a:latin typeface="Meiryo" panose="020B0604030504040204" pitchFamily="34" charset="-128"/>
                          <a:ea typeface="Meiryo" panose="020B0604030504040204" pitchFamily="34" charset="-128"/>
                          <a:cs typeface="+mn-cs"/>
                        </a:rPr>
                        <a:t>　トップパネル（</a:t>
                      </a:r>
                      <a:r>
                        <a:rPr kumimoji="1" lang="en-US" altLang="ja-JP" sz="1050" b="1" i="0" kern="1200" dirty="0">
                          <a:solidFill>
                            <a:srgbClr val="FFFFFF"/>
                          </a:solidFill>
                          <a:latin typeface="Meiryo" panose="020B0604030504040204" pitchFamily="34" charset="-128"/>
                          <a:ea typeface="Meiryo" panose="020B0604030504040204" pitchFamily="34" charset="-128"/>
                          <a:cs typeface="+mn-cs"/>
                        </a:rPr>
                        <a:t>16</a:t>
                      </a:r>
                      <a:r>
                        <a:rPr kumimoji="1" lang="ja-JP" altLang="en-US" sz="105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1050" b="1" i="0" kern="1200" dirty="0">
                          <a:solidFill>
                            <a:srgbClr val="FFFFFF"/>
                          </a:solidFill>
                          <a:latin typeface="Meiryo" panose="020B0604030504040204" pitchFamily="34" charset="-128"/>
                          <a:ea typeface="Meiryo" panose="020B0604030504040204" pitchFamily="34" charset="-128"/>
                          <a:cs typeface="+mn-cs"/>
                        </a:rPr>
                        <a:t>9</a:t>
                      </a:r>
                      <a:r>
                        <a:rPr kumimoji="1" lang="ja-JP" altLang="en-US" sz="1050" b="1" i="0" kern="1200" dirty="0">
                          <a:solidFill>
                            <a:srgbClr val="FFFFFF"/>
                          </a:solidFill>
                          <a:latin typeface="Meiryo" panose="020B0604030504040204" pitchFamily="34" charset="-128"/>
                          <a:ea typeface="Meiryo" panose="020B0604030504040204" pitchFamily="34" charset="-128"/>
                          <a:cs typeface="+mn-cs"/>
                        </a:rPr>
                        <a:t>）　</a:t>
                      </a:r>
                      <a:r>
                        <a:rPr kumimoji="1" lang="en-US" altLang="ja-JP" sz="1050" b="1" i="0" kern="1200" dirty="0">
                          <a:solidFill>
                            <a:srgbClr val="FFFFFF"/>
                          </a:solidFill>
                          <a:latin typeface="Meiryo" panose="020B0604030504040204" pitchFamily="34" charset="-128"/>
                          <a:ea typeface="Meiryo" panose="020B0604030504040204" pitchFamily="34" charset="-128"/>
                          <a:cs typeface="+mn-cs"/>
                        </a:rPr>
                        <a:t>SP</a:t>
                      </a:r>
                      <a:endParaRPr kumimoji="1" lang="ja-JP" altLang="en-US" sz="1050"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46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p>
                  </a:txBody>
                  <a:tcPr marT="0" marB="0"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12060797"/>
                  </a:ext>
                </a:extLst>
              </a:tr>
              <a:tr h="3469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5</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054898480"/>
                  </a:ext>
                </a:extLst>
              </a:tr>
              <a:tr h="346967">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algn="ctr"/>
                      <a:r>
                        <a:rPr lang="en-US" altLang="ja-JP" sz="1050" b="0" i="0" kern="1200" dirty="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674522507"/>
                  </a:ext>
                </a:extLst>
              </a:tr>
              <a:tr h="346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dirty="0">
                          <a:solidFill>
                            <a:srgbClr val="0D0D0D"/>
                          </a:solidFill>
                          <a:latin typeface="Meiryo"/>
                          <a:ea typeface="Meiryo"/>
                          <a:cs typeface="+mn-cs"/>
                        </a:rPr>
                        <a:t>スマートフォン（ウェブ）</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extLst>
                  <a:ext uri="{0D108BD9-81ED-4DB2-BD59-A6C34878D82A}">
                    <a16:rowId xmlns:a16="http://schemas.microsoft.com/office/drawing/2014/main" val="3931917948"/>
                  </a:ext>
                </a:extLst>
              </a:tr>
              <a:tr h="34696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Meiryo"/>
                          <a:ea typeface="Meiryo"/>
                          <a:cs typeface="+mn-cs"/>
                        </a:rPr>
                        <a:t>Yahoo!</a:t>
                      </a:r>
                      <a:r>
                        <a:rPr kumimoji="1" lang="ja-JP" altLang="en-US" sz="1050" b="0" i="0" kern="1200" dirty="0">
                          <a:solidFill>
                            <a:srgbClr val="0D0D0D"/>
                          </a:solidFill>
                          <a:latin typeface="Meiryo"/>
                          <a:ea typeface="Meiryo"/>
                          <a:cs typeface="+mn-cs"/>
                        </a:rPr>
                        <a:t>ファイナンス　トップ</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787314208"/>
                  </a:ext>
                </a:extLst>
              </a:tr>
              <a:tr h="34696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dirty="0">
                          <a:solidFill>
                            <a:srgbClr val="0D0D0D"/>
                          </a:solidFill>
                          <a:latin typeface="Meiryo"/>
                          <a:ea typeface="Meiryo"/>
                          <a:cs typeface="+mn-cs"/>
                        </a:rPr>
                        <a:t>Yahoo!</a:t>
                      </a:r>
                      <a:r>
                        <a:rPr kumimoji="1" lang="ja-JP" altLang="en-US" sz="1050" kern="1200" dirty="0">
                          <a:solidFill>
                            <a:srgbClr val="0D0D0D"/>
                          </a:solidFill>
                          <a:latin typeface="Meiryo"/>
                          <a:ea typeface="Meiryo"/>
                          <a:cs typeface="+mn-cs"/>
                        </a:rPr>
                        <a:t>ファイナンスのトップページの上部</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066738162"/>
                  </a:ext>
                </a:extLst>
              </a:tr>
              <a:tr h="346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zh-TW" sz="1050" kern="1200" dirty="0">
                          <a:solidFill>
                            <a:srgbClr val="0D0D0D"/>
                          </a:solidFill>
                          <a:latin typeface="Meiryo" panose="020B0604030504040204" pitchFamily="34" charset="-128"/>
                          <a:ea typeface="Meiryo" panose="020B0604030504040204" pitchFamily="34" charset="-128"/>
                          <a:cs typeface="+mn-cs"/>
                        </a:rPr>
                        <a:t>7</a:t>
                      </a:r>
                      <a:r>
                        <a:rPr kumimoji="1" lang="zh-TW" altLang="en-US" sz="1050" kern="1200" dirty="0">
                          <a:solidFill>
                            <a:srgbClr val="0D0D0D"/>
                          </a:solidFill>
                          <a:latin typeface="Meiryo" panose="020B0604030504040204" pitchFamily="34" charset="-128"/>
                          <a:ea typeface="Meiryo" panose="020B0604030504040204" pitchFamily="34" charset="-128"/>
                          <a:cs typeface="+mn-cs"/>
                        </a:rPr>
                        <a:t>日間～</a:t>
                      </a:r>
                      <a:r>
                        <a:rPr kumimoji="1" lang="en-US" altLang="zh-TW" sz="1050" kern="1200" dirty="0">
                          <a:solidFill>
                            <a:srgbClr val="0D0D0D"/>
                          </a:solidFill>
                          <a:latin typeface="Meiryo" panose="020B0604030504040204" pitchFamily="34" charset="-128"/>
                          <a:ea typeface="Meiryo" panose="020B0604030504040204" pitchFamily="34" charset="-128"/>
                          <a:cs typeface="+mn-cs"/>
                        </a:rPr>
                        <a:t>31</a:t>
                      </a:r>
                      <a:r>
                        <a:rPr kumimoji="1" lang="zh-TW" altLang="en-US" sz="1050" kern="1200" dirty="0">
                          <a:solidFill>
                            <a:srgbClr val="0D0D0D"/>
                          </a:solidFill>
                          <a:latin typeface="Meiryo" panose="020B0604030504040204" pitchFamily="34" charset="-128"/>
                          <a:ea typeface="Meiryo" panose="020B0604030504040204" pitchFamily="34" charset="-128"/>
                          <a:cs typeface="+mn-cs"/>
                        </a:rPr>
                        <a:t>日間 </a:t>
                      </a:r>
                      <a:r>
                        <a:rPr kumimoji="1" lang="en-US" altLang="zh-TW" sz="1050" kern="1200" dirty="0">
                          <a:solidFill>
                            <a:srgbClr val="FF0033"/>
                          </a:solidFill>
                          <a:latin typeface="Meiryo" panose="020B0604030504040204" pitchFamily="34" charset="-128"/>
                          <a:ea typeface="Meiryo" panose="020B0604030504040204" pitchFamily="34" charset="-128"/>
                          <a:cs typeface="+mn-cs"/>
                        </a:rPr>
                        <a:t>※1</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967014782"/>
                  </a:ext>
                </a:extLst>
              </a:tr>
              <a:tr h="346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dirty="0" err="1">
                          <a:solidFill>
                            <a:srgbClr val="0D0D0D"/>
                          </a:solidFill>
                          <a:latin typeface="Meiryo"/>
                          <a:ea typeface="Meiryo"/>
                        </a:rPr>
                        <a:t>vimps</a:t>
                      </a:r>
                      <a:r>
                        <a:rPr kumimoji="1" lang="ja-JP" altLang="en-US" sz="1050" dirty="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extLst>
                  <a:ext uri="{0D108BD9-81ED-4DB2-BD59-A6C34878D82A}">
                    <a16:rowId xmlns:a16="http://schemas.microsoft.com/office/drawing/2014/main" val="1750538939"/>
                  </a:ext>
                </a:extLst>
              </a:tr>
              <a:tr h="438653">
                <a:tc>
                  <a:txBody>
                    <a:bodyPr/>
                    <a:lstStyle/>
                    <a:p>
                      <a:pPr algn="ctr"/>
                      <a:r>
                        <a:rPr kumimoji="1" lang="zh-TW"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900,000</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kern="1200" dirty="0">
                          <a:solidFill>
                            <a:srgbClr val="0D0D0D"/>
                          </a:solidFill>
                          <a:latin typeface="Meiryo"/>
                          <a:ea typeface="Meiryo"/>
                          <a:cs typeface="+mn-cs"/>
                        </a:rPr>
                        <a:t>1,000,000</a:t>
                      </a:r>
                      <a:r>
                        <a:rPr kumimoji="1" lang="ja-JP" altLang="en-US" sz="1050" kern="1200" dirty="0">
                          <a:solidFill>
                            <a:srgbClr val="0D0D0D"/>
                          </a:solidFill>
                          <a:latin typeface="Meiryo"/>
                          <a:ea typeface="Meiryo"/>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66612101"/>
                  </a:ext>
                </a:extLst>
              </a:tr>
              <a:tr h="4386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330</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kern="1200" dirty="0">
                          <a:solidFill>
                            <a:srgbClr val="0D0D0D"/>
                          </a:solidFill>
                          <a:latin typeface="Meiryo"/>
                          <a:ea typeface="Meiryo"/>
                          <a:cs typeface="+mn-cs"/>
                        </a:rPr>
                        <a:t>396</a:t>
                      </a:r>
                      <a:r>
                        <a:rPr kumimoji="1" lang="ja-JP" altLang="en-US" sz="1050" kern="1200" dirty="0">
                          <a:solidFill>
                            <a:srgbClr val="0D0D0D"/>
                          </a:solidFill>
                          <a:latin typeface="Meiryo"/>
                          <a:ea typeface="Meiryo"/>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014462905"/>
                  </a:ext>
                </a:extLst>
              </a:tr>
              <a:tr h="34696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88352744"/>
                  </a:ext>
                </a:extLst>
              </a:tr>
            </a:tbl>
          </a:graphicData>
        </a:graphic>
      </p:graphicFrame>
      <p:sp>
        <p:nvSpPr>
          <p:cNvPr id="3" name="円/楕円 23">
            <a:extLst>
              <a:ext uri="{FF2B5EF4-FFF2-40B4-BE49-F238E27FC236}">
                <a16:creationId xmlns:a16="http://schemas.microsoft.com/office/drawing/2014/main" id="{B66B6AF6-32CF-7A0A-C74E-86F7C3970BB0}"/>
              </a:ext>
            </a:extLst>
          </p:cNvPr>
          <p:cNvSpPr>
            <a:spLocks noChangeAspect="1"/>
          </p:cNvSpPr>
          <p:nvPr/>
        </p:nvSpPr>
        <p:spPr>
          <a:xfrm>
            <a:off x="5916000" y="2015637"/>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8C21D2D2-1711-72E1-7647-77A3C339AFE9}"/>
              </a:ext>
            </a:extLst>
          </p:cNvPr>
          <p:cNvSpPr/>
          <p:nvPr/>
        </p:nvSpPr>
        <p:spPr>
          <a:xfrm>
            <a:off x="479426" y="5934549"/>
            <a:ext cx="4190250" cy="541687"/>
          </a:xfrm>
          <a:prstGeom prst="rect">
            <a:avLst/>
          </a:prstGeom>
        </p:spPr>
        <p:txBody>
          <a:bodyPr wrap="none" lIns="0" tIns="0" rIns="0" bIns="0" anchor="t">
            <a:spAutoFit/>
          </a:bodyPr>
          <a:lstStyle/>
          <a:p>
            <a:pPr>
              <a:lnSpc>
                <a:spcPct val="110000"/>
              </a:lnSpc>
              <a:defRPr/>
            </a:pPr>
            <a:r>
              <a:rPr kumimoji="0" lang="en-US" altLang="ja-JP" sz="800" kern="0" dirty="0">
                <a:solidFill>
                  <a:srgbClr val="0D0D0D"/>
                </a:solidFill>
                <a:latin typeface="Meiryo"/>
                <a:ea typeface="Meiryo"/>
              </a:rPr>
              <a:t>※</a:t>
            </a:r>
            <a:r>
              <a:rPr kumimoji="0" lang="ja-JP" altLang="en-US" sz="800" kern="0" dirty="0">
                <a:solidFill>
                  <a:srgbClr val="0D0D0D"/>
                </a:solidFill>
                <a:latin typeface="Meiryo"/>
                <a:ea typeface="Meiryo"/>
              </a:rPr>
              <a:t>スマートフォン、</a:t>
            </a:r>
            <a:r>
              <a:rPr kumimoji="0" lang="en-US" sz="800" kern="0" dirty="0">
                <a:solidFill>
                  <a:srgbClr val="0D0D0D"/>
                </a:solidFill>
                <a:latin typeface="Meiryo"/>
                <a:ea typeface="+mn-lt"/>
              </a:rPr>
              <a:t>PC</a:t>
            </a:r>
            <a:r>
              <a:rPr kumimoji="0" lang="ja-JP" sz="800" kern="0" dirty="0">
                <a:solidFill>
                  <a:srgbClr val="0D0D0D"/>
                </a:solidFill>
                <a:latin typeface="Meiryo"/>
                <a:ea typeface="Meiryo"/>
              </a:rPr>
              <a:t>はパソコン、</a:t>
            </a:r>
            <a:r>
              <a:rPr kumimoji="0" lang="en-US" altLang="ja-JP" sz="800" kern="0" dirty="0">
                <a:solidFill>
                  <a:srgbClr val="0D0D0D"/>
                </a:solidFill>
                <a:latin typeface="Meiryo"/>
                <a:ea typeface="+mn-lt"/>
              </a:rPr>
              <a:t>MD</a:t>
            </a:r>
            <a:r>
              <a:rPr kumimoji="0" lang="ja-JP" sz="800" kern="0" dirty="0">
                <a:solidFill>
                  <a:srgbClr val="0D0D0D"/>
                </a:solidFill>
                <a:latin typeface="Meiryo"/>
                <a:ea typeface="Meiryo"/>
              </a:rPr>
              <a:t>はマルチデバイスの略称です。</a:t>
            </a:r>
            <a:r>
              <a:rPr kumimoji="0" lang="ja-JP" altLang="en-US" sz="800" kern="0" dirty="0">
                <a:solidFill>
                  <a:srgbClr val="0D0D0D"/>
                </a:solidFill>
                <a:latin typeface="Meiryo"/>
                <a:ea typeface="Meiryo"/>
              </a:rPr>
              <a:t>　</a:t>
            </a:r>
            <a:endParaRPr lang="en-US" altLang="ja-JP" sz="800" kern="0" dirty="0">
              <a:solidFill>
                <a:srgbClr val="0D0D0D"/>
              </a:solidFill>
              <a:latin typeface="Meiryo"/>
              <a:ea typeface="Meiryo"/>
            </a:endParaRPr>
          </a:p>
          <a:p>
            <a:pPr>
              <a:lnSpc>
                <a:spcPct val="110000"/>
              </a:lnSpc>
              <a:defRPr/>
            </a:pPr>
            <a:r>
              <a:rPr kumimoji="0" lang="en-US" altLang="ja-JP" sz="800" kern="0" dirty="0">
                <a:solidFill>
                  <a:srgbClr val="0D0D0D"/>
                </a:solidFill>
                <a:latin typeface="Meiryo"/>
                <a:ea typeface="Meiryo"/>
              </a:rPr>
              <a:t>※</a:t>
            </a:r>
            <a:r>
              <a:rPr kumimoji="0" lang="en-US" altLang="ja-JP" sz="800" kern="0" dirty="0" err="1">
                <a:solidFill>
                  <a:srgbClr val="0D0D0D"/>
                </a:solidFill>
                <a:latin typeface="Meiryo"/>
                <a:ea typeface="Meiryo"/>
              </a:rPr>
              <a:t>vCPM</a:t>
            </a:r>
            <a:r>
              <a:rPr kumimoji="0" lang="ja-JP" altLang="en-US" sz="800" kern="0" dirty="0">
                <a:solidFill>
                  <a:srgbClr val="0D0D0D"/>
                </a:solidFill>
                <a:latin typeface="Meiryo"/>
                <a:ea typeface="Meiryo"/>
              </a:rPr>
              <a:t>はビューアブルインプレッション</a:t>
            </a:r>
            <a:r>
              <a:rPr kumimoji="0" lang="en-US" altLang="ja-JP" sz="800" kern="0" dirty="0">
                <a:solidFill>
                  <a:srgbClr val="0D0D0D"/>
                </a:solidFill>
                <a:latin typeface="Meiryo"/>
                <a:ea typeface="Meiryo"/>
              </a:rPr>
              <a:t>1,000</a:t>
            </a:r>
            <a:r>
              <a:rPr kumimoji="0" lang="ja-JP" altLang="en-US" sz="800" kern="0" dirty="0">
                <a:solidFill>
                  <a:srgbClr val="0D0D0D"/>
                </a:solidFill>
                <a:latin typeface="Meiryo"/>
                <a:ea typeface="Meiryo"/>
              </a:rPr>
              <a:t>回あたりにかかる見込み広告費用です。 </a:t>
            </a:r>
            <a:endParaRPr lang="en-US" altLang="ja-JP" sz="800" kern="0" dirty="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0D0D0D"/>
                </a:solidFill>
                <a:latin typeface="Meiryo"/>
                <a:ea typeface="Meiryo"/>
              </a:rPr>
              <a:t>※</a:t>
            </a:r>
            <a:r>
              <a:rPr kumimoji="0" lang="en-US" altLang="ja-JP" sz="800" kern="0" dirty="0" err="1">
                <a:solidFill>
                  <a:srgbClr val="0D0D0D"/>
                </a:solidFill>
                <a:latin typeface="Meiryo"/>
                <a:ea typeface="Meiryo"/>
              </a:rPr>
              <a:t>vimps</a:t>
            </a:r>
            <a:r>
              <a:rPr kumimoji="0" lang="ja-JP" altLang="en-US" sz="800" kern="0" dirty="0">
                <a:solidFill>
                  <a:srgbClr val="0D0D0D"/>
                </a:solidFill>
                <a:latin typeface="Meiryo"/>
                <a:ea typeface="Meiryo"/>
              </a:rPr>
              <a:t>はビューアブルインプレッションの略称です。</a:t>
            </a:r>
            <a:br>
              <a:rPr lang="en-US" altLang="ja-JP" sz="800" kern="0" dirty="0">
                <a:solidFill>
                  <a:srgbClr val="0D0D0D"/>
                </a:solidFill>
                <a:latin typeface="Meiryo" panose="020B0604030504040204" pitchFamily="34" charset="-128"/>
                <a:ea typeface="Meiryo" panose="020B0604030504040204" pitchFamily="34" charset="-128"/>
              </a:rPr>
            </a:br>
            <a:endParaRPr lang="en-US" altLang="ja-JP" sz="800" kern="0" dirty="0">
              <a:solidFill>
                <a:srgbClr val="0D0D0D"/>
              </a:solidFill>
              <a:latin typeface="Meiryo"/>
              <a:ea typeface="Meiryo"/>
            </a:endParaRPr>
          </a:p>
        </p:txBody>
      </p:sp>
      <p:sp>
        <p:nvSpPr>
          <p:cNvPr id="9" name="正方形/長方形 8">
            <a:extLst>
              <a:ext uri="{FF2B5EF4-FFF2-40B4-BE49-F238E27FC236}">
                <a16:creationId xmlns:a16="http://schemas.microsoft.com/office/drawing/2014/main" id="{632B512F-2C80-9A78-AD7F-A6D8189CCCC4}"/>
              </a:ext>
            </a:extLst>
          </p:cNvPr>
          <p:cNvSpPr/>
          <p:nvPr/>
        </p:nvSpPr>
        <p:spPr>
          <a:xfrm>
            <a:off x="5210794" y="5878330"/>
            <a:ext cx="6501780" cy="135422"/>
          </a:xfrm>
          <a:prstGeom prst="rect">
            <a:avLst/>
          </a:prstGeom>
        </p:spPr>
        <p:txBody>
          <a:bodyPr wrap="none" lIns="0" tIns="0" rIns="0" bIns="0" anchor="t">
            <a:spAutoFit/>
          </a:bodyPr>
          <a:lstStyle/>
          <a:p>
            <a:pPr>
              <a:lnSpc>
                <a:spcPct val="110000"/>
              </a:lnSpc>
              <a:defRPr/>
            </a:pPr>
            <a:r>
              <a:rPr kumimoji="0" lang="en-US" altLang="ja-JP" sz="800" kern="0" dirty="0">
                <a:solidFill>
                  <a:srgbClr val="FF0033"/>
                </a:solidFill>
                <a:latin typeface="メイリオ" panose="020B0604030504040204" pitchFamily="50" charset="-128"/>
                <a:ea typeface="メイリオ" panose="020B0604030504040204" pitchFamily="50" charset="-128"/>
              </a:rPr>
              <a:t>※1</a:t>
            </a:r>
            <a:r>
              <a:rPr kumimoji="0" lang="ja-JP" altLang="en-US" sz="800" kern="0" dirty="0">
                <a:solidFill>
                  <a:srgbClr val="FF0033"/>
                </a:solidFill>
                <a:latin typeface="メイリオ" panose="020B0604030504040204" pitchFamily="50" charset="-128"/>
                <a:ea typeface="メイリオ" panose="020B0604030504040204" pitchFamily="50" charset="-128"/>
              </a:rPr>
              <a:t>　</a:t>
            </a:r>
            <a:r>
              <a:rPr kumimoji="0" lang="en-US" altLang="ja-JP" sz="800" kern="0" dirty="0">
                <a:solidFill>
                  <a:srgbClr val="FF0033"/>
                </a:solidFill>
                <a:latin typeface="メイリオ" panose="020B0604030504040204" pitchFamily="50" charset="-128"/>
                <a:ea typeface="メイリオ" panose="020B0604030504040204" pitchFamily="50" charset="-128"/>
              </a:rPr>
              <a:t>5</a:t>
            </a:r>
            <a:r>
              <a:rPr kumimoji="0" lang="ja-JP" altLang="en-US" sz="800" kern="0" dirty="0">
                <a:solidFill>
                  <a:srgbClr val="FF0033"/>
                </a:solidFill>
                <a:latin typeface="メイリオ" panose="020B0604030504040204" pitchFamily="50" charset="-128"/>
                <a:ea typeface="メイリオ" panose="020B0604030504040204" pitchFamily="50" charset="-128"/>
              </a:rPr>
              <a:t>日間～</a:t>
            </a:r>
            <a:r>
              <a:rPr kumimoji="0" lang="en-US" altLang="ja-JP" sz="800" kern="0" dirty="0">
                <a:solidFill>
                  <a:srgbClr val="FF0033"/>
                </a:solidFill>
                <a:latin typeface="メイリオ" panose="020B0604030504040204" pitchFamily="50" charset="-128"/>
                <a:ea typeface="メイリオ" panose="020B0604030504040204" pitchFamily="50" charset="-128"/>
              </a:rPr>
              <a:t>6</a:t>
            </a:r>
            <a:r>
              <a:rPr kumimoji="0" lang="ja-JP" altLang="en-US" sz="800" kern="0" dirty="0">
                <a:solidFill>
                  <a:srgbClr val="FF0033"/>
                </a:solidFill>
                <a:latin typeface="メイリオ" panose="020B0604030504040204" pitchFamily="50" charset="-128"/>
                <a:ea typeface="メイリオ" panose="020B0604030504040204" pitchFamily="50" charset="-128"/>
              </a:rPr>
              <a:t>日間での掲載も可能ですが、予約時のシミュレーション</a:t>
            </a:r>
            <a:r>
              <a:rPr kumimoji="0" lang="en-US" altLang="ja-JP" sz="800" kern="0" dirty="0" err="1">
                <a:solidFill>
                  <a:srgbClr val="FF0033"/>
                </a:solidFill>
                <a:latin typeface="メイリオ" panose="020B0604030504040204" pitchFamily="50" charset="-128"/>
                <a:ea typeface="メイリオ" panose="020B0604030504040204" pitchFamily="50" charset="-128"/>
              </a:rPr>
              <a:t>vimps</a:t>
            </a:r>
            <a:r>
              <a:rPr kumimoji="0" lang="ja-JP" altLang="en-US" sz="800" kern="0" dirty="0">
                <a:solidFill>
                  <a:srgbClr val="FF0033"/>
                </a:solidFill>
                <a:latin typeface="メイリオ" panose="020B0604030504040204" pitchFamily="50" charset="-128"/>
                <a:ea typeface="メイリオ" panose="020B0604030504040204" pitchFamily="50" charset="-128"/>
              </a:rPr>
              <a:t>を下回る場合がありますので、</a:t>
            </a:r>
            <a:r>
              <a:rPr kumimoji="0" lang="en-US" altLang="ja-JP" sz="800" kern="0" dirty="0">
                <a:solidFill>
                  <a:srgbClr val="FF0033"/>
                </a:solidFill>
                <a:latin typeface="メイリオ" panose="020B0604030504040204" pitchFamily="50" charset="-128"/>
                <a:ea typeface="メイリオ" panose="020B0604030504040204" pitchFamily="50" charset="-128"/>
              </a:rPr>
              <a:t>7</a:t>
            </a:r>
            <a:r>
              <a:rPr kumimoji="0" lang="ja-JP" altLang="en-US" sz="800" kern="0" dirty="0">
                <a:solidFill>
                  <a:srgbClr val="FF0033"/>
                </a:solidFill>
                <a:latin typeface="メイリオ" panose="020B0604030504040204" pitchFamily="50" charset="-128"/>
                <a:ea typeface="メイリオ" panose="020B0604030504040204" pitchFamily="50" charset="-128"/>
              </a:rPr>
              <a:t>日間以上の掲載を推奨します。</a:t>
            </a:r>
          </a:p>
        </p:txBody>
      </p:sp>
      <p:sp>
        <p:nvSpPr>
          <p:cNvPr id="5" name="円/楕円 23">
            <a:extLst>
              <a:ext uri="{FF2B5EF4-FFF2-40B4-BE49-F238E27FC236}">
                <a16:creationId xmlns:a16="http://schemas.microsoft.com/office/drawing/2014/main" id="{0B5CD63C-0909-1835-664C-6C271541B35D}"/>
              </a:ext>
            </a:extLst>
          </p:cNvPr>
          <p:cNvSpPr>
            <a:spLocks noChangeAspect="1"/>
          </p:cNvSpPr>
          <p:nvPr/>
        </p:nvSpPr>
        <p:spPr>
          <a:xfrm>
            <a:off x="10167406" y="2015637"/>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8583020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9" name="テキスト プレースホルダー 1">
            <a:extLst>
              <a:ext uri="{FF2B5EF4-FFF2-40B4-BE49-F238E27FC236}">
                <a16:creationId xmlns:a16="http://schemas.microsoft.com/office/drawing/2014/main" id="{1E42B688-BC7D-37B2-B6F3-8362BCB536D1}"/>
              </a:ext>
            </a:extLst>
          </p:cNvPr>
          <p:cNvSpPr txBox="1">
            <a:spLocks/>
          </p:cNvSpPr>
          <p:nvPr/>
        </p:nvSpPr>
        <p:spPr>
          <a:xfrm>
            <a:off x="3602308" y="280322"/>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t>広告誘導商品／スマートフォン商品</a:t>
            </a:r>
          </a:p>
        </p:txBody>
      </p:sp>
      <p:graphicFrame>
        <p:nvGraphicFramePr>
          <p:cNvPr id="11" name="表 10">
            <a:extLst>
              <a:ext uri="{FF2B5EF4-FFF2-40B4-BE49-F238E27FC236}">
                <a16:creationId xmlns:a16="http://schemas.microsoft.com/office/drawing/2014/main" id="{BD3E3E29-1B0D-EC17-0712-C126518CE4DF}"/>
              </a:ext>
            </a:extLst>
          </p:cNvPr>
          <p:cNvGraphicFramePr>
            <a:graphicFrameLocks noGrp="1"/>
          </p:cNvGraphicFramePr>
          <p:nvPr/>
        </p:nvGraphicFramePr>
        <p:xfrm>
          <a:off x="339865" y="988152"/>
          <a:ext cx="11523059" cy="3833619"/>
        </p:xfrm>
        <a:graphic>
          <a:graphicData uri="http://schemas.openxmlformats.org/drawingml/2006/table">
            <a:tbl>
              <a:tblPr firstCol="1" bandRow="1"/>
              <a:tblGrid>
                <a:gridCol w="2245315">
                  <a:extLst>
                    <a:ext uri="{9D8B030D-6E8A-4147-A177-3AD203B41FA5}">
                      <a16:colId xmlns:a16="http://schemas.microsoft.com/office/drawing/2014/main" val="792911817"/>
                    </a:ext>
                  </a:extLst>
                </a:gridCol>
                <a:gridCol w="2781522">
                  <a:extLst>
                    <a:ext uri="{9D8B030D-6E8A-4147-A177-3AD203B41FA5}">
                      <a16:colId xmlns:a16="http://schemas.microsoft.com/office/drawing/2014/main" val="2515137241"/>
                    </a:ext>
                  </a:extLst>
                </a:gridCol>
                <a:gridCol w="3248111">
                  <a:extLst>
                    <a:ext uri="{9D8B030D-6E8A-4147-A177-3AD203B41FA5}">
                      <a16:colId xmlns:a16="http://schemas.microsoft.com/office/drawing/2014/main" val="598637953"/>
                    </a:ext>
                  </a:extLst>
                </a:gridCol>
                <a:gridCol w="3248111">
                  <a:extLst>
                    <a:ext uri="{9D8B030D-6E8A-4147-A177-3AD203B41FA5}">
                      <a16:colId xmlns:a16="http://schemas.microsoft.com/office/drawing/2014/main" val="56015879"/>
                    </a:ext>
                  </a:extLst>
                </a:gridCol>
              </a:tblGrid>
              <a:tr h="46525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ファイナンス</a:t>
                      </a: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　トップ　トップパネル（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kern="1200" dirty="0">
                          <a:solidFill>
                            <a:schemeClr val="bg1"/>
                          </a:solidFill>
                          <a:latin typeface="Meiryo" panose="020B0604030504040204" pitchFamily="34" charset="-128"/>
                          <a:ea typeface="Meiryo" panose="020B0604030504040204" pitchFamily="34" charset="-128"/>
                          <a:cs typeface="+mn-cs"/>
                        </a:rPr>
                        <a:t>5</a:t>
                      </a:r>
                      <a:r>
                        <a:rPr kumimoji="1" lang="ja-JP" altLang="en-US" sz="900" b="1" kern="1200" dirty="0">
                          <a:solidFill>
                            <a:schemeClr val="bg1"/>
                          </a:solidFill>
                          <a:latin typeface="Meiryo" panose="020B0604030504040204" pitchFamily="34" charset="-128"/>
                          <a:ea typeface="Meiryo" panose="020B0604030504040204" pitchFamily="34" charset="-128"/>
                          <a:cs typeface="+mn-cs"/>
                        </a:rPr>
                        <a:t>）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SP</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ファイナンス</a:t>
                      </a: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　トップ　トップパネル（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kern="1200" dirty="0">
                          <a:solidFill>
                            <a:schemeClr val="bg1"/>
                          </a:solidFill>
                          <a:latin typeface="Meiryo" panose="020B0604030504040204" pitchFamily="34" charset="-128"/>
                          <a:ea typeface="Meiryo" panose="020B0604030504040204" pitchFamily="34" charset="-128"/>
                          <a:cs typeface="+mn-cs"/>
                        </a:rPr>
                        <a:t>9</a:t>
                      </a:r>
                      <a:r>
                        <a:rPr kumimoji="1" lang="ja-JP" altLang="en-US" sz="900" b="1" kern="1200" dirty="0">
                          <a:solidFill>
                            <a:schemeClr val="bg1"/>
                          </a:solidFill>
                          <a:latin typeface="Meiryo" panose="020B0604030504040204" pitchFamily="34" charset="-128"/>
                          <a:ea typeface="Meiryo" panose="020B0604030504040204" pitchFamily="34" charset="-128"/>
                          <a:cs typeface="+mn-cs"/>
                        </a:rPr>
                        <a:t>）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SP</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1.3</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地域</a:t>
                      </a:r>
                      <a:endParaRPr kumimoji="1" lang="en-US" altLang="ja-JP" sz="1050" b="0" dirty="0">
                        <a:solidFill>
                          <a:schemeClr val="bg1"/>
                        </a:solidFill>
                        <a:latin typeface="Meiryo" panose="020B0604030504040204" pitchFamily="34" charset="-128"/>
                        <a:ea typeface="Meiryo" panose="020B0604030504040204" pitchFamily="34" charset="-128"/>
                      </a:endParaRPr>
                    </a:p>
                    <a:p>
                      <a:pPr algn="ctr"/>
                      <a:r>
                        <a:rPr kumimoji="1" lang="ja-JP" altLang="en-US" sz="1050" b="0" dirty="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2.0</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2" name="テキスト ボックス 1">
            <a:extLst>
              <a:ext uri="{FF2B5EF4-FFF2-40B4-BE49-F238E27FC236}">
                <a16:creationId xmlns:a16="http://schemas.microsoft.com/office/drawing/2014/main" id="{CEE58746-AC05-C789-FA95-3F81A9E94B00}"/>
              </a:ext>
            </a:extLst>
          </p:cNvPr>
          <p:cNvSpPr txBox="1"/>
          <p:nvPr/>
        </p:nvSpPr>
        <p:spPr>
          <a:xfrm>
            <a:off x="479423" y="4876995"/>
            <a:ext cx="11199519" cy="1641988"/>
          </a:xfrm>
          <a:prstGeom prst="rect">
            <a:avLst/>
          </a:prstGeom>
          <a:noFill/>
        </p:spPr>
        <p:txBody>
          <a:bodyPr wrap="square" lIns="0" tIns="0" rIns="0" bIns="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1" lang="ja-JP" altLang="en-US"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注意事項</a:t>
            </a:r>
            <a:r>
              <a:rPr kumimoji="1" lang="en-US" altLang="ja-JP"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1" lang="ja-JP" altLang="en-US"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こちらの商品は、ターゲティング設定不可です。</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※SP</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はスマートフォン、</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PC</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はパソコン、</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MD</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はマルチデバイスの略称です。</a:t>
            </a:r>
            <a:endPar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上記表の「●」がターゲティング設定可になります。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年齢は以下の区分で指定が可能です。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25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30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34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35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39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40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44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45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49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50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54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55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59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60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64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65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69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70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歳以上</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は「基本料金</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掛け率の最大値は</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倍になります。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1.2</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1.2</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=2.59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倍となりますが、最大値が</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倍のため、</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倍で設定可能となります。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オーディエンスリストを複数選択した場合、</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掛け率は高い方が選択されます。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例：「メディア視聴ターゲティング」</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倍と「ファンターゲティング」</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倍を選択した場合、</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掛け率は</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倍が適用されます。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「枠購入型」や「時間帯ジャック購入型」配信商品の場合は、ターゲティング項目ごとの「</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掛け率」を含んだ金額を記載しています。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a:lnSpc>
                <a:spcPct val="110000"/>
              </a:lnSpc>
              <a:defRPr/>
            </a:pPr>
            <a:r>
              <a:rPr lang="en-US" altLang="ja-JP" sz="800" dirty="0">
                <a:solidFill>
                  <a:schemeClr val="bg1">
                    <a:lumMod val="65000"/>
                  </a:schemeClr>
                </a:solidFill>
                <a:latin typeface="メイリオ" panose="020B0604030504040204" pitchFamily="50" charset="-128"/>
                <a:ea typeface="メイリオ" panose="020B0604030504040204" pitchFamily="50" charset="-128"/>
              </a:rPr>
              <a:t>※SP</a:t>
            </a:r>
            <a:r>
              <a:rPr lang="ja-JP" sz="800" dirty="0">
                <a:solidFill>
                  <a:schemeClr val="bg1">
                    <a:lumMod val="65000"/>
                  </a:schemeClr>
                </a:solidFill>
                <a:latin typeface="メイリオ" panose="020B0604030504040204" pitchFamily="50" charset="-128"/>
                <a:ea typeface="メイリオ" panose="020B0604030504040204" pitchFamily="50" charset="-128"/>
              </a:rPr>
              <a:t>はスマートフォン、</a:t>
            </a:r>
            <a:r>
              <a:rPr lang="en-US" altLang="ja-JP" sz="800" dirty="0">
                <a:solidFill>
                  <a:schemeClr val="bg1">
                    <a:lumMod val="65000"/>
                  </a:schemeClr>
                </a:solidFill>
                <a:latin typeface="メイリオ" panose="020B0604030504040204" pitchFamily="50" charset="-128"/>
                <a:ea typeface="メイリオ" panose="020B0604030504040204" pitchFamily="50" charset="-128"/>
              </a:rPr>
              <a:t>PC</a:t>
            </a:r>
            <a:r>
              <a:rPr lang="ja-JP" sz="800" dirty="0">
                <a:solidFill>
                  <a:schemeClr val="bg1">
                    <a:lumMod val="65000"/>
                  </a:schemeClr>
                </a:solidFill>
                <a:latin typeface="メイリオ" panose="020B0604030504040204" pitchFamily="50" charset="-128"/>
                <a:ea typeface="メイリオ" panose="020B0604030504040204" pitchFamily="50" charset="-128"/>
              </a:rPr>
              <a:t>はパソコン、</a:t>
            </a:r>
            <a:r>
              <a:rPr lang="en-US" altLang="ja-JP" sz="800" dirty="0">
                <a:solidFill>
                  <a:schemeClr val="bg1">
                    <a:lumMod val="65000"/>
                  </a:schemeClr>
                </a:solidFill>
                <a:latin typeface="メイリオ" panose="020B0604030504040204" pitchFamily="50" charset="-128"/>
                <a:ea typeface="メイリオ" panose="020B0604030504040204" pitchFamily="50" charset="-128"/>
              </a:rPr>
              <a:t>MD</a:t>
            </a:r>
            <a:r>
              <a:rPr lang="ja-JP" sz="800" dirty="0">
                <a:solidFill>
                  <a:schemeClr val="bg1">
                    <a:lumMod val="65000"/>
                  </a:schemeClr>
                </a:solidFill>
                <a:latin typeface="メイリオ" panose="020B0604030504040204" pitchFamily="50" charset="-128"/>
                <a:ea typeface="メイリオ" panose="020B0604030504040204" pitchFamily="50" charset="-128"/>
              </a:rPr>
              <a:t>はマルチデバイスの略称です。</a:t>
            </a:r>
            <a:endParaRPr lang="ja-JP" dirty="0">
              <a:solidFill>
                <a:schemeClr val="bg1">
                  <a:lumMod val="6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オーディエンスリストの詳細は、</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Yahoo!</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広告ヘルプを参照してください。</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hlinkClick r:id="rId3">
                  <a:extLst>
                    <a:ext uri="{A12FA001-AC4F-418D-AE19-62706E023703}">
                      <ahyp:hlinkClr xmlns:ahyp="http://schemas.microsoft.com/office/drawing/2018/hyperlinkcolor" val="tx"/>
                    </a:ext>
                  </a:extLst>
                </a:hlinkClick>
              </a:rPr>
              <a:t>https://ads-help.yahoo-net.jp/s/article/H000044833?language=ja</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210757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4"/>
              </a:rPr>
              <a:t>https://ads-help.yahoo-net.jp/s/article/H000044930?language=ja</a:t>
            </a:r>
            <a:endParaRPr kumimoji="0" lang="en-US" altLang="ja-JP" sz="900" kern="0" dirty="0">
              <a:solidFill>
                <a:srgbClr val="000000">
                  <a:lumMod val="65000"/>
                  <a:lumOff val="35000"/>
                </a:srgbClr>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6" name="角丸四角形 27">
            <a:extLst>
              <a:ext uri="{FF2B5EF4-FFF2-40B4-BE49-F238E27FC236}">
                <a16:creationId xmlns:a16="http://schemas.microsoft.com/office/drawing/2014/main" id="{A79E2576-A326-C50B-7A22-6C42C4634347}"/>
              </a:ext>
            </a:extLst>
          </p:cNvPr>
          <p:cNvSpPr/>
          <p:nvPr/>
        </p:nvSpPr>
        <p:spPr>
          <a:xfrm>
            <a:off x="3849843" y="1302959"/>
            <a:ext cx="4452156"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トップインパクト プライムディスプレイ ダブル</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p>
        </p:txBody>
      </p:sp>
      <p:sp>
        <p:nvSpPr>
          <p:cNvPr id="13" name="円/楕円 28">
            <a:extLst>
              <a:ext uri="{FF2B5EF4-FFF2-40B4-BE49-F238E27FC236}">
                <a16:creationId xmlns:a16="http://schemas.microsoft.com/office/drawing/2014/main" id="{E7D44588-4302-0F72-CFF2-08E1CA937D16}"/>
              </a:ext>
            </a:extLst>
          </p:cNvPr>
          <p:cNvSpPr>
            <a:spLocks noChangeAspect="1"/>
          </p:cNvSpPr>
          <p:nvPr/>
        </p:nvSpPr>
        <p:spPr>
          <a:xfrm>
            <a:off x="3616712" y="1321719"/>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35" name="コネクタ: カギ線 34">
            <a:extLst>
              <a:ext uri="{FF2B5EF4-FFF2-40B4-BE49-F238E27FC236}">
                <a16:creationId xmlns:a16="http://schemas.microsoft.com/office/drawing/2014/main" id="{32E6FFD6-CEE3-A565-78FA-4EC293E9F3A5}"/>
              </a:ext>
            </a:extLst>
          </p:cNvPr>
          <p:cNvCxnSpPr>
            <a:cxnSpLocks/>
            <a:stCxn id="6" idx="3"/>
            <a:endCxn id="3" idx="3"/>
          </p:cNvCxnSpPr>
          <p:nvPr/>
        </p:nvCxnSpPr>
        <p:spPr>
          <a:xfrm flipH="1">
            <a:off x="7878085" y="1575308"/>
            <a:ext cx="423914" cy="2148150"/>
          </a:xfrm>
          <a:prstGeom prst="bentConnector3">
            <a:avLst>
              <a:gd name="adj1" fmla="val -5392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1" name="テキスト プレースホルダー 35">
            <a:extLst>
              <a:ext uri="{FF2B5EF4-FFF2-40B4-BE49-F238E27FC236}">
                <a16:creationId xmlns:a16="http://schemas.microsoft.com/office/drawing/2014/main" id="{5CF9DFA9-CE34-1BF0-DC5A-C37BD684B7DF}"/>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zh-TW" altLang="en-US" sz="2000" dirty="0">
                <a:solidFill>
                  <a:srgbClr val="00003E"/>
                </a:solidFill>
                <a:latin typeface="メイリオ" panose="020B0604030504040204" pitchFamily="50" charset="-128"/>
                <a:ea typeface="メイリオ" panose="020B0604030504040204" pitchFamily="50" charset="-128"/>
              </a:rPr>
              <a:t>広告誘導商品／</a:t>
            </a:r>
            <a:r>
              <a:rPr lang="en-US" altLang="ja-JP" sz="2000" dirty="0">
                <a:solidFill>
                  <a:srgbClr val="00003E"/>
                </a:solidFill>
                <a:latin typeface="メイリオ" panose="020B0604030504040204" pitchFamily="50" charset="-128"/>
                <a:ea typeface="メイリオ" panose="020B0604030504040204" pitchFamily="50" charset="-128"/>
              </a:rPr>
              <a:t>PC</a:t>
            </a:r>
            <a:r>
              <a:rPr lang="ja-JP" altLang="en-US" sz="2000" dirty="0">
                <a:solidFill>
                  <a:srgbClr val="00003E"/>
                </a:solidFill>
                <a:latin typeface="メイリオ" panose="020B0604030504040204" pitchFamily="50" charset="-128"/>
                <a:ea typeface="メイリオ" panose="020B0604030504040204" pitchFamily="50" charset="-128"/>
              </a:rPr>
              <a:t>商品</a:t>
            </a:r>
          </a:p>
        </p:txBody>
      </p:sp>
      <p:pic>
        <p:nvPicPr>
          <p:cNvPr id="3" name="図 2" descr="グラフィカル ユーザー インターフェイス, テキスト, アプリケーション&#10;&#10;自動的に生成された説明">
            <a:extLst>
              <a:ext uri="{FF2B5EF4-FFF2-40B4-BE49-F238E27FC236}">
                <a16:creationId xmlns:a16="http://schemas.microsoft.com/office/drawing/2014/main" id="{9D3B9125-B44C-7BFD-7B70-506E0D39ECB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1342" y="2079853"/>
            <a:ext cx="3526743" cy="3287210"/>
          </a:xfrm>
          <a:prstGeom prst="rect">
            <a:avLst/>
          </a:prstGeom>
        </p:spPr>
      </p:pic>
    </p:spTree>
    <p:extLst>
      <p:ext uri="{BB962C8B-B14F-4D97-AF65-F5344CB8AC3E}">
        <p14:creationId xmlns:p14="http://schemas.microsoft.com/office/powerpoint/2010/main" val="19174516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2516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hlinkClick r:id="rId4"/>
              </a:rPr>
              <a:t>https://ads-help.yahoo-net.jp/s/article/H000044930?language=ja</a:t>
            </a:r>
            <a:endPar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cxnSp>
        <p:nvCxnSpPr>
          <p:cNvPr id="25" name="コネクタ: カギ線 24">
            <a:extLst>
              <a:ext uri="{FF2B5EF4-FFF2-40B4-BE49-F238E27FC236}">
                <a16:creationId xmlns:a16="http://schemas.microsoft.com/office/drawing/2014/main" id="{5351868E-D3B6-9AE1-EE6F-7E6C08F8E56E}"/>
              </a:ext>
            </a:extLst>
          </p:cNvPr>
          <p:cNvCxnSpPr>
            <a:cxnSpLocks/>
          </p:cNvCxnSpPr>
          <p:nvPr/>
        </p:nvCxnSpPr>
        <p:spPr>
          <a:xfrm flipH="1">
            <a:off x="11469735" y="1780579"/>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角丸四角形 27">
            <a:extLst>
              <a:ext uri="{FF2B5EF4-FFF2-40B4-BE49-F238E27FC236}">
                <a16:creationId xmlns:a16="http://schemas.microsoft.com/office/drawing/2014/main" id="{A79E2576-A326-C50B-7A22-6C42C4634347}"/>
              </a:ext>
            </a:extLst>
          </p:cNvPr>
          <p:cNvSpPr/>
          <p:nvPr/>
        </p:nvSpPr>
        <p:spPr>
          <a:xfrm>
            <a:off x="731066" y="1489234"/>
            <a:ext cx="2985824"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/6</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5</a:t>
            </a:r>
          </a:p>
        </p:txBody>
      </p:sp>
      <p:sp>
        <p:nvSpPr>
          <p:cNvPr id="13" name="円/楕円 28">
            <a:extLst>
              <a:ext uri="{FF2B5EF4-FFF2-40B4-BE49-F238E27FC236}">
                <a16:creationId xmlns:a16="http://schemas.microsoft.com/office/drawing/2014/main" id="{E7D44588-4302-0F72-CFF2-08E1CA937D16}"/>
              </a:ext>
            </a:extLst>
          </p:cNvPr>
          <p:cNvSpPr>
            <a:spLocks noChangeAspect="1"/>
          </p:cNvSpPr>
          <p:nvPr/>
        </p:nvSpPr>
        <p:spPr>
          <a:xfrm>
            <a:off x="452985" y="1528452"/>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角丸四角形 27">
            <a:extLst>
              <a:ext uri="{FF2B5EF4-FFF2-40B4-BE49-F238E27FC236}">
                <a16:creationId xmlns:a16="http://schemas.microsoft.com/office/drawing/2014/main" id="{FBD6D430-58E2-43CD-787E-F936A2A7000A}"/>
              </a:ext>
            </a:extLst>
          </p:cNvPr>
          <p:cNvSpPr/>
          <p:nvPr/>
        </p:nvSpPr>
        <p:spPr>
          <a:xfrm>
            <a:off x="4704026" y="1489234"/>
            <a:ext cx="2985824"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p>
        </p:txBody>
      </p:sp>
      <p:sp>
        <p:nvSpPr>
          <p:cNvPr id="17" name="円/楕円 28">
            <a:extLst>
              <a:ext uri="{FF2B5EF4-FFF2-40B4-BE49-F238E27FC236}">
                <a16:creationId xmlns:a16="http://schemas.microsoft.com/office/drawing/2014/main" id="{0B375983-C5B4-8D1B-E229-70AF81446CE4}"/>
              </a:ext>
            </a:extLst>
          </p:cNvPr>
          <p:cNvSpPr>
            <a:spLocks noChangeAspect="1"/>
          </p:cNvSpPr>
          <p:nvPr/>
        </p:nvSpPr>
        <p:spPr>
          <a:xfrm>
            <a:off x="4521199" y="1517631"/>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角丸四角形 27">
            <a:extLst>
              <a:ext uri="{FF2B5EF4-FFF2-40B4-BE49-F238E27FC236}">
                <a16:creationId xmlns:a16="http://schemas.microsoft.com/office/drawing/2014/main" id="{EAE7CB4C-953E-5E8B-1C87-0F44008A2191}"/>
              </a:ext>
            </a:extLst>
          </p:cNvPr>
          <p:cNvSpPr/>
          <p:nvPr/>
        </p:nvSpPr>
        <p:spPr>
          <a:xfrm>
            <a:off x="8702234" y="1517631"/>
            <a:ext cx="2789235"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2</a:t>
            </a:r>
          </a:p>
        </p:txBody>
      </p:sp>
      <p:sp>
        <p:nvSpPr>
          <p:cNvPr id="23" name="円/楕円 28">
            <a:extLst>
              <a:ext uri="{FF2B5EF4-FFF2-40B4-BE49-F238E27FC236}">
                <a16:creationId xmlns:a16="http://schemas.microsoft.com/office/drawing/2014/main" id="{A351B57E-0988-0878-8E0C-94F8DC8859F7}"/>
              </a:ext>
            </a:extLst>
          </p:cNvPr>
          <p:cNvSpPr>
            <a:spLocks noChangeAspect="1"/>
          </p:cNvSpPr>
          <p:nvPr/>
        </p:nvSpPr>
        <p:spPr>
          <a:xfrm>
            <a:off x="8469103" y="1524817"/>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34" name="コネクタ: カギ線 33">
            <a:extLst>
              <a:ext uri="{FF2B5EF4-FFF2-40B4-BE49-F238E27FC236}">
                <a16:creationId xmlns:a16="http://schemas.microsoft.com/office/drawing/2014/main" id="{1A813497-F50C-0E78-55ED-CCEBC2CAB2B6}"/>
              </a:ext>
            </a:extLst>
          </p:cNvPr>
          <p:cNvCxnSpPr>
            <a:cxnSpLocks/>
          </p:cNvCxnSpPr>
          <p:nvPr/>
        </p:nvCxnSpPr>
        <p:spPr>
          <a:xfrm flipH="1">
            <a:off x="7659731" y="1773955"/>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コネクタ: カギ線 34">
            <a:extLst>
              <a:ext uri="{FF2B5EF4-FFF2-40B4-BE49-F238E27FC236}">
                <a16:creationId xmlns:a16="http://schemas.microsoft.com/office/drawing/2014/main" id="{32E6FFD6-CEE3-A565-78FA-4EC293E9F3A5}"/>
              </a:ext>
            </a:extLst>
          </p:cNvPr>
          <p:cNvCxnSpPr>
            <a:cxnSpLocks/>
          </p:cNvCxnSpPr>
          <p:nvPr/>
        </p:nvCxnSpPr>
        <p:spPr>
          <a:xfrm flipH="1">
            <a:off x="3696929" y="1789980"/>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1" name="テキスト プレースホルダー 35">
            <a:extLst>
              <a:ext uri="{FF2B5EF4-FFF2-40B4-BE49-F238E27FC236}">
                <a16:creationId xmlns:a16="http://schemas.microsoft.com/office/drawing/2014/main" id="{5CF9DFA9-CE34-1BF0-DC5A-C37BD684B7DF}"/>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zh-TW" altLang="en-US" sz="2000" dirty="0">
                <a:solidFill>
                  <a:srgbClr val="00003E"/>
                </a:solidFill>
                <a:latin typeface="メイリオ" panose="020B0604030504040204" pitchFamily="50" charset="-128"/>
                <a:ea typeface="メイリオ" panose="020B0604030504040204" pitchFamily="50" charset="-128"/>
              </a:rPr>
              <a:t>広告誘導商品／</a:t>
            </a:r>
            <a:r>
              <a:rPr lang="en-US" altLang="ja-JP" sz="2000" dirty="0">
                <a:solidFill>
                  <a:srgbClr val="00003E"/>
                </a:solidFill>
                <a:latin typeface="メイリオ" panose="020B0604030504040204" pitchFamily="50" charset="-128"/>
                <a:ea typeface="メイリオ" panose="020B0604030504040204" pitchFamily="50" charset="-128"/>
              </a:rPr>
              <a:t>PC</a:t>
            </a:r>
            <a:r>
              <a:rPr lang="ja-JP" altLang="en-US" sz="2000" dirty="0">
                <a:solidFill>
                  <a:srgbClr val="00003E"/>
                </a:solidFill>
                <a:latin typeface="メイリオ" panose="020B0604030504040204" pitchFamily="50" charset="-128"/>
                <a:ea typeface="メイリオ" panose="020B0604030504040204" pitchFamily="50" charset="-128"/>
              </a:rPr>
              <a:t>商品</a:t>
            </a: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CA651C52-570A-0795-8A42-3EAFDAB74C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0213" y="2282697"/>
            <a:ext cx="2985823" cy="3261802"/>
          </a:xfrm>
          <a:prstGeom prst="rect">
            <a:avLst/>
          </a:prstGeom>
        </p:spPr>
      </p:pic>
      <p:pic>
        <p:nvPicPr>
          <p:cNvPr id="9" name="図 8" descr="グラフィカル ユーザー インターフェイス, アプリケーション&#10;&#10;自動的に生成された説明">
            <a:extLst>
              <a:ext uri="{FF2B5EF4-FFF2-40B4-BE49-F238E27FC236}">
                <a16:creationId xmlns:a16="http://schemas.microsoft.com/office/drawing/2014/main" id="{879D90E5-AAF9-EE97-4F55-13A64068A41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1066" y="2282697"/>
            <a:ext cx="2968063" cy="3242400"/>
          </a:xfrm>
          <a:prstGeom prst="rect">
            <a:avLst/>
          </a:prstGeom>
        </p:spPr>
      </p:pic>
      <p:pic>
        <p:nvPicPr>
          <p:cNvPr id="10" name="図 9" descr="グラフィカル ユーザー インターフェイス, テキスト, アプリケーション&#10;&#10;自動的に生成された説明">
            <a:extLst>
              <a:ext uri="{FF2B5EF4-FFF2-40B4-BE49-F238E27FC236}">
                <a16:creationId xmlns:a16="http://schemas.microsoft.com/office/drawing/2014/main" id="{209625BC-8B25-8E24-707E-D302DFF9090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82449" y="2311094"/>
            <a:ext cx="2971264" cy="3245896"/>
          </a:xfrm>
          <a:prstGeom prst="rect">
            <a:avLst/>
          </a:prstGeom>
        </p:spPr>
      </p:pic>
    </p:spTree>
    <p:extLst>
      <p:ext uri="{BB962C8B-B14F-4D97-AF65-F5344CB8AC3E}">
        <p14:creationId xmlns:p14="http://schemas.microsoft.com/office/powerpoint/2010/main" val="1885277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4" name="図プレースホルダー 13" descr="アイコン&#10;&#10;自動的に生成された説明">
            <a:extLst>
              <a:ext uri="{FF2B5EF4-FFF2-40B4-BE49-F238E27FC236}">
                <a16:creationId xmlns:a16="http://schemas.microsoft.com/office/drawing/2014/main" id="{6D0922E5-498B-B907-D970-6AD0917D5DC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角丸四角形 3">
            <a:extLst>
              <a:ext uri="{FF2B5EF4-FFF2-40B4-BE49-F238E27FC236}">
                <a16:creationId xmlns:a16="http://schemas.microsoft.com/office/drawing/2014/main" id="{ED9B0697-1FAE-849C-8A95-06BB95B26B5D}"/>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商品一覧</a:t>
            </a:r>
          </a:p>
        </p:txBody>
      </p:sp>
      <p:sp>
        <p:nvSpPr>
          <p:cNvPr id="7" name="テキスト プレースホルダー 35">
            <a:extLst>
              <a:ext uri="{FF2B5EF4-FFF2-40B4-BE49-F238E27FC236}">
                <a16:creationId xmlns:a16="http://schemas.microsoft.com/office/drawing/2014/main" id="{F7EB7768-783E-D0F2-C3EF-182C334A563E}"/>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zh-TW" altLang="en-US" sz="2000" dirty="0">
                <a:solidFill>
                  <a:srgbClr val="00003E"/>
                </a:solidFill>
                <a:latin typeface="メイリオ" panose="020B0604030504040204" pitchFamily="50" charset="-128"/>
                <a:ea typeface="メイリオ" panose="020B0604030504040204" pitchFamily="50" charset="-128"/>
              </a:rPr>
              <a:t>広告誘導商品／</a:t>
            </a:r>
            <a:r>
              <a:rPr lang="en-US" altLang="ja-JP" sz="2000" dirty="0">
                <a:solidFill>
                  <a:srgbClr val="00003E"/>
                </a:solidFill>
                <a:latin typeface="メイリオ" panose="020B0604030504040204" pitchFamily="50" charset="-128"/>
                <a:ea typeface="メイリオ" panose="020B0604030504040204" pitchFamily="50" charset="-128"/>
              </a:rPr>
              <a:t>PC</a:t>
            </a:r>
            <a:r>
              <a:rPr lang="ja-JP" altLang="en-US" sz="2000" dirty="0">
                <a:solidFill>
                  <a:srgbClr val="00003E"/>
                </a:solidFill>
                <a:latin typeface="メイリオ" panose="020B0604030504040204" pitchFamily="50" charset="-128"/>
                <a:ea typeface="メイリオ" panose="020B0604030504040204" pitchFamily="50" charset="-128"/>
              </a:rPr>
              <a:t>商品</a:t>
            </a:r>
          </a:p>
        </p:txBody>
      </p:sp>
      <p:graphicFrame>
        <p:nvGraphicFramePr>
          <p:cNvPr id="4" name="表 3">
            <a:extLst>
              <a:ext uri="{FF2B5EF4-FFF2-40B4-BE49-F238E27FC236}">
                <a16:creationId xmlns:a16="http://schemas.microsoft.com/office/drawing/2014/main" id="{4A535343-8EA0-FF09-5882-B903E20AC22A}"/>
              </a:ext>
            </a:extLst>
          </p:cNvPr>
          <p:cNvGraphicFramePr>
            <a:graphicFrameLocks noGrp="1"/>
          </p:cNvGraphicFramePr>
          <p:nvPr>
            <p:extLst>
              <p:ext uri="{D42A27DB-BD31-4B8C-83A1-F6EECF244321}">
                <p14:modId xmlns:p14="http://schemas.microsoft.com/office/powerpoint/2010/main" val="568081275"/>
              </p:ext>
            </p:extLst>
          </p:nvPr>
        </p:nvGraphicFramePr>
        <p:xfrm>
          <a:off x="339865" y="970216"/>
          <a:ext cx="11523059" cy="4608462"/>
        </p:xfrm>
        <a:graphic>
          <a:graphicData uri="http://schemas.openxmlformats.org/drawingml/2006/table">
            <a:tbl>
              <a:tblPr firstCol="1" bandRow="1"/>
              <a:tblGrid>
                <a:gridCol w="2057950">
                  <a:extLst>
                    <a:ext uri="{9D8B030D-6E8A-4147-A177-3AD203B41FA5}">
                      <a16:colId xmlns:a16="http://schemas.microsoft.com/office/drawing/2014/main" val="792911817"/>
                    </a:ext>
                  </a:extLst>
                </a:gridCol>
                <a:gridCol w="2570548">
                  <a:extLst>
                    <a:ext uri="{9D8B030D-6E8A-4147-A177-3AD203B41FA5}">
                      <a16:colId xmlns:a16="http://schemas.microsoft.com/office/drawing/2014/main" val="1525620392"/>
                    </a:ext>
                  </a:extLst>
                </a:gridCol>
                <a:gridCol w="3877548">
                  <a:extLst>
                    <a:ext uri="{9D8B030D-6E8A-4147-A177-3AD203B41FA5}">
                      <a16:colId xmlns:a16="http://schemas.microsoft.com/office/drawing/2014/main" val="4269922740"/>
                    </a:ext>
                  </a:extLst>
                </a:gridCol>
                <a:gridCol w="3017013">
                  <a:extLst>
                    <a:ext uri="{9D8B030D-6E8A-4147-A177-3AD203B41FA5}">
                      <a16:colId xmlns:a16="http://schemas.microsoft.com/office/drawing/2014/main" val="2320183110"/>
                    </a:ext>
                  </a:extLst>
                </a:gridCol>
              </a:tblGrid>
              <a:tr h="5292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bg1"/>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chemeClr val="bg1"/>
                          </a:solidFill>
                          <a:latin typeface="Meiryo" panose="020B0604030504040204" pitchFamily="34" charset="-128"/>
                          <a:ea typeface="Meiryo" panose="020B0604030504040204" pitchFamily="34" charset="-128"/>
                        </a:rPr>
                        <a:t>Yahoo!</a:t>
                      </a:r>
                      <a:r>
                        <a:rPr kumimoji="1" lang="ja-JP" altLang="en-US" sz="900" b="1" i="0" dirty="0">
                          <a:solidFill>
                            <a:schemeClr val="bg1"/>
                          </a:solidFill>
                          <a:latin typeface="Meiryo" panose="020B0604030504040204" pitchFamily="34" charset="-128"/>
                          <a:ea typeface="Meiryo" panose="020B0604030504040204" pitchFamily="34" charset="-128"/>
                        </a:rPr>
                        <a:t>ファイナンス　トップ　</a:t>
                      </a:r>
                      <a:endParaRPr kumimoji="1" lang="en-US" altLang="ja-JP" sz="900" b="1" i="0" dirty="0">
                        <a:solidFill>
                          <a:schemeClr val="bg1"/>
                        </a:solidFill>
                        <a:latin typeface="Meiryo" panose="020B0604030504040204" pitchFamily="34" charset="-128"/>
                        <a:ea typeface="Meiryo" panose="020B0604030504040204" pitchFamily="34" charset="-128"/>
                      </a:endParaRPr>
                    </a:p>
                    <a:p>
                      <a:pPr algn="ctr"/>
                      <a:r>
                        <a:rPr kumimoji="1" lang="ja-JP" altLang="en-US" sz="900" b="1" i="0" dirty="0">
                          <a:solidFill>
                            <a:schemeClr val="bg1"/>
                          </a:solidFill>
                          <a:latin typeface="Meiryo" panose="020B0604030504040204" pitchFamily="34" charset="-128"/>
                          <a:ea typeface="Meiryo" panose="020B0604030504040204" pitchFamily="34" charset="-128"/>
                        </a:rPr>
                        <a:t>トップインパクト　</a:t>
                      </a:r>
                    </a:p>
                    <a:p>
                      <a:pPr algn="ctr"/>
                      <a:r>
                        <a:rPr kumimoji="1" lang="ja-JP" altLang="en-US" sz="900" b="1" i="0" dirty="0">
                          <a:solidFill>
                            <a:schemeClr val="bg1"/>
                          </a:solidFill>
                          <a:latin typeface="Meiryo" panose="020B0604030504040204" pitchFamily="34" charset="-128"/>
                          <a:ea typeface="Meiryo" panose="020B0604030504040204" pitchFamily="34" charset="-128"/>
                        </a:rPr>
                        <a:t>プライムディスプレイ　ダブルサイズ　</a:t>
                      </a:r>
                      <a:r>
                        <a:rPr kumimoji="1" lang="en-US" altLang="ja-JP" sz="900" b="1" i="0" dirty="0">
                          <a:solidFill>
                            <a:schemeClr val="bg1"/>
                          </a:solidFill>
                          <a:latin typeface="Meiryo" panose="020B0604030504040204" pitchFamily="34" charset="-128"/>
                          <a:ea typeface="Meiryo" panose="020B0604030504040204" pitchFamily="34" charset="-128"/>
                        </a:rPr>
                        <a:t>PC</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ファイナンス　トップ</a:t>
                      </a:r>
                    </a:p>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　プライムディスプレイ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en-US" altLang="ja-JP" sz="900" b="1" i="0"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ファイナンス　</a:t>
                      </a:r>
                      <a:r>
                        <a:rPr kumimoji="1" lang="zh-TW" altLang="en-US" sz="900" b="1" i="0" kern="1200" dirty="0">
                          <a:solidFill>
                            <a:schemeClr val="bg1"/>
                          </a:solidFill>
                          <a:latin typeface="Meiryo" panose="020B0604030504040204" pitchFamily="34" charset="-128"/>
                          <a:ea typeface="Meiryo" panose="020B0604030504040204" pitchFamily="34" charset="-128"/>
                          <a:cs typeface="+mn-cs"/>
                        </a:rPr>
                        <a:t>外国為替情報</a:t>
                      </a:r>
                      <a:endParaRPr kumimoji="1" lang="ja-JP" altLang="en-US" sz="9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　プライムディスプレイ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2837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12060797"/>
                  </a:ext>
                </a:extLst>
              </a:tr>
              <a:tr h="4425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トップインパクト </a:t>
                      </a:r>
                      <a:endPar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プライムディスプレイ ダブル</a:t>
                      </a: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バナー</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画像</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/6</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           </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バナー</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画像</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               </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バナー</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画像</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 </a:t>
                      </a:r>
                    </a:p>
                  </a:txBody>
                  <a:tcPr marT="72000" marB="3600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42339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panose="020B0604030504040204" pitchFamily="34" charset="-128"/>
                          <a:ea typeface="Meiryo" panose="020B0604030504040204" pitchFamily="34" charset="-128"/>
                          <a:cs typeface="+mn-cs"/>
                        </a:rPr>
                        <a:t>-</a:t>
                      </a: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 sz="900" kern="1200" dirty="0">
                        <a:solidFill>
                          <a:srgbClr val="0D0D0D"/>
                        </a:solidFill>
                        <a:latin typeface="Meiryo" panose="020B0604030504040204" pitchFamily="34" charset="-128"/>
                        <a:ea typeface="Meiryo" panose="020B0604030504040204" pitchFamily="34" charset="-128"/>
                        <a:cs typeface="+mn-cs"/>
                      </a:endParaRP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93594562"/>
                  </a:ext>
                </a:extLst>
              </a:tr>
              <a:tr h="2837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PC</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1067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ファイナンス　トップ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ja-JP" altLang="en-US" sz="800" kern="1200" dirty="0">
                        <a:solidFill>
                          <a:srgbClr val="FF0033"/>
                        </a:solidFill>
                        <a:latin typeface="+mn-lt"/>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90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900" kern="1200" dirty="0">
                          <a:solidFill>
                            <a:srgbClr val="0D0D0D"/>
                          </a:solidFill>
                          <a:latin typeface="メイリオ" panose="020B0604030504040204" pitchFamily="50" charset="-128"/>
                          <a:ea typeface="メイリオ" panose="020B0604030504040204" pitchFamily="50" charset="-128"/>
                          <a:cs typeface="+mn-cs"/>
                        </a:rPr>
                        <a:t>ファイナンス　外国為替情報（</a:t>
                      </a:r>
                      <a:r>
                        <a:rPr kumimoji="1" lang="en-US" altLang="ja-JP" sz="900"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900" kern="1200" dirty="0">
                          <a:solidFill>
                            <a:srgbClr val="0D0D0D"/>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314208"/>
                  </a:ext>
                </a:extLst>
              </a:tr>
              <a:tr h="43971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900" b="0" i="0" kern="1200" dirty="0">
                          <a:solidFill>
                            <a:srgbClr val="0D0D0D"/>
                          </a:solidFill>
                          <a:latin typeface="メイリオ" panose="020B0604030504040204" pitchFamily="50" charset="-128"/>
                          <a:ea typeface="メイリオ" panose="020B0604030504040204" pitchFamily="50" charset="-128"/>
                          <a:cs typeface="+mn-cs"/>
                        </a:rPr>
                        <a:t>ファイナンスのトップページ全体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noProof="0" dirty="0">
                          <a:solidFill>
                            <a:srgbClr val="0D0D0D"/>
                          </a:solidFill>
                          <a:latin typeface="メイリオ" panose="020B0604030504040204" pitchFamily="50" charset="-128"/>
                          <a:ea typeface="メイリオ" panose="020B0604030504040204" pitchFamily="50" charset="-128"/>
                          <a:cs typeface="+mn-cs"/>
                        </a:rPr>
                        <a:t>Yahoo!</a:t>
                      </a:r>
                      <a:r>
                        <a:rPr kumimoji="1" lang="ja-JP" altLang="en-US" sz="900" b="0" i="0" kern="1200" noProof="0" dirty="0">
                          <a:solidFill>
                            <a:srgbClr val="0D0D0D"/>
                          </a:solidFill>
                          <a:latin typeface="メイリオ" panose="020B0604030504040204" pitchFamily="50" charset="-128"/>
                          <a:ea typeface="メイリオ" panose="020B0604030504040204" pitchFamily="50" charset="-128"/>
                          <a:cs typeface="+mn-cs"/>
                        </a:rPr>
                        <a:t>ファイナンスのトップページ</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ファイナンス内の</a:t>
                      </a:r>
                      <a:r>
                        <a:rPr kumimoji="1" lang="zh-TW" altLang="en-US" sz="9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外国為替情報</a:t>
                      </a:r>
                      <a:r>
                        <a:rPr kumimoji="1" lang="ja-JP" altLang="en-US" sz="9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の</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ページ</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66738162"/>
                  </a:ext>
                </a:extLst>
              </a:tr>
              <a:tr h="2837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900" b="0" i="0" kern="1200" dirty="0">
                          <a:solidFill>
                            <a:srgbClr val="0D0D0D"/>
                          </a:solidFill>
                          <a:latin typeface="Meiryo" panose="020B0604030504040204" pitchFamily="34" charset="-128"/>
                          <a:ea typeface="Meiryo" panose="020B0604030504040204" pitchFamily="34" charset="-128"/>
                          <a:cs typeface="+mn-cs"/>
                        </a:rPr>
                        <a:t>7</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a:t>
                      </a:r>
                      <a:r>
                        <a:rPr kumimoji="1" lang="en-US" altLang="zh-TW" sz="900" b="0" i="0" kern="1200" dirty="0">
                          <a:solidFill>
                            <a:srgbClr val="0D0D0D"/>
                          </a:solidFill>
                          <a:latin typeface="Meiryo" panose="020B0604030504040204" pitchFamily="34" charset="-128"/>
                          <a:ea typeface="Meiryo" panose="020B0604030504040204" pitchFamily="34" charset="-128"/>
                          <a:cs typeface="+mn-cs"/>
                        </a:rPr>
                        <a:t>31</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 </a:t>
                      </a:r>
                      <a:r>
                        <a:rPr kumimoji="1" lang="en-US" altLang="zh-TW" sz="900" b="0" i="0" kern="1200" dirty="0">
                          <a:solidFill>
                            <a:srgbClr val="FF0033"/>
                          </a:solidFill>
                          <a:latin typeface="Meiryo" panose="020B0604030504040204" pitchFamily="34" charset="-128"/>
                          <a:ea typeface="Meiryo" panose="020B0604030504040204" pitchFamily="34" charset="-128"/>
                          <a:cs typeface="+mn-cs"/>
                        </a:rPr>
                        <a:t>※1</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900" b="0" i="0" kern="1200" dirty="0">
                          <a:solidFill>
                            <a:srgbClr val="0D0D0D"/>
                          </a:solidFill>
                          <a:latin typeface="Meiryo" panose="020B0604030504040204" pitchFamily="34" charset="-128"/>
                          <a:ea typeface="Meiryo" panose="020B0604030504040204" pitchFamily="34" charset="-128"/>
                          <a:cs typeface="+mn-cs"/>
                        </a:rPr>
                        <a:t>5</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a:t>
                      </a:r>
                      <a:r>
                        <a:rPr kumimoji="1" lang="en-US" altLang="zh-TW" sz="900" b="0" i="0" kern="1200" dirty="0">
                          <a:solidFill>
                            <a:srgbClr val="0D0D0D"/>
                          </a:solidFill>
                          <a:latin typeface="Meiryo" panose="020B0604030504040204" pitchFamily="34" charset="-128"/>
                          <a:ea typeface="Meiryo" panose="020B0604030504040204" pitchFamily="34" charset="-128"/>
                          <a:cs typeface="+mn-cs"/>
                        </a:rPr>
                        <a:t>31</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 </a:t>
                      </a:r>
                      <a:r>
                        <a:rPr kumimoji="1" lang="en-US" altLang="zh-TW" sz="900" b="0" i="0" kern="1200" dirty="0">
                          <a:solidFill>
                            <a:srgbClr val="FF0033"/>
                          </a:solidFill>
                          <a:latin typeface="Meiryo" panose="020B0604030504040204" pitchFamily="34" charset="-128"/>
                          <a:ea typeface="Meiryo" panose="020B0604030504040204" pitchFamily="34" charset="-128"/>
                          <a:cs typeface="+mn-cs"/>
                        </a:rPr>
                        <a:t>※2</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900" b="0" i="0" kern="1200" dirty="0">
                          <a:solidFill>
                            <a:srgbClr val="0D0D0D"/>
                          </a:solidFill>
                          <a:latin typeface="Meiryo" panose="020B0604030504040204" pitchFamily="34" charset="-128"/>
                          <a:ea typeface="Meiryo" panose="020B0604030504040204" pitchFamily="34" charset="-128"/>
                          <a:cs typeface="+mn-cs"/>
                        </a:rPr>
                        <a:t>5</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a:t>
                      </a:r>
                      <a:r>
                        <a:rPr kumimoji="1" lang="en-US" altLang="zh-TW" sz="900" b="0" i="0" kern="1200" dirty="0">
                          <a:solidFill>
                            <a:srgbClr val="0D0D0D"/>
                          </a:solidFill>
                          <a:latin typeface="Meiryo" panose="020B0604030504040204" pitchFamily="34" charset="-128"/>
                          <a:ea typeface="Meiryo" panose="020B0604030504040204" pitchFamily="34" charset="-128"/>
                          <a:cs typeface="+mn-cs"/>
                        </a:rPr>
                        <a:t>31</a:t>
                      </a:r>
                      <a:r>
                        <a:rPr kumimoji="1" lang="zh-TW" altLang="en-US" sz="900" b="0" i="0" kern="1200" dirty="0">
                          <a:solidFill>
                            <a:srgbClr val="0D0D0D"/>
                          </a:solidFill>
                          <a:latin typeface="Meiryo" panose="020B0604030504040204" pitchFamily="34" charset="-128"/>
                          <a:ea typeface="Meiryo" panose="020B0604030504040204" pitchFamily="34" charset="-128"/>
                          <a:cs typeface="+mn-cs"/>
                        </a:rPr>
                        <a:t>日間 </a:t>
                      </a:r>
                      <a:r>
                        <a:rPr kumimoji="1" lang="en-US" altLang="zh-TW" sz="900" b="0" i="0" kern="1200" dirty="0">
                          <a:solidFill>
                            <a:srgbClr val="FF0033"/>
                          </a:solidFill>
                          <a:latin typeface="Meiryo" panose="020B0604030504040204" pitchFamily="34" charset="-128"/>
                          <a:ea typeface="Meiryo" panose="020B0604030504040204" pitchFamily="34" charset="-128"/>
                          <a:cs typeface="+mn-cs"/>
                        </a:rPr>
                        <a:t>※2</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2837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err="1">
                          <a:solidFill>
                            <a:srgbClr val="0D0D0D"/>
                          </a:solidFill>
                          <a:latin typeface="Meiryo"/>
                          <a:ea typeface="Meiryo"/>
                          <a:cs typeface="+mn-cs"/>
                        </a:rPr>
                        <a:t>vimps</a:t>
                      </a:r>
                      <a:r>
                        <a:rPr kumimoji="1" lang="ja-JP" altLang="en-US" sz="900" b="0" i="0" kern="1200" dirty="0">
                          <a:solidFill>
                            <a:srgbClr val="0D0D0D"/>
                          </a:solidFill>
                          <a:latin typeface="Meiryo"/>
                          <a:ea typeface="Meiryo"/>
                          <a:cs typeface="+mn-cs"/>
                        </a:rPr>
                        <a:t>購入型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750538939"/>
                  </a:ext>
                </a:extLst>
              </a:tr>
              <a:tr h="2837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4,000,000</a:t>
                      </a:r>
                      <a:r>
                        <a:rPr kumimoji="1" lang="ja-JP" altLang="en-US" sz="900" b="0" i="0" kern="1200" dirty="0">
                          <a:solidFill>
                            <a:srgbClr val="0D0D0D"/>
                          </a:solidFill>
                          <a:latin typeface="Meiryo"/>
                          <a:ea typeface="Meiryo"/>
                          <a:cs typeface="+mn-cs"/>
                        </a:rPr>
                        <a:t>円</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500,000</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円</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500,000</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円</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81913646"/>
                  </a:ext>
                </a:extLst>
              </a:tr>
              <a:tr h="7601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dirty="0">
                          <a:solidFill>
                            <a:schemeClr val="bg1"/>
                          </a:solidFill>
                          <a:latin typeface="Meiryo"/>
                          <a:ea typeface="Meiryo"/>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960</a:t>
                      </a:r>
                      <a:r>
                        <a:rPr kumimoji="1" lang="ja-JP" altLang="en-US" sz="900" b="0" i="0" kern="1200" dirty="0">
                          <a:solidFill>
                            <a:srgbClr val="0D0D0D"/>
                          </a:solidFill>
                          <a:latin typeface="Meiryo"/>
                          <a:ea typeface="Meiryo"/>
                          <a:cs typeface="+mn-cs"/>
                        </a:rPr>
                        <a:t>円 </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/6</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5</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400</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400</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2</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480</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FF0033"/>
                          </a:solidFill>
                          <a:latin typeface="Meiryo" panose="020B0604030504040204" pitchFamily="34" charset="-128"/>
                          <a:ea typeface="Meiryo" panose="020B0604030504040204" pitchFamily="34" charset="-128"/>
                          <a:cs typeface="+mn-cs"/>
                        </a:rPr>
                        <a:t>※3</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/6</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5</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310</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Meiryo" panose="020B0604030504040204" pitchFamily="34" charset="-128"/>
                          <a:ea typeface="Meiryo" panose="020B0604030504040204" pitchFamily="34" charset="-128"/>
                          <a:cs typeface="+mn-cs"/>
                        </a:rPr>
                        <a:t> バナー</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310</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rgbClr val="0D0D0D"/>
                          </a:solidFill>
                          <a:latin typeface="Meiryo" panose="020B0604030504040204" pitchFamily="34" charset="-128"/>
                          <a:ea typeface="Meiryo" panose="020B0604030504040204" pitchFamily="34" charset="-128"/>
                          <a:cs typeface="+mn-cs"/>
                        </a:rPr>
                        <a:t> バナー</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2</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900" b="0" i="0" kern="1200" dirty="0">
                          <a:solidFill>
                            <a:srgbClr val="0D0D0D"/>
                          </a:solidFill>
                          <a:latin typeface="Meiryo" panose="020B0604030504040204" pitchFamily="34" charset="-128"/>
                          <a:ea typeface="Meiryo" panose="020B0604030504040204" pitchFamily="34" charset="-128"/>
                          <a:cs typeface="+mn-cs"/>
                        </a:rPr>
                        <a:t>372</a:t>
                      </a:r>
                      <a:r>
                        <a:rPr kumimoji="1" lang="ja-JP" altLang="en-US" sz="900" b="0" i="0" kern="1200" dirty="0">
                          <a:solidFill>
                            <a:srgbClr val="0D0D0D"/>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FF0033"/>
                          </a:solidFill>
                          <a:latin typeface="Meiryo" panose="020B0604030504040204" pitchFamily="34" charset="-128"/>
                          <a:ea typeface="Meiryo" panose="020B0604030504040204" pitchFamily="34" charset="-128"/>
                          <a:cs typeface="+mn-cs"/>
                        </a:rPr>
                        <a:t>※3</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014462905"/>
                  </a:ext>
                </a:extLst>
              </a:tr>
              <a:tr h="28379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dirty="0">
                          <a:solidFill>
                            <a:schemeClr val="bg1"/>
                          </a:solidFill>
                          <a:latin typeface="Meiryo"/>
                          <a:ea typeface="Meiryo"/>
                          <a:cs typeface="+mn-cs"/>
                        </a:rPr>
                        <a:t>（枠配信のみ）</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a:ea typeface="Meiryo"/>
                          <a:cs typeface="+mn-cs"/>
                        </a:rPr>
                        <a:t>-</a:t>
                      </a:r>
                      <a:endParaRPr kumimoji="1" lang="ja-JP" altLang="en-US" sz="900" b="0" i="0" kern="1200" dirty="0">
                        <a:solidFill>
                          <a:srgbClr val="0D0D0D"/>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endParaRPr kumimoji="1" lang="ja-JP" altLang="en-US"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rgbClr val="0D0D0D"/>
                          </a:solidFill>
                          <a:latin typeface="Meiryo" panose="020B0604030504040204" pitchFamily="34" charset="-128"/>
                          <a:ea typeface="Meiryo" panose="020B0604030504040204" pitchFamily="34" charset="-128"/>
                          <a:cs typeface="+mn-cs"/>
                        </a:rPr>
                        <a:t>-</a:t>
                      </a:r>
                      <a:endParaRPr kumimoji="1" lang="ja-JP" altLang="en-US" sz="900" b="0" i="0" kern="1200" dirty="0">
                        <a:solidFill>
                          <a:srgbClr val="0D0D0D"/>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88356064"/>
                  </a:ext>
                </a:extLst>
              </a:tr>
            </a:tbl>
          </a:graphicData>
        </a:graphic>
      </p:graphicFrame>
      <p:sp>
        <p:nvSpPr>
          <p:cNvPr id="5" name="円/楕円 19">
            <a:extLst>
              <a:ext uri="{FF2B5EF4-FFF2-40B4-BE49-F238E27FC236}">
                <a16:creationId xmlns:a16="http://schemas.microsoft.com/office/drawing/2014/main" id="{FCEEC063-CAC6-1D79-C26F-F4A61AD1CBBD}"/>
              </a:ext>
            </a:extLst>
          </p:cNvPr>
          <p:cNvSpPr>
            <a:spLocks noChangeAspect="1"/>
          </p:cNvSpPr>
          <p:nvPr/>
        </p:nvSpPr>
        <p:spPr>
          <a:xfrm>
            <a:off x="4722689" y="198948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E52FA2F8-0F3C-E2F1-B02A-DF142AD06D90}"/>
              </a:ext>
            </a:extLst>
          </p:cNvPr>
          <p:cNvSpPr/>
          <p:nvPr/>
        </p:nvSpPr>
        <p:spPr>
          <a:xfrm>
            <a:off x="479425" y="6091367"/>
            <a:ext cx="4158652" cy="355482"/>
          </a:xfrm>
          <a:prstGeom prst="rect">
            <a:avLst/>
          </a:prstGeom>
        </p:spPr>
        <p:txBody>
          <a:bodyPr wrap="square" lIns="0" tIns="0" rIns="0" bIns="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en-US" altLang="ja-JP" sz="700" b="0" i="0" u="none" strike="noStrike" kern="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はビューアブルインプレッション</a:t>
            </a: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1,000</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回あたりにかかる見込み広告費用です。 </a:t>
            </a:r>
            <a:endPar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en-US" altLang="ja-JP" sz="700" b="0" i="0" u="none" strike="noStrike" kern="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vimps</a:t>
            </a:r>
            <a:r>
              <a:rPr kumimoji="0" lang="ja-JP" altLang="en-US"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はビューアブルインプレッションの略称です。</a:t>
            </a:r>
            <a:endParaRPr kumimoji="0" lang="en-US" altLang="ja-JP" sz="7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3" name="円/楕円 19">
            <a:extLst>
              <a:ext uri="{FF2B5EF4-FFF2-40B4-BE49-F238E27FC236}">
                <a16:creationId xmlns:a16="http://schemas.microsoft.com/office/drawing/2014/main" id="{03E9AA59-3A61-6E86-7A1F-D142E7D44367}"/>
              </a:ext>
            </a:extLst>
          </p:cNvPr>
          <p:cNvSpPr>
            <a:spLocks noChangeAspect="1"/>
          </p:cNvSpPr>
          <p:nvPr/>
        </p:nvSpPr>
        <p:spPr>
          <a:xfrm>
            <a:off x="7501586" y="192735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6" name="円/楕円 19">
            <a:extLst>
              <a:ext uri="{FF2B5EF4-FFF2-40B4-BE49-F238E27FC236}">
                <a16:creationId xmlns:a16="http://schemas.microsoft.com/office/drawing/2014/main" id="{CC2A7AFF-EAFC-0B83-BD43-70EDC3FE881C}"/>
              </a:ext>
            </a:extLst>
          </p:cNvPr>
          <p:cNvSpPr>
            <a:spLocks noChangeAspect="1"/>
          </p:cNvSpPr>
          <p:nvPr/>
        </p:nvSpPr>
        <p:spPr>
          <a:xfrm>
            <a:off x="8863440" y="1922658"/>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9">
            <a:extLst>
              <a:ext uri="{FF2B5EF4-FFF2-40B4-BE49-F238E27FC236}">
                <a16:creationId xmlns:a16="http://schemas.microsoft.com/office/drawing/2014/main" id="{D6B80F90-1365-5535-D26D-5EBD6AA1FBBC}"/>
              </a:ext>
            </a:extLst>
          </p:cNvPr>
          <p:cNvSpPr>
            <a:spLocks noChangeAspect="1"/>
          </p:cNvSpPr>
          <p:nvPr/>
        </p:nvSpPr>
        <p:spPr>
          <a:xfrm>
            <a:off x="10374190" y="1925537"/>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正方形/長方形 12">
            <a:extLst>
              <a:ext uri="{FF2B5EF4-FFF2-40B4-BE49-F238E27FC236}">
                <a16:creationId xmlns:a16="http://schemas.microsoft.com/office/drawing/2014/main" id="{7928BEE6-240B-F17D-42DF-E75791CB4CC6}"/>
              </a:ext>
            </a:extLst>
          </p:cNvPr>
          <p:cNvSpPr/>
          <p:nvPr/>
        </p:nvSpPr>
        <p:spPr>
          <a:xfrm>
            <a:off x="5031121" y="5954317"/>
            <a:ext cx="6469720" cy="406265"/>
          </a:xfrm>
          <a:prstGeom prst="rect">
            <a:avLst/>
          </a:prstGeom>
        </p:spPr>
        <p:txBody>
          <a:bodyPr wrap="none" lIns="0" tIns="0" rIns="0" bIns="0" anchor="t">
            <a:spAutoFit/>
          </a:bodyPr>
          <a:lstStyle/>
          <a:p>
            <a:pPr>
              <a:lnSpc>
                <a:spcPct val="110000"/>
              </a:lnSpc>
              <a:defRPr/>
            </a:pPr>
            <a:r>
              <a:rPr kumimoji="0" lang="en-US" altLang="ja-JP" sz="800" kern="0" dirty="0">
                <a:solidFill>
                  <a:srgbClr val="FF0033"/>
                </a:solidFill>
                <a:latin typeface="メイリオ" panose="020B0604030504040204" pitchFamily="50" charset="-128"/>
                <a:ea typeface="メイリオ" panose="020B0604030504040204" pitchFamily="50" charset="-128"/>
              </a:rPr>
              <a:t>※1  5</a:t>
            </a:r>
            <a:r>
              <a:rPr kumimoji="0" lang="ja-JP" altLang="en-US" sz="800" kern="0" dirty="0">
                <a:solidFill>
                  <a:srgbClr val="FF0033"/>
                </a:solidFill>
                <a:latin typeface="メイリオ" panose="020B0604030504040204" pitchFamily="50" charset="-128"/>
                <a:ea typeface="メイリオ" panose="020B0604030504040204" pitchFamily="50" charset="-128"/>
              </a:rPr>
              <a:t>日間～</a:t>
            </a:r>
            <a:r>
              <a:rPr kumimoji="0" lang="en-US" altLang="ja-JP" sz="800" kern="0" dirty="0">
                <a:solidFill>
                  <a:srgbClr val="FF0033"/>
                </a:solidFill>
                <a:latin typeface="メイリオ" panose="020B0604030504040204" pitchFamily="50" charset="-128"/>
                <a:ea typeface="メイリオ" panose="020B0604030504040204" pitchFamily="50" charset="-128"/>
              </a:rPr>
              <a:t>6</a:t>
            </a:r>
            <a:r>
              <a:rPr kumimoji="0" lang="ja-JP" altLang="en-US" sz="800" kern="0" dirty="0">
                <a:solidFill>
                  <a:srgbClr val="FF0033"/>
                </a:solidFill>
                <a:latin typeface="メイリオ" panose="020B0604030504040204" pitchFamily="50" charset="-128"/>
                <a:ea typeface="メイリオ" panose="020B0604030504040204" pitchFamily="50" charset="-128"/>
              </a:rPr>
              <a:t>日間での掲載も可能ですが、予約時のシミュレーション</a:t>
            </a:r>
            <a:r>
              <a:rPr kumimoji="0" lang="en-US" altLang="ja-JP" sz="800" kern="0" dirty="0" err="1">
                <a:solidFill>
                  <a:srgbClr val="FF0033"/>
                </a:solidFill>
                <a:latin typeface="メイリオ" panose="020B0604030504040204" pitchFamily="50" charset="-128"/>
                <a:ea typeface="メイリオ" panose="020B0604030504040204" pitchFamily="50" charset="-128"/>
              </a:rPr>
              <a:t>vimps</a:t>
            </a:r>
            <a:r>
              <a:rPr kumimoji="0" lang="ja-JP" altLang="en-US" sz="800" kern="0" dirty="0">
                <a:solidFill>
                  <a:srgbClr val="FF0033"/>
                </a:solidFill>
                <a:latin typeface="メイリオ" panose="020B0604030504040204" pitchFamily="50" charset="-128"/>
                <a:ea typeface="メイリオ" panose="020B0604030504040204" pitchFamily="50" charset="-128"/>
              </a:rPr>
              <a:t>を下回る場合がありますので、</a:t>
            </a:r>
            <a:r>
              <a:rPr kumimoji="0" lang="en-US" altLang="ja-JP" sz="800" kern="0" dirty="0">
                <a:solidFill>
                  <a:srgbClr val="FF0033"/>
                </a:solidFill>
                <a:latin typeface="メイリオ" panose="020B0604030504040204" pitchFamily="50" charset="-128"/>
                <a:ea typeface="メイリオ" panose="020B0604030504040204" pitchFamily="50" charset="-128"/>
              </a:rPr>
              <a:t>7</a:t>
            </a:r>
            <a:r>
              <a:rPr kumimoji="0" lang="ja-JP" altLang="en-US" sz="800" kern="0" dirty="0">
                <a:solidFill>
                  <a:srgbClr val="FF0033"/>
                </a:solidFill>
                <a:latin typeface="メイリオ" panose="020B0604030504040204" pitchFamily="50" charset="-128"/>
                <a:ea typeface="メイリオ" panose="020B0604030504040204" pitchFamily="50" charset="-128"/>
              </a:rPr>
              <a:t>日間以上の掲載を推奨します。</a:t>
            </a:r>
            <a:endParaRPr kumimoji="0" lang="en-US" altLang="ja-JP" sz="800" kern="0" dirty="0">
              <a:solidFill>
                <a:srgbClr val="FF0033"/>
              </a:solidFill>
              <a:latin typeface="メイリオ" panose="020B0604030504040204" pitchFamily="50" charset="-128"/>
              <a:ea typeface="メイリオ" panose="020B0604030504040204" pitchFamily="50" charset="-128"/>
            </a:endParaRPr>
          </a:p>
          <a:p>
            <a:pPr>
              <a:lnSpc>
                <a:spcPct val="110000"/>
              </a:lnSpc>
              <a:defRPr/>
            </a:pPr>
            <a:r>
              <a:rPr kumimoji="0" lang="en-US" altLang="ja-JP" sz="800" kern="0" dirty="0">
                <a:solidFill>
                  <a:srgbClr val="FF0033"/>
                </a:solidFill>
                <a:latin typeface="メイリオ" panose="020B0604030504040204" pitchFamily="50" charset="-128"/>
                <a:ea typeface="メイリオ" panose="020B0604030504040204" pitchFamily="50" charset="-128"/>
              </a:rPr>
              <a:t>※2</a:t>
            </a:r>
            <a:r>
              <a:rPr kumimoji="0" lang="ja-JP" altLang="en-US" sz="800" kern="0" dirty="0">
                <a:solidFill>
                  <a:srgbClr val="FF0033"/>
                </a:solidFill>
                <a:latin typeface="メイリオ" panose="020B0604030504040204" pitchFamily="50" charset="-128"/>
                <a:ea typeface="メイリオ" panose="020B0604030504040204" pitchFamily="50" charset="-128"/>
              </a:rPr>
              <a:t>  </a:t>
            </a:r>
            <a:r>
              <a:rPr kumimoji="0" lang="en-US" altLang="ja-JP" sz="800" kern="0" dirty="0">
                <a:solidFill>
                  <a:srgbClr val="FF0033"/>
                </a:solidFill>
                <a:latin typeface="メイリオ" panose="020B0604030504040204" pitchFamily="50" charset="-128"/>
                <a:ea typeface="メイリオ" panose="020B0604030504040204" pitchFamily="50" charset="-128"/>
              </a:rPr>
              <a:t>3</a:t>
            </a:r>
            <a:r>
              <a:rPr kumimoji="0" lang="ja-JP" altLang="en-US" sz="800" kern="0" dirty="0">
                <a:solidFill>
                  <a:srgbClr val="FF0033"/>
                </a:solidFill>
                <a:latin typeface="メイリオ" panose="020B0604030504040204" pitchFamily="50" charset="-128"/>
                <a:ea typeface="メイリオ" panose="020B0604030504040204" pitchFamily="50" charset="-128"/>
              </a:rPr>
              <a:t>日間～</a:t>
            </a:r>
            <a:r>
              <a:rPr kumimoji="0" lang="en-US" altLang="ja-JP" sz="800" kern="0" dirty="0">
                <a:solidFill>
                  <a:srgbClr val="FF0033"/>
                </a:solidFill>
                <a:latin typeface="メイリオ" panose="020B0604030504040204" pitchFamily="50" charset="-128"/>
                <a:ea typeface="メイリオ" panose="020B0604030504040204" pitchFamily="50" charset="-128"/>
              </a:rPr>
              <a:t>4</a:t>
            </a:r>
            <a:r>
              <a:rPr kumimoji="0" lang="ja-JP" altLang="en-US" sz="800" kern="0" dirty="0">
                <a:solidFill>
                  <a:srgbClr val="FF0033"/>
                </a:solidFill>
                <a:latin typeface="メイリオ" panose="020B0604030504040204" pitchFamily="50" charset="-128"/>
                <a:ea typeface="メイリオ" panose="020B0604030504040204" pitchFamily="50" charset="-128"/>
              </a:rPr>
              <a:t>日間での掲載も可能ですが、予約時のシミュレーション</a:t>
            </a:r>
            <a:r>
              <a:rPr kumimoji="0" lang="en-US" altLang="ja-JP" sz="800" kern="0" dirty="0" err="1">
                <a:solidFill>
                  <a:srgbClr val="FF0033"/>
                </a:solidFill>
                <a:latin typeface="メイリオ" panose="020B0604030504040204" pitchFamily="50" charset="-128"/>
                <a:ea typeface="メイリオ" panose="020B0604030504040204" pitchFamily="50" charset="-128"/>
              </a:rPr>
              <a:t>vimps</a:t>
            </a:r>
            <a:r>
              <a:rPr kumimoji="0" lang="ja-JP" altLang="en-US" sz="800" kern="0" dirty="0">
                <a:solidFill>
                  <a:srgbClr val="FF0033"/>
                </a:solidFill>
                <a:latin typeface="メイリオ" panose="020B0604030504040204" pitchFamily="50" charset="-128"/>
                <a:ea typeface="メイリオ" panose="020B0604030504040204" pitchFamily="50" charset="-128"/>
              </a:rPr>
              <a:t>を下回る場合がありますので、</a:t>
            </a:r>
            <a:r>
              <a:rPr kumimoji="0" lang="en-US" altLang="ja-JP" sz="800" kern="0" dirty="0">
                <a:solidFill>
                  <a:srgbClr val="FF0033"/>
                </a:solidFill>
                <a:latin typeface="メイリオ" panose="020B0604030504040204" pitchFamily="50" charset="-128"/>
                <a:ea typeface="メイリオ" panose="020B0604030504040204" pitchFamily="50" charset="-128"/>
              </a:rPr>
              <a:t>5</a:t>
            </a:r>
            <a:r>
              <a:rPr kumimoji="0" lang="ja-JP" altLang="en-US" sz="800" kern="0" dirty="0">
                <a:solidFill>
                  <a:srgbClr val="FF0033"/>
                </a:solidFill>
                <a:latin typeface="メイリオ" panose="020B0604030504040204" pitchFamily="50" charset="-128"/>
                <a:ea typeface="メイリオ" panose="020B0604030504040204" pitchFamily="50" charset="-128"/>
              </a:rPr>
              <a:t>日間以上の掲載を推奨します。</a:t>
            </a:r>
            <a:endParaRPr kumimoji="0" lang="en-US" altLang="ja-JP" sz="800" kern="0" dirty="0">
              <a:solidFill>
                <a:srgbClr val="FF0033"/>
              </a:solidFill>
              <a:latin typeface="メイリオ" panose="020B0604030504040204" pitchFamily="50" charset="-128"/>
              <a:ea typeface="メイリオ" panose="020B0604030504040204" pitchFamily="50" charset="-128"/>
            </a:endParaRPr>
          </a:p>
          <a:p>
            <a:pPr>
              <a:lnSpc>
                <a:spcPct val="110000"/>
              </a:lnSpc>
              <a:defRPr/>
            </a:pPr>
            <a:r>
              <a:rPr kumimoji="0" lang="en-US" altLang="ja-JP" sz="800" kern="0" dirty="0">
                <a:solidFill>
                  <a:srgbClr val="FF0033"/>
                </a:solidFill>
                <a:latin typeface="メイリオ" panose="020B0604030504040204" pitchFamily="50" charset="-128"/>
                <a:ea typeface="メイリオ" panose="020B0604030504040204" pitchFamily="50" charset="-128"/>
              </a:rPr>
              <a:t>※3</a:t>
            </a:r>
            <a:r>
              <a:rPr kumimoji="0" lang="ja-JP" altLang="en-US" sz="800" kern="0" dirty="0">
                <a:solidFill>
                  <a:srgbClr val="FF0033"/>
                </a:solidFill>
                <a:latin typeface="メイリオ" panose="020B0604030504040204" pitchFamily="50" charset="-128"/>
                <a:ea typeface="メイリオ" panose="020B0604030504040204" pitchFamily="50" charset="-128"/>
              </a:rPr>
              <a:t>　キャンペーン予約時に複数のアスペクト比を選択した場合は、金額の高い</a:t>
            </a:r>
            <a:r>
              <a:rPr kumimoji="0" lang="en-US" altLang="ja-JP" sz="800" kern="0" dirty="0" err="1">
                <a:solidFill>
                  <a:srgbClr val="FF0033"/>
                </a:solidFill>
                <a:latin typeface="メイリオ" panose="020B0604030504040204" pitchFamily="50" charset="-128"/>
                <a:ea typeface="メイリオ" panose="020B0604030504040204" pitchFamily="50" charset="-128"/>
              </a:rPr>
              <a:t>vCPM</a:t>
            </a:r>
            <a:r>
              <a:rPr kumimoji="0" lang="ja-JP" altLang="en-US" sz="800" kern="0" dirty="0">
                <a:solidFill>
                  <a:srgbClr val="FF0033"/>
                </a:solidFill>
                <a:latin typeface="メイリオ" panose="020B0604030504040204" pitchFamily="50" charset="-128"/>
                <a:ea typeface="メイリオ" panose="020B0604030504040204" pitchFamily="50" charset="-128"/>
              </a:rPr>
              <a:t>を適用します。</a:t>
            </a:r>
            <a:endParaRPr kumimoji="0" lang="en-US" altLang="ja-JP" sz="800" kern="0" dirty="0">
              <a:solidFill>
                <a:srgbClr val="FF0033"/>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9583021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ターゲティング設定</a:t>
            </a:r>
          </a:p>
        </p:txBody>
      </p:sp>
      <p:graphicFrame>
        <p:nvGraphicFramePr>
          <p:cNvPr id="2" name="表 1">
            <a:extLst>
              <a:ext uri="{FF2B5EF4-FFF2-40B4-BE49-F238E27FC236}">
                <a16:creationId xmlns:a16="http://schemas.microsoft.com/office/drawing/2014/main" id="{6F252F87-B7B6-54A6-604E-2DC324966F05}"/>
              </a:ext>
            </a:extLst>
          </p:cNvPr>
          <p:cNvGraphicFramePr>
            <a:graphicFrameLocks noGrp="1"/>
          </p:cNvGraphicFramePr>
          <p:nvPr>
            <p:extLst>
              <p:ext uri="{D42A27DB-BD31-4B8C-83A1-F6EECF244321}">
                <p14:modId xmlns:p14="http://schemas.microsoft.com/office/powerpoint/2010/main" val="731863007"/>
              </p:ext>
            </p:extLst>
          </p:nvPr>
        </p:nvGraphicFramePr>
        <p:xfrm>
          <a:off x="331774" y="972130"/>
          <a:ext cx="11547333" cy="3848309"/>
        </p:xfrm>
        <a:graphic>
          <a:graphicData uri="http://schemas.openxmlformats.org/drawingml/2006/table">
            <a:tbl>
              <a:tblPr bandRow="1"/>
              <a:tblGrid>
                <a:gridCol w="1817029">
                  <a:extLst>
                    <a:ext uri="{9D8B030D-6E8A-4147-A177-3AD203B41FA5}">
                      <a16:colId xmlns:a16="http://schemas.microsoft.com/office/drawing/2014/main" val="792911817"/>
                    </a:ext>
                  </a:extLst>
                </a:gridCol>
                <a:gridCol w="2661062">
                  <a:extLst>
                    <a:ext uri="{9D8B030D-6E8A-4147-A177-3AD203B41FA5}">
                      <a16:colId xmlns:a16="http://schemas.microsoft.com/office/drawing/2014/main" val="2515137241"/>
                    </a:ext>
                  </a:extLst>
                </a:gridCol>
                <a:gridCol w="2576524">
                  <a:extLst>
                    <a:ext uri="{9D8B030D-6E8A-4147-A177-3AD203B41FA5}">
                      <a16:colId xmlns:a16="http://schemas.microsoft.com/office/drawing/2014/main" val="3608287535"/>
                    </a:ext>
                  </a:extLst>
                </a:gridCol>
                <a:gridCol w="2253668">
                  <a:extLst>
                    <a:ext uri="{9D8B030D-6E8A-4147-A177-3AD203B41FA5}">
                      <a16:colId xmlns:a16="http://schemas.microsoft.com/office/drawing/2014/main" val="135909385"/>
                    </a:ext>
                  </a:extLst>
                </a:gridCol>
                <a:gridCol w="2239050">
                  <a:extLst>
                    <a:ext uri="{9D8B030D-6E8A-4147-A177-3AD203B41FA5}">
                      <a16:colId xmlns:a16="http://schemas.microsoft.com/office/drawing/2014/main" val="2591893762"/>
                    </a:ext>
                  </a:extLst>
                </a:gridCol>
              </a:tblGrid>
              <a:tr h="5399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bg1"/>
                          </a:solidFill>
                          <a:latin typeface="Meiryo" panose="020B0604030504040204" pitchFamily="34" charset="-128"/>
                          <a:ea typeface="Meiryo" panose="020B0604030504040204" pitchFamily="34" charset="-128"/>
                        </a:rPr>
                        <a:t>vCPM</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algn="ctr"/>
                      <a:r>
                        <a:rPr kumimoji="1" lang="ja-JP" altLang="en-US" sz="1000" b="1" kern="1200" dirty="0">
                          <a:solidFill>
                            <a:schemeClr val="bg1"/>
                          </a:solidFill>
                          <a:latin typeface="Meiryo" panose="020B0604030504040204" pitchFamily="34" charset="-128"/>
                          <a:ea typeface="Meiryo" panose="020B0604030504040204" pitchFamily="34" charset="-128"/>
                        </a:rPr>
                        <a:t>掛け率</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　</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トップインパクト　プライムディスプレイ　ダブルサイズ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rPr>
                        <a:t>外国為替情報</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897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dirty="0">
                        <a:solidFill>
                          <a:srgbClr val="0D0D0D"/>
                        </a:solidFill>
                        <a:latin typeface="メイリオ" panose="020B0604030504040204" pitchFamily="50" charset="-128"/>
                        <a:ea typeface="メイリオ" panose="020B0604030504040204" pitchFamily="50"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97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897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rgbClr val="0D0D0D"/>
                          </a:solidFill>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897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rgbClr val="0D0D0D"/>
                          </a:solidFill>
                          <a:latin typeface="メイリオ" panose="020B0604030504040204" pitchFamily="50" charset="-128"/>
                          <a:ea typeface="メイリオ" panose="020B0604030504040204" pitchFamily="50" charset="-128"/>
                        </a:rPr>
                        <a:t>-</a:t>
                      </a:r>
                      <a:endParaRPr kumimoji="1" lang="ja-JP" altLang="en-US" sz="10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97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rgbClr val="0D0D0D"/>
                          </a:solidFill>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rgbClr val="0D0D0D"/>
                          </a:solidFill>
                          <a:latin typeface="メイリオ" panose="020B0604030504040204" pitchFamily="50" charset="-128"/>
                          <a:ea typeface="メイリオ" panose="020B0604030504040204" pitchFamily="50" charset="-128"/>
                        </a:rPr>
                        <a:t>-</a:t>
                      </a:r>
                      <a:endParaRPr kumimoji="1" lang="ja-JP" altLang="en-US" sz="10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537982">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1249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rgbClr val="0D0D0D"/>
                          </a:solidFill>
                          <a:latin typeface="メイリオ" panose="020B0604030504040204" pitchFamily="50" charset="-128"/>
                          <a:ea typeface="メイリオ" panose="020B0604030504040204" pitchFamily="50" charset="-128"/>
                        </a:rPr>
                        <a:t>-</a:t>
                      </a:r>
                      <a:endParaRPr kumimoji="1" lang="ja-JP" altLang="en-US" sz="10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897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rgbClr val="0D0D0D"/>
                          </a:solidFill>
                          <a:latin typeface="メイリオ" panose="020B0604030504040204" pitchFamily="50" charset="-128"/>
                          <a:ea typeface="メイリオ" panose="020B0604030504040204" pitchFamily="50" charset="-128"/>
                          <a:cs typeface="+mn-cs"/>
                        </a:rPr>
                        <a:t>-</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rgbClr val="0D0D0D"/>
                          </a:solidFill>
                          <a:latin typeface="メイリオ" panose="020B0604030504040204" pitchFamily="50" charset="-128"/>
                          <a:ea typeface="メイリオ" panose="020B0604030504040204" pitchFamily="50" charset="-128"/>
                        </a:rPr>
                        <a:t>-</a:t>
                      </a:r>
                      <a:endParaRPr kumimoji="1" lang="ja-JP" altLang="en-US" sz="10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12" name="テキスト プレースホルダー 35">
            <a:extLst>
              <a:ext uri="{FF2B5EF4-FFF2-40B4-BE49-F238E27FC236}">
                <a16:creationId xmlns:a16="http://schemas.microsoft.com/office/drawing/2014/main" id="{39059DFF-0934-5A65-F68B-5C44A282DDE7}"/>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zh-TW" altLang="en-US" sz="2000" dirty="0">
                <a:solidFill>
                  <a:srgbClr val="00003E"/>
                </a:solidFill>
                <a:latin typeface="メイリオ" panose="020B0604030504040204" pitchFamily="50" charset="-128"/>
                <a:ea typeface="メイリオ" panose="020B0604030504040204" pitchFamily="50" charset="-128"/>
              </a:rPr>
              <a:t>広告誘導商品／</a:t>
            </a:r>
            <a:r>
              <a:rPr lang="en-US" altLang="ja-JP" sz="2000" dirty="0">
                <a:solidFill>
                  <a:srgbClr val="00003E"/>
                </a:solidFill>
                <a:latin typeface="メイリオ" panose="020B0604030504040204" pitchFamily="50" charset="-128"/>
                <a:ea typeface="メイリオ" panose="020B0604030504040204" pitchFamily="50" charset="-128"/>
              </a:rPr>
              <a:t>PC</a:t>
            </a:r>
            <a:r>
              <a:rPr lang="ja-JP" altLang="en-US" sz="2000" dirty="0">
                <a:solidFill>
                  <a:srgbClr val="00003E"/>
                </a:solidFill>
                <a:latin typeface="メイリオ" panose="020B0604030504040204" pitchFamily="50" charset="-128"/>
                <a:ea typeface="メイリオ" panose="020B0604030504040204" pitchFamily="50" charset="-128"/>
              </a:rPr>
              <a:t>商品</a:t>
            </a:r>
          </a:p>
        </p:txBody>
      </p:sp>
      <p:sp>
        <p:nvSpPr>
          <p:cNvPr id="6" name="テキスト ボックス 5">
            <a:extLst>
              <a:ext uri="{FF2B5EF4-FFF2-40B4-BE49-F238E27FC236}">
                <a16:creationId xmlns:a16="http://schemas.microsoft.com/office/drawing/2014/main" id="{0F48FB50-31A5-7369-0503-9FCF5BED0F43}"/>
              </a:ext>
            </a:extLst>
          </p:cNvPr>
          <p:cNvSpPr txBox="1"/>
          <p:nvPr/>
        </p:nvSpPr>
        <p:spPr>
          <a:xfrm>
            <a:off x="479423" y="4890813"/>
            <a:ext cx="11199519" cy="1641988"/>
          </a:xfrm>
          <a:prstGeom prst="rect">
            <a:avLst/>
          </a:prstGeom>
          <a:noFill/>
        </p:spPr>
        <p:txBody>
          <a:bodyPr wrap="square" lIns="0" tIns="0" rIns="0" bIns="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1" lang="ja-JP" altLang="en-US"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注意事項</a:t>
            </a:r>
            <a:r>
              <a:rPr kumimoji="1" lang="en-US" altLang="ja-JP"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1" lang="ja-JP" altLang="en-US" sz="9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こちらの商品は、ターゲティング設定不可です。</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※SP</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はスマートフォン、</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PC</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はパソコン、</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MD</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はマルチデバイスの略称です。</a:t>
            </a:r>
            <a:endPar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上記表の「●」がターゲティング設定可になります。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年齢は以下の区分で指定が可能です。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25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30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34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35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39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40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44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45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49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50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54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55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59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60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64</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65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69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70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歳以上</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は「基本料金</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掛け率の最大値は</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倍になります。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1.2</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1.2</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=2.59</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倍となりますが、最大値が</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倍のため、</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2.0</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倍で設定可能となります。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オーディエンスリストを複数選択した場合、</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掛け率は高い方が選択されます。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例：「メディア視聴ターゲティング」</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1.5</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倍と「ファンターゲティング」</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倍を選択した場合、</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掛け率は</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1.8</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倍が適用されます。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「枠購入型」や「時間帯ジャック購入型」配信商品の場合は、ターゲティング項目ごとの「</a:t>
            </a:r>
            <a:r>
              <a:rPr kumimoji="1" lang="en-US" altLang="ja-JP" sz="800" b="0" i="0" u="none" strike="noStrike" kern="1200" cap="none" spc="0" normalizeH="0" baseline="0" noProof="0" dirty="0" err="1">
                <a:ln>
                  <a:noFill/>
                </a:ln>
                <a:solidFill>
                  <a:schemeClr val="bg1">
                    <a:lumMod val="65000"/>
                  </a:schemeClr>
                </a:solidFill>
                <a:effectLst/>
                <a:uLnTx/>
                <a:uFillTx/>
                <a:latin typeface="メイリオ" panose="020B0604030504040204" pitchFamily="50" charset="-128"/>
                <a:ea typeface="メイリオ" panose="020B0604030504040204" pitchFamily="50" charset="-128"/>
              </a:rPr>
              <a:t>vCPM</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掛け率」を含んだ金額を記載しています。</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※SP</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はスマートフォン、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PC</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はパソコン、</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MD</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はマルチデバイスの略称です。</a:t>
            </a:r>
            <a:endParaRPr kumimoji="1" lang="ja-JP" altLang="en-US" sz="1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※1</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オーディエンスリストの詳細は、</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Yahoo!</a:t>
            </a:r>
            <a:r>
              <a:rPr kumimoji="1" lang="ja-JP" altLang="en-US"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広告ヘルプを参照してください。</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hlinkClick r:id="rId3">
                  <a:extLst>
                    <a:ext uri="{A12FA001-AC4F-418D-AE19-62706E023703}">
                      <ahyp:hlinkClr xmlns:ahyp="http://schemas.microsoft.com/office/drawing/2018/hyperlinkcolor" val="tx"/>
                    </a:ext>
                  </a:extLst>
                </a:hlinkClick>
              </a:rPr>
              <a:t>https://ads-help.yahoo-net.jp/s/article/H000044833?language=ja</a:t>
            </a:r>
            <a:endParaRPr kumimoji="1" lang="en-US" altLang="ja-JP" sz="800" b="0" i="0" u="none" strike="noStrike" kern="1200" cap="none" spc="0" normalizeH="0" baseline="0" noProof="0" dirty="0">
              <a:ln>
                <a:noFill/>
              </a:ln>
              <a:solidFill>
                <a:schemeClr val="bg1">
                  <a:lumMod val="65000"/>
                </a:schemeClr>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4002824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更新履歴</a:t>
            </a:r>
          </a:p>
        </p:txBody>
      </p:sp>
      <p:sp>
        <p:nvSpPr>
          <p:cNvPr id="8" name="正方形/長方形 7">
            <a:extLst>
              <a:ext uri="{FF2B5EF4-FFF2-40B4-BE49-F238E27FC236}">
                <a16:creationId xmlns:a16="http://schemas.microsoft.com/office/drawing/2014/main" id="{BE378099-C7F7-5169-4056-603103F94C8E}"/>
              </a:ext>
            </a:extLst>
          </p:cNvPr>
          <p:cNvSpPr/>
          <p:nvPr/>
        </p:nvSpPr>
        <p:spPr>
          <a:xfrm>
            <a:off x="479425" y="1268413"/>
            <a:ext cx="11269662" cy="941796"/>
          </a:xfrm>
          <a:prstGeom prst="rect">
            <a:avLst/>
          </a:prstGeom>
        </p:spPr>
        <p:txBody>
          <a:bodyPr wrap="square" lIns="0" tIns="0" rIns="0" bIns="0">
            <a:spAutoFit/>
          </a:bodyPr>
          <a:lstStyle/>
          <a:p>
            <a:pPr>
              <a:lnSpc>
                <a:spcPct val="130000"/>
              </a:lnSpc>
            </a:pPr>
            <a:r>
              <a:rPr lang="ja-JP" altLang="en-US" sz="1600" dirty="0">
                <a:solidFill>
                  <a:srgbClr val="0D0D0D"/>
                </a:solidFill>
                <a:latin typeface="Meiryo" panose="020B0604030504040204" pitchFamily="34" charset="-128"/>
                <a:ea typeface="Meiryo" panose="020B0604030504040204" pitchFamily="34" charset="-128"/>
              </a:rPr>
              <a:t>・</a:t>
            </a:r>
            <a:r>
              <a:rPr lang="en-US" altLang="ja-JP" sz="1600" dirty="0">
                <a:solidFill>
                  <a:srgbClr val="0D0D0D"/>
                </a:solidFill>
                <a:latin typeface="Meiryo" panose="020B0604030504040204" pitchFamily="34" charset="-128"/>
                <a:ea typeface="Meiryo" panose="020B0604030504040204" pitchFamily="34" charset="-128"/>
              </a:rPr>
              <a:t>2025</a:t>
            </a:r>
            <a:r>
              <a:rPr lang="ja-JP" altLang="en-US" sz="1600" dirty="0">
                <a:solidFill>
                  <a:srgbClr val="0D0D0D"/>
                </a:solidFill>
                <a:latin typeface="Meiryo" panose="020B0604030504040204" pitchFamily="34" charset="-128"/>
                <a:ea typeface="Meiryo" panose="020B0604030504040204" pitchFamily="34" charset="-128"/>
              </a:rPr>
              <a:t>年</a:t>
            </a:r>
            <a:r>
              <a:rPr lang="en-US" altLang="ja-JP" sz="1600" dirty="0">
                <a:solidFill>
                  <a:srgbClr val="0D0D0D"/>
                </a:solidFill>
                <a:latin typeface="Meiryo" panose="020B0604030504040204" pitchFamily="34" charset="-128"/>
                <a:ea typeface="Meiryo" panose="020B0604030504040204" pitchFamily="34" charset="-128"/>
              </a:rPr>
              <a:t>2</a:t>
            </a:r>
            <a:r>
              <a:rPr lang="ja-JP" altLang="en-US" sz="1600" dirty="0">
                <a:solidFill>
                  <a:srgbClr val="0D0D0D"/>
                </a:solidFill>
                <a:latin typeface="Meiryo" panose="020B0604030504040204" pitchFamily="34" charset="-128"/>
                <a:ea typeface="Meiryo" panose="020B0604030504040204" pitchFamily="34" charset="-128"/>
              </a:rPr>
              <a:t>月</a:t>
            </a:r>
            <a:r>
              <a:rPr lang="en-US" altLang="ja-JP" sz="1600" dirty="0">
                <a:solidFill>
                  <a:srgbClr val="0D0D0D"/>
                </a:solidFill>
                <a:latin typeface="Meiryo" panose="020B0604030504040204" pitchFamily="34" charset="-128"/>
                <a:ea typeface="Meiryo" panose="020B0604030504040204" pitchFamily="34" charset="-128"/>
              </a:rPr>
              <a:t>27</a:t>
            </a:r>
            <a:r>
              <a:rPr lang="ja-JP" altLang="en-US" sz="1600" dirty="0">
                <a:solidFill>
                  <a:srgbClr val="0D0D0D"/>
                </a:solidFill>
                <a:latin typeface="Meiryo" panose="020B0604030504040204" pitchFamily="34" charset="-128"/>
                <a:ea typeface="Meiryo" panose="020B0604030504040204" pitchFamily="34" charset="-128"/>
              </a:rPr>
              <a:t>日</a:t>
            </a:r>
          </a:p>
          <a:p>
            <a:pPr>
              <a:lnSpc>
                <a:spcPct val="130000"/>
              </a:lnSpc>
            </a:pPr>
            <a:r>
              <a:rPr lang="ja-JP" altLang="en-US" sz="1600" dirty="0">
                <a:solidFill>
                  <a:srgbClr val="0D0D0D"/>
                </a:solidFill>
                <a:latin typeface="Meiryo" panose="020B0604030504040204" pitchFamily="34" charset="-128"/>
                <a:ea typeface="Meiryo" panose="020B0604030504040204" pitchFamily="34" charset="-128"/>
              </a:rPr>
              <a:t>　</a:t>
            </a:r>
            <a:r>
              <a:rPr lang="en-US" altLang="ja-JP" sz="1600" dirty="0">
                <a:solidFill>
                  <a:srgbClr val="0D0D0D"/>
                </a:solidFill>
                <a:latin typeface="Meiryo" panose="020B0604030504040204" pitchFamily="34" charset="-128"/>
                <a:ea typeface="Meiryo" panose="020B0604030504040204" pitchFamily="34" charset="-128"/>
              </a:rPr>
              <a:t>P6</a:t>
            </a:r>
            <a:r>
              <a:rPr lang="ja-JP" altLang="en-US" sz="1600" dirty="0">
                <a:solidFill>
                  <a:srgbClr val="0D0D0D"/>
                </a:solidFill>
                <a:latin typeface="Meiryo" panose="020B0604030504040204" pitchFamily="34" charset="-128"/>
                <a:ea typeface="Meiryo" panose="020B0604030504040204" pitchFamily="34" charset="-128"/>
              </a:rPr>
              <a:t>　</a:t>
            </a:r>
            <a:r>
              <a:rPr lang="zh-TW" altLang="en-US" sz="1600" dirty="0">
                <a:solidFill>
                  <a:srgbClr val="0D0D0D"/>
                </a:solidFill>
                <a:latin typeface="Meiryo" panose="020B0604030504040204" pitchFamily="34" charset="-128"/>
                <a:ea typeface="Meiryo" panose="020B0604030504040204" pitchFamily="34" charset="-128"/>
              </a:rPr>
              <a:t>編集誘導枠掲載</a:t>
            </a:r>
            <a:r>
              <a:rPr lang="ja-JP" altLang="en-US" sz="1600" dirty="0">
                <a:solidFill>
                  <a:srgbClr val="0D0D0D"/>
                </a:solidFill>
                <a:latin typeface="Meiryo" panose="020B0604030504040204" pitchFamily="34" charset="-128"/>
                <a:ea typeface="Meiryo" panose="020B0604030504040204" pitchFamily="34" charset="-128"/>
              </a:rPr>
              <a:t>の金額を修正しました。</a:t>
            </a:r>
          </a:p>
          <a:p>
            <a:pPr>
              <a:lnSpc>
                <a:spcPct val="130000"/>
              </a:lnSpc>
            </a:pPr>
            <a:endParaRPr lang="en-US" altLang="ja-JP" sz="160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8220435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kumimoji="1" lang="en-US" altLang="ja-JP" dirty="0">
                <a:solidFill>
                  <a:srgbClr val="00003E"/>
                </a:solidFill>
                <a:latin typeface="Meiryo" panose="020B0604030504040204" pitchFamily="34" charset="-128"/>
                <a:ea typeface="Meiryo" panose="020B0604030504040204" pitchFamily="34" charset="-128"/>
              </a:rPr>
              <a:t>4</a:t>
            </a:r>
            <a:r>
              <a:rPr kumimoji="1" lang="ja-JP" altLang="en-US" dirty="0">
                <a:solidFill>
                  <a:srgbClr val="00003E"/>
                </a:solidFill>
                <a:latin typeface="Meiryo" panose="020B0604030504040204" pitchFamily="34" charset="-128"/>
                <a:ea typeface="Meiryo" panose="020B0604030504040204" pitchFamily="34" charset="-128"/>
              </a:rPr>
              <a:t>月</a:t>
            </a:r>
            <a:r>
              <a:rPr kumimoji="1" lang="en-US" altLang="ja-JP" dirty="0">
                <a:solidFill>
                  <a:srgbClr val="00003E"/>
                </a:solidFill>
                <a:latin typeface="Meiryo" panose="020B0604030504040204" pitchFamily="34" charset="-128"/>
                <a:ea typeface="Meiryo" panose="020B0604030504040204" pitchFamily="34" charset="-128"/>
              </a:rPr>
              <a:t>~2025</a:t>
            </a:r>
            <a:r>
              <a:rPr kumimoji="1" lang="ja-JP" altLang="en-US" dirty="0">
                <a:solidFill>
                  <a:srgbClr val="00003E"/>
                </a:solidFill>
                <a:latin typeface="Meiryo" panose="020B0604030504040204" pitchFamily="34" charset="-128"/>
                <a:ea typeface="Meiryo" panose="020B0604030504040204" pitchFamily="34" charset="-128"/>
              </a:rPr>
              <a:t>年</a:t>
            </a:r>
            <a:r>
              <a:rPr lang="en-US" altLang="ja-JP" dirty="0">
                <a:solidFill>
                  <a:srgbClr val="00003E"/>
                </a:solidFill>
              </a:rPr>
              <a:t>9</a:t>
            </a:r>
            <a:r>
              <a:rPr kumimoji="1" lang="ja-JP" altLang="en-US" dirty="0">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BF8C340D-802E-4909-FE94-F188C7EEEB33}"/>
              </a:ext>
            </a:extLst>
          </p:cNvPr>
          <p:cNvSpPr txBox="1"/>
          <p:nvPr/>
        </p:nvSpPr>
        <p:spPr>
          <a:xfrm>
            <a:off x="7025722" y="371768"/>
            <a:ext cx="2149627"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dirty="0">
                <a:solidFill>
                  <a:srgbClr val="0D0D0D"/>
                </a:solidFill>
                <a:latin typeface="Meiryo" panose="020B0604030504040204" pitchFamily="34" charset="-128"/>
                <a:ea typeface="Meiryo" panose="020B0604030504040204" pitchFamily="34" charset="-128"/>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dirty="0">
                <a:solidFill>
                  <a:srgbClr val="0D0D0D"/>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3" name="角丸四角形 3">
            <a:extLst>
              <a:ext uri="{FF2B5EF4-FFF2-40B4-BE49-F238E27FC236}">
                <a16:creationId xmlns:a16="http://schemas.microsoft.com/office/drawing/2014/main" id="{9ECF45F1-615F-0274-755D-EE4CC0D6FEF4}"/>
              </a:ext>
            </a:extLst>
          </p:cNvPr>
          <p:cNvSpPr/>
          <p:nvPr/>
        </p:nvSpPr>
        <p:spPr>
          <a:xfrm>
            <a:off x="503161" y="3471957"/>
            <a:ext cx="10201511" cy="645319"/>
          </a:xfrm>
          <a:prstGeom prst="roundRect">
            <a:avLst>
              <a:gd name="adj" fmla="val 8047"/>
            </a:avLst>
          </a:prstGeom>
          <a:noFill/>
          <a:ln w="15875">
            <a:noFill/>
          </a:ln>
        </p:spPr>
        <p:txBody>
          <a:bodyPr wrap="none" lIns="0" tIns="0" rIns="0" bIns="0" anchor="ctr">
            <a:spAutoFit/>
          </a:bodyPr>
          <a:lstStyle/>
          <a:p>
            <a:pPr>
              <a:defRPr/>
            </a:pPr>
            <a:r>
              <a:rPr lang="ja-JP" altLang="en-US" sz="2000" b="1" spc="300" dirty="0">
                <a:solidFill>
                  <a:srgbClr val="0D0D0D"/>
                </a:solidFill>
                <a:latin typeface="メイリオ" panose="020B0604030504040204" pitchFamily="50" charset="-128"/>
                <a:ea typeface="メイリオ" panose="020B0604030504040204" pitchFamily="50" charset="-128"/>
              </a:rPr>
              <a:t>掲載期間</a:t>
            </a:r>
            <a:r>
              <a:rPr lang="en-US" altLang="ja-JP" sz="2000" b="1" spc="300" dirty="0">
                <a:solidFill>
                  <a:srgbClr val="0D0D0D"/>
                </a:solidFill>
                <a:latin typeface="メイリオ" panose="020B0604030504040204" pitchFamily="50" charset="-128"/>
                <a:ea typeface="メイリオ" panose="020B0604030504040204" pitchFamily="50" charset="-128"/>
              </a:rPr>
              <a:t>2025年3月31日</a:t>
            </a:r>
            <a:r>
              <a:rPr lang="ja-JP" altLang="en-US" sz="2000" b="1" spc="300" dirty="0">
                <a:solidFill>
                  <a:srgbClr val="0D0D0D"/>
                </a:solidFill>
                <a:latin typeface="メイリオ" panose="020B0604030504040204" pitchFamily="50" charset="-128"/>
                <a:ea typeface="メイリオ" panose="020B0604030504040204" pitchFamily="50" charset="-128"/>
              </a:rPr>
              <a:t>までの商品がご好評につき、</a:t>
            </a:r>
          </a:p>
          <a:p>
            <a:pPr>
              <a:defRPr/>
            </a:pPr>
            <a:r>
              <a:rPr lang="ja-JP" altLang="en-US" sz="2000" b="1" spc="300" dirty="0">
                <a:solidFill>
                  <a:srgbClr val="0D0D0D"/>
                </a:solidFill>
                <a:latin typeface="メイリオ" panose="020B0604030504040204" pitchFamily="50" charset="-128"/>
                <a:ea typeface="メイリオ" panose="020B0604030504040204" pitchFamily="50" charset="-128"/>
              </a:rPr>
              <a:t>掲載期間のみ変更した商品を</a:t>
            </a:r>
            <a:r>
              <a:rPr lang="en-US" altLang="ja-JP" sz="2000" b="1" spc="300" dirty="0">
                <a:solidFill>
                  <a:srgbClr val="0D0D0D"/>
                </a:solidFill>
                <a:latin typeface="メイリオ" panose="020B0604030504040204" pitchFamily="50" charset="-128"/>
                <a:ea typeface="メイリオ" panose="020B0604030504040204" pitchFamily="50" charset="-128"/>
              </a:rPr>
              <a:t>2025年1月22日</a:t>
            </a:r>
            <a:r>
              <a:rPr lang="ja-JP" altLang="en-US" sz="2000" b="1" spc="300" dirty="0">
                <a:solidFill>
                  <a:srgbClr val="0D0D0D"/>
                </a:solidFill>
                <a:latin typeface="メイリオ" panose="020B0604030504040204" pitchFamily="50" charset="-128"/>
                <a:ea typeface="メイリオ" panose="020B0604030504040204" pitchFamily="50" charset="-128"/>
              </a:rPr>
              <a:t>に新たにリリースしました。</a:t>
            </a:r>
            <a:endParaRPr lang="en-US" altLang="ja-JP" sz="2000" b="1" spc="30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77084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sz="2000" dirty="0">
                <a:latin typeface="Meiryo" panose="020B0604030504040204" pitchFamily="34" charset="-128"/>
                <a:ea typeface="Meiryo" panose="020B0604030504040204" pitchFamily="34" charset="-128"/>
              </a:rPr>
              <a:t>特別キャンペーン概要</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6" name="1 つの角を丸めた四角形 22">
            <a:extLst>
              <a:ext uri="{FF2B5EF4-FFF2-40B4-BE49-F238E27FC236}">
                <a16:creationId xmlns:a16="http://schemas.microsoft.com/office/drawing/2014/main" id="{7B88D4FD-1D56-D560-97FF-AB4FBE2A613C}"/>
              </a:ext>
            </a:extLst>
          </p:cNvPr>
          <p:cNvSpPr/>
          <p:nvPr/>
        </p:nvSpPr>
        <p:spPr>
          <a:xfrm>
            <a:off x="474964" y="1109095"/>
            <a:ext cx="526043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特別キャンペーン実施</a:t>
            </a:r>
          </a:p>
        </p:txBody>
      </p:sp>
      <p:graphicFrame>
        <p:nvGraphicFramePr>
          <p:cNvPr id="3" name="表 4">
            <a:extLst>
              <a:ext uri="{FF2B5EF4-FFF2-40B4-BE49-F238E27FC236}">
                <a16:creationId xmlns:a16="http://schemas.microsoft.com/office/drawing/2014/main" id="{414CB547-A090-09F8-1928-70B2B0F8DEA1}"/>
              </a:ext>
            </a:extLst>
          </p:cNvPr>
          <p:cNvGraphicFramePr>
            <a:graphicFrameLocks noGrp="1"/>
          </p:cNvGraphicFramePr>
          <p:nvPr>
            <p:extLst>
              <p:ext uri="{D42A27DB-BD31-4B8C-83A1-F6EECF244321}">
                <p14:modId xmlns:p14="http://schemas.microsoft.com/office/powerpoint/2010/main" val="1763168400"/>
              </p:ext>
            </p:extLst>
          </p:nvPr>
        </p:nvGraphicFramePr>
        <p:xfrm>
          <a:off x="479425" y="3274942"/>
          <a:ext cx="5151355" cy="3106807"/>
        </p:xfrm>
        <a:graphic>
          <a:graphicData uri="http://schemas.openxmlformats.org/drawingml/2006/table">
            <a:tbl>
              <a:tblPr/>
              <a:tblGrid>
                <a:gridCol w="2496004">
                  <a:extLst>
                    <a:ext uri="{9D8B030D-6E8A-4147-A177-3AD203B41FA5}">
                      <a16:colId xmlns:a16="http://schemas.microsoft.com/office/drawing/2014/main" val="341278832"/>
                    </a:ext>
                  </a:extLst>
                </a:gridCol>
                <a:gridCol w="2655351">
                  <a:extLst>
                    <a:ext uri="{9D8B030D-6E8A-4147-A177-3AD203B41FA5}">
                      <a16:colId xmlns:a16="http://schemas.microsoft.com/office/drawing/2014/main" val="3832350142"/>
                    </a:ext>
                  </a:extLst>
                </a:gridCol>
              </a:tblGrid>
              <a:tr h="408056">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b="1" spc="300" dirty="0">
                          <a:solidFill>
                            <a:schemeClr val="bg1"/>
                          </a:solidFill>
                          <a:latin typeface="Meiryo" panose="020B0604030504040204" pitchFamily="34" charset="-128"/>
                          <a:ea typeface="Meiryo" panose="020B0604030504040204" pitchFamily="34" charset="-128"/>
                        </a:rPr>
                        <a:t>スマートフォン</a:t>
                      </a:r>
                      <a:r>
                        <a:rPr kumimoji="1" lang="en-US" altLang="ja-JP" sz="1200" b="1" spc="300" dirty="0">
                          <a:solidFill>
                            <a:schemeClr val="bg1"/>
                          </a:solidFill>
                          <a:latin typeface="Meiryo" panose="020B0604030504040204" pitchFamily="34" charset="-128"/>
                          <a:ea typeface="Meiryo" panose="020B0604030504040204" pitchFamily="34" charset="-128"/>
                        </a:rPr>
                        <a:t>/PC</a:t>
                      </a:r>
                      <a:r>
                        <a:rPr kumimoji="1" lang="ja-JP" altLang="en-US" sz="1200" b="1" spc="300" dirty="0">
                          <a:solidFill>
                            <a:schemeClr val="bg1"/>
                          </a:solidFill>
                          <a:latin typeface="Meiryo" panose="020B0604030504040204" pitchFamily="34" charset="-128"/>
                          <a:ea typeface="Meiryo" panose="020B0604030504040204" pitchFamily="34" charset="-128"/>
                        </a:rPr>
                        <a:t>プラン</a:t>
                      </a:r>
                      <a:endParaRPr kumimoji="1" lang="en" altLang="ja-JP" sz="1200" b="1" spc="300" dirty="0">
                        <a:solidFill>
                          <a:schemeClr val="bg1"/>
                        </a:solidFill>
                        <a:latin typeface="Meiryo" panose="020B0604030504040204" pitchFamily="34" charset="-128"/>
                        <a:ea typeface="Meiryo" panose="020B0604030504040204" pitchFamily="34" charset="-128"/>
                      </a:endParaRPr>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latin typeface="Meiryo" panose="020B0604030504040204" pitchFamily="34" charset="-128"/>
                          <a:ea typeface="Meiryo" panose="020B0604030504040204" pitchFamily="34" charset="-128"/>
                        </a:rPr>
                        <a:t>スマートフォン</a:t>
                      </a:r>
                      <a:r>
                        <a:rPr kumimoji="1" lang="en-US" altLang="ja-JP" sz="1050" b="1" spc="300" dirty="0">
                          <a:solidFill>
                            <a:schemeClr val="bg1"/>
                          </a:solidFill>
                          <a:latin typeface="Meiryo" panose="020B0604030504040204" pitchFamily="34" charset="-128"/>
                          <a:ea typeface="Meiryo" panose="020B0604030504040204" pitchFamily="34" charset="-128"/>
                        </a:rPr>
                        <a:t>/PC</a:t>
                      </a:r>
                      <a:endParaRPr kumimoji="1" lang="en" altLang="ja-JP" sz="1050" b="1" spc="300" dirty="0">
                        <a:solidFill>
                          <a:schemeClr val="bg1"/>
                        </a:solidFill>
                        <a:latin typeface="Meiryo" panose="020B0604030504040204" pitchFamily="34" charset="-128"/>
                        <a:ea typeface="Meiryo" panose="020B0604030504040204" pitchFamily="34" charset="-128"/>
                      </a:endParaRP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130026910"/>
                  </a:ext>
                </a:extLst>
              </a:tr>
              <a:tr h="278516">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b="0" dirty="0">
                          <a:solidFill>
                            <a:schemeClr val="bg1"/>
                          </a:solidFill>
                          <a:latin typeface="Meiryo" panose="020B0604030504040204" pitchFamily="34" charset="-128"/>
                          <a:ea typeface="Meiryo" panose="020B0604030504040204" pitchFamily="34" charset="-128"/>
                        </a:rPr>
                        <a:t>タイアップページの</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制作・掲載・</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編集誘導枠の制作費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dirty="0">
                          <a:solidFill>
                            <a:schemeClr val="bg1"/>
                          </a:solidFill>
                          <a:latin typeface="Meiryo" panose="020B0604030504040204" pitchFamily="34" charset="-128"/>
                          <a:ea typeface="Meiryo" panose="020B0604030504040204" pitchFamily="34" charset="-128"/>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792343">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万円（ネット）</a:t>
                      </a:r>
                      <a:endParaRPr lang="ja-JP" altLang="en-US" sz="1100" u="none" strike="noStrike" dirty="0">
                        <a:solidFill>
                          <a:schemeClr val="accent3"/>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792343">
                <a:tc>
                  <a:txBody>
                    <a:bodyPr/>
                    <a:lstStyle/>
                    <a:p>
                      <a:pPr algn="ctr"/>
                      <a:r>
                        <a:rPr kumimoji="1" lang="zh-TW" altLang="en-US" sz="1200" b="0" dirty="0">
                          <a:solidFill>
                            <a:schemeClr val="bg1"/>
                          </a:solidFill>
                          <a:latin typeface="Meiryo" panose="020B0604030504040204" pitchFamily="34" charset="-128"/>
                          <a:ea typeface="Meiryo" panose="020B0604030504040204" pitchFamily="34" charset="-128"/>
                        </a:rPr>
                        <a:t>編集誘導掲載費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400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万円（グロス）</a:t>
                      </a:r>
                      <a:endParaRPr lang="ja-JP" altLang="en-US" sz="1100" u="none" strike="noStrike" dirty="0">
                        <a:solidFill>
                          <a:schemeClr val="accent3"/>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3434946386"/>
                  </a:ext>
                </a:extLst>
              </a:tr>
              <a:tr h="835549">
                <a:tc>
                  <a:txBody>
                    <a:bodyPr/>
                    <a:lstStyle/>
                    <a:p>
                      <a:pPr algn="ctr"/>
                      <a:r>
                        <a:rPr kumimoji="1" lang="en-US" altLang="ja-JP" sz="1200" b="0" dirty="0">
                          <a:solidFill>
                            <a:schemeClr val="bg1"/>
                          </a:solidFill>
                          <a:latin typeface="Meiryo" panose="020B0604030504040204" pitchFamily="34" charset="-128"/>
                          <a:ea typeface="Meiryo" panose="020B0604030504040204" pitchFamily="34" charset="-128"/>
                        </a:rPr>
                        <a:t>Yahoo!</a:t>
                      </a:r>
                      <a:r>
                        <a:rPr kumimoji="1" lang="ja-JP" altLang="en-US" sz="1200" b="0" dirty="0">
                          <a:solidFill>
                            <a:schemeClr val="bg1"/>
                          </a:solidFill>
                          <a:latin typeface="Meiryo" panose="020B0604030504040204" pitchFamily="34" charset="-128"/>
                          <a:ea typeface="Meiryo" panose="020B0604030504040204" pitchFamily="34" charset="-128"/>
                        </a:rPr>
                        <a:t>広告</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ディプレイ広告（予約型）</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広告掲載費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万円（グロス）</a:t>
                      </a:r>
                      <a:endParaRPr kumimoji="1" lang="en-US" altLang="ja-JP" sz="110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（内訳：スマートフォン：</a:t>
                      </a: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10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523577746"/>
                  </a:ext>
                </a:extLst>
              </a:tr>
            </a:tbl>
          </a:graphicData>
        </a:graphic>
      </p:graphicFrame>
      <p:sp>
        <p:nvSpPr>
          <p:cNvPr id="8" name="正方形/長方形 7">
            <a:extLst>
              <a:ext uri="{FF2B5EF4-FFF2-40B4-BE49-F238E27FC236}">
                <a16:creationId xmlns:a16="http://schemas.microsoft.com/office/drawing/2014/main" id="{FB2E08D4-43A7-911E-3575-258EDF421C13}"/>
              </a:ext>
            </a:extLst>
          </p:cNvPr>
          <p:cNvSpPr/>
          <p:nvPr/>
        </p:nvSpPr>
        <p:spPr>
          <a:xfrm>
            <a:off x="479425" y="1849309"/>
            <a:ext cx="11233150" cy="705368"/>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2025</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年</a:t>
            </a:r>
            <a:r>
              <a:rPr kumimoji="1" lang="en-US" altLang="ja-JP"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4</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en-US" altLang="ja-JP"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6</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月で先着３社限定！　制作費</a:t>
            </a:r>
            <a:r>
              <a:rPr lang="en-US" altLang="ja-JP" sz="1600" b="1" dirty="0">
                <a:solidFill>
                  <a:srgbClr val="C9002C"/>
                </a:solidFill>
                <a:latin typeface="Meiryo" panose="020B0604030504040204" pitchFamily="34" charset="-128"/>
                <a:ea typeface="Meiryo" panose="020B0604030504040204" pitchFamily="34" charset="-128"/>
              </a:rPr>
              <a:t>15</a:t>
            </a:r>
            <a:r>
              <a:rPr kumimoji="1" lang="en-US" altLang="ja-JP" sz="16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0</a:t>
            </a:r>
            <a:r>
              <a:rPr kumimoji="1" lang="ja-JP" altLang="en-US" sz="16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万円無料</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キャンペーンを実施します！</a:t>
            </a:r>
          </a:p>
        </p:txBody>
      </p:sp>
      <p:sp>
        <p:nvSpPr>
          <p:cNvPr id="9" name="二等辺三角形 8">
            <a:extLst>
              <a:ext uri="{FF2B5EF4-FFF2-40B4-BE49-F238E27FC236}">
                <a16:creationId xmlns:a16="http://schemas.microsoft.com/office/drawing/2014/main" id="{F829CB3A-CD1D-28AE-DC77-1C241F7727BD}"/>
              </a:ext>
            </a:extLst>
          </p:cNvPr>
          <p:cNvSpPr/>
          <p:nvPr/>
        </p:nvSpPr>
        <p:spPr>
          <a:xfrm rot="5400000">
            <a:off x="5823913" y="4414998"/>
            <a:ext cx="582267" cy="388343"/>
          </a:xfrm>
          <a:prstGeom prst="triangle">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 name="正方形/長方形 9">
            <a:extLst>
              <a:ext uri="{FF2B5EF4-FFF2-40B4-BE49-F238E27FC236}">
                <a16:creationId xmlns:a16="http://schemas.microsoft.com/office/drawing/2014/main" id="{83BA39F0-E4F5-44F9-30E8-7365C12A146F}"/>
              </a:ext>
            </a:extLst>
          </p:cNvPr>
          <p:cNvSpPr/>
          <p:nvPr/>
        </p:nvSpPr>
        <p:spPr>
          <a:xfrm>
            <a:off x="509286" y="2811209"/>
            <a:ext cx="5106298" cy="405674"/>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通常価格：</a:t>
            </a:r>
            <a:r>
              <a:rPr kumimoji="1" lang="en-US" altLang="ja-JP"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700</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万円</a:t>
            </a:r>
          </a:p>
        </p:txBody>
      </p:sp>
      <p:sp>
        <p:nvSpPr>
          <p:cNvPr id="11" name="正方形/長方形 10">
            <a:extLst>
              <a:ext uri="{FF2B5EF4-FFF2-40B4-BE49-F238E27FC236}">
                <a16:creationId xmlns:a16="http://schemas.microsoft.com/office/drawing/2014/main" id="{C586AF52-D0EF-3E5C-70F2-40C2CF0DD96C}"/>
              </a:ext>
            </a:extLst>
          </p:cNvPr>
          <p:cNvSpPr/>
          <p:nvPr/>
        </p:nvSpPr>
        <p:spPr>
          <a:xfrm>
            <a:off x="6576417" y="2811209"/>
            <a:ext cx="5106297" cy="396632"/>
          </a:xfrm>
          <a:prstGeom prst="rect">
            <a:avLst/>
          </a:prstGeom>
          <a:solidFill>
            <a:srgbClr val="FCEDED"/>
          </a:solidFill>
          <a:ln w="9525">
            <a:noFill/>
          </a:ln>
          <a:effectLst>
            <a:outerShdw blurRad="38100" dist="254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キャンペーン価格：</a:t>
            </a:r>
            <a:r>
              <a:rPr kumimoji="1" lang="en-US" altLang="ja-JP" sz="16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550</a:t>
            </a:r>
            <a:r>
              <a:rPr kumimoji="1" lang="ja-JP" altLang="en-US" sz="16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万円</a:t>
            </a:r>
          </a:p>
        </p:txBody>
      </p:sp>
      <p:graphicFrame>
        <p:nvGraphicFramePr>
          <p:cNvPr id="14" name="表 4">
            <a:extLst>
              <a:ext uri="{FF2B5EF4-FFF2-40B4-BE49-F238E27FC236}">
                <a16:creationId xmlns:a16="http://schemas.microsoft.com/office/drawing/2014/main" id="{A06D63A0-4DEF-8433-E10A-73C33EAAA6C3}"/>
              </a:ext>
            </a:extLst>
          </p:cNvPr>
          <p:cNvGraphicFramePr>
            <a:graphicFrameLocks noGrp="1"/>
          </p:cNvGraphicFramePr>
          <p:nvPr>
            <p:extLst>
              <p:ext uri="{D42A27DB-BD31-4B8C-83A1-F6EECF244321}">
                <p14:modId xmlns:p14="http://schemas.microsoft.com/office/powerpoint/2010/main" val="1688217407"/>
              </p:ext>
            </p:extLst>
          </p:nvPr>
        </p:nvGraphicFramePr>
        <p:xfrm>
          <a:off x="6576417" y="3274942"/>
          <a:ext cx="5151355" cy="3106807"/>
        </p:xfrm>
        <a:graphic>
          <a:graphicData uri="http://schemas.openxmlformats.org/drawingml/2006/table">
            <a:tbl>
              <a:tblPr/>
              <a:tblGrid>
                <a:gridCol w="2496004">
                  <a:extLst>
                    <a:ext uri="{9D8B030D-6E8A-4147-A177-3AD203B41FA5}">
                      <a16:colId xmlns:a16="http://schemas.microsoft.com/office/drawing/2014/main" val="341278832"/>
                    </a:ext>
                  </a:extLst>
                </a:gridCol>
                <a:gridCol w="2655351">
                  <a:extLst>
                    <a:ext uri="{9D8B030D-6E8A-4147-A177-3AD203B41FA5}">
                      <a16:colId xmlns:a16="http://schemas.microsoft.com/office/drawing/2014/main" val="3832350142"/>
                    </a:ext>
                  </a:extLst>
                </a:gridCol>
              </a:tblGrid>
              <a:tr h="408056">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b="1" spc="300" dirty="0">
                          <a:solidFill>
                            <a:schemeClr val="bg1"/>
                          </a:solidFill>
                          <a:latin typeface="Meiryo" panose="020B0604030504040204" pitchFamily="34" charset="-128"/>
                          <a:ea typeface="Meiryo" panose="020B0604030504040204" pitchFamily="34" charset="-128"/>
                        </a:rPr>
                        <a:t>スマートフォン</a:t>
                      </a:r>
                      <a:r>
                        <a:rPr kumimoji="1" lang="en-US" altLang="ja-JP" sz="1200" b="1" spc="300" dirty="0">
                          <a:solidFill>
                            <a:schemeClr val="bg1"/>
                          </a:solidFill>
                          <a:latin typeface="Meiryo" panose="020B0604030504040204" pitchFamily="34" charset="-128"/>
                          <a:ea typeface="Meiryo" panose="020B0604030504040204" pitchFamily="34" charset="-128"/>
                        </a:rPr>
                        <a:t>/PC</a:t>
                      </a:r>
                      <a:r>
                        <a:rPr kumimoji="1" lang="ja-JP" altLang="en-US" sz="1200" b="1" spc="300" dirty="0">
                          <a:solidFill>
                            <a:schemeClr val="bg1"/>
                          </a:solidFill>
                          <a:latin typeface="Meiryo" panose="020B0604030504040204" pitchFamily="34" charset="-128"/>
                          <a:ea typeface="Meiryo" panose="020B0604030504040204" pitchFamily="34" charset="-128"/>
                        </a:rPr>
                        <a:t>プラン</a:t>
                      </a:r>
                      <a:endParaRPr kumimoji="1" lang="en" altLang="ja-JP" sz="1200" b="1" spc="300" dirty="0">
                        <a:solidFill>
                          <a:schemeClr val="bg1"/>
                        </a:solidFill>
                        <a:latin typeface="Meiryo" panose="020B0604030504040204" pitchFamily="34" charset="-128"/>
                        <a:ea typeface="Meiryo" panose="020B0604030504040204" pitchFamily="34" charset="-128"/>
                      </a:endParaRPr>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latin typeface="Meiryo" panose="020B0604030504040204" pitchFamily="34" charset="-128"/>
                          <a:ea typeface="Meiryo" panose="020B0604030504040204" pitchFamily="34" charset="-128"/>
                        </a:rPr>
                        <a:t>スマートフォン</a:t>
                      </a:r>
                      <a:r>
                        <a:rPr kumimoji="1" lang="en-US" altLang="ja-JP" sz="1050" b="1" spc="300" dirty="0">
                          <a:solidFill>
                            <a:schemeClr val="bg1"/>
                          </a:solidFill>
                          <a:latin typeface="Meiryo" panose="020B0604030504040204" pitchFamily="34" charset="-128"/>
                          <a:ea typeface="Meiryo" panose="020B0604030504040204" pitchFamily="34" charset="-128"/>
                        </a:rPr>
                        <a:t>/PC</a:t>
                      </a:r>
                      <a:endParaRPr kumimoji="1" lang="en" altLang="ja-JP" sz="1050" b="1" spc="300" dirty="0">
                        <a:solidFill>
                          <a:schemeClr val="bg1"/>
                        </a:solidFill>
                        <a:latin typeface="Meiryo" panose="020B0604030504040204" pitchFamily="34" charset="-128"/>
                        <a:ea typeface="Meiryo" panose="020B0604030504040204" pitchFamily="34" charset="-128"/>
                      </a:endParaRP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130026910"/>
                  </a:ext>
                </a:extLst>
              </a:tr>
              <a:tr h="278516">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b="0" dirty="0">
                          <a:solidFill>
                            <a:schemeClr val="bg1"/>
                          </a:solidFill>
                          <a:latin typeface="Meiryo" panose="020B0604030504040204" pitchFamily="34" charset="-128"/>
                          <a:ea typeface="Meiryo" panose="020B0604030504040204" pitchFamily="34" charset="-128"/>
                        </a:rPr>
                        <a:t>タイアップページの</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制作・掲載・</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編集誘導枠の制作費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dirty="0">
                          <a:solidFill>
                            <a:schemeClr val="bg1"/>
                          </a:solidFill>
                          <a:latin typeface="Meiryo" panose="020B0604030504040204" pitchFamily="34" charset="-128"/>
                          <a:ea typeface="Meiryo" panose="020B0604030504040204" pitchFamily="34" charset="-128"/>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2353829751"/>
                  </a:ext>
                </a:extLst>
              </a:tr>
              <a:tr h="792343">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strike="sngStrike"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00" strike="sngStrike"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00" strike="sngStrike" kern="1200" noProof="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noProof="0" dirty="0">
                          <a:solidFill>
                            <a:schemeClr val="accent6"/>
                          </a:solidFill>
                          <a:effectLst/>
                          <a:latin typeface="Meiryo" panose="020B0604030504040204" pitchFamily="34" charset="-128"/>
                          <a:ea typeface="Meiryo" panose="020B0604030504040204" pitchFamily="34" charset="-128"/>
                          <a:cs typeface="+mn-cs"/>
                        </a:rPr>
                        <a:t>無料</a:t>
                      </a:r>
                      <a:endParaRPr lang="ja-JP" altLang="en-US" sz="1400" b="1" u="none" strike="noStrike" dirty="0">
                        <a:solidFill>
                          <a:schemeClr val="accent6"/>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792343">
                <a:tc>
                  <a:txBody>
                    <a:bodyPr/>
                    <a:lstStyle/>
                    <a:p>
                      <a:pPr algn="ctr"/>
                      <a:r>
                        <a:rPr kumimoji="1" lang="zh-TW" altLang="en-US" sz="1200" b="0" dirty="0">
                          <a:solidFill>
                            <a:schemeClr val="bg1"/>
                          </a:solidFill>
                          <a:latin typeface="Meiryo" panose="020B0604030504040204" pitchFamily="34" charset="-128"/>
                          <a:ea typeface="Meiryo" panose="020B0604030504040204" pitchFamily="34" charset="-128"/>
                        </a:rPr>
                        <a:t>編集誘導掲載費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400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万円（グロス）</a:t>
                      </a:r>
                      <a:endParaRPr lang="ja-JP" altLang="en-US" sz="1100" u="none" strike="noStrike" dirty="0">
                        <a:solidFill>
                          <a:schemeClr val="accent3"/>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3434946386"/>
                  </a:ext>
                </a:extLst>
              </a:tr>
              <a:tr h="835549">
                <a:tc>
                  <a:txBody>
                    <a:bodyPr/>
                    <a:lstStyle/>
                    <a:p>
                      <a:pPr algn="ctr"/>
                      <a:r>
                        <a:rPr kumimoji="1" lang="en-US" altLang="ja-JP" sz="1200" b="0" dirty="0">
                          <a:solidFill>
                            <a:schemeClr val="bg1"/>
                          </a:solidFill>
                          <a:latin typeface="Meiryo" panose="020B0604030504040204" pitchFamily="34" charset="-128"/>
                          <a:ea typeface="Meiryo" panose="020B0604030504040204" pitchFamily="34" charset="-128"/>
                        </a:rPr>
                        <a:t>Yahoo!</a:t>
                      </a:r>
                      <a:r>
                        <a:rPr kumimoji="1" lang="ja-JP" altLang="en-US" sz="1200" b="0" dirty="0">
                          <a:solidFill>
                            <a:schemeClr val="bg1"/>
                          </a:solidFill>
                          <a:latin typeface="Meiryo" panose="020B0604030504040204" pitchFamily="34" charset="-128"/>
                          <a:ea typeface="Meiryo" panose="020B0604030504040204" pitchFamily="34" charset="-128"/>
                        </a:rPr>
                        <a:t>広告</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ディプレイ広告（予約型）</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広告掲載費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万円（グロス）</a:t>
                      </a:r>
                      <a:endParaRPr kumimoji="1" lang="en-US" altLang="ja-JP" sz="110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（内訳：スマートフォン：</a:t>
                      </a: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10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523577746"/>
                  </a:ext>
                </a:extLst>
              </a:tr>
            </a:tbl>
          </a:graphicData>
        </a:graphic>
      </p:graphicFrame>
    </p:spTree>
    <p:extLst>
      <p:ext uri="{BB962C8B-B14F-4D97-AF65-F5344CB8AC3E}">
        <p14:creationId xmlns:p14="http://schemas.microsoft.com/office/powerpoint/2010/main" val="1906592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sz="2000" dirty="0">
                <a:latin typeface="Meiryo" panose="020B0604030504040204" pitchFamily="34" charset="-128"/>
                <a:ea typeface="Meiryo" panose="020B0604030504040204" pitchFamily="34" charset="-128"/>
              </a:rPr>
              <a:t>特別キャンペーン概要</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graphicFrame>
        <p:nvGraphicFramePr>
          <p:cNvPr id="2" name="表 1">
            <a:extLst>
              <a:ext uri="{FF2B5EF4-FFF2-40B4-BE49-F238E27FC236}">
                <a16:creationId xmlns:a16="http://schemas.microsoft.com/office/drawing/2014/main" id="{BB85A4E8-8479-46F6-E9B8-E85BC5A40E6A}"/>
              </a:ext>
            </a:extLst>
          </p:cNvPr>
          <p:cNvGraphicFramePr>
            <a:graphicFrameLocks noGrp="1"/>
          </p:cNvGraphicFramePr>
          <p:nvPr>
            <p:extLst>
              <p:ext uri="{D42A27DB-BD31-4B8C-83A1-F6EECF244321}">
                <p14:modId xmlns:p14="http://schemas.microsoft.com/office/powerpoint/2010/main" val="1731311242"/>
              </p:ext>
            </p:extLst>
          </p:nvPr>
        </p:nvGraphicFramePr>
        <p:xfrm>
          <a:off x="335058" y="1138366"/>
          <a:ext cx="11501342" cy="5118500"/>
        </p:xfrm>
        <a:graphic>
          <a:graphicData uri="http://schemas.openxmlformats.org/drawingml/2006/table">
            <a:tbl>
              <a:tblPr firstCol="1" bandRow="1"/>
              <a:tblGrid>
                <a:gridCol w="2136913">
                  <a:extLst>
                    <a:ext uri="{9D8B030D-6E8A-4147-A177-3AD203B41FA5}">
                      <a16:colId xmlns:a16="http://schemas.microsoft.com/office/drawing/2014/main" val="3360389588"/>
                    </a:ext>
                  </a:extLst>
                </a:gridCol>
                <a:gridCol w="9364429">
                  <a:extLst>
                    <a:ext uri="{9D8B030D-6E8A-4147-A177-3AD203B41FA5}">
                      <a16:colId xmlns:a16="http://schemas.microsoft.com/office/drawing/2014/main" val="4090552857"/>
                    </a:ext>
                  </a:extLst>
                </a:gridCol>
              </a:tblGrid>
              <a:tr h="43011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キャンペーン概要</a:t>
                      </a: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2025</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4</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6</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月の</a:t>
                      </a:r>
                      <a:r>
                        <a:rPr kumimoji="1" lang="ja-JP" altLang="en-US"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期間で</a:t>
                      </a:r>
                      <a:r>
                        <a:rPr kumimoji="1" lang="ja-JP" altLang="en-US" sz="1050" kern="1200" noProof="0" dirty="0">
                          <a:solidFill>
                            <a:schemeClr val="accent3"/>
                          </a:solidFill>
                          <a:latin typeface="Meiryo" panose="020B0604030504040204" pitchFamily="34" charset="-128"/>
                          <a:ea typeface="Meiryo" panose="020B0604030504040204" pitchFamily="34" charset="-128"/>
                        </a:rPr>
                        <a:t>先着３社限定で、タイアップページの制作・掲載・編集誘導枠の制作費の</a:t>
                      </a:r>
                      <a:r>
                        <a:rPr kumimoji="1" lang="en-US" altLang="ja-JP" sz="1050" kern="1200" noProof="0" dirty="0">
                          <a:solidFill>
                            <a:schemeClr val="accent3"/>
                          </a:solidFill>
                          <a:latin typeface="Meiryo" panose="020B0604030504040204" pitchFamily="34" charset="-128"/>
                          <a:ea typeface="Meiryo" panose="020B0604030504040204" pitchFamily="34" charset="-128"/>
                        </a:rPr>
                        <a:t>150</a:t>
                      </a:r>
                      <a:r>
                        <a:rPr kumimoji="1" lang="ja-JP" altLang="en-US" sz="1050" kern="1200" noProof="0" dirty="0">
                          <a:solidFill>
                            <a:schemeClr val="accent3"/>
                          </a:solidFill>
                          <a:latin typeface="Meiryo" panose="020B0604030504040204" pitchFamily="34" charset="-128"/>
                          <a:ea typeface="Meiryo" panose="020B0604030504040204" pitchFamily="34" charset="-128"/>
                        </a:rPr>
                        <a:t>万円を無料提供します。</a:t>
                      </a:r>
                      <a:endParaRPr kumimoji="1" lang="en-US" altLang="ja-JP" sz="1050" kern="1200" noProof="0" dirty="0">
                        <a:solidFill>
                          <a:schemeClr val="accent3"/>
                        </a:solidFill>
                        <a:latin typeface="Meiryo" panose="020B0604030504040204" pitchFamily="34" charset="-128"/>
                        <a:ea typeface="Meiryo" panose="020B0604030504040204" pitchFamily="34" charset="-128"/>
                      </a:endParaRP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r h="43011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eiryo UI" pitchFamily="50" charset="-128"/>
                        </a:rPr>
                        <a:t>対象プラン</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PC/</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スマートフォンの両デバイス掲載プラン</a:t>
                      </a:r>
                      <a:endPar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43011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適用期間</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2025</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4</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1</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日～</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6</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30</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日掲載開始分まで。</a:t>
                      </a:r>
                      <a:endParaRPr lang="ja-JP" altLang="en-US" sz="1050" dirty="0">
                        <a:solidFill>
                          <a:schemeClr val="accent3"/>
                        </a:solidFill>
                        <a:latin typeface="Meiryo" panose="020B0604030504040204" pitchFamily="34" charset="-128"/>
                        <a:ea typeface="Meiryo" panose="020B0604030504040204" pitchFamily="34" charset="-128"/>
                        <a:cs typeface="Verdana" pitchFamily="34" charset="0"/>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43011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実施可否</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en-US"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特別キャンペーンの枠が空いているかどうか、弊社担当営業までご確認ください。</a:t>
                      </a:r>
                      <a:endParaRPr kumimoji="1" lang="en-US" altLang="ja-JP"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14865918"/>
                  </a:ext>
                </a:extLst>
              </a:tr>
              <a:tr h="296790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金額</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PC/</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スマートフォンパッケージ：通常価格</a:t>
                      </a: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700</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万円　→　</a:t>
                      </a:r>
                      <a:r>
                        <a:rPr kumimoji="1" lang="en-US" altLang="ja-JP" sz="1050" b="1" kern="1200" dirty="0">
                          <a:solidFill>
                            <a:schemeClr val="accent3"/>
                          </a:solidFill>
                          <a:latin typeface="Meiryo" panose="020B0604030504040204" pitchFamily="34" charset="-128"/>
                          <a:ea typeface="Meiryo" panose="020B0604030504040204" pitchFamily="34" charset="-128"/>
                          <a:cs typeface="Verdana" pitchFamily="34" charset="0"/>
                        </a:rPr>
                        <a:t>550</a:t>
                      </a:r>
                      <a:r>
                        <a:rPr kumimoji="1" lang="ja-JP" altLang="en-US" sz="1050" b="1" kern="1200" dirty="0">
                          <a:solidFill>
                            <a:schemeClr val="accent3"/>
                          </a:solidFill>
                          <a:latin typeface="Meiryo" panose="020B0604030504040204" pitchFamily="34" charset="-128"/>
                          <a:ea typeface="Meiryo" panose="020B0604030504040204" pitchFamily="34" charset="-128"/>
                          <a:cs typeface="Verdana" pitchFamily="34" charset="0"/>
                        </a:rPr>
                        <a:t>万円</a:t>
                      </a:r>
                      <a:endParaRPr kumimoji="1" lang="en-US" altLang="ja-JP" sz="1050" b="1" kern="1200" dirty="0">
                        <a:solidFill>
                          <a:schemeClr val="accent3"/>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endParaRPr kumimoji="1" lang="en-US" altLang="ja-JP" sz="1050" b="1" kern="1200" dirty="0">
                        <a:solidFill>
                          <a:schemeClr val="accent3"/>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Verdana" pitchFamily="34" charset="0"/>
                        </a:rPr>
                        <a:t>■タイアップページの制作・掲載・編集誘導枠の制作</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円／事前見積もり：必要／専用フォームからお申し込み</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rgbClr val="FF0000"/>
                          </a:solidFill>
                          <a:latin typeface="Meiryo" panose="020B0604030504040204" pitchFamily="34" charset="-128"/>
                          <a:ea typeface="Meiryo" panose="020B0604030504040204" pitchFamily="34" charset="-128"/>
                        </a:rPr>
                        <a:t>※</a:t>
                      </a:r>
                      <a:r>
                        <a:rPr kumimoji="1" lang="ja-JP" altLang="en-US" sz="1050" kern="1200" dirty="0">
                          <a:solidFill>
                            <a:srgbClr val="FF0000"/>
                          </a:solidFill>
                          <a:latin typeface="Meiryo" panose="020B0604030504040204" pitchFamily="34" charset="-128"/>
                          <a:ea typeface="Meiryo" panose="020B0604030504040204" pitchFamily="34" charset="-128"/>
                        </a:rPr>
                        <a:t>制作費無償の場合もお申し込みが必要となります。</a:t>
                      </a:r>
                      <a:endParaRPr kumimoji="1" lang="en-US" altLang="ja-JP" sz="1050" kern="1200" dirty="0">
                        <a:solidFill>
                          <a:srgbClr val="FF0000"/>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Verdana" pitchFamily="34" charset="0"/>
                        </a:rPr>
                        <a:t>■編集誘導枠掲載</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400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万円（グロス）／事前見積もり：不要／専用フォームからお申し込み</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Verdana" pitchFamily="34" charset="0"/>
                        </a:rPr>
                        <a:t>■広告誘導　</a:t>
                      </a:r>
                      <a:r>
                        <a:rPr kumimoji="1" lang="en-US" altLang="ja-JP" sz="1050" b="1"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en-US" altLang="ja-JP" sz="1050" b="1" kern="1200" noProof="0" dirty="0">
                          <a:solidFill>
                            <a:schemeClr val="accent3"/>
                          </a:solidFill>
                          <a:latin typeface="Meiryo" panose="020B0604030504040204" pitchFamily="34" charset="-128"/>
                          <a:ea typeface="Meiryo" panose="020B0604030504040204" pitchFamily="34" charset="-128"/>
                        </a:rPr>
                        <a:t>Yahoo!</a:t>
                      </a:r>
                      <a:r>
                        <a:rPr kumimoji="1" lang="ja-JP" altLang="en-US" sz="1050" b="1" kern="1200" noProof="0" dirty="0">
                          <a:solidFill>
                            <a:schemeClr val="accent3"/>
                          </a:solidFill>
                          <a:latin typeface="Meiryo" panose="020B0604030504040204" pitchFamily="34" charset="-128"/>
                          <a:ea typeface="Meiryo" panose="020B0604030504040204" pitchFamily="34" charset="-128"/>
                        </a:rPr>
                        <a:t>広告　ディスプレイ広告（予約型）「</a:t>
                      </a:r>
                      <a:r>
                        <a:rPr kumimoji="1" lang="en-US" altLang="ja-JP" sz="1050" b="1" kern="1200" noProof="0" dirty="0">
                          <a:solidFill>
                            <a:schemeClr val="accent3"/>
                          </a:solidFill>
                          <a:latin typeface="Meiryo" panose="020B0604030504040204" pitchFamily="34" charset="-128"/>
                          <a:ea typeface="Meiryo" panose="020B0604030504040204" pitchFamily="34" charset="-128"/>
                        </a:rPr>
                        <a:t>Yahoo!</a:t>
                      </a:r>
                      <a:r>
                        <a:rPr kumimoji="1" lang="ja-JP" altLang="en-US" sz="1050" b="1" kern="1200" noProof="0" dirty="0">
                          <a:solidFill>
                            <a:schemeClr val="accent3"/>
                          </a:solidFill>
                          <a:latin typeface="Meiryo" panose="020B0604030504040204" pitchFamily="34" charset="-128"/>
                          <a:ea typeface="Meiryo" panose="020B0604030504040204" pitchFamily="34" charset="-128"/>
                        </a:rPr>
                        <a:t>ファイナンス」商品</a:t>
                      </a:r>
                      <a:endParaRPr kumimoji="1" lang="en-US" altLang="ja-JP" sz="1050" b="1" kern="1200" noProof="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150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万円（グロス）　</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内訳：スマートフォン</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100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/PC50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　／　</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ディプレイ広告の広告管理ツールからお申し込み</a:t>
                      </a:r>
                      <a:endPar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r h="430119">
                <a:tc>
                  <a:txBody>
                    <a:body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nSpc>
                          <a:spcPct val="130000"/>
                        </a:lnSpc>
                      </a:pPr>
                      <a:r>
                        <a:rPr kumimoji="1" lang="ja-JP" altLang="en-US"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その他項目は、通常商品のスペックに則ります。</a:t>
                      </a:r>
                      <a:endParaRPr kumimoji="1" lang="en-US" altLang="ja-JP"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799165"/>
                  </a:ext>
                </a:extLst>
              </a:tr>
            </a:tbl>
          </a:graphicData>
        </a:graphic>
      </p:graphicFrame>
    </p:spTree>
    <p:extLst>
      <p:ext uri="{BB962C8B-B14F-4D97-AF65-F5344CB8AC3E}">
        <p14:creationId xmlns:p14="http://schemas.microsoft.com/office/powerpoint/2010/main" val="3074804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02</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367002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a:latin typeface="+mn-ea"/>
                <a:cs typeface="メイリオ" panose="020B0604030504040204" pitchFamily="50" charset="-128"/>
              </a:rPr>
              <a:t>Yahoo!</a:t>
            </a:r>
            <a:r>
              <a:rPr lang="ja-JP" altLang="en-US" dirty="0">
                <a:latin typeface="+mn-ea"/>
                <a:cs typeface="メイリオ" panose="020B0604030504040204" pitchFamily="50" charset="-128"/>
              </a:rPr>
              <a:t>ファイナンス  タイアップ </a:t>
            </a:r>
            <a:r>
              <a:rPr lang="en-US" altLang="ja-JP" dirty="0">
                <a:latin typeface="+mn-ea"/>
                <a:cs typeface="メイリオ" panose="020B0604030504040204" pitchFamily="50" charset="-128"/>
              </a:rPr>
              <a:t>– </a:t>
            </a:r>
            <a:r>
              <a:rPr lang="ja-JP" altLang="en-US" dirty="0">
                <a:latin typeface="+mn-ea"/>
                <a:cs typeface="メイリオ" panose="020B0604030504040204" pitchFamily="50" charset="-128"/>
              </a:rPr>
              <a:t>スマートフォン </a:t>
            </a:r>
            <a:r>
              <a:rPr lang="en-US" altLang="ja-JP" dirty="0">
                <a:latin typeface="+mn-ea"/>
                <a:cs typeface="メイリオ" panose="020B0604030504040204" pitchFamily="50" charset="-128"/>
              </a:rPr>
              <a:t>–</a:t>
            </a:r>
          </a:p>
        </p:txBody>
      </p:sp>
      <p:sp>
        <p:nvSpPr>
          <p:cNvPr id="52" name="正方形/長方形 51">
            <a:extLst>
              <a:ext uri="{FF2B5EF4-FFF2-40B4-BE49-F238E27FC236}">
                <a16:creationId xmlns:a16="http://schemas.microsoft.com/office/drawing/2014/main" id="{E6B17F4B-FEFF-EDAA-09E9-AA2E604591A3}"/>
              </a:ext>
            </a:extLst>
          </p:cNvPr>
          <p:cNvSpPr/>
          <p:nvPr/>
        </p:nvSpPr>
        <p:spPr>
          <a:xfrm>
            <a:off x="825413" y="2324713"/>
            <a:ext cx="10634749" cy="4139149"/>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53" name="正方形/長方形 52">
            <a:extLst>
              <a:ext uri="{FF2B5EF4-FFF2-40B4-BE49-F238E27FC236}">
                <a16:creationId xmlns:a16="http://schemas.microsoft.com/office/drawing/2014/main" id="{9B02C5CF-7330-9C4D-44FF-CFA47782011F}"/>
              </a:ext>
            </a:extLst>
          </p:cNvPr>
          <p:cNvSpPr/>
          <p:nvPr/>
        </p:nvSpPr>
        <p:spPr>
          <a:xfrm>
            <a:off x="479425" y="2329245"/>
            <a:ext cx="350620" cy="4139149"/>
          </a:xfrm>
          <a:prstGeom prst="rect">
            <a:avLst/>
          </a:prstGeom>
          <a:solidFill>
            <a:schemeClr val="accent1"/>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rPr>
              <a:t>スマートフォン</a:t>
            </a:r>
          </a:p>
        </p:txBody>
      </p:sp>
      <p:sp>
        <p:nvSpPr>
          <p:cNvPr id="54" name="テキスト ボックス 53">
            <a:extLst>
              <a:ext uri="{FF2B5EF4-FFF2-40B4-BE49-F238E27FC236}">
                <a16:creationId xmlns:a16="http://schemas.microsoft.com/office/drawing/2014/main" id="{56B98764-1262-A8D8-D668-DA899224642D}"/>
              </a:ext>
            </a:extLst>
          </p:cNvPr>
          <p:cNvSpPr txBox="1"/>
          <p:nvPr/>
        </p:nvSpPr>
        <p:spPr>
          <a:xfrm>
            <a:off x="840518" y="2931260"/>
            <a:ext cx="2558394" cy="379719"/>
          </a:xfrm>
          <a:prstGeom prst="rect">
            <a:avLst/>
          </a:prstGeom>
          <a:noFill/>
          <a:ln w="38100">
            <a:noFill/>
          </a:ln>
        </p:spPr>
        <p:txBody>
          <a:bodyPr vert="horz" wrap="none" lIns="0" tIns="0" rIns="0" bIns="0" rtlCol="0">
            <a:spAutoFit/>
          </a:bodyPr>
          <a:lstStyle/>
          <a:p>
            <a:pPr algn="ctr">
              <a:lnSpc>
                <a:spcPct val="120000"/>
              </a:lnSpc>
              <a:defRPr/>
            </a:pPr>
            <a:r>
              <a:rPr lang="en-US" altLang="ja-JP" sz="1050" dirty="0">
                <a:solidFill>
                  <a:srgbClr val="545454"/>
                </a:solidFill>
                <a:latin typeface="メイリオ"/>
              </a:rPr>
              <a:t>Yahoo!</a:t>
            </a:r>
            <a:r>
              <a:rPr lang="ja-JP" altLang="en-US" sz="1050" dirty="0">
                <a:solidFill>
                  <a:srgbClr val="545454"/>
                </a:solidFill>
                <a:latin typeface="メイリオ"/>
              </a:rPr>
              <a:t>ファイナンストップ</a:t>
            </a:r>
            <a:endParaRPr lang="en-US" altLang="ja-JP" sz="1050" dirty="0">
              <a:solidFill>
                <a:srgbClr val="545454"/>
              </a:solidFill>
              <a:latin typeface="メイリオ"/>
            </a:endParaRPr>
          </a:p>
          <a:p>
            <a:pPr algn="ctr">
              <a:lnSpc>
                <a:spcPct val="120000"/>
              </a:lnSpc>
              <a:defRPr/>
            </a:pPr>
            <a:r>
              <a:rPr lang="ja-JP" altLang="en-US" sz="1050" dirty="0">
                <a:solidFill>
                  <a:srgbClr val="545454"/>
                </a:solidFill>
                <a:latin typeface="メイリオ"/>
              </a:rPr>
              <a:t>投資信託ランキングコンテンツ下部、ほか</a:t>
            </a:r>
            <a:endParaRPr lang="en-US" altLang="ja-JP" sz="1050" dirty="0">
              <a:solidFill>
                <a:srgbClr val="545454"/>
              </a:solidFill>
              <a:latin typeface="メイリオ"/>
            </a:endParaRPr>
          </a:p>
        </p:txBody>
      </p:sp>
      <p:sp>
        <p:nvSpPr>
          <p:cNvPr id="55" name="角丸四角形 19">
            <a:extLst>
              <a:ext uri="{FF2B5EF4-FFF2-40B4-BE49-F238E27FC236}">
                <a16:creationId xmlns:a16="http://schemas.microsoft.com/office/drawing/2014/main" id="{17AC4C51-C29B-7408-85B1-26F9C6A72758}"/>
              </a:ext>
            </a:extLst>
          </p:cNvPr>
          <p:cNvSpPr/>
          <p:nvPr/>
        </p:nvSpPr>
        <p:spPr>
          <a:xfrm>
            <a:off x="1176033" y="2521757"/>
            <a:ext cx="1761076"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rPr>
              <a:t>編集誘導枠</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grpSp>
        <p:nvGrpSpPr>
          <p:cNvPr id="56" name="グループ化 55">
            <a:extLst>
              <a:ext uri="{FF2B5EF4-FFF2-40B4-BE49-F238E27FC236}">
                <a16:creationId xmlns:a16="http://schemas.microsoft.com/office/drawing/2014/main" id="{BA380891-0274-E90B-409D-D17E102A77F6}"/>
              </a:ext>
            </a:extLst>
          </p:cNvPr>
          <p:cNvGrpSpPr/>
          <p:nvPr/>
        </p:nvGrpSpPr>
        <p:grpSpPr>
          <a:xfrm>
            <a:off x="1280190" y="3469360"/>
            <a:ext cx="1430691" cy="2773891"/>
            <a:chOff x="3321431" y="3469360"/>
            <a:chExt cx="1430691" cy="2773891"/>
          </a:xfrm>
        </p:grpSpPr>
        <p:sp>
          <p:nvSpPr>
            <p:cNvPr id="57" name="角丸四角形 45">
              <a:extLst>
                <a:ext uri="{FF2B5EF4-FFF2-40B4-BE49-F238E27FC236}">
                  <a16:creationId xmlns:a16="http://schemas.microsoft.com/office/drawing/2014/main" id="{711B9D6D-B9EB-E4F2-9C37-5C99E67CD798}"/>
                </a:ext>
              </a:extLst>
            </p:cNvPr>
            <p:cNvSpPr/>
            <p:nvPr/>
          </p:nvSpPr>
          <p:spPr>
            <a:xfrm>
              <a:off x="3386110" y="3528940"/>
              <a:ext cx="1301333" cy="2606634"/>
            </a:xfrm>
            <a:prstGeom prst="roundRect">
              <a:avLst>
                <a:gd name="adj" fmla="val 7298"/>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58" name="図 57">
              <a:extLst>
                <a:ext uri="{FF2B5EF4-FFF2-40B4-BE49-F238E27FC236}">
                  <a16:creationId xmlns:a16="http://schemas.microsoft.com/office/drawing/2014/main" id="{AB92C054-5500-7EE5-E4EA-72B9E08462A5}"/>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grpSp>
        <p:nvGrpSpPr>
          <p:cNvPr id="59" name="グループ化 58">
            <a:extLst>
              <a:ext uri="{FF2B5EF4-FFF2-40B4-BE49-F238E27FC236}">
                <a16:creationId xmlns:a16="http://schemas.microsoft.com/office/drawing/2014/main" id="{91AD99C0-7032-F36D-8938-7869E179B4D8}"/>
              </a:ext>
            </a:extLst>
          </p:cNvPr>
          <p:cNvGrpSpPr/>
          <p:nvPr/>
        </p:nvGrpSpPr>
        <p:grpSpPr>
          <a:xfrm>
            <a:off x="1403409" y="3673951"/>
            <a:ext cx="1186667" cy="2411500"/>
            <a:chOff x="1687657" y="3840047"/>
            <a:chExt cx="912495" cy="1854336"/>
          </a:xfrm>
        </p:grpSpPr>
        <p:pic>
          <p:nvPicPr>
            <p:cNvPr id="60" name="図 59">
              <a:extLst>
                <a:ext uri="{FF2B5EF4-FFF2-40B4-BE49-F238E27FC236}">
                  <a16:creationId xmlns:a16="http://schemas.microsoft.com/office/drawing/2014/main" id="{36B74FAC-8991-9FFB-E78F-30F3680B0787}"/>
                </a:ext>
              </a:extLst>
            </p:cNvPr>
            <p:cNvPicPr>
              <a:picLocks noChangeAspect="1"/>
            </p:cNvPicPr>
            <p:nvPr/>
          </p:nvPicPr>
          <p:blipFill rotWithShape="1">
            <a:blip r:embed="rId4"/>
            <a:srcRect l="5722" r="4321" b="3529"/>
            <a:stretch/>
          </p:blipFill>
          <p:spPr>
            <a:xfrm>
              <a:off x="1687657" y="3840047"/>
              <a:ext cx="912495" cy="1847800"/>
            </a:xfrm>
            <a:prstGeom prst="rect">
              <a:avLst/>
            </a:prstGeom>
            <a:ln>
              <a:noFill/>
            </a:ln>
          </p:spPr>
        </p:pic>
        <p:sp>
          <p:nvSpPr>
            <p:cNvPr id="61" name="正方形/長方形 60">
              <a:extLst>
                <a:ext uri="{FF2B5EF4-FFF2-40B4-BE49-F238E27FC236}">
                  <a16:creationId xmlns:a16="http://schemas.microsoft.com/office/drawing/2014/main" id="{CE55BC89-A8BF-1577-6AD7-CF95315912DA}"/>
                </a:ext>
              </a:extLst>
            </p:cNvPr>
            <p:cNvSpPr>
              <a:spLocks noChangeAspect="1"/>
            </p:cNvSpPr>
            <p:nvPr/>
          </p:nvSpPr>
          <p:spPr>
            <a:xfrm>
              <a:off x="1709975" y="5207258"/>
              <a:ext cx="866001" cy="487125"/>
            </a:xfrm>
            <a:prstGeom prst="rect">
              <a:avLst/>
            </a:prstGeom>
            <a:solidFill>
              <a:srgbClr val="FCEDED">
                <a:lumMod val="50000"/>
              </a:srgbClr>
            </a:solidFill>
            <a:ln w="25400" cap="rnd"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62" name="テキスト ボックス 61">
            <a:extLst>
              <a:ext uri="{FF2B5EF4-FFF2-40B4-BE49-F238E27FC236}">
                <a16:creationId xmlns:a16="http://schemas.microsoft.com/office/drawing/2014/main" id="{47FEDA49-9D00-6D37-CD63-20B8193B5154}"/>
              </a:ext>
            </a:extLst>
          </p:cNvPr>
          <p:cNvSpPr txBox="1"/>
          <p:nvPr/>
        </p:nvSpPr>
        <p:spPr>
          <a:xfrm>
            <a:off x="3689267" y="2931260"/>
            <a:ext cx="2170466" cy="397801"/>
          </a:xfrm>
          <a:prstGeom prst="rect">
            <a:avLst/>
          </a:prstGeom>
          <a:noFill/>
          <a:ln w="38100">
            <a:noFill/>
          </a:ln>
        </p:spPr>
        <p:txBody>
          <a:bodyPr vert="horz" wrap="none" lIns="0" tIns="0" rIns="0" bIns="0" rtlCol="0">
            <a:spAutoFit/>
          </a:bodyPr>
          <a:lstStyle/>
          <a:p>
            <a:pPr algn="ctr">
              <a:lnSpc>
                <a:spcPct val="120000"/>
              </a:lnSpc>
              <a:defRPr/>
            </a:pPr>
            <a:r>
              <a:rPr lang="ja-JP" altLang="en-US" sz="1100" dirty="0">
                <a:solidFill>
                  <a:srgbClr val="545454"/>
                </a:solidFill>
                <a:latin typeface="メイリオ"/>
              </a:rPr>
              <a:t>ご希望の</a:t>
            </a:r>
            <a:r>
              <a:rPr lang="en-US" altLang="ja-JP" sz="1100" dirty="0">
                <a:solidFill>
                  <a:srgbClr val="545454"/>
                </a:solidFill>
                <a:latin typeface="メイリオ"/>
              </a:rPr>
              <a:t>Yahoo!</a:t>
            </a:r>
            <a:r>
              <a:rPr lang="ja-JP" altLang="en-US" sz="1100" dirty="0">
                <a:solidFill>
                  <a:srgbClr val="545454"/>
                </a:solidFill>
                <a:latin typeface="メイリオ"/>
              </a:rPr>
              <a:t>ファイナンス商品</a:t>
            </a:r>
          </a:p>
          <a:p>
            <a:pPr algn="ctr">
              <a:lnSpc>
                <a:spcPct val="120000"/>
              </a:lnSpc>
              <a:defRPr/>
            </a:pPr>
            <a:r>
              <a:rPr lang="en-US" altLang="ja-JP" sz="1100" dirty="0">
                <a:solidFill>
                  <a:srgbClr val="545454"/>
                </a:solidFill>
                <a:latin typeface="メイリオ"/>
              </a:rPr>
              <a:t>100</a:t>
            </a:r>
            <a:r>
              <a:rPr lang="ja-JP" altLang="en-US" sz="1100" dirty="0">
                <a:solidFill>
                  <a:srgbClr val="545454"/>
                </a:solidFill>
                <a:latin typeface="メイリオ"/>
              </a:rPr>
              <a:t>万円分</a:t>
            </a:r>
          </a:p>
        </p:txBody>
      </p:sp>
      <p:sp>
        <p:nvSpPr>
          <p:cNvPr id="63" name="角丸四角形 10">
            <a:extLst>
              <a:ext uri="{FF2B5EF4-FFF2-40B4-BE49-F238E27FC236}">
                <a16:creationId xmlns:a16="http://schemas.microsoft.com/office/drawing/2014/main" id="{94DB1FF5-0384-7FCA-801F-1FAD87EA52EE}"/>
              </a:ext>
            </a:extLst>
          </p:cNvPr>
          <p:cNvSpPr/>
          <p:nvPr/>
        </p:nvSpPr>
        <p:spPr>
          <a:xfrm>
            <a:off x="3321431" y="2521757"/>
            <a:ext cx="2942499"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rPr>
              <a:t>通常広告</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grpSp>
        <p:nvGrpSpPr>
          <p:cNvPr id="64" name="グループ化 63">
            <a:extLst>
              <a:ext uri="{FF2B5EF4-FFF2-40B4-BE49-F238E27FC236}">
                <a16:creationId xmlns:a16="http://schemas.microsoft.com/office/drawing/2014/main" id="{722E762B-5D7D-9BE7-5616-91FDE1C1F2E0}"/>
              </a:ext>
            </a:extLst>
          </p:cNvPr>
          <p:cNvGrpSpPr/>
          <p:nvPr/>
        </p:nvGrpSpPr>
        <p:grpSpPr>
          <a:xfrm>
            <a:off x="3321431" y="3469360"/>
            <a:ext cx="1430691" cy="2773891"/>
            <a:chOff x="3321431" y="3469360"/>
            <a:chExt cx="1430691" cy="2773891"/>
          </a:xfrm>
        </p:grpSpPr>
        <p:sp>
          <p:nvSpPr>
            <p:cNvPr id="65" name="角丸四角形 18">
              <a:extLst>
                <a:ext uri="{FF2B5EF4-FFF2-40B4-BE49-F238E27FC236}">
                  <a16:creationId xmlns:a16="http://schemas.microsoft.com/office/drawing/2014/main" id="{36B50C80-8175-B4B0-6632-5AD1767F4F82}"/>
                </a:ext>
              </a:extLst>
            </p:cNvPr>
            <p:cNvSpPr/>
            <p:nvPr/>
          </p:nvSpPr>
          <p:spPr>
            <a:xfrm>
              <a:off x="3386110" y="3528940"/>
              <a:ext cx="1301333" cy="2606634"/>
            </a:xfrm>
            <a:prstGeom prst="roundRect">
              <a:avLst>
                <a:gd name="adj" fmla="val 7298"/>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66" name="図 65">
              <a:extLst>
                <a:ext uri="{FF2B5EF4-FFF2-40B4-BE49-F238E27FC236}">
                  <a16:creationId xmlns:a16="http://schemas.microsoft.com/office/drawing/2014/main" id="{BA9DF2C0-98EF-4AE3-9D47-01A7B79976AA}"/>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67" name="図 66">
            <a:extLst>
              <a:ext uri="{FF2B5EF4-FFF2-40B4-BE49-F238E27FC236}">
                <a16:creationId xmlns:a16="http://schemas.microsoft.com/office/drawing/2014/main" id="{30511821-EE5F-7FDE-5ED6-7679E97FF4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24776" y="3730879"/>
            <a:ext cx="1224000" cy="2218909"/>
          </a:xfrm>
          <a:prstGeom prst="rect">
            <a:avLst/>
          </a:prstGeom>
          <a:ln>
            <a:solidFill>
              <a:srgbClr val="FFFFFF">
                <a:lumMod val="85000"/>
              </a:srgbClr>
            </a:solidFill>
          </a:ln>
        </p:spPr>
      </p:pic>
      <p:grpSp>
        <p:nvGrpSpPr>
          <p:cNvPr id="68" name="グループ化 67">
            <a:extLst>
              <a:ext uri="{FF2B5EF4-FFF2-40B4-BE49-F238E27FC236}">
                <a16:creationId xmlns:a16="http://schemas.microsoft.com/office/drawing/2014/main" id="{E16A2D02-8B48-1020-FBFE-CCEEFA63DF4A}"/>
              </a:ext>
            </a:extLst>
          </p:cNvPr>
          <p:cNvGrpSpPr/>
          <p:nvPr/>
        </p:nvGrpSpPr>
        <p:grpSpPr>
          <a:xfrm>
            <a:off x="4833239" y="3469360"/>
            <a:ext cx="1430691" cy="2773891"/>
            <a:chOff x="4833239" y="3469360"/>
            <a:chExt cx="1430691" cy="2773891"/>
          </a:xfrm>
        </p:grpSpPr>
        <p:sp>
          <p:nvSpPr>
            <p:cNvPr id="69" name="角丸四角形 28">
              <a:extLst>
                <a:ext uri="{FF2B5EF4-FFF2-40B4-BE49-F238E27FC236}">
                  <a16:creationId xmlns:a16="http://schemas.microsoft.com/office/drawing/2014/main" id="{E575BAA9-1C80-D676-560F-173E6D9BCC8D}"/>
                </a:ext>
              </a:extLst>
            </p:cNvPr>
            <p:cNvSpPr/>
            <p:nvPr/>
          </p:nvSpPr>
          <p:spPr>
            <a:xfrm>
              <a:off x="4897918" y="3528940"/>
              <a:ext cx="1301333" cy="2606634"/>
            </a:xfrm>
            <a:prstGeom prst="roundRect">
              <a:avLst>
                <a:gd name="adj" fmla="val 7298"/>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70" name="図 69">
              <a:extLst>
                <a:ext uri="{FF2B5EF4-FFF2-40B4-BE49-F238E27FC236}">
                  <a16:creationId xmlns:a16="http://schemas.microsoft.com/office/drawing/2014/main" id="{4FE08B5A-792B-61C6-80A0-AC61BFF9E7E3}"/>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71" name="図 70">
            <a:extLst>
              <a:ext uri="{FF2B5EF4-FFF2-40B4-BE49-F238E27FC236}">
                <a16:creationId xmlns:a16="http://schemas.microsoft.com/office/drawing/2014/main" id="{616B2951-F612-12E1-6C0C-A8CEC64B46D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936584" y="3741110"/>
            <a:ext cx="1224000" cy="2198446"/>
          </a:xfrm>
          <a:prstGeom prst="rect">
            <a:avLst/>
          </a:prstGeom>
          <a:ln>
            <a:solidFill>
              <a:srgbClr val="FFFFFF">
                <a:lumMod val="85000"/>
              </a:srgbClr>
            </a:solidFill>
          </a:ln>
        </p:spPr>
      </p:pic>
      <p:grpSp>
        <p:nvGrpSpPr>
          <p:cNvPr id="72" name="グループ化 71">
            <a:extLst>
              <a:ext uri="{FF2B5EF4-FFF2-40B4-BE49-F238E27FC236}">
                <a16:creationId xmlns:a16="http://schemas.microsoft.com/office/drawing/2014/main" id="{0BC80E75-19E0-0989-6048-72C2093753A4}"/>
              </a:ext>
            </a:extLst>
          </p:cNvPr>
          <p:cNvGrpSpPr/>
          <p:nvPr/>
        </p:nvGrpSpPr>
        <p:grpSpPr>
          <a:xfrm>
            <a:off x="6975388" y="3469360"/>
            <a:ext cx="1430691" cy="2773891"/>
            <a:chOff x="4833239" y="3469360"/>
            <a:chExt cx="1430691" cy="2773891"/>
          </a:xfrm>
        </p:grpSpPr>
        <p:sp>
          <p:nvSpPr>
            <p:cNvPr id="73" name="角丸四角形 42">
              <a:extLst>
                <a:ext uri="{FF2B5EF4-FFF2-40B4-BE49-F238E27FC236}">
                  <a16:creationId xmlns:a16="http://schemas.microsoft.com/office/drawing/2014/main" id="{33704D3A-CF47-B804-BB7F-8D33DF277D60}"/>
                </a:ext>
              </a:extLst>
            </p:cNvPr>
            <p:cNvSpPr/>
            <p:nvPr/>
          </p:nvSpPr>
          <p:spPr>
            <a:xfrm>
              <a:off x="4897918" y="3528940"/>
              <a:ext cx="1301333" cy="2606634"/>
            </a:xfrm>
            <a:prstGeom prst="roundRect">
              <a:avLst>
                <a:gd name="adj" fmla="val 7298"/>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74" name="図 73">
              <a:extLst>
                <a:ext uri="{FF2B5EF4-FFF2-40B4-BE49-F238E27FC236}">
                  <a16:creationId xmlns:a16="http://schemas.microsoft.com/office/drawing/2014/main" id="{6ADCD397-22F4-BED4-3F0E-8202F80976D6}"/>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grpSp>
        <p:nvGrpSpPr>
          <p:cNvPr id="75" name="グループ化 74">
            <a:extLst>
              <a:ext uri="{FF2B5EF4-FFF2-40B4-BE49-F238E27FC236}">
                <a16:creationId xmlns:a16="http://schemas.microsoft.com/office/drawing/2014/main" id="{38A13987-240B-C775-3DEE-AA780582AEB6}"/>
              </a:ext>
            </a:extLst>
          </p:cNvPr>
          <p:cNvGrpSpPr/>
          <p:nvPr/>
        </p:nvGrpSpPr>
        <p:grpSpPr>
          <a:xfrm>
            <a:off x="7078858" y="3670813"/>
            <a:ext cx="1223750" cy="1544224"/>
            <a:chOff x="6957061" y="3846250"/>
            <a:chExt cx="1451931" cy="1832161"/>
          </a:xfrm>
        </p:grpSpPr>
        <p:sp>
          <p:nvSpPr>
            <p:cNvPr id="76" name="正方形/長方形 75">
              <a:extLst>
                <a:ext uri="{FF2B5EF4-FFF2-40B4-BE49-F238E27FC236}">
                  <a16:creationId xmlns:a16="http://schemas.microsoft.com/office/drawing/2014/main" id="{F58FD2EF-EA47-91BC-75DF-CF3324950603}"/>
                </a:ext>
              </a:extLst>
            </p:cNvPr>
            <p:cNvSpPr/>
            <p:nvPr/>
          </p:nvSpPr>
          <p:spPr>
            <a:xfrm>
              <a:off x="6957061" y="3846250"/>
              <a:ext cx="1451931" cy="1832161"/>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panose="020B0604030504040204" pitchFamily="50" charset="-128"/>
                <a:cs typeface="+mn-cs"/>
              </a:endParaRPr>
            </a:p>
          </p:txBody>
        </p:sp>
        <p:pic>
          <p:nvPicPr>
            <p:cNvPr id="77" name="図 76">
              <a:extLst>
                <a:ext uri="{FF2B5EF4-FFF2-40B4-BE49-F238E27FC236}">
                  <a16:creationId xmlns:a16="http://schemas.microsoft.com/office/drawing/2014/main" id="{B6A9CEDD-5D13-A63A-3770-C06F4846DD21}"/>
                </a:ext>
              </a:extLst>
            </p:cNvPr>
            <p:cNvPicPr>
              <a:picLocks noChangeAspect="1"/>
            </p:cNvPicPr>
            <p:nvPr/>
          </p:nvPicPr>
          <p:blipFill rotWithShape="1">
            <a:blip r:embed="rId7"/>
            <a:srcRect l="2502" t="231" b="-1"/>
            <a:stretch/>
          </p:blipFill>
          <p:spPr>
            <a:xfrm>
              <a:off x="6978264" y="3850783"/>
              <a:ext cx="1409525" cy="199018"/>
            </a:xfrm>
            <a:prstGeom prst="rect">
              <a:avLst/>
            </a:prstGeom>
          </p:spPr>
        </p:pic>
        <p:sp>
          <p:nvSpPr>
            <p:cNvPr id="78" name="正方形/長方形 77">
              <a:extLst>
                <a:ext uri="{FF2B5EF4-FFF2-40B4-BE49-F238E27FC236}">
                  <a16:creationId xmlns:a16="http://schemas.microsoft.com/office/drawing/2014/main" id="{1AEF29F2-9029-C021-096E-16921B3ADD2B}"/>
                </a:ext>
              </a:extLst>
            </p:cNvPr>
            <p:cNvSpPr/>
            <p:nvPr/>
          </p:nvSpPr>
          <p:spPr bwMode="auto">
            <a:xfrm>
              <a:off x="7037577" y="4497940"/>
              <a:ext cx="1263196" cy="908930"/>
            </a:xfrm>
            <a:prstGeom prst="rect">
              <a:avLst/>
            </a:prstGeom>
            <a:solidFill>
              <a:srgbClr val="212121">
                <a:lumMod val="20000"/>
                <a:lumOff val="80000"/>
              </a:srgb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Meiryo" panose="020B0604030504040204" pitchFamily="34" charset="-128"/>
                  <a:cs typeface="Meiryo UI" panose="020B0604030504040204" pitchFamily="50" charset="-128"/>
                </a:rPr>
                <a:t>本文</a:t>
              </a:r>
            </a:p>
          </p:txBody>
        </p:sp>
        <p:sp>
          <p:nvSpPr>
            <p:cNvPr id="79" name="正方形/長方形 78">
              <a:extLst>
                <a:ext uri="{FF2B5EF4-FFF2-40B4-BE49-F238E27FC236}">
                  <a16:creationId xmlns:a16="http://schemas.microsoft.com/office/drawing/2014/main" id="{B6C9260A-48C9-5883-A469-7B067696A232}"/>
                </a:ext>
              </a:extLst>
            </p:cNvPr>
            <p:cNvSpPr/>
            <p:nvPr/>
          </p:nvSpPr>
          <p:spPr bwMode="auto">
            <a:xfrm>
              <a:off x="7040848" y="4172761"/>
              <a:ext cx="1259924" cy="236894"/>
            </a:xfrm>
            <a:prstGeom prst="rect">
              <a:avLst/>
            </a:prstGeom>
            <a:solidFill>
              <a:srgbClr val="212121">
                <a:lumMod val="20000"/>
                <a:lumOff val="80000"/>
              </a:srgb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800" b="0" i="0" u="none" strike="noStrike" kern="0" cap="none" spc="0" normalizeH="0" baseline="0" noProof="0" dirty="0">
                  <a:ln>
                    <a:noFill/>
                  </a:ln>
                  <a:solidFill>
                    <a:srgbClr val="545454"/>
                  </a:solidFill>
                  <a:effectLst/>
                  <a:uLnTx/>
                  <a:uFillTx/>
                  <a:latin typeface="Meiryo" panose="020B0604030504040204" pitchFamily="34" charset="-128"/>
                  <a:cs typeface="Meiryo UI" panose="020B0604030504040204" pitchFamily="50" charset="-128"/>
                </a:rPr>
                <a:t>タイトル</a:t>
              </a:r>
            </a:p>
          </p:txBody>
        </p:sp>
        <p:sp>
          <p:nvSpPr>
            <p:cNvPr id="80" name="正方形/長方形 79">
              <a:extLst>
                <a:ext uri="{FF2B5EF4-FFF2-40B4-BE49-F238E27FC236}">
                  <a16:creationId xmlns:a16="http://schemas.microsoft.com/office/drawing/2014/main" id="{914E297C-39B9-8E8E-F1B6-35554A01C68E}"/>
                </a:ext>
              </a:extLst>
            </p:cNvPr>
            <p:cNvSpPr/>
            <p:nvPr/>
          </p:nvSpPr>
          <p:spPr>
            <a:xfrm>
              <a:off x="7041326" y="5440848"/>
              <a:ext cx="1259446" cy="156103"/>
            </a:xfrm>
            <a:prstGeom prst="rect">
              <a:avLst/>
            </a:prstGeom>
            <a:solidFill>
              <a:srgbClr val="FCEDED">
                <a:lumMod val="90000"/>
              </a:srgbClr>
            </a:solid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panose="020B0604030504040204" pitchFamily="50" charset="-128"/>
                <a:cs typeface="+mn-cs"/>
              </a:endParaRPr>
            </a:p>
          </p:txBody>
        </p:sp>
      </p:grpSp>
      <p:sp>
        <p:nvSpPr>
          <p:cNvPr id="81" name="角丸四角形 48">
            <a:extLst>
              <a:ext uri="{FF2B5EF4-FFF2-40B4-BE49-F238E27FC236}">
                <a16:creationId xmlns:a16="http://schemas.microsoft.com/office/drawing/2014/main" id="{25402624-30AF-8DF8-C49C-7B28CC84D73C}"/>
              </a:ext>
            </a:extLst>
          </p:cNvPr>
          <p:cNvSpPr/>
          <p:nvPr/>
        </p:nvSpPr>
        <p:spPr>
          <a:xfrm>
            <a:off x="9545798" y="3528940"/>
            <a:ext cx="1301333" cy="2606634"/>
          </a:xfrm>
          <a:prstGeom prst="roundRect">
            <a:avLst>
              <a:gd name="adj" fmla="val 7298"/>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広告主様</a:t>
            </a:r>
            <a:br>
              <a:rPr kumimoji="0" lang="en-US" altLang="ja-JP"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br>
            <a:r>
              <a:rPr kumimoji="0" lang="ja-JP" altLang="en-US"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ページ</a:t>
            </a:r>
          </a:p>
        </p:txBody>
      </p:sp>
      <p:pic>
        <p:nvPicPr>
          <p:cNvPr id="82" name="図 81">
            <a:extLst>
              <a:ext uri="{FF2B5EF4-FFF2-40B4-BE49-F238E27FC236}">
                <a16:creationId xmlns:a16="http://schemas.microsoft.com/office/drawing/2014/main" id="{EAC9BCC9-B253-5636-84A7-F90165CE35CD}"/>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9481119" y="3469360"/>
            <a:ext cx="1430691" cy="2773891"/>
          </a:xfrm>
          <a:prstGeom prst="rect">
            <a:avLst/>
          </a:prstGeom>
        </p:spPr>
      </p:pic>
      <p:sp>
        <p:nvSpPr>
          <p:cNvPr id="83" name="object 4">
            <a:extLst>
              <a:ext uri="{FF2B5EF4-FFF2-40B4-BE49-F238E27FC236}">
                <a16:creationId xmlns:a16="http://schemas.microsoft.com/office/drawing/2014/main" id="{175FB54F-7554-5950-00F3-BFD67F52F7BE}"/>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dirty="0">
                <a:solidFill>
                  <a:srgbClr val="0D0D0D"/>
                </a:solidFill>
                <a:latin typeface="メイリオ" panose="020B0604030504040204" pitchFamily="50" charset="-128"/>
                <a:ea typeface="メイリオ" panose="020B0604030504040204" pitchFamily="50" charset="-128"/>
              </a:rPr>
              <a:t>金融媒体として圧倒的な規模を誇る「</a:t>
            </a:r>
            <a:r>
              <a:rPr lang="en"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ファイナンス」面に記事コンテンツを掲載します。</a:t>
            </a:r>
          </a:p>
          <a:p>
            <a:pPr>
              <a:lnSpc>
                <a:spcPct val="130000"/>
              </a:lnSpc>
            </a:pPr>
            <a:r>
              <a:rPr lang="ja-JP" altLang="en-US" sz="1600" b="1" dirty="0">
                <a:solidFill>
                  <a:srgbClr val="FF0000"/>
                </a:solidFill>
                <a:latin typeface="メイリオ" panose="020B0604030504040204" pitchFamily="50" charset="-128"/>
                <a:ea typeface="メイリオ" panose="020B0604030504040204" pitchFamily="50" charset="-128"/>
              </a:rPr>
              <a:t>専門家による監修</a:t>
            </a:r>
            <a:r>
              <a:rPr lang="ja-JP" altLang="en-US" sz="1600" b="1" dirty="0">
                <a:solidFill>
                  <a:srgbClr val="0D0D0D"/>
                </a:solidFill>
                <a:latin typeface="メイリオ" panose="020B0604030504040204" pitchFamily="50" charset="-128"/>
                <a:ea typeface="メイリオ" panose="020B0604030504040204" pitchFamily="50" charset="-128"/>
              </a:rPr>
              <a:t>にてコンテンツ企画・制作を行い、金融商品に興味があるユーザーに対し、メッセージを届けます。</a:t>
            </a:r>
          </a:p>
        </p:txBody>
      </p:sp>
      <p:grpSp>
        <p:nvGrpSpPr>
          <p:cNvPr id="87" name="グループ化 86">
            <a:extLst>
              <a:ext uri="{FF2B5EF4-FFF2-40B4-BE49-F238E27FC236}">
                <a16:creationId xmlns:a16="http://schemas.microsoft.com/office/drawing/2014/main" id="{374783A6-A40C-FD5D-91F9-A665C34DB0EE}"/>
              </a:ext>
            </a:extLst>
          </p:cNvPr>
          <p:cNvGrpSpPr>
            <a:grpSpLocks noChangeAspect="1"/>
          </p:cNvGrpSpPr>
          <p:nvPr/>
        </p:nvGrpSpPr>
        <p:grpSpPr>
          <a:xfrm>
            <a:off x="6431635" y="4756992"/>
            <a:ext cx="272794" cy="150529"/>
            <a:chOff x="5270129" y="3256673"/>
            <a:chExt cx="396700" cy="218901"/>
          </a:xfrm>
        </p:grpSpPr>
        <p:sp>
          <p:nvSpPr>
            <p:cNvPr id="88" name="直角三角形 87">
              <a:extLst>
                <a:ext uri="{FF2B5EF4-FFF2-40B4-BE49-F238E27FC236}">
                  <a16:creationId xmlns:a16="http://schemas.microsoft.com/office/drawing/2014/main" id="{D6E99EEC-8078-A5E2-6C21-A800263A1648}"/>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89" name="直角三角形 88">
              <a:extLst>
                <a:ext uri="{FF2B5EF4-FFF2-40B4-BE49-F238E27FC236}">
                  <a16:creationId xmlns:a16="http://schemas.microsoft.com/office/drawing/2014/main" id="{C9CB4943-22C8-9861-D25C-900A32E1615C}"/>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grpSp>
        <p:nvGrpSpPr>
          <p:cNvPr id="90" name="グループ化 89">
            <a:extLst>
              <a:ext uri="{FF2B5EF4-FFF2-40B4-BE49-F238E27FC236}">
                <a16:creationId xmlns:a16="http://schemas.microsoft.com/office/drawing/2014/main" id="{4F0E0FDA-F7E2-8ED9-2FAB-2AF08B55DB0A}"/>
              </a:ext>
            </a:extLst>
          </p:cNvPr>
          <p:cNvGrpSpPr>
            <a:grpSpLocks noChangeAspect="1"/>
          </p:cNvGrpSpPr>
          <p:nvPr/>
        </p:nvGrpSpPr>
        <p:grpSpPr>
          <a:xfrm>
            <a:off x="8754330" y="4756992"/>
            <a:ext cx="272794" cy="150529"/>
            <a:chOff x="5270129" y="3256673"/>
            <a:chExt cx="396700" cy="218901"/>
          </a:xfrm>
        </p:grpSpPr>
        <p:sp>
          <p:nvSpPr>
            <p:cNvPr id="91" name="直角三角形 90">
              <a:extLst>
                <a:ext uri="{FF2B5EF4-FFF2-40B4-BE49-F238E27FC236}">
                  <a16:creationId xmlns:a16="http://schemas.microsoft.com/office/drawing/2014/main" id="{2E39B39B-8EA3-E1EC-3FB9-0F2BEC1A68E1}"/>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92" name="直角三角形 91">
              <a:extLst>
                <a:ext uri="{FF2B5EF4-FFF2-40B4-BE49-F238E27FC236}">
                  <a16:creationId xmlns:a16="http://schemas.microsoft.com/office/drawing/2014/main" id="{65074B01-4CF4-8FC8-3398-FF02733ED18D}"/>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cxnSp>
        <p:nvCxnSpPr>
          <p:cNvPr id="93" name="直線矢印コネクタ 92">
            <a:extLst>
              <a:ext uri="{FF2B5EF4-FFF2-40B4-BE49-F238E27FC236}">
                <a16:creationId xmlns:a16="http://schemas.microsoft.com/office/drawing/2014/main" id="{A290AC06-90BD-3565-A629-20DA52E6C8DD}"/>
              </a:ext>
            </a:extLst>
          </p:cNvPr>
          <p:cNvCxnSpPr>
            <a:stCxn id="80" idx="3"/>
          </p:cNvCxnSpPr>
          <p:nvPr/>
        </p:nvCxnSpPr>
        <p:spPr>
          <a:xfrm>
            <a:off x="8211395" y="5080594"/>
            <a:ext cx="1269724" cy="0"/>
          </a:xfrm>
          <a:prstGeom prst="straightConnector1">
            <a:avLst/>
          </a:prstGeom>
          <a:noFill/>
          <a:ln w="25400" cap="rnd" cmpd="sng" algn="ctr">
            <a:solidFill>
              <a:srgbClr val="C9002C"/>
            </a:solidFill>
            <a:prstDash val="sysDot"/>
            <a:tailEnd type="triangle" w="lg" len="med"/>
          </a:ln>
          <a:effectLst/>
        </p:spPr>
      </p:cxnSp>
      <p:sp>
        <p:nvSpPr>
          <p:cNvPr id="94" name="正方形/長方形 93">
            <a:extLst>
              <a:ext uri="{FF2B5EF4-FFF2-40B4-BE49-F238E27FC236}">
                <a16:creationId xmlns:a16="http://schemas.microsoft.com/office/drawing/2014/main" id="{2F694CDF-302E-7A22-E410-F57706E16D3E}"/>
              </a:ext>
            </a:extLst>
          </p:cNvPr>
          <p:cNvSpPr/>
          <p:nvPr/>
        </p:nvSpPr>
        <p:spPr>
          <a:xfrm>
            <a:off x="3516243" y="4235851"/>
            <a:ext cx="1058202" cy="351915"/>
          </a:xfrm>
          <a:prstGeom prst="rect">
            <a:avLst/>
          </a:prstGeom>
          <a:no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95" name="正方形/長方形 94">
            <a:extLst>
              <a:ext uri="{FF2B5EF4-FFF2-40B4-BE49-F238E27FC236}">
                <a16:creationId xmlns:a16="http://schemas.microsoft.com/office/drawing/2014/main" id="{45B75F47-C08A-CF7D-9222-E9DEB67F7911}"/>
              </a:ext>
            </a:extLst>
          </p:cNvPr>
          <p:cNvSpPr/>
          <p:nvPr/>
        </p:nvSpPr>
        <p:spPr>
          <a:xfrm>
            <a:off x="4950802" y="4266967"/>
            <a:ext cx="1223999" cy="671730"/>
          </a:xfrm>
          <a:prstGeom prst="rect">
            <a:avLst/>
          </a:prstGeom>
          <a:no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 name="ホームベース 12">
            <a:extLst>
              <a:ext uri="{FF2B5EF4-FFF2-40B4-BE49-F238E27FC236}">
                <a16:creationId xmlns:a16="http://schemas.microsoft.com/office/drawing/2014/main" id="{8A165580-62A1-661C-0FBE-79C4A1448616}"/>
              </a:ext>
            </a:extLst>
          </p:cNvPr>
          <p:cNvSpPr/>
          <p:nvPr/>
        </p:nvSpPr>
        <p:spPr>
          <a:xfrm>
            <a:off x="8810431" y="1809390"/>
            <a:ext cx="2902143" cy="475343"/>
          </a:xfrm>
          <a:prstGeom prst="homePlate">
            <a:avLst/>
          </a:prstGeom>
          <a:solidFill>
            <a:srgbClr val="00003E">
              <a:alpha val="69804"/>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LP</a:t>
            </a:r>
            <a:endPar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 name="ホームベース 14">
            <a:extLst>
              <a:ext uri="{FF2B5EF4-FFF2-40B4-BE49-F238E27FC236}">
                <a16:creationId xmlns:a16="http://schemas.microsoft.com/office/drawing/2014/main" id="{03E7AF11-8708-0D76-2B5D-0259FA52FA01}"/>
              </a:ext>
            </a:extLst>
          </p:cNvPr>
          <p:cNvSpPr/>
          <p:nvPr/>
        </p:nvSpPr>
        <p:spPr>
          <a:xfrm>
            <a:off x="464235" y="1791967"/>
            <a:ext cx="5809529" cy="475343"/>
          </a:xfrm>
          <a:prstGeom prst="homePlate">
            <a:avLst/>
          </a:prstGeom>
          <a:solidFill>
            <a:srgbClr val="00003E">
              <a:alpha val="20000"/>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rPr>
              <a:t>各種誘導</a:t>
            </a:r>
          </a:p>
        </p:txBody>
      </p:sp>
      <p:sp>
        <p:nvSpPr>
          <p:cNvPr id="6" name="ホームベース 13">
            <a:extLst>
              <a:ext uri="{FF2B5EF4-FFF2-40B4-BE49-F238E27FC236}">
                <a16:creationId xmlns:a16="http://schemas.microsoft.com/office/drawing/2014/main" id="{5E3B942B-191E-D40D-AA55-CF5BD796445A}"/>
              </a:ext>
            </a:extLst>
          </p:cNvPr>
          <p:cNvSpPr/>
          <p:nvPr/>
        </p:nvSpPr>
        <p:spPr>
          <a:xfrm>
            <a:off x="5938619" y="1791968"/>
            <a:ext cx="3163040" cy="492766"/>
          </a:xfrm>
          <a:prstGeom prst="homePlate">
            <a:avLst/>
          </a:prstGeom>
          <a:solidFill>
            <a:srgbClr val="00003E">
              <a:alpha val="50196"/>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タイアップ</a:t>
            </a:r>
          </a:p>
        </p:txBody>
      </p:sp>
    </p:spTree>
    <p:extLst>
      <p:ext uri="{BB962C8B-B14F-4D97-AF65-F5344CB8AC3E}">
        <p14:creationId xmlns:p14="http://schemas.microsoft.com/office/powerpoint/2010/main" val="3378796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a:latin typeface="+mn-ea"/>
                <a:cs typeface="メイリオ" panose="020B0604030504040204" pitchFamily="50" charset="-128"/>
              </a:rPr>
              <a:t>Yahoo!</a:t>
            </a:r>
            <a:r>
              <a:rPr lang="ja-JP" altLang="en-US" dirty="0">
                <a:latin typeface="+mn-ea"/>
                <a:cs typeface="メイリオ" panose="020B0604030504040204" pitchFamily="50" charset="-128"/>
              </a:rPr>
              <a:t>ファイナンス  タイアップ </a:t>
            </a:r>
            <a:r>
              <a:rPr lang="en-US" altLang="ja-JP" dirty="0">
                <a:latin typeface="+mn-ea"/>
                <a:cs typeface="メイリオ" panose="020B0604030504040204" pitchFamily="50" charset="-128"/>
              </a:rPr>
              <a:t>– PC –</a:t>
            </a:r>
          </a:p>
        </p:txBody>
      </p:sp>
      <p:sp>
        <p:nvSpPr>
          <p:cNvPr id="42" name="正方形/長方形 41">
            <a:extLst>
              <a:ext uri="{FF2B5EF4-FFF2-40B4-BE49-F238E27FC236}">
                <a16:creationId xmlns:a16="http://schemas.microsoft.com/office/drawing/2014/main" id="{776C4686-F750-20F2-E4CC-B30B0D7EEE26}"/>
              </a:ext>
            </a:extLst>
          </p:cNvPr>
          <p:cNvSpPr/>
          <p:nvPr/>
        </p:nvSpPr>
        <p:spPr>
          <a:xfrm>
            <a:off x="825413" y="2324713"/>
            <a:ext cx="10634749" cy="4131266"/>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43" name="正方形/長方形 42">
            <a:extLst>
              <a:ext uri="{FF2B5EF4-FFF2-40B4-BE49-F238E27FC236}">
                <a16:creationId xmlns:a16="http://schemas.microsoft.com/office/drawing/2014/main" id="{85A30A4B-A2BD-D5C8-B186-4C44EB5AE526}"/>
              </a:ext>
            </a:extLst>
          </p:cNvPr>
          <p:cNvSpPr/>
          <p:nvPr/>
        </p:nvSpPr>
        <p:spPr>
          <a:xfrm>
            <a:off x="479425" y="2329245"/>
            <a:ext cx="350620" cy="4131266"/>
          </a:xfrm>
          <a:prstGeom prst="rect">
            <a:avLst/>
          </a:prstGeom>
          <a:solidFill>
            <a:schemeClr val="accent1"/>
          </a:solidFill>
          <a:ln w="9525" cap="flat" cmpd="sng" algn="ctr">
            <a:noFill/>
            <a:prstDash val="solid"/>
          </a:ln>
          <a:effectLst/>
        </p:spPr>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rPr>
              <a:t>PC</a:t>
            </a:r>
            <a:endParaRPr kumimoji="0" lang="ja-JP" altLang="en-US" sz="12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endParaRPr>
          </a:p>
        </p:txBody>
      </p:sp>
      <p:sp>
        <p:nvSpPr>
          <p:cNvPr id="44" name="テキスト ボックス 43">
            <a:extLst>
              <a:ext uri="{FF2B5EF4-FFF2-40B4-BE49-F238E27FC236}">
                <a16:creationId xmlns:a16="http://schemas.microsoft.com/office/drawing/2014/main" id="{339993CB-C06F-E3F2-F954-27B399C24B51}"/>
              </a:ext>
            </a:extLst>
          </p:cNvPr>
          <p:cNvSpPr txBox="1"/>
          <p:nvPr/>
        </p:nvSpPr>
        <p:spPr>
          <a:xfrm>
            <a:off x="1080967" y="2955752"/>
            <a:ext cx="2218556" cy="194669"/>
          </a:xfrm>
          <a:prstGeom prst="rect">
            <a:avLst/>
          </a:prstGeom>
          <a:noFill/>
          <a:ln w="38100">
            <a:noFill/>
          </a:ln>
        </p:spPr>
        <p:txBody>
          <a:bodyPr vert="horz" wrap="none" lIns="0" tIns="0" rIns="0" bIns="0" rtlCol="0">
            <a:spAutoFit/>
          </a:bodyPr>
          <a:lstStyle/>
          <a:p>
            <a:pPr>
              <a:lnSpc>
                <a:spcPct val="120000"/>
              </a:lnSpc>
              <a:defRPr/>
            </a:pPr>
            <a:r>
              <a:rPr lang="en-US" altLang="ja-JP" sz="1100" dirty="0">
                <a:solidFill>
                  <a:srgbClr val="545454"/>
                </a:solidFill>
                <a:latin typeface="メイリオ"/>
              </a:rPr>
              <a:t>Yahoo!</a:t>
            </a:r>
            <a:r>
              <a:rPr lang="ja-JP" altLang="en-US" sz="1100" dirty="0">
                <a:solidFill>
                  <a:srgbClr val="545454"/>
                </a:solidFill>
                <a:latin typeface="メイリオ"/>
              </a:rPr>
              <a:t>ファイナンス</a:t>
            </a:r>
            <a:r>
              <a:rPr lang="en-US" altLang="ja-JP" sz="1100" dirty="0">
                <a:solidFill>
                  <a:srgbClr val="545454"/>
                </a:solidFill>
                <a:latin typeface="メイリオ"/>
              </a:rPr>
              <a:t> </a:t>
            </a:r>
            <a:r>
              <a:rPr lang="ja-JP" altLang="en-US" sz="1100" dirty="0">
                <a:solidFill>
                  <a:srgbClr val="545454"/>
                </a:solidFill>
                <a:latin typeface="メイリオ"/>
              </a:rPr>
              <a:t>トップ、ほか</a:t>
            </a:r>
          </a:p>
        </p:txBody>
      </p:sp>
      <p:sp>
        <p:nvSpPr>
          <p:cNvPr id="45" name="角丸四角形 19">
            <a:extLst>
              <a:ext uri="{FF2B5EF4-FFF2-40B4-BE49-F238E27FC236}">
                <a16:creationId xmlns:a16="http://schemas.microsoft.com/office/drawing/2014/main" id="{1C593249-7B77-C20E-E203-268A383B8B20}"/>
              </a:ext>
            </a:extLst>
          </p:cNvPr>
          <p:cNvSpPr/>
          <p:nvPr/>
        </p:nvSpPr>
        <p:spPr>
          <a:xfrm>
            <a:off x="991197" y="2521757"/>
            <a:ext cx="2448000"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eiryo" panose="020B0604030504040204" pitchFamily="34" charset="-128"/>
              </a:rPr>
              <a:t>編集誘導枠</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46" name="テキスト ボックス 45">
            <a:extLst>
              <a:ext uri="{FF2B5EF4-FFF2-40B4-BE49-F238E27FC236}">
                <a16:creationId xmlns:a16="http://schemas.microsoft.com/office/drawing/2014/main" id="{6EA60C9B-A7FF-CF94-4623-97E4E8882055}"/>
              </a:ext>
            </a:extLst>
          </p:cNvPr>
          <p:cNvSpPr txBox="1"/>
          <p:nvPr/>
        </p:nvSpPr>
        <p:spPr>
          <a:xfrm>
            <a:off x="3776176" y="2931260"/>
            <a:ext cx="2170466" cy="397801"/>
          </a:xfrm>
          <a:prstGeom prst="rect">
            <a:avLst/>
          </a:prstGeom>
          <a:noFill/>
          <a:ln w="38100">
            <a:noFill/>
          </a:ln>
        </p:spPr>
        <p:txBody>
          <a:bodyPr vert="horz" wrap="none" lIns="0" tIns="0" rIns="0" bIns="0" rtlCol="0">
            <a:spAutoFit/>
          </a:bodyPr>
          <a:lstStyle/>
          <a:p>
            <a:pPr algn="ctr">
              <a:lnSpc>
                <a:spcPct val="120000"/>
              </a:lnSpc>
              <a:defRPr/>
            </a:pPr>
            <a:r>
              <a:rPr lang="ja-JP" altLang="en-US" sz="1100" dirty="0">
                <a:solidFill>
                  <a:srgbClr val="545454"/>
                </a:solidFill>
                <a:latin typeface="メイリオ"/>
              </a:rPr>
              <a:t>ご希望の</a:t>
            </a:r>
            <a:r>
              <a:rPr lang="en" altLang="ja-JP" sz="1100" dirty="0">
                <a:solidFill>
                  <a:srgbClr val="545454"/>
                </a:solidFill>
                <a:latin typeface="メイリオ"/>
              </a:rPr>
              <a:t>Yahoo!</a:t>
            </a:r>
            <a:r>
              <a:rPr lang="ja-JP" altLang="en-US" sz="1100" dirty="0">
                <a:solidFill>
                  <a:srgbClr val="545454"/>
                </a:solidFill>
                <a:latin typeface="メイリオ"/>
              </a:rPr>
              <a:t>ファイナンス商品</a:t>
            </a:r>
          </a:p>
          <a:p>
            <a:pPr algn="ctr">
              <a:lnSpc>
                <a:spcPct val="120000"/>
              </a:lnSpc>
              <a:defRPr/>
            </a:pPr>
            <a:r>
              <a:rPr lang="en-US" altLang="ja-JP" sz="1100" dirty="0">
                <a:solidFill>
                  <a:srgbClr val="545454"/>
                </a:solidFill>
                <a:latin typeface="メイリオ"/>
              </a:rPr>
              <a:t>50</a:t>
            </a:r>
            <a:r>
              <a:rPr lang="ja-JP" altLang="en-US" sz="1100" dirty="0">
                <a:solidFill>
                  <a:srgbClr val="545454"/>
                </a:solidFill>
                <a:latin typeface="メイリオ"/>
              </a:rPr>
              <a:t>万円分</a:t>
            </a:r>
          </a:p>
        </p:txBody>
      </p:sp>
      <p:sp>
        <p:nvSpPr>
          <p:cNvPr id="47" name="角丸四角形 10">
            <a:extLst>
              <a:ext uri="{FF2B5EF4-FFF2-40B4-BE49-F238E27FC236}">
                <a16:creationId xmlns:a16="http://schemas.microsoft.com/office/drawing/2014/main" id="{B3F659B5-B145-1ACB-6894-40DF44083365}"/>
              </a:ext>
            </a:extLst>
          </p:cNvPr>
          <p:cNvSpPr/>
          <p:nvPr/>
        </p:nvSpPr>
        <p:spPr>
          <a:xfrm>
            <a:off x="3594002" y="2521757"/>
            <a:ext cx="2448000"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rPr>
              <a:t>通常広告</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49" name="ホームベース 12">
            <a:extLst>
              <a:ext uri="{FF2B5EF4-FFF2-40B4-BE49-F238E27FC236}">
                <a16:creationId xmlns:a16="http://schemas.microsoft.com/office/drawing/2014/main" id="{C3AFBEEA-5A56-DDB1-17B4-CD2713816442}"/>
              </a:ext>
            </a:extLst>
          </p:cNvPr>
          <p:cNvSpPr/>
          <p:nvPr/>
        </p:nvSpPr>
        <p:spPr>
          <a:xfrm>
            <a:off x="8810431" y="1809390"/>
            <a:ext cx="2902143" cy="475343"/>
          </a:xfrm>
          <a:prstGeom prst="homePlate">
            <a:avLst/>
          </a:prstGeom>
          <a:solidFill>
            <a:srgbClr val="00003E">
              <a:alpha val="69804"/>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LP</a:t>
            </a:r>
            <a:endPar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1" name="ホームベース 14">
            <a:extLst>
              <a:ext uri="{FF2B5EF4-FFF2-40B4-BE49-F238E27FC236}">
                <a16:creationId xmlns:a16="http://schemas.microsoft.com/office/drawing/2014/main" id="{A94CD37E-C6B2-D112-8440-1CFDC5372CDA}"/>
              </a:ext>
            </a:extLst>
          </p:cNvPr>
          <p:cNvSpPr/>
          <p:nvPr/>
        </p:nvSpPr>
        <p:spPr>
          <a:xfrm>
            <a:off x="464235" y="1791967"/>
            <a:ext cx="5809529" cy="475343"/>
          </a:xfrm>
          <a:prstGeom prst="homePlate">
            <a:avLst/>
          </a:prstGeom>
          <a:solidFill>
            <a:srgbClr val="00003E">
              <a:alpha val="20000"/>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rPr>
              <a:t>各種誘導</a:t>
            </a:r>
          </a:p>
        </p:txBody>
      </p:sp>
      <p:grpSp>
        <p:nvGrpSpPr>
          <p:cNvPr id="96" name="グループ化 95">
            <a:extLst>
              <a:ext uri="{FF2B5EF4-FFF2-40B4-BE49-F238E27FC236}">
                <a16:creationId xmlns:a16="http://schemas.microsoft.com/office/drawing/2014/main" id="{5E46E3E3-D542-6412-AFCD-AE5203D0760D}"/>
              </a:ext>
            </a:extLst>
          </p:cNvPr>
          <p:cNvGrpSpPr>
            <a:grpSpLocks noChangeAspect="1"/>
          </p:cNvGrpSpPr>
          <p:nvPr/>
        </p:nvGrpSpPr>
        <p:grpSpPr>
          <a:xfrm>
            <a:off x="5969794" y="4108958"/>
            <a:ext cx="272794" cy="150529"/>
            <a:chOff x="5270129" y="3256673"/>
            <a:chExt cx="396700" cy="218901"/>
          </a:xfrm>
        </p:grpSpPr>
        <p:sp>
          <p:nvSpPr>
            <p:cNvPr id="97" name="直角三角形 96">
              <a:extLst>
                <a:ext uri="{FF2B5EF4-FFF2-40B4-BE49-F238E27FC236}">
                  <a16:creationId xmlns:a16="http://schemas.microsoft.com/office/drawing/2014/main" id="{E6BCDABA-11D2-EDEB-9032-0E1D8BE950B8}"/>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98" name="直角三角形 97">
              <a:extLst>
                <a:ext uri="{FF2B5EF4-FFF2-40B4-BE49-F238E27FC236}">
                  <a16:creationId xmlns:a16="http://schemas.microsoft.com/office/drawing/2014/main" id="{FE7D3282-18CE-E0C7-AA89-B1F567AF76B0}"/>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grpSp>
        <p:nvGrpSpPr>
          <p:cNvPr id="99" name="グループ化 98">
            <a:extLst>
              <a:ext uri="{FF2B5EF4-FFF2-40B4-BE49-F238E27FC236}">
                <a16:creationId xmlns:a16="http://schemas.microsoft.com/office/drawing/2014/main" id="{20FE210D-AB8A-24AC-3FF5-7E17F1E37114}"/>
              </a:ext>
            </a:extLst>
          </p:cNvPr>
          <p:cNvGrpSpPr>
            <a:grpSpLocks noChangeAspect="1"/>
          </p:cNvGrpSpPr>
          <p:nvPr/>
        </p:nvGrpSpPr>
        <p:grpSpPr>
          <a:xfrm>
            <a:off x="8719342" y="4108958"/>
            <a:ext cx="272794" cy="150529"/>
            <a:chOff x="5270129" y="3256673"/>
            <a:chExt cx="396700" cy="218901"/>
          </a:xfrm>
        </p:grpSpPr>
        <p:sp>
          <p:nvSpPr>
            <p:cNvPr id="100" name="直角三角形 99">
              <a:extLst>
                <a:ext uri="{FF2B5EF4-FFF2-40B4-BE49-F238E27FC236}">
                  <a16:creationId xmlns:a16="http://schemas.microsoft.com/office/drawing/2014/main" id="{AFAB973C-4A7C-4B75-5235-A25B911A0253}"/>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101" name="直角三角形 100">
              <a:extLst>
                <a:ext uri="{FF2B5EF4-FFF2-40B4-BE49-F238E27FC236}">
                  <a16:creationId xmlns:a16="http://schemas.microsoft.com/office/drawing/2014/main" id="{397D5613-AC00-B0F8-6497-6119EF988D6A}"/>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pic>
        <p:nvPicPr>
          <p:cNvPr id="102" name="図 101">
            <a:extLst>
              <a:ext uri="{FF2B5EF4-FFF2-40B4-BE49-F238E27FC236}">
                <a16:creationId xmlns:a16="http://schemas.microsoft.com/office/drawing/2014/main" id="{F9364902-31B7-C9F0-65C9-08DB34BE0FD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5622" y="3469360"/>
            <a:ext cx="2103950" cy="1691025"/>
          </a:xfrm>
          <a:prstGeom prst="rect">
            <a:avLst/>
          </a:prstGeom>
        </p:spPr>
      </p:pic>
      <p:pic>
        <p:nvPicPr>
          <p:cNvPr id="103" name="図 102">
            <a:extLst>
              <a:ext uri="{FF2B5EF4-FFF2-40B4-BE49-F238E27FC236}">
                <a16:creationId xmlns:a16="http://schemas.microsoft.com/office/drawing/2014/main" id="{AEA935CD-8CCB-5B27-EE29-73E5878B7B3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99076" y="3469360"/>
            <a:ext cx="2103950" cy="1691025"/>
          </a:xfrm>
          <a:prstGeom prst="rect">
            <a:avLst/>
          </a:prstGeom>
        </p:spPr>
      </p:pic>
      <p:pic>
        <p:nvPicPr>
          <p:cNvPr id="104" name="図 103">
            <a:extLst>
              <a:ext uri="{FF2B5EF4-FFF2-40B4-BE49-F238E27FC236}">
                <a16:creationId xmlns:a16="http://schemas.microsoft.com/office/drawing/2014/main" id="{F22B17BB-AFDA-EDD1-3913-FA2AA2641E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47779" y="4598312"/>
            <a:ext cx="1107444" cy="1052389"/>
          </a:xfrm>
          <a:prstGeom prst="rect">
            <a:avLst/>
          </a:prstGeom>
        </p:spPr>
      </p:pic>
      <p:pic>
        <p:nvPicPr>
          <p:cNvPr id="105" name="図 104">
            <a:extLst>
              <a:ext uri="{FF2B5EF4-FFF2-40B4-BE49-F238E27FC236}">
                <a16:creationId xmlns:a16="http://schemas.microsoft.com/office/drawing/2014/main" id="{D0F68C09-4966-DC47-4C22-65CAAEEB194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08109" y="3524203"/>
            <a:ext cx="2299548" cy="1848235"/>
          </a:xfrm>
          <a:prstGeom prst="rect">
            <a:avLst/>
          </a:prstGeom>
        </p:spPr>
      </p:pic>
      <p:grpSp>
        <p:nvGrpSpPr>
          <p:cNvPr id="106" name="グループ化 105">
            <a:extLst>
              <a:ext uri="{FF2B5EF4-FFF2-40B4-BE49-F238E27FC236}">
                <a16:creationId xmlns:a16="http://schemas.microsoft.com/office/drawing/2014/main" id="{947CD5A4-AAF4-9517-23BF-C753C68629CB}"/>
              </a:ext>
            </a:extLst>
          </p:cNvPr>
          <p:cNvGrpSpPr/>
          <p:nvPr/>
        </p:nvGrpSpPr>
        <p:grpSpPr>
          <a:xfrm>
            <a:off x="6808901" y="3635472"/>
            <a:ext cx="1511582" cy="1137130"/>
            <a:chOff x="6494077" y="4945383"/>
            <a:chExt cx="2770275" cy="2084018"/>
          </a:xfrm>
        </p:grpSpPr>
        <p:grpSp>
          <p:nvGrpSpPr>
            <p:cNvPr id="107" name="グループ化 106">
              <a:extLst>
                <a:ext uri="{FF2B5EF4-FFF2-40B4-BE49-F238E27FC236}">
                  <a16:creationId xmlns:a16="http://schemas.microsoft.com/office/drawing/2014/main" id="{69DF062D-8364-B5EA-E640-2AC640EF5450}"/>
                </a:ext>
              </a:extLst>
            </p:cNvPr>
            <p:cNvGrpSpPr/>
            <p:nvPr/>
          </p:nvGrpSpPr>
          <p:grpSpPr>
            <a:xfrm>
              <a:off x="6494077" y="4945383"/>
              <a:ext cx="2770275" cy="2084018"/>
              <a:chOff x="6057016" y="1670516"/>
              <a:chExt cx="2770275" cy="2084018"/>
            </a:xfrm>
          </p:grpSpPr>
          <p:pic>
            <p:nvPicPr>
              <p:cNvPr id="109" name="図 108">
                <a:extLst>
                  <a:ext uri="{FF2B5EF4-FFF2-40B4-BE49-F238E27FC236}">
                    <a16:creationId xmlns:a16="http://schemas.microsoft.com/office/drawing/2014/main" id="{B1CCDF68-18FE-FE01-F66B-7C04BA02D42A}"/>
                  </a:ext>
                </a:extLst>
              </p:cNvPr>
              <p:cNvPicPr>
                <a:picLocks noChangeAspect="1"/>
              </p:cNvPicPr>
              <p:nvPr/>
            </p:nvPicPr>
            <p:blipFill>
              <a:blip r:embed="rId5"/>
              <a:stretch>
                <a:fillRect/>
              </a:stretch>
            </p:blipFill>
            <p:spPr>
              <a:xfrm>
                <a:off x="6057016" y="1670516"/>
                <a:ext cx="2770275" cy="2084018"/>
              </a:xfrm>
              <a:prstGeom prst="rect">
                <a:avLst/>
              </a:prstGeom>
              <a:ln>
                <a:noFill/>
              </a:ln>
            </p:spPr>
          </p:pic>
          <p:sp>
            <p:nvSpPr>
              <p:cNvPr id="110" name="正方形/長方形 109">
                <a:extLst>
                  <a:ext uri="{FF2B5EF4-FFF2-40B4-BE49-F238E27FC236}">
                    <a16:creationId xmlns:a16="http://schemas.microsoft.com/office/drawing/2014/main" id="{98825F1D-34D0-9B30-1E9B-9EF7D905666D}"/>
                  </a:ext>
                </a:extLst>
              </p:cNvPr>
              <p:cNvSpPr/>
              <p:nvPr/>
            </p:nvSpPr>
            <p:spPr bwMode="auto">
              <a:xfrm>
                <a:off x="6421463" y="2625289"/>
                <a:ext cx="2047134" cy="718397"/>
              </a:xfrm>
              <a:prstGeom prst="rect">
                <a:avLst/>
              </a:prstGeom>
              <a:solidFill>
                <a:srgbClr val="212121">
                  <a:lumMod val="20000"/>
                  <a:lumOff val="80000"/>
                </a:srgb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Meiryo" panose="020B0604030504040204" pitchFamily="34" charset="-128"/>
                    <a:cs typeface="Meiryo UI" panose="020B0604030504040204" pitchFamily="50" charset="-128"/>
                  </a:rPr>
                  <a:t>本文</a:t>
                </a:r>
              </a:p>
            </p:txBody>
          </p:sp>
          <p:sp>
            <p:nvSpPr>
              <p:cNvPr id="111" name="正方形/長方形 110">
                <a:extLst>
                  <a:ext uri="{FF2B5EF4-FFF2-40B4-BE49-F238E27FC236}">
                    <a16:creationId xmlns:a16="http://schemas.microsoft.com/office/drawing/2014/main" id="{68FFAADA-A6A1-98C1-D9F2-49AE21241B27}"/>
                  </a:ext>
                </a:extLst>
              </p:cNvPr>
              <p:cNvSpPr/>
              <p:nvPr/>
            </p:nvSpPr>
            <p:spPr bwMode="auto">
              <a:xfrm>
                <a:off x="6421463" y="2229555"/>
                <a:ext cx="2047134" cy="292274"/>
              </a:xfrm>
              <a:prstGeom prst="rect">
                <a:avLst/>
              </a:prstGeom>
              <a:solidFill>
                <a:srgbClr val="212121">
                  <a:lumMod val="20000"/>
                  <a:lumOff val="80000"/>
                </a:srgb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800" b="0" i="0" u="none" strike="noStrike" kern="0" cap="none" spc="0" normalizeH="0" baseline="0" noProof="0" dirty="0">
                    <a:ln>
                      <a:noFill/>
                    </a:ln>
                    <a:solidFill>
                      <a:srgbClr val="545454"/>
                    </a:solidFill>
                    <a:effectLst/>
                    <a:uLnTx/>
                    <a:uFillTx/>
                    <a:latin typeface="Meiryo" panose="020B0604030504040204" pitchFamily="34" charset="-128"/>
                    <a:cs typeface="Meiryo UI" panose="020B0604030504040204" pitchFamily="50" charset="-128"/>
                  </a:rPr>
                  <a:t>タイトル</a:t>
                </a:r>
              </a:p>
            </p:txBody>
          </p:sp>
        </p:grpSp>
        <p:sp>
          <p:nvSpPr>
            <p:cNvPr id="108" name="正方形/長方形 107">
              <a:extLst>
                <a:ext uri="{FF2B5EF4-FFF2-40B4-BE49-F238E27FC236}">
                  <a16:creationId xmlns:a16="http://schemas.microsoft.com/office/drawing/2014/main" id="{40523F55-5602-458C-05C3-A1D5E0550E8E}"/>
                </a:ext>
              </a:extLst>
            </p:cNvPr>
            <p:cNvSpPr/>
            <p:nvPr/>
          </p:nvSpPr>
          <p:spPr>
            <a:xfrm>
              <a:off x="6877984" y="6720488"/>
              <a:ext cx="2027674" cy="186097"/>
            </a:xfrm>
            <a:prstGeom prst="rect">
              <a:avLst/>
            </a:prstGeom>
            <a:solidFill>
              <a:srgbClr val="FCEDED">
                <a:lumMod val="90000"/>
              </a:srgbClr>
            </a:solidFill>
            <a:ln w="22225"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panose="020B0604030504040204" pitchFamily="50" charset="-128"/>
                <a:cs typeface="+mn-cs"/>
              </a:endParaRPr>
            </a:p>
          </p:txBody>
        </p:sp>
      </p:grpSp>
      <p:pic>
        <p:nvPicPr>
          <p:cNvPr id="112" name="図 111">
            <a:extLst>
              <a:ext uri="{FF2B5EF4-FFF2-40B4-BE49-F238E27FC236}">
                <a16:creationId xmlns:a16="http://schemas.microsoft.com/office/drawing/2014/main" id="{D413304B-6D20-0898-E9E0-F4391F7C047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088567" y="3524203"/>
            <a:ext cx="2299548" cy="1848235"/>
          </a:xfrm>
          <a:prstGeom prst="rect">
            <a:avLst/>
          </a:prstGeom>
        </p:spPr>
      </p:pic>
      <p:sp>
        <p:nvSpPr>
          <p:cNvPr id="113" name="角丸四角形 48">
            <a:extLst>
              <a:ext uri="{FF2B5EF4-FFF2-40B4-BE49-F238E27FC236}">
                <a16:creationId xmlns:a16="http://schemas.microsoft.com/office/drawing/2014/main" id="{9A5C7497-CF55-82F6-E302-D2407F382DEA}"/>
              </a:ext>
            </a:extLst>
          </p:cNvPr>
          <p:cNvSpPr/>
          <p:nvPr/>
        </p:nvSpPr>
        <p:spPr>
          <a:xfrm>
            <a:off x="9186366" y="3620958"/>
            <a:ext cx="2103950" cy="1188000"/>
          </a:xfrm>
          <a:prstGeom prst="roundRect">
            <a:avLst>
              <a:gd name="adj" fmla="val 0"/>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広告主様</a:t>
            </a:r>
            <a:br>
              <a:rPr kumimoji="0" lang="en-US" altLang="ja-JP"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br>
            <a:r>
              <a:rPr kumimoji="0" lang="ja-JP" altLang="en-US"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ページ</a:t>
            </a:r>
          </a:p>
        </p:txBody>
      </p:sp>
      <p:cxnSp>
        <p:nvCxnSpPr>
          <p:cNvPr id="114" name="直線矢印コネクタ 113">
            <a:extLst>
              <a:ext uri="{FF2B5EF4-FFF2-40B4-BE49-F238E27FC236}">
                <a16:creationId xmlns:a16="http://schemas.microsoft.com/office/drawing/2014/main" id="{148B7C1F-92A0-8BAE-8940-27E09E6B6E5D}"/>
              </a:ext>
            </a:extLst>
          </p:cNvPr>
          <p:cNvCxnSpPr>
            <a:cxnSpLocks/>
          </p:cNvCxnSpPr>
          <p:nvPr/>
        </p:nvCxnSpPr>
        <p:spPr>
          <a:xfrm>
            <a:off x="8159216" y="4643634"/>
            <a:ext cx="942442" cy="0"/>
          </a:xfrm>
          <a:prstGeom prst="straightConnector1">
            <a:avLst/>
          </a:prstGeom>
          <a:noFill/>
          <a:ln w="25400" cap="rnd" cmpd="sng" algn="ctr">
            <a:solidFill>
              <a:srgbClr val="C9002C"/>
            </a:solidFill>
            <a:prstDash val="sysDot"/>
            <a:tailEnd type="triangle" w="lg" len="med"/>
          </a:ln>
          <a:effectLst/>
        </p:spPr>
      </p:cxnSp>
      <p:pic>
        <p:nvPicPr>
          <p:cNvPr id="115" name="図 114" descr="グラフィカル ユーザー インターフェイス, アプリケーション&#10;&#10;自動的に生成された説明">
            <a:extLst>
              <a:ext uri="{FF2B5EF4-FFF2-40B4-BE49-F238E27FC236}">
                <a16:creationId xmlns:a16="http://schemas.microsoft.com/office/drawing/2014/main" id="{023AC62F-E9A0-E7A3-5B72-4E8C971D725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89922" y="3562797"/>
            <a:ext cx="1107444" cy="1209805"/>
          </a:xfrm>
          <a:prstGeom prst="rect">
            <a:avLst/>
          </a:prstGeom>
        </p:spPr>
      </p:pic>
      <p:pic>
        <p:nvPicPr>
          <p:cNvPr id="116" name="図 115">
            <a:extLst>
              <a:ext uri="{FF2B5EF4-FFF2-40B4-BE49-F238E27FC236}">
                <a16:creationId xmlns:a16="http://schemas.microsoft.com/office/drawing/2014/main" id="{E00686C4-91DE-6B4C-C91D-B3F1A1C10A4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38052" y="4493355"/>
            <a:ext cx="2103950" cy="1691025"/>
          </a:xfrm>
          <a:prstGeom prst="rect">
            <a:avLst/>
          </a:prstGeom>
        </p:spPr>
      </p:pic>
      <p:pic>
        <p:nvPicPr>
          <p:cNvPr id="117" name="図 116">
            <a:extLst>
              <a:ext uri="{FF2B5EF4-FFF2-40B4-BE49-F238E27FC236}">
                <a16:creationId xmlns:a16="http://schemas.microsoft.com/office/drawing/2014/main" id="{54339CFE-736A-A285-6E24-3365C0436DEB}"/>
              </a:ext>
            </a:extLst>
          </p:cNvPr>
          <p:cNvPicPr>
            <a:picLocks noChangeAspect="1"/>
          </p:cNvPicPr>
          <p:nvPr/>
        </p:nvPicPr>
        <p:blipFill>
          <a:blip r:embed="rId7"/>
          <a:stretch>
            <a:fillRect/>
          </a:stretch>
        </p:blipFill>
        <p:spPr>
          <a:xfrm>
            <a:off x="4413300" y="4591523"/>
            <a:ext cx="1152036" cy="1052389"/>
          </a:xfrm>
          <a:prstGeom prst="rect">
            <a:avLst/>
          </a:prstGeom>
        </p:spPr>
      </p:pic>
      <p:pic>
        <p:nvPicPr>
          <p:cNvPr id="118" name="図 117">
            <a:extLst>
              <a:ext uri="{FF2B5EF4-FFF2-40B4-BE49-F238E27FC236}">
                <a16:creationId xmlns:a16="http://schemas.microsoft.com/office/drawing/2014/main" id="{49616A05-D6F9-DC90-BB46-1EE8F69D2911}"/>
              </a:ext>
            </a:extLst>
          </p:cNvPr>
          <p:cNvPicPr>
            <a:picLocks noChangeAspect="1"/>
          </p:cNvPicPr>
          <p:nvPr/>
        </p:nvPicPr>
        <p:blipFill>
          <a:blip r:embed="rId8"/>
          <a:stretch>
            <a:fillRect/>
          </a:stretch>
        </p:blipFill>
        <p:spPr>
          <a:xfrm>
            <a:off x="1389708" y="3559361"/>
            <a:ext cx="1274461" cy="1007635"/>
          </a:xfrm>
          <a:prstGeom prst="rect">
            <a:avLst/>
          </a:prstGeom>
        </p:spPr>
      </p:pic>
      <p:pic>
        <p:nvPicPr>
          <p:cNvPr id="119" name="図 118">
            <a:extLst>
              <a:ext uri="{FF2B5EF4-FFF2-40B4-BE49-F238E27FC236}">
                <a16:creationId xmlns:a16="http://schemas.microsoft.com/office/drawing/2014/main" id="{6BAD30ED-665F-582A-9D3A-5C23B950539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84925" y="4493355"/>
            <a:ext cx="2103950" cy="1691025"/>
          </a:xfrm>
          <a:prstGeom prst="rect">
            <a:avLst/>
          </a:prstGeom>
        </p:spPr>
      </p:pic>
      <p:pic>
        <p:nvPicPr>
          <p:cNvPr id="120" name="図 119">
            <a:extLst>
              <a:ext uri="{FF2B5EF4-FFF2-40B4-BE49-F238E27FC236}">
                <a16:creationId xmlns:a16="http://schemas.microsoft.com/office/drawing/2014/main" id="{0B97A6CA-FE3F-026F-6550-76027A564392}"/>
              </a:ext>
            </a:extLst>
          </p:cNvPr>
          <p:cNvPicPr>
            <a:picLocks noChangeAspect="1"/>
          </p:cNvPicPr>
          <p:nvPr/>
        </p:nvPicPr>
        <p:blipFill>
          <a:blip r:embed="rId9"/>
          <a:stretch>
            <a:fillRect/>
          </a:stretch>
        </p:blipFill>
        <p:spPr>
          <a:xfrm>
            <a:off x="1735345" y="4583181"/>
            <a:ext cx="1261242" cy="1069072"/>
          </a:xfrm>
          <a:prstGeom prst="rect">
            <a:avLst/>
          </a:prstGeom>
        </p:spPr>
      </p:pic>
      <p:sp>
        <p:nvSpPr>
          <p:cNvPr id="121" name="正方形/長方形 120">
            <a:extLst>
              <a:ext uri="{FF2B5EF4-FFF2-40B4-BE49-F238E27FC236}">
                <a16:creationId xmlns:a16="http://schemas.microsoft.com/office/drawing/2014/main" id="{631EDCDD-BA1E-2B0F-79D5-4758585C7380}"/>
              </a:ext>
            </a:extLst>
          </p:cNvPr>
          <p:cNvSpPr/>
          <p:nvPr/>
        </p:nvSpPr>
        <p:spPr>
          <a:xfrm>
            <a:off x="4830726" y="3803214"/>
            <a:ext cx="293067" cy="274568"/>
          </a:xfrm>
          <a:prstGeom prst="rect">
            <a:avLst/>
          </a:prstGeom>
          <a:no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2" name="正方形/長方形 121">
            <a:extLst>
              <a:ext uri="{FF2B5EF4-FFF2-40B4-BE49-F238E27FC236}">
                <a16:creationId xmlns:a16="http://schemas.microsoft.com/office/drawing/2014/main" id="{DA13BEA8-4505-494F-3F32-494CD738AFF7}"/>
              </a:ext>
            </a:extLst>
          </p:cNvPr>
          <p:cNvSpPr/>
          <p:nvPr/>
        </p:nvSpPr>
        <p:spPr>
          <a:xfrm>
            <a:off x="5194581" y="4836139"/>
            <a:ext cx="291819" cy="618730"/>
          </a:xfrm>
          <a:prstGeom prst="rect">
            <a:avLst/>
          </a:prstGeom>
          <a:no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0" name="ホームベース 13">
            <a:extLst>
              <a:ext uri="{FF2B5EF4-FFF2-40B4-BE49-F238E27FC236}">
                <a16:creationId xmlns:a16="http://schemas.microsoft.com/office/drawing/2014/main" id="{839056FD-6B44-BB18-B4E4-8EA35C062060}"/>
              </a:ext>
            </a:extLst>
          </p:cNvPr>
          <p:cNvSpPr/>
          <p:nvPr/>
        </p:nvSpPr>
        <p:spPr>
          <a:xfrm>
            <a:off x="5938619" y="1792955"/>
            <a:ext cx="3163040" cy="491780"/>
          </a:xfrm>
          <a:prstGeom prst="homePlate">
            <a:avLst/>
          </a:prstGeom>
          <a:solidFill>
            <a:srgbClr val="00003E">
              <a:alpha val="50196"/>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タイアップ</a:t>
            </a:r>
          </a:p>
        </p:txBody>
      </p:sp>
      <p:sp>
        <p:nvSpPr>
          <p:cNvPr id="3" name="object 4">
            <a:extLst>
              <a:ext uri="{FF2B5EF4-FFF2-40B4-BE49-F238E27FC236}">
                <a16:creationId xmlns:a16="http://schemas.microsoft.com/office/drawing/2014/main" id="{AC35EAA2-6068-79D1-8687-B16A25A54B1B}"/>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dirty="0">
                <a:solidFill>
                  <a:srgbClr val="0D0D0D"/>
                </a:solidFill>
                <a:latin typeface="メイリオ" panose="020B0604030504040204" pitchFamily="50" charset="-128"/>
                <a:ea typeface="メイリオ" panose="020B0604030504040204" pitchFamily="50" charset="-128"/>
              </a:rPr>
              <a:t>金融媒体として圧倒的な規模を誇る「</a:t>
            </a:r>
            <a:r>
              <a:rPr lang="en"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ファイナンス」面に記事コンテンツを掲載します。</a:t>
            </a:r>
          </a:p>
          <a:p>
            <a:pPr>
              <a:lnSpc>
                <a:spcPct val="130000"/>
              </a:lnSpc>
            </a:pPr>
            <a:r>
              <a:rPr lang="ja-JP" altLang="en-US" sz="1600" b="1" dirty="0">
                <a:solidFill>
                  <a:srgbClr val="FF0000"/>
                </a:solidFill>
                <a:latin typeface="メイリオ" panose="020B0604030504040204" pitchFamily="50" charset="-128"/>
                <a:ea typeface="メイリオ" panose="020B0604030504040204" pitchFamily="50" charset="-128"/>
              </a:rPr>
              <a:t>専門家による監修</a:t>
            </a:r>
            <a:r>
              <a:rPr lang="ja-JP" altLang="en-US" sz="1600" b="1" dirty="0">
                <a:solidFill>
                  <a:srgbClr val="0D0D0D"/>
                </a:solidFill>
                <a:latin typeface="メイリオ" panose="020B0604030504040204" pitchFamily="50" charset="-128"/>
                <a:ea typeface="メイリオ" panose="020B0604030504040204" pitchFamily="50" charset="-128"/>
              </a:rPr>
              <a:t>にてコンテンツ企画・制作を行い、金融商品に興味があるユーザーに対し、メッセージを届けます。</a:t>
            </a:r>
          </a:p>
        </p:txBody>
      </p:sp>
    </p:spTree>
    <p:extLst>
      <p:ext uri="{BB962C8B-B14F-4D97-AF65-F5344CB8AC3E}">
        <p14:creationId xmlns:p14="http://schemas.microsoft.com/office/powerpoint/2010/main" val="1995489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25118</TotalTime>
  <Words>6757</Words>
  <Application>Microsoft Office PowerPoint</Application>
  <PresentationFormat>ワイド画面</PresentationFormat>
  <Paragraphs>778</Paragraphs>
  <Slides>37</Slides>
  <Notes>11</Notes>
  <HiddenSlides>0</HiddenSlides>
  <MMClips>0</MMClips>
  <ScaleCrop>false</ScaleCrop>
  <HeadingPairs>
    <vt:vector size="8" baseType="variant">
      <vt:variant>
        <vt:lpstr>使用されているフォント</vt:lpstr>
      </vt:variant>
      <vt:variant>
        <vt:i4>10</vt:i4>
      </vt:variant>
      <vt:variant>
        <vt:lpstr>テーマ</vt:lpstr>
      </vt:variant>
      <vt:variant>
        <vt:i4>2</vt:i4>
      </vt:variant>
      <vt:variant>
        <vt:lpstr>埋め込まれた OLE サーバー</vt:lpstr>
      </vt:variant>
      <vt:variant>
        <vt:i4>1</vt:i4>
      </vt:variant>
      <vt:variant>
        <vt:lpstr>スライド タイトル</vt:lpstr>
      </vt:variant>
      <vt:variant>
        <vt:i4>37</vt:i4>
      </vt:variant>
    </vt:vector>
  </HeadingPairs>
  <TitlesOfParts>
    <vt:vector size="50" baseType="lpstr">
      <vt:lpstr>Hiragino Kaku Gothic Pro</vt:lpstr>
      <vt:lpstr>メイリオ</vt:lpstr>
      <vt:lpstr>メイリオ</vt:lpstr>
      <vt:lpstr>メイリオ 本文</vt:lpstr>
      <vt:lpstr>Yu Gothic</vt:lpstr>
      <vt:lpstr>Yu Gothic Medium</vt:lpstr>
      <vt:lpstr>Arial</vt:lpstr>
      <vt:lpstr>Calibri</vt:lpstr>
      <vt:lpstr>Segoe UI</vt:lpstr>
      <vt:lpstr>Wingdings</vt:lpstr>
      <vt:lpstr>MSCレイアウト（広告主・代理店限定）</vt:lpstr>
      <vt:lpstr>表紙</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cp:keywords/>
  <dc:description/>
  <cp:lastModifiedBy>大原 真由美</cp:lastModifiedBy>
  <cp:revision>624</cp:revision>
  <dcterms:created xsi:type="dcterms:W3CDTF">2020-02-26T07:28:11Z</dcterms:created>
  <dcterms:modified xsi:type="dcterms:W3CDTF">2025-06-26T07:03:09Z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2025-06-17T05:35:22Z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67971843-1fd7-40ca-ba14-4a267f8ac1ec</vt:lpwstr>
  </property>
  <property fmtid="{D5CDD505-2E9C-101B-9397-08002B2CF9AE}" pid="8" name="MSIP_Label_defa4170-0d19-0005-0004-bc88714345d2_ContentBits">
    <vt:lpwstr>0</vt:lpwstr>
  </property>
  <property fmtid="{D5CDD505-2E9C-101B-9397-08002B2CF9AE}" pid="9" name="MSIP_Label_defa4170-0d19-0005-0004-bc88714345d2_Tag">
    <vt:lpwstr>10, 3, 0, 1</vt:lpwstr>
  </property>
</Properties>
</file>