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38"/>
  </p:notesMasterIdLst>
  <p:sldIdLst>
    <p:sldId id="469" r:id="rId2"/>
    <p:sldId id="572" r:id="rId3"/>
    <p:sldId id="544" r:id="rId4"/>
    <p:sldId id="695" r:id="rId5"/>
    <p:sldId id="559" r:id="rId6"/>
    <p:sldId id="701" r:id="rId7"/>
    <p:sldId id="702" r:id="rId8"/>
    <p:sldId id="703" r:id="rId9"/>
    <p:sldId id="732" r:id="rId10"/>
    <p:sldId id="733" r:id="rId11"/>
    <p:sldId id="734" r:id="rId12"/>
    <p:sldId id="707" r:id="rId13"/>
    <p:sldId id="708" r:id="rId14"/>
    <p:sldId id="709" r:id="rId15"/>
    <p:sldId id="710" r:id="rId16"/>
    <p:sldId id="712" r:id="rId17"/>
    <p:sldId id="713" r:id="rId18"/>
    <p:sldId id="714" r:id="rId19"/>
    <p:sldId id="698" r:id="rId20"/>
    <p:sldId id="569" r:id="rId21"/>
    <p:sldId id="722" r:id="rId22"/>
    <p:sldId id="723" r:id="rId23"/>
    <p:sldId id="724" r:id="rId24"/>
    <p:sldId id="726" r:id="rId25"/>
    <p:sldId id="735" r:id="rId26"/>
    <p:sldId id="727" r:id="rId27"/>
    <p:sldId id="729" r:id="rId28"/>
    <p:sldId id="696" r:id="rId29"/>
    <p:sldId id="699" r:id="rId30"/>
    <p:sldId id="700" r:id="rId31"/>
    <p:sldId id="737" r:id="rId32"/>
    <p:sldId id="577" r:id="rId33"/>
    <p:sldId id="576" r:id="rId34"/>
    <p:sldId id="514" r:id="rId35"/>
    <p:sldId id="738" r:id="rId36"/>
    <p:sldId id="512" r:id="rId3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3E"/>
    <a:srgbClr val="0D0D0D"/>
    <a:srgbClr val="E9E9E9"/>
    <a:srgbClr val="E5E5EB"/>
    <a:srgbClr val="66668B"/>
    <a:srgbClr val="FF0033"/>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0" autoAdjust="0"/>
    <p:restoredTop sz="93978" autoAdjust="0"/>
  </p:normalViewPr>
  <p:slideViewPr>
    <p:cSldViewPr snapToGrid="0">
      <p:cViewPr varScale="1">
        <p:scale>
          <a:sx n="86" d="100"/>
          <a:sy n="86" d="100"/>
        </p:scale>
        <p:origin x="84" y="360"/>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2024/11/14</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671146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715985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35</a:t>
            </a:fld>
            <a:endParaRPr kumimoji="1" lang="ja-JP" altLang="en-US"/>
          </a:p>
        </p:txBody>
      </p:sp>
    </p:spTree>
    <p:extLst>
      <p:ext uri="{BB962C8B-B14F-4D97-AF65-F5344CB8AC3E}">
        <p14:creationId xmlns:p14="http://schemas.microsoft.com/office/powerpoint/2010/main" val="1586356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84745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365760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1689736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26</a:t>
            </a:fld>
            <a:endParaRPr kumimoji="1" lang="ja-JP" altLang="en-US"/>
          </a:p>
        </p:txBody>
      </p:sp>
    </p:spTree>
    <p:extLst>
      <p:ext uri="{BB962C8B-B14F-4D97-AF65-F5344CB8AC3E}">
        <p14:creationId xmlns:p14="http://schemas.microsoft.com/office/powerpoint/2010/main" val="1698272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28</a:t>
            </a:fld>
            <a:endParaRPr kumimoji="1" lang="ja-JP" altLang="en-US"/>
          </a:p>
        </p:txBody>
      </p:sp>
    </p:spTree>
    <p:extLst>
      <p:ext uri="{BB962C8B-B14F-4D97-AF65-F5344CB8AC3E}">
        <p14:creationId xmlns:p14="http://schemas.microsoft.com/office/powerpoint/2010/main" val="671434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29</a:t>
            </a:fld>
            <a:endParaRPr kumimoji="1" lang="ja-JP" altLang="en-US"/>
          </a:p>
        </p:txBody>
      </p:sp>
    </p:spTree>
    <p:extLst>
      <p:ext uri="{BB962C8B-B14F-4D97-AF65-F5344CB8AC3E}">
        <p14:creationId xmlns:p14="http://schemas.microsoft.com/office/powerpoint/2010/main" val="129092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827682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34658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26468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18278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88658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8046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43656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3911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31560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41008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7227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419086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23" name="円/楕円 50">
            <a:extLst>
              <a:ext uri="{FF2B5EF4-FFF2-40B4-BE49-F238E27FC236}">
                <a16:creationId xmlns:a16="http://schemas.microsoft.com/office/drawing/2014/main" id="{80CA5AE5-4898-1052-E997-6BDA7D1EC845}"/>
              </a:ext>
            </a:extLst>
          </p:cNvPr>
          <p:cNvSpPr>
            <a:spLocks noChangeAspect="1"/>
          </p:cNvSpPr>
          <p:nvPr userDrawn="1"/>
        </p:nvSpPr>
        <p:spPr>
          <a:xfrm>
            <a:off x="962348" y="5018990"/>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05</a:t>
            </a:r>
            <a:endParaRPr kumimoji="1" lang="ja-JP" altLang="en-US" sz="1800" b="1" i="0">
              <a:solidFill>
                <a:schemeClr val="bg1"/>
              </a:solidFill>
              <a:latin typeface="+mj-ea"/>
              <a:ea typeface="+mj-ea"/>
              <a:cs typeface="Segoe UI" panose="020B0502040204020203" pitchFamily="34" charset="0"/>
            </a:endParaRPr>
          </a:p>
        </p:txBody>
      </p:sp>
      <p:cxnSp>
        <p:nvCxnSpPr>
          <p:cNvPr id="24" name="直線コネクタ 23">
            <a:extLst>
              <a:ext uri="{FF2B5EF4-FFF2-40B4-BE49-F238E27FC236}">
                <a16:creationId xmlns:a16="http://schemas.microsoft.com/office/drawing/2014/main" id="{C647A53A-6228-251A-DEBA-AFCBCA8D515E}"/>
              </a:ext>
            </a:extLst>
          </p:cNvPr>
          <p:cNvCxnSpPr>
            <a:cxnSpLocks/>
            <a:endCxn id="23" idx="0"/>
          </p:cNvCxnSpPr>
          <p:nvPr userDrawn="1"/>
        </p:nvCxnSpPr>
        <p:spPr>
          <a:xfrm>
            <a:off x="1232348" y="464088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7" name="テキスト プレースホルダー 4">
            <a:extLst>
              <a:ext uri="{FF2B5EF4-FFF2-40B4-BE49-F238E27FC236}">
                <a16:creationId xmlns:a16="http://schemas.microsoft.com/office/drawing/2014/main" id="{834511A3-6600-25F7-E70C-7A668A3A60A5}"/>
              </a:ext>
            </a:extLst>
          </p:cNvPr>
          <p:cNvSpPr>
            <a:spLocks noGrp="1"/>
          </p:cNvSpPr>
          <p:nvPr>
            <p:ph type="body" sz="quarter" idx="18" hasCustomPrompt="1"/>
          </p:nvPr>
        </p:nvSpPr>
        <p:spPr>
          <a:xfrm>
            <a:off x="1848388" y="5108970"/>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413997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dirty="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dirty="0">
                <a:solidFill>
                  <a:schemeClr val="accent3"/>
                </a:solidFill>
                <a:latin typeface="Meiryo" panose="020B0604030504040204" pitchFamily="34" charset="-128"/>
                <a:ea typeface="Meiryo" panose="020B0604030504040204" pitchFamily="34" charset="-128"/>
              </a:rPr>
              <a:t>メイリオ　</a:t>
            </a:r>
            <a:r>
              <a:rPr lang="en-US" altLang="ja-JP" sz="1200" dirty="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2"/>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3" imgW="7772400" imgH="10058400" progId="TCLayout.ActiveDocument.1">
                  <p:embed/>
                </p:oleObj>
              </mc:Choice>
              <mc:Fallback>
                <p:oleObj name="think-cell スライド" r:id="rId13"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4"/>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12.png"/><Relationship Id="rId7"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0.png"/><Relationship Id="rId7" Type="http://schemas.openxmlformats.org/officeDocument/2006/relationships/image" Target="../media/image38.svg"/><Relationship Id="rId12" Type="http://schemas.openxmlformats.org/officeDocument/2006/relationships/hyperlink" Target="https://portal.yadui.business.yahoo.co.jp/agencyportal/888301/index.html"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sv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sv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44.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png"/><Relationship Id="rId7" Type="http://schemas.openxmlformats.org/officeDocument/2006/relationships/image" Target="../media/image48.sv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hyperlink" Target="https://s.yimg.jp/dl/displayads-guarantee/01/displayads-guarantee_ADguideline_Specialfeature.zip" TargetMode="External"/><Relationship Id="rId10" Type="http://schemas.openxmlformats.org/officeDocument/2006/relationships/image" Target="../media/image51.png"/><Relationship Id="rId4" Type="http://schemas.openxmlformats.org/officeDocument/2006/relationships/hyperlink" Target="https://ads-help.yahoo-net.jp/s/article/H000044855?language=ja" TargetMode="External"/><Relationship Id="rId9" Type="http://schemas.openxmlformats.org/officeDocument/2006/relationships/image" Target="../media/image50.svg"/></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hyperlink" Target="https://ads-help.yahoo-net.jp/s/article/H000044930?language=ja" TargetMode="External"/><Relationship Id="rId5" Type="http://schemas.openxmlformats.org/officeDocument/2006/relationships/image" Target="../media/image12.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55.png"/><Relationship Id="rId4" Type="http://schemas.openxmlformats.org/officeDocument/2006/relationships/hyperlink" Target="https://ads-help.yahoo.co.jp/yahooads/guideline/articledetail?lan=ja&amp;aid=1493&amp;o=default"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hyperlink" Target="https://ads-help.yahoo.co.jp/yahooads/guideline/articledetail?lan=ja&amp;aid=1493&amp;o=default"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ファイナンス　タイアップ</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lang="en-US" altLang="ja-JP" dirty="0">
                <a:cs typeface="Segoe UI" panose="020B0502040204020203" pitchFamily="34" charset="0"/>
              </a:rPr>
              <a:t>1</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3</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商品資料</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2565728" cy="570712"/>
          </a:xfrm>
        </p:spPr>
        <p:txBody>
          <a:bodyPr/>
          <a:lstStyle/>
          <a:p>
            <a:r>
              <a:rPr lang="en-US" altLang="ja-JP" sz="1200" dirty="0"/>
              <a:t>2024/10/17</a:t>
            </a:r>
          </a:p>
          <a:p>
            <a:r>
              <a:rPr lang="ja-JP" altLang="en-US" sz="1200" dirty="0"/>
              <a:t>更新日：</a:t>
            </a:r>
            <a:r>
              <a:rPr lang="en-US" altLang="ja-JP" sz="1200" dirty="0"/>
              <a:t>2024/11/14</a:t>
            </a:r>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2847765923"/>
              </p:ext>
            </p:extLst>
          </p:nvPr>
        </p:nvGraphicFramePr>
        <p:xfrm>
          <a:off x="221381" y="875899"/>
          <a:ext cx="11723571" cy="5534525"/>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283707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ja-JP" altLang="en-US" sz="1050" b="1" kern="1200" noProof="0" dirty="0">
                          <a:solidFill>
                            <a:srgbClr val="0D0D0D"/>
                          </a:solidFill>
                          <a:latin typeface="メイリオ" panose="020B0604030504040204" pitchFamily="50" charset="-128"/>
                          <a:ea typeface="メイリオ" panose="020B0604030504040204" pitchFamily="50" charset="-128"/>
                          <a:cs typeface="+mn-cs"/>
                        </a:rPr>
                        <a:t>コンテンツ</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制作・掲載・編集誘導枠の制作（ネット）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①契約分類：制作</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②契約サービス：</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制作</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制作・掲載費</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■編集誘導枠掲載（グロス）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①契約分類：掲載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②契約サービス：</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編集誘導バナー掲載費</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はそれぞれお申込みが必須です。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a:ea typeface="メイリオ"/>
                          <a:cs typeface="メイリオ" panose="020B0604030504040204" pitchFamily="50" charset="-128"/>
                        </a:rPr>
                        <a:t>【3】</a:t>
                      </a:r>
                      <a:r>
                        <a:rPr kumimoji="1" lang="ja-JP" altLang="en-US" sz="1050" b="1" kern="1200" dirty="0">
                          <a:solidFill>
                            <a:srgbClr val="0D0D0D"/>
                          </a:solidFill>
                          <a:latin typeface="メイリオ"/>
                          <a:ea typeface="メイリオ"/>
                          <a:cs typeface="メイリオ" panose="020B0604030504040204" pitchFamily="50" charset="-128"/>
                        </a:rPr>
                        <a:t>■１か月超の期間での掲載延長（ネット）</a:t>
                      </a:r>
                      <a:endParaRPr kumimoji="1" lang="en-US" altLang="ja-JP" sz="1050" b="1"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①契約分類：掲載</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②契約サービス：</a:t>
                      </a:r>
                      <a:r>
                        <a:rPr kumimoji="1" lang="en-US" altLang="ja-JP" sz="1050" kern="1200" dirty="0">
                          <a:solidFill>
                            <a:srgbClr val="0D0D0D"/>
                          </a:solidFill>
                          <a:latin typeface="メイリオ"/>
                          <a:ea typeface="メイリオ"/>
                          <a:cs typeface="メイリオ" panose="020B0604030504040204" pitchFamily="50" charset="-128"/>
                        </a:rPr>
                        <a:t>【</a:t>
                      </a:r>
                      <a:r>
                        <a:rPr kumimoji="1" lang="ja-JP" altLang="en-US" sz="1050" kern="1200" dirty="0">
                          <a:solidFill>
                            <a:srgbClr val="0D0D0D"/>
                          </a:solidFill>
                          <a:latin typeface="メイリオ"/>
                          <a:ea typeface="メイリオ"/>
                          <a:cs typeface="メイリオ" panose="020B0604030504040204" pitchFamily="50" charset="-128"/>
                        </a:rPr>
                        <a:t>掲載</a:t>
                      </a:r>
                      <a:r>
                        <a:rPr kumimoji="1" lang="en-US" altLang="ja-JP" sz="1050" kern="1200" dirty="0">
                          <a:solidFill>
                            <a:srgbClr val="0D0D0D"/>
                          </a:solidFill>
                          <a:latin typeface="メイリオ"/>
                          <a:ea typeface="メイリオ"/>
                          <a:cs typeface="メイリオ" panose="020B0604030504040204" pitchFamily="50" charset="-128"/>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a:t>
                      </a:r>
                      <a:r>
                        <a:rPr kumimoji="1" lang="ja-JP" altLang="en-US" sz="1050" kern="1200" dirty="0">
                          <a:solidFill>
                            <a:srgbClr val="0D0D0D"/>
                          </a:solidFill>
                          <a:latin typeface="メイリオ"/>
                          <a:ea typeface="メイリオ"/>
                          <a:cs typeface="メイリオ" panose="020B0604030504040204" pitchFamily="50" charset="-128"/>
                        </a:rPr>
                        <a:t>掲載延長費</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掲載期間が</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か月以上になる場合、こちらの契約サービスでのお申込みが必須です。</a:t>
                      </a:r>
                      <a:endParaRPr kumimoji="1" lang="en-US" altLang="ja-JP" sz="1050" kern="1200" dirty="0">
                        <a:solidFill>
                          <a:srgbClr val="0D0D0D"/>
                        </a:solidFill>
                        <a:latin typeface="メイリオ"/>
                        <a:ea typeface="メイリオ"/>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359184583"/>
                  </a:ext>
                </a:extLst>
              </a:tr>
              <a:tr h="2697454">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料金</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1"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スマートフォン：</a:t>
                      </a:r>
                      <a:r>
                        <a:rPr kumimoji="1" lang="en-US" altLang="ja-JP" sz="1100" b="1" kern="1200" dirty="0">
                          <a:solidFill>
                            <a:srgbClr val="0D0D0D"/>
                          </a:solidFill>
                          <a:latin typeface="メイリオ" panose="020B0604030504040204" pitchFamily="50" charset="-128"/>
                          <a:ea typeface="メイリオ" panose="020B0604030504040204" pitchFamily="50" charset="-128"/>
                          <a:cs typeface="+mn-cs"/>
                        </a:rPr>
                        <a:t>700</a:t>
                      </a: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万円</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■タイアップページのコンテンツ制作・掲載・編集誘導枠の制作</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150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万円（ネット）／事前見積もり：不要／専用フォームからお申し込み</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企画内容によって、別途費用が発生する場合があります</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■編集誘導枠掲載</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400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万円（グロス）／事前見積もり：不要／専用フォームからお申し込み</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■広告誘導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150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万円（グロス）／</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　ディプレイ広告（予約型）の広告管理ツールからお申し込み</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内訳　スマートフォン：</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100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万円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50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万円）</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ja-JP" altLang="en-US"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ja-JP" altLang="en-US"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1" kern="1200" dirty="0">
                          <a:solidFill>
                            <a:srgbClr val="0D0D0D"/>
                          </a:solidFill>
                          <a:latin typeface="メイリオ" panose="020B0604030504040204" pitchFamily="50" charset="-128"/>
                          <a:ea typeface="メイリオ" panose="020B0604030504040204" pitchFamily="50" charset="-128"/>
                          <a:cs typeface="+mn-cs"/>
                        </a:rPr>
                        <a:t>【3】</a:t>
                      </a: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１か月超の期間での掲載延長</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3,000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円</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日（ネット）／事前見積もり：不要／専用フォームからお申し込み</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ただし、編集誘導枠を追加購入いただく場合無償となります</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編集誘導枠：</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100,000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円</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日（グロス）／事前見積もり：不要／専用フォームからお申し込み</a:t>
                      </a: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bl>
          </a:graphicData>
        </a:graphic>
      </p:graphicFrame>
    </p:spTree>
    <p:extLst>
      <p:ext uri="{BB962C8B-B14F-4D97-AF65-F5344CB8AC3E}">
        <p14:creationId xmlns:p14="http://schemas.microsoft.com/office/powerpoint/2010/main" val="1190705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866590299"/>
              </p:ext>
            </p:extLst>
          </p:nvPr>
        </p:nvGraphicFramePr>
        <p:xfrm>
          <a:off x="221381" y="875898"/>
          <a:ext cx="11723571" cy="5582654"/>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146120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お申し込み</a:t>
                      </a:r>
                      <a:endParaRPr kumimoji="1" lang="en-US" altLang="ja-JP" sz="1100" b="0" i="0" kern="1200" dirty="0">
                        <a:solidFill>
                          <a:schemeClr val="bg1"/>
                        </a:solidFill>
                        <a:latin typeface="Meiryo" panose="020B0604030504040204" pitchFamily="34" charset="-128"/>
                        <a:ea typeface="Meiryo" panose="020B0604030504040204" pitchFamily="34" charset="-128"/>
                        <a:cs typeface="Meiryo UI" pitchFamily="50" charset="-128"/>
                      </a:endParaRPr>
                    </a:p>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期限</a:t>
                      </a: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原則として、掲載開始の</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か月前までにお申し込みください</a:t>
                      </a:r>
                      <a:endPar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所定の方法によるお申し込み契約の成立後はキャンセルは不可となります</a:t>
                      </a:r>
                      <a:endPar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お申し込み時に掲載期間が未決定の場合は、別途、掲載開始日の</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5</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営業日前までに</a:t>
                      </a:r>
                      <a:endPar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　掲載期間のご連絡をメールでいただきます</a:t>
                      </a: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106673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2025</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日～</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2025</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3</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31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日掲載終了分</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196724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UB</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・ページ内リンクのクリック数など</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アンケートレポート</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掲載終了から</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週間程度でご提出いたします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1087475">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本商品はお見積りが不要な商品ですが、本商品資料と異なる条件で契約する場合はお見積りが必要となりますので</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お申し込み時には弊社営業担当までお問い合わせください</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bl>
          </a:graphicData>
        </a:graphic>
      </p:graphicFrame>
    </p:spTree>
    <p:extLst>
      <p:ext uri="{BB962C8B-B14F-4D97-AF65-F5344CB8AC3E}">
        <p14:creationId xmlns:p14="http://schemas.microsoft.com/office/powerpoint/2010/main" val="17004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タイアッププラン一覧</a:t>
            </a:r>
          </a:p>
        </p:txBody>
      </p:sp>
      <p:graphicFrame>
        <p:nvGraphicFramePr>
          <p:cNvPr id="7" name="表 6">
            <a:extLst>
              <a:ext uri="{FF2B5EF4-FFF2-40B4-BE49-F238E27FC236}">
                <a16:creationId xmlns:a16="http://schemas.microsoft.com/office/drawing/2014/main" id="{455AB056-C6FF-9C5F-6814-C92BB7B0C266}"/>
              </a:ext>
            </a:extLst>
          </p:cNvPr>
          <p:cNvGraphicFramePr>
            <a:graphicFrameLocks noGrp="1"/>
          </p:cNvGraphicFramePr>
          <p:nvPr>
            <p:extLst>
              <p:ext uri="{D42A27DB-BD31-4B8C-83A1-F6EECF244321}">
                <p14:modId xmlns:p14="http://schemas.microsoft.com/office/powerpoint/2010/main" val="3682319872"/>
              </p:ext>
            </p:extLst>
          </p:nvPr>
        </p:nvGraphicFramePr>
        <p:xfrm>
          <a:off x="479423" y="1286931"/>
          <a:ext cx="11233152" cy="4512736"/>
        </p:xfrm>
        <a:graphic>
          <a:graphicData uri="http://schemas.openxmlformats.org/drawingml/2006/table">
            <a:tbl>
              <a:tblPr firstRow="1" bandRow="1"/>
              <a:tblGrid>
                <a:gridCol w="1359088">
                  <a:extLst>
                    <a:ext uri="{9D8B030D-6E8A-4147-A177-3AD203B41FA5}">
                      <a16:colId xmlns:a16="http://schemas.microsoft.com/office/drawing/2014/main" val="4151346261"/>
                    </a:ext>
                  </a:extLst>
                </a:gridCol>
                <a:gridCol w="3139889">
                  <a:extLst>
                    <a:ext uri="{9D8B030D-6E8A-4147-A177-3AD203B41FA5}">
                      <a16:colId xmlns:a16="http://schemas.microsoft.com/office/drawing/2014/main" val="903653863"/>
                    </a:ext>
                  </a:extLst>
                </a:gridCol>
                <a:gridCol w="2606307">
                  <a:extLst>
                    <a:ext uri="{9D8B030D-6E8A-4147-A177-3AD203B41FA5}">
                      <a16:colId xmlns:a16="http://schemas.microsoft.com/office/drawing/2014/main" val="3886954139"/>
                    </a:ext>
                  </a:extLst>
                </a:gridCol>
                <a:gridCol w="1520792">
                  <a:extLst>
                    <a:ext uri="{9D8B030D-6E8A-4147-A177-3AD203B41FA5}">
                      <a16:colId xmlns:a16="http://schemas.microsoft.com/office/drawing/2014/main" val="699561445"/>
                    </a:ext>
                  </a:extLst>
                </a:gridCol>
                <a:gridCol w="1397533">
                  <a:extLst>
                    <a:ext uri="{9D8B030D-6E8A-4147-A177-3AD203B41FA5}">
                      <a16:colId xmlns:a16="http://schemas.microsoft.com/office/drawing/2014/main" val="1253173420"/>
                    </a:ext>
                  </a:extLst>
                </a:gridCol>
                <a:gridCol w="1209543">
                  <a:extLst>
                    <a:ext uri="{9D8B030D-6E8A-4147-A177-3AD203B41FA5}">
                      <a16:colId xmlns:a16="http://schemas.microsoft.com/office/drawing/2014/main" val="763568257"/>
                    </a:ext>
                  </a:extLst>
                </a:gridCol>
              </a:tblGrid>
              <a:tr h="1143203">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デバイス</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項目</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料金</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ja-JP" altLang="en-US" sz="1100" dirty="0">
                          <a:latin typeface="+mn-ea"/>
                          <a:ea typeface="+mn-ea"/>
                        </a:rPr>
                        <a:t>パッケージ</a:t>
                      </a:r>
                      <a:endParaRPr kumimoji="1" lang="en-US" altLang="ja-JP" sz="1100" dirty="0">
                        <a:latin typeface="+mn-ea"/>
                        <a:ea typeface="+mn-ea"/>
                      </a:endParaRPr>
                    </a:p>
                    <a:p>
                      <a:pPr algn="ctr"/>
                      <a:r>
                        <a:rPr kumimoji="1" lang="ja-JP" altLang="en-US" sz="1100" dirty="0">
                          <a:latin typeface="+mn-ea"/>
                          <a:ea typeface="+mn-ea"/>
                        </a:rPr>
                        <a:t>価格</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ctr" defTabSz="914423" rtl="0" eaLnBrk="1" fontAlgn="auto" latinLnBrk="0" hangingPunct="1">
                        <a:lnSpc>
                          <a:spcPct val="150000"/>
                        </a:lnSpc>
                        <a:spcBef>
                          <a:spcPts val="0"/>
                        </a:spcBef>
                        <a:spcAft>
                          <a:spcPts val="0"/>
                        </a:spcAft>
                        <a:buClrTx/>
                        <a:buSzTx/>
                        <a:buFontTx/>
                        <a:buNone/>
                        <a:tabLst/>
                        <a:defRPr/>
                      </a:pPr>
                      <a:r>
                        <a:rPr kumimoji="1" lang="ja-JP" altLang="en-US" sz="1100" dirty="0">
                          <a:latin typeface="+mn-ea"/>
                          <a:ea typeface="+mn-ea"/>
                        </a:rPr>
                        <a:t>想定誘導数</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ja-JP" altLang="en-US" sz="1100" dirty="0">
                          <a:latin typeface="+mn-ea"/>
                          <a:ea typeface="+mn-ea"/>
                        </a:rPr>
                        <a:t>想定</a:t>
                      </a:r>
                      <a:endParaRPr kumimoji="1" lang="en-US" altLang="ja-JP" sz="1100" dirty="0">
                        <a:latin typeface="+mn-ea"/>
                        <a:ea typeface="+mn-ea"/>
                      </a:endParaRPr>
                    </a:p>
                    <a:p>
                      <a:pPr algn="ctr"/>
                      <a:r>
                        <a:rPr kumimoji="1" lang="en-US" altLang="ja-JP" sz="1100" dirty="0">
                          <a:latin typeface="+mn-ea"/>
                          <a:ea typeface="+mn-ea"/>
                        </a:rPr>
                        <a:t>PV</a:t>
                      </a:r>
                      <a:r>
                        <a:rPr kumimoji="1" lang="ja-JP" altLang="en-US" sz="1100" dirty="0">
                          <a:latin typeface="+mn-ea"/>
                          <a:ea typeface="+mn-ea"/>
                        </a:rPr>
                        <a:t>単価</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extLst>
                  <a:ext uri="{0D108BD9-81ED-4DB2-BD59-A6C34878D82A}">
                    <a16:rowId xmlns:a16="http://schemas.microsoft.com/office/drawing/2014/main" val="2608271982"/>
                  </a:ext>
                </a:extLst>
              </a:tr>
              <a:tr h="1484177">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ctr">
                        <a:lnSpc>
                          <a:spcPct val="300000"/>
                        </a:lnSpc>
                      </a:pPr>
                      <a:r>
                        <a:rPr kumimoji="1" lang="en-US" altLang="ja-JP" sz="1200" b="0" dirty="0">
                          <a:solidFill>
                            <a:schemeClr val="bg1"/>
                          </a:solidFill>
                          <a:latin typeface="+mn-ea"/>
                          <a:ea typeface="+mn-ea"/>
                        </a:rPr>
                        <a:t>PC/SP</a:t>
                      </a:r>
                      <a:endParaRPr kumimoji="1" lang="ja-JP" altLang="en-US" sz="1200" b="0" dirty="0">
                        <a:solidFill>
                          <a:schemeClr val="bg1"/>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コンテンツ</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制作・</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掲載・編集誘導枠の制作</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150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(N)</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700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PV</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70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円</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31373755"/>
                  </a:ext>
                </a:extLst>
              </a:tr>
              <a:tr h="890507">
                <a:tc vMerge="1">
                  <a:txBody>
                    <a:bodyPr/>
                    <a:lstStyle/>
                    <a:p>
                      <a:endParaRPr kumimoji="1" lang="ja-JP" altLang="en-US"/>
                    </a:p>
                  </a:txBody>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編集誘導枠掲載</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400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(G)</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vMerge="1">
                  <a:txBody>
                    <a:bodyPr/>
                    <a:lstStyle/>
                    <a:p>
                      <a:endParaRPr kumimoji="1" lang="ja-JP" altLang="en-US"/>
                    </a:p>
                  </a:txBody>
                  <a:tcPr/>
                </a:tc>
                <a:tc vMerge="1">
                  <a:txBody>
                    <a:bodyPr/>
                    <a:lstStyle/>
                    <a:p>
                      <a:endParaRPr dirty="0"/>
                    </a:p>
                  </a:txBody>
                  <a:tcPr/>
                </a:tc>
                <a:tc vMerge="1">
                  <a:txBody>
                    <a:bodyPr/>
                    <a:lstStyle/>
                    <a:p>
                      <a:endParaRPr dirty="0"/>
                    </a:p>
                  </a:txBody>
                  <a:tcPr/>
                </a:tc>
                <a:extLst>
                  <a:ext uri="{0D108BD9-81ED-4DB2-BD59-A6C34878D82A}">
                    <a16:rowId xmlns:a16="http://schemas.microsoft.com/office/drawing/2014/main" val="2830978959"/>
                  </a:ext>
                </a:extLst>
              </a:tr>
              <a:tr h="994849">
                <a:tc vMerge="1">
                  <a:txBody>
                    <a:bodyPr/>
                    <a:lstStyle/>
                    <a:p>
                      <a:endParaRPr kumimoji="1" lang="ja-JP" altLang="en-US" sz="1400" dirty="0"/>
                    </a:p>
                  </a:txBody>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広告誘導</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150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(G)</a:t>
                      </a: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（スマートフォン：</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G</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50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G</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extLst>
                  <a:ext uri="{0D108BD9-81ED-4DB2-BD59-A6C34878D82A}">
                    <a16:rowId xmlns:a16="http://schemas.microsoft.com/office/drawing/2014/main" val="4057449848"/>
                  </a:ext>
                </a:extLst>
              </a:tr>
            </a:tbl>
          </a:graphicData>
        </a:graphic>
      </p:graphicFrame>
      <p:sp>
        <p:nvSpPr>
          <p:cNvPr id="9" name="角丸四角形 68">
            <a:extLst>
              <a:ext uri="{FF2B5EF4-FFF2-40B4-BE49-F238E27FC236}">
                <a16:creationId xmlns:a16="http://schemas.microsoft.com/office/drawing/2014/main" id="{FEF116D8-1F51-1E5B-11B0-C76099DCDE77}"/>
              </a:ext>
            </a:extLst>
          </p:cNvPr>
          <p:cNvSpPr/>
          <p:nvPr/>
        </p:nvSpPr>
        <p:spPr>
          <a:xfrm>
            <a:off x="8858613" y="6077248"/>
            <a:ext cx="2743896" cy="176972"/>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1000" kern="0" dirty="0">
                <a:solidFill>
                  <a:srgbClr val="545454"/>
                </a:solidFill>
                <a:latin typeface="Meiryo" panose="020B0604030504040204" pitchFamily="34" charset="-128"/>
              </a:rPr>
              <a:t>※</a:t>
            </a:r>
            <a:r>
              <a:rPr kumimoji="0" lang="ja-JP" altLang="en-US" sz="1000" kern="0" dirty="0">
                <a:solidFill>
                  <a:srgbClr val="545454"/>
                </a:solidFill>
                <a:latin typeface="Meiryo" panose="020B0604030504040204" pitchFamily="34" charset="-128"/>
              </a:rPr>
              <a:t>（</a:t>
            </a:r>
            <a:r>
              <a:rPr kumimoji="0" lang="en-US" altLang="ja-JP" sz="1000" kern="0" dirty="0">
                <a:solidFill>
                  <a:srgbClr val="545454"/>
                </a:solidFill>
                <a:latin typeface="Meiryo" panose="020B0604030504040204" pitchFamily="34" charset="-128"/>
              </a:rPr>
              <a:t>N</a:t>
            </a:r>
            <a:r>
              <a:rPr kumimoji="0" lang="ja-JP" altLang="en-US" sz="1000" kern="0" dirty="0">
                <a:solidFill>
                  <a:srgbClr val="545454"/>
                </a:solidFill>
                <a:latin typeface="Meiryo" panose="020B0604030504040204" pitchFamily="34" charset="-128"/>
              </a:rPr>
              <a:t>）はネット、（</a:t>
            </a:r>
            <a:r>
              <a:rPr kumimoji="0" lang="en-US" altLang="ja-JP" sz="1000" kern="0" dirty="0">
                <a:solidFill>
                  <a:srgbClr val="545454"/>
                </a:solidFill>
                <a:latin typeface="Meiryo" panose="020B0604030504040204" pitchFamily="34" charset="-128"/>
              </a:rPr>
              <a:t>G</a:t>
            </a:r>
            <a:r>
              <a:rPr kumimoji="0" lang="ja-JP" altLang="en-US" sz="1000" kern="0" dirty="0">
                <a:solidFill>
                  <a:srgbClr val="545454"/>
                </a:solidFill>
                <a:latin typeface="Meiryo" panose="020B0604030504040204" pitchFamily="34" charset="-128"/>
              </a:rPr>
              <a:t>）はグロスの意味です。</a:t>
            </a:r>
            <a:endParaRPr kumimoji="0" lang="en-US" altLang="ja-JP" sz="1000" kern="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3432861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kumimoji="1" lang="ja-JP" altLang="en-US" dirty="0"/>
              <a:t>効果検証レポート</a:t>
            </a:r>
          </a:p>
        </p:txBody>
      </p:sp>
      <p:sp>
        <p:nvSpPr>
          <p:cNvPr id="25" name="正方形/長方形 24">
            <a:extLst>
              <a:ext uri="{FF2B5EF4-FFF2-40B4-BE49-F238E27FC236}">
                <a16:creationId xmlns:a16="http://schemas.microsoft.com/office/drawing/2014/main" id="{6152A449-1BE8-0A43-0AA7-4ED048CDF2B1}"/>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メイリオ" panose="020B0604030504040204" pitchFamily="50" charset="-128"/>
                <a:ea typeface="メイリオ" panose="020B0604030504040204" pitchFamily="50" charset="-128"/>
              </a:rPr>
              <a:t>定量・定性両面から、施策の実績を集計、分析し、タイアップ実施効果のレポーティングを行います。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5209829-B642-9902-4638-F7B5FDDFB5D2}"/>
              </a:ext>
            </a:extLst>
          </p:cNvPr>
          <p:cNvGrpSpPr/>
          <p:nvPr/>
        </p:nvGrpSpPr>
        <p:grpSpPr>
          <a:xfrm>
            <a:off x="479425" y="1785214"/>
            <a:ext cx="5646291" cy="2507043"/>
            <a:chOff x="479425" y="1607413"/>
            <a:chExt cx="5646291" cy="2507043"/>
          </a:xfrm>
        </p:grpSpPr>
        <p:sp>
          <p:nvSpPr>
            <p:cNvPr id="27" name="角丸四角形 59">
              <a:extLst>
                <a:ext uri="{FF2B5EF4-FFF2-40B4-BE49-F238E27FC236}">
                  <a16:creationId xmlns:a16="http://schemas.microsoft.com/office/drawing/2014/main" id="{34DA1D9F-CE24-5C5E-5AFB-34A77CB96116}"/>
                </a:ext>
              </a:extLst>
            </p:cNvPr>
            <p:cNvSpPr/>
            <p:nvPr/>
          </p:nvSpPr>
          <p:spPr>
            <a:xfrm>
              <a:off x="750811" y="2315502"/>
              <a:ext cx="5345189" cy="179895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タイアップページ</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r>
                <a:rPr kumimoji="0" lang="ja-JP" altLang="en"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UB</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タイアップ内の広告主様ページへの誘導枠クリック数・率</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タイアップ訪問者の性別・性別</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年齢層比率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編集誘導枠</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クリック数・率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p:txBody>
        </p:sp>
        <p:sp>
          <p:nvSpPr>
            <p:cNvPr id="28" name="角丸四角形 60">
              <a:extLst>
                <a:ext uri="{FF2B5EF4-FFF2-40B4-BE49-F238E27FC236}">
                  <a16:creationId xmlns:a16="http://schemas.microsoft.com/office/drawing/2014/main" id="{CD2E08D2-9DAB-E95B-1586-685BD5A245A4}"/>
                </a:ext>
              </a:extLst>
            </p:cNvPr>
            <p:cNvSpPr/>
            <p:nvPr/>
          </p:nvSpPr>
          <p:spPr>
            <a:xfrm>
              <a:off x="803425" y="1661413"/>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集客数・属性広告主様ページへの送客数</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29" name="グループ化 28">
              <a:extLst>
                <a:ext uri="{FF2B5EF4-FFF2-40B4-BE49-F238E27FC236}">
                  <a16:creationId xmlns:a16="http://schemas.microsoft.com/office/drawing/2014/main" id="{437A93DD-27DC-1DE9-0DBA-E4651F0A7596}"/>
                </a:ext>
              </a:extLst>
            </p:cNvPr>
            <p:cNvGrpSpPr>
              <a:grpSpLocks noChangeAspect="1"/>
            </p:cNvGrpSpPr>
            <p:nvPr/>
          </p:nvGrpSpPr>
          <p:grpSpPr>
            <a:xfrm>
              <a:off x="479425" y="1607413"/>
              <a:ext cx="576000" cy="576000"/>
              <a:chOff x="2435103" y="2081892"/>
              <a:chExt cx="792088" cy="792088"/>
            </a:xfrm>
          </p:grpSpPr>
          <p:sp>
            <p:nvSpPr>
              <p:cNvPr id="30" name="円/楕円 63">
                <a:extLst>
                  <a:ext uri="{FF2B5EF4-FFF2-40B4-BE49-F238E27FC236}">
                    <a16:creationId xmlns:a16="http://schemas.microsoft.com/office/drawing/2014/main" id="{B5E43E2A-9ADD-4AEB-29CC-C261F1F83891}"/>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31" name="グラフィックス 30" descr="棒グラフ (上昇) 単色塗りつぶし">
                <a:extLst>
                  <a:ext uri="{FF2B5EF4-FFF2-40B4-BE49-F238E27FC236}">
                    <a16:creationId xmlns:a16="http://schemas.microsoft.com/office/drawing/2014/main" id="{E3666B64-0050-F5DC-7044-DB38A81CD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0963" y="2247752"/>
                <a:ext cx="460368" cy="460368"/>
              </a:xfrm>
              <a:prstGeom prst="rect">
                <a:avLst/>
              </a:prstGeom>
            </p:spPr>
          </p:pic>
        </p:grpSp>
      </p:grpSp>
      <p:pic>
        <p:nvPicPr>
          <p:cNvPr id="32" name="図 31">
            <a:extLst>
              <a:ext uri="{FF2B5EF4-FFF2-40B4-BE49-F238E27FC236}">
                <a16:creationId xmlns:a16="http://schemas.microsoft.com/office/drawing/2014/main" id="{F7904792-F9D3-F6B8-981F-0FBA34D732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rgbClr val="545454"/>
            </a:solidFill>
          </a:ln>
          <a:effectLst>
            <a:outerShdw dist="38100" dir="2700000" algn="tl" rotWithShape="0">
              <a:srgbClr val="545454">
                <a:alpha val="40000"/>
              </a:srgbClr>
            </a:outerShdw>
          </a:effectLst>
        </p:spPr>
      </p:pic>
      <p:pic>
        <p:nvPicPr>
          <p:cNvPr id="33" name="図 32">
            <a:extLst>
              <a:ext uri="{FF2B5EF4-FFF2-40B4-BE49-F238E27FC236}">
                <a16:creationId xmlns:a16="http://schemas.microsoft.com/office/drawing/2014/main" id="{868A178C-5EE7-21A1-823F-83F418935E0F}"/>
              </a:ext>
            </a:extLst>
          </p:cNvPr>
          <p:cNvPicPr>
            <a:picLocks noChangeAspect="1"/>
          </p:cNvPicPr>
          <p:nvPr/>
        </p:nvPicPr>
        <p:blipFill>
          <a:blip r:embed="rId7"/>
          <a:stretch>
            <a:fillRect/>
          </a:stretch>
        </p:blipFill>
        <p:spPr>
          <a:xfrm>
            <a:off x="8907023" y="2098357"/>
            <a:ext cx="2770146" cy="1564979"/>
          </a:xfrm>
          <a:prstGeom prst="rect">
            <a:avLst/>
          </a:prstGeom>
          <a:ln w="6350">
            <a:solidFill>
              <a:srgbClr val="545454"/>
            </a:solidFill>
          </a:ln>
          <a:effectLst>
            <a:outerShdw dist="38100" dir="2700000" algn="tl" rotWithShape="0">
              <a:srgbClr val="545454">
                <a:alpha val="40000"/>
              </a:srgbClr>
            </a:outerShdw>
          </a:effectLst>
        </p:spPr>
      </p:pic>
      <p:sp>
        <p:nvSpPr>
          <p:cNvPr id="34" name="角丸四角形 68">
            <a:extLst>
              <a:ext uri="{FF2B5EF4-FFF2-40B4-BE49-F238E27FC236}">
                <a16:creationId xmlns:a16="http://schemas.microsoft.com/office/drawing/2014/main" id="{A6B95403-FEE9-0701-E6EC-1862D7C04063}"/>
              </a:ext>
            </a:extLst>
          </p:cNvPr>
          <p:cNvSpPr/>
          <p:nvPr/>
        </p:nvSpPr>
        <p:spPr>
          <a:xfrm>
            <a:off x="9105427" y="5163498"/>
            <a:ext cx="2770146" cy="102797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rPr>
            </a:br>
            <a:r>
              <a:rPr kumimoji="0" lang="ja-JP" altLang="en-US" sz="800" kern="0" dirty="0">
                <a:solidFill>
                  <a:srgbClr val="545454"/>
                </a:solidFill>
                <a:latin typeface="Meiryo" panose="020B0604030504040204" pitchFamily="34" charset="-128"/>
              </a:rPr>
              <a:t>また、回答数は</a:t>
            </a:r>
            <a:r>
              <a:rPr kumimoji="0" lang="en-US" altLang="ja-JP" sz="800" kern="0" dirty="0">
                <a:solidFill>
                  <a:srgbClr val="545454"/>
                </a:solidFill>
                <a:latin typeface="Meiryo" panose="020B0604030504040204" pitchFamily="34" charset="-128"/>
              </a:rPr>
              <a:t>500</a:t>
            </a:r>
            <a:r>
              <a:rPr kumimoji="0" lang="ja-JP" altLang="en-US" sz="800" kern="0" dirty="0">
                <a:solidFill>
                  <a:srgbClr val="545454"/>
                </a:solidFill>
                <a:latin typeface="Meiryo" panose="020B0604030504040204" pitchFamily="34" charset="-128"/>
              </a:rPr>
              <a:t>件を上限とし、これを超えた場合、</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ja-JP" altLang="en-US" sz="800" kern="0" dirty="0">
                <a:solidFill>
                  <a:srgbClr val="545454"/>
                </a:solidFill>
                <a:latin typeface="Meiryo" panose="020B0604030504040204" pitchFamily="34" charset="-128"/>
              </a:rPr>
              <a:t>　掲載途中でもアンケートを終了させていただきます。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一部データは、非正規の参考値としてのご提出となります。</a:t>
            </a:r>
          </a:p>
        </p:txBody>
      </p:sp>
      <p:pic>
        <p:nvPicPr>
          <p:cNvPr id="35" name="図 34">
            <a:extLst>
              <a:ext uri="{FF2B5EF4-FFF2-40B4-BE49-F238E27FC236}">
                <a16:creationId xmlns:a16="http://schemas.microsoft.com/office/drawing/2014/main" id="{B08AFDFD-3A94-718A-CDDF-3F95641839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rgbClr val="545454"/>
            </a:solidFill>
          </a:ln>
          <a:effectLst>
            <a:outerShdw dist="38100" dir="2700000" algn="tl" rotWithShape="0">
              <a:srgbClr val="545454">
                <a:alpha val="40000"/>
              </a:srgbClr>
            </a:outerShdw>
          </a:effectLst>
        </p:spPr>
      </p:pic>
      <p:pic>
        <p:nvPicPr>
          <p:cNvPr id="36" name="Picture 2" descr="B1D2497D-1EBE-4057-8CE8-D155B6774F92-L0-001">
            <a:extLst>
              <a:ext uri="{FF2B5EF4-FFF2-40B4-BE49-F238E27FC236}">
                <a16:creationId xmlns:a16="http://schemas.microsoft.com/office/drawing/2014/main" id="{392FE178-3373-7C55-076C-743D5D8B622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rgbClr val="545454"/>
            </a:solidFill>
            <a:miter lim="800000"/>
            <a:headEnd/>
            <a:tailEnd/>
          </a:ln>
          <a:effectLst>
            <a:outerShdw dist="38100" dir="2700000" algn="tl" rotWithShape="0">
              <a:srgbClr val="545454">
                <a:alpha val="40000"/>
              </a:srgbClr>
            </a:outerShdw>
          </a:effectLst>
          <a:extLst>
            <a:ext uri="{909E8E84-426E-40DD-AFC4-6F175D3DCCD1}">
              <a14:hiddenFill xmlns:a14="http://schemas.microsoft.com/office/drawing/2010/main">
                <a:solidFill>
                  <a:srgbClr val="FFFFFF"/>
                </a:solidFill>
              </a14:hiddenFill>
            </a:ext>
          </a:extLst>
        </p:spPr>
      </p:pic>
      <p:sp>
        <p:nvSpPr>
          <p:cNvPr id="37" name="角丸四角形 77">
            <a:extLst>
              <a:ext uri="{FF2B5EF4-FFF2-40B4-BE49-F238E27FC236}">
                <a16:creationId xmlns:a16="http://schemas.microsoft.com/office/drawing/2014/main" id="{E29B9DC7-81AC-8D1E-8486-4E3163A8A3BF}"/>
              </a:ext>
            </a:extLst>
          </p:cNvPr>
          <p:cNvSpPr/>
          <p:nvPr/>
        </p:nvSpPr>
        <p:spPr>
          <a:xfrm>
            <a:off x="8153370" y="1669886"/>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rPr>
              <a:t>レポートサンプル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8" name="角丸四角形 78">
            <a:extLst>
              <a:ext uri="{FF2B5EF4-FFF2-40B4-BE49-F238E27FC236}">
                <a16:creationId xmlns:a16="http://schemas.microsoft.com/office/drawing/2014/main" id="{B5C04D0B-FACD-07A2-A430-CAE1CCD76D84}"/>
              </a:ext>
            </a:extLst>
          </p:cNvPr>
          <p:cNvSpPr/>
          <p:nvPr/>
        </p:nvSpPr>
        <p:spPr>
          <a:xfrm>
            <a:off x="7108480" y="3886455"/>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rPr>
              <a:t>アンケート画面サンプル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39" name="グループ化 38">
            <a:extLst>
              <a:ext uri="{FF2B5EF4-FFF2-40B4-BE49-F238E27FC236}">
                <a16:creationId xmlns:a16="http://schemas.microsoft.com/office/drawing/2014/main" id="{368E9569-0C1C-70A0-56F1-3FD749436535}"/>
              </a:ext>
            </a:extLst>
          </p:cNvPr>
          <p:cNvGrpSpPr/>
          <p:nvPr/>
        </p:nvGrpSpPr>
        <p:grpSpPr>
          <a:xfrm>
            <a:off x="479425" y="4605646"/>
            <a:ext cx="5646291" cy="1454252"/>
            <a:chOff x="479425" y="4775746"/>
            <a:chExt cx="5646291" cy="1454252"/>
          </a:xfrm>
        </p:grpSpPr>
        <p:sp>
          <p:nvSpPr>
            <p:cNvPr id="40" name="角丸四角形 26">
              <a:extLst>
                <a:ext uri="{FF2B5EF4-FFF2-40B4-BE49-F238E27FC236}">
                  <a16:creationId xmlns:a16="http://schemas.microsoft.com/office/drawing/2014/main" id="{FD52F3DD-D349-BBE4-DC32-A3AA2B418DE7}"/>
                </a:ext>
              </a:extLst>
            </p:cNvPr>
            <p:cNvSpPr/>
            <p:nvPr/>
          </p:nvSpPr>
          <p:spPr>
            <a:xfrm>
              <a:off x="725406" y="5465173"/>
              <a:ext cx="5370593" cy="764825"/>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タイアップ読者に対するアンケートを無償でご提供</a:t>
              </a:r>
              <a:br>
                <a:rPr kumimoji="0" lang="en-US" altLang="ja-JP" sz="1400" b="1"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タイアップ記事の評価、読了後の態度変容を問うアンケートです。</a:t>
              </a:r>
              <a:b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タイアップページ下部からのアンケートリンクを設置します。</a:t>
              </a:r>
            </a:p>
          </p:txBody>
        </p:sp>
        <p:sp>
          <p:nvSpPr>
            <p:cNvPr id="41" name="角丸四角形 27">
              <a:extLst>
                <a:ext uri="{FF2B5EF4-FFF2-40B4-BE49-F238E27FC236}">
                  <a16:creationId xmlns:a16="http://schemas.microsoft.com/office/drawing/2014/main" id="{6BB14BA4-657F-5A99-5541-81A092FC2D9E}"/>
                </a:ext>
              </a:extLst>
            </p:cNvPr>
            <p:cNvSpPr/>
            <p:nvPr/>
          </p:nvSpPr>
          <p:spPr>
            <a:xfrm>
              <a:off x="803425" y="4829746"/>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態度変容効果</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42" name="グループ化 41">
              <a:extLst>
                <a:ext uri="{FF2B5EF4-FFF2-40B4-BE49-F238E27FC236}">
                  <a16:creationId xmlns:a16="http://schemas.microsoft.com/office/drawing/2014/main" id="{B96F1614-6992-16AA-778D-4B9AFFF031CB}"/>
                </a:ext>
              </a:extLst>
            </p:cNvPr>
            <p:cNvGrpSpPr>
              <a:grpSpLocks noChangeAspect="1"/>
            </p:cNvGrpSpPr>
            <p:nvPr/>
          </p:nvGrpSpPr>
          <p:grpSpPr>
            <a:xfrm>
              <a:off x="479425" y="4775746"/>
              <a:ext cx="576000" cy="576000"/>
              <a:chOff x="2435103" y="2081892"/>
              <a:chExt cx="792088" cy="792088"/>
            </a:xfrm>
          </p:grpSpPr>
          <p:sp>
            <p:nvSpPr>
              <p:cNvPr id="43" name="円/楕円 29">
                <a:extLst>
                  <a:ext uri="{FF2B5EF4-FFF2-40B4-BE49-F238E27FC236}">
                    <a16:creationId xmlns:a16="http://schemas.microsoft.com/office/drawing/2014/main" id="{FDD8DAD7-CDAA-A855-A60C-A97B314A5545}"/>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44" name="グラフィックス 43">
                <a:extLst>
                  <a:ext uri="{FF2B5EF4-FFF2-40B4-BE49-F238E27FC236}">
                    <a16:creationId xmlns:a16="http://schemas.microsoft.com/office/drawing/2014/main" id="{3F26CF31-689C-FCB7-4FDA-587622339FC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13606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販売制限カテゴリー</a:t>
            </a:r>
          </a:p>
        </p:txBody>
      </p:sp>
      <p:sp>
        <p:nvSpPr>
          <p:cNvPr id="5" name="Text Box 1031">
            <a:extLst>
              <a:ext uri="{FF2B5EF4-FFF2-40B4-BE49-F238E27FC236}">
                <a16:creationId xmlns:a16="http://schemas.microsoft.com/office/drawing/2014/main" id="{B099816B-D7C9-0C6A-7530-0BC5CB3EADA5}"/>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rPr>
              <a:t>以下に該当する業種、商品・サービスにつきましては、</a:t>
            </a: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ファイナンスタイアップの実施は原則不可となります。</a:t>
            </a:r>
            <a:endParaRPr lang="en-US" altLang="ja-JP"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ただし、以下に該当しない業種やサービスでも、制作スケジュールが確保できない場合、またはユーザーに不快感・嫌悪感を与えるおそれのある場合は、</a:t>
            </a:r>
          </a:p>
          <a:p>
            <a:pPr>
              <a:lnSpc>
                <a:spcPct val="120000"/>
              </a:lnSpc>
              <a:spcBef>
                <a:spcPct val="0"/>
              </a:spcBef>
              <a:defRPr/>
            </a:pP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545454"/>
                </a:solidFill>
                <a:latin typeface="Meiryo" panose="020B0604030504040204" pitchFamily="34" charset="-128"/>
              </a:rPr>
              <a:t>また、広告主様のサイトが弊社の広告掲載基準を満たすことが、</a:t>
            </a: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ファイナンスタイアップ実施の条件となります。</a:t>
            </a:r>
          </a:p>
          <a:p>
            <a:pPr>
              <a:lnSpc>
                <a:spcPct val="120000"/>
              </a:lnSpc>
              <a:spcBef>
                <a:spcPct val="0"/>
              </a:spcBef>
              <a:defRPr/>
            </a:pPr>
            <a:endParaRPr lang="ja-JP" altLang="en-US"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545454"/>
                </a:solidFill>
                <a:latin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545454"/>
                </a:solidFill>
                <a:latin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545454"/>
                </a:solidFill>
                <a:latin typeface="Meiryo" panose="020B0604030504040204" pitchFamily="34" charset="-128"/>
              </a:rPr>
              <a:t>・占い</a:t>
            </a:r>
          </a:p>
          <a:p>
            <a:pPr>
              <a:lnSpc>
                <a:spcPct val="120000"/>
              </a:lnSpc>
              <a:spcBef>
                <a:spcPct val="0"/>
              </a:spcBef>
              <a:defRPr/>
            </a:pPr>
            <a:r>
              <a:rPr lang="ja-JP" altLang="en-US" sz="1200" dirty="0">
                <a:solidFill>
                  <a:srgbClr val="545454"/>
                </a:solidFill>
                <a:latin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545454"/>
                </a:solidFill>
                <a:latin typeface="Meiryo" panose="020B0604030504040204" pitchFamily="34" charset="-128"/>
              </a:rPr>
              <a:t>・団体による意見広告</a:t>
            </a:r>
          </a:p>
          <a:p>
            <a:pPr>
              <a:lnSpc>
                <a:spcPct val="120000"/>
              </a:lnSpc>
              <a:spcBef>
                <a:spcPct val="0"/>
              </a:spcBef>
              <a:defRPr/>
            </a:pPr>
            <a:r>
              <a:rPr lang="ja-JP" altLang="en-US" sz="1200" dirty="0">
                <a:solidFill>
                  <a:srgbClr val="545454"/>
                </a:solidFill>
                <a:latin typeface="Meiryo" panose="020B0604030504040204" pitchFamily="34" charset="-128"/>
              </a:rPr>
              <a:t>・宗教団体、活動</a:t>
            </a:r>
            <a:endParaRPr lang="en-US" altLang="ja-JP"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・政党</a:t>
            </a:r>
          </a:p>
          <a:p>
            <a:pPr>
              <a:lnSpc>
                <a:spcPct val="120000"/>
              </a:lnSpc>
              <a:spcBef>
                <a:spcPct val="0"/>
              </a:spcBef>
              <a:defRPr/>
            </a:pPr>
            <a:r>
              <a:rPr lang="ja-JP" altLang="en-US" sz="1200" dirty="0">
                <a:solidFill>
                  <a:srgbClr val="545454"/>
                </a:solidFill>
                <a:latin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3042449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t>販売制限カテゴリー</a:t>
            </a:r>
          </a:p>
        </p:txBody>
      </p:sp>
      <p:sp>
        <p:nvSpPr>
          <p:cNvPr id="5" name="Text Box 1031">
            <a:extLst>
              <a:ext uri="{FF2B5EF4-FFF2-40B4-BE49-F238E27FC236}">
                <a16:creationId xmlns:a16="http://schemas.microsoft.com/office/drawing/2014/main" id="{7FDCFDE2-136E-2670-F10C-CF2C6198A0BA}"/>
              </a:ext>
            </a:extLst>
          </p:cNvPr>
          <p:cNvSpPr txBox="1">
            <a:spLocks noChangeArrowheads="1"/>
          </p:cNvSpPr>
          <p:nvPr/>
        </p:nvSpPr>
        <p:spPr bwMode="auto">
          <a:xfrm>
            <a:off x="479425" y="1089340"/>
            <a:ext cx="11233150" cy="132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rPr>
              <a:t>以下の内容はメディア観点でお断りすることがございます。</a:t>
            </a:r>
          </a:p>
          <a:p>
            <a:pPr>
              <a:lnSpc>
                <a:spcPct val="120000"/>
              </a:lnSpc>
              <a:spcBef>
                <a:spcPct val="0"/>
              </a:spcBef>
              <a:defRPr/>
            </a:pPr>
            <a:endParaRPr lang="ja-JP" altLang="en-US"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ユーザーの健康・生命を害したり不快感を与える可能性のあるもの</a:t>
            </a:r>
          </a:p>
          <a:p>
            <a:pPr>
              <a:lnSpc>
                <a:spcPct val="120000"/>
              </a:lnSpc>
              <a:spcBef>
                <a:spcPct val="0"/>
              </a:spcBef>
              <a:defRPr/>
            </a:pPr>
            <a:r>
              <a:rPr lang="ja-JP" altLang="en-US" sz="1200" dirty="0">
                <a:solidFill>
                  <a:srgbClr val="545454"/>
                </a:solidFill>
                <a:latin typeface="Meiryo" panose="020B0604030504040204" pitchFamily="34" charset="-128"/>
              </a:rPr>
              <a:t>コンプライアンス違反や訴訟などの法的リスク、不適切なものを助長する可能性があるもの</a:t>
            </a:r>
          </a:p>
          <a:p>
            <a:pPr>
              <a:lnSpc>
                <a:spcPct val="120000"/>
              </a:lnSpc>
              <a:spcBef>
                <a:spcPct val="0"/>
              </a:spcBef>
              <a:defRPr/>
            </a:pPr>
            <a:r>
              <a:rPr lang="ja-JP" altLang="en-US" sz="1200" dirty="0">
                <a:solidFill>
                  <a:srgbClr val="545454"/>
                </a:solidFill>
                <a:latin typeface="Meiryo" panose="020B0604030504040204" pitchFamily="34" charset="-128"/>
              </a:rPr>
              <a:t>子どもを含めユーザーに悪影響を及ぼす可能性のあるものおよびクライアント</a:t>
            </a:r>
            <a:r>
              <a:rPr lang="en-US" altLang="ja-JP" sz="1200" dirty="0">
                <a:solidFill>
                  <a:srgbClr val="545454"/>
                </a:solidFill>
                <a:latin typeface="Meiryo" panose="020B0604030504040204" pitchFamily="34" charset="-128"/>
              </a:rPr>
              <a:t>/</a:t>
            </a:r>
            <a:r>
              <a:rPr lang="ja-JP" altLang="en-US" sz="1200" dirty="0">
                <a:solidFill>
                  <a:srgbClr val="545454"/>
                </a:solidFill>
                <a:latin typeface="Meiryo" panose="020B0604030504040204" pitchFamily="34" charset="-128"/>
              </a:rPr>
              <a:t>当社の信用低下を招くもの</a:t>
            </a:r>
          </a:p>
          <a:p>
            <a:pPr>
              <a:lnSpc>
                <a:spcPct val="120000"/>
              </a:lnSpc>
              <a:spcBef>
                <a:spcPct val="0"/>
              </a:spcBef>
              <a:defRPr/>
            </a:pPr>
            <a:r>
              <a:rPr lang="ja-JP" altLang="en-US" sz="1200" dirty="0">
                <a:solidFill>
                  <a:srgbClr val="545454"/>
                </a:solidFill>
                <a:latin typeface="Meiryo" panose="020B0604030504040204" pitchFamily="34" charset="-128"/>
              </a:rPr>
              <a:t>訴求する内容がセンシティブで当社が不適切と判断したもの</a:t>
            </a:r>
          </a:p>
        </p:txBody>
      </p:sp>
    </p:spTree>
    <p:extLst>
      <p:ext uri="{BB962C8B-B14F-4D97-AF65-F5344CB8AC3E}">
        <p14:creationId xmlns:p14="http://schemas.microsoft.com/office/powerpoint/2010/main" val="2717945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dirty="0"/>
              <a:t>実施フロー</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321526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実施フロー</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ボックス 1">
            <a:extLst>
              <a:ext uri="{FF2B5EF4-FFF2-40B4-BE49-F238E27FC236}">
                <a16:creationId xmlns:a16="http://schemas.microsoft.com/office/drawing/2014/main" id="{0F621AF7-442B-38AC-DC09-8A64C5954EE6}"/>
              </a:ext>
            </a:extLst>
          </p:cNvPr>
          <p:cNvSpPr txBox="1"/>
          <p:nvPr/>
        </p:nvSpPr>
        <p:spPr>
          <a:xfrm>
            <a:off x="1414905" y="5899131"/>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③の工程で弊社内確認を行います。社内指摘事項は、広告主様側で特別な理由がない限り修正いたします。 </a:t>
            </a:r>
            <a:endParaRPr kumimoji="0" lang="en-US" altLang="ja-JP" sz="900" kern="0" dirty="0">
              <a:solidFill>
                <a:srgbClr val="0D0D0D"/>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   </a:t>
            </a:r>
            <a:r>
              <a:rPr kumimoji="0" lang="ja-JP" altLang="en-US" sz="900" kern="0" dirty="0">
                <a:solidFill>
                  <a:srgbClr val="0D0D0D"/>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6" name="ホームベース 22">
            <a:extLst>
              <a:ext uri="{FF2B5EF4-FFF2-40B4-BE49-F238E27FC236}">
                <a16:creationId xmlns:a16="http://schemas.microsoft.com/office/drawing/2014/main" id="{8B620891-9469-D7B5-26FA-734F8F236726}"/>
              </a:ext>
            </a:extLst>
          </p:cNvPr>
          <p:cNvSpPr/>
          <p:nvPr/>
        </p:nvSpPr>
        <p:spPr>
          <a:xfrm>
            <a:off x="8767274" y="1245709"/>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7" name="ホームベース 23">
            <a:extLst>
              <a:ext uri="{FF2B5EF4-FFF2-40B4-BE49-F238E27FC236}">
                <a16:creationId xmlns:a16="http://schemas.microsoft.com/office/drawing/2014/main" id="{049373CA-BAD5-81CE-00BB-CE6C81EA5813}"/>
              </a:ext>
            </a:extLst>
          </p:cNvPr>
          <p:cNvSpPr/>
          <p:nvPr/>
        </p:nvSpPr>
        <p:spPr>
          <a:xfrm>
            <a:off x="7309918" y="1245709"/>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8" name="円/楕円 24">
            <a:extLst>
              <a:ext uri="{FF2B5EF4-FFF2-40B4-BE49-F238E27FC236}">
                <a16:creationId xmlns:a16="http://schemas.microsoft.com/office/drawing/2014/main" id="{66286513-976C-3263-CB00-D9ED62062BE4}"/>
              </a:ext>
            </a:extLst>
          </p:cNvPr>
          <p:cNvSpPr>
            <a:spLocks noChangeAspect="1"/>
          </p:cNvSpPr>
          <p:nvPr/>
        </p:nvSpPr>
        <p:spPr>
          <a:xfrm>
            <a:off x="7549361" y="939619"/>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9" name="ホームベース 25">
            <a:extLst>
              <a:ext uri="{FF2B5EF4-FFF2-40B4-BE49-F238E27FC236}">
                <a16:creationId xmlns:a16="http://schemas.microsoft.com/office/drawing/2014/main" id="{E6123EB5-8758-AC23-D914-745CC1044937}"/>
              </a:ext>
            </a:extLst>
          </p:cNvPr>
          <p:cNvSpPr/>
          <p:nvPr/>
        </p:nvSpPr>
        <p:spPr>
          <a:xfrm>
            <a:off x="5852560" y="1245709"/>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0" name="円/楕円 26">
            <a:extLst>
              <a:ext uri="{FF2B5EF4-FFF2-40B4-BE49-F238E27FC236}">
                <a16:creationId xmlns:a16="http://schemas.microsoft.com/office/drawing/2014/main" id="{D3D850CE-5831-5070-B6A9-459CD03AB151}"/>
              </a:ext>
            </a:extLst>
          </p:cNvPr>
          <p:cNvSpPr>
            <a:spLocks noChangeAspect="1"/>
          </p:cNvSpPr>
          <p:nvPr/>
        </p:nvSpPr>
        <p:spPr>
          <a:xfrm>
            <a:off x="6140686" y="939619"/>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11" name="ホームベース 27">
            <a:extLst>
              <a:ext uri="{FF2B5EF4-FFF2-40B4-BE49-F238E27FC236}">
                <a16:creationId xmlns:a16="http://schemas.microsoft.com/office/drawing/2014/main" id="{9C3108CA-03E1-4CE3-93A2-604C36ADB229}"/>
              </a:ext>
            </a:extLst>
          </p:cNvPr>
          <p:cNvSpPr/>
          <p:nvPr/>
        </p:nvSpPr>
        <p:spPr>
          <a:xfrm>
            <a:off x="4270074" y="1245709"/>
            <a:ext cx="2005597"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a:t>
            </a:r>
            <a:r>
              <a:rPr kumimoji="0" lang="en-US" altLang="ja-JP" sz="1100" b="1" kern="0" spc="100" dirty="0">
                <a:solidFill>
                  <a:srgbClr val="FFFFFF"/>
                </a:solidFill>
                <a:latin typeface="Meiryo" panose="020B0604030504040204" pitchFamily="34" charset="-128"/>
                <a:ea typeface="Meiryo" panose="020B0604030504040204" pitchFamily="34" charset="-128"/>
              </a:rPr>
              <a:t>/</a:t>
            </a:r>
            <a:r>
              <a:rPr kumimoji="0" lang="ja-JP" altLang="en-US" sz="1100" b="1" kern="0" spc="100" dirty="0">
                <a:solidFill>
                  <a:srgbClr val="FFFFFF"/>
                </a:solidFill>
                <a:latin typeface="Meiryo" panose="020B0604030504040204" pitchFamily="34" charset="-128"/>
                <a:ea typeface="Meiryo" panose="020B0604030504040204" pitchFamily="34" charset="-128"/>
              </a:rPr>
              <a:t>原稿</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確定</a:t>
            </a:r>
          </a:p>
        </p:txBody>
      </p:sp>
      <p:sp>
        <p:nvSpPr>
          <p:cNvPr id="14" name="円/楕円 28">
            <a:extLst>
              <a:ext uri="{FF2B5EF4-FFF2-40B4-BE49-F238E27FC236}">
                <a16:creationId xmlns:a16="http://schemas.microsoft.com/office/drawing/2014/main" id="{BF4512E6-3F7C-6F0F-3C1A-4BCB84157DDB}"/>
              </a:ext>
            </a:extLst>
          </p:cNvPr>
          <p:cNvSpPr>
            <a:spLocks noChangeAspect="1"/>
          </p:cNvSpPr>
          <p:nvPr/>
        </p:nvSpPr>
        <p:spPr>
          <a:xfrm>
            <a:off x="4597255" y="939619"/>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5" name="ホームベース 29">
            <a:extLst>
              <a:ext uri="{FF2B5EF4-FFF2-40B4-BE49-F238E27FC236}">
                <a16:creationId xmlns:a16="http://schemas.microsoft.com/office/drawing/2014/main" id="{A2E877B2-5346-FE37-6ED9-AD8E07265085}"/>
              </a:ext>
            </a:extLst>
          </p:cNvPr>
          <p:cNvSpPr/>
          <p:nvPr/>
        </p:nvSpPr>
        <p:spPr>
          <a:xfrm>
            <a:off x="2937844" y="1245709"/>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構成案確定</a:t>
            </a:r>
          </a:p>
        </p:txBody>
      </p:sp>
      <p:sp>
        <p:nvSpPr>
          <p:cNvPr id="17" name="円/楕円 30">
            <a:extLst>
              <a:ext uri="{FF2B5EF4-FFF2-40B4-BE49-F238E27FC236}">
                <a16:creationId xmlns:a16="http://schemas.microsoft.com/office/drawing/2014/main" id="{F8164544-CBFA-02FB-EC99-67A34DC934CC}"/>
              </a:ext>
            </a:extLst>
          </p:cNvPr>
          <p:cNvSpPr>
            <a:spLocks noChangeAspect="1"/>
          </p:cNvSpPr>
          <p:nvPr/>
        </p:nvSpPr>
        <p:spPr>
          <a:xfrm>
            <a:off x="3121202" y="939619"/>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ホームベース 31">
            <a:extLst>
              <a:ext uri="{FF2B5EF4-FFF2-40B4-BE49-F238E27FC236}">
                <a16:creationId xmlns:a16="http://schemas.microsoft.com/office/drawing/2014/main" id="{559EC44B-03CF-421B-DAD9-8C6B9333C635}"/>
              </a:ext>
            </a:extLst>
          </p:cNvPr>
          <p:cNvSpPr/>
          <p:nvPr/>
        </p:nvSpPr>
        <p:spPr>
          <a:xfrm>
            <a:off x="1480486" y="1245709"/>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オリエンテーション</a:t>
            </a:r>
          </a:p>
        </p:txBody>
      </p:sp>
      <p:sp>
        <p:nvSpPr>
          <p:cNvPr id="19" name="円/楕円 32">
            <a:extLst>
              <a:ext uri="{FF2B5EF4-FFF2-40B4-BE49-F238E27FC236}">
                <a16:creationId xmlns:a16="http://schemas.microsoft.com/office/drawing/2014/main" id="{E333ED16-786F-54C0-FAC5-F45FDF177EDE}"/>
              </a:ext>
            </a:extLst>
          </p:cNvPr>
          <p:cNvSpPr>
            <a:spLocks noChangeAspect="1"/>
          </p:cNvSpPr>
          <p:nvPr/>
        </p:nvSpPr>
        <p:spPr>
          <a:xfrm>
            <a:off x="1645149" y="939619"/>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20" name="直線矢印コネクタ 19">
            <a:extLst>
              <a:ext uri="{FF2B5EF4-FFF2-40B4-BE49-F238E27FC236}">
                <a16:creationId xmlns:a16="http://schemas.microsoft.com/office/drawing/2014/main" id="{682F2156-1906-D465-1745-93E57CA17E87}"/>
              </a:ext>
            </a:extLst>
          </p:cNvPr>
          <p:cNvCxnSpPr>
            <a:cxnSpLocks/>
          </p:cNvCxnSpPr>
          <p:nvPr/>
        </p:nvCxnSpPr>
        <p:spPr>
          <a:xfrm>
            <a:off x="1490249" y="2712687"/>
            <a:ext cx="8782215" cy="0"/>
          </a:xfrm>
          <a:prstGeom prst="straightConnector1">
            <a:avLst/>
          </a:prstGeom>
          <a:noFill/>
          <a:ln w="28575" cap="flat" cmpd="sng" algn="ctr">
            <a:solidFill>
              <a:srgbClr val="00003E"/>
            </a:solidFill>
            <a:prstDash val="sysDot"/>
            <a:headEnd type="triangle" w="lg" len="med"/>
            <a:tailEnd type="triangle" w="lg" len="med"/>
          </a:ln>
          <a:effectLst/>
        </p:spPr>
      </p:cxnSp>
      <p:sp>
        <p:nvSpPr>
          <p:cNvPr id="21" name="object 39">
            <a:extLst>
              <a:ext uri="{FF2B5EF4-FFF2-40B4-BE49-F238E27FC236}">
                <a16:creationId xmlns:a16="http://schemas.microsoft.com/office/drawing/2014/main" id="{BF524A66-439C-0BCD-7AA9-BCF4F131DC9F}"/>
              </a:ext>
            </a:extLst>
          </p:cNvPr>
          <p:cNvSpPr/>
          <p:nvPr/>
        </p:nvSpPr>
        <p:spPr>
          <a:xfrm>
            <a:off x="3937571" y="2581476"/>
            <a:ext cx="3887570" cy="288000"/>
          </a:xfrm>
          <a:prstGeom prst="roundRect">
            <a:avLst>
              <a:gd name="adj" fmla="val 50000"/>
            </a:avLst>
          </a:prstGeom>
          <a:solidFill>
            <a:srgbClr val="FFFFFF"/>
          </a:solidFill>
          <a:ln w="19050" cap="flat" cmpd="sng" algn="ctr">
            <a:solidFill>
              <a:srgbClr val="00003E"/>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ヶ月</a:t>
            </a:r>
            <a:endPar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endParaRPr>
          </a:p>
        </p:txBody>
      </p:sp>
      <p:cxnSp>
        <p:nvCxnSpPr>
          <p:cNvPr id="22" name="直線矢印コネクタ 21">
            <a:extLst>
              <a:ext uri="{FF2B5EF4-FFF2-40B4-BE49-F238E27FC236}">
                <a16:creationId xmlns:a16="http://schemas.microsoft.com/office/drawing/2014/main" id="{0490712A-CE2E-01AB-07C6-947CB8CDA76C}"/>
              </a:ext>
            </a:extLst>
          </p:cNvPr>
          <p:cNvCxnSpPr>
            <a:cxnSpLocks/>
          </p:cNvCxnSpPr>
          <p:nvPr/>
        </p:nvCxnSpPr>
        <p:spPr>
          <a:xfrm>
            <a:off x="1480486" y="2241048"/>
            <a:ext cx="1544423" cy="0"/>
          </a:xfrm>
          <a:prstGeom prst="straightConnector1">
            <a:avLst/>
          </a:prstGeom>
          <a:noFill/>
          <a:ln w="19050" cap="flat" cmpd="sng" algn="ctr">
            <a:solidFill>
              <a:schemeClr val="tx2"/>
            </a:solidFill>
            <a:prstDash val="solid"/>
            <a:headEnd type="stealth" w="lg" len="med"/>
            <a:tailEnd type="stealth" w="lg" len="med"/>
          </a:ln>
          <a:effectLst/>
        </p:spPr>
      </p:cxnSp>
      <p:sp>
        <p:nvSpPr>
          <p:cNvPr id="23" name="object 39">
            <a:extLst>
              <a:ext uri="{FF2B5EF4-FFF2-40B4-BE49-F238E27FC236}">
                <a16:creationId xmlns:a16="http://schemas.microsoft.com/office/drawing/2014/main" id="{894273CA-80C5-A6C0-9D85-BAD0EE22DAED}"/>
              </a:ext>
            </a:extLst>
          </p:cNvPr>
          <p:cNvSpPr/>
          <p:nvPr/>
        </p:nvSpPr>
        <p:spPr>
          <a:xfrm>
            <a:off x="1960353"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2</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ヶ月前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24" name="直線矢印コネクタ 23">
            <a:extLst>
              <a:ext uri="{FF2B5EF4-FFF2-40B4-BE49-F238E27FC236}">
                <a16:creationId xmlns:a16="http://schemas.microsoft.com/office/drawing/2014/main" id="{97CEA747-6BA9-1068-E673-9CF234BB0AE4}"/>
              </a:ext>
            </a:extLst>
          </p:cNvPr>
          <p:cNvCxnSpPr>
            <a:cxnSpLocks/>
          </p:cNvCxnSpPr>
          <p:nvPr/>
        </p:nvCxnSpPr>
        <p:spPr>
          <a:xfrm>
            <a:off x="3024909" y="2241048"/>
            <a:ext cx="3069136" cy="0"/>
          </a:xfrm>
          <a:prstGeom prst="straightConnector1">
            <a:avLst/>
          </a:prstGeom>
          <a:noFill/>
          <a:ln w="19050" cap="flat" cmpd="sng" algn="ctr">
            <a:solidFill>
              <a:schemeClr val="tx2"/>
            </a:solidFill>
            <a:prstDash val="solid"/>
            <a:headEnd type="stealth" w="lg" len="med"/>
            <a:tailEnd type="stealth" w="lg" len="med"/>
          </a:ln>
          <a:effectLst/>
        </p:spPr>
      </p:cxnSp>
      <p:sp>
        <p:nvSpPr>
          <p:cNvPr id="25" name="object 39">
            <a:extLst>
              <a:ext uri="{FF2B5EF4-FFF2-40B4-BE49-F238E27FC236}">
                <a16:creationId xmlns:a16="http://schemas.microsoft.com/office/drawing/2014/main" id="{EA245963-43BD-7221-FEEB-0894145369F2}"/>
              </a:ext>
            </a:extLst>
          </p:cNvPr>
          <p:cNvSpPr/>
          <p:nvPr/>
        </p:nvSpPr>
        <p:spPr>
          <a:xfrm>
            <a:off x="4072895"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1</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ヶ月前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26" name="直線矢印コネクタ 25">
            <a:extLst>
              <a:ext uri="{FF2B5EF4-FFF2-40B4-BE49-F238E27FC236}">
                <a16:creationId xmlns:a16="http://schemas.microsoft.com/office/drawing/2014/main" id="{1CF09FE8-7696-2609-C5DB-958983915E30}"/>
              </a:ext>
            </a:extLst>
          </p:cNvPr>
          <p:cNvCxnSpPr>
            <a:cxnSpLocks/>
          </p:cNvCxnSpPr>
          <p:nvPr/>
        </p:nvCxnSpPr>
        <p:spPr>
          <a:xfrm>
            <a:off x="6096000" y="2241048"/>
            <a:ext cx="2751673" cy="0"/>
          </a:xfrm>
          <a:prstGeom prst="straightConnector1">
            <a:avLst/>
          </a:prstGeom>
          <a:noFill/>
          <a:ln w="19050" cap="flat" cmpd="sng" algn="ctr">
            <a:solidFill>
              <a:schemeClr val="tx2"/>
            </a:solidFill>
            <a:prstDash val="solid"/>
            <a:headEnd type="stealth" w="lg" len="med"/>
            <a:tailEnd type="stealth" w="lg" len="med"/>
          </a:ln>
          <a:effectLst/>
        </p:spPr>
      </p:cxnSp>
      <p:sp>
        <p:nvSpPr>
          <p:cNvPr id="27" name="object 39">
            <a:extLst>
              <a:ext uri="{FF2B5EF4-FFF2-40B4-BE49-F238E27FC236}">
                <a16:creationId xmlns:a16="http://schemas.microsoft.com/office/drawing/2014/main" id="{9B47CDA7-D637-176D-3C44-FF1B6FBECD86}"/>
              </a:ext>
            </a:extLst>
          </p:cNvPr>
          <p:cNvSpPr/>
          <p:nvPr/>
        </p:nvSpPr>
        <p:spPr>
          <a:xfrm>
            <a:off x="7040857"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2</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週間前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28" name="直線コネクタ 27">
            <a:extLst>
              <a:ext uri="{FF2B5EF4-FFF2-40B4-BE49-F238E27FC236}">
                <a16:creationId xmlns:a16="http://schemas.microsoft.com/office/drawing/2014/main" id="{37565DE3-FFF2-DB4D-20B7-61D60B57C33E}"/>
              </a:ext>
            </a:extLst>
          </p:cNvPr>
          <p:cNvCxnSpPr/>
          <p:nvPr/>
        </p:nvCxnSpPr>
        <p:spPr>
          <a:xfrm>
            <a:off x="3042493"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153F73-B8CB-811F-0A2B-18BC22B331D9}"/>
              </a:ext>
            </a:extLst>
          </p:cNvPr>
          <p:cNvCxnSpPr/>
          <p:nvPr/>
        </p:nvCxnSpPr>
        <p:spPr>
          <a:xfrm>
            <a:off x="6094045"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4BE068A-94AF-C663-056B-70A482ADE366}"/>
              </a:ext>
            </a:extLst>
          </p:cNvPr>
          <p:cNvCxnSpPr/>
          <p:nvPr/>
        </p:nvCxnSpPr>
        <p:spPr>
          <a:xfrm>
            <a:off x="8847673"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6D71012D-D8CC-B8E7-E384-5C96CC3D1A65}"/>
              </a:ext>
            </a:extLst>
          </p:cNvPr>
          <p:cNvCxnSpPr>
            <a:cxnSpLocks/>
          </p:cNvCxnSpPr>
          <p:nvPr/>
        </p:nvCxnSpPr>
        <p:spPr>
          <a:xfrm>
            <a:off x="8847673" y="2241048"/>
            <a:ext cx="1414184" cy="0"/>
          </a:xfrm>
          <a:prstGeom prst="straightConnector1">
            <a:avLst/>
          </a:prstGeom>
          <a:noFill/>
          <a:ln w="19050" cap="flat" cmpd="sng" algn="ctr">
            <a:solidFill>
              <a:schemeClr val="tx2"/>
            </a:solidFill>
            <a:prstDash val="solid"/>
            <a:headEnd type="stealth" w="lg" len="med"/>
            <a:tailEnd type="stealth" w="lg" len="med"/>
          </a:ln>
          <a:effectLst/>
        </p:spPr>
      </p:cxnSp>
      <p:sp>
        <p:nvSpPr>
          <p:cNvPr id="32" name="object 39">
            <a:extLst>
              <a:ext uri="{FF2B5EF4-FFF2-40B4-BE49-F238E27FC236}">
                <a16:creationId xmlns:a16="http://schemas.microsoft.com/office/drawing/2014/main" id="{41D86774-B576-DF5B-C2FA-98C1FBE1D1D4}"/>
              </a:ext>
            </a:extLst>
          </p:cNvPr>
          <p:cNvSpPr/>
          <p:nvPr/>
        </p:nvSpPr>
        <p:spPr>
          <a:xfrm>
            <a:off x="9079299" y="2149345"/>
            <a:ext cx="601117"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a:solidFill>
                  <a:schemeClr val="tx2"/>
                </a:solidFill>
                <a:latin typeface="Meiryo" panose="020B0604030504040204" pitchFamily="34" charset="-128"/>
                <a:ea typeface="Meiryo" panose="020B0604030504040204" pitchFamily="34" charset="-128"/>
                <a:cs typeface="Calibri" panose="020F0502020204030204"/>
              </a:rPr>
              <a:t>掲載開始</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sp>
        <p:nvSpPr>
          <p:cNvPr id="43" name="テキスト ボックス 42">
            <a:extLst>
              <a:ext uri="{FF2B5EF4-FFF2-40B4-BE49-F238E27FC236}">
                <a16:creationId xmlns:a16="http://schemas.microsoft.com/office/drawing/2014/main" id="{C84A610E-7CF9-1F0C-8723-D433914C2D00}"/>
              </a:ext>
            </a:extLst>
          </p:cNvPr>
          <p:cNvSpPr txBox="1"/>
          <p:nvPr/>
        </p:nvSpPr>
        <p:spPr>
          <a:xfrm>
            <a:off x="1291152" y="2975463"/>
            <a:ext cx="8733560" cy="3016210"/>
          </a:xfrm>
          <a:prstGeom prst="rect">
            <a:avLst/>
          </a:prstGeom>
          <a:noFill/>
        </p:spPr>
        <p:txBody>
          <a:bodyPr wrap="square" anchor="t">
            <a:spAutoFit/>
          </a:bodyPr>
          <a:lstStyle/>
          <a:p>
            <a:pPr>
              <a:defRPr/>
            </a:pPr>
            <a:r>
              <a:rPr kumimoji="0" lang="ja-JP" altLang="en-US" sz="1200" b="1" kern="0" dirty="0">
                <a:solidFill>
                  <a:srgbClr val="545454"/>
                </a:solidFill>
                <a:latin typeface="メイリオ"/>
              </a:rPr>
              <a:t>①</a:t>
            </a:r>
            <a:r>
              <a:rPr kumimoji="0" lang="ja-JP" altLang="en-US" sz="500" b="1" kern="0" dirty="0">
                <a:solidFill>
                  <a:srgbClr val="545454"/>
                </a:solidFill>
                <a:latin typeface="メイリオ"/>
              </a:rPr>
              <a:t>　</a:t>
            </a:r>
            <a:r>
              <a:rPr kumimoji="0" lang="ja-JP" altLang="en-US" sz="1200" b="1" kern="0" dirty="0">
                <a:solidFill>
                  <a:srgbClr val="545454"/>
                </a:solidFill>
                <a:latin typeface="メイリオ"/>
              </a:rPr>
              <a:t>オリエンテーション実施</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事前にヒアリングシートを記入いただいた上でオリエンテーションを実施。ターゲットや訴求ポイントなど企画目的を明確にします。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事前にお渡ししているエントリーシートへの記入をお願いします。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制作・掲載内容が固まり次第、代理店様より、所定の手続きにて正式にお申し込みいただきます。</a:t>
            </a: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②</a:t>
            </a:r>
            <a:r>
              <a:rPr kumimoji="0" lang="ja-JP" altLang="en-US" sz="500" b="1" kern="0" dirty="0">
                <a:solidFill>
                  <a:srgbClr val="545454"/>
                </a:solidFill>
                <a:latin typeface="メイリオ"/>
              </a:rPr>
              <a:t>　</a:t>
            </a:r>
            <a:r>
              <a:rPr kumimoji="0" lang="ja-JP" altLang="en-US" sz="1200" b="1" kern="0" dirty="0">
                <a:solidFill>
                  <a:srgbClr val="545454"/>
                </a:solidFill>
                <a:latin typeface="メイリオ"/>
              </a:rPr>
              <a:t>構成案のご提出</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ご確認</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①をもとに企画案をご提出し、広告主様と協議の上、企画の方向性を確定させます。</a:t>
            </a:r>
          </a:p>
          <a:p>
            <a:pPr>
              <a:defRPr/>
            </a:pPr>
            <a:r>
              <a:rPr kumimoji="0" lang="ja-JP" altLang="en-US" sz="900" kern="0" dirty="0">
                <a:solidFill>
                  <a:srgbClr val="0D0D0D"/>
                </a:solidFill>
                <a:latin typeface="Meiryo" panose="020B0604030504040204" pitchFamily="34" charset="-128"/>
                <a:ea typeface="Meiryo" panose="020B0604030504040204" pitchFamily="34" charset="-128"/>
              </a:rPr>
              <a:t>　　確定した方向性にしたがって、コンテンツ概要とページ体裁をご提出し、全体構成を確定させます。</a:t>
            </a:r>
          </a:p>
          <a:p>
            <a:pPr>
              <a:defRPr/>
            </a:pPr>
            <a:endParaRPr kumimoji="0" lang="en-US" altLang="ja-JP" sz="500" b="1" kern="0" dirty="0">
              <a:solidFill>
                <a:srgbClr val="545454"/>
              </a:solidFill>
              <a:latin typeface="メイリオ"/>
            </a:endParaRPr>
          </a:p>
          <a:p>
            <a:pPr>
              <a:defRPr/>
            </a:pPr>
            <a:r>
              <a:rPr kumimoji="0" lang="ja-JP" altLang="en-US" sz="1200" b="1" kern="0" dirty="0">
                <a:solidFill>
                  <a:srgbClr val="545454"/>
                </a:solidFill>
                <a:latin typeface="メイリオ"/>
              </a:rPr>
              <a:t>③デザイン・テキスト原稿のご提出</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ご確認</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テキスト原稿およびデザインの制作を行います。広告主様に確認いただき、適宜修正を加えながら確定させます。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ご確認は初校、再校の</a:t>
            </a:r>
            <a:r>
              <a:rPr kumimoji="0" lang="en-US" altLang="ja-JP" sz="900" kern="0" dirty="0">
                <a:solidFill>
                  <a:srgbClr val="0D0D0D"/>
                </a:solidFill>
                <a:latin typeface="Meiryo" panose="020B0604030504040204" pitchFamily="34" charset="-128"/>
                <a:ea typeface="Meiryo" panose="020B0604030504040204" pitchFamily="34" charset="-128"/>
              </a:rPr>
              <a:t>2</a:t>
            </a:r>
            <a:r>
              <a:rPr kumimoji="0" lang="ja-JP" altLang="en-US" sz="900" kern="0" dirty="0">
                <a:solidFill>
                  <a:srgbClr val="0D0D0D"/>
                </a:solidFill>
                <a:latin typeface="Meiryo" panose="020B0604030504040204" pitchFamily="34" charset="-128"/>
                <a:ea typeface="Meiryo" panose="020B0604030504040204" pitchFamily="34" charset="-128"/>
              </a:rPr>
              <a:t>回となります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再校の段階では初校でのご指摘事項の反映確認のみとなります。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④</a:t>
            </a:r>
            <a:r>
              <a:rPr kumimoji="0" lang="ja-JP" altLang="en-US" sz="500" b="1" kern="0" dirty="0">
                <a:solidFill>
                  <a:srgbClr val="545454"/>
                </a:solidFill>
                <a:latin typeface="メイリオ"/>
              </a:rPr>
              <a:t>　</a:t>
            </a:r>
            <a:r>
              <a:rPr kumimoji="0" lang="en-US" altLang="ja-JP" sz="1200" b="1" kern="0" dirty="0">
                <a:solidFill>
                  <a:srgbClr val="545454"/>
                </a:solidFill>
                <a:latin typeface="メイリオ"/>
              </a:rPr>
              <a:t>HTML</a:t>
            </a:r>
            <a:r>
              <a:rPr kumimoji="0" lang="ja-JP" altLang="en-US" sz="1200" b="1" kern="0" dirty="0" err="1">
                <a:solidFill>
                  <a:srgbClr val="545454"/>
                </a:solidFill>
                <a:latin typeface="メイリオ"/>
              </a:rPr>
              <a:t>での</a:t>
            </a:r>
            <a:r>
              <a:rPr kumimoji="0" lang="ja-JP" altLang="en-US" sz="1200" b="1" kern="0" dirty="0">
                <a:solidFill>
                  <a:srgbClr val="545454"/>
                </a:solidFill>
                <a:latin typeface="メイリオ"/>
              </a:rPr>
              <a:t>動作確認</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校了</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テストサーバー上もしくは</a:t>
            </a:r>
            <a:r>
              <a:rPr kumimoji="0" lang="en-US" altLang="ja-JP" sz="900" kern="0" dirty="0">
                <a:solidFill>
                  <a:srgbClr val="0D0D0D"/>
                </a:solidFill>
                <a:latin typeface="Meiryo" panose="020B0604030504040204" pitchFamily="34" charset="-128"/>
                <a:ea typeface="Meiryo" panose="020B0604030504040204" pitchFamily="34" charset="-128"/>
              </a:rPr>
              <a:t>HTML</a:t>
            </a:r>
            <a:r>
              <a:rPr kumimoji="0" lang="ja-JP" altLang="en-US" sz="900" kern="0" dirty="0">
                <a:solidFill>
                  <a:srgbClr val="0D0D0D"/>
                </a:solidFill>
                <a:latin typeface="Meiryo" panose="020B0604030504040204" pitchFamily="34" charset="-128"/>
                <a:ea typeface="Meiryo" panose="020B0604030504040204" pitchFamily="34" charset="-128"/>
              </a:rPr>
              <a:t>ファイルにて、ページの動作確認を行っていただき校了となります。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原則として、この段階での修正はお受けできません。</a:t>
            </a: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⑤弊社内チェック</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本番環境へのファイルアップ</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弊社において最終確認を行った上で、本番公開を行います。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46" name="テキスト プレースホルダー 3">
            <a:extLst>
              <a:ext uri="{FF2B5EF4-FFF2-40B4-BE49-F238E27FC236}">
                <a16:creationId xmlns:a16="http://schemas.microsoft.com/office/drawing/2014/main" id="{CCA4AED2-1292-D796-91B3-A0275F32E1FA}"/>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spTree>
    <p:extLst>
      <p:ext uri="{BB962C8B-B14F-4D97-AF65-F5344CB8AC3E}">
        <p14:creationId xmlns:p14="http://schemas.microsoft.com/office/powerpoint/2010/main" val="34486760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実施フロー</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p:spPr>
      </p:pic>
      <p:sp>
        <p:nvSpPr>
          <p:cNvPr id="105" name="角丸四角形 75">
            <a:extLst>
              <a:ext uri="{FF2B5EF4-FFF2-40B4-BE49-F238E27FC236}">
                <a16:creationId xmlns:a16="http://schemas.microsoft.com/office/drawing/2014/main" id="{57EF6289-2ED8-B735-2B7A-75B41276BE13}"/>
              </a:ext>
            </a:extLst>
          </p:cNvPr>
          <p:cNvSpPr/>
          <p:nvPr/>
        </p:nvSpPr>
        <p:spPr>
          <a:xfrm>
            <a:off x="11129511" y="985590"/>
            <a:ext cx="519882" cy="1425537"/>
          </a:xfrm>
          <a:prstGeom prst="roundRect">
            <a:avLst>
              <a:gd name="adj" fmla="val 50000"/>
            </a:avLst>
          </a:prstGeom>
          <a:solidFill>
            <a:srgbClr val="FFFFFF">
              <a:lumMod val="95000"/>
            </a:srgbClr>
          </a:solidFill>
          <a:ln w="25400" cap="flat" cmpd="sng" algn="ctr">
            <a:solidFill>
              <a:srgbClr val="00003E"/>
            </a:solidFill>
            <a:prstDash val="solid"/>
          </a:ln>
          <a:effectLst/>
        </p:spPr>
        <p:txBody>
          <a:bodyPr spcFirstLastPara="0" vert="eaVert" wrap="square" lIns="70291" tIns="70291" rIns="70291" bIns="70291" numCol="1" spcCol="1270" anchor="ctr" anchorCtr="0">
            <a:spAutoFit/>
          </a:bodyPr>
          <a:lstStyle/>
          <a:p>
            <a:pPr algn="ctr" defTabSz="444500">
              <a:lnSpc>
                <a:spcPct val="90000"/>
              </a:lnSpc>
              <a:spcBef>
                <a:spcPct val="0"/>
              </a:spcBef>
              <a:spcAft>
                <a:spcPct val="35000"/>
              </a:spcAft>
              <a:defRPr/>
            </a:pPr>
            <a:r>
              <a:rPr kumimoji="0" lang="ja-JP" altLang="en-US" sz="1600" b="1" kern="0" spc="300" dirty="0">
                <a:solidFill>
                  <a:schemeClr val="tx2"/>
                </a:solidFill>
                <a:latin typeface="メイリオ"/>
              </a:rPr>
              <a:t>掲載開始</a:t>
            </a:r>
          </a:p>
        </p:txBody>
      </p:sp>
      <p:graphicFrame>
        <p:nvGraphicFramePr>
          <p:cNvPr id="106" name="表 105">
            <a:extLst>
              <a:ext uri="{FF2B5EF4-FFF2-40B4-BE49-F238E27FC236}">
                <a16:creationId xmlns:a16="http://schemas.microsoft.com/office/drawing/2014/main" id="{31192A1A-F600-BE52-E5D5-0F2831F19A3D}"/>
              </a:ext>
            </a:extLst>
          </p:cNvPr>
          <p:cNvGraphicFramePr>
            <a:graphicFrameLocks noGrp="1"/>
          </p:cNvGraphicFramePr>
          <p:nvPr>
            <p:extLst>
              <p:ext uri="{D42A27DB-BD31-4B8C-83A1-F6EECF244321}">
                <p14:modId xmlns:p14="http://schemas.microsoft.com/office/powerpoint/2010/main" val="1789692273"/>
              </p:ext>
            </p:extLst>
          </p:nvPr>
        </p:nvGraphicFramePr>
        <p:xfrm>
          <a:off x="479425" y="2278090"/>
          <a:ext cx="10638565" cy="4344091"/>
        </p:xfrm>
        <a:graphic>
          <a:graphicData uri="http://schemas.openxmlformats.org/drawingml/2006/table">
            <a:tbl>
              <a:tblPr firstRow="1" bandRow="1"/>
              <a:tblGrid>
                <a:gridCol w="728669">
                  <a:extLst>
                    <a:ext uri="{9D8B030D-6E8A-4147-A177-3AD203B41FA5}">
                      <a16:colId xmlns:a16="http://schemas.microsoft.com/office/drawing/2014/main" val="2691673303"/>
                    </a:ext>
                  </a:extLst>
                </a:gridCol>
                <a:gridCol w="1238737">
                  <a:extLst>
                    <a:ext uri="{9D8B030D-6E8A-4147-A177-3AD203B41FA5}">
                      <a16:colId xmlns:a16="http://schemas.microsoft.com/office/drawing/2014/main" val="2761031546"/>
                    </a:ext>
                  </a:extLst>
                </a:gridCol>
                <a:gridCol w="1238737">
                  <a:extLst>
                    <a:ext uri="{9D8B030D-6E8A-4147-A177-3AD203B41FA5}">
                      <a16:colId xmlns:a16="http://schemas.microsoft.com/office/drawing/2014/main" val="1558425992"/>
                    </a:ext>
                  </a:extLst>
                </a:gridCol>
                <a:gridCol w="1238737">
                  <a:extLst>
                    <a:ext uri="{9D8B030D-6E8A-4147-A177-3AD203B41FA5}">
                      <a16:colId xmlns:a16="http://schemas.microsoft.com/office/drawing/2014/main" val="2565947098"/>
                    </a:ext>
                  </a:extLst>
                </a:gridCol>
                <a:gridCol w="1238737">
                  <a:extLst>
                    <a:ext uri="{9D8B030D-6E8A-4147-A177-3AD203B41FA5}">
                      <a16:colId xmlns:a16="http://schemas.microsoft.com/office/drawing/2014/main" val="3801570467"/>
                    </a:ext>
                  </a:extLst>
                </a:gridCol>
                <a:gridCol w="1238737">
                  <a:extLst>
                    <a:ext uri="{9D8B030D-6E8A-4147-A177-3AD203B41FA5}">
                      <a16:colId xmlns:a16="http://schemas.microsoft.com/office/drawing/2014/main" val="1621144542"/>
                    </a:ext>
                  </a:extLst>
                </a:gridCol>
                <a:gridCol w="1238737">
                  <a:extLst>
                    <a:ext uri="{9D8B030D-6E8A-4147-A177-3AD203B41FA5}">
                      <a16:colId xmlns:a16="http://schemas.microsoft.com/office/drawing/2014/main" val="2586618139"/>
                    </a:ext>
                  </a:extLst>
                </a:gridCol>
                <a:gridCol w="1238737">
                  <a:extLst>
                    <a:ext uri="{9D8B030D-6E8A-4147-A177-3AD203B41FA5}">
                      <a16:colId xmlns:a16="http://schemas.microsoft.com/office/drawing/2014/main" val="2417398869"/>
                    </a:ext>
                  </a:extLst>
                </a:gridCol>
                <a:gridCol w="1238737">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ヤフー営業</a:t>
                      </a:r>
                      <a:endParaRPr kumimoji="1" lang="ja-JP" altLang="en-US" sz="1050" b="1" dirty="0">
                        <a:solidFill>
                          <a:schemeClr val="bg1"/>
                        </a:solidFill>
                      </a:endParaRP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ヤフー制作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483360466"/>
                  </a:ext>
                </a:extLst>
              </a:tr>
              <a:tr h="3071518">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dirty="0">
                          <a:solidFill>
                            <a:schemeClr val="bg1"/>
                          </a:solidFill>
                        </a:rPr>
                        <a:t>対応内容</a:t>
                      </a: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110920607"/>
                  </a:ext>
                </a:extLst>
              </a:tr>
            </a:tbl>
          </a:graphicData>
        </a:graphic>
      </p:graphicFrame>
      <p:sp>
        <p:nvSpPr>
          <p:cNvPr id="107" name="Freeform 10">
            <a:extLst>
              <a:ext uri="{FF2B5EF4-FFF2-40B4-BE49-F238E27FC236}">
                <a16:creationId xmlns:a16="http://schemas.microsoft.com/office/drawing/2014/main" id="{97584426-AA56-8224-D0C5-A6DB49CA74A7}"/>
              </a:ext>
            </a:extLst>
          </p:cNvPr>
          <p:cNvSpPr>
            <a:spLocks noChangeAspect="1" noChangeArrowheads="1"/>
          </p:cNvSpPr>
          <p:nvPr/>
        </p:nvSpPr>
        <p:spPr bwMode="auto">
          <a:xfrm>
            <a:off x="1722865"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08" name="Freeform 10">
            <a:extLst>
              <a:ext uri="{FF2B5EF4-FFF2-40B4-BE49-F238E27FC236}">
                <a16:creationId xmlns:a16="http://schemas.microsoft.com/office/drawing/2014/main" id="{0FBB9652-016A-62ED-764C-9BE3FDB853F8}"/>
              </a:ext>
            </a:extLst>
          </p:cNvPr>
          <p:cNvSpPr>
            <a:spLocks noChangeAspect="1" noChangeArrowheads="1"/>
          </p:cNvSpPr>
          <p:nvPr/>
        </p:nvSpPr>
        <p:spPr bwMode="auto">
          <a:xfrm>
            <a:off x="1722865"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09" name="Freeform 10">
            <a:extLst>
              <a:ext uri="{FF2B5EF4-FFF2-40B4-BE49-F238E27FC236}">
                <a16:creationId xmlns:a16="http://schemas.microsoft.com/office/drawing/2014/main" id="{81C154EA-D5B8-EB84-6689-B5AB1ABDBF8C}"/>
              </a:ext>
            </a:extLst>
          </p:cNvPr>
          <p:cNvSpPr>
            <a:spLocks noChangeAspect="1" noChangeArrowheads="1"/>
          </p:cNvSpPr>
          <p:nvPr/>
        </p:nvSpPr>
        <p:spPr bwMode="auto">
          <a:xfrm>
            <a:off x="1722865"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10" name="Freeform 10">
            <a:extLst>
              <a:ext uri="{FF2B5EF4-FFF2-40B4-BE49-F238E27FC236}">
                <a16:creationId xmlns:a16="http://schemas.microsoft.com/office/drawing/2014/main" id="{DC300314-6C38-245A-5EAA-4B82F2F19990}"/>
              </a:ext>
            </a:extLst>
          </p:cNvPr>
          <p:cNvSpPr>
            <a:spLocks noChangeAspect="1" noChangeArrowheads="1"/>
          </p:cNvSpPr>
          <p:nvPr/>
        </p:nvSpPr>
        <p:spPr bwMode="auto">
          <a:xfrm>
            <a:off x="3024964"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1" name="Freeform 10">
            <a:extLst>
              <a:ext uri="{FF2B5EF4-FFF2-40B4-BE49-F238E27FC236}">
                <a16:creationId xmlns:a16="http://schemas.microsoft.com/office/drawing/2014/main" id="{4C9D10CA-924D-E528-F52B-2BCD7B69C051}"/>
              </a:ext>
            </a:extLst>
          </p:cNvPr>
          <p:cNvSpPr>
            <a:spLocks noChangeAspect="1" noChangeArrowheads="1"/>
          </p:cNvSpPr>
          <p:nvPr/>
        </p:nvSpPr>
        <p:spPr bwMode="auto">
          <a:xfrm>
            <a:off x="4183002"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2" name="Freeform 10">
            <a:extLst>
              <a:ext uri="{FF2B5EF4-FFF2-40B4-BE49-F238E27FC236}">
                <a16:creationId xmlns:a16="http://schemas.microsoft.com/office/drawing/2014/main" id="{84B5AAC2-C30F-942E-A2C8-419A0825ACF5}"/>
              </a:ext>
            </a:extLst>
          </p:cNvPr>
          <p:cNvSpPr>
            <a:spLocks noChangeAspect="1" noChangeArrowheads="1"/>
          </p:cNvSpPr>
          <p:nvPr/>
        </p:nvSpPr>
        <p:spPr bwMode="auto">
          <a:xfrm>
            <a:off x="5427025"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3" name="Freeform 10">
            <a:extLst>
              <a:ext uri="{FF2B5EF4-FFF2-40B4-BE49-F238E27FC236}">
                <a16:creationId xmlns:a16="http://schemas.microsoft.com/office/drawing/2014/main" id="{54424B46-2C14-87D2-33A6-F28D6B07EB0B}"/>
              </a:ext>
            </a:extLst>
          </p:cNvPr>
          <p:cNvSpPr>
            <a:spLocks noChangeAspect="1" noChangeArrowheads="1"/>
          </p:cNvSpPr>
          <p:nvPr/>
        </p:nvSpPr>
        <p:spPr bwMode="auto">
          <a:xfrm>
            <a:off x="3015337"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4" name="Freeform 10">
            <a:extLst>
              <a:ext uri="{FF2B5EF4-FFF2-40B4-BE49-F238E27FC236}">
                <a16:creationId xmlns:a16="http://schemas.microsoft.com/office/drawing/2014/main" id="{3AB3EAE8-2618-3490-4CE0-063A1422863A}"/>
              </a:ext>
            </a:extLst>
          </p:cNvPr>
          <p:cNvSpPr>
            <a:spLocks noChangeAspect="1" noChangeArrowheads="1"/>
          </p:cNvSpPr>
          <p:nvPr/>
        </p:nvSpPr>
        <p:spPr bwMode="auto">
          <a:xfrm>
            <a:off x="3015337"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5" name="フリーフォーム 85">
            <a:extLst>
              <a:ext uri="{FF2B5EF4-FFF2-40B4-BE49-F238E27FC236}">
                <a16:creationId xmlns:a16="http://schemas.microsoft.com/office/drawing/2014/main" id="{349EB28C-BFAF-AAFB-3C2F-7728142390B1}"/>
              </a:ext>
            </a:extLst>
          </p:cNvPr>
          <p:cNvSpPr/>
          <p:nvPr/>
        </p:nvSpPr>
        <p:spPr>
          <a:xfrm>
            <a:off x="5018736"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100" kern="0" dirty="0">
                <a:solidFill>
                  <a:srgbClr val="FFFFFF"/>
                </a:solidFill>
                <a:latin typeface="メイリオ"/>
              </a:rPr>
              <a:t>　・企業ロゴの受け渡し</a:t>
            </a:r>
            <a:endParaRPr kumimoji="0" lang="en-US" altLang="ja-JP" sz="1100" kern="0" dirty="0">
              <a:solidFill>
                <a:srgbClr val="FFFFFF"/>
              </a:solidFill>
              <a:latin typeface="メイリオ"/>
            </a:endParaRPr>
          </a:p>
          <a:p>
            <a:pPr algn="just" defTabSz="444500">
              <a:lnSpc>
                <a:spcPct val="120000"/>
              </a:lnSpc>
              <a:spcBef>
                <a:spcPct val="0"/>
              </a:spcBef>
              <a:defRPr/>
            </a:pPr>
            <a:r>
              <a:rPr kumimoji="0" lang="ja-JP" altLang="en-US" sz="1100" kern="0" dirty="0">
                <a:solidFill>
                  <a:srgbClr val="FFFFFF"/>
                </a:solidFill>
                <a:latin typeface="メイリオ"/>
              </a:rPr>
              <a:t>・バナー制作</a:t>
            </a:r>
          </a:p>
        </p:txBody>
      </p:sp>
      <p:sp>
        <p:nvSpPr>
          <p:cNvPr id="116" name="円/楕円 86">
            <a:extLst>
              <a:ext uri="{FF2B5EF4-FFF2-40B4-BE49-F238E27FC236}">
                <a16:creationId xmlns:a16="http://schemas.microsoft.com/office/drawing/2014/main" id="{EDB88063-CAE3-CBBE-C2C4-F921750247A4}"/>
              </a:ext>
            </a:extLst>
          </p:cNvPr>
          <p:cNvSpPr>
            <a:spLocks noChangeAspect="1"/>
          </p:cNvSpPr>
          <p:nvPr/>
        </p:nvSpPr>
        <p:spPr>
          <a:xfrm>
            <a:off x="4885740" y="880184"/>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117" name="Group 1">
            <a:extLst>
              <a:ext uri="{FF2B5EF4-FFF2-40B4-BE49-F238E27FC236}">
                <a16:creationId xmlns:a16="http://schemas.microsoft.com/office/drawing/2014/main" id="{3480DAC4-0C4B-639E-70E5-03AADC755A40}"/>
              </a:ext>
            </a:extLst>
          </p:cNvPr>
          <p:cNvGrpSpPr>
            <a:grpSpLocks/>
          </p:cNvGrpSpPr>
          <p:nvPr/>
        </p:nvGrpSpPr>
        <p:grpSpPr bwMode="auto">
          <a:xfrm>
            <a:off x="5450734" y="1064709"/>
            <a:ext cx="359182" cy="219481"/>
            <a:chOff x="664" y="504"/>
            <a:chExt cx="485" cy="326"/>
          </a:xfrm>
          <a:solidFill>
            <a:srgbClr val="FFFFFF"/>
          </a:solidFill>
        </p:grpSpPr>
        <p:sp>
          <p:nvSpPr>
            <p:cNvPr id="118" name="Freeform 2">
              <a:extLst>
                <a:ext uri="{FF2B5EF4-FFF2-40B4-BE49-F238E27FC236}">
                  <a16:creationId xmlns:a16="http://schemas.microsoft.com/office/drawing/2014/main" id="{DF90A0E8-8698-BE92-79DA-DE6E2BFD08EB}"/>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19" name="Freeform 3">
              <a:extLst>
                <a:ext uri="{FF2B5EF4-FFF2-40B4-BE49-F238E27FC236}">
                  <a16:creationId xmlns:a16="http://schemas.microsoft.com/office/drawing/2014/main" id="{710B3325-DD66-D342-723B-6EAB188C58B8}"/>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0" name="Freeform 4">
              <a:extLst>
                <a:ext uri="{FF2B5EF4-FFF2-40B4-BE49-F238E27FC236}">
                  <a16:creationId xmlns:a16="http://schemas.microsoft.com/office/drawing/2014/main" id="{8772766A-A5EF-E82F-B7DB-5C4E9658E812}"/>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1" name="Freeform 5">
              <a:extLst>
                <a:ext uri="{FF2B5EF4-FFF2-40B4-BE49-F238E27FC236}">
                  <a16:creationId xmlns:a16="http://schemas.microsoft.com/office/drawing/2014/main" id="{541A2165-E43D-FAD7-A55A-B58BB77592D4}"/>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122" name="フリーフォーム 92">
            <a:extLst>
              <a:ext uri="{FF2B5EF4-FFF2-40B4-BE49-F238E27FC236}">
                <a16:creationId xmlns:a16="http://schemas.microsoft.com/office/drawing/2014/main" id="{D1D378FD-29BB-7FE6-7B90-383C37D45527}"/>
              </a:ext>
            </a:extLst>
          </p:cNvPr>
          <p:cNvSpPr/>
          <p:nvPr/>
        </p:nvSpPr>
        <p:spPr>
          <a:xfrm>
            <a:off x="9968372"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chemeClr val="accent1"/>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buSzPct val="80000"/>
              <a:defRPr/>
            </a:pPr>
            <a:r>
              <a:rPr kumimoji="0" lang="ja-JP" altLang="en-US" sz="1100" kern="0" dirty="0">
                <a:solidFill>
                  <a:srgbClr val="FFFFFF"/>
                </a:solidFill>
                <a:latin typeface="メイリオ"/>
              </a:rPr>
              <a:t>・公開準備</a:t>
            </a:r>
            <a:endParaRPr kumimoji="0" lang="en-US" altLang="ja-JP" sz="11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100" kern="0" dirty="0">
                <a:solidFill>
                  <a:srgbClr val="FFFFFF"/>
                </a:solidFill>
                <a:latin typeface="メイリオ"/>
              </a:rPr>
              <a:t>テストアップ</a:t>
            </a:r>
            <a:endParaRPr kumimoji="0" lang="en-US" altLang="ja-JP" sz="1100" kern="0" dirty="0">
              <a:solidFill>
                <a:srgbClr val="FFFFFF"/>
              </a:solidFill>
              <a:latin typeface="メイリオ"/>
            </a:endParaRPr>
          </a:p>
        </p:txBody>
      </p:sp>
      <p:sp>
        <p:nvSpPr>
          <p:cNvPr id="123" name="円/楕円 93">
            <a:extLst>
              <a:ext uri="{FF2B5EF4-FFF2-40B4-BE49-F238E27FC236}">
                <a16:creationId xmlns:a16="http://schemas.microsoft.com/office/drawing/2014/main" id="{129F5706-DA16-5547-F282-D7536AB8C82B}"/>
              </a:ext>
            </a:extLst>
          </p:cNvPr>
          <p:cNvSpPr>
            <a:spLocks noChangeAspect="1"/>
          </p:cNvSpPr>
          <p:nvPr/>
        </p:nvSpPr>
        <p:spPr>
          <a:xfrm>
            <a:off x="9835376" y="880184"/>
            <a:ext cx="432000" cy="432000"/>
          </a:xfrm>
          <a:prstGeom prst="ellipse">
            <a:avLst/>
          </a:prstGeom>
          <a:solidFill>
            <a:schemeClr val="accent1"/>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8</a:t>
            </a:r>
            <a:endParaRPr kumimoji="0" lang="ja-JP" altLang="en-US" sz="1200" b="1" kern="0" dirty="0">
              <a:solidFill>
                <a:srgbClr val="FFFFFF"/>
              </a:solidFill>
              <a:latin typeface="メイリオ"/>
            </a:endParaRPr>
          </a:p>
        </p:txBody>
      </p:sp>
      <p:sp>
        <p:nvSpPr>
          <p:cNvPr id="124" name="Freeform 42">
            <a:extLst>
              <a:ext uri="{FF2B5EF4-FFF2-40B4-BE49-F238E27FC236}">
                <a16:creationId xmlns:a16="http://schemas.microsoft.com/office/drawing/2014/main" id="{FFCDBE39-C547-1504-96F8-2291700F7819}"/>
              </a:ext>
            </a:extLst>
          </p:cNvPr>
          <p:cNvSpPr>
            <a:spLocks noChangeArrowheads="1"/>
          </p:cNvSpPr>
          <p:nvPr/>
        </p:nvSpPr>
        <p:spPr bwMode="auto">
          <a:xfrm>
            <a:off x="10422100" y="1043282"/>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5" name="フリーフォーム 95">
            <a:extLst>
              <a:ext uri="{FF2B5EF4-FFF2-40B4-BE49-F238E27FC236}">
                <a16:creationId xmlns:a16="http://schemas.microsoft.com/office/drawing/2014/main" id="{9334344A-659C-7FB3-CE42-287D2051FD0C}"/>
              </a:ext>
            </a:extLst>
          </p:cNvPr>
          <p:cNvSpPr/>
          <p:nvPr/>
        </p:nvSpPr>
        <p:spPr>
          <a:xfrm>
            <a:off x="3789153"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50" kern="0" dirty="0">
                <a:solidFill>
                  <a:srgbClr val="FFFFFF"/>
                </a:solidFill>
                <a:latin typeface="メイリオ"/>
              </a:rPr>
              <a:t>・誘導広告の予約</a:t>
            </a:r>
          </a:p>
          <a:p>
            <a:pPr defTabSz="444500">
              <a:lnSpc>
                <a:spcPct val="120000"/>
              </a:lnSpc>
              <a:spcBef>
                <a:spcPct val="0"/>
              </a:spcBef>
              <a:defRPr/>
            </a:pPr>
            <a:r>
              <a:rPr kumimoji="0" lang="ja-JP" altLang="en-US" sz="950" kern="0" dirty="0">
                <a:solidFill>
                  <a:srgbClr val="FFFFFF"/>
                </a:solidFill>
                <a:latin typeface="メイリオ"/>
              </a:rPr>
              <a:t>・制作費の申込</a:t>
            </a:r>
            <a:endParaRPr kumimoji="0" lang="en-US" altLang="ja-JP" sz="950" kern="0" dirty="0">
              <a:solidFill>
                <a:srgbClr val="FFFFFF"/>
              </a:solidFill>
              <a:latin typeface="メイリオ"/>
            </a:endParaRPr>
          </a:p>
          <a:p>
            <a:pPr defTabSz="444500">
              <a:lnSpc>
                <a:spcPct val="120000"/>
              </a:lnSpc>
              <a:spcBef>
                <a:spcPct val="0"/>
              </a:spcBef>
              <a:defRPr/>
            </a:pPr>
            <a:r>
              <a:rPr kumimoji="0" lang="ja-JP" altLang="en-US" sz="950" kern="0" dirty="0">
                <a:solidFill>
                  <a:srgbClr val="FFFFFF"/>
                </a:solidFill>
                <a:latin typeface="メイリオ"/>
              </a:rPr>
              <a:t>・編集誘導費の申込</a:t>
            </a:r>
          </a:p>
        </p:txBody>
      </p:sp>
      <p:sp>
        <p:nvSpPr>
          <p:cNvPr id="126" name="円/楕円 96">
            <a:extLst>
              <a:ext uri="{FF2B5EF4-FFF2-40B4-BE49-F238E27FC236}">
                <a16:creationId xmlns:a16="http://schemas.microsoft.com/office/drawing/2014/main" id="{59AA0E7D-F6B7-C2AA-3E00-6AE42401DAA5}"/>
              </a:ext>
            </a:extLst>
          </p:cNvPr>
          <p:cNvSpPr>
            <a:spLocks noChangeAspect="1"/>
          </p:cNvSpPr>
          <p:nvPr/>
        </p:nvSpPr>
        <p:spPr>
          <a:xfrm>
            <a:off x="3656157" y="880184"/>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127" name="グラフィックス 126" descr="クリップボード 単色塗りつぶし">
            <a:extLst>
              <a:ext uri="{FF2B5EF4-FFF2-40B4-BE49-F238E27FC236}">
                <a16:creationId xmlns:a16="http://schemas.microsoft.com/office/drawing/2014/main" id="{5DF32B62-51F4-A11B-276C-0B8F683C686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19292" y="980796"/>
            <a:ext cx="360000" cy="360000"/>
          </a:xfrm>
          <a:prstGeom prst="rect">
            <a:avLst/>
          </a:prstGeom>
        </p:spPr>
      </p:pic>
      <p:sp>
        <p:nvSpPr>
          <p:cNvPr id="128" name="フリーフォーム 98">
            <a:extLst>
              <a:ext uri="{FF2B5EF4-FFF2-40B4-BE49-F238E27FC236}">
                <a16:creationId xmlns:a16="http://schemas.microsoft.com/office/drawing/2014/main" id="{2ED66A87-5F82-6E47-8368-405B45A2E8D2}"/>
              </a:ext>
            </a:extLst>
          </p:cNvPr>
          <p:cNvSpPr/>
          <p:nvPr/>
        </p:nvSpPr>
        <p:spPr>
          <a:xfrm>
            <a:off x="2559575"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オリエンテーション</a:t>
            </a:r>
          </a:p>
        </p:txBody>
      </p:sp>
      <p:sp>
        <p:nvSpPr>
          <p:cNvPr id="129" name="円/楕円 99">
            <a:extLst>
              <a:ext uri="{FF2B5EF4-FFF2-40B4-BE49-F238E27FC236}">
                <a16:creationId xmlns:a16="http://schemas.microsoft.com/office/drawing/2014/main" id="{8A671AA7-656E-0EB3-48CB-065838FC3880}"/>
              </a:ext>
            </a:extLst>
          </p:cNvPr>
          <p:cNvSpPr>
            <a:spLocks noChangeAspect="1"/>
          </p:cNvSpPr>
          <p:nvPr/>
        </p:nvSpPr>
        <p:spPr>
          <a:xfrm>
            <a:off x="2426579" y="880184"/>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30" name="グラフィックス 129" descr="ユーザー 単色塗りつぶし">
            <a:extLst>
              <a:ext uri="{FF2B5EF4-FFF2-40B4-BE49-F238E27FC236}">
                <a16:creationId xmlns:a16="http://schemas.microsoft.com/office/drawing/2014/main" id="{B433BB0F-9212-0A1D-0880-7E2B701391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44475" y="980796"/>
            <a:ext cx="415499" cy="415499"/>
          </a:xfrm>
          <a:prstGeom prst="rect">
            <a:avLst/>
          </a:prstGeom>
        </p:spPr>
      </p:pic>
      <p:sp>
        <p:nvSpPr>
          <p:cNvPr id="131" name="フリーフォーム 101">
            <a:extLst>
              <a:ext uri="{FF2B5EF4-FFF2-40B4-BE49-F238E27FC236}">
                <a16:creationId xmlns:a16="http://schemas.microsoft.com/office/drawing/2014/main" id="{EA9CF276-2B23-427E-1E7E-9E4F55092625}"/>
              </a:ext>
            </a:extLst>
          </p:cNvPr>
          <p:cNvSpPr/>
          <p:nvPr/>
        </p:nvSpPr>
        <p:spPr>
          <a:xfrm>
            <a:off x="1310742"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事前提案</a:t>
            </a:r>
            <a:br>
              <a:rPr kumimoji="0" lang="ja-JP" altLang="en-US" sz="1200" kern="0" dirty="0">
                <a:solidFill>
                  <a:srgbClr val="000000"/>
                </a:solidFill>
                <a:latin typeface="メイリオ"/>
              </a:rPr>
            </a:br>
            <a:r>
              <a:rPr kumimoji="0" lang="ja-JP" altLang="en-US" sz="1200" kern="0" dirty="0">
                <a:solidFill>
                  <a:srgbClr val="000000"/>
                </a:solidFill>
                <a:latin typeface="メイリオ"/>
              </a:rPr>
              <a:t>可否</a:t>
            </a:r>
          </a:p>
        </p:txBody>
      </p:sp>
      <p:sp>
        <p:nvSpPr>
          <p:cNvPr id="132" name="円/楕円 102">
            <a:extLst>
              <a:ext uri="{FF2B5EF4-FFF2-40B4-BE49-F238E27FC236}">
                <a16:creationId xmlns:a16="http://schemas.microsoft.com/office/drawing/2014/main" id="{218FF081-EAB4-9A44-D7D2-5B4FBFAB2D17}"/>
              </a:ext>
            </a:extLst>
          </p:cNvPr>
          <p:cNvSpPr>
            <a:spLocks noChangeAspect="1"/>
          </p:cNvSpPr>
          <p:nvPr/>
        </p:nvSpPr>
        <p:spPr>
          <a:xfrm>
            <a:off x="1177746" y="880184"/>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33" name="グラフィックス 132" descr="チャット 単色塗りつぶし">
            <a:extLst>
              <a:ext uri="{FF2B5EF4-FFF2-40B4-BE49-F238E27FC236}">
                <a16:creationId xmlns:a16="http://schemas.microsoft.com/office/drawing/2014/main" id="{8C50AC77-E0A2-5DC6-4195-20ED8186294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662846" y="980325"/>
            <a:ext cx="468000" cy="468000"/>
          </a:xfrm>
          <a:prstGeom prst="rect">
            <a:avLst/>
          </a:prstGeom>
        </p:spPr>
      </p:pic>
      <p:sp>
        <p:nvSpPr>
          <p:cNvPr id="134" name="フリーフォーム 104">
            <a:extLst>
              <a:ext uri="{FF2B5EF4-FFF2-40B4-BE49-F238E27FC236}">
                <a16:creationId xmlns:a16="http://schemas.microsoft.com/office/drawing/2014/main" id="{99E406A9-98CE-40AD-5B06-9ACD35F7CD9E}"/>
              </a:ext>
            </a:extLst>
          </p:cNvPr>
          <p:cNvSpPr/>
          <p:nvPr/>
        </p:nvSpPr>
        <p:spPr>
          <a:xfrm>
            <a:off x="7509209"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40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dirty="0">
                <a:solidFill>
                  <a:srgbClr val="FFFFFF"/>
                </a:solidFill>
                <a:latin typeface="メイリオ"/>
              </a:rPr>
              <a:t>サイトデザイン受け渡し</a:t>
            </a:r>
          </a:p>
        </p:txBody>
      </p:sp>
      <p:pic>
        <p:nvPicPr>
          <p:cNvPr id="136" name="グラフィックス 135" descr="チェックマークを付けたチェック ボックス 単色塗りつぶし">
            <a:extLst>
              <a:ext uri="{FF2B5EF4-FFF2-40B4-BE49-F238E27FC236}">
                <a16:creationId xmlns:a16="http://schemas.microsoft.com/office/drawing/2014/main" id="{F6089027-E8E4-4493-6461-3DDA12A34DB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883043" y="952999"/>
            <a:ext cx="432000" cy="432000"/>
          </a:xfrm>
          <a:prstGeom prst="rect">
            <a:avLst/>
          </a:prstGeom>
        </p:spPr>
      </p:pic>
      <p:sp>
        <p:nvSpPr>
          <p:cNvPr id="137" name="フリーフォーム 107">
            <a:extLst>
              <a:ext uri="{FF2B5EF4-FFF2-40B4-BE49-F238E27FC236}">
                <a16:creationId xmlns:a16="http://schemas.microsoft.com/office/drawing/2014/main" id="{2FA9D0C9-E165-A277-6052-5EA36B2B36ED}"/>
              </a:ext>
            </a:extLst>
          </p:cNvPr>
          <p:cNvSpPr/>
          <p:nvPr/>
        </p:nvSpPr>
        <p:spPr>
          <a:xfrm>
            <a:off x="8719541"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50196"/>
            </a:srgbClr>
          </a:solidFill>
          <a:ln w="25400" cap="flat" cmpd="sng" algn="ctr">
            <a:noFill/>
            <a:prstDash val="solid"/>
          </a:ln>
          <a:effectLst/>
        </p:spPr>
        <p:txBody>
          <a:bodyPr spcFirstLastPara="0" vert="horz" wrap="square" lIns="144000" tIns="180000" rIns="72000" bIns="0" numCol="1" spcCol="1270" anchor="ctr" anchorCtr="0">
            <a:noAutofit/>
          </a:bodyPr>
          <a:lstStyle/>
          <a:p>
            <a:pPr defTabSz="444500">
              <a:lnSpc>
                <a:spcPct val="120000"/>
              </a:lnSpc>
              <a:spcBef>
                <a:spcPct val="0"/>
              </a:spcBef>
              <a:buSzPct val="80000"/>
              <a:defRPr/>
            </a:pPr>
            <a:r>
              <a:rPr kumimoji="0" lang="ja-JP" altLang="en-US" sz="1100" kern="0" dirty="0">
                <a:solidFill>
                  <a:srgbClr val="FFFFFF"/>
                </a:solidFill>
                <a:latin typeface="メイリオ"/>
              </a:rPr>
              <a:t>バナーの確認</a:t>
            </a:r>
          </a:p>
        </p:txBody>
      </p:sp>
      <p:sp>
        <p:nvSpPr>
          <p:cNvPr id="139" name="直角三角形 138">
            <a:extLst>
              <a:ext uri="{FF2B5EF4-FFF2-40B4-BE49-F238E27FC236}">
                <a16:creationId xmlns:a16="http://schemas.microsoft.com/office/drawing/2014/main" id="{5602F455-3D73-F4DD-FC52-4F5C4B43BFAB}"/>
              </a:ext>
            </a:extLst>
          </p:cNvPr>
          <p:cNvSpPr/>
          <p:nvPr/>
        </p:nvSpPr>
        <p:spPr>
          <a:xfrm rot="13500000">
            <a:off x="2311112" y="1643932"/>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0" name="直角三角形 139">
            <a:extLst>
              <a:ext uri="{FF2B5EF4-FFF2-40B4-BE49-F238E27FC236}">
                <a16:creationId xmlns:a16="http://schemas.microsoft.com/office/drawing/2014/main" id="{38C0DD7E-6CB6-3164-0FB4-A556017C4E10}"/>
              </a:ext>
            </a:extLst>
          </p:cNvPr>
          <p:cNvSpPr/>
          <p:nvPr/>
        </p:nvSpPr>
        <p:spPr>
          <a:xfrm rot="13500000">
            <a:off x="3538261" y="1643933"/>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1" name="直角三角形 140">
            <a:extLst>
              <a:ext uri="{FF2B5EF4-FFF2-40B4-BE49-F238E27FC236}">
                <a16:creationId xmlns:a16="http://schemas.microsoft.com/office/drawing/2014/main" id="{611FCA5F-48F3-B92C-57B6-3D46D4E7FC07}"/>
              </a:ext>
            </a:extLst>
          </p:cNvPr>
          <p:cNvSpPr/>
          <p:nvPr/>
        </p:nvSpPr>
        <p:spPr>
          <a:xfrm rot="13500000">
            <a:off x="4765415" y="1643934"/>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2" name="直角三角形 141">
            <a:extLst>
              <a:ext uri="{FF2B5EF4-FFF2-40B4-BE49-F238E27FC236}">
                <a16:creationId xmlns:a16="http://schemas.microsoft.com/office/drawing/2014/main" id="{9DA6C8F8-7509-543F-2239-A7459C00C380}"/>
              </a:ext>
            </a:extLst>
          </p:cNvPr>
          <p:cNvSpPr/>
          <p:nvPr/>
        </p:nvSpPr>
        <p:spPr>
          <a:xfrm rot="13500000">
            <a:off x="7253459"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3" name="直角三角形 142">
            <a:extLst>
              <a:ext uri="{FF2B5EF4-FFF2-40B4-BE49-F238E27FC236}">
                <a16:creationId xmlns:a16="http://schemas.microsoft.com/office/drawing/2014/main" id="{15412FAC-3712-7831-0377-EE4F770BBD86}"/>
              </a:ext>
            </a:extLst>
          </p:cNvPr>
          <p:cNvSpPr/>
          <p:nvPr/>
        </p:nvSpPr>
        <p:spPr>
          <a:xfrm rot="13500000">
            <a:off x="8461362"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4" name="直角三角形 143">
            <a:extLst>
              <a:ext uri="{FF2B5EF4-FFF2-40B4-BE49-F238E27FC236}">
                <a16:creationId xmlns:a16="http://schemas.microsoft.com/office/drawing/2014/main" id="{BE52DAF4-BD5A-EAE1-4E4C-ECCA5B5214D6}"/>
              </a:ext>
            </a:extLst>
          </p:cNvPr>
          <p:cNvSpPr/>
          <p:nvPr/>
        </p:nvSpPr>
        <p:spPr>
          <a:xfrm rot="13500000">
            <a:off x="9707763"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5" name="直角三角形 144">
            <a:extLst>
              <a:ext uri="{FF2B5EF4-FFF2-40B4-BE49-F238E27FC236}">
                <a16:creationId xmlns:a16="http://schemas.microsoft.com/office/drawing/2014/main" id="{FB58F04F-B6D7-EFA8-5CCF-D108B2A41EF9}"/>
              </a:ext>
            </a:extLst>
          </p:cNvPr>
          <p:cNvSpPr/>
          <p:nvPr/>
        </p:nvSpPr>
        <p:spPr>
          <a:xfrm rot="13500000">
            <a:off x="10867535"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46" name="Freeform 10">
            <a:extLst>
              <a:ext uri="{FF2B5EF4-FFF2-40B4-BE49-F238E27FC236}">
                <a16:creationId xmlns:a16="http://schemas.microsoft.com/office/drawing/2014/main" id="{5278EDF8-1286-9735-11E6-446FC0D2A3B0}"/>
              </a:ext>
            </a:extLst>
          </p:cNvPr>
          <p:cNvSpPr>
            <a:spLocks noChangeAspect="1" noChangeArrowheads="1"/>
          </p:cNvSpPr>
          <p:nvPr/>
        </p:nvSpPr>
        <p:spPr bwMode="auto">
          <a:xfrm>
            <a:off x="7951836"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47" name="Freeform 10">
            <a:extLst>
              <a:ext uri="{FF2B5EF4-FFF2-40B4-BE49-F238E27FC236}">
                <a16:creationId xmlns:a16="http://schemas.microsoft.com/office/drawing/2014/main" id="{CC6B2C65-5146-090C-1FBD-188885B4FB89}"/>
              </a:ext>
            </a:extLst>
          </p:cNvPr>
          <p:cNvSpPr>
            <a:spLocks noChangeAspect="1" noChangeArrowheads="1"/>
          </p:cNvSpPr>
          <p:nvPr/>
        </p:nvSpPr>
        <p:spPr bwMode="auto">
          <a:xfrm>
            <a:off x="7951836" y="321676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48" name="Freeform 10">
            <a:extLst>
              <a:ext uri="{FF2B5EF4-FFF2-40B4-BE49-F238E27FC236}">
                <a16:creationId xmlns:a16="http://schemas.microsoft.com/office/drawing/2014/main" id="{BEF9964F-4B1D-0367-C531-35E20CE8AD00}"/>
              </a:ext>
            </a:extLst>
          </p:cNvPr>
          <p:cNvSpPr>
            <a:spLocks noChangeAspect="1" noChangeArrowheads="1"/>
          </p:cNvSpPr>
          <p:nvPr/>
        </p:nvSpPr>
        <p:spPr bwMode="auto">
          <a:xfrm>
            <a:off x="9192580"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49" name="Freeform 10">
            <a:extLst>
              <a:ext uri="{FF2B5EF4-FFF2-40B4-BE49-F238E27FC236}">
                <a16:creationId xmlns:a16="http://schemas.microsoft.com/office/drawing/2014/main" id="{450AB7D3-3245-C15D-186E-5AA02F1C4C29}"/>
              </a:ext>
            </a:extLst>
          </p:cNvPr>
          <p:cNvSpPr>
            <a:spLocks noChangeAspect="1" noChangeArrowheads="1"/>
          </p:cNvSpPr>
          <p:nvPr/>
        </p:nvSpPr>
        <p:spPr bwMode="auto">
          <a:xfrm>
            <a:off x="9192580"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50" name="Freeform 10">
            <a:extLst>
              <a:ext uri="{FF2B5EF4-FFF2-40B4-BE49-F238E27FC236}">
                <a16:creationId xmlns:a16="http://schemas.microsoft.com/office/drawing/2014/main" id="{3DDD534F-2B58-62C3-FDD6-D5802C9CF036}"/>
              </a:ext>
            </a:extLst>
          </p:cNvPr>
          <p:cNvSpPr>
            <a:spLocks noChangeAspect="1" noChangeArrowheads="1"/>
          </p:cNvSpPr>
          <p:nvPr/>
        </p:nvSpPr>
        <p:spPr bwMode="auto">
          <a:xfrm>
            <a:off x="9192580"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51" name="Freeform 10">
            <a:extLst>
              <a:ext uri="{FF2B5EF4-FFF2-40B4-BE49-F238E27FC236}">
                <a16:creationId xmlns:a16="http://schemas.microsoft.com/office/drawing/2014/main" id="{A7F775D5-659D-AB0E-42AA-A5B3642923E5}"/>
              </a:ext>
            </a:extLst>
          </p:cNvPr>
          <p:cNvSpPr>
            <a:spLocks noChangeAspect="1" noChangeArrowheads="1"/>
          </p:cNvSpPr>
          <p:nvPr/>
        </p:nvSpPr>
        <p:spPr bwMode="auto">
          <a:xfrm>
            <a:off x="10379200"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52" name="テキスト ボックス 151">
            <a:extLst>
              <a:ext uri="{FF2B5EF4-FFF2-40B4-BE49-F238E27FC236}">
                <a16:creationId xmlns:a16="http://schemas.microsoft.com/office/drawing/2014/main" id="{72F4E844-126A-99EA-50BB-64F2D6FCCD51}"/>
              </a:ext>
            </a:extLst>
          </p:cNvPr>
          <p:cNvSpPr txBox="1"/>
          <p:nvPr/>
        </p:nvSpPr>
        <p:spPr>
          <a:xfrm>
            <a:off x="1275170" y="3640777"/>
            <a:ext cx="1097133"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1000" kern="0" dirty="0">
              <a:solidFill>
                <a:srgbClr val="545454"/>
              </a:solidFill>
              <a:latin typeface="メイリオ"/>
            </a:endParaRPr>
          </a:p>
        </p:txBody>
      </p:sp>
      <p:sp>
        <p:nvSpPr>
          <p:cNvPr id="153" name="テキスト ボックス 152">
            <a:extLst>
              <a:ext uri="{FF2B5EF4-FFF2-40B4-BE49-F238E27FC236}">
                <a16:creationId xmlns:a16="http://schemas.microsoft.com/office/drawing/2014/main" id="{DC274D79-58D0-B672-A4D6-B3D2D9C2A266}"/>
              </a:ext>
            </a:extLst>
          </p:cNvPr>
          <p:cNvSpPr txBox="1"/>
          <p:nvPr/>
        </p:nvSpPr>
        <p:spPr>
          <a:xfrm>
            <a:off x="2533933" y="3640777"/>
            <a:ext cx="1077578"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1000" kern="0" dirty="0">
              <a:solidFill>
                <a:srgbClr val="545454"/>
              </a:solidFill>
              <a:latin typeface="メイリオ"/>
            </a:endParaRPr>
          </a:p>
        </p:txBody>
      </p:sp>
      <p:sp>
        <p:nvSpPr>
          <p:cNvPr id="154" name="テキスト ボックス 153">
            <a:extLst>
              <a:ext uri="{FF2B5EF4-FFF2-40B4-BE49-F238E27FC236}">
                <a16:creationId xmlns:a16="http://schemas.microsoft.com/office/drawing/2014/main" id="{C7F76D15-A3A8-7D03-39DE-8B99A43DF7B0}"/>
              </a:ext>
            </a:extLst>
          </p:cNvPr>
          <p:cNvSpPr txBox="1"/>
          <p:nvPr/>
        </p:nvSpPr>
        <p:spPr>
          <a:xfrm>
            <a:off x="3757824" y="3640777"/>
            <a:ext cx="1127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en-US" altLang="ja-JP" sz="800" kern="0" dirty="0">
              <a:solidFill>
                <a:srgbClr val="545454"/>
              </a:solidFill>
              <a:latin typeface="メイリオ"/>
            </a:endParaRPr>
          </a:p>
        </p:txBody>
      </p:sp>
      <p:sp>
        <p:nvSpPr>
          <p:cNvPr id="155" name="テキスト ボックス 154">
            <a:extLst>
              <a:ext uri="{FF2B5EF4-FFF2-40B4-BE49-F238E27FC236}">
                <a16:creationId xmlns:a16="http://schemas.microsoft.com/office/drawing/2014/main" id="{7F59A54A-00A7-0610-D6CE-83D5D322EB6A}"/>
              </a:ext>
            </a:extLst>
          </p:cNvPr>
          <p:cNvSpPr txBox="1"/>
          <p:nvPr/>
        </p:nvSpPr>
        <p:spPr>
          <a:xfrm>
            <a:off x="4981709" y="3640777"/>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en-US" altLang="ja-JP" sz="1000" kern="0" dirty="0">
              <a:solidFill>
                <a:srgbClr val="545454"/>
              </a:solidFill>
              <a:latin typeface="メイリオ"/>
            </a:endParaRPr>
          </a:p>
        </p:txBody>
      </p:sp>
      <p:sp>
        <p:nvSpPr>
          <p:cNvPr id="156" name="テキスト ボックス 155">
            <a:extLst>
              <a:ext uri="{FF2B5EF4-FFF2-40B4-BE49-F238E27FC236}">
                <a16:creationId xmlns:a16="http://schemas.microsoft.com/office/drawing/2014/main" id="{4F299FB0-2374-4A4C-EDA1-7EECEE7F0204}"/>
              </a:ext>
            </a:extLst>
          </p:cNvPr>
          <p:cNvSpPr txBox="1"/>
          <p:nvPr/>
        </p:nvSpPr>
        <p:spPr>
          <a:xfrm>
            <a:off x="7472489" y="3640777"/>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157" name="テキスト ボックス 156">
            <a:extLst>
              <a:ext uri="{FF2B5EF4-FFF2-40B4-BE49-F238E27FC236}">
                <a16:creationId xmlns:a16="http://schemas.microsoft.com/office/drawing/2014/main" id="{D549839E-903C-3637-D4C0-104F3BA34524}"/>
              </a:ext>
            </a:extLst>
          </p:cNvPr>
          <p:cNvSpPr txBox="1"/>
          <p:nvPr/>
        </p:nvSpPr>
        <p:spPr>
          <a:xfrm>
            <a:off x="8706004" y="3640777"/>
            <a:ext cx="1114532"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158" name="テキスト ボックス 157">
            <a:extLst>
              <a:ext uri="{FF2B5EF4-FFF2-40B4-BE49-F238E27FC236}">
                <a16:creationId xmlns:a16="http://schemas.microsoft.com/office/drawing/2014/main" id="{BB5B3680-EFEB-7521-1101-01AD6F019402}"/>
              </a:ext>
            </a:extLst>
          </p:cNvPr>
          <p:cNvSpPr txBox="1"/>
          <p:nvPr/>
        </p:nvSpPr>
        <p:spPr>
          <a:xfrm>
            <a:off x="9923191" y="3640777"/>
            <a:ext cx="1143829" cy="2920361"/>
          </a:xfrm>
          <a:prstGeom prst="rect">
            <a:avLst/>
          </a:prstGeom>
          <a:solidFill>
            <a:srgbClr val="FFFFFF">
              <a:alpha val="95000"/>
            </a:srgbClr>
          </a:solidFill>
          <a:ln>
            <a:solidFill>
              <a:srgbClr val="00003E"/>
            </a:solidFill>
          </a:ln>
        </p:spPr>
        <p:txBody>
          <a:bodyPr wrap="square" lIns="72000" tIns="216000" rIns="72000" bIns="0" rtlCol="0" anchor="t">
            <a:noAutofit/>
          </a:bodyPr>
          <a:lstStyle/>
          <a:p>
            <a:pPr>
              <a:lnSpc>
                <a:spcPct val="110000"/>
              </a:lnSpc>
              <a:spcAft>
                <a:spcPts val="400"/>
              </a:spcAft>
              <a:defRPr/>
            </a:pPr>
            <a:endParaRPr kumimoji="0" lang="ja-JP" altLang="en-US" sz="800" kern="0" dirty="0">
              <a:solidFill>
                <a:srgbClr val="545454"/>
              </a:solidFill>
              <a:latin typeface="メイリオ"/>
            </a:endParaRPr>
          </a:p>
        </p:txBody>
      </p:sp>
      <p:sp>
        <p:nvSpPr>
          <p:cNvPr id="159" name="Freeform 10">
            <a:extLst>
              <a:ext uri="{FF2B5EF4-FFF2-40B4-BE49-F238E27FC236}">
                <a16:creationId xmlns:a16="http://schemas.microsoft.com/office/drawing/2014/main" id="{4752AEB2-D6C8-EAEC-EC96-9EDD54736309}"/>
              </a:ext>
            </a:extLst>
          </p:cNvPr>
          <p:cNvSpPr>
            <a:spLocks noChangeAspect="1" noChangeArrowheads="1"/>
          </p:cNvSpPr>
          <p:nvPr/>
        </p:nvSpPr>
        <p:spPr bwMode="auto">
          <a:xfrm>
            <a:off x="5425421" y="235891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60" name="Freeform 10">
            <a:extLst>
              <a:ext uri="{FF2B5EF4-FFF2-40B4-BE49-F238E27FC236}">
                <a16:creationId xmlns:a16="http://schemas.microsoft.com/office/drawing/2014/main" id="{3E370F80-F1E6-1716-F5AB-D8258599CFBF}"/>
              </a:ext>
            </a:extLst>
          </p:cNvPr>
          <p:cNvSpPr>
            <a:spLocks noChangeAspect="1" noChangeArrowheads="1"/>
          </p:cNvSpPr>
          <p:nvPr/>
        </p:nvSpPr>
        <p:spPr bwMode="auto">
          <a:xfrm>
            <a:off x="10396847" y="2794119"/>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61" name="Freeform 10">
            <a:extLst>
              <a:ext uri="{FF2B5EF4-FFF2-40B4-BE49-F238E27FC236}">
                <a16:creationId xmlns:a16="http://schemas.microsoft.com/office/drawing/2014/main" id="{728638E7-E875-2F05-FD52-D13709A6D269}"/>
              </a:ext>
            </a:extLst>
          </p:cNvPr>
          <p:cNvSpPr>
            <a:spLocks noChangeAspect="1" noChangeArrowheads="1"/>
          </p:cNvSpPr>
          <p:nvPr/>
        </p:nvSpPr>
        <p:spPr bwMode="auto">
          <a:xfrm>
            <a:off x="10406473" y="3227254"/>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62" name="Freeform 10">
            <a:extLst>
              <a:ext uri="{FF2B5EF4-FFF2-40B4-BE49-F238E27FC236}">
                <a16:creationId xmlns:a16="http://schemas.microsoft.com/office/drawing/2014/main" id="{9F9E5127-6A36-39BA-CB8B-E93E1C1510E1}"/>
              </a:ext>
            </a:extLst>
          </p:cNvPr>
          <p:cNvSpPr>
            <a:spLocks noChangeAspect="1" noChangeArrowheads="1"/>
          </p:cNvSpPr>
          <p:nvPr/>
        </p:nvSpPr>
        <p:spPr bwMode="auto">
          <a:xfrm>
            <a:off x="5444672" y="3234811"/>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pic>
        <p:nvPicPr>
          <p:cNvPr id="163" name="グラフィックス 162" descr="チェックマークを付けたチェック ボックス 単色塗りつぶし">
            <a:extLst>
              <a:ext uri="{FF2B5EF4-FFF2-40B4-BE49-F238E27FC236}">
                <a16:creationId xmlns:a16="http://schemas.microsoft.com/office/drawing/2014/main" id="{97595B84-7202-2DFC-FDC3-2876DAC21AD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094228" y="961020"/>
            <a:ext cx="432000" cy="432000"/>
          </a:xfrm>
          <a:prstGeom prst="rect">
            <a:avLst/>
          </a:prstGeom>
        </p:spPr>
      </p:pic>
      <p:sp>
        <p:nvSpPr>
          <p:cNvPr id="164" name="フリーフォーム 104">
            <a:extLst>
              <a:ext uri="{FF2B5EF4-FFF2-40B4-BE49-F238E27FC236}">
                <a16:creationId xmlns:a16="http://schemas.microsoft.com/office/drawing/2014/main" id="{E421E53D-C5F7-71F4-2A4E-8FFBD95828FC}"/>
              </a:ext>
            </a:extLst>
          </p:cNvPr>
          <p:cNvSpPr/>
          <p:nvPr/>
        </p:nvSpPr>
        <p:spPr>
          <a:xfrm>
            <a:off x="6285194" y="973011"/>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20000"/>
            </a:srgbClr>
          </a:solidFill>
          <a:ln w="25400" cap="flat" cmpd="sng" algn="ctr">
            <a:noFill/>
            <a:prstDash val="solid"/>
          </a:ln>
          <a:effectLst/>
        </p:spPr>
        <p:txBody>
          <a:bodyPr spcFirstLastPara="0" vert="horz" wrap="square" lIns="72000" tIns="180000" rIns="72000" bIns="0" numCol="1" spcCol="1270" anchor="ctr" anchorCtr="0">
            <a:noAutofit/>
          </a:bodyPr>
          <a:lstStyle/>
          <a:p>
            <a:pPr marL="0" marR="0" lvl="0" indent="0" algn="ctr" defTabSz="444500" eaLnBrk="1" fontAlgn="auto" latinLnBrk="0" hangingPunct="1">
              <a:lnSpc>
                <a:spcPct val="120000"/>
              </a:lnSpc>
              <a:spcBef>
                <a:spcPct val="0"/>
              </a:spcBef>
              <a:spcAft>
                <a:spcPts val="0"/>
              </a:spcAft>
              <a:buClrTx/>
              <a:buSzTx/>
              <a:buFontTx/>
              <a:buNone/>
              <a:tabLst/>
              <a:defRPr/>
            </a:pPr>
            <a:r>
              <a:rPr kumimoji="0" lang="ja-JP" altLang="en-US" sz="1100" b="0" i="0" u="none" strike="noStrike" kern="0" cap="none" spc="0" normalizeH="0" baseline="0" noProof="0" dirty="0">
                <a:ln>
                  <a:noFill/>
                </a:ln>
                <a:solidFill>
                  <a:srgbClr val="545454"/>
                </a:solidFill>
                <a:effectLst/>
                <a:uLnTx/>
                <a:uFillTx/>
                <a:latin typeface="メイリオ"/>
              </a:rPr>
              <a:t>レポート用のアンケート内容の確認</a:t>
            </a:r>
          </a:p>
        </p:txBody>
      </p:sp>
      <p:sp>
        <p:nvSpPr>
          <p:cNvPr id="165" name="円/楕円 105">
            <a:extLst>
              <a:ext uri="{FF2B5EF4-FFF2-40B4-BE49-F238E27FC236}">
                <a16:creationId xmlns:a16="http://schemas.microsoft.com/office/drawing/2014/main" id="{3C058F7C-D669-5829-86D4-B59904877F40}"/>
              </a:ext>
            </a:extLst>
          </p:cNvPr>
          <p:cNvSpPr>
            <a:spLocks noChangeAspect="1"/>
          </p:cNvSpPr>
          <p:nvPr/>
        </p:nvSpPr>
        <p:spPr>
          <a:xfrm>
            <a:off x="6152198" y="878578"/>
            <a:ext cx="432000" cy="432000"/>
          </a:xfrm>
          <a:prstGeom prst="ellipse">
            <a:avLst/>
          </a:prstGeom>
          <a:solidFill>
            <a:srgbClr val="00003E">
              <a:alpha val="2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000000"/>
                </a:solidFill>
                <a:effectLst/>
                <a:uLnTx/>
                <a:uFillTx/>
                <a:latin typeface="メイリオ"/>
              </a:rPr>
              <a:t>5</a:t>
            </a:r>
            <a:endParaRPr kumimoji="0" lang="ja-JP" altLang="en-US" sz="1200" b="1" i="0" u="none" strike="noStrike" kern="0" cap="none" spc="0" normalizeH="0" baseline="0" noProof="0" dirty="0">
              <a:ln>
                <a:noFill/>
              </a:ln>
              <a:solidFill>
                <a:srgbClr val="000000"/>
              </a:solidFill>
              <a:effectLst/>
              <a:uLnTx/>
              <a:uFillTx/>
              <a:latin typeface="メイリオ"/>
            </a:endParaRPr>
          </a:p>
        </p:txBody>
      </p:sp>
      <p:pic>
        <p:nvPicPr>
          <p:cNvPr id="166" name="グラフィックス 165" descr="チェックマークを付けたチェック ボックス 単色塗りつぶし">
            <a:extLst>
              <a:ext uri="{FF2B5EF4-FFF2-40B4-BE49-F238E27FC236}">
                <a16:creationId xmlns:a16="http://schemas.microsoft.com/office/drawing/2014/main" id="{A7282A31-E451-7F5C-1667-B6BF9620EA6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659028" y="951393"/>
            <a:ext cx="432000" cy="432000"/>
          </a:xfrm>
          <a:prstGeom prst="rect">
            <a:avLst/>
          </a:prstGeom>
        </p:spPr>
      </p:pic>
      <p:sp>
        <p:nvSpPr>
          <p:cNvPr id="167" name="直角三角形 166">
            <a:extLst>
              <a:ext uri="{FF2B5EF4-FFF2-40B4-BE49-F238E27FC236}">
                <a16:creationId xmlns:a16="http://schemas.microsoft.com/office/drawing/2014/main" id="{3A7A25F3-7B5F-19DA-E234-4D4D2E2A8B2A}"/>
              </a:ext>
            </a:extLst>
          </p:cNvPr>
          <p:cNvSpPr/>
          <p:nvPr/>
        </p:nvSpPr>
        <p:spPr>
          <a:xfrm rot="13500000">
            <a:off x="6029444" y="164232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69" name="テキスト ボックス 168">
            <a:extLst>
              <a:ext uri="{FF2B5EF4-FFF2-40B4-BE49-F238E27FC236}">
                <a16:creationId xmlns:a16="http://schemas.microsoft.com/office/drawing/2014/main" id="{A82BAFED-9340-9E62-05F3-664E5DB4CD55}"/>
              </a:ext>
            </a:extLst>
          </p:cNvPr>
          <p:cNvSpPr txBox="1"/>
          <p:nvPr/>
        </p:nvSpPr>
        <p:spPr>
          <a:xfrm>
            <a:off x="6229222" y="3639172"/>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170" name="テキスト ボックス 169">
            <a:extLst>
              <a:ext uri="{FF2B5EF4-FFF2-40B4-BE49-F238E27FC236}">
                <a16:creationId xmlns:a16="http://schemas.microsoft.com/office/drawing/2014/main" id="{32DBC3B9-E8DA-5BA4-7B1D-916AC3617D05}"/>
              </a:ext>
            </a:extLst>
          </p:cNvPr>
          <p:cNvSpPr txBox="1"/>
          <p:nvPr/>
        </p:nvSpPr>
        <p:spPr>
          <a:xfrm>
            <a:off x="1240528" y="3683374"/>
            <a:ext cx="1114207" cy="2446824"/>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からヤフー営業に提案可否確認連絡。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は社内にて申請。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に回答の結果をご連絡する。</a:t>
            </a:r>
          </a:p>
        </p:txBody>
      </p:sp>
      <p:sp>
        <p:nvSpPr>
          <p:cNvPr id="171" name="テキスト ボックス 170">
            <a:extLst>
              <a:ext uri="{FF2B5EF4-FFF2-40B4-BE49-F238E27FC236}">
                <a16:creationId xmlns:a16="http://schemas.microsoft.com/office/drawing/2014/main" id="{B2B7162A-63B2-F841-397E-B807106A6C80}"/>
              </a:ext>
            </a:extLst>
          </p:cNvPr>
          <p:cNvSpPr txBox="1"/>
          <p:nvPr/>
        </p:nvSpPr>
        <p:spPr>
          <a:xfrm>
            <a:off x="3739167" y="3681853"/>
            <a:ext cx="1143828" cy="2860527"/>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が広告管理ツールにて誘導広告（</a:t>
            </a:r>
            <a:r>
              <a:rPr kumimoji="0" lang="en-US" altLang="ja-JP" sz="1000" kern="0" dirty="0">
                <a:solidFill>
                  <a:srgbClr val="545454"/>
                </a:solidFill>
                <a:latin typeface="メイリオ"/>
              </a:rPr>
              <a:t>YDA</a:t>
            </a:r>
            <a:r>
              <a:rPr kumimoji="0" lang="ja-JP" altLang="en-US" sz="1000" kern="0" dirty="0">
                <a:solidFill>
                  <a:srgbClr val="545454"/>
                </a:solidFill>
                <a:latin typeface="メイリオ"/>
              </a:rPr>
              <a:t>予約型</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ファイナンス商品）を予約。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が制作費、編集誘導費の申込実施。</a:t>
            </a:r>
            <a:br>
              <a:rPr kumimoji="0" lang="en-US" altLang="ja-JP" sz="1000" kern="0" dirty="0">
                <a:solidFill>
                  <a:srgbClr val="545454"/>
                </a:solidFill>
                <a:latin typeface="メイリオ"/>
              </a:rPr>
            </a:br>
            <a:r>
              <a:rPr kumimoji="0" lang="ja-JP" altLang="en-US" sz="1050" kern="0" dirty="0">
                <a:solidFill>
                  <a:srgbClr val="00569B"/>
                </a:solidFill>
                <a:latin typeface="メイリオ"/>
                <a:hlinkClick r:id="rId12">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r>
              <a:rPr kumimoji="0" lang="en-US" altLang="ja-JP" sz="800" kern="0" dirty="0">
                <a:solidFill>
                  <a:srgbClr val="545454"/>
                </a:solidFill>
                <a:latin typeface="メイリオ"/>
              </a:rPr>
              <a:t>※</a:t>
            </a:r>
            <a:r>
              <a:rPr kumimoji="0" lang="ja-JP" altLang="en-US" sz="800" kern="0" dirty="0">
                <a:solidFill>
                  <a:srgbClr val="545454"/>
                </a:solidFill>
                <a:latin typeface="メイリオ"/>
              </a:rPr>
              <a:t>エージェンシーポータルの「予約型：広告配信費以外のお申込み」から申込。</a:t>
            </a:r>
            <a:endParaRPr kumimoji="0" lang="en-US" altLang="ja-JP" sz="800" kern="0" dirty="0">
              <a:solidFill>
                <a:srgbClr val="545454"/>
              </a:solidFill>
              <a:latin typeface="メイリオ"/>
            </a:endParaRPr>
          </a:p>
        </p:txBody>
      </p:sp>
      <p:sp>
        <p:nvSpPr>
          <p:cNvPr id="172" name="テキスト ボックス 171">
            <a:extLst>
              <a:ext uri="{FF2B5EF4-FFF2-40B4-BE49-F238E27FC236}">
                <a16:creationId xmlns:a16="http://schemas.microsoft.com/office/drawing/2014/main" id="{BE8EE6C1-135B-DEE9-F8E9-FCFAFADCFD71}"/>
              </a:ext>
            </a:extLst>
          </p:cNvPr>
          <p:cNvSpPr txBox="1"/>
          <p:nvPr/>
        </p:nvSpPr>
        <p:spPr>
          <a:xfrm>
            <a:off x="2544028" y="3689874"/>
            <a:ext cx="1067483" cy="2344231"/>
          </a:xfrm>
          <a:prstGeom prst="rect">
            <a:avLst/>
          </a:prstGeom>
          <a:noFill/>
        </p:spPr>
        <p:txBody>
          <a:bodyPr wrap="square" rtlCol="0">
            <a:spAutoFit/>
          </a:bodyPr>
          <a:lstStyle/>
          <a:p>
            <a:pPr marL="99450" marR="0" lvl="0" indent="-99450" defTabSz="914400" eaLnBrk="1" fontAlgn="auto" latinLnBrk="0" hangingPunct="1">
              <a:lnSpc>
                <a:spcPct val="110000"/>
              </a:lnSpc>
              <a:spcBef>
                <a:spcPts val="0"/>
              </a:spcBef>
              <a:spcAft>
                <a:spcPts val="400"/>
              </a:spcAft>
              <a:buClrTx/>
              <a:buSzTx/>
              <a:buFont typeface="Wingdings" pitchFamily="2" charset="2"/>
              <a:buChar char="Ø"/>
              <a:tabLst/>
              <a:defRPr/>
            </a:pPr>
            <a:r>
              <a:rPr kumimoji="0" lang="ja-JP" altLang="en-US" sz="1000" b="1" i="0" u="none" strike="noStrike" kern="0" cap="none" spc="0" normalizeH="0" baseline="0" noProof="0" dirty="0">
                <a:ln>
                  <a:noFill/>
                </a:ln>
                <a:solidFill>
                  <a:srgbClr val="545454"/>
                </a:solidFill>
                <a:effectLst/>
                <a:uLnTx/>
                <a:uFillTx/>
                <a:latin typeface="メイリオ"/>
              </a:rPr>
              <a:t>代理店様</a:t>
            </a:r>
            <a:r>
              <a:rPr kumimoji="0" lang="ja-JP" altLang="en-US" sz="1000" b="0" i="0" u="none" strike="noStrike" kern="0" cap="none" spc="0" normalizeH="0" baseline="0" noProof="0" dirty="0">
                <a:ln>
                  <a:noFill/>
                </a:ln>
                <a:solidFill>
                  <a:srgbClr val="545454"/>
                </a:solidFill>
                <a:effectLst/>
                <a:uLnTx/>
                <a:uFillTx/>
                <a:latin typeface="メイリオ"/>
              </a:rPr>
              <a:t>・</a:t>
            </a:r>
            <a:r>
              <a:rPr kumimoji="0" lang="ja-JP" altLang="en-US" sz="1000" b="1" i="0" u="none" strike="noStrike" kern="0" cap="none" spc="0" normalizeH="0" baseline="0" noProof="0" dirty="0">
                <a:ln>
                  <a:noFill/>
                </a:ln>
                <a:solidFill>
                  <a:srgbClr val="545454"/>
                </a:solidFill>
                <a:effectLst/>
                <a:uLnTx/>
                <a:uFillTx/>
                <a:latin typeface="メイリオ"/>
              </a:rPr>
              <a:t>ヤフー</a:t>
            </a:r>
            <a:r>
              <a:rPr kumimoji="0" lang="ja-JP" altLang="en-US" sz="1000" b="0" i="0" u="none" strike="noStrike" kern="0" cap="none" spc="0" normalizeH="0" baseline="0" noProof="0" dirty="0">
                <a:ln>
                  <a:noFill/>
                </a:ln>
                <a:solidFill>
                  <a:srgbClr val="545454"/>
                </a:solidFill>
                <a:effectLst/>
                <a:uLnTx/>
                <a:uFillTx/>
                <a:latin typeface="メイリオ"/>
              </a:rPr>
              <a:t>で打ち合わせを行う。スケジュールや注意事項のすり合わせを行う。</a:t>
            </a:r>
            <a:r>
              <a:rPr kumimoji="0" lang="ja-JP" altLang="en-US" sz="1000" b="0" i="0" u="none" strike="noStrike" kern="0" cap="none" spc="0" normalizeH="0" baseline="0" noProof="0" dirty="0">
                <a:ln>
                  <a:noFill/>
                </a:ln>
                <a:solidFill>
                  <a:srgbClr val="000000"/>
                </a:solidFill>
                <a:effectLst/>
                <a:uLnTx/>
                <a:uFillTx/>
              </a:rPr>
              <a:t>事前にお渡ししているエントリーシートを事前の記入してください。</a:t>
            </a:r>
            <a:endParaRPr kumimoji="0" lang="en-US" altLang="ja-JP" sz="1000" b="0" i="0" u="none" strike="noStrike" kern="0" cap="none" spc="0" normalizeH="0" baseline="0" noProof="0" dirty="0">
              <a:ln>
                <a:noFill/>
              </a:ln>
              <a:solidFill>
                <a:srgbClr val="000000"/>
              </a:solidFill>
              <a:effectLst/>
              <a:uLnTx/>
              <a:uFillTx/>
            </a:endParaRPr>
          </a:p>
          <a:p>
            <a:pPr marL="99450" marR="0" lvl="0" indent="-99450" defTabSz="914400" eaLnBrk="1" fontAlgn="auto" latinLnBrk="0" hangingPunct="1">
              <a:lnSpc>
                <a:spcPct val="110000"/>
              </a:lnSpc>
              <a:spcBef>
                <a:spcPts val="0"/>
              </a:spcBef>
              <a:spcAft>
                <a:spcPts val="400"/>
              </a:spcAft>
              <a:buClrTx/>
              <a:buSzTx/>
              <a:buFont typeface="Wingdings" pitchFamily="2" charset="2"/>
              <a:buChar char="Ø"/>
              <a:tabLst/>
              <a:defRPr/>
            </a:pPr>
            <a:endParaRPr kumimoji="0" lang="ja-JP" altLang="en-US" sz="1000" b="0" i="0" u="none" strike="noStrike" kern="0" cap="none" spc="0" normalizeH="0" baseline="0" noProof="0" dirty="0">
              <a:ln>
                <a:noFill/>
              </a:ln>
              <a:solidFill>
                <a:srgbClr val="545454"/>
              </a:solidFill>
              <a:effectLst/>
              <a:uLnTx/>
              <a:uFillTx/>
              <a:latin typeface="メイリオ"/>
            </a:endParaRPr>
          </a:p>
        </p:txBody>
      </p:sp>
      <p:sp>
        <p:nvSpPr>
          <p:cNvPr id="173" name="テキスト ボックス 172">
            <a:extLst>
              <a:ext uri="{FF2B5EF4-FFF2-40B4-BE49-F238E27FC236}">
                <a16:creationId xmlns:a16="http://schemas.microsoft.com/office/drawing/2014/main" id="{16CCDE45-F698-B5F8-F2FA-FB41B5A23111}"/>
              </a:ext>
            </a:extLst>
          </p:cNvPr>
          <p:cNvSpPr txBox="1"/>
          <p:nvPr/>
        </p:nvSpPr>
        <p:spPr>
          <a:xfrm>
            <a:off x="4944183" y="3688800"/>
            <a:ext cx="1171067" cy="2852063"/>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が</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ファイナンスのロゴを代理店様に送付。（広告のバナーに含めて作成いただく）</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が、広告主様のロゴをヤフー営業もしくはヤフー制作へ送付。（編集誘導バナ</a:t>
            </a:r>
            <a:r>
              <a:rPr kumimoji="0" lang="ja-JP" altLang="en-US" sz="900" kern="0" dirty="0">
                <a:solidFill>
                  <a:srgbClr val="545454"/>
                </a:solidFill>
                <a:latin typeface="メイリオ"/>
              </a:rPr>
              <a:t>ー</a:t>
            </a:r>
            <a:r>
              <a:rPr kumimoji="0" lang="ja-JP" altLang="en-US" sz="1000" kern="0" dirty="0">
                <a:solidFill>
                  <a:srgbClr val="545454"/>
                </a:solidFill>
                <a:latin typeface="メイリオ"/>
              </a:rPr>
              <a:t>に含めて作成する）</a:t>
            </a:r>
          </a:p>
        </p:txBody>
      </p:sp>
      <p:sp>
        <p:nvSpPr>
          <p:cNvPr id="174" name="テキスト ボックス 173">
            <a:extLst>
              <a:ext uri="{FF2B5EF4-FFF2-40B4-BE49-F238E27FC236}">
                <a16:creationId xmlns:a16="http://schemas.microsoft.com/office/drawing/2014/main" id="{8D3DC1D8-E19B-8DD6-8129-6B0DF61D743A}"/>
              </a:ext>
            </a:extLst>
          </p:cNvPr>
          <p:cNvSpPr txBox="1"/>
          <p:nvPr/>
        </p:nvSpPr>
        <p:spPr>
          <a:xfrm>
            <a:off x="7483184" y="3685872"/>
            <a:ext cx="1067483" cy="1277273"/>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a:t>
            </a:r>
            <a:r>
              <a:rPr kumimoji="0" lang="ja-JP" altLang="en-US" sz="1000" kern="0" dirty="0">
                <a:solidFill>
                  <a:srgbClr val="545454"/>
                </a:solidFill>
                <a:latin typeface="メイリオ"/>
              </a:rPr>
              <a:t>が制作したデザインを、広告主様に確認いただき、適宜修正を加えながら確定させます。</a:t>
            </a:r>
            <a:endParaRPr kumimoji="0" lang="en-US" altLang="ja-JP" sz="1000" kern="0" dirty="0">
              <a:solidFill>
                <a:srgbClr val="545454"/>
              </a:solidFill>
              <a:latin typeface="メイリオ"/>
            </a:endParaRPr>
          </a:p>
        </p:txBody>
      </p:sp>
      <p:sp>
        <p:nvSpPr>
          <p:cNvPr id="175" name="テキスト ボックス 174">
            <a:extLst>
              <a:ext uri="{FF2B5EF4-FFF2-40B4-BE49-F238E27FC236}">
                <a16:creationId xmlns:a16="http://schemas.microsoft.com/office/drawing/2014/main" id="{7562DCE0-4337-F087-1309-DF3431204B83}"/>
              </a:ext>
            </a:extLst>
          </p:cNvPr>
          <p:cNvSpPr txBox="1"/>
          <p:nvPr/>
        </p:nvSpPr>
        <p:spPr>
          <a:xfrm>
            <a:off x="8631279" y="3688120"/>
            <a:ext cx="1194472" cy="2513509"/>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から広告のバナーを預かり、</a:t>
            </a: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は、</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ファイナンスロゴのブランドチェックを行う。</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ヤフー営業またはヤフー制作</a:t>
            </a:r>
            <a:r>
              <a:rPr kumimoji="0" lang="ja-JP" altLang="en-US" sz="1000" kern="0" dirty="0">
                <a:solidFill>
                  <a:srgbClr val="545454"/>
                </a:solidFill>
                <a:latin typeface="メイリオ"/>
              </a:rPr>
              <a:t>より、編集誘導バナーを送付。基本的には編集誘導バナーの修正要望は不可です。</a:t>
            </a:r>
          </a:p>
        </p:txBody>
      </p:sp>
      <p:sp>
        <p:nvSpPr>
          <p:cNvPr id="176" name="テキスト ボックス 175">
            <a:extLst>
              <a:ext uri="{FF2B5EF4-FFF2-40B4-BE49-F238E27FC236}">
                <a16:creationId xmlns:a16="http://schemas.microsoft.com/office/drawing/2014/main" id="{80D60595-7714-943D-46B3-B5CFEF5461E4}"/>
              </a:ext>
            </a:extLst>
          </p:cNvPr>
          <p:cNvSpPr txBox="1"/>
          <p:nvPr/>
        </p:nvSpPr>
        <p:spPr>
          <a:xfrm>
            <a:off x="9867697" y="3688800"/>
            <a:ext cx="1206026" cy="2750497"/>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代理店（広告主様）</a:t>
            </a:r>
            <a:r>
              <a:rPr kumimoji="0" lang="ja-JP" altLang="en-US" sz="1000" kern="0" dirty="0">
                <a:solidFill>
                  <a:srgbClr val="545454"/>
                </a:solidFill>
                <a:latin typeface="メイリオ"/>
              </a:rPr>
              <a:t>にテストサーバー上の企画ページの確認を行っていただき校了。</a:t>
            </a:r>
            <a:br>
              <a:rPr kumimoji="0" lang="en-US" altLang="ja-JP" sz="1000" kern="0" dirty="0">
                <a:solidFill>
                  <a:srgbClr val="545454"/>
                </a:solidFill>
                <a:latin typeface="メイリオ"/>
              </a:rPr>
            </a:br>
            <a:r>
              <a:rPr kumimoji="0" lang="en-US" altLang="ja-JP" sz="900" kern="0" dirty="0">
                <a:solidFill>
                  <a:srgbClr val="545454"/>
                </a:solidFill>
                <a:latin typeface="メイリオ"/>
              </a:rPr>
              <a:t>※</a:t>
            </a:r>
            <a:r>
              <a:rPr kumimoji="0" lang="ja-JP" altLang="en-US" sz="900" kern="0" dirty="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ヤフー制作</a:t>
            </a:r>
            <a:r>
              <a:rPr kumimoji="0" lang="ja-JP" altLang="en-US" sz="1000" kern="0" dirty="0">
                <a:solidFill>
                  <a:srgbClr val="545454"/>
                </a:solidFill>
                <a:latin typeface="メイリオ"/>
              </a:rPr>
              <a:t>側で最終確認を行った上で、本番公開を行う。</a:t>
            </a:r>
            <a:br>
              <a:rPr kumimoji="0" lang="en-US" altLang="ja-JP" sz="1000" kern="0" dirty="0">
                <a:solidFill>
                  <a:srgbClr val="545454"/>
                </a:solidFill>
                <a:latin typeface="メイリオ"/>
              </a:rPr>
            </a:br>
            <a:r>
              <a:rPr kumimoji="0" lang="ja-JP" altLang="en-US" sz="900" kern="0" dirty="0">
                <a:solidFill>
                  <a:srgbClr val="545454"/>
                </a:solidFill>
                <a:latin typeface="メイリオ"/>
              </a:rPr>
              <a:t>やり取りはヤフーから代理店様にメールにてご連絡。</a:t>
            </a:r>
          </a:p>
        </p:txBody>
      </p:sp>
      <p:sp>
        <p:nvSpPr>
          <p:cNvPr id="177" name="テキスト ボックス 176">
            <a:extLst>
              <a:ext uri="{FF2B5EF4-FFF2-40B4-BE49-F238E27FC236}">
                <a16:creationId xmlns:a16="http://schemas.microsoft.com/office/drawing/2014/main" id="{A51E0D48-6129-518A-BC72-C8EE4BE97800}"/>
              </a:ext>
            </a:extLst>
          </p:cNvPr>
          <p:cNvSpPr txBox="1"/>
          <p:nvPr/>
        </p:nvSpPr>
        <p:spPr>
          <a:xfrm>
            <a:off x="6229412" y="3686948"/>
            <a:ext cx="1123726" cy="1497846"/>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よりアンケート内容をご提案。</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代理店様は</a:t>
            </a:r>
            <a:r>
              <a:rPr kumimoji="0" lang="ja-JP" altLang="en-US" sz="1000" kern="0" dirty="0">
                <a:solidFill>
                  <a:srgbClr val="545454"/>
                </a:solidFill>
                <a:latin typeface="メイリオ"/>
              </a:rPr>
              <a:t>、アンケート内容をご確認の上、ヤフー営業に回答する。</a:t>
            </a:r>
            <a:endParaRPr kumimoji="0" lang="en-US" altLang="ja-JP" sz="1000" kern="0" dirty="0">
              <a:solidFill>
                <a:srgbClr val="545454"/>
              </a:solidFill>
              <a:latin typeface="メイリオ"/>
            </a:endParaRPr>
          </a:p>
        </p:txBody>
      </p:sp>
      <p:sp>
        <p:nvSpPr>
          <p:cNvPr id="138" name="円/楕円 108">
            <a:extLst>
              <a:ext uri="{FF2B5EF4-FFF2-40B4-BE49-F238E27FC236}">
                <a16:creationId xmlns:a16="http://schemas.microsoft.com/office/drawing/2014/main" id="{3E2B3799-13C5-8C94-12EC-F5F5067EC059}"/>
              </a:ext>
            </a:extLst>
          </p:cNvPr>
          <p:cNvSpPr>
            <a:spLocks noChangeAspect="1"/>
          </p:cNvSpPr>
          <p:nvPr/>
        </p:nvSpPr>
        <p:spPr>
          <a:xfrm>
            <a:off x="8586545" y="880184"/>
            <a:ext cx="432000" cy="432000"/>
          </a:xfrm>
          <a:prstGeom prst="ellipse">
            <a:avLst/>
          </a:prstGeom>
          <a:solidFill>
            <a:srgbClr val="00003E">
              <a:alpha val="50196"/>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179" name="Freeform 10">
            <a:extLst>
              <a:ext uri="{FF2B5EF4-FFF2-40B4-BE49-F238E27FC236}">
                <a16:creationId xmlns:a16="http://schemas.microsoft.com/office/drawing/2014/main" id="{87CB7A65-5DD8-3810-0944-9B3993B46311}"/>
              </a:ext>
            </a:extLst>
          </p:cNvPr>
          <p:cNvSpPr>
            <a:spLocks noChangeAspect="1" noChangeArrowheads="1"/>
          </p:cNvSpPr>
          <p:nvPr/>
        </p:nvSpPr>
        <p:spPr bwMode="auto">
          <a:xfrm>
            <a:off x="6642984" y="2351356"/>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80" name="Freeform 10">
            <a:extLst>
              <a:ext uri="{FF2B5EF4-FFF2-40B4-BE49-F238E27FC236}">
                <a16:creationId xmlns:a16="http://schemas.microsoft.com/office/drawing/2014/main" id="{35C62AC2-98CB-A9EB-E788-C99A85E025E0}"/>
              </a:ext>
            </a:extLst>
          </p:cNvPr>
          <p:cNvSpPr>
            <a:spLocks noChangeAspect="1" noChangeArrowheads="1"/>
          </p:cNvSpPr>
          <p:nvPr/>
        </p:nvSpPr>
        <p:spPr bwMode="auto">
          <a:xfrm>
            <a:off x="6660631" y="277326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35" name="円/楕円 105">
            <a:extLst>
              <a:ext uri="{FF2B5EF4-FFF2-40B4-BE49-F238E27FC236}">
                <a16:creationId xmlns:a16="http://schemas.microsoft.com/office/drawing/2014/main" id="{8981E8BF-9B61-F45D-FC0D-BD687FB377E8}"/>
              </a:ext>
            </a:extLst>
          </p:cNvPr>
          <p:cNvSpPr>
            <a:spLocks noChangeAspect="1"/>
          </p:cNvSpPr>
          <p:nvPr/>
        </p:nvSpPr>
        <p:spPr>
          <a:xfrm>
            <a:off x="7376213" y="880184"/>
            <a:ext cx="432000" cy="432000"/>
          </a:xfrm>
          <a:prstGeom prst="ellipse">
            <a:avLst/>
          </a:prstGeom>
          <a:solidFill>
            <a:srgbClr val="00003E">
              <a:alpha val="4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sp>
        <p:nvSpPr>
          <p:cNvPr id="181" name="テキスト プレースホルダー 3">
            <a:extLst>
              <a:ext uri="{FF2B5EF4-FFF2-40B4-BE49-F238E27FC236}">
                <a16:creationId xmlns:a16="http://schemas.microsoft.com/office/drawing/2014/main" id="{25C3661F-C1AC-A2EF-DF92-A99D9126F016}"/>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spTree>
    <p:extLst>
      <p:ext uri="{BB962C8B-B14F-4D97-AF65-F5344CB8AC3E}">
        <p14:creationId xmlns:p14="http://schemas.microsoft.com/office/powerpoint/2010/main" val="3272986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3E00EA7-D636-4D6E-02F3-D905C42A98ED}"/>
              </a:ext>
            </a:extLst>
          </p:cNvPr>
          <p:cNvSpPr>
            <a:spLocks noGrp="1"/>
          </p:cNvSpPr>
          <p:nvPr>
            <p:ph type="body" sz="quarter" idx="10"/>
          </p:nvPr>
        </p:nvSpPr>
        <p:spPr/>
        <p:txBody>
          <a:bodyPr/>
          <a:lstStyle/>
          <a:p>
            <a:r>
              <a:rPr lang="ja-JP" altLang="en-US" dirty="0"/>
              <a:t>企画ページの制作・掲載のお申し込み方法</a:t>
            </a:r>
          </a:p>
        </p:txBody>
      </p:sp>
      <p:sp>
        <p:nvSpPr>
          <p:cNvPr id="5" name="正方形/長方形 4">
            <a:extLst>
              <a:ext uri="{FF2B5EF4-FFF2-40B4-BE49-F238E27FC236}">
                <a16:creationId xmlns:a16="http://schemas.microsoft.com/office/drawing/2014/main" id="{457EEBEA-68A4-17D3-0424-F1E41FFAAC5B}"/>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FF9551D4-2287-2766-D4A7-D2DE4BE353DA}"/>
              </a:ext>
            </a:extLst>
          </p:cNvPr>
          <p:cNvSpPr/>
          <p:nvPr/>
        </p:nvSpPr>
        <p:spPr>
          <a:xfrm>
            <a:off x="623394" y="2912631"/>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タイトル 2">
            <a:extLst>
              <a:ext uri="{FF2B5EF4-FFF2-40B4-BE49-F238E27FC236}">
                <a16:creationId xmlns:a16="http://schemas.microsoft.com/office/drawing/2014/main" id="{14054F69-EA2C-3CCC-08E2-2A2CDA42757C}"/>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8" name="タイトル 2">
            <a:extLst>
              <a:ext uri="{FF2B5EF4-FFF2-40B4-BE49-F238E27FC236}">
                <a16:creationId xmlns:a16="http://schemas.microsoft.com/office/drawing/2014/main" id="{D53E2760-DF69-CD75-2C4B-BB60E5CBCA76}"/>
              </a:ext>
            </a:extLst>
          </p:cNvPr>
          <p:cNvSpPr txBox="1">
            <a:spLocks/>
          </p:cNvSpPr>
          <p:nvPr/>
        </p:nvSpPr>
        <p:spPr>
          <a:xfrm>
            <a:off x="479426" y="1044507"/>
            <a:ext cx="11233148"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にしたがってお支払いいただきます。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詳細は、お申し込みのマニュアル資料「</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広告ディスプレイ広告（予約型）広告関連サービスのお申込について</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」をご参照ください。</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
        <p:nvSpPr>
          <p:cNvPr id="9" name="ホームベース 58">
            <a:extLst>
              <a:ext uri="{FF2B5EF4-FFF2-40B4-BE49-F238E27FC236}">
                <a16:creationId xmlns:a16="http://schemas.microsoft.com/office/drawing/2014/main" id="{006E2434-8977-3295-91A1-669CC0922544}"/>
              </a:ext>
            </a:extLst>
          </p:cNvPr>
          <p:cNvSpPr/>
          <p:nvPr/>
        </p:nvSpPr>
        <p:spPr>
          <a:xfrm>
            <a:off x="9607855"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0" name="ホームベース 59">
            <a:extLst>
              <a:ext uri="{FF2B5EF4-FFF2-40B4-BE49-F238E27FC236}">
                <a16:creationId xmlns:a16="http://schemas.microsoft.com/office/drawing/2014/main" id="{035CF154-0E66-F32B-E3DC-72703F3D9E98}"/>
              </a:ext>
            </a:extLst>
          </p:cNvPr>
          <p:cNvSpPr/>
          <p:nvPr/>
        </p:nvSpPr>
        <p:spPr>
          <a:xfrm>
            <a:off x="8247978"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1" name="ホームベース 60">
            <a:extLst>
              <a:ext uri="{FF2B5EF4-FFF2-40B4-BE49-F238E27FC236}">
                <a16:creationId xmlns:a16="http://schemas.microsoft.com/office/drawing/2014/main" id="{313BF013-9511-D329-B321-6C95E22CBC0A}"/>
              </a:ext>
            </a:extLst>
          </p:cNvPr>
          <p:cNvSpPr/>
          <p:nvPr/>
        </p:nvSpPr>
        <p:spPr>
          <a:xfrm>
            <a:off x="6609638" y="3005688"/>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16" name="ホームベース 65">
            <a:extLst>
              <a:ext uri="{FF2B5EF4-FFF2-40B4-BE49-F238E27FC236}">
                <a16:creationId xmlns:a16="http://schemas.microsoft.com/office/drawing/2014/main" id="{AC9D4CB6-B347-5A72-89FF-67201F4B664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7" name="ホームベース 66">
            <a:extLst>
              <a:ext uri="{FF2B5EF4-FFF2-40B4-BE49-F238E27FC236}">
                <a16:creationId xmlns:a16="http://schemas.microsoft.com/office/drawing/2014/main" id="{FD3256A1-DF37-4498-300A-63BA513D551C}"/>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8" name="ホームベース 67">
            <a:extLst>
              <a:ext uri="{FF2B5EF4-FFF2-40B4-BE49-F238E27FC236}">
                <a16:creationId xmlns:a16="http://schemas.microsoft.com/office/drawing/2014/main" id="{A21D0303-0C08-9EA1-F323-18F8D8A77EE5}"/>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9" name="ホームベース 68">
            <a:extLst>
              <a:ext uri="{FF2B5EF4-FFF2-40B4-BE49-F238E27FC236}">
                <a16:creationId xmlns:a16="http://schemas.microsoft.com/office/drawing/2014/main" id="{B7351B43-F402-67F9-50BA-81CA3EAB2B1E}"/>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0" name="ホームベース 69">
            <a:extLst>
              <a:ext uri="{FF2B5EF4-FFF2-40B4-BE49-F238E27FC236}">
                <a16:creationId xmlns:a16="http://schemas.microsoft.com/office/drawing/2014/main" id="{8773A163-A156-C7D8-3F89-3558EAC83FEA}"/>
              </a:ext>
            </a:extLst>
          </p:cNvPr>
          <p:cNvSpPr/>
          <p:nvPr/>
        </p:nvSpPr>
        <p:spPr>
          <a:xfrm>
            <a:off x="26014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1" name="直線コネクタ 20">
            <a:extLst>
              <a:ext uri="{FF2B5EF4-FFF2-40B4-BE49-F238E27FC236}">
                <a16:creationId xmlns:a16="http://schemas.microsoft.com/office/drawing/2014/main" id="{3ABF3BA9-B8EE-66F7-FA12-3D09B8B32DE6}"/>
              </a:ext>
            </a:extLst>
          </p:cNvPr>
          <p:cNvCxnSpPr>
            <a:cxnSpLocks/>
          </p:cNvCxnSpPr>
          <p:nvPr/>
        </p:nvCxnSpPr>
        <p:spPr>
          <a:xfrm>
            <a:off x="7085176" y="2796651"/>
            <a:ext cx="0" cy="2321906"/>
          </a:xfrm>
          <a:prstGeom prst="line">
            <a:avLst/>
          </a:prstGeom>
          <a:noFill/>
          <a:ln w="34925" cap="flat" cmpd="sng" algn="ctr">
            <a:solidFill>
              <a:srgbClr val="00003E"/>
            </a:solidFill>
            <a:prstDash val="sysDot"/>
          </a:ln>
          <a:effectLst>
            <a:glow rad="38651">
              <a:srgbClr val="FFFFFF"/>
            </a:glow>
          </a:effectLst>
        </p:spPr>
      </p:cxnSp>
      <p:grpSp>
        <p:nvGrpSpPr>
          <p:cNvPr id="22" name="グループ化 21">
            <a:extLst>
              <a:ext uri="{FF2B5EF4-FFF2-40B4-BE49-F238E27FC236}">
                <a16:creationId xmlns:a16="http://schemas.microsoft.com/office/drawing/2014/main" id="{C5CCBE9F-35A8-E37D-0C0D-991FA93B2CDD}"/>
              </a:ext>
            </a:extLst>
          </p:cNvPr>
          <p:cNvGrpSpPr/>
          <p:nvPr/>
        </p:nvGrpSpPr>
        <p:grpSpPr>
          <a:xfrm>
            <a:off x="6838767" y="2316263"/>
            <a:ext cx="1876415" cy="469804"/>
            <a:chOff x="6757793" y="2283586"/>
            <a:chExt cx="1876415" cy="469804"/>
          </a:xfrm>
        </p:grpSpPr>
        <p:sp>
          <p:nvSpPr>
            <p:cNvPr id="23" name="テキスト ボックス 22">
              <a:extLst>
                <a:ext uri="{FF2B5EF4-FFF2-40B4-BE49-F238E27FC236}">
                  <a16:creationId xmlns:a16="http://schemas.microsoft.com/office/drawing/2014/main" id="{E6C3C3FA-96CB-FF52-D044-0BDBAD8C540B}"/>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24" name="グラフィックス 23" descr="バッジ: チェックマーク 1 単色塗りつぶし">
              <a:extLst>
                <a:ext uri="{FF2B5EF4-FFF2-40B4-BE49-F238E27FC236}">
                  <a16:creationId xmlns:a16="http://schemas.microsoft.com/office/drawing/2014/main" id="{6F712509-1856-F37F-761B-8487590717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25" name="グループ化 24">
            <a:extLst>
              <a:ext uri="{FF2B5EF4-FFF2-40B4-BE49-F238E27FC236}">
                <a16:creationId xmlns:a16="http://schemas.microsoft.com/office/drawing/2014/main" id="{6F5D10C6-51FA-CA8D-4C44-5EA16B00880C}"/>
              </a:ext>
            </a:extLst>
          </p:cNvPr>
          <p:cNvGrpSpPr/>
          <p:nvPr/>
        </p:nvGrpSpPr>
        <p:grpSpPr>
          <a:xfrm>
            <a:off x="497907" y="2725521"/>
            <a:ext cx="885476" cy="1130553"/>
            <a:chOff x="455043" y="2752415"/>
            <a:chExt cx="885476" cy="1130553"/>
          </a:xfrm>
          <a:solidFill>
            <a:srgbClr val="00003E"/>
          </a:solidFill>
        </p:grpSpPr>
        <p:sp>
          <p:nvSpPr>
            <p:cNvPr id="26" name="角丸四角形 75">
              <a:extLst>
                <a:ext uri="{FF2B5EF4-FFF2-40B4-BE49-F238E27FC236}">
                  <a16:creationId xmlns:a16="http://schemas.microsoft.com/office/drawing/2014/main" id="{4DCB8F64-EE1A-7926-5373-D342E950C9A5}"/>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7" name="直角三角形 26">
              <a:extLst>
                <a:ext uri="{FF2B5EF4-FFF2-40B4-BE49-F238E27FC236}">
                  <a16:creationId xmlns:a16="http://schemas.microsoft.com/office/drawing/2014/main" id="{E237D775-1D1D-CC0E-4A3B-416C6B537A30}"/>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8" name="直線コネクタ 27">
            <a:extLst>
              <a:ext uri="{FF2B5EF4-FFF2-40B4-BE49-F238E27FC236}">
                <a16:creationId xmlns:a16="http://schemas.microsoft.com/office/drawing/2014/main" id="{A747D4BD-5041-89AA-1FD8-3DABB0CA7BD5}"/>
              </a:ext>
            </a:extLst>
          </p:cNvPr>
          <p:cNvCxnSpPr>
            <a:cxnSpLocks/>
          </p:cNvCxnSpPr>
          <p:nvPr/>
        </p:nvCxnSpPr>
        <p:spPr>
          <a:xfrm>
            <a:off x="2683079" y="4889738"/>
            <a:ext cx="0" cy="519310"/>
          </a:xfrm>
          <a:prstGeom prst="line">
            <a:avLst/>
          </a:prstGeom>
          <a:noFill/>
          <a:ln w="9525" cap="flat" cmpd="sng" algn="ctr">
            <a:solidFill>
              <a:srgbClr val="0D0D0D"/>
            </a:solidFill>
            <a:prstDash val="solid"/>
          </a:ln>
          <a:effectLst/>
        </p:spPr>
      </p:cxnSp>
      <p:sp>
        <p:nvSpPr>
          <p:cNvPr id="29" name="円/楕円 78">
            <a:extLst>
              <a:ext uri="{FF2B5EF4-FFF2-40B4-BE49-F238E27FC236}">
                <a16:creationId xmlns:a16="http://schemas.microsoft.com/office/drawing/2014/main" id="{2EADFE44-C386-5F4D-C663-AF81AFD6914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0" name="タイトル 2">
            <a:extLst>
              <a:ext uri="{FF2B5EF4-FFF2-40B4-BE49-F238E27FC236}">
                <a16:creationId xmlns:a16="http://schemas.microsoft.com/office/drawing/2014/main" id="{0B849884-6150-A5C8-08EA-3B77DFDD4580}"/>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する約款</a:t>
            </a:r>
          </a:p>
        </p:txBody>
      </p:sp>
      <p:grpSp>
        <p:nvGrpSpPr>
          <p:cNvPr id="31" name="グループ化 30">
            <a:extLst>
              <a:ext uri="{FF2B5EF4-FFF2-40B4-BE49-F238E27FC236}">
                <a16:creationId xmlns:a16="http://schemas.microsoft.com/office/drawing/2014/main" id="{EB853455-955B-D3D3-DCF5-B4A8F43D1EA6}"/>
              </a:ext>
            </a:extLst>
          </p:cNvPr>
          <p:cNvGrpSpPr/>
          <p:nvPr/>
        </p:nvGrpSpPr>
        <p:grpSpPr>
          <a:xfrm>
            <a:off x="497907" y="3985671"/>
            <a:ext cx="885476" cy="1134053"/>
            <a:chOff x="455043" y="4012565"/>
            <a:chExt cx="885476" cy="1134053"/>
          </a:xfrm>
        </p:grpSpPr>
        <p:sp>
          <p:nvSpPr>
            <p:cNvPr id="32" name="直角三角形 31">
              <a:extLst>
                <a:ext uri="{FF2B5EF4-FFF2-40B4-BE49-F238E27FC236}">
                  <a16:creationId xmlns:a16="http://schemas.microsoft.com/office/drawing/2014/main" id="{D6C02542-A622-291B-6C24-37693EC05B4D}"/>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3" name="角丸四角形 82">
              <a:extLst>
                <a:ext uri="{FF2B5EF4-FFF2-40B4-BE49-F238E27FC236}">
                  <a16:creationId xmlns:a16="http://schemas.microsoft.com/office/drawing/2014/main" id="{D1BCFC2C-4B63-6AEE-15A0-14CDC0168CA4}"/>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4" name="直角三角形 33">
            <a:extLst>
              <a:ext uri="{FF2B5EF4-FFF2-40B4-BE49-F238E27FC236}">
                <a16:creationId xmlns:a16="http://schemas.microsoft.com/office/drawing/2014/main" id="{2920F876-6B99-3061-15A8-9527905D3695}"/>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5" name="直角三角形 34">
            <a:extLst>
              <a:ext uri="{FF2B5EF4-FFF2-40B4-BE49-F238E27FC236}">
                <a16:creationId xmlns:a16="http://schemas.microsoft.com/office/drawing/2014/main" id="{F7459124-2EA5-1DCB-8D58-61B548DA03F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6" name="直線コネクタ 35">
            <a:extLst>
              <a:ext uri="{FF2B5EF4-FFF2-40B4-BE49-F238E27FC236}">
                <a16:creationId xmlns:a16="http://schemas.microsoft.com/office/drawing/2014/main" id="{97F7030B-F146-17B0-2F55-9F46F042BB98}"/>
              </a:ext>
            </a:extLst>
          </p:cNvPr>
          <p:cNvCxnSpPr/>
          <p:nvPr/>
        </p:nvCxnSpPr>
        <p:spPr>
          <a:xfrm>
            <a:off x="620432" y="3393106"/>
            <a:ext cx="576000" cy="0"/>
          </a:xfrm>
          <a:prstGeom prst="line">
            <a:avLst/>
          </a:prstGeom>
          <a:noFill/>
          <a:ln w="12700" cap="flat" cmpd="sng" algn="ctr">
            <a:solidFill>
              <a:srgbClr val="FFFFFF"/>
            </a:solidFill>
            <a:prstDash val="solid"/>
          </a:ln>
          <a:effectLst/>
        </p:spPr>
      </p:cxnSp>
      <p:sp>
        <p:nvSpPr>
          <p:cNvPr id="39" name="ホームベース 63">
            <a:extLst>
              <a:ext uri="{FF2B5EF4-FFF2-40B4-BE49-F238E27FC236}">
                <a16:creationId xmlns:a16="http://schemas.microsoft.com/office/drawing/2014/main" id="{A2A6218D-769E-50EA-5136-D6AF883FF057}"/>
              </a:ext>
            </a:extLst>
          </p:cNvPr>
          <p:cNvSpPr/>
          <p:nvPr/>
        </p:nvSpPr>
        <p:spPr>
          <a:xfrm>
            <a:off x="4859169" y="3028993"/>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C2BBCDD8-E7B8-6B26-74C8-F3E58EC3AF2B}"/>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12" name="ホームベース 61">
            <a:extLst>
              <a:ext uri="{FF2B5EF4-FFF2-40B4-BE49-F238E27FC236}">
                <a16:creationId xmlns:a16="http://schemas.microsoft.com/office/drawing/2014/main" id="{9484B43B-C431-26EE-0C0E-D2C50427505C}"/>
              </a:ext>
            </a:extLst>
          </p:cNvPr>
          <p:cNvSpPr/>
          <p:nvPr/>
        </p:nvSpPr>
        <p:spPr>
          <a:xfrm>
            <a:off x="5194558" y="3017481"/>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38" name="ホームベース 63">
            <a:extLst>
              <a:ext uri="{FF2B5EF4-FFF2-40B4-BE49-F238E27FC236}">
                <a16:creationId xmlns:a16="http://schemas.microsoft.com/office/drawing/2014/main" id="{5FE5F3BC-17D5-4795-E7C9-92651444B3C0}"/>
              </a:ext>
            </a:extLst>
          </p:cNvPr>
          <p:cNvSpPr/>
          <p:nvPr/>
        </p:nvSpPr>
        <p:spPr>
          <a:xfrm>
            <a:off x="3641418" y="302141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3" name="ホームベース 62">
            <a:extLst>
              <a:ext uri="{FF2B5EF4-FFF2-40B4-BE49-F238E27FC236}">
                <a16:creationId xmlns:a16="http://schemas.microsoft.com/office/drawing/2014/main" id="{18D2A131-2DB3-C9A0-B06F-A658F45DD5CE}"/>
              </a:ext>
            </a:extLst>
          </p:cNvPr>
          <p:cNvSpPr/>
          <p:nvPr/>
        </p:nvSpPr>
        <p:spPr>
          <a:xfrm>
            <a:off x="3621373" y="3021476"/>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確認・承認</a:t>
            </a:r>
          </a:p>
        </p:txBody>
      </p:sp>
      <p:sp>
        <p:nvSpPr>
          <p:cNvPr id="14" name="ホームベース 63">
            <a:extLst>
              <a:ext uri="{FF2B5EF4-FFF2-40B4-BE49-F238E27FC236}">
                <a16:creationId xmlns:a16="http://schemas.microsoft.com/office/drawing/2014/main" id="{E45AF977-E62D-C132-1689-8D3A081DBB59}"/>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5" name="ホームベース 64">
            <a:extLst>
              <a:ext uri="{FF2B5EF4-FFF2-40B4-BE49-F238E27FC236}">
                <a16:creationId xmlns:a16="http://schemas.microsoft.com/office/drawing/2014/main" id="{3C5C8279-7FC6-2D32-0ED1-409EB3063119}"/>
              </a:ext>
            </a:extLst>
          </p:cNvPr>
          <p:cNvSpPr/>
          <p:nvPr/>
        </p:nvSpPr>
        <p:spPr>
          <a:xfrm>
            <a:off x="1415480" y="3005688"/>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
        <p:nvSpPr>
          <p:cNvPr id="40" name="テキスト プレースホルダー 3">
            <a:extLst>
              <a:ext uri="{FF2B5EF4-FFF2-40B4-BE49-F238E27FC236}">
                <a16:creationId xmlns:a16="http://schemas.microsoft.com/office/drawing/2014/main" id="{64724145-A9F4-F867-471B-5EFB78B07ED5}"/>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pic>
        <p:nvPicPr>
          <p:cNvPr id="41" name="図プレースホルダー 6" descr="アイコン&#10;&#10;自動的に生成された説明">
            <a:extLst>
              <a:ext uri="{FF2B5EF4-FFF2-40B4-BE49-F238E27FC236}">
                <a16:creationId xmlns:a16="http://schemas.microsoft.com/office/drawing/2014/main" id="{BC0EEA86-CBA2-6820-A370-6034B3B4C88A}"/>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030359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3367922"/>
            <a:ext cx="9411283" cy="360040"/>
          </a:xfrm>
        </p:spPr>
        <p:txBody>
          <a:bodyPr>
            <a:normAutofit/>
          </a:bodyPr>
          <a:lstStyle/>
          <a:p>
            <a:pPr marL="0" indent="0">
              <a:buNone/>
            </a:pPr>
            <a:r>
              <a:rPr kumimoji="1" lang="ja-JP" altLang="en-US" dirty="0"/>
              <a:t>実施フロー</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422767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a:p>
            <a:pPr marL="0" indent="0">
              <a:buFont typeface="Arial" panose="020B0604020202020204" pitchFamily="34" charset="0"/>
              <a:buNone/>
            </a:pPr>
            <a:endParaRPr lang="ja-JP" altLang="en-US" dirty="0"/>
          </a:p>
        </p:txBody>
      </p:sp>
      <p:sp>
        <p:nvSpPr>
          <p:cNvPr id="10" name="テキスト プレースホルダー 2">
            <a:extLst>
              <a:ext uri="{FF2B5EF4-FFF2-40B4-BE49-F238E27FC236}">
                <a16:creationId xmlns:a16="http://schemas.microsoft.com/office/drawing/2014/main" id="{084F10A1-9E35-9B1E-2C41-6CE41A9F509E}"/>
              </a:ext>
            </a:extLst>
          </p:cNvPr>
          <p:cNvSpPr txBox="1">
            <a:spLocks/>
          </p:cNvSpPr>
          <p:nvPr/>
        </p:nvSpPr>
        <p:spPr>
          <a:xfrm>
            <a:off x="1848387" y="512793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t>appendix</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3186192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編集・制作</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および記載内容に係わる財産権全ての権利処理が完了していること、情報の正確性、法令順守していることをヤフーに対して保証いただくものとします。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企画ページ上には「提供：○○」のスポンサークレジットの掲載が必須となります。</a:t>
            </a:r>
            <a:endParaRPr lang="en-US" altLang="ja-JP" sz="12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原則として掲載終了後はアーカイブ保存せず、企画ページは削除いたします。　</a:t>
            </a:r>
            <a:endParaRPr lang="en-US" altLang="ja-JP" sz="1200" dirty="0">
              <a:solidFill>
                <a:srgbClr val="0D0D0D"/>
              </a:solidFill>
              <a:latin typeface="メイリオ" panose="020B0604030504040204" pitchFamily="50" charset="-128"/>
              <a:ea typeface="メイリオ" panose="020B0604030504040204" pitchFamily="50" charset="-128"/>
            </a:endParaRPr>
          </a:p>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災害情報告知モジュールの掲載</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ページ上部に災害情報告知モジュールの掲載を行います。</a:t>
            </a:r>
            <a:r>
              <a:rPr lang="en-US" altLang="ja-JP" sz="1200" dirty="0">
                <a:solidFill>
                  <a:srgbClr val="0D0D0D"/>
                </a:solidFill>
                <a:latin typeface="メイリオ" panose="020B0604030504040204" pitchFamily="50" charset="-128"/>
                <a:ea typeface="メイリオ" panose="020B0604030504040204" pitchFamily="50" charset="-128"/>
              </a:rPr>
              <a:t>※</a:t>
            </a:r>
            <a:r>
              <a:rPr lang="ja-JP" altLang="en-US" sz="1200" dirty="0">
                <a:solidFill>
                  <a:srgbClr val="0D0D0D"/>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endParaRPr lang="en-US" altLang="ja-JP" sz="1200" dirty="0">
              <a:solidFill>
                <a:srgbClr val="0D0D0D"/>
              </a:solidFill>
              <a:latin typeface="メイリオ" panose="020B0604030504040204" pitchFamily="50" charset="-128"/>
              <a:ea typeface="メイリオ" panose="020B0604030504040204" pitchFamily="50" charset="-128"/>
            </a:endParaRPr>
          </a:p>
          <a:p>
            <a:pPr eaLnBrk="1" hangingPunct="1">
              <a:lnSpc>
                <a:spcPct val="120000"/>
              </a:lnSpc>
              <a:spcBef>
                <a:spcPct val="0"/>
              </a:spcBef>
              <a:spcAft>
                <a:spcPts val="600"/>
              </a:spcAft>
              <a:buNone/>
            </a:pPr>
            <a:r>
              <a:rPr lang="ja-JP" altLang="en-US" sz="1600" dirty="0">
                <a:solidFill>
                  <a:srgbClr val="0D0D0D"/>
                </a:solidFill>
                <a:latin typeface="メイリオ" panose="020B0604030504040204" pitchFamily="50" charset="-128"/>
                <a:ea typeface="メイリオ" panose="020B0604030504040204" pitchFamily="50" charset="-128"/>
              </a:rPr>
              <a:t>■　編集誘導枠バナー制作・入稿</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編集誘導枠バナーは弊社で作成し入稿いたします。広告主様の公式ロゴデータを弊社担当営業まで送付ください。</a:t>
            </a:r>
            <a:endParaRPr lang="en-US" altLang="ja-JP" sz="12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編集誘導枠バナーは、</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ファイナンスの掲載ガイドラインに基づいて制作します。基本的にデザインの編集要望は受け付けませんので予めご了承ください。</a:t>
            </a:r>
            <a:endParaRPr lang="en-US" altLang="ja-JP" sz="1200" dirty="0">
              <a:solidFill>
                <a:srgbClr val="0D0D0D"/>
              </a:solidFill>
              <a:latin typeface="メイリオ" panose="020B0604030504040204" pitchFamily="50" charset="-128"/>
              <a:ea typeface="メイリオ" panose="020B0604030504040204" pitchFamily="50" charset="-128"/>
            </a:endParaRPr>
          </a:p>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広告誘導</a:t>
            </a: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誘導広告（</a:t>
            </a:r>
            <a:r>
              <a:rPr lang="en"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広告　ディスプレイ広告（予約型）</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ファイナンス商品）は申込者・広告主様に制作いただきます。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その際、別紙「</a:t>
            </a:r>
            <a:r>
              <a:rPr lang="ja-JP" altLang="en-US" sz="1200" dirty="0">
                <a:solidFill>
                  <a:srgbClr val="0D0D0D"/>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dirty="0">
                <a:solidFill>
                  <a:srgbClr val="0D0D0D"/>
                </a:solidFill>
                <a:latin typeface="メイリオ" panose="020B0604030504040204" pitchFamily="50" charset="-128"/>
                <a:ea typeface="メイリオ" panose="020B0604030504040204" pitchFamily="50" charset="-128"/>
              </a:rPr>
              <a:t>」を遵守してください。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また原則として、タイアップを実施するヤフーサービスのロゴやテキストの掲載が必須となります。そのため、通常の審査とは別に、</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サービス部門でのブランドチェックが必要となりますので、必ず入稿前に弊社担当営業を通じてクリエイティブの確認をご依頼願います。</a:t>
            </a:r>
            <a:br>
              <a:rPr lang="en-US" altLang="ja-JP" sz="1200" dirty="0">
                <a:solidFill>
                  <a:srgbClr val="0D0D0D"/>
                </a:solidFill>
                <a:latin typeface="メイリオ" panose="020B0604030504040204" pitchFamily="50" charset="-128"/>
                <a:ea typeface="メイリオ" panose="020B0604030504040204" pitchFamily="50" charset="-128"/>
              </a:rPr>
            </a:b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ファイナンスのサービスのロゴデータは弊社担当営業より送付いたします。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37131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600"/>
              </a:spcAft>
              <a:buClrTx/>
              <a:buSzTx/>
              <a:buFontTx/>
              <a:buNone/>
              <a:tabLst/>
              <a:defRPr/>
            </a:pPr>
            <a:r>
              <a:rPr lang="ja-JP" altLang="en-US" sz="1600" dirty="0">
                <a:solidFill>
                  <a:srgbClr val="0D0D0D"/>
                </a:solidFill>
                <a:latin typeface="メイリオ" panose="020B0604030504040204" pitchFamily="50" charset="-128"/>
                <a:ea typeface="メイリオ" panose="020B0604030504040204" pitchFamily="50" charset="-128"/>
              </a:rPr>
              <a:t>■　効果計測用</a:t>
            </a:r>
            <a:r>
              <a:rPr lang="en-US" altLang="ja-JP" sz="1600" dirty="0">
                <a:solidFill>
                  <a:srgbClr val="0D0D0D"/>
                </a:solidFill>
                <a:latin typeface="メイリオ" panose="020B0604030504040204" pitchFamily="50" charset="-128"/>
                <a:ea typeface="メイリオ" panose="020B0604030504040204" pitchFamily="50" charset="-128"/>
              </a:rPr>
              <a:t>URL</a:t>
            </a:r>
          </a:p>
          <a:p>
            <a:pPr marL="345600" marR="0" lvl="0" indent="-104400" algn="l" defTabSz="914400" rtl="0" eaLnBrk="1" fontAlgn="auto" latinLnBrk="0" hangingPunct="1">
              <a:lnSpc>
                <a:spcPct val="120000"/>
              </a:lnSpc>
              <a:spcBef>
                <a:spcPct val="0"/>
              </a:spcBef>
              <a:spcAft>
                <a:spcPts val="600"/>
              </a:spcAft>
              <a:buClrTx/>
              <a:buSzPct val="70000"/>
              <a:buFont typeface="Arial" panose="020B0604020202020204" pitchFamily="34" charset="0"/>
              <a:buChar char="•"/>
              <a:tabLst/>
              <a:defRPr/>
            </a:pPr>
            <a:r>
              <a:rPr lang="ja-JP" altLang="en-US" sz="1200" dirty="0">
                <a:solidFill>
                  <a:srgbClr val="0D0D0D"/>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0D0D0D"/>
                </a:solidFill>
                <a:latin typeface="メイリオ" panose="020B0604030504040204" pitchFamily="50" charset="-128"/>
                <a:ea typeface="メイリオ" panose="020B0604030504040204" pitchFamily="50" charset="-128"/>
              </a:rPr>
              <a:t>URL</a:t>
            </a:r>
            <a:r>
              <a:rPr lang="ja-JP" altLang="en-US" sz="1200" dirty="0">
                <a:solidFill>
                  <a:srgbClr val="0D0D0D"/>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1200" dirty="0">
              <a:solidFill>
                <a:srgbClr val="0D0D0D"/>
              </a:solidFill>
              <a:latin typeface="メイリオ" panose="020B0604030504040204" pitchFamily="50" charset="-128"/>
              <a:ea typeface="メイリオ" panose="020B0604030504040204" pitchFamily="50" charset="-128"/>
            </a:endParaRPr>
          </a:p>
          <a:p>
            <a:pPr defTabSz="914400">
              <a:lnSpc>
                <a:spcPct val="120000"/>
              </a:lnSpc>
              <a:spcBef>
                <a:spcPct val="0"/>
              </a:spcBef>
              <a:spcAft>
                <a:spcPts val="600"/>
              </a:spcAft>
              <a:defRPr/>
            </a:pPr>
            <a:r>
              <a:rPr lang="ja-JP" altLang="en-US" sz="1600" dirty="0">
                <a:solidFill>
                  <a:srgbClr val="0D0D0D"/>
                </a:solidFill>
                <a:latin typeface="メイリオ" panose="020B0604030504040204" pitchFamily="50" charset="-128"/>
                <a:ea typeface="メイリオ" panose="020B0604030504040204" pitchFamily="50" charset="-128"/>
              </a:rPr>
              <a:t>■ 効果検証レポート</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marR="0" lvl="0" indent="-104400" algn="l" defTabSz="914400" rtl="0" eaLnBrk="1" fontAlgn="auto" latinLnBrk="0" hangingPunct="1">
              <a:lnSpc>
                <a:spcPct val="120000"/>
              </a:lnSpc>
              <a:spcBef>
                <a:spcPct val="0"/>
              </a:spcBef>
              <a:spcAft>
                <a:spcPts val="600"/>
              </a:spcAft>
              <a:buClrTx/>
              <a:buSzPct val="70000"/>
              <a:buFont typeface="Arial" panose="020B0604020202020204" pitchFamily="34" charset="0"/>
              <a:buChar char="•"/>
              <a:tabLst/>
              <a:defRPr/>
            </a:pPr>
            <a:r>
              <a:rPr lang="ja-JP" altLang="en-US" sz="1200" dirty="0">
                <a:solidFill>
                  <a:srgbClr val="0D0D0D"/>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0D0D0D"/>
                </a:solidFill>
                <a:latin typeface="メイリオ" panose="020B0604030504040204" pitchFamily="50" charset="-128"/>
                <a:ea typeface="メイリオ" panose="020B0604030504040204" pitchFamily="50" charset="-128"/>
              </a:rPr>
              <a:t>1</a:t>
            </a:r>
            <a:r>
              <a:rPr lang="ja-JP" altLang="en-US" sz="1200" dirty="0">
                <a:solidFill>
                  <a:srgbClr val="0D0D0D"/>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100" dirty="0">
                <a:solidFill>
                  <a:srgbClr val="0D0D0D"/>
                </a:solidFill>
                <a:latin typeface="メイリオ" panose="020B0604030504040204" pitchFamily="50" charset="-128"/>
                <a:ea typeface="メイリオ" panose="020B0604030504040204" pitchFamily="50" charset="-128"/>
              </a:rPr>
              <a:t>*</a:t>
            </a:r>
            <a:r>
              <a:rPr lang="en-US" altLang="ja-JP" sz="1100" dirty="0">
                <a:solidFill>
                  <a:srgbClr val="0D0D0D"/>
                </a:solidFill>
                <a:latin typeface="メイリオ" panose="020B0604030504040204" pitchFamily="50" charset="-128"/>
                <a:ea typeface="メイリオ" panose="020B0604030504040204" pitchFamily="50" charset="-128"/>
              </a:rPr>
              <a:t>1.</a:t>
            </a:r>
            <a:r>
              <a:rPr lang="ja-JP" altLang="en-US" sz="1100" dirty="0">
                <a:solidFill>
                  <a:srgbClr val="0D0D0D"/>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100" dirty="0">
              <a:solidFill>
                <a:srgbClr val="0D0D0D"/>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83562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免責事項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R="0" lvl="0" defTabSz="914400" fontAlgn="auto">
              <a:lnSpc>
                <a:spcPct val="120000"/>
              </a:lnSpc>
              <a:spcBef>
                <a:spcPct val="0"/>
              </a:spcBef>
              <a:spcAft>
                <a:spcPts val="600"/>
              </a:spcAft>
              <a:buClrTx/>
              <a:buSzTx/>
              <a:tabLst/>
              <a:defRPr/>
            </a:pPr>
            <a:r>
              <a:rPr lang="ja-JP" altLang="en-US" sz="1600" dirty="0">
                <a:solidFill>
                  <a:srgbClr val="0D0D0D"/>
                </a:solidFill>
                <a:latin typeface="メイリオ" panose="020B0604030504040204" pitchFamily="50" charset="-128"/>
                <a:ea typeface="メイリオ" panose="020B0604030504040204" pitchFamily="50" charset="-128"/>
              </a:rPr>
              <a:t>■ 免責事項</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申込者・広告主様の故意または過失によって、ヤフーと申込者間の広告掲載契約に定める掲載開始日までに企画ページの掲載を開始できなかった場合、</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ヤフーは広告掲載契約に基づく企画ページの掲載を履行する義務を免れるものとします。また、その場合、当該企画ページの掲載を行うことができなかった</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期間の広告料金（広告掲載費、制作費その他広告掲載契約に基づき申込者およびヤフー間で事前に合意した金額をいいます）は何ら減免されません。</a:t>
            </a:r>
            <a:endParaRPr lang="en-US" altLang="ja-JP" sz="12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ヤフーが定めるサポート環境（</a:t>
            </a:r>
            <a:r>
              <a:rPr lang="en-US" altLang="ja-JP" sz="1200" dirty="0">
                <a:solidFill>
                  <a:srgbClr val="0D0D0D"/>
                </a:solidFill>
                <a:latin typeface="メイリオ" panose="020B0604030504040204" pitchFamily="50" charset="-128"/>
                <a:ea typeface="メイリオ" panose="020B0604030504040204" pitchFamily="50" charset="-128"/>
              </a:rPr>
              <a:t>OS/</a:t>
            </a:r>
            <a:r>
              <a:rPr lang="ja-JP" altLang="en-US" sz="1200" dirty="0">
                <a:solidFill>
                  <a:srgbClr val="0D0D0D"/>
                </a:solidFill>
                <a:latin typeface="メイリオ" panose="020B0604030504040204" pitchFamily="50" charset="-128"/>
                <a:ea typeface="メイリオ" panose="020B0604030504040204" pitchFamily="50" charset="-128"/>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停電・通信回線の事故・天災等の不可抗力、通信事業者の不履行、インターネットインフラその他サーバー等のシステム上の不具合、</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緊急メンテナンスの発生などヤフーの責に帰すべき事由以外の原因により、企画ページの全部または一部を掲載できなかった場合、</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ヤフーはその責を問われないものとし、当該履行については、当該原因の影響とみなされる範囲まで義務を免除されるものとします。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ただし、ヤフーの故意または重過失による場合はこの限りではありません。</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企画ページ掲載中に、当該サイトからのリンクがデッドリンクとなった場合や、リンク先のサイトに不具合が発生した場合、</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ヤフーは当該企画ページの掲載を停止することができるものとし、この場合、ヤフーは企画ページ不掲載の責を負わないものとします。</a:t>
            </a:r>
            <a:endParaRPr lang="en-US" altLang="ja-JP" sz="1200" dirty="0">
              <a:solidFill>
                <a:srgbClr val="0D0D0D"/>
              </a:solidFill>
              <a:latin typeface="メイリオ" panose="020B0604030504040204" pitchFamily="50" charset="-128"/>
              <a:ea typeface="メイリオ" panose="020B0604030504040204" pitchFamily="50" charset="-128"/>
            </a:endParaRPr>
          </a:p>
          <a:p>
            <a:pPr marL="0" indent="0" eaLnBrk="1" hangingPunct="1">
              <a:lnSpc>
                <a:spcPct val="120000"/>
              </a:lnSpc>
              <a:spcBef>
                <a:spcPct val="0"/>
              </a:spcBef>
              <a:spcAft>
                <a:spcPts val="600"/>
              </a:spcAft>
              <a:buFontTx/>
              <a:buNone/>
              <a:defRPr/>
            </a:pPr>
            <a:r>
              <a:rPr lang="ja-JP" altLang="en-US" sz="1600" dirty="0">
                <a:solidFill>
                  <a:srgbClr val="0D0D0D"/>
                </a:solidFill>
                <a:latin typeface="メイリオ" panose="020B0604030504040204" pitchFamily="50" charset="-128"/>
                <a:ea typeface="メイリオ" panose="020B0604030504040204" pitchFamily="50" charset="-128"/>
              </a:rPr>
              <a:t>■ 免責期間</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30000"/>
              </a:lnSpc>
              <a:spcBef>
                <a:spcPct val="0"/>
              </a:spcBef>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本商品につきましては、以下①～③を企画ページの掲載調整時間とし、ヤフーは当該掲載調整時間内の不具合、不完全掲載または未掲載について</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免責されるものとします。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①企画ページ掲載の初日の午前</a:t>
            </a:r>
            <a:r>
              <a:rPr lang="en-US" altLang="ja-JP" sz="1200" dirty="0">
                <a:solidFill>
                  <a:srgbClr val="0D0D0D"/>
                </a:solidFill>
                <a:latin typeface="メイリオ" panose="020B0604030504040204" pitchFamily="50" charset="-128"/>
                <a:ea typeface="メイリオ" panose="020B0604030504040204" pitchFamily="50" charset="-128"/>
              </a:rPr>
              <a:t>0</a:t>
            </a:r>
            <a:r>
              <a:rPr lang="ja-JP" altLang="en-US" sz="1200" dirty="0">
                <a:solidFill>
                  <a:srgbClr val="0D0D0D"/>
                </a:solidFill>
                <a:latin typeface="メイリオ" panose="020B0604030504040204" pitchFamily="50" charset="-128"/>
                <a:ea typeface="メイリオ" panose="020B0604030504040204" pitchFamily="50" charset="-128"/>
              </a:rPr>
              <a:t>時から</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時間、および企画ページの内容が変更もしくは追加された場合における、当該企画ページの掲載予定時刻から</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②企画ページの掲載開始日が営業日以外の場合における、当該掲載開始時間から翌営業日正午まで</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③企画ページの総掲載予定時間が</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時間未満の場合における、総掲載予定時間の</a:t>
            </a:r>
            <a:r>
              <a:rPr lang="en-US" altLang="ja-JP" sz="1200" dirty="0">
                <a:solidFill>
                  <a:srgbClr val="0D0D0D"/>
                </a:solidFill>
                <a:latin typeface="メイリオ" panose="020B0604030504040204" pitchFamily="50" charset="-128"/>
                <a:ea typeface="メイリオ" panose="020B0604030504040204" pitchFamily="50" charset="-128"/>
              </a:rPr>
              <a:t>10%</a:t>
            </a:r>
            <a:r>
              <a:rPr lang="ja-JP" altLang="en-US" sz="1200" dirty="0">
                <a:solidFill>
                  <a:srgbClr val="0D0D0D"/>
                </a:solidFill>
                <a:latin typeface="メイリオ" panose="020B0604030504040204" pitchFamily="50" charset="-128"/>
                <a:ea typeface="メイリオ" panose="020B0604030504040204" pitchFamily="50" charset="-128"/>
              </a:rPr>
              <a:t>にあたる時間まで</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50892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3" name="片側の 2 つの角を丸めた四角形 17">
            <a:extLst>
              <a:ext uri="{FF2B5EF4-FFF2-40B4-BE49-F238E27FC236}">
                <a16:creationId xmlns:a16="http://schemas.microsoft.com/office/drawing/2014/main" id="{A92815F7-C28C-65E4-CD68-80CBD84FFF2F}"/>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4" name="正方形/長方形 3">
            <a:extLst>
              <a:ext uri="{FF2B5EF4-FFF2-40B4-BE49-F238E27FC236}">
                <a16:creationId xmlns:a16="http://schemas.microsoft.com/office/drawing/2014/main" id="{2508986A-0C13-B8DF-0376-BA6C0020BF6A}"/>
              </a:ext>
            </a:extLst>
          </p:cNvPr>
          <p:cNvSpPr/>
          <p:nvPr/>
        </p:nvSpPr>
        <p:spPr>
          <a:xfrm>
            <a:off x="479424" y="1056184"/>
            <a:ext cx="11269662" cy="1902059"/>
          </a:xfrm>
          <a:prstGeom prst="rect">
            <a:avLst/>
          </a:prstGeom>
        </p:spPr>
        <p:txBody>
          <a:bodyPr wrap="square" lIns="0" tIns="0" rIns="0" bIns="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本商品は</a:t>
            </a:r>
            <a:r>
              <a:rPr lang="ja-JP" altLang="en-US" sz="1600" b="1" dirty="0">
                <a:solidFill>
                  <a:srgbClr val="FF0000"/>
                </a:solidFill>
                <a:latin typeface="メイリオ" panose="020B0604030504040204" pitchFamily="50" charset="-128"/>
                <a:ea typeface="メイリオ" panose="020B0604030504040204" pitchFamily="50" charset="-128"/>
              </a:rPr>
              <a:t>事前に弊社による出稿可否判断が必要</a:t>
            </a:r>
            <a:r>
              <a:rPr lang="ja-JP" altLang="en-US" sz="1600" dirty="0">
                <a:solidFill>
                  <a:srgbClr val="0D0D0D"/>
                </a:solidFill>
                <a:latin typeface="メイリオ" panose="020B0604030504040204" pitchFamily="50" charset="-128"/>
                <a:ea typeface="メイリオ" panose="020B0604030504040204" pitchFamily="50" charset="-128"/>
              </a:rPr>
              <a:t>となります。</a:t>
            </a: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本セールスシートに記載の「販売制限カテゴリー」 に基づき確認させていただき、</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b="1" dirty="0">
                <a:solidFill>
                  <a:srgbClr val="0D0D0D"/>
                </a:solidFill>
                <a:latin typeface="メイリオ" panose="020B0604030504040204" pitchFamily="50" charset="-128"/>
                <a:ea typeface="メイリオ" panose="020B0604030504040204" pitchFamily="50" charset="-128"/>
              </a:rPr>
              <a:t>場合によっては掲載をお断りさせていただくことがございます。</a:t>
            </a:r>
            <a:endParaRPr lang="en-US" altLang="ja-JP" sz="1600" b="1" dirty="0">
              <a:solidFill>
                <a:srgbClr val="0D0D0D"/>
              </a:solidFill>
              <a:latin typeface="メイリオ" panose="020B0604030504040204" pitchFamily="50" charset="-128"/>
              <a:ea typeface="メイリオ" panose="020B0604030504040204" pitchFamily="50" charset="-128"/>
            </a:endParaRPr>
          </a:p>
          <a:p>
            <a:pPr>
              <a:lnSpc>
                <a:spcPct val="130000"/>
              </a:lnSpc>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また、制作スケジュールが確保できない場合も掲載をお断りさせていただくことがございます。</a:t>
            </a:r>
          </a:p>
          <a:p>
            <a:pPr>
              <a:lnSpc>
                <a:spcPct val="130000"/>
              </a:lnSpc>
              <a:defRPr/>
            </a:pPr>
            <a:endParaRPr kumimoji="0" lang="ja-JP" altLang="en-US" sz="1600" kern="0" dirty="0">
              <a:solidFill>
                <a:srgbClr val="0D0D0D"/>
              </a:solidFill>
              <a:latin typeface="Meiryo" panose="020B0604030504040204" pitchFamily="34" charset="-128"/>
              <a:ea typeface="Meiryo" panose="020B0604030504040204" pitchFamily="34" charset="-128"/>
            </a:endParaRPr>
          </a:p>
        </p:txBody>
      </p:sp>
      <p:sp>
        <p:nvSpPr>
          <p:cNvPr id="5" name="片側の 2 つの角を丸めた四角形 19">
            <a:extLst>
              <a:ext uri="{FF2B5EF4-FFF2-40B4-BE49-F238E27FC236}">
                <a16:creationId xmlns:a16="http://schemas.microsoft.com/office/drawing/2014/main" id="{E04435E1-3B51-D834-9727-7BEA0E7A7439}"/>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90C2D7A3-16A1-ADC5-5C74-DDA6146BED8B}"/>
              </a:ext>
            </a:extLst>
          </p:cNvPr>
          <p:cNvSpPr/>
          <p:nvPr/>
        </p:nvSpPr>
        <p:spPr>
          <a:xfrm>
            <a:off x="1378913" y="427355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10" name="片側の 2 つの角を丸めた四角形 22">
            <a:extLst>
              <a:ext uri="{FF2B5EF4-FFF2-40B4-BE49-F238E27FC236}">
                <a16:creationId xmlns:a16="http://schemas.microsoft.com/office/drawing/2014/main" id="{48B0C5D5-E5F2-B42F-228F-1E69DAEA5B22}"/>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1" name="片側の 2 つの角を丸めた四角形 23">
            <a:extLst>
              <a:ext uri="{FF2B5EF4-FFF2-40B4-BE49-F238E27FC236}">
                <a16:creationId xmlns:a16="http://schemas.microsoft.com/office/drawing/2014/main" id="{AAA09D6E-976A-FDED-C16E-B8EF8DA70CFB}"/>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2" name="正方形/長方形 11">
            <a:extLst>
              <a:ext uri="{FF2B5EF4-FFF2-40B4-BE49-F238E27FC236}">
                <a16:creationId xmlns:a16="http://schemas.microsoft.com/office/drawing/2014/main" id="{1C6E20E9-2FFA-DC72-8D75-00FF0BB3728D}"/>
              </a:ext>
            </a:extLst>
          </p:cNvPr>
          <p:cNvSpPr/>
          <p:nvPr/>
        </p:nvSpPr>
        <p:spPr>
          <a:xfrm>
            <a:off x="1367684" y="4844744"/>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特集・企画</a:t>
            </a:r>
          </a:p>
        </p:txBody>
      </p:sp>
      <p:sp>
        <p:nvSpPr>
          <p:cNvPr id="13" name="正方形/長方形 12">
            <a:extLst>
              <a:ext uri="{FF2B5EF4-FFF2-40B4-BE49-F238E27FC236}">
                <a16:creationId xmlns:a16="http://schemas.microsoft.com/office/drawing/2014/main" id="{6B7056C2-8E57-8130-6CAA-0E21A2FADC1A}"/>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4" name="正方形/長方形 13">
            <a:extLst>
              <a:ext uri="{FF2B5EF4-FFF2-40B4-BE49-F238E27FC236}">
                <a16:creationId xmlns:a16="http://schemas.microsoft.com/office/drawing/2014/main" id="{1C18FC77-A555-5714-B65C-80F2485095D0}"/>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F92B98D9-AA88-6867-1F24-F8728A516B74}"/>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46F7B1BB-680B-1D6A-5F93-A1CF6ACF5C53}"/>
              </a:ext>
            </a:extLst>
          </p:cNvPr>
          <p:cNvSpPr/>
          <p:nvPr/>
        </p:nvSpPr>
        <p:spPr>
          <a:xfrm>
            <a:off x="1367684" y="5415930"/>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事前提案可否判断必須商品</a:t>
            </a:r>
          </a:p>
        </p:txBody>
      </p:sp>
      <p:sp>
        <p:nvSpPr>
          <p:cNvPr id="19" name="正方形/長方形 18">
            <a:extLst>
              <a:ext uri="{FF2B5EF4-FFF2-40B4-BE49-F238E27FC236}">
                <a16:creationId xmlns:a16="http://schemas.microsoft.com/office/drawing/2014/main" id="{355FB09D-DD75-AB92-78C8-434B2864DB3D}"/>
              </a:ext>
            </a:extLst>
          </p:cNvPr>
          <p:cNvSpPr/>
          <p:nvPr/>
        </p:nvSpPr>
        <p:spPr>
          <a:xfrm>
            <a:off x="7176463" y="401044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Tree>
    <p:extLst>
      <p:ext uri="{BB962C8B-B14F-4D97-AF65-F5344CB8AC3E}">
        <p14:creationId xmlns:p14="http://schemas.microsoft.com/office/powerpoint/2010/main" val="31506364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8" name="正方形/長方形 7">
            <a:extLst>
              <a:ext uri="{FF2B5EF4-FFF2-40B4-BE49-F238E27FC236}">
                <a16:creationId xmlns:a16="http://schemas.microsoft.com/office/drawing/2014/main" id="{BE378099-C7F7-5169-4056-603103F94C8E}"/>
              </a:ext>
            </a:extLst>
          </p:cNvPr>
          <p:cNvSpPr/>
          <p:nvPr/>
        </p:nvSpPr>
        <p:spPr>
          <a:xfrm>
            <a:off x="479425" y="1268413"/>
            <a:ext cx="11269662" cy="621709"/>
          </a:xfrm>
          <a:prstGeom prst="rect">
            <a:avLst/>
          </a:prstGeom>
        </p:spPr>
        <p:txBody>
          <a:bodyPr wrap="square" lIns="0" tIns="0" rIns="0" bIns="0">
            <a:spAutoFit/>
          </a:bodyPr>
          <a:lstStyle/>
          <a:p>
            <a:pPr>
              <a:lnSpc>
                <a:spcPct val="130000"/>
              </a:lnSpc>
            </a:pPr>
            <a:r>
              <a:rPr lang="ja-JP" altLang="en-US" sz="1600" b="1" u="sng" dirty="0">
                <a:solidFill>
                  <a:srgbClr val="FF0000"/>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FF0000"/>
                </a:solidFill>
                <a:latin typeface="Meiryo" panose="020B0604030504040204" pitchFamily="34" charset="-128"/>
                <a:ea typeface="Meiryo" panose="020B0604030504040204" pitchFamily="34" charset="-128"/>
              </a:rPr>
              <a:t>※</a:t>
            </a:r>
            <a:r>
              <a:rPr lang="ja-JP" altLang="en-US" sz="1600" b="1" u="sng" dirty="0">
                <a:solidFill>
                  <a:srgbClr val="FF0000"/>
                </a:solidFill>
                <a:latin typeface="Meiryo" panose="020B0604030504040204" pitchFamily="34" charset="-128"/>
                <a:ea typeface="Meiryo" panose="020B0604030504040204" pitchFamily="34" charset="-128"/>
              </a:rPr>
              <a:t>）</a:t>
            </a:r>
            <a:r>
              <a:rPr lang="ja-JP" altLang="en-US" sz="1600" dirty="0">
                <a:solidFill>
                  <a:srgbClr val="0D0D0D"/>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0D0D0D"/>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0D0D0D"/>
                </a:solidFill>
                <a:latin typeface="Meiryo" panose="020B0604030504040204" pitchFamily="34" charset="-128"/>
                <a:ea typeface="Meiryo" panose="020B0604030504040204" pitchFamily="34" charset="-128"/>
              </a:rPr>
              <a:t>Yahoo!</a:t>
            </a:r>
            <a:r>
              <a:rPr lang="ja-JP" altLang="en-US" sz="1600" dirty="0">
                <a:solidFill>
                  <a:srgbClr val="0D0D0D"/>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0D0D0D"/>
              </a:solidFill>
              <a:latin typeface="Meiryo" panose="020B0604030504040204" pitchFamily="34" charset="-128"/>
              <a:ea typeface="Meiryo" panose="020B0604030504040204" pitchFamily="34" charset="-128"/>
            </a:endParaRPr>
          </a:p>
        </p:txBody>
      </p:sp>
      <p:sp>
        <p:nvSpPr>
          <p:cNvPr id="15" name="角丸四角形 7">
            <a:extLst>
              <a:ext uri="{FF2B5EF4-FFF2-40B4-BE49-F238E27FC236}">
                <a16:creationId xmlns:a16="http://schemas.microsoft.com/office/drawing/2014/main" id="{B3EA4D1D-3D6E-3A4F-F033-AA41C8F87773}"/>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18" name="表 5">
            <a:extLst>
              <a:ext uri="{FF2B5EF4-FFF2-40B4-BE49-F238E27FC236}">
                <a16:creationId xmlns:a16="http://schemas.microsoft.com/office/drawing/2014/main" id="{CE8D5A47-FE39-DD7A-A88D-DEEC840270D7}"/>
              </a:ext>
            </a:extLst>
          </p:cNvPr>
          <p:cNvGraphicFramePr>
            <a:graphicFrameLocks noGrp="1"/>
          </p:cNvGraphicFramePr>
          <p:nvPr>
            <p:extLst>
              <p:ext uri="{D42A27DB-BD31-4B8C-83A1-F6EECF244321}">
                <p14:modId xmlns:p14="http://schemas.microsoft.com/office/powerpoint/2010/main" val="3923119657"/>
              </p:ext>
            </p:extLst>
          </p:nvPr>
        </p:nvGraphicFramePr>
        <p:xfrm>
          <a:off x="479425" y="2896535"/>
          <a:ext cx="11233150" cy="343688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710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200" kern="1200" dirty="0">
                          <a:solidFill>
                            <a:srgbClr val="0D0D0D"/>
                          </a:solidFill>
                          <a:latin typeface="Meiryo" panose="020B0604030504040204" pitchFamily="34" charset="-128"/>
                          <a:ea typeface="Meiryo" panose="020B0604030504040204" pitchFamily="34" charset="-128"/>
                          <a:cs typeface="+mn-cs"/>
                        </a:rPr>
                        <a:t>Yahoo!</a:t>
                      </a:r>
                      <a:r>
                        <a:rPr kumimoji="1" lang="ja-JP" altLang="en-US" sz="1200" kern="1200" dirty="0">
                          <a:solidFill>
                            <a:srgbClr val="0D0D0D"/>
                          </a:solidFill>
                          <a:latin typeface="Meiryo" panose="020B0604030504040204" pitchFamily="34" charset="-128"/>
                          <a:ea typeface="Meiryo" panose="020B0604030504040204" pitchFamily="34" charset="-128"/>
                          <a:cs typeface="+mn-cs"/>
                        </a:rPr>
                        <a:t>ファイナンス　タイアップ</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71024">
                <a:tc>
                  <a:txBody>
                    <a:body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84462"/>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US" altLang="ja-JP" sz="1200" b="0" i="0" dirty="0">
                          <a:solidFill>
                            <a:schemeClr val="bg1"/>
                          </a:solidFill>
                          <a:latin typeface="Meiryo" panose="020B0604030504040204" pitchFamily="34" charset="-128"/>
                          <a:ea typeface="Meiryo" panose="020B0604030504040204" pitchFamily="34" charset="-128"/>
                        </a:rPr>
                        <a:t>URL</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US" altLang="ja-JP" sz="1200" b="0" i="0" dirty="0">
                          <a:solidFill>
                            <a:schemeClr val="bg1"/>
                          </a:solidFill>
                          <a:latin typeface="Meiryo" panose="020B0604030504040204" pitchFamily="34" charset="-128"/>
                          <a:ea typeface="Meiryo" panose="020B0604030504040204" pitchFamily="34" charset="-128"/>
                        </a:rPr>
                        <a:t>KPI</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3587183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誘導広告上の表記ガイドライン</a:t>
            </a:r>
          </a:p>
        </p:txBody>
      </p:sp>
      <p:sp>
        <p:nvSpPr>
          <p:cNvPr id="33" name="角丸四角形 19">
            <a:extLst>
              <a:ext uri="{FF2B5EF4-FFF2-40B4-BE49-F238E27FC236}">
                <a16:creationId xmlns:a16="http://schemas.microsoft.com/office/drawing/2014/main" id="{0F8407CB-111A-511A-2DF2-8A1DAD60683B}"/>
              </a:ext>
            </a:extLst>
          </p:cNvPr>
          <p:cNvSpPr/>
          <p:nvPr/>
        </p:nvSpPr>
        <p:spPr>
          <a:xfrm>
            <a:off x="479425" y="1312040"/>
            <a:ext cx="11233150" cy="508876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ndParaRPr>
          </a:p>
        </p:txBody>
      </p:sp>
      <p:sp>
        <p:nvSpPr>
          <p:cNvPr id="34" name="正方形/長方形 33">
            <a:extLst>
              <a:ext uri="{FF2B5EF4-FFF2-40B4-BE49-F238E27FC236}">
                <a16:creationId xmlns:a16="http://schemas.microsoft.com/office/drawing/2014/main" id="{F677E679-DD37-424C-7529-81D596EE0A02}"/>
              </a:ext>
            </a:extLst>
          </p:cNvPr>
          <p:cNvSpPr/>
          <p:nvPr/>
        </p:nvSpPr>
        <p:spPr>
          <a:xfrm>
            <a:off x="643314" y="1673376"/>
            <a:ext cx="7332335" cy="4591257"/>
          </a:xfrm>
          <a:prstGeom prst="rect">
            <a:avLst/>
          </a:prstGeom>
        </p:spPr>
        <p:txBody>
          <a:bodyPr wrap="square" lIns="0">
            <a:spAutoFit/>
          </a:bodyPr>
          <a:lstStyle/>
          <a:p>
            <a:pPr>
              <a:lnSpc>
                <a:spcPct val="130000"/>
              </a:lnSpc>
            </a:pPr>
            <a:r>
              <a:rPr lang="ja-JP" altLang="en-US" sz="1200" kern="0" dirty="0">
                <a:solidFill>
                  <a:prstClr val="black"/>
                </a:solidFill>
                <a:latin typeface="Meiryo" panose="020B0604030504040204" pitchFamily="34" charset="-128"/>
                <a:cs typeface="メイリオ" panose="020B0604030504040204" pitchFamily="50" charset="-128"/>
              </a:rPr>
              <a:t>・</a:t>
            </a:r>
            <a:r>
              <a:rPr lang="ja-JP" altLang="en-US" sz="1200" dirty="0">
                <a:solidFill>
                  <a:srgbClr val="0D0D0D"/>
                </a:solidFill>
                <a:latin typeface="メイリオ" panose="020B0604030504040204" pitchFamily="50" charset="-128"/>
                <a:ea typeface="メイリオ" panose="020B0604030504040204" pitchFamily="50" charset="-128"/>
              </a:rPr>
              <a:t>「</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ファイナンス」ロゴ＋「広告・広告主体者表記」を必ずセットで掲載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FF0000"/>
                </a:solidFill>
                <a:latin typeface="メイリオ" panose="020B0604030504040204" pitchFamily="50" charset="-128"/>
                <a:ea typeface="メイリオ" panose="020B0604030504040204" pitchFamily="50" charset="-128"/>
              </a:rPr>
              <a:t>・上記</a:t>
            </a:r>
            <a:r>
              <a:rPr lang="en-US" altLang="ja-JP" sz="1200" dirty="0">
                <a:solidFill>
                  <a:srgbClr val="FF0000"/>
                </a:solidFill>
                <a:latin typeface="メイリオ" panose="020B0604030504040204" pitchFamily="50" charset="-128"/>
                <a:ea typeface="メイリオ" panose="020B0604030504040204" pitchFamily="50" charset="-128"/>
              </a:rPr>
              <a:t>2</a:t>
            </a:r>
            <a:r>
              <a:rPr lang="ja-JP" altLang="en-US" sz="1200" dirty="0">
                <a:solidFill>
                  <a:srgbClr val="FF0000"/>
                </a:solidFill>
                <a:latin typeface="メイリオ" panose="020B0604030504040204" pitchFamily="50" charset="-128"/>
                <a:ea typeface="メイリオ" panose="020B0604030504040204" pitchFamily="50" charset="-128"/>
              </a:rPr>
              <a:t>要素は最大限離す必要があるため、以下のいずれかの通り対角線上に配置</a:t>
            </a:r>
            <a:endParaRPr lang="en-US" altLang="ja-JP" sz="1200" dirty="0">
              <a:solidFill>
                <a:srgbClr val="FF0000"/>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①</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ファイナンス：左上、広告・広告主体者表記：右下</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②</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ファイナンス：右上、広告・広告主体者表記：左下</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ファイナンス」ロゴは、視認性を確保できるサイズで掲載、</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　かつ大き過ぎない適正なサイズで掲載。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・広告・広告主体者表記は、以下いずれかの表記、形式で掲載。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①提供：クライアント名（テキスト </a:t>
            </a:r>
            <a:r>
              <a:rPr lang="en-US" altLang="ja-JP" sz="1200" dirty="0">
                <a:solidFill>
                  <a:srgbClr val="0D0D0D"/>
                </a:solidFill>
                <a:latin typeface="メイリオ" panose="020B0604030504040204" pitchFamily="50" charset="-128"/>
                <a:ea typeface="メイリオ" panose="020B0604030504040204" pitchFamily="50" charset="-128"/>
              </a:rPr>
              <a:t>or </a:t>
            </a:r>
            <a:r>
              <a:rPr lang="ja-JP" altLang="en-US" sz="1200" dirty="0">
                <a:solidFill>
                  <a:srgbClr val="0D0D0D"/>
                </a:solidFill>
                <a:latin typeface="メイリオ" panose="020B0604030504040204" pitchFamily="50" charset="-128"/>
                <a:ea typeface="メイリオ" panose="020B0604030504040204" pitchFamily="50" charset="-128"/>
              </a:rPr>
              <a:t>ロゴ）</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②</a:t>
            </a:r>
            <a:r>
              <a:rPr lang="en-US" altLang="ja-JP" sz="1200" dirty="0">
                <a:solidFill>
                  <a:srgbClr val="0D0D0D"/>
                </a:solidFill>
                <a:latin typeface="メイリオ" panose="020B0604030504040204" pitchFamily="50" charset="-128"/>
                <a:ea typeface="メイリオ" panose="020B0604030504040204" pitchFamily="50" charset="-128"/>
              </a:rPr>
              <a:t>Sponsored by </a:t>
            </a:r>
            <a:r>
              <a:rPr lang="ja-JP" altLang="en-US" sz="1200" dirty="0">
                <a:solidFill>
                  <a:srgbClr val="0D0D0D"/>
                </a:solidFill>
                <a:latin typeface="メイリオ" panose="020B0604030504040204" pitchFamily="50" charset="-128"/>
                <a:ea typeface="メイリオ" panose="020B0604030504040204" pitchFamily="50" charset="-128"/>
              </a:rPr>
              <a:t>クライアント名（テキスト </a:t>
            </a:r>
            <a:r>
              <a:rPr lang="en-US" altLang="ja-JP" sz="1200" dirty="0">
                <a:solidFill>
                  <a:srgbClr val="0D0D0D"/>
                </a:solidFill>
                <a:latin typeface="メイリオ" panose="020B0604030504040204" pitchFamily="50" charset="-128"/>
                <a:ea typeface="メイリオ" panose="020B0604030504040204" pitchFamily="50" charset="-128"/>
              </a:rPr>
              <a:t>or </a:t>
            </a:r>
            <a:r>
              <a:rPr lang="ja-JP" altLang="en-US" sz="1200" dirty="0">
                <a:solidFill>
                  <a:srgbClr val="0D0D0D"/>
                </a:solidFill>
                <a:latin typeface="メイリオ" panose="020B0604030504040204" pitchFamily="50" charset="-128"/>
                <a:ea typeface="メイリオ" panose="020B0604030504040204" pitchFamily="50" charset="-128"/>
              </a:rPr>
              <a:t>ロゴ）</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広告・広告主体者表記は、</a:t>
            </a:r>
            <a:r>
              <a:rPr lang="en-US" altLang="ja-JP" sz="1050" dirty="0">
                <a:solidFill>
                  <a:srgbClr val="0D0D0D"/>
                </a:solidFill>
                <a:latin typeface="メイリオ" panose="020B0604030504040204" pitchFamily="50" charset="-128"/>
                <a:ea typeface="メイリオ" panose="020B0604030504040204" pitchFamily="50" charset="-128"/>
              </a:rPr>
              <a:t>Yahoo!</a:t>
            </a:r>
            <a:r>
              <a:rPr lang="ja-JP" altLang="en-US" sz="1050" dirty="0">
                <a:solidFill>
                  <a:srgbClr val="0D0D0D"/>
                </a:solidFill>
                <a:latin typeface="メイリオ" panose="020B0604030504040204" pitchFamily="50" charset="-128"/>
                <a:ea typeface="メイリオ" panose="020B0604030504040204" pitchFamily="50" charset="-128"/>
              </a:rPr>
              <a:t>サービスロゴの</a:t>
            </a:r>
            <a:r>
              <a:rPr lang="en-US" altLang="ja-JP" sz="1050" dirty="0">
                <a:solidFill>
                  <a:srgbClr val="0D0D0D"/>
                </a:solidFill>
                <a:latin typeface="メイリオ" panose="020B0604030504040204" pitchFamily="50" charset="-128"/>
                <a:ea typeface="メイリオ" panose="020B0604030504040204" pitchFamily="50" charset="-128"/>
              </a:rPr>
              <a:t>60%</a:t>
            </a:r>
            <a:r>
              <a:rPr lang="ja-JP" altLang="en-US" sz="1050" dirty="0">
                <a:solidFill>
                  <a:srgbClr val="0D0D0D"/>
                </a:solidFill>
                <a:latin typeface="メイリオ" panose="020B0604030504040204" pitchFamily="50" charset="-128"/>
                <a:ea typeface="メイリオ" panose="020B0604030504040204" pitchFamily="50" charset="-128"/>
              </a:rPr>
              <a:t>～</a:t>
            </a:r>
            <a:r>
              <a:rPr lang="en-US" altLang="ja-JP" sz="1050" dirty="0">
                <a:solidFill>
                  <a:srgbClr val="0D0D0D"/>
                </a:solidFill>
                <a:latin typeface="メイリオ" panose="020B0604030504040204" pitchFamily="50" charset="-128"/>
                <a:ea typeface="メイリオ" panose="020B0604030504040204" pitchFamily="50" charset="-128"/>
              </a:rPr>
              <a:t>100%</a:t>
            </a:r>
            <a:r>
              <a:rPr lang="ja-JP" altLang="en-US" sz="1050" dirty="0">
                <a:solidFill>
                  <a:srgbClr val="0D0D0D"/>
                </a:solidFill>
                <a:latin typeface="メイリオ" panose="020B0604030504040204" pitchFamily="50" charset="-128"/>
                <a:ea typeface="メイリオ" panose="020B0604030504040204" pitchFamily="50" charset="-128"/>
              </a:rPr>
              <a:t>サイズを目安とする。</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ロゴの場合、「提供」「</a:t>
            </a:r>
            <a:r>
              <a:rPr lang="en-US" altLang="ja-JP" sz="1050" dirty="0">
                <a:solidFill>
                  <a:srgbClr val="0D0D0D"/>
                </a:solidFill>
                <a:latin typeface="メイリオ" panose="020B0604030504040204" pitchFamily="50" charset="-128"/>
                <a:ea typeface="メイリオ" panose="020B0604030504040204" pitchFamily="50" charset="-128"/>
              </a:rPr>
              <a:t>Sponsored by</a:t>
            </a:r>
            <a:r>
              <a:rPr lang="ja-JP" altLang="en-US" sz="1050" dirty="0">
                <a:solidFill>
                  <a:srgbClr val="0D0D0D"/>
                </a:solidFill>
                <a:latin typeface="メイリオ" panose="020B0604030504040204" pitchFamily="50" charset="-128"/>
                <a:ea typeface="メイリオ" panose="020B0604030504040204" pitchFamily="50" charset="-128"/>
              </a:rPr>
              <a:t>」の広告表記は非表示でも可。</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広告に適用される「広告掲載基準」において「主体者の明示」が規定されています。</a:t>
            </a:r>
          </a:p>
          <a:p>
            <a:r>
              <a:rPr lang="ja-JP" altLang="en-US" sz="1050" dirty="0">
                <a:solidFill>
                  <a:srgbClr val="0D0D0D"/>
                </a:solidFill>
                <a:latin typeface="メイリオ" panose="020B0604030504040204" pitchFamily="50" charset="-128"/>
                <a:ea typeface="メイリオ" panose="020B0604030504040204" pitchFamily="50" charset="-128"/>
              </a:rPr>
              <a:t>　　　（参照）</a:t>
            </a:r>
            <a:r>
              <a:rPr lang="en-US" altLang="ja-JP" sz="1050" dirty="0">
                <a:solidFill>
                  <a:srgbClr val="0D0D0D"/>
                </a:solidFill>
                <a:latin typeface="メイリオ" panose="020B0604030504040204" pitchFamily="50" charset="-128"/>
                <a:ea typeface="メイリオ" panose="020B0604030504040204" pitchFamily="50" charset="-128"/>
                <a:hlinkClick r:id="rId4">
                  <a:extLst>
                    <a:ext uri="{A12FA001-AC4F-418D-AE19-62706E023703}">
                      <ahyp:hlinkClr xmlns:ahyp="http://schemas.microsoft.com/office/drawing/2018/hyperlinkcolor" val="tx"/>
                    </a:ext>
                  </a:extLst>
                </a:hlinkClick>
              </a:rPr>
              <a:t>Yahoo!</a:t>
            </a:r>
            <a:r>
              <a:rPr lang="ja-JP" altLang="en-US" sz="1050" dirty="0">
                <a:solidFill>
                  <a:srgbClr val="0D0D0D"/>
                </a:solidFill>
                <a:latin typeface="メイリオ" panose="020B0604030504040204" pitchFamily="50" charset="-128"/>
                <a:ea typeface="メイリオ" panose="020B0604030504040204" pitchFamily="50" charset="-128"/>
                <a:hlinkClick r:id="rId4">
                  <a:extLst>
                    <a:ext uri="{A12FA001-AC4F-418D-AE19-62706E023703}">
                      <ahyp:hlinkClr xmlns:ahyp="http://schemas.microsoft.com/office/drawing/2018/hyperlinkcolor" val="tx"/>
                    </a:ext>
                  </a:extLst>
                </a:hlinkClick>
              </a:rPr>
              <a:t>広告ヘルプページ</a:t>
            </a:r>
            <a:endParaRPr lang="en-US" altLang="ja-JP" sz="105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1.</a:t>
            </a:r>
            <a:r>
              <a:rPr lang="ja-JP" altLang="en-US" sz="1050" dirty="0">
                <a:solidFill>
                  <a:srgbClr val="0D0D0D"/>
                </a:solidFill>
                <a:latin typeface="メイリオ" panose="020B0604030504040204" pitchFamily="50" charset="-128"/>
                <a:ea typeface="メイリオ" panose="020B0604030504040204" pitchFamily="50" charset="-128"/>
              </a:rPr>
              <a:t>会社名、ブランド名、商品名、サービス名のいずれかのロゴマークの表記商品写真などでの代替はできません。</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また、商標登録されていないものを使用する場合は、必ず会社名も明記してください。</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2.</a:t>
            </a:r>
            <a:r>
              <a:rPr lang="ja-JP" altLang="en-US" sz="1050" dirty="0">
                <a:solidFill>
                  <a:srgbClr val="0D0D0D"/>
                </a:solidFill>
                <a:latin typeface="メイリオ" panose="020B0604030504040204" pitchFamily="50" charset="-128"/>
                <a:ea typeface="メイリオ" panose="020B0604030504040204" pitchFamily="50" charset="-128"/>
              </a:rPr>
              <a:t>「提供：○○」などの表記</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広告の四隅のいずれかに「インフォメーションアイコン」が表示されます。</a:t>
            </a:r>
            <a:br>
              <a:rPr lang="en-US" altLang="ja-JP" sz="1050" dirty="0">
                <a:solidFill>
                  <a:srgbClr val="0D0D0D"/>
                </a:solidFill>
                <a:latin typeface="メイリオ" panose="020B0604030504040204" pitchFamily="50" charset="-128"/>
                <a:ea typeface="メイリオ" panose="020B0604030504040204" pitchFamily="50" charset="-128"/>
              </a:rPr>
            </a:b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Yahoo!</a:t>
            </a:r>
            <a:r>
              <a:rPr lang="ja-JP" altLang="en-US" sz="1050" dirty="0">
                <a:solidFill>
                  <a:srgbClr val="0D0D0D"/>
                </a:solidFill>
                <a:latin typeface="メイリオ" panose="020B0604030504040204" pitchFamily="50" charset="-128"/>
                <a:ea typeface="メイリオ" panose="020B0604030504040204" pitchFamily="50" charset="-128"/>
              </a:rPr>
              <a:t>広告の規制で定める明記必須項目や常時表示すべき要素は避けて配置ください。</a:t>
            </a:r>
            <a:endParaRPr lang="en-US" altLang="ja-JP" sz="105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・その他、使用にあたっては別紙「</a:t>
            </a:r>
            <a:r>
              <a:rPr lang="ja-JP" altLang="en-US" sz="1200" dirty="0">
                <a:solidFill>
                  <a:srgbClr val="0D0D0D"/>
                </a:solidFill>
                <a:latin typeface="メイリオ" panose="020B0604030504040204" pitchFamily="50" charset="-128"/>
                <a:ea typeface="メイリオ" panose="020B0604030504040204" pitchFamily="50" charset="-128"/>
                <a:hlinkClick r:id="rId5">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dirty="0">
                <a:solidFill>
                  <a:srgbClr val="0D0D0D"/>
                </a:solidFill>
                <a:latin typeface="メイリオ" panose="020B0604030504040204" pitchFamily="50" charset="-128"/>
                <a:ea typeface="メイリオ" panose="020B0604030504040204" pitchFamily="50" charset="-128"/>
              </a:rPr>
              <a:t>」を遵守。</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C3BD9C21-ECA9-55F4-E1F0-89A98D169AB5}"/>
              </a:ext>
            </a:extLst>
          </p:cNvPr>
          <p:cNvSpPr/>
          <p:nvPr/>
        </p:nvSpPr>
        <p:spPr>
          <a:xfrm>
            <a:off x="8628857" y="229685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b="1" kern="0">
                <a:solidFill>
                  <a:srgbClr val="C9002C"/>
                </a:solidFill>
                <a:latin typeface="Meiryo" panose="020B0604030504040204" pitchFamily="34" charset="-128"/>
              </a:rPr>
              <a:t>誘導広告バナー</a:t>
            </a:r>
          </a:p>
        </p:txBody>
      </p:sp>
      <p:sp>
        <p:nvSpPr>
          <p:cNvPr id="36" name="フッター プレースホルダー 3">
            <a:extLst>
              <a:ext uri="{FF2B5EF4-FFF2-40B4-BE49-F238E27FC236}">
                <a16:creationId xmlns:a16="http://schemas.microsoft.com/office/drawing/2014/main" id="{E179FC9B-6AA5-ED18-FAFB-76CB4358D39B}"/>
              </a:ext>
            </a:extLst>
          </p:cNvPr>
          <p:cNvSpPr txBox="1">
            <a:spLocks/>
          </p:cNvSpPr>
          <p:nvPr/>
        </p:nvSpPr>
        <p:spPr>
          <a:xfrm>
            <a:off x="8680562" y="229685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defRPr/>
            </a:pPr>
            <a:endParaRPr lang="ja-JP" altLang="en-US" sz="800" dirty="0">
              <a:solidFill>
                <a:prstClr val="black"/>
              </a:solidFill>
              <a:latin typeface="Meiryo" panose="020B0604030504040204" pitchFamily="34" charset="-128"/>
            </a:endParaRPr>
          </a:p>
        </p:txBody>
      </p:sp>
      <p:sp>
        <p:nvSpPr>
          <p:cNvPr id="37" name="角丸四角形 23">
            <a:extLst>
              <a:ext uri="{FF2B5EF4-FFF2-40B4-BE49-F238E27FC236}">
                <a16:creationId xmlns:a16="http://schemas.microsoft.com/office/drawing/2014/main" id="{59214605-78C1-16E3-3F1D-2065BACD14EA}"/>
              </a:ext>
            </a:extLst>
          </p:cNvPr>
          <p:cNvSpPr/>
          <p:nvPr/>
        </p:nvSpPr>
        <p:spPr>
          <a:xfrm>
            <a:off x="10045283" y="410078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lang="ja-JP" altLang="en-US" sz="800">
                <a:solidFill>
                  <a:srgbClr val="FFFFFF"/>
                </a:solidFill>
                <a:latin typeface="Meiryo" panose="020B0604030504040204" pitchFamily="34" charset="-128"/>
              </a:rPr>
              <a:t>クライアント</a:t>
            </a:r>
            <a:endParaRPr lang="en-US" altLang="ja-JP" sz="800" dirty="0">
              <a:solidFill>
                <a:srgbClr val="FFFFFF"/>
              </a:solidFill>
              <a:latin typeface="Meiryo" panose="020B0604030504040204" pitchFamily="34" charset="-128"/>
            </a:endParaRPr>
          </a:p>
          <a:p>
            <a:pPr algn="ctr">
              <a:defRPr/>
            </a:pPr>
            <a:r>
              <a:rPr lang="ja-JP" altLang="en-US" sz="800">
                <a:solidFill>
                  <a:srgbClr val="FFFFFF"/>
                </a:solidFill>
                <a:latin typeface="Meiryo" panose="020B0604030504040204" pitchFamily="34" charset="-128"/>
              </a:rPr>
              <a:t>ロゴ</a:t>
            </a:r>
          </a:p>
        </p:txBody>
      </p:sp>
      <p:sp>
        <p:nvSpPr>
          <p:cNvPr id="38" name="テキスト ボックス 37">
            <a:extLst>
              <a:ext uri="{FF2B5EF4-FFF2-40B4-BE49-F238E27FC236}">
                <a16:creationId xmlns:a16="http://schemas.microsoft.com/office/drawing/2014/main" id="{9ADD250E-9558-54D8-5EB9-7C26ED4B6E20}"/>
              </a:ext>
            </a:extLst>
          </p:cNvPr>
          <p:cNvSpPr txBox="1"/>
          <p:nvPr/>
        </p:nvSpPr>
        <p:spPr>
          <a:xfrm>
            <a:off x="8526740" y="203779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rPr>
              <a:t>▼</a:t>
            </a:r>
            <a:r>
              <a:rPr lang="ja-JP" altLang="en-US" sz="900" dirty="0">
                <a:solidFill>
                  <a:srgbClr val="000000"/>
                </a:solidFill>
                <a:latin typeface="Meiryo" panose="020B0604030504040204" pitchFamily="34" charset="-128"/>
              </a:rPr>
              <a:t>誘導広告　クリエイティブイメージ</a:t>
            </a:r>
          </a:p>
        </p:txBody>
      </p:sp>
      <p:sp>
        <p:nvSpPr>
          <p:cNvPr id="39" name="角丸四角形 25">
            <a:extLst>
              <a:ext uri="{FF2B5EF4-FFF2-40B4-BE49-F238E27FC236}">
                <a16:creationId xmlns:a16="http://schemas.microsoft.com/office/drawing/2014/main" id="{B43A374D-AF4F-1EB1-E5CE-057DC1E69830}"/>
              </a:ext>
            </a:extLst>
          </p:cNvPr>
          <p:cNvSpPr/>
          <p:nvPr/>
        </p:nvSpPr>
        <p:spPr>
          <a:xfrm>
            <a:off x="8464907" y="476832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a:lnSpc>
                <a:spcPct val="120000"/>
              </a:lnSpc>
            </a:pPr>
            <a:r>
              <a:rPr lang="ja-JP" altLang="en-US" sz="1100" b="1" kern="0" dirty="0">
                <a:solidFill>
                  <a:srgbClr val="C9002C"/>
                </a:solidFill>
                <a:latin typeface="Meiryo" panose="020B0604030504040204" pitchFamily="34" charset="-128"/>
                <a:cs typeface="メイリオ" panose="020B0604030504040204" pitchFamily="50" charset="-128"/>
              </a:rPr>
              <a:t>「</a:t>
            </a:r>
            <a:r>
              <a:rPr lang="en-US" altLang="ja-JP" sz="1100" b="1" kern="0" dirty="0">
                <a:solidFill>
                  <a:srgbClr val="C9002C"/>
                </a:solidFill>
                <a:latin typeface="Meiryo" panose="020B0604030504040204" pitchFamily="34" charset="-128"/>
                <a:cs typeface="メイリオ" panose="020B0604030504040204" pitchFamily="50" charset="-128"/>
              </a:rPr>
              <a:t>Yahoo</a:t>
            </a:r>
            <a:r>
              <a:rPr lang="ja-JP" altLang="en-US" sz="1100" b="1" kern="0" dirty="0">
                <a:solidFill>
                  <a:srgbClr val="C9002C"/>
                </a:solidFill>
                <a:latin typeface="Meiryo" panose="020B0604030504040204" pitchFamily="34" charset="-128"/>
                <a:cs typeface="メイリオ" panose="020B0604030504040204" pitchFamily="50" charset="-128"/>
              </a:rPr>
              <a:t>ファイナンス」</a:t>
            </a:r>
            <a:endParaRPr lang="en-US" altLang="ja-JP" sz="1100" b="1" kern="0" dirty="0">
              <a:solidFill>
                <a:srgbClr val="C9002C"/>
              </a:solidFill>
              <a:latin typeface="Meiryo" panose="020B0604030504040204" pitchFamily="34" charset="-128"/>
              <a:cs typeface="メイリオ" panose="020B0604030504040204" pitchFamily="50" charset="-128"/>
            </a:endParaRPr>
          </a:p>
          <a:p>
            <a:pPr algn="ctr">
              <a:lnSpc>
                <a:spcPct val="120000"/>
              </a:lnSpc>
            </a:pPr>
            <a:r>
              <a:rPr lang="ja-JP" altLang="en-US" sz="800" b="1" kern="0" dirty="0">
                <a:solidFill>
                  <a:srgbClr val="C9002C"/>
                </a:solidFill>
                <a:latin typeface="Meiryo" panose="020B0604030504040204" pitchFamily="34" charset="-128"/>
                <a:cs typeface="メイリオ" panose="020B0604030504040204" pitchFamily="50" charset="-128"/>
              </a:rPr>
              <a:t>　</a:t>
            </a:r>
            <a:endParaRPr lang="en-US" altLang="ja-JP" sz="800" kern="0" dirty="0">
              <a:solidFill>
                <a:srgbClr val="C9002C"/>
              </a:solidFill>
              <a:latin typeface="Meiryo" panose="020B0604030504040204" pitchFamily="34" charset="-128"/>
              <a:cs typeface="メイリオ" panose="020B0604030504040204" pitchFamily="50" charset="-128"/>
            </a:endParaRPr>
          </a:p>
          <a:p>
            <a:pPr algn="ctr">
              <a:lnSpc>
                <a:spcPct val="120000"/>
              </a:lnSpc>
            </a:pPr>
            <a:r>
              <a:rPr lang="ja-JP" altLang="en-US" sz="1100" b="1" kern="0" dirty="0">
                <a:solidFill>
                  <a:srgbClr val="C9002C"/>
                </a:solidFill>
                <a:latin typeface="Meiryo" panose="020B0604030504040204" pitchFamily="34" charset="-128"/>
                <a:cs typeface="メイリオ" panose="020B0604030504040204" pitchFamily="50" charset="-128"/>
              </a:rPr>
              <a:t>「広告・広告主体者表記」</a:t>
            </a:r>
            <a:endParaRPr lang="en-US" altLang="ja-JP" sz="1100" b="1" kern="0" dirty="0">
              <a:solidFill>
                <a:srgbClr val="C9002C"/>
              </a:solidFill>
              <a:latin typeface="Meiryo" panose="020B0604030504040204" pitchFamily="34" charset="-128"/>
              <a:cs typeface="メイリオ" panose="020B0604030504040204" pitchFamily="50" charset="-128"/>
            </a:endParaRPr>
          </a:p>
          <a:p>
            <a:pPr algn="ctr">
              <a:lnSpc>
                <a:spcPct val="120000"/>
              </a:lnSpc>
            </a:pPr>
            <a:r>
              <a:rPr lang="ja-JP" altLang="en-US" sz="1000" kern="0" dirty="0">
                <a:solidFill>
                  <a:srgbClr val="C9002C"/>
                </a:solidFill>
                <a:latin typeface="Meiryo" panose="020B0604030504040204" pitchFamily="34" charset="-128"/>
                <a:cs typeface="メイリオ" panose="020B0604030504040204" pitchFamily="50" charset="-128"/>
              </a:rPr>
              <a:t>を必ずセットで掲載</a:t>
            </a:r>
            <a:endParaRPr lang="en-US" altLang="ja-JP" sz="1000" kern="0" dirty="0">
              <a:solidFill>
                <a:srgbClr val="C9002C"/>
              </a:solidFill>
              <a:latin typeface="Meiryo" panose="020B0604030504040204" pitchFamily="34" charset="-128"/>
              <a:cs typeface="メイリオ" panose="020B0604030504040204" pitchFamily="50" charset="-128"/>
            </a:endParaRPr>
          </a:p>
        </p:txBody>
      </p:sp>
      <p:sp>
        <p:nvSpPr>
          <p:cNvPr id="40" name="角丸四角形 26">
            <a:extLst>
              <a:ext uri="{FF2B5EF4-FFF2-40B4-BE49-F238E27FC236}">
                <a16:creationId xmlns:a16="http://schemas.microsoft.com/office/drawing/2014/main" id="{8DFA4DE3-3852-2A3D-EC22-4543ABC8EC2E}"/>
              </a:ext>
            </a:extLst>
          </p:cNvPr>
          <p:cNvSpPr/>
          <p:nvPr/>
        </p:nvSpPr>
        <p:spPr>
          <a:xfrm>
            <a:off x="4284167" y="103740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rPr>
              <a:t>標準（推奨）表記</a:t>
            </a:r>
          </a:p>
        </p:txBody>
      </p:sp>
      <p:sp>
        <p:nvSpPr>
          <p:cNvPr id="41" name="角丸四角形 27">
            <a:extLst>
              <a:ext uri="{FF2B5EF4-FFF2-40B4-BE49-F238E27FC236}">
                <a16:creationId xmlns:a16="http://schemas.microsoft.com/office/drawing/2014/main" id="{D9D756EA-377A-C2A2-82E1-B57363943D7C}"/>
              </a:ext>
            </a:extLst>
          </p:cNvPr>
          <p:cNvSpPr/>
          <p:nvPr/>
        </p:nvSpPr>
        <p:spPr>
          <a:xfrm>
            <a:off x="8680562" y="2346700"/>
            <a:ext cx="1239273" cy="290808"/>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ndParaRPr>
          </a:p>
        </p:txBody>
      </p:sp>
      <p:pic>
        <p:nvPicPr>
          <p:cNvPr id="42" name="グラフィックス 41" descr="バッジ: フォロー 単色塗りつぶし">
            <a:extLst>
              <a:ext uri="{FF2B5EF4-FFF2-40B4-BE49-F238E27FC236}">
                <a16:creationId xmlns:a16="http://schemas.microsoft.com/office/drawing/2014/main" id="{AE09F735-2062-E20B-878F-04286D54A0E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742638" y="5091039"/>
            <a:ext cx="170181" cy="170181"/>
          </a:xfrm>
          <a:prstGeom prst="rect">
            <a:avLst/>
          </a:prstGeom>
        </p:spPr>
      </p:pic>
      <p:cxnSp>
        <p:nvCxnSpPr>
          <p:cNvPr id="43" name="カギ線コネクタ 29">
            <a:extLst>
              <a:ext uri="{FF2B5EF4-FFF2-40B4-BE49-F238E27FC236}">
                <a16:creationId xmlns:a16="http://schemas.microsoft.com/office/drawing/2014/main" id="{DA420B9F-3D30-3BD9-4D37-ADB43996D2D5}"/>
              </a:ext>
            </a:extLst>
          </p:cNvPr>
          <p:cNvCxnSpPr>
            <a:cxnSpLocks/>
            <a:stCxn id="41" idx="1"/>
            <a:endCxn id="39" idx="1"/>
          </p:cNvCxnSpPr>
          <p:nvPr/>
        </p:nvCxnSpPr>
        <p:spPr>
          <a:xfrm rot="10800000" flipV="1">
            <a:off x="8464908" y="2492104"/>
            <a:ext cx="215655" cy="2769116"/>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44" name="角丸四角形 30">
            <a:extLst>
              <a:ext uri="{FF2B5EF4-FFF2-40B4-BE49-F238E27FC236}">
                <a16:creationId xmlns:a16="http://schemas.microsoft.com/office/drawing/2014/main" id="{350ACCE6-4C19-048B-7F57-239D5308EBFA}"/>
              </a:ext>
            </a:extLst>
          </p:cNvPr>
          <p:cNvSpPr/>
          <p:nvPr/>
        </p:nvSpPr>
        <p:spPr>
          <a:xfrm>
            <a:off x="9939936" y="407124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ndParaRPr>
          </a:p>
        </p:txBody>
      </p:sp>
      <p:cxnSp>
        <p:nvCxnSpPr>
          <p:cNvPr id="45" name="カギ線コネクタ 31">
            <a:extLst>
              <a:ext uri="{FF2B5EF4-FFF2-40B4-BE49-F238E27FC236}">
                <a16:creationId xmlns:a16="http://schemas.microsoft.com/office/drawing/2014/main" id="{4B159CCD-BE61-2C6C-EDAF-D9A2B2771F49}"/>
              </a:ext>
            </a:extLst>
          </p:cNvPr>
          <p:cNvCxnSpPr>
            <a:stCxn id="44" idx="3"/>
            <a:endCxn id="39" idx="3"/>
          </p:cNvCxnSpPr>
          <p:nvPr/>
        </p:nvCxnSpPr>
        <p:spPr>
          <a:xfrm>
            <a:off x="10870709" y="428751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46" name="グラフィックス 45" descr="バッジ: チェックマーク 1 単色塗りつぶし">
            <a:extLst>
              <a:ext uri="{FF2B5EF4-FFF2-40B4-BE49-F238E27FC236}">
                <a16:creationId xmlns:a16="http://schemas.microsoft.com/office/drawing/2014/main" id="{7744C4C8-B7EA-B89D-C463-62EE3192ADE7}"/>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97713" y="2487889"/>
            <a:ext cx="215656" cy="215656"/>
          </a:xfrm>
          <a:prstGeom prst="rect">
            <a:avLst/>
          </a:prstGeom>
        </p:spPr>
      </p:pic>
      <p:pic>
        <p:nvPicPr>
          <p:cNvPr id="47" name="グラフィックス 46" descr="バッジ: チェックマーク 1 単色塗りつぶし">
            <a:extLst>
              <a:ext uri="{FF2B5EF4-FFF2-40B4-BE49-F238E27FC236}">
                <a16:creationId xmlns:a16="http://schemas.microsoft.com/office/drawing/2014/main" id="{C7C23D73-E00E-2D63-EE0C-5CF70248D9D9}"/>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85318" y="4138573"/>
            <a:ext cx="215656" cy="215656"/>
          </a:xfrm>
          <a:prstGeom prst="rect">
            <a:avLst/>
          </a:prstGeom>
        </p:spPr>
      </p:pic>
      <p:pic>
        <p:nvPicPr>
          <p:cNvPr id="48" name="図 47">
            <a:extLst>
              <a:ext uri="{FF2B5EF4-FFF2-40B4-BE49-F238E27FC236}">
                <a16:creationId xmlns:a16="http://schemas.microsoft.com/office/drawing/2014/main" id="{C23457E3-A124-17DA-798D-0CAB7097C191}"/>
              </a:ext>
            </a:extLst>
          </p:cNvPr>
          <p:cNvPicPr>
            <a:picLocks noChangeAspect="1"/>
          </p:cNvPicPr>
          <p:nvPr/>
        </p:nvPicPr>
        <p:blipFill>
          <a:blip r:embed="rId10"/>
          <a:stretch>
            <a:fillRect/>
          </a:stretch>
        </p:blipFill>
        <p:spPr>
          <a:xfrm>
            <a:off x="8849236" y="2384887"/>
            <a:ext cx="916832" cy="204030"/>
          </a:xfrm>
          <a:prstGeom prst="rect">
            <a:avLst/>
          </a:prstGeom>
        </p:spPr>
      </p:pic>
    </p:spTree>
    <p:extLst>
      <p:ext uri="{BB962C8B-B14F-4D97-AF65-F5344CB8AC3E}">
        <p14:creationId xmlns:p14="http://schemas.microsoft.com/office/powerpoint/2010/main" val="3222586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a:xfrm>
            <a:off x="3335867" y="4603307"/>
            <a:ext cx="5943600" cy="543702"/>
          </a:xfrm>
        </p:spPr>
        <p:txBody>
          <a:bodyPr/>
          <a:lstStyle/>
          <a:p>
            <a:r>
              <a:rPr lang="en-US" altLang="ja-JP" dirty="0"/>
              <a:t>appendix</a:t>
            </a:r>
          </a:p>
          <a:p>
            <a:r>
              <a:rPr lang="ja-JP" altLang="en-US" dirty="0">
                <a:latin typeface="+mn-ea"/>
              </a:rPr>
              <a:t>広告誘導商品紹介</a:t>
            </a:r>
            <a:endParaRPr lang="en-US" altLang="ja-JP" dirty="0">
              <a:latin typeface="+mn-ea"/>
            </a:endParaRP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05</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658826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グラフィカル ユーザー インターフェイス, Web サイト&#10;&#10;自動的に生成された説明">
            <a:extLst>
              <a:ext uri="{FF2B5EF4-FFF2-40B4-BE49-F238E27FC236}">
                <a16:creationId xmlns:a16="http://schemas.microsoft.com/office/drawing/2014/main" id="{E5E69524-7132-B1D8-EEA9-0756AE960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6000" y="1666800"/>
            <a:ext cx="2545200" cy="4216676"/>
          </a:xfrm>
          <a:prstGeom prst="rect">
            <a:avLst/>
          </a:prstGeom>
        </p:spPr>
      </p:pic>
      <p:pic>
        <p:nvPicPr>
          <p:cNvPr id="4" name="図 3" descr="グラフィカル ユーザー インターフェイス, Web サイト&#10;&#10;自動的に生成された説明">
            <a:extLst>
              <a:ext uri="{FF2B5EF4-FFF2-40B4-BE49-F238E27FC236}">
                <a16:creationId xmlns:a16="http://schemas.microsoft.com/office/drawing/2014/main" id="{4682F34A-11CC-2F52-4AEB-51536C1DBACD}"/>
              </a:ext>
            </a:extLst>
          </p:cNvPr>
          <p:cNvPicPr>
            <a:picLocks noChangeAspect="1"/>
          </p:cNvPicPr>
          <p:nvPr/>
        </p:nvPicPr>
        <p:blipFill rotWithShape="1">
          <a:blip r:embed="rId4">
            <a:extLst>
              <a:ext uri="{28A0092B-C50C-407E-A947-70E740481C1C}">
                <a14:useLocalDpi xmlns:a14="http://schemas.microsoft.com/office/drawing/2010/main" val="0"/>
              </a:ext>
            </a:extLst>
          </a:blip>
          <a:srcRect b="1623"/>
          <a:stretch/>
        </p:blipFill>
        <p:spPr>
          <a:xfrm>
            <a:off x="2970000" y="1710000"/>
            <a:ext cx="2520000" cy="4163356"/>
          </a:xfrm>
          <a:prstGeom prst="rect">
            <a:avLst/>
          </a:prstGeom>
        </p:spPr>
      </p:pic>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507058" y="252000"/>
            <a:ext cx="3913223" cy="335028"/>
          </a:xfrm>
        </p:spPr>
        <p:txBody>
          <a:bodyPr/>
          <a:lstStyle/>
          <a:p>
            <a:r>
              <a:rPr lang="ja-JP" altLang="en-US" dirty="0"/>
              <a:t>広告誘導商品／スマートフォン商品</a:t>
            </a: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6"/>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
        <p:nvSpPr>
          <p:cNvPr id="18" name="角丸四角形 37">
            <a:extLst>
              <a:ext uri="{FF2B5EF4-FFF2-40B4-BE49-F238E27FC236}">
                <a16:creationId xmlns:a16="http://schemas.microsoft.com/office/drawing/2014/main" id="{86198E75-B43E-8AF1-F8C7-F6134F2C0305}"/>
              </a:ext>
            </a:extLst>
          </p:cNvPr>
          <p:cNvSpPr/>
          <p:nvPr/>
        </p:nvSpPr>
        <p:spPr>
          <a:xfrm>
            <a:off x="443702" y="3122679"/>
            <a:ext cx="2186675"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5</a:t>
            </a:r>
            <a:endPar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endParaRPr>
          </a:p>
        </p:txBody>
      </p:sp>
      <p:sp>
        <p:nvSpPr>
          <p:cNvPr id="20" name="円/楕円 38">
            <a:extLst>
              <a:ext uri="{FF2B5EF4-FFF2-40B4-BE49-F238E27FC236}">
                <a16:creationId xmlns:a16="http://schemas.microsoft.com/office/drawing/2014/main" id="{B818268E-AC59-FC22-09DC-110477621D6D}"/>
              </a:ext>
            </a:extLst>
          </p:cNvPr>
          <p:cNvSpPr>
            <a:spLocks noChangeAspect="1"/>
          </p:cNvSpPr>
          <p:nvPr/>
        </p:nvSpPr>
        <p:spPr>
          <a:xfrm>
            <a:off x="191702" y="3217131"/>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9" name="正方形/長方形 8">
            <a:extLst>
              <a:ext uri="{FF2B5EF4-FFF2-40B4-BE49-F238E27FC236}">
                <a16:creationId xmlns:a16="http://schemas.microsoft.com/office/drawing/2014/main" id="{7669482B-EAE0-FE1A-63FE-33A9CE07872A}"/>
              </a:ext>
            </a:extLst>
          </p:cNvPr>
          <p:cNvSpPr/>
          <p:nvPr/>
        </p:nvSpPr>
        <p:spPr>
          <a:xfrm>
            <a:off x="8519905" y="6298387"/>
            <a:ext cx="3152589" cy="138499"/>
          </a:xfrm>
          <a:prstGeom prst="rect">
            <a:avLst/>
          </a:prstGeom>
        </p:spPr>
        <p:txBody>
          <a:bodyPr wrap="none" lIns="0" tIns="0" rIns="0" bIns="0">
            <a:spAutoFit/>
          </a:bodyPr>
          <a:lstStyle/>
          <a:p>
            <a:pPr algn="r">
              <a:defRPr/>
            </a:pPr>
            <a:r>
              <a:rPr lang="en-US" altLang="ja-JP" sz="900" dirty="0">
                <a:solidFill>
                  <a:srgbClr val="000000">
                    <a:lumMod val="50000"/>
                    <a:lumOff val="50000"/>
                  </a:srgbClr>
                </a:solidFill>
                <a:latin typeface="Meiryo" panose="020B0604030504040204" pitchFamily="34" charset="-128"/>
              </a:rPr>
              <a:t>※</a:t>
            </a:r>
            <a:r>
              <a:rPr lang="ja-JP" altLang="en-US" sz="900" dirty="0">
                <a:solidFill>
                  <a:srgbClr val="000000">
                    <a:lumMod val="50000"/>
                    <a:lumOff val="50000"/>
                  </a:srgbClr>
                </a:solidFill>
                <a:latin typeface="Meiryo" panose="020B0604030504040204" pitchFamily="34" charset="-128"/>
              </a:rPr>
              <a:t>コンテンツページは予告なく変更されることがあります。</a:t>
            </a:r>
          </a:p>
        </p:txBody>
      </p:sp>
      <p:pic>
        <p:nvPicPr>
          <p:cNvPr id="17" name="図 16">
            <a:extLst>
              <a:ext uri="{FF2B5EF4-FFF2-40B4-BE49-F238E27FC236}">
                <a16:creationId xmlns:a16="http://schemas.microsoft.com/office/drawing/2014/main" id="{BF792CC4-9A85-7E10-EE0B-9335F493FD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5393"/>
          <a:stretch/>
        </p:blipFill>
        <p:spPr>
          <a:xfrm>
            <a:off x="2745751" y="1491283"/>
            <a:ext cx="2974331" cy="4387068"/>
          </a:xfrm>
          <a:prstGeom prst="rect">
            <a:avLst/>
          </a:prstGeom>
        </p:spPr>
      </p:pic>
      <p:pic>
        <p:nvPicPr>
          <p:cNvPr id="19" name="図 18">
            <a:extLst>
              <a:ext uri="{FF2B5EF4-FFF2-40B4-BE49-F238E27FC236}">
                <a16:creationId xmlns:a16="http://schemas.microsoft.com/office/drawing/2014/main" id="{E50AAB81-9EC0-AC78-C52D-70D81201B76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25393"/>
          <a:stretch/>
        </p:blipFill>
        <p:spPr>
          <a:xfrm>
            <a:off x="8270512" y="1486288"/>
            <a:ext cx="2974331" cy="4387068"/>
          </a:xfrm>
          <a:prstGeom prst="rect">
            <a:avLst/>
          </a:prstGeom>
        </p:spPr>
      </p:pic>
      <p:sp>
        <p:nvSpPr>
          <p:cNvPr id="22" name="角丸四角形 46">
            <a:extLst>
              <a:ext uri="{FF2B5EF4-FFF2-40B4-BE49-F238E27FC236}">
                <a16:creationId xmlns:a16="http://schemas.microsoft.com/office/drawing/2014/main" id="{29E886FC-D442-849F-4471-14D3803BBA20}"/>
              </a:ext>
            </a:extLst>
          </p:cNvPr>
          <p:cNvSpPr/>
          <p:nvPr/>
        </p:nvSpPr>
        <p:spPr>
          <a:xfrm>
            <a:off x="510528" y="2459118"/>
            <a:ext cx="2119849"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23" name="角丸四角形 37">
            <a:extLst>
              <a:ext uri="{FF2B5EF4-FFF2-40B4-BE49-F238E27FC236}">
                <a16:creationId xmlns:a16="http://schemas.microsoft.com/office/drawing/2014/main" id="{E9DFB9AC-BE89-F04A-2203-F49E3A7E89DB}"/>
              </a:ext>
            </a:extLst>
          </p:cNvPr>
          <p:cNvSpPr/>
          <p:nvPr/>
        </p:nvSpPr>
        <p:spPr>
          <a:xfrm>
            <a:off x="5874264" y="3122679"/>
            <a:ext cx="2186675"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9</a:t>
            </a:r>
          </a:p>
        </p:txBody>
      </p:sp>
      <p:sp>
        <p:nvSpPr>
          <p:cNvPr id="24" name="角丸四角形 46">
            <a:extLst>
              <a:ext uri="{FF2B5EF4-FFF2-40B4-BE49-F238E27FC236}">
                <a16:creationId xmlns:a16="http://schemas.microsoft.com/office/drawing/2014/main" id="{5B6F3A17-6BD2-D631-BD24-2C3A895CA400}"/>
              </a:ext>
            </a:extLst>
          </p:cNvPr>
          <p:cNvSpPr/>
          <p:nvPr/>
        </p:nvSpPr>
        <p:spPr>
          <a:xfrm>
            <a:off x="5941090" y="2459118"/>
            <a:ext cx="2119849"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25" name="円/楕円 38">
            <a:extLst>
              <a:ext uri="{FF2B5EF4-FFF2-40B4-BE49-F238E27FC236}">
                <a16:creationId xmlns:a16="http://schemas.microsoft.com/office/drawing/2014/main" id="{60FC165E-CF17-41C1-CF0C-502841D99414}"/>
              </a:ext>
            </a:extLst>
          </p:cNvPr>
          <p:cNvSpPr>
            <a:spLocks noChangeAspect="1"/>
          </p:cNvSpPr>
          <p:nvPr/>
        </p:nvSpPr>
        <p:spPr>
          <a:xfrm>
            <a:off x="5689090" y="3218400"/>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B</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167729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lang="ja-JP" altLang="en-US" dirty="0"/>
              <a:t>広告誘導商品／スマートフォン商品</a:t>
            </a:r>
          </a:p>
        </p:txBody>
      </p:sp>
      <p:graphicFrame>
        <p:nvGraphicFramePr>
          <p:cNvPr id="2" name="表 1">
            <a:extLst>
              <a:ext uri="{FF2B5EF4-FFF2-40B4-BE49-F238E27FC236}">
                <a16:creationId xmlns:a16="http://schemas.microsoft.com/office/drawing/2014/main" id="{0B1229AB-9703-7D3D-9A76-4638F6001E10}"/>
              </a:ext>
            </a:extLst>
          </p:cNvPr>
          <p:cNvGraphicFramePr>
            <a:graphicFrameLocks noGrp="1"/>
          </p:cNvGraphicFramePr>
          <p:nvPr>
            <p:extLst>
              <p:ext uri="{D42A27DB-BD31-4B8C-83A1-F6EECF244321}">
                <p14:modId xmlns:p14="http://schemas.microsoft.com/office/powerpoint/2010/main" val="3836618589"/>
              </p:ext>
            </p:extLst>
          </p:nvPr>
        </p:nvGraphicFramePr>
        <p:xfrm>
          <a:off x="339866" y="1006478"/>
          <a:ext cx="11506875" cy="4588979"/>
        </p:xfrm>
        <a:graphic>
          <a:graphicData uri="http://schemas.openxmlformats.org/drawingml/2006/table">
            <a:tbl>
              <a:tblPr firstCol="1" bandRow="1"/>
              <a:tblGrid>
                <a:gridCol w="2936486">
                  <a:extLst>
                    <a:ext uri="{9D8B030D-6E8A-4147-A177-3AD203B41FA5}">
                      <a16:colId xmlns:a16="http://schemas.microsoft.com/office/drawing/2014/main" val="792911817"/>
                    </a:ext>
                  </a:extLst>
                </a:gridCol>
                <a:gridCol w="3977121">
                  <a:extLst>
                    <a:ext uri="{9D8B030D-6E8A-4147-A177-3AD203B41FA5}">
                      <a16:colId xmlns:a16="http://schemas.microsoft.com/office/drawing/2014/main" val="1525620392"/>
                    </a:ext>
                  </a:extLst>
                </a:gridCol>
                <a:gridCol w="4593268">
                  <a:extLst>
                    <a:ext uri="{9D8B030D-6E8A-4147-A177-3AD203B41FA5}">
                      <a16:colId xmlns:a16="http://schemas.microsoft.com/office/drawing/2014/main" val="3615895197"/>
                    </a:ext>
                  </a:extLst>
                </a:gridCol>
              </a:tblGrid>
              <a:tr h="58897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1" kern="1200" dirty="0">
                          <a:solidFill>
                            <a:schemeClr val="bg1"/>
                          </a:solidFill>
                          <a:latin typeface="Meiryo"/>
                          <a:ea typeface="Meiryo"/>
                          <a:cs typeface="+mn-cs"/>
                        </a:rPr>
                        <a:t>Yahoo!</a:t>
                      </a:r>
                      <a:r>
                        <a:rPr kumimoji="1" lang="ja-JP" altLang="en-US" sz="1050" b="1" kern="1200" dirty="0">
                          <a:solidFill>
                            <a:schemeClr val="bg1"/>
                          </a:solidFill>
                          <a:latin typeface="Meiryo"/>
                          <a:ea typeface="Meiryo"/>
                          <a:cs typeface="+mn-cs"/>
                        </a:rPr>
                        <a:t>ファイナンス　トップ</a:t>
                      </a:r>
                    </a:p>
                    <a:p>
                      <a:pPr algn="ctr"/>
                      <a:r>
                        <a:rPr kumimoji="1" lang="ja-JP" altLang="en-US" sz="1050" b="1" kern="1200" dirty="0">
                          <a:solidFill>
                            <a:schemeClr val="bg1"/>
                          </a:solidFill>
                          <a:latin typeface="Meiryo"/>
                          <a:ea typeface="Meiryo"/>
                          <a:cs typeface="+mn-cs"/>
                        </a:rPr>
                        <a:t>　トップパネル（</a:t>
                      </a:r>
                      <a:r>
                        <a:rPr kumimoji="1" lang="en-US" altLang="ja-JP" sz="1050" b="1" kern="1200" dirty="0">
                          <a:solidFill>
                            <a:schemeClr val="bg1"/>
                          </a:solidFill>
                          <a:latin typeface="Meiryo"/>
                          <a:ea typeface="Meiryo"/>
                          <a:cs typeface="+mn-cs"/>
                        </a:rPr>
                        <a:t>16</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5</a:t>
                      </a:r>
                      <a:r>
                        <a:rPr kumimoji="1" lang="ja-JP" altLang="en-US" sz="1050" b="1" kern="1200" dirty="0">
                          <a:solidFill>
                            <a:schemeClr val="bg1"/>
                          </a:solidFill>
                          <a:latin typeface="Meiryo"/>
                          <a:ea typeface="Meiryo"/>
                          <a:cs typeface="+mn-cs"/>
                        </a:rPr>
                        <a:t>）　</a:t>
                      </a:r>
                      <a:r>
                        <a:rPr kumimoji="1" lang="en-US" altLang="ja-JP" sz="1050" b="1" kern="1200" dirty="0">
                          <a:solidFill>
                            <a:schemeClr val="bg1"/>
                          </a:solidFill>
                          <a:latin typeface="Meiryo"/>
                          <a:ea typeface="Meiryo"/>
                          <a:cs typeface="+mn-cs"/>
                        </a:rPr>
                        <a:t>SP</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Yahoo!</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ファイナンス　トップ</a:t>
                      </a:r>
                      <a:endParaRPr kumimoji="1" lang="en-US" altLang="ja-JP" sz="1050" b="1" i="0" kern="1200" dirty="0">
                        <a:solidFill>
                          <a:srgbClr val="FFFFFF"/>
                        </a:solidFill>
                        <a:latin typeface="Meiryo" panose="020B0604030504040204" pitchFamily="34" charset="-128"/>
                        <a:ea typeface="Meiryo" panose="020B0604030504040204" pitchFamily="34" charset="-128"/>
                        <a:cs typeface="+mn-cs"/>
                      </a:endParaRPr>
                    </a:p>
                    <a:p>
                      <a:pPr algn="ct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　トップパネル（</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16</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9</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　</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SP</a:t>
                      </a:r>
                      <a:endParaRPr kumimoji="1" lang="ja-JP" altLang="en-US" sz="1050"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46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12060797"/>
                  </a:ext>
                </a:extLst>
              </a:tr>
              <a:tr h="3469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9</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54898480"/>
                  </a:ext>
                </a:extLst>
              </a:tr>
              <a:tr h="346967">
                <a:tc>
                  <a:txBody>
                    <a:body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algn="ctr"/>
                      <a:r>
                        <a:rPr lang="en-US" altLang="ja-JP" sz="1050" b="0" i="0" kern="1200" dirty="0">
                          <a:solidFill>
                            <a:srgbClr val="0D0D0D"/>
                          </a:solidFill>
                          <a:latin typeface="Meiryo"/>
                          <a:ea typeface="Meiryo"/>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extLst>
                  <a:ext uri="{0D108BD9-81ED-4DB2-BD59-A6C34878D82A}">
                    <a16:rowId xmlns:a16="http://schemas.microsoft.com/office/drawing/2014/main" val="674522507"/>
                  </a:ext>
                </a:extLst>
              </a:tr>
              <a:tr h="346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kern="1200" dirty="0">
                          <a:solidFill>
                            <a:srgbClr val="0D0D0D"/>
                          </a:solidFill>
                          <a:latin typeface="Meiryo"/>
                          <a:ea typeface="Meiryo"/>
                          <a:cs typeface="+mn-cs"/>
                        </a:rPr>
                        <a:t>スマートフォン（ウェブ）</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extLst>
                  <a:ext uri="{0D108BD9-81ED-4DB2-BD59-A6C34878D82A}">
                    <a16:rowId xmlns:a16="http://schemas.microsoft.com/office/drawing/2014/main" val="3931917948"/>
                  </a:ext>
                </a:extLst>
              </a:tr>
              <a:tr h="34696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a:t>
                      </a:r>
                      <a:r>
                        <a:rPr kumimoji="1" lang="ja-JP" altLang="en-US" sz="1050" b="0" i="0" kern="1200" dirty="0">
                          <a:solidFill>
                            <a:srgbClr val="0D0D0D"/>
                          </a:solidFill>
                          <a:latin typeface="Meiryo"/>
                          <a:ea typeface="Meiryo"/>
                          <a:cs typeface="+mn-cs"/>
                        </a:rPr>
                        <a:t>ファイナンス　トップ</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787314208"/>
                  </a:ext>
                </a:extLst>
              </a:tr>
              <a:tr h="34696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kumimoji="1" lang="en-US" altLang="ja-JP" sz="1050" kern="1200" dirty="0">
                          <a:solidFill>
                            <a:srgbClr val="0D0D0D"/>
                          </a:solidFill>
                          <a:latin typeface="Meiryo"/>
                          <a:ea typeface="Meiryo"/>
                          <a:cs typeface="+mn-cs"/>
                        </a:rPr>
                        <a:t>Yahoo!</a:t>
                      </a:r>
                      <a:r>
                        <a:rPr kumimoji="1" lang="ja-JP" altLang="en-US" sz="1050" kern="1200" dirty="0">
                          <a:solidFill>
                            <a:srgbClr val="0D0D0D"/>
                          </a:solidFill>
                          <a:latin typeface="Meiryo"/>
                          <a:ea typeface="Meiryo"/>
                          <a:cs typeface="+mn-cs"/>
                        </a:rPr>
                        <a:t>ファイナンスのトップページの上部</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066738162"/>
                  </a:ext>
                </a:extLst>
              </a:tr>
              <a:tr h="346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zh-TW" sz="1050" kern="1200" dirty="0">
                          <a:solidFill>
                            <a:srgbClr val="0D0D0D"/>
                          </a:solidFill>
                          <a:latin typeface="Meiryo" panose="020B0604030504040204" pitchFamily="34" charset="-128"/>
                          <a:ea typeface="Meiryo" panose="020B0604030504040204" pitchFamily="34" charset="-128"/>
                          <a:cs typeface="+mn-cs"/>
                        </a:rPr>
                        <a:t>7</a:t>
                      </a:r>
                      <a:r>
                        <a:rPr kumimoji="1" lang="zh-TW"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1050" kern="1200" dirty="0">
                          <a:solidFill>
                            <a:srgbClr val="0D0D0D"/>
                          </a:solidFill>
                          <a:latin typeface="Meiryo" panose="020B0604030504040204" pitchFamily="34" charset="-128"/>
                          <a:ea typeface="Meiryo" panose="020B0604030504040204" pitchFamily="34" charset="-128"/>
                          <a:cs typeface="+mn-cs"/>
                        </a:rPr>
                        <a:t>31</a:t>
                      </a:r>
                      <a:r>
                        <a:rPr kumimoji="1" lang="zh-TW" altLang="en-US" sz="105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1050" kern="1200" dirty="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967014782"/>
                  </a:ext>
                </a:extLst>
              </a:tr>
              <a:tr h="346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dirty="0" err="1">
                          <a:solidFill>
                            <a:srgbClr val="0D0D0D"/>
                          </a:solidFill>
                          <a:latin typeface="Meiryo"/>
                          <a:ea typeface="Meiryo"/>
                        </a:rPr>
                        <a:t>vimps</a:t>
                      </a:r>
                      <a:r>
                        <a:rPr kumimoji="1" lang="ja-JP" altLang="en-US" sz="1050" dirty="0">
                          <a:solidFill>
                            <a:srgbClr val="0D0D0D"/>
                          </a:solidFill>
                          <a:latin typeface="Meiryo"/>
                          <a:ea typeface="Meiryo"/>
                        </a:rPr>
                        <a:t>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extLst>
                  <a:ext uri="{0D108BD9-81ED-4DB2-BD59-A6C34878D82A}">
                    <a16:rowId xmlns:a16="http://schemas.microsoft.com/office/drawing/2014/main" val="1750538939"/>
                  </a:ext>
                </a:extLst>
              </a:tr>
              <a:tr h="438653">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900,000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1050" kern="1200" dirty="0">
                          <a:solidFill>
                            <a:srgbClr val="0D0D0D"/>
                          </a:solidFill>
                          <a:latin typeface="Meiryo"/>
                          <a:ea typeface="Meiryo"/>
                          <a:cs typeface="+mn-cs"/>
                        </a:rPr>
                        <a:t>1,000,000</a:t>
                      </a:r>
                      <a:r>
                        <a:rPr kumimoji="1" lang="ja-JP" altLang="en-US" sz="1050" kern="1200" dirty="0">
                          <a:solidFill>
                            <a:srgbClr val="0D0D0D"/>
                          </a:solidFill>
                          <a:latin typeface="Meiryo"/>
                          <a:ea typeface="Meiryo"/>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66612101"/>
                  </a:ext>
                </a:extLst>
              </a:tr>
              <a:tr h="4386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基本料金（</a:t>
                      </a:r>
                      <a:r>
                        <a:rPr kumimoji="1" lang="en-US" altLang="ja-JP" sz="900" b="0" kern="1200" err="1">
                          <a:solidFill>
                            <a:schemeClr val="bg1"/>
                          </a:solidFill>
                          <a:latin typeface="Meiryo" panose="020B0604030504040204" pitchFamily="34" charset="-128"/>
                          <a:ea typeface="Meiryo" panose="020B0604030504040204" pitchFamily="34" charset="-128"/>
                          <a:cs typeface="+mn-cs"/>
                        </a:rPr>
                        <a:t>vCPM</a:t>
                      </a:r>
                      <a:r>
                        <a:rPr kumimoji="1" lang="ja-JP" altLang="en-US" sz="900" b="0" kern="120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330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1050" kern="1200" dirty="0">
                          <a:solidFill>
                            <a:srgbClr val="0D0D0D"/>
                          </a:solidFill>
                          <a:latin typeface="Meiryo"/>
                          <a:ea typeface="Meiryo"/>
                          <a:cs typeface="+mn-cs"/>
                        </a:rPr>
                        <a:t>396</a:t>
                      </a:r>
                      <a:r>
                        <a:rPr kumimoji="1" lang="ja-JP" altLang="en-US" sz="1050" kern="1200" dirty="0">
                          <a:solidFill>
                            <a:srgbClr val="0D0D0D"/>
                          </a:solidFill>
                          <a:latin typeface="Meiryo"/>
                          <a:ea typeface="Meiryo"/>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14462905"/>
                  </a:ext>
                </a:extLst>
              </a:tr>
              <a:tr h="34696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想定</a:t>
                      </a:r>
                      <a:r>
                        <a:rPr kumimoji="1" lang="en-US" altLang="ja-JP" sz="900" b="0" kern="1200" dirty="0" err="1">
                          <a:solidFill>
                            <a:schemeClr val="bg1"/>
                          </a:solidFill>
                          <a:latin typeface="Meiryo" panose="020B0604030504040204" pitchFamily="34" charset="-128"/>
                          <a:ea typeface="Meiryo" panose="020B0604030504040204" pitchFamily="34" charset="-128"/>
                          <a:cs typeface="+mn-cs"/>
                        </a:rPr>
                        <a:t>vimps</a:t>
                      </a:r>
                      <a:r>
                        <a:rPr kumimoji="1" lang="ja-JP" altLang="en-US" sz="900" b="0" kern="1200" dirty="0">
                          <a:solidFill>
                            <a:schemeClr val="bg1"/>
                          </a:solidFill>
                          <a:latin typeface="Meiryo" panose="020B0604030504040204" pitchFamily="34" charset="-128"/>
                          <a:ea typeface="Meiryo" panose="020B0604030504040204" pitchFamily="34" charset="-128"/>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B66B6AF6-32CF-7A0A-C74E-86F7C3970BB0}"/>
              </a:ext>
            </a:extLst>
          </p:cNvPr>
          <p:cNvSpPr>
            <a:spLocks noChangeAspect="1"/>
          </p:cNvSpPr>
          <p:nvPr/>
        </p:nvSpPr>
        <p:spPr>
          <a:xfrm>
            <a:off x="5916000" y="201563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8" name="正方形/長方形 7">
            <a:extLst>
              <a:ext uri="{FF2B5EF4-FFF2-40B4-BE49-F238E27FC236}">
                <a16:creationId xmlns:a16="http://schemas.microsoft.com/office/drawing/2014/main" id="{8C21D2D2-1711-72E1-7647-77A3C339AFE9}"/>
              </a:ext>
            </a:extLst>
          </p:cNvPr>
          <p:cNvSpPr/>
          <p:nvPr/>
        </p:nvSpPr>
        <p:spPr>
          <a:xfrm>
            <a:off x="479426" y="5934549"/>
            <a:ext cx="4190250" cy="541687"/>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br>
              <a:rPr lang="en-US" altLang="ja-JP" sz="800" kern="0" dirty="0">
                <a:solidFill>
                  <a:srgbClr val="0D0D0D"/>
                </a:solidFill>
                <a:latin typeface="Meiryo" panose="020B0604030504040204" pitchFamily="34" charset="-128"/>
                <a:ea typeface="Meiryo" panose="020B0604030504040204" pitchFamily="34" charset="-128"/>
              </a:rPr>
            </a:br>
            <a:endParaRPr lang="en-US" altLang="ja-JP" sz="800" kern="0" dirty="0">
              <a:solidFill>
                <a:srgbClr val="0D0D0D"/>
              </a:solidFill>
              <a:latin typeface="Meiryo"/>
              <a:ea typeface="Meiryo"/>
            </a:endParaRPr>
          </a:p>
        </p:txBody>
      </p:sp>
      <p:sp>
        <p:nvSpPr>
          <p:cNvPr id="9" name="正方形/長方形 8">
            <a:extLst>
              <a:ext uri="{FF2B5EF4-FFF2-40B4-BE49-F238E27FC236}">
                <a16:creationId xmlns:a16="http://schemas.microsoft.com/office/drawing/2014/main" id="{632B512F-2C80-9A78-AD7F-A6D8189CCCC4}"/>
              </a:ext>
            </a:extLst>
          </p:cNvPr>
          <p:cNvSpPr/>
          <p:nvPr/>
        </p:nvSpPr>
        <p:spPr>
          <a:xfrm>
            <a:off x="5210794" y="5878330"/>
            <a:ext cx="6501780" cy="135422"/>
          </a:xfrm>
          <a:prstGeom prst="rect">
            <a:avLst/>
          </a:prstGeom>
        </p:spPr>
        <p:txBody>
          <a:bodyPr wrap="none" lIns="0" tIns="0" rIns="0" bIns="0" anchor="t">
            <a:spAutoFit/>
          </a:bodyPr>
          <a:lstStyle/>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r>
              <a:rPr kumimoji="0" lang="en-US" altLang="ja-JP" sz="800" kern="0" dirty="0">
                <a:solidFill>
                  <a:srgbClr val="FF0033"/>
                </a:solidFill>
                <a:latin typeface="メイリオ" panose="020B0604030504040204" pitchFamily="50" charset="-128"/>
                <a:ea typeface="メイリオ" panose="020B0604030504040204" pitchFamily="50" charset="-128"/>
              </a:rPr>
              <a:t>5</a:t>
            </a:r>
            <a:r>
              <a:rPr kumimoji="0" lang="ja-JP" altLang="en-US" sz="800" kern="0" dirty="0">
                <a:solidFill>
                  <a:srgbClr val="FF0033"/>
                </a:solidFill>
                <a:latin typeface="メイリオ" panose="020B0604030504040204" pitchFamily="50" charset="-128"/>
                <a:ea typeface="メイリオ" panose="020B0604030504040204" pitchFamily="50" charset="-128"/>
              </a:rPr>
              <a:t>日間～</a:t>
            </a:r>
            <a:r>
              <a:rPr kumimoji="0" lang="en-US" altLang="ja-JP" sz="800" kern="0" dirty="0">
                <a:solidFill>
                  <a:srgbClr val="FF0033"/>
                </a:solidFill>
                <a:latin typeface="メイリオ" panose="020B0604030504040204" pitchFamily="50" charset="-128"/>
                <a:ea typeface="メイリオ" panose="020B0604030504040204" pitchFamily="50" charset="-128"/>
              </a:rPr>
              <a:t>6</a:t>
            </a:r>
            <a:r>
              <a:rPr kumimoji="0" lang="ja-JP" altLang="en-US" sz="800" kern="0" dirty="0">
                <a:solidFill>
                  <a:srgbClr val="FF0033"/>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rgbClr val="FF0033"/>
                </a:solidFill>
                <a:latin typeface="メイリオ" panose="020B0604030504040204" pitchFamily="50" charset="-128"/>
                <a:ea typeface="メイリオ" panose="020B0604030504040204" pitchFamily="50" charset="-128"/>
              </a:rPr>
              <a:t>vimps</a:t>
            </a:r>
            <a:r>
              <a:rPr kumimoji="0" lang="ja-JP" altLang="en-US" sz="800" kern="0" dirty="0">
                <a:solidFill>
                  <a:srgbClr val="FF0033"/>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rgbClr val="FF0033"/>
                </a:solidFill>
                <a:latin typeface="メイリオ" panose="020B0604030504040204" pitchFamily="50" charset="-128"/>
                <a:ea typeface="メイリオ" panose="020B0604030504040204" pitchFamily="50" charset="-128"/>
              </a:rPr>
              <a:t>7</a:t>
            </a:r>
            <a:r>
              <a:rPr kumimoji="0" lang="ja-JP" altLang="en-US" sz="800" kern="0" dirty="0">
                <a:solidFill>
                  <a:srgbClr val="FF0033"/>
                </a:solidFill>
                <a:latin typeface="メイリオ" panose="020B0604030504040204" pitchFamily="50" charset="-128"/>
                <a:ea typeface="メイリオ" panose="020B0604030504040204" pitchFamily="50" charset="-128"/>
              </a:rPr>
              <a:t>日間以上の掲載を推奨します。</a:t>
            </a:r>
          </a:p>
        </p:txBody>
      </p:sp>
      <p:sp>
        <p:nvSpPr>
          <p:cNvPr id="5" name="円/楕円 23">
            <a:extLst>
              <a:ext uri="{FF2B5EF4-FFF2-40B4-BE49-F238E27FC236}">
                <a16:creationId xmlns:a16="http://schemas.microsoft.com/office/drawing/2014/main" id="{0B5CD63C-0909-1835-664C-6C271541B35D}"/>
              </a:ext>
            </a:extLst>
          </p:cNvPr>
          <p:cNvSpPr>
            <a:spLocks noChangeAspect="1"/>
          </p:cNvSpPr>
          <p:nvPr/>
        </p:nvSpPr>
        <p:spPr>
          <a:xfrm>
            <a:off x="10167406" y="201563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rPr>
              <a:t>B</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858302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9" name="テキスト プレースホルダー 1">
            <a:extLst>
              <a:ext uri="{FF2B5EF4-FFF2-40B4-BE49-F238E27FC236}">
                <a16:creationId xmlns:a16="http://schemas.microsoft.com/office/drawing/2014/main" id="{1E42B688-BC7D-37B2-B6F3-8362BCB536D1}"/>
              </a:ext>
            </a:extLst>
          </p:cNvPr>
          <p:cNvSpPr txBox="1">
            <a:spLocks/>
          </p:cNvSpPr>
          <p:nvPr/>
        </p:nvSpPr>
        <p:spPr>
          <a:xfrm>
            <a:off x="3602308" y="280322"/>
            <a:ext cx="6278292"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広告誘導商品／スマートフォン商品</a:t>
            </a:r>
          </a:p>
        </p:txBody>
      </p:sp>
      <p:graphicFrame>
        <p:nvGraphicFramePr>
          <p:cNvPr id="11" name="表 10">
            <a:extLst>
              <a:ext uri="{FF2B5EF4-FFF2-40B4-BE49-F238E27FC236}">
                <a16:creationId xmlns:a16="http://schemas.microsoft.com/office/drawing/2014/main" id="{BD3E3E29-1B0D-EC17-0712-C126518CE4DF}"/>
              </a:ext>
            </a:extLst>
          </p:cNvPr>
          <p:cNvGraphicFramePr>
            <a:graphicFrameLocks noGrp="1"/>
          </p:cNvGraphicFramePr>
          <p:nvPr/>
        </p:nvGraphicFramePr>
        <p:xfrm>
          <a:off x="339865" y="988152"/>
          <a:ext cx="11523059" cy="3833619"/>
        </p:xfrm>
        <a:graphic>
          <a:graphicData uri="http://schemas.openxmlformats.org/drawingml/2006/table">
            <a:tbl>
              <a:tblPr firstCol="1" bandRow="1"/>
              <a:tblGrid>
                <a:gridCol w="2245315">
                  <a:extLst>
                    <a:ext uri="{9D8B030D-6E8A-4147-A177-3AD203B41FA5}">
                      <a16:colId xmlns:a16="http://schemas.microsoft.com/office/drawing/2014/main" val="792911817"/>
                    </a:ext>
                  </a:extLst>
                </a:gridCol>
                <a:gridCol w="2781522">
                  <a:extLst>
                    <a:ext uri="{9D8B030D-6E8A-4147-A177-3AD203B41FA5}">
                      <a16:colId xmlns:a16="http://schemas.microsoft.com/office/drawing/2014/main" val="2515137241"/>
                    </a:ext>
                  </a:extLst>
                </a:gridCol>
                <a:gridCol w="3248111">
                  <a:extLst>
                    <a:ext uri="{9D8B030D-6E8A-4147-A177-3AD203B41FA5}">
                      <a16:colId xmlns:a16="http://schemas.microsoft.com/office/drawing/2014/main" val="598637953"/>
                    </a:ext>
                  </a:extLst>
                </a:gridCol>
                <a:gridCol w="3248111">
                  <a:extLst>
                    <a:ext uri="{9D8B030D-6E8A-4147-A177-3AD203B41FA5}">
                      <a16:colId xmlns:a16="http://schemas.microsoft.com/office/drawing/2014/main" val="56015879"/>
                    </a:ext>
                  </a:extLst>
                </a:gridCol>
              </a:tblGrid>
              <a:tr h="46525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1">
                          <a:solidFill>
                            <a:schemeClr val="bg1"/>
                          </a:solidFill>
                          <a:latin typeface="Meiryo" panose="020B0604030504040204" pitchFamily="34" charset="-128"/>
                          <a:ea typeface="Meiryo" panose="020B0604030504040204" pitchFamily="34" charset="-128"/>
                        </a:rPr>
                        <a:t>ターゲティング</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1" kern="1200" dirty="0" err="1">
                          <a:solidFill>
                            <a:schemeClr val="bg1"/>
                          </a:solidFill>
                          <a:latin typeface="Meiryo" panose="020B0604030504040204" pitchFamily="34" charset="-128"/>
                          <a:ea typeface="Meiryo" panose="020B0604030504040204" pitchFamily="34" charset="-128"/>
                          <a:cs typeface="+mn-cs"/>
                        </a:rPr>
                        <a:t>vCPM</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1" kern="1200" dirty="0">
                          <a:solidFill>
                            <a:schemeClr val="bg1"/>
                          </a:solidFill>
                          <a:latin typeface="Meiryo" panose="020B0604030504040204" pitchFamily="34" charset="-128"/>
                          <a:ea typeface="Meiryo" panose="020B0604030504040204" pitchFamily="34" charset="-128"/>
                          <a:cs typeface="+mn-cs"/>
                        </a:rPr>
                        <a:t>掛け率</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kern="1200" dirty="0">
                          <a:solidFill>
                            <a:schemeClr val="bg1"/>
                          </a:solidFill>
                          <a:latin typeface="Meiryo" panose="020B0604030504040204" pitchFamily="34" charset="-128"/>
                          <a:ea typeface="Meiryo" panose="020B0604030504040204" pitchFamily="34" charset="-128"/>
                          <a:cs typeface="+mn-cs"/>
                        </a:rPr>
                        <a:t>Yahoo!</a:t>
                      </a:r>
                      <a:r>
                        <a:rPr kumimoji="1" lang="ja-JP" altLang="en-US" sz="900" b="1" kern="1200" dirty="0">
                          <a:solidFill>
                            <a:schemeClr val="bg1"/>
                          </a:solidFill>
                          <a:latin typeface="Meiryo" panose="020B0604030504040204" pitchFamily="34" charset="-128"/>
                          <a:ea typeface="Meiryo" panose="020B0604030504040204" pitchFamily="34" charset="-128"/>
                          <a:cs typeface="+mn-cs"/>
                        </a:rPr>
                        <a:t>ファイナンス</a:t>
                      </a:r>
                    </a:p>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　トップ　トップパネル（</a:t>
                      </a:r>
                      <a:r>
                        <a:rPr kumimoji="1" lang="en-US" altLang="ja-JP" sz="900" b="1"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5</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kern="1200" dirty="0">
                          <a:solidFill>
                            <a:schemeClr val="bg1"/>
                          </a:solidFill>
                          <a:latin typeface="Meiryo" panose="020B0604030504040204" pitchFamily="34" charset="-128"/>
                          <a:ea typeface="Meiryo" panose="020B0604030504040204" pitchFamily="34" charset="-128"/>
                          <a:cs typeface="+mn-cs"/>
                        </a:rPr>
                        <a:t>Yahoo!</a:t>
                      </a:r>
                      <a:r>
                        <a:rPr kumimoji="1" lang="ja-JP" altLang="en-US" sz="900" b="1" kern="1200" dirty="0">
                          <a:solidFill>
                            <a:schemeClr val="bg1"/>
                          </a:solidFill>
                          <a:latin typeface="Meiryo" panose="020B0604030504040204" pitchFamily="34" charset="-128"/>
                          <a:ea typeface="Meiryo" panose="020B0604030504040204" pitchFamily="34" charset="-128"/>
                          <a:cs typeface="+mn-cs"/>
                        </a:rPr>
                        <a:t>ファイナンス</a:t>
                      </a:r>
                    </a:p>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　トップ　トップパネル（</a:t>
                      </a:r>
                      <a:r>
                        <a:rPr kumimoji="1" lang="en-US" altLang="ja-JP" sz="900" b="1"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9</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endParaRPr kumimoji="1" lang="ja-JP" altLang="en-US"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8844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性別</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0">
                          <a:solidFill>
                            <a:schemeClr val="bg1"/>
                          </a:solidFill>
                          <a:latin typeface="Meiryo" panose="020B0604030504040204" pitchFamily="34" charset="-128"/>
                          <a:ea typeface="Meiryo" panose="020B0604030504040204" pitchFamily="34" charset="-128"/>
                        </a:rPr>
                        <a:t>1.2</a:t>
                      </a:r>
                      <a:r>
                        <a:rPr kumimoji="1" lang="ja-JP" altLang="en-US" sz="1050" b="0">
                          <a:solidFill>
                            <a:schemeClr val="bg1"/>
                          </a:solidFill>
                          <a:latin typeface="Meiryo" panose="020B0604030504040204" pitchFamily="34" charset="-128"/>
                          <a:ea typeface="Meiryo" panose="020B0604030504040204" pitchFamily="34" charset="-128"/>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8844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年齢</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1.2</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40575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地域</a:t>
                      </a:r>
                      <a:endParaRPr kumimoji="1" lang="en-US" altLang="ja-JP" sz="1050" b="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（都道府県）</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1.3</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40575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地域</a:t>
                      </a:r>
                      <a:endParaRPr kumimoji="1" lang="en-US" altLang="ja-JP" sz="1050" b="0" dirty="0">
                        <a:solidFill>
                          <a:schemeClr val="bg1"/>
                        </a:solidFill>
                        <a:latin typeface="Meiryo" panose="020B0604030504040204" pitchFamily="34" charset="-128"/>
                        <a:ea typeface="Meiryo" panose="020B0604030504040204" pitchFamily="34" charset="-128"/>
                      </a:endParaRPr>
                    </a:p>
                    <a:p>
                      <a:pPr algn="ctr"/>
                      <a:r>
                        <a:rPr kumimoji="1" lang="ja-JP" altLang="en-US" sz="1050" b="0" dirty="0">
                          <a:solidFill>
                            <a:schemeClr val="bg1"/>
                          </a:solidFill>
                          <a:latin typeface="Meiryo" panose="020B0604030504040204" pitchFamily="34" charset="-128"/>
                          <a:ea typeface="Meiryo" panose="020B0604030504040204" pitchFamily="34" charset="-128"/>
                        </a:rPr>
                        <a:t>（市区郡）</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b="0" kern="1200">
                          <a:solidFill>
                            <a:schemeClr val="bg1"/>
                          </a:solidFill>
                          <a:latin typeface="Meiryo" panose="020B0604030504040204" pitchFamily="34" charset="-128"/>
                          <a:ea typeface="Meiryo" panose="020B0604030504040204" pitchFamily="34" charset="-128"/>
                          <a:cs typeface="+mn-cs"/>
                        </a:rPr>
                        <a:t>1.56</a:t>
                      </a:r>
                      <a:r>
                        <a:rPr kumimoji="1" lang="ja-JP" altLang="en-US" sz="1050" b="0" kern="120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8844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曜日・</a:t>
                      </a:r>
                      <a:r>
                        <a:rPr kumimoji="1" lang="ja-JP" altLang="en-US" sz="1050" b="0">
                          <a:solidFill>
                            <a:schemeClr val="bg1"/>
                          </a:solidFill>
                          <a:latin typeface="Meiryo" panose="020B0604030504040204" pitchFamily="34" charset="-128"/>
                          <a:ea typeface="Meiryo" panose="020B0604030504040204" pitchFamily="34" charset="-128"/>
                        </a:rPr>
                        <a:t>時間帯</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a:solidFill>
                            <a:schemeClr val="bg1"/>
                          </a:solidFill>
                          <a:latin typeface="Meiryo" panose="020B0604030504040204" pitchFamily="34" charset="-128"/>
                          <a:ea typeface="Meiryo" panose="020B0604030504040204" pitchFamily="34" charset="-128"/>
                          <a:cs typeface="+mn-cs"/>
                        </a:rPr>
                        <a:t>1.2</a:t>
                      </a:r>
                      <a:r>
                        <a:rPr kumimoji="1" lang="ja-JP" altLang="en-US" sz="1050" b="0" kern="120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26559465"/>
                  </a:ext>
                </a:extLst>
              </a:tr>
              <a:tr h="405750">
                <a:tc rowSpan="2">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オーディエンスリスト</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（興味関心、購買意向、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属性・ライフイベント）</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1.8</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405750">
                <a:tc vMerge="1">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オーディエンスリスト</a:t>
                      </a:r>
                      <a:br>
                        <a:rPr kumimoji="1" lang="en-US" altLang="ja-JP" sz="1050" b="0" kern="1200">
                          <a:solidFill>
                            <a:schemeClr val="bg1"/>
                          </a:solidFill>
                          <a:latin typeface="Meiryo" panose="020B0604030504040204" pitchFamily="34" charset="-128"/>
                          <a:ea typeface="Meiryo" panose="020B0604030504040204" pitchFamily="34" charset="-128"/>
                          <a:cs typeface="+mn-cs"/>
                        </a:rPr>
                      </a:br>
                      <a:r>
                        <a:rPr kumimoji="1" lang="ja-JP" altLang="en-US" sz="1050" b="0" kern="1200">
                          <a:solidFill>
                            <a:schemeClr val="bg1"/>
                          </a:solidFill>
                          <a:latin typeface="Meiryo" panose="020B0604030504040204" pitchFamily="34" charset="-128"/>
                          <a:ea typeface="Meiryo" panose="020B0604030504040204" pitchFamily="34" charset="-128"/>
                          <a:cs typeface="+mn-cs"/>
                        </a:rPr>
                        <a:t>（ヤフー提供）</a:t>
                      </a:r>
                      <a:r>
                        <a:rPr kumimoji="1" lang="en-US" altLang="ja-JP" sz="1000" b="0" kern="1200">
                          <a:solidFill>
                            <a:schemeClr val="bg1"/>
                          </a:solidFill>
                          <a:latin typeface="Meiryo" panose="020B0604030504040204" pitchFamily="34" charset="-128"/>
                          <a:ea typeface="Meiryo" panose="020B0604030504040204" pitchFamily="34" charset="-128"/>
                          <a:cs typeface="+mn-cs"/>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（ヤフー提供）</a:t>
                      </a:r>
                      <a:r>
                        <a:rPr kumimoji="1" lang="en-US" altLang="ja-JP" sz="1050" b="0" kern="1200">
                          <a:solidFill>
                            <a:schemeClr val="bg1"/>
                          </a:solidFill>
                          <a:latin typeface="Meiryo" panose="020B0604030504040204" pitchFamily="34" charset="-128"/>
                          <a:ea typeface="Meiryo" panose="020B0604030504040204" pitchFamily="34" charset="-128"/>
                          <a:cs typeface="+mn-cs"/>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リスト参照</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88447">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bg1"/>
                          </a:solidFill>
                          <a:latin typeface="Meiryo" panose="020B0604030504040204" pitchFamily="34" charset="-128"/>
                          <a:ea typeface="Meiryo" panose="020B0604030504040204" pitchFamily="34" charset="-128"/>
                        </a:rPr>
                        <a:t>フリークエンシー</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2.0</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2" name="テキスト ボックス 1">
            <a:extLst>
              <a:ext uri="{FF2B5EF4-FFF2-40B4-BE49-F238E27FC236}">
                <a16:creationId xmlns:a16="http://schemas.microsoft.com/office/drawing/2014/main" id="{CEE58746-AC05-C789-FA95-3F81A9E94B00}"/>
              </a:ext>
            </a:extLst>
          </p:cNvPr>
          <p:cNvSpPr txBox="1"/>
          <p:nvPr/>
        </p:nvSpPr>
        <p:spPr>
          <a:xfrm>
            <a:off x="479423" y="4876995"/>
            <a:ext cx="11199519" cy="1641988"/>
          </a:xfrm>
          <a:prstGeom prst="rect">
            <a:avLst/>
          </a:prstGeom>
          <a:noFill/>
        </p:spPr>
        <p:txBody>
          <a:bodyPr wrap="square" lIns="0" tIns="0" rIns="0" bIns="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注意事項</a:t>
            </a: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こちらの商品は、ターゲティング設定不可です。</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はマルチデバイスの略称です。</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上記表の「●」がターゲティング設定可になります。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年齢は以下の区分で指定が可能です。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70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歳以上</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は「基本料金</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ターゲティングごとに設定されている掛け率」（小数点以下切り捨て）によって決定されます。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掛け率の最大値は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例：性別、年齢、オーディエンスリスト（興味関心、購買意向、属性・ライフイベント）を設定した場合、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倍となりますが、最大値が</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倍のため、</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倍で設定可能となります。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オーディエンスリストを複数選択した場合、</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掛け率は高い方が選択されます。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例：「メディア視聴ターゲティング」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倍と「ファンターゲティング」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倍を選択した場合、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倍が適用されます。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「枠購入型」や「時間帯ジャック購入型」配信商品の場合は、ターゲティング項目ごとの「</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掛け率」を含んだ金額を記載しています。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a:lnSpc>
                <a:spcPct val="110000"/>
              </a:lnSpc>
              <a:defRPr/>
            </a:pPr>
            <a:r>
              <a:rPr lang="en-US" altLang="ja-JP" sz="800" dirty="0">
                <a:solidFill>
                  <a:schemeClr val="bg1">
                    <a:lumMod val="65000"/>
                  </a:schemeClr>
                </a:solidFill>
                <a:latin typeface="メイリオ" panose="020B0604030504040204" pitchFamily="50" charset="-128"/>
                <a:ea typeface="メイリオ" panose="020B0604030504040204" pitchFamily="50" charset="-128"/>
              </a:rPr>
              <a:t>※SP</a:t>
            </a:r>
            <a:r>
              <a:rPr lang="ja-JP" sz="800" dirty="0">
                <a:solidFill>
                  <a:schemeClr val="bg1">
                    <a:lumMod val="65000"/>
                  </a:schemeClr>
                </a:solidFill>
                <a:latin typeface="メイリオ" panose="020B0604030504040204" pitchFamily="50" charset="-128"/>
                <a:ea typeface="メイリオ" panose="020B0604030504040204" pitchFamily="50" charset="-128"/>
              </a:rPr>
              <a:t>はスマートフォン、</a:t>
            </a:r>
            <a:r>
              <a:rPr lang="en-US" altLang="ja-JP" sz="800" dirty="0">
                <a:solidFill>
                  <a:schemeClr val="bg1">
                    <a:lumMod val="65000"/>
                  </a:schemeClr>
                </a:solidFill>
                <a:latin typeface="メイリオ" panose="020B0604030504040204" pitchFamily="50" charset="-128"/>
                <a:ea typeface="メイリオ" panose="020B0604030504040204" pitchFamily="50" charset="-128"/>
              </a:rPr>
              <a:t>PC</a:t>
            </a:r>
            <a:r>
              <a:rPr lang="ja-JP" sz="800" dirty="0">
                <a:solidFill>
                  <a:schemeClr val="bg1">
                    <a:lumMod val="65000"/>
                  </a:schemeClr>
                </a:solidFill>
                <a:latin typeface="メイリオ" panose="020B0604030504040204" pitchFamily="50" charset="-128"/>
                <a:ea typeface="メイリオ" panose="020B0604030504040204" pitchFamily="50" charset="-128"/>
              </a:rPr>
              <a:t>はパソコン、</a:t>
            </a:r>
            <a:r>
              <a:rPr lang="en-US" altLang="ja-JP" sz="800" dirty="0">
                <a:solidFill>
                  <a:schemeClr val="bg1">
                    <a:lumMod val="65000"/>
                  </a:schemeClr>
                </a:solidFill>
                <a:latin typeface="メイリオ" panose="020B0604030504040204" pitchFamily="50" charset="-128"/>
                <a:ea typeface="メイリオ" panose="020B0604030504040204" pitchFamily="50" charset="-128"/>
              </a:rPr>
              <a:t>MD</a:t>
            </a:r>
            <a:r>
              <a:rPr lang="ja-JP" sz="800" dirty="0">
                <a:solidFill>
                  <a:schemeClr val="bg1">
                    <a:lumMod val="65000"/>
                  </a:schemeClr>
                </a:solidFill>
                <a:latin typeface="メイリオ" panose="020B0604030504040204" pitchFamily="50" charset="-128"/>
                <a:ea typeface="メイリオ" panose="020B0604030504040204" pitchFamily="50" charset="-128"/>
              </a:rPr>
              <a:t>はマルチデバイスの略称です。</a:t>
            </a:r>
            <a:endParaRPr lang="ja-JP" dirty="0">
              <a:solidFill>
                <a:schemeClr val="bg1">
                  <a:lumMod val="65000"/>
                </a:schemeClr>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オーディエンスリストの詳細は、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Yahoo!</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広告ヘルプを参照してください。</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https://ads-help.yahoo-net.jp/s/article/H000044833?language=ja</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210757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4"/>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6" name="角丸四角形 27">
            <a:extLst>
              <a:ext uri="{FF2B5EF4-FFF2-40B4-BE49-F238E27FC236}">
                <a16:creationId xmlns:a16="http://schemas.microsoft.com/office/drawing/2014/main" id="{A79E2576-A326-C50B-7A22-6C42C4634347}"/>
              </a:ext>
            </a:extLst>
          </p:cNvPr>
          <p:cNvSpPr/>
          <p:nvPr/>
        </p:nvSpPr>
        <p:spPr>
          <a:xfrm>
            <a:off x="3849843" y="1302959"/>
            <a:ext cx="4452156"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トップインパクト プライムディスプレイ ダブル</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p>
        </p:txBody>
      </p:sp>
      <p:sp>
        <p:nvSpPr>
          <p:cNvPr id="13" name="円/楕円 28">
            <a:extLst>
              <a:ext uri="{FF2B5EF4-FFF2-40B4-BE49-F238E27FC236}">
                <a16:creationId xmlns:a16="http://schemas.microsoft.com/office/drawing/2014/main" id="{E7D44588-4302-0F72-CFF2-08E1CA937D16}"/>
              </a:ext>
            </a:extLst>
          </p:cNvPr>
          <p:cNvSpPr>
            <a:spLocks noChangeAspect="1"/>
          </p:cNvSpPr>
          <p:nvPr/>
        </p:nvSpPr>
        <p:spPr>
          <a:xfrm>
            <a:off x="3616712" y="1321719"/>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C</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cxnSp>
        <p:nvCxnSpPr>
          <p:cNvPr id="35" name="コネクタ: カギ線 34">
            <a:extLst>
              <a:ext uri="{FF2B5EF4-FFF2-40B4-BE49-F238E27FC236}">
                <a16:creationId xmlns:a16="http://schemas.microsoft.com/office/drawing/2014/main" id="{32E6FFD6-CEE3-A565-78FA-4EC293E9F3A5}"/>
              </a:ext>
            </a:extLst>
          </p:cNvPr>
          <p:cNvCxnSpPr>
            <a:cxnSpLocks/>
            <a:stCxn id="6" idx="3"/>
            <a:endCxn id="3" idx="3"/>
          </p:cNvCxnSpPr>
          <p:nvPr/>
        </p:nvCxnSpPr>
        <p:spPr>
          <a:xfrm flipH="1">
            <a:off x="7878085" y="1575308"/>
            <a:ext cx="423914" cy="2148150"/>
          </a:xfrm>
          <a:prstGeom prst="bentConnector3">
            <a:avLst>
              <a:gd name="adj1" fmla="val -5392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プレースホルダー 35">
            <a:extLst>
              <a:ext uri="{FF2B5EF4-FFF2-40B4-BE49-F238E27FC236}">
                <a16:creationId xmlns:a16="http://schemas.microsoft.com/office/drawing/2014/main" id="{5CF9DFA9-CE34-1BF0-DC5A-C37BD684B7D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zh-TW" altLang="en-US" sz="2000" dirty="0">
                <a:solidFill>
                  <a:srgbClr val="00003E"/>
                </a:solidFill>
                <a:latin typeface="メイリオ" panose="020B0604030504040204" pitchFamily="50" charset="-128"/>
                <a:ea typeface="メイリオ" panose="020B0604030504040204" pitchFamily="50" charset="-128"/>
              </a:rPr>
              <a:t>広告誘導商品／</a:t>
            </a:r>
            <a:r>
              <a:rPr lang="en-US" altLang="ja-JP" sz="2000" dirty="0">
                <a:solidFill>
                  <a:srgbClr val="00003E"/>
                </a:solidFill>
                <a:latin typeface="メイリオ" panose="020B0604030504040204" pitchFamily="50" charset="-128"/>
                <a:ea typeface="メイリオ" panose="020B0604030504040204" pitchFamily="50" charset="-128"/>
              </a:rPr>
              <a:t>PC</a:t>
            </a:r>
            <a:r>
              <a:rPr lang="ja-JP" altLang="en-US" sz="2000" dirty="0">
                <a:solidFill>
                  <a:srgbClr val="00003E"/>
                </a:solidFill>
                <a:latin typeface="メイリオ" panose="020B0604030504040204" pitchFamily="50" charset="-128"/>
                <a:ea typeface="メイリオ" panose="020B0604030504040204" pitchFamily="50" charset="-128"/>
              </a:rPr>
              <a:t>商品</a:t>
            </a:r>
          </a:p>
        </p:txBody>
      </p:sp>
      <p:pic>
        <p:nvPicPr>
          <p:cNvPr id="3" name="図 2" descr="グラフィカル ユーザー インターフェイス, テキスト, アプリケーション&#10;&#10;自動的に生成された説明">
            <a:extLst>
              <a:ext uri="{FF2B5EF4-FFF2-40B4-BE49-F238E27FC236}">
                <a16:creationId xmlns:a16="http://schemas.microsoft.com/office/drawing/2014/main" id="{9D3B9125-B44C-7BFD-7B70-506E0D39EC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51342" y="2079853"/>
            <a:ext cx="3526743" cy="3287210"/>
          </a:xfrm>
          <a:prstGeom prst="rect">
            <a:avLst/>
          </a:prstGeom>
        </p:spPr>
      </p:pic>
    </p:spTree>
    <p:extLst>
      <p:ext uri="{BB962C8B-B14F-4D97-AF65-F5344CB8AC3E}">
        <p14:creationId xmlns:p14="http://schemas.microsoft.com/office/powerpoint/2010/main" val="19174516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4"/>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cxnSp>
        <p:nvCxnSpPr>
          <p:cNvPr id="25" name="コネクタ: カギ線 24">
            <a:extLst>
              <a:ext uri="{FF2B5EF4-FFF2-40B4-BE49-F238E27FC236}">
                <a16:creationId xmlns:a16="http://schemas.microsoft.com/office/drawing/2014/main" id="{5351868E-D3B6-9AE1-EE6F-7E6C08F8E56E}"/>
              </a:ext>
            </a:extLst>
          </p:cNvPr>
          <p:cNvCxnSpPr>
            <a:cxnSpLocks/>
          </p:cNvCxnSpPr>
          <p:nvPr/>
        </p:nvCxnSpPr>
        <p:spPr>
          <a:xfrm flipH="1">
            <a:off x="11469735" y="1780579"/>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角丸四角形 27">
            <a:extLst>
              <a:ext uri="{FF2B5EF4-FFF2-40B4-BE49-F238E27FC236}">
                <a16:creationId xmlns:a16="http://schemas.microsoft.com/office/drawing/2014/main" id="{A79E2576-A326-C50B-7A22-6C42C4634347}"/>
              </a:ext>
            </a:extLst>
          </p:cNvPr>
          <p:cNvSpPr/>
          <p:nvPr/>
        </p:nvSpPr>
        <p:spPr>
          <a:xfrm>
            <a:off x="731066" y="1489234"/>
            <a:ext cx="2985824"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/6</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5</a:t>
            </a:r>
          </a:p>
        </p:txBody>
      </p:sp>
      <p:sp>
        <p:nvSpPr>
          <p:cNvPr id="13" name="円/楕円 28">
            <a:extLst>
              <a:ext uri="{FF2B5EF4-FFF2-40B4-BE49-F238E27FC236}">
                <a16:creationId xmlns:a16="http://schemas.microsoft.com/office/drawing/2014/main" id="{E7D44588-4302-0F72-CFF2-08E1CA937D16}"/>
              </a:ext>
            </a:extLst>
          </p:cNvPr>
          <p:cNvSpPr>
            <a:spLocks noChangeAspect="1"/>
          </p:cNvSpPr>
          <p:nvPr/>
        </p:nvSpPr>
        <p:spPr>
          <a:xfrm>
            <a:off x="452985" y="1528452"/>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D</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角丸四角形 27">
            <a:extLst>
              <a:ext uri="{FF2B5EF4-FFF2-40B4-BE49-F238E27FC236}">
                <a16:creationId xmlns:a16="http://schemas.microsoft.com/office/drawing/2014/main" id="{FBD6D430-58E2-43CD-787E-F936A2A7000A}"/>
              </a:ext>
            </a:extLst>
          </p:cNvPr>
          <p:cNvSpPr/>
          <p:nvPr/>
        </p:nvSpPr>
        <p:spPr>
          <a:xfrm>
            <a:off x="4704026" y="1489234"/>
            <a:ext cx="2985824"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p>
        </p:txBody>
      </p:sp>
      <p:sp>
        <p:nvSpPr>
          <p:cNvPr id="17" name="円/楕円 28">
            <a:extLst>
              <a:ext uri="{FF2B5EF4-FFF2-40B4-BE49-F238E27FC236}">
                <a16:creationId xmlns:a16="http://schemas.microsoft.com/office/drawing/2014/main" id="{0B375983-C5B4-8D1B-E229-70AF81446CE4}"/>
              </a:ext>
            </a:extLst>
          </p:cNvPr>
          <p:cNvSpPr>
            <a:spLocks noChangeAspect="1"/>
          </p:cNvSpPr>
          <p:nvPr/>
        </p:nvSpPr>
        <p:spPr>
          <a:xfrm>
            <a:off x="4521199" y="1517631"/>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E</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0" name="角丸四角形 27">
            <a:extLst>
              <a:ext uri="{FF2B5EF4-FFF2-40B4-BE49-F238E27FC236}">
                <a16:creationId xmlns:a16="http://schemas.microsoft.com/office/drawing/2014/main" id="{EAE7CB4C-953E-5E8B-1C87-0F44008A2191}"/>
              </a:ext>
            </a:extLst>
          </p:cNvPr>
          <p:cNvSpPr/>
          <p:nvPr/>
        </p:nvSpPr>
        <p:spPr>
          <a:xfrm>
            <a:off x="8702234" y="1517631"/>
            <a:ext cx="2789235"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2</a:t>
            </a:r>
          </a:p>
        </p:txBody>
      </p:sp>
      <p:sp>
        <p:nvSpPr>
          <p:cNvPr id="23" name="円/楕円 28">
            <a:extLst>
              <a:ext uri="{FF2B5EF4-FFF2-40B4-BE49-F238E27FC236}">
                <a16:creationId xmlns:a16="http://schemas.microsoft.com/office/drawing/2014/main" id="{A351B57E-0988-0878-8E0C-94F8DC8859F7}"/>
              </a:ext>
            </a:extLst>
          </p:cNvPr>
          <p:cNvSpPr>
            <a:spLocks noChangeAspect="1"/>
          </p:cNvSpPr>
          <p:nvPr/>
        </p:nvSpPr>
        <p:spPr>
          <a:xfrm>
            <a:off x="8469103" y="1524817"/>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F</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cxnSp>
        <p:nvCxnSpPr>
          <p:cNvPr id="34" name="コネクタ: カギ線 33">
            <a:extLst>
              <a:ext uri="{FF2B5EF4-FFF2-40B4-BE49-F238E27FC236}">
                <a16:creationId xmlns:a16="http://schemas.microsoft.com/office/drawing/2014/main" id="{1A813497-F50C-0E78-55ED-CCEBC2CAB2B6}"/>
              </a:ext>
            </a:extLst>
          </p:cNvPr>
          <p:cNvCxnSpPr>
            <a:cxnSpLocks/>
          </p:cNvCxnSpPr>
          <p:nvPr/>
        </p:nvCxnSpPr>
        <p:spPr>
          <a:xfrm flipH="1">
            <a:off x="7659731" y="1773955"/>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コネクタ: カギ線 34">
            <a:extLst>
              <a:ext uri="{FF2B5EF4-FFF2-40B4-BE49-F238E27FC236}">
                <a16:creationId xmlns:a16="http://schemas.microsoft.com/office/drawing/2014/main" id="{32E6FFD6-CEE3-A565-78FA-4EC293E9F3A5}"/>
              </a:ext>
            </a:extLst>
          </p:cNvPr>
          <p:cNvCxnSpPr>
            <a:cxnSpLocks/>
          </p:cNvCxnSpPr>
          <p:nvPr/>
        </p:nvCxnSpPr>
        <p:spPr>
          <a:xfrm flipH="1">
            <a:off x="3696929" y="1789980"/>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プレースホルダー 35">
            <a:extLst>
              <a:ext uri="{FF2B5EF4-FFF2-40B4-BE49-F238E27FC236}">
                <a16:creationId xmlns:a16="http://schemas.microsoft.com/office/drawing/2014/main" id="{5CF9DFA9-CE34-1BF0-DC5A-C37BD684B7D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zh-TW" altLang="en-US" sz="2000" dirty="0">
                <a:solidFill>
                  <a:srgbClr val="00003E"/>
                </a:solidFill>
                <a:latin typeface="メイリオ" panose="020B0604030504040204" pitchFamily="50" charset="-128"/>
                <a:ea typeface="メイリオ" panose="020B0604030504040204" pitchFamily="50" charset="-128"/>
              </a:rPr>
              <a:t>広告誘導商品／</a:t>
            </a:r>
            <a:r>
              <a:rPr lang="en-US" altLang="ja-JP" sz="2000" dirty="0">
                <a:solidFill>
                  <a:srgbClr val="00003E"/>
                </a:solidFill>
                <a:latin typeface="メイリオ" panose="020B0604030504040204" pitchFamily="50" charset="-128"/>
                <a:ea typeface="メイリオ" panose="020B0604030504040204" pitchFamily="50" charset="-128"/>
              </a:rPr>
              <a:t>PC</a:t>
            </a:r>
            <a:r>
              <a:rPr lang="ja-JP" altLang="en-US" sz="2000" dirty="0">
                <a:solidFill>
                  <a:srgbClr val="00003E"/>
                </a:solidFill>
                <a:latin typeface="メイリオ" panose="020B0604030504040204" pitchFamily="50" charset="-128"/>
                <a:ea typeface="メイリオ" panose="020B0604030504040204" pitchFamily="50" charset="-128"/>
              </a:rPr>
              <a:t>商品</a:t>
            </a:r>
          </a:p>
        </p:txBody>
      </p:sp>
      <p:pic>
        <p:nvPicPr>
          <p:cNvPr id="7" name="図 6" descr="グラフィカル ユーザー インターフェイス, アプリケーション&#10;&#10;自動的に生成された説明">
            <a:extLst>
              <a:ext uri="{FF2B5EF4-FFF2-40B4-BE49-F238E27FC236}">
                <a16:creationId xmlns:a16="http://schemas.microsoft.com/office/drawing/2014/main" id="{CA651C52-570A-0795-8A42-3EAFDAB74CA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40213" y="2282697"/>
            <a:ext cx="2985823" cy="3261802"/>
          </a:xfrm>
          <a:prstGeom prst="rect">
            <a:avLst/>
          </a:prstGeom>
        </p:spPr>
      </p:pic>
      <p:pic>
        <p:nvPicPr>
          <p:cNvPr id="9" name="図 8" descr="グラフィカル ユーザー インターフェイス, アプリケーション&#10;&#10;自動的に生成された説明">
            <a:extLst>
              <a:ext uri="{FF2B5EF4-FFF2-40B4-BE49-F238E27FC236}">
                <a16:creationId xmlns:a16="http://schemas.microsoft.com/office/drawing/2014/main" id="{879D90E5-AAF9-EE97-4F55-13A64068A41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1066" y="2282697"/>
            <a:ext cx="2968063" cy="3242400"/>
          </a:xfrm>
          <a:prstGeom prst="rect">
            <a:avLst/>
          </a:prstGeom>
        </p:spPr>
      </p:pic>
      <p:pic>
        <p:nvPicPr>
          <p:cNvPr id="10" name="図 9" descr="グラフィカル ユーザー インターフェイス, テキスト, アプリケーション&#10;&#10;自動的に生成された説明">
            <a:extLst>
              <a:ext uri="{FF2B5EF4-FFF2-40B4-BE49-F238E27FC236}">
                <a16:creationId xmlns:a16="http://schemas.microsoft.com/office/drawing/2014/main" id="{209625BC-8B25-8E24-707E-D302DFF9090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82449" y="2311094"/>
            <a:ext cx="2971264" cy="3245896"/>
          </a:xfrm>
          <a:prstGeom prst="rect">
            <a:avLst/>
          </a:prstGeom>
        </p:spPr>
      </p:pic>
    </p:spTree>
    <p:extLst>
      <p:ext uri="{BB962C8B-B14F-4D97-AF65-F5344CB8AC3E}">
        <p14:creationId xmlns:p14="http://schemas.microsoft.com/office/powerpoint/2010/main" val="1885277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4" name="図プレースホルダー 13" descr="アイコン&#10;&#10;自動的に生成された説明">
            <a:extLst>
              <a:ext uri="{FF2B5EF4-FFF2-40B4-BE49-F238E27FC236}">
                <a16:creationId xmlns:a16="http://schemas.microsoft.com/office/drawing/2014/main" id="{6D0922E5-498B-B907-D970-6AD0917D5DC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角丸四角形 3">
            <a:extLst>
              <a:ext uri="{FF2B5EF4-FFF2-40B4-BE49-F238E27FC236}">
                <a16:creationId xmlns:a16="http://schemas.microsoft.com/office/drawing/2014/main" id="{ED9B0697-1FAE-849C-8A95-06BB95B26B5D}"/>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7" name="テキスト プレースホルダー 35">
            <a:extLst>
              <a:ext uri="{FF2B5EF4-FFF2-40B4-BE49-F238E27FC236}">
                <a16:creationId xmlns:a16="http://schemas.microsoft.com/office/drawing/2014/main" id="{F7EB7768-783E-D0F2-C3EF-182C334A563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zh-TW" altLang="en-US" sz="2000" dirty="0">
                <a:solidFill>
                  <a:srgbClr val="00003E"/>
                </a:solidFill>
                <a:latin typeface="メイリオ" panose="020B0604030504040204" pitchFamily="50" charset="-128"/>
                <a:ea typeface="メイリオ" panose="020B0604030504040204" pitchFamily="50" charset="-128"/>
              </a:rPr>
              <a:t>広告誘導商品／</a:t>
            </a:r>
            <a:r>
              <a:rPr lang="en-US" altLang="ja-JP" sz="2000" dirty="0">
                <a:solidFill>
                  <a:srgbClr val="00003E"/>
                </a:solidFill>
                <a:latin typeface="メイリオ" panose="020B0604030504040204" pitchFamily="50" charset="-128"/>
                <a:ea typeface="メイリオ" panose="020B0604030504040204" pitchFamily="50" charset="-128"/>
              </a:rPr>
              <a:t>PC</a:t>
            </a:r>
            <a:r>
              <a:rPr lang="ja-JP" altLang="en-US" sz="2000" dirty="0">
                <a:solidFill>
                  <a:srgbClr val="00003E"/>
                </a:solidFill>
                <a:latin typeface="メイリオ" panose="020B0604030504040204" pitchFamily="50" charset="-128"/>
                <a:ea typeface="メイリオ" panose="020B0604030504040204" pitchFamily="50" charset="-128"/>
              </a:rPr>
              <a:t>商品</a:t>
            </a:r>
          </a:p>
        </p:txBody>
      </p:sp>
      <p:graphicFrame>
        <p:nvGraphicFramePr>
          <p:cNvPr id="4" name="表 3">
            <a:extLst>
              <a:ext uri="{FF2B5EF4-FFF2-40B4-BE49-F238E27FC236}">
                <a16:creationId xmlns:a16="http://schemas.microsoft.com/office/drawing/2014/main" id="{4A535343-8EA0-FF09-5882-B903E20AC22A}"/>
              </a:ext>
            </a:extLst>
          </p:cNvPr>
          <p:cNvGraphicFramePr>
            <a:graphicFrameLocks noGrp="1"/>
          </p:cNvGraphicFramePr>
          <p:nvPr>
            <p:extLst>
              <p:ext uri="{D42A27DB-BD31-4B8C-83A1-F6EECF244321}">
                <p14:modId xmlns:p14="http://schemas.microsoft.com/office/powerpoint/2010/main" val="568081275"/>
              </p:ext>
            </p:extLst>
          </p:nvPr>
        </p:nvGraphicFramePr>
        <p:xfrm>
          <a:off x="339865" y="970216"/>
          <a:ext cx="11523059" cy="4608462"/>
        </p:xfrm>
        <a:graphic>
          <a:graphicData uri="http://schemas.openxmlformats.org/drawingml/2006/table">
            <a:tbl>
              <a:tblPr firstCol="1" bandRow="1"/>
              <a:tblGrid>
                <a:gridCol w="2057950">
                  <a:extLst>
                    <a:ext uri="{9D8B030D-6E8A-4147-A177-3AD203B41FA5}">
                      <a16:colId xmlns:a16="http://schemas.microsoft.com/office/drawing/2014/main" val="792911817"/>
                    </a:ext>
                  </a:extLst>
                </a:gridCol>
                <a:gridCol w="2570548">
                  <a:extLst>
                    <a:ext uri="{9D8B030D-6E8A-4147-A177-3AD203B41FA5}">
                      <a16:colId xmlns:a16="http://schemas.microsoft.com/office/drawing/2014/main" val="1525620392"/>
                    </a:ext>
                  </a:extLst>
                </a:gridCol>
                <a:gridCol w="3877548">
                  <a:extLst>
                    <a:ext uri="{9D8B030D-6E8A-4147-A177-3AD203B41FA5}">
                      <a16:colId xmlns:a16="http://schemas.microsoft.com/office/drawing/2014/main" val="4269922740"/>
                    </a:ext>
                  </a:extLst>
                </a:gridCol>
                <a:gridCol w="3017013">
                  <a:extLst>
                    <a:ext uri="{9D8B030D-6E8A-4147-A177-3AD203B41FA5}">
                      <a16:colId xmlns:a16="http://schemas.microsoft.com/office/drawing/2014/main" val="2320183110"/>
                    </a:ext>
                  </a:extLst>
                </a:gridCol>
              </a:tblGrid>
              <a:tr h="5292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1" i="0" dirty="0">
                          <a:solidFill>
                            <a:schemeClr val="bg1"/>
                          </a:solidFill>
                          <a:latin typeface="Meiryo" panose="020B0604030504040204" pitchFamily="34" charset="-128"/>
                          <a:ea typeface="Meiryo" panose="020B0604030504040204" pitchFamily="34" charset="-128"/>
                        </a:rPr>
                        <a:t>Yahoo!</a:t>
                      </a:r>
                      <a:r>
                        <a:rPr kumimoji="1" lang="ja-JP" altLang="en-US" sz="900" b="1" i="0" dirty="0">
                          <a:solidFill>
                            <a:schemeClr val="bg1"/>
                          </a:solidFill>
                          <a:latin typeface="Meiryo" panose="020B0604030504040204" pitchFamily="34" charset="-128"/>
                          <a:ea typeface="Meiryo" panose="020B0604030504040204" pitchFamily="34" charset="-128"/>
                        </a:rPr>
                        <a:t>ファイナンス　トップ　</a:t>
                      </a:r>
                      <a:endParaRPr kumimoji="1" lang="en-US" altLang="ja-JP" sz="900" b="1" i="0" dirty="0">
                        <a:solidFill>
                          <a:schemeClr val="bg1"/>
                        </a:solidFill>
                        <a:latin typeface="Meiryo" panose="020B0604030504040204" pitchFamily="34" charset="-128"/>
                        <a:ea typeface="Meiryo" panose="020B0604030504040204" pitchFamily="34" charset="-128"/>
                      </a:endParaRPr>
                    </a:p>
                    <a:p>
                      <a:pPr algn="ctr"/>
                      <a:r>
                        <a:rPr kumimoji="1" lang="ja-JP" altLang="en-US" sz="900" b="1" i="0" dirty="0">
                          <a:solidFill>
                            <a:schemeClr val="bg1"/>
                          </a:solidFill>
                          <a:latin typeface="Meiryo" panose="020B0604030504040204" pitchFamily="34" charset="-128"/>
                          <a:ea typeface="Meiryo" panose="020B0604030504040204" pitchFamily="34" charset="-128"/>
                        </a:rPr>
                        <a:t>トップインパクト　</a:t>
                      </a:r>
                    </a:p>
                    <a:p>
                      <a:pPr algn="ctr"/>
                      <a:r>
                        <a:rPr kumimoji="1" lang="ja-JP" altLang="en-US" sz="900" b="1" i="0" dirty="0">
                          <a:solidFill>
                            <a:schemeClr val="bg1"/>
                          </a:solidFill>
                          <a:latin typeface="Meiryo" panose="020B0604030504040204" pitchFamily="34" charset="-128"/>
                          <a:ea typeface="Meiryo" panose="020B0604030504040204" pitchFamily="34" charset="-128"/>
                        </a:rPr>
                        <a:t>プライムディスプレイ　ダブルサイズ　</a:t>
                      </a:r>
                      <a:r>
                        <a:rPr kumimoji="1" lang="en-US" altLang="ja-JP" sz="900" b="1" i="0" dirty="0">
                          <a:solidFill>
                            <a:schemeClr val="bg1"/>
                          </a:solidFill>
                          <a:latin typeface="Meiryo" panose="020B0604030504040204" pitchFamily="34" charset="-128"/>
                          <a:ea typeface="Meiryo" panose="020B0604030504040204" pitchFamily="34" charset="-128"/>
                        </a:rPr>
                        <a:t>PC</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1" i="0" kern="1200" dirty="0">
                          <a:solidFill>
                            <a:schemeClr val="bg1"/>
                          </a:solidFill>
                          <a:latin typeface="Meiryo" panose="020B0604030504040204" pitchFamily="34" charset="-128"/>
                          <a:ea typeface="Meiryo" panose="020B0604030504040204" pitchFamily="34" charset="-128"/>
                          <a:cs typeface="+mn-cs"/>
                        </a:rPr>
                        <a:t>Yahoo!</a:t>
                      </a:r>
                      <a:r>
                        <a:rPr kumimoji="1" lang="ja-JP" altLang="en-US" sz="900" b="1" i="0" kern="1200" dirty="0">
                          <a:solidFill>
                            <a:schemeClr val="bg1"/>
                          </a:solidFill>
                          <a:latin typeface="Meiryo" panose="020B0604030504040204" pitchFamily="34" charset="-128"/>
                          <a:ea typeface="Meiryo" panose="020B0604030504040204" pitchFamily="34" charset="-128"/>
                          <a:cs typeface="+mn-cs"/>
                        </a:rPr>
                        <a:t>ファイナンス　トップ</a:t>
                      </a:r>
                    </a:p>
                    <a:p>
                      <a:pPr algn="ctr"/>
                      <a:r>
                        <a:rPr kumimoji="1" lang="ja-JP" altLang="en-US" sz="900" b="1" i="0" kern="1200" dirty="0">
                          <a:solidFill>
                            <a:schemeClr val="bg1"/>
                          </a:solidFill>
                          <a:latin typeface="Meiryo" panose="020B0604030504040204" pitchFamily="34" charset="-128"/>
                          <a:ea typeface="Meiryo" panose="020B0604030504040204" pitchFamily="34" charset="-128"/>
                          <a:cs typeface="+mn-cs"/>
                        </a:rPr>
                        <a:t>　プライムディスプレイ　</a:t>
                      </a:r>
                      <a:r>
                        <a:rPr kumimoji="1" lang="en-US" altLang="ja-JP" sz="900" b="1" i="0" kern="1200" dirty="0">
                          <a:solidFill>
                            <a:schemeClr val="bg1"/>
                          </a:solidFill>
                          <a:latin typeface="Meiryo" panose="020B0604030504040204" pitchFamily="34" charset="-128"/>
                          <a:ea typeface="Meiryo" panose="020B0604030504040204" pitchFamily="34" charset="-128"/>
                          <a:cs typeface="+mn-cs"/>
                        </a:rPr>
                        <a:t>PC</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en-US" altLang="ja-JP" sz="900" b="1" i="0" kern="1200" dirty="0">
                          <a:solidFill>
                            <a:schemeClr val="bg1"/>
                          </a:solidFill>
                          <a:latin typeface="Meiryo" panose="020B0604030504040204" pitchFamily="34" charset="-128"/>
                          <a:ea typeface="Meiryo" panose="020B0604030504040204" pitchFamily="34" charset="-128"/>
                          <a:cs typeface="+mn-cs"/>
                        </a:rPr>
                        <a:t>Yahoo!</a:t>
                      </a:r>
                      <a:r>
                        <a:rPr kumimoji="1" lang="ja-JP" altLang="en-US" sz="900" b="1" i="0" kern="1200" dirty="0">
                          <a:solidFill>
                            <a:schemeClr val="bg1"/>
                          </a:solidFill>
                          <a:latin typeface="Meiryo" panose="020B0604030504040204" pitchFamily="34" charset="-128"/>
                          <a:ea typeface="Meiryo" panose="020B0604030504040204" pitchFamily="34" charset="-128"/>
                          <a:cs typeface="+mn-cs"/>
                        </a:rPr>
                        <a:t>ファイナンス　</a:t>
                      </a:r>
                      <a:r>
                        <a:rPr kumimoji="1" lang="zh-TW" altLang="en-US" sz="900" b="1" i="0" kern="1200" dirty="0">
                          <a:solidFill>
                            <a:schemeClr val="bg1"/>
                          </a:solidFill>
                          <a:latin typeface="Meiryo" panose="020B0604030504040204" pitchFamily="34" charset="-128"/>
                          <a:ea typeface="Meiryo" panose="020B0604030504040204" pitchFamily="34" charset="-128"/>
                          <a:cs typeface="+mn-cs"/>
                        </a:rPr>
                        <a:t>外国為替情報</a:t>
                      </a:r>
                      <a:endParaRPr kumimoji="1" lang="ja-JP" altLang="en-US" sz="900" b="1" i="0"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900" b="1" i="0" kern="1200" dirty="0">
                          <a:solidFill>
                            <a:schemeClr val="bg1"/>
                          </a:solidFill>
                          <a:latin typeface="Meiryo" panose="020B0604030504040204" pitchFamily="34" charset="-128"/>
                          <a:ea typeface="Meiryo" panose="020B0604030504040204" pitchFamily="34" charset="-128"/>
                          <a:cs typeface="+mn-cs"/>
                        </a:rPr>
                        <a:t>　プライムディスプレイ　</a:t>
                      </a:r>
                      <a:r>
                        <a:rPr kumimoji="1" lang="en-US" altLang="ja-JP" sz="900" b="1" i="0" kern="1200" dirty="0">
                          <a:solidFill>
                            <a:schemeClr val="bg1"/>
                          </a:solidFill>
                          <a:latin typeface="Meiryo" panose="020B0604030504040204" pitchFamily="34" charset="-128"/>
                          <a:ea typeface="Meiryo" panose="020B0604030504040204" pitchFamily="34" charset="-128"/>
                          <a:cs typeface="+mn-cs"/>
                        </a:rPr>
                        <a:t>PC</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28379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i="0" kern="1200" dirty="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12060797"/>
                  </a:ext>
                </a:extLst>
              </a:tr>
              <a:tr h="44256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i="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i="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i="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i="0" kern="1200" dirty="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トップインパクト </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プライムディスプレイ ダブル</a:t>
                      </a: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画像</a:t>
                      </a: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/6</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5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 </a:t>
                      </a:r>
                    </a:p>
                  </a:txBody>
                  <a:tcPr marT="72000" marB="36000" anchor="ctr">
                    <a:lnL w="12700" cap="flat" cmpd="sng" algn="ctr">
                      <a:solidFill>
                        <a:schemeClr val="bg1"/>
                      </a:solidFill>
                      <a:prstDash val="solid"/>
                      <a:round/>
                      <a:headEnd type="none" w="med" len="med"/>
                      <a:tailEnd type="none" w="med" len="med"/>
                    </a:lnL>
                    <a:lnR w="6350" cap="flat" cmpd="sng" algn="ctr">
                      <a:no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42339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3">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 sz="900" kern="1200" dirty="0">
                        <a:solidFill>
                          <a:srgbClr val="0D0D0D"/>
                        </a:solidFill>
                        <a:latin typeface="Meiryo" panose="020B0604030504040204" pitchFamily="34" charset="-128"/>
                        <a:ea typeface="Meiryo" panose="020B0604030504040204" pitchFamily="34" charset="-128"/>
                        <a:cs typeface="+mn-cs"/>
                      </a:endParaRP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93594562"/>
                  </a:ext>
                </a:extLst>
              </a:tr>
              <a:tr h="28379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3">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PC</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pPr algn="ct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10674">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ファイナンス　トップ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800" kern="1200" dirty="0">
                        <a:solidFill>
                          <a:srgbClr val="FF0033"/>
                        </a:solidFill>
                        <a:latin typeface="+mn-lt"/>
                        <a:ea typeface="+mn-ea"/>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90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kern="1200" dirty="0">
                          <a:solidFill>
                            <a:srgbClr val="0D0D0D"/>
                          </a:solidFill>
                          <a:latin typeface="メイリオ" panose="020B0604030504040204" pitchFamily="50" charset="-128"/>
                          <a:ea typeface="メイリオ" panose="020B0604030504040204" pitchFamily="50" charset="-128"/>
                          <a:cs typeface="+mn-cs"/>
                        </a:rPr>
                        <a:t>ファイナンス　外国為替情報（</a:t>
                      </a:r>
                      <a:r>
                        <a:rPr kumimoji="1" lang="en-US" altLang="ja-JP" sz="9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900" kern="1200" dirty="0">
                          <a:solidFill>
                            <a:srgbClr val="0D0D0D"/>
                          </a:solidFill>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314208"/>
                  </a:ext>
                </a:extLst>
              </a:tr>
              <a:tr h="439713">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ファイナンスのトップページ全体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noProof="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noProof="0" dirty="0">
                          <a:solidFill>
                            <a:srgbClr val="0D0D0D"/>
                          </a:solidFill>
                          <a:latin typeface="メイリオ" panose="020B0604030504040204" pitchFamily="50" charset="-128"/>
                          <a:ea typeface="メイリオ" panose="020B0604030504040204" pitchFamily="50" charset="-128"/>
                          <a:cs typeface="+mn-cs"/>
                        </a:rPr>
                        <a:t>ファイナンスのトップページ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ファイナンス内の</a:t>
                      </a:r>
                      <a:r>
                        <a:rPr kumimoji="1" lang="zh-TW"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外国為替情報</a:t>
                      </a: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の</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ページ</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66738162"/>
                  </a:ext>
                </a:extLst>
              </a:tr>
              <a:tr h="28379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900" b="0" i="0" kern="1200" dirty="0">
                          <a:solidFill>
                            <a:srgbClr val="0D0D0D"/>
                          </a:solidFill>
                          <a:latin typeface="Meiryo" panose="020B0604030504040204" pitchFamily="34" charset="-128"/>
                          <a:ea typeface="Meiryo" panose="020B0604030504040204" pitchFamily="34" charset="-128"/>
                          <a:cs typeface="+mn-cs"/>
                        </a:rPr>
                        <a:t>7</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900" b="0" i="0" kern="1200" dirty="0">
                          <a:solidFill>
                            <a:srgbClr val="0D0D0D"/>
                          </a:solidFill>
                          <a:latin typeface="Meiryo" panose="020B0604030504040204" pitchFamily="34" charset="-128"/>
                          <a:ea typeface="Meiryo" panose="020B0604030504040204" pitchFamily="34" charset="-128"/>
                          <a:cs typeface="+mn-cs"/>
                        </a:rPr>
                        <a:t>31</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900" b="0" i="0" kern="1200" dirty="0">
                          <a:solidFill>
                            <a:srgbClr val="FF0033"/>
                          </a:solidFill>
                          <a:latin typeface="Meiryo" panose="020B0604030504040204" pitchFamily="34" charset="-128"/>
                          <a:ea typeface="Meiryo" panose="020B0604030504040204" pitchFamily="34" charset="-128"/>
                          <a:cs typeface="+mn-cs"/>
                        </a:rPr>
                        <a:t>※1</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900" b="0" i="0" kern="1200" dirty="0">
                          <a:solidFill>
                            <a:srgbClr val="0D0D0D"/>
                          </a:solidFill>
                          <a:latin typeface="Meiryo" panose="020B0604030504040204" pitchFamily="34" charset="-128"/>
                          <a:ea typeface="Meiryo" panose="020B0604030504040204" pitchFamily="34" charset="-128"/>
                          <a:cs typeface="+mn-cs"/>
                        </a:rPr>
                        <a:t>5</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900" b="0" i="0" kern="1200" dirty="0">
                          <a:solidFill>
                            <a:srgbClr val="0D0D0D"/>
                          </a:solidFill>
                          <a:latin typeface="Meiryo" panose="020B0604030504040204" pitchFamily="34" charset="-128"/>
                          <a:ea typeface="Meiryo" panose="020B0604030504040204" pitchFamily="34" charset="-128"/>
                          <a:cs typeface="+mn-cs"/>
                        </a:rPr>
                        <a:t>31</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900" b="0" i="0" kern="1200" dirty="0">
                          <a:solidFill>
                            <a:srgbClr val="FF0033"/>
                          </a:solidFill>
                          <a:latin typeface="Meiryo" panose="020B0604030504040204" pitchFamily="34" charset="-128"/>
                          <a:ea typeface="Meiryo" panose="020B0604030504040204" pitchFamily="34" charset="-128"/>
                          <a:cs typeface="+mn-cs"/>
                        </a:rPr>
                        <a:t>※2</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900" b="0" i="0" kern="1200" dirty="0">
                          <a:solidFill>
                            <a:srgbClr val="0D0D0D"/>
                          </a:solidFill>
                          <a:latin typeface="Meiryo" panose="020B0604030504040204" pitchFamily="34" charset="-128"/>
                          <a:ea typeface="Meiryo" panose="020B0604030504040204" pitchFamily="34" charset="-128"/>
                          <a:cs typeface="+mn-cs"/>
                        </a:rPr>
                        <a:t>5</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900" b="0" i="0" kern="1200" dirty="0">
                          <a:solidFill>
                            <a:srgbClr val="0D0D0D"/>
                          </a:solidFill>
                          <a:latin typeface="Meiryo" panose="020B0604030504040204" pitchFamily="34" charset="-128"/>
                          <a:ea typeface="Meiryo" panose="020B0604030504040204" pitchFamily="34" charset="-128"/>
                          <a:cs typeface="+mn-cs"/>
                        </a:rPr>
                        <a:t>31</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900" b="0" i="0" kern="1200" dirty="0">
                          <a:solidFill>
                            <a:srgbClr val="FF0033"/>
                          </a:solidFill>
                          <a:latin typeface="Meiryo" panose="020B0604030504040204" pitchFamily="34" charset="-128"/>
                          <a:ea typeface="Meiryo" panose="020B0604030504040204" pitchFamily="34" charset="-128"/>
                          <a:cs typeface="+mn-cs"/>
                        </a:rPr>
                        <a:t>※2</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28379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3">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err="1">
                          <a:solidFill>
                            <a:srgbClr val="0D0D0D"/>
                          </a:solidFill>
                          <a:latin typeface="Meiryo"/>
                          <a:ea typeface="Meiryo"/>
                          <a:cs typeface="+mn-cs"/>
                        </a:rPr>
                        <a:t>vimps</a:t>
                      </a:r>
                      <a:r>
                        <a:rPr kumimoji="1" lang="ja-JP" altLang="en-US" sz="900" b="0" i="0" kern="1200" dirty="0">
                          <a:solidFill>
                            <a:srgbClr val="0D0D0D"/>
                          </a:solidFill>
                          <a:latin typeface="Meiryo"/>
                          <a:ea typeface="Meiryo"/>
                          <a:cs typeface="+mn-cs"/>
                        </a:rPr>
                        <a:t>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800">
                        <a:solidFill>
                          <a:schemeClr val="tx1">
                            <a:lumMod val="65000"/>
                            <a:lumOff val="35000"/>
                          </a:schemeClr>
                        </a:solidFill>
                        <a:latin typeface="+mj-lt"/>
                        <a:ea typeface="+mj-ea"/>
                      </a:endParaRP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750538939"/>
                  </a:ext>
                </a:extLst>
              </a:tr>
              <a:tr h="28379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4,000,000</a:t>
                      </a:r>
                      <a:r>
                        <a:rPr kumimoji="1" lang="ja-JP" altLang="en-US" sz="900" b="0" i="0" kern="1200" dirty="0">
                          <a:solidFill>
                            <a:srgbClr val="0D0D0D"/>
                          </a:solidFill>
                          <a:latin typeface="Meiryo"/>
                          <a:ea typeface="Meiryo"/>
                          <a:cs typeface="+mn-cs"/>
                        </a:rPr>
                        <a:t>円</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500,000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500,000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81913646"/>
                  </a:ext>
                </a:extLst>
              </a:tr>
              <a:tr h="76011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i="0" kern="1200" dirty="0">
                          <a:solidFill>
                            <a:schemeClr val="bg1"/>
                          </a:solidFill>
                          <a:latin typeface="Meiryo"/>
                          <a:ea typeface="Meiryo"/>
                          <a:cs typeface="+mn-cs"/>
                        </a:rPr>
                        <a:t>基本料金（</a:t>
                      </a:r>
                      <a:r>
                        <a:rPr kumimoji="1" lang="en-US" altLang="ja-JP" sz="900" b="0" i="0" kern="1200" dirty="0" err="1">
                          <a:solidFill>
                            <a:schemeClr val="bg1"/>
                          </a:solidFill>
                          <a:latin typeface="Meiryo"/>
                          <a:ea typeface="Meiryo"/>
                          <a:cs typeface="+mn-cs"/>
                        </a:rPr>
                        <a:t>vCPM</a:t>
                      </a:r>
                      <a:r>
                        <a:rPr kumimoji="1" lang="ja-JP" altLang="en-US" sz="900" b="0" i="0" kern="1200" dirty="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960</a:t>
                      </a:r>
                      <a:r>
                        <a:rPr kumimoji="1" lang="ja-JP" altLang="en-US" sz="900" b="0" i="0" kern="1200" dirty="0">
                          <a:solidFill>
                            <a:srgbClr val="0D0D0D"/>
                          </a:solidFill>
                          <a:latin typeface="Meiryo"/>
                          <a:ea typeface="Meiryo"/>
                          <a:cs typeface="+mn-cs"/>
                        </a:rPr>
                        <a:t>円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/6</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5</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400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400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2</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480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FF0033"/>
                          </a:solidFill>
                          <a:latin typeface="Meiryo" panose="020B0604030504040204" pitchFamily="34" charset="-128"/>
                          <a:ea typeface="Meiryo" panose="020B0604030504040204" pitchFamily="34" charset="-128"/>
                          <a:cs typeface="+mn-cs"/>
                        </a:rPr>
                        <a:t>※3</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/6</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5</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310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310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eiryo" panose="020B0604030504040204" pitchFamily="34" charset="-128"/>
                          <a:ea typeface="Meiryo" panose="020B0604030504040204" pitchFamily="34" charset="-128"/>
                          <a:cs typeface="+mn-cs"/>
                        </a:rPr>
                        <a:t> バナー</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/1</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2</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900" b="0" i="0" kern="1200" dirty="0">
                          <a:solidFill>
                            <a:srgbClr val="0D0D0D"/>
                          </a:solidFill>
                          <a:latin typeface="Meiryo" panose="020B0604030504040204" pitchFamily="34" charset="-128"/>
                          <a:ea typeface="Meiryo" panose="020B0604030504040204" pitchFamily="34" charset="-128"/>
                          <a:cs typeface="+mn-cs"/>
                        </a:rPr>
                        <a:t>372</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FF0033"/>
                          </a:solidFill>
                          <a:latin typeface="Meiryo" panose="020B0604030504040204" pitchFamily="34" charset="-128"/>
                          <a:ea typeface="Meiryo" panose="020B0604030504040204" pitchFamily="34" charset="-128"/>
                          <a:cs typeface="+mn-cs"/>
                        </a:rPr>
                        <a:t>※3</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14462905"/>
                  </a:ext>
                </a:extLst>
              </a:tr>
              <a:tr h="283792">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chemeClr val="bg1"/>
                          </a:solidFill>
                          <a:latin typeface="Meiryo"/>
                          <a:ea typeface="Meiryo"/>
                          <a:cs typeface="+mn-cs"/>
                        </a:rPr>
                        <a:t>想定</a:t>
                      </a:r>
                      <a:r>
                        <a:rPr kumimoji="1" lang="en-US" altLang="ja-JP" sz="900" b="0" i="0" kern="1200" dirty="0" err="1">
                          <a:solidFill>
                            <a:schemeClr val="bg1"/>
                          </a:solidFill>
                          <a:latin typeface="Meiryo"/>
                          <a:ea typeface="Meiryo"/>
                          <a:cs typeface="+mn-cs"/>
                        </a:rPr>
                        <a:t>vimps</a:t>
                      </a:r>
                      <a:r>
                        <a:rPr kumimoji="1" lang="ja-JP" altLang="en-US" sz="90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a:t>
                      </a:r>
                      <a:endParaRPr kumimoji="1" lang="ja-JP" altLang="en-US" sz="900" b="0" i="0" kern="1200" dirty="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8356064"/>
                  </a:ext>
                </a:extLst>
              </a:tr>
            </a:tbl>
          </a:graphicData>
        </a:graphic>
      </p:graphicFrame>
      <p:sp>
        <p:nvSpPr>
          <p:cNvPr id="5" name="円/楕円 19">
            <a:extLst>
              <a:ext uri="{FF2B5EF4-FFF2-40B4-BE49-F238E27FC236}">
                <a16:creationId xmlns:a16="http://schemas.microsoft.com/office/drawing/2014/main" id="{FCEEC063-CAC6-1D79-C26F-F4A61AD1CBBD}"/>
              </a:ext>
            </a:extLst>
          </p:cNvPr>
          <p:cNvSpPr>
            <a:spLocks noChangeAspect="1"/>
          </p:cNvSpPr>
          <p:nvPr/>
        </p:nvSpPr>
        <p:spPr>
          <a:xfrm>
            <a:off x="4722689" y="198948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C</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8" name="正方形/長方形 7">
            <a:extLst>
              <a:ext uri="{FF2B5EF4-FFF2-40B4-BE49-F238E27FC236}">
                <a16:creationId xmlns:a16="http://schemas.microsoft.com/office/drawing/2014/main" id="{E52FA2F8-0F3C-E2F1-B02A-DF142AD06D90}"/>
              </a:ext>
            </a:extLst>
          </p:cNvPr>
          <p:cNvSpPr/>
          <p:nvPr/>
        </p:nvSpPr>
        <p:spPr>
          <a:xfrm>
            <a:off x="479425" y="6091367"/>
            <a:ext cx="4158652" cy="355482"/>
          </a:xfrm>
          <a:prstGeom prst="rect">
            <a:avLst/>
          </a:prstGeom>
        </p:spPr>
        <p:txBody>
          <a:bodyPr wrap="square" lIns="0" tIns="0" rIns="0" bIns="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700" b="0" i="0" u="none" strike="noStrike" kern="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はビューアブルインプレッション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1,000</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回あたりにかかる見込み広告費用です。 </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700" b="0" i="0" u="none" strike="noStrike" kern="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vimps</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はビューアブルインプレッションの略称です。</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3" name="円/楕円 19">
            <a:extLst>
              <a:ext uri="{FF2B5EF4-FFF2-40B4-BE49-F238E27FC236}">
                <a16:creationId xmlns:a16="http://schemas.microsoft.com/office/drawing/2014/main" id="{03E9AA59-3A61-6E86-7A1F-D142E7D44367}"/>
              </a:ext>
            </a:extLst>
          </p:cNvPr>
          <p:cNvSpPr>
            <a:spLocks noChangeAspect="1"/>
          </p:cNvSpPr>
          <p:nvPr/>
        </p:nvSpPr>
        <p:spPr>
          <a:xfrm>
            <a:off x="7501586" y="192735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6" name="円/楕円 19">
            <a:extLst>
              <a:ext uri="{FF2B5EF4-FFF2-40B4-BE49-F238E27FC236}">
                <a16:creationId xmlns:a16="http://schemas.microsoft.com/office/drawing/2014/main" id="{CC2A7AFF-EAFC-0B83-BD43-70EDC3FE881C}"/>
              </a:ext>
            </a:extLst>
          </p:cNvPr>
          <p:cNvSpPr>
            <a:spLocks noChangeAspect="1"/>
          </p:cNvSpPr>
          <p:nvPr/>
        </p:nvSpPr>
        <p:spPr>
          <a:xfrm>
            <a:off x="8863440" y="1922658"/>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E</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2" name="円/楕円 19">
            <a:extLst>
              <a:ext uri="{FF2B5EF4-FFF2-40B4-BE49-F238E27FC236}">
                <a16:creationId xmlns:a16="http://schemas.microsoft.com/office/drawing/2014/main" id="{D6B80F90-1365-5535-D26D-5EBD6AA1FBBC}"/>
              </a:ext>
            </a:extLst>
          </p:cNvPr>
          <p:cNvSpPr>
            <a:spLocks noChangeAspect="1"/>
          </p:cNvSpPr>
          <p:nvPr/>
        </p:nvSpPr>
        <p:spPr>
          <a:xfrm>
            <a:off x="10374190" y="192553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F</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3" name="正方形/長方形 12">
            <a:extLst>
              <a:ext uri="{FF2B5EF4-FFF2-40B4-BE49-F238E27FC236}">
                <a16:creationId xmlns:a16="http://schemas.microsoft.com/office/drawing/2014/main" id="{7928BEE6-240B-F17D-42DF-E75791CB4CC6}"/>
              </a:ext>
            </a:extLst>
          </p:cNvPr>
          <p:cNvSpPr/>
          <p:nvPr/>
        </p:nvSpPr>
        <p:spPr>
          <a:xfrm>
            <a:off x="5031121" y="5954317"/>
            <a:ext cx="6469720" cy="406265"/>
          </a:xfrm>
          <a:prstGeom prst="rect">
            <a:avLst/>
          </a:prstGeom>
        </p:spPr>
        <p:txBody>
          <a:bodyPr wrap="none" lIns="0" tIns="0" rIns="0" bIns="0" anchor="t">
            <a:spAutoFit/>
          </a:bodyPr>
          <a:lstStyle/>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※1  5</a:t>
            </a:r>
            <a:r>
              <a:rPr kumimoji="0" lang="ja-JP" altLang="en-US" sz="800" kern="0" dirty="0">
                <a:solidFill>
                  <a:srgbClr val="FF0033"/>
                </a:solidFill>
                <a:latin typeface="メイリオ" panose="020B0604030504040204" pitchFamily="50" charset="-128"/>
                <a:ea typeface="メイリオ" panose="020B0604030504040204" pitchFamily="50" charset="-128"/>
              </a:rPr>
              <a:t>日間～</a:t>
            </a:r>
            <a:r>
              <a:rPr kumimoji="0" lang="en-US" altLang="ja-JP" sz="800" kern="0" dirty="0">
                <a:solidFill>
                  <a:srgbClr val="FF0033"/>
                </a:solidFill>
                <a:latin typeface="メイリオ" panose="020B0604030504040204" pitchFamily="50" charset="-128"/>
                <a:ea typeface="メイリオ" panose="020B0604030504040204" pitchFamily="50" charset="-128"/>
              </a:rPr>
              <a:t>6</a:t>
            </a:r>
            <a:r>
              <a:rPr kumimoji="0" lang="ja-JP" altLang="en-US" sz="800" kern="0" dirty="0">
                <a:solidFill>
                  <a:srgbClr val="FF0033"/>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rgbClr val="FF0033"/>
                </a:solidFill>
                <a:latin typeface="メイリオ" panose="020B0604030504040204" pitchFamily="50" charset="-128"/>
                <a:ea typeface="メイリオ" panose="020B0604030504040204" pitchFamily="50" charset="-128"/>
              </a:rPr>
              <a:t>vimps</a:t>
            </a:r>
            <a:r>
              <a:rPr kumimoji="0" lang="ja-JP" altLang="en-US" sz="800" kern="0" dirty="0">
                <a:solidFill>
                  <a:srgbClr val="FF0033"/>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rgbClr val="FF0033"/>
                </a:solidFill>
                <a:latin typeface="メイリオ" panose="020B0604030504040204" pitchFamily="50" charset="-128"/>
                <a:ea typeface="メイリオ" panose="020B0604030504040204" pitchFamily="50" charset="-128"/>
              </a:rPr>
              <a:t>7</a:t>
            </a:r>
            <a:r>
              <a:rPr kumimoji="0" lang="ja-JP" altLang="en-US" sz="800" kern="0" dirty="0">
                <a:solidFill>
                  <a:srgbClr val="FF0033"/>
                </a:solidFill>
                <a:latin typeface="メイリオ" panose="020B0604030504040204" pitchFamily="50" charset="-128"/>
                <a:ea typeface="メイリオ" panose="020B0604030504040204" pitchFamily="50" charset="-128"/>
              </a:rPr>
              <a:t>日間以上の掲載を推奨します。</a:t>
            </a:r>
            <a:endParaRPr kumimoji="0" lang="en-US" altLang="ja-JP" sz="800" kern="0" dirty="0">
              <a:solidFill>
                <a:srgbClr val="FF0033"/>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※2</a:t>
            </a:r>
            <a:r>
              <a:rPr kumimoji="0" lang="ja-JP" altLang="en-US" sz="800" kern="0" dirty="0">
                <a:solidFill>
                  <a:srgbClr val="FF0033"/>
                </a:solidFill>
                <a:latin typeface="メイリオ" panose="020B0604030504040204" pitchFamily="50" charset="-128"/>
                <a:ea typeface="メイリオ" panose="020B0604030504040204" pitchFamily="50" charset="-128"/>
              </a:rPr>
              <a:t>  </a:t>
            </a:r>
            <a:r>
              <a:rPr kumimoji="0" lang="en-US" altLang="ja-JP" sz="800" kern="0" dirty="0">
                <a:solidFill>
                  <a:srgbClr val="FF0033"/>
                </a:solidFill>
                <a:latin typeface="メイリオ" panose="020B0604030504040204" pitchFamily="50" charset="-128"/>
                <a:ea typeface="メイリオ" panose="020B0604030504040204" pitchFamily="50" charset="-128"/>
              </a:rPr>
              <a:t>3</a:t>
            </a:r>
            <a:r>
              <a:rPr kumimoji="0" lang="ja-JP" altLang="en-US" sz="800" kern="0" dirty="0">
                <a:solidFill>
                  <a:srgbClr val="FF0033"/>
                </a:solidFill>
                <a:latin typeface="メイリオ" panose="020B0604030504040204" pitchFamily="50" charset="-128"/>
                <a:ea typeface="メイリオ" panose="020B0604030504040204" pitchFamily="50" charset="-128"/>
              </a:rPr>
              <a:t>日間～</a:t>
            </a:r>
            <a:r>
              <a:rPr kumimoji="0" lang="en-US" altLang="ja-JP" sz="800" kern="0" dirty="0">
                <a:solidFill>
                  <a:srgbClr val="FF0033"/>
                </a:solidFill>
                <a:latin typeface="メイリオ" panose="020B0604030504040204" pitchFamily="50" charset="-128"/>
                <a:ea typeface="メイリオ" panose="020B0604030504040204" pitchFamily="50" charset="-128"/>
              </a:rPr>
              <a:t>4</a:t>
            </a:r>
            <a:r>
              <a:rPr kumimoji="0" lang="ja-JP" altLang="en-US" sz="800" kern="0" dirty="0">
                <a:solidFill>
                  <a:srgbClr val="FF0033"/>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rgbClr val="FF0033"/>
                </a:solidFill>
                <a:latin typeface="メイリオ" panose="020B0604030504040204" pitchFamily="50" charset="-128"/>
                <a:ea typeface="メイリオ" panose="020B0604030504040204" pitchFamily="50" charset="-128"/>
              </a:rPr>
              <a:t>vimps</a:t>
            </a:r>
            <a:r>
              <a:rPr kumimoji="0" lang="ja-JP" altLang="en-US" sz="800" kern="0" dirty="0">
                <a:solidFill>
                  <a:srgbClr val="FF0033"/>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rgbClr val="FF0033"/>
                </a:solidFill>
                <a:latin typeface="メイリオ" panose="020B0604030504040204" pitchFamily="50" charset="-128"/>
                <a:ea typeface="メイリオ" panose="020B0604030504040204" pitchFamily="50" charset="-128"/>
              </a:rPr>
              <a:t>5</a:t>
            </a:r>
            <a:r>
              <a:rPr kumimoji="0" lang="ja-JP" altLang="en-US" sz="800" kern="0" dirty="0">
                <a:solidFill>
                  <a:srgbClr val="FF0033"/>
                </a:solidFill>
                <a:latin typeface="メイリオ" panose="020B0604030504040204" pitchFamily="50" charset="-128"/>
                <a:ea typeface="メイリオ" panose="020B0604030504040204" pitchFamily="50" charset="-128"/>
              </a:rPr>
              <a:t>日間以上の掲載を推奨します。</a:t>
            </a:r>
            <a:endParaRPr kumimoji="0" lang="en-US" altLang="ja-JP" sz="800" kern="0" dirty="0">
              <a:solidFill>
                <a:srgbClr val="FF0033"/>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FF0033"/>
                </a:solidFill>
                <a:latin typeface="メイリオ" panose="020B0604030504040204" pitchFamily="50" charset="-128"/>
                <a:ea typeface="メイリオ" panose="020B0604030504040204" pitchFamily="50" charset="-128"/>
              </a:rPr>
              <a:t>※3</a:t>
            </a:r>
            <a:r>
              <a:rPr kumimoji="0" lang="ja-JP" altLang="en-US" sz="800" kern="0" dirty="0">
                <a:solidFill>
                  <a:srgbClr val="FF0033"/>
                </a:solidFill>
                <a:latin typeface="メイリオ" panose="020B0604030504040204" pitchFamily="50" charset="-128"/>
                <a:ea typeface="メイリオ" panose="020B0604030504040204" pitchFamily="50" charset="-128"/>
              </a:rPr>
              <a:t>　キャンペーン予約時に複数のアスペクト比を選択した場合は、金額の高い</a:t>
            </a:r>
            <a:r>
              <a:rPr kumimoji="0" lang="en-US" altLang="ja-JP" sz="800" kern="0" dirty="0" err="1">
                <a:solidFill>
                  <a:srgbClr val="FF0033"/>
                </a:solidFill>
                <a:latin typeface="メイリオ" panose="020B0604030504040204" pitchFamily="50" charset="-128"/>
                <a:ea typeface="メイリオ" panose="020B0604030504040204" pitchFamily="50" charset="-128"/>
              </a:rPr>
              <a:t>vCPM</a:t>
            </a:r>
            <a:r>
              <a:rPr kumimoji="0" lang="ja-JP" altLang="en-US" sz="800" kern="0" dirty="0">
                <a:solidFill>
                  <a:srgbClr val="FF0033"/>
                </a:solidFill>
                <a:latin typeface="メイリオ" panose="020B0604030504040204" pitchFamily="50" charset="-128"/>
                <a:ea typeface="メイリオ" panose="020B0604030504040204" pitchFamily="50" charset="-128"/>
              </a:rPr>
              <a:t>を適用します。</a:t>
            </a:r>
            <a:endParaRPr kumimoji="0" lang="en-US" altLang="ja-JP" sz="800" kern="0" dirty="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583021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graphicFrame>
        <p:nvGraphicFramePr>
          <p:cNvPr id="2" name="表 1">
            <a:extLst>
              <a:ext uri="{FF2B5EF4-FFF2-40B4-BE49-F238E27FC236}">
                <a16:creationId xmlns:a16="http://schemas.microsoft.com/office/drawing/2014/main" id="{6F252F87-B7B6-54A6-604E-2DC324966F05}"/>
              </a:ext>
            </a:extLst>
          </p:cNvPr>
          <p:cNvGraphicFramePr>
            <a:graphicFrameLocks noGrp="1"/>
          </p:cNvGraphicFramePr>
          <p:nvPr>
            <p:extLst>
              <p:ext uri="{D42A27DB-BD31-4B8C-83A1-F6EECF244321}">
                <p14:modId xmlns:p14="http://schemas.microsoft.com/office/powerpoint/2010/main" val="731863007"/>
              </p:ext>
            </p:extLst>
          </p:nvPr>
        </p:nvGraphicFramePr>
        <p:xfrm>
          <a:off x="331774" y="972130"/>
          <a:ext cx="11547333" cy="3848309"/>
        </p:xfrm>
        <a:graphic>
          <a:graphicData uri="http://schemas.openxmlformats.org/drawingml/2006/table">
            <a:tbl>
              <a:tblPr bandRow="1"/>
              <a:tblGrid>
                <a:gridCol w="1817029">
                  <a:extLst>
                    <a:ext uri="{9D8B030D-6E8A-4147-A177-3AD203B41FA5}">
                      <a16:colId xmlns:a16="http://schemas.microsoft.com/office/drawing/2014/main" val="792911817"/>
                    </a:ext>
                  </a:extLst>
                </a:gridCol>
                <a:gridCol w="2661062">
                  <a:extLst>
                    <a:ext uri="{9D8B030D-6E8A-4147-A177-3AD203B41FA5}">
                      <a16:colId xmlns:a16="http://schemas.microsoft.com/office/drawing/2014/main" val="2515137241"/>
                    </a:ext>
                  </a:extLst>
                </a:gridCol>
                <a:gridCol w="2576524">
                  <a:extLst>
                    <a:ext uri="{9D8B030D-6E8A-4147-A177-3AD203B41FA5}">
                      <a16:colId xmlns:a16="http://schemas.microsoft.com/office/drawing/2014/main" val="3608287535"/>
                    </a:ext>
                  </a:extLst>
                </a:gridCol>
                <a:gridCol w="2253668">
                  <a:extLst>
                    <a:ext uri="{9D8B030D-6E8A-4147-A177-3AD203B41FA5}">
                      <a16:colId xmlns:a16="http://schemas.microsoft.com/office/drawing/2014/main" val="135909385"/>
                    </a:ext>
                  </a:extLst>
                </a:gridCol>
                <a:gridCol w="2239050">
                  <a:extLst>
                    <a:ext uri="{9D8B030D-6E8A-4147-A177-3AD203B41FA5}">
                      <a16:colId xmlns:a16="http://schemas.microsoft.com/office/drawing/2014/main" val="2591893762"/>
                    </a:ext>
                  </a:extLst>
                </a:gridCol>
              </a:tblGrid>
              <a:tr h="53999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1" dirty="0">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1" kern="1200" dirty="0" err="1">
                          <a:solidFill>
                            <a:schemeClr val="bg1"/>
                          </a:solidFill>
                          <a:latin typeface="Meiryo" panose="020B0604030504040204" pitchFamily="34" charset="-128"/>
                          <a:ea typeface="Meiryo" panose="020B0604030504040204" pitchFamily="34" charset="-128"/>
                        </a:rPr>
                        <a:t>vCPM</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000" b="1" kern="1200" dirty="0">
                          <a:solidFill>
                            <a:schemeClr val="bg1"/>
                          </a:solidFill>
                          <a:latin typeface="Meiryo" panose="020B0604030504040204" pitchFamily="34" charset="-128"/>
                          <a:ea typeface="Meiryo" panose="020B0604030504040204" pitchFamily="34" charset="-128"/>
                        </a:rPr>
                        <a:t>掛け率</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1" kern="1200" dirty="0">
                          <a:solidFill>
                            <a:schemeClr val="bg1"/>
                          </a:solidFill>
                          <a:latin typeface="Meiryo" panose="020B0604030504040204" pitchFamily="34" charset="-128"/>
                          <a:ea typeface="Meiryo" panose="020B0604030504040204" pitchFamily="34" charset="-128"/>
                        </a:rPr>
                        <a:t>Yahoo!</a:t>
                      </a:r>
                      <a:r>
                        <a:rPr kumimoji="1" lang="ja-JP" altLang="en-US" sz="1000" b="1" kern="1200" dirty="0">
                          <a:solidFill>
                            <a:schemeClr val="bg1"/>
                          </a:solidFill>
                          <a:latin typeface="Meiryo" panose="020B0604030504040204" pitchFamily="34" charset="-128"/>
                          <a:ea typeface="Meiryo" panose="020B0604030504040204" pitchFamily="34" charset="-128"/>
                        </a:rPr>
                        <a:t>ファイナンス　トップ　</a:t>
                      </a: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トップインパクト　プライムディスプレイ　ダブルサイズ　</a:t>
                      </a:r>
                      <a:r>
                        <a:rPr kumimoji="1" lang="en-US" altLang="ja-JP" sz="1000" b="1" kern="1200" dirty="0">
                          <a:solidFill>
                            <a:schemeClr val="bg1"/>
                          </a:solidFill>
                          <a:latin typeface="Meiryo" panose="020B0604030504040204" pitchFamily="34" charset="-128"/>
                          <a:ea typeface="Meiryo" panose="020B0604030504040204" pitchFamily="34" charset="-128"/>
                        </a:rPr>
                        <a:t>PC</a:t>
                      </a: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1" kern="1200" dirty="0">
                          <a:solidFill>
                            <a:schemeClr val="bg1"/>
                          </a:solidFill>
                          <a:latin typeface="Meiryo" panose="020B0604030504040204" pitchFamily="34" charset="-128"/>
                          <a:ea typeface="Meiryo" panose="020B0604030504040204" pitchFamily="34" charset="-128"/>
                        </a:rPr>
                        <a:t>Yahoo!</a:t>
                      </a:r>
                      <a:r>
                        <a:rPr kumimoji="1" lang="ja-JP" altLang="en-US" sz="1000" b="1" kern="1200" dirty="0">
                          <a:solidFill>
                            <a:schemeClr val="bg1"/>
                          </a:solidFill>
                          <a:latin typeface="Meiryo" panose="020B0604030504040204" pitchFamily="34" charset="-128"/>
                          <a:ea typeface="Meiryo" panose="020B0604030504040204" pitchFamily="34" charset="-128"/>
                        </a:rPr>
                        <a:t>ファイナンス　トップ</a:t>
                      </a: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プライムディスプレイ　</a:t>
                      </a:r>
                      <a:r>
                        <a:rPr kumimoji="1" lang="en-US" altLang="ja-JP" sz="1000" b="1" kern="1200" dirty="0">
                          <a:solidFill>
                            <a:schemeClr val="bg1"/>
                          </a:solidFill>
                          <a:latin typeface="Meiryo" panose="020B0604030504040204" pitchFamily="34" charset="-128"/>
                          <a:ea typeface="Meiryo" panose="020B0604030504040204" pitchFamily="34" charset="-128"/>
                        </a:rPr>
                        <a:t>PC</a:t>
                      </a: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bg1"/>
                          </a:solidFill>
                          <a:latin typeface="Meiryo" panose="020B0604030504040204" pitchFamily="34" charset="-128"/>
                          <a:ea typeface="Meiryo" panose="020B0604030504040204" pitchFamily="34" charset="-128"/>
                        </a:rPr>
                        <a:t>Yahoo!</a:t>
                      </a:r>
                      <a:r>
                        <a:rPr kumimoji="1" lang="ja-JP" altLang="en-US" sz="1000" b="1" kern="1200" dirty="0">
                          <a:solidFill>
                            <a:schemeClr val="bg1"/>
                          </a:solidFill>
                          <a:latin typeface="Meiryo" panose="020B0604030504040204" pitchFamily="34" charset="-128"/>
                          <a:ea typeface="Meiryo" panose="020B0604030504040204" pitchFamily="34" charset="-128"/>
                        </a:rPr>
                        <a:t>ファイナンス　</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rPr>
                        <a:t>外国為替情報</a:t>
                      </a:r>
                      <a:endParaRPr kumimoji="1" lang="en-US" altLang="ja-JP" sz="1000" b="1"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rPr>
                        <a:t>プライムディスプレイ　</a:t>
                      </a:r>
                      <a:r>
                        <a:rPr kumimoji="1" lang="en-US" altLang="ja-JP" sz="1000" b="1" kern="1200" dirty="0">
                          <a:solidFill>
                            <a:schemeClr val="bg1"/>
                          </a:solidFill>
                          <a:latin typeface="Meiryo" panose="020B0604030504040204" pitchFamily="34" charset="-128"/>
                          <a:ea typeface="Meiryo" panose="020B0604030504040204" pitchFamily="34" charset="-128"/>
                        </a:rPr>
                        <a:t>PC</a:t>
                      </a: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0" dirty="0">
                          <a:solidFill>
                            <a:schemeClr val="bg1"/>
                          </a:solidFill>
                          <a:latin typeface="Meiryo" panose="020B0604030504040204" pitchFamily="34" charset="-128"/>
                          <a:ea typeface="Meiryo" panose="020B0604030504040204" pitchFamily="34" charset="-128"/>
                        </a:rPr>
                        <a:t>性別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dirty="0">
                          <a:solidFill>
                            <a:schemeClr val="bg1"/>
                          </a:solidFill>
                          <a:latin typeface="Meiryo" panose="020B0604030504040204" pitchFamily="34" charset="-128"/>
                          <a:ea typeface="Meiryo" panose="020B0604030504040204" pitchFamily="34" charset="-128"/>
                        </a:rPr>
                        <a:t>1.2</a:t>
                      </a:r>
                      <a:r>
                        <a:rPr kumimoji="1" lang="ja-JP" altLang="en-US" sz="1000" b="0" dirty="0">
                          <a:solidFill>
                            <a:schemeClr val="bg1"/>
                          </a:solidFill>
                          <a:latin typeface="Meiryo" panose="020B0604030504040204" pitchFamily="34" charset="-128"/>
                          <a:ea typeface="Meiryo" panose="020B0604030504040204" pitchFamily="34" charset="-128"/>
                        </a:rPr>
                        <a:t>倍</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dirty="0">
                        <a:solidFill>
                          <a:srgbClr val="0D0D0D"/>
                        </a:solidFill>
                        <a:latin typeface="メイリオ" panose="020B0604030504040204" pitchFamily="50" charset="-128"/>
                        <a:ea typeface="メイリオ" panose="020B0604030504040204" pitchFamily="50" charset="-128"/>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0" dirty="0">
                          <a:solidFill>
                            <a:schemeClr val="bg1"/>
                          </a:solidFill>
                          <a:latin typeface="Meiryo" panose="020B0604030504040204" pitchFamily="34" charset="-128"/>
                          <a:ea typeface="Meiryo" panose="020B0604030504040204" pitchFamily="34" charset="-128"/>
                        </a:rPr>
                        <a:t>年齢</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eiryo" panose="020B0604030504040204" pitchFamily="34" charset="-128"/>
                          <a:ea typeface="Meiryo" panose="020B0604030504040204" pitchFamily="34" charset="-128"/>
                        </a:rPr>
                        <a:t>1.2</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a:solidFill>
                            <a:schemeClr val="bg1"/>
                          </a:solidFill>
                          <a:latin typeface="Meiryo" panose="020B0604030504040204" pitchFamily="34" charset="-128"/>
                          <a:ea typeface="Meiryo" panose="020B0604030504040204" pitchFamily="34" charset="-128"/>
                        </a:rPr>
                        <a:t>地域（</a:t>
                      </a:r>
                      <a:r>
                        <a:rPr kumimoji="1" lang="ja-JP" altLang="en-US" sz="1000" b="0" kern="1200" dirty="0">
                          <a:solidFill>
                            <a:schemeClr val="bg1"/>
                          </a:solidFill>
                          <a:latin typeface="Meiryo" panose="020B0604030504040204" pitchFamily="34" charset="-128"/>
                          <a:ea typeface="Meiryo" panose="020B0604030504040204" pitchFamily="34" charset="-128"/>
                        </a:rPr>
                        <a:t>都道府県）</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eiryo" panose="020B0604030504040204" pitchFamily="34" charset="-128"/>
                          <a:ea typeface="Meiryo" panose="020B0604030504040204" pitchFamily="34" charset="-128"/>
                        </a:rPr>
                        <a:t>1.3</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00" b="0">
                          <a:solidFill>
                            <a:schemeClr val="bg1"/>
                          </a:solidFill>
                          <a:latin typeface="Meiryo" panose="020B0604030504040204" pitchFamily="34" charset="-128"/>
                          <a:ea typeface="Meiryo" panose="020B0604030504040204" pitchFamily="34" charset="-128"/>
                        </a:rPr>
                        <a:t>地域（</a:t>
                      </a:r>
                      <a:r>
                        <a:rPr kumimoji="1" lang="ja-JP" altLang="en-US" sz="1000" b="0" dirty="0">
                          <a:solidFill>
                            <a:schemeClr val="bg1"/>
                          </a:solidFill>
                          <a:latin typeface="Meiryo" panose="020B0604030504040204" pitchFamily="34" charset="-128"/>
                          <a:ea typeface="Meiryo" panose="020B0604030504040204" pitchFamily="34" charset="-128"/>
                        </a:rPr>
                        <a:t>市区郡）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0" kern="1200" dirty="0">
                          <a:solidFill>
                            <a:schemeClr val="bg1"/>
                          </a:solidFill>
                          <a:latin typeface="Meiryo" panose="020B0604030504040204" pitchFamily="34" charset="-128"/>
                          <a:ea typeface="Meiryo" panose="020B0604030504040204" pitchFamily="34" charset="-128"/>
                        </a:rPr>
                        <a:t>1.56</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曜日・</a:t>
                      </a:r>
                      <a:r>
                        <a:rPr kumimoji="1" lang="ja-JP" altLang="en-US" sz="1000" b="0" dirty="0">
                          <a:solidFill>
                            <a:schemeClr val="bg1"/>
                          </a:solidFill>
                          <a:latin typeface="Meiryo" panose="020B0604030504040204" pitchFamily="34" charset="-128"/>
                          <a:ea typeface="Meiryo" panose="020B0604030504040204" pitchFamily="34" charset="-128"/>
                        </a:rPr>
                        <a:t>時間帯</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eiryo" panose="020B0604030504040204" pitchFamily="34" charset="-128"/>
                          <a:ea typeface="Meiryo" panose="020B0604030504040204" pitchFamily="34" charset="-128"/>
                        </a:rPr>
                        <a:t>1.2</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37982">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オーディエンスリスト</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（興味関心、購買意向、</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属性・ライフイベント）</a:t>
                      </a:r>
                      <a:r>
                        <a:rPr kumimoji="1" lang="en-US" altLang="ja-JP" sz="1000" b="0" kern="1200" dirty="0">
                          <a:solidFill>
                            <a:schemeClr val="bg1"/>
                          </a:solidFill>
                          <a:latin typeface="Meiryo" panose="020B0604030504040204" pitchFamily="34" charset="-128"/>
                          <a:ea typeface="Meiryo" panose="020B0604030504040204" pitchFamily="34" charset="-128"/>
                        </a:rPr>
                        <a:t>※</a:t>
                      </a:r>
                      <a:r>
                        <a:rPr kumimoji="1" lang="ja-JP" altLang="en-US" sz="1000" b="0" kern="1200" dirty="0">
                          <a:solidFill>
                            <a:schemeClr val="bg1"/>
                          </a:solidFill>
                          <a:latin typeface="Meiryo" panose="020B0604030504040204" pitchFamily="34" charset="-128"/>
                          <a:ea typeface="Meiryo" panose="020B0604030504040204" pitchFamily="34" charset="-128"/>
                        </a:rPr>
                        <a:t>１</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eiryo" panose="020B0604030504040204" pitchFamily="34" charset="-128"/>
                          <a:ea typeface="Meiryo" panose="020B0604030504040204" pitchFamily="34" charset="-128"/>
                        </a:rPr>
                        <a:t>1.8</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412493">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オーディエンスリスト（ヤフー提供）　</a:t>
                      </a:r>
                      <a:r>
                        <a:rPr kumimoji="1" lang="en-US" altLang="ja-JP" sz="1000" b="0" kern="1200" dirty="0">
                          <a:solidFill>
                            <a:schemeClr val="bg1"/>
                          </a:solidFill>
                          <a:latin typeface="Meiryo" panose="020B0604030504040204" pitchFamily="34" charset="-128"/>
                          <a:ea typeface="Meiryo" panose="020B0604030504040204" pitchFamily="34" charset="-128"/>
                        </a:rPr>
                        <a:t>※2</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（ヤフー提供）</a:t>
                      </a:r>
                      <a:r>
                        <a:rPr kumimoji="1" lang="en-US" altLang="ja-JP" sz="10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897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1"/>
                          </a:solidFill>
                          <a:latin typeface="Meiryo" panose="020B0604030504040204" pitchFamily="34" charset="-128"/>
                          <a:ea typeface="Meiryo" panose="020B0604030504040204" pitchFamily="34" charset="-128"/>
                        </a:rPr>
                        <a:t>フリークエンシー</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eiryo" panose="020B0604030504040204" pitchFamily="34" charset="-128"/>
                          <a:ea typeface="Meiryo" panose="020B0604030504040204" pitchFamily="34" charset="-128"/>
                        </a:rPr>
                        <a:t>2.0</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12" name="テキスト プレースホルダー 35">
            <a:extLst>
              <a:ext uri="{FF2B5EF4-FFF2-40B4-BE49-F238E27FC236}">
                <a16:creationId xmlns:a16="http://schemas.microsoft.com/office/drawing/2014/main" id="{39059DFF-0934-5A65-F68B-5C44A282DDE7}"/>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zh-TW" altLang="en-US" sz="2000" dirty="0">
                <a:solidFill>
                  <a:srgbClr val="00003E"/>
                </a:solidFill>
                <a:latin typeface="メイリオ" panose="020B0604030504040204" pitchFamily="50" charset="-128"/>
                <a:ea typeface="メイリオ" panose="020B0604030504040204" pitchFamily="50" charset="-128"/>
              </a:rPr>
              <a:t>広告誘導商品／</a:t>
            </a:r>
            <a:r>
              <a:rPr lang="en-US" altLang="ja-JP" sz="2000" dirty="0">
                <a:solidFill>
                  <a:srgbClr val="00003E"/>
                </a:solidFill>
                <a:latin typeface="メイリオ" panose="020B0604030504040204" pitchFamily="50" charset="-128"/>
                <a:ea typeface="メイリオ" panose="020B0604030504040204" pitchFamily="50" charset="-128"/>
              </a:rPr>
              <a:t>PC</a:t>
            </a:r>
            <a:r>
              <a:rPr lang="ja-JP" altLang="en-US" sz="2000" dirty="0">
                <a:solidFill>
                  <a:srgbClr val="00003E"/>
                </a:solidFill>
                <a:latin typeface="メイリオ" panose="020B0604030504040204" pitchFamily="50" charset="-128"/>
                <a:ea typeface="メイリオ" panose="020B0604030504040204" pitchFamily="50" charset="-128"/>
              </a:rPr>
              <a:t>商品</a:t>
            </a:r>
          </a:p>
        </p:txBody>
      </p:sp>
      <p:sp>
        <p:nvSpPr>
          <p:cNvPr id="6" name="テキスト ボックス 5">
            <a:extLst>
              <a:ext uri="{FF2B5EF4-FFF2-40B4-BE49-F238E27FC236}">
                <a16:creationId xmlns:a16="http://schemas.microsoft.com/office/drawing/2014/main" id="{0F48FB50-31A5-7369-0503-9FCF5BED0F43}"/>
              </a:ext>
            </a:extLst>
          </p:cNvPr>
          <p:cNvSpPr txBox="1"/>
          <p:nvPr/>
        </p:nvSpPr>
        <p:spPr>
          <a:xfrm>
            <a:off x="479423" y="4890813"/>
            <a:ext cx="11199519" cy="1641988"/>
          </a:xfrm>
          <a:prstGeom prst="rect">
            <a:avLst/>
          </a:prstGeom>
          <a:noFill/>
        </p:spPr>
        <p:txBody>
          <a:bodyPr wrap="square" lIns="0" tIns="0" rIns="0" bIns="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注意事項</a:t>
            </a: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こちらの商品は、ターゲティング設定不可です。</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はマルチデバイスの略称です。</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上記表の「●」がターゲティング設定可になります。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年齢は以下の区分で指定が可能です。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70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歳以上</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は「基本料金</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ターゲティングごとに設定されている掛け率」（小数点以下切り捨て）によって決定されます。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掛け率の最大値は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例：性別、年齢、オーディエンスリスト（興味関心、購買意向、属性・ライフイベント）を設定した場合、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倍となりますが、最大値が</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倍のため、</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倍で設定可能となります。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オーディエンスリストを複数選択した場合、</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掛け率は高い方が選択されます。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例：「メディア視聴ターゲティング」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倍と「ファンターゲティング」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倍を選択した場合、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倍が適用されます。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「枠購入型」や「時間帯ジャック購入型」配信商品の場合は、ターゲティング項目ごとの「</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掛け率」を含んだ金額を記載しています。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はマルチデバイスの略称です。</a:t>
            </a:r>
            <a:endParaRPr kumimoji="1" lang="ja-JP" altLang="en-US" sz="1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オーディエンスリストの詳細は、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Yahoo!</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広告ヘルプを参照してください。</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https://ads-help.yahoo-net.jp/s/article/H000044833?language=ja</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00282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更新履歴</a:t>
            </a:r>
          </a:p>
        </p:txBody>
      </p:sp>
      <p:sp>
        <p:nvSpPr>
          <p:cNvPr id="3" name="正方形/長方形 2">
            <a:extLst>
              <a:ext uri="{FF2B5EF4-FFF2-40B4-BE49-F238E27FC236}">
                <a16:creationId xmlns:a16="http://schemas.microsoft.com/office/drawing/2014/main" id="{35919AC2-F83C-A94A-2352-4EA3D43187CC}"/>
              </a:ext>
            </a:extLst>
          </p:cNvPr>
          <p:cNvSpPr/>
          <p:nvPr/>
        </p:nvSpPr>
        <p:spPr>
          <a:xfrm>
            <a:off x="479425" y="1268413"/>
            <a:ext cx="11269662" cy="706347"/>
          </a:xfrm>
          <a:prstGeom prst="rect">
            <a:avLst/>
          </a:prstGeom>
        </p:spPr>
        <p:txBody>
          <a:bodyPr wrap="square" lIns="0" tIns="0" rIns="0" bIns="0">
            <a:spAutoFit/>
          </a:bodyPr>
          <a:lstStyle/>
          <a:p>
            <a:pPr>
              <a:lnSpc>
                <a:spcPct val="130000"/>
              </a:lnSpc>
            </a:pPr>
            <a:r>
              <a:rPr lang="ja-JP" altLang="en-US" sz="1200" dirty="0">
                <a:solidFill>
                  <a:srgbClr val="0D0D0D"/>
                </a:solidFill>
                <a:latin typeface="Meiryo" panose="020B0604030504040204" pitchFamily="34" charset="-128"/>
                <a:ea typeface="Meiryo" panose="020B0604030504040204" pitchFamily="34" charset="-128"/>
              </a:rPr>
              <a:t>・</a:t>
            </a:r>
            <a:r>
              <a:rPr lang="en-US" altLang="ja-JP" sz="1200" dirty="0">
                <a:solidFill>
                  <a:srgbClr val="0D0D0D"/>
                </a:solidFill>
                <a:latin typeface="Meiryo" panose="020B0604030504040204" pitchFamily="34" charset="-128"/>
                <a:ea typeface="Meiryo" panose="020B0604030504040204" pitchFamily="34" charset="-128"/>
              </a:rPr>
              <a:t>2024</a:t>
            </a:r>
            <a:r>
              <a:rPr lang="ja-JP" altLang="en-US" sz="1200" dirty="0">
                <a:solidFill>
                  <a:srgbClr val="0D0D0D"/>
                </a:solidFill>
                <a:latin typeface="Meiryo" panose="020B0604030504040204" pitchFamily="34" charset="-128"/>
                <a:ea typeface="Meiryo" panose="020B0604030504040204" pitchFamily="34" charset="-128"/>
              </a:rPr>
              <a:t>年</a:t>
            </a:r>
            <a:r>
              <a:rPr lang="en-US" altLang="ja-JP" sz="1200" dirty="0">
                <a:solidFill>
                  <a:srgbClr val="0D0D0D"/>
                </a:solidFill>
                <a:latin typeface="Meiryo" panose="020B0604030504040204" pitchFamily="34" charset="-128"/>
                <a:ea typeface="Meiryo" panose="020B0604030504040204" pitchFamily="34" charset="-128"/>
              </a:rPr>
              <a:t>11</a:t>
            </a:r>
            <a:r>
              <a:rPr lang="ja-JP" altLang="en-US" sz="1200" dirty="0">
                <a:solidFill>
                  <a:srgbClr val="0D0D0D"/>
                </a:solidFill>
                <a:latin typeface="Meiryo" panose="020B0604030504040204" pitchFamily="34" charset="-128"/>
                <a:ea typeface="Meiryo" panose="020B0604030504040204" pitchFamily="34" charset="-128"/>
              </a:rPr>
              <a:t>月</a:t>
            </a:r>
            <a:r>
              <a:rPr lang="en-US" altLang="ja-JP" sz="1200" dirty="0">
                <a:solidFill>
                  <a:srgbClr val="0D0D0D"/>
                </a:solidFill>
                <a:latin typeface="Meiryo" panose="020B0604030504040204" pitchFamily="34" charset="-128"/>
                <a:ea typeface="Meiryo" panose="020B0604030504040204" pitchFamily="34" charset="-128"/>
              </a:rPr>
              <a:t>14</a:t>
            </a:r>
            <a:r>
              <a:rPr lang="ja-JP" altLang="en-US" sz="1200" dirty="0">
                <a:solidFill>
                  <a:srgbClr val="0D0D0D"/>
                </a:solidFill>
                <a:latin typeface="Meiryo" panose="020B0604030504040204" pitchFamily="34" charset="-128"/>
                <a:ea typeface="Meiryo" panose="020B0604030504040204" pitchFamily="34" charset="-128"/>
              </a:rPr>
              <a:t>日</a:t>
            </a:r>
          </a:p>
          <a:p>
            <a:pPr>
              <a:lnSpc>
                <a:spcPct val="130000"/>
              </a:lnSpc>
            </a:pPr>
            <a:r>
              <a:rPr lang="ja-JP" altLang="en-US" sz="1200" dirty="0">
                <a:solidFill>
                  <a:srgbClr val="0D0D0D"/>
                </a:solidFill>
                <a:latin typeface="Meiryo" panose="020B0604030504040204" pitchFamily="34" charset="-128"/>
                <a:ea typeface="Meiryo" panose="020B0604030504040204" pitchFamily="34" charset="-128"/>
              </a:rPr>
              <a:t>　</a:t>
            </a:r>
            <a:r>
              <a:rPr lang="en-US" altLang="ja-JP" sz="1200" dirty="0">
                <a:solidFill>
                  <a:srgbClr val="0D0D0D"/>
                </a:solidFill>
                <a:latin typeface="Meiryo" panose="020B0604030504040204" pitchFamily="34" charset="-128"/>
                <a:ea typeface="Meiryo" panose="020B0604030504040204" pitchFamily="34" charset="-128"/>
              </a:rPr>
              <a:t>P21</a:t>
            </a:r>
            <a:r>
              <a:rPr lang="ja-JP" altLang="en-US" sz="1200" dirty="0">
                <a:solidFill>
                  <a:srgbClr val="0D0D0D"/>
                </a:solidFill>
                <a:latin typeface="Meiryo" panose="020B0604030504040204" pitchFamily="34" charset="-128"/>
                <a:ea typeface="Meiryo" panose="020B0604030504040204" pitchFamily="34" charset="-128"/>
              </a:rPr>
              <a:t>　「編集・制作」の項目において不要な項目を削除しました。</a:t>
            </a:r>
          </a:p>
          <a:p>
            <a:pPr>
              <a:lnSpc>
                <a:spcPct val="130000"/>
              </a:lnSpc>
            </a:pPr>
            <a:endParaRPr lang="en-US" altLang="ja-JP" sz="12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9514211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lang="en-US" altLang="ja-JP" dirty="0">
                <a:solidFill>
                  <a:srgbClr val="00003E"/>
                </a:solidFill>
              </a:rPr>
              <a:t>1</a:t>
            </a:r>
            <a:r>
              <a:rPr kumimoji="1" lang="ja-JP" altLang="en-US" dirty="0">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3</a:t>
            </a:r>
            <a:r>
              <a:rPr kumimoji="1" lang="ja-JP" altLang="en-US" dirty="0">
                <a:solidFill>
                  <a:srgbClr val="00003E"/>
                </a:solidFill>
                <a:latin typeface="Meiryo" panose="020B0604030504040204" pitchFamily="34" charset="-128"/>
                <a:ea typeface="Meiryo" panose="020B0604030504040204" pitchFamily="34" charset="-128"/>
              </a:rPr>
              <a:t>月商品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7025722" y="371768"/>
            <a:ext cx="2337178"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10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2" name="正方形/長方形 1">
            <a:extLst>
              <a:ext uri="{FF2B5EF4-FFF2-40B4-BE49-F238E27FC236}">
                <a16:creationId xmlns:a16="http://schemas.microsoft.com/office/drawing/2014/main" id="{3AB1AD89-CC1D-FC23-A0C4-B67B41179D51}"/>
              </a:ext>
            </a:extLst>
          </p:cNvPr>
          <p:cNvSpPr/>
          <p:nvPr/>
        </p:nvSpPr>
        <p:spPr>
          <a:xfrm>
            <a:off x="479425" y="1694467"/>
            <a:ext cx="11233150" cy="4714216"/>
          </a:xfrm>
          <a:prstGeom prst="rect">
            <a:avLst/>
          </a:prstGeom>
          <a:solidFill>
            <a:srgbClr val="F2F2F2"/>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600" b="1" dirty="0">
                <a:solidFill>
                  <a:srgbClr val="1D1C1D"/>
                </a:solidFill>
                <a:latin typeface="+mj-ea"/>
                <a:ea typeface="+mj-ea"/>
              </a:rPr>
              <a:t>以下のプランは廃止とします。今後は「スマートフォン＋ </a:t>
            </a:r>
            <a:r>
              <a:rPr lang="en-US" altLang="ja-JP" sz="1600" b="1" dirty="0">
                <a:solidFill>
                  <a:srgbClr val="1D1C1D"/>
                </a:solidFill>
                <a:latin typeface="+mj-ea"/>
                <a:ea typeface="+mj-ea"/>
              </a:rPr>
              <a:t>PC</a:t>
            </a:r>
            <a:r>
              <a:rPr lang="ja-JP" altLang="en-US" sz="1600" b="1" dirty="0">
                <a:solidFill>
                  <a:srgbClr val="1D1C1D"/>
                </a:solidFill>
                <a:latin typeface="+mj-ea"/>
                <a:ea typeface="+mj-ea"/>
              </a:rPr>
              <a:t>　</a:t>
            </a:r>
            <a:r>
              <a:rPr lang="en-US" altLang="ja-JP" sz="1600" b="1" dirty="0">
                <a:solidFill>
                  <a:srgbClr val="1D1C1D"/>
                </a:solidFill>
                <a:latin typeface="+mj-ea"/>
                <a:ea typeface="+mj-ea"/>
              </a:rPr>
              <a:t>700</a:t>
            </a:r>
            <a:r>
              <a:rPr lang="ja-JP" altLang="en-US" sz="1600" b="1" dirty="0">
                <a:solidFill>
                  <a:srgbClr val="1D1C1D"/>
                </a:solidFill>
                <a:latin typeface="+mj-ea"/>
                <a:ea typeface="+mj-ea"/>
              </a:rPr>
              <a:t>万円」プランのみとなります。</a:t>
            </a:r>
            <a:endParaRPr lang="en-US" altLang="ja-JP" sz="1600" b="1" dirty="0">
              <a:solidFill>
                <a:srgbClr val="1D1C1D"/>
              </a:solidFill>
              <a:latin typeface="+mj-ea"/>
              <a:ea typeface="+mj-ea"/>
            </a:endParaRPr>
          </a:p>
          <a:p>
            <a:pPr marL="742950" lvl="1" indent="-285750">
              <a:buFont typeface="Arial" panose="020B0604020202020204" pitchFamily="34" charset="0"/>
              <a:buChar char="•"/>
              <a:defRPr/>
            </a:pPr>
            <a:r>
              <a:rPr kumimoji="1" lang="ja-JP" altLang="en-US" sz="1600" b="1" kern="1200" dirty="0">
                <a:solidFill>
                  <a:srgbClr val="0D0D0D"/>
                </a:solidFill>
                <a:latin typeface="メイリオ" panose="020B0604030504040204" pitchFamily="50" charset="-128"/>
                <a:ea typeface="メイリオ" panose="020B0604030504040204" pitchFamily="50" charset="-128"/>
                <a:cs typeface="+mn-cs"/>
              </a:rPr>
              <a:t>スマートフォンのみ：</a:t>
            </a:r>
            <a:r>
              <a:rPr kumimoji="1" lang="en-US" altLang="ja-JP" sz="1600" b="1" kern="1200" dirty="0">
                <a:solidFill>
                  <a:srgbClr val="0D0D0D"/>
                </a:solidFill>
                <a:latin typeface="メイリオ" panose="020B0604030504040204" pitchFamily="50" charset="-128"/>
                <a:ea typeface="メイリオ" panose="020B0604030504040204" pitchFamily="50" charset="-128"/>
                <a:cs typeface="+mn-cs"/>
              </a:rPr>
              <a:t>400</a:t>
            </a:r>
            <a:r>
              <a:rPr kumimoji="1" lang="ja-JP" altLang="en-US" sz="1600" b="1" kern="1200" dirty="0">
                <a:solidFill>
                  <a:srgbClr val="0D0D0D"/>
                </a:solidFill>
                <a:latin typeface="メイリオ" panose="020B0604030504040204" pitchFamily="50" charset="-128"/>
                <a:ea typeface="メイリオ" panose="020B0604030504040204" pitchFamily="50" charset="-128"/>
                <a:cs typeface="+mn-cs"/>
              </a:rPr>
              <a:t>万円</a:t>
            </a:r>
            <a:endParaRPr kumimoji="1" lang="en-US" altLang="ja-JP" sz="1600" b="1" kern="1200" dirty="0">
              <a:solidFill>
                <a:srgbClr val="0D0D0D"/>
              </a:solidFill>
              <a:latin typeface="メイリオ" panose="020B0604030504040204" pitchFamily="50" charset="-128"/>
              <a:ea typeface="メイリオ" panose="020B0604030504040204" pitchFamily="50" charset="-128"/>
              <a:cs typeface="+mn-cs"/>
            </a:endParaRPr>
          </a:p>
          <a:p>
            <a:pPr marL="742950" lvl="1" indent="-285750">
              <a:buFont typeface="Arial" panose="020B0604020202020204" pitchFamily="34" charset="0"/>
              <a:buChar char="•"/>
              <a:defRPr/>
            </a:pPr>
            <a:r>
              <a:rPr kumimoji="1" lang="en-US" altLang="ja-JP" sz="1600" b="1"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600" b="1" kern="1200" dirty="0">
                <a:solidFill>
                  <a:srgbClr val="0D0D0D"/>
                </a:solidFill>
                <a:latin typeface="メイリオ" panose="020B0604030504040204" pitchFamily="50" charset="-128"/>
                <a:ea typeface="メイリオ" panose="020B0604030504040204" pitchFamily="50" charset="-128"/>
                <a:cs typeface="+mn-cs"/>
              </a:rPr>
              <a:t>のみ：</a:t>
            </a:r>
            <a:r>
              <a:rPr kumimoji="1" lang="en-US" altLang="ja-JP" sz="1600" b="1" kern="1200" dirty="0">
                <a:solidFill>
                  <a:srgbClr val="0D0D0D"/>
                </a:solidFill>
                <a:latin typeface="メイリオ" panose="020B0604030504040204" pitchFamily="50" charset="-128"/>
                <a:ea typeface="メイリオ" panose="020B0604030504040204" pitchFamily="50" charset="-128"/>
                <a:cs typeface="+mn-cs"/>
              </a:rPr>
              <a:t>400</a:t>
            </a:r>
            <a:r>
              <a:rPr kumimoji="1" lang="ja-JP" altLang="en-US" sz="1600" b="1" kern="1200" dirty="0">
                <a:solidFill>
                  <a:srgbClr val="0D0D0D"/>
                </a:solidFill>
                <a:latin typeface="メイリオ" panose="020B0604030504040204" pitchFamily="50" charset="-128"/>
                <a:ea typeface="メイリオ" panose="020B0604030504040204" pitchFamily="50" charset="-128"/>
                <a:cs typeface="+mn-cs"/>
              </a:rPr>
              <a:t>万円</a:t>
            </a:r>
            <a:endParaRPr kumimoji="1" lang="en-US" altLang="ja-JP" sz="1600" b="1" kern="1200" dirty="0">
              <a:solidFill>
                <a:srgbClr val="0D0D0D"/>
              </a:solidFill>
              <a:latin typeface="メイリオ" panose="020B0604030504040204" pitchFamily="50" charset="-128"/>
              <a:ea typeface="メイリオ" panose="020B0604030504040204" pitchFamily="50" charset="-128"/>
              <a:cs typeface="+mn-cs"/>
            </a:endParaRPr>
          </a:p>
          <a:p>
            <a:pPr lvl="1">
              <a:defRPr/>
            </a:pPr>
            <a:endParaRPr kumimoji="1" lang="en-US" altLang="ja-JP" sz="1600" b="1" kern="1200" dirty="0">
              <a:solidFill>
                <a:srgbClr val="0D0D0D"/>
              </a:solidFill>
              <a:latin typeface="メイリオ" panose="020B0604030504040204" pitchFamily="50" charset="-128"/>
              <a:ea typeface="メイリオ" panose="020B0604030504040204" pitchFamily="50" charset="-128"/>
              <a:cs typeface="+mn-cs"/>
            </a:endParaRPr>
          </a:p>
          <a:p>
            <a:pPr marR="0" lvl="0" algn="l" defTabSz="914400" rtl="0" eaLnBrk="1" fontAlgn="auto" latinLnBrk="0" hangingPunct="1">
              <a:lnSpc>
                <a:spcPct val="100000"/>
              </a:lnSpc>
              <a:spcBef>
                <a:spcPts val="0"/>
              </a:spcBef>
              <a:spcAft>
                <a:spcPts val="0"/>
              </a:spcAft>
              <a:buClrTx/>
              <a:buSzTx/>
              <a:tabLst/>
              <a:defRPr/>
            </a:pPr>
            <a:r>
              <a:rPr lang="ja-JP" altLang="en-US" sz="1600" b="1" dirty="0">
                <a:solidFill>
                  <a:srgbClr val="1D1C1D"/>
                </a:solidFill>
                <a:latin typeface="+mj-ea"/>
                <a:ea typeface="+mj-ea"/>
              </a:rPr>
              <a:t>　</a:t>
            </a:r>
            <a:endParaRPr lang="en-US" altLang="ja-JP" sz="1600" b="1" dirty="0">
              <a:solidFill>
                <a:srgbClr val="1D1C1D"/>
              </a:solidFill>
              <a:latin typeface="+mj-ea"/>
              <a:ea typeface="+mj-ea"/>
            </a:endParaRPr>
          </a:p>
        </p:txBody>
      </p:sp>
      <p:grpSp>
        <p:nvGrpSpPr>
          <p:cNvPr id="4" name="グループ化 3">
            <a:extLst>
              <a:ext uri="{FF2B5EF4-FFF2-40B4-BE49-F238E27FC236}">
                <a16:creationId xmlns:a16="http://schemas.microsoft.com/office/drawing/2014/main" id="{6708EF59-AE43-5259-93F6-F5145BB7922B}"/>
              </a:ext>
            </a:extLst>
          </p:cNvPr>
          <p:cNvGrpSpPr/>
          <p:nvPr/>
        </p:nvGrpSpPr>
        <p:grpSpPr>
          <a:xfrm>
            <a:off x="474964" y="1109095"/>
            <a:ext cx="5260431" cy="580897"/>
            <a:chOff x="276176" y="1438174"/>
            <a:chExt cx="5260431" cy="580897"/>
          </a:xfrm>
          <a:solidFill>
            <a:srgbClr val="02004A"/>
          </a:solidFill>
        </p:grpSpPr>
        <p:sp>
          <p:nvSpPr>
            <p:cNvPr id="6" name="1 つの角を丸めた四角形 22">
              <a:extLst>
                <a:ext uri="{FF2B5EF4-FFF2-40B4-BE49-F238E27FC236}">
                  <a16:creationId xmlns:a16="http://schemas.microsoft.com/office/drawing/2014/main" id="{7B88D4FD-1D56-D560-97FF-AB4FBE2A613C}"/>
                </a:ext>
              </a:extLst>
            </p:cNvPr>
            <p:cNvSpPr/>
            <p:nvPr/>
          </p:nvSpPr>
          <p:spPr>
            <a:xfrm>
              <a:off x="276176" y="1438174"/>
              <a:ext cx="5260431" cy="580897"/>
            </a:xfrm>
            <a:prstGeom prst="round1Rect">
              <a:avLst/>
            </a:prstGeom>
            <a:grp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内容変更　　</a:t>
              </a:r>
            </a:p>
          </p:txBody>
        </p:sp>
        <p:cxnSp>
          <p:nvCxnSpPr>
            <p:cNvPr id="7" name="直線コネクタ 6">
              <a:extLst>
                <a:ext uri="{FF2B5EF4-FFF2-40B4-BE49-F238E27FC236}">
                  <a16:creationId xmlns:a16="http://schemas.microsoft.com/office/drawing/2014/main" id="{B18509E0-8070-F56E-7397-941D6432E4AF}"/>
                </a:ext>
              </a:extLst>
            </p:cNvPr>
            <p:cNvCxnSpPr>
              <a:cxnSpLocks/>
            </p:cNvCxnSpPr>
            <p:nvPr/>
          </p:nvCxnSpPr>
          <p:spPr>
            <a:xfrm>
              <a:off x="1922946" y="1548622"/>
              <a:ext cx="0" cy="360000"/>
            </a:xfrm>
            <a:prstGeom prst="line">
              <a:avLst/>
            </a:prstGeom>
            <a:grpFill/>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77084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 </a:t>
            </a:r>
            <a:r>
              <a:rPr lang="en-US" altLang="ja-JP" dirty="0">
                <a:latin typeface="+mn-ea"/>
                <a:cs typeface="メイリオ" panose="020B0604030504040204" pitchFamily="50" charset="-128"/>
              </a:rPr>
              <a:t>– </a:t>
            </a:r>
            <a:r>
              <a:rPr lang="ja-JP" altLang="en-US" dirty="0">
                <a:latin typeface="+mn-ea"/>
                <a:cs typeface="メイリオ" panose="020B0604030504040204" pitchFamily="50" charset="-128"/>
              </a:rPr>
              <a:t>スマートフォン </a:t>
            </a:r>
            <a:r>
              <a:rPr lang="en-US" altLang="ja-JP" dirty="0">
                <a:latin typeface="+mn-ea"/>
                <a:cs typeface="メイリオ" panose="020B0604030504040204" pitchFamily="50" charset="-128"/>
              </a:rPr>
              <a:t>–</a:t>
            </a:r>
          </a:p>
        </p:txBody>
      </p:sp>
      <p:sp>
        <p:nvSpPr>
          <p:cNvPr id="52" name="正方形/長方形 51">
            <a:extLst>
              <a:ext uri="{FF2B5EF4-FFF2-40B4-BE49-F238E27FC236}">
                <a16:creationId xmlns:a16="http://schemas.microsoft.com/office/drawing/2014/main" id="{E6B17F4B-FEFF-EDAA-09E9-AA2E604591A3}"/>
              </a:ext>
            </a:extLst>
          </p:cNvPr>
          <p:cNvSpPr/>
          <p:nvPr/>
        </p:nvSpPr>
        <p:spPr>
          <a:xfrm>
            <a:off x="825413" y="2324713"/>
            <a:ext cx="10634749" cy="4139149"/>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9B02C5CF-7330-9C4D-44FF-CFA47782011F}"/>
              </a:ext>
            </a:extLst>
          </p:cNvPr>
          <p:cNvSpPr/>
          <p:nvPr/>
        </p:nvSpPr>
        <p:spPr>
          <a:xfrm>
            <a:off x="479425" y="2329245"/>
            <a:ext cx="350620" cy="4139149"/>
          </a:xfrm>
          <a:prstGeom prst="rect">
            <a:avLst/>
          </a:prstGeom>
          <a:solidFill>
            <a:schemeClr val="accent1"/>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スマートフォン</a:t>
            </a:r>
          </a:p>
        </p:txBody>
      </p:sp>
      <p:sp>
        <p:nvSpPr>
          <p:cNvPr id="54" name="テキスト ボックス 53">
            <a:extLst>
              <a:ext uri="{FF2B5EF4-FFF2-40B4-BE49-F238E27FC236}">
                <a16:creationId xmlns:a16="http://schemas.microsoft.com/office/drawing/2014/main" id="{56B98764-1262-A8D8-D668-DA899224642D}"/>
              </a:ext>
            </a:extLst>
          </p:cNvPr>
          <p:cNvSpPr txBox="1"/>
          <p:nvPr/>
        </p:nvSpPr>
        <p:spPr>
          <a:xfrm>
            <a:off x="840518" y="2931260"/>
            <a:ext cx="2558394" cy="379719"/>
          </a:xfrm>
          <a:prstGeom prst="rect">
            <a:avLst/>
          </a:prstGeom>
          <a:noFill/>
          <a:ln w="38100">
            <a:noFill/>
          </a:ln>
        </p:spPr>
        <p:txBody>
          <a:bodyPr vert="horz" wrap="none" lIns="0" tIns="0" rIns="0" bIns="0" rtlCol="0">
            <a:spAutoFit/>
          </a:bodyPr>
          <a:lstStyle/>
          <a:p>
            <a:pPr algn="ctr">
              <a:lnSpc>
                <a:spcPct val="120000"/>
              </a:lnSpc>
              <a:defRPr/>
            </a:pPr>
            <a:r>
              <a:rPr lang="en-US" altLang="ja-JP" sz="1050" dirty="0">
                <a:solidFill>
                  <a:srgbClr val="545454"/>
                </a:solidFill>
                <a:latin typeface="メイリオ"/>
              </a:rPr>
              <a:t>Yahoo!</a:t>
            </a:r>
            <a:r>
              <a:rPr lang="ja-JP" altLang="en-US" sz="1050" dirty="0">
                <a:solidFill>
                  <a:srgbClr val="545454"/>
                </a:solidFill>
                <a:latin typeface="メイリオ"/>
              </a:rPr>
              <a:t>ファイナンストップ</a:t>
            </a:r>
            <a:endParaRPr lang="en-US" altLang="ja-JP" sz="1050" dirty="0">
              <a:solidFill>
                <a:srgbClr val="545454"/>
              </a:solidFill>
              <a:latin typeface="メイリオ"/>
            </a:endParaRPr>
          </a:p>
          <a:p>
            <a:pPr algn="ctr">
              <a:lnSpc>
                <a:spcPct val="120000"/>
              </a:lnSpc>
              <a:defRPr/>
            </a:pPr>
            <a:r>
              <a:rPr lang="ja-JP" altLang="en-US" sz="1050" dirty="0">
                <a:solidFill>
                  <a:srgbClr val="545454"/>
                </a:solidFill>
                <a:latin typeface="メイリオ"/>
              </a:rPr>
              <a:t>投資信託ランキングコンテンツ下部、ほか</a:t>
            </a:r>
            <a:endParaRPr lang="en-US" altLang="ja-JP" sz="1050" dirty="0">
              <a:solidFill>
                <a:srgbClr val="545454"/>
              </a:solidFill>
              <a:latin typeface="メイリオ"/>
            </a:endParaRPr>
          </a:p>
        </p:txBody>
      </p:sp>
      <p:sp>
        <p:nvSpPr>
          <p:cNvPr id="55" name="角丸四角形 19">
            <a:extLst>
              <a:ext uri="{FF2B5EF4-FFF2-40B4-BE49-F238E27FC236}">
                <a16:creationId xmlns:a16="http://schemas.microsoft.com/office/drawing/2014/main" id="{17AC4C51-C29B-7408-85B1-26F9C6A72758}"/>
              </a:ext>
            </a:extLst>
          </p:cNvPr>
          <p:cNvSpPr/>
          <p:nvPr/>
        </p:nvSpPr>
        <p:spPr>
          <a:xfrm>
            <a:off x="1176033" y="2521757"/>
            <a:ext cx="1761076"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56" name="グループ化 55">
            <a:extLst>
              <a:ext uri="{FF2B5EF4-FFF2-40B4-BE49-F238E27FC236}">
                <a16:creationId xmlns:a16="http://schemas.microsoft.com/office/drawing/2014/main" id="{BA380891-0274-E90B-409D-D17E102A77F6}"/>
              </a:ext>
            </a:extLst>
          </p:cNvPr>
          <p:cNvGrpSpPr/>
          <p:nvPr/>
        </p:nvGrpSpPr>
        <p:grpSpPr>
          <a:xfrm>
            <a:off x="1280190" y="3469360"/>
            <a:ext cx="1430691" cy="2773891"/>
            <a:chOff x="3321431" y="3469360"/>
            <a:chExt cx="1430691" cy="2773891"/>
          </a:xfrm>
        </p:grpSpPr>
        <p:sp>
          <p:nvSpPr>
            <p:cNvPr id="57" name="角丸四角形 45">
              <a:extLst>
                <a:ext uri="{FF2B5EF4-FFF2-40B4-BE49-F238E27FC236}">
                  <a16:creationId xmlns:a16="http://schemas.microsoft.com/office/drawing/2014/main" id="{711B9D6D-B9EB-E4F2-9C37-5C99E67CD798}"/>
                </a:ext>
              </a:extLst>
            </p:cNvPr>
            <p:cNvSpPr/>
            <p:nvPr/>
          </p:nvSpPr>
          <p:spPr>
            <a:xfrm>
              <a:off x="3386110"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58" name="図 57">
              <a:extLst>
                <a:ext uri="{FF2B5EF4-FFF2-40B4-BE49-F238E27FC236}">
                  <a16:creationId xmlns:a16="http://schemas.microsoft.com/office/drawing/2014/main" id="{AB92C054-5500-7EE5-E4EA-72B9E08462A5}"/>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59" name="グループ化 58">
            <a:extLst>
              <a:ext uri="{FF2B5EF4-FFF2-40B4-BE49-F238E27FC236}">
                <a16:creationId xmlns:a16="http://schemas.microsoft.com/office/drawing/2014/main" id="{91AD99C0-7032-F36D-8938-7869E179B4D8}"/>
              </a:ext>
            </a:extLst>
          </p:cNvPr>
          <p:cNvGrpSpPr/>
          <p:nvPr/>
        </p:nvGrpSpPr>
        <p:grpSpPr>
          <a:xfrm>
            <a:off x="1403409" y="3673951"/>
            <a:ext cx="1186667" cy="2411500"/>
            <a:chOff x="1687657" y="3840047"/>
            <a:chExt cx="912495" cy="1854336"/>
          </a:xfrm>
        </p:grpSpPr>
        <p:pic>
          <p:nvPicPr>
            <p:cNvPr id="60" name="図 59">
              <a:extLst>
                <a:ext uri="{FF2B5EF4-FFF2-40B4-BE49-F238E27FC236}">
                  <a16:creationId xmlns:a16="http://schemas.microsoft.com/office/drawing/2014/main" id="{36B74FAC-8991-9FFB-E78F-30F3680B0787}"/>
                </a:ext>
              </a:extLst>
            </p:cNvPr>
            <p:cNvPicPr>
              <a:picLocks noChangeAspect="1"/>
            </p:cNvPicPr>
            <p:nvPr/>
          </p:nvPicPr>
          <p:blipFill rotWithShape="1">
            <a:blip r:embed="rId4"/>
            <a:srcRect l="5722" r="4321" b="3529"/>
            <a:stretch/>
          </p:blipFill>
          <p:spPr>
            <a:xfrm>
              <a:off x="1687657" y="3840047"/>
              <a:ext cx="912495" cy="1847800"/>
            </a:xfrm>
            <a:prstGeom prst="rect">
              <a:avLst/>
            </a:prstGeom>
            <a:ln>
              <a:noFill/>
            </a:ln>
          </p:spPr>
        </p:pic>
        <p:sp>
          <p:nvSpPr>
            <p:cNvPr id="61" name="正方形/長方形 60">
              <a:extLst>
                <a:ext uri="{FF2B5EF4-FFF2-40B4-BE49-F238E27FC236}">
                  <a16:creationId xmlns:a16="http://schemas.microsoft.com/office/drawing/2014/main" id="{CE55BC89-A8BF-1577-6AD7-CF95315912DA}"/>
                </a:ext>
              </a:extLst>
            </p:cNvPr>
            <p:cNvSpPr>
              <a:spLocks noChangeAspect="1"/>
            </p:cNvSpPr>
            <p:nvPr/>
          </p:nvSpPr>
          <p:spPr>
            <a:xfrm>
              <a:off x="1709975" y="5207258"/>
              <a:ext cx="866001" cy="487125"/>
            </a:xfrm>
            <a:prstGeom prst="rect">
              <a:avLst/>
            </a:prstGeom>
            <a:solidFill>
              <a:srgbClr val="FCEDED">
                <a:lumMod val="50000"/>
              </a:srgbClr>
            </a:solidFill>
            <a:ln w="25400" cap="rnd"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62" name="テキスト ボックス 61">
            <a:extLst>
              <a:ext uri="{FF2B5EF4-FFF2-40B4-BE49-F238E27FC236}">
                <a16:creationId xmlns:a16="http://schemas.microsoft.com/office/drawing/2014/main" id="{47FEDA49-9D00-6D37-CD63-20B8193B5154}"/>
              </a:ext>
            </a:extLst>
          </p:cNvPr>
          <p:cNvSpPr txBox="1"/>
          <p:nvPr/>
        </p:nvSpPr>
        <p:spPr>
          <a:xfrm>
            <a:off x="3689267" y="2931260"/>
            <a:ext cx="2170466" cy="397801"/>
          </a:xfrm>
          <a:prstGeom prst="rect">
            <a:avLst/>
          </a:prstGeom>
          <a:noFill/>
          <a:ln w="38100">
            <a:noFill/>
          </a:ln>
        </p:spPr>
        <p:txBody>
          <a:bodyPr vert="horz" wrap="none" lIns="0" tIns="0" rIns="0" bIns="0" rtlCol="0">
            <a:spAutoFit/>
          </a:bodyPr>
          <a:lstStyle/>
          <a:p>
            <a:pPr algn="ctr">
              <a:lnSpc>
                <a:spcPct val="120000"/>
              </a:lnSpc>
              <a:defRPr/>
            </a:pPr>
            <a:r>
              <a:rPr lang="ja-JP" altLang="en-US" sz="1100" dirty="0">
                <a:solidFill>
                  <a:srgbClr val="545454"/>
                </a:solidFill>
                <a:latin typeface="メイリオ"/>
              </a:rPr>
              <a:t>ご希望の</a:t>
            </a:r>
            <a:r>
              <a:rPr lang="en-US" altLang="ja-JP" sz="1100" dirty="0">
                <a:solidFill>
                  <a:srgbClr val="545454"/>
                </a:solidFill>
                <a:latin typeface="メイリオ"/>
              </a:rPr>
              <a:t>Yahoo!</a:t>
            </a:r>
            <a:r>
              <a:rPr lang="ja-JP" altLang="en-US" sz="1100" dirty="0">
                <a:solidFill>
                  <a:srgbClr val="545454"/>
                </a:solidFill>
                <a:latin typeface="メイリオ"/>
              </a:rPr>
              <a:t>ファイナンス商品</a:t>
            </a:r>
          </a:p>
          <a:p>
            <a:pPr algn="ctr">
              <a:lnSpc>
                <a:spcPct val="120000"/>
              </a:lnSpc>
              <a:defRPr/>
            </a:pPr>
            <a:r>
              <a:rPr lang="en-US" altLang="ja-JP" sz="1100" dirty="0">
                <a:solidFill>
                  <a:srgbClr val="545454"/>
                </a:solidFill>
                <a:latin typeface="メイリオ"/>
              </a:rPr>
              <a:t>100</a:t>
            </a:r>
            <a:r>
              <a:rPr lang="ja-JP" altLang="en-US" sz="1100" dirty="0">
                <a:solidFill>
                  <a:srgbClr val="545454"/>
                </a:solidFill>
                <a:latin typeface="メイリオ"/>
              </a:rPr>
              <a:t>万円分</a:t>
            </a:r>
          </a:p>
        </p:txBody>
      </p:sp>
      <p:sp>
        <p:nvSpPr>
          <p:cNvPr id="63" name="角丸四角形 10">
            <a:extLst>
              <a:ext uri="{FF2B5EF4-FFF2-40B4-BE49-F238E27FC236}">
                <a16:creationId xmlns:a16="http://schemas.microsoft.com/office/drawing/2014/main" id="{94DB1FF5-0384-7FCA-801F-1FAD87EA52EE}"/>
              </a:ext>
            </a:extLst>
          </p:cNvPr>
          <p:cNvSpPr/>
          <p:nvPr/>
        </p:nvSpPr>
        <p:spPr>
          <a:xfrm>
            <a:off x="3321431" y="2521757"/>
            <a:ext cx="2942499"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通常広告</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64" name="グループ化 63">
            <a:extLst>
              <a:ext uri="{FF2B5EF4-FFF2-40B4-BE49-F238E27FC236}">
                <a16:creationId xmlns:a16="http://schemas.microsoft.com/office/drawing/2014/main" id="{722E762B-5D7D-9BE7-5616-91FDE1C1F2E0}"/>
              </a:ext>
            </a:extLst>
          </p:cNvPr>
          <p:cNvGrpSpPr/>
          <p:nvPr/>
        </p:nvGrpSpPr>
        <p:grpSpPr>
          <a:xfrm>
            <a:off x="3321431" y="3469360"/>
            <a:ext cx="1430691" cy="2773891"/>
            <a:chOff x="3321431" y="3469360"/>
            <a:chExt cx="1430691" cy="2773891"/>
          </a:xfrm>
        </p:grpSpPr>
        <p:sp>
          <p:nvSpPr>
            <p:cNvPr id="65" name="角丸四角形 18">
              <a:extLst>
                <a:ext uri="{FF2B5EF4-FFF2-40B4-BE49-F238E27FC236}">
                  <a16:creationId xmlns:a16="http://schemas.microsoft.com/office/drawing/2014/main" id="{36B50C80-8175-B4B0-6632-5AD1767F4F82}"/>
                </a:ext>
              </a:extLst>
            </p:cNvPr>
            <p:cNvSpPr/>
            <p:nvPr/>
          </p:nvSpPr>
          <p:spPr>
            <a:xfrm>
              <a:off x="3386110"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66" name="図 65">
              <a:extLst>
                <a:ext uri="{FF2B5EF4-FFF2-40B4-BE49-F238E27FC236}">
                  <a16:creationId xmlns:a16="http://schemas.microsoft.com/office/drawing/2014/main" id="{BA9DF2C0-98EF-4AE3-9D47-01A7B79976AA}"/>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67" name="図 66">
            <a:extLst>
              <a:ext uri="{FF2B5EF4-FFF2-40B4-BE49-F238E27FC236}">
                <a16:creationId xmlns:a16="http://schemas.microsoft.com/office/drawing/2014/main" id="{30511821-EE5F-7FDE-5ED6-7679E97FF4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4776" y="3730879"/>
            <a:ext cx="1224000" cy="2218909"/>
          </a:xfrm>
          <a:prstGeom prst="rect">
            <a:avLst/>
          </a:prstGeom>
          <a:ln>
            <a:solidFill>
              <a:srgbClr val="FFFFFF">
                <a:lumMod val="85000"/>
              </a:srgbClr>
            </a:solidFill>
          </a:ln>
        </p:spPr>
      </p:pic>
      <p:grpSp>
        <p:nvGrpSpPr>
          <p:cNvPr id="68" name="グループ化 67">
            <a:extLst>
              <a:ext uri="{FF2B5EF4-FFF2-40B4-BE49-F238E27FC236}">
                <a16:creationId xmlns:a16="http://schemas.microsoft.com/office/drawing/2014/main" id="{E16A2D02-8B48-1020-FBFE-CCEEFA63DF4A}"/>
              </a:ext>
            </a:extLst>
          </p:cNvPr>
          <p:cNvGrpSpPr/>
          <p:nvPr/>
        </p:nvGrpSpPr>
        <p:grpSpPr>
          <a:xfrm>
            <a:off x="4833239" y="3469360"/>
            <a:ext cx="1430691" cy="2773891"/>
            <a:chOff x="4833239" y="3469360"/>
            <a:chExt cx="1430691" cy="2773891"/>
          </a:xfrm>
        </p:grpSpPr>
        <p:sp>
          <p:nvSpPr>
            <p:cNvPr id="69" name="角丸四角形 28">
              <a:extLst>
                <a:ext uri="{FF2B5EF4-FFF2-40B4-BE49-F238E27FC236}">
                  <a16:creationId xmlns:a16="http://schemas.microsoft.com/office/drawing/2014/main" id="{E575BAA9-1C80-D676-560F-173E6D9BCC8D}"/>
                </a:ext>
              </a:extLst>
            </p:cNvPr>
            <p:cNvSpPr/>
            <p:nvPr/>
          </p:nvSpPr>
          <p:spPr>
            <a:xfrm>
              <a:off x="4897918"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70" name="図 69">
              <a:extLst>
                <a:ext uri="{FF2B5EF4-FFF2-40B4-BE49-F238E27FC236}">
                  <a16:creationId xmlns:a16="http://schemas.microsoft.com/office/drawing/2014/main" id="{4FE08B5A-792B-61C6-80A0-AC61BFF9E7E3}"/>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71" name="図 70">
            <a:extLst>
              <a:ext uri="{FF2B5EF4-FFF2-40B4-BE49-F238E27FC236}">
                <a16:creationId xmlns:a16="http://schemas.microsoft.com/office/drawing/2014/main" id="{616B2951-F612-12E1-6C0C-A8CEC64B46D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936584" y="3741110"/>
            <a:ext cx="1224000" cy="2198446"/>
          </a:xfrm>
          <a:prstGeom prst="rect">
            <a:avLst/>
          </a:prstGeom>
          <a:ln>
            <a:solidFill>
              <a:srgbClr val="FFFFFF">
                <a:lumMod val="85000"/>
              </a:srgbClr>
            </a:solidFill>
          </a:ln>
        </p:spPr>
      </p:pic>
      <p:grpSp>
        <p:nvGrpSpPr>
          <p:cNvPr id="72" name="グループ化 71">
            <a:extLst>
              <a:ext uri="{FF2B5EF4-FFF2-40B4-BE49-F238E27FC236}">
                <a16:creationId xmlns:a16="http://schemas.microsoft.com/office/drawing/2014/main" id="{0BC80E75-19E0-0989-6048-72C2093753A4}"/>
              </a:ext>
            </a:extLst>
          </p:cNvPr>
          <p:cNvGrpSpPr/>
          <p:nvPr/>
        </p:nvGrpSpPr>
        <p:grpSpPr>
          <a:xfrm>
            <a:off x="6975388" y="3469360"/>
            <a:ext cx="1430691" cy="2773891"/>
            <a:chOff x="4833239" y="3469360"/>
            <a:chExt cx="1430691" cy="2773891"/>
          </a:xfrm>
        </p:grpSpPr>
        <p:sp>
          <p:nvSpPr>
            <p:cNvPr id="73" name="角丸四角形 42">
              <a:extLst>
                <a:ext uri="{FF2B5EF4-FFF2-40B4-BE49-F238E27FC236}">
                  <a16:creationId xmlns:a16="http://schemas.microsoft.com/office/drawing/2014/main" id="{33704D3A-CF47-B804-BB7F-8D33DF277D60}"/>
                </a:ext>
              </a:extLst>
            </p:cNvPr>
            <p:cNvSpPr/>
            <p:nvPr/>
          </p:nvSpPr>
          <p:spPr>
            <a:xfrm>
              <a:off x="4897918"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74" name="図 73">
              <a:extLst>
                <a:ext uri="{FF2B5EF4-FFF2-40B4-BE49-F238E27FC236}">
                  <a16:creationId xmlns:a16="http://schemas.microsoft.com/office/drawing/2014/main" id="{6ADCD397-22F4-BED4-3F0E-8202F80976D6}"/>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grpSp>
        <p:nvGrpSpPr>
          <p:cNvPr id="75" name="グループ化 74">
            <a:extLst>
              <a:ext uri="{FF2B5EF4-FFF2-40B4-BE49-F238E27FC236}">
                <a16:creationId xmlns:a16="http://schemas.microsoft.com/office/drawing/2014/main" id="{38A13987-240B-C775-3DEE-AA780582AEB6}"/>
              </a:ext>
            </a:extLst>
          </p:cNvPr>
          <p:cNvGrpSpPr/>
          <p:nvPr/>
        </p:nvGrpSpPr>
        <p:grpSpPr>
          <a:xfrm>
            <a:off x="7078858" y="3670813"/>
            <a:ext cx="1223750" cy="1544224"/>
            <a:chOff x="6957061" y="3846250"/>
            <a:chExt cx="1451931" cy="1832161"/>
          </a:xfrm>
        </p:grpSpPr>
        <p:sp>
          <p:nvSpPr>
            <p:cNvPr id="76" name="正方形/長方形 75">
              <a:extLst>
                <a:ext uri="{FF2B5EF4-FFF2-40B4-BE49-F238E27FC236}">
                  <a16:creationId xmlns:a16="http://schemas.microsoft.com/office/drawing/2014/main" id="{F58FD2EF-EA47-91BC-75DF-CF3324950603}"/>
                </a:ext>
              </a:extLst>
            </p:cNvPr>
            <p:cNvSpPr/>
            <p:nvPr/>
          </p:nvSpPr>
          <p:spPr>
            <a:xfrm>
              <a:off x="6957061" y="3846250"/>
              <a:ext cx="1451931" cy="1832161"/>
            </a:xfrm>
            <a:prstGeom prst="rect">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pic>
          <p:nvPicPr>
            <p:cNvPr id="77" name="図 76">
              <a:extLst>
                <a:ext uri="{FF2B5EF4-FFF2-40B4-BE49-F238E27FC236}">
                  <a16:creationId xmlns:a16="http://schemas.microsoft.com/office/drawing/2014/main" id="{B6A9CEDD-5D13-A63A-3770-C06F4846DD21}"/>
                </a:ext>
              </a:extLst>
            </p:cNvPr>
            <p:cNvPicPr>
              <a:picLocks noChangeAspect="1"/>
            </p:cNvPicPr>
            <p:nvPr/>
          </p:nvPicPr>
          <p:blipFill rotWithShape="1">
            <a:blip r:embed="rId7"/>
            <a:srcRect l="2502" t="231" b="-1"/>
            <a:stretch/>
          </p:blipFill>
          <p:spPr>
            <a:xfrm>
              <a:off x="6978264" y="3850783"/>
              <a:ext cx="1409525" cy="199018"/>
            </a:xfrm>
            <a:prstGeom prst="rect">
              <a:avLst/>
            </a:prstGeom>
          </p:spPr>
        </p:pic>
        <p:sp>
          <p:nvSpPr>
            <p:cNvPr id="78" name="正方形/長方形 77">
              <a:extLst>
                <a:ext uri="{FF2B5EF4-FFF2-40B4-BE49-F238E27FC236}">
                  <a16:creationId xmlns:a16="http://schemas.microsoft.com/office/drawing/2014/main" id="{1AEF29F2-9029-C021-096E-16921B3ADD2B}"/>
                </a:ext>
              </a:extLst>
            </p:cNvPr>
            <p:cNvSpPr/>
            <p:nvPr/>
          </p:nvSpPr>
          <p:spPr bwMode="auto">
            <a:xfrm>
              <a:off x="7037577" y="4497940"/>
              <a:ext cx="1263196" cy="908930"/>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本文</a:t>
              </a:r>
            </a:p>
          </p:txBody>
        </p:sp>
        <p:sp>
          <p:nvSpPr>
            <p:cNvPr id="79" name="正方形/長方形 78">
              <a:extLst>
                <a:ext uri="{FF2B5EF4-FFF2-40B4-BE49-F238E27FC236}">
                  <a16:creationId xmlns:a16="http://schemas.microsoft.com/office/drawing/2014/main" id="{B6C9260A-48C9-5883-A469-7B067696A232}"/>
                </a:ext>
              </a:extLst>
            </p:cNvPr>
            <p:cNvSpPr/>
            <p:nvPr/>
          </p:nvSpPr>
          <p:spPr bwMode="auto">
            <a:xfrm>
              <a:off x="7040848" y="4172761"/>
              <a:ext cx="1259924" cy="236894"/>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タイトル</a:t>
              </a:r>
            </a:p>
          </p:txBody>
        </p:sp>
        <p:sp>
          <p:nvSpPr>
            <p:cNvPr id="80" name="正方形/長方形 79">
              <a:extLst>
                <a:ext uri="{FF2B5EF4-FFF2-40B4-BE49-F238E27FC236}">
                  <a16:creationId xmlns:a16="http://schemas.microsoft.com/office/drawing/2014/main" id="{914E297C-39B9-8E8E-F1B6-35554A01C68E}"/>
                </a:ext>
              </a:extLst>
            </p:cNvPr>
            <p:cNvSpPr/>
            <p:nvPr/>
          </p:nvSpPr>
          <p:spPr>
            <a:xfrm>
              <a:off x="7041326" y="5440848"/>
              <a:ext cx="1259446" cy="156103"/>
            </a:xfrm>
            <a:prstGeom prst="rect">
              <a:avLst/>
            </a:prstGeom>
            <a:solidFill>
              <a:srgbClr val="FCEDED">
                <a:lumMod val="90000"/>
              </a:srgbClr>
            </a:solid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grpSp>
      <p:sp>
        <p:nvSpPr>
          <p:cNvPr id="81" name="角丸四角形 48">
            <a:extLst>
              <a:ext uri="{FF2B5EF4-FFF2-40B4-BE49-F238E27FC236}">
                <a16:creationId xmlns:a16="http://schemas.microsoft.com/office/drawing/2014/main" id="{25402624-30AF-8DF8-C49C-7B28CC84D73C}"/>
              </a:ext>
            </a:extLst>
          </p:cNvPr>
          <p:cNvSpPr/>
          <p:nvPr/>
        </p:nvSpPr>
        <p:spPr>
          <a:xfrm>
            <a:off x="9545798" y="3528940"/>
            <a:ext cx="1301333" cy="2606634"/>
          </a:xfrm>
          <a:prstGeom prst="roundRect">
            <a:avLst>
              <a:gd name="adj" fmla="val 7298"/>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pic>
        <p:nvPicPr>
          <p:cNvPr id="82" name="図 81">
            <a:extLst>
              <a:ext uri="{FF2B5EF4-FFF2-40B4-BE49-F238E27FC236}">
                <a16:creationId xmlns:a16="http://schemas.microsoft.com/office/drawing/2014/main" id="{EAC9BCC9-B253-5636-84A7-F90165CE35CD}"/>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9481119" y="3469360"/>
            <a:ext cx="1430691" cy="2773891"/>
          </a:xfrm>
          <a:prstGeom prst="rect">
            <a:avLst/>
          </a:prstGeom>
        </p:spPr>
      </p:pic>
      <p:sp>
        <p:nvSpPr>
          <p:cNvPr id="83" name="object 4">
            <a:extLst>
              <a:ext uri="{FF2B5EF4-FFF2-40B4-BE49-F238E27FC236}">
                <a16:creationId xmlns:a16="http://schemas.microsoft.com/office/drawing/2014/main" id="{175FB54F-7554-5950-00F3-BFD67F52F7BE}"/>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金融媒体として圧倒的な規模を誇る「</a:t>
            </a:r>
            <a:r>
              <a:rPr lang="en"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ファイナンス」面に記事コンテンツを掲載します。</a:t>
            </a:r>
          </a:p>
          <a:p>
            <a:pPr>
              <a:lnSpc>
                <a:spcPct val="130000"/>
              </a:lnSpc>
            </a:pPr>
            <a:r>
              <a:rPr lang="ja-JP" altLang="en-US" sz="1600" b="1" dirty="0">
                <a:solidFill>
                  <a:srgbClr val="FF0000"/>
                </a:solidFill>
                <a:latin typeface="メイリオ" panose="020B0604030504040204" pitchFamily="50" charset="-128"/>
                <a:ea typeface="メイリオ" panose="020B0604030504040204" pitchFamily="50" charset="-128"/>
              </a:rPr>
              <a:t>専門家による監修</a:t>
            </a:r>
            <a:r>
              <a:rPr lang="ja-JP" altLang="en-US" sz="1600" b="1" dirty="0">
                <a:solidFill>
                  <a:srgbClr val="0D0D0D"/>
                </a:solidFill>
                <a:latin typeface="メイリオ" panose="020B0604030504040204" pitchFamily="50" charset="-128"/>
                <a:ea typeface="メイリオ" panose="020B0604030504040204" pitchFamily="50" charset="-128"/>
              </a:rPr>
              <a:t>にてコンテンツ企画・制作を行い、金融商品に興味があるユーザーに対し、メッセージを届けます。</a:t>
            </a:r>
          </a:p>
        </p:txBody>
      </p:sp>
      <p:grpSp>
        <p:nvGrpSpPr>
          <p:cNvPr id="87" name="グループ化 86">
            <a:extLst>
              <a:ext uri="{FF2B5EF4-FFF2-40B4-BE49-F238E27FC236}">
                <a16:creationId xmlns:a16="http://schemas.microsoft.com/office/drawing/2014/main" id="{374783A6-A40C-FD5D-91F9-A665C34DB0EE}"/>
              </a:ext>
            </a:extLst>
          </p:cNvPr>
          <p:cNvGrpSpPr>
            <a:grpSpLocks noChangeAspect="1"/>
          </p:cNvGrpSpPr>
          <p:nvPr/>
        </p:nvGrpSpPr>
        <p:grpSpPr>
          <a:xfrm>
            <a:off x="6431635" y="4756992"/>
            <a:ext cx="272794" cy="150529"/>
            <a:chOff x="5270129" y="3256673"/>
            <a:chExt cx="396700" cy="218901"/>
          </a:xfrm>
        </p:grpSpPr>
        <p:sp>
          <p:nvSpPr>
            <p:cNvPr id="88" name="直角三角形 87">
              <a:extLst>
                <a:ext uri="{FF2B5EF4-FFF2-40B4-BE49-F238E27FC236}">
                  <a16:creationId xmlns:a16="http://schemas.microsoft.com/office/drawing/2014/main" id="{D6E99EEC-8078-A5E2-6C21-A800263A164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89" name="直角三角形 88">
              <a:extLst>
                <a:ext uri="{FF2B5EF4-FFF2-40B4-BE49-F238E27FC236}">
                  <a16:creationId xmlns:a16="http://schemas.microsoft.com/office/drawing/2014/main" id="{C9CB4943-22C8-9861-D25C-900A32E1615C}"/>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0" name="グループ化 89">
            <a:extLst>
              <a:ext uri="{FF2B5EF4-FFF2-40B4-BE49-F238E27FC236}">
                <a16:creationId xmlns:a16="http://schemas.microsoft.com/office/drawing/2014/main" id="{4F0E0FDA-F7E2-8ED9-2FAB-2AF08B55DB0A}"/>
              </a:ext>
            </a:extLst>
          </p:cNvPr>
          <p:cNvGrpSpPr>
            <a:grpSpLocks noChangeAspect="1"/>
          </p:cNvGrpSpPr>
          <p:nvPr/>
        </p:nvGrpSpPr>
        <p:grpSpPr>
          <a:xfrm>
            <a:off x="8754330" y="4756992"/>
            <a:ext cx="272794" cy="150529"/>
            <a:chOff x="5270129" y="3256673"/>
            <a:chExt cx="396700" cy="218901"/>
          </a:xfrm>
        </p:grpSpPr>
        <p:sp>
          <p:nvSpPr>
            <p:cNvPr id="91" name="直角三角形 90">
              <a:extLst>
                <a:ext uri="{FF2B5EF4-FFF2-40B4-BE49-F238E27FC236}">
                  <a16:creationId xmlns:a16="http://schemas.microsoft.com/office/drawing/2014/main" id="{2E39B39B-8EA3-E1EC-3FB9-0F2BEC1A68E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2" name="直角三角形 91">
              <a:extLst>
                <a:ext uri="{FF2B5EF4-FFF2-40B4-BE49-F238E27FC236}">
                  <a16:creationId xmlns:a16="http://schemas.microsoft.com/office/drawing/2014/main" id="{65074B01-4CF4-8FC8-3398-FF02733ED18D}"/>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cxnSp>
        <p:nvCxnSpPr>
          <p:cNvPr id="93" name="直線矢印コネクタ 92">
            <a:extLst>
              <a:ext uri="{FF2B5EF4-FFF2-40B4-BE49-F238E27FC236}">
                <a16:creationId xmlns:a16="http://schemas.microsoft.com/office/drawing/2014/main" id="{A290AC06-90BD-3565-A629-20DA52E6C8DD}"/>
              </a:ext>
            </a:extLst>
          </p:cNvPr>
          <p:cNvCxnSpPr>
            <a:stCxn id="80" idx="3"/>
          </p:cNvCxnSpPr>
          <p:nvPr/>
        </p:nvCxnSpPr>
        <p:spPr>
          <a:xfrm>
            <a:off x="8211395" y="5080594"/>
            <a:ext cx="1269724" cy="0"/>
          </a:xfrm>
          <a:prstGeom prst="straightConnector1">
            <a:avLst/>
          </a:prstGeom>
          <a:noFill/>
          <a:ln w="25400" cap="rnd" cmpd="sng" algn="ctr">
            <a:solidFill>
              <a:srgbClr val="C9002C"/>
            </a:solidFill>
            <a:prstDash val="sysDot"/>
            <a:tailEnd type="triangle" w="lg" len="med"/>
          </a:ln>
          <a:effectLst/>
        </p:spPr>
      </p:cxnSp>
      <p:sp>
        <p:nvSpPr>
          <p:cNvPr id="94" name="正方形/長方形 93">
            <a:extLst>
              <a:ext uri="{FF2B5EF4-FFF2-40B4-BE49-F238E27FC236}">
                <a16:creationId xmlns:a16="http://schemas.microsoft.com/office/drawing/2014/main" id="{2F694CDF-302E-7A22-E410-F57706E16D3E}"/>
              </a:ext>
            </a:extLst>
          </p:cNvPr>
          <p:cNvSpPr/>
          <p:nvPr/>
        </p:nvSpPr>
        <p:spPr>
          <a:xfrm>
            <a:off x="3516243" y="4235851"/>
            <a:ext cx="1058202" cy="351915"/>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95" name="正方形/長方形 94">
            <a:extLst>
              <a:ext uri="{FF2B5EF4-FFF2-40B4-BE49-F238E27FC236}">
                <a16:creationId xmlns:a16="http://schemas.microsoft.com/office/drawing/2014/main" id="{45B75F47-C08A-CF7D-9222-E9DEB67F7911}"/>
              </a:ext>
            </a:extLst>
          </p:cNvPr>
          <p:cNvSpPr/>
          <p:nvPr/>
        </p:nvSpPr>
        <p:spPr>
          <a:xfrm>
            <a:off x="4950802" y="4266967"/>
            <a:ext cx="1223999" cy="671730"/>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 name="ホームベース 12">
            <a:extLst>
              <a:ext uri="{FF2B5EF4-FFF2-40B4-BE49-F238E27FC236}">
                <a16:creationId xmlns:a16="http://schemas.microsoft.com/office/drawing/2014/main" id="{8A165580-62A1-661C-0FBE-79C4A1448616}"/>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 name="ホームベース 14">
            <a:extLst>
              <a:ext uri="{FF2B5EF4-FFF2-40B4-BE49-F238E27FC236}">
                <a16:creationId xmlns:a16="http://schemas.microsoft.com/office/drawing/2014/main" id="{03E7AF11-8708-0D76-2B5D-0259FA52FA01}"/>
              </a:ext>
            </a:extLst>
          </p:cNvPr>
          <p:cNvSpPr/>
          <p:nvPr/>
        </p:nvSpPr>
        <p:spPr>
          <a:xfrm>
            <a:off x="464235" y="179196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sp>
        <p:nvSpPr>
          <p:cNvPr id="6" name="ホームベース 13">
            <a:extLst>
              <a:ext uri="{FF2B5EF4-FFF2-40B4-BE49-F238E27FC236}">
                <a16:creationId xmlns:a16="http://schemas.microsoft.com/office/drawing/2014/main" id="{5E3B942B-191E-D40D-AA55-CF5BD796445A}"/>
              </a:ext>
            </a:extLst>
          </p:cNvPr>
          <p:cNvSpPr/>
          <p:nvPr/>
        </p:nvSpPr>
        <p:spPr>
          <a:xfrm>
            <a:off x="5938619" y="1791968"/>
            <a:ext cx="3163040" cy="492766"/>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Tree>
    <p:extLst>
      <p:ext uri="{BB962C8B-B14F-4D97-AF65-F5344CB8AC3E}">
        <p14:creationId xmlns:p14="http://schemas.microsoft.com/office/powerpoint/2010/main" val="337879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 </a:t>
            </a:r>
            <a:r>
              <a:rPr lang="en-US" altLang="ja-JP" dirty="0">
                <a:latin typeface="+mn-ea"/>
                <a:cs typeface="メイリオ" panose="020B0604030504040204" pitchFamily="50" charset="-128"/>
              </a:rPr>
              <a:t>– PC –</a:t>
            </a:r>
          </a:p>
        </p:txBody>
      </p:sp>
      <p:sp>
        <p:nvSpPr>
          <p:cNvPr id="42" name="正方形/長方形 41">
            <a:extLst>
              <a:ext uri="{FF2B5EF4-FFF2-40B4-BE49-F238E27FC236}">
                <a16:creationId xmlns:a16="http://schemas.microsoft.com/office/drawing/2014/main" id="{776C4686-F750-20F2-E4CC-B30B0D7EEE26}"/>
              </a:ext>
            </a:extLst>
          </p:cNvPr>
          <p:cNvSpPr/>
          <p:nvPr/>
        </p:nvSpPr>
        <p:spPr>
          <a:xfrm>
            <a:off x="825413" y="2324713"/>
            <a:ext cx="10634749" cy="4131266"/>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3" name="正方形/長方形 42">
            <a:extLst>
              <a:ext uri="{FF2B5EF4-FFF2-40B4-BE49-F238E27FC236}">
                <a16:creationId xmlns:a16="http://schemas.microsoft.com/office/drawing/2014/main" id="{85A30A4B-A2BD-D5C8-B186-4C44EB5AE526}"/>
              </a:ext>
            </a:extLst>
          </p:cNvPr>
          <p:cNvSpPr/>
          <p:nvPr/>
        </p:nvSpPr>
        <p:spPr>
          <a:xfrm>
            <a:off x="479425" y="2329245"/>
            <a:ext cx="350620" cy="4131266"/>
          </a:xfrm>
          <a:prstGeom prst="rect">
            <a:avLst/>
          </a:prstGeom>
          <a:solidFill>
            <a:schemeClr val="accent1"/>
          </a:solidFill>
          <a:ln w="9525" cap="flat" cmpd="sng" algn="ctr">
            <a:noFill/>
            <a:prstDash val="solid"/>
          </a:ln>
          <a:effectLst/>
        </p:spPr>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PC</a:t>
            </a:r>
            <a:endPar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endParaRPr>
          </a:p>
        </p:txBody>
      </p:sp>
      <p:sp>
        <p:nvSpPr>
          <p:cNvPr id="44" name="テキスト ボックス 43">
            <a:extLst>
              <a:ext uri="{FF2B5EF4-FFF2-40B4-BE49-F238E27FC236}">
                <a16:creationId xmlns:a16="http://schemas.microsoft.com/office/drawing/2014/main" id="{339993CB-C06F-E3F2-F954-27B399C24B51}"/>
              </a:ext>
            </a:extLst>
          </p:cNvPr>
          <p:cNvSpPr txBox="1"/>
          <p:nvPr/>
        </p:nvSpPr>
        <p:spPr>
          <a:xfrm>
            <a:off x="1080967" y="2955752"/>
            <a:ext cx="2218556" cy="194669"/>
          </a:xfrm>
          <a:prstGeom prst="rect">
            <a:avLst/>
          </a:prstGeom>
          <a:noFill/>
          <a:ln w="38100">
            <a:noFill/>
          </a:ln>
        </p:spPr>
        <p:txBody>
          <a:bodyPr vert="horz" wrap="none" lIns="0" tIns="0" rIns="0" bIns="0" rtlCol="0">
            <a:spAutoFit/>
          </a:bodyPr>
          <a:lstStyle/>
          <a:p>
            <a:pPr>
              <a:lnSpc>
                <a:spcPct val="120000"/>
              </a:lnSpc>
              <a:defRPr/>
            </a:pPr>
            <a:r>
              <a:rPr lang="en-US" altLang="ja-JP" sz="1100" dirty="0">
                <a:solidFill>
                  <a:srgbClr val="545454"/>
                </a:solidFill>
                <a:latin typeface="メイリオ"/>
              </a:rPr>
              <a:t>Yahoo!</a:t>
            </a:r>
            <a:r>
              <a:rPr lang="ja-JP" altLang="en-US" sz="1100" dirty="0">
                <a:solidFill>
                  <a:srgbClr val="545454"/>
                </a:solidFill>
                <a:latin typeface="メイリオ"/>
              </a:rPr>
              <a:t>ファイナンス</a:t>
            </a:r>
            <a:r>
              <a:rPr lang="en-US" altLang="ja-JP" sz="1100" dirty="0">
                <a:solidFill>
                  <a:srgbClr val="545454"/>
                </a:solidFill>
                <a:latin typeface="メイリオ"/>
              </a:rPr>
              <a:t> </a:t>
            </a:r>
            <a:r>
              <a:rPr lang="ja-JP" altLang="en-US" sz="1100" dirty="0">
                <a:solidFill>
                  <a:srgbClr val="545454"/>
                </a:solidFill>
                <a:latin typeface="メイリオ"/>
              </a:rPr>
              <a:t>トップ、ほか</a:t>
            </a:r>
          </a:p>
        </p:txBody>
      </p:sp>
      <p:sp>
        <p:nvSpPr>
          <p:cNvPr id="45" name="角丸四角形 19">
            <a:extLst>
              <a:ext uri="{FF2B5EF4-FFF2-40B4-BE49-F238E27FC236}">
                <a16:creationId xmlns:a16="http://schemas.microsoft.com/office/drawing/2014/main" id="{1C593249-7B77-C20E-E203-268A383B8B20}"/>
              </a:ext>
            </a:extLst>
          </p:cNvPr>
          <p:cNvSpPr/>
          <p:nvPr/>
        </p:nvSpPr>
        <p:spPr>
          <a:xfrm>
            <a:off x="991197" y="2521757"/>
            <a:ext cx="24480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46" name="テキスト ボックス 45">
            <a:extLst>
              <a:ext uri="{FF2B5EF4-FFF2-40B4-BE49-F238E27FC236}">
                <a16:creationId xmlns:a16="http://schemas.microsoft.com/office/drawing/2014/main" id="{6EA60C9B-A7FF-CF94-4623-97E4E8882055}"/>
              </a:ext>
            </a:extLst>
          </p:cNvPr>
          <p:cNvSpPr txBox="1"/>
          <p:nvPr/>
        </p:nvSpPr>
        <p:spPr>
          <a:xfrm>
            <a:off x="3776176" y="2931260"/>
            <a:ext cx="2170466" cy="397801"/>
          </a:xfrm>
          <a:prstGeom prst="rect">
            <a:avLst/>
          </a:prstGeom>
          <a:noFill/>
          <a:ln w="38100">
            <a:noFill/>
          </a:ln>
        </p:spPr>
        <p:txBody>
          <a:bodyPr vert="horz" wrap="none" lIns="0" tIns="0" rIns="0" bIns="0" rtlCol="0">
            <a:spAutoFit/>
          </a:bodyPr>
          <a:lstStyle/>
          <a:p>
            <a:pPr algn="ctr">
              <a:lnSpc>
                <a:spcPct val="120000"/>
              </a:lnSpc>
              <a:defRPr/>
            </a:pPr>
            <a:r>
              <a:rPr lang="ja-JP" altLang="en-US" sz="1100" dirty="0">
                <a:solidFill>
                  <a:srgbClr val="545454"/>
                </a:solidFill>
                <a:latin typeface="メイリオ"/>
              </a:rPr>
              <a:t>ご希望の</a:t>
            </a:r>
            <a:r>
              <a:rPr lang="en" altLang="ja-JP" sz="1100" dirty="0">
                <a:solidFill>
                  <a:srgbClr val="545454"/>
                </a:solidFill>
                <a:latin typeface="メイリオ"/>
              </a:rPr>
              <a:t>Yahoo!</a:t>
            </a:r>
            <a:r>
              <a:rPr lang="ja-JP" altLang="en-US" sz="1100" dirty="0">
                <a:solidFill>
                  <a:srgbClr val="545454"/>
                </a:solidFill>
                <a:latin typeface="メイリオ"/>
              </a:rPr>
              <a:t>ファイナンス商品</a:t>
            </a:r>
          </a:p>
          <a:p>
            <a:pPr algn="ctr">
              <a:lnSpc>
                <a:spcPct val="120000"/>
              </a:lnSpc>
              <a:defRPr/>
            </a:pPr>
            <a:r>
              <a:rPr lang="en-US" altLang="ja-JP" sz="1100" dirty="0">
                <a:solidFill>
                  <a:srgbClr val="545454"/>
                </a:solidFill>
                <a:latin typeface="メイリオ"/>
              </a:rPr>
              <a:t>50</a:t>
            </a:r>
            <a:r>
              <a:rPr lang="ja-JP" altLang="en-US" sz="1100" dirty="0">
                <a:solidFill>
                  <a:srgbClr val="545454"/>
                </a:solidFill>
                <a:latin typeface="メイリオ"/>
              </a:rPr>
              <a:t>万円分</a:t>
            </a:r>
          </a:p>
        </p:txBody>
      </p:sp>
      <p:sp>
        <p:nvSpPr>
          <p:cNvPr id="47" name="角丸四角形 10">
            <a:extLst>
              <a:ext uri="{FF2B5EF4-FFF2-40B4-BE49-F238E27FC236}">
                <a16:creationId xmlns:a16="http://schemas.microsoft.com/office/drawing/2014/main" id="{B3F659B5-B145-1ACB-6894-40DF44083365}"/>
              </a:ext>
            </a:extLst>
          </p:cNvPr>
          <p:cNvSpPr/>
          <p:nvPr/>
        </p:nvSpPr>
        <p:spPr>
          <a:xfrm>
            <a:off x="3594002" y="2521757"/>
            <a:ext cx="24480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通常広告</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49" name="ホームベース 12">
            <a:extLst>
              <a:ext uri="{FF2B5EF4-FFF2-40B4-BE49-F238E27FC236}">
                <a16:creationId xmlns:a16="http://schemas.microsoft.com/office/drawing/2014/main" id="{C3AFBEEA-5A56-DDB1-17B4-CD2713816442}"/>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1" name="ホームベース 14">
            <a:extLst>
              <a:ext uri="{FF2B5EF4-FFF2-40B4-BE49-F238E27FC236}">
                <a16:creationId xmlns:a16="http://schemas.microsoft.com/office/drawing/2014/main" id="{A94CD37E-C6B2-D112-8440-1CFDC5372CDA}"/>
              </a:ext>
            </a:extLst>
          </p:cNvPr>
          <p:cNvSpPr/>
          <p:nvPr/>
        </p:nvSpPr>
        <p:spPr>
          <a:xfrm>
            <a:off x="464235" y="179196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grpSp>
        <p:nvGrpSpPr>
          <p:cNvPr id="96" name="グループ化 95">
            <a:extLst>
              <a:ext uri="{FF2B5EF4-FFF2-40B4-BE49-F238E27FC236}">
                <a16:creationId xmlns:a16="http://schemas.microsoft.com/office/drawing/2014/main" id="{5E46E3E3-D542-6412-AFCD-AE5203D0760D}"/>
              </a:ext>
            </a:extLst>
          </p:cNvPr>
          <p:cNvGrpSpPr>
            <a:grpSpLocks noChangeAspect="1"/>
          </p:cNvGrpSpPr>
          <p:nvPr/>
        </p:nvGrpSpPr>
        <p:grpSpPr>
          <a:xfrm>
            <a:off x="5969794" y="4108958"/>
            <a:ext cx="272794" cy="150529"/>
            <a:chOff x="5270129" y="3256673"/>
            <a:chExt cx="396700" cy="218901"/>
          </a:xfrm>
        </p:grpSpPr>
        <p:sp>
          <p:nvSpPr>
            <p:cNvPr id="97" name="直角三角形 96">
              <a:extLst>
                <a:ext uri="{FF2B5EF4-FFF2-40B4-BE49-F238E27FC236}">
                  <a16:creationId xmlns:a16="http://schemas.microsoft.com/office/drawing/2014/main" id="{E6BCDABA-11D2-EDEB-9032-0E1D8BE950B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8" name="直角三角形 97">
              <a:extLst>
                <a:ext uri="{FF2B5EF4-FFF2-40B4-BE49-F238E27FC236}">
                  <a16:creationId xmlns:a16="http://schemas.microsoft.com/office/drawing/2014/main" id="{FE7D3282-18CE-E0C7-AA89-B1F567AF76B0}"/>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9" name="グループ化 98">
            <a:extLst>
              <a:ext uri="{FF2B5EF4-FFF2-40B4-BE49-F238E27FC236}">
                <a16:creationId xmlns:a16="http://schemas.microsoft.com/office/drawing/2014/main" id="{20FE210D-AB8A-24AC-3FF5-7E17F1E37114}"/>
              </a:ext>
            </a:extLst>
          </p:cNvPr>
          <p:cNvGrpSpPr>
            <a:grpSpLocks noChangeAspect="1"/>
          </p:cNvGrpSpPr>
          <p:nvPr/>
        </p:nvGrpSpPr>
        <p:grpSpPr>
          <a:xfrm>
            <a:off x="8719342" y="4108958"/>
            <a:ext cx="272794" cy="150529"/>
            <a:chOff x="5270129" y="3256673"/>
            <a:chExt cx="396700" cy="218901"/>
          </a:xfrm>
        </p:grpSpPr>
        <p:sp>
          <p:nvSpPr>
            <p:cNvPr id="100" name="直角三角形 99">
              <a:extLst>
                <a:ext uri="{FF2B5EF4-FFF2-40B4-BE49-F238E27FC236}">
                  <a16:creationId xmlns:a16="http://schemas.microsoft.com/office/drawing/2014/main" id="{AFAB973C-4A7C-4B75-5235-A25B911A0253}"/>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101" name="直角三角形 100">
              <a:extLst>
                <a:ext uri="{FF2B5EF4-FFF2-40B4-BE49-F238E27FC236}">
                  <a16:creationId xmlns:a16="http://schemas.microsoft.com/office/drawing/2014/main" id="{397D5613-AC00-B0F8-6497-6119EF988D6A}"/>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pic>
        <p:nvPicPr>
          <p:cNvPr id="102" name="図 101">
            <a:extLst>
              <a:ext uri="{FF2B5EF4-FFF2-40B4-BE49-F238E27FC236}">
                <a16:creationId xmlns:a16="http://schemas.microsoft.com/office/drawing/2014/main" id="{F9364902-31B7-C9F0-65C9-08DB34BE0F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5622" y="3469360"/>
            <a:ext cx="2103950" cy="1691025"/>
          </a:xfrm>
          <a:prstGeom prst="rect">
            <a:avLst/>
          </a:prstGeom>
        </p:spPr>
      </p:pic>
      <p:pic>
        <p:nvPicPr>
          <p:cNvPr id="103" name="図 102">
            <a:extLst>
              <a:ext uri="{FF2B5EF4-FFF2-40B4-BE49-F238E27FC236}">
                <a16:creationId xmlns:a16="http://schemas.microsoft.com/office/drawing/2014/main" id="{AEA935CD-8CCB-5B27-EE29-73E5878B7B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9076" y="3469360"/>
            <a:ext cx="2103950" cy="1691025"/>
          </a:xfrm>
          <a:prstGeom prst="rect">
            <a:avLst/>
          </a:prstGeom>
        </p:spPr>
      </p:pic>
      <p:pic>
        <p:nvPicPr>
          <p:cNvPr id="104" name="図 103">
            <a:extLst>
              <a:ext uri="{FF2B5EF4-FFF2-40B4-BE49-F238E27FC236}">
                <a16:creationId xmlns:a16="http://schemas.microsoft.com/office/drawing/2014/main" id="{F22B17BB-AFDA-EDD1-3913-FA2AA2641E2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47779" y="4598312"/>
            <a:ext cx="1107444" cy="1052389"/>
          </a:xfrm>
          <a:prstGeom prst="rect">
            <a:avLst/>
          </a:prstGeom>
        </p:spPr>
      </p:pic>
      <p:pic>
        <p:nvPicPr>
          <p:cNvPr id="105" name="図 104">
            <a:extLst>
              <a:ext uri="{FF2B5EF4-FFF2-40B4-BE49-F238E27FC236}">
                <a16:creationId xmlns:a16="http://schemas.microsoft.com/office/drawing/2014/main" id="{D0F68C09-4966-DC47-4C22-65CAAEEB19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grpSp>
        <p:nvGrpSpPr>
          <p:cNvPr id="106" name="グループ化 105">
            <a:extLst>
              <a:ext uri="{FF2B5EF4-FFF2-40B4-BE49-F238E27FC236}">
                <a16:creationId xmlns:a16="http://schemas.microsoft.com/office/drawing/2014/main" id="{947CD5A4-AAF4-9517-23BF-C753C68629CB}"/>
              </a:ext>
            </a:extLst>
          </p:cNvPr>
          <p:cNvGrpSpPr/>
          <p:nvPr/>
        </p:nvGrpSpPr>
        <p:grpSpPr>
          <a:xfrm>
            <a:off x="6808901" y="3635472"/>
            <a:ext cx="1511582" cy="1137130"/>
            <a:chOff x="6494077" y="4945383"/>
            <a:chExt cx="2770275" cy="2084018"/>
          </a:xfrm>
        </p:grpSpPr>
        <p:grpSp>
          <p:nvGrpSpPr>
            <p:cNvPr id="107" name="グループ化 106">
              <a:extLst>
                <a:ext uri="{FF2B5EF4-FFF2-40B4-BE49-F238E27FC236}">
                  <a16:creationId xmlns:a16="http://schemas.microsoft.com/office/drawing/2014/main" id="{69DF062D-8364-B5EA-E640-2AC640EF5450}"/>
                </a:ext>
              </a:extLst>
            </p:cNvPr>
            <p:cNvGrpSpPr/>
            <p:nvPr/>
          </p:nvGrpSpPr>
          <p:grpSpPr>
            <a:xfrm>
              <a:off x="6494077" y="4945383"/>
              <a:ext cx="2770275" cy="2084018"/>
              <a:chOff x="6057016" y="1670516"/>
              <a:chExt cx="2770275" cy="2084018"/>
            </a:xfrm>
          </p:grpSpPr>
          <p:pic>
            <p:nvPicPr>
              <p:cNvPr id="109" name="図 108">
                <a:extLst>
                  <a:ext uri="{FF2B5EF4-FFF2-40B4-BE49-F238E27FC236}">
                    <a16:creationId xmlns:a16="http://schemas.microsoft.com/office/drawing/2014/main" id="{B1CCDF68-18FE-FE01-F66B-7C04BA02D42A}"/>
                  </a:ext>
                </a:extLst>
              </p:cNvPr>
              <p:cNvPicPr>
                <a:picLocks noChangeAspect="1"/>
              </p:cNvPicPr>
              <p:nvPr/>
            </p:nvPicPr>
            <p:blipFill>
              <a:blip r:embed="rId5"/>
              <a:stretch>
                <a:fillRect/>
              </a:stretch>
            </p:blipFill>
            <p:spPr>
              <a:xfrm>
                <a:off x="6057016" y="1670516"/>
                <a:ext cx="2770275" cy="2084018"/>
              </a:xfrm>
              <a:prstGeom prst="rect">
                <a:avLst/>
              </a:prstGeom>
              <a:ln>
                <a:noFill/>
              </a:ln>
            </p:spPr>
          </p:pic>
          <p:sp>
            <p:nvSpPr>
              <p:cNvPr id="110" name="正方形/長方形 109">
                <a:extLst>
                  <a:ext uri="{FF2B5EF4-FFF2-40B4-BE49-F238E27FC236}">
                    <a16:creationId xmlns:a16="http://schemas.microsoft.com/office/drawing/2014/main" id="{98825F1D-34D0-9B30-1E9B-9EF7D905666D}"/>
                  </a:ext>
                </a:extLst>
              </p:cNvPr>
              <p:cNvSpPr/>
              <p:nvPr/>
            </p:nvSpPr>
            <p:spPr bwMode="auto">
              <a:xfrm>
                <a:off x="6421463" y="2625289"/>
                <a:ext cx="2047134" cy="718397"/>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本文</a:t>
                </a:r>
              </a:p>
            </p:txBody>
          </p:sp>
          <p:sp>
            <p:nvSpPr>
              <p:cNvPr id="111" name="正方形/長方形 110">
                <a:extLst>
                  <a:ext uri="{FF2B5EF4-FFF2-40B4-BE49-F238E27FC236}">
                    <a16:creationId xmlns:a16="http://schemas.microsoft.com/office/drawing/2014/main" id="{68FFAADA-A6A1-98C1-D9F2-49AE21241B27}"/>
                  </a:ext>
                </a:extLst>
              </p:cNvPr>
              <p:cNvSpPr/>
              <p:nvPr/>
            </p:nvSpPr>
            <p:spPr bwMode="auto">
              <a:xfrm>
                <a:off x="6421463" y="2229555"/>
                <a:ext cx="2047134" cy="292274"/>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タイトル</a:t>
                </a:r>
              </a:p>
            </p:txBody>
          </p:sp>
        </p:grpSp>
        <p:sp>
          <p:nvSpPr>
            <p:cNvPr id="108" name="正方形/長方形 107">
              <a:extLst>
                <a:ext uri="{FF2B5EF4-FFF2-40B4-BE49-F238E27FC236}">
                  <a16:creationId xmlns:a16="http://schemas.microsoft.com/office/drawing/2014/main" id="{40523F55-5602-458C-05C3-A1D5E0550E8E}"/>
                </a:ext>
              </a:extLst>
            </p:cNvPr>
            <p:cNvSpPr/>
            <p:nvPr/>
          </p:nvSpPr>
          <p:spPr>
            <a:xfrm>
              <a:off x="6877984" y="6720488"/>
              <a:ext cx="2027674" cy="186097"/>
            </a:xfrm>
            <a:prstGeom prst="rect">
              <a:avLst/>
            </a:prstGeom>
            <a:solidFill>
              <a:srgbClr val="FCEDED">
                <a:lumMod val="90000"/>
              </a:srgbClr>
            </a:solidFill>
            <a:ln w="22225"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grpSp>
      <p:pic>
        <p:nvPicPr>
          <p:cNvPr id="112" name="図 111">
            <a:extLst>
              <a:ext uri="{FF2B5EF4-FFF2-40B4-BE49-F238E27FC236}">
                <a16:creationId xmlns:a16="http://schemas.microsoft.com/office/drawing/2014/main" id="{D413304B-6D20-0898-E9E0-F4391F7C04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113" name="角丸四角形 48">
            <a:extLst>
              <a:ext uri="{FF2B5EF4-FFF2-40B4-BE49-F238E27FC236}">
                <a16:creationId xmlns:a16="http://schemas.microsoft.com/office/drawing/2014/main" id="{9A5C7497-CF55-82F6-E302-D2407F382DEA}"/>
              </a:ext>
            </a:extLst>
          </p:cNvPr>
          <p:cNvSpPr/>
          <p:nvPr/>
        </p:nvSpPr>
        <p:spPr>
          <a:xfrm>
            <a:off x="9186366" y="3620958"/>
            <a:ext cx="2103950" cy="1188000"/>
          </a:xfrm>
          <a:prstGeom prst="roundRect">
            <a:avLst>
              <a:gd name="adj" fmla="val 0"/>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cxnSp>
        <p:nvCxnSpPr>
          <p:cNvPr id="114" name="直線矢印コネクタ 113">
            <a:extLst>
              <a:ext uri="{FF2B5EF4-FFF2-40B4-BE49-F238E27FC236}">
                <a16:creationId xmlns:a16="http://schemas.microsoft.com/office/drawing/2014/main" id="{148B7C1F-92A0-8BAE-8940-27E09E6B6E5D}"/>
              </a:ext>
            </a:extLst>
          </p:cNvPr>
          <p:cNvCxnSpPr>
            <a:cxnSpLocks/>
          </p:cNvCxnSpPr>
          <p:nvPr/>
        </p:nvCxnSpPr>
        <p:spPr>
          <a:xfrm>
            <a:off x="8159216" y="4643634"/>
            <a:ext cx="942442" cy="0"/>
          </a:xfrm>
          <a:prstGeom prst="straightConnector1">
            <a:avLst/>
          </a:prstGeom>
          <a:noFill/>
          <a:ln w="25400" cap="rnd" cmpd="sng" algn="ctr">
            <a:solidFill>
              <a:srgbClr val="C9002C"/>
            </a:solidFill>
            <a:prstDash val="sysDot"/>
            <a:tailEnd type="triangle" w="lg" len="med"/>
          </a:ln>
          <a:effectLst/>
        </p:spPr>
      </p:cxnSp>
      <p:pic>
        <p:nvPicPr>
          <p:cNvPr id="115" name="図 114" descr="グラフィカル ユーザー インターフェイス, アプリケーション&#10;&#10;自動的に生成された説明">
            <a:extLst>
              <a:ext uri="{FF2B5EF4-FFF2-40B4-BE49-F238E27FC236}">
                <a16:creationId xmlns:a16="http://schemas.microsoft.com/office/drawing/2014/main" id="{023AC62F-E9A0-E7A3-5B72-4E8C971D72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89922" y="3562797"/>
            <a:ext cx="1107444" cy="1209805"/>
          </a:xfrm>
          <a:prstGeom prst="rect">
            <a:avLst/>
          </a:prstGeom>
        </p:spPr>
      </p:pic>
      <p:pic>
        <p:nvPicPr>
          <p:cNvPr id="116" name="図 115">
            <a:extLst>
              <a:ext uri="{FF2B5EF4-FFF2-40B4-BE49-F238E27FC236}">
                <a16:creationId xmlns:a16="http://schemas.microsoft.com/office/drawing/2014/main" id="{E00686C4-91DE-6B4C-C91D-B3F1A1C10A4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38052" y="4493355"/>
            <a:ext cx="2103950" cy="1691025"/>
          </a:xfrm>
          <a:prstGeom prst="rect">
            <a:avLst/>
          </a:prstGeom>
        </p:spPr>
      </p:pic>
      <p:pic>
        <p:nvPicPr>
          <p:cNvPr id="117" name="図 116">
            <a:extLst>
              <a:ext uri="{FF2B5EF4-FFF2-40B4-BE49-F238E27FC236}">
                <a16:creationId xmlns:a16="http://schemas.microsoft.com/office/drawing/2014/main" id="{54339CFE-736A-A285-6E24-3365C0436DEB}"/>
              </a:ext>
            </a:extLst>
          </p:cNvPr>
          <p:cNvPicPr>
            <a:picLocks noChangeAspect="1"/>
          </p:cNvPicPr>
          <p:nvPr/>
        </p:nvPicPr>
        <p:blipFill>
          <a:blip r:embed="rId7"/>
          <a:stretch>
            <a:fillRect/>
          </a:stretch>
        </p:blipFill>
        <p:spPr>
          <a:xfrm>
            <a:off x="4413300" y="4591523"/>
            <a:ext cx="1152036" cy="1052389"/>
          </a:xfrm>
          <a:prstGeom prst="rect">
            <a:avLst/>
          </a:prstGeom>
        </p:spPr>
      </p:pic>
      <p:pic>
        <p:nvPicPr>
          <p:cNvPr id="118" name="図 117">
            <a:extLst>
              <a:ext uri="{FF2B5EF4-FFF2-40B4-BE49-F238E27FC236}">
                <a16:creationId xmlns:a16="http://schemas.microsoft.com/office/drawing/2014/main" id="{49616A05-D6F9-DC90-BB46-1EE8F69D2911}"/>
              </a:ext>
            </a:extLst>
          </p:cNvPr>
          <p:cNvPicPr>
            <a:picLocks noChangeAspect="1"/>
          </p:cNvPicPr>
          <p:nvPr/>
        </p:nvPicPr>
        <p:blipFill>
          <a:blip r:embed="rId8"/>
          <a:stretch>
            <a:fillRect/>
          </a:stretch>
        </p:blipFill>
        <p:spPr>
          <a:xfrm>
            <a:off x="1389708" y="3559361"/>
            <a:ext cx="1274461" cy="1007635"/>
          </a:xfrm>
          <a:prstGeom prst="rect">
            <a:avLst/>
          </a:prstGeom>
        </p:spPr>
      </p:pic>
      <p:pic>
        <p:nvPicPr>
          <p:cNvPr id="119" name="図 118">
            <a:extLst>
              <a:ext uri="{FF2B5EF4-FFF2-40B4-BE49-F238E27FC236}">
                <a16:creationId xmlns:a16="http://schemas.microsoft.com/office/drawing/2014/main" id="{6BAD30ED-665F-582A-9D3A-5C23B950539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84925" y="4493355"/>
            <a:ext cx="2103950" cy="1691025"/>
          </a:xfrm>
          <a:prstGeom prst="rect">
            <a:avLst/>
          </a:prstGeom>
        </p:spPr>
      </p:pic>
      <p:pic>
        <p:nvPicPr>
          <p:cNvPr id="120" name="図 119">
            <a:extLst>
              <a:ext uri="{FF2B5EF4-FFF2-40B4-BE49-F238E27FC236}">
                <a16:creationId xmlns:a16="http://schemas.microsoft.com/office/drawing/2014/main" id="{0B97A6CA-FE3F-026F-6550-76027A564392}"/>
              </a:ext>
            </a:extLst>
          </p:cNvPr>
          <p:cNvPicPr>
            <a:picLocks noChangeAspect="1"/>
          </p:cNvPicPr>
          <p:nvPr/>
        </p:nvPicPr>
        <p:blipFill>
          <a:blip r:embed="rId9"/>
          <a:stretch>
            <a:fillRect/>
          </a:stretch>
        </p:blipFill>
        <p:spPr>
          <a:xfrm>
            <a:off x="1735345" y="4583181"/>
            <a:ext cx="1261242" cy="1069072"/>
          </a:xfrm>
          <a:prstGeom prst="rect">
            <a:avLst/>
          </a:prstGeom>
        </p:spPr>
      </p:pic>
      <p:sp>
        <p:nvSpPr>
          <p:cNvPr id="121" name="正方形/長方形 120">
            <a:extLst>
              <a:ext uri="{FF2B5EF4-FFF2-40B4-BE49-F238E27FC236}">
                <a16:creationId xmlns:a16="http://schemas.microsoft.com/office/drawing/2014/main" id="{631EDCDD-BA1E-2B0F-79D5-4758585C7380}"/>
              </a:ext>
            </a:extLst>
          </p:cNvPr>
          <p:cNvSpPr/>
          <p:nvPr/>
        </p:nvSpPr>
        <p:spPr>
          <a:xfrm>
            <a:off x="4830726" y="3803214"/>
            <a:ext cx="293067" cy="274568"/>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2" name="正方形/長方形 121">
            <a:extLst>
              <a:ext uri="{FF2B5EF4-FFF2-40B4-BE49-F238E27FC236}">
                <a16:creationId xmlns:a16="http://schemas.microsoft.com/office/drawing/2014/main" id="{DA13BEA8-4505-494F-3F32-494CD738AFF7}"/>
              </a:ext>
            </a:extLst>
          </p:cNvPr>
          <p:cNvSpPr/>
          <p:nvPr/>
        </p:nvSpPr>
        <p:spPr>
          <a:xfrm>
            <a:off x="5194581" y="4836139"/>
            <a:ext cx="291819" cy="618730"/>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0" name="ホームベース 13">
            <a:extLst>
              <a:ext uri="{FF2B5EF4-FFF2-40B4-BE49-F238E27FC236}">
                <a16:creationId xmlns:a16="http://schemas.microsoft.com/office/drawing/2014/main" id="{839056FD-6B44-BB18-B4E4-8EA35C062060}"/>
              </a:ext>
            </a:extLst>
          </p:cNvPr>
          <p:cNvSpPr/>
          <p:nvPr/>
        </p:nvSpPr>
        <p:spPr>
          <a:xfrm>
            <a:off x="5938619" y="1803254"/>
            <a:ext cx="3163040" cy="481480"/>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
        <p:nvSpPr>
          <p:cNvPr id="3" name="object 4">
            <a:extLst>
              <a:ext uri="{FF2B5EF4-FFF2-40B4-BE49-F238E27FC236}">
                <a16:creationId xmlns:a16="http://schemas.microsoft.com/office/drawing/2014/main" id="{AC35EAA2-6068-79D1-8687-B16A25A54B1B}"/>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金融媒体として圧倒的な規模を誇る「</a:t>
            </a:r>
            <a:r>
              <a:rPr lang="en"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ファイナンス」面に記事コンテンツを掲載します。</a:t>
            </a:r>
          </a:p>
          <a:p>
            <a:pPr>
              <a:lnSpc>
                <a:spcPct val="130000"/>
              </a:lnSpc>
            </a:pPr>
            <a:r>
              <a:rPr lang="ja-JP" altLang="en-US" sz="1600" b="1" dirty="0">
                <a:solidFill>
                  <a:srgbClr val="FF0000"/>
                </a:solidFill>
                <a:latin typeface="メイリオ" panose="020B0604030504040204" pitchFamily="50" charset="-128"/>
                <a:ea typeface="メイリオ" panose="020B0604030504040204" pitchFamily="50" charset="-128"/>
              </a:rPr>
              <a:t>専門家による監修</a:t>
            </a:r>
            <a:r>
              <a:rPr lang="ja-JP" altLang="en-US" sz="1600" b="1" dirty="0">
                <a:solidFill>
                  <a:srgbClr val="0D0D0D"/>
                </a:solidFill>
                <a:latin typeface="メイリオ" panose="020B0604030504040204" pitchFamily="50" charset="-128"/>
                <a:ea typeface="メイリオ" panose="020B0604030504040204" pitchFamily="50" charset="-128"/>
              </a:rPr>
              <a:t>にてコンテンツ企画・制作を行い、金融商品に興味があるユーザーに対し、メッセージを届けます。</a:t>
            </a:r>
          </a:p>
        </p:txBody>
      </p:sp>
    </p:spTree>
    <p:extLst>
      <p:ext uri="{BB962C8B-B14F-4D97-AF65-F5344CB8AC3E}">
        <p14:creationId xmlns:p14="http://schemas.microsoft.com/office/powerpoint/2010/main" val="1995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コンテンツフォーマット</a:t>
            </a:r>
          </a:p>
        </p:txBody>
      </p:sp>
      <p:sp>
        <p:nvSpPr>
          <p:cNvPr id="16" name="object 4">
            <a:extLst>
              <a:ext uri="{FF2B5EF4-FFF2-40B4-BE49-F238E27FC236}">
                <a16:creationId xmlns:a16="http://schemas.microsoft.com/office/drawing/2014/main" id="{B086E40E-6470-4DE9-8A09-786B1EC8C244}"/>
              </a:ext>
            </a:extLst>
          </p:cNvPr>
          <p:cNvSpPr txBox="1"/>
          <p:nvPr/>
        </p:nvSpPr>
        <p:spPr>
          <a:xfrm>
            <a:off x="479425" y="1000004"/>
            <a:ext cx="11233150" cy="301621"/>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規定のデザインフォーマットをベースにページ制作を行います。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pic>
        <p:nvPicPr>
          <p:cNvPr id="17" name="図 16">
            <a:extLst>
              <a:ext uri="{FF2B5EF4-FFF2-40B4-BE49-F238E27FC236}">
                <a16:creationId xmlns:a16="http://schemas.microsoft.com/office/drawing/2014/main" id="{D9806774-80A0-81BA-910C-91521B6AD8C9}"/>
              </a:ext>
            </a:extLst>
          </p:cNvPr>
          <p:cNvPicPr>
            <a:picLocks noChangeAspect="1"/>
          </p:cNvPicPr>
          <p:nvPr/>
        </p:nvPicPr>
        <p:blipFill>
          <a:blip r:embed="rId3"/>
          <a:stretch>
            <a:fillRect/>
          </a:stretch>
        </p:blipFill>
        <p:spPr>
          <a:xfrm>
            <a:off x="986311" y="2136171"/>
            <a:ext cx="2566090" cy="4072855"/>
          </a:xfrm>
          <a:prstGeom prst="rect">
            <a:avLst/>
          </a:prstGeom>
        </p:spPr>
      </p:pic>
      <p:pic>
        <p:nvPicPr>
          <p:cNvPr id="19" name="図 18">
            <a:extLst>
              <a:ext uri="{FF2B5EF4-FFF2-40B4-BE49-F238E27FC236}">
                <a16:creationId xmlns:a16="http://schemas.microsoft.com/office/drawing/2014/main" id="{6719B04C-B97F-6C81-C998-997F52638A34}"/>
              </a:ext>
            </a:extLst>
          </p:cNvPr>
          <p:cNvPicPr>
            <a:picLocks noChangeAspect="1"/>
          </p:cNvPicPr>
          <p:nvPr/>
        </p:nvPicPr>
        <p:blipFill>
          <a:blip r:embed="rId4"/>
          <a:stretch>
            <a:fillRect/>
          </a:stretch>
        </p:blipFill>
        <p:spPr>
          <a:xfrm>
            <a:off x="4019993" y="1717461"/>
            <a:ext cx="2274704" cy="4730878"/>
          </a:xfrm>
          <a:prstGeom prst="rect">
            <a:avLst/>
          </a:prstGeom>
        </p:spPr>
      </p:pic>
      <p:pic>
        <p:nvPicPr>
          <p:cNvPr id="20" name="図 19">
            <a:extLst>
              <a:ext uri="{FF2B5EF4-FFF2-40B4-BE49-F238E27FC236}">
                <a16:creationId xmlns:a16="http://schemas.microsoft.com/office/drawing/2014/main" id="{B3C00E9F-530D-D9C4-60FF-EB7548E329A0}"/>
              </a:ext>
            </a:extLst>
          </p:cNvPr>
          <p:cNvPicPr>
            <a:picLocks noChangeAspect="1"/>
          </p:cNvPicPr>
          <p:nvPr/>
        </p:nvPicPr>
        <p:blipFill>
          <a:blip r:embed="rId5"/>
          <a:stretch>
            <a:fillRect/>
          </a:stretch>
        </p:blipFill>
        <p:spPr>
          <a:xfrm>
            <a:off x="6576913" y="1810852"/>
            <a:ext cx="2458029" cy="4613295"/>
          </a:xfrm>
          <a:prstGeom prst="rect">
            <a:avLst/>
          </a:prstGeom>
        </p:spPr>
      </p:pic>
      <p:pic>
        <p:nvPicPr>
          <p:cNvPr id="21" name="図 20">
            <a:extLst>
              <a:ext uri="{FF2B5EF4-FFF2-40B4-BE49-F238E27FC236}">
                <a16:creationId xmlns:a16="http://schemas.microsoft.com/office/drawing/2014/main" id="{CCC780DC-350A-B789-9B85-AEE6C348BC3D}"/>
              </a:ext>
            </a:extLst>
          </p:cNvPr>
          <p:cNvPicPr>
            <a:picLocks noChangeAspect="1"/>
          </p:cNvPicPr>
          <p:nvPr/>
        </p:nvPicPr>
        <p:blipFill>
          <a:blip r:embed="rId6"/>
          <a:stretch>
            <a:fillRect/>
          </a:stretch>
        </p:blipFill>
        <p:spPr>
          <a:xfrm>
            <a:off x="9249100" y="1810852"/>
            <a:ext cx="2333084" cy="4205974"/>
          </a:xfrm>
          <a:prstGeom prst="rect">
            <a:avLst/>
          </a:prstGeom>
        </p:spPr>
      </p:pic>
      <p:sp>
        <p:nvSpPr>
          <p:cNvPr id="22" name="波線 21">
            <a:extLst>
              <a:ext uri="{FF2B5EF4-FFF2-40B4-BE49-F238E27FC236}">
                <a16:creationId xmlns:a16="http://schemas.microsoft.com/office/drawing/2014/main" id="{8289B8E9-C403-6BF5-EAA5-500CE8DF2E7C}"/>
              </a:ext>
            </a:extLst>
          </p:cNvPr>
          <p:cNvSpPr/>
          <p:nvPr/>
        </p:nvSpPr>
        <p:spPr>
          <a:xfrm>
            <a:off x="1019917" y="6209026"/>
            <a:ext cx="2566091" cy="30072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3" name="波線 22">
            <a:extLst>
              <a:ext uri="{FF2B5EF4-FFF2-40B4-BE49-F238E27FC236}">
                <a16:creationId xmlns:a16="http://schemas.microsoft.com/office/drawing/2014/main" id="{CA2B691C-8DA1-0A91-148E-56747A02D65C}"/>
              </a:ext>
            </a:extLst>
          </p:cNvPr>
          <p:cNvSpPr/>
          <p:nvPr/>
        </p:nvSpPr>
        <p:spPr>
          <a:xfrm>
            <a:off x="4102113" y="6316587"/>
            <a:ext cx="1993887" cy="22424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4" name="波線 23">
            <a:extLst>
              <a:ext uri="{FF2B5EF4-FFF2-40B4-BE49-F238E27FC236}">
                <a16:creationId xmlns:a16="http://schemas.microsoft.com/office/drawing/2014/main" id="{A7DF0E58-86CE-B2EE-76CB-3C472D20D53F}"/>
              </a:ext>
            </a:extLst>
          </p:cNvPr>
          <p:cNvSpPr/>
          <p:nvPr/>
        </p:nvSpPr>
        <p:spPr>
          <a:xfrm>
            <a:off x="6716531" y="6285506"/>
            <a:ext cx="2270084" cy="22424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5" name="テキスト ボックス 24">
            <a:extLst>
              <a:ext uri="{FF2B5EF4-FFF2-40B4-BE49-F238E27FC236}">
                <a16:creationId xmlns:a16="http://schemas.microsoft.com/office/drawing/2014/main" id="{9CE69B36-4351-1F42-196F-DA031C670EFB}"/>
              </a:ext>
            </a:extLst>
          </p:cNvPr>
          <p:cNvSpPr txBox="1"/>
          <p:nvPr/>
        </p:nvSpPr>
        <p:spPr>
          <a:xfrm>
            <a:off x="479425" y="1432041"/>
            <a:ext cx="445666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000000"/>
                </a:solidFill>
                <a:effectLst/>
                <a:uLnTx/>
                <a:uFillTx/>
              </a:rPr>
              <a:t>■規定デザインフォーマット（</a:t>
            </a:r>
            <a:r>
              <a:rPr kumimoji="0" lang="en-US" altLang="ja-JP" sz="1800" b="1" i="0" u="none" strike="noStrike" kern="0" cap="none" spc="0" normalizeH="0" baseline="0" noProof="0" dirty="0">
                <a:ln>
                  <a:noFill/>
                </a:ln>
                <a:solidFill>
                  <a:srgbClr val="000000"/>
                </a:solidFill>
                <a:effectLst/>
                <a:uLnTx/>
                <a:uFillTx/>
              </a:rPr>
              <a:t>1</a:t>
            </a:r>
            <a:r>
              <a:rPr kumimoji="0" lang="ja-JP" altLang="en-US" sz="1800" b="1" i="0" u="none" strike="noStrike" kern="0" cap="none" spc="0" normalizeH="0" baseline="0" noProof="0" dirty="0">
                <a:ln>
                  <a:noFill/>
                </a:ln>
                <a:solidFill>
                  <a:srgbClr val="000000"/>
                </a:solidFill>
                <a:effectLst/>
                <a:uLnTx/>
                <a:uFillTx/>
              </a:rPr>
              <a:t>ページ）</a:t>
            </a:r>
          </a:p>
        </p:txBody>
      </p:sp>
    </p:spTree>
    <p:extLst>
      <p:ext uri="{BB962C8B-B14F-4D97-AF65-F5344CB8AC3E}">
        <p14:creationId xmlns:p14="http://schemas.microsoft.com/office/powerpoint/2010/main" val="2347793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2971405614"/>
              </p:ext>
            </p:extLst>
          </p:nvPr>
        </p:nvGraphicFramePr>
        <p:xfrm>
          <a:off x="221381" y="875899"/>
          <a:ext cx="11723571" cy="5573028"/>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52647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タイアップページおよび編集誘導枠の制作・掲載、ディスプレイ広告（予約型）「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ファイナンス」商品の掲載</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3706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ファイナンス内の各編集誘導枠および、ディスプレイ広告（予約型）「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a:t>
                      </a:r>
                      <a:endParaRPr kumimoji="1" lang="ja-JP" altLang="en-US" sz="1050" kern="1200" noProof="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209136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・掲載場所：</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ファイナンス内 特設ページ</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・デバイス：</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、スマートフォン</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・ページ数：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ページ程度</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・想定</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3</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スマートフォン：</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7</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編集誘導枠、通常広告配信からの想定</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数となります。各</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数は想定値であり</a:t>
                      </a:r>
                      <a:r>
                        <a:rPr kumimoji="1" lang="ja-JP" altLang="ja-JP" sz="1050" kern="1200" dirty="0">
                          <a:solidFill>
                            <a:srgbClr val="0D0D0D"/>
                          </a:solidFill>
                          <a:latin typeface="メイリオ" panose="020B0604030504040204" pitchFamily="50" charset="-128"/>
                          <a:ea typeface="メイリオ" panose="020B0604030504040204" pitchFamily="50" charset="-128"/>
                          <a:cs typeface="+mn-cs"/>
                        </a:rPr>
                        <a:t>広告視聴数の目安です。結果として下回る場合があります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・更新：内容や回数などにより可否を判断させていただきますので事前にご相談ください</a:t>
                      </a:r>
                      <a:b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b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また、別途費用が発生します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次利用：不可となります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86502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編集誘導</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掲載期間中は常設します。弊社で制作、掲載を行います（編集要望、動画、掲載期間中の差し替え、すべて不可）</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・掲載場所：</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P7</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8</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のイメージ図をご確認ください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・広告主様の公式ロゴを弊社担当営業まで送付してください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r h="134886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広告誘導</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代理店様が制作</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広告管理ツールからの予約をお願いします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・対象商品：</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　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P28</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34</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参照）</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・リンク先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URL</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URL</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を指定してください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・バナー：バナー内に</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ファイナンスのロゴが必要です。ロゴは弊社担当営業より送付いたします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制作ルールは別紙「</a:t>
                      </a:r>
                      <a:r>
                        <a:rPr kumimoji="1" lang="ja-JP" altLang="en-US" sz="1050" kern="1200" noProof="0" dirty="0">
                          <a:solidFill>
                            <a:srgbClr val="0D0D0D"/>
                          </a:solidFill>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」を遵守</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00954264"/>
                  </a:ext>
                </a:extLst>
              </a:tr>
              <a:tr h="3706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dirty="0">
                          <a:solidFill>
                            <a:schemeClr val="bg1"/>
                          </a:solidFill>
                          <a:latin typeface="Meiryo" panose="020B0604030504040204" pitchFamily="34" charset="-128"/>
                          <a:ea typeface="Meiryo" panose="020B0604030504040204" pitchFamily="34"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か月間（平日掲載開始）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タイアップページは、掲載開始日の前営業日までにアップします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799165"/>
                  </a:ext>
                </a:extLst>
              </a:tr>
            </a:tbl>
          </a:graphicData>
        </a:graphic>
      </p:graphicFrame>
    </p:spTree>
    <p:extLst>
      <p:ext uri="{BB962C8B-B14F-4D97-AF65-F5344CB8AC3E}">
        <p14:creationId xmlns:p14="http://schemas.microsoft.com/office/powerpoint/2010/main" val="26331213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24668</TotalTime>
  <Words>6138</Words>
  <Application>Microsoft Office PowerPoint</Application>
  <PresentationFormat>ワイド画面</PresentationFormat>
  <Paragraphs>706</Paragraphs>
  <Slides>36</Slides>
  <Notes>12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36</vt:i4>
      </vt:variant>
    </vt:vector>
  </HeadingPairs>
  <TitlesOfParts>
    <vt:vector size="46" baseType="lpstr">
      <vt:lpstr>Meiryo</vt:lpstr>
      <vt:lpstr>Meiryo</vt:lpstr>
      <vt:lpstr>メイリオ 本文</vt:lpstr>
      <vt:lpstr>Yu Gothic Medium</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cp:keywords/>
  <dc:description/>
  <cp:lastModifiedBy>大原 真由美</cp:lastModifiedBy>
  <cp:revision>603</cp:revision>
  <dcterms:created xsi:type="dcterms:W3CDTF">2020-02-26T07:28:11Z</dcterms:created>
  <dcterms:modified xsi:type="dcterms:W3CDTF">2024-11-14T10:30:53Z</dcterms:modified>
  <cp:category/>
</cp:coreProperties>
</file>