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567" r:id="rId2"/>
    <p:sldId id="1158" r:id="rId3"/>
    <p:sldId id="1159" r:id="rId4"/>
    <p:sldId id="1633" r:id="rId5"/>
    <p:sldId id="1634" r:id="rId6"/>
    <p:sldId id="613" r:id="rId7"/>
    <p:sldId id="610" r:id="rId8"/>
    <p:sldId id="586" r:id="rId9"/>
    <p:sldId id="1628" r:id="rId10"/>
    <p:sldId id="587" r:id="rId11"/>
    <p:sldId id="588" r:id="rId12"/>
    <p:sldId id="605" r:id="rId13"/>
    <p:sldId id="1631" r:id="rId14"/>
    <p:sldId id="591" r:id="rId15"/>
    <p:sldId id="592" r:id="rId16"/>
    <p:sldId id="1622" r:id="rId17"/>
    <p:sldId id="1619" r:id="rId18"/>
    <p:sldId id="1627" r:id="rId19"/>
    <p:sldId id="1620" r:id="rId20"/>
    <p:sldId id="1621" r:id="rId21"/>
    <p:sldId id="614" r:id="rId22"/>
    <p:sldId id="594" r:id="rId23"/>
    <p:sldId id="595" r:id="rId24"/>
    <p:sldId id="596" r:id="rId25"/>
    <p:sldId id="601" r:id="rId26"/>
    <p:sldId id="597" r:id="rId27"/>
    <p:sldId id="599" r:id="rId28"/>
    <p:sldId id="615" r:id="rId29"/>
    <p:sldId id="576" r:id="rId30"/>
    <p:sldId id="578" r:id="rId31"/>
    <p:sldId id="514" r:id="rId32"/>
    <p:sldId id="583" r:id="rId33"/>
    <p:sldId id="581" r:id="rId34"/>
    <p:sldId id="562" r:id="rId35"/>
    <p:sldId id="608" r:id="rId36"/>
    <p:sldId id="1623"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DC"/>
    <a:srgbClr val="FFFFFF"/>
    <a:srgbClr val="F5F5F5"/>
    <a:srgbClr val="E9E9E9"/>
    <a:srgbClr val="999999"/>
    <a:srgbClr val="9B8A7F"/>
    <a:srgbClr val="C4A17C"/>
    <a:srgbClr val="FBFBFB"/>
    <a:srgbClr val="ECECEC"/>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7" autoAdjust="0"/>
    <p:restoredTop sz="87543" autoAdjust="0"/>
  </p:normalViewPr>
  <p:slideViewPr>
    <p:cSldViewPr snapToGrid="0">
      <p:cViewPr varScale="1">
        <p:scale>
          <a:sx n="84" d="100"/>
          <a:sy n="84" d="100"/>
        </p:scale>
        <p:origin x="76" y="196"/>
      </p:cViewPr>
      <p:guideLst/>
    </p:cSldViewPr>
  </p:slideViewPr>
  <p:outlineViewPr>
    <p:cViewPr>
      <p:scale>
        <a:sx n="33" d="100"/>
        <a:sy n="33" d="100"/>
      </p:scale>
      <p:origin x="0" y="0"/>
    </p:cViewPr>
  </p:outlin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2024/5/31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94940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72900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099854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1583736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3511428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1306221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268659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4778C-5860-BD20-3A86-D04A2733FF6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16F5E5-BDA2-D234-5748-489D80E61D3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756573-A845-57B2-60EA-BA684319DA6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4AB0B91-D5A3-C6B1-792F-B38F0E037D85}"/>
              </a:ext>
            </a:extLst>
          </p:cNvPr>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376106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37485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886297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377435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511354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7675501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lycbiz.com/jp/service/yahoo-ads/"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586574" y="5220647"/>
            <a:ext cx="2998320"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 altLang="ja-JP" sz="1200" b="0" i="0" u="sng" dirty="0">
                <a:solidFill>
                  <a:schemeClr val="bg1"/>
                </a:solidFill>
                <a:effectLst/>
                <a:latin typeface="NotoSansJP"/>
                <a:hlinkClick r:id="rId3">
                  <a:extLst>
                    <a:ext uri="{A12FA001-AC4F-418D-AE19-62706E023703}">
                      <ahyp:hlinkClr xmlns:ahyp="http://schemas.microsoft.com/office/drawing/2018/hyperlinkcolor" val="tx"/>
                    </a:ext>
                  </a:extLst>
                </a:hlinkClick>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4"/>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0" name="テキスト ボックス 9">
            <a:extLst>
              <a:ext uri="{FF2B5EF4-FFF2-40B4-BE49-F238E27FC236}">
                <a16:creationId xmlns:a16="http://schemas.microsoft.com/office/drawing/2014/main" id="{03A20266-7508-1C3F-1AB1-DCC4314F83E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89978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2_目次B_6項目">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28D87A9D-000F-975B-8DBF-1BC37F96D80E}"/>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573771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517A9192-F1AD-6432-AA05-3ED25890561C}"/>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E4029CFC-905A-4878-5D8F-5B43C8159D43}"/>
              </a:ext>
            </a:extLst>
          </p:cNvPr>
          <p:cNvSpPr/>
          <p:nvPr userDrawn="1"/>
        </p:nvSpPr>
        <p:spPr>
          <a:xfrm>
            <a:off x="1" y="-1"/>
            <a:ext cx="12192000" cy="6858001"/>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2" name="角丸四角形 1">
            <a:extLst>
              <a:ext uri="{FF2B5EF4-FFF2-40B4-BE49-F238E27FC236}">
                <a16:creationId xmlns:a16="http://schemas.microsoft.com/office/drawing/2014/main" id="{F125FBC4-EE4C-56B1-950B-C0A068BF643B}"/>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pic>
        <p:nvPicPr>
          <p:cNvPr id="4" name="図 3">
            <a:extLst>
              <a:ext uri="{FF2B5EF4-FFF2-40B4-BE49-F238E27FC236}">
                <a16:creationId xmlns:a16="http://schemas.microsoft.com/office/drawing/2014/main" id="{DF3F30F0-DEA2-9226-CFFE-A548BD716C86}"/>
              </a:ext>
            </a:extLst>
          </p:cNvPr>
          <p:cNvPicPr>
            <a:picLocks noChangeAspect="1"/>
          </p:cNvPicPr>
          <p:nvPr userDrawn="1"/>
        </p:nvPicPr>
        <p:blipFill>
          <a:blip r:embed="rId3"/>
          <a:stretch>
            <a:fillRect/>
          </a:stretch>
        </p:blipFill>
        <p:spPr>
          <a:xfrm>
            <a:off x="947738" y="4694646"/>
            <a:ext cx="2183572" cy="379752"/>
          </a:xfrm>
          <a:prstGeom prst="rect">
            <a:avLst/>
          </a:prstGeom>
        </p:spPr>
      </p:pic>
    </p:spTree>
    <p:extLst>
      <p:ext uri="{BB962C8B-B14F-4D97-AF65-F5344CB8AC3E}">
        <p14:creationId xmlns:p14="http://schemas.microsoft.com/office/powerpoint/2010/main" val="196783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219114"/>
            <a:ext cx="12193200" cy="16388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83348"/>
            <a:ext cx="794963" cy="662469"/>
          </a:xfrm>
          <a:prstGeom prst="rect">
            <a:avLst/>
          </a:prstGeom>
        </p:spPr>
      </p:pic>
      <p:sp>
        <p:nvSpPr>
          <p:cNvPr id="10" name="テキスト ボックス 9">
            <a:extLst>
              <a:ext uri="{FF2B5EF4-FFF2-40B4-BE49-F238E27FC236}">
                <a16:creationId xmlns:a16="http://schemas.microsoft.com/office/drawing/2014/main" id="{EA32C6EC-AE4E-716F-B097-6FC5FBEEF58D}"/>
              </a:ext>
            </a:extLst>
          </p:cNvPr>
          <p:cNvSpPr txBox="1"/>
          <p:nvPr userDrawn="1"/>
        </p:nvSpPr>
        <p:spPr>
          <a:xfrm>
            <a:off x="5534788" y="6519347"/>
            <a:ext cx="1122423" cy="230832"/>
          </a:xfrm>
          <a:prstGeom prst="rect">
            <a:avLst/>
          </a:prstGeom>
          <a:noFill/>
        </p:spPr>
        <p:txBody>
          <a:bodyPr wrap="none" rtlCol="0">
            <a:spAutoFit/>
          </a:bodyPr>
          <a:lstStyle/>
          <a:p>
            <a:pPr algn="ct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61581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53392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45202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37012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155818"/>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073920"/>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399202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170579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266039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58484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47914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4" name="円/楕円 18">
            <a:extLst>
              <a:ext uri="{FF2B5EF4-FFF2-40B4-BE49-F238E27FC236}">
                <a16:creationId xmlns:a16="http://schemas.microsoft.com/office/drawing/2014/main" id="{072F0C25-50DA-B08E-2924-5929A780E485}"/>
              </a:ext>
            </a:extLst>
          </p:cNvPr>
          <p:cNvSpPr>
            <a:spLocks noChangeAspect="1"/>
          </p:cNvSpPr>
          <p:nvPr userDrawn="1"/>
        </p:nvSpPr>
        <p:spPr>
          <a:xfrm>
            <a:off x="946017" y="5187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A360662C-A924-2225-0358-94BFDCF32388}"/>
              </a:ext>
            </a:extLst>
          </p:cNvPr>
          <p:cNvCxnSpPr/>
          <p:nvPr userDrawn="1"/>
        </p:nvCxnSpPr>
        <p:spPr>
          <a:xfrm>
            <a:off x="1230743" y="4866315"/>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テキスト プレースホルダー 4">
            <a:extLst>
              <a:ext uri="{FF2B5EF4-FFF2-40B4-BE49-F238E27FC236}">
                <a16:creationId xmlns:a16="http://schemas.microsoft.com/office/drawing/2014/main" id="{EA851FCC-FBCE-1E46-8CBE-98654598DB92}"/>
              </a:ext>
            </a:extLst>
          </p:cNvPr>
          <p:cNvSpPr>
            <a:spLocks noGrp="1"/>
          </p:cNvSpPr>
          <p:nvPr>
            <p:ph type="body" sz="quarter" idx="18" hasCustomPrompt="1"/>
          </p:nvPr>
        </p:nvSpPr>
        <p:spPr>
          <a:xfrm>
            <a:off x="1856409" y="528606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29819329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95495630"/>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78372954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_表紙A_YDA共通">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dirty="0">
                <a:solidFill>
                  <a:schemeClr val="bg1"/>
                </a:solidFill>
                <a:latin typeface="+mn-ea"/>
                <a:ea typeface="+mn-ea"/>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1217042"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2024/6/3</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3" name="テキスト ボックス 2">
            <a:extLst>
              <a:ext uri="{FF2B5EF4-FFF2-40B4-BE49-F238E27FC236}">
                <a16:creationId xmlns:a16="http://schemas.microsoft.com/office/drawing/2014/main" id="{610364D4-9AC7-A9AD-3EA1-6381106156A6}"/>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
        <p:nvSpPr>
          <p:cNvPr id="4" name="角丸四角形 3">
            <a:extLst>
              <a:ext uri="{FF2B5EF4-FFF2-40B4-BE49-F238E27FC236}">
                <a16:creationId xmlns:a16="http://schemas.microsoft.com/office/drawing/2014/main" id="{55AE3685-9106-B089-5763-6F7B0EEBB4F8}"/>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5" name="テキスト プレースホルダー 4">
            <a:extLst>
              <a:ext uri="{FF2B5EF4-FFF2-40B4-BE49-F238E27FC236}">
                <a16:creationId xmlns:a16="http://schemas.microsoft.com/office/drawing/2014/main" id="{4094C3B6-C4B9-1DA0-0E22-B53B77458F97}"/>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2" name="図 1">
            <a:extLst>
              <a:ext uri="{FF2B5EF4-FFF2-40B4-BE49-F238E27FC236}">
                <a16:creationId xmlns:a16="http://schemas.microsoft.com/office/drawing/2014/main" id="{AF58531C-798F-4AB7-919B-E9892BA975B5}"/>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17042"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2024/6/3</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612690"/>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64114"/>
            <a:ext cx="4679021" cy="604574"/>
          </a:xfrm>
          <a:prstGeom prst="rect">
            <a:avLst/>
          </a:prstGeom>
        </p:spPr>
        <p:txBody>
          <a:bodyPr>
            <a:normAutofit/>
          </a:bodyPr>
          <a:lstStyle>
            <a:lvl1pPr algn="ctr">
              <a:defRPr sz="1400" b="1">
                <a:solidFill>
                  <a:schemeClr val="accent6"/>
                </a:solidFill>
                <a:latin typeface="+mj-ea"/>
                <a:ea typeface="+mj-ea"/>
              </a:defRPr>
            </a:lvl1pPr>
          </a:lstStyle>
          <a:p>
            <a:pPr lvl="0"/>
            <a:r>
              <a:rPr kumimoji="1" lang="en-US" altLang="ja-JP" dirty="0"/>
              <a:t>Yahoo!</a:t>
            </a:r>
            <a:r>
              <a:rPr kumimoji="1" lang="ja-JP" altLang="en-US" dirty="0"/>
              <a:t>ファイナンス　タイアップ</a:t>
            </a:r>
            <a:endParaRPr kumimoji="1" lang="en-US" altLang="ja-JP" dirty="0"/>
          </a:p>
          <a:p>
            <a:pPr lvl="0"/>
            <a:r>
              <a:rPr kumimoji="1" lang="en-US" altLang="ja-JP" dirty="0"/>
              <a:t>2024</a:t>
            </a:r>
            <a:r>
              <a:rPr kumimoji="1" lang="ja-JP" altLang="en-US" dirty="0"/>
              <a:t>年</a:t>
            </a:r>
            <a:r>
              <a:rPr kumimoji="1" lang="en-US" altLang="ja-JP" dirty="0"/>
              <a:t>4</a:t>
            </a:r>
            <a:r>
              <a:rPr kumimoji="1" lang="ja-JP" altLang="en-US" dirty="0"/>
              <a:t>月～</a:t>
            </a:r>
            <a:r>
              <a:rPr kumimoji="1" lang="en-US" altLang="ja-JP" dirty="0"/>
              <a:t>6</a:t>
            </a:r>
            <a:r>
              <a:rPr kumimoji="1" lang="ja-JP" altLang="en-US" dirty="0"/>
              <a:t>月</a:t>
            </a:r>
          </a:p>
        </p:txBody>
      </p:sp>
      <p:pic>
        <p:nvPicPr>
          <p:cNvPr id="2" name="図 1">
            <a:extLst>
              <a:ext uri="{FF2B5EF4-FFF2-40B4-BE49-F238E27FC236}">
                <a16:creationId xmlns:a16="http://schemas.microsoft.com/office/drawing/2014/main" id="{13ACA5E1-0A26-3EC6-0EAD-6D9F38D19B3A}"/>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01C63129-F437-DF47-E971-AC287CA6CE7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4339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表紙A_YSA共通">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1217042" y="5710013"/>
            <a:ext cx="1025922"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2024/6/3</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5091879"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4" name="角丸四角形 3">
            <a:extLst>
              <a:ext uri="{FF2B5EF4-FFF2-40B4-BE49-F238E27FC236}">
                <a16:creationId xmlns:a16="http://schemas.microsoft.com/office/drawing/2014/main" id="{EAA1288E-3F7C-ECD2-8654-DD76D0C207C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プレースホルダー 4">
            <a:extLst>
              <a:ext uri="{FF2B5EF4-FFF2-40B4-BE49-F238E27FC236}">
                <a16:creationId xmlns:a16="http://schemas.microsoft.com/office/drawing/2014/main" id="{523CAC3D-5C17-D366-4B6E-8CED9FEA9FA9}"/>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5" name="図 4">
            <a:extLst>
              <a:ext uri="{FF2B5EF4-FFF2-40B4-BE49-F238E27FC236}">
                <a16:creationId xmlns:a16="http://schemas.microsoft.com/office/drawing/2014/main" id="{8D2BB8D1-8BC2-F366-3DE4-07DA93A317F4}"/>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6" name="テキスト ボックス 5">
            <a:extLst>
              <a:ext uri="{FF2B5EF4-FFF2-40B4-BE49-F238E27FC236}">
                <a16:creationId xmlns:a16="http://schemas.microsoft.com/office/drawing/2014/main" id="{9CBB27BA-9DAC-491C-6435-7DCBBE6988F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048796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635985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17861"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35991"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D8ACBBB-E9A5-B29B-915B-DD0991321A66}"/>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16440"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1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0794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399" y="5988095"/>
            <a:ext cx="1988165" cy="307777"/>
          </a:xfrm>
          <a:prstGeom prst="rect">
            <a:avLst/>
          </a:prstGeom>
          <a:noFill/>
        </p:spPr>
        <p:txBody>
          <a:bodyPr wrap="square" lIns="0" rIns="0" rtlCol="0">
            <a:spAutoFit/>
          </a:bodyPr>
          <a:lstStyle/>
          <a:p>
            <a:pPr algn="l"/>
            <a:r>
              <a:rPr kumimoji="1" lang="en-US" altLang="ja-JP" sz="1400" b="0" i="0" spc="0" dirty="0">
                <a:solidFill>
                  <a:schemeClr val="accent3"/>
                </a:solidFill>
                <a:latin typeface="Meiryo" panose="020B0604030504040204" pitchFamily="34" charset="-128"/>
                <a:ea typeface="Meiryo" panose="020B0604030504040204" pitchFamily="34" charset="-128"/>
              </a:rPr>
              <a:t>LINE</a:t>
            </a: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2"/>
          <a:srcRect t="16508" r="33629"/>
          <a:stretch/>
        </p:blipFill>
        <p:spPr>
          <a:xfrm>
            <a:off x="6592801"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hasCustomPrompt="1"/>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r>
              <a:rPr kumimoji="1" lang="ja-JP" altLang="en-US"/>
              <a:t>サブタイトルを入力</a:t>
            </a:r>
          </a:p>
        </p:txBody>
      </p:sp>
      <p:pic>
        <p:nvPicPr>
          <p:cNvPr id="7" name="図 6">
            <a:extLst>
              <a:ext uri="{FF2B5EF4-FFF2-40B4-BE49-F238E27FC236}">
                <a16:creationId xmlns:a16="http://schemas.microsoft.com/office/drawing/2014/main" id="{74C86F82-E023-EEC9-BC08-A61545940EE0}"/>
              </a:ext>
            </a:extLst>
          </p:cNvPr>
          <p:cNvPicPr>
            <a:picLocks noChangeAspect="1"/>
          </p:cNvPicPr>
          <p:nvPr userDrawn="1"/>
        </p:nvPicPr>
        <p:blipFill>
          <a:blip r:embed="rId3"/>
          <a:stretch>
            <a:fillRect/>
          </a:stretch>
        </p:blipFill>
        <p:spPr>
          <a:xfrm>
            <a:off x="696504" y="538480"/>
            <a:ext cx="1916067" cy="333229"/>
          </a:xfrm>
          <a:prstGeom prst="rect">
            <a:avLst/>
          </a:prstGeom>
        </p:spPr>
      </p:pic>
      <p:sp>
        <p:nvSpPr>
          <p:cNvPr id="11" name="テキスト ボックス 10">
            <a:extLst>
              <a:ext uri="{FF2B5EF4-FFF2-40B4-BE49-F238E27FC236}">
                <a16:creationId xmlns:a16="http://schemas.microsoft.com/office/drawing/2014/main" id="{4F56A345-4183-303C-B249-21A699827DAF}"/>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99988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883" r:id="rId1"/>
    <p:sldLayoutId id="2147483792" r:id="rId2"/>
    <p:sldLayoutId id="2147483865" r:id="rId3"/>
    <p:sldLayoutId id="2147483873" r:id="rId4"/>
    <p:sldLayoutId id="2147483874" r:id="rId5"/>
    <p:sldLayoutId id="2147483853" r:id="rId6"/>
    <p:sldLayoutId id="2147483851" r:id="rId7"/>
    <p:sldLayoutId id="2147483852" r:id="rId8"/>
    <p:sldLayoutId id="2147483868" r:id="rId9"/>
    <p:sldLayoutId id="2147483875" r:id="rId10"/>
    <p:sldLayoutId id="2147483876" r:id="rId11"/>
    <p:sldLayoutId id="2147483877" r:id="rId12"/>
    <p:sldLayoutId id="2147483871" r:id="rId13"/>
    <p:sldLayoutId id="2147483762" r:id="rId14"/>
    <p:sldLayoutId id="2147483782" r:id="rId15"/>
    <p:sldLayoutId id="2147483793" r:id="rId16"/>
    <p:sldLayoutId id="2147483867" r:id="rId17"/>
    <p:sldLayoutId id="2147483800" r:id="rId18"/>
    <p:sldLayoutId id="2147483794" r:id="rId19"/>
    <p:sldLayoutId id="2147483879" r:id="rId20"/>
    <p:sldLayoutId id="2147483881" r:id="rId21"/>
    <p:sldLayoutId id="2147483882" r:id="rId2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s://s.yimg.jp/dl/displayads-guarantee/01/displayads-guarantee_ADguideline_Specialfeature.z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4.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svg"/><Relationship Id="rId12"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40.png"/><Relationship Id="rId11" Type="http://schemas.openxmlformats.org/officeDocument/2006/relationships/image" Target="../media/image45.svg"/><Relationship Id="rId5" Type="http://schemas.openxmlformats.org/officeDocument/2006/relationships/image" Target="../media/image38.svg"/><Relationship Id="rId10" Type="http://schemas.openxmlformats.org/officeDocument/2006/relationships/image" Target="../media/image44.png"/><Relationship Id="rId4" Type="http://schemas.openxmlformats.org/officeDocument/2006/relationships/image" Target="../media/image37.png"/><Relationship Id="rId9" Type="http://schemas.openxmlformats.org/officeDocument/2006/relationships/image" Target="../media/image43.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9.png"/><Relationship Id="rId1" Type="http://schemas.openxmlformats.org/officeDocument/2006/relationships/slideLayout" Target="../slideLayouts/slideLayout16.xml"/><Relationship Id="rId5" Type="http://schemas.openxmlformats.org/officeDocument/2006/relationships/image" Target="../media/image47.sv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hyperlink" Target="https://s.yimg.jp/dl/displayads-guarantee/01/displayads-guarantee_ADguideline_Specialfeature.zip"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9.png"/><Relationship Id="rId7" Type="http://schemas.openxmlformats.org/officeDocument/2006/relationships/image" Target="../media/image51.sv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50.png"/><Relationship Id="rId5" Type="http://schemas.openxmlformats.org/officeDocument/2006/relationships/hyperlink" Target="https://s.yimg.jp/dl/displayads-guarantee/01/displayads-guarantee_ADguideline_Specialfeature.zip" TargetMode="External"/><Relationship Id="rId10" Type="http://schemas.openxmlformats.org/officeDocument/2006/relationships/image" Target="../media/image53.png"/><Relationship Id="rId4" Type="http://schemas.openxmlformats.org/officeDocument/2006/relationships/hyperlink" Target="https://ads-help.yahoo-net.jp/s/article/H000044855?language=ja" TargetMode="External"/><Relationship Id="rId9" Type="http://schemas.openxmlformats.org/officeDocument/2006/relationships/image" Target="../media/image52.svg"/></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47737" y="2790694"/>
            <a:ext cx="5587069" cy="1325563"/>
          </a:xfrm>
        </p:spPr>
        <p:txBody>
          <a:body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sp>
        <p:nvSpPr>
          <p:cNvPr id="3" name="テキスト プレースホルダー 4">
            <a:extLst>
              <a:ext uri="{FF2B5EF4-FFF2-40B4-BE49-F238E27FC236}">
                <a16:creationId xmlns:a16="http://schemas.microsoft.com/office/drawing/2014/main" id="{4B001570-EBC9-B874-85D0-0B66E0D7DAB2}"/>
              </a:ext>
            </a:extLst>
          </p:cNvPr>
          <p:cNvSpPr>
            <a:spLocks noGrp="1"/>
          </p:cNvSpPr>
          <p:nvPr>
            <p:ph type="body" sz="quarter" idx="14" hasCustomPrompt="1"/>
          </p:nvPr>
        </p:nvSpPr>
        <p:spPr>
          <a:xfrm>
            <a:off x="1159071" y="4556231"/>
            <a:ext cx="4679021" cy="604574"/>
          </a:xfrm>
          <a:prstGeom prst="rect">
            <a:avLst/>
          </a:prstGeom>
        </p:spPr>
        <p:txBody>
          <a:bodyPr>
            <a:normAutofit/>
          </a:bodyPr>
          <a:lstStyle>
            <a:lvl1pPr algn="ctr">
              <a:defRPr sz="1400" b="1">
                <a:solidFill>
                  <a:schemeClr val="accent6"/>
                </a:solidFill>
                <a:latin typeface="+mj-ea"/>
                <a:ea typeface="+mj-ea"/>
              </a:defRPr>
            </a:lvl1pPr>
          </a:lstStyle>
          <a:p>
            <a:pPr lvl="0"/>
            <a:r>
              <a:rPr kumimoji="1" lang="en-US" altLang="ja-JP" dirty="0"/>
              <a:t>Yahoo!</a:t>
            </a:r>
            <a:r>
              <a:rPr kumimoji="1" lang="ja-JP" altLang="en-US" dirty="0"/>
              <a:t>ファイナンス　タイアップ</a:t>
            </a:r>
            <a:endParaRPr kumimoji="1" lang="en-US" altLang="ja-JP" dirty="0"/>
          </a:p>
          <a:p>
            <a:pPr lvl="0"/>
            <a:r>
              <a:rPr kumimoji="1" lang="en-US" altLang="ja-JP" dirty="0"/>
              <a:t>2024</a:t>
            </a:r>
            <a:r>
              <a:rPr kumimoji="1" lang="ja-JP" altLang="en-US" dirty="0"/>
              <a:t>年</a:t>
            </a:r>
            <a:r>
              <a:rPr lang="en-US" altLang="ja-JP" dirty="0"/>
              <a:t>7</a:t>
            </a:r>
            <a:r>
              <a:rPr kumimoji="1" lang="ja-JP" altLang="en-US" dirty="0"/>
              <a:t>月～</a:t>
            </a:r>
            <a:r>
              <a:rPr lang="en-US" altLang="ja-JP" dirty="0"/>
              <a:t>9</a:t>
            </a:r>
            <a:r>
              <a:rPr kumimoji="1" lang="ja-JP" altLang="en-US" dirty="0"/>
              <a:t>月</a:t>
            </a: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1225530900"/>
              </p:ext>
            </p:extLst>
          </p:nvPr>
        </p:nvGraphicFramePr>
        <p:xfrm>
          <a:off x="479425" y="1089026"/>
          <a:ext cx="11233150" cy="547211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679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ファイナンス通常広告</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（予約型）</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2467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ファイナンス内</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の各編集誘導枠および、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ファイナンス通常広告（予約型）</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824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a:t>
                      </a:r>
                      <a:r>
                        <a:rPr kumimoji="1" lang="ja-JP" altLang="en-US" sz="1050" kern="1200" baseline="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特設ページ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err="1">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スマートフォン（１デバイスも可能）</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ページ程度</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5</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5</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編集誘導枠、通常広告配信からの想定</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数となります。各</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数は想定値であり</a:t>
                      </a:r>
                      <a:r>
                        <a:rPr kumimoji="0" lang="ja-JP" altLang="ja-JP" sz="1050" kern="0" dirty="0">
                          <a:solidFill>
                            <a:schemeClr val="tx2">
                              <a:lumMod val="75000"/>
                              <a:lumOff val="25000"/>
                            </a:schemeClr>
                          </a:solidFill>
                          <a:latin typeface="+mn-ea"/>
                          <a:cs typeface="+mn-lt"/>
                        </a:rPr>
                        <a:t>広告視聴数の目安です。結果として下回る場合があります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内容や回数などにより可否を判断させていただきますので事前にご相談ください</a:t>
                      </a:r>
                      <a:b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b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また、別途費用が発生します</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2</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次利用：不可となります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75741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掲載期間中は常設します。弊社で制作、掲載を行います（編集要望、動画不可、掲載期間中の差し替え不可）</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P7</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のイメージ図をご確認ください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・広告主様の公式ロゴを弊社担当営業まで送付してください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92762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代理店様が制作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広告管理ツールからの予約をお願いします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・対象商品：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　ディスプレイ広告（予約型）「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P28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35</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・リンク先</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を指定してください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・バナー：バナー内に</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ファイナンスのロゴが必要です。ロゴは弊社担当営業より送付いたします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制作ルール</a:t>
                      </a:r>
                      <a:r>
                        <a:rPr lang="ja-JP" altLang="en-US" sz="1050" kern="0" dirty="0">
                          <a:solidFill>
                            <a:srgbClr val="545454"/>
                          </a:solidFill>
                          <a:latin typeface="メイリオ"/>
                          <a:ea typeface="メイリオ"/>
                        </a:rPr>
                        <a:t>は別紙「</a:t>
                      </a: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mn-ea"/>
                          <a:cs typeface="+mn-cs"/>
                          <a:hlinkClick r:id="rId4"/>
                        </a:rPr>
                        <a:t>タイアップ広告・クリエイティブ企画商品の誘導広告クリエイティブにおける表記ガイドライン</a:t>
                      </a:r>
                      <a:r>
                        <a:rPr lang="ja-JP" altLang="en-US" sz="1050" kern="0" dirty="0">
                          <a:solidFill>
                            <a:srgbClr val="545454"/>
                          </a:solidFill>
                          <a:latin typeface="メイリオ"/>
                          <a:ea typeface="メイリオ"/>
                        </a:rPr>
                        <a:t>」を遵守</a:t>
                      </a:r>
                      <a:endParaRPr lang="en-US" altLang="ja-JP" sz="1050" kern="0" dirty="0">
                        <a:solidFill>
                          <a:srgbClr val="545454"/>
                        </a:solidFill>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160845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コンテンツ</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制作・掲載費</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編集誘導バナー掲載費</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467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か月間（平日掲載開始）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3" name="表 2">
            <a:extLst>
              <a:ext uri="{FF2B5EF4-FFF2-40B4-BE49-F238E27FC236}">
                <a16:creationId xmlns:a16="http://schemas.microsoft.com/office/drawing/2014/main" id="{8CC0B665-2434-25D6-2FA2-AFE8ECDD1D9D}"/>
              </a:ext>
            </a:extLst>
          </p:cNvPr>
          <p:cNvGraphicFramePr>
            <a:graphicFrameLocks noGrp="1"/>
          </p:cNvGraphicFramePr>
          <p:nvPr>
            <p:extLst>
              <p:ext uri="{D42A27DB-BD31-4B8C-83A1-F6EECF244321}">
                <p14:modId xmlns:p14="http://schemas.microsoft.com/office/powerpoint/2010/main" val="2217000255"/>
              </p:ext>
            </p:extLst>
          </p:nvPr>
        </p:nvGraphicFramePr>
        <p:xfrm>
          <a:off x="476975" y="1089025"/>
          <a:ext cx="11235600" cy="547211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5472113">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700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■タイアップページのコンテンツ制作・掲載・編集誘導枠の制作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内訳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　スマートフォン：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■タイアップページのコンテンツ制作・掲載・編集誘導枠の制作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■タイアップページのコンテンツ制作・掲載・編集誘導枠の制作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日（ネット）／事前見積もり：不要／専用フォームからお申し込み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ただし、編集誘導枠を追加購入いただく場合無償となります</a:t>
                      </a: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日（グロス）／事前見積もり：不要／専用フォームからお申し込み</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09836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B2EC565C-7897-190B-3DAE-2AAA66FE758A}"/>
              </a:ext>
            </a:extLst>
          </p:cNvPr>
          <p:cNvGraphicFramePr>
            <a:graphicFrameLocks noGrp="1"/>
          </p:cNvGraphicFramePr>
          <p:nvPr>
            <p:extLst>
              <p:ext uri="{D42A27DB-BD31-4B8C-83A1-F6EECF244321}">
                <p14:modId xmlns:p14="http://schemas.microsoft.com/office/powerpoint/2010/main" val="2484778338"/>
              </p:ext>
            </p:extLst>
          </p:nvPr>
        </p:nvGraphicFramePr>
        <p:xfrm>
          <a:off x="479425" y="1089027"/>
          <a:ext cx="11235600" cy="529272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164379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原則として、掲載開始の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か月前までにお申し込みください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所定の方法によるお申し込み契約の成立後はキャンセルは不可となります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営業日前までに</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　掲載期間のご連絡をメールでいただきます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5356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7</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9</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30</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日掲載終了分</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3"/>
                  </a:ext>
                </a:extLst>
              </a:tr>
              <a:tr h="905002">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PV</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a:t>
                      </a: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UB</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・ページ内リンクのクリック数など</a:t>
                      </a:r>
                      <a:endParaRPr lang="en-US" altLang="ja-JP" sz="105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アンケートレポート</a:t>
                      </a:r>
                      <a:endParaRPr lang="en-US" altLang="ja-JP" sz="1050" dirty="0">
                        <a:solidFill>
                          <a:schemeClr val="accent3"/>
                        </a:solidFill>
                        <a:latin typeface="Meiryo" panose="020B0604030504040204" pitchFamily="34" charset="-128"/>
                        <a:ea typeface="Meiryo" panose="020B0604030504040204" pitchFamily="34" charset="-128"/>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掲載終了から</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週間程度でご提出いたします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220831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本商品はお見積りが不要な商品ですが、本商品資料と異なる条件で契約する場合はお見積りが必要となりますので</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お申し込み時には弊社営業担当までお問い合わせください</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67309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タイアッププラン一覧</a:t>
            </a:r>
            <a:endParaRPr kumimoji="1" lang="ja-JP" altLang="en-US" sz="1600" dirty="0"/>
          </a:p>
        </p:txBody>
      </p:sp>
      <p:graphicFrame>
        <p:nvGraphicFramePr>
          <p:cNvPr id="5" name="表 4">
            <a:extLst>
              <a:ext uri="{FF2B5EF4-FFF2-40B4-BE49-F238E27FC236}">
                <a16:creationId xmlns:a16="http://schemas.microsoft.com/office/drawing/2014/main" id="{F48E1BC7-1FAC-3961-61F7-E7B6237B8515}"/>
              </a:ext>
            </a:extLst>
          </p:cNvPr>
          <p:cNvGraphicFramePr>
            <a:graphicFrameLocks noGrp="1"/>
          </p:cNvGraphicFramePr>
          <p:nvPr>
            <p:extLst>
              <p:ext uri="{D42A27DB-BD31-4B8C-83A1-F6EECF244321}">
                <p14:modId xmlns:p14="http://schemas.microsoft.com/office/powerpoint/2010/main" val="1159164525"/>
              </p:ext>
            </p:extLst>
          </p:nvPr>
        </p:nvGraphicFramePr>
        <p:xfrm>
          <a:off x="479423" y="1286933"/>
          <a:ext cx="11233152" cy="5105999"/>
        </p:xfrm>
        <a:graphic>
          <a:graphicData uri="http://schemas.openxmlformats.org/drawingml/2006/table">
            <a:tbl>
              <a:tblPr firstRow="1" bandRow="1">
                <a:tableStyleId>{F5AB1C69-6EDB-4FF4-983F-18BD219EF322}</a:tableStyleId>
              </a:tblPr>
              <a:tblGrid>
                <a:gridCol w="1359088">
                  <a:extLst>
                    <a:ext uri="{9D8B030D-6E8A-4147-A177-3AD203B41FA5}">
                      <a16:colId xmlns:a16="http://schemas.microsoft.com/office/drawing/2014/main" val="4151346261"/>
                    </a:ext>
                  </a:extLst>
                </a:gridCol>
                <a:gridCol w="3379787">
                  <a:extLst>
                    <a:ext uri="{9D8B030D-6E8A-4147-A177-3AD203B41FA5}">
                      <a16:colId xmlns:a16="http://schemas.microsoft.com/office/drawing/2014/main" val="903653863"/>
                    </a:ext>
                  </a:extLst>
                </a:gridCol>
                <a:gridCol w="1981748">
                  <a:extLst>
                    <a:ext uri="{9D8B030D-6E8A-4147-A177-3AD203B41FA5}">
                      <a16:colId xmlns:a16="http://schemas.microsoft.com/office/drawing/2014/main" val="3886954139"/>
                    </a:ext>
                  </a:extLst>
                </a:gridCol>
                <a:gridCol w="1674753">
                  <a:extLst>
                    <a:ext uri="{9D8B030D-6E8A-4147-A177-3AD203B41FA5}">
                      <a16:colId xmlns:a16="http://schemas.microsoft.com/office/drawing/2014/main" val="699561445"/>
                    </a:ext>
                  </a:extLst>
                </a:gridCol>
                <a:gridCol w="1628233">
                  <a:extLst>
                    <a:ext uri="{9D8B030D-6E8A-4147-A177-3AD203B41FA5}">
                      <a16:colId xmlns:a16="http://schemas.microsoft.com/office/drawing/2014/main" val="1253173420"/>
                    </a:ext>
                  </a:extLst>
                </a:gridCol>
                <a:gridCol w="1209543">
                  <a:extLst>
                    <a:ext uri="{9D8B030D-6E8A-4147-A177-3AD203B41FA5}">
                      <a16:colId xmlns:a16="http://schemas.microsoft.com/office/drawing/2014/main" val="763568257"/>
                    </a:ext>
                  </a:extLst>
                </a:gridCol>
              </a:tblGrid>
              <a:tr h="514116">
                <a:tc>
                  <a:txBody>
                    <a:bodyPr/>
                    <a:lstStyle/>
                    <a:p>
                      <a:pPr algn="ctr">
                        <a:lnSpc>
                          <a:spcPct val="150000"/>
                        </a:lnSpc>
                      </a:pPr>
                      <a:r>
                        <a:rPr kumimoji="1" lang="ja-JP" altLang="en-US" sz="1400" dirty="0">
                          <a:latin typeface="+mn-ea"/>
                          <a:ea typeface="+mn-ea"/>
                        </a:rPr>
                        <a:t>デバイス</a:t>
                      </a:r>
                    </a:p>
                  </a:txBody>
                  <a:tcPr/>
                </a:tc>
                <a:tc>
                  <a:txBody>
                    <a:bodyPr/>
                    <a:lstStyle/>
                    <a:p>
                      <a:pPr algn="ctr">
                        <a:lnSpc>
                          <a:spcPct val="150000"/>
                        </a:lnSpc>
                      </a:pPr>
                      <a:r>
                        <a:rPr kumimoji="1" lang="ja-JP" altLang="en-US" sz="1400" dirty="0">
                          <a:latin typeface="+mn-ea"/>
                          <a:ea typeface="+mn-ea"/>
                        </a:rPr>
                        <a:t>項目</a:t>
                      </a:r>
                    </a:p>
                  </a:txBody>
                  <a:tcPr/>
                </a:tc>
                <a:tc>
                  <a:txBody>
                    <a:bodyPr/>
                    <a:lstStyle/>
                    <a:p>
                      <a:pPr algn="ctr">
                        <a:lnSpc>
                          <a:spcPct val="150000"/>
                        </a:lnSpc>
                      </a:pPr>
                      <a:r>
                        <a:rPr kumimoji="1" lang="ja-JP" altLang="en-US" sz="1400" dirty="0">
                          <a:latin typeface="+mn-ea"/>
                          <a:ea typeface="+mn-ea"/>
                        </a:rPr>
                        <a:t>料金（</a:t>
                      </a:r>
                      <a:r>
                        <a:rPr kumimoji="1" lang="en-US" altLang="ja-JP" sz="1400" dirty="0">
                          <a:latin typeface="+mn-ea"/>
                          <a:ea typeface="+mn-ea"/>
                        </a:rPr>
                        <a:t>Q2</a:t>
                      </a:r>
                      <a:r>
                        <a:rPr kumimoji="1" lang="ja-JP" altLang="en-US" sz="1400" dirty="0">
                          <a:latin typeface="+mn-ea"/>
                          <a:ea typeface="+mn-ea"/>
                        </a:rPr>
                        <a:t>）</a:t>
                      </a:r>
                    </a:p>
                  </a:txBody>
                  <a:tcPr/>
                </a:tc>
                <a:tc>
                  <a:txBody>
                    <a:bodyPr/>
                    <a:lstStyle/>
                    <a:p>
                      <a:pPr algn="ctr"/>
                      <a:r>
                        <a:rPr kumimoji="1" lang="ja-JP" altLang="en-US" sz="1400" dirty="0">
                          <a:latin typeface="+mn-ea"/>
                          <a:ea typeface="+mn-ea"/>
                        </a:rPr>
                        <a:t>パッケージ</a:t>
                      </a:r>
                      <a:endParaRPr kumimoji="1" lang="en-US" altLang="ja-JP" sz="1400" dirty="0">
                        <a:latin typeface="+mn-ea"/>
                        <a:ea typeface="+mn-ea"/>
                      </a:endParaRPr>
                    </a:p>
                    <a:p>
                      <a:pPr algn="ctr"/>
                      <a:r>
                        <a:rPr kumimoji="1" lang="ja-JP" altLang="en-US" sz="1400" dirty="0">
                          <a:latin typeface="+mn-ea"/>
                          <a:ea typeface="+mn-ea"/>
                        </a:rPr>
                        <a:t>価格</a:t>
                      </a:r>
                    </a:p>
                  </a:txBody>
                  <a:tcPr/>
                </a:tc>
                <a:tc>
                  <a:txBody>
                    <a:bodyPr/>
                    <a:lstStyle/>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400" dirty="0">
                          <a:latin typeface="+mn-ea"/>
                          <a:ea typeface="+mn-ea"/>
                        </a:rPr>
                        <a:t>想定誘導数</a:t>
                      </a:r>
                    </a:p>
                  </a:txBody>
                  <a:tcPr/>
                </a:tc>
                <a:tc>
                  <a:txBody>
                    <a:bodyPr/>
                    <a:lstStyle/>
                    <a:p>
                      <a:pPr algn="ctr"/>
                      <a:r>
                        <a:rPr kumimoji="1" lang="ja-JP" altLang="en-US" sz="1400" dirty="0">
                          <a:latin typeface="+mn-ea"/>
                          <a:ea typeface="+mn-ea"/>
                        </a:rPr>
                        <a:t>想定</a:t>
                      </a:r>
                      <a:endParaRPr kumimoji="1" lang="en-US" altLang="ja-JP" sz="1400" dirty="0">
                        <a:latin typeface="+mn-ea"/>
                        <a:ea typeface="+mn-ea"/>
                      </a:endParaRPr>
                    </a:p>
                    <a:p>
                      <a:pPr algn="ctr"/>
                      <a:r>
                        <a:rPr kumimoji="1" lang="en-US" altLang="ja-JP" sz="1400" dirty="0">
                          <a:latin typeface="+mn-ea"/>
                          <a:ea typeface="+mn-ea"/>
                        </a:rPr>
                        <a:t>PV</a:t>
                      </a:r>
                      <a:r>
                        <a:rPr kumimoji="1" lang="ja-JP" altLang="en-US" sz="1400" dirty="0">
                          <a:latin typeface="+mn-ea"/>
                          <a:ea typeface="+mn-ea"/>
                        </a:rPr>
                        <a:t>単価</a:t>
                      </a:r>
                    </a:p>
                  </a:txBody>
                  <a:tcPr/>
                </a:tc>
                <a:extLst>
                  <a:ext uri="{0D108BD9-81ED-4DB2-BD59-A6C34878D82A}">
                    <a16:rowId xmlns:a16="http://schemas.microsoft.com/office/drawing/2014/main" val="2608271982"/>
                  </a:ext>
                </a:extLst>
              </a:tr>
              <a:tr h="725811">
                <a:tc rowSpan="3">
                  <a:txBody>
                    <a:bodyPr/>
                    <a:lstStyle/>
                    <a:p>
                      <a:pPr algn="ctr">
                        <a:lnSpc>
                          <a:spcPct val="300000"/>
                        </a:lnSpc>
                      </a:pPr>
                      <a:r>
                        <a:rPr kumimoji="1" lang="en-US" altLang="ja-JP" sz="1400" b="1" dirty="0">
                          <a:latin typeface="+mn-ea"/>
                          <a:ea typeface="+mn-ea"/>
                        </a:rPr>
                        <a:t>PC/SP</a:t>
                      </a:r>
                      <a:endParaRPr kumimoji="1" lang="ja-JP" altLang="en-US" sz="1400" b="1" dirty="0">
                        <a:latin typeface="+mn-ea"/>
                        <a:ea typeface="+mn-ea"/>
                      </a:endParaRPr>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accent3"/>
                          </a:solidFill>
                          <a:latin typeface="+mn-ea"/>
                          <a:ea typeface="+mn-ea"/>
                        </a:rPr>
                        <a:t>タイアップページの</a:t>
                      </a:r>
                      <a:r>
                        <a:rPr kumimoji="1" lang="ja-JP" altLang="en-US" sz="1400" kern="1200" noProof="0" dirty="0">
                          <a:solidFill>
                            <a:schemeClr val="accent3"/>
                          </a:solidFill>
                          <a:latin typeface="+mn-ea"/>
                          <a:ea typeface="+mn-ea"/>
                        </a:rPr>
                        <a:t>コンテンツ</a:t>
                      </a:r>
                      <a:r>
                        <a:rPr kumimoji="1" lang="ja-JP" altLang="en-US" sz="1400" kern="1200" dirty="0">
                          <a:solidFill>
                            <a:schemeClr val="accent3"/>
                          </a:solidFill>
                          <a:latin typeface="+mn-ea"/>
                          <a:ea typeface="+mn-ea"/>
                        </a:rPr>
                        <a:t>制作・掲載・編集誘導枠の制作（ネット）</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150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tc>
                <a:tc rowSpan="3">
                  <a:txBody>
                    <a:bodyPr/>
                    <a:lstStyle/>
                    <a:p>
                      <a:pPr algn="ctr">
                        <a:lnSpc>
                          <a:spcPct val="300000"/>
                        </a:lnSpc>
                      </a:pPr>
                      <a:r>
                        <a:rPr kumimoji="1" lang="en-US" altLang="ja-JP" sz="1400" dirty="0">
                          <a:latin typeface="+mn-ea"/>
                          <a:ea typeface="+mn-ea"/>
                        </a:rPr>
                        <a:t>700</a:t>
                      </a:r>
                      <a:r>
                        <a:rPr kumimoji="1" lang="ja-JP" altLang="en-US" sz="1400" dirty="0">
                          <a:latin typeface="+mn-ea"/>
                          <a:ea typeface="+mn-ea"/>
                        </a:rPr>
                        <a:t>万円</a:t>
                      </a:r>
                    </a:p>
                  </a:txBody>
                  <a:tcPr/>
                </a:tc>
                <a:tc rowSpan="3">
                  <a:txBody>
                    <a:bodyPr/>
                    <a:lstStyle/>
                    <a:p>
                      <a:pPr algn="ctr">
                        <a:lnSpc>
                          <a:spcPct val="300000"/>
                        </a:lnSpc>
                      </a:pPr>
                      <a:r>
                        <a:rPr kumimoji="1" lang="en-US" altLang="ja-JP" sz="1400" dirty="0">
                          <a:solidFill>
                            <a:srgbClr val="C00000"/>
                          </a:solidFill>
                          <a:latin typeface="+mn-ea"/>
                          <a:ea typeface="+mn-ea"/>
                        </a:rPr>
                        <a:t>10</a:t>
                      </a:r>
                      <a:r>
                        <a:rPr kumimoji="1" lang="ja-JP" altLang="en-US" sz="1400" dirty="0">
                          <a:solidFill>
                            <a:srgbClr val="C00000"/>
                          </a:solidFill>
                          <a:latin typeface="+mn-ea"/>
                          <a:ea typeface="+mn-ea"/>
                        </a:rPr>
                        <a:t>万</a:t>
                      </a:r>
                      <a:r>
                        <a:rPr kumimoji="1" lang="en-US" altLang="ja-JP" sz="1400" dirty="0">
                          <a:solidFill>
                            <a:srgbClr val="C00000"/>
                          </a:solidFill>
                          <a:latin typeface="+mn-ea"/>
                          <a:ea typeface="+mn-ea"/>
                        </a:rPr>
                        <a:t>PV</a:t>
                      </a:r>
                      <a:endParaRPr kumimoji="1" lang="ja-JP" altLang="en-US" dirty="0">
                        <a:solidFill>
                          <a:srgbClr val="C00000"/>
                        </a:solidFill>
                        <a:latin typeface="+mn-ea"/>
                        <a:ea typeface="+mn-ea"/>
                      </a:endParaRPr>
                    </a:p>
                  </a:txBody>
                  <a:tcPr/>
                </a:tc>
                <a:tc rowSpan="3">
                  <a:txBody>
                    <a:bodyPr/>
                    <a:lstStyle/>
                    <a:p>
                      <a:pPr algn="ctr">
                        <a:lnSpc>
                          <a:spcPct val="300000"/>
                        </a:lnSpc>
                      </a:pPr>
                      <a:r>
                        <a:rPr kumimoji="1" lang="en-US" altLang="ja-JP" sz="1400" dirty="0">
                          <a:solidFill>
                            <a:srgbClr val="C00000"/>
                          </a:solidFill>
                          <a:latin typeface="+mn-ea"/>
                          <a:ea typeface="+mn-ea"/>
                        </a:rPr>
                        <a:t>70</a:t>
                      </a:r>
                      <a:r>
                        <a:rPr kumimoji="1" lang="ja-JP" altLang="en-US" sz="1400" dirty="0">
                          <a:solidFill>
                            <a:srgbClr val="C00000"/>
                          </a:solidFill>
                          <a:latin typeface="+mn-ea"/>
                          <a:ea typeface="+mn-ea"/>
                        </a:rPr>
                        <a:t>円</a:t>
                      </a:r>
                    </a:p>
                  </a:txBody>
                  <a:tcPr/>
                </a:tc>
                <a:extLst>
                  <a:ext uri="{0D108BD9-81ED-4DB2-BD59-A6C34878D82A}">
                    <a16:rowId xmlns:a16="http://schemas.microsoft.com/office/drawing/2014/main" val="731373755"/>
                  </a:ext>
                </a:extLst>
              </a:tr>
              <a:tr h="480613">
                <a:tc v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noProof="0" dirty="0">
                          <a:solidFill>
                            <a:schemeClr val="accent3"/>
                          </a:solidFill>
                          <a:latin typeface="+mn-ea"/>
                          <a:ea typeface="+mn-ea"/>
                        </a:rPr>
                        <a:t>編集誘導枠掲載</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400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2830978959"/>
                  </a:ext>
                </a:extLst>
              </a:tr>
              <a:tr h="302421">
                <a:tc vMerge="1">
                  <a:txBody>
                    <a:bodyPr/>
                    <a:lstStyle/>
                    <a:p>
                      <a:endParaRPr kumimoji="1" lang="ja-JP" altLang="en-US" sz="1400" dirty="0"/>
                    </a:p>
                  </a:txBody>
                  <a:tcPr/>
                </a:tc>
                <a:tc>
                  <a:txBody>
                    <a:bodyPr/>
                    <a:lstStyle/>
                    <a:p>
                      <a:pPr algn="ctr"/>
                      <a:r>
                        <a:rPr kumimoji="1" lang="ja-JP" altLang="en-US" sz="1400" kern="1200" noProof="0" dirty="0">
                          <a:solidFill>
                            <a:schemeClr val="accent3"/>
                          </a:solidFill>
                          <a:latin typeface="+mn-ea"/>
                          <a:ea typeface="+mn-ea"/>
                        </a:rPr>
                        <a:t>広告誘導</a:t>
                      </a:r>
                      <a:endParaRPr kumimoji="1" lang="ja-JP" altLang="en-US" sz="1400" dirty="0">
                        <a:latin typeface="+mn-ea"/>
                        <a:ea typeface="+mn-ea"/>
                      </a:endParaRPr>
                    </a:p>
                  </a:txBody>
                  <a:tcPr/>
                </a:tc>
                <a:tc>
                  <a:txBody>
                    <a:bodyPr/>
                    <a:lstStyle/>
                    <a:p>
                      <a:pPr algn="ct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4057449848"/>
                  </a:ext>
                </a:extLst>
              </a:tr>
              <a:tr h="725811">
                <a:tc rowSpan="3">
                  <a:txBody>
                    <a:bodyPr/>
                    <a:lstStyle/>
                    <a:p>
                      <a:pPr algn="ctr">
                        <a:lnSpc>
                          <a:spcPct val="300000"/>
                        </a:lnSpc>
                      </a:pPr>
                      <a:r>
                        <a:rPr kumimoji="1" lang="en-US" altLang="ja-JP" sz="1400" b="1" dirty="0">
                          <a:latin typeface="+mn-ea"/>
                          <a:ea typeface="+mn-ea"/>
                        </a:rPr>
                        <a:t>PC</a:t>
                      </a:r>
                      <a:endParaRPr kumimoji="1" lang="ja-JP" altLang="en-US" sz="1400" b="1" dirty="0">
                        <a:latin typeface="+mn-ea"/>
                        <a:ea typeface="+mn-ea"/>
                      </a:endParaRPr>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accent3"/>
                          </a:solidFill>
                          <a:latin typeface="+mn-ea"/>
                          <a:ea typeface="+mn-ea"/>
                        </a:rPr>
                        <a:t>タイアップページの</a:t>
                      </a:r>
                      <a:r>
                        <a:rPr kumimoji="1" lang="ja-JP" altLang="en-US" sz="1400" kern="1200" noProof="0" dirty="0">
                          <a:solidFill>
                            <a:schemeClr val="accent3"/>
                          </a:solidFill>
                          <a:latin typeface="+mn-ea"/>
                          <a:ea typeface="+mn-ea"/>
                        </a:rPr>
                        <a:t>コンテンツ</a:t>
                      </a:r>
                      <a:r>
                        <a:rPr kumimoji="1" lang="ja-JP" altLang="en-US" sz="1400" kern="1200" dirty="0">
                          <a:solidFill>
                            <a:schemeClr val="accent3"/>
                          </a:solidFill>
                          <a:latin typeface="+mn-ea"/>
                          <a:ea typeface="+mn-ea"/>
                        </a:rPr>
                        <a:t>制作・掲載・編集誘導枠の制作（ネット）</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100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tc>
                <a:tc rowSpan="3">
                  <a:txBody>
                    <a:bodyPr/>
                    <a:lstStyle/>
                    <a:p>
                      <a:pPr marL="0" marR="0" lvl="0" indent="0" algn="ctr" defTabSz="914423" rtl="0" eaLnBrk="1" fontAlgn="auto" latinLnBrk="0" hangingPunct="1">
                        <a:lnSpc>
                          <a:spcPct val="300000"/>
                        </a:lnSpc>
                        <a:spcBef>
                          <a:spcPts val="0"/>
                        </a:spcBef>
                        <a:spcAft>
                          <a:spcPts val="0"/>
                        </a:spcAft>
                        <a:buClrTx/>
                        <a:buSzTx/>
                        <a:buFontTx/>
                        <a:buNone/>
                        <a:tabLst/>
                        <a:defRPr/>
                      </a:pPr>
                      <a:r>
                        <a:rPr kumimoji="1" lang="en-US" altLang="ja-JP" sz="1400" dirty="0">
                          <a:solidFill>
                            <a:srgbClr val="C00000"/>
                          </a:solidFill>
                          <a:latin typeface="+mn-ea"/>
                          <a:ea typeface="+mn-ea"/>
                        </a:rPr>
                        <a:t>5</a:t>
                      </a:r>
                      <a:r>
                        <a:rPr kumimoji="1" lang="ja-JP" altLang="en-US" sz="1400" dirty="0">
                          <a:solidFill>
                            <a:srgbClr val="C00000"/>
                          </a:solidFill>
                          <a:latin typeface="+mn-ea"/>
                          <a:ea typeface="+mn-ea"/>
                        </a:rPr>
                        <a:t>万</a:t>
                      </a:r>
                      <a:r>
                        <a:rPr kumimoji="1" lang="en-US" altLang="ja-JP" sz="1400" dirty="0">
                          <a:solidFill>
                            <a:srgbClr val="C00000"/>
                          </a:solidFill>
                          <a:latin typeface="+mn-ea"/>
                          <a:ea typeface="+mn-ea"/>
                        </a:rPr>
                        <a:t>PV</a:t>
                      </a:r>
                      <a:endParaRPr kumimoji="1" lang="ja-JP" altLang="en-US" sz="1400" dirty="0">
                        <a:solidFill>
                          <a:srgbClr val="C00000"/>
                        </a:solidFill>
                        <a:latin typeface="+mn-ea"/>
                        <a:ea typeface="+mn-ea"/>
                      </a:endParaRPr>
                    </a:p>
                  </a:txBody>
                  <a:tcPr/>
                </a:tc>
                <a:tc rowSpan="3">
                  <a:txBody>
                    <a:bodyPr/>
                    <a:lstStyle/>
                    <a:p>
                      <a:pPr algn="ctr">
                        <a:lnSpc>
                          <a:spcPct val="300000"/>
                        </a:lnSpc>
                      </a:pPr>
                      <a:r>
                        <a:rPr kumimoji="1" lang="en-US" altLang="ja-JP" sz="1400" dirty="0">
                          <a:solidFill>
                            <a:srgbClr val="C00000"/>
                          </a:solidFill>
                          <a:latin typeface="+mn-ea"/>
                          <a:ea typeface="+mn-ea"/>
                        </a:rPr>
                        <a:t>80</a:t>
                      </a:r>
                      <a:r>
                        <a:rPr kumimoji="1" lang="ja-JP" altLang="en-US" sz="1400" dirty="0">
                          <a:solidFill>
                            <a:srgbClr val="C00000"/>
                          </a:solidFill>
                          <a:latin typeface="+mn-ea"/>
                          <a:ea typeface="+mn-ea"/>
                        </a:rPr>
                        <a:t>円</a:t>
                      </a:r>
                    </a:p>
                  </a:txBody>
                  <a:tcPr/>
                </a:tc>
                <a:extLst>
                  <a:ext uri="{0D108BD9-81ED-4DB2-BD59-A6C34878D82A}">
                    <a16:rowId xmlns:a16="http://schemas.microsoft.com/office/drawing/2014/main" val="1164871784"/>
                  </a:ext>
                </a:extLst>
              </a:tr>
              <a:tr h="520431">
                <a:tc v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noProof="0" dirty="0">
                          <a:solidFill>
                            <a:schemeClr val="accent3"/>
                          </a:solidFill>
                          <a:latin typeface="+mn-ea"/>
                          <a:ea typeface="+mn-ea"/>
                        </a:rPr>
                        <a:t>編集誘導枠掲載</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250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1097719207"/>
                  </a:ext>
                </a:extLst>
              </a:tr>
              <a:tr h="302421">
                <a:tc vMerge="1">
                  <a:txBody>
                    <a:bodyPr/>
                    <a:lstStyle/>
                    <a:p>
                      <a:endParaRPr kumimoji="1" lang="ja-JP" altLang="en-US" sz="1400" dirty="0"/>
                    </a:p>
                  </a:txBody>
                  <a:tcPr/>
                </a:tc>
                <a:tc>
                  <a:txBody>
                    <a:bodyPr/>
                    <a:lstStyle/>
                    <a:p>
                      <a:pPr algn="ctr"/>
                      <a:r>
                        <a:rPr kumimoji="1" lang="ja-JP" altLang="en-US" sz="1400" kern="1200" noProof="0" dirty="0">
                          <a:solidFill>
                            <a:schemeClr val="accent3"/>
                          </a:solidFill>
                          <a:latin typeface="+mn-ea"/>
                          <a:ea typeface="+mn-ea"/>
                        </a:rPr>
                        <a:t>広告誘導</a:t>
                      </a:r>
                      <a:endParaRPr kumimoji="1" lang="ja-JP" altLang="en-US" sz="1400" dirty="0">
                        <a:latin typeface="+mn-ea"/>
                        <a:ea typeface="+mn-ea"/>
                      </a:endParaRPr>
                    </a:p>
                  </a:txBody>
                  <a:tcPr/>
                </a:tc>
                <a:tc>
                  <a:txBody>
                    <a:bodyPr/>
                    <a:lstStyle/>
                    <a:p>
                      <a:pPr algn="ctr"/>
                      <a:r>
                        <a:rPr kumimoji="1" lang="en-US" altLang="ja-JP" sz="1400" dirty="0">
                          <a:latin typeface="+mn-ea"/>
                          <a:ea typeface="+mn-ea"/>
                        </a:rPr>
                        <a:t>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3375385617"/>
                  </a:ext>
                </a:extLst>
              </a:tr>
              <a:tr h="725811">
                <a:tc rowSpan="3">
                  <a:txBody>
                    <a:bodyPr/>
                    <a:lstStyle/>
                    <a:p>
                      <a:pPr algn="ctr">
                        <a:lnSpc>
                          <a:spcPct val="300000"/>
                        </a:lnSpc>
                      </a:pPr>
                      <a:r>
                        <a:rPr kumimoji="1" lang="en-US" altLang="ja-JP" sz="1400" b="1" dirty="0">
                          <a:latin typeface="+mn-ea"/>
                          <a:ea typeface="+mn-ea"/>
                        </a:rPr>
                        <a:t>SP</a:t>
                      </a:r>
                      <a:endParaRPr kumimoji="1" lang="ja-JP" altLang="en-US" sz="1400" b="1" dirty="0">
                        <a:latin typeface="+mn-ea"/>
                        <a:ea typeface="+mn-ea"/>
                      </a:endParaRPr>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accent3"/>
                          </a:solidFill>
                          <a:latin typeface="+mn-ea"/>
                          <a:ea typeface="+mn-ea"/>
                        </a:rPr>
                        <a:t>タイアップページの</a:t>
                      </a:r>
                      <a:r>
                        <a:rPr kumimoji="1" lang="ja-JP" altLang="en-US" sz="1400" kern="1200" noProof="0" dirty="0">
                          <a:solidFill>
                            <a:schemeClr val="accent3"/>
                          </a:solidFill>
                          <a:latin typeface="+mn-ea"/>
                          <a:ea typeface="+mn-ea"/>
                        </a:rPr>
                        <a:t>コンテンツ</a:t>
                      </a:r>
                      <a:r>
                        <a:rPr kumimoji="1" lang="ja-JP" altLang="en-US" sz="1400" kern="1200" dirty="0">
                          <a:solidFill>
                            <a:schemeClr val="accent3"/>
                          </a:solidFill>
                          <a:latin typeface="+mn-ea"/>
                          <a:ea typeface="+mn-ea"/>
                        </a:rPr>
                        <a:t>制作・掲載・編集誘導枠の制作（ネット）</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100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tc>
                <a:tc rowSpan="3">
                  <a:txBody>
                    <a:bodyPr/>
                    <a:lstStyle/>
                    <a:p>
                      <a:pPr marL="0" marR="0" lvl="0" indent="0" algn="ctr" defTabSz="914423" rtl="0" eaLnBrk="1" fontAlgn="auto" latinLnBrk="0" hangingPunct="1">
                        <a:lnSpc>
                          <a:spcPct val="300000"/>
                        </a:lnSpc>
                        <a:spcBef>
                          <a:spcPts val="0"/>
                        </a:spcBef>
                        <a:spcAft>
                          <a:spcPts val="0"/>
                        </a:spcAft>
                        <a:buClrTx/>
                        <a:buSzTx/>
                        <a:buFontTx/>
                        <a:buNone/>
                        <a:tabLst/>
                        <a:defRPr/>
                      </a:pPr>
                      <a:r>
                        <a:rPr kumimoji="1" lang="en-US" altLang="ja-JP" sz="1400" dirty="0">
                          <a:solidFill>
                            <a:srgbClr val="C00000"/>
                          </a:solidFill>
                          <a:latin typeface="+mn-ea"/>
                          <a:ea typeface="+mn-ea"/>
                        </a:rPr>
                        <a:t>5</a:t>
                      </a:r>
                      <a:r>
                        <a:rPr kumimoji="1" lang="ja-JP" altLang="en-US" sz="1400" dirty="0">
                          <a:solidFill>
                            <a:srgbClr val="C00000"/>
                          </a:solidFill>
                          <a:latin typeface="+mn-ea"/>
                          <a:ea typeface="+mn-ea"/>
                        </a:rPr>
                        <a:t>万</a:t>
                      </a:r>
                      <a:r>
                        <a:rPr kumimoji="1" lang="en-US" altLang="ja-JP" sz="1400" dirty="0">
                          <a:solidFill>
                            <a:srgbClr val="C00000"/>
                          </a:solidFill>
                          <a:latin typeface="+mn-ea"/>
                          <a:ea typeface="+mn-ea"/>
                        </a:rPr>
                        <a:t>PV</a:t>
                      </a:r>
                      <a:endParaRPr kumimoji="1" lang="ja-JP" altLang="en-US" sz="1400" dirty="0">
                        <a:solidFill>
                          <a:srgbClr val="C00000"/>
                        </a:solidFill>
                        <a:latin typeface="+mn-ea"/>
                        <a:ea typeface="+mn-ea"/>
                      </a:endParaRPr>
                    </a:p>
                  </a:txBody>
                  <a:tcPr/>
                </a:tc>
                <a:tc rowSpan="3">
                  <a:txBody>
                    <a:bodyPr/>
                    <a:lstStyle/>
                    <a:p>
                      <a:pPr algn="ctr">
                        <a:lnSpc>
                          <a:spcPct val="300000"/>
                        </a:lnSpc>
                      </a:pPr>
                      <a:r>
                        <a:rPr kumimoji="1" lang="en-US" altLang="ja-JP" sz="1400" dirty="0">
                          <a:solidFill>
                            <a:srgbClr val="C00000"/>
                          </a:solidFill>
                          <a:latin typeface="+mn-ea"/>
                          <a:ea typeface="+mn-ea"/>
                        </a:rPr>
                        <a:t>80</a:t>
                      </a:r>
                      <a:r>
                        <a:rPr kumimoji="1" lang="ja-JP" altLang="en-US" sz="1400" dirty="0">
                          <a:solidFill>
                            <a:srgbClr val="C00000"/>
                          </a:solidFill>
                          <a:latin typeface="+mn-ea"/>
                          <a:ea typeface="+mn-ea"/>
                        </a:rPr>
                        <a:t>円</a:t>
                      </a:r>
                    </a:p>
                  </a:txBody>
                  <a:tcPr/>
                </a:tc>
                <a:extLst>
                  <a:ext uri="{0D108BD9-81ED-4DB2-BD59-A6C34878D82A}">
                    <a16:rowId xmlns:a16="http://schemas.microsoft.com/office/drawing/2014/main" val="2922766822"/>
                  </a:ext>
                </a:extLst>
              </a:tr>
              <a:tr h="494962">
                <a:tc v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kern="1200" noProof="0" dirty="0">
                          <a:solidFill>
                            <a:schemeClr val="accent3"/>
                          </a:solidFill>
                          <a:latin typeface="+mn-ea"/>
                          <a:ea typeface="+mn-ea"/>
                        </a:rPr>
                        <a:t>編集誘導枠掲載</a:t>
                      </a:r>
                      <a:endParaRPr kumimoji="1" lang="ja-JP" altLang="en-US" sz="1400" kern="1200" dirty="0">
                        <a:solidFill>
                          <a:schemeClr val="accent3"/>
                        </a:solidFill>
                        <a:latin typeface="+mn-ea"/>
                        <a:ea typeface="+mn-ea"/>
                        <a:cs typeface="メイリオ" panose="020B0604030504040204" pitchFamily="50" charset="-128"/>
                      </a:endParaRPr>
                    </a:p>
                  </a:txBody>
                  <a:tcPr/>
                </a:tc>
                <a:tc>
                  <a:txBody>
                    <a:bodyPr/>
                    <a:lstStyle/>
                    <a:p>
                      <a:pPr algn="ctr"/>
                      <a:r>
                        <a:rPr kumimoji="1" lang="en-US" altLang="ja-JP" sz="1400" dirty="0">
                          <a:solidFill>
                            <a:schemeClr val="accent6"/>
                          </a:solidFill>
                          <a:latin typeface="+mn-ea"/>
                          <a:ea typeface="+mn-ea"/>
                        </a:rPr>
                        <a:t>200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4292687141"/>
                  </a:ext>
                </a:extLst>
              </a:tr>
              <a:tr h="302421">
                <a:tc vMerge="1">
                  <a:txBody>
                    <a:bodyPr/>
                    <a:lstStyle/>
                    <a:p>
                      <a:endParaRPr kumimoji="1" lang="ja-JP" altLang="en-US" sz="1400" dirty="0"/>
                    </a:p>
                  </a:txBody>
                  <a:tcPr/>
                </a:tc>
                <a:tc>
                  <a:txBody>
                    <a:bodyPr/>
                    <a:lstStyle/>
                    <a:p>
                      <a:pPr algn="ctr"/>
                      <a:r>
                        <a:rPr kumimoji="1" lang="ja-JP" altLang="en-US" sz="1400" kern="1200" noProof="0" dirty="0">
                          <a:solidFill>
                            <a:schemeClr val="accent3"/>
                          </a:solidFill>
                          <a:latin typeface="+mn-ea"/>
                          <a:ea typeface="+mn-ea"/>
                        </a:rPr>
                        <a:t>広告誘導</a:t>
                      </a:r>
                      <a:endParaRPr kumimoji="1" lang="ja-JP" altLang="en-US" sz="1400" dirty="0">
                        <a:latin typeface="+mn-ea"/>
                        <a:ea typeface="+mn-ea"/>
                      </a:endParaRPr>
                    </a:p>
                  </a:txBody>
                  <a:tcPr/>
                </a:tc>
                <a:tc>
                  <a:txBody>
                    <a:bodyPr/>
                    <a:lstStyle/>
                    <a:p>
                      <a:pPr algn="ctr"/>
                      <a:r>
                        <a:rPr kumimoji="1" lang="en-US" altLang="ja-JP" sz="1400" dirty="0">
                          <a:latin typeface="+mn-ea"/>
                          <a:ea typeface="+mn-ea"/>
                        </a:rPr>
                        <a:t>100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1801586933"/>
                  </a:ext>
                </a:extLst>
              </a:tr>
            </a:tbl>
          </a:graphicData>
        </a:graphic>
      </p:graphicFrame>
      <p:sp>
        <p:nvSpPr>
          <p:cNvPr id="3" name="テキスト ボックス 2">
            <a:extLst>
              <a:ext uri="{FF2B5EF4-FFF2-40B4-BE49-F238E27FC236}">
                <a16:creationId xmlns:a16="http://schemas.microsoft.com/office/drawing/2014/main" id="{D86F974E-E7C6-2140-ED10-791100276A8C}"/>
              </a:ext>
            </a:extLst>
          </p:cNvPr>
          <p:cNvSpPr txBox="1"/>
          <p:nvPr/>
        </p:nvSpPr>
        <p:spPr>
          <a:xfrm>
            <a:off x="8940800" y="6482889"/>
            <a:ext cx="2877711" cy="246221"/>
          </a:xfrm>
          <a:prstGeom prst="rect">
            <a:avLst/>
          </a:prstGeom>
          <a:noFill/>
        </p:spPr>
        <p:txBody>
          <a:bodyPr wrap="none" rtlCol="0">
            <a:spAutoFit/>
          </a:bodyPr>
          <a:lstStyle/>
          <a:p>
            <a:pPr algn="l"/>
            <a:r>
              <a:rPr kumimoji="1" lang="en-US" altLang="ja-JP" sz="1000" dirty="0">
                <a:solidFill>
                  <a:schemeClr val="accent3"/>
                </a:solidFill>
              </a:rPr>
              <a:t>※</a:t>
            </a:r>
            <a:r>
              <a:rPr kumimoji="1" lang="ja-JP" altLang="en-US" sz="1000" dirty="0">
                <a:solidFill>
                  <a:schemeClr val="accent3"/>
                </a:solidFill>
              </a:rPr>
              <a:t>赤字は今回の商品から変更になった点です。</a:t>
            </a:r>
          </a:p>
        </p:txBody>
      </p:sp>
    </p:spTree>
    <p:extLst>
      <p:ext uri="{BB962C8B-B14F-4D97-AF65-F5344CB8AC3E}">
        <p14:creationId xmlns:p14="http://schemas.microsoft.com/office/powerpoint/2010/main" val="2093113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785214"/>
            <a:ext cx="5646291" cy="2507043"/>
            <a:chOff x="479425" y="1607413"/>
            <a:chExt cx="5646291" cy="2507043"/>
          </a:xfrm>
        </p:grpSpPr>
        <p:sp>
          <p:nvSpPr>
            <p:cNvPr id="8" name="角丸四角形 59">
              <a:extLst>
                <a:ext uri="{FF2B5EF4-FFF2-40B4-BE49-F238E27FC236}">
                  <a16:creationId xmlns:a16="http://schemas.microsoft.com/office/drawing/2014/main" id="{333D0C9D-2913-B826-A645-4B0AB673F51E}"/>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400" kern="0" dirty="0">
                  <a:solidFill>
                    <a:schemeClr val="accent3"/>
                  </a:solidFill>
                  <a:latin typeface="Meiryo" panose="020B0604030504040204" pitchFamily="34" charset="-128"/>
                  <a:ea typeface="Meiryo" panose="020B0604030504040204" pitchFamily="34" charset="-128"/>
                </a:rPr>
                <a:t>PV</a:t>
              </a:r>
              <a:r>
                <a:rPr kumimoji="0" lang="ja-JP" altLang="en" sz="1400" kern="0" dirty="0">
                  <a:solidFill>
                    <a:schemeClr val="accent3"/>
                  </a:solidFill>
                  <a:latin typeface="Meiryo" panose="020B0604030504040204" pitchFamily="34" charset="-128"/>
                  <a:ea typeface="Meiryo" panose="020B0604030504040204" pitchFamily="34" charset="-128"/>
                </a:rPr>
                <a:t>・</a:t>
              </a:r>
              <a:r>
                <a:rPr kumimoji="0" lang="en" altLang="ja-JP" sz="14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400" kern="0" dirty="0">
                  <a:solidFill>
                    <a:schemeClr val="accent3"/>
                  </a:solidFill>
                  <a:latin typeface="Meiryo" panose="020B0604030504040204" pitchFamily="34" charset="-128"/>
                  <a:ea typeface="Meiryo" panose="020B0604030504040204" pitchFamily="34" charset="-128"/>
                </a:rPr>
                <a:t>×</a:t>
              </a:r>
              <a:r>
                <a:rPr kumimoji="0" lang="ja-JP" altLang="en-US" sz="1400" kern="0" dirty="0">
                  <a:solidFill>
                    <a:schemeClr val="accent3"/>
                  </a:solidFill>
                  <a:latin typeface="Meiryo" panose="020B0604030504040204" pitchFamily="34" charset="-128"/>
                  <a:ea typeface="Meiryo" panose="020B0604030504040204" pitchFamily="34" charset="-128"/>
                </a:rPr>
                <a:t>年齢層比率</a:t>
              </a:r>
              <a:endParaRPr kumimoji="0" lang="en-US" altLang="ja-JP" sz="14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4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4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4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b="1" kern="0" dirty="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7"/>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6" y="4882944"/>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dirty="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4605646"/>
            <a:ext cx="5646291" cy="1454252"/>
            <a:chOff x="479425" y="4775746"/>
            <a:chExt cx="5646291" cy="1454252"/>
          </a:xfrm>
        </p:grpSpPr>
        <p:sp>
          <p:nvSpPr>
            <p:cNvPr id="27" name="角丸四角形 26">
              <a:extLst>
                <a:ext uri="{FF2B5EF4-FFF2-40B4-BE49-F238E27FC236}">
                  <a16:creationId xmlns:a16="http://schemas.microsoft.com/office/drawing/2014/main" id="{BC273039-515B-6227-600C-964D87DFACFF}"/>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400" dirty="0">
                  <a:solidFill>
                    <a:schemeClr val="accent3"/>
                  </a:solidFill>
                  <a:latin typeface="Meiryo" panose="020B0604030504040204" pitchFamily="34" charset="-128"/>
                  <a:ea typeface="Meiryo" panose="020B0604030504040204" pitchFamily="34" charset="-128"/>
                </a:rPr>
                <a:t>タイアップ記事の評価、読了後の態度変容を問うアンケートです。</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dirty="0">
                  <a:solidFill>
                    <a:schemeClr val="accent3"/>
                  </a:solidFill>
                  <a:latin typeface="Meiryo" panose="020B0604030504040204" pitchFamily="34" charset="-128"/>
                  <a:ea typeface="Meiryo" panose="020B0604030504040204" pitchFamily="34" charset="-128"/>
                </a:rPr>
                <a:t>タイアップページ下部からのアンケートリンクを設置します。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b="1" kern="0" dirty="0">
                  <a:solidFill>
                    <a:srgbClr val="C9002C"/>
                  </a:solidFill>
                  <a:latin typeface="Meiryo" panose="020B0604030504040204" pitchFamily="34" charset="-128"/>
                  <a:ea typeface="Meiryo" panose="020B0604030504040204" pitchFamily="34" charset="-128"/>
                </a:rPr>
                <a:t>態度変容効果</a:t>
              </a:r>
              <a:endParaRPr kumimoji="0" lang="en-US" altLang="ja-JP"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・宗教団体、活動</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2780789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161732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実施フロー</a:t>
            </a:r>
            <a:endParaRPr lang="en-US" altLang="ja-JP" dirty="0"/>
          </a:p>
        </p:txBody>
      </p:sp>
      <p:pic>
        <p:nvPicPr>
          <p:cNvPr id="8" name="図プレースホルダー 6" descr="アイコン&#10;&#10;自動的に生成された説明">
            <a:extLst>
              <a:ext uri="{FF2B5EF4-FFF2-40B4-BE49-F238E27FC236}">
                <a16:creationId xmlns:a16="http://schemas.microsoft.com/office/drawing/2014/main" id="{8A07C6A0-70C2-DFE6-D133-11C9001913E4}"/>
              </a:ext>
            </a:extLst>
          </p:cNvPr>
          <p:cNvPicPr>
            <a:picLocks noChangeAspect="1"/>
          </p:cNvPicPr>
          <p:nvPr/>
        </p:nvPicPr>
        <p:blipFill>
          <a:blip r:embed="rId2">
            <a:extLst>
              <a:ext uri="{28A0092B-C50C-407E-A947-70E740481C1C}">
                <a14:useLocalDpi xmlns:a14="http://schemas.microsoft.com/office/drawing/2010/main" val="0"/>
              </a:ext>
            </a:extLst>
          </a:blip>
          <a:srcRect t="3804" b="3804"/>
          <a:stretch/>
        </p:blipFill>
        <p:spPr>
          <a:xfrm>
            <a:off x="2194713" y="2773503"/>
            <a:ext cx="1586282" cy="1464484"/>
          </a:xfrm>
          <a:prstGeom prst="rect">
            <a:avLst/>
          </a:prstGeom>
        </p:spPr>
      </p:pic>
    </p:spTree>
    <p:extLst>
      <p:ext uri="{BB962C8B-B14F-4D97-AF65-F5344CB8AC3E}">
        <p14:creationId xmlns:p14="http://schemas.microsoft.com/office/powerpoint/2010/main" val="1653807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26" name="テキスト ボックス 25">
            <a:extLst>
              <a:ext uri="{FF2B5EF4-FFF2-40B4-BE49-F238E27FC236}">
                <a16:creationId xmlns:a16="http://schemas.microsoft.com/office/drawing/2014/main" id="{BC50766F-0710-D880-DA56-297D6E1ED194}"/>
              </a:ext>
            </a:extLst>
          </p:cNvPr>
          <p:cNvSpPr txBox="1"/>
          <p:nvPr/>
        </p:nvSpPr>
        <p:spPr>
          <a:xfrm>
            <a:off x="1490249" y="5898096"/>
            <a:ext cx="9358279" cy="657872"/>
          </a:xfrm>
          <a:prstGeom prst="rect">
            <a:avLst/>
          </a:prstGeom>
          <a:noFill/>
        </p:spPr>
        <p:txBody>
          <a:bodyPr wrap="square" lIns="0" tIns="0" rIns="0" bIns="0">
            <a:spAutoFit/>
          </a:bodyPr>
          <a:lstStyle/>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企画の内容によって、制作期間が変動します。実施が確定した段階で正式なスケジュールを広告主様に提出し、こちらの確認回数や期間にしたがって進行いただきます。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ja-JP" altLang="en-US" sz="900" kern="0" dirty="0">
                <a:solidFill>
                  <a:srgbClr val="545454"/>
                </a:solidFill>
                <a:latin typeface="Meiryo" panose="020B0604030504040204" pitchFamily="34" charset="-128"/>
                <a:ea typeface="Meiryo" panose="020B0604030504040204" pitchFamily="34" charset="-128"/>
              </a:rPr>
              <a:t>　ただし、制作の進捗状況により進行途中でスケジュールを変更させていただく場合があります。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p:txBody>
      </p:sp>
      <p:sp>
        <p:nvSpPr>
          <p:cNvPr id="36" name="ホームベース 22">
            <a:extLst>
              <a:ext uri="{FF2B5EF4-FFF2-40B4-BE49-F238E27FC236}">
                <a16:creationId xmlns:a16="http://schemas.microsoft.com/office/drawing/2014/main" id="{179357FA-6A51-E0DC-E05F-FA7AACAF11F6}"/>
              </a:ext>
            </a:extLst>
          </p:cNvPr>
          <p:cNvSpPr/>
          <p:nvPr/>
        </p:nvSpPr>
        <p:spPr>
          <a:xfrm>
            <a:off x="8432614"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7" name="ホームベース 23">
            <a:extLst>
              <a:ext uri="{FF2B5EF4-FFF2-40B4-BE49-F238E27FC236}">
                <a16:creationId xmlns:a16="http://schemas.microsoft.com/office/drawing/2014/main" id="{6BA62DBF-4329-3CBF-58E3-3ECC4D7AC6A2}"/>
              </a:ext>
            </a:extLst>
          </p:cNvPr>
          <p:cNvSpPr/>
          <p:nvPr/>
        </p:nvSpPr>
        <p:spPr>
          <a:xfrm>
            <a:off x="6697022"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テストアップ</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公開準備</a:t>
            </a:r>
          </a:p>
        </p:txBody>
      </p:sp>
      <p:sp>
        <p:nvSpPr>
          <p:cNvPr id="38" name="ホームベース 25">
            <a:extLst>
              <a:ext uri="{FF2B5EF4-FFF2-40B4-BE49-F238E27FC236}">
                <a16:creationId xmlns:a16="http://schemas.microsoft.com/office/drawing/2014/main" id="{A4F450F5-422A-F20E-3A6B-655504F92482}"/>
              </a:ext>
            </a:extLst>
          </p:cNvPr>
          <p:cNvSpPr/>
          <p:nvPr/>
        </p:nvSpPr>
        <p:spPr>
          <a:xfrm>
            <a:off x="4961431"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デザイン・原稿　</a:t>
            </a:r>
          </a:p>
        </p:txBody>
      </p:sp>
      <p:sp>
        <p:nvSpPr>
          <p:cNvPr id="39" name="円/楕円 26">
            <a:extLst>
              <a:ext uri="{FF2B5EF4-FFF2-40B4-BE49-F238E27FC236}">
                <a16:creationId xmlns:a16="http://schemas.microsoft.com/office/drawing/2014/main" id="{33516F85-24F7-6F16-F25E-F59DB661EF48}"/>
              </a:ext>
            </a:extLst>
          </p:cNvPr>
          <p:cNvSpPr>
            <a:spLocks noChangeAspect="1"/>
          </p:cNvSpPr>
          <p:nvPr/>
        </p:nvSpPr>
        <p:spPr>
          <a:xfrm>
            <a:off x="5242434"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27">
            <a:extLst>
              <a:ext uri="{FF2B5EF4-FFF2-40B4-BE49-F238E27FC236}">
                <a16:creationId xmlns:a16="http://schemas.microsoft.com/office/drawing/2014/main" id="{6230C5A8-7B77-5222-46A3-2346B4DB1630}"/>
              </a:ext>
            </a:extLst>
          </p:cNvPr>
          <p:cNvSpPr/>
          <p:nvPr/>
        </p:nvSpPr>
        <p:spPr>
          <a:xfrm>
            <a:off x="3225840"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構成案</a:t>
            </a:r>
          </a:p>
        </p:txBody>
      </p:sp>
      <p:sp>
        <p:nvSpPr>
          <p:cNvPr id="41" name="円/楕円 28">
            <a:extLst>
              <a:ext uri="{FF2B5EF4-FFF2-40B4-BE49-F238E27FC236}">
                <a16:creationId xmlns:a16="http://schemas.microsoft.com/office/drawing/2014/main" id="{8B6DA7A3-C9B4-8952-D32D-00688A1EBE0D}"/>
              </a:ext>
            </a:extLst>
          </p:cNvPr>
          <p:cNvSpPr>
            <a:spLocks noChangeAspect="1"/>
          </p:cNvSpPr>
          <p:nvPr/>
        </p:nvSpPr>
        <p:spPr>
          <a:xfrm>
            <a:off x="346956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2" name="ホームベース 29">
            <a:extLst>
              <a:ext uri="{FF2B5EF4-FFF2-40B4-BE49-F238E27FC236}">
                <a16:creationId xmlns:a16="http://schemas.microsoft.com/office/drawing/2014/main" id="{C3DB8F69-B3A2-14E5-7413-5CED031E2E5A}"/>
              </a:ext>
            </a:extLst>
          </p:cNvPr>
          <p:cNvSpPr/>
          <p:nvPr/>
        </p:nvSpPr>
        <p:spPr>
          <a:xfrm>
            <a:off x="1490249"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テーション</a:t>
            </a:r>
          </a:p>
        </p:txBody>
      </p:sp>
      <p:sp>
        <p:nvSpPr>
          <p:cNvPr id="43" name="円/楕円 30">
            <a:extLst>
              <a:ext uri="{FF2B5EF4-FFF2-40B4-BE49-F238E27FC236}">
                <a16:creationId xmlns:a16="http://schemas.microsoft.com/office/drawing/2014/main" id="{DECC70B6-613E-16A1-011D-9F18D5258FDF}"/>
              </a:ext>
            </a:extLst>
          </p:cNvPr>
          <p:cNvSpPr>
            <a:spLocks noChangeAspect="1"/>
          </p:cNvSpPr>
          <p:nvPr/>
        </p:nvSpPr>
        <p:spPr>
          <a:xfrm>
            <a:off x="1624726"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44" name="直線矢印コネクタ 43">
            <a:extLst>
              <a:ext uri="{FF2B5EF4-FFF2-40B4-BE49-F238E27FC236}">
                <a16:creationId xmlns:a16="http://schemas.microsoft.com/office/drawing/2014/main" id="{9C4FC964-4C7C-9260-0095-9C45FB8507DC}"/>
              </a:ext>
            </a:extLst>
          </p:cNvPr>
          <p:cNvCxnSpPr>
            <a:cxnSpLocks/>
          </p:cNvCxnSpPr>
          <p:nvPr/>
        </p:nvCxnSpPr>
        <p:spPr>
          <a:xfrm>
            <a:off x="1490249"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45" name="object 39">
            <a:extLst>
              <a:ext uri="{FF2B5EF4-FFF2-40B4-BE49-F238E27FC236}">
                <a16:creationId xmlns:a16="http://schemas.microsoft.com/office/drawing/2014/main" id="{8EF1BD91-FA5B-C55D-19F3-3D00EF5D28B5}"/>
              </a:ext>
            </a:extLst>
          </p:cNvPr>
          <p:cNvSpPr/>
          <p:nvPr/>
        </p:nvSpPr>
        <p:spPr>
          <a:xfrm>
            <a:off x="1960353"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46" name="円/楕円 40">
            <a:extLst>
              <a:ext uri="{FF2B5EF4-FFF2-40B4-BE49-F238E27FC236}">
                <a16:creationId xmlns:a16="http://schemas.microsoft.com/office/drawing/2014/main" id="{19CA720E-44DC-CB1D-87F5-29AE759BFF11}"/>
              </a:ext>
            </a:extLst>
          </p:cNvPr>
          <p:cNvSpPr>
            <a:spLocks noChangeAspect="1"/>
          </p:cNvSpPr>
          <p:nvPr/>
        </p:nvSpPr>
        <p:spPr>
          <a:xfrm>
            <a:off x="701094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47" name="直線矢印コネクタ 46">
            <a:extLst>
              <a:ext uri="{FF2B5EF4-FFF2-40B4-BE49-F238E27FC236}">
                <a16:creationId xmlns:a16="http://schemas.microsoft.com/office/drawing/2014/main" id="{0B84C514-E371-4DE5-E872-BC2B635E67F6}"/>
              </a:ext>
            </a:extLst>
          </p:cNvPr>
          <p:cNvCxnSpPr>
            <a:cxnSpLocks/>
          </p:cNvCxnSpPr>
          <p:nvPr/>
        </p:nvCxnSpPr>
        <p:spPr>
          <a:xfrm>
            <a:off x="3239838" y="2375802"/>
            <a:ext cx="3504170" cy="0"/>
          </a:xfrm>
          <a:prstGeom prst="straightConnector1">
            <a:avLst/>
          </a:prstGeom>
          <a:noFill/>
          <a:ln w="19050" cap="flat" cmpd="sng" algn="ctr">
            <a:solidFill>
              <a:srgbClr val="C9002C"/>
            </a:solidFill>
            <a:prstDash val="solid"/>
            <a:headEnd type="stealth" w="lg" len="med"/>
            <a:tailEnd type="stealth" w="lg" len="med"/>
          </a:ln>
          <a:effectLst/>
        </p:spPr>
      </p:cxnSp>
      <p:sp>
        <p:nvSpPr>
          <p:cNvPr id="48" name="object 39">
            <a:extLst>
              <a:ext uri="{FF2B5EF4-FFF2-40B4-BE49-F238E27FC236}">
                <a16:creationId xmlns:a16="http://schemas.microsoft.com/office/drawing/2014/main" id="{2F45CBC4-5733-74DD-DFAF-65FAF3611FC9}"/>
              </a:ext>
            </a:extLst>
          </p:cNvPr>
          <p:cNvSpPr/>
          <p:nvPr/>
        </p:nvSpPr>
        <p:spPr>
          <a:xfrm>
            <a:off x="452528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51" name="直線矢印コネクタ 50">
            <a:extLst>
              <a:ext uri="{FF2B5EF4-FFF2-40B4-BE49-F238E27FC236}">
                <a16:creationId xmlns:a16="http://schemas.microsoft.com/office/drawing/2014/main" id="{D84787D8-5E27-A7FC-A263-4E5D4AFA6B4A}"/>
              </a:ext>
            </a:extLst>
          </p:cNvPr>
          <p:cNvCxnSpPr>
            <a:cxnSpLocks/>
          </p:cNvCxnSpPr>
          <p:nvPr/>
        </p:nvCxnSpPr>
        <p:spPr>
          <a:xfrm>
            <a:off x="674400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52" name="object 39">
            <a:extLst>
              <a:ext uri="{FF2B5EF4-FFF2-40B4-BE49-F238E27FC236}">
                <a16:creationId xmlns:a16="http://schemas.microsoft.com/office/drawing/2014/main" id="{8EE03303-3732-FA54-9EF8-96B3A4F48517}"/>
              </a:ext>
            </a:extLst>
          </p:cNvPr>
          <p:cNvSpPr/>
          <p:nvPr/>
        </p:nvSpPr>
        <p:spPr>
          <a:xfrm>
            <a:off x="7214113"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53" name="直線コネクタ 52">
            <a:extLst>
              <a:ext uri="{FF2B5EF4-FFF2-40B4-BE49-F238E27FC236}">
                <a16:creationId xmlns:a16="http://schemas.microsoft.com/office/drawing/2014/main" id="{84B93FE2-DEF2-32FA-9661-D43E2AF7297B}"/>
              </a:ext>
            </a:extLst>
          </p:cNvPr>
          <p:cNvCxnSpPr/>
          <p:nvPr/>
        </p:nvCxnSpPr>
        <p:spPr>
          <a:xfrm>
            <a:off x="32542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84CE3CCC-74D1-F780-4011-EAB07757335A}"/>
              </a:ext>
            </a:extLst>
          </p:cNvPr>
          <p:cNvCxnSpPr/>
          <p:nvPr/>
        </p:nvCxnSpPr>
        <p:spPr>
          <a:xfrm>
            <a:off x="67485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66EECD3E-2D9F-FC00-9884-4CECFB7ED6AA}"/>
              </a:ext>
            </a:extLst>
          </p:cNvPr>
          <p:cNvCxnSpPr/>
          <p:nvPr/>
        </p:nvCxnSpPr>
        <p:spPr>
          <a:xfrm>
            <a:off x="85011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69A30581-4A1C-6CB2-C1CC-3481902FAA24}"/>
              </a:ext>
            </a:extLst>
          </p:cNvPr>
          <p:cNvCxnSpPr>
            <a:cxnSpLocks/>
          </p:cNvCxnSpPr>
          <p:nvPr/>
        </p:nvCxnSpPr>
        <p:spPr>
          <a:xfrm>
            <a:off x="8497857"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58" name="object 39">
            <a:extLst>
              <a:ext uri="{FF2B5EF4-FFF2-40B4-BE49-F238E27FC236}">
                <a16:creationId xmlns:a16="http://schemas.microsoft.com/office/drawing/2014/main" id="{1B3FD37C-E953-C93B-D478-D2B45E878392}"/>
              </a:ext>
            </a:extLst>
          </p:cNvPr>
          <p:cNvSpPr/>
          <p:nvPr/>
        </p:nvSpPr>
        <p:spPr>
          <a:xfrm>
            <a:off x="9079299" y="2284099"/>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59" name="テキスト ボックス 58">
            <a:extLst>
              <a:ext uri="{FF2B5EF4-FFF2-40B4-BE49-F238E27FC236}">
                <a16:creationId xmlns:a16="http://schemas.microsoft.com/office/drawing/2014/main" id="{B424AE17-7822-612C-CE42-C331181B2B01}"/>
              </a:ext>
            </a:extLst>
          </p:cNvPr>
          <p:cNvSpPr txBox="1"/>
          <p:nvPr/>
        </p:nvSpPr>
        <p:spPr>
          <a:xfrm>
            <a:off x="1291152" y="2667454"/>
            <a:ext cx="8733560" cy="3016210"/>
          </a:xfrm>
          <a:prstGeom prst="rect">
            <a:avLst/>
          </a:prstGeom>
          <a:noFill/>
        </p:spPr>
        <p:txBody>
          <a:bodyPr wrap="square" anchor="t">
            <a:spAutoFit/>
          </a:bodyPr>
          <a:lstStyle/>
          <a:p>
            <a:pPr lvl="0">
              <a:defRPr/>
            </a:pPr>
            <a:r>
              <a:rPr kumimoji="0" lang="ja-JP" altLang="en-US" sz="1200" b="1" kern="0" dirty="0">
                <a:solidFill>
                  <a:schemeClr val="accent3"/>
                </a:solidFill>
                <a:latin typeface="メイリオ"/>
                <a:ea typeface="メイリオ"/>
              </a:rPr>
              <a:t>①</a:t>
            </a:r>
            <a:r>
              <a:rPr kumimoji="0" lang="ja-JP" altLang="en-US" sz="500" b="1" kern="0" dirty="0">
                <a:solidFill>
                  <a:schemeClr val="accent3"/>
                </a:solidFill>
                <a:latin typeface="メイリオ"/>
                <a:ea typeface="メイリオ"/>
              </a:rPr>
              <a:t>　</a:t>
            </a:r>
            <a:r>
              <a:rPr kumimoji="0" lang="ja-JP" altLang="en-US" sz="1200" b="1" kern="0" dirty="0">
                <a:solidFill>
                  <a:schemeClr val="accent3"/>
                </a:solidFill>
                <a:latin typeface="メイリオ"/>
                <a:ea typeface="メイリオ"/>
              </a:rPr>
              <a:t>オリエンテーション実施</a:t>
            </a:r>
            <a:endParaRPr kumimoji="0" lang="en-US" altLang="ja-JP" sz="1200" b="1"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事前にヒアリングシートを記入いただいた上でオリエンテーションを実施。</a:t>
            </a:r>
            <a:r>
              <a:rPr kumimoji="0" lang="ja-JP" altLang="en-US" sz="1000" b="1" kern="0" dirty="0">
                <a:solidFill>
                  <a:schemeClr val="accent3"/>
                </a:solidFill>
                <a:latin typeface="メイリオ"/>
                <a:ea typeface="メイリオ"/>
              </a:rPr>
              <a:t>ターゲットや訴求ポイントなど企画目的を明確に</a:t>
            </a:r>
            <a:r>
              <a:rPr kumimoji="0" lang="ja-JP" altLang="en-US" sz="1000" kern="0" dirty="0">
                <a:solidFill>
                  <a:schemeClr val="accent3"/>
                </a:solidFill>
                <a:latin typeface="メイリオ"/>
                <a:ea typeface="メイリオ"/>
              </a:rPr>
              <a:t>します。</a:t>
            </a:r>
            <a:endParaRPr kumimoji="0" lang="en-US" altLang="ja-JP" sz="1000"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事前にお渡ししているエントリーシートへの記入をお願いします。</a:t>
            </a:r>
            <a:endParaRPr kumimoji="0" lang="en-US" altLang="ja-JP" sz="1000"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a:t>
            </a:r>
            <a:r>
              <a:rPr kumimoji="0" lang="en-US" altLang="ja-JP" sz="1000" kern="0" dirty="0">
                <a:solidFill>
                  <a:schemeClr val="accent3"/>
                </a:solidFill>
                <a:latin typeface="メイリオ"/>
                <a:ea typeface="メイリオ"/>
              </a:rPr>
              <a:t>※</a:t>
            </a:r>
            <a:r>
              <a:rPr kumimoji="0" lang="ja-JP" altLang="en-US" sz="1000" kern="0" dirty="0">
                <a:solidFill>
                  <a:schemeClr val="accent3"/>
                </a:solidFill>
                <a:latin typeface="メイリオ"/>
                <a:ea typeface="メイリオ"/>
              </a:rPr>
              <a:t>制作・掲載内容が固まり次第、代理店様より、所定の手続きにて正式にお申し込みいただきます。</a:t>
            </a:r>
          </a:p>
          <a:p>
            <a:pPr lvl="0">
              <a:defRPr/>
            </a:pPr>
            <a:endParaRPr kumimoji="0" lang="ja-JP" altLang="en-US" sz="500" kern="0" dirty="0">
              <a:solidFill>
                <a:schemeClr val="accent3"/>
              </a:solidFill>
              <a:latin typeface="メイリオ"/>
              <a:ea typeface="メイリオ"/>
            </a:endParaRPr>
          </a:p>
          <a:p>
            <a:pPr lvl="0">
              <a:defRPr/>
            </a:pPr>
            <a:r>
              <a:rPr kumimoji="0" lang="ja-JP" altLang="en-US" sz="1200" b="1" kern="0" dirty="0">
                <a:solidFill>
                  <a:schemeClr val="accent3"/>
                </a:solidFill>
                <a:latin typeface="メイリオ"/>
                <a:ea typeface="メイリオ"/>
              </a:rPr>
              <a:t>②</a:t>
            </a:r>
            <a:r>
              <a:rPr kumimoji="0" lang="ja-JP" altLang="en-US" sz="500" b="1" kern="0" dirty="0">
                <a:solidFill>
                  <a:schemeClr val="accent3"/>
                </a:solidFill>
                <a:latin typeface="メイリオ"/>
                <a:ea typeface="メイリオ"/>
              </a:rPr>
              <a:t>　</a:t>
            </a:r>
            <a:r>
              <a:rPr kumimoji="0" lang="ja-JP" altLang="en-US" sz="1200" b="1" kern="0" dirty="0">
                <a:solidFill>
                  <a:schemeClr val="accent3"/>
                </a:solidFill>
                <a:latin typeface="メイリオ"/>
                <a:ea typeface="メイリオ"/>
              </a:rPr>
              <a:t>構成案のご提出</a:t>
            </a:r>
            <a:r>
              <a:rPr kumimoji="0" lang="en-US" altLang="ja-JP" sz="1200" b="1" kern="0" dirty="0">
                <a:solidFill>
                  <a:schemeClr val="accent3"/>
                </a:solidFill>
                <a:latin typeface="メイリオ"/>
                <a:ea typeface="メイリオ"/>
              </a:rPr>
              <a:t>/</a:t>
            </a:r>
            <a:r>
              <a:rPr kumimoji="0" lang="ja-JP" altLang="en-US" sz="1200" b="1" kern="0" dirty="0">
                <a:solidFill>
                  <a:schemeClr val="accent3"/>
                </a:solidFill>
                <a:latin typeface="メイリオ"/>
                <a:ea typeface="メイリオ"/>
              </a:rPr>
              <a:t>ご確認</a:t>
            </a:r>
            <a:endParaRPr kumimoji="0" lang="en-US" altLang="ja-JP" sz="1200" b="1"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①をもとに企画案をご提出し、広告主様と協議の上、企画の方向性を確定させます。</a:t>
            </a:r>
          </a:p>
          <a:p>
            <a:pPr lvl="0">
              <a:defRPr/>
            </a:pPr>
            <a:r>
              <a:rPr kumimoji="0" lang="ja-JP" altLang="en-US" sz="1000" kern="0" dirty="0">
                <a:solidFill>
                  <a:schemeClr val="accent3"/>
                </a:solidFill>
                <a:latin typeface="メイリオ"/>
                <a:ea typeface="メイリオ"/>
              </a:rPr>
              <a:t>　　確定した方向性にしたがって、コンテンツ概要とページ体裁をご提出し、全体構成を確定させます。</a:t>
            </a:r>
          </a:p>
          <a:p>
            <a:pPr lvl="0">
              <a:defRPr/>
            </a:pPr>
            <a:endParaRPr kumimoji="0" lang="en-US" altLang="ja-JP" sz="500" b="1" kern="0" dirty="0">
              <a:solidFill>
                <a:schemeClr val="accent3"/>
              </a:solidFill>
              <a:latin typeface="メイリオ"/>
              <a:ea typeface="メイリオ"/>
            </a:endParaRPr>
          </a:p>
          <a:p>
            <a:pPr lvl="0">
              <a:defRPr/>
            </a:pPr>
            <a:r>
              <a:rPr kumimoji="0" lang="ja-JP" altLang="en-US" sz="1200" b="1" kern="0" dirty="0">
                <a:solidFill>
                  <a:schemeClr val="accent3"/>
                </a:solidFill>
                <a:latin typeface="メイリオ"/>
                <a:ea typeface="メイリオ"/>
              </a:rPr>
              <a:t>③デザイン・テキスト原稿のご提出</a:t>
            </a:r>
            <a:r>
              <a:rPr kumimoji="0" lang="en-US" altLang="ja-JP" sz="1200" b="1" kern="0" dirty="0">
                <a:solidFill>
                  <a:schemeClr val="accent3"/>
                </a:solidFill>
                <a:latin typeface="メイリオ"/>
                <a:ea typeface="メイリオ"/>
              </a:rPr>
              <a:t>/</a:t>
            </a:r>
            <a:r>
              <a:rPr kumimoji="0" lang="ja-JP" altLang="en-US" sz="1200" b="1" kern="0" dirty="0">
                <a:solidFill>
                  <a:schemeClr val="accent3"/>
                </a:solidFill>
                <a:latin typeface="メイリオ"/>
                <a:ea typeface="メイリオ"/>
              </a:rPr>
              <a:t>ご確認</a:t>
            </a:r>
            <a:endParaRPr kumimoji="0" lang="en-US" altLang="ja-JP" sz="1200" b="1"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テキスト原稿およびデザインの制作を行います。広告主様に確認いただき、適宜修正を加えながら確定させます。</a:t>
            </a:r>
            <a:endParaRPr kumimoji="0" lang="en-US" altLang="ja-JP" sz="1000"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a:t>
            </a:r>
            <a:r>
              <a:rPr kumimoji="0" lang="en-US" altLang="ja-JP" sz="1000" kern="0" dirty="0">
                <a:solidFill>
                  <a:schemeClr val="accent3"/>
                </a:solidFill>
                <a:latin typeface="メイリオ"/>
                <a:ea typeface="メイリオ"/>
              </a:rPr>
              <a:t>※</a:t>
            </a:r>
            <a:r>
              <a:rPr kumimoji="0" lang="ja-JP" altLang="en-US" sz="1000" kern="0" dirty="0">
                <a:solidFill>
                  <a:schemeClr val="accent3"/>
                </a:solidFill>
                <a:latin typeface="メイリオ"/>
                <a:ea typeface="メイリオ"/>
              </a:rPr>
              <a:t>ご確認は初校、再校の</a:t>
            </a:r>
            <a:r>
              <a:rPr kumimoji="0" lang="en-US" altLang="ja-JP" sz="1000" kern="0" dirty="0">
                <a:solidFill>
                  <a:schemeClr val="accent3"/>
                </a:solidFill>
                <a:latin typeface="メイリオ"/>
                <a:ea typeface="メイリオ"/>
              </a:rPr>
              <a:t>2</a:t>
            </a:r>
            <a:r>
              <a:rPr kumimoji="0" lang="ja-JP" altLang="en-US" sz="1000" kern="0" dirty="0">
                <a:solidFill>
                  <a:schemeClr val="accent3"/>
                </a:solidFill>
                <a:latin typeface="メイリオ"/>
                <a:ea typeface="メイリオ"/>
              </a:rPr>
              <a:t>回となります</a:t>
            </a:r>
            <a:endParaRPr kumimoji="0" lang="en-US" altLang="ja-JP" sz="1000"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a:t>
            </a:r>
            <a:r>
              <a:rPr kumimoji="0" lang="en-US" altLang="ja-JP" sz="1000" kern="0" dirty="0">
                <a:solidFill>
                  <a:schemeClr val="accent3"/>
                </a:solidFill>
                <a:latin typeface="メイリオ"/>
                <a:ea typeface="メイリオ"/>
              </a:rPr>
              <a:t>※</a:t>
            </a:r>
            <a:r>
              <a:rPr kumimoji="0" lang="ja-JP" altLang="en-US" sz="1000" kern="0" dirty="0">
                <a:solidFill>
                  <a:schemeClr val="accent3"/>
                </a:solidFill>
                <a:latin typeface="メイリオ"/>
                <a:ea typeface="メイリオ"/>
              </a:rPr>
              <a:t>再校の段階では初校でのご指摘事項の反映確認のみとなります。</a:t>
            </a:r>
            <a:endParaRPr kumimoji="0" lang="en-US" altLang="ja-JP" sz="1000" kern="0" dirty="0">
              <a:solidFill>
                <a:schemeClr val="accent3"/>
              </a:solidFill>
              <a:latin typeface="メイリオ"/>
              <a:ea typeface="メイリオ"/>
            </a:endParaRPr>
          </a:p>
          <a:p>
            <a:pPr lvl="0">
              <a:defRPr/>
            </a:pPr>
            <a:endParaRPr kumimoji="0" lang="ja-JP" altLang="en-US" sz="500" kern="0" dirty="0">
              <a:solidFill>
                <a:schemeClr val="accent3"/>
              </a:solidFill>
              <a:latin typeface="メイリオ"/>
              <a:ea typeface="メイリオ"/>
            </a:endParaRPr>
          </a:p>
          <a:p>
            <a:pPr lvl="0">
              <a:defRPr/>
            </a:pPr>
            <a:r>
              <a:rPr kumimoji="0" lang="ja-JP" altLang="en-US" sz="1200" b="1" kern="0" dirty="0">
                <a:solidFill>
                  <a:schemeClr val="accent3"/>
                </a:solidFill>
                <a:latin typeface="メイリオ"/>
                <a:ea typeface="メイリオ"/>
              </a:rPr>
              <a:t>④</a:t>
            </a:r>
            <a:r>
              <a:rPr kumimoji="0" lang="ja-JP" altLang="en-US" sz="500" b="1" kern="0" dirty="0">
                <a:solidFill>
                  <a:schemeClr val="accent3"/>
                </a:solidFill>
                <a:latin typeface="メイリオ"/>
                <a:ea typeface="メイリオ"/>
              </a:rPr>
              <a:t>　</a:t>
            </a:r>
            <a:r>
              <a:rPr kumimoji="0" lang="en-US" altLang="ja-JP" sz="1200" b="1" kern="0" dirty="0">
                <a:solidFill>
                  <a:schemeClr val="accent3"/>
                </a:solidFill>
                <a:latin typeface="メイリオ"/>
                <a:ea typeface="メイリオ"/>
              </a:rPr>
              <a:t>HTML</a:t>
            </a:r>
            <a:r>
              <a:rPr kumimoji="0" lang="ja-JP" altLang="en-US" sz="1200" b="1" kern="0" dirty="0" err="1">
                <a:solidFill>
                  <a:schemeClr val="accent3"/>
                </a:solidFill>
                <a:latin typeface="メイリオ"/>
                <a:ea typeface="メイリオ"/>
              </a:rPr>
              <a:t>での</a:t>
            </a:r>
            <a:r>
              <a:rPr kumimoji="0" lang="ja-JP" altLang="en-US" sz="1200" b="1" kern="0" dirty="0">
                <a:solidFill>
                  <a:schemeClr val="accent3"/>
                </a:solidFill>
                <a:latin typeface="メイリオ"/>
                <a:ea typeface="メイリオ"/>
              </a:rPr>
              <a:t>動作確認</a:t>
            </a:r>
            <a:r>
              <a:rPr kumimoji="0" lang="en-US" altLang="ja-JP" sz="1200" b="1" kern="0" dirty="0">
                <a:solidFill>
                  <a:schemeClr val="accent3"/>
                </a:solidFill>
                <a:latin typeface="メイリオ"/>
                <a:ea typeface="メイリオ"/>
              </a:rPr>
              <a:t>/</a:t>
            </a:r>
            <a:r>
              <a:rPr kumimoji="0" lang="ja-JP" altLang="en-US" sz="1200" b="1" kern="0" dirty="0">
                <a:solidFill>
                  <a:schemeClr val="accent3"/>
                </a:solidFill>
                <a:latin typeface="メイリオ"/>
                <a:ea typeface="メイリオ"/>
              </a:rPr>
              <a:t>校了</a:t>
            </a:r>
            <a:endParaRPr kumimoji="0" lang="en-US" altLang="ja-JP" sz="1200" b="1"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テストサーバー上もしくは</a:t>
            </a:r>
            <a:r>
              <a:rPr kumimoji="0" lang="en-US" altLang="ja-JP" sz="1000" kern="0" dirty="0">
                <a:solidFill>
                  <a:schemeClr val="accent3"/>
                </a:solidFill>
                <a:latin typeface="メイリオ"/>
                <a:ea typeface="メイリオ"/>
              </a:rPr>
              <a:t>HTML</a:t>
            </a:r>
            <a:r>
              <a:rPr kumimoji="0" lang="ja-JP" altLang="en-US" sz="1000" kern="0" dirty="0">
                <a:solidFill>
                  <a:schemeClr val="accent3"/>
                </a:solidFill>
                <a:latin typeface="メイリオ"/>
                <a:ea typeface="メイリオ"/>
              </a:rPr>
              <a:t>ファイルにて、ページの動作確認を行っていただき校了となります。</a:t>
            </a:r>
            <a:endParaRPr kumimoji="0" lang="en-US" altLang="ja-JP" sz="1000"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a:t>
            </a:r>
            <a:r>
              <a:rPr kumimoji="0" lang="en-US" altLang="ja-JP" sz="1000" kern="0" dirty="0">
                <a:solidFill>
                  <a:schemeClr val="accent3"/>
                </a:solidFill>
                <a:latin typeface="メイリオ"/>
                <a:ea typeface="メイリオ"/>
              </a:rPr>
              <a:t>※</a:t>
            </a:r>
            <a:r>
              <a:rPr kumimoji="0" lang="ja-JP" altLang="en-US" sz="1000" kern="0" dirty="0">
                <a:solidFill>
                  <a:schemeClr val="accent3"/>
                </a:solidFill>
                <a:latin typeface="メイリオ"/>
                <a:ea typeface="メイリオ"/>
              </a:rPr>
              <a:t>原則として、この段階での修正はお受けできません。</a:t>
            </a:r>
          </a:p>
          <a:p>
            <a:pPr lvl="0">
              <a:defRPr/>
            </a:pPr>
            <a:endParaRPr kumimoji="0" lang="ja-JP" altLang="en-US" sz="500" kern="0" dirty="0">
              <a:solidFill>
                <a:schemeClr val="accent3"/>
              </a:solidFill>
              <a:latin typeface="メイリオ"/>
              <a:ea typeface="メイリオ"/>
            </a:endParaRPr>
          </a:p>
          <a:p>
            <a:pPr lvl="0">
              <a:defRPr/>
            </a:pPr>
            <a:r>
              <a:rPr kumimoji="0" lang="ja-JP" altLang="en-US" sz="1200" b="1" kern="0" dirty="0">
                <a:solidFill>
                  <a:schemeClr val="accent3"/>
                </a:solidFill>
                <a:latin typeface="メイリオ"/>
                <a:ea typeface="メイリオ"/>
              </a:rPr>
              <a:t>⑤弊社内チェック</a:t>
            </a:r>
            <a:r>
              <a:rPr kumimoji="0" lang="en-US" altLang="ja-JP" sz="1200" b="1" kern="0" dirty="0">
                <a:solidFill>
                  <a:schemeClr val="accent3"/>
                </a:solidFill>
                <a:latin typeface="メイリオ"/>
                <a:ea typeface="メイリオ"/>
              </a:rPr>
              <a:t>/</a:t>
            </a:r>
            <a:r>
              <a:rPr kumimoji="0" lang="ja-JP" altLang="en-US" sz="1200" b="1" kern="0" dirty="0">
                <a:solidFill>
                  <a:schemeClr val="accent3"/>
                </a:solidFill>
                <a:latin typeface="メイリオ"/>
                <a:ea typeface="メイリオ"/>
              </a:rPr>
              <a:t>本番環境へのファイルアップ</a:t>
            </a:r>
            <a:endParaRPr kumimoji="0" lang="en-US" altLang="ja-JP" sz="1200" b="1" kern="0" dirty="0">
              <a:solidFill>
                <a:schemeClr val="accent3"/>
              </a:solidFill>
              <a:latin typeface="メイリオ"/>
              <a:ea typeface="メイリオ"/>
            </a:endParaRPr>
          </a:p>
          <a:p>
            <a:pPr lvl="0">
              <a:defRPr/>
            </a:pPr>
            <a:r>
              <a:rPr kumimoji="0" lang="ja-JP" altLang="en-US" sz="1000" kern="0" dirty="0">
                <a:solidFill>
                  <a:schemeClr val="accent3"/>
                </a:solidFill>
                <a:latin typeface="メイリオ"/>
                <a:ea typeface="メイリオ"/>
              </a:rPr>
              <a:t>　　弊社において最終確認を行った上で、本番公開を行います。</a:t>
            </a:r>
            <a:endParaRPr kumimoji="0" lang="en-US" altLang="ja-JP" sz="1000" kern="0" dirty="0">
              <a:solidFill>
                <a:schemeClr val="accent3"/>
              </a:solidFill>
              <a:latin typeface="メイリオ"/>
              <a:ea typeface="メイリオ"/>
            </a:endParaRPr>
          </a:p>
        </p:txBody>
      </p:sp>
    </p:spTree>
    <p:extLst>
      <p:ext uri="{BB962C8B-B14F-4D97-AF65-F5344CB8AC3E}">
        <p14:creationId xmlns:p14="http://schemas.microsoft.com/office/powerpoint/2010/main" val="790451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実施フロー</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pic>
        <p:nvPicPr>
          <p:cNvPr id="33" name="図プレースホルダー 6" descr="アイコン&#10;&#10;自動的に生成された説明">
            <a:extLst>
              <a:ext uri="{FF2B5EF4-FFF2-40B4-BE49-F238E27FC236}">
                <a16:creationId xmlns:a16="http://schemas.microsoft.com/office/drawing/2014/main" id="{FE5A47AB-7194-4A6A-161D-07B4A1A12B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角丸四角形 75">
            <a:extLst>
              <a:ext uri="{FF2B5EF4-FFF2-40B4-BE49-F238E27FC236}">
                <a16:creationId xmlns:a16="http://schemas.microsoft.com/office/drawing/2014/main" id="{7A3DA3C3-2E66-0FA2-DD5E-6A87965C5623}"/>
              </a:ext>
            </a:extLst>
          </p:cNvPr>
          <p:cNvSpPr/>
          <p:nvPr/>
        </p:nvSpPr>
        <p:spPr>
          <a:xfrm>
            <a:off x="11129511" y="985590"/>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rgbClr val="C9002C"/>
                </a:solidFill>
                <a:latin typeface="メイリオ"/>
              </a:rPr>
              <a:t>掲載開始</a:t>
            </a:r>
          </a:p>
        </p:txBody>
      </p:sp>
      <p:graphicFrame>
        <p:nvGraphicFramePr>
          <p:cNvPr id="6" name="表 5">
            <a:extLst>
              <a:ext uri="{FF2B5EF4-FFF2-40B4-BE49-F238E27FC236}">
                <a16:creationId xmlns:a16="http://schemas.microsoft.com/office/drawing/2014/main" id="{D8F26F39-BE00-A116-D0A8-1435A0F19789}"/>
              </a:ext>
            </a:extLst>
          </p:cNvPr>
          <p:cNvGraphicFramePr>
            <a:graphicFrameLocks noGrp="1"/>
          </p:cNvGraphicFramePr>
          <p:nvPr>
            <p:extLst>
              <p:ext uri="{D42A27DB-BD31-4B8C-83A1-F6EECF244321}">
                <p14:modId xmlns:p14="http://schemas.microsoft.com/office/powerpoint/2010/main" val="1620373456"/>
              </p:ext>
            </p:extLst>
          </p:nvPr>
        </p:nvGraphicFramePr>
        <p:xfrm>
          <a:off x="479425" y="2278090"/>
          <a:ext cx="10638565" cy="4344091"/>
        </p:xfrm>
        <a:graphic>
          <a:graphicData uri="http://schemas.openxmlformats.org/drawingml/2006/table">
            <a:tbl>
              <a:tblPr firstRow="1" bandRow="1"/>
              <a:tblGrid>
                <a:gridCol w="728669">
                  <a:extLst>
                    <a:ext uri="{9D8B030D-6E8A-4147-A177-3AD203B41FA5}">
                      <a16:colId xmlns:a16="http://schemas.microsoft.com/office/drawing/2014/main" val="2691673303"/>
                    </a:ext>
                  </a:extLst>
                </a:gridCol>
                <a:gridCol w="1238737">
                  <a:extLst>
                    <a:ext uri="{9D8B030D-6E8A-4147-A177-3AD203B41FA5}">
                      <a16:colId xmlns:a16="http://schemas.microsoft.com/office/drawing/2014/main" val="2761031546"/>
                    </a:ext>
                  </a:extLst>
                </a:gridCol>
                <a:gridCol w="1238737">
                  <a:extLst>
                    <a:ext uri="{9D8B030D-6E8A-4147-A177-3AD203B41FA5}">
                      <a16:colId xmlns:a16="http://schemas.microsoft.com/office/drawing/2014/main" val="1558425992"/>
                    </a:ext>
                  </a:extLst>
                </a:gridCol>
                <a:gridCol w="1238737">
                  <a:extLst>
                    <a:ext uri="{9D8B030D-6E8A-4147-A177-3AD203B41FA5}">
                      <a16:colId xmlns:a16="http://schemas.microsoft.com/office/drawing/2014/main" val="2565947098"/>
                    </a:ext>
                  </a:extLst>
                </a:gridCol>
                <a:gridCol w="1238737">
                  <a:extLst>
                    <a:ext uri="{9D8B030D-6E8A-4147-A177-3AD203B41FA5}">
                      <a16:colId xmlns:a16="http://schemas.microsoft.com/office/drawing/2014/main" val="3801570467"/>
                    </a:ext>
                  </a:extLst>
                </a:gridCol>
                <a:gridCol w="1238737">
                  <a:extLst>
                    <a:ext uri="{9D8B030D-6E8A-4147-A177-3AD203B41FA5}">
                      <a16:colId xmlns:a16="http://schemas.microsoft.com/office/drawing/2014/main" val="1621144542"/>
                    </a:ext>
                  </a:extLst>
                </a:gridCol>
                <a:gridCol w="1238737">
                  <a:extLst>
                    <a:ext uri="{9D8B030D-6E8A-4147-A177-3AD203B41FA5}">
                      <a16:colId xmlns:a16="http://schemas.microsoft.com/office/drawing/2014/main" val="2586618139"/>
                    </a:ext>
                  </a:extLst>
                </a:gridCol>
                <a:gridCol w="1238737">
                  <a:extLst>
                    <a:ext uri="{9D8B030D-6E8A-4147-A177-3AD203B41FA5}">
                      <a16:colId xmlns:a16="http://schemas.microsoft.com/office/drawing/2014/main" val="2417398869"/>
                    </a:ext>
                  </a:extLst>
                </a:gridCol>
                <a:gridCol w="1238737">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ヤフー制作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30715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31" name="Freeform 10">
            <a:extLst>
              <a:ext uri="{FF2B5EF4-FFF2-40B4-BE49-F238E27FC236}">
                <a16:creationId xmlns:a16="http://schemas.microsoft.com/office/drawing/2014/main" id="{BC98E466-0A8B-827F-F4F8-165086DFE807}"/>
              </a:ext>
            </a:extLst>
          </p:cNvPr>
          <p:cNvSpPr>
            <a:spLocks noChangeAspect="1" noChangeArrowheads="1"/>
          </p:cNvSpPr>
          <p:nvPr/>
        </p:nvSpPr>
        <p:spPr bwMode="auto">
          <a:xfrm>
            <a:off x="1722865"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2" name="Freeform 10">
            <a:extLst>
              <a:ext uri="{FF2B5EF4-FFF2-40B4-BE49-F238E27FC236}">
                <a16:creationId xmlns:a16="http://schemas.microsoft.com/office/drawing/2014/main" id="{0C51E503-609B-46AF-5C97-6BF23F76D345}"/>
              </a:ext>
            </a:extLst>
          </p:cNvPr>
          <p:cNvSpPr>
            <a:spLocks noChangeAspect="1" noChangeArrowheads="1"/>
          </p:cNvSpPr>
          <p:nvPr/>
        </p:nvSpPr>
        <p:spPr bwMode="auto">
          <a:xfrm>
            <a:off x="172286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4" name="Freeform 10">
            <a:extLst>
              <a:ext uri="{FF2B5EF4-FFF2-40B4-BE49-F238E27FC236}">
                <a16:creationId xmlns:a16="http://schemas.microsoft.com/office/drawing/2014/main" id="{1C70F678-6055-CA0C-9B32-8349DD491EA6}"/>
              </a:ext>
            </a:extLst>
          </p:cNvPr>
          <p:cNvSpPr>
            <a:spLocks noChangeAspect="1" noChangeArrowheads="1"/>
          </p:cNvSpPr>
          <p:nvPr/>
        </p:nvSpPr>
        <p:spPr bwMode="auto">
          <a:xfrm>
            <a:off x="1722865"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5" name="Freeform 10">
            <a:extLst>
              <a:ext uri="{FF2B5EF4-FFF2-40B4-BE49-F238E27FC236}">
                <a16:creationId xmlns:a16="http://schemas.microsoft.com/office/drawing/2014/main" id="{B602E05F-FD90-4F60-5ECB-46D9530E80AE}"/>
              </a:ext>
            </a:extLst>
          </p:cNvPr>
          <p:cNvSpPr>
            <a:spLocks noChangeAspect="1" noChangeArrowheads="1"/>
          </p:cNvSpPr>
          <p:nvPr/>
        </p:nvSpPr>
        <p:spPr bwMode="auto">
          <a:xfrm>
            <a:off x="3024964"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6" name="Freeform 10">
            <a:extLst>
              <a:ext uri="{FF2B5EF4-FFF2-40B4-BE49-F238E27FC236}">
                <a16:creationId xmlns:a16="http://schemas.microsoft.com/office/drawing/2014/main" id="{BCAD86D4-0F4C-11AF-B7D1-7445B574D759}"/>
              </a:ext>
            </a:extLst>
          </p:cNvPr>
          <p:cNvSpPr>
            <a:spLocks noChangeAspect="1" noChangeArrowheads="1"/>
          </p:cNvSpPr>
          <p:nvPr/>
        </p:nvSpPr>
        <p:spPr bwMode="auto">
          <a:xfrm>
            <a:off x="4183002"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7" name="Freeform 10">
            <a:extLst>
              <a:ext uri="{FF2B5EF4-FFF2-40B4-BE49-F238E27FC236}">
                <a16:creationId xmlns:a16="http://schemas.microsoft.com/office/drawing/2014/main" id="{456CC44C-E4B1-E8F8-F914-62A716F17658}"/>
              </a:ext>
            </a:extLst>
          </p:cNvPr>
          <p:cNvSpPr>
            <a:spLocks noChangeAspect="1" noChangeArrowheads="1"/>
          </p:cNvSpPr>
          <p:nvPr/>
        </p:nvSpPr>
        <p:spPr bwMode="auto">
          <a:xfrm>
            <a:off x="542702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8" name="Freeform 10">
            <a:extLst>
              <a:ext uri="{FF2B5EF4-FFF2-40B4-BE49-F238E27FC236}">
                <a16:creationId xmlns:a16="http://schemas.microsoft.com/office/drawing/2014/main" id="{66011854-E07D-2DA6-3CC1-0C9FB9516450}"/>
              </a:ext>
            </a:extLst>
          </p:cNvPr>
          <p:cNvSpPr>
            <a:spLocks noChangeAspect="1" noChangeArrowheads="1"/>
          </p:cNvSpPr>
          <p:nvPr/>
        </p:nvSpPr>
        <p:spPr bwMode="auto">
          <a:xfrm>
            <a:off x="3015337"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9" name="Freeform 10">
            <a:extLst>
              <a:ext uri="{FF2B5EF4-FFF2-40B4-BE49-F238E27FC236}">
                <a16:creationId xmlns:a16="http://schemas.microsoft.com/office/drawing/2014/main" id="{38C92BB9-C5E9-914E-9B6F-0938789A29D3}"/>
              </a:ext>
            </a:extLst>
          </p:cNvPr>
          <p:cNvSpPr>
            <a:spLocks noChangeAspect="1" noChangeArrowheads="1"/>
          </p:cNvSpPr>
          <p:nvPr/>
        </p:nvSpPr>
        <p:spPr bwMode="auto">
          <a:xfrm>
            <a:off x="3015337"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40" name="フリーフォーム 85">
            <a:extLst>
              <a:ext uri="{FF2B5EF4-FFF2-40B4-BE49-F238E27FC236}">
                <a16:creationId xmlns:a16="http://schemas.microsoft.com/office/drawing/2014/main" id="{D665E200-119E-70E5-4B9E-1916224A6F3C}"/>
              </a:ext>
            </a:extLst>
          </p:cNvPr>
          <p:cNvSpPr/>
          <p:nvPr/>
        </p:nvSpPr>
        <p:spPr>
          <a:xfrm>
            <a:off x="5018736"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just" defTabSz="444500">
              <a:lnSpc>
                <a:spcPct val="120000"/>
              </a:lnSpc>
              <a:spcBef>
                <a:spcPct val="0"/>
              </a:spcBef>
              <a:defRPr/>
            </a:pPr>
            <a:r>
              <a:rPr kumimoji="0" lang="ja-JP" altLang="en-US" sz="1100" kern="0" dirty="0">
                <a:solidFill>
                  <a:srgbClr val="FFFFFF"/>
                </a:solidFill>
                <a:latin typeface="メイリオ"/>
              </a:rPr>
              <a:t>　・企業ロゴの受け渡し</a:t>
            </a:r>
            <a:endParaRPr kumimoji="0" lang="en-US" altLang="ja-JP" sz="1100" kern="0" dirty="0">
              <a:solidFill>
                <a:srgbClr val="FFFFFF"/>
              </a:solidFill>
              <a:latin typeface="メイリオ"/>
            </a:endParaRPr>
          </a:p>
          <a:p>
            <a:pPr algn="just" defTabSz="444500">
              <a:lnSpc>
                <a:spcPct val="120000"/>
              </a:lnSpc>
              <a:spcBef>
                <a:spcPct val="0"/>
              </a:spcBef>
              <a:defRPr/>
            </a:pPr>
            <a:r>
              <a:rPr kumimoji="0" lang="ja-JP" altLang="en-US" sz="1100" kern="0" dirty="0">
                <a:solidFill>
                  <a:srgbClr val="FFFFFF"/>
                </a:solidFill>
                <a:latin typeface="メイリオ"/>
              </a:rPr>
              <a:t>・バナー制作</a:t>
            </a:r>
          </a:p>
        </p:txBody>
      </p:sp>
      <p:sp>
        <p:nvSpPr>
          <p:cNvPr id="41" name="円/楕円 86">
            <a:extLst>
              <a:ext uri="{FF2B5EF4-FFF2-40B4-BE49-F238E27FC236}">
                <a16:creationId xmlns:a16="http://schemas.microsoft.com/office/drawing/2014/main" id="{6AACC5A1-A7FE-AFDC-9292-47D7F07BAE9E}"/>
              </a:ext>
            </a:extLst>
          </p:cNvPr>
          <p:cNvSpPr>
            <a:spLocks noChangeAspect="1"/>
          </p:cNvSpPr>
          <p:nvPr/>
        </p:nvSpPr>
        <p:spPr>
          <a:xfrm>
            <a:off x="4885740" y="880184"/>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grpSp>
        <p:nvGrpSpPr>
          <p:cNvPr id="42" name="Group 1">
            <a:extLst>
              <a:ext uri="{FF2B5EF4-FFF2-40B4-BE49-F238E27FC236}">
                <a16:creationId xmlns:a16="http://schemas.microsoft.com/office/drawing/2014/main" id="{2A90E7BD-4453-6018-FD3D-35929422C897}"/>
              </a:ext>
            </a:extLst>
          </p:cNvPr>
          <p:cNvGrpSpPr>
            <a:grpSpLocks/>
          </p:cNvGrpSpPr>
          <p:nvPr/>
        </p:nvGrpSpPr>
        <p:grpSpPr bwMode="auto">
          <a:xfrm>
            <a:off x="5450734" y="1064709"/>
            <a:ext cx="359182" cy="219481"/>
            <a:chOff x="664" y="504"/>
            <a:chExt cx="485" cy="326"/>
          </a:xfrm>
          <a:solidFill>
            <a:srgbClr val="FFFFFF"/>
          </a:solidFill>
        </p:grpSpPr>
        <p:sp>
          <p:nvSpPr>
            <p:cNvPr id="43" name="Freeform 2">
              <a:extLst>
                <a:ext uri="{FF2B5EF4-FFF2-40B4-BE49-F238E27FC236}">
                  <a16:creationId xmlns:a16="http://schemas.microsoft.com/office/drawing/2014/main" id="{8F2EDD26-FB8B-6355-88DA-528D7DE19E43}"/>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4" name="Freeform 3">
              <a:extLst>
                <a:ext uri="{FF2B5EF4-FFF2-40B4-BE49-F238E27FC236}">
                  <a16:creationId xmlns:a16="http://schemas.microsoft.com/office/drawing/2014/main" id="{4DB1C974-F694-828A-1422-128F28F90ABD}"/>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5" name="Freeform 4">
              <a:extLst>
                <a:ext uri="{FF2B5EF4-FFF2-40B4-BE49-F238E27FC236}">
                  <a16:creationId xmlns:a16="http://schemas.microsoft.com/office/drawing/2014/main" id="{9EB1E6B5-2621-3EBE-E365-68B23EAE285A}"/>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6" name="Freeform 5">
              <a:extLst>
                <a:ext uri="{FF2B5EF4-FFF2-40B4-BE49-F238E27FC236}">
                  <a16:creationId xmlns:a16="http://schemas.microsoft.com/office/drawing/2014/main" id="{EA63A83F-6717-BE60-4FF2-178B47A46FDB}"/>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47" name="フリーフォーム 92">
            <a:extLst>
              <a:ext uri="{FF2B5EF4-FFF2-40B4-BE49-F238E27FC236}">
                <a16:creationId xmlns:a16="http://schemas.microsoft.com/office/drawing/2014/main" id="{A438A315-FE1F-FE25-7E56-4D24D1D903EB}"/>
              </a:ext>
            </a:extLst>
          </p:cNvPr>
          <p:cNvSpPr/>
          <p:nvPr/>
        </p:nvSpPr>
        <p:spPr>
          <a:xfrm>
            <a:off x="996837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・公開準備</a:t>
            </a:r>
            <a:endParaRPr kumimoji="0" lang="en-US" altLang="ja-JP" sz="11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100" kern="0" dirty="0">
                <a:solidFill>
                  <a:srgbClr val="FFFFFF"/>
                </a:solidFill>
                <a:latin typeface="メイリオ"/>
              </a:rPr>
              <a:t>テストアップ</a:t>
            </a:r>
            <a:endParaRPr kumimoji="0" lang="en-US" altLang="ja-JP" sz="1100" kern="0" dirty="0">
              <a:solidFill>
                <a:srgbClr val="FFFFFF"/>
              </a:solidFill>
              <a:latin typeface="メイリオ"/>
            </a:endParaRPr>
          </a:p>
        </p:txBody>
      </p:sp>
      <p:sp>
        <p:nvSpPr>
          <p:cNvPr id="48" name="円/楕円 93">
            <a:extLst>
              <a:ext uri="{FF2B5EF4-FFF2-40B4-BE49-F238E27FC236}">
                <a16:creationId xmlns:a16="http://schemas.microsoft.com/office/drawing/2014/main" id="{F65F0B8B-D232-EDBD-CDF0-75FD20AA9969}"/>
              </a:ext>
            </a:extLst>
          </p:cNvPr>
          <p:cNvSpPr>
            <a:spLocks noChangeAspect="1"/>
          </p:cNvSpPr>
          <p:nvPr/>
        </p:nvSpPr>
        <p:spPr>
          <a:xfrm>
            <a:off x="9835376" y="880184"/>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8</a:t>
            </a:r>
            <a:endParaRPr kumimoji="0" lang="ja-JP" altLang="en-US" sz="1200" b="1" kern="0" dirty="0">
              <a:solidFill>
                <a:srgbClr val="FFFFFF"/>
              </a:solidFill>
              <a:latin typeface="メイリオ"/>
            </a:endParaRPr>
          </a:p>
        </p:txBody>
      </p:sp>
      <p:sp>
        <p:nvSpPr>
          <p:cNvPr id="49" name="Freeform 42">
            <a:extLst>
              <a:ext uri="{FF2B5EF4-FFF2-40B4-BE49-F238E27FC236}">
                <a16:creationId xmlns:a16="http://schemas.microsoft.com/office/drawing/2014/main" id="{B57293E6-1FBF-5B2F-F87A-EDF3195D3813}"/>
              </a:ext>
            </a:extLst>
          </p:cNvPr>
          <p:cNvSpPr>
            <a:spLocks noChangeArrowheads="1"/>
          </p:cNvSpPr>
          <p:nvPr/>
        </p:nvSpPr>
        <p:spPr bwMode="auto">
          <a:xfrm>
            <a:off x="10422100" y="1043282"/>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50" name="フリーフォーム 95">
            <a:extLst>
              <a:ext uri="{FF2B5EF4-FFF2-40B4-BE49-F238E27FC236}">
                <a16:creationId xmlns:a16="http://schemas.microsoft.com/office/drawing/2014/main" id="{518B1ED9-AD5C-A456-5414-7055F111E230}"/>
              </a:ext>
            </a:extLst>
          </p:cNvPr>
          <p:cNvSpPr/>
          <p:nvPr/>
        </p:nvSpPr>
        <p:spPr>
          <a:xfrm>
            <a:off x="3789153"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・誘導広告の予約</a:t>
            </a:r>
          </a:p>
          <a:p>
            <a:pPr defTabSz="444500">
              <a:lnSpc>
                <a:spcPct val="120000"/>
              </a:lnSpc>
              <a:spcBef>
                <a:spcPct val="0"/>
              </a:spcBef>
              <a:defRPr/>
            </a:pPr>
            <a:r>
              <a:rPr kumimoji="0" lang="ja-JP" altLang="en-US" sz="950" kern="0" dirty="0">
                <a:solidFill>
                  <a:srgbClr val="FFFFFF"/>
                </a:solidFill>
                <a:latin typeface="メイリオ"/>
              </a:rPr>
              <a:t>・制作費の申込</a:t>
            </a:r>
            <a:endParaRPr kumimoji="0" lang="en-US" altLang="ja-JP" sz="95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・編集誘導費の申込</a:t>
            </a:r>
          </a:p>
        </p:txBody>
      </p:sp>
      <p:sp>
        <p:nvSpPr>
          <p:cNvPr id="51" name="円/楕円 96">
            <a:extLst>
              <a:ext uri="{FF2B5EF4-FFF2-40B4-BE49-F238E27FC236}">
                <a16:creationId xmlns:a16="http://schemas.microsoft.com/office/drawing/2014/main" id="{65C893B4-0037-44FD-42D1-49B5063079EB}"/>
              </a:ext>
            </a:extLst>
          </p:cNvPr>
          <p:cNvSpPr>
            <a:spLocks noChangeAspect="1"/>
          </p:cNvSpPr>
          <p:nvPr/>
        </p:nvSpPr>
        <p:spPr>
          <a:xfrm>
            <a:off x="3656157" y="880184"/>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52" name="グラフィックス 51" descr="クリップボード 単色塗りつぶし">
            <a:extLst>
              <a:ext uri="{FF2B5EF4-FFF2-40B4-BE49-F238E27FC236}">
                <a16:creationId xmlns:a16="http://schemas.microsoft.com/office/drawing/2014/main" id="{DF0C6B15-935E-1222-22B9-2BDF93DAD8F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19292" y="980796"/>
            <a:ext cx="360000" cy="360000"/>
          </a:xfrm>
          <a:prstGeom prst="rect">
            <a:avLst/>
          </a:prstGeom>
        </p:spPr>
      </p:pic>
      <p:sp>
        <p:nvSpPr>
          <p:cNvPr id="53" name="フリーフォーム 98">
            <a:extLst>
              <a:ext uri="{FF2B5EF4-FFF2-40B4-BE49-F238E27FC236}">
                <a16:creationId xmlns:a16="http://schemas.microsoft.com/office/drawing/2014/main" id="{760AFAD9-C40C-4320-E06B-7353772B030B}"/>
              </a:ext>
            </a:extLst>
          </p:cNvPr>
          <p:cNvSpPr/>
          <p:nvPr/>
        </p:nvSpPr>
        <p:spPr>
          <a:xfrm>
            <a:off x="2559575"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オリエンテーション</a:t>
            </a:r>
          </a:p>
        </p:txBody>
      </p:sp>
      <p:sp>
        <p:nvSpPr>
          <p:cNvPr id="54" name="円/楕円 99">
            <a:extLst>
              <a:ext uri="{FF2B5EF4-FFF2-40B4-BE49-F238E27FC236}">
                <a16:creationId xmlns:a16="http://schemas.microsoft.com/office/drawing/2014/main" id="{F9B9938F-C441-4F92-3F1D-1B9BE48DF7DD}"/>
              </a:ext>
            </a:extLst>
          </p:cNvPr>
          <p:cNvSpPr>
            <a:spLocks noChangeAspect="1"/>
          </p:cNvSpPr>
          <p:nvPr/>
        </p:nvSpPr>
        <p:spPr>
          <a:xfrm>
            <a:off x="2426579" y="880184"/>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55" name="グラフィックス 54" descr="ユーザー 単色塗りつぶし">
            <a:extLst>
              <a:ext uri="{FF2B5EF4-FFF2-40B4-BE49-F238E27FC236}">
                <a16:creationId xmlns:a16="http://schemas.microsoft.com/office/drawing/2014/main" id="{E3D06DDC-96C3-679A-833E-CEAB22F3C8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4475" y="980796"/>
            <a:ext cx="415499" cy="415499"/>
          </a:xfrm>
          <a:prstGeom prst="rect">
            <a:avLst/>
          </a:prstGeom>
        </p:spPr>
      </p:pic>
      <p:sp>
        <p:nvSpPr>
          <p:cNvPr id="56" name="フリーフォーム 101">
            <a:extLst>
              <a:ext uri="{FF2B5EF4-FFF2-40B4-BE49-F238E27FC236}">
                <a16:creationId xmlns:a16="http://schemas.microsoft.com/office/drawing/2014/main" id="{87485110-BAC3-8DD1-1629-23DE0D7B3FE8}"/>
              </a:ext>
            </a:extLst>
          </p:cNvPr>
          <p:cNvSpPr/>
          <p:nvPr/>
        </p:nvSpPr>
        <p:spPr>
          <a:xfrm>
            <a:off x="131074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57" name="円/楕円 102">
            <a:extLst>
              <a:ext uri="{FF2B5EF4-FFF2-40B4-BE49-F238E27FC236}">
                <a16:creationId xmlns:a16="http://schemas.microsoft.com/office/drawing/2014/main" id="{02E081EB-987E-A2FF-1C24-71DDAC712E5B}"/>
              </a:ext>
            </a:extLst>
          </p:cNvPr>
          <p:cNvSpPr>
            <a:spLocks noChangeAspect="1"/>
          </p:cNvSpPr>
          <p:nvPr/>
        </p:nvSpPr>
        <p:spPr>
          <a:xfrm>
            <a:off x="1177746" y="880184"/>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58" name="グラフィックス 57" descr="チャット 単色塗りつぶし">
            <a:extLst>
              <a:ext uri="{FF2B5EF4-FFF2-40B4-BE49-F238E27FC236}">
                <a16:creationId xmlns:a16="http://schemas.microsoft.com/office/drawing/2014/main" id="{F6AE105B-EF01-05A7-8707-26D461B58EB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62846" y="980325"/>
            <a:ext cx="468000" cy="468000"/>
          </a:xfrm>
          <a:prstGeom prst="rect">
            <a:avLst/>
          </a:prstGeom>
        </p:spPr>
      </p:pic>
      <p:sp>
        <p:nvSpPr>
          <p:cNvPr id="59" name="フリーフォーム 104">
            <a:extLst>
              <a:ext uri="{FF2B5EF4-FFF2-40B4-BE49-F238E27FC236}">
                <a16:creationId xmlns:a16="http://schemas.microsoft.com/office/drawing/2014/main" id="{8BFC2B27-0B92-F5CD-5022-6167390B5F7F}"/>
              </a:ext>
            </a:extLst>
          </p:cNvPr>
          <p:cNvSpPr/>
          <p:nvPr/>
        </p:nvSpPr>
        <p:spPr>
          <a:xfrm>
            <a:off x="7509209"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サイトデザイン受け渡し</a:t>
            </a:r>
          </a:p>
        </p:txBody>
      </p:sp>
      <p:sp>
        <p:nvSpPr>
          <p:cNvPr id="60" name="円/楕円 105">
            <a:extLst>
              <a:ext uri="{FF2B5EF4-FFF2-40B4-BE49-F238E27FC236}">
                <a16:creationId xmlns:a16="http://schemas.microsoft.com/office/drawing/2014/main" id="{85FB85AB-3374-FF20-C30A-970E45B67ACE}"/>
              </a:ext>
            </a:extLst>
          </p:cNvPr>
          <p:cNvSpPr>
            <a:spLocks noChangeAspect="1"/>
          </p:cNvSpPr>
          <p:nvPr/>
        </p:nvSpPr>
        <p:spPr>
          <a:xfrm>
            <a:off x="7376213" y="880184"/>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61" name="グラフィックス 60" descr="チェックマークを付けたチェック ボックス 単色塗りつぶし">
            <a:extLst>
              <a:ext uri="{FF2B5EF4-FFF2-40B4-BE49-F238E27FC236}">
                <a16:creationId xmlns:a16="http://schemas.microsoft.com/office/drawing/2014/main" id="{7694CC7D-8268-6ECF-5C20-548992B6027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83043" y="952999"/>
            <a:ext cx="432000" cy="432000"/>
          </a:xfrm>
          <a:prstGeom prst="rect">
            <a:avLst/>
          </a:prstGeom>
        </p:spPr>
      </p:pic>
      <p:sp>
        <p:nvSpPr>
          <p:cNvPr id="62" name="フリーフォーム 107">
            <a:extLst>
              <a:ext uri="{FF2B5EF4-FFF2-40B4-BE49-F238E27FC236}">
                <a16:creationId xmlns:a16="http://schemas.microsoft.com/office/drawing/2014/main" id="{613F0C09-5046-6D8D-B523-169C2AE3A9B4}"/>
              </a:ext>
            </a:extLst>
          </p:cNvPr>
          <p:cNvSpPr/>
          <p:nvPr/>
        </p:nvSpPr>
        <p:spPr>
          <a:xfrm>
            <a:off x="8719541"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バナーの確認</a:t>
            </a:r>
          </a:p>
        </p:txBody>
      </p:sp>
      <p:sp>
        <p:nvSpPr>
          <p:cNvPr id="63" name="円/楕円 108">
            <a:extLst>
              <a:ext uri="{FF2B5EF4-FFF2-40B4-BE49-F238E27FC236}">
                <a16:creationId xmlns:a16="http://schemas.microsoft.com/office/drawing/2014/main" id="{771318DB-D8C9-6BD0-BA68-23E2956B9E8C}"/>
              </a:ext>
            </a:extLst>
          </p:cNvPr>
          <p:cNvSpPr>
            <a:spLocks noChangeAspect="1"/>
          </p:cNvSpPr>
          <p:nvPr/>
        </p:nvSpPr>
        <p:spPr>
          <a:xfrm>
            <a:off x="8586545" y="880184"/>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65" name="直角三角形 64">
            <a:extLst>
              <a:ext uri="{FF2B5EF4-FFF2-40B4-BE49-F238E27FC236}">
                <a16:creationId xmlns:a16="http://schemas.microsoft.com/office/drawing/2014/main" id="{FCF6219A-6007-C4A0-D3E8-1713B11426CD}"/>
              </a:ext>
            </a:extLst>
          </p:cNvPr>
          <p:cNvSpPr/>
          <p:nvPr/>
        </p:nvSpPr>
        <p:spPr>
          <a:xfrm rot="13500000">
            <a:off x="2311112" y="1643932"/>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6" name="直角三角形 65">
            <a:extLst>
              <a:ext uri="{FF2B5EF4-FFF2-40B4-BE49-F238E27FC236}">
                <a16:creationId xmlns:a16="http://schemas.microsoft.com/office/drawing/2014/main" id="{41D9236F-EA63-CC51-70C5-4BAA27FE4936}"/>
              </a:ext>
            </a:extLst>
          </p:cNvPr>
          <p:cNvSpPr/>
          <p:nvPr/>
        </p:nvSpPr>
        <p:spPr>
          <a:xfrm rot="13500000">
            <a:off x="3538261" y="1643933"/>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7" name="直角三角形 66">
            <a:extLst>
              <a:ext uri="{FF2B5EF4-FFF2-40B4-BE49-F238E27FC236}">
                <a16:creationId xmlns:a16="http://schemas.microsoft.com/office/drawing/2014/main" id="{1D413F11-34B7-CD03-93A7-D5D6B28D28A7}"/>
              </a:ext>
            </a:extLst>
          </p:cNvPr>
          <p:cNvSpPr/>
          <p:nvPr/>
        </p:nvSpPr>
        <p:spPr>
          <a:xfrm rot="13500000">
            <a:off x="4765415" y="1643934"/>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8" name="直角三角形 67">
            <a:extLst>
              <a:ext uri="{FF2B5EF4-FFF2-40B4-BE49-F238E27FC236}">
                <a16:creationId xmlns:a16="http://schemas.microsoft.com/office/drawing/2014/main" id="{35362873-5181-D528-EE40-A78E5ED25B60}"/>
              </a:ext>
            </a:extLst>
          </p:cNvPr>
          <p:cNvSpPr/>
          <p:nvPr/>
        </p:nvSpPr>
        <p:spPr>
          <a:xfrm rot="13500000">
            <a:off x="7253459"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9" name="直角三角形 68">
            <a:extLst>
              <a:ext uri="{FF2B5EF4-FFF2-40B4-BE49-F238E27FC236}">
                <a16:creationId xmlns:a16="http://schemas.microsoft.com/office/drawing/2014/main" id="{57E60926-6897-5D1D-333D-BA62637DC202}"/>
              </a:ext>
            </a:extLst>
          </p:cNvPr>
          <p:cNvSpPr/>
          <p:nvPr/>
        </p:nvSpPr>
        <p:spPr>
          <a:xfrm rot="13500000">
            <a:off x="8461362"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0" name="直角三角形 69">
            <a:extLst>
              <a:ext uri="{FF2B5EF4-FFF2-40B4-BE49-F238E27FC236}">
                <a16:creationId xmlns:a16="http://schemas.microsoft.com/office/drawing/2014/main" id="{AFAE4AC8-669B-41F7-47BB-03E5326ACEEA}"/>
              </a:ext>
            </a:extLst>
          </p:cNvPr>
          <p:cNvSpPr/>
          <p:nvPr/>
        </p:nvSpPr>
        <p:spPr>
          <a:xfrm rot="13500000">
            <a:off x="9707763"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1" name="直角三角形 70">
            <a:extLst>
              <a:ext uri="{FF2B5EF4-FFF2-40B4-BE49-F238E27FC236}">
                <a16:creationId xmlns:a16="http://schemas.microsoft.com/office/drawing/2014/main" id="{E99DD20B-B718-922C-1C2A-22F1E4957FF0}"/>
              </a:ext>
            </a:extLst>
          </p:cNvPr>
          <p:cNvSpPr/>
          <p:nvPr/>
        </p:nvSpPr>
        <p:spPr>
          <a:xfrm rot="13500000">
            <a:off x="10867535"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2" name="Freeform 10">
            <a:extLst>
              <a:ext uri="{FF2B5EF4-FFF2-40B4-BE49-F238E27FC236}">
                <a16:creationId xmlns:a16="http://schemas.microsoft.com/office/drawing/2014/main" id="{FF38F313-F8D7-0E10-B0F8-C7A047BC9398}"/>
              </a:ext>
            </a:extLst>
          </p:cNvPr>
          <p:cNvSpPr>
            <a:spLocks noChangeAspect="1" noChangeArrowheads="1"/>
          </p:cNvSpPr>
          <p:nvPr/>
        </p:nvSpPr>
        <p:spPr bwMode="auto">
          <a:xfrm>
            <a:off x="7951836"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3" name="Freeform 10">
            <a:extLst>
              <a:ext uri="{FF2B5EF4-FFF2-40B4-BE49-F238E27FC236}">
                <a16:creationId xmlns:a16="http://schemas.microsoft.com/office/drawing/2014/main" id="{507812C8-DBCA-960B-B1C1-BC10DECDED36}"/>
              </a:ext>
            </a:extLst>
          </p:cNvPr>
          <p:cNvSpPr>
            <a:spLocks noChangeAspect="1" noChangeArrowheads="1"/>
          </p:cNvSpPr>
          <p:nvPr/>
        </p:nvSpPr>
        <p:spPr bwMode="auto">
          <a:xfrm>
            <a:off x="7951836" y="321676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5" name="Freeform 10">
            <a:extLst>
              <a:ext uri="{FF2B5EF4-FFF2-40B4-BE49-F238E27FC236}">
                <a16:creationId xmlns:a16="http://schemas.microsoft.com/office/drawing/2014/main" id="{A09C31C8-83A9-AC54-14DF-12B471B56D85}"/>
              </a:ext>
            </a:extLst>
          </p:cNvPr>
          <p:cNvSpPr>
            <a:spLocks noChangeAspect="1" noChangeArrowheads="1"/>
          </p:cNvSpPr>
          <p:nvPr/>
        </p:nvSpPr>
        <p:spPr bwMode="auto">
          <a:xfrm>
            <a:off x="919258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6" name="Freeform 10">
            <a:extLst>
              <a:ext uri="{FF2B5EF4-FFF2-40B4-BE49-F238E27FC236}">
                <a16:creationId xmlns:a16="http://schemas.microsoft.com/office/drawing/2014/main" id="{E8AB1211-E845-4987-7C53-0323EDDDA8BA}"/>
              </a:ext>
            </a:extLst>
          </p:cNvPr>
          <p:cNvSpPr>
            <a:spLocks noChangeAspect="1" noChangeArrowheads="1"/>
          </p:cNvSpPr>
          <p:nvPr/>
        </p:nvSpPr>
        <p:spPr bwMode="auto">
          <a:xfrm>
            <a:off x="9192580"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7" name="Freeform 10">
            <a:extLst>
              <a:ext uri="{FF2B5EF4-FFF2-40B4-BE49-F238E27FC236}">
                <a16:creationId xmlns:a16="http://schemas.microsoft.com/office/drawing/2014/main" id="{3E970E4B-2ABA-0077-1A77-382FFA6CB502}"/>
              </a:ext>
            </a:extLst>
          </p:cNvPr>
          <p:cNvSpPr>
            <a:spLocks noChangeAspect="1" noChangeArrowheads="1"/>
          </p:cNvSpPr>
          <p:nvPr/>
        </p:nvSpPr>
        <p:spPr bwMode="auto">
          <a:xfrm>
            <a:off x="9192580"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8" name="Freeform 10">
            <a:extLst>
              <a:ext uri="{FF2B5EF4-FFF2-40B4-BE49-F238E27FC236}">
                <a16:creationId xmlns:a16="http://schemas.microsoft.com/office/drawing/2014/main" id="{7F15DADC-CC6A-F133-941A-E490B9FD1F00}"/>
              </a:ext>
            </a:extLst>
          </p:cNvPr>
          <p:cNvSpPr>
            <a:spLocks noChangeAspect="1" noChangeArrowheads="1"/>
          </p:cNvSpPr>
          <p:nvPr/>
        </p:nvSpPr>
        <p:spPr bwMode="auto">
          <a:xfrm>
            <a:off x="1037920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9" name="テキスト ボックス 78">
            <a:extLst>
              <a:ext uri="{FF2B5EF4-FFF2-40B4-BE49-F238E27FC236}">
                <a16:creationId xmlns:a16="http://schemas.microsoft.com/office/drawing/2014/main" id="{CEA5902E-8E90-3133-2DD9-7A97E7036DEC}"/>
              </a:ext>
            </a:extLst>
          </p:cNvPr>
          <p:cNvSpPr txBox="1"/>
          <p:nvPr/>
        </p:nvSpPr>
        <p:spPr>
          <a:xfrm>
            <a:off x="1275170" y="3640777"/>
            <a:ext cx="1097133"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80" name="テキスト ボックス 79">
            <a:extLst>
              <a:ext uri="{FF2B5EF4-FFF2-40B4-BE49-F238E27FC236}">
                <a16:creationId xmlns:a16="http://schemas.microsoft.com/office/drawing/2014/main" id="{CFC3297C-4C1B-185F-6EE3-24BF667C0C28}"/>
              </a:ext>
            </a:extLst>
          </p:cNvPr>
          <p:cNvSpPr txBox="1"/>
          <p:nvPr/>
        </p:nvSpPr>
        <p:spPr>
          <a:xfrm>
            <a:off x="2533933" y="3640777"/>
            <a:ext cx="1077578"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81" name="テキスト ボックス 80">
            <a:extLst>
              <a:ext uri="{FF2B5EF4-FFF2-40B4-BE49-F238E27FC236}">
                <a16:creationId xmlns:a16="http://schemas.microsoft.com/office/drawing/2014/main" id="{B7489CA6-04FA-BB60-CCF3-74FC8EA9490E}"/>
              </a:ext>
            </a:extLst>
          </p:cNvPr>
          <p:cNvSpPr txBox="1"/>
          <p:nvPr/>
        </p:nvSpPr>
        <p:spPr>
          <a:xfrm>
            <a:off x="3757824" y="3640777"/>
            <a:ext cx="1127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800" kern="0" dirty="0">
              <a:solidFill>
                <a:srgbClr val="545454"/>
              </a:solidFill>
              <a:latin typeface="メイリオ"/>
            </a:endParaRPr>
          </a:p>
        </p:txBody>
      </p:sp>
      <p:sp>
        <p:nvSpPr>
          <p:cNvPr id="82" name="テキスト ボックス 81">
            <a:extLst>
              <a:ext uri="{FF2B5EF4-FFF2-40B4-BE49-F238E27FC236}">
                <a16:creationId xmlns:a16="http://schemas.microsoft.com/office/drawing/2014/main" id="{892591A9-F079-8841-3A43-6D37B83A1BDE}"/>
              </a:ext>
            </a:extLst>
          </p:cNvPr>
          <p:cNvSpPr txBox="1"/>
          <p:nvPr/>
        </p:nvSpPr>
        <p:spPr>
          <a:xfrm>
            <a:off x="498170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1000" kern="0" dirty="0">
              <a:solidFill>
                <a:srgbClr val="545454"/>
              </a:solidFill>
              <a:latin typeface="メイリオ"/>
            </a:endParaRPr>
          </a:p>
        </p:txBody>
      </p:sp>
      <p:sp>
        <p:nvSpPr>
          <p:cNvPr id="83" name="テキスト ボックス 82">
            <a:extLst>
              <a:ext uri="{FF2B5EF4-FFF2-40B4-BE49-F238E27FC236}">
                <a16:creationId xmlns:a16="http://schemas.microsoft.com/office/drawing/2014/main" id="{A2275800-0359-B451-ADF3-7363DA1CD313}"/>
              </a:ext>
            </a:extLst>
          </p:cNvPr>
          <p:cNvSpPr txBox="1"/>
          <p:nvPr/>
        </p:nvSpPr>
        <p:spPr>
          <a:xfrm>
            <a:off x="747248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4" name="テキスト ボックス 83">
            <a:extLst>
              <a:ext uri="{FF2B5EF4-FFF2-40B4-BE49-F238E27FC236}">
                <a16:creationId xmlns:a16="http://schemas.microsoft.com/office/drawing/2014/main" id="{F3EC5F04-E73B-E967-4239-C04E4BE499A9}"/>
              </a:ext>
            </a:extLst>
          </p:cNvPr>
          <p:cNvSpPr txBox="1"/>
          <p:nvPr/>
        </p:nvSpPr>
        <p:spPr>
          <a:xfrm>
            <a:off x="8706004" y="3640777"/>
            <a:ext cx="1114532"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5" name="テキスト ボックス 84">
            <a:extLst>
              <a:ext uri="{FF2B5EF4-FFF2-40B4-BE49-F238E27FC236}">
                <a16:creationId xmlns:a16="http://schemas.microsoft.com/office/drawing/2014/main" id="{F68A847B-EA60-F445-EC49-664D0D6A788E}"/>
              </a:ext>
            </a:extLst>
          </p:cNvPr>
          <p:cNvSpPr txBox="1"/>
          <p:nvPr/>
        </p:nvSpPr>
        <p:spPr>
          <a:xfrm>
            <a:off x="9923191" y="3640777"/>
            <a:ext cx="1143829" cy="2920361"/>
          </a:xfrm>
          <a:prstGeom prst="rect">
            <a:avLst/>
          </a:prstGeom>
          <a:solidFill>
            <a:srgbClr val="FFFFFF">
              <a:alpha val="95000"/>
            </a:srgbClr>
          </a:solidFill>
        </p:spPr>
        <p:txBody>
          <a:bodyPr wrap="square" lIns="72000" tIns="216000" rIns="72000" bIns="0" rtlCol="0" anchor="t">
            <a:noAutofit/>
          </a:bodyPr>
          <a:lstStyle/>
          <a:p>
            <a:pPr marR="0" lvl="0" algn="l" defTabSz="914400" rtl="0" eaLnBrk="1" fontAlgn="auto" latinLnBrk="0" hangingPunct="1">
              <a:lnSpc>
                <a:spcPct val="110000"/>
              </a:lnSpc>
              <a:spcBef>
                <a:spcPts val="0"/>
              </a:spcBef>
              <a:spcAft>
                <a:spcPts val="400"/>
              </a:spcAft>
              <a:buClrTx/>
              <a:buSzTx/>
              <a:tabLst/>
              <a:defRPr/>
            </a:pPr>
            <a:endParaRPr kumimoji="0" lang="ja-JP" altLang="en-US" sz="8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87" name="Freeform 10">
            <a:extLst>
              <a:ext uri="{FF2B5EF4-FFF2-40B4-BE49-F238E27FC236}">
                <a16:creationId xmlns:a16="http://schemas.microsoft.com/office/drawing/2014/main" id="{AD23F946-6574-ABF1-1B02-C97D53DD41AB}"/>
              </a:ext>
            </a:extLst>
          </p:cNvPr>
          <p:cNvSpPr>
            <a:spLocks noChangeAspect="1" noChangeArrowheads="1"/>
          </p:cNvSpPr>
          <p:nvPr/>
        </p:nvSpPr>
        <p:spPr bwMode="auto">
          <a:xfrm>
            <a:off x="5425421" y="235891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8" name="Freeform 10">
            <a:extLst>
              <a:ext uri="{FF2B5EF4-FFF2-40B4-BE49-F238E27FC236}">
                <a16:creationId xmlns:a16="http://schemas.microsoft.com/office/drawing/2014/main" id="{77F2B24A-4683-41C7-50D7-1D3B7DE8EBC5}"/>
              </a:ext>
            </a:extLst>
          </p:cNvPr>
          <p:cNvSpPr>
            <a:spLocks noChangeAspect="1" noChangeArrowheads="1"/>
          </p:cNvSpPr>
          <p:nvPr/>
        </p:nvSpPr>
        <p:spPr bwMode="auto">
          <a:xfrm>
            <a:off x="10396847" y="279411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9" name="Freeform 10">
            <a:extLst>
              <a:ext uri="{FF2B5EF4-FFF2-40B4-BE49-F238E27FC236}">
                <a16:creationId xmlns:a16="http://schemas.microsoft.com/office/drawing/2014/main" id="{C82FE498-F46E-5347-D563-9D37C8AC7944}"/>
              </a:ext>
            </a:extLst>
          </p:cNvPr>
          <p:cNvSpPr>
            <a:spLocks noChangeAspect="1" noChangeArrowheads="1"/>
          </p:cNvSpPr>
          <p:nvPr/>
        </p:nvSpPr>
        <p:spPr bwMode="auto">
          <a:xfrm>
            <a:off x="10406473" y="3227254"/>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90" name="Freeform 10">
            <a:extLst>
              <a:ext uri="{FF2B5EF4-FFF2-40B4-BE49-F238E27FC236}">
                <a16:creationId xmlns:a16="http://schemas.microsoft.com/office/drawing/2014/main" id="{6696701C-0B4D-44B9-85CA-F9668DE2F8C9}"/>
              </a:ext>
            </a:extLst>
          </p:cNvPr>
          <p:cNvSpPr>
            <a:spLocks noChangeAspect="1" noChangeArrowheads="1"/>
          </p:cNvSpPr>
          <p:nvPr/>
        </p:nvSpPr>
        <p:spPr bwMode="auto">
          <a:xfrm>
            <a:off x="5444672" y="3234811"/>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pic>
        <p:nvPicPr>
          <p:cNvPr id="91" name="グラフィックス 90" descr="チェックマークを付けたチェック ボックス 単色塗りつぶし">
            <a:extLst>
              <a:ext uri="{FF2B5EF4-FFF2-40B4-BE49-F238E27FC236}">
                <a16:creationId xmlns:a16="http://schemas.microsoft.com/office/drawing/2014/main" id="{D9AD4C6C-30E1-62AE-A490-C48AE217695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94228" y="961020"/>
            <a:ext cx="432000" cy="432000"/>
          </a:xfrm>
          <a:prstGeom prst="rect">
            <a:avLst/>
          </a:prstGeom>
        </p:spPr>
      </p:pic>
      <p:sp>
        <p:nvSpPr>
          <p:cNvPr id="10" name="フリーフォーム 104">
            <a:extLst>
              <a:ext uri="{FF2B5EF4-FFF2-40B4-BE49-F238E27FC236}">
                <a16:creationId xmlns:a16="http://schemas.microsoft.com/office/drawing/2014/main" id="{04E13F66-8803-B73F-A2D6-FBAA0B568522}"/>
              </a:ext>
            </a:extLst>
          </p:cNvPr>
          <p:cNvSpPr/>
          <p:nvPr/>
        </p:nvSpPr>
        <p:spPr>
          <a:xfrm>
            <a:off x="6285194" y="973011"/>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accent2"/>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chemeClr val="accent3"/>
                </a:solidFill>
                <a:latin typeface="メイリオ"/>
              </a:rPr>
              <a:t>レポート用のアンケート内容の確認</a:t>
            </a:r>
          </a:p>
        </p:txBody>
      </p:sp>
      <p:sp>
        <p:nvSpPr>
          <p:cNvPr id="11" name="円/楕円 105">
            <a:extLst>
              <a:ext uri="{FF2B5EF4-FFF2-40B4-BE49-F238E27FC236}">
                <a16:creationId xmlns:a16="http://schemas.microsoft.com/office/drawing/2014/main" id="{B55F7B71-0A09-0593-58E1-3956D5A6B09A}"/>
              </a:ext>
            </a:extLst>
          </p:cNvPr>
          <p:cNvSpPr>
            <a:spLocks noChangeAspect="1"/>
          </p:cNvSpPr>
          <p:nvPr/>
        </p:nvSpPr>
        <p:spPr>
          <a:xfrm>
            <a:off x="6152198" y="878578"/>
            <a:ext cx="432000" cy="432000"/>
          </a:xfrm>
          <a:prstGeom prst="ellipse">
            <a:avLst/>
          </a:prstGeom>
          <a:solidFill>
            <a:schemeClr val="accent2"/>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5</a:t>
            </a:r>
            <a:endParaRPr kumimoji="0" lang="ja-JP" altLang="en-US" sz="1200" b="1" kern="0" dirty="0">
              <a:solidFill>
                <a:srgbClr val="000000"/>
              </a:solidFill>
              <a:latin typeface="メイリオ"/>
            </a:endParaRPr>
          </a:p>
        </p:txBody>
      </p:sp>
      <p:pic>
        <p:nvPicPr>
          <p:cNvPr id="12" name="グラフィックス 11" descr="チェックマークを付けたチェック ボックス 単色塗りつぶし">
            <a:extLst>
              <a:ext uri="{FF2B5EF4-FFF2-40B4-BE49-F238E27FC236}">
                <a16:creationId xmlns:a16="http://schemas.microsoft.com/office/drawing/2014/main" id="{AD37F638-7EAC-2051-C3FF-DD56C5F0514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59028" y="951393"/>
            <a:ext cx="432000" cy="432000"/>
          </a:xfrm>
          <a:prstGeom prst="rect">
            <a:avLst/>
          </a:prstGeom>
        </p:spPr>
      </p:pic>
      <p:sp>
        <p:nvSpPr>
          <p:cNvPr id="13" name="直角三角形 12">
            <a:extLst>
              <a:ext uri="{FF2B5EF4-FFF2-40B4-BE49-F238E27FC236}">
                <a16:creationId xmlns:a16="http://schemas.microsoft.com/office/drawing/2014/main" id="{C60F15DD-CF0B-CCD8-E8C2-45FD702B605B}"/>
              </a:ext>
            </a:extLst>
          </p:cNvPr>
          <p:cNvSpPr/>
          <p:nvPr/>
        </p:nvSpPr>
        <p:spPr>
          <a:xfrm rot="13500000">
            <a:off x="6029444" y="164232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 name="Freeform 10">
            <a:extLst>
              <a:ext uri="{FF2B5EF4-FFF2-40B4-BE49-F238E27FC236}">
                <a16:creationId xmlns:a16="http://schemas.microsoft.com/office/drawing/2014/main" id="{237D0AFA-5F3F-8985-F66F-DDD7B1E66BA3}"/>
              </a:ext>
            </a:extLst>
          </p:cNvPr>
          <p:cNvSpPr>
            <a:spLocks noChangeAspect="1" noChangeArrowheads="1"/>
          </p:cNvSpPr>
          <p:nvPr/>
        </p:nvSpPr>
        <p:spPr bwMode="auto">
          <a:xfrm>
            <a:off x="6697533" y="238023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5" name="テキスト ボックス 14">
            <a:extLst>
              <a:ext uri="{FF2B5EF4-FFF2-40B4-BE49-F238E27FC236}">
                <a16:creationId xmlns:a16="http://schemas.microsoft.com/office/drawing/2014/main" id="{EDB73216-79ED-F472-B728-8991BD92D34C}"/>
              </a:ext>
            </a:extLst>
          </p:cNvPr>
          <p:cNvSpPr txBox="1"/>
          <p:nvPr/>
        </p:nvSpPr>
        <p:spPr>
          <a:xfrm>
            <a:off x="6229222" y="3639172"/>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6" name="テキスト ボックス 15">
            <a:extLst>
              <a:ext uri="{FF2B5EF4-FFF2-40B4-BE49-F238E27FC236}">
                <a16:creationId xmlns:a16="http://schemas.microsoft.com/office/drawing/2014/main" id="{012E59B0-81BA-F427-A9DC-E5249993A19E}"/>
              </a:ext>
            </a:extLst>
          </p:cNvPr>
          <p:cNvSpPr txBox="1"/>
          <p:nvPr/>
        </p:nvSpPr>
        <p:spPr>
          <a:xfrm>
            <a:off x="1240528" y="3683374"/>
            <a:ext cx="1114207" cy="2446824"/>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からヤフー営業に提案可否確認連絡。</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は社内にて申請。</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ヤフー制作</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から</a:t>
            </a: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宛に可否結果の回答。</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a:t>
            </a: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に回答の結果をご連絡する。</a:t>
            </a:r>
          </a:p>
        </p:txBody>
      </p:sp>
      <p:sp>
        <p:nvSpPr>
          <p:cNvPr id="17" name="テキスト ボックス 16">
            <a:extLst>
              <a:ext uri="{FF2B5EF4-FFF2-40B4-BE49-F238E27FC236}">
                <a16:creationId xmlns:a16="http://schemas.microsoft.com/office/drawing/2014/main" id="{54696D52-A9A4-42CE-9BD2-3E7856FE8EC3}"/>
              </a:ext>
            </a:extLst>
          </p:cNvPr>
          <p:cNvSpPr txBox="1"/>
          <p:nvPr/>
        </p:nvSpPr>
        <p:spPr>
          <a:xfrm>
            <a:off x="3739167" y="3681853"/>
            <a:ext cx="1143828" cy="286052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a:t>
            </a:r>
            <a:r>
              <a:rPr kumimoji="0" lang="en-US" altLang="ja-JP" sz="1000" kern="0" dirty="0">
                <a:solidFill>
                  <a:srgbClr val="545454"/>
                </a:solidFill>
                <a:latin typeface="メイリオ"/>
              </a:rPr>
              <a:t>YDA</a:t>
            </a:r>
            <a:r>
              <a:rPr kumimoji="0" lang="ja-JP" altLang="en-US" sz="1000" kern="0" dirty="0">
                <a:solidFill>
                  <a:srgbClr val="545454"/>
                </a:solidFill>
                <a:latin typeface="メイリオ"/>
              </a:rPr>
              <a:t>予約型</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ファイナンス商品）を予約。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が制作費、編集誘導費の申込実施。</a:t>
            </a:r>
            <a:br>
              <a:rPr kumimoji="0" lang="en-US" altLang="ja-JP" sz="1000" kern="0" dirty="0">
                <a:solidFill>
                  <a:srgbClr val="545454"/>
                </a:solidFill>
                <a:latin typeface="メイリオ"/>
              </a:rPr>
            </a:br>
            <a:r>
              <a:rPr kumimoji="0" lang="ja-JP" altLang="en-US" sz="1050" kern="0" dirty="0">
                <a:solidFill>
                  <a:schemeClr val="accent5"/>
                </a:solidFill>
                <a:latin typeface="メイリオ"/>
                <a:hlinkClick r:id="rId12">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r>
              <a:rPr kumimoji="0" lang="en-US" altLang="ja-JP" sz="800" kern="0" dirty="0">
                <a:solidFill>
                  <a:srgbClr val="545454"/>
                </a:solidFill>
                <a:latin typeface="メイリオ"/>
              </a:rPr>
              <a:t>※</a:t>
            </a:r>
            <a:r>
              <a:rPr kumimoji="0" lang="ja-JP" altLang="en-US" sz="800" kern="0" dirty="0">
                <a:solidFill>
                  <a:srgbClr val="545454"/>
                </a:solidFill>
                <a:latin typeface="メイリオ"/>
              </a:rPr>
              <a:t>エージェンシーポータルの「予約型：広告配信費以外のお申込み」から申込。</a:t>
            </a:r>
            <a:endParaRPr kumimoji="0" lang="en-US" altLang="ja-JP" sz="800" kern="0" dirty="0">
              <a:solidFill>
                <a:srgbClr val="545454"/>
              </a:solidFill>
              <a:latin typeface="メイリオ"/>
            </a:endParaRPr>
          </a:p>
        </p:txBody>
      </p:sp>
      <p:sp>
        <p:nvSpPr>
          <p:cNvPr id="18" name="テキスト ボックス 17">
            <a:extLst>
              <a:ext uri="{FF2B5EF4-FFF2-40B4-BE49-F238E27FC236}">
                <a16:creationId xmlns:a16="http://schemas.microsoft.com/office/drawing/2014/main" id="{292D1779-93DE-FD54-D17A-906B5D127784}"/>
              </a:ext>
            </a:extLst>
          </p:cNvPr>
          <p:cNvSpPr txBox="1"/>
          <p:nvPr/>
        </p:nvSpPr>
        <p:spPr>
          <a:xfrm>
            <a:off x="2544028" y="3689874"/>
            <a:ext cx="1067483" cy="2344231"/>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a:t>
            </a:r>
            <a:r>
              <a:rPr kumimoji="0" lang="ja-JP" altLang="en-US" sz="1000" b="1" kern="0" dirty="0">
                <a:solidFill>
                  <a:srgbClr val="545454"/>
                </a:solidFill>
                <a:latin typeface="メイリオ"/>
              </a:rPr>
              <a:t>ヤフー</a:t>
            </a:r>
            <a:r>
              <a:rPr kumimoji="0" lang="ja-JP" altLang="en-US" sz="1000" kern="0" dirty="0">
                <a:solidFill>
                  <a:srgbClr val="545454"/>
                </a:solidFill>
                <a:latin typeface="メイリオ"/>
              </a:rPr>
              <a:t>で打ち合わせを行う。スケジュールや注意事項のすり合わせを行う。</a:t>
            </a:r>
            <a:r>
              <a:rPr lang="ja-JP" altLang="en-US" sz="1000" dirty="0">
                <a:solidFill>
                  <a:schemeClr val="tx1"/>
                </a:solidFill>
              </a:rPr>
              <a:t>事前にお渡ししているエントリーシートを事前の記入してください。</a:t>
            </a:r>
            <a:endParaRPr lang="en-US" altLang="ja-JP" sz="1000" dirty="0">
              <a:solidFill>
                <a:schemeClr val="tx1"/>
              </a:solidFill>
            </a:endParaRPr>
          </a:p>
          <a:p>
            <a:pPr marL="99450" indent="-99450">
              <a:lnSpc>
                <a:spcPct val="110000"/>
              </a:lnSpc>
              <a:spcAft>
                <a:spcPts val="400"/>
              </a:spcAft>
              <a:buFont typeface="Wingdings" pitchFamily="2" charset="2"/>
              <a:buChar char="Ø"/>
              <a:defRPr/>
            </a:pPr>
            <a:endParaRPr kumimoji="0" lang="ja-JP" altLang="en-US" sz="1000" kern="0" dirty="0">
              <a:solidFill>
                <a:srgbClr val="545454"/>
              </a:solidFill>
              <a:latin typeface="メイリオ"/>
            </a:endParaRPr>
          </a:p>
        </p:txBody>
      </p:sp>
      <p:sp>
        <p:nvSpPr>
          <p:cNvPr id="20" name="テキスト ボックス 19">
            <a:extLst>
              <a:ext uri="{FF2B5EF4-FFF2-40B4-BE49-F238E27FC236}">
                <a16:creationId xmlns:a16="http://schemas.microsoft.com/office/drawing/2014/main" id="{17477EDB-94AA-CF9E-484D-B4633CAF87D7}"/>
              </a:ext>
            </a:extLst>
          </p:cNvPr>
          <p:cNvSpPr txBox="1"/>
          <p:nvPr/>
        </p:nvSpPr>
        <p:spPr>
          <a:xfrm>
            <a:off x="4944183" y="3688800"/>
            <a:ext cx="1171067" cy="2852063"/>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a:t>
            </a:r>
            <a: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Yahoo!</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ファイナンスのロゴを代理店様に送付。（広告のバナーに含めて作成いただく）</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が、広告主様のロゴをヤフー営業もしくはヤフー制作へ送付。（編集誘導バナ</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ー</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に含めて作成する）</a:t>
            </a:r>
          </a:p>
        </p:txBody>
      </p:sp>
      <p:sp>
        <p:nvSpPr>
          <p:cNvPr id="22" name="テキスト ボックス 21">
            <a:extLst>
              <a:ext uri="{FF2B5EF4-FFF2-40B4-BE49-F238E27FC236}">
                <a16:creationId xmlns:a16="http://schemas.microsoft.com/office/drawing/2014/main" id="{B8A7FAA4-64C2-92A8-CC65-28A2147185C6}"/>
              </a:ext>
            </a:extLst>
          </p:cNvPr>
          <p:cNvSpPr txBox="1"/>
          <p:nvPr/>
        </p:nvSpPr>
        <p:spPr>
          <a:xfrm>
            <a:off x="7483184" y="3685872"/>
            <a:ext cx="1067483"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が制作したデザインを、</a:t>
            </a:r>
            <a:r>
              <a:rPr kumimoji="0" lang="ja-JP" altLang="en-US" sz="1000" kern="0" dirty="0">
                <a:solidFill>
                  <a:schemeClr val="accent3"/>
                </a:solidFill>
                <a:latin typeface="メイリオ"/>
                <a:ea typeface="メイリオ"/>
              </a:rPr>
              <a:t>広告主様に確認いただき、適宜修正を加えながら確定させます</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D11B5393-5790-2A2C-F0E0-34EA166090C6}"/>
              </a:ext>
            </a:extLst>
          </p:cNvPr>
          <p:cNvSpPr txBox="1"/>
          <p:nvPr/>
        </p:nvSpPr>
        <p:spPr>
          <a:xfrm>
            <a:off x="8631279" y="3688120"/>
            <a:ext cx="1194472" cy="2513509"/>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から広告のバナーを預かり、</a:t>
            </a: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ファイナンスロゴのブランドチェックを行う。</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ヤフー営業またはヤフー制作</a:t>
            </a:r>
            <a:r>
              <a:rPr kumimoji="0" lang="ja-JP" altLang="en-US" sz="1000" kern="0" dirty="0">
                <a:solidFill>
                  <a:srgbClr val="545454"/>
                </a:solidFill>
                <a:latin typeface="メイリオ"/>
              </a:rPr>
              <a:t>より、編集誘導バナーを送付。基本的には編集誘導バナーの修正要望は不可です。</a:t>
            </a:r>
          </a:p>
        </p:txBody>
      </p:sp>
      <p:sp>
        <p:nvSpPr>
          <p:cNvPr id="24" name="テキスト ボックス 23">
            <a:extLst>
              <a:ext uri="{FF2B5EF4-FFF2-40B4-BE49-F238E27FC236}">
                <a16:creationId xmlns:a16="http://schemas.microsoft.com/office/drawing/2014/main" id="{3479F395-E787-BB54-2AA6-072F33DADCD7}"/>
              </a:ext>
            </a:extLst>
          </p:cNvPr>
          <p:cNvSpPr txBox="1"/>
          <p:nvPr/>
        </p:nvSpPr>
        <p:spPr>
          <a:xfrm>
            <a:off x="9867697" y="3688800"/>
            <a:ext cx="1206026" cy="2750497"/>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代理店（広告主様）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にテストサーバー上の企画ページの確認を行っていただき校了。</a:t>
            </a:r>
            <a:b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原則として、この段階での修正はお受けできません。</a:t>
            </a: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ヤフー制作</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側で最終確認を行った上で、本番公開を行う。</a:t>
            </a:r>
            <a:b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やり取りはヤフーから代理店様にメールにてご連絡。</a:t>
            </a:r>
          </a:p>
        </p:txBody>
      </p:sp>
      <p:sp>
        <p:nvSpPr>
          <p:cNvPr id="25" name="テキスト ボックス 24">
            <a:extLst>
              <a:ext uri="{FF2B5EF4-FFF2-40B4-BE49-F238E27FC236}">
                <a16:creationId xmlns:a16="http://schemas.microsoft.com/office/drawing/2014/main" id="{24538620-57AF-6461-1130-281BB69E7115}"/>
              </a:ext>
            </a:extLst>
          </p:cNvPr>
          <p:cNvSpPr txBox="1"/>
          <p:nvPr/>
        </p:nvSpPr>
        <p:spPr>
          <a:xfrm>
            <a:off x="6229412" y="3686948"/>
            <a:ext cx="1123726" cy="1497846"/>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よりアンケート内容をご提案。</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代理店様は</a:t>
            </a:r>
            <a:r>
              <a:rPr kumimoji="0" lang="ja-JP" altLang="en-US" sz="1000" kern="0" dirty="0">
                <a:solidFill>
                  <a:srgbClr val="545454"/>
                </a:solidFill>
                <a:latin typeface="メイリオ"/>
              </a:rPr>
              <a:t>、アンケート内容をご確認の上、ヤフー営業に回答する。</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26" name="Freeform 10">
            <a:extLst>
              <a:ext uri="{FF2B5EF4-FFF2-40B4-BE49-F238E27FC236}">
                <a16:creationId xmlns:a16="http://schemas.microsoft.com/office/drawing/2014/main" id="{5D6B51B0-7092-18AE-C152-1C4030FD6789}"/>
              </a:ext>
            </a:extLst>
          </p:cNvPr>
          <p:cNvSpPr>
            <a:spLocks noChangeAspect="1" noChangeArrowheads="1"/>
          </p:cNvSpPr>
          <p:nvPr/>
        </p:nvSpPr>
        <p:spPr bwMode="auto">
          <a:xfrm>
            <a:off x="6697533" y="28077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Tree>
    <p:extLst>
      <p:ext uri="{BB962C8B-B14F-4D97-AF65-F5344CB8AC3E}">
        <p14:creationId xmlns:p14="http://schemas.microsoft.com/office/powerpoint/2010/main" val="3232552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7BFF94A-E793-FBAD-FACB-BAE59B5EFFA2}"/>
              </a:ext>
            </a:extLst>
          </p:cNvPr>
          <p:cNvSpPr>
            <a:spLocks noGrp="1"/>
          </p:cNvSpPr>
          <p:nvPr>
            <p:ph type="body" sz="quarter" idx="14"/>
          </p:nvPr>
        </p:nvSpPr>
        <p:spPr>
          <a:xfrm>
            <a:off x="1905536" y="1686546"/>
            <a:ext cx="5414600" cy="360040"/>
          </a:xfrm>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D48E0C46-C82E-D392-8683-6265033EF161}"/>
              </a:ext>
            </a:extLst>
          </p:cNvPr>
          <p:cNvSpPr>
            <a:spLocks noGrp="1"/>
          </p:cNvSpPr>
          <p:nvPr>
            <p:ph type="body" sz="quarter" idx="15"/>
          </p:nvPr>
        </p:nvSpPr>
        <p:spPr>
          <a:xfrm>
            <a:off x="1905536" y="2641140"/>
            <a:ext cx="5414600" cy="360040"/>
          </a:xfrm>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828979A9-3C24-25AA-244A-AE6E4FABFB65}"/>
              </a:ext>
            </a:extLst>
          </p:cNvPr>
          <p:cNvSpPr>
            <a:spLocks noGrp="1"/>
          </p:cNvSpPr>
          <p:nvPr>
            <p:ph type="body" sz="quarter" idx="16"/>
          </p:nvPr>
        </p:nvSpPr>
        <p:spPr>
          <a:xfrm>
            <a:off x="1905536" y="4499239"/>
            <a:ext cx="5414600" cy="360040"/>
          </a:xfrm>
          <a:prstGeom prst="rect">
            <a:avLst/>
          </a:prstGeom>
        </p:spPr>
        <p:txBody>
          <a:bodyPr anchor="ctr">
            <a:normAutofit lnSpcReduction="10000"/>
          </a:bodyPr>
          <a:lstStyle/>
          <a:p>
            <a:r>
              <a:rPr lang="ja-JP" altLang="en-US" dirty="0"/>
              <a:t>その他・注意事項</a:t>
            </a:r>
          </a:p>
        </p:txBody>
      </p:sp>
      <p:sp>
        <p:nvSpPr>
          <p:cNvPr id="9" name="テキスト プレースホルダー 11">
            <a:extLst>
              <a:ext uri="{FF2B5EF4-FFF2-40B4-BE49-F238E27FC236}">
                <a16:creationId xmlns:a16="http://schemas.microsoft.com/office/drawing/2014/main" id="{09018CAC-4A98-07FD-A601-AF2B22A0DEC2}"/>
              </a:ext>
            </a:extLst>
          </p:cNvPr>
          <p:cNvSpPr txBox="1">
            <a:spLocks/>
          </p:cNvSpPr>
          <p:nvPr/>
        </p:nvSpPr>
        <p:spPr>
          <a:xfrm>
            <a:off x="1905536" y="5391675"/>
            <a:ext cx="5414963" cy="360363"/>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800" b="1" dirty="0">
                <a:solidFill>
                  <a:schemeClr val="accent3"/>
                </a:solidFill>
                <a:latin typeface="+mn-ea"/>
              </a:rPr>
              <a:t>appendix</a:t>
            </a:r>
            <a:endParaRPr lang="ja-JP" altLang="en-US" sz="1800" b="1" dirty="0">
              <a:solidFill>
                <a:schemeClr val="accent3"/>
              </a:solidFill>
              <a:latin typeface="+mn-ea"/>
            </a:endParaRPr>
          </a:p>
        </p:txBody>
      </p:sp>
      <p:sp>
        <p:nvSpPr>
          <p:cNvPr id="2" name="テキスト プレースホルダー 7">
            <a:extLst>
              <a:ext uri="{FF2B5EF4-FFF2-40B4-BE49-F238E27FC236}">
                <a16:creationId xmlns:a16="http://schemas.microsoft.com/office/drawing/2014/main" id="{657BA7AB-1510-0121-6AFD-CA4D4D8FF5EA}"/>
              </a:ext>
            </a:extLst>
          </p:cNvPr>
          <p:cNvSpPr txBox="1">
            <a:spLocks/>
          </p:cNvSpPr>
          <p:nvPr/>
        </p:nvSpPr>
        <p:spPr>
          <a:xfrm>
            <a:off x="1903932" y="3554361"/>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実施フロー</a:t>
            </a:r>
          </a:p>
        </p:txBody>
      </p:sp>
    </p:spTree>
    <p:extLst>
      <p:ext uri="{BB962C8B-B14F-4D97-AF65-F5344CB8AC3E}">
        <p14:creationId xmlns:p14="http://schemas.microsoft.com/office/powerpoint/2010/main" val="322187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実施フロー</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pic>
        <p:nvPicPr>
          <p:cNvPr id="33" name="図プレースホルダー 6" descr="アイコン&#10;&#10;自動的に生成された説明">
            <a:extLst>
              <a:ext uri="{FF2B5EF4-FFF2-40B4-BE49-F238E27FC236}">
                <a16:creationId xmlns:a16="http://schemas.microsoft.com/office/drawing/2014/main" id="{FE5A47AB-7194-4A6A-161D-07B4A1A12B6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正方形/長方形 4">
            <a:extLst>
              <a:ext uri="{FF2B5EF4-FFF2-40B4-BE49-F238E27FC236}">
                <a16:creationId xmlns:a16="http://schemas.microsoft.com/office/drawing/2014/main" id="{DD5E8E0C-D3F4-2DE4-58B1-0FF07BC8A15C}"/>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DA4F414F-AD51-E914-D928-E41DA733BFF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B13C9E6A-A9F7-0D92-50FF-4BA6621CD9FA}"/>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32" name="タイトル 2">
            <a:extLst>
              <a:ext uri="{FF2B5EF4-FFF2-40B4-BE49-F238E27FC236}">
                <a16:creationId xmlns:a16="http://schemas.microsoft.com/office/drawing/2014/main" id="{4090369F-05BC-B003-F5FE-C9CBC566E437}"/>
              </a:ext>
            </a:extLst>
          </p:cNvPr>
          <p:cNvSpPr txBox="1">
            <a:spLocks/>
          </p:cNvSpPr>
          <p:nvPr/>
        </p:nvSpPr>
        <p:spPr>
          <a:xfrm>
            <a:off x="479425" y="1044507"/>
            <a:ext cx="11233150"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4" name="ホームベース 58">
            <a:extLst>
              <a:ext uri="{FF2B5EF4-FFF2-40B4-BE49-F238E27FC236}">
                <a16:creationId xmlns:a16="http://schemas.microsoft.com/office/drawing/2014/main" id="{4D907266-09AA-16BC-F203-E89C7E5E275C}"/>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35" name="ホームベース 59">
            <a:extLst>
              <a:ext uri="{FF2B5EF4-FFF2-40B4-BE49-F238E27FC236}">
                <a16:creationId xmlns:a16="http://schemas.microsoft.com/office/drawing/2014/main" id="{18905A0B-F37B-5146-DF1D-F42284E73787}"/>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36" name="ホームベース 60">
            <a:extLst>
              <a:ext uri="{FF2B5EF4-FFF2-40B4-BE49-F238E27FC236}">
                <a16:creationId xmlns:a16="http://schemas.microsoft.com/office/drawing/2014/main" id="{67E6F3B2-0959-1BBF-CF40-E5AF1B6E4262}"/>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37" name="ホームベース 61">
            <a:extLst>
              <a:ext uri="{FF2B5EF4-FFF2-40B4-BE49-F238E27FC236}">
                <a16:creationId xmlns:a16="http://schemas.microsoft.com/office/drawing/2014/main" id="{26247194-1CEB-4C9E-737E-52D6554D731C}"/>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38" name="ホームベース 62">
            <a:extLst>
              <a:ext uri="{FF2B5EF4-FFF2-40B4-BE49-F238E27FC236}">
                <a16:creationId xmlns:a16="http://schemas.microsoft.com/office/drawing/2014/main" id="{9F1AD751-9375-8D91-9393-1DA55A926E65}"/>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39" name="ホームベース 63">
            <a:extLst>
              <a:ext uri="{FF2B5EF4-FFF2-40B4-BE49-F238E27FC236}">
                <a16:creationId xmlns:a16="http://schemas.microsoft.com/office/drawing/2014/main" id="{D03E84FB-D601-B66B-63F1-A3D51E60F03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0" name="ホームベース 64">
            <a:extLst>
              <a:ext uri="{FF2B5EF4-FFF2-40B4-BE49-F238E27FC236}">
                <a16:creationId xmlns:a16="http://schemas.microsoft.com/office/drawing/2014/main" id="{D9208185-9320-6D63-DDDD-822E6A32334E}"/>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41" name="ホームベース 65">
            <a:extLst>
              <a:ext uri="{FF2B5EF4-FFF2-40B4-BE49-F238E27FC236}">
                <a16:creationId xmlns:a16="http://schemas.microsoft.com/office/drawing/2014/main" id="{99C8A999-053E-B301-49BF-BE18D4961C2D}"/>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2" name="ホームベース 66">
            <a:extLst>
              <a:ext uri="{FF2B5EF4-FFF2-40B4-BE49-F238E27FC236}">
                <a16:creationId xmlns:a16="http://schemas.microsoft.com/office/drawing/2014/main" id="{235C5600-A1A9-3619-CDFE-C1C5CB450153}"/>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3" name="ホームベース 67">
            <a:extLst>
              <a:ext uri="{FF2B5EF4-FFF2-40B4-BE49-F238E27FC236}">
                <a16:creationId xmlns:a16="http://schemas.microsoft.com/office/drawing/2014/main" id="{840C7155-D33E-298F-0C5A-D87B47C900B0}"/>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44" name="ホームベース 68">
            <a:extLst>
              <a:ext uri="{FF2B5EF4-FFF2-40B4-BE49-F238E27FC236}">
                <a16:creationId xmlns:a16="http://schemas.microsoft.com/office/drawing/2014/main" id="{8D0B3234-7634-227C-D3FA-C2B22012B0C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45" name="ホームベース 69">
            <a:extLst>
              <a:ext uri="{FF2B5EF4-FFF2-40B4-BE49-F238E27FC236}">
                <a16:creationId xmlns:a16="http://schemas.microsoft.com/office/drawing/2014/main" id="{0D409C60-CB38-999B-D13E-52BCE60B5E91}"/>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46" name="直線コネクタ 45">
            <a:extLst>
              <a:ext uri="{FF2B5EF4-FFF2-40B4-BE49-F238E27FC236}">
                <a16:creationId xmlns:a16="http://schemas.microsoft.com/office/drawing/2014/main" id="{9AD76C06-7DBA-2C1A-2C3A-F43664A50A23}"/>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47" name="グループ化 46">
            <a:extLst>
              <a:ext uri="{FF2B5EF4-FFF2-40B4-BE49-F238E27FC236}">
                <a16:creationId xmlns:a16="http://schemas.microsoft.com/office/drawing/2014/main" id="{4909E5B6-4FA4-BF9E-D8AF-126EE0A4A3F6}"/>
              </a:ext>
            </a:extLst>
          </p:cNvPr>
          <p:cNvGrpSpPr/>
          <p:nvPr/>
        </p:nvGrpSpPr>
        <p:grpSpPr>
          <a:xfrm>
            <a:off x="6838767" y="2316263"/>
            <a:ext cx="1876415" cy="469804"/>
            <a:chOff x="6757793" y="2283586"/>
            <a:chExt cx="1876415" cy="469804"/>
          </a:xfrm>
        </p:grpSpPr>
        <p:sp>
          <p:nvSpPr>
            <p:cNvPr id="48" name="テキスト ボックス 47">
              <a:extLst>
                <a:ext uri="{FF2B5EF4-FFF2-40B4-BE49-F238E27FC236}">
                  <a16:creationId xmlns:a16="http://schemas.microsoft.com/office/drawing/2014/main" id="{964B9FC3-4745-10D3-786A-866E4B7D5EB9}"/>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49" name="グラフィックス 48" descr="バッジ: チェックマーク 1 単色塗りつぶし">
              <a:extLst>
                <a:ext uri="{FF2B5EF4-FFF2-40B4-BE49-F238E27FC236}">
                  <a16:creationId xmlns:a16="http://schemas.microsoft.com/office/drawing/2014/main" id="{C46D7862-24E8-6874-B10B-718C942A6FB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0" name="グループ化 49">
            <a:extLst>
              <a:ext uri="{FF2B5EF4-FFF2-40B4-BE49-F238E27FC236}">
                <a16:creationId xmlns:a16="http://schemas.microsoft.com/office/drawing/2014/main" id="{28EECAAC-F1DA-AACC-3E19-CA3B3F1AAD6A}"/>
              </a:ext>
            </a:extLst>
          </p:cNvPr>
          <p:cNvGrpSpPr/>
          <p:nvPr/>
        </p:nvGrpSpPr>
        <p:grpSpPr>
          <a:xfrm>
            <a:off x="497907" y="2725521"/>
            <a:ext cx="885476" cy="1130553"/>
            <a:chOff x="455043" y="2752415"/>
            <a:chExt cx="885476" cy="1130553"/>
          </a:xfrm>
        </p:grpSpPr>
        <p:sp>
          <p:nvSpPr>
            <p:cNvPr id="51" name="角丸四角形 75">
              <a:extLst>
                <a:ext uri="{FF2B5EF4-FFF2-40B4-BE49-F238E27FC236}">
                  <a16:creationId xmlns:a16="http://schemas.microsoft.com/office/drawing/2014/main" id="{D54EC14E-04BB-D216-A0FB-138ED57719FE}"/>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52" name="直角三角形 51">
              <a:extLst>
                <a:ext uri="{FF2B5EF4-FFF2-40B4-BE49-F238E27FC236}">
                  <a16:creationId xmlns:a16="http://schemas.microsoft.com/office/drawing/2014/main" id="{99FDB4EB-9E05-E734-7DC3-DDF419CCE058}"/>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3" name="直線コネクタ 52">
            <a:extLst>
              <a:ext uri="{FF2B5EF4-FFF2-40B4-BE49-F238E27FC236}">
                <a16:creationId xmlns:a16="http://schemas.microsoft.com/office/drawing/2014/main" id="{59A713BD-B189-4DC7-C725-1D55A26B261C}"/>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54" name="円/楕円 78">
            <a:extLst>
              <a:ext uri="{FF2B5EF4-FFF2-40B4-BE49-F238E27FC236}">
                <a16:creationId xmlns:a16="http://schemas.microsoft.com/office/drawing/2014/main" id="{8F1ECDD0-CBC5-3C0A-1FBD-AC701BD2BBC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5" name="タイトル 2">
            <a:extLst>
              <a:ext uri="{FF2B5EF4-FFF2-40B4-BE49-F238E27FC236}">
                <a16:creationId xmlns:a16="http://schemas.microsoft.com/office/drawing/2014/main" id="{BFC36055-1FCD-AB2C-5BC2-BCC61DED217C}"/>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56" name="グループ化 55">
            <a:extLst>
              <a:ext uri="{FF2B5EF4-FFF2-40B4-BE49-F238E27FC236}">
                <a16:creationId xmlns:a16="http://schemas.microsoft.com/office/drawing/2014/main" id="{582B754A-EC0C-04BF-A530-BEF4B6D324E3}"/>
              </a:ext>
            </a:extLst>
          </p:cNvPr>
          <p:cNvGrpSpPr/>
          <p:nvPr/>
        </p:nvGrpSpPr>
        <p:grpSpPr>
          <a:xfrm>
            <a:off x="497907" y="3985671"/>
            <a:ext cx="885476" cy="1134053"/>
            <a:chOff x="455043" y="4012565"/>
            <a:chExt cx="885476" cy="1134053"/>
          </a:xfrm>
        </p:grpSpPr>
        <p:sp>
          <p:nvSpPr>
            <p:cNvPr id="57" name="直角三角形 56">
              <a:extLst>
                <a:ext uri="{FF2B5EF4-FFF2-40B4-BE49-F238E27FC236}">
                  <a16:creationId xmlns:a16="http://schemas.microsoft.com/office/drawing/2014/main" id="{B8A6193C-E571-2F0E-C505-11862F67C92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8" name="角丸四角形 82">
              <a:extLst>
                <a:ext uri="{FF2B5EF4-FFF2-40B4-BE49-F238E27FC236}">
                  <a16:creationId xmlns:a16="http://schemas.microsoft.com/office/drawing/2014/main" id="{184A47AD-44E1-EBD2-C980-7B103063F815}"/>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59" name="直角三角形 58">
            <a:extLst>
              <a:ext uri="{FF2B5EF4-FFF2-40B4-BE49-F238E27FC236}">
                <a16:creationId xmlns:a16="http://schemas.microsoft.com/office/drawing/2014/main" id="{DCA8E65F-EC9A-5569-C4E1-13F33745C74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直角三角形 59">
            <a:extLst>
              <a:ext uri="{FF2B5EF4-FFF2-40B4-BE49-F238E27FC236}">
                <a16:creationId xmlns:a16="http://schemas.microsoft.com/office/drawing/2014/main" id="{7EF0231A-31FB-5BD7-9D93-14E226A28E5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1" name="直線コネクタ 60">
            <a:extLst>
              <a:ext uri="{FF2B5EF4-FFF2-40B4-BE49-F238E27FC236}">
                <a16:creationId xmlns:a16="http://schemas.microsoft.com/office/drawing/2014/main" id="{7229AD53-486D-49B3-3080-37ADC03EBBCE}"/>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62" name="直線コネクタ 61">
            <a:extLst>
              <a:ext uri="{FF2B5EF4-FFF2-40B4-BE49-F238E27FC236}">
                <a16:creationId xmlns:a16="http://schemas.microsoft.com/office/drawing/2014/main" id="{589E6F9B-C0DC-2381-FBBE-7AF60E930F25}"/>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2578048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512916EA-78AE-A586-5FA9-7F18492252D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3801297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099465"/>
            <a:ext cx="11233150"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企画ページ構成のための素材は、申込者・広告主様よりサイト構成が完成されたデザインデータを納品いただきますが、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ファイナンスの掲載ガイドラインの判断に応じて、加筆や修正をさせていただく場合があります。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および記載内容に係わる財産権全ての権利処理が完了していること、情報の正確性、法令順守していることをヤフーに対して保証いただくものとします。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また、広告掲載基準に遵守した内容であることを保証いただくものとします。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　</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200" dirty="0">
                <a:solidFill>
                  <a:srgbClr val="545454"/>
                </a:solidFill>
                <a:latin typeface="メイリオ" panose="020B0604030504040204" pitchFamily="50" charset="-128"/>
                <a:ea typeface="メイリオ" panose="020B0604030504040204" pitchFamily="50" charset="-128"/>
              </a:rPr>
              <a:t>■　災害情報告知モジュールの掲載</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r>
              <a:rPr lang="en-US" altLang="ja-JP" sz="1200" dirty="0">
                <a:solidFill>
                  <a:srgbClr val="545454"/>
                </a:solidFill>
                <a:latin typeface="メイリオ" panose="020B0604030504040204" pitchFamily="50" charset="-128"/>
                <a:ea typeface="メイリオ" panose="020B0604030504040204" pitchFamily="50" charset="-128"/>
              </a:rPr>
              <a:t>※</a:t>
            </a:r>
            <a:r>
              <a:rPr lang="ja-JP" altLang="en-US" sz="12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None/>
            </a:pPr>
            <a:r>
              <a:rPr lang="ja-JP" altLang="en-US" sz="1200" dirty="0">
                <a:solidFill>
                  <a:srgbClr val="545454"/>
                </a:solidFill>
                <a:latin typeface="メイリオ" panose="020B0604030504040204" pitchFamily="50" charset="-128"/>
                <a:ea typeface="メイリオ" panose="020B0604030504040204" pitchFamily="50" charset="-128"/>
              </a:rPr>
              <a:t>■　編集誘導枠制作・入稿</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編集誘導枠は弊社で作成し入稿いたします。広告主様の公式ロゴデータを弊社担当営業まで送付ください。</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a:t>
            </a: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ファイナンスの掲載ガイドラインに基づいて制作します。基本的に、デザインの編集要望は受け付けませんので予めご了承ください。</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広告　ディスプレイ広告（予約型）</a:t>
            </a: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ファイナンス商品）は申込者・広告主様に制作いただきます。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その際、別紙「</a:t>
            </a:r>
            <a:r>
              <a:rPr lang="ja-JP" altLang="en-US" sz="1200" dirty="0">
                <a:solidFill>
                  <a:schemeClr val="accent3"/>
                </a:solidFill>
                <a:latin typeface="メイリオ" panose="020B0604030504040204" pitchFamily="50" charset="-128"/>
                <a:ea typeface="メイリオ" panose="020B0604030504040204" pitchFamily="50" charset="-128"/>
                <a:hlinkClick r:id="rId4"/>
              </a:rPr>
              <a:t>タイアップ広告・クリエイティブ企画商品の誘導広告クリエイティブにおける表記ガイドライン</a:t>
            </a:r>
            <a:r>
              <a:rPr lang="ja-JP" altLang="en-US" sz="1200" dirty="0">
                <a:solidFill>
                  <a:srgbClr val="545454"/>
                </a:solidFill>
                <a:latin typeface="メイリオ" panose="020B0604030504040204" pitchFamily="50" charset="-128"/>
                <a:ea typeface="メイリオ" panose="020B0604030504040204" pitchFamily="50" charset="-128"/>
              </a:rPr>
              <a:t>」を遵守してください。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また原則として、タイアップを実施するヤフーサービスのロゴやテキストの掲載が必須となります。そのため、通常の審査とは別に、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サービス部門でのブランドチェックが必要となりますので、必ず入稿前に弊社担当営業を通じてクリエイティブの確認をご依頼願います。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ファイナンスのサービスのロゴデータは弊社担当営業より送付いたします。</a:t>
            </a:r>
          </a:p>
        </p:txBody>
      </p:sp>
    </p:spTree>
    <p:extLst>
      <p:ext uri="{BB962C8B-B14F-4D97-AF65-F5344CB8AC3E}">
        <p14:creationId xmlns:p14="http://schemas.microsoft.com/office/powerpoint/2010/main" val="510646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事前提案可否申請について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nvGraphicFramePr>
        <p:xfrm>
          <a:off x="479425" y="2505081"/>
          <a:ext cx="11233150" cy="397339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82539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dirty="0">
                          <a:solidFill>
                            <a:schemeClr val="accent3"/>
                          </a:solidFill>
                          <a:latin typeface="Meiryo" panose="020B0604030504040204" pitchFamily="34" charset="-128"/>
                          <a:ea typeface="Meiryo" panose="020B0604030504040204" pitchFamily="34" charset="-128"/>
                        </a:rPr>
                        <a:t>ファイナンス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1964845"/>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5" name="正方形/長方形 4">
            <a:extLst>
              <a:ext uri="{FF2B5EF4-FFF2-40B4-BE49-F238E27FC236}">
                <a16:creationId xmlns:a16="http://schemas.microsoft.com/office/drawing/2014/main" id="{1EDEA54B-69EB-D4D8-C3B4-4989C3D978C4}"/>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誘導広告上の表記ガイドライン</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角丸四角形 19">
            <a:extLst>
              <a:ext uri="{FF2B5EF4-FFF2-40B4-BE49-F238E27FC236}">
                <a16:creationId xmlns:a16="http://schemas.microsoft.com/office/drawing/2014/main" id="{11B8F989-20D6-5456-DD30-56B771807940}"/>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F68F93D8-88F1-8787-0205-AF0B02BD9988}"/>
              </a:ext>
            </a:extLst>
          </p:cNvPr>
          <p:cNvSpPr/>
          <p:nvPr/>
        </p:nvSpPr>
        <p:spPr>
          <a:xfrm>
            <a:off x="787695" y="1904386"/>
            <a:ext cx="7020676" cy="4642040"/>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ファイナンス」ロゴ＋「広告・広告主体者表記」を必ずセットで掲載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ファイナンス」ロゴは、視認性を確保できるサイズで掲載、</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かつ大き過ぎない適正なサイズで掲載。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サービスロゴの</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60%</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サイズを目安とする。</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広告に適用される「広告掲載基準」において「主体者の明示」が規定されています。</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（参照）</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Yahoo!</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広告ヘルプページ</a:t>
            </a:r>
            <a:endPar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また、商標登録されていないものを使用する場合は、必ず会社名も明記してください。</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「提供：○○」などの表記</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広告の四隅のいずれかに「インフォメーションアイコン」が表示されます。</a:t>
            </a:r>
            <a:b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広告の規制で定める明記必須項目や常時表示すべき要素は避けて配置ください。</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srgbClr val="545454"/>
                </a:solidFill>
                <a:latin typeface="メイリオ"/>
                <a:ea typeface="メイリオ"/>
              </a:rPr>
              <a:t>・その他、使用にあたっては別紙「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5"/>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」を遵守。</a:t>
            </a:r>
            <a:endParaRPr lang="en-US" altLang="ja-JP" sz="1200" kern="0" dirty="0">
              <a:solidFill>
                <a:srgbClr val="545454"/>
              </a:solidFill>
              <a:latin typeface="メイリオ"/>
              <a:ea typeface="メイリオ"/>
            </a:endParaRPr>
          </a:p>
        </p:txBody>
      </p:sp>
      <p:sp>
        <p:nvSpPr>
          <p:cNvPr id="7" name="正方形/長方形 6">
            <a:extLst>
              <a:ext uri="{FF2B5EF4-FFF2-40B4-BE49-F238E27FC236}">
                <a16:creationId xmlns:a16="http://schemas.microsoft.com/office/drawing/2014/main" id="{AF6AD40E-00BB-E34E-A5C8-D61A4440FD1D}"/>
              </a:ext>
            </a:extLst>
          </p:cNvPr>
          <p:cNvSpPr/>
          <p:nvPr/>
        </p:nvSpPr>
        <p:spPr>
          <a:xfrm>
            <a:off x="8628857"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14" name="フッター プレースホルダー 3">
            <a:extLst>
              <a:ext uri="{FF2B5EF4-FFF2-40B4-BE49-F238E27FC236}">
                <a16:creationId xmlns:a16="http://schemas.microsoft.com/office/drawing/2014/main" id="{CCC931CF-FA28-692C-EB73-B597F04DFDB9}"/>
              </a:ext>
            </a:extLst>
          </p:cNvPr>
          <p:cNvSpPr txBox="1">
            <a:spLocks/>
          </p:cNvSpPr>
          <p:nvPr/>
        </p:nvSpPr>
        <p:spPr>
          <a:xfrm>
            <a:off x="8680562"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a typeface="Meiryo" panose="020B0604030504040204" pitchFamily="34" charset="-128"/>
            </a:endParaRPr>
          </a:p>
        </p:txBody>
      </p:sp>
      <p:sp>
        <p:nvSpPr>
          <p:cNvPr id="15" name="角丸四角形 23">
            <a:extLst>
              <a:ext uri="{FF2B5EF4-FFF2-40B4-BE49-F238E27FC236}">
                <a16:creationId xmlns:a16="http://schemas.microsoft.com/office/drawing/2014/main" id="{DAFECC99-A573-A3F4-3053-5B742F36E75C}"/>
              </a:ext>
            </a:extLst>
          </p:cNvPr>
          <p:cNvSpPr/>
          <p:nvPr/>
        </p:nvSpPr>
        <p:spPr>
          <a:xfrm>
            <a:off x="10045283"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16" name="テキスト ボックス 15">
            <a:extLst>
              <a:ext uri="{FF2B5EF4-FFF2-40B4-BE49-F238E27FC236}">
                <a16:creationId xmlns:a16="http://schemas.microsoft.com/office/drawing/2014/main" id="{14929325-096B-00ED-EF4D-EDDEA6229508}"/>
              </a:ext>
            </a:extLst>
          </p:cNvPr>
          <p:cNvSpPr txBox="1"/>
          <p:nvPr/>
        </p:nvSpPr>
        <p:spPr>
          <a:xfrm>
            <a:off x="8526740" y="226880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17" name="角丸四角形 25">
            <a:extLst>
              <a:ext uri="{FF2B5EF4-FFF2-40B4-BE49-F238E27FC236}">
                <a16:creationId xmlns:a16="http://schemas.microsoft.com/office/drawing/2014/main" id="{996606EA-7EA5-CEB5-9461-9B5F95F0E857}"/>
              </a:ext>
            </a:extLst>
          </p:cNvPr>
          <p:cNvSpPr/>
          <p:nvPr/>
        </p:nvSpPr>
        <p:spPr>
          <a:xfrm>
            <a:off x="8464907"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ファイナンス」</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角丸四角形 26">
            <a:extLst>
              <a:ext uri="{FF2B5EF4-FFF2-40B4-BE49-F238E27FC236}">
                <a16:creationId xmlns:a16="http://schemas.microsoft.com/office/drawing/2014/main" id="{E662AF5B-7972-79D2-E8A8-850FA339B354}"/>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19" name="角丸四角形 27">
            <a:extLst>
              <a:ext uri="{FF2B5EF4-FFF2-40B4-BE49-F238E27FC236}">
                <a16:creationId xmlns:a16="http://schemas.microsoft.com/office/drawing/2014/main" id="{D32A2EAA-FCAC-EE0E-C6D7-B34F4588EE06}"/>
              </a:ext>
            </a:extLst>
          </p:cNvPr>
          <p:cNvSpPr/>
          <p:nvPr/>
        </p:nvSpPr>
        <p:spPr>
          <a:xfrm>
            <a:off x="8680562" y="2577710"/>
            <a:ext cx="1239273" cy="290808"/>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グラフィックス 19" descr="バッジ: フォロー 単色塗りつぶし">
            <a:extLst>
              <a:ext uri="{FF2B5EF4-FFF2-40B4-BE49-F238E27FC236}">
                <a16:creationId xmlns:a16="http://schemas.microsoft.com/office/drawing/2014/main" id="{A3433FA2-6792-3C48-6784-FD4A82BCD2F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42638" y="5322049"/>
            <a:ext cx="170181" cy="170181"/>
          </a:xfrm>
          <a:prstGeom prst="rect">
            <a:avLst/>
          </a:prstGeom>
        </p:spPr>
      </p:pic>
      <p:cxnSp>
        <p:nvCxnSpPr>
          <p:cNvPr id="21" name="カギ線コネクタ 29">
            <a:extLst>
              <a:ext uri="{FF2B5EF4-FFF2-40B4-BE49-F238E27FC236}">
                <a16:creationId xmlns:a16="http://schemas.microsoft.com/office/drawing/2014/main" id="{D0A2E341-BBA3-3A36-F863-272C0FC7C58A}"/>
              </a:ext>
            </a:extLst>
          </p:cNvPr>
          <p:cNvCxnSpPr>
            <a:cxnSpLocks/>
            <a:stCxn id="19" idx="1"/>
            <a:endCxn id="17" idx="1"/>
          </p:cNvCxnSpPr>
          <p:nvPr/>
        </p:nvCxnSpPr>
        <p:spPr>
          <a:xfrm rot="10800000" flipV="1">
            <a:off x="8464908" y="2723114"/>
            <a:ext cx="215655" cy="2769116"/>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22" name="角丸四角形 30">
            <a:extLst>
              <a:ext uri="{FF2B5EF4-FFF2-40B4-BE49-F238E27FC236}">
                <a16:creationId xmlns:a16="http://schemas.microsoft.com/office/drawing/2014/main" id="{D63BBF64-6ED8-964B-655E-B444C164486B}"/>
              </a:ext>
            </a:extLst>
          </p:cNvPr>
          <p:cNvSpPr/>
          <p:nvPr/>
        </p:nvSpPr>
        <p:spPr>
          <a:xfrm>
            <a:off x="9939936"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23" name="カギ線コネクタ 31">
            <a:extLst>
              <a:ext uri="{FF2B5EF4-FFF2-40B4-BE49-F238E27FC236}">
                <a16:creationId xmlns:a16="http://schemas.microsoft.com/office/drawing/2014/main" id="{65B0CF38-C49D-2706-A587-648060E3FB92}"/>
              </a:ext>
            </a:extLst>
          </p:cNvPr>
          <p:cNvCxnSpPr>
            <a:stCxn id="22" idx="3"/>
            <a:endCxn id="17" idx="3"/>
          </p:cNvCxnSpPr>
          <p:nvPr/>
        </p:nvCxnSpPr>
        <p:spPr>
          <a:xfrm>
            <a:off x="10870709"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24" name="グラフィックス 23" descr="バッジ: チェックマーク 1 単色塗りつぶし">
            <a:extLst>
              <a:ext uri="{FF2B5EF4-FFF2-40B4-BE49-F238E27FC236}">
                <a16:creationId xmlns:a16="http://schemas.microsoft.com/office/drawing/2014/main" id="{712E6BDB-B51E-68CF-4096-CDA3CEBBECA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97713" y="2718899"/>
            <a:ext cx="215656" cy="215656"/>
          </a:xfrm>
          <a:prstGeom prst="rect">
            <a:avLst/>
          </a:prstGeom>
        </p:spPr>
      </p:pic>
      <p:pic>
        <p:nvPicPr>
          <p:cNvPr id="25" name="グラフィックス 24" descr="バッジ: チェックマーク 1 単色塗りつぶし">
            <a:extLst>
              <a:ext uri="{FF2B5EF4-FFF2-40B4-BE49-F238E27FC236}">
                <a16:creationId xmlns:a16="http://schemas.microsoft.com/office/drawing/2014/main" id="{61BB42F6-6ED6-CB84-86F8-3645CB0D09F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85318" y="4369583"/>
            <a:ext cx="215656" cy="215656"/>
          </a:xfrm>
          <a:prstGeom prst="rect">
            <a:avLst/>
          </a:prstGeom>
        </p:spPr>
      </p:pic>
      <p:pic>
        <p:nvPicPr>
          <p:cNvPr id="26" name="図 25">
            <a:extLst>
              <a:ext uri="{FF2B5EF4-FFF2-40B4-BE49-F238E27FC236}">
                <a16:creationId xmlns:a16="http://schemas.microsoft.com/office/drawing/2014/main" id="{9DAB4267-1246-B952-C3A1-1BC8F335D300}"/>
              </a:ext>
            </a:extLst>
          </p:cNvPr>
          <p:cNvPicPr>
            <a:picLocks noChangeAspect="1"/>
          </p:cNvPicPr>
          <p:nvPr/>
        </p:nvPicPr>
        <p:blipFill>
          <a:blip r:embed="rId10"/>
          <a:stretch>
            <a:fillRect/>
          </a:stretch>
        </p:blipFill>
        <p:spPr>
          <a:xfrm>
            <a:off x="8849236" y="2615897"/>
            <a:ext cx="916832" cy="204030"/>
          </a:xfrm>
          <a:prstGeom prst="rect">
            <a:avLst/>
          </a:prstGeom>
        </p:spPr>
      </p:pic>
    </p:spTree>
    <p:extLst>
      <p:ext uri="{BB962C8B-B14F-4D97-AF65-F5344CB8AC3E}">
        <p14:creationId xmlns:p14="http://schemas.microsoft.com/office/powerpoint/2010/main" val="4201277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en-US" altLang="ja-JP" dirty="0">
                <a:latin typeface="+mn-ea"/>
              </a:rPr>
              <a:t>appendix</a:t>
            </a:r>
          </a:p>
          <a:p>
            <a:r>
              <a:rPr lang="ja-JP" altLang="en-US" dirty="0">
                <a:latin typeface="+mn-ea"/>
              </a:rPr>
              <a:t>広告誘導商品紹介</a:t>
            </a:r>
            <a:endParaRPr lang="en-US" altLang="ja-JP" dirty="0">
              <a:latin typeface="+mn-ea"/>
            </a:endParaRPr>
          </a:p>
        </p:txBody>
      </p:sp>
      <p:pic>
        <p:nvPicPr>
          <p:cNvPr id="9" name="図プレースホルダー 7" descr="アイコン&#10;&#10;自動的に生成された説明">
            <a:extLst>
              <a:ext uri="{FF2B5EF4-FFF2-40B4-BE49-F238E27FC236}">
                <a16:creationId xmlns:a16="http://schemas.microsoft.com/office/drawing/2014/main" id="{5C0F3589-B91B-C8C6-25B6-5C81D4A1328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2317820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endParaRPr lang="ja-JP" altLang="en-US" sz="1200" dirty="0">
              <a:latin typeface="+mn-ea"/>
            </a:endParaRP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1C08CA4C-8E71-F223-A217-177E9A604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473" y="1668090"/>
            <a:ext cx="2543412" cy="4610783"/>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7401ACF0-CB69-85C2-5329-5FCBAF565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9324" y="1710352"/>
            <a:ext cx="2520099" cy="4568521"/>
          </a:xfrm>
          <a:prstGeom prst="rect">
            <a:avLst/>
          </a:prstGeom>
          <a:ln>
            <a:solidFill>
              <a:schemeClr val="bg1">
                <a:lumMod val="85000"/>
              </a:schemeClr>
            </a:solidFill>
          </a:ln>
        </p:spPr>
      </p:pic>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0331987B-1ED7-195C-7224-CF4D002975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8579432" y="1486288"/>
            <a:ext cx="2974331" cy="4387068"/>
          </a:xfrm>
          <a:prstGeom prst="rect">
            <a:avLst/>
          </a:prstGeom>
        </p:spPr>
      </p:pic>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973"/>
            <a:ext cx="880049"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LY Corporation</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E5936DA-C986-3773-22C6-F86ACF701AF3}"/>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8083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概要</a:t>
            </a:r>
            <a:endParaRPr lang="en-US" altLang="ja-JP" dirty="0"/>
          </a:p>
        </p:txBody>
      </p:sp>
      <p:pic>
        <p:nvPicPr>
          <p:cNvPr id="10" name="図プレースホルダー 4" descr="アイコン&#10;&#10;自動的に生成された説明">
            <a:extLst>
              <a:ext uri="{FF2B5EF4-FFF2-40B4-BE49-F238E27FC236}">
                <a16:creationId xmlns:a16="http://schemas.microsoft.com/office/drawing/2014/main" id="{4CE9F20D-0BBE-103B-6DE7-C75CFE337CD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15190299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nvGraphicFramePr>
        <p:xfrm>
          <a:off x="479426" y="1082855"/>
          <a:ext cx="11233149" cy="4961414"/>
        </p:xfrm>
        <a:graphic>
          <a:graphicData uri="http://schemas.openxmlformats.org/drawingml/2006/table">
            <a:tbl>
              <a:tblPr firstCol="1" bandRow="1"/>
              <a:tblGrid>
                <a:gridCol w="2717746">
                  <a:extLst>
                    <a:ext uri="{9D8B030D-6E8A-4147-A177-3AD203B41FA5}">
                      <a16:colId xmlns:a16="http://schemas.microsoft.com/office/drawing/2014/main" val="792911817"/>
                    </a:ext>
                  </a:extLst>
                </a:gridCol>
                <a:gridCol w="4162998">
                  <a:extLst>
                    <a:ext uri="{9D8B030D-6E8A-4147-A177-3AD203B41FA5}">
                      <a16:colId xmlns:a16="http://schemas.microsoft.com/office/drawing/2014/main" val="1525620392"/>
                    </a:ext>
                  </a:extLst>
                </a:gridCol>
                <a:gridCol w="4352405">
                  <a:extLst>
                    <a:ext uri="{9D8B030D-6E8A-4147-A177-3AD203B41FA5}">
                      <a16:colId xmlns:a16="http://schemas.microsoft.com/office/drawing/2014/main" val="1219087115"/>
                    </a:ext>
                  </a:extLst>
                </a:gridCol>
              </a:tblGrid>
              <a:tr h="5246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a:t>
                      </a:r>
                    </a:p>
                    <a:p>
                      <a:pPr algn="ctr"/>
                      <a:r>
                        <a:rPr kumimoji="1" lang="ja-JP" altLang="en-US" sz="900" b="1" i="0" dirty="0">
                          <a:solidFill>
                            <a:srgbClr val="FFFFFF"/>
                          </a:solidFill>
                          <a:latin typeface="Meiryo" panose="020B0604030504040204" pitchFamily="34" charset="-128"/>
                          <a:ea typeface="Meiryo" panose="020B0604030504040204" pitchFamily="34" charset="-128"/>
                        </a:rPr>
                        <a:t>トップパネル（</a:t>
                      </a:r>
                      <a:r>
                        <a:rPr kumimoji="1" lang="en-US" altLang="ja-JP" sz="900" b="1" i="0" dirty="0">
                          <a:solidFill>
                            <a:srgbClr val="FFFFFF"/>
                          </a:solidFill>
                          <a:latin typeface="Meiryo" panose="020B0604030504040204" pitchFamily="34" charset="-128"/>
                          <a:ea typeface="Meiryo" panose="020B0604030504040204" pitchFamily="34" charset="-128"/>
                        </a:rPr>
                        <a:t>16</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5</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SP</a:t>
                      </a:r>
                      <a:endParaRPr kumimoji="1" lang="ja-JP" altLang="en-US" sz="900" b="1" i="0" dirty="0">
                        <a:solidFill>
                          <a:srgbClr val="FFFFFF"/>
                        </a:solidFill>
                        <a:latin typeface="Meiryo" panose="020B0604030504040204" pitchFamily="34" charset="-128"/>
                        <a:ea typeface="Meiryo" panose="020B0604030504040204" pitchFamily="34" charset="-128"/>
                      </a:endParaRP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19964100"/>
                  </a:ext>
                </a:extLst>
              </a:tr>
              <a:tr h="41782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5825854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dirty="0"/>
                    </a:p>
                  </a:txBody>
                  <a:tcPr marT="72000" marB="36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40283494"/>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en-US" altLang="ja-JP"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ファイナンスのトップページの上部</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900,000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396</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5854962"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6177"/>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140285"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7</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5EFBE5D3-A42E-BC85-F0AB-2E1C036671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AD5E45B7-B43D-80F5-CB18-ED75A9276EBB}"/>
              </a:ext>
            </a:extLst>
          </p:cNvPr>
          <p:cNvSpPr/>
          <p:nvPr/>
        </p:nvSpPr>
        <p:spPr>
          <a:xfrm>
            <a:off x="4565322" y="6184468"/>
            <a:ext cx="2269030" cy="279394"/>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87117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3" cy="3696206"/>
        </p:xfrm>
        <a:graphic>
          <a:graphicData uri="http://schemas.openxmlformats.org/drawingml/2006/table">
            <a:tbl>
              <a:tblPr bandRow="1"/>
              <a:tblGrid>
                <a:gridCol w="2374024">
                  <a:extLst>
                    <a:ext uri="{9D8B030D-6E8A-4147-A177-3AD203B41FA5}">
                      <a16:colId xmlns:a16="http://schemas.microsoft.com/office/drawing/2014/main" val="792911817"/>
                    </a:ext>
                  </a:extLst>
                </a:gridCol>
                <a:gridCol w="2556753">
                  <a:extLst>
                    <a:ext uri="{9D8B030D-6E8A-4147-A177-3AD203B41FA5}">
                      <a16:colId xmlns:a16="http://schemas.microsoft.com/office/drawing/2014/main" val="2515137241"/>
                    </a:ext>
                  </a:extLst>
                </a:gridCol>
                <a:gridCol w="3361267">
                  <a:extLst>
                    <a:ext uri="{9D8B030D-6E8A-4147-A177-3AD203B41FA5}">
                      <a16:colId xmlns:a16="http://schemas.microsoft.com/office/drawing/2014/main" val="3608287535"/>
                    </a:ext>
                  </a:extLst>
                </a:gridCol>
                <a:gridCol w="2941109">
                  <a:extLst>
                    <a:ext uri="{9D8B030D-6E8A-4147-A177-3AD203B41FA5}">
                      <a16:colId xmlns:a16="http://schemas.microsoft.com/office/drawing/2014/main" val="135909385"/>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5</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9</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pic>
        <p:nvPicPr>
          <p:cNvPr id="11" name="図プレースホルダー 10" descr="アイコン&#10;&#10;自動的に生成された説明">
            <a:extLst>
              <a:ext uri="{FF2B5EF4-FFF2-40B4-BE49-F238E27FC236}">
                <a16:creationId xmlns:a16="http://schemas.microsoft.com/office/drawing/2014/main" id="{025FE432-7D52-6227-04D8-FD3AFAF63AA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E746C29D-F786-6BAC-1D59-E8F6F0992A58}"/>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880049"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LY Corporation</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5146936" y="1798490"/>
            <a:ext cx="3526742"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007411" y="1489234"/>
            <a:ext cx="4375810" cy="505480"/>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3591150"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6B3E3F58-1E02-27D7-32A6-34C84752693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4D1BEAD2-5050-C8A1-1102-683CCB85EE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970" y="2303970"/>
            <a:ext cx="3526743" cy="3287210"/>
          </a:xfrm>
          <a:prstGeom prst="rect">
            <a:avLst/>
          </a:prstGeom>
        </p:spPr>
      </p:pic>
    </p:spTree>
    <p:extLst>
      <p:ext uri="{BB962C8B-B14F-4D97-AF65-F5344CB8AC3E}">
        <p14:creationId xmlns:p14="http://schemas.microsoft.com/office/powerpoint/2010/main" val="3481796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880049"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LY Corporation</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2785533" y="1798490"/>
            <a:ext cx="122157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4EB41BA4-BC98-4D3B-CBE5-95E815302BD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アプリケーション&#10;&#10;自動的に生成された説明">
            <a:extLst>
              <a:ext uri="{FF2B5EF4-FFF2-40B4-BE49-F238E27FC236}">
                <a16:creationId xmlns:a16="http://schemas.microsoft.com/office/drawing/2014/main" id="{C983464E-CABA-23A2-1C01-5B785A2A96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32043580-32C4-6F5B-0DB4-CA74CCE76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4DAE5DB7-AD07-2D47-BDA9-88DBD2CB17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1201250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821266229"/>
              </p:ext>
            </p:extLst>
          </p:nvPr>
        </p:nvGraphicFramePr>
        <p:xfrm>
          <a:off x="479426" y="1082865"/>
          <a:ext cx="11233148" cy="4896351"/>
        </p:xfrm>
        <a:graphic>
          <a:graphicData uri="http://schemas.openxmlformats.org/drawingml/2006/table">
            <a:tbl>
              <a:tblPr firstCol="1" bandRow="1"/>
              <a:tblGrid>
                <a:gridCol w="2116623">
                  <a:extLst>
                    <a:ext uri="{9D8B030D-6E8A-4147-A177-3AD203B41FA5}">
                      <a16:colId xmlns:a16="http://schemas.microsoft.com/office/drawing/2014/main" val="792911817"/>
                    </a:ext>
                  </a:extLst>
                </a:gridCol>
                <a:gridCol w="3071723">
                  <a:extLst>
                    <a:ext uri="{9D8B030D-6E8A-4147-A177-3AD203B41FA5}">
                      <a16:colId xmlns:a16="http://schemas.microsoft.com/office/drawing/2014/main" val="1525620392"/>
                    </a:ext>
                  </a:extLst>
                </a:gridCol>
                <a:gridCol w="2626795">
                  <a:extLst>
                    <a:ext uri="{9D8B030D-6E8A-4147-A177-3AD203B41FA5}">
                      <a16:colId xmlns:a16="http://schemas.microsoft.com/office/drawing/2014/main" val="2488128651"/>
                    </a:ext>
                  </a:extLst>
                </a:gridCol>
                <a:gridCol w="3418007">
                  <a:extLst>
                    <a:ext uri="{9D8B030D-6E8A-4147-A177-3AD203B41FA5}">
                      <a16:colId xmlns:a16="http://schemas.microsoft.com/office/drawing/2014/main" val="2966014166"/>
                    </a:ext>
                  </a:extLst>
                </a:gridCol>
              </a:tblGrid>
              <a:tr h="3745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トップインパクト　</a:t>
                      </a:r>
                    </a:p>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カテゴリー指定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a:t>
                      </a: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474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l"/>
                      <a:endParaRPr kumimoji="1" lang="ja-JP" altLang="en-US" sz="900" b="0" i="0" kern="1200" dirty="0">
                        <a:solidFill>
                          <a:schemeClr val="tx1">
                            <a:lumMod val="65000"/>
                            <a:lumOff val="35000"/>
                          </a:schemeClr>
                        </a:solidFill>
                        <a:latin typeface="+mn-ea"/>
                        <a:ea typeface="+mn-ea"/>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gridSpan="2">
                  <a:txBody>
                    <a:bodyPr/>
                    <a:lstStyle/>
                    <a:p>
                      <a:pPr algn="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/6</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5</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endParaRPr kumimoji="1" lang="ja-JP" altLang="en-US" dirty="0"/>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280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PC</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70896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外国為替情報（</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b="0" i="0" kern="1200" dirty="0">
                          <a:solidFill>
                            <a:schemeClr val="accent6"/>
                          </a:solidFill>
                          <a:latin typeface="+mn-ea"/>
                          <a:ea typeface="+mn-ea"/>
                          <a:cs typeface="+mn-cs"/>
                        </a:rPr>
                        <a:t>※1</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ファイナンスのトップページ全体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ファイナンス内の各カテゴリーのページ</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※2</a:t>
                      </a:r>
                      <a:endParaRPr kumimoji="1" lang="ja-JP" altLang="en-US" sz="900" b="0" i="0" kern="1200" dirty="0">
                        <a:solidFill>
                          <a:schemeClr val="accent6"/>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5</a:t>
                      </a:r>
                      <a:r>
                        <a:rPr kumimoji="1" lang="ja-JP" altLang="en-US" sz="900" b="0" i="0" dirty="0">
                          <a:solidFill>
                            <a:schemeClr val="tx1">
                              <a:lumMod val="65000"/>
                              <a:lumOff val="35000"/>
                            </a:schemeClr>
                          </a:solidFill>
                          <a:latin typeface="+mn-ea"/>
                          <a:ea typeface="+mn-ea"/>
                        </a:rPr>
                        <a:t>日間～</a:t>
                      </a:r>
                      <a:r>
                        <a:rPr kumimoji="1" lang="en-US" altLang="ja-JP" sz="900" b="0" i="0" dirty="0">
                          <a:solidFill>
                            <a:schemeClr val="tx1">
                              <a:lumMod val="65000"/>
                              <a:lumOff val="35000"/>
                            </a:schemeClr>
                          </a:solidFill>
                          <a:latin typeface="+mn-ea"/>
                          <a:ea typeface="+mn-ea"/>
                        </a:rPr>
                        <a:t>31</a:t>
                      </a:r>
                      <a:r>
                        <a:rPr kumimoji="1" lang="ja-JP" altLang="en-US" sz="900" b="0" i="0" dirty="0">
                          <a:solidFill>
                            <a:schemeClr val="tx1">
                              <a:lumMod val="65000"/>
                              <a:lumOff val="35000"/>
                            </a:schemeClr>
                          </a:solidFill>
                          <a:latin typeface="+mn-ea"/>
                          <a:ea typeface="+mn-ea"/>
                        </a:rPr>
                        <a:t>日間 </a:t>
                      </a:r>
                      <a:r>
                        <a:rPr kumimoji="1" lang="en-US" altLang="ja-JP" sz="900" b="0" i="0" kern="1200" dirty="0">
                          <a:solidFill>
                            <a:schemeClr val="accent6"/>
                          </a:solidFill>
                          <a:latin typeface="+mn-ea"/>
                          <a:ea typeface="+mn-ea"/>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※3</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4,000,000</a:t>
                      </a:r>
                      <a:r>
                        <a:rPr kumimoji="1" lang="ja-JP" altLang="en-US" sz="900" b="0" i="0" dirty="0">
                          <a:solidFill>
                            <a:schemeClr val="tx1">
                              <a:lumMod val="65000"/>
                              <a:lumOff val="35000"/>
                            </a:schemeClr>
                          </a:solidFill>
                          <a:latin typeface="+mn-ea"/>
                          <a:ea typeface="+mn-ea"/>
                        </a:rPr>
                        <a:t>円</a:t>
                      </a:r>
                      <a:endParaRPr kumimoji="1" lang="en-US" altLang="ja-JP"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9289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960</a:t>
                      </a:r>
                      <a:r>
                        <a:rPr kumimoji="1" lang="ja-JP" altLang="en-US" sz="900" b="0" i="0" dirty="0">
                          <a:solidFill>
                            <a:schemeClr val="tx1">
                              <a:lumMod val="65000"/>
                              <a:lumOff val="35000"/>
                            </a:schemeClr>
                          </a:solidFill>
                          <a:latin typeface="+mn-ea"/>
                          <a:ea typeface="+mn-ea"/>
                        </a:rPr>
                        <a:t>円 </a:t>
                      </a:r>
                      <a:endParaRPr kumimoji="1" lang="en-US" altLang="ja-JP" sz="900" b="0" i="0" dirty="0">
                        <a:solidFill>
                          <a:schemeClr val="accent6"/>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480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endPar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en-US" altLang="ja-JP" sz="900" b="0" i="0" kern="1200" dirty="0">
                          <a:solidFill>
                            <a:schemeClr val="accent6"/>
                          </a:solidFill>
                          <a:latin typeface="+mn-ea"/>
                          <a:ea typeface="+mn-ea"/>
                          <a:cs typeface="+mn-cs"/>
                        </a:rPr>
                        <a:t>※4</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372</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※4</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479426" y="6162046"/>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6" name="正方形/長方形 5">
            <a:extLst>
              <a:ext uri="{FF2B5EF4-FFF2-40B4-BE49-F238E27FC236}">
                <a16:creationId xmlns:a16="http://schemas.microsoft.com/office/drawing/2014/main" id="{98FCBA46-10E0-1358-7A4B-9ED1958738A6}"/>
              </a:ext>
            </a:extLst>
          </p:cNvPr>
          <p:cNvSpPr/>
          <p:nvPr/>
        </p:nvSpPr>
        <p:spPr>
          <a:xfrm>
            <a:off x="7065162" y="6026624"/>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 7</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 </a:t>
            </a:r>
            <a:br>
              <a:rPr kumimoji="0" lang="en-US" altLang="ja-JP" sz="800" kern="0" dirty="0">
                <a:solidFill>
                  <a:srgbClr val="C9002C"/>
                </a:solidFill>
                <a:latin typeface="Meiryo" panose="020B0604030504040204" pitchFamily="34" charset="-128"/>
                <a:ea typeface="Meiryo" panose="020B0604030504040204" pitchFamily="34" charset="-128"/>
              </a:rPr>
            </a:b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 5</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 </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3">
            <a:extLst>
              <a:ext uri="{FF2B5EF4-FFF2-40B4-BE49-F238E27FC236}">
                <a16:creationId xmlns:a16="http://schemas.microsoft.com/office/drawing/2014/main" id="{929814D1-6267-5C59-C907-196408CD6B90}"/>
              </a:ext>
            </a:extLst>
          </p:cNvPr>
          <p:cNvSpPr>
            <a:spLocks noChangeAspect="1"/>
          </p:cNvSpPr>
          <p:nvPr/>
        </p:nvSpPr>
        <p:spPr>
          <a:xfrm>
            <a:off x="7714227"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29565FDF-0D4A-5376-5BC4-C445A35C3E22}"/>
              </a:ext>
            </a:extLst>
          </p:cNvPr>
          <p:cNvSpPr>
            <a:spLocks noChangeAspect="1"/>
          </p:cNvSpPr>
          <p:nvPr/>
        </p:nvSpPr>
        <p:spPr>
          <a:xfrm>
            <a:off x="9059465"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円/楕円 23">
            <a:extLst>
              <a:ext uri="{FF2B5EF4-FFF2-40B4-BE49-F238E27FC236}">
                <a16:creationId xmlns:a16="http://schemas.microsoft.com/office/drawing/2014/main" id="{B4ABE360-483B-8E5F-4382-E1DF3F6C40EB}"/>
              </a:ext>
            </a:extLst>
          </p:cNvPr>
          <p:cNvSpPr>
            <a:spLocks noChangeAspect="1"/>
          </p:cNvSpPr>
          <p:nvPr/>
        </p:nvSpPr>
        <p:spPr>
          <a:xfrm>
            <a:off x="542874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24">
            <a:extLst>
              <a:ext uri="{FF2B5EF4-FFF2-40B4-BE49-F238E27FC236}">
                <a16:creationId xmlns:a16="http://schemas.microsoft.com/office/drawing/2014/main" id="{E5D934F9-59C3-FE8C-0327-2EA0CA6D824E}"/>
              </a:ext>
            </a:extLst>
          </p:cNvPr>
          <p:cNvSpPr>
            <a:spLocks noChangeAspect="1"/>
          </p:cNvSpPr>
          <p:nvPr/>
        </p:nvSpPr>
        <p:spPr>
          <a:xfrm>
            <a:off x="1057073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DC84E4B8-E771-78F6-B73C-55BD8EBFF18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518855A1-BF4A-C936-3E59-8E8F2A2151A6}"/>
              </a:ext>
            </a:extLst>
          </p:cNvPr>
          <p:cNvSpPr txBox="1"/>
          <p:nvPr/>
        </p:nvSpPr>
        <p:spPr>
          <a:xfrm>
            <a:off x="2535103" y="1870288"/>
            <a:ext cx="2973891" cy="223138"/>
          </a:xfrm>
          <a:prstGeom prst="rect">
            <a:avLst/>
          </a:prstGeom>
          <a:noFill/>
        </p:spPr>
        <p:txBody>
          <a:bodyPr wrap="none" rtlCol="0">
            <a:spAutoFit/>
          </a:bodyPr>
          <a:lstStyle/>
          <a:p>
            <a:pPr algn="ctr"/>
            <a:r>
              <a:rPr lang="ja-JP" altLang="en-US" sz="850" dirty="0">
                <a:solidFill>
                  <a:schemeClr val="tx1">
                    <a:lumMod val="65000"/>
                    <a:lumOff val="35000"/>
                  </a:schemeClr>
                </a:solidFill>
                <a:latin typeface="+mn-ea"/>
              </a:rPr>
              <a:t>トップインパクト プライムディスプレイ ダブル</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画像</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a:t>
            </a:r>
          </a:p>
        </p:txBody>
      </p:sp>
      <p:sp>
        <p:nvSpPr>
          <p:cNvPr id="7" name="正方形/長方形 6">
            <a:extLst>
              <a:ext uri="{FF2B5EF4-FFF2-40B4-BE49-F238E27FC236}">
                <a16:creationId xmlns:a16="http://schemas.microsoft.com/office/drawing/2014/main" id="{714EC76D-C188-C6B4-B646-0CDF41121CBF}"/>
              </a:ext>
            </a:extLst>
          </p:cNvPr>
          <p:cNvSpPr/>
          <p:nvPr/>
        </p:nvSpPr>
        <p:spPr>
          <a:xfrm>
            <a:off x="4573204" y="6128190"/>
            <a:ext cx="4158652" cy="270843"/>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2" cy="3728718"/>
        </p:xfrm>
        <a:graphic>
          <a:graphicData uri="http://schemas.openxmlformats.org/drawingml/2006/table">
            <a:tbl>
              <a:tblPr bandRow="1"/>
              <a:tblGrid>
                <a:gridCol w="1783879">
                  <a:extLst>
                    <a:ext uri="{9D8B030D-6E8A-4147-A177-3AD203B41FA5}">
                      <a16:colId xmlns:a16="http://schemas.microsoft.com/office/drawing/2014/main" val="792911817"/>
                    </a:ext>
                  </a:extLst>
                </a:gridCol>
                <a:gridCol w="2217907">
                  <a:extLst>
                    <a:ext uri="{9D8B030D-6E8A-4147-A177-3AD203B41FA5}">
                      <a16:colId xmlns:a16="http://schemas.microsoft.com/office/drawing/2014/main" val="2515137241"/>
                    </a:ext>
                  </a:extLst>
                </a:gridCol>
                <a:gridCol w="2520724">
                  <a:extLst>
                    <a:ext uri="{9D8B030D-6E8A-4147-A177-3AD203B41FA5}">
                      <a16:colId xmlns:a16="http://schemas.microsoft.com/office/drawing/2014/main" val="3608287535"/>
                    </a:ext>
                  </a:extLst>
                </a:gridCol>
                <a:gridCol w="2226373">
                  <a:extLst>
                    <a:ext uri="{9D8B030D-6E8A-4147-A177-3AD203B41FA5}">
                      <a16:colId xmlns:a16="http://schemas.microsoft.com/office/drawing/2014/main" val="135909385"/>
                    </a:ext>
                  </a:extLst>
                </a:gridCol>
                <a:gridCol w="2484269">
                  <a:extLst>
                    <a:ext uri="{9D8B030D-6E8A-4147-A177-3AD203B41FA5}">
                      <a16:colId xmlns:a16="http://schemas.microsoft.com/office/drawing/2014/main" val="2666524360"/>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カテゴリー指定</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pic>
        <p:nvPicPr>
          <p:cNvPr id="11" name="図プレースホルダー 10" descr="アイコン&#10;&#10;自動的に生成された説明">
            <a:extLst>
              <a:ext uri="{FF2B5EF4-FFF2-40B4-BE49-F238E27FC236}">
                <a16:creationId xmlns:a16="http://schemas.microsoft.com/office/drawing/2014/main" id="{89417C02-A7FA-49FC-CEEF-2052E07C79F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3ED2B367-5608-2D62-0F89-9DF0EC06D05A}"/>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63377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0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Yahoo!</a:t>
            </a:r>
            <a:r>
              <a:rPr kumimoji="1" lang="ja-JP" altLang="en-US" sz="2000" dirty="0">
                <a:latin typeface="Meiryo" panose="020B0604030504040204" pitchFamily="34" charset="-128"/>
                <a:ea typeface="Meiryo" panose="020B0604030504040204" pitchFamily="34" charset="-128"/>
              </a:rPr>
              <a:t>ファイナンス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7</a:t>
            </a:r>
            <a:r>
              <a:rPr kumimoji="1" lang="ja-JP" altLang="en-US" sz="2000" dirty="0">
                <a:latin typeface="Meiryo" panose="020B0604030504040204" pitchFamily="34" charset="-128"/>
                <a:ea typeface="Meiryo" panose="020B0604030504040204" pitchFamily="34" charset="-128"/>
              </a:rPr>
              <a:t>月</a:t>
            </a:r>
            <a:r>
              <a:rPr lang="ja-JP" altLang="en-US" dirty="0"/>
              <a:t>－</a:t>
            </a:r>
            <a:r>
              <a:rPr lang="en-US" altLang="ja-JP" dirty="0"/>
              <a:t>9</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正方形/長方形 2">
            <a:extLst>
              <a:ext uri="{FF2B5EF4-FFF2-40B4-BE49-F238E27FC236}">
                <a16:creationId xmlns:a16="http://schemas.microsoft.com/office/drawing/2014/main" id="{D656F56F-4ED6-AC12-B774-F5AC34758E05}"/>
              </a:ext>
            </a:extLst>
          </p:cNvPr>
          <p:cNvSpPr/>
          <p:nvPr/>
        </p:nvSpPr>
        <p:spPr>
          <a:xfrm>
            <a:off x="479425" y="1772318"/>
            <a:ext cx="11233150" cy="460943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p:txBody>
      </p:sp>
      <p:sp>
        <p:nvSpPr>
          <p:cNvPr id="5" name="1 つの角を丸めた四角形 54">
            <a:extLst>
              <a:ext uri="{FF2B5EF4-FFF2-40B4-BE49-F238E27FC236}">
                <a16:creationId xmlns:a16="http://schemas.microsoft.com/office/drawing/2014/main" id="{3E405DA1-7C3D-96B8-9EEE-F2DE1F4F0872}"/>
              </a:ext>
            </a:extLst>
          </p:cNvPr>
          <p:cNvSpPr/>
          <p:nvPr/>
        </p:nvSpPr>
        <p:spPr>
          <a:xfrm>
            <a:off x="1" y="1075065"/>
            <a:ext cx="1819174" cy="697252"/>
          </a:xfrm>
          <a:prstGeom prst="round1Rect">
            <a:avLst/>
          </a:prstGeom>
          <a:solidFill>
            <a:schemeClr val="accent6"/>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内容変更</a:t>
            </a:r>
          </a:p>
        </p:txBody>
      </p:sp>
      <p:sp>
        <p:nvSpPr>
          <p:cNvPr id="35" name="テキスト ボックス 34">
            <a:extLst>
              <a:ext uri="{FF2B5EF4-FFF2-40B4-BE49-F238E27FC236}">
                <a16:creationId xmlns:a16="http://schemas.microsoft.com/office/drawing/2014/main" id="{D53CEBBD-8B42-39C8-E6C0-A90707D607F1}"/>
              </a:ext>
            </a:extLst>
          </p:cNvPr>
          <p:cNvSpPr txBox="1"/>
          <p:nvPr/>
        </p:nvSpPr>
        <p:spPr>
          <a:xfrm>
            <a:off x="2003754" y="1262632"/>
            <a:ext cx="9099900" cy="369332"/>
          </a:xfrm>
          <a:prstGeom prst="rect">
            <a:avLst/>
          </a:prstGeom>
          <a:noFill/>
        </p:spPr>
        <p:txBody>
          <a:bodyPr wrap="square" rtlCol="0">
            <a:spAutoFit/>
          </a:bodyPr>
          <a:lstStyle/>
          <a:p>
            <a:pPr algn="l"/>
            <a:r>
              <a:rPr lang="ja-JP" altLang="en-US" dirty="0">
                <a:solidFill>
                  <a:schemeClr val="accent3"/>
                </a:solidFill>
              </a:rPr>
              <a:t>以下の項目を変更し、より購入しやすいパッケージとしました。</a:t>
            </a:r>
            <a:endParaRPr kumimoji="1" lang="ja-JP" altLang="en-US" dirty="0">
              <a:solidFill>
                <a:schemeClr val="accent3"/>
              </a:solidFill>
            </a:endParaRPr>
          </a:p>
        </p:txBody>
      </p:sp>
      <p:graphicFrame>
        <p:nvGraphicFramePr>
          <p:cNvPr id="4" name="表 3">
            <a:extLst>
              <a:ext uri="{FF2B5EF4-FFF2-40B4-BE49-F238E27FC236}">
                <a16:creationId xmlns:a16="http://schemas.microsoft.com/office/drawing/2014/main" id="{5BD149DD-A91F-A676-C991-D151443B070D}"/>
              </a:ext>
            </a:extLst>
          </p:cNvPr>
          <p:cNvGraphicFramePr>
            <a:graphicFrameLocks noGrp="1"/>
          </p:cNvGraphicFramePr>
          <p:nvPr>
            <p:extLst>
              <p:ext uri="{D42A27DB-BD31-4B8C-83A1-F6EECF244321}">
                <p14:modId xmlns:p14="http://schemas.microsoft.com/office/powerpoint/2010/main" val="2772778251"/>
              </p:ext>
            </p:extLst>
          </p:nvPr>
        </p:nvGraphicFramePr>
        <p:xfrm>
          <a:off x="964672" y="2042961"/>
          <a:ext cx="10279590" cy="4056611"/>
        </p:xfrm>
        <a:graphic>
          <a:graphicData uri="http://schemas.openxmlformats.org/drawingml/2006/table">
            <a:tbl>
              <a:tblPr firstRow="1" bandRow="1">
                <a:tableStyleId>{F5AB1C69-6EDB-4FF4-983F-18BD219EF322}</a:tableStyleId>
              </a:tblPr>
              <a:tblGrid>
                <a:gridCol w="2218795">
                  <a:extLst>
                    <a:ext uri="{9D8B030D-6E8A-4147-A177-3AD203B41FA5}">
                      <a16:colId xmlns:a16="http://schemas.microsoft.com/office/drawing/2014/main" val="903653863"/>
                    </a:ext>
                  </a:extLst>
                </a:gridCol>
                <a:gridCol w="2421466">
                  <a:extLst>
                    <a:ext uri="{9D8B030D-6E8A-4147-A177-3AD203B41FA5}">
                      <a16:colId xmlns:a16="http://schemas.microsoft.com/office/drawing/2014/main" val="3474584360"/>
                    </a:ext>
                  </a:extLst>
                </a:gridCol>
                <a:gridCol w="2514600">
                  <a:extLst>
                    <a:ext uri="{9D8B030D-6E8A-4147-A177-3AD203B41FA5}">
                      <a16:colId xmlns:a16="http://schemas.microsoft.com/office/drawing/2014/main" val="3886954139"/>
                    </a:ext>
                  </a:extLst>
                </a:gridCol>
                <a:gridCol w="3124729">
                  <a:extLst>
                    <a:ext uri="{9D8B030D-6E8A-4147-A177-3AD203B41FA5}">
                      <a16:colId xmlns:a16="http://schemas.microsoft.com/office/drawing/2014/main" val="2141424374"/>
                    </a:ext>
                  </a:extLst>
                </a:gridCol>
              </a:tblGrid>
              <a:tr h="517359">
                <a:tc>
                  <a:txBody>
                    <a:bodyPr/>
                    <a:lstStyle/>
                    <a:p>
                      <a:pPr algn="ctr">
                        <a:lnSpc>
                          <a:spcPct val="150000"/>
                        </a:lnSpc>
                      </a:pPr>
                      <a:r>
                        <a:rPr kumimoji="1" lang="ja-JP" altLang="en-US" sz="1400" dirty="0">
                          <a:latin typeface="+mn-ea"/>
                          <a:ea typeface="+mn-ea"/>
                        </a:rPr>
                        <a:t>変更点</a:t>
                      </a:r>
                    </a:p>
                  </a:txBody>
                  <a:tcPr/>
                </a:tc>
                <a:tc>
                  <a:txBody>
                    <a:bodyPr/>
                    <a:lstStyle/>
                    <a:p>
                      <a:pPr algn="ctr">
                        <a:lnSpc>
                          <a:spcPct val="150000"/>
                        </a:lnSpc>
                      </a:pPr>
                      <a:r>
                        <a:rPr kumimoji="1" lang="ja-JP" altLang="en-US" sz="1400" dirty="0">
                          <a:latin typeface="+mn-ea"/>
                          <a:ea typeface="+mn-ea"/>
                        </a:rPr>
                        <a:t>料金（変更前）</a:t>
                      </a:r>
                    </a:p>
                  </a:txBody>
                  <a:tcPr/>
                </a:tc>
                <a:tc>
                  <a:txBody>
                    <a:bodyPr/>
                    <a:lstStyle/>
                    <a:p>
                      <a:pPr algn="ctr">
                        <a:lnSpc>
                          <a:spcPct val="150000"/>
                        </a:lnSpc>
                      </a:pPr>
                      <a:r>
                        <a:rPr kumimoji="1" lang="ja-JP" altLang="en-US" sz="1400" dirty="0">
                          <a:latin typeface="+mn-ea"/>
                          <a:ea typeface="+mn-ea"/>
                        </a:rPr>
                        <a:t>料金（変更後）</a:t>
                      </a:r>
                    </a:p>
                  </a:txBody>
                  <a:tcPr>
                    <a:solidFill>
                      <a:srgbClr val="C00000"/>
                    </a:solidFill>
                  </a:tcPr>
                </a:tc>
                <a:tc>
                  <a:txBody>
                    <a:bodyPr/>
                    <a:lstStyle/>
                    <a:p>
                      <a:pPr algn="ctr">
                        <a:lnSpc>
                          <a:spcPct val="150000"/>
                        </a:lnSpc>
                      </a:pPr>
                      <a:r>
                        <a:rPr kumimoji="1" lang="ja-JP" altLang="en-US" sz="1400" dirty="0">
                          <a:latin typeface="+mn-ea"/>
                          <a:ea typeface="+mn-ea"/>
                        </a:rPr>
                        <a:t>メリット</a:t>
                      </a:r>
                    </a:p>
                  </a:txBody>
                  <a:tcPr>
                    <a:solidFill>
                      <a:srgbClr val="C00000"/>
                    </a:solidFill>
                  </a:tcPr>
                </a:tc>
                <a:extLst>
                  <a:ext uri="{0D108BD9-81ED-4DB2-BD59-A6C34878D82A}">
                    <a16:rowId xmlns:a16="http://schemas.microsoft.com/office/drawing/2014/main" val="2608271982"/>
                  </a:ext>
                </a:extLst>
              </a:tr>
              <a:tr h="317368">
                <a:tc>
                  <a:txBody>
                    <a:bodyPr/>
                    <a:lstStyle/>
                    <a:p>
                      <a:pPr algn="ctr">
                        <a:lnSpc>
                          <a:spcPct val="150000"/>
                        </a:lnSpc>
                      </a:pPr>
                      <a:r>
                        <a:rPr kumimoji="1" lang="ja-JP" altLang="en-US" sz="1200" b="1" dirty="0">
                          <a:solidFill>
                            <a:schemeClr val="accent3"/>
                          </a:solidFill>
                          <a:latin typeface="+mn-ea"/>
                          <a:ea typeface="+mn-ea"/>
                        </a:rPr>
                        <a:t>申込タイミング</a:t>
                      </a:r>
                    </a:p>
                  </a:txBody>
                  <a:tcPr>
                    <a:solidFill>
                      <a:schemeClr val="accent1">
                        <a:lumMod val="90000"/>
                      </a:schemeClr>
                    </a:solidFill>
                  </a:tcPr>
                </a:tc>
                <a:tc>
                  <a:txBody>
                    <a:bodyPr/>
                    <a:lstStyle/>
                    <a:p>
                      <a:pPr algn="ctr">
                        <a:lnSpc>
                          <a:spcPct val="150000"/>
                        </a:lnSpc>
                      </a:pPr>
                      <a:r>
                        <a:rPr kumimoji="1" lang="ja-JP" altLang="en-US" sz="1200" dirty="0">
                          <a:solidFill>
                            <a:schemeClr val="accent3"/>
                          </a:solidFill>
                          <a:latin typeface="+mn-ea"/>
                          <a:ea typeface="+mn-ea"/>
                        </a:rPr>
                        <a:t>掲載の</a:t>
                      </a:r>
                      <a:r>
                        <a:rPr kumimoji="1" lang="en-US" altLang="ja-JP" sz="1200" dirty="0">
                          <a:solidFill>
                            <a:schemeClr val="accent3"/>
                          </a:solidFill>
                          <a:latin typeface="+mn-ea"/>
                          <a:ea typeface="+mn-ea"/>
                        </a:rPr>
                        <a:t>2</a:t>
                      </a:r>
                      <a:r>
                        <a:rPr kumimoji="1" lang="ja-JP" altLang="en-US" sz="1200" dirty="0">
                          <a:solidFill>
                            <a:schemeClr val="accent3"/>
                          </a:solidFill>
                          <a:latin typeface="+mn-ea"/>
                          <a:ea typeface="+mn-ea"/>
                        </a:rPr>
                        <a:t>か月半前</a:t>
                      </a:r>
                    </a:p>
                  </a:txBody>
                  <a:tcPr>
                    <a:solidFill>
                      <a:schemeClr val="accent1">
                        <a:lumMod val="90000"/>
                      </a:schemeClr>
                    </a:solidFill>
                  </a:tcPr>
                </a:tc>
                <a:tc>
                  <a:txBody>
                    <a:bodyPr/>
                    <a:lstStyle/>
                    <a:p>
                      <a:pPr algn="ctr">
                        <a:lnSpc>
                          <a:spcPct val="150000"/>
                        </a:lnSpc>
                      </a:pPr>
                      <a:r>
                        <a:rPr kumimoji="1" lang="ja-JP" altLang="en-US" sz="1200" dirty="0">
                          <a:solidFill>
                            <a:schemeClr val="accent3"/>
                          </a:solidFill>
                          <a:latin typeface="+mn-ea"/>
                          <a:ea typeface="+mn-ea"/>
                        </a:rPr>
                        <a:t>掲載の</a:t>
                      </a:r>
                      <a:r>
                        <a:rPr kumimoji="1" lang="en-US" altLang="ja-JP" sz="1200" dirty="0">
                          <a:solidFill>
                            <a:schemeClr val="accent3"/>
                          </a:solidFill>
                          <a:latin typeface="+mn-ea"/>
                          <a:ea typeface="+mn-ea"/>
                        </a:rPr>
                        <a:t>2</a:t>
                      </a:r>
                      <a:r>
                        <a:rPr kumimoji="1" lang="ja-JP" altLang="en-US" sz="1200" dirty="0">
                          <a:solidFill>
                            <a:schemeClr val="accent3"/>
                          </a:solidFill>
                          <a:latin typeface="+mn-ea"/>
                          <a:ea typeface="+mn-ea"/>
                        </a:rPr>
                        <a:t>か月前</a:t>
                      </a:r>
                    </a:p>
                  </a:txBody>
                  <a:tcPr>
                    <a:solidFill>
                      <a:schemeClr val="accent1">
                        <a:lumMod val="90000"/>
                      </a:schemeClr>
                    </a:solidFill>
                  </a:tcPr>
                </a:tc>
                <a:tc>
                  <a:txBody>
                    <a:bodyPr/>
                    <a:lstStyle/>
                    <a:p>
                      <a:pPr algn="ctr">
                        <a:lnSpc>
                          <a:spcPct val="150000"/>
                        </a:lnSpc>
                      </a:pPr>
                      <a:r>
                        <a:rPr kumimoji="1" lang="ja-JP" altLang="en-US" sz="1200" b="1" dirty="0">
                          <a:solidFill>
                            <a:srgbClr val="C00000"/>
                          </a:solidFill>
                          <a:latin typeface="+mn-ea"/>
                          <a:ea typeface="+mn-ea"/>
                        </a:rPr>
                        <a:t>余裕をもった申込タイミング</a:t>
                      </a:r>
                      <a:r>
                        <a:rPr kumimoji="1" lang="ja-JP" altLang="en-US" sz="1200" dirty="0">
                          <a:solidFill>
                            <a:schemeClr val="accent3"/>
                          </a:solidFill>
                          <a:latin typeface="+mn-ea"/>
                          <a:ea typeface="+mn-ea"/>
                        </a:rPr>
                        <a:t>へ</a:t>
                      </a:r>
                    </a:p>
                  </a:txBody>
                  <a:tcPr>
                    <a:solidFill>
                      <a:schemeClr val="accent1">
                        <a:lumMod val="90000"/>
                      </a:schemeClr>
                    </a:solidFill>
                  </a:tcPr>
                </a:tc>
                <a:extLst>
                  <a:ext uri="{0D108BD9-81ED-4DB2-BD59-A6C34878D82A}">
                    <a16:rowId xmlns:a16="http://schemas.microsoft.com/office/drawing/2014/main" val="731373755"/>
                  </a:ext>
                </a:extLst>
              </a:tr>
              <a:tr h="317368">
                <a:tc>
                  <a:txBody>
                    <a:bodyPr/>
                    <a:lstStyle/>
                    <a:p>
                      <a:pPr algn="ctr">
                        <a:lnSpc>
                          <a:spcPct val="150000"/>
                        </a:lnSpc>
                      </a:pPr>
                      <a:r>
                        <a:rPr lang="ja-JP" altLang="en-US" sz="1200" b="1" dirty="0">
                          <a:solidFill>
                            <a:schemeClr val="accent3"/>
                          </a:solidFill>
                          <a:latin typeface="+mn-ea"/>
                          <a:ea typeface="+mn-ea"/>
                        </a:rPr>
                        <a:t>サイト制作</a:t>
                      </a:r>
                      <a:endParaRPr kumimoji="1" lang="ja-JP" altLang="en-US" sz="1200" b="1" dirty="0">
                        <a:solidFill>
                          <a:schemeClr val="accent3"/>
                        </a:solidFill>
                        <a:latin typeface="+mn-ea"/>
                        <a:ea typeface="+mn-ea"/>
                      </a:endParaRPr>
                    </a:p>
                  </a:txBody>
                  <a:tcPr>
                    <a:solidFill>
                      <a:schemeClr val="bg1"/>
                    </a:solidFill>
                  </a:tcPr>
                </a:tc>
                <a:tc>
                  <a:txBody>
                    <a:bodyPr/>
                    <a:lstStyle/>
                    <a:p>
                      <a:pPr algn="ctr">
                        <a:lnSpc>
                          <a:spcPct val="150000"/>
                        </a:lnSpc>
                      </a:pPr>
                      <a:r>
                        <a:rPr kumimoji="1" lang="ja-JP" altLang="en-US" sz="1200" dirty="0">
                          <a:solidFill>
                            <a:schemeClr val="accent3"/>
                          </a:solidFill>
                          <a:latin typeface="+mn-ea"/>
                          <a:ea typeface="+mn-ea"/>
                        </a:rPr>
                        <a:t>代理店や広告主が制作</a:t>
                      </a:r>
                    </a:p>
                  </a:txBody>
                  <a:tcPr>
                    <a:solidFill>
                      <a:schemeClr val="bg1"/>
                    </a:solidFill>
                  </a:tcPr>
                </a:tc>
                <a:tc>
                  <a:txBody>
                    <a:bodyPr/>
                    <a:lstStyle/>
                    <a:p>
                      <a:pPr algn="ctr">
                        <a:lnSpc>
                          <a:spcPct val="150000"/>
                        </a:lnSpc>
                      </a:pPr>
                      <a:r>
                        <a:rPr kumimoji="1" lang="en-US" altLang="ja-JP" sz="1200" dirty="0">
                          <a:solidFill>
                            <a:schemeClr val="accent3"/>
                          </a:solidFill>
                          <a:latin typeface="+mn-ea"/>
                          <a:ea typeface="+mn-ea"/>
                        </a:rPr>
                        <a:t>Yahoo!</a:t>
                      </a:r>
                      <a:r>
                        <a:rPr kumimoji="1" lang="ja-JP" altLang="en-US" sz="1200" dirty="0">
                          <a:solidFill>
                            <a:schemeClr val="accent3"/>
                          </a:solidFill>
                          <a:latin typeface="+mn-ea"/>
                          <a:ea typeface="+mn-ea"/>
                        </a:rPr>
                        <a:t>ファイナンスが制作</a:t>
                      </a:r>
                      <a:endParaRPr kumimoji="1" lang="en-US" altLang="ja-JP" sz="1200" dirty="0">
                        <a:solidFill>
                          <a:schemeClr val="accent3"/>
                        </a:solidFill>
                        <a:latin typeface="+mn-ea"/>
                        <a:ea typeface="+mn-ea"/>
                      </a:endParaRPr>
                    </a:p>
                  </a:txBody>
                  <a:tcPr>
                    <a:solidFill>
                      <a:schemeClr val="bg1"/>
                    </a:solidFill>
                  </a:tcPr>
                </a:tc>
                <a:tc>
                  <a:txBody>
                    <a:bodyPr/>
                    <a:lstStyle/>
                    <a:p>
                      <a:pPr algn="ctr">
                        <a:lnSpc>
                          <a:spcPct val="150000"/>
                        </a:lnSpc>
                      </a:pPr>
                      <a:r>
                        <a:rPr kumimoji="1" lang="ja-JP" altLang="en-US" sz="1200" dirty="0">
                          <a:solidFill>
                            <a:schemeClr val="accent3"/>
                          </a:solidFill>
                          <a:latin typeface="+mn-ea"/>
                          <a:ea typeface="+mn-ea"/>
                        </a:rPr>
                        <a:t>これまでの</a:t>
                      </a:r>
                      <a:r>
                        <a:rPr kumimoji="1" lang="ja-JP" altLang="en-US" sz="1200" b="1" kern="1200" dirty="0">
                          <a:solidFill>
                            <a:srgbClr val="C00000"/>
                          </a:solidFill>
                          <a:latin typeface="+mn-ea"/>
                          <a:ea typeface="+mn-ea"/>
                          <a:cs typeface="+mn-cs"/>
                        </a:rPr>
                        <a:t>サイト制作工数が削減</a:t>
                      </a:r>
                      <a:r>
                        <a:rPr kumimoji="1" lang="ja-JP" altLang="en-US" sz="1200" dirty="0">
                          <a:solidFill>
                            <a:schemeClr val="accent3"/>
                          </a:solidFill>
                          <a:latin typeface="+mn-ea"/>
                          <a:ea typeface="+mn-ea"/>
                        </a:rPr>
                        <a:t>。</a:t>
                      </a:r>
                      <a:endParaRPr kumimoji="1" lang="en-US" altLang="ja-JP" sz="1200" dirty="0">
                        <a:solidFill>
                          <a:schemeClr val="accent3"/>
                        </a:solidFill>
                        <a:latin typeface="+mn-ea"/>
                        <a:ea typeface="+mn-ea"/>
                      </a:endParaRPr>
                    </a:p>
                  </a:txBody>
                  <a:tcPr>
                    <a:solidFill>
                      <a:schemeClr val="bg1"/>
                    </a:solidFill>
                  </a:tcPr>
                </a:tc>
                <a:extLst>
                  <a:ext uri="{0D108BD9-81ED-4DB2-BD59-A6C34878D82A}">
                    <a16:rowId xmlns:a16="http://schemas.microsoft.com/office/drawing/2014/main" val="2830978959"/>
                  </a:ext>
                </a:extLst>
              </a:tr>
              <a:tr h="1048728">
                <a:tc>
                  <a:txBody>
                    <a:bodyPr/>
                    <a:lstStyle/>
                    <a:p>
                      <a:pPr algn="ctr">
                        <a:lnSpc>
                          <a:spcPct val="300000"/>
                        </a:lnSpc>
                      </a:pPr>
                      <a:r>
                        <a:rPr kumimoji="1" lang="ja-JP" altLang="en-US" sz="1200" b="1" dirty="0">
                          <a:solidFill>
                            <a:schemeClr val="accent3"/>
                          </a:solidFill>
                          <a:latin typeface="+mn-ea"/>
                          <a:ea typeface="+mn-ea"/>
                        </a:rPr>
                        <a:t>料金</a:t>
                      </a:r>
                      <a:r>
                        <a:rPr lang="ja-JP" altLang="en-US" sz="1200" b="1" dirty="0">
                          <a:solidFill>
                            <a:schemeClr val="accent3"/>
                          </a:solidFill>
                          <a:latin typeface="+mn-ea"/>
                          <a:ea typeface="+mn-ea"/>
                        </a:rPr>
                        <a:t>（項目内訳）</a:t>
                      </a:r>
                      <a:endParaRPr kumimoji="1" lang="ja-JP" altLang="en-US" sz="1200" b="1" dirty="0">
                        <a:solidFill>
                          <a:schemeClr val="accent3"/>
                        </a:solidFill>
                        <a:latin typeface="+mn-ea"/>
                        <a:ea typeface="+mn-ea"/>
                      </a:endParaRPr>
                    </a:p>
                  </a:txBody>
                  <a:tcPr>
                    <a:solidFill>
                      <a:schemeClr val="accent1">
                        <a:lumMod val="90000"/>
                      </a:schemeClr>
                    </a:solidFill>
                  </a:tcPr>
                </a:tc>
                <a:tc>
                  <a:txBody>
                    <a:bodyPr/>
                    <a:lstStyle/>
                    <a:p>
                      <a:pPr algn="ctr">
                        <a:lnSpc>
                          <a:spcPct val="15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700</a:t>
                      </a:r>
                      <a:r>
                        <a:rPr lang="ja-JP" altLang="en-US" sz="1200" dirty="0">
                          <a:solidFill>
                            <a:schemeClr val="accent3"/>
                          </a:solidFill>
                          <a:latin typeface="+mn-ea"/>
                          <a:ea typeface="+mn-ea"/>
                        </a:rPr>
                        <a:t>万円</a:t>
                      </a:r>
                      <a:endParaRPr lang="en-US" altLang="ja-JP" sz="1200" dirty="0">
                        <a:solidFill>
                          <a:schemeClr val="accent3"/>
                        </a:solidFill>
                        <a:latin typeface="+mn-ea"/>
                        <a:ea typeface="+mn-ea"/>
                      </a:endParaRPr>
                    </a:p>
                    <a:p>
                      <a:pPr algn="ctr">
                        <a:lnSpc>
                          <a:spcPct val="150000"/>
                        </a:lnSpc>
                      </a:pP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400</a:t>
                      </a:r>
                      <a:r>
                        <a:rPr kumimoji="1" lang="ja-JP" altLang="en-US" sz="1200" dirty="0">
                          <a:solidFill>
                            <a:schemeClr val="accent3"/>
                          </a:solidFill>
                          <a:latin typeface="+mn-ea"/>
                          <a:ea typeface="+mn-ea"/>
                        </a:rPr>
                        <a:t>万円</a:t>
                      </a:r>
                      <a:endParaRPr kumimoji="1" lang="en-US" altLang="ja-JP" sz="1200" dirty="0">
                        <a:solidFill>
                          <a:schemeClr val="accent3"/>
                        </a:solidFill>
                        <a:latin typeface="+mn-ea"/>
                        <a:ea typeface="+mn-ea"/>
                      </a:endParaRPr>
                    </a:p>
                    <a:p>
                      <a:pPr algn="ctr">
                        <a:lnSpc>
                          <a:spcPct val="15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400</a:t>
                      </a:r>
                      <a:r>
                        <a:rPr lang="ja-JP" altLang="en-US" sz="1200" dirty="0">
                          <a:solidFill>
                            <a:schemeClr val="accent3"/>
                          </a:solidFill>
                          <a:latin typeface="+mn-ea"/>
                          <a:ea typeface="+mn-ea"/>
                        </a:rPr>
                        <a:t>万円</a:t>
                      </a:r>
                      <a:endParaRPr kumimoji="1" lang="ja-JP" altLang="en-US" sz="1200" dirty="0">
                        <a:solidFill>
                          <a:schemeClr val="accent3"/>
                        </a:solidFill>
                        <a:latin typeface="+mn-ea"/>
                        <a:ea typeface="+mn-ea"/>
                      </a:endParaRPr>
                    </a:p>
                  </a:txBody>
                  <a:tcPr>
                    <a:solidFill>
                      <a:schemeClr val="accent1">
                        <a:lumMod val="90000"/>
                      </a:schemeClr>
                    </a:solidFill>
                  </a:tcPr>
                </a:tc>
                <a:tc>
                  <a:txBody>
                    <a:bodyPr/>
                    <a:lstStyle/>
                    <a:p>
                      <a:pPr algn="ct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700</a:t>
                      </a:r>
                      <a:r>
                        <a:rPr lang="ja-JP" altLang="en-US" sz="1200" dirty="0">
                          <a:solidFill>
                            <a:schemeClr val="accent3"/>
                          </a:solidFill>
                          <a:latin typeface="+mn-ea"/>
                          <a:ea typeface="+mn-ea"/>
                        </a:rPr>
                        <a:t>万円</a:t>
                      </a:r>
                      <a:endParaRPr lang="en-US" altLang="ja-JP" sz="1200" dirty="0">
                        <a:solidFill>
                          <a:schemeClr val="accent3"/>
                        </a:solidFill>
                        <a:latin typeface="+mn-ea"/>
                        <a:ea typeface="+mn-ea"/>
                      </a:endParaRPr>
                    </a:p>
                    <a:p>
                      <a:pPr algn="ct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400</a:t>
                      </a:r>
                      <a:r>
                        <a:rPr kumimoji="1" lang="ja-JP" altLang="en-US" sz="1200" dirty="0">
                          <a:solidFill>
                            <a:schemeClr val="accent3"/>
                          </a:solidFill>
                          <a:latin typeface="+mn-ea"/>
                          <a:ea typeface="+mn-ea"/>
                        </a:rPr>
                        <a:t>万円</a:t>
                      </a:r>
                      <a:endParaRPr kumimoji="1" lang="en-US" altLang="ja-JP" sz="1200" dirty="0">
                        <a:solidFill>
                          <a:schemeClr val="accent3"/>
                        </a:solidFill>
                        <a:latin typeface="+mn-ea"/>
                        <a:ea typeface="+mn-ea"/>
                      </a:endParaRPr>
                    </a:p>
                    <a:p>
                      <a:pPr algn="ct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400</a:t>
                      </a:r>
                      <a:r>
                        <a:rPr lang="ja-JP" altLang="en-US" sz="1200" dirty="0">
                          <a:solidFill>
                            <a:schemeClr val="accent3"/>
                          </a:solidFill>
                          <a:latin typeface="+mn-ea"/>
                          <a:ea typeface="+mn-ea"/>
                        </a:rPr>
                        <a:t>万円</a:t>
                      </a:r>
                      <a:endParaRPr kumimoji="1" lang="ja-JP" altLang="en-US" sz="1200" dirty="0">
                        <a:solidFill>
                          <a:schemeClr val="accent3"/>
                        </a:solidFill>
                        <a:latin typeface="+mn-ea"/>
                        <a:ea typeface="+mn-ea"/>
                      </a:endParaRPr>
                    </a:p>
                    <a:p>
                      <a:pPr algn="ctr"/>
                      <a:endParaRPr kumimoji="1" lang="en-US" altLang="ja-JP" sz="900" dirty="0">
                        <a:solidFill>
                          <a:schemeClr val="accent3"/>
                        </a:solidFill>
                        <a:latin typeface="+mn-ea"/>
                        <a:ea typeface="+mn-ea"/>
                      </a:endParaRPr>
                    </a:p>
                    <a:p>
                      <a:pPr algn="ctr"/>
                      <a:r>
                        <a:rPr kumimoji="1" lang="ja-JP" altLang="en-US" sz="1000" dirty="0">
                          <a:solidFill>
                            <a:schemeClr val="accent3"/>
                          </a:solidFill>
                          <a:latin typeface="+mn-ea"/>
                          <a:ea typeface="+mn-ea"/>
                        </a:rPr>
                        <a:t>・各プラン制作費</a:t>
                      </a:r>
                      <a:r>
                        <a:rPr kumimoji="1" lang="en-US" altLang="ja-JP" sz="1000" dirty="0">
                          <a:solidFill>
                            <a:schemeClr val="accent3"/>
                          </a:solidFill>
                          <a:latin typeface="+mn-ea"/>
                          <a:ea typeface="+mn-ea"/>
                        </a:rPr>
                        <a:t>50</a:t>
                      </a:r>
                      <a:r>
                        <a:rPr kumimoji="1" lang="ja-JP" altLang="en-US" sz="1000" dirty="0">
                          <a:solidFill>
                            <a:schemeClr val="accent3"/>
                          </a:solidFill>
                          <a:latin typeface="+mn-ea"/>
                          <a:ea typeface="+mn-ea"/>
                        </a:rPr>
                        <a:t>万円ダウン</a:t>
                      </a:r>
                    </a:p>
                    <a:p>
                      <a:pPr algn="ctr"/>
                      <a:r>
                        <a:rPr kumimoji="1" lang="ja-JP" altLang="en-US" sz="1000" dirty="0">
                          <a:solidFill>
                            <a:schemeClr val="accent3"/>
                          </a:solidFill>
                          <a:latin typeface="+mn-ea"/>
                          <a:ea typeface="+mn-ea"/>
                        </a:rPr>
                        <a:t>・各プラン編集誘導枠</a:t>
                      </a:r>
                      <a:r>
                        <a:rPr kumimoji="1" lang="en-US" altLang="ja-JP" sz="1000" dirty="0">
                          <a:solidFill>
                            <a:schemeClr val="accent3"/>
                          </a:solidFill>
                          <a:latin typeface="+mn-ea"/>
                          <a:ea typeface="+mn-ea"/>
                        </a:rPr>
                        <a:t>50</a:t>
                      </a:r>
                      <a:r>
                        <a:rPr kumimoji="1" lang="ja-JP" altLang="en-US" sz="1000" dirty="0">
                          <a:solidFill>
                            <a:schemeClr val="accent3"/>
                          </a:solidFill>
                          <a:latin typeface="+mn-ea"/>
                          <a:ea typeface="+mn-ea"/>
                        </a:rPr>
                        <a:t>万円アップ</a:t>
                      </a:r>
                      <a:endParaRPr kumimoji="1" lang="en-US" altLang="ja-JP" sz="1000" dirty="0">
                        <a:solidFill>
                          <a:schemeClr val="accent3"/>
                        </a:solidFill>
                        <a:latin typeface="+mn-ea"/>
                        <a:ea typeface="+mn-ea"/>
                      </a:endParaRPr>
                    </a:p>
                  </a:txBody>
                  <a:tcPr>
                    <a:solidFill>
                      <a:schemeClr val="accent1">
                        <a:lumMod val="90000"/>
                      </a:schemeClr>
                    </a:solidFill>
                  </a:tcPr>
                </a:tc>
                <a:tc>
                  <a:txBody>
                    <a:bodyPr/>
                    <a:lstStyle/>
                    <a:p>
                      <a:pPr algn="ctr">
                        <a:lnSpc>
                          <a:spcPct val="150000"/>
                        </a:lnSpc>
                      </a:pPr>
                      <a:r>
                        <a:rPr kumimoji="1" lang="ja-JP" altLang="en-US" sz="1200" dirty="0">
                          <a:solidFill>
                            <a:schemeClr val="accent3"/>
                          </a:solidFill>
                          <a:latin typeface="+mn-ea"/>
                          <a:ea typeface="+mn-ea"/>
                        </a:rPr>
                        <a:t>サイト制作を</a:t>
                      </a:r>
                      <a:r>
                        <a:rPr kumimoji="1" lang="en-US" altLang="ja-JP" sz="1200" dirty="0">
                          <a:solidFill>
                            <a:schemeClr val="accent3"/>
                          </a:solidFill>
                          <a:latin typeface="+mn-ea"/>
                          <a:ea typeface="+mn-ea"/>
                        </a:rPr>
                        <a:t>Yahoo!</a:t>
                      </a:r>
                      <a:r>
                        <a:rPr kumimoji="1" lang="ja-JP" altLang="en-US" sz="1200" dirty="0">
                          <a:solidFill>
                            <a:schemeClr val="accent3"/>
                          </a:solidFill>
                          <a:latin typeface="+mn-ea"/>
                          <a:ea typeface="+mn-ea"/>
                        </a:rPr>
                        <a:t>ファイナンスが</a:t>
                      </a:r>
                      <a:endParaRPr kumimoji="1" lang="en-US" altLang="ja-JP" sz="1200" dirty="0">
                        <a:solidFill>
                          <a:schemeClr val="accent3"/>
                        </a:solidFill>
                        <a:latin typeface="+mn-ea"/>
                        <a:ea typeface="+mn-ea"/>
                      </a:endParaRPr>
                    </a:p>
                    <a:p>
                      <a:pPr algn="ctr">
                        <a:lnSpc>
                          <a:spcPct val="150000"/>
                        </a:lnSpc>
                      </a:pPr>
                      <a:r>
                        <a:rPr kumimoji="1" lang="ja-JP" altLang="en-US" sz="1200" dirty="0">
                          <a:solidFill>
                            <a:schemeClr val="accent3"/>
                          </a:solidFill>
                          <a:latin typeface="+mn-ea"/>
                          <a:ea typeface="+mn-ea"/>
                        </a:rPr>
                        <a:t>請け負っても、</a:t>
                      </a:r>
                      <a:endParaRPr kumimoji="1" lang="en-US" altLang="ja-JP" sz="1200" dirty="0">
                        <a:solidFill>
                          <a:schemeClr val="accent3"/>
                        </a:solidFill>
                        <a:latin typeface="+mn-ea"/>
                        <a:ea typeface="+mn-ea"/>
                      </a:endParaRPr>
                    </a:p>
                    <a:p>
                      <a:pPr algn="ctr">
                        <a:lnSpc>
                          <a:spcPct val="150000"/>
                        </a:lnSpc>
                      </a:pPr>
                      <a:r>
                        <a:rPr kumimoji="1" lang="ja-JP" altLang="en-US" sz="1200" b="1" kern="1200" dirty="0">
                          <a:solidFill>
                            <a:srgbClr val="C00000"/>
                          </a:solidFill>
                          <a:latin typeface="+mn-ea"/>
                          <a:ea typeface="+mn-ea"/>
                          <a:cs typeface="+mn-cs"/>
                        </a:rPr>
                        <a:t>パッケージの料金は据え置き</a:t>
                      </a:r>
                      <a:r>
                        <a:rPr kumimoji="1" lang="ja-JP" altLang="en-US" sz="1200" dirty="0">
                          <a:solidFill>
                            <a:schemeClr val="accent3"/>
                          </a:solidFill>
                          <a:latin typeface="+mn-ea"/>
                          <a:ea typeface="+mn-ea"/>
                        </a:rPr>
                        <a:t>でお得</a:t>
                      </a:r>
                      <a:endParaRPr kumimoji="1" lang="en-US" altLang="ja-JP" sz="1200" dirty="0">
                        <a:solidFill>
                          <a:schemeClr val="accent3"/>
                        </a:solidFill>
                        <a:latin typeface="+mn-ea"/>
                        <a:ea typeface="+mn-ea"/>
                      </a:endParaRPr>
                    </a:p>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000" dirty="0">
                          <a:solidFill>
                            <a:schemeClr val="accent3"/>
                          </a:solidFill>
                          <a:latin typeface="+mn-ea"/>
                          <a:ea typeface="+mn-ea"/>
                        </a:rPr>
                        <a:t>内訳詳細は</a:t>
                      </a:r>
                      <a:r>
                        <a:rPr kumimoji="1" lang="en-US" altLang="ja-JP" sz="1000" dirty="0">
                          <a:solidFill>
                            <a:schemeClr val="accent3"/>
                          </a:solidFill>
                          <a:latin typeface="+mn-ea"/>
                          <a:ea typeface="+mn-ea"/>
                        </a:rPr>
                        <a:t>P5</a:t>
                      </a:r>
                      <a:r>
                        <a:rPr kumimoji="1" lang="ja-JP" altLang="en-US" sz="1000" dirty="0">
                          <a:solidFill>
                            <a:schemeClr val="accent3"/>
                          </a:solidFill>
                          <a:latin typeface="+mn-ea"/>
                          <a:ea typeface="+mn-ea"/>
                        </a:rPr>
                        <a:t>参照</a:t>
                      </a:r>
                    </a:p>
                  </a:txBody>
                  <a:tcPr>
                    <a:solidFill>
                      <a:schemeClr val="accent1">
                        <a:lumMod val="90000"/>
                      </a:schemeClr>
                    </a:solidFill>
                  </a:tcPr>
                </a:tc>
                <a:extLst>
                  <a:ext uri="{0D108BD9-81ED-4DB2-BD59-A6C34878D82A}">
                    <a16:rowId xmlns:a16="http://schemas.microsoft.com/office/drawing/2014/main" val="4057449848"/>
                  </a:ext>
                </a:extLst>
              </a:tr>
              <a:tr h="603313">
                <a:tc>
                  <a:txBody>
                    <a:bodyPr/>
                    <a:lstStyle/>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200" b="1" kern="1200" dirty="0">
                          <a:solidFill>
                            <a:schemeClr val="accent3"/>
                          </a:solidFill>
                          <a:latin typeface="+mn-ea"/>
                          <a:ea typeface="+mn-ea"/>
                          <a:cs typeface="+mn-cs"/>
                        </a:rPr>
                        <a:t>タイアップページの</a:t>
                      </a:r>
                      <a:br>
                        <a:rPr kumimoji="1" lang="en-US" altLang="ja-JP" sz="1200" b="1" kern="1200" dirty="0">
                          <a:solidFill>
                            <a:schemeClr val="accent3"/>
                          </a:solidFill>
                          <a:latin typeface="+mn-ea"/>
                          <a:ea typeface="+mn-ea"/>
                          <a:cs typeface="+mn-cs"/>
                        </a:rPr>
                      </a:br>
                      <a:r>
                        <a:rPr kumimoji="1" lang="ja-JP" altLang="en-US" sz="1200" b="1" kern="1200" dirty="0">
                          <a:solidFill>
                            <a:schemeClr val="accent3"/>
                          </a:solidFill>
                          <a:latin typeface="+mn-ea"/>
                          <a:ea typeface="+mn-ea"/>
                          <a:cs typeface="+mn-cs"/>
                        </a:rPr>
                        <a:t>想定</a:t>
                      </a:r>
                      <a:r>
                        <a:rPr kumimoji="1" lang="en-US" altLang="ja-JP" sz="1200" b="1" kern="1200" dirty="0">
                          <a:solidFill>
                            <a:schemeClr val="accent3"/>
                          </a:solidFill>
                          <a:latin typeface="+mn-ea"/>
                          <a:ea typeface="+mn-ea"/>
                          <a:cs typeface="+mn-cs"/>
                        </a:rPr>
                        <a:t>PV</a:t>
                      </a:r>
                      <a:r>
                        <a:rPr kumimoji="1" lang="ja-JP" altLang="en-US" sz="1200" b="1" kern="1200" dirty="0">
                          <a:solidFill>
                            <a:schemeClr val="accent3"/>
                          </a:solidFill>
                          <a:latin typeface="+mn-ea"/>
                          <a:ea typeface="+mn-ea"/>
                          <a:cs typeface="+mn-cs"/>
                        </a:rPr>
                        <a:t>数</a:t>
                      </a:r>
                    </a:p>
                  </a:txBody>
                  <a:tcPr>
                    <a:solidFill>
                      <a:schemeClr val="bg1"/>
                    </a:solidFill>
                  </a:tcPr>
                </a:tc>
                <a:tc>
                  <a:txBody>
                    <a:bodyPr/>
                    <a:lstStyle/>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5</a:t>
                      </a:r>
                      <a:r>
                        <a:rPr lang="ja-JP" altLang="en-US" sz="1200" dirty="0">
                          <a:solidFill>
                            <a:schemeClr val="accent3"/>
                          </a:solidFill>
                          <a:latin typeface="+mn-ea"/>
                          <a:ea typeface="+mn-ea"/>
                        </a:rPr>
                        <a:t>万</a:t>
                      </a:r>
                      <a:r>
                        <a:rPr lang="en-US" altLang="ja-JP" sz="1200" dirty="0">
                          <a:solidFill>
                            <a:schemeClr val="accent3"/>
                          </a:solidFill>
                          <a:latin typeface="+mn-ea"/>
                          <a:ea typeface="+mn-ea"/>
                        </a:rPr>
                        <a:t>PV</a:t>
                      </a:r>
                    </a:p>
                    <a:p>
                      <a:pPr algn="ctr">
                        <a:lnSpc>
                          <a:spcPct val="100000"/>
                        </a:lnSpc>
                      </a:pP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4</a:t>
                      </a:r>
                      <a:r>
                        <a:rPr kumimoji="1" lang="ja-JP" altLang="en-US" sz="1200" dirty="0">
                          <a:solidFill>
                            <a:schemeClr val="accent3"/>
                          </a:solidFill>
                          <a:latin typeface="+mn-ea"/>
                          <a:ea typeface="+mn-ea"/>
                        </a:rPr>
                        <a:t>万</a:t>
                      </a:r>
                      <a:r>
                        <a:rPr lang="en-US" altLang="ja-JP" sz="1200" dirty="0">
                          <a:solidFill>
                            <a:schemeClr val="accent3"/>
                          </a:solidFill>
                          <a:latin typeface="+mn-ea"/>
                          <a:ea typeface="+mn-ea"/>
                        </a:rPr>
                        <a:t>PV</a:t>
                      </a:r>
                      <a:endParaRPr kumimoji="1" lang="en-US" altLang="ja-JP" sz="1200" dirty="0">
                        <a:solidFill>
                          <a:schemeClr val="accent3"/>
                        </a:solidFill>
                        <a:latin typeface="+mn-ea"/>
                        <a:ea typeface="+mn-ea"/>
                      </a:endParaRPr>
                    </a:p>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1</a:t>
                      </a:r>
                      <a:r>
                        <a:rPr lang="ja-JP" altLang="en-US" sz="1200" dirty="0">
                          <a:solidFill>
                            <a:schemeClr val="accent3"/>
                          </a:solidFill>
                          <a:latin typeface="+mn-ea"/>
                          <a:ea typeface="+mn-ea"/>
                        </a:rPr>
                        <a:t>万</a:t>
                      </a:r>
                      <a:r>
                        <a:rPr lang="en-US" altLang="ja-JP" sz="1200" dirty="0">
                          <a:solidFill>
                            <a:schemeClr val="accent3"/>
                          </a:solidFill>
                          <a:latin typeface="+mn-ea"/>
                          <a:ea typeface="+mn-ea"/>
                        </a:rPr>
                        <a:t>PV</a:t>
                      </a:r>
                      <a:endParaRPr kumimoji="1" lang="ja-JP" altLang="en-US" sz="1200" dirty="0">
                        <a:solidFill>
                          <a:schemeClr val="accent3"/>
                        </a:solidFill>
                        <a:latin typeface="+mn-ea"/>
                        <a:ea typeface="+mn-ea"/>
                      </a:endParaRPr>
                    </a:p>
                  </a:txBody>
                  <a:tcPr>
                    <a:solidFill>
                      <a:schemeClr val="bg1"/>
                    </a:solidFill>
                  </a:tcPr>
                </a:tc>
                <a:tc>
                  <a:txBody>
                    <a:bodyPr/>
                    <a:lstStyle/>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10</a:t>
                      </a:r>
                      <a:r>
                        <a:rPr lang="ja-JP" altLang="en-US" sz="1200" dirty="0">
                          <a:solidFill>
                            <a:schemeClr val="accent3"/>
                          </a:solidFill>
                          <a:latin typeface="+mn-ea"/>
                          <a:ea typeface="+mn-ea"/>
                        </a:rPr>
                        <a:t>万</a:t>
                      </a:r>
                      <a:r>
                        <a:rPr lang="en-US" altLang="ja-JP" sz="1200" dirty="0">
                          <a:solidFill>
                            <a:schemeClr val="accent3"/>
                          </a:solidFill>
                          <a:latin typeface="+mn-ea"/>
                          <a:ea typeface="+mn-ea"/>
                        </a:rPr>
                        <a:t>PV</a:t>
                      </a:r>
                    </a:p>
                    <a:p>
                      <a:pPr algn="ctr">
                        <a:lnSpc>
                          <a:spcPct val="100000"/>
                        </a:lnSpc>
                      </a:pP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5</a:t>
                      </a:r>
                      <a:r>
                        <a:rPr kumimoji="1" lang="ja-JP" altLang="en-US" sz="1200" dirty="0">
                          <a:solidFill>
                            <a:schemeClr val="accent3"/>
                          </a:solidFill>
                          <a:latin typeface="+mn-ea"/>
                          <a:ea typeface="+mn-ea"/>
                        </a:rPr>
                        <a:t>万</a:t>
                      </a:r>
                      <a:r>
                        <a:rPr lang="en-US" altLang="ja-JP" sz="1200" dirty="0">
                          <a:solidFill>
                            <a:schemeClr val="accent3"/>
                          </a:solidFill>
                          <a:latin typeface="+mn-ea"/>
                          <a:ea typeface="+mn-ea"/>
                        </a:rPr>
                        <a:t>PV</a:t>
                      </a:r>
                      <a:endParaRPr kumimoji="1" lang="en-US" altLang="ja-JP" sz="1200" dirty="0">
                        <a:solidFill>
                          <a:schemeClr val="accent3"/>
                        </a:solidFill>
                        <a:latin typeface="+mn-ea"/>
                        <a:ea typeface="+mn-ea"/>
                      </a:endParaRPr>
                    </a:p>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5</a:t>
                      </a:r>
                      <a:r>
                        <a:rPr lang="ja-JP" altLang="en-US" sz="1200" dirty="0">
                          <a:solidFill>
                            <a:schemeClr val="accent3"/>
                          </a:solidFill>
                          <a:latin typeface="+mn-ea"/>
                          <a:ea typeface="+mn-ea"/>
                        </a:rPr>
                        <a:t>万</a:t>
                      </a:r>
                      <a:r>
                        <a:rPr lang="en-US" altLang="ja-JP" sz="1200" dirty="0">
                          <a:solidFill>
                            <a:schemeClr val="accent3"/>
                          </a:solidFill>
                          <a:latin typeface="+mn-ea"/>
                          <a:ea typeface="+mn-ea"/>
                        </a:rPr>
                        <a:t>PV</a:t>
                      </a:r>
                      <a:endParaRPr kumimoji="1" lang="ja-JP" altLang="en-US" sz="1200" dirty="0">
                        <a:solidFill>
                          <a:schemeClr val="accent3"/>
                        </a:solidFill>
                        <a:latin typeface="+mn-ea"/>
                        <a:ea typeface="+mn-ea"/>
                      </a:endParaRPr>
                    </a:p>
                  </a:txBody>
                  <a:tcPr>
                    <a:solidFill>
                      <a:schemeClr val="bg1"/>
                    </a:solidFill>
                  </a:tcPr>
                </a:tc>
                <a:tc>
                  <a:txBody>
                    <a:bodyPr/>
                    <a:lstStyle/>
                    <a:p>
                      <a:pPr algn="ctr">
                        <a:lnSpc>
                          <a:spcPct val="150000"/>
                        </a:lnSpc>
                      </a:pPr>
                      <a:r>
                        <a:rPr kumimoji="1" lang="ja-JP" altLang="en-US" sz="1200" dirty="0">
                          <a:solidFill>
                            <a:schemeClr val="accent3"/>
                          </a:solidFill>
                          <a:latin typeface="+mn-ea"/>
                          <a:ea typeface="+mn-ea"/>
                        </a:rPr>
                        <a:t>タイアップページへの</a:t>
                      </a:r>
                      <a:endParaRPr kumimoji="1" lang="en-US" altLang="ja-JP" sz="1200" dirty="0">
                        <a:solidFill>
                          <a:schemeClr val="accent3"/>
                        </a:solidFill>
                        <a:latin typeface="+mn-ea"/>
                        <a:ea typeface="+mn-ea"/>
                      </a:endParaRPr>
                    </a:p>
                    <a:p>
                      <a:pPr algn="ctr">
                        <a:lnSpc>
                          <a:spcPct val="150000"/>
                        </a:lnSpc>
                      </a:pPr>
                      <a:r>
                        <a:rPr kumimoji="1" lang="ja-JP" altLang="en-US" sz="1200" b="1" kern="1200" dirty="0">
                          <a:solidFill>
                            <a:srgbClr val="C00000"/>
                          </a:solidFill>
                          <a:latin typeface="+mn-ea"/>
                          <a:ea typeface="+mn-ea"/>
                          <a:cs typeface="+mn-cs"/>
                        </a:rPr>
                        <a:t>誘導をより強力</a:t>
                      </a:r>
                      <a:r>
                        <a:rPr kumimoji="1" lang="ja-JP" altLang="en-US" sz="1200" dirty="0">
                          <a:solidFill>
                            <a:schemeClr val="accent3"/>
                          </a:solidFill>
                          <a:latin typeface="+mn-ea"/>
                          <a:ea typeface="+mn-ea"/>
                        </a:rPr>
                        <a:t>に</a:t>
                      </a:r>
                      <a:endParaRPr kumimoji="1" lang="en-US" altLang="ja-JP" sz="1000" kern="1200" dirty="0">
                        <a:solidFill>
                          <a:schemeClr val="accent3"/>
                        </a:solidFill>
                        <a:latin typeface="+mn-ea"/>
                        <a:ea typeface="+mn-ea"/>
                        <a:cs typeface="+mn-cs"/>
                      </a:endParaRPr>
                    </a:p>
                  </a:txBody>
                  <a:tcPr>
                    <a:solidFill>
                      <a:schemeClr val="bg1"/>
                    </a:solidFill>
                  </a:tcPr>
                </a:tc>
                <a:extLst>
                  <a:ext uri="{0D108BD9-81ED-4DB2-BD59-A6C34878D82A}">
                    <a16:rowId xmlns:a16="http://schemas.microsoft.com/office/drawing/2014/main" val="1164871784"/>
                  </a:ext>
                </a:extLst>
              </a:tr>
              <a:tr h="603313">
                <a:tc>
                  <a:txBody>
                    <a:bodyPr/>
                    <a:lstStyle/>
                    <a:p>
                      <a:pPr marL="0" marR="0" lvl="0" indent="0" algn="ctr" defTabSz="914423" rtl="0" eaLnBrk="1" fontAlgn="auto" latinLnBrk="0" hangingPunct="1">
                        <a:lnSpc>
                          <a:spcPct val="250000"/>
                        </a:lnSpc>
                        <a:spcBef>
                          <a:spcPts val="0"/>
                        </a:spcBef>
                        <a:spcAft>
                          <a:spcPts val="0"/>
                        </a:spcAft>
                        <a:buClrTx/>
                        <a:buSzTx/>
                        <a:buFontTx/>
                        <a:buNone/>
                        <a:tabLst/>
                        <a:defRPr/>
                      </a:pPr>
                      <a:r>
                        <a:rPr kumimoji="1" lang="ja-JP" altLang="en-US" sz="1200" b="1" kern="1200" dirty="0">
                          <a:solidFill>
                            <a:schemeClr val="accent3"/>
                          </a:solidFill>
                          <a:latin typeface="+mn-ea"/>
                          <a:ea typeface="+mn-ea"/>
                          <a:cs typeface="+mn-cs"/>
                        </a:rPr>
                        <a:t>想定</a:t>
                      </a:r>
                      <a:r>
                        <a:rPr kumimoji="1" lang="en-US" altLang="ja-JP" sz="1200" b="1" kern="1200" dirty="0">
                          <a:solidFill>
                            <a:schemeClr val="accent3"/>
                          </a:solidFill>
                          <a:latin typeface="+mn-ea"/>
                          <a:ea typeface="+mn-ea"/>
                          <a:cs typeface="+mn-cs"/>
                        </a:rPr>
                        <a:t>PV</a:t>
                      </a:r>
                      <a:r>
                        <a:rPr kumimoji="1" lang="ja-JP" altLang="en-US" sz="1200" b="1" kern="1200" dirty="0">
                          <a:solidFill>
                            <a:schemeClr val="accent3"/>
                          </a:solidFill>
                          <a:latin typeface="+mn-ea"/>
                          <a:ea typeface="+mn-ea"/>
                          <a:cs typeface="+mn-cs"/>
                        </a:rPr>
                        <a:t>単価</a:t>
                      </a:r>
                    </a:p>
                  </a:txBody>
                  <a:tcPr>
                    <a:solidFill>
                      <a:schemeClr val="accent1">
                        <a:lumMod val="90000"/>
                      </a:schemeClr>
                    </a:solidFill>
                  </a:tcPr>
                </a:tc>
                <a:tc>
                  <a:txBody>
                    <a:bodyPr/>
                    <a:lstStyle/>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140</a:t>
                      </a:r>
                      <a:r>
                        <a:rPr lang="ja-JP" altLang="en-US" sz="1200" dirty="0">
                          <a:solidFill>
                            <a:schemeClr val="accent3"/>
                          </a:solidFill>
                          <a:latin typeface="+mn-ea"/>
                          <a:ea typeface="+mn-ea"/>
                        </a:rPr>
                        <a:t>円</a:t>
                      </a:r>
                      <a:endParaRPr lang="en-US" altLang="ja-JP" sz="1200" dirty="0">
                        <a:solidFill>
                          <a:schemeClr val="accent3"/>
                        </a:solidFill>
                        <a:latin typeface="+mn-ea"/>
                        <a:ea typeface="+mn-ea"/>
                      </a:endParaRPr>
                    </a:p>
                    <a:p>
                      <a:pPr algn="ctr">
                        <a:lnSpc>
                          <a:spcPct val="100000"/>
                        </a:lnSpc>
                      </a:pP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100</a:t>
                      </a:r>
                      <a:r>
                        <a:rPr kumimoji="1" lang="ja-JP" altLang="en-US" sz="1200" dirty="0">
                          <a:solidFill>
                            <a:schemeClr val="accent3"/>
                          </a:solidFill>
                          <a:latin typeface="+mn-ea"/>
                          <a:ea typeface="+mn-ea"/>
                        </a:rPr>
                        <a:t>円</a:t>
                      </a:r>
                      <a:endParaRPr kumimoji="1" lang="en-US" altLang="ja-JP" sz="1200" dirty="0">
                        <a:solidFill>
                          <a:schemeClr val="accent3"/>
                        </a:solidFill>
                        <a:latin typeface="+mn-ea"/>
                        <a:ea typeface="+mn-ea"/>
                      </a:endParaRPr>
                    </a:p>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400</a:t>
                      </a:r>
                      <a:r>
                        <a:rPr lang="ja-JP" altLang="en-US" sz="1200" dirty="0">
                          <a:solidFill>
                            <a:schemeClr val="accent3"/>
                          </a:solidFill>
                          <a:latin typeface="+mn-ea"/>
                          <a:ea typeface="+mn-ea"/>
                        </a:rPr>
                        <a:t>円</a:t>
                      </a:r>
                      <a:endParaRPr kumimoji="1" lang="ja-JP" altLang="en-US" sz="1200" dirty="0">
                        <a:solidFill>
                          <a:schemeClr val="accent3"/>
                        </a:solidFill>
                        <a:latin typeface="+mn-ea"/>
                        <a:ea typeface="+mn-ea"/>
                      </a:endParaRPr>
                    </a:p>
                  </a:txBody>
                  <a:tcPr>
                    <a:solidFill>
                      <a:schemeClr val="accent1">
                        <a:lumMod val="90000"/>
                      </a:schemeClr>
                    </a:solidFill>
                  </a:tcPr>
                </a:tc>
                <a:tc>
                  <a:txBody>
                    <a:bodyPr/>
                    <a:lstStyle/>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PC/SP</a:t>
                      </a:r>
                      <a:r>
                        <a:rPr lang="ja-JP" altLang="en-US" sz="1200" dirty="0">
                          <a:solidFill>
                            <a:schemeClr val="accent3"/>
                          </a:solidFill>
                          <a:latin typeface="+mn-ea"/>
                          <a:ea typeface="+mn-ea"/>
                        </a:rPr>
                        <a:t>：</a:t>
                      </a:r>
                      <a:r>
                        <a:rPr lang="en-US" altLang="ja-JP" sz="1200" dirty="0">
                          <a:solidFill>
                            <a:schemeClr val="accent3"/>
                          </a:solidFill>
                          <a:latin typeface="+mn-ea"/>
                          <a:ea typeface="+mn-ea"/>
                        </a:rPr>
                        <a:t>70</a:t>
                      </a:r>
                      <a:r>
                        <a:rPr lang="ja-JP" altLang="en-US" sz="1200" dirty="0">
                          <a:solidFill>
                            <a:schemeClr val="accent3"/>
                          </a:solidFill>
                          <a:latin typeface="+mn-ea"/>
                          <a:ea typeface="+mn-ea"/>
                        </a:rPr>
                        <a:t>円</a:t>
                      </a:r>
                      <a:endParaRPr lang="en-US" altLang="ja-JP" sz="1200" dirty="0">
                        <a:solidFill>
                          <a:schemeClr val="accent3"/>
                        </a:solidFill>
                        <a:latin typeface="+mn-ea"/>
                        <a:ea typeface="+mn-ea"/>
                      </a:endParaRPr>
                    </a:p>
                    <a:p>
                      <a:pPr algn="ctr">
                        <a:lnSpc>
                          <a:spcPct val="100000"/>
                        </a:lnSpc>
                      </a:pP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PC</a:t>
                      </a:r>
                      <a:r>
                        <a:rPr kumimoji="1" lang="ja-JP" altLang="en-US" sz="1200" dirty="0">
                          <a:solidFill>
                            <a:schemeClr val="accent3"/>
                          </a:solidFill>
                          <a:latin typeface="+mn-ea"/>
                          <a:ea typeface="+mn-ea"/>
                        </a:rPr>
                        <a:t>：</a:t>
                      </a:r>
                      <a:r>
                        <a:rPr kumimoji="1" lang="en-US" altLang="ja-JP" sz="1200" dirty="0">
                          <a:solidFill>
                            <a:schemeClr val="accent3"/>
                          </a:solidFill>
                          <a:latin typeface="+mn-ea"/>
                          <a:ea typeface="+mn-ea"/>
                        </a:rPr>
                        <a:t>80</a:t>
                      </a:r>
                      <a:r>
                        <a:rPr kumimoji="1" lang="ja-JP" altLang="en-US" sz="1200" dirty="0">
                          <a:solidFill>
                            <a:schemeClr val="accent3"/>
                          </a:solidFill>
                          <a:latin typeface="+mn-ea"/>
                          <a:ea typeface="+mn-ea"/>
                        </a:rPr>
                        <a:t>円</a:t>
                      </a:r>
                      <a:endParaRPr kumimoji="1" lang="en-US" altLang="ja-JP" sz="1200" dirty="0">
                        <a:solidFill>
                          <a:schemeClr val="accent3"/>
                        </a:solidFill>
                        <a:latin typeface="+mn-ea"/>
                        <a:ea typeface="+mn-ea"/>
                      </a:endParaRPr>
                    </a:p>
                    <a:p>
                      <a:pPr algn="ctr">
                        <a:lnSpc>
                          <a:spcPct val="100000"/>
                        </a:lnSpc>
                      </a:pPr>
                      <a:r>
                        <a:rPr lang="ja-JP" altLang="en-US" sz="1200" dirty="0">
                          <a:solidFill>
                            <a:schemeClr val="accent3"/>
                          </a:solidFill>
                          <a:latin typeface="+mn-ea"/>
                          <a:ea typeface="+mn-ea"/>
                        </a:rPr>
                        <a:t>・</a:t>
                      </a:r>
                      <a:r>
                        <a:rPr lang="en-US" altLang="ja-JP" sz="1200" dirty="0">
                          <a:solidFill>
                            <a:schemeClr val="accent3"/>
                          </a:solidFill>
                          <a:latin typeface="+mn-ea"/>
                          <a:ea typeface="+mn-ea"/>
                        </a:rPr>
                        <a:t>SP</a:t>
                      </a:r>
                      <a:r>
                        <a:rPr lang="ja-JP" altLang="en-US" sz="1200" dirty="0">
                          <a:solidFill>
                            <a:schemeClr val="accent3"/>
                          </a:solidFill>
                          <a:latin typeface="+mn-ea"/>
                          <a:ea typeface="+mn-ea"/>
                        </a:rPr>
                        <a:t>：</a:t>
                      </a:r>
                      <a:r>
                        <a:rPr lang="en-US" altLang="ja-JP" sz="1200" dirty="0">
                          <a:solidFill>
                            <a:schemeClr val="accent3"/>
                          </a:solidFill>
                          <a:latin typeface="+mn-ea"/>
                          <a:ea typeface="+mn-ea"/>
                        </a:rPr>
                        <a:t>80</a:t>
                      </a:r>
                      <a:r>
                        <a:rPr lang="ja-JP" altLang="en-US" sz="1200" dirty="0">
                          <a:solidFill>
                            <a:schemeClr val="accent3"/>
                          </a:solidFill>
                          <a:latin typeface="+mn-ea"/>
                          <a:ea typeface="+mn-ea"/>
                        </a:rPr>
                        <a:t>円</a:t>
                      </a:r>
                      <a:endParaRPr kumimoji="1" lang="ja-JP" altLang="en-US" sz="1200" dirty="0">
                        <a:solidFill>
                          <a:schemeClr val="accent3"/>
                        </a:solidFill>
                        <a:latin typeface="+mn-ea"/>
                        <a:ea typeface="+mn-ea"/>
                      </a:endParaRPr>
                    </a:p>
                  </a:txBody>
                  <a:tcPr>
                    <a:solidFill>
                      <a:schemeClr val="accent1">
                        <a:lumMod val="90000"/>
                      </a:schemeClr>
                    </a:solidFill>
                  </a:tcPr>
                </a:tc>
                <a:tc>
                  <a:txBody>
                    <a:bodyPr/>
                    <a:lstStyle/>
                    <a:p>
                      <a:pPr algn="ctr">
                        <a:lnSpc>
                          <a:spcPct val="150000"/>
                        </a:lnSpc>
                      </a:pPr>
                      <a:r>
                        <a:rPr kumimoji="1" lang="ja-JP" altLang="en-US" sz="1200" kern="1200" dirty="0">
                          <a:solidFill>
                            <a:schemeClr val="accent3"/>
                          </a:solidFill>
                          <a:latin typeface="+mn-ea"/>
                          <a:ea typeface="+mn-ea"/>
                          <a:cs typeface="+mn-cs"/>
                        </a:rPr>
                        <a:t>誘導強化に伴い</a:t>
                      </a:r>
                      <a:endParaRPr kumimoji="1" lang="en-US" altLang="ja-JP" sz="1200" kern="1200" dirty="0">
                        <a:solidFill>
                          <a:schemeClr val="accent3"/>
                        </a:solidFill>
                        <a:latin typeface="+mn-ea"/>
                        <a:ea typeface="+mn-ea"/>
                        <a:cs typeface="+mn-cs"/>
                      </a:endParaRPr>
                    </a:p>
                    <a:p>
                      <a:pPr algn="ctr">
                        <a:lnSpc>
                          <a:spcPct val="150000"/>
                        </a:lnSpc>
                      </a:pPr>
                      <a:r>
                        <a:rPr kumimoji="1" lang="en-US" altLang="ja-JP" sz="1200" b="1" kern="1200" dirty="0">
                          <a:solidFill>
                            <a:schemeClr val="accent6"/>
                          </a:solidFill>
                          <a:latin typeface="+mn-ea"/>
                          <a:ea typeface="+mn-ea"/>
                          <a:cs typeface="+mn-cs"/>
                        </a:rPr>
                        <a:t>PV</a:t>
                      </a:r>
                      <a:r>
                        <a:rPr kumimoji="1" lang="ja-JP" altLang="en-US" sz="1200" b="1" kern="1200" dirty="0">
                          <a:solidFill>
                            <a:schemeClr val="accent6"/>
                          </a:solidFill>
                          <a:latin typeface="+mn-ea"/>
                          <a:ea typeface="+mn-ea"/>
                          <a:cs typeface="+mn-cs"/>
                        </a:rPr>
                        <a:t>単価もさらにお得</a:t>
                      </a:r>
                      <a:r>
                        <a:rPr kumimoji="1" lang="ja-JP" altLang="en-US" sz="1200" kern="1200" dirty="0">
                          <a:solidFill>
                            <a:schemeClr val="accent3"/>
                          </a:solidFill>
                          <a:latin typeface="+mn-ea"/>
                          <a:ea typeface="+mn-ea"/>
                          <a:cs typeface="+mn-cs"/>
                        </a:rPr>
                        <a:t>に</a:t>
                      </a:r>
                    </a:p>
                  </a:txBody>
                  <a:tcPr>
                    <a:solidFill>
                      <a:schemeClr val="accent1">
                        <a:lumMod val="90000"/>
                      </a:schemeClr>
                    </a:solidFill>
                  </a:tcPr>
                </a:tc>
                <a:extLst>
                  <a:ext uri="{0D108BD9-81ED-4DB2-BD59-A6C34878D82A}">
                    <a16:rowId xmlns:a16="http://schemas.microsoft.com/office/drawing/2014/main" val="3118564955"/>
                  </a:ext>
                </a:extLst>
              </a:tr>
              <a:tr h="449342">
                <a:tc>
                  <a:txBody>
                    <a:bodyPr/>
                    <a:lstStyle/>
                    <a:p>
                      <a:pPr marL="0" marR="0" lvl="0" indent="0" algn="ctr" defTabSz="914423" rtl="0" eaLnBrk="1" fontAlgn="auto" latinLnBrk="0" hangingPunct="1">
                        <a:lnSpc>
                          <a:spcPct val="200000"/>
                        </a:lnSpc>
                        <a:spcBef>
                          <a:spcPts val="0"/>
                        </a:spcBef>
                        <a:spcAft>
                          <a:spcPts val="0"/>
                        </a:spcAft>
                        <a:buClrTx/>
                        <a:buSzTx/>
                        <a:buFontTx/>
                        <a:buNone/>
                        <a:tabLst/>
                        <a:defRPr/>
                      </a:pPr>
                      <a:r>
                        <a:rPr kumimoji="1" lang="ja-JP" altLang="en-US" sz="1200" b="1" kern="1200" dirty="0">
                          <a:solidFill>
                            <a:schemeClr val="accent3"/>
                          </a:solidFill>
                          <a:latin typeface="+mn-ea"/>
                          <a:ea typeface="+mn-ea"/>
                          <a:cs typeface="+mn-cs"/>
                        </a:rPr>
                        <a:t>サイト仕様</a:t>
                      </a:r>
                    </a:p>
                  </a:txBody>
                  <a:tcPr>
                    <a:solidFill>
                      <a:schemeClr val="bg1"/>
                    </a:solidFill>
                  </a:tcPr>
                </a:tc>
                <a:tc>
                  <a:txBody>
                    <a:bodyPr/>
                    <a:lstStyle/>
                    <a:p>
                      <a:pPr algn="ctr">
                        <a:lnSpc>
                          <a:spcPct val="200000"/>
                        </a:lnSpc>
                      </a:pPr>
                      <a:r>
                        <a:rPr kumimoji="1" lang="ja-JP" altLang="en-US" sz="1200" dirty="0">
                          <a:solidFill>
                            <a:schemeClr val="accent3"/>
                          </a:solidFill>
                          <a:latin typeface="+mn-ea"/>
                          <a:ea typeface="+mn-ea"/>
                        </a:rPr>
                        <a:t>カスタマイズ型</a:t>
                      </a:r>
                    </a:p>
                  </a:txBody>
                  <a:tcPr>
                    <a:solidFill>
                      <a:schemeClr val="bg1"/>
                    </a:solidFill>
                  </a:tcPr>
                </a:tc>
                <a:tc>
                  <a:txBody>
                    <a:bodyPr/>
                    <a:lstStyle/>
                    <a:p>
                      <a:pPr algn="ctr">
                        <a:lnSpc>
                          <a:spcPct val="200000"/>
                        </a:lnSpc>
                      </a:pPr>
                      <a:r>
                        <a:rPr kumimoji="1" lang="ja-JP" altLang="en-US" sz="1200" dirty="0">
                          <a:solidFill>
                            <a:schemeClr val="accent3"/>
                          </a:solidFill>
                          <a:latin typeface="+mn-ea"/>
                          <a:ea typeface="+mn-ea"/>
                        </a:rPr>
                        <a:t>テンプレート型</a:t>
                      </a:r>
                    </a:p>
                  </a:txBody>
                  <a:tcPr>
                    <a:solidFill>
                      <a:schemeClr val="bg1"/>
                    </a:solidFill>
                  </a:tcPr>
                </a:tc>
                <a:tc>
                  <a:txBody>
                    <a:bodyPr/>
                    <a:lstStyle/>
                    <a:p>
                      <a:pPr algn="ctr">
                        <a:lnSpc>
                          <a:spcPct val="200000"/>
                        </a:lnSpc>
                      </a:pPr>
                      <a:r>
                        <a:rPr kumimoji="1" lang="ja-JP" altLang="en-US" sz="1200" kern="1200" dirty="0">
                          <a:solidFill>
                            <a:schemeClr val="accent3"/>
                          </a:solidFill>
                          <a:latin typeface="+mn-ea"/>
                          <a:ea typeface="+mn-ea"/>
                          <a:cs typeface="+mn-cs"/>
                        </a:rPr>
                        <a:t>記事体裁の固定フォーマット</a:t>
                      </a:r>
                    </a:p>
                  </a:txBody>
                  <a:tcPr>
                    <a:solidFill>
                      <a:schemeClr val="bg1"/>
                    </a:solidFill>
                  </a:tcPr>
                </a:tc>
                <a:extLst>
                  <a:ext uri="{0D108BD9-81ED-4DB2-BD59-A6C34878D82A}">
                    <a16:rowId xmlns:a16="http://schemas.microsoft.com/office/drawing/2014/main" val="644697748"/>
                  </a:ext>
                </a:extLst>
              </a:tr>
            </a:tbl>
          </a:graphicData>
        </a:graphic>
      </p:graphicFrame>
    </p:spTree>
    <p:extLst>
      <p:ext uri="{BB962C8B-B14F-4D97-AF65-F5344CB8AC3E}">
        <p14:creationId xmlns:p14="http://schemas.microsoft.com/office/powerpoint/2010/main" val="3432175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Yahoo!</a:t>
            </a:r>
            <a:r>
              <a:rPr kumimoji="1" lang="ja-JP" altLang="en-US" sz="2000" dirty="0">
                <a:latin typeface="Meiryo" panose="020B0604030504040204" pitchFamily="34" charset="-128"/>
                <a:ea typeface="Meiryo" panose="020B0604030504040204" pitchFamily="34" charset="-128"/>
              </a:rPr>
              <a:t>ファイナンス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7</a:t>
            </a:r>
            <a:r>
              <a:rPr kumimoji="1" lang="ja-JP" altLang="en-US" sz="2000" dirty="0">
                <a:latin typeface="Meiryo" panose="020B0604030504040204" pitchFamily="34" charset="-128"/>
                <a:ea typeface="Meiryo" panose="020B0604030504040204" pitchFamily="34" charset="-128"/>
              </a:rPr>
              <a:t>月</a:t>
            </a:r>
            <a:r>
              <a:rPr lang="ja-JP" altLang="en-US" dirty="0"/>
              <a:t>－</a:t>
            </a:r>
            <a:r>
              <a:rPr lang="en-US" altLang="ja-JP" dirty="0"/>
              <a:t>9</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正方形/長方形 2">
            <a:extLst>
              <a:ext uri="{FF2B5EF4-FFF2-40B4-BE49-F238E27FC236}">
                <a16:creationId xmlns:a16="http://schemas.microsoft.com/office/drawing/2014/main" id="{D656F56F-4ED6-AC12-B774-F5AC34758E05}"/>
              </a:ext>
            </a:extLst>
          </p:cNvPr>
          <p:cNvSpPr/>
          <p:nvPr/>
        </p:nvSpPr>
        <p:spPr>
          <a:xfrm>
            <a:off x="479425" y="1772318"/>
            <a:ext cx="11233150" cy="460943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p:txBody>
      </p:sp>
      <p:sp>
        <p:nvSpPr>
          <p:cNvPr id="5" name="1 つの角を丸めた四角形 54">
            <a:extLst>
              <a:ext uri="{FF2B5EF4-FFF2-40B4-BE49-F238E27FC236}">
                <a16:creationId xmlns:a16="http://schemas.microsoft.com/office/drawing/2014/main" id="{3E405DA1-7C3D-96B8-9EEE-F2DE1F4F0872}"/>
              </a:ext>
            </a:extLst>
          </p:cNvPr>
          <p:cNvSpPr/>
          <p:nvPr/>
        </p:nvSpPr>
        <p:spPr>
          <a:xfrm>
            <a:off x="1" y="1075065"/>
            <a:ext cx="1819174" cy="697252"/>
          </a:xfrm>
          <a:prstGeom prst="round1Rect">
            <a:avLst/>
          </a:prstGeom>
          <a:solidFill>
            <a:schemeClr val="accent6"/>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内容変更</a:t>
            </a:r>
          </a:p>
        </p:txBody>
      </p:sp>
      <p:graphicFrame>
        <p:nvGraphicFramePr>
          <p:cNvPr id="4" name="表 3">
            <a:extLst>
              <a:ext uri="{FF2B5EF4-FFF2-40B4-BE49-F238E27FC236}">
                <a16:creationId xmlns:a16="http://schemas.microsoft.com/office/drawing/2014/main" id="{ECE6B101-240B-70A4-0424-CCF3AAF23F7A}"/>
              </a:ext>
            </a:extLst>
          </p:cNvPr>
          <p:cNvGraphicFramePr>
            <a:graphicFrameLocks noGrp="1"/>
          </p:cNvGraphicFramePr>
          <p:nvPr>
            <p:extLst>
              <p:ext uri="{D42A27DB-BD31-4B8C-83A1-F6EECF244321}">
                <p14:modId xmlns:p14="http://schemas.microsoft.com/office/powerpoint/2010/main" val="2407277187"/>
              </p:ext>
            </p:extLst>
          </p:nvPr>
        </p:nvGraphicFramePr>
        <p:xfrm>
          <a:off x="773111" y="2203650"/>
          <a:ext cx="10645777" cy="3718560"/>
        </p:xfrm>
        <a:graphic>
          <a:graphicData uri="http://schemas.openxmlformats.org/drawingml/2006/table">
            <a:tbl>
              <a:tblPr firstRow="1" bandRow="1">
                <a:tableStyleId>{F5AB1C69-6EDB-4FF4-983F-18BD219EF322}</a:tableStyleId>
              </a:tblPr>
              <a:tblGrid>
                <a:gridCol w="1068429">
                  <a:extLst>
                    <a:ext uri="{9D8B030D-6E8A-4147-A177-3AD203B41FA5}">
                      <a16:colId xmlns:a16="http://schemas.microsoft.com/office/drawing/2014/main" val="4151346261"/>
                    </a:ext>
                  </a:extLst>
                </a:gridCol>
                <a:gridCol w="2802467">
                  <a:extLst>
                    <a:ext uri="{9D8B030D-6E8A-4147-A177-3AD203B41FA5}">
                      <a16:colId xmlns:a16="http://schemas.microsoft.com/office/drawing/2014/main" val="903653863"/>
                    </a:ext>
                  </a:extLst>
                </a:gridCol>
                <a:gridCol w="2399298">
                  <a:extLst>
                    <a:ext uri="{9D8B030D-6E8A-4147-A177-3AD203B41FA5}">
                      <a16:colId xmlns:a16="http://schemas.microsoft.com/office/drawing/2014/main" val="3474584360"/>
                    </a:ext>
                  </a:extLst>
                </a:gridCol>
                <a:gridCol w="1375183">
                  <a:extLst>
                    <a:ext uri="{9D8B030D-6E8A-4147-A177-3AD203B41FA5}">
                      <a16:colId xmlns:a16="http://schemas.microsoft.com/office/drawing/2014/main" val="1195430846"/>
                    </a:ext>
                  </a:extLst>
                </a:gridCol>
                <a:gridCol w="1500200">
                  <a:extLst>
                    <a:ext uri="{9D8B030D-6E8A-4147-A177-3AD203B41FA5}">
                      <a16:colId xmlns:a16="http://schemas.microsoft.com/office/drawing/2014/main" val="3886954139"/>
                    </a:ext>
                  </a:extLst>
                </a:gridCol>
                <a:gridCol w="1500200">
                  <a:extLst>
                    <a:ext uri="{9D8B030D-6E8A-4147-A177-3AD203B41FA5}">
                      <a16:colId xmlns:a16="http://schemas.microsoft.com/office/drawing/2014/main" val="699561445"/>
                    </a:ext>
                  </a:extLst>
                </a:gridCol>
              </a:tblGrid>
              <a:tr h="455271">
                <a:tc>
                  <a:txBody>
                    <a:bodyPr/>
                    <a:lstStyle/>
                    <a:p>
                      <a:pPr algn="ctr">
                        <a:lnSpc>
                          <a:spcPct val="150000"/>
                        </a:lnSpc>
                      </a:pPr>
                      <a:r>
                        <a:rPr kumimoji="1" lang="ja-JP" altLang="en-US" sz="1400" dirty="0">
                          <a:latin typeface="+mn-ea"/>
                          <a:ea typeface="+mn-ea"/>
                        </a:rPr>
                        <a:t>デバイス</a:t>
                      </a:r>
                    </a:p>
                  </a:txBody>
                  <a:tcPr/>
                </a:tc>
                <a:tc>
                  <a:txBody>
                    <a:bodyPr/>
                    <a:lstStyle/>
                    <a:p>
                      <a:pPr algn="ctr">
                        <a:lnSpc>
                          <a:spcPct val="150000"/>
                        </a:lnSpc>
                      </a:pPr>
                      <a:r>
                        <a:rPr kumimoji="1" lang="ja-JP" altLang="en-US" sz="1400" dirty="0">
                          <a:latin typeface="+mn-ea"/>
                          <a:ea typeface="+mn-ea"/>
                        </a:rPr>
                        <a:t>項目</a:t>
                      </a:r>
                    </a:p>
                  </a:txBody>
                  <a:tcPr/>
                </a:tc>
                <a:tc>
                  <a:txBody>
                    <a:bodyPr/>
                    <a:lstStyle/>
                    <a:p>
                      <a:pPr algn="ctr">
                        <a:lnSpc>
                          <a:spcPct val="150000"/>
                        </a:lnSpc>
                      </a:pPr>
                      <a:r>
                        <a:rPr kumimoji="1" lang="ja-JP" altLang="en-US" sz="1400" dirty="0">
                          <a:latin typeface="+mn-ea"/>
                          <a:ea typeface="+mn-ea"/>
                        </a:rPr>
                        <a:t>料金（変更前）</a:t>
                      </a:r>
                    </a:p>
                  </a:txBody>
                  <a:tcPr/>
                </a:tc>
                <a:tc>
                  <a:txBody>
                    <a:bodyPr/>
                    <a:lstStyle/>
                    <a:p>
                      <a:pPr algn="ctr"/>
                      <a:r>
                        <a:rPr kumimoji="1" lang="ja-JP" altLang="en-US" sz="1400" dirty="0">
                          <a:latin typeface="+mn-ea"/>
                          <a:ea typeface="+mn-ea"/>
                        </a:rPr>
                        <a:t>パッケージ</a:t>
                      </a:r>
                      <a:endParaRPr kumimoji="1" lang="en-US" altLang="ja-JP" sz="1400" dirty="0">
                        <a:latin typeface="+mn-ea"/>
                        <a:ea typeface="+mn-ea"/>
                      </a:endParaRPr>
                    </a:p>
                    <a:p>
                      <a:pPr algn="ctr"/>
                      <a:r>
                        <a:rPr kumimoji="1" lang="ja-JP" altLang="en-US" sz="1400" dirty="0">
                          <a:latin typeface="+mn-ea"/>
                          <a:ea typeface="+mn-ea"/>
                        </a:rPr>
                        <a:t>価格</a:t>
                      </a:r>
                    </a:p>
                  </a:txBody>
                  <a:tcPr/>
                </a:tc>
                <a:tc>
                  <a:txBody>
                    <a:bodyPr/>
                    <a:lstStyle/>
                    <a:p>
                      <a:pPr algn="ctr">
                        <a:lnSpc>
                          <a:spcPct val="150000"/>
                        </a:lnSpc>
                      </a:pPr>
                      <a:r>
                        <a:rPr kumimoji="1" lang="ja-JP" altLang="en-US" sz="1400" dirty="0">
                          <a:latin typeface="+mn-ea"/>
                          <a:ea typeface="+mn-ea"/>
                        </a:rPr>
                        <a:t>料金（変更後）</a:t>
                      </a:r>
                    </a:p>
                  </a:txBody>
                  <a:tcPr>
                    <a:solidFill>
                      <a:srgbClr val="C00000"/>
                    </a:solidFill>
                  </a:tcPr>
                </a:tc>
                <a:tc>
                  <a:txBody>
                    <a:bodyPr/>
                    <a:lstStyle/>
                    <a:p>
                      <a:pPr algn="ctr"/>
                      <a:r>
                        <a:rPr kumimoji="1" lang="ja-JP" altLang="en-US" sz="1400" dirty="0">
                          <a:latin typeface="+mn-ea"/>
                          <a:ea typeface="+mn-ea"/>
                        </a:rPr>
                        <a:t>パッケージ</a:t>
                      </a:r>
                      <a:endParaRPr kumimoji="1" lang="en-US" altLang="ja-JP" sz="1400" dirty="0">
                        <a:latin typeface="+mn-ea"/>
                        <a:ea typeface="+mn-ea"/>
                      </a:endParaRPr>
                    </a:p>
                    <a:p>
                      <a:pPr algn="ctr"/>
                      <a:r>
                        <a:rPr kumimoji="1" lang="ja-JP" altLang="en-US" sz="1400" dirty="0">
                          <a:latin typeface="+mn-ea"/>
                          <a:ea typeface="+mn-ea"/>
                        </a:rPr>
                        <a:t>価格</a:t>
                      </a:r>
                    </a:p>
                  </a:txBody>
                  <a:tcPr>
                    <a:solidFill>
                      <a:srgbClr val="C00000"/>
                    </a:solidFill>
                  </a:tcPr>
                </a:tc>
                <a:extLst>
                  <a:ext uri="{0D108BD9-81ED-4DB2-BD59-A6C34878D82A}">
                    <a16:rowId xmlns:a16="http://schemas.microsoft.com/office/drawing/2014/main" val="2608271982"/>
                  </a:ext>
                </a:extLst>
              </a:tr>
              <a:tr h="401710">
                <a:tc rowSpan="3">
                  <a:txBody>
                    <a:bodyPr/>
                    <a:lstStyle/>
                    <a:p>
                      <a:pPr algn="ctr">
                        <a:lnSpc>
                          <a:spcPct val="300000"/>
                        </a:lnSpc>
                      </a:pPr>
                      <a:r>
                        <a:rPr kumimoji="1" lang="en-US" altLang="ja-JP" sz="1400" b="1" dirty="0">
                          <a:latin typeface="+mn-ea"/>
                          <a:ea typeface="+mn-ea"/>
                        </a:rPr>
                        <a:t>PC/SP</a:t>
                      </a:r>
                      <a:endParaRPr kumimoji="1" lang="ja-JP" altLang="en-US" sz="1400" b="1" dirty="0">
                        <a:latin typeface="+mn-ea"/>
                        <a:ea typeface="+mn-ea"/>
                      </a:endParaRPr>
                    </a:p>
                  </a:txBody>
                  <a:tcPr>
                    <a:solidFill>
                      <a:schemeClr val="accent1">
                        <a:lumMod val="9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accent3"/>
                          </a:solidFill>
                          <a:latin typeface="+mn-ea"/>
                          <a:ea typeface="+mn-ea"/>
                        </a:rPr>
                        <a:t>タイアップページの</a:t>
                      </a:r>
                      <a:r>
                        <a:rPr kumimoji="1" lang="ja-JP" altLang="en-US" sz="1200" kern="1200" noProof="0" dirty="0">
                          <a:solidFill>
                            <a:schemeClr val="accent3"/>
                          </a:solidFill>
                          <a:latin typeface="+mn-ea"/>
                          <a:ea typeface="+mn-ea"/>
                        </a:rPr>
                        <a:t>コンテンツ</a:t>
                      </a:r>
                      <a:r>
                        <a:rPr kumimoji="1" lang="ja-JP" altLang="en-US" sz="1200" kern="1200" dirty="0">
                          <a:solidFill>
                            <a:schemeClr val="accent3"/>
                          </a:solidFill>
                          <a:latin typeface="+mn-ea"/>
                          <a:ea typeface="+mn-ea"/>
                        </a:rPr>
                        <a:t>制作・掲載・編集誘導枠の制作（ネット）</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accent1">
                        <a:lumMod val="90000"/>
                      </a:schemeClr>
                    </a:solidFill>
                  </a:tcPr>
                </a:tc>
                <a:tc>
                  <a:txBody>
                    <a:bodyPr/>
                    <a:lstStyle/>
                    <a:p>
                      <a:pPr algn="ctr">
                        <a:lnSpc>
                          <a:spcPct val="150000"/>
                        </a:lnSpc>
                      </a:pPr>
                      <a:r>
                        <a:rPr kumimoji="1" lang="en-US" altLang="ja-JP" sz="1400" dirty="0">
                          <a:latin typeface="+mn-ea"/>
                          <a:ea typeface="+mn-ea"/>
                        </a:rPr>
                        <a:t>200</a:t>
                      </a:r>
                      <a:r>
                        <a:rPr kumimoji="1" lang="ja-JP" altLang="en-US" sz="1400" dirty="0">
                          <a:latin typeface="+mn-ea"/>
                          <a:ea typeface="+mn-ea"/>
                        </a:rPr>
                        <a:t>万円</a:t>
                      </a:r>
                      <a:r>
                        <a:rPr kumimoji="1" lang="en-US" altLang="ja-JP" sz="1400" dirty="0">
                          <a:latin typeface="+mn-ea"/>
                          <a:ea typeface="+mn-ea"/>
                        </a:rPr>
                        <a:t>(N)</a:t>
                      </a:r>
                      <a:endParaRPr kumimoji="1" lang="ja-JP" altLang="en-US" sz="1400" dirty="0">
                        <a:latin typeface="+mn-ea"/>
                        <a:ea typeface="+mn-ea"/>
                      </a:endParaRPr>
                    </a:p>
                  </a:txBody>
                  <a:tcPr>
                    <a:solidFill>
                      <a:schemeClr val="accent1">
                        <a:lumMod val="90000"/>
                      </a:schemeClr>
                    </a:solidFill>
                  </a:tcPr>
                </a:tc>
                <a:tc rowSpan="3">
                  <a:txBody>
                    <a:bodyPr/>
                    <a:lstStyle/>
                    <a:p>
                      <a:pPr algn="ctr">
                        <a:lnSpc>
                          <a:spcPct val="300000"/>
                        </a:lnSpc>
                      </a:pPr>
                      <a:r>
                        <a:rPr kumimoji="1" lang="en-US" altLang="ja-JP" sz="1400" dirty="0">
                          <a:latin typeface="+mn-ea"/>
                          <a:ea typeface="+mn-ea"/>
                        </a:rPr>
                        <a:t>700</a:t>
                      </a:r>
                      <a:r>
                        <a:rPr kumimoji="1" lang="ja-JP" altLang="en-US" sz="1400" dirty="0">
                          <a:latin typeface="+mn-ea"/>
                          <a:ea typeface="+mn-ea"/>
                        </a:rPr>
                        <a:t>万円</a:t>
                      </a:r>
                    </a:p>
                  </a:txBody>
                  <a:tcPr>
                    <a:solidFill>
                      <a:schemeClr val="accent1">
                        <a:lumMod val="90000"/>
                      </a:schemeClr>
                    </a:solidFill>
                  </a:tcPr>
                </a:tc>
                <a:tc>
                  <a:txBody>
                    <a:bodyPr/>
                    <a:lstStyle/>
                    <a:p>
                      <a:pPr algn="ctr">
                        <a:lnSpc>
                          <a:spcPct val="150000"/>
                        </a:lnSpc>
                      </a:pPr>
                      <a:r>
                        <a:rPr kumimoji="1" lang="en-US" altLang="ja-JP" sz="1400" dirty="0">
                          <a:solidFill>
                            <a:schemeClr val="accent6"/>
                          </a:solidFill>
                          <a:latin typeface="+mn-ea"/>
                          <a:ea typeface="+mn-ea"/>
                        </a:rPr>
                        <a:t>150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solidFill>
                      <a:schemeClr val="accent1">
                        <a:lumMod val="90000"/>
                      </a:schemeClr>
                    </a:solidFill>
                  </a:tcPr>
                </a:tc>
                <a:tc rowSpan="3">
                  <a:txBody>
                    <a:bodyPr/>
                    <a:lstStyle/>
                    <a:p>
                      <a:pPr algn="ctr">
                        <a:lnSpc>
                          <a:spcPct val="300000"/>
                        </a:lnSpc>
                      </a:pPr>
                      <a:r>
                        <a:rPr kumimoji="1" lang="en-US" altLang="ja-JP" sz="1400" dirty="0">
                          <a:latin typeface="+mn-ea"/>
                          <a:ea typeface="+mn-ea"/>
                        </a:rPr>
                        <a:t>700</a:t>
                      </a:r>
                      <a:r>
                        <a:rPr kumimoji="1" lang="ja-JP" altLang="en-US" sz="1400" dirty="0">
                          <a:latin typeface="+mn-ea"/>
                          <a:ea typeface="+mn-ea"/>
                        </a:rPr>
                        <a:t>万円</a:t>
                      </a:r>
                    </a:p>
                  </a:txBody>
                  <a:tcPr>
                    <a:solidFill>
                      <a:schemeClr val="accent1">
                        <a:lumMod val="90000"/>
                      </a:schemeClr>
                    </a:solidFill>
                  </a:tcPr>
                </a:tc>
                <a:extLst>
                  <a:ext uri="{0D108BD9-81ED-4DB2-BD59-A6C34878D82A}">
                    <a16:rowId xmlns:a16="http://schemas.microsoft.com/office/drawing/2014/main" val="731373755"/>
                  </a:ext>
                </a:extLst>
              </a:tr>
              <a:tr h="267807">
                <a:tc vMerge="1">
                  <a:txBody>
                    <a:bodyPr/>
                    <a:lstStyle/>
                    <a:p>
                      <a:endParaRPr kumimoji="1" lang="ja-JP" altLang="en-US"/>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noProof="0" dirty="0">
                          <a:solidFill>
                            <a:schemeClr val="accent3"/>
                          </a:solidFill>
                          <a:latin typeface="+mn-ea"/>
                          <a:ea typeface="+mn-ea"/>
                        </a:rPr>
                        <a:t>編集誘導枠掲載</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bg1"/>
                    </a:solidFill>
                  </a:tcPr>
                </a:tc>
                <a:tc>
                  <a:txBody>
                    <a:bodyPr/>
                    <a:lstStyle/>
                    <a:p>
                      <a:pPr algn="ctr"/>
                      <a:r>
                        <a:rPr kumimoji="1" lang="en-US" altLang="ja-JP" sz="1400" dirty="0">
                          <a:latin typeface="+mn-ea"/>
                          <a:ea typeface="+mn-ea"/>
                        </a:rPr>
                        <a:t>350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bg1"/>
                    </a:solidFill>
                  </a:tcPr>
                </a:tc>
                <a:tc vMerge="1">
                  <a:txBody>
                    <a:bodyPr/>
                    <a:lstStyle/>
                    <a:p>
                      <a:endParaRPr kumimoji="1" lang="ja-JP" altLang="en-US"/>
                    </a:p>
                  </a:txBody>
                  <a:tcPr/>
                </a:tc>
                <a:tc>
                  <a:txBody>
                    <a:bodyPr/>
                    <a:lstStyle/>
                    <a:p>
                      <a:pPr algn="ctr"/>
                      <a:r>
                        <a:rPr kumimoji="1" lang="en-US" altLang="ja-JP" sz="1400" dirty="0">
                          <a:solidFill>
                            <a:schemeClr val="accent6"/>
                          </a:solidFill>
                          <a:latin typeface="+mn-ea"/>
                          <a:ea typeface="+mn-ea"/>
                        </a:rPr>
                        <a:t>400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solidFill>
                      <a:schemeClr val="bg1"/>
                    </a:solidFill>
                  </a:tcPr>
                </a:tc>
                <a:tc vMerge="1">
                  <a:txBody>
                    <a:bodyPr/>
                    <a:lstStyle/>
                    <a:p>
                      <a:endParaRPr kumimoji="1" lang="ja-JP" altLang="en-US"/>
                    </a:p>
                  </a:txBody>
                  <a:tcPr/>
                </a:tc>
                <a:extLst>
                  <a:ext uri="{0D108BD9-81ED-4DB2-BD59-A6C34878D82A}">
                    <a16:rowId xmlns:a16="http://schemas.microsoft.com/office/drawing/2014/main" val="2830978959"/>
                  </a:ext>
                </a:extLst>
              </a:tr>
              <a:tr h="267807">
                <a:tc vMerge="1">
                  <a:txBody>
                    <a:bodyPr/>
                    <a:lstStyle/>
                    <a:p>
                      <a:endParaRPr kumimoji="1" lang="ja-JP" altLang="en-US" sz="1400" dirty="0"/>
                    </a:p>
                  </a:txBody>
                  <a:tcPr/>
                </a:tc>
                <a:tc>
                  <a:txBody>
                    <a:bodyPr/>
                    <a:lstStyle/>
                    <a:p>
                      <a:r>
                        <a:rPr kumimoji="1" lang="ja-JP" altLang="en-US" sz="1200" kern="1200" noProof="0" dirty="0">
                          <a:solidFill>
                            <a:schemeClr val="accent3"/>
                          </a:solidFill>
                          <a:latin typeface="+mn-ea"/>
                          <a:ea typeface="+mn-ea"/>
                        </a:rPr>
                        <a:t>広告誘導</a:t>
                      </a:r>
                      <a:endParaRPr kumimoji="1" lang="ja-JP" altLang="en-US" sz="1200" dirty="0">
                        <a:latin typeface="+mn-ea"/>
                        <a:ea typeface="+mn-ea"/>
                      </a:endParaRPr>
                    </a:p>
                  </a:txBody>
                  <a:tcPr>
                    <a:solidFill>
                      <a:schemeClr val="accent1">
                        <a:lumMod val="90000"/>
                      </a:schemeClr>
                    </a:solidFill>
                  </a:tcPr>
                </a:tc>
                <a:tc>
                  <a:txBody>
                    <a:bodyPr/>
                    <a:lstStyle/>
                    <a:p>
                      <a:pPr algn="ct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accent1">
                        <a:lumMod val="90000"/>
                      </a:schemeClr>
                    </a:solidFill>
                  </a:tcPr>
                </a:tc>
                <a:tc vMerge="1">
                  <a:txBody>
                    <a:bodyPr/>
                    <a:lstStyle/>
                    <a:p>
                      <a:endParaRPr kumimoji="1" lang="ja-JP" altLang="en-US" sz="1400" dirty="0"/>
                    </a:p>
                  </a:txBody>
                  <a:tcPr/>
                </a:tc>
                <a:tc>
                  <a:txBody>
                    <a:bodyPr/>
                    <a:lstStyle/>
                    <a:p>
                      <a:pPr algn="ct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accent1">
                        <a:lumMod val="90000"/>
                      </a:schemeClr>
                    </a:solidFill>
                  </a:tcPr>
                </a:tc>
                <a:tc vMerge="1">
                  <a:txBody>
                    <a:bodyPr/>
                    <a:lstStyle/>
                    <a:p>
                      <a:endParaRPr kumimoji="1" lang="ja-JP" altLang="en-US" sz="1400" dirty="0"/>
                    </a:p>
                  </a:txBody>
                  <a:tcPr/>
                </a:tc>
                <a:extLst>
                  <a:ext uri="{0D108BD9-81ED-4DB2-BD59-A6C34878D82A}">
                    <a16:rowId xmlns:a16="http://schemas.microsoft.com/office/drawing/2014/main" val="4057449848"/>
                  </a:ext>
                </a:extLst>
              </a:tr>
              <a:tr h="401710">
                <a:tc rowSpan="3">
                  <a:txBody>
                    <a:bodyPr/>
                    <a:lstStyle/>
                    <a:p>
                      <a:pPr algn="ctr">
                        <a:lnSpc>
                          <a:spcPct val="300000"/>
                        </a:lnSpc>
                      </a:pPr>
                      <a:r>
                        <a:rPr kumimoji="1" lang="en-US" altLang="ja-JP" sz="1400" b="1" dirty="0">
                          <a:latin typeface="+mn-ea"/>
                          <a:ea typeface="+mn-ea"/>
                        </a:rPr>
                        <a:t>PC</a:t>
                      </a:r>
                      <a:endParaRPr kumimoji="1" lang="ja-JP" altLang="en-US" sz="1400" b="1" dirty="0">
                        <a:latin typeface="+mn-ea"/>
                        <a:ea typeface="+mn-ea"/>
                      </a:endParaRPr>
                    </a:p>
                  </a:txBody>
                  <a:tcPr>
                    <a:solidFill>
                      <a:schemeClr val="bg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accent3"/>
                          </a:solidFill>
                          <a:latin typeface="+mn-ea"/>
                          <a:ea typeface="+mn-ea"/>
                        </a:rPr>
                        <a:t>タイアップページの</a:t>
                      </a:r>
                      <a:r>
                        <a:rPr kumimoji="1" lang="ja-JP" altLang="en-US" sz="1200" kern="1200" noProof="0" dirty="0">
                          <a:solidFill>
                            <a:schemeClr val="accent3"/>
                          </a:solidFill>
                          <a:latin typeface="+mn-ea"/>
                          <a:ea typeface="+mn-ea"/>
                        </a:rPr>
                        <a:t>コンテンツ</a:t>
                      </a:r>
                      <a:r>
                        <a:rPr kumimoji="1" lang="ja-JP" altLang="en-US" sz="1200" kern="1200" dirty="0">
                          <a:solidFill>
                            <a:schemeClr val="accent3"/>
                          </a:solidFill>
                          <a:latin typeface="+mn-ea"/>
                          <a:ea typeface="+mn-ea"/>
                        </a:rPr>
                        <a:t>制作・掲載・編集誘導枠の制作（ネット）</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bg1"/>
                    </a:solidFill>
                  </a:tcPr>
                </a:tc>
                <a:tc>
                  <a:txBody>
                    <a:bodyPr/>
                    <a:lstStyle/>
                    <a:p>
                      <a:pPr algn="ctr">
                        <a:lnSpc>
                          <a:spcPct val="150000"/>
                        </a:lnSpc>
                      </a:pP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(N)</a:t>
                      </a:r>
                      <a:endParaRPr kumimoji="1" lang="ja-JP" altLang="en-US" sz="1400" dirty="0">
                        <a:latin typeface="+mn-ea"/>
                        <a:ea typeface="+mn-ea"/>
                      </a:endParaRPr>
                    </a:p>
                  </a:txBody>
                  <a:tcPr>
                    <a:solidFill>
                      <a:schemeClr val="bg1"/>
                    </a:solidFill>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solidFill>
                      <a:schemeClr val="bg1"/>
                    </a:solidFill>
                  </a:tcPr>
                </a:tc>
                <a:tc>
                  <a:txBody>
                    <a:bodyPr/>
                    <a:lstStyle/>
                    <a:p>
                      <a:pPr algn="ctr">
                        <a:lnSpc>
                          <a:spcPct val="150000"/>
                        </a:lnSpc>
                      </a:pPr>
                      <a:r>
                        <a:rPr kumimoji="1" lang="en-US" altLang="ja-JP" sz="1400" dirty="0">
                          <a:solidFill>
                            <a:schemeClr val="accent6"/>
                          </a:solidFill>
                          <a:latin typeface="+mn-ea"/>
                          <a:ea typeface="+mn-ea"/>
                        </a:rPr>
                        <a:t>100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solidFill>
                      <a:schemeClr val="bg1"/>
                    </a:solidFill>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solidFill>
                      <a:schemeClr val="bg1"/>
                    </a:solidFill>
                  </a:tcPr>
                </a:tc>
                <a:extLst>
                  <a:ext uri="{0D108BD9-81ED-4DB2-BD59-A6C34878D82A}">
                    <a16:rowId xmlns:a16="http://schemas.microsoft.com/office/drawing/2014/main" val="1164871784"/>
                  </a:ext>
                </a:extLst>
              </a:tr>
              <a:tr h="267807">
                <a:tc vMerge="1">
                  <a:txBody>
                    <a:bodyPr/>
                    <a:lstStyle/>
                    <a:p>
                      <a:endParaRPr kumimoji="1" lang="ja-JP" altLang="en-US"/>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noProof="0" dirty="0">
                          <a:solidFill>
                            <a:schemeClr val="accent3"/>
                          </a:solidFill>
                          <a:latin typeface="+mn-ea"/>
                          <a:ea typeface="+mn-ea"/>
                        </a:rPr>
                        <a:t>編集誘導枠掲載</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accent1">
                        <a:lumMod val="90000"/>
                      </a:schemeClr>
                    </a:solidFill>
                  </a:tcPr>
                </a:tc>
                <a:tc>
                  <a:txBody>
                    <a:bodyPr/>
                    <a:lstStyle/>
                    <a:p>
                      <a:pPr algn="ctr"/>
                      <a:r>
                        <a:rPr kumimoji="1" lang="en-US" altLang="ja-JP" sz="1400" dirty="0">
                          <a:latin typeface="+mn-ea"/>
                          <a:ea typeface="+mn-ea"/>
                        </a:rPr>
                        <a:t>200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accent1">
                        <a:lumMod val="90000"/>
                      </a:schemeClr>
                    </a:solidFill>
                  </a:tcPr>
                </a:tc>
                <a:tc vMerge="1">
                  <a:txBody>
                    <a:bodyPr/>
                    <a:lstStyle/>
                    <a:p>
                      <a:endParaRPr kumimoji="1" lang="ja-JP" altLang="en-US"/>
                    </a:p>
                  </a:txBody>
                  <a:tcPr/>
                </a:tc>
                <a:tc>
                  <a:txBody>
                    <a:bodyPr/>
                    <a:lstStyle/>
                    <a:p>
                      <a:pPr algn="ctr"/>
                      <a:r>
                        <a:rPr kumimoji="1" lang="en-US" altLang="ja-JP" sz="1400" dirty="0">
                          <a:solidFill>
                            <a:schemeClr val="accent6"/>
                          </a:solidFill>
                          <a:latin typeface="+mn-ea"/>
                          <a:ea typeface="+mn-ea"/>
                        </a:rPr>
                        <a:t>250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solidFill>
                      <a:schemeClr val="accent1">
                        <a:lumMod val="90000"/>
                      </a:schemeClr>
                    </a:solidFill>
                  </a:tcPr>
                </a:tc>
                <a:tc vMerge="1">
                  <a:txBody>
                    <a:bodyPr/>
                    <a:lstStyle/>
                    <a:p>
                      <a:endParaRPr kumimoji="1" lang="ja-JP" altLang="en-US"/>
                    </a:p>
                  </a:txBody>
                  <a:tcPr/>
                </a:tc>
                <a:extLst>
                  <a:ext uri="{0D108BD9-81ED-4DB2-BD59-A6C34878D82A}">
                    <a16:rowId xmlns:a16="http://schemas.microsoft.com/office/drawing/2014/main" val="1097719207"/>
                  </a:ext>
                </a:extLst>
              </a:tr>
              <a:tr h="267807">
                <a:tc vMerge="1">
                  <a:txBody>
                    <a:bodyPr/>
                    <a:lstStyle/>
                    <a:p>
                      <a:endParaRPr kumimoji="1" lang="ja-JP" altLang="en-US" sz="1400" dirty="0"/>
                    </a:p>
                  </a:txBody>
                  <a:tcPr/>
                </a:tc>
                <a:tc>
                  <a:txBody>
                    <a:bodyPr/>
                    <a:lstStyle/>
                    <a:p>
                      <a:r>
                        <a:rPr kumimoji="1" lang="ja-JP" altLang="en-US" sz="1200" kern="1200" noProof="0" dirty="0">
                          <a:solidFill>
                            <a:schemeClr val="accent3"/>
                          </a:solidFill>
                          <a:latin typeface="+mn-ea"/>
                          <a:ea typeface="+mn-ea"/>
                        </a:rPr>
                        <a:t>広告誘導</a:t>
                      </a:r>
                      <a:endParaRPr kumimoji="1" lang="ja-JP" altLang="en-US" sz="1200" dirty="0">
                        <a:latin typeface="+mn-ea"/>
                        <a:ea typeface="+mn-ea"/>
                      </a:endParaRPr>
                    </a:p>
                  </a:txBody>
                  <a:tcPr>
                    <a:solidFill>
                      <a:schemeClr val="bg1"/>
                    </a:solidFill>
                  </a:tcPr>
                </a:tc>
                <a:tc>
                  <a:txBody>
                    <a:bodyPr/>
                    <a:lstStyle/>
                    <a:p>
                      <a:pPr algn="ctr"/>
                      <a:r>
                        <a:rPr kumimoji="1" lang="en-US" altLang="ja-JP" sz="1400" dirty="0">
                          <a:latin typeface="+mn-ea"/>
                          <a:ea typeface="+mn-ea"/>
                        </a:rPr>
                        <a:t>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bg1"/>
                    </a:solidFill>
                  </a:tcPr>
                </a:tc>
                <a:tc vMerge="1">
                  <a:txBody>
                    <a:bodyPr/>
                    <a:lstStyle/>
                    <a:p>
                      <a:endParaRPr kumimoji="1" lang="ja-JP" altLang="en-US" sz="1400" dirty="0"/>
                    </a:p>
                  </a:txBody>
                  <a:tcPr/>
                </a:tc>
                <a:tc>
                  <a:txBody>
                    <a:bodyPr/>
                    <a:lstStyle/>
                    <a:p>
                      <a:pPr algn="ctr"/>
                      <a:r>
                        <a:rPr kumimoji="1" lang="en-US" altLang="ja-JP" sz="1400" dirty="0">
                          <a:latin typeface="+mn-ea"/>
                          <a:ea typeface="+mn-ea"/>
                        </a:rPr>
                        <a:t>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bg1"/>
                    </a:solidFill>
                  </a:tcPr>
                </a:tc>
                <a:tc vMerge="1">
                  <a:txBody>
                    <a:bodyPr/>
                    <a:lstStyle/>
                    <a:p>
                      <a:endParaRPr kumimoji="1" lang="ja-JP" altLang="en-US" sz="1400" dirty="0"/>
                    </a:p>
                  </a:txBody>
                  <a:tcPr/>
                </a:tc>
                <a:extLst>
                  <a:ext uri="{0D108BD9-81ED-4DB2-BD59-A6C34878D82A}">
                    <a16:rowId xmlns:a16="http://schemas.microsoft.com/office/drawing/2014/main" val="3375385617"/>
                  </a:ext>
                </a:extLst>
              </a:tr>
              <a:tr h="401710">
                <a:tc rowSpan="3">
                  <a:txBody>
                    <a:bodyPr/>
                    <a:lstStyle/>
                    <a:p>
                      <a:pPr algn="ctr">
                        <a:lnSpc>
                          <a:spcPct val="300000"/>
                        </a:lnSpc>
                      </a:pPr>
                      <a:r>
                        <a:rPr kumimoji="1" lang="en-US" altLang="ja-JP" sz="1400" b="1" dirty="0">
                          <a:latin typeface="+mn-ea"/>
                          <a:ea typeface="+mn-ea"/>
                        </a:rPr>
                        <a:t>SP</a:t>
                      </a:r>
                      <a:endParaRPr kumimoji="1" lang="ja-JP" altLang="en-US" sz="1400" b="1" dirty="0">
                        <a:latin typeface="+mn-ea"/>
                        <a:ea typeface="+mn-ea"/>
                      </a:endParaRPr>
                    </a:p>
                  </a:txBody>
                  <a:tcPr>
                    <a:solidFill>
                      <a:schemeClr val="accent1">
                        <a:lumMod val="9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accent3"/>
                          </a:solidFill>
                          <a:latin typeface="+mn-ea"/>
                          <a:ea typeface="+mn-ea"/>
                        </a:rPr>
                        <a:t>タイアップページの</a:t>
                      </a:r>
                      <a:r>
                        <a:rPr kumimoji="1" lang="ja-JP" altLang="en-US" sz="1200" kern="1200" noProof="0" dirty="0">
                          <a:solidFill>
                            <a:schemeClr val="accent3"/>
                          </a:solidFill>
                          <a:latin typeface="+mn-ea"/>
                          <a:ea typeface="+mn-ea"/>
                        </a:rPr>
                        <a:t>コンテンツ</a:t>
                      </a:r>
                      <a:r>
                        <a:rPr kumimoji="1" lang="ja-JP" altLang="en-US" sz="1200" kern="1200" dirty="0">
                          <a:solidFill>
                            <a:schemeClr val="accent3"/>
                          </a:solidFill>
                          <a:latin typeface="+mn-ea"/>
                          <a:ea typeface="+mn-ea"/>
                        </a:rPr>
                        <a:t>制作・掲載・編集誘導枠の制作（ネット）</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accent1">
                        <a:lumMod val="90000"/>
                      </a:schemeClr>
                    </a:solidFill>
                  </a:tcPr>
                </a:tc>
                <a:tc>
                  <a:txBody>
                    <a:bodyPr/>
                    <a:lstStyle/>
                    <a:p>
                      <a:pPr algn="ctr">
                        <a:lnSpc>
                          <a:spcPct val="150000"/>
                        </a:lnSpc>
                      </a:pP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(N)</a:t>
                      </a:r>
                      <a:endParaRPr kumimoji="1" lang="ja-JP" altLang="en-US" sz="1400" dirty="0">
                        <a:latin typeface="+mn-ea"/>
                        <a:ea typeface="+mn-ea"/>
                      </a:endParaRPr>
                    </a:p>
                  </a:txBody>
                  <a:tcPr>
                    <a:solidFill>
                      <a:schemeClr val="accent1">
                        <a:lumMod val="90000"/>
                      </a:schemeClr>
                    </a:solidFill>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solidFill>
                      <a:schemeClr val="accent1">
                        <a:lumMod val="90000"/>
                      </a:schemeClr>
                    </a:solidFill>
                  </a:tcPr>
                </a:tc>
                <a:tc>
                  <a:txBody>
                    <a:bodyPr/>
                    <a:lstStyle/>
                    <a:p>
                      <a:pPr algn="ctr">
                        <a:lnSpc>
                          <a:spcPct val="150000"/>
                        </a:lnSpc>
                      </a:pPr>
                      <a:r>
                        <a:rPr kumimoji="1" lang="en-US" altLang="ja-JP" sz="1400" dirty="0">
                          <a:solidFill>
                            <a:schemeClr val="accent6"/>
                          </a:solidFill>
                          <a:latin typeface="+mn-ea"/>
                          <a:ea typeface="+mn-ea"/>
                        </a:rPr>
                        <a:t>100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(N)</a:t>
                      </a:r>
                      <a:endParaRPr kumimoji="1" lang="ja-JP" altLang="en-US" sz="1400" dirty="0">
                        <a:solidFill>
                          <a:schemeClr val="accent6"/>
                        </a:solidFill>
                        <a:latin typeface="+mn-ea"/>
                        <a:ea typeface="+mn-ea"/>
                      </a:endParaRPr>
                    </a:p>
                  </a:txBody>
                  <a:tcPr>
                    <a:solidFill>
                      <a:schemeClr val="accent1">
                        <a:lumMod val="90000"/>
                      </a:schemeClr>
                    </a:solidFill>
                  </a:tcPr>
                </a:tc>
                <a:tc rowSpan="3">
                  <a:txBody>
                    <a:bodyPr/>
                    <a:lstStyle/>
                    <a:p>
                      <a:pPr algn="ctr">
                        <a:lnSpc>
                          <a:spcPct val="300000"/>
                        </a:lnSpc>
                      </a:pPr>
                      <a:r>
                        <a:rPr kumimoji="1" lang="en-US" altLang="ja-JP" sz="1400" dirty="0">
                          <a:latin typeface="+mn-ea"/>
                          <a:ea typeface="+mn-ea"/>
                        </a:rPr>
                        <a:t>400</a:t>
                      </a:r>
                      <a:r>
                        <a:rPr kumimoji="1" lang="ja-JP" altLang="en-US" sz="1400" dirty="0">
                          <a:latin typeface="+mn-ea"/>
                          <a:ea typeface="+mn-ea"/>
                        </a:rPr>
                        <a:t>万円</a:t>
                      </a:r>
                    </a:p>
                  </a:txBody>
                  <a:tcPr>
                    <a:solidFill>
                      <a:schemeClr val="accent1">
                        <a:lumMod val="90000"/>
                      </a:schemeClr>
                    </a:solidFill>
                  </a:tcPr>
                </a:tc>
                <a:extLst>
                  <a:ext uri="{0D108BD9-81ED-4DB2-BD59-A6C34878D82A}">
                    <a16:rowId xmlns:a16="http://schemas.microsoft.com/office/drawing/2014/main" val="2922766822"/>
                  </a:ext>
                </a:extLst>
              </a:tr>
              <a:tr h="267807">
                <a:tc vMerge="1">
                  <a:txBody>
                    <a:bodyPr/>
                    <a:lstStyle/>
                    <a:p>
                      <a:endParaRPr kumimoji="1" lang="ja-JP" altLang="en-US"/>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noProof="0" dirty="0">
                          <a:solidFill>
                            <a:schemeClr val="accent3"/>
                          </a:solidFill>
                          <a:latin typeface="+mn-ea"/>
                          <a:ea typeface="+mn-ea"/>
                        </a:rPr>
                        <a:t>編集誘導枠掲載</a:t>
                      </a:r>
                      <a:endParaRPr kumimoji="1" lang="ja-JP" altLang="en-US" sz="1200" kern="1200" dirty="0">
                        <a:solidFill>
                          <a:schemeClr val="accent3"/>
                        </a:solidFill>
                        <a:latin typeface="+mn-ea"/>
                        <a:ea typeface="+mn-ea"/>
                        <a:cs typeface="メイリオ" panose="020B0604030504040204" pitchFamily="50" charset="-128"/>
                      </a:endParaRPr>
                    </a:p>
                  </a:txBody>
                  <a:tcPr>
                    <a:solidFill>
                      <a:schemeClr val="bg1"/>
                    </a:solidFill>
                  </a:tcPr>
                </a:tc>
                <a:tc>
                  <a:txBody>
                    <a:bodyPr/>
                    <a:lstStyle/>
                    <a:p>
                      <a:pPr algn="ctr"/>
                      <a:r>
                        <a:rPr kumimoji="1" lang="en-US" altLang="ja-JP" sz="1400" dirty="0">
                          <a:latin typeface="+mn-ea"/>
                          <a:ea typeface="+mn-ea"/>
                        </a:rPr>
                        <a:t>150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bg1"/>
                    </a:solidFill>
                  </a:tcPr>
                </a:tc>
                <a:tc vMerge="1">
                  <a:txBody>
                    <a:bodyPr/>
                    <a:lstStyle/>
                    <a:p>
                      <a:endParaRPr kumimoji="1" lang="ja-JP" altLang="en-US"/>
                    </a:p>
                  </a:txBody>
                  <a:tcPr/>
                </a:tc>
                <a:tc>
                  <a:txBody>
                    <a:bodyPr/>
                    <a:lstStyle/>
                    <a:p>
                      <a:pPr algn="ctr"/>
                      <a:r>
                        <a:rPr kumimoji="1" lang="en-US" altLang="ja-JP" sz="1400" dirty="0">
                          <a:solidFill>
                            <a:schemeClr val="accent6"/>
                          </a:solidFill>
                          <a:latin typeface="+mn-ea"/>
                          <a:ea typeface="+mn-ea"/>
                        </a:rPr>
                        <a:t>200</a:t>
                      </a:r>
                      <a:r>
                        <a:rPr kumimoji="1" lang="ja-JP" altLang="en-US" sz="1400" dirty="0">
                          <a:solidFill>
                            <a:schemeClr val="accent6"/>
                          </a:solidFill>
                          <a:latin typeface="+mn-ea"/>
                          <a:ea typeface="+mn-ea"/>
                        </a:rPr>
                        <a:t>万円</a:t>
                      </a:r>
                      <a:r>
                        <a:rPr kumimoji="1" lang="en-US" altLang="ja-JP" sz="1400" dirty="0">
                          <a:solidFill>
                            <a:schemeClr val="accent6"/>
                          </a:solidFill>
                          <a:latin typeface="+mn-ea"/>
                          <a:ea typeface="+mn-ea"/>
                        </a:rPr>
                        <a:t>(G)</a:t>
                      </a:r>
                      <a:endParaRPr kumimoji="1" lang="ja-JP" altLang="en-US" sz="1400" dirty="0">
                        <a:solidFill>
                          <a:schemeClr val="accent6"/>
                        </a:solidFill>
                        <a:latin typeface="+mn-ea"/>
                        <a:ea typeface="+mn-ea"/>
                      </a:endParaRPr>
                    </a:p>
                  </a:txBody>
                  <a:tcPr>
                    <a:solidFill>
                      <a:schemeClr val="bg1"/>
                    </a:solidFill>
                  </a:tcPr>
                </a:tc>
                <a:tc vMerge="1">
                  <a:txBody>
                    <a:bodyPr/>
                    <a:lstStyle/>
                    <a:p>
                      <a:endParaRPr kumimoji="1" lang="ja-JP" altLang="en-US"/>
                    </a:p>
                  </a:txBody>
                  <a:tcPr/>
                </a:tc>
                <a:extLst>
                  <a:ext uri="{0D108BD9-81ED-4DB2-BD59-A6C34878D82A}">
                    <a16:rowId xmlns:a16="http://schemas.microsoft.com/office/drawing/2014/main" val="4292687141"/>
                  </a:ext>
                </a:extLst>
              </a:tr>
              <a:tr h="205957">
                <a:tc vMerge="1">
                  <a:txBody>
                    <a:bodyPr/>
                    <a:lstStyle/>
                    <a:p>
                      <a:endParaRPr kumimoji="1" lang="ja-JP" altLang="en-US" sz="1400" dirty="0"/>
                    </a:p>
                  </a:txBody>
                  <a:tcPr/>
                </a:tc>
                <a:tc>
                  <a:txBody>
                    <a:bodyPr/>
                    <a:lstStyle/>
                    <a:p>
                      <a:r>
                        <a:rPr kumimoji="1" lang="ja-JP" altLang="en-US" sz="1200" kern="1200" noProof="0" dirty="0">
                          <a:solidFill>
                            <a:schemeClr val="accent3"/>
                          </a:solidFill>
                          <a:latin typeface="+mn-ea"/>
                          <a:ea typeface="+mn-ea"/>
                        </a:rPr>
                        <a:t>広告誘導</a:t>
                      </a:r>
                      <a:endParaRPr kumimoji="1" lang="ja-JP" altLang="en-US" sz="1200" dirty="0">
                        <a:latin typeface="+mn-ea"/>
                        <a:ea typeface="+mn-ea"/>
                      </a:endParaRPr>
                    </a:p>
                  </a:txBody>
                  <a:tcPr>
                    <a:solidFill>
                      <a:schemeClr val="accent1">
                        <a:lumMod val="90000"/>
                      </a:schemeClr>
                    </a:solidFill>
                  </a:tcPr>
                </a:tc>
                <a:tc>
                  <a:txBody>
                    <a:bodyPr/>
                    <a:lstStyle/>
                    <a:p>
                      <a:pPr algn="ctr"/>
                      <a:r>
                        <a:rPr kumimoji="1" lang="en-US" altLang="ja-JP" sz="1400" dirty="0">
                          <a:latin typeface="+mn-ea"/>
                          <a:ea typeface="+mn-ea"/>
                        </a:rPr>
                        <a:t>100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accent1">
                        <a:lumMod val="90000"/>
                      </a:schemeClr>
                    </a:solidFill>
                  </a:tcPr>
                </a:tc>
                <a:tc vMerge="1">
                  <a:txBody>
                    <a:bodyPr/>
                    <a:lstStyle/>
                    <a:p>
                      <a:endParaRPr kumimoji="1" lang="ja-JP" altLang="en-US" sz="1400" dirty="0"/>
                    </a:p>
                  </a:txBody>
                  <a:tcPr/>
                </a:tc>
                <a:tc>
                  <a:txBody>
                    <a:bodyPr/>
                    <a:lstStyle/>
                    <a:p>
                      <a:pPr algn="ctr"/>
                      <a:r>
                        <a:rPr kumimoji="1" lang="en-US" altLang="ja-JP" sz="1400" dirty="0">
                          <a:latin typeface="+mn-ea"/>
                          <a:ea typeface="+mn-ea"/>
                        </a:rPr>
                        <a:t>100</a:t>
                      </a:r>
                      <a:r>
                        <a:rPr kumimoji="1" lang="ja-JP" altLang="en-US" sz="1400" dirty="0">
                          <a:latin typeface="+mn-ea"/>
                          <a:ea typeface="+mn-ea"/>
                        </a:rPr>
                        <a:t>万円</a:t>
                      </a:r>
                      <a:r>
                        <a:rPr kumimoji="1" lang="en-US" altLang="ja-JP" sz="1400" dirty="0">
                          <a:latin typeface="+mn-ea"/>
                          <a:ea typeface="+mn-ea"/>
                        </a:rPr>
                        <a:t>(G)</a:t>
                      </a:r>
                      <a:endParaRPr kumimoji="1" lang="ja-JP" altLang="en-US" sz="1400" dirty="0">
                        <a:latin typeface="+mn-ea"/>
                        <a:ea typeface="+mn-ea"/>
                      </a:endParaRPr>
                    </a:p>
                  </a:txBody>
                  <a:tcPr>
                    <a:solidFill>
                      <a:schemeClr val="accent1">
                        <a:lumMod val="90000"/>
                      </a:schemeClr>
                    </a:solidFill>
                  </a:tcPr>
                </a:tc>
                <a:tc vMerge="1">
                  <a:txBody>
                    <a:bodyPr/>
                    <a:lstStyle/>
                    <a:p>
                      <a:endParaRPr kumimoji="1" lang="ja-JP" altLang="en-US" sz="1400" dirty="0"/>
                    </a:p>
                  </a:txBody>
                  <a:tcPr/>
                </a:tc>
                <a:extLst>
                  <a:ext uri="{0D108BD9-81ED-4DB2-BD59-A6C34878D82A}">
                    <a16:rowId xmlns:a16="http://schemas.microsoft.com/office/drawing/2014/main" val="1801586933"/>
                  </a:ext>
                </a:extLst>
              </a:tr>
            </a:tbl>
          </a:graphicData>
        </a:graphic>
      </p:graphicFrame>
      <p:sp>
        <p:nvSpPr>
          <p:cNvPr id="6" name="テキスト ボックス 5">
            <a:extLst>
              <a:ext uri="{FF2B5EF4-FFF2-40B4-BE49-F238E27FC236}">
                <a16:creationId xmlns:a16="http://schemas.microsoft.com/office/drawing/2014/main" id="{011078F7-8ADC-8166-10FC-2A9FADFD0150}"/>
              </a:ext>
            </a:extLst>
          </p:cNvPr>
          <p:cNvSpPr txBox="1"/>
          <p:nvPr/>
        </p:nvSpPr>
        <p:spPr>
          <a:xfrm>
            <a:off x="1994128" y="1120227"/>
            <a:ext cx="10045472" cy="646331"/>
          </a:xfrm>
          <a:prstGeom prst="rect">
            <a:avLst/>
          </a:prstGeom>
          <a:noFill/>
        </p:spPr>
        <p:txBody>
          <a:bodyPr wrap="square" rtlCol="0">
            <a:spAutoFit/>
          </a:bodyPr>
          <a:lstStyle/>
          <a:p>
            <a:pPr algn="l"/>
            <a:r>
              <a:rPr lang="ja-JP" altLang="en-US" dirty="0">
                <a:solidFill>
                  <a:schemeClr val="accent3"/>
                </a:solidFill>
              </a:rPr>
              <a:t>サイト誘導強化に伴い「編集誘導枠掲載料」が値上げとなりますが、</a:t>
            </a:r>
            <a:endParaRPr lang="en-US" altLang="ja-JP" dirty="0">
              <a:solidFill>
                <a:schemeClr val="accent3"/>
              </a:solidFill>
            </a:endParaRPr>
          </a:p>
          <a:p>
            <a:pPr algn="l"/>
            <a:r>
              <a:rPr lang="ja-JP" altLang="en-US" dirty="0">
                <a:solidFill>
                  <a:schemeClr val="accent3"/>
                </a:solidFill>
              </a:rPr>
              <a:t>「タイアップ制作費」を調整したことで、パッケージ金額は据え置きのままご提供しています。</a:t>
            </a:r>
            <a:endParaRPr kumimoji="1" lang="ja-JP" altLang="en-US" dirty="0">
              <a:solidFill>
                <a:schemeClr val="accent3"/>
              </a:solidFill>
            </a:endParaRPr>
          </a:p>
        </p:txBody>
      </p:sp>
    </p:spTree>
    <p:extLst>
      <p:ext uri="{BB962C8B-B14F-4D97-AF65-F5344CB8AC3E}">
        <p14:creationId xmlns:p14="http://schemas.microsoft.com/office/powerpoint/2010/main" val="2221456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商品スペック</a:t>
            </a:r>
            <a:endParaRPr lang="en-US" altLang="ja-JP" dirty="0"/>
          </a:p>
        </p:txBody>
      </p:sp>
      <p:pic>
        <p:nvPicPr>
          <p:cNvPr id="7" name="図プレースホルダー 7" descr="アイコン&#10;&#10;自動的に生成された説明">
            <a:extLst>
              <a:ext uri="{FF2B5EF4-FFF2-40B4-BE49-F238E27FC236}">
                <a16:creationId xmlns:a16="http://schemas.microsoft.com/office/drawing/2014/main" id="{15B7878F-5077-5696-0FB4-E7EE3A8C6DE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620513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a:t>Yahoo!</a:t>
            </a:r>
            <a:r>
              <a:rPr lang="ja-JP" altLang="en-US"/>
              <a:t>ファイナンス</a:t>
            </a:r>
            <a:r>
              <a:rPr lang="en-US" altLang="ja-JP"/>
              <a:t>  </a:t>
            </a:r>
            <a:r>
              <a:rPr lang="ja-JP" altLang="en-US"/>
              <a:t>タイアップ</a:t>
            </a:r>
            <a:r>
              <a:rPr lang="en-US" altLang="ja-JP"/>
              <a:t> </a:t>
            </a:r>
            <a:r>
              <a:rPr lang="en-US" altLang="ja-JP" sz="1600"/>
              <a:t>– </a:t>
            </a:r>
            <a:r>
              <a:rPr lang="ja-JP" altLang="en-US" sz="1600"/>
              <a:t>スマートフォン </a:t>
            </a:r>
            <a:r>
              <a:rPr lang="en-US" altLang="ja-JP" sz="160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840518" y="2931260"/>
            <a:ext cx="2558394" cy="379719"/>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05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050" i="0" u="none" strike="noStrike" kern="1200" cap="none" spc="0" normalizeH="0" baseline="0" noProof="0" dirty="0">
                <a:ln>
                  <a:noFill/>
                </a:ln>
                <a:solidFill>
                  <a:schemeClr val="accent3"/>
                </a:solidFill>
                <a:effectLst/>
                <a:uLnTx/>
                <a:uFillTx/>
                <a:latin typeface="メイリオ"/>
                <a:ea typeface="メイリオ"/>
                <a:cs typeface="+mn-cs"/>
              </a:rPr>
              <a:t>ファイナンストップ</a:t>
            </a:r>
            <a:endParaRPr kumimoji="1" lang="en-US" altLang="ja-JP" sz="105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accent3"/>
                </a:solidFill>
                <a:effectLst/>
                <a:uLnTx/>
                <a:uFillTx/>
                <a:latin typeface="メイリオ"/>
                <a:ea typeface="メイリオ"/>
                <a:cs typeface="+mn-cs"/>
              </a:rPr>
              <a:t>投資信託ランキングコンテンツ</a:t>
            </a:r>
            <a:r>
              <a:rPr lang="ja-JP" altLang="en-US" sz="1050" dirty="0">
                <a:solidFill>
                  <a:schemeClr val="accent3"/>
                </a:solidFill>
                <a:latin typeface="メイリオ"/>
                <a:ea typeface="メイリオ"/>
              </a:rPr>
              <a:t>下</a:t>
            </a:r>
            <a:r>
              <a:rPr kumimoji="1" lang="ja-JP" altLang="en-US" sz="1050" i="0" u="none" strike="noStrike" kern="1200" cap="none" spc="0" normalizeH="0" baseline="0" noProof="0" dirty="0">
                <a:ln>
                  <a:noFill/>
                </a:ln>
                <a:solidFill>
                  <a:schemeClr val="accent3"/>
                </a:solidFill>
                <a:effectLst/>
                <a:uLnTx/>
                <a:uFillTx/>
                <a:latin typeface="メイリオ"/>
                <a:ea typeface="メイリオ"/>
                <a:cs typeface="+mn-cs"/>
              </a:rPr>
              <a:t>部、ほか</a:t>
            </a:r>
            <a:endParaRPr kumimoji="1" lang="en-US" altLang="ja-JP" sz="105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3" y="2521757"/>
            <a:ext cx="1761076"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11" name="グループ化 10">
            <a:extLst>
              <a:ext uri="{FF2B5EF4-FFF2-40B4-BE49-F238E27FC236}">
                <a16:creationId xmlns:a16="http://schemas.microsoft.com/office/drawing/2014/main" id="{B209CDF1-1E4B-D745-3A53-2E01A105992D}"/>
              </a:ext>
            </a:extLst>
          </p:cNvPr>
          <p:cNvGrpSpPr/>
          <p:nvPr/>
        </p:nvGrpSpPr>
        <p:grpSpPr>
          <a:xfrm>
            <a:off x="1280190" y="3469360"/>
            <a:ext cx="1430691" cy="2773891"/>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15" name="グループ化 14">
            <a:extLst>
              <a:ext uri="{FF2B5EF4-FFF2-40B4-BE49-F238E27FC236}">
                <a16:creationId xmlns:a16="http://schemas.microsoft.com/office/drawing/2014/main" id="{C9F9BA2C-CADE-AD1B-77C8-C17172AF54C7}"/>
              </a:ext>
            </a:extLst>
          </p:cNvPr>
          <p:cNvGrpSpPr/>
          <p:nvPr/>
        </p:nvGrpSpPr>
        <p:grpSpPr>
          <a:xfrm>
            <a:off x="1403409" y="3673951"/>
            <a:ext cx="1186667" cy="2411500"/>
            <a:chOff x="1687657" y="3840047"/>
            <a:chExt cx="912495" cy="1854336"/>
          </a:xfrm>
        </p:grpSpPr>
        <p:pic>
          <p:nvPicPr>
            <p:cNvPr id="16" name="図 15">
              <a:extLst>
                <a:ext uri="{FF2B5EF4-FFF2-40B4-BE49-F238E27FC236}">
                  <a16:creationId xmlns:a16="http://schemas.microsoft.com/office/drawing/2014/main" id="{48732D5A-42BA-95EB-1C26-5CA2D55E1E39}"/>
                </a:ext>
              </a:extLst>
            </p:cNvPr>
            <p:cNvPicPr>
              <a:picLocks noChangeAspect="1"/>
            </p:cNvPicPr>
            <p:nvPr/>
          </p:nvPicPr>
          <p:blipFill rotWithShape="1">
            <a:blip r:embed="rId5"/>
            <a:srcRect l="5722" r="4321" b="3529"/>
            <a:stretch/>
          </p:blipFill>
          <p:spPr>
            <a:xfrm>
              <a:off x="1687657" y="3840047"/>
              <a:ext cx="912495" cy="1847800"/>
            </a:xfrm>
            <a:prstGeom prst="rect">
              <a:avLst/>
            </a:prstGeom>
            <a:ln>
              <a:noFill/>
            </a:ln>
          </p:spPr>
        </p:pic>
        <p:sp>
          <p:nvSpPr>
            <p:cNvPr id="17" name="正方形/長方形 16">
              <a:extLst>
                <a:ext uri="{FF2B5EF4-FFF2-40B4-BE49-F238E27FC236}">
                  <a16:creationId xmlns:a16="http://schemas.microsoft.com/office/drawing/2014/main" id="{CE49D9DD-5C3A-1C10-F682-9CB2E9F1CB88}"/>
                </a:ext>
              </a:extLst>
            </p:cNvPr>
            <p:cNvSpPr>
              <a:spLocks noChangeAspect="1"/>
            </p:cNvSpPr>
            <p:nvPr/>
          </p:nvSpPr>
          <p:spPr>
            <a:xfrm>
              <a:off x="1709975" y="5207258"/>
              <a:ext cx="866001" cy="487125"/>
            </a:xfrm>
            <a:prstGeom prst="rect">
              <a:avLst/>
            </a:prstGeom>
            <a:solidFill>
              <a:schemeClr val="accent2">
                <a:lumMod val="50000"/>
              </a:schemeClr>
            </a:solid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テキスト ボックス 17">
            <a:extLst>
              <a:ext uri="{FF2B5EF4-FFF2-40B4-BE49-F238E27FC236}">
                <a16:creationId xmlns:a16="http://schemas.microsoft.com/office/drawing/2014/main" id="{4911A98B-E3A1-DB5A-35B0-766914F579BF}"/>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ご希望の</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100</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万円分</a:t>
            </a:r>
          </a:p>
        </p:txBody>
      </p:sp>
      <p:sp>
        <p:nvSpPr>
          <p:cNvPr id="19" name="角丸四角形 10">
            <a:extLst>
              <a:ext uri="{FF2B5EF4-FFF2-40B4-BE49-F238E27FC236}">
                <a16:creationId xmlns:a16="http://schemas.microsoft.com/office/drawing/2014/main" id="{9CEBE119-17D1-D39A-2E11-A10CE735D428}"/>
              </a:ext>
            </a:extLst>
          </p:cNvPr>
          <p:cNvSpPr/>
          <p:nvPr/>
        </p:nvSpPr>
        <p:spPr>
          <a:xfrm>
            <a:off x="3321431" y="2521757"/>
            <a:ext cx="29424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F1B168D-429B-100D-9BDE-A2C0F49D2316}"/>
              </a:ext>
            </a:extLst>
          </p:cNvPr>
          <p:cNvGrpSpPr/>
          <p:nvPr/>
        </p:nvGrpSpPr>
        <p:grpSpPr>
          <a:xfrm>
            <a:off x="3321431" y="3469360"/>
            <a:ext cx="1430691" cy="2773891"/>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23" name="図 22">
            <a:extLst>
              <a:ext uri="{FF2B5EF4-FFF2-40B4-BE49-F238E27FC236}">
                <a16:creationId xmlns:a16="http://schemas.microsoft.com/office/drawing/2014/main" id="{11FDB63E-86E7-70BA-72B8-39CC0B86B0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chemeClr val="bg1">
                <a:lumMod val="85000"/>
              </a:schemeClr>
            </a:solidFill>
          </a:ln>
        </p:spPr>
      </p:pic>
      <p:grpSp>
        <p:nvGrpSpPr>
          <p:cNvPr id="24" name="グループ化 23">
            <a:extLst>
              <a:ext uri="{FF2B5EF4-FFF2-40B4-BE49-F238E27FC236}">
                <a16:creationId xmlns:a16="http://schemas.microsoft.com/office/drawing/2014/main" id="{9A30E37F-C9DA-33F7-702D-F4FFA38D0159}"/>
              </a:ext>
            </a:extLst>
          </p:cNvPr>
          <p:cNvGrpSpPr/>
          <p:nvPr/>
        </p:nvGrpSpPr>
        <p:grpSpPr>
          <a:xfrm>
            <a:off x="4833239" y="3469360"/>
            <a:ext cx="1430691" cy="2773891"/>
            <a:chOff x="4833239" y="3469360"/>
            <a:chExt cx="1430691" cy="2773891"/>
          </a:xfrm>
        </p:grpSpPr>
        <p:sp>
          <p:nvSpPr>
            <p:cNvPr id="25" name="角丸四角形 28">
              <a:extLst>
                <a:ext uri="{FF2B5EF4-FFF2-40B4-BE49-F238E27FC236}">
                  <a16:creationId xmlns:a16="http://schemas.microsoft.com/office/drawing/2014/main" id="{9A295BD9-399D-B863-FE52-27AA688B8CE0}"/>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図 25">
              <a:extLst>
                <a:ext uri="{FF2B5EF4-FFF2-40B4-BE49-F238E27FC236}">
                  <a16:creationId xmlns:a16="http://schemas.microsoft.com/office/drawing/2014/main" id="{B73DBF3E-6045-E9ED-2B1F-02FB68688C6F}"/>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27" name="図 26">
            <a:extLst>
              <a:ext uri="{FF2B5EF4-FFF2-40B4-BE49-F238E27FC236}">
                <a16:creationId xmlns:a16="http://schemas.microsoft.com/office/drawing/2014/main" id="{D7128989-B800-647F-6B97-32909B2A560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chemeClr val="bg1">
                <a:lumMod val="85000"/>
              </a:schemeClr>
            </a:solidFill>
          </a:ln>
        </p:spPr>
      </p:pic>
      <p:grpSp>
        <p:nvGrpSpPr>
          <p:cNvPr id="28" name="グループ化 27">
            <a:extLst>
              <a:ext uri="{FF2B5EF4-FFF2-40B4-BE49-F238E27FC236}">
                <a16:creationId xmlns:a16="http://schemas.microsoft.com/office/drawing/2014/main" id="{78053527-B620-61BA-68E8-0786D4A002EC}"/>
              </a:ext>
            </a:extLst>
          </p:cNvPr>
          <p:cNvGrpSpPr/>
          <p:nvPr/>
        </p:nvGrpSpPr>
        <p:grpSpPr>
          <a:xfrm>
            <a:off x="6975388" y="3469360"/>
            <a:ext cx="1430691" cy="2773891"/>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31" name="グループ化 30">
            <a:extLst>
              <a:ext uri="{FF2B5EF4-FFF2-40B4-BE49-F238E27FC236}">
                <a16:creationId xmlns:a16="http://schemas.microsoft.com/office/drawing/2014/main" id="{338687DB-4FC1-7D5E-3D42-3483F36C1940}"/>
              </a:ext>
            </a:extLst>
          </p:cNvPr>
          <p:cNvGrpSpPr/>
          <p:nvPr/>
        </p:nvGrpSpPr>
        <p:grpSpPr>
          <a:xfrm>
            <a:off x="7078858" y="3670813"/>
            <a:ext cx="1223750" cy="1544224"/>
            <a:chOff x="6957061" y="3846250"/>
            <a:chExt cx="1451931" cy="1832161"/>
          </a:xfrm>
        </p:grpSpPr>
        <p:sp>
          <p:nvSpPr>
            <p:cNvPr id="32" name="正方形/長方形 31">
              <a:extLst>
                <a:ext uri="{FF2B5EF4-FFF2-40B4-BE49-F238E27FC236}">
                  <a16:creationId xmlns:a16="http://schemas.microsoft.com/office/drawing/2014/main" id="{231FBA87-9C31-5EBB-C434-30F10E664057}"/>
                </a:ext>
              </a:extLst>
            </p:cNvPr>
            <p:cNvSpPr/>
            <p:nvPr/>
          </p:nvSpPr>
          <p:spPr>
            <a:xfrm>
              <a:off x="6957061" y="3846250"/>
              <a:ext cx="1451931" cy="183216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33" name="図 32">
              <a:extLst>
                <a:ext uri="{FF2B5EF4-FFF2-40B4-BE49-F238E27FC236}">
                  <a16:creationId xmlns:a16="http://schemas.microsoft.com/office/drawing/2014/main" id="{0F6F86FD-7D87-D12D-3A7F-339F91931C37}"/>
                </a:ext>
              </a:extLst>
            </p:cNvPr>
            <p:cNvPicPr>
              <a:picLocks noChangeAspect="1"/>
            </p:cNvPicPr>
            <p:nvPr/>
          </p:nvPicPr>
          <p:blipFill rotWithShape="1">
            <a:blip r:embed="rId8"/>
            <a:srcRect l="2502" t="231" b="-1"/>
            <a:stretch/>
          </p:blipFill>
          <p:spPr>
            <a:xfrm>
              <a:off x="6978264" y="3850783"/>
              <a:ext cx="1409525" cy="199018"/>
            </a:xfrm>
            <a:prstGeom prst="rect">
              <a:avLst/>
            </a:prstGeom>
          </p:spPr>
        </p:pic>
        <p:sp>
          <p:nvSpPr>
            <p:cNvPr id="34" name="正方形/長方形 33">
              <a:extLst>
                <a:ext uri="{FF2B5EF4-FFF2-40B4-BE49-F238E27FC236}">
                  <a16:creationId xmlns:a16="http://schemas.microsoft.com/office/drawing/2014/main" id="{C3D86F88-61EC-1F3C-10C8-33E651405F20}"/>
                </a:ext>
              </a:extLst>
            </p:cNvPr>
            <p:cNvSpPr/>
            <p:nvPr/>
          </p:nvSpPr>
          <p:spPr bwMode="auto">
            <a:xfrm>
              <a:off x="7037577" y="4497940"/>
              <a:ext cx="1263196" cy="90893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35" name="正方形/長方形 34">
              <a:extLst>
                <a:ext uri="{FF2B5EF4-FFF2-40B4-BE49-F238E27FC236}">
                  <a16:creationId xmlns:a16="http://schemas.microsoft.com/office/drawing/2014/main" id="{264D2F63-DFDE-2328-89C3-9CDAD85C2EF3}"/>
                </a:ext>
              </a:extLst>
            </p:cNvPr>
            <p:cNvSpPr/>
            <p:nvPr/>
          </p:nvSpPr>
          <p:spPr bwMode="auto">
            <a:xfrm>
              <a:off x="7040848" y="4172761"/>
              <a:ext cx="1259924" cy="23689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sp>
          <p:nvSpPr>
            <p:cNvPr id="36" name="正方形/長方形 35">
              <a:extLst>
                <a:ext uri="{FF2B5EF4-FFF2-40B4-BE49-F238E27FC236}">
                  <a16:creationId xmlns:a16="http://schemas.microsoft.com/office/drawing/2014/main" id="{2CBC33B0-424C-D99B-2881-168657AA150B}"/>
                </a:ext>
              </a:extLst>
            </p:cNvPr>
            <p:cNvSpPr/>
            <p:nvPr/>
          </p:nvSpPr>
          <p:spPr>
            <a:xfrm>
              <a:off x="7041326" y="5440848"/>
              <a:ext cx="1259446" cy="156103"/>
            </a:xfrm>
            <a:prstGeom prst="rect">
              <a:avLst/>
            </a:prstGeom>
            <a:solidFill>
              <a:schemeClr val="accent2">
                <a:lumMod val="90000"/>
              </a:schemeClr>
            </a:solid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37" name="角丸四角形 48">
            <a:extLst>
              <a:ext uri="{FF2B5EF4-FFF2-40B4-BE49-F238E27FC236}">
                <a16:creationId xmlns:a16="http://schemas.microsoft.com/office/drawing/2014/main" id="{2FEC48E9-C433-5401-C208-581631E4A5DD}"/>
              </a:ext>
            </a:extLst>
          </p:cNvPr>
          <p:cNvSpPr/>
          <p:nvPr/>
        </p:nvSpPr>
        <p:spPr>
          <a:xfrm>
            <a:off x="9545798" y="3528940"/>
            <a:ext cx="1301333" cy="2606634"/>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dirty="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dirty="0">
                <a:solidFill>
                  <a:schemeClr val="accent6"/>
                </a:solidFill>
                <a:latin typeface="Meiryo" panose="020B0604030504040204" pitchFamily="34" charset="-128"/>
                <a:ea typeface="Meiryo" panose="020B0604030504040204" pitchFamily="34" charset="-128"/>
              </a:rPr>
              <a:t>ページ</a:t>
            </a: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ファイナンス」面に記事コンテンツを掲載します。</a:t>
            </a:r>
          </a:p>
          <a:p>
            <a:pPr>
              <a:lnSpc>
                <a:spcPct val="130000"/>
              </a:lnSpc>
            </a:pPr>
            <a:r>
              <a:rPr lang="ja-JP" altLang="en-US" sz="1600" b="1" spc="-5" dirty="0">
                <a:solidFill>
                  <a:schemeClr val="accent3"/>
                </a:solidFill>
                <a:latin typeface="メイリオ"/>
                <a:cs typeface="メイリオ"/>
              </a:rPr>
              <a:t>金融商品に興味があるユーザーに対し、</a:t>
            </a:r>
            <a:r>
              <a:rPr lang="en-US" altLang="ja-JP" sz="1600" b="1" spc="-5" dirty="0">
                <a:solidFill>
                  <a:schemeClr val="accent3"/>
                </a:solidFill>
                <a:latin typeface="メイリオ"/>
                <a:cs typeface="メイリオ"/>
              </a:rPr>
              <a:t>Yahoo!</a:t>
            </a:r>
            <a:r>
              <a:rPr lang="ja-JP" altLang="en-US" sz="1600" b="1" spc="-5" dirty="0">
                <a:solidFill>
                  <a:schemeClr val="accent3"/>
                </a:solidFill>
                <a:latin typeface="メイリオ"/>
                <a:cs typeface="メイリオ"/>
              </a:rPr>
              <a:t>ファイナンスがコンテンツ企画・制作を行い、メッセージを届けます。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1635" y="4756992"/>
            <a:ext cx="272794" cy="150529"/>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4330" y="4756992"/>
            <a:ext cx="272794" cy="150529"/>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stCxn id="36" idx="3"/>
          </p:cNvCxnSpPr>
          <p:nvPr/>
        </p:nvCxnSpPr>
        <p:spPr>
          <a:xfrm>
            <a:off x="8211395" y="5080594"/>
            <a:ext cx="1269724"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id="{979D68A4-4299-0B07-3110-87D79CB75EBB}"/>
              </a:ext>
            </a:extLst>
          </p:cNvPr>
          <p:cNvSpPr/>
          <p:nvPr/>
        </p:nvSpPr>
        <p:spPr>
          <a:xfrm>
            <a:off x="3516243" y="4235851"/>
            <a:ext cx="1058202" cy="351915"/>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921C65E0-48BD-4D86-AC74-750B4FDABEC2}"/>
              </a:ext>
            </a:extLst>
          </p:cNvPr>
          <p:cNvSpPr/>
          <p:nvPr/>
        </p:nvSpPr>
        <p:spPr>
          <a:xfrm>
            <a:off x="4950802" y="4266967"/>
            <a:ext cx="1223999" cy="671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43135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308B1744-3C55-0627-74ED-FC771EC18511}"/>
              </a:ext>
            </a:extLst>
          </p:cNvPr>
          <p:cNvSpPr txBox="1"/>
          <p:nvPr/>
        </p:nvSpPr>
        <p:spPr>
          <a:xfrm>
            <a:off x="1080967" y="2955752"/>
            <a:ext cx="2218556" cy="194669"/>
          </a:xfrm>
          <a:prstGeom prst="rect">
            <a:avLst/>
          </a:prstGeom>
          <a:noFill/>
          <a:ln w="38100">
            <a:noFill/>
          </a:ln>
        </p:spPr>
        <p:txBody>
          <a:bodyPr vert="horz" wrap="non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トップ、ほか</a:t>
            </a: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3" name="テキスト ボックス 52">
            <a:extLst>
              <a:ext uri="{FF2B5EF4-FFF2-40B4-BE49-F238E27FC236}">
                <a16:creationId xmlns:a16="http://schemas.microsoft.com/office/drawing/2014/main" id="{9F4A4FF7-7D4A-5EA1-53D9-D876DE08CA2A}"/>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ご希望の</a:t>
            </a:r>
            <a:r>
              <a:rPr kumimoji="1" lang="en"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50</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万円分</a:t>
            </a:r>
          </a:p>
        </p:txBody>
      </p:sp>
      <p:sp>
        <p:nvSpPr>
          <p:cNvPr id="54" name="角丸四角形 10">
            <a:extLst>
              <a:ext uri="{FF2B5EF4-FFF2-40B4-BE49-F238E27FC236}">
                <a16:creationId xmlns:a16="http://schemas.microsoft.com/office/drawing/2014/main" id="{9C2BB983-04FA-A7C7-FD06-FE7AB727192C}"/>
              </a:ext>
            </a:extLst>
          </p:cNvPr>
          <p:cNvSpPr/>
          <p:nvPr/>
        </p:nvSpPr>
        <p:spPr>
          <a:xfrm>
            <a:off x="3594002"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ファイナンス」面に記事コンテンツを掲載します。</a:t>
            </a:r>
          </a:p>
          <a:p>
            <a:pPr>
              <a:lnSpc>
                <a:spcPct val="130000"/>
              </a:lnSpc>
            </a:pPr>
            <a:r>
              <a:rPr lang="ja-JP" altLang="en-US" sz="1600" b="1" spc="-5" dirty="0">
                <a:solidFill>
                  <a:schemeClr val="accent3"/>
                </a:solidFill>
                <a:latin typeface="メイリオ"/>
                <a:cs typeface="メイリオ"/>
              </a:rPr>
              <a:t>金融商品に興味があるユーザーに対し、</a:t>
            </a:r>
            <a:r>
              <a:rPr lang="en-US" altLang="ja-JP" sz="1600" b="1" spc="-5" dirty="0">
                <a:solidFill>
                  <a:schemeClr val="accent3"/>
                </a:solidFill>
                <a:latin typeface="メイリオ"/>
                <a:cs typeface="メイリオ"/>
              </a:rPr>
              <a:t>Yahoo!</a:t>
            </a:r>
            <a:r>
              <a:rPr lang="ja-JP" altLang="en-US" sz="1600" b="1" spc="-5" dirty="0">
                <a:solidFill>
                  <a:schemeClr val="accent3"/>
                </a:solidFill>
                <a:latin typeface="メイリオ"/>
                <a:cs typeface="メイリオ"/>
              </a:rPr>
              <a:t>ファイナンスがコンテンツ企画・制作を行い、メッセージを届けます。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59" name="グループ化 58">
            <a:extLst>
              <a:ext uri="{FF2B5EF4-FFF2-40B4-BE49-F238E27FC236}">
                <a16:creationId xmlns:a16="http://schemas.microsoft.com/office/drawing/2014/main" id="{904BB0EE-2E13-4F45-4AAA-07678019669A}"/>
              </a:ext>
            </a:extLst>
          </p:cNvPr>
          <p:cNvGrpSpPr>
            <a:grpSpLocks noChangeAspect="1"/>
          </p:cNvGrpSpPr>
          <p:nvPr/>
        </p:nvGrpSpPr>
        <p:grpSpPr>
          <a:xfrm>
            <a:off x="5969794" y="4108958"/>
            <a:ext cx="272794" cy="150529"/>
            <a:chOff x="5270129" y="3256673"/>
            <a:chExt cx="396700" cy="218901"/>
          </a:xfrm>
        </p:grpSpPr>
        <p:sp>
          <p:nvSpPr>
            <p:cNvPr id="60" name="直角三角形 59">
              <a:extLst>
                <a:ext uri="{FF2B5EF4-FFF2-40B4-BE49-F238E27FC236}">
                  <a16:creationId xmlns:a16="http://schemas.microsoft.com/office/drawing/2014/main" id="{FF0ABB2A-3B8C-C0FB-A904-4FF4628D24DF}"/>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1" name="直角三角形 60">
              <a:extLst>
                <a:ext uri="{FF2B5EF4-FFF2-40B4-BE49-F238E27FC236}">
                  <a16:creationId xmlns:a16="http://schemas.microsoft.com/office/drawing/2014/main" id="{AE869D54-4396-0CBD-B078-DFEAEB97006B}"/>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76" name="図 75">
            <a:extLst>
              <a:ext uri="{FF2B5EF4-FFF2-40B4-BE49-F238E27FC236}">
                <a16:creationId xmlns:a16="http://schemas.microsoft.com/office/drawing/2014/main" id="{8A08EBCE-955B-280C-E46E-6D7E693272C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79" name="図 78">
            <a:extLst>
              <a:ext uri="{FF2B5EF4-FFF2-40B4-BE49-F238E27FC236}">
                <a16:creationId xmlns:a16="http://schemas.microsoft.com/office/drawing/2014/main" id="{25DFFC8C-92B7-2E4C-5373-8CC7E27154F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81" name="グループ化 80">
            <a:extLst>
              <a:ext uri="{FF2B5EF4-FFF2-40B4-BE49-F238E27FC236}">
                <a16:creationId xmlns:a16="http://schemas.microsoft.com/office/drawing/2014/main" id="{02C971A8-F290-927F-90A3-23B9FD3EDABB}"/>
              </a:ext>
            </a:extLst>
          </p:cNvPr>
          <p:cNvGrpSpPr/>
          <p:nvPr/>
        </p:nvGrpSpPr>
        <p:grpSpPr>
          <a:xfrm>
            <a:off x="6808901" y="3635472"/>
            <a:ext cx="1511582" cy="1137130"/>
            <a:chOff x="6494077" y="4945383"/>
            <a:chExt cx="2770275" cy="2084018"/>
          </a:xfrm>
        </p:grpSpPr>
        <p:grpSp>
          <p:nvGrpSpPr>
            <p:cNvPr id="82" name="グループ化 81">
              <a:extLst>
                <a:ext uri="{FF2B5EF4-FFF2-40B4-BE49-F238E27FC236}">
                  <a16:creationId xmlns:a16="http://schemas.microsoft.com/office/drawing/2014/main" id="{277EA6AB-AEE8-70F6-AFCC-556486FBAA1A}"/>
                </a:ext>
              </a:extLst>
            </p:cNvPr>
            <p:cNvGrpSpPr/>
            <p:nvPr/>
          </p:nvGrpSpPr>
          <p:grpSpPr>
            <a:xfrm>
              <a:off x="6494077" y="4945383"/>
              <a:ext cx="2770275" cy="2084018"/>
              <a:chOff x="6057016" y="1670516"/>
              <a:chExt cx="2770275" cy="2084018"/>
            </a:xfrm>
          </p:grpSpPr>
          <p:pic>
            <p:nvPicPr>
              <p:cNvPr id="84" name="図 83">
                <a:extLst>
                  <a:ext uri="{FF2B5EF4-FFF2-40B4-BE49-F238E27FC236}">
                    <a16:creationId xmlns:a16="http://schemas.microsoft.com/office/drawing/2014/main" id="{2ED65123-2305-3BD1-9CD0-7CF6F45A78F5}"/>
                  </a:ext>
                </a:extLst>
              </p:cNvPr>
              <p:cNvPicPr>
                <a:picLocks noChangeAspect="1"/>
              </p:cNvPicPr>
              <p:nvPr/>
            </p:nvPicPr>
            <p:blipFill>
              <a:blip r:embed="rId6"/>
              <a:stretch>
                <a:fillRect/>
              </a:stretch>
            </p:blipFill>
            <p:spPr>
              <a:xfrm>
                <a:off x="6057016" y="1670516"/>
                <a:ext cx="2770275" cy="2084018"/>
              </a:xfrm>
              <a:prstGeom prst="rect">
                <a:avLst/>
              </a:prstGeom>
              <a:ln>
                <a:noFill/>
              </a:ln>
            </p:spPr>
          </p:pic>
          <p:sp>
            <p:nvSpPr>
              <p:cNvPr id="85" name="正方形/長方形 84">
                <a:extLst>
                  <a:ext uri="{FF2B5EF4-FFF2-40B4-BE49-F238E27FC236}">
                    <a16:creationId xmlns:a16="http://schemas.microsoft.com/office/drawing/2014/main" id="{BEF7C0BB-961F-F485-6522-093F59BA01A6}"/>
                  </a:ext>
                </a:extLst>
              </p:cNvPr>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86" name="正方形/長方形 85">
                <a:extLst>
                  <a:ext uri="{FF2B5EF4-FFF2-40B4-BE49-F238E27FC236}">
                    <a16:creationId xmlns:a16="http://schemas.microsoft.com/office/drawing/2014/main" id="{568AFA99-8A28-BB6E-C209-170BAC30B1EA}"/>
                  </a:ext>
                </a:extLst>
              </p:cNvPr>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grpSp>
        <p:sp>
          <p:nvSpPr>
            <p:cNvPr id="83" name="正方形/長方形 82">
              <a:extLst>
                <a:ext uri="{FF2B5EF4-FFF2-40B4-BE49-F238E27FC236}">
                  <a16:creationId xmlns:a16="http://schemas.microsoft.com/office/drawing/2014/main" id="{F5CB21B1-258E-1516-0271-F16CB3D1CB26}"/>
                </a:ext>
              </a:extLst>
            </p:cNvPr>
            <p:cNvSpPr/>
            <p:nvPr/>
          </p:nvSpPr>
          <p:spPr>
            <a:xfrm>
              <a:off x="6877984" y="6720488"/>
              <a:ext cx="2027674" cy="186097"/>
            </a:xfrm>
            <a:prstGeom prst="rect">
              <a:avLst/>
            </a:prstGeom>
            <a:solidFill>
              <a:schemeClr val="accent2">
                <a:lumMod val="90000"/>
              </a:schemeClr>
            </a:solidFill>
            <a:ln w="22225"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dirty="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dirty="0">
                <a:solidFill>
                  <a:schemeClr val="accent6"/>
                </a:solidFill>
                <a:latin typeface="Meiryo" panose="020B0604030504040204" pitchFamily="34" charset="-128"/>
                <a:ea typeface="Meiryo" panose="020B0604030504040204" pitchFamily="34" charset="-128"/>
              </a:rPr>
              <a:t>ページ</a:t>
            </a: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EC2367-6A78-439E-95B5-9440D556FE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78" name="図 77">
            <a:extLst>
              <a:ext uri="{FF2B5EF4-FFF2-40B4-BE49-F238E27FC236}">
                <a16:creationId xmlns:a16="http://schemas.microsoft.com/office/drawing/2014/main" id="{8F12A916-1662-6463-6C54-C01E417C7F8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2" name="図 11">
            <a:extLst>
              <a:ext uri="{FF2B5EF4-FFF2-40B4-BE49-F238E27FC236}">
                <a16:creationId xmlns:a16="http://schemas.microsoft.com/office/drawing/2014/main" id="{3CCEFD46-2124-D7EF-A878-0AEF6269EE03}"/>
              </a:ext>
            </a:extLst>
          </p:cNvPr>
          <p:cNvPicPr>
            <a:picLocks noChangeAspect="1"/>
          </p:cNvPicPr>
          <p:nvPr/>
        </p:nvPicPr>
        <p:blipFill>
          <a:blip r:embed="rId8"/>
          <a:stretch>
            <a:fillRect/>
          </a:stretch>
        </p:blipFill>
        <p:spPr>
          <a:xfrm>
            <a:off x="4413300" y="4591523"/>
            <a:ext cx="1152036" cy="1052389"/>
          </a:xfrm>
          <a:prstGeom prst="rect">
            <a:avLst/>
          </a:prstGeom>
        </p:spPr>
      </p:pic>
      <p:pic>
        <p:nvPicPr>
          <p:cNvPr id="14" name="図 13">
            <a:extLst>
              <a:ext uri="{FF2B5EF4-FFF2-40B4-BE49-F238E27FC236}">
                <a16:creationId xmlns:a16="http://schemas.microsoft.com/office/drawing/2014/main" id="{228B0DA3-3FB8-F500-2914-8056E4C4C03B}"/>
              </a:ext>
            </a:extLst>
          </p:cNvPr>
          <p:cNvPicPr>
            <a:picLocks noChangeAspect="1"/>
          </p:cNvPicPr>
          <p:nvPr/>
        </p:nvPicPr>
        <p:blipFill>
          <a:blip r:embed="rId9"/>
          <a:stretch>
            <a:fillRect/>
          </a:stretch>
        </p:blipFill>
        <p:spPr>
          <a:xfrm>
            <a:off x="1389708" y="3559361"/>
            <a:ext cx="1274461" cy="1007635"/>
          </a:xfrm>
          <a:prstGeom prst="rect">
            <a:avLst/>
          </a:prstGeom>
        </p:spPr>
      </p:pic>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7" name="図 6">
            <a:extLst>
              <a:ext uri="{FF2B5EF4-FFF2-40B4-BE49-F238E27FC236}">
                <a16:creationId xmlns:a16="http://schemas.microsoft.com/office/drawing/2014/main" id="{F2FC86AF-1154-53C3-49BE-A4B28D9E4DB1}"/>
              </a:ext>
            </a:extLst>
          </p:cNvPr>
          <p:cNvPicPr>
            <a:picLocks noChangeAspect="1"/>
          </p:cNvPicPr>
          <p:nvPr/>
        </p:nvPicPr>
        <p:blipFill>
          <a:blip r:embed="rId10"/>
          <a:stretch>
            <a:fillRect/>
          </a:stretch>
        </p:blipFill>
        <p:spPr>
          <a:xfrm>
            <a:off x="1735345" y="4583181"/>
            <a:ext cx="1261242" cy="1069072"/>
          </a:xfrm>
          <a:prstGeom prst="rect">
            <a:avLst/>
          </a:prstGeom>
        </p:spPr>
      </p:pic>
      <p:sp>
        <p:nvSpPr>
          <p:cNvPr id="9" name="正方形/長方形 8">
            <a:extLst>
              <a:ext uri="{FF2B5EF4-FFF2-40B4-BE49-F238E27FC236}">
                <a16:creationId xmlns:a16="http://schemas.microsoft.com/office/drawing/2014/main" id="{41D40287-D94F-B206-F7D4-FDF7A451103C}"/>
              </a:ext>
            </a:extLst>
          </p:cNvPr>
          <p:cNvSpPr/>
          <p:nvPr/>
        </p:nvSpPr>
        <p:spPr>
          <a:xfrm>
            <a:off x="4830726" y="3803214"/>
            <a:ext cx="293067" cy="274568"/>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DBAD23BF-FA26-82BC-53FF-08DFD94CA468}"/>
              </a:ext>
            </a:extLst>
          </p:cNvPr>
          <p:cNvSpPr/>
          <p:nvPr/>
        </p:nvSpPr>
        <p:spPr>
          <a:xfrm>
            <a:off x="5194581" y="4836139"/>
            <a:ext cx="291819" cy="618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316887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89D93-D4F4-7336-C05C-59019B799B2F}"/>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58829C-D458-E035-FFE3-CD6594297282}"/>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F46DACA9-6917-4FAD-5A49-9B5E5107991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AD10CE73-EDD9-2C4D-95D2-962610FD6DB0}"/>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コンテンツフォーマット</a:t>
            </a:r>
            <a:endParaRPr kumimoji="1" lang="ja-JP" altLang="en-US" sz="1600" dirty="0"/>
          </a:p>
        </p:txBody>
      </p:sp>
      <p:sp>
        <p:nvSpPr>
          <p:cNvPr id="7" name="object 4">
            <a:extLst>
              <a:ext uri="{FF2B5EF4-FFF2-40B4-BE49-F238E27FC236}">
                <a16:creationId xmlns:a16="http://schemas.microsoft.com/office/drawing/2014/main" id="{71A6DDB1-EF1F-01CA-DED3-BC626D518D98}"/>
              </a:ext>
            </a:extLst>
          </p:cNvPr>
          <p:cNvSpPr txBox="1"/>
          <p:nvPr/>
        </p:nvSpPr>
        <p:spPr>
          <a:xfrm>
            <a:off x="479425" y="1096255"/>
            <a:ext cx="11233150" cy="301621"/>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規定のデザインフォーマットをベースに、</a:t>
            </a:r>
            <a:r>
              <a:rPr lang="en-US"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ファイナンスがタイアップページ制作を行います。</a:t>
            </a:r>
            <a:endParaRPr lang="en-US" altLang="ja-JP" sz="1600" spc="-5" dirty="0">
              <a:solidFill>
                <a:schemeClr val="accent3"/>
              </a:solidFill>
              <a:latin typeface="メイリオ"/>
              <a:cs typeface="メイリオ"/>
            </a:endParaRPr>
          </a:p>
        </p:txBody>
      </p:sp>
      <p:pic>
        <p:nvPicPr>
          <p:cNvPr id="5" name="図 4">
            <a:extLst>
              <a:ext uri="{FF2B5EF4-FFF2-40B4-BE49-F238E27FC236}">
                <a16:creationId xmlns:a16="http://schemas.microsoft.com/office/drawing/2014/main" id="{E8AE7E86-BDD1-8C43-BE48-E4B3628006A2}"/>
              </a:ext>
            </a:extLst>
          </p:cNvPr>
          <p:cNvPicPr>
            <a:picLocks noChangeAspect="1"/>
          </p:cNvPicPr>
          <p:nvPr/>
        </p:nvPicPr>
        <p:blipFill>
          <a:blip r:embed="rId4"/>
          <a:stretch>
            <a:fillRect/>
          </a:stretch>
        </p:blipFill>
        <p:spPr>
          <a:xfrm>
            <a:off x="986311" y="2232422"/>
            <a:ext cx="2566090" cy="4072855"/>
          </a:xfrm>
          <a:prstGeom prst="rect">
            <a:avLst/>
          </a:prstGeom>
        </p:spPr>
      </p:pic>
      <p:pic>
        <p:nvPicPr>
          <p:cNvPr id="10" name="図 9">
            <a:extLst>
              <a:ext uri="{FF2B5EF4-FFF2-40B4-BE49-F238E27FC236}">
                <a16:creationId xmlns:a16="http://schemas.microsoft.com/office/drawing/2014/main" id="{7FC99F46-37A9-A525-729D-025EB5A1502B}"/>
              </a:ext>
            </a:extLst>
          </p:cNvPr>
          <p:cNvPicPr>
            <a:picLocks noChangeAspect="1"/>
          </p:cNvPicPr>
          <p:nvPr/>
        </p:nvPicPr>
        <p:blipFill>
          <a:blip r:embed="rId5"/>
          <a:stretch>
            <a:fillRect/>
          </a:stretch>
        </p:blipFill>
        <p:spPr>
          <a:xfrm>
            <a:off x="4019993" y="1813712"/>
            <a:ext cx="2274704" cy="4730878"/>
          </a:xfrm>
          <a:prstGeom prst="rect">
            <a:avLst/>
          </a:prstGeom>
        </p:spPr>
      </p:pic>
      <p:pic>
        <p:nvPicPr>
          <p:cNvPr id="14" name="図 13">
            <a:extLst>
              <a:ext uri="{FF2B5EF4-FFF2-40B4-BE49-F238E27FC236}">
                <a16:creationId xmlns:a16="http://schemas.microsoft.com/office/drawing/2014/main" id="{7C48D25A-C64E-AB88-5C15-874BE8C7D91E}"/>
              </a:ext>
            </a:extLst>
          </p:cNvPr>
          <p:cNvPicPr>
            <a:picLocks noChangeAspect="1"/>
          </p:cNvPicPr>
          <p:nvPr/>
        </p:nvPicPr>
        <p:blipFill>
          <a:blip r:embed="rId6"/>
          <a:stretch>
            <a:fillRect/>
          </a:stretch>
        </p:blipFill>
        <p:spPr>
          <a:xfrm>
            <a:off x="6576913" y="1907103"/>
            <a:ext cx="2458029" cy="4613295"/>
          </a:xfrm>
          <a:prstGeom prst="rect">
            <a:avLst/>
          </a:prstGeom>
        </p:spPr>
      </p:pic>
      <p:pic>
        <p:nvPicPr>
          <p:cNvPr id="18" name="図 17">
            <a:extLst>
              <a:ext uri="{FF2B5EF4-FFF2-40B4-BE49-F238E27FC236}">
                <a16:creationId xmlns:a16="http://schemas.microsoft.com/office/drawing/2014/main" id="{7F9C1037-8BB0-5B16-017C-0871BE47DA0B}"/>
              </a:ext>
            </a:extLst>
          </p:cNvPr>
          <p:cNvPicPr>
            <a:picLocks noChangeAspect="1"/>
          </p:cNvPicPr>
          <p:nvPr/>
        </p:nvPicPr>
        <p:blipFill>
          <a:blip r:embed="rId7"/>
          <a:stretch>
            <a:fillRect/>
          </a:stretch>
        </p:blipFill>
        <p:spPr>
          <a:xfrm>
            <a:off x="9249100" y="1907103"/>
            <a:ext cx="2333084" cy="4205974"/>
          </a:xfrm>
          <a:prstGeom prst="rect">
            <a:avLst/>
          </a:prstGeom>
        </p:spPr>
      </p:pic>
      <p:sp>
        <p:nvSpPr>
          <p:cNvPr id="9" name="波線 8">
            <a:extLst>
              <a:ext uri="{FF2B5EF4-FFF2-40B4-BE49-F238E27FC236}">
                <a16:creationId xmlns:a16="http://schemas.microsoft.com/office/drawing/2014/main" id="{3CE69CA6-202D-0C52-FAC0-6703DC8EFDDB}"/>
              </a:ext>
            </a:extLst>
          </p:cNvPr>
          <p:cNvSpPr/>
          <p:nvPr/>
        </p:nvSpPr>
        <p:spPr>
          <a:xfrm>
            <a:off x="1019917" y="6305277"/>
            <a:ext cx="2566091" cy="300723"/>
          </a:xfrm>
          <a:prstGeom prst="wave">
            <a:avLst/>
          </a:prstGeom>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波線 11">
            <a:extLst>
              <a:ext uri="{FF2B5EF4-FFF2-40B4-BE49-F238E27FC236}">
                <a16:creationId xmlns:a16="http://schemas.microsoft.com/office/drawing/2014/main" id="{2F68C33A-4DFD-A1C7-65E3-B174F4E240EA}"/>
              </a:ext>
            </a:extLst>
          </p:cNvPr>
          <p:cNvSpPr/>
          <p:nvPr/>
        </p:nvSpPr>
        <p:spPr>
          <a:xfrm>
            <a:off x="4102113" y="6412838"/>
            <a:ext cx="1993887" cy="224243"/>
          </a:xfrm>
          <a:prstGeom prst="wave">
            <a:avLst/>
          </a:prstGeom>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波線 12">
            <a:extLst>
              <a:ext uri="{FF2B5EF4-FFF2-40B4-BE49-F238E27FC236}">
                <a16:creationId xmlns:a16="http://schemas.microsoft.com/office/drawing/2014/main" id="{70A80F75-E78E-0A1B-C59E-637D787B449E}"/>
              </a:ext>
            </a:extLst>
          </p:cNvPr>
          <p:cNvSpPr/>
          <p:nvPr/>
        </p:nvSpPr>
        <p:spPr>
          <a:xfrm>
            <a:off x="6716531" y="6381757"/>
            <a:ext cx="2270084" cy="224243"/>
          </a:xfrm>
          <a:prstGeom prst="wave">
            <a:avLst/>
          </a:prstGeom>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ボックス 7">
            <a:extLst>
              <a:ext uri="{FF2B5EF4-FFF2-40B4-BE49-F238E27FC236}">
                <a16:creationId xmlns:a16="http://schemas.microsoft.com/office/drawing/2014/main" id="{AFBE2C20-C161-F885-3BE5-21A5AEB9D5C2}"/>
              </a:ext>
            </a:extLst>
          </p:cNvPr>
          <p:cNvSpPr txBox="1"/>
          <p:nvPr/>
        </p:nvSpPr>
        <p:spPr>
          <a:xfrm>
            <a:off x="479425" y="1528292"/>
            <a:ext cx="3995004" cy="369332"/>
          </a:xfrm>
          <a:prstGeom prst="rect">
            <a:avLst/>
          </a:prstGeom>
          <a:noFill/>
        </p:spPr>
        <p:txBody>
          <a:bodyPr wrap="none" rtlCol="0">
            <a:spAutoFit/>
          </a:bodyPr>
          <a:lstStyle/>
          <a:p>
            <a:pPr algn="l"/>
            <a:r>
              <a:rPr kumimoji="1" lang="ja-JP" altLang="en-US" b="1" dirty="0"/>
              <a:t>■デザインフォーマット（</a:t>
            </a:r>
            <a:r>
              <a:rPr kumimoji="1" lang="en-US" altLang="ja-JP" b="1" dirty="0"/>
              <a:t>1</a:t>
            </a:r>
            <a:r>
              <a:rPr kumimoji="1" lang="ja-JP" altLang="en-US" b="1" dirty="0"/>
              <a:t>ページ）</a:t>
            </a:r>
          </a:p>
        </p:txBody>
      </p:sp>
    </p:spTree>
    <p:extLst>
      <p:ext uri="{BB962C8B-B14F-4D97-AF65-F5344CB8AC3E}">
        <p14:creationId xmlns:p14="http://schemas.microsoft.com/office/powerpoint/2010/main" val="441124398"/>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54141</TotalTime>
  <Words>6680</Words>
  <Application>Microsoft Office PowerPoint</Application>
  <PresentationFormat>ワイド画面</PresentationFormat>
  <Paragraphs>841</Paragraphs>
  <Slides>36</Slides>
  <Notes>19</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36</vt:i4>
      </vt:variant>
    </vt:vector>
  </HeadingPairs>
  <TitlesOfParts>
    <vt:vector size="48" baseType="lpstr">
      <vt:lpstr>Hiragino Kaku Gothic Pro</vt:lpstr>
      <vt:lpstr>LINE Seed JP_OTF Regular</vt:lpstr>
      <vt:lpstr>Meiryo UI</vt:lpstr>
      <vt:lpstr>NotoSansJP</vt:lpstr>
      <vt:lpstr>Meiryo</vt:lpstr>
      <vt:lpstr>Meiryo</vt:lpstr>
      <vt:lpstr>Yu Gothic</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revision>578</cp:revision>
  <dcterms:created xsi:type="dcterms:W3CDTF">2020-02-26T07:28:11Z</dcterms:created>
  <dcterms:modified xsi:type="dcterms:W3CDTF">2024-05-31T10:13:48Z</dcterms:modified>
  <cp:category/>
</cp:coreProperties>
</file>