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567" r:id="rId2"/>
    <p:sldId id="1158" r:id="rId3"/>
    <p:sldId id="1159" r:id="rId4"/>
    <p:sldId id="604" r:id="rId5"/>
    <p:sldId id="613" r:id="rId6"/>
    <p:sldId id="610" r:id="rId7"/>
    <p:sldId id="586" r:id="rId8"/>
    <p:sldId id="587" r:id="rId9"/>
    <p:sldId id="588" r:id="rId10"/>
    <p:sldId id="605" r:id="rId11"/>
    <p:sldId id="1160" r:id="rId12"/>
    <p:sldId id="591" r:id="rId13"/>
    <p:sldId id="592" r:id="rId14"/>
    <p:sldId id="1622" r:id="rId15"/>
    <p:sldId id="1619" r:id="rId16"/>
    <p:sldId id="590" r:id="rId17"/>
    <p:sldId id="1620" r:id="rId18"/>
    <p:sldId id="1621" r:id="rId19"/>
    <p:sldId id="614" r:id="rId20"/>
    <p:sldId id="594" r:id="rId21"/>
    <p:sldId id="595" r:id="rId22"/>
    <p:sldId id="596" r:id="rId23"/>
    <p:sldId id="601" r:id="rId24"/>
    <p:sldId id="597" r:id="rId25"/>
    <p:sldId id="599" r:id="rId26"/>
    <p:sldId id="615" r:id="rId27"/>
    <p:sldId id="576" r:id="rId28"/>
    <p:sldId id="578" r:id="rId29"/>
    <p:sldId id="514" r:id="rId30"/>
    <p:sldId id="583" r:id="rId31"/>
    <p:sldId id="581" r:id="rId32"/>
    <p:sldId id="562" r:id="rId33"/>
    <p:sldId id="608" r:id="rId34"/>
    <p:sldId id="1623" r:id="rId35"/>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ADC"/>
    <a:srgbClr val="FFFFFF"/>
    <a:srgbClr val="F5F5F5"/>
    <a:srgbClr val="E9E9E9"/>
    <a:srgbClr val="999999"/>
    <a:srgbClr val="9B8A7F"/>
    <a:srgbClr val="C4A17C"/>
    <a:srgbClr val="FBFBFB"/>
    <a:srgbClr val="ECECEC"/>
    <a:srgbClr val="FCED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淡色スタイル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2DE63D5-997A-4646-A377-4702673A728D}" styleName="淡色スタイル 2 - アクセント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102" autoAdjust="0"/>
    <p:restoredTop sz="89660" autoAdjust="0"/>
  </p:normalViewPr>
  <p:slideViewPr>
    <p:cSldViewPr snapToGrid="0">
      <p:cViewPr varScale="1">
        <p:scale>
          <a:sx n="78" d="100"/>
          <a:sy n="78" d="100"/>
        </p:scale>
        <p:origin x="76" y="368"/>
      </p:cViewPr>
      <p:guideLst/>
    </p:cSldViewPr>
  </p:slideViewPr>
  <p:outlineViewPr>
    <p:cViewPr>
      <p:scale>
        <a:sx n="33" d="100"/>
        <a:sy n="33" d="100"/>
      </p:scale>
      <p:origin x="0" y="0"/>
    </p:cViewPr>
  </p:outlineViewPr>
  <p:notesTextViewPr>
    <p:cViewPr>
      <p:scale>
        <a:sx n="240" d="100"/>
        <a:sy n="24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2024/1/23</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39494072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28</a:t>
            </a:fld>
            <a:endParaRPr kumimoji="1" lang="ja-JP" altLang="en-US"/>
          </a:p>
        </p:txBody>
      </p:sp>
    </p:spTree>
    <p:extLst>
      <p:ext uri="{BB962C8B-B14F-4D97-AF65-F5344CB8AC3E}">
        <p14:creationId xmlns:p14="http://schemas.microsoft.com/office/powerpoint/2010/main" val="11416750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29</a:t>
            </a:fld>
            <a:endParaRPr kumimoji="1" lang="ja-JP" altLang="en-US"/>
          </a:p>
        </p:txBody>
      </p:sp>
    </p:spTree>
    <p:extLst>
      <p:ext uri="{BB962C8B-B14F-4D97-AF65-F5344CB8AC3E}">
        <p14:creationId xmlns:p14="http://schemas.microsoft.com/office/powerpoint/2010/main" val="15837366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30</a:t>
            </a:fld>
            <a:endParaRPr kumimoji="1" lang="ja-JP" altLang="en-US"/>
          </a:p>
        </p:txBody>
      </p:sp>
    </p:spTree>
    <p:extLst>
      <p:ext uri="{BB962C8B-B14F-4D97-AF65-F5344CB8AC3E}">
        <p14:creationId xmlns:p14="http://schemas.microsoft.com/office/powerpoint/2010/main" val="33834568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31</a:t>
            </a:fld>
            <a:endParaRPr kumimoji="1" lang="ja-JP" altLang="en-US"/>
          </a:p>
        </p:txBody>
      </p:sp>
    </p:spTree>
    <p:extLst>
      <p:ext uri="{BB962C8B-B14F-4D97-AF65-F5344CB8AC3E}">
        <p14:creationId xmlns:p14="http://schemas.microsoft.com/office/powerpoint/2010/main" val="18396779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32</a:t>
            </a:fld>
            <a:endParaRPr kumimoji="1" lang="ja-JP" altLang="en-US"/>
          </a:p>
        </p:txBody>
      </p:sp>
    </p:spTree>
    <p:extLst>
      <p:ext uri="{BB962C8B-B14F-4D97-AF65-F5344CB8AC3E}">
        <p14:creationId xmlns:p14="http://schemas.microsoft.com/office/powerpoint/2010/main" val="28614193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33</a:t>
            </a:fld>
            <a:endParaRPr kumimoji="1" lang="ja-JP" altLang="en-US"/>
          </a:p>
        </p:txBody>
      </p:sp>
    </p:spTree>
    <p:extLst>
      <p:ext uri="{BB962C8B-B14F-4D97-AF65-F5344CB8AC3E}">
        <p14:creationId xmlns:p14="http://schemas.microsoft.com/office/powerpoint/2010/main" val="35114283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34</a:t>
            </a:fld>
            <a:endParaRPr kumimoji="1" lang="ja-JP" altLang="en-US"/>
          </a:p>
        </p:txBody>
      </p:sp>
    </p:spTree>
    <p:extLst>
      <p:ext uri="{BB962C8B-B14F-4D97-AF65-F5344CB8AC3E}">
        <p14:creationId xmlns:p14="http://schemas.microsoft.com/office/powerpoint/2010/main" val="30696358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7</a:t>
            </a:fld>
            <a:endParaRPr kumimoji="1" lang="ja-JP" altLang="en-US"/>
          </a:p>
        </p:txBody>
      </p:sp>
    </p:spTree>
    <p:extLst>
      <p:ext uri="{BB962C8B-B14F-4D97-AF65-F5344CB8AC3E}">
        <p14:creationId xmlns:p14="http://schemas.microsoft.com/office/powerpoint/2010/main" val="32686592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8</a:t>
            </a:fld>
            <a:endParaRPr kumimoji="1" lang="ja-JP" altLang="en-US"/>
          </a:p>
        </p:txBody>
      </p:sp>
    </p:spTree>
    <p:extLst>
      <p:ext uri="{BB962C8B-B14F-4D97-AF65-F5344CB8AC3E}">
        <p14:creationId xmlns:p14="http://schemas.microsoft.com/office/powerpoint/2010/main" val="3374857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11</a:t>
            </a:fld>
            <a:endParaRPr kumimoji="1" lang="ja-JP" altLang="en-US"/>
          </a:p>
        </p:txBody>
      </p:sp>
    </p:spTree>
    <p:extLst>
      <p:ext uri="{BB962C8B-B14F-4D97-AF65-F5344CB8AC3E}">
        <p14:creationId xmlns:p14="http://schemas.microsoft.com/office/powerpoint/2010/main" val="12691684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12</a:t>
            </a:fld>
            <a:endParaRPr kumimoji="1" lang="ja-JP" altLang="en-US"/>
          </a:p>
        </p:txBody>
      </p:sp>
    </p:spTree>
    <p:extLst>
      <p:ext uri="{BB962C8B-B14F-4D97-AF65-F5344CB8AC3E}">
        <p14:creationId xmlns:p14="http://schemas.microsoft.com/office/powerpoint/2010/main" val="13774352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17</a:t>
            </a:fld>
            <a:endParaRPr kumimoji="1" lang="ja-JP" altLang="en-US"/>
          </a:p>
        </p:txBody>
      </p:sp>
    </p:spTree>
    <p:extLst>
      <p:ext uri="{BB962C8B-B14F-4D97-AF65-F5344CB8AC3E}">
        <p14:creationId xmlns:p14="http://schemas.microsoft.com/office/powerpoint/2010/main" val="7675501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20</a:t>
            </a:fld>
            <a:endParaRPr kumimoji="1" lang="ja-JP" altLang="en-US"/>
          </a:p>
        </p:txBody>
      </p:sp>
    </p:spTree>
    <p:extLst>
      <p:ext uri="{BB962C8B-B14F-4D97-AF65-F5344CB8AC3E}">
        <p14:creationId xmlns:p14="http://schemas.microsoft.com/office/powerpoint/2010/main" val="2729001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25</a:t>
            </a:fld>
            <a:endParaRPr kumimoji="1" lang="ja-JP" altLang="en-US"/>
          </a:p>
        </p:txBody>
      </p:sp>
    </p:spTree>
    <p:extLst>
      <p:ext uri="{BB962C8B-B14F-4D97-AF65-F5344CB8AC3E}">
        <p14:creationId xmlns:p14="http://schemas.microsoft.com/office/powerpoint/2010/main" val="30998540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27</a:t>
            </a:fld>
            <a:endParaRPr kumimoji="1" lang="ja-JP" altLang="en-US"/>
          </a:p>
        </p:txBody>
      </p:sp>
    </p:spTree>
    <p:extLst>
      <p:ext uri="{BB962C8B-B14F-4D97-AF65-F5344CB8AC3E}">
        <p14:creationId xmlns:p14="http://schemas.microsoft.com/office/powerpoint/2010/main" val="267618879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hyperlink" Target="https://www.lycbiz.com/jp/service/yahoo-ads/" TargetMode="External"/><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4_裏表紙A">
    <p:spTree>
      <p:nvGrpSpPr>
        <p:cNvPr id="1" name=""/>
        <p:cNvGrpSpPr/>
        <p:nvPr/>
      </p:nvGrpSpPr>
      <p:grpSpPr>
        <a:xfrm>
          <a:off x="0" y="0"/>
          <a:ext cx="0" cy="0"/>
          <a:chOff x="0" y="0"/>
          <a:chExt cx="0" cy="0"/>
        </a:xfrm>
      </p:grpSpPr>
      <p:pic>
        <p:nvPicPr>
          <p:cNvPr id="5" name="図 4" descr="携帯電話を持っている手&#10;&#10;自動的に生成された説明">
            <a:extLst>
              <a:ext uri="{FF2B5EF4-FFF2-40B4-BE49-F238E27FC236}">
                <a16:creationId xmlns:a16="http://schemas.microsoft.com/office/drawing/2014/main" id="{390667AE-29F2-EF89-9C6A-832879B723BB}"/>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7936" t="10115" r="30" b="-12631"/>
          <a:stretch/>
        </p:blipFill>
        <p:spPr>
          <a:xfrm>
            <a:off x="0" y="0"/>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rot="10800000">
            <a:off x="-20531" y="3404568"/>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586574" y="5220647"/>
            <a:ext cx="2998320"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 altLang="ja-JP" sz="1200" b="0" i="0" u="sng" dirty="0">
                <a:solidFill>
                  <a:schemeClr val="bg1"/>
                </a:solidFill>
                <a:effectLst/>
                <a:latin typeface="NotoSansJP"/>
                <a:hlinkClick r:id="rId3">
                  <a:extLst>
                    <a:ext uri="{A12FA001-AC4F-418D-AE19-62706E023703}">
                      <ahyp:hlinkClr xmlns:ahyp="http://schemas.microsoft.com/office/drawing/2018/hyperlinkcolor" val="tx"/>
                    </a:ext>
                  </a:extLst>
                </a:hlinkClick>
              </a:rPr>
              <a:t>https://www.lycbiz.com/jp/service/yahoo-ads/</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
        <p:nvSpPr>
          <p:cNvPr id="6" name="角丸四角形 5">
            <a:extLst>
              <a:ext uri="{FF2B5EF4-FFF2-40B4-BE49-F238E27FC236}">
                <a16:creationId xmlns:a16="http://schemas.microsoft.com/office/drawing/2014/main" id="{B5478291-86B3-74F5-B414-080B65FD2BD5}"/>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3" name="テキスト ボックス 2">
            <a:extLst>
              <a:ext uri="{FF2B5EF4-FFF2-40B4-BE49-F238E27FC236}">
                <a16:creationId xmlns:a16="http://schemas.microsoft.com/office/drawing/2014/main" id="{5B081C19-37DA-82A8-9B7E-AACB475F1C44}"/>
              </a:ext>
            </a:extLst>
          </p:cNvPr>
          <p:cNvSpPr txBox="1"/>
          <p:nvPr userDrawn="1"/>
        </p:nvSpPr>
        <p:spPr>
          <a:xfrm>
            <a:off x="10943753" y="6444396"/>
            <a:ext cx="1122423" cy="230832"/>
          </a:xfrm>
          <a:prstGeom prst="rect">
            <a:avLst/>
          </a:prstGeom>
          <a:noFill/>
        </p:spPr>
        <p:txBody>
          <a:bodyPr wrap="none" rtlCol="0">
            <a:spAutoFit/>
          </a:bodyPr>
          <a:lstStyle/>
          <a:p>
            <a:pPr algn="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pic>
        <p:nvPicPr>
          <p:cNvPr id="7" name="図 6">
            <a:extLst>
              <a:ext uri="{FF2B5EF4-FFF2-40B4-BE49-F238E27FC236}">
                <a16:creationId xmlns:a16="http://schemas.microsoft.com/office/drawing/2014/main" id="{5C90CA1F-3A61-5263-FE14-CD6591CD928B}"/>
              </a:ext>
            </a:extLst>
          </p:cNvPr>
          <p:cNvPicPr>
            <a:picLocks noChangeAspect="1"/>
          </p:cNvPicPr>
          <p:nvPr userDrawn="1"/>
        </p:nvPicPr>
        <p:blipFill>
          <a:blip r:embed="rId4"/>
          <a:stretch>
            <a:fillRect/>
          </a:stretch>
        </p:blipFill>
        <p:spPr>
          <a:xfrm>
            <a:off x="4993948" y="4346303"/>
            <a:ext cx="2183572" cy="379752"/>
          </a:xfrm>
          <a:prstGeom prst="rect">
            <a:avLst/>
          </a:prstGeom>
        </p:spPr>
      </p:pic>
    </p:spTree>
    <p:extLst>
      <p:ext uri="{BB962C8B-B14F-4D97-AF65-F5344CB8AC3E}">
        <p14:creationId xmlns:p14="http://schemas.microsoft.com/office/powerpoint/2010/main" val="25048305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02_目次B_4項目_">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bg1"/>
              </a:solidFill>
            </a:endParaRPr>
          </a:p>
        </p:txBody>
      </p:sp>
      <p:sp>
        <p:nvSpPr>
          <p:cNvPr id="8" name="正方形/長方形 7">
            <a:extLst>
              <a:ext uri="{FF2B5EF4-FFF2-40B4-BE49-F238E27FC236}">
                <a16:creationId xmlns:a16="http://schemas.microsoft.com/office/drawing/2014/main" id="{F9FA7971-777D-961A-DE98-EA6ADC6CFB4E}"/>
              </a:ext>
            </a:extLst>
          </p:cNvPr>
          <p:cNvSpPr/>
          <p:nvPr userDrawn="1"/>
        </p:nvSpPr>
        <p:spPr>
          <a:xfrm rot="864741">
            <a:off x="8169154" y="-308222"/>
            <a:ext cx="4799272" cy="7887262"/>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03714 w 4804774"/>
              <a:gd name="connsiteY0" fmla="*/ 530624 h 7936978"/>
              <a:gd name="connsiteX1" fmla="*/ 3101951 w 4804774"/>
              <a:gd name="connsiteY1" fmla="*/ 0 h 7936978"/>
              <a:gd name="connsiteX2" fmla="*/ 4804774 w 4804774"/>
              <a:gd name="connsiteY2" fmla="*/ 6597444 h 7936978"/>
              <a:gd name="connsiteX3" fmla="*/ 0 w 4804774"/>
              <a:gd name="connsiteY3" fmla="*/ 7936978 h 7936978"/>
              <a:gd name="connsiteX4" fmla="*/ 1103714 w 4804774"/>
              <a:gd name="connsiteY4" fmla="*/ 530624 h 7936978"/>
              <a:gd name="connsiteX0" fmla="*/ 1090082 w 4791142"/>
              <a:gd name="connsiteY0" fmla="*/ 530624 h 7887262"/>
              <a:gd name="connsiteX1" fmla="*/ 3088319 w 4791142"/>
              <a:gd name="connsiteY1" fmla="*/ 0 h 7887262"/>
              <a:gd name="connsiteX2" fmla="*/ 4791142 w 4791142"/>
              <a:gd name="connsiteY2" fmla="*/ 6597444 h 7887262"/>
              <a:gd name="connsiteX3" fmla="*/ 0 w 4791142"/>
              <a:gd name="connsiteY3" fmla="*/ 7887262 h 7887262"/>
              <a:gd name="connsiteX4" fmla="*/ 1090082 w 4791142"/>
              <a:gd name="connsiteY4" fmla="*/ 530624 h 7887262"/>
              <a:gd name="connsiteX0" fmla="*/ 1090082 w 4799272"/>
              <a:gd name="connsiteY0" fmla="*/ 530624 h 7887262"/>
              <a:gd name="connsiteX1" fmla="*/ 3088319 w 4799272"/>
              <a:gd name="connsiteY1" fmla="*/ 0 h 7887262"/>
              <a:gd name="connsiteX2" fmla="*/ 4799272 w 4799272"/>
              <a:gd name="connsiteY2" fmla="*/ 6654774 h 7887262"/>
              <a:gd name="connsiteX3" fmla="*/ 0 w 4799272"/>
              <a:gd name="connsiteY3" fmla="*/ 7887262 h 7887262"/>
              <a:gd name="connsiteX4" fmla="*/ 1090082 w 4799272"/>
              <a:gd name="connsiteY4" fmla="*/ 530624 h 7887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9272" h="7887262">
                <a:moveTo>
                  <a:pt x="1090082" y="530624"/>
                </a:moveTo>
                <a:lnTo>
                  <a:pt x="3088319" y="0"/>
                </a:lnTo>
                <a:lnTo>
                  <a:pt x="4799272" y="6654774"/>
                </a:lnTo>
                <a:lnTo>
                  <a:pt x="0" y="7887262"/>
                </a:lnTo>
                <a:cubicBezTo>
                  <a:pt x="518324" y="5085350"/>
                  <a:pt x="727961" y="2995674"/>
                  <a:pt x="1090082" y="530624"/>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954184"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954184"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954184"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954184"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24184"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24184"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24184"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840224"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840224"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840224"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840224"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4" name="図 3">
            <a:extLst>
              <a:ext uri="{FF2B5EF4-FFF2-40B4-BE49-F238E27FC236}">
                <a16:creationId xmlns:a16="http://schemas.microsoft.com/office/drawing/2014/main" id="{8A125518-0AAB-3573-D633-6794F505E320}"/>
              </a:ext>
            </a:extLst>
          </p:cNvPr>
          <p:cNvPicPr>
            <a:picLocks noChangeAspect="1"/>
          </p:cNvPicPr>
          <p:nvPr userDrawn="1"/>
        </p:nvPicPr>
        <p:blipFill>
          <a:blip r:embed="rId3">
            <a:alphaModFix amt="50000"/>
          </a:blip>
          <a:stretch>
            <a:fillRect/>
          </a:stretch>
        </p:blipFill>
        <p:spPr>
          <a:xfrm>
            <a:off x="6666280" y="-37840"/>
            <a:ext cx="7804641" cy="7102315"/>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広告主</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10" name="テキスト ボックス 9">
            <a:extLst>
              <a:ext uri="{FF2B5EF4-FFF2-40B4-BE49-F238E27FC236}">
                <a16:creationId xmlns:a16="http://schemas.microsoft.com/office/drawing/2014/main" id="{03A20266-7508-1C3F-1AB1-DCC4314F83ED}"/>
              </a:ext>
            </a:extLst>
          </p:cNvPr>
          <p:cNvSpPr txBox="1"/>
          <p:nvPr userDrawn="1"/>
        </p:nvSpPr>
        <p:spPr>
          <a:xfrm>
            <a:off x="10943753" y="6444396"/>
            <a:ext cx="1122423" cy="230832"/>
          </a:xfrm>
          <a:prstGeom prst="rect">
            <a:avLst/>
          </a:prstGeom>
          <a:noFill/>
        </p:spPr>
        <p:txBody>
          <a:bodyPr wrap="none" rtlCol="0">
            <a:spAutoFit/>
          </a:bodyPr>
          <a:lstStyle/>
          <a:p>
            <a:pPr algn="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spTree>
    <p:extLst>
      <p:ext uri="{BB962C8B-B14F-4D97-AF65-F5344CB8AC3E}">
        <p14:creationId xmlns:p14="http://schemas.microsoft.com/office/powerpoint/2010/main" val="18997887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02_目次B_6項目">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正方形/長方形 7">
            <a:extLst>
              <a:ext uri="{FF2B5EF4-FFF2-40B4-BE49-F238E27FC236}">
                <a16:creationId xmlns:a16="http://schemas.microsoft.com/office/drawing/2014/main" id="{F9FA7971-777D-961A-DE98-EA6ADC6CFB4E}"/>
              </a:ext>
            </a:extLst>
          </p:cNvPr>
          <p:cNvSpPr/>
          <p:nvPr userDrawn="1"/>
        </p:nvSpPr>
        <p:spPr>
          <a:xfrm rot="864741">
            <a:off x="8169154" y="-308222"/>
            <a:ext cx="4799272" cy="7887262"/>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03714 w 4804774"/>
              <a:gd name="connsiteY0" fmla="*/ 530624 h 7936978"/>
              <a:gd name="connsiteX1" fmla="*/ 3101951 w 4804774"/>
              <a:gd name="connsiteY1" fmla="*/ 0 h 7936978"/>
              <a:gd name="connsiteX2" fmla="*/ 4804774 w 4804774"/>
              <a:gd name="connsiteY2" fmla="*/ 6597444 h 7936978"/>
              <a:gd name="connsiteX3" fmla="*/ 0 w 4804774"/>
              <a:gd name="connsiteY3" fmla="*/ 7936978 h 7936978"/>
              <a:gd name="connsiteX4" fmla="*/ 1103714 w 4804774"/>
              <a:gd name="connsiteY4" fmla="*/ 530624 h 7936978"/>
              <a:gd name="connsiteX0" fmla="*/ 1090082 w 4791142"/>
              <a:gd name="connsiteY0" fmla="*/ 530624 h 7887262"/>
              <a:gd name="connsiteX1" fmla="*/ 3088319 w 4791142"/>
              <a:gd name="connsiteY1" fmla="*/ 0 h 7887262"/>
              <a:gd name="connsiteX2" fmla="*/ 4791142 w 4791142"/>
              <a:gd name="connsiteY2" fmla="*/ 6597444 h 7887262"/>
              <a:gd name="connsiteX3" fmla="*/ 0 w 4791142"/>
              <a:gd name="connsiteY3" fmla="*/ 7887262 h 7887262"/>
              <a:gd name="connsiteX4" fmla="*/ 1090082 w 4791142"/>
              <a:gd name="connsiteY4" fmla="*/ 530624 h 7887262"/>
              <a:gd name="connsiteX0" fmla="*/ 1090082 w 4799272"/>
              <a:gd name="connsiteY0" fmla="*/ 530624 h 7887262"/>
              <a:gd name="connsiteX1" fmla="*/ 3088319 w 4799272"/>
              <a:gd name="connsiteY1" fmla="*/ 0 h 7887262"/>
              <a:gd name="connsiteX2" fmla="*/ 4799272 w 4799272"/>
              <a:gd name="connsiteY2" fmla="*/ 6654774 h 7887262"/>
              <a:gd name="connsiteX3" fmla="*/ 0 w 4799272"/>
              <a:gd name="connsiteY3" fmla="*/ 7887262 h 7887262"/>
              <a:gd name="connsiteX4" fmla="*/ 1090082 w 4799272"/>
              <a:gd name="connsiteY4" fmla="*/ 530624 h 7887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9272" h="7887262">
                <a:moveTo>
                  <a:pt x="1090082" y="530624"/>
                </a:moveTo>
                <a:lnTo>
                  <a:pt x="3088319" y="0"/>
                </a:lnTo>
                <a:lnTo>
                  <a:pt x="4799272" y="6654774"/>
                </a:lnTo>
                <a:lnTo>
                  <a:pt x="0" y="7887262"/>
                </a:lnTo>
                <a:cubicBezTo>
                  <a:pt x="518324" y="5085350"/>
                  <a:pt x="727961" y="2995674"/>
                  <a:pt x="1090082" y="530624"/>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4" name="図 3">
            <a:extLst>
              <a:ext uri="{FF2B5EF4-FFF2-40B4-BE49-F238E27FC236}">
                <a16:creationId xmlns:a16="http://schemas.microsoft.com/office/drawing/2014/main" id="{8A125518-0AAB-3573-D633-6794F505E320}"/>
              </a:ext>
            </a:extLst>
          </p:cNvPr>
          <p:cNvPicPr>
            <a:picLocks noChangeAspect="1"/>
          </p:cNvPicPr>
          <p:nvPr userDrawn="1"/>
        </p:nvPicPr>
        <p:blipFill>
          <a:blip r:embed="rId3">
            <a:alphaModFix amt="50000"/>
          </a:blip>
          <a:stretch>
            <a:fillRect/>
          </a:stretch>
        </p:blipFill>
        <p:spPr>
          <a:xfrm>
            <a:off x="6666280" y="-37840"/>
            <a:ext cx="7804641" cy="7102315"/>
          </a:xfrm>
          <a:prstGeom prst="rect">
            <a:avLst/>
          </a:prstGeom>
        </p:spPr>
      </p:pic>
      <p:sp>
        <p:nvSpPr>
          <p:cNvPr id="5" name="円/楕円 4">
            <a:extLst>
              <a:ext uri="{FF2B5EF4-FFF2-40B4-BE49-F238E27FC236}">
                <a16:creationId xmlns:a16="http://schemas.microsoft.com/office/drawing/2014/main" id="{46B2582F-0008-98B4-114F-E808E4BEB3D3}"/>
              </a:ext>
            </a:extLst>
          </p:cNvPr>
          <p:cNvSpPr>
            <a:spLocks noChangeAspect="1"/>
          </p:cNvSpPr>
          <p:nvPr userDrawn="1"/>
        </p:nvSpPr>
        <p:spPr>
          <a:xfrm>
            <a:off x="946017" y="127640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0" name="円/楕円 9">
            <a:extLst>
              <a:ext uri="{FF2B5EF4-FFF2-40B4-BE49-F238E27FC236}">
                <a16:creationId xmlns:a16="http://schemas.microsoft.com/office/drawing/2014/main" id="{53C53CFC-754C-8EC4-F8DA-89CB591076AE}"/>
              </a:ext>
            </a:extLst>
          </p:cNvPr>
          <p:cNvSpPr>
            <a:spLocks noChangeAspect="1"/>
          </p:cNvSpPr>
          <p:nvPr userDrawn="1"/>
        </p:nvSpPr>
        <p:spPr>
          <a:xfrm>
            <a:off x="946017" y="204730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6" name="円/楕円 15">
            <a:extLst>
              <a:ext uri="{FF2B5EF4-FFF2-40B4-BE49-F238E27FC236}">
                <a16:creationId xmlns:a16="http://schemas.microsoft.com/office/drawing/2014/main" id="{EFAE35BD-DD25-1B47-794F-3C039617F04A}"/>
              </a:ext>
            </a:extLst>
          </p:cNvPr>
          <p:cNvSpPr>
            <a:spLocks noChangeAspect="1"/>
          </p:cNvSpPr>
          <p:nvPr userDrawn="1"/>
        </p:nvSpPr>
        <p:spPr>
          <a:xfrm>
            <a:off x="946017" y="281819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7" name="円/楕円 16">
            <a:extLst>
              <a:ext uri="{FF2B5EF4-FFF2-40B4-BE49-F238E27FC236}">
                <a16:creationId xmlns:a16="http://schemas.microsoft.com/office/drawing/2014/main" id="{40D31314-C61D-DD98-3D5C-1DAD9777B856}"/>
              </a:ext>
            </a:extLst>
          </p:cNvPr>
          <p:cNvSpPr>
            <a:spLocks noChangeAspect="1"/>
          </p:cNvSpPr>
          <p:nvPr userDrawn="1"/>
        </p:nvSpPr>
        <p:spPr>
          <a:xfrm>
            <a:off x="946017" y="358908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8" name="直線コネクタ 17">
            <a:extLst>
              <a:ext uri="{FF2B5EF4-FFF2-40B4-BE49-F238E27FC236}">
                <a16:creationId xmlns:a16="http://schemas.microsoft.com/office/drawing/2014/main" id="{8CCB8ECE-CF02-CDD2-FFAF-4A2757A3B37C}"/>
              </a:ext>
            </a:extLst>
          </p:cNvPr>
          <p:cNvCxnSpPr>
            <a:cxnSpLocks/>
            <a:stCxn id="5" idx="4"/>
          </p:cNvCxnSpPr>
          <p:nvPr userDrawn="1"/>
        </p:nvCxnSpPr>
        <p:spPr>
          <a:xfrm>
            <a:off x="1216017" y="1816408"/>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19" name="円/楕円 18">
            <a:extLst>
              <a:ext uri="{FF2B5EF4-FFF2-40B4-BE49-F238E27FC236}">
                <a16:creationId xmlns:a16="http://schemas.microsoft.com/office/drawing/2014/main" id="{5034167B-1EF3-A0C9-CA6B-9383D8153899}"/>
              </a:ext>
            </a:extLst>
          </p:cNvPr>
          <p:cNvSpPr>
            <a:spLocks noChangeAspect="1"/>
          </p:cNvSpPr>
          <p:nvPr userDrawn="1"/>
        </p:nvSpPr>
        <p:spPr>
          <a:xfrm>
            <a:off x="946017" y="435997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05</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20" name="テキスト プレースホルダー 4">
            <a:extLst>
              <a:ext uri="{FF2B5EF4-FFF2-40B4-BE49-F238E27FC236}">
                <a16:creationId xmlns:a16="http://schemas.microsoft.com/office/drawing/2014/main" id="{691A4210-C74A-18B2-702C-F1487DCD8F0D}"/>
              </a:ext>
            </a:extLst>
          </p:cNvPr>
          <p:cNvSpPr>
            <a:spLocks noGrp="1"/>
          </p:cNvSpPr>
          <p:nvPr>
            <p:ph type="body" sz="quarter" idx="14" hasCustomPrompt="1"/>
          </p:nvPr>
        </p:nvSpPr>
        <p:spPr>
          <a:xfrm>
            <a:off x="1832057" y="1407953"/>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1" name="テキスト プレースホルダー 4">
            <a:extLst>
              <a:ext uri="{FF2B5EF4-FFF2-40B4-BE49-F238E27FC236}">
                <a16:creationId xmlns:a16="http://schemas.microsoft.com/office/drawing/2014/main" id="{9C9F46C9-4326-D925-4C1F-40DBBF2C4554}"/>
              </a:ext>
            </a:extLst>
          </p:cNvPr>
          <p:cNvSpPr>
            <a:spLocks noGrp="1"/>
          </p:cNvSpPr>
          <p:nvPr>
            <p:ph type="body" sz="quarter" idx="15" hasCustomPrompt="1"/>
          </p:nvPr>
        </p:nvSpPr>
        <p:spPr>
          <a:xfrm>
            <a:off x="1832057" y="2176074"/>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2" name="テキスト プレースホルダー 4">
            <a:extLst>
              <a:ext uri="{FF2B5EF4-FFF2-40B4-BE49-F238E27FC236}">
                <a16:creationId xmlns:a16="http://schemas.microsoft.com/office/drawing/2014/main" id="{1D6E681E-1FCC-0002-DE9E-3282D4E9B929}"/>
              </a:ext>
            </a:extLst>
          </p:cNvPr>
          <p:cNvSpPr>
            <a:spLocks noGrp="1"/>
          </p:cNvSpPr>
          <p:nvPr>
            <p:ph type="body" sz="quarter" idx="16" hasCustomPrompt="1"/>
          </p:nvPr>
        </p:nvSpPr>
        <p:spPr>
          <a:xfrm>
            <a:off x="1832057" y="294419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5" name="テキスト プレースホルダー 4">
            <a:extLst>
              <a:ext uri="{FF2B5EF4-FFF2-40B4-BE49-F238E27FC236}">
                <a16:creationId xmlns:a16="http://schemas.microsoft.com/office/drawing/2014/main" id="{D05451ED-224A-EE20-6524-DD7F2A6B66F8}"/>
              </a:ext>
            </a:extLst>
          </p:cNvPr>
          <p:cNvSpPr>
            <a:spLocks noGrp="1"/>
          </p:cNvSpPr>
          <p:nvPr>
            <p:ph type="body" sz="quarter" idx="17" hasCustomPrompt="1"/>
          </p:nvPr>
        </p:nvSpPr>
        <p:spPr>
          <a:xfrm>
            <a:off x="1832057" y="371231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6" name="テキスト プレースホルダー 4">
            <a:extLst>
              <a:ext uri="{FF2B5EF4-FFF2-40B4-BE49-F238E27FC236}">
                <a16:creationId xmlns:a16="http://schemas.microsoft.com/office/drawing/2014/main" id="{56C1FB27-AD8E-6B04-8B2D-DF20110BBF4C}"/>
              </a:ext>
            </a:extLst>
          </p:cNvPr>
          <p:cNvSpPr>
            <a:spLocks noGrp="1"/>
          </p:cNvSpPr>
          <p:nvPr>
            <p:ph type="body" sz="quarter" idx="18" hasCustomPrompt="1"/>
          </p:nvPr>
        </p:nvSpPr>
        <p:spPr>
          <a:xfrm>
            <a:off x="1832057" y="4480437"/>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7" name="円/楕円 26">
            <a:extLst>
              <a:ext uri="{FF2B5EF4-FFF2-40B4-BE49-F238E27FC236}">
                <a16:creationId xmlns:a16="http://schemas.microsoft.com/office/drawing/2014/main" id="{2AD8B817-CE82-1FA6-48FF-5A1459623CB6}"/>
              </a:ext>
            </a:extLst>
          </p:cNvPr>
          <p:cNvSpPr>
            <a:spLocks noChangeAspect="1"/>
          </p:cNvSpPr>
          <p:nvPr userDrawn="1"/>
        </p:nvSpPr>
        <p:spPr>
          <a:xfrm>
            <a:off x="946017" y="513087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06</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28" name="テキスト プレースホルダー 4">
            <a:extLst>
              <a:ext uri="{FF2B5EF4-FFF2-40B4-BE49-F238E27FC236}">
                <a16:creationId xmlns:a16="http://schemas.microsoft.com/office/drawing/2014/main" id="{E8EBF631-0F12-4A41-C457-5DDD57606913}"/>
              </a:ext>
            </a:extLst>
          </p:cNvPr>
          <p:cNvSpPr>
            <a:spLocks noGrp="1"/>
          </p:cNvSpPr>
          <p:nvPr>
            <p:ph type="body" sz="quarter" idx="19" hasCustomPrompt="1"/>
          </p:nvPr>
        </p:nvSpPr>
        <p:spPr>
          <a:xfrm>
            <a:off x="1832057" y="5248560"/>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cxnSp>
        <p:nvCxnSpPr>
          <p:cNvPr id="29" name="直線コネクタ 28">
            <a:extLst>
              <a:ext uri="{FF2B5EF4-FFF2-40B4-BE49-F238E27FC236}">
                <a16:creationId xmlns:a16="http://schemas.microsoft.com/office/drawing/2014/main" id="{1ABF7065-E56F-E1FF-7E72-C4F482A9B780}"/>
              </a:ext>
            </a:extLst>
          </p:cNvPr>
          <p:cNvCxnSpPr>
            <a:cxnSpLocks/>
          </p:cNvCxnSpPr>
          <p:nvPr userDrawn="1"/>
        </p:nvCxnSpPr>
        <p:spPr>
          <a:xfrm>
            <a:off x="1216017" y="2583636"/>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0" name="直線コネクタ 29">
            <a:extLst>
              <a:ext uri="{FF2B5EF4-FFF2-40B4-BE49-F238E27FC236}">
                <a16:creationId xmlns:a16="http://schemas.microsoft.com/office/drawing/2014/main" id="{F26911CA-BDD1-32D8-9A19-2A02D7DFADCF}"/>
              </a:ext>
            </a:extLst>
          </p:cNvPr>
          <p:cNvCxnSpPr>
            <a:cxnSpLocks/>
          </p:cNvCxnSpPr>
          <p:nvPr userDrawn="1"/>
        </p:nvCxnSpPr>
        <p:spPr>
          <a:xfrm>
            <a:off x="1216017" y="3360110"/>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1" name="直線コネクタ 30">
            <a:extLst>
              <a:ext uri="{FF2B5EF4-FFF2-40B4-BE49-F238E27FC236}">
                <a16:creationId xmlns:a16="http://schemas.microsoft.com/office/drawing/2014/main" id="{38032B60-1410-BFD1-00F2-9DA4743EB3F9}"/>
              </a:ext>
            </a:extLst>
          </p:cNvPr>
          <p:cNvCxnSpPr>
            <a:cxnSpLocks/>
          </p:cNvCxnSpPr>
          <p:nvPr userDrawn="1"/>
        </p:nvCxnSpPr>
        <p:spPr>
          <a:xfrm>
            <a:off x="1216017" y="4141692"/>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2" name="直線コネクタ 31">
            <a:extLst>
              <a:ext uri="{FF2B5EF4-FFF2-40B4-BE49-F238E27FC236}">
                <a16:creationId xmlns:a16="http://schemas.microsoft.com/office/drawing/2014/main" id="{94B4DCE9-6886-35F3-E353-4FC6C8F414CF}"/>
              </a:ext>
            </a:extLst>
          </p:cNvPr>
          <p:cNvCxnSpPr>
            <a:cxnSpLocks/>
          </p:cNvCxnSpPr>
          <p:nvPr userDrawn="1"/>
        </p:nvCxnSpPr>
        <p:spPr>
          <a:xfrm>
            <a:off x="1216017" y="4892617"/>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広告主</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6" name="テキスト ボックス 5">
            <a:extLst>
              <a:ext uri="{FF2B5EF4-FFF2-40B4-BE49-F238E27FC236}">
                <a16:creationId xmlns:a16="http://schemas.microsoft.com/office/drawing/2014/main" id="{28D87A9D-000F-975B-8DBF-1BC37F96D80E}"/>
              </a:ext>
            </a:extLst>
          </p:cNvPr>
          <p:cNvSpPr txBox="1"/>
          <p:nvPr userDrawn="1"/>
        </p:nvSpPr>
        <p:spPr>
          <a:xfrm>
            <a:off x="10943753" y="6444396"/>
            <a:ext cx="1122423" cy="230832"/>
          </a:xfrm>
          <a:prstGeom prst="rect">
            <a:avLst/>
          </a:prstGeom>
          <a:noFill/>
        </p:spPr>
        <p:txBody>
          <a:bodyPr wrap="none" rtlCol="0">
            <a:spAutoFit/>
          </a:bodyPr>
          <a:lstStyle/>
          <a:p>
            <a:pPr algn="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spTree>
    <p:extLst>
      <p:ext uri="{BB962C8B-B14F-4D97-AF65-F5344CB8AC3E}">
        <p14:creationId xmlns:p14="http://schemas.microsoft.com/office/powerpoint/2010/main" val="25737711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3_中表紙B_">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120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正方形/長方形 7">
            <a:extLst>
              <a:ext uri="{FF2B5EF4-FFF2-40B4-BE49-F238E27FC236}">
                <a16:creationId xmlns:a16="http://schemas.microsoft.com/office/drawing/2014/main" id="{FC6CB2AA-D1AF-701E-4FD0-219744D12131}"/>
              </a:ext>
            </a:extLst>
          </p:cNvPr>
          <p:cNvSpPr/>
          <p:nvPr userDrawn="1"/>
        </p:nvSpPr>
        <p:spPr>
          <a:xfrm rot="864741">
            <a:off x="8169154" y="-308222"/>
            <a:ext cx="4799272" cy="7887262"/>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03714 w 4804774"/>
              <a:gd name="connsiteY0" fmla="*/ 530624 h 7936978"/>
              <a:gd name="connsiteX1" fmla="*/ 3101951 w 4804774"/>
              <a:gd name="connsiteY1" fmla="*/ 0 h 7936978"/>
              <a:gd name="connsiteX2" fmla="*/ 4804774 w 4804774"/>
              <a:gd name="connsiteY2" fmla="*/ 6597444 h 7936978"/>
              <a:gd name="connsiteX3" fmla="*/ 0 w 4804774"/>
              <a:gd name="connsiteY3" fmla="*/ 7936978 h 7936978"/>
              <a:gd name="connsiteX4" fmla="*/ 1103714 w 4804774"/>
              <a:gd name="connsiteY4" fmla="*/ 530624 h 7936978"/>
              <a:gd name="connsiteX0" fmla="*/ 1090082 w 4791142"/>
              <a:gd name="connsiteY0" fmla="*/ 530624 h 7887262"/>
              <a:gd name="connsiteX1" fmla="*/ 3088319 w 4791142"/>
              <a:gd name="connsiteY1" fmla="*/ 0 h 7887262"/>
              <a:gd name="connsiteX2" fmla="*/ 4791142 w 4791142"/>
              <a:gd name="connsiteY2" fmla="*/ 6597444 h 7887262"/>
              <a:gd name="connsiteX3" fmla="*/ 0 w 4791142"/>
              <a:gd name="connsiteY3" fmla="*/ 7887262 h 7887262"/>
              <a:gd name="connsiteX4" fmla="*/ 1090082 w 4791142"/>
              <a:gd name="connsiteY4" fmla="*/ 530624 h 7887262"/>
              <a:gd name="connsiteX0" fmla="*/ 1090082 w 4799272"/>
              <a:gd name="connsiteY0" fmla="*/ 530624 h 7887262"/>
              <a:gd name="connsiteX1" fmla="*/ 3088319 w 4799272"/>
              <a:gd name="connsiteY1" fmla="*/ 0 h 7887262"/>
              <a:gd name="connsiteX2" fmla="*/ 4799272 w 4799272"/>
              <a:gd name="connsiteY2" fmla="*/ 6654774 h 7887262"/>
              <a:gd name="connsiteX3" fmla="*/ 0 w 4799272"/>
              <a:gd name="connsiteY3" fmla="*/ 7887262 h 7887262"/>
              <a:gd name="connsiteX4" fmla="*/ 1090082 w 4799272"/>
              <a:gd name="connsiteY4" fmla="*/ 530624 h 7887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9272" h="7887262">
                <a:moveTo>
                  <a:pt x="1090082" y="530624"/>
                </a:moveTo>
                <a:lnTo>
                  <a:pt x="3088319" y="0"/>
                </a:lnTo>
                <a:lnTo>
                  <a:pt x="4799272" y="6654774"/>
                </a:lnTo>
                <a:lnTo>
                  <a:pt x="0" y="7887262"/>
                </a:lnTo>
                <a:cubicBezTo>
                  <a:pt x="518324" y="5085350"/>
                  <a:pt x="727961" y="2995674"/>
                  <a:pt x="1090082" y="530624"/>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4" name="直線コネクタ 3">
            <a:extLst>
              <a:ext uri="{FF2B5EF4-FFF2-40B4-BE49-F238E27FC236}">
                <a16:creationId xmlns:a16="http://schemas.microsoft.com/office/drawing/2014/main" id="{AD25D10A-C71A-6286-063C-1B68277E8F06}"/>
              </a:ext>
            </a:extLst>
          </p:cNvPr>
          <p:cNvCxnSpPr>
            <a:cxnSpLocks/>
          </p:cNvCxnSpPr>
          <p:nvPr userDrawn="1"/>
        </p:nvCxnSpPr>
        <p:spPr>
          <a:xfrm>
            <a:off x="1354071" y="2750273"/>
            <a:ext cx="3600400" cy="0"/>
          </a:xfrm>
          <a:prstGeom prst="line">
            <a:avLst/>
          </a:prstGeom>
          <a:ln w="28575" cap="rnd">
            <a:solidFill>
              <a:schemeClr val="accent6"/>
            </a:solidFill>
          </a:ln>
        </p:spPr>
        <p:style>
          <a:lnRef idx="1">
            <a:schemeClr val="accent1"/>
          </a:lnRef>
          <a:fillRef idx="0">
            <a:schemeClr val="accent1"/>
          </a:fillRef>
          <a:effectRef idx="0">
            <a:schemeClr val="accent1"/>
          </a:effectRef>
          <a:fontRef idx="minor">
            <a:schemeClr val="tx1"/>
          </a:fontRef>
        </p:style>
      </p:cxnSp>
      <p:sp>
        <p:nvSpPr>
          <p:cNvPr id="16" name="図プレースホルダー 4">
            <a:extLst>
              <a:ext uri="{FF2B5EF4-FFF2-40B4-BE49-F238E27FC236}">
                <a16:creationId xmlns:a16="http://schemas.microsoft.com/office/drawing/2014/main" id="{D0F1065E-9EE2-595B-5967-C37FE139540D}"/>
              </a:ext>
            </a:extLst>
          </p:cNvPr>
          <p:cNvSpPr>
            <a:spLocks noGrp="1"/>
          </p:cNvSpPr>
          <p:nvPr>
            <p:ph type="pic" sz="quarter" idx="15" hasCustomPrompt="1"/>
          </p:nvPr>
        </p:nvSpPr>
        <p:spPr>
          <a:xfrm>
            <a:off x="2347737" y="2986688"/>
            <a:ext cx="1586282" cy="1464484"/>
          </a:xfrm>
          <a:prstGeom prst="rect">
            <a:avLst/>
          </a:prstGeom>
        </p:spPr>
        <p:txBody>
          <a:bodyPr/>
          <a:lstStyle>
            <a:lvl1pPr algn="ctr">
              <a:defRPr sz="1400">
                <a:solidFill>
                  <a:schemeClr val="bg1"/>
                </a:solidFill>
              </a:defRPr>
            </a:lvl1pPr>
          </a:lstStyle>
          <a:p>
            <a:r>
              <a:rPr lang="ja-JP" altLang="en-US" b="0" i="0">
                <a:solidFill>
                  <a:srgbClr val="172B4D"/>
                </a:solidFill>
                <a:effectLst/>
                <a:latin typeface="Hiragino Kaku Gothic Pro" panose="020B0300000000000000" pitchFamily="34" charset="-128"/>
                <a:ea typeface="Hiragino Kaku Gothic Pro" panose="020B0300000000000000" pitchFamily="34" charset="-128"/>
              </a:rPr>
              <a:t>ダウンロードしたアイコンを参照してください</a:t>
            </a:r>
            <a:endParaRPr kumimoji="1" lang="ja-JP" altLang="en-US"/>
          </a:p>
        </p:txBody>
      </p:sp>
      <p:sp>
        <p:nvSpPr>
          <p:cNvPr id="17" name="テキスト プレースホルダー 19">
            <a:extLst>
              <a:ext uri="{FF2B5EF4-FFF2-40B4-BE49-F238E27FC236}">
                <a16:creationId xmlns:a16="http://schemas.microsoft.com/office/drawing/2014/main" id="{BCD9A160-0491-4A8D-42E5-3734E2B7C760}"/>
              </a:ext>
            </a:extLst>
          </p:cNvPr>
          <p:cNvSpPr>
            <a:spLocks noGrp="1"/>
          </p:cNvSpPr>
          <p:nvPr>
            <p:ph type="body" sz="quarter" idx="18" hasCustomPrompt="1"/>
          </p:nvPr>
        </p:nvSpPr>
        <p:spPr>
          <a:xfrm>
            <a:off x="2565867" y="1260904"/>
            <a:ext cx="1150023" cy="1057321"/>
          </a:xfrm>
          <a:prstGeom prst="rect">
            <a:avLst/>
          </a:prstGeom>
        </p:spPr>
        <p:txBody>
          <a:bodyPr/>
          <a:lstStyle>
            <a:lvl1pPr>
              <a:defRPr sz="6600" b="1" i="1">
                <a:solidFill>
                  <a:srgbClr val="C00000"/>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18" name="テキスト プレースホルダー 23">
            <a:extLst>
              <a:ext uri="{FF2B5EF4-FFF2-40B4-BE49-F238E27FC236}">
                <a16:creationId xmlns:a16="http://schemas.microsoft.com/office/drawing/2014/main" id="{744513E7-AD53-6DF1-2A47-F365F7D12551}"/>
              </a:ext>
            </a:extLst>
          </p:cNvPr>
          <p:cNvSpPr>
            <a:spLocks noGrp="1"/>
          </p:cNvSpPr>
          <p:nvPr>
            <p:ph type="body" sz="quarter" idx="19" hasCustomPrompt="1"/>
          </p:nvPr>
        </p:nvSpPr>
        <p:spPr>
          <a:xfrm>
            <a:off x="1354356" y="4622481"/>
            <a:ext cx="3600115" cy="1412875"/>
          </a:xfrm>
          <a:prstGeom prst="rect">
            <a:avLst/>
          </a:prstGeom>
        </p:spPr>
        <p:txBody>
          <a:bodyPr/>
          <a:lstStyle>
            <a:lvl1pPr algn="ctr">
              <a:defRPr b="1" spc="300">
                <a:solidFill>
                  <a:srgbClr val="C00000"/>
                </a:solidFill>
              </a:defRPr>
            </a:lvl1pPr>
            <a:lvl2pPr marL="457212" indent="0">
              <a:buNone/>
              <a:defRPr/>
            </a:lvl2pPr>
          </a:lstStyle>
          <a:p>
            <a:pPr lvl="0"/>
            <a:r>
              <a:rPr kumimoji="1" lang="ja-JP" altLang="en-US"/>
              <a:t>中タイトル</a:t>
            </a:r>
            <a:endParaRPr kumimoji="1" lang="en-US" altLang="ja-JP" dirty="0"/>
          </a:p>
          <a:p>
            <a:pPr lvl="0"/>
            <a:r>
              <a:rPr kumimoji="1" lang="ja-JP" altLang="en-US"/>
              <a:t>タイトルタイトル</a:t>
            </a:r>
          </a:p>
        </p:txBody>
      </p:sp>
      <p:pic>
        <p:nvPicPr>
          <p:cNvPr id="5" name="図 4">
            <a:extLst>
              <a:ext uri="{FF2B5EF4-FFF2-40B4-BE49-F238E27FC236}">
                <a16:creationId xmlns:a16="http://schemas.microsoft.com/office/drawing/2014/main" id="{605C4C86-70CE-DCA9-EE67-9628884D3112}"/>
              </a:ext>
            </a:extLst>
          </p:cNvPr>
          <p:cNvPicPr>
            <a:picLocks noChangeAspect="1"/>
          </p:cNvPicPr>
          <p:nvPr userDrawn="1"/>
        </p:nvPicPr>
        <p:blipFill>
          <a:blip r:embed="rId2">
            <a:alphaModFix amt="50000"/>
          </a:blip>
          <a:stretch>
            <a:fillRect/>
          </a:stretch>
        </p:blipFill>
        <p:spPr>
          <a:xfrm>
            <a:off x="6666280" y="-37840"/>
            <a:ext cx="7804641" cy="7102315"/>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広告主</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6" name="テキスト ボックス 5">
            <a:extLst>
              <a:ext uri="{FF2B5EF4-FFF2-40B4-BE49-F238E27FC236}">
                <a16:creationId xmlns:a16="http://schemas.microsoft.com/office/drawing/2014/main" id="{517A9192-F1AD-6432-AA05-3ED25890561C}"/>
              </a:ext>
            </a:extLst>
          </p:cNvPr>
          <p:cNvSpPr txBox="1"/>
          <p:nvPr userDrawn="1"/>
        </p:nvSpPr>
        <p:spPr>
          <a:xfrm>
            <a:off x="10943753" y="6444396"/>
            <a:ext cx="1122423" cy="230832"/>
          </a:xfrm>
          <a:prstGeom prst="rect">
            <a:avLst/>
          </a:prstGeom>
          <a:noFill/>
        </p:spPr>
        <p:txBody>
          <a:bodyPr wrap="none" rtlCol="0">
            <a:spAutoFit/>
          </a:bodyPr>
          <a:lstStyle/>
          <a:p>
            <a:pPr algn="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spTree>
    <p:extLst>
      <p:ext uri="{BB962C8B-B14F-4D97-AF65-F5344CB8AC3E}">
        <p14:creationId xmlns:p14="http://schemas.microsoft.com/office/powerpoint/2010/main" val="17147811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4_裏表紙B">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E4029CFC-905A-4878-5D8F-5B43C8159D43}"/>
              </a:ext>
            </a:extLst>
          </p:cNvPr>
          <p:cNvSpPr/>
          <p:nvPr userDrawn="1"/>
        </p:nvSpPr>
        <p:spPr>
          <a:xfrm>
            <a:off x="1" y="-1"/>
            <a:ext cx="12192000" cy="6858001"/>
          </a:xfrm>
          <a:prstGeom prst="rect">
            <a:avLst/>
          </a:prstGeom>
          <a:solidFill>
            <a:schemeClr val="accent6"/>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42A3F64-78EB-1692-43CF-CAE76C368D3A}"/>
              </a:ext>
            </a:extLst>
          </p:cNvPr>
          <p:cNvPicPr>
            <a:picLocks noChangeAspect="1"/>
          </p:cNvPicPr>
          <p:nvPr userDrawn="1"/>
        </p:nvPicPr>
        <p:blipFill rotWithShape="1">
          <a:blip r:embed="rId2">
            <a:alphaModFix amt="50000"/>
          </a:blip>
          <a:srcRect t="17506" r="17194"/>
          <a:stretch/>
        </p:blipFill>
        <p:spPr>
          <a:xfrm>
            <a:off x="5792829" y="-32096"/>
            <a:ext cx="6435952" cy="5579715"/>
          </a:xfrm>
          <a:prstGeom prst="rect">
            <a:avLst/>
          </a:prstGeom>
        </p:spPr>
      </p:pic>
      <p:sp>
        <p:nvSpPr>
          <p:cNvPr id="10" name="テキスト ボックス 9">
            <a:extLst>
              <a:ext uri="{FF2B5EF4-FFF2-40B4-BE49-F238E27FC236}">
                <a16:creationId xmlns:a16="http://schemas.microsoft.com/office/drawing/2014/main" id="{49F810C1-BD9F-682A-EF43-7090E223EDE4}"/>
              </a:ext>
            </a:extLst>
          </p:cNvPr>
          <p:cNvSpPr txBox="1"/>
          <p:nvPr userDrawn="1"/>
        </p:nvSpPr>
        <p:spPr>
          <a:xfrm>
            <a:off x="947738" y="5638181"/>
            <a:ext cx="3738589" cy="433965"/>
          </a:xfrm>
          <a:prstGeom prst="rect">
            <a:avLst/>
          </a:prstGeom>
          <a:noFill/>
        </p:spPr>
        <p:txBody>
          <a:bodyPr wrap="none" lIns="0" tIns="0" rIns="0" bIns="0"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
        <p:nvSpPr>
          <p:cNvPr id="2" name="角丸四角形 1">
            <a:extLst>
              <a:ext uri="{FF2B5EF4-FFF2-40B4-BE49-F238E27FC236}">
                <a16:creationId xmlns:a16="http://schemas.microsoft.com/office/drawing/2014/main" id="{F125FBC4-EE4C-56B1-950B-C0A068BF643B}"/>
              </a:ext>
            </a:extLst>
          </p:cNvPr>
          <p:cNvSpPr/>
          <p:nvPr userDrawn="1"/>
        </p:nvSpPr>
        <p:spPr>
          <a:xfrm>
            <a:off x="10126800" y="198160"/>
            <a:ext cx="1833164" cy="324000"/>
          </a:xfrm>
          <a:prstGeom prst="roundRect">
            <a:avLst>
              <a:gd name="adj" fmla="val 9836"/>
            </a:avLst>
          </a:prstGeom>
          <a:solidFill>
            <a:schemeClr val="accent6"/>
          </a:solid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広告主</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pic>
        <p:nvPicPr>
          <p:cNvPr id="4" name="図 3">
            <a:extLst>
              <a:ext uri="{FF2B5EF4-FFF2-40B4-BE49-F238E27FC236}">
                <a16:creationId xmlns:a16="http://schemas.microsoft.com/office/drawing/2014/main" id="{DF3F30F0-DEA2-9226-CFFE-A548BD716C86}"/>
              </a:ext>
            </a:extLst>
          </p:cNvPr>
          <p:cNvPicPr>
            <a:picLocks noChangeAspect="1"/>
          </p:cNvPicPr>
          <p:nvPr userDrawn="1"/>
        </p:nvPicPr>
        <p:blipFill>
          <a:blip r:embed="rId3"/>
          <a:stretch>
            <a:fillRect/>
          </a:stretch>
        </p:blipFill>
        <p:spPr>
          <a:xfrm>
            <a:off x="947738" y="4694646"/>
            <a:ext cx="2183572" cy="379752"/>
          </a:xfrm>
          <a:prstGeom prst="rect">
            <a:avLst/>
          </a:prstGeom>
        </p:spPr>
      </p:pic>
    </p:spTree>
    <p:extLst>
      <p:ext uri="{BB962C8B-B14F-4D97-AF65-F5344CB8AC3E}">
        <p14:creationId xmlns:p14="http://schemas.microsoft.com/office/powerpoint/2010/main" val="1967839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38153354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9116581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広告主・代理店限定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661548907"/>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短項目名</a:t>
            </a:r>
            <a:endParaRPr kumimoji="1" lang="en-US" altLang="ja-JP" dirty="0"/>
          </a:p>
        </p:txBody>
      </p:sp>
    </p:spTree>
    <p:extLst>
      <p:ext uri="{BB962C8B-B14F-4D97-AF65-F5344CB8AC3E}">
        <p14:creationId xmlns:p14="http://schemas.microsoft.com/office/powerpoint/2010/main" val="22321352"/>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2117098235"/>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219114"/>
            <a:ext cx="12193200" cy="1638886"/>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40" y="5725550"/>
            <a:ext cx="8703924" cy="656199"/>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977474" y="5683348"/>
            <a:ext cx="794963" cy="662469"/>
          </a:xfrm>
          <a:prstGeom prst="rect">
            <a:avLst/>
          </a:prstGeom>
        </p:spPr>
      </p:pic>
      <p:sp>
        <p:nvSpPr>
          <p:cNvPr id="10" name="テキスト ボックス 9">
            <a:extLst>
              <a:ext uri="{FF2B5EF4-FFF2-40B4-BE49-F238E27FC236}">
                <a16:creationId xmlns:a16="http://schemas.microsoft.com/office/drawing/2014/main" id="{EA32C6EC-AE4E-716F-B097-6FC5FBEEF58D}"/>
              </a:ext>
            </a:extLst>
          </p:cNvPr>
          <p:cNvSpPr txBox="1"/>
          <p:nvPr userDrawn="1"/>
        </p:nvSpPr>
        <p:spPr>
          <a:xfrm>
            <a:off x="5534788" y="6519347"/>
            <a:ext cx="1122423" cy="230832"/>
          </a:xfrm>
          <a:prstGeom prst="rect">
            <a:avLst/>
          </a:prstGeom>
          <a:noFill/>
        </p:spPr>
        <p:txBody>
          <a:bodyPr wrap="none" rtlCol="0">
            <a:spAutoFit/>
          </a:bodyPr>
          <a:lstStyle/>
          <a:p>
            <a:pPr algn="ctr"/>
            <a:r>
              <a:rPr lang="en" altLang="ko-JP" sz="900" b="0" i="0" dirty="0">
                <a:solidFill>
                  <a:schemeClr val="bg2"/>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2"/>
              </a:solidFill>
              <a:latin typeface="LINE Seed JP_OTF Regular" panose="02020500000000000000" pitchFamily="18" charset="-128"/>
            </a:endParaRPr>
          </a:p>
        </p:txBody>
      </p:sp>
    </p:spTree>
    <p:extLst>
      <p:ext uri="{BB962C8B-B14F-4D97-AF65-F5344CB8AC3E}">
        <p14:creationId xmlns:p14="http://schemas.microsoft.com/office/powerpoint/2010/main" val="1885287807"/>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00_基本マージン">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3" y="1085476"/>
              <a:ext cx="489171"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4" name="正方形/長方形 3">
            <a:extLst>
              <a:ext uri="{FF2B5EF4-FFF2-40B4-BE49-F238E27FC236}">
                <a16:creationId xmlns:a16="http://schemas.microsoft.com/office/drawing/2014/main" id="{ACC5F5CC-A932-E789-46A0-C1CF4B71C1DF}"/>
              </a:ext>
            </a:extLst>
          </p:cNvPr>
          <p:cNvSpPr/>
          <p:nvPr userDrawn="1"/>
        </p:nvSpPr>
        <p:spPr>
          <a:xfrm>
            <a:off x="11244575" y="1268412"/>
            <a:ext cx="468000" cy="5113337"/>
          </a:xfrm>
          <a:prstGeom prst="rect">
            <a:avLst/>
          </a:prstGeom>
          <a:solidFill>
            <a:schemeClr val="accent4">
              <a:alpha val="49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kumimoji="1" lang="ja-JP" altLang="en-US" dirty="0">
              <a:solidFill>
                <a:schemeClr val="tx1"/>
              </a:solidFill>
            </a:endParaRPr>
          </a:p>
        </p:txBody>
      </p:sp>
      <p:sp>
        <p:nvSpPr>
          <p:cNvPr id="6" name="正方形/長方形 5">
            <a:extLst>
              <a:ext uri="{FF2B5EF4-FFF2-40B4-BE49-F238E27FC236}">
                <a16:creationId xmlns:a16="http://schemas.microsoft.com/office/drawing/2014/main" id="{CCCB3AF0-6008-4B70-0FAE-78551819EF45}"/>
              </a:ext>
            </a:extLst>
          </p:cNvPr>
          <p:cNvSpPr/>
          <p:nvPr userDrawn="1"/>
        </p:nvSpPr>
        <p:spPr>
          <a:xfrm>
            <a:off x="479425" y="1268413"/>
            <a:ext cx="468000" cy="5113337"/>
          </a:xfrm>
          <a:prstGeom prst="rect">
            <a:avLst/>
          </a:prstGeom>
          <a:solidFill>
            <a:schemeClr val="accent4">
              <a:alpha val="49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kumimoji="1" lang="ja-JP" altLang="en-US" dirty="0">
              <a:solidFill>
                <a:schemeClr val="tx1"/>
              </a:solidFill>
            </a:endParaRPr>
          </a:p>
        </p:txBody>
      </p:sp>
      <p:sp>
        <p:nvSpPr>
          <p:cNvPr id="8" name="角丸四角形 7">
            <a:extLst>
              <a:ext uri="{FF2B5EF4-FFF2-40B4-BE49-F238E27FC236}">
                <a16:creationId xmlns:a16="http://schemas.microsoft.com/office/drawing/2014/main" id="{08A40A0B-F7BC-EE43-95C1-2D30DF3D1580}"/>
              </a:ext>
            </a:extLst>
          </p:cNvPr>
          <p:cNvSpPr/>
          <p:nvPr userDrawn="1"/>
        </p:nvSpPr>
        <p:spPr>
          <a:xfrm rot="5400000">
            <a:off x="186189" y="4803251"/>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9" name="直線矢印コネクタ 8">
            <a:extLst>
              <a:ext uri="{FF2B5EF4-FFF2-40B4-BE49-F238E27FC236}">
                <a16:creationId xmlns:a16="http://schemas.microsoft.com/office/drawing/2014/main" id="{98C49C64-5155-604B-5664-2D84A1118397}"/>
              </a:ext>
            </a:extLst>
          </p:cNvPr>
          <p:cNvCxnSpPr>
            <a:cxnSpLocks/>
          </p:cNvCxnSpPr>
          <p:nvPr userDrawn="1"/>
        </p:nvCxnSpPr>
        <p:spPr>
          <a:xfrm rot="5400000">
            <a:off x="720065" y="4507749"/>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角丸四角形 9">
            <a:extLst>
              <a:ext uri="{FF2B5EF4-FFF2-40B4-BE49-F238E27FC236}">
                <a16:creationId xmlns:a16="http://schemas.microsoft.com/office/drawing/2014/main" id="{C1E6CD8F-A1E7-D2CD-F6F2-B5D09C608E14}"/>
              </a:ext>
            </a:extLst>
          </p:cNvPr>
          <p:cNvSpPr/>
          <p:nvPr userDrawn="1"/>
        </p:nvSpPr>
        <p:spPr>
          <a:xfrm rot="5400000">
            <a:off x="10950783" y="4776037"/>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11" name="直線矢印コネクタ 10">
            <a:extLst>
              <a:ext uri="{FF2B5EF4-FFF2-40B4-BE49-F238E27FC236}">
                <a16:creationId xmlns:a16="http://schemas.microsoft.com/office/drawing/2014/main" id="{D8DFD872-27EF-E15F-A98B-90E83EF86EEA}"/>
              </a:ext>
            </a:extLst>
          </p:cNvPr>
          <p:cNvCxnSpPr>
            <a:cxnSpLocks/>
          </p:cNvCxnSpPr>
          <p:nvPr userDrawn="1"/>
        </p:nvCxnSpPr>
        <p:spPr>
          <a:xfrm rot="5400000">
            <a:off x="11484659" y="4480535"/>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385004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目次A_4項目">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4728DFE7-C7FE-A7C1-4895-BCAA694E5FE5}"/>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71429" t="-1" r="7199" b="-25"/>
          <a:stretch/>
        </p:blipFill>
        <p:spPr>
          <a:xfrm>
            <a:off x="9290303" y="0"/>
            <a:ext cx="2901697" cy="6858000"/>
          </a:xfrm>
          <a:prstGeom prst="rect">
            <a:avLst/>
          </a:prstGeom>
        </p:spPr>
      </p:pic>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962348" y="161581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962348" y="253392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962348" y="345202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962348" y="437012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32348" y="2155818"/>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32348" y="3073920"/>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32348" y="399202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848388" y="170579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848388" y="266039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848388" y="3584841"/>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848388" y="4479144"/>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角丸四角形 1">
            <a:extLst>
              <a:ext uri="{FF2B5EF4-FFF2-40B4-BE49-F238E27FC236}">
                <a16:creationId xmlns:a16="http://schemas.microsoft.com/office/drawing/2014/main" id="{52995217-AFA7-70B0-788B-E754AA6672FB}"/>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4" name="円/楕円 18">
            <a:extLst>
              <a:ext uri="{FF2B5EF4-FFF2-40B4-BE49-F238E27FC236}">
                <a16:creationId xmlns:a16="http://schemas.microsoft.com/office/drawing/2014/main" id="{072F0C25-50DA-B08E-2924-5929A780E485}"/>
              </a:ext>
            </a:extLst>
          </p:cNvPr>
          <p:cNvSpPr>
            <a:spLocks noChangeAspect="1"/>
          </p:cNvSpPr>
          <p:nvPr userDrawn="1"/>
        </p:nvSpPr>
        <p:spPr>
          <a:xfrm>
            <a:off x="946017" y="5187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05</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6" name="直線コネクタ 5">
            <a:extLst>
              <a:ext uri="{FF2B5EF4-FFF2-40B4-BE49-F238E27FC236}">
                <a16:creationId xmlns:a16="http://schemas.microsoft.com/office/drawing/2014/main" id="{A360662C-A924-2225-0358-94BFDCF32388}"/>
              </a:ext>
            </a:extLst>
          </p:cNvPr>
          <p:cNvCxnSpPr/>
          <p:nvPr userDrawn="1"/>
        </p:nvCxnSpPr>
        <p:spPr>
          <a:xfrm>
            <a:off x="1230743" y="4866315"/>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7" name="テキスト プレースホルダー 4">
            <a:extLst>
              <a:ext uri="{FF2B5EF4-FFF2-40B4-BE49-F238E27FC236}">
                <a16:creationId xmlns:a16="http://schemas.microsoft.com/office/drawing/2014/main" id="{EA851FCC-FBCE-1E46-8CBE-98654598DB92}"/>
              </a:ext>
            </a:extLst>
          </p:cNvPr>
          <p:cNvSpPr>
            <a:spLocks noGrp="1"/>
          </p:cNvSpPr>
          <p:nvPr>
            <p:ph type="body" sz="quarter" idx="18" hasCustomPrompt="1"/>
          </p:nvPr>
        </p:nvSpPr>
        <p:spPr>
          <a:xfrm>
            <a:off x="1856409" y="528606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Tree>
    <p:extLst>
      <p:ext uri="{BB962C8B-B14F-4D97-AF65-F5344CB8AC3E}">
        <p14:creationId xmlns:p14="http://schemas.microsoft.com/office/powerpoint/2010/main" val="29819329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_注意事項有り">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346000"/>
            <a:ext cx="12193200" cy="1512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7" name="グラフィックス 6" descr="警告 単色塗りつぶし">
            <a:extLst>
              <a:ext uri="{FF2B5EF4-FFF2-40B4-BE49-F238E27FC236}">
                <a16:creationId xmlns:a16="http://schemas.microsoft.com/office/drawing/2014/main" id="{FA79C571-2721-72DD-B72E-874E01B1AD87}"/>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00673" y="5635873"/>
            <a:ext cx="860908" cy="860908"/>
          </a:xfrm>
          <a:prstGeom prst="rect">
            <a:avLst/>
          </a:prstGeom>
        </p:spPr>
      </p:pic>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572800"/>
            <a:ext cx="9172235" cy="997200"/>
          </a:xfrm>
          <a:prstGeom prst="rect">
            <a:avLst/>
          </a:prstGeom>
        </p:spPr>
        <p:txBody>
          <a:bodyPr wrap="non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2" name="フリーフォーム 1">
            <a:extLst>
              <a:ext uri="{FF2B5EF4-FFF2-40B4-BE49-F238E27FC236}">
                <a16:creationId xmlns:a16="http://schemas.microsoft.com/office/drawing/2014/main" id="{D4B3A80D-9424-C119-B14C-D509C4C949B9}"/>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テキスト プレースホルダー 6">
            <a:extLst>
              <a:ext uri="{FF2B5EF4-FFF2-40B4-BE49-F238E27FC236}">
                <a16:creationId xmlns:a16="http://schemas.microsoft.com/office/drawing/2014/main" id="{B4AF383A-BBD2-0914-DBF6-2BD17FE0E6BF}"/>
              </a:ext>
            </a:extLst>
          </p:cNvPr>
          <p:cNvSpPr>
            <a:spLocks noGrp="1"/>
          </p:cNvSpPr>
          <p:nvPr>
            <p:ph type="body" sz="quarter" idx="13"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10" name="図プレースホルダー 11">
            <a:extLst>
              <a:ext uri="{FF2B5EF4-FFF2-40B4-BE49-F238E27FC236}">
                <a16:creationId xmlns:a16="http://schemas.microsoft.com/office/drawing/2014/main" id="{4EB769D5-8434-717C-BE50-39B1A4F2C54E}"/>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2132005956"/>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695495630"/>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7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3" name="テキスト プレースホルダー 10">
            <a:extLst>
              <a:ext uri="{FF2B5EF4-FFF2-40B4-BE49-F238E27FC236}">
                <a16:creationId xmlns:a16="http://schemas.microsoft.com/office/drawing/2014/main" id="{EEDF1896-8F0E-3B99-E84B-994456349356}"/>
              </a:ext>
            </a:extLst>
          </p:cNvPr>
          <p:cNvSpPr>
            <a:spLocks noGrp="1"/>
          </p:cNvSpPr>
          <p:nvPr>
            <p:ph type="body" sz="quarter" idx="13" hasCustomPrompt="1"/>
          </p:nvPr>
        </p:nvSpPr>
        <p:spPr>
          <a:xfrm>
            <a:off x="3855764" y="241866"/>
            <a:ext cx="5325181"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6" name="角丸四角形 5">
            <a:extLst>
              <a:ext uri="{FF2B5EF4-FFF2-40B4-BE49-F238E27FC236}">
                <a16:creationId xmlns:a16="http://schemas.microsoft.com/office/drawing/2014/main" id="{366D2A0E-6043-6819-23C0-1FBCF566E498}"/>
              </a:ext>
            </a:extLst>
          </p:cNvPr>
          <p:cNvSpPr/>
          <p:nvPr userDrawn="1"/>
        </p:nvSpPr>
        <p:spPr>
          <a:xfrm>
            <a:off x="1813177" y="176510"/>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Yu Gothic" panose="020B0400000000000000" pitchFamily="34" charset="-128"/>
              <a:ea typeface="Yu Gothic" panose="020B0400000000000000" pitchFamily="34" charset="-128"/>
            </a:endParaRPr>
          </a:p>
        </p:txBody>
      </p:sp>
    </p:spTree>
    <p:extLst>
      <p:ext uri="{BB962C8B-B14F-4D97-AF65-F5344CB8AC3E}">
        <p14:creationId xmlns:p14="http://schemas.microsoft.com/office/powerpoint/2010/main" val="2783729541"/>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1_表紙A_YDA共通">
    <p:spTree>
      <p:nvGrpSpPr>
        <p:cNvPr id="1" name=""/>
        <p:cNvGrpSpPr/>
        <p:nvPr/>
      </p:nvGrpSpPr>
      <p:grpSpPr>
        <a:xfrm>
          <a:off x="0" y="0"/>
          <a:ext cx="0" cy="0"/>
          <a:chOff x="0" y="0"/>
          <a:chExt cx="0" cy="0"/>
        </a:xfrm>
      </p:grpSpPr>
      <p:pic>
        <p:nvPicPr>
          <p:cNvPr id="11" name="図 10" descr="携帯電話を操作している女性&#10;&#10;自動的に生成された説明">
            <a:extLst>
              <a:ext uri="{FF2B5EF4-FFF2-40B4-BE49-F238E27FC236}">
                <a16:creationId xmlns:a16="http://schemas.microsoft.com/office/drawing/2014/main" id="{5DD907B9-B48A-67BE-ED3D-114DB90E78D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4101" b="15625"/>
          <a:stretch/>
        </p:blipFill>
        <p:spPr>
          <a:xfrm flipH="1">
            <a:off x="499956" y="0"/>
            <a:ext cx="11692044"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 name="テキスト ボックス 6">
            <a:extLst>
              <a:ext uri="{FF2B5EF4-FFF2-40B4-BE49-F238E27FC236}">
                <a16:creationId xmlns:a16="http://schemas.microsoft.com/office/drawing/2014/main" id="{5350EF16-406C-B46A-62A8-CFC0B2FAB7CE}"/>
              </a:ext>
            </a:extLst>
          </p:cNvPr>
          <p:cNvSpPr txBox="1"/>
          <p:nvPr userDrawn="1"/>
        </p:nvSpPr>
        <p:spPr>
          <a:xfrm>
            <a:off x="947738" y="5470989"/>
            <a:ext cx="1671933" cy="215444"/>
          </a:xfrm>
          <a:prstGeom prst="rect">
            <a:avLst/>
          </a:prstGeom>
          <a:noFill/>
        </p:spPr>
        <p:txBody>
          <a:bodyPr wrap="none" lIns="0" tIns="0" rIns="0" bIns="0" rtlCol="0">
            <a:spAutoFit/>
          </a:bodyPr>
          <a:lstStyle/>
          <a:p>
            <a:pPr algn="l"/>
            <a:r>
              <a:rPr kumimoji="1" lang="en-US" altLang="ja-JP" sz="1400" b="0" i="0" spc="0" dirty="0">
                <a:solidFill>
                  <a:schemeClr val="bg1"/>
                </a:solidFill>
                <a:latin typeface="+mn-ea"/>
                <a:ea typeface="+mn-ea"/>
              </a:rPr>
              <a:t>LINE</a:t>
            </a:r>
            <a:r>
              <a:rPr kumimoji="1" lang="ja-JP" altLang="en-US" sz="1400" b="0" i="0" spc="0" dirty="0">
                <a:solidFill>
                  <a:schemeClr val="bg1"/>
                </a:solidFill>
                <a:latin typeface="+mn-ea"/>
                <a:ea typeface="+mn-ea"/>
              </a:rPr>
              <a:t>ヤフー株式会社</a:t>
            </a:r>
          </a:p>
        </p:txBody>
      </p:sp>
      <p:sp>
        <p:nvSpPr>
          <p:cNvPr id="9" name="テキスト ボックス 8">
            <a:extLst>
              <a:ext uri="{FF2B5EF4-FFF2-40B4-BE49-F238E27FC236}">
                <a16:creationId xmlns:a16="http://schemas.microsoft.com/office/drawing/2014/main" id="{3A59649C-8BE8-2DC3-D5D5-3BB644251C84}"/>
              </a:ext>
            </a:extLst>
          </p:cNvPr>
          <p:cNvSpPr txBox="1"/>
          <p:nvPr userDrawn="1"/>
        </p:nvSpPr>
        <p:spPr>
          <a:xfrm>
            <a:off x="1082390" y="5710013"/>
            <a:ext cx="1160574"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2024/1/24</a:t>
            </a:r>
          </a:p>
        </p:txBody>
      </p:sp>
      <p:sp>
        <p:nvSpPr>
          <p:cNvPr id="12" name="角丸四角形 11">
            <a:extLst>
              <a:ext uri="{FF2B5EF4-FFF2-40B4-BE49-F238E27FC236}">
                <a16:creationId xmlns:a16="http://schemas.microsoft.com/office/drawing/2014/main" id="{BD5427A9-DE12-42A7-FD5E-3477D2174DCE}"/>
              </a:ext>
            </a:extLst>
          </p:cNvPr>
          <p:cNvSpPr/>
          <p:nvPr userDrawn="1"/>
        </p:nvSpPr>
        <p:spPr>
          <a:xfrm>
            <a:off x="971296" y="4500818"/>
            <a:ext cx="5077812"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13" name="角丸四角形 12">
            <a:extLst>
              <a:ext uri="{FF2B5EF4-FFF2-40B4-BE49-F238E27FC236}">
                <a16:creationId xmlns:a16="http://schemas.microsoft.com/office/drawing/2014/main" id="{22780751-9438-E10B-C897-046AA949D3EF}"/>
              </a:ext>
            </a:extLst>
          </p:cNvPr>
          <p:cNvSpPr/>
          <p:nvPr userDrawn="1"/>
        </p:nvSpPr>
        <p:spPr>
          <a:xfrm>
            <a:off x="94773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14" name="タイトル 7">
            <a:extLst>
              <a:ext uri="{FF2B5EF4-FFF2-40B4-BE49-F238E27FC236}">
                <a16:creationId xmlns:a16="http://schemas.microsoft.com/office/drawing/2014/main" id="{C48E86B4-85C1-29EA-DB10-EAC748B8CBF9}"/>
              </a:ext>
            </a:extLst>
          </p:cNvPr>
          <p:cNvSpPr>
            <a:spLocks noGrp="1"/>
          </p:cNvSpPr>
          <p:nvPr>
            <p:ph type="title" hasCustomPrompt="1"/>
          </p:nvPr>
        </p:nvSpPr>
        <p:spPr>
          <a:xfrm>
            <a:off x="947738"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sp>
        <p:nvSpPr>
          <p:cNvPr id="3" name="テキスト ボックス 2">
            <a:extLst>
              <a:ext uri="{FF2B5EF4-FFF2-40B4-BE49-F238E27FC236}">
                <a16:creationId xmlns:a16="http://schemas.microsoft.com/office/drawing/2014/main" id="{610364D4-9AC7-A9AD-3EA1-6381106156A6}"/>
              </a:ext>
            </a:extLst>
          </p:cNvPr>
          <p:cNvSpPr txBox="1"/>
          <p:nvPr userDrawn="1"/>
        </p:nvSpPr>
        <p:spPr>
          <a:xfrm>
            <a:off x="10943753" y="6444396"/>
            <a:ext cx="1122423" cy="230832"/>
          </a:xfrm>
          <a:prstGeom prst="rect">
            <a:avLst/>
          </a:prstGeom>
          <a:noFill/>
        </p:spPr>
        <p:txBody>
          <a:bodyPr wrap="none" rtlCol="0">
            <a:spAutoFit/>
          </a:bodyPr>
          <a:lstStyle/>
          <a:p>
            <a:pPr algn="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sp>
        <p:nvSpPr>
          <p:cNvPr id="4" name="角丸四角形 3">
            <a:extLst>
              <a:ext uri="{FF2B5EF4-FFF2-40B4-BE49-F238E27FC236}">
                <a16:creationId xmlns:a16="http://schemas.microsoft.com/office/drawing/2014/main" id="{55AE3685-9106-B089-5763-6F7B0EEBB4F8}"/>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5" name="テキスト プレースホルダー 4">
            <a:extLst>
              <a:ext uri="{FF2B5EF4-FFF2-40B4-BE49-F238E27FC236}">
                <a16:creationId xmlns:a16="http://schemas.microsoft.com/office/drawing/2014/main" id="{4094C3B6-C4B9-1DA0-0E22-B53B77458F97}"/>
              </a:ext>
            </a:extLst>
          </p:cNvPr>
          <p:cNvSpPr>
            <a:spLocks noGrp="1"/>
          </p:cNvSpPr>
          <p:nvPr>
            <p:ph type="body" sz="quarter" idx="14" hasCustomPrompt="1"/>
          </p:nvPr>
        </p:nvSpPr>
        <p:spPr>
          <a:xfrm>
            <a:off x="1159071" y="4580051"/>
            <a:ext cx="4679021" cy="360040"/>
          </a:xfrm>
          <a:prstGeom prst="rect">
            <a:avLst/>
          </a:prstGeom>
        </p:spPr>
        <p:txBody>
          <a:bodyPr>
            <a:normAutofit/>
          </a:bodyPr>
          <a:lstStyle>
            <a:lvl1pPr algn="ctr">
              <a:defRPr sz="1400" b="1">
                <a:solidFill>
                  <a:schemeClr val="accent6"/>
                </a:solidFill>
              </a:defRPr>
            </a:lvl1pPr>
          </a:lstStyle>
          <a:p>
            <a:pPr lvl="0"/>
            <a:r>
              <a:rPr kumimoji="1" lang="ja-JP" altLang="en-US"/>
              <a:t>サブタイトルを入力</a:t>
            </a:r>
          </a:p>
        </p:txBody>
      </p:sp>
      <p:pic>
        <p:nvPicPr>
          <p:cNvPr id="2" name="図 1">
            <a:extLst>
              <a:ext uri="{FF2B5EF4-FFF2-40B4-BE49-F238E27FC236}">
                <a16:creationId xmlns:a16="http://schemas.microsoft.com/office/drawing/2014/main" id="{AF58531C-798F-4AB7-919B-E9892BA975B5}"/>
              </a:ext>
            </a:extLst>
          </p:cNvPr>
          <p:cNvPicPr>
            <a:picLocks noChangeAspect="1"/>
          </p:cNvPicPr>
          <p:nvPr userDrawn="1"/>
        </p:nvPicPr>
        <p:blipFill>
          <a:blip r:embed="rId3"/>
          <a:stretch>
            <a:fillRect/>
          </a:stretch>
        </p:blipFill>
        <p:spPr>
          <a:xfrm>
            <a:off x="957193" y="1041400"/>
            <a:ext cx="2183572" cy="379752"/>
          </a:xfrm>
          <a:prstGeom prst="rect">
            <a:avLst/>
          </a:prstGeom>
        </p:spPr>
      </p:pic>
    </p:spTree>
    <p:extLst>
      <p:ext uri="{BB962C8B-B14F-4D97-AF65-F5344CB8AC3E}">
        <p14:creationId xmlns:p14="http://schemas.microsoft.com/office/powerpoint/2010/main" val="5170973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表紙A_YDA共通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347EE5E2-1F2F-095C-4285-ED4EE2BA1E32}"/>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959942" y="5470989"/>
            <a:ext cx="1671933" cy="215444"/>
          </a:xfrm>
          <a:prstGeom prst="rect">
            <a:avLst/>
          </a:prstGeom>
          <a:noFill/>
        </p:spPr>
        <p:txBody>
          <a:bodyPr wrap="none" lIns="0" tIns="0" rIns="0" bIns="0" rtlCol="0">
            <a:spAutoFit/>
          </a:bodyPr>
          <a:lstStyle/>
          <a:p>
            <a:pPr algn="l"/>
            <a:r>
              <a:rPr kumimoji="1" lang="en-US" altLang="ja-JP" sz="1400" b="0" i="0" spc="0" dirty="0">
                <a:solidFill>
                  <a:schemeClr val="bg1"/>
                </a:solidFill>
                <a:latin typeface="+mn-ea"/>
                <a:ea typeface="+mn-ea"/>
              </a:rPr>
              <a:t>LINE</a:t>
            </a:r>
            <a:r>
              <a:rPr kumimoji="1" lang="ja-JP" altLang="en-US" sz="1400" b="0" i="0" spc="0">
                <a:solidFill>
                  <a:schemeClr val="bg1"/>
                </a:solidFill>
                <a:latin typeface="+mn-ea"/>
                <a:ea typeface="+mn-ea"/>
              </a:rPr>
              <a:t>ヤフー株式会社</a:t>
            </a: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082390" y="5710013"/>
            <a:ext cx="1160574"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2023/1/24</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71296" y="4500818"/>
            <a:ext cx="5077812" cy="612690"/>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63132"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947738"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sp>
        <p:nvSpPr>
          <p:cNvPr id="11" name="角丸四角形 10">
            <a:extLst>
              <a:ext uri="{FF2B5EF4-FFF2-40B4-BE49-F238E27FC236}">
                <a16:creationId xmlns:a16="http://schemas.microsoft.com/office/drawing/2014/main" id="{3F8B9439-B555-4A04-4A9F-13244DBEDAF6}"/>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12" name="テキスト プレースホルダー 4">
            <a:extLst>
              <a:ext uri="{FF2B5EF4-FFF2-40B4-BE49-F238E27FC236}">
                <a16:creationId xmlns:a16="http://schemas.microsoft.com/office/drawing/2014/main" id="{DE1FF6AB-746B-FF1F-2B34-810E34B58D6E}"/>
              </a:ext>
            </a:extLst>
          </p:cNvPr>
          <p:cNvSpPr>
            <a:spLocks noGrp="1"/>
          </p:cNvSpPr>
          <p:nvPr>
            <p:ph type="body" sz="quarter" idx="14" hasCustomPrompt="1"/>
          </p:nvPr>
        </p:nvSpPr>
        <p:spPr>
          <a:xfrm>
            <a:off x="1159071" y="4564114"/>
            <a:ext cx="4679021" cy="604574"/>
          </a:xfrm>
          <a:prstGeom prst="rect">
            <a:avLst/>
          </a:prstGeom>
        </p:spPr>
        <p:txBody>
          <a:bodyPr>
            <a:normAutofit/>
          </a:bodyPr>
          <a:lstStyle>
            <a:lvl1pPr algn="ctr">
              <a:defRPr sz="1400" b="1">
                <a:solidFill>
                  <a:schemeClr val="accent6"/>
                </a:solidFill>
                <a:latin typeface="+mj-ea"/>
                <a:ea typeface="+mj-ea"/>
              </a:defRPr>
            </a:lvl1pPr>
          </a:lstStyle>
          <a:p>
            <a:pPr lvl="0"/>
            <a:r>
              <a:rPr kumimoji="1" lang="en-US" altLang="ja-JP" dirty="0"/>
              <a:t>Yahoo!</a:t>
            </a:r>
            <a:r>
              <a:rPr kumimoji="1" lang="ja-JP" altLang="en-US" dirty="0"/>
              <a:t>ファイナンス　タイアップ</a:t>
            </a:r>
            <a:endParaRPr kumimoji="1" lang="en-US" altLang="ja-JP" dirty="0"/>
          </a:p>
          <a:p>
            <a:pPr lvl="0"/>
            <a:r>
              <a:rPr kumimoji="1" lang="en-US" altLang="ja-JP" dirty="0"/>
              <a:t>2024</a:t>
            </a:r>
            <a:r>
              <a:rPr kumimoji="1" lang="ja-JP" altLang="en-US" dirty="0"/>
              <a:t>年</a:t>
            </a:r>
            <a:r>
              <a:rPr kumimoji="1" lang="en-US" altLang="ja-JP" dirty="0"/>
              <a:t>4</a:t>
            </a:r>
            <a:r>
              <a:rPr kumimoji="1" lang="ja-JP" altLang="en-US" dirty="0"/>
              <a:t>月～</a:t>
            </a:r>
            <a:r>
              <a:rPr kumimoji="1" lang="en-US" altLang="ja-JP" dirty="0"/>
              <a:t>6</a:t>
            </a:r>
            <a:r>
              <a:rPr kumimoji="1" lang="ja-JP" altLang="en-US" dirty="0"/>
              <a:t>月</a:t>
            </a:r>
          </a:p>
        </p:txBody>
      </p:sp>
      <p:pic>
        <p:nvPicPr>
          <p:cNvPr id="2" name="図 1">
            <a:extLst>
              <a:ext uri="{FF2B5EF4-FFF2-40B4-BE49-F238E27FC236}">
                <a16:creationId xmlns:a16="http://schemas.microsoft.com/office/drawing/2014/main" id="{13ACA5E1-0A26-3EC6-0EAD-6D9F38D19B3A}"/>
              </a:ext>
            </a:extLst>
          </p:cNvPr>
          <p:cNvPicPr>
            <a:picLocks noChangeAspect="1"/>
          </p:cNvPicPr>
          <p:nvPr userDrawn="1"/>
        </p:nvPicPr>
        <p:blipFill>
          <a:blip r:embed="rId3"/>
          <a:stretch>
            <a:fillRect/>
          </a:stretch>
        </p:blipFill>
        <p:spPr>
          <a:xfrm>
            <a:off x="957193" y="1041400"/>
            <a:ext cx="2183572" cy="379752"/>
          </a:xfrm>
          <a:prstGeom prst="rect">
            <a:avLst/>
          </a:prstGeom>
        </p:spPr>
      </p:pic>
      <p:sp>
        <p:nvSpPr>
          <p:cNvPr id="7" name="テキスト ボックス 6">
            <a:extLst>
              <a:ext uri="{FF2B5EF4-FFF2-40B4-BE49-F238E27FC236}">
                <a16:creationId xmlns:a16="http://schemas.microsoft.com/office/drawing/2014/main" id="{01C63129-F437-DF47-E971-AC287CA6CE7D}"/>
              </a:ext>
            </a:extLst>
          </p:cNvPr>
          <p:cNvSpPr txBox="1"/>
          <p:nvPr userDrawn="1"/>
        </p:nvSpPr>
        <p:spPr>
          <a:xfrm>
            <a:off x="10943753" y="6444396"/>
            <a:ext cx="1122423" cy="230832"/>
          </a:xfrm>
          <a:prstGeom prst="rect">
            <a:avLst/>
          </a:prstGeom>
          <a:noFill/>
        </p:spPr>
        <p:txBody>
          <a:bodyPr wrap="none" rtlCol="0">
            <a:spAutoFit/>
          </a:bodyPr>
          <a:lstStyle/>
          <a:p>
            <a:pPr algn="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spTree>
    <p:extLst>
      <p:ext uri="{BB962C8B-B14F-4D97-AF65-F5344CB8AC3E}">
        <p14:creationId xmlns:p14="http://schemas.microsoft.com/office/powerpoint/2010/main" val="4339177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表紙A_YSA共通">
    <p:spTree>
      <p:nvGrpSpPr>
        <p:cNvPr id="1" name=""/>
        <p:cNvGrpSpPr/>
        <p:nvPr/>
      </p:nvGrpSpPr>
      <p:grpSpPr>
        <a:xfrm>
          <a:off x="0" y="0"/>
          <a:ext cx="0" cy="0"/>
          <a:chOff x="0" y="0"/>
          <a:chExt cx="0" cy="0"/>
        </a:xfrm>
      </p:grpSpPr>
      <p:pic>
        <p:nvPicPr>
          <p:cNvPr id="12" name="図 11" descr="テーブル, ノートパソコン, 座る, 使用中 が含まれている画像&#10;&#10;自動的に生成された説明">
            <a:extLst>
              <a:ext uri="{FF2B5EF4-FFF2-40B4-BE49-F238E27FC236}">
                <a16:creationId xmlns:a16="http://schemas.microsoft.com/office/drawing/2014/main" id="{1870F483-2B64-B9CF-FD8D-CE523320611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16661"/>
          <a:stretch/>
        </p:blipFill>
        <p:spPr>
          <a:xfrm>
            <a:off x="0" y="0"/>
            <a:ext cx="12192000" cy="6857999"/>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テキスト ボックス 12">
            <a:extLst>
              <a:ext uri="{FF2B5EF4-FFF2-40B4-BE49-F238E27FC236}">
                <a16:creationId xmlns:a16="http://schemas.microsoft.com/office/drawing/2014/main" id="{41627227-D70C-6DAF-1780-21B884E7F165}"/>
              </a:ext>
            </a:extLst>
          </p:cNvPr>
          <p:cNvSpPr txBox="1"/>
          <p:nvPr userDrawn="1"/>
        </p:nvSpPr>
        <p:spPr>
          <a:xfrm>
            <a:off x="947738" y="5470989"/>
            <a:ext cx="1671933" cy="215444"/>
          </a:xfrm>
          <a:prstGeom prst="rect">
            <a:avLst/>
          </a:prstGeom>
          <a:noFill/>
        </p:spPr>
        <p:txBody>
          <a:bodyPr wrap="none" lIns="0" tIns="0" rIns="0" bIns="0" rtlCol="0">
            <a:spAutoFit/>
          </a:bodyPr>
          <a:lstStyle/>
          <a:p>
            <a:pPr algn="l"/>
            <a:r>
              <a:rPr kumimoji="1" lang="en-US" altLang="ja-JP" sz="1400" b="0" i="0" spc="0" dirty="0">
                <a:solidFill>
                  <a:schemeClr val="bg1"/>
                </a:solidFill>
                <a:latin typeface="+mn-ea"/>
                <a:ea typeface="+mn-ea"/>
              </a:rPr>
              <a:t>LINE</a:t>
            </a:r>
            <a:r>
              <a:rPr kumimoji="1" lang="ja-JP" altLang="en-US" sz="1400" b="0" i="0" spc="0">
                <a:solidFill>
                  <a:schemeClr val="bg1"/>
                </a:solidFill>
                <a:latin typeface="+mn-ea"/>
                <a:ea typeface="+mn-ea"/>
              </a:rPr>
              <a:t>ヤフー株式会社</a:t>
            </a:r>
          </a:p>
        </p:txBody>
      </p:sp>
      <p:sp>
        <p:nvSpPr>
          <p:cNvPr id="14" name="テキスト ボックス 13">
            <a:extLst>
              <a:ext uri="{FF2B5EF4-FFF2-40B4-BE49-F238E27FC236}">
                <a16:creationId xmlns:a16="http://schemas.microsoft.com/office/drawing/2014/main" id="{1C6A1C8E-39B1-5223-7072-753DE9827389}"/>
              </a:ext>
            </a:extLst>
          </p:cNvPr>
          <p:cNvSpPr txBox="1"/>
          <p:nvPr userDrawn="1"/>
        </p:nvSpPr>
        <p:spPr>
          <a:xfrm>
            <a:off x="1082390" y="5710013"/>
            <a:ext cx="1160574" cy="215444"/>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2023/1/24</a:t>
            </a:r>
          </a:p>
        </p:txBody>
      </p:sp>
      <p:sp>
        <p:nvSpPr>
          <p:cNvPr id="15" name="角丸四角形 14">
            <a:extLst>
              <a:ext uri="{FF2B5EF4-FFF2-40B4-BE49-F238E27FC236}">
                <a16:creationId xmlns:a16="http://schemas.microsoft.com/office/drawing/2014/main" id="{B6D45E57-4F1F-1262-D6FA-B249310DD4B6}"/>
              </a:ext>
            </a:extLst>
          </p:cNvPr>
          <p:cNvSpPr/>
          <p:nvPr userDrawn="1"/>
        </p:nvSpPr>
        <p:spPr>
          <a:xfrm>
            <a:off x="971296" y="4500818"/>
            <a:ext cx="5091879"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16" name="角丸四角形 15">
            <a:extLst>
              <a:ext uri="{FF2B5EF4-FFF2-40B4-BE49-F238E27FC236}">
                <a16:creationId xmlns:a16="http://schemas.microsoft.com/office/drawing/2014/main" id="{3BABF13D-9FDD-0F0B-806A-7F2DE4D8E171}"/>
              </a:ext>
            </a:extLst>
          </p:cNvPr>
          <p:cNvSpPr/>
          <p:nvPr userDrawn="1"/>
        </p:nvSpPr>
        <p:spPr>
          <a:xfrm>
            <a:off x="94773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17" name="タイトル 7">
            <a:extLst>
              <a:ext uri="{FF2B5EF4-FFF2-40B4-BE49-F238E27FC236}">
                <a16:creationId xmlns:a16="http://schemas.microsoft.com/office/drawing/2014/main" id="{0427A52D-0C65-1805-DCA1-B458102BF426}"/>
              </a:ext>
            </a:extLst>
          </p:cNvPr>
          <p:cNvSpPr>
            <a:spLocks noGrp="1"/>
          </p:cNvSpPr>
          <p:nvPr>
            <p:ph type="title" hasCustomPrompt="1"/>
          </p:nvPr>
        </p:nvSpPr>
        <p:spPr>
          <a:xfrm>
            <a:off x="947738"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sp>
        <p:nvSpPr>
          <p:cNvPr id="4" name="角丸四角形 3">
            <a:extLst>
              <a:ext uri="{FF2B5EF4-FFF2-40B4-BE49-F238E27FC236}">
                <a16:creationId xmlns:a16="http://schemas.microsoft.com/office/drawing/2014/main" id="{EAA1288E-3F7C-ECD2-8654-DD76D0C207C6}"/>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2" name="テキスト プレースホルダー 4">
            <a:extLst>
              <a:ext uri="{FF2B5EF4-FFF2-40B4-BE49-F238E27FC236}">
                <a16:creationId xmlns:a16="http://schemas.microsoft.com/office/drawing/2014/main" id="{523CAC3D-5C17-D366-4B6E-8CED9FEA9FA9}"/>
              </a:ext>
            </a:extLst>
          </p:cNvPr>
          <p:cNvSpPr>
            <a:spLocks noGrp="1"/>
          </p:cNvSpPr>
          <p:nvPr>
            <p:ph type="body" sz="quarter" idx="14" hasCustomPrompt="1"/>
          </p:nvPr>
        </p:nvSpPr>
        <p:spPr>
          <a:xfrm>
            <a:off x="1159071" y="4580051"/>
            <a:ext cx="4679021" cy="360040"/>
          </a:xfrm>
          <a:prstGeom prst="rect">
            <a:avLst/>
          </a:prstGeom>
        </p:spPr>
        <p:txBody>
          <a:bodyPr>
            <a:normAutofit/>
          </a:bodyPr>
          <a:lstStyle>
            <a:lvl1pPr algn="ctr">
              <a:defRPr sz="1400" b="1">
                <a:solidFill>
                  <a:schemeClr val="accent6"/>
                </a:solidFill>
              </a:defRPr>
            </a:lvl1pPr>
          </a:lstStyle>
          <a:p>
            <a:pPr lvl="0"/>
            <a:r>
              <a:rPr kumimoji="1" lang="ja-JP" altLang="en-US"/>
              <a:t>サブタイトルを入力</a:t>
            </a:r>
          </a:p>
        </p:txBody>
      </p:sp>
      <p:pic>
        <p:nvPicPr>
          <p:cNvPr id="5" name="図 4">
            <a:extLst>
              <a:ext uri="{FF2B5EF4-FFF2-40B4-BE49-F238E27FC236}">
                <a16:creationId xmlns:a16="http://schemas.microsoft.com/office/drawing/2014/main" id="{8D2BB8D1-8BC2-F366-3DE4-07DA93A317F4}"/>
              </a:ext>
            </a:extLst>
          </p:cNvPr>
          <p:cNvPicPr>
            <a:picLocks noChangeAspect="1"/>
          </p:cNvPicPr>
          <p:nvPr userDrawn="1"/>
        </p:nvPicPr>
        <p:blipFill>
          <a:blip r:embed="rId3"/>
          <a:stretch>
            <a:fillRect/>
          </a:stretch>
        </p:blipFill>
        <p:spPr>
          <a:xfrm>
            <a:off x="957193" y="1041400"/>
            <a:ext cx="2183572" cy="379752"/>
          </a:xfrm>
          <a:prstGeom prst="rect">
            <a:avLst/>
          </a:prstGeom>
        </p:spPr>
      </p:pic>
      <p:sp>
        <p:nvSpPr>
          <p:cNvPr id="6" name="テキスト ボックス 5">
            <a:extLst>
              <a:ext uri="{FF2B5EF4-FFF2-40B4-BE49-F238E27FC236}">
                <a16:creationId xmlns:a16="http://schemas.microsoft.com/office/drawing/2014/main" id="{9CBB27BA-9DAC-491C-6435-7DCBBE6988F7}"/>
              </a:ext>
            </a:extLst>
          </p:cNvPr>
          <p:cNvSpPr txBox="1"/>
          <p:nvPr userDrawn="1"/>
        </p:nvSpPr>
        <p:spPr>
          <a:xfrm>
            <a:off x="10943753" y="6444396"/>
            <a:ext cx="1122423" cy="230832"/>
          </a:xfrm>
          <a:prstGeom prst="rect">
            <a:avLst/>
          </a:prstGeom>
          <a:noFill/>
        </p:spPr>
        <p:txBody>
          <a:bodyPr wrap="none" rtlCol="0">
            <a:spAutoFit/>
          </a:bodyPr>
          <a:lstStyle/>
          <a:p>
            <a:pPr algn="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spTree>
    <p:extLst>
      <p:ext uri="{BB962C8B-B14F-4D97-AF65-F5344CB8AC3E}">
        <p14:creationId xmlns:p14="http://schemas.microsoft.com/office/powerpoint/2010/main" val="30487963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2_目次A_4項目">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4728DFE7-C7FE-A7C1-4895-BCAA694E5FE5}"/>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71429" t="-1" r="7199" b="-25"/>
          <a:stretch/>
        </p:blipFill>
        <p:spPr>
          <a:xfrm>
            <a:off x="9290303" y="0"/>
            <a:ext cx="2901697" cy="6858000"/>
          </a:xfrm>
          <a:prstGeom prst="rect">
            <a:avLst/>
          </a:prstGeom>
        </p:spPr>
      </p:pic>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962348"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962348"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962348"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962348"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32348"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32348"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32348"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848388"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848388"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848388"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848388"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角丸四角形 1">
            <a:extLst>
              <a:ext uri="{FF2B5EF4-FFF2-40B4-BE49-F238E27FC236}">
                <a16:creationId xmlns:a16="http://schemas.microsoft.com/office/drawing/2014/main" id="{52995217-AFA7-70B0-788B-E754AA6672FB}"/>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Tree>
    <p:extLst>
      <p:ext uri="{BB962C8B-B14F-4D97-AF65-F5344CB8AC3E}">
        <p14:creationId xmlns:p14="http://schemas.microsoft.com/office/powerpoint/2010/main" val="6359851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3_中表紙A">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6E4BE5AB-689D-EFAC-4A97-BEB70AB30A56}"/>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hasCustomPrompt="1"/>
          </p:nvPr>
        </p:nvSpPr>
        <p:spPr>
          <a:xfrm>
            <a:off x="2217861" y="2773503"/>
            <a:ext cx="1586282" cy="1464484"/>
          </a:xfrm>
          <a:prstGeom prst="rect">
            <a:avLst/>
          </a:prstGeom>
        </p:spPr>
        <p:txBody>
          <a:bodyPr/>
          <a:lstStyle>
            <a:lvl1pPr algn="ctr">
              <a:defRPr sz="1400">
                <a:solidFill>
                  <a:schemeClr val="bg1"/>
                </a:solidFill>
              </a:defRPr>
            </a:lvl1pPr>
          </a:lstStyle>
          <a:p>
            <a:r>
              <a:rPr lang="ja-JP" altLang="en-US" b="0" i="0">
                <a:solidFill>
                  <a:srgbClr val="172B4D"/>
                </a:solidFill>
                <a:effectLst/>
                <a:latin typeface="Hiragino Kaku Gothic Pro" panose="020B0300000000000000" pitchFamily="34" charset="-128"/>
                <a:ea typeface="Hiragino Kaku Gothic Pro" panose="020B0300000000000000" pitchFamily="34" charset="-128"/>
              </a:rPr>
              <a:t>ダウンロードしたアイコンを参照してください</a:t>
            </a:r>
            <a:endParaRPr kumimoji="1" lang="ja-JP" altLang="en-US"/>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35991"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中タイトル</a:t>
            </a:r>
            <a:endParaRPr kumimoji="1" lang="en-US" altLang="ja-JP" dirty="0"/>
          </a:p>
          <a:p>
            <a:pPr lvl="0"/>
            <a:r>
              <a:rPr kumimoji="1" lang="ja-JP" altLang="en-US"/>
              <a:t>タイトルタイトル</a:t>
            </a:r>
          </a:p>
        </p:txBody>
      </p:sp>
      <p:sp>
        <p:nvSpPr>
          <p:cNvPr id="7" name="テキスト ボックス 6">
            <a:extLst>
              <a:ext uri="{FF2B5EF4-FFF2-40B4-BE49-F238E27FC236}">
                <a16:creationId xmlns:a16="http://schemas.microsoft.com/office/drawing/2014/main" id="{DD8ACBBB-E9A5-B29B-915B-DD0991321A66}"/>
              </a:ext>
            </a:extLst>
          </p:cNvPr>
          <p:cNvSpPr txBox="1"/>
          <p:nvPr userDrawn="1"/>
        </p:nvSpPr>
        <p:spPr>
          <a:xfrm>
            <a:off x="2449791" y="6248454"/>
            <a:ext cx="1122423" cy="230832"/>
          </a:xfrm>
          <a:prstGeom prst="rect">
            <a:avLst/>
          </a:prstGeom>
          <a:noFill/>
        </p:spPr>
        <p:txBody>
          <a:bodyPr wrap="none" rtlCol="0">
            <a:spAutoFit/>
          </a:bodyPr>
          <a:lstStyle/>
          <a:p>
            <a:pPr algn="ct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spTree>
    <p:extLst>
      <p:ext uri="{BB962C8B-B14F-4D97-AF65-F5344CB8AC3E}">
        <p14:creationId xmlns:p14="http://schemas.microsoft.com/office/powerpoint/2010/main" val="706624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4_裏表紙A">
    <p:spTree>
      <p:nvGrpSpPr>
        <p:cNvPr id="1" name=""/>
        <p:cNvGrpSpPr/>
        <p:nvPr/>
      </p:nvGrpSpPr>
      <p:grpSpPr>
        <a:xfrm>
          <a:off x="0" y="0"/>
          <a:ext cx="0" cy="0"/>
          <a:chOff x="0" y="0"/>
          <a:chExt cx="0" cy="0"/>
        </a:xfrm>
      </p:grpSpPr>
      <p:pic>
        <p:nvPicPr>
          <p:cNvPr id="5" name="図 4" descr="携帯電話を持っている手&#10;&#10;自動的に生成された説明">
            <a:extLst>
              <a:ext uri="{FF2B5EF4-FFF2-40B4-BE49-F238E27FC236}">
                <a16:creationId xmlns:a16="http://schemas.microsoft.com/office/drawing/2014/main" id="{390667AE-29F2-EF89-9C6A-832879B723BB}"/>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7936" t="10115" r="30" b="-12631"/>
          <a:stretch/>
        </p:blipFill>
        <p:spPr>
          <a:xfrm>
            <a:off x="0" y="0"/>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rot="10800000">
            <a:off x="-20531" y="3404568"/>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16440"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
        <p:nvSpPr>
          <p:cNvPr id="6" name="角丸四角形 5">
            <a:extLst>
              <a:ext uri="{FF2B5EF4-FFF2-40B4-BE49-F238E27FC236}">
                <a16:creationId xmlns:a16="http://schemas.microsoft.com/office/drawing/2014/main" id="{B5478291-86B3-74F5-B414-080B65FD2BD5}"/>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3" name="テキスト ボックス 2">
            <a:extLst>
              <a:ext uri="{FF2B5EF4-FFF2-40B4-BE49-F238E27FC236}">
                <a16:creationId xmlns:a16="http://schemas.microsoft.com/office/drawing/2014/main" id="{5B081C19-37DA-82A8-9B7E-AACB475F1C44}"/>
              </a:ext>
            </a:extLst>
          </p:cNvPr>
          <p:cNvSpPr txBox="1"/>
          <p:nvPr userDrawn="1"/>
        </p:nvSpPr>
        <p:spPr>
          <a:xfrm>
            <a:off x="10943753" y="6444396"/>
            <a:ext cx="1122423" cy="230832"/>
          </a:xfrm>
          <a:prstGeom prst="rect">
            <a:avLst/>
          </a:prstGeom>
          <a:noFill/>
        </p:spPr>
        <p:txBody>
          <a:bodyPr wrap="none" rtlCol="0">
            <a:spAutoFit/>
          </a:bodyPr>
          <a:lstStyle/>
          <a:p>
            <a:pPr algn="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pic>
        <p:nvPicPr>
          <p:cNvPr id="7" name="図 6">
            <a:extLst>
              <a:ext uri="{FF2B5EF4-FFF2-40B4-BE49-F238E27FC236}">
                <a16:creationId xmlns:a16="http://schemas.microsoft.com/office/drawing/2014/main" id="{5C90CA1F-3A61-5263-FE14-CD6591CD928B}"/>
              </a:ext>
            </a:extLst>
          </p:cNvPr>
          <p:cNvPicPr>
            <a:picLocks noChangeAspect="1"/>
          </p:cNvPicPr>
          <p:nvPr userDrawn="1"/>
        </p:nvPicPr>
        <p:blipFill>
          <a:blip r:embed="rId3"/>
          <a:stretch>
            <a:fillRect/>
          </a:stretch>
        </p:blipFill>
        <p:spPr>
          <a:xfrm>
            <a:off x="4993948" y="4346303"/>
            <a:ext cx="2183572" cy="379752"/>
          </a:xfrm>
          <a:prstGeom prst="rect">
            <a:avLst/>
          </a:prstGeom>
        </p:spPr>
      </p:pic>
    </p:spTree>
    <p:extLst>
      <p:ext uri="{BB962C8B-B14F-4D97-AF65-F5344CB8AC3E}">
        <p14:creationId xmlns:p14="http://schemas.microsoft.com/office/powerpoint/2010/main" val="25048305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01_表紙B">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979E1027-289B-91CC-0767-9029FD807EFE}"/>
              </a:ext>
            </a:extLst>
          </p:cNvPr>
          <p:cNvSpPr/>
          <p:nvPr userDrawn="1"/>
        </p:nvSpPr>
        <p:spPr>
          <a:xfrm>
            <a:off x="12192000" y="-1494263"/>
            <a:ext cx="3459960" cy="10593658"/>
          </a:xfrm>
          <a:prstGeom prst="rect">
            <a:avLst/>
          </a:prstGeom>
          <a:solidFill>
            <a:srgbClr val="ECECE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正方形/長方形 5">
            <a:extLst>
              <a:ext uri="{FF2B5EF4-FFF2-40B4-BE49-F238E27FC236}">
                <a16:creationId xmlns:a16="http://schemas.microsoft.com/office/drawing/2014/main" id="{BBF0A2DA-AB5B-BF82-01BD-A9D52F54D85A}"/>
              </a:ext>
            </a:extLst>
          </p:cNvPr>
          <p:cNvSpPr/>
          <p:nvPr userDrawn="1"/>
        </p:nvSpPr>
        <p:spPr>
          <a:xfrm>
            <a:off x="112539" y="0"/>
            <a:ext cx="12079461"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正方形/長方形 8">
            <a:extLst>
              <a:ext uri="{FF2B5EF4-FFF2-40B4-BE49-F238E27FC236}">
                <a16:creationId xmlns:a16="http://schemas.microsoft.com/office/drawing/2014/main" id="{10451177-EDC2-02DE-AE62-B78C4B6A3E47}"/>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角丸四角形 9">
            <a:extLst>
              <a:ext uri="{FF2B5EF4-FFF2-40B4-BE49-F238E27FC236}">
                <a16:creationId xmlns:a16="http://schemas.microsoft.com/office/drawing/2014/main" id="{39CC8CBB-3264-44CA-76B9-B56DBA41C802}"/>
              </a:ext>
            </a:extLst>
          </p:cNvPr>
          <p:cNvSpPr/>
          <p:nvPr userDrawn="1"/>
        </p:nvSpPr>
        <p:spPr>
          <a:xfrm>
            <a:off x="695400" y="196699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sp>
        <p:nvSpPr>
          <p:cNvPr id="12" name="正方形/長方形 11">
            <a:extLst>
              <a:ext uri="{FF2B5EF4-FFF2-40B4-BE49-F238E27FC236}">
                <a16:creationId xmlns:a16="http://schemas.microsoft.com/office/drawing/2014/main" id="{AD67F95B-4EE1-CF00-942F-81B2BCCC3B6A}"/>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テキスト ボックス 18">
            <a:extLst>
              <a:ext uri="{FF2B5EF4-FFF2-40B4-BE49-F238E27FC236}">
                <a16:creationId xmlns:a16="http://schemas.microsoft.com/office/drawing/2014/main" id="{FF936303-A944-5A79-79A5-4F5FB2BAFB4E}"/>
              </a:ext>
            </a:extLst>
          </p:cNvPr>
          <p:cNvSpPr txBox="1"/>
          <p:nvPr userDrawn="1"/>
        </p:nvSpPr>
        <p:spPr>
          <a:xfrm>
            <a:off x="695399" y="5988095"/>
            <a:ext cx="1988165" cy="307777"/>
          </a:xfrm>
          <a:prstGeom prst="rect">
            <a:avLst/>
          </a:prstGeom>
          <a:noFill/>
        </p:spPr>
        <p:txBody>
          <a:bodyPr wrap="square" lIns="0" rIns="0" rtlCol="0">
            <a:spAutoFit/>
          </a:bodyPr>
          <a:lstStyle/>
          <a:p>
            <a:pPr algn="l"/>
            <a:r>
              <a:rPr kumimoji="1" lang="en-US" altLang="ja-JP" sz="1400" b="0" i="0" spc="0" dirty="0">
                <a:solidFill>
                  <a:schemeClr val="accent3"/>
                </a:solidFill>
                <a:latin typeface="Meiryo" panose="020B0604030504040204" pitchFamily="34" charset="-128"/>
                <a:ea typeface="Meiryo" panose="020B0604030504040204" pitchFamily="34" charset="-128"/>
              </a:rPr>
              <a:t>LINE</a:t>
            </a: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2" name="正方形/長方形 3">
            <a:extLst>
              <a:ext uri="{FF2B5EF4-FFF2-40B4-BE49-F238E27FC236}">
                <a16:creationId xmlns:a16="http://schemas.microsoft.com/office/drawing/2014/main" id="{0B5137CB-1E87-6FCA-E3CF-9DB70DD9B8F7}"/>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23" name="テキスト ボックス 22">
            <a:extLst>
              <a:ext uri="{FF2B5EF4-FFF2-40B4-BE49-F238E27FC236}">
                <a16:creationId xmlns:a16="http://schemas.microsoft.com/office/drawing/2014/main" id="{478FD697-B661-50F1-F21F-29D523E9D19F}"/>
              </a:ext>
            </a:extLst>
          </p:cNvPr>
          <p:cNvSpPr txBox="1"/>
          <p:nvPr userDrawn="1"/>
        </p:nvSpPr>
        <p:spPr>
          <a:xfrm>
            <a:off x="695400" y="6227119"/>
            <a:ext cx="1445268" cy="307777"/>
          </a:xfrm>
          <a:prstGeom prst="rect">
            <a:avLst/>
          </a:prstGeom>
          <a:noFill/>
        </p:spPr>
        <p:txBody>
          <a:bodyPr wrap="none" lIns="0" rIns="0" rtlCol="0">
            <a:spAutoFit/>
          </a:bodyPr>
          <a:lstStyle/>
          <a:p>
            <a:pPr algn="r"/>
            <a:r>
              <a:rPr kumimoji="1" lang="en-US" altLang="ja-JP" sz="14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2022/10/12</a:t>
            </a:r>
          </a:p>
        </p:txBody>
      </p:sp>
      <p:sp>
        <p:nvSpPr>
          <p:cNvPr id="24" name="タイトル 7">
            <a:extLst>
              <a:ext uri="{FF2B5EF4-FFF2-40B4-BE49-F238E27FC236}">
                <a16:creationId xmlns:a16="http://schemas.microsoft.com/office/drawing/2014/main" id="{75019AF7-9FB8-4E41-A714-CF9FCC90F22D}"/>
              </a:ext>
            </a:extLst>
          </p:cNvPr>
          <p:cNvSpPr>
            <a:spLocks noGrp="1"/>
          </p:cNvSpPr>
          <p:nvPr>
            <p:ph type="title" hasCustomPrompt="1"/>
          </p:nvPr>
        </p:nvSpPr>
        <p:spPr>
          <a:xfrm>
            <a:off x="695400" y="249289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dirty="0"/>
            </a:br>
            <a:r>
              <a:rPr kumimoji="1" lang="ja-JP" altLang="en-US"/>
              <a:t>２行目タイトルタイトル</a:t>
            </a:r>
          </a:p>
        </p:txBody>
      </p:sp>
      <p:pic>
        <p:nvPicPr>
          <p:cNvPr id="27" name="図 26">
            <a:extLst>
              <a:ext uri="{FF2B5EF4-FFF2-40B4-BE49-F238E27FC236}">
                <a16:creationId xmlns:a16="http://schemas.microsoft.com/office/drawing/2014/main" id="{C8CAE6CE-8802-7E40-1703-B20D46F33983}"/>
              </a:ext>
            </a:extLst>
          </p:cNvPr>
          <p:cNvPicPr>
            <a:picLocks noChangeAspect="1"/>
          </p:cNvPicPr>
          <p:nvPr userDrawn="1"/>
        </p:nvPicPr>
        <p:blipFill rotWithShape="1">
          <a:blip r:embed="rId2"/>
          <a:srcRect t="16508" r="33629"/>
          <a:stretch/>
        </p:blipFill>
        <p:spPr>
          <a:xfrm>
            <a:off x="6592801" y="12524"/>
            <a:ext cx="5599199" cy="6129459"/>
          </a:xfrm>
          <a:prstGeom prst="rect">
            <a:avLst/>
          </a:prstGeom>
        </p:spPr>
      </p:pic>
      <p:sp>
        <p:nvSpPr>
          <p:cNvPr id="2" name="角丸四角形 1">
            <a:extLst>
              <a:ext uri="{FF2B5EF4-FFF2-40B4-BE49-F238E27FC236}">
                <a16:creationId xmlns:a16="http://schemas.microsoft.com/office/drawing/2014/main" id="{198485C9-D565-10E7-6221-0B98F0A972DE}"/>
              </a:ext>
            </a:extLst>
          </p:cNvPr>
          <p:cNvSpPr/>
          <p:nvPr userDrawn="1"/>
        </p:nvSpPr>
        <p:spPr>
          <a:xfrm>
            <a:off x="10139346" y="226800"/>
            <a:ext cx="1833164" cy="324000"/>
          </a:xfrm>
          <a:prstGeom prst="roundRect">
            <a:avLst>
              <a:gd name="adj" fmla="val 9836"/>
            </a:avLst>
          </a:prstGeom>
          <a:solidFill>
            <a:schemeClr val="accent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3" name="テキスト プレースホルダー 4">
            <a:extLst>
              <a:ext uri="{FF2B5EF4-FFF2-40B4-BE49-F238E27FC236}">
                <a16:creationId xmlns:a16="http://schemas.microsoft.com/office/drawing/2014/main" id="{88802B76-35E1-423A-85DD-F24D1886B791}"/>
              </a:ext>
            </a:extLst>
          </p:cNvPr>
          <p:cNvSpPr>
            <a:spLocks noGrp="1"/>
          </p:cNvSpPr>
          <p:nvPr>
            <p:ph type="body" sz="quarter" idx="14" hasCustomPrompt="1"/>
          </p:nvPr>
        </p:nvSpPr>
        <p:spPr>
          <a:xfrm>
            <a:off x="722972" y="4369037"/>
            <a:ext cx="4679021" cy="360040"/>
          </a:xfrm>
          <a:prstGeom prst="rect">
            <a:avLst/>
          </a:prstGeom>
        </p:spPr>
        <p:txBody>
          <a:bodyPr>
            <a:normAutofit/>
          </a:bodyPr>
          <a:lstStyle>
            <a:lvl1pPr algn="l">
              <a:defRPr sz="1400" b="1">
                <a:solidFill>
                  <a:schemeClr val="accent6"/>
                </a:solidFill>
              </a:defRPr>
            </a:lvl1pPr>
          </a:lstStyle>
          <a:p>
            <a:pPr lvl="0"/>
            <a:r>
              <a:rPr kumimoji="1" lang="ja-JP" altLang="en-US"/>
              <a:t>サブタイトルを入力</a:t>
            </a:r>
          </a:p>
        </p:txBody>
      </p:sp>
      <p:pic>
        <p:nvPicPr>
          <p:cNvPr id="7" name="図 6">
            <a:extLst>
              <a:ext uri="{FF2B5EF4-FFF2-40B4-BE49-F238E27FC236}">
                <a16:creationId xmlns:a16="http://schemas.microsoft.com/office/drawing/2014/main" id="{74C86F82-E023-EEC9-BC08-A61545940EE0}"/>
              </a:ext>
            </a:extLst>
          </p:cNvPr>
          <p:cNvPicPr>
            <a:picLocks noChangeAspect="1"/>
          </p:cNvPicPr>
          <p:nvPr userDrawn="1"/>
        </p:nvPicPr>
        <p:blipFill>
          <a:blip r:embed="rId3"/>
          <a:stretch>
            <a:fillRect/>
          </a:stretch>
        </p:blipFill>
        <p:spPr>
          <a:xfrm>
            <a:off x="696504" y="538480"/>
            <a:ext cx="1916067" cy="333229"/>
          </a:xfrm>
          <a:prstGeom prst="rect">
            <a:avLst/>
          </a:prstGeom>
        </p:spPr>
      </p:pic>
      <p:sp>
        <p:nvSpPr>
          <p:cNvPr id="11" name="テキスト ボックス 10">
            <a:extLst>
              <a:ext uri="{FF2B5EF4-FFF2-40B4-BE49-F238E27FC236}">
                <a16:creationId xmlns:a16="http://schemas.microsoft.com/office/drawing/2014/main" id="{4F56A345-4183-303C-B249-21A699827DAF}"/>
              </a:ext>
            </a:extLst>
          </p:cNvPr>
          <p:cNvSpPr txBox="1"/>
          <p:nvPr userDrawn="1"/>
        </p:nvSpPr>
        <p:spPr>
          <a:xfrm>
            <a:off x="10943753" y="6444396"/>
            <a:ext cx="1122423" cy="230832"/>
          </a:xfrm>
          <a:prstGeom prst="rect">
            <a:avLst/>
          </a:prstGeom>
          <a:noFill/>
        </p:spPr>
        <p:txBody>
          <a:bodyPr wrap="none" rtlCol="0">
            <a:spAutoFit/>
          </a:bodyPr>
          <a:lstStyle/>
          <a:p>
            <a:pPr algn="r"/>
            <a:r>
              <a:rPr lang="en" altLang="ko-JP" sz="900" b="0" i="0" dirty="0">
                <a:solidFill>
                  <a:schemeClr val="bg2"/>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2"/>
              </a:solidFill>
              <a:latin typeface="LINE Seed JP_OTF Regular" panose="02020500000000000000" pitchFamily="18" charset="-128"/>
            </a:endParaRPr>
          </a:p>
        </p:txBody>
      </p:sp>
    </p:spTree>
    <p:extLst>
      <p:ext uri="{BB962C8B-B14F-4D97-AF65-F5344CB8AC3E}">
        <p14:creationId xmlns:p14="http://schemas.microsoft.com/office/powerpoint/2010/main" val="999880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3" name="テキスト ボックス 2">
            <a:extLst>
              <a:ext uri="{FF2B5EF4-FFF2-40B4-BE49-F238E27FC236}">
                <a16:creationId xmlns:a16="http://schemas.microsoft.com/office/drawing/2014/main" id="{F48C1B28-8B85-767A-DF53-0B978A3417A8}"/>
              </a:ext>
            </a:extLst>
          </p:cNvPr>
          <p:cNvSpPr txBox="1"/>
          <p:nvPr userDrawn="1"/>
        </p:nvSpPr>
        <p:spPr>
          <a:xfrm>
            <a:off x="4854502" y="6615833"/>
            <a:ext cx="2478625" cy="123111"/>
          </a:xfrm>
          <a:prstGeom prst="rect">
            <a:avLst/>
          </a:prstGeom>
          <a:noFill/>
        </p:spPr>
        <p:txBody>
          <a:bodyPr wrap="square" lIns="0" tIns="0" rIns="0" bIns="0" rtlCol="0">
            <a:spAutoFit/>
          </a:bodyPr>
          <a:lstStyle/>
          <a:p>
            <a:pPr algn="ctr"/>
            <a:r>
              <a:rPr lang="en" altLang="ko-JP" sz="800" b="0" i="0" dirty="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800" b="0" i="0" dirty="0">
              <a:solidFill>
                <a:srgbClr val="AAAAAA"/>
              </a:solidFill>
              <a:latin typeface="LINE Seed JP_OTF Regular" panose="02020500000000000000" pitchFamily="18" charset="-128"/>
            </a:endParaRPr>
          </a:p>
        </p:txBody>
      </p:sp>
    </p:spTree>
  </p:cSld>
  <p:clrMap bg1="lt1" tx1="dk1" bg2="lt2" tx2="dk2" accent1="accent1" accent2="accent2" accent3="accent3" accent4="accent4" accent5="accent5" accent6="accent6" hlink="hlink" folHlink="folHlink"/>
  <p:sldLayoutIdLst>
    <p:sldLayoutId id="2147483883" r:id="rId1"/>
    <p:sldLayoutId id="2147483792" r:id="rId2"/>
    <p:sldLayoutId id="2147483865" r:id="rId3"/>
    <p:sldLayoutId id="2147483873" r:id="rId4"/>
    <p:sldLayoutId id="2147483874" r:id="rId5"/>
    <p:sldLayoutId id="2147483853" r:id="rId6"/>
    <p:sldLayoutId id="2147483851" r:id="rId7"/>
    <p:sldLayoutId id="2147483852" r:id="rId8"/>
    <p:sldLayoutId id="2147483868" r:id="rId9"/>
    <p:sldLayoutId id="2147483875" r:id="rId10"/>
    <p:sldLayoutId id="2147483876" r:id="rId11"/>
    <p:sldLayoutId id="2147483877" r:id="rId12"/>
    <p:sldLayoutId id="2147483871" r:id="rId13"/>
    <p:sldLayoutId id="2147483762" r:id="rId14"/>
    <p:sldLayoutId id="2147483782" r:id="rId15"/>
    <p:sldLayoutId id="2147483793" r:id="rId16"/>
    <p:sldLayoutId id="2147483867" r:id="rId17"/>
    <p:sldLayoutId id="2147483800" r:id="rId18"/>
    <p:sldLayoutId id="2147483794" r:id="rId19"/>
    <p:sldLayoutId id="2147483879" r:id="rId20"/>
    <p:sldLayoutId id="2147483880" r:id="rId21"/>
    <p:sldLayoutId id="2147483881" r:id="rId22"/>
    <p:sldLayoutId id="2147483882" r:id="rId23"/>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userDrawn="1">
          <p15:clr>
            <a:srgbClr val="F26B43"/>
          </p15:clr>
        </p15:guide>
        <p15:guide id="2" pos="3749" userDrawn="1">
          <p15:clr>
            <a:srgbClr val="F26B43"/>
          </p15:clr>
        </p15:guide>
        <p15:guide id="3" pos="302" userDrawn="1">
          <p15:clr>
            <a:srgbClr val="F26B43"/>
          </p15:clr>
        </p15:guide>
        <p15:guide id="4" pos="3931" userDrawn="1">
          <p15:clr>
            <a:srgbClr val="F26B43"/>
          </p15:clr>
        </p15:guide>
        <p15:guide id="5" pos="7378" userDrawn="1">
          <p15:clr>
            <a:srgbClr val="F26B43"/>
          </p15:clr>
        </p15:guide>
        <p15:guide id="6" orient="horz" pos="799" userDrawn="1">
          <p15:clr>
            <a:srgbClr val="F26B43"/>
          </p15:clr>
        </p15:guide>
        <p15:guide id="7" orient="horz" pos="2500" userDrawn="1">
          <p15:clr>
            <a:srgbClr val="F26B43"/>
          </p15:clr>
        </p15:guide>
        <p15:guide id="8" orient="horz" pos="4020" userDrawn="1">
          <p15:clr>
            <a:srgbClr val="F26B43"/>
          </p15:clr>
        </p15:guide>
        <p15:guide id="9" orient="horz" pos="686" userDrawn="1">
          <p15:clr>
            <a:srgbClr val="5ACBF0"/>
          </p15:clr>
        </p15:guide>
        <p15:guide id="10" orient="horz" pos="4133" userDrawn="1">
          <p15:clr>
            <a:srgbClr val="5ACBF0"/>
          </p15:clr>
        </p15:guide>
        <p15:guide id="11" pos="3840" userDrawn="1">
          <p15:clr>
            <a:srgbClr val="F26B43"/>
          </p15:clr>
        </p15:guide>
        <p15:guide id="12" pos="597" userDrawn="1">
          <p15:clr>
            <a:srgbClr val="FBAE40"/>
          </p15:clr>
        </p15:guide>
        <p15:guide id="13" pos="7083" userDrawn="1">
          <p15:clr>
            <a:srgbClr val="FBAE4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image" Target="../media/image16.png"/><Relationship Id="rId7"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16.xml"/><Relationship Id="rId6" Type="http://schemas.openxmlformats.org/officeDocument/2006/relationships/image" Target="../media/image31.png"/><Relationship Id="rId11" Type="http://schemas.openxmlformats.org/officeDocument/2006/relationships/image" Target="../media/image36.svg"/><Relationship Id="rId5" Type="http://schemas.openxmlformats.org/officeDocument/2006/relationships/image" Target="../media/image30.sv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png"/></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7.png"/><Relationship Id="rId7" Type="http://schemas.openxmlformats.org/officeDocument/2006/relationships/image" Target="../media/image39.svg"/><Relationship Id="rId12" Type="http://schemas.openxmlformats.org/officeDocument/2006/relationships/hyperlink" Target="https://portal.yadui.business.yahoo.co.jp/agencyportal/888301/index.html" TargetMode="External"/><Relationship Id="rId2" Type="http://schemas.openxmlformats.org/officeDocument/2006/relationships/notesSlide" Target="../notesSlides/notesSlide6.xml"/><Relationship Id="rId1" Type="http://schemas.openxmlformats.org/officeDocument/2006/relationships/slideLayout" Target="../slideLayouts/slideLayout16.xml"/><Relationship Id="rId6" Type="http://schemas.openxmlformats.org/officeDocument/2006/relationships/image" Target="../media/image38.png"/><Relationship Id="rId11" Type="http://schemas.openxmlformats.org/officeDocument/2006/relationships/image" Target="../media/image43.svg"/><Relationship Id="rId5" Type="http://schemas.openxmlformats.org/officeDocument/2006/relationships/image" Target="../media/image36.svg"/><Relationship Id="rId10" Type="http://schemas.openxmlformats.org/officeDocument/2006/relationships/image" Target="../media/image42.png"/><Relationship Id="rId4" Type="http://schemas.openxmlformats.org/officeDocument/2006/relationships/image" Target="../media/image35.png"/><Relationship Id="rId9" Type="http://schemas.openxmlformats.org/officeDocument/2006/relationships/image" Target="../media/image41.svg"/></Relationships>
</file>

<file path=ppt/slides/_rels/slide18.xml.rels><?xml version="1.0" encoding="UTF-8" standalone="yes"?>
<Relationships xmlns="http://schemas.openxmlformats.org/package/2006/relationships"><Relationship Id="rId3" Type="http://schemas.openxmlformats.org/officeDocument/2006/relationships/hyperlink" Target="https://s.yimg.jp/dl/displayads-guarantee/application_advertisingServices.pdf" TargetMode="External"/><Relationship Id="rId2" Type="http://schemas.openxmlformats.org/officeDocument/2006/relationships/image" Target="../media/image37.png"/><Relationship Id="rId1" Type="http://schemas.openxmlformats.org/officeDocument/2006/relationships/slideLayout" Target="../slideLayouts/slideLayout16.xml"/><Relationship Id="rId5" Type="http://schemas.openxmlformats.org/officeDocument/2006/relationships/image" Target="../media/image45.svg"/><Relationship Id="rId4" Type="http://schemas.openxmlformats.org/officeDocument/2006/relationships/image" Target="../media/image44.png"/></Relationships>
</file>

<file path=ppt/slides/_rels/slide1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7.xml"/><Relationship Id="rId1" Type="http://schemas.openxmlformats.org/officeDocument/2006/relationships/slideLayout" Target="../slideLayouts/slideLayout16.xml"/><Relationship Id="rId4" Type="http://schemas.openxmlformats.org/officeDocument/2006/relationships/hyperlink" Target="https://s.yimg.jp/dl/displayads-guarantee/01/displayads-guarantee_ADguideline_Specialfeature.zip" TargetMode="External"/></Relationships>
</file>

<file path=ppt/slides/_rels/slide2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47.png"/><Relationship Id="rId7" Type="http://schemas.openxmlformats.org/officeDocument/2006/relationships/image" Target="../media/image49.svg"/><Relationship Id="rId2" Type="http://schemas.openxmlformats.org/officeDocument/2006/relationships/notesSlide" Target="../notesSlides/notesSlide8.xml"/><Relationship Id="rId1" Type="http://schemas.openxmlformats.org/officeDocument/2006/relationships/slideLayout" Target="../slideLayouts/slideLayout16.xml"/><Relationship Id="rId6" Type="http://schemas.openxmlformats.org/officeDocument/2006/relationships/image" Target="../media/image48.png"/><Relationship Id="rId5" Type="http://schemas.openxmlformats.org/officeDocument/2006/relationships/hyperlink" Target="https://s.yimg.jp/dl/displayads-guarantee/01/displayads-guarantee_ADguideline_Specialfeature.zip" TargetMode="External"/><Relationship Id="rId10" Type="http://schemas.openxmlformats.org/officeDocument/2006/relationships/image" Target="../media/image51.png"/><Relationship Id="rId4" Type="http://schemas.openxmlformats.org/officeDocument/2006/relationships/hyperlink" Target="https://ads-help.yahoo-net.jp/s/article/H000044855?language=ja" TargetMode="External"/><Relationship Id="rId9" Type="http://schemas.openxmlformats.org/officeDocument/2006/relationships/image" Target="../media/image50.svg"/></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55.png"/><Relationship Id="rId2" Type="http://schemas.openxmlformats.org/officeDocument/2006/relationships/notesSlide" Target="../notesSlides/notesSlide9.xml"/><Relationship Id="rId1" Type="http://schemas.openxmlformats.org/officeDocument/2006/relationships/slideLayout" Target="../slideLayouts/slideLayout23.xml"/><Relationship Id="rId6" Type="http://schemas.openxmlformats.org/officeDocument/2006/relationships/hyperlink" Target="https://ads-help.yahoo.co.jp/yahooads/guideline/articledetail?lan=ja&amp;aid=1493&amp;o=default" TargetMode="External"/><Relationship Id="rId5" Type="http://schemas.openxmlformats.org/officeDocument/2006/relationships/image" Target="../media/image54.png"/><Relationship Id="rId4" Type="http://schemas.openxmlformats.org/officeDocument/2006/relationships/image" Target="../media/image53.png"/></Relationships>
</file>

<file path=ppt/slides/_rels/slide2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0.xml"/><Relationship Id="rId1" Type="http://schemas.openxmlformats.org/officeDocument/2006/relationships/slideLayout" Target="../slideLayouts/slideLayout23.xml"/></Relationships>
</file>

<file path=ppt/slides/_rels/slide2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notesSlide" Target="../notesSlides/notesSlide12.xml"/><Relationship Id="rId1" Type="http://schemas.openxmlformats.org/officeDocument/2006/relationships/slideLayout" Target="../slideLayouts/slideLayout23.xml"/><Relationship Id="rId5" Type="http://schemas.openxmlformats.org/officeDocument/2006/relationships/image" Target="../media/image56.png"/><Relationship Id="rId4" Type="http://schemas.openxmlformats.org/officeDocument/2006/relationships/image" Target="../media/image55.png"/></Relationships>
</file>

<file path=ppt/slides/_rels/slide31.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7" Type="http://schemas.openxmlformats.org/officeDocument/2006/relationships/image" Target="../media/image59.png"/><Relationship Id="rId2" Type="http://schemas.openxmlformats.org/officeDocument/2006/relationships/notesSlide" Target="../notesSlides/notesSlide13.xml"/><Relationship Id="rId1" Type="http://schemas.openxmlformats.org/officeDocument/2006/relationships/slideLayout" Target="../slideLayouts/slideLayout23.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5.png"/></Relationships>
</file>

<file path=ppt/slides/_rels/slide3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16.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6.png"/><Relationship Id="rId7" Type="http://schemas.openxmlformats.org/officeDocument/2006/relationships/image" Target="../media/image25.png"/><Relationship Id="rId2" Type="http://schemas.openxmlformats.org/officeDocument/2006/relationships/notesSlide" Target="../notesSlides/notesSlide2.xml"/><Relationship Id="rId1" Type="http://schemas.openxmlformats.org/officeDocument/2006/relationships/slideLayout" Target="../slideLayouts/slideLayout16.xml"/><Relationship Id="rId6" Type="http://schemas.openxmlformats.org/officeDocument/2006/relationships/image" Target="../media/image24.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16.xml"/><Relationship Id="rId4" Type="http://schemas.openxmlformats.org/officeDocument/2006/relationships/hyperlink" Target="https://s.yimg.jp/dl/displayads-guarantee/01/displayads-guarantee_ADguideline_Specialfeature.zip"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442ABB6-D627-8D03-AC2D-E75B0E1A1A84}"/>
              </a:ext>
            </a:extLst>
          </p:cNvPr>
          <p:cNvSpPr>
            <a:spLocks noGrp="1"/>
          </p:cNvSpPr>
          <p:nvPr>
            <p:ph type="title"/>
          </p:nvPr>
        </p:nvSpPr>
        <p:spPr>
          <a:xfrm>
            <a:off x="947737" y="2790694"/>
            <a:ext cx="5587069" cy="1325563"/>
          </a:xfrm>
        </p:spPr>
        <p:txBody>
          <a:bodyPr/>
          <a:lstStyle/>
          <a:p>
            <a:r>
              <a:rPr kumimoji="1" lang="ja-JP" altLang="en-US" sz="3200" dirty="0"/>
              <a:t>ディスプレイ広告（予約型）</a:t>
            </a:r>
            <a:br>
              <a:rPr kumimoji="1" lang="en-US" altLang="ja-JP" sz="3200" dirty="0"/>
            </a:br>
            <a:r>
              <a:rPr lang="ja-JP" altLang="en-US" sz="3200" dirty="0"/>
              <a:t>商品資料</a:t>
            </a:r>
            <a:endParaRPr kumimoji="1" lang="ja-JP" altLang="en-US" dirty="0"/>
          </a:p>
        </p:txBody>
      </p:sp>
      <p:sp>
        <p:nvSpPr>
          <p:cNvPr id="3" name="テキスト プレースホルダー 4">
            <a:extLst>
              <a:ext uri="{FF2B5EF4-FFF2-40B4-BE49-F238E27FC236}">
                <a16:creationId xmlns:a16="http://schemas.microsoft.com/office/drawing/2014/main" id="{4B001570-EBC9-B874-85D0-0B66E0D7DAB2}"/>
              </a:ext>
            </a:extLst>
          </p:cNvPr>
          <p:cNvSpPr>
            <a:spLocks noGrp="1"/>
          </p:cNvSpPr>
          <p:nvPr>
            <p:ph type="body" sz="quarter" idx="14" hasCustomPrompt="1"/>
          </p:nvPr>
        </p:nvSpPr>
        <p:spPr>
          <a:xfrm>
            <a:off x="1159071" y="4556231"/>
            <a:ext cx="4679021" cy="604574"/>
          </a:xfrm>
          <a:prstGeom prst="rect">
            <a:avLst/>
          </a:prstGeom>
        </p:spPr>
        <p:txBody>
          <a:bodyPr>
            <a:normAutofit/>
          </a:bodyPr>
          <a:lstStyle>
            <a:lvl1pPr algn="ctr">
              <a:defRPr sz="1400" b="1">
                <a:solidFill>
                  <a:schemeClr val="accent6"/>
                </a:solidFill>
                <a:latin typeface="+mj-ea"/>
                <a:ea typeface="+mj-ea"/>
              </a:defRPr>
            </a:lvl1pPr>
          </a:lstStyle>
          <a:p>
            <a:pPr lvl="0"/>
            <a:r>
              <a:rPr kumimoji="1" lang="en-US" altLang="ja-JP" dirty="0"/>
              <a:t>Yahoo!</a:t>
            </a:r>
            <a:r>
              <a:rPr kumimoji="1" lang="ja-JP" altLang="en-US" dirty="0"/>
              <a:t>ファイナンス　タイアップ</a:t>
            </a:r>
            <a:endParaRPr kumimoji="1" lang="en-US" altLang="ja-JP" dirty="0"/>
          </a:p>
          <a:p>
            <a:pPr lvl="0"/>
            <a:r>
              <a:rPr kumimoji="1" lang="en-US" altLang="ja-JP" dirty="0"/>
              <a:t>2024</a:t>
            </a:r>
            <a:r>
              <a:rPr kumimoji="1" lang="ja-JP" altLang="en-US" dirty="0"/>
              <a:t>年</a:t>
            </a:r>
            <a:r>
              <a:rPr kumimoji="1" lang="en-US" altLang="ja-JP" dirty="0"/>
              <a:t>4</a:t>
            </a:r>
            <a:r>
              <a:rPr kumimoji="1" lang="ja-JP" altLang="en-US" dirty="0"/>
              <a:t>月～</a:t>
            </a:r>
            <a:r>
              <a:rPr kumimoji="1" lang="en-US" altLang="ja-JP" dirty="0"/>
              <a:t>6</a:t>
            </a:r>
            <a:r>
              <a:rPr kumimoji="1" lang="ja-JP" altLang="en-US" dirty="0"/>
              <a:t>月</a:t>
            </a:r>
          </a:p>
        </p:txBody>
      </p:sp>
    </p:spTree>
    <p:extLst>
      <p:ext uri="{BB962C8B-B14F-4D97-AF65-F5344CB8AC3E}">
        <p14:creationId xmlns:p14="http://schemas.microsoft.com/office/powerpoint/2010/main" val="6600316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スペック詳細</a:t>
            </a:r>
          </a:p>
        </p:txBody>
      </p:sp>
      <p:pic>
        <p:nvPicPr>
          <p:cNvPr id="10" name="図プレースホルダー 9" descr="アイコン&#10;&#10;自動的に生成された説明">
            <a:extLst>
              <a:ext uri="{FF2B5EF4-FFF2-40B4-BE49-F238E27FC236}">
                <a16:creationId xmlns:a16="http://schemas.microsoft.com/office/drawing/2014/main" id="{4F41EB74-6EF5-B39A-8855-A7139F535B3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graphicFrame>
        <p:nvGraphicFramePr>
          <p:cNvPr id="5" name="表 4">
            <a:extLst>
              <a:ext uri="{FF2B5EF4-FFF2-40B4-BE49-F238E27FC236}">
                <a16:creationId xmlns:a16="http://schemas.microsoft.com/office/drawing/2014/main" id="{B2EC565C-7897-190B-3DAE-2AAA66FE758A}"/>
              </a:ext>
            </a:extLst>
          </p:cNvPr>
          <p:cNvGraphicFramePr>
            <a:graphicFrameLocks noGrp="1"/>
          </p:cNvGraphicFramePr>
          <p:nvPr>
            <p:extLst>
              <p:ext uri="{D42A27DB-BD31-4B8C-83A1-F6EECF244321}">
                <p14:modId xmlns:p14="http://schemas.microsoft.com/office/powerpoint/2010/main" val="1380086132"/>
              </p:ext>
            </p:extLst>
          </p:nvPr>
        </p:nvGraphicFramePr>
        <p:xfrm>
          <a:off x="479425" y="1089027"/>
          <a:ext cx="11235600" cy="5292723"/>
        </p:xfrm>
        <a:graphic>
          <a:graphicData uri="http://schemas.openxmlformats.org/drawingml/2006/table">
            <a:tbl>
              <a:tblPr firstRow="1" bandRow="1"/>
              <a:tblGrid>
                <a:gridCol w="1656000">
                  <a:extLst>
                    <a:ext uri="{9D8B030D-6E8A-4147-A177-3AD203B41FA5}">
                      <a16:colId xmlns:a16="http://schemas.microsoft.com/office/drawing/2014/main" val="20000"/>
                    </a:ext>
                  </a:extLst>
                </a:gridCol>
                <a:gridCol w="9579600">
                  <a:extLst>
                    <a:ext uri="{9D8B030D-6E8A-4147-A177-3AD203B41FA5}">
                      <a16:colId xmlns:a16="http://schemas.microsoft.com/office/drawing/2014/main" val="20001"/>
                    </a:ext>
                  </a:extLst>
                </a:gridCol>
              </a:tblGrid>
              <a:tr h="1643798">
                <a:tc>
                  <a:txBody>
                    <a:bodyPr/>
                    <a:lstStyle/>
                    <a:p>
                      <a:pPr marL="179388" marR="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eiryo UI" pitchFamily="50" charset="-128"/>
                        </a:rPr>
                        <a:t>お申し込み</a:t>
                      </a:r>
                      <a:endParaRPr kumimoji="1" lang="en-US" altLang="ja-JP" sz="1050" b="0" i="0" kern="1200" dirty="0">
                        <a:solidFill>
                          <a:schemeClr val="bg1"/>
                        </a:solidFill>
                        <a:latin typeface="Meiryo" panose="020B0604030504040204" pitchFamily="34" charset="-128"/>
                        <a:ea typeface="Meiryo" panose="020B0604030504040204" pitchFamily="34" charset="-128"/>
                        <a:cs typeface="Meiryo UI" pitchFamily="50" charset="-128"/>
                      </a:endParaRPr>
                    </a:p>
                    <a:p>
                      <a:pPr marL="179388" marR="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eiryo UI" pitchFamily="50" charset="-128"/>
                        </a:rPr>
                        <a:t>期限</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原則として、掲載開始の</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2</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か月半前までにお申し込みください</a:t>
                      </a:r>
                      <a:endParaRPr kumimoji="1" lang="en-US" altLang="ja-JP"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所定の方法によるお申し込み契約の成立後はキャンセルは不可となります</a:t>
                      </a:r>
                      <a:endParaRPr kumimoji="1" lang="en-US" altLang="ja-JP"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お申し込み時に掲載期間が未決定の場合は、別途、掲載開始日の</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5</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営業日前までに</a:t>
                      </a:r>
                      <a:endParaRPr kumimoji="1" lang="en-US" altLang="ja-JP"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　掲載期間のご連絡をメールでいただきます</a:t>
                      </a:r>
                    </a:p>
                  </a:txBody>
                  <a:tcPr marL="180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2"/>
                  </a:ext>
                </a:extLst>
              </a:tr>
              <a:tr h="53560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marR="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eiryo UI" pitchFamily="50" charset="-128"/>
                        </a:rPr>
                        <a:t>有効期限</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dirty="0">
                          <a:solidFill>
                            <a:schemeClr val="accent3"/>
                          </a:solidFill>
                          <a:latin typeface="Meiryo" panose="020B0604030504040204" pitchFamily="34" charset="-128"/>
                          <a:ea typeface="Meiryo" panose="020B0604030504040204" pitchFamily="34" charset="-128"/>
                          <a:cs typeface="+mn-cs"/>
                        </a:rPr>
                        <a:t>2024</a:t>
                      </a:r>
                      <a:r>
                        <a:rPr kumimoji="1" lang="ja-JP" altLang="en-US" sz="1050" kern="1200" dirty="0">
                          <a:solidFill>
                            <a:schemeClr val="accent3"/>
                          </a:solidFill>
                          <a:latin typeface="Meiryo" panose="020B0604030504040204" pitchFamily="34" charset="-128"/>
                          <a:ea typeface="Meiryo" panose="020B0604030504040204" pitchFamily="34" charset="-128"/>
                          <a:cs typeface="+mn-cs"/>
                        </a:rPr>
                        <a:t>年</a:t>
                      </a:r>
                      <a:r>
                        <a:rPr kumimoji="1" lang="en-US" altLang="ja-JP" sz="1050" kern="1200" dirty="0">
                          <a:solidFill>
                            <a:schemeClr val="accent3"/>
                          </a:solidFill>
                          <a:latin typeface="Meiryo" panose="020B0604030504040204" pitchFamily="34" charset="-128"/>
                          <a:ea typeface="Meiryo" panose="020B0604030504040204" pitchFamily="34" charset="-128"/>
                          <a:cs typeface="+mn-cs"/>
                        </a:rPr>
                        <a:t>4</a:t>
                      </a:r>
                      <a:r>
                        <a:rPr kumimoji="1" lang="ja-JP" altLang="en-US" sz="1050" kern="1200" dirty="0">
                          <a:solidFill>
                            <a:schemeClr val="accent3"/>
                          </a:solidFill>
                          <a:latin typeface="Meiryo" panose="020B0604030504040204" pitchFamily="34" charset="-128"/>
                          <a:ea typeface="Meiryo" panose="020B0604030504040204" pitchFamily="34" charset="-128"/>
                          <a:cs typeface="+mn-cs"/>
                        </a:rPr>
                        <a:t>月</a:t>
                      </a:r>
                      <a:r>
                        <a:rPr kumimoji="1" lang="en-US" altLang="ja-JP" sz="1050" kern="1200" dirty="0">
                          <a:solidFill>
                            <a:schemeClr val="accent3"/>
                          </a:solidFill>
                          <a:latin typeface="Meiryo" panose="020B0604030504040204" pitchFamily="34" charset="-128"/>
                          <a:ea typeface="Meiryo" panose="020B0604030504040204" pitchFamily="34" charset="-128"/>
                          <a:cs typeface="+mn-cs"/>
                        </a:rPr>
                        <a:t>1</a:t>
                      </a:r>
                      <a:r>
                        <a:rPr kumimoji="1" lang="ja-JP" altLang="en-US" sz="1050" kern="1200" dirty="0">
                          <a:solidFill>
                            <a:schemeClr val="accent3"/>
                          </a:solidFill>
                          <a:latin typeface="Meiryo" panose="020B0604030504040204" pitchFamily="34" charset="-128"/>
                          <a:ea typeface="Meiryo" panose="020B0604030504040204" pitchFamily="34" charset="-128"/>
                          <a:cs typeface="+mn-cs"/>
                        </a:rPr>
                        <a:t>日～</a:t>
                      </a:r>
                      <a:r>
                        <a:rPr kumimoji="1" lang="en-US" altLang="ja-JP" sz="1050" kern="1200" dirty="0">
                          <a:solidFill>
                            <a:schemeClr val="accent3"/>
                          </a:solidFill>
                          <a:latin typeface="Meiryo" panose="020B0604030504040204" pitchFamily="34" charset="-128"/>
                          <a:ea typeface="Meiryo" panose="020B0604030504040204" pitchFamily="34" charset="-128"/>
                          <a:cs typeface="+mn-cs"/>
                        </a:rPr>
                        <a:t>6</a:t>
                      </a:r>
                      <a:r>
                        <a:rPr kumimoji="1" lang="ja-JP" altLang="en-US" sz="1050" kern="1200" dirty="0">
                          <a:solidFill>
                            <a:schemeClr val="accent3"/>
                          </a:solidFill>
                          <a:latin typeface="Meiryo" panose="020B0604030504040204" pitchFamily="34" charset="-128"/>
                          <a:ea typeface="Meiryo" panose="020B0604030504040204" pitchFamily="34" charset="-128"/>
                          <a:cs typeface="+mn-cs"/>
                        </a:rPr>
                        <a:t>月</a:t>
                      </a:r>
                      <a:r>
                        <a:rPr kumimoji="1" lang="en-US" altLang="ja-JP" sz="1050" kern="1200" dirty="0">
                          <a:solidFill>
                            <a:schemeClr val="accent3"/>
                          </a:solidFill>
                          <a:latin typeface="Meiryo" panose="020B0604030504040204" pitchFamily="34" charset="-128"/>
                          <a:ea typeface="Meiryo" panose="020B0604030504040204" pitchFamily="34" charset="-128"/>
                          <a:cs typeface="+mn-cs"/>
                        </a:rPr>
                        <a:t>30</a:t>
                      </a:r>
                      <a:r>
                        <a:rPr kumimoji="1" lang="ja-JP" altLang="en-US" sz="1050" kern="1200" dirty="0">
                          <a:solidFill>
                            <a:schemeClr val="accent3"/>
                          </a:solidFill>
                          <a:latin typeface="Meiryo" panose="020B0604030504040204" pitchFamily="34" charset="-128"/>
                          <a:ea typeface="Meiryo" panose="020B0604030504040204" pitchFamily="34" charset="-128"/>
                          <a:cs typeface="+mn-cs"/>
                        </a:rPr>
                        <a:t>日掲載終了分</a:t>
                      </a:r>
                    </a:p>
                  </a:txBody>
                  <a:tcPr marL="180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0003"/>
                  </a:ext>
                </a:extLst>
              </a:tr>
              <a:tr h="905002">
                <a:tc>
                  <a:txBody>
                    <a:bodyPr/>
                    <a:lstStyle/>
                    <a:p>
                      <a:pPr marL="179388" marR="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eiryo UI" pitchFamily="50" charset="-128"/>
                        </a:rPr>
                        <a:t>レポート項目</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chemeClr val="accent3"/>
                          </a:solidFill>
                          <a:latin typeface="Meiryo" panose="020B0604030504040204" pitchFamily="34" charset="-128"/>
                          <a:ea typeface="Meiryo" panose="020B0604030504040204" pitchFamily="34" charset="-128"/>
                          <a:cs typeface="Verdana" pitchFamily="34" charset="0"/>
                        </a:rPr>
                        <a:t>PV</a:t>
                      </a:r>
                      <a:r>
                        <a:rPr lang="ja-JP" altLang="en-US" sz="1050" dirty="0">
                          <a:solidFill>
                            <a:schemeClr val="accent3"/>
                          </a:solidFill>
                          <a:latin typeface="Meiryo" panose="020B0604030504040204" pitchFamily="34" charset="-128"/>
                          <a:ea typeface="Meiryo" panose="020B0604030504040204" pitchFamily="34" charset="-128"/>
                          <a:cs typeface="Verdana" pitchFamily="34" charset="0"/>
                        </a:rPr>
                        <a:t>・</a:t>
                      </a:r>
                      <a:r>
                        <a:rPr lang="en-US" altLang="ja-JP" sz="1050" dirty="0">
                          <a:solidFill>
                            <a:schemeClr val="accent3"/>
                          </a:solidFill>
                          <a:latin typeface="Meiryo" panose="020B0604030504040204" pitchFamily="34" charset="-128"/>
                          <a:ea typeface="Meiryo" panose="020B0604030504040204" pitchFamily="34" charset="-128"/>
                          <a:cs typeface="Verdana" pitchFamily="34" charset="0"/>
                        </a:rPr>
                        <a:t>UB</a:t>
                      </a:r>
                      <a:r>
                        <a:rPr lang="ja-JP" altLang="en-US" sz="1050" dirty="0">
                          <a:solidFill>
                            <a:schemeClr val="accent3"/>
                          </a:solidFill>
                          <a:latin typeface="Meiryo" panose="020B0604030504040204" pitchFamily="34" charset="-128"/>
                          <a:ea typeface="Meiryo" panose="020B0604030504040204" pitchFamily="34" charset="-128"/>
                          <a:cs typeface="Verdana" pitchFamily="34" charset="0"/>
                        </a:rPr>
                        <a:t>・ページ内リンクのクリック数など</a:t>
                      </a:r>
                      <a:endParaRPr lang="en-US" altLang="ja-JP" sz="1050" dirty="0">
                        <a:solidFill>
                          <a:schemeClr val="accent3"/>
                        </a:solidFill>
                        <a:latin typeface="Meiryo" panose="020B0604030504040204" pitchFamily="34" charset="-128"/>
                        <a:ea typeface="Meiryo" panose="020B0604030504040204" pitchFamily="34" charset="-128"/>
                        <a:cs typeface="Verdana" pitchFamily="34" charset="0"/>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dirty="0">
                          <a:solidFill>
                            <a:schemeClr val="accent3"/>
                          </a:solidFill>
                          <a:latin typeface="Meiryo" panose="020B0604030504040204" pitchFamily="34" charset="-128"/>
                          <a:ea typeface="Meiryo" panose="020B0604030504040204" pitchFamily="34" charset="-128"/>
                          <a:cs typeface="+mn-cs"/>
                        </a:rPr>
                        <a:t>掲載終了から</a:t>
                      </a:r>
                      <a:r>
                        <a:rPr kumimoji="1" lang="en-US" altLang="ja-JP" sz="1050" kern="1200" dirty="0">
                          <a:solidFill>
                            <a:schemeClr val="accent3"/>
                          </a:solidFill>
                          <a:latin typeface="Meiryo" panose="020B0604030504040204" pitchFamily="34" charset="-128"/>
                          <a:ea typeface="Meiryo" panose="020B0604030504040204" pitchFamily="34" charset="-128"/>
                          <a:cs typeface="+mn-cs"/>
                        </a:rPr>
                        <a:t>2</a:t>
                      </a:r>
                      <a:r>
                        <a:rPr kumimoji="1" lang="ja-JP" altLang="en-US" sz="1050" kern="1200" dirty="0">
                          <a:solidFill>
                            <a:schemeClr val="accent3"/>
                          </a:solidFill>
                          <a:latin typeface="Meiryo" panose="020B0604030504040204" pitchFamily="34" charset="-128"/>
                          <a:ea typeface="Meiryo" panose="020B0604030504040204" pitchFamily="34" charset="-128"/>
                          <a:cs typeface="+mn-cs"/>
                        </a:rPr>
                        <a:t>週間程度でご提出いたします</a:t>
                      </a:r>
                    </a:p>
                  </a:txBody>
                  <a:tcPr marL="180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247624747"/>
                  </a:ext>
                </a:extLst>
              </a:tr>
              <a:tr h="2208318">
                <a:tc>
                  <a:txBody>
                    <a:bodyPr/>
                    <a:lstStyle/>
                    <a:p>
                      <a:pPr marL="179388" marR="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eiryo UI" pitchFamily="50" charset="-128"/>
                        </a:rPr>
                        <a:t>備考</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lang="ja-JP" altLang="en-US" sz="1050" dirty="0">
                          <a:solidFill>
                            <a:schemeClr val="accent3"/>
                          </a:solidFill>
                          <a:latin typeface="Meiryo" panose="020B0604030504040204" pitchFamily="34" charset="-128"/>
                          <a:ea typeface="Meiryo" panose="020B0604030504040204" pitchFamily="34" charset="-128"/>
                        </a:rPr>
                        <a:t>動的でリッチなコンテンツを用いたサイト構成につきましてお断りする場合があります</a:t>
                      </a:r>
                      <a:endParaRPr kumimoji="1" lang="en-US" altLang="ja-JP" sz="1050" kern="120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mn-cs"/>
                        </a:rPr>
                        <a:t>本商品はお見積りが不要な商品ですが、本商品資料と異なる条件で契約する場合はお見積りが必要となりますので</a:t>
                      </a:r>
                      <a:endParaRPr kumimoji="1" lang="en-US" altLang="ja-JP" sz="1050" kern="120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mn-cs"/>
                        </a:rPr>
                        <a:t>お申し込み時には弊社営業担当までお問い合わせください</a:t>
                      </a:r>
                    </a:p>
                  </a:txBody>
                  <a:tcPr marL="180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5673090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2EF858E-06F6-F677-7406-2E529CD8179A}"/>
              </a:ext>
            </a:extLst>
          </p:cNvPr>
          <p:cNvSpPr>
            <a:spLocks noGrp="1"/>
          </p:cNvSpPr>
          <p:nvPr>
            <p:ph type="body" sz="quarter" idx="12"/>
          </p:nvPr>
        </p:nvSpPr>
        <p:spPr/>
        <p:txBody>
          <a:bodyPr/>
          <a:lstStyle/>
          <a:p>
            <a:r>
              <a:rPr lang="ja-JP" altLang="en-US" sz="1200" b="1" dirty="0">
                <a:solidFill>
                  <a:srgbClr val="C00000"/>
                </a:solidFill>
                <a:latin typeface="+mn-ea"/>
              </a:rPr>
              <a:t>サイト構成が完成したデザインデータを納品していただきます。</a:t>
            </a:r>
          </a:p>
          <a:p>
            <a:r>
              <a:rPr lang="ja-JP" altLang="en-US" sz="1200" b="1" dirty="0">
                <a:solidFill>
                  <a:schemeClr val="tx1">
                    <a:lumMod val="65000"/>
                    <a:lumOff val="35000"/>
                  </a:schemeClr>
                </a:solidFill>
                <a:latin typeface="+mn-ea"/>
              </a:rPr>
              <a:t>弊社では、テキスト原稿や画像など掲載コンテンツの制作は行いません。</a:t>
            </a:r>
            <a:endParaRPr lang="en-US" altLang="ja-JP" sz="1200" b="1" dirty="0">
              <a:solidFill>
                <a:schemeClr val="tx1">
                  <a:lumMod val="65000"/>
                  <a:lumOff val="35000"/>
                </a:schemeClr>
              </a:solidFill>
              <a:latin typeface="+mn-ea"/>
            </a:endParaRPr>
          </a:p>
        </p:txBody>
      </p:sp>
      <p:sp>
        <p:nvSpPr>
          <p:cNvPr id="4" name="テキスト プレースホルダー 3">
            <a:extLst>
              <a:ext uri="{FF2B5EF4-FFF2-40B4-BE49-F238E27FC236}">
                <a16:creationId xmlns:a16="http://schemas.microsoft.com/office/drawing/2014/main" id="{D451E5D5-9CA8-0DE5-5069-A96D76C3432B}"/>
              </a:ext>
            </a:extLst>
          </p:cNvPr>
          <p:cNvSpPr>
            <a:spLocks noGrp="1"/>
          </p:cNvSpPr>
          <p:nvPr>
            <p:ph type="body" sz="quarter" idx="13"/>
          </p:nvPr>
        </p:nvSpPr>
        <p:spPr/>
        <p:txBody>
          <a:bodyPr/>
          <a:lstStyle/>
          <a:p>
            <a:r>
              <a:rPr lang="ja-JP" altLang="en-US" dirty="0"/>
              <a:t>商品スペック</a:t>
            </a:r>
          </a:p>
        </p:txBody>
      </p:sp>
      <p:graphicFrame>
        <p:nvGraphicFramePr>
          <p:cNvPr id="6" name="表 5">
            <a:extLst>
              <a:ext uri="{FF2B5EF4-FFF2-40B4-BE49-F238E27FC236}">
                <a16:creationId xmlns:a16="http://schemas.microsoft.com/office/drawing/2014/main" id="{45B4FA46-AC29-C628-365F-D3C7FCF931AF}"/>
              </a:ext>
            </a:extLst>
          </p:cNvPr>
          <p:cNvGraphicFramePr>
            <a:graphicFrameLocks noGrp="1"/>
          </p:cNvGraphicFramePr>
          <p:nvPr>
            <p:extLst>
              <p:ext uri="{D42A27DB-BD31-4B8C-83A1-F6EECF244321}">
                <p14:modId xmlns:p14="http://schemas.microsoft.com/office/powerpoint/2010/main" val="2030752364"/>
              </p:ext>
            </p:extLst>
          </p:nvPr>
        </p:nvGraphicFramePr>
        <p:xfrm>
          <a:off x="476974" y="1089025"/>
          <a:ext cx="11235600" cy="3725346"/>
        </p:xfrm>
        <a:graphic>
          <a:graphicData uri="http://schemas.openxmlformats.org/drawingml/2006/table">
            <a:tbl>
              <a:tblPr firstRow="1" bandRow="1"/>
              <a:tblGrid>
                <a:gridCol w="1656000">
                  <a:extLst>
                    <a:ext uri="{9D8B030D-6E8A-4147-A177-3AD203B41FA5}">
                      <a16:colId xmlns:a16="http://schemas.microsoft.com/office/drawing/2014/main" val="20000"/>
                    </a:ext>
                  </a:extLst>
                </a:gridCol>
                <a:gridCol w="9579600">
                  <a:extLst>
                    <a:ext uri="{9D8B030D-6E8A-4147-A177-3AD203B41FA5}">
                      <a16:colId xmlns:a16="http://schemas.microsoft.com/office/drawing/2014/main" val="20001"/>
                    </a:ext>
                  </a:extLst>
                </a:gridCol>
              </a:tblGrid>
              <a:tr h="3725346">
                <a:tc>
                  <a:txBody>
                    <a:bodyPr/>
                    <a:lstStyle/>
                    <a:p>
                      <a:pPr marL="179388" marR="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bg1"/>
                          </a:solidFill>
                          <a:latin typeface="Meiryo" panose="020B0604030504040204" pitchFamily="34" charset="-128"/>
                          <a:ea typeface="Meiryo" panose="020B0604030504040204" pitchFamily="34" charset="-128"/>
                          <a:cs typeface="+mn-cs"/>
                        </a:rPr>
                        <a:t>デザインデータ</a:t>
                      </a:r>
                      <a:endParaRPr kumimoji="1" lang="en-US" altLang="ja-JP" sz="1050" kern="1200" noProof="0" dirty="0">
                        <a:solidFill>
                          <a:schemeClr val="bg1"/>
                        </a:solidFill>
                        <a:latin typeface="Meiryo" panose="020B0604030504040204" pitchFamily="34" charset="-128"/>
                        <a:ea typeface="Meiryo" panose="020B0604030504040204" pitchFamily="34" charset="-128"/>
                        <a:cs typeface="+mn-cs"/>
                      </a:endParaRPr>
                    </a:p>
                    <a:p>
                      <a:pPr marL="179388" marR="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noProof="0" dirty="0">
                          <a:solidFill>
                            <a:schemeClr val="bg1"/>
                          </a:solidFill>
                          <a:latin typeface="Meiryo" panose="020B0604030504040204" pitchFamily="34" charset="-128"/>
                          <a:ea typeface="Meiryo" panose="020B0604030504040204" pitchFamily="34" charset="-128"/>
                          <a:cs typeface="+mn-cs"/>
                        </a:rPr>
                        <a:t>とは</a:t>
                      </a:r>
                      <a:endParaRPr kumimoji="1" lang="ja-JP" altLang="en-US" sz="1050" b="0" i="0" kern="120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1050" kern="1200" noProof="0" dirty="0">
                        <a:solidFill>
                          <a:schemeClr val="accent6"/>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1" kern="1200" noProof="0" dirty="0">
                          <a:solidFill>
                            <a:schemeClr val="accent3"/>
                          </a:solidFill>
                          <a:latin typeface="Meiryo" panose="020B0604030504040204" pitchFamily="34" charset="-128"/>
                          <a:ea typeface="Meiryo" panose="020B0604030504040204" pitchFamily="34" charset="-128"/>
                          <a:cs typeface="+mn-cs"/>
                        </a:rPr>
                        <a:t>・ご入稿素材</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1</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）ページデザイン（</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PC</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・スマートフォン各デバイスごとにご用意ください）</a:t>
                      </a:r>
                      <a:endParaRPr kumimoji="1" lang="en-US" altLang="ja-JP"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画像やテキストを掲載イメージどおりに配置したヴィジュアルデザイン（</a:t>
                      </a:r>
                      <a:r>
                        <a:rPr kumimoji="1" lang="en-US" altLang="ja-JP" sz="1050" kern="1200" noProof="0" dirty="0" err="1">
                          <a:solidFill>
                            <a:schemeClr val="accent3"/>
                          </a:solidFill>
                          <a:latin typeface="Meiryo" panose="020B0604030504040204" pitchFamily="34" charset="-128"/>
                          <a:ea typeface="Meiryo" panose="020B0604030504040204" pitchFamily="34" charset="-128"/>
                          <a:cs typeface="+mn-cs"/>
                        </a:rPr>
                        <a:t>figma</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ファイル（</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.fig</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Photoshop Data</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ファイル（</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en-US" altLang="ja-JP" sz="1050" kern="1200" noProof="0" dirty="0" err="1">
                          <a:solidFill>
                            <a:schemeClr val="accent3"/>
                          </a:solidFill>
                          <a:latin typeface="Meiryo" panose="020B0604030504040204" pitchFamily="34" charset="-128"/>
                          <a:ea typeface="Meiryo" panose="020B0604030504040204" pitchFamily="34" charset="-128"/>
                          <a:cs typeface="+mn-cs"/>
                        </a:rPr>
                        <a:t>psd</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ページの全体イメージ確認用画像（</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jpg</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等）</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2</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）素材データ（各種写真や画像ファイル、ロゴデータ、テキスト原稿パワーポイント等</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3</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）補足情報（リンク箇所や遷移先</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URL</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等）</a:t>
                      </a:r>
                      <a:endParaRPr kumimoji="1" lang="en-US" altLang="ja-JP"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4</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）編集誘導バナーデータ（広告主様ロゴデータ）</a:t>
                      </a:r>
                      <a:endParaRPr kumimoji="1" lang="en-US" altLang="ja-JP"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ja-JP" altLang="en-US"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1" kern="1200" noProof="0" dirty="0">
                          <a:solidFill>
                            <a:schemeClr val="accent3"/>
                          </a:solidFill>
                          <a:latin typeface="Meiryo" panose="020B0604030504040204" pitchFamily="34" charset="-128"/>
                          <a:ea typeface="Meiryo" panose="020B0604030504040204" pitchFamily="34" charset="-128"/>
                          <a:cs typeface="+mn-cs"/>
                        </a:rPr>
                        <a:t>・ページ制作にあたって</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リンク、動画エンベッド、タブ、折り畳みなどの基本的な</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UI</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のみ使用</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スクロールやクリック等でページ背景やページ要素が変化するなど、動的なエフェクト等は不可</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-1</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ページの目安は、最大横</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990px</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縦</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7,000px〜8,000px</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程度</a:t>
                      </a:r>
                      <a:endParaRPr kumimoji="1" lang="en-US" altLang="ja-JP"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ご用意いただく素材、および仕様や制限事項などについては、制作に入られる前にすり合わせさせていただきます。</a:t>
                      </a:r>
                      <a:endParaRPr kumimoji="1" lang="en-US" altLang="ja-JP"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テキスト・画像・コンテンツなど、コンプライアンス・法令遵守（記載が必要な番号や項目等含む）した内容であることを事前にご確認ください。</a:t>
                      </a:r>
                      <a:endParaRPr kumimoji="1" lang="en-US" altLang="ja-JP"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広告掲載基準に則した内容であることを事前にご確認ください。</a:t>
                      </a:r>
                      <a:endParaRPr kumimoji="1" lang="en-US" altLang="ja-JP" sz="1050" kern="1200" noProof="0" dirty="0">
                        <a:solidFill>
                          <a:schemeClr val="accent3"/>
                        </a:solidFill>
                        <a:latin typeface="Meiryo" panose="020B0604030504040204" pitchFamily="34" charset="-128"/>
                        <a:ea typeface="Meiryo" panose="020B0604030504040204" pitchFamily="34" charset="-128"/>
                        <a:cs typeface="+mn-cs"/>
                      </a:endParaRPr>
                    </a:p>
                  </a:txBody>
                  <a:tcPr marL="180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792520671"/>
                  </a:ext>
                </a:extLst>
              </a:tr>
            </a:tbl>
          </a:graphicData>
        </a:graphic>
      </p:graphicFrame>
      <p:sp>
        <p:nvSpPr>
          <p:cNvPr id="11" name="テキスト プレースホルダー 3">
            <a:extLst>
              <a:ext uri="{FF2B5EF4-FFF2-40B4-BE49-F238E27FC236}">
                <a16:creationId xmlns:a16="http://schemas.microsoft.com/office/drawing/2014/main" id="{FD111E31-A866-6BF3-0CCF-32C21C290E1B}"/>
              </a:ext>
            </a:extLst>
          </p:cNvPr>
          <p:cNvSpPr txBox="1">
            <a:spLocks/>
          </p:cNvSpPr>
          <p:nvPr/>
        </p:nvSpPr>
        <p:spPr>
          <a:xfrm>
            <a:off x="1794675" y="215582"/>
            <a:ext cx="8136904" cy="335028"/>
          </a:xfrm>
          <a:prstGeom prst="rect">
            <a:avLst/>
          </a:prstGeom>
        </p:spPr>
        <p:txBody>
          <a:bodyPr/>
          <a:lst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2000" b="1" dirty="0">
                <a:solidFill>
                  <a:schemeClr val="accent3"/>
                </a:solidFill>
                <a:latin typeface="Meiryo" panose="020B0604030504040204" pitchFamily="34" charset="-128"/>
                <a:ea typeface="Meiryo" panose="020B0604030504040204" pitchFamily="34" charset="-128"/>
              </a:rPr>
              <a:t>スペック詳細</a:t>
            </a:r>
          </a:p>
        </p:txBody>
      </p:sp>
      <p:pic>
        <p:nvPicPr>
          <p:cNvPr id="15" name="図プレースホルダー 9" descr="アイコン&#10;&#10;自動的に生成された説明">
            <a:extLst>
              <a:ext uri="{FF2B5EF4-FFF2-40B4-BE49-F238E27FC236}">
                <a16:creationId xmlns:a16="http://schemas.microsoft.com/office/drawing/2014/main" id="{25E98CFE-CBF7-05C1-6D1D-4C99FE7EFFE7}"/>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102714" y="77808"/>
            <a:ext cx="406572" cy="405674"/>
          </a:xfrm>
        </p:spPr>
      </p:pic>
    </p:spTree>
    <p:extLst>
      <p:ext uri="{BB962C8B-B14F-4D97-AF65-F5344CB8AC3E}">
        <p14:creationId xmlns:p14="http://schemas.microsoft.com/office/powerpoint/2010/main" val="36314433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kumimoji="1" lang="ja-JP" altLang="en-US" dirty="0"/>
              <a:t>効果検証レポート</a:t>
            </a:r>
          </a:p>
        </p:txBody>
      </p:sp>
      <p:sp>
        <p:nvSpPr>
          <p:cNvPr id="3" name="正方形/長方形 2">
            <a:extLst>
              <a:ext uri="{FF2B5EF4-FFF2-40B4-BE49-F238E27FC236}">
                <a16:creationId xmlns:a16="http://schemas.microsoft.com/office/drawing/2014/main" id="{3C92C6CD-3024-0B9D-1E30-3626A434770F}"/>
              </a:ext>
            </a:extLst>
          </p:cNvPr>
          <p:cNvSpPr/>
          <p:nvPr/>
        </p:nvSpPr>
        <p:spPr>
          <a:xfrm>
            <a:off x="518837" y="1060449"/>
            <a:ext cx="11193737" cy="283154"/>
          </a:xfrm>
          <a:prstGeom prst="rect">
            <a:avLst/>
          </a:prstGeom>
        </p:spPr>
        <p:txBody>
          <a:bodyPr wrap="square" lIns="0" tIns="0" rIns="0" bIns="0">
            <a:spAutoFit/>
          </a:bodyPr>
          <a:lstStyle/>
          <a:p>
            <a:pPr>
              <a:lnSpc>
                <a:spcPct val="120000"/>
              </a:lnSpc>
            </a:pPr>
            <a:r>
              <a:rPr lang="ja-JP" altLang="en-US" sz="1600" dirty="0">
                <a:solidFill>
                  <a:srgbClr val="545454"/>
                </a:solidFill>
                <a:latin typeface="Meiryo" panose="020B0604030504040204" pitchFamily="34" charset="-128"/>
                <a:ea typeface="Meiryo" panose="020B0604030504040204" pitchFamily="34" charset="-128"/>
              </a:rPr>
              <a:t>定量・定性両面から、施策の実績を集計、分析し、タイアップ実施効果のレポーティングを行います。</a:t>
            </a:r>
            <a:endParaRPr lang="en-US" altLang="ja-JP" sz="1600" dirty="0">
              <a:solidFill>
                <a:srgbClr val="545454"/>
              </a:solidFill>
              <a:latin typeface="Meiryo" panose="020B0604030504040204" pitchFamily="34" charset="-128"/>
              <a:ea typeface="Meiryo" panose="020B0604030504040204" pitchFamily="34" charset="-128"/>
            </a:endParaRPr>
          </a:p>
        </p:txBody>
      </p:sp>
      <p:grpSp>
        <p:nvGrpSpPr>
          <p:cNvPr id="7" name="グループ化 6">
            <a:extLst>
              <a:ext uri="{FF2B5EF4-FFF2-40B4-BE49-F238E27FC236}">
                <a16:creationId xmlns:a16="http://schemas.microsoft.com/office/drawing/2014/main" id="{0D25A092-68EE-B7DC-84CC-65BA38500B42}"/>
              </a:ext>
            </a:extLst>
          </p:cNvPr>
          <p:cNvGrpSpPr/>
          <p:nvPr/>
        </p:nvGrpSpPr>
        <p:grpSpPr>
          <a:xfrm>
            <a:off x="479425" y="1785214"/>
            <a:ext cx="5646291" cy="2507043"/>
            <a:chOff x="479425" y="1607413"/>
            <a:chExt cx="5646291" cy="2507043"/>
          </a:xfrm>
        </p:grpSpPr>
        <p:sp>
          <p:nvSpPr>
            <p:cNvPr id="8" name="角丸四角形 59">
              <a:extLst>
                <a:ext uri="{FF2B5EF4-FFF2-40B4-BE49-F238E27FC236}">
                  <a16:creationId xmlns:a16="http://schemas.microsoft.com/office/drawing/2014/main" id="{333D0C9D-2913-B826-A645-4B0AB673F51E}"/>
                </a:ext>
              </a:extLst>
            </p:cNvPr>
            <p:cNvSpPr/>
            <p:nvPr/>
          </p:nvSpPr>
          <p:spPr>
            <a:xfrm>
              <a:off x="750811" y="2315502"/>
              <a:ext cx="5345189" cy="1798954"/>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indent="-177750">
                <a:lnSpc>
                  <a:spcPct val="120000"/>
                </a:lnSpc>
                <a:buFont typeface="Wingdings" pitchFamily="2" charset="2"/>
                <a:buChar char="n"/>
                <a:defRPr/>
              </a:pPr>
              <a:r>
                <a:rPr kumimoji="0" lang="ja-JP" altLang="en-US" sz="1400" kern="0" dirty="0">
                  <a:solidFill>
                    <a:schemeClr val="accent3"/>
                  </a:solidFill>
                  <a:latin typeface="Meiryo" panose="020B0604030504040204" pitchFamily="34" charset="-128"/>
                  <a:ea typeface="Meiryo" panose="020B0604030504040204" pitchFamily="34" charset="-128"/>
                </a:rPr>
                <a:t>タイアップページ</a:t>
              </a:r>
            </a:p>
            <a:p>
              <a:pPr marL="418950" lvl="1" indent="-141750">
                <a:lnSpc>
                  <a:spcPct val="120000"/>
                </a:lnSpc>
                <a:buFont typeface="Arial" panose="020B0604020202020204" pitchFamily="34" charset="0"/>
                <a:buChar char="•"/>
                <a:defRPr/>
              </a:pPr>
              <a:r>
                <a:rPr kumimoji="0" lang="en" altLang="ja-JP" sz="1400" kern="0" dirty="0">
                  <a:solidFill>
                    <a:schemeClr val="accent3"/>
                  </a:solidFill>
                  <a:latin typeface="Meiryo" panose="020B0604030504040204" pitchFamily="34" charset="-128"/>
                  <a:ea typeface="Meiryo" panose="020B0604030504040204" pitchFamily="34" charset="-128"/>
                </a:rPr>
                <a:t>PV</a:t>
              </a:r>
              <a:r>
                <a:rPr kumimoji="0" lang="ja-JP" altLang="en" sz="1400" kern="0" dirty="0">
                  <a:solidFill>
                    <a:schemeClr val="accent3"/>
                  </a:solidFill>
                  <a:latin typeface="Meiryo" panose="020B0604030504040204" pitchFamily="34" charset="-128"/>
                  <a:ea typeface="Meiryo" panose="020B0604030504040204" pitchFamily="34" charset="-128"/>
                </a:rPr>
                <a:t>・</a:t>
              </a:r>
              <a:r>
                <a:rPr kumimoji="0" lang="en" altLang="ja-JP" sz="1400" kern="0" dirty="0">
                  <a:solidFill>
                    <a:schemeClr val="accent3"/>
                  </a:solidFill>
                  <a:latin typeface="Meiryo" panose="020B0604030504040204" pitchFamily="34" charset="-128"/>
                  <a:ea typeface="Meiryo" panose="020B0604030504040204" pitchFamily="34" charset="-128"/>
                </a:rPr>
                <a:t>UB</a:t>
              </a:r>
            </a:p>
            <a:p>
              <a:pPr marL="418950" lvl="1" indent="-141750">
                <a:lnSpc>
                  <a:spcPct val="120000"/>
                </a:lnSpc>
                <a:buFont typeface="Arial" panose="020B0604020202020204" pitchFamily="34" charset="0"/>
                <a:buChar char="•"/>
                <a:defRPr/>
              </a:pPr>
              <a:r>
                <a:rPr kumimoji="0" lang="ja-JP" altLang="en-US" sz="1400" kern="0" dirty="0">
                  <a:solidFill>
                    <a:schemeClr val="accent3"/>
                  </a:solidFill>
                  <a:latin typeface="Meiryo" panose="020B0604030504040204" pitchFamily="34" charset="-128"/>
                  <a:ea typeface="Meiryo" panose="020B0604030504040204" pitchFamily="34" charset="-128"/>
                </a:rPr>
                <a:t>タイアップ内の広告主様ページへの誘導枠クリック数・率</a:t>
              </a:r>
            </a:p>
            <a:p>
              <a:pPr marL="418950" lvl="1" indent="-141750">
                <a:lnSpc>
                  <a:spcPct val="120000"/>
                </a:lnSpc>
                <a:buFont typeface="Arial" panose="020B0604020202020204" pitchFamily="34" charset="0"/>
                <a:buChar char="•"/>
                <a:defRPr/>
              </a:pPr>
              <a:r>
                <a:rPr kumimoji="0" lang="ja-JP" altLang="en-US" sz="1400" kern="0" dirty="0">
                  <a:solidFill>
                    <a:schemeClr val="accent3"/>
                  </a:solidFill>
                  <a:latin typeface="Meiryo" panose="020B0604030504040204" pitchFamily="34" charset="-128"/>
                  <a:ea typeface="Meiryo" panose="020B0604030504040204" pitchFamily="34" charset="-128"/>
                </a:rPr>
                <a:t>タイアップ訪問者の性別・性別</a:t>
              </a:r>
              <a:r>
                <a:rPr kumimoji="0" lang="en-US" altLang="ja-JP" sz="1400" kern="0" dirty="0">
                  <a:solidFill>
                    <a:schemeClr val="accent3"/>
                  </a:solidFill>
                  <a:latin typeface="Meiryo" panose="020B0604030504040204" pitchFamily="34" charset="-128"/>
                  <a:ea typeface="Meiryo" panose="020B0604030504040204" pitchFamily="34" charset="-128"/>
                </a:rPr>
                <a:t>×</a:t>
              </a:r>
              <a:r>
                <a:rPr kumimoji="0" lang="ja-JP" altLang="en-US" sz="1400" kern="0" dirty="0">
                  <a:solidFill>
                    <a:schemeClr val="accent3"/>
                  </a:solidFill>
                  <a:latin typeface="Meiryo" panose="020B0604030504040204" pitchFamily="34" charset="-128"/>
                  <a:ea typeface="Meiryo" panose="020B0604030504040204" pitchFamily="34" charset="-128"/>
                </a:rPr>
                <a:t>年齢層比率</a:t>
              </a:r>
              <a:endParaRPr kumimoji="0" lang="en-US" altLang="ja-JP" sz="1400" kern="0" dirty="0">
                <a:solidFill>
                  <a:schemeClr val="accent3"/>
                </a:solidFill>
                <a:latin typeface="Meiryo" panose="020B0604030504040204" pitchFamily="34" charset="-128"/>
                <a:ea typeface="Meiryo" panose="020B0604030504040204" pitchFamily="34" charset="-128"/>
              </a:endParaRPr>
            </a:p>
            <a:p>
              <a:pPr marL="177750" indent="-177750">
                <a:lnSpc>
                  <a:spcPct val="120000"/>
                </a:lnSpc>
                <a:buFont typeface="Wingdings" pitchFamily="2" charset="2"/>
                <a:buChar char="n"/>
                <a:defRPr/>
              </a:pPr>
              <a:r>
                <a:rPr kumimoji="0" lang="ja-JP" altLang="en-US" sz="1400" kern="0" dirty="0">
                  <a:solidFill>
                    <a:schemeClr val="accent3"/>
                  </a:solidFill>
                  <a:latin typeface="Meiryo" panose="020B0604030504040204" pitchFamily="34" charset="-128"/>
                  <a:ea typeface="Meiryo" panose="020B0604030504040204" pitchFamily="34" charset="-128"/>
                </a:rPr>
                <a:t>編集誘導枠</a:t>
              </a:r>
            </a:p>
            <a:p>
              <a:pPr marL="418950" lvl="1" indent="-141750">
                <a:lnSpc>
                  <a:spcPct val="120000"/>
                </a:lnSpc>
                <a:buFont typeface="Arial" panose="020B0604020202020204" pitchFamily="34" charset="0"/>
                <a:buChar char="•"/>
                <a:defRPr/>
              </a:pPr>
              <a:r>
                <a:rPr kumimoji="0" lang="en" altLang="ja-JP" sz="1400" kern="0" dirty="0">
                  <a:solidFill>
                    <a:schemeClr val="accent3"/>
                  </a:solidFill>
                  <a:latin typeface="Meiryo" panose="020B0604030504040204" pitchFamily="34" charset="-128"/>
                  <a:ea typeface="Meiryo" panose="020B0604030504040204" pitchFamily="34" charset="-128"/>
                </a:rPr>
                <a:t>PV</a:t>
              </a:r>
            </a:p>
            <a:p>
              <a:pPr marL="418950" lvl="1" indent="-141750">
                <a:lnSpc>
                  <a:spcPct val="120000"/>
                </a:lnSpc>
                <a:buFont typeface="Arial" panose="020B0604020202020204" pitchFamily="34" charset="0"/>
                <a:buChar char="•"/>
                <a:defRPr/>
              </a:pPr>
              <a:r>
                <a:rPr kumimoji="0" lang="ja-JP" altLang="en-US" sz="1400" kern="0" dirty="0">
                  <a:solidFill>
                    <a:schemeClr val="accent3"/>
                  </a:solidFill>
                  <a:latin typeface="Meiryo" panose="020B0604030504040204" pitchFamily="34" charset="-128"/>
                  <a:ea typeface="Meiryo" panose="020B0604030504040204" pitchFamily="34" charset="-128"/>
                </a:rPr>
                <a:t>クリック数・率</a:t>
              </a:r>
              <a:endParaRPr kumimoji="0" lang="en-US" altLang="ja-JP" sz="1400" kern="0" dirty="0">
                <a:solidFill>
                  <a:schemeClr val="accent3"/>
                </a:solidFill>
                <a:latin typeface="Meiryo" panose="020B0604030504040204" pitchFamily="34" charset="-128"/>
                <a:ea typeface="Meiryo" panose="020B0604030504040204" pitchFamily="34" charset="-128"/>
              </a:endParaRPr>
            </a:p>
          </p:txBody>
        </p:sp>
        <p:sp>
          <p:nvSpPr>
            <p:cNvPr id="9" name="角丸四角形 60">
              <a:extLst>
                <a:ext uri="{FF2B5EF4-FFF2-40B4-BE49-F238E27FC236}">
                  <a16:creationId xmlns:a16="http://schemas.microsoft.com/office/drawing/2014/main" id="{E3C7E1B2-8F14-5B84-E005-B3C2C109FC7F}"/>
                </a:ext>
              </a:extLst>
            </p:cNvPr>
            <p:cNvSpPr/>
            <p:nvPr/>
          </p:nvSpPr>
          <p:spPr>
            <a:xfrm>
              <a:off x="803425" y="1661413"/>
              <a:ext cx="5322291" cy="468000"/>
            </a:xfrm>
            <a:prstGeom prst="roundRect">
              <a:avLst>
                <a:gd name="adj" fmla="val 0"/>
              </a:avLst>
            </a:prstGeom>
            <a:solidFill>
              <a:schemeClr val="tx2">
                <a:lumMod val="10000"/>
                <a:lumOff val="90000"/>
              </a:scheme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a:lnSpc>
                  <a:spcPct val="120000"/>
                </a:lnSpc>
                <a:defRPr/>
              </a:pPr>
              <a:r>
                <a:rPr kumimoji="0" lang="ja-JP" altLang="en-US" b="1" kern="0" dirty="0">
                  <a:solidFill>
                    <a:srgbClr val="C9002C"/>
                  </a:solidFill>
                  <a:latin typeface="Meiryo" panose="020B0604030504040204" pitchFamily="34" charset="-128"/>
                  <a:ea typeface="Meiryo" panose="020B0604030504040204" pitchFamily="34" charset="-128"/>
                </a:rPr>
                <a:t>集客数・属性広告主様ページへの送客数</a:t>
              </a:r>
              <a:endParaRPr kumimoji="0" lang="en-US" altLang="ja-JP" b="1" kern="0" dirty="0">
                <a:solidFill>
                  <a:srgbClr val="C9002C"/>
                </a:solidFill>
                <a:latin typeface="Meiryo" panose="020B0604030504040204" pitchFamily="34" charset="-128"/>
                <a:ea typeface="Meiryo" panose="020B0604030504040204" pitchFamily="34" charset="-128"/>
              </a:endParaRPr>
            </a:p>
          </p:txBody>
        </p:sp>
        <p:grpSp>
          <p:nvGrpSpPr>
            <p:cNvPr id="10" name="グループ化 9">
              <a:extLst>
                <a:ext uri="{FF2B5EF4-FFF2-40B4-BE49-F238E27FC236}">
                  <a16:creationId xmlns:a16="http://schemas.microsoft.com/office/drawing/2014/main" id="{07AEEF9A-F19C-D9B2-F5F5-CE9AE47716AF}"/>
                </a:ext>
              </a:extLst>
            </p:cNvPr>
            <p:cNvGrpSpPr>
              <a:grpSpLocks noChangeAspect="1"/>
            </p:cNvGrpSpPr>
            <p:nvPr/>
          </p:nvGrpSpPr>
          <p:grpSpPr>
            <a:xfrm>
              <a:off x="479425" y="1607413"/>
              <a:ext cx="576000" cy="576000"/>
              <a:chOff x="2435103" y="2081892"/>
              <a:chExt cx="792088" cy="792088"/>
            </a:xfrm>
          </p:grpSpPr>
          <p:sp>
            <p:nvSpPr>
              <p:cNvPr id="11" name="円/楕円 63">
                <a:extLst>
                  <a:ext uri="{FF2B5EF4-FFF2-40B4-BE49-F238E27FC236}">
                    <a16:creationId xmlns:a16="http://schemas.microsoft.com/office/drawing/2014/main" id="{228F4C21-ED67-5B7A-F60D-629A8DCEC4EC}"/>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12" name="グラフィックス 11" descr="棒グラフ (上昇) 単色塗りつぶし">
                <a:extLst>
                  <a:ext uri="{FF2B5EF4-FFF2-40B4-BE49-F238E27FC236}">
                    <a16:creationId xmlns:a16="http://schemas.microsoft.com/office/drawing/2014/main" id="{32A3FA69-E59D-6D25-C32C-15AD12B5C953}"/>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00963" y="2247752"/>
                <a:ext cx="460368" cy="460368"/>
              </a:xfrm>
              <a:prstGeom prst="rect">
                <a:avLst/>
              </a:prstGeom>
            </p:spPr>
          </p:pic>
        </p:grpSp>
      </p:grpSp>
      <p:pic>
        <p:nvPicPr>
          <p:cNvPr id="13" name="図 12">
            <a:extLst>
              <a:ext uri="{FF2B5EF4-FFF2-40B4-BE49-F238E27FC236}">
                <a16:creationId xmlns:a16="http://schemas.microsoft.com/office/drawing/2014/main" id="{A83FA8B4-B03E-C564-9640-420C8C68ECA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6449716" y="1889338"/>
            <a:ext cx="2802407" cy="1478333"/>
          </a:xfrm>
          <a:prstGeom prst="rect">
            <a:avLst/>
          </a:prstGeom>
          <a:ln w="6350">
            <a:solidFill>
              <a:schemeClr val="accent3"/>
            </a:solidFill>
          </a:ln>
          <a:effectLst>
            <a:outerShdw dist="38100" dir="2700000" algn="tl" rotWithShape="0">
              <a:schemeClr val="accent3">
                <a:alpha val="40000"/>
              </a:schemeClr>
            </a:outerShdw>
          </a:effectLst>
        </p:spPr>
      </p:pic>
      <p:pic>
        <p:nvPicPr>
          <p:cNvPr id="14" name="図 13">
            <a:extLst>
              <a:ext uri="{FF2B5EF4-FFF2-40B4-BE49-F238E27FC236}">
                <a16:creationId xmlns:a16="http://schemas.microsoft.com/office/drawing/2014/main" id="{7AB6F626-5C70-FF69-C6C2-092D88C1C403}"/>
              </a:ext>
            </a:extLst>
          </p:cNvPr>
          <p:cNvPicPr>
            <a:picLocks noChangeAspect="1"/>
          </p:cNvPicPr>
          <p:nvPr/>
        </p:nvPicPr>
        <p:blipFill>
          <a:blip r:embed="rId7"/>
          <a:stretch>
            <a:fillRect/>
          </a:stretch>
        </p:blipFill>
        <p:spPr>
          <a:xfrm>
            <a:off x="8907023" y="2098357"/>
            <a:ext cx="2770146" cy="1564979"/>
          </a:xfrm>
          <a:prstGeom prst="rect">
            <a:avLst/>
          </a:prstGeom>
          <a:ln w="6350">
            <a:solidFill>
              <a:schemeClr val="accent3"/>
            </a:solidFill>
          </a:ln>
          <a:effectLst>
            <a:outerShdw dist="38100" dir="2700000" algn="tl" rotWithShape="0">
              <a:schemeClr val="accent3">
                <a:alpha val="40000"/>
              </a:schemeClr>
            </a:outerShdw>
          </a:effectLst>
        </p:spPr>
      </p:pic>
      <p:sp>
        <p:nvSpPr>
          <p:cNvPr id="15" name="角丸四角形 68">
            <a:extLst>
              <a:ext uri="{FF2B5EF4-FFF2-40B4-BE49-F238E27FC236}">
                <a16:creationId xmlns:a16="http://schemas.microsoft.com/office/drawing/2014/main" id="{DCDE5755-4F35-A62C-8624-E5FDFB69CB7D}"/>
              </a:ext>
            </a:extLst>
          </p:cNvPr>
          <p:cNvSpPr/>
          <p:nvPr/>
        </p:nvSpPr>
        <p:spPr>
          <a:xfrm>
            <a:off x="9148116" y="4882944"/>
            <a:ext cx="2564459" cy="1323439"/>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定型項目での実施となります。</a:t>
            </a:r>
          </a:p>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アンケート回答数の保証はいたしかねます。</a:t>
            </a:r>
            <a:br>
              <a:rPr kumimoji="0" lang="en-US" altLang="ja-JP" sz="800" kern="0" dirty="0">
                <a:solidFill>
                  <a:srgbClr val="545454"/>
                </a:solidFill>
                <a:latin typeface="Meiryo" panose="020B0604030504040204" pitchFamily="34" charset="-128"/>
                <a:ea typeface="Meiryo" panose="020B0604030504040204" pitchFamily="34" charset="-128"/>
              </a:rPr>
            </a:br>
            <a:r>
              <a:rPr kumimoji="0" lang="ja-JP" altLang="en-US" sz="800" kern="0" dirty="0">
                <a:solidFill>
                  <a:srgbClr val="545454"/>
                </a:solidFill>
                <a:latin typeface="Meiryo" panose="020B0604030504040204" pitchFamily="34" charset="-128"/>
                <a:ea typeface="Meiryo" panose="020B0604030504040204" pitchFamily="34" charset="-128"/>
              </a:rPr>
              <a:t>また、回答数は</a:t>
            </a:r>
            <a:r>
              <a:rPr kumimoji="0" lang="en-US" altLang="ja-JP" sz="800" kern="0" dirty="0">
                <a:solidFill>
                  <a:srgbClr val="545454"/>
                </a:solidFill>
                <a:latin typeface="Meiryo" panose="020B0604030504040204" pitchFamily="34" charset="-128"/>
                <a:ea typeface="Meiryo" panose="020B0604030504040204" pitchFamily="34" charset="-128"/>
              </a:rPr>
              <a:t>500</a:t>
            </a:r>
            <a:r>
              <a:rPr kumimoji="0" lang="ja-JP" altLang="en-US" sz="800" kern="0" dirty="0">
                <a:solidFill>
                  <a:srgbClr val="545454"/>
                </a:solidFill>
                <a:latin typeface="Meiryo" panose="020B0604030504040204" pitchFamily="34" charset="-128"/>
                <a:ea typeface="Meiryo" panose="020B0604030504040204" pitchFamily="34" charset="-128"/>
              </a:rPr>
              <a:t>件を上限とし、これを超えた場合、掲載途中でもアンケートを終了させていただきます。</a:t>
            </a:r>
            <a:endParaRPr kumimoji="0" lang="en-US" altLang="ja-JP" sz="800" kern="0" dirty="0">
              <a:solidFill>
                <a:srgbClr val="545454"/>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予告なくアンケートサーバーのサイトメンテナンスを行い、一時的にアンケートの受付ができなくなる場合があります</a:t>
            </a:r>
            <a:endParaRPr kumimoji="0" lang="en-US" altLang="ja-JP" sz="800" kern="0" dirty="0">
              <a:solidFill>
                <a:srgbClr val="545454"/>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一部データは、非正規の参考値としてのご提出となります。</a:t>
            </a:r>
          </a:p>
        </p:txBody>
      </p:sp>
      <p:pic>
        <p:nvPicPr>
          <p:cNvPr id="16" name="図 15">
            <a:extLst>
              <a:ext uri="{FF2B5EF4-FFF2-40B4-BE49-F238E27FC236}">
                <a16:creationId xmlns:a16="http://schemas.microsoft.com/office/drawing/2014/main" id="{4EC7AADE-0FD3-2E43-85EB-14C712BF03A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471505" y="4094240"/>
            <a:ext cx="2258417" cy="1835599"/>
          </a:xfrm>
          <a:prstGeom prst="rect">
            <a:avLst/>
          </a:prstGeom>
          <a:ln w="6350">
            <a:solidFill>
              <a:schemeClr val="accent3"/>
            </a:solidFill>
          </a:ln>
          <a:effectLst>
            <a:outerShdw dist="38100" dir="2700000" algn="tl" rotWithShape="0">
              <a:schemeClr val="accent3">
                <a:alpha val="40000"/>
              </a:schemeClr>
            </a:outerShdw>
          </a:effectLst>
        </p:spPr>
      </p:pic>
      <p:pic>
        <p:nvPicPr>
          <p:cNvPr id="17" name="Picture 2" descr="B1D2497D-1EBE-4057-8CE8-D155B6774F92-L0-001">
            <a:extLst>
              <a:ext uri="{FF2B5EF4-FFF2-40B4-BE49-F238E27FC236}">
                <a16:creationId xmlns:a16="http://schemas.microsoft.com/office/drawing/2014/main" id="{FB3D9FF6-E62F-FBCA-0046-5AE669F370E9}"/>
              </a:ext>
            </a:extLst>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t="6420"/>
          <a:stretch/>
        </p:blipFill>
        <p:spPr bwMode="auto">
          <a:xfrm>
            <a:off x="7835412" y="4471893"/>
            <a:ext cx="1160427" cy="1931500"/>
          </a:xfrm>
          <a:prstGeom prst="rect">
            <a:avLst/>
          </a:prstGeom>
          <a:noFill/>
          <a:ln w="6350">
            <a:solidFill>
              <a:schemeClr val="accent3"/>
            </a:solidFill>
            <a:miter lim="800000"/>
            <a:headEnd/>
            <a:tailEnd/>
          </a:ln>
          <a:effectLst>
            <a:outerShdw dist="38100" dir="2700000" algn="tl" rotWithShape="0">
              <a:schemeClr val="accent3">
                <a:alpha val="40000"/>
              </a:schemeClr>
            </a:outerShdw>
          </a:effectLst>
          <a:extLst>
            <a:ext uri="{909E8E84-426E-40DD-AFC4-6F175D3DCCD1}">
              <a14:hiddenFill xmlns:a14="http://schemas.microsoft.com/office/drawing/2010/main">
                <a:solidFill>
                  <a:srgbClr val="FFFFFF"/>
                </a:solidFill>
              </a14:hiddenFill>
            </a:ext>
          </a:extLst>
        </p:spPr>
      </p:pic>
      <p:sp>
        <p:nvSpPr>
          <p:cNvPr id="18" name="角丸四角形 77">
            <a:extLst>
              <a:ext uri="{FF2B5EF4-FFF2-40B4-BE49-F238E27FC236}">
                <a16:creationId xmlns:a16="http://schemas.microsoft.com/office/drawing/2014/main" id="{917F67F5-4BF2-F3D3-81E0-F6945FB5D14C}"/>
              </a:ext>
            </a:extLst>
          </p:cNvPr>
          <p:cNvSpPr/>
          <p:nvPr/>
        </p:nvSpPr>
        <p:spPr>
          <a:xfrm>
            <a:off x="8153370" y="1669886"/>
            <a:ext cx="1887360" cy="288000"/>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000" b="1" kern="0">
                <a:solidFill>
                  <a:schemeClr val="bg1"/>
                </a:solidFill>
                <a:latin typeface="Meiryo" panose="020B0604030504040204" pitchFamily="34" charset="-128"/>
                <a:ea typeface="Meiryo" panose="020B0604030504040204" pitchFamily="34" charset="-128"/>
              </a:rPr>
              <a:t>レポートサンプル</a:t>
            </a:r>
            <a:endParaRPr kumimoji="0" lang="en-US" altLang="ja-JP" sz="1000" b="1" kern="0" dirty="0">
              <a:solidFill>
                <a:schemeClr val="bg1"/>
              </a:solidFill>
              <a:latin typeface="Meiryo" panose="020B0604030504040204" pitchFamily="34" charset="-128"/>
              <a:ea typeface="Meiryo" panose="020B0604030504040204" pitchFamily="34" charset="-128"/>
            </a:endParaRPr>
          </a:p>
        </p:txBody>
      </p:sp>
      <p:sp>
        <p:nvSpPr>
          <p:cNvPr id="19" name="角丸四角形 78">
            <a:extLst>
              <a:ext uri="{FF2B5EF4-FFF2-40B4-BE49-F238E27FC236}">
                <a16:creationId xmlns:a16="http://schemas.microsoft.com/office/drawing/2014/main" id="{D68DA698-EAC4-09E7-BF57-0387C43F4D20}"/>
              </a:ext>
            </a:extLst>
          </p:cNvPr>
          <p:cNvSpPr/>
          <p:nvPr/>
        </p:nvSpPr>
        <p:spPr>
          <a:xfrm>
            <a:off x="7108480" y="3886455"/>
            <a:ext cx="1887360" cy="288000"/>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000" b="1" kern="0" dirty="0">
                <a:solidFill>
                  <a:schemeClr val="bg1"/>
                </a:solidFill>
                <a:latin typeface="Meiryo" panose="020B0604030504040204" pitchFamily="34" charset="-128"/>
                <a:ea typeface="Meiryo" panose="020B0604030504040204" pitchFamily="34" charset="-128"/>
              </a:rPr>
              <a:t>アンケート画面サンプル</a:t>
            </a:r>
            <a:endParaRPr kumimoji="0" lang="en-US" altLang="ja-JP" sz="1000" b="1" kern="0" dirty="0">
              <a:solidFill>
                <a:schemeClr val="bg1"/>
              </a:solidFill>
              <a:latin typeface="Meiryo" panose="020B0604030504040204" pitchFamily="34" charset="-128"/>
              <a:ea typeface="Meiryo" panose="020B0604030504040204" pitchFamily="34" charset="-128"/>
            </a:endParaRPr>
          </a:p>
        </p:txBody>
      </p:sp>
      <p:grpSp>
        <p:nvGrpSpPr>
          <p:cNvPr id="26" name="グループ化 25">
            <a:extLst>
              <a:ext uri="{FF2B5EF4-FFF2-40B4-BE49-F238E27FC236}">
                <a16:creationId xmlns:a16="http://schemas.microsoft.com/office/drawing/2014/main" id="{00FACD8E-4834-746A-D6A6-0B3E1170A7FE}"/>
              </a:ext>
            </a:extLst>
          </p:cNvPr>
          <p:cNvGrpSpPr/>
          <p:nvPr/>
        </p:nvGrpSpPr>
        <p:grpSpPr>
          <a:xfrm>
            <a:off x="479425" y="4605646"/>
            <a:ext cx="5646291" cy="1454252"/>
            <a:chOff x="479425" y="4775746"/>
            <a:chExt cx="5646291" cy="1454252"/>
          </a:xfrm>
        </p:grpSpPr>
        <p:sp>
          <p:nvSpPr>
            <p:cNvPr id="27" name="角丸四角形 26">
              <a:extLst>
                <a:ext uri="{FF2B5EF4-FFF2-40B4-BE49-F238E27FC236}">
                  <a16:creationId xmlns:a16="http://schemas.microsoft.com/office/drawing/2014/main" id="{BC273039-515B-6227-600C-964D87DFACFF}"/>
                </a:ext>
              </a:extLst>
            </p:cNvPr>
            <p:cNvSpPr/>
            <p:nvPr/>
          </p:nvSpPr>
          <p:spPr>
            <a:xfrm>
              <a:off x="725406" y="5465173"/>
              <a:ext cx="5370593" cy="764825"/>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indent="-177750">
                <a:lnSpc>
                  <a:spcPct val="120000"/>
                </a:lnSpc>
                <a:buFont typeface="Wingdings" pitchFamily="2" charset="2"/>
                <a:buChar char="n"/>
                <a:defRPr/>
              </a:pPr>
              <a:r>
                <a:rPr lang="ja-JP" altLang="en-US" sz="1400" b="1" dirty="0">
                  <a:solidFill>
                    <a:schemeClr val="accent3"/>
                  </a:solidFill>
                  <a:latin typeface="Meiryo" panose="020B0604030504040204" pitchFamily="34" charset="-128"/>
                  <a:ea typeface="Meiryo" panose="020B0604030504040204" pitchFamily="34" charset="-128"/>
                </a:rPr>
                <a:t>タイアップ読者に対するアンケートを無償でご提供</a:t>
              </a:r>
              <a:br>
                <a:rPr lang="en-US" altLang="ja-JP" sz="1400" b="1" dirty="0">
                  <a:solidFill>
                    <a:schemeClr val="accent3"/>
                  </a:solidFill>
                  <a:latin typeface="Meiryo" panose="020B0604030504040204" pitchFamily="34" charset="-128"/>
                  <a:ea typeface="Meiryo" panose="020B0604030504040204" pitchFamily="34" charset="-128"/>
                </a:rPr>
              </a:br>
              <a:r>
                <a:rPr lang="ja-JP" altLang="en-US" sz="1400" dirty="0">
                  <a:solidFill>
                    <a:schemeClr val="accent3"/>
                  </a:solidFill>
                  <a:latin typeface="Meiryo" panose="020B0604030504040204" pitchFamily="34" charset="-128"/>
                  <a:ea typeface="Meiryo" panose="020B0604030504040204" pitchFamily="34" charset="-128"/>
                </a:rPr>
                <a:t>タイアップ記事の評価、読了後の態度変容を問うアンケートです。</a:t>
              </a:r>
              <a:br>
                <a:rPr lang="en-US" altLang="ja-JP" sz="1400" dirty="0">
                  <a:solidFill>
                    <a:schemeClr val="accent3"/>
                  </a:solidFill>
                  <a:latin typeface="Meiryo" panose="020B0604030504040204" pitchFamily="34" charset="-128"/>
                  <a:ea typeface="Meiryo" panose="020B0604030504040204" pitchFamily="34" charset="-128"/>
                </a:rPr>
              </a:br>
              <a:r>
                <a:rPr lang="ja-JP" altLang="en-US" sz="1400" dirty="0">
                  <a:solidFill>
                    <a:schemeClr val="accent3"/>
                  </a:solidFill>
                  <a:latin typeface="Meiryo" panose="020B0604030504040204" pitchFamily="34" charset="-128"/>
                  <a:ea typeface="Meiryo" panose="020B0604030504040204" pitchFamily="34" charset="-128"/>
                </a:rPr>
                <a:t>タイアップページ下部にアンケートリンクを設置します。</a:t>
              </a:r>
            </a:p>
          </p:txBody>
        </p:sp>
        <p:sp>
          <p:nvSpPr>
            <p:cNvPr id="28" name="角丸四角形 27">
              <a:extLst>
                <a:ext uri="{FF2B5EF4-FFF2-40B4-BE49-F238E27FC236}">
                  <a16:creationId xmlns:a16="http://schemas.microsoft.com/office/drawing/2014/main" id="{EC9DD535-D805-D307-F93A-A8E2EEA86436}"/>
                </a:ext>
              </a:extLst>
            </p:cNvPr>
            <p:cNvSpPr/>
            <p:nvPr/>
          </p:nvSpPr>
          <p:spPr>
            <a:xfrm>
              <a:off x="803425" y="4829746"/>
              <a:ext cx="5322291" cy="468000"/>
            </a:xfrm>
            <a:prstGeom prst="roundRect">
              <a:avLst>
                <a:gd name="adj" fmla="val 0"/>
              </a:avLst>
            </a:prstGeom>
            <a:solidFill>
              <a:schemeClr val="tx2">
                <a:lumMod val="10000"/>
                <a:lumOff val="90000"/>
              </a:scheme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a:lnSpc>
                  <a:spcPct val="120000"/>
                </a:lnSpc>
                <a:defRPr/>
              </a:pPr>
              <a:r>
                <a:rPr kumimoji="0" lang="ja-JP" altLang="en-US" b="1" kern="0" dirty="0">
                  <a:solidFill>
                    <a:srgbClr val="C9002C"/>
                  </a:solidFill>
                  <a:latin typeface="Meiryo" panose="020B0604030504040204" pitchFamily="34" charset="-128"/>
                  <a:ea typeface="Meiryo" panose="020B0604030504040204" pitchFamily="34" charset="-128"/>
                </a:rPr>
                <a:t>態度変容効果</a:t>
              </a:r>
              <a:endParaRPr kumimoji="0" lang="en-US" altLang="ja-JP" b="1" kern="0" dirty="0">
                <a:solidFill>
                  <a:srgbClr val="C9002C"/>
                </a:solidFill>
                <a:latin typeface="Meiryo" panose="020B0604030504040204" pitchFamily="34" charset="-128"/>
                <a:ea typeface="Meiryo" panose="020B0604030504040204" pitchFamily="34" charset="-128"/>
              </a:endParaRPr>
            </a:p>
          </p:txBody>
        </p:sp>
        <p:grpSp>
          <p:nvGrpSpPr>
            <p:cNvPr id="29" name="グループ化 28">
              <a:extLst>
                <a:ext uri="{FF2B5EF4-FFF2-40B4-BE49-F238E27FC236}">
                  <a16:creationId xmlns:a16="http://schemas.microsoft.com/office/drawing/2014/main" id="{9B7DFAFF-17BC-EF1E-224A-7A81864C687C}"/>
                </a:ext>
              </a:extLst>
            </p:cNvPr>
            <p:cNvGrpSpPr>
              <a:grpSpLocks noChangeAspect="1"/>
            </p:cNvGrpSpPr>
            <p:nvPr/>
          </p:nvGrpSpPr>
          <p:grpSpPr>
            <a:xfrm>
              <a:off x="479425" y="4775746"/>
              <a:ext cx="576000" cy="576000"/>
              <a:chOff x="2435103" y="2081892"/>
              <a:chExt cx="792088" cy="792088"/>
            </a:xfrm>
          </p:grpSpPr>
          <p:sp>
            <p:nvSpPr>
              <p:cNvPr id="30" name="円/楕円 29">
                <a:extLst>
                  <a:ext uri="{FF2B5EF4-FFF2-40B4-BE49-F238E27FC236}">
                    <a16:creationId xmlns:a16="http://schemas.microsoft.com/office/drawing/2014/main" id="{9A9E9D1A-6F06-5713-C1B4-24EF53CDF723}"/>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31" name="グラフィックス 30">
                <a:extLst>
                  <a:ext uri="{FF2B5EF4-FFF2-40B4-BE49-F238E27FC236}">
                    <a16:creationId xmlns:a16="http://schemas.microsoft.com/office/drawing/2014/main" id="{067CC31B-1924-4A1C-AF27-6AF69EAB5CA2}"/>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p:blipFill>
            <p:spPr>
              <a:xfrm>
                <a:off x="2600964" y="2247753"/>
                <a:ext cx="460368" cy="460368"/>
              </a:xfrm>
              <a:prstGeom prst="rect">
                <a:avLst/>
              </a:prstGeom>
            </p:spPr>
          </p:pic>
        </p:grpSp>
      </p:grpSp>
    </p:spTree>
    <p:extLst>
      <p:ext uri="{BB962C8B-B14F-4D97-AF65-F5344CB8AC3E}">
        <p14:creationId xmlns:p14="http://schemas.microsoft.com/office/powerpoint/2010/main" val="24663864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販売制限カテゴリー</a:t>
            </a:r>
          </a:p>
        </p:txBody>
      </p:sp>
      <p:sp>
        <p:nvSpPr>
          <p:cNvPr id="3" name="Text Box 1031">
            <a:extLst>
              <a:ext uri="{FF2B5EF4-FFF2-40B4-BE49-F238E27FC236}">
                <a16:creationId xmlns:a16="http://schemas.microsoft.com/office/drawing/2014/main" id="{5FFC76A2-8D6B-18E8-98CC-CB65E48F9810}"/>
              </a:ext>
            </a:extLst>
          </p:cNvPr>
          <p:cNvSpPr txBox="1">
            <a:spLocks noChangeArrowheads="1"/>
          </p:cNvSpPr>
          <p:nvPr/>
        </p:nvSpPr>
        <p:spPr bwMode="auto">
          <a:xfrm>
            <a:off x="479425" y="1089340"/>
            <a:ext cx="11233150" cy="3093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以下に該当する業種、商品・サービスにつきましては、</a:t>
            </a:r>
            <a:r>
              <a:rPr lang="en-US" altLang="zh-TW" sz="1200" dirty="0">
                <a:solidFill>
                  <a:srgbClr val="545454"/>
                </a:solidFill>
                <a:latin typeface="Meiryo" panose="020B0604030504040204" pitchFamily="34" charset="-128"/>
                <a:ea typeface="Meiryo" panose="020B0604030504040204" pitchFamily="34" charset="-128"/>
              </a:rPr>
              <a:t>Yahoo!</a:t>
            </a:r>
            <a:r>
              <a:rPr lang="ja-JP" altLang="en-US" sz="1200" dirty="0">
                <a:solidFill>
                  <a:srgbClr val="545454"/>
                </a:solidFill>
                <a:latin typeface="Meiryo" panose="020B0604030504040204" pitchFamily="34" charset="-128"/>
                <a:ea typeface="Meiryo" panose="020B0604030504040204" pitchFamily="34" charset="-128"/>
              </a:rPr>
              <a:t>ファイナンスタイアップの実施は原則不可となります。</a:t>
            </a:r>
            <a:endParaRPr lang="en-US" altLang="ja-JP" sz="120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ただし、以下に該当しない業種やサービスでも、制作スケジュールが確保できない場合、またはユーザーに不快感・嫌悪感を与えるおそれのある場合は、</a:t>
            </a:r>
          </a:p>
          <a:p>
            <a:pPr>
              <a:lnSpc>
                <a:spcPct val="120000"/>
              </a:lnSpc>
              <a:spcBef>
                <a:spcPct val="0"/>
              </a:spcBef>
              <a:defRPr/>
            </a:pPr>
            <a:r>
              <a:rPr lang="en-US" altLang="zh-TW" sz="1200" dirty="0">
                <a:solidFill>
                  <a:srgbClr val="545454"/>
                </a:solidFill>
                <a:latin typeface="Meiryo" panose="020B0604030504040204" pitchFamily="34" charset="-128"/>
                <a:ea typeface="Meiryo" panose="020B0604030504040204" pitchFamily="34" charset="-128"/>
              </a:rPr>
              <a:t>Yahoo!</a:t>
            </a:r>
            <a:r>
              <a:rPr lang="ja-JP" altLang="en-US" sz="1200" dirty="0">
                <a:solidFill>
                  <a:srgbClr val="545454"/>
                </a:solidFill>
                <a:latin typeface="Meiryo" panose="020B0604030504040204" pitchFamily="34" charset="-128"/>
                <a:ea typeface="Meiryo" panose="020B0604030504040204" pitchFamily="34" charset="-128"/>
              </a:rPr>
              <a:t>ファイナンスタイアップを実施いただけない場合がありますので、必ず事前に掲載可否を弊社にお問い合わせください。</a:t>
            </a:r>
          </a:p>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また、広告主様のサイトが弊社の広告掲載基準を満たすことが、</a:t>
            </a:r>
            <a:r>
              <a:rPr lang="en-US" altLang="zh-TW" sz="1200" dirty="0">
                <a:solidFill>
                  <a:srgbClr val="545454"/>
                </a:solidFill>
                <a:latin typeface="Meiryo" panose="020B0604030504040204" pitchFamily="34" charset="-128"/>
                <a:ea typeface="Meiryo" panose="020B0604030504040204" pitchFamily="34" charset="-128"/>
              </a:rPr>
              <a:t>Yahoo!</a:t>
            </a:r>
            <a:r>
              <a:rPr lang="ja-JP" altLang="en-US" sz="1200" dirty="0">
                <a:solidFill>
                  <a:srgbClr val="545454"/>
                </a:solidFill>
                <a:latin typeface="Meiryo" panose="020B0604030504040204" pitchFamily="34" charset="-128"/>
                <a:ea typeface="Meiryo" panose="020B0604030504040204" pitchFamily="34" charset="-128"/>
              </a:rPr>
              <a:t>ファイナンスタイアップ実施の条件となります。</a:t>
            </a:r>
          </a:p>
          <a:p>
            <a:pPr>
              <a:lnSpc>
                <a:spcPct val="120000"/>
              </a:lnSpc>
              <a:spcBef>
                <a:spcPct val="0"/>
              </a:spcBef>
              <a:defRPr/>
            </a:pPr>
            <a:endParaRPr lang="ja-JP" altLang="en-US" sz="120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・消費者金融業（消費者向無担保貸金業）、商工ローン、手形割引、その他ハイリスク型の金融商品</a:t>
            </a:r>
          </a:p>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・パチンコ・パチスロの営業および機種、カジノ（企業広告含む）、ギャンブル</a:t>
            </a:r>
          </a:p>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・レーシック、美容整形・美容外科・美容皮膚科、その他医療機関全般</a:t>
            </a:r>
          </a:p>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・占い</a:t>
            </a:r>
          </a:p>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・出会い系サイト、結婚紹介（インターネット異性紹介事業）</a:t>
            </a:r>
          </a:p>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・団体による意見広告</a:t>
            </a:r>
          </a:p>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・宗教団体、活動</a:t>
            </a:r>
            <a:endParaRPr lang="en-US" altLang="ja-JP" sz="120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・政党</a:t>
            </a:r>
          </a:p>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・たばこ、および喫煙に関連する情報全般（喫煙マナー、分煙など）</a:t>
            </a:r>
          </a:p>
        </p:txBody>
      </p:sp>
    </p:spTree>
    <p:extLst>
      <p:ext uri="{BB962C8B-B14F-4D97-AF65-F5344CB8AC3E}">
        <p14:creationId xmlns:p14="http://schemas.microsoft.com/office/powerpoint/2010/main" val="27807897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販売制限カテゴリー</a:t>
            </a:r>
          </a:p>
        </p:txBody>
      </p:sp>
      <p:sp>
        <p:nvSpPr>
          <p:cNvPr id="3" name="Text Box 1031">
            <a:extLst>
              <a:ext uri="{FF2B5EF4-FFF2-40B4-BE49-F238E27FC236}">
                <a16:creationId xmlns:a16="http://schemas.microsoft.com/office/drawing/2014/main" id="{5FFC76A2-8D6B-18E8-98CC-CB65E48F9810}"/>
              </a:ext>
            </a:extLst>
          </p:cNvPr>
          <p:cNvSpPr txBox="1">
            <a:spLocks noChangeArrowheads="1"/>
          </p:cNvSpPr>
          <p:nvPr/>
        </p:nvSpPr>
        <p:spPr bwMode="auto">
          <a:xfrm>
            <a:off x="479425" y="1089340"/>
            <a:ext cx="11233150" cy="1320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以下の内容はメディア観点でお断りすることがございます。</a:t>
            </a:r>
          </a:p>
          <a:p>
            <a:pPr>
              <a:lnSpc>
                <a:spcPct val="120000"/>
              </a:lnSpc>
              <a:spcBef>
                <a:spcPct val="0"/>
              </a:spcBef>
              <a:defRPr/>
            </a:pPr>
            <a:endParaRPr lang="ja-JP" altLang="en-US" sz="120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ユーザーの健康・生命を害したり不快感を与える可能性のあるもの</a:t>
            </a:r>
          </a:p>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コンプライアンス違反や訴訟などの法的リスク、不適切なものを助長する可能性があるもの</a:t>
            </a:r>
          </a:p>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子どもを含めユーザーに悪影響を及ぼす可能性のあるものおよびクライアント</a:t>
            </a:r>
            <a:r>
              <a:rPr lang="en-US" altLang="ja-JP" sz="1200" dirty="0">
                <a:solidFill>
                  <a:srgbClr val="545454"/>
                </a:solidFill>
                <a:latin typeface="Meiryo" panose="020B0604030504040204" pitchFamily="34" charset="-128"/>
                <a:ea typeface="Meiryo" panose="020B0604030504040204" pitchFamily="34" charset="-128"/>
              </a:rPr>
              <a:t>/</a:t>
            </a:r>
            <a:r>
              <a:rPr lang="ja-JP" altLang="en-US" sz="1200" dirty="0">
                <a:solidFill>
                  <a:srgbClr val="545454"/>
                </a:solidFill>
                <a:latin typeface="Meiryo" panose="020B0604030504040204" pitchFamily="34" charset="-128"/>
                <a:ea typeface="Meiryo" panose="020B0604030504040204" pitchFamily="34" charset="-128"/>
              </a:rPr>
              <a:t>当社の信用低下を招くもの</a:t>
            </a:r>
          </a:p>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訴求する内容がセンシティブで当社が不適切と判断したもの</a:t>
            </a:r>
          </a:p>
        </p:txBody>
      </p:sp>
    </p:spTree>
    <p:extLst>
      <p:ext uri="{BB962C8B-B14F-4D97-AF65-F5344CB8AC3E}">
        <p14:creationId xmlns:p14="http://schemas.microsoft.com/office/powerpoint/2010/main" val="16173254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E0F36301-1EB5-314E-543A-A99A65196839}"/>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43104796-9D20-25FA-E9D2-23CA45B096DE}"/>
              </a:ext>
            </a:extLst>
          </p:cNvPr>
          <p:cNvSpPr>
            <a:spLocks noGrp="1"/>
          </p:cNvSpPr>
          <p:nvPr>
            <p:ph type="body" sz="quarter" idx="18"/>
          </p:nvPr>
        </p:nvSpPr>
        <p:spPr/>
        <p:txBody>
          <a:bodyPr/>
          <a:lstStyle/>
          <a:p>
            <a:r>
              <a:rPr kumimoji="1" lang="en-US" altLang="ja-JP" dirty="0"/>
              <a:t>03</a:t>
            </a:r>
            <a:endParaRPr kumimoji="1" lang="ja-JP" altLang="en-US" dirty="0"/>
          </a:p>
        </p:txBody>
      </p:sp>
      <p:sp>
        <p:nvSpPr>
          <p:cNvPr id="5" name="テキスト プレースホルダー 4">
            <a:extLst>
              <a:ext uri="{FF2B5EF4-FFF2-40B4-BE49-F238E27FC236}">
                <a16:creationId xmlns:a16="http://schemas.microsoft.com/office/drawing/2014/main" id="{E2F377F4-A9F1-75E1-65B7-6F68AEF81AA0}"/>
              </a:ext>
            </a:extLst>
          </p:cNvPr>
          <p:cNvSpPr>
            <a:spLocks noGrp="1"/>
          </p:cNvSpPr>
          <p:nvPr>
            <p:ph type="body" sz="quarter" idx="19"/>
          </p:nvPr>
        </p:nvSpPr>
        <p:spPr/>
        <p:txBody>
          <a:bodyPr/>
          <a:lstStyle/>
          <a:p>
            <a:r>
              <a:rPr lang="ja-JP" altLang="en-US" dirty="0"/>
              <a:t>実施フロー</a:t>
            </a:r>
            <a:endParaRPr lang="en-US" altLang="ja-JP" dirty="0"/>
          </a:p>
        </p:txBody>
      </p:sp>
      <p:pic>
        <p:nvPicPr>
          <p:cNvPr id="8" name="図プレースホルダー 6" descr="アイコン&#10;&#10;自動的に生成された説明">
            <a:extLst>
              <a:ext uri="{FF2B5EF4-FFF2-40B4-BE49-F238E27FC236}">
                <a16:creationId xmlns:a16="http://schemas.microsoft.com/office/drawing/2014/main" id="{8A07C6A0-70C2-DFE6-D133-11C9001913E4}"/>
              </a:ext>
            </a:extLst>
          </p:cNvPr>
          <p:cNvPicPr>
            <a:picLocks noChangeAspect="1"/>
          </p:cNvPicPr>
          <p:nvPr/>
        </p:nvPicPr>
        <p:blipFill>
          <a:blip r:embed="rId2">
            <a:extLst>
              <a:ext uri="{28A0092B-C50C-407E-A947-70E740481C1C}">
                <a14:useLocalDpi xmlns:a14="http://schemas.microsoft.com/office/drawing/2010/main" val="0"/>
              </a:ext>
            </a:extLst>
          </a:blip>
          <a:srcRect t="3804" b="3804"/>
          <a:stretch/>
        </p:blipFill>
        <p:spPr>
          <a:xfrm>
            <a:off x="2194713" y="2773503"/>
            <a:ext cx="1586282" cy="1464484"/>
          </a:xfrm>
          <a:prstGeom prst="rect">
            <a:avLst/>
          </a:prstGeom>
        </p:spPr>
      </p:pic>
    </p:spTree>
    <p:extLst>
      <p:ext uri="{BB962C8B-B14F-4D97-AF65-F5344CB8AC3E}">
        <p14:creationId xmlns:p14="http://schemas.microsoft.com/office/powerpoint/2010/main" val="16538076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実施フロー</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kumimoji="1" lang="ja-JP" altLang="en-US" dirty="0"/>
              <a:t>実施フロー</a:t>
            </a:r>
          </a:p>
        </p:txBody>
      </p:sp>
      <p:sp>
        <p:nvSpPr>
          <p:cNvPr id="3" name="テキスト ボックス 2">
            <a:extLst>
              <a:ext uri="{FF2B5EF4-FFF2-40B4-BE49-F238E27FC236}">
                <a16:creationId xmlns:a16="http://schemas.microsoft.com/office/drawing/2014/main" id="{21A94964-7225-0CFF-58C2-600679348FDB}"/>
              </a:ext>
            </a:extLst>
          </p:cNvPr>
          <p:cNvSpPr txBox="1"/>
          <p:nvPr/>
        </p:nvSpPr>
        <p:spPr>
          <a:xfrm>
            <a:off x="1490249" y="5898096"/>
            <a:ext cx="9358279" cy="657872"/>
          </a:xfrm>
          <a:prstGeom prst="rect">
            <a:avLst/>
          </a:prstGeom>
          <a:noFill/>
        </p:spPr>
        <p:txBody>
          <a:bodyPr wrap="square" lIns="0" tIns="0" rIns="0" bIns="0">
            <a:spAutoFit/>
          </a:bodyPr>
          <a:lstStyle/>
          <a:p>
            <a:pPr marL="108000" indent="-108000">
              <a:lnSpc>
                <a:spcPct val="120000"/>
              </a:lnSpc>
              <a:defRPr/>
            </a:pPr>
            <a:r>
              <a:rPr kumimoji="0" lang="en-US" altLang="ja-JP" sz="900" kern="0" dirty="0">
                <a:solidFill>
                  <a:srgbClr val="545454"/>
                </a:solidFill>
                <a:latin typeface="Meiryo" panose="020B0604030504040204" pitchFamily="34" charset="-128"/>
                <a:ea typeface="Meiryo" panose="020B0604030504040204" pitchFamily="34" charset="-128"/>
              </a:rPr>
              <a:t>※</a:t>
            </a:r>
            <a:r>
              <a:rPr kumimoji="0" lang="ja-JP" altLang="en-US" sz="900" kern="0" dirty="0">
                <a:solidFill>
                  <a:srgbClr val="545454"/>
                </a:solidFill>
                <a:latin typeface="Meiryo" panose="020B0604030504040204" pitchFamily="34" charset="-128"/>
                <a:ea typeface="Meiryo" panose="020B0604030504040204" pitchFamily="34" charset="-128"/>
              </a:rPr>
              <a:t>工程で弊社内確認を行います。社内指摘事項は、広告主様側で特別な理由がない限り修正いたします。 </a:t>
            </a:r>
            <a:endParaRPr kumimoji="0" lang="en-US" altLang="ja-JP" sz="900" kern="0" dirty="0">
              <a:solidFill>
                <a:srgbClr val="545454"/>
              </a:solidFill>
              <a:latin typeface="Meiryo" panose="020B0604030504040204" pitchFamily="34" charset="-128"/>
              <a:ea typeface="Meiryo" panose="020B0604030504040204" pitchFamily="34" charset="-128"/>
            </a:endParaRPr>
          </a:p>
          <a:p>
            <a:pPr marL="108000" indent="-108000">
              <a:lnSpc>
                <a:spcPct val="120000"/>
              </a:lnSpc>
              <a:defRPr/>
            </a:pPr>
            <a:r>
              <a:rPr kumimoji="0" lang="en-US" altLang="ja-JP" sz="900" kern="0" dirty="0">
                <a:solidFill>
                  <a:srgbClr val="545454"/>
                </a:solidFill>
                <a:latin typeface="Meiryo" panose="020B0604030504040204" pitchFamily="34" charset="-128"/>
                <a:ea typeface="Meiryo" panose="020B0604030504040204" pitchFamily="34" charset="-128"/>
              </a:rPr>
              <a:t>※</a:t>
            </a:r>
            <a:r>
              <a:rPr kumimoji="0" lang="ja-JP" altLang="en-US" sz="900" kern="0" dirty="0">
                <a:solidFill>
                  <a:srgbClr val="545454"/>
                </a:solidFill>
                <a:latin typeface="Meiryo" panose="020B0604030504040204" pitchFamily="34" charset="-128"/>
                <a:ea typeface="Meiryo" panose="020B0604030504040204" pitchFamily="34" charset="-128"/>
              </a:rPr>
              <a:t>薬機法など、法的な規制がかかる商品、プロモーションでは、制作期間が増加する場合があります。</a:t>
            </a:r>
            <a:endParaRPr kumimoji="0" lang="en-US" altLang="ja-JP" sz="900" kern="0" dirty="0">
              <a:solidFill>
                <a:srgbClr val="545454"/>
              </a:solidFill>
              <a:latin typeface="Meiryo" panose="020B0604030504040204" pitchFamily="34" charset="-128"/>
              <a:ea typeface="Meiryo" panose="020B0604030504040204" pitchFamily="34" charset="-128"/>
            </a:endParaRPr>
          </a:p>
          <a:p>
            <a:pPr marL="108000" indent="-108000">
              <a:lnSpc>
                <a:spcPct val="120000"/>
              </a:lnSpc>
              <a:defRPr/>
            </a:pPr>
            <a:r>
              <a:rPr kumimoji="0" lang="en-US" altLang="ja-JP" sz="900" kern="0" dirty="0">
                <a:solidFill>
                  <a:srgbClr val="545454"/>
                </a:solidFill>
                <a:latin typeface="Meiryo" panose="020B0604030504040204" pitchFamily="34" charset="-128"/>
                <a:ea typeface="Meiryo" panose="020B0604030504040204" pitchFamily="34" charset="-128"/>
              </a:rPr>
              <a:t>※</a:t>
            </a:r>
            <a:r>
              <a:rPr kumimoji="0" lang="ja-JP" altLang="en-US" sz="900" kern="0" dirty="0">
                <a:solidFill>
                  <a:srgbClr val="545454"/>
                </a:solidFill>
                <a:latin typeface="Meiryo" panose="020B0604030504040204" pitchFamily="34" charset="-128"/>
                <a:ea typeface="Meiryo" panose="020B0604030504040204" pitchFamily="34" charset="-128"/>
              </a:rPr>
              <a:t>企画の内容によって、制作期間が変動します。実施が確定した段階で正式なスケジュールを広告主様に提出し、こちらの確認回数や期間にしたがって進行いただきます。</a:t>
            </a:r>
            <a:endParaRPr kumimoji="0" lang="en-US" altLang="ja-JP" sz="900" kern="0" dirty="0">
              <a:solidFill>
                <a:srgbClr val="545454"/>
              </a:solidFill>
              <a:latin typeface="Meiryo" panose="020B0604030504040204" pitchFamily="34" charset="-128"/>
              <a:ea typeface="Meiryo" panose="020B0604030504040204" pitchFamily="34" charset="-128"/>
            </a:endParaRPr>
          </a:p>
          <a:p>
            <a:pPr marL="108000" indent="-108000">
              <a:lnSpc>
                <a:spcPct val="120000"/>
              </a:lnSpc>
              <a:defRPr/>
            </a:pPr>
            <a:r>
              <a:rPr kumimoji="0" lang="ja-JP" altLang="en-US" sz="900" kern="0" dirty="0">
                <a:solidFill>
                  <a:srgbClr val="545454"/>
                </a:solidFill>
                <a:latin typeface="Meiryo" panose="020B0604030504040204" pitchFamily="34" charset="-128"/>
                <a:ea typeface="Meiryo" panose="020B0604030504040204" pitchFamily="34" charset="-128"/>
              </a:rPr>
              <a:t>　ただし、制作の進捗状況により進行途中でスケジュールを変更させていただく場合があります。</a:t>
            </a:r>
            <a:endParaRPr kumimoji="0" lang="en-US" altLang="ja-JP" sz="900" kern="0" dirty="0">
              <a:solidFill>
                <a:srgbClr val="545454"/>
              </a:solidFill>
              <a:latin typeface="Meiryo" panose="020B0604030504040204" pitchFamily="34" charset="-128"/>
              <a:ea typeface="Meiryo" panose="020B0604030504040204" pitchFamily="34" charset="-128"/>
            </a:endParaRPr>
          </a:p>
        </p:txBody>
      </p:sp>
      <p:sp>
        <p:nvSpPr>
          <p:cNvPr id="7" name="テキスト ボックス 6">
            <a:extLst>
              <a:ext uri="{FF2B5EF4-FFF2-40B4-BE49-F238E27FC236}">
                <a16:creationId xmlns:a16="http://schemas.microsoft.com/office/drawing/2014/main" id="{E2368E9B-574C-5860-B843-889AA716EBE8}"/>
              </a:ext>
            </a:extLst>
          </p:cNvPr>
          <p:cNvSpPr txBox="1"/>
          <p:nvPr/>
        </p:nvSpPr>
        <p:spPr>
          <a:xfrm>
            <a:off x="1415480" y="2638815"/>
            <a:ext cx="8733560" cy="2973891"/>
          </a:xfrm>
          <a:prstGeom prst="rect">
            <a:avLst/>
          </a:prstGeom>
          <a:noFill/>
        </p:spPr>
        <p:txBody>
          <a:bodyPr wrap="square" anchor="t">
            <a:spAutoFit/>
          </a:bodyPr>
          <a:lstStyle/>
          <a:p>
            <a:pPr marL="342900" indent="-342900">
              <a:lnSpc>
                <a:spcPct val="120000"/>
              </a:lnSpc>
              <a:spcBef>
                <a:spcPts val="600"/>
              </a:spcBef>
              <a:buSzPct val="120000"/>
              <a:buFont typeface="+mj-ea"/>
              <a:buAutoNum type="circleNumDbPlain"/>
              <a:defRPr/>
            </a:pPr>
            <a:r>
              <a:rPr kumimoji="0" lang="ja-JP" altLang="en-US" sz="1400" b="1" kern="0" dirty="0">
                <a:solidFill>
                  <a:srgbClr val="545454"/>
                </a:solidFill>
                <a:latin typeface="Meiryo" panose="020B0604030504040204" pitchFamily="34" charset="-128"/>
                <a:ea typeface="Meiryo" panose="020B0604030504040204" pitchFamily="34" charset="-128"/>
              </a:rPr>
              <a:t>進行確認</a:t>
            </a:r>
            <a:br>
              <a:rPr kumimoji="0" lang="en-US" altLang="ja-JP" sz="1400" b="1" kern="0" dirty="0">
                <a:solidFill>
                  <a:srgbClr val="545454"/>
                </a:solidFill>
                <a:latin typeface="Meiryo" panose="020B0604030504040204" pitchFamily="34" charset="-128"/>
                <a:ea typeface="Meiryo" panose="020B0604030504040204" pitchFamily="34" charset="-128"/>
              </a:rPr>
            </a:br>
            <a:r>
              <a:rPr kumimoji="0" lang="ja-JP" altLang="en-US" sz="1100" kern="0" dirty="0">
                <a:solidFill>
                  <a:srgbClr val="545454"/>
                </a:solidFill>
                <a:latin typeface="Meiryo" panose="020B0604030504040204" pitchFamily="34" charset="-128"/>
                <a:ea typeface="Meiryo" panose="020B0604030504040204" pitchFamily="34" charset="-128"/>
              </a:rPr>
              <a:t>事前に</a:t>
            </a:r>
            <a:r>
              <a:rPr kumimoji="0" lang="ja-JP" altLang="en-US" sz="1100" b="1" kern="0" dirty="0">
                <a:solidFill>
                  <a:srgbClr val="545454"/>
                </a:solidFill>
                <a:latin typeface="Meiryo" panose="020B0604030504040204" pitchFamily="34" charset="-128"/>
                <a:ea typeface="Meiryo" panose="020B0604030504040204" pitchFamily="34" charset="-128"/>
              </a:rPr>
              <a:t>代理店様にご用意いただくコンテンツ構成要素について確認</a:t>
            </a:r>
            <a:r>
              <a:rPr kumimoji="0" lang="ja-JP" altLang="en-US" sz="1100" kern="0" dirty="0">
                <a:solidFill>
                  <a:srgbClr val="545454"/>
                </a:solidFill>
                <a:latin typeface="Meiryo" panose="020B0604030504040204" pitchFamily="34" charset="-128"/>
                <a:ea typeface="Meiryo" panose="020B0604030504040204" pitchFamily="34" charset="-128"/>
              </a:rPr>
              <a:t>します。</a:t>
            </a:r>
            <a:br>
              <a:rPr kumimoji="0" lang="en-US" altLang="ja-JP" sz="1100" b="1" kern="0" dirty="0">
                <a:solidFill>
                  <a:srgbClr val="545454"/>
                </a:solidFill>
                <a:latin typeface="Meiryo" panose="020B0604030504040204" pitchFamily="34" charset="-128"/>
                <a:ea typeface="Meiryo" panose="020B0604030504040204" pitchFamily="34" charset="-128"/>
              </a:rPr>
            </a:br>
            <a:r>
              <a:rPr kumimoji="0" lang="en-US" altLang="ja-JP" sz="1100" kern="0" dirty="0">
                <a:solidFill>
                  <a:srgbClr val="545454"/>
                </a:solidFill>
                <a:latin typeface="Meiryo" panose="020B0604030504040204" pitchFamily="34" charset="-128"/>
                <a:ea typeface="Meiryo" panose="020B0604030504040204" pitchFamily="34" charset="-128"/>
              </a:rPr>
              <a:t>※</a:t>
            </a:r>
            <a:r>
              <a:rPr kumimoji="0" lang="ja-JP" altLang="en-US" sz="1100" kern="0" dirty="0">
                <a:solidFill>
                  <a:srgbClr val="545454"/>
                </a:solidFill>
                <a:latin typeface="Meiryo" panose="020B0604030504040204" pitchFamily="34" charset="-128"/>
                <a:ea typeface="Meiryo" panose="020B0604030504040204" pitchFamily="34" charset="-128"/>
              </a:rPr>
              <a:t>制作・掲載内容が固まり次第、代理店様より、所定の手続きにて正式にお申し込みいただきます。</a:t>
            </a:r>
            <a:endParaRPr kumimoji="0" lang="ja-JP" altLang="en-US" sz="900" kern="0" dirty="0">
              <a:solidFill>
                <a:srgbClr val="545454"/>
              </a:solidFill>
              <a:latin typeface="Meiryo" panose="020B0604030504040204" pitchFamily="34" charset="-128"/>
              <a:ea typeface="Meiryo" panose="020B0604030504040204" pitchFamily="34" charset="-128"/>
            </a:endParaRPr>
          </a:p>
          <a:p>
            <a:pPr marL="342900" indent="-342900">
              <a:lnSpc>
                <a:spcPct val="120000"/>
              </a:lnSpc>
              <a:spcBef>
                <a:spcPts val="600"/>
              </a:spcBef>
              <a:buSzPct val="120000"/>
              <a:buFont typeface="+mj-ea"/>
              <a:buAutoNum type="circleNumDbPlain"/>
              <a:defRPr/>
            </a:pPr>
            <a:r>
              <a:rPr kumimoji="0" lang="ja-JP" altLang="en-US" sz="1400" b="1" kern="0" dirty="0">
                <a:solidFill>
                  <a:srgbClr val="545454"/>
                </a:solidFill>
                <a:latin typeface="Meiryo" panose="020B0604030504040204" pitchFamily="34" charset="-128"/>
                <a:ea typeface="Meiryo" panose="020B0604030504040204" pitchFamily="34" charset="-128"/>
              </a:rPr>
              <a:t>デザイン・テキスト原稿の受け渡し</a:t>
            </a:r>
            <a:br>
              <a:rPr kumimoji="0" lang="en-US" altLang="ja-JP" sz="1400" b="1" kern="0" dirty="0">
                <a:solidFill>
                  <a:srgbClr val="545454"/>
                </a:solidFill>
                <a:latin typeface="Meiryo" panose="020B0604030504040204" pitchFamily="34" charset="-128"/>
                <a:ea typeface="Meiryo" panose="020B0604030504040204" pitchFamily="34" charset="-128"/>
              </a:rPr>
            </a:br>
            <a:r>
              <a:rPr kumimoji="0" lang="ja-JP" altLang="en-US" sz="1100" kern="0" dirty="0">
                <a:solidFill>
                  <a:srgbClr val="545454"/>
                </a:solidFill>
                <a:latin typeface="Meiryo" panose="020B0604030504040204" pitchFamily="34" charset="-128"/>
                <a:ea typeface="Meiryo" panose="020B0604030504040204" pitchFamily="34" charset="-128"/>
              </a:rPr>
              <a:t>①をもとに企画案をご検討していただきます。ご用意頂いた原稿をもとに、適宜修正を加えながら確定させます。</a:t>
            </a:r>
            <a:br>
              <a:rPr kumimoji="0" lang="en-US" altLang="ja-JP" sz="1100" kern="0" dirty="0">
                <a:solidFill>
                  <a:srgbClr val="545454"/>
                </a:solidFill>
                <a:latin typeface="Meiryo" panose="020B0604030504040204" pitchFamily="34" charset="-128"/>
                <a:ea typeface="Meiryo" panose="020B0604030504040204" pitchFamily="34" charset="-128"/>
              </a:rPr>
            </a:br>
            <a:r>
              <a:rPr kumimoji="0" lang="en-US" altLang="ja-JP" sz="1100" kern="0" dirty="0">
                <a:solidFill>
                  <a:schemeClr val="accent6"/>
                </a:solidFill>
                <a:latin typeface="Meiryo" panose="020B0604030504040204" pitchFamily="34" charset="-128"/>
                <a:ea typeface="Meiryo" panose="020B0604030504040204" pitchFamily="34" charset="-128"/>
              </a:rPr>
              <a:t>※</a:t>
            </a:r>
            <a:r>
              <a:rPr kumimoji="0" lang="ja-JP" altLang="en-US" sz="1100" kern="0" dirty="0">
                <a:solidFill>
                  <a:schemeClr val="accent6"/>
                </a:solidFill>
                <a:latin typeface="Meiryo" panose="020B0604030504040204" pitchFamily="34" charset="-128"/>
                <a:ea typeface="Meiryo" panose="020B0604030504040204" pitchFamily="34" charset="-128"/>
              </a:rPr>
              <a:t>ご確認は初校、再校の</a:t>
            </a:r>
            <a:r>
              <a:rPr kumimoji="0" lang="en-US" altLang="ja-JP" sz="1100" kern="0" dirty="0">
                <a:solidFill>
                  <a:schemeClr val="accent6"/>
                </a:solidFill>
                <a:latin typeface="Meiryo" panose="020B0604030504040204" pitchFamily="34" charset="-128"/>
                <a:ea typeface="Meiryo" panose="020B0604030504040204" pitchFamily="34" charset="-128"/>
              </a:rPr>
              <a:t>2</a:t>
            </a:r>
            <a:r>
              <a:rPr kumimoji="0" lang="ja-JP" altLang="en-US" sz="1100" kern="0" dirty="0">
                <a:solidFill>
                  <a:schemeClr val="accent6"/>
                </a:solidFill>
                <a:latin typeface="Meiryo" panose="020B0604030504040204" pitchFamily="34" charset="-128"/>
                <a:ea typeface="Meiryo" panose="020B0604030504040204" pitchFamily="34" charset="-128"/>
              </a:rPr>
              <a:t>回となります</a:t>
            </a:r>
            <a:br>
              <a:rPr kumimoji="0" lang="en-US" altLang="ja-JP" sz="1100" kern="0" dirty="0">
                <a:solidFill>
                  <a:srgbClr val="545454"/>
                </a:solidFill>
                <a:latin typeface="Meiryo" panose="020B0604030504040204" pitchFamily="34" charset="-128"/>
                <a:ea typeface="Meiryo" panose="020B0604030504040204" pitchFamily="34" charset="-128"/>
              </a:rPr>
            </a:br>
            <a:r>
              <a:rPr kumimoji="0" lang="en-US" altLang="ja-JP" sz="1100" kern="0" dirty="0">
                <a:solidFill>
                  <a:srgbClr val="545454"/>
                </a:solidFill>
                <a:latin typeface="Meiryo" panose="020B0604030504040204" pitchFamily="34" charset="-128"/>
                <a:ea typeface="Meiryo" panose="020B0604030504040204" pitchFamily="34" charset="-128"/>
              </a:rPr>
              <a:t>※</a:t>
            </a:r>
            <a:r>
              <a:rPr kumimoji="0" lang="ja-JP" altLang="en-US" sz="1100" kern="0" dirty="0">
                <a:solidFill>
                  <a:srgbClr val="545454"/>
                </a:solidFill>
                <a:latin typeface="Meiryo" panose="020B0604030504040204" pitchFamily="34" charset="-128"/>
                <a:ea typeface="Meiryo" panose="020B0604030504040204" pitchFamily="34" charset="-128"/>
              </a:rPr>
              <a:t>再校の段階では初校でのご指摘事項の反映確認のみとなります。　</a:t>
            </a:r>
            <a:endParaRPr kumimoji="0" lang="ja-JP" altLang="en-US" sz="900" kern="0" dirty="0">
              <a:solidFill>
                <a:srgbClr val="545454"/>
              </a:solidFill>
              <a:latin typeface="Meiryo" panose="020B0604030504040204" pitchFamily="34" charset="-128"/>
              <a:ea typeface="Meiryo" panose="020B0604030504040204" pitchFamily="34" charset="-128"/>
            </a:endParaRPr>
          </a:p>
          <a:p>
            <a:pPr marL="342900" indent="-342900">
              <a:lnSpc>
                <a:spcPct val="120000"/>
              </a:lnSpc>
              <a:spcBef>
                <a:spcPts val="600"/>
              </a:spcBef>
              <a:buSzPct val="120000"/>
              <a:buFont typeface="+mj-ea"/>
              <a:buAutoNum type="circleNumDbPlain"/>
              <a:defRPr/>
            </a:pPr>
            <a:r>
              <a:rPr kumimoji="0" lang="en-US" altLang="ja-JP" sz="1400" b="1" kern="0" dirty="0">
                <a:solidFill>
                  <a:srgbClr val="545454"/>
                </a:solidFill>
                <a:latin typeface="Meiryo" panose="020B0604030504040204" pitchFamily="34" charset="-128"/>
                <a:ea typeface="Meiryo" panose="020B0604030504040204" pitchFamily="34" charset="-128"/>
              </a:rPr>
              <a:t>HTML</a:t>
            </a:r>
            <a:r>
              <a:rPr kumimoji="0" lang="ja-JP" altLang="en-US" sz="1400" b="1" kern="0" dirty="0" err="1">
                <a:solidFill>
                  <a:srgbClr val="545454"/>
                </a:solidFill>
                <a:latin typeface="Meiryo" panose="020B0604030504040204" pitchFamily="34" charset="-128"/>
                <a:ea typeface="Meiryo" panose="020B0604030504040204" pitchFamily="34" charset="-128"/>
              </a:rPr>
              <a:t>での</a:t>
            </a:r>
            <a:r>
              <a:rPr kumimoji="0" lang="ja-JP" altLang="en-US" sz="1400" b="1" kern="0" dirty="0">
                <a:solidFill>
                  <a:srgbClr val="545454"/>
                </a:solidFill>
                <a:latin typeface="Meiryo" panose="020B0604030504040204" pitchFamily="34" charset="-128"/>
                <a:ea typeface="Meiryo" panose="020B0604030504040204" pitchFamily="34" charset="-128"/>
              </a:rPr>
              <a:t>動作確認</a:t>
            </a:r>
            <a:r>
              <a:rPr kumimoji="0" lang="en-US" altLang="ja-JP" sz="1400" b="1" kern="0" dirty="0">
                <a:solidFill>
                  <a:srgbClr val="545454"/>
                </a:solidFill>
                <a:latin typeface="Meiryo" panose="020B0604030504040204" pitchFamily="34" charset="-128"/>
                <a:ea typeface="Meiryo" panose="020B0604030504040204" pitchFamily="34" charset="-128"/>
              </a:rPr>
              <a:t>/</a:t>
            </a:r>
            <a:r>
              <a:rPr kumimoji="0" lang="ja-JP" altLang="en-US" sz="1400" b="1" kern="0" dirty="0">
                <a:solidFill>
                  <a:srgbClr val="545454"/>
                </a:solidFill>
                <a:latin typeface="Meiryo" panose="020B0604030504040204" pitchFamily="34" charset="-128"/>
                <a:ea typeface="Meiryo" panose="020B0604030504040204" pitchFamily="34" charset="-128"/>
              </a:rPr>
              <a:t>校了</a:t>
            </a:r>
            <a:br>
              <a:rPr kumimoji="0" lang="en-US" altLang="ja-JP" sz="1400" b="1" kern="0" dirty="0">
                <a:solidFill>
                  <a:srgbClr val="545454"/>
                </a:solidFill>
                <a:latin typeface="Meiryo" panose="020B0604030504040204" pitchFamily="34" charset="-128"/>
                <a:ea typeface="Meiryo" panose="020B0604030504040204" pitchFamily="34" charset="-128"/>
              </a:rPr>
            </a:br>
            <a:r>
              <a:rPr kumimoji="0" lang="ja-JP" altLang="en-US" sz="1100" kern="0" dirty="0">
                <a:solidFill>
                  <a:srgbClr val="545454"/>
                </a:solidFill>
                <a:latin typeface="Meiryo" panose="020B0604030504040204" pitchFamily="34" charset="-128"/>
                <a:ea typeface="Meiryo" panose="020B0604030504040204" pitchFamily="34" charset="-128"/>
              </a:rPr>
              <a:t>テストサーバー上もしくは</a:t>
            </a:r>
            <a:r>
              <a:rPr kumimoji="0" lang="en-US" altLang="ja-JP" sz="1100" kern="0" dirty="0">
                <a:solidFill>
                  <a:srgbClr val="545454"/>
                </a:solidFill>
                <a:latin typeface="Meiryo" panose="020B0604030504040204" pitchFamily="34" charset="-128"/>
                <a:ea typeface="Meiryo" panose="020B0604030504040204" pitchFamily="34" charset="-128"/>
              </a:rPr>
              <a:t>HTML</a:t>
            </a:r>
            <a:r>
              <a:rPr kumimoji="0" lang="ja-JP" altLang="en-US" sz="1100" kern="0" dirty="0">
                <a:solidFill>
                  <a:srgbClr val="545454"/>
                </a:solidFill>
                <a:latin typeface="Meiryo" panose="020B0604030504040204" pitchFamily="34" charset="-128"/>
                <a:ea typeface="Meiryo" panose="020B0604030504040204" pitchFamily="34" charset="-128"/>
              </a:rPr>
              <a:t>ファイルにて、ページの動作確認を行っていただき校了となります。</a:t>
            </a:r>
            <a:br>
              <a:rPr kumimoji="0" lang="en-US" altLang="ja-JP" sz="1100" kern="0" dirty="0">
                <a:solidFill>
                  <a:srgbClr val="545454"/>
                </a:solidFill>
                <a:latin typeface="Meiryo" panose="020B0604030504040204" pitchFamily="34" charset="-128"/>
                <a:ea typeface="Meiryo" panose="020B0604030504040204" pitchFamily="34" charset="-128"/>
              </a:rPr>
            </a:br>
            <a:r>
              <a:rPr kumimoji="0" lang="en-US" altLang="ja-JP" sz="1100" kern="0" dirty="0">
                <a:solidFill>
                  <a:srgbClr val="545454"/>
                </a:solidFill>
                <a:latin typeface="Meiryo" panose="020B0604030504040204" pitchFamily="34" charset="-128"/>
                <a:ea typeface="Meiryo" panose="020B0604030504040204" pitchFamily="34" charset="-128"/>
              </a:rPr>
              <a:t>※</a:t>
            </a:r>
            <a:r>
              <a:rPr kumimoji="0" lang="ja-JP" altLang="en-US" sz="1100" kern="0" dirty="0">
                <a:solidFill>
                  <a:srgbClr val="545454"/>
                </a:solidFill>
                <a:latin typeface="Meiryo" panose="020B0604030504040204" pitchFamily="34" charset="-128"/>
                <a:ea typeface="Meiryo" panose="020B0604030504040204" pitchFamily="34" charset="-128"/>
              </a:rPr>
              <a:t>原則として、この段階での修正はお受けできません。</a:t>
            </a:r>
            <a:endParaRPr kumimoji="0" lang="ja-JP" altLang="en-US" sz="900" kern="0" dirty="0">
              <a:solidFill>
                <a:srgbClr val="545454"/>
              </a:solidFill>
              <a:latin typeface="Meiryo" panose="020B0604030504040204" pitchFamily="34" charset="-128"/>
              <a:ea typeface="Meiryo" panose="020B0604030504040204" pitchFamily="34" charset="-128"/>
            </a:endParaRPr>
          </a:p>
          <a:p>
            <a:pPr marL="342900" indent="-342900">
              <a:lnSpc>
                <a:spcPct val="120000"/>
              </a:lnSpc>
              <a:spcBef>
                <a:spcPts val="600"/>
              </a:spcBef>
              <a:buSzPct val="120000"/>
              <a:buFont typeface="+mj-ea"/>
              <a:buAutoNum type="circleNumDbPlain"/>
              <a:defRPr/>
            </a:pPr>
            <a:r>
              <a:rPr kumimoji="0" lang="ja-JP" altLang="en-US" sz="1400" b="1" kern="0" dirty="0">
                <a:solidFill>
                  <a:srgbClr val="545454"/>
                </a:solidFill>
                <a:latin typeface="Meiryo" panose="020B0604030504040204" pitchFamily="34" charset="-128"/>
                <a:ea typeface="Meiryo" panose="020B0604030504040204" pitchFamily="34" charset="-128"/>
              </a:rPr>
              <a:t>弊社内チェック</a:t>
            </a:r>
            <a:r>
              <a:rPr kumimoji="0" lang="en-US" altLang="ja-JP" sz="1400" b="1" kern="0" dirty="0">
                <a:solidFill>
                  <a:srgbClr val="545454"/>
                </a:solidFill>
                <a:latin typeface="Meiryo" panose="020B0604030504040204" pitchFamily="34" charset="-128"/>
                <a:ea typeface="Meiryo" panose="020B0604030504040204" pitchFamily="34" charset="-128"/>
              </a:rPr>
              <a:t>/</a:t>
            </a:r>
            <a:r>
              <a:rPr kumimoji="0" lang="ja-JP" altLang="en-US" sz="1400" b="1" kern="0" dirty="0">
                <a:solidFill>
                  <a:srgbClr val="545454"/>
                </a:solidFill>
                <a:latin typeface="Meiryo" panose="020B0604030504040204" pitchFamily="34" charset="-128"/>
                <a:ea typeface="Meiryo" panose="020B0604030504040204" pitchFamily="34" charset="-128"/>
              </a:rPr>
              <a:t>本番環境へのファイルアップ</a:t>
            </a:r>
            <a:br>
              <a:rPr kumimoji="0" lang="en-US" altLang="ja-JP" sz="1400" b="1" kern="0" dirty="0">
                <a:solidFill>
                  <a:srgbClr val="545454"/>
                </a:solidFill>
                <a:latin typeface="Meiryo" panose="020B0604030504040204" pitchFamily="34" charset="-128"/>
                <a:ea typeface="Meiryo" panose="020B0604030504040204" pitchFamily="34" charset="-128"/>
              </a:rPr>
            </a:br>
            <a:r>
              <a:rPr kumimoji="0" lang="ja-JP" altLang="en-US" sz="1100" kern="0" dirty="0">
                <a:solidFill>
                  <a:srgbClr val="545454"/>
                </a:solidFill>
                <a:latin typeface="Meiryo" panose="020B0604030504040204" pitchFamily="34" charset="-128"/>
                <a:ea typeface="Meiryo" panose="020B0604030504040204" pitchFamily="34" charset="-128"/>
              </a:rPr>
              <a:t>弊社において最終確認を行った上で、本番公開を行います。</a:t>
            </a:r>
            <a:endParaRPr kumimoji="0" lang="en-US" altLang="ja-JP" sz="1100" kern="0" dirty="0">
              <a:solidFill>
                <a:srgbClr val="545454"/>
              </a:solidFill>
              <a:latin typeface="Meiryo" panose="020B0604030504040204" pitchFamily="34" charset="-128"/>
              <a:ea typeface="Meiryo" panose="020B0604030504040204" pitchFamily="34" charset="-128"/>
            </a:endParaRPr>
          </a:p>
        </p:txBody>
      </p:sp>
      <p:sp>
        <p:nvSpPr>
          <p:cNvPr id="8" name="ホームベース 22">
            <a:extLst>
              <a:ext uri="{FF2B5EF4-FFF2-40B4-BE49-F238E27FC236}">
                <a16:creationId xmlns:a16="http://schemas.microsoft.com/office/drawing/2014/main" id="{281A1451-9B05-E524-43BA-CB566D0E6F41}"/>
              </a:ext>
            </a:extLst>
          </p:cNvPr>
          <p:cNvSpPr/>
          <p:nvPr/>
        </p:nvSpPr>
        <p:spPr>
          <a:xfrm>
            <a:off x="8432614" y="1380463"/>
            <a:ext cx="2134660"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720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掲載開始</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9" name="ホームベース 23">
            <a:extLst>
              <a:ext uri="{FF2B5EF4-FFF2-40B4-BE49-F238E27FC236}">
                <a16:creationId xmlns:a16="http://schemas.microsoft.com/office/drawing/2014/main" id="{98E23F60-2E8D-BDC7-BDE6-617EB011650F}"/>
              </a:ext>
            </a:extLst>
          </p:cNvPr>
          <p:cNvSpPr/>
          <p:nvPr/>
        </p:nvSpPr>
        <p:spPr>
          <a:xfrm>
            <a:off x="6697022" y="1380463"/>
            <a:ext cx="2134660" cy="756000"/>
          </a:xfrm>
          <a:prstGeom prst="homePlate">
            <a:avLst/>
          </a:prstGeom>
          <a:solidFill>
            <a:srgbClr val="DC5976"/>
          </a:solidFill>
          <a:ln w="50800" cap="flat" cmpd="sng" algn="ctr">
            <a:solidFill>
              <a:srgbClr val="FFFFFF"/>
            </a:solidFill>
            <a:prstDash val="solid"/>
          </a:ln>
          <a:effectLst/>
        </p:spPr>
        <p:txBody>
          <a:bodyPr rot="0" spcFirstLastPara="0" vertOverflow="overflow" horzOverflow="overflow" vert="horz" wrap="none" lIns="720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公開準備</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10" name="ホームベース 25">
            <a:extLst>
              <a:ext uri="{FF2B5EF4-FFF2-40B4-BE49-F238E27FC236}">
                <a16:creationId xmlns:a16="http://schemas.microsoft.com/office/drawing/2014/main" id="{6B4DB4FA-DDC8-AE86-8263-9FB8C54CC2B7}"/>
              </a:ext>
            </a:extLst>
          </p:cNvPr>
          <p:cNvSpPr/>
          <p:nvPr/>
        </p:nvSpPr>
        <p:spPr>
          <a:xfrm>
            <a:off x="4961431" y="1380463"/>
            <a:ext cx="2134660"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720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テストアップ　</a:t>
            </a:r>
          </a:p>
        </p:txBody>
      </p:sp>
      <p:sp>
        <p:nvSpPr>
          <p:cNvPr id="11" name="円/楕円 26">
            <a:extLst>
              <a:ext uri="{FF2B5EF4-FFF2-40B4-BE49-F238E27FC236}">
                <a16:creationId xmlns:a16="http://schemas.microsoft.com/office/drawing/2014/main" id="{65D821BA-CF26-0815-5392-63E89E96180A}"/>
              </a:ext>
            </a:extLst>
          </p:cNvPr>
          <p:cNvSpPr>
            <a:spLocks noChangeAspect="1"/>
          </p:cNvSpPr>
          <p:nvPr/>
        </p:nvSpPr>
        <p:spPr>
          <a:xfrm>
            <a:off x="5242434" y="1074373"/>
            <a:ext cx="432000" cy="432000"/>
          </a:xfrm>
          <a:prstGeom prst="ellipse">
            <a:avLst/>
          </a:prstGeom>
          <a:solidFill>
            <a:srgbClr val="E791A4"/>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3</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12" name="ホームベース 27">
            <a:extLst>
              <a:ext uri="{FF2B5EF4-FFF2-40B4-BE49-F238E27FC236}">
                <a16:creationId xmlns:a16="http://schemas.microsoft.com/office/drawing/2014/main" id="{6AE5AC72-E03D-8BB0-60DA-41EF27333136}"/>
              </a:ext>
            </a:extLst>
          </p:cNvPr>
          <p:cNvSpPr/>
          <p:nvPr/>
        </p:nvSpPr>
        <p:spPr>
          <a:xfrm>
            <a:off x="3225840" y="1380463"/>
            <a:ext cx="2134660" cy="756000"/>
          </a:xfrm>
          <a:prstGeom prst="homePlate">
            <a:avLst/>
          </a:prstGeom>
          <a:solidFill>
            <a:srgbClr val="F5F5F5">
              <a:lumMod val="50000"/>
            </a:srgbClr>
          </a:solidFill>
          <a:ln w="50800" cap="flat" cmpd="sng" algn="ctr">
            <a:solidFill>
              <a:srgbClr val="FFFFFF"/>
            </a:solidFill>
            <a:prstDash val="solid"/>
          </a:ln>
          <a:effectLst/>
        </p:spPr>
        <p:txBody>
          <a:bodyPr rot="0" spcFirstLastPara="0" vertOverflow="overflow" horzOverflow="overflow" vert="horz" wrap="none" lIns="720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デザイン・</a:t>
            </a:r>
            <a:br>
              <a:rPr kumimoji="0" lang="en-US" altLang="ja-JP" sz="1100" b="1" kern="0" spc="100" dirty="0">
                <a:solidFill>
                  <a:srgbClr val="FFFFFF"/>
                </a:solidFill>
                <a:latin typeface="Meiryo" panose="020B0604030504040204" pitchFamily="34" charset="-128"/>
                <a:ea typeface="Meiryo" panose="020B0604030504040204" pitchFamily="34" charset="-128"/>
              </a:rPr>
            </a:br>
            <a:r>
              <a:rPr kumimoji="0" lang="ja-JP" altLang="en-US" sz="1100" b="1" kern="0" spc="100">
                <a:solidFill>
                  <a:srgbClr val="FFFFFF"/>
                </a:solidFill>
                <a:latin typeface="Meiryo" panose="020B0604030504040204" pitchFamily="34" charset="-128"/>
                <a:ea typeface="Meiryo" panose="020B0604030504040204" pitchFamily="34" charset="-128"/>
              </a:rPr>
              <a:t>原稿の受け渡し</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13" name="円/楕円 28">
            <a:extLst>
              <a:ext uri="{FF2B5EF4-FFF2-40B4-BE49-F238E27FC236}">
                <a16:creationId xmlns:a16="http://schemas.microsoft.com/office/drawing/2014/main" id="{6418F3B2-D0C9-22F1-41D8-60A59A5A8F96}"/>
              </a:ext>
            </a:extLst>
          </p:cNvPr>
          <p:cNvSpPr>
            <a:spLocks noChangeAspect="1"/>
          </p:cNvSpPr>
          <p:nvPr/>
        </p:nvSpPr>
        <p:spPr>
          <a:xfrm>
            <a:off x="3469563" y="1074373"/>
            <a:ext cx="432000" cy="432000"/>
          </a:xfrm>
          <a:prstGeom prst="ellipse">
            <a:avLst/>
          </a:prstGeom>
          <a:solidFill>
            <a:srgbClr val="F5F5F5">
              <a:lumMod val="5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2</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14" name="ホームベース 29">
            <a:extLst>
              <a:ext uri="{FF2B5EF4-FFF2-40B4-BE49-F238E27FC236}">
                <a16:creationId xmlns:a16="http://schemas.microsoft.com/office/drawing/2014/main" id="{D0A66BE6-8B4B-F0F9-02B8-B723ED62B0B2}"/>
              </a:ext>
            </a:extLst>
          </p:cNvPr>
          <p:cNvSpPr/>
          <p:nvPr/>
        </p:nvSpPr>
        <p:spPr>
          <a:xfrm>
            <a:off x="1490249" y="1380463"/>
            <a:ext cx="2134660" cy="756000"/>
          </a:xfrm>
          <a:prstGeom prst="homePlate">
            <a:avLst/>
          </a:prstGeom>
          <a:solidFill>
            <a:srgbClr val="F5F5F5">
              <a:lumMod val="75000"/>
            </a:srgbClr>
          </a:solidFill>
          <a:ln w="50800" cap="flat" cmpd="sng" algn="ctr">
            <a:solidFill>
              <a:srgbClr val="FFFFFF"/>
            </a:solidFill>
            <a:prstDash val="solid"/>
          </a:ln>
          <a:effectLst/>
        </p:spPr>
        <p:txBody>
          <a:bodyPr rot="0" spcFirstLastPara="0" vertOverflow="overflow" horzOverflow="overflow" vert="horz" wrap="none" lIns="612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000000"/>
                </a:solidFill>
                <a:latin typeface="Meiryo" panose="020B0604030504040204" pitchFamily="34" charset="-128"/>
                <a:ea typeface="Meiryo" panose="020B0604030504040204" pitchFamily="34" charset="-128"/>
              </a:rPr>
              <a:t>進行確認</a:t>
            </a:r>
            <a:endParaRPr kumimoji="0" lang="ja-JP" altLang="en-US" sz="1100" b="1" kern="0" spc="100" dirty="0">
              <a:solidFill>
                <a:srgbClr val="000000"/>
              </a:solidFill>
              <a:latin typeface="Meiryo" panose="020B0604030504040204" pitchFamily="34" charset="-128"/>
              <a:ea typeface="Meiryo" panose="020B0604030504040204" pitchFamily="34" charset="-128"/>
            </a:endParaRPr>
          </a:p>
        </p:txBody>
      </p:sp>
      <p:sp>
        <p:nvSpPr>
          <p:cNvPr id="15" name="円/楕円 30">
            <a:extLst>
              <a:ext uri="{FF2B5EF4-FFF2-40B4-BE49-F238E27FC236}">
                <a16:creationId xmlns:a16="http://schemas.microsoft.com/office/drawing/2014/main" id="{FA4B4420-879D-BDC0-46DB-7DD688B48774}"/>
              </a:ext>
            </a:extLst>
          </p:cNvPr>
          <p:cNvSpPr>
            <a:spLocks noChangeAspect="1"/>
          </p:cNvSpPr>
          <p:nvPr/>
        </p:nvSpPr>
        <p:spPr>
          <a:xfrm>
            <a:off x="1624726" y="1074373"/>
            <a:ext cx="432000" cy="432000"/>
          </a:xfrm>
          <a:prstGeom prst="ellipse">
            <a:avLst/>
          </a:prstGeom>
          <a:solidFill>
            <a:srgbClr val="F5F5F5">
              <a:lumMod val="75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1</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cxnSp>
        <p:nvCxnSpPr>
          <p:cNvPr id="16" name="直線矢印コネクタ 15">
            <a:extLst>
              <a:ext uri="{FF2B5EF4-FFF2-40B4-BE49-F238E27FC236}">
                <a16:creationId xmlns:a16="http://schemas.microsoft.com/office/drawing/2014/main" id="{CA2E97C3-6492-D86C-DCE8-6F82B95DE94B}"/>
              </a:ext>
            </a:extLst>
          </p:cNvPr>
          <p:cNvCxnSpPr>
            <a:cxnSpLocks/>
          </p:cNvCxnSpPr>
          <p:nvPr/>
        </p:nvCxnSpPr>
        <p:spPr>
          <a:xfrm>
            <a:off x="1490249" y="2375802"/>
            <a:ext cx="1764000" cy="0"/>
          </a:xfrm>
          <a:prstGeom prst="straightConnector1">
            <a:avLst/>
          </a:prstGeom>
          <a:noFill/>
          <a:ln w="19050" cap="flat" cmpd="sng" algn="ctr">
            <a:solidFill>
              <a:srgbClr val="C9002C"/>
            </a:solidFill>
            <a:prstDash val="solid"/>
            <a:headEnd type="stealth" w="lg" len="med"/>
            <a:tailEnd type="stealth" w="lg" len="med"/>
          </a:ln>
          <a:effectLst/>
        </p:spPr>
      </p:cxnSp>
      <p:sp>
        <p:nvSpPr>
          <p:cNvPr id="17" name="object 39">
            <a:extLst>
              <a:ext uri="{FF2B5EF4-FFF2-40B4-BE49-F238E27FC236}">
                <a16:creationId xmlns:a16="http://schemas.microsoft.com/office/drawing/2014/main" id="{B9DDD426-0D75-2A0F-F2C9-0257E7E215FA}"/>
              </a:ext>
            </a:extLst>
          </p:cNvPr>
          <p:cNvSpPr/>
          <p:nvPr/>
        </p:nvSpPr>
        <p:spPr>
          <a:xfrm>
            <a:off x="1892167" y="2284099"/>
            <a:ext cx="960165" cy="227216"/>
          </a:xfrm>
          <a:prstGeom prst="roundRect">
            <a:avLst>
              <a:gd name="adj" fmla="val 50000"/>
            </a:avLst>
          </a:prstGeom>
          <a:solidFill>
            <a:srgbClr val="FFFFFF"/>
          </a:solidFill>
          <a:ln w="19050"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defRPr/>
            </a:pPr>
            <a:r>
              <a:rPr kumimoji="0" lang="ja-JP" altLang="en-US" sz="1050" b="1" kern="0">
                <a:solidFill>
                  <a:srgbClr val="C9002C"/>
                </a:solidFill>
                <a:latin typeface="Meiryo" panose="020B0604030504040204" pitchFamily="34" charset="-128"/>
                <a:ea typeface="Meiryo" panose="020B0604030504040204" pitchFamily="34" charset="-128"/>
                <a:cs typeface="Calibri" panose="020F0502020204030204"/>
              </a:rPr>
              <a:t>掲載</a:t>
            </a:r>
            <a:r>
              <a:rPr kumimoji="0" lang="en-US" altLang="ja-JP" sz="1050" b="1" kern="0" dirty="0">
                <a:solidFill>
                  <a:srgbClr val="C9002C"/>
                </a:solidFill>
                <a:latin typeface="Meiryo" panose="020B0604030504040204" pitchFamily="34" charset="-128"/>
                <a:ea typeface="Meiryo" panose="020B0604030504040204" pitchFamily="34" charset="-128"/>
                <a:cs typeface="Calibri" panose="020F0502020204030204"/>
              </a:rPr>
              <a:t>2</a:t>
            </a:r>
            <a:r>
              <a:rPr kumimoji="0" lang="ja-JP" altLang="en-US" sz="1050" b="1" kern="0">
                <a:solidFill>
                  <a:srgbClr val="C9002C"/>
                </a:solidFill>
                <a:latin typeface="Meiryo" panose="020B0604030504040204" pitchFamily="34" charset="-128"/>
                <a:ea typeface="Meiryo" panose="020B0604030504040204" pitchFamily="34" charset="-128"/>
                <a:cs typeface="Calibri" panose="020F0502020204030204"/>
              </a:rPr>
              <a:t>ヶ月半前</a:t>
            </a:r>
            <a:endParaRPr kumimoji="0" lang="en-US" altLang="ja-JP" sz="1050" b="1" kern="0" dirty="0">
              <a:solidFill>
                <a:srgbClr val="C9002C"/>
              </a:solidFill>
              <a:latin typeface="Meiryo" panose="020B0604030504040204" pitchFamily="34" charset="-128"/>
              <a:ea typeface="Meiryo" panose="020B0604030504040204" pitchFamily="34" charset="-128"/>
              <a:cs typeface="Calibri" panose="020F0502020204030204"/>
            </a:endParaRPr>
          </a:p>
        </p:txBody>
      </p:sp>
      <p:sp>
        <p:nvSpPr>
          <p:cNvPr id="18" name="円/楕円 40">
            <a:extLst>
              <a:ext uri="{FF2B5EF4-FFF2-40B4-BE49-F238E27FC236}">
                <a16:creationId xmlns:a16="http://schemas.microsoft.com/office/drawing/2014/main" id="{3DC8B879-84E1-138E-4862-7739BB054796}"/>
              </a:ext>
            </a:extLst>
          </p:cNvPr>
          <p:cNvSpPr>
            <a:spLocks noChangeAspect="1"/>
          </p:cNvSpPr>
          <p:nvPr/>
        </p:nvSpPr>
        <p:spPr>
          <a:xfrm>
            <a:off x="7010941" y="1074373"/>
            <a:ext cx="432000" cy="432000"/>
          </a:xfrm>
          <a:prstGeom prst="ellipse">
            <a:avLst/>
          </a:prstGeom>
          <a:solidFill>
            <a:srgbClr val="DC5976"/>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4</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cxnSp>
        <p:nvCxnSpPr>
          <p:cNvPr id="19" name="直線矢印コネクタ 18">
            <a:extLst>
              <a:ext uri="{FF2B5EF4-FFF2-40B4-BE49-F238E27FC236}">
                <a16:creationId xmlns:a16="http://schemas.microsoft.com/office/drawing/2014/main" id="{10A99A56-0592-E557-FD78-CAE11E44AB25}"/>
              </a:ext>
            </a:extLst>
          </p:cNvPr>
          <p:cNvCxnSpPr>
            <a:cxnSpLocks/>
          </p:cNvCxnSpPr>
          <p:nvPr/>
        </p:nvCxnSpPr>
        <p:spPr>
          <a:xfrm>
            <a:off x="3239838" y="2375802"/>
            <a:ext cx="1764000" cy="0"/>
          </a:xfrm>
          <a:prstGeom prst="straightConnector1">
            <a:avLst/>
          </a:prstGeom>
          <a:noFill/>
          <a:ln w="19050" cap="flat" cmpd="sng" algn="ctr">
            <a:solidFill>
              <a:srgbClr val="C9002C"/>
            </a:solidFill>
            <a:prstDash val="solid"/>
            <a:headEnd type="stealth" w="lg" len="med"/>
            <a:tailEnd type="stealth" w="lg" len="med"/>
          </a:ln>
          <a:effectLst/>
        </p:spPr>
      </p:cxnSp>
      <p:sp>
        <p:nvSpPr>
          <p:cNvPr id="20" name="object 39">
            <a:extLst>
              <a:ext uri="{FF2B5EF4-FFF2-40B4-BE49-F238E27FC236}">
                <a16:creationId xmlns:a16="http://schemas.microsoft.com/office/drawing/2014/main" id="{472DA67D-A68F-8321-E936-8B251040DFFD}"/>
              </a:ext>
            </a:extLst>
          </p:cNvPr>
          <p:cNvSpPr/>
          <p:nvPr/>
        </p:nvSpPr>
        <p:spPr>
          <a:xfrm>
            <a:off x="3709942" y="2284099"/>
            <a:ext cx="823792" cy="227216"/>
          </a:xfrm>
          <a:prstGeom prst="roundRect">
            <a:avLst>
              <a:gd name="adj" fmla="val 50000"/>
            </a:avLst>
          </a:prstGeom>
          <a:solidFill>
            <a:srgbClr val="FFFFFF"/>
          </a:solidFill>
          <a:ln w="19050"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defRPr/>
            </a:pPr>
            <a:r>
              <a:rPr kumimoji="0" lang="ja-JP" altLang="en-US" sz="1050" b="1" kern="0">
                <a:solidFill>
                  <a:srgbClr val="C9002C"/>
                </a:solidFill>
                <a:latin typeface="Meiryo" panose="020B0604030504040204" pitchFamily="34" charset="-128"/>
                <a:ea typeface="Meiryo" panose="020B0604030504040204" pitchFamily="34" charset="-128"/>
                <a:cs typeface="Calibri" panose="020F0502020204030204"/>
              </a:rPr>
              <a:t>掲載</a:t>
            </a:r>
            <a:r>
              <a:rPr kumimoji="0" lang="en-US" altLang="ja-JP" sz="1050" b="1" kern="0" dirty="0">
                <a:solidFill>
                  <a:srgbClr val="C9002C"/>
                </a:solidFill>
                <a:latin typeface="Meiryo" panose="020B0604030504040204" pitchFamily="34" charset="-128"/>
                <a:ea typeface="Meiryo" panose="020B0604030504040204" pitchFamily="34" charset="-128"/>
                <a:cs typeface="Calibri" panose="020F0502020204030204"/>
              </a:rPr>
              <a:t>2</a:t>
            </a:r>
            <a:r>
              <a:rPr kumimoji="0" lang="ja-JP" altLang="en-US" sz="1050" b="1" kern="0">
                <a:solidFill>
                  <a:srgbClr val="C9002C"/>
                </a:solidFill>
                <a:latin typeface="Meiryo" panose="020B0604030504040204" pitchFamily="34" charset="-128"/>
                <a:ea typeface="Meiryo" panose="020B0604030504040204" pitchFamily="34" charset="-128"/>
                <a:cs typeface="Calibri" panose="020F0502020204030204"/>
              </a:rPr>
              <a:t>ヶ月前</a:t>
            </a:r>
            <a:endParaRPr kumimoji="0" lang="en-US" altLang="ja-JP" sz="1050" b="1" kern="0" dirty="0">
              <a:solidFill>
                <a:srgbClr val="C9002C"/>
              </a:solidFill>
              <a:latin typeface="Meiryo" panose="020B0604030504040204" pitchFamily="34" charset="-128"/>
              <a:ea typeface="Meiryo" panose="020B0604030504040204" pitchFamily="34" charset="-128"/>
              <a:cs typeface="Calibri" panose="020F0502020204030204"/>
            </a:endParaRPr>
          </a:p>
        </p:txBody>
      </p:sp>
      <p:cxnSp>
        <p:nvCxnSpPr>
          <p:cNvPr id="21" name="直線矢印コネクタ 20">
            <a:extLst>
              <a:ext uri="{FF2B5EF4-FFF2-40B4-BE49-F238E27FC236}">
                <a16:creationId xmlns:a16="http://schemas.microsoft.com/office/drawing/2014/main" id="{9568A9CD-918A-5409-A1B3-D1E2FBC620A4}"/>
              </a:ext>
            </a:extLst>
          </p:cNvPr>
          <p:cNvCxnSpPr>
            <a:cxnSpLocks/>
          </p:cNvCxnSpPr>
          <p:nvPr/>
        </p:nvCxnSpPr>
        <p:spPr>
          <a:xfrm>
            <a:off x="4991923" y="2375802"/>
            <a:ext cx="1764000" cy="0"/>
          </a:xfrm>
          <a:prstGeom prst="straightConnector1">
            <a:avLst/>
          </a:prstGeom>
          <a:noFill/>
          <a:ln w="19050" cap="flat" cmpd="sng" algn="ctr">
            <a:solidFill>
              <a:srgbClr val="C9002C"/>
            </a:solidFill>
            <a:prstDash val="solid"/>
            <a:headEnd type="stealth" w="lg" len="med"/>
            <a:tailEnd type="stealth" w="lg" len="med"/>
          </a:ln>
          <a:effectLst/>
        </p:spPr>
      </p:cxnSp>
      <p:sp>
        <p:nvSpPr>
          <p:cNvPr id="22" name="object 39">
            <a:extLst>
              <a:ext uri="{FF2B5EF4-FFF2-40B4-BE49-F238E27FC236}">
                <a16:creationId xmlns:a16="http://schemas.microsoft.com/office/drawing/2014/main" id="{0EFE1AE4-8D3B-DF70-E949-7DD845E029A3}"/>
              </a:ext>
            </a:extLst>
          </p:cNvPr>
          <p:cNvSpPr/>
          <p:nvPr/>
        </p:nvSpPr>
        <p:spPr>
          <a:xfrm>
            <a:off x="5462027" y="2284099"/>
            <a:ext cx="823792" cy="227216"/>
          </a:xfrm>
          <a:prstGeom prst="roundRect">
            <a:avLst>
              <a:gd name="adj" fmla="val 50000"/>
            </a:avLst>
          </a:prstGeom>
          <a:solidFill>
            <a:srgbClr val="FFFFFF"/>
          </a:solidFill>
          <a:ln w="19050"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defRPr/>
            </a:pPr>
            <a:r>
              <a:rPr kumimoji="0" lang="ja-JP" altLang="en-US" sz="1050" b="1" kern="0">
                <a:solidFill>
                  <a:srgbClr val="C9002C"/>
                </a:solidFill>
                <a:latin typeface="Meiryo" panose="020B0604030504040204" pitchFamily="34" charset="-128"/>
                <a:ea typeface="Meiryo" panose="020B0604030504040204" pitchFamily="34" charset="-128"/>
                <a:cs typeface="Calibri" panose="020F0502020204030204"/>
              </a:rPr>
              <a:t>掲載</a:t>
            </a:r>
            <a:r>
              <a:rPr kumimoji="0" lang="en-US" altLang="ja-JP" sz="1050" b="1" kern="0" dirty="0">
                <a:solidFill>
                  <a:srgbClr val="C9002C"/>
                </a:solidFill>
                <a:latin typeface="Meiryo" panose="020B0604030504040204" pitchFamily="34" charset="-128"/>
                <a:ea typeface="Meiryo" panose="020B0604030504040204" pitchFamily="34" charset="-128"/>
                <a:cs typeface="Calibri" panose="020F0502020204030204"/>
              </a:rPr>
              <a:t>2</a:t>
            </a:r>
            <a:r>
              <a:rPr kumimoji="0" lang="ja-JP" altLang="en-US" sz="1050" b="1" kern="0">
                <a:solidFill>
                  <a:srgbClr val="C9002C"/>
                </a:solidFill>
                <a:latin typeface="Meiryo" panose="020B0604030504040204" pitchFamily="34" charset="-128"/>
                <a:ea typeface="Meiryo" panose="020B0604030504040204" pitchFamily="34" charset="-128"/>
                <a:cs typeface="Calibri" panose="020F0502020204030204"/>
              </a:rPr>
              <a:t>週間前</a:t>
            </a:r>
            <a:endParaRPr kumimoji="0" lang="en-US" altLang="ja-JP" sz="1050" b="1" kern="0" dirty="0">
              <a:solidFill>
                <a:srgbClr val="C9002C"/>
              </a:solidFill>
              <a:latin typeface="Meiryo" panose="020B0604030504040204" pitchFamily="34" charset="-128"/>
              <a:ea typeface="Meiryo" panose="020B0604030504040204" pitchFamily="34" charset="-128"/>
              <a:cs typeface="Calibri" panose="020F0502020204030204"/>
            </a:endParaRPr>
          </a:p>
        </p:txBody>
      </p:sp>
      <p:cxnSp>
        <p:nvCxnSpPr>
          <p:cNvPr id="23" name="直線矢印コネクタ 22">
            <a:extLst>
              <a:ext uri="{FF2B5EF4-FFF2-40B4-BE49-F238E27FC236}">
                <a16:creationId xmlns:a16="http://schemas.microsoft.com/office/drawing/2014/main" id="{02EA76D3-EB6B-FB54-651B-D489609B7952}"/>
              </a:ext>
            </a:extLst>
          </p:cNvPr>
          <p:cNvCxnSpPr>
            <a:cxnSpLocks/>
          </p:cNvCxnSpPr>
          <p:nvPr/>
        </p:nvCxnSpPr>
        <p:spPr>
          <a:xfrm>
            <a:off x="6744008" y="2375802"/>
            <a:ext cx="1764000" cy="0"/>
          </a:xfrm>
          <a:prstGeom prst="straightConnector1">
            <a:avLst/>
          </a:prstGeom>
          <a:noFill/>
          <a:ln w="19050" cap="flat" cmpd="sng" algn="ctr">
            <a:solidFill>
              <a:srgbClr val="C9002C"/>
            </a:solidFill>
            <a:prstDash val="solid"/>
            <a:headEnd type="stealth" w="lg" len="med"/>
            <a:tailEnd type="stealth" w="lg" len="med"/>
          </a:ln>
          <a:effectLst/>
        </p:spPr>
      </p:cxnSp>
      <p:sp>
        <p:nvSpPr>
          <p:cNvPr id="24" name="object 39">
            <a:extLst>
              <a:ext uri="{FF2B5EF4-FFF2-40B4-BE49-F238E27FC236}">
                <a16:creationId xmlns:a16="http://schemas.microsoft.com/office/drawing/2014/main" id="{EC836D26-ECD8-7569-5702-5AE53B7C1444}"/>
              </a:ext>
            </a:extLst>
          </p:cNvPr>
          <p:cNvSpPr/>
          <p:nvPr/>
        </p:nvSpPr>
        <p:spPr>
          <a:xfrm>
            <a:off x="7214112" y="2284099"/>
            <a:ext cx="823792" cy="227216"/>
          </a:xfrm>
          <a:prstGeom prst="roundRect">
            <a:avLst>
              <a:gd name="adj" fmla="val 50000"/>
            </a:avLst>
          </a:prstGeom>
          <a:solidFill>
            <a:srgbClr val="FFFFFF"/>
          </a:solidFill>
          <a:ln w="19050"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defRPr/>
            </a:pPr>
            <a:r>
              <a:rPr kumimoji="0" lang="ja-JP" altLang="en-US" sz="1050" b="1" kern="0">
                <a:solidFill>
                  <a:srgbClr val="C9002C"/>
                </a:solidFill>
                <a:latin typeface="Meiryo" panose="020B0604030504040204" pitchFamily="34" charset="-128"/>
                <a:ea typeface="Meiryo" panose="020B0604030504040204" pitchFamily="34" charset="-128"/>
                <a:cs typeface="Calibri" panose="020F0502020204030204"/>
              </a:rPr>
              <a:t>掲載</a:t>
            </a:r>
            <a:r>
              <a:rPr kumimoji="0" lang="en-US" altLang="ja-JP" sz="1050" b="1" kern="0" dirty="0">
                <a:solidFill>
                  <a:srgbClr val="C9002C"/>
                </a:solidFill>
                <a:latin typeface="Meiryo" panose="020B0604030504040204" pitchFamily="34" charset="-128"/>
                <a:ea typeface="Meiryo" panose="020B0604030504040204" pitchFamily="34" charset="-128"/>
                <a:cs typeface="Calibri" panose="020F0502020204030204"/>
              </a:rPr>
              <a:t>1</a:t>
            </a:r>
            <a:r>
              <a:rPr kumimoji="0" lang="ja-JP" altLang="en-US" sz="1050" b="1" kern="0">
                <a:solidFill>
                  <a:srgbClr val="C9002C"/>
                </a:solidFill>
                <a:latin typeface="Meiryo" panose="020B0604030504040204" pitchFamily="34" charset="-128"/>
                <a:ea typeface="Meiryo" panose="020B0604030504040204" pitchFamily="34" charset="-128"/>
                <a:cs typeface="Calibri" panose="020F0502020204030204"/>
              </a:rPr>
              <a:t>週間前</a:t>
            </a:r>
            <a:endParaRPr kumimoji="0" lang="en-US" altLang="ja-JP" sz="1050" b="1" kern="0" dirty="0">
              <a:solidFill>
                <a:srgbClr val="C9002C"/>
              </a:solidFill>
              <a:latin typeface="Meiryo" panose="020B0604030504040204" pitchFamily="34" charset="-128"/>
              <a:ea typeface="Meiryo" panose="020B0604030504040204" pitchFamily="34" charset="-128"/>
              <a:cs typeface="Calibri" panose="020F0502020204030204"/>
            </a:endParaRPr>
          </a:p>
        </p:txBody>
      </p:sp>
      <p:cxnSp>
        <p:nvCxnSpPr>
          <p:cNvPr id="25" name="直線コネクタ 24">
            <a:extLst>
              <a:ext uri="{FF2B5EF4-FFF2-40B4-BE49-F238E27FC236}">
                <a16:creationId xmlns:a16="http://schemas.microsoft.com/office/drawing/2014/main" id="{DB94882B-A219-F293-999F-076A592BDE3C}"/>
              </a:ext>
            </a:extLst>
          </p:cNvPr>
          <p:cNvCxnSpPr/>
          <p:nvPr/>
        </p:nvCxnSpPr>
        <p:spPr>
          <a:xfrm>
            <a:off x="3254249" y="2158235"/>
            <a:ext cx="0" cy="4320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32F904D7-57F5-28E4-35BD-A1D8F83ED1B2}"/>
              </a:ext>
            </a:extLst>
          </p:cNvPr>
          <p:cNvCxnSpPr/>
          <p:nvPr/>
        </p:nvCxnSpPr>
        <p:spPr>
          <a:xfrm>
            <a:off x="5006849" y="2158235"/>
            <a:ext cx="0" cy="4320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A4761265-F6A1-7E8B-E565-C70BE6A45A23}"/>
              </a:ext>
            </a:extLst>
          </p:cNvPr>
          <p:cNvCxnSpPr/>
          <p:nvPr/>
        </p:nvCxnSpPr>
        <p:spPr>
          <a:xfrm>
            <a:off x="6748564" y="2158235"/>
            <a:ext cx="0" cy="4320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8" name="直線コネクタ 27">
            <a:extLst>
              <a:ext uri="{FF2B5EF4-FFF2-40B4-BE49-F238E27FC236}">
                <a16:creationId xmlns:a16="http://schemas.microsoft.com/office/drawing/2014/main" id="{BED37E3F-8A3F-BD86-C057-EF0C971F5428}"/>
              </a:ext>
            </a:extLst>
          </p:cNvPr>
          <p:cNvCxnSpPr/>
          <p:nvPr/>
        </p:nvCxnSpPr>
        <p:spPr>
          <a:xfrm>
            <a:off x="8501164" y="2158235"/>
            <a:ext cx="0" cy="4320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9" name="直線矢印コネクタ 28">
            <a:extLst>
              <a:ext uri="{FF2B5EF4-FFF2-40B4-BE49-F238E27FC236}">
                <a16:creationId xmlns:a16="http://schemas.microsoft.com/office/drawing/2014/main" id="{437A4D0C-371C-3C88-64C9-E4265C110936}"/>
              </a:ext>
            </a:extLst>
          </p:cNvPr>
          <p:cNvCxnSpPr>
            <a:cxnSpLocks/>
          </p:cNvCxnSpPr>
          <p:nvPr/>
        </p:nvCxnSpPr>
        <p:spPr>
          <a:xfrm>
            <a:off x="8497857" y="2375802"/>
            <a:ext cx="1764000" cy="0"/>
          </a:xfrm>
          <a:prstGeom prst="straightConnector1">
            <a:avLst/>
          </a:prstGeom>
          <a:noFill/>
          <a:ln w="19050" cap="flat" cmpd="sng" algn="ctr">
            <a:solidFill>
              <a:srgbClr val="C9002C"/>
            </a:solidFill>
            <a:prstDash val="solid"/>
            <a:headEnd type="stealth" w="lg" len="med"/>
            <a:tailEnd type="stealth" w="lg" len="med"/>
          </a:ln>
          <a:effectLst/>
        </p:spPr>
      </p:cxnSp>
      <p:sp>
        <p:nvSpPr>
          <p:cNvPr id="30" name="object 39">
            <a:extLst>
              <a:ext uri="{FF2B5EF4-FFF2-40B4-BE49-F238E27FC236}">
                <a16:creationId xmlns:a16="http://schemas.microsoft.com/office/drawing/2014/main" id="{D25BB84D-F5DB-0381-28BE-6902E6CD8C66}"/>
              </a:ext>
            </a:extLst>
          </p:cNvPr>
          <p:cNvSpPr/>
          <p:nvPr/>
        </p:nvSpPr>
        <p:spPr>
          <a:xfrm>
            <a:off x="9079299" y="2284099"/>
            <a:ext cx="601117" cy="227216"/>
          </a:xfrm>
          <a:prstGeom prst="roundRect">
            <a:avLst>
              <a:gd name="adj" fmla="val 50000"/>
            </a:avLst>
          </a:prstGeom>
          <a:solidFill>
            <a:srgbClr val="FFFFFF"/>
          </a:solidFill>
          <a:ln w="19050"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defRPr/>
            </a:pPr>
            <a:r>
              <a:rPr kumimoji="0" lang="ja-JP" altLang="en-US" sz="1050" b="1" kern="0">
                <a:solidFill>
                  <a:srgbClr val="C9002C"/>
                </a:solidFill>
                <a:latin typeface="Meiryo" panose="020B0604030504040204" pitchFamily="34" charset="-128"/>
                <a:ea typeface="Meiryo" panose="020B0604030504040204" pitchFamily="34" charset="-128"/>
                <a:cs typeface="Calibri" panose="020F0502020204030204"/>
              </a:rPr>
              <a:t>掲載開始</a:t>
            </a:r>
            <a:endParaRPr kumimoji="0" lang="en-US" altLang="ja-JP" sz="1050" b="1" kern="0" dirty="0">
              <a:solidFill>
                <a:srgbClr val="C9002C"/>
              </a:solidFill>
              <a:latin typeface="Meiryo" panose="020B0604030504040204" pitchFamily="34" charset="-128"/>
              <a:ea typeface="Meiryo" panose="020B0604030504040204" pitchFamily="34" charset="-128"/>
              <a:cs typeface="Calibri" panose="020F0502020204030204"/>
            </a:endParaRPr>
          </a:p>
        </p:txBody>
      </p:sp>
      <p:pic>
        <p:nvPicPr>
          <p:cNvPr id="33" name="図プレースホルダー 6" descr="アイコン&#10;&#10;自動的に生成された説明">
            <a:extLst>
              <a:ext uri="{FF2B5EF4-FFF2-40B4-BE49-F238E27FC236}">
                <a16:creationId xmlns:a16="http://schemas.microsoft.com/office/drawing/2014/main" id="{FE5A47AB-7194-4A6A-161D-07B4A1A12B6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56609" y="31805"/>
            <a:ext cx="498782" cy="497680"/>
          </a:xfrm>
        </p:spPr>
      </p:pic>
    </p:spTree>
    <p:extLst>
      <p:ext uri="{BB962C8B-B14F-4D97-AF65-F5344CB8AC3E}">
        <p14:creationId xmlns:p14="http://schemas.microsoft.com/office/powerpoint/2010/main" val="37089752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実施フロー</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kumimoji="1" lang="ja-JP" altLang="en-US" dirty="0"/>
              <a:t>実施フロー</a:t>
            </a:r>
          </a:p>
        </p:txBody>
      </p:sp>
      <p:pic>
        <p:nvPicPr>
          <p:cNvPr id="33" name="図プレースホルダー 6" descr="アイコン&#10;&#10;自動的に生成された説明">
            <a:extLst>
              <a:ext uri="{FF2B5EF4-FFF2-40B4-BE49-F238E27FC236}">
                <a16:creationId xmlns:a16="http://schemas.microsoft.com/office/drawing/2014/main" id="{FE5A47AB-7194-4A6A-161D-07B4A1A12B6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5" name="角丸四角形 75">
            <a:extLst>
              <a:ext uri="{FF2B5EF4-FFF2-40B4-BE49-F238E27FC236}">
                <a16:creationId xmlns:a16="http://schemas.microsoft.com/office/drawing/2014/main" id="{7A3DA3C3-2E66-0FA2-DD5E-6A87965C5623}"/>
              </a:ext>
            </a:extLst>
          </p:cNvPr>
          <p:cNvSpPr/>
          <p:nvPr/>
        </p:nvSpPr>
        <p:spPr>
          <a:xfrm>
            <a:off x="11129511" y="985590"/>
            <a:ext cx="519882" cy="1425537"/>
          </a:xfrm>
          <a:prstGeom prst="roundRect">
            <a:avLst>
              <a:gd name="adj" fmla="val 50000"/>
            </a:avLst>
          </a:prstGeom>
          <a:solidFill>
            <a:srgbClr val="FFFFFF">
              <a:lumMod val="95000"/>
            </a:srgbClr>
          </a:solidFill>
          <a:ln w="25400" cap="flat" cmpd="sng" algn="ctr">
            <a:solidFill>
              <a:srgbClr val="C9002C"/>
            </a:solidFill>
            <a:prstDash val="solid"/>
          </a:ln>
          <a:effectLst/>
        </p:spPr>
        <p:txBody>
          <a:bodyPr spcFirstLastPara="0" vert="eaVert" wrap="square" lIns="70291" tIns="70291" rIns="70291" bIns="70291" numCol="1" spcCol="1270" anchor="ctr" anchorCtr="0">
            <a:spAutoFit/>
          </a:bodyPr>
          <a:lstStyle/>
          <a:p>
            <a:pPr algn="ctr" defTabSz="444500">
              <a:lnSpc>
                <a:spcPct val="90000"/>
              </a:lnSpc>
              <a:spcBef>
                <a:spcPct val="0"/>
              </a:spcBef>
              <a:spcAft>
                <a:spcPct val="35000"/>
              </a:spcAft>
              <a:defRPr/>
            </a:pPr>
            <a:r>
              <a:rPr kumimoji="0" lang="ja-JP" altLang="en-US" sz="1600" b="1" kern="0" spc="300" dirty="0">
                <a:solidFill>
                  <a:srgbClr val="C9002C"/>
                </a:solidFill>
                <a:latin typeface="メイリオ"/>
              </a:rPr>
              <a:t>掲載開始</a:t>
            </a:r>
          </a:p>
        </p:txBody>
      </p:sp>
      <p:graphicFrame>
        <p:nvGraphicFramePr>
          <p:cNvPr id="6" name="表 5">
            <a:extLst>
              <a:ext uri="{FF2B5EF4-FFF2-40B4-BE49-F238E27FC236}">
                <a16:creationId xmlns:a16="http://schemas.microsoft.com/office/drawing/2014/main" id="{D8F26F39-BE00-A116-D0A8-1435A0F19789}"/>
              </a:ext>
            </a:extLst>
          </p:cNvPr>
          <p:cNvGraphicFramePr>
            <a:graphicFrameLocks noGrp="1"/>
          </p:cNvGraphicFramePr>
          <p:nvPr>
            <p:extLst>
              <p:ext uri="{D42A27DB-BD31-4B8C-83A1-F6EECF244321}">
                <p14:modId xmlns:p14="http://schemas.microsoft.com/office/powerpoint/2010/main" val="1620373456"/>
              </p:ext>
            </p:extLst>
          </p:nvPr>
        </p:nvGraphicFramePr>
        <p:xfrm>
          <a:off x="479425" y="2278090"/>
          <a:ext cx="10638565" cy="4344091"/>
        </p:xfrm>
        <a:graphic>
          <a:graphicData uri="http://schemas.openxmlformats.org/drawingml/2006/table">
            <a:tbl>
              <a:tblPr firstRow="1" bandRow="1"/>
              <a:tblGrid>
                <a:gridCol w="728669">
                  <a:extLst>
                    <a:ext uri="{9D8B030D-6E8A-4147-A177-3AD203B41FA5}">
                      <a16:colId xmlns:a16="http://schemas.microsoft.com/office/drawing/2014/main" val="2691673303"/>
                    </a:ext>
                  </a:extLst>
                </a:gridCol>
                <a:gridCol w="1238737">
                  <a:extLst>
                    <a:ext uri="{9D8B030D-6E8A-4147-A177-3AD203B41FA5}">
                      <a16:colId xmlns:a16="http://schemas.microsoft.com/office/drawing/2014/main" val="2761031546"/>
                    </a:ext>
                  </a:extLst>
                </a:gridCol>
                <a:gridCol w="1238737">
                  <a:extLst>
                    <a:ext uri="{9D8B030D-6E8A-4147-A177-3AD203B41FA5}">
                      <a16:colId xmlns:a16="http://schemas.microsoft.com/office/drawing/2014/main" val="1558425992"/>
                    </a:ext>
                  </a:extLst>
                </a:gridCol>
                <a:gridCol w="1238737">
                  <a:extLst>
                    <a:ext uri="{9D8B030D-6E8A-4147-A177-3AD203B41FA5}">
                      <a16:colId xmlns:a16="http://schemas.microsoft.com/office/drawing/2014/main" val="2565947098"/>
                    </a:ext>
                  </a:extLst>
                </a:gridCol>
                <a:gridCol w="1238737">
                  <a:extLst>
                    <a:ext uri="{9D8B030D-6E8A-4147-A177-3AD203B41FA5}">
                      <a16:colId xmlns:a16="http://schemas.microsoft.com/office/drawing/2014/main" val="3801570467"/>
                    </a:ext>
                  </a:extLst>
                </a:gridCol>
                <a:gridCol w="1238737">
                  <a:extLst>
                    <a:ext uri="{9D8B030D-6E8A-4147-A177-3AD203B41FA5}">
                      <a16:colId xmlns:a16="http://schemas.microsoft.com/office/drawing/2014/main" val="1621144542"/>
                    </a:ext>
                  </a:extLst>
                </a:gridCol>
                <a:gridCol w="1238737">
                  <a:extLst>
                    <a:ext uri="{9D8B030D-6E8A-4147-A177-3AD203B41FA5}">
                      <a16:colId xmlns:a16="http://schemas.microsoft.com/office/drawing/2014/main" val="2586618139"/>
                    </a:ext>
                  </a:extLst>
                </a:gridCol>
                <a:gridCol w="1238737">
                  <a:extLst>
                    <a:ext uri="{9D8B030D-6E8A-4147-A177-3AD203B41FA5}">
                      <a16:colId xmlns:a16="http://schemas.microsoft.com/office/drawing/2014/main" val="2417398869"/>
                    </a:ext>
                  </a:extLst>
                </a:gridCol>
                <a:gridCol w="1238737">
                  <a:extLst>
                    <a:ext uri="{9D8B030D-6E8A-4147-A177-3AD203B41FA5}">
                      <a16:colId xmlns:a16="http://schemas.microsoft.com/office/drawing/2014/main" val="2620030033"/>
                    </a:ext>
                  </a:extLst>
                </a:gridCol>
              </a:tblGrid>
              <a:tr h="424191">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a:solidFill>
                            <a:schemeClr val="bg1"/>
                          </a:solidFill>
                        </a:rPr>
                        <a:t>代理店様</a:t>
                      </a:r>
                    </a:p>
                  </a:txBody>
                  <a:tcPr marL="0" marR="0" marT="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91A4"/>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607A"/>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3011334026"/>
                  </a:ext>
                </a:extLst>
              </a:tr>
              <a:tr h="42419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a:solidFill>
                            <a:schemeClr val="bg1"/>
                          </a:solidFill>
                        </a:rPr>
                        <a:t>ヤフー営業</a:t>
                      </a:r>
                      <a:endParaRPr kumimoji="1" lang="ja-JP" altLang="en-US" sz="1050" b="1" dirty="0">
                        <a:solidFill>
                          <a:schemeClr val="bg1"/>
                        </a:solidFill>
                      </a:endParaRPr>
                    </a:p>
                  </a:txBody>
                  <a:tcPr marL="0" marR="0" marT="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91A4"/>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607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3244020300"/>
                  </a:ext>
                </a:extLst>
              </a:tr>
              <a:tr h="42419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dirty="0">
                          <a:solidFill>
                            <a:schemeClr val="bg1"/>
                          </a:solidFill>
                        </a:rPr>
                        <a:t>ヤフー制作</a:t>
                      </a:r>
                    </a:p>
                  </a:txBody>
                  <a:tcPr marL="0" marR="0" marT="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91A4"/>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607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1483360466"/>
                  </a:ext>
                </a:extLst>
              </a:tr>
              <a:tr h="3071518">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spc="300" dirty="0">
                          <a:solidFill>
                            <a:schemeClr val="bg1"/>
                          </a:solidFill>
                        </a:rPr>
                        <a:t>対応内容</a:t>
                      </a:r>
                    </a:p>
                  </a:txBody>
                  <a:tcPr marL="0" marR="0" marT="72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91A4"/>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607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0920607"/>
                  </a:ext>
                </a:extLst>
              </a:tr>
            </a:tbl>
          </a:graphicData>
        </a:graphic>
      </p:graphicFrame>
      <p:sp>
        <p:nvSpPr>
          <p:cNvPr id="31" name="Freeform 10">
            <a:extLst>
              <a:ext uri="{FF2B5EF4-FFF2-40B4-BE49-F238E27FC236}">
                <a16:creationId xmlns:a16="http://schemas.microsoft.com/office/drawing/2014/main" id="{BC98E466-0A8B-827F-F4F8-165086DFE807}"/>
              </a:ext>
            </a:extLst>
          </p:cNvPr>
          <p:cNvSpPr>
            <a:spLocks noChangeAspect="1" noChangeArrowheads="1"/>
          </p:cNvSpPr>
          <p:nvPr/>
        </p:nvSpPr>
        <p:spPr bwMode="auto">
          <a:xfrm>
            <a:off x="1722865" y="2372210"/>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endParaRPr lang="ja-JP" altLang="en-US">
              <a:solidFill>
                <a:srgbClr val="000000"/>
              </a:solidFill>
              <a:latin typeface="メイリオ"/>
            </a:endParaRPr>
          </a:p>
        </p:txBody>
      </p:sp>
      <p:sp>
        <p:nvSpPr>
          <p:cNvPr id="32" name="Freeform 10">
            <a:extLst>
              <a:ext uri="{FF2B5EF4-FFF2-40B4-BE49-F238E27FC236}">
                <a16:creationId xmlns:a16="http://schemas.microsoft.com/office/drawing/2014/main" id="{0C51E503-609B-46AF-5C97-6BF23F76D345}"/>
              </a:ext>
            </a:extLst>
          </p:cNvPr>
          <p:cNvSpPr>
            <a:spLocks noChangeAspect="1" noChangeArrowheads="1"/>
          </p:cNvSpPr>
          <p:nvPr/>
        </p:nvSpPr>
        <p:spPr bwMode="auto">
          <a:xfrm>
            <a:off x="1722865" y="2812902"/>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endParaRPr lang="ja-JP" altLang="en-US">
              <a:solidFill>
                <a:srgbClr val="000000"/>
              </a:solidFill>
              <a:latin typeface="メイリオ"/>
            </a:endParaRPr>
          </a:p>
        </p:txBody>
      </p:sp>
      <p:sp>
        <p:nvSpPr>
          <p:cNvPr id="34" name="Freeform 10">
            <a:extLst>
              <a:ext uri="{FF2B5EF4-FFF2-40B4-BE49-F238E27FC236}">
                <a16:creationId xmlns:a16="http://schemas.microsoft.com/office/drawing/2014/main" id="{1C70F678-6055-CA0C-9B32-8349DD491EA6}"/>
              </a:ext>
            </a:extLst>
          </p:cNvPr>
          <p:cNvSpPr>
            <a:spLocks noChangeAspect="1" noChangeArrowheads="1"/>
          </p:cNvSpPr>
          <p:nvPr/>
        </p:nvSpPr>
        <p:spPr bwMode="auto">
          <a:xfrm>
            <a:off x="1722865" y="3258158"/>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endParaRPr lang="ja-JP" altLang="en-US">
              <a:solidFill>
                <a:srgbClr val="000000"/>
              </a:solidFill>
              <a:latin typeface="メイリオ"/>
            </a:endParaRPr>
          </a:p>
        </p:txBody>
      </p:sp>
      <p:sp>
        <p:nvSpPr>
          <p:cNvPr id="35" name="Freeform 10">
            <a:extLst>
              <a:ext uri="{FF2B5EF4-FFF2-40B4-BE49-F238E27FC236}">
                <a16:creationId xmlns:a16="http://schemas.microsoft.com/office/drawing/2014/main" id="{B602E05F-FD90-4F60-5ECB-46D9530E80AE}"/>
              </a:ext>
            </a:extLst>
          </p:cNvPr>
          <p:cNvSpPr>
            <a:spLocks noChangeAspect="1" noChangeArrowheads="1"/>
          </p:cNvSpPr>
          <p:nvPr/>
        </p:nvSpPr>
        <p:spPr bwMode="auto">
          <a:xfrm>
            <a:off x="3024964" y="2372210"/>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36" name="Freeform 10">
            <a:extLst>
              <a:ext uri="{FF2B5EF4-FFF2-40B4-BE49-F238E27FC236}">
                <a16:creationId xmlns:a16="http://schemas.microsoft.com/office/drawing/2014/main" id="{BCAD86D4-0F4C-11AF-B7D1-7445B574D759}"/>
              </a:ext>
            </a:extLst>
          </p:cNvPr>
          <p:cNvSpPr>
            <a:spLocks noChangeAspect="1" noChangeArrowheads="1"/>
          </p:cNvSpPr>
          <p:nvPr/>
        </p:nvSpPr>
        <p:spPr bwMode="auto">
          <a:xfrm>
            <a:off x="4183002" y="2372210"/>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37" name="Freeform 10">
            <a:extLst>
              <a:ext uri="{FF2B5EF4-FFF2-40B4-BE49-F238E27FC236}">
                <a16:creationId xmlns:a16="http://schemas.microsoft.com/office/drawing/2014/main" id="{456CC44C-E4B1-E8F8-F914-62A716F17658}"/>
              </a:ext>
            </a:extLst>
          </p:cNvPr>
          <p:cNvSpPr>
            <a:spLocks noChangeAspect="1" noChangeArrowheads="1"/>
          </p:cNvSpPr>
          <p:nvPr/>
        </p:nvSpPr>
        <p:spPr bwMode="auto">
          <a:xfrm>
            <a:off x="5427025" y="2812902"/>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38" name="Freeform 10">
            <a:extLst>
              <a:ext uri="{FF2B5EF4-FFF2-40B4-BE49-F238E27FC236}">
                <a16:creationId xmlns:a16="http://schemas.microsoft.com/office/drawing/2014/main" id="{66011854-E07D-2DA6-3CC1-0C9FB9516450}"/>
              </a:ext>
            </a:extLst>
          </p:cNvPr>
          <p:cNvSpPr>
            <a:spLocks noChangeAspect="1" noChangeArrowheads="1"/>
          </p:cNvSpPr>
          <p:nvPr/>
        </p:nvSpPr>
        <p:spPr bwMode="auto">
          <a:xfrm>
            <a:off x="3015337" y="2812902"/>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39" name="Freeform 10">
            <a:extLst>
              <a:ext uri="{FF2B5EF4-FFF2-40B4-BE49-F238E27FC236}">
                <a16:creationId xmlns:a16="http://schemas.microsoft.com/office/drawing/2014/main" id="{38C92BB9-C5E9-914E-9B6F-0938789A29D3}"/>
              </a:ext>
            </a:extLst>
          </p:cNvPr>
          <p:cNvSpPr>
            <a:spLocks noChangeAspect="1" noChangeArrowheads="1"/>
          </p:cNvSpPr>
          <p:nvPr/>
        </p:nvSpPr>
        <p:spPr bwMode="auto">
          <a:xfrm>
            <a:off x="3015337" y="3258158"/>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40" name="フリーフォーム 85">
            <a:extLst>
              <a:ext uri="{FF2B5EF4-FFF2-40B4-BE49-F238E27FC236}">
                <a16:creationId xmlns:a16="http://schemas.microsoft.com/office/drawing/2014/main" id="{D665E200-119E-70E5-4B9E-1916224A6F3C}"/>
              </a:ext>
            </a:extLst>
          </p:cNvPr>
          <p:cNvSpPr/>
          <p:nvPr/>
        </p:nvSpPr>
        <p:spPr>
          <a:xfrm>
            <a:off x="5018736" y="974617"/>
            <a:ext cx="1023061" cy="1252024"/>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CCCCCC">
              <a:lumMod val="50000"/>
            </a:srgbClr>
          </a:solidFill>
          <a:ln w="25400" cap="flat" cmpd="sng" algn="ctr">
            <a:gradFill>
              <a:gsLst>
                <a:gs pos="0">
                  <a:srgbClr val="F5F5F5">
                    <a:lumMod val="5000"/>
                    <a:lumOff val="95000"/>
                  </a:srgbClr>
                </a:gs>
                <a:gs pos="74000">
                  <a:srgbClr val="F5F5F5">
                    <a:lumMod val="45000"/>
                    <a:lumOff val="55000"/>
                  </a:srgbClr>
                </a:gs>
                <a:gs pos="83000">
                  <a:srgbClr val="F5F5F5">
                    <a:lumMod val="45000"/>
                    <a:lumOff val="55000"/>
                  </a:srgbClr>
                </a:gs>
                <a:gs pos="100000">
                  <a:srgbClr val="F5F5F5">
                    <a:lumMod val="30000"/>
                    <a:lumOff val="70000"/>
                  </a:srgbClr>
                </a:gs>
              </a:gsLst>
              <a:lin ang="5400000" scaled="1"/>
            </a:gradFill>
            <a:prstDash val="solid"/>
          </a:ln>
          <a:effectLst/>
        </p:spPr>
        <p:txBody>
          <a:bodyPr spcFirstLastPara="0" vert="horz" wrap="square" lIns="108000" tIns="180000" rIns="72000" bIns="0" numCol="1" spcCol="1270" anchor="ctr" anchorCtr="0">
            <a:noAutofit/>
          </a:bodyPr>
          <a:lstStyle/>
          <a:p>
            <a:pPr algn="just" defTabSz="444500">
              <a:lnSpc>
                <a:spcPct val="120000"/>
              </a:lnSpc>
              <a:spcBef>
                <a:spcPct val="0"/>
              </a:spcBef>
              <a:defRPr/>
            </a:pPr>
            <a:r>
              <a:rPr kumimoji="0" lang="ja-JP" altLang="en-US" sz="1100" kern="0" dirty="0">
                <a:solidFill>
                  <a:srgbClr val="FFFFFF"/>
                </a:solidFill>
                <a:latin typeface="メイリオ"/>
              </a:rPr>
              <a:t>　・企業ロゴの受け渡し</a:t>
            </a:r>
            <a:endParaRPr kumimoji="0" lang="en-US" altLang="ja-JP" sz="1100" kern="0" dirty="0">
              <a:solidFill>
                <a:srgbClr val="FFFFFF"/>
              </a:solidFill>
              <a:latin typeface="メイリオ"/>
            </a:endParaRPr>
          </a:p>
          <a:p>
            <a:pPr algn="just" defTabSz="444500">
              <a:lnSpc>
                <a:spcPct val="120000"/>
              </a:lnSpc>
              <a:spcBef>
                <a:spcPct val="0"/>
              </a:spcBef>
              <a:defRPr/>
            </a:pPr>
            <a:r>
              <a:rPr kumimoji="0" lang="ja-JP" altLang="en-US" sz="1100" kern="0" dirty="0">
                <a:solidFill>
                  <a:srgbClr val="FFFFFF"/>
                </a:solidFill>
                <a:latin typeface="メイリオ"/>
              </a:rPr>
              <a:t>・バナー制作</a:t>
            </a:r>
          </a:p>
        </p:txBody>
      </p:sp>
      <p:sp>
        <p:nvSpPr>
          <p:cNvPr id="41" name="円/楕円 86">
            <a:extLst>
              <a:ext uri="{FF2B5EF4-FFF2-40B4-BE49-F238E27FC236}">
                <a16:creationId xmlns:a16="http://schemas.microsoft.com/office/drawing/2014/main" id="{6AACC5A1-A7FE-AFDC-9292-47D7F07BAE9E}"/>
              </a:ext>
            </a:extLst>
          </p:cNvPr>
          <p:cNvSpPr>
            <a:spLocks noChangeAspect="1"/>
          </p:cNvSpPr>
          <p:nvPr/>
        </p:nvSpPr>
        <p:spPr>
          <a:xfrm>
            <a:off x="4885740" y="880184"/>
            <a:ext cx="432000" cy="432000"/>
          </a:xfrm>
          <a:prstGeom prst="ellipse">
            <a:avLst/>
          </a:prstGeom>
          <a:solidFill>
            <a:srgbClr val="656565"/>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4</a:t>
            </a:r>
            <a:endParaRPr kumimoji="0" lang="ja-JP" altLang="en-US" sz="1200" b="1" kern="0" dirty="0">
              <a:solidFill>
                <a:srgbClr val="FFFFFF"/>
              </a:solidFill>
              <a:latin typeface="メイリオ"/>
            </a:endParaRPr>
          </a:p>
        </p:txBody>
      </p:sp>
      <p:grpSp>
        <p:nvGrpSpPr>
          <p:cNvPr id="42" name="Group 1">
            <a:extLst>
              <a:ext uri="{FF2B5EF4-FFF2-40B4-BE49-F238E27FC236}">
                <a16:creationId xmlns:a16="http://schemas.microsoft.com/office/drawing/2014/main" id="{2A90E7BD-4453-6018-FD3D-35929422C897}"/>
              </a:ext>
            </a:extLst>
          </p:cNvPr>
          <p:cNvGrpSpPr>
            <a:grpSpLocks/>
          </p:cNvGrpSpPr>
          <p:nvPr/>
        </p:nvGrpSpPr>
        <p:grpSpPr bwMode="auto">
          <a:xfrm>
            <a:off x="5450734" y="1064709"/>
            <a:ext cx="359182" cy="219481"/>
            <a:chOff x="664" y="504"/>
            <a:chExt cx="485" cy="326"/>
          </a:xfrm>
          <a:solidFill>
            <a:srgbClr val="FFFFFF"/>
          </a:solidFill>
        </p:grpSpPr>
        <p:sp>
          <p:nvSpPr>
            <p:cNvPr id="43" name="Freeform 2">
              <a:extLst>
                <a:ext uri="{FF2B5EF4-FFF2-40B4-BE49-F238E27FC236}">
                  <a16:creationId xmlns:a16="http://schemas.microsoft.com/office/drawing/2014/main" id="{8F2EDD26-FB8B-6355-88DA-528D7DE19E43}"/>
                </a:ext>
              </a:extLst>
            </p:cNvPr>
            <p:cNvSpPr>
              <a:spLocks noChangeArrowheads="1"/>
            </p:cNvSpPr>
            <p:nvPr/>
          </p:nvSpPr>
          <p:spPr bwMode="auto">
            <a:xfrm>
              <a:off x="664" y="504"/>
              <a:ext cx="485" cy="327"/>
            </a:xfrm>
            <a:custGeom>
              <a:avLst/>
              <a:gdLst>
                <a:gd name="T0" fmla="*/ 1593 w 2144"/>
                <a:gd name="T1" fmla="*/ 277 h 1445"/>
                <a:gd name="T2" fmla="*/ 2016 w 2144"/>
                <a:gd name="T3" fmla="*/ 723 h 1445"/>
                <a:gd name="T4" fmla="*/ 1593 w 2144"/>
                <a:gd name="T5" fmla="*/ 1167 h 1445"/>
                <a:gd name="T6" fmla="*/ 1072 w 2144"/>
                <a:gd name="T7" fmla="*/ 1331 h 1445"/>
                <a:gd name="T8" fmla="*/ 550 w 2144"/>
                <a:gd name="T9" fmla="*/ 1167 h 1445"/>
                <a:gd name="T10" fmla="*/ 127 w 2144"/>
                <a:gd name="T11" fmla="*/ 723 h 1445"/>
                <a:gd name="T12" fmla="*/ 550 w 2144"/>
                <a:gd name="T13" fmla="*/ 277 h 1445"/>
                <a:gd name="T14" fmla="*/ 1072 w 2144"/>
                <a:gd name="T15" fmla="*/ 113 h 1445"/>
                <a:gd name="T16" fmla="*/ 1593 w 2144"/>
                <a:gd name="T17" fmla="*/ 277 h 1445"/>
                <a:gd name="T18" fmla="*/ 1072 w 2144"/>
                <a:gd name="T19" fmla="*/ 0 h 1445"/>
                <a:gd name="T20" fmla="*/ 0 w 2144"/>
                <a:gd name="T21" fmla="*/ 723 h 1445"/>
                <a:gd name="T22" fmla="*/ 1072 w 2144"/>
                <a:gd name="T23" fmla="*/ 1444 h 1445"/>
                <a:gd name="T24" fmla="*/ 2143 w 2144"/>
                <a:gd name="T25" fmla="*/ 723 h 1445"/>
                <a:gd name="T26" fmla="*/ 1072 w 2144"/>
                <a:gd name="T27" fmla="*/ 0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45">
                  <a:moveTo>
                    <a:pt x="1593" y="277"/>
                  </a:moveTo>
                  <a:cubicBezTo>
                    <a:pt x="1765" y="387"/>
                    <a:pt x="1912" y="539"/>
                    <a:pt x="2016" y="723"/>
                  </a:cubicBezTo>
                  <a:cubicBezTo>
                    <a:pt x="1912" y="905"/>
                    <a:pt x="1768" y="1057"/>
                    <a:pt x="1593" y="1167"/>
                  </a:cubicBezTo>
                  <a:cubicBezTo>
                    <a:pt x="1424" y="1275"/>
                    <a:pt x="1240" y="1331"/>
                    <a:pt x="1072" y="1331"/>
                  </a:cubicBezTo>
                  <a:cubicBezTo>
                    <a:pt x="903" y="1331"/>
                    <a:pt x="719" y="1272"/>
                    <a:pt x="550" y="1167"/>
                  </a:cubicBezTo>
                  <a:cubicBezTo>
                    <a:pt x="378" y="1057"/>
                    <a:pt x="231" y="905"/>
                    <a:pt x="127" y="723"/>
                  </a:cubicBezTo>
                  <a:cubicBezTo>
                    <a:pt x="231" y="539"/>
                    <a:pt x="375" y="387"/>
                    <a:pt x="550" y="277"/>
                  </a:cubicBezTo>
                  <a:cubicBezTo>
                    <a:pt x="719" y="170"/>
                    <a:pt x="903" y="113"/>
                    <a:pt x="1072" y="113"/>
                  </a:cubicBezTo>
                  <a:cubicBezTo>
                    <a:pt x="1240" y="113"/>
                    <a:pt x="1424" y="172"/>
                    <a:pt x="1593" y="277"/>
                  </a:cubicBezTo>
                  <a:close/>
                  <a:moveTo>
                    <a:pt x="1072" y="0"/>
                  </a:moveTo>
                  <a:cubicBezTo>
                    <a:pt x="705" y="0"/>
                    <a:pt x="245" y="243"/>
                    <a:pt x="0" y="723"/>
                  </a:cubicBezTo>
                  <a:cubicBezTo>
                    <a:pt x="245" y="1201"/>
                    <a:pt x="705" y="1444"/>
                    <a:pt x="1072" y="1444"/>
                  </a:cubicBezTo>
                  <a:cubicBezTo>
                    <a:pt x="1438" y="1444"/>
                    <a:pt x="1898" y="1201"/>
                    <a:pt x="2143" y="723"/>
                  </a:cubicBezTo>
                  <a:cubicBezTo>
                    <a:pt x="1898" y="243"/>
                    <a:pt x="1438" y="0"/>
                    <a:pt x="1072"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kumimoji="0" lang="ja-JP" altLang="en-US" kern="0">
                <a:solidFill>
                  <a:srgbClr val="000000"/>
                </a:solidFill>
                <a:latin typeface="メイリオ"/>
              </a:endParaRPr>
            </a:p>
          </p:txBody>
        </p:sp>
        <p:sp>
          <p:nvSpPr>
            <p:cNvPr id="44" name="Freeform 3">
              <a:extLst>
                <a:ext uri="{FF2B5EF4-FFF2-40B4-BE49-F238E27FC236}">
                  <a16:creationId xmlns:a16="http://schemas.microsoft.com/office/drawing/2014/main" id="{4DB1C974-F694-828A-1422-128F28F90ABD}"/>
                </a:ext>
              </a:extLst>
            </p:cNvPr>
            <p:cNvSpPr>
              <a:spLocks noChangeArrowheads="1"/>
            </p:cNvSpPr>
            <p:nvPr/>
          </p:nvSpPr>
          <p:spPr bwMode="auto">
            <a:xfrm>
              <a:off x="785" y="546"/>
              <a:ext cx="242" cy="242"/>
            </a:xfrm>
            <a:custGeom>
              <a:avLst/>
              <a:gdLst>
                <a:gd name="T0" fmla="*/ 536 w 1072"/>
                <a:gd name="T1" fmla="*/ 1071 h 1072"/>
                <a:gd name="T2" fmla="*/ 0 w 1072"/>
                <a:gd name="T3" fmla="*/ 536 h 1072"/>
                <a:gd name="T4" fmla="*/ 536 w 1072"/>
                <a:gd name="T5" fmla="*/ 0 h 1072"/>
                <a:gd name="T6" fmla="*/ 1071 w 1072"/>
                <a:gd name="T7" fmla="*/ 536 h 1072"/>
                <a:gd name="T8" fmla="*/ 536 w 1072"/>
                <a:gd name="T9" fmla="*/ 1071 h 1072"/>
                <a:gd name="T10" fmla="*/ 536 w 1072"/>
                <a:gd name="T11" fmla="*/ 112 h 1072"/>
                <a:gd name="T12" fmla="*/ 113 w 1072"/>
                <a:gd name="T13" fmla="*/ 536 h 1072"/>
                <a:gd name="T14" fmla="*/ 536 w 1072"/>
                <a:gd name="T15" fmla="*/ 958 h 1072"/>
                <a:gd name="T16" fmla="*/ 958 w 1072"/>
                <a:gd name="T17" fmla="*/ 536 h 1072"/>
                <a:gd name="T18" fmla="*/ 536 w 1072"/>
                <a:gd name="T19" fmla="*/ 112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2" h="1072">
                  <a:moveTo>
                    <a:pt x="536" y="1071"/>
                  </a:moveTo>
                  <a:cubicBezTo>
                    <a:pt x="240" y="1071"/>
                    <a:pt x="0" y="832"/>
                    <a:pt x="0" y="536"/>
                  </a:cubicBezTo>
                  <a:cubicBezTo>
                    <a:pt x="0" y="239"/>
                    <a:pt x="240" y="0"/>
                    <a:pt x="536" y="0"/>
                  </a:cubicBezTo>
                  <a:cubicBezTo>
                    <a:pt x="831" y="0"/>
                    <a:pt x="1071" y="239"/>
                    <a:pt x="1071" y="536"/>
                  </a:cubicBezTo>
                  <a:cubicBezTo>
                    <a:pt x="1071" y="832"/>
                    <a:pt x="831" y="1071"/>
                    <a:pt x="536" y="1071"/>
                  </a:cubicBezTo>
                  <a:close/>
                  <a:moveTo>
                    <a:pt x="536" y="112"/>
                  </a:moveTo>
                  <a:cubicBezTo>
                    <a:pt x="302" y="112"/>
                    <a:pt x="113" y="301"/>
                    <a:pt x="113" y="536"/>
                  </a:cubicBezTo>
                  <a:cubicBezTo>
                    <a:pt x="113" y="770"/>
                    <a:pt x="302" y="958"/>
                    <a:pt x="536" y="958"/>
                  </a:cubicBezTo>
                  <a:cubicBezTo>
                    <a:pt x="769" y="958"/>
                    <a:pt x="958" y="770"/>
                    <a:pt x="958" y="536"/>
                  </a:cubicBezTo>
                  <a:cubicBezTo>
                    <a:pt x="958" y="301"/>
                    <a:pt x="769" y="112"/>
                    <a:pt x="536" y="11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kumimoji="0" lang="ja-JP" altLang="en-US" kern="0">
                <a:solidFill>
                  <a:srgbClr val="000000"/>
                </a:solidFill>
                <a:latin typeface="メイリオ"/>
              </a:endParaRPr>
            </a:p>
          </p:txBody>
        </p:sp>
        <p:sp>
          <p:nvSpPr>
            <p:cNvPr id="45" name="Freeform 4">
              <a:extLst>
                <a:ext uri="{FF2B5EF4-FFF2-40B4-BE49-F238E27FC236}">
                  <a16:creationId xmlns:a16="http://schemas.microsoft.com/office/drawing/2014/main" id="{9EB1E6B5-2621-3EBE-E365-68B23EAE285A}"/>
                </a:ext>
              </a:extLst>
            </p:cNvPr>
            <p:cNvSpPr>
              <a:spLocks noChangeArrowheads="1"/>
            </p:cNvSpPr>
            <p:nvPr/>
          </p:nvSpPr>
          <p:spPr bwMode="auto">
            <a:xfrm>
              <a:off x="863" y="624"/>
              <a:ext cx="88" cy="88"/>
            </a:xfrm>
            <a:custGeom>
              <a:avLst/>
              <a:gdLst>
                <a:gd name="T0" fmla="*/ 192 w 392"/>
                <a:gd name="T1" fmla="*/ 391 h 392"/>
                <a:gd name="T2" fmla="*/ 167 w 392"/>
                <a:gd name="T3" fmla="*/ 388 h 392"/>
                <a:gd name="T4" fmla="*/ 9 w 392"/>
                <a:gd name="T5" fmla="*/ 267 h 392"/>
                <a:gd name="T6" fmla="*/ 0 w 392"/>
                <a:gd name="T7" fmla="*/ 243 h 392"/>
                <a:gd name="T8" fmla="*/ 51 w 392"/>
                <a:gd name="T9" fmla="*/ 251 h 392"/>
                <a:gd name="T10" fmla="*/ 88 w 392"/>
                <a:gd name="T11" fmla="*/ 248 h 392"/>
                <a:gd name="T12" fmla="*/ 214 w 392"/>
                <a:gd name="T13" fmla="*/ 121 h 392"/>
                <a:gd name="T14" fmla="*/ 194 w 392"/>
                <a:gd name="T15" fmla="*/ 0 h 392"/>
                <a:gd name="T16" fmla="*/ 208 w 392"/>
                <a:gd name="T17" fmla="*/ 0 h 392"/>
                <a:gd name="T18" fmla="*/ 386 w 392"/>
                <a:gd name="T19" fmla="*/ 175 h 392"/>
                <a:gd name="T20" fmla="*/ 335 w 392"/>
                <a:gd name="T21" fmla="*/ 326 h 392"/>
                <a:gd name="T22" fmla="*/ 192 w 392"/>
                <a:gd name="T23" fmla="*/ 391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392">
                  <a:moveTo>
                    <a:pt x="192" y="391"/>
                  </a:moveTo>
                  <a:cubicBezTo>
                    <a:pt x="184" y="391"/>
                    <a:pt x="175" y="391"/>
                    <a:pt x="167" y="388"/>
                  </a:cubicBezTo>
                  <a:cubicBezTo>
                    <a:pt x="99" y="380"/>
                    <a:pt x="37" y="332"/>
                    <a:pt x="9" y="267"/>
                  </a:cubicBezTo>
                  <a:cubicBezTo>
                    <a:pt x="6" y="258"/>
                    <a:pt x="3" y="251"/>
                    <a:pt x="0" y="243"/>
                  </a:cubicBezTo>
                  <a:cubicBezTo>
                    <a:pt x="17" y="248"/>
                    <a:pt x="34" y="251"/>
                    <a:pt x="51" y="251"/>
                  </a:cubicBezTo>
                  <a:cubicBezTo>
                    <a:pt x="62" y="251"/>
                    <a:pt x="76" y="251"/>
                    <a:pt x="88" y="248"/>
                  </a:cubicBezTo>
                  <a:cubicBezTo>
                    <a:pt x="150" y="234"/>
                    <a:pt x="202" y="183"/>
                    <a:pt x="214" y="121"/>
                  </a:cubicBezTo>
                  <a:cubicBezTo>
                    <a:pt x="222" y="79"/>
                    <a:pt x="216" y="37"/>
                    <a:pt x="194" y="0"/>
                  </a:cubicBezTo>
                  <a:cubicBezTo>
                    <a:pt x="199" y="0"/>
                    <a:pt x="202" y="0"/>
                    <a:pt x="208" y="0"/>
                  </a:cubicBezTo>
                  <a:cubicBezTo>
                    <a:pt x="298" y="8"/>
                    <a:pt x="374" y="85"/>
                    <a:pt x="386" y="175"/>
                  </a:cubicBezTo>
                  <a:cubicBezTo>
                    <a:pt x="391" y="231"/>
                    <a:pt x="374" y="287"/>
                    <a:pt x="335" y="326"/>
                  </a:cubicBezTo>
                  <a:cubicBezTo>
                    <a:pt x="301" y="368"/>
                    <a:pt x="247" y="391"/>
                    <a:pt x="192" y="39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kumimoji="0" lang="ja-JP" altLang="en-US" kern="0">
                <a:solidFill>
                  <a:srgbClr val="000000"/>
                </a:solidFill>
                <a:latin typeface="メイリオ"/>
              </a:endParaRPr>
            </a:p>
          </p:txBody>
        </p:sp>
        <p:sp>
          <p:nvSpPr>
            <p:cNvPr id="46" name="Freeform 5">
              <a:extLst>
                <a:ext uri="{FF2B5EF4-FFF2-40B4-BE49-F238E27FC236}">
                  <a16:creationId xmlns:a16="http://schemas.microsoft.com/office/drawing/2014/main" id="{EA63A83F-6717-BE60-4FF2-178B47A46FDB}"/>
                </a:ext>
              </a:extLst>
            </p:cNvPr>
            <p:cNvSpPr>
              <a:spLocks noChangeArrowheads="1"/>
            </p:cNvSpPr>
            <p:nvPr/>
          </p:nvSpPr>
          <p:spPr bwMode="auto">
            <a:xfrm>
              <a:off x="849" y="610"/>
              <a:ext cx="117" cy="115"/>
            </a:xfrm>
            <a:custGeom>
              <a:avLst/>
              <a:gdLst>
                <a:gd name="T0" fmla="*/ 394 w 522"/>
                <a:gd name="T1" fmla="*/ 237 h 510"/>
                <a:gd name="T2" fmla="*/ 357 w 522"/>
                <a:gd name="T3" fmla="*/ 346 h 510"/>
                <a:gd name="T4" fmla="*/ 254 w 522"/>
                <a:gd name="T5" fmla="*/ 394 h 510"/>
                <a:gd name="T6" fmla="*/ 237 w 522"/>
                <a:gd name="T7" fmla="*/ 394 h 510"/>
                <a:gd name="T8" fmla="*/ 164 w 522"/>
                <a:gd name="T9" fmla="*/ 360 h 510"/>
                <a:gd name="T10" fmla="*/ 332 w 522"/>
                <a:gd name="T11" fmla="*/ 189 h 510"/>
                <a:gd name="T12" fmla="*/ 338 w 522"/>
                <a:gd name="T13" fmla="*/ 141 h 510"/>
                <a:gd name="T14" fmla="*/ 394 w 522"/>
                <a:gd name="T15" fmla="*/ 237 h 510"/>
                <a:gd name="T16" fmla="*/ 254 w 522"/>
                <a:gd name="T17" fmla="*/ 0 h 510"/>
                <a:gd name="T18" fmla="*/ 198 w 522"/>
                <a:gd name="T19" fmla="*/ 5 h 510"/>
                <a:gd name="T20" fmla="*/ 186 w 522"/>
                <a:gd name="T21" fmla="*/ 53 h 510"/>
                <a:gd name="T22" fmla="*/ 223 w 522"/>
                <a:gd name="T23" fmla="*/ 163 h 510"/>
                <a:gd name="T24" fmla="*/ 138 w 522"/>
                <a:gd name="T25" fmla="*/ 248 h 510"/>
                <a:gd name="T26" fmla="*/ 113 w 522"/>
                <a:gd name="T27" fmla="*/ 254 h 510"/>
                <a:gd name="T28" fmla="*/ 45 w 522"/>
                <a:gd name="T29" fmla="*/ 231 h 510"/>
                <a:gd name="T30" fmla="*/ 28 w 522"/>
                <a:gd name="T31" fmla="*/ 225 h 510"/>
                <a:gd name="T32" fmla="*/ 0 w 522"/>
                <a:gd name="T33" fmla="*/ 254 h 510"/>
                <a:gd name="T34" fmla="*/ 20 w 522"/>
                <a:gd name="T35" fmla="*/ 351 h 510"/>
                <a:gd name="T36" fmla="*/ 223 w 522"/>
                <a:gd name="T37" fmla="*/ 506 h 510"/>
                <a:gd name="T38" fmla="*/ 254 w 522"/>
                <a:gd name="T39" fmla="*/ 509 h 510"/>
                <a:gd name="T40" fmla="*/ 504 w 522"/>
                <a:gd name="T41" fmla="*/ 228 h 510"/>
                <a:gd name="T42" fmla="*/ 276 w 522"/>
                <a:gd name="T43" fmla="*/ 2 h 510"/>
                <a:gd name="T44" fmla="*/ 254 w 522"/>
                <a:gd name="T45" fmla="*/ 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2" h="510">
                  <a:moveTo>
                    <a:pt x="394" y="237"/>
                  </a:moveTo>
                  <a:cubicBezTo>
                    <a:pt x="400" y="276"/>
                    <a:pt x="386" y="315"/>
                    <a:pt x="357" y="346"/>
                  </a:cubicBezTo>
                  <a:cubicBezTo>
                    <a:pt x="329" y="377"/>
                    <a:pt x="292" y="394"/>
                    <a:pt x="254" y="394"/>
                  </a:cubicBezTo>
                  <a:lnTo>
                    <a:pt x="237" y="394"/>
                  </a:lnTo>
                  <a:cubicBezTo>
                    <a:pt x="212" y="391"/>
                    <a:pt x="186" y="380"/>
                    <a:pt x="164" y="360"/>
                  </a:cubicBezTo>
                  <a:cubicBezTo>
                    <a:pt x="248" y="340"/>
                    <a:pt x="315" y="276"/>
                    <a:pt x="332" y="189"/>
                  </a:cubicBezTo>
                  <a:cubicBezTo>
                    <a:pt x="335" y="175"/>
                    <a:pt x="338" y="158"/>
                    <a:pt x="338" y="141"/>
                  </a:cubicBezTo>
                  <a:cubicBezTo>
                    <a:pt x="369" y="163"/>
                    <a:pt x="388" y="200"/>
                    <a:pt x="394" y="237"/>
                  </a:cubicBezTo>
                  <a:close/>
                  <a:moveTo>
                    <a:pt x="254" y="0"/>
                  </a:moveTo>
                  <a:cubicBezTo>
                    <a:pt x="234" y="0"/>
                    <a:pt x="217" y="2"/>
                    <a:pt x="198" y="5"/>
                  </a:cubicBezTo>
                  <a:cubicBezTo>
                    <a:pt x="175" y="11"/>
                    <a:pt x="167" y="39"/>
                    <a:pt x="186" y="53"/>
                  </a:cubicBezTo>
                  <a:cubicBezTo>
                    <a:pt x="217" y="79"/>
                    <a:pt x="231" y="121"/>
                    <a:pt x="223" y="163"/>
                  </a:cubicBezTo>
                  <a:cubicBezTo>
                    <a:pt x="215" y="206"/>
                    <a:pt x="181" y="239"/>
                    <a:pt x="138" y="248"/>
                  </a:cubicBezTo>
                  <a:cubicBezTo>
                    <a:pt x="130" y="254"/>
                    <a:pt x="121" y="254"/>
                    <a:pt x="113" y="254"/>
                  </a:cubicBezTo>
                  <a:cubicBezTo>
                    <a:pt x="88" y="254"/>
                    <a:pt x="65" y="245"/>
                    <a:pt x="45" y="231"/>
                  </a:cubicBezTo>
                  <a:cubicBezTo>
                    <a:pt x="40" y="228"/>
                    <a:pt x="34" y="225"/>
                    <a:pt x="28" y="225"/>
                  </a:cubicBezTo>
                  <a:cubicBezTo>
                    <a:pt x="14" y="225"/>
                    <a:pt x="0" y="237"/>
                    <a:pt x="0" y="254"/>
                  </a:cubicBezTo>
                  <a:cubicBezTo>
                    <a:pt x="0" y="285"/>
                    <a:pt x="6" y="317"/>
                    <a:pt x="20" y="351"/>
                  </a:cubicBezTo>
                  <a:cubicBezTo>
                    <a:pt x="54" y="436"/>
                    <a:pt x="133" y="495"/>
                    <a:pt x="223" y="506"/>
                  </a:cubicBezTo>
                  <a:cubicBezTo>
                    <a:pt x="234" y="506"/>
                    <a:pt x="243" y="509"/>
                    <a:pt x="254" y="509"/>
                  </a:cubicBezTo>
                  <a:cubicBezTo>
                    <a:pt x="403" y="509"/>
                    <a:pt x="521" y="380"/>
                    <a:pt x="504" y="228"/>
                  </a:cubicBezTo>
                  <a:cubicBezTo>
                    <a:pt x="493" y="110"/>
                    <a:pt x="394" y="14"/>
                    <a:pt x="276" y="2"/>
                  </a:cubicBezTo>
                  <a:cubicBezTo>
                    <a:pt x="270" y="0"/>
                    <a:pt x="261" y="0"/>
                    <a:pt x="254"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kumimoji="0" lang="ja-JP" altLang="en-US" kern="0">
                <a:solidFill>
                  <a:srgbClr val="000000"/>
                </a:solidFill>
                <a:latin typeface="メイリオ"/>
              </a:endParaRPr>
            </a:p>
          </p:txBody>
        </p:sp>
      </p:grpSp>
      <p:sp>
        <p:nvSpPr>
          <p:cNvPr id="47" name="フリーフォーム 92">
            <a:extLst>
              <a:ext uri="{FF2B5EF4-FFF2-40B4-BE49-F238E27FC236}">
                <a16:creationId xmlns:a16="http://schemas.microsoft.com/office/drawing/2014/main" id="{A438A315-FE1F-FE25-7E56-4D24D1D903EB}"/>
              </a:ext>
            </a:extLst>
          </p:cNvPr>
          <p:cNvSpPr/>
          <p:nvPr/>
        </p:nvSpPr>
        <p:spPr>
          <a:xfrm>
            <a:off x="9968372" y="974617"/>
            <a:ext cx="1023061" cy="1252024"/>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C9002C"/>
          </a:solidFill>
          <a:ln w="25400" cap="flat" cmpd="sng" algn="ctr">
            <a:noFill/>
            <a:prstDash val="solid"/>
          </a:ln>
          <a:effectLst/>
        </p:spPr>
        <p:txBody>
          <a:bodyPr spcFirstLastPara="0" vert="horz" wrap="square" lIns="72000" tIns="180000" rIns="72000" bIns="0" numCol="1" spcCol="1270" anchor="ctr" anchorCtr="0">
            <a:noAutofit/>
          </a:bodyPr>
          <a:lstStyle/>
          <a:p>
            <a:pPr defTabSz="444500">
              <a:lnSpc>
                <a:spcPct val="120000"/>
              </a:lnSpc>
              <a:spcBef>
                <a:spcPct val="0"/>
              </a:spcBef>
              <a:buSzPct val="80000"/>
              <a:defRPr/>
            </a:pPr>
            <a:r>
              <a:rPr kumimoji="0" lang="ja-JP" altLang="en-US" sz="1100" kern="0" dirty="0">
                <a:solidFill>
                  <a:srgbClr val="FFFFFF"/>
                </a:solidFill>
                <a:latin typeface="メイリオ"/>
              </a:rPr>
              <a:t>・公開準備</a:t>
            </a:r>
            <a:endParaRPr kumimoji="0" lang="en-US" altLang="ja-JP" sz="1100" kern="0" dirty="0">
              <a:solidFill>
                <a:srgbClr val="FFFFFF"/>
              </a:solidFill>
              <a:latin typeface="メイリオ"/>
            </a:endParaRPr>
          </a:p>
          <a:p>
            <a:pPr marL="63450" indent="-63450" defTabSz="444500">
              <a:lnSpc>
                <a:spcPct val="120000"/>
              </a:lnSpc>
              <a:spcBef>
                <a:spcPct val="0"/>
              </a:spcBef>
              <a:buSzPct val="80000"/>
              <a:buFont typeface="Arial" panose="020B0604020202020204" pitchFamily="34" charset="0"/>
              <a:buChar char="•"/>
              <a:defRPr/>
            </a:pPr>
            <a:r>
              <a:rPr kumimoji="0" lang="ja-JP" altLang="en-US" sz="1100" kern="0" dirty="0">
                <a:solidFill>
                  <a:srgbClr val="FFFFFF"/>
                </a:solidFill>
                <a:latin typeface="メイリオ"/>
              </a:rPr>
              <a:t>テストアップ</a:t>
            </a:r>
            <a:endParaRPr kumimoji="0" lang="en-US" altLang="ja-JP" sz="1100" kern="0" dirty="0">
              <a:solidFill>
                <a:srgbClr val="FFFFFF"/>
              </a:solidFill>
              <a:latin typeface="メイリオ"/>
            </a:endParaRPr>
          </a:p>
        </p:txBody>
      </p:sp>
      <p:sp>
        <p:nvSpPr>
          <p:cNvPr id="48" name="円/楕円 93">
            <a:extLst>
              <a:ext uri="{FF2B5EF4-FFF2-40B4-BE49-F238E27FC236}">
                <a16:creationId xmlns:a16="http://schemas.microsoft.com/office/drawing/2014/main" id="{F65F0B8B-D232-EDBD-CDF0-75FD20AA9969}"/>
              </a:ext>
            </a:extLst>
          </p:cNvPr>
          <p:cNvSpPr>
            <a:spLocks noChangeAspect="1"/>
          </p:cNvSpPr>
          <p:nvPr/>
        </p:nvSpPr>
        <p:spPr>
          <a:xfrm>
            <a:off x="9835376" y="880184"/>
            <a:ext cx="432000" cy="432000"/>
          </a:xfrm>
          <a:prstGeom prst="ellipse">
            <a:avLst/>
          </a:prstGeom>
          <a:solidFill>
            <a:srgbClr val="C9002C"/>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8</a:t>
            </a:r>
            <a:endParaRPr kumimoji="0" lang="ja-JP" altLang="en-US" sz="1200" b="1" kern="0" dirty="0">
              <a:solidFill>
                <a:srgbClr val="FFFFFF"/>
              </a:solidFill>
              <a:latin typeface="メイリオ"/>
            </a:endParaRPr>
          </a:p>
        </p:txBody>
      </p:sp>
      <p:sp>
        <p:nvSpPr>
          <p:cNvPr id="49" name="Freeform 42">
            <a:extLst>
              <a:ext uri="{FF2B5EF4-FFF2-40B4-BE49-F238E27FC236}">
                <a16:creationId xmlns:a16="http://schemas.microsoft.com/office/drawing/2014/main" id="{B57293E6-1FBF-5B2F-F87A-EDF3195D3813}"/>
              </a:ext>
            </a:extLst>
          </p:cNvPr>
          <p:cNvSpPr>
            <a:spLocks noChangeArrowheads="1"/>
          </p:cNvSpPr>
          <p:nvPr/>
        </p:nvSpPr>
        <p:spPr bwMode="auto">
          <a:xfrm>
            <a:off x="10422100" y="1043282"/>
            <a:ext cx="327202" cy="235028"/>
          </a:xfrm>
          <a:custGeom>
            <a:avLst/>
            <a:gdLst>
              <a:gd name="T0" fmla="*/ 1745 w 2144"/>
              <a:gd name="T1" fmla="*/ 561 h 1693"/>
              <a:gd name="T2" fmla="*/ 1748 w 2144"/>
              <a:gd name="T3" fmla="*/ 508 h 1693"/>
              <a:gd name="T4" fmla="*/ 1184 w 2144"/>
              <a:gd name="T5" fmla="*/ 0 h 1693"/>
              <a:gd name="T6" fmla="*/ 697 w 2144"/>
              <a:gd name="T7" fmla="*/ 372 h 1693"/>
              <a:gd name="T8" fmla="*/ 621 w 2144"/>
              <a:gd name="T9" fmla="*/ 367 h 1693"/>
              <a:gd name="T10" fmla="*/ 197 w 2144"/>
              <a:gd name="T11" fmla="*/ 790 h 1693"/>
              <a:gd name="T12" fmla="*/ 226 w 2144"/>
              <a:gd name="T13" fmla="*/ 941 h 1693"/>
              <a:gd name="T14" fmla="*/ 0 w 2144"/>
              <a:gd name="T15" fmla="*/ 1297 h 1693"/>
              <a:gd name="T16" fmla="*/ 395 w 2144"/>
              <a:gd name="T17" fmla="*/ 1692 h 1693"/>
              <a:gd name="T18" fmla="*/ 423 w 2144"/>
              <a:gd name="T19" fmla="*/ 1689 h 1693"/>
              <a:gd name="T20" fmla="*/ 423 w 2144"/>
              <a:gd name="T21" fmla="*/ 1692 h 1693"/>
              <a:gd name="T22" fmla="*/ 1016 w 2144"/>
              <a:gd name="T23" fmla="*/ 1692 h 1693"/>
              <a:gd name="T24" fmla="*/ 1016 w 2144"/>
              <a:gd name="T25" fmla="*/ 1113 h 1693"/>
              <a:gd name="T26" fmla="*/ 869 w 2144"/>
              <a:gd name="T27" fmla="*/ 1260 h 1693"/>
              <a:gd name="T28" fmla="*/ 790 w 2144"/>
              <a:gd name="T29" fmla="*/ 1260 h 1693"/>
              <a:gd name="T30" fmla="*/ 750 w 2144"/>
              <a:gd name="T31" fmla="*/ 1220 h 1693"/>
              <a:gd name="T32" fmla="*/ 750 w 2144"/>
              <a:gd name="T33" fmla="*/ 1141 h 1693"/>
              <a:gd name="T34" fmla="*/ 1099 w 2144"/>
              <a:gd name="T35" fmla="*/ 790 h 1693"/>
              <a:gd name="T36" fmla="*/ 1449 w 2144"/>
              <a:gd name="T37" fmla="*/ 1141 h 1693"/>
              <a:gd name="T38" fmla="*/ 1449 w 2144"/>
              <a:gd name="T39" fmla="*/ 1220 h 1693"/>
              <a:gd name="T40" fmla="*/ 1410 w 2144"/>
              <a:gd name="T41" fmla="*/ 1260 h 1693"/>
              <a:gd name="T42" fmla="*/ 1331 w 2144"/>
              <a:gd name="T43" fmla="*/ 1260 h 1693"/>
              <a:gd name="T44" fmla="*/ 1184 w 2144"/>
              <a:gd name="T45" fmla="*/ 1113 h 1693"/>
              <a:gd name="T46" fmla="*/ 1184 w 2144"/>
              <a:gd name="T47" fmla="*/ 1692 h 1693"/>
              <a:gd name="T48" fmla="*/ 1579 w 2144"/>
              <a:gd name="T49" fmla="*/ 1692 h 1693"/>
              <a:gd name="T50" fmla="*/ 1579 w 2144"/>
              <a:gd name="T51" fmla="*/ 1692 h 1693"/>
              <a:gd name="T52" fmla="*/ 1593 w 2144"/>
              <a:gd name="T53" fmla="*/ 1692 h 1693"/>
              <a:gd name="T54" fmla="*/ 2143 w 2144"/>
              <a:gd name="T55" fmla="*/ 1127 h 1693"/>
              <a:gd name="T56" fmla="*/ 1745 w 2144"/>
              <a:gd name="T57" fmla="*/ 561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44" h="1693">
                <a:moveTo>
                  <a:pt x="1745" y="561"/>
                </a:moveTo>
                <a:cubicBezTo>
                  <a:pt x="1748" y="542"/>
                  <a:pt x="1748" y="525"/>
                  <a:pt x="1748" y="508"/>
                </a:cubicBezTo>
                <a:cubicBezTo>
                  <a:pt x="1748" y="228"/>
                  <a:pt x="1463" y="0"/>
                  <a:pt x="1184" y="0"/>
                </a:cubicBezTo>
                <a:cubicBezTo>
                  <a:pt x="951" y="0"/>
                  <a:pt x="753" y="158"/>
                  <a:pt x="697" y="372"/>
                </a:cubicBezTo>
                <a:cubicBezTo>
                  <a:pt x="671" y="369"/>
                  <a:pt x="646" y="367"/>
                  <a:pt x="621" y="367"/>
                </a:cubicBezTo>
                <a:cubicBezTo>
                  <a:pt x="386" y="367"/>
                  <a:pt x="197" y="556"/>
                  <a:pt x="197" y="790"/>
                </a:cubicBezTo>
                <a:cubicBezTo>
                  <a:pt x="197" y="842"/>
                  <a:pt x="209" y="893"/>
                  <a:pt x="226" y="941"/>
                </a:cubicBezTo>
                <a:cubicBezTo>
                  <a:pt x="93" y="1003"/>
                  <a:pt x="0" y="1139"/>
                  <a:pt x="0" y="1297"/>
                </a:cubicBezTo>
                <a:cubicBezTo>
                  <a:pt x="0" y="1514"/>
                  <a:pt x="178" y="1692"/>
                  <a:pt x="395" y="1692"/>
                </a:cubicBezTo>
                <a:cubicBezTo>
                  <a:pt x="403" y="1692"/>
                  <a:pt x="415" y="1692"/>
                  <a:pt x="423" y="1689"/>
                </a:cubicBezTo>
                <a:lnTo>
                  <a:pt x="423" y="1692"/>
                </a:lnTo>
                <a:lnTo>
                  <a:pt x="1016" y="1692"/>
                </a:lnTo>
                <a:lnTo>
                  <a:pt x="1016" y="1113"/>
                </a:lnTo>
                <a:lnTo>
                  <a:pt x="869" y="1260"/>
                </a:lnTo>
                <a:cubicBezTo>
                  <a:pt x="846" y="1282"/>
                  <a:pt x="812" y="1282"/>
                  <a:pt x="790" y="1260"/>
                </a:cubicBezTo>
                <a:lnTo>
                  <a:pt x="750" y="1220"/>
                </a:lnTo>
                <a:cubicBezTo>
                  <a:pt x="728" y="1198"/>
                  <a:pt x="728" y="1164"/>
                  <a:pt x="750" y="1141"/>
                </a:cubicBezTo>
                <a:lnTo>
                  <a:pt x="1099" y="790"/>
                </a:lnTo>
                <a:lnTo>
                  <a:pt x="1449" y="1141"/>
                </a:lnTo>
                <a:cubicBezTo>
                  <a:pt x="1472" y="1164"/>
                  <a:pt x="1472" y="1198"/>
                  <a:pt x="1449" y="1220"/>
                </a:cubicBezTo>
                <a:lnTo>
                  <a:pt x="1410" y="1260"/>
                </a:lnTo>
                <a:cubicBezTo>
                  <a:pt x="1387" y="1282"/>
                  <a:pt x="1353" y="1282"/>
                  <a:pt x="1331" y="1260"/>
                </a:cubicBezTo>
                <a:lnTo>
                  <a:pt x="1184" y="1113"/>
                </a:lnTo>
                <a:lnTo>
                  <a:pt x="1184" y="1692"/>
                </a:lnTo>
                <a:lnTo>
                  <a:pt x="1579" y="1692"/>
                </a:lnTo>
                <a:lnTo>
                  <a:pt x="1579" y="1692"/>
                </a:lnTo>
                <a:cubicBezTo>
                  <a:pt x="1584" y="1692"/>
                  <a:pt x="1587" y="1692"/>
                  <a:pt x="1593" y="1692"/>
                </a:cubicBezTo>
                <a:cubicBezTo>
                  <a:pt x="1898" y="1692"/>
                  <a:pt x="2143" y="1438"/>
                  <a:pt x="2143" y="1127"/>
                </a:cubicBezTo>
                <a:cubicBezTo>
                  <a:pt x="2143" y="871"/>
                  <a:pt x="1974" y="635"/>
                  <a:pt x="1745" y="561"/>
                </a:cubicBezTo>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50" name="フリーフォーム 95">
            <a:extLst>
              <a:ext uri="{FF2B5EF4-FFF2-40B4-BE49-F238E27FC236}">
                <a16:creationId xmlns:a16="http://schemas.microsoft.com/office/drawing/2014/main" id="{518B1ED9-AD5C-A456-5414-7055F111E230}"/>
              </a:ext>
            </a:extLst>
          </p:cNvPr>
          <p:cNvSpPr/>
          <p:nvPr/>
        </p:nvSpPr>
        <p:spPr>
          <a:xfrm>
            <a:off x="3789153" y="974617"/>
            <a:ext cx="1023061" cy="1252024"/>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212121">
              <a:lumMod val="50000"/>
              <a:lumOff val="50000"/>
            </a:srgbClr>
          </a:solidFill>
          <a:ln w="25400" cap="flat" cmpd="sng" algn="ctr">
            <a:noFill/>
            <a:prstDash val="solid"/>
          </a:ln>
          <a:effectLst/>
        </p:spPr>
        <p:txBody>
          <a:bodyPr spcFirstLastPara="0" vert="horz" wrap="square" lIns="72000" tIns="180000" rIns="72000" bIns="0" numCol="1" spcCol="1270" anchor="ctr" anchorCtr="0">
            <a:noAutofit/>
          </a:bodyPr>
          <a:lstStyle/>
          <a:p>
            <a:pPr defTabSz="444500">
              <a:lnSpc>
                <a:spcPct val="120000"/>
              </a:lnSpc>
              <a:spcBef>
                <a:spcPct val="0"/>
              </a:spcBef>
              <a:defRPr/>
            </a:pPr>
            <a:r>
              <a:rPr kumimoji="0" lang="ja-JP" altLang="en-US" sz="900" kern="0" dirty="0">
                <a:solidFill>
                  <a:srgbClr val="FFFFFF"/>
                </a:solidFill>
                <a:latin typeface="メイリオ"/>
              </a:rPr>
              <a:t>　</a:t>
            </a:r>
            <a:endParaRPr kumimoji="0" lang="en-US" altLang="ja-JP" sz="900" kern="0" dirty="0">
              <a:solidFill>
                <a:srgbClr val="FFFFFF"/>
              </a:solidFill>
              <a:latin typeface="メイリオ"/>
            </a:endParaRPr>
          </a:p>
          <a:p>
            <a:pPr defTabSz="444500">
              <a:lnSpc>
                <a:spcPct val="120000"/>
              </a:lnSpc>
              <a:spcBef>
                <a:spcPct val="0"/>
              </a:spcBef>
              <a:defRPr/>
            </a:pPr>
            <a:r>
              <a:rPr kumimoji="0" lang="ja-JP" altLang="en-US" sz="950" kern="0" dirty="0">
                <a:solidFill>
                  <a:srgbClr val="FFFFFF"/>
                </a:solidFill>
                <a:latin typeface="メイリオ"/>
              </a:rPr>
              <a:t>・誘導広告の予約</a:t>
            </a:r>
          </a:p>
          <a:p>
            <a:pPr defTabSz="444500">
              <a:lnSpc>
                <a:spcPct val="120000"/>
              </a:lnSpc>
              <a:spcBef>
                <a:spcPct val="0"/>
              </a:spcBef>
              <a:defRPr/>
            </a:pPr>
            <a:r>
              <a:rPr kumimoji="0" lang="ja-JP" altLang="en-US" sz="950" kern="0" dirty="0">
                <a:solidFill>
                  <a:srgbClr val="FFFFFF"/>
                </a:solidFill>
                <a:latin typeface="メイリオ"/>
              </a:rPr>
              <a:t>・制作費の申込</a:t>
            </a:r>
            <a:endParaRPr kumimoji="0" lang="en-US" altLang="ja-JP" sz="950" kern="0" dirty="0">
              <a:solidFill>
                <a:srgbClr val="FFFFFF"/>
              </a:solidFill>
              <a:latin typeface="メイリオ"/>
            </a:endParaRPr>
          </a:p>
          <a:p>
            <a:pPr defTabSz="444500">
              <a:lnSpc>
                <a:spcPct val="120000"/>
              </a:lnSpc>
              <a:spcBef>
                <a:spcPct val="0"/>
              </a:spcBef>
              <a:defRPr/>
            </a:pPr>
            <a:r>
              <a:rPr kumimoji="0" lang="ja-JP" altLang="en-US" sz="950" kern="0" dirty="0">
                <a:solidFill>
                  <a:srgbClr val="FFFFFF"/>
                </a:solidFill>
                <a:latin typeface="メイリオ"/>
              </a:rPr>
              <a:t>・編集誘導費の申込</a:t>
            </a:r>
          </a:p>
        </p:txBody>
      </p:sp>
      <p:sp>
        <p:nvSpPr>
          <p:cNvPr id="51" name="円/楕円 96">
            <a:extLst>
              <a:ext uri="{FF2B5EF4-FFF2-40B4-BE49-F238E27FC236}">
                <a16:creationId xmlns:a16="http://schemas.microsoft.com/office/drawing/2014/main" id="{65C893B4-0037-44FD-42D1-49B5063079EB}"/>
              </a:ext>
            </a:extLst>
          </p:cNvPr>
          <p:cNvSpPr>
            <a:spLocks noChangeAspect="1"/>
          </p:cNvSpPr>
          <p:nvPr/>
        </p:nvSpPr>
        <p:spPr>
          <a:xfrm>
            <a:off x="3656157" y="880184"/>
            <a:ext cx="432000" cy="432000"/>
          </a:xfrm>
          <a:prstGeom prst="ellipse">
            <a:avLst/>
          </a:prstGeom>
          <a:solidFill>
            <a:srgbClr val="909090"/>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3</a:t>
            </a:r>
            <a:endParaRPr kumimoji="0" lang="ja-JP" altLang="en-US" sz="1200" b="1" kern="0" dirty="0">
              <a:solidFill>
                <a:srgbClr val="FFFFFF"/>
              </a:solidFill>
              <a:latin typeface="メイリオ"/>
            </a:endParaRPr>
          </a:p>
        </p:txBody>
      </p:sp>
      <p:pic>
        <p:nvPicPr>
          <p:cNvPr id="52" name="グラフィックス 51" descr="クリップボード 単色塗りつぶし">
            <a:extLst>
              <a:ext uri="{FF2B5EF4-FFF2-40B4-BE49-F238E27FC236}">
                <a16:creationId xmlns:a16="http://schemas.microsoft.com/office/drawing/2014/main" id="{DF0C6B15-935E-1222-22B9-2BDF93DAD8F3}"/>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219292" y="980796"/>
            <a:ext cx="360000" cy="360000"/>
          </a:xfrm>
          <a:prstGeom prst="rect">
            <a:avLst/>
          </a:prstGeom>
        </p:spPr>
      </p:pic>
      <p:sp>
        <p:nvSpPr>
          <p:cNvPr id="53" name="フリーフォーム 98">
            <a:extLst>
              <a:ext uri="{FF2B5EF4-FFF2-40B4-BE49-F238E27FC236}">
                <a16:creationId xmlns:a16="http://schemas.microsoft.com/office/drawing/2014/main" id="{760AFAD9-C40C-4320-E06B-7353772B030B}"/>
              </a:ext>
            </a:extLst>
          </p:cNvPr>
          <p:cNvSpPr/>
          <p:nvPr/>
        </p:nvSpPr>
        <p:spPr>
          <a:xfrm>
            <a:off x="2559575" y="974617"/>
            <a:ext cx="1023061" cy="1252024"/>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F5F5F5">
              <a:lumMod val="75000"/>
            </a:srgbClr>
          </a:solidFill>
          <a:ln w="25400" cap="flat" cmpd="sng" algn="ctr">
            <a:noFill/>
            <a:prstDash val="solid"/>
          </a:ln>
          <a:effectLst/>
        </p:spPr>
        <p:txBody>
          <a:bodyPr spcFirstLastPara="0" vert="horz" wrap="square" lIns="72000" tIns="180000" rIns="72000" bIns="0" numCol="1" spcCol="1270" anchor="ctr" anchorCtr="0">
            <a:noAutofit/>
          </a:bodyPr>
          <a:lstStyle/>
          <a:p>
            <a:pPr algn="ctr" defTabSz="444500">
              <a:lnSpc>
                <a:spcPct val="120000"/>
              </a:lnSpc>
              <a:spcBef>
                <a:spcPct val="0"/>
              </a:spcBef>
              <a:defRPr/>
            </a:pPr>
            <a:r>
              <a:rPr kumimoji="0" lang="ja-JP" altLang="en-US" sz="1200" kern="0" dirty="0">
                <a:solidFill>
                  <a:srgbClr val="000000"/>
                </a:solidFill>
                <a:latin typeface="メイリオ"/>
              </a:rPr>
              <a:t>オリエンテーション</a:t>
            </a:r>
          </a:p>
        </p:txBody>
      </p:sp>
      <p:sp>
        <p:nvSpPr>
          <p:cNvPr id="54" name="円/楕円 99">
            <a:extLst>
              <a:ext uri="{FF2B5EF4-FFF2-40B4-BE49-F238E27FC236}">
                <a16:creationId xmlns:a16="http://schemas.microsoft.com/office/drawing/2014/main" id="{F9B9938F-C441-4F92-3F1D-1B9BE48DF7DD}"/>
              </a:ext>
            </a:extLst>
          </p:cNvPr>
          <p:cNvSpPr>
            <a:spLocks noChangeAspect="1"/>
          </p:cNvSpPr>
          <p:nvPr/>
        </p:nvSpPr>
        <p:spPr>
          <a:xfrm>
            <a:off x="2426579" y="880184"/>
            <a:ext cx="432000" cy="432000"/>
          </a:xfrm>
          <a:prstGeom prst="ellipse">
            <a:avLst/>
          </a:prstGeom>
          <a:solidFill>
            <a:srgbClr val="B0B0B0"/>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2</a:t>
            </a:r>
            <a:endParaRPr kumimoji="0" lang="ja-JP" altLang="en-US" sz="1200" b="1" kern="0" dirty="0">
              <a:solidFill>
                <a:srgbClr val="FFFFFF"/>
              </a:solidFill>
              <a:latin typeface="メイリオ"/>
            </a:endParaRPr>
          </a:p>
        </p:txBody>
      </p:sp>
      <p:pic>
        <p:nvPicPr>
          <p:cNvPr id="55" name="グラフィックス 54" descr="ユーザー 単色塗りつぶし">
            <a:extLst>
              <a:ext uri="{FF2B5EF4-FFF2-40B4-BE49-F238E27FC236}">
                <a16:creationId xmlns:a16="http://schemas.microsoft.com/office/drawing/2014/main" id="{E3D06DDC-96C3-679A-833E-CEAB22F3C84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944475" y="980796"/>
            <a:ext cx="415499" cy="415499"/>
          </a:xfrm>
          <a:prstGeom prst="rect">
            <a:avLst/>
          </a:prstGeom>
        </p:spPr>
      </p:pic>
      <p:sp>
        <p:nvSpPr>
          <p:cNvPr id="56" name="フリーフォーム 101">
            <a:extLst>
              <a:ext uri="{FF2B5EF4-FFF2-40B4-BE49-F238E27FC236}">
                <a16:creationId xmlns:a16="http://schemas.microsoft.com/office/drawing/2014/main" id="{87485110-BAC3-8DD1-1629-23DE0D7B3FE8}"/>
              </a:ext>
            </a:extLst>
          </p:cNvPr>
          <p:cNvSpPr/>
          <p:nvPr/>
        </p:nvSpPr>
        <p:spPr>
          <a:xfrm>
            <a:off x="1310742" y="974617"/>
            <a:ext cx="1023061" cy="1252024"/>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EBEBEB"/>
          </a:solidFill>
          <a:ln w="25400" cap="flat" cmpd="sng" algn="ctr">
            <a:noFill/>
            <a:prstDash val="solid"/>
          </a:ln>
          <a:effectLst/>
        </p:spPr>
        <p:txBody>
          <a:bodyPr spcFirstLastPara="0" vert="horz" wrap="square" lIns="72000" tIns="180000" rIns="72000" bIns="0" numCol="1" spcCol="1270" anchor="ctr" anchorCtr="0">
            <a:noAutofit/>
          </a:bodyPr>
          <a:lstStyle/>
          <a:p>
            <a:pPr algn="ctr" defTabSz="444500">
              <a:lnSpc>
                <a:spcPct val="120000"/>
              </a:lnSpc>
              <a:spcBef>
                <a:spcPct val="0"/>
              </a:spcBef>
              <a:defRPr/>
            </a:pPr>
            <a:r>
              <a:rPr kumimoji="0" lang="ja-JP" altLang="en-US" sz="1200" kern="0" dirty="0">
                <a:solidFill>
                  <a:srgbClr val="000000"/>
                </a:solidFill>
                <a:latin typeface="メイリオ"/>
              </a:rPr>
              <a:t>事前提案</a:t>
            </a:r>
            <a:br>
              <a:rPr kumimoji="0" lang="ja-JP" altLang="en-US" sz="1200" kern="0" dirty="0">
                <a:solidFill>
                  <a:srgbClr val="000000"/>
                </a:solidFill>
                <a:latin typeface="メイリオ"/>
              </a:rPr>
            </a:br>
            <a:r>
              <a:rPr kumimoji="0" lang="ja-JP" altLang="en-US" sz="1200" kern="0" dirty="0">
                <a:solidFill>
                  <a:srgbClr val="000000"/>
                </a:solidFill>
                <a:latin typeface="メイリオ"/>
              </a:rPr>
              <a:t>可否</a:t>
            </a:r>
          </a:p>
        </p:txBody>
      </p:sp>
      <p:sp>
        <p:nvSpPr>
          <p:cNvPr id="57" name="円/楕円 102">
            <a:extLst>
              <a:ext uri="{FF2B5EF4-FFF2-40B4-BE49-F238E27FC236}">
                <a16:creationId xmlns:a16="http://schemas.microsoft.com/office/drawing/2014/main" id="{02E081EB-987E-A2FF-1C24-71DDAC712E5B}"/>
              </a:ext>
            </a:extLst>
          </p:cNvPr>
          <p:cNvSpPr>
            <a:spLocks noChangeAspect="1"/>
          </p:cNvSpPr>
          <p:nvPr/>
        </p:nvSpPr>
        <p:spPr>
          <a:xfrm>
            <a:off x="1177746" y="880184"/>
            <a:ext cx="432000" cy="432000"/>
          </a:xfrm>
          <a:prstGeom prst="ellipse">
            <a:avLst/>
          </a:prstGeom>
          <a:solidFill>
            <a:srgbClr val="EBEBE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000000"/>
                </a:solidFill>
                <a:latin typeface="メイリオ"/>
              </a:rPr>
              <a:t>1</a:t>
            </a:r>
            <a:endParaRPr kumimoji="0" lang="ja-JP" altLang="en-US" sz="1200" b="1" kern="0" dirty="0">
              <a:solidFill>
                <a:srgbClr val="000000"/>
              </a:solidFill>
              <a:latin typeface="メイリオ"/>
            </a:endParaRPr>
          </a:p>
        </p:txBody>
      </p:sp>
      <p:pic>
        <p:nvPicPr>
          <p:cNvPr id="58" name="グラフィックス 57" descr="チャット 単色塗りつぶし">
            <a:extLst>
              <a:ext uri="{FF2B5EF4-FFF2-40B4-BE49-F238E27FC236}">
                <a16:creationId xmlns:a16="http://schemas.microsoft.com/office/drawing/2014/main" id="{F6AE105B-EF01-05A7-8707-26D461B58EB6}"/>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662846" y="980325"/>
            <a:ext cx="468000" cy="468000"/>
          </a:xfrm>
          <a:prstGeom prst="rect">
            <a:avLst/>
          </a:prstGeom>
        </p:spPr>
      </p:pic>
      <p:sp>
        <p:nvSpPr>
          <p:cNvPr id="59" name="フリーフォーム 104">
            <a:extLst>
              <a:ext uri="{FF2B5EF4-FFF2-40B4-BE49-F238E27FC236}">
                <a16:creationId xmlns:a16="http://schemas.microsoft.com/office/drawing/2014/main" id="{8BFC2B27-0B92-F5CD-5022-6167390B5F7F}"/>
              </a:ext>
            </a:extLst>
          </p:cNvPr>
          <p:cNvSpPr/>
          <p:nvPr/>
        </p:nvSpPr>
        <p:spPr>
          <a:xfrm>
            <a:off x="7509209" y="974617"/>
            <a:ext cx="1023061" cy="1252024"/>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E791A4"/>
          </a:solidFill>
          <a:ln w="25400" cap="flat" cmpd="sng" algn="ctr">
            <a:noFill/>
            <a:prstDash val="solid"/>
          </a:ln>
          <a:effectLst/>
        </p:spPr>
        <p:txBody>
          <a:bodyPr spcFirstLastPara="0" vert="horz" wrap="square" lIns="72000" tIns="180000" rIns="72000" bIns="0" numCol="1" spcCol="1270" anchor="ctr" anchorCtr="0">
            <a:noAutofit/>
          </a:bodyPr>
          <a:lstStyle/>
          <a:p>
            <a:pPr algn="ctr" defTabSz="444500">
              <a:lnSpc>
                <a:spcPct val="120000"/>
              </a:lnSpc>
              <a:spcBef>
                <a:spcPct val="0"/>
              </a:spcBef>
              <a:defRPr/>
            </a:pPr>
            <a:r>
              <a:rPr kumimoji="0" lang="ja-JP" altLang="en-US" sz="1100" kern="0" dirty="0">
                <a:solidFill>
                  <a:srgbClr val="FFFFFF"/>
                </a:solidFill>
                <a:latin typeface="メイリオ"/>
              </a:rPr>
              <a:t>レポート用のアンケート内容の確認</a:t>
            </a:r>
          </a:p>
        </p:txBody>
      </p:sp>
      <p:sp>
        <p:nvSpPr>
          <p:cNvPr id="60" name="円/楕円 105">
            <a:extLst>
              <a:ext uri="{FF2B5EF4-FFF2-40B4-BE49-F238E27FC236}">
                <a16:creationId xmlns:a16="http://schemas.microsoft.com/office/drawing/2014/main" id="{85FB85AB-3374-FF20-C30A-970E45B67ACE}"/>
              </a:ext>
            </a:extLst>
          </p:cNvPr>
          <p:cNvSpPr>
            <a:spLocks noChangeAspect="1"/>
          </p:cNvSpPr>
          <p:nvPr/>
        </p:nvSpPr>
        <p:spPr>
          <a:xfrm>
            <a:off x="7376213" y="880184"/>
            <a:ext cx="432000" cy="432000"/>
          </a:xfrm>
          <a:prstGeom prst="ellipse">
            <a:avLst/>
          </a:prstGeom>
          <a:solidFill>
            <a:srgbClr val="E791A4"/>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6</a:t>
            </a:r>
            <a:endParaRPr kumimoji="0" lang="ja-JP" altLang="en-US" sz="1200" b="1" kern="0" dirty="0">
              <a:solidFill>
                <a:srgbClr val="FFFFFF"/>
              </a:solidFill>
              <a:latin typeface="メイリオ"/>
            </a:endParaRPr>
          </a:p>
        </p:txBody>
      </p:sp>
      <p:pic>
        <p:nvPicPr>
          <p:cNvPr id="61" name="グラフィックス 60" descr="チェックマークを付けたチェック ボックス 単色塗りつぶし">
            <a:extLst>
              <a:ext uri="{FF2B5EF4-FFF2-40B4-BE49-F238E27FC236}">
                <a16:creationId xmlns:a16="http://schemas.microsoft.com/office/drawing/2014/main" id="{7694CC7D-8268-6ECF-5C20-548992B60279}"/>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883043" y="952999"/>
            <a:ext cx="432000" cy="432000"/>
          </a:xfrm>
          <a:prstGeom prst="rect">
            <a:avLst/>
          </a:prstGeom>
        </p:spPr>
      </p:pic>
      <p:sp>
        <p:nvSpPr>
          <p:cNvPr id="62" name="フリーフォーム 107">
            <a:extLst>
              <a:ext uri="{FF2B5EF4-FFF2-40B4-BE49-F238E27FC236}">
                <a16:creationId xmlns:a16="http://schemas.microsoft.com/office/drawing/2014/main" id="{613F0C09-5046-6D8D-B523-169C2AE3A9B4}"/>
              </a:ext>
            </a:extLst>
          </p:cNvPr>
          <p:cNvSpPr/>
          <p:nvPr/>
        </p:nvSpPr>
        <p:spPr>
          <a:xfrm>
            <a:off x="8719541" y="974617"/>
            <a:ext cx="1023061" cy="1252024"/>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D8607A"/>
          </a:solidFill>
          <a:ln w="25400" cap="flat" cmpd="sng" algn="ctr">
            <a:noFill/>
            <a:prstDash val="solid"/>
          </a:ln>
          <a:effectLst/>
        </p:spPr>
        <p:txBody>
          <a:bodyPr spcFirstLastPara="0" vert="horz" wrap="square" lIns="144000" tIns="180000" rIns="72000" bIns="0" numCol="1" spcCol="1270" anchor="ctr" anchorCtr="0">
            <a:noAutofit/>
          </a:bodyPr>
          <a:lstStyle/>
          <a:p>
            <a:pPr defTabSz="444500">
              <a:lnSpc>
                <a:spcPct val="120000"/>
              </a:lnSpc>
              <a:spcBef>
                <a:spcPct val="0"/>
              </a:spcBef>
              <a:buSzPct val="80000"/>
              <a:defRPr/>
            </a:pPr>
            <a:r>
              <a:rPr kumimoji="0" lang="ja-JP" altLang="en-US" sz="1100" kern="0" dirty="0">
                <a:solidFill>
                  <a:srgbClr val="FFFFFF"/>
                </a:solidFill>
                <a:latin typeface="メイリオ"/>
              </a:rPr>
              <a:t>バナーの確認</a:t>
            </a:r>
          </a:p>
        </p:txBody>
      </p:sp>
      <p:sp>
        <p:nvSpPr>
          <p:cNvPr id="63" name="円/楕円 108">
            <a:extLst>
              <a:ext uri="{FF2B5EF4-FFF2-40B4-BE49-F238E27FC236}">
                <a16:creationId xmlns:a16="http://schemas.microsoft.com/office/drawing/2014/main" id="{771318DB-D8C9-6BD0-BA68-23E2956B9E8C}"/>
              </a:ext>
            </a:extLst>
          </p:cNvPr>
          <p:cNvSpPr>
            <a:spLocks noChangeAspect="1"/>
          </p:cNvSpPr>
          <p:nvPr/>
        </p:nvSpPr>
        <p:spPr>
          <a:xfrm>
            <a:off x="8586545" y="880184"/>
            <a:ext cx="432000" cy="432000"/>
          </a:xfrm>
          <a:prstGeom prst="ellipse">
            <a:avLst/>
          </a:prstGeom>
          <a:solidFill>
            <a:srgbClr val="D8607A"/>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7</a:t>
            </a:r>
            <a:endParaRPr kumimoji="0" lang="ja-JP" altLang="en-US" sz="1200" b="1" kern="0" dirty="0">
              <a:solidFill>
                <a:srgbClr val="FFFFFF"/>
              </a:solidFill>
              <a:latin typeface="メイリオ"/>
            </a:endParaRPr>
          </a:p>
        </p:txBody>
      </p:sp>
      <p:sp>
        <p:nvSpPr>
          <p:cNvPr id="65" name="直角三角形 64">
            <a:extLst>
              <a:ext uri="{FF2B5EF4-FFF2-40B4-BE49-F238E27FC236}">
                <a16:creationId xmlns:a16="http://schemas.microsoft.com/office/drawing/2014/main" id="{FCF6219A-6007-C4A0-D3E8-1713B11426CD}"/>
              </a:ext>
            </a:extLst>
          </p:cNvPr>
          <p:cNvSpPr/>
          <p:nvPr/>
        </p:nvSpPr>
        <p:spPr>
          <a:xfrm rot="13500000">
            <a:off x="2311112" y="1643932"/>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66" name="直角三角形 65">
            <a:extLst>
              <a:ext uri="{FF2B5EF4-FFF2-40B4-BE49-F238E27FC236}">
                <a16:creationId xmlns:a16="http://schemas.microsoft.com/office/drawing/2014/main" id="{41D9236F-EA63-CC51-70C5-4BAA27FE4936}"/>
              </a:ext>
            </a:extLst>
          </p:cNvPr>
          <p:cNvSpPr/>
          <p:nvPr/>
        </p:nvSpPr>
        <p:spPr>
          <a:xfrm rot="13500000">
            <a:off x="3538261" y="1643933"/>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67" name="直角三角形 66">
            <a:extLst>
              <a:ext uri="{FF2B5EF4-FFF2-40B4-BE49-F238E27FC236}">
                <a16:creationId xmlns:a16="http://schemas.microsoft.com/office/drawing/2014/main" id="{1D413F11-34B7-CD03-93A7-D5D6B28D28A7}"/>
              </a:ext>
            </a:extLst>
          </p:cNvPr>
          <p:cNvSpPr/>
          <p:nvPr/>
        </p:nvSpPr>
        <p:spPr>
          <a:xfrm rot="13500000">
            <a:off x="4765415" y="1643934"/>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68" name="直角三角形 67">
            <a:extLst>
              <a:ext uri="{FF2B5EF4-FFF2-40B4-BE49-F238E27FC236}">
                <a16:creationId xmlns:a16="http://schemas.microsoft.com/office/drawing/2014/main" id="{35362873-5181-D528-EE40-A78E5ED25B60}"/>
              </a:ext>
            </a:extLst>
          </p:cNvPr>
          <p:cNvSpPr/>
          <p:nvPr/>
        </p:nvSpPr>
        <p:spPr>
          <a:xfrm rot="13500000">
            <a:off x="7253459" y="1643935"/>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69" name="直角三角形 68">
            <a:extLst>
              <a:ext uri="{FF2B5EF4-FFF2-40B4-BE49-F238E27FC236}">
                <a16:creationId xmlns:a16="http://schemas.microsoft.com/office/drawing/2014/main" id="{57E60926-6897-5D1D-333D-BA62637DC202}"/>
              </a:ext>
            </a:extLst>
          </p:cNvPr>
          <p:cNvSpPr/>
          <p:nvPr/>
        </p:nvSpPr>
        <p:spPr>
          <a:xfrm rot="13500000">
            <a:off x="8461362" y="1643935"/>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70" name="直角三角形 69">
            <a:extLst>
              <a:ext uri="{FF2B5EF4-FFF2-40B4-BE49-F238E27FC236}">
                <a16:creationId xmlns:a16="http://schemas.microsoft.com/office/drawing/2014/main" id="{AFAE4AC8-669B-41F7-47BB-03E5326ACEEA}"/>
              </a:ext>
            </a:extLst>
          </p:cNvPr>
          <p:cNvSpPr/>
          <p:nvPr/>
        </p:nvSpPr>
        <p:spPr>
          <a:xfrm rot="13500000">
            <a:off x="9707763" y="1643935"/>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71" name="直角三角形 70">
            <a:extLst>
              <a:ext uri="{FF2B5EF4-FFF2-40B4-BE49-F238E27FC236}">
                <a16:creationId xmlns:a16="http://schemas.microsoft.com/office/drawing/2014/main" id="{E99DD20B-B718-922C-1C2A-22F1E4957FF0}"/>
              </a:ext>
            </a:extLst>
          </p:cNvPr>
          <p:cNvSpPr/>
          <p:nvPr/>
        </p:nvSpPr>
        <p:spPr>
          <a:xfrm rot="13500000">
            <a:off x="10867535" y="1643935"/>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72" name="Freeform 10">
            <a:extLst>
              <a:ext uri="{FF2B5EF4-FFF2-40B4-BE49-F238E27FC236}">
                <a16:creationId xmlns:a16="http://schemas.microsoft.com/office/drawing/2014/main" id="{FF38F313-F8D7-0E10-B0F8-C7A047BC9398}"/>
              </a:ext>
            </a:extLst>
          </p:cNvPr>
          <p:cNvSpPr>
            <a:spLocks noChangeAspect="1" noChangeArrowheads="1"/>
          </p:cNvSpPr>
          <p:nvPr/>
        </p:nvSpPr>
        <p:spPr bwMode="auto">
          <a:xfrm>
            <a:off x="7951836" y="2372210"/>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73" name="Freeform 10">
            <a:extLst>
              <a:ext uri="{FF2B5EF4-FFF2-40B4-BE49-F238E27FC236}">
                <a16:creationId xmlns:a16="http://schemas.microsoft.com/office/drawing/2014/main" id="{507812C8-DBCA-960B-B1C1-BC10DECDED36}"/>
              </a:ext>
            </a:extLst>
          </p:cNvPr>
          <p:cNvSpPr>
            <a:spLocks noChangeAspect="1" noChangeArrowheads="1"/>
          </p:cNvSpPr>
          <p:nvPr/>
        </p:nvSpPr>
        <p:spPr bwMode="auto">
          <a:xfrm>
            <a:off x="7951836" y="2812902"/>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75" name="Freeform 10">
            <a:extLst>
              <a:ext uri="{FF2B5EF4-FFF2-40B4-BE49-F238E27FC236}">
                <a16:creationId xmlns:a16="http://schemas.microsoft.com/office/drawing/2014/main" id="{A09C31C8-83A9-AC54-14DF-12B471B56D85}"/>
              </a:ext>
            </a:extLst>
          </p:cNvPr>
          <p:cNvSpPr>
            <a:spLocks noChangeAspect="1" noChangeArrowheads="1"/>
          </p:cNvSpPr>
          <p:nvPr/>
        </p:nvSpPr>
        <p:spPr bwMode="auto">
          <a:xfrm>
            <a:off x="9192580" y="2372210"/>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76" name="Freeform 10">
            <a:extLst>
              <a:ext uri="{FF2B5EF4-FFF2-40B4-BE49-F238E27FC236}">
                <a16:creationId xmlns:a16="http://schemas.microsoft.com/office/drawing/2014/main" id="{E8AB1211-E845-4987-7C53-0323EDDDA8BA}"/>
              </a:ext>
            </a:extLst>
          </p:cNvPr>
          <p:cNvSpPr>
            <a:spLocks noChangeAspect="1" noChangeArrowheads="1"/>
          </p:cNvSpPr>
          <p:nvPr/>
        </p:nvSpPr>
        <p:spPr bwMode="auto">
          <a:xfrm>
            <a:off x="9192580" y="2812902"/>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77" name="Freeform 10">
            <a:extLst>
              <a:ext uri="{FF2B5EF4-FFF2-40B4-BE49-F238E27FC236}">
                <a16:creationId xmlns:a16="http://schemas.microsoft.com/office/drawing/2014/main" id="{3E970E4B-2ABA-0077-1A77-382FFA6CB502}"/>
              </a:ext>
            </a:extLst>
          </p:cNvPr>
          <p:cNvSpPr>
            <a:spLocks noChangeAspect="1" noChangeArrowheads="1"/>
          </p:cNvSpPr>
          <p:nvPr/>
        </p:nvSpPr>
        <p:spPr bwMode="auto">
          <a:xfrm>
            <a:off x="9192580" y="3258158"/>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78" name="Freeform 10">
            <a:extLst>
              <a:ext uri="{FF2B5EF4-FFF2-40B4-BE49-F238E27FC236}">
                <a16:creationId xmlns:a16="http://schemas.microsoft.com/office/drawing/2014/main" id="{7F15DADC-CC6A-F133-941A-E490B9FD1F00}"/>
              </a:ext>
            </a:extLst>
          </p:cNvPr>
          <p:cNvSpPr>
            <a:spLocks noChangeAspect="1" noChangeArrowheads="1"/>
          </p:cNvSpPr>
          <p:nvPr/>
        </p:nvSpPr>
        <p:spPr bwMode="auto">
          <a:xfrm>
            <a:off x="10379200" y="2372210"/>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79" name="テキスト ボックス 78">
            <a:extLst>
              <a:ext uri="{FF2B5EF4-FFF2-40B4-BE49-F238E27FC236}">
                <a16:creationId xmlns:a16="http://schemas.microsoft.com/office/drawing/2014/main" id="{CEA5902E-8E90-3133-2DD9-7A97E7036DEC}"/>
              </a:ext>
            </a:extLst>
          </p:cNvPr>
          <p:cNvSpPr txBox="1"/>
          <p:nvPr/>
        </p:nvSpPr>
        <p:spPr>
          <a:xfrm>
            <a:off x="1275170" y="3640777"/>
            <a:ext cx="1097133" cy="2920361"/>
          </a:xfrm>
          <a:prstGeom prst="rect">
            <a:avLst/>
          </a:prstGeom>
          <a:solidFill>
            <a:srgbClr val="FFFFFF">
              <a:alpha val="95000"/>
            </a:srgbClr>
          </a:solidFill>
        </p:spPr>
        <p:txBody>
          <a:bodyPr wrap="square" lIns="72000" tIns="216000" rIns="72000" bIns="0" rtlCol="0" anchor="t">
            <a:noAutofit/>
          </a:bodyPr>
          <a:lstStyle/>
          <a:p>
            <a:pPr>
              <a:lnSpc>
                <a:spcPct val="110000"/>
              </a:lnSpc>
              <a:spcAft>
                <a:spcPts val="400"/>
              </a:spcAft>
              <a:defRPr/>
            </a:pPr>
            <a:endParaRPr kumimoji="0" lang="ja-JP" altLang="en-US" sz="1000" kern="0" dirty="0">
              <a:solidFill>
                <a:srgbClr val="545454"/>
              </a:solidFill>
              <a:latin typeface="メイリオ"/>
            </a:endParaRPr>
          </a:p>
        </p:txBody>
      </p:sp>
      <p:sp>
        <p:nvSpPr>
          <p:cNvPr id="80" name="テキスト ボックス 79">
            <a:extLst>
              <a:ext uri="{FF2B5EF4-FFF2-40B4-BE49-F238E27FC236}">
                <a16:creationId xmlns:a16="http://schemas.microsoft.com/office/drawing/2014/main" id="{CFC3297C-4C1B-185F-6EE3-24BF667C0C28}"/>
              </a:ext>
            </a:extLst>
          </p:cNvPr>
          <p:cNvSpPr txBox="1"/>
          <p:nvPr/>
        </p:nvSpPr>
        <p:spPr>
          <a:xfrm>
            <a:off x="2533933" y="3640777"/>
            <a:ext cx="1077578" cy="2920361"/>
          </a:xfrm>
          <a:prstGeom prst="rect">
            <a:avLst/>
          </a:prstGeom>
          <a:solidFill>
            <a:srgbClr val="FFFFFF">
              <a:alpha val="95000"/>
            </a:srgbClr>
          </a:solidFill>
        </p:spPr>
        <p:txBody>
          <a:bodyPr wrap="square" lIns="72000" tIns="216000" rIns="72000" bIns="0" rtlCol="0" anchor="t">
            <a:noAutofit/>
          </a:bodyPr>
          <a:lstStyle/>
          <a:p>
            <a:pPr>
              <a:lnSpc>
                <a:spcPct val="110000"/>
              </a:lnSpc>
              <a:spcAft>
                <a:spcPts val="400"/>
              </a:spcAft>
              <a:defRPr/>
            </a:pPr>
            <a:endParaRPr kumimoji="0" lang="ja-JP" altLang="en-US" sz="1000" kern="0" dirty="0">
              <a:solidFill>
                <a:srgbClr val="545454"/>
              </a:solidFill>
              <a:latin typeface="メイリオ"/>
            </a:endParaRPr>
          </a:p>
        </p:txBody>
      </p:sp>
      <p:sp>
        <p:nvSpPr>
          <p:cNvPr id="81" name="テキスト ボックス 80">
            <a:extLst>
              <a:ext uri="{FF2B5EF4-FFF2-40B4-BE49-F238E27FC236}">
                <a16:creationId xmlns:a16="http://schemas.microsoft.com/office/drawing/2014/main" id="{B7489CA6-04FA-BB60-CCF3-74FC8EA9490E}"/>
              </a:ext>
            </a:extLst>
          </p:cNvPr>
          <p:cNvSpPr txBox="1"/>
          <p:nvPr/>
        </p:nvSpPr>
        <p:spPr>
          <a:xfrm>
            <a:off x="3757824" y="3640777"/>
            <a:ext cx="1127916" cy="2920361"/>
          </a:xfrm>
          <a:prstGeom prst="rect">
            <a:avLst/>
          </a:prstGeom>
          <a:solidFill>
            <a:srgbClr val="FFFFFF">
              <a:alpha val="95000"/>
            </a:srgbClr>
          </a:solidFill>
        </p:spPr>
        <p:txBody>
          <a:bodyPr wrap="square" lIns="72000" tIns="216000" rIns="72000" bIns="0" rtlCol="0" anchor="t">
            <a:noAutofit/>
          </a:bodyPr>
          <a:lstStyle/>
          <a:p>
            <a:pPr>
              <a:lnSpc>
                <a:spcPct val="110000"/>
              </a:lnSpc>
              <a:spcAft>
                <a:spcPts val="400"/>
              </a:spcAft>
              <a:defRPr/>
            </a:pPr>
            <a:endParaRPr kumimoji="0" lang="en-US" altLang="ja-JP" sz="800" kern="0" dirty="0">
              <a:solidFill>
                <a:srgbClr val="545454"/>
              </a:solidFill>
              <a:latin typeface="メイリオ"/>
            </a:endParaRPr>
          </a:p>
        </p:txBody>
      </p:sp>
      <p:sp>
        <p:nvSpPr>
          <p:cNvPr id="82" name="テキスト ボックス 81">
            <a:extLst>
              <a:ext uri="{FF2B5EF4-FFF2-40B4-BE49-F238E27FC236}">
                <a16:creationId xmlns:a16="http://schemas.microsoft.com/office/drawing/2014/main" id="{892591A9-F079-8841-3A43-6D37B83A1BDE}"/>
              </a:ext>
            </a:extLst>
          </p:cNvPr>
          <p:cNvSpPr txBox="1"/>
          <p:nvPr/>
        </p:nvSpPr>
        <p:spPr>
          <a:xfrm>
            <a:off x="4981709" y="3640777"/>
            <a:ext cx="1123916" cy="2920361"/>
          </a:xfrm>
          <a:prstGeom prst="rect">
            <a:avLst/>
          </a:prstGeom>
          <a:solidFill>
            <a:srgbClr val="FFFFFF">
              <a:alpha val="95000"/>
            </a:srgbClr>
          </a:solidFill>
        </p:spPr>
        <p:txBody>
          <a:bodyPr wrap="square" lIns="72000" tIns="216000" rIns="72000" bIns="0" rtlCol="0" anchor="t">
            <a:noAutofit/>
          </a:bodyPr>
          <a:lstStyle/>
          <a:p>
            <a:pPr>
              <a:lnSpc>
                <a:spcPct val="110000"/>
              </a:lnSpc>
              <a:spcAft>
                <a:spcPts val="400"/>
              </a:spcAft>
              <a:defRPr/>
            </a:pPr>
            <a:endParaRPr kumimoji="0" lang="en-US" altLang="ja-JP" sz="1000" kern="0" dirty="0">
              <a:solidFill>
                <a:srgbClr val="545454"/>
              </a:solidFill>
              <a:latin typeface="メイリオ"/>
            </a:endParaRPr>
          </a:p>
        </p:txBody>
      </p:sp>
      <p:sp>
        <p:nvSpPr>
          <p:cNvPr id="83" name="テキスト ボックス 82">
            <a:extLst>
              <a:ext uri="{FF2B5EF4-FFF2-40B4-BE49-F238E27FC236}">
                <a16:creationId xmlns:a16="http://schemas.microsoft.com/office/drawing/2014/main" id="{A2275800-0359-B451-ADF3-7363DA1CD313}"/>
              </a:ext>
            </a:extLst>
          </p:cNvPr>
          <p:cNvSpPr txBox="1"/>
          <p:nvPr/>
        </p:nvSpPr>
        <p:spPr>
          <a:xfrm>
            <a:off x="7472489" y="3640777"/>
            <a:ext cx="1123916" cy="2920361"/>
          </a:xfrm>
          <a:prstGeom prst="rect">
            <a:avLst/>
          </a:prstGeom>
          <a:solidFill>
            <a:srgbClr val="FFFFFF">
              <a:alpha val="95000"/>
            </a:srgbClr>
          </a:solidFill>
        </p:spPr>
        <p:txBody>
          <a:bodyPr wrap="square" lIns="72000" tIns="216000" rIns="72000" bIns="0" rtlCol="0" anchor="t">
            <a:noAutofit/>
          </a:bodyPr>
          <a:lstStyle/>
          <a:p>
            <a:pPr>
              <a:lnSpc>
                <a:spcPct val="110000"/>
              </a:lnSpc>
              <a:spcAft>
                <a:spcPts val="400"/>
              </a:spcAft>
              <a:defRPr/>
            </a:pPr>
            <a:endParaRPr kumimoji="0" lang="ja-JP" altLang="en-US" sz="900" kern="0" dirty="0">
              <a:solidFill>
                <a:srgbClr val="545454"/>
              </a:solidFill>
              <a:latin typeface="メイリオ"/>
            </a:endParaRPr>
          </a:p>
        </p:txBody>
      </p:sp>
      <p:sp>
        <p:nvSpPr>
          <p:cNvPr id="84" name="テキスト ボックス 83">
            <a:extLst>
              <a:ext uri="{FF2B5EF4-FFF2-40B4-BE49-F238E27FC236}">
                <a16:creationId xmlns:a16="http://schemas.microsoft.com/office/drawing/2014/main" id="{F3EC5F04-E73B-E967-4239-C04E4BE499A9}"/>
              </a:ext>
            </a:extLst>
          </p:cNvPr>
          <p:cNvSpPr txBox="1"/>
          <p:nvPr/>
        </p:nvSpPr>
        <p:spPr>
          <a:xfrm>
            <a:off x="8706004" y="3640777"/>
            <a:ext cx="1114532" cy="2920361"/>
          </a:xfrm>
          <a:prstGeom prst="rect">
            <a:avLst/>
          </a:prstGeom>
          <a:solidFill>
            <a:srgbClr val="FFFFFF">
              <a:alpha val="95000"/>
            </a:srgbClr>
          </a:solidFill>
        </p:spPr>
        <p:txBody>
          <a:bodyPr wrap="square" lIns="72000" tIns="216000" rIns="72000" bIns="0" rtlCol="0" anchor="t">
            <a:noAutofit/>
          </a:bodyPr>
          <a:lstStyle/>
          <a:p>
            <a:pPr>
              <a:lnSpc>
                <a:spcPct val="110000"/>
              </a:lnSpc>
              <a:spcAft>
                <a:spcPts val="400"/>
              </a:spcAft>
              <a:defRPr/>
            </a:pPr>
            <a:endParaRPr kumimoji="0" lang="ja-JP" altLang="en-US" sz="900" kern="0" dirty="0">
              <a:solidFill>
                <a:srgbClr val="545454"/>
              </a:solidFill>
              <a:latin typeface="メイリオ"/>
            </a:endParaRPr>
          </a:p>
        </p:txBody>
      </p:sp>
      <p:sp>
        <p:nvSpPr>
          <p:cNvPr id="85" name="テキスト ボックス 84">
            <a:extLst>
              <a:ext uri="{FF2B5EF4-FFF2-40B4-BE49-F238E27FC236}">
                <a16:creationId xmlns:a16="http://schemas.microsoft.com/office/drawing/2014/main" id="{F68A847B-EA60-F445-EC49-664D0D6A788E}"/>
              </a:ext>
            </a:extLst>
          </p:cNvPr>
          <p:cNvSpPr txBox="1"/>
          <p:nvPr/>
        </p:nvSpPr>
        <p:spPr>
          <a:xfrm>
            <a:off x="9923191" y="3640777"/>
            <a:ext cx="1143829" cy="2920361"/>
          </a:xfrm>
          <a:prstGeom prst="rect">
            <a:avLst/>
          </a:prstGeom>
          <a:solidFill>
            <a:srgbClr val="FFFFFF">
              <a:alpha val="95000"/>
            </a:srgbClr>
          </a:solidFill>
        </p:spPr>
        <p:txBody>
          <a:bodyPr wrap="square" lIns="72000" tIns="216000" rIns="72000" bIns="0" rtlCol="0" anchor="t">
            <a:noAutofit/>
          </a:bodyPr>
          <a:lstStyle/>
          <a:p>
            <a:pPr marR="0" lvl="0" algn="l" defTabSz="914400" rtl="0" eaLnBrk="1" fontAlgn="auto" latinLnBrk="0" hangingPunct="1">
              <a:lnSpc>
                <a:spcPct val="110000"/>
              </a:lnSpc>
              <a:spcBef>
                <a:spcPts val="0"/>
              </a:spcBef>
              <a:spcAft>
                <a:spcPts val="400"/>
              </a:spcAft>
              <a:buClrTx/>
              <a:buSzTx/>
              <a:tabLst/>
              <a:defRPr/>
            </a:pPr>
            <a:endParaRPr kumimoji="0" lang="ja-JP" altLang="en-US" sz="8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endParaRPr>
          </a:p>
        </p:txBody>
      </p:sp>
      <p:sp>
        <p:nvSpPr>
          <p:cNvPr id="87" name="Freeform 10">
            <a:extLst>
              <a:ext uri="{FF2B5EF4-FFF2-40B4-BE49-F238E27FC236}">
                <a16:creationId xmlns:a16="http://schemas.microsoft.com/office/drawing/2014/main" id="{AD23F946-6574-ABF1-1B02-C97D53DD41AB}"/>
              </a:ext>
            </a:extLst>
          </p:cNvPr>
          <p:cNvSpPr>
            <a:spLocks noChangeAspect="1" noChangeArrowheads="1"/>
          </p:cNvSpPr>
          <p:nvPr/>
        </p:nvSpPr>
        <p:spPr bwMode="auto">
          <a:xfrm>
            <a:off x="5425421" y="2358913"/>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88" name="Freeform 10">
            <a:extLst>
              <a:ext uri="{FF2B5EF4-FFF2-40B4-BE49-F238E27FC236}">
                <a16:creationId xmlns:a16="http://schemas.microsoft.com/office/drawing/2014/main" id="{77F2B24A-4683-41C7-50D7-1D3B7DE8EBC5}"/>
              </a:ext>
            </a:extLst>
          </p:cNvPr>
          <p:cNvSpPr>
            <a:spLocks noChangeAspect="1" noChangeArrowheads="1"/>
          </p:cNvSpPr>
          <p:nvPr/>
        </p:nvSpPr>
        <p:spPr bwMode="auto">
          <a:xfrm>
            <a:off x="10396847" y="2794119"/>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89" name="Freeform 10">
            <a:extLst>
              <a:ext uri="{FF2B5EF4-FFF2-40B4-BE49-F238E27FC236}">
                <a16:creationId xmlns:a16="http://schemas.microsoft.com/office/drawing/2014/main" id="{C82FE498-F46E-5347-D563-9D37C8AC7944}"/>
              </a:ext>
            </a:extLst>
          </p:cNvPr>
          <p:cNvSpPr>
            <a:spLocks noChangeAspect="1" noChangeArrowheads="1"/>
          </p:cNvSpPr>
          <p:nvPr/>
        </p:nvSpPr>
        <p:spPr bwMode="auto">
          <a:xfrm>
            <a:off x="10406473" y="3227254"/>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90" name="Freeform 10">
            <a:extLst>
              <a:ext uri="{FF2B5EF4-FFF2-40B4-BE49-F238E27FC236}">
                <a16:creationId xmlns:a16="http://schemas.microsoft.com/office/drawing/2014/main" id="{6696701C-0B4D-44B9-85CA-F9668DE2F8C9}"/>
              </a:ext>
            </a:extLst>
          </p:cNvPr>
          <p:cNvSpPr>
            <a:spLocks noChangeAspect="1" noChangeArrowheads="1"/>
          </p:cNvSpPr>
          <p:nvPr/>
        </p:nvSpPr>
        <p:spPr bwMode="auto">
          <a:xfrm>
            <a:off x="5444672" y="3234811"/>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pic>
        <p:nvPicPr>
          <p:cNvPr id="91" name="グラフィックス 90" descr="チェックマークを付けたチェック ボックス 単色塗りつぶし">
            <a:extLst>
              <a:ext uri="{FF2B5EF4-FFF2-40B4-BE49-F238E27FC236}">
                <a16:creationId xmlns:a16="http://schemas.microsoft.com/office/drawing/2014/main" id="{D9AD4C6C-30E1-62AE-A490-C48AE2176952}"/>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9094228" y="961020"/>
            <a:ext cx="432000" cy="432000"/>
          </a:xfrm>
          <a:prstGeom prst="rect">
            <a:avLst/>
          </a:prstGeom>
        </p:spPr>
      </p:pic>
      <p:sp>
        <p:nvSpPr>
          <p:cNvPr id="10" name="フリーフォーム 104">
            <a:extLst>
              <a:ext uri="{FF2B5EF4-FFF2-40B4-BE49-F238E27FC236}">
                <a16:creationId xmlns:a16="http://schemas.microsoft.com/office/drawing/2014/main" id="{04E13F66-8803-B73F-A2D6-FBAA0B568522}"/>
              </a:ext>
            </a:extLst>
          </p:cNvPr>
          <p:cNvSpPr/>
          <p:nvPr/>
        </p:nvSpPr>
        <p:spPr>
          <a:xfrm>
            <a:off x="6285194" y="973011"/>
            <a:ext cx="1023061" cy="1252024"/>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accent2"/>
          </a:solidFill>
          <a:ln w="25400" cap="flat" cmpd="sng" algn="ctr">
            <a:noFill/>
            <a:prstDash val="solid"/>
          </a:ln>
          <a:effectLst/>
        </p:spPr>
        <p:txBody>
          <a:bodyPr spcFirstLastPara="0" vert="horz" wrap="square" lIns="72000" tIns="180000" rIns="72000" bIns="0" numCol="1" spcCol="1270" anchor="ctr" anchorCtr="0">
            <a:noAutofit/>
          </a:bodyPr>
          <a:lstStyle/>
          <a:p>
            <a:pPr algn="ctr" defTabSz="444500">
              <a:lnSpc>
                <a:spcPct val="120000"/>
              </a:lnSpc>
              <a:spcBef>
                <a:spcPct val="0"/>
              </a:spcBef>
              <a:defRPr/>
            </a:pPr>
            <a:r>
              <a:rPr kumimoji="0" lang="ja-JP" altLang="en-US" sz="1200" kern="0" dirty="0">
                <a:solidFill>
                  <a:srgbClr val="000000"/>
                </a:solidFill>
                <a:latin typeface="メイリオ"/>
              </a:rPr>
              <a:t>サイトデザイン受け渡し</a:t>
            </a:r>
          </a:p>
        </p:txBody>
      </p:sp>
      <p:sp>
        <p:nvSpPr>
          <p:cNvPr id="11" name="円/楕円 105">
            <a:extLst>
              <a:ext uri="{FF2B5EF4-FFF2-40B4-BE49-F238E27FC236}">
                <a16:creationId xmlns:a16="http://schemas.microsoft.com/office/drawing/2014/main" id="{B55F7B71-0A09-0593-58E1-3956D5A6B09A}"/>
              </a:ext>
            </a:extLst>
          </p:cNvPr>
          <p:cNvSpPr>
            <a:spLocks noChangeAspect="1"/>
          </p:cNvSpPr>
          <p:nvPr/>
        </p:nvSpPr>
        <p:spPr>
          <a:xfrm>
            <a:off x="6152198" y="878578"/>
            <a:ext cx="432000" cy="432000"/>
          </a:xfrm>
          <a:prstGeom prst="ellipse">
            <a:avLst/>
          </a:prstGeom>
          <a:solidFill>
            <a:schemeClr val="accent2"/>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000000"/>
                </a:solidFill>
                <a:latin typeface="メイリオ"/>
              </a:rPr>
              <a:t>5</a:t>
            </a:r>
            <a:endParaRPr kumimoji="0" lang="ja-JP" altLang="en-US" sz="1200" b="1" kern="0" dirty="0">
              <a:solidFill>
                <a:srgbClr val="000000"/>
              </a:solidFill>
              <a:latin typeface="メイリオ"/>
            </a:endParaRPr>
          </a:p>
        </p:txBody>
      </p:sp>
      <p:pic>
        <p:nvPicPr>
          <p:cNvPr id="12" name="グラフィックス 11" descr="チェックマークを付けたチェック ボックス 単色塗りつぶし">
            <a:extLst>
              <a:ext uri="{FF2B5EF4-FFF2-40B4-BE49-F238E27FC236}">
                <a16:creationId xmlns:a16="http://schemas.microsoft.com/office/drawing/2014/main" id="{AD37F638-7EAC-2051-C3FF-DD56C5F05140}"/>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659028" y="951393"/>
            <a:ext cx="432000" cy="432000"/>
          </a:xfrm>
          <a:prstGeom prst="rect">
            <a:avLst/>
          </a:prstGeom>
        </p:spPr>
      </p:pic>
      <p:sp>
        <p:nvSpPr>
          <p:cNvPr id="13" name="直角三角形 12">
            <a:extLst>
              <a:ext uri="{FF2B5EF4-FFF2-40B4-BE49-F238E27FC236}">
                <a16:creationId xmlns:a16="http://schemas.microsoft.com/office/drawing/2014/main" id="{C60F15DD-CF0B-CCD8-E8C2-45FD702B605B}"/>
              </a:ext>
            </a:extLst>
          </p:cNvPr>
          <p:cNvSpPr/>
          <p:nvPr/>
        </p:nvSpPr>
        <p:spPr>
          <a:xfrm rot="13500000">
            <a:off x="6029444" y="164232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4" name="Freeform 10">
            <a:extLst>
              <a:ext uri="{FF2B5EF4-FFF2-40B4-BE49-F238E27FC236}">
                <a16:creationId xmlns:a16="http://schemas.microsoft.com/office/drawing/2014/main" id="{237D0AFA-5F3F-8985-F66F-DDD7B1E66BA3}"/>
              </a:ext>
            </a:extLst>
          </p:cNvPr>
          <p:cNvSpPr>
            <a:spLocks noChangeAspect="1" noChangeArrowheads="1"/>
          </p:cNvSpPr>
          <p:nvPr/>
        </p:nvSpPr>
        <p:spPr bwMode="auto">
          <a:xfrm>
            <a:off x="6697533" y="2380230"/>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endParaRPr lang="ja-JP" altLang="en-US">
              <a:solidFill>
                <a:srgbClr val="000000"/>
              </a:solidFill>
              <a:latin typeface="メイリオ"/>
            </a:endParaRPr>
          </a:p>
        </p:txBody>
      </p:sp>
      <p:sp>
        <p:nvSpPr>
          <p:cNvPr id="15" name="テキスト ボックス 14">
            <a:extLst>
              <a:ext uri="{FF2B5EF4-FFF2-40B4-BE49-F238E27FC236}">
                <a16:creationId xmlns:a16="http://schemas.microsoft.com/office/drawing/2014/main" id="{EDB73216-79ED-F472-B728-8991BD92D34C}"/>
              </a:ext>
            </a:extLst>
          </p:cNvPr>
          <p:cNvSpPr txBox="1"/>
          <p:nvPr/>
        </p:nvSpPr>
        <p:spPr>
          <a:xfrm>
            <a:off x="6229222" y="3639172"/>
            <a:ext cx="1123916" cy="2920361"/>
          </a:xfrm>
          <a:prstGeom prst="rect">
            <a:avLst/>
          </a:prstGeom>
          <a:solidFill>
            <a:srgbClr val="FFFFFF">
              <a:alpha val="95000"/>
            </a:srgbClr>
          </a:solidFill>
        </p:spPr>
        <p:txBody>
          <a:bodyPr wrap="square" lIns="72000" tIns="216000" rIns="72000" bIns="0" rtlCol="0" anchor="t">
            <a:noAutofit/>
          </a:bodyPr>
          <a:lstStyle/>
          <a:p>
            <a:pPr>
              <a:lnSpc>
                <a:spcPct val="110000"/>
              </a:lnSpc>
              <a:spcAft>
                <a:spcPts val="400"/>
              </a:spcAft>
              <a:defRPr/>
            </a:pPr>
            <a:endParaRPr kumimoji="0" lang="ja-JP" altLang="en-US" sz="900" kern="0" dirty="0">
              <a:solidFill>
                <a:srgbClr val="545454"/>
              </a:solidFill>
              <a:latin typeface="メイリオ"/>
            </a:endParaRPr>
          </a:p>
        </p:txBody>
      </p:sp>
      <p:sp>
        <p:nvSpPr>
          <p:cNvPr id="16" name="テキスト ボックス 15">
            <a:extLst>
              <a:ext uri="{FF2B5EF4-FFF2-40B4-BE49-F238E27FC236}">
                <a16:creationId xmlns:a16="http://schemas.microsoft.com/office/drawing/2014/main" id="{012E59B0-81BA-F427-A9DC-E5249993A19E}"/>
              </a:ext>
            </a:extLst>
          </p:cNvPr>
          <p:cNvSpPr txBox="1"/>
          <p:nvPr/>
        </p:nvSpPr>
        <p:spPr>
          <a:xfrm>
            <a:off x="1240528" y="3683374"/>
            <a:ext cx="1114207" cy="2446824"/>
          </a:xfrm>
          <a:prstGeom prst="rect">
            <a:avLst/>
          </a:prstGeom>
          <a:noFill/>
        </p:spPr>
        <p:txBody>
          <a:bodyPr wrap="square" rtlCol="0">
            <a:spAutoFit/>
          </a:bodyPr>
          <a:lstStyle/>
          <a:p>
            <a:pPr marL="99450" marR="0" lvl="0" indent="-99450" algn="l" defTabSz="914400" rtl="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1000" b="1"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代理店様</a:t>
            </a:r>
            <a:r>
              <a:rPr kumimoji="0" lang="ja-JP" altLang="en-US" sz="10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からヤフー営業に提案可否確認連絡。</a:t>
            </a:r>
            <a:endParaRPr kumimoji="0" lang="en-US" altLang="ja-JP" sz="10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endParaRPr>
          </a:p>
          <a:p>
            <a:pPr marL="99450" marR="0" lvl="0" indent="-99450" algn="l" defTabSz="914400" rtl="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1000" b="1"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ヤフー営業</a:t>
            </a:r>
            <a:r>
              <a:rPr kumimoji="0" lang="ja-JP" altLang="en-US" sz="10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は社内にて申請。</a:t>
            </a:r>
            <a:endParaRPr kumimoji="0" lang="en-US" altLang="ja-JP" sz="10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endParaRPr>
          </a:p>
          <a:p>
            <a:pPr marL="99450" marR="0" lvl="0" indent="-99450" algn="l" defTabSz="914400" rtl="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1000" b="1"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ヤフー制作</a:t>
            </a:r>
            <a:r>
              <a:rPr kumimoji="0" lang="ja-JP" altLang="en-US" sz="10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から</a:t>
            </a:r>
            <a:r>
              <a:rPr kumimoji="0" lang="ja-JP" altLang="en-US" sz="1000" b="1"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営業</a:t>
            </a:r>
            <a:r>
              <a:rPr kumimoji="0" lang="ja-JP" altLang="en-US" sz="10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宛に可否結果の回答。</a:t>
            </a:r>
            <a:endParaRPr kumimoji="0" lang="en-US" altLang="ja-JP" sz="10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endParaRPr>
          </a:p>
          <a:p>
            <a:pPr marL="99450" marR="0" lvl="0" indent="-99450" algn="l" defTabSz="914400" rtl="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1000" b="1"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ヤフー営業</a:t>
            </a:r>
            <a:r>
              <a:rPr kumimoji="0" lang="ja-JP" altLang="en-US" sz="10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は</a:t>
            </a:r>
            <a:r>
              <a:rPr kumimoji="0" lang="ja-JP" altLang="en-US" sz="1000" b="1"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代理店様</a:t>
            </a:r>
            <a:r>
              <a:rPr kumimoji="0" lang="ja-JP" altLang="en-US" sz="10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に回答の結果をご連絡する。</a:t>
            </a:r>
          </a:p>
        </p:txBody>
      </p:sp>
      <p:sp>
        <p:nvSpPr>
          <p:cNvPr id="17" name="テキスト ボックス 16">
            <a:extLst>
              <a:ext uri="{FF2B5EF4-FFF2-40B4-BE49-F238E27FC236}">
                <a16:creationId xmlns:a16="http://schemas.microsoft.com/office/drawing/2014/main" id="{54696D52-A9A4-42CE-9BD2-3E7856FE8EC3}"/>
              </a:ext>
            </a:extLst>
          </p:cNvPr>
          <p:cNvSpPr txBox="1"/>
          <p:nvPr/>
        </p:nvSpPr>
        <p:spPr>
          <a:xfrm>
            <a:off x="3739167" y="3681853"/>
            <a:ext cx="1143828" cy="2860527"/>
          </a:xfrm>
          <a:prstGeom prst="rect">
            <a:avLst/>
          </a:prstGeom>
          <a:noFill/>
        </p:spPr>
        <p:txBody>
          <a:bodyPr wrap="square" rtlCol="0">
            <a:sp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代理店様</a:t>
            </a:r>
            <a:r>
              <a:rPr kumimoji="0" lang="ja-JP" altLang="en-US" sz="1000" kern="0" dirty="0">
                <a:solidFill>
                  <a:srgbClr val="545454"/>
                </a:solidFill>
                <a:latin typeface="メイリオ"/>
              </a:rPr>
              <a:t>が広告管理ツールにて誘導広告（</a:t>
            </a:r>
            <a:r>
              <a:rPr kumimoji="0" lang="en-US" altLang="ja-JP" sz="1000" kern="0" dirty="0">
                <a:solidFill>
                  <a:srgbClr val="545454"/>
                </a:solidFill>
                <a:latin typeface="メイリオ"/>
              </a:rPr>
              <a:t>YDA</a:t>
            </a:r>
            <a:r>
              <a:rPr kumimoji="0" lang="ja-JP" altLang="en-US" sz="1000" kern="0" dirty="0">
                <a:solidFill>
                  <a:srgbClr val="545454"/>
                </a:solidFill>
                <a:latin typeface="メイリオ"/>
              </a:rPr>
              <a:t>予約型</a:t>
            </a:r>
            <a:r>
              <a:rPr kumimoji="0" lang="en-US" altLang="ja-JP" sz="1000" kern="0" dirty="0">
                <a:solidFill>
                  <a:srgbClr val="545454"/>
                </a:solidFill>
                <a:latin typeface="メイリオ"/>
              </a:rPr>
              <a:t>Yahoo!</a:t>
            </a:r>
            <a:r>
              <a:rPr kumimoji="0" lang="ja-JP" altLang="en-US" sz="1000" kern="0" dirty="0">
                <a:solidFill>
                  <a:srgbClr val="545454"/>
                </a:solidFill>
                <a:latin typeface="メイリオ"/>
              </a:rPr>
              <a:t>ファイナンス商品）を予約。</a:t>
            </a:r>
            <a:endParaRPr kumimoji="0" lang="en-US" altLang="ja-JP" sz="1000" kern="0" dirty="0">
              <a:solidFill>
                <a:srgbClr val="545454"/>
              </a:solidFill>
              <a:latin typeface="メイリオ"/>
            </a:endParaRPr>
          </a:p>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代理店様</a:t>
            </a:r>
            <a:r>
              <a:rPr kumimoji="0" lang="ja-JP" altLang="en-US" sz="1000" kern="0" dirty="0">
                <a:solidFill>
                  <a:srgbClr val="545454"/>
                </a:solidFill>
                <a:latin typeface="メイリオ"/>
              </a:rPr>
              <a:t>が制作費、編集誘導費の申込実施。</a:t>
            </a:r>
            <a:br>
              <a:rPr kumimoji="0" lang="en-US" altLang="ja-JP" sz="1000" kern="0" dirty="0">
                <a:solidFill>
                  <a:srgbClr val="545454"/>
                </a:solidFill>
                <a:latin typeface="メイリオ"/>
              </a:rPr>
            </a:br>
            <a:r>
              <a:rPr kumimoji="0" lang="ja-JP" altLang="en-US" sz="1050" kern="0" dirty="0">
                <a:solidFill>
                  <a:schemeClr val="accent5"/>
                </a:solidFill>
                <a:latin typeface="メイリオ"/>
                <a:hlinkClick r:id="rId12">
                  <a:extLst>
                    <a:ext uri="{A12FA001-AC4F-418D-AE19-62706E023703}">
                      <ahyp:hlinkClr xmlns:ahyp="http://schemas.microsoft.com/office/drawing/2018/hyperlinkcolor" val="tx"/>
                    </a:ext>
                  </a:extLst>
                </a:hlinkClick>
              </a:rPr>
              <a:t>リンク</a:t>
            </a:r>
            <a:br>
              <a:rPr kumimoji="0" lang="en-US" altLang="ja-JP" sz="1050" kern="0" dirty="0">
                <a:solidFill>
                  <a:srgbClr val="545454"/>
                </a:solidFill>
                <a:latin typeface="メイリオ"/>
              </a:rPr>
            </a:br>
            <a:r>
              <a:rPr kumimoji="0" lang="en-US" altLang="ja-JP" sz="800" kern="0" dirty="0">
                <a:solidFill>
                  <a:srgbClr val="545454"/>
                </a:solidFill>
                <a:latin typeface="メイリオ"/>
              </a:rPr>
              <a:t>※</a:t>
            </a:r>
            <a:r>
              <a:rPr kumimoji="0" lang="ja-JP" altLang="en-US" sz="800" kern="0" dirty="0">
                <a:solidFill>
                  <a:srgbClr val="545454"/>
                </a:solidFill>
                <a:latin typeface="メイリオ"/>
              </a:rPr>
              <a:t>エージェンシーポータルの「予約型：広告配信費以外のお申込み」から申込。</a:t>
            </a:r>
            <a:endParaRPr kumimoji="0" lang="en-US" altLang="ja-JP" sz="800" kern="0" dirty="0">
              <a:solidFill>
                <a:srgbClr val="545454"/>
              </a:solidFill>
              <a:latin typeface="メイリオ"/>
            </a:endParaRPr>
          </a:p>
        </p:txBody>
      </p:sp>
      <p:sp>
        <p:nvSpPr>
          <p:cNvPr id="18" name="テキスト ボックス 17">
            <a:extLst>
              <a:ext uri="{FF2B5EF4-FFF2-40B4-BE49-F238E27FC236}">
                <a16:creationId xmlns:a16="http://schemas.microsoft.com/office/drawing/2014/main" id="{292D1779-93DE-FD54-D17A-906B5D127784}"/>
              </a:ext>
            </a:extLst>
          </p:cNvPr>
          <p:cNvSpPr txBox="1"/>
          <p:nvPr/>
        </p:nvSpPr>
        <p:spPr>
          <a:xfrm>
            <a:off x="2544028" y="3689874"/>
            <a:ext cx="1067483" cy="1277273"/>
          </a:xfrm>
          <a:prstGeom prst="rect">
            <a:avLst/>
          </a:prstGeom>
          <a:noFill/>
        </p:spPr>
        <p:txBody>
          <a:bodyPr wrap="square" rtlCol="0">
            <a:sp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代理店様</a:t>
            </a:r>
            <a:r>
              <a:rPr kumimoji="0" lang="ja-JP" altLang="en-US" sz="1000" kern="0" dirty="0">
                <a:solidFill>
                  <a:srgbClr val="545454"/>
                </a:solidFill>
                <a:latin typeface="メイリオ"/>
              </a:rPr>
              <a:t>・</a:t>
            </a:r>
            <a:r>
              <a:rPr kumimoji="0" lang="ja-JP" altLang="en-US" sz="1000" b="1" kern="0" dirty="0">
                <a:solidFill>
                  <a:srgbClr val="545454"/>
                </a:solidFill>
                <a:latin typeface="メイリオ"/>
              </a:rPr>
              <a:t>ヤフー</a:t>
            </a:r>
            <a:r>
              <a:rPr kumimoji="0" lang="ja-JP" altLang="en-US" sz="1000" kern="0" dirty="0">
                <a:solidFill>
                  <a:srgbClr val="545454"/>
                </a:solidFill>
                <a:latin typeface="メイリオ"/>
              </a:rPr>
              <a:t>で打ち合わせを行う。スケジュールや注意事項のすり合わせを行う。</a:t>
            </a:r>
          </a:p>
        </p:txBody>
      </p:sp>
      <p:sp>
        <p:nvSpPr>
          <p:cNvPr id="20" name="テキスト ボックス 19">
            <a:extLst>
              <a:ext uri="{FF2B5EF4-FFF2-40B4-BE49-F238E27FC236}">
                <a16:creationId xmlns:a16="http://schemas.microsoft.com/office/drawing/2014/main" id="{17477EDB-94AA-CF9E-484D-B4633CAF87D7}"/>
              </a:ext>
            </a:extLst>
          </p:cNvPr>
          <p:cNvSpPr txBox="1"/>
          <p:nvPr/>
        </p:nvSpPr>
        <p:spPr>
          <a:xfrm>
            <a:off x="4944183" y="3688800"/>
            <a:ext cx="1171067" cy="2852063"/>
          </a:xfrm>
          <a:prstGeom prst="rect">
            <a:avLst/>
          </a:prstGeom>
          <a:noFill/>
        </p:spPr>
        <p:txBody>
          <a:bodyPr wrap="square" rtlCol="0">
            <a:spAutoFit/>
          </a:bodyPr>
          <a:lstStyle/>
          <a:p>
            <a:pPr marL="99450" marR="0" lvl="0" indent="-99450" algn="l" defTabSz="914400" rtl="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1000" b="1"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ヤフー営業</a:t>
            </a:r>
            <a:r>
              <a:rPr kumimoji="0" lang="ja-JP" altLang="en-US" sz="10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が</a:t>
            </a:r>
            <a:r>
              <a:rPr kumimoji="0" lang="en-US" altLang="ja-JP" sz="10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Yahoo!</a:t>
            </a:r>
            <a:r>
              <a:rPr kumimoji="0" lang="ja-JP" altLang="en-US" sz="10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ファイナンスのロゴを代理店様に送付。（広告のバナーに含めて作成いただく）</a:t>
            </a:r>
            <a:endParaRPr kumimoji="0" lang="en-US" altLang="ja-JP" sz="10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endParaRPr>
          </a:p>
          <a:p>
            <a:pPr marL="99450" marR="0" lvl="0" indent="-99450" algn="l" defTabSz="914400" rtl="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1000" b="1"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代理店様</a:t>
            </a:r>
            <a:r>
              <a:rPr kumimoji="0" lang="ja-JP" altLang="en-US" sz="10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が、広告主様のロゴをヤフー営業もしくはヤフー制作へ送付。（編集誘導バナ</a:t>
            </a:r>
            <a:r>
              <a:rPr kumimoji="0" lang="ja-JP" altLang="en-US" sz="9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ー</a:t>
            </a:r>
            <a:r>
              <a:rPr kumimoji="0" lang="ja-JP" altLang="en-US" sz="10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に含めて作成する）</a:t>
            </a:r>
          </a:p>
        </p:txBody>
      </p:sp>
      <p:sp>
        <p:nvSpPr>
          <p:cNvPr id="22" name="テキスト ボックス 21">
            <a:extLst>
              <a:ext uri="{FF2B5EF4-FFF2-40B4-BE49-F238E27FC236}">
                <a16:creationId xmlns:a16="http://schemas.microsoft.com/office/drawing/2014/main" id="{B8A7FAA4-64C2-92A8-CC65-28A2147185C6}"/>
              </a:ext>
            </a:extLst>
          </p:cNvPr>
          <p:cNvSpPr txBox="1"/>
          <p:nvPr/>
        </p:nvSpPr>
        <p:spPr>
          <a:xfrm>
            <a:off x="7483184" y="3685872"/>
            <a:ext cx="1067483" cy="1497846"/>
          </a:xfrm>
          <a:prstGeom prst="rect">
            <a:avLst/>
          </a:prstGeom>
          <a:noFill/>
        </p:spPr>
        <p:txBody>
          <a:bodyPr wrap="square" rtlCol="0">
            <a:sp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ヤフー営業</a:t>
            </a:r>
            <a:r>
              <a:rPr kumimoji="0" lang="ja-JP" altLang="en-US" sz="1000" kern="0" dirty="0">
                <a:solidFill>
                  <a:srgbClr val="545454"/>
                </a:solidFill>
                <a:latin typeface="メイリオ"/>
              </a:rPr>
              <a:t>よりアンケート内容をご提案。</a:t>
            </a:r>
            <a:endParaRPr kumimoji="0" lang="en-US" altLang="ja-JP" sz="1000" kern="0" dirty="0">
              <a:solidFill>
                <a:srgbClr val="545454"/>
              </a:solidFill>
              <a:latin typeface="メイリオ"/>
            </a:endParaRPr>
          </a:p>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代理店様は</a:t>
            </a:r>
            <a:r>
              <a:rPr kumimoji="0" lang="ja-JP" altLang="en-US" sz="1000" kern="0" dirty="0">
                <a:solidFill>
                  <a:srgbClr val="545454"/>
                </a:solidFill>
                <a:latin typeface="メイリオ"/>
              </a:rPr>
              <a:t>、アンケート内容をご確認の上、ヤフー営業に回答する。</a:t>
            </a:r>
          </a:p>
        </p:txBody>
      </p:sp>
      <p:sp>
        <p:nvSpPr>
          <p:cNvPr id="23" name="テキスト ボックス 22">
            <a:extLst>
              <a:ext uri="{FF2B5EF4-FFF2-40B4-BE49-F238E27FC236}">
                <a16:creationId xmlns:a16="http://schemas.microsoft.com/office/drawing/2014/main" id="{D11B5393-5790-2A2C-F0E0-34EA166090C6}"/>
              </a:ext>
            </a:extLst>
          </p:cNvPr>
          <p:cNvSpPr txBox="1"/>
          <p:nvPr/>
        </p:nvSpPr>
        <p:spPr>
          <a:xfrm>
            <a:off x="8631279" y="3688120"/>
            <a:ext cx="1194472" cy="2852063"/>
          </a:xfrm>
          <a:prstGeom prst="rect">
            <a:avLst/>
          </a:prstGeom>
          <a:noFill/>
        </p:spPr>
        <p:txBody>
          <a:bodyPr wrap="square" rtlCol="0">
            <a:sp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代理店様</a:t>
            </a:r>
            <a:r>
              <a:rPr kumimoji="0" lang="ja-JP" altLang="en-US" sz="1000" kern="0" dirty="0">
                <a:solidFill>
                  <a:srgbClr val="545454"/>
                </a:solidFill>
                <a:latin typeface="メイリオ"/>
              </a:rPr>
              <a:t>から広告のバナーを預かり、</a:t>
            </a:r>
            <a:r>
              <a:rPr kumimoji="0" lang="ja-JP" altLang="en-US" sz="1000" b="1" kern="0" dirty="0">
                <a:solidFill>
                  <a:srgbClr val="545454"/>
                </a:solidFill>
                <a:latin typeface="メイリオ"/>
              </a:rPr>
              <a:t>ヤフー営業</a:t>
            </a:r>
            <a:r>
              <a:rPr kumimoji="0" lang="ja-JP" altLang="en-US" sz="1000" kern="0" dirty="0">
                <a:solidFill>
                  <a:srgbClr val="545454"/>
                </a:solidFill>
                <a:latin typeface="メイリオ"/>
              </a:rPr>
              <a:t>は、</a:t>
            </a:r>
            <a:r>
              <a:rPr kumimoji="0" lang="en-US" altLang="ja-JP" sz="1000" kern="0" dirty="0">
                <a:solidFill>
                  <a:srgbClr val="545454"/>
                </a:solidFill>
                <a:latin typeface="メイリオ"/>
              </a:rPr>
              <a:t>Yahoo!</a:t>
            </a:r>
            <a:r>
              <a:rPr kumimoji="0" lang="ja-JP" altLang="en-US" sz="1000" kern="0" dirty="0">
                <a:solidFill>
                  <a:srgbClr val="545454"/>
                </a:solidFill>
                <a:latin typeface="メイリオ"/>
              </a:rPr>
              <a:t>ファイナンスロゴのブランドチェックを行う。</a:t>
            </a:r>
            <a:endParaRPr kumimoji="0" lang="en-US" altLang="ja-JP" sz="1000" kern="0" dirty="0">
              <a:solidFill>
                <a:srgbClr val="545454"/>
              </a:solidFill>
              <a:latin typeface="メイリオ"/>
            </a:endParaRPr>
          </a:p>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ヤフー営業またはヤフー制作</a:t>
            </a:r>
            <a:r>
              <a:rPr kumimoji="0" lang="ja-JP" altLang="en-US" sz="1000" kern="0" dirty="0">
                <a:solidFill>
                  <a:srgbClr val="545454"/>
                </a:solidFill>
                <a:latin typeface="メイリオ"/>
              </a:rPr>
              <a:t>より、編集誘導バナーを送付。基本的には編集誘導バナーはヤフー側の持ち物なので編集要望は不可。</a:t>
            </a:r>
          </a:p>
        </p:txBody>
      </p:sp>
      <p:sp>
        <p:nvSpPr>
          <p:cNvPr id="24" name="テキスト ボックス 23">
            <a:extLst>
              <a:ext uri="{FF2B5EF4-FFF2-40B4-BE49-F238E27FC236}">
                <a16:creationId xmlns:a16="http://schemas.microsoft.com/office/drawing/2014/main" id="{3479F395-E787-BB54-2AA6-072F33DADCD7}"/>
              </a:ext>
            </a:extLst>
          </p:cNvPr>
          <p:cNvSpPr txBox="1"/>
          <p:nvPr/>
        </p:nvSpPr>
        <p:spPr>
          <a:xfrm>
            <a:off x="9867697" y="3688800"/>
            <a:ext cx="1206026" cy="2750497"/>
          </a:xfrm>
          <a:prstGeom prst="rect">
            <a:avLst/>
          </a:prstGeom>
          <a:noFill/>
        </p:spPr>
        <p:txBody>
          <a:bodyPr wrap="square" rtlCol="0">
            <a:spAutoFit/>
          </a:bodyPr>
          <a:lstStyle/>
          <a:p>
            <a:pPr marL="99450" marR="0" lvl="0" indent="-99450" algn="l" defTabSz="914400" rtl="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1000" b="1"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代理店様（広告主様）</a:t>
            </a:r>
            <a:r>
              <a:rPr kumimoji="0" lang="ja-JP" altLang="en-US" sz="10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にテストサーバー上の企画ページの確認を行っていただき校了。</a:t>
            </a:r>
            <a:br>
              <a:rPr kumimoji="0" lang="en-US" altLang="ja-JP" sz="10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br>
            <a:r>
              <a:rPr kumimoji="0" lang="en-US" altLang="ja-JP" sz="9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a:t>
            </a:r>
            <a:r>
              <a:rPr kumimoji="0" lang="ja-JP" altLang="en-US" sz="9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原則として、この段階での修正はお受けできません。</a:t>
            </a:r>
          </a:p>
          <a:p>
            <a:pPr marL="99450" marR="0" lvl="0" indent="-99450" algn="l" defTabSz="914400" rtl="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1000" b="1"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ヤフー制作</a:t>
            </a:r>
            <a:r>
              <a:rPr kumimoji="0" lang="ja-JP" altLang="en-US" sz="10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側で最終確認を行った上で、本番公開を行う。</a:t>
            </a:r>
            <a:br>
              <a:rPr kumimoji="0" lang="en-US" altLang="ja-JP" sz="10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br>
            <a:r>
              <a:rPr kumimoji="0" lang="ja-JP" altLang="en-US" sz="9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やり取りはヤフーから代理店様にメールにてご連絡。</a:t>
            </a:r>
          </a:p>
        </p:txBody>
      </p:sp>
      <p:sp>
        <p:nvSpPr>
          <p:cNvPr id="25" name="テキスト ボックス 24">
            <a:extLst>
              <a:ext uri="{FF2B5EF4-FFF2-40B4-BE49-F238E27FC236}">
                <a16:creationId xmlns:a16="http://schemas.microsoft.com/office/drawing/2014/main" id="{24538620-57AF-6461-1130-281BB69E7115}"/>
              </a:ext>
            </a:extLst>
          </p:cNvPr>
          <p:cNvSpPr txBox="1"/>
          <p:nvPr/>
        </p:nvSpPr>
        <p:spPr>
          <a:xfrm>
            <a:off x="6229412" y="3686948"/>
            <a:ext cx="1123726" cy="1277273"/>
          </a:xfrm>
          <a:prstGeom prst="rect">
            <a:avLst/>
          </a:prstGeom>
          <a:noFill/>
        </p:spPr>
        <p:txBody>
          <a:bodyPr wrap="square" rtlCol="0">
            <a:sp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代理店様</a:t>
            </a:r>
            <a:r>
              <a:rPr kumimoji="0" lang="ja-JP" altLang="en-US" sz="10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が制作したバナーデザインを、ヤフー制作へ連携。掲載</a:t>
            </a:r>
            <a:r>
              <a:rPr kumimoji="0" lang="en-US" altLang="ja-JP" sz="10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2</a:t>
            </a:r>
            <a:r>
              <a:rPr kumimoji="0" lang="ja-JP" altLang="en-US" sz="10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a:t>
            </a:r>
            <a:r>
              <a:rPr kumimoji="0" lang="en-US" altLang="ja-JP" sz="10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1.5</a:t>
            </a:r>
            <a:r>
              <a:rPr kumimoji="0" lang="ja-JP" altLang="en-US" sz="10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rPr>
              <a:t>か月前想定。</a:t>
            </a:r>
            <a:endParaRPr kumimoji="0" lang="en-US" altLang="ja-JP" sz="1000" b="0" i="0" u="none" strike="noStrike" kern="0" cap="none" spc="0" normalizeH="0" baseline="0" noProof="0" dirty="0">
              <a:ln>
                <a:noFill/>
              </a:ln>
              <a:solidFill>
                <a:srgbClr val="545454"/>
              </a:solidFill>
              <a:effectLst/>
              <a:uLnTx/>
              <a:uFillTx/>
              <a:latin typeface="メイリオ"/>
              <a:ea typeface="メイリオ" panose="020B0604030504040204" pitchFamily="50" charset="-128"/>
              <a:cs typeface="+mn-cs"/>
            </a:endParaRPr>
          </a:p>
        </p:txBody>
      </p:sp>
      <p:sp>
        <p:nvSpPr>
          <p:cNvPr id="26" name="Freeform 10">
            <a:extLst>
              <a:ext uri="{FF2B5EF4-FFF2-40B4-BE49-F238E27FC236}">
                <a16:creationId xmlns:a16="http://schemas.microsoft.com/office/drawing/2014/main" id="{5D6B51B0-7092-18AE-C152-1C4030FD6789}"/>
              </a:ext>
            </a:extLst>
          </p:cNvPr>
          <p:cNvSpPr>
            <a:spLocks noChangeAspect="1" noChangeArrowheads="1"/>
          </p:cNvSpPr>
          <p:nvPr/>
        </p:nvSpPr>
        <p:spPr bwMode="auto">
          <a:xfrm>
            <a:off x="6697533" y="3219238"/>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endParaRPr lang="ja-JP" altLang="en-US">
              <a:solidFill>
                <a:srgbClr val="000000"/>
              </a:solidFill>
              <a:latin typeface="メイリオ"/>
            </a:endParaRPr>
          </a:p>
        </p:txBody>
      </p:sp>
    </p:spTree>
    <p:extLst>
      <p:ext uri="{BB962C8B-B14F-4D97-AF65-F5344CB8AC3E}">
        <p14:creationId xmlns:p14="http://schemas.microsoft.com/office/powerpoint/2010/main" val="32325525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実施フロー</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お申し込み方法</a:t>
            </a:r>
          </a:p>
        </p:txBody>
      </p:sp>
      <p:pic>
        <p:nvPicPr>
          <p:cNvPr id="33" name="図プレースホルダー 6" descr="アイコン&#10;&#10;自動的に生成された説明">
            <a:extLst>
              <a:ext uri="{FF2B5EF4-FFF2-40B4-BE49-F238E27FC236}">
                <a16:creationId xmlns:a16="http://schemas.microsoft.com/office/drawing/2014/main" id="{FE5A47AB-7194-4A6A-161D-07B4A1A12B6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5" name="正方形/長方形 4">
            <a:extLst>
              <a:ext uri="{FF2B5EF4-FFF2-40B4-BE49-F238E27FC236}">
                <a16:creationId xmlns:a16="http://schemas.microsoft.com/office/drawing/2014/main" id="{DD5E8E0C-D3F4-2DE4-58B1-0FF07BC8A15C}"/>
              </a:ext>
            </a:extLst>
          </p:cNvPr>
          <p:cNvSpPr/>
          <p:nvPr/>
        </p:nvSpPr>
        <p:spPr>
          <a:xfrm>
            <a:off x="623394" y="4175114"/>
            <a:ext cx="11089179" cy="943443"/>
          </a:xfrm>
          <a:prstGeom prst="rect">
            <a:avLst/>
          </a:prstGeom>
          <a:solidFill>
            <a:srgbClr val="FFFFFF"/>
          </a:solidFill>
          <a:ln w="9525" cap="flat" cmpd="sng" algn="ctr">
            <a:solidFill>
              <a:srgbClr val="656565"/>
            </a:solidFill>
            <a:prstDash val="solid"/>
          </a:ln>
          <a:effectLst>
            <a:outerShdw dist="38100" dir="2700000" algn="tl" rotWithShape="0">
              <a:srgbClr val="656565">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6" name="正方形/長方形 5">
            <a:extLst>
              <a:ext uri="{FF2B5EF4-FFF2-40B4-BE49-F238E27FC236}">
                <a16:creationId xmlns:a16="http://schemas.microsoft.com/office/drawing/2014/main" id="{DA4F414F-AD51-E914-D928-E41DA733BFFA}"/>
              </a:ext>
            </a:extLst>
          </p:cNvPr>
          <p:cNvSpPr/>
          <p:nvPr/>
        </p:nvSpPr>
        <p:spPr>
          <a:xfrm>
            <a:off x="623394" y="2912631"/>
            <a:ext cx="11089179" cy="943443"/>
          </a:xfrm>
          <a:prstGeom prst="rect">
            <a:avLst/>
          </a:prstGeom>
          <a:solidFill>
            <a:srgbClr val="FFFFFF"/>
          </a:solidFill>
          <a:ln w="9525" cap="flat" cmpd="sng" algn="ctr">
            <a:solidFill>
              <a:srgbClr val="C9002C"/>
            </a:solidFill>
            <a:prstDash val="solid"/>
          </a:ln>
          <a:effectLst>
            <a:outerShdw dist="38100" dir="2700000" algn="t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31" name="タイトル 2">
            <a:extLst>
              <a:ext uri="{FF2B5EF4-FFF2-40B4-BE49-F238E27FC236}">
                <a16:creationId xmlns:a16="http://schemas.microsoft.com/office/drawing/2014/main" id="{B13C9E6A-A9F7-0D92-50FF-4BA6621CD9FA}"/>
              </a:ext>
            </a:extLst>
          </p:cNvPr>
          <p:cNvSpPr txBox="1">
            <a:spLocks/>
          </p:cNvSpPr>
          <p:nvPr/>
        </p:nvSpPr>
        <p:spPr>
          <a:xfrm>
            <a:off x="8765282" y="2592254"/>
            <a:ext cx="2680221" cy="169277"/>
          </a:xfrm>
          <a:prstGeom prst="rect">
            <a:avLst/>
          </a:prstGeom>
        </p:spPr>
        <p:txBody>
          <a:bodyPr vert="horz" wrap="none" lIns="0" tIns="0" rIns="0" bIns="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これ以降の</a:t>
            </a:r>
            <a:r>
              <a:rPr kumimoji="1" lang="ja-JP" altLang="en-US" sz="11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キャンセルは不可</a:t>
            </a:r>
            <a:r>
              <a:rPr kumimoji="1" lang="ja-JP" altLang="en-US" sz="11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となります</a:t>
            </a:r>
          </a:p>
        </p:txBody>
      </p:sp>
      <p:sp>
        <p:nvSpPr>
          <p:cNvPr id="32" name="タイトル 2">
            <a:extLst>
              <a:ext uri="{FF2B5EF4-FFF2-40B4-BE49-F238E27FC236}">
                <a16:creationId xmlns:a16="http://schemas.microsoft.com/office/drawing/2014/main" id="{4090369F-05BC-B003-F5FE-C9CBC566E437}"/>
              </a:ext>
            </a:extLst>
          </p:cNvPr>
          <p:cNvSpPr txBox="1">
            <a:spLocks/>
          </p:cNvSpPr>
          <p:nvPr/>
        </p:nvSpPr>
        <p:spPr>
          <a:xfrm>
            <a:off x="479425" y="1044507"/>
            <a:ext cx="11233150" cy="1023357"/>
          </a:xfrm>
          <a:prstGeom prst="rect">
            <a:avLst/>
          </a:prstGeom>
        </p:spPr>
        <p:txBody>
          <a:bodyPr vert="horz" wrap="square" lIns="0" tIns="0" rIns="0" bIns="0" rtlCol="0" anchor="t">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以下のフローに沿ってお申し込み</a:t>
            </a: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の上、</a:t>
            </a:r>
            <a:r>
              <a:rPr kumimoji="1" lang="ja-JP" altLang="en-US"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クリエイティブ制作委託約款の第</a:t>
            </a:r>
            <a:r>
              <a:rPr kumimoji="1" lang="en-US" altLang="ja-JP"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9</a:t>
            </a:r>
            <a:r>
              <a:rPr kumimoji="1" lang="ja-JP" altLang="en-US"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条</a:t>
            </a:r>
            <a:r>
              <a:rPr kumimoji="1" lang="en-US" altLang="ja-JP"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(2)</a:t>
            </a:r>
            <a:r>
              <a:rPr kumimoji="1" lang="ja-JP" altLang="en-US"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支払条件</a:t>
            </a:r>
            <a:r>
              <a:rPr kumimoji="1" lang="en-US" altLang="ja-JP"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2</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にしたがってお支払いいただきます。</a:t>
            </a:r>
            <a:endPar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ただし、協賛内容のうち広告配信を伴うものは当該広告商品のお申し込み方法に準じます。</a:t>
            </a:r>
            <a:endPar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詳細は、お申し込みのマニュアル資料</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en-US" altLang="ja-JP"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hlinkClick r:id="rId3"/>
              </a:rPr>
              <a:t>Yahoo!</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hlinkClick r:id="rId3"/>
              </a:rPr>
              <a:t>広告ディスプレイ広告（予約型）広告関連サービスのお申込について</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をご参照ください。なお、お申し込み可能な代理店様に一部制限がございますので、事前に弊社担当営業までお問い合わせください。</a:t>
            </a:r>
            <a:endParaRPr kumimoji="1" lang="en-US" altLang="ja-JP" sz="12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34" name="ホームベース 58">
            <a:extLst>
              <a:ext uri="{FF2B5EF4-FFF2-40B4-BE49-F238E27FC236}">
                <a16:creationId xmlns:a16="http://schemas.microsoft.com/office/drawing/2014/main" id="{4D907266-09AA-16BC-F203-E89C7E5E275C}"/>
              </a:ext>
            </a:extLst>
          </p:cNvPr>
          <p:cNvSpPr/>
          <p:nvPr/>
        </p:nvSpPr>
        <p:spPr>
          <a:xfrm>
            <a:off x="9607855" y="3005688"/>
            <a:ext cx="1844421"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請求書発行</a:t>
            </a:r>
          </a:p>
        </p:txBody>
      </p:sp>
      <p:sp>
        <p:nvSpPr>
          <p:cNvPr id="35" name="ホームベース 59">
            <a:extLst>
              <a:ext uri="{FF2B5EF4-FFF2-40B4-BE49-F238E27FC236}">
                <a16:creationId xmlns:a16="http://schemas.microsoft.com/office/drawing/2014/main" id="{18905A0B-F37B-5146-DF1D-F42284E73787}"/>
              </a:ext>
            </a:extLst>
          </p:cNvPr>
          <p:cNvSpPr/>
          <p:nvPr/>
        </p:nvSpPr>
        <p:spPr>
          <a:xfrm>
            <a:off x="8247978" y="3005688"/>
            <a:ext cx="1844421"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納品・掲載</a:t>
            </a:r>
          </a:p>
        </p:txBody>
      </p:sp>
      <p:sp>
        <p:nvSpPr>
          <p:cNvPr id="36" name="ホームベース 60">
            <a:extLst>
              <a:ext uri="{FF2B5EF4-FFF2-40B4-BE49-F238E27FC236}">
                <a16:creationId xmlns:a16="http://schemas.microsoft.com/office/drawing/2014/main" id="{67E6F3B2-0959-1BBF-CF40-E5AF1B6E4262}"/>
              </a:ext>
            </a:extLst>
          </p:cNvPr>
          <p:cNvSpPr/>
          <p:nvPr/>
        </p:nvSpPr>
        <p:spPr>
          <a:xfrm>
            <a:off x="6609638" y="3005688"/>
            <a:ext cx="2117745"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制作・掲載準備</a:t>
            </a:r>
          </a:p>
        </p:txBody>
      </p:sp>
      <p:sp>
        <p:nvSpPr>
          <p:cNvPr id="37" name="ホームベース 61">
            <a:extLst>
              <a:ext uri="{FF2B5EF4-FFF2-40B4-BE49-F238E27FC236}">
                <a16:creationId xmlns:a16="http://schemas.microsoft.com/office/drawing/2014/main" id="{26247194-1CEB-4C9E-737E-52D6554D731C}"/>
              </a:ext>
            </a:extLst>
          </p:cNvPr>
          <p:cNvSpPr/>
          <p:nvPr/>
        </p:nvSpPr>
        <p:spPr>
          <a:xfrm>
            <a:off x="5158733" y="3005688"/>
            <a:ext cx="1922721"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送信</a:t>
            </a:r>
          </a:p>
        </p:txBody>
      </p:sp>
      <p:sp>
        <p:nvSpPr>
          <p:cNvPr id="38" name="ホームベース 62">
            <a:extLst>
              <a:ext uri="{FF2B5EF4-FFF2-40B4-BE49-F238E27FC236}">
                <a16:creationId xmlns:a16="http://schemas.microsoft.com/office/drawing/2014/main" id="{9F1AD751-9375-8D91-9393-1DA55A926E65}"/>
              </a:ext>
            </a:extLst>
          </p:cNvPr>
          <p:cNvSpPr/>
          <p:nvPr/>
        </p:nvSpPr>
        <p:spPr>
          <a:xfrm>
            <a:off x="3629869" y="3005688"/>
            <a:ext cx="2191977"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確認・承認</a:t>
            </a:r>
          </a:p>
        </p:txBody>
      </p:sp>
      <p:sp>
        <p:nvSpPr>
          <p:cNvPr id="39" name="ホームベース 63">
            <a:extLst>
              <a:ext uri="{FF2B5EF4-FFF2-40B4-BE49-F238E27FC236}">
                <a16:creationId xmlns:a16="http://schemas.microsoft.com/office/drawing/2014/main" id="{D03E84FB-D601-B66B-63F1-A3D51E60F038}"/>
              </a:ext>
            </a:extLst>
          </p:cNvPr>
          <p:cNvSpPr/>
          <p:nvPr/>
        </p:nvSpPr>
        <p:spPr>
          <a:xfrm>
            <a:off x="2117592" y="3005688"/>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40" name="ホームベース 64">
            <a:extLst>
              <a:ext uri="{FF2B5EF4-FFF2-40B4-BE49-F238E27FC236}">
                <a16:creationId xmlns:a16="http://schemas.microsoft.com/office/drawing/2014/main" id="{D9208185-9320-6D63-DDDD-822E6A32334E}"/>
              </a:ext>
            </a:extLst>
          </p:cNvPr>
          <p:cNvSpPr/>
          <p:nvPr/>
        </p:nvSpPr>
        <p:spPr>
          <a:xfrm>
            <a:off x="1415480" y="3005688"/>
            <a:ext cx="1734203" cy="7596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ご連絡</a:t>
            </a:r>
          </a:p>
        </p:txBody>
      </p:sp>
      <p:sp>
        <p:nvSpPr>
          <p:cNvPr id="41" name="ホームベース 65">
            <a:extLst>
              <a:ext uri="{FF2B5EF4-FFF2-40B4-BE49-F238E27FC236}">
                <a16:creationId xmlns:a16="http://schemas.microsoft.com/office/drawing/2014/main" id="{99C8A999-053E-B301-49BF-BE18D4961C2D}"/>
              </a:ext>
            </a:extLst>
          </p:cNvPr>
          <p:cNvSpPr/>
          <p:nvPr/>
        </p:nvSpPr>
        <p:spPr>
          <a:xfrm>
            <a:off x="9607855" y="4256702"/>
            <a:ext cx="1844421"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756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お支払い</a:t>
            </a:r>
          </a:p>
        </p:txBody>
      </p:sp>
      <p:sp>
        <p:nvSpPr>
          <p:cNvPr id="42" name="ホームベース 66">
            <a:extLst>
              <a:ext uri="{FF2B5EF4-FFF2-40B4-BE49-F238E27FC236}">
                <a16:creationId xmlns:a16="http://schemas.microsoft.com/office/drawing/2014/main" id="{235C5600-A1A9-3619-CDFE-C1C5CB450153}"/>
              </a:ext>
            </a:extLst>
          </p:cNvPr>
          <p:cNvSpPr/>
          <p:nvPr/>
        </p:nvSpPr>
        <p:spPr>
          <a:xfrm>
            <a:off x="6609638" y="4256702"/>
            <a:ext cx="3523193"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確認・検収</a:t>
            </a:r>
          </a:p>
        </p:txBody>
      </p:sp>
      <p:sp>
        <p:nvSpPr>
          <p:cNvPr id="43" name="ホームベース 67">
            <a:extLst>
              <a:ext uri="{FF2B5EF4-FFF2-40B4-BE49-F238E27FC236}">
                <a16:creationId xmlns:a16="http://schemas.microsoft.com/office/drawing/2014/main" id="{840C7155-D33E-298F-0C5A-D87B47C900B0}"/>
              </a:ext>
            </a:extLst>
          </p:cNvPr>
          <p:cNvSpPr/>
          <p:nvPr/>
        </p:nvSpPr>
        <p:spPr>
          <a:xfrm>
            <a:off x="5158733" y="4256702"/>
            <a:ext cx="1922721"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送信</a:t>
            </a:r>
          </a:p>
        </p:txBody>
      </p:sp>
      <p:sp>
        <p:nvSpPr>
          <p:cNvPr id="44" name="ホームベース 68">
            <a:extLst>
              <a:ext uri="{FF2B5EF4-FFF2-40B4-BE49-F238E27FC236}">
                <a16:creationId xmlns:a16="http://schemas.microsoft.com/office/drawing/2014/main" id="{8D0B3234-7634-227C-D3FA-C2B22012B0CB}"/>
              </a:ext>
            </a:extLst>
          </p:cNvPr>
          <p:cNvSpPr/>
          <p:nvPr/>
        </p:nvSpPr>
        <p:spPr>
          <a:xfrm>
            <a:off x="3629869" y="4256702"/>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確認・承認</a:t>
            </a:r>
          </a:p>
        </p:txBody>
      </p:sp>
      <p:sp>
        <p:nvSpPr>
          <p:cNvPr id="45" name="ホームベース 69">
            <a:extLst>
              <a:ext uri="{FF2B5EF4-FFF2-40B4-BE49-F238E27FC236}">
                <a16:creationId xmlns:a16="http://schemas.microsoft.com/office/drawing/2014/main" id="{0D409C60-CB38-999B-D13E-52BCE60B5E91}"/>
              </a:ext>
            </a:extLst>
          </p:cNvPr>
          <p:cNvSpPr/>
          <p:nvPr/>
        </p:nvSpPr>
        <p:spPr>
          <a:xfrm>
            <a:off x="2563321" y="4256702"/>
            <a:ext cx="1734203"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確認・申し込み</a:t>
            </a:r>
          </a:p>
        </p:txBody>
      </p:sp>
      <p:cxnSp>
        <p:nvCxnSpPr>
          <p:cNvPr id="46" name="直線コネクタ 45">
            <a:extLst>
              <a:ext uri="{FF2B5EF4-FFF2-40B4-BE49-F238E27FC236}">
                <a16:creationId xmlns:a16="http://schemas.microsoft.com/office/drawing/2014/main" id="{9AD76C06-7DBA-2C1A-2C3A-F43664A50A23}"/>
              </a:ext>
            </a:extLst>
          </p:cNvPr>
          <p:cNvCxnSpPr>
            <a:cxnSpLocks/>
          </p:cNvCxnSpPr>
          <p:nvPr/>
        </p:nvCxnSpPr>
        <p:spPr>
          <a:xfrm>
            <a:off x="7085176" y="2796651"/>
            <a:ext cx="0" cy="2321906"/>
          </a:xfrm>
          <a:prstGeom prst="line">
            <a:avLst/>
          </a:prstGeom>
          <a:noFill/>
          <a:ln w="34925" cap="flat" cmpd="sng" algn="ctr">
            <a:solidFill>
              <a:srgbClr val="C9002C"/>
            </a:solidFill>
            <a:prstDash val="sysDot"/>
          </a:ln>
          <a:effectLst>
            <a:glow rad="38651">
              <a:srgbClr val="FFFFFF"/>
            </a:glow>
          </a:effectLst>
        </p:spPr>
      </p:cxnSp>
      <p:grpSp>
        <p:nvGrpSpPr>
          <p:cNvPr id="47" name="グループ化 46">
            <a:extLst>
              <a:ext uri="{FF2B5EF4-FFF2-40B4-BE49-F238E27FC236}">
                <a16:creationId xmlns:a16="http://schemas.microsoft.com/office/drawing/2014/main" id="{4909E5B6-4FA4-BF9E-D8AF-126EE0A4A3F6}"/>
              </a:ext>
            </a:extLst>
          </p:cNvPr>
          <p:cNvGrpSpPr/>
          <p:nvPr/>
        </p:nvGrpSpPr>
        <p:grpSpPr>
          <a:xfrm>
            <a:off x="6838767" y="2316263"/>
            <a:ext cx="1876415" cy="469804"/>
            <a:chOff x="6757793" y="2283586"/>
            <a:chExt cx="1876415" cy="469804"/>
          </a:xfrm>
        </p:grpSpPr>
        <p:sp>
          <p:nvSpPr>
            <p:cNvPr id="48" name="テキスト ボックス 47">
              <a:extLst>
                <a:ext uri="{FF2B5EF4-FFF2-40B4-BE49-F238E27FC236}">
                  <a16:creationId xmlns:a16="http://schemas.microsoft.com/office/drawing/2014/main" id="{964B9FC3-4745-10D3-786A-866E4B7D5EB9}"/>
                </a:ext>
              </a:extLst>
            </p:cNvPr>
            <p:cNvSpPr txBox="1"/>
            <p:nvPr/>
          </p:nvSpPr>
          <p:spPr>
            <a:xfrm>
              <a:off x="6757793" y="2285390"/>
              <a:ext cx="1876415" cy="468000"/>
            </a:xfrm>
            <a:prstGeom prst="roundRect">
              <a:avLst>
                <a:gd name="adj" fmla="val 50000"/>
              </a:avLst>
            </a:prstGeom>
            <a:solidFill>
              <a:srgbClr val="FFFFFF"/>
            </a:solidFill>
            <a:ln w="25400">
              <a:solidFill>
                <a:srgbClr val="C9002C"/>
              </a:solidFill>
            </a:ln>
          </p:spPr>
          <p:txBody>
            <a:bodyPr wrap="square" lIns="576000" tIns="36000" bIns="0" rtlCol="0" anchor="ctr">
              <a:noAutofit/>
            </a:bodyPr>
            <a:lstStyle/>
            <a:p>
              <a:pPr>
                <a:defRPr/>
              </a:pPr>
              <a:r>
                <a:rPr kumimoji="0" lang="ja-JP" altLang="en-US" sz="1600" kern="0" dirty="0">
                  <a:solidFill>
                    <a:srgbClr val="C9002C"/>
                  </a:solidFill>
                  <a:latin typeface="Meiryo" panose="020B0604030504040204" pitchFamily="34" charset="-128"/>
                  <a:ea typeface="Meiryo" panose="020B0604030504040204" pitchFamily="34" charset="-128"/>
                </a:rPr>
                <a:t>契約成立</a:t>
              </a:r>
            </a:p>
          </p:txBody>
        </p:sp>
        <p:pic>
          <p:nvPicPr>
            <p:cNvPr id="49" name="グラフィックス 48" descr="バッジ: チェックマーク 1 単色塗りつぶし">
              <a:extLst>
                <a:ext uri="{FF2B5EF4-FFF2-40B4-BE49-F238E27FC236}">
                  <a16:creationId xmlns:a16="http://schemas.microsoft.com/office/drawing/2014/main" id="{C46D7862-24E8-6874-B10B-718C942A6FB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757793" y="2283586"/>
              <a:ext cx="469037" cy="469037"/>
            </a:xfrm>
            <a:prstGeom prst="rect">
              <a:avLst/>
            </a:prstGeom>
          </p:spPr>
        </p:pic>
      </p:grpSp>
      <p:grpSp>
        <p:nvGrpSpPr>
          <p:cNvPr id="50" name="グループ化 49">
            <a:extLst>
              <a:ext uri="{FF2B5EF4-FFF2-40B4-BE49-F238E27FC236}">
                <a16:creationId xmlns:a16="http://schemas.microsoft.com/office/drawing/2014/main" id="{28EECAAC-F1DA-AACC-3E19-CA3B3F1AAD6A}"/>
              </a:ext>
            </a:extLst>
          </p:cNvPr>
          <p:cNvGrpSpPr/>
          <p:nvPr/>
        </p:nvGrpSpPr>
        <p:grpSpPr>
          <a:xfrm>
            <a:off x="497907" y="2725521"/>
            <a:ext cx="885476" cy="1130553"/>
            <a:chOff x="455043" y="2752415"/>
            <a:chExt cx="885476" cy="1130553"/>
          </a:xfrm>
        </p:grpSpPr>
        <p:sp>
          <p:nvSpPr>
            <p:cNvPr id="51" name="角丸四角形 75">
              <a:extLst>
                <a:ext uri="{FF2B5EF4-FFF2-40B4-BE49-F238E27FC236}">
                  <a16:creationId xmlns:a16="http://schemas.microsoft.com/office/drawing/2014/main" id="{D54EC14E-04BB-D216-A0FB-138ED57719FE}"/>
                </a:ext>
              </a:extLst>
            </p:cNvPr>
            <p:cNvSpPr/>
            <p:nvPr/>
          </p:nvSpPr>
          <p:spPr>
            <a:xfrm>
              <a:off x="455043" y="2752415"/>
              <a:ext cx="885476" cy="1036964"/>
            </a:xfrm>
            <a:prstGeom prst="roundRect">
              <a:avLst>
                <a:gd name="adj" fmla="val 2711"/>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sz="1200" b="1" kern="0">
                  <a:solidFill>
                    <a:srgbClr val="FFFFFF"/>
                  </a:solidFill>
                  <a:latin typeface="Meiryo" panose="020B0604030504040204" pitchFamily="34" charset="-128"/>
                  <a:ea typeface="Meiryo" panose="020B0604030504040204" pitchFamily="34" charset="-128"/>
                </a:rPr>
                <a:t>ヤフー</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52" name="直角三角形 51">
              <a:extLst>
                <a:ext uri="{FF2B5EF4-FFF2-40B4-BE49-F238E27FC236}">
                  <a16:creationId xmlns:a16="http://schemas.microsoft.com/office/drawing/2014/main" id="{99FDB4EB-9E05-E734-7DC3-DDF419CCE058}"/>
                </a:ext>
              </a:extLst>
            </p:cNvPr>
            <p:cNvSpPr>
              <a:spLocks noChangeAspect="1"/>
            </p:cNvSpPr>
            <p:nvPr/>
          </p:nvSpPr>
          <p:spPr>
            <a:xfrm rot="10800000">
              <a:off x="462842" y="3779862"/>
              <a:ext cx="157590" cy="103106"/>
            </a:xfrm>
            <a:prstGeom prst="rtTriangle">
              <a:avLst/>
            </a:prstGeom>
            <a:solidFill>
              <a:srgbClr val="C9002C">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grpSp>
      <p:cxnSp>
        <p:nvCxnSpPr>
          <p:cNvPr id="53" name="直線コネクタ 52">
            <a:extLst>
              <a:ext uri="{FF2B5EF4-FFF2-40B4-BE49-F238E27FC236}">
                <a16:creationId xmlns:a16="http://schemas.microsoft.com/office/drawing/2014/main" id="{59A713BD-B189-4DC7-C725-1D55A26B261C}"/>
              </a:ext>
            </a:extLst>
          </p:cNvPr>
          <p:cNvCxnSpPr>
            <a:cxnSpLocks/>
          </p:cNvCxnSpPr>
          <p:nvPr/>
        </p:nvCxnSpPr>
        <p:spPr>
          <a:xfrm>
            <a:off x="2683079" y="4889738"/>
            <a:ext cx="0" cy="519310"/>
          </a:xfrm>
          <a:prstGeom prst="line">
            <a:avLst/>
          </a:prstGeom>
          <a:noFill/>
          <a:ln w="9525" cap="flat" cmpd="sng" algn="ctr">
            <a:solidFill>
              <a:srgbClr val="545454"/>
            </a:solidFill>
            <a:prstDash val="solid"/>
          </a:ln>
          <a:effectLst/>
        </p:spPr>
      </p:cxnSp>
      <p:sp>
        <p:nvSpPr>
          <p:cNvPr id="54" name="円/楕円 78">
            <a:extLst>
              <a:ext uri="{FF2B5EF4-FFF2-40B4-BE49-F238E27FC236}">
                <a16:creationId xmlns:a16="http://schemas.microsoft.com/office/drawing/2014/main" id="{8F1ECDD0-CBC5-3C0A-1FBD-AC701BD2BBC4}"/>
              </a:ext>
            </a:extLst>
          </p:cNvPr>
          <p:cNvSpPr>
            <a:spLocks noChangeAspect="1"/>
          </p:cNvSpPr>
          <p:nvPr/>
        </p:nvSpPr>
        <p:spPr>
          <a:xfrm>
            <a:off x="2629079" y="4835738"/>
            <a:ext cx="110666" cy="108000"/>
          </a:xfrm>
          <a:prstGeom prst="ellipse">
            <a:avLst/>
          </a:prstGeom>
          <a:solidFill>
            <a:srgbClr val="656565"/>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55" name="タイトル 2">
            <a:extLst>
              <a:ext uri="{FF2B5EF4-FFF2-40B4-BE49-F238E27FC236}">
                <a16:creationId xmlns:a16="http://schemas.microsoft.com/office/drawing/2014/main" id="{BFC36055-1FCD-AB2C-5BC2-BCC61DED217C}"/>
              </a:ext>
            </a:extLst>
          </p:cNvPr>
          <p:cNvSpPr txBox="1">
            <a:spLocks/>
          </p:cNvSpPr>
          <p:nvPr/>
        </p:nvSpPr>
        <p:spPr>
          <a:xfrm>
            <a:off x="2563321" y="5332320"/>
            <a:ext cx="2511489" cy="1058527"/>
          </a:xfrm>
          <a:prstGeom prst="rect">
            <a:avLst/>
          </a:prstGeom>
          <a:solidFill>
            <a:srgbClr val="FFFFFF"/>
          </a:solidFill>
          <a:ln>
            <a:solidFill>
              <a:srgbClr val="656565"/>
            </a:solidFill>
          </a:ln>
        </p:spPr>
        <p:txBody>
          <a:bodyPr vert="horz" wrap="none" lIns="108000" tIns="144000" rIns="144000" bIns="10800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以下をセット</a:t>
            </a: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で確認いただきます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フォーム</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に</a:t>
            </a: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記載の申し込み</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内容</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商品</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資料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該当</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する約款</a:t>
            </a:r>
          </a:p>
        </p:txBody>
      </p:sp>
      <p:grpSp>
        <p:nvGrpSpPr>
          <p:cNvPr id="56" name="グループ化 55">
            <a:extLst>
              <a:ext uri="{FF2B5EF4-FFF2-40B4-BE49-F238E27FC236}">
                <a16:creationId xmlns:a16="http://schemas.microsoft.com/office/drawing/2014/main" id="{582B754A-EC0C-04BF-A530-BEF4B6D324E3}"/>
              </a:ext>
            </a:extLst>
          </p:cNvPr>
          <p:cNvGrpSpPr/>
          <p:nvPr/>
        </p:nvGrpSpPr>
        <p:grpSpPr>
          <a:xfrm>
            <a:off x="497907" y="3985671"/>
            <a:ext cx="885476" cy="1134053"/>
            <a:chOff x="455043" y="4012565"/>
            <a:chExt cx="885476" cy="1134053"/>
          </a:xfrm>
        </p:grpSpPr>
        <p:sp>
          <p:nvSpPr>
            <p:cNvPr id="57" name="直角三角形 56">
              <a:extLst>
                <a:ext uri="{FF2B5EF4-FFF2-40B4-BE49-F238E27FC236}">
                  <a16:creationId xmlns:a16="http://schemas.microsoft.com/office/drawing/2014/main" id="{B8A6193C-E571-2F0E-C505-11862F67C92D}"/>
                </a:ext>
              </a:extLst>
            </p:cNvPr>
            <p:cNvSpPr>
              <a:spLocks noChangeAspect="1"/>
            </p:cNvSpPr>
            <p:nvPr/>
          </p:nvSpPr>
          <p:spPr>
            <a:xfrm rot="10800000">
              <a:off x="462842" y="5043512"/>
              <a:ext cx="157590" cy="103106"/>
            </a:xfrm>
            <a:prstGeom prst="rtTriangle">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58" name="角丸四角形 82">
              <a:extLst>
                <a:ext uri="{FF2B5EF4-FFF2-40B4-BE49-F238E27FC236}">
                  <a16:creationId xmlns:a16="http://schemas.microsoft.com/office/drawing/2014/main" id="{184A47AD-44E1-EBD2-C980-7B103063F815}"/>
                </a:ext>
              </a:extLst>
            </p:cNvPr>
            <p:cNvSpPr/>
            <p:nvPr/>
          </p:nvSpPr>
          <p:spPr>
            <a:xfrm>
              <a:off x="455043" y="4012565"/>
              <a:ext cx="885476" cy="1036964"/>
            </a:xfrm>
            <a:prstGeom prst="roundRect">
              <a:avLst>
                <a:gd name="adj" fmla="val 2711"/>
              </a:avLst>
            </a:prstGeom>
            <a:solidFill>
              <a:srgbClr val="656565"/>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sz="1200" b="1" kern="0">
                  <a:solidFill>
                    <a:srgbClr val="FFFFFF"/>
                  </a:solidFill>
                  <a:latin typeface="Meiryo" panose="020B0604030504040204" pitchFamily="34" charset="-128"/>
                  <a:ea typeface="Meiryo" panose="020B0604030504040204" pitchFamily="34" charset="-128"/>
                </a:rPr>
                <a:t>代理店様</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grpSp>
      <p:sp>
        <p:nvSpPr>
          <p:cNvPr id="59" name="直角三角形 58">
            <a:extLst>
              <a:ext uri="{FF2B5EF4-FFF2-40B4-BE49-F238E27FC236}">
                <a16:creationId xmlns:a16="http://schemas.microsoft.com/office/drawing/2014/main" id="{DCA8E65F-EC9A-5569-C4E1-13F33745C749}"/>
              </a:ext>
            </a:extLst>
          </p:cNvPr>
          <p:cNvSpPr>
            <a:spLocks noChangeAspect="1"/>
          </p:cNvSpPr>
          <p:nvPr/>
        </p:nvSpPr>
        <p:spPr>
          <a:xfrm rot="10800000">
            <a:off x="1197343" y="2761542"/>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60" name="直角三角形 59">
            <a:extLst>
              <a:ext uri="{FF2B5EF4-FFF2-40B4-BE49-F238E27FC236}">
                <a16:creationId xmlns:a16="http://schemas.microsoft.com/office/drawing/2014/main" id="{7EF0231A-31FB-5BD7-9D93-14E226A28E57}"/>
              </a:ext>
            </a:extLst>
          </p:cNvPr>
          <p:cNvSpPr>
            <a:spLocks noChangeAspect="1"/>
          </p:cNvSpPr>
          <p:nvPr/>
        </p:nvSpPr>
        <p:spPr>
          <a:xfrm rot="10800000">
            <a:off x="1197343" y="4023109"/>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cxnSp>
        <p:nvCxnSpPr>
          <p:cNvPr id="61" name="直線コネクタ 60">
            <a:extLst>
              <a:ext uri="{FF2B5EF4-FFF2-40B4-BE49-F238E27FC236}">
                <a16:creationId xmlns:a16="http://schemas.microsoft.com/office/drawing/2014/main" id="{7229AD53-486D-49B3-3080-37ADC03EBBCE}"/>
              </a:ext>
            </a:extLst>
          </p:cNvPr>
          <p:cNvCxnSpPr/>
          <p:nvPr/>
        </p:nvCxnSpPr>
        <p:spPr>
          <a:xfrm>
            <a:off x="620432" y="3393106"/>
            <a:ext cx="576000" cy="0"/>
          </a:xfrm>
          <a:prstGeom prst="line">
            <a:avLst/>
          </a:prstGeom>
          <a:noFill/>
          <a:ln w="12700" cap="flat" cmpd="sng" algn="ctr">
            <a:solidFill>
              <a:srgbClr val="FFFFFF"/>
            </a:solidFill>
            <a:prstDash val="solid"/>
          </a:ln>
          <a:effectLst/>
        </p:spPr>
      </p:cxnSp>
      <p:cxnSp>
        <p:nvCxnSpPr>
          <p:cNvPr id="62" name="直線コネクタ 61">
            <a:extLst>
              <a:ext uri="{FF2B5EF4-FFF2-40B4-BE49-F238E27FC236}">
                <a16:creationId xmlns:a16="http://schemas.microsoft.com/office/drawing/2014/main" id="{589E6F9B-C0DC-2381-FBBE-7AF60E930F25}"/>
              </a:ext>
            </a:extLst>
          </p:cNvPr>
          <p:cNvCxnSpPr/>
          <p:nvPr/>
        </p:nvCxnSpPr>
        <p:spPr>
          <a:xfrm>
            <a:off x="597070" y="4668199"/>
            <a:ext cx="576000" cy="0"/>
          </a:xfrm>
          <a:prstGeom prst="line">
            <a:avLst/>
          </a:prstGeom>
          <a:noFill/>
          <a:ln w="12700" cap="flat" cmpd="sng" algn="ctr">
            <a:solidFill>
              <a:srgbClr val="FFFFFF"/>
            </a:solidFill>
            <a:prstDash val="solid"/>
          </a:ln>
          <a:effectLst/>
        </p:spPr>
      </p:cxnSp>
    </p:spTree>
    <p:extLst>
      <p:ext uri="{BB962C8B-B14F-4D97-AF65-F5344CB8AC3E}">
        <p14:creationId xmlns:p14="http://schemas.microsoft.com/office/powerpoint/2010/main" val="25780480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E0F36301-1EB5-314E-543A-A99A65196839}"/>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43104796-9D20-25FA-E9D2-23CA45B096DE}"/>
              </a:ext>
            </a:extLst>
          </p:cNvPr>
          <p:cNvSpPr>
            <a:spLocks noGrp="1"/>
          </p:cNvSpPr>
          <p:nvPr>
            <p:ph type="body" sz="quarter" idx="18"/>
          </p:nvPr>
        </p:nvSpPr>
        <p:spPr/>
        <p:txBody>
          <a:bodyPr/>
          <a:lstStyle/>
          <a:p>
            <a:r>
              <a:rPr kumimoji="1" lang="en-US" altLang="ja-JP" dirty="0"/>
              <a:t>04</a:t>
            </a:r>
            <a:endParaRPr kumimoji="1" lang="ja-JP" altLang="en-US" dirty="0"/>
          </a:p>
        </p:txBody>
      </p:sp>
      <p:sp>
        <p:nvSpPr>
          <p:cNvPr id="5" name="テキスト プレースホルダー 4">
            <a:extLst>
              <a:ext uri="{FF2B5EF4-FFF2-40B4-BE49-F238E27FC236}">
                <a16:creationId xmlns:a16="http://schemas.microsoft.com/office/drawing/2014/main" id="{E2F377F4-A9F1-75E1-65B7-6F68AEF81AA0}"/>
              </a:ext>
            </a:extLst>
          </p:cNvPr>
          <p:cNvSpPr>
            <a:spLocks noGrp="1"/>
          </p:cNvSpPr>
          <p:nvPr>
            <p:ph type="body" sz="quarter" idx="19"/>
          </p:nvPr>
        </p:nvSpPr>
        <p:spPr/>
        <p:txBody>
          <a:bodyPr/>
          <a:lstStyle/>
          <a:p>
            <a:r>
              <a:rPr lang="ja-JP" altLang="en-US" dirty="0"/>
              <a:t>その他・注意事項</a:t>
            </a:r>
            <a:endParaRPr lang="en-US" altLang="ja-JP" dirty="0"/>
          </a:p>
        </p:txBody>
      </p:sp>
      <p:pic>
        <p:nvPicPr>
          <p:cNvPr id="8" name="図プレースホルダー 7" descr="アイコン&#10;&#10;自動的に生成された説明">
            <a:extLst>
              <a:ext uri="{FF2B5EF4-FFF2-40B4-BE49-F238E27FC236}">
                <a16:creationId xmlns:a16="http://schemas.microsoft.com/office/drawing/2014/main" id="{512916EA-78AE-A586-5FA9-7F18492252DA}"/>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a:xfrm>
            <a:off x="2204326" y="2773503"/>
            <a:ext cx="1586282" cy="1464484"/>
          </a:xfrm>
        </p:spPr>
      </p:pic>
    </p:spTree>
    <p:extLst>
      <p:ext uri="{BB962C8B-B14F-4D97-AF65-F5344CB8AC3E}">
        <p14:creationId xmlns:p14="http://schemas.microsoft.com/office/powerpoint/2010/main" val="38012978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27BFF94A-E793-FBAD-FACB-BAE59B5EFFA2}"/>
              </a:ext>
            </a:extLst>
          </p:cNvPr>
          <p:cNvSpPr>
            <a:spLocks noGrp="1"/>
          </p:cNvSpPr>
          <p:nvPr>
            <p:ph type="body" sz="quarter" idx="14"/>
          </p:nvPr>
        </p:nvSpPr>
        <p:spPr>
          <a:xfrm>
            <a:off x="1905536" y="1686546"/>
            <a:ext cx="5414600" cy="360040"/>
          </a:xfrm>
          <a:prstGeom prst="rect">
            <a:avLst/>
          </a:prstGeom>
        </p:spPr>
        <p:txBody>
          <a:bodyPr anchor="ctr">
            <a:normAutofit lnSpcReduction="10000"/>
          </a:bodyPr>
          <a:lstStyle/>
          <a:p>
            <a:r>
              <a:rPr lang="ja-JP" altLang="en-US" dirty="0"/>
              <a:t>概要</a:t>
            </a:r>
            <a:endParaRPr lang="en-US" altLang="ja-JP" dirty="0"/>
          </a:p>
        </p:txBody>
      </p:sp>
      <p:sp>
        <p:nvSpPr>
          <p:cNvPr id="7" name="テキスト プレースホルダー 6">
            <a:extLst>
              <a:ext uri="{FF2B5EF4-FFF2-40B4-BE49-F238E27FC236}">
                <a16:creationId xmlns:a16="http://schemas.microsoft.com/office/drawing/2014/main" id="{D48E0C46-C82E-D392-8683-6265033EF161}"/>
              </a:ext>
            </a:extLst>
          </p:cNvPr>
          <p:cNvSpPr>
            <a:spLocks noGrp="1"/>
          </p:cNvSpPr>
          <p:nvPr>
            <p:ph type="body" sz="quarter" idx="15"/>
          </p:nvPr>
        </p:nvSpPr>
        <p:spPr>
          <a:xfrm>
            <a:off x="1905536" y="2641140"/>
            <a:ext cx="5414600" cy="360040"/>
          </a:xfrm>
          <a:prstGeom prst="rect">
            <a:avLst/>
          </a:prstGeom>
        </p:spPr>
        <p:txBody>
          <a:bodyPr anchor="ctr">
            <a:normAutofit lnSpcReduction="10000"/>
          </a:bodyPr>
          <a:lstStyle/>
          <a:p>
            <a:r>
              <a:rPr lang="ja-JP" altLang="en-US" dirty="0"/>
              <a:t>商品スペック</a:t>
            </a:r>
          </a:p>
        </p:txBody>
      </p:sp>
      <p:sp>
        <p:nvSpPr>
          <p:cNvPr id="8" name="テキスト プレースホルダー 7">
            <a:extLst>
              <a:ext uri="{FF2B5EF4-FFF2-40B4-BE49-F238E27FC236}">
                <a16:creationId xmlns:a16="http://schemas.microsoft.com/office/drawing/2014/main" id="{828979A9-3C24-25AA-244A-AE6E4FABFB65}"/>
              </a:ext>
            </a:extLst>
          </p:cNvPr>
          <p:cNvSpPr>
            <a:spLocks noGrp="1"/>
          </p:cNvSpPr>
          <p:nvPr>
            <p:ph type="body" sz="quarter" idx="16"/>
          </p:nvPr>
        </p:nvSpPr>
        <p:spPr>
          <a:xfrm>
            <a:off x="1905536" y="4499239"/>
            <a:ext cx="5414600" cy="360040"/>
          </a:xfrm>
          <a:prstGeom prst="rect">
            <a:avLst/>
          </a:prstGeom>
        </p:spPr>
        <p:txBody>
          <a:bodyPr anchor="ctr">
            <a:normAutofit lnSpcReduction="10000"/>
          </a:bodyPr>
          <a:lstStyle/>
          <a:p>
            <a:r>
              <a:rPr lang="ja-JP" altLang="en-US" dirty="0"/>
              <a:t>その他・注意事項</a:t>
            </a:r>
          </a:p>
        </p:txBody>
      </p:sp>
      <p:sp>
        <p:nvSpPr>
          <p:cNvPr id="9" name="テキスト プレースホルダー 11">
            <a:extLst>
              <a:ext uri="{FF2B5EF4-FFF2-40B4-BE49-F238E27FC236}">
                <a16:creationId xmlns:a16="http://schemas.microsoft.com/office/drawing/2014/main" id="{09018CAC-4A98-07FD-A601-AF2B22A0DEC2}"/>
              </a:ext>
            </a:extLst>
          </p:cNvPr>
          <p:cNvSpPr txBox="1">
            <a:spLocks/>
          </p:cNvSpPr>
          <p:nvPr/>
        </p:nvSpPr>
        <p:spPr>
          <a:xfrm>
            <a:off x="1905536" y="5391675"/>
            <a:ext cx="5414963" cy="360363"/>
          </a:xfrm>
          <a:prstGeom prst="rect">
            <a:avLst/>
          </a:prstGeom>
        </p:spPr>
        <p:txBody>
          <a:bodyPr>
            <a:normAutofit lnSpcReduction="10000"/>
          </a:bodyPr>
          <a:lst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sz="1800" b="1" dirty="0">
                <a:solidFill>
                  <a:schemeClr val="accent3"/>
                </a:solidFill>
                <a:latin typeface="+mn-ea"/>
              </a:rPr>
              <a:t>appendix</a:t>
            </a:r>
            <a:endParaRPr lang="ja-JP" altLang="en-US" sz="1800" b="1" dirty="0">
              <a:solidFill>
                <a:schemeClr val="accent3"/>
              </a:solidFill>
              <a:latin typeface="+mn-ea"/>
            </a:endParaRPr>
          </a:p>
        </p:txBody>
      </p:sp>
      <p:sp>
        <p:nvSpPr>
          <p:cNvPr id="2" name="テキスト プレースホルダー 7">
            <a:extLst>
              <a:ext uri="{FF2B5EF4-FFF2-40B4-BE49-F238E27FC236}">
                <a16:creationId xmlns:a16="http://schemas.microsoft.com/office/drawing/2014/main" id="{657BA7AB-1510-0121-6AFD-CA4D4D8FF5EA}"/>
              </a:ext>
            </a:extLst>
          </p:cNvPr>
          <p:cNvSpPr txBox="1">
            <a:spLocks/>
          </p:cNvSpPr>
          <p:nvPr/>
        </p:nvSpPr>
        <p:spPr>
          <a:xfrm>
            <a:off x="1903932" y="3554361"/>
            <a:ext cx="5414600" cy="360040"/>
          </a:xfrm>
          <a:prstGeom prst="rect">
            <a:avLst/>
          </a:prstGeom>
        </p:spPr>
        <p:txBody>
          <a:bodyPr anchor="ctr">
            <a:normAutofit lnSpcReduction="10000"/>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実施フロー</a:t>
            </a:r>
          </a:p>
        </p:txBody>
      </p:sp>
    </p:spTree>
    <p:extLst>
      <p:ext uri="{BB962C8B-B14F-4D97-AF65-F5344CB8AC3E}">
        <p14:creationId xmlns:p14="http://schemas.microsoft.com/office/powerpoint/2010/main" val="3221876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その他・注意事項</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注意事項</a:t>
            </a:r>
            <a:endParaRPr kumimoji="1" lang="ja-JP" altLang="en-US" dirty="0"/>
          </a:p>
        </p:txBody>
      </p:sp>
      <p:pic>
        <p:nvPicPr>
          <p:cNvPr id="9" name="図プレースホルダー 8" descr="アイコン&#10;&#10;自動的に生成された説明">
            <a:extLst>
              <a:ext uri="{FF2B5EF4-FFF2-40B4-BE49-F238E27FC236}">
                <a16:creationId xmlns:a16="http://schemas.microsoft.com/office/drawing/2014/main" id="{CB351962-D7DB-6CD0-3D67-239A151E8BE7}"/>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10" name="Rectangle 46">
            <a:extLst>
              <a:ext uri="{FF2B5EF4-FFF2-40B4-BE49-F238E27FC236}">
                <a16:creationId xmlns:a16="http://schemas.microsoft.com/office/drawing/2014/main" id="{EBF15783-7276-05DC-9C85-9B873F85A13B}"/>
              </a:ext>
            </a:extLst>
          </p:cNvPr>
          <p:cNvSpPr>
            <a:spLocks noChangeArrowheads="1"/>
          </p:cNvSpPr>
          <p:nvPr/>
        </p:nvSpPr>
        <p:spPr bwMode="auto">
          <a:xfrm>
            <a:off x="479425" y="1099465"/>
            <a:ext cx="11233150" cy="5416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lnSpc>
                <a:spcPct val="120000"/>
              </a:lnSpc>
              <a:spcBef>
                <a:spcPct val="0"/>
              </a:spcBef>
              <a:spcAft>
                <a:spcPts val="600"/>
              </a:spcAft>
              <a:buFontTx/>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編集・制作</a:t>
            </a:r>
            <a:endParaRPr lang="en-US" altLang="ja-JP" sz="1600" dirty="0">
              <a:solidFill>
                <a:srgbClr val="545454"/>
              </a:solidFill>
              <a:latin typeface="メイリオ"/>
              <a:ea typeface="メイリオ"/>
            </a:endParaRPr>
          </a:p>
          <a:p>
            <a:pPr marL="346950" lvl="1" indent="-105750" eaLnBrk="1" hangingPunct="1">
              <a:lnSpc>
                <a:spcPct val="120000"/>
              </a:lnSpc>
              <a:spcBef>
                <a:spcPct val="0"/>
              </a:spcBef>
              <a:spcAft>
                <a:spcPts val="600"/>
              </a:spcAft>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企画ページ構成のための素材は、申込者・広告主様よりサイト構成が完成されたデザインデータを納品いただきますが、</a:t>
            </a:r>
            <a:br>
              <a:rPr lang="en-US" altLang="ja-JP" sz="1200" dirty="0">
                <a:solidFill>
                  <a:srgbClr val="545454"/>
                </a:solidFill>
                <a:latin typeface="メイリオ" panose="020B0604030504040204" pitchFamily="50" charset="-128"/>
                <a:ea typeface="メイリオ" panose="020B0604030504040204" pitchFamily="50" charset="-128"/>
              </a:rPr>
            </a:br>
            <a:r>
              <a:rPr lang="en-US" altLang="ja-JP" sz="1200" dirty="0">
                <a:solidFill>
                  <a:srgbClr val="545454"/>
                </a:solidFill>
                <a:latin typeface="メイリオ" panose="020B0604030504040204" pitchFamily="50" charset="-128"/>
                <a:ea typeface="メイリオ" panose="020B0604030504040204" pitchFamily="50" charset="-128"/>
              </a:rPr>
              <a:t>Yahoo!</a:t>
            </a:r>
            <a:r>
              <a:rPr lang="ja-JP" altLang="en-US" sz="1200" dirty="0">
                <a:solidFill>
                  <a:srgbClr val="545454"/>
                </a:solidFill>
                <a:latin typeface="メイリオ" panose="020B0604030504040204" pitchFamily="50" charset="-128"/>
                <a:ea typeface="メイリオ" panose="020B0604030504040204" pitchFamily="50" charset="-128"/>
              </a:rPr>
              <a:t>ファイナンスの掲載ガイドラインの判断に応じて、加筆や修正をさせていただく場合があります。</a:t>
            </a:r>
            <a:endParaRPr lang="en-US" altLang="ja-JP" sz="1200" dirty="0">
              <a:solidFill>
                <a:srgbClr val="545454"/>
              </a:solidFill>
              <a:latin typeface="メイリオ" panose="020B0604030504040204" pitchFamily="50" charset="-128"/>
              <a:ea typeface="メイリオ" panose="020B0604030504040204" pitchFamily="50" charset="-128"/>
            </a:endParaRPr>
          </a:p>
          <a:p>
            <a:pPr marL="346950" lvl="1" indent="-105750" eaLnBrk="1" hangingPunct="1">
              <a:lnSpc>
                <a:spcPct val="120000"/>
              </a:lnSpc>
              <a:spcBef>
                <a:spcPct val="0"/>
              </a:spcBef>
              <a:spcAft>
                <a:spcPts val="600"/>
              </a:spcAft>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申込者・広告主様より提供いただく製品画像等の素材については第三者の権利を侵害するものではないこと、</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および記載内容に係わる財産権全ての権利処理が完了していること、情報の正確性、法令順守していることをヤフーに対して保証いただくものとします。</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また、広告掲載基準に遵守した内容であることを保証いただくものとします。</a:t>
            </a:r>
          </a:p>
          <a:p>
            <a:pPr marL="346950" lvl="1" indent="-105750" eaLnBrk="1" hangingPunct="1">
              <a:lnSpc>
                <a:spcPct val="120000"/>
              </a:lnSpc>
              <a:spcBef>
                <a:spcPct val="0"/>
              </a:spcBef>
              <a:spcAft>
                <a:spcPts val="600"/>
              </a:spcAft>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企画ページ上には「提供：○○」のスポンサークレジットの掲載が必須となります。</a:t>
            </a:r>
            <a:endParaRPr lang="en-US" altLang="ja-JP" sz="1200" dirty="0">
              <a:solidFill>
                <a:srgbClr val="545454"/>
              </a:solidFill>
              <a:latin typeface="メイリオ" panose="020B0604030504040204" pitchFamily="50" charset="-128"/>
              <a:ea typeface="メイリオ" panose="020B0604030504040204" pitchFamily="50" charset="-128"/>
            </a:endParaRPr>
          </a:p>
          <a:p>
            <a:pPr marL="346950" lvl="1" indent="-105750" eaLnBrk="1" hangingPunct="1">
              <a:lnSpc>
                <a:spcPct val="120000"/>
              </a:lnSpc>
              <a:spcBef>
                <a:spcPct val="0"/>
              </a:spcBef>
              <a:spcAft>
                <a:spcPts val="600"/>
              </a:spcAft>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原則として掲載終了後はアーカイブ保存せず、企画ページは削除いたします。　</a:t>
            </a:r>
            <a:endParaRPr lang="en-US" altLang="ja-JP" sz="1200" dirty="0">
              <a:solidFill>
                <a:srgbClr val="545454"/>
              </a:solidFill>
              <a:latin typeface="メイリオ" panose="020B0604030504040204" pitchFamily="50" charset="-128"/>
              <a:ea typeface="メイリオ" panose="020B0604030504040204" pitchFamily="50" charset="-128"/>
            </a:endParaRPr>
          </a:p>
          <a:p>
            <a:pPr eaLnBrk="1" hangingPunct="1">
              <a:lnSpc>
                <a:spcPct val="120000"/>
              </a:lnSpc>
              <a:spcBef>
                <a:spcPct val="0"/>
              </a:spcBef>
              <a:spcAft>
                <a:spcPts val="600"/>
              </a:spcAft>
              <a:buFontTx/>
              <a:buNone/>
            </a:pPr>
            <a:r>
              <a:rPr lang="ja-JP" altLang="en-US" sz="1200" dirty="0">
                <a:solidFill>
                  <a:srgbClr val="545454"/>
                </a:solidFill>
                <a:latin typeface="メイリオ" panose="020B0604030504040204" pitchFamily="50" charset="-128"/>
                <a:ea typeface="メイリオ" panose="020B0604030504040204" pitchFamily="50" charset="-128"/>
              </a:rPr>
              <a:t>■　災害情報告知モジュールの掲載</a:t>
            </a:r>
            <a:endParaRPr lang="en-US" altLang="ja-JP" sz="1200" dirty="0">
              <a:solidFill>
                <a:srgbClr val="545454"/>
              </a:solidFill>
              <a:latin typeface="メイリオ" panose="020B0604030504040204" pitchFamily="50" charset="-128"/>
              <a:ea typeface="メイリオ" panose="020B0604030504040204" pitchFamily="50" charset="-128"/>
            </a:endParaRPr>
          </a:p>
          <a:p>
            <a:pPr marL="346950" lvl="1" indent="-105750" eaLnBrk="1" hangingPunct="1">
              <a:lnSpc>
                <a:spcPct val="120000"/>
              </a:lnSpc>
              <a:spcBef>
                <a:spcPct val="0"/>
              </a:spcBef>
              <a:spcAft>
                <a:spcPts val="600"/>
              </a:spcAft>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地震、津波、その他有事が発生した際、ヤフーを利用するお客様に対して速やかに災害情報をお伝えするために、企画ページについても、</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ページ上部に災害情報告知モジュールの掲載を行います。</a:t>
            </a:r>
            <a:r>
              <a:rPr lang="en-US" altLang="ja-JP" sz="1200" dirty="0">
                <a:solidFill>
                  <a:srgbClr val="545454"/>
                </a:solidFill>
                <a:latin typeface="メイリオ" panose="020B0604030504040204" pitchFamily="50" charset="-128"/>
                <a:ea typeface="メイリオ" panose="020B0604030504040204" pitchFamily="50" charset="-128"/>
              </a:rPr>
              <a:t>※</a:t>
            </a:r>
            <a:r>
              <a:rPr lang="ja-JP" altLang="en-US" sz="1200" dirty="0">
                <a:solidFill>
                  <a:srgbClr val="545454"/>
                </a:solidFill>
                <a:latin typeface="メイリオ" panose="020B0604030504040204" pitchFamily="50" charset="-128"/>
                <a:ea typeface="メイリオ" panose="020B0604030504040204" pitchFamily="50" charset="-128"/>
              </a:rPr>
              <a:t>掲載方法（場所、内容、タイミングと期間など）は、ヤフーの統一運用ルールにしたがいます。</a:t>
            </a:r>
            <a:endParaRPr lang="en-US" altLang="ja-JP" sz="1200" dirty="0">
              <a:solidFill>
                <a:srgbClr val="545454"/>
              </a:solidFill>
              <a:latin typeface="メイリオ" panose="020B0604030504040204" pitchFamily="50" charset="-128"/>
              <a:ea typeface="メイリオ" panose="020B0604030504040204" pitchFamily="50" charset="-128"/>
            </a:endParaRPr>
          </a:p>
          <a:p>
            <a:pPr eaLnBrk="1" hangingPunct="1">
              <a:lnSpc>
                <a:spcPct val="120000"/>
              </a:lnSpc>
              <a:spcBef>
                <a:spcPct val="0"/>
              </a:spcBef>
              <a:spcAft>
                <a:spcPts val="600"/>
              </a:spcAft>
              <a:buNone/>
            </a:pPr>
            <a:r>
              <a:rPr lang="ja-JP" altLang="en-US" sz="1200" dirty="0">
                <a:solidFill>
                  <a:srgbClr val="545454"/>
                </a:solidFill>
                <a:latin typeface="メイリオ" panose="020B0604030504040204" pitchFamily="50" charset="-128"/>
                <a:ea typeface="メイリオ" panose="020B0604030504040204" pitchFamily="50" charset="-128"/>
              </a:rPr>
              <a:t>■　編集誘導枠制作・入稿</a:t>
            </a:r>
            <a:endParaRPr lang="en-US" altLang="ja-JP" sz="1200" dirty="0">
              <a:solidFill>
                <a:srgbClr val="545454"/>
              </a:solidFill>
              <a:latin typeface="メイリオ" panose="020B0604030504040204" pitchFamily="50" charset="-128"/>
              <a:ea typeface="メイリオ" panose="020B0604030504040204" pitchFamily="50" charset="-128"/>
            </a:endParaRPr>
          </a:p>
          <a:p>
            <a:pPr marL="346950" lvl="1" indent="-105750" eaLnBrk="1" hangingPunct="1">
              <a:lnSpc>
                <a:spcPct val="120000"/>
              </a:lnSpc>
              <a:spcBef>
                <a:spcPct val="0"/>
              </a:spcBef>
              <a:spcAft>
                <a:spcPts val="600"/>
              </a:spcAft>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編集誘導枠は弊社で作成し入稿いたします。広告主様の公式ロゴデータを弊社担当営業まで送付ください。</a:t>
            </a:r>
            <a:endParaRPr lang="en-US" altLang="ja-JP" sz="1200" dirty="0">
              <a:solidFill>
                <a:srgbClr val="545454"/>
              </a:solidFill>
              <a:latin typeface="メイリオ" panose="020B0604030504040204" pitchFamily="50" charset="-128"/>
              <a:ea typeface="メイリオ" panose="020B0604030504040204" pitchFamily="50" charset="-128"/>
            </a:endParaRPr>
          </a:p>
          <a:p>
            <a:pPr marL="346950" lvl="1" indent="-105750" eaLnBrk="1" hangingPunct="1">
              <a:lnSpc>
                <a:spcPct val="120000"/>
              </a:lnSpc>
              <a:spcBef>
                <a:spcPct val="0"/>
              </a:spcBef>
              <a:spcAft>
                <a:spcPts val="600"/>
              </a:spcAft>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編集誘導枠は、</a:t>
            </a:r>
            <a:r>
              <a:rPr lang="en-US" altLang="ja-JP" sz="1200" dirty="0">
                <a:solidFill>
                  <a:srgbClr val="545454"/>
                </a:solidFill>
                <a:latin typeface="メイリオ" panose="020B0604030504040204" pitchFamily="50" charset="-128"/>
                <a:ea typeface="メイリオ" panose="020B0604030504040204" pitchFamily="50" charset="-128"/>
              </a:rPr>
              <a:t>Yahoo!</a:t>
            </a:r>
            <a:r>
              <a:rPr lang="ja-JP" altLang="en-US" sz="1200" dirty="0">
                <a:solidFill>
                  <a:srgbClr val="545454"/>
                </a:solidFill>
                <a:latin typeface="メイリオ" panose="020B0604030504040204" pitchFamily="50" charset="-128"/>
                <a:ea typeface="メイリオ" panose="020B0604030504040204" pitchFamily="50" charset="-128"/>
              </a:rPr>
              <a:t>ファイナンスの掲載ガイドラインに基づいて制作します。基本的に、デザインの編集要望は受け付けませんので予めご了承ください。</a:t>
            </a:r>
            <a:endParaRPr lang="en-US" altLang="ja-JP" sz="1200" dirty="0">
              <a:solidFill>
                <a:srgbClr val="545454"/>
              </a:solidFill>
              <a:latin typeface="メイリオ" panose="020B0604030504040204" pitchFamily="50" charset="-128"/>
              <a:ea typeface="メイリオ" panose="020B0604030504040204" pitchFamily="50" charset="-128"/>
            </a:endParaRPr>
          </a:p>
          <a:p>
            <a:pPr eaLnBrk="1" hangingPunct="1">
              <a:lnSpc>
                <a:spcPct val="120000"/>
              </a:lnSpc>
              <a:spcBef>
                <a:spcPct val="0"/>
              </a:spcBef>
              <a:spcAft>
                <a:spcPts val="600"/>
              </a:spcAft>
              <a:buFontTx/>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広告誘導</a:t>
            </a:r>
          </a:p>
          <a:p>
            <a:pPr marL="345600" indent="-104400" eaLnBrk="1" hangingPunct="1">
              <a:lnSpc>
                <a:spcPct val="120000"/>
              </a:lnSpc>
              <a:spcBef>
                <a:spcPct val="0"/>
              </a:spcBef>
              <a:spcAft>
                <a:spcPts val="600"/>
              </a:spcAft>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誘導広告（</a:t>
            </a:r>
            <a:r>
              <a:rPr lang="en" altLang="ja-JP" sz="1200" dirty="0">
                <a:solidFill>
                  <a:srgbClr val="545454"/>
                </a:solidFill>
                <a:latin typeface="メイリオ" panose="020B0604030504040204" pitchFamily="50" charset="-128"/>
                <a:ea typeface="メイリオ" panose="020B0604030504040204" pitchFamily="50" charset="-128"/>
              </a:rPr>
              <a:t>Yahoo!</a:t>
            </a:r>
            <a:r>
              <a:rPr lang="ja-JP" altLang="en-US" sz="1200" dirty="0">
                <a:solidFill>
                  <a:srgbClr val="545454"/>
                </a:solidFill>
                <a:latin typeface="メイリオ" panose="020B0604030504040204" pitchFamily="50" charset="-128"/>
                <a:ea typeface="メイリオ" panose="020B0604030504040204" pitchFamily="50" charset="-128"/>
              </a:rPr>
              <a:t>広告　ディスプレイ広告（予約型）</a:t>
            </a:r>
            <a:r>
              <a:rPr lang="en-US" altLang="ja-JP" sz="1200" dirty="0">
                <a:solidFill>
                  <a:srgbClr val="545454"/>
                </a:solidFill>
                <a:latin typeface="メイリオ" panose="020B0604030504040204" pitchFamily="50" charset="-128"/>
                <a:ea typeface="メイリオ" panose="020B0604030504040204" pitchFamily="50" charset="-128"/>
              </a:rPr>
              <a:t>Yahoo!</a:t>
            </a:r>
            <a:r>
              <a:rPr lang="ja-JP" altLang="en-US" sz="1200" dirty="0">
                <a:solidFill>
                  <a:srgbClr val="545454"/>
                </a:solidFill>
                <a:latin typeface="メイリオ" panose="020B0604030504040204" pitchFamily="50" charset="-128"/>
                <a:ea typeface="メイリオ" panose="020B0604030504040204" pitchFamily="50" charset="-128"/>
              </a:rPr>
              <a:t>ファイナンス商品）は申込者・広告主様に制作いただきます。</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その際、別紙「</a:t>
            </a:r>
            <a:r>
              <a:rPr lang="ja-JP" altLang="en-US" sz="1200" dirty="0">
                <a:solidFill>
                  <a:schemeClr val="accent3"/>
                </a:solidFill>
                <a:latin typeface="メイリオ" panose="020B0604030504040204" pitchFamily="50" charset="-128"/>
                <a:ea typeface="メイリオ" panose="020B0604030504040204" pitchFamily="50" charset="-128"/>
                <a:hlinkClick r:id="rId4"/>
              </a:rPr>
              <a:t>タイアップ広告・クリエイティブ企画商品の誘導広告クリエイティブにおける表記ガイドライン</a:t>
            </a:r>
            <a:r>
              <a:rPr lang="ja-JP" altLang="en-US" sz="1200" dirty="0">
                <a:solidFill>
                  <a:srgbClr val="545454"/>
                </a:solidFill>
                <a:latin typeface="メイリオ" panose="020B0604030504040204" pitchFamily="50" charset="-128"/>
                <a:ea typeface="メイリオ" panose="020B0604030504040204" pitchFamily="50" charset="-128"/>
              </a:rPr>
              <a:t>」を遵守してください。</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また原則として、タイアップを実施するヤフーサービスのロゴやテキストの掲載が必須となります。そのため、通常の審査とは別に、</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サービス部門でのブランドチェックが必要となりますので、必ず入稿前に弊社担当営業を通じてクリエイティブの確認をご依頼願います。</a:t>
            </a:r>
            <a:br>
              <a:rPr lang="en-US" altLang="ja-JP" sz="1200" dirty="0">
                <a:solidFill>
                  <a:srgbClr val="545454"/>
                </a:solidFill>
                <a:latin typeface="メイリオ" panose="020B0604030504040204" pitchFamily="50" charset="-128"/>
                <a:ea typeface="メイリオ" panose="020B0604030504040204" pitchFamily="50" charset="-128"/>
              </a:rPr>
            </a:br>
            <a:r>
              <a:rPr lang="en-US" altLang="ja-JP" sz="1200" dirty="0">
                <a:solidFill>
                  <a:srgbClr val="545454"/>
                </a:solidFill>
                <a:latin typeface="メイリオ" panose="020B0604030504040204" pitchFamily="50" charset="-128"/>
                <a:ea typeface="メイリオ" panose="020B0604030504040204" pitchFamily="50" charset="-128"/>
              </a:rPr>
              <a:t>Yahoo!</a:t>
            </a:r>
            <a:r>
              <a:rPr lang="ja-JP" altLang="en-US" sz="1200" dirty="0">
                <a:solidFill>
                  <a:srgbClr val="545454"/>
                </a:solidFill>
                <a:latin typeface="メイリオ" panose="020B0604030504040204" pitchFamily="50" charset="-128"/>
                <a:ea typeface="メイリオ" panose="020B0604030504040204" pitchFamily="50" charset="-128"/>
              </a:rPr>
              <a:t>ファイナンスのサービスのロゴデータは弊社担当営業より送付いたします。</a:t>
            </a:r>
          </a:p>
        </p:txBody>
      </p:sp>
    </p:spTree>
    <p:extLst>
      <p:ext uri="{BB962C8B-B14F-4D97-AF65-F5344CB8AC3E}">
        <p14:creationId xmlns:p14="http://schemas.microsoft.com/office/powerpoint/2010/main" val="5106460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その他・注意事項</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注意事項</a:t>
            </a:r>
            <a:endParaRPr kumimoji="1" lang="ja-JP" altLang="en-US" dirty="0"/>
          </a:p>
        </p:txBody>
      </p:sp>
      <p:pic>
        <p:nvPicPr>
          <p:cNvPr id="9" name="図プレースホルダー 8" descr="アイコン&#10;&#10;自動的に生成された説明">
            <a:extLst>
              <a:ext uri="{FF2B5EF4-FFF2-40B4-BE49-F238E27FC236}">
                <a16:creationId xmlns:a16="http://schemas.microsoft.com/office/drawing/2014/main" id="{CB351962-D7DB-6CD0-3D67-239A151E8BE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3" name="Rectangle 46">
            <a:extLst>
              <a:ext uri="{FF2B5EF4-FFF2-40B4-BE49-F238E27FC236}">
                <a16:creationId xmlns:a16="http://schemas.microsoft.com/office/drawing/2014/main" id="{9C6FDA4E-E227-B891-9C14-FE6D96046939}"/>
              </a:ext>
            </a:extLst>
          </p:cNvPr>
          <p:cNvSpPr>
            <a:spLocks noChangeArrowheads="1"/>
          </p:cNvSpPr>
          <p:nvPr/>
        </p:nvSpPr>
        <p:spPr bwMode="auto">
          <a:xfrm>
            <a:off x="479425" y="1286840"/>
            <a:ext cx="11233150" cy="2405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lnSpc>
                <a:spcPct val="120000"/>
              </a:lnSpc>
              <a:spcBef>
                <a:spcPct val="0"/>
              </a:spcBef>
              <a:spcAft>
                <a:spcPts val="600"/>
              </a:spcAft>
              <a:buFontTx/>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効果計測用</a:t>
            </a:r>
            <a:r>
              <a:rPr lang="en-US" altLang="ja-JP" sz="1600" dirty="0">
                <a:solidFill>
                  <a:srgbClr val="545454"/>
                </a:solidFill>
                <a:latin typeface="メイリオ"/>
                <a:ea typeface="メイリオ"/>
              </a:rPr>
              <a:t>URL</a:t>
            </a:r>
          </a:p>
          <a:p>
            <a:pPr marL="345600" indent="-104400" eaLnBrk="1" hangingPunct="1">
              <a:lnSpc>
                <a:spcPct val="120000"/>
              </a:lnSpc>
              <a:spcBef>
                <a:spcPct val="0"/>
              </a:spcBef>
              <a:spcAft>
                <a:spcPts val="600"/>
              </a:spcAft>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セキュリティ等の観点から、下記いずれの場合もリンク先への効果計測用のパラメータ付き</a:t>
            </a:r>
            <a:r>
              <a:rPr lang="en-US" altLang="ja-JP" sz="1200" dirty="0">
                <a:solidFill>
                  <a:srgbClr val="545454"/>
                </a:solidFill>
                <a:latin typeface="メイリオ" panose="020B0604030504040204" pitchFamily="50" charset="-128"/>
                <a:ea typeface="メイリオ" panose="020B0604030504040204" pitchFamily="50" charset="-128"/>
              </a:rPr>
              <a:t>URL</a:t>
            </a:r>
            <a:r>
              <a:rPr lang="ja-JP" altLang="en-US" sz="1200" dirty="0">
                <a:solidFill>
                  <a:srgbClr val="545454"/>
                </a:solidFill>
                <a:latin typeface="メイリオ" panose="020B0604030504040204" pitchFamily="50" charset="-128"/>
                <a:ea typeface="メイリオ" panose="020B0604030504040204" pitchFamily="50" charset="-128"/>
              </a:rPr>
              <a:t>の設定は不可となります。ただし、一部効果計測ベンダーに</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おいては効果測定データ取扱約款の確認・同意をいただいた上で設定することが可能です。弊社担当営業までご相談ください。</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誘導広告→企画ページ ｜ 企画ページ→広告主様サイト</a:t>
            </a:r>
            <a:endParaRPr lang="en-US" altLang="ja-JP" sz="600" dirty="0">
              <a:solidFill>
                <a:srgbClr val="545454"/>
              </a:solidFill>
              <a:latin typeface="メイリオ"/>
              <a:ea typeface="メイリオ"/>
            </a:endParaRPr>
          </a:p>
          <a:p>
            <a:pPr marL="0" indent="0" eaLnBrk="1" hangingPunct="1">
              <a:lnSpc>
                <a:spcPct val="120000"/>
              </a:lnSpc>
              <a:spcBef>
                <a:spcPct val="0"/>
              </a:spcBef>
              <a:spcAft>
                <a:spcPts val="600"/>
              </a:spcAft>
              <a:buFontTx/>
              <a:buNone/>
            </a:pPr>
            <a:r>
              <a:rPr lang="ja-JP" altLang="en-US" sz="1600" dirty="0">
                <a:solidFill>
                  <a:srgbClr val="545454"/>
                </a:solidFill>
                <a:latin typeface="メイリオ"/>
                <a:ea typeface="メイリオ"/>
              </a:rPr>
              <a:t>■ 効果検証レポート</a:t>
            </a:r>
            <a:endParaRPr lang="en-US" altLang="ja-JP" sz="1600" dirty="0">
              <a:solidFill>
                <a:srgbClr val="545454"/>
              </a:solidFill>
              <a:latin typeface="メイリオ"/>
              <a:ea typeface="メイリオ"/>
            </a:endParaRPr>
          </a:p>
          <a:p>
            <a:pPr marL="345600" indent="-104400" eaLnBrk="1" hangingPunct="1">
              <a:lnSpc>
                <a:spcPct val="120000"/>
              </a:lnSpc>
              <a:spcBef>
                <a:spcPct val="0"/>
              </a:spcBef>
              <a:spcAft>
                <a:spcPts val="600"/>
              </a:spcAft>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レポートには、ヤフーの管理するお客様の個人情報*</a:t>
            </a:r>
            <a:r>
              <a:rPr lang="en-US" altLang="ja-JP" sz="1200" dirty="0">
                <a:solidFill>
                  <a:srgbClr val="545454"/>
                </a:solidFill>
                <a:latin typeface="メイリオ" panose="020B0604030504040204" pitchFamily="50" charset="-128"/>
                <a:ea typeface="メイリオ" panose="020B0604030504040204" pitchFamily="50" charset="-128"/>
              </a:rPr>
              <a:t>1</a:t>
            </a:r>
            <a:r>
              <a:rPr lang="ja-JP" altLang="en-US" sz="1200" dirty="0">
                <a:solidFill>
                  <a:srgbClr val="545454"/>
                </a:solidFill>
                <a:latin typeface="メイリオ" panose="020B0604030504040204" pitchFamily="50" charset="-128"/>
                <a:ea typeface="メイリオ" panose="020B0604030504040204" pitchFamily="50" charset="-128"/>
              </a:rPr>
              <a:t>（個人情報の保護に関する法律に定める個人情報。以下同じ。）が含まれる場合があります。</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個人情報の保護に関する法律その他の関係法令・ガイドラインを遵守するとともに、善良な管理者の注意をもって適切に取り扱い、</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不正アクセスおよび不正利用の防止に努めていただくようにお願いいたします。</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000" dirty="0">
                <a:solidFill>
                  <a:srgbClr val="545454"/>
                </a:solidFill>
                <a:latin typeface="メイリオ" panose="020B0604030504040204" pitchFamily="50" charset="-128"/>
                <a:ea typeface="メイリオ" panose="020B0604030504040204" pitchFamily="50" charset="-128"/>
              </a:rPr>
              <a:t>*</a:t>
            </a:r>
            <a:r>
              <a:rPr lang="en-US" altLang="ja-JP" sz="1000" dirty="0">
                <a:solidFill>
                  <a:srgbClr val="545454"/>
                </a:solidFill>
                <a:latin typeface="メイリオ" panose="020B0604030504040204" pitchFamily="50" charset="-128"/>
                <a:ea typeface="メイリオ" panose="020B0604030504040204" pitchFamily="50" charset="-128"/>
              </a:rPr>
              <a:t>1.</a:t>
            </a:r>
            <a:r>
              <a:rPr lang="ja-JP" altLang="en-US" sz="1000" dirty="0">
                <a:solidFill>
                  <a:srgbClr val="545454"/>
                </a:solidFill>
                <a:latin typeface="メイリオ" panose="020B0604030504040204" pitchFamily="50" charset="-128"/>
                <a:ea typeface="メイリオ" panose="020B0604030504040204" pitchFamily="50" charset="-128"/>
              </a:rPr>
              <a:t>例：ユーザーアンケートを実施し自由回答を含む場合、ヤフーにおいて特定の個人を識別することができる情報に該当</a:t>
            </a:r>
            <a:endParaRPr lang="en-US" altLang="ja-JP" sz="1000" dirty="0">
              <a:solidFill>
                <a:srgbClr val="545454"/>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1794122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その他・注意事項</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免責事項</a:t>
            </a:r>
          </a:p>
        </p:txBody>
      </p:sp>
      <p:pic>
        <p:nvPicPr>
          <p:cNvPr id="9" name="図プレースホルダー 8" descr="アイコン&#10;&#10;自動的に生成された説明">
            <a:extLst>
              <a:ext uri="{FF2B5EF4-FFF2-40B4-BE49-F238E27FC236}">
                <a16:creationId xmlns:a16="http://schemas.microsoft.com/office/drawing/2014/main" id="{CB351962-D7DB-6CD0-3D67-239A151E8BE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5" name="Rectangle 46">
            <a:extLst>
              <a:ext uri="{FF2B5EF4-FFF2-40B4-BE49-F238E27FC236}">
                <a16:creationId xmlns:a16="http://schemas.microsoft.com/office/drawing/2014/main" id="{6C14EF9C-1DB2-CA63-B18E-7FF6818EFE2B}"/>
              </a:ext>
            </a:extLst>
          </p:cNvPr>
          <p:cNvSpPr>
            <a:spLocks noChangeArrowheads="1"/>
          </p:cNvSpPr>
          <p:nvPr/>
        </p:nvSpPr>
        <p:spPr bwMode="auto">
          <a:xfrm>
            <a:off x="479425" y="1274209"/>
            <a:ext cx="11233149" cy="4898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lnSpc>
                <a:spcPct val="120000"/>
              </a:lnSpc>
              <a:spcBef>
                <a:spcPct val="0"/>
              </a:spcBef>
              <a:spcAft>
                <a:spcPts val="600"/>
              </a:spcAft>
              <a:buFontTx/>
              <a:buNone/>
              <a:defRPr/>
            </a:pPr>
            <a:r>
              <a:rPr lang="ja-JP" altLang="en-US" sz="1600" kern="0" dirty="0">
                <a:solidFill>
                  <a:srgbClr val="545454"/>
                </a:solidFill>
                <a:latin typeface="メイリオ"/>
                <a:ea typeface="メイリオ"/>
              </a:rPr>
              <a:t>■ 免責事項</a:t>
            </a:r>
            <a:endParaRPr lang="en-US" altLang="ja-JP" sz="1600" kern="0" dirty="0">
              <a:solidFill>
                <a:srgbClr val="545454"/>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200" kern="0" dirty="0">
                <a:solidFill>
                  <a:srgbClr val="545454"/>
                </a:solidFill>
                <a:latin typeface="メイリオ"/>
                <a:ea typeface="メイリオ"/>
              </a:rPr>
              <a:t>申込者・広告主様の故意または過失によって、ヤフーと申込者間の広告掲載契約に定める掲載開始日までに企画ページの掲載を開始できなかった場合、</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ヤフーは広告掲載契約に基づく企画ページの掲載を履行する義務を免れるものとします。また、その場合、当該企画ページの掲載を行うことができなかった</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期間の広告料金（広告掲載費、制作費その他広告掲載契約に基づき申込者およびヤフー間で事前に合意した金額をいいます）は何ら減免されません。</a:t>
            </a:r>
            <a:endParaRPr lang="en-US" altLang="ja-JP" sz="1200" kern="0" dirty="0">
              <a:solidFill>
                <a:srgbClr val="545454"/>
              </a:solidFill>
              <a:latin typeface="メイリオ"/>
              <a:ea typeface="メイリオ"/>
            </a:endParaRP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200" kern="0" dirty="0">
                <a:solidFill>
                  <a:srgbClr val="545454"/>
                </a:solidFill>
                <a:latin typeface="メイリオ"/>
                <a:ea typeface="メイリオ"/>
              </a:rPr>
              <a:t>ヤフーが定めるサポート環境（</a:t>
            </a:r>
            <a:r>
              <a:rPr lang="en-US" altLang="ja-JP" sz="1200" kern="0" dirty="0">
                <a:solidFill>
                  <a:srgbClr val="545454"/>
                </a:solidFill>
                <a:latin typeface="メイリオ"/>
                <a:ea typeface="メイリオ"/>
              </a:rPr>
              <a:t>OS/</a:t>
            </a:r>
            <a:r>
              <a:rPr lang="ja-JP" altLang="en-US" sz="1200" kern="0" dirty="0">
                <a:solidFill>
                  <a:srgbClr val="545454"/>
                </a:solidFill>
                <a:latin typeface="メイリオ"/>
                <a:ea typeface="メイリオ"/>
              </a:rPr>
              <a:t>ブラウザー）以外では、企画ページの非表示や表示崩れを起こす場合があり、ヤフーは当該非表示または表示崩れに関して一切の責任を負いません。</a:t>
            </a: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200" kern="0" dirty="0">
                <a:solidFill>
                  <a:srgbClr val="545454"/>
                </a:solidFill>
                <a:latin typeface="メイリオ"/>
                <a:ea typeface="メイリオ"/>
              </a:rPr>
              <a:t>停電・通信回線の事故・天災等の不可抗力、通信事業者の不履行、インターネットインフラその他サーバー等のシステム上の不具合、</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緊急メンテナンスの発生などヤフーの責に帰すべき事由以外の原因により、企画ページの全部または一部を掲載できなかった場合、</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ヤフーはその責を問われないものとし、当該履行については、当該原因の影響とみなされる範囲まで義務を免除されるものとします。</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ただし、ヤフーの故意または重過失による場合はこの限りではありません。</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なお、この場合、ヤフーが掲載を行わなかった部分については、協賛料金への申込者の支払債務は生じないものとします。</a:t>
            </a: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200" kern="0" dirty="0">
                <a:solidFill>
                  <a:srgbClr val="545454"/>
                </a:solidFill>
                <a:latin typeface="メイリオ"/>
                <a:ea typeface="メイリオ"/>
              </a:rPr>
              <a:t>企画ページ掲載中に、当該サイトからのリンクがデッドリンクとなった場合や、リンク先のサイトに不具合が発生した場合、</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ヤフーは当該企画ページの掲載を停止することができるものとし、この場合、ヤフーは企画ページ不掲載の責を負わないものとします。</a:t>
            </a:r>
            <a:endParaRPr lang="en-US" altLang="ja-JP" sz="1600" kern="0" dirty="0">
              <a:solidFill>
                <a:srgbClr val="545454"/>
              </a:solidFill>
              <a:latin typeface="メイリオ"/>
              <a:ea typeface="メイリオ"/>
            </a:endParaRPr>
          </a:p>
          <a:p>
            <a:pPr marL="0" indent="0" eaLnBrk="1" hangingPunct="1">
              <a:lnSpc>
                <a:spcPct val="120000"/>
              </a:lnSpc>
              <a:spcBef>
                <a:spcPct val="0"/>
              </a:spcBef>
              <a:spcAft>
                <a:spcPts val="600"/>
              </a:spcAft>
              <a:buFontTx/>
              <a:buNone/>
              <a:defRPr/>
            </a:pPr>
            <a:r>
              <a:rPr lang="ja-JP" altLang="en-US" sz="1600" kern="0" dirty="0">
                <a:solidFill>
                  <a:srgbClr val="545454"/>
                </a:solidFill>
                <a:latin typeface="メイリオ"/>
                <a:ea typeface="メイリオ"/>
              </a:rPr>
              <a:t>■ 免責期間</a:t>
            </a:r>
            <a:endParaRPr lang="en-US" altLang="ja-JP" sz="1600" kern="0" dirty="0">
              <a:solidFill>
                <a:srgbClr val="545454"/>
              </a:solidFill>
              <a:latin typeface="メイリオ"/>
              <a:ea typeface="メイリオ"/>
            </a:endParaRPr>
          </a:p>
          <a:p>
            <a:pPr marL="345600" indent="-104400" eaLnBrk="1" hangingPunct="1">
              <a:lnSpc>
                <a:spcPct val="130000"/>
              </a:lnSpc>
              <a:spcBef>
                <a:spcPct val="0"/>
              </a:spcBef>
              <a:buFont typeface="Arial" panose="020B0604020202020204" pitchFamily="34" charset="0"/>
              <a:buChar char="•"/>
              <a:defRPr/>
            </a:pPr>
            <a:r>
              <a:rPr lang="ja-JP" altLang="en-US" sz="1200" kern="0" dirty="0">
                <a:solidFill>
                  <a:srgbClr val="545454"/>
                </a:solidFill>
                <a:latin typeface="メイリオ"/>
                <a:ea typeface="メイリオ"/>
              </a:rPr>
              <a:t>本商品につきましては、以下①～③を企画ページの掲載調整時間とし、ヤフーは当該掲載調整時間内の不具合、不完全掲載または未掲載について</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免責されるものとします。</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①企画ページ掲載の初日の午前</a:t>
            </a:r>
            <a:r>
              <a:rPr lang="en-US" altLang="ja-JP" sz="1200" kern="0" dirty="0">
                <a:solidFill>
                  <a:srgbClr val="545454"/>
                </a:solidFill>
                <a:latin typeface="メイリオ"/>
                <a:ea typeface="メイリオ"/>
              </a:rPr>
              <a:t>0</a:t>
            </a:r>
            <a:r>
              <a:rPr lang="ja-JP" altLang="en-US" sz="1200" kern="0" dirty="0">
                <a:solidFill>
                  <a:srgbClr val="545454"/>
                </a:solidFill>
                <a:latin typeface="メイリオ"/>
                <a:ea typeface="メイリオ"/>
              </a:rPr>
              <a:t>時から</a:t>
            </a:r>
            <a:r>
              <a:rPr lang="en-US" altLang="ja-JP" sz="1200" kern="0" dirty="0">
                <a:solidFill>
                  <a:srgbClr val="545454"/>
                </a:solidFill>
                <a:latin typeface="メイリオ"/>
                <a:ea typeface="メイリオ"/>
              </a:rPr>
              <a:t>12</a:t>
            </a:r>
            <a:r>
              <a:rPr lang="ja-JP" altLang="en-US" sz="1200" kern="0" dirty="0">
                <a:solidFill>
                  <a:srgbClr val="545454"/>
                </a:solidFill>
                <a:latin typeface="メイリオ"/>
                <a:ea typeface="メイリオ"/>
              </a:rPr>
              <a:t>時間、および企画ページの内容が変更もしくは追加された場合における、当該企画ページの掲載予定時刻から</a:t>
            </a:r>
            <a:r>
              <a:rPr lang="en-US" altLang="ja-JP" sz="1200" kern="0" dirty="0">
                <a:solidFill>
                  <a:srgbClr val="545454"/>
                </a:solidFill>
                <a:latin typeface="メイリオ"/>
                <a:ea typeface="メイリオ"/>
              </a:rPr>
              <a:t>12</a:t>
            </a:r>
            <a:r>
              <a:rPr lang="ja-JP" altLang="en-US" sz="1200" kern="0" dirty="0">
                <a:solidFill>
                  <a:srgbClr val="545454"/>
                </a:solidFill>
                <a:latin typeface="メイリオ"/>
                <a:ea typeface="メイリオ"/>
              </a:rPr>
              <a:t>時間</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②企画ページの掲載開始日が営業日以外の場合における、当該掲載開始時間から翌営業日正午まで</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③企画ページの総掲載予定時間が</a:t>
            </a:r>
            <a:r>
              <a:rPr lang="en-US" altLang="ja-JP" sz="1200" kern="0" dirty="0">
                <a:solidFill>
                  <a:srgbClr val="545454"/>
                </a:solidFill>
                <a:latin typeface="メイリオ"/>
                <a:ea typeface="メイリオ"/>
              </a:rPr>
              <a:t>12</a:t>
            </a:r>
            <a:r>
              <a:rPr lang="ja-JP" altLang="en-US" sz="1200" kern="0" dirty="0">
                <a:solidFill>
                  <a:srgbClr val="545454"/>
                </a:solidFill>
                <a:latin typeface="メイリオ"/>
                <a:ea typeface="メイリオ"/>
              </a:rPr>
              <a:t>時間未満の場合における、総掲載予定時間の</a:t>
            </a:r>
            <a:r>
              <a:rPr lang="en-US" altLang="ja-JP" sz="1200" kern="0" dirty="0">
                <a:solidFill>
                  <a:srgbClr val="545454"/>
                </a:solidFill>
                <a:latin typeface="メイリオ"/>
                <a:ea typeface="メイリオ"/>
              </a:rPr>
              <a:t>10%</a:t>
            </a:r>
            <a:r>
              <a:rPr lang="ja-JP" altLang="en-US" sz="1200" kern="0" dirty="0">
                <a:solidFill>
                  <a:srgbClr val="545454"/>
                </a:solidFill>
                <a:latin typeface="メイリオ"/>
                <a:ea typeface="メイリオ"/>
              </a:rPr>
              <a:t>にあたる時間まで</a:t>
            </a:r>
          </a:p>
        </p:txBody>
      </p:sp>
    </p:spTree>
    <p:extLst>
      <p:ext uri="{BB962C8B-B14F-4D97-AF65-F5344CB8AC3E}">
        <p14:creationId xmlns:p14="http://schemas.microsoft.com/office/powerpoint/2010/main" val="12932486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dirty="0">
                <a:latin typeface="+mn-ea"/>
                <a:cs typeface="メイリオ" panose="020B0604030504040204" pitchFamily="50" charset="-128"/>
              </a:rPr>
              <a:t>事前提案可否申請について</a:t>
            </a:r>
          </a:p>
        </p:txBody>
      </p:sp>
      <p:sp>
        <p:nvSpPr>
          <p:cNvPr id="3" name="正方形/長方形 2">
            <a:extLst>
              <a:ext uri="{FF2B5EF4-FFF2-40B4-BE49-F238E27FC236}">
                <a16:creationId xmlns:a16="http://schemas.microsoft.com/office/drawing/2014/main" id="{C67E5814-EA62-14DA-020D-F7FA7094D141}"/>
              </a:ext>
            </a:extLst>
          </p:cNvPr>
          <p:cNvSpPr/>
          <p:nvPr/>
        </p:nvSpPr>
        <p:spPr>
          <a:xfrm>
            <a:off x="479425" y="1275101"/>
            <a:ext cx="11269662" cy="1581972"/>
          </a:xfrm>
          <a:prstGeom prst="rect">
            <a:avLst/>
          </a:prstGeom>
        </p:spPr>
        <p:txBody>
          <a:bodyPr wrap="square" lIns="0" tIns="0" rIns="0" bIns="0" anchor="t">
            <a:spAutoFit/>
          </a:bodyPr>
          <a:lstStyle/>
          <a:p>
            <a:pPr>
              <a:lnSpc>
                <a:spcPct val="130000"/>
              </a:lnSpc>
              <a:defRPr/>
            </a:pPr>
            <a:r>
              <a:rPr kumimoji="0" lang="ja-JP" altLang="en-US" sz="1600" kern="0" dirty="0">
                <a:latin typeface="Meiryo"/>
                <a:ea typeface="Meiryo"/>
              </a:rPr>
              <a:t>本商品は</a:t>
            </a:r>
            <a:r>
              <a:rPr kumimoji="0" lang="ja-JP" altLang="en-US" sz="1600" b="1" kern="0" dirty="0">
                <a:solidFill>
                  <a:srgbClr val="C00000"/>
                </a:solidFill>
                <a:latin typeface="Meiryo"/>
                <a:ea typeface="Meiryo"/>
              </a:rPr>
              <a:t>事前に弊社による出稿可否判断が必要</a:t>
            </a:r>
            <a:r>
              <a:rPr kumimoji="0" lang="ja-JP" altLang="en-US" sz="1600" kern="0" dirty="0">
                <a:latin typeface="Meiryo"/>
                <a:ea typeface="Meiryo"/>
              </a:rPr>
              <a:t>となります。</a:t>
            </a:r>
            <a:endParaRPr lang="en-US" altLang="ja-JP" sz="1600" kern="0" dirty="0">
              <a:latin typeface="Meiryo"/>
              <a:ea typeface="Meiryo"/>
            </a:endParaRPr>
          </a:p>
          <a:p>
            <a:pPr>
              <a:lnSpc>
                <a:spcPct val="130000"/>
              </a:lnSpc>
            </a:pPr>
            <a:r>
              <a:rPr lang="ja-JP" sz="1600" dirty="0">
                <a:latin typeface="Meiryo"/>
                <a:ea typeface="Meiryo"/>
                <a:cs typeface="+mn-lt"/>
              </a:rPr>
              <a:t>本セールスシートに記載の「</a:t>
            </a:r>
            <a:r>
              <a:rPr lang="ja-JP" altLang="en-US" sz="1600" dirty="0">
                <a:latin typeface="Meiryo"/>
                <a:ea typeface="Meiryo"/>
                <a:cs typeface="+mn-lt"/>
              </a:rPr>
              <a:t>販売制限カテゴリー</a:t>
            </a:r>
            <a:r>
              <a:rPr lang="ja-JP" sz="1600" dirty="0">
                <a:solidFill>
                  <a:srgbClr val="000000"/>
                </a:solidFill>
                <a:latin typeface="Meiryo"/>
                <a:ea typeface="Meiryo"/>
                <a:cs typeface="Calibri"/>
              </a:rPr>
              <a:t>」</a:t>
            </a:r>
            <a:r>
              <a:rPr lang="ja-JP" altLang="ja-JP" sz="1600" dirty="0">
                <a:latin typeface="Meiryo"/>
                <a:ea typeface="Meiryo"/>
                <a:cs typeface="+mn-lt"/>
              </a:rPr>
              <a:t> </a:t>
            </a:r>
            <a:r>
              <a:rPr lang="ja-JP" sz="1600" dirty="0">
                <a:solidFill>
                  <a:srgbClr val="000000"/>
                </a:solidFill>
                <a:latin typeface="Meiryo"/>
                <a:ea typeface="Meiryo"/>
                <a:cs typeface="Calibri"/>
              </a:rPr>
              <a:t>に基づき</a:t>
            </a:r>
            <a:r>
              <a:rPr lang="ja-JP" altLang="en-US" sz="1600" kern="0" dirty="0">
                <a:solidFill>
                  <a:schemeClr val="tx1">
                    <a:lumMod val="65000"/>
                    <a:lumOff val="35000"/>
                  </a:schemeClr>
                </a:solidFill>
                <a:latin typeface="Meiryo"/>
                <a:ea typeface="Meiryo"/>
                <a:cs typeface="Calibri"/>
              </a:rPr>
              <a:t>確認させていただき、</a:t>
            </a:r>
            <a:r>
              <a:rPr lang="ja-JP" altLang="en-US" sz="1600" b="1" kern="0" dirty="0">
                <a:solidFill>
                  <a:schemeClr val="tx1">
                    <a:lumMod val="65000"/>
                    <a:lumOff val="35000"/>
                  </a:schemeClr>
                </a:solidFill>
                <a:latin typeface="Meiryo"/>
                <a:ea typeface="Meiryo"/>
                <a:cs typeface="Calibri"/>
              </a:rPr>
              <a:t>場合によっては</a:t>
            </a:r>
            <a:r>
              <a:rPr lang="ja-JP" altLang="en-US" sz="1600" b="1" dirty="0">
                <a:solidFill>
                  <a:schemeClr val="tx1">
                    <a:lumMod val="65000"/>
                    <a:lumOff val="35000"/>
                  </a:schemeClr>
                </a:solidFill>
                <a:latin typeface="Meiryo"/>
                <a:ea typeface="Meiryo"/>
                <a:cs typeface="Calibri"/>
              </a:rPr>
              <a:t>掲載をお断りさせていただくことがございます。</a:t>
            </a:r>
            <a:endParaRPr lang="en-US" altLang="ja-JP" sz="1600" b="1" dirty="0">
              <a:solidFill>
                <a:schemeClr val="tx1">
                  <a:lumMod val="65000"/>
                  <a:lumOff val="35000"/>
                </a:schemeClr>
              </a:solidFill>
              <a:latin typeface="Meiryo"/>
              <a:ea typeface="Meiryo"/>
              <a:cs typeface="Calibri"/>
            </a:endParaRPr>
          </a:p>
          <a:p>
            <a:pPr>
              <a:lnSpc>
                <a:spcPct val="130000"/>
              </a:lnSpc>
            </a:pPr>
            <a:endParaRPr lang="en-US" altLang="ja-JP" sz="1600" b="1" dirty="0">
              <a:solidFill>
                <a:schemeClr val="tx1">
                  <a:lumMod val="65000"/>
                  <a:lumOff val="35000"/>
                </a:schemeClr>
              </a:solidFill>
              <a:latin typeface="Meiryo"/>
              <a:ea typeface="Meiryo"/>
              <a:cs typeface="Calibri"/>
            </a:endParaRPr>
          </a:p>
          <a:p>
            <a:pPr>
              <a:lnSpc>
                <a:spcPct val="130000"/>
              </a:lnSpc>
            </a:pPr>
            <a:r>
              <a:rPr lang="ja-JP" altLang="en-US" sz="1600" dirty="0">
                <a:solidFill>
                  <a:schemeClr val="tx1">
                    <a:lumMod val="65000"/>
                    <a:lumOff val="35000"/>
                  </a:schemeClr>
                </a:solidFill>
                <a:latin typeface="Meiryo"/>
                <a:ea typeface="Meiryo"/>
                <a:cs typeface="Calibri"/>
              </a:rPr>
              <a:t>また、制作スケジュールが確保できない場合も掲載をお断りさせていただくことがございます。</a:t>
            </a:r>
            <a:endParaRPr lang="en-US" altLang="ja-JP" sz="1600" dirty="0">
              <a:solidFill>
                <a:schemeClr val="tx1">
                  <a:lumMod val="65000"/>
                  <a:lumOff val="35000"/>
                </a:schemeClr>
              </a:solidFill>
              <a:latin typeface="Meiryo"/>
              <a:ea typeface="Meiryo"/>
              <a:cs typeface="Calibri"/>
            </a:endParaRPr>
          </a:p>
        </p:txBody>
      </p:sp>
      <p:sp>
        <p:nvSpPr>
          <p:cNvPr id="6" name="片側の 2 つの角を丸めた四角形 17">
            <a:extLst>
              <a:ext uri="{FF2B5EF4-FFF2-40B4-BE49-F238E27FC236}">
                <a16:creationId xmlns:a16="http://schemas.microsoft.com/office/drawing/2014/main" id="{85EFF67D-65A8-D2B2-974E-89475B63DD5A}"/>
              </a:ext>
            </a:extLst>
          </p:cNvPr>
          <p:cNvSpPr/>
          <p:nvPr/>
        </p:nvSpPr>
        <p:spPr>
          <a:xfrm>
            <a:off x="406005" y="3379503"/>
            <a:ext cx="5472113" cy="3002734"/>
          </a:xfrm>
          <a:prstGeom prst="round2SameRect">
            <a:avLst>
              <a:gd name="adj1" fmla="val 4527"/>
              <a:gd name="adj2" fmla="val 0"/>
            </a:avLst>
          </a:prstGeom>
          <a:solidFill>
            <a:srgbClr val="F5F5F5"/>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a:ln>
                <a:noFill/>
              </a:ln>
              <a:solidFill>
                <a:srgbClr val="FFFFFF"/>
              </a:solidFill>
              <a:effectLst/>
              <a:uLnTx/>
              <a:uFillTx/>
              <a:latin typeface="メイリオ"/>
            </a:endParaRPr>
          </a:p>
        </p:txBody>
      </p:sp>
      <p:sp>
        <p:nvSpPr>
          <p:cNvPr id="7" name="片側の 2 つの角を丸めた四角形 19">
            <a:extLst>
              <a:ext uri="{FF2B5EF4-FFF2-40B4-BE49-F238E27FC236}">
                <a16:creationId xmlns:a16="http://schemas.microsoft.com/office/drawing/2014/main" id="{3E60077E-2B53-942C-6893-6587AE288AEB}"/>
              </a:ext>
            </a:extLst>
          </p:cNvPr>
          <p:cNvSpPr/>
          <p:nvPr/>
        </p:nvSpPr>
        <p:spPr>
          <a:xfrm>
            <a:off x="406005" y="3379502"/>
            <a:ext cx="5472113" cy="504000"/>
          </a:xfrm>
          <a:prstGeom prst="round2SameRect">
            <a:avLst>
              <a:gd name="adj1" fmla="val 20214"/>
              <a:gd name="adj2" fmla="val 0"/>
            </a:avLst>
          </a:prstGeom>
          <a:solidFill>
            <a:srgbClr val="999999"/>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レギュラー商品</a:t>
            </a:r>
            <a:endParaRPr kumimoji="0" lang="en-US" altLang="ja-JP"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8" name="正方形/長方形 7">
            <a:extLst>
              <a:ext uri="{FF2B5EF4-FFF2-40B4-BE49-F238E27FC236}">
                <a16:creationId xmlns:a16="http://schemas.microsoft.com/office/drawing/2014/main" id="{7B7555AB-154D-479B-405A-FA30A210D493}"/>
              </a:ext>
            </a:extLst>
          </p:cNvPr>
          <p:cNvSpPr/>
          <p:nvPr/>
        </p:nvSpPr>
        <p:spPr>
          <a:xfrm>
            <a:off x="1305494" y="4290805"/>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通常商品</a:t>
            </a:r>
          </a:p>
        </p:txBody>
      </p:sp>
      <p:sp>
        <p:nvSpPr>
          <p:cNvPr id="9" name="正方形/長方形 8">
            <a:extLst>
              <a:ext uri="{FF2B5EF4-FFF2-40B4-BE49-F238E27FC236}">
                <a16:creationId xmlns:a16="http://schemas.microsoft.com/office/drawing/2014/main" id="{664131D6-DE97-EAC3-9398-962CD32C9357}"/>
              </a:ext>
            </a:extLst>
          </p:cNvPr>
          <p:cNvSpPr/>
          <p:nvPr/>
        </p:nvSpPr>
        <p:spPr>
          <a:xfrm>
            <a:off x="1305494" y="5589777"/>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7F7F7F"/>
                </a:solidFill>
                <a:effectLst/>
                <a:uLnTx/>
                <a:uFillTx/>
                <a:latin typeface="Meiryo" panose="020B0604030504040204" pitchFamily="34" charset="-128"/>
                <a:ea typeface="Meiryo" panose="020B0604030504040204" pitchFamily="34" charset="-128"/>
              </a:rPr>
              <a:t>事前提案可否判断必須商品</a:t>
            </a:r>
          </a:p>
        </p:txBody>
      </p:sp>
      <p:sp>
        <p:nvSpPr>
          <p:cNvPr id="11" name="片側の 2 つの角を丸めた四角形 22">
            <a:extLst>
              <a:ext uri="{FF2B5EF4-FFF2-40B4-BE49-F238E27FC236}">
                <a16:creationId xmlns:a16="http://schemas.microsoft.com/office/drawing/2014/main" id="{F4021A5C-0CB7-CC82-98C0-C4ABE2530BA0}"/>
              </a:ext>
            </a:extLst>
          </p:cNvPr>
          <p:cNvSpPr/>
          <p:nvPr/>
        </p:nvSpPr>
        <p:spPr>
          <a:xfrm>
            <a:off x="6167044" y="3379503"/>
            <a:ext cx="5472112" cy="3002734"/>
          </a:xfrm>
          <a:prstGeom prst="round2SameRect">
            <a:avLst>
              <a:gd name="adj1" fmla="val 4115"/>
              <a:gd name="adj2" fmla="val 0"/>
            </a:avLst>
          </a:prstGeom>
          <a:solidFill>
            <a:srgbClr val="FCEDED"/>
          </a:solidFill>
          <a:ln w="25400" cap="flat" cmpd="sng" algn="ctr">
            <a:noFill/>
            <a:prstDash val="solid"/>
          </a:ln>
          <a:effectLst>
            <a:outerShdw blurRad="25400" dist="25400" dir="2700000" algn="tl" rotWithShape="0">
              <a:srgbClr val="C00000">
                <a:alpha val="40000"/>
              </a:srgbClr>
            </a:outerShdw>
          </a:effectLst>
        </p:spPr>
        <p:txBody>
          <a:bodyPr bIns="0" rtlCol="0" anchor="ctr"/>
          <a:lstStyle/>
          <a:p>
            <a:pPr algn="ctr">
              <a:defRPr/>
            </a:pPr>
            <a:endParaRPr kumimoji="0" lang="en-US" altLang="ja-JP" sz="2000" b="1" kern="0">
              <a:solidFill>
                <a:srgbClr val="FFFFFF"/>
              </a:solidFill>
              <a:latin typeface="メイリオ"/>
            </a:endParaRPr>
          </a:p>
        </p:txBody>
      </p:sp>
      <p:sp>
        <p:nvSpPr>
          <p:cNvPr id="12" name="片側の 2 つの角を丸めた四角形 23">
            <a:extLst>
              <a:ext uri="{FF2B5EF4-FFF2-40B4-BE49-F238E27FC236}">
                <a16:creationId xmlns:a16="http://schemas.microsoft.com/office/drawing/2014/main" id="{179F6F41-7FC4-B6A6-D1EF-F6905F356800}"/>
              </a:ext>
            </a:extLst>
          </p:cNvPr>
          <p:cNvSpPr/>
          <p:nvPr/>
        </p:nvSpPr>
        <p:spPr>
          <a:xfrm>
            <a:off x="6167044" y="3379502"/>
            <a:ext cx="5472112" cy="504000"/>
          </a:xfrm>
          <a:prstGeom prst="round2SameRect">
            <a:avLst>
              <a:gd name="adj1" fmla="val 20214"/>
              <a:gd name="adj2" fmla="val 0"/>
            </a:avLst>
          </a:prstGeom>
          <a:solidFill>
            <a:srgbClr val="C9002C"/>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スペシャル商品</a:t>
            </a:r>
          </a:p>
        </p:txBody>
      </p:sp>
      <p:sp>
        <p:nvSpPr>
          <p:cNvPr id="13" name="正方形/長方形 12">
            <a:extLst>
              <a:ext uri="{FF2B5EF4-FFF2-40B4-BE49-F238E27FC236}">
                <a16:creationId xmlns:a16="http://schemas.microsoft.com/office/drawing/2014/main" id="{A1DA6854-CC21-3C60-BDE1-B7D89D13C82C}"/>
              </a:ext>
            </a:extLst>
          </p:cNvPr>
          <p:cNvSpPr/>
          <p:nvPr/>
        </p:nvSpPr>
        <p:spPr>
          <a:xfrm>
            <a:off x="7103044" y="4005972"/>
            <a:ext cx="3600000" cy="504000"/>
          </a:xfrm>
          <a:prstGeom prst="rect">
            <a:avLst/>
          </a:prstGeom>
          <a:solidFill>
            <a:srgbClr val="FFFFFF"/>
          </a:solidFill>
          <a:ln w="31750" cap="rnd" cmpd="sng" algn="ctr">
            <a:solidFill>
              <a:srgbClr val="C9002C"/>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事前提案可否判断必須商品</a:t>
            </a:r>
          </a:p>
        </p:txBody>
      </p:sp>
      <p:sp>
        <p:nvSpPr>
          <p:cNvPr id="14" name="正方形/長方形 13">
            <a:extLst>
              <a:ext uri="{FF2B5EF4-FFF2-40B4-BE49-F238E27FC236}">
                <a16:creationId xmlns:a16="http://schemas.microsoft.com/office/drawing/2014/main" id="{88B9294F-D5C3-5EB0-1D71-93A151E52C54}"/>
              </a:ext>
            </a:extLst>
          </p:cNvPr>
          <p:cNvSpPr/>
          <p:nvPr/>
        </p:nvSpPr>
        <p:spPr>
          <a:xfrm>
            <a:off x="7103044" y="4582055"/>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期間限定特別商品</a:t>
            </a:r>
          </a:p>
        </p:txBody>
      </p:sp>
      <p:sp>
        <p:nvSpPr>
          <p:cNvPr id="15" name="正方形/長方形 14">
            <a:extLst>
              <a:ext uri="{FF2B5EF4-FFF2-40B4-BE49-F238E27FC236}">
                <a16:creationId xmlns:a16="http://schemas.microsoft.com/office/drawing/2014/main" id="{3EB07EDB-5D5A-B048-8854-E07671996D13}"/>
              </a:ext>
            </a:extLst>
          </p:cNvPr>
          <p:cNvSpPr/>
          <p:nvPr/>
        </p:nvSpPr>
        <p:spPr>
          <a:xfrm>
            <a:off x="7103044" y="515813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広告主様限定商品</a:t>
            </a:r>
          </a:p>
        </p:txBody>
      </p:sp>
      <p:sp>
        <p:nvSpPr>
          <p:cNvPr id="16" name="正方形/長方形 15">
            <a:extLst>
              <a:ext uri="{FF2B5EF4-FFF2-40B4-BE49-F238E27FC236}">
                <a16:creationId xmlns:a16="http://schemas.microsoft.com/office/drawing/2014/main" id="{A5404C86-6186-BA83-93EC-A8ACEC1499E5}"/>
              </a:ext>
            </a:extLst>
          </p:cNvPr>
          <p:cNvSpPr/>
          <p:nvPr/>
        </p:nvSpPr>
        <p:spPr>
          <a:xfrm>
            <a:off x="7103044" y="5734220"/>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その他特別対応商品</a:t>
            </a:r>
          </a:p>
        </p:txBody>
      </p:sp>
      <p:sp>
        <p:nvSpPr>
          <p:cNvPr id="17" name="正方形/長方形 16">
            <a:extLst>
              <a:ext uri="{FF2B5EF4-FFF2-40B4-BE49-F238E27FC236}">
                <a16:creationId xmlns:a16="http://schemas.microsoft.com/office/drawing/2014/main" id="{F5B3F935-C200-8955-0BE2-0ED065969BE1}"/>
              </a:ext>
            </a:extLst>
          </p:cNvPr>
          <p:cNvSpPr/>
          <p:nvPr/>
        </p:nvSpPr>
        <p:spPr>
          <a:xfrm>
            <a:off x="1305494" y="4940291"/>
            <a:ext cx="3600000" cy="504000"/>
          </a:xfrm>
          <a:prstGeom prst="rect">
            <a:avLst/>
          </a:prstGeom>
          <a:solidFill>
            <a:srgbClr val="FFFFFF"/>
          </a:solidFill>
          <a:ln w="31750" cap="rnd" cmpd="sng" algn="ctr">
            <a:solidFill>
              <a:srgbClr val="C9002C"/>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a:defRPr/>
            </a:pP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特集・企画</a:t>
            </a:r>
          </a:p>
        </p:txBody>
      </p:sp>
      <p:sp>
        <p:nvSpPr>
          <p:cNvPr id="19" name="正方形/長方形 18">
            <a:extLst>
              <a:ext uri="{FF2B5EF4-FFF2-40B4-BE49-F238E27FC236}">
                <a16:creationId xmlns:a16="http://schemas.microsoft.com/office/drawing/2014/main" id="{30A2195F-E2D7-13C6-88E9-AC090274E196}"/>
              </a:ext>
            </a:extLst>
          </p:cNvPr>
          <p:cNvSpPr/>
          <p:nvPr/>
        </p:nvSpPr>
        <p:spPr>
          <a:xfrm>
            <a:off x="7075995" y="3991665"/>
            <a:ext cx="3663673" cy="540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kern="0" dirty="0">
                <a:solidFill>
                  <a:srgbClr val="000000">
                    <a:lumMod val="50000"/>
                    <a:lumOff val="50000"/>
                  </a:srgbClr>
                </a:solidFill>
                <a:latin typeface="Meiryo" panose="020B0604030504040204" pitchFamily="34" charset="-128"/>
                <a:ea typeface="Meiryo" panose="020B0604030504040204" pitchFamily="34" charset="-128"/>
              </a:rPr>
              <a:t>事前提案可否判断必須商品</a:t>
            </a:r>
            <a:endParaRPr kumimoji="0" lang="ja-JP" altLang="en-US" sz="1400" b="1" i="0" u="none" strike="noStrike" kern="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endParaRPr>
          </a:p>
        </p:txBody>
      </p:sp>
      <p:sp>
        <p:nvSpPr>
          <p:cNvPr id="25" name="テキスト プレースホルダー 1">
            <a:extLst>
              <a:ext uri="{FF2B5EF4-FFF2-40B4-BE49-F238E27FC236}">
                <a16:creationId xmlns:a16="http://schemas.microsoft.com/office/drawing/2014/main" id="{EEBCFF60-156C-4A7F-1DF8-480164506501}"/>
              </a:ext>
            </a:extLst>
          </p:cNvPr>
          <p:cNvSpPr>
            <a:spLocks noGrp="1"/>
          </p:cNvSpPr>
          <p:nvPr>
            <p:ph type="body" sz="quarter" idx="12"/>
          </p:nvPr>
        </p:nvSpPr>
        <p:spPr>
          <a:xfrm>
            <a:off x="595671" y="81412"/>
            <a:ext cx="866756" cy="410840"/>
          </a:xfrm>
        </p:spPr>
        <p:txBody>
          <a:bodyPr/>
          <a:lstStyle/>
          <a:p>
            <a:r>
              <a:rPr kumimoji="1" lang="ja-JP" altLang="en-US" dirty="0"/>
              <a:t>その他・注意事項</a:t>
            </a:r>
          </a:p>
        </p:txBody>
      </p:sp>
      <p:pic>
        <p:nvPicPr>
          <p:cNvPr id="26" name="図プレースホルダー 8" descr="アイコン&#10;&#10;自動的に生成された説明">
            <a:extLst>
              <a:ext uri="{FF2B5EF4-FFF2-40B4-BE49-F238E27FC236}">
                <a16:creationId xmlns:a16="http://schemas.microsoft.com/office/drawing/2014/main" id="{E6C2FC2F-A7DE-8B9D-3E80-83A07ECFD9AD}"/>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Tree>
    <p:extLst>
      <p:ext uri="{BB962C8B-B14F-4D97-AF65-F5344CB8AC3E}">
        <p14:creationId xmlns:p14="http://schemas.microsoft.com/office/powerpoint/2010/main" val="20638883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その他・注意事項</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事前提案可否申請について</a:t>
            </a:r>
          </a:p>
        </p:txBody>
      </p:sp>
      <p:pic>
        <p:nvPicPr>
          <p:cNvPr id="9" name="図プレースホルダー 8" descr="アイコン&#10;&#10;自動的に生成された説明">
            <a:extLst>
              <a:ext uri="{FF2B5EF4-FFF2-40B4-BE49-F238E27FC236}">
                <a16:creationId xmlns:a16="http://schemas.microsoft.com/office/drawing/2014/main" id="{CB351962-D7DB-6CD0-3D67-239A151E8BE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graphicFrame>
        <p:nvGraphicFramePr>
          <p:cNvPr id="6" name="表 5">
            <a:extLst>
              <a:ext uri="{FF2B5EF4-FFF2-40B4-BE49-F238E27FC236}">
                <a16:creationId xmlns:a16="http://schemas.microsoft.com/office/drawing/2014/main" id="{A4BC4EB1-A1D0-AACF-0E40-57E7A6A49302}"/>
              </a:ext>
            </a:extLst>
          </p:cNvPr>
          <p:cNvGraphicFramePr>
            <a:graphicFrameLocks noGrp="1"/>
          </p:cNvGraphicFramePr>
          <p:nvPr/>
        </p:nvGraphicFramePr>
        <p:xfrm>
          <a:off x="479425" y="2505081"/>
          <a:ext cx="11233150" cy="3973390"/>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825392">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掲載を希望されるタイアップ広告商品</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r>
                        <a:rPr kumimoji="1" lang="en" altLang="ja-JP" sz="1400" b="0" i="0" dirty="0">
                          <a:solidFill>
                            <a:schemeClr val="accent3"/>
                          </a:solidFill>
                          <a:latin typeface="Meiryo" panose="020B0604030504040204" pitchFamily="34" charset="-128"/>
                          <a:ea typeface="Meiryo" panose="020B0604030504040204" pitchFamily="34" charset="-128"/>
                        </a:rPr>
                        <a:t>Yahoo!</a:t>
                      </a:r>
                      <a:r>
                        <a:rPr kumimoji="1" lang="ja-JP" altLang="en-US" sz="1400" b="0" i="0" dirty="0">
                          <a:solidFill>
                            <a:schemeClr val="accent3"/>
                          </a:solidFill>
                          <a:latin typeface="Meiryo" panose="020B0604030504040204" pitchFamily="34" charset="-128"/>
                          <a:ea typeface="Meiryo" panose="020B0604030504040204" pitchFamily="34" charset="-128"/>
                        </a:rPr>
                        <a:t>ファイナンス</a:t>
                      </a:r>
                      <a:r>
                        <a:rPr kumimoji="1" lang="en-US" altLang="ja-JP" sz="1400" b="0" i="0" dirty="0">
                          <a:solidFill>
                            <a:schemeClr val="accent3"/>
                          </a:solidFill>
                          <a:latin typeface="Meiryo" panose="020B0604030504040204" pitchFamily="34" charset="-128"/>
                          <a:ea typeface="Meiryo" panose="020B0604030504040204" pitchFamily="34" charset="-128"/>
                        </a:rPr>
                        <a:t>  </a:t>
                      </a:r>
                      <a:r>
                        <a:rPr kumimoji="1" lang="ja-JP" altLang="en-US" sz="1400" b="0" i="0" dirty="0">
                          <a:solidFill>
                            <a:schemeClr val="accent3"/>
                          </a:solidFill>
                          <a:latin typeface="Meiryo" panose="020B0604030504040204" pitchFamily="34" charset="-128"/>
                          <a:ea typeface="Meiryo" panose="020B0604030504040204" pitchFamily="34" charset="-128"/>
                        </a:rPr>
                        <a:t>タイアップ</a:t>
                      </a: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127601938"/>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対象デバイス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097935829"/>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129829377"/>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対象商材</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705213913"/>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参考</a:t>
                      </a:r>
                      <a:r>
                        <a:rPr kumimoji="1" lang="en" altLang="ja-JP" sz="1200" b="0" i="0" dirty="0">
                          <a:solidFill>
                            <a:schemeClr val="bg1"/>
                          </a:solidFill>
                          <a:latin typeface="Meiryo" panose="020B0604030504040204" pitchFamily="34" charset="-128"/>
                          <a:ea typeface="Meiryo" panose="020B0604030504040204" pitchFamily="34" charset="-128"/>
                        </a:rPr>
                        <a:t>URL</a:t>
                      </a:r>
                      <a:r>
                        <a:rPr kumimoji="1" lang="ja-JP" altLang="en" sz="1200" b="0" i="0">
                          <a:solidFill>
                            <a:schemeClr val="bg1"/>
                          </a:solidFill>
                          <a:latin typeface="Meiryo" panose="020B0604030504040204" pitchFamily="34" charset="-128"/>
                          <a:ea typeface="Meiryo" panose="020B0604030504040204" pitchFamily="34" charset="-128"/>
                        </a:rPr>
                        <a:t>（</a:t>
                      </a:r>
                      <a:r>
                        <a:rPr kumimoji="1" lang="ja-JP" altLang="en-US" sz="1200" b="0" i="0">
                          <a:solidFill>
                            <a:schemeClr val="bg1"/>
                          </a:solidFill>
                          <a:latin typeface="Meiryo" panose="020B0604030504040204" pitchFamily="34" charset="-128"/>
                          <a:ea typeface="Meiryo" panose="020B0604030504040204" pitchFamily="34" charset="-128"/>
                        </a:rPr>
                        <a:t>商品やキャンペーンのサイト）</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502694705"/>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タイアップ実施の目的・</a:t>
                      </a:r>
                      <a:r>
                        <a:rPr kumimoji="1" lang="en" altLang="ja-JP" sz="1200" b="0" i="0" dirty="0">
                          <a:solidFill>
                            <a:schemeClr val="bg1"/>
                          </a:solidFill>
                          <a:latin typeface="Meiryo" panose="020B0604030504040204" pitchFamily="34" charset="-128"/>
                          <a:ea typeface="Meiryo" panose="020B0604030504040204" pitchFamily="34" charset="-128"/>
                        </a:rPr>
                        <a:t>KPI</a:t>
                      </a:r>
                      <a:endParaRPr kumimoji="1" lang="ja-JP" altLang="en-US" sz="10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676607046"/>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787020545"/>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41025398"/>
                  </a:ext>
                </a:extLst>
              </a:tr>
            </a:tbl>
          </a:graphicData>
        </a:graphic>
      </p:graphicFrame>
      <p:sp>
        <p:nvSpPr>
          <p:cNvPr id="7" name="角丸四角形 10">
            <a:extLst>
              <a:ext uri="{FF2B5EF4-FFF2-40B4-BE49-F238E27FC236}">
                <a16:creationId xmlns:a16="http://schemas.microsoft.com/office/drawing/2014/main" id="{CBB4473C-261D-F344-6F28-F3052DF5A2E2}"/>
              </a:ext>
            </a:extLst>
          </p:cNvPr>
          <p:cNvSpPr/>
          <p:nvPr/>
        </p:nvSpPr>
        <p:spPr>
          <a:xfrm>
            <a:off x="479425" y="1964845"/>
            <a:ext cx="11233150" cy="432000"/>
          </a:xfrm>
          <a:prstGeom prst="roundRect">
            <a:avLst>
              <a:gd name="adj" fmla="val 50000"/>
            </a:avLst>
          </a:prstGeom>
          <a:solidFill>
            <a:srgbClr val="F5F5F5"/>
          </a:solidFill>
          <a:ln w="9525" cap="flat" cmpd="sng" algn="ctr">
            <a:noFill/>
            <a:prstDash val="solid"/>
          </a:ln>
          <a:effectLst>
            <a:outerShdw dist="25400" dir="2700000" algn="tl" rotWithShape="0">
              <a:prstClr val="black">
                <a:alpha val="30000"/>
              </a:prstClr>
            </a:outerShdw>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rgbClr val="545454"/>
                </a:solidFill>
                <a:effectLst/>
                <a:uLnTx/>
                <a:uFillTx/>
                <a:latin typeface="Meiryo" panose="020B0604030504040204" pitchFamily="34" charset="-128"/>
              </a:rPr>
              <a:t>ご連絡いただきたい項目</a:t>
            </a:r>
            <a:endParaRPr kumimoji="0" lang="ja-JP" altLang="en-US" sz="1600" b="1" i="0" u="none" strike="noStrike" kern="0" cap="none" spc="0" normalizeH="0" baseline="0" noProof="0" dirty="0">
              <a:ln>
                <a:noFill/>
              </a:ln>
              <a:solidFill>
                <a:srgbClr val="545454"/>
              </a:solidFill>
              <a:effectLst/>
              <a:uLnTx/>
              <a:uFillTx/>
              <a:latin typeface="Meiryo" panose="020B0604030504040204" pitchFamily="34" charset="-128"/>
            </a:endParaRPr>
          </a:p>
        </p:txBody>
      </p:sp>
      <p:sp>
        <p:nvSpPr>
          <p:cNvPr id="5" name="正方形/長方形 4">
            <a:extLst>
              <a:ext uri="{FF2B5EF4-FFF2-40B4-BE49-F238E27FC236}">
                <a16:creationId xmlns:a16="http://schemas.microsoft.com/office/drawing/2014/main" id="{1EDEA54B-69EB-D4D8-C3B4-4989C3D978C4}"/>
              </a:ext>
            </a:extLst>
          </p:cNvPr>
          <p:cNvSpPr/>
          <p:nvPr/>
        </p:nvSpPr>
        <p:spPr>
          <a:xfrm>
            <a:off x="479425" y="1280445"/>
            <a:ext cx="11269662" cy="621709"/>
          </a:xfrm>
          <a:prstGeom prst="rect">
            <a:avLst/>
          </a:prstGeom>
        </p:spPr>
        <p:txBody>
          <a:bodyPr wrap="square" lIns="0" tIns="0" rIns="0" bIns="0">
            <a:spAutoFit/>
          </a:bodyPr>
          <a:lstStyle/>
          <a:p>
            <a:pPr>
              <a:lnSpc>
                <a:spcPct val="130000"/>
              </a:lnSpc>
            </a:pPr>
            <a:r>
              <a:rPr lang="ja-JP" altLang="en-US" sz="1600" b="1" u="sng" dirty="0">
                <a:solidFill>
                  <a:srgbClr val="C9002C"/>
                </a:solidFill>
                <a:latin typeface="Meiryo" panose="020B0604030504040204" pitchFamily="34" charset="-128"/>
                <a:ea typeface="Meiryo" panose="020B0604030504040204" pitchFamily="34" charset="-128"/>
              </a:rPr>
              <a:t>本商品（事前提案可否必須商品</a:t>
            </a:r>
            <a:r>
              <a:rPr lang="en-US" altLang="ja-JP" sz="1600" b="1" u="sng" dirty="0">
                <a:solidFill>
                  <a:srgbClr val="C9002C"/>
                </a:solidFill>
                <a:latin typeface="Meiryo" panose="020B0604030504040204" pitchFamily="34" charset="-128"/>
                <a:ea typeface="Meiryo" panose="020B0604030504040204" pitchFamily="34" charset="-128"/>
              </a:rPr>
              <a:t>※</a:t>
            </a:r>
            <a:r>
              <a:rPr lang="ja-JP" altLang="en-US" sz="1600" b="1" u="sng" dirty="0">
                <a:solidFill>
                  <a:srgbClr val="C9002C"/>
                </a:solidFill>
                <a:latin typeface="Meiryo" panose="020B0604030504040204" pitchFamily="34" charset="-128"/>
                <a:ea typeface="Meiryo" panose="020B0604030504040204" pitchFamily="34" charset="-128"/>
              </a:rPr>
              <a:t>）</a:t>
            </a:r>
            <a:r>
              <a:rPr lang="ja-JP" altLang="en-US" sz="1600" dirty="0">
                <a:solidFill>
                  <a:srgbClr val="545454"/>
                </a:solidFill>
                <a:latin typeface="Meiryo" panose="020B0604030504040204" pitchFamily="34" charset="-128"/>
                <a:ea typeface="Meiryo" panose="020B0604030504040204" pitchFamily="34" charset="-128"/>
              </a:rPr>
              <a:t>への掲載をご希望の場合は、弊社担当営業または</a:t>
            </a:r>
            <a:endParaRPr lang="en-US" altLang="ja-JP" sz="1600" dirty="0">
              <a:solidFill>
                <a:srgbClr val="545454"/>
              </a:solidFill>
              <a:latin typeface="Meiryo" panose="020B0604030504040204" pitchFamily="34" charset="-128"/>
              <a:ea typeface="Meiryo" panose="020B0604030504040204" pitchFamily="34" charset="-128"/>
            </a:endParaRPr>
          </a:p>
          <a:p>
            <a:pPr>
              <a:lnSpc>
                <a:spcPct val="130000"/>
              </a:lnSpc>
            </a:pPr>
            <a:r>
              <a:rPr lang="en-US" altLang="ja-JP" sz="1600" dirty="0">
                <a:solidFill>
                  <a:srgbClr val="545454"/>
                </a:solidFill>
                <a:latin typeface="Meiryo" panose="020B0604030504040204" pitchFamily="34" charset="-128"/>
                <a:ea typeface="Meiryo" panose="020B0604030504040204" pitchFamily="34" charset="-128"/>
              </a:rPr>
              <a:t>Yahoo!</a:t>
            </a:r>
            <a:r>
              <a:rPr lang="ja-JP" altLang="en-US" sz="1600" dirty="0">
                <a:solidFill>
                  <a:srgbClr val="545454"/>
                </a:solidFill>
                <a:latin typeface="Meiryo" panose="020B0604030504040204" pitchFamily="34" charset="-128"/>
                <a:ea typeface="Meiryo" panose="020B0604030504040204" pitchFamily="34" charset="-128"/>
              </a:rPr>
              <a:t>広告パートナーサポート宛に以下の項目をご連絡ください。回答まで最大5営業日いただきます。</a:t>
            </a:r>
            <a:endParaRPr lang="en-US" altLang="ja-JP" sz="1600" dirty="0">
              <a:solidFill>
                <a:srgbClr val="545454"/>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7886724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その他・注意事項</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誘導広告上の表記ガイドライン</a:t>
            </a:r>
            <a:endParaRPr kumimoji="1" lang="ja-JP" altLang="en-US" dirty="0"/>
          </a:p>
        </p:txBody>
      </p:sp>
      <p:pic>
        <p:nvPicPr>
          <p:cNvPr id="9" name="図プレースホルダー 8" descr="アイコン&#10;&#10;自動的に生成された説明">
            <a:extLst>
              <a:ext uri="{FF2B5EF4-FFF2-40B4-BE49-F238E27FC236}">
                <a16:creationId xmlns:a16="http://schemas.microsoft.com/office/drawing/2014/main" id="{CB351962-D7DB-6CD0-3D67-239A151E8BE7}"/>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3" name="角丸四角形 19">
            <a:extLst>
              <a:ext uri="{FF2B5EF4-FFF2-40B4-BE49-F238E27FC236}">
                <a16:creationId xmlns:a16="http://schemas.microsoft.com/office/drawing/2014/main" id="{11B8F989-20D6-5456-DD30-56B771807940}"/>
              </a:ext>
            </a:extLst>
          </p:cNvPr>
          <p:cNvSpPr/>
          <p:nvPr/>
        </p:nvSpPr>
        <p:spPr>
          <a:xfrm>
            <a:off x="479425" y="1543050"/>
            <a:ext cx="11233150" cy="4838700"/>
          </a:xfrm>
          <a:prstGeom prst="roundRect">
            <a:avLst>
              <a:gd name="adj" fmla="val 0"/>
            </a:avLst>
          </a:prstGeom>
          <a:solidFill>
            <a:srgbClr val="FFFFFF"/>
          </a:solidFill>
          <a:ln w="9525" cap="flat" cmpd="sng" algn="ctr">
            <a:solidFill>
              <a:srgbClr val="B0B0B0"/>
            </a:solidFill>
            <a:prstDash val="solid"/>
          </a:ln>
          <a:effectLst>
            <a:outerShdw dist="38100" dir="2700000" algn="tl" rotWithShape="0">
              <a:srgbClr val="B0B0B0">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sz="1100" kern="0" dirty="0">
              <a:solidFill>
                <a:srgbClr val="C9002C"/>
              </a:solidFill>
              <a:latin typeface="Meiryo" panose="020B0604030504040204" pitchFamily="34" charset="-128"/>
              <a:ea typeface="Meiryo" panose="020B0604030504040204" pitchFamily="34" charset="-128"/>
            </a:endParaRPr>
          </a:p>
        </p:txBody>
      </p:sp>
      <p:sp>
        <p:nvSpPr>
          <p:cNvPr id="6" name="正方形/長方形 5">
            <a:extLst>
              <a:ext uri="{FF2B5EF4-FFF2-40B4-BE49-F238E27FC236}">
                <a16:creationId xmlns:a16="http://schemas.microsoft.com/office/drawing/2014/main" id="{F68F93D8-88F1-8787-0205-AF0B02BD9988}"/>
              </a:ext>
            </a:extLst>
          </p:cNvPr>
          <p:cNvSpPr/>
          <p:nvPr/>
        </p:nvSpPr>
        <p:spPr>
          <a:xfrm>
            <a:off x="787695" y="1904386"/>
            <a:ext cx="7020676" cy="4642040"/>
          </a:xfrm>
          <a:prstGeom prst="rect">
            <a:avLst/>
          </a:prstGeom>
        </p:spPr>
        <p:txBody>
          <a:bodyPr wrap="square" lIns="0">
            <a:spAutoFit/>
          </a:bodyPr>
          <a:lstStyle/>
          <a:p>
            <a:pPr>
              <a:lnSpc>
                <a:spcPct val="130000"/>
              </a:lnSpc>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Yahoo!</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ファイナンス」ロゴ＋「広告・広告主体者表記」を必ずセットで掲載</a:t>
            </a:r>
            <a:endPar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a:lnSpc>
                <a:spcPct val="130000"/>
              </a:lnSpc>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上記</a:t>
            </a:r>
            <a:r>
              <a:rPr lang="en-US" altLang="ja-JP" sz="1200"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2</a:t>
            </a:r>
            <a:r>
              <a:rPr lang="ja-JP" altLang="en-US" sz="1200"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要素は最大限離す必要があるため、以下のいずれかの通り対角線上に配置</a:t>
            </a:r>
            <a:endParaRPr lang="en-US" altLang="ja-JP" sz="1200" kern="0" dirty="0">
              <a:solidFill>
                <a:srgbClr val="C9002C"/>
              </a:solidFill>
              <a:latin typeface="Meiryo" panose="020B0604030504040204" pitchFamily="34" charset="-128"/>
              <a:ea typeface="Meiryo" panose="020B0604030504040204" pitchFamily="34" charset="-128"/>
              <a:cs typeface="メイリオ" panose="020B0604030504040204" pitchFamily="50" charset="-128"/>
            </a:endParaRPr>
          </a:p>
          <a:p>
            <a:pPr>
              <a:lnSpc>
                <a:spcPct val="130000"/>
              </a:lnSpc>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①</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Yahoo!</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ファイナンス：左上、広告・広告主体者表記：右下</a:t>
            </a:r>
            <a:endPar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a:lnSpc>
                <a:spcPct val="130000"/>
              </a:lnSpc>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②</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Yahoo!</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ファイナンス：右上、広告・広告主体者表記：左下</a:t>
            </a:r>
            <a:endPar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a:lnSpc>
                <a:spcPct val="130000"/>
              </a:lnSpc>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Yahoo!</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ファイナンス」ロゴは、視認性を確保できるサイズで掲載、</a:t>
            </a:r>
            <a:b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b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かつ大き過ぎない適正なサイズで掲載</a:t>
            </a:r>
            <a:endPar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a:lnSpc>
                <a:spcPct val="130000"/>
              </a:lnSpc>
            </a:pPr>
            <a:r>
              <a:rPr lang="ja-JP" altLang="en-US" sz="1200" dirty="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広告・広告主体者表記は、以下いずれかの表記、形式で掲載</a:t>
            </a:r>
            <a:endPar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a:lnSpc>
                <a:spcPct val="130000"/>
              </a:lnSpc>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①提供：クライアント名（テキスト </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or </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ロゴ）</a:t>
            </a:r>
            <a:endPar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a:lnSpc>
                <a:spcPct val="130000"/>
              </a:lnSpc>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②</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Sponsored by </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クライアント名（テキスト </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or </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ロゴ）</a:t>
            </a:r>
            <a:endPar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a:lnSpc>
                <a:spcPct val="130000"/>
              </a:lnSpc>
            </a:pPr>
            <a:r>
              <a:rPr lang="ja-JP" altLang="en-US"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広告・広告主体者表記は、</a:t>
            </a:r>
            <a:r>
              <a:rPr lang="en-US" altLang="ja-JP"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Yahoo!</a:t>
            </a:r>
            <a:r>
              <a:rPr lang="ja-JP" altLang="en-US"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サービスロゴの</a:t>
            </a:r>
            <a:r>
              <a:rPr lang="en-US" altLang="ja-JP"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60%</a:t>
            </a:r>
            <a:r>
              <a:rPr lang="ja-JP" altLang="en-US"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en-US" altLang="ja-JP"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100%</a:t>
            </a:r>
            <a:r>
              <a:rPr lang="ja-JP" altLang="en-US"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サイズを目安とする。</a:t>
            </a:r>
          </a:p>
          <a:p>
            <a:pPr>
              <a:lnSpc>
                <a:spcPct val="130000"/>
              </a:lnSpc>
            </a:pPr>
            <a:r>
              <a:rPr lang="ja-JP" altLang="en-US"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ロゴの場合、「提供」「</a:t>
            </a:r>
            <a:r>
              <a:rPr lang="en-US" altLang="ja-JP"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Sponsored by</a:t>
            </a:r>
            <a:r>
              <a:rPr lang="ja-JP" altLang="en-US"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」の広告表記は非表示でも可。</a:t>
            </a:r>
          </a:p>
          <a:p>
            <a:pPr>
              <a:lnSpc>
                <a:spcPct val="130000"/>
              </a:lnSpc>
            </a:pPr>
            <a:r>
              <a:rPr lang="ja-JP" altLang="en-US"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広告に適用される「広告掲載基準」において「主体者の明示」が規定されています。</a:t>
            </a:r>
          </a:p>
          <a:p>
            <a:pPr lvl="0"/>
            <a:r>
              <a:rPr lang="ja-JP" altLang="en-US"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（参照）</a:t>
            </a:r>
            <a:r>
              <a:rPr lang="en-US" altLang="ja-JP"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hlinkClick r:id="rId4"/>
              </a:rPr>
              <a:t>Yahoo!</a:t>
            </a:r>
            <a:r>
              <a:rPr lang="ja-JP" altLang="en-US"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hlinkClick r:id="rId4"/>
              </a:rPr>
              <a:t>広告ヘルプページ</a:t>
            </a:r>
            <a:endParaRPr lang="en-US" altLang="ja-JP"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nSpc>
                <a:spcPct val="130000"/>
              </a:lnSpc>
            </a:pPr>
            <a:r>
              <a:rPr lang="ja-JP" altLang="en-US"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1.</a:t>
            </a:r>
            <a:r>
              <a:rPr lang="ja-JP" altLang="en-US"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会社名、ブランド名、商品名、サービス名のいずれかのロゴマークの表記商品写真などでの代替はできません。</a:t>
            </a:r>
          </a:p>
          <a:p>
            <a:pPr>
              <a:lnSpc>
                <a:spcPct val="130000"/>
              </a:lnSpc>
            </a:pPr>
            <a:r>
              <a:rPr lang="ja-JP" altLang="en-US"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また、商標登録されていないものを使用する場合は、必ず会社名も明記してください。</a:t>
            </a:r>
          </a:p>
          <a:p>
            <a:pPr>
              <a:lnSpc>
                <a:spcPct val="130000"/>
              </a:lnSpc>
            </a:pPr>
            <a:r>
              <a:rPr lang="ja-JP" altLang="en-US"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2.</a:t>
            </a:r>
            <a:r>
              <a:rPr lang="ja-JP" altLang="en-US"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「提供：○○」などの表記</a:t>
            </a:r>
          </a:p>
          <a:p>
            <a:pPr>
              <a:lnSpc>
                <a:spcPct val="130000"/>
              </a:lnSpc>
            </a:pPr>
            <a:r>
              <a:rPr lang="ja-JP" altLang="en-US"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広告の四隅のいずれかに「インフォメーションアイコン」が表示されます。</a:t>
            </a:r>
            <a:br>
              <a:rPr lang="en-US" altLang="ja-JP"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br>
            <a:r>
              <a:rPr lang="ja-JP" altLang="en-US"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Yahoo!</a:t>
            </a:r>
            <a:r>
              <a:rPr lang="ja-JP" altLang="en-US"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広告の規制で定める明記必須項目や常時表示すべき要素は避けて配置ください。</a:t>
            </a:r>
            <a:endParaRPr lang="en-US" altLang="ja-JP"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a:lnSpc>
                <a:spcPct val="130000"/>
              </a:lnSpc>
            </a:pPr>
            <a:r>
              <a:rPr lang="ja-JP" altLang="en-US" sz="1200" kern="0" dirty="0">
                <a:solidFill>
                  <a:srgbClr val="545454"/>
                </a:solidFill>
                <a:latin typeface="メイリオ"/>
                <a:ea typeface="メイリオ"/>
              </a:rPr>
              <a:t>・その他、使用にあたっては別紙「</a:t>
            </a:r>
            <a:r>
              <a:rPr kumimoji="1" lang="ja-JP" altLang="en-US" sz="12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hlinkClick r:id="rId5"/>
              </a:rPr>
              <a:t>タイアップ広告・クリエイティブ企画商品の誘導広告クリエイティブにおける表記ガイドライン</a:t>
            </a:r>
            <a:r>
              <a:rPr lang="ja-JP" altLang="en-US" sz="1200" kern="0" dirty="0">
                <a:solidFill>
                  <a:srgbClr val="545454"/>
                </a:solidFill>
                <a:latin typeface="メイリオ"/>
                <a:ea typeface="メイリオ"/>
              </a:rPr>
              <a:t>」を遵守</a:t>
            </a:r>
            <a:endParaRPr lang="en-US" altLang="ja-JP" sz="1200" kern="0" dirty="0">
              <a:solidFill>
                <a:srgbClr val="545454"/>
              </a:solidFill>
              <a:latin typeface="メイリオ"/>
              <a:ea typeface="メイリオ"/>
            </a:endParaRPr>
          </a:p>
        </p:txBody>
      </p:sp>
      <p:sp>
        <p:nvSpPr>
          <p:cNvPr id="7" name="正方形/長方形 6">
            <a:extLst>
              <a:ext uri="{FF2B5EF4-FFF2-40B4-BE49-F238E27FC236}">
                <a16:creationId xmlns:a16="http://schemas.microsoft.com/office/drawing/2014/main" id="{AF6AD40E-00BB-E34E-A5C8-D61A4440FD1D}"/>
              </a:ext>
            </a:extLst>
          </p:cNvPr>
          <p:cNvSpPr/>
          <p:nvPr/>
        </p:nvSpPr>
        <p:spPr>
          <a:xfrm>
            <a:off x="8628857" y="2527862"/>
            <a:ext cx="2227565" cy="2227565"/>
          </a:xfrm>
          <a:prstGeom prst="rect">
            <a:avLst/>
          </a:prstGeom>
          <a:solidFill>
            <a:srgbClr val="FFF5F7"/>
          </a:solidFill>
          <a:ln w="9525" cap="flat" cmpd="sng" algn="ctr">
            <a:solidFill>
              <a:srgbClr val="C9002C"/>
            </a:solidFill>
            <a:prstDash val="solid"/>
          </a:ln>
          <a:effectLst>
            <a:outerShdw dist="38100" dir="2700000" algn="t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b="1" kern="0">
                <a:solidFill>
                  <a:srgbClr val="C9002C"/>
                </a:solidFill>
                <a:latin typeface="Meiryo" panose="020B0604030504040204" pitchFamily="34" charset="-128"/>
                <a:ea typeface="Meiryo" panose="020B0604030504040204" pitchFamily="34" charset="-128"/>
              </a:rPr>
              <a:t>誘導広告バナー</a:t>
            </a:r>
          </a:p>
        </p:txBody>
      </p:sp>
      <p:sp>
        <p:nvSpPr>
          <p:cNvPr id="14" name="フッター プレースホルダー 3">
            <a:extLst>
              <a:ext uri="{FF2B5EF4-FFF2-40B4-BE49-F238E27FC236}">
                <a16:creationId xmlns:a16="http://schemas.microsoft.com/office/drawing/2014/main" id="{CCC931CF-FA28-692C-EB73-B597F04DFDB9}"/>
              </a:ext>
            </a:extLst>
          </p:cNvPr>
          <p:cNvSpPr txBox="1">
            <a:spLocks/>
          </p:cNvSpPr>
          <p:nvPr/>
        </p:nvSpPr>
        <p:spPr>
          <a:xfrm>
            <a:off x="8680562" y="2527862"/>
            <a:ext cx="1440160"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defRPr/>
            </a:pPr>
            <a:endParaRPr lang="ja-JP" altLang="en-US" sz="800" dirty="0">
              <a:solidFill>
                <a:prstClr val="black"/>
              </a:solidFill>
              <a:latin typeface="Meiryo" panose="020B0604030504040204" pitchFamily="34" charset="-128"/>
              <a:ea typeface="Meiryo" panose="020B0604030504040204" pitchFamily="34" charset="-128"/>
            </a:endParaRPr>
          </a:p>
        </p:txBody>
      </p:sp>
      <p:sp>
        <p:nvSpPr>
          <p:cNvPr id="15" name="角丸四角形 23">
            <a:extLst>
              <a:ext uri="{FF2B5EF4-FFF2-40B4-BE49-F238E27FC236}">
                <a16:creationId xmlns:a16="http://schemas.microsoft.com/office/drawing/2014/main" id="{DAFECC99-A573-A3F4-3053-5B742F36E75C}"/>
              </a:ext>
            </a:extLst>
          </p:cNvPr>
          <p:cNvSpPr/>
          <p:nvPr/>
        </p:nvSpPr>
        <p:spPr>
          <a:xfrm>
            <a:off x="10045283" y="4331790"/>
            <a:ext cx="720080" cy="365124"/>
          </a:xfrm>
          <a:prstGeom prst="roundRect">
            <a:avLst/>
          </a:prstGeom>
          <a:solidFill>
            <a:sysClr val="windowText" lastClr="000000">
              <a:lumMod val="50000"/>
              <a:lumOff val="50000"/>
            </a:sysClr>
          </a:solidFill>
          <a:ln w="9525" cap="flat" cmpd="sng" algn="ctr">
            <a:solidFill>
              <a:srgbClr val="687080"/>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lang="ja-JP" altLang="en-US" sz="800">
                <a:solidFill>
                  <a:srgbClr val="FFFFFF"/>
                </a:solidFill>
                <a:latin typeface="Meiryo" panose="020B0604030504040204" pitchFamily="34" charset="-128"/>
                <a:ea typeface="Meiryo" panose="020B0604030504040204" pitchFamily="34" charset="-128"/>
              </a:rPr>
              <a:t>クライアント</a:t>
            </a:r>
            <a:endParaRPr lang="en-US" altLang="ja-JP" sz="800" dirty="0">
              <a:solidFill>
                <a:srgbClr val="FFFFFF"/>
              </a:solidFill>
              <a:latin typeface="Meiryo" panose="020B0604030504040204" pitchFamily="34" charset="-128"/>
              <a:ea typeface="Meiryo" panose="020B0604030504040204" pitchFamily="34" charset="-128"/>
            </a:endParaRPr>
          </a:p>
          <a:p>
            <a:pPr algn="ctr">
              <a:defRPr/>
            </a:pPr>
            <a:r>
              <a:rPr lang="ja-JP" altLang="en-US" sz="800">
                <a:solidFill>
                  <a:srgbClr val="FFFFFF"/>
                </a:solidFill>
                <a:latin typeface="Meiryo" panose="020B0604030504040204" pitchFamily="34" charset="-128"/>
                <a:ea typeface="Meiryo" panose="020B0604030504040204" pitchFamily="34" charset="-128"/>
              </a:rPr>
              <a:t>ロゴ</a:t>
            </a:r>
          </a:p>
        </p:txBody>
      </p:sp>
      <p:sp>
        <p:nvSpPr>
          <p:cNvPr id="16" name="テキスト ボックス 15">
            <a:extLst>
              <a:ext uri="{FF2B5EF4-FFF2-40B4-BE49-F238E27FC236}">
                <a16:creationId xmlns:a16="http://schemas.microsoft.com/office/drawing/2014/main" id="{14929325-096B-00ED-EF4D-EDDEA6229508}"/>
              </a:ext>
            </a:extLst>
          </p:cNvPr>
          <p:cNvSpPr txBox="1"/>
          <p:nvPr/>
        </p:nvSpPr>
        <p:spPr>
          <a:xfrm>
            <a:off x="8526740" y="2268803"/>
            <a:ext cx="2431797" cy="276999"/>
          </a:xfrm>
          <a:prstGeom prst="rect">
            <a:avLst/>
          </a:prstGeom>
          <a:noFill/>
        </p:spPr>
        <p:txBody>
          <a:bodyPr wrap="square" rtlCol="0">
            <a:spAutoFit/>
          </a:bodyPr>
          <a:lstStyle/>
          <a:p>
            <a:r>
              <a:rPr lang="ja-JP" altLang="en-US" sz="1200" dirty="0">
                <a:solidFill>
                  <a:srgbClr val="000000"/>
                </a:solidFill>
                <a:latin typeface="Meiryo" panose="020B0604030504040204" pitchFamily="34" charset="-128"/>
                <a:ea typeface="Meiryo" panose="020B0604030504040204" pitchFamily="34" charset="-128"/>
              </a:rPr>
              <a:t>▼</a:t>
            </a:r>
            <a:r>
              <a:rPr lang="ja-JP" altLang="en-US" sz="900" dirty="0">
                <a:solidFill>
                  <a:srgbClr val="000000"/>
                </a:solidFill>
                <a:latin typeface="Meiryo" panose="020B0604030504040204" pitchFamily="34" charset="-128"/>
                <a:ea typeface="Meiryo" panose="020B0604030504040204" pitchFamily="34" charset="-128"/>
              </a:rPr>
              <a:t>誘導広告　クリエイティブイメージ</a:t>
            </a:r>
          </a:p>
        </p:txBody>
      </p:sp>
      <p:sp>
        <p:nvSpPr>
          <p:cNvPr id="17" name="角丸四角形 25">
            <a:extLst>
              <a:ext uri="{FF2B5EF4-FFF2-40B4-BE49-F238E27FC236}">
                <a16:creationId xmlns:a16="http://schemas.microsoft.com/office/drawing/2014/main" id="{996606EA-7EA5-CEB5-9461-9B5F95F0E857}"/>
              </a:ext>
            </a:extLst>
          </p:cNvPr>
          <p:cNvSpPr/>
          <p:nvPr/>
        </p:nvSpPr>
        <p:spPr>
          <a:xfrm>
            <a:off x="8464907" y="4999333"/>
            <a:ext cx="2696577" cy="985794"/>
          </a:xfrm>
          <a:prstGeom prst="roundRect">
            <a:avLst>
              <a:gd name="adj" fmla="val 6498"/>
            </a:avLst>
          </a:prstGeom>
          <a:ln w="25400" cap="rnd">
            <a:solidFill>
              <a:srgbClr val="C9002C"/>
            </a:solidFill>
            <a:prstDash val="sysDot"/>
          </a:ln>
        </p:spPr>
        <p:txBody>
          <a:bodyPr wrap="square" tIns="144000" bIns="72000">
            <a:spAutoFit/>
          </a:bodyPr>
          <a:lstStyle/>
          <a:p>
            <a:pPr algn="ctr">
              <a:lnSpc>
                <a:spcPct val="120000"/>
              </a:lnSpc>
            </a:pPr>
            <a:r>
              <a:rPr lang="ja-JP" altLang="en-US" sz="1100" b="1"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a:t>
            </a:r>
            <a:r>
              <a:rPr lang="en-US" altLang="ja-JP" sz="1100" b="1"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Yahoo</a:t>
            </a:r>
            <a:r>
              <a:rPr lang="ja-JP" altLang="en-US" sz="1100" b="1"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ファイナンス」</a:t>
            </a:r>
            <a:endParaRPr lang="en-US" altLang="ja-JP" sz="1100" b="1" kern="0" dirty="0">
              <a:solidFill>
                <a:srgbClr val="C9002C"/>
              </a:solidFill>
              <a:latin typeface="Meiryo" panose="020B0604030504040204" pitchFamily="34" charset="-128"/>
              <a:ea typeface="Meiryo" panose="020B0604030504040204" pitchFamily="34" charset="-128"/>
              <a:cs typeface="メイリオ" panose="020B0604030504040204" pitchFamily="50" charset="-128"/>
            </a:endParaRPr>
          </a:p>
          <a:p>
            <a:pPr algn="ctr">
              <a:lnSpc>
                <a:spcPct val="120000"/>
              </a:lnSpc>
            </a:pPr>
            <a:r>
              <a:rPr lang="ja-JP" altLang="en-US" sz="800" b="1"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　</a:t>
            </a:r>
            <a:endParaRPr lang="en-US" altLang="ja-JP" sz="800" kern="0" dirty="0">
              <a:solidFill>
                <a:srgbClr val="C9002C"/>
              </a:solidFill>
              <a:latin typeface="Meiryo" panose="020B0604030504040204" pitchFamily="34" charset="-128"/>
              <a:ea typeface="Meiryo" panose="020B0604030504040204" pitchFamily="34" charset="-128"/>
              <a:cs typeface="メイリオ" panose="020B0604030504040204" pitchFamily="50" charset="-128"/>
            </a:endParaRPr>
          </a:p>
          <a:p>
            <a:pPr algn="ctr">
              <a:lnSpc>
                <a:spcPct val="120000"/>
              </a:lnSpc>
            </a:pPr>
            <a:r>
              <a:rPr lang="ja-JP" altLang="en-US" sz="1100" b="1"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「広告・広告主体者表記」</a:t>
            </a:r>
            <a:endParaRPr lang="en-US" altLang="ja-JP" sz="1100" b="1" kern="0" dirty="0">
              <a:solidFill>
                <a:srgbClr val="C9002C"/>
              </a:solidFill>
              <a:latin typeface="Meiryo" panose="020B0604030504040204" pitchFamily="34" charset="-128"/>
              <a:ea typeface="Meiryo" panose="020B0604030504040204" pitchFamily="34" charset="-128"/>
              <a:cs typeface="メイリオ" panose="020B0604030504040204" pitchFamily="50" charset="-128"/>
            </a:endParaRPr>
          </a:p>
          <a:p>
            <a:pPr algn="ctr">
              <a:lnSpc>
                <a:spcPct val="120000"/>
              </a:lnSpc>
            </a:pPr>
            <a:r>
              <a:rPr lang="ja-JP" altLang="en-US" sz="1000"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を必ずセットで掲載</a:t>
            </a:r>
            <a:endParaRPr lang="en-US" altLang="ja-JP" sz="1000" kern="0" dirty="0">
              <a:solidFill>
                <a:srgbClr val="C9002C"/>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8" name="角丸四角形 26">
            <a:extLst>
              <a:ext uri="{FF2B5EF4-FFF2-40B4-BE49-F238E27FC236}">
                <a16:creationId xmlns:a16="http://schemas.microsoft.com/office/drawing/2014/main" id="{E662AF5B-7972-79D2-E8A8-850FA339B354}"/>
              </a:ext>
            </a:extLst>
          </p:cNvPr>
          <p:cNvSpPr/>
          <p:nvPr/>
        </p:nvSpPr>
        <p:spPr>
          <a:xfrm>
            <a:off x="4284167" y="1268413"/>
            <a:ext cx="3623667" cy="560488"/>
          </a:xfrm>
          <a:prstGeom prst="roundRect">
            <a:avLst>
              <a:gd name="adj" fmla="val 50000"/>
            </a:avLst>
          </a:prstGeom>
          <a:solidFill>
            <a:srgbClr val="EBEBEB"/>
          </a:solidFill>
          <a:ln w="69850">
            <a:solidFill>
              <a:srgbClr val="FFFFFF"/>
            </a:solidFill>
          </a:ln>
        </p:spPr>
        <p:txBody>
          <a:bodyPr wrap="none" lIns="0" tIns="36000" rIns="0" bIns="0" anchor="ctr">
            <a:noAutofit/>
          </a:bodyPr>
          <a:lstStyle/>
          <a:p>
            <a:pPr algn="ctr">
              <a:defRPr/>
            </a:pPr>
            <a:r>
              <a:rPr kumimoji="0" lang="ja-JP" altLang="en-US" sz="1600" kern="0">
                <a:solidFill>
                  <a:srgbClr val="000000">
                    <a:lumMod val="75000"/>
                    <a:lumOff val="25000"/>
                  </a:srgbClr>
                </a:solidFill>
                <a:latin typeface="Meiryo" panose="020B0604030504040204" pitchFamily="34" charset="-128"/>
                <a:ea typeface="Meiryo" panose="020B0604030504040204" pitchFamily="34" charset="-128"/>
              </a:rPr>
              <a:t>標準（推奨）表記</a:t>
            </a:r>
          </a:p>
        </p:txBody>
      </p:sp>
      <p:sp>
        <p:nvSpPr>
          <p:cNvPr id="19" name="角丸四角形 27">
            <a:extLst>
              <a:ext uri="{FF2B5EF4-FFF2-40B4-BE49-F238E27FC236}">
                <a16:creationId xmlns:a16="http://schemas.microsoft.com/office/drawing/2014/main" id="{D32A2EAA-FCAC-EE0E-C6D7-B34F4588EE06}"/>
              </a:ext>
            </a:extLst>
          </p:cNvPr>
          <p:cNvSpPr/>
          <p:nvPr/>
        </p:nvSpPr>
        <p:spPr>
          <a:xfrm>
            <a:off x="8680562" y="2577710"/>
            <a:ext cx="1239273" cy="290808"/>
          </a:xfrm>
          <a:prstGeom prst="roundRect">
            <a:avLst>
              <a:gd name="adj" fmla="val 50000"/>
            </a:avLst>
          </a:prstGeom>
          <a:noFill/>
          <a:ln w="25400" cap="rnd" cmpd="sng" algn="ctr">
            <a:solidFill>
              <a:srgbClr val="C9002C"/>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20" name="グラフィックス 19" descr="バッジ: フォロー 単色塗りつぶし">
            <a:extLst>
              <a:ext uri="{FF2B5EF4-FFF2-40B4-BE49-F238E27FC236}">
                <a16:creationId xmlns:a16="http://schemas.microsoft.com/office/drawing/2014/main" id="{A3433FA2-6792-3C48-6784-FD4A82BCD2F0}"/>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742638" y="5322049"/>
            <a:ext cx="170181" cy="170181"/>
          </a:xfrm>
          <a:prstGeom prst="rect">
            <a:avLst/>
          </a:prstGeom>
        </p:spPr>
      </p:pic>
      <p:cxnSp>
        <p:nvCxnSpPr>
          <p:cNvPr id="21" name="カギ線コネクタ 29">
            <a:extLst>
              <a:ext uri="{FF2B5EF4-FFF2-40B4-BE49-F238E27FC236}">
                <a16:creationId xmlns:a16="http://schemas.microsoft.com/office/drawing/2014/main" id="{D0A2E341-BBA3-3A36-F863-272C0FC7C58A}"/>
              </a:ext>
            </a:extLst>
          </p:cNvPr>
          <p:cNvCxnSpPr>
            <a:cxnSpLocks/>
            <a:stCxn id="19" idx="1"/>
            <a:endCxn id="17" idx="1"/>
          </p:cNvCxnSpPr>
          <p:nvPr/>
        </p:nvCxnSpPr>
        <p:spPr>
          <a:xfrm rot="10800000" flipV="1">
            <a:off x="8464908" y="2723114"/>
            <a:ext cx="215655" cy="2769116"/>
          </a:xfrm>
          <a:prstGeom prst="bentConnector3">
            <a:avLst>
              <a:gd name="adj1" fmla="val 206003"/>
            </a:avLst>
          </a:prstGeom>
          <a:noFill/>
          <a:ln w="25400" cap="rnd" cmpd="sng" algn="ctr">
            <a:solidFill>
              <a:srgbClr val="C9002C"/>
            </a:solidFill>
            <a:prstDash val="sysDot"/>
            <a:bevel/>
            <a:tailEnd type="triangle" w="lg" len="med"/>
          </a:ln>
          <a:effectLst/>
        </p:spPr>
      </p:cxnSp>
      <p:sp>
        <p:nvSpPr>
          <p:cNvPr id="22" name="角丸四角形 30">
            <a:extLst>
              <a:ext uri="{FF2B5EF4-FFF2-40B4-BE49-F238E27FC236}">
                <a16:creationId xmlns:a16="http://schemas.microsoft.com/office/drawing/2014/main" id="{D63BBF64-6ED8-964B-655E-B444C164486B}"/>
              </a:ext>
            </a:extLst>
          </p:cNvPr>
          <p:cNvSpPr/>
          <p:nvPr/>
        </p:nvSpPr>
        <p:spPr>
          <a:xfrm>
            <a:off x="9939936" y="4302252"/>
            <a:ext cx="930773" cy="432554"/>
          </a:xfrm>
          <a:prstGeom prst="roundRect">
            <a:avLst>
              <a:gd name="adj" fmla="val 50000"/>
            </a:avLst>
          </a:prstGeom>
          <a:noFill/>
          <a:ln w="25400" cap="rnd" cmpd="sng" algn="ctr">
            <a:solidFill>
              <a:srgbClr val="C9002C"/>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cxnSp>
        <p:nvCxnSpPr>
          <p:cNvPr id="23" name="カギ線コネクタ 31">
            <a:extLst>
              <a:ext uri="{FF2B5EF4-FFF2-40B4-BE49-F238E27FC236}">
                <a16:creationId xmlns:a16="http://schemas.microsoft.com/office/drawing/2014/main" id="{65B0CF38-C49D-2706-A587-648060E3FB92}"/>
              </a:ext>
            </a:extLst>
          </p:cNvPr>
          <p:cNvCxnSpPr>
            <a:stCxn id="22" idx="3"/>
            <a:endCxn id="17" idx="3"/>
          </p:cNvCxnSpPr>
          <p:nvPr/>
        </p:nvCxnSpPr>
        <p:spPr>
          <a:xfrm>
            <a:off x="10870709" y="4518529"/>
            <a:ext cx="290775" cy="973701"/>
          </a:xfrm>
          <a:prstGeom prst="bentConnector3">
            <a:avLst>
              <a:gd name="adj1" fmla="val 178617"/>
            </a:avLst>
          </a:prstGeom>
          <a:noFill/>
          <a:ln w="25400" cap="rnd" cmpd="sng" algn="ctr">
            <a:solidFill>
              <a:srgbClr val="C9002C"/>
            </a:solidFill>
            <a:prstDash val="sysDot"/>
            <a:bevel/>
            <a:tailEnd type="triangle" w="lg" len="med"/>
          </a:ln>
          <a:effectLst/>
        </p:spPr>
      </p:cxnSp>
      <p:pic>
        <p:nvPicPr>
          <p:cNvPr id="24" name="グラフィックス 23" descr="バッジ: チェックマーク 1 単色塗りつぶし">
            <a:extLst>
              <a:ext uri="{FF2B5EF4-FFF2-40B4-BE49-F238E27FC236}">
                <a16:creationId xmlns:a16="http://schemas.microsoft.com/office/drawing/2014/main" id="{712E6BDB-B51E-68CF-4096-CDA3CEBBECAE}"/>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797713" y="2718899"/>
            <a:ext cx="215656" cy="215656"/>
          </a:xfrm>
          <a:prstGeom prst="rect">
            <a:avLst/>
          </a:prstGeom>
        </p:spPr>
      </p:pic>
      <p:pic>
        <p:nvPicPr>
          <p:cNvPr id="25" name="グラフィックス 24" descr="バッジ: チェックマーク 1 単色塗りつぶし">
            <a:extLst>
              <a:ext uri="{FF2B5EF4-FFF2-40B4-BE49-F238E27FC236}">
                <a16:creationId xmlns:a16="http://schemas.microsoft.com/office/drawing/2014/main" id="{61BB42F6-6ED6-CB84-86F8-3645CB0D09FE}"/>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785318" y="4369583"/>
            <a:ext cx="215656" cy="215656"/>
          </a:xfrm>
          <a:prstGeom prst="rect">
            <a:avLst/>
          </a:prstGeom>
        </p:spPr>
      </p:pic>
      <p:pic>
        <p:nvPicPr>
          <p:cNvPr id="26" name="図 25">
            <a:extLst>
              <a:ext uri="{FF2B5EF4-FFF2-40B4-BE49-F238E27FC236}">
                <a16:creationId xmlns:a16="http://schemas.microsoft.com/office/drawing/2014/main" id="{9DAB4267-1246-B952-C3A1-1BC8F335D300}"/>
              </a:ext>
            </a:extLst>
          </p:cNvPr>
          <p:cNvPicPr>
            <a:picLocks noChangeAspect="1"/>
          </p:cNvPicPr>
          <p:nvPr/>
        </p:nvPicPr>
        <p:blipFill>
          <a:blip r:embed="rId10"/>
          <a:stretch>
            <a:fillRect/>
          </a:stretch>
        </p:blipFill>
        <p:spPr>
          <a:xfrm>
            <a:off x="8849236" y="2615897"/>
            <a:ext cx="916832" cy="204030"/>
          </a:xfrm>
          <a:prstGeom prst="rect">
            <a:avLst/>
          </a:prstGeom>
        </p:spPr>
      </p:pic>
    </p:spTree>
    <p:extLst>
      <p:ext uri="{BB962C8B-B14F-4D97-AF65-F5344CB8AC3E}">
        <p14:creationId xmlns:p14="http://schemas.microsoft.com/office/powerpoint/2010/main" val="42012778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E0F36301-1EB5-314E-543A-A99A65196839}"/>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43104796-9D20-25FA-E9D2-23CA45B096DE}"/>
              </a:ext>
            </a:extLst>
          </p:cNvPr>
          <p:cNvSpPr>
            <a:spLocks noGrp="1"/>
          </p:cNvSpPr>
          <p:nvPr>
            <p:ph type="body" sz="quarter" idx="18"/>
          </p:nvPr>
        </p:nvSpPr>
        <p:spPr/>
        <p:txBody>
          <a:bodyPr/>
          <a:lstStyle/>
          <a:p>
            <a:r>
              <a:rPr kumimoji="1" lang="en-US" altLang="ja-JP" dirty="0"/>
              <a:t>05</a:t>
            </a:r>
            <a:endParaRPr kumimoji="1" lang="ja-JP" altLang="en-US" dirty="0"/>
          </a:p>
        </p:txBody>
      </p:sp>
      <p:sp>
        <p:nvSpPr>
          <p:cNvPr id="5" name="テキスト プレースホルダー 4">
            <a:extLst>
              <a:ext uri="{FF2B5EF4-FFF2-40B4-BE49-F238E27FC236}">
                <a16:creationId xmlns:a16="http://schemas.microsoft.com/office/drawing/2014/main" id="{E2F377F4-A9F1-75E1-65B7-6F68AEF81AA0}"/>
              </a:ext>
            </a:extLst>
          </p:cNvPr>
          <p:cNvSpPr>
            <a:spLocks noGrp="1"/>
          </p:cNvSpPr>
          <p:nvPr>
            <p:ph type="body" sz="quarter" idx="19"/>
          </p:nvPr>
        </p:nvSpPr>
        <p:spPr/>
        <p:txBody>
          <a:bodyPr/>
          <a:lstStyle/>
          <a:p>
            <a:r>
              <a:rPr lang="en-US" altLang="ja-JP" dirty="0">
                <a:latin typeface="+mn-ea"/>
              </a:rPr>
              <a:t>appendix</a:t>
            </a:r>
          </a:p>
          <a:p>
            <a:r>
              <a:rPr lang="ja-JP" altLang="en-US" dirty="0">
                <a:latin typeface="+mn-ea"/>
              </a:rPr>
              <a:t>広告誘導商品紹介</a:t>
            </a:r>
            <a:endParaRPr lang="en-US" altLang="ja-JP" dirty="0">
              <a:latin typeface="+mn-ea"/>
            </a:endParaRPr>
          </a:p>
        </p:txBody>
      </p:sp>
      <p:pic>
        <p:nvPicPr>
          <p:cNvPr id="9" name="図プレースホルダー 7" descr="アイコン&#10;&#10;自動的に生成された説明">
            <a:extLst>
              <a:ext uri="{FF2B5EF4-FFF2-40B4-BE49-F238E27FC236}">
                <a16:creationId xmlns:a16="http://schemas.microsoft.com/office/drawing/2014/main" id="{5C0F3589-B91B-C8C6-25B6-5C81D4A1328F}"/>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a:xfrm>
            <a:off x="2204326" y="2773503"/>
            <a:ext cx="1586282" cy="1464484"/>
          </a:xfrm>
        </p:spPr>
      </p:pic>
    </p:spTree>
    <p:extLst>
      <p:ext uri="{BB962C8B-B14F-4D97-AF65-F5344CB8AC3E}">
        <p14:creationId xmlns:p14="http://schemas.microsoft.com/office/powerpoint/2010/main" val="23178206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en-US" altLang="ja-JP" sz="1200" dirty="0">
                <a:latin typeface="+mn-ea"/>
              </a:rPr>
              <a:t>appendix</a:t>
            </a:r>
            <a:endParaRPr lang="ja-JP" altLang="en-US" sz="1200" dirty="0">
              <a:latin typeface="+mn-ea"/>
            </a:endParaRPr>
          </a:p>
        </p:txBody>
      </p:sp>
      <p:sp>
        <p:nvSpPr>
          <p:cNvPr id="36" name="テキスト プレースホルダー 35">
            <a:extLst>
              <a:ext uri="{FF2B5EF4-FFF2-40B4-BE49-F238E27FC236}">
                <a16:creationId xmlns:a16="http://schemas.microsoft.com/office/drawing/2014/main" id="{756D19D5-0A6C-C156-921D-0DCED90207C9}"/>
              </a:ext>
            </a:extLst>
          </p:cNvPr>
          <p:cNvSpPr>
            <a:spLocks noGrp="1"/>
          </p:cNvSpPr>
          <p:nvPr>
            <p:ph type="body" sz="quarter" idx="13"/>
          </p:nvPr>
        </p:nvSpPr>
        <p:spPr/>
        <p:txBody>
          <a:bodyPr/>
          <a:lstStyle/>
          <a:p>
            <a:r>
              <a:rPr lang="ja-JP" altLang="en-US" dirty="0"/>
              <a:t>広告誘導商品／スマートフォン商品</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99370"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 name="角丸四角形 37">
            <a:extLst>
              <a:ext uri="{FF2B5EF4-FFF2-40B4-BE49-F238E27FC236}">
                <a16:creationId xmlns:a16="http://schemas.microsoft.com/office/drawing/2014/main" id="{F58F6AB5-605E-6FBE-E3A9-42D491E834AD}"/>
              </a:ext>
            </a:extLst>
          </p:cNvPr>
          <p:cNvSpPr/>
          <p:nvPr/>
        </p:nvSpPr>
        <p:spPr>
          <a:xfrm>
            <a:off x="502609" y="3318575"/>
            <a:ext cx="2127768"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5</a:t>
            </a:r>
          </a:p>
        </p:txBody>
      </p:sp>
      <p:sp>
        <p:nvSpPr>
          <p:cNvPr id="7" name="円/楕円 38">
            <a:extLst>
              <a:ext uri="{FF2B5EF4-FFF2-40B4-BE49-F238E27FC236}">
                <a16:creationId xmlns:a16="http://schemas.microsoft.com/office/drawing/2014/main" id="{4BF73FD6-D6D9-BE26-BB61-CFE6B1F4B833}"/>
              </a:ext>
            </a:extLst>
          </p:cNvPr>
          <p:cNvSpPr>
            <a:spLocks noChangeAspect="1"/>
          </p:cNvSpPr>
          <p:nvPr/>
        </p:nvSpPr>
        <p:spPr>
          <a:xfrm>
            <a:off x="488421" y="2983612"/>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9" name="角丸四角形 46">
            <a:extLst>
              <a:ext uri="{FF2B5EF4-FFF2-40B4-BE49-F238E27FC236}">
                <a16:creationId xmlns:a16="http://schemas.microsoft.com/office/drawing/2014/main" id="{13A17453-6221-F25C-408B-F332B62BF27D}"/>
              </a:ext>
            </a:extLst>
          </p:cNvPr>
          <p:cNvSpPr/>
          <p:nvPr/>
        </p:nvSpPr>
        <p:spPr>
          <a:xfrm>
            <a:off x="510528" y="2459118"/>
            <a:ext cx="2119849" cy="399529"/>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10" name="角丸四角形 47">
            <a:extLst>
              <a:ext uri="{FF2B5EF4-FFF2-40B4-BE49-F238E27FC236}">
                <a16:creationId xmlns:a16="http://schemas.microsoft.com/office/drawing/2014/main" id="{07A5DE44-68BD-7AE4-AAB3-A6ADAD19B29D}"/>
              </a:ext>
            </a:extLst>
          </p:cNvPr>
          <p:cNvSpPr/>
          <p:nvPr/>
        </p:nvSpPr>
        <p:spPr>
          <a:xfrm>
            <a:off x="6334855" y="2424069"/>
            <a:ext cx="2143493" cy="399529"/>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11" name="角丸四角形 37">
            <a:extLst>
              <a:ext uri="{FF2B5EF4-FFF2-40B4-BE49-F238E27FC236}">
                <a16:creationId xmlns:a16="http://schemas.microsoft.com/office/drawing/2014/main" id="{4CB23F09-D710-BA03-0502-4DD08BB32154}"/>
              </a:ext>
            </a:extLst>
          </p:cNvPr>
          <p:cNvSpPr/>
          <p:nvPr/>
        </p:nvSpPr>
        <p:spPr>
          <a:xfrm>
            <a:off x="6345802" y="3325803"/>
            <a:ext cx="2121601"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9</a:t>
            </a:r>
          </a:p>
        </p:txBody>
      </p:sp>
      <p:sp>
        <p:nvSpPr>
          <p:cNvPr id="12" name="円/楕円 38">
            <a:extLst>
              <a:ext uri="{FF2B5EF4-FFF2-40B4-BE49-F238E27FC236}">
                <a16:creationId xmlns:a16="http://schemas.microsoft.com/office/drawing/2014/main" id="{98F9D360-63D8-1AB4-5D43-295C495CB622}"/>
              </a:ext>
            </a:extLst>
          </p:cNvPr>
          <p:cNvSpPr>
            <a:spLocks noChangeAspect="1"/>
          </p:cNvSpPr>
          <p:nvPr/>
        </p:nvSpPr>
        <p:spPr>
          <a:xfrm>
            <a:off x="6345802" y="2985289"/>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b="1" dirty="0">
                <a:solidFill>
                  <a:srgbClr val="FFFFFF"/>
                </a:solidFill>
                <a:latin typeface="Meiryo" panose="020B0604030504040204" pitchFamily="34" charset="-128"/>
                <a:ea typeface="Meiryo" panose="020B0604030504040204" pitchFamily="34" charset="-128"/>
                <a:cs typeface="Segoe UI" panose="020B0502040204020203" pitchFamily="34" charset="0"/>
              </a:rPr>
              <a:t>B</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3" name="図 2">
            <a:extLst>
              <a:ext uri="{FF2B5EF4-FFF2-40B4-BE49-F238E27FC236}">
                <a16:creationId xmlns:a16="http://schemas.microsoft.com/office/drawing/2014/main" id="{1C08CA4C-8E71-F223-A217-177E9A6047C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06473" y="1668090"/>
            <a:ext cx="2543412" cy="4610783"/>
          </a:xfrm>
          <a:prstGeom prst="rect">
            <a:avLst/>
          </a:prstGeom>
          <a:ln>
            <a:solidFill>
              <a:schemeClr val="bg1">
                <a:lumMod val="85000"/>
              </a:schemeClr>
            </a:solidFill>
          </a:ln>
        </p:spPr>
      </p:pic>
      <p:pic>
        <p:nvPicPr>
          <p:cNvPr id="4" name="図 3">
            <a:extLst>
              <a:ext uri="{FF2B5EF4-FFF2-40B4-BE49-F238E27FC236}">
                <a16:creationId xmlns:a16="http://schemas.microsoft.com/office/drawing/2014/main" id="{7401ACF0-CB69-85C2-5329-5FCBAF565F6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69324" y="1710352"/>
            <a:ext cx="2520099" cy="4568521"/>
          </a:xfrm>
          <a:prstGeom prst="rect">
            <a:avLst/>
          </a:prstGeom>
          <a:ln>
            <a:solidFill>
              <a:schemeClr val="bg1">
                <a:lumMod val="85000"/>
              </a:schemeClr>
            </a:solidFill>
          </a:ln>
        </p:spPr>
      </p:pic>
      <p:pic>
        <p:nvPicPr>
          <p:cNvPr id="16" name="図 15">
            <a:extLst>
              <a:ext uri="{FF2B5EF4-FFF2-40B4-BE49-F238E27FC236}">
                <a16:creationId xmlns:a16="http://schemas.microsoft.com/office/drawing/2014/main" id="{EDEC32A3-AAFD-BCA3-9D59-19E0D46CFA3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25393"/>
          <a:stretch/>
        </p:blipFill>
        <p:spPr>
          <a:xfrm>
            <a:off x="2745751" y="1491283"/>
            <a:ext cx="2974331" cy="4387068"/>
          </a:xfrm>
          <a:prstGeom prst="rect">
            <a:avLst/>
          </a:prstGeom>
        </p:spPr>
      </p:pic>
      <p:sp>
        <p:nvSpPr>
          <p:cNvPr id="41" name="正方形/長方形 40">
            <a:extLst>
              <a:ext uri="{FF2B5EF4-FFF2-40B4-BE49-F238E27FC236}">
                <a16:creationId xmlns:a16="http://schemas.microsoft.com/office/drawing/2014/main" id="{C7FE3AE4-AFD3-2AA1-3B55-A2A383FBE814}"/>
              </a:ext>
            </a:extLst>
          </p:cNvPr>
          <p:cNvSpPr/>
          <p:nvPr/>
        </p:nvSpPr>
        <p:spPr>
          <a:xfrm>
            <a:off x="0" y="5877272"/>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6"/>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pic>
        <p:nvPicPr>
          <p:cNvPr id="18" name="図 17">
            <a:extLst>
              <a:ext uri="{FF2B5EF4-FFF2-40B4-BE49-F238E27FC236}">
                <a16:creationId xmlns:a16="http://schemas.microsoft.com/office/drawing/2014/main" id="{0331987B-1ED7-195C-7224-CF4D002975C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25393"/>
          <a:stretch/>
        </p:blipFill>
        <p:spPr>
          <a:xfrm>
            <a:off x="8579432" y="1486288"/>
            <a:ext cx="2974331" cy="4387068"/>
          </a:xfrm>
          <a:prstGeom prst="rect">
            <a:avLst/>
          </a:prstGeom>
        </p:spPr>
      </p:pic>
      <p:sp>
        <p:nvSpPr>
          <p:cNvPr id="61" name="テキスト ボックス 60">
            <a:extLst>
              <a:ext uri="{FF2B5EF4-FFF2-40B4-BE49-F238E27FC236}">
                <a16:creationId xmlns:a16="http://schemas.microsoft.com/office/drawing/2014/main" id="{8F62498E-EA71-6E8F-3ABF-44865B5DC823}"/>
              </a:ext>
            </a:extLst>
          </p:cNvPr>
          <p:cNvSpPr txBox="1"/>
          <p:nvPr/>
        </p:nvSpPr>
        <p:spPr>
          <a:xfrm>
            <a:off x="5733722" y="661597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endParaRP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pic>
        <p:nvPicPr>
          <p:cNvPr id="15" name="図プレースホルダー 14" descr="アイコン&#10;&#10;自動的に生成された説明">
            <a:extLst>
              <a:ext uri="{FF2B5EF4-FFF2-40B4-BE49-F238E27FC236}">
                <a16:creationId xmlns:a16="http://schemas.microsoft.com/office/drawing/2014/main" id="{5E5936DA-C986-3773-22C6-F86ACF701AF3}"/>
              </a:ext>
            </a:extLst>
          </p:cNvPr>
          <p:cNvPicPr>
            <a:picLocks noGrp="1" noChangeAspect="1"/>
          </p:cNvPicPr>
          <p:nvPr>
            <p:ph type="pic" sz="quarter" idx="11"/>
          </p:nvPr>
        </p:nvPicPr>
        <p:blipFill>
          <a:blip r:embed="rId7"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580836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en-US" altLang="ja-JP" sz="1200" dirty="0">
                <a:latin typeface="+mn-ea"/>
              </a:rPr>
              <a:t>appendix</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graphicFrame>
        <p:nvGraphicFramePr>
          <p:cNvPr id="10" name="表 9">
            <a:extLst>
              <a:ext uri="{FF2B5EF4-FFF2-40B4-BE49-F238E27FC236}">
                <a16:creationId xmlns:a16="http://schemas.microsoft.com/office/drawing/2014/main" id="{F67B7EEB-573A-9DF0-2B5D-1EA6EE856F25}"/>
              </a:ext>
            </a:extLst>
          </p:cNvPr>
          <p:cNvGraphicFramePr>
            <a:graphicFrameLocks noGrp="1"/>
          </p:cNvGraphicFramePr>
          <p:nvPr/>
        </p:nvGraphicFramePr>
        <p:xfrm>
          <a:off x="479426" y="1082855"/>
          <a:ext cx="11233149" cy="4961414"/>
        </p:xfrm>
        <a:graphic>
          <a:graphicData uri="http://schemas.openxmlformats.org/drawingml/2006/table">
            <a:tbl>
              <a:tblPr firstCol="1" bandRow="1"/>
              <a:tblGrid>
                <a:gridCol w="2717746">
                  <a:extLst>
                    <a:ext uri="{9D8B030D-6E8A-4147-A177-3AD203B41FA5}">
                      <a16:colId xmlns:a16="http://schemas.microsoft.com/office/drawing/2014/main" val="792911817"/>
                    </a:ext>
                  </a:extLst>
                </a:gridCol>
                <a:gridCol w="4162998">
                  <a:extLst>
                    <a:ext uri="{9D8B030D-6E8A-4147-A177-3AD203B41FA5}">
                      <a16:colId xmlns:a16="http://schemas.microsoft.com/office/drawing/2014/main" val="1525620392"/>
                    </a:ext>
                  </a:extLst>
                </a:gridCol>
                <a:gridCol w="4352405">
                  <a:extLst>
                    <a:ext uri="{9D8B030D-6E8A-4147-A177-3AD203B41FA5}">
                      <a16:colId xmlns:a16="http://schemas.microsoft.com/office/drawing/2014/main" val="1219087115"/>
                    </a:ext>
                  </a:extLst>
                </a:gridCol>
              </a:tblGrid>
              <a:tr h="52464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dirty="0">
                          <a:solidFill>
                            <a:schemeClr val="accent3"/>
                          </a:solidFill>
                          <a:latin typeface="Meiryo" panose="020B0604030504040204" pitchFamily="34" charset="-128"/>
                          <a:ea typeface="Meiryo" panose="020B0604030504040204" pitchFamily="34" charset="-128"/>
                        </a:rPr>
                        <a:t>商品名</a:t>
                      </a:r>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1" i="0" dirty="0">
                          <a:solidFill>
                            <a:srgbClr val="FFFFFF"/>
                          </a:solidFill>
                          <a:latin typeface="Meiryo" panose="020B0604030504040204" pitchFamily="34" charset="-128"/>
                          <a:ea typeface="Meiryo" panose="020B0604030504040204" pitchFamily="34" charset="-128"/>
                        </a:rPr>
                        <a:t>Yahoo!</a:t>
                      </a:r>
                      <a:r>
                        <a:rPr kumimoji="1" lang="ja-JP" altLang="en-US" sz="900" b="1" i="0" dirty="0">
                          <a:solidFill>
                            <a:srgbClr val="FFFFFF"/>
                          </a:solidFill>
                          <a:latin typeface="Meiryo" panose="020B0604030504040204" pitchFamily="34" charset="-128"/>
                          <a:ea typeface="Meiryo" panose="020B0604030504040204" pitchFamily="34" charset="-128"/>
                        </a:rPr>
                        <a:t>ファイナンス　トップ　</a:t>
                      </a:r>
                    </a:p>
                    <a:p>
                      <a:pPr algn="ctr"/>
                      <a:r>
                        <a:rPr kumimoji="1" lang="ja-JP" altLang="en-US" sz="900" b="1" i="0" dirty="0">
                          <a:solidFill>
                            <a:srgbClr val="FFFFFF"/>
                          </a:solidFill>
                          <a:latin typeface="Meiryo" panose="020B0604030504040204" pitchFamily="34" charset="-128"/>
                          <a:ea typeface="Meiryo" panose="020B0604030504040204" pitchFamily="34" charset="-128"/>
                        </a:rPr>
                        <a:t>トップパネル（</a:t>
                      </a:r>
                      <a:r>
                        <a:rPr kumimoji="1" lang="en-US" altLang="ja-JP" sz="900" b="1" i="0" dirty="0">
                          <a:solidFill>
                            <a:srgbClr val="FFFFFF"/>
                          </a:solidFill>
                          <a:latin typeface="Meiryo" panose="020B0604030504040204" pitchFamily="34" charset="-128"/>
                          <a:ea typeface="Meiryo" panose="020B0604030504040204" pitchFamily="34" charset="-128"/>
                        </a:rPr>
                        <a:t>16</a:t>
                      </a:r>
                      <a:r>
                        <a:rPr kumimoji="1" lang="ja-JP" altLang="en-US" sz="900" b="1" i="0" dirty="0">
                          <a:solidFill>
                            <a:srgbClr val="FFFFFF"/>
                          </a:solidFill>
                          <a:latin typeface="Meiryo" panose="020B0604030504040204" pitchFamily="34" charset="-128"/>
                          <a:ea typeface="Meiryo" panose="020B0604030504040204" pitchFamily="34" charset="-128"/>
                        </a:rPr>
                        <a:t>：</a:t>
                      </a:r>
                      <a:r>
                        <a:rPr kumimoji="1" lang="en-US" altLang="ja-JP" sz="900" b="1" i="0" dirty="0">
                          <a:solidFill>
                            <a:srgbClr val="FFFFFF"/>
                          </a:solidFill>
                          <a:latin typeface="Meiryo" panose="020B0604030504040204" pitchFamily="34" charset="-128"/>
                          <a:ea typeface="Meiryo" panose="020B0604030504040204" pitchFamily="34" charset="-128"/>
                        </a:rPr>
                        <a:t>5</a:t>
                      </a:r>
                      <a:r>
                        <a:rPr kumimoji="1" lang="ja-JP" altLang="en-US" sz="900" b="1" i="0" dirty="0">
                          <a:solidFill>
                            <a:srgbClr val="FFFFFF"/>
                          </a:solidFill>
                          <a:latin typeface="Meiryo" panose="020B0604030504040204" pitchFamily="34" charset="-128"/>
                          <a:ea typeface="Meiryo" panose="020B0604030504040204" pitchFamily="34" charset="-128"/>
                        </a:rPr>
                        <a:t>）</a:t>
                      </a:r>
                      <a:r>
                        <a:rPr kumimoji="1" lang="en-US" altLang="ja-JP" sz="900" b="1" i="0" dirty="0">
                          <a:solidFill>
                            <a:srgbClr val="FFFFFF"/>
                          </a:solidFill>
                          <a:latin typeface="Meiryo" panose="020B0604030504040204" pitchFamily="34" charset="-128"/>
                          <a:ea typeface="Meiryo" panose="020B0604030504040204" pitchFamily="34" charset="-128"/>
                        </a:rPr>
                        <a:t>SP</a:t>
                      </a:r>
                      <a:endParaRPr kumimoji="1" lang="ja-JP" altLang="en-US" sz="900" b="1" i="0" dirty="0">
                        <a:solidFill>
                          <a:srgbClr val="FFFFFF"/>
                        </a:solidFill>
                        <a:latin typeface="Meiryo" panose="020B0604030504040204" pitchFamily="34" charset="-128"/>
                        <a:ea typeface="Meiryo" panose="020B0604030504040204" pitchFamily="34" charset="-128"/>
                      </a:endParaRPr>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ファイナンス　トップ　</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トップパネル（</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16</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9</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SP</a:t>
                      </a:r>
                      <a:endParaRPr kumimoji="1" lang="ja-JP" altLang="en-US" dirty="0"/>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4018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112060797"/>
                  </a:ext>
                </a:extLst>
              </a:tr>
              <a:tr h="401894">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アスペクト比</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バナー</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画像</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/16</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5</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バナー</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画像</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/16</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9</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719964100"/>
                  </a:ext>
                </a:extLst>
              </a:tr>
              <a:tr h="41782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画像</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　タップ後の動作</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endParaRPr kumimoji="1" lang="ja-JP" altLang="en" sz="900" kern="1200" dirty="0">
                        <a:solidFill>
                          <a:schemeClr val="accent3"/>
                        </a:solidFill>
                        <a:latin typeface="Meiryo" panose="020B0604030504040204" pitchFamily="34" charset="-128"/>
                        <a:ea typeface="Meiryo" panose="020B0604030504040204" pitchFamily="34" charset="-128"/>
                        <a:cs typeface="+mn-cs"/>
                      </a:endParaRPr>
                    </a:p>
                  </a:txBody>
                  <a:tcPr marL="0" marR="0" marT="7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4258258547"/>
                  </a:ext>
                </a:extLst>
              </a:tr>
              <a:tr h="401894">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デバイス</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スマートフォン（ウェブ）</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pPr algn="ctr"/>
                      <a:endParaRPr kumimoji="1" lang="ja-JP" altLang="en-US" dirty="0"/>
                    </a:p>
                  </a:txBody>
                  <a:tcPr marT="72000" marB="36000" anchor="ctr">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440283494"/>
                  </a:ext>
                </a:extLst>
              </a:tr>
              <a:tr h="40189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掲載面</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tx1">
                              <a:lumMod val="65000"/>
                              <a:lumOff val="35000"/>
                            </a:schemeClr>
                          </a:solidFill>
                          <a:latin typeface="Calibri" panose="020F0502020204030204"/>
                          <a:ea typeface="+mn-ea"/>
                          <a:cs typeface="+mn-cs"/>
                        </a:rPr>
                        <a:t>Yahoo!</a:t>
                      </a:r>
                      <a:r>
                        <a:rPr kumimoji="1" lang="ja-JP" altLang="en-US" sz="900" kern="1200" dirty="0">
                          <a:solidFill>
                            <a:schemeClr val="tx1">
                              <a:lumMod val="65000"/>
                              <a:lumOff val="35000"/>
                            </a:schemeClr>
                          </a:solidFill>
                          <a:latin typeface="Calibri" panose="020F0502020204030204"/>
                          <a:ea typeface="+mn-ea"/>
                          <a:cs typeface="+mn-cs"/>
                        </a:rPr>
                        <a:t>ファイナンス　トップ</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pPr algn="ctr"/>
                      <a:endParaRPr kumimoji="1" lang="en-US" altLang="ja-JP"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787314208"/>
                  </a:ext>
                </a:extLst>
              </a:tr>
              <a:tr h="40189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掲載場所</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Calibri" panose="020F0502020204030204"/>
                          <a:ea typeface="+mn-ea"/>
                          <a:cs typeface="+mn-cs"/>
                        </a:rPr>
                        <a:t>Yahoo!</a:t>
                      </a:r>
                      <a:r>
                        <a:rPr kumimoji="1" lang="ja-JP" altLang="en-US" sz="900" kern="1200" dirty="0">
                          <a:solidFill>
                            <a:schemeClr val="tx1">
                              <a:lumMod val="65000"/>
                              <a:lumOff val="35000"/>
                            </a:schemeClr>
                          </a:solidFill>
                          <a:latin typeface="Calibri" panose="020F0502020204030204"/>
                          <a:ea typeface="+mn-ea"/>
                          <a:cs typeface="+mn-cs"/>
                        </a:rPr>
                        <a:t>ファイナンスのトップページの上部</a:t>
                      </a:r>
                      <a:endParaRPr kumimoji="1" lang="ja-JP" altLang="en-US" sz="9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066738162"/>
                  </a:ext>
                </a:extLst>
              </a:tr>
              <a:tr h="4018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購入期間</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メイリオ"/>
                          <a:ea typeface="メイリオ"/>
                          <a:cs typeface="+mn-cs"/>
                        </a:rPr>
                        <a:t>7</a:t>
                      </a:r>
                      <a:r>
                        <a:rPr kumimoji="1" lang="ja-JP" altLang="en-US" sz="900" kern="1200" dirty="0">
                          <a:solidFill>
                            <a:schemeClr val="tx1">
                              <a:lumMod val="65000"/>
                              <a:lumOff val="35000"/>
                            </a:schemeClr>
                          </a:solidFill>
                          <a:latin typeface="メイリオ"/>
                          <a:ea typeface="メイリオ"/>
                          <a:cs typeface="+mn-cs"/>
                        </a:rPr>
                        <a:t>日間～</a:t>
                      </a:r>
                      <a:r>
                        <a:rPr kumimoji="1" lang="en-US" altLang="ja-JP" sz="900" kern="1200" dirty="0">
                          <a:solidFill>
                            <a:schemeClr val="tx1">
                              <a:lumMod val="65000"/>
                              <a:lumOff val="35000"/>
                            </a:schemeClr>
                          </a:solidFill>
                          <a:latin typeface="メイリオ"/>
                          <a:ea typeface="メイリオ"/>
                          <a:cs typeface="+mn-cs"/>
                        </a:rPr>
                        <a:t>31</a:t>
                      </a:r>
                      <a:r>
                        <a:rPr kumimoji="1" lang="ja-JP" altLang="en-US" sz="900" kern="1200" dirty="0">
                          <a:solidFill>
                            <a:schemeClr val="tx1">
                              <a:lumMod val="65000"/>
                              <a:lumOff val="35000"/>
                            </a:schemeClr>
                          </a:solidFill>
                          <a:latin typeface="メイリオ"/>
                          <a:ea typeface="メイリオ"/>
                          <a:cs typeface="+mn-cs"/>
                        </a:rPr>
                        <a:t>日間</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 </a:t>
                      </a:r>
                      <a:r>
                        <a:rPr kumimoji="1" lang="en-US" altLang="ja-JP" sz="900" b="0" i="0" kern="1200" dirty="0">
                          <a:solidFill>
                            <a:schemeClr val="accent6"/>
                          </a:solidFill>
                          <a:latin typeface="Meiryo" panose="020B0604030504040204" pitchFamily="34" charset="-128"/>
                          <a:ea typeface="Meiryo" panose="020B0604030504040204" pitchFamily="34" charset="-128"/>
                          <a:cs typeface="+mn-cs"/>
                        </a:rPr>
                        <a:t>※1</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pPr algn="ctr"/>
                      <a:r>
                        <a:rPr kumimoji="1" lang="en-US" altLang="ja-JP" sz="900" b="0" i="0" dirty="0">
                          <a:solidFill>
                            <a:schemeClr val="tx1">
                              <a:lumMod val="65000"/>
                              <a:lumOff val="35000"/>
                            </a:schemeClr>
                          </a:solidFill>
                          <a:latin typeface="Meiryo" panose="020B0604030504040204" pitchFamily="34" charset="-128"/>
                          <a:ea typeface="Meiryo" panose="020B0604030504040204" pitchFamily="34" charset="-128"/>
                        </a:rPr>
                        <a:t>5</a:t>
                      </a:r>
                      <a:r>
                        <a:rPr kumimoji="1" lang="ja-JP" altLang="en-US" sz="900" b="0" i="0" dirty="0">
                          <a:solidFill>
                            <a:schemeClr val="tx1">
                              <a:lumMod val="65000"/>
                              <a:lumOff val="35000"/>
                            </a:schemeClr>
                          </a:solidFill>
                          <a:latin typeface="Meiryo" panose="020B0604030504040204" pitchFamily="34" charset="-128"/>
                          <a:ea typeface="Meiryo" panose="020B0604030504040204" pitchFamily="34" charset="-128"/>
                        </a:rPr>
                        <a:t>日間～</a:t>
                      </a:r>
                      <a:r>
                        <a:rPr kumimoji="1" lang="en-US" altLang="ja-JP" sz="900" b="0" i="0" dirty="0">
                          <a:solidFill>
                            <a:schemeClr val="tx1">
                              <a:lumMod val="65000"/>
                              <a:lumOff val="35000"/>
                            </a:schemeClr>
                          </a:solidFill>
                          <a:latin typeface="Meiryo" panose="020B0604030504040204" pitchFamily="34" charset="-128"/>
                          <a:ea typeface="Meiryo" panose="020B0604030504040204" pitchFamily="34" charset="-128"/>
                        </a:rPr>
                        <a:t>31</a:t>
                      </a:r>
                      <a:r>
                        <a:rPr kumimoji="1" lang="ja-JP" altLang="en-US" sz="900" b="0" i="0" dirty="0">
                          <a:solidFill>
                            <a:schemeClr val="tx1">
                              <a:lumMod val="65000"/>
                              <a:lumOff val="35000"/>
                            </a:schemeClr>
                          </a:solidFill>
                          <a:latin typeface="Meiryo" panose="020B0604030504040204" pitchFamily="34" charset="-128"/>
                          <a:ea typeface="Meiryo" panose="020B0604030504040204" pitchFamily="34" charset="-128"/>
                        </a:rPr>
                        <a:t>日間 </a:t>
                      </a:r>
                      <a:r>
                        <a:rPr kumimoji="1" lang="en-US" altLang="ja-JP" sz="900" b="0" i="0" kern="1200" dirty="0">
                          <a:solidFill>
                            <a:schemeClr val="accent6"/>
                          </a:solidFill>
                          <a:latin typeface="Meiryo" panose="020B0604030504040204" pitchFamily="34" charset="-128"/>
                          <a:ea typeface="Meiryo" panose="020B0604030504040204" pitchFamily="34" charset="-128"/>
                          <a:cs typeface="+mn-cs"/>
                        </a:rPr>
                        <a:t>※3</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1967014782"/>
                  </a:ext>
                </a:extLst>
              </a:tr>
              <a:tr h="4018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料金タイプ</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err="1">
                          <a:solidFill>
                            <a:schemeClr val="tx1">
                              <a:lumMod val="65000"/>
                              <a:lumOff val="35000"/>
                            </a:schemeClr>
                          </a:solidFill>
                          <a:latin typeface="+mn-ea"/>
                          <a:ea typeface="+mn-ea"/>
                        </a:rPr>
                        <a:t>vimps</a:t>
                      </a:r>
                      <a:r>
                        <a:rPr kumimoji="1" lang="ja-JP" altLang="en-US" sz="900" b="0" i="0">
                          <a:solidFill>
                            <a:schemeClr val="tx1">
                              <a:lumMod val="65000"/>
                              <a:lumOff val="35000"/>
                            </a:schemeClr>
                          </a:solidFill>
                          <a:latin typeface="+mn-ea"/>
                          <a:ea typeface="+mn-ea"/>
                        </a:rPr>
                        <a:t>購入型</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750538939"/>
                  </a:ext>
                </a:extLst>
              </a:tr>
              <a:tr h="4018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最低購入価格</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a:solidFill>
                            <a:schemeClr val="tx1">
                              <a:lumMod val="65000"/>
                              <a:lumOff val="35000"/>
                            </a:schemeClr>
                          </a:solidFill>
                          <a:latin typeface="Meiryo" panose="020B0604030504040204" pitchFamily="34" charset="-128"/>
                          <a:ea typeface="Meiryo" panose="020B0604030504040204" pitchFamily="34" charset="-128"/>
                        </a:rPr>
                        <a:t>900,000</a:t>
                      </a:r>
                      <a:r>
                        <a:rPr kumimoji="1" lang="ja-JP" altLang="en-US" sz="900" b="0" i="0" dirty="0">
                          <a:solidFill>
                            <a:schemeClr val="tx1">
                              <a:lumMod val="65000"/>
                              <a:lumOff val="35000"/>
                            </a:schemeClr>
                          </a:solidFill>
                          <a:latin typeface="Meiryo" panose="020B0604030504040204" pitchFamily="34" charset="-128"/>
                          <a:ea typeface="Meiryo" panose="020B0604030504040204" pitchFamily="34" charset="-128"/>
                        </a:rPr>
                        <a:t>円</a:t>
                      </a:r>
                      <a:endParaRPr kumimoji="1" lang="en-US" altLang="ja-JP" sz="900" b="0" i="0" dirty="0">
                        <a:solidFill>
                          <a:schemeClr val="tx1">
                            <a:lumMod val="65000"/>
                            <a:lumOff val="35000"/>
                          </a:schemeClr>
                        </a:solidFill>
                        <a:latin typeface="Meiryo" panose="020B0604030504040204" pitchFamily="34" charset="-128"/>
                        <a:ea typeface="Meiryo" panose="020B0604030504040204" pitchFamily="34" charset="-128"/>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1,000,000</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円</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381913646"/>
                  </a:ext>
                </a:extLst>
              </a:tr>
              <a:tr h="4018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基本料金（</a:t>
                      </a:r>
                      <a:r>
                        <a:rPr kumimoji="1" lang="en-US" altLang="ja-JP" sz="900" b="0" i="0" kern="1200" dirty="0" err="1">
                          <a:solidFill>
                            <a:schemeClr val="bg1"/>
                          </a:solidFill>
                          <a:latin typeface="Meiryo"/>
                          <a:ea typeface="Meiryo"/>
                          <a:cs typeface="+mn-cs"/>
                        </a:rPr>
                        <a:t>vCPM</a:t>
                      </a:r>
                      <a:r>
                        <a:rPr kumimoji="1" lang="ja-JP" altLang="en-US" sz="900" b="0" i="0" kern="1200">
                          <a:solidFill>
                            <a:schemeClr val="bg1"/>
                          </a:solidFill>
                          <a:latin typeface="Meiryo"/>
                          <a:ea typeface="Meiryo"/>
                          <a:cs typeface="+mn-cs"/>
                        </a:rPr>
                        <a:t>）</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a:solidFill>
                            <a:schemeClr val="tx1">
                              <a:lumMod val="65000"/>
                              <a:lumOff val="35000"/>
                            </a:schemeClr>
                          </a:solidFill>
                          <a:latin typeface="Meiryo" panose="020B0604030504040204" pitchFamily="34" charset="-128"/>
                          <a:ea typeface="Meiryo" panose="020B0604030504040204" pitchFamily="34" charset="-128"/>
                        </a:rPr>
                        <a:t>330</a:t>
                      </a:r>
                      <a:r>
                        <a:rPr kumimoji="1" lang="ja-JP" altLang="en-US" sz="900" b="0" i="0" dirty="0">
                          <a:solidFill>
                            <a:schemeClr val="tx1">
                              <a:lumMod val="65000"/>
                              <a:lumOff val="35000"/>
                            </a:schemeClr>
                          </a:solidFill>
                          <a:latin typeface="Meiryo" panose="020B0604030504040204" pitchFamily="34" charset="-128"/>
                          <a:ea typeface="Meiryo" panose="020B0604030504040204" pitchFamily="34" charset="-128"/>
                        </a:rPr>
                        <a:t>円</a:t>
                      </a:r>
                      <a:endParaRPr kumimoji="1" lang="en-US" altLang="ja-JP" sz="900" b="0" i="0" dirty="0">
                        <a:solidFill>
                          <a:schemeClr val="accent6"/>
                        </a:solidFill>
                        <a:latin typeface="Meiryo" panose="020B0604030504040204" pitchFamily="34" charset="-128"/>
                        <a:ea typeface="Meiryo" panose="020B0604030504040204" pitchFamily="34" charset="-128"/>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en-US" altLang="ja-JP" sz="900" b="0" i="0" dirty="0">
                          <a:solidFill>
                            <a:schemeClr val="tx1">
                              <a:lumMod val="65000"/>
                              <a:lumOff val="35000"/>
                            </a:schemeClr>
                          </a:solidFill>
                          <a:latin typeface="Meiryo" panose="020B0604030504040204" pitchFamily="34" charset="-128"/>
                          <a:ea typeface="Meiryo" panose="020B0604030504040204" pitchFamily="34" charset="-128"/>
                        </a:rPr>
                        <a:t>396</a:t>
                      </a:r>
                      <a:r>
                        <a:rPr kumimoji="1" lang="ja-JP" altLang="en-US" sz="900" b="0" i="0" dirty="0">
                          <a:solidFill>
                            <a:schemeClr val="tx1">
                              <a:lumMod val="65000"/>
                              <a:lumOff val="35000"/>
                            </a:schemeClr>
                          </a:solidFill>
                          <a:latin typeface="Meiryo" panose="020B0604030504040204" pitchFamily="34" charset="-128"/>
                          <a:ea typeface="Meiryo" panose="020B0604030504040204" pitchFamily="34" charset="-128"/>
                        </a:rPr>
                        <a:t>円</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4014462905"/>
                  </a:ext>
                </a:extLst>
              </a:tr>
              <a:tr h="40189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a:ea typeface="Meiryo"/>
                          <a:cs typeface="+mn-cs"/>
                        </a:rPr>
                        <a:t>想定</a:t>
                      </a:r>
                      <a:r>
                        <a:rPr kumimoji="1" lang="en-US" altLang="ja-JP" sz="900" b="0" i="0" kern="1200" dirty="0" err="1">
                          <a:solidFill>
                            <a:schemeClr val="bg1"/>
                          </a:solidFill>
                          <a:latin typeface="Meiryo"/>
                          <a:ea typeface="Meiryo"/>
                          <a:cs typeface="+mn-cs"/>
                        </a:rPr>
                        <a:t>vimps</a:t>
                      </a:r>
                      <a:r>
                        <a:rPr kumimoji="1" lang="ja-JP" altLang="en-US" sz="900" b="0" i="0" kern="1200">
                          <a:solidFill>
                            <a:schemeClr val="bg1"/>
                          </a:solidFill>
                          <a:latin typeface="Meiryo"/>
                          <a:ea typeface="Meiryo"/>
                          <a:cs typeface="+mn-cs"/>
                        </a:rPr>
                        <a:t>（枠配信のみ）</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1988356064"/>
                  </a:ext>
                </a:extLst>
              </a:tr>
            </a:tbl>
          </a:graphicData>
        </a:graphic>
      </p:graphicFrame>
      <p:sp>
        <p:nvSpPr>
          <p:cNvPr id="20" name="円/楕円 19">
            <a:extLst>
              <a:ext uri="{FF2B5EF4-FFF2-40B4-BE49-F238E27FC236}">
                <a16:creationId xmlns:a16="http://schemas.microsoft.com/office/drawing/2014/main" id="{91CD59FA-84CB-531F-EAD6-7C07362A2FF9}"/>
              </a:ext>
            </a:extLst>
          </p:cNvPr>
          <p:cNvSpPr>
            <a:spLocks noChangeAspect="1"/>
          </p:cNvSpPr>
          <p:nvPr/>
        </p:nvSpPr>
        <p:spPr>
          <a:xfrm>
            <a:off x="5854962" y="2123983"/>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 name="正方形/長方形 2">
            <a:extLst>
              <a:ext uri="{FF2B5EF4-FFF2-40B4-BE49-F238E27FC236}">
                <a16:creationId xmlns:a16="http://schemas.microsoft.com/office/drawing/2014/main" id="{5D83B675-5FF8-6E1C-6470-09E014A89139}"/>
              </a:ext>
            </a:extLst>
          </p:cNvPr>
          <p:cNvSpPr/>
          <p:nvPr/>
        </p:nvSpPr>
        <p:spPr>
          <a:xfrm>
            <a:off x="479425" y="6206177"/>
            <a:ext cx="4158652" cy="406265"/>
          </a:xfrm>
          <a:prstGeom prst="rect">
            <a:avLst/>
          </a:prstGeom>
        </p:spPr>
        <p:txBody>
          <a:bodyPr wrap="square" lIns="0" tIns="0" rIns="0" bIns="0" anchor="t">
            <a:spAutoFit/>
          </a:bodyPr>
          <a:lstStyle/>
          <a:p>
            <a:pPr>
              <a:lnSpc>
                <a:spcPct val="110000"/>
              </a:lnSpc>
              <a:defRPr/>
            </a:pPr>
            <a:r>
              <a:rPr kumimoji="0" lang="en-US" altLang="ja-JP" sz="800" kern="0" dirty="0">
                <a:solidFill>
                  <a:schemeClr val="accent3"/>
                </a:solidFill>
                <a:latin typeface="Meiryo" panose="020B0604030504040204" pitchFamily="34" charset="-128"/>
                <a:ea typeface="Meiryo" panose="020B0604030504040204" pitchFamily="34" charset="-128"/>
              </a:rPr>
              <a:t>※SP</a:t>
            </a:r>
            <a:r>
              <a:rPr kumimoji="0" lang="ja-JP" altLang="en-US" sz="800" kern="0" dirty="0">
                <a:solidFill>
                  <a:schemeClr val="accent3"/>
                </a:solidFill>
                <a:latin typeface="Meiryo" panose="020B0604030504040204" pitchFamily="34" charset="-128"/>
                <a:ea typeface="Meiryo" panose="020B0604030504040204" pitchFamily="34" charset="-128"/>
              </a:rPr>
              <a:t>はスマートフォン、</a:t>
            </a:r>
            <a:r>
              <a:rPr kumimoji="0" lang="en-US" altLang="ja-JP" sz="800" kern="0" dirty="0">
                <a:solidFill>
                  <a:schemeClr val="accent3"/>
                </a:solidFill>
                <a:latin typeface="Meiryo" panose="020B0604030504040204" pitchFamily="34" charset="-128"/>
                <a:ea typeface="Meiryo" panose="020B0604030504040204" pitchFamily="34" charset="-128"/>
              </a:rPr>
              <a:t>PC</a:t>
            </a:r>
            <a:r>
              <a:rPr kumimoji="0" lang="ja-JP" altLang="en-US" sz="800" kern="0" dirty="0">
                <a:solidFill>
                  <a:schemeClr val="accent3"/>
                </a:solidFill>
                <a:latin typeface="Meiryo" panose="020B0604030504040204" pitchFamily="34" charset="-128"/>
                <a:ea typeface="Meiryo" panose="020B0604030504040204" pitchFamily="34" charset="-128"/>
              </a:rPr>
              <a:t>はパソコン、</a:t>
            </a:r>
            <a:r>
              <a:rPr kumimoji="0" lang="en-US" altLang="ja-JP" sz="800" kern="0" dirty="0">
                <a:solidFill>
                  <a:schemeClr val="accent3"/>
                </a:solidFill>
                <a:latin typeface="Meiryo" panose="020B0604030504040204" pitchFamily="34" charset="-128"/>
                <a:ea typeface="Meiryo" panose="020B0604030504040204" pitchFamily="34" charset="-128"/>
              </a:rPr>
              <a:t>MD</a:t>
            </a:r>
            <a:r>
              <a:rPr kumimoji="0" lang="ja-JP" altLang="en-US" sz="800" kern="0" dirty="0">
                <a:solidFill>
                  <a:schemeClr val="accent3"/>
                </a:solidFill>
                <a:latin typeface="Meiryo" panose="020B0604030504040204" pitchFamily="34" charset="-128"/>
                <a:ea typeface="Meiryo" panose="020B0604030504040204" pitchFamily="34" charset="-128"/>
              </a:rPr>
              <a:t>はマルチデバイスの略称です。</a:t>
            </a:r>
            <a:endParaRPr kumimoji="0" lang="en-US" altLang="ja-JP" sz="800" kern="0" dirty="0">
              <a:solidFill>
                <a:schemeClr val="accent3"/>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chemeClr val="accent3"/>
                </a:solidFill>
                <a:latin typeface="Meiryo" panose="020B0604030504040204" pitchFamily="34" charset="-128"/>
                <a:ea typeface="Meiryo" panose="020B0604030504040204" pitchFamily="34" charset="-128"/>
              </a:rPr>
              <a:t>※ </a:t>
            </a:r>
            <a:r>
              <a:rPr kumimoji="0" lang="en-US" altLang="ja-JP" sz="800" kern="0" dirty="0" err="1">
                <a:solidFill>
                  <a:schemeClr val="accent3"/>
                </a:solidFill>
                <a:latin typeface="Meiryo" panose="020B0604030504040204" pitchFamily="34" charset="-128"/>
                <a:ea typeface="Meiryo" panose="020B0604030504040204" pitchFamily="34" charset="-128"/>
              </a:rPr>
              <a:t>vCPM</a:t>
            </a:r>
            <a:r>
              <a:rPr kumimoji="0" lang="ja-JP" altLang="en-US" sz="800" kern="0" dirty="0">
                <a:solidFill>
                  <a:schemeClr val="accent3"/>
                </a:solidFill>
                <a:latin typeface="Meiryo" panose="020B0604030504040204" pitchFamily="34" charset="-128"/>
                <a:ea typeface="Meiryo" panose="020B0604030504040204" pitchFamily="34" charset="-128"/>
              </a:rPr>
              <a:t>はビューアブルインプレッション</a:t>
            </a:r>
            <a:r>
              <a:rPr kumimoji="0" lang="en-US" altLang="ja-JP" sz="800" kern="0" dirty="0">
                <a:solidFill>
                  <a:schemeClr val="accent3"/>
                </a:solidFill>
                <a:latin typeface="Meiryo" panose="020B0604030504040204" pitchFamily="34" charset="-128"/>
                <a:ea typeface="Meiryo" panose="020B0604030504040204" pitchFamily="34" charset="-128"/>
              </a:rPr>
              <a:t>1,000</a:t>
            </a:r>
            <a:r>
              <a:rPr kumimoji="0" lang="ja-JP" altLang="en-US" sz="800" kern="0" dirty="0">
                <a:solidFill>
                  <a:schemeClr val="accent3"/>
                </a:solidFill>
                <a:latin typeface="Meiryo" panose="020B0604030504040204" pitchFamily="34" charset="-128"/>
                <a:ea typeface="Meiryo" panose="020B0604030504040204" pitchFamily="34" charset="-128"/>
              </a:rPr>
              <a:t>回あたりにかかる見込み広告費用です。 </a:t>
            </a:r>
            <a:endParaRPr kumimoji="0" lang="en-US" altLang="ja-JP" sz="800" kern="0" dirty="0">
              <a:solidFill>
                <a:schemeClr val="accent3"/>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chemeClr val="accent3"/>
                </a:solidFill>
                <a:latin typeface="Meiryo" panose="020B0604030504040204" pitchFamily="34" charset="-128"/>
                <a:ea typeface="Meiryo" panose="020B0604030504040204" pitchFamily="34" charset="-128"/>
              </a:rPr>
              <a:t>※ </a:t>
            </a:r>
            <a:r>
              <a:rPr kumimoji="0" lang="en-US" altLang="ja-JP" sz="800" kern="0" dirty="0" err="1">
                <a:solidFill>
                  <a:schemeClr val="accent3"/>
                </a:solidFill>
                <a:latin typeface="Meiryo" panose="020B0604030504040204" pitchFamily="34" charset="-128"/>
                <a:ea typeface="Meiryo" panose="020B0604030504040204" pitchFamily="34" charset="-128"/>
              </a:rPr>
              <a:t>vimps</a:t>
            </a:r>
            <a:r>
              <a:rPr kumimoji="0" lang="ja-JP" altLang="en-US" sz="800" kern="0" dirty="0">
                <a:solidFill>
                  <a:schemeClr val="accent3"/>
                </a:solidFill>
                <a:latin typeface="Meiryo" panose="020B0604030504040204" pitchFamily="34" charset="-128"/>
                <a:ea typeface="Meiryo" panose="020B0604030504040204" pitchFamily="34" charset="-128"/>
              </a:rPr>
              <a:t>はビューアブルインプレッションの略称です。</a:t>
            </a:r>
            <a:endParaRPr kumimoji="0" lang="en-US" altLang="ja-JP" sz="800" kern="0" dirty="0">
              <a:solidFill>
                <a:schemeClr val="accent3"/>
              </a:solidFill>
              <a:latin typeface="Meiryo" panose="020B0604030504040204" pitchFamily="34" charset="-128"/>
              <a:ea typeface="Meiryo" panose="020B0604030504040204" pitchFamily="34" charset="-128"/>
            </a:endParaRPr>
          </a:p>
        </p:txBody>
      </p:sp>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3"/>
          </p:nvPr>
        </p:nvSpPr>
        <p:spPr>
          <a:xfrm>
            <a:off x="3855764" y="241866"/>
            <a:ext cx="5325181" cy="335028"/>
          </a:xfrm>
        </p:spPr>
        <p:txBody>
          <a:bodyPr/>
          <a:lstStyle/>
          <a:p>
            <a:r>
              <a:rPr lang="ja-JP" altLang="en-US" dirty="0"/>
              <a:t>広告誘導商品／スマートフォン商品</a:t>
            </a:r>
          </a:p>
        </p:txBody>
      </p:sp>
      <p:sp>
        <p:nvSpPr>
          <p:cNvPr id="9" name="円/楕円 19">
            <a:extLst>
              <a:ext uri="{FF2B5EF4-FFF2-40B4-BE49-F238E27FC236}">
                <a16:creationId xmlns:a16="http://schemas.microsoft.com/office/drawing/2014/main" id="{079DE421-F140-52A9-0674-7B4077C45E6E}"/>
              </a:ext>
            </a:extLst>
          </p:cNvPr>
          <p:cNvSpPr>
            <a:spLocks noChangeAspect="1"/>
          </p:cNvSpPr>
          <p:nvPr/>
        </p:nvSpPr>
        <p:spPr>
          <a:xfrm>
            <a:off x="10140285" y="2123983"/>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kern="0" dirty="0">
                <a:solidFill>
                  <a:srgbClr val="FFFFFF"/>
                </a:solidFill>
                <a:latin typeface="Meiryo" panose="020B0604030504040204" pitchFamily="34" charset="-128"/>
                <a:ea typeface="Meiryo" panose="020B0604030504040204" pitchFamily="34" charset="-128"/>
                <a:cs typeface="Segoe UI" panose="020B0502040204020203" pitchFamily="34" charset="0"/>
              </a:rPr>
              <a:t>B</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2" name="正方形/長方形 11">
            <a:extLst>
              <a:ext uri="{FF2B5EF4-FFF2-40B4-BE49-F238E27FC236}">
                <a16:creationId xmlns:a16="http://schemas.microsoft.com/office/drawing/2014/main" id="{FBA15F97-7D70-658B-D55D-D3BA2035598E}"/>
              </a:ext>
            </a:extLst>
          </p:cNvPr>
          <p:cNvSpPr/>
          <p:nvPr/>
        </p:nvSpPr>
        <p:spPr>
          <a:xfrm>
            <a:off x="7171365" y="6184468"/>
            <a:ext cx="4541209" cy="135422"/>
          </a:xfrm>
          <a:prstGeom prst="rect">
            <a:avLst/>
          </a:prstGeom>
        </p:spPr>
        <p:txBody>
          <a:bodyPr wrap="square" lIns="0" tIns="0" rIns="0" bIns="0" anchor="t">
            <a:spAutoFit/>
          </a:bodyPr>
          <a:lstStyle/>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※1</a:t>
            </a:r>
            <a:r>
              <a:rPr kumimoji="0" lang="ja-JP" altLang="en-US" sz="800" kern="0" dirty="0">
                <a:solidFill>
                  <a:srgbClr val="C9002C"/>
                </a:solidFill>
                <a:latin typeface="Meiryo" panose="020B0604030504040204" pitchFamily="34" charset="-128"/>
                <a:ea typeface="Meiryo" panose="020B0604030504040204" pitchFamily="34" charset="-128"/>
              </a:rPr>
              <a:t>　</a:t>
            </a:r>
            <a:r>
              <a:rPr kumimoji="0" lang="en-US" altLang="ja-JP" sz="800" kern="0" dirty="0">
                <a:solidFill>
                  <a:srgbClr val="C9002C"/>
                </a:solidFill>
                <a:latin typeface="Meiryo" panose="020B0604030504040204" pitchFamily="34" charset="-128"/>
                <a:ea typeface="Meiryo" panose="020B0604030504040204" pitchFamily="34" charset="-128"/>
              </a:rPr>
              <a:t>5</a:t>
            </a:r>
            <a:r>
              <a:rPr kumimoji="0" lang="ja-JP" altLang="en-US" sz="800" kern="0" dirty="0">
                <a:solidFill>
                  <a:srgbClr val="C9002C"/>
                </a:solidFill>
                <a:latin typeface="Meiryo" panose="020B0604030504040204" pitchFamily="34" charset="-128"/>
                <a:ea typeface="Meiryo" panose="020B0604030504040204" pitchFamily="34" charset="-128"/>
              </a:rPr>
              <a:t>日間～</a:t>
            </a:r>
            <a:r>
              <a:rPr kumimoji="0" lang="en-US" altLang="ja-JP" sz="800" kern="0" dirty="0">
                <a:solidFill>
                  <a:srgbClr val="C9002C"/>
                </a:solidFill>
                <a:latin typeface="Meiryo" panose="020B0604030504040204" pitchFamily="34" charset="-128"/>
                <a:ea typeface="Meiryo" panose="020B0604030504040204" pitchFamily="34" charset="-128"/>
              </a:rPr>
              <a:t>6</a:t>
            </a:r>
            <a:r>
              <a:rPr kumimoji="0" lang="ja-JP" altLang="en-US" sz="800" kern="0" dirty="0">
                <a:solidFill>
                  <a:srgbClr val="C9002C"/>
                </a:solidFill>
                <a:latin typeface="Meiryo" panose="020B0604030504040204" pitchFamily="34" charset="-128"/>
                <a:ea typeface="Meiryo" panose="020B0604030504040204" pitchFamily="34" charset="-128"/>
              </a:rPr>
              <a:t>日間での掲載も可能ですが、</a:t>
            </a:r>
            <a:r>
              <a:rPr kumimoji="0" lang="en-US" altLang="ja-JP" sz="800" kern="0" dirty="0">
                <a:solidFill>
                  <a:srgbClr val="C9002C"/>
                </a:solidFill>
                <a:latin typeface="Meiryo" panose="020B0604030504040204" pitchFamily="34" charset="-128"/>
                <a:ea typeface="Meiryo" panose="020B0604030504040204" pitchFamily="34" charset="-128"/>
              </a:rPr>
              <a:t>7</a:t>
            </a:r>
            <a:r>
              <a:rPr kumimoji="0" lang="ja-JP" altLang="en-US" sz="800" kern="0" dirty="0">
                <a:solidFill>
                  <a:srgbClr val="C9002C"/>
                </a:solidFill>
                <a:latin typeface="Meiryo" panose="020B0604030504040204" pitchFamily="34" charset="-128"/>
                <a:ea typeface="Meiryo" panose="020B0604030504040204" pitchFamily="34" charset="-128"/>
              </a:rPr>
              <a:t>日間以上の掲載を推奨します。</a:t>
            </a:r>
            <a:endParaRPr kumimoji="0" lang="en-US" altLang="ja-JP" sz="800" kern="0" dirty="0">
              <a:solidFill>
                <a:srgbClr val="C9002C"/>
              </a:solidFill>
              <a:latin typeface="Meiryo" panose="020B0604030504040204" pitchFamily="34" charset="-128"/>
              <a:ea typeface="Meiryo" panose="020B0604030504040204" pitchFamily="34" charset="-128"/>
            </a:endParaRPr>
          </a:p>
        </p:txBody>
      </p:sp>
      <p:pic>
        <p:nvPicPr>
          <p:cNvPr id="8" name="図プレースホルダー 7" descr="アイコン&#10;&#10;自動的に生成された説明">
            <a:extLst>
              <a:ext uri="{FF2B5EF4-FFF2-40B4-BE49-F238E27FC236}">
                <a16:creationId xmlns:a16="http://schemas.microsoft.com/office/drawing/2014/main" id="{5EFBE5D3-A42E-BC85-F0AB-2E1C03667197}"/>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5" name="正方形/長方形 4">
            <a:extLst>
              <a:ext uri="{FF2B5EF4-FFF2-40B4-BE49-F238E27FC236}">
                <a16:creationId xmlns:a16="http://schemas.microsoft.com/office/drawing/2014/main" id="{AD5E45B7-B43D-80F5-CB18-ED75A9276EBB}"/>
              </a:ext>
            </a:extLst>
          </p:cNvPr>
          <p:cNvSpPr/>
          <p:nvPr/>
        </p:nvSpPr>
        <p:spPr>
          <a:xfrm>
            <a:off x="4565322" y="6184468"/>
            <a:ext cx="2269030" cy="279394"/>
          </a:xfrm>
          <a:prstGeom prst="rect">
            <a:avLst/>
          </a:prstGeom>
        </p:spPr>
        <p:txBody>
          <a:bodyPr wrap="square" lIns="0" tIns="0" rIns="0" bIns="0" anchor="t">
            <a:spAutoFit/>
          </a:bodyPr>
          <a:lstStyle/>
          <a:p>
            <a:pPr>
              <a:lnSpc>
                <a:spcPct val="110000"/>
              </a:lnSpc>
              <a:defRPr/>
            </a:pPr>
            <a:r>
              <a:rPr kumimoji="0" lang="en-US" altLang="ja-JP" sz="800" kern="0" dirty="0">
                <a:solidFill>
                  <a:schemeClr val="accent3"/>
                </a:solidFill>
                <a:latin typeface="Meiryo" panose="020B0604030504040204" pitchFamily="34" charset="-128"/>
                <a:ea typeface="Meiryo" panose="020B0604030504040204" pitchFamily="34" charset="-128"/>
              </a:rPr>
              <a:t>※</a:t>
            </a:r>
            <a:r>
              <a:rPr kumimoji="0" lang="ja-JP" altLang="en-US" sz="800" kern="0" dirty="0">
                <a:solidFill>
                  <a:schemeClr val="accent3"/>
                </a:solidFill>
                <a:latin typeface="Meiryo" panose="020B0604030504040204" pitchFamily="34" charset="-128"/>
                <a:ea typeface="Meiryo" panose="020B0604030504040204" pitchFamily="34" charset="-128"/>
              </a:rPr>
              <a:t>金額表示は、消費税を含みません。</a:t>
            </a:r>
          </a:p>
          <a:p>
            <a:pPr>
              <a:lnSpc>
                <a:spcPct val="110000"/>
              </a:lnSpc>
              <a:defRPr/>
            </a:pPr>
            <a:r>
              <a:rPr kumimoji="0" lang="en-US" altLang="ja-JP" sz="800" kern="0" dirty="0">
                <a:solidFill>
                  <a:schemeClr val="accent3"/>
                </a:solidFill>
                <a:latin typeface="Meiryo" panose="020B0604030504040204" pitchFamily="34" charset="-128"/>
                <a:ea typeface="Meiryo" panose="020B0604030504040204" pitchFamily="34" charset="-128"/>
              </a:rPr>
              <a:t>※</a:t>
            </a:r>
            <a:r>
              <a:rPr kumimoji="0" lang="ja-JP" altLang="en-US" sz="800" kern="0" dirty="0">
                <a:solidFill>
                  <a:schemeClr val="accent3"/>
                </a:solidFill>
                <a:latin typeface="Meiryo" panose="020B0604030504040204" pitchFamily="34" charset="-128"/>
                <a:ea typeface="Meiryo" panose="020B0604030504040204" pitchFamily="34" charset="-128"/>
              </a:rPr>
              <a:t>金額表示は、代理店手数料を含みます。</a:t>
            </a:r>
            <a:endParaRPr kumimoji="0" lang="en-US" altLang="ja-JP" sz="800" kern="0" dirty="0">
              <a:solidFill>
                <a:schemeClr val="accent3"/>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9871179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200" b="0" i="0" u="none" strike="noStrike" kern="1200" cap="none" spc="-15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appendix</a:t>
            </a:r>
          </a:p>
        </p:txBody>
      </p:sp>
      <p:sp>
        <p:nvSpPr>
          <p:cNvPr id="5" name="角丸四角形 4">
            <a:extLst>
              <a:ext uri="{FF2B5EF4-FFF2-40B4-BE49-F238E27FC236}">
                <a16:creationId xmlns:a16="http://schemas.microsoft.com/office/drawing/2014/main" id="{3EEE774C-01F1-C4F0-B967-EECA0B958B2C}"/>
              </a:ext>
            </a:extLst>
          </p:cNvPr>
          <p:cNvSpPr/>
          <p:nvPr/>
        </p:nvSpPr>
        <p:spPr>
          <a:xfrm>
            <a:off x="1810675" y="172582"/>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graphicFrame>
        <p:nvGraphicFramePr>
          <p:cNvPr id="10" name="表 9">
            <a:extLst>
              <a:ext uri="{FF2B5EF4-FFF2-40B4-BE49-F238E27FC236}">
                <a16:creationId xmlns:a16="http://schemas.microsoft.com/office/drawing/2014/main" id="{09ADB23A-38FB-AF96-7E89-E68F7BBB3657}"/>
              </a:ext>
            </a:extLst>
          </p:cNvPr>
          <p:cNvGraphicFramePr>
            <a:graphicFrameLocks noGrp="1"/>
          </p:cNvGraphicFramePr>
          <p:nvPr/>
        </p:nvGraphicFramePr>
        <p:xfrm>
          <a:off x="479423" y="1089026"/>
          <a:ext cx="11233153" cy="3696206"/>
        </p:xfrm>
        <a:graphic>
          <a:graphicData uri="http://schemas.openxmlformats.org/drawingml/2006/table">
            <a:tbl>
              <a:tblPr bandRow="1"/>
              <a:tblGrid>
                <a:gridCol w="2374024">
                  <a:extLst>
                    <a:ext uri="{9D8B030D-6E8A-4147-A177-3AD203B41FA5}">
                      <a16:colId xmlns:a16="http://schemas.microsoft.com/office/drawing/2014/main" val="792911817"/>
                    </a:ext>
                  </a:extLst>
                </a:gridCol>
                <a:gridCol w="2556753">
                  <a:extLst>
                    <a:ext uri="{9D8B030D-6E8A-4147-A177-3AD203B41FA5}">
                      <a16:colId xmlns:a16="http://schemas.microsoft.com/office/drawing/2014/main" val="2515137241"/>
                    </a:ext>
                  </a:extLst>
                </a:gridCol>
                <a:gridCol w="3361267">
                  <a:extLst>
                    <a:ext uri="{9D8B030D-6E8A-4147-A177-3AD203B41FA5}">
                      <a16:colId xmlns:a16="http://schemas.microsoft.com/office/drawing/2014/main" val="3608287535"/>
                    </a:ext>
                  </a:extLst>
                </a:gridCol>
                <a:gridCol w="2941109">
                  <a:extLst>
                    <a:ext uri="{9D8B030D-6E8A-4147-A177-3AD203B41FA5}">
                      <a16:colId xmlns:a16="http://schemas.microsoft.com/office/drawing/2014/main" val="135909385"/>
                    </a:ext>
                  </a:extLst>
                </a:gridCol>
              </a:tblGrid>
              <a:tr h="516128">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1" dirty="0">
                          <a:solidFill>
                            <a:schemeClr val="accent3"/>
                          </a:solidFill>
                          <a:latin typeface="Meiryo" panose="020B0604030504040204" pitchFamily="34" charset="-128"/>
                          <a:ea typeface="Meiryo" panose="020B0604030504040204" pitchFamily="34" charset="-128"/>
                        </a:rPr>
                        <a:t>ターゲティング</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err="1">
                          <a:solidFill>
                            <a:schemeClr val="accent3"/>
                          </a:solidFill>
                          <a:latin typeface="Meiryo" panose="020B0604030504040204" pitchFamily="34" charset="-128"/>
                          <a:ea typeface="Meiryo" panose="020B0604030504040204" pitchFamily="34" charset="-128"/>
                        </a:rPr>
                        <a:t>vCPM</a:t>
                      </a:r>
                      <a:endParaRPr kumimoji="1" lang="en-US" altLang="ja-JP" sz="1000" b="1" kern="1200" dirty="0">
                        <a:solidFill>
                          <a:schemeClr val="accent3"/>
                        </a:solidFill>
                        <a:latin typeface="Meiryo" panose="020B0604030504040204" pitchFamily="34" charset="-128"/>
                        <a:ea typeface="Meiryo" panose="020B0604030504040204" pitchFamily="34" charset="-128"/>
                      </a:endParaRPr>
                    </a:p>
                    <a:p>
                      <a:pPr algn="ctr"/>
                      <a:r>
                        <a:rPr kumimoji="1" lang="ja-JP" altLang="en-US" sz="1000" b="1" kern="1200" dirty="0">
                          <a:solidFill>
                            <a:schemeClr val="accent3"/>
                          </a:solidFill>
                          <a:latin typeface="Meiryo" panose="020B0604030504040204" pitchFamily="34" charset="-128"/>
                          <a:ea typeface="Meiryo" panose="020B0604030504040204" pitchFamily="34" charset="-128"/>
                        </a:rPr>
                        <a:t>掛け率</a:t>
                      </a:r>
                      <a:endParaRPr kumimoji="1" lang="en-US" altLang="ja-JP" sz="1000" b="1" kern="1200" dirty="0">
                        <a:solidFill>
                          <a:schemeClr val="accent3"/>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a:solidFill>
                            <a:schemeClr val="bg1"/>
                          </a:solidFill>
                          <a:latin typeface="Meiryo" panose="020B0604030504040204" pitchFamily="34" charset="-128"/>
                          <a:ea typeface="Meiryo" panose="020B0604030504040204" pitchFamily="34" charset="-128"/>
                        </a:rPr>
                        <a:t>Yahoo!</a:t>
                      </a:r>
                      <a:r>
                        <a:rPr kumimoji="1" lang="ja-JP" altLang="en-US" sz="1000" b="1" kern="1200" dirty="0">
                          <a:solidFill>
                            <a:schemeClr val="bg1"/>
                          </a:solidFill>
                          <a:latin typeface="Meiryo" panose="020B0604030504040204" pitchFamily="34" charset="-128"/>
                          <a:ea typeface="Meiryo" panose="020B0604030504040204" pitchFamily="34" charset="-128"/>
                        </a:rPr>
                        <a:t>ファイナンス　</a:t>
                      </a:r>
                    </a:p>
                    <a:p>
                      <a:pPr algn="ctr"/>
                      <a:r>
                        <a:rPr kumimoji="1" lang="ja-JP" altLang="en-US" sz="1000" b="1" kern="1200" dirty="0">
                          <a:solidFill>
                            <a:schemeClr val="bg1"/>
                          </a:solidFill>
                          <a:latin typeface="Meiryo" panose="020B0604030504040204" pitchFamily="34" charset="-128"/>
                          <a:ea typeface="Meiryo" panose="020B0604030504040204" pitchFamily="34" charset="-128"/>
                        </a:rPr>
                        <a:t>トップ　トップパネル（</a:t>
                      </a:r>
                      <a:r>
                        <a:rPr kumimoji="1" lang="en-US" altLang="ja-JP" sz="1000" b="1" kern="1200" dirty="0">
                          <a:solidFill>
                            <a:schemeClr val="bg1"/>
                          </a:solidFill>
                          <a:latin typeface="Meiryo" panose="020B0604030504040204" pitchFamily="34" charset="-128"/>
                          <a:ea typeface="Meiryo" panose="020B0604030504040204" pitchFamily="34" charset="-128"/>
                        </a:rPr>
                        <a:t>16</a:t>
                      </a:r>
                      <a:r>
                        <a:rPr kumimoji="1" lang="ja-JP" altLang="en-US" sz="1000" b="1" kern="1200" dirty="0">
                          <a:solidFill>
                            <a:schemeClr val="bg1"/>
                          </a:solidFill>
                          <a:latin typeface="Meiryo" panose="020B0604030504040204" pitchFamily="34" charset="-128"/>
                          <a:ea typeface="Meiryo" panose="020B0604030504040204" pitchFamily="34" charset="-128"/>
                        </a:rPr>
                        <a:t>：</a:t>
                      </a:r>
                      <a:r>
                        <a:rPr kumimoji="1" lang="en-US" altLang="ja-JP" sz="1000" b="1" kern="1200" dirty="0">
                          <a:solidFill>
                            <a:schemeClr val="bg1"/>
                          </a:solidFill>
                          <a:latin typeface="Meiryo" panose="020B0604030504040204" pitchFamily="34" charset="-128"/>
                          <a:ea typeface="Meiryo" panose="020B0604030504040204" pitchFamily="34" charset="-128"/>
                        </a:rPr>
                        <a:t>5</a:t>
                      </a:r>
                      <a:r>
                        <a:rPr kumimoji="1" lang="ja-JP" altLang="en-US" sz="1000" b="1" kern="1200" dirty="0">
                          <a:solidFill>
                            <a:schemeClr val="bg1"/>
                          </a:solidFill>
                          <a:latin typeface="Meiryo" panose="020B0604030504040204" pitchFamily="34" charset="-128"/>
                          <a:ea typeface="Meiryo" panose="020B0604030504040204" pitchFamily="34" charset="-128"/>
                        </a:rPr>
                        <a:t>）</a:t>
                      </a:r>
                      <a:r>
                        <a:rPr kumimoji="1" lang="en-US" altLang="ja-JP" sz="1000" b="1" kern="1200" dirty="0">
                          <a:solidFill>
                            <a:schemeClr val="bg1"/>
                          </a:solidFill>
                          <a:latin typeface="Meiryo" panose="020B0604030504040204" pitchFamily="34" charset="-128"/>
                          <a:ea typeface="Meiryo" panose="020B0604030504040204" pitchFamily="34" charset="-128"/>
                        </a:rPr>
                        <a:t>SP</a:t>
                      </a:r>
                      <a:r>
                        <a:rPr kumimoji="1" lang="ja-JP" altLang="en-US" sz="1000" b="1" kern="1200" dirty="0">
                          <a:solidFill>
                            <a:schemeClr val="bg1"/>
                          </a:solidFill>
                          <a:latin typeface="Meiryo" panose="020B0604030504040204" pitchFamily="34" charset="-128"/>
                          <a:ea typeface="Meiryo" panose="020B0604030504040204" pitchFamily="34" charset="-128"/>
                        </a:rPr>
                        <a:t>　</a:t>
                      </a: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a:solidFill>
                            <a:schemeClr val="bg1"/>
                          </a:solidFill>
                          <a:latin typeface="Meiryo" panose="020B0604030504040204" pitchFamily="34" charset="-128"/>
                          <a:ea typeface="Meiryo" panose="020B0604030504040204" pitchFamily="34" charset="-128"/>
                        </a:rPr>
                        <a:t>Yahoo!</a:t>
                      </a:r>
                      <a:r>
                        <a:rPr kumimoji="1" lang="ja-JP" altLang="en-US" sz="1000" b="1" kern="1200" dirty="0">
                          <a:solidFill>
                            <a:schemeClr val="bg1"/>
                          </a:solidFill>
                          <a:latin typeface="Meiryo" panose="020B0604030504040204" pitchFamily="34" charset="-128"/>
                          <a:ea typeface="Meiryo" panose="020B0604030504040204" pitchFamily="34" charset="-128"/>
                        </a:rPr>
                        <a:t>ファイナンス　</a:t>
                      </a:r>
                    </a:p>
                    <a:p>
                      <a:pPr algn="ctr"/>
                      <a:r>
                        <a:rPr kumimoji="1" lang="ja-JP" altLang="en-US" sz="1000" b="1" kern="1200" dirty="0">
                          <a:solidFill>
                            <a:schemeClr val="bg1"/>
                          </a:solidFill>
                          <a:latin typeface="Meiryo" panose="020B0604030504040204" pitchFamily="34" charset="-128"/>
                          <a:ea typeface="Meiryo" panose="020B0604030504040204" pitchFamily="34" charset="-128"/>
                        </a:rPr>
                        <a:t>トップ　トップパネル（</a:t>
                      </a:r>
                      <a:r>
                        <a:rPr kumimoji="1" lang="en-US" altLang="ja-JP" sz="1000" b="1" kern="1200" dirty="0">
                          <a:solidFill>
                            <a:schemeClr val="bg1"/>
                          </a:solidFill>
                          <a:latin typeface="Meiryo" panose="020B0604030504040204" pitchFamily="34" charset="-128"/>
                          <a:ea typeface="Meiryo" panose="020B0604030504040204" pitchFamily="34" charset="-128"/>
                        </a:rPr>
                        <a:t>16</a:t>
                      </a:r>
                      <a:r>
                        <a:rPr kumimoji="1" lang="ja-JP" altLang="en-US" sz="1000" b="1" kern="1200" dirty="0">
                          <a:solidFill>
                            <a:schemeClr val="bg1"/>
                          </a:solidFill>
                          <a:latin typeface="Meiryo" panose="020B0604030504040204" pitchFamily="34" charset="-128"/>
                          <a:ea typeface="Meiryo" panose="020B0604030504040204" pitchFamily="34" charset="-128"/>
                        </a:rPr>
                        <a:t>：</a:t>
                      </a:r>
                      <a:r>
                        <a:rPr kumimoji="1" lang="en-US" altLang="ja-JP" sz="1000" b="1" kern="1200" dirty="0">
                          <a:solidFill>
                            <a:schemeClr val="bg1"/>
                          </a:solidFill>
                          <a:latin typeface="Meiryo" panose="020B0604030504040204" pitchFamily="34" charset="-128"/>
                          <a:ea typeface="Meiryo" panose="020B0604030504040204" pitchFamily="34" charset="-128"/>
                        </a:rPr>
                        <a:t>9</a:t>
                      </a:r>
                      <a:r>
                        <a:rPr kumimoji="1" lang="ja-JP" altLang="en-US" sz="1000" b="1" kern="1200" dirty="0">
                          <a:solidFill>
                            <a:schemeClr val="bg1"/>
                          </a:solidFill>
                          <a:latin typeface="Meiryo" panose="020B0604030504040204" pitchFamily="34" charset="-128"/>
                          <a:ea typeface="Meiryo" panose="020B0604030504040204" pitchFamily="34" charset="-128"/>
                        </a:rPr>
                        <a:t>）</a:t>
                      </a:r>
                      <a:r>
                        <a:rPr kumimoji="1" lang="en-US" altLang="ja-JP" sz="1000" b="1" kern="1200" dirty="0">
                          <a:solidFill>
                            <a:schemeClr val="bg1"/>
                          </a:solidFill>
                          <a:latin typeface="Meiryo" panose="020B0604030504040204" pitchFamily="34" charset="-128"/>
                          <a:ea typeface="Meiryo" panose="020B0604030504040204" pitchFamily="34" charset="-128"/>
                        </a:rPr>
                        <a:t>SP</a:t>
                      </a:r>
                      <a:r>
                        <a:rPr kumimoji="1" lang="ja-JP" altLang="en-US" sz="1000" b="1" kern="1200" dirty="0">
                          <a:solidFill>
                            <a:schemeClr val="bg1"/>
                          </a:solidFill>
                          <a:latin typeface="Meiryo" panose="020B0604030504040204" pitchFamily="34" charset="-128"/>
                          <a:ea typeface="Meiryo" panose="020B0604030504040204" pitchFamily="34" charset="-128"/>
                        </a:rPr>
                        <a:t>　</a:t>
                      </a: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0" dirty="0">
                          <a:solidFill>
                            <a:schemeClr val="bg1"/>
                          </a:solidFill>
                          <a:latin typeface="Meiryo" panose="020B0604030504040204" pitchFamily="34" charset="-128"/>
                          <a:ea typeface="Meiryo" panose="020B0604030504040204" pitchFamily="34" charset="-128"/>
                        </a:rPr>
                        <a:t>性別</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dirty="0">
                          <a:solidFill>
                            <a:schemeClr val="bg1"/>
                          </a:solidFill>
                          <a:latin typeface="Meiryo" panose="020B0604030504040204" pitchFamily="34" charset="-128"/>
                          <a:ea typeface="Meiryo" panose="020B0604030504040204" pitchFamily="34" charset="-128"/>
                        </a:rPr>
                        <a:t>1.2</a:t>
                      </a:r>
                      <a:r>
                        <a:rPr kumimoji="1" lang="ja-JP" altLang="en-US" sz="1000" b="0" dirty="0">
                          <a:solidFill>
                            <a:schemeClr val="bg1"/>
                          </a:solidFill>
                          <a:latin typeface="Meiryo" panose="020B0604030504040204" pitchFamily="34" charset="-128"/>
                          <a:ea typeface="Meiryo" panose="020B0604030504040204" pitchFamily="34" charset="-128"/>
                        </a:rPr>
                        <a:t>倍</a:t>
                      </a: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dirty="0">
                        <a:solidFill>
                          <a:schemeClr val="accent3"/>
                        </a:solidFill>
                        <a:latin typeface="Meiryo" panose="020B0604030504040204" pitchFamily="34" charset="-128"/>
                        <a:ea typeface="Meiryo" panose="020B0604030504040204" pitchFamily="34" charset="-128"/>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dirty="0">
                        <a:solidFill>
                          <a:schemeClr val="accent3"/>
                        </a:solidFill>
                        <a:latin typeface="Meiryo" panose="020B0604030504040204" pitchFamily="34" charset="-128"/>
                        <a:ea typeface="Meiryo" panose="020B0604030504040204" pitchFamily="34" charset="-128"/>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84434171"/>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0" dirty="0">
                          <a:solidFill>
                            <a:schemeClr val="bg1"/>
                          </a:solidFill>
                          <a:latin typeface="Meiryo" panose="020B0604030504040204" pitchFamily="34" charset="-128"/>
                          <a:ea typeface="Meiryo" panose="020B0604030504040204" pitchFamily="34" charset="-128"/>
                        </a:rPr>
                        <a:t>年齢</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1.2</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931917948"/>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a:solidFill>
                            <a:schemeClr val="bg1"/>
                          </a:solidFill>
                          <a:latin typeface="Meiryo" panose="020B0604030504040204" pitchFamily="34" charset="-128"/>
                          <a:ea typeface="Meiryo" panose="020B0604030504040204" pitchFamily="34" charset="-128"/>
                        </a:rPr>
                        <a:t>地域（</a:t>
                      </a:r>
                      <a:r>
                        <a:rPr kumimoji="1" lang="ja-JP" altLang="en-US" sz="1000" b="0" kern="1200" dirty="0">
                          <a:solidFill>
                            <a:schemeClr val="bg1"/>
                          </a:solidFill>
                          <a:latin typeface="Meiryo" panose="020B0604030504040204" pitchFamily="34" charset="-128"/>
                          <a:ea typeface="Meiryo" panose="020B0604030504040204" pitchFamily="34" charset="-128"/>
                        </a:rPr>
                        <a:t>都道府県）</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1.3</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66098080"/>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0">
                          <a:solidFill>
                            <a:schemeClr val="bg1"/>
                          </a:solidFill>
                          <a:latin typeface="Meiryo" panose="020B0604030504040204" pitchFamily="34" charset="-128"/>
                          <a:ea typeface="Meiryo" panose="020B0604030504040204" pitchFamily="34" charset="-128"/>
                        </a:rPr>
                        <a:t>地域（</a:t>
                      </a:r>
                      <a:r>
                        <a:rPr kumimoji="1" lang="ja-JP" altLang="en-US" sz="1000" b="0" dirty="0">
                          <a:solidFill>
                            <a:schemeClr val="bg1"/>
                          </a:solidFill>
                          <a:latin typeface="Meiryo" panose="020B0604030504040204" pitchFamily="34" charset="-128"/>
                          <a:ea typeface="Meiryo" panose="020B0604030504040204" pitchFamily="34" charset="-128"/>
                        </a:rPr>
                        <a:t>市区郡）</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kern="1200" dirty="0">
                          <a:solidFill>
                            <a:schemeClr val="bg1"/>
                          </a:solidFill>
                          <a:latin typeface="Meiryo" panose="020B0604030504040204" pitchFamily="34" charset="-128"/>
                          <a:ea typeface="Meiryo" panose="020B0604030504040204" pitchFamily="34" charset="-128"/>
                        </a:rPr>
                        <a:t>1.56</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2463668774"/>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曜日・</a:t>
                      </a:r>
                      <a:r>
                        <a:rPr kumimoji="1" lang="ja-JP" altLang="en-US" sz="1000" b="0" dirty="0">
                          <a:solidFill>
                            <a:schemeClr val="bg1"/>
                          </a:solidFill>
                          <a:latin typeface="Meiryo" panose="020B0604030504040204" pitchFamily="34" charset="-128"/>
                          <a:ea typeface="Meiryo" panose="020B0604030504040204" pitchFamily="34" charset="-128"/>
                        </a:rPr>
                        <a:t>時間帯</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1.2</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kern="1200" dirty="0">
                          <a:solidFill>
                            <a:schemeClr val="accent3"/>
                          </a:solidFill>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kern="1200" dirty="0">
                          <a:solidFill>
                            <a:schemeClr val="accent3"/>
                          </a:solidFill>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57742112"/>
                  </a:ext>
                </a:extLst>
              </a:tr>
              <a:tr h="413580">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オーディエンスリスト</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（興味関心、購買意向、</a:t>
                      </a:r>
                      <a:endParaRPr kumimoji="1" lang="en-US" altLang="ja-JP" sz="10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属性・ライフイベント）</a:t>
                      </a:r>
                      <a:r>
                        <a:rPr kumimoji="1" lang="en-US" altLang="ja-JP" sz="1000" b="0" kern="1200" dirty="0">
                          <a:solidFill>
                            <a:schemeClr val="bg1"/>
                          </a:solidFill>
                          <a:latin typeface="Meiryo" panose="020B0604030504040204" pitchFamily="34" charset="-128"/>
                          <a:ea typeface="Meiryo" panose="020B0604030504040204" pitchFamily="34" charset="-128"/>
                        </a:rPr>
                        <a:t>※</a:t>
                      </a:r>
                      <a:r>
                        <a:rPr kumimoji="1" lang="ja-JP" altLang="en-US" sz="1000" b="0" kern="1200" dirty="0">
                          <a:solidFill>
                            <a:schemeClr val="bg1"/>
                          </a:solidFill>
                          <a:latin typeface="Meiryo" panose="020B0604030504040204" pitchFamily="34" charset="-128"/>
                          <a:ea typeface="Meiryo" panose="020B0604030504040204" pitchFamily="34" charset="-128"/>
                        </a:rPr>
                        <a:t>１</a:t>
                      </a:r>
                      <a:endParaRPr kumimoji="1" lang="en-US" altLang="ja-JP" sz="10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1.8</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1967014782"/>
                  </a:ext>
                </a:extLst>
              </a:tr>
              <a:tr h="394266">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オーディエンスリスト（ヤフー提供）　</a:t>
                      </a:r>
                      <a:r>
                        <a:rPr kumimoji="1" lang="en-US" altLang="ja-JP" sz="1000" b="0" kern="1200" dirty="0">
                          <a:solidFill>
                            <a:schemeClr val="bg1"/>
                          </a:solidFill>
                          <a:latin typeface="Meiryo" panose="020B0604030504040204" pitchFamily="34" charset="-128"/>
                          <a:ea typeface="Meiryo" panose="020B0604030504040204" pitchFamily="34" charset="-128"/>
                        </a:rPr>
                        <a:t>※2</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（ヤフー提供）</a:t>
                      </a:r>
                      <a:r>
                        <a:rPr kumimoji="1" lang="en-US" altLang="ja-JP" sz="1000" b="0" kern="1200" dirty="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リスト参照</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750538939"/>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dirty="0">
                          <a:solidFill>
                            <a:schemeClr val="bg1"/>
                          </a:solidFill>
                          <a:latin typeface="Meiryo" panose="020B0604030504040204" pitchFamily="34" charset="-128"/>
                          <a:ea typeface="Meiryo" panose="020B0604030504040204" pitchFamily="34" charset="-128"/>
                        </a:rPr>
                        <a:t>フリークエンシー</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2.0</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256108755"/>
                  </a:ext>
                </a:extLst>
              </a:tr>
            </a:tbl>
          </a:graphicData>
        </a:graphic>
      </p:graphicFrame>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3"/>
          </p:nvPr>
        </p:nvSpPr>
        <p:spPr>
          <a:xfrm>
            <a:off x="3855764" y="241866"/>
            <a:ext cx="5325181" cy="335028"/>
          </a:xfrm>
        </p:spPr>
        <p:txBody>
          <a:bodyPr/>
          <a:lstStyle/>
          <a:p>
            <a:r>
              <a:rPr lang="ja-JP" altLang="en-US" dirty="0"/>
              <a:t>広告誘導商品／スマートフォン商品</a:t>
            </a:r>
          </a:p>
        </p:txBody>
      </p:sp>
      <p:pic>
        <p:nvPicPr>
          <p:cNvPr id="11" name="図プレースホルダー 10" descr="アイコン&#10;&#10;自動的に生成された説明">
            <a:extLst>
              <a:ext uri="{FF2B5EF4-FFF2-40B4-BE49-F238E27FC236}">
                <a16:creationId xmlns:a16="http://schemas.microsoft.com/office/drawing/2014/main" id="{025FE432-7D52-6227-04D8-FD3AFAF63AA7}"/>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6" name="テキスト ボックス 5">
            <a:extLst>
              <a:ext uri="{FF2B5EF4-FFF2-40B4-BE49-F238E27FC236}">
                <a16:creationId xmlns:a16="http://schemas.microsoft.com/office/drawing/2014/main" id="{E746C29D-F786-6BAC-1D59-E8F6F0992A58}"/>
              </a:ext>
            </a:extLst>
          </p:cNvPr>
          <p:cNvSpPr txBox="1"/>
          <p:nvPr/>
        </p:nvSpPr>
        <p:spPr>
          <a:xfrm>
            <a:off x="513056" y="4953005"/>
            <a:ext cx="11199519" cy="1608133"/>
          </a:xfrm>
          <a:prstGeom prst="rect">
            <a:avLst/>
          </a:prstGeom>
          <a:noFill/>
        </p:spPr>
        <p:txBody>
          <a:bodyPr wrap="square" lIns="0" tIns="0" rIns="0" bIns="0"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mn-cs"/>
              </a:rPr>
              <a:t>【</a:t>
            </a:r>
            <a:r>
              <a:rPr kumimoji="1" lang="ja-JP" altLang="en-US" sz="9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mn-cs"/>
              </a:rPr>
              <a:t>注意事項</a:t>
            </a:r>
            <a:r>
              <a:rPr kumimoji="1" lang="en-US" altLang="ja-JP" sz="9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mn-cs"/>
              </a:rPr>
              <a:t>】</a:t>
            </a:r>
            <a:r>
              <a:rPr kumimoji="1" lang="ja-JP" altLang="en-US" sz="9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mn-cs"/>
              </a:rPr>
              <a:t>こちらの商品は、ターゲティング設定不可です。</a:t>
            </a:r>
            <a:endParaRPr lang="en-US" altLang="ja-JP" sz="900" b="1" dirty="0">
              <a:solidFill>
                <a:schemeClr val="accent3"/>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1" lang="en-US" altLang="ja-JP" sz="5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25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30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34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35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39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40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44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45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49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50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54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55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59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60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64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65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69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70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歳以上</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は「基本料金</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掛け率の最大値は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倍になります。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1.2</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1.2</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=2.59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倍のため、</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倍を選択した場合、</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※SP</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はスマートフォン、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PC</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はパソコン、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MD</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オーディエンスリストの詳細は、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Yahoo!</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広告ヘルプを参照してください。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https://ads-help.yahoo-net.jp/s/article/H000044833?language=ja</a:t>
            </a:r>
          </a:p>
        </p:txBody>
      </p:sp>
    </p:spTree>
    <p:extLst>
      <p:ext uri="{BB962C8B-B14F-4D97-AF65-F5344CB8AC3E}">
        <p14:creationId xmlns:p14="http://schemas.microsoft.com/office/powerpoint/2010/main" val="34002824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E0F36301-1EB5-314E-543A-A99A65196839}"/>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43104796-9D20-25FA-E9D2-23CA45B096DE}"/>
              </a:ext>
            </a:extLst>
          </p:cNvPr>
          <p:cNvSpPr>
            <a:spLocks noGrp="1"/>
          </p:cNvSpPr>
          <p:nvPr>
            <p:ph type="body" sz="quarter" idx="18"/>
          </p:nvPr>
        </p:nvSpPr>
        <p:spPr/>
        <p:txBody>
          <a:bodyPr/>
          <a:lstStyle/>
          <a:p>
            <a:r>
              <a:rPr kumimoji="1" lang="en-US" altLang="ja-JP" dirty="0"/>
              <a:t>01</a:t>
            </a:r>
            <a:endParaRPr kumimoji="1" lang="ja-JP" altLang="en-US" dirty="0"/>
          </a:p>
        </p:txBody>
      </p:sp>
      <p:sp>
        <p:nvSpPr>
          <p:cNvPr id="5" name="テキスト プレースホルダー 4">
            <a:extLst>
              <a:ext uri="{FF2B5EF4-FFF2-40B4-BE49-F238E27FC236}">
                <a16:creationId xmlns:a16="http://schemas.microsoft.com/office/drawing/2014/main" id="{E2F377F4-A9F1-75E1-65B7-6F68AEF81AA0}"/>
              </a:ext>
            </a:extLst>
          </p:cNvPr>
          <p:cNvSpPr>
            <a:spLocks noGrp="1"/>
          </p:cNvSpPr>
          <p:nvPr>
            <p:ph type="body" sz="quarter" idx="19"/>
          </p:nvPr>
        </p:nvSpPr>
        <p:spPr/>
        <p:txBody>
          <a:bodyPr/>
          <a:lstStyle/>
          <a:p>
            <a:r>
              <a:rPr lang="ja-JP" altLang="en-US" dirty="0"/>
              <a:t>概要</a:t>
            </a:r>
            <a:endParaRPr lang="en-US" altLang="ja-JP" dirty="0"/>
          </a:p>
        </p:txBody>
      </p:sp>
      <p:pic>
        <p:nvPicPr>
          <p:cNvPr id="10" name="図プレースホルダー 4" descr="アイコン&#10;&#10;自動的に生成された説明">
            <a:extLst>
              <a:ext uri="{FF2B5EF4-FFF2-40B4-BE49-F238E27FC236}">
                <a16:creationId xmlns:a16="http://schemas.microsoft.com/office/drawing/2014/main" id="{4CE9F20D-0BBE-103B-6DE7-C75CFE337CDF}"/>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a:xfrm>
            <a:off x="2204326" y="2773503"/>
            <a:ext cx="1586282" cy="1464484"/>
          </a:xfrm>
        </p:spPr>
      </p:pic>
    </p:spTree>
    <p:extLst>
      <p:ext uri="{BB962C8B-B14F-4D97-AF65-F5344CB8AC3E}">
        <p14:creationId xmlns:p14="http://schemas.microsoft.com/office/powerpoint/2010/main" val="15190299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200" b="0" i="0" u="none" strike="noStrike" kern="1200" cap="none" spc="-15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appendix</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商品イメージ</a:t>
            </a:r>
          </a:p>
        </p:txBody>
      </p:sp>
      <p:sp>
        <p:nvSpPr>
          <p:cNvPr id="41" name="正方形/長方形 40">
            <a:extLst>
              <a:ext uri="{FF2B5EF4-FFF2-40B4-BE49-F238E27FC236}">
                <a16:creationId xmlns:a16="http://schemas.microsoft.com/office/drawing/2014/main" id="{C7FE3AE4-AFD3-2AA1-3B55-A2A383FBE814}"/>
              </a:ext>
            </a:extLst>
          </p:cNvPr>
          <p:cNvSpPr/>
          <p:nvPr/>
        </p:nvSpPr>
        <p:spPr>
          <a:xfrm>
            <a:off x="-2658" y="5884588"/>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1" name="テキスト ボックス 60">
            <a:extLst>
              <a:ext uri="{FF2B5EF4-FFF2-40B4-BE49-F238E27FC236}">
                <a16:creationId xmlns:a16="http://schemas.microsoft.com/office/drawing/2014/main" id="{8F62498E-EA71-6E8F-3ABF-44865B5DC823}"/>
              </a:ext>
            </a:extLst>
          </p:cNvPr>
          <p:cNvSpPr txBox="1"/>
          <p:nvPr/>
        </p:nvSpPr>
        <p:spPr>
          <a:xfrm>
            <a:off x="5733722" y="6614360"/>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endParaRP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3"/>
          </p:nvPr>
        </p:nvSpPr>
        <p:spPr>
          <a:xfrm>
            <a:off x="3855764" y="241866"/>
            <a:ext cx="5325181" cy="335028"/>
          </a:xfrm>
        </p:spPr>
        <p:txBody>
          <a:bodyPr/>
          <a:lstStyle/>
          <a:p>
            <a:r>
              <a:rPr lang="ja-JP" altLang="en-US" dirty="0"/>
              <a:t>広告誘導商品／</a:t>
            </a:r>
            <a:r>
              <a:rPr lang="en-US" altLang="ja-JP" dirty="0"/>
              <a:t>PC</a:t>
            </a:r>
            <a:r>
              <a:rPr lang="ja-JP" altLang="en-US" dirty="0"/>
              <a:t>商品</a:t>
            </a:r>
          </a:p>
        </p:txBody>
      </p:sp>
      <p:sp>
        <p:nvSpPr>
          <p:cNvPr id="15" name="フリーフォーム 24">
            <a:extLst>
              <a:ext uri="{FF2B5EF4-FFF2-40B4-BE49-F238E27FC236}">
                <a16:creationId xmlns:a16="http://schemas.microsoft.com/office/drawing/2014/main" id="{CABA7F83-E7DF-9D97-E91E-6B35DEE42AEC}"/>
              </a:ext>
            </a:extLst>
          </p:cNvPr>
          <p:cNvSpPr/>
          <p:nvPr/>
        </p:nvSpPr>
        <p:spPr>
          <a:xfrm>
            <a:off x="5146936" y="1798490"/>
            <a:ext cx="3526742" cy="1217314"/>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9" name="角丸四角形 27">
            <a:extLst>
              <a:ext uri="{FF2B5EF4-FFF2-40B4-BE49-F238E27FC236}">
                <a16:creationId xmlns:a16="http://schemas.microsoft.com/office/drawing/2014/main" id="{502D7FF4-E777-F83B-21FD-9F0A2CF98C7E}"/>
              </a:ext>
            </a:extLst>
          </p:cNvPr>
          <p:cNvSpPr/>
          <p:nvPr/>
        </p:nvSpPr>
        <p:spPr>
          <a:xfrm>
            <a:off x="4007411" y="1489234"/>
            <a:ext cx="4375810" cy="505480"/>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トップインパクト プライムディスプレイ ダブル</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p>
        </p:txBody>
      </p:sp>
      <p:sp>
        <p:nvSpPr>
          <p:cNvPr id="20" name="円/楕円 28">
            <a:extLst>
              <a:ext uri="{FF2B5EF4-FFF2-40B4-BE49-F238E27FC236}">
                <a16:creationId xmlns:a16="http://schemas.microsoft.com/office/drawing/2014/main" id="{E24875C5-5082-706B-F7D9-8EADF34A26F6}"/>
              </a:ext>
            </a:extLst>
          </p:cNvPr>
          <p:cNvSpPr>
            <a:spLocks noChangeAspect="1"/>
          </p:cNvSpPr>
          <p:nvPr/>
        </p:nvSpPr>
        <p:spPr>
          <a:xfrm>
            <a:off x="3591150" y="1528452"/>
            <a:ext cx="466262" cy="466262"/>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C</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10" name="図プレースホルダー 9" descr="アイコン&#10;&#10;自動的に生成された説明">
            <a:extLst>
              <a:ext uri="{FF2B5EF4-FFF2-40B4-BE49-F238E27FC236}">
                <a16:creationId xmlns:a16="http://schemas.microsoft.com/office/drawing/2014/main" id="{6B3E3F58-1E02-27D7-32A6-34C84752693E}"/>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a:fillRect/>
          </a:stretch>
        </p:blipFill>
        <p:spPr/>
      </p:pic>
      <p:pic>
        <p:nvPicPr>
          <p:cNvPr id="4" name="図 3" descr="グラフィカル ユーザー インターフェイス, テキスト, アプリケーション&#10;&#10;自動的に生成された説明">
            <a:extLst>
              <a:ext uri="{FF2B5EF4-FFF2-40B4-BE49-F238E27FC236}">
                <a16:creationId xmlns:a16="http://schemas.microsoft.com/office/drawing/2014/main" id="{4D1BEAD2-5050-C8A1-1102-683CCB85EEA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29970" y="2303970"/>
            <a:ext cx="3526743" cy="3287210"/>
          </a:xfrm>
          <a:prstGeom prst="rect">
            <a:avLst/>
          </a:prstGeom>
        </p:spPr>
      </p:pic>
    </p:spTree>
    <p:extLst>
      <p:ext uri="{BB962C8B-B14F-4D97-AF65-F5344CB8AC3E}">
        <p14:creationId xmlns:p14="http://schemas.microsoft.com/office/powerpoint/2010/main" val="34817966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200" b="0" i="0" u="none" strike="noStrike" kern="1200" cap="none" spc="-15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appendix</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商品イメージ</a:t>
            </a:r>
          </a:p>
        </p:txBody>
      </p:sp>
      <p:sp>
        <p:nvSpPr>
          <p:cNvPr id="41" name="正方形/長方形 40">
            <a:extLst>
              <a:ext uri="{FF2B5EF4-FFF2-40B4-BE49-F238E27FC236}">
                <a16:creationId xmlns:a16="http://schemas.microsoft.com/office/drawing/2014/main" id="{C7FE3AE4-AFD3-2AA1-3B55-A2A383FBE814}"/>
              </a:ext>
            </a:extLst>
          </p:cNvPr>
          <p:cNvSpPr/>
          <p:nvPr/>
        </p:nvSpPr>
        <p:spPr>
          <a:xfrm>
            <a:off x="-2658" y="5884588"/>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1" name="テキスト ボックス 60">
            <a:extLst>
              <a:ext uri="{FF2B5EF4-FFF2-40B4-BE49-F238E27FC236}">
                <a16:creationId xmlns:a16="http://schemas.microsoft.com/office/drawing/2014/main" id="{8F62498E-EA71-6E8F-3ABF-44865B5DC823}"/>
              </a:ext>
            </a:extLst>
          </p:cNvPr>
          <p:cNvSpPr txBox="1"/>
          <p:nvPr/>
        </p:nvSpPr>
        <p:spPr>
          <a:xfrm>
            <a:off x="5733722" y="6614360"/>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endParaRP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3"/>
          </p:nvPr>
        </p:nvSpPr>
        <p:spPr>
          <a:xfrm>
            <a:off x="3855764" y="241866"/>
            <a:ext cx="5325181" cy="335028"/>
          </a:xfrm>
        </p:spPr>
        <p:txBody>
          <a:bodyPr/>
          <a:lstStyle/>
          <a:p>
            <a:r>
              <a:rPr lang="ja-JP" altLang="en-US" dirty="0"/>
              <a:t>広告誘導商品／</a:t>
            </a:r>
            <a:r>
              <a:rPr lang="en-US" altLang="ja-JP" dirty="0"/>
              <a:t>PC</a:t>
            </a:r>
            <a:r>
              <a:rPr lang="ja-JP" altLang="en-US" dirty="0"/>
              <a:t>商品</a:t>
            </a:r>
          </a:p>
        </p:txBody>
      </p:sp>
      <p:sp>
        <p:nvSpPr>
          <p:cNvPr id="15" name="フリーフォーム 24">
            <a:extLst>
              <a:ext uri="{FF2B5EF4-FFF2-40B4-BE49-F238E27FC236}">
                <a16:creationId xmlns:a16="http://schemas.microsoft.com/office/drawing/2014/main" id="{CABA7F83-E7DF-9D97-E91E-6B35DEE42AEC}"/>
              </a:ext>
            </a:extLst>
          </p:cNvPr>
          <p:cNvSpPr/>
          <p:nvPr/>
        </p:nvSpPr>
        <p:spPr>
          <a:xfrm>
            <a:off x="2785533" y="1798490"/>
            <a:ext cx="1221574" cy="1217314"/>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9" name="角丸四角形 27">
            <a:extLst>
              <a:ext uri="{FF2B5EF4-FFF2-40B4-BE49-F238E27FC236}">
                <a16:creationId xmlns:a16="http://schemas.microsoft.com/office/drawing/2014/main" id="{502D7FF4-E777-F83B-21FD-9F0A2CF98C7E}"/>
              </a:ext>
            </a:extLst>
          </p:cNvPr>
          <p:cNvSpPr/>
          <p:nvPr/>
        </p:nvSpPr>
        <p:spPr>
          <a:xfrm>
            <a:off x="731066" y="1489234"/>
            <a:ext cx="2985824" cy="544698"/>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5</a:t>
            </a:r>
            <a:endPar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0" name="円/楕円 28">
            <a:extLst>
              <a:ext uri="{FF2B5EF4-FFF2-40B4-BE49-F238E27FC236}">
                <a16:creationId xmlns:a16="http://schemas.microsoft.com/office/drawing/2014/main" id="{E24875C5-5082-706B-F7D9-8EADF34A26F6}"/>
              </a:ext>
            </a:extLst>
          </p:cNvPr>
          <p:cNvSpPr>
            <a:spLocks noChangeAspect="1"/>
          </p:cNvSpPr>
          <p:nvPr/>
        </p:nvSpPr>
        <p:spPr>
          <a:xfrm>
            <a:off x="452985" y="1528452"/>
            <a:ext cx="466262" cy="466262"/>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b="1" dirty="0">
                <a:solidFill>
                  <a:srgbClr val="FFFFFF"/>
                </a:solidFill>
                <a:latin typeface="Meiryo" panose="020B0604030504040204" pitchFamily="34" charset="-128"/>
                <a:ea typeface="Meiryo" panose="020B0604030504040204" pitchFamily="34" charset="-128"/>
                <a:cs typeface="Segoe UI" panose="020B0502040204020203" pitchFamily="34" charset="0"/>
              </a:rPr>
              <a:t>D</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2" name="フリーフォーム 24">
            <a:extLst>
              <a:ext uri="{FF2B5EF4-FFF2-40B4-BE49-F238E27FC236}">
                <a16:creationId xmlns:a16="http://schemas.microsoft.com/office/drawing/2014/main" id="{1B7E617F-3ABE-6E1F-EDFA-1386B289138C}"/>
              </a:ext>
            </a:extLst>
          </p:cNvPr>
          <p:cNvSpPr/>
          <p:nvPr/>
        </p:nvSpPr>
        <p:spPr>
          <a:xfrm>
            <a:off x="7243141" y="1798489"/>
            <a:ext cx="741724" cy="1217314"/>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23" name="角丸四角形 27">
            <a:extLst>
              <a:ext uri="{FF2B5EF4-FFF2-40B4-BE49-F238E27FC236}">
                <a16:creationId xmlns:a16="http://schemas.microsoft.com/office/drawing/2014/main" id="{C79C2654-939B-8B0C-B6BE-4EEC8E013705}"/>
              </a:ext>
            </a:extLst>
          </p:cNvPr>
          <p:cNvSpPr/>
          <p:nvPr/>
        </p:nvSpPr>
        <p:spPr>
          <a:xfrm>
            <a:off x="4704026" y="1489234"/>
            <a:ext cx="2985824" cy="544698"/>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endPar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4" name="円/楕円 28">
            <a:extLst>
              <a:ext uri="{FF2B5EF4-FFF2-40B4-BE49-F238E27FC236}">
                <a16:creationId xmlns:a16="http://schemas.microsoft.com/office/drawing/2014/main" id="{A481F14A-8536-34B0-2B68-0A8171279C16}"/>
              </a:ext>
            </a:extLst>
          </p:cNvPr>
          <p:cNvSpPr>
            <a:spLocks noChangeAspect="1"/>
          </p:cNvSpPr>
          <p:nvPr/>
        </p:nvSpPr>
        <p:spPr>
          <a:xfrm>
            <a:off x="4521199" y="1517631"/>
            <a:ext cx="466262" cy="466262"/>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E</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1" name="フリーフォーム 24">
            <a:extLst>
              <a:ext uri="{FF2B5EF4-FFF2-40B4-BE49-F238E27FC236}">
                <a16:creationId xmlns:a16="http://schemas.microsoft.com/office/drawing/2014/main" id="{AA7BA985-49FD-AE61-DCFF-31B890ED88FE}"/>
              </a:ext>
            </a:extLst>
          </p:cNvPr>
          <p:cNvSpPr/>
          <p:nvPr/>
        </p:nvSpPr>
        <p:spPr>
          <a:xfrm>
            <a:off x="11144279" y="1798489"/>
            <a:ext cx="741724" cy="1217314"/>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32" name="角丸四角形 27">
            <a:extLst>
              <a:ext uri="{FF2B5EF4-FFF2-40B4-BE49-F238E27FC236}">
                <a16:creationId xmlns:a16="http://schemas.microsoft.com/office/drawing/2014/main" id="{04646525-4608-01A8-5956-A5A808EB9FAB}"/>
              </a:ext>
            </a:extLst>
          </p:cNvPr>
          <p:cNvSpPr/>
          <p:nvPr/>
        </p:nvSpPr>
        <p:spPr>
          <a:xfrm>
            <a:off x="8702234" y="1517631"/>
            <a:ext cx="2789235" cy="544698"/>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2</a:t>
            </a:r>
            <a:endPar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6" name="円/楕円 28">
            <a:extLst>
              <a:ext uri="{FF2B5EF4-FFF2-40B4-BE49-F238E27FC236}">
                <a16:creationId xmlns:a16="http://schemas.microsoft.com/office/drawing/2014/main" id="{26997924-E1B8-6AA6-C26A-561940696D9C}"/>
              </a:ext>
            </a:extLst>
          </p:cNvPr>
          <p:cNvSpPr>
            <a:spLocks noChangeAspect="1"/>
          </p:cNvSpPr>
          <p:nvPr/>
        </p:nvSpPr>
        <p:spPr>
          <a:xfrm>
            <a:off x="8469103" y="1524817"/>
            <a:ext cx="466262" cy="466262"/>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b="1" dirty="0">
                <a:solidFill>
                  <a:srgbClr val="FFFFFF"/>
                </a:solidFill>
                <a:latin typeface="Meiryo" panose="020B0604030504040204" pitchFamily="34" charset="-128"/>
                <a:ea typeface="Meiryo" panose="020B0604030504040204" pitchFamily="34" charset="-128"/>
                <a:cs typeface="Segoe UI" panose="020B0502040204020203" pitchFamily="34" charset="0"/>
              </a:rPr>
              <a:t>F</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10" name="図プレースホルダー 9" descr="アイコン&#10;&#10;自動的に生成された説明">
            <a:extLst>
              <a:ext uri="{FF2B5EF4-FFF2-40B4-BE49-F238E27FC236}">
                <a16:creationId xmlns:a16="http://schemas.microsoft.com/office/drawing/2014/main" id="{4EB41BA4-BC98-4D3B-CBE5-95E815302BDA}"/>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a:fillRect/>
          </a:stretch>
        </p:blipFill>
        <p:spPr/>
      </p:pic>
      <p:pic>
        <p:nvPicPr>
          <p:cNvPr id="4" name="図 3" descr="グラフィカル ユーザー インターフェイス, アプリケーション&#10;&#10;自動的に生成された説明">
            <a:extLst>
              <a:ext uri="{FF2B5EF4-FFF2-40B4-BE49-F238E27FC236}">
                <a16:creationId xmlns:a16="http://schemas.microsoft.com/office/drawing/2014/main" id="{C983464E-CABA-23A2-1C01-5B785A2A964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40213" y="2282697"/>
            <a:ext cx="2985823" cy="3261802"/>
          </a:xfrm>
          <a:prstGeom prst="rect">
            <a:avLst/>
          </a:prstGeom>
        </p:spPr>
      </p:pic>
      <p:pic>
        <p:nvPicPr>
          <p:cNvPr id="11" name="図 10" descr="グラフィカル ユーザー インターフェイス, アプリケーション&#10;&#10;自動的に生成された説明">
            <a:extLst>
              <a:ext uri="{FF2B5EF4-FFF2-40B4-BE49-F238E27FC236}">
                <a16:creationId xmlns:a16="http://schemas.microsoft.com/office/drawing/2014/main" id="{32043580-32C4-6F5B-0DB4-CA74CCE764D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31066" y="2282697"/>
            <a:ext cx="2968063" cy="3242400"/>
          </a:xfrm>
          <a:prstGeom prst="rect">
            <a:avLst/>
          </a:prstGeom>
        </p:spPr>
      </p:pic>
      <p:pic>
        <p:nvPicPr>
          <p:cNvPr id="13" name="図 12" descr="グラフィカル ユーザー インターフェイス, テキスト, アプリケーション&#10;&#10;自動的に生成された説明">
            <a:extLst>
              <a:ext uri="{FF2B5EF4-FFF2-40B4-BE49-F238E27FC236}">
                <a16:creationId xmlns:a16="http://schemas.microsoft.com/office/drawing/2014/main" id="{4DAE5DB7-AD07-2D47-BDA9-88DBD2CB171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682449" y="2311094"/>
            <a:ext cx="2971264" cy="3245896"/>
          </a:xfrm>
          <a:prstGeom prst="rect">
            <a:avLst/>
          </a:prstGeom>
        </p:spPr>
      </p:pic>
    </p:spTree>
    <p:extLst>
      <p:ext uri="{BB962C8B-B14F-4D97-AF65-F5344CB8AC3E}">
        <p14:creationId xmlns:p14="http://schemas.microsoft.com/office/powerpoint/2010/main" val="12012500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200" b="0" i="0" u="none" strike="noStrike" kern="1200" cap="none" spc="-15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appendix</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graphicFrame>
        <p:nvGraphicFramePr>
          <p:cNvPr id="10" name="表 9">
            <a:extLst>
              <a:ext uri="{FF2B5EF4-FFF2-40B4-BE49-F238E27FC236}">
                <a16:creationId xmlns:a16="http://schemas.microsoft.com/office/drawing/2014/main" id="{F67B7EEB-573A-9DF0-2B5D-1EA6EE856F25}"/>
              </a:ext>
            </a:extLst>
          </p:cNvPr>
          <p:cNvGraphicFramePr>
            <a:graphicFrameLocks noGrp="1"/>
          </p:cNvGraphicFramePr>
          <p:nvPr/>
        </p:nvGraphicFramePr>
        <p:xfrm>
          <a:off x="479426" y="1082865"/>
          <a:ext cx="11233148" cy="4896351"/>
        </p:xfrm>
        <a:graphic>
          <a:graphicData uri="http://schemas.openxmlformats.org/drawingml/2006/table">
            <a:tbl>
              <a:tblPr firstCol="1" bandRow="1"/>
              <a:tblGrid>
                <a:gridCol w="2116623">
                  <a:extLst>
                    <a:ext uri="{9D8B030D-6E8A-4147-A177-3AD203B41FA5}">
                      <a16:colId xmlns:a16="http://schemas.microsoft.com/office/drawing/2014/main" val="792911817"/>
                    </a:ext>
                  </a:extLst>
                </a:gridCol>
                <a:gridCol w="3071723">
                  <a:extLst>
                    <a:ext uri="{9D8B030D-6E8A-4147-A177-3AD203B41FA5}">
                      <a16:colId xmlns:a16="http://schemas.microsoft.com/office/drawing/2014/main" val="1525620392"/>
                    </a:ext>
                  </a:extLst>
                </a:gridCol>
                <a:gridCol w="2626795">
                  <a:extLst>
                    <a:ext uri="{9D8B030D-6E8A-4147-A177-3AD203B41FA5}">
                      <a16:colId xmlns:a16="http://schemas.microsoft.com/office/drawing/2014/main" val="2488128651"/>
                    </a:ext>
                  </a:extLst>
                </a:gridCol>
                <a:gridCol w="3418007">
                  <a:extLst>
                    <a:ext uri="{9D8B030D-6E8A-4147-A177-3AD203B41FA5}">
                      <a16:colId xmlns:a16="http://schemas.microsoft.com/office/drawing/2014/main" val="2966014166"/>
                    </a:ext>
                  </a:extLst>
                </a:gridCol>
              </a:tblGrid>
              <a:tr h="3745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dirty="0">
                          <a:solidFill>
                            <a:schemeClr val="accent3"/>
                          </a:solidFill>
                          <a:latin typeface="Meiryo" panose="020B0604030504040204" pitchFamily="34" charset="-128"/>
                          <a:ea typeface="Meiryo" panose="020B0604030504040204" pitchFamily="34" charset="-128"/>
                        </a:rPr>
                        <a:t>商品名</a:t>
                      </a:r>
                    </a:p>
                  </a:txBody>
                  <a:tcPr marB="0" anchor="ctr">
                    <a:lnL w="6350" cap="flat" cmpd="sng" algn="ctr">
                      <a:noFill/>
                      <a:prstDash val="sysDot"/>
                      <a:round/>
                      <a:headEnd type="none" w="med" len="med"/>
                      <a:tailEnd type="none" w="med" len="med"/>
                    </a:lnL>
                    <a:lnR w="19050" cap="flat" cmpd="sng" algn="ctr">
                      <a:solidFill>
                        <a:schemeClr val="bg1"/>
                      </a:solidFill>
                      <a:prstDash val="solid"/>
                      <a:round/>
                      <a:headEnd type="none" w="med" len="med"/>
                      <a:tailEnd type="none" w="med" len="med"/>
                    </a:lnR>
                    <a:lnT w="6350" cap="flat" cmpd="sng" algn="ctr">
                      <a:noFill/>
                      <a:prstDash val="sysDot"/>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1" i="0" dirty="0">
                          <a:solidFill>
                            <a:srgbClr val="FFFFFF"/>
                          </a:solidFill>
                          <a:latin typeface="Meiryo" panose="020B0604030504040204" pitchFamily="34" charset="-128"/>
                          <a:ea typeface="Meiryo" panose="020B0604030504040204" pitchFamily="34" charset="-128"/>
                        </a:rPr>
                        <a:t>Yahoo!</a:t>
                      </a:r>
                      <a:r>
                        <a:rPr kumimoji="1" lang="ja-JP" altLang="en-US" sz="900" b="1" i="0" dirty="0">
                          <a:solidFill>
                            <a:srgbClr val="FFFFFF"/>
                          </a:solidFill>
                          <a:latin typeface="Meiryo" panose="020B0604030504040204" pitchFamily="34" charset="-128"/>
                          <a:ea typeface="Meiryo" panose="020B0604030504040204" pitchFamily="34" charset="-128"/>
                        </a:rPr>
                        <a:t>ファイナンス　トップ　トップインパクト　</a:t>
                      </a:r>
                    </a:p>
                    <a:p>
                      <a:pPr algn="ctr"/>
                      <a:r>
                        <a:rPr kumimoji="1" lang="ja-JP" altLang="en-US" sz="900" b="1" i="0" dirty="0">
                          <a:solidFill>
                            <a:srgbClr val="FFFFFF"/>
                          </a:solidFill>
                          <a:latin typeface="Meiryo" panose="020B0604030504040204" pitchFamily="34" charset="-128"/>
                          <a:ea typeface="Meiryo" panose="020B0604030504040204" pitchFamily="34" charset="-128"/>
                        </a:rPr>
                        <a:t>プライムディスプレイ　ダブルサイズ　</a:t>
                      </a:r>
                      <a:r>
                        <a:rPr kumimoji="1" lang="en-US" altLang="ja-JP" sz="900" b="1" i="0" dirty="0">
                          <a:solidFill>
                            <a:srgbClr val="FFFFFF"/>
                          </a:solidFill>
                          <a:latin typeface="Meiryo" panose="020B0604030504040204" pitchFamily="34" charset="-128"/>
                          <a:ea typeface="Meiryo" panose="020B0604030504040204" pitchFamily="34" charset="-128"/>
                        </a:rPr>
                        <a:t>PC</a:t>
                      </a:r>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ファイナンス　トップ</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プライムディスプレイ　</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PC</a:t>
                      </a:r>
                      <a:endParaRPr kumimoji="1" lang="ja-JP" altLang="en-US" dirty="0"/>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ファイナンス　カテゴリー指定</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プライムディスプレイ　</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PC</a:t>
                      </a:r>
                      <a:endParaRPr kumimoji="1" lang="ja-JP" altLang="en-US" dirty="0"/>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28691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tx1">
                              <a:lumMod val="65000"/>
                              <a:lumOff val="35000"/>
                            </a:schemeClr>
                          </a:solidFill>
                          <a:latin typeface="+mn-ea"/>
                          <a:ea typeface="+mn-ea"/>
                          <a:cs typeface="+mn-cs"/>
                        </a:rPr>
                        <a:t>●</a:t>
                      </a:r>
                      <a:endParaRPr kumimoji="1" lang="en-US" altLang="ja-JP" sz="900" b="0" i="0" kern="1200" dirty="0">
                        <a:solidFill>
                          <a:schemeClr val="tx1">
                            <a:lumMod val="65000"/>
                            <a:lumOff val="35000"/>
                          </a:schemeClr>
                        </a:solidFill>
                        <a:latin typeface="+mn-ea"/>
                        <a:ea typeface="+mn-ea"/>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en-US" altLang="ja-JP" sz="900" b="0" i="0" u="none" strike="noStrike" kern="1200" cap="none" spc="0" normalizeH="0" baseline="0" noProof="0" dirty="0">
                          <a:ln>
                            <a:noFill/>
                          </a:ln>
                          <a:solidFill>
                            <a:srgbClr val="000000">
                              <a:lumMod val="65000"/>
                              <a:lumOff val="35000"/>
                            </a:srgbClr>
                          </a:solidFill>
                          <a:effectLst/>
                          <a:uLnTx/>
                          <a:uFillTx/>
                          <a:latin typeface="+mn-ea"/>
                          <a:ea typeface="+mn-ea"/>
                          <a:cs typeface="+mn-cs"/>
                        </a:rPr>
                        <a:t>-</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en-US" altLang="ja-JP" sz="900" b="0" i="0" u="none" strike="noStrike" kern="1200" cap="none" spc="0" normalizeH="0" baseline="0" noProof="0" dirty="0">
                          <a:ln>
                            <a:noFill/>
                          </a:ln>
                          <a:solidFill>
                            <a:srgbClr val="000000">
                              <a:lumMod val="65000"/>
                              <a:lumOff val="35000"/>
                            </a:srgbClr>
                          </a:solidFill>
                          <a:effectLst/>
                          <a:uLnTx/>
                          <a:uFillTx/>
                          <a:latin typeface="+mn-ea"/>
                          <a:ea typeface="+mn-ea"/>
                          <a:cs typeface="+mn-cs"/>
                        </a:rPr>
                        <a:t>-</a:t>
                      </a:r>
                      <a:endParaRPr kumimoji="1" lang="ja-JP" altLang="en-US" dirty="0">
                        <a:latin typeface="+mn-ea"/>
                        <a:ea typeface="+mn-ea"/>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112060797"/>
                  </a:ext>
                </a:extLst>
              </a:tr>
              <a:tr h="4474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メインメディアの形式</a:t>
                      </a: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p>
                      <a:pPr algn="ct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アスペクト比</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l"/>
                      <a:endParaRPr kumimoji="1" lang="ja-JP" altLang="en-US" sz="900" b="0" i="0" kern="1200" dirty="0">
                        <a:solidFill>
                          <a:schemeClr val="tx1">
                            <a:lumMod val="65000"/>
                            <a:lumOff val="35000"/>
                          </a:schemeClr>
                        </a:solidFill>
                        <a:latin typeface="+mn-ea"/>
                        <a:ea typeface="+mn-ea"/>
                        <a:cs typeface="+mn-cs"/>
                      </a:endParaRPr>
                    </a:p>
                  </a:txBody>
                  <a:tcPr marR="1188000"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gridSpan="2">
                  <a:txBody>
                    <a:bodyPr/>
                    <a:lstStyle/>
                    <a:p>
                      <a:pPr algn="r"/>
                      <a:r>
                        <a:rPr kumimoji="1" lang="ja-JP"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バナー</a:t>
                      </a:r>
                      <a:r>
                        <a:rPr kumimoji="1" lang="en-US" altLang="ja-JP"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a:t>
                      </a:r>
                      <a:r>
                        <a:rPr kumimoji="1" lang="ja-JP"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画像</a:t>
                      </a:r>
                      <a:r>
                        <a:rPr kumimoji="1" lang="en-US" altLang="ja-JP"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/6</a:t>
                      </a:r>
                      <a:r>
                        <a:rPr kumimoji="1" lang="ja-JP"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a:t>
                      </a:r>
                      <a:r>
                        <a:rPr kumimoji="1" lang="en-US" altLang="ja-JP"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5</a:t>
                      </a:r>
                      <a:r>
                        <a:rPr kumimoji="1" lang="zh-CN"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           </a:t>
                      </a:r>
                      <a:r>
                        <a:rPr kumimoji="1" lang="ja-JP"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バナー</a:t>
                      </a:r>
                      <a:r>
                        <a:rPr kumimoji="1" lang="en-US" altLang="ja-JP"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a:t>
                      </a:r>
                      <a:r>
                        <a:rPr kumimoji="1" lang="ja-JP"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画像</a:t>
                      </a:r>
                      <a:r>
                        <a:rPr kumimoji="1" lang="en-US" altLang="ja-JP"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/1</a:t>
                      </a:r>
                      <a:r>
                        <a:rPr kumimoji="1" lang="ja-JP"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a:t>
                      </a:r>
                      <a:r>
                        <a:rPr kumimoji="1" lang="en-US" altLang="ja-JP"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1</a:t>
                      </a:r>
                      <a:r>
                        <a:rPr kumimoji="1" lang="zh-CN"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               </a:t>
                      </a:r>
                      <a:r>
                        <a:rPr kumimoji="1" lang="ja-JP"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バナー</a:t>
                      </a:r>
                      <a:r>
                        <a:rPr kumimoji="1" lang="en-US" altLang="ja-JP"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a:t>
                      </a:r>
                      <a:r>
                        <a:rPr kumimoji="1" lang="ja-JP"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画像</a:t>
                      </a:r>
                      <a:r>
                        <a:rPr kumimoji="1" lang="en-US" altLang="ja-JP"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/1</a:t>
                      </a:r>
                      <a:r>
                        <a:rPr kumimoji="1" lang="ja-JP"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a:t>
                      </a:r>
                      <a:r>
                        <a:rPr kumimoji="1" lang="en-US" altLang="ja-JP"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2</a:t>
                      </a:r>
                      <a:r>
                        <a:rPr kumimoji="1" lang="zh-CN"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  </a:t>
                      </a:r>
                      <a:endParaRPr kumimoji="1" lang="ja-JP" altLang="en-US" dirty="0"/>
                    </a:p>
                  </a:txBody>
                  <a:tcPr marR="1188000"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42804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画像</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a:t>
                      </a:r>
                      <a:endParaRPr kumimoji="1" lang="en-US" altLang="ja-JP" sz="900" b="0"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3">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accent3"/>
                          </a:solidFill>
                          <a:latin typeface="+mn-ea"/>
                          <a:ea typeface="+mn-ea"/>
                          <a:cs typeface="+mn-cs"/>
                        </a:rPr>
                        <a:t>-</a:t>
                      </a:r>
                      <a:endParaRPr kumimoji="1" lang="ja-JP" altLang="en-US" sz="900" dirty="0">
                        <a:latin typeface="+mn-ea"/>
                        <a:ea typeface="+mn-ea"/>
                      </a:endParaRPr>
                    </a:p>
                  </a:txBody>
                  <a:tcPr marL="0" marR="0" marT="7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93594562"/>
                  </a:ext>
                </a:extLst>
              </a:tr>
              <a:tr h="28691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デバイス</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3">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chemeClr val="tx1">
                              <a:lumMod val="65000"/>
                              <a:lumOff val="35000"/>
                            </a:schemeClr>
                          </a:solidFill>
                          <a:latin typeface="+mn-ea"/>
                          <a:ea typeface="+mn-ea"/>
                          <a:cs typeface="+mn-cs"/>
                        </a:rPr>
                        <a:t>PC</a:t>
                      </a:r>
                      <a:endParaRPr kumimoji="1" lang="ja-JP" altLang="en-US" sz="900" b="0" i="0" u="none" strike="noStrike" kern="1200" cap="none" spc="0" normalizeH="0" baseline="0" noProof="0" dirty="0">
                        <a:ln>
                          <a:noFill/>
                        </a:ln>
                        <a:solidFill>
                          <a:prstClr val="black">
                            <a:lumMod val="65000"/>
                            <a:lumOff val="35000"/>
                          </a:prstClr>
                        </a:solidFill>
                        <a:effectLst/>
                        <a:uLnTx/>
                        <a:uFillTx/>
                        <a:latin typeface="+mn-ea"/>
                        <a:ea typeface="+mn-ea"/>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70896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掲載面</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tx1">
                              <a:lumMod val="65000"/>
                              <a:lumOff val="35000"/>
                            </a:schemeClr>
                          </a:solidFill>
                          <a:latin typeface="+mn-ea"/>
                          <a:ea typeface="+mn-ea"/>
                          <a:cs typeface="+mn-cs"/>
                        </a:rPr>
                        <a:t>Yahoo!</a:t>
                      </a:r>
                      <a:r>
                        <a:rPr kumimoji="1" lang="ja-JP" altLang="en-US" sz="900" kern="1200" dirty="0">
                          <a:solidFill>
                            <a:schemeClr val="tx1">
                              <a:lumMod val="65000"/>
                              <a:lumOff val="35000"/>
                            </a:schemeClr>
                          </a:solidFill>
                          <a:latin typeface="+mn-ea"/>
                          <a:ea typeface="+mn-ea"/>
                          <a:cs typeface="+mn-cs"/>
                        </a:rPr>
                        <a:t>ファイナンス　トップ</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mn-ea"/>
                          <a:ea typeface="+mn-ea"/>
                          <a:cs typeface="+mn-cs"/>
                        </a:rPr>
                        <a:t>Yahoo!</a:t>
                      </a:r>
                      <a:r>
                        <a:rPr kumimoji="1" lang="ja-JP" altLang="en-US" sz="900" kern="1200" dirty="0">
                          <a:solidFill>
                            <a:schemeClr val="tx1">
                              <a:lumMod val="65000"/>
                              <a:lumOff val="35000"/>
                            </a:schemeClr>
                          </a:solidFill>
                          <a:latin typeface="+mn-ea"/>
                          <a:ea typeface="+mn-ea"/>
                          <a:cs typeface="+mn-cs"/>
                        </a:rPr>
                        <a:t>ファイナンス　外国為替情報（</a:t>
                      </a:r>
                      <a:r>
                        <a:rPr kumimoji="1" lang="en-US" altLang="ja-JP" sz="900" kern="1200" dirty="0">
                          <a:solidFill>
                            <a:schemeClr val="tx1">
                              <a:lumMod val="65000"/>
                              <a:lumOff val="35000"/>
                            </a:schemeClr>
                          </a:solidFill>
                          <a:latin typeface="+mn-ea"/>
                          <a:ea typeface="+mn-ea"/>
                          <a:cs typeface="+mn-cs"/>
                        </a:rPr>
                        <a:t>PC</a:t>
                      </a:r>
                      <a:r>
                        <a:rPr kumimoji="1" lang="ja-JP" altLang="en-US" sz="900" kern="1200" dirty="0">
                          <a:solidFill>
                            <a:schemeClr val="tx1">
                              <a:lumMod val="65000"/>
                              <a:lumOff val="35000"/>
                            </a:schemeClr>
                          </a:solidFill>
                          <a:latin typeface="+mn-ea"/>
                          <a:ea typeface="+mn-ea"/>
                          <a:cs typeface="+mn-cs"/>
                        </a:rPr>
                        <a:t>）</a:t>
                      </a:r>
                      <a:endParaRPr kumimoji="1" lang="en-US" altLang="ja-JP" sz="900" kern="1200" dirty="0">
                        <a:solidFill>
                          <a:schemeClr val="tx1">
                            <a:lumMod val="65000"/>
                            <a:lumOff val="35000"/>
                          </a:schemeClr>
                        </a:solidFill>
                        <a:latin typeface="+mn-ea"/>
                        <a:ea typeface="+mn-ea"/>
                        <a:cs typeface="+mn-cs"/>
                      </a:endParaRPr>
                    </a:p>
                    <a:p>
                      <a:pPr algn="ctr"/>
                      <a:r>
                        <a:rPr kumimoji="1" lang="en-US" altLang="ja-JP" sz="900" kern="1200" dirty="0">
                          <a:solidFill>
                            <a:schemeClr val="tx1">
                              <a:lumMod val="65000"/>
                              <a:lumOff val="35000"/>
                            </a:schemeClr>
                          </a:solidFill>
                          <a:latin typeface="+mn-ea"/>
                          <a:ea typeface="+mn-ea"/>
                          <a:cs typeface="+mn-cs"/>
                        </a:rPr>
                        <a:t>Yahoo!</a:t>
                      </a:r>
                      <a:r>
                        <a:rPr kumimoji="1" lang="ja-JP" altLang="en-US" sz="900" kern="1200" dirty="0">
                          <a:solidFill>
                            <a:schemeClr val="tx1">
                              <a:lumMod val="65000"/>
                              <a:lumOff val="35000"/>
                            </a:schemeClr>
                          </a:solidFill>
                          <a:latin typeface="+mn-ea"/>
                          <a:ea typeface="+mn-ea"/>
                          <a:cs typeface="+mn-cs"/>
                        </a:rPr>
                        <a:t>ファイナンス　株式（</a:t>
                      </a:r>
                      <a:r>
                        <a:rPr kumimoji="1" lang="en-US" altLang="ja-JP" sz="900" kern="1200" dirty="0">
                          <a:solidFill>
                            <a:schemeClr val="tx1">
                              <a:lumMod val="65000"/>
                              <a:lumOff val="35000"/>
                            </a:schemeClr>
                          </a:solidFill>
                          <a:latin typeface="+mn-ea"/>
                          <a:ea typeface="+mn-ea"/>
                          <a:cs typeface="+mn-cs"/>
                        </a:rPr>
                        <a:t>PC</a:t>
                      </a:r>
                      <a:r>
                        <a:rPr kumimoji="1" lang="ja-JP" altLang="en-US" sz="900" kern="1200" dirty="0">
                          <a:solidFill>
                            <a:schemeClr val="tx1">
                              <a:lumMod val="65000"/>
                              <a:lumOff val="35000"/>
                            </a:schemeClr>
                          </a:solidFill>
                          <a:latin typeface="+mn-ea"/>
                          <a:ea typeface="+mn-ea"/>
                          <a:cs typeface="+mn-cs"/>
                        </a:rPr>
                        <a:t>）</a:t>
                      </a:r>
                      <a:endParaRPr kumimoji="1" lang="en-US" altLang="ja-JP" sz="900" kern="1200" dirty="0">
                        <a:solidFill>
                          <a:schemeClr val="tx1">
                            <a:lumMod val="65000"/>
                            <a:lumOff val="35000"/>
                          </a:schemeClr>
                        </a:solidFill>
                        <a:latin typeface="+mn-ea"/>
                        <a:ea typeface="+mn-ea"/>
                        <a:cs typeface="+mn-cs"/>
                      </a:endParaRPr>
                    </a:p>
                    <a:p>
                      <a:pPr algn="ctr"/>
                      <a:r>
                        <a:rPr kumimoji="1" lang="en-US" altLang="ja-JP" sz="900" b="0" i="0" kern="1200" dirty="0">
                          <a:solidFill>
                            <a:schemeClr val="accent6"/>
                          </a:solidFill>
                          <a:latin typeface="+mn-ea"/>
                          <a:ea typeface="+mn-ea"/>
                          <a:cs typeface="+mn-cs"/>
                        </a:rPr>
                        <a:t>※1</a:t>
                      </a:r>
                      <a:endParaRPr kumimoji="1" lang="ja-JP" altLang="en-US" dirty="0">
                        <a:latin typeface="+mn-ea"/>
                        <a:ea typeface="+mn-ea"/>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787314208"/>
                  </a:ext>
                </a:extLst>
              </a:tr>
              <a:tr h="28691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掲載場所</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n-ea"/>
                          <a:ea typeface="+mn-ea"/>
                          <a:cs typeface="+mn-cs"/>
                        </a:rPr>
                        <a:t>Yahoo!</a:t>
                      </a:r>
                      <a:r>
                        <a:rPr kumimoji="1" lang="ja-JP" altLang="en-US" sz="900" b="0" i="0" kern="1200" dirty="0">
                          <a:solidFill>
                            <a:schemeClr val="tx1">
                              <a:lumMod val="65000"/>
                              <a:lumOff val="35000"/>
                            </a:schemeClr>
                          </a:solidFill>
                          <a:latin typeface="+mn-ea"/>
                          <a:ea typeface="+mn-ea"/>
                          <a:cs typeface="+mn-cs"/>
                        </a:rPr>
                        <a:t>ファイナンスのトップページ全体</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r>
                        <a:rPr kumimoji="1" lang="en-US" altLang="ja-JP" sz="900" b="0" i="0" kern="1200" dirty="0">
                          <a:solidFill>
                            <a:schemeClr val="tx1">
                              <a:lumMod val="65000"/>
                              <a:lumOff val="35000"/>
                            </a:schemeClr>
                          </a:solidFill>
                          <a:latin typeface="+mn-ea"/>
                          <a:ea typeface="+mn-ea"/>
                          <a:cs typeface="+mn-cs"/>
                        </a:rPr>
                        <a:t>Yahoo!</a:t>
                      </a:r>
                      <a:r>
                        <a:rPr kumimoji="1" lang="ja-JP" altLang="en-US" sz="900" b="0" i="0" kern="1200" dirty="0">
                          <a:solidFill>
                            <a:schemeClr val="tx1">
                              <a:lumMod val="65000"/>
                              <a:lumOff val="35000"/>
                            </a:schemeClr>
                          </a:solidFill>
                          <a:latin typeface="+mn-ea"/>
                          <a:ea typeface="+mn-ea"/>
                          <a:cs typeface="+mn-cs"/>
                        </a:rPr>
                        <a:t>ファイナンスのトップページ</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r>
                        <a:rPr kumimoji="1" lang="en-US" altLang="ja-JP"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Yahoo!</a:t>
                      </a:r>
                      <a:r>
                        <a:rPr kumimoji="1" lang="ja-JP" altLang="en-US"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ファイナンス内の各カテゴリーのページ</a:t>
                      </a:r>
                      <a:endParaRPr kumimoji="1" lang="ja-JP" altLang="en-US" dirty="0">
                        <a:latin typeface="+mn-ea"/>
                        <a:ea typeface="+mn-ea"/>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066738162"/>
                  </a:ext>
                </a:extLst>
              </a:tr>
              <a:tr h="28691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購入期間</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chemeClr val="tx1">
                              <a:lumMod val="65000"/>
                              <a:lumOff val="35000"/>
                            </a:schemeClr>
                          </a:solidFill>
                          <a:latin typeface="+mn-ea"/>
                          <a:ea typeface="+mn-ea"/>
                          <a:cs typeface="+mn-cs"/>
                        </a:rPr>
                        <a:t>7</a:t>
                      </a:r>
                      <a:r>
                        <a:rPr kumimoji="1" lang="ja-JP" altLang="en-US" sz="900" b="0" i="0" kern="1200" dirty="0">
                          <a:solidFill>
                            <a:schemeClr val="tx1">
                              <a:lumMod val="65000"/>
                              <a:lumOff val="35000"/>
                            </a:schemeClr>
                          </a:solidFill>
                          <a:latin typeface="+mn-ea"/>
                          <a:ea typeface="+mn-ea"/>
                          <a:cs typeface="+mn-cs"/>
                        </a:rPr>
                        <a:t>日間～</a:t>
                      </a:r>
                      <a:r>
                        <a:rPr kumimoji="1" lang="en-US" altLang="ja-JP" sz="900" b="0" i="0" kern="1200" dirty="0">
                          <a:solidFill>
                            <a:schemeClr val="tx1">
                              <a:lumMod val="65000"/>
                              <a:lumOff val="35000"/>
                            </a:schemeClr>
                          </a:solidFill>
                          <a:latin typeface="+mn-ea"/>
                          <a:ea typeface="+mn-ea"/>
                          <a:cs typeface="+mn-cs"/>
                        </a:rPr>
                        <a:t>31</a:t>
                      </a:r>
                      <a:r>
                        <a:rPr kumimoji="1" lang="ja-JP" altLang="en-US" sz="900" b="0" i="0" kern="1200" dirty="0">
                          <a:solidFill>
                            <a:schemeClr val="tx1">
                              <a:lumMod val="65000"/>
                              <a:lumOff val="35000"/>
                            </a:schemeClr>
                          </a:solidFill>
                          <a:latin typeface="+mn-ea"/>
                          <a:ea typeface="+mn-ea"/>
                          <a:cs typeface="+mn-cs"/>
                        </a:rPr>
                        <a:t>日間</a:t>
                      </a:r>
                      <a:r>
                        <a:rPr kumimoji="1" lang="en-US" altLang="ja-JP" sz="900" b="0" i="0" kern="1200" dirty="0">
                          <a:solidFill>
                            <a:schemeClr val="tx1">
                              <a:lumMod val="65000"/>
                              <a:lumOff val="35000"/>
                            </a:schemeClr>
                          </a:solidFill>
                          <a:latin typeface="+mn-ea"/>
                          <a:ea typeface="+mn-ea"/>
                          <a:cs typeface="+mn-cs"/>
                        </a:rPr>
                        <a:t> </a:t>
                      </a:r>
                      <a:r>
                        <a:rPr kumimoji="1" lang="en-US" altLang="ja-JP" sz="900" b="0" i="0" kern="1200" dirty="0">
                          <a:solidFill>
                            <a:schemeClr val="accent6"/>
                          </a:solidFill>
                          <a:latin typeface="+mn-ea"/>
                          <a:ea typeface="+mn-ea"/>
                          <a:cs typeface="+mn-cs"/>
                        </a:rPr>
                        <a:t>※2</a:t>
                      </a:r>
                      <a:endParaRPr kumimoji="1" lang="ja-JP" altLang="en-US" sz="900" b="0" i="0" kern="1200" dirty="0">
                        <a:solidFill>
                          <a:schemeClr val="accent6"/>
                        </a:solidFill>
                        <a:latin typeface="+mn-ea"/>
                        <a:ea typeface="+mn-ea"/>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r>
                        <a:rPr kumimoji="1" lang="en-US" altLang="ja-JP" sz="900" b="0" i="0" dirty="0">
                          <a:solidFill>
                            <a:schemeClr val="tx1">
                              <a:lumMod val="65000"/>
                              <a:lumOff val="35000"/>
                            </a:schemeClr>
                          </a:solidFill>
                          <a:latin typeface="+mn-ea"/>
                          <a:ea typeface="+mn-ea"/>
                        </a:rPr>
                        <a:t>5</a:t>
                      </a:r>
                      <a:r>
                        <a:rPr kumimoji="1" lang="ja-JP" altLang="en-US" sz="900" b="0" i="0" dirty="0">
                          <a:solidFill>
                            <a:schemeClr val="tx1">
                              <a:lumMod val="65000"/>
                              <a:lumOff val="35000"/>
                            </a:schemeClr>
                          </a:solidFill>
                          <a:latin typeface="+mn-ea"/>
                          <a:ea typeface="+mn-ea"/>
                        </a:rPr>
                        <a:t>日間～</a:t>
                      </a:r>
                      <a:r>
                        <a:rPr kumimoji="1" lang="en-US" altLang="ja-JP" sz="900" b="0" i="0" dirty="0">
                          <a:solidFill>
                            <a:schemeClr val="tx1">
                              <a:lumMod val="65000"/>
                              <a:lumOff val="35000"/>
                            </a:schemeClr>
                          </a:solidFill>
                          <a:latin typeface="+mn-ea"/>
                          <a:ea typeface="+mn-ea"/>
                        </a:rPr>
                        <a:t>31</a:t>
                      </a:r>
                      <a:r>
                        <a:rPr kumimoji="1" lang="ja-JP" altLang="en-US" sz="900" b="0" i="0" dirty="0">
                          <a:solidFill>
                            <a:schemeClr val="tx1">
                              <a:lumMod val="65000"/>
                              <a:lumOff val="35000"/>
                            </a:schemeClr>
                          </a:solidFill>
                          <a:latin typeface="+mn-ea"/>
                          <a:ea typeface="+mn-ea"/>
                        </a:rPr>
                        <a:t>日間 </a:t>
                      </a:r>
                      <a:r>
                        <a:rPr kumimoji="1" lang="en-US" altLang="ja-JP" sz="900" b="0" i="0" kern="1200" dirty="0">
                          <a:solidFill>
                            <a:schemeClr val="accent6"/>
                          </a:solidFill>
                          <a:latin typeface="+mn-ea"/>
                          <a:ea typeface="+mn-ea"/>
                          <a:cs typeface="+mn-cs"/>
                        </a:rPr>
                        <a:t>※3</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r>
                        <a:rPr kumimoji="1" lang="en-US" altLang="ja-JP" sz="900" b="0" i="0" kern="1200" dirty="0">
                          <a:solidFill>
                            <a:schemeClr val="tx1">
                              <a:lumMod val="65000"/>
                              <a:lumOff val="35000"/>
                            </a:schemeClr>
                          </a:solidFill>
                          <a:latin typeface="+mn-ea"/>
                          <a:ea typeface="+mn-ea"/>
                          <a:cs typeface="+mn-cs"/>
                        </a:rPr>
                        <a:t>5</a:t>
                      </a:r>
                      <a:r>
                        <a:rPr kumimoji="1" lang="ja-JP" altLang="en-US" sz="900" b="0" i="0" kern="1200" dirty="0">
                          <a:solidFill>
                            <a:schemeClr val="tx1">
                              <a:lumMod val="65000"/>
                              <a:lumOff val="35000"/>
                            </a:schemeClr>
                          </a:solidFill>
                          <a:latin typeface="+mn-ea"/>
                          <a:ea typeface="+mn-ea"/>
                          <a:cs typeface="+mn-cs"/>
                        </a:rPr>
                        <a:t>日間～</a:t>
                      </a:r>
                      <a:r>
                        <a:rPr kumimoji="1" lang="en-US" altLang="ja-JP" sz="900" b="0" i="0" kern="1200" dirty="0">
                          <a:solidFill>
                            <a:schemeClr val="tx1">
                              <a:lumMod val="65000"/>
                              <a:lumOff val="35000"/>
                            </a:schemeClr>
                          </a:solidFill>
                          <a:latin typeface="+mn-ea"/>
                          <a:ea typeface="+mn-ea"/>
                          <a:cs typeface="+mn-cs"/>
                        </a:rPr>
                        <a:t>31</a:t>
                      </a:r>
                      <a:r>
                        <a:rPr kumimoji="1" lang="ja-JP" altLang="en-US" sz="900" b="0" i="0" kern="1200" dirty="0">
                          <a:solidFill>
                            <a:schemeClr val="tx1">
                              <a:lumMod val="65000"/>
                              <a:lumOff val="35000"/>
                            </a:schemeClr>
                          </a:solidFill>
                          <a:latin typeface="+mn-ea"/>
                          <a:ea typeface="+mn-ea"/>
                          <a:cs typeface="+mn-cs"/>
                        </a:rPr>
                        <a:t>日間</a:t>
                      </a:r>
                      <a:r>
                        <a:rPr kumimoji="1" lang="en-US" altLang="ja-JP" sz="900" b="0" i="0" kern="1200" dirty="0">
                          <a:solidFill>
                            <a:schemeClr val="tx1">
                              <a:lumMod val="65000"/>
                              <a:lumOff val="35000"/>
                            </a:schemeClr>
                          </a:solidFill>
                          <a:latin typeface="+mn-ea"/>
                          <a:ea typeface="+mn-ea"/>
                          <a:cs typeface="+mn-cs"/>
                        </a:rPr>
                        <a:t> </a:t>
                      </a:r>
                      <a:r>
                        <a:rPr kumimoji="1" lang="en-US" altLang="ja-JP" sz="900" b="0" i="0" kern="1200" dirty="0">
                          <a:solidFill>
                            <a:schemeClr val="accent6"/>
                          </a:solidFill>
                          <a:latin typeface="+mn-ea"/>
                          <a:ea typeface="+mn-ea"/>
                          <a:cs typeface="+mn-cs"/>
                        </a:rPr>
                        <a:t>※3</a:t>
                      </a:r>
                      <a:endParaRPr kumimoji="1" lang="ja-JP" altLang="en-US" dirty="0">
                        <a:latin typeface="+mn-ea"/>
                        <a:ea typeface="+mn-ea"/>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1967014782"/>
                  </a:ext>
                </a:extLst>
              </a:tr>
              <a:tr h="28691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料金タイプ</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3">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err="1">
                          <a:solidFill>
                            <a:schemeClr val="tx1">
                              <a:lumMod val="65000"/>
                              <a:lumOff val="35000"/>
                            </a:schemeClr>
                          </a:solidFill>
                          <a:latin typeface="+mn-ea"/>
                          <a:ea typeface="+mn-ea"/>
                        </a:rPr>
                        <a:t>vimps</a:t>
                      </a:r>
                      <a:r>
                        <a:rPr kumimoji="1" lang="ja-JP" altLang="en-US" sz="900" b="0" i="0">
                          <a:solidFill>
                            <a:schemeClr val="tx1">
                              <a:lumMod val="65000"/>
                              <a:lumOff val="35000"/>
                            </a:schemeClr>
                          </a:solidFill>
                          <a:latin typeface="+mn-ea"/>
                          <a:ea typeface="+mn-ea"/>
                        </a:rPr>
                        <a:t>購入型</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750538939"/>
                  </a:ext>
                </a:extLst>
              </a:tr>
              <a:tr h="28691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最低購入価格</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a:solidFill>
                            <a:schemeClr val="tx1">
                              <a:lumMod val="65000"/>
                              <a:lumOff val="35000"/>
                            </a:schemeClr>
                          </a:solidFill>
                          <a:latin typeface="+mn-ea"/>
                          <a:ea typeface="+mn-ea"/>
                        </a:rPr>
                        <a:t>4,000,000</a:t>
                      </a:r>
                      <a:r>
                        <a:rPr kumimoji="1" lang="ja-JP" altLang="en-US" sz="900" b="0" i="0" dirty="0">
                          <a:solidFill>
                            <a:schemeClr val="tx1">
                              <a:lumMod val="65000"/>
                              <a:lumOff val="35000"/>
                            </a:schemeClr>
                          </a:solidFill>
                          <a:latin typeface="+mn-ea"/>
                          <a:ea typeface="+mn-ea"/>
                        </a:rPr>
                        <a:t>円</a:t>
                      </a:r>
                      <a:endParaRPr kumimoji="1" lang="en-US" altLang="ja-JP" sz="900" b="0" i="0" dirty="0">
                        <a:solidFill>
                          <a:schemeClr val="tx1">
                            <a:lumMod val="65000"/>
                            <a:lumOff val="35000"/>
                          </a:schemeClr>
                        </a:solidFill>
                        <a:latin typeface="+mn-ea"/>
                        <a:ea typeface="+mn-ea"/>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r>
                        <a:rPr kumimoji="1" lang="en-US" altLang="ja-JP" sz="900" b="0" i="0" kern="1200" dirty="0">
                          <a:solidFill>
                            <a:schemeClr val="tx1">
                              <a:lumMod val="65000"/>
                              <a:lumOff val="35000"/>
                            </a:schemeClr>
                          </a:solidFill>
                          <a:latin typeface="+mn-ea"/>
                          <a:ea typeface="+mn-ea"/>
                          <a:cs typeface="+mn-cs"/>
                        </a:rPr>
                        <a:t>500,000</a:t>
                      </a:r>
                      <a:r>
                        <a:rPr kumimoji="1" lang="ja-JP" altLang="en-US" sz="900" b="0" i="0" kern="1200" dirty="0">
                          <a:solidFill>
                            <a:schemeClr val="tx1">
                              <a:lumMod val="65000"/>
                              <a:lumOff val="35000"/>
                            </a:schemeClr>
                          </a:solidFill>
                          <a:latin typeface="+mn-ea"/>
                          <a:ea typeface="+mn-ea"/>
                          <a:cs typeface="+mn-cs"/>
                        </a:rPr>
                        <a:t>円</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r>
                        <a:rPr kumimoji="1" lang="en-US" altLang="ja-JP" sz="900" b="0" i="0" kern="1200" dirty="0">
                          <a:solidFill>
                            <a:schemeClr val="tx1">
                              <a:lumMod val="65000"/>
                              <a:lumOff val="35000"/>
                            </a:schemeClr>
                          </a:solidFill>
                          <a:latin typeface="+mn-ea"/>
                          <a:ea typeface="+mn-ea"/>
                          <a:cs typeface="+mn-cs"/>
                        </a:rPr>
                        <a:t>500,000</a:t>
                      </a:r>
                      <a:r>
                        <a:rPr kumimoji="1" lang="ja-JP" altLang="en-US" sz="900" b="0" i="0" kern="1200" dirty="0">
                          <a:solidFill>
                            <a:schemeClr val="tx1">
                              <a:lumMod val="65000"/>
                              <a:lumOff val="35000"/>
                            </a:schemeClr>
                          </a:solidFill>
                          <a:latin typeface="+mn-ea"/>
                          <a:ea typeface="+mn-ea"/>
                          <a:cs typeface="+mn-cs"/>
                        </a:rPr>
                        <a:t>円</a:t>
                      </a:r>
                      <a:endParaRPr kumimoji="1" lang="ja-JP" altLang="en-US" dirty="0">
                        <a:latin typeface="+mn-ea"/>
                        <a:ea typeface="+mn-ea"/>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381913646"/>
                  </a:ext>
                </a:extLst>
              </a:tr>
              <a:tr h="92898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基本料金（</a:t>
                      </a:r>
                      <a:r>
                        <a:rPr kumimoji="1" lang="en-US" altLang="ja-JP" sz="900" b="0" i="0" kern="1200" dirty="0" err="1">
                          <a:solidFill>
                            <a:schemeClr val="bg1"/>
                          </a:solidFill>
                          <a:latin typeface="Meiryo"/>
                          <a:ea typeface="Meiryo"/>
                          <a:cs typeface="+mn-cs"/>
                        </a:rPr>
                        <a:t>vCPM</a:t>
                      </a:r>
                      <a:r>
                        <a:rPr kumimoji="1" lang="ja-JP" altLang="en-US" sz="900" b="0" i="0" kern="1200">
                          <a:solidFill>
                            <a:schemeClr val="bg1"/>
                          </a:solidFill>
                          <a:latin typeface="Meiryo"/>
                          <a:ea typeface="Meiryo"/>
                          <a:cs typeface="+mn-cs"/>
                        </a:rPr>
                        <a:t>）</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a:solidFill>
                            <a:schemeClr val="tx1">
                              <a:lumMod val="65000"/>
                              <a:lumOff val="35000"/>
                            </a:schemeClr>
                          </a:solidFill>
                          <a:latin typeface="+mn-ea"/>
                          <a:ea typeface="+mn-ea"/>
                        </a:rPr>
                        <a:t>960</a:t>
                      </a:r>
                      <a:r>
                        <a:rPr kumimoji="1" lang="ja-JP" altLang="en-US" sz="900" b="0" i="0" dirty="0">
                          <a:solidFill>
                            <a:schemeClr val="tx1">
                              <a:lumMod val="65000"/>
                              <a:lumOff val="35000"/>
                            </a:schemeClr>
                          </a:solidFill>
                          <a:latin typeface="+mn-ea"/>
                          <a:ea typeface="+mn-ea"/>
                        </a:rPr>
                        <a:t>円 </a:t>
                      </a:r>
                      <a:endParaRPr kumimoji="1" lang="en-US" altLang="ja-JP" sz="900" b="0" i="0" dirty="0">
                        <a:solidFill>
                          <a:schemeClr val="accent6"/>
                        </a:solidFill>
                        <a:latin typeface="+mn-ea"/>
                        <a:ea typeface="+mn-ea"/>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ja-JP"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バナー</a:t>
                      </a:r>
                      <a:r>
                        <a:rPr kumimoji="1" lang="en-US" altLang="ja-JP" sz="900" b="0" i="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ja-JP"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画像</a:t>
                      </a:r>
                      <a:r>
                        <a:rPr kumimoji="1" lang="en-US" altLang="ja-JP" sz="900" b="0" i="0" dirty="0">
                          <a:solidFill>
                            <a:schemeClr val="tx1">
                              <a:lumMod val="65000"/>
                              <a:lumOff val="35000"/>
                            </a:schemeClr>
                          </a:solidFill>
                          <a:latin typeface="メイリオ" panose="020B0604030504040204" pitchFamily="50" charset="-128"/>
                          <a:ea typeface="メイリオ" panose="020B0604030504040204" pitchFamily="50" charset="-128"/>
                        </a:rPr>
                        <a:t>/6</a:t>
                      </a:r>
                      <a:r>
                        <a:rPr kumimoji="1" lang="ja-JP"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en-US" altLang="ja-JP" sz="900" b="0" i="0" dirty="0">
                          <a:solidFill>
                            <a:schemeClr val="tx1">
                              <a:lumMod val="65000"/>
                              <a:lumOff val="35000"/>
                            </a:schemeClr>
                          </a:solidFill>
                          <a:latin typeface="メイリオ" panose="020B0604030504040204" pitchFamily="50" charset="-128"/>
                          <a:ea typeface="メイリオ" panose="020B0604030504040204" pitchFamily="50" charset="-128"/>
                        </a:rPr>
                        <a:t>5</a:t>
                      </a:r>
                      <a:r>
                        <a:rPr kumimoji="1" lang="zh-CN"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en-US" altLang="zh-CN" sz="900" b="0" i="0" dirty="0">
                          <a:solidFill>
                            <a:schemeClr val="tx1">
                              <a:lumMod val="65000"/>
                              <a:lumOff val="35000"/>
                            </a:schemeClr>
                          </a:solidFill>
                          <a:latin typeface="メイリオ" panose="020B0604030504040204" pitchFamily="50" charset="-128"/>
                          <a:ea typeface="メイリオ" panose="020B0604030504040204" pitchFamily="50" charset="-128"/>
                        </a:rPr>
                        <a:t>400</a:t>
                      </a:r>
                      <a:r>
                        <a:rPr kumimoji="1" lang="zh-CN"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円</a:t>
                      </a:r>
                    </a:p>
                    <a:p>
                      <a:pPr algn="ctr"/>
                      <a:r>
                        <a:rPr kumimoji="1" lang="ja-JP"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バナー</a:t>
                      </a:r>
                      <a:r>
                        <a:rPr kumimoji="1" lang="en-US" altLang="ja-JP" sz="900" b="0" i="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ja-JP"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画像</a:t>
                      </a:r>
                      <a:r>
                        <a:rPr kumimoji="1" lang="en-US" altLang="ja-JP" sz="900" b="0" i="0" dirty="0">
                          <a:solidFill>
                            <a:schemeClr val="tx1">
                              <a:lumMod val="65000"/>
                              <a:lumOff val="35000"/>
                            </a:schemeClr>
                          </a:solidFill>
                          <a:latin typeface="メイリオ" panose="020B0604030504040204" pitchFamily="50" charset="-128"/>
                          <a:ea typeface="メイリオ" panose="020B0604030504040204" pitchFamily="50" charset="-128"/>
                        </a:rPr>
                        <a:t>/1</a:t>
                      </a:r>
                      <a:r>
                        <a:rPr kumimoji="1" lang="ja-JP"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en-US" altLang="ja-JP" sz="900" b="0" i="0" dirty="0">
                          <a:solidFill>
                            <a:schemeClr val="tx1">
                              <a:lumMod val="65000"/>
                              <a:lumOff val="35000"/>
                            </a:schemeClr>
                          </a:solidFill>
                          <a:latin typeface="メイリオ" panose="020B0604030504040204" pitchFamily="50" charset="-128"/>
                          <a:ea typeface="メイリオ" panose="020B0604030504040204" pitchFamily="50" charset="-128"/>
                        </a:rPr>
                        <a:t>1</a:t>
                      </a:r>
                      <a:r>
                        <a:rPr kumimoji="1" lang="zh-CN"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en-US" altLang="zh-CN" sz="900" b="0" i="0" dirty="0">
                          <a:solidFill>
                            <a:schemeClr val="tx1">
                              <a:lumMod val="65000"/>
                              <a:lumOff val="35000"/>
                            </a:schemeClr>
                          </a:solidFill>
                          <a:latin typeface="メイリオ" panose="020B0604030504040204" pitchFamily="50" charset="-128"/>
                          <a:ea typeface="メイリオ" panose="020B0604030504040204" pitchFamily="50" charset="-128"/>
                        </a:rPr>
                        <a:t>400</a:t>
                      </a:r>
                      <a:r>
                        <a:rPr kumimoji="1" lang="zh-CN"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円</a:t>
                      </a:r>
                    </a:p>
                    <a:p>
                      <a:pPr algn="ctr"/>
                      <a:r>
                        <a:rPr kumimoji="1" lang="ja-JP"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バナー</a:t>
                      </a:r>
                      <a:r>
                        <a:rPr kumimoji="1" lang="en-US" altLang="ja-JP" sz="900" b="0" i="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ja-JP"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画像</a:t>
                      </a:r>
                      <a:r>
                        <a:rPr kumimoji="1" lang="en-US" altLang="ja-JP" sz="900" b="0" i="0" dirty="0">
                          <a:solidFill>
                            <a:schemeClr val="tx1">
                              <a:lumMod val="65000"/>
                              <a:lumOff val="35000"/>
                            </a:schemeClr>
                          </a:solidFill>
                          <a:latin typeface="メイリオ" panose="020B0604030504040204" pitchFamily="50" charset="-128"/>
                          <a:ea typeface="メイリオ" panose="020B0604030504040204" pitchFamily="50" charset="-128"/>
                        </a:rPr>
                        <a:t>/1</a:t>
                      </a:r>
                      <a:r>
                        <a:rPr kumimoji="1" lang="ja-JP"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en-US" altLang="ja-JP" sz="900" b="0" i="0" dirty="0">
                          <a:solidFill>
                            <a:schemeClr val="tx1">
                              <a:lumMod val="65000"/>
                              <a:lumOff val="35000"/>
                            </a:schemeClr>
                          </a:solidFill>
                          <a:latin typeface="メイリオ" panose="020B0604030504040204" pitchFamily="50" charset="-128"/>
                          <a:ea typeface="メイリオ" panose="020B0604030504040204" pitchFamily="50" charset="-128"/>
                        </a:rPr>
                        <a:t>2</a:t>
                      </a:r>
                      <a:r>
                        <a:rPr kumimoji="1" lang="zh-CN"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en-US" altLang="zh-CN" sz="900" b="0" i="0" dirty="0">
                          <a:solidFill>
                            <a:schemeClr val="tx1">
                              <a:lumMod val="65000"/>
                              <a:lumOff val="35000"/>
                            </a:schemeClr>
                          </a:solidFill>
                          <a:latin typeface="メイリオ" panose="020B0604030504040204" pitchFamily="50" charset="-128"/>
                          <a:ea typeface="メイリオ" panose="020B0604030504040204" pitchFamily="50" charset="-128"/>
                        </a:rPr>
                        <a:t>480</a:t>
                      </a:r>
                      <a:r>
                        <a:rPr kumimoji="1" lang="zh-CN"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円</a:t>
                      </a:r>
                      <a:endParaRPr kumimoji="1" lang="en-US" altLang="zh-CN" sz="900" b="0" i="0" dirty="0">
                        <a:solidFill>
                          <a:schemeClr val="tx1">
                            <a:lumMod val="65000"/>
                            <a:lumOff val="35000"/>
                          </a:schemeClr>
                        </a:solidFill>
                        <a:latin typeface="メイリオ" panose="020B0604030504040204" pitchFamily="50" charset="-128"/>
                        <a:ea typeface="メイリオ" panose="020B0604030504040204" pitchFamily="50" charset="-128"/>
                      </a:endParaRPr>
                    </a:p>
                    <a:p>
                      <a:pPr algn="ctr"/>
                      <a:r>
                        <a:rPr kumimoji="1" lang="en-US" altLang="ja-JP" sz="900" b="0" i="0" kern="1200" dirty="0">
                          <a:solidFill>
                            <a:schemeClr val="accent6"/>
                          </a:solidFill>
                          <a:latin typeface="+mn-ea"/>
                          <a:ea typeface="+mn-ea"/>
                          <a:cs typeface="+mn-cs"/>
                        </a:rPr>
                        <a:t>※4</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mn-ea"/>
                          <a:ea typeface="+mn-ea"/>
                          <a:cs typeface="+mn-cs"/>
                        </a:rPr>
                        <a:t>バナー</a:t>
                      </a:r>
                      <a:r>
                        <a:rPr kumimoji="1" lang="en-US" altLang="ja-JP" sz="900" kern="1200" dirty="0">
                          <a:solidFill>
                            <a:schemeClr val="tx1">
                              <a:lumMod val="65000"/>
                              <a:lumOff val="35000"/>
                            </a:schemeClr>
                          </a:solidFill>
                          <a:latin typeface="+mn-ea"/>
                          <a:ea typeface="+mn-ea"/>
                          <a:cs typeface="+mn-cs"/>
                        </a:rPr>
                        <a:t>/</a:t>
                      </a:r>
                      <a:r>
                        <a:rPr kumimoji="1" lang="ja-JP" altLang="en-US" sz="900" kern="1200" dirty="0">
                          <a:solidFill>
                            <a:schemeClr val="tx1">
                              <a:lumMod val="65000"/>
                              <a:lumOff val="35000"/>
                            </a:schemeClr>
                          </a:solidFill>
                          <a:latin typeface="+mn-ea"/>
                          <a:ea typeface="+mn-ea"/>
                          <a:cs typeface="+mn-cs"/>
                        </a:rPr>
                        <a:t>画像</a:t>
                      </a:r>
                      <a:r>
                        <a:rPr kumimoji="1" lang="en-US" altLang="ja-JP" sz="900" kern="1200" dirty="0">
                          <a:solidFill>
                            <a:schemeClr val="tx1">
                              <a:lumMod val="65000"/>
                              <a:lumOff val="35000"/>
                            </a:schemeClr>
                          </a:solidFill>
                          <a:latin typeface="+mn-ea"/>
                          <a:ea typeface="+mn-ea"/>
                          <a:cs typeface="+mn-cs"/>
                        </a:rPr>
                        <a:t>/6</a:t>
                      </a:r>
                      <a:r>
                        <a:rPr kumimoji="1" lang="ja-JP" altLang="en-US" sz="900" kern="1200" dirty="0">
                          <a:solidFill>
                            <a:schemeClr val="tx1">
                              <a:lumMod val="65000"/>
                              <a:lumOff val="35000"/>
                            </a:schemeClr>
                          </a:solidFill>
                          <a:latin typeface="+mn-ea"/>
                          <a:ea typeface="+mn-ea"/>
                          <a:cs typeface="+mn-cs"/>
                        </a:rPr>
                        <a:t>：</a:t>
                      </a:r>
                      <a:r>
                        <a:rPr kumimoji="1" lang="en-US" altLang="ja-JP" sz="900" kern="1200" dirty="0">
                          <a:solidFill>
                            <a:schemeClr val="tx1">
                              <a:lumMod val="65000"/>
                              <a:lumOff val="35000"/>
                            </a:schemeClr>
                          </a:solidFill>
                          <a:latin typeface="+mn-ea"/>
                          <a:ea typeface="+mn-ea"/>
                          <a:cs typeface="+mn-cs"/>
                        </a:rPr>
                        <a:t>5</a:t>
                      </a:r>
                      <a:r>
                        <a:rPr kumimoji="1" lang="ja-JP" altLang="en-US" sz="900" kern="1200" dirty="0">
                          <a:solidFill>
                            <a:schemeClr val="tx1">
                              <a:lumMod val="65000"/>
                              <a:lumOff val="35000"/>
                            </a:schemeClr>
                          </a:solidFill>
                          <a:latin typeface="+mn-ea"/>
                          <a:ea typeface="+mn-ea"/>
                          <a:cs typeface="+mn-cs"/>
                        </a:rPr>
                        <a:t>：</a:t>
                      </a:r>
                      <a:r>
                        <a:rPr kumimoji="1" lang="en-US" altLang="ja-JP" sz="900" kern="1200" dirty="0">
                          <a:solidFill>
                            <a:schemeClr val="tx1">
                              <a:lumMod val="65000"/>
                              <a:lumOff val="35000"/>
                            </a:schemeClr>
                          </a:solidFill>
                          <a:latin typeface="+mn-ea"/>
                          <a:ea typeface="+mn-ea"/>
                          <a:cs typeface="+mn-cs"/>
                        </a:rPr>
                        <a:t>310</a:t>
                      </a:r>
                      <a:r>
                        <a:rPr kumimoji="1" lang="ja-JP" altLang="en-US" sz="900" kern="1200" dirty="0">
                          <a:solidFill>
                            <a:schemeClr val="tx1">
                              <a:lumMod val="65000"/>
                              <a:lumOff val="35000"/>
                            </a:schemeClr>
                          </a:solidFill>
                          <a:latin typeface="+mn-ea"/>
                          <a:ea typeface="+mn-ea"/>
                          <a:cs typeface="+mn-cs"/>
                        </a:rPr>
                        <a:t>円</a:t>
                      </a:r>
                      <a:endParaRPr kumimoji="1" lang="en-US" altLang="ja-JP" sz="900" kern="1200" dirty="0">
                        <a:solidFill>
                          <a:schemeClr val="tx1">
                            <a:lumMod val="65000"/>
                            <a:lumOff val="35000"/>
                          </a:schemeClr>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mn-ea"/>
                          <a:ea typeface="+mn-ea"/>
                          <a:cs typeface="+mn-cs"/>
                        </a:rPr>
                        <a:t>バナー</a:t>
                      </a:r>
                      <a:r>
                        <a:rPr kumimoji="1" lang="en-US" altLang="ja-JP" sz="900" kern="1200" dirty="0">
                          <a:solidFill>
                            <a:schemeClr val="tx1">
                              <a:lumMod val="65000"/>
                              <a:lumOff val="35000"/>
                            </a:schemeClr>
                          </a:solidFill>
                          <a:latin typeface="+mn-ea"/>
                          <a:ea typeface="+mn-ea"/>
                          <a:cs typeface="+mn-cs"/>
                        </a:rPr>
                        <a:t>/</a:t>
                      </a:r>
                      <a:r>
                        <a:rPr kumimoji="1" lang="ja-JP" altLang="en-US" sz="900" kern="1200" dirty="0">
                          <a:solidFill>
                            <a:schemeClr val="tx1">
                              <a:lumMod val="65000"/>
                              <a:lumOff val="35000"/>
                            </a:schemeClr>
                          </a:solidFill>
                          <a:latin typeface="+mn-ea"/>
                          <a:ea typeface="+mn-ea"/>
                          <a:cs typeface="+mn-cs"/>
                        </a:rPr>
                        <a:t>画像</a:t>
                      </a:r>
                      <a:r>
                        <a:rPr kumimoji="1" lang="en-US" altLang="ja-JP" sz="900" kern="1200" dirty="0">
                          <a:solidFill>
                            <a:schemeClr val="tx1">
                              <a:lumMod val="65000"/>
                              <a:lumOff val="35000"/>
                            </a:schemeClr>
                          </a:solidFill>
                          <a:latin typeface="+mn-ea"/>
                          <a:ea typeface="+mn-ea"/>
                          <a:cs typeface="+mn-cs"/>
                        </a:rPr>
                        <a:t>/1</a:t>
                      </a:r>
                      <a:r>
                        <a:rPr kumimoji="1" lang="ja-JP" altLang="en-US" sz="900" kern="1200" dirty="0">
                          <a:solidFill>
                            <a:schemeClr val="tx1">
                              <a:lumMod val="65000"/>
                              <a:lumOff val="35000"/>
                            </a:schemeClr>
                          </a:solidFill>
                          <a:latin typeface="+mn-ea"/>
                          <a:ea typeface="+mn-ea"/>
                          <a:cs typeface="+mn-cs"/>
                        </a:rPr>
                        <a:t>：</a:t>
                      </a:r>
                      <a:r>
                        <a:rPr kumimoji="1" lang="en-US" altLang="ja-JP" sz="900" kern="1200" dirty="0">
                          <a:solidFill>
                            <a:schemeClr val="tx1">
                              <a:lumMod val="65000"/>
                              <a:lumOff val="35000"/>
                            </a:schemeClr>
                          </a:solidFill>
                          <a:latin typeface="+mn-ea"/>
                          <a:ea typeface="+mn-ea"/>
                          <a:cs typeface="+mn-cs"/>
                        </a:rPr>
                        <a:t>1</a:t>
                      </a:r>
                      <a:r>
                        <a:rPr kumimoji="1" lang="ja-JP" altLang="en-US" sz="900" kern="1200" dirty="0">
                          <a:solidFill>
                            <a:schemeClr val="tx1">
                              <a:lumMod val="65000"/>
                              <a:lumOff val="35000"/>
                            </a:schemeClr>
                          </a:solidFill>
                          <a:latin typeface="+mn-ea"/>
                          <a:ea typeface="+mn-ea"/>
                          <a:cs typeface="+mn-cs"/>
                        </a:rPr>
                        <a:t>：</a:t>
                      </a:r>
                      <a:r>
                        <a:rPr kumimoji="1" lang="en-US" altLang="ja-JP" sz="900" kern="1200" dirty="0">
                          <a:solidFill>
                            <a:schemeClr val="tx1">
                              <a:lumMod val="65000"/>
                              <a:lumOff val="35000"/>
                            </a:schemeClr>
                          </a:solidFill>
                          <a:latin typeface="+mn-ea"/>
                          <a:ea typeface="+mn-ea"/>
                          <a:cs typeface="+mn-cs"/>
                        </a:rPr>
                        <a:t>310</a:t>
                      </a:r>
                      <a:r>
                        <a:rPr kumimoji="1" lang="ja-JP" altLang="en-US" sz="900" kern="1200" dirty="0">
                          <a:solidFill>
                            <a:schemeClr val="tx1">
                              <a:lumMod val="65000"/>
                              <a:lumOff val="35000"/>
                            </a:schemeClr>
                          </a:solidFill>
                          <a:latin typeface="+mn-ea"/>
                          <a:ea typeface="+mn-ea"/>
                          <a:cs typeface="+mn-cs"/>
                        </a:rPr>
                        <a:t>円</a:t>
                      </a:r>
                      <a:endParaRPr kumimoji="1" lang="en-US" altLang="ja-JP" sz="900" kern="1200" dirty="0">
                        <a:solidFill>
                          <a:schemeClr val="tx1">
                            <a:lumMod val="65000"/>
                            <a:lumOff val="35000"/>
                          </a:schemeClr>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mn-ea"/>
                          <a:ea typeface="+mn-ea"/>
                          <a:cs typeface="+mn-cs"/>
                        </a:rPr>
                        <a:t>バナー</a:t>
                      </a:r>
                      <a:r>
                        <a:rPr kumimoji="1" lang="en-US" altLang="ja-JP" sz="900" kern="1200" dirty="0">
                          <a:solidFill>
                            <a:schemeClr val="tx1">
                              <a:lumMod val="65000"/>
                              <a:lumOff val="35000"/>
                            </a:schemeClr>
                          </a:solidFill>
                          <a:latin typeface="+mn-ea"/>
                          <a:ea typeface="+mn-ea"/>
                          <a:cs typeface="+mn-cs"/>
                        </a:rPr>
                        <a:t>/</a:t>
                      </a:r>
                      <a:r>
                        <a:rPr kumimoji="1" lang="ja-JP" altLang="en-US" sz="900" kern="1200" dirty="0">
                          <a:solidFill>
                            <a:schemeClr val="tx1">
                              <a:lumMod val="65000"/>
                              <a:lumOff val="35000"/>
                            </a:schemeClr>
                          </a:solidFill>
                          <a:latin typeface="+mn-ea"/>
                          <a:ea typeface="+mn-ea"/>
                          <a:cs typeface="+mn-cs"/>
                        </a:rPr>
                        <a:t>画像</a:t>
                      </a:r>
                      <a:r>
                        <a:rPr kumimoji="1" lang="en-US" altLang="ja-JP" sz="900" kern="1200" dirty="0">
                          <a:solidFill>
                            <a:schemeClr val="tx1">
                              <a:lumMod val="65000"/>
                              <a:lumOff val="35000"/>
                            </a:schemeClr>
                          </a:solidFill>
                          <a:latin typeface="+mn-ea"/>
                          <a:ea typeface="+mn-ea"/>
                          <a:cs typeface="+mn-cs"/>
                        </a:rPr>
                        <a:t>/1</a:t>
                      </a:r>
                      <a:r>
                        <a:rPr kumimoji="1" lang="ja-JP" altLang="en-US" sz="900" kern="1200" dirty="0">
                          <a:solidFill>
                            <a:schemeClr val="tx1">
                              <a:lumMod val="65000"/>
                              <a:lumOff val="35000"/>
                            </a:schemeClr>
                          </a:solidFill>
                          <a:latin typeface="+mn-ea"/>
                          <a:ea typeface="+mn-ea"/>
                          <a:cs typeface="+mn-cs"/>
                        </a:rPr>
                        <a:t>：</a:t>
                      </a:r>
                      <a:r>
                        <a:rPr kumimoji="1" lang="en-US" altLang="ja-JP" sz="900" kern="1200" dirty="0">
                          <a:solidFill>
                            <a:schemeClr val="tx1">
                              <a:lumMod val="65000"/>
                              <a:lumOff val="35000"/>
                            </a:schemeClr>
                          </a:solidFill>
                          <a:latin typeface="+mn-ea"/>
                          <a:ea typeface="+mn-ea"/>
                          <a:cs typeface="+mn-cs"/>
                        </a:rPr>
                        <a:t>2</a:t>
                      </a:r>
                      <a:r>
                        <a:rPr kumimoji="1" lang="ja-JP" altLang="en-US" sz="900" kern="1200" dirty="0">
                          <a:solidFill>
                            <a:schemeClr val="tx1">
                              <a:lumMod val="65000"/>
                              <a:lumOff val="35000"/>
                            </a:schemeClr>
                          </a:solidFill>
                          <a:latin typeface="+mn-ea"/>
                          <a:ea typeface="+mn-ea"/>
                          <a:cs typeface="+mn-cs"/>
                        </a:rPr>
                        <a:t>：</a:t>
                      </a:r>
                      <a:r>
                        <a:rPr kumimoji="1" lang="en-US" altLang="ja-JP" sz="900" kern="1200" dirty="0">
                          <a:solidFill>
                            <a:schemeClr val="tx1">
                              <a:lumMod val="65000"/>
                              <a:lumOff val="35000"/>
                            </a:schemeClr>
                          </a:solidFill>
                          <a:latin typeface="+mn-ea"/>
                          <a:ea typeface="+mn-ea"/>
                          <a:cs typeface="+mn-cs"/>
                        </a:rPr>
                        <a:t>372</a:t>
                      </a:r>
                      <a:r>
                        <a:rPr kumimoji="1" lang="ja-JP" altLang="en-US" sz="900" kern="1200" dirty="0">
                          <a:solidFill>
                            <a:schemeClr val="tx1">
                              <a:lumMod val="65000"/>
                              <a:lumOff val="35000"/>
                            </a:schemeClr>
                          </a:solidFill>
                          <a:latin typeface="+mn-ea"/>
                          <a:ea typeface="+mn-ea"/>
                          <a:cs typeface="+mn-cs"/>
                        </a:rPr>
                        <a:t>円</a:t>
                      </a:r>
                      <a:endParaRPr kumimoji="1" lang="en-US" altLang="ja-JP" sz="900" kern="1200" dirty="0">
                        <a:solidFill>
                          <a:schemeClr val="tx1">
                            <a:lumMod val="65000"/>
                            <a:lumOff val="35000"/>
                          </a:schemeClr>
                        </a:solidFill>
                        <a:latin typeface="+mn-ea"/>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accent6"/>
                          </a:solidFill>
                          <a:latin typeface="+mn-ea"/>
                          <a:ea typeface="+mn-ea"/>
                          <a:cs typeface="+mn-cs"/>
                        </a:rPr>
                        <a:t>※4</a:t>
                      </a:r>
                      <a:endParaRPr kumimoji="1" lang="ja-JP" altLang="en-US" dirty="0">
                        <a:latin typeface="+mn-ea"/>
                        <a:ea typeface="+mn-ea"/>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4014462905"/>
                  </a:ext>
                </a:extLst>
              </a:tr>
              <a:tr h="28691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a:ea typeface="Meiryo"/>
                          <a:cs typeface="+mn-cs"/>
                        </a:rPr>
                        <a:t>想定</a:t>
                      </a:r>
                      <a:r>
                        <a:rPr kumimoji="1" lang="en-US" altLang="ja-JP" sz="900" b="0" i="0" kern="1200" dirty="0" err="1">
                          <a:solidFill>
                            <a:schemeClr val="bg1"/>
                          </a:solidFill>
                          <a:latin typeface="Meiryo"/>
                          <a:ea typeface="Meiryo"/>
                          <a:cs typeface="+mn-cs"/>
                        </a:rPr>
                        <a:t>vimps</a:t>
                      </a:r>
                      <a:r>
                        <a:rPr kumimoji="1" lang="ja-JP" altLang="en-US" sz="900" b="0" i="0" kern="1200">
                          <a:solidFill>
                            <a:schemeClr val="bg1"/>
                          </a:solidFill>
                          <a:latin typeface="Meiryo"/>
                          <a:ea typeface="Meiryo"/>
                          <a:cs typeface="+mn-cs"/>
                        </a:rPr>
                        <a:t>（枠配信のみ）</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n-ea"/>
                          <a:ea typeface="+mn-ea"/>
                          <a:cs typeface="+mn-cs"/>
                        </a:rPr>
                        <a:t>-</a:t>
                      </a:r>
                      <a:endParaRPr kumimoji="1" lang="ja-JP" altLang="en-US" sz="900" b="0" i="0" kern="1200" dirty="0">
                        <a:solidFill>
                          <a:schemeClr val="tx1">
                            <a:lumMod val="65000"/>
                            <a:lumOff val="35000"/>
                          </a:schemeClr>
                        </a:solidFill>
                        <a:latin typeface="+mn-ea"/>
                        <a:ea typeface="+mn-ea"/>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r>
                        <a:rPr kumimoji="1" lang="en-US" altLang="ja-JP" sz="900" b="0" i="0" kern="1200" dirty="0">
                          <a:solidFill>
                            <a:schemeClr val="tx1">
                              <a:lumMod val="65000"/>
                              <a:lumOff val="35000"/>
                            </a:schemeClr>
                          </a:solidFill>
                          <a:latin typeface="+mn-ea"/>
                          <a:ea typeface="+mn-ea"/>
                          <a:cs typeface="+mn-cs"/>
                        </a:rPr>
                        <a:t>-</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r>
                        <a:rPr kumimoji="1" lang="en-US" altLang="ja-JP" sz="900" b="0" i="0" dirty="0">
                          <a:solidFill>
                            <a:schemeClr val="tx1">
                              <a:lumMod val="65000"/>
                              <a:lumOff val="35000"/>
                            </a:schemeClr>
                          </a:solidFill>
                          <a:latin typeface="+mn-ea"/>
                          <a:ea typeface="+mn-ea"/>
                        </a:rPr>
                        <a:t>-</a:t>
                      </a:r>
                      <a:endParaRPr kumimoji="1" lang="ja-JP" altLang="en-US" dirty="0">
                        <a:latin typeface="+mn-ea"/>
                        <a:ea typeface="+mn-ea"/>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1988356064"/>
                  </a:ext>
                </a:extLst>
              </a:tr>
            </a:tbl>
          </a:graphicData>
        </a:graphic>
      </p:graphicFrame>
      <p:sp>
        <p:nvSpPr>
          <p:cNvPr id="3" name="正方形/長方形 2">
            <a:extLst>
              <a:ext uri="{FF2B5EF4-FFF2-40B4-BE49-F238E27FC236}">
                <a16:creationId xmlns:a16="http://schemas.microsoft.com/office/drawing/2014/main" id="{5D83B675-5FF8-6E1C-6470-09E014A89139}"/>
              </a:ext>
            </a:extLst>
          </p:cNvPr>
          <p:cNvSpPr/>
          <p:nvPr/>
        </p:nvSpPr>
        <p:spPr>
          <a:xfrm>
            <a:off x="479426" y="6162046"/>
            <a:ext cx="4158652" cy="406265"/>
          </a:xfrm>
          <a:prstGeom prst="rect">
            <a:avLst/>
          </a:prstGeom>
        </p:spPr>
        <p:txBody>
          <a:bodyPr wrap="square" lIns="0" tIns="0" rIns="0" bIns="0" anchor="t">
            <a:spAutoFit/>
          </a:bodyPr>
          <a:lstStyle/>
          <a:p>
            <a:pPr>
              <a:lnSpc>
                <a:spcPct val="110000"/>
              </a:lnSpc>
              <a:defRPr/>
            </a:pPr>
            <a:r>
              <a:rPr kumimoji="0" lang="en-US" altLang="ja-JP" sz="800" kern="0" dirty="0">
                <a:solidFill>
                  <a:schemeClr val="accent3"/>
                </a:solidFill>
                <a:latin typeface="Meiryo" panose="020B0604030504040204" pitchFamily="34" charset="-128"/>
                <a:ea typeface="Meiryo" panose="020B0604030504040204" pitchFamily="34" charset="-128"/>
              </a:rPr>
              <a:t>※SP</a:t>
            </a:r>
            <a:r>
              <a:rPr kumimoji="0" lang="ja-JP" altLang="en-US" sz="800" kern="0" dirty="0">
                <a:solidFill>
                  <a:schemeClr val="accent3"/>
                </a:solidFill>
                <a:latin typeface="Meiryo" panose="020B0604030504040204" pitchFamily="34" charset="-128"/>
                <a:ea typeface="Meiryo" panose="020B0604030504040204" pitchFamily="34" charset="-128"/>
              </a:rPr>
              <a:t>はスマートフォン、</a:t>
            </a:r>
            <a:r>
              <a:rPr kumimoji="0" lang="en-US" altLang="ja-JP" sz="800" kern="0" dirty="0">
                <a:solidFill>
                  <a:schemeClr val="accent3"/>
                </a:solidFill>
                <a:latin typeface="Meiryo" panose="020B0604030504040204" pitchFamily="34" charset="-128"/>
                <a:ea typeface="Meiryo" panose="020B0604030504040204" pitchFamily="34" charset="-128"/>
              </a:rPr>
              <a:t>PC</a:t>
            </a:r>
            <a:r>
              <a:rPr kumimoji="0" lang="ja-JP" altLang="en-US" sz="800" kern="0" dirty="0">
                <a:solidFill>
                  <a:schemeClr val="accent3"/>
                </a:solidFill>
                <a:latin typeface="Meiryo" panose="020B0604030504040204" pitchFamily="34" charset="-128"/>
                <a:ea typeface="Meiryo" panose="020B0604030504040204" pitchFamily="34" charset="-128"/>
              </a:rPr>
              <a:t>はパソコン、</a:t>
            </a:r>
            <a:r>
              <a:rPr kumimoji="0" lang="en-US" altLang="ja-JP" sz="800" kern="0" dirty="0">
                <a:solidFill>
                  <a:schemeClr val="accent3"/>
                </a:solidFill>
                <a:latin typeface="Meiryo" panose="020B0604030504040204" pitchFamily="34" charset="-128"/>
                <a:ea typeface="Meiryo" panose="020B0604030504040204" pitchFamily="34" charset="-128"/>
              </a:rPr>
              <a:t>MD</a:t>
            </a:r>
            <a:r>
              <a:rPr kumimoji="0" lang="ja-JP" altLang="en-US" sz="800" kern="0" dirty="0">
                <a:solidFill>
                  <a:schemeClr val="accent3"/>
                </a:solidFill>
                <a:latin typeface="Meiryo" panose="020B0604030504040204" pitchFamily="34" charset="-128"/>
                <a:ea typeface="Meiryo" panose="020B0604030504040204" pitchFamily="34" charset="-128"/>
              </a:rPr>
              <a:t>はマルチデバイスの略称です。</a:t>
            </a:r>
            <a:endParaRPr kumimoji="0" lang="en-US" altLang="ja-JP" sz="800" kern="0" dirty="0">
              <a:solidFill>
                <a:schemeClr val="accent3"/>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chemeClr val="accent3"/>
                </a:solidFill>
                <a:latin typeface="Meiryo" panose="020B0604030504040204" pitchFamily="34" charset="-128"/>
                <a:ea typeface="Meiryo" panose="020B0604030504040204" pitchFamily="34" charset="-128"/>
              </a:rPr>
              <a:t>※</a:t>
            </a:r>
            <a:r>
              <a:rPr kumimoji="0" lang="en-US" altLang="ja-JP" sz="800" kern="0" dirty="0" err="1">
                <a:solidFill>
                  <a:schemeClr val="accent3"/>
                </a:solidFill>
                <a:latin typeface="Meiryo" panose="020B0604030504040204" pitchFamily="34" charset="-128"/>
                <a:ea typeface="Meiryo" panose="020B0604030504040204" pitchFamily="34" charset="-128"/>
              </a:rPr>
              <a:t>vCPM</a:t>
            </a:r>
            <a:r>
              <a:rPr kumimoji="0" lang="ja-JP" altLang="en-US" sz="800" kern="0" dirty="0">
                <a:solidFill>
                  <a:schemeClr val="accent3"/>
                </a:solidFill>
                <a:latin typeface="Meiryo" panose="020B0604030504040204" pitchFamily="34" charset="-128"/>
                <a:ea typeface="Meiryo" panose="020B0604030504040204" pitchFamily="34" charset="-128"/>
              </a:rPr>
              <a:t>はビューアブルインプレッション</a:t>
            </a:r>
            <a:r>
              <a:rPr kumimoji="0" lang="en-US" altLang="ja-JP" sz="800" kern="0" dirty="0">
                <a:solidFill>
                  <a:schemeClr val="accent3"/>
                </a:solidFill>
                <a:latin typeface="Meiryo" panose="020B0604030504040204" pitchFamily="34" charset="-128"/>
                <a:ea typeface="Meiryo" panose="020B0604030504040204" pitchFamily="34" charset="-128"/>
              </a:rPr>
              <a:t>1,000</a:t>
            </a:r>
            <a:r>
              <a:rPr kumimoji="0" lang="ja-JP" altLang="en-US" sz="800" kern="0" dirty="0">
                <a:solidFill>
                  <a:schemeClr val="accent3"/>
                </a:solidFill>
                <a:latin typeface="Meiryo" panose="020B0604030504040204" pitchFamily="34" charset="-128"/>
                <a:ea typeface="Meiryo" panose="020B0604030504040204" pitchFamily="34" charset="-128"/>
              </a:rPr>
              <a:t>回あたりにかかる見込み広告費用です。 </a:t>
            </a:r>
            <a:endParaRPr kumimoji="0" lang="en-US" altLang="ja-JP" sz="800" kern="0" dirty="0">
              <a:solidFill>
                <a:schemeClr val="accent3"/>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chemeClr val="accent3"/>
                </a:solidFill>
                <a:latin typeface="Meiryo" panose="020B0604030504040204" pitchFamily="34" charset="-128"/>
                <a:ea typeface="Meiryo" panose="020B0604030504040204" pitchFamily="34" charset="-128"/>
              </a:rPr>
              <a:t>※</a:t>
            </a:r>
            <a:r>
              <a:rPr kumimoji="0" lang="en-US" altLang="ja-JP" sz="800" kern="0" dirty="0" err="1">
                <a:solidFill>
                  <a:schemeClr val="accent3"/>
                </a:solidFill>
                <a:latin typeface="Meiryo" panose="020B0604030504040204" pitchFamily="34" charset="-128"/>
                <a:ea typeface="Meiryo" panose="020B0604030504040204" pitchFamily="34" charset="-128"/>
              </a:rPr>
              <a:t>vimps</a:t>
            </a:r>
            <a:r>
              <a:rPr kumimoji="0" lang="ja-JP" altLang="en-US" sz="800" kern="0" dirty="0">
                <a:solidFill>
                  <a:schemeClr val="accent3"/>
                </a:solidFill>
                <a:latin typeface="Meiryo" panose="020B0604030504040204" pitchFamily="34" charset="-128"/>
                <a:ea typeface="Meiryo" panose="020B0604030504040204" pitchFamily="34" charset="-128"/>
              </a:rPr>
              <a:t>はビューアブルインプレッションの略称です。</a:t>
            </a:r>
            <a:endParaRPr kumimoji="0" lang="en-US" altLang="ja-JP" sz="800" kern="0" dirty="0">
              <a:solidFill>
                <a:schemeClr val="accent3"/>
              </a:solidFill>
              <a:latin typeface="Meiryo" panose="020B0604030504040204" pitchFamily="34" charset="-128"/>
              <a:ea typeface="Meiryo" panose="020B0604030504040204" pitchFamily="34" charset="-128"/>
            </a:endParaRPr>
          </a:p>
        </p:txBody>
      </p:sp>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3"/>
          </p:nvPr>
        </p:nvSpPr>
        <p:spPr>
          <a:xfrm>
            <a:off x="3855764" y="241866"/>
            <a:ext cx="5325181" cy="335028"/>
          </a:xfrm>
        </p:spPr>
        <p:txBody>
          <a:bodyPr/>
          <a:lstStyle/>
          <a:p>
            <a:r>
              <a:rPr lang="ja-JP" altLang="en-US" dirty="0"/>
              <a:t>広告誘導商品／</a:t>
            </a:r>
            <a:r>
              <a:rPr lang="en-US" altLang="ja-JP" dirty="0"/>
              <a:t>PC</a:t>
            </a:r>
            <a:r>
              <a:rPr lang="ja-JP" altLang="en-US" dirty="0"/>
              <a:t>商品</a:t>
            </a:r>
          </a:p>
        </p:txBody>
      </p:sp>
      <p:sp>
        <p:nvSpPr>
          <p:cNvPr id="6" name="正方形/長方形 5">
            <a:extLst>
              <a:ext uri="{FF2B5EF4-FFF2-40B4-BE49-F238E27FC236}">
                <a16:creationId xmlns:a16="http://schemas.microsoft.com/office/drawing/2014/main" id="{98FCBA46-10E0-1358-7A4B-9ED1958738A6}"/>
              </a:ext>
            </a:extLst>
          </p:cNvPr>
          <p:cNvSpPr/>
          <p:nvPr/>
        </p:nvSpPr>
        <p:spPr>
          <a:xfrm>
            <a:off x="7065162" y="6026624"/>
            <a:ext cx="4645502" cy="541687"/>
          </a:xfrm>
          <a:prstGeom prst="rect">
            <a:avLst/>
          </a:prstGeom>
        </p:spPr>
        <p:txBody>
          <a:bodyPr wrap="none" lIns="0" tIns="0" rIns="0" bIns="0" anchor="t">
            <a:spAutoFit/>
          </a:bodyPr>
          <a:lstStyle/>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※1</a:t>
            </a:r>
            <a:r>
              <a:rPr kumimoji="0" lang="ja-JP" altLang="en-US" sz="800" kern="0" dirty="0">
                <a:solidFill>
                  <a:srgbClr val="C9002C"/>
                </a:solidFill>
                <a:latin typeface="Meiryo" panose="020B0604030504040204" pitchFamily="34" charset="-128"/>
                <a:ea typeface="Meiryo" panose="020B0604030504040204" pitchFamily="34" charset="-128"/>
              </a:rPr>
              <a:t>　いずれかのカテゴリーひとつを選択してください。</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※2  5</a:t>
            </a:r>
            <a:r>
              <a:rPr kumimoji="0" lang="ja-JP" altLang="en-US" sz="800" kern="0" dirty="0">
                <a:solidFill>
                  <a:srgbClr val="C9002C"/>
                </a:solidFill>
                <a:latin typeface="Meiryo" panose="020B0604030504040204" pitchFamily="34" charset="-128"/>
                <a:ea typeface="Meiryo" panose="020B0604030504040204" pitchFamily="34" charset="-128"/>
              </a:rPr>
              <a:t>日間～</a:t>
            </a:r>
            <a:r>
              <a:rPr kumimoji="0" lang="en-US" altLang="ja-JP" sz="800" kern="0" dirty="0">
                <a:solidFill>
                  <a:srgbClr val="C9002C"/>
                </a:solidFill>
                <a:latin typeface="Meiryo" panose="020B0604030504040204" pitchFamily="34" charset="-128"/>
                <a:ea typeface="Meiryo" panose="020B0604030504040204" pitchFamily="34" charset="-128"/>
              </a:rPr>
              <a:t>6</a:t>
            </a:r>
            <a:r>
              <a:rPr kumimoji="0" lang="ja-JP" altLang="en-US" sz="800" kern="0" dirty="0">
                <a:solidFill>
                  <a:srgbClr val="C9002C"/>
                </a:solidFill>
                <a:latin typeface="Meiryo" panose="020B0604030504040204" pitchFamily="34" charset="-128"/>
                <a:ea typeface="Meiryo" panose="020B0604030504040204" pitchFamily="34" charset="-128"/>
              </a:rPr>
              <a:t>日間での掲載も可能ですが、</a:t>
            </a:r>
            <a:r>
              <a:rPr kumimoji="0" lang="en-US" altLang="ja-JP" sz="800" kern="0" dirty="0">
                <a:solidFill>
                  <a:srgbClr val="C9002C"/>
                </a:solidFill>
                <a:latin typeface="Meiryo" panose="020B0604030504040204" pitchFamily="34" charset="-128"/>
                <a:ea typeface="Meiryo" panose="020B0604030504040204" pitchFamily="34" charset="-128"/>
              </a:rPr>
              <a:t> 7</a:t>
            </a:r>
            <a:r>
              <a:rPr kumimoji="0" lang="ja-JP" altLang="en-US" sz="800" kern="0" dirty="0">
                <a:solidFill>
                  <a:srgbClr val="C9002C"/>
                </a:solidFill>
                <a:latin typeface="Meiryo" panose="020B0604030504040204" pitchFamily="34" charset="-128"/>
                <a:ea typeface="Meiryo" panose="020B0604030504040204" pitchFamily="34" charset="-128"/>
              </a:rPr>
              <a:t>日間以上の掲載を推奨します。 </a:t>
            </a:r>
            <a:br>
              <a:rPr kumimoji="0" lang="en-US" altLang="ja-JP" sz="800" kern="0" dirty="0">
                <a:solidFill>
                  <a:srgbClr val="C9002C"/>
                </a:solidFill>
                <a:latin typeface="Meiryo" panose="020B0604030504040204" pitchFamily="34" charset="-128"/>
                <a:ea typeface="Meiryo" panose="020B0604030504040204" pitchFamily="34" charset="-128"/>
              </a:rPr>
            </a:br>
            <a:r>
              <a:rPr kumimoji="0" lang="en-US" altLang="ja-JP" sz="800" kern="0" dirty="0">
                <a:solidFill>
                  <a:srgbClr val="C9002C"/>
                </a:solidFill>
                <a:latin typeface="Meiryo" panose="020B0604030504040204" pitchFamily="34" charset="-128"/>
                <a:ea typeface="Meiryo" panose="020B0604030504040204" pitchFamily="34" charset="-128"/>
              </a:rPr>
              <a:t>※3</a:t>
            </a:r>
            <a:r>
              <a:rPr kumimoji="0" lang="ja-JP" altLang="en-US" sz="800" kern="0" dirty="0">
                <a:solidFill>
                  <a:srgbClr val="C9002C"/>
                </a:solidFill>
                <a:latin typeface="Meiryo" panose="020B0604030504040204" pitchFamily="34" charset="-128"/>
                <a:ea typeface="Meiryo" panose="020B0604030504040204" pitchFamily="34" charset="-128"/>
              </a:rPr>
              <a:t>  </a:t>
            </a:r>
            <a:r>
              <a:rPr kumimoji="0" lang="en-US" altLang="ja-JP" sz="800" kern="0" dirty="0">
                <a:solidFill>
                  <a:srgbClr val="C9002C"/>
                </a:solidFill>
                <a:latin typeface="Meiryo" panose="020B0604030504040204" pitchFamily="34" charset="-128"/>
                <a:ea typeface="Meiryo" panose="020B0604030504040204" pitchFamily="34" charset="-128"/>
              </a:rPr>
              <a:t>3</a:t>
            </a:r>
            <a:r>
              <a:rPr kumimoji="0" lang="ja-JP" altLang="en-US" sz="800" kern="0" dirty="0">
                <a:solidFill>
                  <a:srgbClr val="C9002C"/>
                </a:solidFill>
                <a:latin typeface="Meiryo" panose="020B0604030504040204" pitchFamily="34" charset="-128"/>
                <a:ea typeface="Meiryo" panose="020B0604030504040204" pitchFamily="34" charset="-128"/>
              </a:rPr>
              <a:t>日間～</a:t>
            </a:r>
            <a:r>
              <a:rPr kumimoji="0" lang="en-US" altLang="ja-JP" sz="800" kern="0" dirty="0">
                <a:solidFill>
                  <a:srgbClr val="C9002C"/>
                </a:solidFill>
                <a:latin typeface="Meiryo" panose="020B0604030504040204" pitchFamily="34" charset="-128"/>
                <a:ea typeface="Meiryo" panose="020B0604030504040204" pitchFamily="34" charset="-128"/>
              </a:rPr>
              <a:t>4</a:t>
            </a:r>
            <a:r>
              <a:rPr kumimoji="0" lang="ja-JP" altLang="en-US" sz="800" kern="0" dirty="0">
                <a:solidFill>
                  <a:srgbClr val="C9002C"/>
                </a:solidFill>
                <a:latin typeface="Meiryo" panose="020B0604030504040204" pitchFamily="34" charset="-128"/>
                <a:ea typeface="Meiryo" panose="020B0604030504040204" pitchFamily="34" charset="-128"/>
              </a:rPr>
              <a:t>日間での掲載も可能ですが、</a:t>
            </a:r>
            <a:r>
              <a:rPr kumimoji="0" lang="en-US" altLang="ja-JP" sz="800" kern="0" dirty="0">
                <a:solidFill>
                  <a:srgbClr val="C9002C"/>
                </a:solidFill>
                <a:latin typeface="Meiryo" panose="020B0604030504040204" pitchFamily="34" charset="-128"/>
                <a:ea typeface="Meiryo" panose="020B0604030504040204" pitchFamily="34" charset="-128"/>
              </a:rPr>
              <a:t> 5</a:t>
            </a:r>
            <a:r>
              <a:rPr kumimoji="0" lang="ja-JP" altLang="en-US" sz="800" kern="0" dirty="0">
                <a:solidFill>
                  <a:srgbClr val="C9002C"/>
                </a:solidFill>
                <a:latin typeface="Meiryo" panose="020B0604030504040204" pitchFamily="34" charset="-128"/>
                <a:ea typeface="Meiryo" panose="020B0604030504040204" pitchFamily="34" charset="-128"/>
              </a:rPr>
              <a:t>日間以上の掲載を推奨します。 </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※4</a:t>
            </a:r>
            <a:r>
              <a:rPr kumimoji="0" lang="ja-JP" altLang="en-US" sz="800" kern="0" dirty="0">
                <a:solidFill>
                  <a:srgbClr val="C9002C"/>
                </a:solidFill>
                <a:latin typeface="Meiryo" panose="020B0604030504040204" pitchFamily="34" charset="-128"/>
                <a:ea typeface="Meiryo" panose="020B0604030504040204" pitchFamily="34" charset="-128"/>
              </a:rPr>
              <a:t>　キャンペーン予約時に複数のアスペクト比を選択した場合は、金額の高い</a:t>
            </a:r>
            <a:r>
              <a:rPr kumimoji="0" lang="en-US" altLang="ja-JP" sz="800" kern="0" dirty="0" err="1">
                <a:solidFill>
                  <a:srgbClr val="C9002C"/>
                </a:solidFill>
                <a:latin typeface="Meiryo" panose="020B0604030504040204" pitchFamily="34" charset="-128"/>
                <a:ea typeface="Meiryo" panose="020B0604030504040204" pitchFamily="34" charset="-128"/>
              </a:rPr>
              <a:t>vCPM</a:t>
            </a:r>
            <a:r>
              <a:rPr kumimoji="0" lang="ja-JP" altLang="en-US" sz="800" kern="0" dirty="0">
                <a:solidFill>
                  <a:srgbClr val="C9002C"/>
                </a:solidFill>
                <a:latin typeface="Meiryo" panose="020B0604030504040204" pitchFamily="34" charset="-128"/>
                <a:ea typeface="Meiryo" panose="020B0604030504040204" pitchFamily="34" charset="-128"/>
              </a:rPr>
              <a:t>を適用します。</a:t>
            </a:r>
            <a:endParaRPr kumimoji="0" lang="en-US" altLang="ja-JP" sz="800" kern="0" dirty="0">
              <a:solidFill>
                <a:srgbClr val="C9002C"/>
              </a:solidFill>
              <a:latin typeface="Meiryo" panose="020B0604030504040204" pitchFamily="34" charset="-128"/>
              <a:ea typeface="Meiryo" panose="020B0604030504040204" pitchFamily="34" charset="-128"/>
            </a:endParaRPr>
          </a:p>
        </p:txBody>
      </p:sp>
      <p:sp>
        <p:nvSpPr>
          <p:cNvPr id="8" name="円/楕円 23">
            <a:extLst>
              <a:ext uri="{FF2B5EF4-FFF2-40B4-BE49-F238E27FC236}">
                <a16:creationId xmlns:a16="http://schemas.microsoft.com/office/drawing/2014/main" id="{929814D1-6267-5C59-C907-196408CD6B90}"/>
              </a:ext>
            </a:extLst>
          </p:cNvPr>
          <p:cNvSpPr>
            <a:spLocks noChangeAspect="1"/>
          </p:cNvSpPr>
          <p:nvPr/>
        </p:nvSpPr>
        <p:spPr>
          <a:xfrm>
            <a:off x="7714227" y="1890845"/>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D</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9" name="円/楕円 24">
            <a:extLst>
              <a:ext uri="{FF2B5EF4-FFF2-40B4-BE49-F238E27FC236}">
                <a16:creationId xmlns:a16="http://schemas.microsoft.com/office/drawing/2014/main" id="{29565FDF-0D4A-5376-5BC4-C445A35C3E22}"/>
              </a:ext>
            </a:extLst>
          </p:cNvPr>
          <p:cNvSpPr>
            <a:spLocks noChangeAspect="1"/>
          </p:cNvSpPr>
          <p:nvPr/>
        </p:nvSpPr>
        <p:spPr>
          <a:xfrm>
            <a:off x="9059465" y="1890845"/>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E</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2" name="円/楕円 23">
            <a:extLst>
              <a:ext uri="{FF2B5EF4-FFF2-40B4-BE49-F238E27FC236}">
                <a16:creationId xmlns:a16="http://schemas.microsoft.com/office/drawing/2014/main" id="{B4ABE360-483B-8E5F-4382-E1DF3F6C40EB}"/>
              </a:ext>
            </a:extLst>
          </p:cNvPr>
          <p:cNvSpPr>
            <a:spLocks noChangeAspect="1"/>
          </p:cNvSpPr>
          <p:nvPr/>
        </p:nvSpPr>
        <p:spPr>
          <a:xfrm>
            <a:off x="5428748" y="1890845"/>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kern="0" dirty="0">
                <a:solidFill>
                  <a:srgbClr val="FFFFFF"/>
                </a:solidFill>
                <a:latin typeface="Segoe UI" panose="020B0502040204020203" pitchFamily="34" charset="0"/>
                <a:ea typeface="メイリオ" panose="020B0604030504040204" pitchFamily="34" charset="-128"/>
                <a:cs typeface="Segoe UI" panose="020B0502040204020203" pitchFamily="34" charset="0"/>
              </a:rPr>
              <a:t>C</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3" name="円/楕円 24">
            <a:extLst>
              <a:ext uri="{FF2B5EF4-FFF2-40B4-BE49-F238E27FC236}">
                <a16:creationId xmlns:a16="http://schemas.microsoft.com/office/drawing/2014/main" id="{E5D934F9-59C3-FE8C-0327-2EA0CA6D824E}"/>
              </a:ext>
            </a:extLst>
          </p:cNvPr>
          <p:cNvSpPr>
            <a:spLocks noChangeAspect="1"/>
          </p:cNvSpPr>
          <p:nvPr/>
        </p:nvSpPr>
        <p:spPr>
          <a:xfrm>
            <a:off x="10570738" y="1890845"/>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kern="0" dirty="0">
                <a:solidFill>
                  <a:srgbClr val="FFFFFF"/>
                </a:solidFill>
                <a:latin typeface="Segoe UI" panose="020B0502040204020203" pitchFamily="34" charset="0"/>
                <a:ea typeface="メイリオ" panose="020B0604030504040204" pitchFamily="34" charset="-128"/>
                <a:cs typeface="Segoe UI" panose="020B0502040204020203" pitchFamily="34" charset="0"/>
              </a:rPr>
              <a:t>F</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pic>
        <p:nvPicPr>
          <p:cNvPr id="16" name="図プレースホルダー 15" descr="アイコン&#10;&#10;自動的に生成された説明">
            <a:extLst>
              <a:ext uri="{FF2B5EF4-FFF2-40B4-BE49-F238E27FC236}">
                <a16:creationId xmlns:a16="http://schemas.microsoft.com/office/drawing/2014/main" id="{DC84E4B8-E771-78F6-B73C-55BD8EBFF18F}"/>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5" name="テキスト ボックス 4">
            <a:extLst>
              <a:ext uri="{FF2B5EF4-FFF2-40B4-BE49-F238E27FC236}">
                <a16:creationId xmlns:a16="http://schemas.microsoft.com/office/drawing/2014/main" id="{518855A1-BF4A-C936-3E59-8E8F2A2151A6}"/>
              </a:ext>
            </a:extLst>
          </p:cNvPr>
          <p:cNvSpPr txBox="1"/>
          <p:nvPr/>
        </p:nvSpPr>
        <p:spPr>
          <a:xfrm>
            <a:off x="2535103" y="1870288"/>
            <a:ext cx="2973891" cy="223138"/>
          </a:xfrm>
          <a:prstGeom prst="rect">
            <a:avLst/>
          </a:prstGeom>
          <a:noFill/>
        </p:spPr>
        <p:txBody>
          <a:bodyPr wrap="none" rtlCol="0">
            <a:spAutoFit/>
          </a:bodyPr>
          <a:lstStyle/>
          <a:p>
            <a:pPr algn="ctr"/>
            <a:r>
              <a:rPr lang="ja-JP" altLang="en-US" sz="850" dirty="0">
                <a:solidFill>
                  <a:schemeClr val="tx1">
                    <a:lumMod val="65000"/>
                    <a:lumOff val="35000"/>
                  </a:schemeClr>
                </a:solidFill>
                <a:latin typeface="+mn-ea"/>
              </a:rPr>
              <a:t>トップインパクト プライムディスプレイ ダブル</a:t>
            </a:r>
            <a:r>
              <a:rPr lang="en-US" altLang="ja-JP" sz="850" dirty="0">
                <a:solidFill>
                  <a:schemeClr val="tx1">
                    <a:lumMod val="65000"/>
                    <a:lumOff val="35000"/>
                  </a:schemeClr>
                </a:solidFill>
                <a:latin typeface="+mn-ea"/>
              </a:rPr>
              <a:t>/</a:t>
            </a:r>
            <a:r>
              <a:rPr lang="ja-JP" altLang="en-US" sz="850" dirty="0">
                <a:solidFill>
                  <a:schemeClr val="tx1">
                    <a:lumMod val="65000"/>
                    <a:lumOff val="35000"/>
                  </a:schemeClr>
                </a:solidFill>
                <a:latin typeface="+mn-ea"/>
              </a:rPr>
              <a:t>画像</a:t>
            </a:r>
            <a:r>
              <a:rPr lang="en-US" altLang="ja-JP" sz="850" dirty="0">
                <a:solidFill>
                  <a:schemeClr val="tx1">
                    <a:lumMod val="65000"/>
                    <a:lumOff val="35000"/>
                  </a:schemeClr>
                </a:solidFill>
                <a:latin typeface="+mn-ea"/>
              </a:rPr>
              <a:t>/</a:t>
            </a:r>
            <a:r>
              <a:rPr lang="ja-JP" altLang="en-US" sz="850" dirty="0">
                <a:solidFill>
                  <a:schemeClr val="tx1">
                    <a:lumMod val="65000"/>
                    <a:lumOff val="35000"/>
                  </a:schemeClr>
                </a:solidFill>
                <a:latin typeface="+mn-ea"/>
              </a:rPr>
              <a:t>－</a:t>
            </a:r>
          </a:p>
        </p:txBody>
      </p:sp>
      <p:sp>
        <p:nvSpPr>
          <p:cNvPr id="7" name="正方形/長方形 6">
            <a:extLst>
              <a:ext uri="{FF2B5EF4-FFF2-40B4-BE49-F238E27FC236}">
                <a16:creationId xmlns:a16="http://schemas.microsoft.com/office/drawing/2014/main" id="{714EC76D-C188-C6B4-B646-0CDF41121CBF}"/>
              </a:ext>
            </a:extLst>
          </p:cNvPr>
          <p:cNvSpPr/>
          <p:nvPr/>
        </p:nvSpPr>
        <p:spPr>
          <a:xfrm>
            <a:off x="4573204" y="6128190"/>
            <a:ext cx="4158652" cy="270843"/>
          </a:xfrm>
          <a:prstGeom prst="rect">
            <a:avLst/>
          </a:prstGeom>
        </p:spPr>
        <p:txBody>
          <a:bodyPr wrap="square" lIns="0" tIns="0" rIns="0" bIns="0" anchor="t">
            <a:spAutoFit/>
          </a:bodyPr>
          <a:lstStyle/>
          <a:p>
            <a:pPr>
              <a:lnSpc>
                <a:spcPct val="110000"/>
              </a:lnSpc>
              <a:defRPr/>
            </a:pPr>
            <a:r>
              <a:rPr kumimoji="0" lang="en-US" altLang="ja-JP" sz="800" kern="0" dirty="0">
                <a:solidFill>
                  <a:schemeClr val="accent3"/>
                </a:solidFill>
                <a:latin typeface="Meiryo" panose="020B0604030504040204" pitchFamily="34" charset="-128"/>
                <a:ea typeface="Meiryo" panose="020B0604030504040204" pitchFamily="34" charset="-128"/>
              </a:rPr>
              <a:t>※</a:t>
            </a:r>
            <a:r>
              <a:rPr kumimoji="0" lang="ja-JP" altLang="en-US" sz="800" kern="0" dirty="0">
                <a:solidFill>
                  <a:schemeClr val="accent3"/>
                </a:solidFill>
                <a:latin typeface="Meiryo" panose="020B0604030504040204" pitchFamily="34" charset="-128"/>
                <a:ea typeface="Meiryo" panose="020B0604030504040204" pitchFamily="34" charset="-128"/>
              </a:rPr>
              <a:t>金額表示は、消費税を含みません。</a:t>
            </a:r>
          </a:p>
          <a:p>
            <a:pPr>
              <a:lnSpc>
                <a:spcPct val="110000"/>
              </a:lnSpc>
              <a:defRPr/>
            </a:pPr>
            <a:r>
              <a:rPr kumimoji="0" lang="en-US" altLang="ja-JP" sz="800" kern="0" dirty="0">
                <a:solidFill>
                  <a:schemeClr val="accent3"/>
                </a:solidFill>
                <a:latin typeface="Meiryo" panose="020B0604030504040204" pitchFamily="34" charset="-128"/>
                <a:ea typeface="Meiryo" panose="020B0604030504040204" pitchFamily="34" charset="-128"/>
              </a:rPr>
              <a:t>※</a:t>
            </a:r>
            <a:r>
              <a:rPr kumimoji="0" lang="ja-JP" altLang="en-US" sz="800" kern="0" dirty="0">
                <a:solidFill>
                  <a:schemeClr val="accent3"/>
                </a:solidFill>
                <a:latin typeface="Meiryo" panose="020B0604030504040204" pitchFamily="34" charset="-128"/>
                <a:ea typeface="Meiryo" panose="020B0604030504040204" pitchFamily="34" charset="-128"/>
              </a:rPr>
              <a:t>金額表示は、代理店手数料を含みます。</a:t>
            </a:r>
            <a:endParaRPr kumimoji="0" lang="en-US" altLang="ja-JP" sz="800" kern="0" dirty="0">
              <a:solidFill>
                <a:schemeClr val="accent3"/>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1128944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200" b="0" i="0" u="none" strike="noStrike" kern="1200" cap="none" spc="-15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appendix</a:t>
            </a:r>
          </a:p>
        </p:txBody>
      </p:sp>
      <p:sp>
        <p:nvSpPr>
          <p:cNvPr id="5" name="角丸四角形 4">
            <a:extLst>
              <a:ext uri="{FF2B5EF4-FFF2-40B4-BE49-F238E27FC236}">
                <a16:creationId xmlns:a16="http://schemas.microsoft.com/office/drawing/2014/main" id="{3EEE774C-01F1-C4F0-B967-EECA0B958B2C}"/>
              </a:ext>
            </a:extLst>
          </p:cNvPr>
          <p:cNvSpPr/>
          <p:nvPr/>
        </p:nvSpPr>
        <p:spPr>
          <a:xfrm>
            <a:off x="1810675" y="172582"/>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graphicFrame>
        <p:nvGraphicFramePr>
          <p:cNvPr id="10" name="表 9">
            <a:extLst>
              <a:ext uri="{FF2B5EF4-FFF2-40B4-BE49-F238E27FC236}">
                <a16:creationId xmlns:a16="http://schemas.microsoft.com/office/drawing/2014/main" id="{09ADB23A-38FB-AF96-7E89-E68F7BBB3657}"/>
              </a:ext>
            </a:extLst>
          </p:cNvPr>
          <p:cNvGraphicFramePr>
            <a:graphicFrameLocks noGrp="1"/>
          </p:cNvGraphicFramePr>
          <p:nvPr/>
        </p:nvGraphicFramePr>
        <p:xfrm>
          <a:off x="479423" y="1089026"/>
          <a:ext cx="11233152" cy="3728718"/>
        </p:xfrm>
        <a:graphic>
          <a:graphicData uri="http://schemas.openxmlformats.org/drawingml/2006/table">
            <a:tbl>
              <a:tblPr bandRow="1"/>
              <a:tblGrid>
                <a:gridCol w="1783879">
                  <a:extLst>
                    <a:ext uri="{9D8B030D-6E8A-4147-A177-3AD203B41FA5}">
                      <a16:colId xmlns:a16="http://schemas.microsoft.com/office/drawing/2014/main" val="792911817"/>
                    </a:ext>
                  </a:extLst>
                </a:gridCol>
                <a:gridCol w="2217907">
                  <a:extLst>
                    <a:ext uri="{9D8B030D-6E8A-4147-A177-3AD203B41FA5}">
                      <a16:colId xmlns:a16="http://schemas.microsoft.com/office/drawing/2014/main" val="2515137241"/>
                    </a:ext>
                  </a:extLst>
                </a:gridCol>
                <a:gridCol w="2520724">
                  <a:extLst>
                    <a:ext uri="{9D8B030D-6E8A-4147-A177-3AD203B41FA5}">
                      <a16:colId xmlns:a16="http://schemas.microsoft.com/office/drawing/2014/main" val="3608287535"/>
                    </a:ext>
                  </a:extLst>
                </a:gridCol>
                <a:gridCol w="2226373">
                  <a:extLst>
                    <a:ext uri="{9D8B030D-6E8A-4147-A177-3AD203B41FA5}">
                      <a16:colId xmlns:a16="http://schemas.microsoft.com/office/drawing/2014/main" val="135909385"/>
                    </a:ext>
                  </a:extLst>
                </a:gridCol>
                <a:gridCol w="2484269">
                  <a:extLst>
                    <a:ext uri="{9D8B030D-6E8A-4147-A177-3AD203B41FA5}">
                      <a16:colId xmlns:a16="http://schemas.microsoft.com/office/drawing/2014/main" val="2666524360"/>
                    </a:ext>
                  </a:extLst>
                </a:gridCol>
              </a:tblGrid>
              <a:tr h="516128">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1" dirty="0">
                          <a:solidFill>
                            <a:schemeClr val="accent3"/>
                          </a:solidFill>
                          <a:latin typeface="Meiryo" panose="020B0604030504040204" pitchFamily="34" charset="-128"/>
                          <a:ea typeface="Meiryo" panose="020B0604030504040204" pitchFamily="34" charset="-128"/>
                        </a:rPr>
                        <a:t>ターゲティング</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err="1">
                          <a:solidFill>
                            <a:schemeClr val="accent3"/>
                          </a:solidFill>
                          <a:latin typeface="Meiryo" panose="020B0604030504040204" pitchFamily="34" charset="-128"/>
                          <a:ea typeface="Meiryo" panose="020B0604030504040204" pitchFamily="34" charset="-128"/>
                        </a:rPr>
                        <a:t>vCPM</a:t>
                      </a:r>
                      <a:endParaRPr kumimoji="1" lang="en-US" altLang="ja-JP" sz="1000" b="1" kern="1200" dirty="0">
                        <a:solidFill>
                          <a:schemeClr val="accent3"/>
                        </a:solidFill>
                        <a:latin typeface="Meiryo" panose="020B0604030504040204" pitchFamily="34" charset="-128"/>
                        <a:ea typeface="Meiryo" panose="020B0604030504040204" pitchFamily="34" charset="-128"/>
                      </a:endParaRPr>
                    </a:p>
                    <a:p>
                      <a:pPr algn="ctr"/>
                      <a:r>
                        <a:rPr kumimoji="1" lang="ja-JP" altLang="en-US" sz="1000" b="1" kern="1200" dirty="0">
                          <a:solidFill>
                            <a:schemeClr val="accent3"/>
                          </a:solidFill>
                          <a:latin typeface="Meiryo" panose="020B0604030504040204" pitchFamily="34" charset="-128"/>
                          <a:ea typeface="Meiryo" panose="020B0604030504040204" pitchFamily="34" charset="-128"/>
                        </a:rPr>
                        <a:t>掛け率</a:t>
                      </a:r>
                      <a:endParaRPr kumimoji="1" lang="en-US" altLang="ja-JP" sz="1000" b="1" kern="1200" dirty="0">
                        <a:solidFill>
                          <a:schemeClr val="accent3"/>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a:solidFill>
                            <a:schemeClr val="bg1"/>
                          </a:solidFill>
                          <a:latin typeface="Meiryo" panose="020B0604030504040204" pitchFamily="34" charset="-128"/>
                          <a:ea typeface="Meiryo" panose="020B0604030504040204" pitchFamily="34" charset="-128"/>
                        </a:rPr>
                        <a:t>Yahoo!</a:t>
                      </a:r>
                      <a:r>
                        <a:rPr kumimoji="1" lang="ja-JP" altLang="en-US" sz="1000" b="1" kern="1200" dirty="0">
                          <a:solidFill>
                            <a:schemeClr val="bg1"/>
                          </a:solidFill>
                          <a:latin typeface="Meiryo" panose="020B0604030504040204" pitchFamily="34" charset="-128"/>
                          <a:ea typeface="Meiryo" panose="020B0604030504040204" pitchFamily="34" charset="-128"/>
                        </a:rPr>
                        <a:t>ファイナンス　トップ　</a:t>
                      </a:r>
                      <a:endParaRPr kumimoji="1" lang="en-US" altLang="ja-JP" sz="1000" b="1" kern="1200" dirty="0">
                        <a:solidFill>
                          <a:schemeClr val="bg1"/>
                        </a:solidFill>
                        <a:latin typeface="Meiryo" panose="020B0604030504040204" pitchFamily="34" charset="-128"/>
                        <a:ea typeface="Meiryo" panose="020B0604030504040204" pitchFamily="34" charset="-128"/>
                      </a:endParaRPr>
                    </a:p>
                    <a:p>
                      <a:pPr algn="ctr"/>
                      <a:r>
                        <a:rPr kumimoji="1" lang="ja-JP" altLang="en-US" sz="1000" b="1" kern="1200" dirty="0">
                          <a:solidFill>
                            <a:schemeClr val="bg1"/>
                          </a:solidFill>
                          <a:latin typeface="Meiryo" panose="020B0604030504040204" pitchFamily="34" charset="-128"/>
                          <a:ea typeface="Meiryo" panose="020B0604030504040204" pitchFamily="34" charset="-128"/>
                        </a:rPr>
                        <a:t>トップインパクト　プライムディスプレイ　ダブルサイズ　</a:t>
                      </a:r>
                      <a:r>
                        <a:rPr kumimoji="1" lang="en-US" altLang="ja-JP" sz="1000" b="1" kern="1200" dirty="0">
                          <a:solidFill>
                            <a:schemeClr val="bg1"/>
                          </a:solidFill>
                          <a:latin typeface="Meiryo" panose="020B0604030504040204" pitchFamily="34" charset="-128"/>
                          <a:ea typeface="Meiryo" panose="020B0604030504040204" pitchFamily="34" charset="-128"/>
                        </a:rPr>
                        <a:t>PC</a:t>
                      </a: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a:solidFill>
                            <a:schemeClr val="bg1"/>
                          </a:solidFill>
                          <a:latin typeface="Meiryo" panose="020B0604030504040204" pitchFamily="34" charset="-128"/>
                          <a:ea typeface="Meiryo" panose="020B0604030504040204" pitchFamily="34" charset="-128"/>
                        </a:rPr>
                        <a:t>Yahoo!</a:t>
                      </a:r>
                      <a:r>
                        <a:rPr kumimoji="1" lang="ja-JP" altLang="en-US" sz="1000" b="1" kern="1200" dirty="0">
                          <a:solidFill>
                            <a:schemeClr val="bg1"/>
                          </a:solidFill>
                          <a:latin typeface="Meiryo" panose="020B0604030504040204" pitchFamily="34" charset="-128"/>
                          <a:ea typeface="Meiryo" panose="020B0604030504040204" pitchFamily="34" charset="-128"/>
                        </a:rPr>
                        <a:t>ファイナンス　トップ</a:t>
                      </a:r>
                    </a:p>
                    <a:p>
                      <a:pPr algn="ctr"/>
                      <a:r>
                        <a:rPr kumimoji="1" lang="ja-JP" altLang="en-US" sz="1000" b="1" kern="1200" dirty="0">
                          <a:solidFill>
                            <a:schemeClr val="bg1"/>
                          </a:solidFill>
                          <a:latin typeface="Meiryo" panose="020B0604030504040204" pitchFamily="34" charset="-128"/>
                          <a:ea typeface="Meiryo" panose="020B0604030504040204" pitchFamily="34" charset="-128"/>
                        </a:rPr>
                        <a:t>プライムディスプレイ　</a:t>
                      </a:r>
                      <a:r>
                        <a:rPr kumimoji="1" lang="en-US" altLang="ja-JP" sz="1000" b="1" kern="1200" dirty="0">
                          <a:solidFill>
                            <a:schemeClr val="bg1"/>
                          </a:solidFill>
                          <a:latin typeface="Meiryo" panose="020B0604030504040204" pitchFamily="34" charset="-128"/>
                          <a:ea typeface="Meiryo" panose="020B0604030504040204" pitchFamily="34" charset="-128"/>
                        </a:rPr>
                        <a:t>PC</a:t>
                      </a: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p>
                      <a:pPr algn="ctr"/>
                      <a:r>
                        <a:rPr kumimoji="1" lang="en-US" altLang="ja-JP" sz="1000" b="1" kern="1200" dirty="0">
                          <a:solidFill>
                            <a:schemeClr val="bg1"/>
                          </a:solidFill>
                          <a:latin typeface="Meiryo" panose="020B0604030504040204" pitchFamily="34" charset="-128"/>
                          <a:ea typeface="Meiryo" panose="020B0604030504040204" pitchFamily="34" charset="-128"/>
                        </a:rPr>
                        <a:t>Yahoo!</a:t>
                      </a:r>
                      <a:r>
                        <a:rPr kumimoji="1" lang="ja-JP" altLang="en-US" sz="1000" b="1" kern="1200" dirty="0">
                          <a:solidFill>
                            <a:schemeClr val="bg1"/>
                          </a:solidFill>
                          <a:latin typeface="Meiryo" panose="020B0604030504040204" pitchFamily="34" charset="-128"/>
                          <a:ea typeface="Meiryo" panose="020B0604030504040204" pitchFamily="34" charset="-128"/>
                        </a:rPr>
                        <a:t>ファイナンス　カテゴリー指定</a:t>
                      </a:r>
                    </a:p>
                    <a:p>
                      <a:pPr algn="ctr"/>
                      <a:r>
                        <a:rPr kumimoji="1" lang="ja-JP" altLang="en-US" sz="1000" b="1" kern="1200" dirty="0">
                          <a:solidFill>
                            <a:schemeClr val="bg1"/>
                          </a:solidFill>
                          <a:latin typeface="Meiryo" panose="020B0604030504040204" pitchFamily="34" charset="-128"/>
                          <a:ea typeface="Meiryo" panose="020B0604030504040204" pitchFamily="34" charset="-128"/>
                        </a:rPr>
                        <a:t>プライムディスプレイ　</a:t>
                      </a:r>
                      <a:r>
                        <a:rPr kumimoji="1" lang="en-US" altLang="ja-JP" sz="1000" b="1" kern="1200" dirty="0">
                          <a:solidFill>
                            <a:schemeClr val="bg1"/>
                          </a:solidFill>
                          <a:latin typeface="Meiryo" panose="020B0604030504040204" pitchFamily="34" charset="-128"/>
                          <a:ea typeface="Meiryo" panose="020B0604030504040204" pitchFamily="34" charset="-128"/>
                        </a:rPr>
                        <a:t>PC</a:t>
                      </a: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0" dirty="0">
                          <a:solidFill>
                            <a:schemeClr val="bg1"/>
                          </a:solidFill>
                          <a:latin typeface="Meiryo" panose="020B0604030504040204" pitchFamily="34" charset="-128"/>
                          <a:ea typeface="Meiryo" panose="020B0604030504040204" pitchFamily="34" charset="-128"/>
                        </a:rPr>
                        <a:t>性別</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dirty="0">
                          <a:solidFill>
                            <a:schemeClr val="bg1"/>
                          </a:solidFill>
                          <a:latin typeface="Meiryo" panose="020B0604030504040204" pitchFamily="34" charset="-128"/>
                          <a:ea typeface="Meiryo" panose="020B0604030504040204" pitchFamily="34" charset="-128"/>
                        </a:rPr>
                        <a:t>1.2</a:t>
                      </a:r>
                      <a:r>
                        <a:rPr kumimoji="1" lang="ja-JP" altLang="en-US" sz="1000" b="0" dirty="0">
                          <a:solidFill>
                            <a:schemeClr val="bg1"/>
                          </a:solidFill>
                          <a:latin typeface="Meiryo" panose="020B0604030504040204" pitchFamily="34" charset="-128"/>
                          <a:ea typeface="Meiryo" panose="020B0604030504040204" pitchFamily="34" charset="-128"/>
                        </a:rPr>
                        <a:t>倍</a:t>
                      </a: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dirty="0">
                        <a:solidFill>
                          <a:schemeClr val="accent3"/>
                        </a:solidFill>
                        <a:latin typeface="Meiryo" panose="020B0604030504040204" pitchFamily="34" charset="-128"/>
                        <a:ea typeface="Meiryo" panose="020B0604030504040204" pitchFamily="34" charset="-128"/>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dirty="0">
                        <a:solidFill>
                          <a:schemeClr val="accent3"/>
                        </a:solidFill>
                        <a:latin typeface="Meiryo" panose="020B0604030504040204" pitchFamily="34" charset="-128"/>
                        <a:ea typeface="Meiryo" panose="020B0604030504040204" pitchFamily="34" charset="-128"/>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dirty="0">
                        <a:solidFill>
                          <a:schemeClr val="accent3"/>
                        </a:solidFill>
                        <a:latin typeface="Meiryo" panose="020B0604030504040204" pitchFamily="34" charset="-128"/>
                        <a:ea typeface="Meiryo" panose="020B0604030504040204" pitchFamily="34" charset="-128"/>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84434171"/>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0" dirty="0">
                          <a:solidFill>
                            <a:schemeClr val="bg1"/>
                          </a:solidFill>
                          <a:latin typeface="Meiryo" panose="020B0604030504040204" pitchFamily="34" charset="-128"/>
                          <a:ea typeface="Meiryo" panose="020B0604030504040204" pitchFamily="34" charset="-128"/>
                        </a:rPr>
                        <a:t>年齢</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1.2</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931917948"/>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a:solidFill>
                            <a:schemeClr val="bg1"/>
                          </a:solidFill>
                          <a:latin typeface="Meiryo" panose="020B0604030504040204" pitchFamily="34" charset="-128"/>
                          <a:ea typeface="Meiryo" panose="020B0604030504040204" pitchFamily="34" charset="-128"/>
                        </a:rPr>
                        <a:t>地域（</a:t>
                      </a:r>
                      <a:r>
                        <a:rPr kumimoji="1" lang="ja-JP" altLang="en-US" sz="1000" b="0" kern="1200" dirty="0">
                          <a:solidFill>
                            <a:schemeClr val="bg1"/>
                          </a:solidFill>
                          <a:latin typeface="Meiryo" panose="020B0604030504040204" pitchFamily="34" charset="-128"/>
                          <a:ea typeface="Meiryo" panose="020B0604030504040204" pitchFamily="34" charset="-128"/>
                        </a:rPr>
                        <a:t>都道府県）</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1.3</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66098080"/>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0">
                          <a:solidFill>
                            <a:schemeClr val="bg1"/>
                          </a:solidFill>
                          <a:latin typeface="Meiryo" panose="020B0604030504040204" pitchFamily="34" charset="-128"/>
                          <a:ea typeface="Meiryo" panose="020B0604030504040204" pitchFamily="34" charset="-128"/>
                        </a:rPr>
                        <a:t>地域（</a:t>
                      </a:r>
                      <a:r>
                        <a:rPr kumimoji="1" lang="ja-JP" altLang="en-US" sz="1000" b="0" dirty="0">
                          <a:solidFill>
                            <a:schemeClr val="bg1"/>
                          </a:solidFill>
                          <a:latin typeface="Meiryo" panose="020B0604030504040204" pitchFamily="34" charset="-128"/>
                          <a:ea typeface="Meiryo" panose="020B0604030504040204" pitchFamily="34" charset="-128"/>
                        </a:rPr>
                        <a:t>市区郡）</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kern="1200" dirty="0">
                          <a:solidFill>
                            <a:schemeClr val="bg1"/>
                          </a:solidFill>
                          <a:latin typeface="Meiryo" panose="020B0604030504040204" pitchFamily="34" charset="-128"/>
                          <a:ea typeface="Meiryo" panose="020B0604030504040204" pitchFamily="34" charset="-128"/>
                        </a:rPr>
                        <a:t>1.56</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2463668774"/>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曜日・</a:t>
                      </a:r>
                      <a:r>
                        <a:rPr kumimoji="1" lang="ja-JP" altLang="en-US" sz="1000" b="0" dirty="0">
                          <a:solidFill>
                            <a:schemeClr val="bg1"/>
                          </a:solidFill>
                          <a:latin typeface="Meiryo" panose="020B0604030504040204" pitchFamily="34" charset="-128"/>
                          <a:ea typeface="Meiryo" panose="020B0604030504040204" pitchFamily="34" charset="-128"/>
                        </a:rPr>
                        <a:t>時間帯</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1.2</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kern="1200" dirty="0">
                          <a:solidFill>
                            <a:schemeClr val="accent3"/>
                          </a:solidFill>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kern="1200" dirty="0">
                          <a:solidFill>
                            <a:schemeClr val="accent3"/>
                          </a:solidFill>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kern="1200" dirty="0">
                          <a:solidFill>
                            <a:schemeClr val="accent3"/>
                          </a:solidFill>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57742112"/>
                  </a:ext>
                </a:extLst>
              </a:tr>
              <a:tr h="413580">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オーディエンスリスト</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（興味関心、購買意向、</a:t>
                      </a:r>
                      <a:endParaRPr kumimoji="1" lang="en-US" altLang="ja-JP" sz="10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属性・ライフイベント）</a:t>
                      </a:r>
                      <a:r>
                        <a:rPr kumimoji="1" lang="en-US" altLang="ja-JP" sz="1000" b="0" kern="1200" dirty="0">
                          <a:solidFill>
                            <a:schemeClr val="bg1"/>
                          </a:solidFill>
                          <a:latin typeface="Meiryo" panose="020B0604030504040204" pitchFamily="34" charset="-128"/>
                          <a:ea typeface="Meiryo" panose="020B0604030504040204" pitchFamily="34" charset="-128"/>
                        </a:rPr>
                        <a:t>※</a:t>
                      </a:r>
                      <a:r>
                        <a:rPr kumimoji="1" lang="ja-JP" altLang="en-US" sz="1000" b="0" kern="1200" dirty="0">
                          <a:solidFill>
                            <a:schemeClr val="bg1"/>
                          </a:solidFill>
                          <a:latin typeface="Meiryo" panose="020B0604030504040204" pitchFamily="34" charset="-128"/>
                          <a:ea typeface="Meiryo" panose="020B0604030504040204" pitchFamily="34" charset="-128"/>
                        </a:rPr>
                        <a:t>１</a:t>
                      </a:r>
                      <a:endParaRPr kumimoji="1" lang="en-US" altLang="ja-JP" sz="10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1.8</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1967014782"/>
                  </a:ext>
                </a:extLst>
              </a:tr>
              <a:tr h="394266">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オーディエンスリスト</a:t>
                      </a:r>
                      <a:endParaRPr kumimoji="1" lang="en-US" altLang="ja-JP" sz="10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（ヤフー提供）　</a:t>
                      </a:r>
                      <a:r>
                        <a:rPr kumimoji="1" lang="en-US" altLang="ja-JP" sz="1000" b="0" kern="1200" dirty="0">
                          <a:solidFill>
                            <a:schemeClr val="bg1"/>
                          </a:solidFill>
                          <a:latin typeface="Meiryo" panose="020B0604030504040204" pitchFamily="34" charset="-128"/>
                          <a:ea typeface="Meiryo" panose="020B0604030504040204" pitchFamily="34" charset="-128"/>
                        </a:rPr>
                        <a:t>※2</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（ヤフー提供）</a:t>
                      </a:r>
                      <a:r>
                        <a:rPr kumimoji="1" lang="en-US" altLang="ja-JP" sz="1000" b="0" kern="1200" dirty="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リスト参照</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750538939"/>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dirty="0">
                          <a:solidFill>
                            <a:schemeClr val="bg1"/>
                          </a:solidFill>
                          <a:latin typeface="Meiryo" panose="020B0604030504040204" pitchFamily="34" charset="-128"/>
                          <a:ea typeface="Meiryo" panose="020B0604030504040204" pitchFamily="34" charset="-128"/>
                        </a:rPr>
                        <a:t>フリークエンシー</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2.0</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256108755"/>
                  </a:ext>
                </a:extLst>
              </a:tr>
            </a:tbl>
          </a:graphicData>
        </a:graphic>
      </p:graphicFrame>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3"/>
          </p:nvPr>
        </p:nvSpPr>
        <p:spPr>
          <a:xfrm>
            <a:off x="3855764" y="241866"/>
            <a:ext cx="5325181" cy="335028"/>
          </a:xfrm>
        </p:spPr>
        <p:txBody>
          <a:bodyPr/>
          <a:lstStyle/>
          <a:p>
            <a:r>
              <a:rPr lang="ja-JP" altLang="en-US" dirty="0"/>
              <a:t>広告誘導商品／</a:t>
            </a:r>
            <a:r>
              <a:rPr lang="en-US" altLang="ja-JP" dirty="0"/>
              <a:t>PC</a:t>
            </a:r>
            <a:r>
              <a:rPr lang="ja-JP" altLang="en-US" dirty="0"/>
              <a:t>商品</a:t>
            </a:r>
          </a:p>
        </p:txBody>
      </p:sp>
      <p:pic>
        <p:nvPicPr>
          <p:cNvPr id="11" name="図プレースホルダー 10" descr="アイコン&#10;&#10;自動的に生成された説明">
            <a:extLst>
              <a:ext uri="{FF2B5EF4-FFF2-40B4-BE49-F238E27FC236}">
                <a16:creationId xmlns:a16="http://schemas.microsoft.com/office/drawing/2014/main" id="{89417C02-A7FA-49FC-CEEF-2052E07C79F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3" name="テキスト ボックス 5">
            <a:extLst>
              <a:ext uri="{FF2B5EF4-FFF2-40B4-BE49-F238E27FC236}">
                <a16:creationId xmlns:a16="http://schemas.microsoft.com/office/drawing/2014/main" id="{3ED2B367-5608-2D62-0F89-9DF0EC06D05A}"/>
              </a:ext>
            </a:extLst>
          </p:cNvPr>
          <p:cNvSpPr txBox="1"/>
          <p:nvPr/>
        </p:nvSpPr>
        <p:spPr>
          <a:xfrm>
            <a:off x="513056" y="4953005"/>
            <a:ext cx="11199519" cy="1608133"/>
          </a:xfrm>
          <a:prstGeom prst="rect">
            <a:avLst/>
          </a:prstGeom>
          <a:noFill/>
        </p:spPr>
        <p:txBody>
          <a:bodyPr wrap="square" lIns="0" tIns="0" rIns="0" bIns="0"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mn-cs"/>
              </a:rPr>
              <a:t>【</a:t>
            </a:r>
            <a:r>
              <a:rPr kumimoji="1" lang="ja-JP" altLang="en-US" sz="9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mn-cs"/>
              </a:rPr>
              <a:t>注意事項</a:t>
            </a:r>
            <a:r>
              <a:rPr kumimoji="1" lang="en-US" altLang="ja-JP" sz="9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mn-cs"/>
              </a:rPr>
              <a:t>】</a:t>
            </a:r>
            <a:r>
              <a:rPr kumimoji="1" lang="ja-JP" altLang="en-US" sz="9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mn-cs"/>
              </a:rPr>
              <a:t>こちらの商品は、ターゲティング設定不可です。</a:t>
            </a:r>
            <a:endParaRPr lang="en-US" altLang="ja-JP" sz="900" b="1" dirty="0">
              <a:solidFill>
                <a:schemeClr val="accent3"/>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1" lang="en-US" altLang="ja-JP" sz="5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25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30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34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35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39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40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44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45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49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50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54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55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59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60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64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65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69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70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歳以上</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は「基本料金</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掛け率の最大値は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倍になります。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1.2</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1.2</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=2.59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倍のため、</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倍を選択した場合、</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※SP</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はスマートフォン、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PC</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はパソコン、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MD</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オーディエンスリストの詳細は、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Yahoo!</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広告ヘルプを参照してください。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https://ads-help.yahoo-net.jp/s/article/H000044833?language=ja</a:t>
            </a:r>
          </a:p>
        </p:txBody>
      </p:sp>
    </p:spTree>
    <p:extLst>
      <p:ext uri="{BB962C8B-B14F-4D97-AF65-F5344CB8AC3E}">
        <p14:creationId xmlns:p14="http://schemas.microsoft.com/office/powerpoint/2010/main" val="863377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2109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概要</a:t>
            </a:r>
          </a:p>
        </p:txBody>
      </p:sp>
      <p:pic>
        <p:nvPicPr>
          <p:cNvPr id="51" name="図プレースホルダー 50" descr="アイコン&#10;&#10;自動的に生成された説明">
            <a:extLst>
              <a:ext uri="{FF2B5EF4-FFF2-40B4-BE49-F238E27FC236}">
                <a16:creationId xmlns:a16="http://schemas.microsoft.com/office/drawing/2014/main" id="{7A78558E-80AA-EB9B-6FC1-5241C09153B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53" name="テキスト プレースホルダー 52">
            <a:extLst>
              <a:ext uri="{FF2B5EF4-FFF2-40B4-BE49-F238E27FC236}">
                <a16:creationId xmlns:a16="http://schemas.microsoft.com/office/drawing/2014/main" id="{B307C6B9-3CF4-81E4-24C3-2DA48734A611}"/>
              </a:ext>
            </a:extLst>
          </p:cNvPr>
          <p:cNvSpPr>
            <a:spLocks noGrp="1"/>
          </p:cNvSpPr>
          <p:nvPr>
            <p:ph type="body" sz="quarter" idx="10"/>
          </p:nvPr>
        </p:nvSpPr>
        <p:spPr/>
        <p:txBody>
          <a:bodyPr/>
          <a:lstStyle/>
          <a:p>
            <a:r>
              <a:rPr kumimoji="1" lang="en-US" altLang="ja-JP" sz="2000" dirty="0">
                <a:latin typeface="Meiryo" panose="020B0604030504040204" pitchFamily="34" charset="-128"/>
                <a:ea typeface="Meiryo" panose="020B0604030504040204" pitchFamily="34" charset="-128"/>
              </a:rPr>
              <a:t>Yahoo!</a:t>
            </a:r>
            <a:r>
              <a:rPr kumimoji="1" lang="ja-JP" altLang="en-US" sz="2000" dirty="0">
                <a:latin typeface="Meiryo" panose="020B0604030504040204" pitchFamily="34" charset="-128"/>
                <a:ea typeface="Meiryo" panose="020B0604030504040204" pitchFamily="34" charset="-128"/>
              </a:rPr>
              <a:t>ファイナンス　タイアップ</a:t>
            </a:r>
            <a:endParaRPr kumimoji="1" lang="en-US" altLang="ja-JP" sz="2000" dirty="0">
              <a:latin typeface="Meiryo" panose="020B0604030504040204" pitchFamily="34" charset="-128"/>
              <a:ea typeface="Meiryo" panose="020B0604030504040204" pitchFamily="34" charset="-128"/>
            </a:endParaRPr>
          </a:p>
          <a:p>
            <a:r>
              <a:rPr kumimoji="1" lang="en-US" altLang="ja-JP" sz="2000" dirty="0">
                <a:latin typeface="Meiryo" panose="020B0604030504040204" pitchFamily="34" charset="-128"/>
                <a:ea typeface="Meiryo" panose="020B0604030504040204" pitchFamily="34" charset="-128"/>
              </a:rPr>
              <a:t>2024</a:t>
            </a:r>
            <a:r>
              <a:rPr kumimoji="1" lang="ja-JP" altLang="en-US" sz="2000" dirty="0">
                <a:latin typeface="Meiryo" panose="020B0604030504040204" pitchFamily="34" charset="-128"/>
                <a:ea typeface="Meiryo" panose="020B0604030504040204" pitchFamily="34" charset="-128"/>
              </a:rPr>
              <a:t>年</a:t>
            </a:r>
            <a:r>
              <a:rPr lang="en-US" altLang="ja-JP" sz="2000" dirty="0"/>
              <a:t>4</a:t>
            </a:r>
            <a:r>
              <a:rPr kumimoji="1" lang="ja-JP" altLang="en-US" sz="2000" dirty="0">
                <a:latin typeface="Meiryo" panose="020B0604030504040204" pitchFamily="34" charset="-128"/>
                <a:ea typeface="Meiryo" panose="020B0604030504040204" pitchFamily="34" charset="-128"/>
              </a:rPr>
              <a:t>月</a:t>
            </a:r>
            <a:r>
              <a:rPr lang="ja-JP" altLang="en-US" dirty="0"/>
              <a:t>－</a:t>
            </a:r>
            <a:r>
              <a:rPr lang="en-US" altLang="ja-JP" dirty="0"/>
              <a:t>6</a:t>
            </a:r>
            <a:r>
              <a:rPr kumimoji="1" lang="ja-JP" altLang="en-US" sz="2000" dirty="0">
                <a:latin typeface="Meiryo" panose="020B0604030504040204" pitchFamily="34" charset="-128"/>
                <a:ea typeface="Meiryo" panose="020B0604030504040204" pitchFamily="34" charset="-128"/>
              </a:rPr>
              <a:t>月商品 変更点</a:t>
            </a:r>
          </a:p>
        </p:txBody>
      </p:sp>
      <p:sp>
        <p:nvSpPr>
          <p:cNvPr id="54" name="テキスト ボックス 53">
            <a:extLst>
              <a:ext uri="{FF2B5EF4-FFF2-40B4-BE49-F238E27FC236}">
                <a16:creationId xmlns:a16="http://schemas.microsoft.com/office/drawing/2014/main" id="{24B59F1B-6995-5894-7276-B5BD236704B6}"/>
              </a:ext>
            </a:extLst>
          </p:cNvPr>
          <p:cNvSpPr txBox="1"/>
          <p:nvPr/>
        </p:nvSpPr>
        <p:spPr>
          <a:xfrm>
            <a:off x="7416801" y="267164"/>
            <a:ext cx="2482614" cy="304699"/>
          </a:xfrm>
          <a:prstGeom prst="rect">
            <a:avLst/>
          </a:prstGeom>
          <a:noFill/>
        </p:spPr>
        <p:txBody>
          <a:bodyPr wrap="squar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※Yahoo!</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ファイナンスタイアップ</a:t>
            </a:r>
            <a:endPar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2023</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年</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10</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2024</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年</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3</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月）からの変更点</a:t>
            </a:r>
          </a:p>
        </p:txBody>
      </p:sp>
      <p:sp>
        <p:nvSpPr>
          <p:cNvPr id="3" name="テキスト ボックス 2">
            <a:extLst>
              <a:ext uri="{FF2B5EF4-FFF2-40B4-BE49-F238E27FC236}">
                <a16:creationId xmlns:a16="http://schemas.microsoft.com/office/drawing/2014/main" id="{EFA66F3F-FF6C-8C19-933B-4F538A673BAA}"/>
              </a:ext>
            </a:extLst>
          </p:cNvPr>
          <p:cNvSpPr txBox="1"/>
          <p:nvPr/>
        </p:nvSpPr>
        <p:spPr>
          <a:xfrm>
            <a:off x="479425" y="3126967"/>
            <a:ext cx="11233149" cy="1200329"/>
          </a:xfrm>
          <a:prstGeom prst="rect">
            <a:avLst/>
          </a:prstGeom>
          <a:noFill/>
        </p:spPr>
        <p:txBody>
          <a:bodyPr wrap="square" rtlCol="0">
            <a:spAutoFit/>
          </a:bodyPr>
          <a:lstStyle/>
          <a:p>
            <a:pPr algn="ctr"/>
            <a:r>
              <a:rPr kumimoji="1" lang="ja-JP" altLang="en-US" b="1" dirty="0">
                <a:latin typeface="+mn-ea"/>
              </a:rPr>
              <a:t>掲載期間</a:t>
            </a:r>
            <a:r>
              <a:rPr kumimoji="1" lang="en-US" altLang="ja-JP" b="1" dirty="0">
                <a:latin typeface="+mn-ea"/>
              </a:rPr>
              <a:t>2024</a:t>
            </a:r>
            <a:r>
              <a:rPr kumimoji="1" lang="ja-JP" altLang="en-US" b="1" dirty="0">
                <a:latin typeface="+mn-ea"/>
              </a:rPr>
              <a:t>年</a:t>
            </a:r>
            <a:r>
              <a:rPr lang="en-US" altLang="ja-JP" b="1" dirty="0">
                <a:latin typeface="+mn-ea"/>
              </a:rPr>
              <a:t>3</a:t>
            </a:r>
            <a:r>
              <a:rPr kumimoji="1" lang="ja-JP" altLang="en-US" b="1" dirty="0">
                <a:latin typeface="+mn-ea"/>
              </a:rPr>
              <a:t>月</a:t>
            </a:r>
            <a:r>
              <a:rPr kumimoji="1" lang="en-US" altLang="ja-JP" b="1" dirty="0">
                <a:latin typeface="+mn-ea"/>
              </a:rPr>
              <a:t>31</a:t>
            </a:r>
            <a:r>
              <a:rPr kumimoji="1" lang="ja-JP" altLang="en-US" b="1" dirty="0">
                <a:latin typeface="+mn-ea"/>
              </a:rPr>
              <a:t>日までの商品がご好評につき、</a:t>
            </a:r>
            <a:endParaRPr kumimoji="1" lang="en-US" altLang="ja-JP" b="1" dirty="0">
              <a:latin typeface="+mn-ea"/>
            </a:endParaRPr>
          </a:p>
          <a:p>
            <a:pPr algn="ctr"/>
            <a:r>
              <a:rPr kumimoji="1" lang="ja-JP" altLang="en-US" b="1" dirty="0">
                <a:latin typeface="+mn-ea"/>
              </a:rPr>
              <a:t>掲載期間のみ変更した商品を</a:t>
            </a:r>
            <a:r>
              <a:rPr kumimoji="1" lang="en-US" altLang="ja-JP" b="1" dirty="0">
                <a:latin typeface="+mn-ea"/>
              </a:rPr>
              <a:t>202</a:t>
            </a:r>
            <a:r>
              <a:rPr lang="en-US" altLang="ja-JP" b="1" dirty="0">
                <a:latin typeface="+mn-ea"/>
              </a:rPr>
              <a:t>4</a:t>
            </a:r>
            <a:r>
              <a:rPr kumimoji="1" lang="ja-JP" altLang="en-US" b="1" dirty="0">
                <a:latin typeface="+mn-ea"/>
              </a:rPr>
              <a:t>年</a:t>
            </a:r>
            <a:r>
              <a:rPr lang="en-US" altLang="ja-JP" b="1" dirty="0">
                <a:latin typeface="+mn-ea"/>
              </a:rPr>
              <a:t>1</a:t>
            </a:r>
            <a:r>
              <a:rPr kumimoji="1" lang="ja-JP" altLang="en-US" b="1" dirty="0">
                <a:latin typeface="+mn-ea"/>
              </a:rPr>
              <a:t>月</a:t>
            </a:r>
            <a:r>
              <a:rPr lang="en-US" altLang="ja-JP" b="1" dirty="0">
                <a:latin typeface="+mn-ea"/>
              </a:rPr>
              <a:t>24</a:t>
            </a:r>
            <a:r>
              <a:rPr kumimoji="1" lang="ja-JP" altLang="en-US" b="1" dirty="0">
                <a:latin typeface="+mn-ea"/>
              </a:rPr>
              <a:t>日に新たにリリースしました。</a:t>
            </a:r>
            <a:endParaRPr kumimoji="1" lang="en-US" altLang="ja-JP" b="1" dirty="0">
              <a:latin typeface="+mn-ea"/>
            </a:endParaRPr>
          </a:p>
          <a:p>
            <a:pPr algn="ctr"/>
            <a:endParaRPr lang="en-US" altLang="ja-JP" b="1" dirty="0">
              <a:latin typeface="+mn-ea"/>
            </a:endParaRPr>
          </a:p>
          <a:p>
            <a:pPr algn="ctr"/>
            <a:r>
              <a:rPr kumimoji="1" lang="ja-JP" altLang="en-US" b="1" dirty="0">
                <a:latin typeface="+mn-ea"/>
              </a:rPr>
              <a:t>商品の有効期間は、</a:t>
            </a:r>
            <a:r>
              <a:rPr kumimoji="1" lang="en-US" altLang="ja-JP" b="1" dirty="0">
                <a:latin typeface="+mn-ea"/>
              </a:rPr>
              <a:t>2024</a:t>
            </a:r>
            <a:r>
              <a:rPr kumimoji="1" lang="ja-JP" altLang="en-US" b="1" dirty="0">
                <a:latin typeface="+mn-ea"/>
              </a:rPr>
              <a:t>年</a:t>
            </a:r>
            <a:r>
              <a:rPr kumimoji="1" lang="en-US" altLang="ja-JP" b="1" dirty="0">
                <a:latin typeface="+mn-ea"/>
              </a:rPr>
              <a:t>4</a:t>
            </a:r>
            <a:r>
              <a:rPr kumimoji="1" lang="ja-JP" altLang="en-US" b="1" dirty="0">
                <a:latin typeface="+mn-ea"/>
              </a:rPr>
              <a:t>月－</a:t>
            </a:r>
            <a:r>
              <a:rPr kumimoji="1" lang="en-US" altLang="ja-JP" b="1" dirty="0">
                <a:latin typeface="+mn-ea"/>
              </a:rPr>
              <a:t>6</a:t>
            </a:r>
            <a:r>
              <a:rPr kumimoji="1" lang="ja-JP" altLang="en-US" b="1" dirty="0">
                <a:latin typeface="+mn-ea"/>
              </a:rPr>
              <a:t>月の</a:t>
            </a:r>
            <a:r>
              <a:rPr kumimoji="1" lang="en-US" altLang="ja-JP" b="1" dirty="0">
                <a:latin typeface="+mn-ea"/>
              </a:rPr>
              <a:t>3</a:t>
            </a:r>
            <a:r>
              <a:rPr kumimoji="1" lang="ja-JP" altLang="en-US" b="1" dirty="0">
                <a:latin typeface="+mn-ea"/>
              </a:rPr>
              <a:t>カ月間となります</a:t>
            </a:r>
            <a:r>
              <a:rPr lang="ja-JP" altLang="en-US" b="1" dirty="0">
                <a:latin typeface="+mn-ea"/>
              </a:rPr>
              <a:t>。</a:t>
            </a:r>
            <a:endParaRPr kumimoji="1" lang="en-US" altLang="ja-JP" b="1" dirty="0">
              <a:latin typeface="+mn-ea"/>
            </a:endParaRPr>
          </a:p>
        </p:txBody>
      </p:sp>
    </p:spTree>
    <p:extLst>
      <p:ext uri="{BB962C8B-B14F-4D97-AF65-F5344CB8AC3E}">
        <p14:creationId xmlns:p14="http://schemas.microsoft.com/office/powerpoint/2010/main" val="20473441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E0F36301-1EB5-314E-543A-A99A65196839}"/>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43104796-9D20-25FA-E9D2-23CA45B096DE}"/>
              </a:ext>
            </a:extLst>
          </p:cNvPr>
          <p:cNvSpPr>
            <a:spLocks noGrp="1"/>
          </p:cNvSpPr>
          <p:nvPr>
            <p:ph type="body" sz="quarter" idx="18"/>
          </p:nvPr>
        </p:nvSpPr>
        <p:spPr/>
        <p:txBody>
          <a:bodyPr/>
          <a:lstStyle/>
          <a:p>
            <a:r>
              <a:rPr kumimoji="1" lang="en-US" altLang="ja-JP" dirty="0"/>
              <a:t>02</a:t>
            </a:r>
            <a:endParaRPr kumimoji="1" lang="ja-JP" altLang="en-US" dirty="0"/>
          </a:p>
        </p:txBody>
      </p:sp>
      <p:sp>
        <p:nvSpPr>
          <p:cNvPr id="5" name="テキスト プレースホルダー 4">
            <a:extLst>
              <a:ext uri="{FF2B5EF4-FFF2-40B4-BE49-F238E27FC236}">
                <a16:creationId xmlns:a16="http://schemas.microsoft.com/office/drawing/2014/main" id="{E2F377F4-A9F1-75E1-65B7-6F68AEF81AA0}"/>
              </a:ext>
            </a:extLst>
          </p:cNvPr>
          <p:cNvSpPr>
            <a:spLocks noGrp="1"/>
          </p:cNvSpPr>
          <p:nvPr>
            <p:ph type="body" sz="quarter" idx="19"/>
          </p:nvPr>
        </p:nvSpPr>
        <p:spPr/>
        <p:txBody>
          <a:bodyPr/>
          <a:lstStyle/>
          <a:p>
            <a:r>
              <a:rPr lang="ja-JP" altLang="en-US" dirty="0"/>
              <a:t>商品スペック</a:t>
            </a:r>
            <a:endParaRPr lang="en-US" altLang="ja-JP" dirty="0"/>
          </a:p>
        </p:txBody>
      </p:sp>
      <p:pic>
        <p:nvPicPr>
          <p:cNvPr id="7" name="図プレースホルダー 7" descr="アイコン&#10;&#10;自動的に生成された説明">
            <a:extLst>
              <a:ext uri="{FF2B5EF4-FFF2-40B4-BE49-F238E27FC236}">
                <a16:creationId xmlns:a16="http://schemas.microsoft.com/office/drawing/2014/main" id="{15B7878F-5077-5696-0FB4-E7EE3A8C6DE2}"/>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a:xfrm>
            <a:off x="2204326" y="2773503"/>
            <a:ext cx="1586282" cy="1464484"/>
          </a:xfrm>
        </p:spPr>
      </p:pic>
    </p:spTree>
    <p:extLst>
      <p:ext uri="{BB962C8B-B14F-4D97-AF65-F5344CB8AC3E}">
        <p14:creationId xmlns:p14="http://schemas.microsoft.com/office/powerpoint/2010/main" val="6205133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en-US" altLang="ja-JP"/>
              <a:t>Yahoo!</a:t>
            </a:r>
            <a:r>
              <a:rPr lang="ja-JP" altLang="en-US"/>
              <a:t>ファイナンス</a:t>
            </a:r>
            <a:r>
              <a:rPr lang="en-US" altLang="ja-JP"/>
              <a:t>  </a:t>
            </a:r>
            <a:r>
              <a:rPr lang="ja-JP" altLang="en-US"/>
              <a:t>タイアップ</a:t>
            </a:r>
            <a:r>
              <a:rPr lang="en-US" altLang="ja-JP"/>
              <a:t> </a:t>
            </a:r>
            <a:r>
              <a:rPr lang="en-US" altLang="ja-JP" sz="1600"/>
              <a:t>– </a:t>
            </a:r>
            <a:r>
              <a:rPr lang="ja-JP" altLang="en-US" sz="1600"/>
              <a:t>スマートフォン </a:t>
            </a:r>
            <a:r>
              <a:rPr lang="en-US" altLang="ja-JP" sz="1600"/>
              <a:t>–</a:t>
            </a:r>
            <a:endParaRPr kumimoji="1" lang="ja-JP" altLang="en-US" sz="1600" dirty="0"/>
          </a:p>
        </p:txBody>
      </p:sp>
      <p:sp>
        <p:nvSpPr>
          <p:cNvPr id="7" name="正方形/長方形 6">
            <a:extLst>
              <a:ext uri="{FF2B5EF4-FFF2-40B4-BE49-F238E27FC236}">
                <a16:creationId xmlns:a16="http://schemas.microsoft.com/office/drawing/2014/main" id="{C4764640-370B-DEEA-2F1D-06B5178F1F2D}"/>
              </a:ext>
            </a:extLst>
          </p:cNvPr>
          <p:cNvSpPr/>
          <p:nvPr/>
        </p:nvSpPr>
        <p:spPr>
          <a:xfrm>
            <a:off x="825413" y="2324713"/>
            <a:ext cx="10634749" cy="4236424"/>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8" name="正方形/長方形 7">
            <a:extLst>
              <a:ext uri="{FF2B5EF4-FFF2-40B4-BE49-F238E27FC236}">
                <a16:creationId xmlns:a16="http://schemas.microsoft.com/office/drawing/2014/main" id="{DFECE823-C5A9-D6EF-4650-B4DA140343A6}"/>
              </a:ext>
            </a:extLst>
          </p:cNvPr>
          <p:cNvSpPr/>
          <p:nvPr/>
        </p:nvSpPr>
        <p:spPr>
          <a:xfrm>
            <a:off x="479425" y="2329245"/>
            <a:ext cx="350620" cy="4236424"/>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lang="ja-JP" altLang="en-US" sz="1200" b="1">
                <a:solidFill>
                  <a:schemeClr val="accent3"/>
                </a:solidFill>
                <a:latin typeface="Meiryo" panose="020B0604030504040204" pitchFamily="34" charset="-128"/>
                <a:ea typeface="Meiryo" panose="020B0604030504040204" pitchFamily="34" charset="-128"/>
              </a:rPr>
              <a:t>スマートフォン</a:t>
            </a: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419068D3-21D4-7A38-20FA-FDBD63D7FB77}"/>
              </a:ext>
            </a:extLst>
          </p:cNvPr>
          <p:cNvSpPr txBox="1"/>
          <p:nvPr/>
        </p:nvSpPr>
        <p:spPr>
          <a:xfrm>
            <a:off x="991199" y="2931260"/>
            <a:ext cx="2257028" cy="397801"/>
          </a:xfrm>
          <a:prstGeom prst="rect">
            <a:avLst/>
          </a:prstGeom>
          <a:noFill/>
          <a:ln w="38100">
            <a:noFill/>
          </a:ln>
        </p:spPr>
        <p:txBody>
          <a:bodyPr vert="horz"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rPr>
              <a:t>Yahoo!</a:t>
            </a:r>
            <a:r>
              <a:rPr kumimoji="1" lang="ja-JP" altLang="en-US" sz="1100" i="0" u="none" strike="noStrike" kern="1200" cap="none" spc="0" normalizeH="0" baseline="0" noProof="0" dirty="0">
                <a:ln>
                  <a:noFill/>
                </a:ln>
                <a:solidFill>
                  <a:schemeClr val="accent3"/>
                </a:solidFill>
                <a:effectLst/>
                <a:uLnTx/>
                <a:uFillTx/>
                <a:latin typeface="メイリオ"/>
                <a:ea typeface="メイリオ"/>
                <a:cs typeface="+mn-cs"/>
              </a:rPr>
              <a:t>ファイナンストップ</a:t>
            </a:r>
            <a:endPar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100" i="0" u="none" strike="noStrike" kern="1200" cap="none" spc="0" normalizeH="0" baseline="0" noProof="0" dirty="0">
                <a:ln>
                  <a:noFill/>
                </a:ln>
                <a:solidFill>
                  <a:schemeClr val="accent3"/>
                </a:solidFill>
                <a:effectLst/>
                <a:uLnTx/>
                <a:uFillTx/>
                <a:latin typeface="メイリオ"/>
                <a:ea typeface="メイリオ"/>
                <a:cs typeface="+mn-cs"/>
              </a:rPr>
              <a:t>投資信託ランキングコンテンツ</a:t>
            </a:r>
            <a:r>
              <a:rPr lang="ja-JP" altLang="en-US" sz="1100" dirty="0">
                <a:solidFill>
                  <a:schemeClr val="accent3"/>
                </a:solidFill>
                <a:latin typeface="メイリオ"/>
                <a:ea typeface="メイリオ"/>
              </a:rPr>
              <a:t>下</a:t>
            </a:r>
            <a:r>
              <a:rPr kumimoji="1" lang="ja-JP" altLang="en-US" sz="1100" i="0" u="none" strike="noStrike" kern="1200" cap="none" spc="0" normalizeH="0" baseline="0" noProof="0" dirty="0">
                <a:ln>
                  <a:noFill/>
                </a:ln>
                <a:solidFill>
                  <a:schemeClr val="accent3"/>
                </a:solidFill>
                <a:effectLst/>
                <a:uLnTx/>
                <a:uFillTx/>
                <a:latin typeface="メイリオ"/>
                <a:ea typeface="メイリオ"/>
                <a:cs typeface="+mn-cs"/>
              </a:rPr>
              <a:t>部</a:t>
            </a:r>
            <a:endPar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endParaRPr>
          </a:p>
        </p:txBody>
      </p:sp>
      <p:sp>
        <p:nvSpPr>
          <p:cNvPr id="10" name="角丸四角形 19">
            <a:extLst>
              <a:ext uri="{FF2B5EF4-FFF2-40B4-BE49-F238E27FC236}">
                <a16:creationId xmlns:a16="http://schemas.microsoft.com/office/drawing/2014/main" id="{AC055B09-6A23-1CA4-4845-562C18222EC0}"/>
              </a:ext>
            </a:extLst>
          </p:cNvPr>
          <p:cNvSpPr/>
          <p:nvPr/>
        </p:nvSpPr>
        <p:spPr>
          <a:xfrm>
            <a:off x="1176033" y="2521757"/>
            <a:ext cx="1761076" cy="324214"/>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200" b="1" kern="0">
                <a:solidFill>
                  <a:schemeClr val="bg1"/>
                </a:solidFill>
                <a:latin typeface="Meiryo" panose="020B0604030504040204" pitchFamily="34" charset="-128"/>
                <a:ea typeface="Meiryo" panose="020B0604030504040204" pitchFamily="34" charset="-128"/>
              </a:rPr>
              <a:t>編集誘導枠</a:t>
            </a:r>
            <a:endParaRPr kumimoji="0" lang="en-US" altLang="ja-JP" sz="1200" b="1" kern="0" dirty="0">
              <a:solidFill>
                <a:schemeClr val="bg1"/>
              </a:solidFill>
              <a:latin typeface="Meiryo" panose="020B0604030504040204" pitchFamily="34" charset="-128"/>
              <a:ea typeface="Meiryo" panose="020B0604030504040204" pitchFamily="34" charset="-128"/>
            </a:endParaRPr>
          </a:p>
        </p:txBody>
      </p:sp>
      <p:grpSp>
        <p:nvGrpSpPr>
          <p:cNvPr id="11" name="グループ化 10">
            <a:extLst>
              <a:ext uri="{FF2B5EF4-FFF2-40B4-BE49-F238E27FC236}">
                <a16:creationId xmlns:a16="http://schemas.microsoft.com/office/drawing/2014/main" id="{B209CDF1-1E4B-D745-3A53-2E01A105992D}"/>
              </a:ext>
            </a:extLst>
          </p:cNvPr>
          <p:cNvGrpSpPr/>
          <p:nvPr/>
        </p:nvGrpSpPr>
        <p:grpSpPr>
          <a:xfrm>
            <a:off x="1280190" y="3469360"/>
            <a:ext cx="1430691" cy="2773891"/>
            <a:chOff x="3321431" y="3469360"/>
            <a:chExt cx="1430691" cy="2773891"/>
          </a:xfrm>
        </p:grpSpPr>
        <p:sp>
          <p:nvSpPr>
            <p:cNvPr id="12" name="角丸四角形 45">
              <a:extLst>
                <a:ext uri="{FF2B5EF4-FFF2-40B4-BE49-F238E27FC236}">
                  <a16:creationId xmlns:a16="http://schemas.microsoft.com/office/drawing/2014/main" id="{BB3EC7E9-5AB6-1222-1267-A27F9382C33F}"/>
                </a:ext>
              </a:extLst>
            </p:cNvPr>
            <p:cNvSpPr/>
            <p:nvPr/>
          </p:nvSpPr>
          <p:spPr>
            <a:xfrm>
              <a:off x="3386110" y="3528940"/>
              <a:ext cx="1301333" cy="2606634"/>
            </a:xfrm>
            <a:prstGeom prst="roundRect">
              <a:avLst>
                <a:gd name="adj" fmla="val 7298"/>
              </a:avLst>
            </a:prstGeom>
            <a:solidFill>
              <a:srgbClr val="FFFFFF"/>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3" name="図 12">
              <a:extLst>
                <a:ext uri="{FF2B5EF4-FFF2-40B4-BE49-F238E27FC236}">
                  <a16:creationId xmlns:a16="http://schemas.microsoft.com/office/drawing/2014/main" id="{9DEE3EDE-61A4-8470-1401-64520B1B85B5}"/>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3321431" y="3469360"/>
              <a:ext cx="1430691" cy="2773891"/>
            </a:xfrm>
            <a:prstGeom prst="rect">
              <a:avLst/>
            </a:prstGeom>
          </p:spPr>
        </p:pic>
      </p:grpSp>
      <p:grpSp>
        <p:nvGrpSpPr>
          <p:cNvPr id="15" name="グループ化 14">
            <a:extLst>
              <a:ext uri="{FF2B5EF4-FFF2-40B4-BE49-F238E27FC236}">
                <a16:creationId xmlns:a16="http://schemas.microsoft.com/office/drawing/2014/main" id="{C9F9BA2C-CADE-AD1B-77C8-C17172AF54C7}"/>
              </a:ext>
            </a:extLst>
          </p:cNvPr>
          <p:cNvGrpSpPr/>
          <p:nvPr/>
        </p:nvGrpSpPr>
        <p:grpSpPr>
          <a:xfrm>
            <a:off x="1403409" y="3673951"/>
            <a:ext cx="1186667" cy="2411500"/>
            <a:chOff x="1687657" y="3840047"/>
            <a:chExt cx="912495" cy="1854336"/>
          </a:xfrm>
        </p:grpSpPr>
        <p:pic>
          <p:nvPicPr>
            <p:cNvPr id="16" name="図 15">
              <a:extLst>
                <a:ext uri="{FF2B5EF4-FFF2-40B4-BE49-F238E27FC236}">
                  <a16:creationId xmlns:a16="http://schemas.microsoft.com/office/drawing/2014/main" id="{48732D5A-42BA-95EB-1C26-5CA2D55E1E39}"/>
                </a:ext>
              </a:extLst>
            </p:cNvPr>
            <p:cNvPicPr>
              <a:picLocks noChangeAspect="1"/>
            </p:cNvPicPr>
            <p:nvPr/>
          </p:nvPicPr>
          <p:blipFill rotWithShape="1">
            <a:blip r:embed="rId4"/>
            <a:srcRect l="5722" r="4321" b="3529"/>
            <a:stretch/>
          </p:blipFill>
          <p:spPr>
            <a:xfrm>
              <a:off x="1687657" y="3840047"/>
              <a:ext cx="912495" cy="1847800"/>
            </a:xfrm>
            <a:prstGeom prst="rect">
              <a:avLst/>
            </a:prstGeom>
            <a:ln>
              <a:noFill/>
            </a:ln>
          </p:spPr>
        </p:pic>
        <p:sp>
          <p:nvSpPr>
            <p:cNvPr id="17" name="正方形/長方形 16">
              <a:extLst>
                <a:ext uri="{FF2B5EF4-FFF2-40B4-BE49-F238E27FC236}">
                  <a16:creationId xmlns:a16="http://schemas.microsoft.com/office/drawing/2014/main" id="{CE49D9DD-5C3A-1C10-F682-9CB2E9F1CB88}"/>
                </a:ext>
              </a:extLst>
            </p:cNvPr>
            <p:cNvSpPr>
              <a:spLocks noChangeAspect="1"/>
            </p:cNvSpPr>
            <p:nvPr/>
          </p:nvSpPr>
          <p:spPr>
            <a:xfrm>
              <a:off x="1709975" y="5207258"/>
              <a:ext cx="866001" cy="487125"/>
            </a:xfrm>
            <a:prstGeom prst="rect">
              <a:avLst/>
            </a:prstGeom>
            <a:solidFill>
              <a:schemeClr val="accent2">
                <a:lumMod val="50000"/>
              </a:schemeClr>
            </a:solidFill>
            <a:ln w="25400" cap="rnd">
              <a:solidFill>
                <a:schemeClr val="accent6"/>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18" name="テキスト ボックス 17">
            <a:extLst>
              <a:ext uri="{FF2B5EF4-FFF2-40B4-BE49-F238E27FC236}">
                <a16:creationId xmlns:a16="http://schemas.microsoft.com/office/drawing/2014/main" id="{4911A98B-E3A1-DB5A-35B0-766914F579BF}"/>
              </a:ext>
            </a:extLst>
          </p:cNvPr>
          <p:cNvSpPr txBox="1"/>
          <p:nvPr/>
        </p:nvSpPr>
        <p:spPr>
          <a:xfrm>
            <a:off x="3689267" y="2931260"/>
            <a:ext cx="2170466" cy="397801"/>
          </a:xfrm>
          <a:prstGeom prst="rect">
            <a:avLst/>
          </a:prstGeom>
          <a:noFill/>
          <a:ln w="38100">
            <a:noFill/>
          </a:ln>
        </p:spPr>
        <p:txBody>
          <a:bodyPr vert="horz"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100" i="0" u="none" strike="noStrike" kern="1200" cap="none" spc="0" normalizeH="0" baseline="0" noProof="0">
                <a:ln>
                  <a:noFill/>
                </a:ln>
                <a:solidFill>
                  <a:schemeClr val="accent3"/>
                </a:solidFill>
                <a:effectLst/>
                <a:uLnTx/>
                <a:uFillTx/>
                <a:latin typeface="メイリオ"/>
                <a:ea typeface="メイリオ"/>
                <a:cs typeface="+mn-cs"/>
              </a:rPr>
              <a:t>ご希望の</a:t>
            </a:r>
            <a:r>
              <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rPr>
              <a:t>Yahoo!</a:t>
            </a:r>
            <a:r>
              <a:rPr kumimoji="1" lang="ja-JP" altLang="en-US" sz="1100" i="0" u="none" strike="noStrike" kern="1200" cap="none" spc="0" normalizeH="0" baseline="0" noProof="0">
                <a:ln>
                  <a:noFill/>
                </a:ln>
                <a:solidFill>
                  <a:schemeClr val="accent3"/>
                </a:solidFill>
                <a:effectLst/>
                <a:uLnTx/>
                <a:uFillTx/>
                <a:latin typeface="メイリオ"/>
                <a:ea typeface="メイリオ"/>
                <a:cs typeface="+mn-cs"/>
              </a:rPr>
              <a:t>ファイナンス商品</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rPr>
              <a:t>100</a:t>
            </a:r>
            <a:r>
              <a:rPr kumimoji="1" lang="ja-JP" altLang="en-US" sz="1100" i="0" u="none" strike="noStrike" kern="1200" cap="none" spc="0" normalizeH="0" baseline="0" noProof="0">
                <a:ln>
                  <a:noFill/>
                </a:ln>
                <a:solidFill>
                  <a:schemeClr val="accent3"/>
                </a:solidFill>
                <a:effectLst/>
                <a:uLnTx/>
                <a:uFillTx/>
                <a:latin typeface="メイリオ"/>
                <a:ea typeface="メイリオ"/>
                <a:cs typeface="+mn-cs"/>
              </a:rPr>
              <a:t>万円分</a:t>
            </a:r>
          </a:p>
        </p:txBody>
      </p:sp>
      <p:sp>
        <p:nvSpPr>
          <p:cNvPr id="19" name="角丸四角形 10">
            <a:extLst>
              <a:ext uri="{FF2B5EF4-FFF2-40B4-BE49-F238E27FC236}">
                <a16:creationId xmlns:a16="http://schemas.microsoft.com/office/drawing/2014/main" id="{9CEBE119-17D1-D39A-2E11-A10CE735D428}"/>
              </a:ext>
            </a:extLst>
          </p:cNvPr>
          <p:cNvSpPr/>
          <p:nvPr/>
        </p:nvSpPr>
        <p:spPr>
          <a:xfrm>
            <a:off x="3321431" y="2521757"/>
            <a:ext cx="2942499" cy="324214"/>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200" b="1" kern="0">
                <a:solidFill>
                  <a:schemeClr val="bg1"/>
                </a:solidFill>
                <a:latin typeface="Meiryo" panose="020B0604030504040204" pitchFamily="34" charset="-128"/>
                <a:ea typeface="Meiryo" panose="020B0604030504040204" pitchFamily="34" charset="-128"/>
              </a:rPr>
              <a:t>通常広告</a:t>
            </a:r>
            <a:endParaRPr kumimoji="0" lang="en-US" altLang="ja-JP" sz="1200" b="1" kern="0" dirty="0">
              <a:solidFill>
                <a:schemeClr val="bg1"/>
              </a:solidFill>
              <a:latin typeface="Meiryo" panose="020B0604030504040204" pitchFamily="34" charset="-128"/>
              <a:ea typeface="Meiryo" panose="020B0604030504040204" pitchFamily="34" charset="-128"/>
            </a:endParaRPr>
          </a:p>
        </p:txBody>
      </p:sp>
      <p:grpSp>
        <p:nvGrpSpPr>
          <p:cNvPr id="20" name="グループ化 19">
            <a:extLst>
              <a:ext uri="{FF2B5EF4-FFF2-40B4-BE49-F238E27FC236}">
                <a16:creationId xmlns:a16="http://schemas.microsoft.com/office/drawing/2014/main" id="{8F1B168D-429B-100D-9BDE-A2C0F49D2316}"/>
              </a:ext>
            </a:extLst>
          </p:cNvPr>
          <p:cNvGrpSpPr/>
          <p:nvPr/>
        </p:nvGrpSpPr>
        <p:grpSpPr>
          <a:xfrm>
            <a:off x="3321431" y="3469360"/>
            <a:ext cx="1430691" cy="2773891"/>
            <a:chOff x="3321431" y="3469360"/>
            <a:chExt cx="1430691" cy="2773891"/>
          </a:xfrm>
        </p:grpSpPr>
        <p:sp>
          <p:nvSpPr>
            <p:cNvPr id="21" name="角丸四角形 18">
              <a:extLst>
                <a:ext uri="{FF2B5EF4-FFF2-40B4-BE49-F238E27FC236}">
                  <a16:creationId xmlns:a16="http://schemas.microsoft.com/office/drawing/2014/main" id="{3BDE4CB6-EBDA-42BF-6351-231E5F0DE606}"/>
                </a:ext>
              </a:extLst>
            </p:cNvPr>
            <p:cNvSpPr/>
            <p:nvPr/>
          </p:nvSpPr>
          <p:spPr>
            <a:xfrm>
              <a:off x="3386110" y="3528940"/>
              <a:ext cx="1301333" cy="2606634"/>
            </a:xfrm>
            <a:prstGeom prst="roundRect">
              <a:avLst>
                <a:gd name="adj" fmla="val 7298"/>
              </a:avLst>
            </a:prstGeom>
            <a:solidFill>
              <a:srgbClr val="FFFFFF"/>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2" name="図 21">
              <a:extLst>
                <a:ext uri="{FF2B5EF4-FFF2-40B4-BE49-F238E27FC236}">
                  <a16:creationId xmlns:a16="http://schemas.microsoft.com/office/drawing/2014/main" id="{50DF78C2-1D24-6AE6-BE87-6D31F0B0338E}"/>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3321431" y="3469360"/>
              <a:ext cx="1430691" cy="2773891"/>
            </a:xfrm>
            <a:prstGeom prst="rect">
              <a:avLst/>
            </a:prstGeom>
          </p:spPr>
        </p:pic>
      </p:grpSp>
      <p:pic>
        <p:nvPicPr>
          <p:cNvPr id="23" name="図 22">
            <a:extLst>
              <a:ext uri="{FF2B5EF4-FFF2-40B4-BE49-F238E27FC236}">
                <a16:creationId xmlns:a16="http://schemas.microsoft.com/office/drawing/2014/main" id="{11FDB63E-86E7-70BA-72B8-39CC0B86B04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24776" y="3730879"/>
            <a:ext cx="1224000" cy="2218909"/>
          </a:xfrm>
          <a:prstGeom prst="rect">
            <a:avLst/>
          </a:prstGeom>
          <a:ln>
            <a:solidFill>
              <a:schemeClr val="bg1">
                <a:lumMod val="85000"/>
              </a:schemeClr>
            </a:solidFill>
          </a:ln>
        </p:spPr>
      </p:pic>
      <p:grpSp>
        <p:nvGrpSpPr>
          <p:cNvPr id="24" name="グループ化 23">
            <a:extLst>
              <a:ext uri="{FF2B5EF4-FFF2-40B4-BE49-F238E27FC236}">
                <a16:creationId xmlns:a16="http://schemas.microsoft.com/office/drawing/2014/main" id="{9A30E37F-C9DA-33F7-702D-F4FFA38D0159}"/>
              </a:ext>
            </a:extLst>
          </p:cNvPr>
          <p:cNvGrpSpPr/>
          <p:nvPr/>
        </p:nvGrpSpPr>
        <p:grpSpPr>
          <a:xfrm>
            <a:off x="4833239" y="3469360"/>
            <a:ext cx="1430691" cy="2773891"/>
            <a:chOff x="4833239" y="3469360"/>
            <a:chExt cx="1430691" cy="2773891"/>
          </a:xfrm>
        </p:grpSpPr>
        <p:sp>
          <p:nvSpPr>
            <p:cNvPr id="25" name="角丸四角形 28">
              <a:extLst>
                <a:ext uri="{FF2B5EF4-FFF2-40B4-BE49-F238E27FC236}">
                  <a16:creationId xmlns:a16="http://schemas.microsoft.com/office/drawing/2014/main" id="{9A295BD9-399D-B863-FE52-27AA688B8CE0}"/>
                </a:ext>
              </a:extLst>
            </p:cNvPr>
            <p:cNvSpPr/>
            <p:nvPr/>
          </p:nvSpPr>
          <p:spPr>
            <a:xfrm>
              <a:off x="4897918" y="3528940"/>
              <a:ext cx="1301333" cy="2606634"/>
            </a:xfrm>
            <a:prstGeom prst="roundRect">
              <a:avLst>
                <a:gd name="adj" fmla="val 7298"/>
              </a:avLst>
            </a:prstGeom>
            <a:solidFill>
              <a:srgbClr val="FFFFFF"/>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6" name="図 25">
              <a:extLst>
                <a:ext uri="{FF2B5EF4-FFF2-40B4-BE49-F238E27FC236}">
                  <a16:creationId xmlns:a16="http://schemas.microsoft.com/office/drawing/2014/main" id="{B73DBF3E-6045-E9ED-2B1F-02FB68688C6F}"/>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4833239" y="3469360"/>
              <a:ext cx="1430691" cy="2773891"/>
            </a:xfrm>
            <a:prstGeom prst="rect">
              <a:avLst/>
            </a:prstGeom>
          </p:spPr>
        </p:pic>
      </p:grpSp>
      <p:pic>
        <p:nvPicPr>
          <p:cNvPr id="27" name="図 26">
            <a:extLst>
              <a:ext uri="{FF2B5EF4-FFF2-40B4-BE49-F238E27FC236}">
                <a16:creationId xmlns:a16="http://schemas.microsoft.com/office/drawing/2014/main" id="{D7128989-B800-647F-6B97-32909B2A560A}"/>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936584" y="3741110"/>
            <a:ext cx="1224000" cy="2198446"/>
          </a:xfrm>
          <a:prstGeom prst="rect">
            <a:avLst/>
          </a:prstGeom>
          <a:ln>
            <a:solidFill>
              <a:schemeClr val="bg1">
                <a:lumMod val="85000"/>
              </a:schemeClr>
            </a:solidFill>
          </a:ln>
        </p:spPr>
      </p:pic>
      <p:grpSp>
        <p:nvGrpSpPr>
          <p:cNvPr id="28" name="グループ化 27">
            <a:extLst>
              <a:ext uri="{FF2B5EF4-FFF2-40B4-BE49-F238E27FC236}">
                <a16:creationId xmlns:a16="http://schemas.microsoft.com/office/drawing/2014/main" id="{78053527-B620-61BA-68E8-0786D4A002EC}"/>
              </a:ext>
            </a:extLst>
          </p:cNvPr>
          <p:cNvGrpSpPr/>
          <p:nvPr/>
        </p:nvGrpSpPr>
        <p:grpSpPr>
          <a:xfrm>
            <a:off x="6975388" y="3469360"/>
            <a:ext cx="1430691" cy="2773891"/>
            <a:chOff x="4833239" y="3469360"/>
            <a:chExt cx="1430691" cy="2773891"/>
          </a:xfrm>
        </p:grpSpPr>
        <p:sp>
          <p:nvSpPr>
            <p:cNvPr id="29" name="角丸四角形 42">
              <a:extLst>
                <a:ext uri="{FF2B5EF4-FFF2-40B4-BE49-F238E27FC236}">
                  <a16:creationId xmlns:a16="http://schemas.microsoft.com/office/drawing/2014/main" id="{9EE3314C-83D3-BBE7-2130-A09D2D3B8D01}"/>
                </a:ext>
              </a:extLst>
            </p:cNvPr>
            <p:cNvSpPr/>
            <p:nvPr/>
          </p:nvSpPr>
          <p:spPr>
            <a:xfrm>
              <a:off x="4897918" y="3528940"/>
              <a:ext cx="1301333" cy="2606634"/>
            </a:xfrm>
            <a:prstGeom prst="roundRect">
              <a:avLst>
                <a:gd name="adj" fmla="val 7298"/>
              </a:avLst>
            </a:prstGeom>
            <a:solidFill>
              <a:srgbClr val="FFFFFF"/>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0" name="図 29">
              <a:extLst>
                <a:ext uri="{FF2B5EF4-FFF2-40B4-BE49-F238E27FC236}">
                  <a16:creationId xmlns:a16="http://schemas.microsoft.com/office/drawing/2014/main" id="{4A0F414C-0B54-44E5-10E0-6D3E6194AF5B}"/>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4833239" y="3469360"/>
              <a:ext cx="1430691" cy="2773891"/>
            </a:xfrm>
            <a:prstGeom prst="rect">
              <a:avLst/>
            </a:prstGeom>
          </p:spPr>
        </p:pic>
      </p:grpSp>
      <p:grpSp>
        <p:nvGrpSpPr>
          <p:cNvPr id="31" name="グループ化 30">
            <a:extLst>
              <a:ext uri="{FF2B5EF4-FFF2-40B4-BE49-F238E27FC236}">
                <a16:creationId xmlns:a16="http://schemas.microsoft.com/office/drawing/2014/main" id="{338687DB-4FC1-7D5E-3D42-3483F36C1940}"/>
              </a:ext>
            </a:extLst>
          </p:cNvPr>
          <p:cNvGrpSpPr/>
          <p:nvPr/>
        </p:nvGrpSpPr>
        <p:grpSpPr>
          <a:xfrm>
            <a:off x="7078858" y="3670813"/>
            <a:ext cx="1223750" cy="1544224"/>
            <a:chOff x="6957061" y="3846250"/>
            <a:chExt cx="1451931" cy="1832161"/>
          </a:xfrm>
        </p:grpSpPr>
        <p:sp>
          <p:nvSpPr>
            <p:cNvPr id="32" name="正方形/長方形 31">
              <a:extLst>
                <a:ext uri="{FF2B5EF4-FFF2-40B4-BE49-F238E27FC236}">
                  <a16:creationId xmlns:a16="http://schemas.microsoft.com/office/drawing/2014/main" id="{231FBA87-9C31-5EBB-C434-30F10E664057}"/>
                </a:ext>
              </a:extLst>
            </p:cNvPr>
            <p:cNvSpPr/>
            <p:nvPr/>
          </p:nvSpPr>
          <p:spPr>
            <a:xfrm>
              <a:off x="6957061" y="3846250"/>
              <a:ext cx="1451931" cy="1832161"/>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a:ea typeface="メイリオ"/>
                <a:cs typeface="+mn-cs"/>
              </a:endParaRPr>
            </a:p>
          </p:txBody>
        </p:sp>
        <p:pic>
          <p:nvPicPr>
            <p:cNvPr id="33" name="図 32">
              <a:extLst>
                <a:ext uri="{FF2B5EF4-FFF2-40B4-BE49-F238E27FC236}">
                  <a16:creationId xmlns:a16="http://schemas.microsoft.com/office/drawing/2014/main" id="{0F6F86FD-7D87-D12D-3A7F-339F91931C37}"/>
                </a:ext>
              </a:extLst>
            </p:cNvPr>
            <p:cNvPicPr>
              <a:picLocks noChangeAspect="1"/>
            </p:cNvPicPr>
            <p:nvPr/>
          </p:nvPicPr>
          <p:blipFill rotWithShape="1">
            <a:blip r:embed="rId7"/>
            <a:srcRect l="2502" t="231" b="-1"/>
            <a:stretch/>
          </p:blipFill>
          <p:spPr>
            <a:xfrm>
              <a:off x="6978264" y="3850783"/>
              <a:ext cx="1409525" cy="199018"/>
            </a:xfrm>
            <a:prstGeom prst="rect">
              <a:avLst/>
            </a:prstGeom>
          </p:spPr>
        </p:pic>
        <p:sp>
          <p:nvSpPr>
            <p:cNvPr id="34" name="正方形/長方形 33">
              <a:extLst>
                <a:ext uri="{FF2B5EF4-FFF2-40B4-BE49-F238E27FC236}">
                  <a16:creationId xmlns:a16="http://schemas.microsoft.com/office/drawing/2014/main" id="{C3D86F88-61EC-1F3C-10C8-33E651405F20}"/>
                </a:ext>
              </a:extLst>
            </p:cNvPr>
            <p:cNvSpPr/>
            <p:nvPr/>
          </p:nvSpPr>
          <p:spPr bwMode="auto">
            <a:xfrm>
              <a:off x="7037577" y="4497940"/>
              <a:ext cx="1263196" cy="908930"/>
            </a:xfrm>
            <a:prstGeom prst="rect">
              <a:avLst/>
            </a:prstGeom>
            <a:solidFill>
              <a:schemeClr val="tx2">
                <a:lumMod val="20000"/>
                <a:lumOff val="80000"/>
              </a:schemeClr>
            </a:solidFill>
            <a:ln w="9525" cap="flat" cmpd="sng" algn="ctr">
              <a:solidFill>
                <a:srgbClr val="808080"/>
              </a:solidFill>
              <a:prstDash val="solid"/>
              <a:round/>
              <a:headEnd type="none" w="med" len="med"/>
              <a:tailEnd type="none" w="med" len="med"/>
            </a:ln>
            <a:effectLst/>
          </p:spPr>
          <p:txBody>
            <a:bodyPr vert="horz" wrap="none" lIns="54000" tIns="46800" rIns="54000" bIns="4680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eiryo UI" panose="020B0604030504040204" pitchFamily="50" charset="-128"/>
                </a:rPr>
                <a:t>本文</a:t>
              </a:r>
            </a:p>
          </p:txBody>
        </p:sp>
        <p:sp>
          <p:nvSpPr>
            <p:cNvPr id="35" name="正方形/長方形 34">
              <a:extLst>
                <a:ext uri="{FF2B5EF4-FFF2-40B4-BE49-F238E27FC236}">
                  <a16:creationId xmlns:a16="http://schemas.microsoft.com/office/drawing/2014/main" id="{264D2F63-DFDE-2328-89C3-9CDAD85C2EF3}"/>
                </a:ext>
              </a:extLst>
            </p:cNvPr>
            <p:cNvSpPr/>
            <p:nvPr/>
          </p:nvSpPr>
          <p:spPr bwMode="auto">
            <a:xfrm>
              <a:off x="7040848" y="4172761"/>
              <a:ext cx="1259924" cy="236894"/>
            </a:xfrm>
            <a:prstGeom prst="rect">
              <a:avLst/>
            </a:prstGeom>
            <a:solidFill>
              <a:schemeClr val="tx2">
                <a:lumMod val="20000"/>
                <a:lumOff val="80000"/>
              </a:schemeClr>
            </a:solidFill>
            <a:ln w="9525" cap="flat" cmpd="sng" algn="ctr">
              <a:solidFill>
                <a:srgbClr val="808080"/>
              </a:solidFill>
              <a:prstDash val="solid"/>
              <a:round/>
              <a:headEnd type="none" w="med" len="med"/>
              <a:tailEnd type="none" w="med" len="med"/>
            </a:ln>
            <a:effectLst/>
          </p:spPr>
          <p:txBody>
            <a:bodyPr vert="horz" wrap="none" lIns="54000" tIns="46800" rIns="54000" bIns="4680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8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eiryo UI" panose="020B0604030504040204" pitchFamily="50" charset="-128"/>
                </a:rPr>
                <a:t>タイトル</a:t>
              </a:r>
            </a:p>
          </p:txBody>
        </p:sp>
        <p:sp>
          <p:nvSpPr>
            <p:cNvPr id="36" name="正方形/長方形 35">
              <a:extLst>
                <a:ext uri="{FF2B5EF4-FFF2-40B4-BE49-F238E27FC236}">
                  <a16:creationId xmlns:a16="http://schemas.microsoft.com/office/drawing/2014/main" id="{2CBC33B0-424C-D99B-2881-168657AA150B}"/>
                </a:ext>
              </a:extLst>
            </p:cNvPr>
            <p:cNvSpPr/>
            <p:nvPr/>
          </p:nvSpPr>
          <p:spPr>
            <a:xfrm>
              <a:off x="7041326" y="5440848"/>
              <a:ext cx="1259446" cy="156103"/>
            </a:xfrm>
            <a:prstGeom prst="rect">
              <a:avLst/>
            </a:prstGeom>
            <a:solidFill>
              <a:schemeClr val="accent2">
                <a:lumMod val="90000"/>
              </a:schemeClr>
            </a:solid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a:ea typeface="メイリオ"/>
                <a:cs typeface="+mn-cs"/>
              </a:endParaRPr>
            </a:p>
          </p:txBody>
        </p:sp>
      </p:grpSp>
      <p:sp>
        <p:nvSpPr>
          <p:cNvPr id="37" name="角丸四角形 48">
            <a:extLst>
              <a:ext uri="{FF2B5EF4-FFF2-40B4-BE49-F238E27FC236}">
                <a16:creationId xmlns:a16="http://schemas.microsoft.com/office/drawing/2014/main" id="{2FEC48E9-C433-5401-C208-581631E4A5DD}"/>
              </a:ext>
            </a:extLst>
          </p:cNvPr>
          <p:cNvSpPr/>
          <p:nvPr/>
        </p:nvSpPr>
        <p:spPr>
          <a:xfrm>
            <a:off x="9545798" y="3528940"/>
            <a:ext cx="1301333" cy="2606634"/>
          </a:xfrm>
          <a:prstGeom prst="roundRect">
            <a:avLst>
              <a:gd name="adj" fmla="val 7298"/>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10000"/>
              </a:lnSpc>
            </a:pPr>
            <a:r>
              <a:rPr kumimoji="1" lang="ja-JP" altLang="en-US" sz="1600" dirty="0">
                <a:solidFill>
                  <a:schemeClr val="accent6"/>
                </a:solidFill>
                <a:latin typeface="Meiryo" panose="020B0604030504040204" pitchFamily="34" charset="-128"/>
                <a:ea typeface="Meiryo" panose="020B0604030504040204" pitchFamily="34" charset="-128"/>
              </a:rPr>
              <a:t>広告主様</a:t>
            </a:r>
            <a:br>
              <a:rPr kumimoji="1" lang="en-US" altLang="ja-JP" sz="1600" dirty="0">
                <a:solidFill>
                  <a:schemeClr val="accent6"/>
                </a:solidFill>
                <a:latin typeface="Meiryo" panose="020B0604030504040204" pitchFamily="34" charset="-128"/>
                <a:ea typeface="Meiryo" panose="020B0604030504040204" pitchFamily="34" charset="-128"/>
              </a:rPr>
            </a:br>
            <a:r>
              <a:rPr kumimoji="1" lang="ja-JP" altLang="en-US" sz="1600" dirty="0">
                <a:solidFill>
                  <a:schemeClr val="accent6"/>
                </a:solidFill>
                <a:latin typeface="Meiryo" panose="020B0604030504040204" pitchFamily="34" charset="-128"/>
                <a:ea typeface="Meiryo" panose="020B0604030504040204" pitchFamily="34" charset="-128"/>
              </a:rPr>
              <a:t>ページ</a:t>
            </a:r>
          </a:p>
        </p:txBody>
      </p:sp>
      <p:pic>
        <p:nvPicPr>
          <p:cNvPr id="38" name="図 37">
            <a:extLst>
              <a:ext uri="{FF2B5EF4-FFF2-40B4-BE49-F238E27FC236}">
                <a16:creationId xmlns:a16="http://schemas.microsoft.com/office/drawing/2014/main" id="{047E23A2-68A9-1B38-A5A6-EC855D5EB978}"/>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9481119" y="3469360"/>
            <a:ext cx="1430691" cy="2773891"/>
          </a:xfrm>
          <a:prstGeom prst="rect">
            <a:avLst/>
          </a:prstGeom>
        </p:spPr>
      </p:pic>
      <p:sp>
        <p:nvSpPr>
          <p:cNvPr id="39" name="object 4">
            <a:extLst>
              <a:ext uri="{FF2B5EF4-FFF2-40B4-BE49-F238E27FC236}">
                <a16:creationId xmlns:a16="http://schemas.microsoft.com/office/drawing/2014/main" id="{F1659362-ACAF-CCF2-8A2B-D05F12BF2ABD}"/>
              </a:ext>
            </a:extLst>
          </p:cNvPr>
          <p:cNvSpPr txBox="1"/>
          <p:nvPr/>
        </p:nvSpPr>
        <p:spPr>
          <a:xfrm>
            <a:off x="479425" y="1096255"/>
            <a:ext cx="10980738" cy="621709"/>
          </a:xfrm>
          <a:prstGeom prst="rect">
            <a:avLst/>
          </a:prstGeom>
          <a:noFill/>
        </p:spPr>
        <p:txBody>
          <a:bodyPr vert="horz" wrap="square" lIns="0" tIns="0" rIns="0" bIns="0" rtlCol="0">
            <a:spAutoFit/>
          </a:bodyPr>
          <a:lstStyle/>
          <a:p>
            <a:pPr>
              <a:lnSpc>
                <a:spcPct val="130000"/>
              </a:lnSpc>
            </a:pPr>
            <a:r>
              <a:rPr lang="ja-JP" altLang="en-US" sz="1600" spc="-5" dirty="0">
                <a:solidFill>
                  <a:schemeClr val="accent3"/>
                </a:solidFill>
                <a:latin typeface="メイリオ"/>
                <a:cs typeface="メイリオ"/>
              </a:rPr>
              <a:t>金融媒体として圧倒的な規模を誇る「</a:t>
            </a:r>
            <a:r>
              <a:rPr lang="en" altLang="ja-JP" sz="1600" spc="-5" dirty="0">
                <a:solidFill>
                  <a:schemeClr val="accent3"/>
                </a:solidFill>
                <a:latin typeface="メイリオ"/>
                <a:cs typeface="メイリオ"/>
              </a:rPr>
              <a:t>Yahoo!</a:t>
            </a:r>
            <a:r>
              <a:rPr lang="ja-JP" altLang="en-US" sz="1600" spc="-5" dirty="0">
                <a:solidFill>
                  <a:schemeClr val="accent3"/>
                </a:solidFill>
                <a:latin typeface="メイリオ"/>
                <a:cs typeface="メイリオ"/>
              </a:rPr>
              <a:t>ファイナンス」面に記事コンテンツを掲載します。</a:t>
            </a:r>
          </a:p>
          <a:p>
            <a:pPr>
              <a:lnSpc>
                <a:spcPct val="130000"/>
              </a:lnSpc>
            </a:pPr>
            <a:r>
              <a:rPr lang="ja-JP" altLang="en-US" sz="1600" b="1" spc="-5" dirty="0">
                <a:solidFill>
                  <a:schemeClr val="accent3"/>
                </a:solidFill>
                <a:latin typeface="メイリオ"/>
                <a:cs typeface="メイリオ"/>
              </a:rPr>
              <a:t>金融商品に興味があるユーザーに対し、広告主様ご要望の内容、スタイルで訴求メッセージを届けます。</a:t>
            </a:r>
          </a:p>
        </p:txBody>
      </p:sp>
      <p:sp>
        <p:nvSpPr>
          <p:cNvPr id="40" name="ホームベース 12">
            <a:extLst>
              <a:ext uri="{FF2B5EF4-FFF2-40B4-BE49-F238E27FC236}">
                <a16:creationId xmlns:a16="http://schemas.microsoft.com/office/drawing/2014/main" id="{258B9148-E167-D899-77A1-A44B1E210FB9}"/>
              </a:ext>
            </a:extLst>
          </p:cNvPr>
          <p:cNvSpPr/>
          <p:nvPr/>
        </p:nvSpPr>
        <p:spPr>
          <a:xfrm>
            <a:off x="8890727" y="1809390"/>
            <a:ext cx="2821847" cy="475343"/>
          </a:xfrm>
          <a:prstGeom prst="homePlate">
            <a:avLst/>
          </a:prstGeom>
          <a:solidFill>
            <a:schemeClr val="accent6"/>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kumimoji="1" lang="en-US" altLang="ja-JP" sz="1400" b="1" dirty="0">
                <a:solidFill>
                  <a:schemeClr val="bg1"/>
                </a:solidFill>
                <a:latin typeface="Meiryo" panose="020B0604030504040204" pitchFamily="34" charset="-128"/>
                <a:ea typeface="Meiryo" panose="020B0604030504040204" pitchFamily="34" charset="-128"/>
              </a:rPr>
              <a:t>LP</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41" name="ホームベース 13">
            <a:extLst>
              <a:ext uri="{FF2B5EF4-FFF2-40B4-BE49-F238E27FC236}">
                <a16:creationId xmlns:a16="http://schemas.microsoft.com/office/drawing/2014/main" id="{4F6E8052-F30E-6AA0-663D-B22FB9DC7D1D}"/>
              </a:ext>
            </a:extLst>
          </p:cNvPr>
          <p:cNvSpPr/>
          <p:nvPr/>
        </p:nvSpPr>
        <p:spPr>
          <a:xfrm>
            <a:off x="6279811" y="1809390"/>
            <a:ext cx="2821847" cy="475343"/>
          </a:xfrm>
          <a:prstGeom prst="homePlate">
            <a:avLst/>
          </a:prstGeom>
          <a:solidFill>
            <a:schemeClr val="accent2">
              <a:lumMod val="75000"/>
            </a:schemeClr>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lang="ja-JP" altLang="en-US" sz="1400" b="1">
                <a:solidFill>
                  <a:schemeClr val="bg1"/>
                </a:solidFill>
                <a:latin typeface="Meiryo" panose="020B0604030504040204" pitchFamily="34" charset="-128"/>
                <a:ea typeface="Meiryo" panose="020B0604030504040204" pitchFamily="34" charset="-128"/>
              </a:rPr>
              <a:t>タイアップ</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42" name="ホームベース 14">
            <a:extLst>
              <a:ext uri="{FF2B5EF4-FFF2-40B4-BE49-F238E27FC236}">
                <a16:creationId xmlns:a16="http://schemas.microsoft.com/office/drawing/2014/main" id="{2407D189-BA37-AAE1-1430-E0D3C110A1E3}"/>
              </a:ext>
            </a:extLst>
          </p:cNvPr>
          <p:cNvSpPr/>
          <p:nvPr/>
        </p:nvSpPr>
        <p:spPr>
          <a:xfrm>
            <a:off x="464235" y="1809390"/>
            <a:ext cx="6026506" cy="475343"/>
          </a:xfrm>
          <a:prstGeom prst="homePlate">
            <a:avLst/>
          </a:prstGeom>
          <a:solidFill>
            <a:schemeClr val="accent2">
              <a:lumMod val="90000"/>
            </a:schemeClr>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kumimoji="1" lang="ja-JP" altLang="en-US" sz="1400" b="1">
                <a:solidFill>
                  <a:schemeClr val="accent3"/>
                </a:solidFill>
                <a:latin typeface="Meiryo" panose="020B0604030504040204" pitchFamily="34" charset="-128"/>
                <a:ea typeface="Meiryo" panose="020B0604030504040204" pitchFamily="34" charset="-128"/>
              </a:rPr>
              <a:t>各種誘導</a:t>
            </a:r>
          </a:p>
        </p:txBody>
      </p:sp>
      <p:grpSp>
        <p:nvGrpSpPr>
          <p:cNvPr id="43" name="グループ化 42">
            <a:extLst>
              <a:ext uri="{FF2B5EF4-FFF2-40B4-BE49-F238E27FC236}">
                <a16:creationId xmlns:a16="http://schemas.microsoft.com/office/drawing/2014/main" id="{8DEC547A-9AAB-E632-B917-430306E28688}"/>
              </a:ext>
            </a:extLst>
          </p:cNvPr>
          <p:cNvGrpSpPr>
            <a:grpSpLocks noChangeAspect="1"/>
          </p:cNvGrpSpPr>
          <p:nvPr/>
        </p:nvGrpSpPr>
        <p:grpSpPr>
          <a:xfrm>
            <a:off x="6431635" y="4756992"/>
            <a:ext cx="272794" cy="150529"/>
            <a:chOff x="5270129" y="3256673"/>
            <a:chExt cx="396700" cy="218901"/>
          </a:xfrm>
        </p:grpSpPr>
        <p:sp>
          <p:nvSpPr>
            <p:cNvPr id="44" name="直角三角形 43">
              <a:extLst>
                <a:ext uri="{FF2B5EF4-FFF2-40B4-BE49-F238E27FC236}">
                  <a16:creationId xmlns:a16="http://schemas.microsoft.com/office/drawing/2014/main" id="{50F4F7C3-F405-2EA8-8B33-C298240AF337}"/>
                </a:ext>
              </a:extLst>
            </p:cNvPr>
            <p:cNvSpPr/>
            <p:nvPr/>
          </p:nvSpPr>
          <p:spPr>
            <a:xfrm rot="13500000">
              <a:off x="5447928" y="3256673"/>
              <a:ext cx="218901" cy="218901"/>
            </a:xfrm>
            <a:prstGeom prst="rtTriangle">
              <a:avLst/>
            </a:prstGeom>
            <a:solidFill>
              <a:schemeClr val="accent6"/>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45" name="直角三角形 44">
              <a:extLst>
                <a:ext uri="{FF2B5EF4-FFF2-40B4-BE49-F238E27FC236}">
                  <a16:creationId xmlns:a16="http://schemas.microsoft.com/office/drawing/2014/main" id="{850639B4-A43D-26B1-7667-5DFF357781E2}"/>
                </a:ext>
              </a:extLst>
            </p:cNvPr>
            <p:cNvSpPr/>
            <p:nvPr/>
          </p:nvSpPr>
          <p:spPr>
            <a:xfrm rot="13500000">
              <a:off x="5270129" y="3256673"/>
              <a:ext cx="218901" cy="218901"/>
            </a:xfrm>
            <a:prstGeom prst="rtTriangle">
              <a:avLst/>
            </a:prstGeom>
            <a:solidFill>
              <a:schemeClr val="accent2">
                <a:lumMod val="75000"/>
              </a:scheme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grpSp>
        <p:nvGrpSpPr>
          <p:cNvPr id="46" name="グループ化 45">
            <a:extLst>
              <a:ext uri="{FF2B5EF4-FFF2-40B4-BE49-F238E27FC236}">
                <a16:creationId xmlns:a16="http://schemas.microsoft.com/office/drawing/2014/main" id="{29DFB236-E5E8-FF70-B782-C9A2CFBBF478}"/>
              </a:ext>
            </a:extLst>
          </p:cNvPr>
          <p:cNvGrpSpPr>
            <a:grpSpLocks noChangeAspect="1"/>
          </p:cNvGrpSpPr>
          <p:nvPr/>
        </p:nvGrpSpPr>
        <p:grpSpPr>
          <a:xfrm>
            <a:off x="8754330" y="4756992"/>
            <a:ext cx="272794" cy="150529"/>
            <a:chOff x="5270129" y="3256673"/>
            <a:chExt cx="396700" cy="218901"/>
          </a:xfrm>
        </p:grpSpPr>
        <p:sp>
          <p:nvSpPr>
            <p:cNvPr id="47" name="直角三角形 46">
              <a:extLst>
                <a:ext uri="{FF2B5EF4-FFF2-40B4-BE49-F238E27FC236}">
                  <a16:creationId xmlns:a16="http://schemas.microsoft.com/office/drawing/2014/main" id="{71648098-9D74-0225-9D0F-375ACA469B15}"/>
                </a:ext>
              </a:extLst>
            </p:cNvPr>
            <p:cNvSpPr/>
            <p:nvPr/>
          </p:nvSpPr>
          <p:spPr>
            <a:xfrm rot="13500000">
              <a:off x="5447928" y="3256673"/>
              <a:ext cx="218901" cy="218901"/>
            </a:xfrm>
            <a:prstGeom prst="rtTriangle">
              <a:avLst/>
            </a:prstGeom>
            <a:solidFill>
              <a:schemeClr val="accent6"/>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48" name="直角三角形 47">
              <a:extLst>
                <a:ext uri="{FF2B5EF4-FFF2-40B4-BE49-F238E27FC236}">
                  <a16:creationId xmlns:a16="http://schemas.microsoft.com/office/drawing/2014/main" id="{59A6B535-3E2C-622B-DC36-131E6CDB29C7}"/>
                </a:ext>
              </a:extLst>
            </p:cNvPr>
            <p:cNvSpPr/>
            <p:nvPr/>
          </p:nvSpPr>
          <p:spPr>
            <a:xfrm rot="13500000">
              <a:off x="5270129" y="3256673"/>
              <a:ext cx="218901" cy="218901"/>
            </a:xfrm>
            <a:prstGeom prst="rtTriangle">
              <a:avLst/>
            </a:prstGeom>
            <a:solidFill>
              <a:schemeClr val="accent2">
                <a:lumMod val="75000"/>
              </a:scheme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cxnSp>
        <p:nvCxnSpPr>
          <p:cNvPr id="49" name="直線矢印コネクタ 48">
            <a:extLst>
              <a:ext uri="{FF2B5EF4-FFF2-40B4-BE49-F238E27FC236}">
                <a16:creationId xmlns:a16="http://schemas.microsoft.com/office/drawing/2014/main" id="{F112CA70-71F4-F226-4E2F-3FD9FAA19DA7}"/>
              </a:ext>
            </a:extLst>
          </p:cNvPr>
          <p:cNvCxnSpPr>
            <a:stCxn id="36" idx="3"/>
          </p:cNvCxnSpPr>
          <p:nvPr/>
        </p:nvCxnSpPr>
        <p:spPr>
          <a:xfrm>
            <a:off x="8211395" y="5080594"/>
            <a:ext cx="1269724" cy="0"/>
          </a:xfrm>
          <a:prstGeom prst="straightConnector1">
            <a:avLst/>
          </a:prstGeom>
          <a:ln w="25400" cap="rnd">
            <a:solidFill>
              <a:schemeClr val="accent6"/>
            </a:solidFill>
            <a:prstDash val="sysDot"/>
            <a:tailEnd type="triangle" w="lg" len="med"/>
          </a:ln>
        </p:spPr>
        <p:style>
          <a:lnRef idx="1">
            <a:schemeClr val="accent1"/>
          </a:lnRef>
          <a:fillRef idx="0">
            <a:schemeClr val="accent1"/>
          </a:fillRef>
          <a:effectRef idx="0">
            <a:schemeClr val="accent1"/>
          </a:effectRef>
          <a:fontRef idx="minor">
            <a:schemeClr val="tx1"/>
          </a:fontRef>
        </p:style>
      </p:cxnSp>
      <p:sp>
        <p:nvSpPr>
          <p:cNvPr id="3" name="正方形/長方形 2">
            <a:extLst>
              <a:ext uri="{FF2B5EF4-FFF2-40B4-BE49-F238E27FC236}">
                <a16:creationId xmlns:a16="http://schemas.microsoft.com/office/drawing/2014/main" id="{979D68A4-4299-0B07-3110-87D79CB75EBB}"/>
              </a:ext>
            </a:extLst>
          </p:cNvPr>
          <p:cNvSpPr/>
          <p:nvPr/>
        </p:nvSpPr>
        <p:spPr>
          <a:xfrm>
            <a:off x="3516243" y="4235851"/>
            <a:ext cx="1058202" cy="351915"/>
          </a:xfrm>
          <a:prstGeom prst="rect">
            <a:avLst/>
          </a:prstGeom>
          <a:no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 name="正方形/長方形 4">
            <a:extLst>
              <a:ext uri="{FF2B5EF4-FFF2-40B4-BE49-F238E27FC236}">
                <a16:creationId xmlns:a16="http://schemas.microsoft.com/office/drawing/2014/main" id="{921C65E0-48BD-4D86-AC74-750B4FDABEC2}"/>
              </a:ext>
            </a:extLst>
          </p:cNvPr>
          <p:cNvSpPr/>
          <p:nvPr/>
        </p:nvSpPr>
        <p:spPr>
          <a:xfrm>
            <a:off x="4950802" y="4266967"/>
            <a:ext cx="1223999" cy="671730"/>
          </a:xfrm>
          <a:prstGeom prst="rect">
            <a:avLst/>
          </a:prstGeom>
          <a:no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1431350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en-US" altLang="ja-JP" dirty="0"/>
              <a:t>Yahoo!</a:t>
            </a:r>
            <a:r>
              <a:rPr lang="ja-JP" altLang="en-US" dirty="0"/>
              <a:t>ファイナンス</a:t>
            </a:r>
            <a:r>
              <a:rPr lang="en-US" altLang="ja-JP" dirty="0"/>
              <a:t>  </a:t>
            </a:r>
            <a:r>
              <a:rPr lang="ja-JP" altLang="en-US" dirty="0"/>
              <a:t>タイアップ</a:t>
            </a:r>
            <a:r>
              <a:rPr lang="en-US" altLang="ja-JP" dirty="0"/>
              <a:t> </a:t>
            </a:r>
            <a:r>
              <a:rPr lang="en-US" altLang="ja-JP" sz="1600" dirty="0"/>
              <a:t>– PC</a:t>
            </a:r>
            <a:r>
              <a:rPr lang="ja-JP" altLang="en-US" sz="1600" dirty="0"/>
              <a:t> </a:t>
            </a:r>
            <a:r>
              <a:rPr lang="en-US" altLang="ja-JP" sz="1600" dirty="0"/>
              <a:t>–</a:t>
            </a:r>
            <a:endParaRPr kumimoji="1" lang="ja-JP" altLang="en-US" sz="1600" dirty="0"/>
          </a:p>
        </p:txBody>
      </p:sp>
      <p:sp>
        <p:nvSpPr>
          <p:cNvPr id="3" name="正方形/長方形 2">
            <a:extLst>
              <a:ext uri="{FF2B5EF4-FFF2-40B4-BE49-F238E27FC236}">
                <a16:creationId xmlns:a16="http://schemas.microsoft.com/office/drawing/2014/main" id="{9911411D-3904-3FAF-8502-A5F676212056}"/>
              </a:ext>
            </a:extLst>
          </p:cNvPr>
          <p:cNvSpPr/>
          <p:nvPr/>
        </p:nvSpPr>
        <p:spPr>
          <a:xfrm>
            <a:off x="825413" y="2324713"/>
            <a:ext cx="10634749" cy="4236424"/>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5" name="正方形/長方形 4">
            <a:extLst>
              <a:ext uri="{FF2B5EF4-FFF2-40B4-BE49-F238E27FC236}">
                <a16:creationId xmlns:a16="http://schemas.microsoft.com/office/drawing/2014/main" id="{FF395146-B6B4-DBC2-C8E4-07C6B685B542}"/>
              </a:ext>
            </a:extLst>
          </p:cNvPr>
          <p:cNvSpPr/>
          <p:nvPr/>
        </p:nvSpPr>
        <p:spPr>
          <a:xfrm>
            <a:off x="479425" y="2329245"/>
            <a:ext cx="350620" cy="4236424"/>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wordArtVertRtl" wrap="square" lIns="91440" tIns="45720" rIns="91440" bIns="45720" numCol="1" spcCol="0" rtlCol="0" fromWordArt="0" anchor="ctr" anchorCtr="0" forceAA="0" compatLnSpc="1">
            <a:prstTxWarp prst="textNoShape">
              <a:avLst/>
            </a:prstTxWarp>
            <a:noAutofit/>
          </a:bodyPr>
          <a:lstStyle/>
          <a:p>
            <a:pPr algn="ctr"/>
            <a:r>
              <a:rPr lang="en-US" altLang="ja-JP" sz="1200" b="1" dirty="0">
                <a:solidFill>
                  <a:schemeClr val="accent3"/>
                </a:solidFill>
                <a:latin typeface="Meiryo" panose="020B0604030504040204" pitchFamily="34" charset="-128"/>
                <a:ea typeface="Meiryo" panose="020B0604030504040204" pitchFamily="34" charset="-128"/>
              </a:rPr>
              <a:t>PC</a:t>
            </a: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50" name="テキスト ボックス 49">
            <a:extLst>
              <a:ext uri="{FF2B5EF4-FFF2-40B4-BE49-F238E27FC236}">
                <a16:creationId xmlns:a16="http://schemas.microsoft.com/office/drawing/2014/main" id="{308B1744-3C55-0627-74ED-FC771EC18511}"/>
              </a:ext>
            </a:extLst>
          </p:cNvPr>
          <p:cNvSpPr txBox="1"/>
          <p:nvPr/>
        </p:nvSpPr>
        <p:spPr>
          <a:xfrm>
            <a:off x="1080967" y="2955752"/>
            <a:ext cx="2218556" cy="194669"/>
          </a:xfrm>
          <a:prstGeom prst="rect">
            <a:avLst/>
          </a:prstGeom>
          <a:noFill/>
          <a:ln w="38100">
            <a:noFill/>
          </a:ln>
        </p:spPr>
        <p:txBody>
          <a:bodyPr vert="horz" wrap="none" lIns="0" tIns="0" rIns="0" bIns="0" rtlCol="0">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rPr>
              <a:t>Yahoo!</a:t>
            </a:r>
            <a:r>
              <a:rPr kumimoji="1" lang="ja-JP" altLang="en-US" sz="1100" i="0" u="none" strike="noStrike" kern="1200" cap="none" spc="0" normalizeH="0" baseline="0" noProof="0" dirty="0">
                <a:ln>
                  <a:noFill/>
                </a:ln>
                <a:solidFill>
                  <a:schemeClr val="accent3"/>
                </a:solidFill>
                <a:effectLst/>
                <a:uLnTx/>
                <a:uFillTx/>
                <a:latin typeface="メイリオ"/>
                <a:ea typeface="メイリオ"/>
                <a:cs typeface="+mn-cs"/>
              </a:rPr>
              <a:t>ファイナンス</a:t>
            </a:r>
            <a:r>
              <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rPr>
              <a:t> </a:t>
            </a:r>
            <a:r>
              <a:rPr kumimoji="1" lang="ja-JP" altLang="en-US" sz="1100" i="0" u="none" strike="noStrike" kern="1200" cap="none" spc="0" normalizeH="0" baseline="0" noProof="0" dirty="0">
                <a:ln>
                  <a:noFill/>
                </a:ln>
                <a:solidFill>
                  <a:schemeClr val="accent3"/>
                </a:solidFill>
                <a:effectLst/>
                <a:uLnTx/>
                <a:uFillTx/>
                <a:latin typeface="メイリオ"/>
                <a:ea typeface="メイリオ"/>
                <a:cs typeface="+mn-cs"/>
              </a:rPr>
              <a:t>トップ、ほか</a:t>
            </a:r>
          </a:p>
        </p:txBody>
      </p:sp>
      <p:sp>
        <p:nvSpPr>
          <p:cNvPr id="51" name="角丸四角形 19">
            <a:extLst>
              <a:ext uri="{FF2B5EF4-FFF2-40B4-BE49-F238E27FC236}">
                <a16:creationId xmlns:a16="http://schemas.microsoft.com/office/drawing/2014/main" id="{A81E9DED-8CB2-03D2-0A6F-A5ADFE788675}"/>
              </a:ext>
            </a:extLst>
          </p:cNvPr>
          <p:cNvSpPr/>
          <p:nvPr/>
        </p:nvSpPr>
        <p:spPr>
          <a:xfrm>
            <a:off x="991197" y="2521757"/>
            <a:ext cx="2448000" cy="324214"/>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200" b="1" kern="0" dirty="0">
                <a:solidFill>
                  <a:schemeClr val="bg1"/>
                </a:solidFill>
                <a:latin typeface="Meiryo" panose="020B0604030504040204" pitchFamily="34" charset="-128"/>
                <a:ea typeface="Meiryo" panose="020B0604030504040204" pitchFamily="34" charset="-128"/>
              </a:rPr>
              <a:t>編集誘導枠</a:t>
            </a:r>
            <a:endParaRPr kumimoji="0" lang="en-US" altLang="ja-JP" sz="1200" b="1" kern="0" dirty="0">
              <a:solidFill>
                <a:schemeClr val="bg1"/>
              </a:solidFill>
              <a:latin typeface="Meiryo" panose="020B0604030504040204" pitchFamily="34" charset="-128"/>
              <a:ea typeface="Meiryo" panose="020B0604030504040204" pitchFamily="34" charset="-128"/>
            </a:endParaRPr>
          </a:p>
        </p:txBody>
      </p:sp>
      <p:sp>
        <p:nvSpPr>
          <p:cNvPr id="53" name="テキスト ボックス 52">
            <a:extLst>
              <a:ext uri="{FF2B5EF4-FFF2-40B4-BE49-F238E27FC236}">
                <a16:creationId xmlns:a16="http://schemas.microsoft.com/office/drawing/2014/main" id="{9F4A4FF7-7D4A-5EA1-53D9-D876DE08CA2A}"/>
              </a:ext>
            </a:extLst>
          </p:cNvPr>
          <p:cNvSpPr txBox="1"/>
          <p:nvPr/>
        </p:nvSpPr>
        <p:spPr>
          <a:xfrm>
            <a:off x="3776176" y="2931260"/>
            <a:ext cx="2170466" cy="397801"/>
          </a:xfrm>
          <a:prstGeom prst="rect">
            <a:avLst/>
          </a:prstGeom>
          <a:noFill/>
          <a:ln w="38100">
            <a:noFill/>
          </a:ln>
        </p:spPr>
        <p:txBody>
          <a:bodyPr vert="horz"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100" i="0" u="none" strike="noStrike" kern="1200" cap="none" spc="0" normalizeH="0" baseline="0" noProof="0" dirty="0">
                <a:ln>
                  <a:noFill/>
                </a:ln>
                <a:solidFill>
                  <a:schemeClr val="accent3"/>
                </a:solidFill>
                <a:effectLst/>
                <a:uLnTx/>
                <a:uFillTx/>
                <a:latin typeface="メイリオ"/>
                <a:ea typeface="メイリオ"/>
                <a:cs typeface="+mn-cs"/>
              </a:rPr>
              <a:t>ご希望の</a:t>
            </a:r>
            <a:r>
              <a:rPr kumimoji="1" lang="en" altLang="ja-JP" sz="1100" i="0" u="none" strike="noStrike" kern="1200" cap="none" spc="0" normalizeH="0" baseline="0" noProof="0" dirty="0">
                <a:ln>
                  <a:noFill/>
                </a:ln>
                <a:solidFill>
                  <a:schemeClr val="accent3"/>
                </a:solidFill>
                <a:effectLst/>
                <a:uLnTx/>
                <a:uFillTx/>
                <a:latin typeface="メイリオ"/>
                <a:ea typeface="メイリオ"/>
                <a:cs typeface="+mn-cs"/>
              </a:rPr>
              <a:t>Yahoo!</a:t>
            </a:r>
            <a:r>
              <a:rPr kumimoji="1" lang="ja-JP" altLang="en-US" sz="1100" i="0" u="none" strike="noStrike" kern="1200" cap="none" spc="0" normalizeH="0" baseline="0" noProof="0" dirty="0">
                <a:ln>
                  <a:noFill/>
                </a:ln>
                <a:solidFill>
                  <a:schemeClr val="accent3"/>
                </a:solidFill>
                <a:effectLst/>
                <a:uLnTx/>
                <a:uFillTx/>
                <a:latin typeface="メイリオ"/>
                <a:ea typeface="メイリオ"/>
                <a:cs typeface="+mn-cs"/>
              </a:rPr>
              <a:t>ファイナンス商品</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rPr>
              <a:t>50</a:t>
            </a:r>
            <a:r>
              <a:rPr kumimoji="1" lang="ja-JP" altLang="en-US" sz="1100" i="0" u="none" strike="noStrike" kern="1200" cap="none" spc="0" normalizeH="0" baseline="0" noProof="0" dirty="0">
                <a:ln>
                  <a:noFill/>
                </a:ln>
                <a:solidFill>
                  <a:schemeClr val="accent3"/>
                </a:solidFill>
                <a:effectLst/>
                <a:uLnTx/>
                <a:uFillTx/>
                <a:latin typeface="メイリオ"/>
                <a:ea typeface="メイリオ"/>
                <a:cs typeface="+mn-cs"/>
              </a:rPr>
              <a:t>万円分</a:t>
            </a:r>
          </a:p>
        </p:txBody>
      </p:sp>
      <p:sp>
        <p:nvSpPr>
          <p:cNvPr id="54" name="角丸四角形 10">
            <a:extLst>
              <a:ext uri="{FF2B5EF4-FFF2-40B4-BE49-F238E27FC236}">
                <a16:creationId xmlns:a16="http://schemas.microsoft.com/office/drawing/2014/main" id="{9C2BB983-04FA-A7C7-FD06-FE7AB727192C}"/>
              </a:ext>
            </a:extLst>
          </p:cNvPr>
          <p:cNvSpPr/>
          <p:nvPr/>
        </p:nvSpPr>
        <p:spPr>
          <a:xfrm>
            <a:off x="3594002" y="2521757"/>
            <a:ext cx="2448000" cy="324214"/>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200" b="1" kern="0">
                <a:solidFill>
                  <a:schemeClr val="bg1"/>
                </a:solidFill>
                <a:latin typeface="Meiryo" panose="020B0604030504040204" pitchFamily="34" charset="-128"/>
                <a:ea typeface="Meiryo" panose="020B0604030504040204" pitchFamily="34" charset="-128"/>
              </a:rPr>
              <a:t>通常広告</a:t>
            </a:r>
            <a:endParaRPr kumimoji="0" lang="en-US" altLang="ja-JP" sz="1200" b="1" kern="0" dirty="0">
              <a:solidFill>
                <a:schemeClr val="bg1"/>
              </a:solidFill>
              <a:latin typeface="Meiryo" panose="020B0604030504040204" pitchFamily="34" charset="-128"/>
              <a:ea typeface="Meiryo" panose="020B0604030504040204" pitchFamily="34" charset="-128"/>
            </a:endParaRPr>
          </a:p>
        </p:txBody>
      </p:sp>
      <p:sp>
        <p:nvSpPr>
          <p:cNvPr id="55" name="object 4">
            <a:extLst>
              <a:ext uri="{FF2B5EF4-FFF2-40B4-BE49-F238E27FC236}">
                <a16:creationId xmlns:a16="http://schemas.microsoft.com/office/drawing/2014/main" id="{FA925CCB-58D1-A7E8-889E-D2C23F0BCD36}"/>
              </a:ext>
            </a:extLst>
          </p:cNvPr>
          <p:cNvSpPr txBox="1"/>
          <p:nvPr/>
        </p:nvSpPr>
        <p:spPr>
          <a:xfrm>
            <a:off x="479425" y="1096255"/>
            <a:ext cx="10980738" cy="621709"/>
          </a:xfrm>
          <a:prstGeom prst="rect">
            <a:avLst/>
          </a:prstGeom>
          <a:noFill/>
        </p:spPr>
        <p:txBody>
          <a:bodyPr vert="horz" wrap="square" lIns="0" tIns="0" rIns="0" bIns="0" rtlCol="0">
            <a:spAutoFit/>
          </a:bodyPr>
          <a:lstStyle/>
          <a:p>
            <a:pPr>
              <a:lnSpc>
                <a:spcPct val="130000"/>
              </a:lnSpc>
            </a:pPr>
            <a:r>
              <a:rPr lang="ja-JP" altLang="en-US" sz="1600" spc="-5">
                <a:solidFill>
                  <a:schemeClr val="accent3"/>
                </a:solidFill>
                <a:latin typeface="メイリオ"/>
                <a:cs typeface="メイリオ"/>
              </a:rPr>
              <a:t>金融媒体として圧倒的な規模を誇る「</a:t>
            </a:r>
            <a:r>
              <a:rPr lang="en" altLang="ja-JP" sz="1600" spc="-5" dirty="0">
                <a:solidFill>
                  <a:schemeClr val="accent3"/>
                </a:solidFill>
                <a:latin typeface="メイリオ"/>
                <a:cs typeface="メイリオ"/>
              </a:rPr>
              <a:t>Yahoo!</a:t>
            </a:r>
            <a:r>
              <a:rPr lang="ja-JP" altLang="en-US" sz="1600" spc="-5">
                <a:solidFill>
                  <a:schemeClr val="accent3"/>
                </a:solidFill>
                <a:latin typeface="メイリオ"/>
                <a:cs typeface="メイリオ"/>
              </a:rPr>
              <a:t>ファイナンス」面に記事コンテンツを掲載します。</a:t>
            </a:r>
          </a:p>
          <a:p>
            <a:pPr>
              <a:lnSpc>
                <a:spcPct val="130000"/>
              </a:lnSpc>
            </a:pPr>
            <a:r>
              <a:rPr lang="ja-JP" altLang="en-US" sz="1600" b="1" spc="-5">
                <a:solidFill>
                  <a:schemeClr val="accent3"/>
                </a:solidFill>
                <a:latin typeface="メイリオ"/>
                <a:cs typeface="メイリオ"/>
              </a:rPr>
              <a:t>金融商品に興味があるユーザーに対し、広告主様ご要望の内容、スタイルで訴求メッセージを届けます。</a:t>
            </a:r>
          </a:p>
        </p:txBody>
      </p:sp>
      <p:sp>
        <p:nvSpPr>
          <p:cNvPr id="56" name="ホームベース 12">
            <a:extLst>
              <a:ext uri="{FF2B5EF4-FFF2-40B4-BE49-F238E27FC236}">
                <a16:creationId xmlns:a16="http://schemas.microsoft.com/office/drawing/2014/main" id="{128F1884-592E-DD1F-109D-304B1F003513}"/>
              </a:ext>
            </a:extLst>
          </p:cNvPr>
          <p:cNvSpPr/>
          <p:nvPr/>
        </p:nvSpPr>
        <p:spPr>
          <a:xfrm>
            <a:off x="8890727" y="1809390"/>
            <a:ext cx="2821847" cy="475343"/>
          </a:xfrm>
          <a:prstGeom prst="homePlate">
            <a:avLst/>
          </a:prstGeom>
          <a:solidFill>
            <a:schemeClr val="accent6"/>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kumimoji="1" lang="en-US" altLang="ja-JP" sz="1400" b="1" dirty="0">
                <a:solidFill>
                  <a:schemeClr val="bg1"/>
                </a:solidFill>
                <a:latin typeface="Meiryo" panose="020B0604030504040204" pitchFamily="34" charset="-128"/>
                <a:ea typeface="Meiryo" panose="020B0604030504040204" pitchFamily="34" charset="-128"/>
              </a:rPr>
              <a:t>LP</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57" name="ホームベース 13">
            <a:extLst>
              <a:ext uri="{FF2B5EF4-FFF2-40B4-BE49-F238E27FC236}">
                <a16:creationId xmlns:a16="http://schemas.microsoft.com/office/drawing/2014/main" id="{218BA01D-2594-51EB-FE53-AE88C2D5AB87}"/>
              </a:ext>
            </a:extLst>
          </p:cNvPr>
          <p:cNvSpPr/>
          <p:nvPr/>
        </p:nvSpPr>
        <p:spPr>
          <a:xfrm>
            <a:off x="6279811" y="1809390"/>
            <a:ext cx="2821847" cy="475343"/>
          </a:xfrm>
          <a:prstGeom prst="homePlate">
            <a:avLst/>
          </a:prstGeom>
          <a:solidFill>
            <a:schemeClr val="accent2">
              <a:lumMod val="75000"/>
            </a:schemeClr>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lang="ja-JP" altLang="en-US" sz="1400" b="1">
                <a:solidFill>
                  <a:schemeClr val="bg1"/>
                </a:solidFill>
                <a:latin typeface="Meiryo" panose="020B0604030504040204" pitchFamily="34" charset="-128"/>
                <a:ea typeface="Meiryo" panose="020B0604030504040204" pitchFamily="34" charset="-128"/>
              </a:rPr>
              <a:t>タイアップ</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58" name="ホームベース 14">
            <a:extLst>
              <a:ext uri="{FF2B5EF4-FFF2-40B4-BE49-F238E27FC236}">
                <a16:creationId xmlns:a16="http://schemas.microsoft.com/office/drawing/2014/main" id="{24A3CF25-8D79-6BD7-0C6B-7C9FE3C82E6A}"/>
              </a:ext>
            </a:extLst>
          </p:cNvPr>
          <p:cNvSpPr/>
          <p:nvPr/>
        </p:nvSpPr>
        <p:spPr>
          <a:xfrm>
            <a:off x="464235" y="1809390"/>
            <a:ext cx="6026506" cy="475343"/>
          </a:xfrm>
          <a:prstGeom prst="homePlate">
            <a:avLst/>
          </a:prstGeom>
          <a:solidFill>
            <a:schemeClr val="accent2">
              <a:lumMod val="90000"/>
            </a:schemeClr>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kumimoji="1" lang="ja-JP" altLang="en-US" sz="1400" b="1">
                <a:solidFill>
                  <a:schemeClr val="accent3"/>
                </a:solidFill>
                <a:latin typeface="Meiryo" panose="020B0604030504040204" pitchFamily="34" charset="-128"/>
                <a:ea typeface="Meiryo" panose="020B0604030504040204" pitchFamily="34" charset="-128"/>
              </a:rPr>
              <a:t>各種誘導</a:t>
            </a:r>
          </a:p>
        </p:txBody>
      </p:sp>
      <p:grpSp>
        <p:nvGrpSpPr>
          <p:cNvPr id="59" name="グループ化 58">
            <a:extLst>
              <a:ext uri="{FF2B5EF4-FFF2-40B4-BE49-F238E27FC236}">
                <a16:creationId xmlns:a16="http://schemas.microsoft.com/office/drawing/2014/main" id="{904BB0EE-2E13-4F45-4AAA-07678019669A}"/>
              </a:ext>
            </a:extLst>
          </p:cNvPr>
          <p:cNvGrpSpPr>
            <a:grpSpLocks noChangeAspect="1"/>
          </p:cNvGrpSpPr>
          <p:nvPr/>
        </p:nvGrpSpPr>
        <p:grpSpPr>
          <a:xfrm>
            <a:off x="5969794" y="4108958"/>
            <a:ext cx="272794" cy="150529"/>
            <a:chOff x="5270129" y="3256673"/>
            <a:chExt cx="396700" cy="218901"/>
          </a:xfrm>
        </p:grpSpPr>
        <p:sp>
          <p:nvSpPr>
            <p:cNvPr id="60" name="直角三角形 59">
              <a:extLst>
                <a:ext uri="{FF2B5EF4-FFF2-40B4-BE49-F238E27FC236}">
                  <a16:creationId xmlns:a16="http://schemas.microsoft.com/office/drawing/2014/main" id="{FF0ABB2A-3B8C-C0FB-A904-4FF4628D24DF}"/>
                </a:ext>
              </a:extLst>
            </p:cNvPr>
            <p:cNvSpPr/>
            <p:nvPr/>
          </p:nvSpPr>
          <p:spPr>
            <a:xfrm rot="13500000">
              <a:off x="5447928" y="3256673"/>
              <a:ext cx="218901" cy="218901"/>
            </a:xfrm>
            <a:prstGeom prst="rtTriangle">
              <a:avLst/>
            </a:prstGeom>
            <a:solidFill>
              <a:schemeClr val="accent6"/>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61" name="直角三角形 60">
              <a:extLst>
                <a:ext uri="{FF2B5EF4-FFF2-40B4-BE49-F238E27FC236}">
                  <a16:creationId xmlns:a16="http://schemas.microsoft.com/office/drawing/2014/main" id="{AE869D54-4396-0CBD-B078-DFEAEB97006B}"/>
                </a:ext>
              </a:extLst>
            </p:cNvPr>
            <p:cNvSpPr/>
            <p:nvPr/>
          </p:nvSpPr>
          <p:spPr>
            <a:xfrm rot="13500000">
              <a:off x="5270129" y="3256673"/>
              <a:ext cx="218901" cy="218901"/>
            </a:xfrm>
            <a:prstGeom prst="rtTriangle">
              <a:avLst/>
            </a:prstGeom>
            <a:solidFill>
              <a:schemeClr val="accent2">
                <a:lumMod val="75000"/>
              </a:scheme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grpSp>
        <p:nvGrpSpPr>
          <p:cNvPr id="62" name="グループ化 61">
            <a:extLst>
              <a:ext uri="{FF2B5EF4-FFF2-40B4-BE49-F238E27FC236}">
                <a16:creationId xmlns:a16="http://schemas.microsoft.com/office/drawing/2014/main" id="{B18E6BCD-EBC0-6DC5-00F8-B85E33DFBB9F}"/>
              </a:ext>
            </a:extLst>
          </p:cNvPr>
          <p:cNvGrpSpPr>
            <a:grpSpLocks noChangeAspect="1"/>
          </p:cNvGrpSpPr>
          <p:nvPr/>
        </p:nvGrpSpPr>
        <p:grpSpPr>
          <a:xfrm>
            <a:off x="8719342" y="4108958"/>
            <a:ext cx="272794" cy="150529"/>
            <a:chOff x="5270129" y="3256673"/>
            <a:chExt cx="396700" cy="218901"/>
          </a:xfrm>
        </p:grpSpPr>
        <p:sp>
          <p:nvSpPr>
            <p:cNvPr id="63" name="直角三角形 62">
              <a:extLst>
                <a:ext uri="{FF2B5EF4-FFF2-40B4-BE49-F238E27FC236}">
                  <a16:creationId xmlns:a16="http://schemas.microsoft.com/office/drawing/2014/main" id="{0A8AC6CA-7FB8-723F-44DB-4F7A7CC5E71A}"/>
                </a:ext>
              </a:extLst>
            </p:cNvPr>
            <p:cNvSpPr/>
            <p:nvPr/>
          </p:nvSpPr>
          <p:spPr>
            <a:xfrm rot="13500000">
              <a:off x="5447928" y="3256673"/>
              <a:ext cx="218901" cy="218901"/>
            </a:xfrm>
            <a:prstGeom prst="rtTriangle">
              <a:avLst/>
            </a:prstGeom>
            <a:solidFill>
              <a:schemeClr val="accent6"/>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64" name="直角三角形 63">
              <a:extLst>
                <a:ext uri="{FF2B5EF4-FFF2-40B4-BE49-F238E27FC236}">
                  <a16:creationId xmlns:a16="http://schemas.microsoft.com/office/drawing/2014/main" id="{28BAE287-9A24-02F0-4C33-08174D5F3D09}"/>
                </a:ext>
              </a:extLst>
            </p:cNvPr>
            <p:cNvSpPr/>
            <p:nvPr/>
          </p:nvSpPr>
          <p:spPr>
            <a:xfrm rot="13500000">
              <a:off x="5270129" y="3256673"/>
              <a:ext cx="218901" cy="218901"/>
            </a:xfrm>
            <a:prstGeom prst="rtTriangle">
              <a:avLst/>
            </a:prstGeom>
            <a:solidFill>
              <a:schemeClr val="accent2">
                <a:lumMod val="75000"/>
              </a:scheme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pic>
        <p:nvPicPr>
          <p:cNvPr id="65" name="図 64">
            <a:extLst>
              <a:ext uri="{FF2B5EF4-FFF2-40B4-BE49-F238E27FC236}">
                <a16:creationId xmlns:a16="http://schemas.microsoft.com/office/drawing/2014/main" id="{051822CE-9062-B11D-F0F5-6FDDEA277D49}"/>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95622" y="3469360"/>
            <a:ext cx="2103950" cy="1691025"/>
          </a:xfrm>
          <a:prstGeom prst="rect">
            <a:avLst/>
          </a:prstGeom>
        </p:spPr>
      </p:pic>
      <p:pic>
        <p:nvPicPr>
          <p:cNvPr id="76" name="図 75">
            <a:extLst>
              <a:ext uri="{FF2B5EF4-FFF2-40B4-BE49-F238E27FC236}">
                <a16:creationId xmlns:a16="http://schemas.microsoft.com/office/drawing/2014/main" id="{8A08EBCE-955B-280C-E46E-6D7E693272C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599076" y="3469360"/>
            <a:ext cx="2103950" cy="1691025"/>
          </a:xfrm>
          <a:prstGeom prst="rect">
            <a:avLst/>
          </a:prstGeom>
        </p:spPr>
      </p:pic>
      <p:pic>
        <p:nvPicPr>
          <p:cNvPr id="79" name="図 78">
            <a:extLst>
              <a:ext uri="{FF2B5EF4-FFF2-40B4-BE49-F238E27FC236}">
                <a16:creationId xmlns:a16="http://schemas.microsoft.com/office/drawing/2014/main" id="{25DFFC8C-92B7-2E4C-5373-8CC7E27154F2}"/>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447779" y="4598312"/>
            <a:ext cx="1107444" cy="1052389"/>
          </a:xfrm>
          <a:prstGeom prst="rect">
            <a:avLst/>
          </a:prstGeom>
        </p:spPr>
      </p:pic>
      <p:pic>
        <p:nvPicPr>
          <p:cNvPr id="80" name="図 79">
            <a:extLst>
              <a:ext uri="{FF2B5EF4-FFF2-40B4-BE49-F238E27FC236}">
                <a16:creationId xmlns:a16="http://schemas.microsoft.com/office/drawing/2014/main" id="{36DCA504-D6C3-A8AF-9C43-1691D4AE446C}"/>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408109" y="3524203"/>
            <a:ext cx="2299548" cy="1848235"/>
          </a:xfrm>
          <a:prstGeom prst="rect">
            <a:avLst/>
          </a:prstGeom>
        </p:spPr>
      </p:pic>
      <p:grpSp>
        <p:nvGrpSpPr>
          <p:cNvPr id="81" name="グループ化 80">
            <a:extLst>
              <a:ext uri="{FF2B5EF4-FFF2-40B4-BE49-F238E27FC236}">
                <a16:creationId xmlns:a16="http://schemas.microsoft.com/office/drawing/2014/main" id="{02C971A8-F290-927F-90A3-23B9FD3EDABB}"/>
              </a:ext>
            </a:extLst>
          </p:cNvPr>
          <p:cNvGrpSpPr/>
          <p:nvPr/>
        </p:nvGrpSpPr>
        <p:grpSpPr>
          <a:xfrm>
            <a:off x="6808901" y="3635472"/>
            <a:ext cx="1511582" cy="1137130"/>
            <a:chOff x="6494077" y="4945383"/>
            <a:chExt cx="2770275" cy="2084018"/>
          </a:xfrm>
        </p:grpSpPr>
        <p:grpSp>
          <p:nvGrpSpPr>
            <p:cNvPr id="82" name="グループ化 81">
              <a:extLst>
                <a:ext uri="{FF2B5EF4-FFF2-40B4-BE49-F238E27FC236}">
                  <a16:creationId xmlns:a16="http://schemas.microsoft.com/office/drawing/2014/main" id="{277EA6AB-AEE8-70F6-AFCC-556486FBAA1A}"/>
                </a:ext>
              </a:extLst>
            </p:cNvPr>
            <p:cNvGrpSpPr/>
            <p:nvPr/>
          </p:nvGrpSpPr>
          <p:grpSpPr>
            <a:xfrm>
              <a:off x="6494077" y="4945383"/>
              <a:ext cx="2770275" cy="2084018"/>
              <a:chOff x="6057016" y="1670516"/>
              <a:chExt cx="2770275" cy="2084018"/>
            </a:xfrm>
          </p:grpSpPr>
          <p:pic>
            <p:nvPicPr>
              <p:cNvPr id="84" name="図 83">
                <a:extLst>
                  <a:ext uri="{FF2B5EF4-FFF2-40B4-BE49-F238E27FC236}">
                    <a16:creationId xmlns:a16="http://schemas.microsoft.com/office/drawing/2014/main" id="{2ED65123-2305-3BD1-9CD0-7CF6F45A78F5}"/>
                  </a:ext>
                </a:extLst>
              </p:cNvPr>
              <p:cNvPicPr>
                <a:picLocks noChangeAspect="1"/>
              </p:cNvPicPr>
              <p:nvPr/>
            </p:nvPicPr>
            <p:blipFill>
              <a:blip r:embed="rId6"/>
              <a:stretch>
                <a:fillRect/>
              </a:stretch>
            </p:blipFill>
            <p:spPr>
              <a:xfrm>
                <a:off x="6057016" y="1670516"/>
                <a:ext cx="2770275" cy="2084018"/>
              </a:xfrm>
              <a:prstGeom prst="rect">
                <a:avLst/>
              </a:prstGeom>
              <a:ln>
                <a:noFill/>
              </a:ln>
            </p:spPr>
          </p:pic>
          <p:sp>
            <p:nvSpPr>
              <p:cNvPr id="85" name="正方形/長方形 84">
                <a:extLst>
                  <a:ext uri="{FF2B5EF4-FFF2-40B4-BE49-F238E27FC236}">
                    <a16:creationId xmlns:a16="http://schemas.microsoft.com/office/drawing/2014/main" id="{BEF7C0BB-961F-F485-6522-093F59BA01A6}"/>
                  </a:ext>
                </a:extLst>
              </p:cNvPr>
              <p:cNvSpPr/>
              <p:nvPr/>
            </p:nvSpPr>
            <p:spPr bwMode="auto">
              <a:xfrm>
                <a:off x="6421463" y="2625289"/>
                <a:ext cx="2047134" cy="718397"/>
              </a:xfrm>
              <a:prstGeom prst="rect">
                <a:avLst/>
              </a:prstGeom>
              <a:solidFill>
                <a:schemeClr val="tx2">
                  <a:lumMod val="20000"/>
                  <a:lumOff val="80000"/>
                </a:schemeClr>
              </a:solidFill>
              <a:ln w="9525" cap="flat" cmpd="sng" algn="ctr">
                <a:solidFill>
                  <a:srgbClr val="808080"/>
                </a:solidFill>
                <a:prstDash val="solid"/>
                <a:round/>
                <a:headEnd type="none" w="med" len="med"/>
                <a:tailEnd type="none" w="med" len="med"/>
              </a:ln>
              <a:effectLst/>
            </p:spPr>
            <p:txBody>
              <a:bodyPr vert="horz" wrap="none" lIns="54000" tIns="46800" rIns="54000" bIns="4680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eiryo UI" panose="020B0604030504040204" pitchFamily="50" charset="-128"/>
                  </a:rPr>
                  <a:t>本文</a:t>
                </a:r>
              </a:p>
            </p:txBody>
          </p:sp>
          <p:sp>
            <p:nvSpPr>
              <p:cNvPr id="86" name="正方形/長方形 85">
                <a:extLst>
                  <a:ext uri="{FF2B5EF4-FFF2-40B4-BE49-F238E27FC236}">
                    <a16:creationId xmlns:a16="http://schemas.microsoft.com/office/drawing/2014/main" id="{568AFA99-8A28-BB6E-C209-170BAC30B1EA}"/>
                  </a:ext>
                </a:extLst>
              </p:cNvPr>
              <p:cNvSpPr/>
              <p:nvPr/>
            </p:nvSpPr>
            <p:spPr bwMode="auto">
              <a:xfrm>
                <a:off x="6421463" y="2229555"/>
                <a:ext cx="2047134" cy="292274"/>
              </a:xfrm>
              <a:prstGeom prst="rect">
                <a:avLst/>
              </a:prstGeom>
              <a:solidFill>
                <a:schemeClr val="tx2">
                  <a:lumMod val="20000"/>
                  <a:lumOff val="80000"/>
                </a:schemeClr>
              </a:solidFill>
              <a:ln w="9525" cap="flat" cmpd="sng" algn="ctr">
                <a:solidFill>
                  <a:srgbClr val="808080"/>
                </a:solidFill>
                <a:prstDash val="solid"/>
                <a:round/>
                <a:headEnd type="none" w="med" len="med"/>
                <a:tailEnd type="none" w="med" len="med"/>
              </a:ln>
              <a:effectLst/>
            </p:spPr>
            <p:txBody>
              <a:bodyPr vert="horz" wrap="none" lIns="54000" tIns="46800" rIns="54000" bIns="4680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8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eiryo UI" panose="020B0604030504040204" pitchFamily="50" charset="-128"/>
                  </a:rPr>
                  <a:t>タイトル</a:t>
                </a:r>
              </a:p>
            </p:txBody>
          </p:sp>
        </p:grpSp>
        <p:sp>
          <p:nvSpPr>
            <p:cNvPr id="83" name="正方形/長方形 82">
              <a:extLst>
                <a:ext uri="{FF2B5EF4-FFF2-40B4-BE49-F238E27FC236}">
                  <a16:creationId xmlns:a16="http://schemas.microsoft.com/office/drawing/2014/main" id="{F5CB21B1-258E-1516-0271-F16CB3D1CB26}"/>
                </a:ext>
              </a:extLst>
            </p:cNvPr>
            <p:cNvSpPr/>
            <p:nvPr/>
          </p:nvSpPr>
          <p:spPr>
            <a:xfrm>
              <a:off x="6877984" y="6720488"/>
              <a:ext cx="2027674" cy="186097"/>
            </a:xfrm>
            <a:prstGeom prst="rect">
              <a:avLst/>
            </a:prstGeom>
            <a:solidFill>
              <a:schemeClr val="accent2">
                <a:lumMod val="90000"/>
              </a:schemeClr>
            </a:solidFill>
            <a:ln w="22225"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a:ea typeface="メイリオ"/>
                <a:cs typeface="+mn-cs"/>
              </a:endParaRPr>
            </a:p>
          </p:txBody>
        </p:sp>
      </p:grpSp>
      <p:pic>
        <p:nvPicPr>
          <p:cNvPr id="87" name="図 86">
            <a:extLst>
              <a:ext uri="{FF2B5EF4-FFF2-40B4-BE49-F238E27FC236}">
                <a16:creationId xmlns:a16="http://schemas.microsoft.com/office/drawing/2014/main" id="{D7B8983C-49A3-B987-E6E6-33A9D9FC5053}"/>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088567" y="3524203"/>
            <a:ext cx="2299548" cy="1848235"/>
          </a:xfrm>
          <a:prstGeom prst="rect">
            <a:avLst/>
          </a:prstGeom>
        </p:spPr>
      </p:pic>
      <p:sp>
        <p:nvSpPr>
          <p:cNvPr id="88" name="角丸四角形 48">
            <a:extLst>
              <a:ext uri="{FF2B5EF4-FFF2-40B4-BE49-F238E27FC236}">
                <a16:creationId xmlns:a16="http://schemas.microsoft.com/office/drawing/2014/main" id="{E75C7D39-A250-4D1E-68BE-5A5E7216402D}"/>
              </a:ext>
            </a:extLst>
          </p:cNvPr>
          <p:cNvSpPr/>
          <p:nvPr/>
        </p:nvSpPr>
        <p:spPr>
          <a:xfrm>
            <a:off x="9186366" y="3620958"/>
            <a:ext cx="2103950" cy="1188000"/>
          </a:xfrm>
          <a:prstGeom prst="roundRect">
            <a:avLst>
              <a:gd name="adj" fmla="val 0"/>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10000"/>
              </a:lnSpc>
            </a:pPr>
            <a:r>
              <a:rPr kumimoji="1" lang="ja-JP" altLang="en-US" sz="1600" dirty="0">
                <a:solidFill>
                  <a:schemeClr val="accent6"/>
                </a:solidFill>
                <a:latin typeface="Meiryo" panose="020B0604030504040204" pitchFamily="34" charset="-128"/>
                <a:ea typeface="Meiryo" panose="020B0604030504040204" pitchFamily="34" charset="-128"/>
              </a:rPr>
              <a:t>広告主様</a:t>
            </a:r>
            <a:br>
              <a:rPr kumimoji="1" lang="en-US" altLang="ja-JP" sz="1600" dirty="0">
                <a:solidFill>
                  <a:schemeClr val="accent6"/>
                </a:solidFill>
                <a:latin typeface="Meiryo" panose="020B0604030504040204" pitchFamily="34" charset="-128"/>
                <a:ea typeface="Meiryo" panose="020B0604030504040204" pitchFamily="34" charset="-128"/>
              </a:rPr>
            </a:br>
            <a:r>
              <a:rPr kumimoji="1" lang="ja-JP" altLang="en-US" sz="1600" dirty="0">
                <a:solidFill>
                  <a:schemeClr val="accent6"/>
                </a:solidFill>
                <a:latin typeface="Meiryo" panose="020B0604030504040204" pitchFamily="34" charset="-128"/>
                <a:ea typeface="Meiryo" panose="020B0604030504040204" pitchFamily="34" charset="-128"/>
              </a:rPr>
              <a:t>ページ</a:t>
            </a:r>
          </a:p>
        </p:txBody>
      </p:sp>
      <p:cxnSp>
        <p:nvCxnSpPr>
          <p:cNvPr id="89" name="直線矢印コネクタ 88">
            <a:extLst>
              <a:ext uri="{FF2B5EF4-FFF2-40B4-BE49-F238E27FC236}">
                <a16:creationId xmlns:a16="http://schemas.microsoft.com/office/drawing/2014/main" id="{789F7F5F-C79F-3464-A9F7-6A76A35C06DB}"/>
              </a:ext>
            </a:extLst>
          </p:cNvPr>
          <p:cNvCxnSpPr>
            <a:cxnSpLocks/>
          </p:cNvCxnSpPr>
          <p:nvPr/>
        </p:nvCxnSpPr>
        <p:spPr>
          <a:xfrm>
            <a:off x="8159216" y="4643634"/>
            <a:ext cx="942442" cy="0"/>
          </a:xfrm>
          <a:prstGeom prst="straightConnector1">
            <a:avLst/>
          </a:prstGeom>
          <a:ln w="25400" cap="rnd">
            <a:solidFill>
              <a:schemeClr val="accent6"/>
            </a:solidFill>
            <a:prstDash val="sysDot"/>
            <a:tailEnd type="triangle" w="lg" len="med"/>
          </a:ln>
        </p:spPr>
        <p:style>
          <a:lnRef idx="1">
            <a:schemeClr val="accent1"/>
          </a:lnRef>
          <a:fillRef idx="0">
            <a:schemeClr val="accent1"/>
          </a:fillRef>
          <a:effectRef idx="0">
            <a:schemeClr val="accent1"/>
          </a:effectRef>
          <a:fontRef idx="minor">
            <a:schemeClr val="tx1"/>
          </a:fontRef>
        </p:style>
      </p:cxnSp>
      <p:pic>
        <p:nvPicPr>
          <p:cNvPr id="8" name="図 7" descr="グラフィカル ユーザー インターフェイス, アプリケーション&#10;&#10;自動的に生成された説明">
            <a:extLst>
              <a:ext uri="{FF2B5EF4-FFF2-40B4-BE49-F238E27FC236}">
                <a16:creationId xmlns:a16="http://schemas.microsoft.com/office/drawing/2014/main" id="{C5EC2367-6A78-439E-95B5-9440D556FE4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089922" y="3562797"/>
            <a:ext cx="1107444" cy="1209805"/>
          </a:xfrm>
          <a:prstGeom prst="rect">
            <a:avLst/>
          </a:prstGeom>
        </p:spPr>
      </p:pic>
      <p:pic>
        <p:nvPicPr>
          <p:cNvPr id="78" name="図 77">
            <a:extLst>
              <a:ext uri="{FF2B5EF4-FFF2-40B4-BE49-F238E27FC236}">
                <a16:creationId xmlns:a16="http://schemas.microsoft.com/office/drawing/2014/main" id="{8F12A916-1662-6463-6C54-C01E417C7F8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938052" y="4493355"/>
            <a:ext cx="2103950" cy="1691025"/>
          </a:xfrm>
          <a:prstGeom prst="rect">
            <a:avLst/>
          </a:prstGeom>
        </p:spPr>
      </p:pic>
      <p:pic>
        <p:nvPicPr>
          <p:cNvPr id="12" name="図 11">
            <a:extLst>
              <a:ext uri="{FF2B5EF4-FFF2-40B4-BE49-F238E27FC236}">
                <a16:creationId xmlns:a16="http://schemas.microsoft.com/office/drawing/2014/main" id="{3CCEFD46-2124-D7EF-A878-0AEF6269EE03}"/>
              </a:ext>
            </a:extLst>
          </p:cNvPr>
          <p:cNvPicPr>
            <a:picLocks noChangeAspect="1"/>
          </p:cNvPicPr>
          <p:nvPr/>
        </p:nvPicPr>
        <p:blipFill>
          <a:blip r:embed="rId8"/>
          <a:stretch>
            <a:fillRect/>
          </a:stretch>
        </p:blipFill>
        <p:spPr>
          <a:xfrm>
            <a:off x="4413300" y="4591523"/>
            <a:ext cx="1152036" cy="1052389"/>
          </a:xfrm>
          <a:prstGeom prst="rect">
            <a:avLst/>
          </a:prstGeom>
        </p:spPr>
      </p:pic>
      <p:pic>
        <p:nvPicPr>
          <p:cNvPr id="14" name="図 13">
            <a:extLst>
              <a:ext uri="{FF2B5EF4-FFF2-40B4-BE49-F238E27FC236}">
                <a16:creationId xmlns:a16="http://schemas.microsoft.com/office/drawing/2014/main" id="{228B0DA3-3FB8-F500-2914-8056E4C4C03B}"/>
              </a:ext>
            </a:extLst>
          </p:cNvPr>
          <p:cNvPicPr>
            <a:picLocks noChangeAspect="1"/>
          </p:cNvPicPr>
          <p:nvPr/>
        </p:nvPicPr>
        <p:blipFill>
          <a:blip r:embed="rId9"/>
          <a:stretch>
            <a:fillRect/>
          </a:stretch>
        </p:blipFill>
        <p:spPr>
          <a:xfrm>
            <a:off x="1389708" y="3559361"/>
            <a:ext cx="1274461" cy="1007635"/>
          </a:xfrm>
          <a:prstGeom prst="rect">
            <a:avLst/>
          </a:prstGeom>
        </p:spPr>
      </p:pic>
      <p:pic>
        <p:nvPicPr>
          <p:cNvPr id="70" name="図 69">
            <a:extLst>
              <a:ext uri="{FF2B5EF4-FFF2-40B4-BE49-F238E27FC236}">
                <a16:creationId xmlns:a16="http://schemas.microsoft.com/office/drawing/2014/main" id="{1BEDBBAE-C0C8-B840-FC6F-3432DB0A2B8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284925" y="4493355"/>
            <a:ext cx="2103950" cy="1691025"/>
          </a:xfrm>
          <a:prstGeom prst="rect">
            <a:avLst/>
          </a:prstGeom>
        </p:spPr>
      </p:pic>
      <p:pic>
        <p:nvPicPr>
          <p:cNvPr id="7" name="図 6">
            <a:extLst>
              <a:ext uri="{FF2B5EF4-FFF2-40B4-BE49-F238E27FC236}">
                <a16:creationId xmlns:a16="http://schemas.microsoft.com/office/drawing/2014/main" id="{F2FC86AF-1154-53C3-49BE-A4B28D9E4DB1}"/>
              </a:ext>
            </a:extLst>
          </p:cNvPr>
          <p:cNvPicPr>
            <a:picLocks noChangeAspect="1"/>
          </p:cNvPicPr>
          <p:nvPr/>
        </p:nvPicPr>
        <p:blipFill>
          <a:blip r:embed="rId10"/>
          <a:stretch>
            <a:fillRect/>
          </a:stretch>
        </p:blipFill>
        <p:spPr>
          <a:xfrm>
            <a:off x="1735345" y="4583181"/>
            <a:ext cx="1261242" cy="1069072"/>
          </a:xfrm>
          <a:prstGeom prst="rect">
            <a:avLst/>
          </a:prstGeom>
        </p:spPr>
      </p:pic>
      <p:sp>
        <p:nvSpPr>
          <p:cNvPr id="9" name="正方形/長方形 8">
            <a:extLst>
              <a:ext uri="{FF2B5EF4-FFF2-40B4-BE49-F238E27FC236}">
                <a16:creationId xmlns:a16="http://schemas.microsoft.com/office/drawing/2014/main" id="{41D40287-D94F-B206-F7D4-FDF7A451103C}"/>
              </a:ext>
            </a:extLst>
          </p:cNvPr>
          <p:cNvSpPr/>
          <p:nvPr/>
        </p:nvSpPr>
        <p:spPr>
          <a:xfrm>
            <a:off x="4830726" y="3803214"/>
            <a:ext cx="293067" cy="274568"/>
          </a:xfrm>
          <a:prstGeom prst="rect">
            <a:avLst/>
          </a:prstGeom>
          <a:no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DBAD23BF-FA26-82BC-53FF-08DFD94CA468}"/>
              </a:ext>
            </a:extLst>
          </p:cNvPr>
          <p:cNvSpPr/>
          <p:nvPr/>
        </p:nvSpPr>
        <p:spPr>
          <a:xfrm>
            <a:off x="5194581" y="4836139"/>
            <a:ext cx="291819" cy="618730"/>
          </a:xfrm>
          <a:prstGeom prst="rect">
            <a:avLst/>
          </a:prstGeom>
          <a:no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33168878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スペック詳細</a:t>
            </a:r>
          </a:p>
        </p:txBody>
      </p:sp>
      <p:graphicFrame>
        <p:nvGraphicFramePr>
          <p:cNvPr id="7" name="表 6">
            <a:extLst>
              <a:ext uri="{FF2B5EF4-FFF2-40B4-BE49-F238E27FC236}">
                <a16:creationId xmlns:a16="http://schemas.microsoft.com/office/drawing/2014/main" id="{AD75984E-2C50-F9A6-E228-2F6919ED029E}"/>
              </a:ext>
            </a:extLst>
          </p:cNvPr>
          <p:cNvGraphicFramePr>
            <a:graphicFrameLocks noGrp="1"/>
          </p:cNvGraphicFramePr>
          <p:nvPr>
            <p:extLst>
              <p:ext uri="{D42A27DB-BD31-4B8C-83A1-F6EECF244321}">
                <p14:modId xmlns:p14="http://schemas.microsoft.com/office/powerpoint/2010/main" val="2201974229"/>
              </p:ext>
            </p:extLst>
          </p:nvPr>
        </p:nvGraphicFramePr>
        <p:xfrm>
          <a:off x="479425" y="1089026"/>
          <a:ext cx="11233150" cy="5472114"/>
        </p:xfrm>
        <a:graphic>
          <a:graphicData uri="http://schemas.openxmlformats.org/drawingml/2006/table">
            <a:tbl>
              <a:tblPr firstRow="1" bandRow="1"/>
              <a:tblGrid>
                <a:gridCol w="1654175">
                  <a:extLst>
                    <a:ext uri="{9D8B030D-6E8A-4147-A177-3AD203B41FA5}">
                      <a16:colId xmlns:a16="http://schemas.microsoft.com/office/drawing/2014/main" val="20000"/>
                    </a:ext>
                  </a:extLst>
                </a:gridCol>
                <a:gridCol w="9578975">
                  <a:extLst>
                    <a:ext uri="{9D8B030D-6E8A-4147-A177-3AD203B41FA5}">
                      <a16:colId xmlns:a16="http://schemas.microsoft.com/office/drawing/2014/main" val="20001"/>
                    </a:ext>
                  </a:extLst>
                </a:gridCol>
              </a:tblGrid>
              <a:tr h="246792">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協賛内容</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タイアップページおよび編集誘導枠の制作・掲載、</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Yahoo!</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ファイナンス通常広告</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（予約型）</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の掲載</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538723447"/>
                  </a:ext>
                </a:extLst>
              </a:tr>
              <a:tr h="246792">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タイアップへの誘導枠</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lang="en-US" altLang="ja-JP" sz="1050" dirty="0">
                          <a:solidFill>
                            <a:schemeClr val="accent3"/>
                          </a:solidFill>
                          <a:latin typeface="Meiryo" panose="020B0604030504040204" pitchFamily="34" charset="-128"/>
                          <a:ea typeface="Meiryo" panose="020B0604030504040204" pitchFamily="34" charset="-128"/>
                        </a:rPr>
                        <a:t>Yahoo!</a:t>
                      </a:r>
                      <a:r>
                        <a:rPr lang="ja-JP" altLang="en-US" sz="1050" dirty="0">
                          <a:solidFill>
                            <a:schemeClr val="accent3"/>
                          </a:solidFill>
                          <a:latin typeface="Meiryo" panose="020B0604030504040204" pitchFamily="34" charset="-128"/>
                          <a:ea typeface="Meiryo" panose="020B0604030504040204" pitchFamily="34" charset="-128"/>
                        </a:rPr>
                        <a:t>ファイナンス内</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の各編集誘導枠および、</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Yahoo!</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ファイナンス通常広告（予約型）</a:t>
                      </a: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0002"/>
                  </a:ext>
                </a:extLst>
              </a:tr>
              <a:tr h="1438246">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タイアップ</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ページ</a:t>
                      </a: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rgbClr val="C00000"/>
                          </a:solidFill>
                          <a:latin typeface="Meiryo" panose="020B0604030504040204" pitchFamily="34" charset="-128"/>
                          <a:ea typeface="Meiryo" panose="020B0604030504040204" pitchFamily="34" charset="-128"/>
                          <a:cs typeface="メイリオ" panose="020B0604030504040204" pitchFamily="50" charset="-128"/>
                        </a:rPr>
                        <a:t>Yahoo!</a:t>
                      </a:r>
                      <a:r>
                        <a:rPr kumimoji="1" lang="ja-JP" altLang="en-US" sz="1050" b="1" kern="1200" dirty="0">
                          <a:solidFill>
                            <a:srgbClr val="C00000"/>
                          </a:solidFill>
                          <a:latin typeface="Meiryo" panose="020B0604030504040204" pitchFamily="34" charset="-128"/>
                          <a:ea typeface="Meiryo" panose="020B0604030504040204" pitchFamily="34" charset="-128"/>
                          <a:cs typeface="メイリオ" panose="020B0604030504040204" pitchFamily="50" charset="-128"/>
                        </a:rPr>
                        <a:t>ファイナンスタイアップでは、テキスト原稿や画像など掲載コンテンツの制作は行いません</a:t>
                      </a:r>
                      <a:endParaRPr kumimoji="1" lang="en-US" altLang="ja-JP" sz="1050" b="1" kern="1200" dirty="0">
                        <a:solidFill>
                          <a:srgbClr val="C00000"/>
                        </a:solidFill>
                        <a:latin typeface="Meiryo" panose="020B0604030504040204" pitchFamily="34" charset="-128"/>
                        <a:ea typeface="Meiryo" panose="020B0604030504040204" pitchFamily="34" charset="-128"/>
                        <a:cs typeface="メイリオ" panose="020B0604030504040204" pitchFamily="50" charset="-128"/>
                      </a:endParaRPr>
                    </a:p>
                    <a:p>
                      <a:pPr marL="0" indent="0">
                        <a:buNone/>
                      </a:pPr>
                      <a:r>
                        <a:rPr kumimoji="1" lang="ja-JP" altLang="en-US" sz="1050" b="1" kern="1200" dirty="0">
                          <a:solidFill>
                            <a:srgbClr val="C00000"/>
                          </a:solidFill>
                          <a:latin typeface="Meiryo" panose="020B0604030504040204" pitchFamily="34" charset="-128"/>
                          <a:ea typeface="Meiryo" panose="020B0604030504040204" pitchFamily="34" charset="-128"/>
                          <a:cs typeface="メイリオ" panose="020B0604030504040204" pitchFamily="50" charset="-128"/>
                        </a:rPr>
                        <a:t>サイト構成が完成された状態のデザインデータ（</a:t>
                      </a:r>
                      <a:r>
                        <a:rPr kumimoji="1" lang="en-US" altLang="ja-JP" sz="1050" b="1" kern="1200" dirty="0">
                          <a:solidFill>
                            <a:srgbClr val="C00000"/>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b="1" kern="1200" dirty="0">
                          <a:solidFill>
                            <a:srgbClr val="C00000"/>
                          </a:solidFill>
                          <a:latin typeface="Meiryo" panose="020B0604030504040204" pitchFamily="34" charset="-128"/>
                          <a:ea typeface="Meiryo" panose="020B0604030504040204" pitchFamily="34" charset="-128"/>
                          <a:cs typeface="メイリオ" panose="020B0604030504040204" pitchFamily="50" charset="-128"/>
                        </a:rPr>
                        <a:t>後述）を納品いただいたものを、</a:t>
                      </a:r>
                      <a:r>
                        <a:rPr kumimoji="1" lang="en-US" altLang="ja-JP" sz="1050" b="1" kern="1200" dirty="0">
                          <a:solidFill>
                            <a:srgbClr val="C00000"/>
                          </a:solidFill>
                          <a:latin typeface="Meiryo" panose="020B0604030504040204" pitchFamily="34" charset="-128"/>
                          <a:ea typeface="Meiryo" panose="020B0604030504040204" pitchFamily="34" charset="-128"/>
                          <a:cs typeface="メイリオ" panose="020B0604030504040204" pitchFamily="50" charset="-128"/>
                        </a:rPr>
                        <a:t>Yahoo!</a:t>
                      </a:r>
                      <a:r>
                        <a:rPr kumimoji="1" lang="ja-JP" altLang="en-US" sz="1050" b="1" kern="1200" dirty="0">
                          <a:solidFill>
                            <a:srgbClr val="C00000"/>
                          </a:solidFill>
                          <a:latin typeface="Meiryo" panose="020B0604030504040204" pitchFamily="34" charset="-128"/>
                          <a:ea typeface="Meiryo" panose="020B0604030504040204" pitchFamily="34" charset="-128"/>
                          <a:cs typeface="メイリオ" panose="020B0604030504040204" pitchFamily="50" charset="-128"/>
                        </a:rPr>
                        <a:t>ファイナンスドメイン配下でサイト掲載します</a:t>
                      </a:r>
                    </a:p>
                    <a:p>
                      <a:pPr marL="0" indent="0">
                        <a:buNone/>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・掲載場所：</a:t>
                      </a:r>
                      <a:r>
                        <a:rPr lang="en-US" altLang="ja-JP" sz="1050" dirty="0">
                          <a:solidFill>
                            <a:schemeClr val="accent3"/>
                          </a:solidFill>
                          <a:latin typeface="Meiryo" panose="020B0604030504040204" pitchFamily="34" charset="-128"/>
                          <a:ea typeface="Meiryo" panose="020B0604030504040204" pitchFamily="34" charset="-128"/>
                        </a:rPr>
                        <a:t>Yahoo!</a:t>
                      </a:r>
                      <a:r>
                        <a:rPr lang="ja-JP" altLang="en-US" sz="1050" dirty="0">
                          <a:solidFill>
                            <a:schemeClr val="accent3"/>
                          </a:solidFill>
                          <a:latin typeface="Meiryo" panose="020B0604030504040204" pitchFamily="34" charset="-128"/>
                          <a:ea typeface="Meiryo" panose="020B0604030504040204" pitchFamily="34" charset="-128"/>
                        </a:rPr>
                        <a:t>ファイナンス</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内</a:t>
                      </a:r>
                      <a:r>
                        <a:rPr kumimoji="1" lang="ja-JP" altLang="en-US" sz="1050" kern="1200" baseline="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 </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特設ページ</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indent="0">
                        <a:buNone/>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・デバイス：</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PC</a:t>
                      </a:r>
                      <a:r>
                        <a:rPr kumimoji="1" lang="ja-JP" altLang="en-US" sz="1050" kern="1200" dirty="0" err="1">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スマートフォン（１デバイスも可能）</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indent="0">
                        <a:buNone/>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・ページ数：</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1</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ページ程度</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indent="0">
                        <a:buNone/>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・想定</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PV</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PC</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4</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万</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PV</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　スマートフォン：１万</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PV</a:t>
                      </a:r>
                    </a:p>
                    <a:p>
                      <a:pPr marL="0" indent="0">
                        <a:buNone/>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・更新：</a:t>
                      </a:r>
                      <a:r>
                        <a:rPr lang="ja-JP" altLang="en-US"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内容や回数などにより可否を判断させていただきますので事前にご相談ください</a:t>
                      </a:r>
                      <a:br>
                        <a:rPr lang="en-US" altLang="ja-JP"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br>
                      <a:r>
                        <a:rPr lang="ja-JP" altLang="en-US"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　また、別途費用が発生します</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3"/>
                  </a:ext>
                </a:extLst>
              </a:tr>
              <a:tr h="757415">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編集誘導</a:t>
                      </a: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掲載期間中は常設します。弊社で制作、掲載を行います（編集要望、動画不可、掲載期間中の差し替え不可）</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indent="0">
                        <a:buNone/>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・掲載場所：</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P6</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7</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のイメージ図をご確認ください</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　</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他案件と掲載期間が重複した場合は、バナーが縦並びになります。お申込みが早い案件からポジションが上になります</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・広告主様の公式ロゴを弊社担当営業まで送付してください</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823040713"/>
                  </a:ext>
                </a:extLst>
              </a:tr>
              <a:tr h="927623">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eiryo UI" pitchFamily="50" charset="-128"/>
                        </a:rPr>
                        <a:t>広告誘導</a:t>
                      </a:r>
                      <a:endPar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代理店様が制作</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広告管理ツールからの予約をお願いします</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・対象商品：</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Yahoo!</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広告　ディスプレイ広告（予約型）「</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Yahoo!</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ファイナンス」商品（</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P27</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33</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参照）</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・リンク先</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URL</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：タイアップページの</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URL</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を指定してください</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・バナー：バナー内に</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Yahoo!</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ファイナンスのロゴが必要です。ロゴは弊社担当営業より送付いたします</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　制作ルール</a:t>
                      </a:r>
                      <a:r>
                        <a:rPr lang="ja-JP" altLang="en-US" sz="1050" kern="0" dirty="0">
                          <a:solidFill>
                            <a:srgbClr val="545454"/>
                          </a:solidFill>
                          <a:latin typeface="メイリオ"/>
                          <a:ea typeface="メイリオ"/>
                        </a:rPr>
                        <a:t>は別紙「</a:t>
                      </a:r>
                      <a:r>
                        <a:rPr kumimoji="1" lang="ja-JP" altLang="en-US" sz="1050" b="0" i="0" u="none" strike="noStrike" kern="1200" cap="none" spc="0" normalizeH="0" baseline="0" noProof="0" dirty="0">
                          <a:ln>
                            <a:noFill/>
                          </a:ln>
                          <a:solidFill>
                            <a:srgbClr val="545454"/>
                          </a:solidFill>
                          <a:effectLst/>
                          <a:uLnTx/>
                          <a:uFillTx/>
                          <a:latin typeface="メイリオ" panose="020B0604030504040204" pitchFamily="50" charset="-128"/>
                          <a:ea typeface="+mn-ea"/>
                          <a:cs typeface="+mn-cs"/>
                          <a:hlinkClick r:id="rId4"/>
                        </a:rPr>
                        <a:t>タイアップ広告・クリエイティブ企画商品の誘導広告クリエイティブにおける表記ガイドライン</a:t>
                      </a:r>
                      <a:r>
                        <a:rPr lang="ja-JP" altLang="en-US" sz="1050" kern="0" dirty="0">
                          <a:solidFill>
                            <a:srgbClr val="545454"/>
                          </a:solidFill>
                          <a:latin typeface="メイリオ"/>
                          <a:ea typeface="メイリオ"/>
                        </a:rPr>
                        <a:t>」を遵守</a:t>
                      </a:r>
                      <a:endParaRPr lang="en-US" altLang="ja-JP" sz="1050" kern="0" dirty="0">
                        <a:solidFill>
                          <a:srgbClr val="545454"/>
                        </a:solidFill>
                        <a:latin typeface="メイリオ"/>
                        <a:ea typeface="メイリオ"/>
                      </a:endParaRP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69102990"/>
                  </a:ext>
                </a:extLst>
              </a:tr>
              <a:tr h="1608454">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契約分類</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p>
                      <a:pPr marL="0" marR="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rPr>
                        <a:t>※</a:t>
                      </a: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お申し込み時に選択</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■タイアップページの制作・掲載・編集誘導枠の制作（ネット）</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①契約分類：制作</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掲載</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②契約サービス：</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制作</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掲載</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】Yahoo!</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ファイナンス　タイアップ</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③契約サービス詳細：</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Yahoo!</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ファイナンス　タイアップ　制作・掲載費</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■編集誘導枠掲載（グロス）</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①契約分類：掲載</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②契約サービス：</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掲載</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】Yahoo!</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ファイナンス　タイアップ</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③契約サービス詳細：</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Yahoo!</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ファイナンス　タイアップ　編集誘導バナー掲載費</a:t>
                      </a: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247624747"/>
                  </a:ext>
                </a:extLst>
              </a:tr>
              <a:tr h="246792">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dirty="0">
                          <a:solidFill>
                            <a:schemeClr val="bg1"/>
                          </a:solidFill>
                          <a:latin typeface="Meiryo" panose="020B0604030504040204" pitchFamily="34" charset="-128"/>
                          <a:ea typeface="Meiryo" panose="020B0604030504040204" pitchFamily="34" charset="-128"/>
                        </a:rPr>
                        <a:t>掲載期間</a:t>
                      </a:r>
                      <a:endPar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1</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か月間（平日掲載開始）</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タイアップページは、掲載開始日の前営業日までにアップします</a:t>
                      </a: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2175428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スペック詳細</a:t>
            </a:r>
          </a:p>
        </p:txBody>
      </p:sp>
      <p:graphicFrame>
        <p:nvGraphicFramePr>
          <p:cNvPr id="3" name="表 2">
            <a:extLst>
              <a:ext uri="{FF2B5EF4-FFF2-40B4-BE49-F238E27FC236}">
                <a16:creationId xmlns:a16="http://schemas.microsoft.com/office/drawing/2014/main" id="{8CC0B665-2434-25D6-2FA2-AFE8ECDD1D9D}"/>
              </a:ext>
            </a:extLst>
          </p:cNvPr>
          <p:cNvGraphicFramePr>
            <a:graphicFrameLocks noGrp="1"/>
          </p:cNvGraphicFramePr>
          <p:nvPr>
            <p:extLst>
              <p:ext uri="{D42A27DB-BD31-4B8C-83A1-F6EECF244321}">
                <p14:modId xmlns:p14="http://schemas.microsoft.com/office/powerpoint/2010/main" val="2565494071"/>
              </p:ext>
            </p:extLst>
          </p:nvPr>
        </p:nvGraphicFramePr>
        <p:xfrm>
          <a:off x="476975" y="1089025"/>
          <a:ext cx="11235600" cy="5472113"/>
        </p:xfrm>
        <a:graphic>
          <a:graphicData uri="http://schemas.openxmlformats.org/drawingml/2006/table">
            <a:tbl>
              <a:tblPr firstRow="1" bandRow="1"/>
              <a:tblGrid>
                <a:gridCol w="1656000">
                  <a:extLst>
                    <a:ext uri="{9D8B030D-6E8A-4147-A177-3AD203B41FA5}">
                      <a16:colId xmlns:a16="http://schemas.microsoft.com/office/drawing/2014/main" val="20000"/>
                    </a:ext>
                  </a:extLst>
                </a:gridCol>
                <a:gridCol w="9579600">
                  <a:extLst>
                    <a:ext uri="{9D8B030D-6E8A-4147-A177-3AD203B41FA5}">
                      <a16:colId xmlns:a16="http://schemas.microsoft.com/office/drawing/2014/main" val="20001"/>
                    </a:ext>
                  </a:extLst>
                </a:gridCol>
              </a:tblGrid>
              <a:tr h="5472113">
                <a:tc>
                  <a:txBody>
                    <a:bodyPr/>
                    <a:lstStyle/>
                    <a:p>
                      <a:pPr marL="179388" marR="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eiryo UI" pitchFamily="50" charset="-128"/>
                        </a:rPr>
                        <a:t>料金</a:t>
                      </a: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1" kern="1200" noProof="0" dirty="0">
                          <a:solidFill>
                            <a:schemeClr val="accent3"/>
                          </a:solidFill>
                          <a:latin typeface="Meiryo" panose="020B0604030504040204" pitchFamily="34" charset="-128"/>
                          <a:ea typeface="Meiryo" panose="020B0604030504040204" pitchFamily="34" charset="-128"/>
                          <a:cs typeface="+mn-cs"/>
                        </a:rPr>
                        <a:t>・</a:t>
                      </a:r>
                      <a:r>
                        <a:rPr kumimoji="1" lang="en-US" altLang="ja-JP" sz="1050" b="1" kern="1200" noProof="0" dirty="0">
                          <a:solidFill>
                            <a:schemeClr val="accent3"/>
                          </a:solidFill>
                          <a:latin typeface="Meiryo" panose="020B0604030504040204" pitchFamily="34" charset="-128"/>
                          <a:ea typeface="Meiryo" panose="020B0604030504040204" pitchFamily="34" charset="-128"/>
                          <a:cs typeface="+mn-cs"/>
                        </a:rPr>
                        <a:t>PC/</a:t>
                      </a:r>
                      <a:r>
                        <a:rPr kumimoji="1" lang="ja-JP" altLang="en-US" sz="1050" b="1" kern="1200" noProof="0" dirty="0">
                          <a:solidFill>
                            <a:schemeClr val="accent3"/>
                          </a:solidFill>
                          <a:latin typeface="Meiryo" panose="020B0604030504040204" pitchFamily="34" charset="-128"/>
                          <a:ea typeface="Meiryo" panose="020B0604030504040204" pitchFamily="34" charset="-128"/>
                          <a:cs typeface="+mn-cs"/>
                        </a:rPr>
                        <a:t>スマートフォン：</a:t>
                      </a:r>
                      <a:r>
                        <a:rPr kumimoji="1" lang="en-US" altLang="ja-JP" sz="1050" b="1" kern="1200" noProof="0" dirty="0">
                          <a:solidFill>
                            <a:schemeClr val="accent3"/>
                          </a:solidFill>
                          <a:latin typeface="Meiryo" panose="020B0604030504040204" pitchFamily="34" charset="-128"/>
                          <a:ea typeface="Meiryo" panose="020B0604030504040204" pitchFamily="34" charset="-128"/>
                          <a:cs typeface="+mn-cs"/>
                        </a:rPr>
                        <a:t>700</a:t>
                      </a:r>
                      <a:r>
                        <a:rPr kumimoji="1" lang="ja-JP" altLang="en-US" sz="1050" b="1" kern="1200" noProof="0" dirty="0">
                          <a:solidFill>
                            <a:schemeClr val="accent3"/>
                          </a:solidFill>
                          <a:latin typeface="Meiryo" panose="020B0604030504040204" pitchFamily="34" charset="-128"/>
                          <a:ea typeface="Meiryo" panose="020B0604030504040204" pitchFamily="34" charset="-128"/>
                          <a:cs typeface="+mn-cs"/>
                        </a:rPr>
                        <a:t>万円</a:t>
                      </a:r>
                      <a:endParaRPr kumimoji="1" lang="en-US" altLang="ja-JP" sz="1050" b="1"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■タイアップページの制作・掲載・編集誘導枠の制作</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200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万円（ネット）／事前見積もり：不要／専用フォームからお申し込み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企画内容によって、別途費用が発生する場合があります</a:t>
                      </a:r>
                      <a:endParaRPr kumimoji="1" lang="ja-JP" altLang="en-US" sz="1050" b="1"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■編集誘導枠掲載</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350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万円（グロス）／事前見積もり：不要／専用フォームからお申し込み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■広告誘導　</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※Yahoo!</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ファイナンス商品</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150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万円（グロス）／</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Yahoo!</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広告　ディプレイ広告（予約型）の広告管理ツールからお申し込み（</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内訳　</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PC</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50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万円　スマートフォン：</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100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万円目安）</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ja-JP" altLang="en-US"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1" kern="1200" noProof="0" dirty="0">
                          <a:solidFill>
                            <a:schemeClr val="accent3"/>
                          </a:solidFill>
                          <a:latin typeface="Meiryo" panose="020B0604030504040204" pitchFamily="34" charset="-128"/>
                          <a:ea typeface="Meiryo" panose="020B0604030504040204" pitchFamily="34" charset="-128"/>
                          <a:cs typeface="+mn-cs"/>
                        </a:rPr>
                        <a:t>・</a:t>
                      </a:r>
                      <a:r>
                        <a:rPr kumimoji="1" lang="en-US" altLang="ja-JP" sz="1050" b="1" kern="1200" noProof="0" dirty="0">
                          <a:solidFill>
                            <a:schemeClr val="accent3"/>
                          </a:solidFill>
                          <a:latin typeface="Meiryo" panose="020B0604030504040204" pitchFamily="34" charset="-128"/>
                          <a:ea typeface="Meiryo" panose="020B0604030504040204" pitchFamily="34" charset="-128"/>
                          <a:cs typeface="+mn-cs"/>
                        </a:rPr>
                        <a:t>PC</a:t>
                      </a:r>
                      <a:r>
                        <a:rPr kumimoji="1" lang="ja-JP" altLang="en-US" sz="1050" b="1" kern="1200" noProof="0" dirty="0">
                          <a:solidFill>
                            <a:schemeClr val="accent3"/>
                          </a:solidFill>
                          <a:latin typeface="Meiryo" panose="020B0604030504040204" pitchFamily="34" charset="-128"/>
                          <a:ea typeface="Meiryo" panose="020B0604030504040204" pitchFamily="34" charset="-128"/>
                          <a:cs typeface="+mn-cs"/>
                        </a:rPr>
                        <a:t>のみ：</a:t>
                      </a:r>
                      <a:r>
                        <a:rPr kumimoji="1" lang="en-US" altLang="ja-JP" sz="1050" b="1" kern="1200" noProof="0" dirty="0">
                          <a:solidFill>
                            <a:schemeClr val="accent3"/>
                          </a:solidFill>
                          <a:latin typeface="Meiryo" panose="020B0604030504040204" pitchFamily="34" charset="-128"/>
                          <a:ea typeface="Meiryo" panose="020B0604030504040204" pitchFamily="34" charset="-128"/>
                          <a:cs typeface="+mn-cs"/>
                        </a:rPr>
                        <a:t>400</a:t>
                      </a:r>
                      <a:r>
                        <a:rPr kumimoji="1" lang="ja-JP" altLang="en-US" sz="1050" b="1" kern="1200" noProof="0" dirty="0">
                          <a:solidFill>
                            <a:schemeClr val="accent3"/>
                          </a:solidFill>
                          <a:latin typeface="Meiryo" panose="020B0604030504040204" pitchFamily="34" charset="-128"/>
                          <a:ea typeface="Meiryo" panose="020B0604030504040204" pitchFamily="34" charset="-128"/>
                          <a:cs typeface="+mn-cs"/>
                        </a:rPr>
                        <a:t>万円</a:t>
                      </a:r>
                      <a:endParaRPr kumimoji="1" lang="en-US" altLang="ja-JP" sz="1050" b="1"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■タイアップページの制作・掲載・編集誘導枠の制作</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150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万円（ネット）／事前見積もり：不要／専用フォームからお申し込み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企画内容によって、別途費用が発生する場合があります</a:t>
                      </a:r>
                      <a:endParaRPr kumimoji="1" lang="ja-JP" altLang="en-US" sz="1050" b="1"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■編集誘導枠掲載</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200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万円（グロス）／事前見積もり：不要／専用フォームからお申し込み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■広告誘導　</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※Yahoo!</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ファイナンス商品</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50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万円（グロス）／</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Yahoo!</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広告　ディプレイ広告（予約型）の広告管理ツールからお申し込み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ja-JP" altLang="en-US"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1" kern="1200" noProof="0" dirty="0">
                          <a:solidFill>
                            <a:schemeClr val="accent3"/>
                          </a:solidFill>
                          <a:latin typeface="Meiryo" panose="020B0604030504040204" pitchFamily="34" charset="-128"/>
                          <a:ea typeface="Meiryo" panose="020B0604030504040204" pitchFamily="34" charset="-128"/>
                          <a:cs typeface="+mn-cs"/>
                        </a:rPr>
                        <a:t>・スマートフォンのみ：</a:t>
                      </a:r>
                      <a:r>
                        <a:rPr kumimoji="1" lang="en-US" altLang="ja-JP" sz="1050" b="1" kern="1200" noProof="0" dirty="0">
                          <a:solidFill>
                            <a:schemeClr val="accent3"/>
                          </a:solidFill>
                          <a:latin typeface="Meiryo" panose="020B0604030504040204" pitchFamily="34" charset="-128"/>
                          <a:ea typeface="Meiryo" panose="020B0604030504040204" pitchFamily="34" charset="-128"/>
                          <a:cs typeface="+mn-cs"/>
                        </a:rPr>
                        <a:t>400</a:t>
                      </a:r>
                      <a:r>
                        <a:rPr kumimoji="1" lang="ja-JP" altLang="en-US" sz="1050" b="1" kern="1200" noProof="0" dirty="0">
                          <a:solidFill>
                            <a:schemeClr val="accent3"/>
                          </a:solidFill>
                          <a:latin typeface="Meiryo" panose="020B0604030504040204" pitchFamily="34" charset="-128"/>
                          <a:ea typeface="Meiryo" panose="020B0604030504040204" pitchFamily="34" charset="-128"/>
                          <a:cs typeface="+mn-cs"/>
                        </a:rPr>
                        <a:t>万円</a:t>
                      </a:r>
                      <a:endParaRPr kumimoji="1" lang="en-US" altLang="ja-JP" sz="1050" b="1"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■タイアップページの制作・掲載・編集誘導枠の制作</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150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万円（ネット）／事前見積もり：不要／専用フォームからお申し込み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企画内容によって、別途費用が発生する場合があります</a:t>
                      </a:r>
                      <a:endParaRPr kumimoji="1" lang="en-US" altLang="ja-JP" sz="1050" b="1"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■編集誘導枠掲載</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150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万円（グロス）／事前見積もり：不要／専用フォームからお申し込み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■広告誘導　</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※Yahoo!</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ファイナンス商品</a:t>
                      </a:r>
                      <a:endParaRPr kumimoji="1" lang="en-US" altLang="ja-JP"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100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万円（グロス）／</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Yahoo!</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広告　ディプレイ広告（予約型）の広告管理ツールからお申し込み</a:t>
                      </a:r>
                      <a:endParaRPr kumimoji="1" lang="en-US" altLang="ja-JP"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1" kern="1200" noProof="0" dirty="0">
                          <a:solidFill>
                            <a:schemeClr val="accent3"/>
                          </a:solidFill>
                          <a:latin typeface="Meiryo" panose="020B0604030504040204" pitchFamily="34" charset="-128"/>
                          <a:ea typeface="Meiryo" panose="020B0604030504040204" pitchFamily="34" charset="-128"/>
                          <a:cs typeface="+mn-cs"/>
                        </a:rPr>
                        <a:t>・１か月超の期間での掲載延長</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タイアップページ：</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3,000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円</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日（ネット）／事前見積もり：不要／専用フォームからお申し込み</a:t>
                      </a:r>
                      <a:endParaRPr kumimoji="1" lang="en-US" altLang="ja-JP"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メイリオ" panose="020B0604030504040204" pitchFamily="50" charset="-128"/>
                        </a:rPr>
                        <a:t>ただし、編集誘導枠を追加購入いただく場合無償となります</a:t>
                      </a:r>
                      <a:endParaRPr kumimoji="1" lang="ja-JP" altLang="en-US"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編集誘導枠：</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100,000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円</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日（グロス）／事前見積もり：不要／専用フォームからお申し込み</a:t>
                      </a: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538723447"/>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4F41EB74-6EF5-B39A-8855-A7139F535B3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209836178"/>
      </p:ext>
    </p:extLst>
  </p:cSld>
  <p:clrMapOvr>
    <a:masterClrMapping/>
  </p:clrMapOvr>
</p:sld>
</file>

<file path=ppt/theme/theme1.xml><?xml version="1.0" encoding="utf-8"?>
<a:theme xmlns:a="http://schemas.openxmlformats.org/drawingml/2006/main" name="表紙">
  <a:themeElements>
    <a:clrScheme name="Yahoo広告カラーパレッ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34642</TotalTime>
  <Words>6251</Words>
  <Application>Microsoft Office PowerPoint</Application>
  <PresentationFormat>ワイド画面</PresentationFormat>
  <Paragraphs>691</Paragraphs>
  <Slides>34</Slides>
  <Notes>16</Notes>
  <HiddenSlides>0</HiddenSlides>
  <MMClips>0</MMClips>
  <ScaleCrop>false</ScaleCrop>
  <HeadingPairs>
    <vt:vector size="6" baseType="variant">
      <vt:variant>
        <vt:lpstr>使用されているフォント</vt:lpstr>
      </vt:variant>
      <vt:variant>
        <vt:i4>10</vt:i4>
      </vt:variant>
      <vt:variant>
        <vt:lpstr>テーマ</vt:lpstr>
      </vt:variant>
      <vt:variant>
        <vt:i4>1</vt:i4>
      </vt:variant>
      <vt:variant>
        <vt:lpstr>スライド タイトル</vt:lpstr>
      </vt:variant>
      <vt:variant>
        <vt:i4>34</vt:i4>
      </vt:variant>
    </vt:vector>
  </HeadingPairs>
  <TitlesOfParts>
    <vt:vector size="45" baseType="lpstr">
      <vt:lpstr>Hiragino Kaku Gothic Pro</vt:lpstr>
      <vt:lpstr>LINE Seed JP_OTF Regular</vt:lpstr>
      <vt:lpstr>NotoSansJP</vt:lpstr>
      <vt:lpstr>Meiryo</vt:lpstr>
      <vt:lpstr>Meiryo</vt:lpstr>
      <vt:lpstr>Yu Gothic</vt:lpstr>
      <vt:lpstr>Arial</vt:lpstr>
      <vt:lpstr>Calibri</vt:lpstr>
      <vt:lpstr>Segoe UI</vt:lpstr>
      <vt:lpstr>Wingdings</vt:lpstr>
      <vt:lpstr>表紙</vt:lpstr>
      <vt:lpstr>ディスプレイ広告（予約型） 商品資料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cp:keywords/>
  <dc:description/>
  <cp:revision>553</cp:revision>
  <dcterms:created xsi:type="dcterms:W3CDTF">2020-02-26T07:28:11Z</dcterms:created>
  <dcterms:modified xsi:type="dcterms:W3CDTF">2024-01-23T08:20:15Z</dcterms:modified>
  <cp:category/>
</cp:coreProperties>
</file>