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565" r:id="rId2"/>
    <p:sldId id="534" r:id="rId3"/>
    <p:sldId id="535" r:id="rId4"/>
    <p:sldId id="538" r:id="rId5"/>
    <p:sldId id="540" r:id="rId6"/>
    <p:sldId id="539" r:id="rId7"/>
    <p:sldId id="543" r:id="rId8"/>
    <p:sldId id="544" r:id="rId9"/>
    <p:sldId id="541" r:id="rId10"/>
    <p:sldId id="545" r:id="rId11"/>
    <p:sldId id="546" r:id="rId12"/>
    <p:sldId id="547" r:id="rId13"/>
    <p:sldId id="548" r:id="rId14"/>
    <p:sldId id="549" r:id="rId15"/>
    <p:sldId id="550" r:id="rId16"/>
    <p:sldId id="551" r:id="rId17"/>
    <p:sldId id="552" r:id="rId18"/>
    <p:sldId id="553" r:id="rId19"/>
    <p:sldId id="554" r:id="rId20"/>
    <p:sldId id="555" r:id="rId21"/>
    <p:sldId id="373" r:id="rId22"/>
    <p:sldId id="557" r:id="rId23"/>
    <p:sldId id="556" r:id="rId24"/>
    <p:sldId id="558" r:id="rId25"/>
    <p:sldId id="560" r:id="rId26"/>
    <p:sldId id="559" r:id="rId27"/>
    <p:sldId id="561" r:id="rId28"/>
    <p:sldId id="563" r:id="rId29"/>
    <p:sldId id="564" r:id="rId30"/>
    <p:sldId id="562" r:id="rId31"/>
    <p:sldId id="536" r:id="rId3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ECEC"/>
    <a:srgbClr val="FBFBFB"/>
    <a:srgbClr val="FFFFFF"/>
    <a:srgbClr val="F5F5F5"/>
    <a:srgbClr val="999999"/>
    <a:srgbClr val="FCEDED"/>
    <a:srgbClr val="FFDBDB"/>
    <a:srgbClr val="C9002C"/>
    <a:srgbClr val="DEDEDE"/>
    <a:srgbClr val="EFEF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44F4C66-DF68-4766-96B2-12DFE10909A3}" v="15" dt="2023-04-03T03:40:40.093"/>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837" autoAdjust="0"/>
    <p:restoredTop sz="96190" autoAdjust="0"/>
  </p:normalViewPr>
  <p:slideViewPr>
    <p:cSldViewPr snapToGrid="0">
      <p:cViewPr varScale="1">
        <p:scale>
          <a:sx n="83" d="100"/>
          <a:sy n="83" d="100"/>
        </p:scale>
        <p:origin x="88" y="264"/>
      </p:cViewPr>
      <p:guideLst/>
    </p:cSldViewPr>
  </p:slideViewPr>
  <p:outlineViewPr>
    <p:cViewPr>
      <p:scale>
        <a:sx n="33" d="100"/>
        <a:sy n="33" d="100"/>
      </p:scale>
      <p:origin x="0" y="0"/>
    </p:cViewPr>
  </p:outlineViewPr>
  <p:notesTextViewPr>
    <p:cViewPr>
      <p:scale>
        <a:sx n="240" d="100"/>
        <a:sy n="24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2023/5/30</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a:t>
            </a:fld>
            <a:endParaRPr kumimoji="1" lang="ja-JP" altLang="en-US"/>
          </a:p>
        </p:txBody>
      </p:sp>
    </p:spTree>
    <p:extLst>
      <p:ext uri="{BB962C8B-B14F-4D97-AF65-F5344CB8AC3E}">
        <p14:creationId xmlns:p14="http://schemas.microsoft.com/office/powerpoint/2010/main" val="171201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13</a:t>
            </a:fld>
            <a:endParaRPr kumimoji="1" lang="ja-JP" altLang="en-US"/>
          </a:p>
        </p:txBody>
      </p:sp>
    </p:spTree>
    <p:extLst>
      <p:ext uri="{BB962C8B-B14F-4D97-AF65-F5344CB8AC3E}">
        <p14:creationId xmlns:p14="http://schemas.microsoft.com/office/powerpoint/2010/main" val="8644127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タイトル スライド">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6" name="角丸四角形 5">
            <a:extLst>
              <a:ext uri="{FF2B5EF4-FFF2-40B4-BE49-F238E27FC236}">
                <a16:creationId xmlns:a16="http://schemas.microsoft.com/office/drawing/2014/main" id="{AD326A17-4006-DDD7-C227-FBC08460DB24}"/>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Tree>
    <p:extLst>
      <p:ext uri="{BB962C8B-B14F-4D97-AF65-F5344CB8AC3E}">
        <p14:creationId xmlns:p14="http://schemas.microsoft.com/office/powerpoint/2010/main" val="38153354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03_中表紙">
    <p:bg>
      <p:bgPr>
        <a:solidFill>
          <a:schemeClr val="accent6"/>
        </a:solidFill>
        <a:effectLst/>
      </p:bgPr>
    </p:bg>
    <p:spTree>
      <p:nvGrpSpPr>
        <p:cNvPr id="1" name=""/>
        <p:cNvGrpSpPr/>
        <p:nvPr/>
      </p:nvGrpSpPr>
      <p:grpSpPr>
        <a:xfrm>
          <a:off x="0" y="0"/>
          <a:ext cx="0" cy="0"/>
          <a:chOff x="0" y="0"/>
          <a:chExt cx="0" cy="0"/>
        </a:xfrm>
      </p:grpSpPr>
      <p:pic>
        <p:nvPicPr>
          <p:cNvPr id="7" name="図 6" descr="携帯電話を持っている手&#10;&#10;自動的に生成された説明">
            <a:extLst>
              <a:ext uri="{FF2B5EF4-FFF2-40B4-BE49-F238E27FC236}">
                <a16:creationId xmlns:a16="http://schemas.microsoft.com/office/drawing/2014/main" id="{708B9A5B-1E3C-9DFD-2322-0AC720490194}"/>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22675" t="-1" r="5386" b="30038"/>
          <a:stretch/>
        </p:blipFill>
        <p:spPr>
          <a:xfrm>
            <a:off x="0" y="0"/>
            <a:ext cx="12192000" cy="6858000"/>
          </a:xfrm>
          <a:prstGeom prst="rect">
            <a:avLst/>
          </a:prstGeom>
        </p:spPr>
      </p:pic>
      <p:sp>
        <p:nvSpPr>
          <p:cNvPr id="3" name="正方形/長方形 2">
            <a:extLst>
              <a:ext uri="{FF2B5EF4-FFF2-40B4-BE49-F238E27FC236}">
                <a16:creationId xmlns:a16="http://schemas.microsoft.com/office/drawing/2014/main" id="{D5E49ED5-D96F-97D5-1880-00C9688086C5}"/>
              </a:ext>
            </a:extLst>
          </p:cNvPr>
          <p:cNvSpPr/>
          <p:nvPr userDrawn="1"/>
        </p:nvSpPr>
        <p:spPr>
          <a:xfrm>
            <a:off x="-20531" y="-1"/>
            <a:ext cx="6116531" cy="6882433"/>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 name="角丸四角形 3">
            <a:extLst>
              <a:ext uri="{FF2B5EF4-FFF2-40B4-BE49-F238E27FC236}">
                <a16:creationId xmlns:a16="http://schemas.microsoft.com/office/drawing/2014/main" id="{08FC968B-3FAE-B631-5EE8-C6DEFA047252}"/>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a:t>
            </a:r>
            <a:r>
              <a:rPr kumimoji="1" lang="ja-JP" altLang="en-US" sz="1000" b="1" i="0" spc="0" dirty="0">
                <a:solidFill>
                  <a:schemeClr val="accent6"/>
                </a:solidFill>
                <a:latin typeface="Yu Gothic" panose="020B0400000000000000" pitchFamily="34" charset="-128"/>
                <a:ea typeface="Yu Gothic" panose="020B0400000000000000" pitchFamily="34" charset="-128"/>
                <a:cs typeface="メイリオ" pitchFamily="50" charset="-128"/>
              </a:rPr>
              <a:t>主</a:t>
            </a:r>
            <a:r>
              <a:rPr kumimoji="1" lang="ja-JP" altLang="en-US" sz="1000" b="1" i="0" spc="0">
                <a:solidFill>
                  <a:schemeClr val="accent6"/>
                </a:solidFill>
                <a:latin typeface="Yu Gothic" panose="020B0400000000000000" pitchFamily="34" charset="-128"/>
                <a:ea typeface="Yu Gothic" panose="020B0400000000000000" pitchFamily="34" charset="-128"/>
                <a:cs typeface="メイリオ" pitchFamily="50" charset="-128"/>
              </a:rPr>
              <a:t>・</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8" name="フッター プレースホルダー 3">
            <a:extLst>
              <a:ext uri="{FF2B5EF4-FFF2-40B4-BE49-F238E27FC236}">
                <a16:creationId xmlns:a16="http://schemas.microsoft.com/office/drawing/2014/main" id="{21D54AD1-CF84-F71F-BC9B-1B07B1955C70}"/>
              </a:ext>
            </a:extLst>
          </p:cNvPr>
          <p:cNvSpPr>
            <a:spLocks noGrp="1"/>
          </p:cNvSpPr>
          <p:nvPr>
            <p:ph type="ftr" sz="quarter" idx="14"/>
          </p:nvPr>
        </p:nvSpPr>
        <p:spPr>
          <a:xfrm>
            <a:off x="0" y="0"/>
            <a:ext cx="0" cy="0"/>
          </a:xfrm>
        </p:spPr>
        <p:txBody>
          <a:bodyPr/>
          <a:lstStyle/>
          <a:p>
            <a:pPr>
              <a:defRPr/>
            </a:pPr>
            <a:r>
              <a:rPr lang="en" altLang="ja-JP" sz="800" dirty="0">
                <a:solidFill>
                  <a:schemeClr val="accent2"/>
                </a:solidFill>
              </a:rPr>
              <a:t>.</a:t>
            </a:r>
          </a:p>
        </p:txBody>
      </p:sp>
      <p:cxnSp>
        <p:nvCxnSpPr>
          <p:cNvPr id="12" name="直線コネクタ 11">
            <a:extLst>
              <a:ext uri="{FF2B5EF4-FFF2-40B4-BE49-F238E27FC236}">
                <a16:creationId xmlns:a16="http://schemas.microsoft.com/office/drawing/2014/main" id="{F611E313-2AD6-AD42-5CF5-E1B245A3CF05}"/>
              </a:ext>
            </a:extLst>
          </p:cNvPr>
          <p:cNvCxnSpPr>
            <a:cxnSpLocks/>
          </p:cNvCxnSpPr>
          <p:nvPr userDrawn="1"/>
        </p:nvCxnSpPr>
        <p:spPr>
          <a:xfrm>
            <a:off x="1210660" y="2537088"/>
            <a:ext cx="3600400" cy="0"/>
          </a:xfrm>
          <a:prstGeom prst="line">
            <a:avLst/>
          </a:prstGeom>
          <a:ln w="2857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FA7D9F68-D74C-CD2C-7578-01F7F3D3BB29}"/>
              </a:ext>
            </a:extLst>
          </p:cNvPr>
          <p:cNvSpPr txBox="1"/>
          <p:nvPr userDrawn="1"/>
        </p:nvSpPr>
        <p:spPr>
          <a:xfrm>
            <a:off x="2648582" y="6356344"/>
            <a:ext cx="72455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rPr>
              <a:t>© Yahoo Japan</a:t>
            </a:r>
            <a:endParaRPr kumimoji="1" lang="ja-JP" altLang="en-US" sz="800" dirty="0">
              <a:solidFill>
                <a:schemeClr val="bg1"/>
              </a:solidFill>
            </a:endParaRPr>
          </a:p>
        </p:txBody>
      </p:sp>
      <p:sp>
        <p:nvSpPr>
          <p:cNvPr id="5" name="図プレースホルダー 4">
            <a:extLst>
              <a:ext uri="{FF2B5EF4-FFF2-40B4-BE49-F238E27FC236}">
                <a16:creationId xmlns:a16="http://schemas.microsoft.com/office/drawing/2014/main" id="{9D111741-B365-9CB3-1697-B3DA766C74A9}"/>
              </a:ext>
            </a:extLst>
          </p:cNvPr>
          <p:cNvSpPr>
            <a:spLocks noGrp="1"/>
          </p:cNvSpPr>
          <p:nvPr>
            <p:ph type="pic" sz="quarter" idx="15"/>
          </p:nvPr>
        </p:nvSpPr>
        <p:spPr>
          <a:xfrm>
            <a:off x="2204326" y="2773503"/>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20" name="テキスト プレースホルダー 19">
            <a:extLst>
              <a:ext uri="{FF2B5EF4-FFF2-40B4-BE49-F238E27FC236}">
                <a16:creationId xmlns:a16="http://schemas.microsoft.com/office/drawing/2014/main" id="{4C280B59-092A-77B1-5B58-5D9E06D972C5}"/>
              </a:ext>
            </a:extLst>
          </p:cNvPr>
          <p:cNvSpPr>
            <a:spLocks noGrp="1"/>
          </p:cNvSpPr>
          <p:nvPr>
            <p:ph type="body" sz="quarter" idx="18" hasCustomPrompt="1"/>
          </p:nvPr>
        </p:nvSpPr>
        <p:spPr>
          <a:xfrm>
            <a:off x="2422456" y="1047719"/>
            <a:ext cx="1150023" cy="1057321"/>
          </a:xfrm>
          <a:prstGeom prst="rect">
            <a:avLst/>
          </a:prstGeom>
        </p:spPr>
        <p:txBody>
          <a:bodyPr/>
          <a:lstStyle>
            <a:lvl1pPr>
              <a:defRPr sz="6600" b="1" i="1">
                <a:solidFill>
                  <a:schemeClr val="bg1"/>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24" name="テキスト プレースホルダー 23">
            <a:extLst>
              <a:ext uri="{FF2B5EF4-FFF2-40B4-BE49-F238E27FC236}">
                <a16:creationId xmlns:a16="http://schemas.microsoft.com/office/drawing/2014/main" id="{5CF79B8C-575F-FE24-5B11-B25E22FA25C2}"/>
              </a:ext>
            </a:extLst>
          </p:cNvPr>
          <p:cNvSpPr>
            <a:spLocks noGrp="1"/>
          </p:cNvSpPr>
          <p:nvPr>
            <p:ph type="body" sz="quarter" idx="19" hasCustomPrompt="1"/>
          </p:nvPr>
        </p:nvSpPr>
        <p:spPr>
          <a:xfrm>
            <a:off x="1210945" y="4409296"/>
            <a:ext cx="3600115" cy="1412875"/>
          </a:xfrm>
          <a:prstGeom prst="rect">
            <a:avLst/>
          </a:prstGeom>
        </p:spPr>
        <p:txBody>
          <a:bodyPr/>
          <a:lstStyle>
            <a:lvl1pPr algn="ctr">
              <a:defRPr b="1" spc="300">
                <a:solidFill>
                  <a:schemeClr val="bg1"/>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spTree>
    <p:extLst>
      <p:ext uri="{BB962C8B-B14F-4D97-AF65-F5344CB8AC3E}">
        <p14:creationId xmlns:p14="http://schemas.microsoft.com/office/powerpoint/2010/main" val="837040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04_裏表紙">
    <p:spTree>
      <p:nvGrpSpPr>
        <p:cNvPr id="1" name=""/>
        <p:cNvGrpSpPr/>
        <p:nvPr/>
      </p:nvGrpSpPr>
      <p:grpSpPr>
        <a:xfrm>
          <a:off x="0" y="0"/>
          <a:ext cx="0" cy="0"/>
          <a:chOff x="0" y="0"/>
          <a:chExt cx="0" cy="0"/>
        </a:xfrm>
      </p:grpSpPr>
      <p:pic>
        <p:nvPicPr>
          <p:cNvPr id="3" name="図 2" descr="携帯電話を持っている手&#10;&#10;自動的に生成された説明">
            <a:extLst>
              <a:ext uri="{FF2B5EF4-FFF2-40B4-BE49-F238E27FC236}">
                <a16:creationId xmlns:a16="http://schemas.microsoft.com/office/drawing/2014/main" id="{A52EC963-FF80-2A0D-D631-36C3311A3CD5}"/>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6056" t="8779" b="-142"/>
          <a:stretch/>
        </p:blipFill>
        <p:spPr>
          <a:xfrm>
            <a:off x="-20531" y="-1"/>
            <a:ext cx="12212531" cy="6869549"/>
          </a:xfrm>
          <a:prstGeom prst="rect">
            <a:avLst/>
          </a:prstGeom>
        </p:spPr>
      </p:pic>
      <p:sp>
        <p:nvSpPr>
          <p:cNvPr id="2" name="正方形/長方形 1">
            <a:extLst>
              <a:ext uri="{FF2B5EF4-FFF2-40B4-BE49-F238E27FC236}">
                <a16:creationId xmlns:a16="http://schemas.microsoft.com/office/drawing/2014/main" id="{FB2E2D59-92F6-7C0B-A644-AF7170B81752}"/>
              </a:ext>
            </a:extLst>
          </p:cNvPr>
          <p:cNvSpPr/>
          <p:nvPr userDrawn="1"/>
        </p:nvSpPr>
        <p:spPr>
          <a:xfrm>
            <a:off x="-20531" y="3429000"/>
            <a:ext cx="12212531" cy="3453432"/>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8" name="図 7">
            <a:extLst>
              <a:ext uri="{FF2B5EF4-FFF2-40B4-BE49-F238E27FC236}">
                <a16:creationId xmlns:a16="http://schemas.microsoft.com/office/drawing/2014/main" id="{4E330008-E135-6DC6-6245-7C913B8042FA}"/>
              </a:ext>
            </a:extLst>
          </p:cNvPr>
          <p:cNvPicPr>
            <a:picLocks noChangeAspect="1"/>
          </p:cNvPicPr>
          <p:nvPr userDrawn="1"/>
        </p:nvPicPr>
        <p:blipFill>
          <a:blip r:embed="rId3"/>
          <a:stretch>
            <a:fillRect/>
          </a:stretch>
        </p:blipFill>
        <p:spPr>
          <a:xfrm>
            <a:off x="4331804" y="4250359"/>
            <a:ext cx="3528392" cy="675650"/>
          </a:xfrm>
          <a:prstGeom prst="rect">
            <a:avLst/>
          </a:prstGeom>
        </p:spPr>
      </p:pic>
      <p:sp>
        <p:nvSpPr>
          <p:cNvPr id="9" name="角丸四角形 8">
            <a:extLst>
              <a:ext uri="{FF2B5EF4-FFF2-40B4-BE49-F238E27FC236}">
                <a16:creationId xmlns:a16="http://schemas.microsoft.com/office/drawing/2014/main" id="{ED902A33-118E-B90B-C162-41CFFF44BCD9}"/>
              </a:ext>
            </a:extLst>
          </p:cNvPr>
          <p:cNvSpPr/>
          <p:nvPr userDrawn="1"/>
        </p:nvSpPr>
        <p:spPr>
          <a:xfrm>
            <a:off x="235107" y="226781"/>
            <a:ext cx="1833164" cy="3204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accent6"/>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accent6"/>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accent6"/>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endParaRPr>
          </a:p>
        </p:txBody>
      </p:sp>
      <p:sp>
        <p:nvSpPr>
          <p:cNvPr id="14" name="テキスト ボックス 13">
            <a:extLst>
              <a:ext uri="{FF2B5EF4-FFF2-40B4-BE49-F238E27FC236}">
                <a16:creationId xmlns:a16="http://schemas.microsoft.com/office/drawing/2014/main" id="{C932166E-22E3-431F-00A9-95A56049E7EE}"/>
              </a:ext>
            </a:extLst>
          </p:cNvPr>
          <p:cNvSpPr txBox="1"/>
          <p:nvPr userDrawn="1"/>
        </p:nvSpPr>
        <p:spPr>
          <a:xfrm>
            <a:off x="10704513" y="6384253"/>
            <a:ext cx="1185092" cy="215444"/>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1"/>
                </a:solidFill>
                <a:latin typeface="Meiryo" panose="020B0604030504040204" pitchFamily="34" charset="-128"/>
                <a:ea typeface="Meiryo" panose="020B0604030504040204" pitchFamily="34" charset="-128"/>
              </a:rPr>
              <a:t>© Yahoo Japan</a:t>
            </a:r>
            <a:endParaRPr kumimoji="1" lang="ja-JP" altLang="en-US" sz="800" b="0" i="0" dirty="0">
              <a:solidFill>
                <a:schemeClr val="bg1"/>
              </a:solidFill>
              <a:latin typeface="Meiryo" panose="020B0604030504040204" pitchFamily="34" charset="-128"/>
              <a:ea typeface="Meiryo" panose="020B0604030504040204" pitchFamily="34" charset="-128"/>
            </a:endParaRPr>
          </a:p>
        </p:txBody>
      </p:sp>
      <p:sp>
        <p:nvSpPr>
          <p:cNvPr id="15" name="テキスト ボックス 14">
            <a:extLst>
              <a:ext uri="{FF2B5EF4-FFF2-40B4-BE49-F238E27FC236}">
                <a16:creationId xmlns:a16="http://schemas.microsoft.com/office/drawing/2014/main" id="{15AD5BF4-AAAB-3C4D-9CB4-455B641AE880}"/>
              </a:ext>
            </a:extLst>
          </p:cNvPr>
          <p:cNvSpPr txBox="1"/>
          <p:nvPr userDrawn="1"/>
        </p:nvSpPr>
        <p:spPr>
          <a:xfrm>
            <a:off x="4226706" y="5220647"/>
            <a:ext cx="3738589"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marketing.yahoo.co.jp</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/service/</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yahooads</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37000387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356536993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8_タイトル スライド">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58717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 name="角丸四角形 3">
            <a:extLst>
              <a:ext uri="{FF2B5EF4-FFF2-40B4-BE49-F238E27FC236}">
                <a16:creationId xmlns:a16="http://schemas.microsoft.com/office/drawing/2014/main" id="{08FC968B-3FAE-B631-5EE8-C6DEFA047252}"/>
              </a:ext>
            </a:extLst>
          </p:cNvPr>
          <p:cNvSpPr/>
          <p:nvPr userDrawn="1"/>
        </p:nvSpPr>
        <p:spPr>
          <a:xfrm>
            <a:off x="9777355"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6" name="正方形/長方形 5">
            <a:extLst>
              <a:ext uri="{FF2B5EF4-FFF2-40B4-BE49-F238E27FC236}">
                <a16:creationId xmlns:a16="http://schemas.microsoft.com/office/drawing/2014/main" id="{8F51725A-3DC7-6C70-DC76-033D04DAA238}"/>
              </a:ext>
            </a:extLst>
          </p:cNvPr>
          <p:cNvSpPr/>
          <p:nvPr userDrawn="1"/>
        </p:nvSpPr>
        <p:spPr>
          <a:xfrm>
            <a:off x="11904000" y="0"/>
            <a:ext cx="288000" cy="6480000"/>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正方形/長方形 9">
            <a:extLst>
              <a:ext uri="{FF2B5EF4-FFF2-40B4-BE49-F238E27FC236}">
                <a16:creationId xmlns:a16="http://schemas.microsoft.com/office/drawing/2014/main" id="{84171B6E-F395-E58A-7921-08C02BE44E0A}"/>
              </a:ext>
            </a:extLst>
          </p:cNvPr>
          <p:cNvSpPr/>
          <p:nvPr userDrawn="1"/>
        </p:nvSpPr>
        <p:spPr>
          <a:xfrm>
            <a:off x="11904000" y="0"/>
            <a:ext cx="288000" cy="1080000"/>
          </a:xfrm>
          <a:prstGeom prst="rect">
            <a:avLst/>
          </a:prstGeom>
          <a:solidFill>
            <a:schemeClr val="bg1">
              <a:lumMod val="6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縦書きテキスト プレースホルダー 18">
            <a:extLst>
              <a:ext uri="{FF2B5EF4-FFF2-40B4-BE49-F238E27FC236}">
                <a16:creationId xmlns:a16="http://schemas.microsoft.com/office/drawing/2014/main" id="{28888630-C369-C6FF-69E4-AB3AAE33EB75}"/>
              </a:ext>
            </a:extLst>
          </p:cNvPr>
          <p:cNvSpPr>
            <a:spLocks noGrp="1"/>
          </p:cNvSpPr>
          <p:nvPr>
            <p:ph type="body" orient="vert" sz="quarter" idx="11" hasCustomPrompt="1"/>
          </p:nvPr>
        </p:nvSpPr>
        <p:spPr>
          <a:xfrm>
            <a:off x="11916455" y="252000"/>
            <a:ext cx="263351" cy="828000"/>
          </a:xfrm>
          <a:prstGeom prst="rect">
            <a:avLst/>
          </a:prstGeom>
        </p:spPr>
        <p:txBody>
          <a:bodyPr vert="eaVert" lIns="0" tIns="0" rIns="0" bIns="0" anchor="ctr" anchorCtr="0"/>
          <a:lstStyle>
            <a:lvl1pPr>
              <a:defRPr sz="700" spc="-100" baseline="0">
                <a:solidFill>
                  <a:schemeClr val="bg1"/>
                </a:solidFill>
              </a:defRPr>
            </a:lvl1pPr>
          </a:lstStyle>
          <a:p>
            <a:pPr lvl="0"/>
            <a:r>
              <a:rPr kumimoji="1" lang="ja-JP" altLang="en-US"/>
              <a:t>タイトルタイトル</a:t>
            </a:r>
          </a:p>
        </p:txBody>
      </p:sp>
      <p:sp>
        <p:nvSpPr>
          <p:cNvPr id="20" name="テキスト ボックス 19">
            <a:extLst>
              <a:ext uri="{FF2B5EF4-FFF2-40B4-BE49-F238E27FC236}">
                <a16:creationId xmlns:a16="http://schemas.microsoft.com/office/drawing/2014/main" id="{A5AA6C74-26D5-4A51-2CBB-1F306D300C8F}"/>
              </a:ext>
            </a:extLst>
          </p:cNvPr>
          <p:cNvSpPr txBox="1"/>
          <p:nvPr userDrawn="1"/>
        </p:nvSpPr>
        <p:spPr>
          <a:xfrm>
            <a:off x="11960903" y="40896"/>
            <a:ext cx="174453" cy="161583"/>
          </a:xfrm>
          <a:prstGeom prst="rect">
            <a:avLst/>
          </a:prstGeom>
          <a:noFill/>
        </p:spPr>
        <p:txBody>
          <a:bodyPr wrap="square" lIns="0" tIns="0" rIns="0" bIns="0" rtlCol="0">
            <a:spAutoFit/>
          </a:bodyPr>
          <a:lstStyle/>
          <a:p>
            <a:pPr algn="ctr"/>
            <a:r>
              <a:rPr kumimoji="1" lang="en-US" altLang="ja-JP" sz="1050" b="1" i="1" spc="0" dirty="0">
                <a:solidFill>
                  <a:schemeClr val="bg1"/>
                </a:solidFill>
                <a:latin typeface="Segoe UI" panose="020B0502040204020203" pitchFamily="34" charset="0"/>
                <a:cs typeface="Segoe UI" panose="020B0502040204020203" pitchFamily="34" charset="0"/>
              </a:rPr>
              <a:t>01</a:t>
            </a:r>
            <a:endParaRPr kumimoji="1" lang="ja-JP" altLang="en-US" sz="1050" b="1" i="1" spc="0">
              <a:solidFill>
                <a:schemeClr val="bg1"/>
              </a:solidFill>
              <a:latin typeface="Segoe UI" panose="020B0502040204020203" pitchFamily="34" charset="0"/>
              <a:cs typeface="Segoe UI" panose="020B0502040204020203" pitchFamily="34" charset="0"/>
            </a:endParaRPr>
          </a:p>
        </p:txBody>
      </p:sp>
      <p:cxnSp>
        <p:nvCxnSpPr>
          <p:cNvPr id="22" name="直線コネクタ 21">
            <a:extLst>
              <a:ext uri="{FF2B5EF4-FFF2-40B4-BE49-F238E27FC236}">
                <a16:creationId xmlns:a16="http://schemas.microsoft.com/office/drawing/2014/main" id="{102E8B2E-BAEC-1CA8-E8B7-ED08E612AA17}"/>
              </a:ext>
            </a:extLst>
          </p:cNvPr>
          <p:cNvCxnSpPr>
            <a:cxnSpLocks/>
          </p:cNvCxnSpPr>
          <p:nvPr userDrawn="1"/>
        </p:nvCxnSpPr>
        <p:spPr>
          <a:xfrm>
            <a:off x="11700432" y="216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6F57FE0A-5594-70AA-094E-A9522BC39E28}"/>
              </a:ext>
            </a:extLst>
          </p:cNvPr>
          <p:cNvCxnSpPr>
            <a:cxnSpLocks/>
          </p:cNvCxnSpPr>
          <p:nvPr userDrawn="1"/>
        </p:nvCxnSpPr>
        <p:spPr>
          <a:xfrm>
            <a:off x="11784871" y="3240000"/>
            <a:ext cx="39493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B49E33BA-3428-8B19-295D-7D0D35D86B80}"/>
              </a:ext>
            </a:extLst>
          </p:cNvPr>
          <p:cNvCxnSpPr>
            <a:cxnSpLocks/>
          </p:cNvCxnSpPr>
          <p:nvPr userDrawn="1"/>
        </p:nvCxnSpPr>
        <p:spPr>
          <a:xfrm>
            <a:off x="11784871" y="43152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7C2F049D-887E-8674-2248-20C5D0674F69}"/>
              </a:ext>
            </a:extLst>
          </p:cNvPr>
          <p:cNvCxnSpPr>
            <a:cxnSpLocks/>
          </p:cNvCxnSpPr>
          <p:nvPr userDrawn="1"/>
        </p:nvCxnSpPr>
        <p:spPr>
          <a:xfrm>
            <a:off x="11784871" y="53947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E7C72838-3336-DFC9-40D0-C8032C0FA1F5}"/>
              </a:ext>
            </a:extLst>
          </p:cNvPr>
          <p:cNvCxnSpPr>
            <a:cxnSpLocks/>
          </p:cNvCxnSpPr>
          <p:nvPr userDrawn="1"/>
        </p:nvCxnSpPr>
        <p:spPr>
          <a:xfrm>
            <a:off x="11700432" y="108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縦書きテキスト プレースホルダー 18">
            <a:extLst>
              <a:ext uri="{FF2B5EF4-FFF2-40B4-BE49-F238E27FC236}">
                <a16:creationId xmlns:a16="http://schemas.microsoft.com/office/drawing/2014/main" id="{83744F5B-0867-FE93-5FB6-5447A58A66B4}"/>
              </a:ext>
            </a:extLst>
          </p:cNvPr>
          <p:cNvSpPr>
            <a:spLocks noGrp="1"/>
          </p:cNvSpPr>
          <p:nvPr>
            <p:ph type="body" orient="vert" sz="quarter" idx="12" hasCustomPrompt="1"/>
          </p:nvPr>
        </p:nvSpPr>
        <p:spPr>
          <a:xfrm>
            <a:off x="11916455" y="131880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0" name="テキスト ボックス 29">
            <a:extLst>
              <a:ext uri="{FF2B5EF4-FFF2-40B4-BE49-F238E27FC236}">
                <a16:creationId xmlns:a16="http://schemas.microsoft.com/office/drawing/2014/main" id="{663B12E9-92F9-D7C5-949C-9C747C5A24DF}"/>
              </a:ext>
            </a:extLst>
          </p:cNvPr>
          <p:cNvSpPr txBox="1"/>
          <p:nvPr userDrawn="1"/>
        </p:nvSpPr>
        <p:spPr>
          <a:xfrm>
            <a:off x="11960903" y="11324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02</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1" name="縦書きテキスト プレースホルダー 18">
            <a:extLst>
              <a:ext uri="{FF2B5EF4-FFF2-40B4-BE49-F238E27FC236}">
                <a16:creationId xmlns:a16="http://schemas.microsoft.com/office/drawing/2014/main" id="{432A2B23-6DFA-258B-DC91-DFA85D481B27}"/>
              </a:ext>
            </a:extLst>
          </p:cNvPr>
          <p:cNvSpPr>
            <a:spLocks noGrp="1"/>
          </p:cNvSpPr>
          <p:nvPr>
            <p:ph type="body" orient="vert" sz="quarter" idx="13" hasCustomPrompt="1"/>
          </p:nvPr>
        </p:nvSpPr>
        <p:spPr>
          <a:xfrm>
            <a:off x="11916455" y="24008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2" name="テキスト ボックス 31">
            <a:extLst>
              <a:ext uri="{FF2B5EF4-FFF2-40B4-BE49-F238E27FC236}">
                <a16:creationId xmlns:a16="http://schemas.microsoft.com/office/drawing/2014/main" id="{B2EEE918-81B1-DBBD-1659-972D75973EC8}"/>
              </a:ext>
            </a:extLst>
          </p:cNvPr>
          <p:cNvSpPr txBox="1"/>
          <p:nvPr userDrawn="1"/>
        </p:nvSpPr>
        <p:spPr>
          <a:xfrm>
            <a:off x="11960903" y="2199629"/>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03</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3" name="縦書きテキスト プレースホルダー 18">
            <a:extLst>
              <a:ext uri="{FF2B5EF4-FFF2-40B4-BE49-F238E27FC236}">
                <a16:creationId xmlns:a16="http://schemas.microsoft.com/office/drawing/2014/main" id="{CB711E38-84FC-52D9-3BB6-C7D650D7A32B}"/>
              </a:ext>
            </a:extLst>
          </p:cNvPr>
          <p:cNvSpPr>
            <a:spLocks noGrp="1"/>
          </p:cNvSpPr>
          <p:nvPr>
            <p:ph type="body" orient="vert" sz="quarter" idx="14" hasCustomPrompt="1"/>
          </p:nvPr>
        </p:nvSpPr>
        <p:spPr>
          <a:xfrm>
            <a:off x="11916455" y="348288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4" name="テキスト ボックス 33">
            <a:extLst>
              <a:ext uri="{FF2B5EF4-FFF2-40B4-BE49-F238E27FC236}">
                <a16:creationId xmlns:a16="http://schemas.microsoft.com/office/drawing/2014/main" id="{60B364F7-A693-CA94-45A3-7A39427C80F3}"/>
              </a:ext>
            </a:extLst>
          </p:cNvPr>
          <p:cNvSpPr txBox="1"/>
          <p:nvPr userDrawn="1"/>
        </p:nvSpPr>
        <p:spPr>
          <a:xfrm>
            <a:off x="11960903" y="3274895"/>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04</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5" name="縦書きテキスト プレースホルダー 18">
            <a:extLst>
              <a:ext uri="{FF2B5EF4-FFF2-40B4-BE49-F238E27FC236}">
                <a16:creationId xmlns:a16="http://schemas.microsoft.com/office/drawing/2014/main" id="{1D94D762-E280-A466-57B0-D80CC0713DF0}"/>
              </a:ext>
            </a:extLst>
          </p:cNvPr>
          <p:cNvSpPr>
            <a:spLocks noGrp="1"/>
          </p:cNvSpPr>
          <p:nvPr>
            <p:ph type="body" orient="vert" sz="quarter" idx="15" hasCustomPrompt="1"/>
          </p:nvPr>
        </p:nvSpPr>
        <p:spPr>
          <a:xfrm>
            <a:off x="11916455" y="45725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6" name="テキスト ボックス 35">
            <a:extLst>
              <a:ext uri="{FF2B5EF4-FFF2-40B4-BE49-F238E27FC236}">
                <a16:creationId xmlns:a16="http://schemas.microsoft.com/office/drawing/2014/main" id="{9360532E-02FC-7483-F99B-939D304B99B8}"/>
              </a:ext>
            </a:extLst>
          </p:cNvPr>
          <p:cNvSpPr txBox="1"/>
          <p:nvPr userDrawn="1"/>
        </p:nvSpPr>
        <p:spPr>
          <a:xfrm>
            <a:off x="11960903" y="436143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05</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7" name="縦書きテキスト プレースホルダー 18">
            <a:extLst>
              <a:ext uri="{FF2B5EF4-FFF2-40B4-BE49-F238E27FC236}">
                <a16:creationId xmlns:a16="http://schemas.microsoft.com/office/drawing/2014/main" id="{42E28A6B-C274-A00C-5D77-CB2BDF11CF45}"/>
              </a:ext>
            </a:extLst>
          </p:cNvPr>
          <p:cNvSpPr>
            <a:spLocks noGrp="1"/>
          </p:cNvSpPr>
          <p:nvPr>
            <p:ph type="body" orient="vert" sz="quarter" idx="16" hasCustomPrompt="1"/>
          </p:nvPr>
        </p:nvSpPr>
        <p:spPr>
          <a:xfrm>
            <a:off x="11916455" y="564696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8" name="テキスト ボックス 37">
            <a:extLst>
              <a:ext uri="{FF2B5EF4-FFF2-40B4-BE49-F238E27FC236}">
                <a16:creationId xmlns:a16="http://schemas.microsoft.com/office/drawing/2014/main" id="{79F92B0D-620A-C6C9-9827-E4FA661970C7}"/>
              </a:ext>
            </a:extLst>
          </p:cNvPr>
          <p:cNvSpPr txBox="1"/>
          <p:nvPr userDrawn="1"/>
        </p:nvSpPr>
        <p:spPr>
          <a:xfrm>
            <a:off x="11960903" y="54358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06</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2" name="テキスト プレースホルダー 10">
            <a:extLst>
              <a:ext uri="{FF2B5EF4-FFF2-40B4-BE49-F238E27FC236}">
                <a16:creationId xmlns:a16="http://schemas.microsoft.com/office/drawing/2014/main" id="{39696C65-2A92-9376-2F55-0B364C7CB36F}"/>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1911658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資料について">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8" name="フリーフォーム 17">
            <a:extLst>
              <a:ext uri="{FF2B5EF4-FFF2-40B4-BE49-F238E27FC236}">
                <a16:creationId xmlns:a16="http://schemas.microsoft.com/office/drawing/2014/main" id="{FFA1DD8D-2E20-16EE-1864-F0780B2595A1}"/>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a:defRPr sz="900" spc="-150">
                <a:solidFill>
                  <a:schemeClr val="bg1"/>
                </a:solidFill>
              </a:defRPr>
            </a:lvl1pPr>
          </a:lstStyle>
          <a:p>
            <a:pPr lvl="0"/>
            <a:r>
              <a:rPr kumimoji="1" lang="ja-JP" altLang="en-US"/>
              <a:t>項目名が長いときはこちらのテンプレをつかってくださいい</a:t>
            </a:r>
          </a:p>
        </p:txBody>
      </p:sp>
      <p:sp>
        <p:nvSpPr>
          <p:cNvPr id="22" name="図プレースホルダー 11">
            <a:extLst>
              <a:ext uri="{FF2B5EF4-FFF2-40B4-BE49-F238E27FC236}">
                <a16:creationId xmlns:a16="http://schemas.microsoft.com/office/drawing/2014/main" id="{B69D9F8A-B25D-FC59-C355-1213EC9E13C5}"/>
              </a:ext>
            </a:extLst>
          </p:cNvPr>
          <p:cNvSpPr>
            <a:spLocks noGrp="1"/>
          </p:cNvSpPr>
          <p:nvPr>
            <p:ph type="pic" sz="quarter" idx="11"/>
          </p:nvPr>
        </p:nvSpPr>
        <p:spPr>
          <a:xfrm>
            <a:off x="102714" y="77808"/>
            <a:ext cx="406572" cy="405674"/>
          </a:xfrm>
          <a:prstGeom prst="rect">
            <a:avLst/>
          </a:prstGeom>
        </p:spPr>
        <p:txBody>
          <a:bodyPr/>
          <a:lstStyle>
            <a:lvl1pPr>
              <a:defRPr sz="700">
                <a:solidFill>
                  <a:schemeClr val="bg1"/>
                </a:solidFill>
              </a:defRPr>
            </a:lvl1pPr>
          </a:lstStyle>
          <a:p>
            <a:r>
              <a:rPr kumimoji="1" lang="ja-JP" altLang="en-US"/>
              <a:t>アイコン</a:t>
            </a:r>
          </a:p>
        </p:txBody>
      </p:sp>
      <p:sp>
        <p:nvSpPr>
          <p:cNvPr id="23" name="テキスト プレースホルダー 10">
            <a:extLst>
              <a:ext uri="{FF2B5EF4-FFF2-40B4-BE49-F238E27FC236}">
                <a16:creationId xmlns:a16="http://schemas.microsoft.com/office/drawing/2014/main" id="{EFE32900-9CF4-9F29-966F-FFD53965B4CA}"/>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661548907"/>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資料について">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103574" y="78666"/>
            <a:ext cx="406799" cy="406799"/>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3539595894"/>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資料について">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F5F12BA4-DCC4-6704-217A-FD328B5EA32C}"/>
              </a:ext>
            </a:extLst>
          </p:cNvPr>
          <p:cNvSpPr/>
          <p:nvPr userDrawn="1"/>
        </p:nvSpPr>
        <p:spPr>
          <a:xfrm>
            <a:off x="0" y="-5818"/>
            <a:ext cx="824215" cy="565422"/>
          </a:xfrm>
          <a:custGeom>
            <a:avLst/>
            <a:gdLst>
              <a:gd name="connsiteX0" fmla="*/ 0 w 824215"/>
              <a:gd name="connsiteY0" fmla="*/ 0 h 565422"/>
              <a:gd name="connsiteX1" fmla="*/ 824215 w 824215"/>
              <a:gd name="connsiteY1" fmla="*/ 0 h 565422"/>
              <a:gd name="connsiteX2" fmla="*/ 609454 w 824215"/>
              <a:gd name="connsiteY2" fmla="*/ 565422 h 565422"/>
              <a:gd name="connsiteX3" fmla="*/ 0 w 824215"/>
              <a:gd name="connsiteY3" fmla="*/ 565422 h 565422"/>
              <a:gd name="connsiteX4" fmla="*/ 0 w 824215"/>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15" h="565422">
                <a:moveTo>
                  <a:pt x="0" y="0"/>
                </a:moveTo>
                <a:lnTo>
                  <a:pt x="824215" y="0"/>
                </a:lnTo>
                <a:lnTo>
                  <a:pt x="609454"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008129"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2" name="図プレースホルダー 11">
            <a:extLst>
              <a:ext uri="{FF2B5EF4-FFF2-40B4-BE49-F238E27FC236}">
                <a16:creationId xmlns:a16="http://schemas.microsoft.com/office/drawing/2014/main" id="{168791EA-CD2A-32F8-E9B4-91799A84D9D4}"/>
              </a:ext>
            </a:extLst>
          </p:cNvPr>
          <p:cNvSpPr>
            <a:spLocks noGrp="1"/>
          </p:cNvSpPr>
          <p:nvPr>
            <p:ph type="pic" sz="quarter" idx="11"/>
          </p:nvPr>
        </p:nvSpPr>
        <p:spPr>
          <a:xfrm>
            <a:off x="103574" y="78666"/>
            <a:ext cx="406799" cy="406799"/>
          </a:xfrm>
          <a:prstGeom prst="rect">
            <a:avLst/>
          </a:prstGeom>
        </p:spPr>
        <p:txBody>
          <a:bodyPr/>
          <a:lstStyle>
            <a:lvl1pPr>
              <a:defRPr sz="700">
                <a:solidFill>
                  <a:schemeClr val="bg1"/>
                </a:solidFill>
              </a:defRPr>
            </a:lvl1pPr>
          </a:lstStyle>
          <a:p>
            <a:r>
              <a:rPr kumimoji="1" lang="ja-JP" altLang="en-US"/>
              <a:t>アイコン</a:t>
            </a:r>
          </a:p>
        </p:txBody>
      </p:sp>
    </p:spTree>
    <p:extLst>
      <p:ext uri="{BB962C8B-B14F-4D97-AF65-F5344CB8AC3E}">
        <p14:creationId xmlns:p14="http://schemas.microsoft.com/office/powerpoint/2010/main" val="2117098235"/>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注意事項有り">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3" name="正方形/長方形 2">
            <a:extLst>
              <a:ext uri="{FF2B5EF4-FFF2-40B4-BE49-F238E27FC236}">
                <a16:creationId xmlns:a16="http://schemas.microsoft.com/office/drawing/2014/main" id="{6313E818-687D-B150-054E-E9BB0DAD0FAC}"/>
              </a:ext>
            </a:extLst>
          </p:cNvPr>
          <p:cNvSpPr/>
          <p:nvPr userDrawn="1"/>
        </p:nvSpPr>
        <p:spPr>
          <a:xfrm>
            <a:off x="-600" y="5058000"/>
            <a:ext cx="12193200" cy="1800000"/>
          </a:xfrm>
          <a:prstGeom prst="rect">
            <a:avLst/>
          </a:prstGeom>
          <a:solidFill>
            <a:srgbClr val="FCEDED"/>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pic>
        <p:nvPicPr>
          <p:cNvPr id="7" name="グラフィックス 6" descr="警告 単色塗りつぶし">
            <a:extLst>
              <a:ext uri="{FF2B5EF4-FFF2-40B4-BE49-F238E27FC236}">
                <a16:creationId xmlns:a16="http://schemas.microsoft.com/office/drawing/2014/main" id="{FA79C571-2721-72DD-B72E-874E01B1AD8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00673" y="5527546"/>
            <a:ext cx="860908" cy="860908"/>
          </a:xfrm>
          <a:prstGeom prst="rect">
            <a:avLst/>
          </a:prstGeom>
        </p:spPr>
      </p:pic>
      <p:sp>
        <p:nvSpPr>
          <p:cNvPr id="9" name="テキスト ボックス 8">
            <a:extLst>
              <a:ext uri="{FF2B5EF4-FFF2-40B4-BE49-F238E27FC236}">
                <a16:creationId xmlns:a16="http://schemas.microsoft.com/office/drawing/2014/main" id="{91E70D04-32CB-EA05-E737-417BCDE51563}"/>
              </a:ext>
            </a:extLst>
          </p:cNvPr>
          <p:cNvSpPr txBox="1"/>
          <p:nvPr userDrawn="1"/>
        </p:nvSpPr>
        <p:spPr>
          <a:xfrm>
            <a:off x="5733722" y="6615833"/>
            <a:ext cx="77264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2"/>
                </a:solidFill>
                <a:latin typeface="Meiryo" panose="020B0604030504040204" pitchFamily="34" charset="-128"/>
                <a:ea typeface="Meiryo" panose="020B0604030504040204" pitchFamily="34" charset="-128"/>
              </a:rPr>
              <a:t>© Yahoo Japan</a:t>
            </a:r>
            <a:endParaRPr kumimoji="1" lang="ja-JP" altLang="en-US" sz="800" b="0" i="0" dirty="0">
              <a:solidFill>
                <a:schemeClr val="bg2"/>
              </a:solidFill>
              <a:latin typeface="Meiryo" panose="020B0604030504040204" pitchFamily="34" charset="-128"/>
              <a:ea typeface="Meiryo" panose="020B0604030504040204" pitchFamily="34" charset="-128"/>
            </a:endParaRPr>
          </a:p>
        </p:txBody>
      </p:sp>
      <p:sp>
        <p:nvSpPr>
          <p:cNvPr id="14" name="テキスト プレースホルダー 10">
            <a:extLst>
              <a:ext uri="{FF2B5EF4-FFF2-40B4-BE49-F238E27FC236}">
                <a16:creationId xmlns:a16="http://schemas.microsoft.com/office/drawing/2014/main" id="{01F9FAE0-1E4B-164B-56B0-0FB482908AA4}"/>
              </a:ext>
            </a:extLst>
          </p:cNvPr>
          <p:cNvSpPr>
            <a:spLocks noGrp="1"/>
          </p:cNvSpPr>
          <p:nvPr>
            <p:ph type="body" sz="quarter" idx="12"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chemeClr val="accent3"/>
                </a:solidFill>
                <a:latin typeface="Meiryo" panose="020B0604030504040204" pitchFamily="34" charset="-128"/>
                <a:ea typeface="Meiryo" panose="020B0604030504040204" pitchFamily="34" charset="-128"/>
              </a:defRPr>
            </a:lvl1pPr>
          </a:lstStyle>
          <a:p>
            <a:pPr>
              <a:lnSpc>
                <a:spcPct val="120000"/>
              </a:lnSpc>
            </a:pPr>
            <a:r>
              <a:rPr lang="ja-JP" altLang="en-US" sz="1200">
                <a:solidFill>
                  <a:schemeClr val="accent3"/>
                </a:solidFill>
                <a:latin typeface="Meiryo" panose="020B0604030504040204" pitchFamily="34" charset="-128"/>
                <a:ea typeface="Meiryo" panose="020B0604030504040204" pitchFamily="34" charset="-128"/>
              </a:rPr>
              <a:t>説明テキスト</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注意カラムの中</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：メイリオ</a:t>
            </a:r>
            <a:r>
              <a:rPr lang="en-US" altLang="ja-JP" sz="1200" dirty="0">
                <a:solidFill>
                  <a:schemeClr val="accent3"/>
                </a:solidFill>
                <a:latin typeface="Meiryo" panose="020B0604030504040204" pitchFamily="34" charset="-128"/>
                <a:ea typeface="Meiryo" panose="020B0604030504040204" pitchFamily="34" charset="-128"/>
              </a:rPr>
              <a:t> 12pt</a:t>
            </a:r>
          </a:p>
        </p:txBody>
      </p:sp>
      <p:sp>
        <p:nvSpPr>
          <p:cNvPr id="15" name="テキスト ボックス 14">
            <a:extLst>
              <a:ext uri="{FF2B5EF4-FFF2-40B4-BE49-F238E27FC236}">
                <a16:creationId xmlns:a16="http://schemas.microsoft.com/office/drawing/2014/main" id="{4AEB8C3B-65FD-0AB2-91C3-68C84F8042EB}"/>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6" name="テキスト プレースホルダー 10">
            <a:extLst>
              <a:ext uri="{FF2B5EF4-FFF2-40B4-BE49-F238E27FC236}">
                <a16:creationId xmlns:a16="http://schemas.microsoft.com/office/drawing/2014/main" id="{0EFA0394-5479-062B-A34A-49365D55E45D}"/>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8" name="図 7">
            <a:extLst>
              <a:ext uri="{FF2B5EF4-FFF2-40B4-BE49-F238E27FC236}">
                <a16:creationId xmlns:a16="http://schemas.microsoft.com/office/drawing/2014/main" id="{31778CC6-DE2F-B74F-3655-E6EAF6DD24EC}"/>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Tree>
    <p:extLst>
      <p:ext uri="{BB962C8B-B14F-4D97-AF65-F5344CB8AC3E}">
        <p14:creationId xmlns:p14="http://schemas.microsoft.com/office/powerpoint/2010/main" val="1885287807"/>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1_表紙">
    <p:spTree>
      <p:nvGrpSpPr>
        <p:cNvPr id="1" name=""/>
        <p:cNvGrpSpPr/>
        <p:nvPr/>
      </p:nvGrpSpPr>
      <p:grpSpPr>
        <a:xfrm>
          <a:off x="0" y="0"/>
          <a:ext cx="0" cy="0"/>
          <a:chOff x="0" y="0"/>
          <a:chExt cx="0" cy="0"/>
        </a:xfrm>
      </p:grpSpPr>
      <p:pic>
        <p:nvPicPr>
          <p:cNvPr id="7" name="図 6" descr="携帯電話を持っている手&#10;&#10;自動的に生成された説明">
            <a:extLst>
              <a:ext uri="{FF2B5EF4-FFF2-40B4-BE49-F238E27FC236}">
                <a16:creationId xmlns:a16="http://schemas.microsoft.com/office/drawing/2014/main" id="{65364AB7-38D5-F908-15FD-6E1DD0C670D1}"/>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22675" t="-1" r="5386" b="30038"/>
          <a:stretch/>
        </p:blipFill>
        <p:spPr>
          <a:xfrm>
            <a:off x="0" y="0"/>
            <a:ext cx="12192000" cy="6858000"/>
          </a:xfrm>
          <a:prstGeom prst="rect">
            <a:avLst/>
          </a:prstGeom>
        </p:spPr>
      </p:pic>
      <p:sp>
        <p:nvSpPr>
          <p:cNvPr id="10" name="正方形/長方形 9">
            <a:extLst>
              <a:ext uri="{FF2B5EF4-FFF2-40B4-BE49-F238E27FC236}">
                <a16:creationId xmlns:a16="http://schemas.microsoft.com/office/drawing/2014/main" id="{9EA76109-FC42-775A-1066-AE4EEE755774}"/>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ボックス 1">
            <a:extLst>
              <a:ext uri="{FF2B5EF4-FFF2-40B4-BE49-F238E27FC236}">
                <a16:creationId xmlns:a16="http://schemas.microsoft.com/office/drawing/2014/main" id="{C2E72F8A-74FF-B3C2-6201-E1F7E33D13B0}"/>
              </a:ext>
            </a:extLst>
          </p:cNvPr>
          <p:cNvSpPr txBox="1"/>
          <p:nvPr userDrawn="1"/>
        </p:nvSpPr>
        <p:spPr>
          <a:xfrm>
            <a:off x="11250018" y="6597235"/>
            <a:ext cx="772647" cy="123111"/>
          </a:xfrm>
          <a:prstGeom prst="rect">
            <a:avLst/>
          </a:prstGeom>
          <a:noFill/>
        </p:spPr>
        <p:txBody>
          <a:bodyPr wrap="non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latin typeface="Meiryo" panose="020B0604030504040204" pitchFamily="34" charset="-128"/>
                <a:ea typeface="Meiryo" panose="020B0604030504040204" pitchFamily="34" charset="-128"/>
              </a:rPr>
              <a:t>© Yahoo Japan</a:t>
            </a:r>
            <a:endParaRPr kumimoji="1" lang="ja-JP" altLang="en-US" sz="800" dirty="0">
              <a:solidFill>
                <a:schemeClr val="bg1"/>
              </a:solidFill>
              <a:latin typeface="Meiryo" panose="020B0604030504040204" pitchFamily="34" charset="-128"/>
              <a:ea typeface="Meiryo" panose="020B0604030504040204" pitchFamily="34" charset="-128"/>
            </a:endParaRPr>
          </a:p>
        </p:txBody>
      </p:sp>
      <p:sp>
        <p:nvSpPr>
          <p:cNvPr id="21" name="テキスト ボックス 20">
            <a:extLst>
              <a:ext uri="{FF2B5EF4-FFF2-40B4-BE49-F238E27FC236}">
                <a16:creationId xmlns:a16="http://schemas.microsoft.com/office/drawing/2014/main" id="{116F5961-C18F-42AF-D19D-419542BE9F88}"/>
              </a:ext>
            </a:extLst>
          </p:cNvPr>
          <p:cNvSpPr txBox="1"/>
          <p:nvPr userDrawn="1"/>
        </p:nvSpPr>
        <p:spPr>
          <a:xfrm>
            <a:off x="1013280" y="5470989"/>
            <a:ext cx="1256754" cy="215444"/>
          </a:xfrm>
          <a:prstGeom prst="rect">
            <a:avLst/>
          </a:prstGeom>
          <a:noFill/>
        </p:spPr>
        <p:txBody>
          <a:bodyPr wrap="none" lIns="0" tIns="0" rIns="0" bIns="0" rtlCol="0">
            <a:spAutoFit/>
          </a:bodyPr>
          <a:lstStyle/>
          <a:p>
            <a:pPr algn="r"/>
            <a:r>
              <a:rPr kumimoji="1" lang="ja-JP" altLang="en-US" sz="1400" b="0" i="0" spc="0">
                <a:solidFill>
                  <a:schemeClr val="bg1"/>
                </a:solidFill>
                <a:latin typeface="Yu Gothic Medium" panose="020B0400000000000000" pitchFamily="34" charset="-128"/>
                <a:ea typeface="Yu Gothic Medium" panose="020B0400000000000000" pitchFamily="34" charset="-128"/>
              </a:rPr>
              <a:t>ヤフー株式会社</a:t>
            </a:r>
          </a:p>
        </p:txBody>
      </p:sp>
      <p:sp>
        <p:nvSpPr>
          <p:cNvPr id="25" name="角丸四角形 24">
            <a:extLst>
              <a:ext uri="{FF2B5EF4-FFF2-40B4-BE49-F238E27FC236}">
                <a16:creationId xmlns:a16="http://schemas.microsoft.com/office/drawing/2014/main" id="{46E5437A-D39D-2057-A195-9DB2F4306222}"/>
              </a:ext>
            </a:extLst>
          </p:cNvPr>
          <p:cNvSpPr/>
          <p:nvPr userDrawn="1"/>
        </p:nvSpPr>
        <p:spPr>
          <a:xfrm>
            <a:off x="4254165" y="1351250"/>
            <a:ext cx="1833164" cy="320400"/>
          </a:xfrm>
          <a:prstGeom prst="roundRect">
            <a:avLst>
              <a:gd name="adj" fmla="val 9836"/>
            </a:avLst>
          </a:prstGeom>
          <a:solidFill>
            <a:schemeClr val="accent6"/>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bg1">
                    <a:lumMod val="95000"/>
                  </a:schemeClr>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bg1">
                    <a:lumMod val="95000"/>
                  </a:schemeClr>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bg1">
                    <a:lumMod val="95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endParaRPr>
          </a:p>
        </p:txBody>
      </p:sp>
      <p:sp>
        <p:nvSpPr>
          <p:cNvPr id="3" name="テキスト ボックス 2">
            <a:extLst>
              <a:ext uri="{FF2B5EF4-FFF2-40B4-BE49-F238E27FC236}">
                <a16:creationId xmlns:a16="http://schemas.microsoft.com/office/drawing/2014/main" id="{0069EE62-ADEB-61F9-DCD7-56CAED516C07}"/>
              </a:ext>
            </a:extLst>
          </p:cNvPr>
          <p:cNvSpPr txBox="1"/>
          <p:nvPr userDrawn="1"/>
        </p:nvSpPr>
        <p:spPr>
          <a:xfrm>
            <a:off x="1147932" y="5710013"/>
            <a:ext cx="1160574" cy="215444"/>
          </a:xfrm>
          <a:prstGeom prst="rect">
            <a:avLst/>
          </a:prstGeom>
          <a:noFill/>
        </p:spPr>
        <p:txBody>
          <a:bodyPr wrap="none" lIns="0" tIns="0" rIns="0" bIns="0" rtlCol="0">
            <a:spAutoFit/>
          </a:bodyPr>
          <a:lstStyle/>
          <a:p>
            <a:pPr algn="r"/>
            <a:r>
              <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2023/4/12</a:t>
            </a:r>
          </a:p>
        </p:txBody>
      </p:sp>
      <p:sp>
        <p:nvSpPr>
          <p:cNvPr id="4" name="角丸四角形 3">
            <a:extLst>
              <a:ext uri="{FF2B5EF4-FFF2-40B4-BE49-F238E27FC236}">
                <a16:creationId xmlns:a16="http://schemas.microsoft.com/office/drawing/2014/main" id="{8848072C-6C8F-3B1A-4D30-9B525CCF7AD1}"/>
              </a:ext>
            </a:extLst>
          </p:cNvPr>
          <p:cNvSpPr/>
          <p:nvPr userDrawn="1"/>
        </p:nvSpPr>
        <p:spPr>
          <a:xfrm>
            <a:off x="995788" y="4274052"/>
            <a:ext cx="4453035" cy="959712"/>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r>
              <a:rPr kumimoji="0" lang="en-US" altLang="ja-JP"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Yahoo! JAPAN</a:t>
            </a:r>
            <a:r>
              <a:rPr kumimoji="0" lang="ja-JP" altLang="en-US"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　トップページカスタマイズ企画</a:t>
            </a:r>
            <a:endParaRPr kumimoji="0" lang="en-US" altLang="ja-JP"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endParaRPr>
          </a:p>
          <a:p>
            <a:pPr algn="ctr"/>
            <a:r>
              <a:rPr kumimoji="0" lang="ja-JP" altLang="en-US"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0" lang="en-US" altLang="ja-JP"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PC</a:t>
            </a:r>
            <a:r>
              <a:rPr kumimoji="0" lang="ja-JP" altLang="en-US"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版・スマホ版・マルチデバイス版）</a:t>
            </a:r>
            <a:endParaRPr kumimoji="0" lang="en-US" altLang="ja-JP"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2023</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年</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7</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9</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endParaRPr kumimoji="1" lang="ja-JP" altLang="en-US" sz="1400" b="1" i="0" dirty="0">
              <a:solidFill>
                <a:schemeClr val="accent6"/>
              </a:solidFill>
              <a:latin typeface="Meiryo" panose="020B0604030504040204" pitchFamily="34" charset="-128"/>
              <a:ea typeface="Meiryo" panose="020B0604030504040204" pitchFamily="34" charset="-128"/>
            </a:endParaRPr>
          </a:p>
        </p:txBody>
      </p:sp>
      <p:sp>
        <p:nvSpPr>
          <p:cNvPr id="5" name="角丸四角形 4">
            <a:extLst>
              <a:ext uri="{FF2B5EF4-FFF2-40B4-BE49-F238E27FC236}">
                <a16:creationId xmlns:a16="http://schemas.microsoft.com/office/drawing/2014/main" id="{146B9E35-489E-8201-FA34-2CCBB27228DA}"/>
              </a:ext>
            </a:extLst>
          </p:cNvPr>
          <p:cNvSpPr/>
          <p:nvPr userDrawn="1"/>
        </p:nvSpPr>
        <p:spPr>
          <a:xfrm>
            <a:off x="995788"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endParaRPr kumimoji="1" lang="ja-JP" altLang="en-US" sz="2400" b="1" i="0" dirty="0">
              <a:solidFill>
                <a:schemeClr val="bg1"/>
              </a:solidFill>
              <a:latin typeface="Meiryo" panose="020B0604030504040204" pitchFamily="34" charset="-128"/>
              <a:ea typeface="Meiryo" panose="020B0604030504040204" pitchFamily="34" charset="-128"/>
            </a:endParaRPr>
          </a:p>
        </p:txBody>
      </p:sp>
      <p:sp>
        <p:nvSpPr>
          <p:cNvPr id="6" name="タイトル 7">
            <a:extLst>
              <a:ext uri="{FF2B5EF4-FFF2-40B4-BE49-F238E27FC236}">
                <a16:creationId xmlns:a16="http://schemas.microsoft.com/office/drawing/2014/main" id="{F0045A1E-C9B2-107E-608F-792154A78757}"/>
              </a:ext>
            </a:extLst>
          </p:cNvPr>
          <p:cNvSpPr>
            <a:spLocks noGrp="1"/>
          </p:cNvSpPr>
          <p:nvPr>
            <p:ph type="title" hasCustomPrompt="1"/>
          </p:nvPr>
        </p:nvSpPr>
        <p:spPr>
          <a:xfrm>
            <a:off x="1013280" y="2790694"/>
            <a:ext cx="5082720" cy="1325563"/>
          </a:xfrm>
          <a:prstGeom prst="rect">
            <a:avLst/>
          </a:prstGeom>
          <a:solidFill>
            <a:schemeClr val="accent6">
              <a:alpha val="0"/>
            </a:schemeClr>
          </a:solidFill>
        </p:spPr>
        <p:txBody>
          <a:bodyPr lIns="46800" anchor="ctr"/>
          <a:lstStyle>
            <a:lvl1pPr>
              <a:lnSpc>
                <a:spcPct val="120000"/>
              </a:lnSpc>
              <a:defRPr sz="3200" b="1">
                <a:solidFill>
                  <a:schemeClr val="bg1"/>
                </a:solidFill>
              </a:defRPr>
            </a:lvl1pPr>
          </a:lstStyle>
          <a:p>
            <a:r>
              <a:rPr kumimoji="1" lang="ja-JP" altLang="en-US"/>
              <a:t>資料タイトルタイトル</a:t>
            </a:r>
            <a:br>
              <a:rPr kumimoji="1" lang="en-US" altLang="ja-JP" dirty="0"/>
            </a:br>
            <a:r>
              <a:rPr kumimoji="1" lang="en-US" altLang="ja-JP" dirty="0"/>
              <a:t>2</a:t>
            </a:r>
            <a:r>
              <a:rPr kumimoji="1" lang="ja-JP" altLang="en-US"/>
              <a:t>行目タイトルタイトル</a:t>
            </a:r>
          </a:p>
        </p:txBody>
      </p:sp>
      <p:pic>
        <p:nvPicPr>
          <p:cNvPr id="8" name="図 7">
            <a:extLst>
              <a:ext uri="{FF2B5EF4-FFF2-40B4-BE49-F238E27FC236}">
                <a16:creationId xmlns:a16="http://schemas.microsoft.com/office/drawing/2014/main" id="{52F79CF0-1B49-671C-5F7B-1013048237B8}"/>
              </a:ext>
            </a:extLst>
          </p:cNvPr>
          <p:cNvPicPr>
            <a:picLocks noChangeAspect="1"/>
          </p:cNvPicPr>
          <p:nvPr userDrawn="1"/>
        </p:nvPicPr>
        <p:blipFill>
          <a:blip r:embed="rId3"/>
          <a:stretch>
            <a:fillRect/>
          </a:stretch>
        </p:blipFill>
        <p:spPr>
          <a:xfrm>
            <a:off x="1013280" y="1053494"/>
            <a:ext cx="1496004" cy="783622"/>
          </a:xfrm>
          <a:prstGeom prst="rect">
            <a:avLst/>
          </a:prstGeom>
        </p:spPr>
      </p:pic>
    </p:spTree>
    <p:extLst>
      <p:ext uri="{BB962C8B-B14F-4D97-AF65-F5344CB8AC3E}">
        <p14:creationId xmlns:p14="http://schemas.microsoft.com/office/powerpoint/2010/main" val="1709342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2_目次_4項目">
    <p:bg>
      <p:bgPr>
        <a:solidFill>
          <a:srgbClr val="F3F3F3"/>
        </a:solidFill>
        <a:effectLst/>
      </p:bgPr>
    </p:bg>
    <p:spTree>
      <p:nvGrpSpPr>
        <p:cNvPr id="1" name=""/>
        <p:cNvGrpSpPr/>
        <p:nvPr/>
      </p:nvGrpSpPr>
      <p:grpSpPr>
        <a:xfrm>
          <a:off x="0" y="0"/>
          <a:ext cx="0" cy="0"/>
          <a:chOff x="0" y="0"/>
          <a:chExt cx="0" cy="0"/>
        </a:xfrm>
      </p:grpSpPr>
      <p:sp>
        <p:nvSpPr>
          <p:cNvPr id="47" name="角丸四角形 46">
            <a:extLst>
              <a:ext uri="{FF2B5EF4-FFF2-40B4-BE49-F238E27FC236}">
                <a16:creationId xmlns:a16="http://schemas.microsoft.com/office/drawing/2014/main" id="{594C970C-C962-84E5-295B-25A4061DB8EB}"/>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48" name="図 47">
            <a:extLst>
              <a:ext uri="{FF2B5EF4-FFF2-40B4-BE49-F238E27FC236}">
                <a16:creationId xmlns:a16="http://schemas.microsoft.com/office/drawing/2014/main" id="{F4CEE68E-CF82-DA0A-F864-41AEA3C4825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9" name="円/楕円 48">
            <a:extLst>
              <a:ext uri="{FF2B5EF4-FFF2-40B4-BE49-F238E27FC236}">
                <a16:creationId xmlns:a16="http://schemas.microsoft.com/office/drawing/2014/main" id="{58243DD2-4FDC-6245-3AB2-D54A6A4DAE1B}"/>
              </a:ext>
            </a:extLst>
          </p:cNvPr>
          <p:cNvSpPr>
            <a:spLocks noChangeAspect="1"/>
          </p:cNvSpPr>
          <p:nvPr userDrawn="1"/>
        </p:nvSpPr>
        <p:spPr>
          <a:xfrm>
            <a:off x="1019496" y="197195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0" name="円/楕円 49">
            <a:extLst>
              <a:ext uri="{FF2B5EF4-FFF2-40B4-BE49-F238E27FC236}">
                <a16:creationId xmlns:a16="http://schemas.microsoft.com/office/drawing/2014/main" id="{96FCCE5E-91DA-E001-DE39-79F5C2EB433E}"/>
              </a:ext>
            </a:extLst>
          </p:cNvPr>
          <p:cNvSpPr>
            <a:spLocks noChangeAspect="1"/>
          </p:cNvSpPr>
          <p:nvPr userDrawn="1"/>
        </p:nvSpPr>
        <p:spPr>
          <a:xfrm>
            <a:off x="1019496" y="289005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1" name="円/楕円 50">
            <a:extLst>
              <a:ext uri="{FF2B5EF4-FFF2-40B4-BE49-F238E27FC236}">
                <a16:creationId xmlns:a16="http://schemas.microsoft.com/office/drawing/2014/main" id="{6CC99D52-4685-BF84-E6FA-D0A71546E384}"/>
              </a:ext>
            </a:extLst>
          </p:cNvPr>
          <p:cNvSpPr>
            <a:spLocks noChangeAspect="1"/>
          </p:cNvSpPr>
          <p:nvPr userDrawn="1"/>
        </p:nvSpPr>
        <p:spPr>
          <a:xfrm>
            <a:off x="1019496" y="380815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2" name="円/楕円 51">
            <a:extLst>
              <a:ext uri="{FF2B5EF4-FFF2-40B4-BE49-F238E27FC236}">
                <a16:creationId xmlns:a16="http://schemas.microsoft.com/office/drawing/2014/main" id="{E3844857-778D-FB4D-F785-F07A305F429B}"/>
              </a:ext>
            </a:extLst>
          </p:cNvPr>
          <p:cNvSpPr>
            <a:spLocks noChangeAspect="1"/>
          </p:cNvSpPr>
          <p:nvPr userDrawn="1"/>
        </p:nvSpPr>
        <p:spPr>
          <a:xfrm>
            <a:off x="1019496" y="472625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53" name="直線コネクタ 52">
            <a:extLst>
              <a:ext uri="{FF2B5EF4-FFF2-40B4-BE49-F238E27FC236}">
                <a16:creationId xmlns:a16="http://schemas.microsoft.com/office/drawing/2014/main" id="{3757EBEE-895F-1024-788E-68A303AB523C}"/>
              </a:ext>
            </a:extLst>
          </p:cNvPr>
          <p:cNvCxnSpPr>
            <a:cxnSpLocks/>
            <a:stCxn id="49" idx="4"/>
            <a:endCxn id="50" idx="0"/>
          </p:cNvCxnSpPr>
          <p:nvPr userDrawn="1"/>
        </p:nvCxnSpPr>
        <p:spPr>
          <a:xfrm>
            <a:off x="1289496" y="2511952"/>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54" name="直線コネクタ 53">
            <a:extLst>
              <a:ext uri="{FF2B5EF4-FFF2-40B4-BE49-F238E27FC236}">
                <a16:creationId xmlns:a16="http://schemas.microsoft.com/office/drawing/2014/main" id="{487775CD-1830-B703-E4AF-05FD7E809186}"/>
              </a:ext>
            </a:extLst>
          </p:cNvPr>
          <p:cNvCxnSpPr>
            <a:stCxn id="50" idx="4"/>
            <a:endCxn id="51" idx="0"/>
          </p:cNvCxnSpPr>
          <p:nvPr userDrawn="1"/>
        </p:nvCxnSpPr>
        <p:spPr>
          <a:xfrm>
            <a:off x="1289496" y="3430054"/>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cxnSp>
        <p:nvCxnSpPr>
          <p:cNvPr id="55" name="直線コネクタ 54">
            <a:extLst>
              <a:ext uri="{FF2B5EF4-FFF2-40B4-BE49-F238E27FC236}">
                <a16:creationId xmlns:a16="http://schemas.microsoft.com/office/drawing/2014/main" id="{E1AC21E9-E95C-BFC8-4A22-D36654BF692B}"/>
              </a:ext>
            </a:extLst>
          </p:cNvPr>
          <p:cNvCxnSpPr>
            <a:stCxn id="51" idx="4"/>
            <a:endCxn id="52" idx="0"/>
          </p:cNvCxnSpPr>
          <p:nvPr userDrawn="1"/>
        </p:nvCxnSpPr>
        <p:spPr>
          <a:xfrm>
            <a:off x="1289496" y="4348156"/>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
        <p:nvSpPr>
          <p:cNvPr id="56" name="テキスト プレースホルダー 4">
            <a:extLst>
              <a:ext uri="{FF2B5EF4-FFF2-40B4-BE49-F238E27FC236}">
                <a16:creationId xmlns:a16="http://schemas.microsoft.com/office/drawing/2014/main" id="{0F9C6D44-05F9-1EFB-62EA-986D156F9CFB}"/>
              </a:ext>
            </a:extLst>
          </p:cNvPr>
          <p:cNvSpPr>
            <a:spLocks noGrp="1"/>
          </p:cNvSpPr>
          <p:nvPr>
            <p:ph type="body" sz="quarter" idx="14" hasCustomPrompt="1"/>
          </p:nvPr>
        </p:nvSpPr>
        <p:spPr>
          <a:xfrm>
            <a:off x="1905536" y="2061932"/>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7" name="テキスト プレースホルダー 4">
            <a:extLst>
              <a:ext uri="{FF2B5EF4-FFF2-40B4-BE49-F238E27FC236}">
                <a16:creationId xmlns:a16="http://schemas.microsoft.com/office/drawing/2014/main" id="{2B7702EB-2961-1F4F-5387-5A02CCC43E4E}"/>
              </a:ext>
            </a:extLst>
          </p:cNvPr>
          <p:cNvSpPr>
            <a:spLocks noGrp="1"/>
          </p:cNvSpPr>
          <p:nvPr>
            <p:ph type="body" sz="quarter" idx="15" hasCustomPrompt="1"/>
          </p:nvPr>
        </p:nvSpPr>
        <p:spPr>
          <a:xfrm>
            <a:off x="1905536" y="301652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8" name="テキスト プレースホルダー 4">
            <a:extLst>
              <a:ext uri="{FF2B5EF4-FFF2-40B4-BE49-F238E27FC236}">
                <a16:creationId xmlns:a16="http://schemas.microsoft.com/office/drawing/2014/main" id="{3FAB6E8A-805A-6738-8145-D574DCFB8B2A}"/>
              </a:ext>
            </a:extLst>
          </p:cNvPr>
          <p:cNvSpPr>
            <a:spLocks noGrp="1"/>
          </p:cNvSpPr>
          <p:nvPr>
            <p:ph type="body" sz="quarter" idx="16" hasCustomPrompt="1"/>
          </p:nvPr>
        </p:nvSpPr>
        <p:spPr>
          <a:xfrm>
            <a:off x="1905536" y="394097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9" name="テキスト プレースホルダー 4">
            <a:extLst>
              <a:ext uri="{FF2B5EF4-FFF2-40B4-BE49-F238E27FC236}">
                <a16:creationId xmlns:a16="http://schemas.microsoft.com/office/drawing/2014/main" id="{707B4232-FAAB-FFB6-A623-D322760D290A}"/>
              </a:ext>
            </a:extLst>
          </p:cNvPr>
          <p:cNvSpPr>
            <a:spLocks noGrp="1"/>
          </p:cNvSpPr>
          <p:nvPr>
            <p:ph type="body" sz="quarter" idx="17" hasCustomPrompt="1"/>
          </p:nvPr>
        </p:nvSpPr>
        <p:spPr>
          <a:xfrm>
            <a:off x="1905536" y="4835278"/>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pic>
        <p:nvPicPr>
          <p:cNvPr id="62" name="図 61" descr="携帯電話を持っている手&#10;&#10;自動的に生成された説明">
            <a:extLst>
              <a:ext uri="{FF2B5EF4-FFF2-40B4-BE49-F238E27FC236}">
                <a16:creationId xmlns:a16="http://schemas.microsoft.com/office/drawing/2014/main" id="{046665FC-415C-C428-C7DD-973E4E27FEB7}"/>
              </a:ext>
            </a:extLst>
          </p:cNvPr>
          <p:cNvPicPr>
            <a:picLocks noChangeAspect="1"/>
          </p:cNvPicPr>
          <p:nvPr userDrawn="1"/>
        </p:nvPicPr>
        <p:blipFill rotWithShape="1">
          <a:blip r:embed="rId3" cstate="print">
            <a:alphaModFix/>
            <a:extLst>
              <a:ext uri="{28A0092B-C50C-407E-A947-70E740481C1C}">
                <a14:useLocalDpi xmlns:a14="http://schemas.microsoft.com/office/drawing/2010/main"/>
              </a:ext>
            </a:extLst>
          </a:blip>
          <a:srcRect l="70801" t="-1" r="6953" b="9699"/>
          <a:stretch/>
        </p:blipFill>
        <p:spPr>
          <a:xfrm>
            <a:off x="9271000" y="0"/>
            <a:ext cx="2920999" cy="6858000"/>
          </a:xfrm>
          <a:prstGeom prst="rect">
            <a:avLst/>
          </a:prstGeom>
        </p:spPr>
      </p:pic>
      <p:sp>
        <p:nvSpPr>
          <p:cNvPr id="63" name="正方形/長方形 62">
            <a:extLst>
              <a:ext uri="{FF2B5EF4-FFF2-40B4-BE49-F238E27FC236}">
                <a16:creationId xmlns:a16="http://schemas.microsoft.com/office/drawing/2014/main" id="{8BE9F5E8-392E-BBFA-613F-81E2FE1DAB23}"/>
              </a:ext>
            </a:extLst>
          </p:cNvPr>
          <p:cNvSpPr/>
          <p:nvPr userDrawn="1"/>
        </p:nvSpPr>
        <p:spPr>
          <a:xfrm>
            <a:off x="9271001" y="0"/>
            <a:ext cx="2920999" cy="6858000"/>
          </a:xfrm>
          <a:prstGeom prst="rect">
            <a:avLst/>
          </a:prstGeom>
          <a:gradFill flip="none" rotWithShape="1">
            <a:gsLst>
              <a:gs pos="0">
                <a:schemeClr val="accent6">
                  <a:alpha val="70000"/>
                </a:schemeClr>
              </a:gs>
              <a:gs pos="59000">
                <a:schemeClr val="accent6">
                  <a:alpha val="70000"/>
                </a:schemeClr>
              </a:gs>
              <a:gs pos="100000">
                <a:schemeClr val="accent6">
                  <a:alpha val="20000"/>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Tree>
    <p:extLst>
      <p:ext uri="{BB962C8B-B14F-4D97-AF65-F5344CB8AC3E}">
        <p14:creationId xmlns:p14="http://schemas.microsoft.com/office/powerpoint/2010/main" val="19667499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目次_6項目">
    <p:bg>
      <p:bgPr>
        <a:solidFill>
          <a:srgbClr val="F3F3F3"/>
        </a:solidFill>
        <a:effectLst/>
      </p:bgPr>
    </p:bg>
    <p:spTree>
      <p:nvGrpSpPr>
        <p:cNvPr id="1" name=""/>
        <p:cNvGrpSpPr/>
        <p:nvPr/>
      </p:nvGrpSpPr>
      <p:grpSpPr>
        <a:xfrm>
          <a:off x="0" y="0"/>
          <a:ext cx="0" cy="0"/>
          <a:chOff x="0" y="0"/>
          <a:chExt cx="0" cy="0"/>
        </a:xfrm>
      </p:grpSpPr>
      <p:sp>
        <p:nvSpPr>
          <p:cNvPr id="47" name="角丸四角形 46">
            <a:extLst>
              <a:ext uri="{FF2B5EF4-FFF2-40B4-BE49-F238E27FC236}">
                <a16:creationId xmlns:a16="http://schemas.microsoft.com/office/drawing/2014/main" id="{594C970C-C962-84E5-295B-25A4061DB8EB}"/>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48" name="図 47">
            <a:extLst>
              <a:ext uri="{FF2B5EF4-FFF2-40B4-BE49-F238E27FC236}">
                <a16:creationId xmlns:a16="http://schemas.microsoft.com/office/drawing/2014/main" id="{F4CEE68E-CF82-DA0A-F864-41AEA3C4825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pic>
        <p:nvPicPr>
          <p:cNvPr id="62" name="図 61" descr="携帯電話を持っている手&#10;&#10;自動的に生成された説明">
            <a:extLst>
              <a:ext uri="{FF2B5EF4-FFF2-40B4-BE49-F238E27FC236}">
                <a16:creationId xmlns:a16="http://schemas.microsoft.com/office/drawing/2014/main" id="{046665FC-415C-C428-C7DD-973E4E27FEB7}"/>
              </a:ext>
            </a:extLst>
          </p:cNvPr>
          <p:cNvPicPr>
            <a:picLocks noChangeAspect="1"/>
          </p:cNvPicPr>
          <p:nvPr userDrawn="1"/>
        </p:nvPicPr>
        <p:blipFill rotWithShape="1">
          <a:blip r:embed="rId3" cstate="print">
            <a:alphaModFix/>
            <a:extLst>
              <a:ext uri="{28A0092B-C50C-407E-A947-70E740481C1C}">
                <a14:useLocalDpi xmlns:a14="http://schemas.microsoft.com/office/drawing/2010/main"/>
              </a:ext>
            </a:extLst>
          </a:blip>
          <a:srcRect l="70801" t="-1" r="6953" b="9699"/>
          <a:stretch/>
        </p:blipFill>
        <p:spPr>
          <a:xfrm>
            <a:off x="9271000" y="0"/>
            <a:ext cx="2920999" cy="6858000"/>
          </a:xfrm>
          <a:prstGeom prst="rect">
            <a:avLst/>
          </a:prstGeom>
        </p:spPr>
      </p:pic>
      <p:sp>
        <p:nvSpPr>
          <p:cNvPr id="63" name="正方形/長方形 62">
            <a:extLst>
              <a:ext uri="{FF2B5EF4-FFF2-40B4-BE49-F238E27FC236}">
                <a16:creationId xmlns:a16="http://schemas.microsoft.com/office/drawing/2014/main" id="{8BE9F5E8-392E-BBFA-613F-81E2FE1DAB23}"/>
              </a:ext>
            </a:extLst>
          </p:cNvPr>
          <p:cNvSpPr/>
          <p:nvPr userDrawn="1"/>
        </p:nvSpPr>
        <p:spPr>
          <a:xfrm>
            <a:off x="9271001" y="0"/>
            <a:ext cx="2920999" cy="6858000"/>
          </a:xfrm>
          <a:prstGeom prst="rect">
            <a:avLst/>
          </a:prstGeom>
          <a:gradFill flip="none" rotWithShape="1">
            <a:gsLst>
              <a:gs pos="0">
                <a:schemeClr val="accent6">
                  <a:alpha val="70000"/>
                </a:schemeClr>
              </a:gs>
              <a:gs pos="59000">
                <a:schemeClr val="accent6">
                  <a:alpha val="70000"/>
                </a:schemeClr>
              </a:gs>
              <a:gs pos="100000">
                <a:schemeClr val="accent6">
                  <a:alpha val="20000"/>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円/楕円 1">
            <a:extLst>
              <a:ext uri="{FF2B5EF4-FFF2-40B4-BE49-F238E27FC236}">
                <a16:creationId xmlns:a16="http://schemas.microsoft.com/office/drawing/2014/main" id="{96B28E68-D606-13F5-CBC1-4B22D09C490B}"/>
              </a:ext>
            </a:extLst>
          </p:cNvPr>
          <p:cNvSpPr>
            <a:spLocks noChangeAspect="1"/>
          </p:cNvSpPr>
          <p:nvPr userDrawn="1"/>
        </p:nvSpPr>
        <p:spPr>
          <a:xfrm>
            <a:off x="1019496" y="127640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3" name="円/楕円 2">
            <a:extLst>
              <a:ext uri="{FF2B5EF4-FFF2-40B4-BE49-F238E27FC236}">
                <a16:creationId xmlns:a16="http://schemas.microsoft.com/office/drawing/2014/main" id="{F66A8F98-264D-DE5A-FACD-097FE43A0CBB}"/>
              </a:ext>
            </a:extLst>
          </p:cNvPr>
          <p:cNvSpPr>
            <a:spLocks noChangeAspect="1"/>
          </p:cNvSpPr>
          <p:nvPr userDrawn="1"/>
        </p:nvSpPr>
        <p:spPr>
          <a:xfrm>
            <a:off x="1019496" y="204730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4" name="円/楕円 3">
            <a:extLst>
              <a:ext uri="{FF2B5EF4-FFF2-40B4-BE49-F238E27FC236}">
                <a16:creationId xmlns:a16="http://schemas.microsoft.com/office/drawing/2014/main" id="{F64EC91F-D58D-916D-AFFC-717CD54991CA}"/>
              </a:ext>
            </a:extLst>
          </p:cNvPr>
          <p:cNvSpPr>
            <a:spLocks noChangeAspect="1"/>
          </p:cNvSpPr>
          <p:nvPr userDrawn="1"/>
        </p:nvSpPr>
        <p:spPr>
          <a:xfrm>
            <a:off x="1019496" y="281819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 name="円/楕円 4">
            <a:extLst>
              <a:ext uri="{FF2B5EF4-FFF2-40B4-BE49-F238E27FC236}">
                <a16:creationId xmlns:a16="http://schemas.microsoft.com/office/drawing/2014/main" id="{8D65CAD7-19D0-8FAC-A5BC-9B9B8AED7822}"/>
              </a:ext>
            </a:extLst>
          </p:cNvPr>
          <p:cNvSpPr>
            <a:spLocks noChangeAspect="1"/>
          </p:cNvSpPr>
          <p:nvPr userDrawn="1"/>
        </p:nvSpPr>
        <p:spPr>
          <a:xfrm>
            <a:off x="1019496" y="358908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6" name="直線コネクタ 5">
            <a:extLst>
              <a:ext uri="{FF2B5EF4-FFF2-40B4-BE49-F238E27FC236}">
                <a16:creationId xmlns:a16="http://schemas.microsoft.com/office/drawing/2014/main" id="{357898CE-99DF-A18F-8C9E-92137525691C}"/>
              </a:ext>
            </a:extLst>
          </p:cNvPr>
          <p:cNvCxnSpPr>
            <a:cxnSpLocks/>
            <a:stCxn id="2" idx="4"/>
          </p:cNvCxnSpPr>
          <p:nvPr userDrawn="1"/>
        </p:nvCxnSpPr>
        <p:spPr>
          <a:xfrm>
            <a:off x="1289496" y="1816408"/>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
        <p:nvSpPr>
          <p:cNvPr id="7" name="円/楕円 6">
            <a:extLst>
              <a:ext uri="{FF2B5EF4-FFF2-40B4-BE49-F238E27FC236}">
                <a16:creationId xmlns:a16="http://schemas.microsoft.com/office/drawing/2014/main" id="{41EDEE87-F21F-07F0-D7B8-3B005876A125}"/>
              </a:ext>
            </a:extLst>
          </p:cNvPr>
          <p:cNvSpPr>
            <a:spLocks noChangeAspect="1"/>
          </p:cNvSpPr>
          <p:nvPr userDrawn="1"/>
        </p:nvSpPr>
        <p:spPr>
          <a:xfrm>
            <a:off x="1019496" y="435997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05</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8" name="テキスト プレースホルダー 4">
            <a:extLst>
              <a:ext uri="{FF2B5EF4-FFF2-40B4-BE49-F238E27FC236}">
                <a16:creationId xmlns:a16="http://schemas.microsoft.com/office/drawing/2014/main" id="{D854F377-7F01-714F-C88B-8260847A0FC2}"/>
              </a:ext>
            </a:extLst>
          </p:cNvPr>
          <p:cNvSpPr>
            <a:spLocks noGrp="1"/>
          </p:cNvSpPr>
          <p:nvPr>
            <p:ph type="body" sz="quarter" idx="14" hasCustomPrompt="1"/>
          </p:nvPr>
        </p:nvSpPr>
        <p:spPr>
          <a:xfrm>
            <a:off x="1905536" y="1407953"/>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9" name="テキスト プレースホルダー 4">
            <a:extLst>
              <a:ext uri="{FF2B5EF4-FFF2-40B4-BE49-F238E27FC236}">
                <a16:creationId xmlns:a16="http://schemas.microsoft.com/office/drawing/2014/main" id="{EB359017-B7B0-43C1-8239-670F7436F196}"/>
              </a:ext>
            </a:extLst>
          </p:cNvPr>
          <p:cNvSpPr>
            <a:spLocks noGrp="1"/>
          </p:cNvSpPr>
          <p:nvPr>
            <p:ph type="body" sz="quarter" idx="15" hasCustomPrompt="1"/>
          </p:nvPr>
        </p:nvSpPr>
        <p:spPr>
          <a:xfrm>
            <a:off x="1905536" y="2176074"/>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10" name="テキスト プレースホルダー 4">
            <a:extLst>
              <a:ext uri="{FF2B5EF4-FFF2-40B4-BE49-F238E27FC236}">
                <a16:creationId xmlns:a16="http://schemas.microsoft.com/office/drawing/2014/main" id="{AE965D3D-8186-F855-469C-8222E4BE3F3B}"/>
              </a:ext>
            </a:extLst>
          </p:cNvPr>
          <p:cNvSpPr>
            <a:spLocks noGrp="1"/>
          </p:cNvSpPr>
          <p:nvPr>
            <p:ph type="body" sz="quarter" idx="16" hasCustomPrompt="1"/>
          </p:nvPr>
        </p:nvSpPr>
        <p:spPr>
          <a:xfrm>
            <a:off x="1905536" y="294419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11" name="テキスト プレースホルダー 4">
            <a:extLst>
              <a:ext uri="{FF2B5EF4-FFF2-40B4-BE49-F238E27FC236}">
                <a16:creationId xmlns:a16="http://schemas.microsoft.com/office/drawing/2014/main" id="{55D51FC7-ED19-BA40-3BF6-41F906488ADC}"/>
              </a:ext>
            </a:extLst>
          </p:cNvPr>
          <p:cNvSpPr>
            <a:spLocks noGrp="1"/>
          </p:cNvSpPr>
          <p:nvPr>
            <p:ph type="body" sz="quarter" idx="17" hasCustomPrompt="1"/>
          </p:nvPr>
        </p:nvSpPr>
        <p:spPr>
          <a:xfrm>
            <a:off x="1905536" y="371231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12" name="テキスト プレースホルダー 4">
            <a:extLst>
              <a:ext uri="{FF2B5EF4-FFF2-40B4-BE49-F238E27FC236}">
                <a16:creationId xmlns:a16="http://schemas.microsoft.com/office/drawing/2014/main" id="{EF7219E6-D5ED-E4D5-3E80-C0D94AA01B02}"/>
              </a:ext>
            </a:extLst>
          </p:cNvPr>
          <p:cNvSpPr>
            <a:spLocks noGrp="1"/>
          </p:cNvSpPr>
          <p:nvPr>
            <p:ph type="body" sz="quarter" idx="18" hasCustomPrompt="1"/>
          </p:nvPr>
        </p:nvSpPr>
        <p:spPr>
          <a:xfrm>
            <a:off x="1905536" y="4480437"/>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13" name="円/楕円 12">
            <a:extLst>
              <a:ext uri="{FF2B5EF4-FFF2-40B4-BE49-F238E27FC236}">
                <a16:creationId xmlns:a16="http://schemas.microsoft.com/office/drawing/2014/main" id="{09FEB20E-37E7-FBB4-A3F7-BA2B76897C01}"/>
              </a:ext>
            </a:extLst>
          </p:cNvPr>
          <p:cNvSpPr>
            <a:spLocks noChangeAspect="1"/>
          </p:cNvSpPr>
          <p:nvPr userDrawn="1"/>
        </p:nvSpPr>
        <p:spPr>
          <a:xfrm>
            <a:off x="1019496" y="513087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06</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4" name="テキスト プレースホルダー 4">
            <a:extLst>
              <a:ext uri="{FF2B5EF4-FFF2-40B4-BE49-F238E27FC236}">
                <a16:creationId xmlns:a16="http://schemas.microsoft.com/office/drawing/2014/main" id="{973F604D-2C1D-A856-22A8-40AD34F8C627}"/>
              </a:ext>
            </a:extLst>
          </p:cNvPr>
          <p:cNvSpPr>
            <a:spLocks noGrp="1"/>
          </p:cNvSpPr>
          <p:nvPr>
            <p:ph type="body" sz="quarter" idx="19" hasCustomPrompt="1"/>
          </p:nvPr>
        </p:nvSpPr>
        <p:spPr>
          <a:xfrm>
            <a:off x="1905536" y="5248560"/>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cxnSp>
        <p:nvCxnSpPr>
          <p:cNvPr id="15" name="直線コネクタ 14">
            <a:extLst>
              <a:ext uri="{FF2B5EF4-FFF2-40B4-BE49-F238E27FC236}">
                <a16:creationId xmlns:a16="http://schemas.microsoft.com/office/drawing/2014/main" id="{D268FEBA-4C5B-9A99-B388-B8EDE2E0A393}"/>
              </a:ext>
            </a:extLst>
          </p:cNvPr>
          <p:cNvCxnSpPr>
            <a:cxnSpLocks/>
          </p:cNvCxnSpPr>
          <p:nvPr userDrawn="1"/>
        </p:nvCxnSpPr>
        <p:spPr>
          <a:xfrm>
            <a:off x="1289496" y="2583636"/>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16" name="直線コネクタ 15">
            <a:extLst>
              <a:ext uri="{FF2B5EF4-FFF2-40B4-BE49-F238E27FC236}">
                <a16:creationId xmlns:a16="http://schemas.microsoft.com/office/drawing/2014/main" id="{A18B8B9B-F721-5BB6-0406-0FECE0505050}"/>
              </a:ext>
            </a:extLst>
          </p:cNvPr>
          <p:cNvCxnSpPr>
            <a:cxnSpLocks/>
          </p:cNvCxnSpPr>
          <p:nvPr userDrawn="1"/>
        </p:nvCxnSpPr>
        <p:spPr>
          <a:xfrm>
            <a:off x="1289496" y="3360110"/>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17" name="直線コネクタ 16">
            <a:extLst>
              <a:ext uri="{FF2B5EF4-FFF2-40B4-BE49-F238E27FC236}">
                <a16:creationId xmlns:a16="http://schemas.microsoft.com/office/drawing/2014/main" id="{7A594D6A-BF81-DB3F-107E-EF43F95BB7F2}"/>
              </a:ext>
            </a:extLst>
          </p:cNvPr>
          <p:cNvCxnSpPr>
            <a:cxnSpLocks/>
          </p:cNvCxnSpPr>
          <p:nvPr userDrawn="1"/>
        </p:nvCxnSpPr>
        <p:spPr>
          <a:xfrm>
            <a:off x="1289496" y="4141692"/>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18" name="直線コネクタ 17">
            <a:extLst>
              <a:ext uri="{FF2B5EF4-FFF2-40B4-BE49-F238E27FC236}">
                <a16:creationId xmlns:a16="http://schemas.microsoft.com/office/drawing/2014/main" id="{C20C80CE-7B6C-13E8-49D0-B7F475DED694}"/>
              </a:ext>
            </a:extLst>
          </p:cNvPr>
          <p:cNvCxnSpPr>
            <a:cxnSpLocks/>
          </p:cNvCxnSpPr>
          <p:nvPr userDrawn="1"/>
        </p:nvCxnSpPr>
        <p:spPr>
          <a:xfrm>
            <a:off x="1289496" y="4892617"/>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088353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6576A88-AD2F-793D-5310-FC97A0C4F280}"/>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3" name="テキスト ボックス 2">
            <a:extLst>
              <a:ext uri="{FF2B5EF4-FFF2-40B4-BE49-F238E27FC236}">
                <a16:creationId xmlns:a16="http://schemas.microsoft.com/office/drawing/2014/main" id="{F48C1B28-8B85-767A-DF53-0B978A3417A8}"/>
              </a:ext>
            </a:extLst>
          </p:cNvPr>
          <p:cNvSpPr txBox="1"/>
          <p:nvPr userDrawn="1"/>
        </p:nvSpPr>
        <p:spPr>
          <a:xfrm>
            <a:off x="5733722" y="6615833"/>
            <a:ext cx="77264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2"/>
                </a:solidFill>
                <a:latin typeface="Meiryo" panose="020B0604030504040204" pitchFamily="34" charset="-128"/>
                <a:ea typeface="Meiryo" panose="020B0604030504040204" pitchFamily="34" charset="-128"/>
              </a:rPr>
              <a:t>© Yahoo Japan</a:t>
            </a:r>
            <a:endParaRPr kumimoji="1" lang="ja-JP" altLang="en-US" sz="800" b="0" i="0" dirty="0">
              <a:solidFill>
                <a:schemeClr val="bg2"/>
              </a:solidFill>
              <a:latin typeface="Meiryo" panose="020B0604030504040204" pitchFamily="34" charset="-128"/>
              <a:ea typeface="Meiryo" panose="020B0604030504040204" pitchFamily="34" charset="-128"/>
            </a:endParaRPr>
          </a:p>
        </p:txBody>
      </p:sp>
    </p:spTree>
  </p:cSld>
  <p:clrMap bg1="lt1" tx1="dk1" bg2="lt2" tx2="dk2" accent1="accent1" accent2="accent2" accent3="accent3" accent4="accent4" accent5="accent5" accent6="accent6" hlink="hlink" folHlink="folHlink"/>
  <p:sldLayoutIdLst>
    <p:sldLayoutId id="2147483762" r:id="rId1"/>
    <p:sldLayoutId id="2147483782" r:id="rId2"/>
    <p:sldLayoutId id="2147483793" r:id="rId3"/>
    <p:sldLayoutId id="2147483799" r:id="rId4"/>
    <p:sldLayoutId id="2147483800" r:id="rId5"/>
    <p:sldLayoutId id="2147483794" r:id="rId6"/>
    <p:sldLayoutId id="2147483867" r:id="rId7"/>
    <p:sldLayoutId id="2147483868" r:id="rId8"/>
    <p:sldLayoutId id="2147483871" r:id="rId9"/>
    <p:sldLayoutId id="2147483869" r:id="rId10"/>
    <p:sldLayoutId id="2147483870" r:id="rId11"/>
    <p:sldLayoutId id="2147483872" r:id="rId12"/>
  </p:sldLayoutIdLst>
  <p:hf hdr="0" dt="0"/>
  <p:txStyles>
    <p:titleStyle>
      <a:lvl1pPr algn="l" defTabSz="914423" rtl="0" eaLnBrk="1" latinLnBrk="0" hangingPunct="1">
        <a:spcBef>
          <a:spcPct val="0"/>
        </a:spcBef>
        <a:buNone/>
        <a:defRPr kumimoji="1" sz="4401"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19" userDrawn="1">
          <p15:clr>
            <a:srgbClr val="F26B43"/>
          </p15:clr>
        </p15:guide>
        <p15:guide id="2" pos="3749" userDrawn="1">
          <p15:clr>
            <a:srgbClr val="F26B43"/>
          </p15:clr>
        </p15:guide>
        <p15:guide id="3" pos="302" userDrawn="1">
          <p15:clr>
            <a:srgbClr val="F26B43"/>
          </p15:clr>
        </p15:guide>
        <p15:guide id="4" pos="3931" userDrawn="1">
          <p15:clr>
            <a:srgbClr val="F26B43"/>
          </p15:clr>
        </p15:guide>
        <p15:guide id="5" pos="7378" userDrawn="1">
          <p15:clr>
            <a:srgbClr val="F26B43"/>
          </p15:clr>
        </p15:guide>
        <p15:guide id="6" orient="horz" pos="799" userDrawn="1">
          <p15:clr>
            <a:srgbClr val="F26B43"/>
          </p15:clr>
        </p15:guide>
        <p15:guide id="7" orient="horz" pos="2500" userDrawn="1">
          <p15:clr>
            <a:srgbClr val="F26B43"/>
          </p15:clr>
        </p15:guide>
        <p15:guide id="8" orient="horz" pos="4020" userDrawn="1">
          <p15:clr>
            <a:srgbClr val="F26B43"/>
          </p15:clr>
        </p15:guide>
        <p15:guide id="9" orient="horz" pos="686" userDrawn="1">
          <p15:clr>
            <a:srgbClr val="5ACBF0"/>
          </p15:clr>
        </p15:guide>
        <p15:guide id="10" orient="horz" pos="4133"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marketing.yahoo.co.jp/guidelines/terms.html"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marketing.yahoo.co.jp/guidelines/terms.html"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11.png"/><Relationship Id="rId3" Type="http://schemas.openxmlformats.org/officeDocument/2006/relationships/image" Target="../media/image23.svg"/><Relationship Id="rId7" Type="http://schemas.openxmlformats.org/officeDocument/2006/relationships/image" Target="../media/image27.svg"/><Relationship Id="rId12" Type="http://schemas.openxmlformats.org/officeDocument/2006/relationships/hyperlink" Target="https://portal.yadui.business.yahoo.co.jp/agencyportal/888301/index.html" TargetMode="External"/><Relationship Id="rId2" Type="http://schemas.openxmlformats.org/officeDocument/2006/relationships/image" Target="../media/image22.png"/><Relationship Id="rId1" Type="http://schemas.openxmlformats.org/officeDocument/2006/relationships/slideLayout" Target="../slideLayouts/slideLayout4.xml"/><Relationship Id="rId6" Type="http://schemas.openxmlformats.org/officeDocument/2006/relationships/image" Target="../media/image26.png"/><Relationship Id="rId11" Type="http://schemas.openxmlformats.org/officeDocument/2006/relationships/image" Target="../media/image31.svg"/><Relationship Id="rId5" Type="http://schemas.openxmlformats.org/officeDocument/2006/relationships/image" Target="../media/image25.sv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svg"/></Relationships>
</file>

<file path=ppt/slides/_rels/slide1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34.png"/><Relationship Id="rId7" Type="http://schemas.openxmlformats.org/officeDocument/2006/relationships/image" Target="../media/image22.png"/><Relationship Id="rId2" Type="http://schemas.openxmlformats.org/officeDocument/2006/relationships/image" Target="../media/image33.png"/><Relationship Id="rId1" Type="http://schemas.openxmlformats.org/officeDocument/2006/relationships/slideLayout" Target="../slideLayouts/slideLayout4.xml"/><Relationship Id="rId6" Type="http://schemas.openxmlformats.org/officeDocument/2006/relationships/image" Target="../media/image37.png"/><Relationship Id="rId5" Type="http://schemas.openxmlformats.org/officeDocument/2006/relationships/image" Target="../media/image36.jpeg"/><Relationship Id="rId10" Type="http://schemas.openxmlformats.org/officeDocument/2006/relationships/image" Target="../media/image39.png"/><Relationship Id="rId4" Type="http://schemas.openxmlformats.org/officeDocument/2006/relationships/image" Target="../media/image35.svg"/><Relationship Id="rId9" Type="http://schemas.openxmlformats.org/officeDocument/2006/relationships/image" Target="../media/image3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hyperlink" Target="https://ads-help.yahoo.co.jp/yahooads/guideline/articledetail?lan=ja&amp;aid=1617&amp;o=default" TargetMode="External"/><Relationship Id="rId7" Type="http://schemas.openxmlformats.org/officeDocument/2006/relationships/image" Target="../media/image43.svg"/><Relationship Id="rId2" Type="http://schemas.openxmlformats.org/officeDocument/2006/relationships/image" Target="../media/image33.png"/><Relationship Id="rId1" Type="http://schemas.openxmlformats.org/officeDocument/2006/relationships/slideLayout" Target="../slideLayouts/slideLayout4.xml"/><Relationship Id="rId6" Type="http://schemas.openxmlformats.org/officeDocument/2006/relationships/image" Target="../media/image42.png"/><Relationship Id="rId5" Type="http://schemas.openxmlformats.org/officeDocument/2006/relationships/image" Target="../media/image41.svg"/><Relationship Id="rId4" Type="http://schemas.openxmlformats.org/officeDocument/2006/relationships/image" Target="../media/image40.png"/></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hyperlink" Target="https://s.yimg.jp/dl/displayads-guarantee/application_advertisingServices.pdf" TargetMode="External"/><Relationship Id="rId2" Type="http://schemas.openxmlformats.org/officeDocument/2006/relationships/image" Target="../media/image33.png"/><Relationship Id="rId1" Type="http://schemas.openxmlformats.org/officeDocument/2006/relationships/slideLayout" Target="../slideLayouts/slideLayout4.xml"/><Relationship Id="rId5" Type="http://schemas.openxmlformats.org/officeDocument/2006/relationships/image" Target="../media/image45.svg"/><Relationship Id="rId4" Type="http://schemas.openxmlformats.org/officeDocument/2006/relationships/image" Target="../media/image42.png"/></Relationships>
</file>

<file path=ppt/slides/_rels/slide24.xml.rels><?xml version="1.0" encoding="UTF-8" standalone="yes"?>
<Relationships xmlns="http://schemas.openxmlformats.org/package/2006/relationships"><Relationship Id="rId3" Type="http://schemas.openxmlformats.org/officeDocument/2006/relationships/hyperlink" Target="https://ads-help.yahoo.co.jp/yahooads/guideline/articledetail?lan=ja&amp;aid=1493&amp;o=default" TargetMode="External"/><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hyperlink" Target="https://form-business.yahoo.co.jp/claris/enqueteForm?inquiry_type=guaranteed_review" TargetMode="External"/><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3.png"/><Relationship Id="rId1" Type="http://schemas.openxmlformats.org/officeDocument/2006/relationships/slideLayout" Target="../slideLayouts/slideLayout4.xml"/><Relationship Id="rId4" Type="http://schemas.openxmlformats.org/officeDocument/2006/relationships/image" Target="../media/image46.gif"/></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7.jpg"/><Relationship Id="rId1" Type="http://schemas.openxmlformats.org/officeDocument/2006/relationships/slideLayout" Target="../slideLayouts/slideLayout4.xml"/><Relationship Id="rId4" Type="http://schemas.openxmlformats.org/officeDocument/2006/relationships/image" Target="../media/image33.png"/></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1.png"/><Relationship Id="rId2" Type="http://schemas.openxmlformats.org/officeDocument/2006/relationships/image" Target="../media/image15.jpeg"/><Relationship Id="rId1" Type="http://schemas.openxmlformats.org/officeDocument/2006/relationships/slideLayout" Target="../slideLayouts/slideLayout4.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g"/></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0E5B9B-FE46-299B-2B37-ACF2A327E13E}"/>
              </a:ext>
            </a:extLst>
          </p:cNvPr>
          <p:cNvSpPr>
            <a:spLocks noGrp="1"/>
          </p:cNvSpPr>
          <p:nvPr>
            <p:ph type="title"/>
          </p:nvPr>
        </p:nvSpPr>
        <p:spPr>
          <a:prstGeom prst="rect">
            <a:avLst/>
          </a:prstGeom>
        </p:spPr>
        <p:txBody>
          <a:bodyPr/>
          <a:lstStyle/>
          <a:p>
            <a:r>
              <a:rPr kumimoji="1" lang="ja-JP" altLang="en-US" sz="2800" dirty="0"/>
              <a:t>ディスプレイ広告（予約型）</a:t>
            </a:r>
            <a:br>
              <a:rPr kumimoji="1" lang="en-US" altLang="ja-JP" sz="2800" dirty="0"/>
            </a:br>
            <a:r>
              <a:rPr lang="ja-JP" altLang="en-US" sz="2800">
                <a:latin typeface="メイリオ" panose="020B0604030504040204" pitchFamily="50" charset="-128"/>
                <a:ea typeface="メイリオ" panose="020B0604030504040204" pitchFamily="50" charset="-128"/>
                <a:cs typeface="メイリオ" panose="020B0604030504040204" pitchFamily="50" charset="-128"/>
              </a:rPr>
              <a:t>クリエイティブ企画</a:t>
            </a:r>
            <a:endParaRPr kumimoji="1" lang="ja-JP" altLang="en-US" sz="2800" dirty="0"/>
          </a:p>
        </p:txBody>
      </p:sp>
    </p:spTree>
    <p:extLst>
      <p:ext uri="{BB962C8B-B14F-4D97-AF65-F5344CB8AC3E}">
        <p14:creationId xmlns:p14="http://schemas.microsoft.com/office/powerpoint/2010/main" val="10573760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商品価格</a:t>
            </a:r>
            <a:endParaRPr kumimoji="1" lang="ja-JP" altLang="en-US" dirty="0"/>
          </a:p>
        </p:txBody>
      </p:sp>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a:lstStyle/>
          <a:p>
            <a:r>
              <a:rPr lang="ja-JP" altLang="en-US" spc="0"/>
              <a:t>商品</a:t>
            </a:r>
            <a:br>
              <a:rPr lang="en-US" altLang="ja-JP" spc="0" dirty="0"/>
            </a:br>
            <a:r>
              <a:rPr lang="ja-JP" altLang="en-US" spc="0"/>
              <a:t>価格</a:t>
            </a:r>
            <a:endParaRPr kumimoji="1" lang="ja-JP" altLang="en-US" spc="0"/>
          </a:p>
        </p:txBody>
      </p:sp>
      <p:sp>
        <p:nvSpPr>
          <p:cNvPr id="21" name="テキスト ボックス 20">
            <a:extLst>
              <a:ext uri="{FF2B5EF4-FFF2-40B4-BE49-F238E27FC236}">
                <a16:creationId xmlns:a16="http://schemas.microsoft.com/office/drawing/2014/main" id="{8F240885-1ACD-6866-B755-930F77547FED}"/>
              </a:ext>
            </a:extLst>
          </p:cNvPr>
          <p:cNvSpPr txBox="1"/>
          <p:nvPr/>
        </p:nvSpPr>
        <p:spPr>
          <a:xfrm>
            <a:off x="479424" y="1093844"/>
            <a:ext cx="11233149" cy="730200"/>
          </a:xfrm>
          <a:prstGeom prst="rect">
            <a:avLst/>
          </a:prstGeom>
          <a:noFill/>
        </p:spPr>
        <p:txBody>
          <a:bodyPr wrap="square" lIns="0" tIns="0" rIns="0" bIns="0" rtlCol="0">
            <a:spAutoFit/>
          </a:bodyPr>
          <a:lstStyle/>
          <a:p>
            <a:pPr>
              <a:lnSpc>
                <a:spcPct val="120000"/>
              </a:lnSpc>
              <a:defRPr/>
            </a:pPr>
            <a:r>
              <a:rPr kumimoji="0" lang="ja-JP" altLang="en-US" kern="0" dirty="0">
                <a:solidFill>
                  <a:schemeClr val="accent3"/>
                </a:solidFill>
                <a:latin typeface="Meiryo" panose="020B0604030504040204" pitchFamily="34" charset="-128"/>
                <a:ea typeface="Meiryo" panose="020B0604030504040204" pitchFamily="34" charset="-128"/>
              </a:rPr>
              <a:t>商品価格は、</a:t>
            </a:r>
            <a:r>
              <a:rPr kumimoji="0" lang="ja-JP" altLang="en-US" kern="0">
                <a:solidFill>
                  <a:schemeClr val="accent3"/>
                </a:solidFill>
                <a:latin typeface="Meiryo" panose="020B0604030504040204" pitchFamily="34" charset="-128"/>
                <a:ea typeface="Meiryo" panose="020B0604030504040204" pitchFamily="34" charset="-128"/>
              </a:rPr>
              <a:t>誘導枠と演出方法に</a:t>
            </a:r>
            <a:r>
              <a:rPr kumimoji="0" lang="ja-JP" altLang="en-US" kern="0" dirty="0">
                <a:solidFill>
                  <a:schemeClr val="accent3"/>
                </a:solidFill>
                <a:latin typeface="Meiryo" panose="020B0604030504040204" pitchFamily="34" charset="-128"/>
                <a:ea typeface="Meiryo" panose="020B0604030504040204" pitchFamily="34" charset="-128"/>
              </a:rPr>
              <a:t>よって異なります。</a:t>
            </a:r>
            <a:endParaRPr kumimoji="0" lang="en-US" altLang="ja-JP" kern="0" dirty="0">
              <a:solidFill>
                <a:schemeClr val="accent3"/>
              </a:solidFill>
              <a:latin typeface="Meiryo" panose="020B0604030504040204" pitchFamily="34" charset="-128"/>
              <a:ea typeface="Meiryo" panose="020B0604030504040204" pitchFamily="34" charset="-128"/>
            </a:endParaRPr>
          </a:p>
          <a:p>
            <a:pPr>
              <a:lnSpc>
                <a:spcPct val="120000"/>
              </a:lnSpc>
              <a:defRPr/>
            </a:pPr>
            <a:r>
              <a:rPr kumimoji="0" lang="ja-JP" altLang="en-US" sz="1100" kern="0" dirty="0">
                <a:solidFill>
                  <a:schemeClr val="accent3"/>
                </a:solidFill>
                <a:latin typeface="Meiryo" panose="020B0604030504040204" pitchFamily="34" charset="-128"/>
                <a:ea typeface="Meiryo" panose="020B0604030504040204" pitchFamily="34" charset="-128"/>
              </a:rPr>
              <a:t>・誘導用広告は広告管理ツールより予約してください。</a:t>
            </a:r>
            <a:endParaRPr kumimoji="0" lang="en-US" altLang="ja-JP" sz="1100" kern="0" dirty="0">
              <a:solidFill>
                <a:schemeClr val="accent3"/>
              </a:solidFill>
              <a:latin typeface="Meiryo" panose="020B0604030504040204" pitchFamily="34" charset="-128"/>
              <a:ea typeface="Meiryo" panose="020B0604030504040204" pitchFamily="34" charset="-128"/>
            </a:endParaRPr>
          </a:p>
          <a:p>
            <a:pPr>
              <a:lnSpc>
                <a:spcPct val="120000"/>
              </a:lnSpc>
              <a:defRPr/>
            </a:pPr>
            <a:r>
              <a:rPr kumimoji="0" lang="ja-JP" altLang="en-US" sz="1100" kern="0" dirty="0">
                <a:solidFill>
                  <a:schemeClr val="accent3"/>
                </a:solidFill>
                <a:latin typeface="Meiryo" panose="020B0604030504040204" pitchFamily="34" charset="-128"/>
                <a:ea typeface="Meiryo" panose="020B0604030504040204" pitchFamily="34" charset="-128"/>
              </a:rPr>
              <a:t>・制作費は都度見積もりが必要となります。見積もり承認後ヤフー営業担当から代理店様に専用の申込フォーム</a:t>
            </a:r>
            <a:r>
              <a:rPr kumimoji="0" lang="en-US" altLang="ja-JP" sz="1100" kern="0" dirty="0">
                <a:solidFill>
                  <a:schemeClr val="accent3"/>
                </a:solidFill>
                <a:latin typeface="Meiryo" panose="020B0604030504040204" pitchFamily="34" charset="-128"/>
                <a:ea typeface="Meiryo" panose="020B0604030504040204" pitchFamily="34" charset="-128"/>
              </a:rPr>
              <a:t>URL</a:t>
            </a:r>
            <a:r>
              <a:rPr kumimoji="0" lang="ja-JP" altLang="en-US" sz="1100" kern="0" dirty="0">
                <a:solidFill>
                  <a:schemeClr val="accent3"/>
                </a:solidFill>
                <a:latin typeface="Meiryo" panose="020B0604030504040204" pitchFamily="34" charset="-128"/>
                <a:ea typeface="Meiryo" panose="020B0604030504040204" pitchFamily="34" charset="-128"/>
              </a:rPr>
              <a:t>をご連絡</a:t>
            </a:r>
            <a:r>
              <a:rPr kumimoji="0" lang="ja-JP" altLang="en-US" sz="1100" kern="0">
                <a:solidFill>
                  <a:schemeClr val="accent3"/>
                </a:solidFill>
                <a:latin typeface="Meiryo" panose="020B0604030504040204" pitchFamily="34" charset="-128"/>
                <a:ea typeface="Meiryo" panose="020B0604030504040204" pitchFamily="34" charset="-128"/>
              </a:rPr>
              <a:t>いたします。</a:t>
            </a:r>
            <a:r>
              <a:rPr kumimoji="0" lang="en-US" altLang="ja-JP" sz="1100" kern="0" dirty="0">
                <a:solidFill>
                  <a:schemeClr val="accent3"/>
                </a:solidFill>
                <a:latin typeface="Meiryo" panose="020B0604030504040204" pitchFamily="34" charset="-128"/>
                <a:ea typeface="Meiryo" panose="020B0604030504040204" pitchFamily="34" charset="-128"/>
              </a:rPr>
              <a:t>  </a:t>
            </a:r>
            <a:r>
              <a:rPr kumimoji="0" lang="ja-JP" altLang="en-US" sz="1100" kern="0">
                <a:solidFill>
                  <a:schemeClr val="accent3"/>
                </a:solidFill>
                <a:latin typeface="Meiryo" panose="020B0604030504040204" pitchFamily="34" charset="-128"/>
                <a:ea typeface="Meiryo" panose="020B0604030504040204" pitchFamily="34" charset="-128"/>
              </a:rPr>
              <a:t>当該</a:t>
            </a:r>
            <a:r>
              <a:rPr kumimoji="0" lang="ja-JP" altLang="en-US" sz="1100" kern="0" dirty="0">
                <a:solidFill>
                  <a:schemeClr val="accent3"/>
                </a:solidFill>
                <a:latin typeface="Meiryo" panose="020B0604030504040204" pitchFamily="34" charset="-128"/>
                <a:ea typeface="Meiryo" panose="020B0604030504040204" pitchFamily="34" charset="-128"/>
              </a:rPr>
              <a:t>フォームよりお申込みください。</a:t>
            </a:r>
            <a:endParaRPr kumimoji="0" lang="en-US" altLang="ja-JP" sz="1100" kern="0" dirty="0">
              <a:solidFill>
                <a:schemeClr val="accent3"/>
              </a:solidFill>
              <a:latin typeface="Meiryo" panose="020B0604030504040204" pitchFamily="34" charset="-128"/>
              <a:ea typeface="Meiryo" panose="020B0604030504040204" pitchFamily="34" charset="-128"/>
            </a:endParaRPr>
          </a:p>
        </p:txBody>
      </p:sp>
      <p:graphicFrame>
        <p:nvGraphicFramePr>
          <p:cNvPr id="22" name="表 4">
            <a:extLst>
              <a:ext uri="{FF2B5EF4-FFF2-40B4-BE49-F238E27FC236}">
                <a16:creationId xmlns:a16="http://schemas.microsoft.com/office/drawing/2014/main" id="{0E4A31F5-AB85-A304-7FAD-82EB10E4B100}"/>
              </a:ext>
            </a:extLst>
          </p:cNvPr>
          <p:cNvGraphicFramePr>
            <a:graphicFrameLocks noGrp="1"/>
          </p:cNvGraphicFramePr>
          <p:nvPr>
            <p:extLst>
              <p:ext uri="{D42A27DB-BD31-4B8C-83A1-F6EECF244321}">
                <p14:modId xmlns:p14="http://schemas.microsoft.com/office/powerpoint/2010/main" val="2726487462"/>
              </p:ext>
            </p:extLst>
          </p:nvPr>
        </p:nvGraphicFramePr>
        <p:xfrm>
          <a:off x="479425" y="1917660"/>
          <a:ext cx="11233150" cy="3422260"/>
        </p:xfrm>
        <a:graphic>
          <a:graphicData uri="http://schemas.openxmlformats.org/drawingml/2006/table">
            <a:tbl>
              <a:tblPr/>
              <a:tblGrid>
                <a:gridCol w="1163557">
                  <a:extLst>
                    <a:ext uri="{9D8B030D-6E8A-4147-A177-3AD203B41FA5}">
                      <a16:colId xmlns:a16="http://schemas.microsoft.com/office/drawing/2014/main" val="341278832"/>
                    </a:ext>
                  </a:extLst>
                </a:gridCol>
                <a:gridCol w="905132">
                  <a:extLst>
                    <a:ext uri="{9D8B030D-6E8A-4147-A177-3AD203B41FA5}">
                      <a16:colId xmlns:a16="http://schemas.microsoft.com/office/drawing/2014/main" val="3832350142"/>
                    </a:ext>
                  </a:extLst>
                </a:gridCol>
                <a:gridCol w="2451399">
                  <a:extLst>
                    <a:ext uri="{9D8B030D-6E8A-4147-A177-3AD203B41FA5}">
                      <a16:colId xmlns:a16="http://schemas.microsoft.com/office/drawing/2014/main" val="718566478"/>
                    </a:ext>
                  </a:extLst>
                </a:gridCol>
                <a:gridCol w="905132">
                  <a:extLst>
                    <a:ext uri="{9D8B030D-6E8A-4147-A177-3AD203B41FA5}">
                      <a16:colId xmlns:a16="http://schemas.microsoft.com/office/drawing/2014/main" val="727514461"/>
                    </a:ext>
                  </a:extLst>
                </a:gridCol>
                <a:gridCol w="2451399">
                  <a:extLst>
                    <a:ext uri="{9D8B030D-6E8A-4147-A177-3AD203B41FA5}">
                      <a16:colId xmlns:a16="http://schemas.microsoft.com/office/drawing/2014/main" val="4177312814"/>
                    </a:ext>
                  </a:extLst>
                </a:gridCol>
                <a:gridCol w="905132">
                  <a:extLst>
                    <a:ext uri="{9D8B030D-6E8A-4147-A177-3AD203B41FA5}">
                      <a16:colId xmlns:a16="http://schemas.microsoft.com/office/drawing/2014/main" val="2634328868"/>
                    </a:ext>
                  </a:extLst>
                </a:gridCol>
                <a:gridCol w="2451399">
                  <a:extLst>
                    <a:ext uri="{9D8B030D-6E8A-4147-A177-3AD203B41FA5}">
                      <a16:colId xmlns:a16="http://schemas.microsoft.com/office/drawing/2014/main" val="1476557872"/>
                    </a:ext>
                  </a:extLst>
                </a:gridCol>
              </a:tblGrid>
              <a:tr h="265929">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900">
                        <a:latin typeface="Meiryo" panose="020B0604030504040204" pitchFamily="34" charset="-128"/>
                        <a:ea typeface="Meiryo" panose="020B0604030504040204" pitchFamily="34" charset="-128"/>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 altLang="ja-JP" sz="900" b="1" spc="300" dirty="0">
                          <a:solidFill>
                            <a:schemeClr val="bg1"/>
                          </a:solidFill>
                          <a:latin typeface="Meiryo" panose="020B0604030504040204" pitchFamily="34" charset="-128"/>
                          <a:ea typeface="Meiryo" panose="020B0604030504040204" pitchFamily="34" charset="-128"/>
                        </a:rPr>
                        <a:t>PC</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9002C"/>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1" spc="300">
                          <a:solidFill>
                            <a:schemeClr val="bg1"/>
                          </a:solidFill>
                          <a:latin typeface="Meiryo" panose="020B0604030504040204" pitchFamily="34" charset="-128"/>
                          <a:ea typeface="Meiryo" panose="020B0604030504040204" pitchFamily="34" charset="-128"/>
                        </a:rPr>
                        <a:t>スマートフォン</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9002C"/>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1" spc="300">
                          <a:solidFill>
                            <a:schemeClr val="bg1"/>
                          </a:solidFill>
                          <a:latin typeface="Meiryo" panose="020B0604030504040204" pitchFamily="34" charset="-128"/>
                          <a:ea typeface="Meiryo" panose="020B0604030504040204" pitchFamily="34" charset="-128"/>
                        </a:rPr>
                        <a:t>マルチデバイス</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9002C"/>
                    </a:solidFill>
                  </a:tcPr>
                </a:tc>
                <a:tc hMerge="1">
                  <a:txBody>
                    <a:bodyPr/>
                    <a:lstStyle/>
                    <a:p>
                      <a:pPr algn="ctr"/>
                      <a:endParaRPr kumimoji="1" lang="ja-JP" altLang="en-US" sz="800"/>
                    </a:p>
                  </a:txBody>
                  <a:tcPr anchor="ctr"/>
                </a:tc>
                <a:extLst>
                  <a:ext uri="{0D108BD9-81ED-4DB2-BD59-A6C34878D82A}">
                    <a16:rowId xmlns:a16="http://schemas.microsoft.com/office/drawing/2014/main" val="1130026910"/>
                  </a:ext>
                </a:extLst>
              </a:tr>
              <a:tr h="408755">
                <a:tc rowSpan="4">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0">
                          <a:solidFill>
                            <a:schemeClr val="bg1"/>
                          </a:solidFill>
                          <a:latin typeface="Meiryo" panose="020B0604030504040204" pitchFamily="34" charset="-128"/>
                          <a:ea typeface="Meiryo" panose="020B0604030504040204" pitchFamily="34" charset="-128"/>
                        </a:rPr>
                        <a:t>誘導用広告</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a:solidFill>
                            <a:schemeClr val="bg1"/>
                          </a:solidFill>
                          <a:latin typeface="Meiryo" panose="020B0604030504040204" pitchFamily="34" charset="-128"/>
                          <a:ea typeface="Meiryo" panose="020B0604030504040204" pitchFamily="34" charset="-128"/>
                        </a:rPr>
                        <a:t>最低出稿</a:t>
                      </a:r>
                      <a:br>
                        <a:rPr kumimoji="1" lang="en-US" altLang="ja-JP" sz="900" dirty="0">
                          <a:solidFill>
                            <a:schemeClr val="bg1"/>
                          </a:solidFill>
                          <a:latin typeface="Meiryo" panose="020B0604030504040204" pitchFamily="34" charset="-128"/>
                          <a:ea typeface="Meiryo" panose="020B0604030504040204" pitchFamily="34" charset="-128"/>
                        </a:rPr>
                      </a:br>
                      <a:r>
                        <a:rPr kumimoji="1" lang="ja-JP" altLang="en-US" sz="900">
                          <a:solidFill>
                            <a:schemeClr val="bg1"/>
                          </a:solidFill>
                          <a:latin typeface="Meiryo" panose="020B0604030504040204" pitchFamily="34" charset="-128"/>
                          <a:ea typeface="Meiryo" panose="020B0604030504040204" pitchFamily="34" charset="-128"/>
                        </a:rPr>
                        <a:t>金額</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9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algn="ctr" defTabSz="914400" rtl="0" eaLnBrk="1" fontAlgn="ctr" latinLnBrk="0" hangingPunct="1"/>
                      <a:r>
                        <a:rPr kumimoji="1" lang="zh-TW" altLang="en-US" sz="900" u="none" strike="noStrike" kern="1200" dirty="0">
                          <a:solidFill>
                            <a:schemeClr val="bg1"/>
                          </a:solidFill>
                          <a:effectLst/>
                          <a:latin typeface="Meiryo" panose="020B0604030504040204" pitchFamily="34" charset="-128"/>
                          <a:ea typeface="Meiryo" panose="020B0604030504040204" pitchFamily="34" charset="-128"/>
                          <a:cs typeface="+mn-cs"/>
                        </a:rPr>
                        <a:t>最低出稿</a:t>
                      </a:r>
                      <a:br>
                        <a:rPr kumimoji="1" lang="en-US" altLang="zh-TW" sz="900" u="none" strike="noStrike" kern="1200" dirty="0">
                          <a:solidFill>
                            <a:schemeClr val="bg1"/>
                          </a:solidFill>
                          <a:effectLst/>
                          <a:latin typeface="Meiryo" panose="020B0604030504040204" pitchFamily="34" charset="-128"/>
                          <a:ea typeface="Meiryo" panose="020B0604030504040204" pitchFamily="34" charset="-128"/>
                          <a:cs typeface="+mn-cs"/>
                        </a:rPr>
                      </a:br>
                      <a:r>
                        <a:rPr kumimoji="1" lang="zh-TW" altLang="en-US" sz="900" u="none" strike="noStrike" kern="1200" dirty="0">
                          <a:solidFill>
                            <a:schemeClr val="bg1"/>
                          </a:solidFill>
                          <a:effectLst/>
                          <a:latin typeface="Meiryo" panose="020B0604030504040204" pitchFamily="34" charset="-128"/>
                          <a:ea typeface="Meiryo" panose="020B0604030504040204" pitchFamily="34" charset="-128"/>
                          <a:cs typeface="+mn-cs"/>
                        </a:rPr>
                        <a:t>金額</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9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algn="ctr" defTabSz="914400" rtl="0" eaLnBrk="1" fontAlgn="ctr" latinLnBrk="0" hangingPunct="1"/>
                      <a:r>
                        <a:rPr kumimoji="1" lang="zh-TW" altLang="en-US" sz="900" u="none" strike="noStrike" kern="1200" dirty="0">
                          <a:solidFill>
                            <a:schemeClr val="bg1"/>
                          </a:solidFill>
                          <a:effectLst/>
                          <a:latin typeface="Meiryo" panose="020B0604030504040204" pitchFamily="34" charset="-128"/>
                          <a:ea typeface="Meiryo" panose="020B0604030504040204" pitchFamily="34" charset="-128"/>
                          <a:cs typeface="+mn-cs"/>
                        </a:rPr>
                        <a:t>最低出稿</a:t>
                      </a:r>
                      <a:br>
                        <a:rPr kumimoji="1" lang="en-US" altLang="zh-TW" sz="900" u="none" strike="noStrike" kern="1200" dirty="0">
                          <a:solidFill>
                            <a:schemeClr val="bg1"/>
                          </a:solidFill>
                          <a:effectLst/>
                          <a:latin typeface="Meiryo" panose="020B0604030504040204" pitchFamily="34" charset="-128"/>
                          <a:ea typeface="Meiryo" panose="020B0604030504040204" pitchFamily="34" charset="-128"/>
                          <a:cs typeface="+mn-cs"/>
                        </a:rPr>
                      </a:br>
                      <a:r>
                        <a:rPr kumimoji="1" lang="zh-TW" altLang="en-US" sz="900" u="none" strike="noStrike" kern="1200" dirty="0">
                          <a:solidFill>
                            <a:schemeClr val="bg1"/>
                          </a:solidFill>
                          <a:effectLst/>
                          <a:latin typeface="Meiryo" panose="020B0604030504040204" pitchFamily="34" charset="-128"/>
                          <a:ea typeface="Meiryo" panose="020B0604030504040204" pitchFamily="34" charset="-128"/>
                          <a:cs typeface="+mn-cs"/>
                        </a:rPr>
                        <a:t>金額</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9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extLst>
                  <a:ext uri="{0D108BD9-81ED-4DB2-BD59-A6C34878D82A}">
                    <a16:rowId xmlns:a16="http://schemas.microsoft.com/office/drawing/2014/main" val="2353829751"/>
                  </a:ext>
                </a:extLst>
              </a:tr>
              <a:tr h="864000">
                <a:tc vMerge="1">
                  <a:txBody>
                    <a:bodyPr/>
                    <a:lstStyle/>
                    <a:p>
                      <a:pPr algn="ctr"/>
                      <a:endParaRPr kumimoji="1" lang="ja-JP" altLang="en-US" sz="800"/>
                    </a:p>
                  </a:txBody>
                  <a:tcPr anchor="ct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800" u="none" strike="noStrike" dirty="0">
                          <a:solidFill>
                            <a:schemeClr val="accent3"/>
                          </a:solidFill>
                          <a:effectLst/>
                          <a:latin typeface="Meiryo" panose="020B0604030504040204" pitchFamily="34" charset="-128"/>
                          <a:ea typeface="Meiryo" panose="020B0604030504040204" pitchFamily="34" charset="-128"/>
                        </a:rPr>
                        <a:t>1000</a:t>
                      </a:r>
                      <a:r>
                        <a:rPr lang="ja-JP" altLang="en-US" sz="800" u="none" strike="noStrike">
                          <a:solidFill>
                            <a:schemeClr val="accent3"/>
                          </a:solidFill>
                          <a:effectLst/>
                          <a:latin typeface="Meiryo" panose="020B0604030504040204" pitchFamily="34" charset="-128"/>
                          <a:ea typeface="Meiryo" panose="020B0604030504040204" pitchFamily="34" charset="-128"/>
                        </a:rPr>
                        <a:t>万円～</a:t>
                      </a:r>
                      <a:endParaRPr lang="ja-JP" altLang="en-US" sz="800" b="1" i="0" u="none" strike="noStrike">
                        <a:solidFill>
                          <a:schemeClr val="accent3"/>
                        </a:solidFill>
                        <a:effectLst/>
                        <a:latin typeface="Meiryo" panose="020B0604030504040204" pitchFamily="34" charset="-128"/>
                        <a:ea typeface="Meiryo" panose="020B0604030504040204" pitchFamily="34" charset="-128"/>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99450" indent="-99450" algn="l">
                        <a:lnSpc>
                          <a:spcPct val="110000"/>
                        </a:lnSpc>
                        <a:buFont typeface="Arial" panose="020B0604020202020204" pitchFamily="34" charset="0"/>
                        <a:buChar char="•"/>
                      </a:pPr>
                      <a:r>
                        <a:rPr kumimoji="1" lang="ja-JP" altLang="en-US" sz="800">
                          <a:solidFill>
                            <a:schemeClr val="accent3"/>
                          </a:solidFill>
                          <a:latin typeface="Meiryo" panose="020B0604030504040204" pitchFamily="34" charset="-128"/>
                          <a:ea typeface="Meiryo" panose="020B0604030504040204" pitchFamily="34" charset="-128"/>
                        </a:rPr>
                        <a:t>ブランドパネル</a:t>
                      </a:r>
                      <a:r>
                        <a:rPr kumimoji="1" lang="en" altLang="ja-JP" sz="800" dirty="0">
                          <a:solidFill>
                            <a:schemeClr val="accent3"/>
                          </a:solidFill>
                          <a:latin typeface="Meiryo" panose="020B0604030504040204" pitchFamily="34" charset="-128"/>
                          <a:ea typeface="Meiryo" panose="020B0604030504040204" pitchFamily="34" charset="-128"/>
                        </a:rPr>
                        <a:t>PC</a:t>
                      </a:r>
                      <a:r>
                        <a:rPr kumimoji="1" lang="ja-JP" altLang="en" sz="800">
                          <a:solidFill>
                            <a:schemeClr val="accent3"/>
                          </a:solidFill>
                          <a:latin typeface="Meiryo" panose="020B0604030504040204" pitchFamily="34" charset="-128"/>
                          <a:ea typeface="Meiryo" panose="020B0604030504040204" pitchFamily="34" charset="-128"/>
                        </a:rPr>
                        <a:t>（</a:t>
                      </a:r>
                      <a:r>
                        <a:rPr kumimoji="1" lang="en" altLang="ja-JP" sz="800" dirty="0">
                          <a:solidFill>
                            <a:schemeClr val="accent3"/>
                          </a:solidFill>
                          <a:latin typeface="Meiryo" panose="020B0604030504040204" pitchFamily="34" charset="-128"/>
                          <a:ea typeface="Meiryo" panose="020B0604030504040204" pitchFamily="34" charset="-128"/>
                        </a:rPr>
                        <a:t>1000</a:t>
                      </a:r>
                      <a:r>
                        <a:rPr kumimoji="1" lang="ja-JP" altLang="en-US" sz="800">
                          <a:solidFill>
                            <a:schemeClr val="accent3"/>
                          </a:solidFill>
                          <a:latin typeface="Meiryo" panose="020B0604030504040204" pitchFamily="34" charset="-128"/>
                          <a:ea typeface="Meiryo" panose="020B0604030504040204" pitchFamily="34" charset="-128"/>
                        </a:rPr>
                        <a:t>万円～）　</a:t>
                      </a:r>
                      <a:endParaRPr kumimoji="1" lang="en-US" altLang="ja-JP" sz="8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a:solidFill>
                            <a:schemeClr val="accent3"/>
                          </a:solidFill>
                          <a:latin typeface="Meiryo" panose="020B0604030504040204" pitchFamily="34" charset="-128"/>
                          <a:ea typeface="Meiryo" panose="020B0604030504040204" pitchFamily="34" charset="-128"/>
                        </a:rPr>
                        <a:t>ブランドパネル</a:t>
                      </a:r>
                      <a:r>
                        <a:rPr kumimoji="1" lang="en-US" altLang="ja-JP" sz="800" dirty="0">
                          <a:solidFill>
                            <a:schemeClr val="accent3"/>
                          </a:solidFill>
                          <a:latin typeface="Meiryo" panose="020B0604030504040204" pitchFamily="34" charset="-128"/>
                          <a:ea typeface="Meiryo" panose="020B0604030504040204" pitchFamily="34" charset="-128"/>
                        </a:rPr>
                        <a:t> </a:t>
                      </a:r>
                      <a:r>
                        <a:rPr kumimoji="1" lang="ja-JP" altLang="en-US" sz="800">
                          <a:solidFill>
                            <a:schemeClr val="accent3"/>
                          </a:solidFill>
                          <a:latin typeface="Meiryo" panose="020B0604030504040204" pitchFamily="34" charset="-128"/>
                          <a:ea typeface="Meiryo" panose="020B0604030504040204" pitchFamily="34" charset="-128"/>
                        </a:rPr>
                        <a:t>トップインパクト</a:t>
                      </a:r>
                      <a:r>
                        <a:rPr kumimoji="1" lang="en" altLang="ja-JP" sz="800" dirty="0">
                          <a:solidFill>
                            <a:schemeClr val="accent3"/>
                          </a:solidFill>
                          <a:latin typeface="Meiryo" panose="020B0604030504040204" pitchFamily="34" charset="-128"/>
                          <a:ea typeface="Meiryo" panose="020B0604030504040204" pitchFamily="34" charset="-128"/>
                        </a:rPr>
                        <a:t>PC</a:t>
                      </a:r>
                    </a:p>
                    <a:p>
                      <a:pPr marL="99450" indent="-99450" algn="l">
                        <a:lnSpc>
                          <a:spcPct val="110000"/>
                        </a:lnSpc>
                        <a:buFont typeface="Arial" panose="020B0604020202020204" pitchFamily="34" charset="0"/>
                        <a:buChar char="•"/>
                      </a:pPr>
                      <a:r>
                        <a:rPr kumimoji="1" lang="ja-JP" altLang="en-US" sz="800">
                          <a:solidFill>
                            <a:schemeClr val="accent3"/>
                          </a:solidFill>
                          <a:latin typeface="Meiryo" panose="020B0604030504040204" pitchFamily="34" charset="-128"/>
                          <a:ea typeface="Meiryo" panose="020B0604030504040204" pitchFamily="34" charset="-128"/>
                        </a:rPr>
                        <a:t>ブランドパネル</a:t>
                      </a:r>
                      <a:r>
                        <a:rPr kumimoji="1" lang="en-US" altLang="ja-JP" sz="800" dirty="0">
                          <a:solidFill>
                            <a:schemeClr val="accent3"/>
                          </a:solidFill>
                          <a:latin typeface="Meiryo" panose="020B0604030504040204" pitchFamily="34" charset="-128"/>
                          <a:ea typeface="Meiryo" panose="020B0604030504040204" pitchFamily="34" charset="-128"/>
                        </a:rPr>
                        <a:t> </a:t>
                      </a:r>
                      <a:r>
                        <a:rPr kumimoji="1" lang="ja-JP" altLang="en-US" sz="800">
                          <a:solidFill>
                            <a:schemeClr val="accent3"/>
                          </a:solidFill>
                          <a:latin typeface="Meiryo" panose="020B0604030504040204" pitchFamily="34" charset="-128"/>
                          <a:ea typeface="Meiryo" panose="020B0604030504040204" pitchFamily="34" charset="-128"/>
                        </a:rPr>
                        <a:t>パノラマ</a:t>
                      </a:r>
                      <a:r>
                        <a:rPr kumimoji="1" lang="en" altLang="ja-JP" sz="800" dirty="0">
                          <a:solidFill>
                            <a:schemeClr val="accent3"/>
                          </a:solidFill>
                          <a:latin typeface="Meiryo" panose="020B0604030504040204" pitchFamily="34" charset="-128"/>
                          <a:ea typeface="Meiryo" panose="020B0604030504040204" pitchFamily="34" charset="-128"/>
                        </a:rPr>
                        <a:t>PC</a:t>
                      </a:r>
                      <a:r>
                        <a:rPr kumimoji="1" lang="ja-JP" altLang="en" sz="800">
                          <a:solidFill>
                            <a:schemeClr val="accent3"/>
                          </a:solidFill>
                          <a:latin typeface="Meiryo" panose="020B0604030504040204" pitchFamily="34" charset="-128"/>
                          <a:ea typeface="Meiryo" panose="020B0604030504040204" pitchFamily="34" charset="-128"/>
                        </a:rPr>
                        <a:t>　（</a:t>
                      </a:r>
                      <a:r>
                        <a:rPr kumimoji="1" lang="en" altLang="ja-JP" sz="800" dirty="0">
                          <a:solidFill>
                            <a:schemeClr val="accent3"/>
                          </a:solidFill>
                          <a:latin typeface="Meiryo" panose="020B0604030504040204" pitchFamily="34" charset="-128"/>
                          <a:ea typeface="Meiryo" panose="020B0604030504040204" pitchFamily="34" charset="-128"/>
                        </a:rPr>
                        <a:t>1000</a:t>
                      </a:r>
                      <a:r>
                        <a:rPr kumimoji="1" lang="ja-JP" altLang="en-US" sz="800">
                          <a:solidFill>
                            <a:schemeClr val="accent3"/>
                          </a:solidFill>
                          <a:latin typeface="Meiryo" panose="020B0604030504040204" pitchFamily="34" charset="-128"/>
                          <a:ea typeface="Meiryo" panose="020B0604030504040204" pitchFamily="34" charset="-128"/>
                        </a:rPr>
                        <a:t>万円～）</a:t>
                      </a:r>
                    </a:p>
                    <a:p>
                      <a:pPr marL="99450" indent="-99450" algn="l">
                        <a:lnSpc>
                          <a:spcPct val="110000"/>
                        </a:lnSpc>
                        <a:buFont typeface="Arial" panose="020B0604020202020204" pitchFamily="34" charset="0"/>
                        <a:buChar char="•"/>
                      </a:pPr>
                      <a:r>
                        <a:rPr kumimoji="1" lang="ja-JP" altLang="en-US" sz="800">
                          <a:solidFill>
                            <a:schemeClr val="accent3"/>
                          </a:solidFill>
                          <a:latin typeface="Meiryo" panose="020B0604030504040204" pitchFamily="34" charset="-128"/>
                          <a:ea typeface="Meiryo" panose="020B0604030504040204" pitchFamily="34" charset="-128"/>
                        </a:rPr>
                        <a:t>ブランドパネル</a:t>
                      </a:r>
                      <a:r>
                        <a:rPr kumimoji="1" lang="en-US" altLang="ja-JP" sz="800" dirty="0">
                          <a:solidFill>
                            <a:schemeClr val="accent3"/>
                          </a:solidFill>
                          <a:latin typeface="Meiryo" panose="020B0604030504040204" pitchFamily="34" charset="-128"/>
                          <a:ea typeface="Meiryo" panose="020B0604030504040204" pitchFamily="34" charset="-128"/>
                        </a:rPr>
                        <a:t> </a:t>
                      </a:r>
                      <a:r>
                        <a:rPr kumimoji="1" lang="ja-JP" altLang="en-US" sz="800">
                          <a:solidFill>
                            <a:schemeClr val="accent3"/>
                          </a:solidFill>
                          <a:latin typeface="Meiryo" panose="020B0604030504040204" pitchFamily="34" charset="-128"/>
                          <a:ea typeface="Meiryo" panose="020B0604030504040204" pitchFamily="34" charset="-128"/>
                        </a:rPr>
                        <a:t>トップインパクト</a:t>
                      </a:r>
                      <a:r>
                        <a:rPr kumimoji="1" lang="en-US" altLang="ja-JP" sz="800" dirty="0">
                          <a:solidFill>
                            <a:schemeClr val="accent3"/>
                          </a:solidFill>
                          <a:latin typeface="Meiryo" panose="020B0604030504040204" pitchFamily="34" charset="-128"/>
                          <a:ea typeface="Meiryo" panose="020B0604030504040204" pitchFamily="34" charset="-128"/>
                        </a:rPr>
                        <a:t> </a:t>
                      </a:r>
                      <a:r>
                        <a:rPr kumimoji="1" lang="ja-JP" altLang="en-US" sz="800">
                          <a:solidFill>
                            <a:schemeClr val="accent3"/>
                          </a:solidFill>
                          <a:latin typeface="Meiryo" panose="020B0604030504040204" pitchFamily="34" charset="-128"/>
                          <a:ea typeface="Meiryo" panose="020B0604030504040204" pitchFamily="34" charset="-128"/>
                        </a:rPr>
                        <a:t>パノラマ</a:t>
                      </a:r>
                      <a:r>
                        <a:rPr kumimoji="1" lang="en" altLang="ja-JP" sz="800" dirty="0">
                          <a:solidFill>
                            <a:schemeClr val="accent3"/>
                          </a:solidFill>
                          <a:latin typeface="Meiryo" panose="020B0604030504040204" pitchFamily="34" charset="-128"/>
                          <a:ea typeface="Meiryo" panose="020B0604030504040204" pitchFamily="34" charset="-128"/>
                        </a:rPr>
                        <a:t>PC</a:t>
                      </a:r>
                      <a:r>
                        <a:rPr kumimoji="1" lang="ja-JP" altLang="en" sz="800">
                          <a:solidFill>
                            <a:schemeClr val="accent3"/>
                          </a:solidFill>
                          <a:latin typeface="Meiryo" panose="020B0604030504040204" pitchFamily="34" charset="-128"/>
                          <a:ea typeface="Meiryo" panose="020B0604030504040204" pitchFamily="34" charset="-128"/>
                        </a:rPr>
                        <a:t>（</a:t>
                      </a:r>
                      <a:r>
                        <a:rPr kumimoji="1" lang="en" altLang="ja-JP" sz="800" dirty="0">
                          <a:solidFill>
                            <a:schemeClr val="accent3"/>
                          </a:solidFill>
                          <a:latin typeface="Meiryo" panose="020B0604030504040204" pitchFamily="34" charset="-128"/>
                          <a:ea typeface="Meiryo" panose="020B0604030504040204" pitchFamily="34" charset="-128"/>
                        </a:rPr>
                        <a:t>1000</a:t>
                      </a:r>
                      <a:r>
                        <a:rPr kumimoji="1" lang="ja-JP" altLang="en-US" sz="800">
                          <a:solidFill>
                            <a:schemeClr val="accent3"/>
                          </a:solidFill>
                          <a:latin typeface="Meiryo" panose="020B0604030504040204" pitchFamily="34" charset="-128"/>
                          <a:ea typeface="Meiryo" panose="020B0604030504040204" pitchFamily="34" charset="-128"/>
                        </a:rPr>
                        <a:t>万円～）</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800" u="none" strike="noStrike" dirty="0">
                          <a:solidFill>
                            <a:schemeClr val="accent3"/>
                          </a:solidFill>
                          <a:effectLst/>
                          <a:latin typeface="Meiryo" panose="020B0604030504040204" pitchFamily="34" charset="-128"/>
                          <a:ea typeface="Meiryo" panose="020B0604030504040204" pitchFamily="34" charset="-128"/>
                        </a:rPr>
                        <a:t>1000</a:t>
                      </a:r>
                      <a:r>
                        <a:rPr lang="ja-JP" altLang="en-US" sz="800" u="none" strike="noStrike">
                          <a:solidFill>
                            <a:schemeClr val="accent3"/>
                          </a:solidFill>
                          <a:effectLst/>
                          <a:latin typeface="Meiryo" panose="020B0604030504040204" pitchFamily="34" charset="-128"/>
                          <a:ea typeface="Meiryo" panose="020B0604030504040204" pitchFamily="34" charset="-128"/>
                        </a:rPr>
                        <a:t>万円～</a:t>
                      </a:r>
                      <a:endParaRPr lang="ja-JP" altLang="en-US" sz="800" b="1" i="0" u="none" strike="noStrike">
                        <a:solidFill>
                          <a:schemeClr val="accent3"/>
                        </a:solidFill>
                        <a:effectLst/>
                        <a:latin typeface="Meiryo" panose="020B0604030504040204" pitchFamily="34" charset="-128"/>
                        <a:ea typeface="Meiryo" panose="020B0604030504040204" pitchFamily="34" charset="-128"/>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99450" indent="-99450" algn="l" rtl="0" fontAlgn="ctr">
                        <a:lnSpc>
                          <a:spcPct val="110000"/>
                        </a:lnSpc>
                        <a:buFont typeface="Arial" panose="020B0604020202020204" pitchFamily="34" charset="0"/>
                        <a:buChar char="•"/>
                      </a:pPr>
                      <a:r>
                        <a:rPr lang="ja-JP" altLang="en-US" sz="800" u="none" strike="noStrike">
                          <a:solidFill>
                            <a:schemeClr val="accent3"/>
                          </a:solidFill>
                          <a:effectLst/>
                          <a:latin typeface="Meiryo" panose="020B0604030504040204" pitchFamily="34" charset="-128"/>
                          <a:ea typeface="Meiryo" panose="020B0604030504040204" pitchFamily="34" charset="-128"/>
                        </a:rPr>
                        <a:t>ブランドパネル</a:t>
                      </a:r>
                      <a:r>
                        <a:rPr lang="en-US" altLang="ja-JP" sz="800" u="none" strike="noStrike" dirty="0">
                          <a:solidFill>
                            <a:schemeClr val="accent3"/>
                          </a:solidFill>
                          <a:effectLst/>
                          <a:latin typeface="Meiryo" panose="020B0604030504040204" pitchFamily="34" charset="-128"/>
                          <a:ea typeface="Meiryo" panose="020B0604030504040204" pitchFamily="34" charset="-128"/>
                        </a:rPr>
                        <a:t>SP</a:t>
                      </a:r>
                      <a:r>
                        <a:rPr lang="ja-JP" altLang="en-US" sz="800" u="none" strike="noStrike">
                          <a:solidFill>
                            <a:schemeClr val="accent3"/>
                          </a:solidFill>
                          <a:effectLst/>
                          <a:latin typeface="Meiryo" panose="020B0604030504040204" pitchFamily="34" charset="-128"/>
                          <a:ea typeface="Meiryo" panose="020B0604030504040204" pitchFamily="34" charset="-128"/>
                        </a:rPr>
                        <a:t>（</a:t>
                      </a:r>
                      <a:r>
                        <a:rPr lang="en-US" altLang="ja-JP" sz="800" u="none" strike="noStrike" dirty="0">
                          <a:solidFill>
                            <a:schemeClr val="accent3"/>
                          </a:solidFill>
                          <a:effectLst/>
                          <a:latin typeface="Meiryo" panose="020B0604030504040204" pitchFamily="34" charset="-128"/>
                          <a:ea typeface="Meiryo" panose="020B0604030504040204" pitchFamily="34" charset="-128"/>
                        </a:rPr>
                        <a:t>1000</a:t>
                      </a:r>
                      <a:r>
                        <a:rPr lang="ja-JP" altLang="en-US" sz="800" u="none" strike="noStrike">
                          <a:solidFill>
                            <a:schemeClr val="accent3"/>
                          </a:solidFill>
                          <a:effectLst/>
                          <a:latin typeface="Meiryo" panose="020B0604030504040204" pitchFamily="34" charset="-128"/>
                          <a:ea typeface="Meiryo" panose="020B0604030504040204" pitchFamily="34" charset="-128"/>
                        </a:rPr>
                        <a:t>万円～）</a:t>
                      </a:r>
                      <a:endParaRPr lang="en-US" altLang="ja-JP" sz="800" u="none" strike="noStrike" dirty="0">
                        <a:solidFill>
                          <a:schemeClr val="accent3"/>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800" u="none" strike="noStrike">
                          <a:solidFill>
                            <a:schemeClr val="accent3"/>
                          </a:solidFill>
                          <a:effectLst/>
                          <a:latin typeface="Meiryo" panose="020B0604030504040204" pitchFamily="34" charset="-128"/>
                          <a:ea typeface="Meiryo" panose="020B0604030504040204" pitchFamily="34" charset="-128"/>
                        </a:rPr>
                        <a:t>ブランドパネル</a:t>
                      </a:r>
                      <a:r>
                        <a:rPr lang="en-US" altLang="ja-JP" sz="800" u="none" strike="noStrike" dirty="0">
                          <a:solidFill>
                            <a:schemeClr val="accent3"/>
                          </a:solidFill>
                          <a:effectLst/>
                          <a:latin typeface="Meiryo" panose="020B0604030504040204" pitchFamily="34" charset="-128"/>
                          <a:ea typeface="Meiryo" panose="020B0604030504040204" pitchFamily="34" charset="-128"/>
                        </a:rPr>
                        <a:t>SP</a:t>
                      </a:r>
                      <a:r>
                        <a:rPr lang="ja-JP" altLang="en-US" sz="800" u="none" strike="noStrike">
                          <a:solidFill>
                            <a:schemeClr val="accent3"/>
                          </a:solidFill>
                          <a:effectLst/>
                          <a:latin typeface="Meiryo" panose="020B0604030504040204" pitchFamily="34" charset="-128"/>
                          <a:ea typeface="Meiryo" panose="020B0604030504040204" pitchFamily="34" charset="-128"/>
                        </a:rPr>
                        <a:t>（</a:t>
                      </a:r>
                      <a:r>
                        <a:rPr lang="en-US" altLang="ja-JP" sz="800" u="none" strike="noStrike" dirty="0">
                          <a:solidFill>
                            <a:schemeClr val="accent3"/>
                          </a:solidFill>
                          <a:effectLst/>
                          <a:latin typeface="Meiryo" panose="020B0604030504040204" pitchFamily="34" charset="-128"/>
                          <a:ea typeface="Meiryo" panose="020B0604030504040204" pitchFamily="34" charset="-128"/>
                        </a:rPr>
                        <a:t>FQ1</a:t>
                      </a:r>
                      <a:r>
                        <a:rPr lang="ja-JP" altLang="en-US" sz="800" u="none" strike="noStrike">
                          <a:solidFill>
                            <a:schemeClr val="accent3"/>
                          </a:solidFill>
                          <a:effectLst/>
                          <a:latin typeface="Meiryo" panose="020B0604030504040204" pitchFamily="34" charset="-128"/>
                          <a:ea typeface="Meiryo" panose="020B0604030504040204" pitchFamily="34" charset="-128"/>
                        </a:rPr>
                        <a:t>）</a:t>
                      </a:r>
                      <a:endParaRPr lang="en-US" altLang="ja-JP" sz="800" u="none" strike="noStrike" dirty="0">
                        <a:solidFill>
                          <a:schemeClr val="accent3"/>
                        </a:solidFill>
                        <a:effectLst/>
                        <a:latin typeface="Meiryo" panose="020B0604030504040204" pitchFamily="34" charset="-128"/>
                        <a:ea typeface="Meiryo" panose="020B0604030504040204" pitchFamily="34" charset="-128"/>
                      </a:endParaRPr>
                    </a:p>
                    <a:p>
                      <a:pPr marL="99450" marR="0" indent="-99450" algn="l" defTabSz="914423" rtl="0" eaLnBrk="1" fontAlgn="ctr" latinLnBrk="0" hangingPunct="1">
                        <a:lnSpc>
                          <a:spcPct val="110000"/>
                        </a:lnSpc>
                        <a:spcBef>
                          <a:spcPts val="0"/>
                        </a:spcBef>
                        <a:spcAft>
                          <a:spcPts val="0"/>
                        </a:spcAft>
                        <a:buClrTx/>
                        <a:buSzTx/>
                        <a:buFont typeface="Arial" panose="020B0604020202020204" pitchFamily="34" charset="0"/>
                        <a:buChar char="•"/>
                        <a:tabLst/>
                        <a:defRPr/>
                      </a:pPr>
                      <a:r>
                        <a:rPr lang="ja-JP" altLang="en-US" sz="800" u="none" strike="noStrike">
                          <a:solidFill>
                            <a:schemeClr val="accent3"/>
                          </a:solidFill>
                          <a:effectLst/>
                          <a:latin typeface="Meiryo" panose="020B0604030504040204" pitchFamily="34" charset="-128"/>
                          <a:ea typeface="Meiryo" panose="020B0604030504040204" pitchFamily="34" charset="-128"/>
                        </a:rPr>
                        <a:t>ブランドパネル</a:t>
                      </a:r>
                      <a:r>
                        <a:rPr lang="en-US" altLang="ja-JP" sz="800" u="none" strike="noStrike" dirty="0">
                          <a:solidFill>
                            <a:schemeClr val="accent3"/>
                          </a:solidFill>
                          <a:effectLst/>
                          <a:latin typeface="Meiryo" panose="020B0604030504040204" pitchFamily="34" charset="-128"/>
                          <a:ea typeface="Meiryo" panose="020B0604030504040204" pitchFamily="34" charset="-128"/>
                        </a:rPr>
                        <a:t>SP</a:t>
                      </a:r>
                      <a:r>
                        <a:rPr lang="ja-JP" altLang="en-US" sz="800" u="none" strike="noStrike">
                          <a:solidFill>
                            <a:schemeClr val="accent3"/>
                          </a:solidFill>
                          <a:effectLst/>
                          <a:latin typeface="Meiryo" panose="020B0604030504040204" pitchFamily="34" charset="-128"/>
                          <a:ea typeface="Meiryo" panose="020B0604030504040204" pitchFamily="34" charset="-128"/>
                        </a:rPr>
                        <a:t>（時間帯ジャック）</a:t>
                      </a:r>
                      <a:br>
                        <a:rPr lang="en-US" altLang="ja-JP" sz="800" u="none" strike="noStrike" dirty="0">
                          <a:solidFill>
                            <a:schemeClr val="accent3"/>
                          </a:solidFill>
                          <a:effectLst/>
                          <a:latin typeface="Meiryo" panose="020B0604030504040204" pitchFamily="34" charset="-128"/>
                          <a:ea typeface="Meiryo" panose="020B0604030504040204" pitchFamily="34" charset="-128"/>
                        </a:rPr>
                      </a:br>
                      <a:r>
                        <a:rPr lang="en-US" altLang="ja-JP" sz="800" u="none" strike="noStrike" dirty="0">
                          <a:solidFill>
                            <a:schemeClr val="accent3"/>
                          </a:solidFill>
                          <a:effectLst/>
                          <a:latin typeface="Meiryo" panose="020B0604030504040204" pitchFamily="34" charset="-128"/>
                          <a:ea typeface="Meiryo" panose="020B0604030504040204" pitchFamily="34" charset="-128"/>
                        </a:rPr>
                        <a:t>※</a:t>
                      </a:r>
                      <a:r>
                        <a:rPr lang="ja-JP" altLang="en-US" sz="800" u="none" strike="noStrike">
                          <a:solidFill>
                            <a:schemeClr val="accent3"/>
                          </a:solidFill>
                          <a:effectLst/>
                          <a:latin typeface="Meiryo" panose="020B0604030504040204" pitchFamily="34" charset="-128"/>
                          <a:ea typeface="Meiryo" panose="020B0604030504040204" pitchFamily="34" charset="-128"/>
                        </a:rPr>
                        <a:t>静止画のみ対応可</a:t>
                      </a:r>
                      <a:endParaRPr lang="ja-JP" altLang="en-US" sz="800" b="0" i="0" u="none" strike="noStrike">
                        <a:solidFill>
                          <a:schemeClr val="accent3"/>
                        </a:solidFill>
                        <a:effectLst/>
                        <a:latin typeface="Meiryo" panose="020B0604030504040204" pitchFamily="34" charset="-128"/>
                        <a:ea typeface="Meiryo" panose="020B0604030504040204" pitchFamily="34" charset="-128"/>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800" u="none" strike="noStrike" dirty="0">
                          <a:solidFill>
                            <a:schemeClr val="accent3"/>
                          </a:solidFill>
                          <a:effectLst/>
                          <a:latin typeface="Meiryo" panose="020B0604030504040204" pitchFamily="34" charset="-128"/>
                          <a:ea typeface="Meiryo" panose="020B0604030504040204" pitchFamily="34" charset="-128"/>
                        </a:rPr>
                        <a:t>1000</a:t>
                      </a:r>
                      <a:r>
                        <a:rPr lang="ja-JP" altLang="en-US" sz="800" u="none" strike="noStrike">
                          <a:solidFill>
                            <a:schemeClr val="accent3"/>
                          </a:solidFill>
                          <a:effectLst/>
                          <a:latin typeface="Meiryo" panose="020B0604030504040204" pitchFamily="34" charset="-128"/>
                          <a:ea typeface="Meiryo" panose="020B0604030504040204" pitchFamily="34" charset="-128"/>
                        </a:rPr>
                        <a:t>万円～</a:t>
                      </a:r>
                      <a:endParaRPr lang="ja-JP" altLang="en-US" sz="800" b="1" i="0" u="none" strike="noStrike">
                        <a:solidFill>
                          <a:schemeClr val="accent3"/>
                        </a:solidFill>
                        <a:effectLst/>
                        <a:latin typeface="Meiryo" panose="020B0604030504040204" pitchFamily="34" charset="-128"/>
                        <a:ea typeface="Meiryo" panose="020B0604030504040204" pitchFamily="34" charset="-128"/>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99450" indent="-99450" algn="l">
                        <a:lnSpc>
                          <a:spcPct val="110000"/>
                        </a:lnSpc>
                        <a:buFont typeface="Arial" panose="020B0604020202020204" pitchFamily="34" charset="0"/>
                        <a:buChar char="•"/>
                      </a:pPr>
                      <a:r>
                        <a:rPr kumimoji="1" lang="ja-JP" altLang="en-US" sz="800">
                          <a:solidFill>
                            <a:schemeClr val="accent3"/>
                          </a:solidFill>
                          <a:latin typeface="Meiryo" panose="020B0604030504040204" pitchFamily="34" charset="-128"/>
                          <a:ea typeface="Meiryo" panose="020B0604030504040204" pitchFamily="34" charset="-128"/>
                        </a:rPr>
                        <a:t>ブランドパネル</a:t>
                      </a:r>
                      <a:r>
                        <a:rPr kumimoji="1" lang="en" altLang="ja-JP" sz="800" dirty="0">
                          <a:solidFill>
                            <a:schemeClr val="accent3"/>
                          </a:solidFill>
                          <a:latin typeface="Meiryo" panose="020B0604030504040204" pitchFamily="34" charset="-128"/>
                          <a:ea typeface="Meiryo" panose="020B0604030504040204" pitchFamily="34" charset="-128"/>
                        </a:rPr>
                        <a:t>MD</a:t>
                      </a:r>
                      <a:r>
                        <a:rPr kumimoji="1" lang="ja-JP" altLang="en" sz="800">
                          <a:solidFill>
                            <a:schemeClr val="accent3"/>
                          </a:solidFill>
                          <a:latin typeface="Meiryo" panose="020B0604030504040204" pitchFamily="34" charset="-128"/>
                          <a:ea typeface="Meiryo" panose="020B0604030504040204" pitchFamily="34" charset="-128"/>
                        </a:rPr>
                        <a:t>（</a:t>
                      </a:r>
                      <a:r>
                        <a:rPr kumimoji="1" lang="en" altLang="ja-JP" sz="800" dirty="0">
                          <a:solidFill>
                            <a:schemeClr val="accent3"/>
                          </a:solidFill>
                          <a:latin typeface="Meiryo" panose="020B0604030504040204" pitchFamily="34" charset="-128"/>
                          <a:ea typeface="Meiryo" panose="020B0604030504040204" pitchFamily="34" charset="-128"/>
                        </a:rPr>
                        <a:t>1000</a:t>
                      </a:r>
                      <a:r>
                        <a:rPr kumimoji="1" lang="ja-JP" altLang="en-US" sz="800">
                          <a:solidFill>
                            <a:schemeClr val="accent3"/>
                          </a:solidFill>
                          <a:latin typeface="Meiryo" panose="020B0604030504040204" pitchFamily="34" charset="-128"/>
                          <a:ea typeface="Meiryo" panose="020B0604030504040204" pitchFamily="34" charset="-128"/>
                        </a:rPr>
                        <a:t>万円～）</a:t>
                      </a:r>
                      <a:endParaRPr kumimoji="1" lang="en-US" altLang="ja-JP" sz="8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a:solidFill>
                            <a:schemeClr val="accent3"/>
                          </a:solidFill>
                          <a:latin typeface="Meiryo" panose="020B0604030504040204" pitchFamily="34" charset="-128"/>
                          <a:ea typeface="Meiryo" panose="020B0604030504040204" pitchFamily="34" charset="-128"/>
                        </a:rPr>
                        <a:t>ブランドパネル</a:t>
                      </a:r>
                      <a:r>
                        <a:rPr kumimoji="1" lang="en" altLang="ja-JP" sz="800" dirty="0">
                          <a:solidFill>
                            <a:schemeClr val="accent3"/>
                          </a:solidFill>
                          <a:latin typeface="Meiryo" panose="020B0604030504040204" pitchFamily="34" charset="-128"/>
                          <a:ea typeface="Meiryo" panose="020B0604030504040204" pitchFamily="34" charset="-128"/>
                        </a:rPr>
                        <a:t>MD</a:t>
                      </a:r>
                      <a:r>
                        <a:rPr kumimoji="1" lang="ja-JP" altLang="en" sz="800">
                          <a:solidFill>
                            <a:schemeClr val="accent3"/>
                          </a:solidFill>
                          <a:latin typeface="Meiryo" panose="020B0604030504040204" pitchFamily="34" charset="-128"/>
                          <a:ea typeface="Meiryo" panose="020B0604030504040204" pitchFamily="34" charset="-128"/>
                        </a:rPr>
                        <a:t>（</a:t>
                      </a:r>
                      <a:r>
                        <a:rPr kumimoji="1" lang="en" altLang="ja-JP" sz="800" dirty="0">
                          <a:solidFill>
                            <a:schemeClr val="accent3"/>
                          </a:solidFill>
                          <a:latin typeface="Meiryo" panose="020B0604030504040204" pitchFamily="34" charset="-128"/>
                          <a:ea typeface="Meiryo" panose="020B0604030504040204" pitchFamily="34" charset="-128"/>
                        </a:rPr>
                        <a:t>FQ1</a:t>
                      </a:r>
                      <a:r>
                        <a:rPr kumimoji="1" lang="ja-JP" altLang="en" sz="800">
                          <a:solidFill>
                            <a:schemeClr val="accent3"/>
                          </a:solidFill>
                          <a:latin typeface="Meiryo" panose="020B0604030504040204" pitchFamily="34" charset="-128"/>
                          <a:ea typeface="Meiryo" panose="020B0604030504040204" pitchFamily="34" charset="-128"/>
                        </a:rPr>
                        <a:t>）</a:t>
                      </a:r>
                      <a:endParaRPr kumimoji="1" lang="en-US" altLang="ja-JP" sz="8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a:solidFill>
                            <a:schemeClr val="accent3"/>
                          </a:solidFill>
                          <a:latin typeface="Meiryo" panose="020B0604030504040204" pitchFamily="34" charset="-128"/>
                          <a:ea typeface="Meiryo" panose="020B0604030504040204" pitchFamily="34" charset="-128"/>
                        </a:rPr>
                        <a:t>ブランドパネルリッチフォーマット</a:t>
                      </a:r>
                      <a:r>
                        <a:rPr kumimoji="1" lang="en" altLang="ja-JP" sz="800" dirty="0">
                          <a:solidFill>
                            <a:schemeClr val="accent3"/>
                          </a:solidFill>
                          <a:latin typeface="Meiryo" panose="020B0604030504040204" pitchFamily="34" charset="-128"/>
                          <a:ea typeface="Meiryo" panose="020B0604030504040204" pitchFamily="34" charset="-128"/>
                        </a:rPr>
                        <a:t>MD</a:t>
                      </a:r>
                    </a:p>
                    <a:p>
                      <a:pPr marL="99450" indent="-99450" algn="l">
                        <a:lnSpc>
                          <a:spcPct val="110000"/>
                        </a:lnSpc>
                        <a:buFont typeface="Arial" panose="020B0604020202020204" pitchFamily="34" charset="0"/>
                        <a:buChar char="•"/>
                      </a:pPr>
                      <a:r>
                        <a:rPr kumimoji="1" lang="ja-JP" altLang="en-US" sz="800">
                          <a:solidFill>
                            <a:schemeClr val="accent3"/>
                          </a:solidFill>
                          <a:latin typeface="Meiryo" panose="020B0604030504040204" pitchFamily="34" charset="-128"/>
                          <a:ea typeface="Meiryo" panose="020B0604030504040204" pitchFamily="34" charset="-128"/>
                        </a:rPr>
                        <a:t>ブランドパネルリッチフォーマット</a:t>
                      </a:r>
                      <a:r>
                        <a:rPr kumimoji="1" lang="en" altLang="ja-JP" sz="800" dirty="0">
                          <a:solidFill>
                            <a:schemeClr val="accent3"/>
                          </a:solidFill>
                          <a:latin typeface="Meiryo" panose="020B0604030504040204" pitchFamily="34" charset="-128"/>
                          <a:ea typeface="Meiryo" panose="020B0604030504040204" pitchFamily="34" charset="-128"/>
                        </a:rPr>
                        <a:t>MD</a:t>
                      </a:r>
                      <a:r>
                        <a:rPr kumimoji="1" lang="ja-JP" altLang="en" sz="800">
                          <a:solidFill>
                            <a:schemeClr val="accent3"/>
                          </a:solidFill>
                          <a:latin typeface="Meiryo" panose="020B0604030504040204" pitchFamily="34" charset="-128"/>
                          <a:ea typeface="Meiryo" panose="020B0604030504040204" pitchFamily="34" charset="-128"/>
                        </a:rPr>
                        <a:t>（</a:t>
                      </a:r>
                      <a:r>
                        <a:rPr kumimoji="1" lang="en" altLang="ja-JP" sz="800" dirty="0">
                          <a:solidFill>
                            <a:schemeClr val="accent3"/>
                          </a:solidFill>
                          <a:latin typeface="Meiryo" panose="020B0604030504040204" pitchFamily="34" charset="-128"/>
                          <a:ea typeface="Meiryo" panose="020B0604030504040204" pitchFamily="34" charset="-128"/>
                        </a:rPr>
                        <a:t>FQ1</a:t>
                      </a:r>
                      <a:r>
                        <a:rPr kumimoji="1" lang="ja-JP" altLang="en" sz="800">
                          <a:solidFill>
                            <a:schemeClr val="accent3"/>
                          </a:solidFill>
                          <a:latin typeface="Meiryo" panose="020B0604030504040204" pitchFamily="34" charset="-128"/>
                          <a:ea typeface="Meiryo" panose="020B0604030504040204" pitchFamily="34" charset="-128"/>
                        </a:rPr>
                        <a:t>）</a:t>
                      </a:r>
                      <a:br>
                        <a:rPr kumimoji="1" lang="en-US" altLang="ja-JP" sz="800" dirty="0">
                          <a:solidFill>
                            <a:schemeClr val="accent3"/>
                          </a:solidFill>
                          <a:latin typeface="Meiryo" panose="020B0604030504040204" pitchFamily="34" charset="-128"/>
                          <a:ea typeface="Meiryo" panose="020B0604030504040204" pitchFamily="34" charset="-128"/>
                        </a:rPr>
                      </a:br>
                      <a:r>
                        <a:rPr kumimoji="1" lang="en" altLang="ja-JP" sz="800" dirty="0">
                          <a:solidFill>
                            <a:schemeClr val="accent3"/>
                          </a:solidFill>
                          <a:latin typeface="Meiryo" panose="020B0604030504040204" pitchFamily="34" charset="-128"/>
                          <a:ea typeface="Meiryo" panose="020B0604030504040204" pitchFamily="34" charset="-128"/>
                        </a:rPr>
                        <a:t>※</a:t>
                      </a:r>
                      <a:r>
                        <a:rPr kumimoji="1" lang="ja-JP" altLang="en-US" sz="800">
                          <a:solidFill>
                            <a:schemeClr val="accent3"/>
                          </a:solidFill>
                          <a:latin typeface="Meiryo" panose="020B0604030504040204" pitchFamily="34" charset="-128"/>
                          <a:ea typeface="Meiryo" panose="020B0604030504040204" pitchFamily="34" charset="-128"/>
                        </a:rPr>
                        <a:t>静止画のみ対応可</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768858381"/>
                  </a:ext>
                </a:extLst>
              </a:tr>
              <a:tr h="864000">
                <a:tc vMerge="1">
                  <a:txBody>
                    <a:bodyPr/>
                    <a:lstStyle/>
                    <a:p>
                      <a:endParaRPr kumimoji="1" lang="ja-JP" altLang="en-US"/>
                    </a:p>
                  </a:txBody>
                  <a:tcPr>
                    <a:lnT w="28575" cap="flat" cmpd="sng" algn="ctr">
                      <a:solidFill>
                        <a:schemeClr val="bg1"/>
                      </a:solidFill>
                      <a:prstDash val="solid"/>
                      <a:round/>
                      <a:headEnd type="none" w="med" len="med"/>
                      <a:tailEnd type="none" w="med" len="med"/>
                    </a:lnT>
                  </a:tcPr>
                </a:tc>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800" u="none" strike="noStrike" dirty="0">
                          <a:solidFill>
                            <a:schemeClr val="accent3"/>
                          </a:solidFill>
                          <a:effectLst/>
                          <a:latin typeface="Meiryo" panose="020B0604030504040204" pitchFamily="34" charset="-128"/>
                          <a:ea typeface="Meiryo" panose="020B0604030504040204" pitchFamily="34" charset="-128"/>
                        </a:rPr>
                        <a:t>500</a:t>
                      </a:r>
                      <a:r>
                        <a:rPr lang="ja-JP" altLang="en-US" sz="800" u="none" strike="noStrike">
                          <a:solidFill>
                            <a:schemeClr val="accent3"/>
                          </a:solidFill>
                          <a:effectLst/>
                          <a:latin typeface="Meiryo" panose="020B0604030504040204" pitchFamily="34" charset="-128"/>
                          <a:ea typeface="Meiryo" panose="020B0604030504040204" pitchFamily="34" charset="-128"/>
                        </a:rPr>
                        <a:t>万円～</a:t>
                      </a:r>
                      <a:endParaRPr lang="ja-JP" altLang="en-US" sz="800" b="1" i="0" u="none" strike="noStrike">
                        <a:solidFill>
                          <a:schemeClr val="accent3"/>
                        </a:solidFill>
                        <a:effectLst/>
                        <a:latin typeface="Meiryo" panose="020B0604030504040204" pitchFamily="34" charset="-128"/>
                        <a:ea typeface="Meiryo" panose="020B0604030504040204" pitchFamily="34" charset="-128"/>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indent="0" algn="l">
                        <a:lnSpc>
                          <a:spcPct val="110000"/>
                        </a:lnSpc>
                        <a:buFontTx/>
                        <a:buNone/>
                      </a:pPr>
                      <a:r>
                        <a:rPr kumimoji="1" lang="en-US" altLang="ja-JP" sz="800" dirty="0">
                          <a:solidFill>
                            <a:schemeClr val="accent3"/>
                          </a:solidFill>
                          <a:latin typeface="Meiryo" panose="020B0604030504040204" pitchFamily="34" charset="-128"/>
                          <a:ea typeface="Meiryo" panose="020B0604030504040204" pitchFamily="34" charset="-128"/>
                        </a:rPr>
                        <a:t>※</a:t>
                      </a:r>
                      <a:r>
                        <a:rPr kumimoji="1" lang="ja-JP" altLang="en-US" sz="800">
                          <a:solidFill>
                            <a:schemeClr val="accent3"/>
                          </a:solidFill>
                          <a:latin typeface="Meiryo" panose="020B0604030504040204" pitchFamily="34" charset="-128"/>
                          <a:ea typeface="Meiryo" panose="020B0604030504040204" pitchFamily="34" charset="-128"/>
                        </a:rPr>
                        <a:t>エリアの場合</a:t>
                      </a:r>
                      <a:endParaRPr kumimoji="1" lang="en-US" altLang="ja-JP" sz="8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a:solidFill>
                            <a:schemeClr val="accent3"/>
                          </a:solidFill>
                          <a:latin typeface="Meiryo" panose="020B0604030504040204" pitchFamily="34" charset="-128"/>
                          <a:ea typeface="Meiryo" panose="020B0604030504040204" pitchFamily="34" charset="-128"/>
                        </a:rPr>
                        <a:t>ブランドパネル</a:t>
                      </a:r>
                      <a:r>
                        <a:rPr kumimoji="1" lang="en" altLang="ja-JP" sz="800" dirty="0">
                          <a:solidFill>
                            <a:schemeClr val="accent3"/>
                          </a:solidFill>
                          <a:latin typeface="Meiryo" panose="020B0604030504040204" pitchFamily="34" charset="-128"/>
                          <a:ea typeface="Meiryo" panose="020B0604030504040204" pitchFamily="34" charset="-128"/>
                        </a:rPr>
                        <a:t>PC</a:t>
                      </a:r>
                      <a:r>
                        <a:rPr kumimoji="1" lang="ja-JP" altLang="en" sz="800">
                          <a:solidFill>
                            <a:schemeClr val="accent3"/>
                          </a:solidFill>
                          <a:latin typeface="Meiryo" panose="020B0604030504040204" pitchFamily="34" charset="-128"/>
                          <a:ea typeface="Meiryo" panose="020B0604030504040204" pitchFamily="34" charset="-128"/>
                        </a:rPr>
                        <a:t>（</a:t>
                      </a:r>
                      <a:r>
                        <a:rPr kumimoji="1" lang="ja-JP" altLang="en-US" sz="800">
                          <a:solidFill>
                            <a:schemeClr val="accent3"/>
                          </a:solidFill>
                          <a:latin typeface="Meiryo" panose="020B0604030504040204" pitchFamily="34" charset="-128"/>
                          <a:ea typeface="Meiryo" panose="020B0604030504040204" pitchFamily="34" charset="-128"/>
                        </a:rPr>
                        <a:t>都道府県）</a:t>
                      </a:r>
                      <a:endParaRPr kumimoji="1" lang="en-US" altLang="ja-JP" sz="8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a:solidFill>
                            <a:schemeClr val="accent3"/>
                          </a:solidFill>
                          <a:latin typeface="Meiryo" panose="020B0604030504040204" pitchFamily="34" charset="-128"/>
                          <a:ea typeface="Meiryo" panose="020B0604030504040204" pitchFamily="34" charset="-128"/>
                        </a:rPr>
                        <a:t>ブランドパネル</a:t>
                      </a:r>
                      <a:r>
                        <a:rPr kumimoji="1" lang="en" altLang="ja-JP" sz="800" dirty="0">
                          <a:solidFill>
                            <a:schemeClr val="accent3"/>
                          </a:solidFill>
                          <a:latin typeface="Meiryo" panose="020B0604030504040204" pitchFamily="34" charset="-128"/>
                          <a:ea typeface="Meiryo" panose="020B0604030504040204" pitchFamily="34" charset="-128"/>
                        </a:rPr>
                        <a:t>PC</a:t>
                      </a:r>
                      <a:r>
                        <a:rPr kumimoji="1" lang="ja-JP" altLang="en" sz="800">
                          <a:solidFill>
                            <a:schemeClr val="accent3"/>
                          </a:solidFill>
                          <a:latin typeface="Meiryo" panose="020B0604030504040204" pitchFamily="34" charset="-128"/>
                          <a:ea typeface="Meiryo" panose="020B0604030504040204" pitchFamily="34" charset="-128"/>
                        </a:rPr>
                        <a:t>（</a:t>
                      </a:r>
                      <a:r>
                        <a:rPr kumimoji="1" lang="ja-JP" altLang="en-US" sz="800">
                          <a:solidFill>
                            <a:schemeClr val="accent3"/>
                          </a:solidFill>
                          <a:latin typeface="Meiryo" panose="020B0604030504040204" pitchFamily="34" charset="-128"/>
                          <a:ea typeface="Meiryo" panose="020B0604030504040204" pitchFamily="34" charset="-128"/>
                        </a:rPr>
                        <a:t>市区郡）</a:t>
                      </a:r>
                      <a:endParaRPr kumimoji="1" lang="en-US" altLang="ja-JP" sz="8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a:solidFill>
                            <a:schemeClr val="accent3"/>
                          </a:solidFill>
                          <a:latin typeface="Meiryo" panose="020B0604030504040204" pitchFamily="34" charset="-128"/>
                          <a:ea typeface="Meiryo" panose="020B0604030504040204" pitchFamily="34" charset="-128"/>
                        </a:rPr>
                        <a:t>ブランドパネルトップインパクト</a:t>
                      </a:r>
                      <a:r>
                        <a:rPr kumimoji="1" lang="en" altLang="ja-JP" sz="800" dirty="0">
                          <a:solidFill>
                            <a:schemeClr val="accent3"/>
                          </a:solidFill>
                          <a:latin typeface="Meiryo" panose="020B0604030504040204" pitchFamily="34" charset="-128"/>
                          <a:ea typeface="Meiryo" panose="020B0604030504040204" pitchFamily="34" charset="-128"/>
                        </a:rPr>
                        <a:t>PC</a:t>
                      </a:r>
                      <a:r>
                        <a:rPr kumimoji="1" lang="ja-JP" altLang="en" sz="800">
                          <a:solidFill>
                            <a:schemeClr val="accent3"/>
                          </a:solidFill>
                          <a:latin typeface="Meiryo" panose="020B0604030504040204" pitchFamily="34" charset="-128"/>
                          <a:ea typeface="Meiryo" panose="020B0604030504040204" pitchFamily="34" charset="-128"/>
                        </a:rPr>
                        <a:t>（</a:t>
                      </a:r>
                      <a:r>
                        <a:rPr kumimoji="1" lang="ja-JP" altLang="en-US" sz="800">
                          <a:solidFill>
                            <a:schemeClr val="accent3"/>
                          </a:solidFill>
                          <a:latin typeface="Meiryo" panose="020B0604030504040204" pitchFamily="34" charset="-128"/>
                          <a:ea typeface="Meiryo" panose="020B0604030504040204" pitchFamily="34" charset="-128"/>
                        </a:rPr>
                        <a:t>都道府県）</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row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500</a:t>
                      </a:r>
                      <a:r>
                        <a:rPr kumimoji="1" lang="ja-JP" altLang="en-US"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万円～</a:t>
                      </a:r>
                      <a:endParaRPr kumimoji="1" lang="ja-JP" altLang="en-US" sz="800" b="1"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rowSpan="2">
                  <a:txBody>
                    <a:body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エリアの場合</a:t>
                      </a:r>
                      <a:endPar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ブランドパネル</a:t>
                      </a: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SP</a:t>
                      </a:r>
                      <a:r>
                        <a:rPr kumimoji="1" lang="ja-JP" altLang="en"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都道府県）（</a:t>
                      </a: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300</a:t>
                      </a:r>
                      <a:r>
                        <a:rPr kumimoji="1" lang="ja-JP" altLang="en-US"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万円～）</a:t>
                      </a:r>
                      <a:endPar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ブランドパネル</a:t>
                      </a:r>
                      <a:r>
                        <a:rPr kumimoji="1" lang="en"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SP</a:t>
                      </a:r>
                      <a:r>
                        <a:rPr kumimoji="1" lang="ja-JP" altLang="en"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市区郡）</a:t>
                      </a: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ブランドパネル</a:t>
                      </a:r>
                      <a:r>
                        <a:rPr kumimoji="1" lang="en"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SP</a:t>
                      </a:r>
                      <a:r>
                        <a:rPr kumimoji="1" lang="ja-JP" altLang="en"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時間帯ジャック　関東</a:t>
                      </a: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1</a:t>
                      </a:r>
                      <a:r>
                        <a:rPr kumimoji="1" lang="ja-JP" altLang="en-US"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都</a:t>
                      </a: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6</a:t>
                      </a:r>
                      <a:r>
                        <a:rPr kumimoji="1" lang="ja-JP" altLang="en-US"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県）</a:t>
                      </a:r>
                      <a:br>
                        <a:rPr kumimoji="1" lang="ja-JP" altLang="en-US"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b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静止画のみ対応可</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500</a:t>
                      </a:r>
                      <a:r>
                        <a:rPr kumimoji="1" lang="ja-JP" altLang="en-US"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万円～</a:t>
                      </a:r>
                      <a:endParaRPr kumimoji="1" lang="ja-JP" altLang="en-US" sz="800" b="1"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エリアの場合</a:t>
                      </a:r>
                      <a:endPar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ブランドパネル</a:t>
                      </a: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MD</a:t>
                      </a:r>
                      <a:r>
                        <a:rPr kumimoji="1" lang="ja-JP" altLang="en"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都道府県）（</a:t>
                      </a: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300</a:t>
                      </a:r>
                      <a:r>
                        <a:rPr kumimoji="1" lang="ja-JP" altLang="en-US"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万円～）</a:t>
                      </a:r>
                      <a:endPar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ブランドパネル</a:t>
                      </a:r>
                      <a:r>
                        <a:rPr kumimoji="1" lang="en"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MD</a:t>
                      </a:r>
                      <a:r>
                        <a:rPr kumimoji="1" lang="ja-JP" altLang="en"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市区郡）</a:t>
                      </a: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ブランドパネルリッチフォーマット</a:t>
                      </a:r>
                      <a:r>
                        <a:rPr kumimoji="1" lang="en"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MD</a:t>
                      </a:r>
                      <a:r>
                        <a:rPr kumimoji="1" lang="ja-JP" altLang="en"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都道府県）</a:t>
                      </a: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静止画のみ対応可</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3357201303"/>
                  </a:ext>
                </a:extLst>
              </a:tr>
              <a:tr h="43200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6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a:t>
                      </a:r>
                      <a:r>
                        <a:rPr kumimoji="1" lang="ja-JP" altLang="en-US" sz="6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上記以外に、</a:t>
                      </a:r>
                      <a:r>
                        <a:rPr kumimoji="1" lang="en" altLang="ja-JP" sz="6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PC</a:t>
                      </a:r>
                      <a:r>
                        <a:rPr kumimoji="1" lang="ja-JP" altLang="en-US" sz="6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とスマートフォンのブランドパネルを購入いただいても実施可能です。その　</a:t>
                      </a:r>
                      <a:br>
                        <a:rPr kumimoji="1" lang="en-US" altLang="ja-JP" sz="6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br>
                      <a:r>
                        <a:rPr kumimoji="1" lang="ja-JP" altLang="en-US" sz="6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　場合の最低出稿金額は、左記に準じます</a:t>
                      </a:r>
                      <a:endParaRPr kumimoji="1" lang="en-US" altLang="ja-JP" sz="6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 altLang="ja-JP" sz="6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※MD</a:t>
                      </a:r>
                      <a:r>
                        <a:rPr kumimoji="1" lang="ja-JP" altLang="en-US" sz="6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は、</a:t>
                      </a:r>
                      <a:r>
                        <a:rPr kumimoji="1" lang="en" altLang="ja-JP" sz="6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PC</a:t>
                      </a:r>
                      <a:r>
                        <a:rPr kumimoji="1" lang="ja-JP" altLang="en" sz="6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a:t>
                      </a:r>
                      <a:r>
                        <a:rPr kumimoji="1" lang="en" altLang="ja-JP" sz="6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SP</a:t>
                      </a:r>
                      <a:r>
                        <a:rPr kumimoji="1" lang="ja-JP" altLang="en-US" sz="6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両デバイスへ配信されます。ある程度のボリュームを確保されることをお勧め</a:t>
                      </a:r>
                      <a:br>
                        <a:rPr kumimoji="1" lang="en-US" altLang="ja-JP" sz="6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br>
                      <a:r>
                        <a:rPr kumimoji="1" lang="ja-JP" altLang="en-US" sz="6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　いたします。</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endParaRPr kumimoji="1" lang="ja-JP" altLang="en-US"/>
                    </a:p>
                  </a:txBody>
                  <a:tcPr/>
                </a:tc>
                <a:extLst>
                  <a:ext uri="{0D108BD9-81ED-4DB2-BD59-A6C34878D82A}">
                    <a16:rowId xmlns:a16="http://schemas.microsoft.com/office/drawing/2014/main" val="1431189504"/>
                  </a:ext>
                </a:extLst>
              </a:tr>
              <a:tr h="265929">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0">
                          <a:solidFill>
                            <a:schemeClr val="bg1"/>
                          </a:solidFill>
                          <a:latin typeface="Meiryo" panose="020B0604030504040204" pitchFamily="34" charset="-128"/>
                          <a:ea typeface="Meiryo" panose="020B0604030504040204" pitchFamily="34" charset="-128"/>
                        </a:rPr>
                        <a:t>制作費</a:t>
                      </a:r>
                      <a:r>
                        <a:rPr kumimoji="1" lang="en-US" altLang="ja-JP" sz="900" b="0" dirty="0">
                          <a:solidFill>
                            <a:schemeClr val="bg1"/>
                          </a:solidFill>
                          <a:latin typeface="Meiryo" panose="020B0604030504040204" pitchFamily="34" charset="-128"/>
                          <a:ea typeface="Meiryo" panose="020B0604030504040204" pitchFamily="34" charset="-128"/>
                        </a:rPr>
                        <a:t>※</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US" altLang="ja-JP" sz="800" dirty="0">
                          <a:solidFill>
                            <a:schemeClr val="accent3"/>
                          </a:solidFill>
                          <a:latin typeface="Meiryo" panose="020B0604030504040204" pitchFamily="34" charset="-128"/>
                          <a:ea typeface="Meiryo" panose="020B0604030504040204" pitchFamily="34" charset="-128"/>
                        </a:rPr>
                        <a:t>250</a:t>
                      </a:r>
                      <a:r>
                        <a:rPr kumimoji="1" lang="ja-JP" altLang="en-US" sz="800">
                          <a:solidFill>
                            <a:schemeClr val="accent3"/>
                          </a:solidFill>
                          <a:latin typeface="Meiryo" panose="020B0604030504040204" pitchFamily="34" charset="-128"/>
                          <a:ea typeface="Meiryo" panose="020B0604030504040204" pitchFamily="34" charset="-128"/>
                        </a:rPr>
                        <a:t>万円～（ネット）</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dirty="0">
                          <a:solidFill>
                            <a:schemeClr val="accent3"/>
                          </a:solidFill>
                          <a:latin typeface="Meiryo" panose="020B0604030504040204" pitchFamily="34" charset="-128"/>
                          <a:ea typeface="Meiryo" panose="020B0604030504040204" pitchFamily="34" charset="-128"/>
                        </a:rPr>
                        <a:t>250</a:t>
                      </a:r>
                      <a:r>
                        <a:rPr kumimoji="1" lang="ja-JP" altLang="en-US" sz="800" dirty="0">
                          <a:solidFill>
                            <a:schemeClr val="accent3"/>
                          </a:solidFill>
                          <a:latin typeface="Meiryo" panose="020B0604030504040204" pitchFamily="34" charset="-128"/>
                          <a:ea typeface="Meiryo" panose="020B0604030504040204" pitchFamily="34" charset="-128"/>
                        </a:rPr>
                        <a:t>万円～（ネット）</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dirty="0">
                          <a:solidFill>
                            <a:schemeClr val="accent3"/>
                          </a:solidFill>
                          <a:latin typeface="Meiryo" panose="020B0604030504040204" pitchFamily="34" charset="-128"/>
                          <a:ea typeface="Meiryo" panose="020B0604030504040204" pitchFamily="34" charset="-128"/>
                        </a:rPr>
                        <a:t>500</a:t>
                      </a:r>
                      <a:r>
                        <a:rPr kumimoji="1" lang="ja-JP" altLang="en-US" sz="800">
                          <a:solidFill>
                            <a:schemeClr val="accent3"/>
                          </a:solidFill>
                          <a:latin typeface="Meiryo" panose="020B0604030504040204" pitchFamily="34" charset="-128"/>
                          <a:ea typeface="Meiryo" panose="020B0604030504040204" pitchFamily="34" charset="-128"/>
                        </a:rPr>
                        <a:t>万円～（ネット）</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extLst>
                  <a:ext uri="{0D108BD9-81ED-4DB2-BD59-A6C34878D82A}">
                    <a16:rowId xmlns:a16="http://schemas.microsoft.com/office/drawing/2014/main" val="485842313"/>
                  </a:ext>
                </a:extLst>
              </a:tr>
              <a:tr h="321647">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0">
                          <a:solidFill>
                            <a:schemeClr val="bg1"/>
                          </a:solidFill>
                          <a:latin typeface="Meiryo" panose="020B0604030504040204" pitchFamily="34" charset="-128"/>
                          <a:ea typeface="Meiryo" panose="020B0604030504040204" pitchFamily="34" charset="-128"/>
                        </a:rPr>
                        <a:t>制作費</a:t>
                      </a:r>
                      <a:r>
                        <a:rPr kumimoji="1" lang="en-US" altLang="ja-JP" sz="900" b="0" dirty="0">
                          <a:solidFill>
                            <a:schemeClr val="bg1"/>
                          </a:solidFill>
                          <a:latin typeface="Meiryo" panose="020B0604030504040204" pitchFamily="34" charset="-128"/>
                          <a:ea typeface="Meiryo" panose="020B0604030504040204" pitchFamily="34" charset="-128"/>
                        </a:rPr>
                        <a:t>※</a:t>
                      </a:r>
                    </a:p>
                    <a:p>
                      <a:pPr algn="ctr"/>
                      <a:r>
                        <a:rPr kumimoji="1" lang="ja-JP" altLang="en-US" sz="900" b="0">
                          <a:solidFill>
                            <a:schemeClr val="bg1"/>
                          </a:solidFill>
                          <a:latin typeface="Meiryo" panose="020B0604030504040204" pitchFamily="34" charset="-128"/>
                          <a:ea typeface="Meiryo" panose="020B0604030504040204" pitchFamily="34" charset="-128"/>
                        </a:rPr>
                        <a:t>（</a:t>
                      </a:r>
                      <a:r>
                        <a:rPr kumimoji="1" lang="en-US" altLang="ja-JP" sz="900" b="0" dirty="0">
                          <a:solidFill>
                            <a:schemeClr val="bg1"/>
                          </a:solidFill>
                          <a:latin typeface="Meiryo" panose="020B0604030504040204" pitchFamily="34" charset="-128"/>
                          <a:ea typeface="Meiryo" panose="020B0604030504040204" pitchFamily="34" charset="-128"/>
                        </a:rPr>
                        <a:t>+</a:t>
                      </a:r>
                      <a:r>
                        <a:rPr kumimoji="1" lang="ja-JP" altLang="en-US" sz="900" b="0">
                          <a:solidFill>
                            <a:schemeClr val="bg1"/>
                          </a:solidFill>
                          <a:latin typeface="Meiryo" panose="020B0604030504040204" pitchFamily="34" charset="-128"/>
                          <a:ea typeface="Meiryo" panose="020B0604030504040204" pitchFamily="34" charset="-128"/>
                        </a:rPr>
                        <a:t>ミラーサイト）</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dirty="0">
                          <a:solidFill>
                            <a:schemeClr val="accent3"/>
                          </a:solidFill>
                          <a:latin typeface="Meiryo" panose="020B0604030504040204" pitchFamily="34" charset="-128"/>
                          <a:ea typeface="Meiryo" panose="020B0604030504040204" pitchFamily="34" charset="-128"/>
                        </a:rPr>
                        <a:t>350</a:t>
                      </a:r>
                      <a:r>
                        <a:rPr kumimoji="1" lang="ja-JP" altLang="en-US" sz="800">
                          <a:solidFill>
                            <a:schemeClr val="accent3"/>
                          </a:solidFill>
                          <a:latin typeface="Meiryo" panose="020B0604030504040204" pitchFamily="34" charset="-128"/>
                          <a:ea typeface="Meiryo" panose="020B0604030504040204" pitchFamily="34" charset="-128"/>
                        </a:rPr>
                        <a:t>万円～（ネット）</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dirty="0">
                          <a:solidFill>
                            <a:schemeClr val="accent3"/>
                          </a:solidFill>
                          <a:latin typeface="Meiryo" panose="020B0604030504040204" pitchFamily="34" charset="-128"/>
                          <a:ea typeface="Meiryo" panose="020B0604030504040204" pitchFamily="34" charset="-128"/>
                        </a:rPr>
                        <a:t>350</a:t>
                      </a:r>
                      <a:r>
                        <a:rPr kumimoji="1" lang="ja-JP" altLang="en-US" sz="800">
                          <a:solidFill>
                            <a:schemeClr val="accent3"/>
                          </a:solidFill>
                          <a:latin typeface="Meiryo" panose="020B0604030504040204" pitchFamily="34" charset="-128"/>
                          <a:ea typeface="Meiryo" panose="020B0604030504040204" pitchFamily="34" charset="-128"/>
                        </a:rPr>
                        <a:t>万円～（ネット）</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dirty="0">
                          <a:solidFill>
                            <a:schemeClr val="accent3"/>
                          </a:solidFill>
                          <a:latin typeface="Meiryo" panose="020B0604030504040204" pitchFamily="34" charset="-128"/>
                          <a:ea typeface="Meiryo" panose="020B0604030504040204" pitchFamily="34" charset="-128"/>
                        </a:rPr>
                        <a:t>700</a:t>
                      </a:r>
                      <a:r>
                        <a:rPr kumimoji="1" lang="ja-JP" altLang="en-US" sz="800" dirty="0">
                          <a:solidFill>
                            <a:schemeClr val="accent3"/>
                          </a:solidFill>
                          <a:latin typeface="Meiryo" panose="020B0604030504040204" pitchFamily="34" charset="-128"/>
                          <a:ea typeface="Meiryo" panose="020B0604030504040204" pitchFamily="34" charset="-128"/>
                        </a:rPr>
                        <a:t>万円～（ネット）</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extLst>
                  <a:ext uri="{0D108BD9-81ED-4DB2-BD59-A6C34878D82A}">
                    <a16:rowId xmlns:a16="http://schemas.microsoft.com/office/drawing/2014/main" val="1479849143"/>
                  </a:ext>
                </a:extLst>
              </a:tr>
            </a:tbl>
          </a:graphicData>
        </a:graphic>
      </p:graphicFrame>
      <p:sp>
        <p:nvSpPr>
          <p:cNvPr id="23" name="正方形/長方形 22">
            <a:extLst>
              <a:ext uri="{FF2B5EF4-FFF2-40B4-BE49-F238E27FC236}">
                <a16:creationId xmlns:a16="http://schemas.microsoft.com/office/drawing/2014/main" id="{A6DFAC27-7870-B103-7C1A-CD94DCF6B7DE}"/>
              </a:ext>
            </a:extLst>
          </p:cNvPr>
          <p:cNvSpPr/>
          <p:nvPr/>
        </p:nvSpPr>
        <p:spPr>
          <a:xfrm>
            <a:off x="479425" y="5460837"/>
            <a:ext cx="7027153" cy="1100301"/>
          </a:xfrm>
          <a:prstGeom prst="rect">
            <a:avLst/>
          </a:prstGeom>
        </p:spPr>
        <p:txBody>
          <a:bodyPr wrap="square" lIns="0" tIns="0" rIns="0" bIns="0">
            <a:spAutoFit/>
          </a:bodyPr>
          <a:lstStyle/>
          <a:p>
            <a:pPr>
              <a:lnSpc>
                <a:spcPct val="110000"/>
              </a:lnSpc>
              <a:defRPr/>
            </a:pPr>
            <a:r>
              <a:rPr kumimoji="0" lang="en-US" altLang="ja-JP" sz="900" kern="0" dirty="0">
                <a:solidFill>
                  <a:srgbClr val="545454"/>
                </a:solidFill>
                <a:latin typeface="メイリオ"/>
              </a:rPr>
              <a:t>※</a:t>
            </a:r>
            <a:r>
              <a:rPr kumimoji="0" lang="ja-JP" altLang="en-US" sz="900" kern="0" dirty="0">
                <a:solidFill>
                  <a:srgbClr val="545454"/>
                </a:solidFill>
                <a:latin typeface="メイリオ"/>
              </a:rPr>
              <a:t>制作費に</a:t>
            </a:r>
            <a:r>
              <a:rPr kumimoji="0" lang="ja-JP" altLang="en-US" sz="900" kern="0">
                <a:solidFill>
                  <a:srgbClr val="545454"/>
                </a:solidFill>
                <a:latin typeface="メイリオ"/>
              </a:rPr>
              <a:t>ついて：演出プラン</a:t>
            </a:r>
            <a:r>
              <a:rPr kumimoji="0" lang="ja-JP" altLang="en-US" sz="900" kern="0" dirty="0">
                <a:solidFill>
                  <a:srgbClr val="545454"/>
                </a:solidFill>
                <a:latin typeface="メイリオ"/>
              </a:rPr>
              <a:t>によっては上記金額にプラスして費用が発生する場合がございます。</a:t>
            </a:r>
            <a:endParaRPr kumimoji="0" lang="en-US" altLang="ja-JP" sz="900" kern="0" dirty="0">
              <a:solidFill>
                <a:srgbClr val="545454"/>
              </a:solidFill>
              <a:latin typeface="メイリオ"/>
            </a:endParaRPr>
          </a:p>
          <a:p>
            <a:pPr>
              <a:lnSpc>
                <a:spcPct val="110000"/>
              </a:lnSpc>
              <a:defRPr/>
            </a:pPr>
            <a:r>
              <a:rPr kumimoji="0" lang="en-US" altLang="ja-JP" sz="900" kern="0" dirty="0">
                <a:solidFill>
                  <a:srgbClr val="545454"/>
                </a:solidFill>
                <a:latin typeface="メイリオ"/>
              </a:rPr>
              <a:t>※SP</a:t>
            </a:r>
            <a:r>
              <a:rPr kumimoji="0" lang="ja-JP" altLang="en-US" sz="900" kern="0" dirty="0">
                <a:solidFill>
                  <a:srgbClr val="545454"/>
                </a:solidFill>
                <a:latin typeface="メイリオ"/>
              </a:rPr>
              <a:t>は</a:t>
            </a:r>
            <a:r>
              <a:rPr kumimoji="0" lang="ja-JP" altLang="en-US" sz="900" kern="0">
                <a:solidFill>
                  <a:srgbClr val="545454"/>
                </a:solidFill>
                <a:latin typeface="メイリオ"/>
              </a:rPr>
              <a:t>スマートフォン、</a:t>
            </a:r>
            <a:r>
              <a:rPr kumimoji="0" lang="en-US" altLang="ja-JP" sz="900" kern="0" dirty="0">
                <a:solidFill>
                  <a:srgbClr val="545454"/>
                </a:solidFill>
                <a:latin typeface="メイリオ"/>
              </a:rPr>
              <a:t>PC</a:t>
            </a:r>
            <a:r>
              <a:rPr kumimoji="0" lang="ja-JP" altLang="en-US" sz="900" kern="0" dirty="0">
                <a:solidFill>
                  <a:srgbClr val="545454"/>
                </a:solidFill>
                <a:latin typeface="メイリオ"/>
              </a:rPr>
              <a:t>は</a:t>
            </a:r>
            <a:r>
              <a:rPr kumimoji="0" lang="ja-JP" altLang="en-US" sz="900" kern="0">
                <a:solidFill>
                  <a:srgbClr val="545454"/>
                </a:solidFill>
                <a:latin typeface="メイリオ"/>
              </a:rPr>
              <a:t>パソコン、</a:t>
            </a:r>
            <a:r>
              <a:rPr kumimoji="0" lang="en-US" altLang="ja-JP" sz="900" kern="0" dirty="0">
                <a:solidFill>
                  <a:srgbClr val="545454"/>
                </a:solidFill>
                <a:latin typeface="メイリオ"/>
              </a:rPr>
              <a:t>MD</a:t>
            </a:r>
            <a:r>
              <a:rPr kumimoji="0" lang="ja-JP" altLang="en-US" sz="900" kern="0" dirty="0">
                <a:solidFill>
                  <a:srgbClr val="545454"/>
                </a:solidFill>
                <a:latin typeface="メイリオ"/>
              </a:rPr>
              <a:t>はマルチデバイスの略称</a:t>
            </a:r>
            <a:r>
              <a:rPr kumimoji="0" lang="ja-JP" altLang="en-US" sz="900" kern="0">
                <a:solidFill>
                  <a:srgbClr val="545454"/>
                </a:solidFill>
                <a:latin typeface="メイリオ"/>
              </a:rPr>
              <a:t>です。</a:t>
            </a:r>
            <a:endParaRPr kumimoji="0" lang="en-US" altLang="ja-JP" sz="900" kern="0" dirty="0">
              <a:solidFill>
                <a:srgbClr val="545454"/>
              </a:solidFill>
              <a:latin typeface="メイリオ"/>
            </a:endParaRPr>
          </a:p>
          <a:p>
            <a:pPr>
              <a:lnSpc>
                <a:spcPct val="110000"/>
              </a:lnSpc>
            </a:pPr>
            <a:br>
              <a:rPr kumimoji="0" lang="en-US" altLang="ja-JP" sz="1000" b="1" kern="0" dirty="0">
                <a:solidFill>
                  <a:srgbClr val="545454"/>
                </a:solidFill>
                <a:latin typeface="メイリオ"/>
              </a:rPr>
            </a:br>
            <a:r>
              <a:rPr kumimoji="0" lang="ja-JP" altLang="ja-JP" sz="1000" b="1" kern="0">
                <a:solidFill>
                  <a:srgbClr val="545454"/>
                </a:solidFill>
                <a:latin typeface="メイリオ"/>
              </a:rPr>
              <a:t>■誘導用広告をキャンセルされる場合について</a:t>
            </a:r>
            <a:br>
              <a:rPr kumimoji="0" lang="en-US" altLang="ja-JP" sz="1000" b="1" kern="0" dirty="0">
                <a:solidFill>
                  <a:srgbClr val="545454"/>
                </a:solidFill>
                <a:latin typeface="メイリオ"/>
              </a:rPr>
            </a:br>
            <a:r>
              <a:rPr kumimoji="0" lang="ja-JP" altLang="ja-JP" sz="900" kern="0">
                <a:solidFill>
                  <a:srgbClr val="545454"/>
                </a:solidFill>
                <a:latin typeface="メイリオ"/>
              </a:rPr>
              <a:t>ヤフーが特別に定める場合をのぞきヤフーが指定する制作費実費をお支払いいただきます。</a:t>
            </a:r>
            <a:br>
              <a:rPr kumimoji="0" lang="en-US" altLang="ja-JP" sz="900" kern="0" dirty="0">
                <a:solidFill>
                  <a:srgbClr val="545454"/>
                </a:solidFill>
                <a:latin typeface="メイリオ"/>
              </a:rPr>
            </a:br>
            <a:r>
              <a:rPr kumimoji="0" lang="ja-JP" altLang="ja-JP" sz="900" kern="0">
                <a:solidFill>
                  <a:srgbClr val="545454"/>
                </a:solidFill>
                <a:latin typeface="メイリオ"/>
              </a:rPr>
              <a:t>なお、キャンセル連絡を受け付けた時点までに対応した制作物を納品いたします。具体的な金額は、ヤフー営業担当にご確認ください。</a:t>
            </a:r>
            <a:br>
              <a:rPr kumimoji="0" lang="en-US" altLang="ja-JP" sz="900" kern="0" dirty="0">
                <a:solidFill>
                  <a:srgbClr val="545454"/>
                </a:solidFill>
                <a:latin typeface="メイリオ"/>
              </a:rPr>
            </a:br>
            <a:r>
              <a:rPr kumimoji="0" lang="ja-JP" altLang="ja-JP" sz="900" kern="0">
                <a:solidFill>
                  <a:srgbClr val="545454"/>
                </a:solidFill>
                <a:latin typeface="メイリオ"/>
              </a:rPr>
              <a:t>また、誘導用広告のキャンセル料については、</a:t>
            </a:r>
            <a:r>
              <a:rPr kumimoji="0" lang="ja-JP" altLang="ja-JP" sz="900" kern="0">
                <a:solidFill>
                  <a:prstClr val="black"/>
                </a:solidFill>
                <a:latin typeface="メイリオ"/>
                <a:hlinkClick r:id="rId2"/>
              </a:rPr>
              <a:t>広告取扱基本規定【別紙１】</a:t>
            </a:r>
            <a:r>
              <a:rPr kumimoji="0" lang="ja-JP" altLang="ja-JP" sz="900" kern="0">
                <a:solidFill>
                  <a:srgbClr val="545454"/>
                </a:solidFill>
                <a:latin typeface="メイリオ"/>
              </a:rPr>
              <a:t>に従います。</a:t>
            </a:r>
            <a:endParaRPr kumimoji="0" lang="en-US" altLang="ja-JP" sz="900" kern="0" dirty="0">
              <a:solidFill>
                <a:srgbClr val="545454"/>
              </a:solidFill>
              <a:latin typeface="メイリオ"/>
            </a:endParaRPr>
          </a:p>
        </p:txBody>
      </p:sp>
      <p:pic>
        <p:nvPicPr>
          <p:cNvPr id="6" name="図プレースホルダー 6" descr="アイコン&#10;&#10;自動的に生成された説明">
            <a:extLst>
              <a:ext uri="{FF2B5EF4-FFF2-40B4-BE49-F238E27FC236}">
                <a16:creationId xmlns:a16="http://schemas.microsoft.com/office/drawing/2014/main" id="{DED29846-49C7-A627-D89C-5699766529DB}"/>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a:xfrm>
            <a:off x="103574" y="78666"/>
            <a:ext cx="406799" cy="406799"/>
          </a:xfrm>
        </p:spPr>
      </p:pic>
    </p:spTree>
    <p:extLst>
      <p:ext uri="{BB962C8B-B14F-4D97-AF65-F5344CB8AC3E}">
        <p14:creationId xmlns:p14="http://schemas.microsoft.com/office/powerpoint/2010/main" val="18971216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商品価格</a:t>
            </a:r>
            <a:r>
              <a:rPr lang="ja-JP" altLang="en-US" sz="1600"/>
              <a:t>（制作費無償プラン）</a:t>
            </a:r>
            <a:endParaRPr kumimoji="1" lang="ja-JP" altLang="en-US" sz="1600" dirty="0"/>
          </a:p>
        </p:txBody>
      </p:sp>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a:lstStyle/>
          <a:p>
            <a:r>
              <a:rPr lang="ja-JP" altLang="en-US" spc="0"/>
              <a:t>商品</a:t>
            </a:r>
            <a:br>
              <a:rPr lang="en-US" altLang="ja-JP" spc="0" dirty="0"/>
            </a:br>
            <a:r>
              <a:rPr lang="ja-JP" altLang="en-US" spc="0"/>
              <a:t>価格</a:t>
            </a:r>
            <a:endParaRPr kumimoji="1" lang="ja-JP" altLang="en-US" spc="0"/>
          </a:p>
        </p:txBody>
      </p:sp>
      <p:sp>
        <p:nvSpPr>
          <p:cNvPr id="5" name="テキスト ボックス 4">
            <a:extLst>
              <a:ext uri="{FF2B5EF4-FFF2-40B4-BE49-F238E27FC236}">
                <a16:creationId xmlns:a16="http://schemas.microsoft.com/office/drawing/2014/main" id="{6A28054E-599C-7C5B-5784-70F1123EA7F5}"/>
              </a:ext>
            </a:extLst>
          </p:cNvPr>
          <p:cNvSpPr txBox="1"/>
          <p:nvPr/>
        </p:nvSpPr>
        <p:spPr>
          <a:xfrm>
            <a:off x="479425" y="1066014"/>
            <a:ext cx="9497498" cy="766364"/>
          </a:xfrm>
          <a:prstGeom prst="rect">
            <a:avLst/>
          </a:prstGeom>
          <a:noFill/>
        </p:spPr>
        <p:txBody>
          <a:bodyPr wrap="square" lIns="0" tIns="0" rIns="0" bIns="0" rtlCol="0">
            <a:spAutoFit/>
          </a:bodyPr>
          <a:lstStyle/>
          <a:p>
            <a:pPr>
              <a:lnSpc>
                <a:spcPct val="120000"/>
              </a:lnSpc>
              <a:defRPr/>
            </a:pPr>
            <a:r>
              <a:rPr kumimoji="0" lang="ja-JP" altLang="en-US" kern="0">
                <a:solidFill>
                  <a:schemeClr val="accent3"/>
                </a:solidFill>
                <a:latin typeface="メイリオ"/>
              </a:rPr>
              <a:t>誘導枠を一定額以上ご購入いただいた場合、制作費を無償とさせていただきます。</a:t>
            </a:r>
          </a:p>
          <a:p>
            <a:pPr>
              <a:lnSpc>
                <a:spcPct val="120000"/>
              </a:lnSpc>
              <a:defRPr/>
            </a:pPr>
            <a:r>
              <a:rPr kumimoji="0" lang="ja-JP" altLang="en-US" sz="1200" kern="0">
                <a:solidFill>
                  <a:schemeClr val="accent3"/>
                </a:solidFill>
                <a:latin typeface="メイリオ"/>
              </a:rPr>
              <a:t>・誘導用広告は広告管理ツールより予約してください。</a:t>
            </a:r>
          </a:p>
          <a:p>
            <a:pPr>
              <a:lnSpc>
                <a:spcPct val="120000"/>
              </a:lnSpc>
              <a:defRPr/>
            </a:pPr>
            <a:r>
              <a:rPr kumimoji="0" lang="ja-JP" altLang="en-US" sz="1200" kern="0">
                <a:solidFill>
                  <a:schemeClr val="accent3"/>
                </a:solidFill>
                <a:latin typeface="メイリオ"/>
              </a:rPr>
              <a:t>・制作費はエージェンシーポータル上の共通フォームからお申込ください。</a:t>
            </a:r>
            <a:r>
              <a:rPr kumimoji="0" lang="ja-JP" altLang="en-US" sz="1200" kern="0">
                <a:solidFill>
                  <a:schemeClr val="accent6"/>
                </a:solidFill>
                <a:latin typeface="メイリオ"/>
              </a:rPr>
              <a:t>制作費無償の場合もお申し込みが必要となります。</a:t>
            </a:r>
          </a:p>
        </p:txBody>
      </p:sp>
      <p:sp>
        <p:nvSpPr>
          <p:cNvPr id="7" name="正方形/長方形 6">
            <a:extLst>
              <a:ext uri="{FF2B5EF4-FFF2-40B4-BE49-F238E27FC236}">
                <a16:creationId xmlns:a16="http://schemas.microsoft.com/office/drawing/2014/main" id="{CEAC0216-916B-56EC-4703-57558D0E0099}"/>
              </a:ext>
            </a:extLst>
          </p:cNvPr>
          <p:cNvSpPr/>
          <p:nvPr/>
        </p:nvSpPr>
        <p:spPr>
          <a:xfrm>
            <a:off x="479425" y="5277213"/>
            <a:ext cx="7040389" cy="1238801"/>
          </a:xfrm>
          <a:prstGeom prst="rect">
            <a:avLst/>
          </a:prstGeom>
        </p:spPr>
        <p:txBody>
          <a:bodyPr wrap="non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900" kern="0" dirty="0">
                <a:solidFill>
                  <a:schemeClr val="accent3"/>
                </a:solidFill>
                <a:latin typeface="メイリオ"/>
              </a:rPr>
              <a:t>※</a:t>
            </a:r>
            <a:r>
              <a:rPr kumimoji="0" lang="ja-JP" altLang="en-US" sz="900" kern="0" dirty="0">
                <a:solidFill>
                  <a:schemeClr val="accent3"/>
                </a:solidFill>
                <a:latin typeface="メイリオ"/>
              </a:rPr>
              <a:t>演出プランによっては追加で制作費用が発生する場合がございます。</a:t>
            </a:r>
            <a:endParaRPr kumimoji="0" lang="en-US" altLang="ja-JP" sz="900" kern="0" dirty="0">
              <a:solidFill>
                <a:schemeClr val="accent3"/>
              </a:solidFill>
              <a:latin typeface="メイリオ"/>
            </a:endParaRPr>
          </a:p>
          <a:p>
            <a:pPr>
              <a:lnSpc>
                <a:spcPct val="110000"/>
              </a:lnSpc>
              <a:defRPr/>
            </a:pPr>
            <a:r>
              <a:rPr kumimoji="0" lang="en-US" altLang="ja-JP" sz="900" kern="0" dirty="0">
                <a:solidFill>
                  <a:schemeClr val="accent3"/>
                </a:solidFill>
                <a:latin typeface="メイリオ"/>
              </a:rPr>
              <a:t>※</a:t>
            </a:r>
            <a:r>
              <a:rPr kumimoji="0" lang="ja-JP" altLang="en-US" sz="900" kern="0" dirty="0">
                <a:solidFill>
                  <a:schemeClr val="accent3"/>
                </a:solidFill>
                <a:latin typeface="メイリオ"/>
              </a:rPr>
              <a:t>ミラーサイト版実施時にはミラーサイト制作費（</a:t>
            </a:r>
            <a:r>
              <a:rPr kumimoji="0" lang="en-US" altLang="ja-JP" sz="900" kern="0" dirty="0">
                <a:solidFill>
                  <a:schemeClr val="accent3"/>
                </a:solidFill>
                <a:latin typeface="メイリオ"/>
              </a:rPr>
              <a:t>100</a:t>
            </a:r>
            <a:r>
              <a:rPr kumimoji="0" lang="ja-JP" altLang="en-US" sz="900" kern="0" dirty="0">
                <a:solidFill>
                  <a:schemeClr val="accent3"/>
                </a:solidFill>
                <a:latin typeface="メイリオ"/>
              </a:rPr>
              <a:t>万円～都度見積もり）が発生いたします。</a:t>
            </a:r>
          </a:p>
          <a:p>
            <a:pPr>
              <a:lnSpc>
                <a:spcPct val="110000"/>
              </a:lnSpc>
              <a:defRPr/>
            </a:pPr>
            <a:r>
              <a:rPr kumimoji="0" lang="en-US" altLang="ja-JP" sz="900" kern="0" dirty="0">
                <a:solidFill>
                  <a:schemeClr val="accent3"/>
                </a:solidFill>
                <a:latin typeface="メイリオ"/>
              </a:rPr>
              <a:t>※SP</a:t>
            </a:r>
            <a:r>
              <a:rPr kumimoji="0" lang="ja-JP" altLang="en-US" sz="900" kern="0" dirty="0">
                <a:solidFill>
                  <a:schemeClr val="accent3"/>
                </a:solidFill>
                <a:latin typeface="メイリオ"/>
              </a:rPr>
              <a:t>はスマートフォン、</a:t>
            </a:r>
            <a:r>
              <a:rPr kumimoji="0" lang="en-US" altLang="ja-JP" sz="900" kern="0" dirty="0">
                <a:solidFill>
                  <a:schemeClr val="accent3"/>
                </a:solidFill>
                <a:latin typeface="メイリオ"/>
              </a:rPr>
              <a:t>PC</a:t>
            </a:r>
            <a:r>
              <a:rPr kumimoji="0" lang="ja-JP" altLang="en-US" sz="900" kern="0" dirty="0">
                <a:solidFill>
                  <a:schemeClr val="accent3"/>
                </a:solidFill>
                <a:latin typeface="メイリオ"/>
              </a:rPr>
              <a:t>はパソコン、</a:t>
            </a:r>
            <a:r>
              <a:rPr kumimoji="0" lang="en-US" altLang="ja-JP" sz="900" kern="0" dirty="0">
                <a:solidFill>
                  <a:schemeClr val="accent3"/>
                </a:solidFill>
                <a:latin typeface="メイリオ"/>
              </a:rPr>
              <a:t>MD</a:t>
            </a:r>
            <a:r>
              <a:rPr kumimoji="0" lang="ja-JP" altLang="en-US" sz="900" kern="0" dirty="0">
                <a:solidFill>
                  <a:schemeClr val="accent3"/>
                </a:solidFill>
                <a:latin typeface="メイリオ"/>
              </a:rPr>
              <a:t>はマルチデバイスの略称です。　</a:t>
            </a:r>
          </a:p>
          <a:p>
            <a:pPr>
              <a:lnSpc>
                <a:spcPct val="110000"/>
              </a:lnSpc>
            </a:pPr>
            <a:br>
              <a:rPr kumimoji="0" lang="en-US" altLang="ja-JP" sz="1000" b="1" kern="0" dirty="0">
                <a:solidFill>
                  <a:schemeClr val="accent3"/>
                </a:solidFill>
                <a:latin typeface="メイリオ"/>
              </a:rPr>
            </a:br>
            <a:r>
              <a:rPr kumimoji="0" lang="ja-JP" altLang="ja-JP" sz="1000" b="1" kern="0" dirty="0">
                <a:solidFill>
                  <a:schemeClr val="accent3"/>
                </a:solidFill>
                <a:latin typeface="メイリオ"/>
              </a:rPr>
              <a:t>■誘導用広告をキャンセルされる場合について</a:t>
            </a:r>
            <a:br>
              <a:rPr kumimoji="0" lang="en-US" altLang="ja-JP" sz="1000" b="1" kern="0" dirty="0">
                <a:solidFill>
                  <a:schemeClr val="accent3"/>
                </a:solidFill>
                <a:latin typeface="メイリオ"/>
              </a:rPr>
            </a:br>
            <a:r>
              <a:rPr kumimoji="0" lang="ja-JP" altLang="en-US" sz="900" kern="0" dirty="0">
                <a:solidFill>
                  <a:schemeClr val="accent3"/>
                </a:solidFill>
                <a:latin typeface="メイリオ"/>
              </a:rPr>
              <a:t>制作費無償プランの場合であっても、ヤフーが特別に定める場合をのぞきヤフーが指定する制作費実費をお支払いいただきます。</a:t>
            </a:r>
            <a:br>
              <a:rPr kumimoji="0" lang="ja-JP" altLang="en-US" sz="900" kern="0" dirty="0">
                <a:solidFill>
                  <a:schemeClr val="accent3"/>
                </a:solidFill>
                <a:latin typeface="メイリオ"/>
              </a:rPr>
            </a:br>
            <a:r>
              <a:rPr kumimoji="0" lang="ja-JP" altLang="en-US" sz="900" kern="0" dirty="0">
                <a:solidFill>
                  <a:schemeClr val="accent3"/>
                </a:solidFill>
                <a:latin typeface="メイリオ"/>
              </a:rPr>
              <a:t>なお、キャンセル連絡を受け付けた時点までに対応した制作物を納品いたします。具体的な金額は、ヤフー営業担当にご確認ください。</a:t>
            </a:r>
            <a:br>
              <a:rPr kumimoji="0" lang="ja-JP" altLang="en-US" sz="900" kern="0" dirty="0">
                <a:solidFill>
                  <a:schemeClr val="accent3"/>
                </a:solidFill>
                <a:latin typeface="メイリオ"/>
              </a:rPr>
            </a:br>
            <a:r>
              <a:rPr kumimoji="0" lang="ja-JP" altLang="ja-JP" sz="900" kern="0" dirty="0">
                <a:solidFill>
                  <a:schemeClr val="accent3"/>
                </a:solidFill>
                <a:latin typeface="メイリオ"/>
              </a:rPr>
              <a:t>また、誘導用広告のキャンセル料については、</a:t>
            </a:r>
            <a:r>
              <a:rPr kumimoji="0" lang="ja-JP" altLang="ja-JP" sz="900" kern="0" dirty="0">
                <a:solidFill>
                  <a:prstClr val="black"/>
                </a:solidFill>
                <a:latin typeface="メイリオ"/>
                <a:hlinkClick r:id="rId2"/>
              </a:rPr>
              <a:t>広告取扱基本規定【別紙１】</a:t>
            </a:r>
            <a:r>
              <a:rPr kumimoji="0" lang="ja-JP" altLang="ja-JP" sz="900" kern="0" dirty="0">
                <a:solidFill>
                  <a:schemeClr val="accent3"/>
                </a:solidFill>
                <a:latin typeface="メイリオ"/>
              </a:rPr>
              <a:t>に従います。</a:t>
            </a:r>
            <a:endParaRPr kumimoji="0" lang="ja-JP" altLang="en-US" sz="900" kern="0" dirty="0">
              <a:solidFill>
                <a:schemeClr val="accent3"/>
              </a:solidFill>
              <a:latin typeface="メイリオ"/>
            </a:endParaRPr>
          </a:p>
        </p:txBody>
      </p:sp>
      <p:graphicFrame>
        <p:nvGraphicFramePr>
          <p:cNvPr id="9" name="表 4">
            <a:extLst>
              <a:ext uri="{FF2B5EF4-FFF2-40B4-BE49-F238E27FC236}">
                <a16:creationId xmlns:a16="http://schemas.microsoft.com/office/drawing/2014/main" id="{9223F5ED-6413-A69A-AF0E-B1394B4A2BF9}"/>
              </a:ext>
            </a:extLst>
          </p:cNvPr>
          <p:cNvGraphicFramePr>
            <a:graphicFrameLocks noGrp="1"/>
          </p:cNvGraphicFramePr>
          <p:nvPr>
            <p:extLst>
              <p:ext uri="{D42A27DB-BD31-4B8C-83A1-F6EECF244321}">
                <p14:modId xmlns:p14="http://schemas.microsoft.com/office/powerpoint/2010/main" val="2786504586"/>
              </p:ext>
            </p:extLst>
          </p:nvPr>
        </p:nvGraphicFramePr>
        <p:xfrm>
          <a:off x="479424" y="1911084"/>
          <a:ext cx="11233151" cy="3236899"/>
        </p:xfrm>
        <a:graphic>
          <a:graphicData uri="http://schemas.openxmlformats.org/drawingml/2006/table">
            <a:tbl>
              <a:tblPr/>
              <a:tblGrid>
                <a:gridCol w="1145852">
                  <a:extLst>
                    <a:ext uri="{9D8B030D-6E8A-4147-A177-3AD203B41FA5}">
                      <a16:colId xmlns:a16="http://schemas.microsoft.com/office/drawing/2014/main" val="341278832"/>
                    </a:ext>
                  </a:extLst>
                </a:gridCol>
                <a:gridCol w="906724">
                  <a:extLst>
                    <a:ext uri="{9D8B030D-6E8A-4147-A177-3AD203B41FA5}">
                      <a16:colId xmlns:a16="http://schemas.microsoft.com/office/drawing/2014/main" val="3832350142"/>
                    </a:ext>
                  </a:extLst>
                </a:gridCol>
                <a:gridCol w="2455709">
                  <a:extLst>
                    <a:ext uri="{9D8B030D-6E8A-4147-A177-3AD203B41FA5}">
                      <a16:colId xmlns:a16="http://schemas.microsoft.com/office/drawing/2014/main" val="718566478"/>
                    </a:ext>
                  </a:extLst>
                </a:gridCol>
                <a:gridCol w="906724">
                  <a:extLst>
                    <a:ext uri="{9D8B030D-6E8A-4147-A177-3AD203B41FA5}">
                      <a16:colId xmlns:a16="http://schemas.microsoft.com/office/drawing/2014/main" val="727514461"/>
                    </a:ext>
                  </a:extLst>
                </a:gridCol>
                <a:gridCol w="2455709">
                  <a:extLst>
                    <a:ext uri="{9D8B030D-6E8A-4147-A177-3AD203B41FA5}">
                      <a16:colId xmlns:a16="http://schemas.microsoft.com/office/drawing/2014/main" val="4177312814"/>
                    </a:ext>
                  </a:extLst>
                </a:gridCol>
                <a:gridCol w="906724">
                  <a:extLst>
                    <a:ext uri="{9D8B030D-6E8A-4147-A177-3AD203B41FA5}">
                      <a16:colId xmlns:a16="http://schemas.microsoft.com/office/drawing/2014/main" val="2634328868"/>
                    </a:ext>
                  </a:extLst>
                </a:gridCol>
                <a:gridCol w="2455709">
                  <a:extLst>
                    <a:ext uri="{9D8B030D-6E8A-4147-A177-3AD203B41FA5}">
                      <a16:colId xmlns:a16="http://schemas.microsoft.com/office/drawing/2014/main" val="1476557872"/>
                    </a:ext>
                  </a:extLst>
                </a:gridCol>
              </a:tblGrid>
              <a:tr h="288000">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900">
                        <a:latin typeface="Meiryo" panose="020B0604030504040204" pitchFamily="34" charset="-128"/>
                        <a:ea typeface="Meiryo" panose="020B0604030504040204" pitchFamily="34" charset="-128"/>
                      </a:endParaRPr>
                    </a:p>
                  </a:txBody>
                  <a:tcPr marL="0" marR="0" marT="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 altLang="ja-JP" sz="1050" b="1" spc="300" dirty="0">
                          <a:solidFill>
                            <a:schemeClr val="bg1"/>
                          </a:solidFill>
                          <a:latin typeface="Meiryo" panose="020B0604030504040204" pitchFamily="34" charset="-128"/>
                          <a:ea typeface="Meiryo" panose="020B0604030504040204" pitchFamily="34" charset="-128"/>
                        </a:rPr>
                        <a:t>PC</a:t>
                      </a:r>
                    </a:p>
                  </a:txBody>
                  <a:tcPr marL="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002C"/>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50" b="1" spc="300">
                          <a:solidFill>
                            <a:schemeClr val="bg1"/>
                          </a:solidFill>
                          <a:latin typeface="Meiryo" panose="020B0604030504040204" pitchFamily="34" charset="-128"/>
                          <a:ea typeface="Meiryo" panose="020B0604030504040204" pitchFamily="34" charset="-128"/>
                        </a:rPr>
                        <a:t>スマートフォン</a:t>
                      </a:r>
                    </a:p>
                  </a:txBody>
                  <a:tcPr marL="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002C"/>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50" b="1" spc="300">
                          <a:solidFill>
                            <a:schemeClr val="bg1"/>
                          </a:solidFill>
                          <a:latin typeface="Meiryo" panose="020B0604030504040204" pitchFamily="34" charset="-128"/>
                          <a:ea typeface="Meiryo" panose="020B0604030504040204" pitchFamily="34" charset="-128"/>
                        </a:rPr>
                        <a:t>マルチデバイス</a:t>
                      </a:r>
                    </a:p>
                  </a:txBody>
                  <a:tcPr marL="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002C"/>
                    </a:solidFill>
                  </a:tcPr>
                </a:tc>
                <a:tc hMerge="1">
                  <a:txBody>
                    <a:bodyPr/>
                    <a:lstStyle/>
                    <a:p>
                      <a:pPr algn="ctr"/>
                      <a:endParaRPr kumimoji="1" lang="ja-JP" altLang="en-US" sz="800"/>
                    </a:p>
                  </a:txBody>
                  <a:tcPr anchor="ctr"/>
                </a:tc>
                <a:extLst>
                  <a:ext uri="{0D108BD9-81ED-4DB2-BD59-A6C34878D82A}">
                    <a16:rowId xmlns:a16="http://schemas.microsoft.com/office/drawing/2014/main" val="1130026910"/>
                  </a:ext>
                </a:extLst>
              </a:tr>
              <a:tr h="594102">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50" b="0">
                          <a:solidFill>
                            <a:schemeClr val="bg1"/>
                          </a:solidFill>
                          <a:latin typeface="Meiryo" panose="020B0604030504040204" pitchFamily="34" charset="-128"/>
                          <a:ea typeface="Meiryo" panose="020B0604030504040204" pitchFamily="34" charset="-128"/>
                        </a:rPr>
                        <a:t>誘導用広告</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a:solidFill>
                            <a:schemeClr val="bg1"/>
                          </a:solidFill>
                          <a:latin typeface="Meiryo" panose="020B0604030504040204" pitchFamily="34" charset="-128"/>
                          <a:ea typeface="Meiryo" panose="020B0604030504040204" pitchFamily="34" charset="-128"/>
                        </a:rPr>
                        <a:t>最低出稿</a:t>
                      </a:r>
                      <a:br>
                        <a:rPr kumimoji="1" lang="en-US" altLang="ja-JP" sz="1000" dirty="0">
                          <a:solidFill>
                            <a:schemeClr val="bg1"/>
                          </a:solidFill>
                          <a:latin typeface="Meiryo" panose="020B0604030504040204" pitchFamily="34" charset="-128"/>
                          <a:ea typeface="Meiryo" panose="020B0604030504040204" pitchFamily="34" charset="-128"/>
                        </a:rPr>
                      </a:br>
                      <a:r>
                        <a:rPr kumimoji="1" lang="ja-JP" altLang="en-US" sz="1000">
                          <a:solidFill>
                            <a:schemeClr val="bg1"/>
                          </a:solidFill>
                          <a:latin typeface="Meiryo" panose="020B0604030504040204" pitchFamily="34" charset="-128"/>
                          <a:ea typeface="Meiryo" panose="020B0604030504040204" pitchFamily="34" charset="-128"/>
                        </a:rPr>
                        <a:t>金額</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0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10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algn="ctr" defTabSz="914400" rtl="0" eaLnBrk="1" fontAlgn="ctr" latinLnBrk="0" hangingPunct="1"/>
                      <a:r>
                        <a:rPr kumimoji="1" lang="zh-TW" altLang="en-US" sz="1000" u="none" strike="noStrike" kern="1200" dirty="0">
                          <a:solidFill>
                            <a:schemeClr val="bg1"/>
                          </a:solidFill>
                          <a:effectLst/>
                          <a:latin typeface="Meiryo" panose="020B0604030504040204" pitchFamily="34" charset="-128"/>
                          <a:ea typeface="Meiryo" panose="020B0604030504040204" pitchFamily="34" charset="-128"/>
                          <a:cs typeface="+mn-cs"/>
                        </a:rPr>
                        <a:t>最低出稿</a:t>
                      </a:r>
                      <a:br>
                        <a:rPr kumimoji="1" lang="en-US" altLang="zh-TW" sz="1000" u="none" strike="noStrike" kern="1200" dirty="0">
                          <a:solidFill>
                            <a:schemeClr val="bg1"/>
                          </a:solidFill>
                          <a:effectLst/>
                          <a:latin typeface="Meiryo" panose="020B0604030504040204" pitchFamily="34" charset="-128"/>
                          <a:ea typeface="Meiryo" panose="020B0604030504040204" pitchFamily="34" charset="-128"/>
                          <a:cs typeface="+mn-cs"/>
                        </a:rPr>
                      </a:br>
                      <a:r>
                        <a:rPr kumimoji="1" lang="zh-TW" altLang="en-US" sz="1000" u="none" strike="noStrike" kern="1200" dirty="0">
                          <a:solidFill>
                            <a:schemeClr val="bg1"/>
                          </a:solidFill>
                          <a:effectLst/>
                          <a:latin typeface="Meiryo" panose="020B0604030504040204" pitchFamily="34" charset="-128"/>
                          <a:ea typeface="Meiryo" panose="020B0604030504040204" pitchFamily="34" charset="-128"/>
                          <a:cs typeface="+mn-cs"/>
                        </a:rPr>
                        <a:t>金額</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0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10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algn="ctr" defTabSz="914400" rtl="0" eaLnBrk="1" fontAlgn="ctr" latinLnBrk="0" hangingPunct="1"/>
                      <a:r>
                        <a:rPr kumimoji="1" lang="zh-TW" altLang="en-US" sz="1000" u="none" strike="noStrike" kern="1200" dirty="0">
                          <a:solidFill>
                            <a:schemeClr val="bg1"/>
                          </a:solidFill>
                          <a:effectLst/>
                          <a:latin typeface="Meiryo" panose="020B0604030504040204" pitchFamily="34" charset="-128"/>
                          <a:ea typeface="Meiryo" panose="020B0604030504040204" pitchFamily="34" charset="-128"/>
                          <a:cs typeface="+mn-cs"/>
                        </a:rPr>
                        <a:t>最低出稿</a:t>
                      </a:r>
                      <a:br>
                        <a:rPr kumimoji="1" lang="en-US" altLang="zh-TW" sz="1000" u="none" strike="noStrike" kern="1200" dirty="0">
                          <a:solidFill>
                            <a:schemeClr val="bg1"/>
                          </a:solidFill>
                          <a:effectLst/>
                          <a:latin typeface="Meiryo" panose="020B0604030504040204" pitchFamily="34" charset="-128"/>
                          <a:ea typeface="Meiryo" panose="020B0604030504040204" pitchFamily="34" charset="-128"/>
                          <a:cs typeface="+mn-cs"/>
                        </a:rPr>
                      </a:br>
                      <a:r>
                        <a:rPr kumimoji="1" lang="zh-TW" altLang="en-US" sz="1000" u="none" strike="noStrike" kern="1200" dirty="0">
                          <a:solidFill>
                            <a:schemeClr val="bg1"/>
                          </a:solidFill>
                          <a:effectLst/>
                          <a:latin typeface="Meiryo" panose="020B0604030504040204" pitchFamily="34" charset="-128"/>
                          <a:ea typeface="Meiryo" panose="020B0604030504040204" pitchFamily="34" charset="-128"/>
                          <a:cs typeface="+mn-cs"/>
                        </a:rPr>
                        <a:t>金額</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0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10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extLst>
                  <a:ext uri="{0D108BD9-81ED-4DB2-BD59-A6C34878D82A}">
                    <a16:rowId xmlns:a16="http://schemas.microsoft.com/office/drawing/2014/main" val="2353829751"/>
                  </a:ext>
                </a:extLst>
              </a:tr>
              <a:tr h="1897135">
                <a:tc vMerge="1">
                  <a:txBody>
                    <a:bodyPr/>
                    <a:lstStyle/>
                    <a:p>
                      <a:pPr algn="ctr"/>
                      <a:endParaRPr kumimoji="1" lang="ja-JP" altLang="en-US" sz="800"/>
                    </a:p>
                  </a:txBody>
                  <a:tcPr anchor="ct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u="none" strike="noStrike" dirty="0">
                          <a:solidFill>
                            <a:schemeClr val="accent3"/>
                          </a:solidFill>
                          <a:effectLst/>
                          <a:latin typeface="Meiryo" panose="020B0604030504040204" pitchFamily="34" charset="-128"/>
                          <a:ea typeface="Meiryo" panose="020B0604030504040204" pitchFamily="34" charset="-128"/>
                        </a:rPr>
                        <a:t>2000</a:t>
                      </a:r>
                      <a:r>
                        <a:rPr lang="ja-JP" altLang="en-US" sz="900" u="none" strike="noStrike">
                          <a:solidFill>
                            <a:schemeClr val="accent3"/>
                          </a:solidFill>
                          <a:effectLst/>
                          <a:latin typeface="Meiryo" panose="020B0604030504040204" pitchFamily="34" charset="-128"/>
                          <a:ea typeface="Meiryo" panose="020B0604030504040204" pitchFamily="34" charset="-128"/>
                        </a:rPr>
                        <a:t>万円～</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99450" indent="-99450" algn="l">
                        <a:lnSpc>
                          <a:spcPct val="110000"/>
                        </a:lnSpc>
                        <a:buFont typeface="Arial" panose="020B0604020202020204" pitchFamily="34" charset="0"/>
                        <a:buChar char="•"/>
                      </a:pPr>
                      <a:r>
                        <a:rPr kumimoji="1" lang="ja-JP" altLang="en-US" sz="900">
                          <a:solidFill>
                            <a:schemeClr val="accent3"/>
                          </a:solidFill>
                          <a:latin typeface="Meiryo" panose="020B0604030504040204" pitchFamily="34" charset="-128"/>
                          <a:ea typeface="Meiryo" panose="020B0604030504040204" pitchFamily="34" charset="-128"/>
                        </a:rPr>
                        <a:t>ブランドパネル</a:t>
                      </a:r>
                      <a:r>
                        <a:rPr kumimoji="1" lang="en" altLang="ja-JP" sz="900" dirty="0">
                          <a:solidFill>
                            <a:schemeClr val="accent3"/>
                          </a:solidFill>
                          <a:latin typeface="Meiryo" panose="020B0604030504040204" pitchFamily="34" charset="-128"/>
                          <a:ea typeface="Meiryo" panose="020B0604030504040204" pitchFamily="34" charset="-128"/>
                        </a:rPr>
                        <a:t>PC</a:t>
                      </a:r>
                      <a:r>
                        <a:rPr kumimoji="1" lang="ja-JP" altLang="en" sz="900">
                          <a:solidFill>
                            <a:schemeClr val="accent3"/>
                          </a:solidFill>
                          <a:latin typeface="Meiryo" panose="020B0604030504040204" pitchFamily="34" charset="-128"/>
                          <a:ea typeface="Meiryo" panose="020B0604030504040204" pitchFamily="34" charset="-128"/>
                        </a:rPr>
                        <a:t>（</a:t>
                      </a:r>
                      <a:r>
                        <a:rPr kumimoji="1" lang="en" altLang="ja-JP" sz="900" dirty="0">
                          <a:solidFill>
                            <a:schemeClr val="accent3"/>
                          </a:solidFill>
                          <a:latin typeface="Meiryo" panose="020B0604030504040204" pitchFamily="34" charset="-128"/>
                          <a:ea typeface="Meiryo" panose="020B0604030504040204" pitchFamily="34" charset="-128"/>
                        </a:rPr>
                        <a:t>1000</a:t>
                      </a:r>
                      <a:r>
                        <a:rPr kumimoji="1" lang="ja-JP" altLang="en-US" sz="900">
                          <a:solidFill>
                            <a:schemeClr val="accent3"/>
                          </a:solidFill>
                          <a:latin typeface="Meiryo" panose="020B0604030504040204" pitchFamily="34" charset="-128"/>
                          <a:ea typeface="Meiryo" panose="020B0604030504040204" pitchFamily="34" charset="-128"/>
                        </a:rPr>
                        <a:t>万円～）　</a:t>
                      </a:r>
                      <a:endParaRPr kumimoji="1" lang="en-US" altLang="ja-JP" sz="9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a:solidFill>
                            <a:schemeClr val="accent3"/>
                          </a:solidFill>
                          <a:latin typeface="Meiryo" panose="020B0604030504040204" pitchFamily="34" charset="-128"/>
                          <a:ea typeface="Meiryo" panose="020B0604030504040204" pitchFamily="34" charset="-128"/>
                        </a:rPr>
                        <a:t>ブランドパネルトップインパクト</a:t>
                      </a:r>
                      <a:r>
                        <a:rPr kumimoji="1" lang="en" altLang="ja-JP" sz="900" dirty="0">
                          <a:solidFill>
                            <a:schemeClr val="accent3"/>
                          </a:solidFill>
                          <a:latin typeface="Meiryo" panose="020B0604030504040204" pitchFamily="34" charset="-128"/>
                          <a:ea typeface="Meiryo" panose="020B0604030504040204" pitchFamily="34" charset="-128"/>
                        </a:rPr>
                        <a:t>PC</a:t>
                      </a:r>
                    </a:p>
                    <a:p>
                      <a:pPr marL="99450" indent="-99450" algn="l">
                        <a:lnSpc>
                          <a:spcPct val="110000"/>
                        </a:lnSpc>
                        <a:buFont typeface="Arial" panose="020B0604020202020204" pitchFamily="34" charset="0"/>
                        <a:buChar char="•"/>
                      </a:pPr>
                      <a:r>
                        <a:rPr kumimoji="1" lang="ja-JP" altLang="en-US" sz="900">
                          <a:solidFill>
                            <a:schemeClr val="accent3"/>
                          </a:solidFill>
                          <a:latin typeface="Meiryo" panose="020B0604030504040204" pitchFamily="34" charset="-128"/>
                          <a:ea typeface="Meiryo" panose="020B0604030504040204" pitchFamily="34" charset="-128"/>
                        </a:rPr>
                        <a:t>ブランドパネル</a:t>
                      </a:r>
                      <a:r>
                        <a:rPr kumimoji="1" lang="en" altLang="ja-JP" sz="900" dirty="0">
                          <a:solidFill>
                            <a:schemeClr val="accent3"/>
                          </a:solidFill>
                          <a:latin typeface="Meiryo" panose="020B0604030504040204" pitchFamily="34" charset="-128"/>
                          <a:ea typeface="Meiryo" panose="020B0604030504040204" pitchFamily="34" charset="-128"/>
                        </a:rPr>
                        <a:t>PC</a:t>
                      </a:r>
                      <a:r>
                        <a:rPr kumimoji="1" lang="ja-JP" altLang="en" sz="900">
                          <a:solidFill>
                            <a:schemeClr val="accent3"/>
                          </a:solidFill>
                          <a:latin typeface="Meiryo" panose="020B0604030504040204" pitchFamily="34" charset="-128"/>
                          <a:ea typeface="Meiryo" panose="020B0604030504040204" pitchFamily="34" charset="-128"/>
                        </a:rPr>
                        <a:t>（</a:t>
                      </a:r>
                      <a:r>
                        <a:rPr kumimoji="1" lang="ja-JP" altLang="en-US" sz="900">
                          <a:solidFill>
                            <a:schemeClr val="accent3"/>
                          </a:solidFill>
                          <a:latin typeface="Meiryo" panose="020B0604030504040204" pitchFamily="34" charset="-128"/>
                          <a:ea typeface="Meiryo" panose="020B0604030504040204" pitchFamily="34" charset="-128"/>
                        </a:rPr>
                        <a:t>都道府県）</a:t>
                      </a:r>
                      <a:endParaRPr kumimoji="1" lang="en-US" altLang="ja-JP" sz="9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a:solidFill>
                            <a:schemeClr val="accent3"/>
                          </a:solidFill>
                          <a:latin typeface="Meiryo" panose="020B0604030504040204" pitchFamily="34" charset="-128"/>
                          <a:ea typeface="Meiryo" panose="020B0604030504040204" pitchFamily="34" charset="-128"/>
                        </a:rPr>
                        <a:t>ブランドパネル</a:t>
                      </a:r>
                      <a:r>
                        <a:rPr kumimoji="1" lang="en" altLang="ja-JP" sz="900" dirty="0">
                          <a:solidFill>
                            <a:schemeClr val="accent3"/>
                          </a:solidFill>
                          <a:latin typeface="Meiryo" panose="020B0604030504040204" pitchFamily="34" charset="-128"/>
                          <a:ea typeface="Meiryo" panose="020B0604030504040204" pitchFamily="34" charset="-128"/>
                        </a:rPr>
                        <a:t>PC</a:t>
                      </a:r>
                      <a:r>
                        <a:rPr kumimoji="1" lang="ja-JP" altLang="en" sz="900">
                          <a:solidFill>
                            <a:schemeClr val="accent3"/>
                          </a:solidFill>
                          <a:latin typeface="Meiryo" panose="020B0604030504040204" pitchFamily="34" charset="-128"/>
                          <a:ea typeface="Meiryo" panose="020B0604030504040204" pitchFamily="34" charset="-128"/>
                        </a:rPr>
                        <a:t>（</a:t>
                      </a:r>
                      <a:r>
                        <a:rPr kumimoji="1" lang="ja-JP" altLang="en-US" sz="900">
                          <a:solidFill>
                            <a:schemeClr val="accent3"/>
                          </a:solidFill>
                          <a:latin typeface="Meiryo" panose="020B0604030504040204" pitchFamily="34" charset="-128"/>
                          <a:ea typeface="Meiryo" panose="020B0604030504040204" pitchFamily="34" charset="-128"/>
                        </a:rPr>
                        <a:t>市区郡）</a:t>
                      </a:r>
                      <a:endParaRPr kumimoji="1" lang="en-US" altLang="ja-JP" sz="9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a:solidFill>
                            <a:schemeClr val="accent3"/>
                          </a:solidFill>
                          <a:latin typeface="Meiryo" panose="020B0604030504040204" pitchFamily="34" charset="-128"/>
                          <a:ea typeface="Meiryo" panose="020B0604030504040204" pitchFamily="34" charset="-128"/>
                        </a:rPr>
                        <a:t>ブランドパネルトップインパクト</a:t>
                      </a:r>
                      <a:r>
                        <a:rPr kumimoji="1" lang="en" altLang="ja-JP" sz="900" dirty="0">
                          <a:solidFill>
                            <a:schemeClr val="accent3"/>
                          </a:solidFill>
                          <a:latin typeface="Meiryo" panose="020B0604030504040204" pitchFamily="34" charset="-128"/>
                          <a:ea typeface="Meiryo" panose="020B0604030504040204" pitchFamily="34" charset="-128"/>
                        </a:rPr>
                        <a:t>PC</a:t>
                      </a:r>
                      <a:r>
                        <a:rPr kumimoji="1" lang="ja-JP" altLang="en" sz="900">
                          <a:solidFill>
                            <a:schemeClr val="accent3"/>
                          </a:solidFill>
                          <a:latin typeface="Meiryo" panose="020B0604030504040204" pitchFamily="34" charset="-128"/>
                          <a:ea typeface="Meiryo" panose="020B0604030504040204" pitchFamily="34" charset="-128"/>
                        </a:rPr>
                        <a:t>（</a:t>
                      </a:r>
                      <a:r>
                        <a:rPr kumimoji="1" lang="ja-JP" altLang="en-US" sz="900">
                          <a:solidFill>
                            <a:schemeClr val="accent3"/>
                          </a:solidFill>
                          <a:latin typeface="Meiryo" panose="020B0604030504040204" pitchFamily="34" charset="-128"/>
                          <a:ea typeface="Meiryo" panose="020B0604030504040204" pitchFamily="34" charset="-128"/>
                        </a:rPr>
                        <a:t>都道府県）</a:t>
                      </a: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9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ブランドパネル</a:t>
                      </a:r>
                      <a:r>
                        <a:rPr kumimoji="1" lang="en-US" altLang="ja-JP"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 </a:t>
                      </a:r>
                      <a:r>
                        <a:rPr kumimoji="1" lang="ja-JP" altLang="en-US" sz="9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パノラマ</a:t>
                      </a:r>
                      <a:r>
                        <a:rPr kumimoji="1" lang="en-US" altLang="ja-JP"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 </a:t>
                      </a:r>
                      <a:r>
                        <a:rPr kumimoji="1" lang="en" altLang="ja-JP"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PC</a:t>
                      </a:r>
                      <a:r>
                        <a:rPr kumimoji="1" lang="ja-JP" altLang="en" sz="9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en" altLang="ja-JP" sz="9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2000</a:t>
                      </a:r>
                      <a:r>
                        <a:rPr kumimoji="1" lang="ja-JP" altLang="en-US" sz="9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万円～）</a:t>
                      </a:r>
                      <a:endParaRPr kumimoji="1" lang="en-US" altLang="ja-JP"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9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ブランドパネル</a:t>
                      </a:r>
                      <a:r>
                        <a:rPr kumimoji="1" lang="en-US" altLang="ja-JP"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 </a:t>
                      </a:r>
                      <a:r>
                        <a:rPr kumimoji="1" lang="ja-JP" altLang="en-US" sz="9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トップインパクト</a:t>
                      </a:r>
                      <a:r>
                        <a:rPr kumimoji="1" lang="en-US" altLang="ja-JP"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 </a:t>
                      </a:r>
                      <a:r>
                        <a:rPr kumimoji="1" lang="ja-JP" altLang="en-US" sz="9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パノラマ</a:t>
                      </a:r>
                      <a:r>
                        <a:rPr kumimoji="1" lang="en-US" altLang="ja-JP"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 </a:t>
                      </a:r>
                      <a:r>
                        <a:rPr kumimoji="1" lang="en" altLang="ja-JP"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PC</a:t>
                      </a:r>
                      <a:r>
                        <a:rPr kumimoji="1" lang="ja-JP" altLang="en" sz="9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a:t>
                      </a:r>
                      <a:r>
                        <a:rPr kumimoji="1" lang="en" altLang="ja-JP"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2000</a:t>
                      </a:r>
                      <a:r>
                        <a:rPr kumimoji="1" lang="ja-JP" altLang="en-US" sz="9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万円～）</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u="none" strike="noStrike" dirty="0">
                          <a:solidFill>
                            <a:schemeClr val="accent3"/>
                          </a:solidFill>
                          <a:effectLst/>
                          <a:latin typeface="Meiryo" panose="020B0604030504040204" pitchFamily="34" charset="-128"/>
                          <a:ea typeface="Meiryo" panose="020B0604030504040204" pitchFamily="34" charset="-128"/>
                        </a:rPr>
                        <a:t>2000</a:t>
                      </a:r>
                      <a:r>
                        <a:rPr lang="ja-JP" altLang="en-US" sz="900" u="none" strike="noStrike">
                          <a:solidFill>
                            <a:schemeClr val="accent3"/>
                          </a:solidFill>
                          <a:effectLst/>
                          <a:latin typeface="Meiryo" panose="020B0604030504040204" pitchFamily="34" charset="-128"/>
                          <a:ea typeface="Meiryo" panose="020B0604030504040204" pitchFamily="34" charset="-128"/>
                        </a:rPr>
                        <a:t>万円～</a:t>
                      </a:r>
                      <a:endParaRPr lang="ja-JP" altLang="en-US" sz="900" b="1" i="0" u="none" strike="noStrike">
                        <a:solidFill>
                          <a:schemeClr val="accent3"/>
                        </a:solidFill>
                        <a:effectLst/>
                        <a:latin typeface="Meiryo" panose="020B0604030504040204" pitchFamily="34" charset="-128"/>
                        <a:ea typeface="Meiryo" panose="020B0604030504040204" pitchFamily="34" charset="-128"/>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99450" indent="-99450" algn="l" rtl="0" fontAlgn="ctr">
                        <a:lnSpc>
                          <a:spcPct val="110000"/>
                        </a:lnSpc>
                        <a:buFont typeface="Arial" panose="020B0604020202020204" pitchFamily="34" charset="0"/>
                        <a:buChar char="•"/>
                      </a:pPr>
                      <a:r>
                        <a:rPr lang="ja-JP" altLang="en-US" sz="900" u="none" strike="noStrike">
                          <a:solidFill>
                            <a:schemeClr val="accent3"/>
                          </a:solidFill>
                          <a:effectLst/>
                          <a:latin typeface="Meiryo" panose="020B0604030504040204" pitchFamily="34" charset="-128"/>
                          <a:ea typeface="Meiryo" panose="020B0604030504040204" pitchFamily="34" charset="-128"/>
                        </a:rPr>
                        <a:t>ブランドパネル</a:t>
                      </a:r>
                      <a:r>
                        <a:rPr lang="en" altLang="ja-JP" sz="900" u="none" strike="noStrike" dirty="0">
                          <a:solidFill>
                            <a:schemeClr val="accent3"/>
                          </a:solidFill>
                          <a:effectLst/>
                          <a:latin typeface="Meiryo" panose="020B0604030504040204" pitchFamily="34" charset="-128"/>
                          <a:ea typeface="Meiryo" panose="020B0604030504040204" pitchFamily="34" charset="-128"/>
                        </a:rPr>
                        <a:t>SP</a:t>
                      </a:r>
                      <a:r>
                        <a:rPr lang="ja-JP" altLang="en" sz="900" u="none" strike="noStrike">
                          <a:solidFill>
                            <a:schemeClr val="accent3"/>
                          </a:solidFill>
                          <a:effectLst/>
                          <a:latin typeface="Meiryo" panose="020B0604030504040204" pitchFamily="34" charset="-128"/>
                          <a:ea typeface="Meiryo" panose="020B0604030504040204" pitchFamily="34" charset="-128"/>
                        </a:rPr>
                        <a:t>（</a:t>
                      </a:r>
                      <a:r>
                        <a:rPr lang="en" altLang="ja-JP" sz="900" u="none" strike="noStrike" dirty="0">
                          <a:solidFill>
                            <a:schemeClr val="accent3"/>
                          </a:solidFill>
                          <a:effectLst/>
                          <a:latin typeface="Meiryo" panose="020B0604030504040204" pitchFamily="34" charset="-128"/>
                          <a:ea typeface="Meiryo" panose="020B0604030504040204" pitchFamily="34" charset="-128"/>
                        </a:rPr>
                        <a:t>1000</a:t>
                      </a:r>
                      <a:r>
                        <a:rPr lang="ja-JP" altLang="en-US" sz="900" u="none" strike="noStrike">
                          <a:solidFill>
                            <a:schemeClr val="accent3"/>
                          </a:solidFill>
                          <a:effectLst/>
                          <a:latin typeface="Meiryo" panose="020B0604030504040204" pitchFamily="34" charset="-128"/>
                          <a:ea typeface="Meiryo" panose="020B0604030504040204" pitchFamily="34" charset="-128"/>
                        </a:rPr>
                        <a:t>万円～）</a:t>
                      </a:r>
                      <a:endParaRPr lang="en-US" altLang="ja-JP" sz="900" u="none" strike="noStrike" dirty="0">
                        <a:solidFill>
                          <a:schemeClr val="accent3"/>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900" u="none" strike="noStrike">
                          <a:solidFill>
                            <a:schemeClr val="accent3"/>
                          </a:solidFill>
                          <a:effectLst/>
                          <a:latin typeface="Meiryo" panose="020B0604030504040204" pitchFamily="34" charset="-128"/>
                          <a:ea typeface="Meiryo" panose="020B0604030504040204" pitchFamily="34" charset="-128"/>
                        </a:rPr>
                        <a:t>ブランドパネル</a:t>
                      </a:r>
                      <a:r>
                        <a:rPr lang="en" altLang="ja-JP" sz="900" u="none" strike="noStrike" dirty="0">
                          <a:solidFill>
                            <a:schemeClr val="accent3"/>
                          </a:solidFill>
                          <a:effectLst/>
                          <a:latin typeface="Meiryo" panose="020B0604030504040204" pitchFamily="34" charset="-128"/>
                          <a:ea typeface="Meiryo" panose="020B0604030504040204" pitchFamily="34" charset="-128"/>
                        </a:rPr>
                        <a:t>SP</a:t>
                      </a:r>
                      <a:r>
                        <a:rPr lang="ja-JP" altLang="en" sz="900" u="none" strike="noStrike">
                          <a:solidFill>
                            <a:schemeClr val="accent3"/>
                          </a:solidFill>
                          <a:effectLst/>
                          <a:latin typeface="Meiryo" panose="020B0604030504040204" pitchFamily="34" charset="-128"/>
                          <a:ea typeface="Meiryo" panose="020B0604030504040204" pitchFamily="34" charset="-128"/>
                        </a:rPr>
                        <a:t>（</a:t>
                      </a:r>
                      <a:r>
                        <a:rPr lang="en" altLang="ja-JP" sz="900" u="none" strike="noStrike" dirty="0">
                          <a:solidFill>
                            <a:schemeClr val="accent3"/>
                          </a:solidFill>
                          <a:effectLst/>
                          <a:latin typeface="Meiryo" panose="020B0604030504040204" pitchFamily="34" charset="-128"/>
                          <a:ea typeface="Meiryo" panose="020B0604030504040204" pitchFamily="34" charset="-128"/>
                        </a:rPr>
                        <a:t>FQ1</a:t>
                      </a:r>
                      <a:r>
                        <a:rPr lang="ja-JP" altLang="en" sz="900" u="none" strike="noStrike">
                          <a:solidFill>
                            <a:schemeClr val="accent3"/>
                          </a:solidFill>
                          <a:effectLst/>
                          <a:latin typeface="Meiryo" panose="020B0604030504040204" pitchFamily="34" charset="-128"/>
                          <a:ea typeface="Meiryo" panose="020B0604030504040204" pitchFamily="34" charset="-128"/>
                        </a:rPr>
                        <a:t>）</a:t>
                      </a:r>
                      <a:endParaRPr lang="en-US" altLang="ja-JP" sz="900" u="none" strike="noStrike" dirty="0">
                        <a:solidFill>
                          <a:schemeClr val="accent3"/>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900" u="none" strike="noStrike">
                          <a:solidFill>
                            <a:schemeClr val="accent3"/>
                          </a:solidFill>
                          <a:effectLst/>
                          <a:latin typeface="Meiryo" panose="020B0604030504040204" pitchFamily="34" charset="-128"/>
                          <a:ea typeface="Meiryo" panose="020B0604030504040204" pitchFamily="34" charset="-128"/>
                        </a:rPr>
                        <a:t>ブランドパネル</a:t>
                      </a:r>
                      <a:r>
                        <a:rPr lang="en" altLang="ja-JP" sz="900" u="none" strike="noStrike" dirty="0">
                          <a:solidFill>
                            <a:schemeClr val="accent3"/>
                          </a:solidFill>
                          <a:effectLst/>
                          <a:latin typeface="Meiryo" panose="020B0604030504040204" pitchFamily="34" charset="-128"/>
                          <a:ea typeface="Meiryo" panose="020B0604030504040204" pitchFamily="34" charset="-128"/>
                        </a:rPr>
                        <a:t>SP</a:t>
                      </a:r>
                      <a:r>
                        <a:rPr lang="ja-JP" altLang="en" sz="900" u="none" strike="noStrike">
                          <a:solidFill>
                            <a:schemeClr val="accent3"/>
                          </a:solidFill>
                          <a:effectLst/>
                          <a:latin typeface="Meiryo" panose="020B0604030504040204" pitchFamily="34" charset="-128"/>
                          <a:ea typeface="Meiryo" panose="020B0604030504040204" pitchFamily="34" charset="-128"/>
                        </a:rPr>
                        <a:t>（</a:t>
                      </a:r>
                      <a:r>
                        <a:rPr lang="ja-JP" altLang="en-US" sz="900" u="none" strike="noStrike">
                          <a:solidFill>
                            <a:schemeClr val="accent3"/>
                          </a:solidFill>
                          <a:effectLst/>
                          <a:latin typeface="Meiryo" panose="020B0604030504040204" pitchFamily="34" charset="-128"/>
                          <a:ea typeface="Meiryo" panose="020B0604030504040204" pitchFamily="34" charset="-128"/>
                        </a:rPr>
                        <a:t>都道府県）（</a:t>
                      </a:r>
                      <a:r>
                        <a:rPr lang="en-US" altLang="ja-JP" sz="900" u="none" strike="noStrike" dirty="0">
                          <a:solidFill>
                            <a:schemeClr val="accent3"/>
                          </a:solidFill>
                          <a:effectLst/>
                          <a:latin typeface="Meiryo" panose="020B0604030504040204" pitchFamily="34" charset="-128"/>
                          <a:ea typeface="Meiryo" panose="020B0604030504040204" pitchFamily="34" charset="-128"/>
                        </a:rPr>
                        <a:t>300</a:t>
                      </a:r>
                      <a:r>
                        <a:rPr lang="ja-JP" altLang="en-US" sz="900" u="none" strike="noStrike">
                          <a:solidFill>
                            <a:schemeClr val="accent3"/>
                          </a:solidFill>
                          <a:effectLst/>
                          <a:latin typeface="Meiryo" panose="020B0604030504040204" pitchFamily="34" charset="-128"/>
                          <a:ea typeface="Meiryo" panose="020B0604030504040204" pitchFamily="34" charset="-128"/>
                        </a:rPr>
                        <a:t>万円～）</a:t>
                      </a:r>
                      <a:endParaRPr lang="en-US" altLang="ja-JP" sz="900" u="none" strike="noStrike" dirty="0">
                        <a:solidFill>
                          <a:schemeClr val="accent3"/>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900" u="none" strike="noStrike">
                          <a:solidFill>
                            <a:schemeClr val="accent3"/>
                          </a:solidFill>
                          <a:effectLst/>
                          <a:latin typeface="Meiryo" panose="020B0604030504040204" pitchFamily="34" charset="-128"/>
                          <a:ea typeface="Meiryo" panose="020B0604030504040204" pitchFamily="34" charset="-128"/>
                        </a:rPr>
                        <a:t>ブランドパネル</a:t>
                      </a:r>
                      <a:r>
                        <a:rPr lang="en" altLang="ja-JP" sz="900" u="none" strike="noStrike" dirty="0">
                          <a:solidFill>
                            <a:schemeClr val="accent3"/>
                          </a:solidFill>
                          <a:effectLst/>
                          <a:latin typeface="Meiryo" panose="020B0604030504040204" pitchFamily="34" charset="-128"/>
                          <a:ea typeface="Meiryo" panose="020B0604030504040204" pitchFamily="34" charset="-128"/>
                        </a:rPr>
                        <a:t>SP</a:t>
                      </a:r>
                      <a:r>
                        <a:rPr lang="ja-JP" altLang="en" sz="900" u="none" strike="noStrike">
                          <a:solidFill>
                            <a:schemeClr val="accent3"/>
                          </a:solidFill>
                          <a:effectLst/>
                          <a:latin typeface="Meiryo" panose="020B0604030504040204" pitchFamily="34" charset="-128"/>
                          <a:ea typeface="Meiryo" panose="020B0604030504040204" pitchFamily="34" charset="-128"/>
                        </a:rPr>
                        <a:t>（</a:t>
                      </a:r>
                      <a:r>
                        <a:rPr lang="ja-JP" altLang="en-US" sz="900" u="none" strike="noStrike">
                          <a:solidFill>
                            <a:schemeClr val="accent3"/>
                          </a:solidFill>
                          <a:effectLst/>
                          <a:latin typeface="Meiryo" panose="020B0604030504040204" pitchFamily="34" charset="-128"/>
                          <a:ea typeface="Meiryo" panose="020B0604030504040204" pitchFamily="34" charset="-128"/>
                        </a:rPr>
                        <a:t>市区郡）</a:t>
                      </a:r>
                    </a:p>
                    <a:p>
                      <a:pPr marL="99450" indent="-99450" algn="l" rtl="0" fontAlgn="ctr">
                        <a:lnSpc>
                          <a:spcPct val="110000"/>
                        </a:lnSpc>
                        <a:buFont typeface="Arial" panose="020B0604020202020204" pitchFamily="34" charset="0"/>
                        <a:buChar char="•"/>
                      </a:pPr>
                      <a:r>
                        <a:rPr lang="ja-JP" altLang="en-US" sz="900" u="none" strike="noStrike">
                          <a:solidFill>
                            <a:schemeClr val="accent3"/>
                          </a:solidFill>
                          <a:effectLst/>
                          <a:latin typeface="Meiryo" panose="020B0604030504040204" pitchFamily="34" charset="-128"/>
                          <a:ea typeface="Meiryo" panose="020B0604030504040204" pitchFamily="34" charset="-128"/>
                        </a:rPr>
                        <a:t>ブランドパネル</a:t>
                      </a:r>
                      <a:r>
                        <a:rPr lang="en-US" altLang="ja-JP" sz="900" u="none" strike="noStrike" dirty="0">
                          <a:solidFill>
                            <a:schemeClr val="accent3"/>
                          </a:solidFill>
                          <a:effectLst/>
                          <a:latin typeface="Meiryo" panose="020B0604030504040204" pitchFamily="34" charset="-128"/>
                          <a:ea typeface="Meiryo" panose="020B0604030504040204" pitchFamily="34" charset="-128"/>
                        </a:rPr>
                        <a:t>SP</a:t>
                      </a:r>
                      <a:r>
                        <a:rPr lang="ja-JP" altLang="en" sz="900" u="none" strike="noStrike">
                          <a:solidFill>
                            <a:schemeClr val="accent3"/>
                          </a:solidFill>
                          <a:effectLst/>
                          <a:latin typeface="Meiryo" panose="020B0604030504040204" pitchFamily="34" charset="-128"/>
                          <a:ea typeface="Meiryo" panose="020B0604030504040204" pitchFamily="34" charset="-128"/>
                        </a:rPr>
                        <a:t>（</a:t>
                      </a:r>
                      <a:r>
                        <a:rPr lang="ja-JP" altLang="en-US" sz="900" u="none" strike="noStrike">
                          <a:solidFill>
                            <a:schemeClr val="accent3"/>
                          </a:solidFill>
                          <a:effectLst/>
                          <a:latin typeface="Meiryo" panose="020B0604030504040204" pitchFamily="34" charset="-128"/>
                          <a:ea typeface="Meiryo" panose="020B0604030504040204" pitchFamily="34" charset="-128"/>
                        </a:rPr>
                        <a:t>時間帯ジャック）</a:t>
                      </a:r>
                      <a:br>
                        <a:rPr lang="ja-JP" altLang="en-US" sz="900" u="none" strike="noStrike">
                          <a:solidFill>
                            <a:schemeClr val="accent3"/>
                          </a:solidFill>
                          <a:effectLst/>
                          <a:latin typeface="Meiryo" panose="020B0604030504040204" pitchFamily="34" charset="-128"/>
                          <a:ea typeface="Meiryo" panose="020B0604030504040204" pitchFamily="34" charset="-128"/>
                        </a:rPr>
                      </a:br>
                      <a:r>
                        <a:rPr lang="en-US" altLang="ja-JP" sz="900" u="none" strike="noStrike" dirty="0">
                          <a:solidFill>
                            <a:schemeClr val="accent3"/>
                          </a:solidFill>
                          <a:effectLst/>
                          <a:latin typeface="Meiryo" panose="020B0604030504040204" pitchFamily="34" charset="-128"/>
                          <a:ea typeface="Meiryo" panose="020B0604030504040204" pitchFamily="34" charset="-128"/>
                        </a:rPr>
                        <a:t>※</a:t>
                      </a:r>
                      <a:r>
                        <a:rPr lang="ja-JP" altLang="en-US" sz="900" u="none" strike="noStrike">
                          <a:solidFill>
                            <a:schemeClr val="accent3"/>
                          </a:solidFill>
                          <a:effectLst/>
                          <a:latin typeface="Meiryo" panose="020B0604030504040204" pitchFamily="34" charset="-128"/>
                          <a:ea typeface="Meiryo" panose="020B0604030504040204" pitchFamily="34" charset="-128"/>
                        </a:rPr>
                        <a:t>静止画のみ対応可 　</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u="none" strike="noStrike" dirty="0">
                          <a:solidFill>
                            <a:schemeClr val="accent3"/>
                          </a:solidFill>
                          <a:effectLst/>
                          <a:latin typeface="Meiryo" panose="020B0604030504040204" pitchFamily="34" charset="-128"/>
                          <a:ea typeface="Meiryo" panose="020B0604030504040204" pitchFamily="34" charset="-128"/>
                        </a:rPr>
                        <a:t>3000</a:t>
                      </a:r>
                      <a:r>
                        <a:rPr lang="ja-JP" altLang="en-US" sz="900" u="none" strike="noStrike">
                          <a:solidFill>
                            <a:schemeClr val="accent3"/>
                          </a:solidFill>
                          <a:effectLst/>
                          <a:latin typeface="Meiryo" panose="020B0604030504040204" pitchFamily="34" charset="-128"/>
                          <a:ea typeface="Meiryo" panose="020B0604030504040204" pitchFamily="34" charset="-128"/>
                        </a:rPr>
                        <a:t>万円～</a:t>
                      </a:r>
                      <a:endParaRPr lang="ja-JP" altLang="en-US" sz="900" b="1" i="0" u="none" strike="noStrike">
                        <a:solidFill>
                          <a:schemeClr val="accent3"/>
                        </a:solidFill>
                        <a:effectLst/>
                        <a:latin typeface="Meiryo" panose="020B0604030504040204" pitchFamily="34" charset="-128"/>
                        <a:ea typeface="Meiryo" panose="020B0604030504040204" pitchFamily="34" charset="-128"/>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99450" indent="-99450" algn="l">
                        <a:lnSpc>
                          <a:spcPct val="110000"/>
                        </a:lnSpc>
                        <a:buFont typeface="Arial" panose="020B0604020202020204" pitchFamily="34" charset="0"/>
                        <a:buChar char="•"/>
                      </a:pPr>
                      <a:r>
                        <a:rPr kumimoji="1" lang="ja-JP" altLang="en-US" sz="900">
                          <a:solidFill>
                            <a:schemeClr val="accent3"/>
                          </a:solidFill>
                          <a:latin typeface="Meiryo" panose="020B0604030504040204" pitchFamily="34" charset="-128"/>
                          <a:ea typeface="Meiryo" panose="020B0604030504040204" pitchFamily="34" charset="-128"/>
                        </a:rPr>
                        <a:t>ブランドパネル</a:t>
                      </a:r>
                      <a:r>
                        <a:rPr kumimoji="1" lang="en" altLang="ja-JP" sz="900" dirty="0">
                          <a:solidFill>
                            <a:schemeClr val="accent3"/>
                          </a:solidFill>
                          <a:latin typeface="Meiryo" panose="020B0604030504040204" pitchFamily="34" charset="-128"/>
                          <a:ea typeface="Meiryo" panose="020B0604030504040204" pitchFamily="34" charset="-128"/>
                        </a:rPr>
                        <a:t>MD</a:t>
                      </a:r>
                      <a:r>
                        <a:rPr kumimoji="1" lang="ja-JP" altLang="en" sz="900">
                          <a:solidFill>
                            <a:schemeClr val="accent3"/>
                          </a:solidFill>
                          <a:latin typeface="Meiryo" panose="020B0604030504040204" pitchFamily="34" charset="-128"/>
                          <a:ea typeface="Meiryo" panose="020B0604030504040204" pitchFamily="34" charset="-128"/>
                        </a:rPr>
                        <a:t>（</a:t>
                      </a:r>
                      <a:r>
                        <a:rPr kumimoji="1" lang="en" altLang="ja-JP" sz="900" dirty="0">
                          <a:solidFill>
                            <a:schemeClr val="accent3"/>
                          </a:solidFill>
                          <a:latin typeface="Meiryo" panose="020B0604030504040204" pitchFamily="34" charset="-128"/>
                          <a:ea typeface="Meiryo" panose="020B0604030504040204" pitchFamily="34" charset="-128"/>
                        </a:rPr>
                        <a:t>1000</a:t>
                      </a:r>
                      <a:r>
                        <a:rPr kumimoji="1" lang="ja-JP" altLang="en-US" sz="900">
                          <a:solidFill>
                            <a:schemeClr val="accent3"/>
                          </a:solidFill>
                          <a:latin typeface="Meiryo" panose="020B0604030504040204" pitchFamily="34" charset="-128"/>
                          <a:ea typeface="Meiryo" panose="020B0604030504040204" pitchFamily="34" charset="-128"/>
                        </a:rPr>
                        <a:t>万円～）</a:t>
                      </a:r>
                      <a:endParaRPr kumimoji="1" lang="en-US" altLang="ja-JP" sz="9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a:solidFill>
                            <a:schemeClr val="accent3"/>
                          </a:solidFill>
                          <a:latin typeface="Meiryo" panose="020B0604030504040204" pitchFamily="34" charset="-128"/>
                          <a:ea typeface="Meiryo" panose="020B0604030504040204" pitchFamily="34" charset="-128"/>
                        </a:rPr>
                        <a:t>ブランドパネル</a:t>
                      </a:r>
                      <a:r>
                        <a:rPr kumimoji="1" lang="en" altLang="ja-JP" sz="900" dirty="0">
                          <a:solidFill>
                            <a:schemeClr val="accent3"/>
                          </a:solidFill>
                          <a:latin typeface="Meiryo" panose="020B0604030504040204" pitchFamily="34" charset="-128"/>
                          <a:ea typeface="Meiryo" panose="020B0604030504040204" pitchFamily="34" charset="-128"/>
                        </a:rPr>
                        <a:t>MD</a:t>
                      </a:r>
                      <a:r>
                        <a:rPr kumimoji="1" lang="ja-JP" altLang="en" sz="900">
                          <a:solidFill>
                            <a:schemeClr val="accent3"/>
                          </a:solidFill>
                          <a:latin typeface="Meiryo" panose="020B0604030504040204" pitchFamily="34" charset="-128"/>
                          <a:ea typeface="Meiryo" panose="020B0604030504040204" pitchFamily="34" charset="-128"/>
                        </a:rPr>
                        <a:t>（</a:t>
                      </a:r>
                      <a:r>
                        <a:rPr kumimoji="1" lang="en" altLang="ja-JP" sz="900" dirty="0">
                          <a:solidFill>
                            <a:schemeClr val="accent3"/>
                          </a:solidFill>
                          <a:latin typeface="Meiryo" panose="020B0604030504040204" pitchFamily="34" charset="-128"/>
                          <a:ea typeface="Meiryo" panose="020B0604030504040204" pitchFamily="34" charset="-128"/>
                        </a:rPr>
                        <a:t>FQ1</a:t>
                      </a:r>
                      <a:r>
                        <a:rPr kumimoji="1" lang="ja-JP" altLang="en" sz="900">
                          <a:solidFill>
                            <a:schemeClr val="accent3"/>
                          </a:solidFill>
                          <a:latin typeface="Meiryo" panose="020B0604030504040204" pitchFamily="34" charset="-128"/>
                          <a:ea typeface="Meiryo" panose="020B0604030504040204" pitchFamily="34" charset="-128"/>
                        </a:rPr>
                        <a:t>）</a:t>
                      </a:r>
                      <a:endParaRPr kumimoji="1" lang="en-US" altLang="ja-JP" sz="9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a:solidFill>
                            <a:schemeClr val="accent3"/>
                          </a:solidFill>
                          <a:latin typeface="Meiryo" panose="020B0604030504040204" pitchFamily="34" charset="-128"/>
                          <a:ea typeface="Meiryo" panose="020B0604030504040204" pitchFamily="34" charset="-128"/>
                        </a:rPr>
                        <a:t>ブランドパネルリッチフォーマット</a:t>
                      </a:r>
                      <a:r>
                        <a:rPr kumimoji="1" lang="en" altLang="ja-JP" sz="900" dirty="0">
                          <a:solidFill>
                            <a:schemeClr val="accent3"/>
                          </a:solidFill>
                          <a:latin typeface="Meiryo" panose="020B0604030504040204" pitchFamily="34" charset="-128"/>
                          <a:ea typeface="Meiryo" panose="020B0604030504040204" pitchFamily="34" charset="-128"/>
                        </a:rPr>
                        <a:t>MD</a:t>
                      </a:r>
                    </a:p>
                    <a:p>
                      <a:pPr marL="99450" indent="-99450" algn="l">
                        <a:lnSpc>
                          <a:spcPct val="110000"/>
                        </a:lnSpc>
                        <a:buFont typeface="Arial" panose="020B0604020202020204" pitchFamily="34" charset="0"/>
                        <a:buChar char="•"/>
                      </a:pPr>
                      <a:r>
                        <a:rPr kumimoji="1" lang="ja-JP" altLang="en-US" sz="900">
                          <a:solidFill>
                            <a:schemeClr val="accent3"/>
                          </a:solidFill>
                          <a:latin typeface="Meiryo" panose="020B0604030504040204" pitchFamily="34" charset="-128"/>
                          <a:ea typeface="Meiryo" panose="020B0604030504040204" pitchFamily="34" charset="-128"/>
                        </a:rPr>
                        <a:t>ブランドパネルリッチフォーマット</a:t>
                      </a:r>
                      <a:r>
                        <a:rPr kumimoji="1" lang="en" altLang="ja-JP" sz="900" dirty="0">
                          <a:solidFill>
                            <a:schemeClr val="accent3"/>
                          </a:solidFill>
                          <a:latin typeface="Meiryo" panose="020B0604030504040204" pitchFamily="34" charset="-128"/>
                          <a:ea typeface="Meiryo" panose="020B0604030504040204" pitchFamily="34" charset="-128"/>
                        </a:rPr>
                        <a:t>MD</a:t>
                      </a:r>
                      <a:r>
                        <a:rPr kumimoji="1" lang="ja-JP" altLang="en" sz="900">
                          <a:solidFill>
                            <a:schemeClr val="accent3"/>
                          </a:solidFill>
                          <a:latin typeface="Meiryo" panose="020B0604030504040204" pitchFamily="34" charset="-128"/>
                          <a:ea typeface="Meiryo" panose="020B0604030504040204" pitchFamily="34" charset="-128"/>
                        </a:rPr>
                        <a:t>（</a:t>
                      </a:r>
                      <a:r>
                        <a:rPr kumimoji="1" lang="en" altLang="ja-JP" sz="900" dirty="0">
                          <a:solidFill>
                            <a:schemeClr val="accent3"/>
                          </a:solidFill>
                          <a:latin typeface="Meiryo" panose="020B0604030504040204" pitchFamily="34" charset="-128"/>
                          <a:ea typeface="Meiryo" panose="020B0604030504040204" pitchFamily="34" charset="-128"/>
                        </a:rPr>
                        <a:t>FQ1</a:t>
                      </a:r>
                      <a:r>
                        <a:rPr kumimoji="1" lang="ja-JP" altLang="en" sz="900">
                          <a:solidFill>
                            <a:schemeClr val="accent3"/>
                          </a:solidFill>
                          <a:latin typeface="Meiryo" panose="020B0604030504040204" pitchFamily="34" charset="-128"/>
                          <a:ea typeface="Meiryo" panose="020B0604030504040204" pitchFamily="34" charset="-128"/>
                        </a:rPr>
                        <a:t>）</a:t>
                      </a:r>
                      <a:endParaRPr kumimoji="1" lang="en-US" altLang="ja-JP" sz="9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a:solidFill>
                            <a:schemeClr val="accent3"/>
                          </a:solidFill>
                          <a:latin typeface="Meiryo" panose="020B0604030504040204" pitchFamily="34" charset="-128"/>
                          <a:ea typeface="Meiryo" panose="020B0604030504040204" pitchFamily="34" charset="-128"/>
                        </a:rPr>
                        <a:t>ブランドパネル</a:t>
                      </a:r>
                      <a:r>
                        <a:rPr kumimoji="1" lang="en" altLang="ja-JP" sz="900" dirty="0">
                          <a:solidFill>
                            <a:schemeClr val="accent3"/>
                          </a:solidFill>
                          <a:latin typeface="Meiryo" panose="020B0604030504040204" pitchFamily="34" charset="-128"/>
                          <a:ea typeface="Meiryo" panose="020B0604030504040204" pitchFamily="34" charset="-128"/>
                        </a:rPr>
                        <a:t>MD</a:t>
                      </a:r>
                      <a:r>
                        <a:rPr kumimoji="1" lang="ja-JP" altLang="en" sz="900">
                          <a:solidFill>
                            <a:schemeClr val="accent3"/>
                          </a:solidFill>
                          <a:latin typeface="Meiryo" panose="020B0604030504040204" pitchFamily="34" charset="-128"/>
                          <a:ea typeface="Meiryo" panose="020B0604030504040204" pitchFamily="34" charset="-128"/>
                        </a:rPr>
                        <a:t>（</a:t>
                      </a:r>
                      <a:r>
                        <a:rPr kumimoji="1" lang="ja-JP" altLang="en-US" sz="900">
                          <a:solidFill>
                            <a:schemeClr val="accent3"/>
                          </a:solidFill>
                          <a:latin typeface="Meiryo" panose="020B0604030504040204" pitchFamily="34" charset="-128"/>
                          <a:ea typeface="Meiryo" panose="020B0604030504040204" pitchFamily="34" charset="-128"/>
                        </a:rPr>
                        <a:t>都道府県）（</a:t>
                      </a:r>
                      <a:r>
                        <a:rPr kumimoji="1" lang="en-US" altLang="ja-JP" sz="900" dirty="0">
                          <a:solidFill>
                            <a:schemeClr val="accent3"/>
                          </a:solidFill>
                          <a:latin typeface="Meiryo" panose="020B0604030504040204" pitchFamily="34" charset="-128"/>
                          <a:ea typeface="Meiryo" panose="020B0604030504040204" pitchFamily="34" charset="-128"/>
                        </a:rPr>
                        <a:t>300</a:t>
                      </a:r>
                      <a:r>
                        <a:rPr kumimoji="1" lang="ja-JP" altLang="en-US" sz="900">
                          <a:solidFill>
                            <a:schemeClr val="accent3"/>
                          </a:solidFill>
                          <a:latin typeface="Meiryo" panose="020B0604030504040204" pitchFamily="34" charset="-128"/>
                          <a:ea typeface="Meiryo" panose="020B0604030504040204" pitchFamily="34" charset="-128"/>
                        </a:rPr>
                        <a:t>万円～）</a:t>
                      </a:r>
                      <a:endParaRPr kumimoji="1" lang="en-US" altLang="ja-JP" sz="9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a:solidFill>
                            <a:schemeClr val="accent3"/>
                          </a:solidFill>
                          <a:latin typeface="Meiryo" panose="020B0604030504040204" pitchFamily="34" charset="-128"/>
                          <a:ea typeface="Meiryo" panose="020B0604030504040204" pitchFamily="34" charset="-128"/>
                        </a:rPr>
                        <a:t>ブランドパネル</a:t>
                      </a:r>
                      <a:r>
                        <a:rPr kumimoji="1" lang="en" altLang="ja-JP" sz="900" dirty="0">
                          <a:solidFill>
                            <a:schemeClr val="accent3"/>
                          </a:solidFill>
                          <a:latin typeface="Meiryo" panose="020B0604030504040204" pitchFamily="34" charset="-128"/>
                          <a:ea typeface="Meiryo" panose="020B0604030504040204" pitchFamily="34" charset="-128"/>
                        </a:rPr>
                        <a:t>MD</a:t>
                      </a:r>
                      <a:r>
                        <a:rPr kumimoji="1" lang="ja-JP" altLang="en" sz="900">
                          <a:solidFill>
                            <a:schemeClr val="accent3"/>
                          </a:solidFill>
                          <a:latin typeface="Meiryo" panose="020B0604030504040204" pitchFamily="34" charset="-128"/>
                          <a:ea typeface="Meiryo" panose="020B0604030504040204" pitchFamily="34" charset="-128"/>
                        </a:rPr>
                        <a:t>（</a:t>
                      </a:r>
                      <a:r>
                        <a:rPr kumimoji="1" lang="ja-JP" altLang="en-US" sz="900">
                          <a:solidFill>
                            <a:schemeClr val="accent3"/>
                          </a:solidFill>
                          <a:latin typeface="Meiryo" panose="020B0604030504040204" pitchFamily="34" charset="-128"/>
                          <a:ea typeface="Meiryo" panose="020B0604030504040204" pitchFamily="34" charset="-128"/>
                        </a:rPr>
                        <a:t>市区郡）</a:t>
                      </a:r>
                      <a:endParaRPr kumimoji="1" lang="en-US" altLang="ja-JP" sz="9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a:solidFill>
                            <a:schemeClr val="accent3"/>
                          </a:solidFill>
                          <a:latin typeface="Meiryo" panose="020B0604030504040204" pitchFamily="34" charset="-128"/>
                          <a:ea typeface="Meiryo" panose="020B0604030504040204" pitchFamily="34" charset="-128"/>
                        </a:rPr>
                        <a:t>ブランドパネルリッチフォーマット</a:t>
                      </a:r>
                      <a:r>
                        <a:rPr kumimoji="1" lang="en" altLang="ja-JP" sz="900" dirty="0">
                          <a:solidFill>
                            <a:schemeClr val="accent3"/>
                          </a:solidFill>
                          <a:latin typeface="Meiryo" panose="020B0604030504040204" pitchFamily="34" charset="-128"/>
                          <a:ea typeface="Meiryo" panose="020B0604030504040204" pitchFamily="34" charset="-128"/>
                        </a:rPr>
                        <a:t>MD</a:t>
                      </a:r>
                      <a:r>
                        <a:rPr kumimoji="1" lang="ja-JP" altLang="en" sz="900">
                          <a:solidFill>
                            <a:schemeClr val="accent3"/>
                          </a:solidFill>
                          <a:latin typeface="Meiryo" panose="020B0604030504040204" pitchFamily="34" charset="-128"/>
                          <a:ea typeface="Meiryo" panose="020B0604030504040204" pitchFamily="34" charset="-128"/>
                        </a:rPr>
                        <a:t>（</a:t>
                      </a:r>
                      <a:r>
                        <a:rPr kumimoji="1" lang="ja-JP" altLang="en-US" sz="900">
                          <a:solidFill>
                            <a:schemeClr val="accent3"/>
                          </a:solidFill>
                          <a:latin typeface="Meiryo" panose="020B0604030504040204" pitchFamily="34" charset="-128"/>
                          <a:ea typeface="Meiryo" panose="020B0604030504040204" pitchFamily="34" charset="-128"/>
                        </a:rPr>
                        <a:t>都道府県）</a:t>
                      </a:r>
                      <a:br>
                        <a:rPr kumimoji="1" lang="ja-JP" altLang="en-US" sz="900">
                          <a:solidFill>
                            <a:schemeClr val="accent3"/>
                          </a:solidFill>
                          <a:latin typeface="Meiryo" panose="020B0604030504040204" pitchFamily="34" charset="-128"/>
                          <a:ea typeface="Meiryo" panose="020B0604030504040204" pitchFamily="34" charset="-128"/>
                        </a:rPr>
                      </a:br>
                      <a:r>
                        <a:rPr kumimoji="1" lang="en-US" altLang="ja-JP" sz="900" dirty="0">
                          <a:solidFill>
                            <a:schemeClr val="accent3"/>
                          </a:solidFill>
                          <a:latin typeface="Meiryo" panose="020B0604030504040204" pitchFamily="34" charset="-128"/>
                          <a:ea typeface="Meiryo" panose="020B0604030504040204" pitchFamily="34" charset="-128"/>
                        </a:rPr>
                        <a:t>※</a:t>
                      </a:r>
                      <a:r>
                        <a:rPr kumimoji="1" lang="ja-JP" altLang="en-US" sz="900">
                          <a:solidFill>
                            <a:schemeClr val="accent3"/>
                          </a:solidFill>
                          <a:latin typeface="Meiryo" panose="020B0604030504040204" pitchFamily="34" charset="-128"/>
                          <a:ea typeface="Meiryo" panose="020B0604030504040204" pitchFamily="34" charset="-128"/>
                        </a:rPr>
                        <a:t>静止画のみ対応可</a:t>
                      </a:r>
                    </a:p>
                  </a:txBody>
                  <a:tcPr marR="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768858381"/>
                  </a:ext>
                </a:extLst>
              </a:tr>
              <a:tr h="457662">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50" b="0">
                          <a:solidFill>
                            <a:schemeClr val="bg1"/>
                          </a:solidFill>
                          <a:latin typeface="Meiryo" panose="020B0604030504040204" pitchFamily="34" charset="-128"/>
                          <a:ea typeface="Meiryo" panose="020B0604030504040204" pitchFamily="34" charset="-128"/>
                        </a:rPr>
                        <a:t>制作費</a:t>
                      </a:r>
                      <a:endParaRPr kumimoji="1" lang="en-US" altLang="ja-JP" sz="1050" b="0" dirty="0">
                        <a:solidFill>
                          <a:schemeClr val="bg1"/>
                        </a:solidFill>
                        <a:latin typeface="Meiryo" panose="020B0604030504040204" pitchFamily="34" charset="-128"/>
                        <a:ea typeface="Meiryo" panose="020B0604030504040204" pitchFamily="34" charset="-128"/>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dirty="0">
                          <a:solidFill>
                            <a:schemeClr val="accent3"/>
                          </a:solidFill>
                          <a:latin typeface="Meiryo" panose="020B0604030504040204" pitchFamily="34" charset="-128"/>
                          <a:ea typeface="Meiryo" panose="020B0604030504040204" pitchFamily="34" charset="-128"/>
                        </a:rPr>
                        <a:t>無償～</a:t>
                      </a:r>
                      <a:r>
                        <a:rPr kumimoji="1" lang="en-US" altLang="ja-JP" sz="900" dirty="0">
                          <a:solidFill>
                            <a:schemeClr val="accent3"/>
                          </a:solidFill>
                          <a:latin typeface="Meiryo" panose="020B0604030504040204" pitchFamily="34" charset="-128"/>
                          <a:ea typeface="Meiryo" panose="020B0604030504040204" pitchFamily="34" charset="-128"/>
                        </a:rPr>
                        <a:t>※</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a:solidFill>
                            <a:schemeClr val="accent3"/>
                          </a:solidFill>
                          <a:latin typeface="Meiryo" panose="020B0604030504040204" pitchFamily="34" charset="-128"/>
                          <a:ea typeface="Meiryo" panose="020B0604030504040204" pitchFamily="34" charset="-128"/>
                        </a:rPr>
                        <a:t>無償～</a:t>
                      </a:r>
                      <a:r>
                        <a:rPr kumimoji="1" lang="en-US" altLang="ja-JP" sz="900" dirty="0">
                          <a:solidFill>
                            <a:schemeClr val="accent3"/>
                          </a:solidFill>
                          <a:latin typeface="Meiryo" panose="020B0604030504040204" pitchFamily="34" charset="-128"/>
                          <a:ea typeface="Meiryo" panose="020B0604030504040204" pitchFamily="34" charset="-128"/>
                        </a:rPr>
                        <a:t>※</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dirty="0">
                          <a:solidFill>
                            <a:schemeClr val="accent3"/>
                          </a:solidFill>
                          <a:latin typeface="Meiryo" panose="020B0604030504040204" pitchFamily="34" charset="-128"/>
                          <a:ea typeface="Meiryo" panose="020B0604030504040204" pitchFamily="34" charset="-128"/>
                        </a:rPr>
                        <a:t>無償～</a:t>
                      </a:r>
                      <a:r>
                        <a:rPr kumimoji="1" lang="en-US" altLang="ja-JP" sz="900" dirty="0">
                          <a:solidFill>
                            <a:schemeClr val="accent3"/>
                          </a:solidFill>
                          <a:latin typeface="Meiryo" panose="020B0604030504040204" pitchFamily="34" charset="-128"/>
                          <a:ea typeface="Meiryo" panose="020B0604030504040204" pitchFamily="34" charset="-128"/>
                        </a:rPr>
                        <a:t>※</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extLst>
                  <a:ext uri="{0D108BD9-81ED-4DB2-BD59-A6C34878D82A}">
                    <a16:rowId xmlns:a16="http://schemas.microsoft.com/office/drawing/2014/main" val="485842313"/>
                  </a:ext>
                </a:extLst>
              </a:tr>
            </a:tbl>
          </a:graphicData>
        </a:graphic>
      </p:graphicFrame>
      <p:pic>
        <p:nvPicPr>
          <p:cNvPr id="6" name="図プレースホルダー 6" descr="アイコン&#10;&#10;自動的に生成された説明">
            <a:extLst>
              <a:ext uri="{FF2B5EF4-FFF2-40B4-BE49-F238E27FC236}">
                <a16:creationId xmlns:a16="http://schemas.microsoft.com/office/drawing/2014/main" id="{0D23F44C-5536-A5C4-4B8F-9322E7FED386}"/>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a:xfrm>
            <a:off x="103574" y="78666"/>
            <a:ext cx="406799" cy="406799"/>
          </a:xfrm>
        </p:spPr>
      </p:pic>
    </p:spTree>
    <p:extLst>
      <p:ext uri="{BB962C8B-B14F-4D97-AF65-F5344CB8AC3E}">
        <p14:creationId xmlns:p14="http://schemas.microsoft.com/office/powerpoint/2010/main" val="7594602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プレースホルダー 5" descr="アイコン&#10;&#10;自動的に生成された説明">
            <a:extLst>
              <a:ext uri="{FF2B5EF4-FFF2-40B4-BE49-F238E27FC236}">
                <a16:creationId xmlns:a16="http://schemas.microsoft.com/office/drawing/2014/main" id="{B6C1E897-B1D5-905A-87A2-07A557B1EC68}"/>
              </a:ext>
            </a:extLst>
          </p:cNvPr>
          <p:cNvPicPr>
            <a:picLocks noGrp="1" noChangeAspect="1"/>
          </p:cNvPicPr>
          <p:nvPr>
            <p:ph type="pic" sz="quarter" idx="15"/>
          </p:nvPr>
        </p:nvPicPr>
        <p:blipFill rotWithShape="1">
          <a:blip r:embed="rId2">
            <a:extLst>
              <a:ext uri="{28A0092B-C50C-407E-A947-70E740481C1C}">
                <a14:useLocalDpi xmlns:a14="http://schemas.microsoft.com/office/drawing/2010/main" val="0"/>
              </a:ext>
            </a:extLst>
          </a:blip>
          <a:srcRect t="3804" b="3804"/>
          <a:stretch/>
        </p:blipFill>
        <p:spPr/>
      </p:pic>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04</a:t>
            </a:r>
            <a:endParaRPr kumimoji="1" lang="ja-JP" altLang="en-US"/>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a:t>スペック詳細</a:t>
            </a:r>
          </a:p>
        </p:txBody>
      </p:sp>
    </p:spTree>
    <p:extLst>
      <p:ext uri="{BB962C8B-B14F-4D97-AF65-F5344CB8AC3E}">
        <p14:creationId xmlns:p14="http://schemas.microsoft.com/office/powerpoint/2010/main" val="39440222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kumimoji="1" lang="ja-JP" altLang="en-US"/>
              <a:t>スペック詳細</a:t>
            </a:r>
            <a:endParaRPr kumimoji="1" lang="ja-JP" altLang="en-US" dirty="0"/>
          </a:p>
        </p:txBody>
      </p:sp>
      <p:pic>
        <p:nvPicPr>
          <p:cNvPr id="7" name="図プレースホルダー 6" descr="アイコン&#10;&#10;自動的に生成された説明">
            <a:extLst>
              <a:ext uri="{FF2B5EF4-FFF2-40B4-BE49-F238E27FC236}">
                <a16:creationId xmlns:a16="http://schemas.microsoft.com/office/drawing/2014/main" id="{60B8F41D-AFA8-468E-CDC2-0EA02DA8E741}"/>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spc="0"/>
              <a:t>スペック</a:t>
            </a:r>
            <a:br>
              <a:rPr lang="en-US" altLang="ja-JP" spc="0" dirty="0"/>
            </a:br>
            <a:r>
              <a:rPr lang="ja-JP" altLang="en-US" spc="0"/>
              <a:t>詳細</a:t>
            </a:r>
            <a:endParaRPr kumimoji="1" lang="ja-JP" altLang="en-US" spc="0"/>
          </a:p>
        </p:txBody>
      </p:sp>
      <p:graphicFrame>
        <p:nvGraphicFramePr>
          <p:cNvPr id="6" name="表 5">
            <a:extLst>
              <a:ext uri="{FF2B5EF4-FFF2-40B4-BE49-F238E27FC236}">
                <a16:creationId xmlns:a16="http://schemas.microsoft.com/office/drawing/2014/main" id="{186E9B8B-E7EB-4434-640D-5B063840D90E}"/>
              </a:ext>
            </a:extLst>
          </p:cNvPr>
          <p:cNvGraphicFramePr>
            <a:graphicFrameLocks noGrp="1"/>
          </p:cNvGraphicFramePr>
          <p:nvPr>
            <p:extLst>
              <p:ext uri="{D42A27DB-BD31-4B8C-83A1-F6EECF244321}">
                <p14:modId xmlns:p14="http://schemas.microsoft.com/office/powerpoint/2010/main" val="3640097030"/>
              </p:ext>
            </p:extLst>
          </p:nvPr>
        </p:nvGraphicFramePr>
        <p:xfrm>
          <a:off x="479425" y="1268413"/>
          <a:ext cx="11233150" cy="5126784"/>
        </p:xfrm>
        <a:graphic>
          <a:graphicData uri="http://schemas.openxmlformats.org/drawingml/2006/table">
            <a:tbl>
              <a:tblPr firstRow="1" bandRow="1"/>
              <a:tblGrid>
                <a:gridCol w="1657351">
                  <a:extLst>
                    <a:ext uri="{9D8B030D-6E8A-4147-A177-3AD203B41FA5}">
                      <a16:colId xmlns:a16="http://schemas.microsoft.com/office/drawing/2014/main" val="20000"/>
                    </a:ext>
                  </a:extLst>
                </a:gridCol>
                <a:gridCol w="9575799">
                  <a:extLst>
                    <a:ext uri="{9D8B030D-6E8A-4147-A177-3AD203B41FA5}">
                      <a16:colId xmlns:a16="http://schemas.microsoft.com/office/drawing/2014/main" val="20001"/>
                    </a:ext>
                  </a:extLst>
                </a:gridCol>
              </a:tblGrid>
              <a:tr h="432555">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企画ページへの誘導枠</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indent="-179388" algn="l" fontAlgn="ctr">
                        <a:lnSpc>
                          <a:spcPct val="130000"/>
                        </a:lnSpc>
                        <a:buClr>
                          <a:srgbClr val="687080"/>
                        </a:buClr>
                        <a:buFont typeface="Wingdings" pitchFamily="2" charset="2"/>
                        <a:buNone/>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ブランドパネル関連商品（詳細は</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P10</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11</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参照）</a:t>
                      </a:r>
                      <a:endPar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2"/>
                  </a:ext>
                </a:extLst>
              </a:tr>
              <a:tr h="1173557">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企画ページ</a:t>
                      </a:r>
                    </a:p>
                  </a:txBody>
                  <a:tcPr marL="36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・掲載場所：</a:t>
                      </a:r>
                      <a:r>
                        <a:rPr kumimoji="1" lang="en-US" altLang="ja-JP" sz="1050" kern="1200" dirty="0">
                          <a:solidFill>
                            <a:schemeClr val="accent3"/>
                          </a:solidFill>
                          <a:latin typeface="Meiryo" panose="020B0604030504040204" pitchFamily="34" charset="-128"/>
                          <a:ea typeface="Meiryo" panose="020B0604030504040204" pitchFamily="34" charset="-128"/>
                          <a:cs typeface="+mn-cs"/>
                        </a:rPr>
                        <a:t>Yahoo! JAPAN PR</a:t>
                      </a:r>
                      <a:r>
                        <a:rPr kumimoji="1" lang="ja-JP" altLang="en-US" sz="1050" kern="1200" dirty="0">
                          <a:solidFill>
                            <a:schemeClr val="accent3"/>
                          </a:solidFill>
                          <a:latin typeface="Meiryo" panose="020B0604030504040204" pitchFamily="34" charset="-128"/>
                          <a:ea typeface="Meiryo" panose="020B0604030504040204" pitchFamily="34" charset="-128"/>
                          <a:cs typeface="+mn-cs"/>
                        </a:rPr>
                        <a:t>企画 広告主様専用ページ</a:t>
                      </a:r>
                      <a:endParaRPr kumimoji="1" lang="en-US" altLang="ja-JP" sz="1050" kern="1200" dirty="0">
                        <a:solidFill>
                          <a:schemeClr val="accent3"/>
                        </a:solidFill>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・デバイス：</a:t>
                      </a:r>
                      <a:r>
                        <a:rPr lang="en-US" altLang="ja-JP" sz="1050" dirty="0">
                          <a:solidFill>
                            <a:schemeClr val="accent3"/>
                          </a:solidFill>
                          <a:latin typeface="Meiryo" panose="020B0604030504040204" pitchFamily="34" charset="-128"/>
                          <a:ea typeface="Meiryo" panose="020B0604030504040204" pitchFamily="34" charset="-128"/>
                        </a:rPr>
                        <a:t>PC</a:t>
                      </a:r>
                      <a:r>
                        <a:rPr lang="ja-JP" altLang="en-US" sz="1050" dirty="0">
                          <a:solidFill>
                            <a:schemeClr val="accent3"/>
                          </a:solidFill>
                          <a:latin typeface="Meiryo" panose="020B0604030504040204" pitchFamily="34" charset="-128"/>
                          <a:ea typeface="Meiryo" panose="020B0604030504040204" pitchFamily="34" charset="-128"/>
                        </a:rPr>
                        <a:t>・スマホ・マルチデバイス</a:t>
                      </a:r>
                      <a:endParaRPr lang="en-US" altLang="ja-JP" sz="1050" dirty="0">
                        <a:solidFill>
                          <a:schemeClr val="accent3"/>
                        </a:solidFill>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・更新：</a:t>
                      </a:r>
                      <a:r>
                        <a:rPr lang="ja-JP" altLang="en-US" sz="1050" dirty="0">
                          <a:solidFill>
                            <a:schemeClr val="accent3"/>
                          </a:solidFill>
                          <a:latin typeface="Meiryo" panose="020B0604030504040204" pitchFamily="34" charset="-128"/>
                          <a:ea typeface="Meiryo" panose="020B0604030504040204" pitchFamily="34" charset="-128"/>
                        </a:rPr>
                        <a:t>原則、掲載期間内における途中更新はお受けできません。</a:t>
                      </a:r>
                      <a:endParaRPr lang="en-US" altLang="ja-JP" sz="1050" dirty="0">
                        <a:solidFill>
                          <a:schemeClr val="accent3"/>
                        </a:solidFill>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50" kern="1200" dirty="0">
                          <a:solidFill>
                            <a:schemeClr val="accent3"/>
                          </a:solidFill>
                          <a:latin typeface="Meiryo" panose="020B0604030504040204" pitchFamily="34" charset="-128"/>
                          <a:ea typeface="Meiryo" panose="020B0604030504040204" pitchFamily="34" charset="-128"/>
                          <a:cs typeface="+mn-cs"/>
                        </a:rPr>
                        <a:t>・二次利用：不可</a:t>
                      </a:r>
                      <a:endParaRPr kumimoji="1" lang="en-US" altLang="ja-JP" sz="1050" kern="1200" dirty="0">
                        <a:solidFill>
                          <a:schemeClr val="accent3"/>
                        </a:solidFill>
                        <a:latin typeface="Meiryo" panose="020B0604030504040204" pitchFamily="34" charset="-128"/>
                        <a:ea typeface="Meiryo" panose="020B0604030504040204" pitchFamily="34" charset="-128"/>
                        <a:cs typeface="+mn-cs"/>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extLst>
                  <a:ext uri="{0D108BD9-81ED-4DB2-BD59-A6C34878D82A}">
                    <a16:rowId xmlns:a16="http://schemas.microsoft.com/office/drawing/2014/main" val="10003"/>
                  </a:ext>
                </a:extLst>
              </a:tr>
              <a:tr h="1173557">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契約分類</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p>
                      <a:pPr marL="0" marR="0" indent="0" algn="ctr" defTabSz="914400" rtl="0" eaLnBrk="1" fontAlgn="ctr" latinLnBrk="0" hangingPunct="1">
                        <a:lnSpc>
                          <a:spcPct val="130000"/>
                        </a:lnSpc>
                        <a:spcBef>
                          <a:spcPts val="0"/>
                        </a:spcBef>
                        <a:spcAft>
                          <a:spcPts val="0"/>
                        </a:spcAft>
                        <a:buClrTx/>
                        <a:buSzTx/>
                        <a:buFontTx/>
                        <a:buNone/>
                        <a:tabLst/>
                        <a:defRPr/>
                      </a:pPr>
                      <a:r>
                        <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rPr>
                        <a:t>※</a:t>
                      </a: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お申し込み時に選択</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■企画ページの制作・掲載</a:t>
                      </a:r>
                      <a:endPar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①契約分類：制作</a:t>
                      </a:r>
                      <a:r>
                        <a:rPr lang="en-US" altLang="ja-JP"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掲載</a:t>
                      </a:r>
                      <a:endParaRPr lang="en-US" altLang="ja-JP"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②契約サービス：</a:t>
                      </a:r>
                      <a:r>
                        <a:rPr lang="en-US" altLang="ja-JP"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制作</a:t>
                      </a:r>
                      <a:r>
                        <a:rPr lang="en-US" altLang="ja-JP"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掲載</a:t>
                      </a:r>
                      <a:r>
                        <a:rPr lang="en-US" altLang="ja-JP"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】Yahoo! JAPAN</a:t>
                      </a: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　</a:t>
                      </a:r>
                      <a:r>
                        <a:rPr kumimoji="1" lang="ja-JP" altLang="ja-JP" sz="1050" kern="1200" dirty="0">
                          <a:solidFill>
                            <a:schemeClr val="tx1">
                              <a:lumMod val="65000"/>
                              <a:lumOff val="35000"/>
                            </a:schemeClr>
                          </a:solidFill>
                          <a:latin typeface="メイリオ"/>
                          <a:ea typeface="メイリオ"/>
                          <a:cs typeface="+mn-cs"/>
                        </a:rPr>
                        <a:t>トップページクリエイティブ企画</a:t>
                      </a:r>
                      <a:endParaRPr lang="en-US" altLang="ja-JP"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③契約サービス詳細：</a:t>
                      </a:r>
                      <a:r>
                        <a:rPr lang="en-US" altLang="ja-JP"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Yahoo! JAPAN</a:t>
                      </a: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　</a:t>
                      </a:r>
                      <a:r>
                        <a:rPr kumimoji="1" lang="ja-JP" altLang="en-US" sz="1050" kern="1200" dirty="0">
                          <a:solidFill>
                            <a:schemeClr val="tx1">
                              <a:lumMod val="65000"/>
                              <a:lumOff val="35000"/>
                            </a:schemeClr>
                          </a:solidFill>
                          <a:latin typeface="メイリオ"/>
                          <a:ea typeface="メイリオ"/>
                          <a:cs typeface="メイリオ" panose="020B0604030504040204" pitchFamily="50" charset="-128"/>
                        </a:rPr>
                        <a:t>トップページカスタマイズ企画　制作・掲載費</a:t>
                      </a:r>
                      <a:endParaRPr lang="en-US" altLang="ja-JP"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247624747"/>
                  </a:ext>
                </a:extLst>
              </a:tr>
              <a:tr h="386365">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dirty="0">
                          <a:solidFill>
                            <a:schemeClr val="bg1"/>
                          </a:solidFill>
                          <a:latin typeface="Meiryo" panose="020B0604030504040204" pitchFamily="34" charset="-128"/>
                          <a:ea typeface="Meiryo" panose="020B0604030504040204" pitchFamily="34" charset="-128"/>
                        </a:rPr>
                        <a:t>掲載期間</a:t>
                      </a:r>
                      <a:endPar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a:lnSpc>
                          <a:spcPct val="130000"/>
                        </a:lnSpc>
                      </a:pPr>
                      <a:r>
                        <a:rPr lang="ja-JP" altLang="en-US" sz="1050" dirty="0">
                          <a:solidFill>
                            <a:schemeClr val="accent3"/>
                          </a:solidFill>
                          <a:latin typeface="Meiryo" panose="020B0604030504040204" pitchFamily="34" charset="-128"/>
                          <a:ea typeface="Meiryo" panose="020B0604030504040204" pitchFamily="34" charset="-128"/>
                          <a:cs typeface="Meiryo UI" panose="020B0604030504040204" pitchFamily="50" charset="-128"/>
                        </a:rPr>
                        <a:t>誘導用広告の掲載期間に準ずる</a:t>
                      </a:r>
                      <a:r>
                        <a:rPr kumimoji="1" lang="ja-JP" altLang="en-US"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t>、</a:t>
                      </a:r>
                      <a:r>
                        <a:rPr kumimoji="1" lang="ja-JP" altLang="en-US" sz="1050" kern="1200" dirty="0">
                          <a:solidFill>
                            <a:schemeClr val="tx1">
                              <a:lumMod val="65000"/>
                              <a:lumOff val="35000"/>
                            </a:schemeClr>
                          </a:solidFill>
                          <a:latin typeface="メイリオ"/>
                          <a:ea typeface="メイリオ"/>
                          <a:cs typeface="+mn-cs"/>
                        </a:rPr>
                        <a:t>最大</a:t>
                      </a:r>
                      <a:r>
                        <a:rPr kumimoji="1" lang="en-US" altLang="ja-JP" sz="1050" kern="1200" dirty="0">
                          <a:solidFill>
                            <a:schemeClr val="tx1">
                              <a:lumMod val="65000"/>
                              <a:lumOff val="35000"/>
                            </a:schemeClr>
                          </a:solidFill>
                          <a:latin typeface="メイリオ"/>
                          <a:ea typeface="メイリオ"/>
                          <a:cs typeface="+mn-cs"/>
                        </a:rPr>
                        <a:t>2</a:t>
                      </a:r>
                      <a:r>
                        <a:rPr kumimoji="1" lang="ja-JP" altLang="en-US" sz="1050" kern="1200" dirty="0">
                          <a:solidFill>
                            <a:schemeClr val="tx1">
                              <a:lumMod val="65000"/>
                              <a:lumOff val="35000"/>
                            </a:schemeClr>
                          </a:solidFill>
                          <a:latin typeface="メイリオ"/>
                          <a:ea typeface="メイリオ"/>
                          <a:cs typeface="+mn-cs"/>
                        </a:rPr>
                        <a:t>週間までを推奨</a:t>
                      </a:r>
                      <a:r>
                        <a:rPr kumimoji="1" lang="en-US" altLang="ja-JP" sz="1050" kern="1200" dirty="0">
                          <a:solidFill>
                            <a:schemeClr val="tx1">
                              <a:lumMod val="65000"/>
                              <a:lumOff val="35000"/>
                            </a:schemeClr>
                          </a:solidFill>
                          <a:latin typeface="メイリオ"/>
                          <a:ea typeface="メイリオ"/>
                          <a:cs typeface="+mn-cs"/>
                        </a:rPr>
                        <a:t>(</a:t>
                      </a:r>
                      <a:r>
                        <a:rPr kumimoji="1" lang="ja-JP" altLang="en-US" sz="1050" kern="1200" dirty="0">
                          <a:solidFill>
                            <a:schemeClr val="tx1">
                              <a:lumMod val="65000"/>
                              <a:lumOff val="35000"/>
                            </a:schemeClr>
                          </a:solidFill>
                          <a:latin typeface="メイリオ"/>
                          <a:ea typeface="メイリオ"/>
                          <a:cs typeface="+mn-cs"/>
                        </a:rPr>
                        <a:t>平日開始</a:t>
                      </a:r>
                      <a:r>
                        <a:rPr kumimoji="1" lang="en-US" altLang="ja-JP" sz="1050" kern="1200" dirty="0">
                          <a:solidFill>
                            <a:schemeClr val="tx1">
                              <a:lumMod val="65000"/>
                              <a:lumOff val="35000"/>
                            </a:schemeClr>
                          </a:solidFill>
                          <a:latin typeface="メイリオ"/>
                          <a:ea typeface="メイリオ"/>
                          <a:cs typeface="+mn-cs"/>
                        </a:rPr>
                        <a:t>)</a:t>
                      </a:r>
                      <a:endParaRPr lang="en-US" altLang="ja-JP" sz="1050" b="0" i="0" dirty="0">
                        <a:solidFill>
                          <a:schemeClr val="accent3"/>
                        </a:solidFill>
                        <a:effectLst/>
                        <a:latin typeface="Meiryo" panose="020B0604030504040204" pitchFamily="34" charset="-128"/>
                        <a:ea typeface="Meiryo" panose="020B0604030504040204" pitchFamily="34" charset="-128"/>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extLst>
                  <a:ext uri="{0D108BD9-81ED-4DB2-BD59-A6C34878D82A}">
                    <a16:rowId xmlns:a16="http://schemas.microsoft.com/office/drawing/2014/main" val="10005"/>
                  </a:ext>
                </a:extLst>
              </a:tr>
              <a:tr h="1960750">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料金</a:t>
                      </a:r>
                    </a:p>
                  </a:txBody>
                  <a:tcPr marL="36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■誘導広告</a:t>
                      </a:r>
                      <a:endPar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料金は</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P10</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11</a:t>
                      </a: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参照／</a:t>
                      </a:r>
                      <a:r>
                        <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rPr>
                        <a:t>Yahoo!</a:t>
                      </a: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ディスプレイ広告の広告管理ツールからお申し込み</a:t>
                      </a:r>
                      <a:endPar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■制作・掲載費</a:t>
                      </a:r>
                      <a:endPar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料金は</a:t>
                      </a:r>
                      <a:r>
                        <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rPr>
                        <a:t>P10</a:t>
                      </a: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参照／事前見積もり：必要／専用のフォームからお申し込み</a:t>
                      </a:r>
                      <a:endPar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料金は</a:t>
                      </a:r>
                      <a:r>
                        <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rPr>
                        <a:t>P11</a:t>
                      </a: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参照／事前見積もり：不要／共通のフォームからお申し込み</a:t>
                      </a:r>
                      <a:endPar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rPr>
                        <a:t>※</a:t>
                      </a: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企画内容によって、別途費用が発生する場合があります</a:t>
                      </a:r>
                      <a:endPar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1050" b="0" i="0" kern="1200" dirty="0">
                          <a:solidFill>
                            <a:schemeClr val="accent6"/>
                          </a:solidFill>
                          <a:effectLst/>
                          <a:latin typeface="Meiryo" panose="020B0604030504040204" pitchFamily="34" charset="-128"/>
                          <a:ea typeface="Meiryo" panose="020B0604030504040204" pitchFamily="34" charset="-128"/>
                          <a:cs typeface="+mn-cs"/>
                        </a:rPr>
                        <a:t>※</a:t>
                      </a:r>
                      <a:r>
                        <a:rPr kumimoji="1" lang="ja-JP" altLang="en-US" sz="1050" b="0" i="0" kern="1200" dirty="0">
                          <a:solidFill>
                            <a:schemeClr val="accent6"/>
                          </a:solidFill>
                          <a:effectLst/>
                          <a:latin typeface="Meiryo" panose="020B0604030504040204" pitchFamily="34" charset="-128"/>
                          <a:ea typeface="Meiryo" panose="020B0604030504040204" pitchFamily="34" charset="-128"/>
                          <a:cs typeface="+mn-cs"/>
                        </a:rPr>
                        <a:t>制作費無償プランの場合も、関連約款に同意いただく必要があるため</a:t>
                      </a:r>
                      <a:r>
                        <a:rPr kumimoji="1" lang="en-US" altLang="ja-JP" sz="1050" b="0" i="0" kern="1200" dirty="0">
                          <a:solidFill>
                            <a:schemeClr val="accent6"/>
                          </a:solidFill>
                          <a:effectLst/>
                          <a:latin typeface="Meiryo" panose="020B0604030504040204" pitchFamily="34" charset="-128"/>
                          <a:ea typeface="Meiryo" panose="020B0604030504040204" pitchFamily="34" charset="-128"/>
                          <a:cs typeface="+mn-cs"/>
                        </a:rPr>
                        <a:t>0</a:t>
                      </a:r>
                      <a:r>
                        <a:rPr kumimoji="1" lang="ja-JP" altLang="en-US" sz="1050" b="0" i="0" kern="1200" dirty="0">
                          <a:solidFill>
                            <a:schemeClr val="accent6"/>
                          </a:solidFill>
                          <a:effectLst/>
                          <a:latin typeface="Meiryo" panose="020B0604030504040204" pitchFamily="34" charset="-128"/>
                          <a:ea typeface="Meiryo" panose="020B0604030504040204" pitchFamily="34" charset="-128"/>
                          <a:cs typeface="+mn-cs"/>
                        </a:rPr>
                        <a:t>円でお申し込みいただきます</a:t>
                      </a:r>
                      <a:endParaRPr kumimoji="1" lang="en-US" altLang="ja-JP" sz="1050" b="0" u="none" strike="noStrike" kern="120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15239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kumimoji="1" lang="ja-JP" altLang="en-US"/>
              <a:t>スペック詳細</a:t>
            </a:r>
            <a:endParaRPr kumimoji="1" lang="ja-JP" altLang="en-US" dirty="0"/>
          </a:p>
        </p:txBody>
      </p:sp>
      <p:pic>
        <p:nvPicPr>
          <p:cNvPr id="7" name="図プレースホルダー 6" descr="アイコン&#10;&#10;自動的に生成された説明">
            <a:extLst>
              <a:ext uri="{FF2B5EF4-FFF2-40B4-BE49-F238E27FC236}">
                <a16:creationId xmlns:a16="http://schemas.microsoft.com/office/drawing/2014/main" id="{6217E8A9-573E-91F4-B61C-7CF34DB67A9A}"/>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spc="0"/>
              <a:t>スペック</a:t>
            </a:r>
            <a:br>
              <a:rPr lang="en-US" altLang="ja-JP" spc="0" dirty="0"/>
            </a:br>
            <a:r>
              <a:rPr lang="ja-JP" altLang="en-US" spc="0"/>
              <a:t>詳細</a:t>
            </a:r>
            <a:endParaRPr kumimoji="1" lang="ja-JP" altLang="en-US" spc="0"/>
          </a:p>
        </p:txBody>
      </p:sp>
      <p:graphicFrame>
        <p:nvGraphicFramePr>
          <p:cNvPr id="5" name="表 4">
            <a:extLst>
              <a:ext uri="{FF2B5EF4-FFF2-40B4-BE49-F238E27FC236}">
                <a16:creationId xmlns:a16="http://schemas.microsoft.com/office/drawing/2014/main" id="{2E721615-7D4E-8FF1-27B5-B9BB995EC59D}"/>
              </a:ext>
            </a:extLst>
          </p:cNvPr>
          <p:cNvGraphicFramePr>
            <a:graphicFrameLocks noGrp="1"/>
          </p:cNvGraphicFramePr>
          <p:nvPr>
            <p:extLst>
              <p:ext uri="{D42A27DB-BD31-4B8C-83A1-F6EECF244321}">
                <p14:modId xmlns:p14="http://schemas.microsoft.com/office/powerpoint/2010/main" val="941158521"/>
              </p:ext>
            </p:extLst>
          </p:nvPr>
        </p:nvGraphicFramePr>
        <p:xfrm>
          <a:off x="479424" y="1268413"/>
          <a:ext cx="11233151" cy="5113337"/>
        </p:xfrm>
        <a:graphic>
          <a:graphicData uri="http://schemas.openxmlformats.org/drawingml/2006/table">
            <a:tbl>
              <a:tblPr firstRow="1" bandRow="1"/>
              <a:tblGrid>
                <a:gridCol w="1657351">
                  <a:extLst>
                    <a:ext uri="{9D8B030D-6E8A-4147-A177-3AD203B41FA5}">
                      <a16:colId xmlns:a16="http://schemas.microsoft.com/office/drawing/2014/main" val="20000"/>
                    </a:ext>
                  </a:extLst>
                </a:gridCol>
                <a:gridCol w="9575800">
                  <a:extLst>
                    <a:ext uri="{9D8B030D-6E8A-4147-A177-3AD203B41FA5}">
                      <a16:colId xmlns:a16="http://schemas.microsoft.com/office/drawing/2014/main" val="20001"/>
                    </a:ext>
                  </a:extLst>
                </a:gridCol>
              </a:tblGrid>
              <a:tr h="1177685">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a:solidFill>
                            <a:schemeClr val="bg1"/>
                          </a:solidFill>
                          <a:latin typeface="Meiryo" panose="020B0604030504040204" pitchFamily="34" charset="-128"/>
                          <a:ea typeface="Meiryo" panose="020B0604030504040204" pitchFamily="34" charset="-128"/>
                          <a:cs typeface="Meiryo UI" pitchFamily="50" charset="-128"/>
                        </a:rPr>
                        <a:t>お申し込み期限</a:t>
                      </a:r>
                      <a:endPar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原則として、掲載開始の</a:t>
                      </a:r>
                      <a:r>
                        <a:rPr kumimoji="1" lang="en-US" altLang="ja-JP" sz="1050" b="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2</a:t>
                      </a:r>
                      <a:r>
                        <a:rPr kumimoji="1" lang="ja-JP" altLang="en-US" sz="1050" b="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か月前までにお申し込みください</a:t>
                      </a:r>
                      <a:endParaRPr kumimoji="1" lang="en-US" altLang="ja-JP" sz="1050" b="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900" b="0" i="0" kern="1200" noProof="0" dirty="0">
                          <a:solidFill>
                            <a:schemeClr val="accent3"/>
                          </a:solidFill>
                          <a:effectLst/>
                          <a:latin typeface="Meiryo" panose="020B0604030504040204" pitchFamily="34" charset="-128"/>
                          <a:ea typeface="Meiryo" panose="020B0604030504040204" pitchFamily="34" charset="-128"/>
                          <a:cs typeface="+mn-cs"/>
                        </a:rPr>
                        <a:t>※</a:t>
                      </a:r>
                      <a:r>
                        <a:rPr kumimoji="1" lang="ja-JP" altLang="en-US" sz="900" b="0" i="0" kern="1200" dirty="0">
                          <a:solidFill>
                            <a:schemeClr val="accent3"/>
                          </a:solidFill>
                          <a:effectLst/>
                          <a:latin typeface="Meiryo" panose="020B0604030504040204" pitchFamily="34" charset="-128"/>
                          <a:ea typeface="Meiryo" panose="020B0604030504040204" pitchFamily="34" charset="-128"/>
                          <a:cs typeface="+mn-cs"/>
                        </a:rPr>
                        <a:t>制作および、弊社のトップページ、ブランド管理の担当部署による表現確認、動作検証等含む</a:t>
                      </a:r>
                      <a:endParaRPr kumimoji="1" lang="en-US" altLang="ja-JP" sz="900" b="0" i="0" kern="1200" noProof="0" dirty="0">
                        <a:solidFill>
                          <a:schemeClr val="accent3"/>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900" b="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a:t>
                      </a:r>
                      <a:r>
                        <a:rPr kumimoji="1" lang="ja-JP" altLang="en-US" sz="900" b="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所定の方法によるお申し込み契約の成立後はキャンセルは不可となります</a:t>
                      </a:r>
                      <a:endParaRPr kumimoji="1" lang="en-US" altLang="ja-JP" sz="900" b="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900" b="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a:t>
                      </a:r>
                      <a:r>
                        <a:rPr kumimoji="1" lang="ja-JP" altLang="en-US" sz="900" b="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お申し込み時に掲載期間が未決定の場合は、別途、掲載開始日の</a:t>
                      </a:r>
                      <a:r>
                        <a:rPr kumimoji="1" lang="en-US" altLang="ja-JP" sz="900" b="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5</a:t>
                      </a:r>
                      <a:r>
                        <a:rPr kumimoji="1" lang="ja-JP" altLang="en-US" sz="900" b="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営業日前までに掲載期間のご連絡をメールでいただきます</a:t>
                      </a: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7"/>
                  </a:ext>
                </a:extLst>
              </a:tr>
              <a:tr h="1712872">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kern="1200" dirty="0">
                          <a:solidFill>
                            <a:schemeClr val="bg1"/>
                          </a:solidFill>
                          <a:latin typeface="Meiryo" panose="020B0604030504040204" pitchFamily="34" charset="-128"/>
                          <a:ea typeface="Meiryo" panose="020B0604030504040204" pitchFamily="34" charset="-128"/>
                          <a:cs typeface="+mn-cs"/>
                        </a:rPr>
                        <a:t>誘導用広告</a:t>
                      </a:r>
                      <a:r>
                        <a:rPr kumimoji="1" lang="ja-JP" altLang="en-US" sz="1050" b="0" i="0" kern="1200">
                          <a:solidFill>
                            <a:schemeClr val="bg1"/>
                          </a:solidFill>
                          <a:latin typeface="Meiryo" panose="020B0604030504040204" pitchFamily="34" charset="-128"/>
                          <a:ea typeface="Meiryo" panose="020B0604030504040204" pitchFamily="34" charset="-128"/>
                          <a:cs typeface="+mn-cs"/>
                        </a:rPr>
                        <a:t>をキャンセル</a:t>
                      </a:r>
                      <a:br>
                        <a:rPr kumimoji="1" lang="en-US" altLang="ja-JP" sz="1050" b="0" i="0" kern="1200" dirty="0">
                          <a:solidFill>
                            <a:schemeClr val="bg1"/>
                          </a:solidFill>
                          <a:latin typeface="Meiryo" panose="020B0604030504040204" pitchFamily="34" charset="-128"/>
                          <a:ea typeface="Meiryo" panose="020B0604030504040204" pitchFamily="34" charset="-128"/>
                          <a:cs typeface="+mn-cs"/>
                        </a:rPr>
                      </a:br>
                      <a:r>
                        <a:rPr kumimoji="1" lang="ja-JP" altLang="en-US" sz="1050" b="0" i="0" kern="1200">
                          <a:solidFill>
                            <a:schemeClr val="bg1"/>
                          </a:solidFill>
                          <a:latin typeface="Meiryo" panose="020B0604030504040204" pitchFamily="34" charset="-128"/>
                          <a:ea typeface="Meiryo" panose="020B0604030504040204" pitchFamily="34" charset="-128"/>
                          <a:cs typeface="+mn-cs"/>
                        </a:rPr>
                        <a:t>される</a:t>
                      </a:r>
                      <a:r>
                        <a:rPr kumimoji="1" lang="ja-JP" altLang="en-US" sz="1050" b="0" i="0" kern="1200" dirty="0">
                          <a:solidFill>
                            <a:schemeClr val="bg1"/>
                          </a:solidFill>
                          <a:latin typeface="Meiryo" panose="020B0604030504040204" pitchFamily="34" charset="-128"/>
                          <a:ea typeface="Meiryo" panose="020B0604030504040204" pitchFamily="34" charset="-128"/>
                          <a:cs typeface="+mn-cs"/>
                        </a:rPr>
                        <a:t>場合について</a:t>
                      </a:r>
                      <a:endParaRPr kumimoji="1" lang="ja-JP" altLang="en-US" sz="1050" b="0" i="0" kern="1200" noProof="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ja-JP"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t>制作費無償プランの場合であっても、ヤフーが特別に定める場合をのぞきヤフーが指定する制作費実費をお支払いいただきます。</a:t>
                      </a:r>
                      <a:br>
                        <a:rPr kumimoji="1" lang="en-US" altLang="ja-JP"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br>
                      <a:r>
                        <a:rPr kumimoji="1" lang="ja-JP" altLang="ja-JP"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t>なお、キャンセル連絡を受け付けた時点までに対応した制作物を納品いたします。具体的な金額は、ヤフー営業担当にご確認ください。</a:t>
                      </a:r>
                      <a:br>
                        <a:rPr kumimoji="1" lang="en-US" altLang="ja-JP"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br>
                      <a:r>
                        <a:rPr kumimoji="1" lang="ja-JP" altLang="ja-JP"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t>また、誘導用広告のキャンセル料については、広告取扱基本規定【別紙１】に従います。</a:t>
                      </a:r>
                      <a:endParaRPr kumimoji="1" lang="en-US" altLang="ja-JP"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endParaRPr>
                    </a:p>
                    <a:p>
                      <a:pPr marL="0" marR="0" lvl="0" indent="0"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kern="1200" noProof="0" dirty="0">
                          <a:solidFill>
                            <a:schemeClr val="accent3"/>
                          </a:solidFill>
                          <a:latin typeface="Meiryo" panose="020B0604030504040204" pitchFamily="34" charset="-128"/>
                          <a:ea typeface="Meiryo" panose="020B0604030504040204" pitchFamily="34" charset="-128"/>
                          <a:cs typeface="Meiryo UI" panose="020B0604030504040204" pitchFamily="50" charset="-128"/>
                        </a:rPr>
                        <a:t>広告取扱基本規定：</a:t>
                      </a:r>
                      <a:r>
                        <a:rPr kumimoji="1" lang="en-US" altLang="ja-JP" sz="1050" kern="1200" noProof="0" dirty="0">
                          <a:solidFill>
                            <a:schemeClr val="accent3"/>
                          </a:solidFill>
                          <a:latin typeface="Meiryo" panose="020B0604030504040204" pitchFamily="34" charset="-128"/>
                          <a:ea typeface="Meiryo" panose="020B0604030504040204" pitchFamily="34" charset="-128"/>
                          <a:cs typeface="Meiryo UI" panose="020B0604030504040204" pitchFamily="50" charset="-128"/>
                        </a:rPr>
                        <a:t>https://</a:t>
                      </a:r>
                      <a:r>
                        <a:rPr kumimoji="1" lang="en-US" altLang="ja-JP" sz="1050" kern="1200" noProof="0" dirty="0" err="1">
                          <a:solidFill>
                            <a:schemeClr val="accent3"/>
                          </a:solidFill>
                          <a:latin typeface="Meiryo" panose="020B0604030504040204" pitchFamily="34" charset="-128"/>
                          <a:ea typeface="Meiryo" panose="020B0604030504040204" pitchFamily="34" charset="-128"/>
                          <a:cs typeface="Meiryo UI" panose="020B0604030504040204" pitchFamily="50" charset="-128"/>
                        </a:rPr>
                        <a:t>marketing.yahoo.co.jp</a:t>
                      </a:r>
                      <a:r>
                        <a:rPr kumimoji="1" lang="en-US" altLang="ja-JP" sz="1050" kern="1200" noProof="0" dirty="0">
                          <a:solidFill>
                            <a:schemeClr val="accent3"/>
                          </a:solidFill>
                          <a:latin typeface="Meiryo" panose="020B0604030504040204" pitchFamily="34" charset="-128"/>
                          <a:ea typeface="Meiryo" panose="020B0604030504040204" pitchFamily="34" charset="-128"/>
                          <a:cs typeface="Meiryo UI" panose="020B0604030504040204" pitchFamily="50" charset="-128"/>
                        </a:rPr>
                        <a:t>/guidelines/</a:t>
                      </a:r>
                      <a:r>
                        <a:rPr kumimoji="1" lang="en-US" altLang="ja-JP" sz="1050" kern="1200" noProof="0" dirty="0" err="1">
                          <a:solidFill>
                            <a:schemeClr val="accent3"/>
                          </a:solidFill>
                          <a:latin typeface="Meiryo" panose="020B0604030504040204" pitchFamily="34" charset="-128"/>
                          <a:ea typeface="Meiryo" panose="020B0604030504040204" pitchFamily="34" charset="-128"/>
                          <a:cs typeface="Meiryo UI" panose="020B0604030504040204" pitchFamily="50" charset="-128"/>
                        </a:rPr>
                        <a:t>terms.html</a:t>
                      </a:r>
                      <a:endParaRPr kumimoji="1" lang="en-US" altLang="ja-JP" sz="1050" kern="1200" noProof="0" dirty="0">
                        <a:solidFill>
                          <a:schemeClr val="accent3"/>
                        </a:solidFill>
                        <a:latin typeface="Meiryo" panose="020B0604030504040204" pitchFamily="34" charset="-128"/>
                        <a:ea typeface="Meiryo" panose="020B0604030504040204" pitchFamily="34" charset="-128"/>
                        <a:cs typeface="Meiryo UI" panose="020B0604030504040204" pitchFamily="50" charset="-128"/>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extLst>
                  <a:ext uri="{0D108BD9-81ED-4DB2-BD59-A6C34878D82A}">
                    <a16:rowId xmlns:a16="http://schemas.microsoft.com/office/drawing/2014/main" val="2169349961"/>
                  </a:ext>
                </a:extLst>
              </a:tr>
              <a:tr h="473393">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dirty="0">
                          <a:solidFill>
                            <a:schemeClr val="bg1"/>
                          </a:solidFill>
                          <a:latin typeface="Meiryo" panose="020B0604030504040204" pitchFamily="34" charset="-128"/>
                          <a:ea typeface="Meiryo" panose="020B0604030504040204" pitchFamily="34" charset="-128"/>
                        </a:rPr>
                        <a:t>有効期限</a:t>
                      </a:r>
                      <a:endPar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lang="en-US" altLang="ja-JP" sz="1050" dirty="0">
                          <a:solidFill>
                            <a:schemeClr val="accent3"/>
                          </a:solidFill>
                          <a:latin typeface="Meiryo" panose="020B0604030504040204" pitchFamily="34" charset="-128"/>
                          <a:ea typeface="Meiryo" panose="020B0604030504040204" pitchFamily="34" charset="-128"/>
                          <a:cs typeface="Meiryo UI" panose="020B0604030504040204" pitchFamily="50" charset="-128"/>
                        </a:rPr>
                        <a:t>2023</a:t>
                      </a:r>
                      <a:r>
                        <a:rPr lang="ja-JP" altLang="en-US" sz="1050" dirty="0">
                          <a:solidFill>
                            <a:schemeClr val="accent3"/>
                          </a:solidFill>
                          <a:latin typeface="Meiryo" panose="020B0604030504040204" pitchFamily="34" charset="-128"/>
                          <a:ea typeface="Meiryo" panose="020B0604030504040204" pitchFamily="34" charset="-128"/>
                          <a:cs typeface="Meiryo UI" panose="020B0604030504040204" pitchFamily="50" charset="-128"/>
                        </a:rPr>
                        <a:t>年</a:t>
                      </a:r>
                      <a:r>
                        <a:rPr lang="en-US" altLang="ja-JP" sz="1050" dirty="0">
                          <a:solidFill>
                            <a:schemeClr val="accent3"/>
                          </a:solidFill>
                          <a:latin typeface="Meiryo" panose="020B0604030504040204" pitchFamily="34" charset="-128"/>
                          <a:ea typeface="Meiryo" panose="020B0604030504040204" pitchFamily="34" charset="-128"/>
                          <a:cs typeface="Meiryo UI" panose="020B0604030504040204" pitchFamily="50" charset="-128"/>
                        </a:rPr>
                        <a:t>9</a:t>
                      </a:r>
                      <a:r>
                        <a:rPr kumimoji="1" lang="ja-JP" altLang="en-US"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t>月</a:t>
                      </a:r>
                      <a:r>
                        <a:rPr kumimoji="1" lang="en-US" altLang="ja-JP"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t>30</a:t>
                      </a:r>
                      <a:r>
                        <a:rPr lang="ja-JP" altLang="en-US" sz="1050" dirty="0">
                          <a:solidFill>
                            <a:schemeClr val="accent3"/>
                          </a:solidFill>
                          <a:latin typeface="Meiryo" panose="020B0604030504040204" pitchFamily="34" charset="-128"/>
                          <a:ea typeface="Meiryo" panose="020B0604030504040204" pitchFamily="34" charset="-128"/>
                          <a:cs typeface="Meiryo UI" panose="020B0604030504040204" pitchFamily="50" charset="-128"/>
                        </a:rPr>
                        <a:t>日掲載終了分</a:t>
                      </a:r>
                      <a:endParaRPr lang="ja-JP" altLang="en-US" sz="1050" dirty="0">
                        <a:solidFill>
                          <a:schemeClr val="accent3"/>
                        </a:solidFill>
                        <a:latin typeface="Meiryo" panose="020B0604030504040204" pitchFamily="34" charset="-128"/>
                        <a:ea typeface="Meiryo" panose="020B0604030504040204" pitchFamily="34" charset="-128"/>
                        <a:cs typeface="Verdana" pitchFamily="34" charset="0"/>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752225600"/>
                  </a:ext>
                </a:extLst>
              </a:tr>
              <a:tr h="1018742">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レポート項目</a:t>
                      </a: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■誘導広告：</a:t>
                      </a:r>
                      <a:r>
                        <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rPr>
                        <a:t>imps</a:t>
                      </a: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数、クリック数、クリック率</a:t>
                      </a:r>
                      <a:endPar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■企画ページ：</a:t>
                      </a:r>
                      <a:r>
                        <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rPr>
                        <a:t>PV</a:t>
                      </a: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、着地ページへの遷移数、アンケート</a:t>
                      </a:r>
                      <a:endPar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en-US" altLang="ja-JP" sz="900" dirty="0">
                          <a:solidFill>
                            <a:schemeClr val="accent3"/>
                          </a:solidFill>
                          <a:latin typeface="Meiryo" panose="020B0604030504040204" pitchFamily="34" charset="-128"/>
                          <a:ea typeface="Meiryo" panose="020B0604030504040204" pitchFamily="34" charset="-128"/>
                          <a:cs typeface="Verdana" pitchFamily="34" charset="0"/>
                        </a:rPr>
                        <a:t>※</a:t>
                      </a:r>
                      <a:r>
                        <a:rPr lang="ja-JP" altLang="en-US" sz="900" dirty="0">
                          <a:solidFill>
                            <a:schemeClr val="accent3"/>
                          </a:solidFill>
                          <a:latin typeface="Meiryo" panose="020B0604030504040204" pitchFamily="34" charset="-128"/>
                          <a:ea typeface="Meiryo" panose="020B0604030504040204" pitchFamily="34" charset="-128"/>
                          <a:cs typeface="Verdana" pitchFamily="34" charset="0"/>
                        </a:rPr>
                        <a:t>掲載終了から</a:t>
                      </a:r>
                      <a:r>
                        <a:rPr lang="en-US" altLang="ja-JP" sz="900" dirty="0">
                          <a:solidFill>
                            <a:schemeClr val="accent3"/>
                          </a:solidFill>
                          <a:latin typeface="Meiryo" panose="020B0604030504040204" pitchFamily="34" charset="-128"/>
                          <a:ea typeface="Meiryo" panose="020B0604030504040204" pitchFamily="34" charset="-128"/>
                          <a:cs typeface="Verdana" pitchFamily="34" charset="0"/>
                        </a:rPr>
                        <a:t>2</a:t>
                      </a:r>
                      <a:r>
                        <a:rPr lang="ja-JP" altLang="en-US" sz="900" dirty="0">
                          <a:solidFill>
                            <a:schemeClr val="accent3"/>
                          </a:solidFill>
                          <a:latin typeface="Meiryo" panose="020B0604030504040204" pitchFamily="34" charset="-128"/>
                          <a:ea typeface="Meiryo" panose="020B0604030504040204" pitchFamily="34" charset="-128"/>
                          <a:cs typeface="Verdana" pitchFamily="34" charset="0"/>
                        </a:rPr>
                        <a:t>週間程度でご提出いたします</a:t>
                      </a: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extLst>
                  <a:ext uri="{0D108BD9-81ED-4DB2-BD59-A6C34878D82A}">
                    <a16:rowId xmlns:a16="http://schemas.microsoft.com/office/drawing/2014/main" val="3120150108"/>
                  </a:ext>
                </a:extLst>
              </a:tr>
              <a:tr h="730645">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kern="1200" dirty="0">
                          <a:solidFill>
                            <a:schemeClr val="bg1"/>
                          </a:solidFill>
                          <a:latin typeface="Meiryo" panose="020B0604030504040204" pitchFamily="34" charset="-128"/>
                          <a:ea typeface="Meiryo" panose="020B0604030504040204" pitchFamily="34" charset="-128"/>
                          <a:cs typeface="Meiryo UI" pitchFamily="50" charset="-128"/>
                        </a:rPr>
                        <a:t>備考</a:t>
                      </a: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nSpc>
                          <a:spcPct val="130000"/>
                        </a:lnSpc>
                      </a:pPr>
                      <a:r>
                        <a:rPr kumimoji="1" lang="ja-JP" altLang="ja-JP" sz="105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rPr>
                        <a:t>制作・掲載費の申し込みの際に、</a:t>
                      </a:r>
                      <a:r>
                        <a:rPr kumimoji="1" lang="ja-JP" altLang="ja-JP" sz="1050" b="0" u="none" strike="noStrike" kern="1200" cap="none" spc="0" normalizeH="0" baseline="0" dirty="0">
                          <a:ln>
                            <a:noFill/>
                          </a:ln>
                          <a:solidFill>
                            <a:schemeClr val="accent6"/>
                          </a:solidFill>
                          <a:effectLst/>
                          <a:uLnTx/>
                          <a:uFillTx/>
                          <a:latin typeface="Meiryo" panose="020B0604030504040204" pitchFamily="34" charset="-128"/>
                          <a:ea typeface="Meiryo" panose="020B0604030504040204" pitchFamily="34" charset="-128"/>
                          <a:cs typeface="+mn-cs"/>
                        </a:rPr>
                        <a:t>備考欄に予約した誘導用広告の</a:t>
                      </a:r>
                      <a:r>
                        <a:rPr kumimoji="1" lang="ja-JP" altLang="en-US" sz="1050" b="0" u="none" strike="noStrike" kern="1200" cap="none" spc="0" normalizeH="0" baseline="0" dirty="0">
                          <a:ln>
                            <a:noFill/>
                          </a:ln>
                          <a:solidFill>
                            <a:schemeClr val="accent6"/>
                          </a:solidFill>
                          <a:effectLst/>
                          <a:uLnTx/>
                          <a:uFillTx/>
                          <a:latin typeface="Meiryo" panose="020B0604030504040204" pitchFamily="34" charset="-128"/>
                          <a:ea typeface="Meiryo" panose="020B0604030504040204" pitchFamily="34" charset="-128"/>
                          <a:cs typeface="+mn-cs"/>
                        </a:rPr>
                        <a:t>アカウント</a:t>
                      </a:r>
                      <a:r>
                        <a:rPr kumimoji="1" lang="en-US" altLang="ja-JP" sz="1050" b="0" u="none" strike="noStrike" kern="1200" cap="none" spc="0" normalizeH="0" baseline="0" dirty="0">
                          <a:ln>
                            <a:noFill/>
                          </a:ln>
                          <a:solidFill>
                            <a:schemeClr val="accent6"/>
                          </a:solidFill>
                          <a:effectLst/>
                          <a:uLnTx/>
                          <a:uFillTx/>
                          <a:latin typeface="Meiryo" panose="020B0604030504040204" pitchFamily="34" charset="-128"/>
                          <a:ea typeface="Meiryo" panose="020B0604030504040204" pitchFamily="34" charset="-128"/>
                          <a:cs typeface="+mn-cs"/>
                        </a:rPr>
                        <a:t>ID/</a:t>
                      </a:r>
                      <a:r>
                        <a:rPr kumimoji="1" lang="ja-JP" altLang="ja-JP" sz="1050" b="0" u="none" strike="noStrike" kern="1200" cap="none" spc="0" normalizeH="0" baseline="0" dirty="0">
                          <a:ln>
                            <a:noFill/>
                          </a:ln>
                          <a:solidFill>
                            <a:schemeClr val="accent6"/>
                          </a:solidFill>
                          <a:effectLst/>
                          <a:uLnTx/>
                          <a:uFillTx/>
                          <a:latin typeface="Meiryo" panose="020B0604030504040204" pitchFamily="34" charset="-128"/>
                          <a:ea typeface="Meiryo" panose="020B0604030504040204" pitchFamily="34" charset="-128"/>
                          <a:cs typeface="+mn-cs"/>
                        </a:rPr>
                        <a:t>キャンペーン</a:t>
                      </a:r>
                      <a:r>
                        <a:rPr kumimoji="1" lang="en-US" altLang="ja-JP" sz="1050" b="0" u="none" strike="noStrike" kern="1200" cap="none" spc="0" normalizeH="0" baseline="0" dirty="0">
                          <a:ln>
                            <a:noFill/>
                          </a:ln>
                          <a:solidFill>
                            <a:schemeClr val="accent6"/>
                          </a:solidFill>
                          <a:effectLst/>
                          <a:uLnTx/>
                          <a:uFillTx/>
                          <a:latin typeface="Meiryo" panose="020B0604030504040204" pitchFamily="34" charset="-128"/>
                          <a:ea typeface="Meiryo" panose="020B0604030504040204" pitchFamily="34" charset="-128"/>
                          <a:cs typeface="+mn-cs"/>
                        </a:rPr>
                        <a:t>ID/</a:t>
                      </a:r>
                      <a:r>
                        <a:rPr kumimoji="1" lang="ja-JP" altLang="ja-JP" sz="1050" b="0" u="none" strike="noStrike" kern="1200" cap="none" spc="0" normalizeH="0" baseline="0" dirty="0">
                          <a:ln>
                            <a:noFill/>
                          </a:ln>
                          <a:solidFill>
                            <a:schemeClr val="accent6"/>
                          </a:solidFill>
                          <a:effectLst/>
                          <a:uLnTx/>
                          <a:uFillTx/>
                          <a:latin typeface="Meiryo" panose="020B0604030504040204" pitchFamily="34" charset="-128"/>
                          <a:ea typeface="Meiryo" panose="020B0604030504040204" pitchFamily="34" charset="-128"/>
                          <a:cs typeface="+mn-cs"/>
                        </a:rPr>
                        <a:t>金額を記載してください</a:t>
                      </a:r>
                    </a:p>
                    <a:p>
                      <a:pPr>
                        <a:lnSpc>
                          <a:spcPct val="130000"/>
                        </a:lnSpc>
                      </a:pPr>
                      <a:r>
                        <a:rPr kumimoji="1" lang="ja-JP" altLang="ja-JP" sz="90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rPr>
                        <a:t>※お申し込み時に掲載期間が未決定の場合は、別途、掲載開始日の</a:t>
                      </a:r>
                      <a:r>
                        <a:rPr kumimoji="1" lang="en-US" altLang="ja-JP" sz="90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rPr>
                        <a:t>5</a:t>
                      </a:r>
                      <a:r>
                        <a:rPr kumimoji="1" lang="ja-JP" altLang="ja-JP" sz="90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rPr>
                        <a:t>営業日前までに予約した誘導用広告の</a:t>
                      </a:r>
                      <a:r>
                        <a:rPr kumimoji="1" lang="ja-JP" altLang="en-US" sz="90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rPr>
                        <a:t>アカウント</a:t>
                      </a:r>
                      <a:r>
                        <a:rPr kumimoji="1" lang="en-US" altLang="ja-JP" sz="90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rPr>
                        <a:t>ID/</a:t>
                      </a:r>
                      <a:r>
                        <a:rPr kumimoji="1" lang="ja-JP" altLang="ja-JP" sz="90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rPr>
                        <a:t>キャンペーン</a:t>
                      </a:r>
                      <a:r>
                        <a:rPr kumimoji="1" lang="en-US" altLang="ja-JP" sz="90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rPr>
                        <a:t>ID/</a:t>
                      </a:r>
                      <a:r>
                        <a:rPr kumimoji="1" lang="ja-JP" altLang="ja-JP" sz="90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rPr>
                        <a:t>金額をメールでご連絡ください</a:t>
                      </a:r>
                      <a:endParaRPr kumimoji="1" lang="ja-JP" altLang="en-US" sz="90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84709290"/>
                  </a:ext>
                </a:extLst>
              </a:tr>
            </a:tbl>
          </a:graphicData>
        </a:graphic>
      </p:graphicFrame>
    </p:spTree>
    <p:extLst>
      <p:ext uri="{BB962C8B-B14F-4D97-AF65-F5344CB8AC3E}">
        <p14:creationId xmlns:p14="http://schemas.microsoft.com/office/powerpoint/2010/main" val="10292571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プレースホルダー 6" descr="アイコン&#10;&#10;自動的に生成された説明">
            <a:extLst>
              <a:ext uri="{FF2B5EF4-FFF2-40B4-BE49-F238E27FC236}">
                <a16:creationId xmlns:a16="http://schemas.microsoft.com/office/drawing/2014/main" id="{1331AC16-628B-9E21-5285-B98A61B3114B}"/>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05</a:t>
            </a:r>
            <a:endParaRPr kumimoji="1" lang="ja-JP" altLang="en-US"/>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a:t>実施フロー</a:t>
            </a:r>
          </a:p>
        </p:txBody>
      </p:sp>
    </p:spTree>
    <p:extLst>
      <p:ext uri="{BB962C8B-B14F-4D97-AF65-F5344CB8AC3E}">
        <p14:creationId xmlns:p14="http://schemas.microsoft.com/office/powerpoint/2010/main" val="29023603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kumimoji="1" lang="ja-JP" altLang="en-US"/>
              <a:t>実施フロー</a:t>
            </a:r>
            <a:endParaRPr kumimoji="1" lang="ja-JP" altLang="en-US" dirty="0"/>
          </a:p>
        </p:txBody>
      </p:sp>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spc="0"/>
              <a:t>実施</a:t>
            </a:r>
            <a:br>
              <a:rPr lang="en-US" altLang="ja-JP" spc="0" dirty="0"/>
            </a:br>
            <a:r>
              <a:rPr lang="ja-JP" altLang="en-US" spc="0"/>
              <a:t>フロー</a:t>
            </a:r>
            <a:endParaRPr kumimoji="1" lang="ja-JP" altLang="en-US" spc="0"/>
          </a:p>
        </p:txBody>
      </p:sp>
      <p:sp>
        <p:nvSpPr>
          <p:cNvPr id="21" name="テキスト ボックス 20">
            <a:extLst>
              <a:ext uri="{FF2B5EF4-FFF2-40B4-BE49-F238E27FC236}">
                <a16:creationId xmlns:a16="http://schemas.microsoft.com/office/drawing/2014/main" id="{7930BFD8-4B65-6CAA-7AEB-6D8CB5559AF2}"/>
              </a:ext>
            </a:extLst>
          </p:cNvPr>
          <p:cNvSpPr txBox="1"/>
          <p:nvPr/>
        </p:nvSpPr>
        <p:spPr>
          <a:xfrm>
            <a:off x="1490249" y="5898096"/>
            <a:ext cx="9358279" cy="657872"/>
          </a:xfrm>
          <a:prstGeom prst="rect">
            <a:avLst/>
          </a:prstGeom>
          <a:noFill/>
        </p:spPr>
        <p:txBody>
          <a:bodyPr wrap="square" lIns="0" tIns="0" rIns="0" bIns="0">
            <a:spAutoFit/>
          </a:bodyPr>
          <a:lstStyle/>
          <a:p>
            <a:pPr>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dirty="0">
                <a:solidFill>
                  <a:srgbClr val="545454"/>
                </a:solidFill>
                <a:latin typeface="Meiryo" panose="020B0604030504040204" pitchFamily="34" charset="-128"/>
                <a:ea typeface="Meiryo" panose="020B0604030504040204" pitchFamily="34" charset="-128"/>
              </a:rPr>
              <a:t>③の工程において、原則</a:t>
            </a:r>
            <a:r>
              <a:rPr kumimoji="0" lang="en-US" altLang="ja-JP" sz="900" kern="0" dirty="0">
                <a:solidFill>
                  <a:srgbClr val="545454"/>
                </a:solidFill>
                <a:latin typeface="Meiryo" panose="020B0604030504040204" pitchFamily="34" charset="-128"/>
                <a:ea typeface="Meiryo" panose="020B0604030504040204" pitchFamily="34" charset="-128"/>
              </a:rPr>
              <a:t>2</a:t>
            </a:r>
            <a:r>
              <a:rPr kumimoji="0" lang="ja-JP" altLang="en-US" sz="900" kern="0" dirty="0">
                <a:solidFill>
                  <a:srgbClr val="545454"/>
                </a:solidFill>
                <a:latin typeface="Meiryo" panose="020B0604030504040204" pitchFamily="34" charset="-128"/>
                <a:ea typeface="Meiryo" panose="020B0604030504040204" pitchFamily="34" charset="-128"/>
              </a:rPr>
              <a:t>回までの修正となります。</a:t>
            </a:r>
            <a:endParaRPr kumimoji="0" lang="en-US" altLang="ja-JP" sz="900" kern="0" dirty="0">
              <a:solidFill>
                <a:srgbClr val="545454"/>
              </a:solidFill>
              <a:latin typeface="Meiryo" panose="020B0604030504040204" pitchFamily="34" charset="-128"/>
              <a:ea typeface="Meiryo" panose="020B0604030504040204" pitchFamily="34" charset="-128"/>
            </a:endParaRPr>
          </a:p>
          <a:p>
            <a:pPr>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dirty="0">
                <a:solidFill>
                  <a:srgbClr val="545454"/>
                </a:solidFill>
                <a:latin typeface="Meiryo" panose="020B0604030504040204" pitchFamily="34" charset="-128"/>
                <a:ea typeface="Meiryo" panose="020B0604030504040204" pitchFamily="34" charset="-128"/>
              </a:rPr>
              <a:t>薬機法など、法的な規制がかかる商品、プロモーションでは、制作期間が増加する場合があります。</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dirty="0">
                <a:solidFill>
                  <a:srgbClr val="545454"/>
                </a:solidFill>
                <a:latin typeface="Meiryo" panose="020B0604030504040204" pitchFamily="34" charset="-128"/>
                <a:ea typeface="Meiryo" panose="020B0604030504040204" pitchFamily="34" charset="-128"/>
              </a:rPr>
              <a:t>企画や取材等の内容によって、制作期間が変動します。実施が確定した段階で正式なスケジュールを広告主様に提出し、こちらの確認回数や</a:t>
            </a:r>
            <a:r>
              <a:rPr kumimoji="0" lang="ja-JP" altLang="en-US" sz="900" kern="0">
                <a:solidFill>
                  <a:srgbClr val="545454"/>
                </a:solidFill>
                <a:latin typeface="Meiryo" panose="020B0604030504040204" pitchFamily="34" charset="-128"/>
                <a:ea typeface="Meiryo" panose="020B0604030504040204" pitchFamily="34" charset="-128"/>
              </a:rPr>
              <a:t>期間にしたがって</a:t>
            </a:r>
            <a:r>
              <a:rPr kumimoji="0" lang="ja-JP" altLang="en-US" sz="900" kern="0" dirty="0">
                <a:solidFill>
                  <a:srgbClr val="545454"/>
                </a:solidFill>
                <a:latin typeface="Meiryo" panose="020B0604030504040204" pitchFamily="34" charset="-128"/>
                <a:ea typeface="Meiryo" panose="020B0604030504040204" pitchFamily="34" charset="-128"/>
              </a:rPr>
              <a:t>進行</a:t>
            </a:r>
            <a:r>
              <a:rPr kumimoji="0" lang="ja-JP" altLang="en-US" sz="900" kern="0">
                <a:solidFill>
                  <a:srgbClr val="545454"/>
                </a:solidFill>
                <a:latin typeface="Meiryo" panose="020B0604030504040204" pitchFamily="34" charset="-128"/>
                <a:ea typeface="Meiryo" panose="020B0604030504040204" pitchFamily="34" charset="-128"/>
              </a:rPr>
              <a:t>いただきます。</a:t>
            </a:r>
            <a:endParaRPr kumimoji="0" lang="en-US" altLang="ja-JP" sz="900" kern="0" dirty="0">
              <a:solidFill>
                <a:srgbClr val="545454"/>
              </a:solidFill>
              <a:latin typeface="Meiryo" panose="020B0604030504040204" pitchFamily="34" charset="-128"/>
              <a:ea typeface="Meiryo" panose="020B0604030504040204" pitchFamily="34" charset="-128"/>
            </a:endParaRPr>
          </a:p>
          <a:p>
            <a:pPr>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   </a:t>
            </a:r>
            <a:r>
              <a:rPr kumimoji="0" lang="ja-JP" altLang="en-US" sz="900" kern="0">
                <a:solidFill>
                  <a:srgbClr val="545454"/>
                </a:solidFill>
                <a:latin typeface="Meiryo" panose="020B0604030504040204" pitchFamily="34" charset="-128"/>
                <a:ea typeface="Meiryo" panose="020B0604030504040204" pitchFamily="34" charset="-128"/>
              </a:rPr>
              <a:t>ただし</a:t>
            </a:r>
            <a:r>
              <a:rPr kumimoji="0" lang="ja-JP" altLang="en-US" sz="900" kern="0" dirty="0">
                <a:solidFill>
                  <a:srgbClr val="545454"/>
                </a:solidFill>
                <a:latin typeface="Meiryo" panose="020B0604030504040204" pitchFamily="34" charset="-128"/>
                <a:ea typeface="Meiryo" panose="020B0604030504040204" pitchFamily="34" charset="-128"/>
              </a:rPr>
              <a:t>、制作の進捗状況により進行途中でスケジュールを変更させていただく場合が</a:t>
            </a:r>
            <a:r>
              <a:rPr kumimoji="0" lang="ja-JP" altLang="en-US" sz="900" kern="0">
                <a:solidFill>
                  <a:srgbClr val="545454"/>
                </a:solidFill>
                <a:latin typeface="Meiryo" panose="020B0604030504040204" pitchFamily="34" charset="-128"/>
                <a:ea typeface="Meiryo" panose="020B0604030504040204" pitchFamily="34" charset="-128"/>
              </a:rPr>
              <a:t>あります。</a:t>
            </a:r>
            <a:endParaRPr kumimoji="0" lang="en-US" altLang="ja-JP" sz="900" kern="0" dirty="0">
              <a:solidFill>
                <a:srgbClr val="545454"/>
              </a:solidFill>
              <a:latin typeface="Meiryo" panose="020B0604030504040204" pitchFamily="34" charset="-128"/>
              <a:ea typeface="Meiryo" panose="020B0604030504040204" pitchFamily="34" charset="-128"/>
            </a:endParaRPr>
          </a:p>
        </p:txBody>
      </p:sp>
      <p:sp>
        <p:nvSpPr>
          <p:cNvPr id="22" name="テキスト ボックス 21">
            <a:extLst>
              <a:ext uri="{FF2B5EF4-FFF2-40B4-BE49-F238E27FC236}">
                <a16:creationId xmlns:a16="http://schemas.microsoft.com/office/drawing/2014/main" id="{A9A6E8CF-7B70-5242-9BA9-D1FA62E01196}"/>
              </a:ext>
            </a:extLst>
          </p:cNvPr>
          <p:cNvSpPr txBox="1"/>
          <p:nvPr/>
        </p:nvSpPr>
        <p:spPr>
          <a:xfrm>
            <a:off x="1415480" y="2638815"/>
            <a:ext cx="8733560" cy="3106235"/>
          </a:xfrm>
          <a:prstGeom prst="rect">
            <a:avLst/>
          </a:prstGeom>
          <a:noFill/>
        </p:spPr>
        <p:txBody>
          <a:bodyPr wrap="square" anchor="t">
            <a:spAutoFit/>
          </a:bodyPr>
          <a:lstStyle/>
          <a:p>
            <a:pPr marL="342900" indent="-342900">
              <a:lnSpc>
                <a:spcPct val="120000"/>
              </a:lnSpc>
              <a:spcBef>
                <a:spcPts val="600"/>
              </a:spcBef>
              <a:buSzPct val="120000"/>
              <a:buFont typeface="+mj-ea"/>
              <a:buAutoNum type="circleNumDbPlain"/>
              <a:defRPr/>
            </a:pPr>
            <a:r>
              <a:rPr kumimoji="0" lang="ja-JP" altLang="en-US" sz="1400" b="1" kern="0">
                <a:solidFill>
                  <a:srgbClr val="545454"/>
                </a:solidFill>
                <a:latin typeface="Meiryo" panose="020B0604030504040204" pitchFamily="34" charset="-128"/>
                <a:ea typeface="Meiryo" panose="020B0604030504040204" pitchFamily="34" charset="-128"/>
              </a:rPr>
              <a:t>オリエンテーション実施</a:t>
            </a:r>
            <a:br>
              <a:rPr kumimoji="0" lang="en-US" altLang="ja-JP" sz="1400" b="1" kern="0" dirty="0">
                <a:solidFill>
                  <a:srgbClr val="545454"/>
                </a:solidFill>
                <a:latin typeface="Meiryo" panose="020B0604030504040204" pitchFamily="34" charset="-128"/>
                <a:ea typeface="Meiryo" panose="020B0604030504040204" pitchFamily="34" charset="-128"/>
              </a:rPr>
            </a:br>
            <a:r>
              <a:rPr kumimoji="0" lang="ja-JP" altLang="en-US" sz="1100" b="1" kern="0">
                <a:solidFill>
                  <a:srgbClr val="545454"/>
                </a:solidFill>
                <a:latin typeface="Meiryo" panose="020B0604030504040204" pitchFamily="34" charset="-128"/>
                <a:ea typeface="Meiryo" panose="020B0604030504040204" pitchFamily="34" charset="-128"/>
              </a:rPr>
              <a:t>誰</a:t>
            </a:r>
            <a:r>
              <a:rPr kumimoji="0" lang="ja-JP" altLang="en-US" sz="1100" b="1" kern="0" dirty="0">
                <a:solidFill>
                  <a:srgbClr val="545454"/>
                </a:solidFill>
                <a:latin typeface="Meiryo" panose="020B0604030504040204" pitchFamily="34" charset="-128"/>
                <a:ea typeface="Meiryo" panose="020B0604030504040204" pitchFamily="34" charset="-128"/>
              </a:rPr>
              <a:t>に向けて何のために実施するのか、目的を明確</a:t>
            </a:r>
            <a:r>
              <a:rPr kumimoji="0" lang="ja-JP" altLang="en-US" sz="1100" kern="0" dirty="0">
                <a:solidFill>
                  <a:srgbClr val="545454"/>
                </a:solidFill>
                <a:latin typeface="Meiryo" panose="020B0604030504040204" pitchFamily="34" charset="-128"/>
                <a:ea typeface="Meiryo" panose="020B0604030504040204" pitchFamily="34" charset="-128"/>
              </a:rPr>
              <a:t>に</a:t>
            </a:r>
            <a:r>
              <a:rPr kumimoji="0" lang="ja-JP" altLang="en-US" sz="1100" kern="0">
                <a:solidFill>
                  <a:srgbClr val="545454"/>
                </a:solidFill>
                <a:latin typeface="Meiryo" panose="020B0604030504040204" pitchFamily="34" charset="-128"/>
                <a:ea typeface="Meiryo" panose="020B0604030504040204" pitchFamily="34" charset="-128"/>
              </a:rPr>
              <a:t>します。</a:t>
            </a:r>
            <a:br>
              <a:rPr kumimoji="0" lang="en-US" altLang="ja-JP" sz="1100" kern="0" dirty="0">
                <a:solidFill>
                  <a:srgbClr val="545454"/>
                </a:solidFill>
                <a:latin typeface="Meiryo" panose="020B0604030504040204" pitchFamily="34" charset="-128"/>
                <a:ea typeface="Meiryo" panose="020B0604030504040204" pitchFamily="34" charset="-128"/>
              </a:rPr>
            </a:br>
            <a:r>
              <a:rPr kumimoji="0" lang="en-US" altLang="ja-JP" sz="1100" kern="0" dirty="0">
                <a:solidFill>
                  <a:srgbClr val="545454"/>
                </a:solidFill>
                <a:latin typeface="Meiryo" panose="020B0604030504040204" pitchFamily="34" charset="-128"/>
                <a:ea typeface="Meiryo" panose="020B0604030504040204" pitchFamily="34" charset="-128"/>
              </a:rPr>
              <a:t>※</a:t>
            </a:r>
            <a:r>
              <a:rPr kumimoji="0" lang="ja-JP" altLang="en-US" sz="1100" kern="0" dirty="0">
                <a:solidFill>
                  <a:srgbClr val="545454"/>
                </a:solidFill>
                <a:latin typeface="Meiryo" panose="020B0604030504040204" pitchFamily="34" charset="-128"/>
                <a:ea typeface="Meiryo" panose="020B0604030504040204" pitchFamily="34" charset="-128"/>
              </a:rPr>
              <a:t>制作・掲載内容が固まり次第、代理店様より、所定の手続きにて正式にお申し込み</a:t>
            </a:r>
            <a:r>
              <a:rPr kumimoji="0" lang="ja-JP" altLang="en-US" sz="1100" kern="0">
                <a:solidFill>
                  <a:srgbClr val="545454"/>
                </a:solidFill>
                <a:latin typeface="Meiryo" panose="020B0604030504040204" pitchFamily="34" charset="-128"/>
                <a:ea typeface="Meiryo" panose="020B0604030504040204" pitchFamily="34" charset="-128"/>
              </a:rPr>
              <a:t>いただきます。</a:t>
            </a:r>
            <a:endParaRPr kumimoji="0" lang="ja-JP" altLang="en-US" sz="900" kern="0" dirty="0">
              <a:solidFill>
                <a:srgbClr val="545454"/>
              </a:solidFill>
              <a:latin typeface="Meiryo" panose="020B0604030504040204" pitchFamily="34" charset="-128"/>
              <a:ea typeface="Meiryo" panose="020B0604030504040204" pitchFamily="34" charset="-128"/>
            </a:endParaRPr>
          </a:p>
          <a:p>
            <a:pPr marL="342900" indent="-342900">
              <a:lnSpc>
                <a:spcPct val="120000"/>
              </a:lnSpc>
              <a:spcBef>
                <a:spcPts val="600"/>
              </a:spcBef>
              <a:buSzPct val="120000"/>
              <a:buFont typeface="+mj-ea"/>
              <a:buAutoNum type="circleNumDbPlain"/>
              <a:defRPr/>
            </a:pPr>
            <a:r>
              <a:rPr kumimoji="0" lang="ja-JP" altLang="en-US" sz="1400" b="1" kern="0">
                <a:solidFill>
                  <a:srgbClr val="545454"/>
                </a:solidFill>
                <a:latin typeface="Meiryo" panose="020B0604030504040204" pitchFamily="34" charset="-128"/>
                <a:ea typeface="Meiryo" panose="020B0604030504040204" pitchFamily="34" charset="-128"/>
              </a:rPr>
              <a:t>演出案の</a:t>
            </a:r>
            <a:r>
              <a:rPr kumimoji="0" lang="ja-JP" altLang="en-US" sz="1400" b="1" kern="0" dirty="0">
                <a:solidFill>
                  <a:srgbClr val="545454"/>
                </a:solidFill>
                <a:latin typeface="Meiryo" panose="020B0604030504040204" pitchFamily="34" charset="-128"/>
                <a:ea typeface="Meiryo" panose="020B0604030504040204" pitchFamily="34" charset="-128"/>
              </a:rPr>
              <a:t>ご提出</a:t>
            </a:r>
            <a:r>
              <a:rPr kumimoji="0" lang="en-US" altLang="ja-JP" sz="1400" b="1" kern="0" dirty="0">
                <a:solidFill>
                  <a:srgbClr val="545454"/>
                </a:solidFill>
                <a:latin typeface="Meiryo" panose="020B0604030504040204" pitchFamily="34" charset="-128"/>
                <a:ea typeface="Meiryo" panose="020B0604030504040204" pitchFamily="34" charset="-128"/>
              </a:rPr>
              <a:t>/</a:t>
            </a:r>
            <a:r>
              <a:rPr kumimoji="0" lang="ja-JP" altLang="en-US" sz="1400" b="1" kern="0">
                <a:solidFill>
                  <a:srgbClr val="545454"/>
                </a:solidFill>
                <a:latin typeface="Meiryo" panose="020B0604030504040204" pitchFamily="34" charset="-128"/>
                <a:ea typeface="Meiryo" panose="020B0604030504040204" pitchFamily="34" charset="-128"/>
              </a:rPr>
              <a:t>ご確認</a:t>
            </a:r>
            <a:br>
              <a:rPr kumimoji="0" lang="en-US" altLang="ja-JP" sz="1400" b="1" kern="0" dirty="0">
                <a:solidFill>
                  <a:srgbClr val="545454"/>
                </a:solidFill>
                <a:latin typeface="Meiryo" panose="020B0604030504040204" pitchFamily="34" charset="-128"/>
                <a:ea typeface="Meiryo" panose="020B0604030504040204" pitchFamily="34" charset="-128"/>
              </a:rPr>
            </a:br>
            <a:r>
              <a:rPr kumimoji="0" lang="ja-JP" altLang="en-US" sz="1100" kern="0">
                <a:solidFill>
                  <a:srgbClr val="545454"/>
                </a:solidFill>
                <a:latin typeface="Meiryo" panose="020B0604030504040204" pitchFamily="34" charset="-128"/>
                <a:ea typeface="Meiryo" panose="020B0604030504040204" pitchFamily="34" charset="-128"/>
              </a:rPr>
              <a:t>弊社より演出案</a:t>
            </a:r>
            <a:r>
              <a:rPr kumimoji="0" lang="ja-JP" altLang="en-US" sz="1100" kern="0" dirty="0">
                <a:solidFill>
                  <a:srgbClr val="545454"/>
                </a:solidFill>
                <a:latin typeface="Meiryo" panose="020B0604030504040204" pitchFamily="34" charset="-128"/>
                <a:ea typeface="Meiryo" panose="020B0604030504040204" pitchFamily="34" charset="-128"/>
              </a:rPr>
              <a:t>をご提案し、広告主様と擦り合わせの上、内容を確定</a:t>
            </a:r>
            <a:r>
              <a:rPr kumimoji="0" lang="ja-JP" altLang="en-US" sz="1100" kern="0">
                <a:solidFill>
                  <a:srgbClr val="545454"/>
                </a:solidFill>
                <a:latin typeface="Meiryo" panose="020B0604030504040204" pitchFamily="34" charset="-128"/>
                <a:ea typeface="Meiryo" panose="020B0604030504040204" pitchFamily="34" charset="-128"/>
              </a:rPr>
              <a:t>させます。</a:t>
            </a:r>
            <a:endParaRPr kumimoji="0" lang="en-US" altLang="ja-JP" sz="900" b="1" kern="0" dirty="0">
              <a:solidFill>
                <a:srgbClr val="545454"/>
              </a:solidFill>
              <a:latin typeface="Meiryo" panose="020B0604030504040204" pitchFamily="34" charset="-128"/>
              <a:ea typeface="Meiryo" panose="020B0604030504040204" pitchFamily="34" charset="-128"/>
            </a:endParaRPr>
          </a:p>
          <a:p>
            <a:pPr marL="342900" indent="-342900">
              <a:lnSpc>
                <a:spcPct val="120000"/>
              </a:lnSpc>
              <a:spcBef>
                <a:spcPts val="600"/>
              </a:spcBef>
              <a:buSzPct val="120000"/>
              <a:buFont typeface="+mj-ea"/>
              <a:buAutoNum type="circleNumDbPlain"/>
              <a:defRPr/>
            </a:pPr>
            <a:r>
              <a:rPr kumimoji="0" lang="ja-JP" altLang="en-US" sz="1400" b="1" kern="0">
                <a:solidFill>
                  <a:srgbClr val="545454"/>
                </a:solidFill>
                <a:latin typeface="Meiryo" panose="020B0604030504040204" pitchFamily="34" charset="-128"/>
                <a:ea typeface="Meiryo" panose="020B0604030504040204" pitchFamily="34" charset="-128"/>
              </a:rPr>
              <a:t>演出映像のご</a:t>
            </a:r>
            <a:r>
              <a:rPr kumimoji="0" lang="ja-JP" altLang="en-US" sz="1400" b="1" kern="0" dirty="0">
                <a:solidFill>
                  <a:srgbClr val="545454"/>
                </a:solidFill>
                <a:latin typeface="Meiryo" panose="020B0604030504040204" pitchFamily="34" charset="-128"/>
                <a:ea typeface="Meiryo" panose="020B0604030504040204" pitchFamily="34" charset="-128"/>
              </a:rPr>
              <a:t>提出</a:t>
            </a:r>
            <a:r>
              <a:rPr kumimoji="0" lang="en-US" altLang="ja-JP" sz="1400" b="1" kern="0" dirty="0">
                <a:solidFill>
                  <a:srgbClr val="545454"/>
                </a:solidFill>
                <a:latin typeface="Meiryo" panose="020B0604030504040204" pitchFamily="34" charset="-128"/>
                <a:ea typeface="Meiryo" panose="020B0604030504040204" pitchFamily="34" charset="-128"/>
              </a:rPr>
              <a:t>/</a:t>
            </a:r>
            <a:r>
              <a:rPr kumimoji="0" lang="ja-JP" altLang="en-US" sz="1400" b="1" kern="0">
                <a:solidFill>
                  <a:srgbClr val="545454"/>
                </a:solidFill>
                <a:latin typeface="Meiryo" panose="020B0604030504040204" pitchFamily="34" charset="-128"/>
                <a:ea typeface="Meiryo" panose="020B0604030504040204" pitchFamily="34" charset="-128"/>
              </a:rPr>
              <a:t>ご確認</a:t>
            </a:r>
            <a:br>
              <a:rPr kumimoji="0" lang="en-US" altLang="ja-JP" sz="1400" b="1" kern="0" dirty="0">
                <a:solidFill>
                  <a:srgbClr val="545454"/>
                </a:solidFill>
                <a:latin typeface="Meiryo" panose="020B0604030504040204" pitchFamily="34" charset="-128"/>
                <a:ea typeface="Meiryo" panose="020B0604030504040204" pitchFamily="34" charset="-128"/>
              </a:rPr>
            </a:br>
            <a:r>
              <a:rPr kumimoji="0" lang="ja-JP" altLang="en-US" sz="1100" kern="0">
                <a:solidFill>
                  <a:srgbClr val="545454"/>
                </a:solidFill>
                <a:latin typeface="Meiryo" panose="020B0604030504040204" pitchFamily="34" charset="-128"/>
                <a:ea typeface="Meiryo" panose="020B0604030504040204" pitchFamily="34" charset="-128"/>
              </a:rPr>
              <a:t>②</a:t>
            </a:r>
            <a:r>
              <a:rPr kumimoji="0" lang="ja-JP" altLang="en-US" sz="1100" kern="0" dirty="0">
                <a:solidFill>
                  <a:srgbClr val="545454"/>
                </a:solidFill>
                <a:latin typeface="Meiryo" panose="020B0604030504040204" pitchFamily="34" charset="-128"/>
                <a:ea typeface="Meiryo" panose="020B0604030504040204" pitchFamily="34" charset="-128"/>
              </a:rPr>
              <a:t>で確定させた内容</a:t>
            </a:r>
            <a:r>
              <a:rPr kumimoji="0" lang="ja-JP" altLang="en-US" sz="1100" kern="0">
                <a:solidFill>
                  <a:srgbClr val="545454"/>
                </a:solidFill>
                <a:latin typeface="Meiryo" panose="020B0604030504040204" pitchFamily="34" charset="-128"/>
                <a:ea typeface="Meiryo" panose="020B0604030504040204" pitchFamily="34" charset="-128"/>
              </a:rPr>
              <a:t>に基づいて演出映像を</a:t>
            </a:r>
            <a:r>
              <a:rPr kumimoji="0" lang="ja-JP" altLang="en-US" sz="1100" kern="0" dirty="0">
                <a:solidFill>
                  <a:srgbClr val="545454"/>
                </a:solidFill>
                <a:latin typeface="Meiryo" panose="020B0604030504040204" pitchFamily="34" charset="-128"/>
                <a:ea typeface="Meiryo" panose="020B0604030504040204" pitchFamily="34" charset="-128"/>
              </a:rPr>
              <a:t>ご提案し、広告主様ご確認の上要素を確定</a:t>
            </a:r>
            <a:r>
              <a:rPr kumimoji="0" lang="ja-JP" altLang="en-US" sz="1100" kern="0">
                <a:solidFill>
                  <a:srgbClr val="545454"/>
                </a:solidFill>
                <a:latin typeface="Meiryo" panose="020B0604030504040204" pitchFamily="34" charset="-128"/>
                <a:ea typeface="Meiryo" panose="020B0604030504040204" pitchFamily="34" charset="-128"/>
              </a:rPr>
              <a:t>します。　　　　</a:t>
            </a:r>
            <a:endParaRPr kumimoji="0" lang="ja-JP" altLang="en-US" sz="900" kern="0" dirty="0">
              <a:solidFill>
                <a:srgbClr val="545454"/>
              </a:solidFill>
              <a:latin typeface="Meiryo" panose="020B0604030504040204" pitchFamily="34" charset="-128"/>
              <a:ea typeface="Meiryo" panose="020B0604030504040204" pitchFamily="34" charset="-128"/>
            </a:endParaRPr>
          </a:p>
          <a:p>
            <a:pPr marL="342900" indent="-342900">
              <a:lnSpc>
                <a:spcPct val="120000"/>
              </a:lnSpc>
              <a:spcBef>
                <a:spcPts val="600"/>
              </a:spcBef>
              <a:buSzPct val="120000"/>
              <a:buFont typeface="+mj-ea"/>
              <a:buAutoNum type="circleNumDbPlain"/>
              <a:defRPr/>
            </a:pPr>
            <a:r>
              <a:rPr kumimoji="0" lang="en-US" altLang="ja-JP" sz="1400" b="1" kern="0" dirty="0">
                <a:solidFill>
                  <a:srgbClr val="545454"/>
                </a:solidFill>
                <a:latin typeface="Meiryo" panose="020B0604030504040204" pitchFamily="34" charset="-128"/>
                <a:ea typeface="Meiryo" panose="020B0604030504040204" pitchFamily="34" charset="-128"/>
              </a:rPr>
              <a:t>HTML</a:t>
            </a:r>
            <a:r>
              <a:rPr kumimoji="0" lang="ja-JP" altLang="en-US" sz="1400" b="1" kern="0" dirty="0" err="1">
                <a:solidFill>
                  <a:srgbClr val="545454"/>
                </a:solidFill>
                <a:latin typeface="Meiryo" panose="020B0604030504040204" pitchFamily="34" charset="-128"/>
                <a:ea typeface="Meiryo" panose="020B0604030504040204" pitchFamily="34" charset="-128"/>
              </a:rPr>
              <a:t>での</a:t>
            </a:r>
            <a:r>
              <a:rPr kumimoji="0" lang="ja-JP" altLang="en-US" sz="1400" b="1" kern="0" dirty="0">
                <a:solidFill>
                  <a:srgbClr val="545454"/>
                </a:solidFill>
                <a:latin typeface="Meiryo" panose="020B0604030504040204" pitchFamily="34" charset="-128"/>
                <a:ea typeface="Meiryo" panose="020B0604030504040204" pitchFamily="34" charset="-128"/>
              </a:rPr>
              <a:t>動作確認</a:t>
            </a:r>
            <a:r>
              <a:rPr kumimoji="0" lang="en-US" altLang="ja-JP" sz="1400" b="1" kern="0" dirty="0">
                <a:solidFill>
                  <a:srgbClr val="545454"/>
                </a:solidFill>
                <a:latin typeface="Meiryo" panose="020B0604030504040204" pitchFamily="34" charset="-128"/>
                <a:ea typeface="Meiryo" panose="020B0604030504040204" pitchFamily="34" charset="-128"/>
              </a:rPr>
              <a:t>/</a:t>
            </a:r>
            <a:r>
              <a:rPr kumimoji="0" lang="ja-JP" altLang="en-US" sz="1400" b="1" kern="0">
                <a:solidFill>
                  <a:srgbClr val="545454"/>
                </a:solidFill>
                <a:latin typeface="Meiryo" panose="020B0604030504040204" pitchFamily="34" charset="-128"/>
                <a:ea typeface="Meiryo" panose="020B0604030504040204" pitchFamily="34" charset="-128"/>
              </a:rPr>
              <a:t>校了</a:t>
            </a:r>
            <a:br>
              <a:rPr kumimoji="0" lang="en-US" altLang="ja-JP" sz="1400" b="1" kern="0" dirty="0">
                <a:solidFill>
                  <a:srgbClr val="545454"/>
                </a:solidFill>
                <a:latin typeface="Meiryo" panose="020B0604030504040204" pitchFamily="34" charset="-128"/>
                <a:ea typeface="Meiryo" panose="020B0604030504040204" pitchFamily="34" charset="-128"/>
              </a:rPr>
            </a:br>
            <a:r>
              <a:rPr kumimoji="0" lang="ja-JP" altLang="en-US" sz="1100" kern="0">
                <a:solidFill>
                  <a:srgbClr val="545454"/>
                </a:solidFill>
                <a:latin typeface="Meiryo" panose="020B0604030504040204" pitchFamily="34" charset="-128"/>
                <a:ea typeface="Meiryo" panose="020B0604030504040204" pitchFamily="34" charset="-128"/>
              </a:rPr>
              <a:t>テストサーバー上</a:t>
            </a:r>
            <a:r>
              <a:rPr kumimoji="0" lang="ja-JP" altLang="en-US" sz="1100" kern="0" dirty="0">
                <a:solidFill>
                  <a:srgbClr val="545454"/>
                </a:solidFill>
                <a:latin typeface="Meiryo" panose="020B0604030504040204" pitchFamily="34" charset="-128"/>
                <a:ea typeface="Meiryo" panose="020B0604030504040204" pitchFamily="34" charset="-128"/>
              </a:rPr>
              <a:t>もしくは</a:t>
            </a:r>
            <a:r>
              <a:rPr kumimoji="0" lang="en-US" altLang="ja-JP" sz="1100" kern="0" dirty="0">
                <a:solidFill>
                  <a:srgbClr val="545454"/>
                </a:solidFill>
                <a:latin typeface="Meiryo" panose="020B0604030504040204" pitchFamily="34" charset="-128"/>
                <a:ea typeface="Meiryo" panose="020B0604030504040204" pitchFamily="34" charset="-128"/>
              </a:rPr>
              <a:t>HTML</a:t>
            </a:r>
            <a:r>
              <a:rPr kumimoji="0" lang="ja-JP" altLang="en-US" sz="1100" kern="0" dirty="0">
                <a:solidFill>
                  <a:srgbClr val="545454"/>
                </a:solidFill>
                <a:latin typeface="Meiryo" panose="020B0604030504040204" pitchFamily="34" charset="-128"/>
                <a:ea typeface="Meiryo" panose="020B0604030504040204" pitchFamily="34" charset="-128"/>
              </a:rPr>
              <a:t>ファイルにて、企画ページの動作確認を行っていただき校了と</a:t>
            </a:r>
            <a:r>
              <a:rPr kumimoji="0" lang="ja-JP" altLang="en-US" sz="1100" kern="0">
                <a:solidFill>
                  <a:srgbClr val="545454"/>
                </a:solidFill>
                <a:latin typeface="Meiryo" panose="020B0604030504040204" pitchFamily="34" charset="-128"/>
                <a:ea typeface="Meiryo" panose="020B0604030504040204" pitchFamily="34" charset="-128"/>
              </a:rPr>
              <a:t>なります。</a:t>
            </a:r>
            <a:br>
              <a:rPr kumimoji="0" lang="en-US" altLang="ja-JP" sz="1100" kern="0" dirty="0">
                <a:solidFill>
                  <a:srgbClr val="545454"/>
                </a:solidFill>
                <a:latin typeface="Meiryo" panose="020B0604030504040204" pitchFamily="34" charset="-128"/>
                <a:ea typeface="Meiryo" panose="020B0604030504040204" pitchFamily="34" charset="-128"/>
              </a:rPr>
            </a:br>
            <a:r>
              <a:rPr kumimoji="0" lang="en-US" altLang="ja-JP" sz="1100" kern="0" dirty="0">
                <a:solidFill>
                  <a:srgbClr val="545454"/>
                </a:solidFill>
                <a:latin typeface="Meiryo" panose="020B0604030504040204" pitchFamily="34" charset="-128"/>
                <a:ea typeface="Meiryo" panose="020B0604030504040204" pitchFamily="34" charset="-128"/>
              </a:rPr>
              <a:t>※</a:t>
            </a:r>
            <a:r>
              <a:rPr kumimoji="0" lang="ja-JP" altLang="en-US" sz="1100" kern="0" dirty="0">
                <a:solidFill>
                  <a:srgbClr val="545454"/>
                </a:solidFill>
                <a:latin typeface="Meiryo" panose="020B0604030504040204" pitchFamily="34" charset="-128"/>
                <a:ea typeface="Meiryo" panose="020B0604030504040204" pitchFamily="34" charset="-128"/>
              </a:rPr>
              <a:t>原則として、この段階での修正はお受け</a:t>
            </a:r>
            <a:r>
              <a:rPr kumimoji="0" lang="ja-JP" altLang="en-US" sz="1100" kern="0">
                <a:solidFill>
                  <a:srgbClr val="545454"/>
                </a:solidFill>
                <a:latin typeface="Meiryo" panose="020B0604030504040204" pitchFamily="34" charset="-128"/>
                <a:ea typeface="Meiryo" panose="020B0604030504040204" pitchFamily="34" charset="-128"/>
              </a:rPr>
              <a:t>できません。</a:t>
            </a:r>
            <a:endParaRPr kumimoji="0" lang="ja-JP" altLang="en-US" sz="900" kern="0" dirty="0">
              <a:solidFill>
                <a:srgbClr val="545454"/>
              </a:solidFill>
              <a:latin typeface="Meiryo" panose="020B0604030504040204" pitchFamily="34" charset="-128"/>
              <a:ea typeface="Meiryo" panose="020B0604030504040204" pitchFamily="34" charset="-128"/>
            </a:endParaRPr>
          </a:p>
          <a:p>
            <a:pPr marL="342900" indent="-342900">
              <a:lnSpc>
                <a:spcPct val="120000"/>
              </a:lnSpc>
              <a:spcBef>
                <a:spcPts val="600"/>
              </a:spcBef>
              <a:buSzPct val="120000"/>
              <a:buFont typeface="+mj-ea"/>
              <a:buAutoNum type="circleNumDbPlain"/>
              <a:defRPr/>
            </a:pPr>
            <a:r>
              <a:rPr kumimoji="0" lang="ja-JP" altLang="en-US" sz="1400" b="1" kern="0">
                <a:solidFill>
                  <a:srgbClr val="545454"/>
                </a:solidFill>
                <a:latin typeface="Meiryo" panose="020B0604030504040204" pitchFamily="34" charset="-128"/>
                <a:ea typeface="Meiryo" panose="020B0604030504040204" pitchFamily="34" charset="-128"/>
              </a:rPr>
              <a:t>弊社内</a:t>
            </a:r>
            <a:r>
              <a:rPr kumimoji="0" lang="ja-JP" altLang="en-US" sz="1400" b="1" kern="0" dirty="0">
                <a:solidFill>
                  <a:srgbClr val="545454"/>
                </a:solidFill>
                <a:latin typeface="Meiryo" panose="020B0604030504040204" pitchFamily="34" charset="-128"/>
                <a:ea typeface="Meiryo" panose="020B0604030504040204" pitchFamily="34" charset="-128"/>
              </a:rPr>
              <a:t>チェック</a:t>
            </a:r>
            <a:r>
              <a:rPr kumimoji="0" lang="en-US" altLang="ja-JP" sz="1400" b="1" kern="0" dirty="0">
                <a:solidFill>
                  <a:srgbClr val="545454"/>
                </a:solidFill>
                <a:latin typeface="Meiryo" panose="020B0604030504040204" pitchFamily="34" charset="-128"/>
                <a:ea typeface="Meiryo" panose="020B0604030504040204" pitchFamily="34" charset="-128"/>
              </a:rPr>
              <a:t>/</a:t>
            </a:r>
            <a:r>
              <a:rPr kumimoji="0" lang="ja-JP" altLang="en-US" sz="1400" b="1" kern="0" dirty="0">
                <a:solidFill>
                  <a:srgbClr val="545454"/>
                </a:solidFill>
                <a:latin typeface="Meiryo" panose="020B0604030504040204" pitchFamily="34" charset="-128"/>
                <a:ea typeface="Meiryo" panose="020B0604030504040204" pitchFamily="34" charset="-128"/>
              </a:rPr>
              <a:t>本番環境へ</a:t>
            </a:r>
            <a:r>
              <a:rPr kumimoji="0" lang="ja-JP" altLang="en-US" sz="1400" b="1" kern="0">
                <a:solidFill>
                  <a:srgbClr val="545454"/>
                </a:solidFill>
                <a:latin typeface="Meiryo" panose="020B0604030504040204" pitchFamily="34" charset="-128"/>
                <a:ea typeface="Meiryo" panose="020B0604030504040204" pitchFamily="34" charset="-128"/>
              </a:rPr>
              <a:t>のファイルアップ</a:t>
            </a:r>
            <a:br>
              <a:rPr kumimoji="0" lang="en-US" altLang="ja-JP" sz="1400" b="1" kern="0" dirty="0">
                <a:solidFill>
                  <a:srgbClr val="545454"/>
                </a:solidFill>
                <a:latin typeface="Meiryo" panose="020B0604030504040204" pitchFamily="34" charset="-128"/>
                <a:ea typeface="Meiryo" panose="020B0604030504040204" pitchFamily="34" charset="-128"/>
              </a:rPr>
            </a:br>
            <a:r>
              <a:rPr kumimoji="0" lang="ja-JP" altLang="en-US" sz="1100" kern="0">
                <a:solidFill>
                  <a:srgbClr val="545454"/>
                </a:solidFill>
                <a:latin typeface="Meiryo" panose="020B0604030504040204" pitchFamily="34" charset="-128"/>
                <a:ea typeface="Meiryo" panose="020B0604030504040204" pitchFamily="34" charset="-128"/>
              </a:rPr>
              <a:t>弊社</a:t>
            </a:r>
            <a:r>
              <a:rPr kumimoji="0" lang="ja-JP" altLang="en-US" sz="1100" kern="0" dirty="0">
                <a:solidFill>
                  <a:srgbClr val="545454"/>
                </a:solidFill>
                <a:latin typeface="Meiryo" panose="020B0604030504040204" pitchFamily="34" charset="-128"/>
                <a:ea typeface="Meiryo" panose="020B0604030504040204" pitchFamily="34" charset="-128"/>
              </a:rPr>
              <a:t>において最終確認を行った上で、本番公開を行います。</a:t>
            </a:r>
            <a:endParaRPr kumimoji="0" lang="en-US" altLang="ja-JP" sz="1100" kern="0" dirty="0">
              <a:solidFill>
                <a:srgbClr val="545454"/>
              </a:solidFill>
              <a:latin typeface="Meiryo" panose="020B0604030504040204" pitchFamily="34" charset="-128"/>
              <a:ea typeface="Meiryo" panose="020B0604030504040204" pitchFamily="34" charset="-128"/>
            </a:endParaRPr>
          </a:p>
        </p:txBody>
      </p:sp>
      <p:sp>
        <p:nvSpPr>
          <p:cNvPr id="23" name="ホームベース 22">
            <a:extLst>
              <a:ext uri="{FF2B5EF4-FFF2-40B4-BE49-F238E27FC236}">
                <a16:creationId xmlns:a16="http://schemas.microsoft.com/office/drawing/2014/main" id="{C020C3D5-45E5-0D3F-D5BB-BB644FDD8891}"/>
              </a:ext>
            </a:extLst>
          </p:cNvPr>
          <p:cNvSpPr/>
          <p:nvPr/>
        </p:nvSpPr>
        <p:spPr>
          <a:xfrm>
            <a:off x="8767274" y="1380463"/>
            <a:ext cx="1800000"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掲載開始</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24" name="ホームベース 23">
            <a:extLst>
              <a:ext uri="{FF2B5EF4-FFF2-40B4-BE49-F238E27FC236}">
                <a16:creationId xmlns:a16="http://schemas.microsoft.com/office/drawing/2014/main" id="{80DA14E7-4707-0303-E492-7FB3BA005A91}"/>
              </a:ext>
            </a:extLst>
          </p:cNvPr>
          <p:cNvSpPr/>
          <p:nvPr/>
        </p:nvSpPr>
        <p:spPr>
          <a:xfrm>
            <a:off x="7309918" y="1380463"/>
            <a:ext cx="1800000" cy="756000"/>
          </a:xfrm>
          <a:prstGeom prst="homePlate">
            <a:avLst/>
          </a:prstGeom>
          <a:solidFill>
            <a:srgbClr val="DC5976"/>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公開準備</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25" name="円/楕円 24">
            <a:extLst>
              <a:ext uri="{FF2B5EF4-FFF2-40B4-BE49-F238E27FC236}">
                <a16:creationId xmlns:a16="http://schemas.microsoft.com/office/drawing/2014/main" id="{C6398E68-51DA-1B64-C1BC-776623BC9F08}"/>
              </a:ext>
            </a:extLst>
          </p:cNvPr>
          <p:cNvSpPr>
            <a:spLocks noChangeAspect="1"/>
          </p:cNvSpPr>
          <p:nvPr/>
        </p:nvSpPr>
        <p:spPr>
          <a:xfrm>
            <a:off x="7549361" y="1074373"/>
            <a:ext cx="432000" cy="432000"/>
          </a:xfrm>
          <a:prstGeom prst="ellipse">
            <a:avLst/>
          </a:prstGeom>
          <a:solidFill>
            <a:srgbClr val="DC5976"/>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5</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26" name="ホームベース 25">
            <a:extLst>
              <a:ext uri="{FF2B5EF4-FFF2-40B4-BE49-F238E27FC236}">
                <a16:creationId xmlns:a16="http://schemas.microsoft.com/office/drawing/2014/main" id="{5351AB1E-F1BC-91C4-B5E8-7F1F179BBE57}"/>
              </a:ext>
            </a:extLst>
          </p:cNvPr>
          <p:cNvSpPr/>
          <p:nvPr/>
        </p:nvSpPr>
        <p:spPr>
          <a:xfrm>
            <a:off x="5852560" y="1380463"/>
            <a:ext cx="1800000"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540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テストアップ　</a:t>
            </a:r>
          </a:p>
        </p:txBody>
      </p:sp>
      <p:sp>
        <p:nvSpPr>
          <p:cNvPr id="27" name="円/楕円 26">
            <a:extLst>
              <a:ext uri="{FF2B5EF4-FFF2-40B4-BE49-F238E27FC236}">
                <a16:creationId xmlns:a16="http://schemas.microsoft.com/office/drawing/2014/main" id="{34D7B59A-AC4C-EA26-620D-5431F8289462}"/>
              </a:ext>
            </a:extLst>
          </p:cNvPr>
          <p:cNvSpPr>
            <a:spLocks noChangeAspect="1"/>
          </p:cNvSpPr>
          <p:nvPr/>
        </p:nvSpPr>
        <p:spPr>
          <a:xfrm>
            <a:off x="6073308" y="1074373"/>
            <a:ext cx="432000" cy="432000"/>
          </a:xfrm>
          <a:prstGeom prst="ellipse">
            <a:avLst/>
          </a:prstGeom>
          <a:solidFill>
            <a:srgbClr val="E791A4"/>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4</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28" name="ホームベース 27">
            <a:extLst>
              <a:ext uri="{FF2B5EF4-FFF2-40B4-BE49-F238E27FC236}">
                <a16:creationId xmlns:a16="http://schemas.microsoft.com/office/drawing/2014/main" id="{68D97472-9BB1-7730-9A48-93E1587FBC33}"/>
              </a:ext>
            </a:extLst>
          </p:cNvPr>
          <p:cNvSpPr/>
          <p:nvPr/>
        </p:nvSpPr>
        <p:spPr>
          <a:xfrm>
            <a:off x="4395202" y="1380463"/>
            <a:ext cx="1800000" cy="756000"/>
          </a:xfrm>
          <a:prstGeom prst="homePlate">
            <a:avLst/>
          </a:prstGeom>
          <a:solidFill>
            <a:srgbClr val="F5F5F5">
              <a:lumMod val="50000"/>
            </a:srgbClr>
          </a:solidFill>
          <a:ln w="50800" cap="flat" cmpd="sng" algn="ctr">
            <a:solidFill>
              <a:srgbClr val="FFFFFF"/>
            </a:solidFill>
            <a:prstDash val="solid"/>
          </a:ln>
          <a:effectLst/>
        </p:spPr>
        <p:txBody>
          <a:bodyPr rot="0" spcFirstLastPara="0" vertOverflow="overflow" horzOverflow="overflow" vert="horz" wrap="none" lIns="540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演出映像確定</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29" name="円/楕円 28">
            <a:extLst>
              <a:ext uri="{FF2B5EF4-FFF2-40B4-BE49-F238E27FC236}">
                <a16:creationId xmlns:a16="http://schemas.microsoft.com/office/drawing/2014/main" id="{FCECEC23-5916-2BD4-474B-21BF32A498F5}"/>
              </a:ext>
            </a:extLst>
          </p:cNvPr>
          <p:cNvSpPr>
            <a:spLocks noChangeAspect="1"/>
          </p:cNvSpPr>
          <p:nvPr/>
        </p:nvSpPr>
        <p:spPr>
          <a:xfrm>
            <a:off x="4597255" y="1074373"/>
            <a:ext cx="432000" cy="432000"/>
          </a:xfrm>
          <a:prstGeom prst="ellipse">
            <a:avLst/>
          </a:prstGeom>
          <a:solidFill>
            <a:srgbClr val="F5F5F5">
              <a:lumMod val="5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3</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30" name="ホームベース 29">
            <a:extLst>
              <a:ext uri="{FF2B5EF4-FFF2-40B4-BE49-F238E27FC236}">
                <a16:creationId xmlns:a16="http://schemas.microsoft.com/office/drawing/2014/main" id="{A812196C-C377-9A4D-C71B-5961F85F7AFD}"/>
              </a:ext>
            </a:extLst>
          </p:cNvPr>
          <p:cNvSpPr/>
          <p:nvPr/>
        </p:nvSpPr>
        <p:spPr>
          <a:xfrm>
            <a:off x="2937844" y="1380463"/>
            <a:ext cx="1800000" cy="756000"/>
          </a:xfrm>
          <a:prstGeom prst="homePlate">
            <a:avLst/>
          </a:prstGeom>
          <a:solidFill>
            <a:srgbClr val="F5F5F5">
              <a:lumMod val="75000"/>
            </a:srgbClr>
          </a:solidFill>
          <a:ln w="50800" cap="flat" cmpd="sng" algn="ctr">
            <a:solidFill>
              <a:srgbClr val="FFFFFF"/>
            </a:solidFill>
            <a:prstDash val="solid"/>
          </a:ln>
          <a:effectLst/>
        </p:spPr>
        <p:txBody>
          <a:bodyPr rot="0" spcFirstLastPara="0" vertOverflow="overflow" horzOverflow="overflow" vert="horz" wrap="none" lIns="612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000000"/>
                </a:solidFill>
                <a:latin typeface="Meiryo" panose="020B0604030504040204" pitchFamily="34" charset="-128"/>
                <a:ea typeface="Meiryo" panose="020B0604030504040204" pitchFamily="34" charset="-128"/>
              </a:rPr>
              <a:t>演出案確定</a:t>
            </a:r>
            <a:endParaRPr kumimoji="0" lang="ja-JP" altLang="en-US" sz="1100" b="1" kern="0" spc="100" dirty="0">
              <a:solidFill>
                <a:srgbClr val="000000"/>
              </a:solidFill>
              <a:latin typeface="Meiryo" panose="020B0604030504040204" pitchFamily="34" charset="-128"/>
              <a:ea typeface="Meiryo" panose="020B0604030504040204" pitchFamily="34" charset="-128"/>
            </a:endParaRPr>
          </a:p>
        </p:txBody>
      </p:sp>
      <p:sp>
        <p:nvSpPr>
          <p:cNvPr id="31" name="円/楕円 30">
            <a:extLst>
              <a:ext uri="{FF2B5EF4-FFF2-40B4-BE49-F238E27FC236}">
                <a16:creationId xmlns:a16="http://schemas.microsoft.com/office/drawing/2014/main" id="{8FCA3469-A42B-B707-10A2-AA1D75762D43}"/>
              </a:ext>
            </a:extLst>
          </p:cNvPr>
          <p:cNvSpPr>
            <a:spLocks noChangeAspect="1"/>
          </p:cNvSpPr>
          <p:nvPr/>
        </p:nvSpPr>
        <p:spPr>
          <a:xfrm>
            <a:off x="3121202" y="1074373"/>
            <a:ext cx="432000" cy="432000"/>
          </a:xfrm>
          <a:prstGeom prst="ellipse">
            <a:avLst/>
          </a:prstGeom>
          <a:solidFill>
            <a:srgbClr val="F5F5F5">
              <a:lumMod val="75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2</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32" name="ホームベース 31">
            <a:extLst>
              <a:ext uri="{FF2B5EF4-FFF2-40B4-BE49-F238E27FC236}">
                <a16:creationId xmlns:a16="http://schemas.microsoft.com/office/drawing/2014/main" id="{E95AC4D1-C085-0C9B-BA93-E7D479D2771A}"/>
              </a:ext>
            </a:extLst>
          </p:cNvPr>
          <p:cNvSpPr/>
          <p:nvPr/>
        </p:nvSpPr>
        <p:spPr>
          <a:xfrm>
            <a:off x="1480486" y="1380463"/>
            <a:ext cx="1800000" cy="756000"/>
          </a:xfrm>
          <a:prstGeom prst="homePlate">
            <a:avLst/>
          </a:prstGeom>
          <a:solidFill>
            <a:srgbClr val="EBEBEB"/>
          </a:solidFill>
          <a:ln w="50800" cap="flat" cmpd="sng" algn="ctr">
            <a:solidFill>
              <a:srgbClr val="FFFFFF"/>
            </a:solidFill>
            <a:prstDash val="solid"/>
          </a:ln>
          <a:effectLst/>
        </p:spPr>
        <p:txBody>
          <a:bodyPr rot="0" spcFirstLastPara="0" vertOverflow="overflow" horzOverflow="overflow" vert="horz" wrap="none" lIns="144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000000"/>
                </a:solidFill>
                <a:latin typeface="Meiryo" panose="020B0604030504040204" pitchFamily="34" charset="-128"/>
                <a:ea typeface="Meiryo" panose="020B0604030504040204" pitchFamily="34" charset="-128"/>
              </a:rPr>
              <a:t>お申し込み</a:t>
            </a:r>
          </a:p>
          <a:p>
            <a:pPr>
              <a:defRPr/>
            </a:pPr>
            <a:r>
              <a:rPr kumimoji="0" lang="ja-JP" altLang="en-US" sz="1100" b="1" kern="0" spc="100">
                <a:solidFill>
                  <a:srgbClr val="000000"/>
                </a:solidFill>
                <a:latin typeface="Meiryo" panose="020B0604030504040204" pitchFamily="34" charset="-128"/>
                <a:ea typeface="Meiryo" panose="020B0604030504040204" pitchFamily="34" charset="-128"/>
              </a:rPr>
              <a:t>オリエンテーション</a:t>
            </a:r>
            <a:endParaRPr kumimoji="0" lang="ja-JP" altLang="en-US" sz="1100" b="1" kern="0" spc="100" dirty="0">
              <a:solidFill>
                <a:srgbClr val="000000"/>
              </a:solidFill>
              <a:latin typeface="Meiryo" panose="020B0604030504040204" pitchFamily="34" charset="-128"/>
              <a:ea typeface="Meiryo" panose="020B0604030504040204" pitchFamily="34" charset="-128"/>
            </a:endParaRPr>
          </a:p>
        </p:txBody>
      </p:sp>
      <p:sp>
        <p:nvSpPr>
          <p:cNvPr id="33" name="円/楕円 32">
            <a:extLst>
              <a:ext uri="{FF2B5EF4-FFF2-40B4-BE49-F238E27FC236}">
                <a16:creationId xmlns:a16="http://schemas.microsoft.com/office/drawing/2014/main" id="{D7A39724-900E-6C2B-AA83-ACF85B0DF84F}"/>
              </a:ext>
            </a:extLst>
          </p:cNvPr>
          <p:cNvSpPr>
            <a:spLocks noChangeAspect="1"/>
          </p:cNvSpPr>
          <p:nvPr/>
        </p:nvSpPr>
        <p:spPr>
          <a:xfrm>
            <a:off x="1645149" y="1074373"/>
            <a:ext cx="432000" cy="432000"/>
          </a:xfrm>
          <a:prstGeom prst="ellipse">
            <a:avLst/>
          </a:prstGeom>
          <a:solidFill>
            <a:srgbClr val="999999">
              <a:lumMod val="20000"/>
              <a:lumOff val="8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000000"/>
                </a:solidFill>
                <a:latin typeface="Meiryo" panose="020B0604030504040204" pitchFamily="34" charset="-128"/>
                <a:ea typeface="Meiryo" panose="020B0604030504040204" pitchFamily="34" charset="-128"/>
              </a:rPr>
              <a:t>1</a:t>
            </a:r>
            <a:endParaRPr kumimoji="0" lang="ja-JP" altLang="en-US" sz="1200" b="1" kern="0" dirty="0">
              <a:solidFill>
                <a:srgbClr val="000000"/>
              </a:solidFill>
              <a:latin typeface="Meiryo" panose="020B0604030504040204" pitchFamily="34" charset="-128"/>
              <a:ea typeface="Meiryo" panose="020B0604030504040204" pitchFamily="34" charset="-128"/>
            </a:endParaRPr>
          </a:p>
        </p:txBody>
      </p:sp>
      <p:cxnSp>
        <p:nvCxnSpPr>
          <p:cNvPr id="34" name="直線矢印コネクタ 33">
            <a:extLst>
              <a:ext uri="{FF2B5EF4-FFF2-40B4-BE49-F238E27FC236}">
                <a16:creationId xmlns:a16="http://schemas.microsoft.com/office/drawing/2014/main" id="{266CD3F2-726B-21E0-3B27-5DE6BAF02765}"/>
              </a:ext>
            </a:extLst>
          </p:cNvPr>
          <p:cNvCxnSpPr>
            <a:cxnSpLocks/>
          </p:cNvCxnSpPr>
          <p:nvPr/>
        </p:nvCxnSpPr>
        <p:spPr>
          <a:xfrm>
            <a:off x="1490249" y="2375802"/>
            <a:ext cx="8782215" cy="0"/>
          </a:xfrm>
          <a:prstGeom prst="straightConnector1">
            <a:avLst/>
          </a:prstGeom>
          <a:noFill/>
          <a:ln w="28575" cap="flat" cmpd="sng" algn="ctr">
            <a:solidFill>
              <a:srgbClr val="C9002C"/>
            </a:solidFill>
            <a:prstDash val="sysDot"/>
            <a:headEnd type="triangle" w="lg" len="med"/>
            <a:tailEnd type="triangle" w="lg" len="med"/>
          </a:ln>
          <a:effectLst/>
        </p:spPr>
      </p:cxnSp>
      <p:sp>
        <p:nvSpPr>
          <p:cNvPr id="35" name="object 39">
            <a:extLst>
              <a:ext uri="{FF2B5EF4-FFF2-40B4-BE49-F238E27FC236}">
                <a16:creationId xmlns:a16="http://schemas.microsoft.com/office/drawing/2014/main" id="{8B2979C3-9A2B-61BD-0A7F-017E74077B4C}"/>
              </a:ext>
            </a:extLst>
          </p:cNvPr>
          <p:cNvSpPr/>
          <p:nvPr/>
        </p:nvSpPr>
        <p:spPr>
          <a:xfrm>
            <a:off x="3937571" y="2244591"/>
            <a:ext cx="3887570" cy="288000"/>
          </a:xfrm>
          <a:prstGeom prst="roundRect">
            <a:avLst>
              <a:gd name="adj" fmla="val 50000"/>
            </a:avLst>
          </a:prstGeom>
          <a:solidFill>
            <a:srgbClr val="FFFFFF"/>
          </a:solidFill>
          <a:ln w="19050" cap="flat" cmpd="sng" algn="ctr">
            <a:solidFill>
              <a:srgbClr val="C9002C"/>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a:defRPr/>
            </a:pPr>
            <a:r>
              <a:rPr kumimoji="0" lang="ja-JP" altLang="en-US" sz="1000" b="1" kern="0" spc="300">
                <a:solidFill>
                  <a:srgbClr val="C9002C"/>
                </a:solidFill>
                <a:latin typeface="Meiryo" panose="020B0604030504040204" pitchFamily="34" charset="-128"/>
                <a:ea typeface="Meiryo" panose="020B0604030504040204" pitchFamily="34" charset="-128"/>
                <a:cs typeface="Calibri" panose="020F0502020204030204"/>
              </a:rPr>
              <a:t>オリエン</a:t>
            </a:r>
            <a:r>
              <a:rPr kumimoji="0" lang="en-US" altLang="ja-JP" sz="1000" b="1" kern="0" spc="300" dirty="0">
                <a:solidFill>
                  <a:srgbClr val="C9002C"/>
                </a:solidFill>
                <a:latin typeface="Meiryo" panose="020B0604030504040204" pitchFamily="34" charset="-128"/>
                <a:ea typeface="Meiryo" panose="020B0604030504040204" pitchFamily="34" charset="-128"/>
                <a:cs typeface="Calibri" panose="020F0502020204030204"/>
              </a:rPr>
              <a:t>-</a:t>
            </a:r>
            <a:r>
              <a:rPr kumimoji="0" lang="ja-JP" altLang="en-US" sz="1000" b="1" kern="0" spc="300">
                <a:solidFill>
                  <a:srgbClr val="C9002C"/>
                </a:solidFill>
                <a:latin typeface="Meiryo" panose="020B0604030504040204" pitchFamily="34" charset="-128"/>
                <a:ea typeface="Meiryo" panose="020B0604030504040204" pitchFamily="34" charset="-128"/>
                <a:cs typeface="Calibri" panose="020F0502020204030204"/>
              </a:rPr>
              <a:t>掲載開始</a:t>
            </a:r>
            <a:r>
              <a:rPr kumimoji="0" lang="en-US" altLang="ja-JP" sz="1000" b="1" kern="0" spc="300" dirty="0">
                <a:solidFill>
                  <a:srgbClr val="C9002C"/>
                </a:solidFill>
                <a:latin typeface="Meiryo" panose="020B0604030504040204" pitchFamily="34" charset="-128"/>
                <a:ea typeface="Meiryo" panose="020B0604030504040204" pitchFamily="34" charset="-128"/>
                <a:cs typeface="Calibri" panose="020F0502020204030204"/>
              </a:rPr>
              <a:t>  2</a:t>
            </a:r>
            <a:r>
              <a:rPr kumimoji="0" lang="ja-JP" altLang="en-US" sz="1000" b="1" kern="0" spc="300">
                <a:solidFill>
                  <a:srgbClr val="C9002C"/>
                </a:solidFill>
                <a:latin typeface="Meiryo" panose="020B0604030504040204" pitchFamily="34" charset="-128"/>
                <a:ea typeface="Meiryo" panose="020B0604030504040204" pitchFamily="34" charset="-128"/>
                <a:cs typeface="Calibri" panose="020F0502020204030204"/>
              </a:rPr>
              <a:t>ヶ月</a:t>
            </a:r>
            <a:endParaRPr kumimoji="0" lang="en-US" altLang="ja-JP" sz="1000" b="1" kern="0" spc="300" dirty="0">
              <a:solidFill>
                <a:srgbClr val="C9002C"/>
              </a:solidFill>
              <a:latin typeface="Meiryo" panose="020B0604030504040204" pitchFamily="34" charset="-128"/>
              <a:ea typeface="Meiryo" panose="020B0604030504040204" pitchFamily="34" charset="-128"/>
              <a:cs typeface="Calibri" panose="020F0502020204030204"/>
            </a:endParaRPr>
          </a:p>
        </p:txBody>
      </p:sp>
      <p:pic>
        <p:nvPicPr>
          <p:cNvPr id="5" name="図プレースホルダー 6" descr="アイコン&#10;&#10;自動的に生成された説明">
            <a:extLst>
              <a:ext uri="{FF2B5EF4-FFF2-40B4-BE49-F238E27FC236}">
                <a16:creationId xmlns:a16="http://schemas.microsoft.com/office/drawing/2014/main" id="{C0530349-A33B-31E6-DC31-FF450F53A642}"/>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Tree>
    <p:extLst>
      <p:ext uri="{BB962C8B-B14F-4D97-AF65-F5344CB8AC3E}">
        <p14:creationId xmlns:p14="http://schemas.microsoft.com/office/powerpoint/2010/main" val="18106546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詳細実施フロー</a:t>
            </a:r>
            <a:endParaRPr lang="ja-JP" altLang="en-US" dirty="0"/>
          </a:p>
        </p:txBody>
      </p:sp>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spc="0"/>
              <a:t>実施</a:t>
            </a:r>
            <a:br>
              <a:rPr lang="en-US" altLang="ja-JP" spc="0" dirty="0"/>
            </a:br>
            <a:r>
              <a:rPr lang="ja-JP" altLang="en-US" spc="0"/>
              <a:t>フロー</a:t>
            </a:r>
            <a:endParaRPr kumimoji="1" lang="ja-JP" altLang="en-US" spc="0"/>
          </a:p>
        </p:txBody>
      </p:sp>
      <p:sp>
        <p:nvSpPr>
          <p:cNvPr id="76" name="角丸四角形 75">
            <a:extLst>
              <a:ext uri="{FF2B5EF4-FFF2-40B4-BE49-F238E27FC236}">
                <a16:creationId xmlns:a16="http://schemas.microsoft.com/office/drawing/2014/main" id="{7FC083F9-343C-B32A-2092-255832ED259F}"/>
              </a:ext>
            </a:extLst>
          </p:cNvPr>
          <p:cNvSpPr/>
          <p:nvPr/>
        </p:nvSpPr>
        <p:spPr>
          <a:xfrm>
            <a:off x="11196906" y="1178094"/>
            <a:ext cx="519882" cy="1425537"/>
          </a:xfrm>
          <a:prstGeom prst="roundRect">
            <a:avLst>
              <a:gd name="adj" fmla="val 50000"/>
            </a:avLst>
          </a:prstGeom>
          <a:solidFill>
            <a:srgbClr val="FFFFFF">
              <a:lumMod val="95000"/>
            </a:srgbClr>
          </a:solidFill>
          <a:ln w="25400" cap="flat" cmpd="sng" algn="ctr">
            <a:solidFill>
              <a:srgbClr val="C9002C"/>
            </a:solidFill>
            <a:prstDash val="solid"/>
          </a:ln>
          <a:effectLst/>
        </p:spPr>
        <p:txBody>
          <a:bodyPr spcFirstLastPara="0" vert="eaVert" wrap="square" lIns="70291" tIns="70291" rIns="70291" bIns="70291" numCol="1" spcCol="1270" anchor="ctr" anchorCtr="0">
            <a:spAutoFit/>
          </a:bodyPr>
          <a:lstStyle/>
          <a:p>
            <a:pPr algn="ctr" defTabSz="444500">
              <a:lnSpc>
                <a:spcPct val="90000"/>
              </a:lnSpc>
              <a:spcBef>
                <a:spcPct val="0"/>
              </a:spcBef>
              <a:spcAft>
                <a:spcPct val="35000"/>
              </a:spcAft>
              <a:defRPr/>
            </a:pPr>
            <a:r>
              <a:rPr kumimoji="0" lang="ja-JP" altLang="en-US" sz="1600" b="1" kern="0" spc="300" dirty="0">
                <a:solidFill>
                  <a:srgbClr val="C9002C"/>
                </a:solidFill>
                <a:latin typeface="メイリオ"/>
              </a:rPr>
              <a:t>掲載開始</a:t>
            </a:r>
          </a:p>
        </p:txBody>
      </p:sp>
      <p:graphicFrame>
        <p:nvGraphicFramePr>
          <p:cNvPr id="77" name="表 76">
            <a:extLst>
              <a:ext uri="{FF2B5EF4-FFF2-40B4-BE49-F238E27FC236}">
                <a16:creationId xmlns:a16="http://schemas.microsoft.com/office/drawing/2014/main" id="{ACAB5BBA-582C-298C-73F8-046E81812F99}"/>
              </a:ext>
            </a:extLst>
          </p:cNvPr>
          <p:cNvGraphicFramePr>
            <a:graphicFrameLocks noGrp="1"/>
          </p:cNvGraphicFramePr>
          <p:nvPr>
            <p:extLst>
              <p:ext uri="{D42A27DB-BD31-4B8C-83A1-F6EECF244321}">
                <p14:modId xmlns:p14="http://schemas.microsoft.com/office/powerpoint/2010/main" val="3743555298"/>
              </p:ext>
            </p:extLst>
          </p:nvPr>
        </p:nvGraphicFramePr>
        <p:xfrm>
          <a:off x="479425" y="2672725"/>
          <a:ext cx="10638562" cy="3888413"/>
        </p:xfrm>
        <a:graphic>
          <a:graphicData uri="http://schemas.openxmlformats.org/drawingml/2006/table">
            <a:tbl>
              <a:tblPr firstRow="1" bandRow="1"/>
              <a:tblGrid>
                <a:gridCol w="824695">
                  <a:extLst>
                    <a:ext uri="{9D8B030D-6E8A-4147-A177-3AD203B41FA5}">
                      <a16:colId xmlns:a16="http://schemas.microsoft.com/office/drawing/2014/main" val="2691673303"/>
                    </a:ext>
                  </a:extLst>
                </a:gridCol>
                <a:gridCol w="1401981">
                  <a:extLst>
                    <a:ext uri="{9D8B030D-6E8A-4147-A177-3AD203B41FA5}">
                      <a16:colId xmlns:a16="http://schemas.microsoft.com/office/drawing/2014/main" val="2761031546"/>
                    </a:ext>
                  </a:extLst>
                </a:gridCol>
                <a:gridCol w="1401981">
                  <a:extLst>
                    <a:ext uri="{9D8B030D-6E8A-4147-A177-3AD203B41FA5}">
                      <a16:colId xmlns:a16="http://schemas.microsoft.com/office/drawing/2014/main" val="1558425992"/>
                    </a:ext>
                  </a:extLst>
                </a:gridCol>
                <a:gridCol w="1401981">
                  <a:extLst>
                    <a:ext uri="{9D8B030D-6E8A-4147-A177-3AD203B41FA5}">
                      <a16:colId xmlns:a16="http://schemas.microsoft.com/office/drawing/2014/main" val="2565947098"/>
                    </a:ext>
                  </a:extLst>
                </a:gridCol>
                <a:gridCol w="1401981">
                  <a:extLst>
                    <a:ext uri="{9D8B030D-6E8A-4147-A177-3AD203B41FA5}">
                      <a16:colId xmlns:a16="http://schemas.microsoft.com/office/drawing/2014/main" val="3801570467"/>
                    </a:ext>
                  </a:extLst>
                </a:gridCol>
                <a:gridCol w="1401981">
                  <a:extLst>
                    <a:ext uri="{9D8B030D-6E8A-4147-A177-3AD203B41FA5}">
                      <a16:colId xmlns:a16="http://schemas.microsoft.com/office/drawing/2014/main" val="2586618139"/>
                    </a:ext>
                  </a:extLst>
                </a:gridCol>
                <a:gridCol w="1401981">
                  <a:extLst>
                    <a:ext uri="{9D8B030D-6E8A-4147-A177-3AD203B41FA5}">
                      <a16:colId xmlns:a16="http://schemas.microsoft.com/office/drawing/2014/main" val="2417398869"/>
                    </a:ext>
                  </a:extLst>
                </a:gridCol>
                <a:gridCol w="1401981">
                  <a:extLst>
                    <a:ext uri="{9D8B030D-6E8A-4147-A177-3AD203B41FA5}">
                      <a16:colId xmlns:a16="http://schemas.microsoft.com/office/drawing/2014/main" val="2620030033"/>
                    </a:ext>
                  </a:extLst>
                </a:gridCol>
              </a:tblGrid>
              <a:tr h="424191">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a:solidFill>
                            <a:schemeClr val="bg1"/>
                          </a:solidFill>
                        </a:rPr>
                        <a:t>代理店様</a:t>
                      </a:r>
                    </a:p>
                  </a:txBody>
                  <a:tcPr marL="0" marR="0" marT="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791A4"/>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607A"/>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002C"/>
                    </a:solidFill>
                  </a:tcPr>
                </a:tc>
                <a:extLst>
                  <a:ext uri="{0D108BD9-81ED-4DB2-BD59-A6C34878D82A}">
                    <a16:rowId xmlns:a16="http://schemas.microsoft.com/office/drawing/2014/main" val="3011334026"/>
                  </a:ext>
                </a:extLst>
              </a:tr>
              <a:tr h="424191">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a:solidFill>
                            <a:schemeClr val="bg1"/>
                          </a:solidFill>
                        </a:rPr>
                        <a:t>ヤフー営業</a:t>
                      </a:r>
                      <a:endParaRPr kumimoji="1" lang="ja-JP" altLang="en-US" sz="1050" b="1" dirty="0">
                        <a:solidFill>
                          <a:schemeClr val="bg1"/>
                        </a:solidFill>
                      </a:endParaRPr>
                    </a:p>
                  </a:txBody>
                  <a:tcPr marL="0" marR="0" marT="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791A4"/>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607A"/>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002C"/>
                    </a:solidFill>
                  </a:tcPr>
                </a:tc>
                <a:extLst>
                  <a:ext uri="{0D108BD9-81ED-4DB2-BD59-A6C34878D82A}">
                    <a16:rowId xmlns:a16="http://schemas.microsoft.com/office/drawing/2014/main" val="3244020300"/>
                  </a:ext>
                </a:extLst>
              </a:tr>
              <a:tr h="424191">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a:solidFill>
                            <a:schemeClr val="bg1"/>
                          </a:solidFill>
                        </a:rPr>
                        <a:t>ヤフー制作</a:t>
                      </a:r>
                      <a:endParaRPr kumimoji="1" lang="ja-JP" altLang="en-US" sz="1050" b="1" dirty="0">
                        <a:solidFill>
                          <a:schemeClr val="bg1"/>
                        </a:solidFill>
                      </a:endParaRPr>
                    </a:p>
                  </a:txBody>
                  <a:tcPr marL="0" marR="0" marT="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791A4"/>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607A"/>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002C"/>
                    </a:solidFill>
                  </a:tcPr>
                </a:tc>
                <a:extLst>
                  <a:ext uri="{0D108BD9-81ED-4DB2-BD59-A6C34878D82A}">
                    <a16:rowId xmlns:a16="http://schemas.microsoft.com/office/drawing/2014/main" val="1483360466"/>
                  </a:ext>
                </a:extLst>
              </a:tr>
              <a:tr h="2615840">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spc="300">
                          <a:solidFill>
                            <a:schemeClr val="bg1"/>
                          </a:solidFill>
                        </a:rPr>
                        <a:t>対応内容</a:t>
                      </a:r>
                      <a:endParaRPr kumimoji="1" lang="ja-JP" altLang="en-US" sz="1400" b="1" spc="300" dirty="0">
                        <a:solidFill>
                          <a:schemeClr val="bg1"/>
                        </a:solidFill>
                      </a:endParaRPr>
                    </a:p>
                  </a:txBody>
                  <a:tcPr marL="0" marR="0" marT="72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791A4"/>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607A"/>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002C"/>
                    </a:solidFill>
                  </a:tcPr>
                </a:tc>
                <a:extLst>
                  <a:ext uri="{0D108BD9-81ED-4DB2-BD59-A6C34878D82A}">
                    <a16:rowId xmlns:a16="http://schemas.microsoft.com/office/drawing/2014/main" val="2110920607"/>
                  </a:ext>
                </a:extLst>
              </a:tr>
            </a:tbl>
          </a:graphicData>
        </a:graphic>
      </p:graphicFrame>
      <p:sp>
        <p:nvSpPr>
          <p:cNvPr id="78" name="Freeform 10">
            <a:extLst>
              <a:ext uri="{FF2B5EF4-FFF2-40B4-BE49-F238E27FC236}">
                <a16:creationId xmlns:a16="http://schemas.microsoft.com/office/drawing/2014/main" id="{49FED389-2649-082D-F194-2251405BD92D}"/>
              </a:ext>
            </a:extLst>
          </p:cNvPr>
          <p:cNvSpPr>
            <a:spLocks noChangeAspect="1" noChangeArrowheads="1"/>
          </p:cNvSpPr>
          <p:nvPr/>
        </p:nvSpPr>
        <p:spPr bwMode="auto">
          <a:xfrm>
            <a:off x="1886495"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B0B0B0"/>
          </a:solidFill>
          <a:ln>
            <a:noFill/>
          </a:ln>
          <a:effectLst/>
        </p:spPr>
        <p:txBody>
          <a:bodyPr wrap="none" anchor="ctr"/>
          <a:lstStyle/>
          <a:p>
            <a:endParaRPr lang="ja-JP" altLang="en-US">
              <a:solidFill>
                <a:srgbClr val="000000"/>
              </a:solidFill>
              <a:latin typeface="メイリオ"/>
            </a:endParaRPr>
          </a:p>
        </p:txBody>
      </p:sp>
      <p:sp>
        <p:nvSpPr>
          <p:cNvPr id="79" name="Freeform 10">
            <a:extLst>
              <a:ext uri="{FF2B5EF4-FFF2-40B4-BE49-F238E27FC236}">
                <a16:creationId xmlns:a16="http://schemas.microsoft.com/office/drawing/2014/main" id="{7FEBD024-CE6F-A9F3-124A-FA46220431F1}"/>
              </a:ext>
            </a:extLst>
          </p:cNvPr>
          <p:cNvSpPr>
            <a:spLocks noChangeAspect="1" noChangeArrowheads="1"/>
          </p:cNvSpPr>
          <p:nvPr/>
        </p:nvSpPr>
        <p:spPr bwMode="auto">
          <a:xfrm>
            <a:off x="1886495"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B0B0B0"/>
          </a:solidFill>
          <a:ln>
            <a:noFill/>
          </a:ln>
          <a:effectLst/>
        </p:spPr>
        <p:txBody>
          <a:bodyPr wrap="none" anchor="ctr"/>
          <a:lstStyle/>
          <a:p>
            <a:endParaRPr lang="ja-JP" altLang="en-US">
              <a:solidFill>
                <a:srgbClr val="000000"/>
              </a:solidFill>
              <a:latin typeface="メイリオ"/>
            </a:endParaRPr>
          </a:p>
        </p:txBody>
      </p:sp>
      <p:sp>
        <p:nvSpPr>
          <p:cNvPr id="80" name="Freeform 10">
            <a:extLst>
              <a:ext uri="{FF2B5EF4-FFF2-40B4-BE49-F238E27FC236}">
                <a16:creationId xmlns:a16="http://schemas.microsoft.com/office/drawing/2014/main" id="{2F954AC7-EF7B-3068-0D08-0CDD7B18F494}"/>
              </a:ext>
            </a:extLst>
          </p:cNvPr>
          <p:cNvSpPr>
            <a:spLocks noChangeAspect="1" noChangeArrowheads="1"/>
          </p:cNvSpPr>
          <p:nvPr/>
        </p:nvSpPr>
        <p:spPr bwMode="auto">
          <a:xfrm>
            <a:off x="1886495" y="3652793"/>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B0B0B0"/>
          </a:solidFill>
          <a:ln>
            <a:noFill/>
          </a:ln>
          <a:effectLst/>
        </p:spPr>
        <p:txBody>
          <a:bodyPr wrap="none" anchor="ctr"/>
          <a:lstStyle/>
          <a:p>
            <a:endParaRPr lang="ja-JP" altLang="en-US">
              <a:solidFill>
                <a:srgbClr val="000000"/>
              </a:solidFill>
              <a:latin typeface="メイリオ"/>
            </a:endParaRPr>
          </a:p>
        </p:txBody>
      </p:sp>
      <p:sp>
        <p:nvSpPr>
          <p:cNvPr id="81" name="Freeform 10">
            <a:extLst>
              <a:ext uri="{FF2B5EF4-FFF2-40B4-BE49-F238E27FC236}">
                <a16:creationId xmlns:a16="http://schemas.microsoft.com/office/drawing/2014/main" id="{D16D2C62-9E10-8AE6-57E3-F43E3771A829}"/>
              </a:ext>
            </a:extLst>
          </p:cNvPr>
          <p:cNvSpPr>
            <a:spLocks noChangeAspect="1" noChangeArrowheads="1"/>
          </p:cNvSpPr>
          <p:nvPr/>
        </p:nvSpPr>
        <p:spPr bwMode="auto">
          <a:xfrm>
            <a:off x="3294470"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82" name="Freeform 10">
            <a:extLst>
              <a:ext uri="{FF2B5EF4-FFF2-40B4-BE49-F238E27FC236}">
                <a16:creationId xmlns:a16="http://schemas.microsoft.com/office/drawing/2014/main" id="{00CC5019-A01C-02F5-24F7-007B3E31AD1D}"/>
              </a:ext>
            </a:extLst>
          </p:cNvPr>
          <p:cNvSpPr>
            <a:spLocks noChangeAspect="1" noChangeArrowheads="1"/>
          </p:cNvSpPr>
          <p:nvPr/>
        </p:nvSpPr>
        <p:spPr bwMode="auto">
          <a:xfrm>
            <a:off x="4673893"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83" name="Freeform 10">
            <a:extLst>
              <a:ext uri="{FF2B5EF4-FFF2-40B4-BE49-F238E27FC236}">
                <a16:creationId xmlns:a16="http://schemas.microsoft.com/office/drawing/2014/main" id="{AEC1E5C3-73C5-3628-7E1C-3287F01A563E}"/>
              </a:ext>
            </a:extLst>
          </p:cNvPr>
          <p:cNvSpPr>
            <a:spLocks noChangeAspect="1" noChangeArrowheads="1"/>
          </p:cNvSpPr>
          <p:nvPr/>
        </p:nvSpPr>
        <p:spPr bwMode="auto">
          <a:xfrm>
            <a:off x="6110420"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84" name="Freeform 10">
            <a:extLst>
              <a:ext uri="{FF2B5EF4-FFF2-40B4-BE49-F238E27FC236}">
                <a16:creationId xmlns:a16="http://schemas.microsoft.com/office/drawing/2014/main" id="{B3170255-54CC-AA2E-B88C-3E3CC6CE604E}"/>
              </a:ext>
            </a:extLst>
          </p:cNvPr>
          <p:cNvSpPr>
            <a:spLocks noChangeAspect="1" noChangeArrowheads="1"/>
          </p:cNvSpPr>
          <p:nvPr/>
        </p:nvSpPr>
        <p:spPr bwMode="auto">
          <a:xfrm>
            <a:off x="3294470"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85" name="Freeform 10">
            <a:extLst>
              <a:ext uri="{FF2B5EF4-FFF2-40B4-BE49-F238E27FC236}">
                <a16:creationId xmlns:a16="http://schemas.microsoft.com/office/drawing/2014/main" id="{A0070664-3F7C-5FA9-B7DC-B751E9B7267E}"/>
              </a:ext>
            </a:extLst>
          </p:cNvPr>
          <p:cNvSpPr>
            <a:spLocks noChangeAspect="1" noChangeArrowheads="1"/>
          </p:cNvSpPr>
          <p:nvPr/>
        </p:nvSpPr>
        <p:spPr bwMode="auto">
          <a:xfrm>
            <a:off x="3294470" y="3652793"/>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86" name="フリーフォーム 85">
            <a:extLst>
              <a:ext uri="{FF2B5EF4-FFF2-40B4-BE49-F238E27FC236}">
                <a16:creationId xmlns:a16="http://schemas.microsoft.com/office/drawing/2014/main" id="{A5E158F9-9C17-5371-9124-AC7D796BA432}"/>
              </a:ext>
            </a:extLst>
          </p:cNvPr>
          <p:cNvSpPr/>
          <p:nvPr/>
        </p:nvSpPr>
        <p:spPr>
          <a:xfrm>
            <a:off x="5586625"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CCCCCC">
              <a:lumMod val="50000"/>
            </a:srgbClr>
          </a:solidFill>
          <a:ln w="25400" cap="flat" cmpd="sng" algn="ctr">
            <a:gradFill>
              <a:gsLst>
                <a:gs pos="0">
                  <a:srgbClr val="F5F5F5">
                    <a:lumMod val="5000"/>
                    <a:lumOff val="95000"/>
                  </a:srgbClr>
                </a:gs>
                <a:gs pos="74000">
                  <a:srgbClr val="F5F5F5">
                    <a:lumMod val="45000"/>
                    <a:lumOff val="55000"/>
                  </a:srgbClr>
                </a:gs>
                <a:gs pos="83000">
                  <a:srgbClr val="F5F5F5">
                    <a:lumMod val="45000"/>
                    <a:lumOff val="55000"/>
                  </a:srgbClr>
                </a:gs>
                <a:gs pos="100000">
                  <a:srgbClr val="F5F5F5">
                    <a:lumMod val="30000"/>
                    <a:lumOff val="70000"/>
                  </a:srgbClr>
                </a:gs>
              </a:gsLst>
              <a:lin ang="5400000" scaled="1"/>
            </a:gradFill>
            <a:prstDash val="solid"/>
          </a:ln>
          <a:effectLst/>
        </p:spPr>
        <p:txBody>
          <a:bodyPr spcFirstLastPara="0" vert="horz" wrap="square" lIns="108000" tIns="180000" rIns="72000" bIns="0" numCol="1" spcCol="1270" anchor="ctr" anchorCtr="0">
            <a:noAutofit/>
          </a:bodyPr>
          <a:lstStyle/>
          <a:p>
            <a:pPr algn="just" defTabSz="444500">
              <a:lnSpc>
                <a:spcPct val="120000"/>
              </a:lnSpc>
              <a:spcBef>
                <a:spcPct val="0"/>
              </a:spcBef>
              <a:defRPr/>
            </a:pPr>
            <a:r>
              <a:rPr kumimoji="0" lang="ja-JP" altLang="en-US" sz="1000" kern="0">
                <a:solidFill>
                  <a:srgbClr val="FFFFFF"/>
                </a:solidFill>
                <a:latin typeface="メイリオ"/>
              </a:rPr>
              <a:t>演出動画のラフ案の入稿前審査</a:t>
            </a:r>
            <a:r>
              <a:rPr kumimoji="0" lang="en-US" altLang="ja-JP" sz="1000" kern="0" dirty="0">
                <a:solidFill>
                  <a:srgbClr val="FFFFFF"/>
                </a:solidFill>
                <a:latin typeface="メイリオ"/>
              </a:rPr>
              <a:t>/</a:t>
            </a:r>
            <a:r>
              <a:rPr kumimoji="0" lang="ja-JP" altLang="en-US" sz="1000" kern="0">
                <a:solidFill>
                  <a:srgbClr val="FFFFFF"/>
                </a:solidFill>
                <a:latin typeface="メイリオ"/>
              </a:rPr>
              <a:t>アカウント連携</a:t>
            </a:r>
          </a:p>
        </p:txBody>
      </p:sp>
      <p:sp>
        <p:nvSpPr>
          <p:cNvPr id="87" name="円/楕円 86">
            <a:extLst>
              <a:ext uri="{FF2B5EF4-FFF2-40B4-BE49-F238E27FC236}">
                <a16:creationId xmlns:a16="http://schemas.microsoft.com/office/drawing/2014/main" id="{B02D0F7D-4038-F5CF-3AF4-BBFC4C9A9205}"/>
              </a:ext>
            </a:extLst>
          </p:cNvPr>
          <p:cNvSpPr>
            <a:spLocks noChangeAspect="1"/>
          </p:cNvSpPr>
          <p:nvPr/>
        </p:nvSpPr>
        <p:spPr>
          <a:xfrm>
            <a:off x="5453629" y="1072688"/>
            <a:ext cx="432000" cy="432000"/>
          </a:xfrm>
          <a:prstGeom prst="ellipse">
            <a:avLst/>
          </a:prstGeom>
          <a:solidFill>
            <a:srgbClr val="656565"/>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4</a:t>
            </a:r>
            <a:endParaRPr kumimoji="0" lang="ja-JP" altLang="en-US" sz="1200" b="1" kern="0" dirty="0">
              <a:solidFill>
                <a:srgbClr val="FFFFFF"/>
              </a:solidFill>
              <a:latin typeface="メイリオ"/>
            </a:endParaRPr>
          </a:p>
        </p:txBody>
      </p:sp>
      <p:grpSp>
        <p:nvGrpSpPr>
          <p:cNvPr id="88" name="Group 1">
            <a:extLst>
              <a:ext uri="{FF2B5EF4-FFF2-40B4-BE49-F238E27FC236}">
                <a16:creationId xmlns:a16="http://schemas.microsoft.com/office/drawing/2014/main" id="{625CB0C4-4E88-0693-FE68-CFDB74857387}"/>
              </a:ext>
            </a:extLst>
          </p:cNvPr>
          <p:cNvGrpSpPr>
            <a:grpSpLocks/>
          </p:cNvGrpSpPr>
          <p:nvPr/>
        </p:nvGrpSpPr>
        <p:grpSpPr bwMode="auto">
          <a:xfrm>
            <a:off x="6018623" y="1353463"/>
            <a:ext cx="359182" cy="219481"/>
            <a:chOff x="664" y="504"/>
            <a:chExt cx="485" cy="326"/>
          </a:xfrm>
          <a:solidFill>
            <a:srgbClr val="FFFFFF"/>
          </a:solidFill>
        </p:grpSpPr>
        <p:sp>
          <p:nvSpPr>
            <p:cNvPr id="89" name="Freeform 2">
              <a:extLst>
                <a:ext uri="{FF2B5EF4-FFF2-40B4-BE49-F238E27FC236}">
                  <a16:creationId xmlns:a16="http://schemas.microsoft.com/office/drawing/2014/main" id="{40315A6A-76CD-3F99-DC2F-06A38593ED1E}"/>
                </a:ext>
              </a:extLst>
            </p:cNvPr>
            <p:cNvSpPr>
              <a:spLocks noChangeArrowheads="1"/>
            </p:cNvSpPr>
            <p:nvPr/>
          </p:nvSpPr>
          <p:spPr bwMode="auto">
            <a:xfrm>
              <a:off x="664" y="504"/>
              <a:ext cx="485" cy="327"/>
            </a:xfrm>
            <a:custGeom>
              <a:avLst/>
              <a:gdLst>
                <a:gd name="T0" fmla="*/ 1593 w 2144"/>
                <a:gd name="T1" fmla="*/ 277 h 1445"/>
                <a:gd name="T2" fmla="*/ 2016 w 2144"/>
                <a:gd name="T3" fmla="*/ 723 h 1445"/>
                <a:gd name="T4" fmla="*/ 1593 w 2144"/>
                <a:gd name="T5" fmla="*/ 1167 h 1445"/>
                <a:gd name="T6" fmla="*/ 1072 w 2144"/>
                <a:gd name="T7" fmla="*/ 1331 h 1445"/>
                <a:gd name="T8" fmla="*/ 550 w 2144"/>
                <a:gd name="T9" fmla="*/ 1167 h 1445"/>
                <a:gd name="T10" fmla="*/ 127 w 2144"/>
                <a:gd name="T11" fmla="*/ 723 h 1445"/>
                <a:gd name="T12" fmla="*/ 550 w 2144"/>
                <a:gd name="T13" fmla="*/ 277 h 1445"/>
                <a:gd name="T14" fmla="*/ 1072 w 2144"/>
                <a:gd name="T15" fmla="*/ 113 h 1445"/>
                <a:gd name="T16" fmla="*/ 1593 w 2144"/>
                <a:gd name="T17" fmla="*/ 277 h 1445"/>
                <a:gd name="T18" fmla="*/ 1072 w 2144"/>
                <a:gd name="T19" fmla="*/ 0 h 1445"/>
                <a:gd name="T20" fmla="*/ 0 w 2144"/>
                <a:gd name="T21" fmla="*/ 723 h 1445"/>
                <a:gd name="T22" fmla="*/ 1072 w 2144"/>
                <a:gd name="T23" fmla="*/ 1444 h 1445"/>
                <a:gd name="T24" fmla="*/ 2143 w 2144"/>
                <a:gd name="T25" fmla="*/ 723 h 1445"/>
                <a:gd name="T26" fmla="*/ 1072 w 2144"/>
                <a:gd name="T27" fmla="*/ 0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44" h="1445">
                  <a:moveTo>
                    <a:pt x="1593" y="277"/>
                  </a:moveTo>
                  <a:cubicBezTo>
                    <a:pt x="1765" y="387"/>
                    <a:pt x="1912" y="539"/>
                    <a:pt x="2016" y="723"/>
                  </a:cubicBezTo>
                  <a:cubicBezTo>
                    <a:pt x="1912" y="905"/>
                    <a:pt x="1768" y="1057"/>
                    <a:pt x="1593" y="1167"/>
                  </a:cubicBezTo>
                  <a:cubicBezTo>
                    <a:pt x="1424" y="1275"/>
                    <a:pt x="1240" y="1331"/>
                    <a:pt x="1072" y="1331"/>
                  </a:cubicBezTo>
                  <a:cubicBezTo>
                    <a:pt x="903" y="1331"/>
                    <a:pt x="719" y="1272"/>
                    <a:pt x="550" y="1167"/>
                  </a:cubicBezTo>
                  <a:cubicBezTo>
                    <a:pt x="378" y="1057"/>
                    <a:pt x="231" y="905"/>
                    <a:pt x="127" y="723"/>
                  </a:cubicBezTo>
                  <a:cubicBezTo>
                    <a:pt x="231" y="539"/>
                    <a:pt x="375" y="387"/>
                    <a:pt x="550" y="277"/>
                  </a:cubicBezTo>
                  <a:cubicBezTo>
                    <a:pt x="719" y="170"/>
                    <a:pt x="903" y="113"/>
                    <a:pt x="1072" y="113"/>
                  </a:cubicBezTo>
                  <a:cubicBezTo>
                    <a:pt x="1240" y="113"/>
                    <a:pt x="1424" y="172"/>
                    <a:pt x="1593" y="277"/>
                  </a:cubicBezTo>
                  <a:close/>
                  <a:moveTo>
                    <a:pt x="1072" y="0"/>
                  </a:moveTo>
                  <a:cubicBezTo>
                    <a:pt x="705" y="0"/>
                    <a:pt x="245" y="243"/>
                    <a:pt x="0" y="723"/>
                  </a:cubicBezTo>
                  <a:cubicBezTo>
                    <a:pt x="245" y="1201"/>
                    <a:pt x="705" y="1444"/>
                    <a:pt x="1072" y="1444"/>
                  </a:cubicBezTo>
                  <a:cubicBezTo>
                    <a:pt x="1438" y="1444"/>
                    <a:pt x="1898" y="1201"/>
                    <a:pt x="2143" y="723"/>
                  </a:cubicBezTo>
                  <a:cubicBezTo>
                    <a:pt x="1898" y="243"/>
                    <a:pt x="1438" y="0"/>
                    <a:pt x="1072" y="0"/>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sp>
          <p:nvSpPr>
            <p:cNvPr id="90" name="Freeform 3">
              <a:extLst>
                <a:ext uri="{FF2B5EF4-FFF2-40B4-BE49-F238E27FC236}">
                  <a16:creationId xmlns:a16="http://schemas.microsoft.com/office/drawing/2014/main" id="{5D90C982-9BBB-2F80-DE86-8D3247B633EA}"/>
                </a:ext>
              </a:extLst>
            </p:cNvPr>
            <p:cNvSpPr>
              <a:spLocks noChangeArrowheads="1"/>
            </p:cNvSpPr>
            <p:nvPr/>
          </p:nvSpPr>
          <p:spPr bwMode="auto">
            <a:xfrm>
              <a:off x="785" y="546"/>
              <a:ext cx="242" cy="242"/>
            </a:xfrm>
            <a:custGeom>
              <a:avLst/>
              <a:gdLst>
                <a:gd name="T0" fmla="*/ 536 w 1072"/>
                <a:gd name="T1" fmla="*/ 1071 h 1072"/>
                <a:gd name="T2" fmla="*/ 0 w 1072"/>
                <a:gd name="T3" fmla="*/ 536 h 1072"/>
                <a:gd name="T4" fmla="*/ 536 w 1072"/>
                <a:gd name="T5" fmla="*/ 0 h 1072"/>
                <a:gd name="T6" fmla="*/ 1071 w 1072"/>
                <a:gd name="T7" fmla="*/ 536 h 1072"/>
                <a:gd name="T8" fmla="*/ 536 w 1072"/>
                <a:gd name="T9" fmla="*/ 1071 h 1072"/>
                <a:gd name="T10" fmla="*/ 536 w 1072"/>
                <a:gd name="T11" fmla="*/ 112 h 1072"/>
                <a:gd name="T12" fmla="*/ 113 w 1072"/>
                <a:gd name="T13" fmla="*/ 536 h 1072"/>
                <a:gd name="T14" fmla="*/ 536 w 1072"/>
                <a:gd name="T15" fmla="*/ 958 h 1072"/>
                <a:gd name="T16" fmla="*/ 958 w 1072"/>
                <a:gd name="T17" fmla="*/ 536 h 1072"/>
                <a:gd name="T18" fmla="*/ 536 w 1072"/>
                <a:gd name="T19" fmla="*/ 112 h 1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1072">
                  <a:moveTo>
                    <a:pt x="536" y="1071"/>
                  </a:moveTo>
                  <a:cubicBezTo>
                    <a:pt x="240" y="1071"/>
                    <a:pt x="0" y="832"/>
                    <a:pt x="0" y="536"/>
                  </a:cubicBezTo>
                  <a:cubicBezTo>
                    <a:pt x="0" y="239"/>
                    <a:pt x="240" y="0"/>
                    <a:pt x="536" y="0"/>
                  </a:cubicBezTo>
                  <a:cubicBezTo>
                    <a:pt x="831" y="0"/>
                    <a:pt x="1071" y="239"/>
                    <a:pt x="1071" y="536"/>
                  </a:cubicBezTo>
                  <a:cubicBezTo>
                    <a:pt x="1071" y="832"/>
                    <a:pt x="831" y="1071"/>
                    <a:pt x="536" y="1071"/>
                  </a:cubicBezTo>
                  <a:close/>
                  <a:moveTo>
                    <a:pt x="536" y="112"/>
                  </a:moveTo>
                  <a:cubicBezTo>
                    <a:pt x="302" y="112"/>
                    <a:pt x="113" y="301"/>
                    <a:pt x="113" y="536"/>
                  </a:cubicBezTo>
                  <a:cubicBezTo>
                    <a:pt x="113" y="770"/>
                    <a:pt x="302" y="958"/>
                    <a:pt x="536" y="958"/>
                  </a:cubicBezTo>
                  <a:cubicBezTo>
                    <a:pt x="769" y="958"/>
                    <a:pt x="958" y="770"/>
                    <a:pt x="958" y="536"/>
                  </a:cubicBezTo>
                  <a:cubicBezTo>
                    <a:pt x="958" y="301"/>
                    <a:pt x="769" y="112"/>
                    <a:pt x="536" y="112"/>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sp>
          <p:nvSpPr>
            <p:cNvPr id="91" name="Freeform 4">
              <a:extLst>
                <a:ext uri="{FF2B5EF4-FFF2-40B4-BE49-F238E27FC236}">
                  <a16:creationId xmlns:a16="http://schemas.microsoft.com/office/drawing/2014/main" id="{AC7F8940-A9B2-969A-3A10-9F2CBE21DA4D}"/>
                </a:ext>
              </a:extLst>
            </p:cNvPr>
            <p:cNvSpPr>
              <a:spLocks noChangeArrowheads="1"/>
            </p:cNvSpPr>
            <p:nvPr/>
          </p:nvSpPr>
          <p:spPr bwMode="auto">
            <a:xfrm>
              <a:off x="863" y="624"/>
              <a:ext cx="88" cy="88"/>
            </a:xfrm>
            <a:custGeom>
              <a:avLst/>
              <a:gdLst>
                <a:gd name="T0" fmla="*/ 192 w 392"/>
                <a:gd name="T1" fmla="*/ 391 h 392"/>
                <a:gd name="T2" fmla="*/ 167 w 392"/>
                <a:gd name="T3" fmla="*/ 388 h 392"/>
                <a:gd name="T4" fmla="*/ 9 w 392"/>
                <a:gd name="T5" fmla="*/ 267 h 392"/>
                <a:gd name="T6" fmla="*/ 0 w 392"/>
                <a:gd name="T7" fmla="*/ 243 h 392"/>
                <a:gd name="T8" fmla="*/ 51 w 392"/>
                <a:gd name="T9" fmla="*/ 251 h 392"/>
                <a:gd name="T10" fmla="*/ 88 w 392"/>
                <a:gd name="T11" fmla="*/ 248 h 392"/>
                <a:gd name="T12" fmla="*/ 214 w 392"/>
                <a:gd name="T13" fmla="*/ 121 h 392"/>
                <a:gd name="T14" fmla="*/ 194 w 392"/>
                <a:gd name="T15" fmla="*/ 0 h 392"/>
                <a:gd name="T16" fmla="*/ 208 w 392"/>
                <a:gd name="T17" fmla="*/ 0 h 392"/>
                <a:gd name="T18" fmla="*/ 386 w 392"/>
                <a:gd name="T19" fmla="*/ 175 h 392"/>
                <a:gd name="T20" fmla="*/ 335 w 392"/>
                <a:gd name="T21" fmla="*/ 326 h 392"/>
                <a:gd name="T22" fmla="*/ 192 w 392"/>
                <a:gd name="T23" fmla="*/ 391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2" h="392">
                  <a:moveTo>
                    <a:pt x="192" y="391"/>
                  </a:moveTo>
                  <a:cubicBezTo>
                    <a:pt x="184" y="391"/>
                    <a:pt x="175" y="391"/>
                    <a:pt x="167" y="388"/>
                  </a:cubicBezTo>
                  <a:cubicBezTo>
                    <a:pt x="99" y="380"/>
                    <a:pt x="37" y="332"/>
                    <a:pt x="9" y="267"/>
                  </a:cubicBezTo>
                  <a:cubicBezTo>
                    <a:pt x="6" y="258"/>
                    <a:pt x="3" y="251"/>
                    <a:pt x="0" y="243"/>
                  </a:cubicBezTo>
                  <a:cubicBezTo>
                    <a:pt x="17" y="248"/>
                    <a:pt x="34" y="251"/>
                    <a:pt x="51" y="251"/>
                  </a:cubicBezTo>
                  <a:cubicBezTo>
                    <a:pt x="62" y="251"/>
                    <a:pt x="76" y="251"/>
                    <a:pt x="88" y="248"/>
                  </a:cubicBezTo>
                  <a:cubicBezTo>
                    <a:pt x="150" y="234"/>
                    <a:pt x="202" y="183"/>
                    <a:pt x="214" y="121"/>
                  </a:cubicBezTo>
                  <a:cubicBezTo>
                    <a:pt x="222" y="79"/>
                    <a:pt x="216" y="37"/>
                    <a:pt x="194" y="0"/>
                  </a:cubicBezTo>
                  <a:cubicBezTo>
                    <a:pt x="199" y="0"/>
                    <a:pt x="202" y="0"/>
                    <a:pt x="208" y="0"/>
                  </a:cubicBezTo>
                  <a:cubicBezTo>
                    <a:pt x="298" y="8"/>
                    <a:pt x="374" y="85"/>
                    <a:pt x="386" y="175"/>
                  </a:cubicBezTo>
                  <a:cubicBezTo>
                    <a:pt x="391" y="231"/>
                    <a:pt x="374" y="287"/>
                    <a:pt x="335" y="326"/>
                  </a:cubicBezTo>
                  <a:cubicBezTo>
                    <a:pt x="301" y="368"/>
                    <a:pt x="247" y="391"/>
                    <a:pt x="192" y="39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sp>
          <p:nvSpPr>
            <p:cNvPr id="92" name="Freeform 5">
              <a:extLst>
                <a:ext uri="{FF2B5EF4-FFF2-40B4-BE49-F238E27FC236}">
                  <a16:creationId xmlns:a16="http://schemas.microsoft.com/office/drawing/2014/main" id="{266E97AF-8075-D276-0891-B11B5E72D1AD}"/>
                </a:ext>
              </a:extLst>
            </p:cNvPr>
            <p:cNvSpPr>
              <a:spLocks noChangeArrowheads="1"/>
            </p:cNvSpPr>
            <p:nvPr/>
          </p:nvSpPr>
          <p:spPr bwMode="auto">
            <a:xfrm>
              <a:off x="849" y="610"/>
              <a:ext cx="117" cy="115"/>
            </a:xfrm>
            <a:custGeom>
              <a:avLst/>
              <a:gdLst>
                <a:gd name="T0" fmla="*/ 394 w 522"/>
                <a:gd name="T1" fmla="*/ 237 h 510"/>
                <a:gd name="T2" fmla="*/ 357 w 522"/>
                <a:gd name="T3" fmla="*/ 346 h 510"/>
                <a:gd name="T4" fmla="*/ 254 w 522"/>
                <a:gd name="T5" fmla="*/ 394 h 510"/>
                <a:gd name="T6" fmla="*/ 237 w 522"/>
                <a:gd name="T7" fmla="*/ 394 h 510"/>
                <a:gd name="T8" fmla="*/ 164 w 522"/>
                <a:gd name="T9" fmla="*/ 360 h 510"/>
                <a:gd name="T10" fmla="*/ 332 w 522"/>
                <a:gd name="T11" fmla="*/ 189 h 510"/>
                <a:gd name="T12" fmla="*/ 338 w 522"/>
                <a:gd name="T13" fmla="*/ 141 h 510"/>
                <a:gd name="T14" fmla="*/ 394 w 522"/>
                <a:gd name="T15" fmla="*/ 237 h 510"/>
                <a:gd name="T16" fmla="*/ 254 w 522"/>
                <a:gd name="T17" fmla="*/ 0 h 510"/>
                <a:gd name="T18" fmla="*/ 198 w 522"/>
                <a:gd name="T19" fmla="*/ 5 h 510"/>
                <a:gd name="T20" fmla="*/ 186 w 522"/>
                <a:gd name="T21" fmla="*/ 53 h 510"/>
                <a:gd name="T22" fmla="*/ 223 w 522"/>
                <a:gd name="T23" fmla="*/ 163 h 510"/>
                <a:gd name="T24" fmla="*/ 138 w 522"/>
                <a:gd name="T25" fmla="*/ 248 h 510"/>
                <a:gd name="T26" fmla="*/ 113 w 522"/>
                <a:gd name="T27" fmla="*/ 254 h 510"/>
                <a:gd name="T28" fmla="*/ 45 w 522"/>
                <a:gd name="T29" fmla="*/ 231 h 510"/>
                <a:gd name="T30" fmla="*/ 28 w 522"/>
                <a:gd name="T31" fmla="*/ 225 h 510"/>
                <a:gd name="T32" fmla="*/ 0 w 522"/>
                <a:gd name="T33" fmla="*/ 254 h 510"/>
                <a:gd name="T34" fmla="*/ 20 w 522"/>
                <a:gd name="T35" fmla="*/ 351 h 510"/>
                <a:gd name="T36" fmla="*/ 223 w 522"/>
                <a:gd name="T37" fmla="*/ 506 h 510"/>
                <a:gd name="T38" fmla="*/ 254 w 522"/>
                <a:gd name="T39" fmla="*/ 509 h 510"/>
                <a:gd name="T40" fmla="*/ 504 w 522"/>
                <a:gd name="T41" fmla="*/ 228 h 510"/>
                <a:gd name="T42" fmla="*/ 276 w 522"/>
                <a:gd name="T43" fmla="*/ 2 h 510"/>
                <a:gd name="T44" fmla="*/ 254 w 522"/>
                <a:gd name="T45"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2" h="510">
                  <a:moveTo>
                    <a:pt x="394" y="237"/>
                  </a:moveTo>
                  <a:cubicBezTo>
                    <a:pt x="400" y="276"/>
                    <a:pt x="386" y="315"/>
                    <a:pt x="357" y="346"/>
                  </a:cubicBezTo>
                  <a:cubicBezTo>
                    <a:pt x="329" y="377"/>
                    <a:pt x="292" y="394"/>
                    <a:pt x="254" y="394"/>
                  </a:cubicBezTo>
                  <a:lnTo>
                    <a:pt x="237" y="394"/>
                  </a:lnTo>
                  <a:cubicBezTo>
                    <a:pt x="212" y="391"/>
                    <a:pt x="186" y="380"/>
                    <a:pt x="164" y="360"/>
                  </a:cubicBezTo>
                  <a:cubicBezTo>
                    <a:pt x="248" y="340"/>
                    <a:pt x="315" y="276"/>
                    <a:pt x="332" y="189"/>
                  </a:cubicBezTo>
                  <a:cubicBezTo>
                    <a:pt x="335" y="175"/>
                    <a:pt x="338" y="158"/>
                    <a:pt x="338" y="141"/>
                  </a:cubicBezTo>
                  <a:cubicBezTo>
                    <a:pt x="369" y="163"/>
                    <a:pt x="388" y="200"/>
                    <a:pt x="394" y="237"/>
                  </a:cubicBezTo>
                  <a:close/>
                  <a:moveTo>
                    <a:pt x="254" y="0"/>
                  </a:moveTo>
                  <a:cubicBezTo>
                    <a:pt x="234" y="0"/>
                    <a:pt x="217" y="2"/>
                    <a:pt x="198" y="5"/>
                  </a:cubicBezTo>
                  <a:cubicBezTo>
                    <a:pt x="175" y="11"/>
                    <a:pt x="167" y="39"/>
                    <a:pt x="186" y="53"/>
                  </a:cubicBezTo>
                  <a:cubicBezTo>
                    <a:pt x="217" y="79"/>
                    <a:pt x="231" y="121"/>
                    <a:pt x="223" y="163"/>
                  </a:cubicBezTo>
                  <a:cubicBezTo>
                    <a:pt x="215" y="206"/>
                    <a:pt x="181" y="239"/>
                    <a:pt x="138" y="248"/>
                  </a:cubicBezTo>
                  <a:cubicBezTo>
                    <a:pt x="130" y="254"/>
                    <a:pt x="121" y="254"/>
                    <a:pt x="113" y="254"/>
                  </a:cubicBezTo>
                  <a:cubicBezTo>
                    <a:pt x="88" y="254"/>
                    <a:pt x="65" y="245"/>
                    <a:pt x="45" y="231"/>
                  </a:cubicBezTo>
                  <a:cubicBezTo>
                    <a:pt x="40" y="228"/>
                    <a:pt x="34" y="225"/>
                    <a:pt x="28" y="225"/>
                  </a:cubicBezTo>
                  <a:cubicBezTo>
                    <a:pt x="14" y="225"/>
                    <a:pt x="0" y="237"/>
                    <a:pt x="0" y="254"/>
                  </a:cubicBezTo>
                  <a:cubicBezTo>
                    <a:pt x="0" y="285"/>
                    <a:pt x="6" y="317"/>
                    <a:pt x="20" y="351"/>
                  </a:cubicBezTo>
                  <a:cubicBezTo>
                    <a:pt x="54" y="436"/>
                    <a:pt x="133" y="495"/>
                    <a:pt x="223" y="506"/>
                  </a:cubicBezTo>
                  <a:cubicBezTo>
                    <a:pt x="234" y="506"/>
                    <a:pt x="243" y="509"/>
                    <a:pt x="254" y="509"/>
                  </a:cubicBezTo>
                  <a:cubicBezTo>
                    <a:pt x="403" y="509"/>
                    <a:pt x="521" y="380"/>
                    <a:pt x="504" y="228"/>
                  </a:cubicBezTo>
                  <a:cubicBezTo>
                    <a:pt x="493" y="110"/>
                    <a:pt x="394" y="14"/>
                    <a:pt x="276" y="2"/>
                  </a:cubicBezTo>
                  <a:cubicBezTo>
                    <a:pt x="270" y="0"/>
                    <a:pt x="261" y="0"/>
                    <a:pt x="254" y="0"/>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grpSp>
      <p:sp>
        <p:nvSpPr>
          <p:cNvPr id="93" name="フリーフォーム 92">
            <a:extLst>
              <a:ext uri="{FF2B5EF4-FFF2-40B4-BE49-F238E27FC236}">
                <a16:creationId xmlns:a16="http://schemas.microsoft.com/office/drawing/2014/main" id="{3A175851-01C5-F2BD-9DA7-67CBD8126BAE}"/>
              </a:ext>
            </a:extLst>
          </p:cNvPr>
          <p:cNvSpPr/>
          <p:nvPr/>
        </p:nvSpPr>
        <p:spPr>
          <a:xfrm>
            <a:off x="9795134"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C9002C"/>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100" kern="0">
                <a:solidFill>
                  <a:srgbClr val="FFFFFF"/>
                </a:solidFill>
                <a:latin typeface="メイリオ"/>
              </a:rPr>
              <a:t>　</a:t>
            </a:r>
            <a:endParaRPr kumimoji="0" lang="en-US" altLang="ja-JP" sz="1100" kern="0" dirty="0">
              <a:solidFill>
                <a:srgbClr val="FFFFFF"/>
              </a:solidFill>
              <a:latin typeface="メイリオ"/>
            </a:endParaRPr>
          </a:p>
          <a:p>
            <a:pPr algn="ctr" defTabSz="444500">
              <a:lnSpc>
                <a:spcPct val="120000"/>
              </a:lnSpc>
              <a:spcBef>
                <a:spcPct val="0"/>
              </a:spcBef>
              <a:defRPr/>
            </a:pPr>
            <a:r>
              <a:rPr kumimoji="0" lang="ja-JP" altLang="en-US" sz="1100" kern="0">
                <a:solidFill>
                  <a:srgbClr val="FFFFFF"/>
                </a:solidFill>
                <a:latin typeface="メイリオ"/>
              </a:rPr>
              <a:t>広告管理ツールから誘導広告の入稿</a:t>
            </a:r>
          </a:p>
        </p:txBody>
      </p:sp>
      <p:sp>
        <p:nvSpPr>
          <p:cNvPr id="94" name="円/楕円 93">
            <a:extLst>
              <a:ext uri="{FF2B5EF4-FFF2-40B4-BE49-F238E27FC236}">
                <a16:creationId xmlns:a16="http://schemas.microsoft.com/office/drawing/2014/main" id="{397E7682-8CFB-F4B6-F927-193ABC1F905C}"/>
              </a:ext>
            </a:extLst>
          </p:cNvPr>
          <p:cNvSpPr>
            <a:spLocks noChangeAspect="1"/>
          </p:cNvSpPr>
          <p:nvPr/>
        </p:nvSpPr>
        <p:spPr>
          <a:xfrm>
            <a:off x="9662138" y="1072688"/>
            <a:ext cx="432000" cy="432000"/>
          </a:xfrm>
          <a:prstGeom prst="ellipse">
            <a:avLst/>
          </a:prstGeom>
          <a:solidFill>
            <a:srgbClr val="C9002C"/>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7</a:t>
            </a:r>
            <a:endParaRPr kumimoji="0" lang="ja-JP" altLang="en-US" sz="1200" b="1" kern="0" dirty="0">
              <a:solidFill>
                <a:srgbClr val="FFFFFF"/>
              </a:solidFill>
              <a:latin typeface="メイリオ"/>
            </a:endParaRPr>
          </a:p>
        </p:txBody>
      </p:sp>
      <p:sp>
        <p:nvSpPr>
          <p:cNvPr id="95" name="Freeform 42">
            <a:extLst>
              <a:ext uri="{FF2B5EF4-FFF2-40B4-BE49-F238E27FC236}">
                <a16:creationId xmlns:a16="http://schemas.microsoft.com/office/drawing/2014/main" id="{E2D62E88-8EB4-84A9-78B5-536D50A7C841}"/>
              </a:ext>
            </a:extLst>
          </p:cNvPr>
          <p:cNvSpPr>
            <a:spLocks noChangeArrowheads="1"/>
          </p:cNvSpPr>
          <p:nvPr/>
        </p:nvSpPr>
        <p:spPr bwMode="auto">
          <a:xfrm>
            <a:off x="10248862" y="1332036"/>
            <a:ext cx="327202" cy="235028"/>
          </a:xfrm>
          <a:custGeom>
            <a:avLst/>
            <a:gdLst>
              <a:gd name="T0" fmla="*/ 1745 w 2144"/>
              <a:gd name="T1" fmla="*/ 561 h 1693"/>
              <a:gd name="T2" fmla="*/ 1748 w 2144"/>
              <a:gd name="T3" fmla="*/ 508 h 1693"/>
              <a:gd name="T4" fmla="*/ 1184 w 2144"/>
              <a:gd name="T5" fmla="*/ 0 h 1693"/>
              <a:gd name="T6" fmla="*/ 697 w 2144"/>
              <a:gd name="T7" fmla="*/ 372 h 1693"/>
              <a:gd name="T8" fmla="*/ 621 w 2144"/>
              <a:gd name="T9" fmla="*/ 367 h 1693"/>
              <a:gd name="T10" fmla="*/ 197 w 2144"/>
              <a:gd name="T11" fmla="*/ 790 h 1693"/>
              <a:gd name="T12" fmla="*/ 226 w 2144"/>
              <a:gd name="T13" fmla="*/ 941 h 1693"/>
              <a:gd name="T14" fmla="*/ 0 w 2144"/>
              <a:gd name="T15" fmla="*/ 1297 h 1693"/>
              <a:gd name="T16" fmla="*/ 395 w 2144"/>
              <a:gd name="T17" fmla="*/ 1692 h 1693"/>
              <a:gd name="T18" fmla="*/ 423 w 2144"/>
              <a:gd name="T19" fmla="*/ 1689 h 1693"/>
              <a:gd name="T20" fmla="*/ 423 w 2144"/>
              <a:gd name="T21" fmla="*/ 1692 h 1693"/>
              <a:gd name="T22" fmla="*/ 1016 w 2144"/>
              <a:gd name="T23" fmla="*/ 1692 h 1693"/>
              <a:gd name="T24" fmla="*/ 1016 w 2144"/>
              <a:gd name="T25" fmla="*/ 1113 h 1693"/>
              <a:gd name="T26" fmla="*/ 869 w 2144"/>
              <a:gd name="T27" fmla="*/ 1260 h 1693"/>
              <a:gd name="T28" fmla="*/ 790 w 2144"/>
              <a:gd name="T29" fmla="*/ 1260 h 1693"/>
              <a:gd name="T30" fmla="*/ 750 w 2144"/>
              <a:gd name="T31" fmla="*/ 1220 h 1693"/>
              <a:gd name="T32" fmla="*/ 750 w 2144"/>
              <a:gd name="T33" fmla="*/ 1141 h 1693"/>
              <a:gd name="T34" fmla="*/ 1099 w 2144"/>
              <a:gd name="T35" fmla="*/ 790 h 1693"/>
              <a:gd name="T36" fmla="*/ 1449 w 2144"/>
              <a:gd name="T37" fmla="*/ 1141 h 1693"/>
              <a:gd name="T38" fmla="*/ 1449 w 2144"/>
              <a:gd name="T39" fmla="*/ 1220 h 1693"/>
              <a:gd name="T40" fmla="*/ 1410 w 2144"/>
              <a:gd name="T41" fmla="*/ 1260 h 1693"/>
              <a:gd name="T42" fmla="*/ 1331 w 2144"/>
              <a:gd name="T43" fmla="*/ 1260 h 1693"/>
              <a:gd name="T44" fmla="*/ 1184 w 2144"/>
              <a:gd name="T45" fmla="*/ 1113 h 1693"/>
              <a:gd name="T46" fmla="*/ 1184 w 2144"/>
              <a:gd name="T47" fmla="*/ 1692 h 1693"/>
              <a:gd name="T48" fmla="*/ 1579 w 2144"/>
              <a:gd name="T49" fmla="*/ 1692 h 1693"/>
              <a:gd name="T50" fmla="*/ 1579 w 2144"/>
              <a:gd name="T51" fmla="*/ 1692 h 1693"/>
              <a:gd name="T52" fmla="*/ 1593 w 2144"/>
              <a:gd name="T53" fmla="*/ 1692 h 1693"/>
              <a:gd name="T54" fmla="*/ 2143 w 2144"/>
              <a:gd name="T55" fmla="*/ 1127 h 1693"/>
              <a:gd name="T56" fmla="*/ 1745 w 2144"/>
              <a:gd name="T57" fmla="*/ 561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44" h="1693">
                <a:moveTo>
                  <a:pt x="1745" y="561"/>
                </a:moveTo>
                <a:cubicBezTo>
                  <a:pt x="1748" y="542"/>
                  <a:pt x="1748" y="525"/>
                  <a:pt x="1748" y="508"/>
                </a:cubicBezTo>
                <a:cubicBezTo>
                  <a:pt x="1748" y="228"/>
                  <a:pt x="1463" y="0"/>
                  <a:pt x="1184" y="0"/>
                </a:cubicBezTo>
                <a:cubicBezTo>
                  <a:pt x="951" y="0"/>
                  <a:pt x="753" y="158"/>
                  <a:pt x="697" y="372"/>
                </a:cubicBezTo>
                <a:cubicBezTo>
                  <a:pt x="671" y="369"/>
                  <a:pt x="646" y="367"/>
                  <a:pt x="621" y="367"/>
                </a:cubicBezTo>
                <a:cubicBezTo>
                  <a:pt x="386" y="367"/>
                  <a:pt x="197" y="556"/>
                  <a:pt x="197" y="790"/>
                </a:cubicBezTo>
                <a:cubicBezTo>
                  <a:pt x="197" y="842"/>
                  <a:pt x="209" y="893"/>
                  <a:pt x="226" y="941"/>
                </a:cubicBezTo>
                <a:cubicBezTo>
                  <a:pt x="93" y="1003"/>
                  <a:pt x="0" y="1139"/>
                  <a:pt x="0" y="1297"/>
                </a:cubicBezTo>
                <a:cubicBezTo>
                  <a:pt x="0" y="1514"/>
                  <a:pt x="178" y="1692"/>
                  <a:pt x="395" y="1692"/>
                </a:cubicBezTo>
                <a:cubicBezTo>
                  <a:pt x="403" y="1692"/>
                  <a:pt x="415" y="1692"/>
                  <a:pt x="423" y="1689"/>
                </a:cubicBezTo>
                <a:lnTo>
                  <a:pt x="423" y="1692"/>
                </a:lnTo>
                <a:lnTo>
                  <a:pt x="1016" y="1692"/>
                </a:lnTo>
                <a:lnTo>
                  <a:pt x="1016" y="1113"/>
                </a:lnTo>
                <a:lnTo>
                  <a:pt x="869" y="1260"/>
                </a:lnTo>
                <a:cubicBezTo>
                  <a:pt x="846" y="1282"/>
                  <a:pt x="812" y="1282"/>
                  <a:pt x="790" y="1260"/>
                </a:cubicBezTo>
                <a:lnTo>
                  <a:pt x="750" y="1220"/>
                </a:lnTo>
                <a:cubicBezTo>
                  <a:pt x="728" y="1198"/>
                  <a:pt x="728" y="1164"/>
                  <a:pt x="750" y="1141"/>
                </a:cubicBezTo>
                <a:lnTo>
                  <a:pt x="1099" y="790"/>
                </a:lnTo>
                <a:lnTo>
                  <a:pt x="1449" y="1141"/>
                </a:lnTo>
                <a:cubicBezTo>
                  <a:pt x="1472" y="1164"/>
                  <a:pt x="1472" y="1198"/>
                  <a:pt x="1449" y="1220"/>
                </a:cubicBezTo>
                <a:lnTo>
                  <a:pt x="1410" y="1260"/>
                </a:lnTo>
                <a:cubicBezTo>
                  <a:pt x="1387" y="1282"/>
                  <a:pt x="1353" y="1282"/>
                  <a:pt x="1331" y="1260"/>
                </a:cubicBezTo>
                <a:lnTo>
                  <a:pt x="1184" y="1113"/>
                </a:lnTo>
                <a:lnTo>
                  <a:pt x="1184" y="1692"/>
                </a:lnTo>
                <a:lnTo>
                  <a:pt x="1579" y="1692"/>
                </a:lnTo>
                <a:lnTo>
                  <a:pt x="1579" y="1692"/>
                </a:lnTo>
                <a:cubicBezTo>
                  <a:pt x="1584" y="1692"/>
                  <a:pt x="1587" y="1692"/>
                  <a:pt x="1593" y="1692"/>
                </a:cubicBezTo>
                <a:cubicBezTo>
                  <a:pt x="1898" y="1692"/>
                  <a:pt x="2143" y="1438"/>
                  <a:pt x="2143" y="1127"/>
                </a:cubicBezTo>
                <a:cubicBezTo>
                  <a:pt x="2143" y="871"/>
                  <a:pt x="1974" y="635"/>
                  <a:pt x="1745" y="561"/>
                </a:cubicBezTo>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96" name="フリーフォーム 95">
            <a:extLst>
              <a:ext uri="{FF2B5EF4-FFF2-40B4-BE49-F238E27FC236}">
                <a16:creationId xmlns:a16="http://schemas.microsoft.com/office/drawing/2014/main" id="{031E4544-9547-A2A3-089B-03E238A65988}"/>
              </a:ext>
            </a:extLst>
          </p:cNvPr>
          <p:cNvSpPr/>
          <p:nvPr/>
        </p:nvSpPr>
        <p:spPr>
          <a:xfrm>
            <a:off x="4183789"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212121">
              <a:lumMod val="50000"/>
              <a:lumOff val="50000"/>
            </a:srgbClr>
          </a:solidFill>
          <a:ln w="25400" cap="flat" cmpd="sng" algn="ctr">
            <a:noFill/>
            <a:prstDash val="solid"/>
          </a:ln>
          <a:effectLst/>
        </p:spPr>
        <p:txBody>
          <a:bodyPr spcFirstLastPara="0" vert="horz" wrap="square" lIns="72000" tIns="180000" rIns="72000" bIns="0" numCol="1" spcCol="1270" anchor="ctr" anchorCtr="0">
            <a:noAutofit/>
          </a:bodyPr>
          <a:lstStyle/>
          <a:p>
            <a:pPr defTabSz="444500">
              <a:lnSpc>
                <a:spcPct val="120000"/>
              </a:lnSpc>
              <a:spcBef>
                <a:spcPct val="0"/>
              </a:spcBef>
              <a:defRPr/>
            </a:pPr>
            <a:r>
              <a:rPr kumimoji="0" lang="ja-JP" altLang="en-US" sz="900" kern="0">
                <a:solidFill>
                  <a:srgbClr val="FFFFFF"/>
                </a:solidFill>
                <a:latin typeface="メイリオ"/>
              </a:rPr>
              <a:t>　</a:t>
            </a:r>
            <a:endParaRPr kumimoji="0" lang="en-US" altLang="ja-JP" sz="900" kern="0" dirty="0">
              <a:solidFill>
                <a:srgbClr val="FFFFFF"/>
              </a:solidFill>
              <a:latin typeface="メイリオ"/>
            </a:endParaRPr>
          </a:p>
          <a:p>
            <a:pPr defTabSz="444500">
              <a:lnSpc>
                <a:spcPct val="120000"/>
              </a:lnSpc>
              <a:spcBef>
                <a:spcPct val="0"/>
              </a:spcBef>
              <a:defRPr/>
            </a:pPr>
            <a:r>
              <a:rPr kumimoji="0" lang="ja-JP" altLang="en-US" sz="900" kern="0">
                <a:solidFill>
                  <a:srgbClr val="FFFFFF"/>
                </a:solidFill>
                <a:latin typeface="メイリオ"/>
              </a:rPr>
              <a:t>・誘導広告の予約</a:t>
            </a:r>
          </a:p>
          <a:p>
            <a:pPr defTabSz="444500">
              <a:lnSpc>
                <a:spcPct val="120000"/>
              </a:lnSpc>
              <a:spcBef>
                <a:spcPct val="0"/>
              </a:spcBef>
              <a:defRPr/>
            </a:pPr>
            <a:r>
              <a:rPr kumimoji="0" lang="ja-JP" altLang="en-US" sz="900" kern="0">
                <a:solidFill>
                  <a:srgbClr val="FFFFFF"/>
                </a:solidFill>
                <a:latin typeface="メイリオ"/>
              </a:rPr>
              <a:t>・制作費の申し込み</a:t>
            </a:r>
          </a:p>
          <a:p>
            <a:pPr defTabSz="444500">
              <a:lnSpc>
                <a:spcPct val="120000"/>
              </a:lnSpc>
              <a:spcBef>
                <a:spcPct val="0"/>
              </a:spcBef>
              <a:defRPr/>
            </a:pPr>
            <a:r>
              <a:rPr kumimoji="0" lang="ja-JP" altLang="en-US" sz="900" kern="0">
                <a:solidFill>
                  <a:srgbClr val="FFFFFF"/>
                </a:solidFill>
                <a:latin typeface="メイリオ"/>
              </a:rPr>
              <a:t>（制作費無料の場合も申し込みが必要）</a:t>
            </a:r>
          </a:p>
        </p:txBody>
      </p:sp>
      <p:sp>
        <p:nvSpPr>
          <p:cNvPr id="97" name="円/楕円 96">
            <a:extLst>
              <a:ext uri="{FF2B5EF4-FFF2-40B4-BE49-F238E27FC236}">
                <a16:creationId xmlns:a16="http://schemas.microsoft.com/office/drawing/2014/main" id="{4EF4E4AA-9FBB-C55E-A7F1-D6E28DBBD417}"/>
              </a:ext>
            </a:extLst>
          </p:cNvPr>
          <p:cNvSpPr>
            <a:spLocks noChangeAspect="1"/>
          </p:cNvSpPr>
          <p:nvPr/>
        </p:nvSpPr>
        <p:spPr>
          <a:xfrm>
            <a:off x="4050793" y="1072688"/>
            <a:ext cx="432000" cy="432000"/>
          </a:xfrm>
          <a:prstGeom prst="ellipse">
            <a:avLst/>
          </a:prstGeom>
          <a:solidFill>
            <a:srgbClr val="909090"/>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3</a:t>
            </a:r>
            <a:endParaRPr kumimoji="0" lang="ja-JP" altLang="en-US" sz="1200" b="1" kern="0" dirty="0">
              <a:solidFill>
                <a:srgbClr val="FFFFFF"/>
              </a:solidFill>
              <a:latin typeface="メイリオ"/>
            </a:endParaRPr>
          </a:p>
        </p:txBody>
      </p:sp>
      <p:pic>
        <p:nvPicPr>
          <p:cNvPr id="98" name="グラフィックス 97" descr="クリップボード 単色塗りつぶし">
            <a:extLst>
              <a:ext uri="{FF2B5EF4-FFF2-40B4-BE49-F238E27FC236}">
                <a16:creationId xmlns:a16="http://schemas.microsoft.com/office/drawing/2014/main" id="{0A70DDB7-038B-B458-A6F3-B644D2AFCF5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613928" y="1269550"/>
            <a:ext cx="360000" cy="360000"/>
          </a:xfrm>
          <a:prstGeom prst="rect">
            <a:avLst/>
          </a:prstGeom>
        </p:spPr>
      </p:pic>
      <p:sp>
        <p:nvSpPr>
          <p:cNvPr id="99" name="フリーフォーム 98">
            <a:extLst>
              <a:ext uri="{FF2B5EF4-FFF2-40B4-BE49-F238E27FC236}">
                <a16:creationId xmlns:a16="http://schemas.microsoft.com/office/drawing/2014/main" id="{29683401-5C85-09ED-E593-D082FC40723A}"/>
              </a:ext>
            </a:extLst>
          </p:cNvPr>
          <p:cNvSpPr/>
          <p:nvPr/>
        </p:nvSpPr>
        <p:spPr>
          <a:xfrm>
            <a:off x="2780953"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F5F5F5">
              <a:lumMod val="75000"/>
            </a:srgbClr>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200" kern="0">
                <a:solidFill>
                  <a:srgbClr val="000000"/>
                </a:solidFill>
                <a:latin typeface="メイリオ"/>
              </a:rPr>
              <a:t>　</a:t>
            </a:r>
            <a:endParaRPr kumimoji="0" lang="en-US" altLang="ja-JP" sz="1200" kern="0" dirty="0">
              <a:solidFill>
                <a:srgbClr val="000000"/>
              </a:solidFill>
              <a:latin typeface="メイリオ"/>
            </a:endParaRPr>
          </a:p>
          <a:p>
            <a:pPr algn="ctr" defTabSz="444500">
              <a:lnSpc>
                <a:spcPct val="120000"/>
              </a:lnSpc>
              <a:spcBef>
                <a:spcPct val="0"/>
              </a:spcBef>
              <a:defRPr/>
            </a:pPr>
            <a:r>
              <a:rPr kumimoji="0" lang="ja-JP" altLang="en-US" sz="1200" kern="0">
                <a:solidFill>
                  <a:srgbClr val="000000"/>
                </a:solidFill>
                <a:latin typeface="メイリオ"/>
              </a:rPr>
              <a:t>オリエンテーション</a:t>
            </a:r>
          </a:p>
        </p:txBody>
      </p:sp>
      <p:sp>
        <p:nvSpPr>
          <p:cNvPr id="100" name="円/楕円 99">
            <a:extLst>
              <a:ext uri="{FF2B5EF4-FFF2-40B4-BE49-F238E27FC236}">
                <a16:creationId xmlns:a16="http://schemas.microsoft.com/office/drawing/2014/main" id="{BFE709EB-292D-72E1-0E67-EF4839590280}"/>
              </a:ext>
            </a:extLst>
          </p:cNvPr>
          <p:cNvSpPr>
            <a:spLocks noChangeAspect="1"/>
          </p:cNvSpPr>
          <p:nvPr/>
        </p:nvSpPr>
        <p:spPr>
          <a:xfrm>
            <a:off x="2647957" y="1072688"/>
            <a:ext cx="432000" cy="432000"/>
          </a:xfrm>
          <a:prstGeom prst="ellipse">
            <a:avLst/>
          </a:prstGeom>
          <a:solidFill>
            <a:srgbClr val="B0B0B0"/>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2</a:t>
            </a:r>
            <a:endParaRPr kumimoji="0" lang="ja-JP" altLang="en-US" sz="1200" b="1" kern="0" dirty="0">
              <a:solidFill>
                <a:srgbClr val="FFFFFF"/>
              </a:solidFill>
              <a:latin typeface="メイリオ"/>
            </a:endParaRPr>
          </a:p>
        </p:txBody>
      </p:sp>
      <p:pic>
        <p:nvPicPr>
          <p:cNvPr id="101" name="グラフィックス 100" descr="ユーザー 単色塗りつぶし">
            <a:extLst>
              <a:ext uri="{FF2B5EF4-FFF2-40B4-BE49-F238E27FC236}">
                <a16:creationId xmlns:a16="http://schemas.microsoft.com/office/drawing/2014/main" id="{0C89F976-82D3-3B1A-42BC-6E58EE13754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165853" y="1269550"/>
            <a:ext cx="415499" cy="415499"/>
          </a:xfrm>
          <a:prstGeom prst="rect">
            <a:avLst/>
          </a:prstGeom>
        </p:spPr>
      </p:pic>
      <p:sp>
        <p:nvSpPr>
          <p:cNvPr id="102" name="フリーフォーム 101">
            <a:extLst>
              <a:ext uri="{FF2B5EF4-FFF2-40B4-BE49-F238E27FC236}">
                <a16:creationId xmlns:a16="http://schemas.microsoft.com/office/drawing/2014/main" id="{B204D3C5-A7A3-9050-DE0B-77061EFCB51D}"/>
              </a:ext>
            </a:extLst>
          </p:cNvPr>
          <p:cNvSpPr/>
          <p:nvPr/>
        </p:nvSpPr>
        <p:spPr>
          <a:xfrm>
            <a:off x="1378117"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EBEBEB"/>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200" kern="0">
                <a:solidFill>
                  <a:srgbClr val="000000"/>
                </a:solidFill>
                <a:latin typeface="メイリオ"/>
              </a:rPr>
              <a:t>　</a:t>
            </a:r>
            <a:endParaRPr kumimoji="0" lang="en-US" altLang="ja-JP" sz="1200" kern="0" dirty="0">
              <a:solidFill>
                <a:srgbClr val="000000"/>
              </a:solidFill>
              <a:latin typeface="メイリオ"/>
            </a:endParaRPr>
          </a:p>
          <a:p>
            <a:pPr algn="ctr" defTabSz="444500">
              <a:lnSpc>
                <a:spcPct val="120000"/>
              </a:lnSpc>
              <a:spcBef>
                <a:spcPct val="0"/>
              </a:spcBef>
              <a:defRPr/>
            </a:pPr>
            <a:r>
              <a:rPr kumimoji="0" lang="ja-JP" altLang="en-US" sz="1200" kern="0">
                <a:solidFill>
                  <a:srgbClr val="000000"/>
                </a:solidFill>
                <a:latin typeface="メイリオ"/>
              </a:rPr>
              <a:t>事前提案</a:t>
            </a:r>
            <a:br>
              <a:rPr kumimoji="0" lang="ja-JP" altLang="en-US" sz="1200" kern="0">
                <a:solidFill>
                  <a:srgbClr val="000000"/>
                </a:solidFill>
                <a:latin typeface="メイリオ"/>
              </a:rPr>
            </a:br>
            <a:r>
              <a:rPr kumimoji="0" lang="ja-JP" altLang="en-US" sz="1200" kern="0">
                <a:solidFill>
                  <a:srgbClr val="000000"/>
                </a:solidFill>
                <a:latin typeface="メイリオ"/>
              </a:rPr>
              <a:t>可否</a:t>
            </a:r>
          </a:p>
        </p:txBody>
      </p:sp>
      <p:sp>
        <p:nvSpPr>
          <p:cNvPr id="103" name="円/楕円 102">
            <a:extLst>
              <a:ext uri="{FF2B5EF4-FFF2-40B4-BE49-F238E27FC236}">
                <a16:creationId xmlns:a16="http://schemas.microsoft.com/office/drawing/2014/main" id="{74161A85-1F94-089C-ED78-E0879EAB07B9}"/>
              </a:ext>
            </a:extLst>
          </p:cNvPr>
          <p:cNvSpPr>
            <a:spLocks noChangeAspect="1"/>
          </p:cNvSpPr>
          <p:nvPr/>
        </p:nvSpPr>
        <p:spPr>
          <a:xfrm>
            <a:off x="1245121" y="1072688"/>
            <a:ext cx="432000" cy="432000"/>
          </a:xfrm>
          <a:prstGeom prst="ellipse">
            <a:avLst/>
          </a:prstGeom>
          <a:solidFill>
            <a:srgbClr val="EBEBE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000000"/>
                </a:solidFill>
                <a:latin typeface="メイリオ"/>
              </a:rPr>
              <a:t>1</a:t>
            </a:r>
            <a:endParaRPr kumimoji="0" lang="ja-JP" altLang="en-US" sz="1200" b="1" kern="0" dirty="0">
              <a:solidFill>
                <a:srgbClr val="000000"/>
              </a:solidFill>
              <a:latin typeface="メイリオ"/>
            </a:endParaRPr>
          </a:p>
        </p:txBody>
      </p:sp>
      <p:pic>
        <p:nvPicPr>
          <p:cNvPr id="104" name="グラフィックス 103" descr="チャット 単色塗りつぶし">
            <a:extLst>
              <a:ext uri="{FF2B5EF4-FFF2-40B4-BE49-F238E27FC236}">
                <a16:creationId xmlns:a16="http://schemas.microsoft.com/office/drawing/2014/main" id="{8DDC234D-19CC-0507-8B82-209476A31FD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30221" y="1269079"/>
            <a:ext cx="468000" cy="468000"/>
          </a:xfrm>
          <a:prstGeom prst="rect">
            <a:avLst/>
          </a:prstGeom>
        </p:spPr>
      </p:pic>
      <p:sp>
        <p:nvSpPr>
          <p:cNvPr id="105" name="フリーフォーム 104">
            <a:extLst>
              <a:ext uri="{FF2B5EF4-FFF2-40B4-BE49-F238E27FC236}">
                <a16:creationId xmlns:a16="http://schemas.microsoft.com/office/drawing/2014/main" id="{1766EBB7-A6CF-7A16-674B-93090A5936F4}"/>
              </a:ext>
            </a:extLst>
          </p:cNvPr>
          <p:cNvSpPr/>
          <p:nvPr/>
        </p:nvSpPr>
        <p:spPr>
          <a:xfrm>
            <a:off x="6989461"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E791A4"/>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000" kern="0">
                <a:solidFill>
                  <a:srgbClr val="FFFFFF"/>
                </a:solidFill>
                <a:latin typeface="メイリオ"/>
              </a:rPr>
              <a:t>　</a:t>
            </a:r>
            <a:endParaRPr kumimoji="0" lang="en-US" altLang="ja-JP" sz="1000" kern="0" dirty="0">
              <a:solidFill>
                <a:srgbClr val="FFFFFF"/>
              </a:solidFill>
              <a:latin typeface="メイリオ"/>
            </a:endParaRPr>
          </a:p>
          <a:p>
            <a:pPr marL="63450" indent="-63450" defTabSz="444500">
              <a:lnSpc>
                <a:spcPct val="120000"/>
              </a:lnSpc>
              <a:spcBef>
                <a:spcPct val="0"/>
              </a:spcBef>
              <a:buSzPct val="80000"/>
              <a:buFont typeface="Arial" panose="020B0604020202020204" pitchFamily="34" charset="0"/>
              <a:buChar char="•"/>
              <a:defRPr/>
            </a:pPr>
            <a:r>
              <a:rPr kumimoji="0" lang="ja-JP" altLang="en-US" sz="1000" kern="0">
                <a:solidFill>
                  <a:srgbClr val="FFFFFF"/>
                </a:solidFill>
                <a:latin typeface="メイリオ"/>
              </a:rPr>
              <a:t>演出案確定</a:t>
            </a:r>
          </a:p>
          <a:p>
            <a:pPr marL="63450" indent="-63450" defTabSz="444500">
              <a:lnSpc>
                <a:spcPct val="120000"/>
              </a:lnSpc>
              <a:spcBef>
                <a:spcPct val="0"/>
              </a:spcBef>
              <a:buSzPct val="80000"/>
              <a:buFont typeface="Arial" panose="020B0604020202020204" pitchFamily="34" charset="0"/>
              <a:buChar char="•"/>
              <a:defRPr/>
            </a:pPr>
            <a:r>
              <a:rPr kumimoji="0" lang="ja-JP" altLang="en-US" sz="1000" kern="0">
                <a:solidFill>
                  <a:srgbClr val="FFFFFF"/>
                </a:solidFill>
                <a:latin typeface="メイリオ"/>
              </a:rPr>
              <a:t>演出映像確定</a:t>
            </a:r>
          </a:p>
        </p:txBody>
      </p:sp>
      <p:sp>
        <p:nvSpPr>
          <p:cNvPr id="106" name="円/楕円 105">
            <a:extLst>
              <a:ext uri="{FF2B5EF4-FFF2-40B4-BE49-F238E27FC236}">
                <a16:creationId xmlns:a16="http://schemas.microsoft.com/office/drawing/2014/main" id="{8D08D5B2-AE67-8B0D-9890-89C9316BC6A9}"/>
              </a:ext>
            </a:extLst>
          </p:cNvPr>
          <p:cNvSpPr>
            <a:spLocks noChangeAspect="1"/>
          </p:cNvSpPr>
          <p:nvPr/>
        </p:nvSpPr>
        <p:spPr>
          <a:xfrm>
            <a:off x="6856465" y="1072688"/>
            <a:ext cx="432000" cy="432000"/>
          </a:xfrm>
          <a:prstGeom prst="ellipse">
            <a:avLst/>
          </a:prstGeom>
          <a:solidFill>
            <a:srgbClr val="E791A4"/>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5</a:t>
            </a:r>
            <a:endParaRPr kumimoji="0" lang="ja-JP" altLang="en-US" sz="1200" b="1" kern="0" dirty="0">
              <a:solidFill>
                <a:srgbClr val="FFFFFF"/>
              </a:solidFill>
              <a:latin typeface="メイリオ"/>
            </a:endParaRPr>
          </a:p>
        </p:txBody>
      </p:sp>
      <p:pic>
        <p:nvPicPr>
          <p:cNvPr id="107" name="グラフィックス 106" descr="チェックマークを付けたチェック ボックス 単色塗りつぶし">
            <a:extLst>
              <a:ext uri="{FF2B5EF4-FFF2-40B4-BE49-F238E27FC236}">
                <a16:creationId xmlns:a16="http://schemas.microsoft.com/office/drawing/2014/main" id="{814D8F48-6176-ADDC-5FEB-33FA83883CB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363295" y="1241753"/>
            <a:ext cx="432000" cy="432000"/>
          </a:xfrm>
          <a:prstGeom prst="rect">
            <a:avLst/>
          </a:prstGeom>
        </p:spPr>
      </p:pic>
      <p:sp>
        <p:nvSpPr>
          <p:cNvPr id="108" name="フリーフォーム 107">
            <a:extLst>
              <a:ext uri="{FF2B5EF4-FFF2-40B4-BE49-F238E27FC236}">
                <a16:creationId xmlns:a16="http://schemas.microsoft.com/office/drawing/2014/main" id="{B726B6E7-444C-C288-DC24-B4A8F8C8C664}"/>
              </a:ext>
            </a:extLst>
          </p:cNvPr>
          <p:cNvSpPr/>
          <p:nvPr/>
        </p:nvSpPr>
        <p:spPr>
          <a:xfrm>
            <a:off x="8392297"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D8607A"/>
          </a:solidFill>
          <a:ln w="25400" cap="flat" cmpd="sng" algn="ctr">
            <a:noFill/>
            <a:prstDash val="solid"/>
          </a:ln>
          <a:effectLst/>
        </p:spPr>
        <p:txBody>
          <a:bodyPr spcFirstLastPara="0" vert="horz" wrap="square" lIns="144000" tIns="180000" rIns="72000" bIns="0" numCol="1" spcCol="1270" anchor="ctr" anchorCtr="0">
            <a:noAutofit/>
          </a:bodyPr>
          <a:lstStyle/>
          <a:p>
            <a:pPr algn="ctr" defTabSz="444500">
              <a:lnSpc>
                <a:spcPct val="120000"/>
              </a:lnSpc>
              <a:spcBef>
                <a:spcPct val="0"/>
              </a:spcBef>
              <a:defRPr/>
            </a:pPr>
            <a:r>
              <a:rPr kumimoji="0" lang="ja-JP" altLang="en-US" sz="1200" kern="0">
                <a:solidFill>
                  <a:srgbClr val="FFFFFF"/>
                </a:solidFill>
                <a:latin typeface="メイリオ"/>
              </a:rPr>
              <a:t>　</a:t>
            </a:r>
            <a:endParaRPr kumimoji="0" lang="en-US" altLang="ja-JP" sz="1200" kern="0" dirty="0">
              <a:solidFill>
                <a:srgbClr val="FFFFFF"/>
              </a:solidFill>
              <a:latin typeface="メイリオ"/>
            </a:endParaRPr>
          </a:p>
          <a:p>
            <a:pPr marL="63450" indent="-63450" defTabSz="444500">
              <a:lnSpc>
                <a:spcPct val="120000"/>
              </a:lnSpc>
              <a:spcBef>
                <a:spcPct val="0"/>
              </a:spcBef>
              <a:buSzPct val="80000"/>
              <a:buFont typeface="Arial" panose="020B0604020202020204" pitchFamily="34" charset="0"/>
              <a:buChar char="•"/>
              <a:defRPr/>
            </a:pPr>
            <a:r>
              <a:rPr kumimoji="0" lang="ja-JP" altLang="en-US" sz="1000" kern="0">
                <a:solidFill>
                  <a:srgbClr val="FFFFFF"/>
                </a:solidFill>
                <a:latin typeface="メイリオ"/>
              </a:rPr>
              <a:t>テストアップ</a:t>
            </a:r>
          </a:p>
          <a:p>
            <a:pPr marL="63450" indent="-63450" defTabSz="444500">
              <a:lnSpc>
                <a:spcPct val="120000"/>
              </a:lnSpc>
              <a:spcBef>
                <a:spcPct val="0"/>
              </a:spcBef>
              <a:buSzPct val="80000"/>
              <a:buFont typeface="Arial" panose="020B0604020202020204" pitchFamily="34" charset="0"/>
              <a:buChar char="•"/>
              <a:defRPr/>
            </a:pPr>
            <a:r>
              <a:rPr kumimoji="0" lang="ja-JP" altLang="en-US" sz="1000" kern="0">
                <a:solidFill>
                  <a:srgbClr val="FFFFFF"/>
                </a:solidFill>
                <a:latin typeface="メイリオ"/>
              </a:rPr>
              <a:t>公開準備</a:t>
            </a:r>
          </a:p>
        </p:txBody>
      </p:sp>
      <p:sp>
        <p:nvSpPr>
          <p:cNvPr id="109" name="円/楕円 108">
            <a:extLst>
              <a:ext uri="{FF2B5EF4-FFF2-40B4-BE49-F238E27FC236}">
                <a16:creationId xmlns:a16="http://schemas.microsoft.com/office/drawing/2014/main" id="{B2141391-6774-51C7-A48F-C29642CD75C1}"/>
              </a:ext>
            </a:extLst>
          </p:cNvPr>
          <p:cNvSpPr>
            <a:spLocks noChangeAspect="1"/>
          </p:cNvSpPr>
          <p:nvPr/>
        </p:nvSpPr>
        <p:spPr>
          <a:xfrm>
            <a:off x="8259301" y="1072688"/>
            <a:ext cx="432000" cy="432000"/>
          </a:xfrm>
          <a:prstGeom prst="ellipse">
            <a:avLst/>
          </a:prstGeom>
          <a:solidFill>
            <a:srgbClr val="D8607A"/>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6</a:t>
            </a:r>
            <a:endParaRPr kumimoji="0" lang="ja-JP" altLang="en-US" sz="1200" b="1" kern="0" dirty="0">
              <a:solidFill>
                <a:srgbClr val="FFFFFF"/>
              </a:solidFill>
              <a:latin typeface="メイリオ"/>
            </a:endParaRPr>
          </a:p>
        </p:txBody>
      </p:sp>
      <p:pic>
        <p:nvPicPr>
          <p:cNvPr id="110" name="グラフィックス 109" descr="プレゼンテーション (チェックリスト) 単色塗りつぶし">
            <a:extLst>
              <a:ext uri="{FF2B5EF4-FFF2-40B4-BE49-F238E27FC236}">
                <a16:creationId xmlns:a16="http://schemas.microsoft.com/office/drawing/2014/main" id="{D362CEE7-7EF0-619D-0095-E1D4D92FBFB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761077" y="1248960"/>
            <a:ext cx="468000" cy="468000"/>
          </a:xfrm>
          <a:prstGeom prst="rect">
            <a:avLst/>
          </a:prstGeom>
        </p:spPr>
      </p:pic>
      <p:sp>
        <p:nvSpPr>
          <p:cNvPr id="111" name="直角三角形 110">
            <a:extLst>
              <a:ext uri="{FF2B5EF4-FFF2-40B4-BE49-F238E27FC236}">
                <a16:creationId xmlns:a16="http://schemas.microsoft.com/office/drawing/2014/main" id="{220A4E31-702C-9666-0DDC-0474602438C4}"/>
              </a:ext>
            </a:extLst>
          </p:cNvPr>
          <p:cNvSpPr/>
          <p:nvPr/>
        </p:nvSpPr>
        <p:spPr>
          <a:xfrm rot="13500000">
            <a:off x="2532490" y="1836436"/>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12" name="直角三角形 111">
            <a:extLst>
              <a:ext uri="{FF2B5EF4-FFF2-40B4-BE49-F238E27FC236}">
                <a16:creationId xmlns:a16="http://schemas.microsoft.com/office/drawing/2014/main" id="{C54F2B72-7391-1949-3855-AA9ACCA8169A}"/>
              </a:ext>
            </a:extLst>
          </p:cNvPr>
          <p:cNvSpPr/>
          <p:nvPr/>
        </p:nvSpPr>
        <p:spPr>
          <a:xfrm rot="13500000">
            <a:off x="3932897" y="1836437"/>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13" name="直角三角形 112">
            <a:extLst>
              <a:ext uri="{FF2B5EF4-FFF2-40B4-BE49-F238E27FC236}">
                <a16:creationId xmlns:a16="http://schemas.microsoft.com/office/drawing/2014/main" id="{B04C6CE7-F71D-55DF-4D25-764951DF0149}"/>
              </a:ext>
            </a:extLst>
          </p:cNvPr>
          <p:cNvSpPr/>
          <p:nvPr/>
        </p:nvSpPr>
        <p:spPr>
          <a:xfrm rot="13500000">
            <a:off x="5333304" y="1836438"/>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14" name="直角三角形 113">
            <a:extLst>
              <a:ext uri="{FF2B5EF4-FFF2-40B4-BE49-F238E27FC236}">
                <a16:creationId xmlns:a16="http://schemas.microsoft.com/office/drawing/2014/main" id="{B90C7B30-40CD-A03B-A8E2-EBB422041927}"/>
              </a:ext>
            </a:extLst>
          </p:cNvPr>
          <p:cNvSpPr/>
          <p:nvPr/>
        </p:nvSpPr>
        <p:spPr>
          <a:xfrm rot="13500000">
            <a:off x="6733711" y="1836439"/>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15" name="直角三角形 114">
            <a:extLst>
              <a:ext uri="{FF2B5EF4-FFF2-40B4-BE49-F238E27FC236}">
                <a16:creationId xmlns:a16="http://schemas.microsoft.com/office/drawing/2014/main" id="{1D01EAB7-07DF-514C-E7A1-E3E79C80502A}"/>
              </a:ext>
            </a:extLst>
          </p:cNvPr>
          <p:cNvSpPr/>
          <p:nvPr/>
        </p:nvSpPr>
        <p:spPr>
          <a:xfrm rot="13500000">
            <a:off x="8134118" y="1836439"/>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16" name="直角三角形 115">
            <a:extLst>
              <a:ext uri="{FF2B5EF4-FFF2-40B4-BE49-F238E27FC236}">
                <a16:creationId xmlns:a16="http://schemas.microsoft.com/office/drawing/2014/main" id="{2702ADBD-A27D-D589-3C07-936B8ADE22E0}"/>
              </a:ext>
            </a:extLst>
          </p:cNvPr>
          <p:cNvSpPr/>
          <p:nvPr/>
        </p:nvSpPr>
        <p:spPr>
          <a:xfrm rot="13500000">
            <a:off x="9534525" y="1836439"/>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17" name="直角三角形 116">
            <a:extLst>
              <a:ext uri="{FF2B5EF4-FFF2-40B4-BE49-F238E27FC236}">
                <a16:creationId xmlns:a16="http://schemas.microsoft.com/office/drawing/2014/main" id="{F0C4EF53-A5B6-AC21-2546-684AC5061423}"/>
              </a:ext>
            </a:extLst>
          </p:cNvPr>
          <p:cNvSpPr/>
          <p:nvPr/>
        </p:nvSpPr>
        <p:spPr>
          <a:xfrm rot="13500000">
            <a:off x="10934930" y="1836439"/>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18" name="Freeform 10">
            <a:extLst>
              <a:ext uri="{FF2B5EF4-FFF2-40B4-BE49-F238E27FC236}">
                <a16:creationId xmlns:a16="http://schemas.microsoft.com/office/drawing/2014/main" id="{13B3D7EA-A3E7-88EF-2833-68ADBEEB86A5}"/>
              </a:ext>
            </a:extLst>
          </p:cNvPr>
          <p:cNvSpPr>
            <a:spLocks noChangeAspect="1" noChangeArrowheads="1"/>
          </p:cNvSpPr>
          <p:nvPr/>
        </p:nvSpPr>
        <p:spPr bwMode="auto">
          <a:xfrm>
            <a:off x="7489843"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19" name="Freeform 10">
            <a:extLst>
              <a:ext uri="{FF2B5EF4-FFF2-40B4-BE49-F238E27FC236}">
                <a16:creationId xmlns:a16="http://schemas.microsoft.com/office/drawing/2014/main" id="{A0A5B579-7B00-2711-E6A3-73C9C2E9C9B8}"/>
              </a:ext>
            </a:extLst>
          </p:cNvPr>
          <p:cNvSpPr>
            <a:spLocks noChangeAspect="1" noChangeArrowheads="1"/>
          </p:cNvSpPr>
          <p:nvPr/>
        </p:nvSpPr>
        <p:spPr bwMode="auto">
          <a:xfrm>
            <a:off x="7489843"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0" name="Freeform 10">
            <a:extLst>
              <a:ext uri="{FF2B5EF4-FFF2-40B4-BE49-F238E27FC236}">
                <a16:creationId xmlns:a16="http://schemas.microsoft.com/office/drawing/2014/main" id="{173EEB9B-1A14-E2B5-83F1-06951769C01D}"/>
              </a:ext>
            </a:extLst>
          </p:cNvPr>
          <p:cNvSpPr>
            <a:spLocks noChangeAspect="1" noChangeArrowheads="1"/>
          </p:cNvSpPr>
          <p:nvPr/>
        </p:nvSpPr>
        <p:spPr bwMode="auto">
          <a:xfrm>
            <a:off x="7489843" y="3652793"/>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1" name="Freeform 10">
            <a:extLst>
              <a:ext uri="{FF2B5EF4-FFF2-40B4-BE49-F238E27FC236}">
                <a16:creationId xmlns:a16="http://schemas.microsoft.com/office/drawing/2014/main" id="{1CE751F3-1309-48BC-A16A-FE5B4DF89111}"/>
              </a:ext>
            </a:extLst>
          </p:cNvPr>
          <p:cNvSpPr>
            <a:spLocks noChangeAspect="1" noChangeArrowheads="1"/>
          </p:cNvSpPr>
          <p:nvPr/>
        </p:nvSpPr>
        <p:spPr bwMode="auto">
          <a:xfrm>
            <a:off x="8923091"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2" name="Freeform 10">
            <a:extLst>
              <a:ext uri="{FF2B5EF4-FFF2-40B4-BE49-F238E27FC236}">
                <a16:creationId xmlns:a16="http://schemas.microsoft.com/office/drawing/2014/main" id="{F96416D2-11EE-39B1-AC45-CC5F9B676A7B}"/>
              </a:ext>
            </a:extLst>
          </p:cNvPr>
          <p:cNvSpPr>
            <a:spLocks noChangeAspect="1" noChangeArrowheads="1"/>
          </p:cNvSpPr>
          <p:nvPr/>
        </p:nvSpPr>
        <p:spPr bwMode="auto">
          <a:xfrm>
            <a:off x="8923091"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3" name="Freeform 10">
            <a:extLst>
              <a:ext uri="{FF2B5EF4-FFF2-40B4-BE49-F238E27FC236}">
                <a16:creationId xmlns:a16="http://schemas.microsoft.com/office/drawing/2014/main" id="{2FA5A188-6F08-0121-FBE2-063CD1B7C207}"/>
              </a:ext>
            </a:extLst>
          </p:cNvPr>
          <p:cNvSpPr>
            <a:spLocks noChangeAspect="1" noChangeArrowheads="1"/>
          </p:cNvSpPr>
          <p:nvPr/>
        </p:nvSpPr>
        <p:spPr bwMode="auto">
          <a:xfrm>
            <a:off x="8923091" y="3652793"/>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4" name="Freeform 10">
            <a:extLst>
              <a:ext uri="{FF2B5EF4-FFF2-40B4-BE49-F238E27FC236}">
                <a16:creationId xmlns:a16="http://schemas.microsoft.com/office/drawing/2014/main" id="{E1596CF4-558C-93A7-A723-76F0D087B508}"/>
              </a:ext>
            </a:extLst>
          </p:cNvPr>
          <p:cNvSpPr>
            <a:spLocks noChangeAspect="1" noChangeArrowheads="1"/>
          </p:cNvSpPr>
          <p:nvPr/>
        </p:nvSpPr>
        <p:spPr bwMode="auto">
          <a:xfrm>
            <a:off x="10302218"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5" name="テキスト ボックス 124">
            <a:extLst>
              <a:ext uri="{FF2B5EF4-FFF2-40B4-BE49-F238E27FC236}">
                <a16:creationId xmlns:a16="http://schemas.microsoft.com/office/drawing/2014/main" id="{B80A3F68-2FAC-F5A9-4DA5-FB343258B7DC}"/>
              </a:ext>
            </a:extLst>
          </p:cNvPr>
          <p:cNvSpPr txBox="1"/>
          <p:nvPr/>
        </p:nvSpPr>
        <p:spPr>
          <a:xfrm>
            <a:off x="1361796"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a:solidFill>
                  <a:srgbClr val="545454"/>
                </a:solidFill>
                <a:latin typeface="メイリオ"/>
              </a:rPr>
              <a:t>代理店様</a:t>
            </a:r>
            <a:r>
              <a:rPr kumimoji="0" lang="ja-JP" altLang="en-US" sz="1000" kern="0">
                <a:solidFill>
                  <a:srgbClr val="545454"/>
                </a:solidFill>
                <a:latin typeface="メイリオ"/>
              </a:rPr>
              <a:t>から</a:t>
            </a:r>
            <a:br>
              <a:rPr kumimoji="0" lang="en-US" altLang="ja-JP" sz="1000" kern="0" dirty="0">
                <a:solidFill>
                  <a:srgbClr val="545454"/>
                </a:solidFill>
                <a:latin typeface="メイリオ"/>
              </a:rPr>
            </a:br>
            <a:r>
              <a:rPr kumimoji="0" lang="ja-JP" altLang="en-US" sz="1000" kern="0">
                <a:solidFill>
                  <a:srgbClr val="545454"/>
                </a:solidFill>
                <a:latin typeface="メイリオ"/>
              </a:rPr>
              <a:t>メール</a:t>
            </a:r>
            <a:r>
              <a:rPr kumimoji="0" lang="ja-JP" altLang="en-US" sz="1000" kern="0" dirty="0">
                <a:solidFill>
                  <a:srgbClr val="545454"/>
                </a:solidFill>
                <a:latin typeface="メイリオ"/>
              </a:rPr>
              <a:t>にてヤフー営業に</a:t>
            </a:r>
            <a:r>
              <a:rPr kumimoji="0" lang="ja-JP" altLang="en-US" sz="1000" kern="0">
                <a:solidFill>
                  <a:srgbClr val="545454"/>
                </a:solidFill>
                <a:latin typeface="メイリオ"/>
              </a:rPr>
              <a:t>連絡。</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a:solidFill>
                  <a:srgbClr val="545454"/>
                </a:solidFill>
                <a:latin typeface="メイリオ"/>
              </a:rPr>
              <a:t>ヤフー</a:t>
            </a:r>
            <a:r>
              <a:rPr kumimoji="0" lang="ja-JP" altLang="en-US" sz="1000" b="1" kern="0" dirty="0">
                <a:solidFill>
                  <a:srgbClr val="545454"/>
                </a:solidFill>
                <a:latin typeface="メイリオ"/>
              </a:rPr>
              <a:t>営業</a:t>
            </a:r>
            <a:r>
              <a:rPr kumimoji="0" lang="ja-JP" altLang="en-US" sz="1000" kern="0" dirty="0">
                <a:solidFill>
                  <a:srgbClr val="545454"/>
                </a:solidFill>
                <a:latin typeface="メイリオ"/>
              </a:rPr>
              <a:t>は社内にて</a:t>
            </a:r>
            <a:r>
              <a:rPr kumimoji="0" lang="ja-JP" altLang="en-US" sz="1000" kern="0">
                <a:solidFill>
                  <a:srgbClr val="545454"/>
                </a:solidFill>
                <a:latin typeface="メイリオ"/>
              </a:rPr>
              <a:t>申請。</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a:solidFill>
                  <a:srgbClr val="545454"/>
                </a:solidFill>
                <a:latin typeface="メイリオ"/>
              </a:rPr>
              <a:t>ヤフー</a:t>
            </a:r>
            <a:r>
              <a:rPr kumimoji="0" lang="ja-JP" altLang="en-US" sz="1000" b="1" kern="0" dirty="0">
                <a:solidFill>
                  <a:srgbClr val="545454"/>
                </a:solidFill>
                <a:latin typeface="メイリオ"/>
              </a:rPr>
              <a:t>制作</a:t>
            </a:r>
            <a:r>
              <a:rPr kumimoji="0" lang="ja-JP" altLang="en-US" sz="1000" kern="0" dirty="0">
                <a:solidFill>
                  <a:srgbClr val="545454"/>
                </a:solidFill>
                <a:latin typeface="メイリオ"/>
              </a:rPr>
              <a:t>から</a:t>
            </a:r>
            <a:r>
              <a:rPr kumimoji="0" lang="ja-JP" altLang="en-US" sz="1000" b="1" kern="0" dirty="0">
                <a:solidFill>
                  <a:srgbClr val="545454"/>
                </a:solidFill>
                <a:latin typeface="メイリオ"/>
              </a:rPr>
              <a:t>営業</a:t>
            </a:r>
            <a:r>
              <a:rPr kumimoji="0" lang="ja-JP" altLang="en-US" sz="1000" kern="0" dirty="0">
                <a:solidFill>
                  <a:srgbClr val="545454"/>
                </a:solidFill>
                <a:latin typeface="メイリオ"/>
              </a:rPr>
              <a:t>宛に可否結果の回答が来る。</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ヤフー営業</a:t>
            </a:r>
            <a:r>
              <a:rPr kumimoji="0" lang="ja-JP" altLang="en-US" sz="1000" kern="0" dirty="0">
                <a:solidFill>
                  <a:srgbClr val="545454"/>
                </a:solidFill>
                <a:latin typeface="メイリオ"/>
              </a:rPr>
              <a:t>は</a:t>
            </a:r>
            <a:r>
              <a:rPr kumimoji="0" lang="ja-JP" altLang="en-US" sz="1000" b="1" kern="0" dirty="0">
                <a:solidFill>
                  <a:srgbClr val="545454"/>
                </a:solidFill>
                <a:latin typeface="メイリオ"/>
              </a:rPr>
              <a:t>代理店様</a:t>
            </a:r>
            <a:r>
              <a:rPr kumimoji="0" lang="ja-JP" altLang="en-US" sz="1000" kern="0" dirty="0">
                <a:solidFill>
                  <a:srgbClr val="545454"/>
                </a:solidFill>
                <a:latin typeface="メイリオ"/>
              </a:rPr>
              <a:t>に回答の結果をご連絡</a:t>
            </a:r>
            <a:r>
              <a:rPr kumimoji="0" lang="ja-JP" altLang="en-US" sz="1000" kern="0">
                <a:solidFill>
                  <a:srgbClr val="545454"/>
                </a:solidFill>
                <a:latin typeface="メイリオ"/>
              </a:rPr>
              <a:t>する。</a:t>
            </a:r>
            <a:endParaRPr kumimoji="0" lang="ja-JP" altLang="en-US" sz="1000" kern="0" dirty="0">
              <a:solidFill>
                <a:srgbClr val="545454"/>
              </a:solidFill>
              <a:latin typeface="メイリオ"/>
            </a:endParaRPr>
          </a:p>
        </p:txBody>
      </p:sp>
      <p:sp>
        <p:nvSpPr>
          <p:cNvPr id="126" name="テキスト ボックス 125">
            <a:extLst>
              <a:ext uri="{FF2B5EF4-FFF2-40B4-BE49-F238E27FC236}">
                <a16:creationId xmlns:a16="http://schemas.microsoft.com/office/drawing/2014/main" id="{79CDF11E-D13B-2D7D-81E1-66E474170A40}"/>
              </a:ext>
            </a:extLst>
          </p:cNvPr>
          <p:cNvSpPr txBox="1"/>
          <p:nvPr/>
        </p:nvSpPr>
        <p:spPr>
          <a:xfrm>
            <a:off x="2755313"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a:solidFill>
                  <a:srgbClr val="545454"/>
                </a:solidFill>
                <a:latin typeface="メイリオ"/>
              </a:rPr>
              <a:t>代理店様</a:t>
            </a:r>
            <a:r>
              <a:rPr kumimoji="0" lang="ja-JP" altLang="en-US" sz="1000" kern="0">
                <a:solidFill>
                  <a:srgbClr val="545454"/>
                </a:solidFill>
                <a:latin typeface="メイリオ"/>
              </a:rPr>
              <a:t>・</a:t>
            </a:r>
            <a:r>
              <a:rPr kumimoji="0" lang="ja-JP" altLang="en-US" sz="1000" b="1" kern="0">
                <a:solidFill>
                  <a:srgbClr val="545454"/>
                </a:solidFill>
                <a:latin typeface="メイリオ"/>
              </a:rPr>
              <a:t>ヤフー</a:t>
            </a:r>
            <a:r>
              <a:rPr kumimoji="0" lang="ja-JP" altLang="en-US" sz="1000" kern="0">
                <a:solidFill>
                  <a:srgbClr val="545454"/>
                </a:solidFill>
                <a:latin typeface="メイリオ"/>
              </a:rPr>
              <a:t>で打ち合わせを行い、誰に向けて何のために実施するのか、目的を明確にする</a:t>
            </a:r>
            <a:endParaRPr kumimoji="0" lang="ja-JP" altLang="en-US" sz="1000" kern="0" dirty="0">
              <a:solidFill>
                <a:srgbClr val="545454"/>
              </a:solidFill>
              <a:latin typeface="メイリオ"/>
            </a:endParaRPr>
          </a:p>
        </p:txBody>
      </p:sp>
      <p:sp>
        <p:nvSpPr>
          <p:cNvPr id="127" name="テキスト ボックス 126">
            <a:extLst>
              <a:ext uri="{FF2B5EF4-FFF2-40B4-BE49-F238E27FC236}">
                <a16:creationId xmlns:a16="http://schemas.microsoft.com/office/drawing/2014/main" id="{A1EA712D-F22D-2622-76BB-BE3123726A4B}"/>
              </a:ext>
            </a:extLst>
          </p:cNvPr>
          <p:cNvSpPr txBox="1"/>
          <p:nvPr/>
        </p:nvSpPr>
        <p:spPr>
          <a:xfrm>
            <a:off x="4162082"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a:solidFill>
                  <a:srgbClr val="545454"/>
                </a:solidFill>
                <a:latin typeface="メイリオ"/>
              </a:rPr>
              <a:t>代理店様</a:t>
            </a:r>
            <a:r>
              <a:rPr kumimoji="0" lang="ja-JP" altLang="en-US" sz="1000" kern="0">
                <a:solidFill>
                  <a:srgbClr val="545454"/>
                </a:solidFill>
                <a:latin typeface="メイリオ"/>
              </a:rPr>
              <a:t>が広告管理ツールにて誘導広告（ブランドパネル）を予約。</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a:solidFill>
                  <a:srgbClr val="545454"/>
                </a:solidFill>
                <a:latin typeface="メイリオ"/>
              </a:rPr>
              <a:t>代理店様</a:t>
            </a:r>
            <a:r>
              <a:rPr kumimoji="0" lang="ja-JP" altLang="en-US" sz="1000" kern="0">
                <a:solidFill>
                  <a:srgbClr val="545454"/>
                </a:solidFill>
                <a:latin typeface="メイリオ"/>
              </a:rPr>
              <a:t>がトップページカスタマイズの申し込みを行う。</a:t>
            </a:r>
            <a:r>
              <a:rPr kumimoji="0" lang="ja-JP" altLang="en-US" sz="1050" kern="0">
                <a:solidFill>
                  <a:schemeClr val="accent5"/>
                </a:solidFill>
                <a:latin typeface="メイリオ"/>
                <a:hlinkClick r:id="rId12">
                  <a:extLst>
                    <a:ext uri="{A12FA001-AC4F-418D-AE19-62706E023703}">
                      <ahyp:hlinkClr xmlns:ahyp="http://schemas.microsoft.com/office/drawing/2018/hyperlinkcolor" val="tx"/>
                    </a:ext>
                  </a:extLst>
                </a:hlinkClick>
              </a:rPr>
              <a:t>リンク</a:t>
            </a:r>
            <a:br>
              <a:rPr kumimoji="0" lang="en-US" altLang="ja-JP" sz="1050" kern="0" dirty="0">
                <a:solidFill>
                  <a:srgbClr val="545454"/>
                </a:solidFill>
                <a:latin typeface="メイリオ"/>
              </a:rPr>
            </a:br>
            <a:r>
              <a:rPr kumimoji="0" lang="ja-JP" altLang="en-US" sz="800" kern="0">
                <a:solidFill>
                  <a:srgbClr val="545454"/>
                </a:solidFill>
                <a:latin typeface="メイリオ"/>
              </a:rPr>
              <a:t>エージェンシーポータルの「予約型：広告配信費以外のお申込み」から申込。</a:t>
            </a:r>
            <a:endParaRPr kumimoji="0" lang="en-US" altLang="ja-JP" sz="800" kern="0" dirty="0">
              <a:solidFill>
                <a:srgbClr val="545454"/>
              </a:solidFill>
              <a:latin typeface="メイリオ"/>
            </a:endParaRPr>
          </a:p>
        </p:txBody>
      </p:sp>
      <p:sp>
        <p:nvSpPr>
          <p:cNvPr id="128" name="テキスト ボックス 127">
            <a:extLst>
              <a:ext uri="{FF2B5EF4-FFF2-40B4-BE49-F238E27FC236}">
                <a16:creationId xmlns:a16="http://schemas.microsoft.com/office/drawing/2014/main" id="{51B54366-0D1D-F7D1-9AB9-AECE787327EE}"/>
              </a:ext>
            </a:extLst>
          </p:cNvPr>
          <p:cNvSpPr txBox="1"/>
          <p:nvPr/>
        </p:nvSpPr>
        <p:spPr>
          <a:xfrm>
            <a:off x="5568851"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a:solidFill>
                  <a:srgbClr val="545454"/>
                </a:solidFill>
                <a:latin typeface="メイリオ"/>
              </a:rPr>
              <a:t>ヤフー営業</a:t>
            </a:r>
            <a:r>
              <a:rPr kumimoji="0" lang="ja-JP" altLang="en-US" sz="1000" kern="0">
                <a:solidFill>
                  <a:srgbClr val="545454"/>
                </a:solidFill>
                <a:latin typeface="メイリオ"/>
              </a:rPr>
              <a:t>が演出動画の入稿前審査とアカウント情報を社内にて申請する。</a:t>
            </a:r>
          </a:p>
        </p:txBody>
      </p:sp>
      <p:sp>
        <p:nvSpPr>
          <p:cNvPr id="129" name="テキスト ボックス 128">
            <a:extLst>
              <a:ext uri="{FF2B5EF4-FFF2-40B4-BE49-F238E27FC236}">
                <a16:creationId xmlns:a16="http://schemas.microsoft.com/office/drawing/2014/main" id="{ED102B56-C3C1-0854-23DB-E5FD375E8020}"/>
              </a:ext>
            </a:extLst>
          </p:cNvPr>
          <p:cNvSpPr txBox="1"/>
          <p:nvPr/>
        </p:nvSpPr>
        <p:spPr>
          <a:xfrm>
            <a:off x="6962368"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900" b="1" kern="0">
                <a:solidFill>
                  <a:srgbClr val="545454"/>
                </a:solidFill>
                <a:latin typeface="メイリオ"/>
              </a:rPr>
              <a:t>ヤフー制作</a:t>
            </a:r>
            <a:r>
              <a:rPr kumimoji="0" lang="ja-JP" altLang="en-US" sz="900" kern="0">
                <a:solidFill>
                  <a:srgbClr val="545454"/>
                </a:solidFill>
                <a:latin typeface="メイリオ"/>
              </a:rPr>
              <a:t>よりご提案した演出案を、広告主様と擦り合わせの上、内容を確定させる。</a:t>
            </a:r>
            <a:br>
              <a:rPr kumimoji="0" lang="en-US" altLang="ja-JP" sz="900" kern="0" dirty="0">
                <a:solidFill>
                  <a:srgbClr val="545454"/>
                </a:solidFill>
                <a:latin typeface="メイリオ"/>
              </a:rPr>
            </a:br>
            <a:br>
              <a:rPr kumimoji="0" lang="en-US" altLang="ja-JP" sz="900" kern="0" dirty="0">
                <a:solidFill>
                  <a:srgbClr val="545454"/>
                </a:solidFill>
                <a:latin typeface="メイリオ"/>
              </a:rPr>
            </a:br>
            <a:r>
              <a:rPr kumimoji="0" lang="ja-JP" altLang="en-US" sz="900" kern="0">
                <a:solidFill>
                  <a:srgbClr val="545454"/>
                </a:solidFill>
                <a:latin typeface="メイリオ"/>
              </a:rPr>
              <a:t>確定させた内容に基づいて</a:t>
            </a:r>
            <a:r>
              <a:rPr kumimoji="0" lang="ja-JP" altLang="en-US" sz="900" b="1" kern="0">
                <a:solidFill>
                  <a:srgbClr val="545454"/>
                </a:solidFill>
                <a:latin typeface="メイリオ"/>
              </a:rPr>
              <a:t>ヤフー制作</a:t>
            </a:r>
            <a:r>
              <a:rPr kumimoji="0" lang="ja-JP" altLang="en-US" sz="900" kern="0">
                <a:solidFill>
                  <a:srgbClr val="545454"/>
                </a:solidFill>
                <a:latin typeface="メイリオ"/>
              </a:rPr>
              <a:t>にて演出映像をご提出し、</a:t>
            </a:r>
            <a:r>
              <a:rPr kumimoji="0" lang="ja-JP" altLang="en-US" sz="900" b="1" kern="0">
                <a:solidFill>
                  <a:srgbClr val="545454"/>
                </a:solidFill>
                <a:latin typeface="メイリオ"/>
              </a:rPr>
              <a:t>広告主様</a:t>
            </a:r>
            <a:r>
              <a:rPr kumimoji="0" lang="ja-JP" altLang="en-US" sz="900" kern="0">
                <a:solidFill>
                  <a:srgbClr val="545454"/>
                </a:solidFill>
                <a:latin typeface="メイリオ"/>
              </a:rPr>
              <a:t>ご確認の上、確定させる。</a:t>
            </a:r>
          </a:p>
        </p:txBody>
      </p:sp>
      <p:sp>
        <p:nvSpPr>
          <p:cNvPr id="130" name="テキスト ボックス 129">
            <a:extLst>
              <a:ext uri="{FF2B5EF4-FFF2-40B4-BE49-F238E27FC236}">
                <a16:creationId xmlns:a16="http://schemas.microsoft.com/office/drawing/2014/main" id="{A178B904-8527-D6D5-F548-74E84693F75F}"/>
              </a:ext>
            </a:extLst>
          </p:cNvPr>
          <p:cNvSpPr txBox="1"/>
          <p:nvPr/>
        </p:nvSpPr>
        <p:spPr>
          <a:xfrm>
            <a:off x="8369137"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900" b="1" kern="0">
                <a:solidFill>
                  <a:srgbClr val="545454"/>
                </a:solidFill>
                <a:latin typeface="メイリオ"/>
              </a:rPr>
              <a:t>代理店（広告主様）</a:t>
            </a:r>
            <a:r>
              <a:rPr kumimoji="0" lang="ja-JP" altLang="en-US" sz="900" kern="0">
                <a:solidFill>
                  <a:srgbClr val="545454"/>
                </a:solidFill>
                <a:latin typeface="メイリオ"/>
              </a:rPr>
              <a:t>にテストサーバー上、企画ページの動作確認を行っていただき校了。</a:t>
            </a:r>
            <a:br>
              <a:rPr kumimoji="0" lang="en-US" altLang="ja-JP" sz="900" kern="0" dirty="0">
                <a:solidFill>
                  <a:srgbClr val="545454"/>
                </a:solidFill>
                <a:latin typeface="メイリオ"/>
              </a:rPr>
            </a:br>
            <a:r>
              <a:rPr kumimoji="0" lang="en-US" altLang="ja-JP" sz="800" kern="0" dirty="0">
                <a:solidFill>
                  <a:srgbClr val="545454"/>
                </a:solidFill>
                <a:latin typeface="メイリオ"/>
              </a:rPr>
              <a:t>※</a:t>
            </a:r>
            <a:r>
              <a:rPr kumimoji="0" lang="ja-JP" altLang="en-US" sz="800" kern="0">
                <a:solidFill>
                  <a:srgbClr val="545454"/>
                </a:solidFill>
                <a:latin typeface="メイリオ"/>
              </a:rPr>
              <a:t>原則として、この段階での修正はお受けできません。</a:t>
            </a:r>
          </a:p>
          <a:p>
            <a:pPr marL="99450" indent="-99450">
              <a:lnSpc>
                <a:spcPct val="110000"/>
              </a:lnSpc>
              <a:spcAft>
                <a:spcPts val="400"/>
              </a:spcAft>
              <a:buFont typeface="Wingdings" pitchFamily="2" charset="2"/>
              <a:buChar char="Ø"/>
              <a:defRPr/>
            </a:pPr>
            <a:r>
              <a:rPr kumimoji="0" lang="ja-JP" altLang="en-US" sz="900" b="1" kern="0">
                <a:solidFill>
                  <a:srgbClr val="545454"/>
                </a:solidFill>
                <a:latin typeface="メイリオ"/>
              </a:rPr>
              <a:t>ヤフー制作</a:t>
            </a:r>
            <a:r>
              <a:rPr kumimoji="0" lang="ja-JP" altLang="en-US" sz="900" kern="0">
                <a:solidFill>
                  <a:srgbClr val="545454"/>
                </a:solidFill>
                <a:latin typeface="メイリオ"/>
              </a:rPr>
              <a:t>側で最終確認を行った上で、本番公開を行う。</a:t>
            </a:r>
            <a:br>
              <a:rPr kumimoji="0" lang="en-US" altLang="ja-JP" sz="900" kern="0" dirty="0">
                <a:solidFill>
                  <a:srgbClr val="545454"/>
                </a:solidFill>
                <a:latin typeface="メイリオ"/>
              </a:rPr>
            </a:br>
            <a:r>
              <a:rPr kumimoji="0" lang="ja-JP" altLang="en-US" sz="800" kern="0">
                <a:solidFill>
                  <a:srgbClr val="545454"/>
                </a:solidFill>
                <a:latin typeface="メイリオ"/>
              </a:rPr>
              <a:t>やり取りはヤフー営業から代理店様にメールにてご連絡をします。</a:t>
            </a:r>
            <a:endParaRPr kumimoji="0" lang="ja-JP" altLang="en-US" sz="800" kern="0" dirty="0">
              <a:solidFill>
                <a:srgbClr val="545454"/>
              </a:solidFill>
              <a:latin typeface="メイリオ"/>
            </a:endParaRPr>
          </a:p>
        </p:txBody>
      </p:sp>
      <p:sp>
        <p:nvSpPr>
          <p:cNvPr id="131" name="テキスト ボックス 130">
            <a:extLst>
              <a:ext uri="{FF2B5EF4-FFF2-40B4-BE49-F238E27FC236}">
                <a16:creationId xmlns:a16="http://schemas.microsoft.com/office/drawing/2014/main" id="{1009953E-C194-BAA4-345B-6CDEA1BBE6D0}"/>
              </a:ext>
            </a:extLst>
          </p:cNvPr>
          <p:cNvSpPr txBox="1"/>
          <p:nvPr/>
        </p:nvSpPr>
        <p:spPr>
          <a:xfrm>
            <a:off x="9775906"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a:solidFill>
                  <a:srgbClr val="545454"/>
                </a:solidFill>
                <a:latin typeface="メイリオ"/>
              </a:rPr>
              <a:t>代理店様</a:t>
            </a:r>
            <a:r>
              <a:rPr kumimoji="0" lang="ja-JP" altLang="en-US" sz="1000" kern="0">
                <a:solidFill>
                  <a:srgbClr val="545454"/>
                </a:solidFill>
                <a:latin typeface="メイリオ"/>
              </a:rPr>
              <a:t>に誘導広告のバナークリエイティブと広告リンク先として企画ページの本番</a:t>
            </a:r>
            <a:r>
              <a:rPr kumimoji="0" lang="en-US" altLang="ja-JP" sz="1000" kern="0" dirty="0">
                <a:solidFill>
                  <a:srgbClr val="545454"/>
                </a:solidFill>
                <a:latin typeface="メイリオ"/>
              </a:rPr>
              <a:t>URL</a:t>
            </a:r>
            <a:r>
              <a:rPr kumimoji="0" lang="ja-JP" altLang="en-US" sz="1000" kern="0">
                <a:solidFill>
                  <a:srgbClr val="545454"/>
                </a:solidFill>
                <a:latin typeface="メイリオ"/>
              </a:rPr>
              <a:t>を広告管理ツールにて入稿していただく。</a:t>
            </a:r>
            <a:endParaRPr kumimoji="0" lang="ja-JP" altLang="en-US" sz="1000" kern="0" dirty="0">
              <a:solidFill>
                <a:srgbClr val="545454"/>
              </a:solidFill>
              <a:latin typeface="メイリオ"/>
            </a:endParaRPr>
          </a:p>
        </p:txBody>
      </p:sp>
      <p:pic>
        <p:nvPicPr>
          <p:cNvPr id="5" name="図プレースホルダー 6" descr="アイコン&#10;&#10;自動的に生成された説明">
            <a:extLst>
              <a:ext uri="{FF2B5EF4-FFF2-40B4-BE49-F238E27FC236}">
                <a16:creationId xmlns:a16="http://schemas.microsoft.com/office/drawing/2014/main" id="{7C67E41E-D4D4-22C4-DBCB-E9DA244D6694}"/>
              </a:ext>
            </a:extLst>
          </p:cNvPr>
          <p:cNvPicPr>
            <a:picLocks noGrp="1" noChangeAspect="1"/>
          </p:cNvPicPr>
          <p:nvPr>
            <p:ph type="pic" sz="quarter" idx="11"/>
          </p:nvPr>
        </p:nvPicPr>
        <p:blipFill>
          <a:blip r:embed="rId13" cstate="print">
            <a:extLst>
              <a:ext uri="{28A0092B-C50C-407E-A947-70E740481C1C}">
                <a14:useLocalDpi xmlns:a14="http://schemas.microsoft.com/office/drawing/2010/main" val="0"/>
              </a:ext>
            </a:extLst>
          </a:blip>
          <a:srcRect/>
          <a:stretch>
            <a:fillRect/>
          </a:stretch>
        </p:blipFill>
        <p:spPr>
          <a:xfrm>
            <a:off x="56609" y="31805"/>
            <a:ext cx="498782" cy="497680"/>
          </a:xfrm>
        </p:spPr>
      </p:pic>
    </p:spTree>
    <p:extLst>
      <p:ext uri="{BB962C8B-B14F-4D97-AF65-F5344CB8AC3E}">
        <p14:creationId xmlns:p14="http://schemas.microsoft.com/office/powerpoint/2010/main" val="30866795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プレースホルダー 6" descr="アイコン&#10;&#10;自動的に生成された説明">
            <a:extLst>
              <a:ext uri="{FF2B5EF4-FFF2-40B4-BE49-F238E27FC236}">
                <a16:creationId xmlns:a16="http://schemas.microsoft.com/office/drawing/2014/main" id="{E97BDA8E-13AF-26B0-91BC-5EED266EB736}"/>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06</a:t>
            </a:r>
            <a:endParaRPr kumimoji="1" lang="ja-JP" altLang="en-US"/>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a:t>その他・注意事項</a:t>
            </a:r>
          </a:p>
        </p:txBody>
      </p:sp>
    </p:spTree>
    <p:extLst>
      <p:ext uri="{BB962C8B-B14F-4D97-AF65-F5344CB8AC3E}">
        <p14:creationId xmlns:p14="http://schemas.microsoft.com/office/powerpoint/2010/main" val="23083439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kumimoji="1" lang="ja-JP" altLang="en-US"/>
              <a:t>効果検証レポート</a:t>
            </a:r>
          </a:p>
        </p:txBody>
      </p:sp>
      <p:pic>
        <p:nvPicPr>
          <p:cNvPr id="6" name="図プレースホルダー 5" descr="アイコン&#10;&#10;自動的に生成された説明">
            <a:extLst>
              <a:ext uri="{FF2B5EF4-FFF2-40B4-BE49-F238E27FC236}">
                <a16:creationId xmlns:a16="http://schemas.microsoft.com/office/drawing/2014/main" id="{4F1AFE92-9980-26D7-8422-B1893C5C03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sp>
        <p:nvSpPr>
          <p:cNvPr id="60" name="角丸四角形 59">
            <a:extLst>
              <a:ext uri="{FF2B5EF4-FFF2-40B4-BE49-F238E27FC236}">
                <a16:creationId xmlns:a16="http://schemas.microsoft.com/office/drawing/2014/main" id="{3C33D000-4252-02A4-8D3B-16A60C8AFA40}"/>
              </a:ext>
            </a:extLst>
          </p:cNvPr>
          <p:cNvSpPr/>
          <p:nvPr/>
        </p:nvSpPr>
        <p:spPr>
          <a:xfrm>
            <a:off x="501785" y="1858847"/>
            <a:ext cx="4941704" cy="4123780"/>
          </a:xfrm>
          <a:prstGeom prst="roundRect">
            <a:avLst>
              <a:gd name="adj" fmla="val 0"/>
            </a:avLst>
          </a:prstGeom>
          <a:solidFill>
            <a:srgbClr val="FFF9FA"/>
          </a:solidFill>
          <a:ln w="9525" cap="flat" cmpd="sng" algn="ctr">
            <a:noFill/>
            <a:prstDash val="solid"/>
          </a:ln>
          <a:effectLst>
            <a:outerShdw dist="38100" dir="2700000" algn="tl" rotWithShape="0">
              <a:srgbClr val="C9002C">
                <a:alpha val="40000"/>
              </a:srgbClr>
            </a:outerShdw>
          </a:effectLst>
        </p:spPr>
        <p:txBody>
          <a:bodyPr rot="0" spcFirstLastPara="0" vertOverflow="overflow" horzOverflow="overflow" vert="horz" wrap="square" lIns="288000" tIns="1332000" rIns="216000" bIns="0" numCol="1" spcCol="0" rtlCol="0" fromWordArt="0" anchor="t" anchorCtr="0" forceAA="0" compatLnSpc="1">
            <a:prstTxWarp prst="textNoShape">
              <a:avLst/>
            </a:prstTxWarp>
            <a:noAutofit/>
          </a:bodyPr>
          <a:lstStyle/>
          <a:p>
            <a:pPr marL="177750" indent="-177750">
              <a:lnSpc>
                <a:spcPct val="120000"/>
              </a:lnSpc>
              <a:buFont typeface="Arial" panose="020B0604020202020204" pitchFamily="34" charset="0"/>
              <a:buChar char="•"/>
              <a:defRPr/>
            </a:pPr>
            <a:r>
              <a:rPr kumimoji="0" lang="ja-JP" altLang="en-US" sz="1400" kern="0" dirty="0">
                <a:solidFill>
                  <a:srgbClr val="545454"/>
                </a:solidFill>
                <a:latin typeface="Meiryo" panose="020B0604030504040204" pitchFamily="34" charset="-128"/>
                <a:ea typeface="Meiryo" panose="020B0604030504040204" pitchFamily="34" charset="-128"/>
              </a:rPr>
              <a:t>デイリーの</a:t>
            </a:r>
            <a:r>
              <a:rPr kumimoji="0" lang="en-US" altLang="ja-JP" sz="1400" kern="0" dirty="0">
                <a:solidFill>
                  <a:srgbClr val="545454"/>
                </a:solidFill>
                <a:latin typeface="Meiryo" panose="020B0604030504040204" pitchFamily="34" charset="-128"/>
                <a:ea typeface="Meiryo" panose="020B0604030504040204" pitchFamily="34" charset="-128"/>
              </a:rPr>
              <a:t>PV</a:t>
            </a:r>
            <a:r>
              <a:rPr kumimoji="0" lang="ja-JP" altLang="en-US" sz="1400" kern="0" dirty="0">
                <a:solidFill>
                  <a:srgbClr val="545454"/>
                </a:solidFill>
                <a:latin typeface="Meiryo" panose="020B0604030504040204" pitchFamily="34" charset="-128"/>
                <a:ea typeface="Meiryo" panose="020B0604030504040204" pitchFamily="34" charset="-128"/>
              </a:rPr>
              <a:t>・</a:t>
            </a:r>
            <a:r>
              <a:rPr kumimoji="0" lang="en-US" altLang="ja-JP" sz="1400" kern="0" dirty="0">
                <a:solidFill>
                  <a:srgbClr val="545454"/>
                </a:solidFill>
                <a:latin typeface="Meiryo" panose="020B0604030504040204" pitchFamily="34" charset="-128"/>
                <a:ea typeface="Meiryo" panose="020B0604030504040204" pitchFamily="34" charset="-128"/>
              </a:rPr>
              <a:t>UB</a:t>
            </a:r>
          </a:p>
          <a:p>
            <a:pPr marL="177750" indent="-177750">
              <a:lnSpc>
                <a:spcPct val="120000"/>
              </a:lnSpc>
              <a:buFont typeface="Arial" panose="020B0604020202020204" pitchFamily="34" charset="0"/>
              <a:buChar char="•"/>
              <a:defRPr/>
            </a:pPr>
            <a:r>
              <a:rPr kumimoji="0" lang="en-US" altLang="ja-JP" sz="1400" kern="0" dirty="0">
                <a:solidFill>
                  <a:srgbClr val="545454"/>
                </a:solidFill>
                <a:latin typeface="Meiryo" panose="020B0604030504040204" pitchFamily="34" charset="-128"/>
                <a:ea typeface="Meiryo" panose="020B0604030504040204" pitchFamily="34" charset="-128"/>
              </a:rPr>
              <a:t>PR</a:t>
            </a:r>
            <a:r>
              <a:rPr kumimoji="0" lang="ja-JP" altLang="en-US" sz="1400" kern="0" dirty="0">
                <a:solidFill>
                  <a:srgbClr val="545454"/>
                </a:solidFill>
                <a:latin typeface="Meiryo" panose="020B0604030504040204" pitchFamily="34" charset="-128"/>
                <a:ea typeface="Meiryo" panose="020B0604030504040204" pitchFamily="34" charset="-128"/>
              </a:rPr>
              <a:t>企画ページ演出動画の再生率</a:t>
            </a:r>
            <a:endParaRPr kumimoji="0" lang="en-US" altLang="ja-JP" sz="1400" kern="0" dirty="0">
              <a:solidFill>
                <a:srgbClr val="545454"/>
              </a:solidFill>
              <a:latin typeface="Meiryo" panose="020B0604030504040204" pitchFamily="34" charset="-128"/>
              <a:ea typeface="Meiryo" panose="020B0604030504040204" pitchFamily="34" charset="-128"/>
            </a:endParaRPr>
          </a:p>
          <a:p>
            <a:pPr marL="177750" indent="-177750">
              <a:lnSpc>
                <a:spcPct val="120000"/>
              </a:lnSpc>
              <a:buFont typeface="Arial" panose="020B0604020202020204" pitchFamily="34" charset="0"/>
              <a:buChar char="•"/>
              <a:defRPr/>
            </a:pPr>
            <a:r>
              <a:rPr kumimoji="0" lang="en-US" altLang="ja-JP" sz="1400" kern="0" dirty="0">
                <a:solidFill>
                  <a:srgbClr val="545454"/>
                </a:solidFill>
                <a:latin typeface="Meiryo" panose="020B0604030504040204" pitchFamily="34" charset="-128"/>
                <a:ea typeface="Meiryo" panose="020B0604030504040204" pitchFamily="34" charset="-128"/>
              </a:rPr>
              <a:t>PR</a:t>
            </a:r>
            <a:r>
              <a:rPr kumimoji="0" lang="ja-JP" altLang="en-US" sz="1400" kern="0" dirty="0">
                <a:solidFill>
                  <a:srgbClr val="545454"/>
                </a:solidFill>
                <a:latin typeface="Meiryo" panose="020B0604030504040204" pitchFamily="34" charset="-128"/>
                <a:ea typeface="Meiryo" panose="020B0604030504040204" pitchFamily="34" charset="-128"/>
              </a:rPr>
              <a:t>企画ページから広告主様ページへの誘導数・率</a:t>
            </a:r>
            <a:endParaRPr kumimoji="0" lang="en-US" altLang="ja-JP" sz="1400" kern="0" dirty="0">
              <a:solidFill>
                <a:srgbClr val="545454"/>
              </a:solidFill>
              <a:latin typeface="Meiryo" panose="020B0604030504040204" pitchFamily="34" charset="-128"/>
              <a:ea typeface="Meiryo" panose="020B0604030504040204" pitchFamily="34" charset="-128"/>
            </a:endParaRPr>
          </a:p>
          <a:p>
            <a:pPr marL="177750" indent="-177750">
              <a:lnSpc>
                <a:spcPct val="120000"/>
              </a:lnSpc>
              <a:buFont typeface="Arial" panose="020B0604020202020204" pitchFamily="34" charset="0"/>
              <a:buChar char="•"/>
              <a:defRPr/>
            </a:pPr>
            <a:r>
              <a:rPr kumimoji="0" lang="en-US" altLang="ja-JP" sz="1400" kern="0" dirty="0">
                <a:solidFill>
                  <a:srgbClr val="545454"/>
                </a:solidFill>
                <a:latin typeface="Meiryo" panose="020B0604030504040204" pitchFamily="34" charset="-128"/>
                <a:ea typeface="Meiryo" panose="020B0604030504040204" pitchFamily="34" charset="-128"/>
              </a:rPr>
              <a:t>PR</a:t>
            </a:r>
            <a:r>
              <a:rPr kumimoji="0" lang="ja-JP" altLang="en-US" sz="1400" kern="0" dirty="0">
                <a:solidFill>
                  <a:srgbClr val="545454"/>
                </a:solidFill>
                <a:latin typeface="Meiryo" panose="020B0604030504040204" pitchFamily="34" charset="-128"/>
                <a:ea typeface="Meiryo" panose="020B0604030504040204" pitchFamily="34" charset="-128"/>
              </a:rPr>
              <a:t>企画ページ訪問者の性別・性別</a:t>
            </a:r>
            <a:r>
              <a:rPr kumimoji="0" lang="en-US" altLang="ja-JP" sz="1400" kern="0" dirty="0">
                <a:solidFill>
                  <a:srgbClr val="545454"/>
                </a:solidFill>
                <a:latin typeface="Meiryo" panose="020B0604030504040204" pitchFamily="34" charset="-128"/>
                <a:ea typeface="Meiryo" panose="020B0604030504040204" pitchFamily="34" charset="-128"/>
              </a:rPr>
              <a:t>×</a:t>
            </a:r>
            <a:r>
              <a:rPr kumimoji="0" lang="ja-JP" altLang="en-US" sz="1400" kern="0" dirty="0">
                <a:solidFill>
                  <a:srgbClr val="545454"/>
                </a:solidFill>
                <a:latin typeface="Meiryo" panose="020B0604030504040204" pitchFamily="34" charset="-128"/>
                <a:ea typeface="Meiryo" panose="020B0604030504040204" pitchFamily="34" charset="-128"/>
              </a:rPr>
              <a:t>年齢層比率</a:t>
            </a:r>
            <a:endParaRPr kumimoji="0" lang="en-US" altLang="ja-JP" sz="1400" kern="0" dirty="0">
              <a:solidFill>
                <a:srgbClr val="545454"/>
              </a:solidFill>
              <a:latin typeface="Meiryo" panose="020B0604030504040204" pitchFamily="34" charset="-128"/>
              <a:ea typeface="Meiryo" panose="020B0604030504040204" pitchFamily="34" charset="-128"/>
            </a:endParaRPr>
          </a:p>
        </p:txBody>
      </p:sp>
      <p:sp>
        <p:nvSpPr>
          <p:cNvPr id="61" name="角丸四角形 60">
            <a:extLst>
              <a:ext uri="{FF2B5EF4-FFF2-40B4-BE49-F238E27FC236}">
                <a16:creationId xmlns:a16="http://schemas.microsoft.com/office/drawing/2014/main" id="{5DBF786E-5D8C-C79E-0156-379F6F100A76}"/>
              </a:ext>
            </a:extLst>
          </p:cNvPr>
          <p:cNvSpPr/>
          <p:nvPr/>
        </p:nvSpPr>
        <p:spPr>
          <a:xfrm>
            <a:off x="1819317" y="2117223"/>
            <a:ext cx="3077766" cy="723275"/>
          </a:xfrm>
          <a:prstGeom prst="roundRect">
            <a:avLst>
              <a:gd name="adj" fmla="val 0"/>
            </a:avLst>
          </a:prstGeom>
          <a:noFill/>
          <a:ln w="9525"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nSpc>
                <a:spcPct val="120000"/>
              </a:lnSpc>
              <a:defRPr/>
            </a:pPr>
            <a:r>
              <a:rPr kumimoji="0" lang="ja-JP" altLang="en-US" sz="2000" b="1" kern="0">
                <a:solidFill>
                  <a:srgbClr val="C9002C"/>
                </a:solidFill>
                <a:latin typeface="Meiryo" panose="020B0604030504040204" pitchFamily="34" charset="-128"/>
                <a:ea typeface="Meiryo" panose="020B0604030504040204" pitchFamily="34" charset="-128"/>
              </a:rPr>
              <a:t>集客数・属性</a:t>
            </a:r>
            <a:endParaRPr kumimoji="0" lang="en-US" altLang="ja-JP" sz="2000" b="1" kern="0" dirty="0">
              <a:solidFill>
                <a:srgbClr val="C9002C"/>
              </a:solidFill>
              <a:latin typeface="Meiryo" panose="020B0604030504040204" pitchFamily="34" charset="-128"/>
              <a:ea typeface="Meiryo" panose="020B0604030504040204" pitchFamily="34" charset="-128"/>
            </a:endParaRPr>
          </a:p>
          <a:p>
            <a:pPr>
              <a:lnSpc>
                <a:spcPct val="120000"/>
              </a:lnSpc>
              <a:defRPr/>
            </a:pPr>
            <a:r>
              <a:rPr kumimoji="0" lang="ja-JP" altLang="en-US" sz="2000" b="1" kern="0">
                <a:solidFill>
                  <a:srgbClr val="C9002C"/>
                </a:solidFill>
                <a:latin typeface="Meiryo" panose="020B0604030504040204" pitchFamily="34" charset="-128"/>
                <a:ea typeface="Meiryo" panose="020B0604030504040204" pitchFamily="34" charset="-128"/>
              </a:rPr>
              <a:t>広告主様ページへの送客数</a:t>
            </a:r>
            <a:endParaRPr kumimoji="0" lang="en-US" altLang="ja-JP" sz="2000" b="1" kern="0" dirty="0">
              <a:solidFill>
                <a:srgbClr val="C9002C"/>
              </a:solidFill>
              <a:latin typeface="Meiryo" panose="020B0604030504040204" pitchFamily="34" charset="-128"/>
              <a:ea typeface="Meiryo" panose="020B0604030504040204" pitchFamily="34" charset="-128"/>
            </a:endParaRPr>
          </a:p>
        </p:txBody>
      </p:sp>
      <p:sp>
        <p:nvSpPr>
          <p:cNvPr id="62" name="正方形/長方形 61">
            <a:extLst>
              <a:ext uri="{FF2B5EF4-FFF2-40B4-BE49-F238E27FC236}">
                <a16:creationId xmlns:a16="http://schemas.microsoft.com/office/drawing/2014/main" id="{E6D93721-8518-2F8B-188F-DD049B37A8EC}"/>
              </a:ext>
            </a:extLst>
          </p:cNvPr>
          <p:cNvSpPr/>
          <p:nvPr/>
        </p:nvSpPr>
        <p:spPr>
          <a:xfrm>
            <a:off x="518837" y="1060449"/>
            <a:ext cx="11193737" cy="283154"/>
          </a:xfrm>
          <a:prstGeom prst="rect">
            <a:avLst/>
          </a:prstGeom>
        </p:spPr>
        <p:txBody>
          <a:bodyPr wrap="square" lIns="0" tIns="0" rIns="0" bIns="0">
            <a:spAutoFit/>
          </a:bodyPr>
          <a:lstStyle/>
          <a:p>
            <a:pPr>
              <a:lnSpc>
                <a:spcPct val="120000"/>
              </a:lnSpc>
            </a:pPr>
            <a:r>
              <a:rPr lang="ja-JP" altLang="en-US" sz="1600" dirty="0">
                <a:solidFill>
                  <a:srgbClr val="545454"/>
                </a:solidFill>
                <a:latin typeface="Meiryo" panose="020B0604030504040204" pitchFamily="34" charset="-128"/>
                <a:ea typeface="Meiryo" panose="020B0604030504040204" pitchFamily="34" charset="-128"/>
              </a:rPr>
              <a:t>定量・定性両面から、施策の実績を集計、分析し</a:t>
            </a:r>
            <a:r>
              <a:rPr lang="ja-JP" altLang="en-US" sz="1600">
                <a:solidFill>
                  <a:srgbClr val="545454"/>
                </a:solidFill>
                <a:latin typeface="Meiryo" panose="020B0604030504040204" pitchFamily="34" charset="-128"/>
                <a:ea typeface="Meiryo" panose="020B0604030504040204" pitchFamily="34" charset="-128"/>
              </a:rPr>
              <a:t>、トップページカスタマイズ実施</a:t>
            </a:r>
            <a:r>
              <a:rPr lang="ja-JP" altLang="en-US" sz="1600" dirty="0">
                <a:solidFill>
                  <a:srgbClr val="545454"/>
                </a:solidFill>
                <a:latin typeface="Meiryo" panose="020B0604030504040204" pitchFamily="34" charset="-128"/>
                <a:ea typeface="Meiryo" panose="020B0604030504040204" pitchFamily="34" charset="-128"/>
              </a:rPr>
              <a:t>効果のレポーティングを行います。</a:t>
            </a:r>
            <a:endParaRPr lang="en-US" altLang="ja-JP" sz="1600" dirty="0">
              <a:solidFill>
                <a:srgbClr val="545454"/>
              </a:solidFill>
              <a:latin typeface="Meiryo" panose="020B0604030504040204" pitchFamily="34" charset="-128"/>
              <a:ea typeface="Meiryo" panose="020B0604030504040204" pitchFamily="34" charset="-128"/>
            </a:endParaRPr>
          </a:p>
        </p:txBody>
      </p:sp>
      <p:grpSp>
        <p:nvGrpSpPr>
          <p:cNvPr id="63" name="グループ化 62">
            <a:extLst>
              <a:ext uri="{FF2B5EF4-FFF2-40B4-BE49-F238E27FC236}">
                <a16:creationId xmlns:a16="http://schemas.microsoft.com/office/drawing/2014/main" id="{45E8B133-CD34-B487-6DCD-5BA105D0FFF7}"/>
              </a:ext>
            </a:extLst>
          </p:cNvPr>
          <p:cNvGrpSpPr>
            <a:grpSpLocks noChangeAspect="1"/>
          </p:cNvGrpSpPr>
          <p:nvPr/>
        </p:nvGrpSpPr>
        <p:grpSpPr>
          <a:xfrm>
            <a:off x="913927" y="2122369"/>
            <a:ext cx="648000" cy="648000"/>
            <a:chOff x="2435103" y="2081892"/>
            <a:chExt cx="792088" cy="792088"/>
          </a:xfrm>
        </p:grpSpPr>
        <p:sp>
          <p:nvSpPr>
            <p:cNvPr id="64" name="円/楕円 63">
              <a:extLst>
                <a:ext uri="{FF2B5EF4-FFF2-40B4-BE49-F238E27FC236}">
                  <a16:creationId xmlns:a16="http://schemas.microsoft.com/office/drawing/2014/main" id="{7D9B7866-C5D0-708C-3481-28262C44FFFF}"/>
                </a:ext>
              </a:extLst>
            </p:cNvPr>
            <p:cNvSpPr/>
            <p:nvPr/>
          </p:nvSpPr>
          <p:spPr>
            <a:xfrm>
              <a:off x="2435103" y="2081892"/>
              <a:ext cx="792088" cy="792088"/>
            </a:xfrm>
            <a:prstGeom prst="ellipse">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65" name="グラフィックス 64" descr="棒グラフ (上昇) 単色塗りつぶし">
              <a:extLst>
                <a:ext uri="{FF2B5EF4-FFF2-40B4-BE49-F238E27FC236}">
                  <a16:creationId xmlns:a16="http://schemas.microsoft.com/office/drawing/2014/main" id="{7E63C05A-8317-DB22-F673-1E3CA407CBD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00963" y="2247752"/>
              <a:ext cx="460368" cy="460368"/>
            </a:xfrm>
            <a:prstGeom prst="rect">
              <a:avLst/>
            </a:prstGeom>
          </p:spPr>
        </p:pic>
      </p:grpSp>
      <p:pic>
        <p:nvPicPr>
          <p:cNvPr id="66" name="図 65">
            <a:extLst>
              <a:ext uri="{FF2B5EF4-FFF2-40B4-BE49-F238E27FC236}">
                <a16:creationId xmlns:a16="http://schemas.microsoft.com/office/drawing/2014/main" id="{F0E3ECF1-2947-3A17-F291-4AB4C994669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4977" y="4703662"/>
            <a:ext cx="2479829" cy="1384486"/>
          </a:xfrm>
          <a:prstGeom prst="rect">
            <a:avLst/>
          </a:prstGeom>
          <a:ln w="6350">
            <a:solidFill>
              <a:srgbClr val="C9002C"/>
            </a:solidFill>
          </a:ln>
          <a:effectLst>
            <a:outerShdw dist="38100" dir="2700000" algn="tl" rotWithShape="0">
              <a:srgbClr val="D8607A">
                <a:alpha val="40000"/>
              </a:srgbClr>
            </a:outerShdw>
          </a:effectLst>
        </p:spPr>
      </p:pic>
      <p:pic>
        <p:nvPicPr>
          <p:cNvPr id="67" name="図 66">
            <a:extLst>
              <a:ext uri="{FF2B5EF4-FFF2-40B4-BE49-F238E27FC236}">
                <a16:creationId xmlns:a16="http://schemas.microsoft.com/office/drawing/2014/main" id="{952AF169-5EC7-737D-64CA-78F2380CD9EA}"/>
              </a:ext>
            </a:extLst>
          </p:cNvPr>
          <p:cNvPicPr>
            <a:picLocks noChangeAspect="1"/>
          </p:cNvPicPr>
          <p:nvPr/>
        </p:nvPicPr>
        <p:blipFill>
          <a:blip r:embed="rId6"/>
          <a:stretch>
            <a:fillRect/>
          </a:stretch>
        </p:blipFill>
        <p:spPr>
          <a:xfrm>
            <a:off x="2665034" y="5008299"/>
            <a:ext cx="2479829" cy="1400966"/>
          </a:xfrm>
          <a:prstGeom prst="rect">
            <a:avLst/>
          </a:prstGeom>
          <a:ln w="6350">
            <a:solidFill>
              <a:srgbClr val="C9002C"/>
            </a:solidFill>
          </a:ln>
          <a:effectLst>
            <a:outerShdw dist="38100" dir="2700000" algn="tl" rotWithShape="0">
              <a:srgbClr val="D8607A">
                <a:alpha val="40000"/>
              </a:srgbClr>
            </a:outerShdw>
          </a:effectLst>
        </p:spPr>
      </p:pic>
      <p:cxnSp>
        <p:nvCxnSpPr>
          <p:cNvPr id="68" name="直線コネクタ 67">
            <a:extLst>
              <a:ext uri="{FF2B5EF4-FFF2-40B4-BE49-F238E27FC236}">
                <a16:creationId xmlns:a16="http://schemas.microsoft.com/office/drawing/2014/main" id="{C3AC1583-14D5-EA22-49BC-A0444C59232D}"/>
              </a:ext>
            </a:extLst>
          </p:cNvPr>
          <p:cNvCxnSpPr>
            <a:cxnSpLocks/>
          </p:cNvCxnSpPr>
          <p:nvPr/>
        </p:nvCxnSpPr>
        <p:spPr>
          <a:xfrm>
            <a:off x="776393" y="3030304"/>
            <a:ext cx="4392488" cy="0"/>
          </a:xfrm>
          <a:prstGeom prst="line">
            <a:avLst/>
          </a:prstGeom>
          <a:noFill/>
          <a:ln w="22225" cap="flat" cmpd="sng" algn="ctr">
            <a:solidFill>
              <a:srgbClr val="C9002C"/>
            </a:solidFill>
            <a:prstDash val="sysDot"/>
          </a:ln>
          <a:effectLst/>
        </p:spPr>
      </p:cxnSp>
      <p:sp>
        <p:nvSpPr>
          <p:cNvPr id="69" name="角丸四角形 68">
            <a:extLst>
              <a:ext uri="{FF2B5EF4-FFF2-40B4-BE49-F238E27FC236}">
                <a16:creationId xmlns:a16="http://schemas.microsoft.com/office/drawing/2014/main" id="{2A84C52B-6185-D1E8-5C5E-16D294901496}"/>
              </a:ext>
            </a:extLst>
          </p:cNvPr>
          <p:cNvSpPr/>
          <p:nvPr/>
        </p:nvSpPr>
        <p:spPr>
          <a:xfrm>
            <a:off x="5731741" y="1858847"/>
            <a:ext cx="4941704" cy="4123780"/>
          </a:xfrm>
          <a:prstGeom prst="roundRect">
            <a:avLst>
              <a:gd name="adj" fmla="val 0"/>
            </a:avLst>
          </a:prstGeom>
          <a:solidFill>
            <a:srgbClr val="FFF9FA"/>
          </a:solidFill>
          <a:ln w="9525" cap="flat" cmpd="sng" algn="ctr">
            <a:noFill/>
            <a:prstDash val="solid"/>
          </a:ln>
          <a:effectLst>
            <a:outerShdw dist="38100" dir="2700000" algn="tl" rotWithShape="0">
              <a:srgbClr val="C9002C">
                <a:alpha val="40000"/>
              </a:srgbClr>
            </a:outerShdw>
          </a:effectLst>
        </p:spPr>
        <p:txBody>
          <a:bodyPr rot="0" spcFirstLastPara="0" vertOverflow="overflow" horzOverflow="overflow" vert="horz" wrap="square" lIns="288000" tIns="1332000" rIns="216000" bIns="0" numCol="1" spcCol="0" rtlCol="0" fromWordArt="0" anchor="t" anchorCtr="0" forceAA="0" compatLnSpc="1">
            <a:prstTxWarp prst="textNoShape">
              <a:avLst/>
            </a:prstTxWarp>
            <a:noAutofit/>
          </a:bodyPr>
          <a:lstStyle/>
          <a:p>
            <a:pPr>
              <a:lnSpc>
                <a:spcPct val="120000"/>
              </a:lnSpc>
              <a:defRPr/>
            </a:pPr>
            <a:r>
              <a:rPr kumimoji="0" lang="en" altLang="ja-JP" sz="1400" b="1" kern="0" dirty="0">
                <a:solidFill>
                  <a:srgbClr val="545454"/>
                </a:solidFill>
                <a:latin typeface="Meiryo" panose="020B0604030504040204" pitchFamily="34" charset="-128"/>
                <a:ea typeface="Meiryo" panose="020B0604030504040204" pitchFamily="34" charset="-128"/>
              </a:rPr>
              <a:t>PR</a:t>
            </a:r>
            <a:r>
              <a:rPr kumimoji="0" lang="ja-JP" altLang="en-US" sz="1400" b="1" kern="0">
                <a:solidFill>
                  <a:srgbClr val="545454"/>
                </a:solidFill>
                <a:latin typeface="Meiryo" panose="020B0604030504040204" pitchFamily="34" charset="-128"/>
                <a:ea typeface="Meiryo" panose="020B0604030504040204" pitchFamily="34" charset="-128"/>
              </a:rPr>
              <a:t>企画ページ閲覧者に対するアンケートを無償でご提供します。</a:t>
            </a:r>
            <a:br>
              <a:rPr kumimoji="0" lang="en-US" altLang="ja-JP" sz="1400" b="1" kern="0" dirty="0">
                <a:solidFill>
                  <a:srgbClr val="545454"/>
                </a:solidFill>
                <a:latin typeface="Meiryo" panose="020B0604030504040204" pitchFamily="34" charset="-128"/>
                <a:ea typeface="Meiryo" panose="020B0604030504040204" pitchFamily="34" charset="-128"/>
              </a:rPr>
            </a:br>
            <a:r>
              <a:rPr kumimoji="0" lang="en" altLang="ja-JP" sz="1100" kern="0" dirty="0">
                <a:solidFill>
                  <a:srgbClr val="545454"/>
                </a:solidFill>
                <a:latin typeface="Meiryo" panose="020B0604030504040204" pitchFamily="34" charset="-128"/>
                <a:ea typeface="Meiryo" panose="020B0604030504040204" pitchFamily="34" charset="-128"/>
              </a:rPr>
              <a:t>PR</a:t>
            </a:r>
            <a:r>
              <a:rPr kumimoji="0" lang="ja-JP" altLang="en-US" sz="1100" kern="0">
                <a:solidFill>
                  <a:srgbClr val="545454"/>
                </a:solidFill>
                <a:latin typeface="Meiryo" panose="020B0604030504040204" pitchFamily="34" charset="-128"/>
                <a:ea typeface="Meiryo" panose="020B0604030504040204" pitchFamily="34" charset="-128"/>
              </a:rPr>
              <a:t>企画ページへの評価、閲覧後の態度変容を問うアンケートです。</a:t>
            </a:r>
            <a:endParaRPr kumimoji="0" lang="en-US" altLang="ja-JP" sz="1100" kern="0" dirty="0">
              <a:solidFill>
                <a:srgbClr val="545454"/>
              </a:solidFill>
              <a:latin typeface="Meiryo" panose="020B0604030504040204" pitchFamily="34" charset="-128"/>
              <a:ea typeface="Meiryo" panose="020B0604030504040204" pitchFamily="34" charset="-128"/>
            </a:endParaRPr>
          </a:p>
          <a:p>
            <a:pPr>
              <a:lnSpc>
                <a:spcPct val="120000"/>
              </a:lnSpc>
              <a:defRPr/>
            </a:pPr>
            <a:endParaRPr kumimoji="0" lang="en-US" altLang="ja-JP" sz="1100" kern="0" dirty="0">
              <a:solidFill>
                <a:srgbClr val="545454"/>
              </a:solidFill>
              <a:latin typeface="Meiryo" panose="020B0604030504040204" pitchFamily="34" charset="-128"/>
              <a:ea typeface="Meiryo" panose="020B0604030504040204" pitchFamily="34" charset="-128"/>
            </a:endParaRPr>
          </a:p>
          <a:p>
            <a:pPr marL="108000" indent="-180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a:solidFill>
                  <a:srgbClr val="545454"/>
                </a:solidFill>
                <a:latin typeface="Meiryo" panose="020B0604030504040204" pitchFamily="34" charset="-128"/>
                <a:ea typeface="Meiryo" panose="020B0604030504040204" pitchFamily="34" charset="-128"/>
              </a:rPr>
              <a:t>定型項目での実施となります。</a:t>
            </a:r>
          </a:p>
          <a:p>
            <a:pPr marL="108000" indent="-180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a:solidFill>
                  <a:srgbClr val="545454"/>
                </a:solidFill>
                <a:latin typeface="Meiryo" panose="020B0604030504040204" pitchFamily="34" charset="-128"/>
                <a:ea typeface="Meiryo" panose="020B0604030504040204" pitchFamily="34" charset="-128"/>
              </a:rPr>
              <a:t>アンケート回答数の保証はいたしかねます。</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ja-JP" altLang="en-US" sz="900" kern="0">
                <a:solidFill>
                  <a:srgbClr val="545454"/>
                </a:solidFill>
                <a:latin typeface="Meiryo" panose="020B0604030504040204" pitchFamily="34" charset="-128"/>
                <a:ea typeface="Meiryo" panose="020B0604030504040204" pitchFamily="34" charset="-128"/>
              </a:rPr>
              <a:t>また、回答数は</a:t>
            </a:r>
            <a:r>
              <a:rPr kumimoji="0" lang="en-US" altLang="ja-JP" sz="900" kern="0" dirty="0">
                <a:solidFill>
                  <a:srgbClr val="545454"/>
                </a:solidFill>
                <a:latin typeface="Meiryo" panose="020B0604030504040204" pitchFamily="34" charset="-128"/>
                <a:ea typeface="Meiryo" panose="020B0604030504040204" pitchFamily="34" charset="-128"/>
              </a:rPr>
              <a:t>500</a:t>
            </a:r>
            <a:r>
              <a:rPr kumimoji="0" lang="ja-JP" altLang="en-US" sz="900" kern="0">
                <a:solidFill>
                  <a:srgbClr val="545454"/>
                </a:solidFill>
                <a:latin typeface="Meiryo" panose="020B0604030504040204" pitchFamily="34" charset="-128"/>
                <a:ea typeface="Meiryo" panose="020B0604030504040204" pitchFamily="34" charset="-128"/>
              </a:rPr>
              <a:t>件を上限とし、これを超</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ja-JP" altLang="en-US" sz="900" kern="0">
                <a:solidFill>
                  <a:srgbClr val="545454"/>
                </a:solidFill>
                <a:latin typeface="Meiryo" panose="020B0604030504040204" pitchFamily="34" charset="-128"/>
                <a:ea typeface="Meiryo" panose="020B0604030504040204" pitchFamily="34" charset="-128"/>
              </a:rPr>
              <a:t>えた場合、掲載途中でもアンケートを終了さ</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ja-JP" altLang="en-US" sz="900" kern="0">
                <a:solidFill>
                  <a:srgbClr val="545454"/>
                </a:solidFill>
                <a:latin typeface="Meiryo" panose="020B0604030504040204" pitchFamily="34" charset="-128"/>
                <a:ea typeface="Meiryo" panose="020B0604030504040204" pitchFamily="34" charset="-128"/>
              </a:rPr>
              <a:t>せていただきます。</a:t>
            </a:r>
            <a:endParaRPr kumimoji="0" lang="en-US" altLang="ja-JP" sz="900" kern="0" dirty="0">
              <a:solidFill>
                <a:srgbClr val="545454"/>
              </a:solidFill>
              <a:latin typeface="Meiryo" panose="020B0604030504040204" pitchFamily="34" charset="-128"/>
              <a:ea typeface="Meiryo" panose="020B0604030504040204" pitchFamily="34" charset="-128"/>
            </a:endParaRPr>
          </a:p>
          <a:p>
            <a:pPr marL="108000" indent="-180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a:solidFill>
                  <a:srgbClr val="545454"/>
                </a:solidFill>
                <a:latin typeface="Meiryo" panose="020B0604030504040204" pitchFamily="34" charset="-128"/>
                <a:ea typeface="Meiryo" panose="020B0604030504040204" pitchFamily="34" charset="-128"/>
              </a:rPr>
              <a:t>予告なくアンケートサーバーのサイトメンテ</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ja-JP" altLang="en-US" sz="900" kern="0">
                <a:solidFill>
                  <a:srgbClr val="545454"/>
                </a:solidFill>
                <a:latin typeface="Meiryo" panose="020B0604030504040204" pitchFamily="34" charset="-128"/>
                <a:ea typeface="Meiryo" panose="020B0604030504040204" pitchFamily="34" charset="-128"/>
              </a:rPr>
              <a:t>ナンスを行い、一時的にアンケートの受付が</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ja-JP" altLang="en-US" sz="900" kern="0">
                <a:solidFill>
                  <a:srgbClr val="545454"/>
                </a:solidFill>
                <a:latin typeface="Meiryo" panose="020B0604030504040204" pitchFamily="34" charset="-128"/>
                <a:ea typeface="Meiryo" panose="020B0604030504040204" pitchFamily="34" charset="-128"/>
              </a:rPr>
              <a:t>できなくなる場合があります</a:t>
            </a:r>
            <a:endParaRPr kumimoji="0" lang="en-US" altLang="ja-JP" sz="900" kern="0" dirty="0">
              <a:solidFill>
                <a:srgbClr val="545454"/>
              </a:solidFill>
              <a:latin typeface="Meiryo" panose="020B0604030504040204" pitchFamily="34" charset="-128"/>
              <a:ea typeface="Meiryo" panose="020B0604030504040204" pitchFamily="34" charset="-128"/>
            </a:endParaRPr>
          </a:p>
          <a:p>
            <a:pPr marL="108000" indent="-180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a:solidFill>
                  <a:srgbClr val="545454"/>
                </a:solidFill>
                <a:latin typeface="Meiryo" panose="020B0604030504040204" pitchFamily="34" charset="-128"/>
                <a:ea typeface="Meiryo" panose="020B0604030504040204" pitchFamily="34" charset="-128"/>
              </a:rPr>
              <a:t>一部データは、非正規の参考値としてのご提</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ja-JP" altLang="en-US" sz="900" kern="0">
                <a:solidFill>
                  <a:srgbClr val="545454"/>
                </a:solidFill>
                <a:latin typeface="Meiryo" panose="020B0604030504040204" pitchFamily="34" charset="-128"/>
                <a:ea typeface="Meiryo" panose="020B0604030504040204" pitchFamily="34" charset="-128"/>
              </a:rPr>
              <a:t>出となります。</a:t>
            </a:r>
          </a:p>
          <a:p>
            <a:pPr>
              <a:lnSpc>
                <a:spcPct val="120000"/>
              </a:lnSpc>
              <a:defRPr/>
            </a:pPr>
            <a:endParaRPr kumimoji="0" lang="ja-JP" altLang="en-US" sz="1200" kern="0">
              <a:solidFill>
                <a:srgbClr val="545454"/>
              </a:solidFill>
              <a:latin typeface="Meiryo" panose="020B0604030504040204" pitchFamily="34" charset="-128"/>
              <a:ea typeface="Meiryo" panose="020B0604030504040204" pitchFamily="34" charset="-128"/>
            </a:endParaRPr>
          </a:p>
        </p:txBody>
      </p:sp>
      <p:sp>
        <p:nvSpPr>
          <p:cNvPr id="70" name="角丸四角形 69">
            <a:extLst>
              <a:ext uri="{FF2B5EF4-FFF2-40B4-BE49-F238E27FC236}">
                <a16:creationId xmlns:a16="http://schemas.microsoft.com/office/drawing/2014/main" id="{F6DBAAA2-0EFA-877C-C4CD-A5C9F70A23FE}"/>
              </a:ext>
            </a:extLst>
          </p:cNvPr>
          <p:cNvSpPr/>
          <p:nvPr/>
        </p:nvSpPr>
        <p:spPr>
          <a:xfrm>
            <a:off x="6843377" y="2290810"/>
            <a:ext cx="3145092" cy="353943"/>
          </a:xfrm>
          <a:prstGeom prst="roundRect">
            <a:avLst>
              <a:gd name="adj" fmla="val 0"/>
            </a:avLst>
          </a:prstGeom>
          <a:noFill/>
          <a:ln w="9525"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nSpc>
                <a:spcPct val="120000"/>
              </a:lnSpc>
              <a:defRPr/>
            </a:pPr>
            <a:r>
              <a:rPr kumimoji="0" lang="en-US" altLang="ja-JP" sz="2000" b="1" kern="0" dirty="0">
                <a:solidFill>
                  <a:srgbClr val="C9002C"/>
                </a:solidFill>
                <a:latin typeface="Meiryo" panose="020B0604030504040204" pitchFamily="34" charset="-128"/>
                <a:ea typeface="Meiryo" panose="020B0604030504040204" pitchFamily="34" charset="-128"/>
              </a:rPr>
              <a:t>  </a:t>
            </a:r>
            <a:r>
              <a:rPr kumimoji="0" lang="ja-JP" altLang="en-US" sz="2000" b="1" kern="0" dirty="0">
                <a:solidFill>
                  <a:srgbClr val="C9002C"/>
                </a:solidFill>
                <a:latin typeface="Meiryo" panose="020B0604030504040204" pitchFamily="34" charset="-128"/>
                <a:ea typeface="Meiryo" panose="020B0604030504040204" pitchFamily="34" charset="-128"/>
              </a:rPr>
              <a:t>態度変容効果</a:t>
            </a:r>
            <a:r>
              <a:rPr kumimoji="0" lang="ja-JP" altLang="en-US" sz="1600" kern="0" dirty="0">
                <a:solidFill>
                  <a:srgbClr val="C9002C"/>
                </a:solidFill>
                <a:latin typeface="Meiryo" panose="020B0604030504040204" pitchFamily="34" charset="-128"/>
                <a:ea typeface="Meiryo" panose="020B0604030504040204" pitchFamily="34" charset="-128"/>
              </a:rPr>
              <a:t>（アンケート）</a:t>
            </a:r>
            <a:endParaRPr kumimoji="0" lang="en-US" altLang="ja-JP" sz="1600" kern="0" dirty="0">
              <a:solidFill>
                <a:srgbClr val="C9002C"/>
              </a:solidFill>
              <a:latin typeface="Meiryo" panose="020B0604030504040204" pitchFamily="34" charset="-128"/>
              <a:ea typeface="Meiryo" panose="020B0604030504040204" pitchFamily="34" charset="-128"/>
            </a:endParaRPr>
          </a:p>
        </p:txBody>
      </p:sp>
      <p:cxnSp>
        <p:nvCxnSpPr>
          <p:cNvPr id="71" name="直線コネクタ 70">
            <a:extLst>
              <a:ext uri="{FF2B5EF4-FFF2-40B4-BE49-F238E27FC236}">
                <a16:creationId xmlns:a16="http://schemas.microsoft.com/office/drawing/2014/main" id="{B1C1C3FA-5FC2-6CC8-9B2C-25DCAD39E284}"/>
              </a:ext>
            </a:extLst>
          </p:cNvPr>
          <p:cNvCxnSpPr>
            <a:cxnSpLocks/>
          </p:cNvCxnSpPr>
          <p:nvPr/>
        </p:nvCxnSpPr>
        <p:spPr>
          <a:xfrm>
            <a:off x="6006349" y="3030304"/>
            <a:ext cx="4392488" cy="0"/>
          </a:xfrm>
          <a:prstGeom prst="line">
            <a:avLst/>
          </a:prstGeom>
          <a:noFill/>
          <a:ln w="22225" cap="flat" cmpd="sng" algn="ctr">
            <a:solidFill>
              <a:srgbClr val="C9002C"/>
            </a:solidFill>
            <a:prstDash val="sysDot"/>
          </a:ln>
          <a:effectLst/>
        </p:spPr>
      </p:cxnSp>
      <p:grpSp>
        <p:nvGrpSpPr>
          <p:cNvPr id="72" name="グループ化 71">
            <a:extLst>
              <a:ext uri="{FF2B5EF4-FFF2-40B4-BE49-F238E27FC236}">
                <a16:creationId xmlns:a16="http://schemas.microsoft.com/office/drawing/2014/main" id="{7483076A-D4D2-0AB1-46E5-B7AB9B037CC9}"/>
              </a:ext>
            </a:extLst>
          </p:cNvPr>
          <p:cNvGrpSpPr>
            <a:grpSpLocks noChangeAspect="1"/>
          </p:cNvGrpSpPr>
          <p:nvPr/>
        </p:nvGrpSpPr>
        <p:grpSpPr>
          <a:xfrm>
            <a:off x="6143883" y="2119804"/>
            <a:ext cx="648000" cy="648000"/>
            <a:chOff x="6493506" y="2109656"/>
            <a:chExt cx="743280" cy="743280"/>
          </a:xfrm>
        </p:grpSpPr>
        <p:sp>
          <p:nvSpPr>
            <p:cNvPr id="73" name="円/楕円 72">
              <a:extLst>
                <a:ext uri="{FF2B5EF4-FFF2-40B4-BE49-F238E27FC236}">
                  <a16:creationId xmlns:a16="http://schemas.microsoft.com/office/drawing/2014/main" id="{8F7AF529-5DAF-CDEA-CCC8-63D264DD70BD}"/>
                </a:ext>
              </a:extLst>
            </p:cNvPr>
            <p:cNvSpPr/>
            <p:nvPr/>
          </p:nvSpPr>
          <p:spPr>
            <a:xfrm>
              <a:off x="6493506" y="2109656"/>
              <a:ext cx="743280" cy="743280"/>
            </a:xfrm>
            <a:prstGeom prst="ellipse">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74" name="グラフィックス 73" descr="クリップボード 単色塗りつぶし">
              <a:extLst>
                <a:ext uri="{FF2B5EF4-FFF2-40B4-BE49-F238E27FC236}">
                  <a16:creationId xmlns:a16="http://schemas.microsoft.com/office/drawing/2014/main" id="{D39D4A2A-393A-B694-3833-8D22F742B0BE}"/>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661548" y="2254732"/>
              <a:ext cx="442564" cy="442564"/>
            </a:xfrm>
            <a:prstGeom prst="rect">
              <a:avLst/>
            </a:prstGeom>
          </p:spPr>
        </p:pic>
      </p:grpSp>
      <p:pic>
        <p:nvPicPr>
          <p:cNvPr id="75" name="図 74">
            <a:extLst>
              <a:ext uri="{FF2B5EF4-FFF2-40B4-BE49-F238E27FC236}">
                <a16:creationId xmlns:a16="http://schemas.microsoft.com/office/drawing/2014/main" id="{2FF76514-A7FF-49CA-F276-8812F35A4A1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966829" y="4087093"/>
            <a:ext cx="2479830" cy="2015559"/>
          </a:xfrm>
          <a:prstGeom prst="rect">
            <a:avLst/>
          </a:prstGeom>
          <a:ln w="6350">
            <a:solidFill>
              <a:srgbClr val="C9002C"/>
            </a:solidFill>
          </a:ln>
          <a:effectLst>
            <a:outerShdw dist="38100" dir="2700000" algn="tl" rotWithShape="0">
              <a:srgbClr val="D8607A">
                <a:alpha val="40000"/>
              </a:srgbClr>
            </a:outerShdw>
          </a:effectLst>
        </p:spPr>
      </p:pic>
      <p:sp>
        <p:nvSpPr>
          <p:cNvPr id="76" name="正方形/長方形 75">
            <a:extLst>
              <a:ext uri="{FF2B5EF4-FFF2-40B4-BE49-F238E27FC236}">
                <a16:creationId xmlns:a16="http://schemas.microsoft.com/office/drawing/2014/main" id="{7CCFE861-5BEB-FE0F-5F2C-435945D45C24}"/>
              </a:ext>
            </a:extLst>
          </p:cNvPr>
          <p:cNvSpPr/>
          <p:nvPr/>
        </p:nvSpPr>
        <p:spPr>
          <a:xfrm>
            <a:off x="9206750" y="4378546"/>
            <a:ext cx="246893" cy="27433"/>
          </a:xfrm>
          <a:prstGeom prst="rect">
            <a:avLst/>
          </a:prstGeom>
          <a:solidFill>
            <a:srgbClr val="FFFFFF"/>
          </a:solidFill>
          <a:ln w="3175" cap="flat" cmpd="sng" algn="ctr">
            <a:solidFill>
              <a:srgbClr val="FFFFFF">
                <a:lumMod val="50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77" name="Picture 2" descr="B1D2497D-1EBE-4057-8CE8-D155B6774F92-L0-001">
            <a:extLst>
              <a:ext uri="{FF2B5EF4-FFF2-40B4-BE49-F238E27FC236}">
                <a16:creationId xmlns:a16="http://schemas.microsoft.com/office/drawing/2014/main" id="{E85C8751-3776-181B-5E5A-8D0E9FD581E5}"/>
              </a:ext>
            </a:extLst>
          </p:cNvP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t="6420"/>
          <a:stretch/>
        </p:blipFill>
        <p:spPr bwMode="auto">
          <a:xfrm>
            <a:off x="10552148" y="4464746"/>
            <a:ext cx="1160427" cy="1931500"/>
          </a:xfrm>
          <a:prstGeom prst="rect">
            <a:avLst/>
          </a:prstGeom>
          <a:noFill/>
          <a:ln w="6350">
            <a:solidFill>
              <a:srgbClr val="C9002C"/>
            </a:solidFill>
            <a:miter lim="800000"/>
            <a:headEnd/>
            <a:tailEnd/>
          </a:ln>
          <a:effectLst>
            <a:outerShdw dist="38100" dir="2700000" algn="tl" rotWithShape="0">
              <a:srgbClr val="D8607A">
                <a:alpha val="40000"/>
              </a:srgbClr>
            </a:outerShdw>
          </a:effectLst>
          <a:extLst>
            <a:ext uri="{909E8E84-426E-40DD-AFC4-6F175D3DCCD1}">
              <a14:hiddenFill xmlns:a14="http://schemas.microsoft.com/office/drawing/2010/main">
                <a:solidFill>
                  <a:srgbClr val="FFFFFF"/>
                </a:solidFill>
              </a14:hiddenFill>
            </a:ext>
          </a:extLst>
        </p:spPr>
      </p:pic>
      <p:sp>
        <p:nvSpPr>
          <p:cNvPr id="78" name="角丸四角形 77">
            <a:extLst>
              <a:ext uri="{FF2B5EF4-FFF2-40B4-BE49-F238E27FC236}">
                <a16:creationId xmlns:a16="http://schemas.microsoft.com/office/drawing/2014/main" id="{3EEA83E8-75E2-268C-5632-C248FA327914}"/>
              </a:ext>
            </a:extLst>
          </p:cNvPr>
          <p:cNvSpPr/>
          <p:nvPr/>
        </p:nvSpPr>
        <p:spPr>
          <a:xfrm>
            <a:off x="2141893" y="4864299"/>
            <a:ext cx="1887360" cy="288000"/>
          </a:xfrm>
          <a:prstGeom prst="roundRect">
            <a:avLst>
              <a:gd name="adj" fmla="val 50000"/>
            </a:avLst>
          </a:prstGeom>
          <a:solidFill>
            <a:srgbClr val="FFFFFF"/>
          </a:solidFill>
          <a:ln>
            <a:solidFill>
              <a:srgbClr val="C9002C"/>
            </a:solidFill>
          </a:ln>
        </p:spPr>
        <p:txBody>
          <a:bodyPr wrap="none" lIns="0" tIns="36000" rIns="0" bIns="0" anchor="ctr">
            <a:noAutofit/>
          </a:bodyPr>
          <a:lstStyle/>
          <a:p>
            <a:pPr algn="ctr">
              <a:defRPr/>
            </a:pPr>
            <a:r>
              <a:rPr kumimoji="0" lang="ja-JP" altLang="en-US" sz="1000" b="1" kern="0">
                <a:solidFill>
                  <a:srgbClr val="C9002C"/>
                </a:solidFill>
                <a:latin typeface="Meiryo" panose="020B0604030504040204" pitchFamily="34" charset="-128"/>
                <a:ea typeface="Meiryo" panose="020B0604030504040204" pitchFamily="34" charset="-128"/>
              </a:rPr>
              <a:t>レポートサンプル</a:t>
            </a:r>
            <a:endParaRPr kumimoji="0" lang="en-US" altLang="ja-JP" sz="1000" b="1" kern="0" dirty="0">
              <a:solidFill>
                <a:srgbClr val="C9002C"/>
              </a:solidFill>
              <a:latin typeface="Meiryo" panose="020B0604030504040204" pitchFamily="34" charset="-128"/>
              <a:ea typeface="Meiryo" panose="020B0604030504040204" pitchFamily="34" charset="-128"/>
            </a:endParaRPr>
          </a:p>
        </p:txBody>
      </p:sp>
      <p:sp>
        <p:nvSpPr>
          <p:cNvPr id="79" name="角丸四角形 78">
            <a:extLst>
              <a:ext uri="{FF2B5EF4-FFF2-40B4-BE49-F238E27FC236}">
                <a16:creationId xmlns:a16="http://schemas.microsoft.com/office/drawing/2014/main" id="{46E085AF-1F67-EE5A-5DA6-CF69819DEF8A}"/>
              </a:ext>
            </a:extLst>
          </p:cNvPr>
          <p:cNvSpPr/>
          <p:nvPr/>
        </p:nvSpPr>
        <p:spPr>
          <a:xfrm>
            <a:off x="9825215" y="4218466"/>
            <a:ext cx="1887360" cy="288000"/>
          </a:xfrm>
          <a:prstGeom prst="roundRect">
            <a:avLst>
              <a:gd name="adj" fmla="val 50000"/>
            </a:avLst>
          </a:prstGeom>
          <a:solidFill>
            <a:srgbClr val="FFFFFF"/>
          </a:solidFill>
          <a:ln>
            <a:solidFill>
              <a:srgbClr val="C9002C"/>
            </a:solidFill>
          </a:ln>
        </p:spPr>
        <p:txBody>
          <a:bodyPr wrap="none" lIns="0" tIns="36000" rIns="0" bIns="0" anchor="ctr">
            <a:noAutofit/>
          </a:bodyPr>
          <a:lstStyle/>
          <a:p>
            <a:pPr algn="ctr">
              <a:defRPr/>
            </a:pPr>
            <a:r>
              <a:rPr kumimoji="0" lang="ja-JP" altLang="en-US" sz="1000" b="1" kern="0">
                <a:solidFill>
                  <a:srgbClr val="C9002C"/>
                </a:solidFill>
                <a:latin typeface="Meiryo" panose="020B0604030504040204" pitchFamily="34" charset="-128"/>
                <a:ea typeface="Meiryo" panose="020B0604030504040204" pitchFamily="34" charset="-128"/>
              </a:rPr>
              <a:t>アンケート画面サンプル</a:t>
            </a:r>
            <a:endParaRPr kumimoji="0" lang="en-US" altLang="ja-JP" sz="1000" b="1" kern="0" dirty="0">
              <a:solidFill>
                <a:srgbClr val="C9002C"/>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286262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26FBB591-D0E3-F2A4-7332-36F795924185}"/>
              </a:ext>
            </a:extLst>
          </p:cNvPr>
          <p:cNvSpPr>
            <a:spLocks noGrp="1"/>
          </p:cNvSpPr>
          <p:nvPr>
            <p:ph type="body" sz="quarter" idx="14"/>
          </p:nvPr>
        </p:nvSpPr>
        <p:spPr>
          <a:xfrm>
            <a:off x="1905536" y="1407953"/>
            <a:ext cx="6424272" cy="360040"/>
          </a:xfrm>
          <a:prstGeom prst="rect">
            <a:avLst/>
          </a:prstGeom>
        </p:spPr>
        <p:txBody>
          <a:bodyPr anchor="ctr">
            <a:normAutofit lnSpcReduction="10000"/>
          </a:bodyPr>
          <a:lstStyle/>
          <a:p>
            <a:r>
              <a:rPr lang="ja-JP" altLang="en-US" dirty="0"/>
              <a:t>トップページカスタマイズ企画変更点</a:t>
            </a:r>
            <a:endParaRPr lang="en-US" altLang="ja-JP" dirty="0"/>
          </a:p>
        </p:txBody>
      </p:sp>
      <p:sp>
        <p:nvSpPr>
          <p:cNvPr id="7" name="テキスト プレースホルダー 6">
            <a:extLst>
              <a:ext uri="{FF2B5EF4-FFF2-40B4-BE49-F238E27FC236}">
                <a16:creationId xmlns:a16="http://schemas.microsoft.com/office/drawing/2014/main" id="{4F6EF673-160F-D46E-4061-3511BD8B520F}"/>
              </a:ext>
            </a:extLst>
          </p:cNvPr>
          <p:cNvSpPr>
            <a:spLocks noGrp="1"/>
          </p:cNvSpPr>
          <p:nvPr>
            <p:ph type="body" sz="quarter" idx="15"/>
          </p:nvPr>
        </p:nvSpPr>
        <p:spPr>
          <a:prstGeom prst="rect">
            <a:avLst/>
          </a:prstGeom>
        </p:spPr>
        <p:txBody>
          <a:bodyPr anchor="ctr">
            <a:normAutofit lnSpcReduction="10000"/>
          </a:bodyPr>
          <a:lstStyle/>
          <a:p>
            <a:r>
              <a:rPr lang="ja-JP" altLang="en-US" dirty="0"/>
              <a:t>商品概要</a:t>
            </a:r>
          </a:p>
        </p:txBody>
      </p:sp>
      <p:sp>
        <p:nvSpPr>
          <p:cNvPr id="8" name="テキスト プレースホルダー 7">
            <a:extLst>
              <a:ext uri="{FF2B5EF4-FFF2-40B4-BE49-F238E27FC236}">
                <a16:creationId xmlns:a16="http://schemas.microsoft.com/office/drawing/2014/main" id="{DB587ECE-E817-1643-8D8C-2F4DC2D98222}"/>
              </a:ext>
            </a:extLst>
          </p:cNvPr>
          <p:cNvSpPr>
            <a:spLocks noGrp="1"/>
          </p:cNvSpPr>
          <p:nvPr>
            <p:ph type="body" sz="quarter" idx="16"/>
          </p:nvPr>
        </p:nvSpPr>
        <p:spPr>
          <a:prstGeom prst="rect">
            <a:avLst/>
          </a:prstGeom>
        </p:spPr>
        <p:txBody>
          <a:bodyPr anchor="ctr">
            <a:normAutofit lnSpcReduction="10000"/>
          </a:bodyPr>
          <a:lstStyle/>
          <a:p>
            <a:r>
              <a:rPr lang="ja-JP" altLang="en-US" dirty="0"/>
              <a:t>商品価格</a:t>
            </a:r>
          </a:p>
        </p:txBody>
      </p:sp>
      <p:sp>
        <p:nvSpPr>
          <p:cNvPr id="12" name="テキスト プレースホルダー 11">
            <a:extLst>
              <a:ext uri="{FF2B5EF4-FFF2-40B4-BE49-F238E27FC236}">
                <a16:creationId xmlns:a16="http://schemas.microsoft.com/office/drawing/2014/main" id="{0C742CB2-8040-2A8A-E5A7-44002DF287D9}"/>
              </a:ext>
            </a:extLst>
          </p:cNvPr>
          <p:cNvSpPr>
            <a:spLocks noGrp="1"/>
          </p:cNvSpPr>
          <p:nvPr>
            <p:ph type="body" sz="quarter" idx="17"/>
          </p:nvPr>
        </p:nvSpPr>
        <p:spPr/>
        <p:txBody>
          <a:bodyPr>
            <a:normAutofit lnSpcReduction="10000"/>
          </a:bodyPr>
          <a:lstStyle/>
          <a:p>
            <a:r>
              <a:rPr lang="ja-JP" altLang="en-US"/>
              <a:t>スペック詳細</a:t>
            </a:r>
          </a:p>
        </p:txBody>
      </p:sp>
      <p:sp>
        <p:nvSpPr>
          <p:cNvPr id="13" name="テキスト プレースホルダー 12">
            <a:extLst>
              <a:ext uri="{FF2B5EF4-FFF2-40B4-BE49-F238E27FC236}">
                <a16:creationId xmlns:a16="http://schemas.microsoft.com/office/drawing/2014/main" id="{A7182D97-EE65-FF3B-07D7-60E2B4D323F0}"/>
              </a:ext>
            </a:extLst>
          </p:cNvPr>
          <p:cNvSpPr>
            <a:spLocks noGrp="1"/>
          </p:cNvSpPr>
          <p:nvPr>
            <p:ph type="body" sz="quarter" idx="18"/>
          </p:nvPr>
        </p:nvSpPr>
        <p:spPr/>
        <p:txBody>
          <a:bodyPr>
            <a:normAutofit lnSpcReduction="10000"/>
          </a:bodyPr>
          <a:lstStyle/>
          <a:p>
            <a:r>
              <a:rPr lang="ja-JP" altLang="en-US"/>
              <a:t>実施フロー</a:t>
            </a:r>
          </a:p>
        </p:txBody>
      </p:sp>
      <p:sp>
        <p:nvSpPr>
          <p:cNvPr id="14" name="テキスト プレースホルダー 13">
            <a:extLst>
              <a:ext uri="{FF2B5EF4-FFF2-40B4-BE49-F238E27FC236}">
                <a16:creationId xmlns:a16="http://schemas.microsoft.com/office/drawing/2014/main" id="{3A0C723B-9985-B2F5-4D9D-6A17107A94EC}"/>
              </a:ext>
            </a:extLst>
          </p:cNvPr>
          <p:cNvSpPr>
            <a:spLocks noGrp="1"/>
          </p:cNvSpPr>
          <p:nvPr>
            <p:ph type="body" sz="quarter" idx="19"/>
          </p:nvPr>
        </p:nvSpPr>
        <p:spPr/>
        <p:txBody>
          <a:bodyPr>
            <a:normAutofit lnSpcReduction="10000"/>
          </a:bodyPr>
          <a:lstStyle/>
          <a:p>
            <a:r>
              <a:rPr lang="ja-JP" altLang="en-US"/>
              <a:t>その他・注意事項</a:t>
            </a:r>
          </a:p>
        </p:txBody>
      </p:sp>
    </p:spTree>
    <p:extLst>
      <p:ext uri="{BB962C8B-B14F-4D97-AF65-F5344CB8AC3E}">
        <p14:creationId xmlns:p14="http://schemas.microsoft.com/office/powerpoint/2010/main" val="839962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誘導広告上の表記ガイドライン</a:t>
            </a:r>
            <a:endParaRPr kumimoji="1" lang="ja-JP" altLang="en-US" dirty="0"/>
          </a:p>
        </p:txBody>
      </p:sp>
      <p:pic>
        <p:nvPicPr>
          <p:cNvPr id="6" name="図プレースホルダー 5" descr="アイコン&#10;&#10;自動的に生成された説明">
            <a:extLst>
              <a:ext uri="{FF2B5EF4-FFF2-40B4-BE49-F238E27FC236}">
                <a16:creationId xmlns:a16="http://schemas.microsoft.com/office/drawing/2014/main" id="{22DECC38-F71B-F8A2-D63F-8D1AB7327483}"/>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dirty="0"/>
              <a:t>その他</a:t>
            </a:r>
            <a:endParaRPr lang="en-US" altLang="ja-JP" dirty="0"/>
          </a:p>
          <a:p>
            <a:r>
              <a:rPr lang="ja-JP" altLang="en-US" dirty="0"/>
              <a:t>注意事項</a:t>
            </a:r>
          </a:p>
        </p:txBody>
      </p:sp>
      <p:sp>
        <p:nvSpPr>
          <p:cNvPr id="20" name="角丸四角形 19">
            <a:extLst>
              <a:ext uri="{FF2B5EF4-FFF2-40B4-BE49-F238E27FC236}">
                <a16:creationId xmlns:a16="http://schemas.microsoft.com/office/drawing/2014/main" id="{4A719247-933B-6612-97FE-CFF599A36810}"/>
              </a:ext>
            </a:extLst>
          </p:cNvPr>
          <p:cNvSpPr/>
          <p:nvPr/>
        </p:nvSpPr>
        <p:spPr>
          <a:xfrm>
            <a:off x="479425" y="1543050"/>
            <a:ext cx="11233150" cy="4838700"/>
          </a:xfrm>
          <a:prstGeom prst="roundRect">
            <a:avLst>
              <a:gd name="adj" fmla="val 0"/>
            </a:avLst>
          </a:prstGeom>
          <a:solidFill>
            <a:srgbClr val="FFFFFF"/>
          </a:solidFill>
          <a:ln w="9525" cap="flat" cmpd="sng" algn="ctr">
            <a:solidFill>
              <a:srgbClr val="B0B0B0"/>
            </a:solidFill>
            <a:prstDash val="solid"/>
          </a:ln>
          <a:effectLst>
            <a:outerShdw dist="38100" dir="2700000" algn="tl" rotWithShape="0">
              <a:srgbClr val="B0B0B0">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sz="1100" kern="0" dirty="0">
              <a:solidFill>
                <a:srgbClr val="C9002C"/>
              </a:solidFill>
              <a:latin typeface="Meiryo" panose="020B0604030504040204" pitchFamily="34" charset="-128"/>
              <a:ea typeface="Meiryo" panose="020B0604030504040204" pitchFamily="34" charset="-128"/>
            </a:endParaRPr>
          </a:p>
        </p:txBody>
      </p:sp>
      <p:sp>
        <p:nvSpPr>
          <p:cNvPr id="21" name="正方形/長方形 20">
            <a:extLst>
              <a:ext uri="{FF2B5EF4-FFF2-40B4-BE49-F238E27FC236}">
                <a16:creationId xmlns:a16="http://schemas.microsoft.com/office/drawing/2014/main" id="{1A4C5B2B-07C3-B017-D209-E6442A6308CC}"/>
              </a:ext>
            </a:extLst>
          </p:cNvPr>
          <p:cNvSpPr/>
          <p:nvPr/>
        </p:nvSpPr>
        <p:spPr>
          <a:xfrm>
            <a:off x="855071" y="2277967"/>
            <a:ext cx="6374340" cy="3721788"/>
          </a:xfrm>
          <a:prstGeom prst="rect">
            <a:avLst/>
          </a:prstGeom>
        </p:spPr>
        <p:txBody>
          <a:bodyPr wrap="square" lIns="0">
            <a:spAutoFit/>
          </a:bodyPr>
          <a:lstStyle/>
          <a:p>
            <a:pPr>
              <a:lnSpc>
                <a:spcPct val="130000"/>
              </a:lnSpc>
            </a:pPr>
            <a:r>
              <a:rPr lang="ja-JP" altLang="en-US" sz="1200" kern="0">
                <a:solidFill>
                  <a:prstClr val="black"/>
                </a:solidFill>
                <a:latin typeface="Meiryo" panose="020B0604030504040204" pitchFamily="34" charset="-128"/>
                <a:ea typeface="Meiryo" panose="020B0604030504040204" pitchFamily="34" charset="-128"/>
                <a:cs typeface="メイリオ" panose="020B0604030504040204" pitchFamily="50" charset="-128"/>
              </a:rPr>
              <a:t>・</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Yahoo!</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JAPAN PR</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企画テキスト」＋「広告・広告主体者表記」を必ずセットで掲載</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a:lnSpc>
                <a:spcPct val="130000"/>
              </a:lnSpc>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a:t>
            </a:r>
            <a:r>
              <a:rPr lang="ja-JP" altLang="en-US" sz="1200"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上記</a:t>
            </a:r>
            <a:r>
              <a:rPr lang="en-US" altLang="ja-JP" sz="1200"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2</a:t>
            </a:r>
            <a:r>
              <a:rPr lang="ja-JP" altLang="en-US" sz="1200"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要素は最大限離す必要があるため、以下のいずれかの通り対角線上に配置</a:t>
            </a:r>
            <a:endParaRPr lang="en-US" altLang="ja-JP" sz="1200" kern="0" dirty="0">
              <a:solidFill>
                <a:srgbClr val="C9002C"/>
              </a:solidFill>
              <a:latin typeface="Meiryo" panose="020B0604030504040204" pitchFamily="34" charset="-128"/>
              <a:ea typeface="Meiryo" panose="020B0604030504040204" pitchFamily="34" charset="-128"/>
              <a:cs typeface="メイリオ" panose="020B0604030504040204" pitchFamily="50" charset="-128"/>
            </a:endParaRPr>
          </a:p>
          <a:p>
            <a:pPr>
              <a:lnSpc>
                <a:spcPct val="130000"/>
              </a:lnSpc>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①</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Yahoo!</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JAPAN PR</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企画：左上、広告・広告主体者表記：右下</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a:lnSpc>
                <a:spcPct val="130000"/>
              </a:lnSpc>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②</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Yahoo!</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JAPAN PR</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企画：右上、広告・広告主体者表記：左下</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a:lnSpc>
                <a:spcPct val="130000"/>
              </a:lnSpc>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Yahoo!</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JAPAN PR</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企画テキストは、視認性を確保でき、かつ大き過ぎない適正</a:t>
            </a:r>
            <a:r>
              <a:rPr lang="ja-JP" altLang="en-US" sz="1200" kern="0">
                <a:solidFill>
                  <a:prstClr val="black"/>
                </a:solidFill>
                <a:latin typeface="Meiryo" panose="020B0604030504040204" pitchFamily="34" charset="-128"/>
                <a:ea typeface="Meiryo" panose="020B0604030504040204" pitchFamily="34" charset="-128"/>
                <a:cs typeface="メイリオ" panose="020B0604030504040204" pitchFamily="50" charset="-128"/>
              </a:rPr>
              <a:t>なサイズ</a:t>
            </a:r>
            <a:b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br>
            <a:r>
              <a:rPr lang="ja-JP" altLang="en-US" sz="1200" kern="0">
                <a:solidFill>
                  <a:prstClr val="black"/>
                </a:solidFill>
                <a:latin typeface="Meiryo" panose="020B0604030504040204" pitchFamily="34" charset="-128"/>
                <a:ea typeface="Meiryo" panose="020B0604030504040204" pitchFamily="34" charset="-128"/>
                <a:cs typeface="メイリオ" panose="020B0604030504040204" pitchFamily="50" charset="-128"/>
              </a:rPr>
              <a:t>　で</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掲載。</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a:lnSpc>
                <a:spcPct val="130000"/>
              </a:lnSpc>
            </a:pPr>
            <a:r>
              <a:rPr lang="ja-JP" altLang="en-US" sz="1200" dirty="0">
                <a:solidFill>
                  <a:prstClr val="black"/>
                </a:solidFill>
                <a:latin typeface="Meiryo" panose="020B0604030504040204" pitchFamily="34" charset="-128"/>
                <a:ea typeface="Meiryo" panose="020B0604030504040204" pitchFamily="34" charset="-128"/>
                <a:cs typeface="メイリオ" panose="020B0604030504040204" pitchFamily="50" charset="-128"/>
              </a:rPr>
              <a:t>・</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広告・広告主体者表記は、以下いずれかの表記、形式で掲載。</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a:lnSpc>
                <a:spcPct val="130000"/>
              </a:lnSpc>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①提供：クライアント名（テキスト </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or </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ロゴ）</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a:lnSpc>
                <a:spcPct val="130000"/>
              </a:lnSpc>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②</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Sponsored by </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クライアント名（テキスト </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or </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ロゴ）</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a:lnSpc>
                <a:spcPct val="130000"/>
              </a:lnSpc>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a:t>
            </a:r>
            <a:r>
              <a:rPr lang="en-US" altLang="ja-JP" sz="10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a:t>
            </a:r>
            <a:r>
              <a:rPr lang="ja-JP" altLang="en-US" sz="10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ロゴの場合、「提供」「</a:t>
            </a:r>
            <a:r>
              <a:rPr lang="en-US" altLang="ja-JP" sz="10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Sponsored by</a:t>
            </a:r>
            <a:r>
              <a:rPr lang="ja-JP" altLang="en-US" sz="10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」の広告表記は非表示でも可。</a:t>
            </a:r>
            <a:endParaRPr lang="en-US" altLang="ja-JP" sz="10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algn="just">
              <a:lnSpc>
                <a:spcPct val="130000"/>
              </a:lnSpc>
            </a:pPr>
            <a:r>
              <a:rPr lang="ja-JP" altLang="en-US" sz="1200" kern="0" dirty="0">
                <a:solidFill>
                  <a:srgbClr val="000000"/>
                </a:solidFill>
                <a:latin typeface="Meiryo" panose="020B0604030504040204" pitchFamily="34" charset="-128"/>
                <a:ea typeface="Meiryo" panose="020B0604030504040204" pitchFamily="34" charset="-128"/>
                <a:cs typeface="メイリオ" panose="020B0604030504040204" pitchFamily="50" charset="-128"/>
              </a:rPr>
              <a:t>　　</a:t>
            </a:r>
            <a:r>
              <a:rPr lang="en-US" altLang="ja-JP" sz="10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a:t>
            </a:r>
            <a:r>
              <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広告に適用される「広告掲載基準」に</a:t>
            </a:r>
            <a:r>
              <a:rPr lang="ja-JP" altLang="en-US"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おい</a:t>
            </a:r>
            <a:r>
              <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て「主体者の明示」が規定されています。</a:t>
            </a:r>
          </a:p>
          <a:p>
            <a:pPr algn="just">
              <a:lnSpc>
                <a:spcPct val="130000"/>
              </a:lnSpc>
            </a:pPr>
            <a:r>
              <a:rPr lang="ja-JP" altLang="en-US"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　　　（</a:t>
            </a:r>
            <a:r>
              <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参照）</a:t>
            </a:r>
            <a:r>
              <a:rPr lang="en-US"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Yahoo!</a:t>
            </a:r>
            <a:r>
              <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広告ヘルプページ</a:t>
            </a:r>
            <a:r>
              <a:rPr lang="ja-JP" altLang="en-US"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a:t>
            </a:r>
            <a:endParaRPr lang="en-US"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endParaRPr>
          </a:p>
          <a:p>
            <a:pPr indent="446088" algn="just">
              <a:lnSpc>
                <a:spcPct val="130000"/>
              </a:lnSpc>
            </a:pPr>
            <a:r>
              <a:rPr lang="en-US" altLang="ja-JP" sz="1000" u="sng"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hlinkClick r:id="rId3"/>
              </a:rPr>
              <a:t>https://ads-help.yahoo.co.jp/yahooads/guideline/articledetail?lan=ja&amp;aid=1617&amp;o=default</a:t>
            </a:r>
            <a:endPar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endParaRPr>
          </a:p>
          <a:p>
            <a:pPr marL="613800" lvl="1" indent="-156600" algn="just">
              <a:lnSpc>
                <a:spcPct val="130000"/>
              </a:lnSpc>
              <a:buFont typeface="+mj-lt"/>
              <a:buAutoNum type="arabicPeriod"/>
            </a:pPr>
            <a:r>
              <a:rPr lang="ja-JP" altLang="ja-JP" sz="100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会</a:t>
            </a:r>
            <a:r>
              <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社名、ブランド名、商品名、サービス名のいずれかのロゴマークの表記商品写真などで</a:t>
            </a:r>
            <a:r>
              <a:rPr lang="ja-JP" altLang="ja-JP" sz="100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の代替はできません。また</a:t>
            </a:r>
            <a:r>
              <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、商標登録されていないものを使用する場合は、必ず会社名も明記してください。</a:t>
            </a:r>
          </a:p>
          <a:p>
            <a:pPr marL="613800" lvl="1" indent="-156600" algn="just">
              <a:lnSpc>
                <a:spcPct val="130000"/>
              </a:lnSpc>
              <a:buFont typeface="+mj-lt"/>
              <a:buAutoNum type="arabicPeriod"/>
            </a:pPr>
            <a:r>
              <a:rPr lang="ja-JP" altLang="ja-JP" sz="100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「提供：○○」などの表記</a:t>
            </a:r>
            <a:endParaRPr lang="en-US"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endParaRPr>
          </a:p>
        </p:txBody>
      </p:sp>
      <p:sp>
        <p:nvSpPr>
          <p:cNvPr id="22" name="正方形/長方形 21">
            <a:extLst>
              <a:ext uri="{FF2B5EF4-FFF2-40B4-BE49-F238E27FC236}">
                <a16:creationId xmlns:a16="http://schemas.microsoft.com/office/drawing/2014/main" id="{E077E569-609C-3A6C-7962-5D57097C1088}"/>
              </a:ext>
            </a:extLst>
          </p:cNvPr>
          <p:cNvSpPr/>
          <p:nvPr/>
        </p:nvSpPr>
        <p:spPr>
          <a:xfrm>
            <a:off x="8263096" y="2527862"/>
            <a:ext cx="2227565" cy="2227565"/>
          </a:xfrm>
          <a:prstGeom prst="rect">
            <a:avLst/>
          </a:prstGeom>
          <a:solidFill>
            <a:srgbClr val="FFF5F7"/>
          </a:solidFill>
          <a:ln w="9525" cap="flat" cmpd="sng" algn="ctr">
            <a:solidFill>
              <a:srgbClr val="C9002C"/>
            </a:solidFill>
            <a:prstDash val="solid"/>
          </a:ln>
          <a:effectLst>
            <a:outerShdw dist="38100" dir="2700000" algn="tl" rotWithShape="0">
              <a:srgbClr val="C9002C">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b="1" kern="0">
                <a:solidFill>
                  <a:srgbClr val="C9002C"/>
                </a:solidFill>
                <a:latin typeface="Meiryo" panose="020B0604030504040204" pitchFamily="34" charset="-128"/>
                <a:ea typeface="Meiryo" panose="020B0604030504040204" pitchFamily="34" charset="-128"/>
              </a:rPr>
              <a:t>誘導広告バナー</a:t>
            </a:r>
          </a:p>
        </p:txBody>
      </p:sp>
      <p:sp>
        <p:nvSpPr>
          <p:cNvPr id="23" name="フッター プレースホルダー 3">
            <a:extLst>
              <a:ext uri="{FF2B5EF4-FFF2-40B4-BE49-F238E27FC236}">
                <a16:creationId xmlns:a16="http://schemas.microsoft.com/office/drawing/2014/main" id="{FE8D63F3-F5BA-BA23-746B-17B69A18F802}"/>
              </a:ext>
            </a:extLst>
          </p:cNvPr>
          <p:cNvSpPr txBox="1">
            <a:spLocks/>
          </p:cNvSpPr>
          <p:nvPr/>
        </p:nvSpPr>
        <p:spPr>
          <a:xfrm>
            <a:off x="8314801" y="2527862"/>
            <a:ext cx="1440160"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defRPr/>
            </a:pPr>
            <a:r>
              <a:rPr lang="en-US" altLang="ja-JP" sz="800" dirty="0">
                <a:solidFill>
                  <a:prstClr val="black"/>
                </a:solidFill>
                <a:latin typeface="Meiryo" panose="020B0604030504040204" pitchFamily="34" charset="-128"/>
                <a:ea typeface="Meiryo" panose="020B0604030504040204" pitchFamily="34" charset="-128"/>
              </a:rPr>
              <a:t>Yahoo! JAPAN PR</a:t>
            </a:r>
            <a:r>
              <a:rPr lang="ja-JP" altLang="en-US" sz="800" dirty="0">
                <a:solidFill>
                  <a:prstClr val="black"/>
                </a:solidFill>
                <a:latin typeface="Meiryo" panose="020B0604030504040204" pitchFamily="34" charset="-128"/>
                <a:ea typeface="Meiryo" panose="020B0604030504040204" pitchFamily="34" charset="-128"/>
              </a:rPr>
              <a:t>企画</a:t>
            </a:r>
          </a:p>
        </p:txBody>
      </p:sp>
      <p:sp>
        <p:nvSpPr>
          <p:cNvPr id="24" name="角丸四角形 23">
            <a:extLst>
              <a:ext uri="{FF2B5EF4-FFF2-40B4-BE49-F238E27FC236}">
                <a16:creationId xmlns:a16="http://schemas.microsoft.com/office/drawing/2014/main" id="{0EA72C1A-8365-27BC-354D-1A7051F176DA}"/>
              </a:ext>
            </a:extLst>
          </p:cNvPr>
          <p:cNvSpPr/>
          <p:nvPr/>
        </p:nvSpPr>
        <p:spPr>
          <a:xfrm>
            <a:off x="9679522" y="4331790"/>
            <a:ext cx="720080" cy="365124"/>
          </a:xfrm>
          <a:prstGeom prst="roundRect">
            <a:avLst/>
          </a:prstGeom>
          <a:solidFill>
            <a:sysClr val="windowText" lastClr="000000">
              <a:lumMod val="50000"/>
              <a:lumOff val="50000"/>
            </a:sysClr>
          </a:solidFill>
          <a:ln w="9525" cap="flat" cmpd="sng" algn="ctr">
            <a:solidFill>
              <a:srgbClr val="687080"/>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lang="ja-JP" altLang="en-US" sz="800">
                <a:solidFill>
                  <a:srgbClr val="FFFFFF"/>
                </a:solidFill>
                <a:latin typeface="Meiryo" panose="020B0604030504040204" pitchFamily="34" charset="-128"/>
                <a:ea typeface="Meiryo" panose="020B0604030504040204" pitchFamily="34" charset="-128"/>
              </a:rPr>
              <a:t>クライアント</a:t>
            </a:r>
            <a:endParaRPr lang="en-US" altLang="ja-JP" sz="800" dirty="0">
              <a:solidFill>
                <a:srgbClr val="FFFFFF"/>
              </a:solidFill>
              <a:latin typeface="Meiryo" panose="020B0604030504040204" pitchFamily="34" charset="-128"/>
              <a:ea typeface="Meiryo" panose="020B0604030504040204" pitchFamily="34" charset="-128"/>
            </a:endParaRPr>
          </a:p>
          <a:p>
            <a:pPr algn="ctr">
              <a:defRPr/>
            </a:pPr>
            <a:r>
              <a:rPr lang="ja-JP" altLang="en-US" sz="800">
                <a:solidFill>
                  <a:srgbClr val="FFFFFF"/>
                </a:solidFill>
                <a:latin typeface="Meiryo" panose="020B0604030504040204" pitchFamily="34" charset="-128"/>
                <a:ea typeface="Meiryo" panose="020B0604030504040204" pitchFamily="34" charset="-128"/>
              </a:rPr>
              <a:t>ロゴ</a:t>
            </a:r>
          </a:p>
        </p:txBody>
      </p:sp>
      <p:sp>
        <p:nvSpPr>
          <p:cNvPr id="25" name="テキスト ボックス 24">
            <a:extLst>
              <a:ext uri="{FF2B5EF4-FFF2-40B4-BE49-F238E27FC236}">
                <a16:creationId xmlns:a16="http://schemas.microsoft.com/office/drawing/2014/main" id="{45895FCB-C1ED-3A7E-CEC7-ED3E48F7346B}"/>
              </a:ext>
            </a:extLst>
          </p:cNvPr>
          <p:cNvSpPr txBox="1"/>
          <p:nvPr/>
        </p:nvSpPr>
        <p:spPr>
          <a:xfrm>
            <a:off x="8160979" y="2268803"/>
            <a:ext cx="2431797" cy="276999"/>
          </a:xfrm>
          <a:prstGeom prst="rect">
            <a:avLst/>
          </a:prstGeom>
          <a:noFill/>
        </p:spPr>
        <p:txBody>
          <a:bodyPr wrap="square" rtlCol="0">
            <a:spAutoFit/>
          </a:bodyPr>
          <a:lstStyle/>
          <a:p>
            <a:r>
              <a:rPr lang="ja-JP" altLang="en-US" sz="1200" dirty="0">
                <a:solidFill>
                  <a:srgbClr val="000000"/>
                </a:solidFill>
                <a:latin typeface="Meiryo" panose="020B0604030504040204" pitchFamily="34" charset="-128"/>
                <a:ea typeface="Meiryo" panose="020B0604030504040204" pitchFamily="34" charset="-128"/>
              </a:rPr>
              <a:t>▼</a:t>
            </a:r>
            <a:r>
              <a:rPr lang="ja-JP" altLang="en-US" sz="900" dirty="0">
                <a:solidFill>
                  <a:srgbClr val="000000"/>
                </a:solidFill>
                <a:latin typeface="Meiryo" panose="020B0604030504040204" pitchFamily="34" charset="-128"/>
                <a:ea typeface="Meiryo" panose="020B0604030504040204" pitchFamily="34" charset="-128"/>
              </a:rPr>
              <a:t>誘導広告　クリエイティブイメージ</a:t>
            </a:r>
          </a:p>
        </p:txBody>
      </p:sp>
      <p:sp>
        <p:nvSpPr>
          <p:cNvPr id="26" name="角丸四角形 25">
            <a:extLst>
              <a:ext uri="{FF2B5EF4-FFF2-40B4-BE49-F238E27FC236}">
                <a16:creationId xmlns:a16="http://schemas.microsoft.com/office/drawing/2014/main" id="{F951B3DB-8822-9402-951C-AC05D104ADC3}"/>
              </a:ext>
            </a:extLst>
          </p:cNvPr>
          <p:cNvSpPr/>
          <p:nvPr/>
        </p:nvSpPr>
        <p:spPr>
          <a:xfrm>
            <a:off x="8099146" y="4999333"/>
            <a:ext cx="2696577" cy="985794"/>
          </a:xfrm>
          <a:prstGeom prst="roundRect">
            <a:avLst>
              <a:gd name="adj" fmla="val 6498"/>
            </a:avLst>
          </a:prstGeom>
          <a:ln w="25400" cap="rnd">
            <a:solidFill>
              <a:srgbClr val="C9002C"/>
            </a:solidFill>
            <a:prstDash val="sysDot"/>
          </a:ln>
        </p:spPr>
        <p:txBody>
          <a:bodyPr wrap="square" tIns="144000" bIns="72000">
            <a:spAutoFit/>
          </a:bodyPr>
          <a:lstStyle/>
          <a:p>
            <a:pPr algn="ctr">
              <a:lnSpc>
                <a:spcPct val="120000"/>
              </a:lnSpc>
            </a:pPr>
            <a:r>
              <a:rPr lang="ja-JP" altLang="en-US" sz="11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a:t>
            </a:r>
            <a:r>
              <a:rPr lang="en-US" altLang="ja-JP" sz="11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Yahoo!</a:t>
            </a:r>
            <a:r>
              <a:rPr lang="ja-JP" altLang="en-US" sz="11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 </a:t>
            </a:r>
            <a:r>
              <a:rPr lang="en-US" altLang="ja-JP" sz="11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JAPAN PR</a:t>
            </a:r>
            <a:r>
              <a:rPr lang="ja-JP" altLang="en-US" sz="11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企画</a:t>
            </a:r>
            <a:r>
              <a:rPr lang="ja-JP" altLang="en-US" sz="1100" b="1" kern="0">
                <a:solidFill>
                  <a:srgbClr val="C9002C"/>
                </a:solidFill>
                <a:latin typeface="Meiryo" panose="020B0604030504040204" pitchFamily="34" charset="-128"/>
                <a:ea typeface="Meiryo" panose="020B0604030504040204" pitchFamily="34" charset="-128"/>
                <a:cs typeface="メイリオ" panose="020B0604030504040204" pitchFamily="50" charset="-128"/>
              </a:rPr>
              <a:t>テキスト」</a:t>
            </a:r>
            <a:endParaRPr lang="en-US" altLang="ja-JP" sz="11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endParaRPr>
          </a:p>
          <a:p>
            <a:pPr algn="ctr">
              <a:lnSpc>
                <a:spcPct val="120000"/>
              </a:lnSpc>
            </a:pPr>
            <a:r>
              <a:rPr lang="ja-JP" altLang="en-US" sz="800" b="1" kern="0">
                <a:solidFill>
                  <a:srgbClr val="C9002C"/>
                </a:solidFill>
                <a:latin typeface="Meiryo" panose="020B0604030504040204" pitchFamily="34" charset="-128"/>
                <a:ea typeface="Meiryo" panose="020B0604030504040204" pitchFamily="34" charset="-128"/>
                <a:cs typeface="メイリオ" panose="020B0604030504040204" pitchFamily="50" charset="-128"/>
              </a:rPr>
              <a:t>　</a:t>
            </a:r>
            <a:endParaRPr lang="en-US" altLang="ja-JP" sz="800" kern="0" dirty="0">
              <a:solidFill>
                <a:srgbClr val="C9002C"/>
              </a:solidFill>
              <a:latin typeface="Meiryo" panose="020B0604030504040204" pitchFamily="34" charset="-128"/>
              <a:ea typeface="Meiryo" panose="020B0604030504040204" pitchFamily="34" charset="-128"/>
              <a:cs typeface="メイリオ" panose="020B0604030504040204" pitchFamily="50" charset="-128"/>
            </a:endParaRPr>
          </a:p>
          <a:p>
            <a:pPr algn="ctr">
              <a:lnSpc>
                <a:spcPct val="120000"/>
              </a:lnSpc>
            </a:pPr>
            <a:r>
              <a:rPr lang="ja-JP" altLang="en-US" sz="1100" b="1" kern="0">
                <a:solidFill>
                  <a:srgbClr val="C9002C"/>
                </a:solidFill>
                <a:latin typeface="Meiryo" panose="020B0604030504040204" pitchFamily="34" charset="-128"/>
                <a:ea typeface="Meiryo" panose="020B0604030504040204" pitchFamily="34" charset="-128"/>
                <a:cs typeface="メイリオ" panose="020B0604030504040204" pitchFamily="50" charset="-128"/>
              </a:rPr>
              <a:t>「</a:t>
            </a:r>
            <a:r>
              <a:rPr lang="ja-JP" altLang="en-US" sz="11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広告・広告主体者表記」</a:t>
            </a:r>
            <a:endParaRPr lang="en-US" altLang="ja-JP" sz="11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endParaRPr>
          </a:p>
          <a:p>
            <a:pPr algn="ctr">
              <a:lnSpc>
                <a:spcPct val="120000"/>
              </a:lnSpc>
            </a:pPr>
            <a:r>
              <a:rPr lang="ja-JP" altLang="en-US" sz="1000"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を必ずセットで掲載</a:t>
            </a:r>
            <a:endParaRPr lang="en-US" altLang="ja-JP" sz="1000" kern="0" dirty="0">
              <a:solidFill>
                <a:srgbClr val="C9002C"/>
              </a:solidFill>
              <a:latin typeface="Meiryo" panose="020B0604030504040204" pitchFamily="34" charset="-128"/>
              <a:ea typeface="Meiryo" panose="020B0604030504040204" pitchFamily="34" charset="-128"/>
              <a:cs typeface="メイリオ" panose="020B0604030504040204" pitchFamily="50" charset="-128"/>
            </a:endParaRPr>
          </a:p>
        </p:txBody>
      </p:sp>
      <p:sp>
        <p:nvSpPr>
          <p:cNvPr id="27" name="角丸四角形 26">
            <a:extLst>
              <a:ext uri="{FF2B5EF4-FFF2-40B4-BE49-F238E27FC236}">
                <a16:creationId xmlns:a16="http://schemas.microsoft.com/office/drawing/2014/main" id="{10C9DF4E-ECFF-8FBD-1EBB-9E1D1D251C64}"/>
              </a:ext>
            </a:extLst>
          </p:cNvPr>
          <p:cNvSpPr/>
          <p:nvPr/>
        </p:nvSpPr>
        <p:spPr>
          <a:xfrm>
            <a:off x="4284167" y="1268413"/>
            <a:ext cx="3623667" cy="560488"/>
          </a:xfrm>
          <a:prstGeom prst="roundRect">
            <a:avLst>
              <a:gd name="adj" fmla="val 50000"/>
            </a:avLst>
          </a:prstGeom>
          <a:solidFill>
            <a:srgbClr val="EBEBEB"/>
          </a:solidFill>
          <a:ln w="69850">
            <a:solidFill>
              <a:srgbClr val="FFFFFF"/>
            </a:solidFill>
          </a:ln>
        </p:spPr>
        <p:txBody>
          <a:bodyPr wrap="none" lIns="0" tIns="36000" rIns="0" bIns="0" anchor="ctr">
            <a:noAutofit/>
          </a:bodyPr>
          <a:lstStyle/>
          <a:p>
            <a:pPr algn="ctr">
              <a:defRPr/>
            </a:pPr>
            <a:r>
              <a:rPr kumimoji="0" lang="ja-JP" altLang="en-US" sz="1600" kern="0">
                <a:solidFill>
                  <a:srgbClr val="000000">
                    <a:lumMod val="75000"/>
                    <a:lumOff val="25000"/>
                  </a:srgbClr>
                </a:solidFill>
                <a:latin typeface="Meiryo" panose="020B0604030504040204" pitchFamily="34" charset="-128"/>
                <a:ea typeface="Meiryo" panose="020B0604030504040204" pitchFamily="34" charset="-128"/>
              </a:rPr>
              <a:t>標準（推奨）表記</a:t>
            </a:r>
          </a:p>
        </p:txBody>
      </p:sp>
      <p:sp>
        <p:nvSpPr>
          <p:cNvPr id="28" name="角丸四角形 27">
            <a:extLst>
              <a:ext uri="{FF2B5EF4-FFF2-40B4-BE49-F238E27FC236}">
                <a16:creationId xmlns:a16="http://schemas.microsoft.com/office/drawing/2014/main" id="{23391BCF-4AC4-5AC8-B174-6F58F1663911}"/>
              </a:ext>
            </a:extLst>
          </p:cNvPr>
          <p:cNvSpPr/>
          <p:nvPr/>
        </p:nvSpPr>
        <p:spPr>
          <a:xfrm>
            <a:off x="8314801" y="2577710"/>
            <a:ext cx="1239273" cy="244282"/>
          </a:xfrm>
          <a:prstGeom prst="roundRect">
            <a:avLst>
              <a:gd name="adj" fmla="val 50000"/>
            </a:avLst>
          </a:prstGeom>
          <a:noFill/>
          <a:ln w="25400" cap="rnd" cmpd="sng" algn="ctr">
            <a:solidFill>
              <a:srgbClr val="C9002C"/>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29" name="グラフィックス 28" descr="バッジ: フォロー 単色塗りつぶし">
            <a:extLst>
              <a:ext uri="{FF2B5EF4-FFF2-40B4-BE49-F238E27FC236}">
                <a16:creationId xmlns:a16="http://schemas.microsoft.com/office/drawing/2014/main" id="{AD05338A-51E5-B9AE-D508-3720A638B7C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76877" y="5322049"/>
            <a:ext cx="170181" cy="170181"/>
          </a:xfrm>
          <a:prstGeom prst="rect">
            <a:avLst/>
          </a:prstGeom>
        </p:spPr>
      </p:pic>
      <p:cxnSp>
        <p:nvCxnSpPr>
          <p:cNvPr id="30" name="カギ線コネクタ 29">
            <a:extLst>
              <a:ext uri="{FF2B5EF4-FFF2-40B4-BE49-F238E27FC236}">
                <a16:creationId xmlns:a16="http://schemas.microsoft.com/office/drawing/2014/main" id="{64B89600-5292-678C-272D-767ABD955DF6}"/>
              </a:ext>
            </a:extLst>
          </p:cNvPr>
          <p:cNvCxnSpPr>
            <a:stCxn id="28" idx="1"/>
            <a:endCxn id="26" idx="1"/>
          </p:cNvCxnSpPr>
          <p:nvPr/>
        </p:nvCxnSpPr>
        <p:spPr>
          <a:xfrm rot="10800000" flipV="1">
            <a:off x="8099147" y="2699850"/>
            <a:ext cx="215655" cy="2792379"/>
          </a:xfrm>
          <a:prstGeom prst="bentConnector3">
            <a:avLst>
              <a:gd name="adj1" fmla="val 206003"/>
            </a:avLst>
          </a:prstGeom>
          <a:noFill/>
          <a:ln w="25400" cap="rnd" cmpd="sng" algn="ctr">
            <a:solidFill>
              <a:srgbClr val="C9002C"/>
            </a:solidFill>
            <a:prstDash val="sysDot"/>
            <a:bevel/>
            <a:tailEnd type="triangle" w="lg" len="med"/>
          </a:ln>
          <a:effectLst/>
        </p:spPr>
      </p:cxnSp>
      <p:sp>
        <p:nvSpPr>
          <p:cNvPr id="31" name="角丸四角形 30">
            <a:extLst>
              <a:ext uri="{FF2B5EF4-FFF2-40B4-BE49-F238E27FC236}">
                <a16:creationId xmlns:a16="http://schemas.microsoft.com/office/drawing/2014/main" id="{FEA070AA-A2AF-2293-B11C-71A9B7038E16}"/>
              </a:ext>
            </a:extLst>
          </p:cNvPr>
          <p:cNvSpPr/>
          <p:nvPr/>
        </p:nvSpPr>
        <p:spPr>
          <a:xfrm>
            <a:off x="9574175" y="4302252"/>
            <a:ext cx="930773" cy="432554"/>
          </a:xfrm>
          <a:prstGeom prst="roundRect">
            <a:avLst>
              <a:gd name="adj" fmla="val 50000"/>
            </a:avLst>
          </a:prstGeom>
          <a:noFill/>
          <a:ln w="25400" cap="rnd" cmpd="sng" algn="ctr">
            <a:solidFill>
              <a:srgbClr val="C9002C"/>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32" name="カギ線コネクタ 31">
            <a:extLst>
              <a:ext uri="{FF2B5EF4-FFF2-40B4-BE49-F238E27FC236}">
                <a16:creationId xmlns:a16="http://schemas.microsoft.com/office/drawing/2014/main" id="{64089FD3-1469-0527-5C85-AEEAC034E505}"/>
              </a:ext>
            </a:extLst>
          </p:cNvPr>
          <p:cNvCxnSpPr>
            <a:stCxn id="31" idx="3"/>
            <a:endCxn id="26" idx="3"/>
          </p:cNvCxnSpPr>
          <p:nvPr/>
        </p:nvCxnSpPr>
        <p:spPr>
          <a:xfrm>
            <a:off x="10504948" y="4518529"/>
            <a:ext cx="290775" cy="973701"/>
          </a:xfrm>
          <a:prstGeom prst="bentConnector3">
            <a:avLst>
              <a:gd name="adj1" fmla="val 178617"/>
            </a:avLst>
          </a:prstGeom>
          <a:noFill/>
          <a:ln w="25400" cap="rnd" cmpd="sng" algn="ctr">
            <a:solidFill>
              <a:srgbClr val="C9002C"/>
            </a:solidFill>
            <a:prstDash val="sysDot"/>
            <a:bevel/>
            <a:tailEnd type="triangle" w="lg" len="med"/>
          </a:ln>
          <a:effectLst/>
        </p:spPr>
      </p:cxnSp>
      <p:pic>
        <p:nvPicPr>
          <p:cNvPr id="33" name="グラフィックス 32" descr="バッジ: チェックマーク 1 単色塗りつぶし">
            <a:extLst>
              <a:ext uri="{FF2B5EF4-FFF2-40B4-BE49-F238E27FC236}">
                <a16:creationId xmlns:a16="http://schemas.microsoft.com/office/drawing/2014/main" id="{998A8E34-1FBF-BDEF-235F-DA340339E08F}"/>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403077" y="2718899"/>
            <a:ext cx="215656" cy="215656"/>
          </a:xfrm>
          <a:prstGeom prst="rect">
            <a:avLst/>
          </a:prstGeom>
        </p:spPr>
      </p:pic>
      <p:pic>
        <p:nvPicPr>
          <p:cNvPr id="34" name="グラフィックス 33" descr="バッジ: チェックマーク 1 単色塗りつぶし">
            <a:extLst>
              <a:ext uri="{FF2B5EF4-FFF2-40B4-BE49-F238E27FC236}">
                <a16:creationId xmlns:a16="http://schemas.microsoft.com/office/drawing/2014/main" id="{C3C7BDCD-DC78-6066-4FA3-F36A1F6B462A}"/>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419557" y="4369583"/>
            <a:ext cx="215656" cy="215656"/>
          </a:xfrm>
          <a:prstGeom prst="rect">
            <a:avLst/>
          </a:prstGeom>
        </p:spPr>
      </p:pic>
    </p:spTree>
    <p:extLst>
      <p:ext uri="{BB962C8B-B14F-4D97-AF65-F5344CB8AC3E}">
        <p14:creationId xmlns:p14="http://schemas.microsoft.com/office/powerpoint/2010/main" val="16844421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6D935E05-24CA-E355-9C71-60F78335BE35}"/>
              </a:ext>
            </a:extLst>
          </p:cNvPr>
          <p:cNvPicPr>
            <a:picLocks noChangeAspect="1"/>
          </p:cNvPicPr>
          <p:nvPr/>
        </p:nvPicPr>
        <p:blipFill>
          <a:blip r:embed="rId2"/>
          <a:stretch>
            <a:fillRect/>
          </a:stretch>
        </p:blipFill>
        <p:spPr>
          <a:xfrm>
            <a:off x="515382" y="813619"/>
            <a:ext cx="4384152" cy="6076849"/>
          </a:xfrm>
          <a:prstGeom prst="rect">
            <a:avLst/>
          </a:prstGeom>
        </p:spPr>
      </p:pic>
      <p:sp>
        <p:nvSpPr>
          <p:cNvPr id="3" name="テキスト プレースホルダー 2"/>
          <p:cNvSpPr>
            <a:spLocks noGrp="1"/>
          </p:cNvSpPr>
          <p:nvPr>
            <p:ph type="body" sz="quarter" idx="10"/>
          </p:nvPr>
        </p:nvSpPr>
        <p:spPr/>
        <p:txBody>
          <a:bodyPr>
            <a:normAutofit/>
          </a:bodyPr>
          <a:lstStyle/>
          <a:p>
            <a:r>
              <a:rPr lang="en-US" altLang="ja-JP" b="0" i="0" dirty="0">
                <a:solidFill>
                  <a:srgbClr val="333333"/>
                </a:solidFill>
                <a:effectLst/>
                <a:latin typeface="メイリオ" panose="020B0604030504040204" pitchFamily="50" charset="-128"/>
                <a:ea typeface="メイリオ" panose="020B0604030504040204" pitchFamily="50" charset="-128"/>
              </a:rPr>
              <a:t>Yahoo!</a:t>
            </a:r>
            <a:r>
              <a:rPr lang="ja-JP" altLang="en-US" b="0" i="0" dirty="0">
                <a:solidFill>
                  <a:srgbClr val="333333"/>
                </a:solidFill>
                <a:effectLst/>
                <a:latin typeface="メイリオ" panose="020B0604030504040204" pitchFamily="50" charset="-128"/>
                <a:ea typeface="メイリオ" panose="020B0604030504040204" pitchFamily="50" charset="-128"/>
              </a:rPr>
              <a:t>広告　広告関連サービス　申込フォーム　記入例</a:t>
            </a:r>
          </a:p>
        </p:txBody>
      </p:sp>
      <p:sp>
        <p:nvSpPr>
          <p:cNvPr id="5" name="スライド番号プレースホルダー 4"/>
          <p:cNvSpPr>
            <a:spLocks noGrp="1"/>
          </p:cNvSpPr>
          <p:nvPr>
            <p:ph type="sldNum" sz="quarter" idx="4294967295"/>
          </p:nvPr>
        </p:nvSpPr>
        <p:spPr>
          <a:xfrm>
            <a:off x="11158538" y="6524625"/>
            <a:ext cx="1033462" cy="365125"/>
          </a:xfrm>
          <a:prstGeom prst="rect">
            <a:avLst/>
          </a:prstGeom>
        </p:spPr>
        <p:txBody>
          <a:bodyPr/>
          <a:lstStyle/>
          <a:p>
            <a:fld id="{F9BD7636-22E7-4304-ABE2-16A3D163D5E1}" type="slidenum">
              <a:rPr lang="ja-JP" altLang="en-US" smtClean="0"/>
              <a:pPr/>
              <a:t>21</a:t>
            </a:fld>
            <a:endParaRPr lang="ja-JP" altLang="en-US"/>
          </a:p>
        </p:txBody>
      </p:sp>
      <p:cxnSp>
        <p:nvCxnSpPr>
          <p:cNvPr id="13" name="直線矢印コネクタ 12"/>
          <p:cNvCxnSpPr>
            <a:cxnSpLocks/>
          </p:cNvCxnSpPr>
          <p:nvPr/>
        </p:nvCxnSpPr>
        <p:spPr>
          <a:xfrm flipV="1">
            <a:off x="3503712" y="1326026"/>
            <a:ext cx="3168352" cy="14742"/>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9" name="フッター プレースホルダー 3">
            <a:extLst>
              <a:ext uri="{FF2B5EF4-FFF2-40B4-BE49-F238E27FC236}">
                <a16:creationId xmlns:a16="http://schemas.microsoft.com/office/drawing/2014/main" id="{7F04C8E1-CD63-D3A7-6053-E3FCE06C7981}"/>
              </a:ext>
            </a:extLst>
          </p:cNvPr>
          <p:cNvSpPr txBox="1">
            <a:spLocks/>
          </p:cNvSpPr>
          <p:nvPr/>
        </p:nvSpPr>
        <p:spPr>
          <a:xfrm>
            <a:off x="6816080" y="1158205"/>
            <a:ext cx="167328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mn-lt"/>
                <a:ea typeface="+mn-ea"/>
                <a:cs typeface="+mn-cs"/>
              </a:rPr>
              <a:t>契約サービス： </a:t>
            </a:r>
            <a:r>
              <a:rPr kumimoji="1" lang="ja-JP" altLang="en-US" sz="800" b="0" i="0" u="none" strike="noStrike" kern="1200" cap="none" spc="0" normalizeH="0" baseline="0" noProof="0" dirty="0">
                <a:ln>
                  <a:noFill/>
                </a:ln>
                <a:solidFill>
                  <a:prstClr val="black"/>
                </a:solidFill>
                <a:effectLst/>
                <a:uLnTx/>
                <a:uFillTx/>
                <a:latin typeface="メイリオ"/>
                <a:ea typeface="メイリオ"/>
                <a:cs typeface="+mn-cs"/>
              </a:rPr>
              <a:t>制作＋掲載</a:t>
            </a:r>
          </a:p>
        </p:txBody>
      </p:sp>
      <p:cxnSp>
        <p:nvCxnSpPr>
          <p:cNvPr id="20" name="直線矢印コネクタ 19">
            <a:extLst>
              <a:ext uri="{FF2B5EF4-FFF2-40B4-BE49-F238E27FC236}">
                <a16:creationId xmlns:a16="http://schemas.microsoft.com/office/drawing/2014/main" id="{884148D8-74BA-9413-7249-312068C80D54}"/>
              </a:ext>
            </a:extLst>
          </p:cNvPr>
          <p:cNvCxnSpPr>
            <a:cxnSpLocks/>
          </p:cNvCxnSpPr>
          <p:nvPr/>
        </p:nvCxnSpPr>
        <p:spPr>
          <a:xfrm>
            <a:off x="4187788" y="1628800"/>
            <a:ext cx="2484276" cy="0"/>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2" name="フッター プレースホルダー 3">
            <a:extLst>
              <a:ext uri="{FF2B5EF4-FFF2-40B4-BE49-F238E27FC236}">
                <a16:creationId xmlns:a16="http://schemas.microsoft.com/office/drawing/2014/main" id="{B747122A-EFB8-70E9-0B78-C4310182F28C}"/>
              </a:ext>
            </a:extLst>
          </p:cNvPr>
          <p:cNvSpPr txBox="1">
            <a:spLocks/>
          </p:cNvSpPr>
          <p:nvPr/>
        </p:nvSpPr>
        <p:spPr>
          <a:xfrm>
            <a:off x="6816080" y="1473003"/>
            <a:ext cx="4214519"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mn-lt"/>
                <a:ea typeface="+mn-ea"/>
                <a:cs typeface="+mn-cs"/>
              </a:rPr>
              <a:t>契約サービス：</a:t>
            </a:r>
            <a:r>
              <a:rPr kumimoji="1" lang="ja-JP" altLang="ja-JP" sz="800" kern="1200" dirty="0">
                <a:solidFill>
                  <a:schemeClr val="tx1">
                    <a:lumMod val="65000"/>
                    <a:lumOff val="35000"/>
                  </a:schemeClr>
                </a:solidFill>
                <a:latin typeface="+mn-lt"/>
                <a:ea typeface="+mn-ea"/>
                <a:cs typeface="+mn-cs"/>
              </a:rPr>
              <a:t>【制作</a:t>
            </a:r>
            <a:r>
              <a:rPr kumimoji="1" lang="en-US" altLang="ja-JP" sz="800" kern="1200" dirty="0">
                <a:solidFill>
                  <a:schemeClr val="tx1">
                    <a:lumMod val="65000"/>
                    <a:lumOff val="35000"/>
                  </a:schemeClr>
                </a:solidFill>
                <a:latin typeface="+mn-lt"/>
                <a:ea typeface="+mn-ea"/>
                <a:cs typeface="+mn-cs"/>
              </a:rPr>
              <a:t>+</a:t>
            </a:r>
            <a:r>
              <a:rPr kumimoji="1" lang="ja-JP" altLang="ja-JP" sz="800" kern="1200" dirty="0">
                <a:solidFill>
                  <a:schemeClr val="tx1">
                    <a:lumMod val="65000"/>
                    <a:lumOff val="35000"/>
                  </a:schemeClr>
                </a:solidFill>
                <a:latin typeface="+mn-lt"/>
                <a:ea typeface="+mn-ea"/>
                <a:cs typeface="+mn-cs"/>
              </a:rPr>
              <a:t>掲載】</a:t>
            </a:r>
            <a:r>
              <a:rPr kumimoji="1" lang="en-US" altLang="ja-JP" sz="800" kern="1200" dirty="0">
                <a:solidFill>
                  <a:schemeClr val="tx1">
                    <a:lumMod val="65000"/>
                    <a:lumOff val="35000"/>
                  </a:schemeClr>
                </a:solidFill>
                <a:latin typeface="+mn-lt"/>
                <a:ea typeface="+mn-ea"/>
                <a:cs typeface="+mn-cs"/>
              </a:rPr>
              <a:t>Yahoo! JAPAN</a:t>
            </a:r>
            <a:r>
              <a:rPr kumimoji="1" lang="ja-JP" altLang="ja-JP" sz="800" kern="1200" dirty="0">
                <a:solidFill>
                  <a:schemeClr val="tx1">
                    <a:lumMod val="65000"/>
                    <a:lumOff val="35000"/>
                  </a:schemeClr>
                </a:solidFill>
                <a:latin typeface="+mn-lt"/>
                <a:ea typeface="+mn-ea"/>
                <a:cs typeface="+mn-cs"/>
              </a:rPr>
              <a:t>　トップページクリエイティブ企画</a:t>
            </a:r>
            <a:endParaRPr lang="en-US" altLang="ja-JP" sz="800" dirty="0">
              <a:solidFill>
                <a:schemeClr val="tx1">
                  <a:lumMod val="65000"/>
                  <a:lumOff val="35000"/>
                </a:schemeClr>
              </a:solidFill>
              <a:latin typeface="+mn-lt"/>
              <a:ea typeface="+mn-ea"/>
              <a:cs typeface="メイリオ" panose="020B0604030504040204" pitchFamily="50" charset="-128"/>
            </a:endParaRPr>
          </a:p>
        </p:txBody>
      </p:sp>
      <p:cxnSp>
        <p:nvCxnSpPr>
          <p:cNvPr id="23" name="直線矢印コネクタ 22">
            <a:extLst>
              <a:ext uri="{FF2B5EF4-FFF2-40B4-BE49-F238E27FC236}">
                <a16:creationId xmlns:a16="http://schemas.microsoft.com/office/drawing/2014/main" id="{C7C63DAF-7F4E-2356-7387-38A9063D6D14}"/>
              </a:ext>
            </a:extLst>
          </p:cNvPr>
          <p:cNvCxnSpPr>
            <a:cxnSpLocks/>
          </p:cNvCxnSpPr>
          <p:nvPr/>
        </p:nvCxnSpPr>
        <p:spPr>
          <a:xfrm>
            <a:off x="4529826" y="1988840"/>
            <a:ext cx="2142238" cy="0"/>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5" name="フッター プレースホルダー 3">
            <a:extLst>
              <a:ext uri="{FF2B5EF4-FFF2-40B4-BE49-F238E27FC236}">
                <a16:creationId xmlns:a16="http://schemas.microsoft.com/office/drawing/2014/main" id="{BCC0EE64-A653-D02E-69FE-C45126FBF94A}"/>
              </a:ext>
            </a:extLst>
          </p:cNvPr>
          <p:cNvSpPr txBox="1">
            <a:spLocks/>
          </p:cNvSpPr>
          <p:nvPr/>
        </p:nvSpPr>
        <p:spPr>
          <a:xfrm>
            <a:off x="6816080" y="1838128"/>
            <a:ext cx="4214519"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mn-lt"/>
                <a:ea typeface="+mn-ea"/>
                <a:cs typeface="+mn-cs"/>
              </a:rPr>
              <a:t>契約サービス詳細：</a:t>
            </a:r>
            <a:r>
              <a:rPr lang="en-US" altLang="ja-JP" sz="800" dirty="0">
                <a:solidFill>
                  <a:schemeClr val="tx1">
                    <a:lumMod val="65000"/>
                    <a:lumOff val="35000"/>
                  </a:schemeClr>
                </a:solidFill>
                <a:latin typeface="+mn-lt"/>
                <a:ea typeface="+mn-ea"/>
                <a:cs typeface="メイリオ" panose="020B0604030504040204" pitchFamily="50" charset="-128"/>
              </a:rPr>
              <a:t>Yahoo! JAPAN</a:t>
            </a:r>
            <a:r>
              <a:rPr lang="ja-JP" altLang="en-US" sz="800" dirty="0">
                <a:solidFill>
                  <a:schemeClr val="tx1">
                    <a:lumMod val="65000"/>
                    <a:lumOff val="35000"/>
                  </a:schemeClr>
                </a:solidFill>
                <a:latin typeface="+mn-lt"/>
                <a:ea typeface="+mn-ea"/>
                <a:cs typeface="メイリオ" panose="020B0604030504040204" pitchFamily="50" charset="-128"/>
              </a:rPr>
              <a:t>　トップページカスタマイズ企画　制作・掲載費</a:t>
            </a:r>
            <a:endParaRPr lang="en-US" altLang="ja-JP" sz="800" dirty="0">
              <a:solidFill>
                <a:schemeClr val="tx1">
                  <a:lumMod val="65000"/>
                  <a:lumOff val="35000"/>
                </a:schemeClr>
              </a:solidFill>
              <a:latin typeface="+mn-lt"/>
              <a:ea typeface="+mn-ea"/>
              <a:cs typeface="メイリオ" panose="020B0604030504040204" pitchFamily="50" charset="-128"/>
            </a:endParaRPr>
          </a:p>
        </p:txBody>
      </p:sp>
      <p:cxnSp>
        <p:nvCxnSpPr>
          <p:cNvPr id="26" name="直線矢印コネクタ 25">
            <a:extLst>
              <a:ext uri="{FF2B5EF4-FFF2-40B4-BE49-F238E27FC236}">
                <a16:creationId xmlns:a16="http://schemas.microsoft.com/office/drawing/2014/main" id="{F4B64454-240B-F665-F10E-02D204C635B3}"/>
              </a:ext>
            </a:extLst>
          </p:cNvPr>
          <p:cNvCxnSpPr>
            <a:cxnSpLocks/>
          </p:cNvCxnSpPr>
          <p:nvPr/>
        </p:nvCxnSpPr>
        <p:spPr>
          <a:xfrm>
            <a:off x="3503712" y="2780928"/>
            <a:ext cx="3168352" cy="0"/>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7" name="フッター プレースホルダー 3">
            <a:extLst>
              <a:ext uri="{FF2B5EF4-FFF2-40B4-BE49-F238E27FC236}">
                <a16:creationId xmlns:a16="http://schemas.microsoft.com/office/drawing/2014/main" id="{72ADE3C8-77F8-136D-BC47-017E65107CA3}"/>
              </a:ext>
            </a:extLst>
          </p:cNvPr>
          <p:cNvSpPr txBox="1">
            <a:spLocks/>
          </p:cNvSpPr>
          <p:nvPr/>
        </p:nvSpPr>
        <p:spPr>
          <a:xfrm>
            <a:off x="6816080" y="2662560"/>
            <a:ext cx="813039"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mn-lt"/>
                <a:ea typeface="+mn-ea"/>
                <a:cs typeface="+mn-cs"/>
              </a:rPr>
              <a:t>納品予定日</a:t>
            </a:r>
            <a:endParaRPr lang="en-US" altLang="ja-JP" sz="800" dirty="0">
              <a:solidFill>
                <a:schemeClr val="tx1">
                  <a:lumMod val="65000"/>
                  <a:lumOff val="35000"/>
                </a:schemeClr>
              </a:solidFill>
              <a:latin typeface="+mn-lt"/>
              <a:ea typeface="+mn-ea"/>
              <a:cs typeface="メイリオ" panose="020B0604030504040204" pitchFamily="50" charset="-128"/>
            </a:endParaRPr>
          </a:p>
        </p:txBody>
      </p:sp>
      <p:cxnSp>
        <p:nvCxnSpPr>
          <p:cNvPr id="29" name="直線矢印コネクタ 28">
            <a:extLst>
              <a:ext uri="{FF2B5EF4-FFF2-40B4-BE49-F238E27FC236}">
                <a16:creationId xmlns:a16="http://schemas.microsoft.com/office/drawing/2014/main" id="{1397B119-2B1F-1E96-A4CA-07BD2CD2D7F1}"/>
              </a:ext>
            </a:extLst>
          </p:cNvPr>
          <p:cNvCxnSpPr>
            <a:cxnSpLocks/>
          </p:cNvCxnSpPr>
          <p:nvPr/>
        </p:nvCxnSpPr>
        <p:spPr>
          <a:xfrm>
            <a:off x="3503712" y="3140968"/>
            <a:ext cx="3168352" cy="0"/>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0" name="直線矢印コネクタ 29">
            <a:extLst>
              <a:ext uri="{FF2B5EF4-FFF2-40B4-BE49-F238E27FC236}">
                <a16:creationId xmlns:a16="http://schemas.microsoft.com/office/drawing/2014/main" id="{CD1EEB50-A26B-3E59-9A89-AD9E6C1F2BEB}"/>
              </a:ext>
            </a:extLst>
          </p:cNvPr>
          <p:cNvCxnSpPr>
            <a:cxnSpLocks/>
          </p:cNvCxnSpPr>
          <p:nvPr/>
        </p:nvCxnSpPr>
        <p:spPr>
          <a:xfrm flipV="1">
            <a:off x="3503712" y="3486991"/>
            <a:ext cx="3168352" cy="14017"/>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1" name="フッター プレースホルダー 3">
            <a:extLst>
              <a:ext uri="{FF2B5EF4-FFF2-40B4-BE49-F238E27FC236}">
                <a16:creationId xmlns:a16="http://schemas.microsoft.com/office/drawing/2014/main" id="{F692E4A1-5A9F-BD2F-D18B-7BCCAA2EEE69}"/>
              </a:ext>
            </a:extLst>
          </p:cNvPr>
          <p:cNvSpPr txBox="1">
            <a:spLocks/>
          </p:cNvSpPr>
          <p:nvPr/>
        </p:nvSpPr>
        <p:spPr>
          <a:xfrm>
            <a:off x="6816080" y="2968667"/>
            <a:ext cx="813039"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mn-lt"/>
                <a:ea typeface="+mn-ea"/>
                <a:cs typeface="+mn-cs"/>
              </a:rPr>
              <a:t>掲載開始日</a:t>
            </a:r>
            <a:endParaRPr lang="en-US" altLang="ja-JP" sz="800" dirty="0">
              <a:solidFill>
                <a:schemeClr val="tx1">
                  <a:lumMod val="65000"/>
                  <a:lumOff val="35000"/>
                </a:schemeClr>
              </a:solidFill>
              <a:latin typeface="+mn-lt"/>
              <a:ea typeface="+mn-ea"/>
              <a:cs typeface="メイリオ" panose="020B0604030504040204" pitchFamily="50" charset="-128"/>
            </a:endParaRPr>
          </a:p>
        </p:txBody>
      </p:sp>
      <p:sp>
        <p:nvSpPr>
          <p:cNvPr id="32" name="フッター プレースホルダー 3">
            <a:extLst>
              <a:ext uri="{FF2B5EF4-FFF2-40B4-BE49-F238E27FC236}">
                <a16:creationId xmlns:a16="http://schemas.microsoft.com/office/drawing/2014/main" id="{9D080537-3C33-C96E-FE34-113F967C26AF}"/>
              </a:ext>
            </a:extLst>
          </p:cNvPr>
          <p:cNvSpPr txBox="1">
            <a:spLocks/>
          </p:cNvSpPr>
          <p:nvPr/>
        </p:nvSpPr>
        <p:spPr>
          <a:xfrm>
            <a:off x="6816080" y="3304429"/>
            <a:ext cx="965439"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mn-lt"/>
                <a:ea typeface="+mn-ea"/>
                <a:cs typeface="+mn-cs"/>
              </a:rPr>
              <a:t>掲載終了日</a:t>
            </a:r>
            <a:endParaRPr lang="en-US" altLang="ja-JP" sz="800" dirty="0">
              <a:solidFill>
                <a:schemeClr val="tx1">
                  <a:lumMod val="65000"/>
                  <a:lumOff val="35000"/>
                </a:schemeClr>
              </a:solidFill>
              <a:latin typeface="+mn-lt"/>
              <a:ea typeface="+mn-ea"/>
              <a:cs typeface="メイリオ" panose="020B0604030504040204" pitchFamily="50" charset="-128"/>
            </a:endParaRPr>
          </a:p>
        </p:txBody>
      </p:sp>
      <p:cxnSp>
        <p:nvCxnSpPr>
          <p:cNvPr id="33" name="直線矢印コネクタ 32">
            <a:extLst>
              <a:ext uri="{FF2B5EF4-FFF2-40B4-BE49-F238E27FC236}">
                <a16:creationId xmlns:a16="http://schemas.microsoft.com/office/drawing/2014/main" id="{13BB6035-C015-B281-787A-5D08556EF4ED}"/>
              </a:ext>
            </a:extLst>
          </p:cNvPr>
          <p:cNvCxnSpPr>
            <a:cxnSpLocks/>
          </p:cNvCxnSpPr>
          <p:nvPr/>
        </p:nvCxnSpPr>
        <p:spPr>
          <a:xfrm>
            <a:off x="2783632" y="3849381"/>
            <a:ext cx="3888432" cy="0"/>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6" name="テキスト ボックス 35">
            <a:extLst>
              <a:ext uri="{FF2B5EF4-FFF2-40B4-BE49-F238E27FC236}">
                <a16:creationId xmlns:a16="http://schemas.microsoft.com/office/drawing/2014/main" id="{4F03694C-74AB-47A1-8F8C-CD766EF5FF6D}"/>
              </a:ext>
            </a:extLst>
          </p:cNvPr>
          <p:cNvSpPr txBox="1"/>
          <p:nvPr/>
        </p:nvSpPr>
        <p:spPr>
          <a:xfrm>
            <a:off x="6816080" y="3615256"/>
            <a:ext cx="4464496" cy="461665"/>
          </a:xfrm>
          <a:prstGeom prst="rect">
            <a:avLst/>
          </a:prstGeom>
          <a:noFill/>
        </p:spPr>
        <p:txBody>
          <a:bodyPr wrap="square">
            <a:spAutoFit/>
          </a:bodyPr>
          <a:lstStyle/>
          <a:p>
            <a:pPr>
              <a:defRPr/>
            </a:pPr>
            <a:r>
              <a:rPr lang="ja-JP" altLang="ja-JP" sz="800" dirty="0">
                <a:solidFill>
                  <a:schemeClr val="tx1">
                    <a:lumMod val="65000"/>
                    <a:lumOff val="35000"/>
                  </a:schemeClr>
                </a:solidFill>
              </a:rPr>
              <a:t>お申し込み時に掲載期間が未決定の場合は、</a:t>
            </a:r>
            <a:r>
              <a:rPr lang="ja-JP" altLang="en-US" sz="800" dirty="0">
                <a:solidFill>
                  <a:schemeClr val="tx1">
                    <a:lumMod val="65000"/>
                    <a:lumOff val="35000"/>
                  </a:schemeClr>
                </a:solidFill>
              </a:rPr>
              <a:t>こちらのチェックボックスにチェックを入れてお申込みください。</a:t>
            </a:r>
            <a:r>
              <a:rPr lang="ja-JP" altLang="ja-JP" sz="800" dirty="0">
                <a:solidFill>
                  <a:schemeClr val="tx1">
                    <a:lumMod val="65000"/>
                    <a:lumOff val="35000"/>
                  </a:schemeClr>
                </a:solidFill>
              </a:rPr>
              <a:t>別途、掲載開始日の</a:t>
            </a:r>
            <a:r>
              <a:rPr lang="en-US" altLang="ja-JP" sz="800" dirty="0">
                <a:solidFill>
                  <a:schemeClr val="tx1">
                    <a:lumMod val="65000"/>
                    <a:lumOff val="35000"/>
                  </a:schemeClr>
                </a:solidFill>
              </a:rPr>
              <a:t>5</a:t>
            </a:r>
            <a:r>
              <a:rPr lang="ja-JP" altLang="ja-JP" sz="800" dirty="0">
                <a:solidFill>
                  <a:schemeClr val="tx1">
                    <a:lumMod val="65000"/>
                    <a:lumOff val="35000"/>
                  </a:schemeClr>
                </a:solidFill>
              </a:rPr>
              <a:t>営業日前までに予約した誘導用広告の</a:t>
            </a:r>
            <a:r>
              <a:rPr lang="ja-JP" altLang="en-US" sz="800" dirty="0">
                <a:solidFill>
                  <a:schemeClr val="tx1">
                    <a:lumMod val="65000"/>
                    <a:lumOff val="35000"/>
                  </a:schemeClr>
                </a:solidFill>
              </a:rPr>
              <a:t>アカウント</a:t>
            </a:r>
            <a:r>
              <a:rPr lang="en-US" altLang="ja-JP" sz="800" dirty="0">
                <a:solidFill>
                  <a:schemeClr val="tx1">
                    <a:lumMod val="65000"/>
                    <a:lumOff val="35000"/>
                  </a:schemeClr>
                </a:solidFill>
              </a:rPr>
              <a:t>ID/</a:t>
            </a:r>
            <a:r>
              <a:rPr lang="ja-JP" altLang="ja-JP" sz="800" dirty="0">
                <a:solidFill>
                  <a:schemeClr val="tx1">
                    <a:lumMod val="65000"/>
                    <a:lumOff val="35000"/>
                  </a:schemeClr>
                </a:solidFill>
              </a:rPr>
              <a:t>キャンペーン</a:t>
            </a:r>
            <a:r>
              <a:rPr lang="en-US" altLang="ja-JP" sz="800" dirty="0">
                <a:solidFill>
                  <a:schemeClr val="tx1">
                    <a:lumMod val="65000"/>
                    <a:lumOff val="35000"/>
                  </a:schemeClr>
                </a:solidFill>
              </a:rPr>
              <a:t>ID/</a:t>
            </a:r>
            <a:r>
              <a:rPr lang="ja-JP" altLang="ja-JP" sz="800" dirty="0">
                <a:solidFill>
                  <a:schemeClr val="tx1">
                    <a:lumMod val="65000"/>
                    <a:lumOff val="35000"/>
                  </a:schemeClr>
                </a:solidFill>
              </a:rPr>
              <a:t>金額をメールでご連絡ください</a:t>
            </a:r>
            <a:r>
              <a:rPr lang="ja-JP" altLang="en-US" sz="800" dirty="0">
                <a:solidFill>
                  <a:schemeClr val="tx1">
                    <a:lumMod val="65000"/>
                    <a:lumOff val="35000"/>
                  </a:schemeClr>
                </a:solidFill>
              </a:rPr>
              <a:t>。</a:t>
            </a:r>
          </a:p>
        </p:txBody>
      </p:sp>
      <p:cxnSp>
        <p:nvCxnSpPr>
          <p:cNvPr id="37" name="直線矢印コネクタ 36">
            <a:extLst>
              <a:ext uri="{FF2B5EF4-FFF2-40B4-BE49-F238E27FC236}">
                <a16:creationId xmlns:a16="http://schemas.microsoft.com/office/drawing/2014/main" id="{93F6C2BE-B09C-C3A6-4245-BC9ADC72692B}"/>
              </a:ext>
            </a:extLst>
          </p:cNvPr>
          <p:cNvCxnSpPr>
            <a:cxnSpLocks/>
          </p:cNvCxnSpPr>
          <p:nvPr/>
        </p:nvCxnSpPr>
        <p:spPr>
          <a:xfrm>
            <a:off x="3287688" y="4149080"/>
            <a:ext cx="3384376" cy="0"/>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9" name="フッター プレースホルダー 3">
            <a:extLst>
              <a:ext uri="{FF2B5EF4-FFF2-40B4-BE49-F238E27FC236}">
                <a16:creationId xmlns:a16="http://schemas.microsoft.com/office/drawing/2014/main" id="{07F6728B-464E-A40F-12DB-6B00DBE3F7CB}"/>
              </a:ext>
            </a:extLst>
          </p:cNvPr>
          <p:cNvSpPr txBox="1">
            <a:spLocks/>
          </p:cNvSpPr>
          <p:nvPr/>
        </p:nvSpPr>
        <p:spPr>
          <a:xfrm>
            <a:off x="6816080" y="3995494"/>
            <a:ext cx="2311142"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mn-lt"/>
                <a:ea typeface="+mn-ea"/>
                <a:cs typeface="+mn-cs"/>
              </a:rPr>
              <a:t>弊社担当者のメールアドレス</a:t>
            </a:r>
            <a:endParaRPr lang="en-US" altLang="ja-JP" sz="800" dirty="0">
              <a:solidFill>
                <a:schemeClr val="tx1">
                  <a:lumMod val="65000"/>
                  <a:lumOff val="35000"/>
                </a:schemeClr>
              </a:solidFill>
              <a:latin typeface="+mn-lt"/>
              <a:ea typeface="+mn-ea"/>
              <a:cs typeface="メイリオ" panose="020B0604030504040204" pitchFamily="50" charset="-128"/>
            </a:endParaRPr>
          </a:p>
        </p:txBody>
      </p:sp>
      <p:cxnSp>
        <p:nvCxnSpPr>
          <p:cNvPr id="40" name="直線矢印コネクタ 39">
            <a:extLst>
              <a:ext uri="{FF2B5EF4-FFF2-40B4-BE49-F238E27FC236}">
                <a16:creationId xmlns:a16="http://schemas.microsoft.com/office/drawing/2014/main" id="{0C3F1A0E-438F-F63C-C1A2-50D334D22CF1}"/>
              </a:ext>
            </a:extLst>
          </p:cNvPr>
          <p:cNvCxnSpPr>
            <a:cxnSpLocks/>
          </p:cNvCxnSpPr>
          <p:nvPr/>
        </p:nvCxnSpPr>
        <p:spPr>
          <a:xfrm>
            <a:off x="3359696" y="4941168"/>
            <a:ext cx="3312368" cy="0"/>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1" name="フッター プレースホルダー 3">
            <a:extLst>
              <a:ext uri="{FF2B5EF4-FFF2-40B4-BE49-F238E27FC236}">
                <a16:creationId xmlns:a16="http://schemas.microsoft.com/office/drawing/2014/main" id="{97362B49-CD3E-D3FE-F200-2E9C41FB0B7F}"/>
              </a:ext>
            </a:extLst>
          </p:cNvPr>
          <p:cNvSpPr txBox="1">
            <a:spLocks/>
          </p:cNvSpPr>
          <p:nvPr/>
        </p:nvSpPr>
        <p:spPr>
          <a:xfrm>
            <a:off x="6816080" y="4779129"/>
            <a:ext cx="389531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mn-lt"/>
                <a:ea typeface="+mn-ea"/>
                <a:cs typeface="+mn-cs"/>
              </a:rPr>
              <a:t>金額：</a:t>
            </a:r>
            <a:r>
              <a:rPr kumimoji="1" lang="ja-JP" altLang="en-US" sz="800" kern="1200" dirty="0">
                <a:solidFill>
                  <a:srgbClr val="FF0000"/>
                </a:solidFill>
                <a:latin typeface="+mn-lt"/>
                <a:ea typeface="+mn-ea"/>
                <a:cs typeface="+mn-cs"/>
              </a:rPr>
              <a:t>制作費無償プランの場合「０」</a:t>
            </a:r>
            <a:r>
              <a:rPr kumimoji="1" lang="ja-JP" altLang="en-US" sz="800" kern="1200" dirty="0">
                <a:solidFill>
                  <a:schemeClr val="tx1">
                    <a:lumMod val="65000"/>
                    <a:lumOff val="35000"/>
                  </a:schemeClr>
                </a:solidFill>
                <a:latin typeface="+mn-lt"/>
                <a:ea typeface="+mn-ea"/>
                <a:cs typeface="+mn-cs"/>
              </a:rPr>
              <a:t>にてお申込みをしてください。</a:t>
            </a:r>
            <a:endParaRPr kumimoji="1" lang="en-US" altLang="ja-JP" sz="800" kern="1200" dirty="0">
              <a:solidFill>
                <a:schemeClr val="tx1">
                  <a:lumMod val="65000"/>
                  <a:lumOff val="35000"/>
                </a:schemeClr>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800" dirty="0">
                <a:solidFill>
                  <a:schemeClr val="tx1">
                    <a:lumMod val="65000"/>
                    <a:lumOff val="35000"/>
                  </a:schemeClr>
                </a:solidFill>
              </a:rPr>
              <a:t>制作費が必要なプランの場合、制作費を入力ください。</a:t>
            </a:r>
            <a:endParaRPr lang="en-US" altLang="ja-JP" sz="800" dirty="0">
              <a:solidFill>
                <a:schemeClr val="tx1">
                  <a:lumMod val="65000"/>
                  <a:lumOff val="35000"/>
                </a:schemeClr>
              </a:solidFill>
              <a:latin typeface="+mn-lt"/>
              <a:ea typeface="+mn-ea"/>
              <a:cs typeface="メイリオ" panose="020B0604030504040204" pitchFamily="50" charset="-128"/>
            </a:endParaRPr>
          </a:p>
        </p:txBody>
      </p:sp>
      <p:cxnSp>
        <p:nvCxnSpPr>
          <p:cNvPr id="42" name="直線矢印コネクタ 41">
            <a:extLst>
              <a:ext uri="{FF2B5EF4-FFF2-40B4-BE49-F238E27FC236}">
                <a16:creationId xmlns:a16="http://schemas.microsoft.com/office/drawing/2014/main" id="{BEEDA058-1C9D-BD75-EEC6-E3FB17E4DB36}"/>
              </a:ext>
            </a:extLst>
          </p:cNvPr>
          <p:cNvCxnSpPr>
            <a:cxnSpLocks/>
          </p:cNvCxnSpPr>
          <p:nvPr/>
        </p:nvCxnSpPr>
        <p:spPr>
          <a:xfrm>
            <a:off x="3359696" y="5373216"/>
            <a:ext cx="3312368" cy="0"/>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3" name="フッター プレースホルダー 3">
            <a:extLst>
              <a:ext uri="{FF2B5EF4-FFF2-40B4-BE49-F238E27FC236}">
                <a16:creationId xmlns:a16="http://schemas.microsoft.com/office/drawing/2014/main" id="{E2A67743-87AF-85D8-8163-CC1D10D3ACAC}"/>
              </a:ext>
            </a:extLst>
          </p:cNvPr>
          <p:cNvSpPr txBox="1">
            <a:spLocks/>
          </p:cNvSpPr>
          <p:nvPr/>
        </p:nvSpPr>
        <p:spPr>
          <a:xfrm>
            <a:off x="6816080" y="5208784"/>
            <a:ext cx="317523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mn-lt"/>
                <a:ea typeface="+mn-ea"/>
                <a:cs typeface="+mn-cs"/>
              </a:rPr>
              <a:t>代理店手数料料率</a:t>
            </a:r>
            <a:endParaRPr lang="en-US" altLang="ja-JP" sz="800" dirty="0">
              <a:solidFill>
                <a:schemeClr val="tx1">
                  <a:lumMod val="65000"/>
                  <a:lumOff val="35000"/>
                </a:schemeClr>
              </a:solidFill>
              <a:latin typeface="+mn-lt"/>
              <a:ea typeface="+mn-ea"/>
              <a:cs typeface="メイリオ" panose="020B0604030504040204" pitchFamily="50" charset="-128"/>
            </a:endParaRPr>
          </a:p>
        </p:txBody>
      </p:sp>
      <p:cxnSp>
        <p:nvCxnSpPr>
          <p:cNvPr id="44" name="直線矢印コネクタ 43">
            <a:extLst>
              <a:ext uri="{FF2B5EF4-FFF2-40B4-BE49-F238E27FC236}">
                <a16:creationId xmlns:a16="http://schemas.microsoft.com/office/drawing/2014/main" id="{64AB8B76-F2E0-32C0-29BF-46F3D459C50A}"/>
              </a:ext>
            </a:extLst>
          </p:cNvPr>
          <p:cNvCxnSpPr>
            <a:cxnSpLocks/>
          </p:cNvCxnSpPr>
          <p:nvPr/>
        </p:nvCxnSpPr>
        <p:spPr>
          <a:xfrm>
            <a:off x="3359696" y="5949280"/>
            <a:ext cx="3312368" cy="0"/>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テキスト ボックス 45">
            <a:extLst>
              <a:ext uri="{FF2B5EF4-FFF2-40B4-BE49-F238E27FC236}">
                <a16:creationId xmlns:a16="http://schemas.microsoft.com/office/drawing/2014/main" id="{7F46B88D-1D51-3922-7CB3-B70A2EB34737}"/>
              </a:ext>
            </a:extLst>
          </p:cNvPr>
          <p:cNvSpPr txBox="1"/>
          <p:nvPr/>
        </p:nvSpPr>
        <p:spPr>
          <a:xfrm>
            <a:off x="6816080" y="5860964"/>
            <a:ext cx="4348932" cy="215444"/>
          </a:xfrm>
          <a:prstGeom prst="rect">
            <a:avLst/>
          </a:prstGeom>
          <a:noFill/>
        </p:spPr>
        <p:txBody>
          <a:bodyPr wrap="square">
            <a:spAutoFit/>
          </a:bodyPr>
          <a:lstStyle/>
          <a:p>
            <a:r>
              <a:rPr lang="ja-JP" altLang="en-US" sz="800" dirty="0">
                <a:solidFill>
                  <a:schemeClr val="tx1">
                    <a:lumMod val="65000"/>
                    <a:lumOff val="35000"/>
                  </a:schemeClr>
                </a:solidFill>
              </a:rPr>
              <a:t>備考：</a:t>
            </a:r>
            <a:r>
              <a:rPr lang="ja-JP" altLang="ja-JP" sz="800" dirty="0">
                <a:solidFill>
                  <a:srgbClr val="FF0000"/>
                </a:solidFill>
              </a:rPr>
              <a:t>予約した誘導用広告の</a:t>
            </a:r>
            <a:r>
              <a:rPr lang="ja-JP" altLang="en-US" sz="800" dirty="0">
                <a:solidFill>
                  <a:srgbClr val="FF0000"/>
                </a:solidFill>
              </a:rPr>
              <a:t>アカウント</a:t>
            </a:r>
            <a:r>
              <a:rPr lang="en-US" altLang="ja-JP" sz="800" dirty="0">
                <a:solidFill>
                  <a:srgbClr val="FF0000"/>
                </a:solidFill>
              </a:rPr>
              <a:t>ID/</a:t>
            </a:r>
            <a:r>
              <a:rPr lang="ja-JP" altLang="ja-JP" sz="800" dirty="0">
                <a:solidFill>
                  <a:srgbClr val="FF0000"/>
                </a:solidFill>
              </a:rPr>
              <a:t>キャンペーン</a:t>
            </a:r>
            <a:r>
              <a:rPr lang="en-US" altLang="ja-JP" sz="800" dirty="0">
                <a:solidFill>
                  <a:srgbClr val="FF0000"/>
                </a:solidFill>
              </a:rPr>
              <a:t>ID/</a:t>
            </a:r>
            <a:r>
              <a:rPr lang="ja-JP" altLang="ja-JP" sz="800" dirty="0">
                <a:solidFill>
                  <a:srgbClr val="FF0000"/>
                </a:solidFill>
              </a:rPr>
              <a:t>金額</a:t>
            </a:r>
            <a:r>
              <a:rPr lang="ja-JP" altLang="en-US" sz="800" dirty="0">
                <a:solidFill>
                  <a:schemeClr val="tx1">
                    <a:lumMod val="65000"/>
                    <a:lumOff val="35000"/>
                  </a:schemeClr>
                </a:solidFill>
              </a:rPr>
              <a:t>の記載をお願いします。</a:t>
            </a:r>
          </a:p>
        </p:txBody>
      </p:sp>
      <p:pic>
        <p:nvPicPr>
          <p:cNvPr id="7" name="図プレースホルダー 5" descr="アイコン&#10;&#10;自動的に生成された説明">
            <a:extLst>
              <a:ext uri="{FF2B5EF4-FFF2-40B4-BE49-F238E27FC236}">
                <a16:creationId xmlns:a16="http://schemas.microsoft.com/office/drawing/2014/main" id="{83A5F023-36BB-077B-3F09-4E33B0549D98}"/>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a:xfrm>
            <a:off x="103574" y="78666"/>
            <a:ext cx="406799" cy="406799"/>
          </a:xfrm>
        </p:spPr>
      </p:pic>
      <p:sp>
        <p:nvSpPr>
          <p:cNvPr id="8" name="テキスト プレースホルダー 3">
            <a:extLst>
              <a:ext uri="{FF2B5EF4-FFF2-40B4-BE49-F238E27FC236}">
                <a16:creationId xmlns:a16="http://schemas.microsoft.com/office/drawing/2014/main" id="{D1F561AE-A638-9A60-2329-FDB949F3ECBB}"/>
              </a:ext>
            </a:extLst>
          </p:cNvPr>
          <p:cNvSpPr>
            <a:spLocks noGrp="1"/>
          </p:cNvSpPr>
          <p:nvPr>
            <p:ph type="body" sz="quarter" idx="12"/>
          </p:nvPr>
        </p:nvSpPr>
        <p:spPr>
          <a:xfrm>
            <a:off x="600427" y="78666"/>
            <a:ext cx="431274" cy="410840"/>
          </a:xfrm>
        </p:spPr>
        <p:txBody>
          <a:bodyPr wrap="none"/>
          <a:lstStyle/>
          <a:p>
            <a:r>
              <a:rPr lang="ja-JP" altLang="en-US" dirty="0"/>
              <a:t>その他</a:t>
            </a:r>
            <a:endParaRPr lang="en-US" altLang="ja-JP" dirty="0"/>
          </a:p>
          <a:p>
            <a:r>
              <a:rPr lang="ja-JP" altLang="en-US" dirty="0"/>
              <a:t>注意事項</a:t>
            </a:r>
          </a:p>
        </p:txBody>
      </p:sp>
    </p:spTree>
    <p:extLst>
      <p:ext uri="{BB962C8B-B14F-4D97-AF65-F5344CB8AC3E}">
        <p14:creationId xmlns:p14="http://schemas.microsoft.com/office/powerpoint/2010/main" val="4491958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販売制限</a:t>
            </a:r>
            <a:endParaRPr lang="ja-JP" altLang="en-US" dirty="0"/>
          </a:p>
        </p:txBody>
      </p:sp>
      <p:pic>
        <p:nvPicPr>
          <p:cNvPr id="7" name="図プレースホルダー 6" descr="アイコン&#10;&#10;自動的に生成された説明">
            <a:extLst>
              <a:ext uri="{FF2B5EF4-FFF2-40B4-BE49-F238E27FC236}">
                <a16:creationId xmlns:a16="http://schemas.microsoft.com/office/drawing/2014/main" id="{74F8BA39-48B0-69BE-A872-F010B2D6568F}"/>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sp>
        <p:nvSpPr>
          <p:cNvPr id="6" name="Text Box 1031">
            <a:extLst>
              <a:ext uri="{FF2B5EF4-FFF2-40B4-BE49-F238E27FC236}">
                <a16:creationId xmlns:a16="http://schemas.microsoft.com/office/drawing/2014/main" id="{492EA4BF-1CFD-44B3-7AC7-1C875DD67A36}"/>
              </a:ext>
            </a:extLst>
          </p:cNvPr>
          <p:cNvSpPr txBox="1">
            <a:spLocks noChangeArrowheads="1"/>
          </p:cNvSpPr>
          <p:nvPr/>
        </p:nvSpPr>
        <p:spPr bwMode="auto">
          <a:xfrm>
            <a:off x="479425" y="1089340"/>
            <a:ext cx="11233150" cy="5771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以下に該当する業種、商品・サービスにつきましては、</a:t>
            </a:r>
            <a:r>
              <a:rPr lang="en-US" altLang="ja-JP" sz="1100" dirty="0">
                <a:solidFill>
                  <a:srgbClr val="545454"/>
                </a:solidFill>
                <a:latin typeface="Meiryo" panose="020B0604030504040204" pitchFamily="34" charset="-128"/>
                <a:ea typeface="Meiryo" panose="020B0604030504040204" pitchFamily="34" charset="-128"/>
                <a:cs typeface="Meiryo" charset="-128"/>
              </a:rPr>
              <a:t> Yahoo! JAPAN</a:t>
            </a:r>
            <a:r>
              <a:rPr lang="ja-JP" altLang="en-US" sz="1100" dirty="0">
                <a:solidFill>
                  <a:srgbClr val="545454"/>
                </a:solidFill>
                <a:latin typeface="Meiryo" panose="020B0604030504040204" pitchFamily="34" charset="-128"/>
                <a:ea typeface="Meiryo" panose="020B0604030504040204" pitchFamily="34" charset="-128"/>
                <a:cs typeface="Meiryo" charset="-128"/>
              </a:rPr>
              <a:t> トップページカスタマイズ企画</a:t>
            </a:r>
            <a:r>
              <a:rPr lang="ja-JP" altLang="en-US" sz="1100" dirty="0">
                <a:solidFill>
                  <a:srgbClr val="545454"/>
                </a:solidFill>
                <a:latin typeface="Meiryo" panose="020B0604030504040204" pitchFamily="34" charset="-128"/>
                <a:ea typeface="Meiryo" panose="020B0604030504040204" pitchFamily="34" charset="-128"/>
              </a:rPr>
              <a:t>の実施は原則不可となります。</a:t>
            </a:r>
            <a:endParaRPr lang="en-US" altLang="ja-JP" sz="11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ただし、以下に該当しない業種やサービスでも、プロモーション内容や取り上げるテーマ等によっては、</a:t>
            </a:r>
            <a:r>
              <a:rPr lang="en-US" altLang="ja-JP" sz="1100" dirty="0">
                <a:solidFill>
                  <a:srgbClr val="545454"/>
                </a:solidFill>
                <a:latin typeface="Meiryo" panose="020B0604030504040204" pitchFamily="34" charset="-128"/>
                <a:ea typeface="Meiryo" panose="020B0604030504040204" pitchFamily="34" charset="-128"/>
                <a:cs typeface="Meiryo" charset="-128"/>
              </a:rPr>
              <a:t> Yahoo! JAPAN</a:t>
            </a:r>
            <a:r>
              <a:rPr lang="ja-JP" altLang="en-US" sz="1100" dirty="0">
                <a:solidFill>
                  <a:srgbClr val="545454"/>
                </a:solidFill>
                <a:latin typeface="Meiryo" panose="020B0604030504040204" pitchFamily="34" charset="-128"/>
                <a:ea typeface="Meiryo" panose="020B0604030504040204" pitchFamily="34" charset="-128"/>
                <a:cs typeface="Meiryo" charset="-128"/>
              </a:rPr>
              <a:t> トップページカスタマイズ企画</a:t>
            </a:r>
            <a:r>
              <a:rPr lang="ja-JP" altLang="en-US" sz="1100" dirty="0">
                <a:solidFill>
                  <a:srgbClr val="545454"/>
                </a:solidFill>
                <a:latin typeface="Meiryo" panose="020B0604030504040204" pitchFamily="34" charset="-128"/>
                <a:ea typeface="Meiryo" panose="020B0604030504040204" pitchFamily="34" charset="-128"/>
              </a:rPr>
              <a:t>を実施いただけない場合がありますので、必ず事前に掲載可否を弊社にお問い合わせください。</a:t>
            </a: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また、広告主様のサイトが弊社の広告掲載基準を満たすことが、</a:t>
            </a:r>
            <a:r>
              <a:rPr lang="en-US" altLang="ja-JP" sz="1100" dirty="0">
                <a:solidFill>
                  <a:srgbClr val="545454"/>
                </a:solidFill>
                <a:latin typeface="Meiryo" panose="020B0604030504040204" pitchFamily="34" charset="-128"/>
                <a:ea typeface="Meiryo" panose="020B0604030504040204" pitchFamily="34" charset="-128"/>
                <a:cs typeface="Meiryo" charset="-128"/>
              </a:rPr>
              <a:t> Yahoo! JAPAN</a:t>
            </a:r>
            <a:r>
              <a:rPr lang="ja-JP" altLang="en-US" sz="1100" dirty="0">
                <a:solidFill>
                  <a:srgbClr val="545454"/>
                </a:solidFill>
                <a:latin typeface="Meiryo" panose="020B0604030504040204" pitchFamily="34" charset="-128"/>
                <a:ea typeface="Meiryo" panose="020B0604030504040204" pitchFamily="34" charset="-128"/>
                <a:cs typeface="Meiryo" charset="-128"/>
              </a:rPr>
              <a:t> トップページカスタマイズ企画</a:t>
            </a:r>
            <a:r>
              <a:rPr lang="ja-JP" altLang="en-US" sz="1100" dirty="0">
                <a:solidFill>
                  <a:srgbClr val="545454"/>
                </a:solidFill>
                <a:latin typeface="Meiryo" panose="020B0604030504040204" pitchFamily="34" charset="-128"/>
                <a:ea typeface="Meiryo" panose="020B0604030504040204" pitchFamily="34" charset="-128"/>
              </a:rPr>
              <a:t>実施の条件となります。</a:t>
            </a:r>
            <a:endParaRPr lang="en-US" altLang="ja-JP" sz="11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endParaRPr lang="en-US" altLang="ja-JP" sz="11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a:t>
            </a:r>
            <a:r>
              <a:rPr lang="zh-TW" altLang="en-US" sz="1100" dirty="0">
                <a:solidFill>
                  <a:srgbClr val="545454"/>
                </a:solidFill>
                <a:latin typeface="Meiryo" panose="020B0604030504040204" pitchFamily="34" charset="-128"/>
                <a:ea typeface="Meiryo" panose="020B0604030504040204" pitchFamily="34" charset="-128"/>
              </a:rPr>
              <a:t>消費者金融業（消費者向無担保貸金業）</a:t>
            </a:r>
            <a:r>
              <a:rPr lang="ja-JP" altLang="en-US" sz="1100" dirty="0" err="1">
                <a:solidFill>
                  <a:srgbClr val="545454"/>
                </a:solidFill>
                <a:latin typeface="Meiryo" panose="020B0604030504040204" pitchFamily="34" charset="-128"/>
                <a:ea typeface="Meiryo" panose="020B0604030504040204" pitchFamily="34" charset="-128"/>
              </a:rPr>
              <a:t>、</a:t>
            </a:r>
            <a:r>
              <a:rPr lang="ja-JP" altLang="en-US" sz="1100" dirty="0">
                <a:solidFill>
                  <a:srgbClr val="545454"/>
                </a:solidFill>
                <a:latin typeface="Meiryo" panose="020B0604030504040204" pitchFamily="34" charset="-128"/>
                <a:ea typeface="Meiryo" panose="020B0604030504040204" pitchFamily="34" charset="-128"/>
              </a:rPr>
              <a:t>商工ローン、手形割引、その他ハイリスク型の金融商品</a:t>
            </a: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・パチンコ・パチスロの営業および機種、カジノ（企業広告含む）</a:t>
            </a:r>
            <a:endParaRPr lang="en-US" altLang="ja-JP" sz="11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・レーシック、美容整形・美容外科・美容皮膚科、その他医療機関全般</a:t>
            </a:r>
            <a:endParaRPr lang="en-US" altLang="ja-JP" sz="11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・美容エステティックサロン</a:t>
            </a:r>
            <a:endParaRPr lang="en-US" altLang="ja-JP" sz="11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・あん摩業、マッサージ業、指圧業、はり業、きゅう業等</a:t>
            </a:r>
            <a:endParaRPr lang="en-US" altLang="ja-JP" sz="11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・不妊治療</a:t>
            </a:r>
            <a:endParaRPr lang="en-US" altLang="ja-JP" sz="11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・治験</a:t>
            </a:r>
            <a:endParaRPr lang="en-US" altLang="ja-JP" sz="11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a:t>
            </a:r>
            <a:r>
              <a:rPr lang="en-US" altLang="ja-JP" sz="1100" dirty="0">
                <a:solidFill>
                  <a:srgbClr val="545454"/>
                </a:solidFill>
                <a:latin typeface="Meiryo" panose="020B0604030504040204" pitchFamily="34" charset="-128"/>
                <a:ea typeface="Meiryo" panose="020B0604030504040204" pitchFamily="34" charset="-128"/>
              </a:rPr>
              <a:t>ED</a:t>
            </a:r>
            <a:r>
              <a:rPr lang="ja-JP" altLang="en-US" sz="1100" dirty="0">
                <a:solidFill>
                  <a:srgbClr val="545454"/>
                </a:solidFill>
                <a:latin typeface="Meiryo" panose="020B0604030504040204" pitchFamily="34" charset="-128"/>
                <a:ea typeface="Meiryo" panose="020B0604030504040204" pitchFamily="34" charset="-128"/>
              </a:rPr>
              <a:t>（治療、医薬品、情報、啓蒙サイト等）</a:t>
            </a:r>
            <a:endParaRPr lang="en-US" altLang="ja-JP" sz="11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・性的機能強化、改善を期待させる経口物</a:t>
            </a:r>
            <a:endParaRPr lang="en-US" altLang="ja-JP" sz="11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・ダイエット効果を訴求する健康食品、器具、その他商品やサービス</a:t>
            </a: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　（ただし、医薬品の場合、その効果・効能の範囲内で疾患の啓発・対策という観点から掲載可とする場合あり）</a:t>
            </a: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・発毛、育毛・増毛効果を訴求する商品・サービス全般（医薬品の発毛・育毛剤は除く）、かつら</a:t>
            </a:r>
            <a:endParaRPr lang="en-US" altLang="ja-JP" sz="11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・薬機法上、商品の効果・効能の標榜が禁じられている健康食品、化粧品などで、含有成分の効果・効能を訴求するプロモーション</a:t>
            </a: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a:t>
            </a:r>
            <a:r>
              <a:rPr lang="zh-TW" altLang="en-US" sz="1100" dirty="0">
                <a:solidFill>
                  <a:srgbClr val="545454"/>
                </a:solidFill>
                <a:latin typeface="Meiryo" panose="020B0604030504040204" pitchFamily="34" charset="-128"/>
                <a:ea typeface="Meiryo" panose="020B0604030504040204" pitchFamily="34" charset="-128"/>
              </a:rPr>
              <a:t>能力開発関連商品</a:t>
            </a:r>
            <a:endParaRPr lang="ja-JP" altLang="en-US" sz="11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・占い</a:t>
            </a:r>
            <a:endParaRPr lang="en-US" altLang="ja-JP" sz="11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・国家資格を有する業種（弁護士、司法書士、行政書士、弁理士、公認会計士、税理士）</a:t>
            </a: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・探偵業</a:t>
            </a:r>
            <a:endParaRPr lang="en-US" altLang="ja-JP" sz="11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・葬儀社、斎場、墓石販売</a:t>
            </a: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・ナイトワーク求人</a:t>
            </a: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・出会い系サイト、結婚紹介（インターネット異性紹介事業）</a:t>
            </a:r>
            <a:endParaRPr lang="en-US" altLang="ja-JP" sz="11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・代理店募集、フランチャイズ、起業支援、経営セミナー</a:t>
            </a: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・団体による意見広告</a:t>
            </a:r>
            <a:endParaRPr lang="en-US" altLang="ja-JP" sz="11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a:t>
            </a:r>
            <a:r>
              <a:rPr lang="zh-TW" altLang="en-US" sz="1100" dirty="0">
                <a:solidFill>
                  <a:srgbClr val="545454"/>
                </a:solidFill>
                <a:latin typeface="Meiryo" panose="020B0604030504040204" pitchFamily="34" charset="-128"/>
                <a:ea typeface="Meiryo" panose="020B0604030504040204" pitchFamily="34" charset="-128"/>
              </a:rPr>
              <a:t>宗教団体、活動</a:t>
            </a:r>
            <a:endParaRPr lang="en-US" altLang="zh-TW" sz="1100" dirty="0">
              <a:solidFill>
                <a:srgbClr val="545454"/>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9281021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企画ページの制作・掲載のお申し込み方法</a:t>
            </a:r>
          </a:p>
        </p:txBody>
      </p:sp>
      <p:pic>
        <p:nvPicPr>
          <p:cNvPr id="6" name="図プレースホルダー 5" descr="アイコン&#10;&#10;自動的に生成された説明">
            <a:extLst>
              <a:ext uri="{FF2B5EF4-FFF2-40B4-BE49-F238E27FC236}">
                <a16:creationId xmlns:a16="http://schemas.microsoft.com/office/drawing/2014/main" id="{1DE60025-8CB5-0902-074D-2564AC36E1C1}"/>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sp>
        <p:nvSpPr>
          <p:cNvPr id="55" name="正方形/長方形 54">
            <a:extLst>
              <a:ext uri="{FF2B5EF4-FFF2-40B4-BE49-F238E27FC236}">
                <a16:creationId xmlns:a16="http://schemas.microsoft.com/office/drawing/2014/main" id="{97588D9F-6035-3FF9-218D-E99EEC8376C6}"/>
              </a:ext>
            </a:extLst>
          </p:cNvPr>
          <p:cNvSpPr/>
          <p:nvPr/>
        </p:nvSpPr>
        <p:spPr>
          <a:xfrm>
            <a:off x="623394" y="4175114"/>
            <a:ext cx="11089179" cy="943443"/>
          </a:xfrm>
          <a:prstGeom prst="rect">
            <a:avLst/>
          </a:prstGeom>
          <a:solidFill>
            <a:srgbClr val="FFFFFF"/>
          </a:solidFill>
          <a:ln w="9525" cap="flat" cmpd="sng" algn="ctr">
            <a:solidFill>
              <a:srgbClr val="656565"/>
            </a:solidFill>
            <a:prstDash val="solid"/>
          </a:ln>
          <a:effectLst>
            <a:outerShdw dist="38100" dir="2700000" algn="tl" rotWithShape="0">
              <a:srgbClr val="656565">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56" name="正方形/長方形 55">
            <a:extLst>
              <a:ext uri="{FF2B5EF4-FFF2-40B4-BE49-F238E27FC236}">
                <a16:creationId xmlns:a16="http://schemas.microsoft.com/office/drawing/2014/main" id="{C2710660-43F2-889C-B035-69950D73E10D}"/>
              </a:ext>
            </a:extLst>
          </p:cNvPr>
          <p:cNvSpPr/>
          <p:nvPr/>
        </p:nvSpPr>
        <p:spPr>
          <a:xfrm>
            <a:off x="623394" y="2912631"/>
            <a:ext cx="11089179" cy="943443"/>
          </a:xfrm>
          <a:prstGeom prst="rect">
            <a:avLst/>
          </a:prstGeom>
          <a:solidFill>
            <a:srgbClr val="FFFFFF"/>
          </a:solidFill>
          <a:ln w="9525" cap="flat" cmpd="sng" algn="ctr">
            <a:solidFill>
              <a:srgbClr val="C9002C"/>
            </a:solidFill>
            <a:prstDash val="solid"/>
          </a:ln>
          <a:effectLst>
            <a:outerShdw dist="38100" dir="2700000" algn="tl" rotWithShape="0">
              <a:srgbClr val="C9002C">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57" name="タイトル 2">
            <a:extLst>
              <a:ext uri="{FF2B5EF4-FFF2-40B4-BE49-F238E27FC236}">
                <a16:creationId xmlns:a16="http://schemas.microsoft.com/office/drawing/2014/main" id="{2BD21FB2-E96C-5652-9065-CB988FF2D16E}"/>
              </a:ext>
            </a:extLst>
          </p:cNvPr>
          <p:cNvSpPr txBox="1">
            <a:spLocks/>
          </p:cNvSpPr>
          <p:nvPr/>
        </p:nvSpPr>
        <p:spPr>
          <a:xfrm>
            <a:off x="8765282" y="2592254"/>
            <a:ext cx="2680221" cy="169277"/>
          </a:xfrm>
          <a:prstGeom prst="rect">
            <a:avLst/>
          </a:prstGeom>
        </p:spPr>
        <p:txBody>
          <a:bodyPr vert="horz" wrap="none" lIns="0" tIns="0" rIns="0" bIns="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これ以降の</a:t>
            </a:r>
            <a:r>
              <a:rPr kumimoji="1" lang="ja-JP" altLang="en-US" sz="11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rPr>
              <a:t>キャンセルは不可</a:t>
            </a:r>
            <a:r>
              <a:rPr kumimoji="1" lang="ja-JP" altLang="en-US"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となります</a:t>
            </a:r>
          </a:p>
        </p:txBody>
      </p:sp>
      <p:sp>
        <p:nvSpPr>
          <p:cNvPr id="58" name="タイトル 2">
            <a:extLst>
              <a:ext uri="{FF2B5EF4-FFF2-40B4-BE49-F238E27FC236}">
                <a16:creationId xmlns:a16="http://schemas.microsoft.com/office/drawing/2014/main" id="{D835C5A2-FDC8-45C8-59B7-F36829B2DF9B}"/>
              </a:ext>
            </a:extLst>
          </p:cNvPr>
          <p:cNvSpPr txBox="1">
            <a:spLocks/>
          </p:cNvSpPr>
          <p:nvPr/>
        </p:nvSpPr>
        <p:spPr>
          <a:xfrm>
            <a:off x="479425" y="1044507"/>
            <a:ext cx="10235613" cy="1023357"/>
          </a:xfrm>
          <a:prstGeom prst="rect">
            <a:avLst/>
          </a:prstGeom>
        </p:spPr>
        <p:txBody>
          <a:bodyPr vert="horz" wrap="square" lIns="0" tIns="0" rIns="0" bIns="0" rtlCol="0" anchor="t">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以下のフローに沿ってお申し込み</a:t>
            </a:r>
            <a:r>
              <a:rPr kumimoji="1" lang="en-US" altLang="ja-JP"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の上、</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クリエイティブ制作委託約款の第</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9</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条</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支払条件</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にしたがってお支払いいただきます。ただし、協賛内容のうち広告配信を伴うものは当該広告商品のお申し込み方法に準じます。</a:t>
            </a:r>
            <a:endParaRPr kumimoji="1" lang="en-US" altLang="ja-JP"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詳細は、お申し込みのマニュアル資料</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en-US" altLang="ja-JP"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3"/>
              </a:rPr>
              <a:t>Yahoo!</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3"/>
              </a:rPr>
              <a:t>広告ディスプレイ広告（予約型）広告関連サービスのお申込について</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をご参照</a:t>
            </a:r>
            <a:r>
              <a:rPr kumimoji="1" lang="ja-JP" altLang="en-US" sz="14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rPr>
              <a:t>ください。なお</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、お申し込み可能な代理店様に一部制限がございますので、事前に弊社担当営業までお問い合わせください。</a:t>
            </a:r>
            <a:endParaRPr kumimoji="1" lang="en-US" altLang="ja-JP" sz="12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p:txBody>
      </p:sp>
      <p:sp>
        <p:nvSpPr>
          <p:cNvPr id="59" name="ホームベース 58">
            <a:extLst>
              <a:ext uri="{FF2B5EF4-FFF2-40B4-BE49-F238E27FC236}">
                <a16:creationId xmlns:a16="http://schemas.microsoft.com/office/drawing/2014/main" id="{F1C18882-A20B-EBBB-01E8-359B7C4EF510}"/>
              </a:ext>
            </a:extLst>
          </p:cNvPr>
          <p:cNvSpPr/>
          <p:nvPr/>
        </p:nvSpPr>
        <p:spPr>
          <a:xfrm>
            <a:off x="9607855" y="3005688"/>
            <a:ext cx="1844421"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請求書発行</a:t>
            </a:r>
          </a:p>
        </p:txBody>
      </p:sp>
      <p:sp>
        <p:nvSpPr>
          <p:cNvPr id="60" name="ホームベース 59">
            <a:extLst>
              <a:ext uri="{FF2B5EF4-FFF2-40B4-BE49-F238E27FC236}">
                <a16:creationId xmlns:a16="http://schemas.microsoft.com/office/drawing/2014/main" id="{33F14E2F-338C-3077-E6A3-660FE7F3E550}"/>
              </a:ext>
            </a:extLst>
          </p:cNvPr>
          <p:cNvSpPr/>
          <p:nvPr/>
        </p:nvSpPr>
        <p:spPr>
          <a:xfrm>
            <a:off x="8247978" y="3005688"/>
            <a:ext cx="1844421"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納品・掲載</a:t>
            </a:r>
          </a:p>
        </p:txBody>
      </p:sp>
      <p:sp>
        <p:nvSpPr>
          <p:cNvPr id="61" name="ホームベース 60">
            <a:extLst>
              <a:ext uri="{FF2B5EF4-FFF2-40B4-BE49-F238E27FC236}">
                <a16:creationId xmlns:a16="http://schemas.microsoft.com/office/drawing/2014/main" id="{C7567299-0246-A48F-5D01-BC891945B127}"/>
              </a:ext>
            </a:extLst>
          </p:cNvPr>
          <p:cNvSpPr/>
          <p:nvPr/>
        </p:nvSpPr>
        <p:spPr>
          <a:xfrm>
            <a:off x="6609638" y="3005688"/>
            <a:ext cx="2117745"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制作・掲載準備</a:t>
            </a:r>
          </a:p>
        </p:txBody>
      </p:sp>
      <p:sp>
        <p:nvSpPr>
          <p:cNvPr id="62" name="ホームベース 61">
            <a:extLst>
              <a:ext uri="{FF2B5EF4-FFF2-40B4-BE49-F238E27FC236}">
                <a16:creationId xmlns:a16="http://schemas.microsoft.com/office/drawing/2014/main" id="{43D499E1-32A2-364D-8A2B-19C558349897}"/>
              </a:ext>
            </a:extLst>
          </p:cNvPr>
          <p:cNvSpPr/>
          <p:nvPr/>
        </p:nvSpPr>
        <p:spPr>
          <a:xfrm>
            <a:off x="5158733" y="3005688"/>
            <a:ext cx="1922721"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63" name="ホームベース 62">
            <a:extLst>
              <a:ext uri="{FF2B5EF4-FFF2-40B4-BE49-F238E27FC236}">
                <a16:creationId xmlns:a16="http://schemas.microsoft.com/office/drawing/2014/main" id="{D9E2B686-14FE-2625-6B4B-18A97868EA92}"/>
              </a:ext>
            </a:extLst>
          </p:cNvPr>
          <p:cNvSpPr/>
          <p:nvPr/>
        </p:nvSpPr>
        <p:spPr>
          <a:xfrm>
            <a:off x="3629869" y="3005688"/>
            <a:ext cx="2191977"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64" name="ホームベース 63">
            <a:extLst>
              <a:ext uri="{FF2B5EF4-FFF2-40B4-BE49-F238E27FC236}">
                <a16:creationId xmlns:a16="http://schemas.microsoft.com/office/drawing/2014/main" id="{C613AF72-AA61-29F8-8704-850A365A84E6}"/>
              </a:ext>
            </a:extLst>
          </p:cNvPr>
          <p:cNvSpPr/>
          <p:nvPr/>
        </p:nvSpPr>
        <p:spPr>
          <a:xfrm>
            <a:off x="2117592" y="3005688"/>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65" name="ホームベース 64">
            <a:extLst>
              <a:ext uri="{FF2B5EF4-FFF2-40B4-BE49-F238E27FC236}">
                <a16:creationId xmlns:a16="http://schemas.microsoft.com/office/drawing/2014/main" id="{9B331926-4E9B-D2CC-E3F9-A58DD9CBBAA5}"/>
              </a:ext>
            </a:extLst>
          </p:cNvPr>
          <p:cNvSpPr/>
          <p:nvPr/>
        </p:nvSpPr>
        <p:spPr>
          <a:xfrm>
            <a:off x="1415480" y="3005688"/>
            <a:ext cx="1734203" cy="7596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ご連絡</a:t>
            </a:r>
          </a:p>
        </p:txBody>
      </p:sp>
      <p:sp>
        <p:nvSpPr>
          <p:cNvPr id="66" name="ホームベース 65">
            <a:extLst>
              <a:ext uri="{FF2B5EF4-FFF2-40B4-BE49-F238E27FC236}">
                <a16:creationId xmlns:a16="http://schemas.microsoft.com/office/drawing/2014/main" id="{CBAFA747-AC55-9017-BEAB-59F3FFCA02DC}"/>
              </a:ext>
            </a:extLst>
          </p:cNvPr>
          <p:cNvSpPr/>
          <p:nvPr/>
        </p:nvSpPr>
        <p:spPr>
          <a:xfrm>
            <a:off x="9607855" y="4256702"/>
            <a:ext cx="1844421"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756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お支払い</a:t>
            </a:r>
          </a:p>
        </p:txBody>
      </p:sp>
      <p:sp>
        <p:nvSpPr>
          <p:cNvPr id="67" name="ホームベース 66">
            <a:extLst>
              <a:ext uri="{FF2B5EF4-FFF2-40B4-BE49-F238E27FC236}">
                <a16:creationId xmlns:a16="http://schemas.microsoft.com/office/drawing/2014/main" id="{E8DFEDF0-9DC8-DD30-1DD6-59803C7C930A}"/>
              </a:ext>
            </a:extLst>
          </p:cNvPr>
          <p:cNvSpPr/>
          <p:nvPr/>
        </p:nvSpPr>
        <p:spPr>
          <a:xfrm>
            <a:off x="6609638" y="4256702"/>
            <a:ext cx="3523193"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確認・検収</a:t>
            </a:r>
          </a:p>
        </p:txBody>
      </p:sp>
      <p:sp>
        <p:nvSpPr>
          <p:cNvPr id="68" name="ホームベース 67">
            <a:extLst>
              <a:ext uri="{FF2B5EF4-FFF2-40B4-BE49-F238E27FC236}">
                <a16:creationId xmlns:a16="http://schemas.microsoft.com/office/drawing/2014/main" id="{217F2313-C7AB-F24F-9D57-524801393D81}"/>
              </a:ext>
            </a:extLst>
          </p:cNvPr>
          <p:cNvSpPr/>
          <p:nvPr/>
        </p:nvSpPr>
        <p:spPr>
          <a:xfrm>
            <a:off x="5158733" y="4256702"/>
            <a:ext cx="1922721"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69" name="ホームベース 68">
            <a:extLst>
              <a:ext uri="{FF2B5EF4-FFF2-40B4-BE49-F238E27FC236}">
                <a16:creationId xmlns:a16="http://schemas.microsoft.com/office/drawing/2014/main" id="{70ACE763-915C-EB30-2825-F3E1FE46AAFB}"/>
              </a:ext>
            </a:extLst>
          </p:cNvPr>
          <p:cNvSpPr/>
          <p:nvPr/>
        </p:nvSpPr>
        <p:spPr>
          <a:xfrm>
            <a:off x="3629869" y="425670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70" name="ホームベース 69">
            <a:extLst>
              <a:ext uri="{FF2B5EF4-FFF2-40B4-BE49-F238E27FC236}">
                <a16:creationId xmlns:a16="http://schemas.microsoft.com/office/drawing/2014/main" id="{3DB92E71-706F-B8DD-DFF7-429E7D3510C8}"/>
              </a:ext>
            </a:extLst>
          </p:cNvPr>
          <p:cNvSpPr/>
          <p:nvPr/>
        </p:nvSpPr>
        <p:spPr>
          <a:xfrm>
            <a:off x="2563321" y="4256702"/>
            <a:ext cx="1734203"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確認・申し込み</a:t>
            </a:r>
          </a:p>
        </p:txBody>
      </p:sp>
      <p:cxnSp>
        <p:nvCxnSpPr>
          <p:cNvPr id="71" name="直線コネクタ 70">
            <a:extLst>
              <a:ext uri="{FF2B5EF4-FFF2-40B4-BE49-F238E27FC236}">
                <a16:creationId xmlns:a16="http://schemas.microsoft.com/office/drawing/2014/main" id="{BD657DFF-39F2-F041-79BA-5D2D35A6DB8E}"/>
              </a:ext>
            </a:extLst>
          </p:cNvPr>
          <p:cNvCxnSpPr>
            <a:cxnSpLocks/>
          </p:cNvCxnSpPr>
          <p:nvPr/>
        </p:nvCxnSpPr>
        <p:spPr>
          <a:xfrm>
            <a:off x="7085176" y="2796651"/>
            <a:ext cx="0" cy="2321906"/>
          </a:xfrm>
          <a:prstGeom prst="line">
            <a:avLst/>
          </a:prstGeom>
          <a:noFill/>
          <a:ln w="34925" cap="flat" cmpd="sng" algn="ctr">
            <a:solidFill>
              <a:srgbClr val="C9002C"/>
            </a:solidFill>
            <a:prstDash val="sysDot"/>
          </a:ln>
          <a:effectLst>
            <a:glow rad="38651">
              <a:srgbClr val="FFFFFF"/>
            </a:glow>
          </a:effectLst>
        </p:spPr>
      </p:cxnSp>
      <p:grpSp>
        <p:nvGrpSpPr>
          <p:cNvPr id="72" name="グループ化 71">
            <a:extLst>
              <a:ext uri="{FF2B5EF4-FFF2-40B4-BE49-F238E27FC236}">
                <a16:creationId xmlns:a16="http://schemas.microsoft.com/office/drawing/2014/main" id="{AC01C5DF-4D75-6440-BA9D-38BF30868707}"/>
              </a:ext>
            </a:extLst>
          </p:cNvPr>
          <p:cNvGrpSpPr/>
          <p:nvPr/>
        </p:nvGrpSpPr>
        <p:grpSpPr>
          <a:xfrm>
            <a:off x="6838767" y="2316263"/>
            <a:ext cx="1876415" cy="469804"/>
            <a:chOff x="6757793" y="2283586"/>
            <a:chExt cx="1876415" cy="469804"/>
          </a:xfrm>
        </p:grpSpPr>
        <p:sp>
          <p:nvSpPr>
            <p:cNvPr id="73" name="テキスト ボックス 72">
              <a:extLst>
                <a:ext uri="{FF2B5EF4-FFF2-40B4-BE49-F238E27FC236}">
                  <a16:creationId xmlns:a16="http://schemas.microsoft.com/office/drawing/2014/main" id="{715EA6B3-350E-B46A-C3C9-5F3798766A5A}"/>
                </a:ext>
              </a:extLst>
            </p:cNvPr>
            <p:cNvSpPr txBox="1"/>
            <p:nvPr/>
          </p:nvSpPr>
          <p:spPr>
            <a:xfrm>
              <a:off x="6757793" y="2285390"/>
              <a:ext cx="1876415" cy="468000"/>
            </a:xfrm>
            <a:prstGeom prst="roundRect">
              <a:avLst>
                <a:gd name="adj" fmla="val 50000"/>
              </a:avLst>
            </a:prstGeom>
            <a:solidFill>
              <a:srgbClr val="FFFFFF"/>
            </a:solidFill>
            <a:ln w="25400">
              <a:solidFill>
                <a:srgbClr val="C9002C"/>
              </a:solidFill>
            </a:ln>
          </p:spPr>
          <p:txBody>
            <a:bodyPr wrap="square" lIns="576000" tIns="36000" bIns="0" rtlCol="0" anchor="ctr">
              <a:noAutofit/>
            </a:bodyPr>
            <a:lstStyle/>
            <a:p>
              <a:pPr>
                <a:defRPr/>
              </a:pPr>
              <a:r>
                <a:rPr kumimoji="0" lang="ja-JP" altLang="en-US" sz="1600" kern="0" dirty="0">
                  <a:solidFill>
                    <a:srgbClr val="C9002C"/>
                  </a:solidFill>
                  <a:latin typeface="Meiryo" panose="020B0604030504040204" pitchFamily="34" charset="-128"/>
                  <a:ea typeface="Meiryo" panose="020B0604030504040204" pitchFamily="34" charset="-128"/>
                </a:rPr>
                <a:t>契約成立</a:t>
              </a:r>
            </a:p>
          </p:txBody>
        </p:sp>
        <p:pic>
          <p:nvPicPr>
            <p:cNvPr id="74" name="グラフィックス 73" descr="バッジ: チェックマーク 1 単色塗りつぶし">
              <a:extLst>
                <a:ext uri="{FF2B5EF4-FFF2-40B4-BE49-F238E27FC236}">
                  <a16:creationId xmlns:a16="http://schemas.microsoft.com/office/drawing/2014/main" id="{89B5ABBA-6C1F-98D4-06E6-B2057C42652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757793" y="2283586"/>
              <a:ext cx="469037" cy="469037"/>
            </a:xfrm>
            <a:prstGeom prst="rect">
              <a:avLst/>
            </a:prstGeom>
          </p:spPr>
        </p:pic>
      </p:grpSp>
      <p:grpSp>
        <p:nvGrpSpPr>
          <p:cNvPr id="75" name="グループ化 74">
            <a:extLst>
              <a:ext uri="{FF2B5EF4-FFF2-40B4-BE49-F238E27FC236}">
                <a16:creationId xmlns:a16="http://schemas.microsoft.com/office/drawing/2014/main" id="{507B8ACC-94C8-A79E-DB90-E3D930D36876}"/>
              </a:ext>
            </a:extLst>
          </p:cNvPr>
          <p:cNvGrpSpPr/>
          <p:nvPr/>
        </p:nvGrpSpPr>
        <p:grpSpPr>
          <a:xfrm>
            <a:off x="497907" y="2725521"/>
            <a:ext cx="885476" cy="1130553"/>
            <a:chOff x="455043" y="2752415"/>
            <a:chExt cx="885476" cy="1130553"/>
          </a:xfrm>
        </p:grpSpPr>
        <p:sp>
          <p:nvSpPr>
            <p:cNvPr id="76" name="角丸四角形 75">
              <a:extLst>
                <a:ext uri="{FF2B5EF4-FFF2-40B4-BE49-F238E27FC236}">
                  <a16:creationId xmlns:a16="http://schemas.microsoft.com/office/drawing/2014/main" id="{6F7D5A1A-415F-F6E1-6A87-34F2C16B645B}"/>
                </a:ext>
              </a:extLst>
            </p:cNvPr>
            <p:cNvSpPr/>
            <p:nvPr/>
          </p:nvSpPr>
          <p:spPr>
            <a:xfrm>
              <a:off x="455043" y="2752415"/>
              <a:ext cx="885476" cy="1036964"/>
            </a:xfrm>
            <a:prstGeom prst="roundRect">
              <a:avLst>
                <a:gd name="adj" fmla="val 2711"/>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ヤフー</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77" name="直角三角形 76">
              <a:extLst>
                <a:ext uri="{FF2B5EF4-FFF2-40B4-BE49-F238E27FC236}">
                  <a16:creationId xmlns:a16="http://schemas.microsoft.com/office/drawing/2014/main" id="{81DB36EC-EEC4-766B-5A72-6F6AFC763A67}"/>
                </a:ext>
              </a:extLst>
            </p:cNvPr>
            <p:cNvSpPr>
              <a:spLocks noChangeAspect="1"/>
            </p:cNvSpPr>
            <p:nvPr/>
          </p:nvSpPr>
          <p:spPr>
            <a:xfrm rot="10800000">
              <a:off x="462842" y="3779862"/>
              <a:ext cx="157590" cy="103106"/>
            </a:xfrm>
            <a:prstGeom prst="rtTriangle">
              <a:avLst/>
            </a:prstGeom>
            <a:solidFill>
              <a:srgbClr val="C9002C">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grpSp>
      <p:cxnSp>
        <p:nvCxnSpPr>
          <p:cNvPr id="78" name="直線コネクタ 77">
            <a:extLst>
              <a:ext uri="{FF2B5EF4-FFF2-40B4-BE49-F238E27FC236}">
                <a16:creationId xmlns:a16="http://schemas.microsoft.com/office/drawing/2014/main" id="{5FB6CB5D-44B2-C40D-64ED-7C64942075EB}"/>
              </a:ext>
            </a:extLst>
          </p:cNvPr>
          <p:cNvCxnSpPr>
            <a:cxnSpLocks/>
          </p:cNvCxnSpPr>
          <p:nvPr/>
        </p:nvCxnSpPr>
        <p:spPr>
          <a:xfrm>
            <a:off x="2683079" y="4889738"/>
            <a:ext cx="0" cy="519310"/>
          </a:xfrm>
          <a:prstGeom prst="line">
            <a:avLst/>
          </a:prstGeom>
          <a:noFill/>
          <a:ln w="9525" cap="flat" cmpd="sng" algn="ctr">
            <a:solidFill>
              <a:srgbClr val="545454"/>
            </a:solidFill>
            <a:prstDash val="solid"/>
          </a:ln>
          <a:effectLst/>
        </p:spPr>
      </p:cxnSp>
      <p:sp>
        <p:nvSpPr>
          <p:cNvPr id="79" name="円/楕円 78">
            <a:extLst>
              <a:ext uri="{FF2B5EF4-FFF2-40B4-BE49-F238E27FC236}">
                <a16:creationId xmlns:a16="http://schemas.microsoft.com/office/drawing/2014/main" id="{3AAACEEC-C76E-3F11-F58E-29C71C3910D4}"/>
              </a:ext>
            </a:extLst>
          </p:cNvPr>
          <p:cNvSpPr>
            <a:spLocks noChangeAspect="1"/>
          </p:cNvSpPr>
          <p:nvPr/>
        </p:nvSpPr>
        <p:spPr>
          <a:xfrm>
            <a:off x="2629079" y="4835738"/>
            <a:ext cx="110666" cy="108000"/>
          </a:xfrm>
          <a:prstGeom prst="ellipse">
            <a:avLst/>
          </a:prstGeom>
          <a:solidFill>
            <a:srgbClr val="656565"/>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80" name="タイトル 2">
            <a:extLst>
              <a:ext uri="{FF2B5EF4-FFF2-40B4-BE49-F238E27FC236}">
                <a16:creationId xmlns:a16="http://schemas.microsoft.com/office/drawing/2014/main" id="{10AFCE64-13DD-A965-EBC6-FB63564070E2}"/>
              </a:ext>
            </a:extLst>
          </p:cNvPr>
          <p:cNvSpPr txBox="1">
            <a:spLocks/>
          </p:cNvSpPr>
          <p:nvPr/>
        </p:nvSpPr>
        <p:spPr>
          <a:xfrm>
            <a:off x="2563321" y="5332320"/>
            <a:ext cx="2511489" cy="1058527"/>
          </a:xfrm>
          <a:prstGeom prst="rect">
            <a:avLst/>
          </a:prstGeom>
          <a:solidFill>
            <a:srgbClr val="FFFFFF"/>
          </a:solidFill>
          <a:ln>
            <a:solidFill>
              <a:srgbClr val="656565"/>
            </a:solidFill>
          </a:ln>
        </p:spPr>
        <p:txBody>
          <a:bodyPr vert="horz" wrap="none" lIns="108000" tIns="144000" rIns="144000" bIns="10800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以下をセット</a:t>
            </a: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で確認いただきます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フォーム</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に</a:t>
            </a: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記載の申し込み</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内容</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商品</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資料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該当</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する約款</a:t>
            </a:r>
          </a:p>
        </p:txBody>
      </p:sp>
      <p:grpSp>
        <p:nvGrpSpPr>
          <p:cNvPr id="81" name="グループ化 80">
            <a:extLst>
              <a:ext uri="{FF2B5EF4-FFF2-40B4-BE49-F238E27FC236}">
                <a16:creationId xmlns:a16="http://schemas.microsoft.com/office/drawing/2014/main" id="{174DC798-A081-CE9B-B2A2-22F8B358EE94}"/>
              </a:ext>
            </a:extLst>
          </p:cNvPr>
          <p:cNvGrpSpPr/>
          <p:nvPr/>
        </p:nvGrpSpPr>
        <p:grpSpPr>
          <a:xfrm>
            <a:off x="497907" y="3985671"/>
            <a:ext cx="885476" cy="1134053"/>
            <a:chOff x="455043" y="4012565"/>
            <a:chExt cx="885476" cy="1134053"/>
          </a:xfrm>
        </p:grpSpPr>
        <p:sp>
          <p:nvSpPr>
            <p:cNvPr id="82" name="直角三角形 81">
              <a:extLst>
                <a:ext uri="{FF2B5EF4-FFF2-40B4-BE49-F238E27FC236}">
                  <a16:creationId xmlns:a16="http://schemas.microsoft.com/office/drawing/2014/main" id="{8770C7DB-9720-9BBB-B576-329FFB4004C2}"/>
                </a:ext>
              </a:extLst>
            </p:cNvPr>
            <p:cNvSpPr>
              <a:spLocks noChangeAspect="1"/>
            </p:cNvSpPr>
            <p:nvPr/>
          </p:nvSpPr>
          <p:spPr>
            <a:xfrm rot="10800000">
              <a:off x="462842" y="5043512"/>
              <a:ext cx="157590" cy="103106"/>
            </a:xfrm>
            <a:prstGeom prst="rtTriangle">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83" name="角丸四角形 82">
              <a:extLst>
                <a:ext uri="{FF2B5EF4-FFF2-40B4-BE49-F238E27FC236}">
                  <a16:creationId xmlns:a16="http://schemas.microsoft.com/office/drawing/2014/main" id="{AF0FA853-2591-0721-1B55-8E6087BA5030}"/>
                </a:ext>
              </a:extLst>
            </p:cNvPr>
            <p:cNvSpPr/>
            <p:nvPr/>
          </p:nvSpPr>
          <p:spPr>
            <a:xfrm>
              <a:off x="455043" y="4012565"/>
              <a:ext cx="885476" cy="1036964"/>
            </a:xfrm>
            <a:prstGeom prst="roundRect">
              <a:avLst>
                <a:gd name="adj" fmla="val 2711"/>
              </a:avLst>
            </a:prstGeom>
            <a:solidFill>
              <a:srgbClr val="656565"/>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代理店様</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grpSp>
      <p:sp>
        <p:nvSpPr>
          <p:cNvPr id="84" name="直角三角形 83">
            <a:extLst>
              <a:ext uri="{FF2B5EF4-FFF2-40B4-BE49-F238E27FC236}">
                <a16:creationId xmlns:a16="http://schemas.microsoft.com/office/drawing/2014/main" id="{6F83DE80-7D86-55FA-E4F9-29F87FF463E6}"/>
              </a:ext>
            </a:extLst>
          </p:cNvPr>
          <p:cNvSpPr>
            <a:spLocks noChangeAspect="1"/>
          </p:cNvSpPr>
          <p:nvPr/>
        </p:nvSpPr>
        <p:spPr>
          <a:xfrm rot="10800000">
            <a:off x="1197343" y="2761542"/>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85" name="直角三角形 84">
            <a:extLst>
              <a:ext uri="{FF2B5EF4-FFF2-40B4-BE49-F238E27FC236}">
                <a16:creationId xmlns:a16="http://schemas.microsoft.com/office/drawing/2014/main" id="{65E498BF-37A3-882A-0057-BBA768B77F96}"/>
              </a:ext>
            </a:extLst>
          </p:cNvPr>
          <p:cNvSpPr>
            <a:spLocks noChangeAspect="1"/>
          </p:cNvSpPr>
          <p:nvPr/>
        </p:nvSpPr>
        <p:spPr>
          <a:xfrm rot="10800000">
            <a:off x="1197343" y="4023109"/>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86" name="直線コネクタ 85">
            <a:extLst>
              <a:ext uri="{FF2B5EF4-FFF2-40B4-BE49-F238E27FC236}">
                <a16:creationId xmlns:a16="http://schemas.microsoft.com/office/drawing/2014/main" id="{A9A6F716-F60F-98F5-97D0-EB89A3369F5C}"/>
              </a:ext>
            </a:extLst>
          </p:cNvPr>
          <p:cNvCxnSpPr/>
          <p:nvPr/>
        </p:nvCxnSpPr>
        <p:spPr>
          <a:xfrm>
            <a:off x="620432" y="3393106"/>
            <a:ext cx="576000" cy="0"/>
          </a:xfrm>
          <a:prstGeom prst="line">
            <a:avLst/>
          </a:prstGeom>
          <a:noFill/>
          <a:ln w="12700" cap="flat" cmpd="sng" algn="ctr">
            <a:solidFill>
              <a:srgbClr val="FFFFFF"/>
            </a:solidFill>
            <a:prstDash val="solid"/>
          </a:ln>
          <a:effectLst/>
        </p:spPr>
      </p:cxnSp>
      <p:cxnSp>
        <p:nvCxnSpPr>
          <p:cNvPr id="87" name="直線コネクタ 86">
            <a:extLst>
              <a:ext uri="{FF2B5EF4-FFF2-40B4-BE49-F238E27FC236}">
                <a16:creationId xmlns:a16="http://schemas.microsoft.com/office/drawing/2014/main" id="{5B5066F9-7F9D-F257-ECAE-41EF4E277321}"/>
              </a:ext>
            </a:extLst>
          </p:cNvPr>
          <p:cNvCxnSpPr/>
          <p:nvPr/>
        </p:nvCxnSpPr>
        <p:spPr>
          <a:xfrm>
            <a:off x="597070" y="4668199"/>
            <a:ext cx="576000" cy="0"/>
          </a:xfrm>
          <a:prstGeom prst="line">
            <a:avLst/>
          </a:prstGeom>
          <a:noFill/>
          <a:ln w="12700" cap="flat" cmpd="sng" algn="ctr">
            <a:solidFill>
              <a:srgbClr val="FFFFFF"/>
            </a:solidFill>
            <a:prstDash val="solid"/>
          </a:ln>
          <a:effectLst/>
        </p:spPr>
      </p:cxnSp>
    </p:spTree>
    <p:extLst>
      <p:ext uri="{BB962C8B-B14F-4D97-AF65-F5344CB8AC3E}">
        <p14:creationId xmlns:p14="http://schemas.microsoft.com/office/powerpoint/2010/main" val="7628780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注意事項</a:t>
            </a:r>
            <a:endParaRPr kumimoji="1" lang="ja-JP" altLang="en-US" dirty="0"/>
          </a:p>
        </p:txBody>
      </p:sp>
      <p:pic>
        <p:nvPicPr>
          <p:cNvPr id="7" name="図プレースホルダー 6" descr="アイコン&#10;&#10;自動的に生成された説明">
            <a:extLst>
              <a:ext uri="{FF2B5EF4-FFF2-40B4-BE49-F238E27FC236}">
                <a16:creationId xmlns:a16="http://schemas.microsoft.com/office/drawing/2014/main" id="{EDD49DAB-8834-8D93-F0BA-9361974642C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sp>
        <p:nvSpPr>
          <p:cNvPr id="6" name="Rectangle 46">
            <a:extLst>
              <a:ext uri="{FF2B5EF4-FFF2-40B4-BE49-F238E27FC236}">
                <a16:creationId xmlns:a16="http://schemas.microsoft.com/office/drawing/2014/main" id="{CC36D3DD-BDB1-4964-644F-F530A52640B3}"/>
              </a:ext>
            </a:extLst>
          </p:cNvPr>
          <p:cNvSpPr>
            <a:spLocks noChangeArrowheads="1"/>
          </p:cNvSpPr>
          <p:nvPr/>
        </p:nvSpPr>
        <p:spPr bwMode="auto">
          <a:xfrm>
            <a:off x="479425" y="1082287"/>
            <a:ext cx="11233150" cy="5552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lnSpc>
                <a:spcPct val="110000"/>
              </a:lnSpc>
              <a:spcBef>
                <a:spcPct val="0"/>
              </a:spcBef>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編集・制作</a:t>
            </a:r>
            <a:endParaRPr lang="en-US" altLang="ja-JP" sz="1600" dirty="0">
              <a:solidFill>
                <a:srgbClr val="545454"/>
              </a:solidFill>
              <a:latin typeface="メイリオ"/>
              <a:ea typeface="メイリオ"/>
            </a:endParaRPr>
          </a:p>
          <a:p>
            <a:pPr marL="346950" lvl="1" indent="-105750" eaLnBrk="1" hangingPunct="1">
              <a:lnSpc>
                <a:spcPct val="110000"/>
              </a:lnSpc>
              <a:spcBef>
                <a:spcPct val="0"/>
              </a:spcBef>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企画内容は申込者・広告主様とヤフーとの間で協議の上決定し、最終的な編集権はヤフーに帰属します。</a:t>
            </a:r>
            <a:endParaRPr lang="en-US" altLang="ja-JP" sz="1200" dirty="0">
              <a:solidFill>
                <a:srgbClr val="545454"/>
              </a:solidFill>
              <a:latin typeface="メイリオ" panose="020B0604030504040204" pitchFamily="50" charset="-128"/>
              <a:ea typeface="メイリオ" panose="020B0604030504040204" pitchFamily="50" charset="-128"/>
            </a:endParaRPr>
          </a:p>
          <a:p>
            <a:pPr marL="346950" lvl="1" indent="-105750" eaLnBrk="1" hangingPunct="1">
              <a:lnSpc>
                <a:spcPct val="110000"/>
              </a:lnSpc>
              <a:spcBef>
                <a:spcPct val="0"/>
              </a:spcBef>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申込者・広告主様より提供いただく製品画像等の素材については第三者の権利を侵害するものではないこと、および記載内容に係わる財産権全ての権利処理が完了していること、情報の正確性についてヤフーに対して保証いただくものとします。</a:t>
            </a:r>
            <a:endParaRPr lang="en-US" altLang="ja-JP" sz="1200" dirty="0">
              <a:solidFill>
                <a:srgbClr val="545454"/>
              </a:solidFill>
              <a:latin typeface="メイリオ" panose="020B0604030504040204" pitchFamily="50" charset="-128"/>
              <a:ea typeface="メイリオ" panose="020B0604030504040204" pitchFamily="50" charset="-128"/>
            </a:endParaRPr>
          </a:p>
          <a:p>
            <a:pPr marL="346950" lvl="1" indent="-105750" eaLnBrk="1" hangingPunct="1">
              <a:lnSpc>
                <a:spcPct val="110000"/>
              </a:lnSpc>
              <a:spcBef>
                <a:spcPct val="0"/>
              </a:spcBef>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企画ページ上には「</a:t>
            </a:r>
            <a:r>
              <a:rPr lang="en-US" altLang="ja-JP" sz="1200" dirty="0">
                <a:solidFill>
                  <a:srgbClr val="545454"/>
                </a:solidFill>
                <a:latin typeface="メイリオ" panose="020B0604030504040204" pitchFamily="50" charset="-128"/>
                <a:ea typeface="メイリオ" panose="020B0604030504040204" pitchFamily="50" charset="-128"/>
              </a:rPr>
              <a:t>Yahoo! JAPAN PR</a:t>
            </a:r>
            <a:r>
              <a:rPr lang="ja-JP" altLang="en-US" sz="1200" dirty="0">
                <a:solidFill>
                  <a:srgbClr val="545454"/>
                </a:solidFill>
                <a:latin typeface="メイリオ" panose="020B0604030504040204" pitchFamily="50" charset="-128"/>
                <a:ea typeface="メイリオ" panose="020B0604030504040204" pitchFamily="50" charset="-128"/>
              </a:rPr>
              <a:t>企画」の表記と 「提供：○○」のスポンサークレジット、掲載期間の掲載が必須となります。</a:t>
            </a:r>
            <a:endParaRPr lang="en-US" altLang="ja-JP" sz="1200" dirty="0">
              <a:solidFill>
                <a:srgbClr val="545454"/>
              </a:solidFill>
              <a:latin typeface="メイリオ" panose="020B0604030504040204" pitchFamily="50" charset="-128"/>
              <a:ea typeface="メイリオ" panose="020B0604030504040204" pitchFamily="50" charset="-128"/>
            </a:endParaRPr>
          </a:p>
          <a:p>
            <a:pPr marL="346950" lvl="1" indent="-105750" eaLnBrk="1" hangingPunct="1">
              <a:lnSpc>
                <a:spcPct val="110000"/>
              </a:lnSpc>
              <a:spcBef>
                <a:spcPct val="0"/>
              </a:spcBef>
              <a:buSzPct val="70000"/>
              <a:buFont typeface="Arial" panose="020B0604020202020204" pitchFamily="34" charset="0"/>
              <a:buChar char="•"/>
              <a:defRPr/>
            </a:pPr>
            <a:r>
              <a:rPr lang="ja-JP" altLang="en-US" sz="1200" dirty="0">
                <a:solidFill>
                  <a:srgbClr val="545454"/>
                </a:solidFill>
                <a:latin typeface="メイリオ"/>
                <a:ea typeface="メイリオ"/>
              </a:rPr>
              <a:t>通信環境が低速の場合、ダイアログ表示により動画のスキップが選択可能になることをご了承ください。　</a:t>
            </a:r>
            <a:endParaRPr lang="en-US" altLang="ja-JP" sz="1200" dirty="0">
              <a:solidFill>
                <a:srgbClr val="545454"/>
              </a:solidFill>
              <a:latin typeface="メイリオ"/>
              <a:ea typeface="メイリオ"/>
            </a:endParaRPr>
          </a:p>
          <a:p>
            <a:pPr marL="346950" lvl="1" indent="-105750" eaLnBrk="1" hangingPunct="1">
              <a:lnSpc>
                <a:spcPct val="110000"/>
              </a:lnSpc>
              <a:spcBef>
                <a:spcPct val="0"/>
              </a:spcBef>
              <a:buSzPct val="70000"/>
              <a:buFont typeface="Arial" panose="020B0604020202020204" pitchFamily="34" charset="0"/>
              <a:buChar char="•"/>
              <a:defRPr/>
            </a:pPr>
            <a:endParaRPr lang="en-US" altLang="ja-JP" sz="600" dirty="0">
              <a:solidFill>
                <a:srgbClr val="545454"/>
              </a:solidFill>
              <a:latin typeface="メイリオ" panose="020B0604030504040204" pitchFamily="50" charset="-128"/>
              <a:ea typeface="メイリオ" panose="020B0604030504040204" pitchFamily="50" charset="-128"/>
            </a:endParaRPr>
          </a:p>
          <a:p>
            <a:pPr eaLnBrk="1" hangingPunct="1">
              <a:lnSpc>
                <a:spcPct val="110000"/>
              </a:lnSpc>
              <a:spcBef>
                <a:spcPct val="0"/>
              </a:spcBef>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災害情報告知モジュールの掲載</a:t>
            </a:r>
            <a:endParaRPr lang="en-US" altLang="ja-JP" sz="1600" dirty="0">
              <a:solidFill>
                <a:srgbClr val="545454"/>
              </a:solidFill>
              <a:latin typeface="メイリオ"/>
              <a:ea typeface="メイリオ"/>
            </a:endParaRPr>
          </a:p>
          <a:p>
            <a:pPr marL="346950" lvl="1" indent="-105750" eaLnBrk="1" hangingPunct="1">
              <a:lnSpc>
                <a:spcPct val="110000"/>
              </a:lnSpc>
              <a:spcBef>
                <a:spcPct val="0"/>
              </a:spcBef>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地震、津波、その他有事が発生した際、ヤフーを利用するお客様に対して速やかに災害情報をお伝えするために、企画ページについても、ページ上部に災害情報告知モジュールの掲載を行います。</a:t>
            </a:r>
            <a:br>
              <a:rPr lang="en-US" altLang="ja-JP" sz="1200" dirty="0">
                <a:solidFill>
                  <a:srgbClr val="545454"/>
                </a:solidFill>
                <a:latin typeface="メイリオ" panose="020B0604030504040204" pitchFamily="50" charset="-128"/>
                <a:ea typeface="メイリオ" panose="020B0604030504040204" pitchFamily="50" charset="-128"/>
              </a:rPr>
            </a:br>
            <a:r>
              <a:rPr lang="en-US" altLang="ja-JP" sz="1000" dirty="0">
                <a:solidFill>
                  <a:srgbClr val="545454"/>
                </a:solidFill>
                <a:latin typeface="メイリオ" panose="020B0604030504040204" pitchFamily="50" charset="-128"/>
                <a:ea typeface="メイリオ" panose="020B0604030504040204" pitchFamily="50" charset="-128"/>
              </a:rPr>
              <a:t>※</a:t>
            </a:r>
            <a:r>
              <a:rPr lang="ja-JP" altLang="en-US" sz="1000" dirty="0">
                <a:solidFill>
                  <a:srgbClr val="545454"/>
                </a:solidFill>
                <a:latin typeface="メイリオ" panose="020B0604030504040204" pitchFamily="50" charset="-128"/>
                <a:ea typeface="メイリオ" panose="020B0604030504040204" pitchFamily="50" charset="-128"/>
              </a:rPr>
              <a:t>掲載方法（場所、内容、タイミングと期間など）は、ヤフーの統一運用ルールにしたがいます。</a:t>
            </a:r>
          </a:p>
          <a:p>
            <a:pPr marL="241200" lvl="1" indent="0" eaLnBrk="1" hangingPunct="1">
              <a:lnSpc>
                <a:spcPct val="110000"/>
              </a:lnSpc>
              <a:spcBef>
                <a:spcPct val="0"/>
              </a:spcBef>
              <a:buSzPct val="70000"/>
              <a:buFontTx/>
              <a:buNone/>
              <a:defRPr/>
            </a:pPr>
            <a:endParaRPr lang="en-US" altLang="ja-JP" sz="600" dirty="0">
              <a:solidFill>
                <a:srgbClr val="545454"/>
              </a:solidFill>
              <a:latin typeface="メイリオ"/>
              <a:ea typeface="メイリオ"/>
            </a:endParaRPr>
          </a:p>
          <a:p>
            <a:pPr eaLnBrk="1" hangingPunct="1">
              <a:lnSpc>
                <a:spcPct val="110000"/>
              </a:lnSpc>
              <a:spcBef>
                <a:spcPct val="0"/>
              </a:spcBef>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誘導広告</a:t>
            </a:r>
          </a:p>
          <a:p>
            <a:pPr marL="345600" indent="-104400" eaLnBrk="1" hangingPunct="1">
              <a:lnSpc>
                <a:spcPct val="110000"/>
              </a:lnSpc>
              <a:spcBef>
                <a:spcPct val="0"/>
              </a:spcBef>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誘導広告の広告クリエイティブは代理店様・広告主様でいただきます。制作の際、以下を遵守願います。</a:t>
            </a:r>
            <a:endParaRPr lang="en-US" altLang="ja-JP" sz="1200" dirty="0">
              <a:solidFill>
                <a:srgbClr val="545454"/>
              </a:solidFill>
              <a:latin typeface="メイリオ" panose="020B0604030504040204" pitchFamily="50" charset="-128"/>
              <a:ea typeface="メイリオ" panose="020B0604030504040204" pitchFamily="50" charset="-128"/>
            </a:endParaRPr>
          </a:p>
          <a:p>
            <a:pPr marL="345600" indent="-104400" eaLnBrk="1" hangingPunct="1">
              <a:lnSpc>
                <a:spcPct val="110000"/>
              </a:lnSpc>
              <a:spcBef>
                <a:spcPct val="0"/>
              </a:spcBef>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入稿規定：もくじ　</a:t>
            </a:r>
            <a:r>
              <a:rPr lang="en-US" altLang="ja-JP" sz="1200" dirty="0">
                <a:solidFill>
                  <a:srgbClr val="00569B"/>
                </a:solidFill>
                <a:latin typeface="メイリオ" panose="020B0604030504040204" pitchFamily="50" charset="-128"/>
                <a:ea typeface="メイリオ" panose="020B0604030504040204" pitchFamily="50" charset="-128"/>
                <a:hlinkClick r:id="rId3">
                  <a:extLst>
                    <a:ext uri="{A12FA001-AC4F-418D-AE19-62706E023703}">
                      <ahyp:hlinkClr xmlns:ahyp="http://schemas.microsoft.com/office/drawing/2018/hyperlinkcolor" val="tx"/>
                    </a:ext>
                  </a:extLst>
                </a:hlinkClick>
              </a:rPr>
              <a:t>https://ads-help.yahoo.co.jp/yahooads/guideline/articledetail?lan=ja&amp;aid=1493&amp;o=default</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誘導広告の該当の広告仕様をご確認ください。なお、スマートフォンについては静止画のみ対応可となります。</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また、「誘導広告上の表記ガイドライン」の内容を遵守願います。</a:t>
            </a:r>
            <a:endParaRPr lang="en-US" altLang="ja-JP" sz="1200" dirty="0">
              <a:solidFill>
                <a:srgbClr val="545454"/>
              </a:solidFill>
              <a:latin typeface="メイリオ" panose="020B0604030504040204" pitchFamily="50" charset="-128"/>
              <a:ea typeface="メイリオ" panose="020B0604030504040204" pitchFamily="50" charset="-128"/>
            </a:endParaRPr>
          </a:p>
          <a:p>
            <a:pPr marL="345600" indent="-104400" eaLnBrk="1" hangingPunct="1">
              <a:lnSpc>
                <a:spcPct val="110000"/>
              </a:lnSpc>
              <a:spcBef>
                <a:spcPct val="0"/>
              </a:spcBef>
              <a:buSzPct val="70000"/>
              <a:buFont typeface="Arial" panose="020B0604020202020204" pitchFamily="34" charset="0"/>
              <a:buChar char="•"/>
              <a:defRPr/>
            </a:pPr>
            <a:endParaRPr lang="en-US" altLang="ja-JP" sz="600" dirty="0">
              <a:solidFill>
                <a:srgbClr val="545454"/>
              </a:solidFill>
              <a:latin typeface="メイリオ"/>
              <a:ea typeface="メイリオ"/>
            </a:endParaRPr>
          </a:p>
          <a:p>
            <a:pPr marL="0" indent="0" eaLnBrk="1" hangingPunct="1">
              <a:lnSpc>
                <a:spcPct val="110000"/>
              </a:lnSpc>
              <a:spcBef>
                <a:spcPct val="0"/>
              </a:spcBef>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効果計測用</a:t>
            </a:r>
            <a:r>
              <a:rPr lang="en-US" altLang="ja-JP" sz="1600" dirty="0">
                <a:solidFill>
                  <a:srgbClr val="545454"/>
                </a:solidFill>
                <a:latin typeface="メイリオ"/>
                <a:ea typeface="メイリオ"/>
              </a:rPr>
              <a:t>URL</a:t>
            </a:r>
          </a:p>
          <a:p>
            <a:pPr marL="345600" indent="-104400" eaLnBrk="1" hangingPunct="1">
              <a:lnSpc>
                <a:spcPct val="110000"/>
              </a:lnSpc>
              <a:spcBef>
                <a:spcPct val="0"/>
              </a:spcBef>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セキュリティ等の観点から、下記いずれの場合もリンク先への効果計測用のパラメータ付き</a:t>
            </a:r>
            <a:r>
              <a:rPr lang="en-US" altLang="ja-JP" sz="1200" dirty="0">
                <a:solidFill>
                  <a:srgbClr val="545454"/>
                </a:solidFill>
                <a:latin typeface="メイリオ" panose="020B0604030504040204" pitchFamily="50" charset="-128"/>
                <a:ea typeface="メイリオ" panose="020B0604030504040204" pitchFamily="50" charset="-128"/>
              </a:rPr>
              <a:t>URL</a:t>
            </a:r>
            <a:r>
              <a:rPr lang="ja-JP" altLang="en-US" sz="1200" dirty="0">
                <a:solidFill>
                  <a:srgbClr val="545454"/>
                </a:solidFill>
                <a:latin typeface="メイリオ" panose="020B0604030504040204" pitchFamily="50" charset="-128"/>
                <a:ea typeface="メイリオ" panose="020B0604030504040204" pitchFamily="50" charset="-128"/>
              </a:rPr>
              <a:t>の設定は不可となります。ただし、一部効果計測ベンダーにおいては効果測定データ取扱約款の確認・同意をいただいた上で設定することが可能です。弊社担当営業までご相談ください。</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誘導広告→企画ページ ｜ 企画ページ→広告主様サイト</a:t>
            </a:r>
            <a:endParaRPr lang="en-US" altLang="ja-JP" sz="1200" dirty="0">
              <a:solidFill>
                <a:srgbClr val="545454"/>
              </a:solidFill>
              <a:latin typeface="メイリオ" panose="020B0604030504040204" pitchFamily="50" charset="-128"/>
              <a:ea typeface="メイリオ" panose="020B0604030504040204" pitchFamily="50" charset="-128"/>
            </a:endParaRPr>
          </a:p>
          <a:p>
            <a:pPr marL="345600" indent="-104400" eaLnBrk="1" hangingPunct="1">
              <a:lnSpc>
                <a:spcPct val="110000"/>
              </a:lnSpc>
              <a:spcBef>
                <a:spcPct val="0"/>
              </a:spcBef>
              <a:buSzPct val="70000"/>
              <a:buFont typeface="Arial" panose="020B0604020202020204" pitchFamily="34" charset="0"/>
              <a:buChar char="•"/>
            </a:pPr>
            <a:endParaRPr lang="en-US" altLang="ja-JP" sz="600" dirty="0">
              <a:solidFill>
                <a:srgbClr val="545454"/>
              </a:solidFill>
              <a:latin typeface="メイリオ"/>
              <a:ea typeface="メイリオ"/>
            </a:endParaRPr>
          </a:p>
          <a:p>
            <a:pPr marL="0" indent="0" eaLnBrk="1" hangingPunct="1">
              <a:lnSpc>
                <a:spcPct val="110000"/>
              </a:lnSpc>
              <a:spcBef>
                <a:spcPct val="0"/>
              </a:spcBef>
              <a:buFontTx/>
              <a:buNone/>
            </a:pPr>
            <a:r>
              <a:rPr lang="ja-JP" altLang="en-US" sz="1600" dirty="0">
                <a:solidFill>
                  <a:srgbClr val="545454"/>
                </a:solidFill>
                <a:latin typeface="メイリオ"/>
                <a:ea typeface="メイリオ"/>
              </a:rPr>
              <a:t>■ 効果検証レポート</a:t>
            </a:r>
            <a:endParaRPr lang="en-US" altLang="ja-JP" sz="1600" dirty="0">
              <a:solidFill>
                <a:srgbClr val="545454"/>
              </a:solidFill>
              <a:latin typeface="メイリオ"/>
              <a:ea typeface="メイリオ"/>
            </a:endParaRPr>
          </a:p>
          <a:p>
            <a:pPr marL="345600" indent="-104400" eaLnBrk="1" hangingPunct="1">
              <a:lnSpc>
                <a:spcPct val="110000"/>
              </a:lnSpc>
              <a:spcBef>
                <a:spcPct val="0"/>
              </a:spcBef>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レポートには、ヤフーの管理するお客様の個人情報*</a:t>
            </a:r>
            <a:r>
              <a:rPr lang="en-US" altLang="ja-JP" sz="1200" dirty="0">
                <a:solidFill>
                  <a:srgbClr val="545454"/>
                </a:solidFill>
                <a:latin typeface="メイリオ" panose="020B0604030504040204" pitchFamily="50" charset="-128"/>
                <a:ea typeface="メイリオ" panose="020B0604030504040204" pitchFamily="50" charset="-128"/>
              </a:rPr>
              <a:t>1</a:t>
            </a:r>
            <a:r>
              <a:rPr lang="ja-JP" altLang="en-US" sz="1200" dirty="0">
                <a:solidFill>
                  <a:srgbClr val="545454"/>
                </a:solidFill>
                <a:latin typeface="メイリオ" panose="020B0604030504040204" pitchFamily="50" charset="-128"/>
                <a:ea typeface="メイリオ" panose="020B0604030504040204" pitchFamily="50" charset="-128"/>
              </a:rPr>
              <a:t>（個人情報の保護に関する法律に定める個人情報。以下同じ。）が含まれる場合があります。個人情報の保護に関する法律その他の関係法令・ガイドラインを遵守するとともに、善良な管理者の注意をもって適切に取り扱い、不正アクセスおよび不正利用の防止に努めていただくようにお願いいたします。</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000" dirty="0">
                <a:solidFill>
                  <a:srgbClr val="545454"/>
                </a:solidFill>
                <a:latin typeface="メイリオ" panose="020B0604030504040204" pitchFamily="50" charset="-128"/>
                <a:ea typeface="メイリオ" panose="020B0604030504040204" pitchFamily="50" charset="-128"/>
              </a:rPr>
              <a:t>*</a:t>
            </a:r>
            <a:r>
              <a:rPr lang="en-US" altLang="ja-JP" sz="1000" dirty="0">
                <a:solidFill>
                  <a:srgbClr val="545454"/>
                </a:solidFill>
                <a:latin typeface="メイリオ" panose="020B0604030504040204" pitchFamily="50" charset="-128"/>
                <a:ea typeface="メイリオ" panose="020B0604030504040204" pitchFamily="50" charset="-128"/>
              </a:rPr>
              <a:t>1.</a:t>
            </a:r>
            <a:r>
              <a:rPr lang="ja-JP" altLang="en-US" sz="1000" dirty="0">
                <a:solidFill>
                  <a:srgbClr val="545454"/>
                </a:solidFill>
                <a:latin typeface="メイリオ" panose="020B0604030504040204" pitchFamily="50" charset="-128"/>
                <a:ea typeface="メイリオ" panose="020B0604030504040204" pitchFamily="50" charset="-128"/>
              </a:rPr>
              <a:t>例：ユーザーアンケートを実施し自由回答を含む場合、ヤフーにおいて特定の個人を識別することができる情報に該当</a:t>
            </a:r>
            <a:endParaRPr lang="en-US" altLang="ja-JP" sz="1000" dirty="0">
              <a:solidFill>
                <a:srgbClr val="545454"/>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0450102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注意事項</a:t>
            </a:r>
            <a:endParaRPr kumimoji="1" lang="ja-JP" altLang="en-US" dirty="0"/>
          </a:p>
        </p:txBody>
      </p:sp>
      <p:pic>
        <p:nvPicPr>
          <p:cNvPr id="7" name="図プレースホルダー 6" descr="アイコン&#10;&#10;自動的に生成された説明">
            <a:extLst>
              <a:ext uri="{FF2B5EF4-FFF2-40B4-BE49-F238E27FC236}">
                <a16:creationId xmlns:a16="http://schemas.microsoft.com/office/drawing/2014/main" id="{855BA1C3-E178-9116-A40B-40B647E65D32}"/>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sp>
        <p:nvSpPr>
          <p:cNvPr id="5" name="Rectangle 46">
            <a:extLst>
              <a:ext uri="{FF2B5EF4-FFF2-40B4-BE49-F238E27FC236}">
                <a16:creationId xmlns:a16="http://schemas.microsoft.com/office/drawing/2014/main" id="{96F5CA1F-1CEA-C905-3A14-73573BA25B19}"/>
              </a:ext>
            </a:extLst>
          </p:cNvPr>
          <p:cNvSpPr>
            <a:spLocks noChangeArrowheads="1"/>
          </p:cNvSpPr>
          <p:nvPr/>
        </p:nvSpPr>
        <p:spPr bwMode="auto">
          <a:xfrm>
            <a:off x="479425" y="1089025"/>
            <a:ext cx="11233150" cy="222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lnSpc>
                <a:spcPct val="130000"/>
              </a:lnSpc>
              <a:spcBef>
                <a:spcPct val="0"/>
              </a:spcBef>
              <a:buFontTx/>
              <a:buNone/>
            </a:pPr>
            <a:r>
              <a:rPr lang="ja-JP" altLang="en-US" sz="1600">
                <a:solidFill>
                  <a:srgbClr val="595959"/>
                </a:solidFill>
                <a:latin typeface="メイリオ"/>
                <a:ea typeface="メイリオ"/>
              </a:rPr>
              <a:t>■</a:t>
            </a:r>
            <a:r>
              <a:rPr lang="ja-JP" altLang="en-US" sz="600">
                <a:solidFill>
                  <a:srgbClr val="595959"/>
                </a:solidFill>
                <a:latin typeface="メイリオ"/>
                <a:ea typeface="メイリオ"/>
              </a:rPr>
              <a:t>　</a:t>
            </a:r>
            <a:r>
              <a:rPr lang="ja-JP" altLang="en-US" sz="1600">
                <a:solidFill>
                  <a:srgbClr val="595959"/>
                </a:solidFill>
                <a:latin typeface="メイリオ"/>
                <a:ea typeface="メイリオ"/>
              </a:rPr>
              <a:t>その他</a:t>
            </a:r>
            <a:endParaRPr lang="en-US" altLang="ja-JP" sz="1600" dirty="0">
              <a:solidFill>
                <a:srgbClr val="595959"/>
              </a:solidFill>
              <a:latin typeface="メイリオ"/>
              <a:ea typeface="メイリオ"/>
            </a:endParaRPr>
          </a:p>
          <a:p>
            <a:pPr marL="346950" lvl="1" indent="-105750" eaLnBrk="1" hangingPunct="1">
              <a:lnSpc>
                <a:spcPct val="130000"/>
              </a:lnSpc>
              <a:spcBef>
                <a:spcPct val="0"/>
              </a:spcBef>
              <a:buSzPct val="70000"/>
              <a:buFont typeface="Arial" panose="020B0604020202020204" pitchFamily="34" charset="0"/>
              <a:buChar char="•"/>
            </a:pPr>
            <a:r>
              <a:rPr lang="ja-JP" altLang="en-US" sz="1200">
                <a:solidFill>
                  <a:srgbClr val="595959"/>
                </a:solidFill>
                <a:latin typeface="メイリオ" panose="020B0604030504040204" pitchFamily="50" charset="-128"/>
                <a:ea typeface="メイリオ" panose="020B0604030504040204" pitchFamily="50" charset="-128"/>
              </a:rPr>
              <a:t>当社制作ガイドラインに準じて制作を行います（広告主様および広告会社様からの完パケ納品不可）。</a:t>
            </a:r>
          </a:p>
          <a:p>
            <a:pPr marL="346950" lvl="1" indent="-105750" eaLnBrk="1" hangingPunct="1">
              <a:lnSpc>
                <a:spcPct val="130000"/>
              </a:lnSpc>
              <a:spcBef>
                <a:spcPct val="0"/>
              </a:spcBef>
              <a:buSzPct val="70000"/>
              <a:buFont typeface="Arial" panose="020B0604020202020204" pitchFamily="34" charset="0"/>
              <a:buChar char="•"/>
            </a:pPr>
            <a:r>
              <a:rPr lang="ja-JP" altLang="en-US" sz="1200">
                <a:solidFill>
                  <a:srgbClr val="595959"/>
                </a:solidFill>
                <a:latin typeface="メイリオ" panose="020B0604030504040204" pitchFamily="50" charset="-128"/>
                <a:ea typeface="メイリオ" panose="020B0604030504040204" pitchFamily="50" charset="-128"/>
              </a:rPr>
              <a:t>実制作および、弊社のトップページ、ブランド管理の担当部署による表現確認、動作検証等に時間がかかりますため、お申し込み期限は掲載開始の</a:t>
            </a:r>
            <a:r>
              <a:rPr lang="en-US" altLang="ja-JP" sz="1200" dirty="0">
                <a:solidFill>
                  <a:srgbClr val="595959"/>
                </a:solidFill>
                <a:latin typeface="メイリオ" panose="020B0604030504040204" pitchFamily="50" charset="-128"/>
                <a:ea typeface="メイリオ" panose="020B0604030504040204" pitchFamily="50" charset="-128"/>
              </a:rPr>
              <a:t>2</a:t>
            </a:r>
            <a:r>
              <a:rPr lang="ja-JP" altLang="en-US" sz="1200">
                <a:solidFill>
                  <a:srgbClr val="595959"/>
                </a:solidFill>
                <a:latin typeface="メイリオ" panose="020B0604030504040204" pitchFamily="50" charset="-128"/>
                <a:ea typeface="メイリオ" panose="020B0604030504040204" pitchFamily="50" charset="-128"/>
              </a:rPr>
              <a:t>か月前を目安としてください。また、制作途中にて弊社の仕様に応じて表現、レイアウト変更を行う場合があります。</a:t>
            </a:r>
          </a:p>
          <a:p>
            <a:pPr marL="346950" lvl="1" indent="-105750" eaLnBrk="1" hangingPunct="1">
              <a:lnSpc>
                <a:spcPct val="130000"/>
              </a:lnSpc>
              <a:spcBef>
                <a:spcPct val="0"/>
              </a:spcBef>
              <a:buSzPct val="70000"/>
              <a:buFont typeface="Arial" panose="020B0604020202020204" pitchFamily="34" charset="0"/>
              <a:buChar char="•"/>
            </a:pPr>
            <a:r>
              <a:rPr lang="ja-JP" altLang="en-US" sz="1200">
                <a:solidFill>
                  <a:srgbClr val="595959"/>
                </a:solidFill>
                <a:latin typeface="メイリオ" panose="020B0604030504040204" pitchFamily="50" charset="-128"/>
                <a:ea typeface="メイリオ" panose="020B0604030504040204" pitchFamily="50" charset="-128"/>
              </a:rPr>
              <a:t>正規の</a:t>
            </a:r>
            <a:r>
              <a:rPr lang="en" altLang="ja-JP" sz="1200" dirty="0">
                <a:solidFill>
                  <a:srgbClr val="595959"/>
                </a:solidFill>
                <a:latin typeface="メイリオ" panose="020B0604030504040204" pitchFamily="50" charset="-128"/>
                <a:ea typeface="メイリオ" panose="020B0604030504040204" pitchFamily="50" charset="-128"/>
              </a:rPr>
              <a:t>Yahoo! JAPAN </a:t>
            </a:r>
            <a:r>
              <a:rPr lang="ja-JP" altLang="en-US" sz="1200">
                <a:solidFill>
                  <a:srgbClr val="595959"/>
                </a:solidFill>
                <a:latin typeface="メイリオ" panose="020B0604030504040204" pitchFamily="50" charset="-128"/>
                <a:ea typeface="メイリオ" panose="020B0604030504040204" pitchFamily="50" charset="-128"/>
              </a:rPr>
              <a:t>トップページとは異なる仕様、デザインとなる部分がありますのでご了承ください。　</a:t>
            </a:r>
          </a:p>
          <a:p>
            <a:pPr marL="346950" lvl="1" indent="-105750" eaLnBrk="1" hangingPunct="1">
              <a:lnSpc>
                <a:spcPct val="130000"/>
              </a:lnSpc>
              <a:spcBef>
                <a:spcPct val="0"/>
              </a:spcBef>
              <a:buSzPct val="70000"/>
              <a:buFont typeface="Arial" panose="020B0604020202020204" pitchFamily="34" charset="0"/>
              <a:buChar char="•"/>
            </a:pPr>
            <a:r>
              <a:rPr lang="ja-JP" altLang="en-US" sz="1200">
                <a:solidFill>
                  <a:srgbClr val="595959"/>
                </a:solidFill>
                <a:latin typeface="メイリオ" panose="020B0604030504040204" pitchFamily="50" charset="-128"/>
                <a:ea typeface="メイリオ" panose="020B0604030504040204" pitchFamily="50" charset="-128"/>
              </a:rPr>
              <a:t>原則、掲載期間内における途中更新はお受けできません。</a:t>
            </a:r>
          </a:p>
          <a:p>
            <a:pPr marL="346950" lvl="1" indent="-105750" eaLnBrk="1" hangingPunct="1">
              <a:lnSpc>
                <a:spcPct val="130000"/>
              </a:lnSpc>
              <a:spcBef>
                <a:spcPct val="0"/>
              </a:spcBef>
              <a:buSzPct val="70000"/>
              <a:buFont typeface="Arial" panose="020B0604020202020204" pitchFamily="34" charset="0"/>
              <a:buChar char="•"/>
            </a:pPr>
            <a:r>
              <a:rPr lang="ja-JP" altLang="en-US" sz="1200">
                <a:solidFill>
                  <a:srgbClr val="595959"/>
                </a:solidFill>
                <a:latin typeface="メイリオ" panose="020B0604030504040204" pitchFamily="50" charset="-128"/>
                <a:ea typeface="メイリオ" panose="020B0604030504040204" pitchFamily="50" charset="-128"/>
              </a:rPr>
              <a:t>同期間に掲載可能な案件数を制限させていただいております。空き枠の状況は、弊社営業へお問合わせ下さい。</a:t>
            </a:r>
          </a:p>
          <a:p>
            <a:pPr marL="346950" lvl="1" indent="-105750" eaLnBrk="1" hangingPunct="1">
              <a:lnSpc>
                <a:spcPct val="130000"/>
              </a:lnSpc>
              <a:spcBef>
                <a:spcPct val="0"/>
              </a:spcBef>
              <a:buSzPct val="70000"/>
              <a:buFont typeface="Arial" panose="020B0604020202020204" pitchFamily="34" charset="0"/>
              <a:buChar char="•"/>
            </a:pPr>
            <a:r>
              <a:rPr lang="en-US" altLang="ja-JP" sz="1200" dirty="0">
                <a:solidFill>
                  <a:srgbClr val="595959"/>
                </a:solidFill>
                <a:latin typeface="メイリオ" panose="020B0604030504040204" pitchFamily="50" charset="-128"/>
                <a:ea typeface="メイリオ" panose="020B0604030504040204" pitchFamily="50" charset="-128"/>
              </a:rPr>
              <a:t>1</a:t>
            </a:r>
            <a:r>
              <a:rPr lang="ja-JP" altLang="en-US" sz="1200">
                <a:solidFill>
                  <a:srgbClr val="595959"/>
                </a:solidFill>
                <a:latin typeface="メイリオ" panose="020B0604030504040204" pitchFamily="50" charset="-128"/>
                <a:ea typeface="メイリオ" panose="020B0604030504040204" pitchFamily="50" charset="-128"/>
              </a:rPr>
              <a:t>企画のご発注は、</a:t>
            </a:r>
            <a:r>
              <a:rPr lang="en-US" altLang="ja-JP" sz="1200" dirty="0">
                <a:solidFill>
                  <a:srgbClr val="595959"/>
                </a:solidFill>
                <a:latin typeface="メイリオ" panose="020B0604030504040204" pitchFamily="50" charset="-128"/>
                <a:ea typeface="メイリオ" panose="020B0604030504040204" pitchFamily="50" charset="-128"/>
              </a:rPr>
              <a:t>1</a:t>
            </a:r>
            <a:r>
              <a:rPr lang="ja-JP" altLang="en-US" sz="1200">
                <a:solidFill>
                  <a:srgbClr val="595959"/>
                </a:solidFill>
                <a:latin typeface="メイリオ" panose="020B0604030504040204" pitchFamily="50" charset="-128"/>
                <a:ea typeface="メイリオ" panose="020B0604030504040204" pitchFamily="50" charset="-128"/>
              </a:rPr>
              <a:t>社の広告会社様から一元的に行っていただきます。</a:t>
            </a:r>
            <a:br>
              <a:rPr lang="en-US" altLang="ja-JP" sz="1200" dirty="0">
                <a:solidFill>
                  <a:srgbClr val="595959"/>
                </a:solidFill>
                <a:latin typeface="メイリオ" panose="020B0604030504040204" pitchFamily="50" charset="-128"/>
                <a:ea typeface="メイリオ" panose="020B0604030504040204" pitchFamily="50" charset="-128"/>
              </a:rPr>
            </a:br>
            <a:r>
              <a:rPr lang="ja-JP" altLang="en-US" sz="1200">
                <a:solidFill>
                  <a:srgbClr val="595959"/>
                </a:solidFill>
                <a:latin typeface="メイリオ" panose="020B0604030504040204" pitchFamily="50" charset="-128"/>
                <a:ea typeface="メイリオ" panose="020B0604030504040204" pitchFamily="50" charset="-128"/>
              </a:rPr>
              <a:t>（誘導広告の商品ごとに、複数の広告会社様から分散発注するなどは不可となります）</a:t>
            </a:r>
          </a:p>
        </p:txBody>
      </p:sp>
    </p:spTree>
    <p:extLst>
      <p:ext uri="{BB962C8B-B14F-4D97-AF65-F5344CB8AC3E}">
        <p14:creationId xmlns:p14="http://schemas.microsoft.com/office/powerpoint/2010/main" val="25038854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注意事項</a:t>
            </a:r>
            <a:endParaRPr kumimoji="1" lang="ja-JP" altLang="en-US" dirty="0"/>
          </a:p>
        </p:txBody>
      </p:sp>
      <p:pic>
        <p:nvPicPr>
          <p:cNvPr id="6" name="図プレースホルダー 5" descr="アイコン&#10;&#10;自動的に生成された説明">
            <a:extLst>
              <a:ext uri="{FF2B5EF4-FFF2-40B4-BE49-F238E27FC236}">
                <a16:creationId xmlns:a16="http://schemas.microsoft.com/office/drawing/2014/main" id="{E3C85108-1D3A-0455-F2B3-64FC4B22B74D}"/>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sp>
        <p:nvSpPr>
          <p:cNvPr id="9" name="Rectangle 46">
            <a:extLst>
              <a:ext uri="{FF2B5EF4-FFF2-40B4-BE49-F238E27FC236}">
                <a16:creationId xmlns:a16="http://schemas.microsoft.com/office/drawing/2014/main" id="{62F70464-9C12-585A-E6E3-2835C40F77A2}"/>
              </a:ext>
            </a:extLst>
          </p:cNvPr>
          <p:cNvSpPr>
            <a:spLocks noChangeArrowheads="1"/>
          </p:cNvSpPr>
          <p:nvPr/>
        </p:nvSpPr>
        <p:spPr bwMode="auto">
          <a:xfrm>
            <a:off x="479425" y="1091796"/>
            <a:ext cx="11233150" cy="183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lnSpc>
                <a:spcPct val="120000"/>
              </a:lnSpc>
              <a:spcBef>
                <a:spcPts val="0"/>
              </a:spcBef>
              <a:buFontTx/>
              <a:buNone/>
            </a:pPr>
            <a:r>
              <a:rPr lang="ja-JP" altLang="en-US" sz="1600" dirty="0">
                <a:solidFill>
                  <a:srgbClr val="545454"/>
                </a:solidFill>
                <a:latin typeface="メイリオ"/>
                <a:ea typeface="メイリオ"/>
              </a:rPr>
              <a:t>■公開前サイト審査について</a:t>
            </a:r>
            <a:endParaRPr lang="en-US" altLang="ja-JP" sz="1600" dirty="0">
              <a:solidFill>
                <a:srgbClr val="545454"/>
              </a:solidFill>
              <a:latin typeface="メイリオ"/>
              <a:ea typeface="メイリオ"/>
            </a:endParaRPr>
          </a:p>
          <a:p>
            <a:pPr marL="269875" indent="0">
              <a:lnSpc>
                <a:spcPct val="120000"/>
              </a:lnSpc>
              <a:spcBef>
                <a:spcPts val="0"/>
              </a:spcBef>
              <a:buFontTx/>
              <a:buNone/>
            </a:pPr>
            <a:endParaRPr lang="en-US" altLang="ja-JP" sz="700" dirty="0">
              <a:solidFill>
                <a:srgbClr val="545454"/>
              </a:solidFill>
              <a:latin typeface="メイリオ"/>
              <a:ea typeface="メイリオ"/>
            </a:endParaRPr>
          </a:p>
          <a:p>
            <a:pPr marL="269875" indent="0">
              <a:lnSpc>
                <a:spcPct val="120000"/>
              </a:lnSpc>
              <a:spcBef>
                <a:spcPts val="0"/>
              </a:spcBef>
              <a:buFontTx/>
              <a:buNone/>
            </a:pPr>
            <a:r>
              <a:rPr lang="ja-JP" altLang="en-US" sz="1400">
                <a:solidFill>
                  <a:srgbClr val="545454"/>
                </a:solidFill>
                <a:latin typeface="メイリオ"/>
                <a:ea typeface="メイリオ"/>
              </a:rPr>
              <a:t>広告</a:t>
            </a:r>
            <a:r>
              <a:rPr lang="ja-JP" altLang="en-US" sz="1400" dirty="0">
                <a:solidFill>
                  <a:srgbClr val="545454"/>
                </a:solidFill>
                <a:latin typeface="メイリオ"/>
                <a:ea typeface="メイリオ"/>
              </a:rPr>
              <a:t>管理ツールに入稿する際に</a:t>
            </a:r>
          </a:p>
          <a:p>
            <a:pPr marL="269875" indent="0">
              <a:lnSpc>
                <a:spcPct val="120000"/>
              </a:lnSpc>
              <a:spcBef>
                <a:spcPts val="0"/>
              </a:spcBef>
              <a:buFontTx/>
              <a:buNone/>
            </a:pPr>
            <a:r>
              <a:rPr lang="ja-JP" altLang="en-US" sz="1400" b="1">
                <a:solidFill>
                  <a:srgbClr val="C00000"/>
                </a:solidFill>
                <a:latin typeface="メイリオ"/>
                <a:ea typeface="メイリオ"/>
              </a:rPr>
              <a:t>①</a:t>
            </a:r>
            <a:r>
              <a:rPr lang="en-US" altLang="ja-JP" sz="1400" b="1" dirty="0">
                <a:solidFill>
                  <a:srgbClr val="C00000"/>
                </a:solidFill>
                <a:latin typeface="メイリオ"/>
                <a:ea typeface="メイリオ"/>
              </a:rPr>
              <a:t> </a:t>
            </a:r>
            <a:r>
              <a:rPr lang="ja-JP" altLang="en-US" sz="1400" b="1">
                <a:solidFill>
                  <a:srgbClr val="C00000"/>
                </a:solidFill>
                <a:latin typeface="メイリオ"/>
                <a:ea typeface="メイリオ"/>
              </a:rPr>
              <a:t>広告</a:t>
            </a:r>
            <a:r>
              <a:rPr lang="ja-JP" altLang="en-US" sz="1400" b="1" dirty="0">
                <a:solidFill>
                  <a:srgbClr val="C00000"/>
                </a:solidFill>
                <a:latin typeface="メイリオ"/>
                <a:ea typeface="メイリオ"/>
              </a:rPr>
              <a:t>主様のリンク先サイトがアップされていない場合</a:t>
            </a:r>
          </a:p>
          <a:p>
            <a:pPr marL="269875" indent="0">
              <a:lnSpc>
                <a:spcPct val="120000"/>
              </a:lnSpc>
              <a:spcBef>
                <a:spcPts val="0"/>
              </a:spcBef>
              <a:buFontTx/>
              <a:buNone/>
            </a:pPr>
            <a:r>
              <a:rPr lang="ja-JP" altLang="en-US" sz="1400" b="1">
                <a:solidFill>
                  <a:srgbClr val="C00000"/>
                </a:solidFill>
                <a:latin typeface="メイリオ"/>
                <a:ea typeface="メイリオ"/>
              </a:rPr>
              <a:t>②</a:t>
            </a:r>
            <a:r>
              <a:rPr lang="en-US" altLang="ja-JP" sz="1400" b="1" dirty="0">
                <a:solidFill>
                  <a:srgbClr val="C00000"/>
                </a:solidFill>
                <a:latin typeface="メイリオ"/>
                <a:ea typeface="メイリオ"/>
              </a:rPr>
              <a:t> </a:t>
            </a:r>
            <a:r>
              <a:rPr lang="ja-JP" altLang="en-US" sz="1400" b="1">
                <a:solidFill>
                  <a:srgbClr val="C00000"/>
                </a:solidFill>
                <a:latin typeface="メイリオ"/>
                <a:ea typeface="メイリオ"/>
              </a:rPr>
              <a:t>演出を</a:t>
            </a:r>
            <a:r>
              <a:rPr lang="ja-JP" altLang="en-US" sz="1400" b="1" dirty="0">
                <a:solidFill>
                  <a:srgbClr val="C00000"/>
                </a:solidFill>
                <a:latin typeface="メイリオ"/>
                <a:ea typeface="メイリオ"/>
              </a:rPr>
              <a:t>組み込んだ企画ページがアップされていない場合</a:t>
            </a:r>
          </a:p>
          <a:p>
            <a:pPr marL="269875" indent="0">
              <a:lnSpc>
                <a:spcPct val="120000"/>
              </a:lnSpc>
              <a:spcBef>
                <a:spcPts val="0"/>
              </a:spcBef>
              <a:buFontTx/>
              <a:buNone/>
            </a:pPr>
            <a:r>
              <a:rPr lang="ja-JP" altLang="en-US" sz="1400" dirty="0">
                <a:solidFill>
                  <a:srgbClr val="545454"/>
                </a:solidFill>
                <a:latin typeface="メイリオ"/>
                <a:ea typeface="メイリオ"/>
              </a:rPr>
              <a:t>上記①②どちらも未公開の場合、①②どちらかが未公開の場合も以下申請が</a:t>
            </a:r>
            <a:r>
              <a:rPr lang="ja-JP" altLang="en-US" sz="1400" b="1" dirty="0">
                <a:solidFill>
                  <a:srgbClr val="C00000"/>
                </a:solidFill>
                <a:latin typeface="メイリオ"/>
                <a:ea typeface="メイリオ"/>
              </a:rPr>
              <a:t>必須</a:t>
            </a:r>
            <a:r>
              <a:rPr lang="ja-JP" altLang="en-US" sz="1400" dirty="0">
                <a:solidFill>
                  <a:srgbClr val="545454"/>
                </a:solidFill>
                <a:latin typeface="メイリオ"/>
                <a:ea typeface="メイリオ"/>
              </a:rPr>
              <a:t>となります。</a:t>
            </a:r>
            <a:endParaRPr lang="en-US" altLang="ja-JP" sz="1400" dirty="0">
              <a:solidFill>
                <a:srgbClr val="545454"/>
              </a:solidFill>
              <a:latin typeface="メイリオ"/>
              <a:ea typeface="メイリオ"/>
            </a:endParaRPr>
          </a:p>
          <a:p>
            <a:pPr marL="269875" indent="0">
              <a:lnSpc>
                <a:spcPct val="120000"/>
              </a:lnSpc>
              <a:spcBef>
                <a:spcPts val="0"/>
              </a:spcBef>
              <a:buFontTx/>
              <a:buNone/>
            </a:pPr>
            <a:endParaRPr lang="en-US" altLang="ja-JP" sz="700" dirty="0">
              <a:solidFill>
                <a:prstClr val="black">
                  <a:lumMod val="65000"/>
                  <a:lumOff val="35000"/>
                </a:prstClr>
              </a:solidFill>
              <a:latin typeface="メイリオ"/>
              <a:ea typeface="メイリオ"/>
            </a:endParaRPr>
          </a:p>
          <a:p>
            <a:pPr marL="269875" indent="0">
              <a:lnSpc>
                <a:spcPct val="120000"/>
              </a:lnSpc>
              <a:spcBef>
                <a:spcPts val="0"/>
              </a:spcBef>
              <a:buFontTx/>
              <a:buNone/>
            </a:pPr>
            <a:r>
              <a:rPr lang="ja-JP" altLang="en-US" sz="1400">
                <a:solidFill>
                  <a:srgbClr val="545454"/>
                </a:solidFill>
                <a:latin typeface="メイリオ"/>
                <a:ea typeface="メイリオ"/>
              </a:rPr>
              <a:t>申請後</a:t>
            </a:r>
            <a:r>
              <a:rPr lang="ja-JP" altLang="en-US" sz="1400" dirty="0">
                <a:solidFill>
                  <a:srgbClr val="545454"/>
                </a:solidFill>
                <a:latin typeface="メイリオ"/>
                <a:ea typeface="メイリオ"/>
              </a:rPr>
              <a:t>に発行される</a:t>
            </a:r>
            <a:r>
              <a:rPr lang="en-US" altLang="ja-JP" sz="1400" dirty="0">
                <a:solidFill>
                  <a:srgbClr val="545454"/>
                </a:solidFill>
                <a:latin typeface="メイリオ"/>
                <a:ea typeface="メイリオ"/>
              </a:rPr>
              <a:t> </a:t>
            </a:r>
            <a:r>
              <a:rPr lang="ja-JP" altLang="en-US" sz="1400" dirty="0">
                <a:solidFill>
                  <a:srgbClr val="545454"/>
                </a:solidFill>
                <a:latin typeface="メイリオ"/>
                <a:ea typeface="メイリオ"/>
              </a:rPr>
              <a:t>事前承認</a:t>
            </a:r>
            <a:r>
              <a:rPr lang="en-US" altLang="ja-JP" sz="1400" dirty="0">
                <a:solidFill>
                  <a:srgbClr val="545454"/>
                </a:solidFill>
                <a:latin typeface="メイリオ"/>
                <a:ea typeface="メイリオ"/>
              </a:rPr>
              <a:t>ID</a:t>
            </a:r>
            <a:r>
              <a:rPr lang="ja-JP" altLang="en-US" sz="1400" dirty="0">
                <a:solidFill>
                  <a:srgbClr val="545454"/>
                </a:solidFill>
                <a:latin typeface="メイリオ"/>
                <a:ea typeface="メイリオ"/>
              </a:rPr>
              <a:t>（</a:t>
            </a:r>
            <a:r>
              <a:rPr lang="en-US" altLang="ja-JP" sz="1400" dirty="0">
                <a:solidFill>
                  <a:srgbClr val="545454"/>
                </a:solidFill>
                <a:latin typeface="メイリオ"/>
                <a:ea typeface="メイリオ"/>
              </a:rPr>
              <a:t>8</a:t>
            </a:r>
            <a:r>
              <a:rPr lang="ja-JP" altLang="en-US" sz="1400" dirty="0">
                <a:solidFill>
                  <a:srgbClr val="545454"/>
                </a:solidFill>
                <a:latin typeface="メイリオ"/>
                <a:ea typeface="メイリオ"/>
              </a:rPr>
              <a:t>ケタの数字）を、広告管理ツールへの入稿時に入力をお願い</a:t>
            </a:r>
            <a:r>
              <a:rPr lang="ja-JP" altLang="en-US" sz="1400">
                <a:solidFill>
                  <a:srgbClr val="545454"/>
                </a:solidFill>
                <a:latin typeface="メイリオ"/>
                <a:ea typeface="メイリオ"/>
              </a:rPr>
              <a:t>します。</a:t>
            </a:r>
            <a:endParaRPr lang="ja-JP" altLang="en-US" sz="1200" dirty="0">
              <a:solidFill>
                <a:srgbClr val="545454"/>
              </a:solidFill>
              <a:latin typeface="メイリオ" panose="020B0604030504040204" pitchFamily="50" charset="-128"/>
              <a:ea typeface="メイリオ" panose="020B0604030504040204" pitchFamily="50" charset="-128"/>
            </a:endParaRPr>
          </a:p>
        </p:txBody>
      </p:sp>
      <p:graphicFrame>
        <p:nvGraphicFramePr>
          <p:cNvPr id="10" name="表 9">
            <a:extLst>
              <a:ext uri="{FF2B5EF4-FFF2-40B4-BE49-F238E27FC236}">
                <a16:creationId xmlns:a16="http://schemas.microsoft.com/office/drawing/2014/main" id="{DB026E88-CE95-ADCD-0A59-25B057A507F2}"/>
              </a:ext>
            </a:extLst>
          </p:cNvPr>
          <p:cNvGraphicFramePr>
            <a:graphicFrameLocks noGrp="1"/>
          </p:cNvGraphicFramePr>
          <p:nvPr>
            <p:extLst>
              <p:ext uri="{D42A27DB-BD31-4B8C-83A1-F6EECF244321}">
                <p14:modId xmlns:p14="http://schemas.microsoft.com/office/powerpoint/2010/main" val="88332801"/>
              </p:ext>
            </p:extLst>
          </p:nvPr>
        </p:nvGraphicFramePr>
        <p:xfrm>
          <a:off x="479425" y="3028951"/>
          <a:ext cx="11233147" cy="3352799"/>
        </p:xfrm>
        <a:graphic>
          <a:graphicData uri="http://schemas.openxmlformats.org/drawingml/2006/table">
            <a:tbl>
              <a:tblPr firstRow="1" bandRow="1"/>
              <a:tblGrid>
                <a:gridCol w="1143022">
                  <a:extLst>
                    <a:ext uri="{9D8B030D-6E8A-4147-A177-3AD203B41FA5}">
                      <a16:colId xmlns:a16="http://schemas.microsoft.com/office/drawing/2014/main" val="3923907519"/>
                    </a:ext>
                  </a:extLst>
                </a:gridCol>
                <a:gridCol w="1143022">
                  <a:extLst>
                    <a:ext uri="{9D8B030D-6E8A-4147-A177-3AD203B41FA5}">
                      <a16:colId xmlns:a16="http://schemas.microsoft.com/office/drawing/2014/main" val="2511399564"/>
                    </a:ext>
                  </a:extLst>
                </a:gridCol>
                <a:gridCol w="1143022">
                  <a:extLst>
                    <a:ext uri="{9D8B030D-6E8A-4147-A177-3AD203B41FA5}">
                      <a16:colId xmlns:a16="http://schemas.microsoft.com/office/drawing/2014/main" val="1290269770"/>
                    </a:ext>
                  </a:extLst>
                </a:gridCol>
                <a:gridCol w="1143022">
                  <a:extLst>
                    <a:ext uri="{9D8B030D-6E8A-4147-A177-3AD203B41FA5}">
                      <a16:colId xmlns:a16="http://schemas.microsoft.com/office/drawing/2014/main" val="42248015"/>
                    </a:ext>
                  </a:extLst>
                </a:gridCol>
                <a:gridCol w="1143022">
                  <a:extLst>
                    <a:ext uri="{9D8B030D-6E8A-4147-A177-3AD203B41FA5}">
                      <a16:colId xmlns:a16="http://schemas.microsoft.com/office/drawing/2014/main" val="3495486200"/>
                    </a:ext>
                  </a:extLst>
                </a:gridCol>
                <a:gridCol w="1143022">
                  <a:extLst>
                    <a:ext uri="{9D8B030D-6E8A-4147-A177-3AD203B41FA5}">
                      <a16:colId xmlns:a16="http://schemas.microsoft.com/office/drawing/2014/main" val="3263865214"/>
                    </a:ext>
                  </a:extLst>
                </a:gridCol>
                <a:gridCol w="2088971">
                  <a:extLst>
                    <a:ext uri="{9D8B030D-6E8A-4147-A177-3AD203B41FA5}">
                      <a16:colId xmlns:a16="http://schemas.microsoft.com/office/drawing/2014/main" val="1439314750"/>
                    </a:ext>
                  </a:extLst>
                </a:gridCol>
                <a:gridCol w="1143022">
                  <a:extLst>
                    <a:ext uri="{9D8B030D-6E8A-4147-A177-3AD203B41FA5}">
                      <a16:colId xmlns:a16="http://schemas.microsoft.com/office/drawing/2014/main" val="4225324802"/>
                    </a:ext>
                  </a:extLst>
                </a:gridCol>
                <a:gridCol w="1143022">
                  <a:extLst>
                    <a:ext uri="{9D8B030D-6E8A-4147-A177-3AD203B41FA5}">
                      <a16:colId xmlns:a16="http://schemas.microsoft.com/office/drawing/2014/main" val="1668186724"/>
                    </a:ext>
                  </a:extLst>
                </a:gridCol>
              </a:tblGrid>
              <a:tr h="344834">
                <a:tc rowSpan="2">
                  <a:txBody>
                    <a:bodyPr/>
                    <a:lstStyle>
                      <a:lvl1pPr marL="0" algn="l" defTabSz="914423" rtl="0" eaLnBrk="1" latinLnBrk="0" hangingPunct="1">
                        <a:defRPr kumimoji="1" sz="1800" b="1" kern="1200">
                          <a:solidFill>
                            <a:schemeClr val="tx1"/>
                          </a:solidFill>
                          <a:latin typeface="メイリオ"/>
                          <a:ea typeface="メイリオ"/>
                        </a:defRPr>
                      </a:lvl1pPr>
                      <a:lvl2pPr marL="457212" algn="l" defTabSz="914423" rtl="0" eaLnBrk="1" latinLnBrk="0" hangingPunct="1">
                        <a:defRPr kumimoji="1" sz="1800" b="1" kern="1200">
                          <a:solidFill>
                            <a:schemeClr val="tx1"/>
                          </a:solidFill>
                          <a:latin typeface="メイリオ"/>
                          <a:ea typeface="メイリオ"/>
                        </a:defRPr>
                      </a:lvl2pPr>
                      <a:lvl3pPr marL="914423" algn="l" defTabSz="914423" rtl="0" eaLnBrk="1" latinLnBrk="0" hangingPunct="1">
                        <a:defRPr kumimoji="1" sz="1800" b="1" kern="1200">
                          <a:solidFill>
                            <a:schemeClr val="tx1"/>
                          </a:solidFill>
                          <a:latin typeface="メイリオ"/>
                          <a:ea typeface="メイリオ"/>
                        </a:defRPr>
                      </a:lvl3pPr>
                      <a:lvl4pPr marL="1371634" algn="l" defTabSz="914423" rtl="0" eaLnBrk="1" latinLnBrk="0" hangingPunct="1">
                        <a:defRPr kumimoji="1" sz="1800" b="1" kern="1200">
                          <a:solidFill>
                            <a:schemeClr val="tx1"/>
                          </a:solidFill>
                          <a:latin typeface="メイリオ"/>
                          <a:ea typeface="メイリオ"/>
                        </a:defRPr>
                      </a:lvl4pPr>
                      <a:lvl5pPr marL="1828846" algn="l" defTabSz="914423" rtl="0" eaLnBrk="1" latinLnBrk="0" hangingPunct="1">
                        <a:defRPr kumimoji="1" sz="1800" b="1" kern="1200">
                          <a:solidFill>
                            <a:schemeClr val="tx1"/>
                          </a:solidFill>
                          <a:latin typeface="メイリオ"/>
                          <a:ea typeface="メイリオ"/>
                        </a:defRPr>
                      </a:lvl5pPr>
                      <a:lvl6pPr marL="2286057" algn="l" defTabSz="914423" rtl="0" eaLnBrk="1" latinLnBrk="0" hangingPunct="1">
                        <a:defRPr kumimoji="1" sz="1800" b="1" kern="1200">
                          <a:solidFill>
                            <a:schemeClr val="tx1"/>
                          </a:solidFill>
                          <a:latin typeface="メイリオ"/>
                          <a:ea typeface="メイリオ"/>
                        </a:defRPr>
                      </a:lvl6pPr>
                      <a:lvl7pPr marL="2743269" algn="l" defTabSz="914423" rtl="0" eaLnBrk="1" latinLnBrk="0" hangingPunct="1">
                        <a:defRPr kumimoji="1" sz="1800" b="1" kern="1200">
                          <a:solidFill>
                            <a:schemeClr val="tx1"/>
                          </a:solidFill>
                          <a:latin typeface="メイリオ"/>
                          <a:ea typeface="メイリオ"/>
                        </a:defRPr>
                      </a:lvl7pPr>
                      <a:lvl8pPr marL="3200480" algn="l" defTabSz="914423" rtl="0" eaLnBrk="1" latinLnBrk="0" hangingPunct="1">
                        <a:defRPr kumimoji="1" sz="1800" b="1" kern="1200">
                          <a:solidFill>
                            <a:schemeClr val="tx1"/>
                          </a:solidFill>
                          <a:latin typeface="メイリオ"/>
                          <a:ea typeface="メイリオ"/>
                        </a:defRPr>
                      </a:lvl8pPr>
                      <a:lvl9pPr marL="3657691" algn="l" defTabSz="914423" rtl="0" eaLnBrk="1" latinLnBrk="0" hangingPunct="1">
                        <a:defRPr kumimoji="1" sz="1800" b="1" kern="1200">
                          <a:solidFill>
                            <a:schemeClr val="tx1"/>
                          </a:solidFill>
                          <a:latin typeface="メイリオ"/>
                          <a:ea typeface="メイリオ"/>
                        </a:defRPr>
                      </a:lvl9pPr>
                    </a:lstStyle>
                    <a:p>
                      <a:pPr algn="ctr">
                        <a:lnSpc>
                          <a:spcPct val="120000"/>
                        </a:lnSpc>
                      </a:pPr>
                      <a:r>
                        <a:rPr kumimoji="1" lang="ja-JP" altLang="en-US" sz="1200" dirty="0">
                          <a:solidFill>
                            <a:schemeClr val="bg1"/>
                          </a:solidFill>
                          <a:latin typeface="+mj-lt"/>
                        </a:rPr>
                        <a:t>申請者</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50000"/>
                      </a:srgbClr>
                    </a:solidFill>
                  </a:tcPr>
                </a:tc>
                <a:tc rowSpan="2">
                  <a:txBody>
                    <a:bodyPr/>
                    <a:lstStyle>
                      <a:lvl1pPr marL="0" algn="l" defTabSz="914423" rtl="0" eaLnBrk="1" latinLnBrk="0" hangingPunct="1">
                        <a:defRPr kumimoji="1" sz="1800" b="1" kern="1200">
                          <a:solidFill>
                            <a:schemeClr val="tx1"/>
                          </a:solidFill>
                          <a:latin typeface="メイリオ"/>
                          <a:ea typeface="メイリオ"/>
                        </a:defRPr>
                      </a:lvl1pPr>
                      <a:lvl2pPr marL="457212" algn="l" defTabSz="914423" rtl="0" eaLnBrk="1" latinLnBrk="0" hangingPunct="1">
                        <a:defRPr kumimoji="1" sz="1800" b="1" kern="1200">
                          <a:solidFill>
                            <a:schemeClr val="tx1"/>
                          </a:solidFill>
                          <a:latin typeface="メイリオ"/>
                          <a:ea typeface="メイリオ"/>
                        </a:defRPr>
                      </a:lvl2pPr>
                      <a:lvl3pPr marL="914423" algn="l" defTabSz="914423" rtl="0" eaLnBrk="1" latinLnBrk="0" hangingPunct="1">
                        <a:defRPr kumimoji="1" sz="1800" b="1" kern="1200">
                          <a:solidFill>
                            <a:schemeClr val="tx1"/>
                          </a:solidFill>
                          <a:latin typeface="メイリオ"/>
                          <a:ea typeface="メイリオ"/>
                        </a:defRPr>
                      </a:lvl3pPr>
                      <a:lvl4pPr marL="1371634" algn="l" defTabSz="914423" rtl="0" eaLnBrk="1" latinLnBrk="0" hangingPunct="1">
                        <a:defRPr kumimoji="1" sz="1800" b="1" kern="1200">
                          <a:solidFill>
                            <a:schemeClr val="tx1"/>
                          </a:solidFill>
                          <a:latin typeface="メイリオ"/>
                          <a:ea typeface="メイリオ"/>
                        </a:defRPr>
                      </a:lvl4pPr>
                      <a:lvl5pPr marL="1828846" algn="l" defTabSz="914423" rtl="0" eaLnBrk="1" latinLnBrk="0" hangingPunct="1">
                        <a:defRPr kumimoji="1" sz="1800" b="1" kern="1200">
                          <a:solidFill>
                            <a:schemeClr val="tx1"/>
                          </a:solidFill>
                          <a:latin typeface="メイリオ"/>
                          <a:ea typeface="メイリオ"/>
                        </a:defRPr>
                      </a:lvl5pPr>
                      <a:lvl6pPr marL="2286057" algn="l" defTabSz="914423" rtl="0" eaLnBrk="1" latinLnBrk="0" hangingPunct="1">
                        <a:defRPr kumimoji="1" sz="1800" b="1" kern="1200">
                          <a:solidFill>
                            <a:schemeClr val="tx1"/>
                          </a:solidFill>
                          <a:latin typeface="メイリオ"/>
                          <a:ea typeface="メイリオ"/>
                        </a:defRPr>
                      </a:lvl6pPr>
                      <a:lvl7pPr marL="2743269" algn="l" defTabSz="914423" rtl="0" eaLnBrk="1" latinLnBrk="0" hangingPunct="1">
                        <a:defRPr kumimoji="1" sz="1800" b="1" kern="1200">
                          <a:solidFill>
                            <a:schemeClr val="tx1"/>
                          </a:solidFill>
                          <a:latin typeface="メイリオ"/>
                          <a:ea typeface="メイリオ"/>
                        </a:defRPr>
                      </a:lvl7pPr>
                      <a:lvl8pPr marL="3200480" algn="l" defTabSz="914423" rtl="0" eaLnBrk="1" latinLnBrk="0" hangingPunct="1">
                        <a:defRPr kumimoji="1" sz="1800" b="1" kern="1200">
                          <a:solidFill>
                            <a:schemeClr val="tx1"/>
                          </a:solidFill>
                          <a:latin typeface="メイリオ"/>
                          <a:ea typeface="メイリオ"/>
                        </a:defRPr>
                      </a:lvl8pPr>
                      <a:lvl9pPr marL="3657691" algn="l" defTabSz="914423" rtl="0" eaLnBrk="1" latinLnBrk="0" hangingPunct="1">
                        <a:defRPr kumimoji="1" sz="1800" b="1" kern="1200">
                          <a:solidFill>
                            <a:schemeClr val="tx1"/>
                          </a:solidFill>
                          <a:latin typeface="メイリオ"/>
                          <a:ea typeface="メイリオ"/>
                        </a:defRPr>
                      </a:lvl9pPr>
                    </a:lstStyle>
                    <a:p>
                      <a:pPr algn="ctr">
                        <a:lnSpc>
                          <a:spcPct val="120000"/>
                        </a:lnSpc>
                      </a:pPr>
                      <a:r>
                        <a:rPr kumimoji="1" lang="ja-JP" altLang="en-US" sz="1200" dirty="0">
                          <a:solidFill>
                            <a:schemeClr val="bg1"/>
                          </a:solidFill>
                          <a:latin typeface="+mj-lt"/>
                        </a:rPr>
                        <a:t>フォーム</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50000"/>
                      </a:srgbClr>
                    </a:solidFill>
                  </a:tcPr>
                </a:tc>
                <a:tc gridSpan="6">
                  <a:txBody>
                    <a:bodyPr/>
                    <a:lstStyle>
                      <a:lvl1pPr marL="0" algn="l" defTabSz="914423" rtl="0" eaLnBrk="1" latinLnBrk="0" hangingPunct="1">
                        <a:defRPr kumimoji="1" sz="1800" b="1" kern="1200">
                          <a:solidFill>
                            <a:schemeClr val="tx1"/>
                          </a:solidFill>
                          <a:latin typeface="メイリオ"/>
                          <a:ea typeface="メイリオ"/>
                        </a:defRPr>
                      </a:lvl1pPr>
                      <a:lvl2pPr marL="457212" algn="l" defTabSz="914423" rtl="0" eaLnBrk="1" latinLnBrk="0" hangingPunct="1">
                        <a:defRPr kumimoji="1" sz="1800" b="1" kern="1200">
                          <a:solidFill>
                            <a:schemeClr val="tx1"/>
                          </a:solidFill>
                          <a:latin typeface="メイリオ"/>
                          <a:ea typeface="メイリオ"/>
                        </a:defRPr>
                      </a:lvl2pPr>
                      <a:lvl3pPr marL="914423" algn="l" defTabSz="914423" rtl="0" eaLnBrk="1" latinLnBrk="0" hangingPunct="1">
                        <a:defRPr kumimoji="1" sz="1800" b="1" kern="1200">
                          <a:solidFill>
                            <a:schemeClr val="tx1"/>
                          </a:solidFill>
                          <a:latin typeface="メイリオ"/>
                          <a:ea typeface="メイリオ"/>
                        </a:defRPr>
                      </a:lvl3pPr>
                      <a:lvl4pPr marL="1371634" algn="l" defTabSz="914423" rtl="0" eaLnBrk="1" latinLnBrk="0" hangingPunct="1">
                        <a:defRPr kumimoji="1" sz="1800" b="1" kern="1200">
                          <a:solidFill>
                            <a:schemeClr val="tx1"/>
                          </a:solidFill>
                          <a:latin typeface="メイリオ"/>
                          <a:ea typeface="メイリオ"/>
                        </a:defRPr>
                      </a:lvl4pPr>
                      <a:lvl5pPr marL="1828846" algn="l" defTabSz="914423" rtl="0" eaLnBrk="1" latinLnBrk="0" hangingPunct="1">
                        <a:defRPr kumimoji="1" sz="1800" b="1" kern="1200">
                          <a:solidFill>
                            <a:schemeClr val="tx1"/>
                          </a:solidFill>
                          <a:latin typeface="メイリオ"/>
                          <a:ea typeface="メイリオ"/>
                        </a:defRPr>
                      </a:lvl5pPr>
                      <a:lvl6pPr marL="2286057" algn="l" defTabSz="914423" rtl="0" eaLnBrk="1" latinLnBrk="0" hangingPunct="1">
                        <a:defRPr kumimoji="1" sz="1800" b="1" kern="1200">
                          <a:solidFill>
                            <a:schemeClr val="tx1"/>
                          </a:solidFill>
                          <a:latin typeface="メイリオ"/>
                          <a:ea typeface="メイリオ"/>
                        </a:defRPr>
                      </a:lvl6pPr>
                      <a:lvl7pPr marL="2743269" algn="l" defTabSz="914423" rtl="0" eaLnBrk="1" latinLnBrk="0" hangingPunct="1">
                        <a:defRPr kumimoji="1" sz="1800" b="1" kern="1200">
                          <a:solidFill>
                            <a:schemeClr val="tx1"/>
                          </a:solidFill>
                          <a:latin typeface="メイリオ"/>
                          <a:ea typeface="メイリオ"/>
                        </a:defRPr>
                      </a:lvl7pPr>
                      <a:lvl8pPr marL="3200480" algn="l" defTabSz="914423" rtl="0" eaLnBrk="1" latinLnBrk="0" hangingPunct="1">
                        <a:defRPr kumimoji="1" sz="1800" b="1" kern="1200">
                          <a:solidFill>
                            <a:schemeClr val="tx1"/>
                          </a:solidFill>
                          <a:latin typeface="メイリオ"/>
                          <a:ea typeface="メイリオ"/>
                        </a:defRPr>
                      </a:lvl8pPr>
                      <a:lvl9pPr marL="3657691" algn="l" defTabSz="914423" rtl="0" eaLnBrk="1" latinLnBrk="0" hangingPunct="1">
                        <a:defRPr kumimoji="1" sz="1800" b="1" kern="1200">
                          <a:solidFill>
                            <a:schemeClr val="tx1"/>
                          </a:solidFill>
                          <a:latin typeface="メイリオ"/>
                          <a:ea typeface="メイリオ"/>
                        </a:defRPr>
                      </a:lvl9pPr>
                    </a:lstStyle>
                    <a:p>
                      <a:pPr algn="ctr">
                        <a:lnSpc>
                          <a:spcPct val="120000"/>
                        </a:lnSpc>
                      </a:pPr>
                      <a:r>
                        <a:rPr kumimoji="1" lang="ja-JP" altLang="en-US" sz="1200" dirty="0">
                          <a:solidFill>
                            <a:schemeClr val="bg1"/>
                          </a:solidFill>
                          <a:latin typeface="+mj-lt"/>
                        </a:rPr>
                        <a:t>フォーム項目</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50000"/>
                      </a:srgbClr>
                    </a:solidFill>
                  </a:tcPr>
                </a:tc>
                <a:tc hMerge="1">
                  <a:txBody>
                    <a:bodyPr/>
                    <a:lstStyle/>
                    <a:p>
                      <a:endParaRPr kumimoji="1" lang="ja-JP" altLang="en-US"/>
                    </a:p>
                  </a:txBody>
                  <a:tcPr/>
                </a:tc>
                <a:tc h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hMerge="1">
                  <a:txBody>
                    <a:bodyPr/>
                    <a:lstStyle/>
                    <a:p>
                      <a:endParaRPr kumimoji="1" lang="ja-JP" altLang="en-US"/>
                    </a:p>
                  </a:txBody>
                  <a:tcPr/>
                </a:tc>
                <a:tc h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h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rowSpan="2">
                  <a:txBody>
                    <a:bodyPr/>
                    <a:lstStyle>
                      <a:lvl1pPr marL="0" algn="l" defTabSz="914423" rtl="0" eaLnBrk="1" latinLnBrk="0" hangingPunct="1">
                        <a:defRPr kumimoji="1" sz="1800" b="1" kern="1200">
                          <a:solidFill>
                            <a:schemeClr val="tx1"/>
                          </a:solidFill>
                          <a:latin typeface="メイリオ"/>
                          <a:ea typeface="メイリオ"/>
                        </a:defRPr>
                      </a:lvl1pPr>
                      <a:lvl2pPr marL="457212" algn="l" defTabSz="914423" rtl="0" eaLnBrk="1" latinLnBrk="0" hangingPunct="1">
                        <a:defRPr kumimoji="1" sz="1800" b="1" kern="1200">
                          <a:solidFill>
                            <a:schemeClr val="tx1"/>
                          </a:solidFill>
                          <a:latin typeface="メイリオ"/>
                          <a:ea typeface="メイリオ"/>
                        </a:defRPr>
                      </a:lvl2pPr>
                      <a:lvl3pPr marL="914423" algn="l" defTabSz="914423" rtl="0" eaLnBrk="1" latinLnBrk="0" hangingPunct="1">
                        <a:defRPr kumimoji="1" sz="1800" b="1" kern="1200">
                          <a:solidFill>
                            <a:schemeClr val="tx1"/>
                          </a:solidFill>
                          <a:latin typeface="メイリオ"/>
                          <a:ea typeface="メイリオ"/>
                        </a:defRPr>
                      </a:lvl3pPr>
                      <a:lvl4pPr marL="1371634" algn="l" defTabSz="914423" rtl="0" eaLnBrk="1" latinLnBrk="0" hangingPunct="1">
                        <a:defRPr kumimoji="1" sz="1800" b="1" kern="1200">
                          <a:solidFill>
                            <a:schemeClr val="tx1"/>
                          </a:solidFill>
                          <a:latin typeface="メイリオ"/>
                          <a:ea typeface="メイリオ"/>
                        </a:defRPr>
                      </a:lvl4pPr>
                      <a:lvl5pPr marL="1828846" algn="l" defTabSz="914423" rtl="0" eaLnBrk="1" latinLnBrk="0" hangingPunct="1">
                        <a:defRPr kumimoji="1" sz="1800" b="1" kern="1200">
                          <a:solidFill>
                            <a:schemeClr val="tx1"/>
                          </a:solidFill>
                          <a:latin typeface="メイリオ"/>
                          <a:ea typeface="メイリオ"/>
                        </a:defRPr>
                      </a:lvl5pPr>
                      <a:lvl6pPr marL="2286057" algn="l" defTabSz="914423" rtl="0" eaLnBrk="1" latinLnBrk="0" hangingPunct="1">
                        <a:defRPr kumimoji="1" sz="1800" b="1" kern="1200">
                          <a:solidFill>
                            <a:schemeClr val="tx1"/>
                          </a:solidFill>
                          <a:latin typeface="メイリオ"/>
                          <a:ea typeface="メイリオ"/>
                        </a:defRPr>
                      </a:lvl6pPr>
                      <a:lvl7pPr marL="2743269" algn="l" defTabSz="914423" rtl="0" eaLnBrk="1" latinLnBrk="0" hangingPunct="1">
                        <a:defRPr kumimoji="1" sz="1800" b="1" kern="1200">
                          <a:solidFill>
                            <a:schemeClr val="tx1"/>
                          </a:solidFill>
                          <a:latin typeface="メイリオ"/>
                          <a:ea typeface="メイリオ"/>
                        </a:defRPr>
                      </a:lvl7pPr>
                      <a:lvl8pPr marL="3200480" algn="l" defTabSz="914423" rtl="0" eaLnBrk="1" latinLnBrk="0" hangingPunct="1">
                        <a:defRPr kumimoji="1" sz="1800" b="1" kern="1200">
                          <a:solidFill>
                            <a:schemeClr val="tx1"/>
                          </a:solidFill>
                          <a:latin typeface="メイリオ"/>
                          <a:ea typeface="メイリオ"/>
                        </a:defRPr>
                      </a:lvl8pPr>
                      <a:lvl9pPr marL="3657691" algn="l" defTabSz="914423" rtl="0" eaLnBrk="1" latinLnBrk="0" hangingPunct="1">
                        <a:defRPr kumimoji="1" sz="1800" b="1" kern="1200">
                          <a:solidFill>
                            <a:schemeClr val="tx1"/>
                          </a:solidFill>
                          <a:latin typeface="メイリオ"/>
                          <a:ea typeface="メイリオ"/>
                        </a:defRPr>
                      </a:lvl9pPr>
                    </a:lstStyle>
                    <a:p>
                      <a:pPr algn="ctr">
                        <a:lnSpc>
                          <a:spcPct val="120000"/>
                        </a:lnSpc>
                      </a:pPr>
                      <a:r>
                        <a:rPr kumimoji="1" lang="ja-JP" altLang="en-US" sz="1200" dirty="0">
                          <a:solidFill>
                            <a:schemeClr val="bg1"/>
                          </a:solidFill>
                          <a:latin typeface="+mj-lt"/>
                        </a:rPr>
                        <a:t>備考</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50000"/>
                      </a:srgbClr>
                    </a:solidFill>
                  </a:tcPr>
                </a:tc>
                <a:extLst>
                  <a:ext uri="{0D108BD9-81ED-4DB2-BD59-A6C34878D82A}">
                    <a16:rowId xmlns:a16="http://schemas.microsoft.com/office/drawing/2014/main" val="2680409606"/>
                  </a:ext>
                </a:extLst>
              </a:tr>
              <a:tr h="611444">
                <a:tc v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v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100" dirty="0">
                          <a:solidFill>
                            <a:schemeClr val="bg1"/>
                          </a:solidFill>
                          <a:latin typeface="+mj-lt"/>
                        </a:rPr>
                        <a:t>審査区分</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algn="ctr" defTabSz="914423" rtl="0" eaLnBrk="1" latinLnBrk="0" hangingPunct="1">
                        <a:lnSpc>
                          <a:spcPct val="120000"/>
                        </a:lnSpc>
                      </a:pPr>
                      <a:r>
                        <a:rPr kumimoji="1" lang="ja-JP" altLang="en-US" sz="1100" kern="1200" dirty="0">
                          <a:solidFill>
                            <a:schemeClr val="bg1"/>
                          </a:solidFill>
                          <a:latin typeface="+mj-lt"/>
                          <a:ea typeface="+mn-ea"/>
                          <a:cs typeface="+mn-cs"/>
                        </a:rPr>
                        <a:t>最終リンク先</a:t>
                      </a:r>
                      <a:endParaRPr kumimoji="1" lang="en-US" altLang="ja-JP" sz="1100" kern="1200" dirty="0">
                        <a:solidFill>
                          <a:schemeClr val="bg1"/>
                        </a:solidFill>
                        <a:latin typeface="+mj-lt"/>
                        <a:ea typeface="+mn-ea"/>
                        <a:cs typeface="+mn-cs"/>
                      </a:endParaRPr>
                    </a:p>
                    <a:p>
                      <a:pPr marL="0" algn="ctr" defTabSz="914423" rtl="0" eaLnBrk="1" latinLnBrk="0" hangingPunct="1">
                        <a:lnSpc>
                          <a:spcPct val="120000"/>
                        </a:lnSpc>
                      </a:pPr>
                      <a:r>
                        <a:rPr kumimoji="1" lang="en-US" altLang="ja-JP" sz="1100" kern="1200" dirty="0">
                          <a:solidFill>
                            <a:schemeClr val="bg1"/>
                          </a:solidFill>
                          <a:latin typeface="+mj-lt"/>
                          <a:ea typeface="+mn-ea"/>
                          <a:cs typeface="+mn-cs"/>
                        </a:rPr>
                        <a:t>URL</a:t>
                      </a:r>
                      <a:endParaRPr kumimoji="1" lang="ja-JP" altLang="en-US" sz="1100" kern="1200" dirty="0">
                        <a:solidFill>
                          <a:schemeClr val="bg1"/>
                        </a:solidFill>
                        <a:latin typeface="+mj-lt"/>
                        <a:ea typeface="+mn-ea"/>
                        <a:cs typeface="+mn-cs"/>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00000"/>
                        </a:lnSpc>
                      </a:pPr>
                      <a:r>
                        <a:rPr kumimoji="1" lang="ja-JP" altLang="en-US" sz="1100" dirty="0">
                          <a:solidFill>
                            <a:schemeClr val="bg1"/>
                          </a:solidFill>
                          <a:latin typeface="+mj-lt"/>
                        </a:rPr>
                        <a:t>入稿時の</a:t>
                      </a:r>
                      <a:endParaRPr kumimoji="1" lang="en-US" altLang="ja-JP" sz="1100" dirty="0">
                        <a:solidFill>
                          <a:schemeClr val="bg1"/>
                        </a:solidFill>
                        <a:latin typeface="+mj-lt"/>
                      </a:endParaRPr>
                    </a:p>
                    <a:p>
                      <a:pPr algn="ctr">
                        <a:lnSpc>
                          <a:spcPct val="100000"/>
                        </a:lnSpc>
                      </a:pPr>
                      <a:r>
                        <a:rPr kumimoji="1" lang="ja-JP" altLang="en-US" sz="1100">
                          <a:solidFill>
                            <a:schemeClr val="bg1"/>
                          </a:solidFill>
                          <a:latin typeface="+mj-lt"/>
                        </a:rPr>
                        <a:t>リンク先</a:t>
                      </a:r>
                      <a:endParaRPr kumimoji="1" lang="en-US" altLang="ja-JP" sz="1100" dirty="0">
                        <a:solidFill>
                          <a:schemeClr val="bg1"/>
                        </a:solidFill>
                        <a:latin typeface="+mj-lt"/>
                      </a:endParaRPr>
                    </a:p>
                    <a:p>
                      <a:pPr algn="ctr">
                        <a:lnSpc>
                          <a:spcPct val="100000"/>
                        </a:lnSpc>
                      </a:pPr>
                      <a:r>
                        <a:rPr kumimoji="1" lang="ja-JP" altLang="en-US" sz="1100">
                          <a:solidFill>
                            <a:schemeClr val="bg1"/>
                          </a:solidFill>
                          <a:latin typeface="+mj-lt"/>
                        </a:rPr>
                        <a:t>の状態</a:t>
                      </a:r>
                      <a:endParaRPr kumimoji="1" lang="ja-JP" altLang="en-US" sz="1100" dirty="0">
                        <a:solidFill>
                          <a:schemeClr val="bg1"/>
                        </a:solidFill>
                        <a:latin typeface="+mj-lt"/>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100" dirty="0">
                          <a:solidFill>
                            <a:schemeClr val="bg1"/>
                          </a:solidFill>
                          <a:latin typeface="+mj-lt"/>
                        </a:rPr>
                        <a:t>リンク先</a:t>
                      </a:r>
                      <a:endParaRPr kumimoji="1" lang="en-US" altLang="ja-JP" sz="1100" dirty="0">
                        <a:solidFill>
                          <a:schemeClr val="bg1"/>
                        </a:solidFill>
                        <a:latin typeface="+mj-lt"/>
                      </a:endParaRPr>
                    </a:p>
                    <a:p>
                      <a:pPr algn="ctr">
                        <a:lnSpc>
                          <a:spcPct val="120000"/>
                        </a:lnSpc>
                      </a:pPr>
                      <a:r>
                        <a:rPr kumimoji="1" lang="ja-JP" altLang="en-US" sz="1100" dirty="0">
                          <a:solidFill>
                            <a:schemeClr val="bg1"/>
                          </a:solidFill>
                          <a:latin typeface="+mj-lt"/>
                        </a:rPr>
                        <a:t>更新日時</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100" dirty="0">
                          <a:solidFill>
                            <a:schemeClr val="bg1"/>
                          </a:solidFill>
                          <a:latin typeface="+mj-lt"/>
                        </a:rPr>
                        <a:t>最終リンク先</a:t>
                      </a:r>
                      <a:r>
                        <a:rPr kumimoji="1" lang="en-US" altLang="ja-JP" sz="1100" dirty="0">
                          <a:solidFill>
                            <a:schemeClr val="bg1"/>
                          </a:solidFill>
                          <a:latin typeface="+mj-lt"/>
                        </a:rPr>
                        <a:t>URL</a:t>
                      </a:r>
                      <a:r>
                        <a:rPr kumimoji="1" lang="ja-JP" altLang="en-US" sz="1100" dirty="0">
                          <a:solidFill>
                            <a:schemeClr val="bg1"/>
                          </a:solidFill>
                          <a:latin typeface="+mj-lt"/>
                        </a:rPr>
                        <a:t>の</a:t>
                      </a:r>
                      <a:endParaRPr kumimoji="1" lang="en-US" altLang="ja-JP" sz="1100" dirty="0">
                        <a:solidFill>
                          <a:schemeClr val="bg1"/>
                        </a:solidFill>
                        <a:latin typeface="+mj-lt"/>
                      </a:endParaRPr>
                    </a:p>
                    <a:p>
                      <a:pPr algn="ctr">
                        <a:lnSpc>
                          <a:spcPct val="120000"/>
                        </a:lnSpc>
                      </a:pPr>
                      <a:r>
                        <a:rPr kumimoji="1" lang="ja-JP" altLang="en-US" sz="1100" dirty="0">
                          <a:solidFill>
                            <a:schemeClr val="bg1"/>
                          </a:solidFill>
                          <a:latin typeface="+mj-lt"/>
                        </a:rPr>
                        <a:t>テストサイト・キャプチャ</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100" dirty="0">
                          <a:solidFill>
                            <a:schemeClr val="bg1"/>
                          </a:solidFill>
                          <a:latin typeface="+mj-lt"/>
                        </a:rPr>
                        <a:t>備考欄</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vMerge="1">
                  <a:txBody>
                    <a:bodyPr/>
                    <a:lstStyle/>
                    <a:p>
                      <a:pPr algn="ctr">
                        <a:lnSpc>
                          <a:spcPct val="120000"/>
                        </a:lnSpc>
                      </a:pPr>
                      <a:r>
                        <a:rPr kumimoji="1" lang="ja-JP" altLang="en-US" sz="1050" dirty="0">
                          <a:solidFill>
                            <a:schemeClr val="bg1"/>
                          </a:solidFill>
                          <a:latin typeface="+mj-lt"/>
                        </a:rPr>
                        <a:t>備考</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extLst>
                  <a:ext uri="{0D108BD9-81ED-4DB2-BD59-A6C34878D82A}">
                    <a16:rowId xmlns:a16="http://schemas.microsoft.com/office/drawing/2014/main" val="565903553"/>
                  </a:ext>
                </a:extLst>
              </a:tr>
              <a:tr h="2396521">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200">
                          <a:solidFill>
                            <a:schemeClr val="accent3"/>
                          </a:solidFill>
                          <a:latin typeface="+mj-lt"/>
                        </a:rPr>
                        <a:t>代理店</a:t>
                      </a:r>
                      <a:endParaRPr kumimoji="1" lang="ja-JP" altLang="en-US" sz="1200" dirty="0">
                        <a:solidFill>
                          <a:schemeClr val="accent3"/>
                        </a:solidFill>
                        <a:latin typeface="+mj-lt"/>
                      </a:endParaRPr>
                    </a:p>
                  </a:txBody>
                  <a:tcPr marT="72000" marB="72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fontAlgn="ctr">
                        <a:lnSpc>
                          <a:spcPct val="120000"/>
                        </a:lnSpc>
                      </a:pPr>
                      <a:r>
                        <a:rPr kumimoji="1" lang="ja-JP" altLang="en-US" sz="1200" kern="1200" dirty="0">
                          <a:solidFill>
                            <a:schemeClr val="accent3"/>
                          </a:solidFill>
                          <a:latin typeface="+mj-lt"/>
                          <a:ea typeface="+mn-ea"/>
                          <a:cs typeface="+mn-cs"/>
                        </a:rPr>
                        <a:t>ディスプレイ広告（</a:t>
                      </a:r>
                      <a:r>
                        <a:rPr kumimoji="1" lang="ja-JP" altLang="en-US" sz="1200" kern="1200">
                          <a:solidFill>
                            <a:schemeClr val="accent3"/>
                          </a:solidFill>
                          <a:latin typeface="+mj-lt"/>
                          <a:ea typeface="+mn-ea"/>
                          <a:cs typeface="+mn-cs"/>
                        </a:rPr>
                        <a:t>予約型）入稿前</a:t>
                      </a:r>
                      <a:r>
                        <a:rPr kumimoji="1" lang="ja-JP" altLang="en-US" sz="1200" kern="1200" dirty="0">
                          <a:solidFill>
                            <a:schemeClr val="accent3"/>
                          </a:solidFill>
                          <a:latin typeface="+mj-lt"/>
                          <a:ea typeface="+mn-ea"/>
                          <a:cs typeface="+mn-cs"/>
                        </a:rPr>
                        <a:t>審査</a:t>
                      </a:r>
                      <a:r>
                        <a:rPr kumimoji="1" lang="ja-JP" altLang="en-US" sz="1200" kern="1200">
                          <a:solidFill>
                            <a:schemeClr val="accent3"/>
                          </a:solidFill>
                          <a:latin typeface="+mj-lt"/>
                          <a:ea typeface="+mn-ea"/>
                          <a:cs typeface="+mn-cs"/>
                        </a:rPr>
                        <a:t>依頼フォーム</a:t>
                      </a:r>
                      <a:br>
                        <a:rPr kumimoji="1" lang="ja-JP" altLang="en-US" sz="1200" kern="1200" dirty="0">
                          <a:solidFill>
                            <a:schemeClr val="tx1"/>
                          </a:solidFill>
                          <a:latin typeface="+mj-lt"/>
                          <a:ea typeface="+mn-ea"/>
                          <a:cs typeface="+mn-cs"/>
                        </a:rPr>
                      </a:br>
                      <a:r>
                        <a:rPr kumimoji="1" lang="en-US" sz="800" kern="1200" dirty="0">
                          <a:solidFill>
                            <a:schemeClr val="tx1"/>
                          </a:solidFill>
                          <a:latin typeface="+mj-lt"/>
                          <a:ea typeface="+mn-ea"/>
                          <a:cs typeface="+mn-cs"/>
                          <a:hlinkClick r:id="rId3"/>
                        </a:rPr>
                        <a:t>https://form-business.yahoo.co.jp/claris/enqueteForm?inquiry_type=guaranteed_review</a:t>
                      </a:r>
                      <a:endParaRPr kumimoji="1" lang="en-US" sz="800" kern="1200" dirty="0">
                        <a:solidFill>
                          <a:schemeClr val="tx1"/>
                        </a:solidFill>
                        <a:latin typeface="+mj-lt"/>
                        <a:ea typeface="+mn-ea"/>
                        <a:cs typeface="+mn-cs"/>
                      </a:endParaRPr>
                    </a:p>
                  </a:txBody>
                  <a:tcPr marL="108000" marR="108000" marT="180000" marB="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a:lnSpc>
                          <a:spcPct val="120000"/>
                        </a:lnSpc>
                      </a:pPr>
                      <a:r>
                        <a:rPr kumimoji="1" lang="ja-JP" altLang="en-US" sz="1200" kern="1200" dirty="0">
                          <a:solidFill>
                            <a:schemeClr val="accent3"/>
                          </a:solidFill>
                          <a:latin typeface="+mj-lt"/>
                          <a:ea typeface="+mn-ea"/>
                          <a:cs typeface="+mn-cs"/>
                        </a:rPr>
                        <a:t>「誘導用広告」にあわせた審査区分を選択</a:t>
                      </a: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indent="0" algn="l" fontAlgn="ctr">
                        <a:lnSpc>
                          <a:spcPct val="120000"/>
                        </a:lnSpc>
                        <a:buFontTx/>
                        <a:buNone/>
                      </a:pPr>
                      <a:r>
                        <a:rPr kumimoji="1" lang="ja-JP" altLang="en-US" sz="1200" kern="1200" dirty="0">
                          <a:solidFill>
                            <a:schemeClr val="accent3"/>
                          </a:solidFill>
                          <a:latin typeface="+mn-lt"/>
                          <a:ea typeface="+mn-ea"/>
                          <a:cs typeface="+mn-cs"/>
                        </a:rPr>
                        <a:t>演出を組み込む企画ページのリンク先</a:t>
                      </a:r>
                      <a:endParaRPr kumimoji="1" lang="ja-JP" altLang="en-US" sz="1200" kern="1200" dirty="0">
                        <a:solidFill>
                          <a:schemeClr val="accent3"/>
                        </a:solidFill>
                        <a:latin typeface="+mj-lt"/>
                        <a:ea typeface="+mn-ea"/>
                        <a:cs typeface="+mn-cs"/>
                      </a:endParaRP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a:lnSpc>
                          <a:spcPct val="120000"/>
                        </a:lnSpc>
                      </a:pPr>
                      <a:r>
                        <a:rPr kumimoji="1" lang="zh-TW" altLang="en-US" sz="1200" kern="1200" dirty="0">
                          <a:solidFill>
                            <a:schemeClr val="accent3"/>
                          </a:solidFill>
                          <a:latin typeface="Meiryo" panose="020B0604030504040204" pitchFamily="34" charset="-128"/>
                          <a:ea typeface="Meiryo" panose="020B0604030504040204" pitchFamily="34" charset="-128"/>
                          <a:cs typeface="+mn-cs"/>
                        </a:rPr>
                        <a:t>後日更新</a:t>
                      </a:r>
                      <a:r>
                        <a:rPr kumimoji="1" lang="en-US" altLang="zh-TW" sz="1200" kern="1200" dirty="0">
                          <a:solidFill>
                            <a:schemeClr val="accent3"/>
                          </a:solidFill>
                          <a:latin typeface="Meiryo" panose="020B0604030504040204" pitchFamily="34" charset="-128"/>
                          <a:ea typeface="Meiryo" panose="020B0604030504040204" pitchFamily="34" charset="-128"/>
                          <a:cs typeface="+mn-cs"/>
                        </a:rPr>
                        <a:t>/</a:t>
                      </a:r>
                      <a:r>
                        <a:rPr kumimoji="1" lang="zh-TW" altLang="en-US" sz="1200" kern="1200" dirty="0">
                          <a:solidFill>
                            <a:schemeClr val="accent3"/>
                          </a:solidFill>
                          <a:latin typeface="Meiryo" panose="020B0604030504040204" pitchFamily="34" charset="-128"/>
                          <a:ea typeface="Meiryo" panose="020B0604030504040204" pitchFamily="34" charset="-128"/>
                          <a:cs typeface="+mn-cs"/>
                        </a:rPr>
                        <a:t>公開予定</a:t>
                      </a:r>
                      <a:endParaRPr kumimoji="1" lang="ja-JP" altLang="en-US" sz="1200" kern="1200" dirty="0">
                        <a:solidFill>
                          <a:schemeClr val="accent3"/>
                        </a:solidFill>
                        <a:latin typeface="Meiryo" panose="020B0604030504040204" pitchFamily="34" charset="-128"/>
                        <a:ea typeface="Meiryo" panose="020B0604030504040204" pitchFamily="34" charset="-128"/>
                        <a:cs typeface="+mn-cs"/>
                      </a:endParaRP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a:lnSpc>
                          <a:spcPct val="120000"/>
                        </a:lnSpc>
                      </a:pPr>
                      <a:r>
                        <a:rPr kumimoji="1" lang="ja-JP" altLang="en-US" sz="1200" kern="1200">
                          <a:solidFill>
                            <a:schemeClr val="accent3"/>
                          </a:solidFill>
                          <a:latin typeface="+mj-lt"/>
                          <a:ea typeface="+mn-ea"/>
                          <a:cs typeface="+mn-cs"/>
                        </a:rPr>
                        <a:t>どちらも未公開の場合は、</a:t>
                      </a:r>
                      <a:br>
                        <a:rPr kumimoji="1" lang="en-US" altLang="ja-JP" sz="1200" kern="1200" dirty="0">
                          <a:solidFill>
                            <a:schemeClr val="accent3"/>
                          </a:solidFill>
                          <a:latin typeface="+mj-lt"/>
                          <a:ea typeface="+mn-ea"/>
                          <a:cs typeface="+mn-cs"/>
                        </a:rPr>
                      </a:br>
                      <a:r>
                        <a:rPr kumimoji="1" lang="ja-JP" altLang="en-US" sz="1200" kern="1200">
                          <a:solidFill>
                            <a:schemeClr val="accent3"/>
                          </a:solidFill>
                          <a:latin typeface="+mj-lt"/>
                          <a:ea typeface="+mn-ea"/>
                          <a:cs typeface="+mn-cs"/>
                        </a:rPr>
                        <a:t>公開</a:t>
                      </a:r>
                      <a:r>
                        <a:rPr kumimoji="1" lang="ja-JP" altLang="en-US" sz="1200" kern="1200" dirty="0">
                          <a:solidFill>
                            <a:schemeClr val="accent3"/>
                          </a:solidFill>
                          <a:latin typeface="+mj-lt"/>
                          <a:ea typeface="+mn-ea"/>
                          <a:cs typeface="+mn-cs"/>
                        </a:rPr>
                        <a:t>が遅い方の日時を記載</a:t>
                      </a: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1450" indent="-171450" algn="l" fontAlgn="ctr">
                        <a:lnSpc>
                          <a:spcPct val="120000"/>
                        </a:lnSpc>
                        <a:buFont typeface="Wingdings" pitchFamily="2" charset="2"/>
                        <a:buChar char="n"/>
                      </a:pPr>
                      <a:r>
                        <a:rPr kumimoji="1" lang="ja-JP" altLang="en-US" sz="1200" kern="1200" dirty="0">
                          <a:solidFill>
                            <a:schemeClr val="accent3"/>
                          </a:solidFill>
                          <a:latin typeface="+mj-lt"/>
                          <a:ea typeface="+mn-ea"/>
                          <a:cs typeface="+mn-cs"/>
                        </a:rPr>
                        <a:t>企画ページ</a:t>
                      </a:r>
                      <a:br>
                        <a:rPr kumimoji="1" lang="en-US" altLang="ja-JP" sz="1200" kern="1200" dirty="0">
                          <a:solidFill>
                            <a:schemeClr val="accent3"/>
                          </a:solidFill>
                          <a:latin typeface="+mj-lt"/>
                          <a:ea typeface="+mn-ea"/>
                          <a:cs typeface="+mn-cs"/>
                        </a:rPr>
                      </a:br>
                      <a:r>
                        <a:rPr kumimoji="1" lang="ja-JP" altLang="en-US" sz="1200" kern="1200" dirty="0">
                          <a:solidFill>
                            <a:schemeClr val="accent3"/>
                          </a:solidFill>
                          <a:latin typeface="+mn-lt"/>
                          <a:ea typeface="+mn-ea"/>
                          <a:cs typeface="+mn-cs"/>
                        </a:rPr>
                        <a:t>ヤフー営業が社内にて入稿前審査を実施し承認がおりたラフ案</a:t>
                      </a:r>
                      <a:br>
                        <a:rPr kumimoji="1" lang="ja-JP" altLang="en-US" sz="1200" kern="1200" dirty="0">
                          <a:solidFill>
                            <a:schemeClr val="accent3"/>
                          </a:solidFill>
                          <a:latin typeface="+mj-lt"/>
                          <a:ea typeface="+mn-ea"/>
                          <a:cs typeface="+mn-cs"/>
                        </a:rPr>
                      </a:br>
                      <a:endParaRPr kumimoji="1" lang="en-US" altLang="ja-JP" sz="1200" kern="1200" dirty="0">
                        <a:solidFill>
                          <a:schemeClr val="accent3"/>
                        </a:solidFill>
                        <a:latin typeface="+mj-lt"/>
                        <a:ea typeface="+mn-ea"/>
                        <a:cs typeface="+mn-cs"/>
                      </a:endParaRPr>
                    </a:p>
                    <a:p>
                      <a:pPr marL="171450" indent="-171450" algn="l" fontAlgn="ctr">
                        <a:lnSpc>
                          <a:spcPct val="120000"/>
                        </a:lnSpc>
                        <a:buFont typeface="Wingdings" pitchFamily="2" charset="2"/>
                        <a:buChar char="n"/>
                      </a:pPr>
                      <a:r>
                        <a:rPr kumimoji="1" lang="ja-JP" altLang="en-US" sz="1200" kern="1200" dirty="0">
                          <a:solidFill>
                            <a:schemeClr val="accent3"/>
                          </a:solidFill>
                          <a:latin typeface="+mj-lt"/>
                          <a:ea typeface="+mn-ea"/>
                          <a:cs typeface="+mn-cs"/>
                        </a:rPr>
                        <a:t>広告主様サイト</a:t>
                      </a:r>
                      <a:br>
                        <a:rPr kumimoji="1" lang="ja-JP" altLang="en-US" sz="1200" kern="1200" dirty="0">
                          <a:solidFill>
                            <a:schemeClr val="accent3"/>
                          </a:solidFill>
                          <a:latin typeface="+mj-lt"/>
                          <a:ea typeface="+mn-ea"/>
                          <a:cs typeface="+mn-cs"/>
                        </a:rPr>
                      </a:br>
                      <a:r>
                        <a:rPr kumimoji="1" lang="ja-JP" altLang="en-US" sz="1200" kern="1200" dirty="0">
                          <a:solidFill>
                            <a:schemeClr val="accent3"/>
                          </a:solidFill>
                          <a:latin typeface="+mj-lt"/>
                          <a:ea typeface="+mn-ea"/>
                          <a:cs typeface="+mn-cs"/>
                        </a:rPr>
                        <a:t>広告主様サイトのテストサイト・キャプチャ</a:t>
                      </a: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a:lnSpc>
                          <a:spcPct val="120000"/>
                        </a:lnSpc>
                      </a:pPr>
                      <a:r>
                        <a:rPr kumimoji="1" lang="ja-JP" altLang="en-US" sz="1200" kern="1200">
                          <a:solidFill>
                            <a:schemeClr val="accent3"/>
                          </a:solidFill>
                          <a:latin typeface="+mj-lt"/>
                          <a:ea typeface="+mn-ea"/>
                          <a:cs typeface="+mn-cs"/>
                        </a:rPr>
                        <a:t>トップページカスタマイズで</a:t>
                      </a:r>
                      <a:br>
                        <a:rPr kumimoji="1" lang="en-US" altLang="ja-JP" sz="1200" kern="1200" dirty="0">
                          <a:solidFill>
                            <a:schemeClr val="accent3"/>
                          </a:solidFill>
                          <a:latin typeface="+mj-lt"/>
                          <a:ea typeface="+mn-ea"/>
                          <a:cs typeface="+mn-cs"/>
                        </a:rPr>
                      </a:br>
                      <a:r>
                        <a:rPr kumimoji="1" lang="ja-JP" altLang="en-US" sz="1200" kern="1200">
                          <a:solidFill>
                            <a:schemeClr val="accent3"/>
                          </a:solidFill>
                          <a:latin typeface="+mj-lt"/>
                          <a:ea typeface="+mn-ea"/>
                          <a:cs typeface="+mn-cs"/>
                        </a:rPr>
                        <a:t>ある旨を記載</a:t>
                      </a:r>
                      <a:endParaRPr kumimoji="1" lang="ja-JP" altLang="en-US" sz="1200" kern="1200" dirty="0">
                        <a:solidFill>
                          <a:schemeClr val="accent3"/>
                        </a:solidFill>
                        <a:latin typeface="+mj-lt"/>
                        <a:ea typeface="+mn-ea"/>
                        <a:cs typeface="+mn-cs"/>
                      </a:endParaRP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99450" indent="-99450" algn="l">
                        <a:lnSpc>
                          <a:spcPct val="120000"/>
                        </a:lnSpc>
                        <a:buFont typeface="Arial" panose="020B0604020202020204" pitchFamily="34" charset="0"/>
                        <a:buChar char="•"/>
                      </a:pPr>
                      <a:r>
                        <a:rPr kumimoji="1" lang="ja-JP" altLang="en-US" sz="1200" kern="1200" dirty="0">
                          <a:solidFill>
                            <a:schemeClr val="accent3"/>
                          </a:solidFill>
                          <a:latin typeface="+mj-lt"/>
                          <a:ea typeface="+mn-ea"/>
                          <a:cs typeface="+mn-cs"/>
                        </a:rPr>
                        <a:t>誘導用広告の審査も同時に行えます（任意）</a:t>
                      </a: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1208739766"/>
                  </a:ext>
                </a:extLst>
              </a:tr>
            </a:tbl>
          </a:graphicData>
        </a:graphic>
      </p:graphicFrame>
    </p:spTree>
    <p:extLst>
      <p:ext uri="{BB962C8B-B14F-4D97-AF65-F5344CB8AC3E}">
        <p14:creationId xmlns:p14="http://schemas.microsoft.com/office/powerpoint/2010/main" val="951649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免責事項</a:t>
            </a:r>
          </a:p>
        </p:txBody>
      </p:sp>
      <p:pic>
        <p:nvPicPr>
          <p:cNvPr id="7" name="図プレースホルダー 6" descr="アイコン&#10;&#10;自動的に生成された説明">
            <a:extLst>
              <a:ext uri="{FF2B5EF4-FFF2-40B4-BE49-F238E27FC236}">
                <a16:creationId xmlns:a16="http://schemas.microsoft.com/office/drawing/2014/main" id="{4ED9EB60-167C-AB36-80D8-7FE31CBA972A}"/>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sp>
        <p:nvSpPr>
          <p:cNvPr id="6" name="Rectangle 46">
            <a:extLst>
              <a:ext uri="{FF2B5EF4-FFF2-40B4-BE49-F238E27FC236}">
                <a16:creationId xmlns:a16="http://schemas.microsoft.com/office/drawing/2014/main" id="{8114F336-2525-3A88-72A8-E51C076BD09C}"/>
              </a:ext>
            </a:extLst>
          </p:cNvPr>
          <p:cNvSpPr>
            <a:spLocks noChangeArrowheads="1"/>
          </p:cNvSpPr>
          <p:nvPr/>
        </p:nvSpPr>
        <p:spPr bwMode="auto">
          <a:xfrm>
            <a:off x="479425" y="1274209"/>
            <a:ext cx="11233149" cy="4676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FontTx/>
              <a:buNone/>
              <a:defRPr/>
            </a:pPr>
            <a:r>
              <a:rPr lang="ja-JP" altLang="en-US" sz="1600" kern="0" dirty="0">
                <a:solidFill>
                  <a:srgbClr val="545454"/>
                </a:solidFill>
                <a:latin typeface="メイリオ"/>
                <a:ea typeface="メイリオ"/>
              </a:rPr>
              <a:t>■ 免責事項</a:t>
            </a:r>
            <a:endParaRPr lang="en-US" altLang="ja-JP" sz="1600" kern="0" dirty="0">
              <a:solidFill>
                <a:srgbClr val="545454"/>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kern="0">
                <a:solidFill>
                  <a:srgbClr val="545454"/>
                </a:solidFill>
                <a:latin typeface="メイリオ"/>
                <a:ea typeface="メイリオ"/>
              </a:rPr>
              <a:t>申込者</a:t>
            </a:r>
            <a:r>
              <a:rPr lang="ja-JP" altLang="en-US" sz="1200" kern="0" dirty="0">
                <a:solidFill>
                  <a:srgbClr val="545454"/>
                </a:solidFill>
                <a:latin typeface="メイリオ"/>
                <a:ea typeface="メイリオ"/>
              </a:rPr>
              <a:t>・広告主様の故意または過失によって、ヤフーと申込者間の広告掲載契約に定める掲載開始日までに企画ページの掲載を開始できなかった場合、ヤフーは広告掲載契約に基づく企画ページの掲載を履行する義務を免れるものとします。また、その場合、当該企画ページの掲載を行うことができなかった期間の広告料金（広告掲載費、制作費その他広告掲載契約に基づき申込者およびヤフー間で事前に合意した金額をいいます）は何ら減免されません。</a:t>
            </a:r>
            <a:endParaRPr lang="en-US" altLang="ja-JP" sz="1200" kern="0" dirty="0">
              <a:solidFill>
                <a:srgbClr val="545454"/>
              </a:solidFill>
              <a:latin typeface="メイリオ"/>
              <a:ea typeface="メイリオ"/>
            </a:endParaRP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a:solidFill>
                  <a:srgbClr val="545454"/>
                </a:solidFill>
                <a:latin typeface="メイリオ"/>
                <a:ea typeface="メイリオ"/>
              </a:rPr>
              <a:t>ヤフーが定めるサポート環境（</a:t>
            </a:r>
            <a:r>
              <a:rPr lang="en-US" altLang="ja-JP" sz="1200" kern="0" dirty="0">
                <a:solidFill>
                  <a:srgbClr val="545454"/>
                </a:solidFill>
                <a:latin typeface="メイリオ"/>
                <a:ea typeface="メイリオ"/>
              </a:rPr>
              <a:t>OS/</a:t>
            </a:r>
            <a:r>
              <a:rPr lang="ja-JP" altLang="en-US" sz="1200" kern="0">
                <a:solidFill>
                  <a:srgbClr val="545454"/>
                </a:solidFill>
                <a:latin typeface="メイリオ"/>
                <a:ea typeface="メイリオ"/>
              </a:rPr>
              <a:t>ブラウザー）以外では、企画ページの非表示や表示崩れを起こす場合があり、ヤフーは当該非表示または表示崩れに関して一切の責任を負いません。</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a:solidFill>
                  <a:srgbClr val="545454"/>
                </a:solidFill>
                <a:latin typeface="メイリオ"/>
                <a:ea typeface="メイリオ"/>
              </a:rPr>
              <a:t>停電</a:t>
            </a:r>
            <a:r>
              <a:rPr lang="ja-JP" altLang="en-US" sz="1200" kern="0" dirty="0">
                <a:solidFill>
                  <a:srgbClr val="545454"/>
                </a:solidFill>
                <a:latin typeface="メイリオ"/>
                <a:ea typeface="メイリオ"/>
              </a:rPr>
              <a:t>・通信回線の事故・天災等の不可抗力、通信事業者の不履行、インターネットインフラその他サーバー等のシステム上</a:t>
            </a:r>
            <a:r>
              <a:rPr lang="ja-JP" altLang="en-US" sz="1200" kern="0">
                <a:solidFill>
                  <a:srgbClr val="545454"/>
                </a:solidFill>
                <a:latin typeface="メイリオ"/>
                <a:ea typeface="メイリオ"/>
              </a:rPr>
              <a:t>の不具合</a:t>
            </a:r>
            <a:r>
              <a:rPr lang="ja-JP" altLang="en-US" sz="1200" kern="0" dirty="0">
                <a:solidFill>
                  <a:srgbClr val="545454"/>
                </a:solidFill>
                <a:latin typeface="メイリオ"/>
                <a:ea typeface="メイリオ"/>
              </a:rPr>
              <a:t>、緊急メンテナンスの発生などヤフーの責に帰すべき事由以外の原因により、企画ページの全部または</a:t>
            </a:r>
            <a:r>
              <a:rPr lang="ja-JP" altLang="en-US" sz="1200" kern="0">
                <a:solidFill>
                  <a:srgbClr val="545454"/>
                </a:solidFill>
                <a:latin typeface="メイリオ"/>
                <a:ea typeface="メイリオ"/>
              </a:rPr>
              <a:t>一部を掲載</a:t>
            </a:r>
            <a:r>
              <a:rPr lang="ja-JP" altLang="en-US" sz="1200" kern="0" dirty="0">
                <a:solidFill>
                  <a:srgbClr val="545454"/>
                </a:solidFill>
                <a:latin typeface="メイリオ"/>
                <a:ea typeface="メイリオ"/>
              </a:rPr>
              <a:t>できなかった場合、ヤフーはその責を問われないものとし、当該履行については、当該原因の影響とみなされる範囲</a:t>
            </a:r>
            <a:r>
              <a:rPr lang="ja-JP" altLang="en-US" sz="1200" kern="0">
                <a:solidFill>
                  <a:srgbClr val="545454"/>
                </a:solidFill>
                <a:latin typeface="メイリオ"/>
                <a:ea typeface="メイリオ"/>
              </a:rPr>
              <a:t>まで義務を</a:t>
            </a:r>
            <a:r>
              <a:rPr lang="ja-JP" altLang="en-US" sz="1200" kern="0" dirty="0">
                <a:solidFill>
                  <a:srgbClr val="545454"/>
                </a:solidFill>
                <a:latin typeface="メイリオ"/>
                <a:ea typeface="メイリオ"/>
              </a:rPr>
              <a:t>免除されるものとします。ただし、ヤフーの故意または重過失による場合はこの限りでは</a:t>
            </a:r>
            <a:r>
              <a:rPr lang="ja-JP" altLang="en-US" sz="1200" kern="0">
                <a:solidFill>
                  <a:srgbClr val="545454"/>
                </a:solidFill>
                <a:latin typeface="メイリオ"/>
                <a:ea typeface="メイリオ"/>
              </a:rPr>
              <a:t>ありません。</a:t>
            </a:r>
            <a:br>
              <a:rPr lang="en-US" altLang="ja-JP" sz="1200" kern="0" dirty="0">
                <a:solidFill>
                  <a:srgbClr val="545454"/>
                </a:solidFill>
                <a:latin typeface="メイリオ"/>
                <a:ea typeface="メイリオ"/>
              </a:rPr>
            </a:br>
            <a:r>
              <a:rPr lang="ja-JP" altLang="en-US" sz="1200" kern="0">
                <a:solidFill>
                  <a:srgbClr val="545454"/>
                </a:solidFill>
                <a:latin typeface="メイリオ"/>
                <a:ea typeface="メイリオ"/>
              </a:rPr>
              <a:t>なお</a:t>
            </a:r>
            <a:r>
              <a:rPr lang="ja-JP" altLang="en-US" sz="1200" kern="0" dirty="0">
                <a:solidFill>
                  <a:srgbClr val="545454"/>
                </a:solidFill>
                <a:latin typeface="メイリオ"/>
                <a:ea typeface="メイリオ"/>
              </a:rPr>
              <a:t>、この場合、ヤフーが掲載を行わなかった部分については、協賛料金への申込者の支払債務は生じないものと</a:t>
            </a:r>
            <a:r>
              <a:rPr lang="ja-JP" altLang="en-US" sz="1200" kern="0">
                <a:solidFill>
                  <a:srgbClr val="545454"/>
                </a:solidFill>
                <a:latin typeface="メイリオ"/>
                <a:ea typeface="メイリオ"/>
              </a:rPr>
              <a:t>します。</a:t>
            </a:r>
            <a:endParaRPr lang="ja-JP" altLang="en-US" sz="1200" kern="0" dirty="0">
              <a:solidFill>
                <a:srgbClr val="545454"/>
              </a:solidFill>
              <a:latin typeface="メイリオ"/>
              <a:ea typeface="メイリオ"/>
            </a:endParaRP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a:solidFill>
                  <a:srgbClr val="545454"/>
                </a:solidFill>
                <a:latin typeface="メイリオ"/>
                <a:ea typeface="メイリオ"/>
              </a:rPr>
              <a:t>企画</a:t>
            </a:r>
            <a:r>
              <a:rPr lang="ja-JP" altLang="en-US" sz="1200" kern="0" dirty="0">
                <a:solidFill>
                  <a:srgbClr val="545454"/>
                </a:solidFill>
                <a:latin typeface="メイリオ"/>
                <a:ea typeface="メイリオ"/>
              </a:rPr>
              <a:t>ページ掲載中に、当該サイトからのリンクがデッドリンクとなった場合や、リンク先のサイトに</a:t>
            </a:r>
            <a:r>
              <a:rPr lang="ja-JP" altLang="en-US" sz="1200" kern="0">
                <a:solidFill>
                  <a:srgbClr val="545454"/>
                </a:solidFill>
                <a:latin typeface="メイリオ"/>
                <a:ea typeface="メイリオ"/>
              </a:rPr>
              <a:t>不具合が発生</a:t>
            </a:r>
            <a:r>
              <a:rPr lang="ja-JP" altLang="en-US" sz="1200" kern="0" dirty="0">
                <a:solidFill>
                  <a:srgbClr val="545454"/>
                </a:solidFill>
                <a:latin typeface="メイリオ"/>
                <a:ea typeface="メイリオ"/>
              </a:rPr>
              <a:t>した場合、ヤフーは当該企画ページの掲載を停止することができるものとし、この場合、ヤフーは企画ページ不掲載の</a:t>
            </a:r>
            <a:r>
              <a:rPr lang="ja-JP" altLang="en-US" sz="1200" kern="0">
                <a:solidFill>
                  <a:srgbClr val="545454"/>
                </a:solidFill>
                <a:latin typeface="メイリオ"/>
                <a:ea typeface="メイリオ"/>
              </a:rPr>
              <a:t>責を負わない</a:t>
            </a:r>
            <a:r>
              <a:rPr lang="ja-JP" altLang="en-US" sz="1200" kern="0" dirty="0">
                <a:solidFill>
                  <a:srgbClr val="545454"/>
                </a:solidFill>
                <a:latin typeface="メイリオ"/>
                <a:ea typeface="メイリオ"/>
              </a:rPr>
              <a:t>ものと</a:t>
            </a:r>
            <a:r>
              <a:rPr lang="ja-JP" altLang="en-US" sz="1200" kern="0">
                <a:solidFill>
                  <a:srgbClr val="545454"/>
                </a:solidFill>
                <a:latin typeface="メイリオ"/>
                <a:ea typeface="メイリオ"/>
              </a:rPr>
              <a:t>します。</a:t>
            </a:r>
            <a:endParaRPr lang="en-US" altLang="ja-JP" sz="1600" kern="0" dirty="0">
              <a:solidFill>
                <a:srgbClr val="545454"/>
              </a:solidFill>
              <a:latin typeface="メイリオ"/>
              <a:ea typeface="メイリオ"/>
            </a:endParaRPr>
          </a:p>
          <a:p>
            <a:pPr marL="0" indent="0" eaLnBrk="1" hangingPunct="1">
              <a:lnSpc>
                <a:spcPct val="120000"/>
              </a:lnSpc>
              <a:spcBef>
                <a:spcPct val="0"/>
              </a:spcBef>
              <a:spcAft>
                <a:spcPts val="600"/>
              </a:spcAft>
              <a:buFontTx/>
              <a:buNone/>
              <a:defRPr/>
            </a:pPr>
            <a:r>
              <a:rPr lang="ja-JP" altLang="en-US" sz="1600" kern="0">
                <a:solidFill>
                  <a:srgbClr val="545454"/>
                </a:solidFill>
                <a:latin typeface="メイリオ"/>
                <a:ea typeface="メイリオ"/>
              </a:rPr>
              <a:t>■ 免責期間</a:t>
            </a:r>
            <a:endParaRPr lang="en-US" altLang="ja-JP" sz="1600" kern="0" dirty="0">
              <a:solidFill>
                <a:srgbClr val="545454"/>
              </a:solidFill>
              <a:latin typeface="メイリオ"/>
              <a:ea typeface="メイリオ"/>
            </a:endParaRPr>
          </a:p>
          <a:p>
            <a:pPr marL="345600" indent="-104400" eaLnBrk="1" hangingPunct="1">
              <a:lnSpc>
                <a:spcPct val="130000"/>
              </a:lnSpc>
              <a:spcBef>
                <a:spcPct val="0"/>
              </a:spcBef>
              <a:buFont typeface="Arial" panose="020B0604020202020204" pitchFamily="34" charset="0"/>
              <a:buChar char="•"/>
              <a:defRPr/>
            </a:pPr>
            <a:r>
              <a:rPr lang="ja-JP" altLang="en-US" sz="1200" kern="0">
                <a:solidFill>
                  <a:srgbClr val="545454"/>
                </a:solidFill>
                <a:latin typeface="メイリオ"/>
                <a:ea typeface="メイリオ"/>
              </a:rPr>
              <a:t>本商品</a:t>
            </a:r>
            <a:r>
              <a:rPr lang="ja-JP" altLang="en-US" sz="1200" kern="0" dirty="0">
                <a:solidFill>
                  <a:srgbClr val="545454"/>
                </a:solidFill>
                <a:latin typeface="メイリオ"/>
                <a:ea typeface="メイリオ"/>
              </a:rPr>
              <a:t>につきましては、以下①～③を企画ページの掲載調整時間とし、ヤフーは当該掲載調整時間内の</a:t>
            </a:r>
            <a:r>
              <a:rPr lang="ja-JP" altLang="en-US" sz="1200" kern="0">
                <a:solidFill>
                  <a:srgbClr val="545454"/>
                </a:solidFill>
                <a:latin typeface="メイリオ"/>
                <a:ea typeface="メイリオ"/>
              </a:rPr>
              <a:t>不具合、不完全</a:t>
            </a:r>
            <a:r>
              <a:rPr lang="ja-JP" altLang="en-US" sz="1200" kern="0" dirty="0">
                <a:solidFill>
                  <a:srgbClr val="545454"/>
                </a:solidFill>
                <a:latin typeface="メイリオ"/>
                <a:ea typeface="メイリオ"/>
              </a:rPr>
              <a:t>掲載または未掲載について免責されるものと</a:t>
            </a:r>
            <a:r>
              <a:rPr lang="ja-JP" altLang="en-US" sz="1200" kern="0">
                <a:solidFill>
                  <a:srgbClr val="545454"/>
                </a:solidFill>
                <a:latin typeface="メイリオ"/>
                <a:ea typeface="メイリオ"/>
              </a:rPr>
              <a:t>します。</a:t>
            </a:r>
            <a:br>
              <a:rPr lang="en-US" altLang="ja-JP" sz="1200" kern="0" dirty="0">
                <a:solidFill>
                  <a:srgbClr val="545454"/>
                </a:solidFill>
                <a:latin typeface="メイリオ"/>
                <a:ea typeface="メイリオ"/>
              </a:rPr>
            </a:br>
            <a:r>
              <a:rPr lang="ja-JP" altLang="en-US" sz="1200" kern="0">
                <a:solidFill>
                  <a:srgbClr val="545454"/>
                </a:solidFill>
                <a:latin typeface="メイリオ"/>
                <a:ea typeface="メイリオ"/>
              </a:rPr>
              <a:t>①</a:t>
            </a:r>
            <a:r>
              <a:rPr lang="ja-JP" altLang="en-US" sz="1200" kern="0" dirty="0">
                <a:solidFill>
                  <a:srgbClr val="545454"/>
                </a:solidFill>
                <a:latin typeface="メイリオ"/>
                <a:ea typeface="メイリオ"/>
              </a:rPr>
              <a:t>企画ページ掲載の初日の午前</a:t>
            </a:r>
            <a:r>
              <a:rPr lang="en-US" altLang="ja-JP" sz="1200" kern="0" dirty="0">
                <a:solidFill>
                  <a:srgbClr val="545454"/>
                </a:solidFill>
                <a:latin typeface="メイリオ"/>
                <a:ea typeface="メイリオ"/>
              </a:rPr>
              <a:t>0</a:t>
            </a:r>
            <a:r>
              <a:rPr lang="ja-JP" altLang="en-US" sz="1200" kern="0" dirty="0">
                <a:solidFill>
                  <a:srgbClr val="545454"/>
                </a:solidFill>
                <a:latin typeface="メイリオ"/>
                <a:ea typeface="メイリオ"/>
              </a:rPr>
              <a:t>時から</a:t>
            </a:r>
            <a:r>
              <a:rPr lang="en-US" altLang="ja-JP" sz="1200" kern="0" dirty="0">
                <a:solidFill>
                  <a:srgbClr val="545454"/>
                </a:solidFill>
                <a:latin typeface="メイリオ"/>
                <a:ea typeface="メイリオ"/>
              </a:rPr>
              <a:t>12</a:t>
            </a:r>
            <a:r>
              <a:rPr lang="ja-JP" altLang="en-US" sz="1200" kern="0" dirty="0">
                <a:solidFill>
                  <a:srgbClr val="545454"/>
                </a:solidFill>
                <a:latin typeface="メイリオ"/>
                <a:ea typeface="メイリオ"/>
              </a:rPr>
              <a:t>時間、および企画ページの内容が変更もしく</a:t>
            </a:r>
            <a:r>
              <a:rPr lang="ja-JP" altLang="en-US" sz="1200" kern="0">
                <a:solidFill>
                  <a:srgbClr val="545454"/>
                </a:solidFill>
                <a:latin typeface="メイリオ"/>
                <a:ea typeface="メイリオ"/>
              </a:rPr>
              <a:t>は追加された</a:t>
            </a:r>
            <a:r>
              <a:rPr lang="ja-JP" altLang="en-US" sz="1200" kern="0" dirty="0">
                <a:solidFill>
                  <a:srgbClr val="545454"/>
                </a:solidFill>
                <a:latin typeface="メイリオ"/>
                <a:ea typeface="メイリオ"/>
              </a:rPr>
              <a:t>場合における、当該企画ページの掲載予定時刻から</a:t>
            </a:r>
            <a:r>
              <a:rPr lang="en-US" altLang="ja-JP" sz="1200" kern="0" dirty="0">
                <a:solidFill>
                  <a:srgbClr val="545454"/>
                </a:solidFill>
                <a:latin typeface="メイリオ"/>
                <a:ea typeface="メイリオ"/>
              </a:rPr>
              <a:t>12</a:t>
            </a:r>
            <a:r>
              <a:rPr lang="ja-JP" altLang="en-US" sz="1200" kern="0">
                <a:solidFill>
                  <a:srgbClr val="545454"/>
                </a:solidFill>
                <a:latin typeface="メイリオ"/>
                <a:ea typeface="メイリオ"/>
              </a:rPr>
              <a:t>時間</a:t>
            </a:r>
            <a:br>
              <a:rPr lang="en-US" altLang="ja-JP" sz="1200" kern="0" dirty="0">
                <a:solidFill>
                  <a:srgbClr val="545454"/>
                </a:solidFill>
                <a:latin typeface="メイリオ"/>
                <a:ea typeface="メイリオ"/>
              </a:rPr>
            </a:br>
            <a:r>
              <a:rPr lang="ja-JP" altLang="en-US" sz="1200" kern="0">
                <a:solidFill>
                  <a:srgbClr val="545454"/>
                </a:solidFill>
                <a:latin typeface="メイリオ"/>
                <a:ea typeface="メイリオ"/>
              </a:rPr>
              <a:t>②</a:t>
            </a:r>
            <a:r>
              <a:rPr lang="ja-JP" altLang="en-US" sz="1200" kern="0" dirty="0">
                <a:solidFill>
                  <a:srgbClr val="545454"/>
                </a:solidFill>
                <a:latin typeface="メイリオ"/>
                <a:ea typeface="メイリオ"/>
              </a:rPr>
              <a:t>企画ページの掲載開始日が営業日以外の場合における、当該掲載開始時間から翌営業日</a:t>
            </a:r>
            <a:r>
              <a:rPr lang="ja-JP" altLang="en-US" sz="1200" kern="0">
                <a:solidFill>
                  <a:srgbClr val="545454"/>
                </a:solidFill>
                <a:latin typeface="メイリオ"/>
                <a:ea typeface="メイリオ"/>
              </a:rPr>
              <a:t>正午まで</a:t>
            </a:r>
            <a:br>
              <a:rPr lang="en-US" altLang="ja-JP" sz="1200" kern="0" dirty="0">
                <a:solidFill>
                  <a:srgbClr val="545454"/>
                </a:solidFill>
                <a:latin typeface="メイリオ"/>
                <a:ea typeface="メイリオ"/>
              </a:rPr>
            </a:br>
            <a:r>
              <a:rPr lang="ja-JP" altLang="en-US" sz="1200" kern="0">
                <a:solidFill>
                  <a:srgbClr val="545454"/>
                </a:solidFill>
                <a:latin typeface="メイリオ"/>
                <a:ea typeface="メイリオ"/>
              </a:rPr>
              <a:t>③</a:t>
            </a:r>
            <a:r>
              <a:rPr lang="ja-JP" altLang="en-US" sz="1200" kern="0" dirty="0">
                <a:solidFill>
                  <a:srgbClr val="545454"/>
                </a:solidFill>
                <a:latin typeface="メイリオ"/>
                <a:ea typeface="メイリオ"/>
              </a:rPr>
              <a:t>企画ページの総掲載予定時間が</a:t>
            </a:r>
            <a:r>
              <a:rPr lang="en-US" altLang="ja-JP" sz="1200" kern="0" dirty="0">
                <a:solidFill>
                  <a:srgbClr val="545454"/>
                </a:solidFill>
                <a:latin typeface="メイリオ"/>
                <a:ea typeface="メイリオ"/>
              </a:rPr>
              <a:t>12</a:t>
            </a:r>
            <a:r>
              <a:rPr lang="ja-JP" altLang="en-US" sz="1200" kern="0" dirty="0">
                <a:solidFill>
                  <a:srgbClr val="545454"/>
                </a:solidFill>
                <a:latin typeface="メイリオ"/>
                <a:ea typeface="メイリオ"/>
              </a:rPr>
              <a:t>時間未満の場合における、総掲載予定時間の</a:t>
            </a:r>
            <a:r>
              <a:rPr lang="en-US" altLang="ja-JP" sz="1200" kern="0" dirty="0">
                <a:solidFill>
                  <a:srgbClr val="545454"/>
                </a:solidFill>
                <a:latin typeface="メイリオ"/>
                <a:ea typeface="メイリオ"/>
              </a:rPr>
              <a:t>10%</a:t>
            </a:r>
            <a:r>
              <a:rPr lang="ja-JP" altLang="en-US" sz="1200" kern="0" dirty="0">
                <a:solidFill>
                  <a:srgbClr val="545454"/>
                </a:solidFill>
                <a:latin typeface="メイリオ"/>
                <a:ea typeface="メイリオ"/>
              </a:rPr>
              <a:t>にあたる時間まで</a:t>
            </a:r>
          </a:p>
        </p:txBody>
      </p:sp>
    </p:spTree>
    <p:extLst>
      <p:ext uri="{BB962C8B-B14F-4D97-AF65-F5344CB8AC3E}">
        <p14:creationId xmlns:p14="http://schemas.microsoft.com/office/powerpoint/2010/main" val="22763289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en" altLang="ja-JP" dirty="0"/>
              <a:t>PC</a:t>
            </a:r>
            <a:r>
              <a:rPr lang="ja-JP" altLang="en-US"/>
              <a:t>版「ミラーサイト版」の仕様</a:t>
            </a:r>
            <a:r>
              <a:rPr lang="ja-JP" altLang="en-US" sz="1600"/>
              <a:t>（カスタマイズ箇所）</a:t>
            </a:r>
          </a:p>
        </p:txBody>
      </p:sp>
      <p:pic>
        <p:nvPicPr>
          <p:cNvPr id="6" name="図プレースホルダー 5" descr="アイコン&#10;&#10;自動的に生成された説明">
            <a:extLst>
              <a:ext uri="{FF2B5EF4-FFF2-40B4-BE49-F238E27FC236}">
                <a16:creationId xmlns:a16="http://schemas.microsoft.com/office/drawing/2014/main" id="{3A1D434E-887B-50F7-5371-64443DBB72C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pic>
        <p:nvPicPr>
          <p:cNvPr id="7" name="図 6">
            <a:extLst>
              <a:ext uri="{FF2B5EF4-FFF2-40B4-BE49-F238E27FC236}">
                <a16:creationId xmlns:a16="http://schemas.microsoft.com/office/drawing/2014/main" id="{4F755367-8895-8AB8-003A-365B4CE7FCB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79424" y="1081139"/>
            <a:ext cx="6818137" cy="5479999"/>
          </a:xfrm>
          <a:prstGeom prst="rect">
            <a:avLst/>
          </a:prstGeom>
        </p:spPr>
      </p:pic>
      <p:pic>
        <p:nvPicPr>
          <p:cNvPr id="29" name="Picture 2" descr="C:\Users\koyamaya\Desktop\PCキャプチャイメージ.gif">
            <a:extLst>
              <a:ext uri="{FF2B5EF4-FFF2-40B4-BE49-F238E27FC236}">
                <a16:creationId xmlns:a16="http://schemas.microsoft.com/office/drawing/2014/main" id="{1B9A2B62-78F6-3E2D-29CF-5A33EC3C6A38}"/>
              </a:ext>
            </a:extLst>
          </p:cNvPr>
          <p:cNvPicPr>
            <a:picLocks noChangeAspect="1" noChangeArrowheads="1"/>
          </p:cNvPicPr>
          <p:nvPr/>
        </p:nvPicPr>
        <p:blipFill rotWithShape="1">
          <a:blip r:embed="rId4" cstate="print">
            <a:alphaModFix amt="58000"/>
            <a:extLst>
              <a:ext uri="{28A0092B-C50C-407E-A947-70E740481C1C}">
                <a14:useLocalDpi xmlns:a14="http://schemas.microsoft.com/office/drawing/2010/main" val="0"/>
              </a:ext>
            </a:extLst>
          </a:blip>
          <a:srcRect b="54154"/>
          <a:stretch/>
        </p:blipFill>
        <p:spPr bwMode="auto">
          <a:xfrm>
            <a:off x="1840292" y="1375356"/>
            <a:ext cx="3836926" cy="3479866"/>
          </a:xfrm>
          <a:prstGeom prst="rect">
            <a:avLst/>
          </a:prstGeom>
          <a:noFill/>
          <a:ln w="6350">
            <a:noFill/>
          </a:ln>
          <a:extLst>
            <a:ext uri="{909E8E84-426E-40DD-AFC4-6F175D3DCCD1}">
              <a14:hiddenFill xmlns:a14="http://schemas.microsoft.com/office/drawing/2010/main">
                <a:solidFill>
                  <a:srgbClr val="FFFFFF"/>
                </a:solidFill>
              </a14:hiddenFill>
            </a:ext>
          </a:extLst>
        </p:spPr>
      </p:pic>
      <p:sp>
        <p:nvSpPr>
          <p:cNvPr id="30" name="正方形/長方形 29">
            <a:extLst>
              <a:ext uri="{FF2B5EF4-FFF2-40B4-BE49-F238E27FC236}">
                <a16:creationId xmlns:a16="http://schemas.microsoft.com/office/drawing/2014/main" id="{C329BF1F-22E1-B6AA-0658-DD3EC7A002D0}"/>
              </a:ext>
            </a:extLst>
          </p:cNvPr>
          <p:cNvSpPr/>
          <p:nvPr/>
        </p:nvSpPr>
        <p:spPr>
          <a:xfrm>
            <a:off x="1947689" y="1366005"/>
            <a:ext cx="3599546" cy="319745"/>
          </a:xfrm>
          <a:prstGeom prst="rect">
            <a:avLst/>
          </a:prstGeom>
          <a:solidFill>
            <a:schemeClr val="accent6">
              <a:alpha val="34000"/>
            </a:schemeClr>
          </a:solidFill>
          <a:ln w="31750" cap="rnd" cmpd="sng" algn="ctr">
            <a:solidFill>
              <a:schemeClr val="accent6"/>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prstClr val="black"/>
              </a:solidFill>
              <a:latin typeface="メイリオ"/>
            </a:endParaRPr>
          </a:p>
        </p:txBody>
      </p:sp>
      <p:sp>
        <p:nvSpPr>
          <p:cNvPr id="49" name="正方形/長方形 48">
            <a:extLst>
              <a:ext uri="{FF2B5EF4-FFF2-40B4-BE49-F238E27FC236}">
                <a16:creationId xmlns:a16="http://schemas.microsoft.com/office/drawing/2014/main" id="{47D10A05-B720-D64B-881E-E6758C714CBB}"/>
              </a:ext>
            </a:extLst>
          </p:cNvPr>
          <p:cNvSpPr/>
          <p:nvPr/>
        </p:nvSpPr>
        <p:spPr>
          <a:xfrm>
            <a:off x="1947689" y="1702719"/>
            <a:ext cx="3599546" cy="255873"/>
          </a:xfrm>
          <a:prstGeom prst="rect">
            <a:avLst/>
          </a:prstGeom>
          <a:solidFill>
            <a:schemeClr val="accent3">
              <a:alpha val="35214"/>
            </a:schemeClr>
          </a:solidFill>
          <a:ln w="31750" cap="rnd" cmpd="sng" algn="ctr">
            <a:solidFill>
              <a:schemeClr val="accent3"/>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prstClr val="black"/>
              </a:solidFill>
              <a:latin typeface="メイリオ"/>
            </a:endParaRPr>
          </a:p>
        </p:txBody>
      </p:sp>
      <p:sp>
        <p:nvSpPr>
          <p:cNvPr id="38" name="正方形/長方形 37">
            <a:extLst>
              <a:ext uri="{FF2B5EF4-FFF2-40B4-BE49-F238E27FC236}">
                <a16:creationId xmlns:a16="http://schemas.microsoft.com/office/drawing/2014/main" id="{9C16FAF7-F742-C6EF-9877-72283BDD9072}"/>
              </a:ext>
            </a:extLst>
          </p:cNvPr>
          <p:cNvSpPr/>
          <p:nvPr/>
        </p:nvSpPr>
        <p:spPr>
          <a:xfrm>
            <a:off x="3991035" y="1716327"/>
            <a:ext cx="159872" cy="64027"/>
          </a:xfrm>
          <a:prstGeom prst="rect">
            <a:avLst/>
          </a:prstGeom>
          <a:solidFill>
            <a:schemeClr val="bg2">
              <a:lumMod val="90000"/>
            </a:schemeClr>
          </a:solidFill>
          <a:ln w="9525" cap="flat" cmpd="sng" algn="ctr">
            <a:solidFill>
              <a:srgbClr val="454958"/>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defRPr/>
            </a:pPr>
            <a:endParaRPr kumimoji="0" lang="ja-JP" altLang="en-US" sz="400" kern="0" dirty="0">
              <a:solidFill>
                <a:schemeClr val="accent3"/>
              </a:solidFill>
              <a:latin typeface="メイリオ"/>
            </a:endParaRPr>
          </a:p>
        </p:txBody>
      </p:sp>
      <p:sp>
        <p:nvSpPr>
          <p:cNvPr id="39" name="テキスト ボックス 38">
            <a:extLst>
              <a:ext uri="{FF2B5EF4-FFF2-40B4-BE49-F238E27FC236}">
                <a16:creationId xmlns:a16="http://schemas.microsoft.com/office/drawing/2014/main" id="{AD5A2C3A-AC87-3507-1D69-CD2ECB067A53}"/>
              </a:ext>
            </a:extLst>
          </p:cNvPr>
          <p:cNvSpPr txBox="1"/>
          <p:nvPr/>
        </p:nvSpPr>
        <p:spPr>
          <a:xfrm>
            <a:off x="4358878" y="1659409"/>
            <a:ext cx="918661" cy="176400"/>
          </a:xfrm>
          <a:prstGeom prst="roundRect">
            <a:avLst>
              <a:gd name="adj" fmla="val 50000"/>
            </a:avLst>
          </a:prstGeom>
          <a:solidFill>
            <a:srgbClr val="FFFFFF"/>
          </a:solidFill>
          <a:ln>
            <a:solidFill>
              <a:schemeClr val="bg2"/>
            </a:solidFill>
          </a:ln>
        </p:spPr>
        <p:txBody>
          <a:bodyPr wrap="none" lIns="0" tIns="18000" rIns="0" bIns="0" rtlCol="0" anchor="ctr">
            <a:noAutofit/>
          </a:bodyPr>
          <a:lstStyle/>
          <a:p>
            <a:pPr algn="ctr">
              <a:defRPr/>
            </a:pPr>
            <a:r>
              <a:rPr kumimoji="0" lang="en-US" altLang="ja-JP" sz="600" kern="0" dirty="0">
                <a:solidFill>
                  <a:schemeClr val="accent3"/>
                </a:solidFill>
                <a:latin typeface="メイリオ"/>
              </a:rPr>
              <a:t>【</a:t>
            </a:r>
            <a:r>
              <a:rPr kumimoji="0" lang="ja-JP" altLang="en-US" sz="600" kern="0">
                <a:solidFill>
                  <a:schemeClr val="accent3"/>
                </a:solidFill>
                <a:latin typeface="メイリオ"/>
              </a:rPr>
              <a:t>一覧</a:t>
            </a:r>
            <a:r>
              <a:rPr kumimoji="0" lang="en-US" altLang="ja-JP" sz="600" kern="0" dirty="0">
                <a:solidFill>
                  <a:schemeClr val="accent3"/>
                </a:solidFill>
                <a:latin typeface="メイリオ"/>
              </a:rPr>
              <a:t>】</a:t>
            </a:r>
            <a:r>
              <a:rPr kumimoji="0" lang="ja-JP" altLang="en-US" sz="600" kern="0">
                <a:solidFill>
                  <a:schemeClr val="accent3"/>
                </a:solidFill>
                <a:latin typeface="メイリオ"/>
              </a:rPr>
              <a:t>タブ表示</a:t>
            </a:r>
            <a:r>
              <a:rPr kumimoji="0" lang="ja-JP" altLang="en-US" sz="600" kern="0" dirty="0">
                <a:solidFill>
                  <a:schemeClr val="accent3"/>
                </a:solidFill>
                <a:latin typeface="メイリオ"/>
              </a:rPr>
              <a:t>なし</a:t>
            </a:r>
          </a:p>
        </p:txBody>
      </p:sp>
      <p:cxnSp>
        <p:nvCxnSpPr>
          <p:cNvPr id="51" name="直線矢印コネクタ 50">
            <a:extLst>
              <a:ext uri="{FF2B5EF4-FFF2-40B4-BE49-F238E27FC236}">
                <a16:creationId xmlns:a16="http://schemas.microsoft.com/office/drawing/2014/main" id="{E35C2AFD-2593-CA1C-EAAF-DEF71E32DDF2}"/>
              </a:ext>
            </a:extLst>
          </p:cNvPr>
          <p:cNvCxnSpPr>
            <a:stCxn id="39" idx="1"/>
            <a:endCxn id="38" idx="3"/>
          </p:cNvCxnSpPr>
          <p:nvPr/>
        </p:nvCxnSpPr>
        <p:spPr>
          <a:xfrm flipH="1">
            <a:off x="4150907" y="1747609"/>
            <a:ext cx="207971" cy="732"/>
          </a:xfrm>
          <a:prstGeom prst="straightConnector1">
            <a:avLst/>
          </a:prstGeom>
          <a:ln>
            <a:solidFill>
              <a:schemeClr val="accent3"/>
            </a:solidFill>
            <a:tailEnd type="triangle" w="sm" len="sm"/>
          </a:ln>
        </p:spPr>
        <p:style>
          <a:lnRef idx="1">
            <a:schemeClr val="accent1"/>
          </a:lnRef>
          <a:fillRef idx="0">
            <a:schemeClr val="accent1"/>
          </a:fillRef>
          <a:effectRef idx="0">
            <a:schemeClr val="accent1"/>
          </a:effectRef>
          <a:fontRef idx="minor">
            <a:schemeClr val="tx1"/>
          </a:fontRef>
        </p:style>
      </p:cxnSp>
      <p:sp>
        <p:nvSpPr>
          <p:cNvPr id="54" name="テキスト ボックス 53">
            <a:extLst>
              <a:ext uri="{FF2B5EF4-FFF2-40B4-BE49-F238E27FC236}">
                <a16:creationId xmlns:a16="http://schemas.microsoft.com/office/drawing/2014/main" id="{87A163BD-99BD-DD8D-4243-114535688EC5}"/>
              </a:ext>
            </a:extLst>
          </p:cNvPr>
          <p:cNvSpPr txBox="1"/>
          <p:nvPr/>
        </p:nvSpPr>
        <p:spPr>
          <a:xfrm>
            <a:off x="4413427" y="2464026"/>
            <a:ext cx="918661" cy="177863"/>
          </a:xfrm>
          <a:prstGeom prst="roundRect">
            <a:avLst>
              <a:gd name="adj" fmla="val 50000"/>
            </a:avLst>
          </a:prstGeom>
          <a:solidFill>
            <a:srgbClr val="FFFFFF"/>
          </a:solidFill>
          <a:ln>
            <a:solidFill>
              <a:schemeClr val="bg2"/>
            </a:solidFill>
          </a:ln>
        </p:spPr>
        <p:txBody>
          <a:bodyPr wrap="none" lIns="0" tIns="18000" rIns="0" bIns="0" rtlCol="0" anchor="ctr">
            <a:noAutofit/>
          </a:bodyPr>
          <a:lstStyle/>
          <a:p>
            <a:pPr algn="ctr">
              <a:defRPr/>
            </a:pPr>
            <a:r>
              <a:rPr kumimoji="0" lang="ja-JP" altLang="en-US" sz="600" kern="0">
                <a:solidFill>
                  <a:schemeClr val="accent3"/>
                </a:solidFill>
                <a:latin typeface="メイリオ"/>
              </a:rPr>
              <a:t>バナー掲載</a:t>
            </a:r>
            <a:endParaRPr kumimoji="0" lang="ja-JP" altLang="en-US" sz="600" kern="0" dirty="0">
              <a:solidFill>
                <a:schemeClr val="accent3"/>
              </a:solidFill>
              <a:latin typeface="メイリオ"/>
            </a:endParaRPr>
          </a:p>
        </p:txBody>
      </p:sp>
      <p:sp>
        <p:nvSpPr>
          <p:cNvPr id="55" name="正方形/長方形 54">
            <a:extLst>
              <a:ext uri="{FF2B5EF4-FFF2-40B4-BE49-F238E27FC236}">
                <a16:creationId xmlns:a16="http://schemas.microsoft.com/office/drawing/2014/main" id="{29462464-7C04-BE68-6F2A-1FF3CEB03FD8}"/>
              </a:ext>
            </a:extLst>
          </p:cNvPr>
          <p:cNvSpPr/>
          <p:nvPr/>
        </p:nvSpPr>
        <p:spPr>
          <a:xfrm>
            <a:off x="4238371" y="3038207"/>
            <a:ext cx="1308864" cy="1173457"/>
          </a:xfrm>
          <a:prstGeom prst="rect">
            <a:avLst/>
          </a:prstGeom>
          <a:solidFill>
            <a:schemeClr val="accent3">
              <a:alpha val="35214"/>
            </a:schemeClr>
          </a:solidFill>
          <a:ln w="31750" cap="rnd" cmpd="sng" algn="ctr">
            <a:solidFill>
              <a:schemeClr val="accent3"/>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prstClr val="black"/>
              </a:solidFill>
              <a:latin typeface="メイリオ"/>
            </a:endParaRPr>
          </a:p>
        </p:txBody>
      </p:sp>
      <p:sp>
        <p:nvSpPr>
          <p:cNvPr id="56" name="正方形/長方形 55">
            <a:extLst>
              <a:ext uri="{FF2B5EF4-FFF2-40B4-BE49-F238E27FC236}">
                <a16:creationId xmlns:a16="http://schemas.microsoft.com/office/drawing/2014/main" id="{8BBE624B-4513-6414-9A53-8011D585F0BA}"/>
              </a:ext>
            </a:extLst>
          </p:cNvPr>
          <p:cNvSpPr/>
          <p:nvPr/>
        </p:nvSpPr>
        <p:spPr>
          <a:xfrm>
            <a:off x="1947689" y="2068901"/>
            <a:ext cx="639487" cy="2497047"/>
          </a:xfrm>
          <a:prstGeom prst="rect">
            <a:avLst/>
          </a:prstGeom>
          <a:solidFill>
            <a:schemeClr val="accent3">
              <a:alpha val="35214"/>
            </a:schemeClr>
          </a:solidFill>
          <a:ln w="31750" cap="rnd" cmpd="sng" algn="ctr">
            <a:solidFill>
              <a:schemeClr val="accent3"/>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prstClr val="black"/>
              </a:solidFill>
              <a:latin typeface="メイリオ"/>
            </a:endParaRPr>
          </a:p>
        </p:txBody>
      </p:sp>
      <p:sp>
        <p:nvSpPr>
          <p:cNvPr id="60" name="正方形/長方形 59">
            <a:extLst>
              <a:ext uri="{FF2B5EF4-FFF2-40B4-BE49-F238E27FC236}">
                <a16:creationId xmlns:a16="http://schemas.microsoft.com/office/drawing/2014/main" id="{DADD8221-F6FF-1C91-F2A9-C31BCED10849}"/>
              </a:ext>
            </a:extLst>
          </p:cNvPr>
          <p:cNvSpPr/>
          <p:nvPr/>
        </p:nvSpPr>
        <p:spPr>
          <a:xfrm>
            <a:off x="2404433" y="2087185"/>
            <a:ext cx="159872" cy="64027"/>
          </a:xfrm>
          <a:prstGeom prst="rect">
            <a:avLst/>
          </a:prstGeom>
          <a:solidFill>
            <a:schemeClr val="bg2">
              <a:lumMod val="90000"/>
            </a:schemeClr>
          </a:solidFill>
          <a:ln w="9525" cap="flat" cmpd="sng" algn="ctr">
            <a:solidFill>
              <a:srgbClr val="454958"/>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defRPr/>
            </a:pPr>
            <a:endParaRPr kumimoji="0" lang="ja-JP" altLang="en-US" sz="400" kern="0" dirty="0">
              <a:solidFill>
                <a:schemeClr val="accent3"/>
              </a:solidFill>
              <a:latin typeface="メイリオ"/>
            </a:endParaRPr>
          </a:p>
        </p:txBody>
      </p:sp>
      <p:sp>
        <p:nvSpPr>
          <p:cNvPr id="61" name="テキスト ボックス 60">
            <a:extLst>
              <a:ext uri="{FF2B5EF4-FFF2-40B4-BE49-F238E27FC236}">
                <a16:creationId xmlns:a16="http://schemas.microsoft.com/office/drawing/2014/main" id="{D107BF73-2C1D-4904-9F67-06E055B1E067}"/>
              </a:ext>
            </a:extLst>
          </p:cNvPr>
          <p:cNvSpPr txBox="1"/>
          <p:nvPr/>
        </p:nvSpPr>
        <p:spPr>
          <a:xfrm>
            <a:off x="867932" y="2236329"/>
            <a:ext cx="918661" cy="282146"/>
          </a:xfrm>
          <a:prstGeom prst="roundRect">
            <a:avLst>
              <a:gd name="adj" fmla="val 50000"/>
            </a:avLst>
          </a:prstGeom>
          <a:solidFill>
            <a:srgbClr val="FFFFFF"/>
          </a:solidFill>
          <a:ln>
            <a:solidFill>
              <a:schemeClr val="bg2"/>
            </a:solidFill>
          </a:ln>
        </p:spPr>
        <p:txBody>
          <a:bodyPr wrap="none" lIns="0" tIns="18000" rIns="0" bIns="0" rtlCol="0" anchor="ctr">
            <a:noAutofit/>
          </a:bodyPr>
          <a:lstStyle/>
          <a:p>
            <a:pPr algn="ctr">
              <a:lnSpc>
                <a:spcPct val="120000"/>
              </a:lnSpc>
              <a:defRPr/>
            </a:pPr>
            <a:r>
              <a:rPr kumimoji="0" lang="en-US" altLang="ja-JP" sz="600" kern="0" dirty="0">
                <a:solidFill>
                  <a:schemeClr val="accent3"/>
                </a:solidFill>
                <a:latin typeface="メイリオ"/>
              </a:rPr>
              <a:t>【</a:t>
            </a:r>
            <a:r>
              <a:rPr kumimoji="0" lang="ja-JP" altLang="en-US" sz="600" kern="0">
                <a:solidFill>
                  <a:schemeClr val="accent3"/>
                </a:solidFill>
                <a:latin typeface="メイリオ"/>
              </a:rPr>
              <a:t>サービス一覧</a:t>
            </a:r>
            <a:r>
              <a:rPr kumimoji="0" lang="en-US" altLang="ja-JP" sz="600" kern="0" dirty="0">
                <a:solidFill>
                  <a:schemeClr val="accent3"/>
                </a:solidFill>
                <a:latin typeface="メイリオ"/>
              </a:rPr>
              <a:t>】</a:t>
            </a:r>
            <a:br>
              <a:rPr kumimoji="0" lang="en-US" altLang="ja-JP" sz="600" kern="0" dirty="0">
                <a:solidFill>
                  <a:schemeClr val="accent3"/>
                </a:solidFill>
                <a:latin typeface="メイリオ"/>
              </a:rPr>
            </a:br>
            <a:r>
              <a:rPr kumimoji="0" lang="ja-JP" altLang="en-US" sz="600" kern="0">
                <a:solidFill>
                  <a:schemeClr val="accent3"/>
                </a:solidFill>
                <a:latin typeface="メイリオ"/>
              </a:rPr>
              <a:t>タブ表示</a:t>
            </a:r>
            <a:r>
              <a:rPr kumimoji="0" lang="ja-JP" altLang="en-US" sz="600" kern="0" dirty="0">
                <a:solidFill>
                  <a:schemeClr val="accent3"/>
                </a:solidFill>
                <a:latin typeface="メイリオ"/>
              </a:rPr>
              <a:t>なし</a:t>
            </a:r>
          </a:p>
        </p:txBody>
      </p:sp>
      <p:cxnSp>
        <p:nvCxnSpPr>
          <p:cNvPr id="67" name="カギ線コネクタ 66">
            <a:extLst>
              <a:ext uri="{FF2B5EF4-FFF2-40B4-BE49-F238E27FC236}">
                <a16:creationId xmlns:a16="http://schemas.microsoft.com/office/drawing/2014/main" id="{018B6751-BADB-23CA-9FC1-E1D6A1FB489B}"/>
              </a:ext>
            </a:extLst>
          </p:cNvPr>
          <p:cNvCxnSpPr>
            <a:cxnSpLocks/>
            <a:stCxn id="60" idx="2"/>
            <a:endCxn id="61" idx="3"/>
          </p:cNvCxnSpPr>
          <p:nvPr/>
        </p:nvCxnSpPr>
        <p:spPr>
          <a:xfrm rot="5400000">
            <a:off x="2022386" y="1915419"/>
            <a:ext cx="226190" cy="697776"/>
          </a:xfrm>
          <a:prstGeom prst="bentConnector2">
            <a:avLst/>
          </a:prstGeom>
          <a:ln>
            <a:solidFill>
              <a:schemeClr val="accent3"/>
            </a:solidFill>
            <a:tailEnd type="triangle" w="sm" len="sm"/>
          </a:ln>
        </p:spPr>
        <p:style>
          <a:lnRef idx="1">
            <a:schemeClr val="accent1"/>
          </a:lnRef>
          <a:fillRef idx="0">
            <a:schemeClr val="accent1"/>
          </a:fillRef>
          <a:effectRef idx="0">
            <a:schemeClr val="accent1"/>
          </a:effectRef>
          <a:fontRef idx="minor">
            <a:schemeClr val="tx1"/>
          </a:fontRef>
        </p:style>
      </p:cxnSp>
      <p:grpSp>
        <p:nvGrpSpPr>
          <p:cNvPr id="112" name="グループ化 111">
            <a:extLst>
              <a:ext uri="{FF2B5EF4-FFF2-40B4-BE49-F238E27FC236}">
                <a16:creationId xmlns:a16="http://schemas.microsoft.com/office/drawing/2014/main" id="{FBF6DA30-A72E-A740-F788-6B1AD7FB0751}"/>
              </a:ext>
            </a:extLst>
          </p:cNvPr>
          <p:cNvGrpSpPr/>
          <p:nvPr/>
        </p:nvGrpSpPr>
        <p:grpSpPr>
          <a:xfrm>
            <a:off x="6579160" y="1428177"/>
            <a:ext cx="5133416" cy="1936483"/>
            <a:chOff x="6579160" y="1428177"/>
            <a:chExt cx="5133416" cy="1936483"/>
          </a:xfrm>
        </p:grpSpPr>
        <p:sp>
          <p:nvSpPr>
            <p:cNvPr id="72" name="正方形/長方形 71">
              <a:extLst>
                <a:ext uri="{FF2B5EF4-FFF2-40B4-BE49-F238E27FC236}">
                  <a16:creationId xmlns:a16="http://schemas.microsoft.com/office/drawing/2014/main" id="{F3B378DC-F2ED-AE53-3AFE-74B9D1C92162}"/>
                </a:ext>
              </a:extLst>
            </p:cNvPr>
            <p:cNvSpPr/>
            <p:nvPr/>
          </p:nvSpPr>
          <p:spPr>
            <a:xfrm>
              <a:off x="6579160" y="1716177"/>
              <a:ext cx="5133416" cy="1648483"/>
            </a:xfrm>
            <a:prstGeom prst="rect">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1999" tIns="180000" rIns="251999" bIns="180000" numCol="1" spcCol="0" rtlCol="0" fromWordArt="0" anchor="ctr" anchorCtr="0" forceAA="0" compatLnSpc="1">
              <a:prstTxWarp prst="textNoShape">
                <a:avLst/>
              </a:prstTxWarp>
              <a:spAutoFit/>
            </a:bodyPr>
            <a:lstStyle/>
            <a:p>
              <a:pPr marL="171450" indent="-171450">
                <a:lnSpc>
                  <a:spcPct val="120000"/>
                </a:lnSpc>
                <a:buFont typeface="Arial" panose="020B0604020202020204" pitchFamily="34" charset="0"/>
                <a:buChar char="•"/>
              </a:pPr>
              <a:r>
                <a:rPr kumimoji="1" lang="en" altLang="ja-JP" sz="1000" dirty="0">
                  <a:solidFill>
                    <a:schemeClr val="tx1"/>
                  </a:solidFill>
                  <a:latin typeface="Meiryo" panose="020B0604030504040204" pitchFamily="34" charset="-128"/>
                  <a:ea typeface="Meiryo" panose="020B0604030504040204" pitchFamily="34" charset="-128"/>
                </a:rPr>
                <a:t>PR</a:t>
              </a:r>
              <a:r>
                <a:rPr kumimoji="1" lang="ja-JP" altLang="en-US" sz="1000">
                  <a:solidFill>
                    <a:schemeClr val="tx1"/>
                  </a:solidFill>
                  <a:latin typeface="Meiryo" panose="020B0604030504040204" pitchFamily="34" charset="-128"/>
                  <a:ea typeface="Meiryo" panose="020B0604030504040204" pitchFamily="34" charset="-128"/>
                </a:rPr>
                <a:t>企画クレジット</a:t>
              </a:r>
              <a:r>
                <a:rPr kumimoji="1" lang="en-US" altLang="ja-JP" sz="1000" dirty="0">
                  <a:solidFill>
                    <a:schemeClr val="tx1"/>
                  </a:solidFill>
                  <a:latin typeface="Meiryo" panose="020B0604030504040204" pitchFamily="34" charset="-128"/>
                  <a:ea typeface="Meiryo" panose="020B0604030504040204" pitchFamily="34" charset="-128"/>
                </a:rPr>
                <a:t>/</a:t>
              </a:r>
              <a:r>
                <a:rPr kumimoji="1" lang="ja-JP" altLang="en-US" sz="1000">
                  <a:solidFill>
                    <a:schemeClr val="tx1"/>
                  </a:solidFill>
                  <a:latin typeface="Meiryo" panose="020B0604030504040204" pitchFamily="34" charset="-128"/>
                  <a:ea typeface="Meiryo" panose="020B0604030504040204" pitchFamily="34" charset="-128"/>
                </a:rPr>
                <a:t>掲載期間を以下の通りテキスト表記します</a:t>
              </a:r>
              <a:br>
                <a:rPr kumimoji="1" lang="ja-JP" altLang="en-US" sz="1000">
                  <a:solidFill>
                    <a:schemeClr val="tx1"/>
                  </a:solidFill>
                  <a:latin typeface="Meiryo" panose="020B0604030504040204" pitchFamily="34" charset="-128"/>
                  <a:ea typeface="Meiryo" panose="020B0604030504040204" pitchFamily="34" charset="-128"/>
                </a:rPr>
              </a:br>
              <a:r>
                <a:rPr kumimoji="1" lang="ja-JP" altLang="en-US" sz="1000">
                  <a:solidFill>
                    <a:schemeClr val="tx1"/>
                  </a:solidFill>
                  <a:latin typeface="Meiryo" panose="020B0604030504040204" pitchFamily="34" charset="-128"/>
                  <a:ea typeface="Meiryo" panose="020B0604030504040204" pitchFamily="34" charset="-128"/>
                </a:rPr>
                <a:t>［</a:t>
              </a:r>
              <a:r>
                <a:rPr kumimoji="1" lang="en" altLang="ja-JP" sz="1000" dirty="0">
                  <a:solidFill>
                    <a:schemeClr val="tx1"/>
                  </a:solidFill>
                  <a:latin typeface="Meiryo" panose="020B0604030504040204" pitchFamily="34" charset="-128"/>
                  <a:ea typeface="Meiryo" panose="020B0604030504040204" pitchFamily="34" charset="-128"/>
                </a:rPr>
                <a:t>Yahoo! JAPAN PR</a:t>
              </a:r>
              <a:r>
                <a:rPr kumimoji="1" lang="ja-JP" altLang="en-US" sz="1000">
                  <a:solidFill>
                    <a:schemeClr val="tx1"/>
                  </a:solidFill>
                  <a:latin typeface="Meiryo" panose="020B0604030504040204" pitchFamily="34" charset="-128"/>
                  <a:ea typeface="Meiryo" panose="020B0604030504040204" pitchFamily="34" charset="-128"/>
                </a:rPr>
                <a:t>企画］　掲載期間：</a:t>
              </a:r>
              <a:r>
                <a:rPr kumimoji="1" lang="en-US" altLang="ja-JP" sz="1000" dirty="0">
                  <a:solidFill>
                    <a:schemeClr val="tx1"/>
                  </a:solidFill>
                  <a:latin typeface="Meiryo" panose="020B0604030504040204" pitchFamily="34" charset="-128"/>
                  <a:ea typeface="Meiryo" panose="020B0604030504040204" pitchFamily="34" charset="-128"/>
                </a:rPr>
                <a:t>20○○</a:t>
              </a:r>
              <a:r>
                <a:rPr kumimoji="1" lang="ja-JP" altLang="en-US" sz="1000">
                  <a:solidFill>
                    <a:schemeClr val="tx1"/>
                  </a:solidFill>
                  <a:latin typeface="Meiryo" panose="020B0604030504040204" pitchFamily="34" charset="-128"/>
                  <a:ea typeface="Meiryo" panose="020B0604030504040204" pitchFamily="34" charset="-128"/>
                </a:rPr>
                <a:t>年○月○日～○月○日</a:t>
              </a:r>
            </a:p>
            <a:p>
              <a:pPr marL="171450" indent="-171450">
                <a:lnSpc>
                  <a:spcPct val="120000"/>
                </a:lnSpc>
                <a:buFont typeface="Arial" panose="020B0604020202020204" pitchFamily="34" charset="0"/>
                <a:buChar char="•"/>
              </a:pPr>
              <a:endParaRPr kumimoji="1" lang="ja-JP" altLang="en-US" sz="1000">
                <a:solidFill>
                  <a:schemeClr val="tx1"/>
                </a:solidFill>
                <a:latin typeface="Meiryo" panose="020B0604030504040204" pitchFamily="34" charset="-128"/>
                <a:ea typeface="Meiryo" panose="020B0604030504040204" pitchFamily="34" charset="-128"/>
              </a:endParaRPr>
            </a:p>
            <a:p>
              <a:pPr marL="171450" indent="-171450">
                <a:lnSpc>
                  <a:spcPct val="120000"/>
                </a:lnSpc>
                <a:buFont typeface="Arial" panose="020B0604020202020204" pitchFamily="34" charset="0"/>
                <a:buChar char="•"/>
              </a:pPr>
              <a:r>
                <a:rPr kumimoji="1" lang="ja-JP" altLang="en-US" sz="1000">
                  <a:solidFill>
                    <a:schemeClr val="tx1"/>
                  </a:solidFill>
                  <a:latin typeface="Meiryo" panose="020B0604030504040204" pitchFamily="34" charset="-128"/>
                  <a:ea typeface="Meiryo" panose="020B0604030504040204" pitchFamily="34" charset="-128"/>
                </a:rPr>
                <a:t>センターロゴ（</a:t>
              </a:r>
              <a:r>
                <a:rPr kumimoji="1" lang="en" altLang="ja-JP" sz="1000" dirty="0">
                  <a:solidFill>
                    <a:schemeClr val="tx1"/>
                  </a:solidFill>
                  <a:latin typeface="Meiryo" panose="020B0604030504040204" pitchFamily="34" charset="-128"/>
                  <a:ea typeface="Meiryo" panose="020B0604030504040204" pitchFamily="34" charset="-128"/>
                </a:rPr>
                <a:t>Yahoo! JAPAN</a:t>
              </a:r>
              <a:r>
                <a:rPr kumimoji="1" lang="ja-JP" altLang="en-US" sz="1000">
                  <a:solidFill>
                    <a:schemeClr val="tx1"/>
                  </a:solidFill>
                  <a:latin typeface="Meiryo" panose="020B0604030504040204" pitchFamily="34" charset="-128"/>
                  <a:ea typeface="Meiryo" panose="020B0604030504040204" pitchFamily="34" charset="-128"/>
                </a:rPr>
                <a:t>ロゴ）、及びその左右のアイコン（</a:t>
              </a:r>
              <a:r>
                <a:rPr kumimoji="1" lang="en-US" altLang="ja-JP" sz="1000" dirty="0">
                  <a:solidFill>
                    <a:schemeClr val="tx1"/>
                  </a:solidFill>
                  <a:latin typeface="Meiryo" panose="020B0604030504040204" pitchFamily="34" charset="-128"/>
                  <a:ea typeface="Meiryo" panose="020B0604030504040204" pitchFamily="34" charset="-128"/>
                </a:rPr>
                <a:t>6</a:t>
              </a:r>
              <a:r>
                <a:rPr kumimoji="1" lang="ja-JP" altLang="en-US" sz="1000">
                  <a:solidFill>
                    <a:schemeClr val="tx1"/>
                  </a:solidFill>
                  <a:latin typeface="Meiryo" panose="020B0604030504040204" pitchFamily="34" charset="-128"/>
                  <a:ea typeface="Meiryo" panose="020B0604030504040204" pitchFamily="34" charset="-128"/>
                </a:rPr>
                <a:t>個）は、クライアント様の企業ロゴやブランドロゴ、商品パッケージなどに置き換えていただきます。</a:t>
              </a:r>
              <a:br>
                <a:rPr kumimoji="1" lang="ja-JP" altLang="en-US" sz="1000">
                  <a:solidFill>
                    <a:schemeClr val="tx1"/>
                  </a:solidFill>
                  <a:latin typeface="Meiryo" panose="020B0604030504040204" pitchFamily="34" charset="-128"/>
                  <a:ea typeface="Meiryo" panose="020B0604030504040204" pitchFamily="34" charset="-128"/>
                </a:rPr>
              </a:br>
              <a:r>
                <a:rPr kumimoji="1" lang="en-US" altLang="ja-JP" sz="1000" dirty="0">
                  <a:solidFill>
                    <a:schemeClr val="accent6"/>
                  </a:solidFill>
                  <a:latin typeface="Meiryo" panose="020B0604030504040204" pitchFamily="34" charset="-128"/>
                  <a:ea typeface="Meiryo" panose="020B0604030504040204" pitchFamily="34" charset="-128"/>
                </a:rPr>
                <a:t>※</a:t>
              </a:r>
              <a:r>
                <a:rPr kumimoji="1" lang="en" altLang="ja-JP" sz="1000" dirty="0">
                  <a:solidFill>
                    <a:schemeClr val="accent6"/>
                  </a:solidFill>
                  <a:latin typeface="Meiryo" panose="020B0604030504040204" pitchFamily="34" charset="-128"/>
                  <a:ea typeface="Meiryo" panose="020B0604030504040204" pitchFamily="34" charset="-128"/>
                </a:rPr>
                <a:t>Yahoo! JAPAN</a:t>
              </a:r>
              <a:r>
                <a:rPr kumimoji="1" lang="ja-JP" altLang="en-US" sz="1000">
                  <a:solidFill>
                    <a:schemeClr val="accent6"/>
                  </a:solidFill>
                  <a:latin typeface="Meiryo" panose="020B0604030504040204" pitchFamily="34" charset="-128"/>
                  <a:ea typeface="Meiryo" panose="020B0604030504040204" pitchFamily="34" charset="-128"/>
                </a:rPr>
                <a:t>のロゴやアイコンは使用できません。</a:t>
              </a:r>
              <a:endParaRPr kumimoji="1" lang="ja-JP" altLang="en-US" sz="1000" dirty="0">
                <a:solidFill>
                  <a:schemeClr val="accent6"/>
                </a:solidFill>
                <a:latin typeface="Meiryo" panose="020B0604030504040204" pitchFamily="34" charset="-128"/>
                <a:ea typeface="Meiryo" panose="020B0604030504040204" pitchFamily="34" charset="-128"/>
              </a:endParaRPr>
            </a:p>
          </p:txBody>
        </p:sp>
        <p:sp>
          <p:nvSpPr>
            <p:cNvPr id="73" name="object 39">
              <a:extLst>
                <a:ext uri="{FF2B5EF4-FFF2-40B4-BE49-F238E27FC236}">
                  <a16:creationId xmlns:a16="http://schemas.microsoft.com/office/drawing/2014/main" id="{A2D600B3-4F13-5FFB-CDC6-9CA32A85C565}"/>
                </a:ext>
              </a:extLst>
            </p:cNvPr>
            <p:cNvSpPr/>
            <p:nvPr/>
          </p:nvSpPr>
          <p:spPr>
            <a:xfrm>
              <a:off x="6579160" y="1428177"/>
              <a:ext cx="4094833" cy="288000"/>
            </a:xfrm>
            <a:prstGeom prst="snip1Rect">
              <a:avLst/>
            </a:prstGeom>
            <a:solidFill>
              <a:schemeClr val="accent6"/>
            </a:solidFill>
            <a:ln w="9525" cap="flat" cmpd="sng" algn="ctr">
              <a:solidFill>
                <a:srgbClr val="C9002C"/>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a:defRPr/>
              </a:pPr>
              <a:r>
                <a:rPr kumimoji="0" lang="ja-JP" altLang="en-US" sz="1000" b="1" kern="0" spc="300">
                  <a:solidFill>
                    <a:schemeClr val="bg1"/>
                  </a:solidFill>
                  <a:latin typeface="Meiryo" panose="020B0604030504040204" pitchFamily="34" charset="-128"/>
                  <a:ea typeface="Meiryo" panose="020B0604030504040204" pitchFamily="34" charset="-128"/>
                  <a:cs typeface="Calibri" panose="020F0502020204030204"/>
                </a:rPr>
                <a:t>ヘッダ周辺</a:t>
              </a:r>
              <a:endParaRPr kumimoji="0" lang="en-US" altLang="ja-JP" sz="1000" b="1" kern="0" spc="300" dirty="0">
                <a:solidFill>
                  <a:schemeClr val="bg1"/>
                </a:solidFill>
                <a:latin typeface="Meiryo" panose="020B0604030504040204" pitchFamily="34" charset="-128"/>
                <a:ea typeface="Meiryo" panose="020B0604030504040204" pitchFamily="34" charset="-128"/>
                <a:cs typeface="Calibri" panose="020F0502020204030204"/>
              </a:endParaRPr>
            </a:p>
          </p:txBody>
        </p:sp>
      </p:grpSp>
      <p:grpSp>
        <p:nvGrpSpPr>
          <p:cNvPr id="111" name="グループ化 110">
            <a:extLst>
              <a:ext uri="{FF2B5EF4-FFF2-40B4-BE49-F238E27FC236}">
                <a16:creationId xmlns:a16="http://schemas.microsoft.com/office/drawing/2014/main" id="{8912C2DC-EF1B-AEED-0F07-8F2CFFD49406}"/>
              </a:ext>
            </a:extLst>
          </p:cNvPr>
          <p:cNvGrpSpPr/>
          <p:nvPr/>
        </p:nvGrpSpPr>
        <p:grpSpPr>
          <a:xfrm>
            <a:off x="6579160" y="3507470"/>
            <a:ext cx="5133416" cy="828487"/>
            <a:chOff x="6579160" y="3516517"/>
            <a:chExt cx="5133416" cy="828487"/>
          </a:xfrm>
        </p:grpSpPr>
        <p:sp>
          <p:nvSpPr>
            <p:cNvPr id="74" name="正方形/長方形 73">
              <a:extLst>
                <a:ext uri="{FF2B5EF4-FFF2-40B4-BE49-F238E27FC236}">
                  <a16:creationId xmlns:a16="http://schemas.microsoft.com/office/drawing/2014/main" id="{3FD9BAA7-F322-6192-103D-0C1BA107735E}"/>
                </a:ext>
              </a:extLst>
            </p:cNvPr>
            <p:cNvSpPr/>
            <p:nvPr/>
          </p:nvSpPr>
          <p:spPr>
            <a:xfrm>
              <a:off x="6579160" y="3804517"/>
              <a:ext cx="5133416" cy="540487"/>
            </a:xfrm>
            <a:prstGeom prst="rect">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1999" tIns="180000" rIns="251999" bIns="180000" numCol="1" spcCol="0" rtlCol="0" fromWordArt="0" anchor="t" anchorCtr="0" forceAA="0" compatLnSpc="1">
              <a:prstTxWarp prst="textNoShape">
                <a:avLst/>
              </a:prstTxWarp>
              <a:spAutoFit/>
            </a:bodyPr>
            <a:lstStyle/>
            <a:p>
              <a:pPr marL="171450" indent="-171450">
                <a:lnSpc>
                  <a:spcPct val="120000"/>
                </a:lnSpc>
                <a:buFont typeface="Arial" panose="020B0604020202020204" pitchFamily="34" charset="0"/>
                <a:buChar char="•"/>
              </a:pPr>
              <a:r>
                <a:rPr kumimoji="1" lang="ja-JP" altLang="en-US" sz="1000">
                  <a:solidFill>
                    <a:schemeClr val="tx1"/>
                  </a:solidFill>
                  <a:latin typeface="Meiryo" panose="020B0604030504040204" pitchFamily="34" charset="-128"/>
                  <a:ea typeface="Meiryo" panose="020B0604030504040204" pitchFamily="34" charset="-128"/>
                </a:rPr>
                <a:t>原則として、カスタマイズ不可のエリアです。</a:t>
              </a:r>
              <a:endParaRPr kumimoji="1" lang="ja-JP" altLang="en-US" sz="1000" dirty="0">
                <a:solidFill>
                  <a:schemeClr val="accent6"/>
                </a:solidFill>
                <a:latin typeface="Meiryo" panose="020B0604030504040204" pitchFamily="34" charset="-128"/>
                <a:ea typeface="Meiryo" panose="020B0604030504040204" pitchFamily="34" charset="-128"/>
              </a:endParaRPr>
            </a:p>
          </p:txBody>
        </p:sp>
        <p:sp>
          <p:nvSpPr>
            <p:cNvPr id="75" name="object 39">
              <a:extLst>
                <a:ext uri="{FF2B5EF4-FFF2-40B4-BE49-F238E27FC236}">
                  <a16:creationId xmlns:a16="http://schemas.microsoft.com/office/drawing/2014/main" id="{E205B929-4D35-2C2B-6378-3D3A83744CE8}"/>
                </a:ext>
              </a:extLst>
            </p:cNvPr>
            <p:cNvSpPr/>
            <p:nvPr/>
          </p:nvSpPr>
          <p:spPr>
            <a:xfrm>
              <a:off x="6579160" y="3516517"/>
              <a:ext cx="4094833" cy="288000"/>
            </a:xfrm>
            <a:prstGeom prst="snip1Rect">
              <a:avLst/>
            </a:prstGeom>
            <a:solidFill>
              <a:schemeClr val="tx1">
                <a:lumMod val="50000"/>
                <a:lumOff val="50000"/>
              </a:schemeClr>
            </a:solidFill>
            <a:ln w="9525" cap="flat" cmpd="sng" algn="ctr">
              <a:solidFill>
                <a:schemeClr val="tx1">
                  <a:lumMod val="50000"/>
                  <a:lumOff val="50000"/>
                </a:schemeClr>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a:defRPr/>
              </a:pPr>
              <a:r>
                <a:rPr kumimoji="0" lang="ja-JP" altLang="en-US" sz="900" b="1" kern="0">
                  <a:solidFill>
                    <a:schemeClr val="bg1"/>
                  </a:solidFill>
                  <a:latin typeface="Meiryo" panose="020B0604030504040204" pitchFamily="34" charset="-128"/>
                  <a:ea typeface="Meiryo" panose="020B0604030504040204" pitchFamily="34" charset="-128"/>
                  <a:cs typeface="Calibri" panose="020F0502020204030204"/>
                </a:rPr>
                <a:t>検索枠、主なサービス枠（コンテンツ列）、</a:t>
              </a:r>
              <a:r>
                <a:rPr kumimoji="0" lang="en" altLang="ja-JP" sz="900" b="1" kern="0" dirty="0">
                  <a:solidFill>
                    <a:schemeClr val="bg1"/>
                  </a:solidFill>
                  <a:latin typeface="Meiryo" panose="020B0604030504040204" pitchFamily="34" charset="-128"/>
                  <a:ea typeface="Meiryo" panose="020B0604030504040204" pitchFamily="34" charset="-128"/>
                  <a:cs typeface="Calibri" panose="020F0502020204030204"/>
                </a:rPr>
                <a:t>ID</a:t>
              </a:r>
              <a:r>
                <a:rPr kumimoji="0" lang="ja-JP" altLang="en-US" sz="900" b="1" kern="0">
                  <a:solidFill>
                    <a:schemeClr val="bg1"/>
                  </a:solidFill>
                  <a:latin typeface="Meiryo" panose="020B0604030504040204" pitchFamily="34" charset="-128"/>
                  <a:ea typeface="Meiryo" panose="020B0604030504040204" pitchFamily="34" charset="-128"/>
                  <a:cs typeface="Calibri" panose="020F0502020204030204"/>
                </a:rPr>
                <a:t>連携パーソナライズ枠</a:t>
              </a:r>
              <a:endParaRPr kumimoji="0" lang="en-US" altLang="ja-JP" sz="900" b="1" kern="0" dirty="0">
                <a:solidFill>
                  <a:schemeClr val="bg1"/>
                </a:solidFill>
                <a:latin typeface="Meiryo" panose="020B0604030504040204" pitchFamily="34" charset="-128"/>
                <a:ea typeface="Meiryo" panose="020B0604030504040204" pitchFamily="34" charset="-128"/>
                <a:cs typeface="Calibri" panose="020F0502020204030204"/>
              </a:endParaRPr>
            </a:p>
          </p:txBody>
        </p:sp>
      </p:grpSp>
      <p:grpSp>
        <p:nvGrpSpPr>
          <p:cNvPr id="113" name="グループ化 112">
            <a:extLst>
              <a:ext uri="{FF2B5EF4-FFF2-40B4-BE49-F238E27FC236}">
                <a16:creationId xmlns:a16="http://schemas.microsoft.com/office/drawing/2014/main" id="{10C5648F-3499-D645-94DF-ED2234DE68B2}"/>
              </a:ext>
            </a:extLst>
          </p:cNvPr>
          <p:cNvGrpSpPr/>
          <p:nvPr/>
        </p:nvGrpSpPr>
        <p:grpSpPr>
          <a:xfrm>
            <a:off x="6579160" y="4478768"/>
            <a:ext cx="5133416" cy="828487"/>
            <a:chOff x="6579160" y="4491017"/>
            <a:chExt cx="5133416" cy="828487"/>
          </a:xfrm>
        </p:grpSpPr>
        <p:sp>
          <p:nvSpPr>
            <p:cNvPr id="76" name="正方形/長方形 75">
              <a:extLst>
                <a:ext uri="{FF2B5EF4-FFF2-40B4-BE49-F238E27FC236}">
                  <a16:creationId xmlns:a16="http://schemas.microsoft.com/office/drawing/2014/main" id="{4697C806-7CAA-7C1F-AD42-1A932241859A}"/>
                </a:ext>
              </a:extLst>
            </p:cNvPr>
            <p:cNvSpPr/>
            <p:nvPr/>
          </p:nvSpPr>
          <p:spPr>
            <a:xfrm>
              <a:off x="6579160" y="4779017"/>
              <a:ext cx="5133416" cy="540487"/>
            </a:xfrm>
            <a:prstGeom prst="rect">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1999" tIns="180000" rIns="251999" bIns="180000" numCol="1" spcCol="0" rtlCol="0" fromWordArt="0" anchor="t" anchorCtr="0" forceAA="0" compatLnSpc="1">
              <a:prstTxWarp prst="textNoShape">
                <a:avLst/>
              </a:prstTxWarp>
              <a:spAutoFit/>
            </a:bodyPr>
            <a:lstStyle/>
            <a:p>
              <a:pPr marL="171450" indent="-171450">
                <a:lnSpc>
                  <a:spcPct val="120000"/>
                </a:lnSpc>
                <a:buFont typeface="Arial" panose="020B0604020202020204" pitchFamily="34" charset="0"/>
                <a:buChar char="•"/>
              </a:pPr>
              <a:r>
                <a:rPr kumimoji="1" lang="ja-JP" altLang="en-US" sz="1000">
                  <a:solidFill>
                    <a:schemeClr val="tx1"/>
                  </a:solidFill>
                  <a:latin typeface="Meiryo" panose="020B0604030504040204" pitchFamily="34" charset="-128"/>
                  <a:ea typeface="Meiryo" panose="020B0604030504040204" pitchFamily="34" charset="-128"/>
                </a:rPr>
                <a:t>テキスト、画像、リンク先をカスタマイズいただけます。</a:t>
              </a:r>
              <a:endParaRPr kumimoji="1" lang="ja-JP" altLang="en-US" sz="1000" dirty="0">
                <a:solidFill>
                  <a:schemeClr val="accent6"/>
                </a:solidFill>
                <a:latin typeface="Meiryo" panose="020B0604030504040204" pitchFamily="34" charset="-128"/>
                <a:ea typeface="Meiryo" panose="020B0604030504040204" pitchFamily="34" charset="-128"/>
              </a:endParaRPr>
            </a:p>
          </p:txBody>
        </p:sp>
        <p:sp>
          <p:nvSpPr>
            <p:cNvPr id="77" name="object 39">
              <a:extLst>
                <a:ext uri="{FF2B5EF4-FFF2-40B4-BE49-F238E27FC236}">
                  <a16:creationId xmlns:a16="http://schemas.microsoft.com/office/drawing/2014/main" id="{B013869C-3C30-3E47-5D73-2C83A3FE30B7}"/>
                </a:ext>
              </a:extLst>
            </p:cNvPr>
            <p:cNvSpPr/>
            <p:nvPr/>
          </p:nvSpPr>
          <p:spPr>
            <a:xfrm>
              <a:off x="6579160" y="4491017"/>
              <a:ext cx="4094833" cy="288000"/>
            </a:xfrm>
            <a:prstGeom prst="snip1Rect">
              <a:avLst/>
            </a:prstGeom>
            <a:solidFill>
              <a:schemeClr val="accent1"/>
            </a:solidFill>
            <a:ln w="9525" cap="flat" cmpd="sng" algn="ctr">
              <a:solidFill>
                <a:schemeClr val="tx1">
                  <a:lumMod val="50000"/>
                  <a:lumOff val="50000"/>
                </a:schemeClr>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a:defRPr/>
              </a:pPr>
              <a:r>
                <a:rPr kumimoji="0" lang="ja-JP" altLang="en-US" sz="900" b="1" kern="0">
                  <a:solidFill>
                    <a:schemeClr val="accent3"/>
                  </a:solidFill>
                  <a:latin typeface="Meiryo" panose="020B0604030504040204" pitchFamily="34" charset="-128"/>
                  <a:ea typeface="Meiryo" panose="020B0604030504040204" pitchFamily="34" charset="-128"/>
                  <a:cs typeface="Calibri" panose="020F0502020204030204"/>
                </a:rPr>
                <a:t>その他エリア</a:t>
              </a:r>
              <a:endParaRPr kumimoji="0" lang="en-US" altLang="ja-JP" sz="900" b="1" kern="0" dirty="0">
                <a:solidFill>
                  <a:schemeClr val="accent3"/>
                </a:solidFill>
                <a:latin typeface="Meiryo" panose="020B0604030504040204" pitchFamily="34" charset="-128"/>
                <a:ea typeface="Meiryo" panose="020B0604030504040204" pitchFamily="34" charset="-128"/>
                <a:cs typeface="Calibri" panose="020F0502020204030204"/>
              </a:endParaRPr>
            </a:p>
          </p:txBody>
        </p:sp>
      </p:grpSp>
      <p:sp>
        <p:nvSpPr>
          <p:cNvPr id="79" name="Text Box 16">
            <a:extLst>
              <a:ext uri="{FF2B5EF4-FFF2-40B4-BE49-F238E27FC236}">
                <a16:creationId xmlns:a16="http://schemas.microsoft.com/office/drawing/2014/main" id="{CCAF25CA-0D31-F857-4BAD-EAA6A9D2F465}"/>
              </a:ext>
            </a:extLst>
          </p:cNvPr>
          <p:cNvSpPr txBox="1">
            <a:spLocks noChangeArrowheads="1"/>
          </p:cNvSpPr>
          <p:nvPr/>
        </p:nvSpPr>
        <p:spPr bwMode="auto">
          <a:xfrm>
            <a:off x="6579160" y="5570867"/>
            <a:ext cx="5133416" cy="990271"/>
          </a:xfrm>
          <a:prstGeom prst="rect">
            <a:avLst/>
          </a:prstGeom>
          <a:noFill/>
          <a:ln>
            <a:noFill/>
          </a:ln>
        </p:spPr>
        <p:txBody>
          <a:bodyPr wrap="square" lIns="0" tIns="0" rIns="0" bIns="0">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marL="108000" indent="-108000">
              <a:lnSpc>
                <a:spcPct val="120000"/>
              </a:lnSpc>
            </a:pPr>
            <a:r>
              <a:rPr lang="en-US" altLang="ja-JP" sz="900" dirty="0">
                <a:solidFill>
                  <a:prstClr val="black"/>
                </a:solidFill>
                <a:latin typeface="Meiryo" panose="020B0604030504040204" pitchFamily="34" charset="-128"/>
                <a:ea typeface="Meiryo" panose="020B0604030504040204" pitchFamily="34" charset="-128"/>
              </a:rPr>
              <a:t>※ Yahoo! JAPAN</a:t>
            </a:r>
            <a:r>
              <a:rPr lang="ja-JP" altLang="en-US" sz="900" dirty="0">
                <a:solidFill>
                  <a:prstClr val="black"/>
                </a:solidFill>
                <a:latin typeface="Meiryo" panose="020B0604030504040204" pitchFamily="34" charset="-128"/>
                <a:ea typeface="Meiryo" panose="020B0604030504040204" pitchFamily="34" charset="-128"/>
              </a:rPr>
              <a:t>の制作ガイドラインに準じて制作します。</a:t>
            </a:r>
            <a:endParaRPr lang="en-US" altLang="ja-JP" sz="900" dirty="0">
              <a:solidFill>
                <a:prstClr val="black"/>
              </a:solidFill>
              <a:latin typeface="Meiryo" panose="020B0604030504040204" pitchFamily="34" charset="-128"/>
              <a:ea typeface="Meiryo" panose="020B0604030504040204" pitchFamily="34" charset="-128"/>
            </a:endParaRPr>
          </a:p>
          <a:p>
            <a:pPr marL="108000" indent="-108000">
              <a:lnSpc>
                <a:spcPct val="120000"/>
              </a:lnSpc>
            </a:pPr>
            <a:r>
              <a:rPr lang="en-US" altLang="ja-JP" sz="900" dirty="0">
                <a:solidFill>
                  <a:prstClr val="black"/>
                </a:solidFill>
                <a:latin typeface="Meiryo" panose="020B0604030504040204" pitchFamily="34" charset="-128"/>
                <a:ea typeface="Meiryo" panose="020B0604030504040204" pitchFamily="34" charset="-128"/>
              </a:rPr>
              <a:t>※ </a:t>
            </a:r>
            <a:r>
              <a:rPr lang="ja-JP" altLang="en-US" sz="900">
                <a:solidFill>
                  <a:prstClr val="black"/>
                </a:solidFill>
                <a:latin typeface="Meiryo" panose="020B0604030504040204" pitchFamily="34" charset="-128"/>
                <a:ea typeface="Meiryo" panose="020B0604030504040204" pitchFamily="34" charset="-128"/>
              </a:rPr>
              <a:t>ページ</a:t>
            </a:r>
            <a:r>
              <a:rPr lang="ja-JP" altLang="en-US" sz="900" dirty="0">
                <a:solidFill>
                  <a:prstClr val="black"/>
                </a:solidFill>
                <a:latin typeface="Meiryo" panose="020B0604030504040204" pitchFamily="34" charset="-128"/>
                <a:ea typeface="Meiryo" panose="020B0604030504040204" pitchFamily="34" charset="-128"/>
              </a:rPr>
              <a:t>のレイアウト、カスタマイズ領域や条件は、予告なく変更させていただく場合が</a:t>
            </a:r>
            <a:r>
              <a:rPr lang="ja-JP" altLang="en-US" sz="900">
                <a:solidFill>
                  <a:prstClr val="black"/>
                </a:solidFill>
                <a:latin typeface="Meiryo" panose="020B0604030504040204" pitchFamily="34" charset="-128"/>
                <a:ea typeface="Meiryo" panose="020B0604030504040204" pitchFamily="34" charset="-128"/>
              </a:rPr>
              <a:t>あります。その</a:t>
            </a:r>
            <a:r>
              <a:rPr lang="ja-JP" altLang="en-US" sz="900" dirty="0">
                <a:solidFill>
                  <a:prstClr val="black"/>
                </a:solidFill>
                <a:latin typeface="Meiryo" panose="020B0604030504040204" pitchFamily="34" charset="-128"/>
                <a:ea typeface="Meiryo" panose="020B0604030504040204" pitchFamily="34" charset="-128"/>
              </a:rPr>
              <a:t>時点での最新ガイドラインにしたがって制作いたします。</a:t>
            </a:r>
            <a:endParaRPr lang="en-US" altLang="ja-JP" sz="900" dirty="0">
              <a:solidFill>
                <a:prstClr val="black"/>
              </a:solidFill>
              <a:latin typeface="Meiryo" panose="020B0604030504040204" pitchFamily="34" charset="-128"/>
              <a:ea typeface="Meiryo" panose="020B0604030504040204" pitchFamily="34" charset="-128"/>
            </a:endParaRPr>
          </a:p>
          <a:p>
            <a:pPr marL="108000" indent="-108000">
              <a:lnSpc>
                <a:spcPct val="120000"/>
              </a:lnSpc>
            </a:pPr>
            <a:r>
              <a:rPr lang="en-US" altLang="ja-JP" sz="900" dirty="0">
                <a:solidFill>
                  <a:prstClr val="black"/>
                </a:solidFill>
                <a:latin typeface="Meiryo" panose="020B0604030504040204" pitchFamily="34" charset="-128"/>
                <a:ea typeface="Meiryo" panose="020B0604030504040204" pitchFamily="34" charset="-128"/>
              </a:rPr>
              <a:t>※ </a:t>
            </a:r>
            <a:r>
              <a:rPr lang="ja-JP" altLang="en-US" sz="900">
                <a:solidFill>
                  <a:prstClr val="black"/>
                </a:solidFill>
                <a:latin typeface="Meiryo" panose="020B0604030504040204" pitchFamily="34" charset="-128"/>
                <a:ea typeface="Meiryo" panose="020B0604030504040204" pitchFamily="34" charset="-128"/>
              </a:rPr>
              <a:t>対応</a:t>
            </a:r>
            <a:r>
              <a:rPr lang="ja-JP" altLang="en-US" sz="900" dirty="0">
                <a:solidFill>
                  <a:prstClr val="black"/>
                </a:solidFill>
                <a:latin typeface="Meiryo" panose="020B0604030504040204" pitchFamily="34" charset="-128"/>
                <a:ea typeface="Meiryo" panose="020B0604030504040204" pitchFamily="34" charset="-128"/>
              </a:rPr>
              <a:t>ブラウザは正規の</a:t>
            </a:r>
            <a:r>
              <a:rPr lang="en-US" altLang="ja-JP" sz="900" dirty="0">
                <a:solidFill>
                  <a:prstClr val="black"/>
                </a:solidFill>
                <a:latin typeface="Meiryo" panose="020B0604030504040204" pitchFamily="34" charset="-128"/>
                <a:ea typeface="Meiryo" panose="020B0604030504040204" pitchFamily="34" charset="-128"/>
              </a:rPr>
              <a:t>Yahoo! JAPAN</a:t>
            </a:r>
            <a:r>
              <a:rPr lang="ja-JP" altLang="en-US" sz="900" dirty="0">
                <a:solidFill>
                  <a:prstClr val="black"/>
                </a:solidFill>
                <a:latin typeface="Meiryo" panose="020B0604030504040204" pitchFamily="34" charset="-128"/>
                <a:ea typeface="Meiryo" panose="020B0604030504040204" pitchFamily="34" charset="-128"/>
              </a:rPr>
              <a:t>のトップページと同期し、</a:t>
            </a:r>
            <a:r>
              <a:rPr lang="ja-JP" altLang="en-US" sz="900">
                <a:solidFill>
                  <a:prstClr val="black"/>
                </a:solidFill>
                <a:latin typeface="Meiryo" panose="020B0604030504040204" pitchFamily="34" charset="-128"/>
                <a:ea typeface="Meiryo" panose="020B0604030504040204" pitchFamily="34" charset="-128"/>
              </a:rPr>
              <a:t>対応外のブラウザ</a:t>
            </a:r>
            <a:r>
              <a:rPr lang="ja-JP" altLang="en-US" sz="900" dirty="0">
                <a:solidFill>
                  <a:prstClr val="black"/>
                </a:solidFill>
                <a:latin typeface="Meiryo" panose="020B0604030504040204" pitchFamily="34" charset="-128"/>
                <a:ea typeface="Meiryo" panose="020B0604030504040204" pitchFamily="34" charset="-128"/>
              </a:rPr>
              <a:t>からのアクセスには、非対応コメントを表示します。</a:t>
            </a:r>
            <a:endParaRPr lang="en-US" altLang="ja-JP" sz="900" dirty="0">
              <a:solidFill>
                <a:prstClr val="black"/>
              </a:solidFill>
              <a:latin typeface="Meiryo" panose="020B0604030504040204" pitchFamily="34" charset="-128"/>
              <a:ea typeface="Meiryo" panose="020B0604030504040204" pitchFamily="34" charset="-128"/>
            </a:endParaRPr>
          </a:p>
          <a:p>
            <a:pPr marL="108000" indent="-108000">
              <a:lnSpc>
                <a:spcPct val="120000"/>
              </a:lnSpc>
            </a:pPr>
            <a:r>
              <a:rPr lang="en-US" altLang="ja-JP" sz="900" dirty="0">
                <a:solidFill>
                  <a:prstClr val="black"/>
                </a:solidFill>
                <a:latin typeface="Meiryo" panose="020B0604030504040204" pitchFamily="34" charset="-128"/>
                <a:ea typeface="Meiryo" panose="020B0604030504040204" pitchFamily="34" charset="-128"/>
              </a:rPr>
              <a:t>※ </a:t>
            </a:r>
            <a:r>
              <a:rPr lang="ja-JP" altLang="en-US" sz="900">
                <a:solidFill>
                  <a:prstClr val="black"/>
                </a:solidFill>
                <a:latin typeface="Meiryo" panose="020B0604030504040204" pitchFamily="34" charset="-128"/>
                <a:ea typeface="Meiryo" panose="020B0604030504040204" pitchFamily="34" charset="-128"/>
              </a:rPr>
              <a:t>当ページ</a:t>
            </a:r>
            <a:r>
              <a:rPr lang="ja-JP" altLang="en-US" sz="900" dirty="0">
                <a:solidFill>
                  <a:prstClr val="black"/>
                </a:solidFill>
                <a:latin typeface="Meiryo" panose="020B0604030504040204" pitchFamily="34" charset="-128"/>
                <a:ea typeface="Meiryo" panose="020B0604030504040204" pitchFamily="34" charset="-128"/>
              </a:rPr>
              <a:t>の下階層に、商品・サービスの詳細を紹介するタイアップページの設置も可能です。</a:t>
            </a:r>
          </a:p>
        </p:txBody>
      </p:sp>
      <p:cxnSp>
        <p:nvCxnSpPr>
          <p:cNvPr id="81" name="直線矢印コネクタ 80">
            <a:extLst>
              <a:ext uri="{FF2B5EF4-FFF2-40B4-BE49-F238E27FC236}">
                <a16:creationId xmlns:a16="http://schemas.microsoft.com/office/drawing/2014/main" id="{D0EED530-5E84-F9F9-460E-DE056569EB01}"/>
              </a:ext>
            </a:extLst>
          </p:cNvPr>
          <p:cNvCxnSpPr>
            <a:cxnSpLocks/>
          </p:cNvCxnSpPr>
          <p:nvPr/>
        </p:nvCxnSpPr>
        <p:spPr>
          <a:xfrm flipV="1">
            <a:off x="5547235" y="1566836"/>
            <a:ext cx="1031925" cy="1"/>
          </a:xfrm>
          <a:prstGeom prst="straightConnector1">
            <a:avLst/>
          </a:prstGeom>
          <a:ln w="31750" cap="rnd">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22" name="カギ線コネクタ 121">
            <a:extLst>
              <a:ext uri="{FF2B5EF4-FFF2-40B4-BE49-F238E27FC236}">
                <a16:creationId xmlns:a16="http://schemas.microsoft.com/office/drawing/2014/main" id="{FDAD5B78-3161-15C3-DDF3-3B15306FFFD7}"/>
              </a:ext>
            </a:extLst>
          </p:cNvPr>
          <p:cNvCxnSpPr>
            <a:cxnSpLocks/>
          </p:cNvCxnSpPr>
          <p:nvPr/>
        </p:nvCxnSpPr>
        <p:spPr>
          <a:xfrm rot="10800000" flipV="1">
            <a:off x="2587177" y="1835807"/>
            <a:ext cx="2960061" cy="2500150"/>
          </a:xfrm>
          <a:prstGeom prst="bentConnector3">
            <a:avLst>
              <a:gd name="adj1" fmla="val -17183"/>
            </a:avLst>
          </a:prstGeom>
          <a:ln w="31750" cap="rnd">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26" name="直線矢印コネクタ 125">
            <a:extLst>
              <a:ext uri="{FF2B5EF4-FFF2-40B4-BE49-F238E27FC236}">
                <a16:creationId xmlns:a16="http://schemas.microsoft.com/office/drawing/2014/main" id="{BEEFBF19-39B5-F16E-576B-74081E7C1992}"/>
              </a:ext>
            </a:extLst>
          </p:cNvPr>
          <p:cNvCxnSpPr>
            <a:cxnSpLocks/>
          </p:cNvCxnSpPr>
          <p:nvPr/>
        </p:nvCxnSpPr>
        <p:spPr>
          <a:xfrm flipV="1">
            <a:off x="5547235" y="3683384"/>
            <a:ext cx="1031925" cy="1"/>
          </a:xfrm>
          <a:prstGeom prst="straightConnector1">
            <a:avLst/>
          </a:prstGeom>
          <a:ln w="31750" cap="rnd">
            <a:solidFill>
              <a:schemeClr val="accent3"/>
            </a:solidFill>
            <a:prstDash val="sys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96705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グループ化 9">
            <a:extLst>
              <a:ext uri="{FF2B5EF4-FFF2-40B4-BE49-F238E27FC236}">
                <a16:creationId xmlns:a16="http://schemas.microsoft.com/office/drawing/2014/main" id="{1599C696-7E3A-7CEA-A237-DD641863723A}"/>
              </a:ext>
            </a:extLst>
          </p:cNvPr>
          <p:cNvGrpSpPr/>
          <p:nvPr/>
        </p:nvGrpSpPr>
        <p:grpSpPr>
          <a:xfrm>
            <a:off x="2333595" y="1077450"/>
            <a:ext cx="2777627" cy="5561962"/>
            <a:chOff x="1037266" y="1128205"/>
            <a:chExt cx="2777627" cy="5561962"/>
          </a:xfrm>
        </p:grpSpPr>
        <p:pic>
          <p:nvPicPr>
            <p:cNvPr id="5" name="図 4">
              <a:extLst>
                <a:ext uri="{FF2B5EF4-FFF2-40B4-BE49-F238E27FC236}">
                  <a16:creationId xmlns:a16="http://schemas.microsoft.com/office/drawing/2014/main" id="{B2A8F5AF-0D72-DC90-7A3A-00FD71785EE0}"/>
                </a:ext>
              </a:extLst>
            </p:cNvPr>
            <p:cNvPicPr>
              <a:picLocks noChangeAspect="1"/>
            </p:cNvPicPr>
            <p:nvPr/>
          </p:nvPicPr>
          <p:blipFill rotWithShape="1">
            <a:blip r:embed="rId2" cstate="print">
              <a:alphaModFix amt="64000"/>
              <a:extLst>
                <a:ext uri="{28A0092B-C50C-407E-A947-70E740481C1C}">
                  <a14:useLocalDpi xmlns:a14="http://schemas.microsoft.com/office/drawing/2010/main" val="0"/>
                </a:ext>
              </a:extLst>
            </a:blip>
            <a:srcRect t="78" b="7082"/>
            <a:stretch/>
          </p:blipFill>
          <p:spPr>
            <a:xfrm>
              <a:off x="1220079" y="1291843"/>
              <a:ext cx="2412000" cy="5269295"/>
            </a:xfrm>
            <a:prstGeom prst="rect">
              <a:avLst/>
            </a:prstGeom>
          </p:spPr>
        </p:pic>
        <p:pic>
          <p:nvPicPr>
            <p:cNvPr id="6" name="図 5">
              <a:extLst>
                <a:ext uri="{FF2B5EF4-FFF2-40B4-BE49-F238E27FC236}">
                  <a16:creationId xmlns:a16="http://schemas.microsoft.com/office/drawing/2014/main" id="{3A5B268C-30AA-9E1A-F708-8DD231C9D17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9" b="-409"/>
            <a:stretch/>
          </p:blipFill>
          <p:spPr>
            <a:xfrm>
              <a:off x="1037266" y="1128205"/>
              <a:ext cx="2777627" cy="5561962"/>
            </a:xfrm>
            <a:prstGeom prst="rect">
              <a:avLst/>
            </a:prstGeom>
          </p:spPr>
        </p:pic>
      </p:grpSp>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スマートフォン版「ミラーサイト版」の仕様</a:t>
            </a:r>
            <a:r>
              <a:rPr lang="ja-JP" altLang="en-US" sz="1600"/>
              <a:t>（カスタマイズ箇所）</a:t>
            </a:r>
          </a:p>
        </p:txBody>
      </p:sp>
      <p:pic>
        <p:nvPicPr>
          <p:cNvPr id="8" name="図プレースホルダー 7" descr="アイコン&#10;&#10;自動的に生成された説明">
            <a:extLst>
              <a:ext uri="{FF2B5EF4-FFF2-40B4-BE49-F238E27FC236}">
                <a16:creationId xmlns:a16="http://schemas.microsoft.com/office/drawing/2014/main" id="{5E20BC64-8E7B-CD80-EEAC-11E643BE0930}"/>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sp>
        <p:nvSpPr>
          <p:cNvPr id="30" name="正方形/長方形 29">
            <a:extLst>
              <a:ext uri="{FF2B5EF4-FFF2-40B4-BE49-F238E27FC236}">
                <a16:creationId xmlns:a16="http://schemas.microsoft.com/office/drawing/2014/main" id="{C329BF1F-22E1-B6AA-0658-DD3EC7A002D0}"/>
              </a:ext>
            </a:extLst>
          </p:cNvPr>
          <p:cNvSpPr/>
          <p:nvPr/>
        </p:nvSpPr>
        <p:spPr>
          <a:xfrm>
            <a:off x="2516407" y="1391066"/>
            <a:ext cx="2412001" cy="360000"/>
          </a:xfrm>
          <a:prstGeom prst="rect">
            <a:avLst/>
          </a:prstGeom>
          <a:solidFill>
            <a:schemeClr val="accent6">
              <a:alpha val="34000"/>
            </a:schemeClr>
          </a:solidFill>
          <a:ln w="31750" cap="rnd" cmpd="sng" algn="ctr">
            <a:solidFill>
              <a:schemeClr val="accent6"/>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prstClr val="black"/>
              </a:solidFill>
              <a:latin typeface="メイリオ"/>
            </a:endParaRPr>
          </a:p>
        </p:txBody>
      </p:sp>
      <p:sp>
        <p:nvSpPr>
          <p:cNvPr id="39" name="テキスト ボックス 38">
            <a:extLst>
              <a:ext uri="{FF2B5EF4-FFF2-40B4-BE49-F238E27FC236}">
                <a16:creationId xmlns:a16="http://schemas.microsoft.com/office/drawing/2014/main" id="{AD5A2C3A-AC87-3507-1D69-CD2ECB067A53}"/>
              </a:ext>
            </a:extLst>
          </p:cNvPr>
          <p:cNvSpPr txBox="1"/>
          <p:nvPr/>
        </p:nvSpPr>
        <p:spPr>
          <a:xfrm>
            <a:off x="3884803" y="1463066"/>
            <a:ext cx="1008000" cy="216000"/>
          </a:xfrm>
          <a:prstGeom prst="roundRect">
            <a:avLst>
              <a:gd name="adj" fmla="val 50000"/>
            </a:avLst>
          </a:prstGeom>
          <a:solidFill>
            <a:srgbClr val="FFFFFF"/>
          </a:solidFill>
          <a:ln>
            <a:solidFill>
              <a:schemeClr val="bg2"/>
            </a:solidFill>
          </a:ln>
        </p:spPr>
        <p:txBody>
          <a:bodyPr wrap="none" lIns="0" tIns="18000" rIns="0" bIns="0" rtlCol="0" anchor="ctr">
            <a:noAutofit/>
          </a:bodyPr>
          <a:lstStyle/>
          <a:p>
            <a:pPr algn="ctr">
              <a:defRPr/>
            </a:pPr>
            <a:r>
              <a:rPr kumimoji="0" lang="ja-JP" altLang="en-US" sz="800" kern="0">
                <a:solidFill>
                  <a:schemeClr val="accent3"/>
                </a:solidFill>
                <a:latin typeface="メイリオ"/>
              </a:rPr>
              <a:t>メニュー表示なし</a:t>
            </a:r>
            <a:endParaRPr kumimoji="0" lang="ja-JP" altLang="en-US" sz="800" kern="0" dirty="0">
              <a:solidFill>
                <a:schemeClr val="accent3"/>
              </a:solidFill>
              <a:latin typeface="メイリオ"/>
            </a:endParaRPr>
          </a:p>
        </p:txBody>
      </p:sp>
      <p:sp>
        <p:nvSpPr>
          <p:cNvPr id="55" name="正方形/長方形 54">
            <a:extLst>
              <a:ext uri="{FF2B5EF4-FFF2-40B4-BE49-F238E27FC236}">
                <a16:creationId xmlns:a16="http://schemas.microsoft.com/office/drawing/2014/main" id="{29462464-7C04-BE68-6F2A-1FF3CEB03FD8}"/>
              </a:ext>
            </a:extLst>
          </p:cNvPr>
          <p:cNvSpPr/>
          <p:nvPr/>
        </p:nvSpPr>
        <p:spPr>
          <a:xfrm>
            <a:off x="2516407" y="2159808"/>
            <a:ext cx="2376396" cy="1347662"/>
          </a:xfrm>
          <a:prstGeom prst="rect">
            <a:avLst/>
          </a:prstGeom>
          <a:solidFill>
            <a:schemeClr val="accent3"/>
          </a:solidFill>
          <a:ln w="31750" cap="rnd" cmpd="sng" algn="ctr">
            <a:no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prstClr val="black"/>
              </a:solidFill>
              <a:latin typeface="メイリオ"/>
            </a:endParaRPr>
          </a:p>
        </p:txBody>
      </p:sp>
      <p:grpSp>
        <p:nvGrpSpPr>
          <p:cNvPr id="112" name="グループ化 111">
            <a:extLst>
              <a:ext uri="{FF2B5EF4-FFF2-40B4-BE49-F238E27FC236}">
                <a16:creationId xmlns:a16="http://schemas.microsoft.com/office/drawing/2014/main" id="{FBF6DA30-A72E-A740-F788-6B1AD7FB0751}"/>
              </a:ext>
            </a:extLst>
          </p:cNvPr>
          <p:cNvGrpSpPr/>
          <p:nvPr/>
        </p:nvGrpSpPr>
        <p:grpSpPr>
          <a:xfrm>
            <a:off x="6579160" y="1428177"/>
            <a:ext cx="5133416" cy="1936483"/>
            <a:chOff x="6579160" y="1428177"/>
            <a:chExt cx="5133416" cy="1936483"/>
          </a:xfrm>
        </p:grpSpPr>
        <p:sp>
          <p:nvSpPr>
            <p:cNvPr id="72" name="正方形/長方形 71">
              <a:extLst>
                <a:ext uri="{FF2B5EF4-FFF2-40B4-BE49-F238E27FC236}">
                  <a16:creationId xmlns:a16="http://schemas.microsoft.com/office/drawing/2014/main" id="{F3B378DC-F2ED-AE53-3AFE-74B9D1C92162}"/>
                </a:ext>
              </a:extLst>
            </p:cNvPr>
            <p:cNvSpPr/>
            <p:nvPr/>
          </p:nvSpPr>
          <p:spPr>
            <a:xfrm>
              <a:off x="6579160" y="1716177"/>
              <a:ext cx="5133416" cy="1648483"/>
            </a:xfrm>
            <a:prstGeom prst="rect">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1999" tIns="180000" rIns="251999" bIns="180000" numCol="1" spcCol="0" rtlCol="0" fromWordArt="0" anchor="ctr" anchorCtr="0" forceAA="0" compatLnSpc="1">
              <a:prstTxWarp prst="textNoShape">
                <a:avLst/>
              </a:prstTxWarp>
              <a:spAutoFit/>
            </a:bodyPr>
            <a:lstStyle/>
            <a:p>
              <a:pPr marL="171450" indent="-171450">
                <a:lnSpc>
                  <a:spcPct val="120000"/>
                </a:lnSpc>
                <a:buFont typeface="Arial" panose="020B0604020202020204" pitchFamily="34" charset="0"/>
                <a:buChar char="•"/>
              </a:pPr>
              <a:r>
                <a:rPr kumimoji="1" lang="en" altLang="ja-JP" sz="1000" dirty="0">
                  <a:solidFill>
                    <a:schemeClr val="tx1"/>
                  </a:solidFill>
                  <a:latin typeface="Meiryo" panose="020B0604030504040204" pitchFamily="34" charset="-128"/>
                  <a:ea typeface="Meiryo" panose="020B0604030504040204" pitchFamily="34" charset="-128"/>
                </a:rPr>
                <a:t>PR</a:t>
              </a:r>
              <a:r>
                <a:rPr kumimoji="1" lang="ja-JP" altLang="en-US" sz="1000">
                  <a:solidFill>
                    <a:schemeClr val="tx1"/>
                  </a:solidFill>
                  <a:latin typeface="Meiryo" panose="020B0604030504040204" pitchFamily="34" charset="-128"/>
                  <a:ea typeface="Meiryo" panose="020B0604030504040204" pitchFamily="34" charset="-128"/>
                </a:rPr>
                <a:t>企画クレジット</a:t>
              </a:r>
              <a:r>
                <a:rPr kumimoji="1" lang="en-US" altLang="ja-JP" sz="1000" dirty="0">
                  <a:solidFill>
                    <a:schemeClr val="tx1"/>
                  </a:solidFill>
                  <a:latin typeface="Meiryo" panose="020B0604030504040204" pitchFamily="34" charset="-128"/>
                  <a:ea typeface="Meiryo" panose="020B0604030504040204" pitchFamily="34" charset="-128"/>
                </a:rPr>
                <a:t>/</a:t>
              </a:r>
              <a:r>
                <a:rPr kumimoji="1" lang="ja-JP" altLang="en-US" sz="1000">
                  <a:solidFill>
                    <a:schemeClr val="tx1"/>
                  </a:solidFill>
                  <a:latin typeface="Meiryo" panose="020B0604030504040204" pitchFamily="34" charset="-128"/>
                  <a:ea typeface="Meiryo" panose="020B0604030504040204" pitchFamily="34" charset="-128"/>
                </a:rPr>
                <a:t>掲載期間を以下の通りテキスト表記します</a:t>
              </a:r>
              <a:br>
                <a:rPr kumimoji="1" lang="ja-JP" altLang="en-US" sz="1000">
                  <a:solidFill>
                    <a:schemeClr val="tx1"/>
                  </a:solidFill>
                  <a:latin typeface="Meiryo" panose="020B0604030504040204" pitchFamily="34" charset="-128"/>
                  <a:ea typeface="Meiryo" panose="020B0604030504040204" pitchFamily="34" charset="-128"/>
                </a:rPr>
              </a:br>
              <a:r>
                <a:rPr kumimoji="1" lang="ja-JP" altLang="en-US" sz="1000">
                  <a:solidFill>
                    <a:schemeClr val="tx1"/>
                  </a:solidFill>
                  <a:latin typeface="Meiryo" panose="020B0604030504040204" pitchFamily="34" charset="-128"/>
                  <a:ea typeface="Meiryo" panose="020B0604030504040204" pitchFamily="34" charset="-128"/>
                </a:rPr>
                <a:t>［</a:t>
              </a:r>
              <a:r>
                <a:rPr kumimoji="1" lang="en" altLang="ja-JP" sz="1000" dirty="0">
                  <a:solidFill>
                    <a:schemeClr val="tx1"/>
                  </a:solidFill>
                  <a:latin typeface="Meiryo" panose="020B0604030504040204" pitchFamily="34" charset="-128"/>
                  <a:ea typeface="Meiryo" panose="020B0604030504040204" pitchFamily="34" charset="-128"/>
                </a:rPr>
                <a:t>Yahoo! JAPAN PR</a:t>
              </a:r>
              <a:r>
                <a:rPr kumimoji="1" lang="ja-JP" altLang="en-US" sz="1000">
                  <a:solidFill>
                    <a:schemeClr val="tx1"/>
                  </a:solidFill>
                  <a:latin typeface="Meiryo" panose="020B0604030504040204" pitchFamily="34" charset="-128"/>
                  <a:ea typeface="Meiryo" panose="020B0604030504040204" pitchFamily="34" charset="-128"/>
                </a:rPr>
                <a:t>企画］　掲載期間：</a:t>
              </a:r>
              <a:r>
                <a:rPr kumimoji="1" lang="en-US" altLang="ja-JP" sz="1000" dirty="0">
                  <a:solidFill>
                    <a:schemeClr val="tx1"/>
                  </a:solidFill>
                  <a:latin typeface="Meiryo" panose="020B0604030504040204" pitchFamily="34" charset="-128"/>
                  <a:ea typeface="Meiryo" panose="020B0604030504040204" pitchFamily="34" charset="-128"/>
                </a:rPr>
                <a:t>20○○</a:t>
              </a:r>
              <a:r>
                <a:rPr kumimoji="1" lang="ja-JP" altLang="en-US" sz="1000">
                  <a:solidFill>
                    <a:schemeClr val="tx1"/>
                  </a:solidFill>
                  <a:latin typeface="Meiryo" panose="020B0604030504040204" pitchFamily="34" charset="-128"/>
                  <a:ea typeface="Meiryo" panose="020B0604030504040204" pitchFamily="34" charset="-128"/>
                </a:rPr>
                <a:t>年○月○日～○月○日</a:t>
              </a:r>
            </a:p>
            <a:p>
              <a:pPr marL="171450" indent="-171450">
                <a:lnSpc>
                  <a:spcPct val="120000"/>
                </a:lnSpc>
                <a:buFont typeface="Arial" panose="020B0604020202020204" pitchFamily="34" charset="0"/>
                <a:buChar char="•"/>
              </a:pPr>
              <a:endParaRPr kumimoji="1" lang="ja-JP" altLang="en-US" sz="1000">
                <a:solidFill>
                  <a:schemeClr val="tx1"/>
                </a:solidFill>
                <a:latin typeface="Meiryo" panose="020B0604030504040204" pitchFamily="34" charset="-128"/>
                <a:ea typeface="Meiryo" panose="020B0604030504040204" pitchFamily="34" charset="-128"/>
              </a:endParaRPr>
            </a:p>
            <a:p>
              <a:pPr marL="171450" indent="-171450">
                <a:lnSpc>
                  <a:spcPct val="120000"/>
                </a:lnSpc>
                <a:buFont typeface="Arial" panose="020B0604020202020204" pitchFamily="34" charset="0"/>
                <a:buChar char="•"/>
              </a:pPr>
              <a:r>
                <a:rPr kumimoji="1" lang="ja-JP" altLang="en-US" sz="1000">
                  <a:solidFill>
                    <a:schemeClr val="tx1"/>
                  </a:solidFill>
                  <a:latin typeface="Meiryo" panose="020B0604030504040204" pitchFamily="34" charset="-128"/>
                  <a:ea typeface="Meiryo" panose="020B0604030504040204" pitchFamily="34" charset="-128"/>
                </a:rPr>
                <a:t>センターロゴ（</a:t>
              </a:r>
              <a:r>
                <a:rPr kumimoji="1" lang="en" altLang="ja-JP" sz="1000" dirty="0">
                  <a:solidFill>
                    <a:schemeClr val="tx1"/>
                  </a:solidFill>
                  <a:latin typeface="Meiryo" panose="020B0604030504040204" pitchFamily="34" charset="-128"/>
                  <a:ea typeface="Meiryo" panose="020B0604030504040204" pitchFamily="34" charset="-128"/>
                </a:rPr>
                <a:t>Yahoo! JAPAN</a:t>
              </a:r>
              <a:r>
                <a:rPr kumimoji="1" lang="ja-JP" altLang="en-US" sz="1000">
                  <a:solidFill>
                    <a:schemeClr val="tx1"/>
                  </a:solidFill>
                  <a:latin typeface="Meiryo" panose="020B0604030504040204" pitchFamily="34" charset="-128"/>
                  <a:ea typeface="Meiryo" panose="020B0604030504040204" pitchFamily="34" charset="-128"/>
                </a:rPr>
                <a:t>ロゴ）、及びその左右のアイコン（</a:t>
              </a:r>
              <a:r>
                <a:rPr kumimoji="1" lang="en-US" altLang="ja-JP" sz="1000" dirty="0">
                  <a:solidFill>
                    <a:schemeClr val="tx1"/>
                  </a:solidFill>
                  <a:latin typeface="Meiryo" panose="020B0604030504040204" pitchFamily="34" charset="-128"/>
                  <a:ea typeface="Meiryo" panose="020B0604030504040204" pitchFamily="34" charset="-128"/>
                </a:rPr>
                <a:t>6</a:t>
              </a:r>
              <a:r>
                <a:rPr kumimoji="1" lang="ja-JP" altLang="en-US" sz="1000">
                  <a:solidFill>
                    <a:schemeClr val="tx1"/>
                  </a:solidFill>
                  <a:latin typeface="Meiryo" panose="020B0604030504040204" pitchFamily="34" charset="-128"/>
                  <a:ea typeface="Meiryo" panose="020B0604030504040204" pitchFamily="34" charset="-128"/>
                </a:rPr>
                <a:t>個）は、クライアント様の企業ロゴやブランドロゴ、商品パッケージなどに置き換えていただきます。</a:t>
              </a:r>
              <a:br>
                <a:rPr kumimoji="1" lang="ja-JP" altLang="en-US" sz="1000">
                  <a:solidFill>
                    <a:schemeClr val="tx1"/>
                  </a:solidFill>
                  <a:latin typeface="Meiryo" panose="020B0604030504040204" pitchFamily="34" charset="-128"/>
                  <a:ea typeface="Meiryo" panose="020B0604030504040204" pitchFamily="34" charset="-128"/>
                </a:rPr>
              </a:br>
              <a:r>
                <a:rPr kumimoji="1" lang="en-US" altLang="ja-JP" sz="1000" dirty="0">
                  <a:solidFill>
                    <a:schemeClr val="accent6"/>
                  </a:solidFill>
                  <a:latin typeface="Meiryo" panose="020B0604030504040204" pitchFamily="34" charset="-128"/>
                  <a:ea typeface="Meiryo" panose="020B0604030504040204" pitchFamily="34" charset="-128"/>
                </a:rPr>
                <a:t>※</a:t>
              </a:r>
              <a:r>
                <a:rPr kumimoji="1" lang="en" altLang="ja-JP" sz="1000" dirty="0">
                  <a:solidFill>
                    <a:schemeClr val="accent6"/>
                  </a:solidFill>
                  <a:latin typeface="Meiryo" panose="020B0604030504040204" pitchFamily="34" charset="-128"/>
                  <a:ea typeface="Meiryo" panose="020B0604030504040204" pitchFamily="34" charset="-128"/>
                </a:rPr>
                <a:t>Yahoo! JAPAN</a:t>
              </a:r>
              <a:r>
                <a:rPr kumimoji="1" lang="ja-JP" altLang="en-US" sz="1000">
                  <a:solidFill>
                    <a:schemeClr val="accent6"/>
                  </a:solidFill>
                  <a:latin typeface="Meiryo" panose="020B0604030504040204" pitchFamily="34" charset="-128"/>
                  <a:ea typeface="Meiryo" panose="020B0604030504040204" pitchFamily="34" charset="-128"/>
                </a:rPr>
                <a:t>のロゴやアイコンは使用できません。</a:t>
              </a:r>
              <a:endParaRPr kumimoji="1" lang="ja-JP" altLang="en-US" sz="1000" dirty="0">
                <a:solidFill>
                  <a:schemeClr val="accent6"/>
                </a:solidFill>
                <a:latin typeface="Meiryo" panose="020B0604030504040204" pitchFamily="34" charset="-128"/>
                <a:ea typeface="Meiryo" panose="020B0604030504040204" pitchFamily="34" charset="-128"/>
              </a:endParaRPr>
            </a:p>
          </p:txBody>
        </p:sp>
        <p:sp>
          <p:nvSpPr>
            <p:cNvPr id="73" name="object 39">
              <a:extLst>
                <a:ext uri="{FF2B5EF4-FFF2-40B4-BE49-F238E27FC236}">
                  <a16:creationId xmlns:a16="http://schemas.microsoft.com/office/drawing/2014/main" id="{A2D600B3-4F13-5FFB-CDC6-9CA32A85C565}"/>
                </a:ext>
              </a:extLst>
            </p:cNvPr>
            <p:cNvSpPr/>
            <p:nvPr/>
          </p:nvSpPr>
          <p:spPr>
            <a:xfrm>
              <a:off x="6579160" y="1428177"/>
              <a:ext cx="4094833" cy="288000"/>
            </a:xfrm>
            <a:prstGeom prst="snip1Rect">
              <a:avLst/>
            </a:prstGeom>
            <a:solidFill>
              <a:schemeClr val="accent6"/>
            </a:solidFill>
            <a:ln w="9525" cap="flat" cmpd="sng" algn="ctr">
              <a:solidFill>
                <a:srgbClr val="C9002C"/>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a:defRPr/>
              </a:pPr>
              <a:r>
                <a:rPr kumimoji="0" lang="ja-JP" altLang="en-US" sz="1000" b="1" kern="0" spc="300">
                  <a:solidFill>
                    <a:schemeClr val="bg1"/>
                  </a:solidFill>
                  <a:latin typeface="Meiryo" panose="020B0604030504040204" pitchFamily="34" charset="-128"/>
                  <a:ea typeface="Meiryo" panose="020B0604030504040204" pitchFamily="34" charset="-128"/>
                  <a:cs typeface="Calibri" panose="020F0502020204030204"/>
                </a:rPr>
                <a:t>ヘッダ周辺</a:t>
              </a:r>
              <a:endParaRPr kumimoji="0" lang="en-US" altLang="ja-JP" sz="1000" b="1" kern="0" spc="300" dirty="0">
                <a:solidFill>
                  <a:schemeClr val="bg1"/>
                </a:solidFill>
                <a:latin typeface="Meiryo" panose="020B0604030504040204" pitchFamily="34" charset="-128"/>
                <a:ea typeface="Meiryo" panose="020B0604030504040204" pitchFamily="34" charset="-128"/>
                <a:cs typeface="Calibri" panose="020F0502020204030204"/>
              </a:endParaRPr>
            </a:p>
          </p:txBody>
        </p:sp>
      </p:grpSp>
      <p:grpSp>
        <p:nvGrpSpPr>
          <p:cNvPr id="111" name="グループ化 110">
            <a:extLst>
              <a:ext uri="{FF2B5EF4-FFF2-40B4-BE49-F238E27FC236}">
                <a16:creationId xmlns:a16="http://schemas.microsoft.com/office/drawing/2014/main" id="{8912C2DC-EF1B-AEED-0F07-8F2CFFD49406}"/>
              </a:ext>
            </a:extLst>
          </p:cNvPr>
          <p:cNvGrpSpPr/>
          <p:nvPr/>
        </p:nvGrpSpPr>
        <p:grpSpPr>
          <a:xfrm>
            <a:off x="6579160" y="3478555"/>
            <a:ext cx="5133416" cy="1013153"/>
            <a:chOff x="6579160" y="3516517"/>
            <a:chExt cx="5133416" cy="1013153"/>
          </a:xfrm>
        </p:grpSpPr>
        <p:sp>
          <p:nvSpPr>
            <p:cNvPr id="74" name="正方形/長方形 73">
              <a:extLst>
                <a:ext uri="{FF2B5EF4-FFF2-40B4-BE49-F238E27FC236}">
                  <a16:creationId xmlns:a16="http://schemas.microsoft.com/office/drawing/2014/main" id="{3FD9BAA7-F322-6192-103D-0C1BA107735E}"/>
                </a:ext>
              </a:extLst>
            </p:cNvPr>
            <p:cNvSpPr/>
            <p:nvPr/>
          </p:nvSpPr>
          <p:spPr>
            <a:xfrm>
              <a:off x="6579160" y="3804517"/>
              <a:ext cx="5133416" cy="725153"/>
            </a:xfrm>
            <a:prstGeom prst="rect">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1999" tIns="180000" rIns="251999" bIns="180000" numCol="1" spcCol="0" rtlCol="0" fromWordArt="0" anchor="t" anchorCtr="0" forceAA="0" compatLnSpc="1">
              <a:prstTxWarp prst="textNoShape">
                <a:avLst/>
              </a:prstTxWarp>
              <a:spAutoFit/>
            </a:bodyPr>
            <a:lstStyle/>
            <a:p>
              <a:pPr marL="171450" indent="-171450">
                <a:lnSpc>
                  <a:spcPct val="120000"/>
                </a:lnSpc>
                <a:buFont typeface="Arial" panose="020B0604020202020204" pitchFamily="34" charset="0"/>
                <a:buChar char="•"/>
              </a:pPr>
              <a:r>
                <a:rPr kumimoji="1" lang="ja-JP" altLang="en-US" sz="1000">
                  <a:solidFill>
                    <a:schemeClr val="tx1"/>
                  </a:solidFill>
                  <a:latin typeface="Meiryo" panose="020B0604030504040204" pitchFamily="34" charset="-128"/>
                  <a:ea typeface="Meiryo" panose="020B0604030504040204" pitchFamily="34" charset="-128"/>
                </a:rPr>
                <a:t>検索枠の位置は変更不可。また原則としてカスタマイズ不可ですが、枠線、検索ボタンの色、背景は全体のトンマナに合わせて設定することが可能です。</a:t>
              </a:r>
              <a:endParaRPr kumimoji="1" lang="ja-JP" altLang="en-US" sz="1000" dirty="0">
                <a:solidFill>
                  <a:schemeClr val="accent6"/>
                </a:solidFill>
                <a:latin typeface="Meiryo" panose="020B0604030504040204" pitchFamily="34" charset="-128"/>
                <a:ea typeface="Meiryo" panose="020B0604030504040204" pitchFamily="34" charset="-128"/>
              </a:endParaRPr>
            </a:p>
          </p:txBody>
        </p:sp>
        <p:sp>
          <p:nvSpPr>
            <p:cNvPr id="75" name="object 39">
              <a:extLst>
                <a:ext uri="{FF2B5EF4-FFF2-40B4-BE49-F238E27FC236}">
                  <a16:creationId xmlns:a16="http://schemas.microsoft.com/office/drawing/2014/main" id="{E205B929-4D35-2C2B-6378-3D3A83744CE8}"/>
                </a:ext>
              </a:extLst>
            </p:cNvPr>
            <p:cNvSpPr/>
            <p:nvPr/>
          </p:nvSpPr>
          <p:spPr>
            <a:xfrm>
              <a:off x="6579160" y="3516517"/>
              <a:ext cx="4094833" cy="288000"/>
            </a:xfrm>
            <a:prstGeom prst="snip1Rect">
              <a:avLst/>
            </a:prstGeom>
            <a:solidFill>
              <a:schemeClr val="tx1">
                <a:lumMod val="50000"/>
                <a:lumOff val="50000"/>
              </a:schemeClr>
            </a:solidFill>
            <a:ln w="9525" cap="flat" cmpd="sng" algn="ctr">
              <a:solidFill>
                <a:schemeClr val="tx1">
                  <a:lumMod val="50000"/>
                  <a:lumOff val="50000"/>
                </a:schemeClr>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a:defRPr/>
              </a:pPr>
              <a:r>
                <a:rPr kumimoji="0" lang="ja-JP" altLang="en-US" sz="900" b="1" kern="0">
                  <a:solidFill>
                    <a:schemeClr val="bg1"/>
                  </a:solidFill>
                  <a:latin typeface="Meiryo" panose="020B0604030504040204" pitchFamily="34" charset="-128"/>
                  <a:ea typeface="Meiryo" panose="020B0604030504040204" pitchFamily="34" charset="-128"/>
                  <a:cs typeface="Calibri" panose="020F0502020204030204"/>
                </a:rPr>
                <a:t>検索枠</a:t>
              </a:r>
              <a:endParaRPr kumimoji="0" lang="en-US" altLang="ja-JP" sz="900" b="1" kern="0" dirty="0">
                <a:solidFill>
                  <a:schemeClr val="bg1"/>
                </a:solidFill>
                <a:latin typeface="Meiryo" panose="020B0604030504040204" pitchFamily="34" charset="-128"/>
                <a:ea typeface="Meiryo" panose="020B0604030504040204" pitchFamily="34" charset="-128"/>
                <a:cs typeface="Calibri" panose="020F0502020204030204"/>
              </a:endParaRPr>
            </a:p>
          </p:txBody>
        </p:sp>
      </p:grpSp>
      <p:grpSp>
        <p:nvGrpSpPr>
          <p:cNvPr id="113" name="グループ化 112">
            <a:extLst>
              <a:ext uri="{FF2B5EF4-FFF2-40B4-BE49-F238E27FC236}">
                <a16:creationId xmlns:a16="http://schemas.microsoft.com/office/drawing/2014/main" id="{10C5648F-3499-D645-94DF-ED2234DE68B2}"/>
              </a:ext>
            </a:extLst>
          </p:cNvPr>
          <p:cNvGrpSpPr/>
          <p:nvPr/>
        </p:nvGrpSpPr>
        <p:grpSpPr>
          <a:xfrm>
            <a:off x="6579160" y="4605603"/>
            <a:ext cx="5133416" cy="828487"/>
            <a:chOff x="6579160" y="4491017"/>
            <a:chExt cx="5133416" cy="828487"/>
          </a:xfrm>
        </p:grpSpPr>
        <p:sp>
          <p:nvSpPr>
            <p:cNvPr id="76" name="正方形/長方形 75">
              <a:extLst>
                <a:ext uri="{FF2B5EF4-FFF2-40B4-BE49-F238E27FC236}">
                  <a16:creationId xmlns:a16="http://schemas.microsoft.com/office/drawing/2014/main" id="{4697C806-7CAA-7C1F-AD42-1A932241859A}"/>
                </a:ext>
              </a:extLst>
            </p:cNvPr>
            <p:cNvSpPr/>
            <p:nvPr/>
          </p:nvSpPr>
          <p:spPr>
            <a:xfrm>
              <a:off x="6579160" y="4779017"/>
              <a:ext cx="5133416" cy="540487"/>
            </a:xfrm>
            <a:prstGeom prst="rect">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1999" tIns="180000" rIns="251999" bIns="180000" numCol="1" spcCol="0" rtlCol="0" fromWordArt="0" anchor="t" anchorCtr="0" forceAA="0" compatLnSpc="1">
              <a:prstTxWarp prst="textNoShape">
                <a:avLst/>
              </a:prstTxWarp>
              <a:spAutoFit/>
            </a:bodyPr>
            <a:lstStyle/>
            <a:p>
              <a:pPr marL="171450" indent="-171450">
                <a:lnSpc>
                  <a:spcPct val="120000"/>
                </a:lnSpc>
                <a:buFont typeface="Arial" panose="020B0604020202020204" pitchFamily="34" charset="0"/>
                <a:buChar char="•"/>
              </a:pPr>
              <a:r>
                <a:rPr kumimoji="1" lang="ja-JP" altLang="en-US" sz="1000">
                  <a:solidFill>
                    <a:schemeClr val="tx1"/>
                  </a:solidFill>
                  <a:latin typeface="Meiryo" panose="020B0604030504040204" pitchFamily="34" charset="-128"/>
                  <a:ea typeface="Meiryo" panose="020B0604030504040204" pitchFamily="34" charset="-128"/>
                </a:rPr>
                <a:t>静止画もしくは動画を設定可能</a:t>
              </a:r>
              <a:endParaRPr kumimoji="1" lang="ja-JP" altLang="en-US" sz="1000" dirty="0">
                <a:solidFill>
                  <a:schemeClr val="accent6"/>
                </a:solidFill>
                <a:latin typeface="Meiryo" panose="020B0604030504040204" pitchFamily="34" charset="-128"/>
                <a:ea typeface="Meiryo" panose="020B0604030504040204" pitchFamily="34" charset="-128"/>
              </a:endParaRPr>
            </a:p>
          </p:txBody>
        </p:sp>
        <p:sp>
          <p:nvSpPr>
            <p:cNvPr id="77" name="object 39">
              <a:extLst>
                <a:ext uri="{FF2B5EF4-FFF2-40B4-BE49-F238E27FC236}">
                  <a16:creationId xmlns:a16="http://schemas.microsoft.com/office/drawing/2014/main" id="{B013869C-3C30-3E47-5D73-2C83A3FE30B7}"/>
                </a:ext>
              </a:extLst>
            </p:cNvPr>
            <p:cNvSpPr/>
            <p:nvPr/>
          </p:nvSpPr>
          <p:spPr>
            <a:xfrm>
              <a:off x="6579160" y="4491017"/>
              <a:ext cx="4094833" cy="288000"/>
            </a:xfrm>
            <a:prstGeom prst="snip1Rect">
              <a:avLst/>
            </a:prstGeom>
            <a:solidFill>
              <a:schemeClr val="accent3"/>
            </a:solidFill>
            <a:ln w="9525" cap="flat" cmpd="sng" algn="ctr">
              <a:solidFill>
                <a:schemeClr val="tx1">
                  <a:lumMod val="50000"/>
                  <a:lumOff val="50000"/>
                </a:schemeClr>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a:defRPr/>
              </a:pPr>
              <a:r>
                <a:rPr kumimoji="0" lang="ja-JP" altLang="en-US" sz="900" b="1" kern="0">
                  <a:solidFill>
                    <a:schemeClr val="bg1"/>
                  </a:solidFill>
                  <a:latin typeface="Meiryo" panose="020B0604030504040204" pitchFamily="34" charset="-128"/>
                  <a:ea typeface="Meiryo" panose="020B0604030504040204" pitchFamily="34" charset="-128"/>
                  <a:cs typeface="Calibri" panose="020F0502020204030204"/>
                </a:rPr>
                <a:t>バナー枠</a:t>
              </a:r>
              <a:endParaRPr kumimoji="0" lang="en-US" altLang="ja-JP" sz="900" b="1" kern="0" dirty="0">
                <a:solidFill>
                  <a:schemeClr val="bg1"/>
                </a:solidFill>
                <a:latin typeface="Meiryo" panose="020B0604030504040204" pitchFamily="34" charset="-128"/>
                <a:ea typeface="Meiryo" panose="020B0604030504040204" pitchFamily="34" charset="-128"/>
                <a:cs typeface="Calibri" panose="020F0502020204030204"/>
              </a:endParaRPr>
            </a:p>
          </p:txBody>
        </p:sp>
      </p:grpSp>
      <p:cxnSp>
        <p:nvCxnSpPr>
          <p:cNvPr id="81" name="直線矢印コネクタ 80">
            <a:extLst>
              <a:ext uri="{FF2B5EF4-FFF2-40B4-BE49-F238E27FC236}">
                <a16:creationId xmlns:a16="http://schemas.microsoft.com/office/drawing/2014/main" id="{D0EED530-5E84-F9F9-460E-DE056569EB01}"/>
              </a:ext>
            </a:extLst>
          </p:cNvPr>
          <p:cNvCxnSpPr>
            <a:cxnSpLocks/>
          </p:cNvCxnSpPr>
          <p:nvPr/>
        </p:nvCxnSpPr>
        <p:spPr>
          <a:xfrm>
            <a:off x="4928407" y="1566836"/>
            <a:ext cx="1650753" cy="0"/>
          </a:xfrm>
          <a:prstGeom prst="straightConnector1">
            <a:avLst/>
          </a:prstGeom>
          <a:ln w="31750" cap="rnd">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49" name="正方形/長方形 48">
            <a:extLst>
              <a:ext uri="{FF2B5EF4-FFF2-40B4-BE49-F238E27FC236}">
                <a16:creationId xmlns:a16="http://schemas.microsoft.com/office/drawing/2014/main" id="{47D10A05-B720-D64B-881E-E6758C714CBB}"/>
              </a:ext>
            </a:extLst>
          </p:cNvPr>
          <p:cNvSpPr/>
          <p:nvPr/>
        </p:nvSpPr>
        <p:spPr>
          <a:xfrm>
            <a:off x="2516407" y="1755641"/>
            <a:ext cx="2412000" cy="324000"/>
          </a:xfrm>
          <a:prstGeom prst="rect">
            <a:avLst/>
          </a:prstGeom>
          <a:solidFill>
            <a:schemeClr val="accent3">
              <a:alpha val="35214"/>
            </a:schemeClr>
          </a:solidFill>
          <a:ln w="31750" cap="rnd" cmpd="sng" algn="ctr">
            <a:solidFill>
              <a:schemeClr val="accent3"/>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prstClr val="black"/>
              </a:solidFill>
              <a:latin typeface="メイリオ"/>
            </a:endParaRPr>
          </a:p>
        </p:txBody>
      </p:sp>
      <p:sp>
        <p:nvSpPr>
          <p:cNvPr id="11" name="テキスト ボックス 10">
            <a:extLst>
              <a:ext uri="{FF2B5EF4-FFF2-40B4-BE49-F238E27FC236}">
                <a16:creationId xmlns:a16="http://schemas.microsoft.com/office/drawing/2014/main" id="{4911207D-3B86-63BD-BC21-F7BB856B44FA}"/>
              </a:ext>
            </a:extLst>
          </p:cNvPr>
          <p:cNvSpPr txBox="1"/>
          <p:nvPr/>
        </p:nvSpPr>
        <p:spPr>
          <a:xfrm>
            <a:off x="2966964" y="2734301"/>
            <a:ext cx="1475281" cy="198675"/>
          </a:xfrm>
          <a:prstGeom prst="roundRect">
            <a:avLst>
              <a:gd name="adj" fmla="val 50000"/>
            </a:avLst>
          </a:prstGeom>
          <a:solidFill>
            <a:srgbClr val="FFFFFF"/>
          </a:solidFill>
          <a:ln>
            <a:solidFill>
              <a:schemeClr val="bg2"/>
            </a:solidFill>
          </a:ln>
        </p:spPr>
        <p:txBody>
          <a:bodyPr wrap="none" lIns="0" tIns="18000" rIns="0" bIns="0" rtlCol="0" anchor="ctr">
            <a:noAutofit/>
          </a:bodyPr>
          <a:lstStyle/>
          <a:p>
            <a:pPr algn="ctr">
              <a:defRPr/>
            </a:pPr>
            <a:r>
              <a:rPr kumimoji="0" lang="ja-JP" altLang="en-US" sz="800" kern="0">
                <a:solidFill>
                  <a:schemeClr val="accent3"/>
                </a:solidFill>
                <a:latin typeface="メイリオ"/>
              </a:rPr>
              <a:t>バナー掲載（動画も可）</a:t>
            </a:r>
            <a:endParaRPr kumimoji="0" lang="en-US" altLang="ja-JP" sz="800" kern="0" dirty="0">
              <a:solidFill>
                <a:schemeClr val="accent3"/>
              </a:solidFill>
              <a:latin typeface="メイリオ"/>
            </a:endParaRPr>
          </a:p>
        </p:txBody>
      </p:sp>
      <p:cxnSp>
        <p:nvCxnSpPr>
          <p:cNvPr id="15" name="カギ線コネクタ 14">
            <a:extLst>
              <a:ext uri="{FF2B5EF4-FFF2-40B4-BE49-F238E27FC236}">
                <a16:creationId xmlns:a16="http://schemas.microsoft.com/office/drawing/2014/main" id="{C7F1E572-74D7-C08F-66C4-252474961710}"/>
              </a:ext>
            </a:extLst>
          </p:cNvPr>
          <p:cNvCxnSpPr>
            <a:stCxn id="49" idx="3"/>
            <a:endCxn id="75" idx="2"/>
          </p:cNvCxnSpPr>
          <p:nvPr/>
        </p:nvCxnSpPr>
        <p:spPr>
          <a:xfrm>
            <a:off x="4928407" y="1917641"/>
            <a:ext cx="1650753" cy="1704914"/>
          </a:xfrm>
          <a:prstGeom prst="bentConnector3">
            <a:avLst/>
          </a:prstGeom>
          <a:ln w="31750" cap="rnd">
            <a:solidFill>
              <a:schemeClr val="accent3"/>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17" name="グループ化 16">
            <a:extLst>
              <a:ext uri="{FF2B5EF4-FFF2-40B4-BE49-F238E27FC236}">
                <a16:creationId xmlns:a16="http://schemas.microsoft.com/office/drawing/2014/main" id="{31FA501D-C856-18C2-1E9B-6D07D99C59BC}"/>
              </a:ext>
            </a:extLst>
          </p:cNvPr>
          <p:cNvGrpSpPr/>
          <p:nvPr/>
        </p:nvGrpSpPr>
        <p:grpSpPr>
          <a:xfrm>
            <a:off x="6579160" y="5547985"/>
            <a:ext cx="5133416" cy="1013153"/>
            <a:chOff x="6579160" y="4491017"/>
            <a:chExt cx="5133416" cy="1013153"/>
          </a:xfrm>
        </p:grpSpPr>
        <p:sp>
          <p:nvSpPr>
            <p:cNvPr id="18" name="正方形/長方形 17">
              <a:extLst>
                <a:ext uri="{FF2B5EF4-FFF2-40B4-BE49-F238E27FC236}">
                  <a16:creationId xmlns:a16="http://schemas.microsoft.com/office/drawing/2014/main" id="{C07FCC19-7DB2-91C9-1D2B-C65D770D1E3A}"/>
                </a:ext>
              </a:extLst>
            </p:cNvPr>
            <p:cNvSpPr/>
            <p:nvPr/>
          </p:nvSpPr>
          <p:spPr>
            <a:xfrm>
              <a:off x="6579160" y="4779017"/>
              <a:ext cx="5133416" cy="725153"/>
            </a:xfrm>
            <a:prstGeom prst="rect">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1999" tIns="180000" rIns="251999" bIns="180000" numCol="1" spcCol="0" rtlCol="0" fromWordArt="0" anchor="t" anchorCtr="0" forceAA="0" compatLnSpc="1">
              <a:prstTxWarp prst="textNoShape">
                <a:avLst/>
              </a:prstTxWarp>
              <a:spAutoFit/>
            </a:bodyPr>
            <a:lstStyle/>
            <a:p>
              <a:pPr marL="171450" indent="-171450">
                <a:lnSpc>
                  <a:spcPct val="120000"/>
                </a:lnSpc>
                <a:buFont typeface="Arial" panose="020B0604020202020204" pitchFamily="34" charset="0"/>
                <a:buChar char="•"/>
              </a:pPr>
              <a:r>
                <a:rPr kumimoji="1" lang="ja-JP" altLang="en-US" sz="1000">
                  <a:solidFill>
                    <a:schemeClr val="tx1"/>
                  </a:solidFill>
                  <a:latin typeface="Meiryo" panose="020B0604030504040204" pitchFamily="34" charset="-128"/>
                  <a:ea typeface="Meiryo" panose="020B0604030504040204" pitchFamily="34" charset="-128"/>
                </a:rPr>
                <a:t>コンテンツメニュー、タブ、テキスト、画像、リンク先をカスタマイズいただけます。</a:t>
              </a:r>
              <a:endParaRPr kumimoji="1" lang="ja-JP" altLang="en-US" sz="1000" dirty="0">
                <a:solidFill>
                  <a:schemeClr val="accent6"/>
                </a:solidFill>
                <a:latin typeface="Meiryo" panose="020B0604030504040204" pitchFamily="34" charset="-128"/>
                <a:ea typeface="Meiryo" panose="020B0604030504040204" pitchFamily="34" charset="-128"/>
              </a:endParaRPr>
            </a:p>
          </p:txBody>
        </p:sp>
        <p:sp>
          <p:nvSpPr>
            <p:cNvPr id="19" name="object 39">
              <a:extLst>
                <a:ext uri="{FF2B5EF4-FFF2-40B4-BE49-F238E27FC236}">
                  <a16:creationId xmlns:a16="http://schemas.microsoft.com/office/drawing/2014/main" id="{5DB307E8-8864-F062-66D4-1524982AB634}"/>
                </a:ext>
              </a:extLst>
            </p:cNvPr>
            <p:cNvSpPr/>
            <p:nvPr/>
          </p:nvSpPr>
          <p:spPr>
            <a:xfrm>
              <a:off x="6579160" y="4491017"/>
              <a:ext cx="4094833" cy="288000"/>
            </a:xfrm>
            <a:prstGeom prst="snip1Rect">
              <a:avLst/>
            </a:prstGeom>
            <a:solidFill>
              <a:schemeClr val="accent1"/>
            </a:solidFill>
            <a:ln w="9525" cap="flat" cmpd="sng" algn="ctr">
              <a:solidFill>
                <a:schemeClr val="tx1">
                  <a:lumMod val="50000"/>
                  <a:lumOff val="50000"/>
                </a:schemeClr>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a:defRPr/>
              </a:pPr>
              <a:r>
                <a:rPr kumimoji="0" lang="ja-JP" altLang="en-US" sz="900" b="1" kern="0">
                  <a:solidFill>
                    <a:schemeClr val="accent3"/>
                  </a:solidFill>
                  <a:latin typeface="Meiryo" panose="020B0604030504040204" pitchFamily="34" charset="-128"/>
                  <a:ea typeface="Meiryo" panose="020B0604030504040204" pitchFamily="34" charset="-128"/>
                  <a:cs typeface="Calibri" panose="020F0502020204030204"/>
                </a:rPr>
                <a:t>その他エリア</a:t>
              </a:r>
              <a:endParaRPr kumimoji="0" lang="en-US" altLang="ja-JP" sz="900" b="1" kern="0" dirty="0">
                <a:solidFill>
                  <a:schemeClr val="accent3"/>
                </a:solidFill>
                <a:latin typeface="Meiryo" panose="020B0604030504040204" pitchFamily="34" charset="-128"/>
                <a:ea typeface="Meiryo" panose="020B0604030504040204" pitchFamily="34" charset="-128"/>
                <a:cs typeface="Calibri" panose="020F0502020204030204"/>
              </a:endParaRPr>
            </a:p>
          </p:txBody>
        </p:sp>
      </p:grpSp>
      <p:cxnSp>
        <p:nvCxnSpPr>
          <p:cNvPr id="21" name="カギ線コネクタ 20">
            <a:extLst>
              <a:ext uri="{FF2B5EF4-FFF2-40B4-BE49-F238E27FC236}">
                <a16:creationId xmlns:a16="http://schemas.microsoft.com/office/drawing/2014/main" id="{CFF550AB-CB3C-9412-2E34-AFF9A7BEE0CB}"/>
              </a:ext>
            </a:extLst>
          </p:cNvPr>
          <p:cNvCxnSpPr>
            <a:stCxn id="55" idx="3"/>
            <a:endCxn id="77" idx="2"/>
          </p:cNvCxnSpPr>
          <p:nvPr/>
        </p:nvCxnSpPr>
        <p:spPr>
          <a:xfrm>
            <a:off x="4892803" y="2833639"/>
            <a:ext cx="1686357" cy="1915964"/>
          </a:xfrm>
          <a:prstGeom prst="bentConnector3">
            <a:avLst>
              <a:gd name="adj1" fmla="val 36959"/>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5896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プレースホルダー 6" descr="アイコン&#10;&#10;自動的に生成された説明">
            <a:extLst>
              <a:ext uri="{FF2B5EF4-FFF2-40B4-BE49-F238E27FC236}">
                <a16:creationId xmlns:a16="http://schemas.microsoft.com/office/drawing/2014/main" id="{A11A018F-182A-F5C2-A16A-DAC2510A0468}"/>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01</a:t>
            </a:r>
            <a:endParaRPr kumimoji="1" lang="ja-JP" altLang="en-US"/>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dirty="0"/>
              <a:t>トップページカスタマイズ企画</a:t>
            </a:r>
            <a:br>
              <a:rPr lang="en-US" altLang="ja-JP" dirty="0"/>
            </a:br>
            <a:r>
              <a:rPr lang="ja-JP" altLang="en-US" dirty="0"/>
              <a:t>変更点</a:t>
            </a:r>
            <a:endParaRPr lang="en-US" altLang="ja-JP" dirty="0"/>
          </a:p>
        </p:txBody>
      </p:sp>
    </p:spTree>
    <p:extLst>
      <p:ext uri="{BB962C8B-B14F-4D97-AF65-F5344CB8AC3E}">
        <p14:creationId xmlns:p14="http://schemas.microsoft.com/office/powerpoint/2010/main" val="23769209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クリエイティブ企画の事前提案可否について</a:t>
            </a:r>
          </a:p>
        </p:txBody>
      </p:sp>
      <p:pic>
        <p:nvPicPr>
          <p:cNvPr id="6" name="図プレースホルダー 5" descr="アイコン&#10;&#10;自動的に生成された説明">
            <a:extLst>
              <a:ext uri="{FF2B5EF4-FFF2-40B4-BE49-F238E27FC236}">
                <a16:creationId xmlns:a16="http://schemas.microsoft.com/office/drawing/2014/main" id="{B5A41192-C505-5F31-B5D1-69962246256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sp>
        <p:nvSpPr>
          <p:cNvPr id="9" name="1つの角を切り取り、1つの角を丸めた四角形 8">
            <a:extLst>
              <a:ext uri="{FF2B5EF4-FFF2-40B4-BE49-F238E27FC236}">
                <a16:creationId xmlns:a16="http://schemas.microsoft.com/office/drawing/2014/main" id="{C21C78BF-86C3-5FDA-11CF-A5D1A8EB1F28}"/>
              </a:ext>
            </a:extLst>
          </p:cNvPr>
          <p:cNvSpPr/>
          <p:nvPr/>
        </p:nvSpPr>
        <p:spPr>
          <a:xfrm>
            <a:off x="479425" y="1265237"/>
            <a:ext cx="11233151" cy="699422"/>
          </a:xfrm>
          <a:prstGeom prst="snipRoundRect">
            <a:avLst>
              <a:gd name="adj1" fmla="val 0"/>
              <a:gd name="adj2" fmla="val 0"/>
            </a:avLst>
          </a:prstGeom>
          <a:noFill/>
          <a:effectLst/>
        </p:spPr>
        <p:txBody>
          <a:bodyPr wrap="square" lIns="0" tIns="0" rIns="0" bIns="0" anchor="ctr">
            <a:spAutoFit/>
          </a:bodyPr>
          <a:lstStyle/>
          <a:p>
            <a:pPr algn="ctr">
              <a:lnSpc>
                <a:spcPct val="130000"/>
              </a:lnSpc>
              <a:defRPr/>
            </a:pPr>
            <a:r>
              <a:rPr kumimoji="0" lang="ja-JP" altLang="en-US" b="1" kern="0" dirty="0">
                <a:solidFill>
                  <a:srgbClr val="C00000"/>
                </a:solidFill>
                <a:latin typeface="メイリオ"/>
              </a:rPr>
              <a:t>クリエイティブ企画</a:t>
            </a:r>
            <a:r>
              <a:rPr kumimoji="0" lang="ja-JP" altLang="en-US" kern="0" dirty="0">
                <a:solidFill>
                  <a:srgbClr val="545454"/>
                </a:solidFill>
                <a:latin typeface="メイリオ"/>
              </a:rPr>
              <a:t>への掲載をご希望の場合</a:t>
            </a:r>
            <a:r>
              <a:rPr kumimoji="0" lang="ja-JP" altLang="en-US" kern="0">
                <a:solidFill>
                  <a:srgbClr val="545454"/>
                </a:solidFill>
                <a:latin typeface="メイリオ"/>
              </a:rPr>
              <a:t>は、弊社</a:t>
            </a:r>
            <a:r>
              <a:rPr kumimoji="0" lang="ja-JP" altLang="en-US" kern="0" dirty="0">
                <a:solidFill>
                  <a:srgbClr val="545454"/>
                </a:solidFill>
                <a:latin typeface="メイリオ"/>
              </a:rPr>
              <a:t>担当営業または</a:t>
            </a:r>
            <a:r>
              <a:rPr kumimoji="0" lang="en-US" altLang="ja-JP" kern="0" dirty="0">
                <a:solidFill>
                  <a:srgbClr val="545454"/>
                </a:solidFill>
                <a:latin typeface="メイリオ"/>
              </a:rPr>
              <a:t>Yahoo!</a:t>
            </a:r>
            <a:r>
              <a:rPr kumimoji="0" lang="ja-JP" altLang="en-US" kern="0" dirty="0">
                <a:solidFill>
                  <a:srgbClr val="545454"/>
                </a:solidFill>
                <a:latin typeface="メイリオ"/>
              </a:rPr>
              <a:t>広告</a:t>
            </a:r>
            <a:r>
              <a:rPr kumimoji="0" lang="ja-JP" altLang="en-US" kern="0">
                <a:solidFill>
                  <a:srgbClr val="545454"/>
                </a:solidFill>
                <a:latin typeface="メイリオ"/>
              </a:rPr>
              <a:t>パートナーサポート宛に</a:t>
            </a:r>
            <a:br>
              <a:rPr kumimoji="0" lang="en-US" altLang="ja-JP" kern="0" dirty="0">
                <a:solidFill>
                  <a:srgbClr val="545454"/>
                </a:solidFill>
                <a:latin typeface="メイリオ"/>
              </a:rPr>
            </a:br>
            <a:r>
              <a:rPr kumimoji="0" lang="ja-JP" altLang="en-US" kern="0">
                <a:solidFill>
                  <a:srgbClr val="545454"/>
                </a:solidFill>
                <a:latin typeface="メイリオ"/>
              </a:rPr>
              <a:t>以下</a:t>
            </a:r>
            <a:r>
              <a:rPr kumimoji="0" lang="ja-JP" altLang="en-US" kern="0" dirty="0">
                <a:solidFill>
                  <a:srgbClr val="545454"/>
                </a:solidFill>
                <a:latin typeface="メイリオ"/>
              </a:rPr>
              <a:t>の項目をご連絡ください。回答まで最大5営業日</a:t>
            </a:r>
            <a:r>
              <a:rPr kumimoji="0" lang="ja-JP" altLang="en-US" kern="0">
                <a:solidFill>
                  <a:srgbClr val="545454"/>
                </a:solidFill>
                <a:latin typeface="メイリオ"/>
              </a:rPr>
              <a:t>いただきます。</a:t>
            </a:r>
            <a:endParaRPr kumimoji="0" lang="ja-JP" altLang="en-US" kern="0" dirty="0">
              <a:solidFill>
                <a:srgbClr val="545454"/>
              </a:solidFill>
              <a:latin typeface="メイリオ"/>
            </a:endParaRPr>
          </a:p>
        </p:txBody>
      </p:sp>
      <p:graphicFrame>
        <p:nvGraphicFramePr>
          <p:cNvPr id="10" name="表 5">
            <a:extLst>
              <a:ext uri="{FF2B5EF4-FFF2-40B4-BE49-F238E27FC236}">
                <a16:creationId xmlns:a16="http://schemas.microsoft.com/office/drawing/2014/main" id="{2144E667-1E3C-537A-187B-CB28F4B43164}"/>
              </a:ext>
            </a:extLst>
          </p:cNvPr>
          <p:cNvGraphicFramePr>
            <a:graphicFrameLocks noGrp="1"/>
          </p:cNvGraphicFramePr>
          <p:nvPr>
            <p:extLst>
              <p:ext uri="{D42A27DB-BD31-4B8C-83A1-F6EECF244321}">
                <p14:modId xmlns:p14="http://schemas.microsoft.com/office/powerpoint/2010/main" val="317239760"/>
              </p:ext>
            </p:extLst>
          </p:nvPr>
        </p:nvGraphicFramePr>
        <p:xfrm>
          <a:off x="479425" y="2784042"/>
          <a:ext cx="11233150" cy="3598170"/>
        </p:xfrm>
        <a:graphic>
          <a:graphicData uri="http://schemas.openxmlformats.org/drawingml/2006/table">
            <a:tbl>
              <a:tblPr/>
              <a:tblGrid>
                <a:gridCol w="4372123">
                  <a:extLst>
                    <a:ext uri="{9D8B030D-6E8A-4147-A177-3AD203B41FA5}">
                      <a16:colId xmlns:a16="http://schemas.microsoft.com/office/drawing/2014/main" val="2102268683"/>
                    </a:ext>
                  </a:extLst>
                </a:gridCol>
                <a:gridCol w="6861027">
                  <a:extLst>
                    <a:ext uri="{9D8B030D-6E8A-4147-A177-3AD203B41FA5}">
                      <a16:colId xmlns:a16="http://schemas.microsoft.com/office/drawing/2014/main" val="2884824288"/>
                    </a:ext>
                  </a:extLst>
                </a:gridCol>
              </a:tblGrid>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商品名</a:t>
                      </a:r>
                      <a:r>
                        <a:rPr kumimoji="1" lang="en-US" altLang="ja-JP" sz="1200" b="0" i="0" dirty="0">
                          <a:solidFill>
                            <a:schemeClr val="bg1"/>
                          </a:solidFill>
                          <a:latin typeface="Meiryo" panose="020B0604030504040204" pitchFamily="34" charset="-128"/>
                          <a:ea typeface="Meiryo" panose="020B0604030504040204" pitchFamily="34" charset="-128"/>
                        </a:rPr>
                        <a:t> </a:t>
                      </a:r>
                      <a:endParaRPr kumimoji="1" lang="ja-JP" altLang="en-US" sz="1200" b="0" i="0">
                        <a:solidFill>
                          <a:schemeClr val="bg1"/>
                        </a:solidFill>
                        <a:latin typeface="Meiryo" panose="020B0604030504040204" pitchFamily="34" charset="-128"/>
                        <a:ea typeface="Meiryo" panose="020B0604030504040204" pitchFamily="34" charset="-128"/>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r>
                        <a:rPr kumimoji="1" lang="en" altLang="ja-JP" sz="1400" b="0" i="0" dirty="0">
                          <a:solidFill>
                            <a:schemeClr val="accent3"/>
                          </a:solidFill>
                          <a:latin typeface="Meiryo" panose="020B0604030504040204" pitchFamily="34" charset="-128"/>
                          <a:ea typeface="Meiryo" panose="020B0604030504040204" pitchFamily="34" charset="-128"/>
                        </a:rPr>
                        <a:t>Yahoo! JAPAN</a:t>
                      </a:r>
                      <a:r>
                        <a:rPr kumimoji="1" lang="ja-JP" altLang="en" sz="1400" b="0" i="0">
                          <a:solidFill>
                            <a:schemeClr val="accent3"/>
                          </a:solidFill>
                          <a:latin typeface="Meiryo" panose="020B0604030504040204" pitchFamily="34" charset="-128"/>
                          <a:ea typeface="Meiryo" panose="020B0604030504040204" pitchFamily="34" charset="-128"/>
                        </a:rPr>
                        <a:t>　</a:t>
                      </a:r>
                      <a:r>
                        <a:rPr kumimoji="1" lang="ja-JP" altLang="en-US" sz="1400" b="0" i="0">
                          <a:solidFill>
                            <a:schemeClr val="accent3"/>
                          </a:solidFill>
                          <a:latin typeface="Meiryo" panose="020B0604030504040204" pitchFamily="34" charset="-128"/>
                          <a:ea typeface="Meiryo" panose="020B0604030504040204" pitchFamily="34" charset="-128"/>
                        </a:rPr>
                        <a:t>トップページ カスタマイズ企画</a:t>
                      </a: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127601938"/>
                  </a:ext>
                </a:extLst>
              </a:tr>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097935829"/>
                  </a:ext>
                </a:extLst>
              </a:tr>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リンク先</a:t>
                      </a:r>
                      <a:r>
                        <a:rPr kumimoji="1" lang="en" altLang="ja-JP" sz="1200" b="0" i="0" dirty="0">
                          <a:solidFill>
                            <a:schemeClr val="bg1"/>
                          </a:solidFill>
                          <a:latin typeface="Meiryo" panose="020B0604030504040204" pitchFamily="34" charset="-128"/>
                          <a:ea typeface="Meiryo" panose="020B0604030504040204" pitchFamily="34" charset="-128"/>
                        </a:rPr>
                        <a:t>URL</a:t>
                      </a:r>
                      <a:endParaRPr kumimoji="1" lang="ja-JP" altLang="en-US" sz="1200" b="0" i="0">
                        <a:solidFill>
                          <a:schemeClr val="bg1"/>
                        </a:solidFill>
                        <a:latin typeface="Meiryo" panose="020B0604030504040204" pitchFamily="34" charset="-128"/>
                        <a:ea typeface="Meiryo" panose="020B0604030504040204" pitchFamily="34" charset="-128"/>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4129829377"/>
                  </a:ext>
                </a:extLst>
              </a:tr>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ヤフー営業担当者</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3705213913"/>
                  </a:ext>
                </a:extLst>
              </a:tr>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代理店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502694705"/>
                  </a:ext>
                </a:extLst>
              </a:tr>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予約型対応アカウント</a:t>
                      </a:r>
                      <a:r>
                        <a:rPr kumimoji="1" lang="en" altLang="ja-JP" sz="1200" b="0" i="0" dirty="0">
                          <a:solidFill>
                            <a:schemeClr val="bg1"/>
                          </a:solidFill>
                          <a:latin typeface="Meiryo" panose="020B0604030504040204" pitchFamily="34" charset="-128"/>
                          <a:ea typeface="Meiryo" panose="020B0604030504040204" pitchFamily="34" charset="-128"/>
                        </a:rPr>
                        <a:t>ID</a:t>
                      </a:r>
                      <a:r>
                        <a:rPr kumimoji="1" lang="ja-JP" altLang="en" sz="1000" b="0" i="0">
                          <a:solidFill>
                            <a:schemeClr val="bg1"/>
                          </a:solidFill>
                          <a:latin typeface="Meiryo" panose="020B0604030504040204" pitchFamily="34" charset="-128"/>
                          <a:ea typeface="Meiryo" panose="020B0604030504040204" pitchFamily="34" charset="-128"/>
                        </a:rPr>
                        <a:t>（</a:t>
                      </a:r>
                      <a:r>
                        <a:rPr kumimoji="1" lang="ja-JP" altLang="en-US" sz="1000" b="0" i="0">
                          <a:solidFill>
                            <a:schemeClr val="bg1"/>
                          </a:solidFill>
                          <a:latin typeface="Meiryo" panose="020B0604030504040204" pitchFamily="34" charset="-128"/>
                          <a:ea typeface="Meiryo" panose="020B0604030504040204" pitchFamily="34" charset="-128"/>
                        </a:rPr>
                        <a:t>用意があれば）</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676607046"/>
                  </a:ext>
                </a:extLst>
              </a:tr>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787020545"/>
                  </a:ext>
                </a:extLst>
              </a:tr>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プロモーション商品・内容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441025398"/>
                  </a:ext>
                </a:extLst>
              </a:tr>
              <a:tr h="37081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特集・タイアップ広告で実現したいこと</a:t>
                      </a:r>
                      <a:endParaRPr kumimoji="1" lang="en-US" altLang="ja-JP" sz="1200" b="0" i="0" dirty="0">
                        <a:solidFill>
                          <a:schemeClr val="bg1"/>
                        </a:solidFill>
                        <a:latin typeface="Meiryo" panose="020B0604030504040204" pitchFamily="34" charset="-128"/>
                        <a:ea typeface="Meiryo" panose="020B0604030504040204" pitchFamily="34" charset="-128"/>
                      </a:endParaRPr>
                    </a:p>
                    <a:p>
                      <a:pPr algn="ctr"/>
                      <a:r>
                        <a:rPr kumimoji="1" lang="ja-JP" altLang="en-US" sz="1000" b="0" i="0">
                          <a:solidFill>
                            <a:schemeClr val="bg1"/>
                          </a:solidFill>
                          <a:latin typeface="Meiryo" panose="020B0604030504040204" pitchFamily="34" charset="-128"/>
                          <a:ea typeface="Meiryo" panose="020B0604030504040204" pitchFamily="34" charset="-128"/>
                        </a:rPr>
                        <a:t>（コンテンツイメージなど）</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4251692299"/>
                  </a:ext>
                </a:extLst>
              </a:tr>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懸念点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220880169"/>
                  </a:ext>
                </a:extLst>
              </a:tr>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備考</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924746215"/>
                  </a:ext>
                </a:extLst>
              </a:tr>
            </a:tbl>
          </a:graphicData>
        </a:graphic>
      </p:graphicFrame>
      <p:sp>
        <p:nvSpPr>
          <p:cNvPr id="11" name="角丸四角形 10">
            <a:extLst>
              <a:ext uri="{FF2B5EF4-FFF2-40B4-BE49-F238E27FC236}">
                <a16:creationId xmlns:a16="http://schemas.microsoft.com/office/drawing/2014/main" id="{6719B42F-91EC-D618-3E7D-35F9F638D78C}"/>
              </a:ext>
            </a:extLst>
          </p:cNvPr>
          <p:cNvSpPr/>
          <p:nvPr/>
        </p:nvSpPr>
        <p:spPr>
          <a:xfrm>
            <a:off x="479425" y="2243806"/>
            <a:ext cx="11233150" cy="432000"/>
          </a:xfrm>
          <a:prstGeom prst="roundRect">
            <a:avLst>
              <a:gd name="adj" fmla="val 50000"/>
            </a:avLst>
          </a:prstGeom>
          <a:solidFill>
            <a:srgbClr val="F5F5F5"/>
          </a:solidFill>
          <a:ln w="9525" cap="flat" cmpd="sng" algn="ctr">
            <a:noFill/>
            <a:prstDash val="solid"/>
          </a:ln>
          <a:effectLst>
            <a:outerShdw dist="25400" dir="2700000" algn="tl" rotWithShape="0">
              <a:prstClr val="black">
                <a:alpha val="30000"/>
              </a:prstClr>
            </a:outerShdw>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545454"/>
                </a:solidFill>
                <a:effectLst/>
                <a:uLnTx/>
                <a:uFillTx/>
                <a:latin typeface="Meiryo" panose="020B0604030504040204" pitchFamily="34" charset="-128"/>
              </a:rPr>
              <a:t>ご連絡いただきたい項目</a:t>
            </a:r>
            <a:endParaRPr kumimoji="0" lang="ja-JP" altLang="en-US" sz="1600" b="1" i="0" u="none" strike="noStrike" kern="0" cap="none" spc="0" normalizeH="0" baseline="0" noProof="0" dirty="0">
              <a:ln>
                <a:noFill/>
              </a:ln>
              <a:solidFill>
                <a:srgbClr val="545454"/>
              </a:solidFill>
              <a:effectLst/>
              <a:uLnTx/>
              <a:uFillTx/>
              <a:latin typeface="Meiryo" panose="020B0604030504040204" pitchFamily="34" charset="-128"/>
            </a:endParaRPr>
          </a:p>
        </p:txBody>
      </p:sp>
    </p:spTree>
    <p:extLst>
      <p:ext uri="{BB962C8B-B14F-4D97-AF65-F5344CB8AC3E}">
        <p14:creationId xmlns:p14="http://schemas.microsoft.com/office/powerpoint/2010/main" val="18224391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48621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kumimoji="1" lang="ja-JP" altLang="en-US" dirty="0"/>
              <a:t>トップページカスタマイズ企画（</a:t>
            </a:r>
            <a:r>
              <a:rPr kumimoji="1" lang="en-US" altLang="ja-JP" dirty="0"/>
              <a:t>2023</a:t>
            </a:r>
            <a:r>
              <a:rPr kumimoji="1" lang="ja-JP" altLang="en-US" dirty="0"/>
              <a:t>年</a:t>
            </a:r>
            <a:r>
              <a:rPr kumimoji="1" lang="en-US" altLang="ja-JP" dirty="0"/>
              <a:t>7</a:t>
            </a:r>
            <a:r>
              <a:rPr kumimoji="1" lang="ja-JP" altLang="en-US" dirty="0"/>
              <a:t>月～</a:t>
            </a:r>
            <a:r>
              <a:rPr lang="en-US" altLang="ja-JP" dirty="0"/>
              <a:t>9</a:t>
            </a:r>
            <a:r>
              <a:rPr kumimoji="1" lang="ja-JP" altLang="en-US" dirty="0"/>
              <a:t>月）変更点</a:t>
            </a:r>
          </a:p>
        </p:txBody>
      </p:sp>
      <p:pic>
        <p:nvPicPr>
          <p:cNvPr id="6" name="図プレースホルダー 5" descr="アイコン&#10;&#10;自動的に生成された説明">
            <a:extLst>
              <a:ext uri="{FF2B5EF4-FFF2-40B4-BE49-F238E27FC236}">
                <a16:creationId xmlns:a16="http://schemas.microsoft.com/office/drawing/2014/main" id="{F96F4B9A-C0C3-6EBF-CA53-D03A3905029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a:lstStyle/>
          <a:p>
            <a:r>
              <a:rPr kumimoji="1" lang="ja-JP" altLang="en-US" spc="0"/>
              <a:t>変更点</a:t>
            </a:r>
          </a:p>
        </p:txBody>
      </p:sp>
      <p:sp>
        <p:nvSpPr>
          <p:cNvPr id="8" name="テキスト ボックス 7">
            <a:extLst>
              <a:ext uri="{FF2B5EF4-FFF2-40B4-BE49-F238E27FC236}">
                <a16:creationId xmlns:a16="http://schemas.microsoft.com/office/drawing/2014/main" id="{44BBA0DC-79CC-2B38-8536-63FEDAF659C4}"/>
              </a:ext>
            </a:extLst>
          </p:cNvPr>
          <p:cNvSpPr txBox="1"/>
          <p:nvPr/>
        </p:nvSpPr>
        <p:spPr>
          <a:xfrm>
            <a:off x="479425" y="1268413"/>
            <a:ext cx="9505056" cy="339324"/>
          </a:xfrm>
          <a:prstGeom prst="rect">
            <a:avLst/>
          </a:prstGeom>
          <a:noFill/>
        </p:spPr>
        <p:txBody>
          <a:bodyPr wrap="square" lIns="0" tIns="0" rIns="0" bIns="0" rtlCol="0">
            <a:spAutoFit/>
          </a:bodyPr>
          <a:lstStyle/>
          <a:p>
            <a:pPr marL="285750" marR="0" lvl="0" indent="-285750" algn="l" defTabSz="914400" rtl="0" eaLnBrk="1" fontAlgn="auto" latinLnBrk="0" hangingPunct="1">
              <a:lnSpc>
                <a:spcPct val="130000"/>
              </a:lnSpc>
              <a:spcBef>
                <a:spcPts val="0"/>
              </a:spcBef>
              <a:spcAft>
                <a:spcPts val="0"/>
              </a:spcAft>
              <a:buClrTx/>
              <a:buSzTx/>
              <a:buFont typeface="Arial" panose="020B0604020202020204" pitchFamily="34" charset="0"/>
              <a:buChar char="•"/>
              <a:tabLst/>
              <a:defRPr/>
            </a:pPr>
            <a:r>
              <a:rPr kumimoji="1" lang="ja-JP" altLang="en-US" sz="18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rPr>
              <a:t>商品価格（誘導広告の最低出稿金額・制作費、対象商品）変更なし</a:t>
            </a:r>
            <a:endParaRPr kumimoji="1" lang="en-US" altLang="ja-JP" sz="18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28458900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02</a:t>
            </a:r>
            <a:endParaRPr kumimoji="1" lang="ja-JP" altLang="en-US"/>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a:t>商品概要</a:t>
            </a:r>
          </a:p>
        </p:txBody>
      </p:sp>
      <p:pic>
        <p:nvPicPr>
          <p:cNvPr id="11" name="図プレースホルダー 10" descr="アイコン&#10;&#10;自動的に生成された説明">
            <a:extLst>
              <a:ext uri="{FF2B5EF4-FFF2-40B4-BE49-F238E27FC236}">
                <a16:creationId xmlns:a16="http://schemas.microsoft.com/office/drawing/2014/main" id="{AE334044-572F-29DC-D306-69E6662182D1}"/>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38411218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商品概要</a:t>
            </a:r>
            <a:r>
              <a:rPr lang="en-US" altLang="ja-JP" dirty="0"/>
              <a:t>  </a:t>
            </a:r>
            <a:r>
              <a:rPr kumimoji="1" lang="en-US" altLang="ja-JP" sz="1600" dirty="0"/>
              <a:t>– </a:t>
            </a:r>
            <a:r>
              <a:rPr kumimoji="1" lang="ja-JP" altLang="en-US" sz="1600"/>
              <a:t>共通 </a:t>
            </a:r>
            <a:r>
              <a:rPr kumimoji="1" lang="en-US" altLang="ja-JP" sz="1600" dirty="0"/>
              <a:t>–</a:t>
            </a:r>
            <a:endParaRPr kumimoji="1" lang="ja-JP" altLang="en-US" sz="1600" dirty="0"/>
          </a:p>
        </p:txBody>
      </p:sp>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a:lstStyle/>
          <a:p>
            <a:r>
              <a:rPr lang="ja-JP" altLang="en-US" spc="0"/>
              <a:t>商品</a:t>
            </a:r>
            <a:br>
              <a:rPr lang="en-US" altLang="ja-JP" spc="0" dirty="0"/>
            </a:br>
            <a:r>
              <a:rPr lang="ja-JP" altLang="en-US" spc="0"/>
              <a:t>概要</a:t>
            </a:r>
            <a:endParaRPr kumimoji="1" lang="ja-JP" altLang="en-US" spc="0"/>
          </a:p>
        </p:txBody>
      </p:sp>
      <p:sp>
        <p:nvSpPr>
          <p:cNvPr id="5" name="角丸四角形 4">
            <a:extLst>
              <a:ext uri="{FF2B5EF4-FFF2-40B4-BE49-F238E27FC236}">
                <a16:creationId xmlns:a16="http://schemas.microsoft.com/office/drawing/2014/main" id="{7046161C-32BC-E507-24C1-33CEA528F300}"/>
              </a:ext>
            </a:extLst>
          </p:cNvPr>
          <p:cNvSpPr/>
          <p:nvPr/>
        </p:nvSpPr>
        <p:spPr>
          <a:xfrm>
            <a:off x="1805014" y="3033661"/>
            <a:ext cx="4140000" cy="3348089"/>
          </a:xfrm>
          <a:prstGeom prst="roundRect">
            <a:avLst>
              <a:gd name="adj" fmla="val 0"/>
            </a:avLst>
          </a:prstGeom>
          <a:solidFill>
            <a:srgbClr val="F5F5F5"/>
          </a:solidFill>
          <a:ln w="76200">
            <a:noFill/>
          </a:ln>
          <a:effectLst>
            <a:outerShdw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936000" rIns="360000" bIns="0" numCol="1" spcCol="0" rtlCol="0" fromWordArt="0" anchor="ctr" anchorCtr="0" forceAA="0" compatLnSpc="1">
            <a:prstTxWarp prst="textNoShape">
              <a:avLst/>
            </a:prstTxWarp>
            <a:noAutofit/>
          </a:bodyPr>
          <a:lstStyle/>
          <a:p>
            <a:pPr algn="just">
              <a:lnSpc>
                <a:spcPct val="130000"/>
              </a:lnSpc>
            </a:pPr>
            <a:r>
              <a:rPr kumimoji="1" lang="en" altLang="ja-JP" sz="1500" dirty="0">
                <a:solidFill>
                  <a:schemeClr val="accent3"/>
                </a:solidFill>
                <a:latin typeface="Meiryo" panose="020B0604030504040204" pitchFamily="34" charset="-128"/>
                <a:ea typeface="Meiryo" panose="020B0604030504040204" pitchFamily="34" charset="-128"/>
              </a:rPr>
              <a:t>Yahoo! JAPAN </a:t>
            </a:r>
            <a:r>
              <a:rPr kumimoji="1" lang="ja-JP" altLang="en-US" sz="1500">
                <a:solidFill>
                  <a:schemeClr val="accent3"/>
                </a:solidFill>
                <a:latin typeface="Meiryo" panose="020B0604030504040204" pitchFamily="34" charset="-128"/>
                <a:ea typeface="Meiryo" panose="020B0604030504040204" pitchFamily="34" charset="-128"/>
              </a:rPr>
              <a:t>トップページのデザインをベースに、崩れる、倒れるなどのアクションをします。</a:t>
            </a:r>
          </a:p>
          <a:p>
            <a:pPr algn="just">
              <a:lnSpc>
                <a:spcPct val="130000"/>
              </a:lnSpc>
            </a:pPr>
            <a:r>
              <a:rPr kumimoji="1" lang="ja-JP" altLang="en-US" sz="1500">
                <a:solidFill>
                  <a:schemeClr val="accent3"/>
                </a:solidFill>
                <a:latin typeface="Meiryo" panose="020B0604030504040204" pitchFamily="34" charset="-128"/>
                <a:ea typeface="Meiryo" panose="020B0604030504040204" pitchFamily="34" charset="-128"/>
              </a:rPr>
              <a:t>クライアント様のブランド素材を効果的に露出し、意外性とインパクトをユーザーに与えます。</a:t>
            </a:r>
          </a:p>
        </p:txBody>
      </p:sp>
      <p:sp>
        <p:nvSpPr>
          <p:cNvPr id="9" name="テキスト ボックス 8">
            <a:extLst>
              <a:ext uri="{FF2B5EF4-FFF2-40B4-BE49-F238E27FC236}">
                <a16:creationId xmlns:a16="http://schemas.microsoft.com/office/drawing/2014/main" id="{E40A498B-8F77-AF0B-1F2F-084C2D791E3D}"/>
              </a:ext>
            </a:extLst>
          </p:cNvPr>
          <p:cNvSpPr txBox="1"/>
          <p:nvPr/>
        </p:nvSpPr>
        <p:spPr>
          <a:xfrm>
            <a:off x="479425" y="1144553"/>
            <a:ext cx="11233150" cy="1338828"/>
          </a:xfrm>
          <a:prstGeom prst="rect">
            <a:avLst/>
          </a:prstGeom>
          <a:noFill/>
        </p:spPr>
        <p:txBody>
          <a:bodyPr wrap="square" lIns="0" tIns="0" rIns="0" bIns="0"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ja-JP" b="0" i="0" u="none" strike="noStrike" kern="0" cap="none" normalizeH="0" baseline="0" noProof="0" dirty="0">
                <a:ln>
                  <a:noFill/>
                </a:ln>
                <a:solidFill>
                  <a:schemeClr val="accent3"/>
                </a:solidFill>
                <a:effectLst/>
                <a:uLnTx/>
                <a:uFillTx/>
                <a:latin typeface="Meiryo" panose="020B0604030504040204" pitchFamily="34" charset="-128"/>
                <a:ea typeface="Meiryo" panose="020B0604030504040204" pitchFamily="34" charset="-128"/>
              </a:rPr>
              <a:t>Yahoo! JAPAN</a:t>
            </a:r>
            <a:r>
              <a:rPr kumimoji="0" lang="ja-JP" altLang="en-US" b="0" i="0" u="none" strike="noStrike" kern="0" cap="none" normalizeH="0" baseline="0" noProof="0" dirty="0">
                <a:ln>
                  <a:noFill/>
                </a:ln>
                <a:solidFill>
                  <a:schemeClr val="accent3"/>
                </a:solidFill>
                <a:effectLst/>
                <a:uLnTx/>
                <a:uFillTx/>
                <a:latin typeface="Meiryo" panose="020B0604030504040204" pitchFamily="34" charset="-128"/>
                <a:ea typeface="Meiryo" panose="020B0604030504040204" pitchFamily="34" charset="-128"/>
              </a:rPr>
              <a:t>トップページのインターフェイスをベース</a:t>
            </a:r>
            <a:r>
              <a:rPr kumimoji="0" lang="ja-JP" altLang="en-US" b="0" i="0" u="none" strike="noStrike" kern="0" cap="none" normalizeH="0" baseline="0" noProof="0">
                <a:ln>
                  <a:noFill/>
                </a:ln>
                <a:solidFill>
                  <a:schemeClr val="accent3"/>
                </a:solidFill>
                <a:effectLst/>
                <a:uLnTx/>
                <a:uFillTx/>
                <a:latin typeface="Meiryo" panose="020B0604030504040204" pitchFamily="34" charset="-128"/>
                <a:ea typeface="Meiryo" panose="020B0604030504040204" pitchFamily="34" charset="-128"/>
              </a:rPr>
              <a:t>に、クライアント様用に</a:t>
            </a:r>
            <a:endParaRPr kumimoji="0" lang="en-US" altLang="ja-JP" b="0" i="0" u="none" strike="noStrike" kern="0" cap="none"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ja-JP" altLang="en-US" b="0" i="0" u="none" strike="noStrike" kern="0" cap="none" normalizeH="0" baseline="0" noProof="0">
                <a:ln>
                  <a:noFill/>
                </a:ln>
                <a:solidFill>
                  <a:schemeClr val="accent3"/>
                </a:solidFill>
                <a:effectLst/>
                <a:uLnTx/>
                <a:uFillTx/>
                <a:latin typeface="Meiryo" panose="020B0604030504040204" pitchFamily="34" charset="-128"/>
                <a:ea typeface="Meiryo" panose="020B0604030504040204" pitchFamily="34" charset="-128"/>
              </a:rPr>
              <a:t>独自の演出やデザインを施したタイアップサイトを、制作・ホスティングいたします。</a:t>
            </a:r>
            <a:endParaRPr kumimoji="0" lang="en-US" altLang="ja-JP" b="0" i="0" u="none" strike="noStrike" kern="0" cap="none"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ja-JP" altLang="en-US" sz="2400" b="1" i="0" u="none" strike="noStrike" kern="0" cap="none" normalizeH="0" baseline="0" noProof="0">
                <a:ln>
                  <a:noFill/>
                </a:ln>
                <a:solidFill>
                  <a:schemeClr val="accent6"/>
                </a:solidFill>
                <a:effectLst/>
                <a:uLnTx/>
                <a:uFillTx/>
                <a:latin typeface="Meiryo" panose="020B0604030504040204" pitchFamily="34" charset="-128"/>
                <a:ea typeface="Meiryo" panose="020B0604030504040204" pitchFamily="34" charset="-128"/>
              </a:rPr>
              <a:t>インパクト重視</a:t>
            </a:r>
            <a:r>
              <a:rPr kumimoji="0" lang="ja-JP" altLang="en-US" b="0" i="0" u="none" strike="noStrike" kern="0" cap="none" normalizeH="0" baseline="0" noProof="0">
                <a:ln>
                  <a:noFill/>
                </a:ln>
                <a:solidFill>
                  <a:schemeClr val="accent6"/>
                </a:solidFill>
                <a:effectLst/>
                <a:uLnTx/>
                <a:uFillTx/>
                <a:latin typeface="Meiryo" panose="020B0604030504040204" pitchFamily="34" charset="-128"/>
                <a:ea typeface="Meiryo" panose="020B0604030504040204" pitchFamily="34" charset="-128"/>
              </a:rPr>
              <a:t>、</a:t>
            </a:r>
            <a:r>
              <a:rPr kumimoji="0" lang="ja-JP" altLang="en-US" sz="2400" b="1" i="0" u="none" strike="noStrike" kern="0" cap="none" normalizeH="0" baseline="0" noProof="0">
                <a:ln>
                  <a:noFill/>
                </a:ln>
                <a:solidFill>
                  <a:schemeClr val="accent6"/>
                </a:solidFill>
                <a:effectLst/>
                <a:uLnTx/>
                <a:uFillTx/>
                <a:latin typeface="Meiryo" panose="020B0604030504040204" pitchFamily="34" charset="-128"/>
                <a:ea typeface="Meiryo" panose="020B0604030504040204" pitchFamily="34" charset="-128"/>
              </a:rPr>
              <a:t>話題性喚起</a:t>
            </a:r>
            <a:r>
              <a:rPr kumimoji="0" lang="en-US" altLang="ja-JP" sz="2400" b="1" i="0" u="none" strike="noStrike" kern="0" cap="none" normalizeH="0" baseline="0" noProof="0" dirty="0">
                <a:ln>
                  <a:noFill/>
                </a:ln>
                <a:solidFill>
                  <a:schemeClr val="accent6"/>
                </a:solidFill>
                <a:effectLst/>
                <a:uLnTx/>
                <a:uFillTx/>
                <a:latin typeface="Meiryo" panose="020B0604030504040204" pitchFamily="34" charset="-128"/>
                <a:ea typeface="Meiryo" panose="020B0604030504040204" pitchFamily="34" charset="-128"/>
              </a:rPr>
              <a:t> </a:t>
            </a:r>
            <a:r>
              <a:rPr kumimoji="0" lang="ja-JP" altLang="en-US" b="0" i="0" u="none" strike="noStrike" kern="0" cap="none" normalizeH="0" baseline="0" noProof="0">
                <a:ln>
                  <a:noFill/>
                </a:ln>
                <a:solidFill>
                  <a:schemeClr val="accent3"/>
                </a:solidFill>
                <a:effectLst/>
                <a:uLnTx/>
                <a:uFillTx/>
                <a:latin typeface="Meiryo" panose="020B0604030504040204" pitchFamily="34" charset="-128"/>
                <a:ea typeface="Meiryo" panose="020B0604030504040204" pitchFamily="34" charset="-128"/>
              </a:rPr>
              <a:t>を目的としたプロモーションに最適です。</a:t>
            </a:r>
            <a:endParaRPr kumimoji="0" lang="en-US" altLang="ja-JP" b="0" i="0" u="none" strike="noStrike" kern="0" cap="none"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grpSp>
        <p:nvGrpSpPr>
          <p:cNvPr id="10" name="グループ化 9">
            <a:extLst>
              <a:ext uri="{FF2B5EF4-FFF2-40B4-BE49-F238E27FC236}">
                <a16:creationId xmlns:a16="http://schemas.microsoft.com/office/drawing/2014/main" id="{C645F9A3-4B49-FACE-A2F0-62D55951E467}"/>
              </a:ext>
            </a:extLst>
          </p:cNvPr>
          <p:cNvGrpSpPr>
            <a:grpSpLocks noChangeAspect="1"/>
          </p:cNvGrpSpPr>
          <p:nvPr/>
        </p:nvGrpSpPr>
        <p:grpSpPr>
          <a:xfrm>
            <a:off x="5994757" y="4852957"/>
            <a:ext cx="324000" cy="178785"/>
            <a:chOff x="5270129" y="3256673"/>
            <a:chExt cx="396700" cy="218901"/>
          </a:xfrm>
        </p:grpSpPr>
        <p:sp>
          <p:nvSpPr>
            <p:cNvPr id="11" name="直角三角形 10">
              <a:extLst>
                <a:ext uri="{FF2B5EF4-FFF2-40B4-BE49-F238E27FC236}">
                  <a16:creationId xmlns:a16="http://schemas.microsoft.com/office/drawing/2014/main" id="{DA1A57BC-4564-5FE7-541B-273D92D761CA}"/>
                </a:ext>
              </a:extLst>
            </p:cNvPr>
            <p:cNvSpPr/>
            <p:nvPr/>
          </p:nvSpPr>
          <p:spPr>
            <a:xfrm rot="13500000">
              <a:off x="5447928" y="3256673"/>
              <a:ext cx="218901" cy="218901"/>
            </a:xfrm>
            <a:prstGeom prst="rtTriangl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2" name="直角三角形 11">
              <a:extLst>
                <a:ext uri="{FF2B5EF4-FFF2-40B4-BE49-F238E27FC236}">
                  <a16:creationId xmlns:a16="http://schemas.microsoft.com/office/drawing/2014/main" id="{E26013A5-80A9-4195-9D64-51C575A86E2F}"/>
                </a:ext>
              </a:extLst>
            </p:cNvPr>
            <p:cNvSpPr/>
            <p:nvPr/>
          </p:nvSpPr>
          <p:spPr>
            <a:xfrm rot="13500000">
              <a:off x="5270129" y="3256673"/>
              <a:ext cx="218901" cy="218901"/>
            </a:xfrm>
            <a:prstGeom prst="rtTriangle">
              <a:avLst/>
            </a:prstGeom>
            <a:solidFill>
              <a:srgbClr val="D8607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
        <p:nvSpPr>
          <p:cNvPr id="13" name="片側の 2 つの角を丸めた四角形 12">
            <a:extLst>
              <a:ext uri="{FF2B5EF4-FFF2-40B4-BE49-F238E27FC236}">
                <a16:creationId xmlns:a16="http://schemas.microsoft.com/office/drawing/2014/main" id="{F520DCB0-0B22-38E8-4A41-79F0128C096F}"/>
              </a:ext>
            </a:extLst>
          </p:cNvPr>
          <p:cNvSpPr/>
          <p:nvPr/>
        </p:nvSpPr>
        <p:spPr>
          <a:xfrm>
            <a:off x="1623986" y="3232439"/>
            <a:ext cx="3927032" cy="814387"/>
          </a:xfrm>
          <a:prstGeom prst="round2SameRect">
            <a:avLst>
              <a:gd name="adj1" fmla="val 0"/>
              <a:gd name="adj2" fmla="val 0"/>
            </a:avLst>
          </a:prstGeom>
          <a:solidFill>
            <a:schemeClr val="bg1"/>
          </a:solidFill>
          <a:ln w="12700" cap="flat" cmpd="sng" algn="ctr">
            <a:solidFill>
              <a:srgbClr val="C9002C"/>
            </a:solidFill>
            <a:prstDash val="solid"/>
          </a:ln>
          <a:effectLst>
            <a:outerShdw dist="38100" dir="1800000" algn="tl" rotWithShape="0">
              <a:srgbClr val="C9002C"/>
            </a:outerShdw>
          </a:effectLst>
        </p:spPr>
        <p:txBody>
          <a:bodyPr rot="0" spcFirstLastPara="0" vertOverflow="overflow" horzOverflow="overflow" vert="horz" wrap="square" lIns="360000" tIns="10800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b="1" kern="0" spc="300">
                <a:solidFill>
                  <a:srgbClr val="C00000"/>
                </a:solidFill>
                <a:latin typeface="メイリオ"/>
                <a:ea typeface="メイリオ"/>
              </a:rPr>
              <a:t>演出</a:t>
            </a:r>
            <a:endParaRPr kumimoji="0" lang="en-US" altLang="ja-JP" b="1" i="0" u="none" strike="noStrike" kern="0" cap="none" spc="300" normalizeH="0" baseline="0" noProof="0" dirty="0">
              <a:ln>
                <a:noFill/>
              </a:ln>
              <a:solidFill>
                <a:srgbClr val="C00000"/>
              </a:solidFill>
              <a:effectLst/>
              <a:uLnTx/>
              <a:uFillTx/>
              <a:latin typeface="メイリオ"/>
              <a:ea typeface="メイリオ"/>
              <a:cs typeface="+mn-cs"/>
            </a:endParaRPr>
          </a:p>
        </p:txBody>
      </p:sp>
      <p:sp>
        <p:nvSpPr>
          <p:cNvPr id="14" name="直角三角形 13">
            <a:extLst>
              <a:ext uri="{FF2B5EF4-FFF2-40B4-BE49-F238E27FC236}">
                <a16:creationId xmlns:a16="http://schemas.microsoft.com/office/drawing/2014/main" id="{48D40830-F328-D305-F303-9C7464CB074E}"/>
              </a:ext>
            </a:extLst>
          </p:cNvPr>
          <p:cNvSpPr/>
          <p:nvPr/>
        </p:nvSpPr>
        <p:spPr>
          <a:xfrm rot="10800000">
            <a:off x="1626008" y="4046826"/>
            <a:ext cx="182234" cy="165120"/>
          </a:xfrm>
          <a:prstGeom prst="rtTriangl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5" name="角丸四角形 14">
            <a:extLst>
              <a:ext uri="{FF2B5EF4-FFF2-40B4-BE49-F238E27FC236}">
                <a16:creationId xmlns:a16="http://schemas.microsoft.com/office/drawing/2014/main" id="{569994E5-8A61-2DDC-A792-340612B26317}"/>
              </a:ext>
            </a:extLst>
          </p:cNvPr>
          <p:cNvSpPr/>
          <p:nvPr/>
        </p:nvSpPr>
        <p:spPr>
          <a:xfrm>
            <a:off x="6428016" y="3033661"/>
            <a:ext cx="4140000" cy="3348089"/>
          </a:xfrm>
          <a:prstGeom prst="roundRect">
            <a:avLst>
              <a:gd name="adj" fmla="val 0"/>
            </a:avLst>
          </a:prstGeom>
          <a:solidFill>
            <a:srgbClr val="F5F5F5"/>
          </a:solidFill>
          <a:ln w="76200">
            <a:noFill/>
          </a:ln>
          <a:effectLst>
            <a:outerShdw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936000" rIns="360000" bIns="0" numCol="1" spcCol="0" rtlCol="0" fromWordArt="0" anchor="ctr" anchorCtr="0" forceAA="0" compatLnSpc="1">
            <a:prstTxWarp prst="textNoShape">
              <a:avLst/>
            </a:prstTxWarp>
            <a:noAutofit/>
          </a:bodyPr>
          <a:lstStyle/>
          <a:p>
            <a:pPr algn="just">
              <a:lnSpc>
                <a:spcPct val="130000"/>
              </a:lnSpc>
            </a:pPr>
            <a:r>
              <a:rPr kumimoji="1" lang="ja-JP" altLang="en-US" sz="1500">
                <a:solidFill>
                  <a:schemeClr val="accent3"/>
                </a:solidFill>
                <a:latin typeface="Meiryo" panose="020B0604030504040204" pitchFamily="34" charset="-128"/>
                <a:ea typeface="Meiryo" panose="020B0604030504040204" pitchFamily="34" charset="-128"/>
              </a:rPr>
              <a:t>次のいずれかに遷移します。</a:t>
            </a:r>
          </a:p>
          <a:p>
            <a:pPr marL="216000" indent="-216000" algn="just">
              <a:lnSpc>
                <a:spcPct val="130000"/>
              </a:lnSpc>
              <a:buFont typeface="Arial" panose="020B0604020202020204" pitchFamily="34" charset="0"/>
              <a:buChar char="•"/>
            </a:pPr>
            <a:r>
              <a:rPr kumimoji="1" lang="ja-JP" altLang="en-US" sz="1500">
                <a:solidFill>
                  <a:schemeClr val="accent3"/>
                </a:solidFill>
                <a:latin typeface="Meiryo" panose="020B0604030504040204" pitchFamily="34" charset="-128"/>
                <a:ea typeface="Meiryo" panose="020B0604030504040204" pitchFamily="34" charset="-128"/>
              </a:rPr>
              <a:t>クライアントサイトへ自動遷移</a:t>
            </a:r>
          </a:p>
          <a:p>
            <a:pPr marL="216000" indent="-216000" algn="just">
              <a:lnSpc>
                <a:spcPct val="130000"/>
              </a:lnSpc>
              <a:buFont typeface="Arial" panose="020B0604020202020204" pitchFamily="34" charset="0"/>
              <a:buChar char="•"/>
            </a:pPr>
            <a:r>
              <a:rPr kumimoji="1" lang="en" altLang="ja-JP" sz="1500" dirty="0">
                <a:solidFill>
                  <a:schemeClr val="accent3"/>
                </a:solidFill>
                <a:latin typeface="Meiryo" panose="020B0604030504040204" pitchFamily="34" charset="-128"/>
                <a:ea typeface="Meiryo" panose="020B0604030504040204" pitchFamily="34" charset="-128"/>
              </a:rPr>
              <a:t>Yahoo! JAPAN</a:t>
            </a:r>
            <a:r>
              <a:rPr kumimoji="1" lang="ja-JP" altLang="en-US" sz="1500">
                <a:solidFill>
                  <a:schemeClr val="accent3"/>
                </a:solidFill>
                <a:latin typeface="Meiryo" panose="020B0604030504040204" pitchFamily="34" charset="-128"/>
                <a:ea typeface="Meiryo" panose="020B0604030504040204" pitchFamily="34" charset="-128"/>
              </a:rPr>
              <a:t>が作成したランディングページへ自動遷移</a:t>
            </a:r>
            <a:endParaRPr kumimoji="1" lang="en-US" altLang="ja-JP" sz="1500" dirty="0">
              <a:solidFill>
                <a:schemeClr val="accent3"/>
              </a:solidFill>
              <a:latin typeface="Meiryo" panose="020B0604030504040204" pitchFamily="34" charset="-128"/>
              <a:ea typeface="Meiryo" panose="020B0604030504040204" pitchFamily="34" charset="-128"/>
            </a:endParaRPr>
          </a:p>
          <a:p>
            <a:pPr marL="216000" indent="-216000" algn="just">
              <a:lnSpc>
                <a:spcPct val="130000"/>
              </a:lnSpc>
              <a:buFont typeface="Arial" panose="020B0604020202020204" pitchFamily="34" charset="0"/>
              <a:buChar char="•"/>
            </a:pPr>
            <a:r>
              <a:rPr kumimoji="1" lang="ja-JP" altLang="en" sz="1500">
                <a:solidFill>
                  <a:schemeClr val="accent3"/>
                </a:solidFill>
                <a:latin typeface="Meiryo" panose="020B0604030504040204" pitchFamily="34" charset="-128"/>
                <a:ea typeface="Meiryo" panose="020B0604030504040204" pitchFamily="34" charset="-128"/>
              </a:rPr>
              <a:t> </a:t>
            </a:r>
            <a:r>
              <a:rPr kumimoji="1" lang="en" altLang="ja-JP" sz="1500" dirty="0">
                <a:solidFill>
                  <a:schemeClr val="accent3"/>
                </a:solidFill>
                <a:latin typeface="Meiryo" panose="020B0604030504040204" pitchFamily="34" charset="-128"/>
                <a:ea typeface="Meiryo" panose="020B0604030504040204" pitchFamily="34" charset="-128"/>
              </a:rPr>
              <a:t>Yahoo! JAPAN </a:t>
            </a:r>
            <a:r>
              <a:rPr kumimoji="1" lang="ja-JP" altLang="en-US" sz="1500">
                <a:solidFill>
                  <a:schemeClr val="accent3"/>
                </a:solidFill>
                <a:latin typeface="Meiryo" panose="020B0604030504040204" pitchFamily="34" charset="-128"/>
                <a:ea typeface="Meiryo" panose="020B0604030504040204" pitchFamily="34" charset="-128"/>
              </a:rPr>
              <a:t>トップページを模したミラーサイト</a:t>
            </a:r>
            <a:r>
              <a:rPr kumimoji="1" lang="ja-JP" altLang="en-US" sz="1200">
                <a:solidFill>
                  <a:schemeClr val="accent3"/>
                </a:solidFill>
                <a:latin typeface="Meiryo" panose="020B0604030504040204" pitchFamily="34" charset="-128"/>
                <a:ea typeface="Meiryo" panose="020B0604030504040204" pitchFamily="34" charset="-128"/>
              </a:rPr>
              <a:t>（</a:t>
            </a:r>
            <a:r>
              <a:rPr kumimoji="1" lang="en-US" altLang="ja-JP" sz="1200" dirty="0">
                <a:solidFill>
                  <a:schemeClr val="accent3"/>
                </a:solidFill>
                <a:latin typeface="Meiryo" panose="020B0604030504040204" pitchFamily="34" charset="-128"/>
                <a:ea typeface="Meiryo" panose="020B0604030504040204" pitchFamily="34" charset="-128"/>
              </a:rPr>
              <a:t>※</a:t>
            </a:r>
            <a:r>
              <a:rPr kumimoji="1" lang="ja-JP" altLang="en-US" sz="1200">
                <a:solidFill>
                  <a:schemeClr val="accent3"/>
                </a:solidFill>
                <a:latin typeface="Meiryo" panose="020B0604030504040204" pitchFamily="34" charset="-128"/>
                <a:ea typeface="Meiryo" panose="020B0604030504040204" pitchFamily="34" charset="-128"/>
              </a:rPr>
              <a:t>ミラーサイト実施時）</a:t>
            </a:r>
            <a:endParaRPr kumimoji="1" lang="ja-JP" altLang="en-US" sz="1200" dirty="0">
              <a:solidFill>
                <a:schemeClr val="accent3"/>
              </a:solidFill>
              <a:latin typeface="Meiryo" panose="020B0604030504040204" pitchFamily="34" charset="-128"/>
              <a:ea typeface="Meiryo" panose="020B0604030504040204" pitchFamily="34" charset="-128"/>
            </a:endParaRPr>
          </a:p>
        </p:txBody>
      </p:sp>
      <p:sp>
        <p:nvSpPr>
          <p:cNvPr id="16" name="片側の 2 つの角を丸めた四角形 15">
            <a:extLst>
              <a:ext uri="{FF2B5EF4-FFF2-40B4-BE49-F238E27FC236}">
                <a16:creationId xmlns:a16="http://schemas.microsoft.com/office/drawing/2014/main" id="{29426671-6B7B-92EA-BFE7-A857C6A596A6}"/>
              </a:ext>
            </a:extLst>
          </p:cNvPr>
          <p:cNvSpPr/>
          <p:nvPr/>
        </p:nvSpPr>
        <p:spPr>
          <a:xfrm>
            <a:off x="6246988" y="3232439"/>
            <a:ext cx="3927032" cy="814387"/>
          </a:xfrm>
          <a:prstGeom prst="round2SameRect">
            <a:avLst>
              <a:gd name="adj1" fmla="val 0"/>
              <a:gd name="adj2" fmla="val 0"/>
            </a:avLst>
          </a:prstGeom>
          <a:solidFill>
            <a:srgbClr val="C9002C"/>
          </a:solidFill>
          <a:ln w="12700" cap="flat" cmpd="sng" algn="ctr">
            <a:solidFill>
              <a:srgbClr val="C9002C"/>
            </a:solidFill>
            <a:prstDash val="solid"/>
          </a:ln>
          <a:effectLst>
            <a:outerShdw dist="38100" dir="1800000" algn="tl" rotWithShape="0">
              <a:schemeClr val="accent6">
                <a:lumMod val="75000"/>
              </a:schemeClr>
            </a:outerShdw>
          </a:effectLst>
        </p:spPr>
        <p:txBody>
          <a:bodyPr rot="0" spcFirstLastPara="0" vertOverflow="overflow" horzOverflow="overflow" vert="horz" wrap="square" lIns="360000" tIns="10800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b="1" kern="0" spc="300">
                <a:solidFill>
                  <a:srgbClr val="FFFFFF"/>
                </a:solidFill>
                <a:latin typeface="メイリオ"/>
                <a:ea typeface="メイリオ"/>
              </a:rPr>
              <a:t>演出後</a:t>
            </a:r>
            <a:endParaRPr kumimoji="0" lang="en-US" altLang="ja-JP" b="1" i="0" u="none" strike="noStrike" kern="0" cap="none" spc="300" normalizeH="0" baseline="0" noProof="0" dirty="0">
              <a:ln>
                <a:noFill/>
              </a:ln>
              <a:solidFill>
                <a:srgbClr val="FFFFFF"/>
              </a:solidFill>
              <a:effectLst/>
              <a:uLnTx/>
              <a:uFillTx/>
              <a:latin typeface="メイリオ"/>
              <a:ea typeface="メイリオ"/>
              <a:cs typeface="+mn-cs"/>
            </a:endParaRPr>
          </a:p>
        </p:txBody>
      </p:sp>
      <p:sp>
        <p:nvSpPr>
          <p:cNvPr id="17" name="直角三角形 16">
            <a:extLst>
              <a:ext uri="{FF2B5EF4-FFF2-40B4-BE49-F238E27FC236}">
                <a16:creationId xmlns:a16="http://schemas.microsoft.com/office/drawing/2014/main" id="{33A9DA44-4F39-F699-1362-68A622FD4297}"/>
              </a:ext>
            </a:extLst>
          </p:cNvPr>
          <p:cNvSpPr/>
          <p:nvPr/>
        </p:nvSpPr>
        <p:spPr>
          <a:xfrm rot="10800000">
            <a:off x="6246989" y="4046826"/>
            <a:ext cx="182234" cy="165120"/>
          </a:xfrm>
          <a:prstGeom prst="rtTriangle">
            <a:avLst/>
          </a:prstGeom>
          <a:solidFill>
            <a:schemeClr val="accent6">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8" name="図 17">
            <a:extLst>
              <a:ext uri="{FF2B5EF4-FFF2-40B4-BE49-F238E27FC236}">
                <a16:creationId xmlns:a16="http://schemas.microsoft.com/office/drawing/2014/main" id="{581DD242-5DAD-E0BC-F4E5-7CED40268A7F}"/>
              </a:ext>
            </a:extLst>
          </p:cNvPr>
          <p:cNvPicPr>
            <a:picLocks noChangeAspect="1"/>
          </p:cNvPicPr>
          <p:nvPr/>
        </p:nvPicPr>
        <p:blipFill>
          <a:blip r:embed="rId2"/>
          <a:stretch>
            <a:fillRect/>
          </a:stretch>
        </p:blipFill>
        <p:spPr>
          <a:xfrm>
            <a:off x="9324101" y="3393756"/>
            <a:ext cx="666215" cy="544776"/>
          </a:xfrm>
          <a:prstGeom prst="rect">
            <a:avLst/>
          </a:prstGeom>
        </p:spPr>
      </p:pic>
      <p:pic>
        <p:nvPicPr>
          <p:cNvPr id="19" name="図 18">
            <a:extLst>
              <a:ext uri="{FF2B5EF4-FFF2-40B4-BE49-F238E27FC236}">
                <a16:creationId xmlns:a16="http://schemas.microsoft.com/office/drawing/2014/main" id="{86114895-1F71-B507-7104-C6AAA3CAC817}"/>
              </a:ext>
            </a:extLst>
          </p:cNvPr>
          <p:cNvPicPr>
            <a:picLocks noChangeAspect="1"/>
          </p:cNvPicPr>
          <p:nvPr/>
        </p:nvPicPr>
        <p:blipFill>
          <a:blip r:embed="rId3"/>
          <a:stretch>
            <a:fillRect/>
          </a:stretch>
        </p:blipFill>
        <p:spPr>
          <a:xfrm>
            <a:off x="4836712" y="3384964"/>
            <a:ext cx="536547" cy="536547"/>
          </a:xfrm>
          <a:prstGeom prst="rect">
            <a:avLst/>
          </a:prstGeom>
        </p:spPr>
      </p:pic>
      <p:pic>
        <p:nvPicPr>
          <p:cNvPr id="6" name="図プレースホルダー 6" descr="アイコン&#10;&#10;自動的に生成された説明">
            <a:extLst>
              <a:ext uri="{FF2B5EF4-FFF2-40B4-BE49-F238E27FC236}">
                <a16:creationId xmlns:a16="http://schemas.microsoft.com/office/drawing/2014/main" id="{2664BC46-4DD6-82FB-F7FC-31460AC33049}"/>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a:stretch>
            <a:fillRect/>
          </a:stretch>
        </p:blipFill>
        <p:spPr>
          <a:xfrm>
            <a:off x="56609" y="31805"/>
            <a:ext cx="498782" cy="497680"/>
          </a:xfrm>
        </p:spPr>
      </p:pic>
    </p:spTree>
    <p:extLst>
      <p:ext uri="{BB962C8B-B14F-4D97-AF65-F5344CB8AC3E}">
        <p14:creationId xmlns:p14="http://schemas.microsoft.com/office/powerpoint/2010/main" val="2384989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pPr>
              <a:defRPr/>
            </a:pPr>
            <a:r>
              <a:rPr kumimoji="1" lang="en" altLang="ja-JP" sz="2000" b="1"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Yahoo! JAPAN </a:t>
            </a:r>
            <a:r>
              <a:rPr kumimoji="1" lang="ja-JP" altLang="en-US" sz="2000" b="1"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トップページカスタマイズ企画 </a:t>
            </a:r>
            <a:r>
              <a:rPr kumimoji="1" lang="en-US" altLang="ja-JP" sz="1600" b="1"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 </a:t>
            </a:r>
            <a:r>
              <a:rPr kumimoji="1" lang="en" altLang="ja-JP" sz="1600" b="1"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PC</a:t>
            </a:r>
            <a:r>
              <a:rPr kumimoji="1" lang="ja-JP" altLang="en-US" sz="1600" b="1"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版 </a:t>
            </a:r>
            <a:r>
              <a:rPr kumimoji="1" lang="en-US" altLang="ja-JP" sz="1600" b="1"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p>
        </p:txBody>
      </p:sp>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a:lstStyle/>
          <a:p>
            <a:r>
              <a:rPr lang="ja-JP" altLang="en-US" spc="0"/>
              <a:t>商品</a:t>
            </a:r>
            <a:br>
              <a:rPr lang="en-US" altLang="ja-JP" spc="0" dirty="0"/>
            </a:br>
            <a:r>
              <a:rPr lang="ja-JP" altLang="en-US" spc="0"/>
              <a:t>概要</a:t>
            </a:r>
            <a:endParaRPr kumimoji="1" lang="ja-JP" altLang="en-US" spc="0"/>
          </a:p>
        </p:txBody>
      </p:sp>
      <p:sp>
        <p:nvSpPr>
          <p:cNvPr id="9" name="テキスト ボックス 8">
            <a:extLst>
              <a:ext uri="{FF2B5EF4-FFF2-40B4-BE49-F238E27FC236}">
                <a16:creationId xmlns:a16="http://schemas.microsoft.com/office/drawing/2014/main" id="{E40A498B-8F77-AF0B-1F2F-084C2D791E3D}"/>
              </a:ext>
            </a:extLst>
          </p:cNvPr>
          <p:cNvSpPr txBox="1"/>
          <p:nvPr/>
        </p:nvSpPr>
        <p:spPr>
          <a:xfrm>
            <a:off x="479425" y="1144553"/>
            <a:ext cx="11233150" cy="796372"/>
          </a:xfrm>
          <a:prstGeom prst="rect">
            <a:avLst/>
          </a:prstGeom>
          <a:noFill/>
        </p:spPr>
        <p:txBody>
          <a:bodyPr wrap="square" lIns="0" tIns="0" rIns="0" bIns="0"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ja-JP" altLang="en-US" b="0" i="0" u="none" strike="noStrike" kern="0" cap="none" normalizeH="0" baseline="0" noProof="0">
                <a:ln>
                  <a:noFill/>
                </a:ln>
                <a:solidFill>
                  <a:schemeClr val="accent3"/>
                </a:solidFill>
                <a:effectLst/>
                <a:uLnTx/>
                <a:uFillTx/>
                <a:latin typeface="Meiryo" panose="020B0604030504040204" pitchFamily="34" charset="-128"/>
                <a:ea typeface="Meiryo" panose="020B0604030504040204" pitchFamily="34" charset="-128"/>
              </a:rPr>
              <a:t>誘導バナーから遷移後、演出アニメーションを展開</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ja-JP" b="0" i="0" u="none" strike="noStrike" kern="0" cap="none" normalizeH="0" baseline="0" noProof="0" dirty="0">
                <a:ln>
                  <a:noFill/>
                </a:ln>
                <a:solidFill>
                  <a:schemeClr val="accent3"/>
                </a:solidFill>
                <a:effectLst/>
                <a:uLnTx/>
                <a:uFillTx/>
                <a:latin typeface="Meiryo" panose="020B0604030504040204" pitchFamily="34" charset="-128"/>
                <a:ea typeface="Meiryo" panose="020B0604030504040204" pitchFamily="34" charset="-128"/>
              </a:rPr>
              <a:t>Yahoo! JAPAN</a:t>
            </a:r>
            <a:r>
              <a:rPr kumimoji="0" lang="ja-JP" altLang="en-US" b="0" i="0" u="none" strike="noStrike" kern="0" cap="none" normalizeH="0" baseline="0" noProof="0">
                <a:ln>
                  <a:noFill/>
                </a:ln>
                <a:solidFill>
                  <a:schemeClr val="accent3"/>
                </a:solidFill>
                <a:effectLst/>
                <a:uLnTx/>
                <a:uFillTx/>
                <a:latin typeface="Meiryo" panose="020B0604030504040204" pitchFamily="34" charset="-128"/>
                <a:ea typeface="Meiryo" panose="020B0604030504040204" pitchFamily="34" charset="-128"/>
              </a:rPr>
              <a:t>広報用のダミーページをベースに、アニメーションを制作いたします。</a:t>
            </a:r>
            <a:endParaRPr kumimoji="0" lang="en-US" altLang="ja-JP" b="0" i="0" u="none" strike="noStrike" kern="0" cap="none"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grpSp>
        <p:nvGrpSpPr>
          <p:cNvPr id="6" name="グループ化 5">
            <a:extLst>
              <a:ext uri="{FF2B5EF4-FFF2-40B4-BE49-F238E27FC236}">
                <a16:creationId xmlns:a16="http://schemas.microsoft.com/office/drawing/2014/main" id="{692BF97E-9E13-72D2-16A7-F713B938E1E8}"/>
              </a:ext>
            </a:extLst>
          </p:cNvPr>
          <p:cNvGrpSpPr/>
          <p:nvPr/>
        </p:nvGrpSpPr>
        <p:grpSpPr>
          <a:xfrm>
            <a:off x="622254" y="3058265"/>
            <a:ext cx="3303540" cy="2655182"/>
            <a:chOff x="2217532" y="2239024"/>
            <a:chExt cx="3589200" cy="2884778"/>
          </a:xfrm>
        </p:grpSpPr>
        <p:pic>
          <p:nvPicPr>
            <p:cNvPr id="8" name="図 7">
              <a:extLst>
                <a:ext uri="{FF2B5EF4-FFF2-40B4-BE49-F238E27FC236}">
                  <a16:creationId xmlns:a16="http://schemas.microsoft.com/office/drawing/2014/main" id="{AFCFCB20-14D4-EFDB-5DEB-760FE4FC1E5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217532" y="2239024"/>
              <a:ext cx="3589200" cy="2884778"/>
            </a:xfrm>
            <a:prstGeom prst="rect">
              <a:avLst/>
            </a:prstGeom>
          </p:spPr>
        </p:pic>
        <p:pic>
          <p:nvPicPr>
            <p:cNvPr id="20" name="図 19">
              <a:extLst>
                <a:ext uri="{FF2B5EF4-FFF2-40B4-BE49-F238E27FC236}">
                  <a16:creationId xmlns:a16="http://schemas.microsoft.com/office/drawing/2014/main" id="{16C2F59C-311D-9E0D-F1BB-738FD3A7BD94}"/>
                </a:ext>
              </a:extLst>
            </p:cNvPr>
            <p:cNvPicPr>
              <a:picLocks noChangeAspect="1"/>
            </p:cNvPicPr>
            <p:nvPr/>
          </p:nvPicPr>
          <p:blipFill rotWithShape="1">
            <a:blip r:embed="rId3">
              <a:alphaModFix amt="70000"/>
              <a:extLst>
                <a:ext uri="{28A0092B-C50C-407E-A947-70E740481C1C}">
                  <a14:useLocalDpi xmlns:a14="http://schemas.microsoft.com/office/drawing/2010/main" val="0"/>
                </a:ext>
              </a:extLst>
            </a:blip>
            <a:srcRect b="34506"/>
            <a:stretch/>
          </p:blipFill>
          <p:spPr>
            <a:xfrm>
              <a:off x="2364894" y="2379400"/>
              <a:ext cx="3290400" cy="1847145"/>
            </a:xfrm>
            <a:prstGeom prst="rect">
              <a:avLst/>
            </a:prstGeom>
          </p:spPr>
        </p:pic>
        <p:pic>
          <p:nvPicPr>
            <p:cNvPr id="32" name="図 31">
              <a:extLst>
                <a:ext uri="{FF2B5EF4-FFF2-40B4-BE49-F238E27FC236}">
                  <a16:creationId xmlns:a16="http://schemas.microsoft.com/office/drawing/2014/main" id="{5E7FA603-5D72-9F61-D874-55EA8A8E6009}"/>
                </a:ext>
              </a:extLst>
            </p:cNvPr>
            <p:cNvPicPr>
              <a:picLocks noChangeAspect="1"/>
            </p:cNvPicPr>
            <p:nvPr/>
          </p:nvPicPr>
          <p:blipFill rotWithShape="1">
            <a:blip r:embed="rId3">
              <a:alphaModFix/>
              <a:extLst>
                <a:ext uri="{28A0092B-C50C-407E-A947-70E740481C1C}">
                  <a14:useLocalDpi xmlns:a14="http://schemas.microsoft.com/office/drawing/2010/main" val="0"/>
                </a:ext>
              </a:extLst>
            </a:blip>
            <a:srcRect l="61079" t="22008" r="3875" b="49468"/>
            <a:stretch/>
          </p:blipFill>
          <p:spPr>
            <a:xfrm>
              <a:off x="4376131" y="3001570"/>
              <a:ext cx="1153161" cy="804457"/>
            </a:xfrm>
            <a:prstGeom prst="rect">
              <a:avLst/>
            </a:prstGeom>
          </p:spPr>
        </p:pic>
      </p:grpSp>
      <p:grpSp>
        <p:nvGrpSpPr>
          <p:cNvPr id="21" name="グループ化 20">
            <a:extLst>
              <a:ext uri="{FF2B5EF4-FFF2-40B4-BE49-F238E27FC236}">
                <a16:creationId xmlns:a16="http://schemas.microsoft.com/office/drawing/2014/main" id="{CAA278F1-B7B6-39B6-3F75-546C4119F34D}"/>
              </a:ext>
            </a:extLst>
          </p:cNvPr>
          <p:cNvGrpSpPr/>
          <p:nvPr/>
        </p:nvGrpSpPr>
        <p:grpSpPr>
          <a:xfrm>
            <a:off x="4444229" y="3058265"/>
            <a:ext cx="3303540" cy="2655182"/>
            <a:chOff x="2217532" y="2239024"/>
            <a:chExt cx="3589200" cy="2884778"/>
          </a:xfrm>
        </p:grpSpPr>
        <p:pic>
          <p:nvPicPr>
            <p:cNvPr id="22" name="図 21">
              <a:extLst>
                <a:ext uri="{FF2B5EF4-FFF2-40B4-BE49-F238E27FC236}">
                  <a16:creationId xmlns:a16="http://schemas.microsoft.com/office/drawing/2014/main" id="{14D3924B-18AE-CBF1-EF04-50CF6D06D00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217532" y="2239024"/>
              <a:ext cx="3589200" cy="2884778"/>
            </a:xfrm>
            <a:prstGeom prst="rect">
              <a:avLst/>
            </a:prstGeom>
          </p:spPr>
        </p:pic>
        <p:pic>
          <p:nvPicPr>
            <p:cNvPr id="23" name="図 22">
              <a:extLst>
                <a:ext uri="{FF2B5EF4-FFF2-40B4-BE49-F238E27FC236}">
                  <a16:creationId xmlns:a16="http://schemas.microsoft.com/office/drawing/2014/main" id="{16A2A352-0B6B-989F-793F-399C1D0E1BE8}"/>
                </a:ext>
              </a:extLst>
            </p:cNvPr>
            <p:cNvPicPr>
              <a:picLocks noChangeAspect="1"/>
            </p:cNvPicPr>
            <p:nvPr/>
          </p:nvPicPr>
          <p:blipFill rotWithShape="1">
            <a:blip r:embed="rId4">
              <a:extLst>
                <a:ext uri="{28A0092B-C50C-407E-A947-70E740481C1C}">
                  <a14:useLocalDpi xmlns:a14="http://schemas.microsoft.com/office/drawing/2010/main" val="0"/>
                </a:ext>
              </a:extLst>
            </a:blip>
            <a:srcRect t="5420" b="28950"/>
            <a:stretch/>
          </p:blipFill>
          <p:spPr>
            <a:xfrm>
              <a:off x="2364894" y="2379400"/>
              <a:ext cx="3290400" cy="1847145"/>
            </a:xfrm>
            <a:prstGeom prst="rect">
              <a:avLst/>
            </a:prstGeom>
          </p:spPr>
        </p:pic>
      </p:grpSp>
      <p:sp>
        <p:nvSpPr>
          <p:cNvPr id="24" name="角丸四角形 23">
            <a:extLst>
              <a:ext uri="{FF2B5EF4-FFF2-40B4-BE49-F238E27FC236}">
                <a16:creationId xmlns:a16="http://schemas.microsoft.com/office/drawing/2014/main" id="{E2F410C9-3263-2E66-3CDD-DE0862464731}"/>
              </a:ext>
            </a:extLst>
          </p:cNvPr>
          <p:cNvSpPr/>
          <p:nvPr/>
        </p:nvSpPr>
        <p:spPr>
          <a:xfrm>
            <a:off x="479424" y="2280256"/>
            <a:ext cx="3589200" cy="375796"/>
          </a:xfrm>
          <a:prstGeom prst="roundRect">
            <a:avLst>
              <a:gd name="adj" fmla="val 0"/>
            </a:avLst>
          </a:prstGeom>
          <a:solidFill>
            <a:schemeClr val="bg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400" b="1">
                <a:solidFill>
                  <a:schemeClr val="accent3"/>
                </a:solidFill>
                <a:latin typeface="Meiryo" panose="020B0604030504040204" pitchFamily="34" charset="-128"/>
                <a:ea typeface="Meiryo" panose="020B0604030504040204" pitchFamily="34" charset="-128"/>
              </a:rPr>
              <a:t>トップページ</a:t>
            </a:r>
            <a:endParaRPr kumimoji="1" lang="ja-JP" altLang="en-US" sz="1400" b="1" dirty="0">
              <a:solidFill>
                <a:schemeClr val="accent3"/>
              </a:solidFill>
              <a:latin typeface="Meiryo" panose="020B0604030504040204" pitchFamily="34" charset="-128"/>
              <a:ea typeface="Meiryo" panose="020B0604030504040204" pitchFamily="34" charset="-128"/>
            </a:endParaRPr>
          </a:p>
        </p:txBody>
      </p:sp>
      <p:sp>
        <p:nvSpPr>
          <p:cNvPr id="25" name="角丸四角形 24">
            <a:extLst>
              <a:ext uri="{FF2B5EF4-FFF2-40B4-BE49-F238E27FC236}">
                <a16:creationId xmlns:a16="http://schemas.microsoft.com/office/drawing/2014/main" id="{4D06D9F4-F085-5BD2-9788-3EE41F8BA1D9}"/>
              </a:ext>
            </a:extLst>
          </p:cNvPr>
          <p:cNvSpPr/>
          <p:nvPr/>
        </p:nvSpPr>
        <p:spPr>
          <a:xfrm>
            <a:off x="4301399" y="2280256"/>
            <a:ext cx="3589200" cy="375796"/>
          </a:xfrm>
          <a:prstGeom prst="roundRect">
            <a:avLst>
              <a:gd name="adj" fmla="val 0"/>
            </a:avLst>
          </a:prstGeom>
          <a:solidFill>
            <a:schemeClr val="bg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400" b="1">
                <a:solidFill>
                  <a:schemeClr val="bg1"/>
                </a:solidFill>
                <a:latin typeface="Meiryo" panose="020B0604030504040204" pitchFamily="34" charset="-128"/>
                <a:ea typeface="Meiryo" panose="020B0604030504040204" pitchFamily="34" charset="-128"/>
              </a:rPr>
              <a:t>演出アニメーション</a:t>
            </a:r>
          </a:p>
        </p:txBody>
      </p:sp>
      <p:sp>
        <p:nvSpPr>
          <p:cNvPr id="5" name="角丸四角形 4">
            <a:extLst>
              <a:ext uri="{FF2B5EF4-FFF2-40B4-BE49-F238E27FC236}">
                <a16:creationId xmlns:a16="http://schemas.microsoft.com/office/drawing/2014/main" id="{FE004BE3-689C-1F55-9335-9061483C6B6C}"/>
              </a:ext>
            </a:extLst>
          </p:cNvPr>
          <p:cNvSpPr/>
          <p:nvPr/>
        </p:nvSpPr>
        <p:spPr>
          <a:xfrm>
            <a:off x="8280334" y="3346500"/>
            <a:ext cx="397534" cy="2432956"/>
          </a:xfrm>
          <a:prstGeom prst="roundRect">
            <a:avLst>
              <a:gd name="adj" fmla="val 50000"/>
            </a:avLst>
          </a:prstGeom>
          <a:solidFill>
            <a:srgbClr val="FFFFFF"/>
          </a:solidFill>
          <a:ln w="22225" cap="flat" cmpd="sng" algn="ctr">
            <a:solidFill>
              <a:srgbClr val="C9002C"/>
            </a:solidFill>
            <a:prstDash val="sysDot"/>
          </a:ln>
          <a:effectLst/>
        </p:spPr>
        <p:txBody>
          <a:bodyPr rot="0" spcFirstLastPara="0" vertOverflow="overflow" horzOverflow="overflow" vert="eaVert" wrap="square" lIns="91440" tIns="72000" rIns="91440" bIns="36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300" normalizeH="0" baseline="0" noProof="0">
                <a:ln>
                  <a:noFill/>
                </a:ln>
                <a:solidFill>
                  <a:srgbClr val="C9002C"/>
                </a:solidFill>
                <a:effectLst/>
                <a:uLnTx/>
                <a:uFillTx/>
                <a:latin typeface="Meiryo" panose="020B0604030504040204" pitchFamily="34" charset="-128"/>
                <a:ea typeface="メイリオ"/>
                <a:cs typeface="+mn-cs"/>
              </a:rPr>
              <a:t>遷移先は選択可能</a:t>
            </a:r>
          </a:p>
        </p:txBody>
      </p:sp>
      <p:sp>
        <p:nvSpPr>
          <p:cNvPr id="15" name="角丸四角形 14">
            <a:extLst>
              <a:ext uri="{FF2B5EF4-FFF2-40B4-BE49-F238E27FC236}">
                <a16:creationId xmlns:a16="http://schemas.microsoft.com/office/drawing/2014/main" id="{ED87D6D8-DB47-3448-BD22-BE9528317C9B}"/>
              </a:ext>
            </a:extLst>
          </p:cNvPr>
          <p:cNvSpPr/>
          <p:nvPr/>
        </p:nvSpPr>
        <p:spPr>
          <a:xfrm>
            <a:off x="8123375" y="2280256"/>
            <a:ext cx="3589200" cy="375796"/>
          </a:xfrm>
          <a:prstGeom prst="roundRect">
            <a:avLst>
              <a:gd name="adj" fmla="val 0"/>
            </a:avLst>
          </a:prstGeom>
          <a:solidFill>
            <a:schemeClr val="bg2">
              <a:lumMod val="5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400" b="1">
                <a:solidFill>
                  <a:schemeClr val="bg1"/>
                </a:solidFill>
                <a:latin typeface="Meiryo" panose="020B0604030504040204" pitchFamily="34" charset="-128"/>
                <a:ea typeface="Meiryo" panose="020B0604030504040204" pitchFamily="34" charset="-128"/>
              </a:rPr>
              <a:t>ランディングページ</a:t>
            </a:r>
          </a:p>
        </p:txBody>
      </p:sp>
      <p:grpSp>
        <p:nvGrpSpPr>
          <p:cNvPr id="33" name="グループ化 32">
            <a:extLst>
              <a:ext uri="{FF2B5EF4-FFF2-40B4-BE49-F238E27FC236}">
                <a16:creationId xmlns:a16="http://schemas.microsoft.com/office/drawing/2014/main" id="{A1A61AA2-59E7-7E86-531A-65F1C4ADFBBD}"/>
              </a:ext>
            </a:extLst>
          </p:cNvPr>
          <p:cNvGrpSpPr/>
          <p:nvPr/>
        </p:nvGrpSpPr>
        <p:grpSpPr>
          <a:xfrm>
            <a:off x="9388514" y="2830925"/>
            <a:ext cx="1800514" cy="1069983"/>
            <a:chOff x="8273401" y="2155397"/>
            <a:chExt cx="3303540" cy="1963180"/>
          </a:xfrm>
        </p:grpSpPr>
        <p:pic>
          <p:nvPicPr>
            <p:cNvPr id="29" name="図 28">
              <a:extLst>
                <a:ext uri="{FF2B5EF4-FFF2-40B4-BE49-F238E27FC236}">
                  <a16:creationId xmlns:a16="http://schemas.microsoft.com/office/drawing/2014/main" id="{990AC2B4-F418-F097-A8E5-275D1CC18CFA}"/>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6063"/>
            <a:stretch/>
          </p:blipFill>
          <p:spPr>
            <a:xfrm>
              <a:off x="8273401" y="2155397"/>
              <a:ext cx="3303540" cy="1963180"/>
            </a:xfrm>
            <a:prstGeom prst="rect">
              <a:avLst/>
            </a:prstGeom>
          </p:spPr>
        </p:pic>
        <p:sp>
          <p:nvSpPr>
            <p:cNvPr id="31" name="正方形/長方形 30">
              <a:extLst>
                <a:ext uri="{FF2B5EF4-FFF2-40B4-BE49-F238E27FC236}">
                  <a16:creationId xmlns:a16="http://schemas.microsoft.com/office/drawing/2014/main" id="{3B497150-80DE-9E9E-DF13-3BB8C7F0295D}"/>
                </a:ext>
              </a:extLst>
            </p:cNvPr>
            <p:cNvSpPr/>
            <p:nvPr/>
          </p:nvSpPr>
          <p:spPr>
            <a:xfrm>
              <a:off x="8408174" y="2296535"/>
              <a:ext cx="3026850" cy="1667019"/>
            </a:xfrm>
            <a:prstGeom prst="rect">
              <a:avLst/>
            </a:prstGeom>
            <a:solidFill>
              <a:schemeClr val="accent1"/>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200" b="0" i="0" u="none" strike="noStrike" kern="0" cap="none" spc="0" normalizeH="0" baseline="0" noProof="0">
                  <a:ln>
                    <a:noFill/>
                  </a:ln>
                  <a:solidFill>
                    <a:schemeClr val="accent3"/>
                  </a:solidFill>
                  <a:effectLst/>
                  <a:uLnTx/>
                  <a:uFillTx/>
                  <a:latin typeface="メイリオ"/>
                  <a:ea typeface="メイリオ"/>
                  <a:cs typeface="+mn-cs"/>
                </a:rPr>
                <a:t>クライアント</a:t>
              </a:r>
              <a:endParaRPr kumimoji="0" lang="en-US" altLang="ja-JP" sz="1200" b="0" i="0" u="none" strike="noStrike" kern="0" cap="none" spc="0" normalizeH="0" baseline="0" noProof="0" dirty="0">
                <a:ln>
                  <a:noFill/>
                </a:ln>
                <a:solidFill>
                  <a:schemeClr val="accent3"/>
                </a:solidFill>
                <a:effectLst/>
                <a:uLnTx/>
                <a:uFillTx/>
                <a:latin typeface="メイリオ"/>
                <a:ea typeface="メイリオ"/>
                <a:cs typeface="+mn-cs"/>
              </a:endParaRP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200" b="0" i="0" u="none" strike="noStrike" kern="0" cap="none" spc="0" normalizeH="0" baseline="0" noProof="0">
                  <a:ln>
                    <a:noFill/>
                  </a:ln>
                  <a:solidFill>
                    <a:schemeClr val="accent3"/>
                  </a:solidFill>
                  <a:effectLst/>
                  <a:uLnTx/>
                  <a:uFillTx/>
                  <a:latin typeface="メイリオ"/>
                  <a:ea typeface="メイリオ"/>
                  <a:cs typeface="+mn-cs"/>
                </a:rPr>
                <a:t>様</a:t>
              </a:r>
              <a:r>
                <a:rPr kumimoji="0" lang="en" altLang="ja-JP" sz="1200" b="0" i="0" u="none" strike="noStrike" kern="0" cap="none" spc="0" normalizeH="0" baseline="0" noProof="0" dirty="0">
                  <a:ln>
                    <a:noFill/>
                  </a:ln>
                  <a:solidFill>
                    <a:schemeClr val="accent3"/>
                  </a:solidFill>
                  <a:effectLst/>
                  <a:uLnTx/>
                  <a:uFillTx/>
                  <a:latin typeface="メイリオ"/>
                  <a:ea typeface="メイリオ"/>
                  <a:cs typeface="+mn-cs"/>
                </a:rPr>
                <a:t>LP</a:t>
              </a:r>
            </a:p>
          </p:txBody>
        </p:sp>
      </p:grpSp>
      <p:grpSp>
        <p:nvGrpSpPr>
          <p:cNvPr id="34" name="グループ化 33">
            <a:extLst>
              <a:ext uri="{FF2B5EF4-FFF2-40B4-BE49-F238E27FC236}">
                <a16:creationId xmlns:a16="http://schemas.microsoft.com/office/drawing/2014/main" id="{7CEA2EFC-EB4D-1115-C679-6C0DDFFAD42F}"/>
              </a:ext>
            </a:extLst>
          </p:cNvPr>
          <p:cNvGrpSpPr/>
          <p:nvPr/>
        </p:nvGrpSpPr>
        <p:grpSpPr>
          <a:xfrm>
            <a:off x="9386280" y="4031770"/>
            <a:ext cx="1800514" cy="1069983"/>
            <a:chOff x="8273401" y="2155397"/>
            <a:chExt cx="3303540" cy="1963180"/>
          </a:xfrm>
        </p:grpSpPr>
        <p:pic>
          <p:nvPicPr>
            <p:cNvPr id="35" name="図 34">
              <a:extLst>
                <a:ext uri="{FF2B5EF4-FFF2-40B4-BE49-F238E27FC236}">
                  <a16:creationId xmlns:a16="http://schemas.microsoft.com/office/drawing/2014/main" id="{88F54892-8A80-CA40-62AB-09671E852824}"/>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6063"/>
            <a:stretch/>
          </p:blipFill>
          <p:spPr>
            <a:xfrm>
              <a:off x="8273401" y="2155397"/>
              <a:ext cx="3303540" cy="1963180"/>
            </a:xfrm>
            <a:prstGeom prst="rect">
              <a:avLst/>
            </a:prstGeom>
          </p:spPr>
        </p:pic>
        <p:sp>
          <p:nvSpPr>
            <p:cNvPr id="36" name="正方形/長方形 35">
              <a:extLst>
                <a:ext uri="{FF2B5EF4-FFF2-40B4-BE49-F238E27FC236}">
                  <a16:creationId xmlns:a16="http://schemas.microsoft.com/office/drawing/2014/main" id="{30F35DF9-6F25-EAA9-B291-E5A5B8E9F622}"/>
                </a:ext>
              </a:extLst>
            </p:cNvPr>
            <p:cNvSpPr/>
            <p:nvPr/>
          </p:nvSpPr>
          <p:spPr>
            <a:xfrm>
              <a:off x="8408174" y="2296535"/>
              <a:ext cx="3026850" cy="1667019"/>
            </a:xfrm>
            <a:prstGeom prst="rect">
              <a:avLst/>
            </a:prstGeom>
            <a:solidFill>
              <a:srgbClr val="FCEDED"/>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en" altLang="ja-JP" sz="1100" b="0" i="0" u="none" strike="noStrike" kern="0" cap="none" spc="0" normalizeH="0" baseline="0" noProof="0" dirty="0">
                  <a:ln>
                    <a:noFill/>
                  </a:ln>
                  <a:solidFill>
                    <a:schemeClr val="accent3"/>
                  </a:solidFill>
                  <a:effectLst/>
                  <a:uLnTx/>
                  <a:uFillTx/>
                  <a:latin typeface="メイリオ"/>
                  <a:ea typeface="メイリオ"/>
                  <a:cs typeface="+mn-cs"/>
                </a:rPr>
                <a:t>Yahoo! JAPAN</a:t>
              </a:r>
            </a:p>
            <a:p>
              <a:pPr marL="0" marR="0" lvl="0" indent="0" algn="ctr" defTabSz="914400" eaLnBrk="1" fontAlgn="auto" latinLnBrk="0" hangingPunct="1">
                <a:lnSpc>
                  <a:spcPct val="110000"/>
                </a:lnSpc>
                <a:spcBef>
                  <a:spcPts val="0"/>
                </a:spcBef>
                <a:spcAft>
                  <a:spcPts val="0"/>
                </a:spcAft>
                <a:buClrTx/>
                <a:buSzTx/>
                <a:buFontTx/>
                <a:buNone/>
                <a:tabLst/>
                <a:defRPr/>
              </a:pPr>
              <a:r>
                <a:rPr kumimoji="0" lang="en" altLang="ja-JP" sz="1100" b="0" i="0" u="none" strike="noStrike" kern="0" cap="none" spc="0" normalizeH="0" baseline="0" noProof="0" dirty="0">
                  <a:ln>
                    <a:noFill/>
                  </a:ln>
                  <a:solidFill>
                    <a:schemeClr val="accent3"/>
                  </a:solidFill>
                  <a:effectLst/>
                  <a:uLnTx/>
                  <a:uFillTx/>
                  <a:latin typeface="メイリオ"/>
                  <a:ea typeface="メイリオ"/>
                  <a:cs typeface="+mn-cs"/>
                </a:rPr>
                <a:t>PR</a:t>
              </a:r>
              <a:r>
                <a:rPr kumimoji="0" lang="ja-JP" altLang="en-US" sz="1100" b="0" i="0" u="none" strike="noStrike" kern="0" cap="none" spc="0" normalizeH="0" baseline="0" noProof="0">
                  <a:ln>
                    <a:noFill/>
                  </a:ln>
                  <a:solidFill>
                    <a:schemeClr val="accent3"/>
                  </a:solidFill>
                  <a:effectLst/>
                  <a:uLnTx/>
                  <a:uFillTx/>
                  <a:latin typeface="メイリオ"/>
                  <a:ea typeface="メイリオ"/>
                  <a:cs typeface="+mn-cs"/>
                </a:rPr>
                <a:t>企画 </a:t>
              </a:r>
              <a:r>
                <a:rPr kumimoji="0" lang="en" altLang="ja-JP" sz="1100" b="0" i="0" u="none" strike="noStrike" kern="0" cap="none" spc="0" normalizeH="0" baseline="0" noProof="0" dirty="0">
                  <a:ln>
                    <a:noFill/>
                  </a:ln>
                  <a:solidFill>
                    <a:schemeClr val="accent3"/>
                  </a:solidFill>
                  <a:effectLst/>
                  <a:uLnTx/>
                  <a:uFillTx/>
                  <a:latin typeface="メイリオ"/>
                  <a:ea typeface="メイリオ"/>
                  <a:cs typeface="+mn-cs"/>
                </a:rPr>
                <a:t>LP</a:t>
              </a: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 sz="900" b="0" i="0" u="none" strike="noStrike" kern="0" cap="none" spc="0" normalizeH="0" baseline="0" noProof="0">
                  <a:ln>
                    <a:noFill/>
                  </a:ln>
                  <a:solidFill>
                    <a:schemeClr val="accent3"/>
                  </a:solidFill>
                  <a:effectLst/>
                  <a:uLnTx/>
                  <a:uFillTx/>
                  <a:latin typeface="メイリオ"/>
                  <a:ea typeface="メイリオ"/>
                  <a:cs typeface="+mn-cs"/>
                </a:rPr>
                <a:t>（</a:t>
              </a:r>
              <a:r>
                <a:rPr kumimoji="0" lang="ja-JP" altLang="en-US" sz="900" b="0" i="0" u="none" strike="noStrike" kern="0" cap="none" spc="0" normalizeH="0" baseline="0" noProof="0">
                  <a:ln>
                    <a:noFill/>
                  </a:ln>
                  <a:solidFill>
                    <a:schemeClr val="accent3"/>
                  </a:solidFill>
                  <a:effectLst/>
                  <a:uLnTx/>
                  <a:uFillTx/>
                  <a:latin typeface="メイリオ"/>
                  <a:ea typeface="メイリオ"/>
                  <a:cs typeface="+mn-cs"/>
                </a:rPr>
                <a:t>ヤフー作成ページ）</a:t>
              </a:r>
            </a:p>
          </p:txBody>
        </p:sp>
      </p:grpSp>
      <p:grpSp>
        <p:nvGrpSpPr>
          <p:cNvPr id="37" name="グループ化 36">
            <a:extLst>
              <a:ext uri="{FF2B5EF4-FFF2-40B4-BE49-F238E27FC236}">
                <a16:creationId xmlns:a16="http://schemas.microsoft.com/office/drawing/2014/main" id="{18A1A647-9E7E-9E3F-3E5A-A2A302045831}"/>
              </a:ext>
            </a:extLst>
          </p:cNvPr>
          <p:cNvGrpSpPr/>
          <p:nvPr/>
        </p:nvGrpSpPr>
        <p:grpSpPr>
          <a:xfrm>
            <a:off x="9384046" y="5232616"/>
            <a:ext cx="1800514" cy="1069983"/>
            <a:chOff x="8273401" y="2155397"/>
            <a:chExt cx="3303540" cy="1963180"/>
          </a:xfrm>
        </p:grpSpPr>
        <p:pic>
          <p:nvPicPr>
            <p:cNvPr id="38" name="図 37">
              <a:extLst>
                <a:ext uri="{FF2B5EF4-FFF2-40B4-BE49-F238E27FC236}">
                  <a16:creationId xmlns:a16="http://schemas.microsoft.com/office/drawing/2014/main" id="{714DA8F8-BAF5-3D1B-6C0D-F21F2CE30A09}"/>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6063"/>
            <a:stretch/>
          </p:blipFill>
          <p:spPr>
            <a:xfrm>
              <a:off x="8273401" y="2155397"/>
              <a:ext cx="3303540" cy="1963180"/>
            </a:xfrm>
            <a:prstGeom prst="rect">
              <a:avLst/>
            </a:prstGeom>
          </p:spPr>
        </p:pic>
        <p:sp>
          <p:nvSpPr>
            <p:cNvPr id="39" name="正方形/長方形 38">
              <a:extLst>
                <a:ext uri="{FF2B5EF4-FFF2-40B4-BE49-F238E27FC236}">
                  <a16:creationId xmlns:a16="http://schemas.microsoft.com/office/drawing/2014/main" id="{551D0AE8-655E-F1EC-1778-6CF84B592739}"/>
                </a:ext>
              </a:extLst>
            </p:cNvPr>
            <p:cNvSpPr/>
            <p:nvPr/>
          </p:nvSpPr>
          <p:spPr>
            <a:xfrm>
              <a:off x="8408174" y="2303476"/>
              <a:ext cx="3026850" cy="1667020"/>
            </a:xfrm>
            <a:prstGeom prst="rect">
              <a:avLst/>
            </a:prstGeom>
            <a:solidFill>
              <a:schemeClr val="accent2">
                <a:lumMod val="90000"/>
              </a:schemeClr>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100" b="0" i="0" u="none" strike="noStrike" kern="0" cap="none" spc="0" normalizeH="0" baseline="0" noProof="0">
                  <a:ln>
                    <a:noFill/>
                  </a:ln>
                  <a:solidFill>
                    <a:schemeClr val="accent3"/>
                  </a:solidFill>
                  <a:effectLst/>
                  <a:uLnTx/>
                  <a:uFillTx/>
                  <a:latin typeface="メイリオ"/>
                  <a:ea typeface="メイリオ"/>
                  <a:cs typeface="+mn-cs"/>
                </a:rPr>
                <a:t>ミラーサイト版</a:t>
              </a:r>
              <a:r>
                <a:rPr kumimoji="0" lang="en-US" altLang="ja-JP" sz="700" b="0" i="0" u="none" strike="noStrike" kern="0" cap="none" spc="0" normalizeH="0" baseline="0" noProof="0" dirty="0">
                  <a:ln>
                    <a:noFill/>
                  </a:ln>
                  <a:solidFill>
                    <a:schemeClr val="accent3"/>
                  </a:solidFill>
                  <a:effectLst/>
                  <a:uLnTx/>
                  <a:uFillTx/>
                  <a:latin typeface="メイリオ"/>
                  <a:ea typeface="メイリオ"/>
                  <a:cs typeface="+mn-cs"/>
                </a:rPr>
                <a:t>※</a:t>
              </a:r>
              <a:br>
                <a:rPr kumimoji="0" lang="en-US" altLang="ja-JP" sz="1100" b="0" i="0" u="none" strike="noStrike" kern="0" cap="none" spc="0" normalizeH="0" baseline="0" noProof="0" dirty="0">
                  <a:ln>
                    <a:noFill/>
                  </a:ln>
                  <a:solidFill>
                    <a:schemeClr val="accent3"/>
                  </a:solidFill>
                  <a:effectLst/>
                  <a:uLnTx/>
                  <a:uFillTx/>
                  <a:latin typeface="メイリオ"/>
                  <a:ea typeface="メイリオ"/>
                  <a:cs typeface="+mn-cs"/>
                </a:rPr>
              </a:br>
              <a:r>
                <a:rPr kumimoji="0" lang="en" altLang="ja-JP" sz="1100" b="0" i="0" u="none" strike="noStrike" kern="0" cap="none" spc="0" normalizeH="0" baseline="0" noProof="0" dirty="0">
                  <a:ln>
                    <a:noFill/>
                  </a:ln>
                  <a:solidFill>
                    <a:schemeClr val="accent3"/>
                  </a:solidFill>
                  <a:effectLst/>
                  <a:uLnTx/>
                  <a:uFillTx/>
                  <a:latin typeface="メイリオ"/>
                  <a:ea typeface="メイリオ"/>
                  <a:cs typeface="+mn-cs"/>
                </a:rPr>
                <a:t>Yahoo! JAPAN</a:t>
              </a:r>
            </a:p>
            <a:p>
              <a:pPr marL="0" marR="0" lvl="0" indent="0" algn="ctr" defTabSz="914400" eaLnBrk="1" fontAlgn="auto" latinLnBrk="0" hangingPunct="1">
                <a:lnSpc>
                  <a:spcPct val="110000"/>
                </a:lnSpc>
                <a:spcBef>
                  <a:spcPts val="0"/>
                </a:spcBef>
                <a:spcAft>
                  <a:spcPts val="0"/>
                </a:spcAft>
                <a:buClrTx/>
                <a:buSzTx/>
                <a:buFontTx/>
                <a:buNone/>
                <a:tabLst/>
                <a:defRPr/>
              </a:pPr>
              <a:r>
                <a:rPr kumimoji="0" lang="en" altLang="ja-JP" sz="1100" b="0" i="0" u="none" strike="noStrike" kern="0" cap="none" spc="0" normalizeH="0" baseline="0" noProof="0" dirty="0">
                  <a:ln>
                    <a:noFill/>
                  </a:ln>
                  <a:solidFill>
                    <a:schemeClr val="accent3"/>
                  </a:solidFill>
                  <a:effectLst/>
                  <a:uLnTx/>
                  <a:uFillTx/>
                  <a:latin typeface="メイリオ"/>
                  <a:ea typeface="メイリオ"/>
                  <a:cs typeface="+mn-cs"/>
                </a:rPr>
                <a:t>PR</a:t>
              </a:r>
              <a:r>
                <a:rPr kumimoji="0" lang="ja-JP" altLang="en-US" sz="1100" b="0" i="0" u="none" strike="noStrike" kern="0" cap="none" spc="0" normalizeH="0" baseline="0" noProof="0">
                  <a:ln>
                    <a:noFill/>
                  </a:ln>
                  <a:solidFill>
                    <a:schemeClr val="accent3"/>
                  </a:solidFill>
                  <a:effectLst/>
                  <a:uLnTx/>
                  <a:uFillTx/>
                  <a:latin typeface="メイリオ"/>
                  <a:ea typeface="メイリオ"/>
                  <a:cs typeface="+mn-cs"/>
                </a:rPr>
                <a:t>企画 </a:t>
              </a:r>
              <a:r>
                <a:rPr kumimoji="0" lang="en" altLang="ja-JP" sz="1100" b="0" i="0" u="none" strike="noStrike" kern="0" cap="none" spc="0" normalizeH="0" baseline="0" noProof="0" dirty="0">
                  <a:ln>
                    <a:noFill/>
                  </a:ln>
                  <a:solidFill>
                    <a:schemeClr val="accent3"/>
                  </a:solidFill>
                  <a:effectLst/>
                  <a:uLnTx/>
                  <a:uFillTx/>
                  <a:latin typeface="メイリオ"/>
                  <a:ea typeface="メイリオ"/>
                  <a:cs typeface="+mn-cs"/>
                </a:rPr>
                <a:t>LP</a:t>
              </a: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 sz="900" b="0" i="0" u="none" strike="noStrike" kern="0" cap="none" spc="0" normalizeH="0" baseline="0" noProof="0">
                  <a:ln>
                    <a:noFill/>
                  </a:ln>
                  <a:solidFill>
                    <a:schemeClr val="accent3"/>
                  </a:solidFill>
                  <a:effectLst/>
                  <a:uLnTx/>
                  <a:uFillTx/>
                  <a:latin typeface="メイリオ"/>
                  <a:ea typeface="メイリオ"/>
                  <a:cs typeface="+mn-cs"/>
                </a:rPr>
                <a:t>（</a:t>
              </a:r>
              <a:r>
                <a:rPr kumimoji="0" lang="ja-JP" altLang="en-US" sz="900" b="0" i="0" u="none" strike="noStrike" kern="0" cap="none" spc="0" normalizeH="0" baseline="0" noProof="0">
                  <a:ln>
                    <a:noFill/>
                  </a:ln>
                  <a:solidFill>
                    <a:schemeClr val="accent3"/>
                  </a:solidFill>
                  <a:effectLst/>
                  <a:uLnTx/>
                  <a:uFillTx/>
                  <a:latin typeface="メイリオ"/>
                  <a:ea typeface="メイリオ"/>
                  <a:cs typeface="+mn-cs"/>
                </a:rPr>
                <a:t>ヤフー作成ページ）</a:t>
              </a:r>
            </a:p>
          </p:txBody>
        </p:sp>
      </p:grpSp>
      <p:sp>
        <p:nvSpPr>
          <p:cNvPr id="41" name="object 53">
            <a:extLst>
              <a:ext uri="{FF2B5EF4-FFF2-40B4-BE49-F238E27FC236}">
                <a16:creationId xmlns:a16="http://schemas.microsoft.com/office/drawing/2014/main" id="{A3B380A3-33DD-74D1-5E22-B0558C6F9F75}"/>
              </a:ext>
            </a:extLst>
          </p:cNvPr>
          <p:cNvSpPr txBox="1"/>
          <p:nvPr/>
        </p:nvSpPr>
        <p:spPr>
          <a:xfrm>
            <a:off x="8987771" y="6400940"/>
            <a:ext cx="2589170" cy="159274"/>
          </a:xfrm>
          <a:prstGeom prst="roundRect">
            <a:avLst>
              <a:gd name="adj" fmla="val 0"/>
            </a:avLst>
          </a:prstGeom>
          <a:noFill/>
          <a:ln>
            <a:noFill/>
          </a:ln>
        </p:spPr>
        <p:txBody>
          <a:bodyPr vert="horz" wrap="none" lIns="0" tIns="0" rIns="0" bIns="0" rtlCol="0">
            <a:spAutoFit/>
          </a:bodyPr>
          <a:lstStyle/>
          <a:p>
            <a:pPr marL="250310" marR="6277" indent="-235401">
              <a:lnSpc>
                <a:spcPct val="120000"/>
              </a:lnSpc>
              <a:spcBef>
                <a:spcPts val="124"/>
              </a:spcBef>
            </a:pPr>
            <a:r>
              <a:rPr lang="en-US" altLang="ja-JP" sz="900" dirty="0">
                <a:solidFill>
                  <a:srgbClr val="545454"/>
                </a:solidFill>
                <a:latin typeface="Meiryo" panose="020B0604030504040204" pitchFamily="34" charset="-128"/>
                <a:ea typeface="Meiryo" panose="020B0604030504040204" pitchFamily="34" charset="-128"/>
                <a:cs typeface="Meiryo" charset="-128"/>
              </a:rPr>
              <a:t>※</a:t>
            </a:r>
            <a:r>
              <a:rPr lang="ja-JP" altLang="en-US" sz="900">
                <a:solidFill>
                  <a:srgbClr val="545454"/>
                </a:solidFill>
                <a:latin typeface="Meiryo" panose="020B0604030504040204" pitchFamily="34" charset="-128"/>
                <a:ea typeface="Meiryo" panose="020B0604030504040204" pitchFamily="34" charset="-128"/>
                <a:cs typeface="Meiryo" charset="-128"/>
              </a:rPr>
              <a:t>ミラーサイト</a:t>
            </a:r>
            <a:r>
              <a:rPr lang="en-US" altLang="ja-JP" sz="900" dirty="0">
                <a:solidFill>
                  <a:srgbClr val="545454"/>
                </a:solidFill>
                <a:latin typeface="Meiryo" panose="020B0604030504040204" pitchFamily="34" charset="-128"/>
                <a:ea typeface="Meiryo" panose="020B0604030504040204" pitchFamily="34" charset="-128"/>
                <a:cs typeface="Meiryo" charset="-128"/>
              </a:rPr>
              <a:t> : </a:t>
            </a:r>
            <a:r>
              <a:rPr lang="ja-JP" altLang="en-US" sz="900">
                <a:solidFill>
                  <a:srgbClr val="545454"/>
                </a:solidFill>
                <a:latin typeface="Meiryo" panose="020B0604030504040204" pitchFamily="34" charset="-128"/>
                <a:ea typeface="Meiryo" panose="020B0604030504040204" pitchFamily="34" charset="-128"/>
                <a:cs typeface="Meiryo" charset="-128"/>
              </a:rPr>
              <a:t>ヤフートップページを模した</a:t>
            </a:r>
            <a:r>
              <a:rPr lang="en" altLang="ja-JP" sz="900" dirty="0">
                <a:solidFill>
                  <a:srgbClr val="545454"/>
                </a:solidFill>
                <a:latin typeface="Meiryo" panose="020B0604030504040204" pitchFamily="34" charset="-128"/>
                <a:ea typeface="Meiryo" panose="020B0604030504040204" pitchFamily="34" charset="-128"/>
                <a:cs typeface="Meiryo" charset="-128"/>
              </a:rPr>
              <a:t>LP</a:t>
            </a:r>
            <a:endParaRPr lang="en-US" altLang="ja-JP" sz="900" dirty="0">
              <a:solidFill>
                <a:srgbClr val="545454"/>
              </a:solidFill>
              <a:latin typeface="Meiryo" panose="020B0604030504040204" pitchFamily="34" charset="-128"/>
              <a:ea typeface="Meiryo" panose="020B0604030504040204" pitchFamily="34" charset="-128"/>
              <a:cs typeface="Meiryo" charset="-128"/>
            </a:endParaRPr>
          </a:p>
        </p:txBody>
      </p:sp>
      <p:cxnSp>
        <p:nvCxnSpPr>
          <p:cNvPr id="46" name="カギ線コネクタ 45">
            <a:extLst>
              <a:ext uri="{FF2B5EF4-FFF2-40B4-BE49-F238E27FC236}">
                <a16:creationId xmlns:a16="http://schemas.microsoft.com/office/drawing/2014/main" id="{17C74495-1576-A7D2-01C3-3854575A777B}"/>
              </a:ext>
            </a:extLst>
          </p:cNvPr>
          <p:cNvCxnSpPr>
            <a:stCxn id="5" idx="3"/>
            <a:endCxn id="29" idx="1"/>
          </p:cNvCxnSpPr>
          <p:nvPr/>
        </p:nvCxnSpPr>
        <p:spPr>
          <a:xfrm flipV="1">
            <a:off x="8677868" y="3365917"/>
            <a:ext cx="710646" cy="1197061"/>
          </a:xfrm>
          <a:prstGeom prst="bentConnector3">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48" name="カギ線コネクタ 47">
            <a:extLst>
              <a:ext uri="{FF2B5EF4-FFF2-40B4-BE49-F238E27FC236}">
                <a16:creationId xmlns:a16="http://schemas.microsoft.com/office/drawing/2014/main" id="{992E3F3A-66D4-D612-909D-E7A98CD1683B}"/>
              </a:ext>
            </a:extLst>
          </p:cNvPr>
          <p:cNvCxnSpPr>
            <a:stCxn id="5" idx="3"/>
            <a:endCxn id="35" idx="1"/>
          </p:cNvCxnSpPr>
          <p:nvPr/>
        </p:nvCxnSpPr>
        <p:spPr>
          <a:xfrm>
            <a:off x="8677868" y="4562978"/>
            <a:ext cx="708412" cy="3784"/>
          </a:xfrm>
          <a:prstGeom prst="bentConnector3">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50" name="カギ線コネクタ 49">
            <a:extLst>
              <a:ext uri="{FF2B5EF4-FFF2-40B4-BE49-F238E27FC236}">
                <a16:creationId xmlns:a16="http://schemas.microsoft.com/office/drawing/2014/main" id="{395A3FE9-1D55-4EFE-F229-EC6B02791969}"/>
              </a:ext>
            </a:extLst>
          </p:cNvPr>
          <p:cNvCxnSpPr>
            <a:stCxn id="5" idx="3"/>
            <a:endCxn id="38" idx="1"/>
          </p:cNvCxnSpPr>
          <p:nvPr/>
        </p:nvCxnSpPr>
        <p:spPr>
          <a:xfrm>
            <a:off x="8677868" y="4562978"/>
            <a:ext cx="706178" cy="1204630"/>
          </a:xfrm>
          <a:prstGeom prst="bentConnector3">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51" name="グループ化 50">
            <a:extLst>
              <a:ext uri="{FF2B5EF4-FFF2-40B4-BE49-F238E27FC236}">
                <a16:creationId xmlns:a16="http://schemas.microsoft.com/office/drawing/2014/main" id="{858ECE13-0CD9-D6EB-FBA1-B90A7D230EA0}"/>
              </a:ext>
            </a:extLst>
          </p:cNvPr>
          <p:cNvGrpSpPr>
            <a:grpSpLocks noChangeAspect="1"/>
          </p:cNvGrpSpPr>
          <p:nvPr/>
        </p:nvGrpSpPr>
        <p:grpSpPr>
          <a:xfrm>
            <a:off x="3986239" y="4201949"/>
            <a:ext cx="324000" cy="178785"/>
            <a:chOff x="5270129" y="3256673"/>
            <a:chExt cx="396700" cy="218901"/>
          </a:xfrm>
        </p:grpSpPr>
        <p:sp>
          <p:nvSpPr>
            <p:cNvPr id="52" name="直角三角形 51">
              <a:extLst>
                <a:ext uri="{FF2B5EF4-FFF2-40B4-BE49-F238E27FC236}">
                  <a16:creationId xmlns:a16="http://schemas.microsoft.com/office/drawing/2014/main" id="{526C6945-33A0-B001-4DC4-0DA2EB35CDCE}"/>
                </a:ext>
              </a:extLst>
            </p:cNvPr>
            <p:cNvSpPr/>
            <p:nvPr/>
          </p:nvSpPr>
          <p:spPr>
            <a:xfrm rot="13500000">
              <a:off x="5447928" y="3256673"/>
              <a:ext cx="218901" cy="218901"/>
            </a:xfrm>
            <a:prstGeom prst="rtTriangl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53" name="直角三角形 52">
              <a:extLst>
                <a:ext uri="{FF2B5EF4-FFF2-40B4-BE49-F238E27FC236}">
                  <a16:creationId xmlns:a16="http://schemas.microsoft.com/office/drawing/2014/main" id="{514E6698-CC90-4E33-2ED4-90FE4EE51795}"/>
                </a:ext>
              </a:extLst>
            </p:cNvPr>
            <p:cNvSpPr/>
            <p:nvPr/>
          </p:nvSpPr>
          <p:spPr>
            <a:xfrm rot="13500000">
              <a:off x="5270129" y="3256673"/>
              <a:ext cx="218901" cy="218901"/>
            </a:xfrm>
            <a:prstGeom prst="rtTriangle">
              <a:avLst/>
            </a:prstGeom>
            <a:solidFill>
              <a:schemeClr val="accent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4" name="グループ化 53">
            <a:extLst>
              <a:ext uri="{FF2B5EF4-FFF2-40B4-BE49-F238E27FC236}">
                <a16:creationId xmlns:a16="http://schemas.microsoft.com/office/drawing/2014/main" id="{4AD64324-0723-E214-3F63-BC7453D18820}"/>
              </a:ext>
            </a:extLst>
          </p:cNvPr>
          <p:cNvGrpSpPr>
            <a:grpSpLocks noChangeAspect="1"/>
          </p:cNvGrpSpPr>
          <p:nvPr/>
        </p:nvGrpSpPr>
        <p:grpSpPr>
          <a:xfrm>
            <a:off x="7803355" y="4201949"/>
            <a:ext cx="324000" cy="178785"/>
            <a:chOff x="5270129" y="3256673"/>
            <a:chExt cx="396700" cy="218901"/>
          </a:xfrm>
        </p:grpSpPr>
        <p:sp>
          <p:nvSpPr>
            <p:cNvPr id="55" name="直角三角形 54">
              <a:extLst>
                <a:ext uri="{FF2B5EF4-FFF2-40B4-BE49-F238E27FC236}">
                  <a16:creationId xmlns:a16="http://schemas.microsoft.com/office/drawing/2014/main" id="{2FF099B9-AD47-F868-4956-65780515E203}"/>
                </a:ext>
              </a:extLst>
            </p:cNvPr>
            <p:cNvSpPr/>
            <p:nvPr/>
          </p:nvSpPr>
          <p:spPr>
            <a:xfrm rot="13500000">
              <a:off x="5447928" y="3256673"/>
              <a:ext cx="218901" cy="218901"/>
            </a:xfrm>
            <a:prstGeom prst="rtTriangl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56" name="直角三角形 55">
              <a:extLst>
                <a:ext uri="{FF2B5EF4-FFF2-40B4-BE49-F238E27FC236}">
                  <a16:creationId xmlns:a16="http://schemas.microsoft.com/office/drawing/2014/main" id="{329A0F45-5E29-188F-5A73-AEAA5AAA4E9B}"/>
                </a:ext>
              </a:extLst>
            </p:cNvPr>
            <p:cNvSpPr/>
            <p:nvPr/>
          </p:nvSpPr>
          <p:spPr>
            <a:xfrm rot="13500000">
              <a:off x="5270129" y="3256673"/>
              <a:ext cx="218901" cy="218901"/>
            </a:xfrm>
            <a:prstGeom prst="rtTriangle">
              <a:avLst/>
            </a:prstGeom>
            <a:solidFill>
              <a:schemeClr val="accent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28" name="グループ化 27">
            <a:extLst>
              <a:ext uri="{FF2B5EF4-FFF2-40B4-BE49-F238E27FC236}">
                <a16:creationId xmlns:a16="http://schemas.microsoft.com/office/drawing/2014/main" id="{7127F881-9F49-2172-AF0E-622E9C740A28}"/>
              </a:ext>
            </a:extLst>
          </p:cNvPr>
          <p:cNvGrpSpPr/>
          <p:nvPr/>
        </p:nvGrpSpPr>
        <p:grpSpPr>
          <a:xfrm>
            <a:off x="3104852" y="4513224"/>
            <a:ext cx="957849" cy="957849"/>
            <a:chOff x="3104852" y="4513224"/>
            <a:chExt cx="957849" cy="957849"/>
          </a:xfrm>
        </p:grpSpPr>
        <p:sp>
          <p:nvSpPr>
            <p:cNvPr id="11" name="円/楕円 10">
              <a:extLst>
                <a:ext uri="{FF2B5EF4-FFF2-40B4-BE49-F238E27FC236}">
                  <a16:creationId xmlns:a16="http://schemas.microsoft.com/office/drawing/2014/main" id="{7C87408A-AD9A-ECDE-0EE9-A006F5A21876}"/>
                </a:ext>
              </a:extLst>
            </p:cNvPr>
            <p:cNvSpPr/>
            <p:nvPr/>
          </p:nvSpPr>
          <p:spPr>
            <a:xfrm>
              <a:off x="3104852" y="4513224"/>
              <a:ext cx="957849" cy="957849"/>
            </a:xfrm>
            <a:prstGeom prst="ellips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a:cs typeface="+mn-cs"/>
                </a:rPr>
                <a:t>バナーを</a:t>
              </a:r>
              <a:endParaRPr kumimoji="0" lang="en-US" altLang="ja-JP" sz="1100" b="1" i="0" u="none" strike="noStrike" kern="0" cap="none" spc="0" normalizeH="0" baseline="0" noProof="0" dirty="0">
                <a:ln>
                  <a:noFill/>
                </a:ln>
                <a:solidFill>
                  <a:srgbClr val="FFFFFF"/>
                </a:solidFill>
                <a:effectLst/>
                <a:uLnTx/>
                <a:uFillTx/>
                <a:latin typeface="メイリオ"/>
                <a:ea typeface="メイリオ"/>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a:cs typeface="+mn-cs"/>
                </a:rPr>
                <a:t>クリック</a:t>
              </a:r>
            </a:p>
          </p:txBody>
        </p:sp>
        <p:sp>
          <p:nvSpPr>
            <p:cNvPr id="12" name="三角形 11">
              <a:extLst>
                <a:ext uri="{FF2B5EF4-FFF2-40B4-BE49-F238E27FC236}">
                  <a16:creationId xmlns:a16="http://schemas.microsoft.com/office/drawing/2014/main" id="{27086475-4A0B-7C73-8CCD-EB24EC2F7467}"/>
                </a:ext>
              </a:extLst>
            </p:cNvPr>
            <p:cNvSpPr/>
            <p:nvPr/>
          </p:nvSpPr>
          <p:spPr>
            <a:xfrm rot="19145423">
              <a:off x="3141946" y="4523219"/>
              <a:ext cx="176343" cy="185748"/>
            </a:xfrm>
            <a:prstGeom prst="triangl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0" name="グループ化 29">
            <a:extLst>
              <a:ext uri="{FF2B5EF4-FFF2-40B4-BE49-F238E27FC236}">
                <a16:creationId xmlns:a16="http://schemas.microsoft.com/office/drawing/2014/main" id="{AF300912-D881-D7B5-06E7-2575010097AB}"/>
              </a:ext>
            </a:extLst>
          </p:cNvPr>
          <p:cNvGrpSpPr/>
          <p:nvPr/>
        </p:nvGrpSpPr>
        <p:grpSpPr>
          <a:xfrm>
            <a:off x="6684845" y="4644826"/>
            <a:ext cx="1329427" cy="1329427"/>
            <a:chOff x="6684845" y="4644826"/>
            <a:chExt cx="1329427" cy="1329427"/>
          </a:xfrm>
        </p:grpSpPr>
        <p:sp>
          <p:nvSpPr>
            <p:cNvPr id="13" name="円/楕円 12">
              <a:extLst>
                <a:ext uri="{FF2B5EF4-FFF2-40B4-BE49-F238E27FC236}">
                  <a16:creationId xmlns:a16="http://schemas.microsoft.com/office/drawing/2014/main" id="{748FF0A5-4969-ABE7-1DDC-EB9A5D6935C9}"/>
                </a:ext>
              </a:extLst>
            </p:cNvPr>
            <p:cNvSpPr/>
            <p:nvPr/>
          </p:nvSpPr>
          <p:spPr>
            <a:xfrm>
              <a:off x="6684845" y="4644826"/>
              <a:ext cx="1329427" cy="1329427"/>
            </a:xfrm>
            <a:prstGeom prst="ellips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110000"/>
                </a:lnSpc>
              </a:pPr>
              <a:r>
                <a:rPr kumimoji="0" lang="ja-JP" altLang="en-US" sz="1100" b="1" i="0" u="none" strike="noStrike" kern="0" cap="none" spc="0" normalizeH="0" baseline="0" noProof="0">
                  <a:ln>
                    <a:noFill/>
                  </a:ln>
                  <a:solidFill>
                    <a:srgbClr val="FFFFFF"/>
                  </a:solidFill>
                  <a:effectLst/>
                  <a:uLnTx/>
                  <a:uFillTx/>
                  <a:latin typeface="メイリオ"/>
                  <a:ea typeface="メイリオ"/>
                  <a:cs typeface="+mn-cs"/>
                </a:rPr>
                <a:t>クルマが飛び出て</a:t>
              </a:r>
              <a:br>
                <a:rPr kumimoji="0" lang="en-US" altLang="ja-JP" sz="1100" b="1" i="0" u="none" strike="noStrike" kern="0" cap="none" spc="0" normalizeH="0" baseline="0" noProof="0" dirty="0">
                  <a:ln>
                    <a:noFill/>
                  </a:ln>
                  <a:solidFill>
                    <a:srgbClr val="FFFFFF"/>
                  </a:solidFill>
                  <a:effectLst/>
                  <a:uLnTx/>
                  <a:uFillTx/>
                  <a:latin typeface="メイリオ"/>
                  <a:ea typeface="メイリオ"/>
                  <a:cs typeface="+mn-cs"/>
                </a:rPr>
              </a:br>
              <a:r>
                <a:rPr kumimoji="0" lang="ja-JP" altLang="en-US" sz="1100" b="1" i="0" u="none" strike="noStrike" kern="0" cap="none" spc="0" normalizeH="0" baseline="0" noProof="0">
                  <a:ln>
                    <a:noFill/>
                  </a:ln>
                  <a:solidFill>
                    <a:srgbClr val="FFFFFF"/>
                  </a:solidFill>
                  <a:effectLst/>
                  <a:uLnTx/>
                  <a:uFillTx/>
                  <a:latin typeface="メイリオ"/>
                  <a:ea typeface="メイリオ"/>
                  <a:cs typeface="+mn-cs"/>
                </a:rPr>
                <a:t>走り出す！</a:t>
              </a:r>
            </a:p>
          </p:txBody>
        </p:sp>
        <p:sp>
          <p:nvSpPr>
            <p:cNvPr id="14" name="三角形 13">
              <a:extLst>
                <a:ext uri="{FF2B5EF4-FFF2-40B4-BE49-F238E27FC236}">
                  <a16:creationId xmlns:a16="http://schemas.microsoft.com/office/drawing/2014/main" id="{070EBE8F-A883-1612-31C9-F3BBEBC25302}"/>
                </a:ext>
              </a:extLst>
            </p:cNvPr>
            <p:cNvSpPr/>
            <p:nvPr/>
          </p:nvSpPr>
          <p:spPr>
            <a:xfrm rot="19145423">
              <a:off x="6784320" y="4683639"/>
              <a:ext cx="176343" cy="185748"/>
            </a:xfrm>
            <a:prstGeom prst="triangl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pic>
        <p:nvPicPr>
          <p:cNvPr id="3" name="図プレースホルダー 6" descr="アイコン&#10;&#10;自動的に生成された説明">
            <a:extLst>
              <a:ext uri="{FF2B5EF4-FFF2-40B4-BE49-F238E27FC236}">
                <a16:creationId xmlns:a16="http://schemas.microsoft.com/office/drawing/2014/main" id="{2A3D1767-2DDF-A4B3-E4FC-A509ECFA2CEC}"/>
              </a:ext>
            </a:extLst>
          </p:cNvPr>
          <p:cNvPicPr>
            <a:picLocks noGrp="1" noChangeAspect="1"/>
          </p:cNvPicPr>
          <p:nvPr>
            <p:ph type="pic" sz="quarter" idx="11"/>
          </p:nvPr>
        </p:nvPicPr>
        <p:blipFill>
          <a:blip r:embed="rId5" cstate="print">
            <a:extLst>
              <a:ext uri="{28A0092B-C50C-407E-A947-70E740481C1C}">
                <a14:useLocalDpi xmlns:a14="http://schemas.microsoft.com/office/drawing/2010/main" val="0"/>
              </a:ext>
            </a:extLst>
          </a:blip>
          <a:srcRect/>
          <a:stretch>
            <a:fillRect/>
          </a:stretch>
        </p:blipFill>
        <p:spPr>
          <a:xfrm>
            <a:off x="56609" y="31805"/>
            <a:ext cx="498782" cy="497680"/>
          </a:xfrm>
        </p:spPr>
      </p:pic>
    </p:spTree>
    <p:extLst>
      <p:ext uri="{BB962C8B-B14F-4D97-AF65-F5344CB8AC3E}">
        <p14:creationId xmlns:p14="http://schemas.microsoft.com/office/powerpoint/2010/main" val="4665503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図 59">
            <a:extLst>
              <a:ext uri="{FF2B5EF4-FFF2-40B4-BE49-F238E27FC236}">
                <a16:creationId xmlns:a16="http://schemas.microsoft.com/office/drawing/2014/main" id="{9ACDCA26-D488-93F1-68EA-154AAB7685F3}"/>
              </a:ext>
            </a:extLst>
          </p:cNvPr>
          <p:cNvPicPr>
            <a:picLocks noChangeAspect="1"/>
          </p:cNvPicPr>
          <p:nvPr/>
        </p:nvPicPr>
        <p:blipFill rotWithShape="1">
          <a:blip r:embed="rId2">
            <a:extLst>
              <a:ext uri="{28A0092B-C50C-407E-A947-70E740481C1C}">
                <a14:useLocalDpi xmlns:a14="http://schemas.microsoft.com/office/drawing/2010/main" val="0"/>
              </a:ext>
            </a:extLst>
          </a:blip>
          <a:srcRect t="2841" b="11107"/>
          <a:stretch/>
        </p:blipFill>
        <p:spPr>
          <a:xfrm>
            <a:off x="4889999" y="2981172"/>
            <a:ext cx="2412000" cy="3876828"/>
          </a:xfrm>
          <a:prstGeom prst="rect">
            <a:avLst/>
          </a:prstGeom>
        </p:spPr>
      </p:pic>
      <p:pic>
        <p:nvPicPr>
          <p:cNvPr id="61" name="図 60">
            <a:extLst>
              <a:ext uri="{FF2B5EF4-FFF2-40B4-BE49-F238E27FC236}">
                <a16:creationId xmlns:a16="http://schemas.microsoft.com/office/drawing/2014/main" id="{2F50A49D-812F-43CF-1EB9-54FF0613839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9" b="27275"/>
          <a:stretch/>
        </p:blipFill>
        <p:spPr>
          <a:xfrm>
            <a:off x="4707186" y="2830925"/>
            <a:ext cx="2777627" cy="4027076"/>
          </a:xfrm>
          <a:prstGeom prst="rect">
            <a:avLst/>
          </a:prstGeom>
        </p:spPr>
      </p:pic>
      <p:pic>
        <p:nvPicPr>
          <p:cNvPr id="18" name="図 17">
            <a:extLst>
              <a:ext uri="{FF2B5EF4-FFF2-40B4-BE49-F238E27FC236}">
                <a16:creationId xmlns:a16="http://schemas.microsoft.com/office/drawing/2014/main" id="{EA21F0E7-0C09-DC05-301F-467958689DC8}"/>
              </a:ext>
            </a:extLst>
          </p:cNvPr>
          <p:cNvPicPr>
            <a:picLocks noChangeAspect="1"/>
          </p:cNvPicPr>
          <p:nvPr/>
        </p:nvPicPr>
        <p:blipFill rotWithShape="1">
          <a:blip r:embed="rId4" cstate="print">
            <a:alphaModFix amt="70000"/>
            <a:extLst>
              <a:ext uri="{28A0092B-C50C-407E-A947-70E740481C1C}">
                <a14:useLocalDpi xmlns:a14="http://schemas.microsoft.com/office/drawing/2010/main" val="0"/>
              </a:ext>
            </a:extLst>
          </a:blip>
          <a:srcRect t="78" b="32153"/>
          <a:stretch/>
        </p:blipFill>
        <p:spPr>
          <a:xfrm>
            <a:off x="1068024" y="2994563"/>
            <a:ext cx="2412000" cy="3846389"/>
          </a:xfrm>
          <a:prstGeom prst="rect">
            <a:avLst/>
          </a:prstGeom>
        </p:spPr>
      </p:pic>
      <p:pic>
        <p:nvPicPr>
          <p:cNvPr id="17" name="図 16">
            <a:extLst>
              <a:ext uri="{FF2B5EF4-FFF2-40B4-BE49-F238E27FC236}">
                <a16:creationId xmlns:a16="http://schemas.microsoft.com/office/drawing/2014/main" id="{3DF1EEF3-1093-674E-7042-FAFF2C1CF2F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9" b="27275"/>
          <a:stretch/>
        </p:blipFill>
        <p:spPr>
          <a:xfrm>
            <a:off x="885211" y="2830925"/>
            <a:ext cx="2777627" cy="4027076"/>
          </a:xfrm>
          <a:prstGeom prst="rect">
            <a:avLst/>
          </a:prstGeom>
        </p:spPr>
      </p:pic>
      <p:pic>
        <p:nvPicPr>
          <p:cNvPr id="16" name="図 15">
            <a:extLst>
              <a:ext uri="{FF2B5EF4-FFF2-40B4-BE49-F238E27FC236}">
                <a16:creationId xmlns:a16="http://schemas.microsoft.com/office/drawing/2014/main" id="{B4257A08-4C2E-80E5-B587-113CA326F424}"/>
              </a:ext>
            </a:extLst>
          </p:cNvPr>
          <p:cNvPicPr>
            <a:picLocks noChangeAspect="1"/>
          </p:cNvPicPr>
          <p:nvPr/>
        </p:nvPicPr>
        <p:blipFill rotWithShape="1">
          <a:blip r:embed="rId5">
            <a:extLst>
              <a:ext uri="{28A0092B-C50C-407E-A947-70E740481C1C}">
                <a14:useLocalDpi xmlns:a14="http://schemas.microsoft.com/office/drawing/2010/main" val="0"/>
              </a:ext>
            </a:extLst>
          </a:blip>
          <a:srcRect l="1043" r="1043"/>
          <a:stretch/>
        </p:blipFill>
        <p:spPr>
          <a:xfrm>
            <a:off x="1084885" y="3812048"/>
            <a:ext cx="2382275" cy="1357960"/>
          </a:xfrm>
          <a:prstGeom prst="rect">
            <a:avLst/>
          </a:prstGeom>
        </p:spPr>
      </p:pic>
      <p:grpSp>
        <p:nvGrpSpPr>
          <p:cNvPr id="30" name="グループ化 29">
            <a:extLst>
              <a:ext uri="{FF2B5EF4-FFF2-40B4-BE49-F238E27FC236}">
                <a16:creationId xmlns:a16="http://schemas.microsoft.com/office/drawing/2014/main" id="{44F5569D-D24E-020C-4B8D-2DFB47F7A34F}"/>
              </a:ext>
            </a:extLst>
          </p:cNvPr>
          <p:cNvGrpSpPr/>
          <p:nvPr/>
        </p:nvGrpSpPr>
        <p:grpSpPr>
          <a:xfrm>
            <a:off x="2966190" y="5178441"/>
            <a:ext cx="957849" cy="957849"/>
            <a:chOff x="2966190" y="5260259"/>
            <a:chExt cx="957849" cy="957849"/>
          </a:xfrm>
        </p:grpSpPr>
        <p:sp>
          <p:nvSpPr>
            <p:cNvPr id="11" name="円/楕円 10">
              <a:extLst>
                <a:ext uri="{FF2B5EF4-FFF2-40B4-BE49-F238E27FC236}">
                  <a16:creationId xmlns:a16="http://schemas.microsoft.com/office/drawing/2014/main" id="{7C87408A-AD9A-ECDE-0EE9-A006F5A21876}"/>
                </a:ext>
              </a:extLst>
            </p:cNvPr>
            <p:cNvSpPr/>
            <p:nvPr/>
          </p:nvSpPr>
          <p:spPr>
            <a:xfrm>
              <a:off x="2966190" y="5260259"/>
              <a:ext cx="957849" cy="957849"/>
            </a:xfrm>
            <a:prstGeom prst="ellips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a:cs typeface="+mn-cs"/>
                </a:rPr>
                <a:t>バナーを</a:t>
              </a:r>
              <a:endParaRPr kumimoji="0" lang="en-US" altLang="ja-JP" sz="1100" b="1" i="0" u="none" strike="noStrike" kern="0" cap="none" spc="0" normalizeH="0" baseline="0" noProof="0" dirty="0">
                <a:ln>
                  <a:noFill/>
                </a:ln>
                <a:solidFill>
                  <a:srgbClr val="FFFFFF"/>
                </a:solidFill>
                <a:effectLst/>
                <a:uLnTx/>
                <a:uFillTx/>
                <a:latin typeface="メイリオ"/>
                <a:ea typeface="メイリオ"/>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a:cs typeface="+mn-cs"/>
                </a:rPr>
                <a:t>タップ</a:t>
              </a:r>
            </a:p>
          </p:txBody>
        </p:sp>
        <p:sp>
          <p:nvSpPr>
            <p:cNvPr id="12" name="三角形 11">
              <a:extLst>
                <a:ext uri="{FF2B5EF4-FFF2-40B4-BE49-F238E27FC236}">
                  <a16:creationId xmlns:a16="http://schemas.microsoft.com/office/drawing/2014/main" id="{27086475-4A0B-7C73-8CCD-EB24EC2F7467}"/>
                </a:ext>
              </a:extLst>
            </p:cNvPr>
            <p:cNvSpPr/>
            <p:nvPr/>
          </p:nvSpPr>
          <p:spPr>
            <a:xfrm rot="19145423">
              <a:off x="3003284" y="5270254"/>
              <a:ext cx="176343" cy="185748"/>
            </a:xfrm>
            <a:prstGeom prst="triangl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pPr>
              <a:defRPr/>
            </a:pPr>
            <a:r>
              <a:rPr kumimoji="1" lang="en" altLang="ja-JP" sz="2000" b="1"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Yahoo! JAPAN </a:t>
            </a:r>
            <a:r>
              <a:rPr kumimoji="1" lang="ja-JP" altLang="en-US" sz="2000" b="1"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トップページカスタマイズ企画 </a:t>
            </a:r>
            <a:r>
              <a:rPr kumimoji="1" lang="en-US" altLang="ja-JP" sz="1600" b="1"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 </a:t>
            </a:r>
            <a:r>
              <a:rPr kumimoji="1" lang="ja-JP" altLang="en-US" sz="1600" b="1"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スマートフォン版</a:t>
            </a:r>
            <a:r>
              <a:rPr kumimoji="1" lang="en-US" altLang="ja-JP" sz="1600" b="1"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 –</a:t>
            </a:r>
          </a:p>
        </p:txBody>
      </p:sp>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a:lstStyle/>
          <a:p>
            <a:r>
              <a:rPr lang="ja-JP" altLang="en-US" spc="0"/>
              <a:t>商品</a:t>
            </a:r>
            <a:br>
              <a:rPr lang="en-US" altLang="ja-JP" spc="0" dirty="0"/>
            </a:br>
            <a:r>
              <a:rPr lang="ja-JP" altLang="en-US" spc="0"/>
              <a:t>概要</a:t>
            </a:r>
            <a:endParaRPr kumimoji="1" lang="ja-JP" altLang="en-US" spc="0"/>
          </a:p>
        </p:txBody>
      </p:sp>
      <p:sp>
        <p:nvSpPr>
          <p:cNvPr id="9" name="テキスト ボックス 8">
            <a:extLst>
              <a:ext uri="{FF2B5EF4-FFF2-40B4-BE49-F238E27FC236}">
                <a16:creationId xmlns:a16="http://schemas.microsoft.com/office/drawing/2014/main" id="{E40A498B-8F77-AF0B-1F2F-084C2D791E3D}"/>
              </a:ext>
            </a:extLst>
          </p:cNvPr>
          <p:cNvSpPr txBox="1"/>
          <p:nvPr/>
        </p:nvSpPr>
        <p:spPr>
          <a:xfrm>
            <a:off x="479425" y="1144553"/>
            <a:ext cx="11233150" cy="796372"/>
          </a:xfrm>
          <a:prstGeom prst="rect">
            <a:avLst/>
          </a:prstGeom>
          <a:noFill/>
        </p:spPr>
        <p:txBody>
          <a:bodyPr wrap="square" lIns="0" tIns="0" rIns="0" bIns="0"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ja-JP" altLang="en-US" b="0" i="0" u="none" strike="noStrike" kern="0" cap="none" normalizeH="0" baseline="0" noProof="0">
                <a:ln>
                  <a:noFill/>
                </a:ln>
                <a:solidFill>
                  <a:schemeClr val="accent3"/>
                </a:solidFill>
                <a:effectLst/>
                <a:uLnTx/>
                <a:uFillTx/>
                <a:latin typeface="Meiryo" panose="020B0604030504040204" pitchFamily="34" charset="-128"/>
                <a:ea typeface="Meiryo" panose="020B0604030504040204" pitchFamily="34" charset="-128"/>
              </a:rPr>
              <a:t>誘導バナーから遷移後、演出アニメーションを展開</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ja-JP" b="0" i="0" u="none" strike="noStrike" kern="0" cap="none" normalizeH="0" baseline="0" noProof="0" dirty="0">
                <a:ln>
                  <a:noFill/>
                </a:ln>
                <a:solidFill>
                  <a:schemeClr val="accent3"/>
                </a:solidFill>
                <a:effectLst/>
                <a:uLnTx/>
                <a:uFillTx/>
                <a:latin typeface="Meiryo" panose="020B0604030504040204" pitchFamily="34" charset="-128"/>
                <a:ea typeface="Meiryo" panose="020B0604030504040204" pitchFamily="34" charset="-128"/>
              </a:rPr>
              <a:t>Yahoo! JAPAN</a:t>
            </a:r>
            <a:r>
              <a:rPr kumimoji="0" lang="ja-JP" altLang="en-US" b="0" i="0" u="none" strike="noStrike" kern="0" cap="none" normalizeH="0" baseline="0" noProof="0">
                <a:ln>
                  <a:noFill/>
                </a:ln>
                <a:solidFill>
                  <a:schemeClr val="accent3"/>
                </a:solidFill>
                <a:effectLst/>
                <a:uLnTx/>
                <a:uFillTx/>
                <a:latin typeface="Meiryo" panose="020B0604030504040204" pitchFamily="34" charset="-128"/>
                <a:ea typeface="Meiryo" panose="020B0604030504040204" pitchFamily="34" charset="-128"/>
              </a:rPr>
              <a:t>アプリに表示される際はアプリ内ブラウザで演出アニメーションが展開されます。</a:t>
            </a:r>
          </a:p>
        </p:txBody>
      </p:sp>
      <p:sp>
        <p:nvSpPr>
          <p:cNvPr id="24" name="角丸四角形 23">
            <a:extLst>
              <a:ext uri="{FF2B5EF4-FFF2-40B4-BE49-F238E27FC236}">
                <a16:creationId xmlns:a16="http://schemas.microsoft.com/office/drawing/2014/main" id="{E2F410C9-3263-2E66-3CDD-DE0862464731}"/>
              </a:ext>
            </a:extLst>
          </p:cNvPr>
          <p:cNvSpPr/>
          <p:nvPr/>
        </p:nvSpPr>
        <p:spPr>
          <a:xfrm>
            <a:off x="479424" y="2280256"/>
            <a:ext cx="3589200" cy="375796"/>
          </a:xfrm>
          <a:prstGeom prst="roundRect">
            <a:avLst>
              <a:gd name="adj" fmla="val 0"/>
            </a:avLst>
          </a:prstGeom>
          <a:solidFill>
            <a:schemeClr val="bg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400" b="1">
                <a:solidFill>
                  <a:schemeClr val="accent3"/>
                </a:solidFill>
                <a:latin typeface="Meiryo" panose="020B0604030504040204" pitchFamily="34" charset="-128"/>
                <a:ea typeface="Meiryo" panose="020B0604030504040204" pitchFamily="34" charset="-128"/>
              </a:rPr>
              <a:t>トップページ</a:t>
            </a:r>
            <a:endParaRPr kumimoji="1" lang="ja-JP" altLang="en-US" sz="1400" b="1" dirty="0">
              <a:solidFill>
                <a:schemeClr val="accent3"/>
              </a:solidFill>
              <a:latin typeface="Meiryo" panose="020B0604030504040204" pitchFamily="34" charset="-128"/>
              <a:ea typeface="Meiryo" panose="020B0604030504040204" pitchFamily="34" charset="-128"/>
            </a:endParaRPr>
          </a:p>
        </p:txBody>
      </p:sp>
      <p:sp>
        <p:nvSpPr>
          <p:cNvPr id="25" name="角丸四角形 24">
            <a:extLst>
              <a:ext uri="{FF2B5EF4-FFF2-40B4-BE49-F238E27FC236}">
                <a16:creationId xmlns:a16="http://schemas.microsoft.com/office/drawing/2014/main" id="{4D06D9F4-F085-5BD2-9788-3EE41F8BA1D9}"/>
              </a:ext>
            </a:extLst>
          </p:cNvPr>
          <p:cNvSpPr/>
          <p:nvPr/>
        </p:nvSpPr>
        <p:spPr>
          <a:xfrm>
            <a:off x="4301399" y="2280256"/>
            <a:ext cx="3589200" cy="375796"/>
          </a:xfrm>
          <a:prstGeom prst="roundRect">
            <a:avLst>
              <a:gd name="adj" fmla="val 0"/>
            </a:avLst>
          </a:prstGeom>
          <a:solidFill>
            <a:schemeClr val="bg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400" b="1">
                <a:solidFill>
                  <a:schemeClr val="bg1"/>
                </a:solidFill>
                <a:latin typeface="Meiryo" panose="020B0604030504040204" pitchFamily="34" charset="-128"/>
                <a:ea typeface="Meiryo" panose="020B0604030504040204" pitchFamily="34" charset="-128"/>
              </a:rPr>
              <a:t>演出アニメーション</a:t>
            </a:r>
          </a:p>
        </p:txBody>
      </p:sp>
      <p:sp>
        <p:nvSpPr>
          <p:cNvPr id="15" name="角丸四角形 14">
            <a:extLst>
              <a:ext uri="{FF2B5EF4-FFF2-40B4-BE49-F238E27FC236}">
                <a16:creationId xmlns:a16="http://schemas.microsoft.com/office/drawing/2014/main" id="{ED87D6D8-DB47-3448-BD22-BE9528317C9B}"/>
              </a:ext>
            </a:extLst>
          </p:cNvPr>
          <p:cNvSpPr/>
          <p:nvPr/>
        </p:nvSpPr>
        <p:spPr>
          <a:xfrm>
            <a:off x="8123375" y="2280256"/>
            <a:ext cx="3589200" cy="375796"/>
          </a:xfrm>
          <a:prstGeom prst="roundRect">
            <a:avLst>
              <a:gd name="adj" fmla="val 0"/>
            </a:avLst>
          </a:prstGeom>
          <a:solidFill>
            <a:schemeClr val="bg2">
              <a:lumMod val="5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400" b="1">
                <a:solidFill>
                  <a:schemeClr val="bg1"/>
                </a:solidFill>
                <a:latin typeface="Meiryo" panose="020B0604030504040204" pitchFamily="34" charset="-128"/>
                <a:ea typeface="Meiryo" panose="020B0604030504040204" pitchFamily="34" charset="-128"/>
              </a:rPr>
              <a:t>ランディングページ</a:t>
            </a:r>
          </a:p>
        </p:txBody>
      </p:sp>
      <p:sp>
        <p:nvSpPr>
          <p:cNvPr id="31" name="正方形/長方形 30">
            <a:extLst>
              <a:ext uri="{FF2B5EF4-FFF2-40B4-BE49-F238E27FC236}">
                <a16:creationId xmlns:a16="http://schemas.microsoft.com/office/drawing/2014/main" id="{3B497150-80DE-9E9E-DF13-3BB8C7F0295D}"/>
              </a:ext>
            </a:extLst>
          </p:cNvPr>
          <p:cNvSpPr/>
          <p:nvPr/>
        </p:nvSpPr>
        <p:spPr>
          <a:xfrm>
            <a:off x="8169204" y="4097450"/>
            <a:ext cx="1057035" cy="2088000"/>
          </a:xfrm>
          <a:prstGeom prst="rect">
            <a:avLst/>
          </a:prstGeom>
          <a:solidFill>
            <a:schemeClr val="accent1"/>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050" b="0" i="0" u="none" strike="noStrike" kern="0" cap="none" spc="0" normalizeH="0" baseline="0" noProof="0">
                <a:ln>
                  <a:noFill/>
                </a:ln>
                <a:solidFill>
                  <a:schemeClr val="accent3"/>
                </a:solidFill>
                <a:effectLst/>
                <a:uLnTx/>
                <a:uFillTx/>
                <a:latin typeface="メイリオ"/>
                <a:ea typeface="メイリオ"/>
                <a:cs typeface="+mn-cs"/>
              </a:rPr>
              <a:t>クライアント</a:t>
            </a:r>
            <a:endParaRPr kumimoji="0" lang="en-US" altLang="ja-JP" sz="1050" b="0" i="0" u="none" strike="noStrike" kern="0" cap="none" spc="0" normalizeH="0" baseline="0" noProof="0" dirty="0">
              <a:ln>
                <a:noFill/>
              </a:ln>
              <a:solidFill>
                <a:schemeClr val="accent3"/>
              </a:solidFill>
              <a:effectLst/>
              <a:uLnTx/>
              <a:uFillTx/>
              <a:latin typeface="メイリオ"/>
              <a:ea typeface="メイリオ"/>
              <a:cs typeface="+mn-cs"/>
            </a:endParaRP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050" b="0" i="0" u="none" strike="noStrike" kern="0" cap="none" spc="0" normalizeH="0" baseline="0" noProof="0">
                <a:ln>
                  <a:noFill/>
                </a:ln>
                <a:solidFill>
                  <a:schemeClr val="accent3"/>
                </a:solidFill>
                <a:effectLst/>
                <a:uLnTx/>
                <a:uFillTx/>
                <a:latin typeface="メイリオ"/>
                <a:ea typeface="メイリオ"/>
                <a:cs typeface="+mn-cs"/>
              </a:rPr>
              <a:t>様</a:t>
            </a:r>
            <a:r>
              <a:rPr kumimoji="0" lang="en" altLang="ja-JP" sz="1050" b="0" i="0" u="none" strike="noStrike" kern="0" cap="none" spc="0" normalizeH="0" baseline="0" noProof="0" dirty="0">
                <a:ln>
                  <a:noFill/>
                </a:ln>
                <a:solidFill>
                  <a:schemeClr val="accent3"/>
                </a:solidFill>
                <a:effectLst/>
                <a:uLnTx/>
                <a:uFillTx/>
                <a:latin typeface="メイリオ"/>
                <a:ea typeface="メイリオ"/>
                <a:cs typeface="+mn-cs"/>
              </a:rPr>
              <a:t>LP</a:t>
            </a:r>
          </a:p>
        </p:txBody>
      </p:sp>
      <p:sp>
        <p:nvSpPr>
          <p:cNvPr id="41" name="object 53">
            <a:extLst>
              <a:ext uri="{FF2B5EF4-FFF2-40B4-BE49-F238E27FC236}">
                <a16:creationId xmlns:a16="http://schemas.microsoft.com/office/drawing/2014/main" id="{A3B380A3-33DD-74D1-5E22-B0558C6F9F75}"/>
              </a:ext>
            </a:extLst>
          </p:cNvPr>
          <p:cNvSpPr txBox="1"/>
          <p:nvPr/>
        </p:nvSpPr>
        <p:spPr>
          <a:xfrm>
            <a:off x="9106790" y="6400940"/>
            <a:ext cx="2589170" cy="159274"/>
          </a:xfrm>
          <a:prstGeom prst="roundRect">
            <a:avLst>
              <a:gd name="adj" fmla="val 0"/>
            </a:avLst>
          </a:prstGeom>
          <a:noFill/>
          <a:ln>
            <a:noFill/>
          </a:ln>
        </p:spPr>
        <p:txBody>
          <a:bodyPr vert="horz" wrap="none" lIns="0" tIns="0" rIns="0" bIns="0" rtlCol="0">
            <a:spAutoFit/>
          </a:bodyPr>
          <a:lstStyle/>
          <a:p>
            <a:pPr marL="250310" marR="6277" indent="-235401">
              <a:lnSpc>
                <a:spcPct val="120000"/>
              </a:lnSpc>
              <a:spcBef>
                <a:spcPts val="124"/>
              </a:spcBef>
            </a:pPr>
            <a:r>
              <a:rPr lang="en-US" altLang="ja-JP" sz="900" dirty="0">
                <a:solidFill>
                  <a:srgbClr val="545454"/>
                </a:solidFill>
                <a:latin typeface="Meiryo" panose="020B0604030504040204" pitchFamily="34" charset="-128"/>
                <a:ea typeface="Meiryo" panose="020B0604030504040204" pitchFamily="34" charset="-128"/>
                <a:cs typeface="Meiryo" charset="-128"/>
              </a:rPr>
              <a:t>※</a:t>
            </a:r>
            <a:r>
              <a:rPr lang="ja-JP" altLang="en-US" sz="900">
                <a:solidFill>
                  <a:srgbClr val="545454"/>
                </a:solidFill>
                <a:latin typeface="Meiryo" panose="020B0604030504040204" pitchFamily="34" charset="-128"/>
                <a:ea typeface="Meiryo" panose="020B0604030504040204" pitchFamily="34" charset="-128"/>
                <a:cs typeface="Meiryo" charset="-128"/>
              </a:rPr>
              <a:t>ミラーサイト</a:t>
            </a:r>
            <a:r>
              <a:rPr lang="en-US" altLang="ja-JP" sz="900" dirty="0">
                <a:solidFill>
                  <a:srgbClr val="545454"/>
                </a:solidFill>
                <a:latin typeface="Meiryo" panose="020B0604030504040204" pitchFamily="34" charset="-128"/>
                <a:ea typeface="Meiryo" panose="020B0604030504040204" pitchFamily="34" charset="-128"/>
                <a:cs typeface="Meiryo" charset="-128"/>
              </a:rPr>
              <a:t> : </a:t>
            </a:r>
            <a:r>
              <a:rPr lang="ja-JP" altLang="en-US" sz="900">
                <a:solidFill>
                  <a:srgbClr val="545454"/>
                </a:solidFill>
                <a:latin typeface="Meiryo" panose="020B0604030504040204" pitchFamily="34" charset="-128"/>
                <a:ea typeface="Meiryo" panose="020B0604030504040204" pitchFamily="34" charset="-128"/>
                <a:cs typeface="Meiryo" charset="-128"/>
              </a:rPr>
              <a:t>ヤフートップページを模した</a:t>
            </a:r>
            <a:r>
              <a:rPr lang="en" altLang="ja-JP" sz="900" dirty="0">
                <a:solidFill>
                  <a:srgbClr val="545454"/>
                </a:solidFill>
                <a:latin typeface="Meiryo" panose="020B0604030504040204" pitchFamily="34" charset="-128"/>
                <a:ea typeface="Meiryo" panose="020B0604030504040204" pitchFamily="34" charset="-128"/>
                <a:cs typeface="Meiryo" charset="-128"/>
              </a:rPr>
              <a:t>LP</a:t>
            </a:r>
            <a:endParaRPr lang="en-US" altLang="ja-JP" sz="900" dirty="0">
              <a:solidFill>
                <a:srgbClr val="545454"/>
              </a:solidFill>
              <a:latin typeface="Meiryo" panose="020B0604030504040204" pitchFamily="34" charset="-128"/>
              <a:ea typeface="Meiryo" panose="020B0604030504040204" pitchFamily="34" charset="-128"/>
              <a:cs typeface="Meiryo" charset="-128"/>
            </a:endParaRPr>
          </a:p>
        </p:txBody>
      </p:sp>
      <p:grpSp>
        <p:nvGrpSpPr>
          <p:cNvPr id="51" name="グループ化 50">
            <a:extLst>
              <a:ext uri="{FF2B5EF4-FFF2-40B4-BE49-F238E27FC236}">
                <a16:creationId xmlns:a16="http://schemas.microsoft.com/office/drawing/2014/main" id="{858ECE13-0CD9-D6EB-FBA1-B90A7D230EA0}"/>
              </a:ext>
            </a:extLst>
          </p:cNvPr>
          <p:cNvGrpSpPr>
            <a:grpSpLocks noChangeAspect="1"/>
          </p:cNvGrpSpPr>
          <p:nvPr/>
        </p:nvGrpSpPr>
        <p:grpSpPr>
          <a:xfrm>
            <a:off x="4023012" y="4201949"/>
            <a:ext cx="324000" cy="178785"/>
            <a:chOff x="5270129" y="3256673"/>
            <a:chExt cx="396700" cy="218901"/>
          </a:xfrm>
        </p:grpSpPr>
        <p:sp>
          <p:nvSpPr>
            <p:cNvPr id="52" name="直角三角形 51">
              <a:extLst>
                <a:ext uri="{FF2B5EF4-FFF2-40B4-BE49-F238E27FC236}">
                  <a16:creationId xmlns:a16="http://schemas.microsoft.com/office/drawing/2014/main" id="{526C6945-33A0-B001-4DC4-0DA2EB35CDCE}"/>
                </a:ext>
              </a:extLst>
            </p:cNvPr>
            <p:cNvSpPr/>
            <p:nvPr/>
          </p:nvSpPr>
          <p:spPr>
            <a:xfrm rot="13500000">
              <a:off x="5447928" y="3256673"/>
              <a:ext cx="218901" cy="218901"/>
            </a:xfrm>
            <a:prstGeom prst="rtTriangl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53" name="直角三角形 52">
              <a:extLst>
                <a:ext uri="{FF2B5EF4-FFF2-40B4-BE49-F238E27FC236}">
                  <a16:creationId xmlns:a16="http://schemas.microsoft.com/office/drawing/2014/main" id="{514E6698-CC90-4E33-2ED4-90FE4EE51795}"/>
                </a:ext>
              </a:extLst>
            </p:cNvPr>
            <p:cNvSpPr/>
            <p:nvPr/>
          </p:nvSpPr>
          <p:spPr>
            <a:xfrm rot="13500000">
              <a:off x="5270129" y="3256673"/>
              <a:ext cx="218901" cy="218901"/>
            </a:xfrm>
            <a:prstGeom prst="rtTriangle">
              <a:avLst/>
            </a:prstGeom>
            <a:solidFill>
              <a:schemeClr val="accent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4" name="グループ化 53">
            <a:extLst>
              <a:ext uri="{FF2B5EF4-FFF2-40B4-BE49-F238E27FC236}">
                <a16:creationId xmlns:a16="http://schemas.microsoft.com/office/drawing/2014/main" id="{4AD64324-0723-E214-3F63-BC7453D18820}"/>
              </a:ext>
            </a:extLst>
          </p:cNvPr>
          <p:cNvGrpSpPr>
            <a:grpSpLocks noChangeAspect="1"/>
          </p:cNvGrpSpPr>
          <p:nvPr/>
        </p:nvGrpSpPr>
        <p:grpSpPr>
          <a:xfrm>
            <a:off x="7561883" y="4201949"/>
            <a:ext cx="324000" cy="178785"/>
            <a:chOff x="5270129" y="3256673"/>
            <a:chExt cx="396700" cy="218901"/>
          </a:xfrm>
        </p:grpSpPr>
        <p:sp>
          <p:nvSpPr>
            <p:cNvPr id="55" name="直角三角形 54">
              <a:extLst>
                <a:ext uri="{FF2B5EF4-FFF2-40B4-BE49-F238E27FC236}">
                  <a16:creationId xmlns:a16="http://schemas.microsoft.com/office/drawing/2014/main" id="{2FF099B9-AD47-F868-4956-65780515E203}"/>
                </a:ext>
              </a:extLst>
            </p:cNvPr>
            <p:cNvSpPr/>
            <p:nvPr/>
          </p:nvSpPr>
          <p:spPr>
            <a:xfrm rot="13500000">
              <a:off x="5447928" y="3256673"/>
              <a:ext cx="218901" cy="218901"/>
            </a:xfrm>
            <a:prstGeom prst="rtTriangl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56" name="直角三角形 55">
              <a:extLst>
                <a:ext uri="{FF2B5EF4-FFF2-40B4-BE49-F238E27FC236}">
                  <a16:creationId xmlns:a16="http://schemas.microsoft.com/office/drawing/2014/main" id="{329A0F45-5E29-188F-5A73-AEAA5AAA4E9B}"/>
                </a:ext>
              </a:extLst>
            </p:cNvPr>
            <p:cNvSpPr/>
            <p:nvPr/>
          </p:nvSpPr>
          <p:spPr>
            <a:xfrm rot="13500000">
              <a:off x="5270129" y="3256673"/>
              <a:ext cx="218901" cy="218901"/>
            </a:xfrm>
            <a:prstGeom prst="rtTriangle">
              <a:avLst/>
            </a:prstGeom>
            <a:solidFill>
              <a:schemeClr val="accent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28" name="グループ化 27">
            <a:extLst>
              <a:ext uri="{FF2B5EF4-FFF2-40B4-BE49-F238E27FC236}">
                <a16:creationId xmlns:a16="http://schemas.microsoft.com/office/drawing/2014/main" id="{34613081-991F-D34F-B312-3BA3D51D3EC9}"/>
              </a:ext>
            </a:extLst>
          </p:cNvPr>
          <p:cNvGrpSpPr/>
          <p:nvPr/>
        </p:nvGrpSpPr>
        <p:grpSpPr>
          <a:xfrm>
            <a:off x="6593484" y="4992651"/>
            <a:ext cx="1329427" cy="1329427"/>
            <a:chOff x="6858867" y="4616093"/>
            <a:chExt cx="1329427" cy="1329427"/>
          </a:xfrm>
        </p:grpSpPr>
        <p:sp>
          <p:nvSpPr>
            <p:cNvPr id="13" name="円/楕円 12">
              <a:extLst>
                <a:ext uri="{FF2B5EF4-FFF2-40B4-BE49-F238E27FC236}">
                  <a16:creationId xmlns:a16="http://schemas.microsoft.com/office/drawing/2014/main" id="{748FF0A5-4969-ABE7-1DDC-EB9A5D6935C9}"/>
                </a:ext>
              </a:extLst>
            </p:cNvPr>
            <p:cNvSpPr/>
            <p:nvPr/>
          </p:nvSpPr>
          <p:spPr>
            <a:xfrm>
              <a:off x="6858867" y="4616093"/>
              <a:ext cx="1329427" cy="1329427"/>
            </a:xfrm>
            <a:prstGeom prst="ellips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110000"/>
                </a:lnSpc>
              </a:pPr>
              <a:r>
                <a:rPr kumimoji="0" lang="ja-JP" altLang="en-US" sz="1100" b="1" i="0" u="none" strike="noStrike" kern="0" cap="none" spc="0" normalizeH="0" baseline="0" noProof="0">
                  <a:ln>
                    <a:noFill/>
                  </a:ln>
                  <a:solidFill>
                    <a:srgbClr val="FFFFFF"/>
                  </a:solidFill>
                  <a:effectLst/>
                  <a:uLnTx/>
                  <a:uFillTx/>
                  <a:latin typeface="メイリオ"/>
                  <a:ea typeface="メイリオ"/>
                  <a:cs typeface="+mn-cs"/>
                </a:rPr>
                <a:t>クルマが飛び出て</a:t>
              </a:r>
              <a:br>
                <a:rPr kumimoji="0" lang="en-US" altLang="ja-JP" sz="1100" b="1" i="0" u="none" strike="noStrike" kern="0" cap="none" spc="0" normalizeH="0" baseline="0" noProof="0" dirty="0">
                  <a:ln>
                    <a:noFill/>
                  </a:ln>
                  <a:solidFill>
                    <a:srgbClr val="FFFFFF"/>
                  </a:solidFill>
                  <a:effectLst/>
                  <a:uLnTx/>
                  <a:uFillTx/>
                  <a:latin typeface="メイリオ"/>
                  <a:ea typeface="メイリオ"/>
                  <a:cs typeface="+mn-cs"/>
                </a:rPr>
              </a:br>
              <a:r>
                <a:rPr kumimoji="0" lang="ja-JP" altLang="en-US" sz="1100" b="1" i="0" u="none" strike="noStrike" kern="0" cap="none" spc="0" normalizeH="0" baseline="0" noProof="0">
                  <a:ln>
                    <a:noFill/>
                  </a:ln>
                  <a:solidFill>
                    <a:srgbClr val="FFFFFF"/>
                  </a:solidFill>
                  <a:effectLst/>
                  <a:uLnTx/>
                  <a:uFillTx/>
                  <a:latin typeface="メイリオ"/>
                  <a:ea typeface="メイリオ"/>
                  <a:cs typeface="+mn-cs"/>
                </a:rPr>
                <a:t>走り出す！</a:t>
              </a:r>
            </a:p>
          </p:txBody>
        </p:sp>
        <p:sp>
          <p:nvSpPr>
            <p:cNvPr id="14" name="三角形 13">
              <a:extLst>
                <a:ext uri="{FF2B5EF4-FFF2-40B4-BE49-F238E27FC236}">
                  <a16:creationId xmlns:a16="http://schemas.microsoft.com/office/drawing/2014/main" id="{070EBE8F-A883-1612-31C9-F3BBEBC25302}"/>
                </a:ext>
              </a:extLst>
            </p:cNvPr>
            <p:cNvSpPr/>
            <p:nvPr/>
          </p:nvSpPr>
          <p:spPr>
            <a:xfrm rot="19145423">
              <a:off x="6958342" y="4654906"/>
              <a:ext cx="176343" cy="185748"/>
            </a:xfrm>
            <a:prstGeom prst="triangl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pic>
        <p:nvPicPr>
          <p:cNvPr id="62" name="図 61">
            <a:extLst>
              <a:ext uri="{FF2B5EF4-FFF2-40B4-BE49-F238E27FC236}">
                <a16:creationId xmlns:a16="http://schemas.microsoft.com/office/drawing/2014/main" id="{2F6145D3-6571-213A-DA83-BE35E88C97EF}"/>
              </a:ext>
            </a:extLst>
          </p:cNvPr>
          <p:cNvPicPr>
            <a:picLocks/>
          </p:cNvPicPr>
          <p:nvPr/>
        </p:nvPicPr>
        <p:blipFill rotWithShape="1">
          <a:blip r:embed="rId6" cstate="print">
            <a:extLst>
              <a:ext uri="{28A0092B-C50C-407E-A947-70E740481C1C}">
                <a14:useLocalDpi xmlns:a14="http://schemas.microsoft.com/office/drawing/2010/main" val="0"/>
              </a:ext>
            </a:extLst>
          </a:blip>
          <a:srcRect t="90" b="-1031"/>
          <a:stretch/>
        </p:blipFill>
        <p:spPr>
          <a:xfrm>
            <a:off x="8121721" y="4044901"/>
            <a:ext cx="1152000" cy="2233552"/>
          </a:xfrm>
          <a:prstGeom prst="rect">
            <a:avLst/>
          </a:prstGeom>
        </p:spPr>
      </p:pic>
      <p:sp>
        <p:nvSpPr>
          <p:cNvPr id="63" name="正方形/長方形 62">
            <a:extLst>
              <a:ext uri="{FF2B5EF4-FFF2-40B4-BE49-F238E27FC236}">
                <a16:creationId xmlns:a16="http://schemas.microsoft.com/office/drawing/2014/main" id="{37535596-DEA0-C2C9-D79C-AB68DA30A678}"/>
              </a:ext>
            </a:extLst>
          </p:cNvPr>
          <p:cNvSpPr/>
          <p:nvPr/>
        </p:nvSpPr>
        <p:spPr>
          <a:xfrm>
            <a:off x="9389458" y="4097450"/>
            <a:ext cx="1057035" cy="2088000"/>
          </a:xfrm>
          <a:prstGeom prst="rect">
            <a:avLst/>
          </a:prstGeom>
          <a:solidFill>
            <a:schemeClr val="accent2"/>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en" altLang="ja-JP" sz="1050" b="0" i="0" u="none" strike="noStrike" kern="0" cap="none" spc="0" normalizeH="0" baseline="0" noProof="0" dirty="0">
                <a:ln>
                  <a:noFill/>
                </a:ln>
                <a:solidFill>
                  <a:schemeClr val="accent3"/>
                </a:solidFill>
                <a:effectLst/>
                <a:uLnTx/>
                <a:uFillTx/>
                <a:latin typeface="メイリオ"/>
                <a:ea typeface="メイリオ"/>
                <a:cs typeface="+mn-cs"/>
              </a:rPr>
              <a:t>Yahoo! JAPAN</a:t>
            </a:r>
          </a:p>
          <a:p>
            <a:pPr marL="0" marR="0" lvl="0" indent="0" algn="ctr" defTabSz="914400" eaLnBrk="1" fontAlgn="auto" latinLnBrk="0" hangingPunct="1">
              <a:lnSpc>
                <a:spcPct val="110000"/>
              </a:lnSpc>
              <a:spcBef>
                <a:spcPts val="0"/>
              </a:spcBef>
              <a:spcAft>
                <a:spcPts val="0"/>
              </a:spcAft>
              <a:buClrTx/>
              <a:buSzTx/>
              <a:buFontTx/>
              <a:buNone/>
              <a:tabLst/>
              <a:defRPr/>
            </a:pPr>
            <a:r>
              <a:rPr kumimoji="0" lang="en" altLang="ja-JP" sz="1050" b="0" i="0" u="none" strike="noStrike" kern="0" cap="none" spc="0" normalizeH="0" baseline="0" noProof="0" dirty="0">
                <a:ln>
                  <a:noFill/>
                </a:ln>
                <a:solidFill>
                  <a:schemeClr val="accent3"/>
                </a:solidFill>
                <a:effectLst/>
                <a:uLnTx/>
                <a:uFillTx/>
                <a:latin typeface="メイリオ"/>
                <a:ea typeface="メイリオ"/>
                <a:cs typeface="+mn-cs"/>
              </a:rPr>
              <a:t>PR</a:t>
            </a:r>
            <a:r>
              <a:rPr kumimoji="0" lang="ja-JP" altLang="en-US" sz="1050" b="0" i="0" u="none" strike="noStrike" kern="0" cap="none" spc="0" normalizeH="0" baseline="0" noProof="0">
                <a:ln>
                  <a:noFill/>
                </a:ln>
                <a:solidFill>
                  <a:schemeClr val="accent3"/>
                </a:solidFill>
                <a:effectLst/>
                <a:uLnTx/>
                <a:uFillTx/>
                <a:latin typeface="メイリオ"/>
                <a:ea typeface="メイリオ"/>
                <a:cs typeface="+mn-cs"/>
              </a:rPr>
              <a:t>企画 </a:t>
            </a:r>
            <a:r>
              <a:rPr kumimoji="0" lang="en" altLang="ja-JP" sz="1050" b="0" i="0" u="none" strike="noStrike" kern="0" cap="none" spc="0" normalizeH="0" baseline="0" noProof="0" dirty="0">
                <a:ln>
                  <a:noFill/>
                </a:ln>
                <a:solidFill>
                  <a:schemeClr val="accent3"/>
                </a:solidFill>
                <a:effectLst/>
                <a:uLnTx/>
                <a:uFillTx/>
                <a:latin typeface="メイリオ"/>
                <a:ea typeface="メイリオ"/>
                <a:cs typeface="+mn-cs"/>
              </a:rPr>
              <a:t>LP</a:t>
            </a: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 sz="800" b="0" i="0" u="none" strike="noStrike" kern="0" cap="none" spc="0" normalizeH="0" baseline="0" noProof="0">
                <a:ln>
                  <a:noFill/>
                </a:ln>
                <a:solidFill>
                  <a:schemeClr val="accent3"/>
                </a:solidFill>
                <a:effectLst/>
                <a:uLnTx/>
                <a:uFillTx/>
                <a:latin typeface="メイリオ"/>
                <a:ea typeface="メイリオ"/>
                <a:cs typeface="+mn-cs"/>
              </a:rPr>
              <a:t>（</a:t>
            </a:r>
            <a:r>
              <a:rPr kumimoji="0" lang="ja-JP" altLang="en-US" sz="800" b="0" i="0" u="none" strike="noStrike" kern="0" cap="none" spc="0" normalizeH="0" baseline="0" noProof="0">
                <a:ln>
                  <a:noFill/>
                </a:ln>
                <a:solidFill>
                  <a:schemeClr val="accent3"/>
                </a:solidFill>
                <a:effectLst/>
                <a:uLnTx/>
                <a:uFillTx/>
                <a:latin typeface="メイリオ"/>
                <a:ea typeface="メイリオ"/>
                <a:cs typeface="+mn-cs"/>
              </a:rPr>
              <a:t>ヤフー作成ページ）</a:t>
            </a:r>
            <a:endParaRPr kumimoji="0" lang="en" altLang="ja-JP" sz="1050" b="0" i="0" u="none" strike="noStrike" kern="0" cap="none" spc="0" normalizeH="0" baseline="0" noProof="0" dirty="0">
              <a:ln>
                <a:noFill/>
              </a:ln>
              <a:solidFill>
                <a:schemeClr val="accent3"/>
              </a:solidFill>
              <a:effectLst/>
              <a:uLnTx/>
              <a:uFillTx/>
              <a:latin typeface="メイリオ"/>
              <a:ea typeface="メイリオ"/>
              <a:cs typeface="+mn-cs"/>
            </a:endParaRPr>
          </a:p>
        </p:txBody>
      </p:sp>
      <p:sp>
        <p:nvSpPr>
          <p:cNvPr id="64" name="正方形/長方形 63">
            <a:extLst>
              <a:ext uri="{FF2B5EF4-FFF2-40B4-BE49-F238E27FC236}">
                <a16:creationId xmlns:a16="http://schemas.microsoft.com/office/drawing/2014/main" id="{D948ACBC-8DDF-5B36-D85F-123ED575B3D8}"/>
              </a:ext>
            </a:extLst>
          </p:cNvPr>
          <p:cNvSpPr/>
          <p:nvPr/>
        </p:nvSpPr>
        <p:spPr>
          <a:xfrm>
            <a:off x="10605736" y="4097450"/>
            <a:ext cx="1057035" cy="2088000"/>
          </a:xfrm>
          <a:prstGeom prst="rect">
            <a:avLst/>
          </a:prstGeom>
          <a:solidFill>
            <a:schemeClr val="accent2">
              <a:lumMod val="90000"/>
            </a:schemeClr>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900" b="0" i="0" u="none" strike="noStrike" kern="0" cap="none" spc="0" normalizeH="0" baseline="0" noProof="0">
                <a:ln>
                  <a:noFill/>
                </a:ln>
                <a:solidFill>
                  <a:schemeClr val="accent3"/>
                </a:solidFill>
                <a:effectLst/>
                <a:uLnTx/>
                <a:uFillTx/>
                <a:latin typeface="メイリオ"/>
                <a:ea typeface="メイリオ"/>
                <a:cs typeface="+mn-cs"/>
              </a:rPr>
              <a:t>ミラーサイト版</a:t>
            </a:r>
            <a:r>
              <a:rPr kumimoji="0" lang="en-US" altLang="ja-JP" sz="600" b="0" i="0" u="none" strike="noStrike" kern="0" cap="none" spc="0" normalizeH="0" baseline="0" noProof="0" dirty="0">
                <a:ln>
                  <a:noFill/>
                </a:ln>
                <a:solidFill>
                  <a:schemeClr val="accent3"/>
                </a:solidFill>
                <a:effectLst/>
                <a:uLnTx/>
                <a:uFillTx/>
                <a:latin typeface="メイリオ"/>
                <a:ea typeface="メイリオ"/>
                <a:cs typeface="+mn-cs"/>
              </a:rPr>
              <a:t>※</a:t>
            </a:r>
            <a:br>
              <a:rPr kumimoji="0" lang="en-US" altLang="ja-JP" sz="900" b="0" i="0" u="none" strike="noStrike" kern="0" cap="none" spc="0" normalizeH="0" baseline="0" noProof="0" dirty="0">
                <a:ln>
                  <a:noFill/>
                </a:ln>
                <a:solidFill>
                  <a:schemeClr val="accent3"/>
                </a:solidFill>
                <a:effectLst/>
                <a:uLnTx/>
                <a:uFillTx/>
                <a:latin typeface="メイリオ"/>
                <a:ea typeface="メイリオ"/>
                <a:cs typeface="+mn-cs"/>
              </a:rPr>
            </a:br>
            <a:r>
              <a:rPr kumimoji="0" lang="en" altLang="ja-JP" sz="900" b="0" i="0" u="none" strike="noStrike" kern="0" cap="none" spc="0" normalizeH="0" baseline="0" noProof="0" dirty="0">
                <a:ln>
                  <a:noFill/>
                </a:ln>
                <a:solidFill>
                  <a:schemeClr val="accent3"/>
                </a:solidFill>
                <a:effectLst/>
                <a:uLnTx/>
                <a:uFillTx/>
                <a:latin typeface="メイリオ"/>
                <a:ea typeface="メイリオ"/>
                <a:cs typeface="+mn-cs"/>
              </a:rPr>
              <a:t>Yahoo! JAPAN</a:t>
            </a:r>
          </a:p>
          <a:p>
            <a:pPr marL="0" marR="0" lvl="0" indent="0" algn="ctr" defTabSz="914400" eaLnBrk="1" fontAlgn="auto" latinLnBrk="0" hangingPunct="1">
              <a:lnSpc>
                <a:spcPct val="110000"/>
              </a:lnSpc>
              <a:spcBef>
                <a:spcPts val="0"/>
              </a:spcBef>
              <a:spcAft>
                <a:spcPts val="0"/>
              </a:spcAft>
              <a:buClrTx/>
              <a:buSzTx/>
              <a:buFontTx/>
              <a:buNone/>
              <a:tabLst/>
              <a:defRPr/>
            </a:pPr>
            <a:r>
              <a:rPr kumimoji="0" lang="en" altLang="ja-JP" sz="900" b="0" i="0" u="none" strike="noStrike" kern="0" cap="none" spc="0" normalizeH="0" baseline="0" noProof="0" dirty="0">
                <a:ln>
                  <a:noFill/>
                </a:ln>
                <a:solidFill>
                  <a:schemeClr val="accent3"/>
                </a:solidFill>
                <a:effectLst/>
                <a:uLnTx/>
                <a:uFillTx/>
                <a:latin typeface="メイリオ"/>
                <a:ea typeface="メイリオ"/>
                <a:cs typeface="+mn-cs"/>
              </a:rPr>
              <a:t>PR</a:t>
            </a:r>
            <a:r>
              <a:rPr kumimoji="0" lang="ja-JP" altLang="en-US" sz="900" b="0" i="0" u="none" strike="noStrike" kern="0" cap="none" spc="0" normalizeH="0" baseline="0" noProof="0">
                <a:ln>
                  <a:noFill/>
                </a:ln>
                <a:solidFill>
                  <a:schemeClr val="accent3"/>
                </a:solidFill>
                <a:effectLst/>
                <a:uLnTx/>
                <a:uFillTx/>
                <a:latin typeface="メイリオ"/>
                <a:ea typeface="メイリオ"/>
                <a:cs typeface="+mn-cs"/>
              </a:rPr>
              <a:t>企画 </a:t>
            </a:r>
            <a:r>
              <a:rPr kumimoji="0" lang="en" altLang="ja-JP" sz="900" b="0" i="0" u="none" strike="noStrike" kern="0" cap="none" spc="0" normalizeH="0" baseline="0" noProof="0" dirty="0">
                <a:ln>
                  <a:noFill/>
                </a:ln>
                <a:solidFill>
                  <a:schemeClr val="accent3"/>
                </a:solidFill>
                <a:effectLst/>
                <a:uLnTx/>
                <a:uFillTx/>
                <a:latin typeface="メイリオ"/>
                <a:ea typeface="メイリオ"/>
                <a:cs typeface="+mn-cs"/>
              </a:rPr>
              <a:t>LP</a:t>
            </a: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 sz="800" b="0" i="0" u="none" strike="noStrike" kern="0" cap="none" spc="0" normalizeH="0" baseline="0" noProof="0">
                <a:ln>
                  <a:noFill/>
                </a:ln>
                <a:solidFill>
                  <a:schemeClr val="accent3"/>
                </a:solidFill>
                <a:effectLst/>
                <a:uLnTx/>
                <a:uFillTx/>
                <a:latin typeface="メイリオ"/>
                <a:ea typeface="メイリオ"/>
                <a:cs typeface="+mn-cs"/>
              </a:rPr>
              <a:t>（</a:t>
            </a:r>
            <a:r>
              <a:rPr kumimoji="0" lang="ja-JP" altLang="en-US" sz="800" b="0" i="0" u="none" strike="noStrike" kern="0" cap="none" spc="0" normalizeH="0" baseline="0" noProof="0">
                <a:ln>
                  <a:noFill/>
                </a:ln>
                <a:solidFill>
                  <a:schemeClr val="accent3"/>
                </a:solidFill>
                <a:effectLst/>
                <a:uLnTx/>
                <a:uFillTx/>
                <a:latin typeface="メイリオ"/>
                <a:ea typeface="メイリオ"/>
                <a:cs typeface="+mn-cs"/>
              </a:rPr>
              <a:t>ヤフー作成ページ）</a:t>
            </a:r>
            <a:endParaRPr kumimoji="0" lang="en" altLang="ja-JP" sz="800" b="0" i="0" u="none" strike="noStrike" kern="0" cap="none" spc="0" normalizeH="0" baseline="0" noProof="0" dirty="0">
              <a:ln>
                <a:noFill/>
              </a:ln>
              <a:solidFill>
                <a:schemeClr val="accent3"/>
              </a:solidFill>
              <a:effectLst/>
              <a:uLnTx/>
              <a:uFillTx/>
              <a:latin typeface="メイリオ"/>
              <a:ea typeface="メイリオ"/>
              <a:cs typeface="+mn-cs"/>
            </a:endParaRPr>
          </a:p>
        </p:txBody>
      </p:sp>
      <p:pic>
        <p:nvPicPr>
          <p:cNvPr id="65" name="図 64">
            <a:extLst>
              <a:ext uri="{FF2B5EF4-FFF2-40B4-BE49-F238E27FC236}">
                <a16:creationId xmlns:a16="http://schemas.microsoft.com/office/drawing/2014/main" id="{1755BB0F-9B6F-C2A4-5BC7-C6B4C99639D8}"/>
              </a:ext>
            </a:extLst>
          </p:cNvPr>
          <p:cNvPicPr>
            <a:picLocks/>
          </p:cNvPicPr>
          <p:nvPr/>
        </p:nvPicPr>
        <p:blipFill rotWithShape="1">
          <a:blip r:embed="rId6" cstate="print">
            <a:extLst>
              <a:ext uri="{28A0092B-C50C-407E-A947-70E740481C1C}">
                <a14:useLocalDpi xmlns:a14="http://schemas.microsoft.com/office/drawing/2010/main" val="0"/>
              </a:ext>
            </a:extLst>
          </a:blip>
          <a:srcRect t="90" b="-1031"/>
          <a:stretch/>
        </p:blipFill>
        <p:spPr>
          <a:xfrm>
            <a:off x="9339987" y="4044901"/>
            <a:ext cx="1152000" cy="2233552"/>
          </a:xfrm>
          <a:prstGeom prst="rect">
            <a:avLst/>
          </a:prstGeom>
        </p:spPr>
      </p:pic>
      <p:pic>
        <p:nvPicPr>
          <p:cNvPr id="66" name="図 65">
            <a:extLst>
              <a:ext uri="{FF2B5EF4-FFF2-40B4-BE49-F238E27FC236}">
                <a16:creationId xmlns:a16="http://schemas.microsoft.com/office/drawing/2014/main" id="{427F313E-1720-7EF8-500B-FFF28C296134}"/>
              </a:ext>
            </a:extLst>
          </p:cNvPr>
          <p:cNvPicPr>
            <a:picLocks/>
          </p:cNvPicPr>
          <p:nvPr/>
        </p:nvPicPr>
        <p:blipFill rotWithShape="1">
          <a:blip r:embed="rId6" cstate="print">
            <a:extLst>
              <a:ext uri="{28A0092B-C50C-407E-A947-70E740481C1C}">
                <a14:useLocalDpi xmlns:a14="http://schemas.microsoft.com/office/drawing/2010/main" val="0"/>
              </a:ext>
            </a:extLst>
          </a:blip>
          <a:srcRect t="90" b="-1031"/>
          <a:stretch/>
        </p:blipFill>
        <p:spPr>
          <a:xfrm>
            <a:off x="10558253" y="4044901"/>
            <a:ext cx="1152000" cy="2233552"/>
          </a:xfrm>
          <a:prstGeom prst="rect">
            <a:avLst/>
          </a:prstGeom>
        </p:spPr>
      </p:pic>
      <p:sp>
        <p:nvSpPr>
          <p:cNvPr id="21" name="角丸四角形 20">
            <a:extLst>
              <a:ext uri="{FF2B5EF4-FFF2-40B4-BE49-F238E27FC236}">
                <a16:creationId xmlns:a16="http://schemas.microsoft.com/office/drawing/2014/main" id="{C8DA5C96-B3A4-9ED0-C17C-86B469D95CAA}"/>
              </a:ext>
            </a:extLst>
          </p:cNvPr>
          <p:cNvSpPr/>
          <p:nvPr/>
        </p:nvSpPr>
        <p:spPr>
          <a:xfrm>
            <a:off x="8701497" y="2991243"/>
            <a:ext cx="2432956" cy="397534"/>
          </a:xfrm>
          <a:prstGeom prst="roundRect">
            <a:avLst>
              <a:gd name="adj" fmla="val 50000"/>
            </a:avLst>
          </a:prstGeom>
          <a:noFill/>
          <a:ln w="22225">
            <a:solidFill>
              <a:schemeClr val="accent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72000" rIns="91440" bIns="45720" numCol="1" spcCol="0" rtlCol="0" fromWordArt="0" anchor="ctr" anchorCtr="0" forceAA="0" compatLnSpc="1">
            <a:prstTxWarp prst="textNoShape">
              <a:avLst/>
            </a:prstTxWarp>
            <a:noAutofit/>
          </a:bodyPr>
          <a:lstStyle/>
          <a:p>
            <a:pPr algn="ctr"/>
            <a:r>
              <a:rPr kumimoji="1" lang="ja-JP" altLang="en-US" sz="1200" b="1" spc="300">
                <a:solidFill>
                  <a:schemeClr val="accent6"/>
                </a:solidFill>
              </a:rPr>
              <a:t>遷移先は選択可能</a:t>
            </a:r>
            <a:endParaRPr kumimoji="1" lang="ja-JP" altLang="en-US" sz="1200" b="1" spc="300" dirty="0">
              <a:solidFill>
                <a:schemeClr val="accent6"/>
              </a:solidFill>
            </a:endParaRPr>
          </a:p>
        </p:txBody>
      </p:sp>
      <p:cxnSp>
        <p:nvCxnSpPr>
          <p:cNvPr id="23" name="カギ線コネクタ 22">
            <a:extLst>
              <a:ext uri="{FF2B5EF4-FFF2-40B4-BE49-F238E27FC236}">
                <a16:creationId xmlns:a16="http://schemas.microsoft.com/office/drawing/2014/main" id="{9947B418-5756-5421-11D0-9507721FA7B8}"/>
              </a:ext>
            </a:extLst>
          </p:cNvPr>
          <p:cNvCxnSpPr>
            <a:stCxn id="21" idx="2"/>
            <a:endCxn id="64" idx="0"/>
          </p:cNvCxnSpPr>
          <p:nvPr/>
        </p:nvCxnSpPr>
        <p:spPr>
          <a:xfrm rot="16200000" flipH="1">
            <a:off x="10171778" y="3134973"/>
            <a:ext cx="708673" cy="1216279"/>
          </a:xfrm>
          <a:prstGeom prst="bentConnector3">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7" name="カギ線コネクタ 26">
            <a:extLst>
              <a:ext uri="{FF2B5EF4-FFF2-40B4-BE49-F238E27FC236}">
                <a16:creationId xmlns:a16="http://schemas.microsoft.com/office/drawing/2014/main" id="{F7555B46-5F49-705D-60ED-7F7469E46A6B}"/>
              </a:ext>
            </a:extLst>
          </p:cNvPr>
          <p:cNvCxnSpPr>
            <a:stCxn id="21" idx="2"/>
            <a:endCxn id="31" idx="0"/>
          </p:cNvCxnSpPr>
          <p:nvPr/>
        </p:nvCxnSpPr>
        <p:spPr>
          <a:xfrm rot="5400000">
            <a:off x="8953513" y="3132987"/>
            <a:ext cx="708673" cy="1220253"/>
          </a:xfrm>
          <a:prstGeom prst="bentConnector3">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845F3333-2859-88F3-15DE-242D8AC634E3}"/>
              </a:ext>
            </a:extLst>
          </p:cNvPr>
          <p:cNvCxnSpPr>
            <a:stCxn id="21" idx="2"/>
            <a:endCxn id="63" idx="0"/>
          </p:cNvCxnSpPr>
          <p:nvPr/>
        </p:nvCxnSpPr>
        <p:spPr>
          <a:xfrm>
            <a:off x="9917975" y="3388777"/>
            <a:ext cx="1" cy="708673"/>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pic>
        <p:nvPicPr>
          <p:cNvPr id="3" name="図プレースホルダー 6" descr="アイコン&#10;&#10;自動的に生成された説明">
            <a:extLst>
              <a:ext uri="{FF2B5EF4-FFF2-40B4-BE49-F238E27FC236}">
                <a16:creationId xmlns:a16="http://schemas.microsoft.com/office/drawing/2014/main" id="{4D89E00C-5C92-83E1-63CA-83A7681AFA69}"/>
              </a:ext>
            </a:extLst>
          </p:cNvPr>
          <p:cNvPicPr>
            <a:picLocks noGrp="1" noChangeAspect="1"/>
          </p:cNvPicPr>
          <p:nvPr>
            <p:ph type="pic" sz="quarter" idx="11"/>
          </p:nvPr>
        </p:nvPicPr>
        <p:blipFill>
          <a:blip r:embed="rId7" cstate="print">
            <a:extLst>
              <a:ext uri="{28A0092B-C50C-407E-A947-70E740481C1C}">
                <a14:useLocalDpi xmlns:a14="http://schemas.microsoft.com/office/drawing/2010/main" val="0"/>
              </a:ext>
            </a:extLst>
          </a:blip>
          <a:srcRect/>
          <a:stretch>
            <a:fillRect/>
          </a:stretch>
        </p:blipFill>
        <p:spPr>
          <a:xfrm>
            <a:off x="56609" y="31805"/>
            <a:ext cx="498782" cy="497680"/>
          </a:xfrm>
        </p:spPr>
      </p:pic>
    </p:spTree>
    <p:extLst>
      <p:ext uri="{BB962C8B-B14F-4D97-AF65-F5344CB8AC3E}">
        <p14:creationId xmlns:p14="http://schemas.microsoft.com/office/powerpoint/2010/main" val="16626925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プレースホルダー 6" descr="アイコン&#10;&#10;自動的に生成された説明">
            <a:extLst>
              <a:ext uri="{FF2B5EF4-FFF2-40B4-BE49-F238E27FC236}">
                <a16:creationId xmlns:a16="http://schemas.microsoft.com/office/drawing/2014/main" id="{2D577552-5AAE-CAFE-8432-68BBD96E0E86}"/>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03</a:t>
            </a:r>
            <a:endParaRPr kumimoji="1" lang="ja-JP" altLang="en-US"/>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a:t>商品価格</a:t>
            </a:r>
          </a:p>
        </p:txBody>
      </p:sp>
    </p:spTree>
    <p:extLst>
      <p:ext uri="{BB962C8B-B14F-4D97-AF65-F5344CB8AC3E}">
        <p14:creationId xmlns:p14="http://schemas.microsoft.com/office/powerpoint/2010/main" val="3373743979"/>
      </p:ext>
    </p:extLst>
  </p:cSld>
  <p:clrMapOvr>
    <a:masterClrMapping/>
  </p:clrMapOvr>
</p:sld>
</file>

<file path=ppt/theme/theme1.xml><?xml version="1.0" encoding="utf-8"?>
<a:theme xmlns:a="http://schemas.openxmlformats.org/drawingml/2006/main" name="表紙">
  <a:themeElements>
    <a:clrScheme name="">
      <a:dk1>
        <a:srgbClr val="000000"/>
      </a:dk1>
      <a:lt1>
        <a:srgbClr val="FFFFFF"/>
      </a:lt1>
      <a:dk2>
        <a:srgbClr val="212121"/>
      </a:dk2>
      <a:lt2>
        <a:srgbClr val="CCCCCC"/>
      </a:lt2>
      <a:accent1>
        <a:srgbClr val="F5F5F5"/>
      </a:accent1>
      <a:accent2>
        <a:srgbClr val="FCEDED"/>
      </a:accent2>
      <a:accent3>
        <a:srgbClr val="545454"/>
      </a:accent3>
      <a:accent4>
        <a:srgbClr val="F6B600"/>
      </a:accent4>
      <a:accent5>
        <a:srgbClr val="00569B"/>
      </a:accent5>
      <a:accent6>
        <a:srgbClr val="C9002C"/>
      </a:accent6>
      <a:hlink>
        <a:srgbClr val="1A72B0"/>
      </a:hlink>
      <a:folHlink>
        <a:srgbClr val="005F5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20138</TotalTime>
  <Words>5621</Words>
  <Application>Microsoft Office PowerPoint</Application>
  <PresentationFormat>ワイド画面</PresentationFormat>
  <Paragraphs>540</Paragraphs>
  <Slides>31</Slides>
  <Notes>2</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31</vt:i4>
      </vt:variant>
    </vt:vector>
  </HeadingPairs>
  <TitlesOfParts>
    <vt:vector size="40" baseType="lpstr">
      <vt:lpstr>Meiryo</vt:lpstr>
      <vt:lpstr>Meiryo</vt:lpstr>
      <vt:lpstr>Yu Gothic</vt:lpstr>
      <vt:lpstr>Yu Gothic Medium</vt:lpstr>
      <vt:lpstr>Arial</vt:lpstr>
      <vt:lpstr>Calibri</vt:lpstr>
      <vt:lpstr>Segoe UI</vt:lpstr>
      <vt:lpstr>Wingdings</vt:lpstr>
      <vt:lpstr>表紙</vt:lpstr>
      <vt:lpstr>ディスプレイ広告（予約型） クリエイティブ企画</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宮崎 佐津紀</cp:lastModifiedBy>
  <cp:revision>533</cp:revision>
  <dcterms:created xsi:type="dcterms:W3CDTF">2020-02-26T07:28:11Z</dcterms:created>
  <dcterms:modified xsi:type="dcterms:W3CDTF">2023-05-30T05:08:31Z</dcterms:modified>
  <cp:category/>
</cp:coreProperties>
</file>