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72" r:id="rId2"/>
  </p:sldMasterIdLst>
  <p:notesMasterIdLst>
    <p:notesMasterId r:id="rId37"/>
  </p:notesMasterIdLst>
  <p:sldIdLst>
    <p:sldId id="531" r:id="rId3"/>
    <p:sldId id="534" r:id="rId4"/>
    <p:sldId id="535" r:id="rId5"/>
    <p:sldId id="538" r:id="rId6"/>
    <p:sldId id="540" r:id="rId7"/>
    <p:sldId id="342" r:id="rId8"/>
    <p:sldId id="374" r:id="rId9"/>
    <p:sldId id="371" r:id="rId10"/>
    <p:sldId id="370" r:id="rId11"/>
    <p:sldId id="372" r:id="rId12"/>
    <p:sldId id="541" r:id="rId13"/>
    <p:sldId id="565" r:id="rId14"/>
    <p:sldId id="547" r:id="rId15"/>
    <p:sldId id="548" r:id="rId16"/>
    <p:sldId id="549" r:id="rId17"/>
    <p:sldId id="550" r:id="rId18"/>
    <p:sldId id="551" r:id="rId19"/>
    <p:sldId id="552" r:id="rId20"/>
    <p:sldId id="553" r:id="rId21"/>
    <p:sldId id="554" r:id="rId22"/>
    <p:sldId id="562" r:id="rId23"/>
    <p:sldId id="389" r:id="rId24"/>
    <p:sldId id="375" r:id="rId25"/>
    <p:sldId id="376" r:id="rId26"/>
    <p:sldId id="377" r:id="rId27"/>
    <p:sldId id="555" r:id="rId28"/>
    <p:sldId id="373" r:id="rId29"/>
    <p:sldId id="557" r:id="rId30"/>
    <p:sldId id="556" r:id="rId31"/>
    <p:sldId id="558" r:id="rId32"/>
    <p:sldId id="560" r:id="rId33"/>
    <p:sldId id="559" r:id="rId34"/>
    <p:sldId id="561" r:id="rId35"/>
    <p:sldId id="536" r:id="rId3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CEC"/>
    <a:srgbClr val="FBFBFB"/>
    <a:srgbClr val="FFFFFF"/>
    <a:srgbClr val="F5F5F5"/>
    <a:srgbClr val="999999"/>
    <a:srgbClr val="FCEDED"/>
    <a:srgbClr val="FFDBDB"/>
    <a:srgbClr val="C9002C"/>
    <a:srgbClr val="DEDEDE"/>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928E68-6863-4D6F-8F19-5D657EF84A6B}" v="4" dt="2023-04-03T03:59:05.92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48" autoAdjust="0"/>
    <p:restoredTop sz="96190" autoAdjust="0"/>
  </p:normalViewPr>
  <p:slideViewPr>
    <p:cSldViewPr snapToGrid="0">
      <p:cViewPr varScale="1">
        <p:scale>
          <a:sx n="96" d="100"/>
          <a:sy n="96" d="100"/>
        </p:scale>
        <p:origin x="260" y="52"/>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42"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userId="7815101345_tp_box_2" providerId="OAuth2" clId="{05928E68-6863-4D6F-8F19-5D657EF84A6B}"/>
    <pc:docChg chg="custSel delSld modSld sldOrd">
      <pc:chgData name="smiyazak" userId="7815101345_tp_box_2" providerId="OAuth2" clId="{05928E68-6863-4D6F-8F19-5D657EF84A6B}" dt="2023-04-03T04:01:54.927" v="90" actId="47"/>
      <pc:docMkLst>
        <pc:docMk/>
      </pc:docMkLst>
      <pc:sldChg chg="modSp mod">
        <pc:chgData name="smiyazak" userId="7815101345_tp_box_2" providerId="OAuth2" clId="{05928E68-6863-4D6F-8F19-5D657EF84A6B}" dt="2023-04-03T03:49:46.774" v="16" actId="20577"/>
        <pc:sldMkLst>
          <pc:docMk/>
          <pc:sldMk cId="2197472609" sldId="342"/>
        </pc:sldMkLst>
        <pc:spChg chg="mod">
          <ac:chgData name="smiyazak" userId="7815101345_tp_box_2" providerId="OAuth2" clId="{05928E68-6863-4D6F-8F19-5D657EF84A6B}" dt="2023-04-03T03:49:46.774" v="16" actId="20577"/>
          <ac:spMkLst>
            <pc:docMk/>
            <pc:sldMk cId="2197472609" sldId="342"/>
            <ac:spMk id="4" creationId="{15E25B65-0F47-1E96-EF10-BB07C5F25584}"/>
          </ac:spMkLst>
        </pc:spChg>
      </pc:sldChg>
      <pc:sldChg chg="del">
        <pc:chgData name="smiyazak" userId="7815101345_tp_box_2" providerId="OAuth2" clId="{05928E68-6863-4D6F-8F19-5D657EF84A6B}" dt="2023-04-03T03:59:15.237" v="86" actId="47"/>
        <pc:sldMkLst>
          <pc:docMk/>
          <pc:sldMk cId="2610424029" sldId="356"/>
        </pc:sldMkLst>
      </pc:sldChg>
      <pc:sldChg chg="modSp mod">
        <pc:chgData name="smiyazak" userId="7815101345_tp_box_2" providerId="OAuth2" clId="{05928E68-6863-4D6F-8F19-5D657EF84A6B}" dt="2023-04-03T03:50:10.547" v="47" actId="20577"/>
        <pc:sldMkLst>
          <pc:docMk/>
          <pc:sldMk cId="1865935224" sldId="370"/>
        </pc:sldMkLst>
        <pc:spChg chg="mod">
          <ac:chgData name="smiyazak" userId="7815101345_tp_box_2" providerId="OAuth2" clId="{05928E68-6863-4D6F-8F19-5D657EF84A6B}" dt="2023-04-03T03:50:10.547" v="47" actId="20577"/>
          <ac:spMkLst>
            <pc:docMk/>
            <pc:sldMk cId="1865935224" sldId="370"/>
            <ac:spMk id="5" creationId="{79FF2E0F-7FF0-E055-6541-7AC7D5F7A9EA}"/>
          </ac:spMkLst>
        </pc:spChg>
      </pc:sldChg>
      <pc:sldChg chg="modSp mod">
        <pc:chgData name="smiyazak" userId="7815101345_tp_box_2" providerId="OAuth2" clId="{05928E68-6863-4D6F-8F19-5D657EF84A6B}" dt="2023-04-03T03:50:05.602" v="39" actId="20577"/>
        <pc:sldMkLst>
          <pc:docMk/>
          <pc:sldMk cId="3195733594" sldId="371"/>
        </pc:sldMkLst>
        <pc:spChg chg="mod">
          <ac:chgData name="smiyazak" userId="7815101345_tp_box_2" providerId="OAuth2" clId="{05928E68-6863-4D6F-8F19-5D657EF84A6B}" dt="2023-04-03T03:50:05.602" v="39" actId="20577"/>
          <ac:spMkLst>
            <pc:docMk/>
            <pc:sldMk cId="3195733594" sldId="371"/>
            <ac:spMk id="4" creationId="{BF6321CF-7465-C10B-3288-68732793715C}"/>
          </ac:spMkLst>
        </pc:spChg>
      </pc:sldChg>
      <pc:sldChg chg="modSp mod">
        <pc:chgData name="smiyazak" userId="7815101345_tp_box_2" providerId="OAuth2" clId="{05928E68-6863-4D6F-8F19-5D657EF84A6B}" dt="2023-04-03T03:50:15.157" v="55" actId="20577"/>
        <pc:sldMkLst>
          <pc:docMk/>
          <pc:sldMk cId="431394673" sldId="372"/>
        </pc:sldMkLst>
        <pc:spChg chg="mod">
          <ac:chgData name="smiyazak" userId="7815101345_tp_box_2" providerId="OAuth2" clId="{05928E68-6863-4D6F-8F19-5D657EF84A6B}" dt="2023-04-03T03:50:15.157" v="55" actId="20577"/>
          <ac:spMkLst>
            <pc:docMk/>
            <pc:sldMk cId="431394673" sldId="372"/>
            <ac:spMk id="7" creationId="{751DDB89-00B2-1018-3D96-1B15C12F9DE3}"/>
          </ac:spMkLst>
        </pc:spChg>
      </pc:sldChg>
      <pc:sldChg chg="addSp delSp modSp mod">
        <pc:chgData name="smiyazak" userId="7815101345_tp_box_2" providerId="OAuth2" clId="{05928E68-6863-4D6F-8F19-5D657EF84A6B}" dt="2023-04-03T03:49:55.716" v="18"/>
        <pc:sldMkLst>
          <pc:docMk/>
          <pc:sldMk cId="3374003922" sldId="374"/>
        </pc:sldMkLst>
        <pc:spChg chg="add mod">
          <ac:chgData name="smiyazak" userId="7815101345_tp_box_2" providerId="OAuth2" clId="{05928E68-6863-4D6F-8F19-5D657EF84A6B}" dt="2023-04-03T03:49:55.716" v="18"/>
          <ac:spMkLst>
            <pc:docMk/>
            <pc:sldMk cId="3374003922" sldId="374"/>
            <ac:spMk id="6" creationId="{8AFC4349-9791-0393-CC1D-ED83764ACB59}"/>
          </ac:spMkLst>
        </pc:spChg>
        <pc:spChg chg="del">
          <ac:chgData name="smiyazak" userId="7815101345_tp_box_2" providerId="OAuth2" clId="{05928E68-6863-4D6F-8F19-5D657EF84A6B}" dt="2023-04-03T03:49:55.379" v="17" actId="478"/>
          <ac:spMkLst>
            <pc:docMk/>
            <pc:sldMk cId="3374003922" sldId="374"/>
            <ac:spMk id="9" creationId="{7A5E7EC1-1976-20EE-4E47-B19888B5C85C}"/>
          </ac:spMkLst>
        </pc:spChg>
        <pc:spChg chg="del">
          <ac:chgData name="smiyazak" userId="7815101345_tp_box_2" providerId="OAuth2" clId="{05928E68-6863-4D6F-8F19-5D657EF84A6B}" dt="2023-04-03T03:49:55.379" v="17" actId="478"/>
          <ac:spMkLst>
            <pc:docMk/>
            <pc:sldMk cId="3374003922" sldId="374"/>
            <ac:spMk id="10" creationId="{C1170290-E1C3-365E-B329-3BA2B1E03988}"/>
          </ac:spMkLst>
        </pc:spChg>
        <pc:picChg chg="add mod">
          <ac:chgData name="smiyazak" userId="7815101345_tp_box_2" providerId="OAuth2" clId="{05928E68-6863-4D6F-8F19-5D657EF84A6B}" dt="2023-04-03T03:49:55.716" v="18"/>
          <ac:picMkLst>
            <pc:docMk/>
            <pc:sldMk cId="3374003922" sldId="374"/>
            <ac:picMk id="2" creationId="{A53AE839-88B7-92C7-A255-CCF79066CE53}"/>
          </ac:picMkLst>
        </pc:picChg>
      </pc:sldChg>
      <pc:sldChg chg="addSp delSp modSp mod">
        <pc:chgData name="smiyazak" userId="7815101345_tp_box_2" providerId="OAuth2" clId="{05928E68-6863-4D6F-8F19-5D657EF84A6B}" dt="2023-04-03T03:50:48.511" v="58" actId="962"/>
        <pc:sldMkLst>
          <pc:docMk/>
          <pc:sldMk cId="22642190" sldId="375"/>
        </pc:sldMkLst>
        <pc:spChg chg="del">
          <ac:chgData name="smiyazak" userId="7815101345_tp_box_2" providerId="OAuth2" clId="{05928E68-6863-4D6F-8F19-5D657EF84A6B}" dt="2023-04-03T03:50:47.906" v="56" actId="931"/>
          <ac:spMkLst>
            <pc:docMk/>
            <pc:sldMk cId="22642190" sldId="375"/>
            <ac:spMk id="7" creationId="{DCA3A7A7-2322-2D20-1B86-8AB2C43A533D}"/>
          </ac:spMkLst>
        </pc:spChg>
        <pc:picChg chg="add mod">
          <ac:chgData name="smiyazak" userId="7815101345_tp_box_2" providerId="OAuth2" clId="{05928E68-6863-4D6F-8F19-5D657EF84A6B}" dt="2023-04-03T03:50:48.511" v="58" actId="962"/>
          <ac:picMkLst>
            <pc:docMk/>
            <pc:sldMk cId="22642190" sldId="375"/>
            <ac:picMk id="6" creationId="{16A28F13-1EE4-C372-C0EB-2AF8593E7EE6}"/>
          </ac:picMkLst>
        </pc:picChg>
      </pc:sldChg>
      <pc:sldChg chg="modSp mod">
        <pc:chgData name="smiyazak" userId="7815101345_tp_box_2" providerId="OAuth2" clId="{05928E68-6863-4D6F-8F19-5D657EF84A6B}" dt="2023-04-03T03:49:20.642" v="0" actId="20577"/>
        <pc:sldMkLst>
          <pc:docMk/>
          <pc:sldMk cId="2376920946" sldId="535"/>
        </pc:sldMkLst>
        <pc:spChg chg="mod">
          <ac:chgData name="smiyazak" userId="7815101345_tp_box_2" providerId="OAuth2" clId="{05928E68-6863-4D6F-8F19-5D657EF84A6B}" dt="2023-04-03T03:49:20.642" v="0" actId="20577"/>
          <ac:spMkLst>
            <pc:docMk/>
            <pc:sldMk cId="2376920946" sldId="535"/>
            <ac:spMk id="4" creationId="{F45089DE-17B1-7564-FC43-5147C217B7D1}"/>
          </ac:spMkLst>
        </pc:spChg>
      </pc:sldChg>
      <pc:sldChg chg="modSp mod">
        <pc:chgData name="smiyazak" userId="7815101345_tp_box_2" providerId="OAuth2" clId="{05928E68-6863-4D6F-8F19-5D657EF84A6B}" dt="2023-04-03T03:57:22.541" v="70" actId="108"/>
        <pc:sldMkLst>
          <pc:docMk/>
          <pc:sldMk cId="1810654668" sldId="551"/>
        </pc:sldMkLst>
        <pc:spChg chg="mod">
          <ac:chgData name="smiyazak" userId="7815101345_tp_box_2" providerId="OAuth2" clId="{05928E68-6863-4D6F-8F19-5D657EF84A6B}" dt="2023-04-03T03:57:22.541" v="70" actId="108"/>
          <ac:spMkLst>
            <pc:docMk/>
            <pc:sldMk cId="1810654668" sldId="551"/>
            <ac:spMk id="22" creationId="{A9A6E8CF-7B70-5242-9BA9-D1FA62E01196}"/>
          </ac:spMkLst>
        </pc:spChg>
      </pc:sldChg>
      <pc:sldChg chg="modSp mod">
        <pc:chgData name="smiyazak" userId="7815101345_tp_box_2" providerId="OAuth2" clId="{05928E68-6863-4D6F-8F19-5D657EF84A6B}" dt="2023-04-03T03:58:20.737" v="79" actId="404"/>
        <pc:sldMkLst>
          <pc:docMk/>
          <pc:sldMk cId="3086679505" sldId="552"/>
        </pc:sldMkLst>
        <pc:spChg chg="mod">
          <ac:chgData name="smiyazak" userId="7815101345_tp_box_2" providerId="OAuth2" clId="{05928E68-6863-4D6F-8F19-5D657EF84A6B}" dt="2023-04-03T03:58:20.737" v="79" actId="404"/>
          <ac:spMkLst>
            <pc:docMk/>
            <pc:sldMk cId="3086679505" sldId="552"/>
            <ac:spMk id="131" creationId="{1009953E-C194-BAA4-345B-6CDEA1BBE6D0}"/>
          </ac:spMkLst>
        </pc:spChg>
      </pc:sldChg>
      <pc:sldChg chg="addSp delSp modSp mod">
        <pc:chgData name="smiyazak" userId="7815101345_tp_box_2" providerId="OAuth2" clId="{05928E68-6863-4D6F-8F19-5D657EF84A6B}" dt="2023-04-03T03:51:19.958" v="61" actId="27614"/>
        <pc:sldMkLst>
          <pc:docMk/>
          <pc:sldMk cId="1684442141" sldId="555"/>
        </pc:sldMkLst>
        <pc:spChg chg="add del mod">
          <ac:chgData name="smiyazak" userId="7815101345_tp_box_2" providerId="OAuth2" clId="{05928E68-6863-4D6F-8F19-5D657EF84A6B}" dt="2023-04-03T03:51:18.661" v="60" actId="931"/>
          <ac:spMkLst>
            <pc:docMk/>
            <pc:sldMk cId="1684442141" sldId="555"/>
            <ac:spMk id="5" creationId="{CADC9933-1EE8-8BED-F923-372CEB7B1770}"/>
          </ac:spMkLst>
        </pc:spChg>
        <pc:picChg chg="del">
          <ac:chgData name="smiyazak" userId="7815101345_tp_box_2" providerId="OAuth2" clId="{05928E68-6863-4D6F-8F19-5D657EF84A6B}" dt="2023-04-03T03:51:13.205" v="59" actId="478"/>
          <ac:picMkLst>
            <pc:docMk/>
            <pc:sldMk cId="1684442141" sldId="555"/>
            <ac:picMk id="6" creationId="{22DECC38-F71B-F8A2-D63F-8D1AB7327483}"/>
          </ac:picMkLst>
        </pc:picChg>
        <pc:picChg chg="add mod">
          <ac:chgData name="smiyazak" userId="7815101345_tp_box_2" providerId="OAuth2" clId="{05928E68-6863-4D6F-8F19-5D657EF84A6B}" dt="2023-04-03T03:51:19.958" v="61" actId="27614"/>
          <ac:picMkLst>
            <pc:docMk/>
            <pc:sldMk cId="1684442141" sldId="555"/>
            <ac:picMk id="8" creationId="{7F882F9A-22E3-06BF-7CEE-5CBCD144EBED}"/>
          </ac:picMkLst>
        </pc:picChg>
      </pc:sldChg>
      <pc:sldChg chg="modSp mod">
        <pc:chgData name="smiyazak" userId="7815101345_tp_box_2" providerId="OAuth2" clId="{05928E68-6863-4D6F-8F19-5D657EF84A6B}" dt="2023-04-03T04:01:04.136" v="88" actId="108"/>
        <pc:sldMkLst>
          <pc:docMk/>
          <pc:sldMk cId="4045010272" sldId="558"/>
        </pc:sldMkLst>
        <pc:spChg chg="mod">
          <ac:chgData name="smiyazak" userId="7815101345_tp_box_2" providerId="OAuth2" clId="{05928E68-6863-4D6F-8F19-5D657EF84A6B}" dt="2023-04-03T04:01:04.136" v="88" actId="108"/>
          <ac:spMkLst>
            <pc:docMk/>
            <pc:sldMk cId="4045010272" sldId="558"/>
            <ac:spMk id="6" creationId="{CC36D3DD-BDB1-4964-644F-F530A52640B3}"/>
          </ac:spMkLst>
        </pc:spChg>
      </pc:sldChg>
      <pc:sldChg chg="addSp modSp mod ord">
        <pc:chgData name="smiyazak" userId="7815101345_tp_box_2" providerId="OAuth2" clId="{05928E68-6863-4D6F-8F19-5D657EF84A6B}" dt="2023-04-03T03:59:11.396" v="85" actId="1076"/>
        <pc:sldMkLst>
          <pc:docMk/>
          <pc:sldMk cId="1822439154" sldId="562"/>
        </pc:sldMkLst>
        <pc:spChg chg="mod">
          <ac:chgData name="smiyazak" userId="7815101345_tp_box_2" providerId="OAuth2" clId="{05928E68-6863-4D6F-8F19-5D657EF84A6B}" dt="2023-04-03T03:59:11.396" v="85" actId="1076"/>
          <ac:spMkLst>
            <pc:docMk/>
            <pc:sldMk cId="1822439154" sldId="562"/>
            <ac:spMk id="9" creationId="{C21C78BF-86C3-5FDA-11CF-A5D1A8EB1F28}"/>
          </ac:spMkLst>
        </pc:spChg>
        <pc:picChg chg="add mod">
          <ac:chgData name="smiyazak" userId="7815101345_tp_box_2" providerId="OAuth2" clId="{05928E68-6863-4D6F-8F19-5D657EF84A6B}" dt="2023-04-03T03:59:05.926" v="84"/>
          <ac:picMkLst>
            <pc:docMk/>
            <pc:sldMk cId="1822439154" sldId="562"/>
            <ac:picMk id="3" creationId="{77ED28B3-1995-76A4-F7F1-8A830E71781F}"/>
          </ac:picMkLst>
        </pc:picChg>
      </pc:sldChg>
      <pc:sldChg chg="del">
        <pc:chgData name="smiyazak" userId="7815101345_tp_box_2" providerId="OAuth2" clId="{05928E68-6863-4D6F-8F19-5D657EF84A6B}" dt="2023-04-03T04:01:52.808" v="89" actId="47"/>
        <pc:sldMkLst>
          <pc:docMk/>
          <pc:sldMk cId="2849670569" sldId="563"/>
        </pc:sldMkLst>
      </pc:sldChg>
      <pc:sldChg chg="del">
        <pc:chgData name="smiyazak" userId="7815101345_tp_box_2" providerId="OAuth2" clId="{05928E68-6863-4D6F-8F19-5D657EF84A6B}" dt="2023-04-03T04:01:54.927" v="90" actId="47"/>
        <pc:sldMkLst>
          <pc:docMk/>
          <pc:sldMk cId="875896294" sldId="56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2023/4/10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71201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7</a:t>
            </a:fld>
            <a:endParaRPr kumimoji="1" lang="ja-JP" altLang="en-US"/>
          </a:p>
        </p:txBody>
      </p:sp>
    </p:spTree>
    <p:extLst>
      <p:ext uri="{BB962C8B-B14F-4D97-AF65-F5344CB8AC3E}">
        <p14:creationId xmlns:p14="http://schemas.microsoft.com/office/powerpoint/2010/main" val="2059210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4D79FAC-C8F0-6146-9E93-58F95DBB458E}" type="slidenum">
              <a:rPr kumimoji="1" lang="ja-JP" altLang="en-US" smtClean="0"/>
              <a:t>10</a:t>
            </a:fld>
            <a:endParaRPr kumimoji="1" lang="ja-JP" altLang="en-US"/>
          </a:p>
        </p:txBody>
      </p:sp>
    </p:spTree>
    <p:extLst>
      <p:ext uri="{BB962C8B-B14F-4D97-AF65-F5344CB8AC3E}">
        <p14:creationId xmlns:p14="http://schemas.microsoft.com/office/powerpoint/2010/main" val="3438381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313828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864412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23</a:t>
            </a:fld>
            <a:endParaRPr kumimoji="1" lang="ja-JP" altLang="en-US"/>
          </a:p>
        </p:txBody>
      </p:sp>
    </p:spTree>
    <p:extLst>
      <p:ext uri="{BB962C8B-B14F-4D97-AF65-F5344CB8AC3E}">
        <p14:creationId xmlns:p14="http://schemas.microsoft.com/office/powerpoint/2010/main" val="260395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24</a:t>
            </a:fld>
            <a:endParaRPr kumimoji="1" lang="ja-JP" altLang="en-US"/>
          </a:p>
        </p:txBody>
      </p:sp>
    </p:spTree>
    <p:extLst>
      <p:ext uri="{BB962C8B-B14F-4D97-AF65-F5344CB8AC3E}">
        <p14:creationId xmlns:p14="http://schemas.microsoft.com/office/powerpoint/2010/main" val="2998024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25</a:t>
            </a:fld>
            <a:endParaRPr kumimoji="1" lang="ja-JP" altLang="en-US"/>
          </a:p>
        </p:txBody>
      </p:sp>
    </p:spTree>
    <p:extLst>
      <p:ext uri="{BB962C8B-B14F-4D97-AF65-F5344CB8AC3E}">
        <p14:creationId xmlns:p14="http://schemas.microsoft.com/office/powerpoint/2010/main" val="3790928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837040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700038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2433809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3" y="1085476"/>
              <a:ext cx="489171"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 name="正方形/長方形 3">
            <a:extLst>
              <a:ext uri="{FF2B5EF4-FFF2-40B4-BE49-F238E27FC236}">
                <a16:creationId xmlns:a16="http://schemas.microsoft.com/office/drawing/2014/main" id="{ACC5F5CC-A932-E789-46A0-C1CF4B71C1DF}"/>
              </a:ext>
            </a:extLst>
          </p:cNvPr>
          <p:cNvSpPr/>
          <p:nvPr userDrawn="1"/>
        </p:nvSpPr>
        <p:spPr>
          <a:xfrm>
            <a:off x="11244575" y="1268412"/>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CCCB3AF0-6008-4B70-0FAE-78551819EF45}"/>
              </a:ext>
            </a:extLst>
          </p:cNvPr>
          <p:cNvSpPr/>
          <p:nvPr userDrawn="1"/>
        </p:nvSpPr>
        <p:spPr>
          <a:xfrm>
            <a:off x="479425" y="1268413"/>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8" name="角丸四角形 7">
            <a:extLst>
              <a:ext uri="{FF2B5EF4-FFF2-40B4-BE49-F238E27FC236}">
                <a16:creationId xmlns:a16="http://schemas.microsoft.com/office/drawing/2014/main" id="{08A40A0B-F7BC-EE43-95C1-2D30DF3D1580}"/>
              </a:ext>
            </a:extLst>
          </p:cNvPr>
          <p:cNvSpPr/>
          <p:nvPr userDrawn="1"/>
        </p:nvSpPr>
        <p:spPr>
          <a:xfrm rot="5400000">
            <a:off x="186189" y="4803251"/>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9" name="直線矢印コネクタ 8">
            <a:extLst>
              <a:ext uri="{FF2B5EF4-FFF2-40B4-BE49-F238E27FC236}">
                <a16:creationId xmlns:a16="http://schemas.microsoft.com/office/drawing/2014/main" id="{98C49C64-5155-604B-5664-2D84A1118397}"/>
              </a:ext>
            </a:extLst>
          </p:cNvPr>
          <p:cNvCxnSpPr>
            <a:cxnSpLocks/>
          </p:cNvCxnSpPr>
          <p:nvPr userDrawn="1"/>
        </p:nvCxnSpPr>
        <p:spPr>
          <a:xfrm rot="5400000">
            <a:off x="720065" y="4507749"/>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角丸四角形 9">
            <a:extLst>
              <a:ext uri="{FF2B5EF4-FFF2-40B4-BE49-F238E27FC236}">
                <a16:creationId xmlns:a16="http://schemas.microsoft.com/office/drawing/2014/main" id="{C1E6CD8F-A1E7-D2CD-F6F2-B5D09C608E14}"/>
              </a:ext>
            </a:extLst>
          </p:cNvPr>
          <p:cNvSpPr/>
          <p:nvPr userDrawn="1"/>
        </p:nvSpPr>
        <p:spPr>
          <a:xfrm rot="5400000">
            <a:off x="10950783" y="4776037"/>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11" name="直線矢印コネクタ 10">
            <a:extLst>
              <a:ext uri="{FF2B5EF4-FFF2-40B4-BE49-F238E27FC236}">
                <a16:creationId xmlns:a16="http://schemas.microsoft.com/office/drawing/2014/main" id="{D8DFD872-27EF-E15F-A98B-90E83EF86EEA}"/>
              </a:ext>
            </a:extLst>
          </p:cNvPr>
          <p:cNvCxnSpPr>
            <a:cxnSpLocks/>
          </p:cNvCxnSpPr>
          <p:nvPr userDrawn="1"/>
        </p:nvCxnSpPr>
        <p:spPr>
          <a:xfrm rot="5400000">
            <a:off x="11484659" y="4480535"/>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4133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1_表紙A_YDA共通">
    <p:bg>
      <p:bgPr>
        <a:solidFill>
          <a:srgbClr val="FBFBFB"/>
        </a:solidFill>
        <a:effectLst/>
      </p:bgPr>
    </p:bg>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7" name="テキスト ボックス 6">
            <a:extLst>
              <a:ext uri="{FF2B5EF4-FFF2-40B4-BE49-F238E27FC236}">
                <a16:creationId xmlns:a16="http://schemas.microsoft.com/office/drawing/2014/main" id="{5350EF16-406C-B46A-62A8-CFC0B2FAB7CE}"/>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9" name="テキスト ボックス 8">
            <a:extLst>
              <a:ext uri="{FF2B5EF4-FFF2-40B4-BE49-F238E27FC236}">
                <a16:creationId xmlns:a16="http://schemas.microsoft.com/office/drawing/2014/main" id="{3A59649C-8BE8-2DC3-D5D5-3BB644251C84}"/>
              </a:ext>
            </a:extLst>
          </p:cNvPr>
          <p:cNvSpPr txBox="1"/>
          <p:nvPr userDrawn="1"/>
        </p:nvSpPr>
        <p:spPr>
          <a:xfrm>
            <a:off x="947738"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12" name="角丸四角形 11">
            <a:extLst>
              <a:ext uri="{FF2B5EF4-FFF2-40B4-BE49-F238E27FC236}">
                <a16:creationId xmlns:a16="http://schemas.microsoft.com/office/drawing/2014/main" id="{BD5427A9-DE12-42A7-FD5E-3477D2174DCE}"/>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3" name="角丸四角形 12">
            <a:extLst>
              <a:ext uri="{FF2B5EF4-FFF2-40B4-BE49-F238E27FC236}">
                <a16:creationId xmlns:a16="http://schemas.microsoft.com/office/drawing/2014/main" id="{22780751-9438-E10B-C897-046AA949D3EF}"/>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4" name="タイトル 7">
            <a:extLst>
              <a:ext uri="{FF2B5EF4-FFF2-40B4-BE49-F238E27FC236}">
                <a16:creationId xmlns:a16="http://schemas.microsoft.com/office/drawing/2014/main" id="{C48E86B4-85C1-29EA-DB10-EAC748B8CBF9}"/>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5" name="図 14">
            <a:extLst>
              <a:ext uri="{FF2B5EF4-FFF2-40B4-BE49-F238E27FC236}">
                <a16:creationId xmlns:a16="http://schemas.microsoft.com/office/drawing/2014/main" id="{1C4C4838-CD06-033A-70D7-C6E759649CA6}"/>
              </a:ext>
            </a:extLst>
          </p:cNvPr>
          <p:cNvPicPr>
            <a:picLocks noChangeAspect="1"/>
          </p:cNvPicPr>
          <p:nvPr userDrawn="1"/>
        </p:nvPicPr>
        <p:blipFill>
          <a:blip r:embed="rId3"/>
          <a:stretch>
            <a:fillRect/>
          </a:stretch>
        </p:blipFill>
        <p:spPr>
          <a:xfrm>
            <a:off x="947738" y="1053494"/>
            <a:ext cx="1277505" cy="669170"/>
          </a:xfrm>
          <a:prstGeom prst="rect">
            <a:avLst/>
          </a:prstGeom>
        </p:spPr>
      </p:pic>
    </p:spTree>
    <p:extLst>
      <p:ext uri="{BB962C8B-B14F-4D97-AF65-F5344CB8AC3E}">
        <p14:creationId xmlns:p14="http://schemas.microsoft.com/office/powerpoint/2010/main" val="2019275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947738"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947738" y="1053494"/>
            <a:ext cx="1277505" cy="669170"/>
          </a:xfrm>
          <a:prstGeom prst="rect">
            <a:avLst/>
          </a:prstGeom>
        </p:spPr>
      </p:pic>
    </p:spTree>
    <p:extLst>
      <p:ext uri="{BB962C8B-B14F-4D97-AF65-F5344CB8AC3E}">
        <p14:creationId xmlns:p14="http://schemas.microsoft.com/office/powerpoint/2010/main" val="21650915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表紙A_YSA共通">
    <p:bg>
      <p:bgPr>
        <a:solidFill>
          <a:srgbClr val="C4A17C"/>
        </a:solidFill>
        <a:effectLst/>
      </p:bgPr>
    </p:bg>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14" name="テキスト ボックス 13">
            <a:extLst>
              <a:ext uri="{FF2B5EF4-FFF2-40B4-BE49-F238E27FC236}">
                <a16:creationId xmlns:a16="http://schemas.microsoft.com/office/drawing/2014/main" id="{1C6A1C8E-39B1-5223-7072-753DE9827389}"/>
              </a:ext>
            </a:extLst>
          </p:cNvPr>
          <p:cNvSpPr txBox="1"/>
          <p:nvPr userDrawn="1"/>
        </p:nvSpPr>
        <p:spPr>
          <a:xfrm>
            <a:off x="947738"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8" name="図 17">
            <a:extLst>
              <a:ext uri="{FF2B5EF4-FFF2-40B4-BE49-F238E27FC236}">
                <a16:creationId xmlns:a16="http://schemas.microsoft.com/office/drawing/2014/main" id="{9B410745-B2A9-E3A5-8981-0D360F89EE3F}"/>
              </a:ext>
            </a:extLst>
          </p:cNvPr>
          <p:cNvPicPr>
            <a:picLocks noChangeAspect="1"/>
          </p:cNvPicPr>
          <p:nvPr userDrawn="1"/>
        </p:nvPicPr>
        <p:blipFill>
          <a:blip r:embed="rId3"/>
          <a:stretch>
            <a:fillRect/>
          </a:stretch>
        </p:blipFill>
        <p:spPr>
          <a:xfrm>
            <a:off x="947738" y="1053494"/>
            <a:ext cx="1277505" cy="669170"/>
          </a:xfrm>
          <a:prstGeom prst="rect">
            <a:avLst/>
          </a:prstGeom>
        </p:spPr>
      </p:pic>
    </p:spTree>
    <p:extLst>
      <p:ext uri="{BB962C8B-B14F-4D97-AF65-F5344CB8AC3E}">
        <p14:creationId xmlns:p14="http://schemas.microsoft.com/office/powerpoint/2010/main" val="21095395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表紙A_YSA共通">
    <p:bg>
      <p:bgPr>
        <a:solidFill>
          <a:srgbClr val="C4A17C"/>
        </a:solidFill>
        <a:effectLst/>
      </p:bgPr>
    </p:bg>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669109"/>
            <a:ext cx="897682" cy="153888"/>
          </a:xfrm>
          <a:prstGeom prst="rect">
            <a:avLst/>
          </a:prstGeom>
          <a:noFill/>
        </p:spPr>
        <p:txBody>
          <a:bodyPr wrap="none" lIns="0" tIns="0" rIns="0" bIns="0" rtlCol="0">
            <a:spAutoFit/>
          </a:bodyPr>
          <a:lstStyle/>
          <a:p>
            <a:pPr algn="l"/>
            <a:r>
              <a:rPr kumimoji="1" lang="ja-JP" altLang="en-US" sz="1000" b="0" i="0" spc="0">
                <a:solidFill>
                  <a:schemeClr val="bg1"/>
                </a:solidFill>
                <a:latin typeface="+mn-ea"/>
                <a:ea typeface="+mn-ea"/>
              </a:rPr>
              <a:t>ヤフー株式会社</a:t>
            </a:r>
          </a:p>
        </p:txBody>
      </p:sp>
      <p:sp>
        <p:nvSpPr>
          <p:cNvPr id="14" name="テキスト ボックス 13">
            <a:extLst>
              <a:ext uri="{FF2B5EF4-FFF2-40B4-BE49-F238E27FC236}">
                <a16:creationId xmlns:a16="http://schemas.microsoft.com/office/drawing/2014/main" id="{1C6A1C8E-39B1-5223-7072-753DE9827389}"/>
              </a:ext>
            </a:extLst>
          </p:cNvPr>
          <p:cNvSpPr txBox="1"/>
          <p:nvPr userDrawn="1"/>
        </p:nvSpPr>
        <p:spPr>
          <a:xfrm>
            <a:off x="947738" y="5908133"/>
            <a:ext cx="1141338" cy="153888"/>
          </a:xfrm>
          <a:prstGeom prst="rect">
            <a:avLst/>
          </a:prstGeom>
          <a:noFill/>
        </p:spPr>
        <p:txBody>
          <a:bodyPr wrap="none" lIns="0" tIns="0" rIns="0" bIns="0" rtlCol="0">
            <a:spAutoFit/>
          </a:bodyPr>
          <a:lstStyle/>
          <a:p>
            <a:pPr algn="l"/>
            <a:r>
              <a:rPr kumimoji="1" lang="en-US" altLang="ja-JP" sz="1000" b="0" i="0" spc="300" dirty="0">
                <a:solidFill>
                  <a:schemeClr val="bg1"/>
                </a:solidFill>
                <a:latin typeface="+mn-ea"/>
                <a:ea typeface="+mn-ea"/>
                <a:cs typeface="Segoe UI" panose="020B0502040204020203" pitchFamily="34" charset="0"/>
              </a:rPr>
              <a:t>2022/10/12</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87419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09760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317931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8" name="図 17">
            <a:extLst>
              <a:ext uri="{FF2B5EF4-FFF2-40B4-BE49-F238E27FC236}">
                <a16:creationId xmlns:a16="http://schemas.microsoft.com/office/drawing/2014/main" id="{9B410745-B2A9-E3A5-8981-0D360F89EE3F}"/>
              </a:ext>
            </a:extLst>
          </p:cNvPr>
          <p:cNvPicPr>
            <a:picLocks noChangeAspect="1"/>
          </p:cNvPicPr>
          <p:nvPr userDrawn="1"/>
        </p:nvPicPr>
        <p:blipFill>
          <a:blip r:embed="rId3"/>
          <a:stretch>
            <a:fillRect/>
          </a:stretch>
        </p:blipFill>
        <p:spPr>
          <a:xfrm>
            <a:off x="947739" y="1089025"/>
            <a:ext cx="1135898" cy="594995"/>
          </a:xfrm>
          <a:prstGeom prst="rect">
            <a:avLst/>
          </a:prstGeom>
        </p:spPr>
      </p:pic>
      <p:sp>
        <p:nvSpPr>
          <p:cNvPr id="3" name="角丸四角形 2">
            <a:extLst>
              <a:ext uri="{FF2B5EF4-FFF2-40B4-BE49-F238E27FC236}">
                <a16:creationId xmlns:a16="http://schemas.microsoft.com/office/drawing/2014/main" id="{A70A2008-295C-201D-B5A0-546877E322B9}"/>
              </a:ext>
            </a:extLst>
          </p:cNvPr>
          <p:cNvSpPr/>
          <p:nvPr userDrawn="1"/>
        </p:nvSpPr>
        <p:spPr>
          <a:xfrm>
            <a:off x="947738" y="2674620"/>
            <a:ext cx="1993582" cy="312420"/>
          </a:xfrm>
          <a:prstGeom prst="roundRect">
            <a:avLst>
              <a:gd name="adj" fmla="val 0"/>
            </a:avLst>
          </a:prstGeom>
          <a:solidFill>
            <a:srgbClr val="FFFFFF"/>
          </a:solid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r>
              <a:rPr kumimoji="1" lang="ja-JP" altLang="en-US" sz="1050" b="0">
                <a:solidFill>
                  <a:schemeClr val="accent6"/>
                </a:solidFill>
              </a:rPr>
              <a:t>新機能リリースのお知らせ</a:t>
            </a:r>
            <a:endParaRPr kumimoji="1" lang="ja-JP" altLang="en-US" sz="1050" b="0" dirty="0">
              <a:solidFill>
                <a:schemeClr val="accent6"/>
              </a:solidFill>
            </a:endParaRPr>
          </a:p>
        </p:txBody>
      </p:sp>
      <p:sp>
        <p:nvSpPr>
          <p:cNvPr id="5" name="角丸四角形 4">
            <a:extLst>
              <a:ext uri="{FF2B5EF4-FFF2-40B4-BE49-F238E27FC236}">
                <a16:creationId xmlns:a16="http://schemas.microsoft.com/office/drawing/2014/main" id="{14DE69DB-5A57-8C72-46D3-CFBA10266B0C}"/>
              </a:ext>
            </a:extLst>
          </p:cNvPr>
          <p:cNvSpPr/>
          <p:nvPr userDrawn="1"/>
        </p:nvSpPr>
        <p:spPr>
          <a:xfrm>
            <a:off x="3015297" y="2654299"/>
            <a:ext cx="1432243" cy="346076"/>
          </a:xfrm>
          <a:prstGeom prst="roundRect">
            <a:avLst>
              <a:gd name="adj" fmla="val 5729"/>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a:solidFill>
                  <a:schemeClr val="bg1"/>
                </a:solidFill>
              </a:rPr>
              <a:t>対応作業のお願い</a:t>
            </a:r>
          </a:p>
        </p:txBody>
      </p:sp>
    </p:spTree>
    <p:extLst>
      <p:ext uri="{BB962C8B-B14F-4D97-AF65-F5344CB8AC3E}">
        <p14:creationId xmlns:p14="http://schemas.microsoft.com/office/powerpoint/2010/main" val="11905892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2_目次A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6611286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3_中表紙A">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66251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8815332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1_表紙B">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15387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表紙B">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855420" y="157837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947738" y="5995715"/>
            <a:ext cx="897682" cy="246221"/>
          </a:xfrm>
          <a:prstGeom prst="rect">
            <a:avLst/>
          </a:prstGeom>
          <a:noFill/>
        </p:spPr>
        <p:txBody>
          <a:bodyPr wrap="none" lIns="0" rIns="0" rtlCol="0">
            <a:spAutoFit/>
          </a:bodyPr>
          <a:lstStyle/>
          <a:p>
            <a:pPr algn="r"/>
            <a:r>
              <a:rPr kumimoji="1" lang="ja-JP" altLang="en-US" sz="10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65431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827999"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979798" y="6234739"/>
            <a:ext cx="1141338" cy="246221"/>
          </a:xfrm>
          <a:prstGeom prst="rect">
            <a:avLst/>
          </a:prstGeom>
          <a:noFill/>
        </p:spPr>
        <p:txBody>
          <a:bodyPr wrap="none" lIns="0" rIns="0" rtlCol="0">
            <a:spAutoFit/>
          </a:bodyPr>
          <a:lstStyle/>
          <a:p>
            <a:pPr algn="r"/>
            <a:r>
              <a:rPr kumimoji="1" lang="en-US" altLang="ja-JP" sz="10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863040" y="285865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
        <p:nvSpPr>
          <p:cNvPr id="2" name="角丸四角形 1">
            <a:extLst>
              <a:ext uri="{FF2B5EF4-FFF2-40B4-BE49-F238E27FC236}">
                <a16:creationId xmlns:a16="http://schemas.microsoft.com/office/drawing/2014/main" id="{843F9429-1024-4AD6-32AE-FE9B97AF66D5}"/>
              </a:ext>
            </a:extLst>
          </p:cNvPr>
          <p:cNvSpPr/>
          <p:nvPr userDrawn="1"/>
        </p:nvSpPr>
        <p:spPr>
          <a:xfrm>
            <a:off x="947738" y="2407920"/>
            <a:ext cx="1993582" cy="312420"/>
          </a:xfrm>
          <a:prstGeom prst="roundRect">
            <a:avLst>
              <a:gd name="adj" fmla="val 0"/>
            </a:avLst>
          </a:prstGeom>
          <a:solidFill>
            <a:schemeClr val="accent6"/>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r>
              <a:rPr kumimoji="1" lang="ja-JP" altLang="en-US" sz="1050" b="0">
                <a:solidFill>
                  <a:schemeClr val="bg1"/>
                </a:solidFill>
              </a:rPr>
              <a:t>新機能リリースのお知らせ</a:t>
            </a:r>
            <a:endParaRPr kumimoji="1" lang="ja-JP" altLang="en-US" sz="1050" b="0" dirty="0">
              <a:solidFill>
                <a:schemeClr val="bg1"/>
              </a:solidFill>
            </a:endParaRPr>
          </a:p>
        </p:txBody>
      </p:sp>
      <p:sp>
        <p:nvSpPr>
          <p:cNvPr id="3" name="角丸四角形 2">
            <a:extLst>
              <a:ext uri="{FF2B5EF4-FFF2-40B4-BE49-F238E27FC236}">
                <a16:creationId xmlns:a16="http://schemas.microsoft.com/office/drawing/2014/main" id="{CD4972AD-F535-C702-3A81-62784777F8B0}"/>
              </a:ext>
            </a:extLst>
          </p:cNvPr>
          <p:cNvSpPr/>
          <p:nvPr userDrawn="1"/>
        </p:nvSpPr>
        <p:spPr>
          <a:xfrm>
            <a:off x="3015297" y="2379979"/>
            <a:ext cx="1432243" cy="346076"/>
          </a:xfrm>
          <a:prstGeom prst="roundRect">
            <a:avLst>
              <a:gd name="adj" fmla="val 5729"/>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a:solidFill>
                  <a:schemeClr val="accent6"/>
                </a:solidFill>
              </a:rPr>
              <a:t>対応作業のお願い</a:t>
            </a:r>
          </a:p>
        </p:txBody>
      </p:sp>
    </p:spTree>
    <p:extLst>
      <p:ext uri="{BB962C8B-B14F-4D97-AF65-F5344CB8AC3E}">
        <p14:creationId xmlns:p14="http://schemas.microsoft.com/office/powerpoint/2010/main" val="2791579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2_目次B_4項目_">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954184"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954184"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954184"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954184"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24184"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24184"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24184"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840224"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840224"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840224"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840224"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Tree>
    <p:extLst>
      <p:ext uri="{BB962C8B-B14F-4D97-AF65-F5344CB8AC3E}">
        <p14:creationId xmlns:p14="http://schemas.microsoft.com/office/powerpoint/2010/main" val="29833111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2_目次B_6項目">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5" name="円/楕円 4">
            <a:extLst>
              <a:ext uri="{FF2B5EF4-FFF2-40B4-BE49-F238E27FC236}">
                <a16:creationId xmlns:a16="http://schemas.microsoft.com/office/drawing/2014/main" id="{46B2582F-0008-98B4-114F-E808E4BEB3D3}"/>
              </a:ext>
            </a:extLst>
          </p:cNvPr>
          <p:cNvSpPr>
            <a:spLocks noChangeAspect="1"/>
          </p:cNvSpPr>
          <p:nvPr userDrawn="1"/>
        </p:nvSpPr>
        <p:spPr>
          <a:xfrm>
            <a:off x="946017"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円/楕円 9">
            <a:extLst>
              <a:ext uri="{FF2B5EF4-FFF2-40B4-BE49-F238E27FC236}">
                <a16:creationId xmlns:a16="http://schemas.microsoft.com/office/drawing/2014/main" id="{53C53CFC-754C-8EC4-F8DA-89CB591076AE}"/>
              </a:ext>
            </a:extLst>
          </p:cNvPr>
          <p:cNvSpPr>
            <a:spLocks noChangeAspect="1"/>
          </p:cNvSpPr>
          <p:nvPr userDrawn="1"/>
        </p:nvSpPr>
        <p:spPr>
          <a:xfrm>
            <a:off x="946017"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EFAE35BD-DD25-1B47-794F-3C039617F04A}"/>
              </a:ext>
            </a:extLst>
          </p:cNvPr>
          <p:cNvSpPr>
            <a:spLocks noChangeAspect="1"/>
          </p:cNvSpPr>
          <p:nvPr userDrawn="1"/>
        </p:nvSpPr>
        <p:spPr>
          <a:xfrm>
            <a:off x="946017"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40D31314-C61D-DD98-3D5C-1DAD9777B856}"/>
              </a:ext>
            </a:extLst>
          </p:cNvPr>
          <p:cNvSpPr>
            <a:spLocks noChangeAspect="1"/>
          </p:cNvSpPr>
          <p:nvPr userDrawn="1"/>
        </p:nvSpPr>
        <p:spPr>
          <a:xfrm>
            <a:off x="946017"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8CCB8ECE-CF02-CDD2-FFAF-4A2757A3B37C}"/>
              </a:ext>
            </a:extLst>
          </p:cNvPr>
          <p:cNvCxnSpPr>
            <a:cxnSpLocks/>
            <a:stCxn id="5" idx="4"/>
          </p:cNvCxnSpPr>
          <p:nvPr userDrawn="1"/>
        </p:nvCxnSpPr>
        <p:spPr>
          <a:xfrm>
            <a:off x="1216017"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5034167B-1EF3-A0C9-CA6B-9383D8153899}"/>
              </a:ext>
            </a:extLst>
          </p:cNvPr>
          <p:cNvSpPr>
            <a:spLocks noChangeAspect="1"/>
          </p:cNvSpPr>
          <p:nvPr userDrawn="1"/>
        </p:nvSpPr>
        <p:spPr>
          <a:xfrm>
            <a:off x="946017"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691A4210-C74A-18B2-702C-F1487DCD8F0D}"/>
              </a:ext>
            </a:extLst>
          </p:cNvPr>
          <p:cNvSpPr>
            <a:spLocks noGrp="1"/>
          </p:cNvSpPr>
          <p:nvPr>
            <p:ph type="body" sz="quarter" idx="14" hasCustomPrompt="1"/>
          </p:nvPr>
        </p:nvSpPr>
        <p:spPr>
          <a:xfrm>
            <a:off x="1832057"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9C9F46C9-4326-D925-4C1F-40DBBF2C4554}"/>
              </a:ext>
            </a:extLst>
          </p:cNvPr>
          <p:cNvSpPr>
            <a:spLocks noGrp="1"/>
          </p:cNvSpPr>
          <p:nvPr>
            <p:ph type="body" sz="quarter" idx="15" hasCustomPrompt="1"/>
          </p:nvPr>
        </p:nvSpPr>
        <p:spPr>
          <a:xfrm>
            <a:off x="1832057"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1D6E681E-1FCC-0002-DE9E-3282D4E9B929}"/>
              </a:ext>
            </a:extLst>
          </p:cNvPr>
          <p:cNvSpPr>
            <a:spLocks noGrp="1"/>
          </p:cNvSpPr>
          <p:nvPr>
            <p:ph type="body" sz="quarter" idx="16" hasCustomPrompt="1"/>
          </p:nvPr>
        </p:nvSpPr>
        <p:spPr>
          <a:xfrm>
            <a:off x="1832057"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D05451ED-224A-EE20-6524-DD7F2A6B66F8}"/>
              </a:ext>
            </a:extLst>
          </p:cNvPr>
          <p:cNvSpPr>
            <a:spLocks noGrp="1"/>
          </p:cNvSpPr>
          <p:nvPr>
            <p:ph type="body" sz="quarter" idx="17" hasCustomPrompt="1"/>
          </p:nvPr>
        </p:nvSpPr>
        <p:spPr>
          <a:xfrm>
            <a:off x="1832057"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56C1FB27-AD8E-6B04-8B2D-DF20110BBF4C}"/>
              </a:ext>
            </a:extLst>
          </p:cNvPr>
          <p:cNvSpPr>
            <a:spLocks noGrp="1"/>
          </p:cNvSpPr>
          <p:nvPr>
            <p:ph type="body" sz="quarter" idx="18" hasCustomPrompt="1"/>
          </p:nvPr>
        </p:nvSpPr>
        <p:spPr>
          <a:xfrm>
            <a:off x="1832057"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2AD8B817-CE82-1FA6-48FF-5A1459623CB6}"/>
              </a:ext>
            </a:extLst>
          </p:cNvPr>
          <p:cNvSpPr>
            <a:spLocks noChangeAspect="1"/>
          </p:cNvSpPr>
          <p:nvPr userDrawn="1"/>
        </p:nvSpPr>
        <p:spPr>
          <a:xfrm>
            <a:off x="946017"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E8EBF631-0F12-4A41-C457-5DDD57606913}"/>
              </a:ext>
            </a:extLst>
          </p:cNvPr>
          <p:cNvSpPr>
            <a:spLocks noGrp="1"/>
          </p:cNvSpPr>
          <p:nvPr>
            <p:ph type="body" sz="quarter" idx="19" hasCustomPrompt="1"/>
          </p:nvPr>
        </p:nvSpPr>
        <p:spPr>
          <a:xfrm>
            <a:off x="1832057"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1ABF7065-E56F-E1FF-7E72-C4F482A9B780}"/>
              </a:ext>
            </a:extLst>
          </p:cNvPr>
          <p:cNvCxnSpPr>
            <a:cxnSpLocks/>
          </p:cNvCxnSpPr>
          <p:nvPr userDrawn="1"/>
        </p:nvCxnSpPr>
        <p:spPr>
          <a:xfrm>
            <a:off x="1216017"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F26911CA-BDD1-32D8-9A19-2A02D7DFADCF}"/>
              </a:ext>
            </a:extLst>
          </p:cNvPr>
          <p:cNvCxnSpPr>
            <a:cxnSpLocks/>
          </p:cNvCxnSpPr>
          <p:nvPr userDrawn="1"/>
        </p:nvCxnSpPr>
        <p:spPr>
          <a:xfrm>
            <a:off x="1216017"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38032B60-1410-BFD1-00F2-9DA4743EB3F9}"/>
              </a:ext>
            </a:extLst>
          </p:cNvPr>
          <p:cNvCxnSpPr>
            <a:cxnSpLocks/>
          </p:cNvCxnSpPr>
          <p:nvPr userDrawn="1"/>
        </p:nvCxnSpPr>
        <p:spPr>
          <a:xfrm>
            <a:off x="1216017"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94B4DCE9-6886-35F3-E353-4FC6C8F414CF}"/>
              </a:ext>
            </a:extLst>
          </p:cNvPr>
          <p:cNvCxnSpPr>
            <a:cxnSpLocks/>
          </p:cNvCxnSpPr>
          <p:nvPr userDrawn="1"/>
        </p:nvCxnSpPr>
        <p:spPr>
          <a:xfrm>
            <a:off x="1216017"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389151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3_中表紙B_">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98668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Tree>
    <p:extLst>
      <p:ext uri="{BB962C8B-B14F-4D97-AF65-F5344CB8AC3E}">
        <p14:creationId xmlns:p14="http://schemas.microsoft.com/office/powerpoint/2010/main" val="2201982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5043" y="-2771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47738" y="45869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47738" y="5638181"/>
            <a:ext cx="3738589"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573498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674750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6417627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02820043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899415749"/>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1056728374"/>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40" y="5346000"/>
            <a:ext cx="8703924"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977474" y="5627076"/>
            <a:ext cx="794963" cy="662469"/>
          </a:xfrm>
          <a:prstGeom prst="rect">
            <a:avLst/>
          </a:prstGeom>
        </p:spPr>
      </p:pic>
    </p:spTree>
    <p:extLst>
      <p:ext uri="{BB962C8B-B14F-4D97-AF65-F5344CB8AC3E}">
        <p14:creationId xmlns:p14="http://schemas.microsoft.com/office/powerpoint/2010/main" val="1370184832"/>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ine logo w/o page num">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7624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タイトル＋見出し" preserve="1">
  <p:cSld name="タイトル＋見出し">
    <p:spTree>
      <p:nvGrpSpPr>
        <p:cNvPr id="1" name="Shape 21"/>
        <p:cNvGrpSpPr/>
        <p:nvPr/>
      </p:nvGrpSpPr>
      <p:grpSpPr>
        <a:xfrm>
          <a:off x="0" y="0"/>
          <a:ext cx="0" cy="0"/>
          <a:chOff x="0" y="0"/>
          <a:chExt cx="0" cy="0"/>
        </a:xfrm>
      </p:grpSpPr>
      <p:sp>
        <p:nvSpPr>
          <p:cNvPr id="23" name="Google Shape;23;p9"/>
          <p:cNvSpPr txBox="1">
            <a:spLocks noGrp="1"/>
          </p:cNvSpPr>
          <p:nvPr>
            <p:ph type="sldNum" idx="12"/>
          </p:nvPr>
        </p:nvSpPr>
        <p:spPr>
          <a:xfrm>
            <a:off x="9100709" y="6267421"/>
            <a:ext cx="2743200" cy="365125"/>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050">
                <a:solidFill>
                  <a:srgbClr val="7F7F7F"/>
                </a:solidFill>
                <a:latin typeface="Meiryo"/>
                <a:ea typeface="Meiryo"/>
                <a:cs typeface="Meiryo"/>
                <a:sym typeface="Meiryo"/>
              </a:defRPr>
            </a:lvl1pPr>
            <a:lvl2pPr marL="0" lvl="1" indent="0" algn="r">
              <a:spcBef>
                <a:spcPts val="0"/>
              </a:spcBef>
              <a:buNone/>
              <a:defRPr sz="1050">
                <a:solidFill>
                  <a:srgbClr val="7F7F7F"/>
                </a:solidFill>
                <a:latin typeface="Meiryo"/>
                <a:ea typeface="Meiryo"/>
                <a:cs typeface="Meiryo"/>
                <a:sym typeface="Meiryo"/>
              </a:defRPr>
            </a:lvl2pPr>
            <a:lvl3pPr marL="0" lvl="2" indent="0" algn="r">
              <a:spcBef>
                <a:spcPts val="0"/>
              </a:spcBef>
              <a:buNone/>
              <a:defRPr sz="1050">
                <a:solidFill>
                  <a:srgbClr val="7F7F7F"/>
                </a:solidFill>
                <a:latin typeface="Meiryo"/>
                <a:ea typeface="Meiryo"/>
                <a:cs typeface="Meiryo"/>
                <a:sym typeface="Meiryo"/>
              </a:defRPr>
            </a:lvl3pPr>
            <a:lvl4pPr marL="0" lvl="3" indent="0" algn="r">
              <a:spcBef>
                <a:spcPts val="0"/>
              </a:spcBef>
              <a:buNone/>
              <a:defRPr sz="1050">
                <a:solidFill>
                  <a:srgbClr val="7F7F7F"/>
                </a:solidFill>
                <a:latin typeface="Meiryo"/>
                <a:ea typeface="Meiryo"/>
                <a:cs typeface="Meiryo"/>
                <a:sym typeface="Meiryo"/>
              </a:defRPr>
            </a:lvl4pPr>
            <a:lvl5pPr marL="0" lvl="4" indent="0" algn="r">
              <a:spcBef>
                <a:spcPts val="0"/>
              </a:spcBef>
              <a:buNone/>
              <a:defRPr sz="1050">
                <a:solidFill>
                  <a:srgbClr val="7F7F7F"/>
                </a:solidFill>
                <a:latin typeface="Meiryo"/>
                <a:ea typeface="Meiryo"/>
                <a:cs typeface="Meiryo"/>
                <a:sym typeface="Meiryo"/>
              </a:defRPr>
            </a:lvl5pPr>
            <a:lvl6pPr marL="0" lvl="5" indent="0" algn="r">
              <a:spcBef>
                <a:spcPts val="0"/>
              </a:spcBef>
              <a:buNone/>
              <a:defRPr sz="1050">
                <a:solidFill>
                  <a:srgbClr val="7F7F7F"/>
                </a:solidFill>
                <a:latin typeface="Meiryo"/>
                <a:ea typeface="Meiryo"/>
                <a:cs typeface="Meiryo"/>
                <a:sym typeface="Meiryo"/>
              </a:defRPr>
            </a:lvl6pPr>
            <a:lvl7pPr marL="0" lvl="6" indent="0" algn="r">
              <a:spcBef>
                <a:spcPts val="0"/>
              </a:spcBef>
              <a:buNone/>
              <a:defRPr sz="1050">
                <a:solidFill>
                  <a:srgbClr val="7F7F7F"/>
                </a:solidFill>
                <a:latin typeface="Meiryo"/>
                <a:ea typeface="Meiryo"/>
                <a:cs typeface="Meiryo"/>
                <a:sym typeface="Meiryo"/>
              </a:defRPr>
            </a:lvl7pPr>
            <a:lvl8pPr marL="0" lvl="7" indent="0" algn="r">
              <a:spcBef>
                <a:spcPts val="0"/>
              </a:spcBef>
              <a:buNone/>
              <a:defRPr sz="1050">
                <a:solidFill>
                  <a:srgbClr val="7F7F7F"/>
                </a:solidFill>
                <a:latin typeface="Meiryo"/>
                <a:ea typeface="Meiryo"/>
                <a:cs typeface="Meiryo"/>
                <a:sym typeface="Meiryo"/>
              </a:defRPr>
            </a:lvl8pPr>
            <a:lvl9pPr marL="0" lvl="8" indent="0" algn="r">
              <a:spcBef>
                <a:spcPts val="0"/>
              </a:spcBef>
              <a:buNone/>
              <a:defRPr sz="1050">
                <a:solidFill>
                  <a:srgbClr val="7F7F7F"/>
                </a:solidFill>
                <a:latin typeface="Meiryo"/>
                <a:ea typeface="Meiryo"/>
                <a:cs typeface="Meiryo"/>
                <a:sym typeface="Meiryo"/>
              </a:defRPr>
            </a:lvl9pPr>
          </a:lstStyle>
          <a:p>
            <a:pPr marL="0" lvl="0" indent="0" algn="r" rtl="0">
              <a:spcBef>
                <a:spcPts val="0"/>
              </a:spcBef>
              <a:spcAft>
                <a:spcPts val="0"/>
              </a:spcAft>
              <a:buNone/>
            </a:pPr>
            <a:fld id="{00000000-1234-1234-1234-123412341234}" type="slidenum">
              <a:rPr lang="ja-JP"/>
              <a:t>‹#›</a:t>
            </a:fld>
            <a:endParaRPr/>
          </a:p>
        </p:txBody>
      </p:sp>
      <p:sp>
        <p:nvSpPr>
          <p:cNvPr id="24" name="Google Shape;24;p9"/>
          <p:cNvSpPr txBox="1">
            <a:spLocks noGrp="1"/>
          </p:cNvSpPr>
          <p:nvPr>
            <p:ph type="ctrTitle"/>
          </p:nvPr>
        </p:nvSpPr>
        <p:spPr>
          <a:xfrm>
            <a:off x="394293" y="329370"/>
            <a:ext cx="10340763" cy="410338"/>
          </a:xfrm>
          <a:prstGeom prst="rect">
            <a:avLst/>
          </a:prstGeom>
          <a:noFill/>
          <a:ln>
            <a:noFill/>
          </a:ln>
        </p:spPr>
        <p:txBody>
          <a:bodyPr spcFirstLastPara="1" wrap="square" lIns="91425" tIns="108000" rIns="91425" bIns="46800" anchor="ctr" anchorCtr="0">
            <a:noAutofit/>
          </a:bodyPr>
          <a:lstStyle>
            <a:lvl1pPr lvl="0" algn="l">
              <a:lnSpc>
                <a:spcPct val="90000"/>
              </a:lnSpc>
              <a:spcBef>
                <a:spcPts val="0"/>
              </a:spcBef>
              <a:spcAft>
                <a:spcPts val="0"/>
              </a:spcAft>
              <a:buClr>
                <a:srgbClr val="3F3F3F"/>
              </a:buClr>
              <a:buSzPts val="2400"/>
              <a:buFont typeface="Meiryo"/>
              <a:buNone/>
              <a:defRPr sz="2400" b="1" i="0">
                <a:solidFill>
                  <a:srgbClr val="3F3F3F"/>
                </a:solidFill>
                <a:latin typeface="Meiryo"/>
                <a:ea typeface="Meiryo"/>
                <a:cs typeface="Meiryo"/>
                <a:sym typeface="Meiry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9"/>
          <p:cNvSpPr txBox="1">
            <a:spLocks noGrp="1"/>
          </p:cNvSpPr>
          <p:nvPr>
            <p:ph type="body" idx="1"/>
          </p:nvPr>
        </p:nvSpPr>
        <p:spPr>
          <a:xfrm>
            <a:off x="404782" y="792729"/>
            <a:ext cx="11476567" cy="792088"/>
          </a:xfrm>
          <a:prstGeom prst="rect">
            <a:avLst/>
          </a:prstGeom>
          <a:noFill/>
          <a:ln>
            <a:noFill/>
          </a:ln>
        </p:spPr>
        <p:txBody>
          <a:bodyPr spcFirstLastPara="1" wrap="square" lIns="91425" tIns="45700" rIns="91425" bIns="45700" anchor="t" anchorCtr="0">
            <a:normAutofit/>
          </a:bodyPr>
          <a:lstStyle>
            <a:lvl1pPr marL="457200" marR="0" lvl="0" indent="-228600" algn="l">
              <a:lnSpc>
                <a:spcPct val="114000"/>
              </a:lnSpc>
              <a:spcBef>
                <a:spcPts val="0"/>
              </a:spcBef>
              <a:spcAft>
                <a:spcPts val="0"/>
              </a:spcAft>
              <a:buClr>
                <a:schemeClr val="dk1"/>
              </a:buClr>
              <a:buSzPts val="1600"/>
              <a:buFont typeface="Meiryo"/>
              <a:buNone/>
              <a:defRPr sz="1600">
                <a:solidFill>
                  <a:schemeClr val="dk1"/>
                </a:solidFill>
                <a:latin typeface="Meiryo"/>
                <a:ea typeface="Meiryo"/>
                <a:cs typeface="Meiryo"/>
                <a:sym typeface="Meiryo"/>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6772082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line logo w/o page num" preserve="1">
  <p:cSld name="1_line logo w/o page num">
    <p:bg>
      <p:bgPr>
        <a:solidFill>
          <a:schemeClr val="lt1"/>
        </a:solidFill>
        <a:effectLst/>
      </p:bgPr>
    </p:bg>
    <p:spTree>
      <p:nvGrpSpPr>
        <p:cNvPr id="1" name="Shape 19"/>
        <p:cNvGrpSpPr/>
        <p:nvPr/>
      </p:nvGrpSpPr>
      <p:grpSpPr>
        <a:xfrm>
          <a:off x="0" y="0"/>
          <a:ext cx="0" cy="0"/>
          <a:chOff x="0" y="0"/>
          <a:chExt cx="0" cy="0"/>
        </a:xfrm>
      </p:grpSpPr>
      <p:sp>
        <p:nvSpPr>
          <p:cNvPr id="3" name="TextBox 39">
            <a:extLst>
              <a:ext uri="{FF2B5EF4-FFF2-40B4-BE49-F238E27FC236}">
                <a16:creationId xmlns:a16="http://schemas.microsoft.com/office/drawing/2014/main" id="{7C9CC394-7B80-824F-BAC0-A9D5C04D172B}"/>
              </a:ext>
            </a:extLst>
          </p:cNvPr>
          <p:cNvSpPr txBox="1"/>
          <p:nvPr userDrawn="1"/>
        </p:nvSpPr>
        <p:spPr>
          <a:xfrm flipH="1">
            <a:off x="11225602" y="6322160"/>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val="5942235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5338747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4219056089"/>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7"/>
            <a:ext cx="5244756" cy="83475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トップページカスタマイズ企画　ライト版</a:t>
            </a:r>
            <a:endParaRPr kumimoji="0" lang="en-US" altLang="ja-JP" sz="14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7</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1709342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966749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目次_6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1">
            <a:extLst>
              <a:ext uri="{FF2B5EF4-FFF2-40B4-BE49-F238E27FC236}">
                <a16:creationId xmlns:a16="http://schemas.microsoft.com/office/drawing/2014/main" id="{96B28E68-D606-13F5-CBC1-4B22D09C490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3" name="円/楕円 2">
            <a:extLst>
              <a:ext uri="{FF2B5EF4-FFF2-40B4-BE49-F238E27FC236}">
                <a16:creationId xmlns:a16="http://schemas.microsoft.com/office/drawing/2014/main" id="{F66A8F98-264D-DE5A-FACD-097FE43A0CBB}"/>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4" name="円/楕円 3">
            <a:extLst>
              <a:ext uri="{FF2B5EF4-FFF2-40B4-BE49-F238E27FC236}">
                <a16:creationId xmlns:a16="http://schemas.microsoft.com/office/drawing/2014/main" id="{F64EC91F-D58D-916D-AFFC-717CD54991CA}"/>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8D65CAD7-19D0-8FAC-A5BC-9B9B8AED7822}"/>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6" name="直線コネクタ 5">
            <a:extLst>
              <a:ext uri="{FF2B5EF4-FFF2-40B4-BE49-F238E27FC236}">
                <a16:creationId xmlns:a16="http://schemas.microsoft.com/office/drawing/2014/main" id="{357898CE-99DF-A18F-8C9E-92137525691C}"/>
              </a:ext>
            </a:extLst>
          </p:cNvPr>
          <p:cNvCxnSpPr>
            <a:cxnSpLocks/>
            <a:stCxn id="2"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7" name="円/楕円 6">
            <a:extLst>
              <a:ext uri="{FF2B5EF4-FFF2-40B4-BE49-F238E27FC236}">
                <a16:creationId xmlns:a16="http://schemas.microsoft.com/office/drawing/2014/main" id="{41EDEE87-F21F-07F0-D7B8-3B005876A125}"/>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8" name="テキスト プレースホルダー 4">
            <a:extLst>
              <a:ext uri="{FF2B5EF4-FFF2-40B4-BE49-F238E27FC236}">
                <a16:creationId xmlns:a16="http://schemas.microsoft.com/office/drawing/2014/main" id="{D854F377-7F01-714F-C88B-8260847A0FC2}"/>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9" name="テキスト プレースホルダー 4">
            <a:extLst>
              <a:ext uri="{FF2B5EF4-FFF2-40B4-BE49-F238E27FC236}">
                <a16:creationId xmlns:a16="http://schemas.microsoft.com/office/drawing/2014/main" id="{EB359017-B7B0-43C1-8239-670F7436F196}"/>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0" name="テキスト プレースホルダー 4">
            <a:extLst>
              <a:ext uri="{FF2B5EF4-FFF2-40B4-BE49-F238E27FC236}">
                <a16:creationId xmlns:a16="http://schemas.microsoft.com/office/drawing/2014/main" id="{AE965D3D-8186-F855-469C-8222E4BE3F3B}"/>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1" name="テキスト プレースホルダー 4">
            <a:extLst>
              <a:ext uri="{FF2B5EF4-FFF2-40B4-BE49-F238E27FC236}">
                <a16:creationId xmlns:a16="http://schemas.microsoft.com/office/drawing/2014/main" id="{55D51FC7-ED19-BA40-3BF6-41F906488ADC}"/>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2" name="テキスト プレースホルダー 4">
            <a:extLst>
              <a:ext uri="{FF2B5EF4-FFF2-40B4-BE49-F238E27FC236}">
                <a16:creationId xmlns:a16="http://schemas.microsoft.com/office/drawing/2014/main" id="{EF7219E6-D5ED-E4D5-3E80-C0D94AA01B02}"/>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3" name="円/楕円 12">
            <a:extLst>
              <a:ext uri="{FF2B5EF4-FFF2-40B4-BE49-F238E27FC236}">
                <a16:creationId xmlns:a16="http://schemas.microsoft.com/office/drawing/2014/main" id="{09FEB20E-37E7-FBB4-A3F7-BA2B76897C01}"/>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4" name="テキスト プレースホルダー 4">
            <a:extLst>
              <a:ext uri="{FF2B5EF4-FFF2-40B4-BE49-F238E27FC236}">
                <a16:creationId xmlns:a16="http://schemas.microsoft.com/office/drawing/2014/main" id="{973F604D-2C1D-A856-22A8-40AD34F8C627}"/>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15" name="直線コネクタ 14">
            <a:extLst>
              <a:ext uri="{FF2B5EF4-FFF2-40B4-BE49-F238E27FC236}">
                <a16:creationId xmlns:a16="http://schemas.microsoft.com/office/drawing/2014/main" id="{D268FEBA-4C5B-9A99-B388-B8EDE2E0A393}"/>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6" name="直線コネクタ 15">
            <a:extLst>
              <a:ext uri="{FF2B5EF4-FFF2-40B4-BE49-F238E27FC236}">
                <a16:creationId xmlns:a16="http://schemas.microsoft.com/office/drawing/2014/main" id="{A18B8B9B-F721-5BB6-0406-0FECE0505050}"/>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7" name="直線コネクタ 16">
            <a:extLst>
              <a:ext uri="{FF2B5EF4-FFF2-40B4-BE49-F238E27FC236}">
                <a16:creationId xmlns:a16="http://schemas.microsoft.com/office/drawing/2014/main" id="{7A594D6A-BF81-DB3F-107E-EF43F95BB7F2}"/>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8" name="直線コネクタ 17">
            <a:extLst>
              <a:ext uri="{FF2B5EF4-FFF2-40B4-BE49-F238E27FC236}">
                <a16:creationId xmlns:a16="http://schemas.microsoft.com/office/drawing/2014/main" id="{C20C80CE-7B6C-13E8-49D0-B7F475DED694}"/>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8835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theme" Target="../theme/theme2.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62" r:id="rId1"/>
    <p:sldLayoutId id="2147483782" r:id="rId2"/>
    <p:sldLayoutId id="2147483793" r:id="rId3"/>
    <p:sldLayoutId id="2147483799" r:id="rId4"/>
    <p:sldLayoutId id="2147483800" r:id="rId5"/>
    <p:sldLayoutId id="2147483794" r:id="rId6"/>
    <p:sldLayoutId id="2147483867" r:id="rId7"/>
    <p:sldLayoutId id="2147483868" r:id="rId8"/>
    <p:sldLayoutId id="2147483871" r:id="rId9"/>
    <p:sldLayoutId id="2147483869" r:id="rId10"/>
    <p:sldLayoutId id="2147483870" r:id="rId11"/>
    <p:sldLayoutId id="2147483897" r:id="rId1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95461222"/>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884" r:id="rId12"/>
    <p:sldLayoutId id="2147483885" r:id="rId13"/>
    <p:sldLayoutId id="2147483886" r:id="rId14"/>
    <p:sldLayoutId id="2147483887" r:id="rId15"/>
    <p:sldLayoutId id="2147483888" r:id="rId16"/>
    <p:sldLayoutId id="2147483889" r:id="rId17"/>
    <p:sldLayoutId id="2147483890" r:id="rId18"/>
    <p:sldLayoutId id="2147483891" r:id="rId19"/>
    <p:sldLayoutId id="2147483892" r:id="rId20"/>
    <p:sldLayoutId id="2147483893" r:id="rId21"/>
    <p:sldLayoutId id="2147483894" r:id="rId22"/>
    <p:sldLayoutId id="2147483895" r:id="rId23"/>
    <p:sldLayoutId id="2147483896" r:id="rId24"/>
    <p:sldLayoutId id="2147483898" r:id="rId25"/>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guide id="11" pos="3840">
          <p15:clr>
            <a:srgbClr val="F26B43"/>
          </p15:clr>
        </p15:guide>
        <p15:guide id="12" pos="597">
          <p15:clr>
            <a:srgbClr val="FBAE40"/>
          </p15:clr>
        </p15:guide>
        <p15:guide id="13" pos="7083">
          <p15:clr>
            <a:srgbClr val="FBAE4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3.xml"/><Relationship Id="rId3" Type="http://schemas.microsoft.com/office/2007/relationships/media" Target="../media/media5.mp4"/><Relationship Id="rId7" Type="http://schemas.openxmlformats.org/officeDocument/2006/relationships/slideLayout" Target="../slideLayouts/slideLayout30.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3.mp4"/><Relationship Id="rId11" Type="http://schemas.openxmlformats.org/officeDocument/2006/relationships/image" Target="../media/image22.png"/><Relationship Id="rId5" Type="http://schemas.microsoft.com/office/2007/relationships/media" Target="../media/media3.mp4"/><Relationship Id="rId10" Type="http://schemas.openxmlformats.org/officeDocument/2006/relationships/image" Target="../media/image21.png"/><Relationship Id="rId4" Type="http://schemas.openxmlformats.org/officeDocument/2006/relationships/video" Target="../media/media5.mp4"/><Relationship Id="rId9"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7.xml"/><Relationship Id="rId4" Type="http://schemas.openxmlformats.org/officeDocument/2006/relationships/hyperlink" Target="https://portal.yadui.business.yahoo.co.jp/agencyportal/888301/index.html"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 Id="rId9" Type="http://schemas.openxmlformats.org/officeDocument/2006/relationships/hyperlink" Target="https://portal.yadui.business.yahoo.co.jp/agencyportal/888301/index.html"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39.jpeg"/><Relationship Id="rId10" Type="http://schemas.openxmlformats.org/officeDocument/2006/relationships/image" Target="../media/image44.png"/><Relationship Id="rId4" Type="http://schemas.openxmlformats.org/officeDocument/2006/relationships/image" Target="../media/image38.svg"/><Relationship Id="rId9" Type="http://schemas.openxmlformats.org/officeDocument/2006/relationships/image" Target="../media/image43.jpeg"/></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0.png"/><Relationship Id="rId3" Type="http://schemas.microsoft.com/office/2007/relationships/media" Target="../media/media7.mp4"/><Relationship Id="rId7" Type="http://schemas.openxmlformats.org/officeDocument/2006/relationships/slideLayout" Target="../slideLayouts/slideLayout30.xml"/><Relationship Id="rId12" Type="http://schemas.openxmlformats.org/officeDocument/2006/relationships/image" Target="../media/image49.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3.mp4"/><Relationship Id="rId11" Type="http://schemas.openxmlformats.org/officeDocument/2006/relationships/image" Target="../media/image22.png"/><Relationship Id="rId5" Type="http://schemas.microsoft.com/office/2007/relationships/media" Target="../media/media3.mp4"/><Relationship Id="rId15" Type="http://schemas.openxmlformats.org/officeDocument/2006/relationships/image" Target="../media/image52.png"/><Relationship Id="rId10" Type="http://schemas.openxmlformats.org/officeDocument/2006/relationships/image" Target="../media/image48.png"/><Relationship Id="rId4" Type="http://schemas.openxmlformats.org/officeDocument/2006/relationships/video" Target="../media/media7.mp4"/><Relationship Id="rId9" Type="http://schemas.openxmlformats.org/officeDocument/2006/relationships/image" Target="../media/image47.png"/><Relationship Id="rId1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30.xml"/><Relationship Id="rId6" Type="http://schemas.openxmlformats.org/officeDocument/2006/relationships/image" Target="../media/image46.png"/><Relationship Id="rId5" Type="http://schemas.openxmlformats.org/officeDocument/2006/relationships/image" Target="../media/image52.png"/><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30.xml"/><Relationship Id="rId6" Type="http://schemas.openxmlformats.org/officeDocument/2006/relationships/image" Target="../media/image52.png"/><Relationship Id="rId5" Type="http://schemas.openxmlformats.org/officeDocument/2006/relationships/image" Target="../media/image46.pn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30.xml"/><Relationship Id="rId6" Type="http://schemas.openxmlformats.org/officeDocument/2006/relationships/image" Target="../media/image52.png"/><Relationship Id="rId5" Type="http://schemas.openxmlformats.org/officeDocument/2006/relationships/image" Target="../media/image46.png"/><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36.png"/><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4.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9.png"/><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36.png"/><Relationship Id="rId1" Type="http://schemas.openxmlformats.org/officeDocument/2006/relationships/slideLayout" Target="../slideLayouts/slideLayout4.xml"/><Relationship Id="rId5" Type="http://schemas.openxmlformats.org/officeDocument/2006/relationships/image" Target="../media/image60.sv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0.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2.xml"/><Relationship Id="rId13" Type="http://schemas.openxmlformats.org/officeDocument/2006/relationships/image" Target="../media/image24.jpg"/><Relationship Id="rId3" Type="http://schemas.microsoft.com/office/2007/relationships/media" Target="../media/media2.mp4"/><Relationship Id="rId7" Type="http://schemas.openxmlformats.org/officeDocument/2006/relationships/slideLayout" Target="../slideLayouts/slideLayout30.xml"/><Relationship Id="rId12" Type="http://schemas.openxmlformats.org/officeDocument/2006/relationships/image" Target="../media/image23.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22.png"/><Relationship Id="rId5" Type="http://schemas.microsoft.com/office/2007/relationships/media" Target="../media/media3.mp4"/><Relationship Id="rId1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video" Target="../media/media2.mp4"/><Relationship Id="rId9" Type="http://schemas.openxmlformats.org/officeDocument/2006/relationships/image" Target="../media/image20.png"/><Relationship Id="rId14" Type="http://schemas.openxmlformats.org/officeDocument/2006/relationships/image" Target="../media/image25.jp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media" Target="../media/media2.mp4"/><Relationship Id="rId7" Type="http://schemas.openxmlformats.org/officeDocument/2006/relationships/slideLayout" Target="../slideLayouts/slideLayout30.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5" Type="http://schemas.microsoft.com/office/2007/relationships/media" Target="../media/media1.mp4"/><Relationship Id="rId10" Type="http://schemas.openxmlformats.org/officeDocument/2006/relationships/image" Target="../media/image21.png"/><Relationship Id="rId4" Type="http://schemas.openxmlformats.org/officeDocument/2006/relationships/video" Target="../media/media2.mp4"/><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6.jpg"/><Relationship Id="rId1" Type="http://schemas.openxmlformats.org/officeDocument/2006/relationships/slideLayout" Target="../slideLayouts/slideLayout30.xml"/><Relationship Id="rId6" Type="http://schemas.openxmlformats.org/officeDocument/2006/relationships/image" Target="../media/image16.png"/><Relationship Id="rId5" Type="http://schemas.openxmlformats.org/officeDocument/2006/relationships/image" Target="../media/image25.jpg"/><Relationship Id="rId4"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dirty="0"/>
              <a:t>ディスプレイ広告（予約型）</a:t>
            </a:r>
            <a:br>
              <a:rPr kumimoji="1" lang="en-US" altLang="ja-JP" sz="2800" dirty="0"/>
            </a:br>
            <a:r>
              <a:rPr kumimoji="1" lang="ja-JP" altLang="en-US" sz="2800" dirty="0"/>
              <a:t>クリエイティブ企画</a:t>
            </a:r>
          </a:p>
        </p:txBody>
      </p:sp>
    </p:spTree>
    <p:extLst>
      <p:ext uri="{BB962C8B-B14F-4D97-AF65-F5344CB8AC3E}">
        <p14:creationId xmlns:p14="http://schemas.microsoft.com/office/powerpoint/2010/main" val="635715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C37095E-F67B-F9D7-35F3-02811D72FF5B}"/>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冒頭切り替え</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演出　組み合わせ例（デモ）</a:t>
            </a:r>
            <a:endParaRPr lang="ja-JP" altLang="en-US" dirty="0"/>
          </a:p>
        </p:txBody>
      </p:sp>
      <p:pic>
        <p:nvPicPr>
          <p:cNvPr id="9" name="図プレースホルダー 8" descr="アイコン&#10;&#10;自動的に生成された説明">
            <a:extLst>
              <a:ext uri="{FF2B5EF4-FFF2-40B4-BE49-F238E27FC236}">
                <a16:creationId xmlns:a16="http://schemas.microsoft.com/office/drawing/2014/main" id="{2FE322B9-EBC1-73FA-7D79-8034BC7E4F81}"/>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p:pic>
      <p:sp>
        <p:nvSpPr>
          <p:cNvPr id="7" name="テキスト プレースホルダー 6">
            <a:extLst>
              <a:ext uri="{FF2B5EF4-FFF2-40B4-BE49-F238E27FC236}">
                <a16:creationId xmlns:a16="http://schemas.microsoft.com/office/drawing/2014/main" id="{751DDB89-00B2-1018-3D96-1B15C12F9DE3}"/>
              </a:ext>
            </a:extLst>
          </p:cNvPr>
          <p:cNvSpPr>
            <a:spLocks noGrp="1"/>
          </p:cNvSpPr>
          <p:nvPr>
            <p:ph type="body" sz="quarter" idx="12"/>
          </p:nvPr>
        </p:nvSpPr>
        <p:spPr/>
        <p:txBody>
          <a:bodyPr/>
          <a:lstStyle/>
          <a:p>
            <a:r>
              <a:rPr lang="ja-JP" altLang="en-US" dirty="0"/>
              <a:t>商品概要</a:t>
            </a:r>
          </a:p>
        </p:txBody>
      </p:sp>
      <p:sp>
        <p:nvSpPr>
          <p:cNvPr id="32" name="フッター プレースホルダー 3">
            <a:extLst>
              <a:ext uri="{FF2B5EF4-FFF2-40B4-BE49-F238E27FC236}">
                <a16:creationId xmlns:a16="http://schemas.microsoft.com/office/drawing/2014/main" id="{EF37DCE6-801E-3A45-B38E-873A95836FC8}"/>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519113" y="878675"/>
            <a:ext cx="33060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①「</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A.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339347" y="843072"/>
            <a:ext cx="35172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③「スライドする</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C. </a:t>
            </a:r>
            <a:r>
              <a:rPr lang="ja-JP" altLang="en-US" sz="1400" b="1" dirty="0">
                <a:latin typeface="メイリオ" panose="020B0604030504040204" pitchFamily="50" charset="-128"/>
                <a:ea typeface="メイリオ" panose="020B0604030504040204" pitchFamily="50" charset="-128"/>
              </a:rPr>
              <a:t>「縦長動画」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365201" y="843072"/>
            <a:ext cx="3675779"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②「</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B.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latin typeface="メイリオ" panose="020B0604030504040204" pitchFamily="50" charset="-128"/>
              <a:ea typeface="メイリオ" panose="020B0604030504040204" pitchFamily="50" charset="-128"/>
            </a:endParaRPr>
          </a:p>
        </p:txBody>
      </p:sp>
      <p:pic>
        <p:nvPicPr>
          <p:cNvPr id="2" name="倒れる×上下静止画.mp4" descr="倒れる×上下静止画.mp4">
            <a:hlinkClick r:id="" action="ppaction://media"/>
            <a:extLst>
              <a:ext uri="{FF2B5EF4-FFF2-40B4-BE49-F238E27FC236}">
                <a16:creationId xmlns:a16="http://schemas.microsoft.com/office/drawing/2014/main" id="{045B246F-42A3-9B4E-9BEA-038F791727A5}"/>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1062232" y="1780151"/>
            <a:ext cx="2219856" cy="4454147"/>
          </a:xfrm>
          <a:prstGeom prst="rect">
            <a:avLst/>
          </a:prstGeom>
        </p:spPr>
      </p:pic>
      <p:pic>
        <p:nvPicPr>
          <p:cNvPr id="4" name="フェードアウト×下部静止画" descr="フェードアウト×下部静止画">
            <a:hlinkClick r:id="" action="ppaction://media"/>
            <a:extLst>
              <a:ext uri="{FF2B5EF4-FFF2-40B4-BE49-F238E27FC236}">
                <a16:creationId xmlns:a16="http://schemas.microsoft.com/office/drawing/2014/main" id="{8E59C5A4-6303-C944-991B-C08A41D7AC51}"/>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093163" y="1780151"/>
            <a:ext cx="2219856" cy="4454147"/>
          </a:xfrm>
          <a:prstGeom prst="rect">
            <a:avLst/>
          </a:prstGeom>
        </p:spPr>
      </p:pic>
      <p:pic>
        <p:nvPicPr>
          <p:cNvPr id="33" name="TPC_Lite_Slide" descr="TPC_Lite_Slide">
            <a:hlinkClick r:id="" action="ppaction://media"/>
            <a:extLst>
              <a:ext uri="{FF2B5EF4-FFF2-40B4-BE49-F238E27FC236}">
                <a16:creationId xmlns:a16="http://schemas.microsoft.com/office/drawing/2014/main" id="{183F0541-E6A3-A24F-9E4C-36BEB1805689}"/>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9048979" y="1780151"/>
            <a:ext cx="2219856" cy="4454147"/>
          </a:xfrm>
          <a:prstGeom prst="rect">
            <a:avLst/>
          </a:prstGeom>
        </p:spPr>
      </p:pic>
      <p:sp>
        <p:nvSpPr>
          <p:cNvPr id="20" name="テキスト ボックス 19">
            <a:extLst>
              <a:ext uri="{FF2B5EF4-FFF2-40B4-BE49-F238E27FC236}">
                <a16:creationId xmlns:a16="http://schemas.microsoft.com/office/drawing/2014/main" id="{248CECC7-E01F-EA41-9D71-99595BAA80FC}"/>
              </a:ext>
            </a:extLst>
          </p:cNvPr>
          <p:cNvSpPr txBox="1"/>
          <p:nvPr/>
        </p:nvSpPr>
        <p:spPr>
          <a:xfrm>
            <a:off x="897963" y="6453336"/>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4313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33"/>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33"/>
                                        </p:tgtEl>
                                      </p:cBhvr>
                                    </p:cmd>
                                  </p:childTnLst>
                                </p:cTn>
                              </p:par>
                            </p:childTnLst>
                          </p:cTn>
                        </p:par>
                      </p:childTnLst>
                    </p:cTn>
                  </p:par>
                </p:childTnLst>
              </p:cTn>
              <p:nextCondLst>
                <p:cond evt="onClick" delay="0">
                  <p:tgtEl>
                    <p:spTgt spid="33"/>
                  </p:tgtEl>
                </p:cond>
              </p:nextCondLst>
            </p:seq>
            <p:video>
              <p:cMediaNode vol="80000">
                <p:cTn id="32" fill="hold" display="0">
                  <p:stCondLst>
                    <p:cond delay="indefinite"/>
                  </p:stCondLst>
                </p:cTn>
                <p:tgtEl>
                  <p:spTgt spid="3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6BC34508-B5F3-238F-5141-DBDACA9E7F3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03</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商品価格</a:t>
            </a:r>
          </a:p>
        </p:txBody>
      </p:sp>
    </p:spTree>
    <p:extLst>
      <p:ext uri="{BB962C8B-B14F-4D97-AF65-F5344CB8AC3E}">
        <p14:creationId xmlns:p14="http://schemas.microsoft.com/office/powerpoint/2010/main" val="3373743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dirty="0"/>
              <a:t>商品スペック</a:t>
            </a:r>
          </a:p>
        </p:txBody>
      </p:sp>
      <p:pic>
        <p:nvPicPr>
          <p:cNvPr id="7" name="図プレースホルダー 6" descr="アイコン&#10;&#10;自動的に生成された説明">
            <a:extLst>
              <a:ext uri="{FF2B5EF4-FFF2-40B4-BE49-F238E27FC236}">
                <a16:creationId xmlns:a16="http://schemas.microsoft.com/office/drawing/2014/main" id="{60B8F41D-AFA8-468E-CDC2-0EA02DA8E74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kumimoji="1" lang="ja-JP" altLang="en-US" spc="0" dirty="0"/>
              <a:t>商品価格</a:t>
            </a:r>
          </a:p>
        </p:txBody>
      </p:sp>
      <p:graphicFrame>
        <p:nvGraphicFramePr>
          <p:cNvPr id="6" name="表 5">
            <a:extLst>
              <a:ext uri="{FF2B5EF4-FFF2-40B4-BE49-F238E27FC236}">
                <a16:creationId xmlns:a16="http://schemas.microsoft.com/office/drawing/2014/main" id="{186E9B8B-E7EB-4434-640D-5B063840D90E}"/>
              </a:ext>
            </a:extLst>
          </p:cNvPr>
          <p:cNvGraphicFramePr>
            <a:graphicFrameLocks noGrp="1"/>
          </p:cNvGraphicFramePr>
          <p:nvPr>
            <p:extLst>
              <p:ext uri="{D42A27DB-BD31-4B8C-83A1-F6EECF244321}">
                <p14:modId xmlns:p14="http://schemas.microsoft.com/office/powerpoint/2010/main" val="3329479197"/>
              </p:ext>
            </p:extLst>
          </p:nvPr>
        </p:nvGraphicFramePr>
        <p:xfrm>
          <a:off x="751094" y="2772534"/>
          <a:ext cx="10001700" cy="3491395"/>
        </p:xfrm>
        <a:graphic>
          <a:graphicData uri="http://schemas.openxmlformats.org/drawingml/2006/table">
            <a:tbl>
              <a:tblPr firstRow="1" bandRow="1"/>
              <a:tblGrid>
                <a:gridCol w="1296367">
                  <a:extLst>
                    <a:ext uri="{9D8B030D-6E8A-4147-A177-3AD203B41FA5}">
                      <a16:colId xmlns:a16="http://schemas.microsoft.com/office/drawing/2014/main" val="20000"/>
                    </a:ext>
                  </a:extLst>
                </a:gridCol>
                <a:gridCol w="3314698">
                  <a:extLst>
                    <a:ext uri="{9D8B030D-6E8A-4147-A177-3AD203B41FA5}">
                      <a16:colId xmlns:a16="http://schemas.microsoft.com/office/drawing/2014/main" val="757625155"/>
                    </a:ext>
                  </a:extLst>
                </a:gridCol>
                <a:gridCol w="5390635">
                  <a:extLst>
                    <a:ext uri="{9D8B030D-6E8A-4147-A177-3AD203B41FA5}">
                      <a16:colId xmlns:a16="http://schemas.microsoft.com/office/drawing/2014/main" val="20001"/>
                    </a:ext>
                  </a:extLst>
                </a:gridCol>
              </a:tblGrid>
              <a:tr h="1125698">
                <a:tc row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通常</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rPr>
                        <a:t>・総額：</a:t>
                      </a:r>
                      <a:r>
                        <a:rPr kumimoji="0" lang="en-US" altLang="ja-JP" sz="1200" b="1" i="0" u="none" strike="noStrike" kern="0" cap="none" spc="0" normalizeH="0" baseline="0" noProof="0" dirty="0">
                          <a:ln>
                            <a:noFill/>
                          </a:ln>
                          <a:solidFill>
                            <a:srgbClr val="C00000"/>
                          </a:solidFill>
                          <a:effectLst/>
                          <a:uLnTx/>
                          <a:uFillTx/>
                        </a:rPr>
                        <a:t>600</a:t>
                      </a:r>
                      <a:r>
                        <a:rPr kumimoji="0" lang="ja-JP" altLang="en-US" sz="1200" b="1" i="0" u="none" strike="noStrike" kern="0" cap="none" spc="0" normalizeH="0" baseline="0" noProof="0" dirty="0">
                          <a:ln>
                            <a:noFill/>
                          </a:ln>
                          <a:solidFill>
                            <a:srgbClr val="C00000"/>
                          </a:solidFill>
                          <a:effectLst/>
                          <a:uLnTx/>
                          <a:uFillTx/>
                        </a:rPr>
                        <a:t>万円～</a:t>
                      </a:r>
                      <a:endParaRPr kumimoji="0" lang="en-US" altLang="ja-JP" sz="12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∟誘導広告費：</a:t>
                      </a:r>
                      <a:r>
                        <a:rPr kumimoji="0" lang="en-US" altLang="ja-JP" sz="1050" b="0" i="0" u="none" strike="noStrike" kern="0" cap="none" spc="0" normalizeH="0" baseline="0" noProof="0" dirty="0">
                          <a:ln>
                            <a:noFill/>
                          </a:ln>
                          <a:solidFill>
                            <a:prstClr val="black"/>
                          </a:solidFill>
                          <a:effectLst/>
                          <a:uLnTx/>
                          <a:uFillTx/>
                        </a:rPr>
                        <a:t>500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グロス</a:t>
                      </a:r>
                      <a:r>
                        <a:rPr kumimoji="0" lang="en-US" altLang="ja-JP" sz="105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∟制作費：</a:t>
                      </a:r>
                      <a:r>
                        <a:rPr kumimoji="0" lang="en-US" altLang="ja-JP" sz="1050" b="0" i="0" u="none" strike="noStrike" kern="0" cap="none" spc="0" normalizeH="0" baseline="0" noProof="0" dirty="0">
                          <a:ln>
                            <a:noFill/>
                          </a:ln>
                          <a:solidFill>
                            <a:prstClr val="black"/>
                          </a:solidFill>
                          <a:effectLst/>
                          <a:uLnTx/>
                          <a:uFillTx/>
                        </a:rPr>
                        <a:t>100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ネット</a:t>
                      </a:r>
                      <a:r>
                        <a:rPr kumimoji="0" lang="en-US" altLang="ja-JP" sz="1050" b="0" i="0" u="none" strike="noStrike" kern="0" cap="none" spc="0" normalizeH="0" baseline="0" noProof="0" dirty="0">
                          <a:ln>
                            <a:noFill/>
                          </a:ln>
                          <a:solidFill>
                            <a:prstClr val="black"/>
                          </a:solidFill>
                          <a:effectLst/>
                          <a:uLnTx/>
                          <a:uFillTx/>
                        </a:rPr>
                        <a:t>)</a:t>
                      </a:r>
                      <a:endParaRPr kumimoji="0" lang="ja-JP" altLang="en-US" sz="1050" b="1"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1173557">
                <a:tc vMerge="1">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制作費無償プラン</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rPr>
                        <a:t>・総額：</a:t>
                      </a:r>
                      <a:r>
                        <a:rPr kumimoji="0" lang="en-US" altLang="ja-JP" sz="1200" b="1" i="0" u="none" strike="noStrike" kern="0" cap="none" spc="0" normalizeH="0" baseline="0" noProof="0" dirty="0">
                          <a:ln>
                            <a:noFill/>
                          </a:ln>
                          <a:solidFill>
                            <a:srgbClr val="C00000"/>
                          </a:solidFill>
                          <a:effectLst/>
                          <a:uLnTx/>
                          <a:uFillTx/>
                        </a:rPr>
                        <a:t>1000</a:t>
                      </a:r>
                      <a:r>
                        <a:rPr kumimoji="0" lang="ja-JP" altLang="en-US" sz="1200" b="1" i="0" u="none" strike="noStrike" kern="0" cap="none" spc="0" normalizeH="0" baseline="0" noProof="0" dirty="0">
                          <a:ln>
                            <a:noFill/>
                          </a:ln>
                          <a:solidFill>
                            <a:srgbClr val="C00000"/>
                          </a:solidFill>
                          <a:effectLst/>
                          <a:uLnTx/>
                          <a:uFillTx/>
                        </a:rPr>
                        <a:t>万円～</a:t>
                      </a:r>
                      <a:endParaRPr kumimoji="0" lang="en-US" altLang="ja-JP" sz="12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∟誘導広告費：</a:t>
                      </a:r>
                      <a:r>
                        <a:rPr kumimoji="0" lang="en-US" altLang="ja-JP" sz="1050" b="0" i="0" u="none" strike="noStrike" kern="0" cap="none" spc="0" normalizeH="0" baseline="0" noProof="0" dirty="0">
                          <a:ln>
                            <a:noFill/>
                          </a:ln>
                          <a:solidFill>
                            <a:prstClr val="black"/>
                          </a:solidFill>
                          <a:effectLst/>
                          <a:uLnTx/>
                          <a:uFillTx/>
                        </a:rPr>
                        <a:t>1000</a:t>
                      </a:r>
                      <a:r>
                        <a:rPr kumimoji="0" lang="ja-JP" altLang="en-US" sz="1050" b="0" i="0" u="none" strike="noStrike" kern="0" cap="none" spc="0" normalizeH="0" baseline="0" noProof="0" dirty="0">
                          <a:ln>
                            <a:noFill/>
                          </a:ln>
                          <a:solidFill>
                            <a:prstClr val="black"/>
                          </a:solidFill>
                          <a:effectLst/>
                          <a:uLnTx/>
                          <a:uFillTx/>
                        </a:rPr>
                        <a:t>万円～</a:t>
                      </a:r>
                      <a:r>
                        <a:rPr kumimoji="0" lang="en-US" altLang="ja-JP"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solidFill>
                          <a:effectLst/>
                          <a:uLnTx/>
                          <a:uFillTx/>
                        </a:rPr>
                        <a:t>グロス</a:t>
                      </a:r>
                      <a:r>
                        <a:rPr kumimoji="0" lang="en-US" altLang="ja-JP" sz="105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rPr>
                        <a:t>　∟制作費：無償</a:t>
                      </a:r>
                      <a:endParaRPr kumimoji="0" lang="ja-JP" altLang="en-US" sz="1050" b="1"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3"/>
                  </a:ext>
                </a:extLst>
              </a:tr>
              <a:tr h="1173557">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対象商品</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a:t>
                      </a:r>
                      <a:r>
                        <a:rPr kumimoji="1" lang="ja-JP" altLang="en-US" sz="800" b="0" i="0" kern="1200" noProof="0" dirty="0">
                          <a:solidFill>
                            <a:schemeClr val="bg1"/>
                          </a:solidFill>
                          <a:latin typeface="Meiryo" panose="020B0604030504040204" pitchFamily="34" charset="-128"/>
                          <a:ea typeface="Meiryo" panose="020B0604030504040204" pitchFamily="34" charset="-128"/>
                        </a:rPr>
                        <a:t>静止画のみ対象</a:t>
                      </a:r>
                      <a:endParaRPr kumimoji="1" lang="en-US" altLang="ja-JP" sz="800" b="0" i="0" kern="1200" noProof="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※SP</a:t>
                      </a:r>
                      <a:r>
                        <a:rPr kumimoji="1" lang="ja-JP" altLang="en-US" sz="800" b="0" i="0" kern="1200" noProof="0" dirty="0">
                          <a:solidFill>
                            <a:schemeClr val="bg1"/>
                          </a:solidFill>
                          <a:latin typeface="Meiryo" panose="020B0604030504040204" pitchFamily="34" charset="-128"/>
                          <a:ea typeface="Meiryo" panose="020B0604030504040204" pitchFamily="34" charset="-128"/>
                        </a:rPr>
                        <a:t>はスマートフォンの略称です</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hMerge="1">
                  <a:txBody>
                    <a:body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500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1000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a:t>
                      </a:r>
                      <a:r>
                        <a:rPr kumimoji="0" lang="en-US" altLang="ja-JP" sz="1050" b="0" i="0" u="none" strike="noStrike" kern="0" cap="none" spc="0" normalizeH="0" baseline="0" noProof="0" dirty="0">
                          <a:ln>
                            <a:noFill/>
                          </a:ln>
                          <a:solidFill>
                            <a:prstClr val="black"/>
                          </a:solidFill>
                          <a:effectLst/>
                          <a:uLnTx/>
                          <a:uFillTx/>
                        </a:rPr>
                        <a:t>FQ1</a:t>
                      </a:r>
                      <a:r>
                        <a:rPr kumimoji="0" lang="ja-JP" altLang="en-US" sz="1050" b="0" i="0" u="none" strike="noStrike" kern="0" cap="none" spc="0" normalizeH="0" baseline="0" noProof="0" dirty="0">
                          <a:ln>
                            <a:noFill/>
                          </a:ln>
                          <a:solidFill>
                            <a:prstClr val="black"/>
                          </a:solidFill>
                          <a:effectLst/>
                          <a:uLnTx/>
                          <a:uFillTx/>
                        </a:rPr>
                        <a:t>）</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（都道府県）（</a:t>
                      </a:r>
                      <a:r>
                        <a:rPr kumimoji="0" lang="en-US" altLang="ja-JP" sz="1050" b="0" i="0" u="none" strike="noStrike" kern="0" cap="none" spc="0" normalizeH="0" baseline="0" noProof="0" dirty="0">
                          <a:ln>
                            <a:noFill/>
                          </a:ln>
                          <a:solidFill>
                            <a:prstClr val="black"/>
                          </a:solidFill>
                          <a:effectLst/>
                          <a:uLnTx/>
                          <a:uFillTx/>
                        </a:rPr>
                        <a:t>300</a:t>
                      </a:r>
                      <a:r>
                        <a:rPr kumimoji="0" lang="ja-JP" altLang="en-US" sz="1050" b="0" i="0" u="none" strike="noStrike" kern="0" cap="none" spc="0" normalizeH="0" baseline="0" noProof="0" dirty="0">
                          <a:ln>
                            <a:noFill/>
                          </a:ln>
                          <a:solidFill>
                            <a:prstClr val="black"/>
                          </a:solidFill>
                          <a:effectLst/>
                          <a:uLnTx/>
                          <a:uFillTx/>
                        </a:rPr>
                        <a:t>万円～）</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prstClr val="black"/>
                          </a:solidFill>
                          <a:effectLst/>
                          <a:uLnTx/>
                          <a:uFillTx/>
                        </a:rPr>
                        <a:t>ブランドパネル</a:t>
                      </a:r>
                      <a:r>
                        <a:rPr kumimoji="0" lang="en-US" altLang="ja-JP" sz="1050" b="0" i="0" u="none" strike="noStrike" kern="0" cap="none" spc="0" normalizeH="0" baseline="0" noProof="0" dirty="0">
                          <a:ln>
                            <a:noFill/>
                          </a:ln>
                          <a:solidFill>
                            <a:prstClr val="black"/>
                          </a:solidFill>
                          <a:effectLst/>
                          <a:uLnTx/>
                          <a:uFillTx/>
                        </a:rPr>
                        <a:t>SP</a:t>
                      </a:r>
                      <a:r>
                        <a:rPr kumimoji="0" lang="ja-JP" altLang="en-US" sz="1050" b="0" i="0" u="none" strike="noStrike" kern="0" cap="none" spc="0" normalizeH="0" baseline="0" noProof="0" dirty="0">
                          <a:ln>
                            <a:noFill/>
                          </a:ln>
                          <a:solidFill>
                            <a:prstClr val="black"/>
                          </a:solidFill>
                          <a:effectLst/>
                          <a:uLnTx/>
                          <a:uFillTx/>
                        </a:rPr>
                        <a:t>（市区郡）</a:t>
                      </a:r>
                      <a:endParaRPr kumimoji="0" lang="en-US" altLang="ja-JP" sz="105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effectLst/>
                          <a:latin typeface="Arial" panose="020B0604020202020204" pitchFamily="34" charset="0"/>
                        </a:rPr>
                        <a:t>ブランドパネル</a:t>
                      </a:r>
                      <a:r>
                        <a:rPr lang="en-US" altLang="ja-JP" sz="1050" b="0" i="0" dirty="0">
                          <a:effectLst/>
                          <a:latin typeface="Arial" panose="020B0604020202020204" pitchFamily="34" charset="0"/>
                        </a:rPr>
                        <a:t>SP</a:t>
                      </a:r>
                      <a:r>
                        <a:rPr lang="ja-JP" altLang="en-US" sz="1050" b="0" i="0" dirty="0">
                          <a:effectLst/>
                          <a:latin typeface="Arial" panose="020B0604020202020204" pitchFamily="34" charset="0"/>
                        </a:rPr>
                        <a:t>（時間帯ジャック）</a:t>
                      </a:r>
                      <a:endParaRPr kumimoji="0" lang="en-US" altLang="ja-JP" sz="1050" kern="0" dirty="0">
                        <a:solidFill>
                          <a:prstClr val="black"/>
                        </a:solidFill>
                        <a:latin typeface="Arial" panose="020B0604020202020204" pitchFamily="34"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effectLst/>
                          <a:latin typeface="Arial" panose="020B0604020202020204" pitchFamily="34" charset="0"/>
                        </a:rPr>
                        <a:t>ブランドパネル</a:t>
                      </a:r>
                      <a:r>
                        <a:rPr lang="en-US" altLang="ja-JP" sz="1050" b="0" i="0" dirty="0">
                          <a:effectLst/>
                          <a:latin typeface="Arial" panose="020B0604020202020204" pitchFamily="34" charset="0"/>
                        </a:rPr>
                        <a:t>SP</a:t>
                      </a:r>
                      <a:r>
                        <a:rPr lang="ja-JP" altLang="en-US" sz="1050" b="0" i="0" dirty="0">
                          <a:effectLst/>
                          <a:latin typeface="Arial" panose="020B0604020202020204" pitchFamily="34" charset="0"/>
                        </a:rPr>
                        <a:t>（時間帯ジャック関東</a:t>
                      </a:r>
                      <a:r>
                        <a:rPr lang="en-US" altLang="ja-JP" sz="1050" b="0" i="0" dirty="0">
                          <a:effectLst/>
                          <a:latin typeface="Arial" panose="020B0604020202020204" pitchFamily="34" charset="0"/>
                        </a:rPr>
                        <a:t>1</a:t>
                      </a:r>
                      <a:r>
                        <a:rPr lang="ja-JP" altLang="en-US" sz="1050" b="0" i="0" dirty="0">
                          <a:effectLst/>
                          <a:latin typeface="Arial" panose="020B0604020202020204" pitchFamily="34" charset="0"/>
                        </a:rPr>
                        <a:t>都</a:t>
                      </a:r>
                      <a:r>
                        <a:rPr lang="en-US" altLang="ja-JP" sz="1050" b="0" i="0" dirty="0">
                          <a:effectLst/>
                          <a:latin typeface="Arial" panose="020B0604020202020204" pitchFamily="34" charset="0"/>
                        </a:rPr>
                        <a:t>6</a:t>
                      </a:r>
                      <a:r>
                        <a:rPr lang="ja-JP" altLang="en-US" sz="1050" b="0" i="0" dirty="0">
                          <a:effectLst/>
                          <a:latin typeface="Arial" panose="020B0604020202020204" pitchFamily="34" charset="0"/>
                        </a:rPr>
                        <a:t>県）</a:t>
                      </a:r>
                      <a:endParaRPr kumimoji="0" lang="en-US" altLang="ja-JP" sz="1050" b="0" i="0" u="none" strike="noStrike" kern="0" cap="none" spc="0" normalizeH="0" baseline="0" noProof="0" dirty="0">
                        <a:ln>
                          <a:noFill/>
                        </a:ln>
                        <a:solidFill>
                          <a:prstClr val="black"/>
                        </a:solidFill>
                        <a:effectLst/>
                        <a:uLnTx/>
                        <a:uFillTx/>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247624747"/>
                  </a:ext>
                </a:extLst>
              </a:tr>
            </a:tbl>
          </a:graphicData>
        </a:graphic>
      </p:graphicFrame>
      <p:sp>
        <p:nvSpPr>
          <p:cNvPr id="3" name="テキスト ボックス 2">
            <a:extLst>
              <a:ext uri="{FF2B5EF4-FFF2-40B4-BE49-F238E27FC236}">
                <a16:creationId xmlns:a16="http://schemas.microsoft.com/office/drawing/2014/main" id="{5162008E-98FC-E8DF-1D18-854567B3E282}"/>
              </a:ext>
            </a:extLst>
          </p:cNvPr>
          <p:cNvSpPr txBox="1"/>
          <p:nvPr/>
        </p:nvSpPr>
        <p:spPr>
          <a:xfrm>
            <a:off x="695400" y="1018061"/>
            <a:ext cx="10979765" cy="132343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prstClr val="black"/>
                </a:solidFill>
                <a:effectLst/>
                <a:uLnTx/>
                <a:uFillTx/>
                <a:latin typeface="+mn-ea"/>
              </a:rPr>
              <a:t>通常のトップページカスタマイズより短い制作期間とリーズナブルな価格で実施いただけます。</a:t>
            </a:r>
            <a:endParaRPr kumimoji="0" lang="en-US" altLang="ja-JP" sz="1600" i="0" u="none" strike="noStrike" kern="0" cap="none" spc="0" normalizeH="0" baseline="0" noProof="0" dirty="0">
              <a:ln>
                <a:noFill/>
              </a:ln>
              <a:solidFill>
                <a:prstClr val="black"/>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i="0" u="none" strike="noStrike" kern="0" cap="none" spc="0" normalizeH="0" baseline="0" noProof="0" dirty="0">
                <a:ln>
                  <a:noFill/>
                </a:ln>
                <a:solidFill>
                  <a:prstClr val="black"/>
                </a:solidFill>
                <a:effectLst/>
                <a:uLnTx/>
                <a:uFillTx/>
                <a:latin typeface="+mn-ea"/>
              </a:rPr>
              <a:t>1000</a:t>
            </a:r>
            <a:r>
              <a:rPr kumimoji="0" lang="ja-JP" altLang="en-US" sz="1600" i="0" u="none" strike="noStrike" kern="0" cap="none" spc="0" normalizeH="0" baseline="0" noProof="0" dirty="0">
                <a:ln>
                  <a:noFill/>
                </a:ln>
                <a:solidFill>
                  <a:prstClr val="black"/>
                </a:solidFill>
                <a:effectLst/>
                <a:uLnTx/>
                <a:uFillTx/>
                <a:latin typeface="+mn-ea"/>
              </a:rPr>
              <a:t>万円ご出稿いただける場合は制作費が無償となります。</a:t>
            </a:r>
            <a:endParaRPr kumimoji="0" lang="en-US" altLang="ja-JP" sz="1600" i="0" u="none" strike="noStrike" kern="0" cap="none" spc="0" normalizeH="0" baseline="0" noProof="0" dirty="0">
              <a:ln>
                <a:noFill/>
              </a:ln>
              <a:solidFill>
                <a:prstClr val="black"/>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latin typeface="+mn-ea"/>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latin typeface="+mn-ea"/>
            </a:endParaRPr>
          </a:p>
          <a:p>
            <a:pPr lvl="0">
              <a:defRPr/>
            </a:pPr>
            <a:r>
              <a:rPr kumimoji="0" lang="ja-JP" altLang="en-US" sz="1200" b="0" i="0" u="none" strike="noStrike" kern="0" cap="none" spc="0" normalizeH="0" baseline="0" noProof="0" dirty="0">
                <a:ln>
                  <a:noFill/>
                </a:ln>
                <a:solidFill>
                  <a:prstClr val="black"/>
                </a:solidFill>
                <a:effectLst/>
                <a:uLnTx/>
                <a:uFillTx/>
                <a:latin typeface="+mn-ea"/>
              </a:rPr>
              <a:t>・制作費はエージェンシーポータル上の共通</a:t>
            </a:r>
            <a:r>
              <a:rPr kumimoji="0" lang="ja-JP" altLang="en-US" sz="1200" kern="0" dirty="0">
                <a:solidFill>
                  <a:prstClr val="black"/>
                </a:solidFill>
                <a:latin typeface="+mn-ea"/>
              </a:rPr>
              <a:t>フォームからお申込ください。</a:t>
            </a:r>
            <a:endParaRPr kumimoji="0" lang="en-US" altLang="ja-JP" sz="1200" kern="0" dirty="0">
              <a:solidFill>
                <a:prstClr val="black"/>
              </a:solidFill>
              <a:latin typeface="+mn-ea"/>
            </a:endParaRPr>
          </a:p>
          <a:p>
            <a:pPr lvl="0">
              <a:defRPr/>
            </a:pPr>
            <a:r>
              <a:rPr kumimoji="0" lang="ja-JP" altLang="en-US" sz="1200" kern="0" dirty="0">
                <a:solidFill>
                  <a:prstClr val="black"/>
                </a:solidFill>
                <a:latin typeface="+mn-ea"/>
              </a:rPr>
              <a:t>　</a:t>
            </a:r>
            <a:r>
              <a:rPr kumimoji="0" lang="en-US" altLang="ja-JP" sz="1200" kern="0" dirty="0">
                <a:solidFill>
                  <a:prstClr val="black"/>
                </a:solidFill>
                <a:latin typeface="+mn-ea"/>
                <a:hlinkClick r:id="rId4"/>
              </a:rPr>
              <a:t>https://portal.yadui.business.yahoo.co.jp/agencyportal/888301/index.html</a:t>
            </a:r>
            <a:endParaRPr kumimoji="0" lang="en-US" altLang="ja-JP" sz="1200" kern="0" dirty="0">
              <a:solidFill>
                <a:prstClr val="black"/>
              </a:solidFill>
              <a:latin typeface="+mn-ea"/>
            </a:endParaRPr>
          </a:p>
          <a:p>
            <a:pPr lvl="0">
              <a:defRPr/>
            </a:pPr>
            <a:r>
              <a:rPr kumimoji="0" lang="ja-JP" altLang="en-US" sz="1200" b="0" i="0" u="none" strike="noStrike" kern="0" cap="none" spc="0" normalizeH="0" baseline="0" noProof="0" dirty="0">
                <a:ln>
                  <a:noFill/>
                </a:ln>
                <a:solidFill>
                  <a:prstClr val="black"/>
                </a:solidFill>
                <a:effectLst/>
                <a:uLnTx/>
                <a:uFillTx/>
                <a:latin typeface="+mn-ea"/>
              </a:rPr>
              <a:t>　</a:t>
            </a:r>
            <a:r>
              <a:rPr kumimoji="0" lang="ja-JP" altLang="en-US" sz="1200" b="0" i="0" u="none" strike="noStrike" kern="0" cap="none" spc="0" normalizeH="0" baseline="0" noProof="0" dirty="0">
                <a:ln>
                  <a:noFill/>
                </a:ln>
                <a:solidFill>
                  <a:srgbClr val="C00000"/>
                </a:solidFill>
                <a:effectLst/>
                <a:uLnTx/>
                <a:uFillTx/>
                <a:latin typeface="+mn-ea"/>
              </a:rPr>
              <a:t>制作費無償の場合もお申し込みが必要となります。</a:t>
            </a:r>
            <a:endParaRPr kumimoji="0" lang="en-US" altLang="ja-JP" sz="1200" b="0" i="0" u="none" strike="noStrike" kern="0" cap="none" spc="0" normalizeH="0" baseline="0" noProof="0" dirty="0">
              <a:ln>
                <a:noFill/>
              </a:ln>
              <a:solidFill>
                <a:srgbClr val="C00000"/>
              </a:solidFill>
              <a:effectLst/>
              <a:uLnTx/>
              <a:uFillTx/>
              <a:latin typeface="+mn-ea"/>
            </a:endParaRPr>
          </a:p>
        </p:txBody>
      </p:sp>
    </p:spTree>
    <p:extLst>
      <p:ext uri="{BB962C8B-B14F-4D97-AF65-F5344CB8AC3E}">
        <p14:creationId xmlns:p14="http://schemas.microsoft.com/office/powerpoint/2010/main" val="1860475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B6C1E897-B1D5-905A-87A2-07A557B1EC6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804" b="3804"/>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04</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スペック詳細</a:t>
            </a:r>
          </a:p>
        </p:txBody>
      </p:sp>
    </p:spTree>
    <p:extLst>
      <p:ext uri="{BB962C8B-B14F-4D97-AF65-F5344CB8AC3E}">
        <p14:creationId xmlns:p14="http://schemas.microsoft.com/office/powerpoint/2010/main" val="39440222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60B8F41D-AFA8-468E-CDC2-0EA02DA8E74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スペック</a:t>
            </a:r>
            <a:br>
              <a:rPr lang="en-US" altLang="ja-JP" spc="0" dirty="0"/>
            </a:br>
            <a:r>
              <a:rPr lang="ja-JP" altLang="en-US" spc="0"/>
              <a:t>詳細</a:t>
            </a:r>
            <a:endParaRPr kumimoji="1" lang="ja-JP" altLang="en-US" spc="0"/>
          </a:p>
        </p:txBody>
      </p:sp>
      <p:graphicFrame>
        <p:nvGraphicFramePr>
          <p:cNvPr id="6" name="表 5">
            <a:extLst>
              <a:ext uri="{FF2B5EF4-FFF2-40B4-BE49-F238E27FC236}">
                <a16:creationId xmlns:a16="http://schemas.microsoft.com/office/drawing/2014/main" id="{186E9B8B-E7EB-4434-640D-5B063840D90E}"/>
              </a:ext>
            </a:extLst>
          </p:cNvPr>
          <p:cNvGraphicFramePr>
            <a:graphicFrameLocks noGrp="1"/>
          </p:cNvGraphicFramePr>
          <p:nvPr>
            <p:extLst>
              <p:ext uri="{D42A27DB-BD31-4B8C-83A1-F6EECF244321}">
                <p14:modId xmlns:p14="http://schemas.microsoft.com/office/powerpoint/2010/main" val="1378567804"/>
              </p:ext>
            </p:extLst>
          </p:nvPr>
        </p:nvGraphicFramePr>
        <p:xfrm>
          <a:off x="479425" y="1268413"/>
          <a:ext cx="11233150" cy="5126784"/>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799">
                  <a:extLst>
                    <a:ext uri="{9D8B030D-6E8A-4147-A177-3AD203B41FA5}">
                      <a16:colId xmlns:a16="http://schemas.microsoft.com/office/drawing/2014/main" val="20001"/>
                    </a:ext>
                  </a:extLst>
                </a:gridCol>
              </a:tblGrid>
              <a:tr h="43255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ブランドパネル関連商品（詳細は</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参照）</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117355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Yahoo! JAPAN PR</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企画 広告主様専用ページ</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・デバイス：スマートフォン</a:t>
                      </a:r>
                      <a:endParaRPr lang="en-US" altLang="ja-JP" sz="105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・更新：</a:t>
                      </a:r>
                      <a:r>
                        <a:rPr lang="ja-JP" altLang="en-US" sz="1050" dirty="0">
                          <a:solidFill>
                            <a:schemeClr val="accent3"/>
                          </a:solidFill>
                          <a:latin typeface="Meiryo" panose="020B0604030504040204" pitchFamily="34" charset="-128"/>
                          <a:ea typeface="Meiryo" panose="020B0604030504040204" pitchFamily="34" charset="-128"/>
                        </a:rPr>
                        <a:t>原則、掲載期間内における途中更新はお受けできません。</a:t>
                      </a:r>
                      <a:endParaRPr lang="en-US" altLang="ja-JP" sz="105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・二次利用：不可</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3"/>
                  </a:ext>
                </a:extLst>
              </a:tr>
              <a:tr h="11735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■企画ページの制作・掲載</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①契約分類：制作</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endPar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②契約サービス：</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制作</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ja-JP" sz="1050" kern="1200" dirty="0">
                          <a:solidFill>
                            <a:schemeClr val="tx1">
                              <a:lumMod val="65000"/>
                              <a:lumOff val="35000"/>
                            </a:schemeClr>
                          </a:solidFill>
                          <a:latin typeface="メイリオ"/>
                          <a:ea typeface="メイリオ"/>
                          <a:cs typeface="+mn-cs"/>
                        </a:rPr>
                        <a:t>トップページクリエイティブ企画</a:t>
                      </a:r>
                      <a:endPar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トップページカスタマイズ企画　ライト版　制作・掲載費</a:t>
                      </a:r>
                      <a:endPar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247624747"/>
                  </a:ext>
                </a:extLst>
              </a:tr>
              <a:tr h="3863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掲載期間</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誘導用広告の掲載期間に準ずる</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最大</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週間までを推奨</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a:t>
                      </a:r>
                      <a:endParaRPr lang="en-US" altLang="ja-JP" sz="1050" b="0" i="0" dirty="0">
                        <a:solidFill>
                          <a:schemeClr val="accent3"/>
                        </a:solidFill>
                        <a:effectLst/>
                        <a:latin typeface="Meiryo" panose="020B0604030504040204" pitchFamily="34" charset="-128"/>
                        <a:ea typeface="Meiryo" panose="020B0604030504040204" pitchFamily="34"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5"/>
                  </a:ext>
                </a:extLst>
              </a:tr>
              <a:tr h="196075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■誘導広告</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料金は</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参照／</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Yahoo!</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ディスプレイ広告の広告管理ツールからお申し込み</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■制作・掲載費</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料金は</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P12</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参照／事前見積もり：不要／共通のフォームからお申し込み</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企画内容によって、別途費用が発生する場合があります</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6"/>
                          </a:solidFill>
                          <a:effectLst/>
                          <a:latin typeface="Meiryo" panose="020B0604030504040204" pitchFamily="34" charset="-128"/>
                          <a:ea typeface="Meiryo" panose="020B0604030504040204" pitchFamily="34" charset="-128"/>
                          <a:cs typeface="+mn-cs"/>
                        </a:rPr>
                        <a:t>※</a:t>
                      </a:r>
                      <a:r>
                        <a:rPr kumimoji="1" lang="ja-JP" altLang="en-US" sz="1050" b="0" i="0" kern="1200" dirty="0">
                          <a:solidFill>
                            <a:schemeClr val="accent6"/>
                          </a:solidFill>
                          <a:effectLst/>
                          <a:latin typeface="Meiryo" panose="020B0604030504040204" pitchFamily="34" charset="-128"/>
                          <a:ea typeface="Meiryo" panose="020B0604030504040204" pitchFamily="34" charset="-128"/>
                          <a:cs typeface="+mn-cs"/>
                        </a:rPr>
                        <a:t>制作費無償プランの場合も、関連約款に同意いただく必要があるため</a:t>
                      </a:r>
                      <a:r>
                        <a:rPr kumimoji="1" lang="en-US" altLang="ja-JP" sz="1050" b="0" i="0" kern="1200" dirty="0">
                          <a:solidFill>
                            <a:schemeClr val="accent6"/>
                          </a:solidFill>
                          <a:effectLst/>
                          <a:latin typeface="Meiryo" panose="020B0604030504040204" pitchFamily="34" charset="-128"/>
                          <a:ea typeface="Meiryo" panose="020B0604030504040204" pitchFamily="34" charset="-128"/>
                          <a:cs typeface="+mn-cs"/>
                        </a:rPr>
                        <a:t>0</a:t>
                      </a:r>
                      <a:r>
                        <a:rPr kumimoji="1" lang="ja-JP" altLang="en-US" sz="1050" b="0" i="0" kern="1200" dirty="0">
                          <a:solidFill>
                            <a:schemeClr val="accent6"/>
                          </a:solidFill>
                          <a:effectLst/>
                          <a:latin typeface="Meiryo" panose="020B0604030504040204" pitchFamily="34" charset="-128"/>
                          <a:ea typeface="Meiryo" panose="020B0604030504040204" pitchFamily="34" charset="-128"/>
                          <a:cs typeface="+mn-cs"/>
                        </a:rPr>
                        <a:t>円でお申し込みいただきます</a:t>
                      </a:r>
                      <a:endParaRPr kumimoji="1" lang="en-US" altLang="ja-JP" sz="1050" b="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523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スペック詳細</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6217E8A9-573E-91F4-B61C-7CF34DB67A9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スペック</a:t>
            </a:r>
            <a:br>
              <a:rPr lang="en-US" altLang="ja-JP" spc="0" dirty="0"/>
            </a:br>
            <a:r>
              <a:rPr lang="ja-JP" altLang="en-US" spc="0"/>
              <a:t>詳細</a:t>
            </a:r>
            <a:endParaRPr kumimoji="1" lang="ja-JP" altLang="en-US" spc="0"/>
          </a:p>
        </p:txBody>
      </p:sp>
      <p:graphicFrame>
        <p:nvGraphicFramePr>
          <p:cNvPr id="5" name="表 4">
            <a:extLst>
              <a:ext uri="{FF2B5EF4-FFF2-40B4-BE49-F238E27FC236}">
                <a16:creationId xmlns:a16="http://schemas.microsoft.com/office/drawing/2014/main" id="{2E721615-7D4E-8FF1-27B5-B9BB995EC59D}"/>
              </a:ext>
            </a:extLst>
          </p:cNvPr>
          <p:cNvGraphicFramePr>
            <a:graphicFrameLocks noGrp="1"/>
          </p:cNvGraphicFramePr>
          <p:nvPr>
            <p:extLst>
              <p:ext uri="{D42A27DB-BD31-4B8C-83A1-F6EECF244321}">
                <p14:modId xmlns:p14="http://schemas.microsoft.com/office/powerpoint/2010/main" val="2622697415"/>
              </p:ext>
            </p:extLst>
          </p:nvPr>
        </p:nvGraphicFramePr>
        <p:xfrm>
          <a:off x="479424" y="1268413"/>
          <a:ext cx="11233151" cy="5113337"/>
        </p:xfrm>
        <a:graphic>
          <a:graphicData uri="http://schemas.openxmlformats.org/drawingml/2006/table">
            <a:tbl>
              <a:tblPr firstRow="1" bandRow="1"/>
              <a:tblGrid>
                <a:gridCol w="1657351">
                  <a:extLst>
                    <a:ext uri="{9D8B030D-6E8A-4147-A177-3AD203B41FA5}">
                      <a16:colId xmlns:a16="http://schemas.microsoft.com/office/drawing/2014/main" val="20000"/>
                    </a:ext>
                  </a:extLst>
                </a:gridCol>
                <a:gridCol w="9575800">
                  <a:extLst>
                    <a:ext uri="{9D8B030D-6E8A-4147-A177-3AD203B41FA5}">
                      <a16:colId xmlns:a16="http://schemas.microsoft.com/office/drawing/2014/main" val="20001"/>
                    </a:ext>
                  </a:extLst>
                </a:gridCol>
              </a:tblGrid>
              <a:tr h="117768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a:solidFill>
                            <a:schemeClr val="bg1"/>
                          </a:solidFill>
                          <a:latin typeface="Meiryo" panose="020B0604030504040204" pitchFamily="34" charset="-128"/>
                          <a:ea typeface="Meiryo" panose="020B0604030504040204" pitchFamily="34" charset="-128"/>
                          <a:cs typeface="Meiryo UI" pitchFamily="50" charset="-128"/>
                        </a:rPr>
                        <a:t>お申し込み期限</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原則として、</a:t>
                      </a:r>
                      <a:r>
                        <a:rPr kumimoji="1" lang="ja-JP" altLang="en-US" sz="105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掲載開始の</a:t>
                      </a:r>
                      <a:r>
                        <a:rPr kumimoji="1" lang="en-US" altLang="ja-JP" sz="105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10</a:t>
                      </a:r>
                      <a:r>
                        <a:rPr kumimoji="1" lang="ja-JP" altLang="en-US" sz="105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営業日前までに</a:t>
                      </a:r>
                      <a:r>
                        <a:rPr kumimoji="1" lang="ja-JP" altLang="en-US" sz="105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お申し込みください</a:t>
                      </a:r>
                      <a:endParaRPr kumimoji="1" lang="en-US" altLang="ja-JP" sz="105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制作に必要な提供素材が全てそろっている状態でのお申込み期限となります。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提供素材に不備等あった場合、掲載開始日の変更をお願いする場合がございます。</a:t>
                      </a:r>
                      <a:endParaRPr kumimoji="1" lang="en-US" altLang="ja-JP" sz="900" b="0" i="0" kern="1200" noProof="0" dirty="0">
                        <a:solidFill>
                          <a:schemeClr val="tx1">
                            <a:lumMod val="65000"/>
                            <a:lumOff val="35000"/>
                          </a:schemeClr>
                        </a:solidFill>
                        <a:effectLst/>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詳細に関しては実施フロー、クリエイティブガイドラインをご確認ください。</a:t>
                      </a:r>
                      <a:endParaRPr kumimoji="1" lang="en-US" altLang="ja-JP" sz="900" b="0" i="0" kern="1200" noProof="0" dirty="0">
                        <a:solidFill>
                          <a:schemeClr val="accent3"/>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所定の方法によるお申し込み契約の成立後はキャンセルは不可となります</a:t>
                      </a:r>
                      <a:endPar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お申し込み時に掲載期間が未決定の場合は、別途、掲載開始日の</a:t>
                      </a:r>
                      <a:r>
                        <a:rPr kumimoji="1" lang="en-US" altLang="ja-JP"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5</a:t>
                      </a:r>
                      <a:r>
                        <a:rPr kumimoji="1" lang="ja-JP" altLang="en-US" sz="9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171287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誘導用広告</a:t>
                      </a:r>
                      <a:r>
                        <a:rPr kumimoji="1" lang="ja-JP" altLang="en-US" sz="1050" b="0" i="0" kern="1200">
                          <a:solidFill>
                            <a:schemeClr val="bg1"/>
                          </a:solidFill>
                          <a:latin typeface="Meiryo" panose="020B0604030504040204" pitchFamily="34" charset="-128"/>
                          <a:ea typeface="Meiryo" panose="020B0604030504040204" pitchFamily="34" charset="-128"/>
                          <a:cs typeface="+mn-cs"/>
                        </a:rPr>
                        <a:t>をキャンセル</a:t>
                      </a:r>
                      <a:br>
                        <a:rPr kumimoji="1" lang="en-US" altLang="ja-JP" sz="1050" b="0" i="0" kern="1200" dirty="0">
                          <a:solidFill>
                            <a:schemeClr val="bg1"/>
                          </a:solidFill>
                          <a:latin typeface="Meiryo" panose="020B0604030504040204" pitchFamily="34" charset="-128"/>
                          <a:ea typeface="Meiryo" panose="020B0604030504040204" pitchFamily="34" charset="-128"/>
                          <a:cs typeface="+mn-cs"/>
                        </a:rPr>
                      </a:br>
                      <a:r>
                        <a:rPr kumimoji="1" lang="ja-JP" altLang="en-US" sz="1050" b="0" i="0" kern="1200">
                          <a:solidFill>
                            <a:schemeClr val="bg1"/>
                          </a:solidFill>
                          <a:latin typeface="Meiryo" panose="020B0604030504040204" pitchFamily="34" charset="-128"/>
                          <a:ea typeface="Meiryo" panose="020B0604030504040204" pitchFamily="34" charset="-128"/>
                          <a:cs typeface="+mn-cs"/>
                        </a:rPr>
                        <a:t>される</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場合について</a:t>
                      </a:r>
                      <a:endParaRPr kumimoji="1" lang="ja-JP" altLang="en-US" sz="1050" b="0" i="0" kern="1200" noProof="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また、誘導用広告のキャンセル料については、広告取扱基本規定【別紙１】に従います。</a:t>
                      </a:r>
                      <a:endPar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広告取扱基本規定：</a:t>
                      </a:r>
                      <a:r>
                        <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https://</a:t>
                      </a:r>
                      <a:r>
                        <a:rPr kumimoji="1" lang="en-US" altLang="ja-JP" sz="1050" kern="1200" noProof="0" dirty="0" err="1">
                          <a:solidFill>
                            <a:schemeClr val="accent3"/>
                          </a:solidFill>
                          <a:latin typeface="Meiryo" panose="020B0604030504040204" pitchFamily="34" charset="-128"/>
                          <a:ea typeface="Meiryo" panose="020B0604030504040204" pitchFamily="34" charset="-128"/>
                          <a:cs typeface="Meiryo UI" panose="020B0604030504040204" pitchFamily="50" charset="-128"/>
                        </a:rPr>
                        <a:t>marketing.yahoo.co.jp</a:t>
                      </a:r>
                      <a:r>
                        <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/guidelines/</a:t>
                      </a:r>
                      <a:r>
                        <a:rPr kumimoji="1" lang="en-US" altLang="ja-JP" sz="1050" kern="1200" noProof="0" dirty="0" err="1">
                          <a:solidFill>
                            <a:schemeClr val="accent3"/>
                          </a:solidFill>
                          <a:latin typeface="Meiryo" panose="020B0604030504040204" pitchFamily="34" charset="-128"/>
                          <a:ea typeface="Meiryo" panose="020B0604030504040204" pitchFamily="34" charset="-128"/>
                          <a:cs typeface="Meiryo UI" panose="020B0604030504040204" pitchFamily="50" charset="-128"/>
                        </a:rPr>
                        <a:t>terms.html</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169349961"/>
                  </a:ext>
                </a:extLst>
              </a:tr>
              <a:tr h="47339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有効期限</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2023</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9</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30</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日掲載終了分</a:t>
                      </a:r>
                      <a:endParaRPr lang="ja-JP" altLang="en-US" sz="1050" dirty="0">
                        <a:solidFill>
                          <a:schemeClr val="accent3"/>
                        </a:solidFill>
                        <a:latin typeface="Meiryo" panose="020B0604030504040204" pitchFamily="34" charset="-128"/>
                        <a:ea typeface="Meiryo" panose="020B0604030504040204" pitchFamily="34" charset="-128"/>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752225600"/>
                  </a:ext>
                </a:extLst>
              </a:tr>
              <a:tr h="101874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■誘導広告：</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imps</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数、クリック数、クリック率</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■企画ページ：</a:t>
                      </a:r>
                      <a:r>
                        <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rPr>
                        <a:t>PV</a:t>
                      </a:r>
                      <a:r>
                        <a:rPr kumimoji="1" lang="ja-JP" altLang="en-US" sz="1050" b="0" i="0" kern="1200" dirty="0">
                          <a:solidFill>
                            <a:schemeClr val="accent3"/>
                          </a:solidFill>
                          <a:effectLst/>
                          <a:latin typeface="Meiryo" panose="020B0604030504040204" pitchFamily="34" charset="-128"/>
                          <a:ea typeface="Meiryo" panose="020B0604030504040204" pitchFamily="34" charset="-128"/>
                          <a:cs typeface="+mn-cs"/>
                        </a:rPr>
                        <a:t>、着地ページへの遷移数、アンケート</a:t>
                      </a:r>
                      <a:endParaRPr kumimoji="1" lang="en-US" altLang="ja-JP" sz="1050" b="0" i="0" kern="1200" dirty="0">
                        <a:solidFill>
                          <a:schemeClr val="accent3"/>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chemeClr val="accent3"/>
                          </a:solidFill>
                          <a:latin typeface="Meiryo" panose="020B0604030504040204" pitchFamily="34" charset="-128"/>
                          <a:ea typeface="Meiryo" panose="020B0604030504040204" pitchFamily="34" charset="-128"/>
                          <a:cs typeface="Verdana" pitchFamily="34" charset="0"/>
                        </a:rPr>
                        <a:t>※</a:t>
                      </a:r>
                      <a:r>
                        <a:rPr lang="ja-JP" altLang="en-US" sz="900" dirty="0">
                          <a:solidFill>
                            <a:schemeClr val="accent3"/>
                          </a:solidFill>
                          <a:latin typeface="Meiryo" panose="020B0604030504040204" pitchFamily="34" charset="-128"/>
                          <a:ea typeface="Meiryo" panose="020B0604030504040204" pitchFamily="34" charset="-128"/>
                          <a:cs typeface="Verdana" pitchFamily="34" charset="0"/>
                        </a:rPr>
                        <a:t>掲載終了から</a:t>
                      </a:r>
                      <a:r>
                        <a:rPr lang="en-US" altLang="ja-JP" sz="900" dirty="0">
                          <a:solidFill>
                            <a:schemeClr val="accent3"/>
                          </a:solidFill>
                          <a:latin typeface="Meiryo" panose="020B0604030504040204" pitchFamily="34" charset="-128"/>
                          <a:ea typeface="Meiryo" panose="020B0604030504040204" pitchFamily="34" charset="-128"/>
                          <a:cs typeface="Verdana" pitchFamily="34" charset="0"/>
                        </a:rPr>
                        <a:t>2</a:t>
                      </a:r>
                      <a:r>
                        <a:rPr lang="ja-JP" altLang="en-US" sz="900" dirty="0">
                          <a:solidFill>
                            <a:schemeClr val="accent3"/>
                          </a:solidFill>
                          <a:latin typeface="Meiryo" panose="020B0604030504040204" pitchFamily="34" charset="-128"/>
                          <a:ea typeface="Meiryo" panose="020B0604030504040204" pitchFamily="34" charset="-128"/>
                          <a:cs typeface="Verdana" pitchFamily="34" charset="0"/>
                        </a:rPr>
                        <a:t>週間程度でご提出いたします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120150108"/>
                  </a:ext>
                </a:extLst>
              </a:tr>
              <a:tr h="73064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制作・掲載費の申し込みの際に、</a:t>
                      </a:r>
                      <a:r>
                        <a:rPr kumimoji="1" lang="ja-JP"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備考欄に予約した誘導用広告の</a:t>
                      </a:r>
                      <a:r>
                        <a:rPr kumimoji="1" lang="ja-JP" altLang="en-US"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アカウント</a:t>
                      </a:r>
                      <a:r>
                        <a:rPr kumimoji="1" lang="en-US"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キャンペーン</a:t>
                      </a:r>
                      <a:r>
                        <a:rPr kumimoji="1" lang="en-US"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chemeClr val="accent6"/>
                          </a:solidFill>
                          <a:effectLst/>
                          <a:uLnTx/>
                          <a:uFillTx/>
                          <a:latin typeface="Meiryo" panose="020B0604030504040204" pitchFamily="34" charset="-128"/>
                          <a:ea typeface="Meiryo" panose="020B0604030504040204" pitchFamily="34" charset="-128"/>
                          <a:cs typeface="+mn-cs"/>
                        </a:rPr>
                        <a:t>金額を記載してください</a:t>
                      </a:r>
                    </a:p>
                    <a:p>
                      <a:pPr>
                        <a:lnSpc>
                          <a:spcPct val="130000"/>
                        </a:lnSpc>
                      </a:pP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※お申し込み時に掲載期間が未決定の場合は、別途、掲載開始日の</a:t>
                      </a:r>
                      <a:r>
                        <a:rPr kumimoji="1" lang="en-US"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5</a:t>
                      </a: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営業日前までに予約した誘導用広告の</a:t>
                      </a:r>
                      <a:r>
                        <a:rPr kumimoji="1" lang="ja-JP" altLang="en-US"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アカウント</a:t>
                      </a:r>
                      <a:r>
                        <a:rPr kumimoji="1" lang="en-US"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キャンペーン</a:t>
                      </a:r>
                      <a:r>
                        <a:rPr kumimoji="1" lang="en-US"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金額をメールでご連絡ください</a:t>
                      </a:r>
                      <a:endParaRPr kumimoji="1" lang="ja-JP" altLang="en-US" sz="90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1029257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6959EAC2-EB1E-8B05-E56D-7766174E112E}"/>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05</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実施フロー</a:t>
            </a:r>
          </a:p>
        </p:txBody>
      </p:sp>
    </p:spTree>
    <p:extLst>
      <p:ext uri="{BB962C8B-B14F-4D97-AF65-F5344CB8AC3E}">
        <p14:creationId xmlns:p14="http://schemas.microsoft.com/office/powerpoint/2010/main" val="29023603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実施フロー</a:t>
            </a:r>
            <a:endParaRPr kumimoji="1" lang="ja-JP" altLang="en-US" dirty="0"/>
          </a:p>
        </p:txBody>
      </p:sp>
      <p:pic>
        <p:nvPicPr>
          <p:cNvPr id="16" name="図プレースホルダー 15" descr="アイコン&#10;&#10;自動的に生成された説明">
            <a:extLst>
              <a:ext uri="{FF2B5EF4-FFF2-40B4-BE49-F238E27FC236}">
                <a16:creationId xmlns:a16="http://schemas.microsoft.com/office/drawing/2014/main" id="{5E1F904B-8316-8B63-D05F-B51A5CE53F2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実施</a:t>
            </a:r>
            <a:br>
              <a:rPr lang="en-US" altLang="ja-JP" spc="0" dirty="0"/>
            </a:br>
            <a:r>
              <a:rPr lang="ja-JP" altLang="en-US" spc="0"/>
              <a:t>フロー</a:t>
            </a:r>
            <a:endParaRPr kumimoji="1" lang="ja-JP" altLang="en-US" spc="0"/>
          </a:p>
        </p:txBody>
      </p:sp>
      <p:sp>
        <p:nvSpPr>
          <p:cNvPr id="21" name="テキスト ボックス 20">
            <a:extLst>
              <a:ext uri="{FF2B5EF4-FFF2-40B4-BE49-F238E27FC236}">
                <a16:creationId xmlns:a16="http://schemas.microsoft.com/office/drawing/2014/main" id="{7930BFD8-4B65-6CAA-7AEB-6D8CB5559AF2}"/>
              </a:ext>
            </a:extLst>
          </p:cNvPr>
          <p:cNvSpPr txBox="1"/>
          <p:nvPr/>
        </p:nvSpPr>
        <p:spPr>
          <a:xfrm>
            <a:off x="8470394" y="2876048"/>
            <a:ext cx="3542066" cy="1692771"/>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②でご提供いただく素材は、入稿仕様、審査上問題があった場合は修正をお願いする場合がございます。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提供素材について懸念等がある場合は、事前審査をお願いいたします。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545454"/>
                </a:solidFill>
                <a:latin typeface="Meiryo" panose="020B0604030504040204" pitchFamily="34" charset="-128"/>
                <a:ea typeface="Meiryo" panose="020B0604030504040204" pitchFamily="34" charset="-128"/>
              </a:rPr>
              <a:t>※</a:t>
            </a:r>
            <a:r>
              <a:rPr kumimoji="0" lang="ja-JP" altLang="en-US" sz="1000" kern="0" dirty="0">
                <a:solidFill>
                  <a:srgbClr val="545454"/>
                </a:solidFill>
                <a:latin typeface="Meiryo" panose="020B0604030504040204" pitchFamily="34" charset="-128"/>
                <a:ea typeface="Meiryo" panose="020B0604030504040204" pitchFamily="34" charset="-128"/>
              </a:rPr>
              <a:t> ②提供素材の動画の修正は不可。</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545454"/>
                </a:solidFill>
                <a:latin typeface="Meiryo" panose="020B0604030504040204" pitchFamily="34" charset="-128"/>
                <a:ea typeface="Meiryo" panose="020B0604030504040204" pitchFamily="34" charset="-128"/>
              </a:rPr>
              <a:t>ただし審査</a:t>
            </a:r>
            <a:r>
              <a:rPr kumimoji="0" lang="en-US" altLang="ja-JP" sz="1000" kern="0" dirty="0">
                <a:solidFill>
                  <a:srgbClr val="545454"/>
                </a:solidFill>
                <a:latin typeface="Meiryo" panose="020B0604030504040204" pitchFamily="34" charset="-128"/>
                <a:ea typeface="Meiryo" panose="020B0604030504040204" pitchFamily="34" charset="-128"/>
              </a:rPr>
              <a:t>NG</a:t>
            </a:r>
            <a:r>
              <a:rPr kumimoji="0" lang="ja-JP" altLang="en-US" sz="1000" kern="0" dirty="0">
                <a:solidFill>
                  <a:srgbClr val="545454"/>
                </a:solidFill>
                <a:latin typeface="Meiryo" panose="020B0604030504040204" pitchFamily="34" charset="-128"/>
                <a:ea typeface="Meiryo" panose="020B0604030504040204" pitchFamily="34" charset="-128"/>
              </a:rPr>
              <a:t>や見切れてはいけない部分が見切れていたなど致命的な場合のみ本番反映前までに提供素材の動画の修正版をご連絡いただければ対応します。</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545454"/>
                </a:solidFill>
                <a:latin typeface="Meiryo" panose="020B0604030504040204" pitchFamily="34" charset="-128"/>
                <a:ea typeface="Meiryo" panose="020B0604030504040204" pitchFamily="34" charset="-128"/>
              </a:rPr>
              <a:t>再度問題が発生した場合には掲載延長などの対応をいただく可能性がございます。</a:t>
            </a:r>
            <a:endParaRPr kumimoji="0" lang="en-US" altLang="ja-JP" sz="1000" kern="0" dirty="0">
              <a:solidFill>
                <a:srgbClr val="545454"/>
              </a:solidFill>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A9A6E8CF-7B70-5242-9BA9-D1FA62E01196}"/>
              </a:ext>
            </a:extLst>
          </p:cNvPr>
          <p:cNvSpPr txBox="1"/>
          <p:nvPr/>
        </p:nvSpPr>
        <p:spPr>
          <a:xfrm>
            <a:off x="1415480" y="2638815"/>
            <a:ext cx="6200345" cy="3944157"/>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事前提案可否</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詳細は「クリエイティブ企画の事前提案可否について」のページを参照ください</a:t>
            </a:r>
            <a:endParaRPr kumimoji="0" lang="en-US" altLang="ja-JP" sz="10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クリエイティブ素材のご提供</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詳細は「提供素材について」のページ①～⑤をご確認ください</a:t>
            </a:r>
            <a:br>
              <a:rPr kumimoji="0" lang="en-US" altLang="ja-JP" sz="1000" kern="0" dirty="0">
                <a:solidFill>
                  <a:srgbClr val="545454"/>
                </a:solidFill>
                <a:latin typeface="Meiryo" panose="020B0604030504040204" pitchFamily="34" charset="-128"/>
                <a:ea typeface="Meiryo" panose="020B0604030504040204" pitchFamily="34" charset="-128"/>
              </a:rPr>
            </a:br>
            <a:r>
              <a:rPr kumimoji="0" lang="ja-JP" altLang="en-US" sz="1000" kern="0" dirty="0">
                <a:solidFill>
                  <a:srgbClr val="545454"/>
                </a:solidFill>
                <a:latin typeface="Meiryo" panose="020B0604030504040204" pitchFamily="34" charset="-128"/>
                <a:ea typeface="Meiryo" panose="020B0604030504040204" pitchFamily="34" charset="-128"/>
              </a:rPr>
              <a:t>広告主様または代理店様にて、クリエイティブをご用意いただく必要がございます</a:t>
            </a:r>
            <a:endParaRPr kumimoji="0" lang="ja-JP" altLang="en-US" sz="1400" b="1"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prstClr val="black">
                    <a:lumMod val="65000"/>
                    <a:lumOff val="35000"/>
                  </a:prstClr>
                </a:solidFill>
              </a:rPr>
              <a:t>提供素材の事前審査</a:t>
            </a:r>
            <a:r>
              <a:rPr kumimoji="0" lang="ja-JP" altLang="en-US" sz="1400" kern="0" dirty="0">
                <a:solidFill>
                  <a:prstClr val="black">
                    <a:lumMod val="65000"/>
                    <a:lumOff val="35000"/>
                  </a:prstClr>
                </a:solidFill>
              </a:rPr>
              <a:t>（入稿前審査）</a:t>
            </a:r>
            <a:br>
              <a:rPr kumimoji="0" lang="en-US" altLang="ja-JP" sz="1400" kern="0" dirty="0">
                <a:solidFill>
                  <a:prstClr val="black">
                    <a:lumMod val="65000"/>
                    <a:lumOff val="35000"/>
                  </a:prstClr>
                </a:solidFill>
              </a:rPr>
            </a:br>
            <a:r>
              <a:rPr kumimoji="0" lang="ja-JP" altLang="en-US" sz="1000" kern="0" dirty="0">
                <a:solidFill>
                  <a:prstClr val="black">
                    <a:lumMod val="65000"/>
                    <a:lumOff val="35000"/>
                  </a:prstClr>
                </a:solidFill>
              </a:rPr>
              <a:t>弊社営業が社内にて、ご連絡いただいたクリエイティブとリンク先の広告掲載基準観点の審査依頼の申請をおこないます</a:t>
            </a:r>
            <a:endParaRPr kumimoji="0" lang="en-US" altLang="ja-JP" sz="1400" kern="0" dirty="0">
              <a:solidFill>
                <a:prstClr val="black">
                  <a:lumMod val="65000"/>
                  <a:lumOff val="35000"/>
                </a:prstClr>
              </a:solidFill>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広告管理ツールより対象広告（ブランドパネル</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SP</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関連商品）の予約</a:t>
            </a:r>
            <a:br>
              <a:rPr kumimoji="0" lang="en-US" altLang="ja-JP" sz="1000" i="0" u="none" strike="noStrike" kern="0" cap="none" spc="0" normalizeH="0" baseline="0" noProof="0" dirty="0">
                <a:ln>
                  <a:noFill/>
                </a:ln>
                <a:solidFill>
                  <a:prstClr val="black">
                    <a:lumMod val="65000"/>
                    <a:lumOff val="35000"/>
                  </a:prstClr>
                </a:solidFill>
                <a:effectLst/>
                <a:uLnTx/>
                <a:uFillTx/>
                <a:latin typeface="+mn-ea"/>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Yahoo! JAPAN</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トップページカスタマイズ企画ライト版制作・掲載費の申し込み</a:t>
            </a: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演出の組み込み、実装、本番</a:t>
            </a:r>
            <a:r>
              <a:rPr kumimoji="0" lang="en-US" altLang="ja-JP" sz="1400" b="1" i="0" u="none" strike="noStrike" kern="0" cap="none" spc="0" normalizeH="0" baseline="0" noProof="0" dirty="0">
                <a:ln>
                  <a:noFill/>
                </a:ln>
                <a:solidFill>
                  <a:prstClr val="black">
                    <a:lumMod val="65000"/>
                    <a:lumOff val="35000"/>
                  </a:prstClr>
                </a:solidFill>
                <a:effectLst/>
                <a:uLnTx/>
                <a:uFillTx/>
              </a:rPr>
              <a:t>URL</a:t>
            </a:r>
            <a:r>
              <a:rPr kumimoji="0" lang="ja-JP" altLang="en-US" sz="1400" b="1" i="0" u="none" strike="noStrike" kern="0" cap="none" spc="0" normalizeH="0" baseline="0" noProof="0" dirty="0">
                <a:ln>
                  <a:noFill/>
                </a:ln>
                <a:solidFill>
                  <a:prstClr val="black">
                    <a:lumMod val="65000"/>
                    <a:lumOff val="35000"/>
                  </a:prstClr>
                </a:solidFill>
                <a:effectLst/>
                <a:uLnTx/>
                <a:uFillTx/>
              </a:rPr>
              <a:t>発行</a:t>
            </a:r>
            <a:r>
              <a:rPr kumimoji="0" lang="en-US" altLang="ja-JP" sz="1400" b="1" i="0" u="none" strike="noStrike" kern="0" cap="none" spc="0" normalizeH="0" baseline="0" noProof="0" dirty="0">
                <a:ln>
                  <a:noFill/>
                </a:ln>
                <a:solidFill>
                  <a:prstClr val="black">
                    <a:lumMod val="65000"/>
                    <a:lumOff val="35000"/>
                  </a:prstClr>
                </a:solidFill>
                <a:effectLst/>
                <a:uLnTx/>
                <a:uFillTx/>
              </a:rPr>
              <a:t> (9〜</a:t>
            </a:r>
            <a:r>
              <a:rPr kumimoji="0" lang="ja-JP" altLang="en-US" sz="1400" b="1" i="0" u="none" strike="noStrike" kern="0" cap="none" spc="0" normalizeH="0" baseline="0" noProof="0" dirty="0">
                <a:ln>
                  <a:noFill/>
                </a:ln>
                <a:solidFill>
                  <a:prstClr val="black">
                    <a:lumMod val="65000"/>
                    <a:lumOff val="35000"/>
                  </a:prstClr>
                </a:solidFill>
                <a:effectLst/>
                <a:uLnTx/>
                <a:uFillTx/>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動画の組み込み、</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HTML</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実装、本番環境反映、動作確認、ログ確認</a:t>
            </a:r>
            <a:endParaRPr kumimoji="0" lang="en-US" altLang="ja-JP" sz="1000" i="0" u="none" strike="noStrike" kern="0" cap="none" spc="0" normalizeH="0" baseline="0" noProof="0" dirty="0">
              <a:ln>
                <a:noFill/>
              </a:ln>
              <a:solidFill>
                <a:prstClr val="black">
                  <a:lumMod val="65000"/>
                  <a:lumOff val="35000"/>
                </a:prstClr>
              </a:solidFill>
              <a:effectLst/>
              <a:uLnTx/>
              <a:uFillTx/>
              <a:latin typeface="+mn-ea"/>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最終確認、誘導用広告入稿</a:t>
            </a:r>
            <a:r>
              <a:rPr kumimoji="0" lang="en-US" altLang="ja-JP" sz="1400" b="1" i="0" u="none" strike="noStrike" kern="0" cap="none" spc="0" normalizeH="0" baseline="0" noProof="0" dirty="0">
                <a:ln>
                  <a:noFill/>
                </a:ln>
                <a:solidFill>
                  <a:prstClr val="black">
                    <a:lumMod val="65000"/>
                    <a:lumOff val="35000"/>
                  </a:prstClr>
                </a:solidFill>
                <a:effectLst/>
                <a:uLnTx/>
                <a:uFillTx/>
              </a:rPr>
              <a:t> (5〜</a:t>
            </a:r>
            <a:r>
              <a:rPr kumimoji="0" lang="ja-JP" altLang="en-US" sz="1400" b="1" i="0" u="none" strike="noStrike" kern="0" cap="none" spc="0" normalizeH="0" baseline="0" noProof="0" dirty="0">
                <a:ln>
                  <a:noFill/>
                </a:ln>
                <a:solidFill>
                  <a:prstClr val="black">
                    <a:lumMod val="65000"/>
                    <a:lumOff val="35000"/>
                  </a:prstClr>
                </a:solidFill>
                <a:effectLst/>
                <a:uLnTx/>
                <a:uFillTx/>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br>
              <a:rPr kumimoji="0" lang="en-US" altLang="ja-JP" sz="1400" b="1" i="0" u="none" strike="noStrike" kern="0" cap="none" spc="0" normalizeH="0" baseline="0" noProof="0" dirty="0">
                <a:ln>
                  <a:noFill/>
                </a:ln>
                <a:solidFill>
                  <a:prstClr val="black">
                    <a:lumMod val="65000"/>
                    <a:lumOff val="35000"/>
                  </a:prstClr>
                </a:solidFill>
                <a:effectLst/>
                <a:uLnTx/>
                <a:uFillTx/>
              </a:rPr>
            </a:b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広告主様、代理店様最終確認　</a:t>
            </a:r>
            <a:r>
              <a:rPr kumimoji="0" lang="en-US" altLang="ja-JP" sz="1000" i="0" u="none" strike="noStrike" kern="0" cap="none" spc="0" normalizeH="0" baseline="0" noProof="0" dirty="0">
                <a:ln>
                  <a:noFill/>
                </a:ln>
                <a:solidFill>
                  <a:prstClr val="black">
                    <a:lumMod val="65000"/>
                    <a:lumOff val="35000"/>
                  </a:prstClr>
                </a:solidFill>
                <a:effectLst/>
                <a:uLnTx/>
                <a:uFillTx/>
                <a:latin typeface="+mn-ea"/>
              </a:rPr>
              <a:t>※</a:t>
            </a:r>
            <a:r>
              <a:rPr kumimoji="0" lang="ja-JP" altLang="en-US" sz="1000" i="0" u="none" strike="noStrike" kern="0" cap="none" spc="0" normalizeH="0" baseline="0" noProof="0" dirty="0">
                <a:ln>
                  <a:noFill/>
                </a:ln>
                <a:solidFill>
                  <a:prstClr val="black">
                    <a:lumMod val="65000"/>
                    <a:lumOff val="35000"/>
                  </a:prstClr>
                </a:solidFill>
                <a:effectLst/>
                <a:uLnTx/>
                <a:uFillTx/>
                <a:latin typeface="+mn-ea"/>
              </a:rPr>
              <a:t>この時点での修正は原則お受けできません</a:t>
            </a:r>
            <a:br>
              <a:rPr kumimoji="0" lang="en-US" altLang="ja-JP" sz="1000" i="0" u="none" strike="noStrike" kern="0" cap="none" spc="0" normalizeH="0" baseline="0" noProof="0" dirty="0">
                <a:ln>
                  <a:noFill/>
                </a:ln>
                <a:solidFill>
                  <a:prstClr val="black">
                    <a:lumMod val="65000"/>
                    <a:lumOff val="35000"/>
                  </a:prstClr>
                </a:solidFill>
                <a:effectLst/>
                <a:uLnTx/>
                <a:uFillTx/>
                <a:latin typeface="+mn-ea"/>
              </a:rPr>
            </a:br>
            <a:r>
              <a:rPr kumimoji="0" lang="ja-JP" altLang="en-US" sz="1000" kern="0" dirty="0">
                <a:solidFill>
                  <a:prstClr val="black">
                    <a:lumMod val="65000"/>
                    <a:lumOff val="35000"/>
                  </a:prstClr>
                </a:solidFill>
                <a:latin typeface="+mn-ea"/>
              </a:rPr>
              <a:t>広告管理ツールにて誘導用広告（ブランドパネル</a:t>
            </a:r>
            <a:r>
              <a:rPr kumimoji="0" lang="en-US" altLang="ja-JP" sz="1000" kern="0" dirty="0">
                <a:solidFill>
                  <a:prstClr val="black">
                    <a:lumMod val="65000"/>
                    <a:lumOff val="35000"/>
                  </a:prstClr>
                </a:solidFill>
                <a:latin typeface="+mn-ea"/>
              </a:rPr>
              <a:t>SP</a:t>
            </a:r>
            <a:r>
              <a:rPr kumimoji="0" lang="ja-JP" altLang="en-US" sz="1000" kern="0" dirty="0">
                <a:solidFill>
                  <a:prstClr val="black">
                    <a:lumMod val="65000"/>
                    <a:lumOff val="35000"/>
                  </a:prstClr>
                </a:solidFill>
                <a:latin typeface="+mn-ea"/>
              </a:rPr>
              <a:t>関連商品）の入稿</a:t>
            </a:r>
            <a:r>
              <a:rPr kumimoji="0" lang="en-US" altLang="ja-JP" sz="1000" kern="0" dirty="0">
                <a:solidFill>
                  <a:prstClr val="black">
                    <a:lumMod val="65000"/>
                    <a:lumOff val="35000"/>
                  </a:prstClr>
                </a:solidFill>
                <a:latin typeface="+mn-ea"/>
              </a:rPr>
              <a:t>(</a:t>
            </a:r>
            <a:r>
              <a:rPr kumimoji="0" lang="ja-JP" altLang="en-US" sz="1000" kern="0" dirty="0">
                <a:solidFill>
                  <a:prstClr val="black">
                    <a:lumMod val="65000"/>
                    <a:lumOff val="35000"/>
                  </a:prstClr>
                </a:solidFill>
                <a:latin typeface="+mn-ea"/>
              </a:rPr>
              <a:t>バナー</a:t>
            </a:r>
            <a:r>
              <a:rPr kumimoji="0" lang="en-US" altLang="ja-JP" sz="1000" kern="0" dirty="0">
                <a:solidFill>
                  <a:prstClr val="black">
                    <a:lumMod val="65000"/>
                    <a:lumOff val="35000"/>
                  </a:prstClr>
                </a:solidFill>
                <a:latin typeface="+mn-ea"/>
              </a:rPr>
              <a:t>+URL)</a:t>
            </a:r>
            <a:endParaRPr kumimoji="0" lang="ja-JP" altLang="en-US" sz="1000" kern="0" dirty="0">
              <a:solidFill>
                <a:prstClr val="black">
                  <a:lumMod val="65000"/>
                  <a:lumOff val="35000"/>
                </a:prstClr>
              </a:solidFill>
              <a:latin typeface="+mn-ea"/>
            </a:endParaRPr>
          </a:p>
        </p:txBody>
      </p:sp>
      <p:sp>
        <p:nvSpPr>
          <p:cNvPr id="23" name="ホームベース 22">
            <a:extLst>
              <a:ext uri="{FF2B5EF4-FFF2-40B4-BE49-F238E27FC236}">
                <a16:creationId xmlns:a16="http://schemas.microsoft.com/office/drawing/2014/main" id="{C020C3D5-45E5-0D3F-D5BB-BB644FDD8891}"/>
              </a:ext>
            </a:extLst>
          </p:cNvPr>
          <p:cNvSpPr/>
          <p:nvPr/>
        </p:nvSpPr>
        <p:spPr>
          <a:xfrm>
            <a:off x="9688307" y="1380463"/>
            <a:ext cx="180000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4" name="ホームベース 23">
            <a:extLst>
              <a:ext uri="{FF2B5EF4-FFF2-40B4-BE49-F238E27FC236}">
                <a16:creationId xmlns:a16="http://schemas.microsoft.com/office/drawing/2014/main" id="{80DA14E7-4707-0303-E492-7FB3BA005A91}"/>
              </a:ext>
            </a:extLst>
          </p:cNvPr>
          <p:cNvSpPr/>
          <p:nvPr/>
        </p:nvSpPr>
        <p:spPr>
          <a:xfrm>
            <a:off x="8230951" y="1380463"/>
            <a:ext cx="180000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5" name="円/楕円 24">
            <a:extLst>
              <a:ext uri="{FF2B5EF4-FFF2-40B4-BE49-F238E27FC236}">
                <a16:creationId xmlns:a16="http://schemas.microsoft.com/office/drawing/2014/main" id="{C6398E68-51DA-1B64-C1BC-776623BC9F08}"/>
              </a:ext>
            </a:extLst>
          </p:cNvPr>
          <p:cNvSpPr>
            <a:spLocks noChangeAspect="1"/>
          </p:cNvSpPr>
          <p:nvPr/>
        </p:nvSpPr>
        <p:spPr>
          <a:xfrm>
            <a:off x="8470394"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６</a:t>
            </a:r>
          </a:p>
        </p:txBody>
      </p:sp>
      <p:sp>
        <p:nvSpPr>
          <p:cNvPr id="26" name="ホームベース 25">
            <a:extLst>
              <a:ext uri="{FF2B5EF4-FFF2-40B4-BE49-F238E27FC236}">
                <a16:creationId xmlns:a16="http://schemas.microsoft.com/office/drawing/2014/main" id="{5351AB1E-F1BC-91C4-B5E8-7F1F179BBE57}"/>
              </a:ext>
            </a:extLst>
          </p:cNvPr>
          <p:cNvSpPr/>
          <p:nvPr/>
        </p:nvSpPr>
        <p:spPr>
          <a:xfrm>
            <a:off x="6773593" y="1380463"/>
            <a:ext cx="180000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27" name="円/楕円 26">
            <a:extLst>
              <a:ext uri="{FF2B5EF4-FFF2-40B4-BE49-F238E27FC236}">
                <a16:creationId xmlns:a16="http://schemas.microsoft.com/office/drawing/2014/main" id="{34D7B59A-AC4C-EA26-620D-5431F8289462}"/>
              </a:ext>
            </a:extLst>
          </p:cNvPr>
          <p:cNvSpPr>
            <a:spLocks noChangeAspect="1"/>
          </p:cNvSpPr>
          <p:nvPr/>
        </p:nvSpPr>
        <p:spPr>
          <a:xfrm>
            <a:off x="6994341"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５</a:t>
            </a:r>
          </a:p>
        </p:txBody>
      </p:sp>
      <p:sp>
        <p:nvSpPr>
          <p:cNvPr id="28" name="ホームベース 27">
            <a:extLst>
              <a:ext uri="{FF2B5EF4-FFF2-40B4-BE49-F238E27FC236}">
                <a16:creationId xmlns:a16="http://schemas.microsoft.com/office/drawing/2014/main" id="{68D97472-9BB1-7730-9A48-93E1587FBC33}"/>
              </a:ext>
            </a:extLst>
          </p:cNvPr>
          <p:cNvSpPr/>
          <p:nvPr/>
        </p:nvSpPr>
        <p:spPr>
          <a:xfrm>
            <a:off x="5316235"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29" name="円/楕円 28">
            <a:extLst>
              <a:ext uri="{FF2B5EF4-FFF2-40B4-BE49-F238E27FC236}">
                <a16:creationId xmlns:a16="http://schemas.microsoft.com/office/drawing/2014/main" id="{FCECEC23-5916-2BD4-474B-21BF32A498F5}"/>
              </a:ext>
            </a:extLst>
          </p:cNvPr>
          <p:cNvSpPr>
            <a:spLocks noChangeAspect="1"/>
          </p:cNvSpPr>
          <p:nvPr/>
        </p:nvSpPr>
        <p:spPr>
          <a:xfrm>
            <a:off x="5518288"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４</a:t>
            </a:r>
          </a:p>
        </p:txBody>
      </p:sp>
      <p:sp>
        <p:nvSpPr>
          <p:cNvPr id="30" name="ホームベース 29">
            <a:extLst>
              <a:ext uri="{FF2B5EF4-FFF2-40B4-BE49-F238E27FC236}">
                <a16:creationId xmlns:a16="http://schemas.microsoft.com/office/drawing/2014/main" id="{A812196C-C377-9A4D-C71B-5961F85F7AFD}"/>
              </a:ext>
            </a:extLst>
          </p:cNvPr>
          <p:cNvSpPr/>
          <p:nvPr/>
        </p:nvSpPr>
        <p:spPr>
          <a:xfrm>
            <a:off x="3924940"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gn="ctr">
              <a:defRPr/>
            </a:pP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31" name="円/楕円 30">
            <a:extLst>
              <a:ext uri="{FF2B5EF4-FFF2-40B4-BE49-F238E27FC236}">
                <a16:creationId xmlns:a16="http://schemas.microsoft.com/office/drawing/2014/main" id="{8FCA3469-A42B-B707-10A2-AA1D75762D43}"/>
              </a:ext>
            </a:extLst>
          </p:cNvPr>
          <p:cNvSpPr>
            <a:spLocks noChangeAspect="1"/>
          </p:cNvSpPr>
          <p:nvPr/>
        </p:nvSpPr>
        <p:spPr>
          <a:xfrm>
            <a:off x="4042235"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３</a:t>
            </a:r>
          </a:p>
        </p:txBody>
      </p:sp>
      <p:cxnSp>
        <p:nvCxnSpPr>
          <p:cNvPr id="34" name="直線矢印コネクタ 33">
            <a:extLst>
              <a:ext uri="{FF2B5EF4-FFF2-40B4-BE49-F238E27FC236}">
                <a16:creationId xmlns:a16="http://schemas.microsoft.com/office/drawing/2014/main" id="{266CD3F2-726B-21E0-3B27-5DE6BAF02765}"/>
              </a:ext>
            </a:extLst>
          </p:cNvPr>
          <p:cNvCxnSpPr>
            <a:cxnSpLocks/>
          </p:cNvCxnSpPr>
          <p:nvPr/>
        </p:nvCxnSpPr>
        <p:spPr>
          <a:xfrm>
            <a:off x="5254487" y="2375802"/>
            <a:ext cx="5017977" cy="0"/>
          </a:xfrm>
          <a:prstGeom prst="straightConnector1">
            <a:avLst/>
          </a:prstGeom>
          <a:noFill/>
          <a:ln w="28575" cap="flat" cmpd="sng" algn="ctr">
            <a:solidFill>
              <a:srgbClr val="C9002C"/>
            </a:solidFill>
            <a:prstDash val="sysDot"/>
            <a:headEnd type="triangle" w="lg" len="med"/>
            <a:tailEnd type="triangle" w="lg" len="med"/>
          </a:ln>
          <a:effectLst/>
        </p:spPr>
      </p:cxnSp>
      <p:sp>
        <p:nvSpPr>
          <p:cNvPr id="35" name="object 39">
            <a:extLst>
              <a:ext uri="{FF2B5EF4-FFF2-40B4-BE49-F238E27FC236}">
                <a16:creationId xmlns:a16="http://schemas.microsoft.com/office/drawing/2014/main" id="{8B2979C3-9A2B-61BD-0A7F-017E74077B4C}"/>
              </a:ext>
            </a:extLst>
          </p:cNvPr>
          <p:cNvSpPr/>
          <p:nvPr/>
        </p:nvSpPr>
        <p:spPr>
          <a:xfrm>
            <a:off x="5800737" y="2219309"/>
            <a:ext cx="3887570" cy="288000"/>
          </a:xfrm>
          <a:prstGeom prst="roundRect">
            <a:avLst>
              <a:gd name="adj" fmla="val 50000"/>
            </a:avLst>
          </a:prstGeom>
          <a:solidFill>
            <a:srgbClr val="FFFFFF"/>
          </a:solidFill>
          <a:ln w="19050" cap="flat" cmpd="sng" algn="ctr">
            <a:solidFill>
              <a:srgbClr val="C9002C"/>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kern="0" spc="300" dirty="0">
                <a:solidFill>
                  <a:srgbClr val="C9002C"/>
                </a:solidFill>
                <a:latin typeface="Meiryo" panose="020B0604030504040204" pitchFamily="34" charset="-128"/>
                <a:ea typeface="Meiryo" panose="020B0604030504040204" pitchFamily="34" charset="-128"/>
                <a:cs typeface="Calibri" panose="020F0502020204030204"/>
              </a:rPr>
              <a:t>申し込み、入稿</a:t>
            </a:r>
            <a:r>
              <a:rPr kumimoji="0" lang="en-US" altLang="ja-JP" sz="1000" b="1" kern="0" spc="300" dirty="0">
                <a:solidFill>
                  <a:srgbClr val="C9002C"/>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C9002C"/>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C9002C"/>
                </a:solidFill>
                <a:latin typeface="Meiryo" panose="020B0604030504040204" pitchFamily="34" charset="-128"/>
                <a:ea typeface="Meiryo" panose="020B0604030504040204" pitchFamily="34" charset="-128"/>
                <a:cs typeface="Calibri" panose="020F0502020204030204"/>
              </a:rPr>
              <a:t>  10</a:t>
            </a:r>
            <a:r>
              <a:rPr kumimoji="0" lang="ja-JP" altLang="en-US" sz="1000" b="1" kern="0" spc="300" dirty="0">
                <a:solidFill>
                  <a:srgbClr val="C9002C"/>
                </a:solidFill>
                <a:latin typeface="Meiryo" panose="020B0604030504040204" pitchFamily="34" charset="-128"/>
                <a:ea typeface="Meiryo" panose="020B0604030504040204" pitchFamily="34" charset="-128"/>
                <a:cs typeface="Calibri" panose="020F0502020204030204"/>
              </a:rPr>
              <a:t>営業日</a:t>
            </a:r>
            <a:endParaRPr kumimoji="0" lang="en-US" altLang="ja-JP" sz="1000" b="1" kern="0" spc="300" dirty="0">
              <a:solidFill>
                <a:srgbClr val="C9002C"/>
              </a:solidFill>
              <a:latin typeface="Meiryo" panose="020B0604030504040204" pitchFamily="34" charset="-128"/>
              <a:ea typeface="Meiryo" panose="020B0604030504040204" pitchFamily="34" charset="-128"/>
              <a:cs typeface="Calibri" panose="020F0502020204030204"/>
            </a:endParaRPr>
          </a:p>
        </p:txBody>
      </p:sp>
      <p:sp>
        <p:nvSpPr>
          <p:cNvPr id="5" name="ホームベース 29">
            <a:extLst>
              <a:ext uri="{FF2B5EF4-FFF2-40B4-BE49-F238E27FC236}">
                <a16:creationId xmlns:a16="http://schemas.microsoft.com/office/drawing/2014/main" id="{03B03114-8657-2D58-36DD-358C7D3C29C2}"/>
              </a:ext>
            </a:extLst>
          </p:cNvPr>
          <p:cNvSpPr/>
          <p:nvPr/>
        </p:nvSpPr>
        <p:spPr>
          <a:xfrm>
            <a:off x="2502913" y="1367712"/>
            <a:ext cx="1800000" cy="756000"/>
          </a:xfrm>
          <a:prstGeom prst="homePlate">
            <a:avLst/>
          </a:prstGeom>
          <a:solidFill>
            <a:schemeClr val="bg1">
              <a:lumMod val="85000"/>
            </a:scheme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1" i="0" u="none" strike="noStrike" kern="0" cap="none" spc="0" normalizeH="0" baseline="0" noProof="0" dirty="0">
              <a:ln>
                <a:noFill/>
              </a:ln>
              <a:solidFill>
                <a:srgbClr val="FFFFFF"/>
              </a:solidFill>
              <a:effectLst/>
              <a:uLnTx/>
              <a:uFillTx/>
            </a:endParaRPr>
          </a:p>
        </p:txBody>
      </p:sp>
      <p:sp>
        <p:nvSpPr>
          <p:cNvPr id="32" name="ホームベース 31">
            <a:extLst>
              <a:ext uri="{FF2B5EF4-FFF2-40B4-BE49-F238E27FC236}">
                <a16:creationId xmlns:a16="http://schemas.microsoft.com/office/drawing/2014/main" id="{E95AC4D1-C085-0C9B-BA93-E7D479D2771A}"/>
              </a:ext>
            </a:extLst>
          </p:cNvPr>
          <p:cNvSpPr/>
          <p:nvPr/>
        </p:nvSpPr>
        <p:spPr>
          <a:xfrm>
            <a:off x="1069674"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事前</a:t>
            </a:r>
            <a:endParaRPr kumimoji="0" lang="en-US" altLang="ja-JP" sz="1100" b="1" kern="0" spc="100" dirty="0">
              <a:solidFill>
                <a:srgbClr val="000000"/>
              </a:solidFill>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提案可否</a:t>
            </a:r>
          </a:p>
        </p:txBody>
      </p:sp>
      <p:sp>
        <p:nvSpPr>
          <p:cNvPr id="6" name="円/楕円 30">
            <a:extLst>
              <a:ext uri="{FF2B5EF4-FFF2-40B4-BE49-F238E27FC236}">
                <a16:creationId xmlns:a16="http://schemas.microsoft.com/office/drawing/2014/main" id="{80C2159C-65C1-8DCA-D5D1-721CDDD80795}"/>
              </a:ext>
            </a:extLst>
          </p:cNvPr>
          <p:cNvSpPr>
            <a:spLocks noChangeAspect="1"/>
          </p:cNvSpPr>
          <p:nvPr/>
        </p:nvSpPr>
        <p:spPr>
          <a:xfrm>
            <a:off x="2565051" y="1074373"/>
            <a:ext cx="432000" cy="432000"/>
          </a:xfrm>
          <a:prstGeom prst="ellipse">
            <a:avLst/>
          </a:prstGeom>
          <a:solidFill>
            <a:schemeClr val="bg1">
              <a:lumMod val="7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3" name="円/楕円 32">
            <a:extLst>
              <a:ext uri="{FF2B5EF4-FFF2-40B4-BE49-F238E27FC236}">
                <a16:creationId xmlns:a16="http://schemas.microsoft.com/office/drawing/2014/main" id="{D7A39724-900E-6C2B-AA83-ACF85B0DF84F}"/>
              </a:ext>
            </a:extLst>
          </p:cNvPr>
          <p:cNvSpPr>
            <a:spLocks noChangeAspect="1"/>
          </p:cNvSpPr>
          <p:nvPr/>
        </p:nvSpPr>
        <p:spPr>
          <a:xfrm>
            <a:off x="1234337"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ADFEA697-9081-4E55-00AB-9A0AA2B23DB2}"/>
              </a:ext>
            </a:extLst>
          </p:cNvPr>
          <p:cNvSpPr txBox="1"/>
          <p:nvPr/>
        </p:nvSpPr>
        <p:spPr>
          <a:xfrm>
            <a:off x="4308365" y="1556597"/>
            <a:ext cx="1173740" cy="461665"/>
          </a:xfrm>
          <a:prstGeom prst="rect">
            <a:avLst/>
          </a:prstGeom>
          <a:noFill/>
        </p:spPr>
        <p:txBody>
          <a:bodyPr wrap="square">
            <a:spAutoFit/>
          </a:bodyPr>
          <a:lstStyle/>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提供素材の</a:t>
            </a:r>
            <a:endParaRPr kumimoji="0" lang="en-US" altLang="ja-JP" sz="1200" b="1" kern="0" spc="100" dirty="0">
              <a:solidFill>
                <a:srgbClr val="000000"/>
              </a:solidFill>
              <a:latin typeface="Meiryo" panose="020B0604030504040204" pitchFamily="34" charset="-128"/>
              <a:ea typeface="Meiryo" panose="020B0604030504040204" pitchFamily="34" charset="-128"/>
            </a:endParaRPr>
          </a:p>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事前審査</a:t>
            </a:r>
          </a:p>
        </p:txBody>
      </p:sp>
      <p:sp>
        <p:nvSpPr>
          <p:cNvPr id="10" name="テキスト ボックス 9">
            <a:extLst>
              <a:ext uri="{FF2B5EF4-FFF2-40B4-BE49-F238E27FC236}">
                <a16:creationId xmlns:a16="http://schemas.microsoft.com/office/drawing/2014/main" id="{FB4B3BB8-5B55-E6FB-D9CB-599D14681360}"/>
              </a:ext>
            </a:extLst>
          </p:cNvPr>
          <p:cNvSpPr txBox="1"/>
          <p:nvPr/>
        </p:nvSpPr>
        <p:spPr>
          <a:xfrm>
            <a:off x="2861164" y="1559811"/>
            <a:ext cx="1310717"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クリエイティブ</a:t>
            </a:r>
            <a:endParaRPr kumimoji="0" lang="en-US" altLang="ja-JP" sz="1200" b="1" i="0" u="none" strike="noStrike" kern="0" cap="none" spc="0" normalizeH="0" baseline="0" noProof="0" dirty="0">
              <a:ln>
                <a:noFill/>
              </a:ln>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素材</a:t>
            </a:r>
            <a:r>
              <a:rPr kumimoji="0" lang="ja-JP" altLang="en-US" sz="1200" b="1" kern="0" dirty="0">
                <a:latin typeface="+mn-ea"/>
              </a:rPr>
              <a:t>のご提供</a:t>
            </a:r>
            <a:endParaRPr kumimoji="0" lang="ja-JP" altLang="en-US" sz="1200" b="1" kern="0" spc="100" dirty="0">
              <a:latin typeface="+mn-ea"/>
            </a:endParaRPr>
          </a:p>
        </p:txBody>
      </p:sp>
      <p:sp>
        <p:nvSpPr>
          <p:cNvPr id="12" name="テキスト ボックス 11">
            <a:extLst>
              <a:ext uri="{FF2B5EF4-FFF2-40B4-BE49-F238E27FC236}">
                <a16:creationId xmlns:a16="http://schemas.microsoft.com/office/drawing/2014/main" id="{5F1898A9-0B25-9FAA-BC1F-9ADBFBC9117A}"/>
              </a:ext>
            </a:extLst>
          </p:cNvPr>
          <p:cNvSpPr txBox="1"/>
          <p:nvPr/>
        </p:nvSpPr>
        <p:spPr>
          <a:xfrm>
            <a:off x="5498738" y="1555886"/>
            <a:ext cx="1631338" cy="43088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誘導用広告の予約　　　</a:t>
            </a:r>
            <a:r>
              <a:rPr kumimoji="0" lang="en-US" altLang="ja-JP" sz="1100" b="1" i="0" u="none" strike="noStrike" kern="0" cap="none" spc="0" normalizeH="0" baseline="0" noProof="0" dirty="0">
                <a:ln>
                  <a:noFill/>
                </a:ln>
                <a:solidFill>
                  <a:srgbClr val="FFFFFF"/>
                </a:solidFill>
                <a:effectLst/>
                <a:uLnTx/>
                <a:uFillTx/>
                <a:latin typeface="+mn-ea"/>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　制作費の申し込み</a:t>
            </a:r>
            <a:endParaRPr kumimoji="0" lang="ja-JP" altLang="en-US" sz="1100" b="1" kern="0" spc="100" dirty="0">
              <a:solidFill>
                <a:srgbClr val="000000"/>
              </a:solidFill>
              <a:latin typeface="+mn-ea"/>
            </a:endParaRPr>
          </a:p>
        </p:txBody>
      </p:sp>
      <p:sp>
        <p:nvSpPr>
          <p:cNvPr id="13" name="テキスト ボックス 12">
            <a:extLst>
              <a:ext uri="{FF2B5EF4-FFF2-40B4-BE49-F238E27FC236}">
                <a16:creationId xmlns:a16="http://schemas.microsoft.com/office/drawing/2014/main" id="{8DB44632-C4CD-7FFC-1B6C-06951F376682}"/>
              </a:ext>
            </a:extLst>
          </p:cNvPr>
          <p:cNvSpPr txBox="1"/>
          <p:nvPr/>
        </p:nvSpPr>
        <p:spPr>
          <a:xfrm>
            <a:off x="7232474" y="1506373"/>
            <a:ext cx="1337695" cy="76944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演出の組み込み　　</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実装</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本番</a:t>
            </a:r>
            <a:r>
              <a:rPr kumimoji="0" lang="en-US" altLang="ja-JP" sz="1100" b="1" i="0" u="none" strike="noStrike" kern="0" cap="none" spc="0" normalizeH="0" baseline="0" noProof="0" dirty="0">
                <a:ln>
                  <a:noFill/>
                </a:ln>
                <a:solidFill>
                  <a:srgbClr val="FFFFFF"/>
                </a:solidFill>
                <a:effectLst/>
                <a:uLnTx/>
                <a:uFillTx/>
              </a:rPr>
              <a:t>URL</a:t>
            </a:r>
            <a:r>
              <a:rPr kumimoji="0" lang="ja-JP" altLang="en-US" sz="1100" b="1" i="0" u="none" strike="noStrike" kern="0" cap="none" spc="0" normalizeH="0" baseline="0" noProof="0" dirty="0">
                <a:ln>
                  <a:noFill/>
                </a:ln>
                <a:solidFill>
                  <a:srgbClr val="FFFFFF"/>
                </a:solidFill>
                <a:effectLst/>
                <a:uLnTx/>
                <a:uFillTx/>
              </a:rPr>
              <a:t>発行</a:t>
            </a:r>
          </a:p>
          <a:p>
            <a:pPr algn="ctr">
              <a:defRPr/>
            </a:pPr>
            <a:endParaRPr kumimoji="0" lang="ja-JP" altLang="en-US" sz="1100" b="1" kern="0" spc="100" dirty="0">
              <a:solidFill>
                <a:srgbClr val="000000"/>
              </a:solidFill>
              <a:latin typeface="+mn-ea"/>
            </a:endParaRPr>
          </a:p>
        </p:txBody>
      </p:sp>
      <p:sp>
        <p:nvSpPr>
          <p:cNvPr id="14" name="テキスト ボックス 13">
            <a:extLst>
              <a:ext uri="{FF2B5EF4-FFF2-40B4-BE49-F238E27FC236}">
                <a16:creationId xmlns:a16="http://schemas.microsoft.com/office/drawing/2014/main" id="{1D43F70C-BBAB-E9F8-F6D5-2430F8F21353}"/>
              </a:ext>
            </a:extLst>
          </p:cNvPr>
          <p:cNvSpPr txBox="1"/>
          <p:nvPr/>
        </p:nvSpPr>
        <p:spPr>
          <a:xfrm>
            <a:off x="8633423" y="1575266"/>
            <a:ext cx="1337695" cy="43088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最終確認</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誘導用広告入稿</a:t>
            </a:r>
            <a:endParaRPr kumimoji="0" lang="ja-JP" altLang="en-US" sz="1100" b="1" kern="0" spc="100" dirty="0">
              <a:solidFill>
                <a:srgbClr val="000000"/>
              </a:solidFill>
              <a:latin typeface="+mn-ea"/>
            </a:endParaRPr>
          </a:p>
        </p:txBody>
      </p:sp>
    </p:spTree>
    <p:extLst>
      <p:ext uri="{BB962C8B-B14F-4D97-AF65-F5344CB8AC3E}">
        <p14:creationId xmlns:p14="http://schemas.microsoft.com/office/powerpoint/2010/main" val="1810654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dirty="0"/>
              <a:t>詳細実施フロー</a:t>
            </a:r>
          </a:p>
        </p:txBody>
      </p:sp>
      <p:pic>
        <p:nvPicPr>
          <p:cNvPr id="20" name="図プレースホルダー 19" descr="アイコン&#10;&#10;自動的に生成された説明">
            <a:extLst>
              <a:ext uri="{FF2B5EF4-FFF2-40B4-BE49-F238E27FC236}">
                <a16:creationId xmlns:a16="http://schemas.microsoft.com/office/drawing/2014/main" id="{3A4FDEAB-DC1B-982B-A5E4-928CA0C9501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spc="0"/>
              <a:t>実施</a:t>
            </a:r>
            <a:br>
              <a:rPr lang="en-US" altLang="ja-JP" spc="0" dirty="0"/>
            </a:br>
            <a:r>
              <a:rPr lang="ja-JP" altLang="en-US" spc="0"/>
              <a:t>フロー</a:t>
            </a:r>
            <a:endParaRPr kumimoji="1" lang="ja-JP" altLang="en-US" spc="0"/>
          </a:p>
        </p:txBody>
      </p:sp>
      <p:sp>
        <p:nvSpPr>
          <p:cNvPr id="76" name="角丸四角形 75">
            <a:extLst>
              <a:ext uri="{FF2B5EF4-FFF2-40B4-BE49-F238E27FC236}">
                <a16:creationId xmlns:a16="http://schemas.microsoft.com/office/drawing/2014/main" id="{7FC083F9-343C-B32A-2092-255832ED259F}"/>
              </a:ext>
            </a:extLst>
          </p:cNvPr>
          <p:cNvSpPr/>
          <p:nvPr/>
        </p:nvSpPr>
        <p:spPr>
          <a:xfrm>
            <a:off x="11196906" y="1178094"/>
            <a:ext cx="519882" cy="1425537"/>
          </a:xfrm>
          <a:prstGeom prst="roundRect">
            <a:avLst>
              <a:gd name="adj" fmla="val 50000"/>
            </a:avLst>
          </a:prstGeom>
          <a:solidFill>
            <a:srgbClr val="FFFFFF">
              <a:lumMod val="95000"/>
            </a:srgbClr>
          </a:solidFill>
          <a:ln w="25400" cap="flat" cmpd="sng" algn="ctr">
            <a:solidFill>
              <a:srgbClr val="C9002C"/>
            </a:solidFill>
            <a:prstDash val="solid"/>
          </a:ln>
          <a:effectLst/>
        </p:spPr>
        <p:txBody>
          <a:bodyPr spcFirstLastPara="0" vert="eaVert" wrap="square" lIns="70291" tIns="70291" rIns="70291" bIns="70291" numCol="1" spcCol="1270" anchor="ctr" anchorCtr="0">
            <a:spAutoFit/>
          </a:bodyPr>
          <a:lstStyle/>
          <a:p>
            <a:pPr algn="ctr" defTabSz="444500">
              <a:lnSpc>
                <a:spcPct val="90000"/>
              </a:lnSpc>
              <a:spcBef>
                <a:spcPct val="0"/>
              </a:spcBef>
              <a:spcAft>
                <a:spcPct val="35000"/>
              </a:spcAft>
              <a:defRPr/>
            </a:pPr>
            <a:r>
              <a:rPr kumimoji="0" lang="ja-JP" altLang="en-US" sz="1600" b="1" kern="0" spc="300" dirty="0">
                <a:solidFill>
                  <a:srgbClr val="C9002C"/>
                </a:solidFill>
                <a:latin typeface="メイリオ"/>
              </a:rPr>
              <a:t>掲載開始</a:t>
            </a:r>
          </a:p>
        </p:txBody>
      </p:sp>
      <p:graphicFrame>
        <p:nvGraphicFramePr>
          <p:cNvPr id="77" name="表 76">
            <a:extLst>
              <a:ext uri="{FF2B5EF4-FFF2-40B4-BE49-F238E27FC236}">
                <a16:creationId xmlns:a16="http://schemas.microsoft.com/office/drawing/2014/main" id="{ACAB5BBA-582C-298C-73F8-046E81812F99}"/>
              </a:ext>
            </a:extLst>
          </p:cNvPr>
          <p:cNvGraphicFramePr>
            <a:graphicFrameLocks noGrp="1"/>
          </p:cNvGraphicFramePr>
          <p:nvPr>
            <p:extLst>
              <p:ext uri="{D42A27DB-BD31-4B8C-83A1-F6EECF244321}">
                <p14:modId xmlns:p14="http://schemas.microsoft.com/office/powerpoint/2010/main" val="3052757770"/>
              </p:ext>
            </p:extLst>
          </p:nvPr>
        </p:nvGraphicFramePr>
        <p:xfrm>
          <a:off x="47942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ヤフー営業</a:t>
                      </a:r>
                      <a:endParaRPr kumimoji="1" lang="ja-JP" altLang="en-US" sz="1050" b="1" dirty="0">
                        <a:solidFill>
                          <a:schemeClr val="bg1"/>
                        </a:solidFill>
                      </a:endParaRP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ヤフー制作</a:t>
                      </a:r>
                      <a:endParaRPr kumimoji="1" lang="ja-JP" altLang="en-US" sz="1050" b="1" dirty="0">
                        <a:solidFill>
                          <a:schemeClr val="bg1"/>
                        </a:solidFill>
                      </a:endParaRP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a:solidFill>
                            <a:schemeClr val="bg1"/>
                          </a:solidFill>
                        </a:rPr>
                        <a:t>対応内容</a:t>
                      </a:r>
                      <a:endParaRPr kumimoji="1" lang="ja-JP" altLang="en-US" sz="1400" b="1" spc="300" dirty="0">
                        <a:solidFill>
                          <a:schemeClr val="bg1"/>
                        </a:solidFill>
                      </a:endParaRP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791A4"/>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8607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0920607"/>
                  </a:ext>
                </a:extLst>
              </a:tr>
            </a:tbl>
          </a:graphicData>
        </a:graphic>
      </p:graphicFrame>
      <p:sp>
        <p:nvSpPr>
          <p:cNvPr id="78" name="Freeform 10">
            <a:extLst>
              <a:ext uri="{FF2B5EF4-FFF2-40B4-BE49-F238E27FC236}">
                <a16:creationId xmlns:a16="http://schemas.microsoft.com/office/drawing/2014/main" id="{49FED389-2649-082D-F194-2251405BD92D}"/>
              </a:ext>
            </a:extLst>
          </p:cNvPr>
          <p:cNvSpPr>
            <a:spLocks noChangeAspect="1" noChangeArrowheads="1"/>
          </p:cNvSpPr>
          <p:nvPr/>
        </p:nvSpPr>
        <p:spPr bwMode="auto">
          <a:xfrm>
            <a:off x="188649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79" name="Freeform 10">
            <a:extLst>
              <a:ext uri="{FF2B5EF4-FFF2-40B4-BE49-F238E27FC236}">
                <a16:creationId xmlns:a16="http://schemas.microsoft.com/office/drawing/2014/main" id="{7FEBD024-CE6F-A9F3-124A-FA46220431F1}"/>
              </a:ext>
            </a:extLst>
          </p:cNvPr>
          <p:cNvSpPr>
            <a:spLocks noChangeAspect="1" noChangeArrowheads="1"/>
          </p:cNvSpPr>
          <p:nvPr/>
        </p:nvSpPr>
        <p:spPr bwMode="auto">
          <a:xfrm>
            <a:off x="188649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0" name="Freeform 10">
            <a:extLst>
              <a:ext uri="{FF2B5EF4-FFF2-40B4-BE49-F238E27FC236}">
                <a16:creationId xmlns:a16="http://schemas.microsoft.com/office/drawing/2014/main" id="{2F954AC7-EF7B-3068-0D08-0CDD7B18F494}"/>
              </a:ext>
            </a:extLst>
          </p:cNvPr>
          <p:cNvSpPr>
            <a:spLocks noChangeAspect="1" noChangeArrowheads="1"/>
          </p:cNvSpPr>
          <p:nvPr/>
        </p:nvSpPr>
        <p:spPr bwMode="auto">
          <a:xfrm>
            <a:off x="188649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81" name="Freeform 10">
            <a:extLst>
              <a:ext uri="{FF2B5EF4-FFF2-40B4-BE49-F238E27FC236}">
                <a16:creationId xmlns:a16="http://schemas.microsoft.com/office/drawing/2014/main" id="{D16D2C62-9E10-8AE6-57E3-F43E3771A829}"/>
              </a:ext>
            </a:extLst>
          </p:cNvPr>
          <p:cNvSpPr>
            <a:spLocks noChangeAspect="1" noChangeArrowheads="1"/>
          </p:cNvSpPr>
          <p:nvPr/>
        </p:nvSpPr>
        <p:spPr bwMode="auto">
          <a:xfrm>
            <a:off x="329447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2" name="Freeform 10">
            <a:extLst>
              <a:ext uri="{FF2B5EF4-FFF2-40B4-BE49-F238E27FC236}">
                <a16:creationId xmlns:a16="http://schemas.microsoft.com/office/drawing/2014/main" id="{00CC5019-A01C-02F5-24F7-007B3E31AD1D}"/>
              </a:ext>
            </a:extLst>
          </p:cNvPr>
          <p:cNvSpPr>
            <a:spLocks noChangeAspect="1" noChangeArrowheads="1"/>
          </p:cNvSpPr>
          <p:nvPr/>
        </p:nvSpPr>
        <p:spPr bwMode="auto">
          <a:xfrm>
            <a:off x="4673893" y="364366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3" name="Freeform 10">
            <a:extLst>
              <a:ext uri="{FF2B5EF4-FFF2-40B4-BE49-F238E27FC236}">
                <a16:creationId xmlns:a16="http://schemas.microsoft.com/office/drawing/2014/main" id="{AEC1E5C3-73C5-3628-7E1C-3287F01A563E}"/>
              </a:ext>
            </a:extLst>
          </p:cNvPr>
          <p:cNvSpPr>
            <a:spLocks noChangeAspect="1" noChangeArrowheads="1"/>
          </p:cNvSpPr>
          <p:nvPr/>
        </p:nvSpPr>
        <p:spPr bwMode="auto">
          <a:xfrm>
            <a:off x="6110420" y="2794179"/>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4" name="Freeform 10">
            <a:extLst>
              <a:ext uri="{FF2B5EF4-FFF2-40B4-BE49-F238E27FC236}">
                <a16:creationId xmlns:a16="http://schemas.microsoft.com/office/drawing/2014/main" id="{B3170255-54CC-AA2E-B88C-3E3CC6CE604E}"/>
              </a:ext>
            </a:extLst>
          </p:cNvPr>
          <p:cNvSpPr>
            <a:spLocks noChangeAspect="1" noChangeArrowheads="1"/>
          </p:cNvSpPr>
          <p:nvPr/>
        </p:nvSpPr>
        <p:spPr bwMode="auto">
          <a:xfrm>
            <a:off x="329447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5" name="Freeform 10">
            <a:extLst>
              <a:ext uri="{FF2B5EF4-FFF2-40B4-BE49-F238E27FC236}">
                <a16:creationId xmlns:a16="http://schemas.microsoft.com/office/drawing/2014/main" id="{A0070664-3F7C-5FA9-B7DC-B751E9B7267E}"/>
              </a:ext>
            </a:extLst>
          </p:cNvPr>
          <p:cNvSpPr>
            <a:spLocks noChangeAspect="1" noChangeArrowheads="1"/>
          </p:cNvSpPr>
          <p:nvPr/>
        </p:nvSpPr>
        <p:spPr bwMode="auto">
          <a:xfrm>
            <a:off x="329447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86" name="フリーフォーム 85">
            <a:extLst>
              <a:ext uri="{FF2B5EF4-FFF2-40B4-BE49-F238E27FC236}">
                <a16:creationId xmlns:a16="http://schemas.microsoft.com/office/drawing/2014/main" id="{A5E158F9-9C17-5371-9124-AC7D796BA432}"/>
              </a:ext>
            </a:extLst>
          </p:cNvPr>
          <p:cNvSpPr/>
          <p:nvPr/>
        </p:nvSpPr>
        <p:spPr>
          <a:xfrm>
            <a:off x="5549117" y="1167121"/>
            <a:ext cx="1222809"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lvl="0" algn="ctr" defTabSz="444500">
              <a:lnSpc>
                <a:spcPct val="90000"/>
              </a:lnSpc>
              <a:spcBef>
                <a:spcPct val="0"/>
              </a:spcBef>
              <a:spcAft>
                <a:spcPct val="35000"/>
              </a:spcAft>
            </a:pPr>
            <a:endParaRPr lang="en-US" altLang="ja-JP" sz="1400" b="1" dirty="0">
              <a:solidFill>
                <a:schemeClr val="bg1"/>
              </a:solidFill>
            </a:endParaRPr>
          </a:p>
          <a:p>
            <a:pPr lvl="0" algn="ctr" defTabSz="444500">
              <a:lnSpc>
                <a:spcPct val="90000"/>
              </a:lnSpc>
              <a:spcBef>
                <a:spcPct val="0"/>
              </a:spcBef>
              <a:spcAft>
                <a:spcPct val="35000"/>
              </a:spcAft>
            </a:pPr>
            <a:r>
              <a:rPr lang="ja-JP" altLang="en-US" sz="900" dirty="0">
                <a:solidFill>
                  <a:schemeClr val="bg1"/>
                </a:solidFill>
              </a:rPr>
              <a:t>誘導広告の予約</a:t>
            </a:r>
            <a:endParaRPr lang="en-US" altLang="ja-JP" sz="900" dirty="0">
              <a:solidFill>
                <a:schemeClr val="bg1"/>
              </a:solidFill>
            </a:endParaRPr>
          </a:p>
          <a:p>
            <a:pPr lvl="0" algn="ctr" defTabSz="444500">
              <a:lnSpc>
                <a:spcPct val="90000"/>
              </a:lnSpc>
              <a:spcBef>
                <a:spcPct val="0"/>
              </a:spcBef>
              <a:spcAft>
                <a:spcPct val="35000"/>
              </a:spcAft>
            </a:pPr>
            <a:r>
              <a:rPr lang="ja-JP" altLang="en-US" sz="900" dirty="0">
                <a:solidFill>
                  <a:schemeClr val="bg1"/>
                </a:solidFill>
              </a:rPr>
              <a:t>・制作費の申し込み</a:t>
            </a:r>
            <a:endParaRPr lang="en-US" altLang="ja-JP" sz="900" dirty="0">
              <a:solidFill>
                <a:schemeClr val="bg1"/>
              </a:solidFill>
            </a:endParaRPr>
          </a:p>
          <a:p>
            <a:pPr lvl="0" algn="ctr" defTabSz="444500">
              <a:lnSpc>
                <a:spcPct val="90000"/>
              </a:lnSpc>
              <a:spcBef>
                <a:spcPct val="0"/>
              </a:spcBef>
              <a:spcAft>
                <a:spcPct val="35000"/>
              </a:spcAft>
            </a:pPr>
            <a:r>
              <a:rPr lang="ja-JP" altLang="en-US" sz="800" dirty="0">
                <a:solidFill>
                  <a:schemeClr val="bg1"/>
                </a:solidFill>
              </a:rPr>
              <a:t>（制作費無料の場合も　申し込みが必要</a:t>
            </a:r>
            <a:r>
              <a:rPr lang="ja-JP" altLang="en-US" sz="900" dirty="0">
                <a:solidFill>
                  <a:schemeClr val="bg1"/>
                </a:solidFill>
              </a:rPr>
              <a:t>）</a:t>
            </a:r>
          </a:p>
        </p:txBody>
      </p:sp>
      <p:sp>
        <p:nvSpPr>
          <p:cNvPr id="87" name="円/楕円 86">
            <a:extLst>
              <a:ext uri="{FF2B5EF4-FFF2-40B4-BE49-F238E27FC236}">
                <a16:creationId xmlns:a16="http://schemas.microsoft.com/office/drawing/2014/main" id="{B02D0F7D-4038-F5CF-3AF4-BBFC4C9A9205}"/>
              </a:ext>
            </a:extLst>
          </p:cNvPr>
          <p:cNvSpPr>
            <a:spLocks noChangeAspect="1"/>
          </p:cNvSpPr>
          <p:nvPr/>
        </p:nvSpPr>
        <p:spPr>
          <a:xfrm>
            <a:off x="5453629"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4</a:t>
            </a:r>
            <a:endParaRPr kumimoji="0" lang="ja-JP" altLang="en-US" sz="1200" b="1" kern="0" dirty="0">
              <a:solidFill>
                <a:srgbClr val="FFFFFF"/>
              </a:solidFill>
              <a:latin typeface="メイリオ"/>
            </a:endParaRPr>
          </a:p>
        </p:txBody>
      </p:sp>
      <p:sp>
        <p:nvSpPr>
          <p:cNvPr id="93" name="フリーフォーム 92">
            <a:extLst>
              <a:ext uri="{FF2B5EF4-FFF2-40B4-BE49-F238E27FC236}">
                <a16:creationId xmlns:a16="http://schemas.microsoft.com/office/drawing/2014/main" id="{3A175851-01C5-F2BD-9DA7-67CBD8126BAE}"/>
              </a:ext>
            </a:extLst>
          </p:cNvPr>
          <p:cNvSpPr/>
          <p:nvPr/>
        </p:nvSpPr>
        <p:spPr>
          <a:xfrm>
            <a:off x="979513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9002C"/>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rgbClr val="FFFFFF"/>
                </a:solidFill>
                <a:latin typeface="メイリオ"/>
              </a:rPr>
              <a:t>　</a:t>
            </a:r>
            <a:endParaRPr kumimoji="0" lang="en-US" altLang="ja-JP" sz="1100" kern="0" dirty="0">
              <a:solidFill>
                <a:srgbClr val="FFFFFF"/>
              </a:solidFill>
              <a:latin typeface="メイリオ"/>
            </a:endParaRPr>
          </a:p>
          <a:p>
            <a:pPr algn="ctr" defTabSz="444500">
              <a:lnSpc>
                <a:spcPct val="120000"/>
              </a:lnSpc>
              <a:spcBef>
                <a:spcPct val="0"/>
              </a:spcBef>
              <a:defRPr/>
            </a:pPr>
            <a:r>
              <a:rPr lang="ja-JP" altLang="en-US" sz="1100" b="1" dirty="0">
                <a:solidFill>
                  <a:schemeClr val="bg1"/>
                </a:solidFill>
              </a:rPr>
              <a:t>・</a:t>
            </a:r>
            <a:r>
              <a:rPr lang="ja-JP" altLang="en-US" sz="1000" dirty="0">
                <a:solidFill>
                  <a:schemeClr val="bg1"/>
                </a:solidFill>
              </a:rPr>
              <a:t>最終確認</a:t>
            </a:r>
            <a:endParaRPr lang="en-US" altLang="ja-JP" sz="1000" dirty="0">
              <a:solidFill>
                <a:schemeClr val="bg1"/>
              </a:solidFill>
            </a:endParaRPr>
          </a:p>
          <a:p>
            <a:pPr algn="ctr" defTabSz="444500">
              <a:lnSpc>
                <a:spcPct val="120000"/>
              </a:lnSpc>
              <a:spcBef>
                <a:spcPct val="0"/>
              </a:spcBef>
              <a:defRPr/>
            </a:pPr>
            <a:r>
              <a:rPr kumimoji="0" lang="ja-JP" altLang="en-US" sz="1000" kern="0" dirty="0">
                <a:solidFill>
                  <a:srgbClr val="FFFFFF"/>
                </a:solidFill>
                <a:latin typeface="メイリオ"/>
              </a:rPr>
              <a:t>・広告管理ツールから誘導広告の入稿</a:t>
            </a:r>
          </a:p>
        </p:txBody>
      </p:sp>
      <p:sp>
        <p:nvSpPr>
          <p:cNvPr id="94" name="円/楕円 93">
            <a:extLst>
              <a:ext uri="{FF2B5EF4-FFF2-40B4-BE49-F238E27FC236}">
                <a16:creationId xmlns:a16="http://schemas.microsoft.com/office/drawing/2014/main" id="{397E7682-8CFB-F4B6-F927-193ABC1F905C}"/>
              </a:ext>
            </a:extLst>
          </p:cNvPr>
          <p:cNvSpPr>
            <a:spLocks noChangeAspect="1"/>
          </p:cNvSpPr>
          <p:nvPr/>
        </p:nvSpPr>
        <p:spPr>
          <a:xfrm>
            <a:off x="9662138" y="1072688"/>
            <a:ext cx="432000" cy="432000"/>
          </a:xfrm>
          <a:prstGeom prst="ellipse">
            <a:avLst/>
          </a:prstGeom>
          <a:solidFill>
            <a:srgbClr val="C9002C"/>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7</a:t>
            </a:r>
            <a:endParaRPr kumimoji="0" lang="ja-JP" altLang="en-US" sz="1200" b="1" kern="0" dirty="0">
              <a:solidFill>
                <a:srgbClr val="FFFFFF"/>
              </a:solidFill>
              <a:latin typeface="メイリオ"/>
            </a:endParaRPr>
          </a:p>
        </p:txBody>
      </p:sp>
      <p:sp>
        <p:nvSpPr>
          <p:cNvPr id="95" name="Freeform 42">
            <a:extLst>
              <a:ext uri="{FF2B5EF4-FFF2-40B4-BE49-F238E27FC236}">
                <a16:creationId xmlns:a16="http://schemas.microsoft.com/office/drawing/2014/main" id="{E2D62E88-8EB4-84A9-78B5-536D50A7C841}"/>
              </a:ext>
            </a:extLst>
          </p:cNvPr>
          <p:cNvSpPr>
            <a:spLocks noChangeArrowheads="1"/>
          </p:cNvSpPr>
          <p:nvPr/>
        </p:nvSpPr>
        <p:spPr bwMode="auto">
          <a:xfrm>
            <a:off x="1024886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96" name="フリーフォーム 95">
            <a:extLst>
              <a:ext uri="{FF2B5EF4-FFF2-40B4-BE49-F238E27FC236}">
                <a16:creationId xmlns:a16="http://schemas.microsoft.com/office/drawing/2014/main" id="{031E4544-9547-A2A3-089B-03E238A65988}"/>
              </a:ext>
            </a:extLst>
          </p:cNvPr>
          <p:cNvSpPr/>
          <p:nvPr/>
        </p:nvSpPr>
        <p:spPr>
          <a:xfrm>
            <a:off x="418378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defRPr/>
            </a:pPr>
            <a:r>
              <a:rPr kumimoji="0" lang="ja-JP" altLang="en-US" sz="900" kern="0" dirty="0">
                <a:solidFill>
                  <a:srgbClr val="FFFFFF"/>
                </a:solidFill>
                <a:latin typeface="メイリオ"/>
              </a:rPr>
              <a:t>　</a:t>
            </a:r>
            <a:endParaRPr kumimoji="0" lang="en-US" altLang="ja-JP" sz="900" kern="0" dirty="0">
              <a:solidFill>
                <a:srgbClr val="FFFFFF"/>
              </a:solidFill>
              <a:latin typeface="メイリオ"/>
            </a:endParaRPr>
          </a:p>
          <a:p>
            <a:pPr algn="ctr"/>
            <a:r>
              <a:rPr kumimoji="0" lang="ja-JP" altLang="en-US" sz="1000" kern="0" dirty="0">
                <a:solidFill>
                  <a:srgbClr val="FFFFFF"/>
                </a:solidFill>
                <a:latin typeface="メイリオ"/>
              </a:rPr>
              <a:t>・入稿素材の</a:t>
            </a:r>
            <a:endParaRPr kumimoji="0" lang="en-US" altLang="ja-JP" sz="1000" kern="0" dirty="0">
              <a:solidFill>
                <a:srgbClr val="FFFFFF"/>
              </a:solidFill>
              <a:latin typeface="メイリオ"/>
            </a:endParaRPr>
          </a:p>
          <a:p>
            <a:pPr algn="ctr"/>
            <a:r>
              <a:rPr kumimoji="0" lang="ja-JP" altLang="en-US" sz="1000" kern="0" dirty="0">
                <a:solidFill>
                  <a:srgbClr val="FFFFFF"/>
                </a:solidFill>
                <a:latin typeface="メイリオ"/>
              </a:rPr>
              <a:t>容量・サイズ確認</a:t>
            </a:r>
            <a:endParaRPr kumimoji="0" lang="en-US" altLang="ja-JP" sz="1000" kern="0" dirty="0">
              <a:solidFill>
                <a:srgbClr val="FFFFFF"/>
              </a:solidFill>
              <a:latin typeface="メイリオ"/>
            </a:endParaRPr>
          </a:p>
          <a:p>
            <a:pPr algn="ctr"/>
            <a:endParaRPr kumimoji="0" lang="en-US" altLang="ja-JP" sz="1000" kern="0" dirty="0">
              <a:solidFill>
                <a:srgbClr val="FFFFFF"/>
              </a:solidFill>
              <a:latin typeface="メイリオ"/>
            </a:endParaRPr>
          </a:p>
          <a:p>
            <a:pPr algn="ctr"/>
            <a:r>
              <a:rPr kumimoji="0" lang="ja-JP" altLang="en-US" sz="1000" kern="0" dirty="0">
                <a:solidFill>
                  <a:srgbClr val="FFFFFF"/>
                </a:solidFill>
                <a:latin typeface="メイリオ"/>
              </a:rPr>
              <a:t>・クリエイティブの入稿前審査</a:t>
            </a:r>
            <a:endParaRPr kumimoji="0" lang="en-US" altLang="ja-JP" sz="1000" kern="0" dirty="0">
              <a:solidFill>
                <a:srgbClr val="FFFFFF"/>
              </a:solidFill>
              <a:latin typeface="メイリオ"/>
            </a:endParaRPr>
          </a:p>
        </p:txBody>
      </p:sp>
      <p:sp>
        <p:nvSpPr>
          <p:cNvPr id="97" name="円/楕円 96">
            <a:extLst>
              <a:ext uri="{FF2B5EF4-FFF2-40B4-BE49-F238E27FC236}">
                <a16:creationId xmlns:a16="http://schemas.microsoft.com/office/drawing/2014/main" id="{4EF4E4AA-9FBB-C55E-A7F1-D6E28DBBD417}"/>
              </a:ext>
            </a:extLst>
          </p:cNvPr>
          <p:cNvSpPr>
            <a:spLocks noChangeAspect="1"/>
          </p:cNvSpPr>
          <p:nvPr/>
        </p:nvSpPr>
        <p:spPr>
          <a:xfrm>
            <a:off x="405079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3</a:t>
            </a:r>
            <a:endParaRPr kumimoji="0" lang="ja-JP" altLang="en-US" sz="1200" b="1" kern="0" dirty="0">
              <a:solidFill>
                <a:srgbClr val="FFFFFF"/>
              </a:solidFill>
              <a:latin typeface="メイリオ"/>
            </a:endParaRPr>
          </a:p>
        </p:txBody>
      </p:sp>
      <p:sp>
        <p:nvSpPr>
          <p:cNvPr id="99" name="フリーフォーム 98">
            <a:extLst>
              <a:ext uri="{FF2B5EF4-FFF2-40B4-BE49-F238E27FC236}">
                <a16:creationId xmlns:a16="http://schemas.microsoft.com/office/drawing/2014/main" id="{29683401-5C85-09ED-E593-D082FC40723A}"/>
              </a:ext>
            </a:extLst>
          </p:cNvPr>
          <p:cNvSpPr/>
          <p:nvPr/>
        </p:nvSpPr>
        <p:spPr>
          <a:xfrm>
            <a:off x="278095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dirty="0">
                <a:solidFill>
                  <a:srgbClr val="000000"/>
                </a:solidFill>
                <a:latin typeface="メイリオ"/>
              </a:rPr>
              <a:t>　</a:t>
            </a:r>
            <a:endParaRPr kumimoji="0" lang="en-US" altLang="ja-JP" sz="1100" kern="0" dirty="0">
              <a:solidFill>
                <a:srgbClr val="000000"/>
              </a:solidFill>
              <a:latin typeface="メイリオ"/>
            </a:endParaRPr>
          </a:p>
          <a:p>
            <a:pPr algn="ctr" defTabSz="444500">
              <a:lnSpc>
                <a:spcPct val="120000"/>
              </a:lnSpc>
              <a:spcBef>
                <a:spcPct val="0"/>
              </a:spcBef>
              <a:defRPr/>
            </a:pPr>
            <a:r>
              <a:rPr kumimoji="0" lang="ja-JP" altLang="en-US" sz="1000" kern="0" dirty="0">
                <a:solidFill>
                  <a:srgbClr val="000000"/>
                </a:solidFill>
                <a:latin typeface="メイリオ"/>
              </a:rPr>
              <a:t>クリエイティブ</a:t>
            </a:r>
            <a:br>
              <a:rPr kumimoji="0" lang="en-US" altLang="ja-JP" sz="1000" kern="0" dirty="0">
                <a:solidFill>
                  <a:srgbClr val="000000"/>
                </a:solidFill>
                <a:latin typeface="メイリオ"/>
              </a:rPr>
            </a:br>
            <a:r>
              <a:rPr kumimoji="0" lang="ja-JP" altLang="en-US" sz="1000" kern="0" dirty="0">
                <a:solidFill>
                  <a:srgbClr val="000000"/>
                </a:solidFill>
                <a:latin typeface="メイリオ"/>
              </a:rPr>
              <a:t>企画に</a:t>
            </a:r>
            <a:endParaRPr kumimoji="0" lang="en-US" altLang="ja-JP" sz="1000" kern="0" dirty="0">
              <a:solidFill>
                <a:srgbClr val="000000"/>
              </a:solidFill>
              <a:latin typeface="メイリオ"/>
            </a:endParaRPr>
          </a:p>
          <a:p>
            <a:pPr algn="ctr" defTabSz="444500">
              <a:lnSpc>
                <a:spcPct val="120000"/>
              </a:lnSpc>
              <a:spcBef>
                <a:spcPct val="0"/>
              </a:spcBef>
              <a:defRPr/>
            </a:pPr>
            <a:r>
              <a:rPr kumimoji="0" lang="ja-JP" altLang="en-US" sz="1000" kern="0" dirty="0">
                <a:solidFill>
                  <a:srgbClr val="000000"/>
                </a:solidFill>
                <a:latin typeface="メイリオ"/>
              </a:rPr>
              <a:t>完パケ素材を連絡</a:t>
            </a:r>
          </a:p>
        </p:txBody>
      </p:sp>
      <p:sp>
        <p:nvSpPr>
          <p:cNvPr id="100" name="円/楕円 99">
            <a:extLst>
              <a:ext uri="{FF2B5EF4-FFF2-40B4-BE49-F238E27FC236}">
                <a16:creationId xmlns:a16="http://schemas.microsoft.com/office/drawing/2014/main" id="{BFE709EB-292D-72E1-0E67-EF4839590280}"/>
              </a:ext>
            </a:extLst>
          </p:cNvPr>
          <p:cNvSpPr>
            <a:spLocks noChangeAspect="1"/>
          </p:cNvSpPr>
          <p:nvPr/>
        </p:nvSpPr>
        <p:spPr>
          <a:xfrm>
            <a:off x="264795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2</a:t>
            </a:r>
            <a:endParaRPr kumimoji="0" lang="ja-JP" altLang="en-US" sz="1200" b="1" kern="0" dirty="0">
              <a:solidFill>
                <a:srgbClr val="FFFFFF"/>
              </a:solidFill>
              <a:latin typeface="メイリオ"/>
            </a:endParaRPr>
          </a:p>
        </p:txBody>
      </p:sp>
      <p:sp>
        <p:nvSpPr>
          <p:cNvPr id="102" name="フリーフォーム 101">
            <a:extLst>
              <a:ext uri="{FF2B5EF4-FFF2-40B4-BE49-F238E27FC236}">
                <a16:creationId xmlns:a16="http://schemas.microsoft.com/office/drawing/2014/main" id="{B204D3C5-A7A3-9050-DE0B-77061EFCB51D}"/>
              </a:ext>
            </a:extLst>
          </p:cNvPr>
          <p:cNvSpPr/>
          <p:nvPr/>
        </p:nvSpPr>
        <p:spPr>
          <a:xfrm>
            <a:off x="137811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　</a:t>
            </a:r>
            <a:endParaRPr kumimoji="0" lang="en-US" altLang="ja-JP" sz="1200" kern="0" dirty="0">
              <a:solidFill>
                <a:srgbClr val="000000"/>
              </a:solidFill>
              <a:latin typeface="メイリオ"/>
            </a:endParaRPr>
          </a:p>
          <a:p>
            <a:pPr algn="ctr" defTabSz="444500">
              <a:lnSpc>
                <a:spcPct val="120000"/>
              </a:lnSpc>
              <a:spcBef>
                <a:spcPct val="0"/>
              </a:spcBef>
              <a:defRPr/>
            </a:pPr>
            <a:r>
              <a:rPr kumimoji="0" lang="ja-JP" altLang="en-US" sz="1200" kern="0" dirty="0">
                <a:solidFill>
                  <a:srgbClr val="000000"/>
                </a:solidFill>
                <a:latin typeface="メイリオ"/>
              </a:rPr>
              <a:t>事前提案</a:t>
            </a:r>
            <a:br>
              <a:rPr kumimoji="0" lang="ja-JP" altLang="en-US" sz="1200" kern="0" dirty="0">
                <a:solidFill>
                  <a:srgbClr val="000000"/>
                </a:solidFill>
                <a:latin typeface="メイリオ"/>
              </a:rPr>
            </a:br>
            <a:r>
              <a:rPr kumimoji="0" lang="ja-JP" altLang="en-US" sz="1200" kern="0" dirty="0">
                <a:solidFill>
                  <a:srgbClr val="000000"/>
                </a:solidFill>
                <a:latin typeface="メイリオ"/>
              </a:rPr>
              <a:t>可否</a:t>
            </a:r>
          </a:p>
        </p:txBody>
      </p:sp>
      <p:sp>
        <p:nvSpPr>
          <p:cNvPr id="103" name="円/楕円 102">
            <a:extLst>
              <a:ext uri="{FF2B5EF4-FFF2-40B4-BE49-F238E27FC236}">
                <a16:creationId xmlns:a16="http://schemas.microsoft.com/office/drawing/2014/main" id="{74161A85-1F94-089C-ED78-E0879EAB07B9}"/>
              </a:ext>
            </a:extLst>
          </p:cNvPr>
          <p:cNvSpPr>
            <a:spLocks noChangeAspect="1"/>
          </p:cNvSpPr>
          <p:nvPr/>
        </p:nvSpPr>
        <p:spPr>
          <a:xfrm>
            <a:off x="124512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1</a:t>
            </a:r>
            <a:endParaRPr kumimoji="0" lang="ja-JP" altLang="en-US" sz="1200" b="1" kern="0" dirty="0">
              <a:solidFill>
                <a:srgbClr val="000000"/>
              </a:solidFill>
              <a:latin typeface="メイリオ"/>
            </a:endParaRPr>
          </a:p>
        </p:txBody>
      </p:sp>
      <p:pic>
        <p:nvPicPr>
          <p:cNvPr id="104" name="グラフィックス 103" descr="チャット 単色塗りつぶし">
            <a:extLst>
              <a:ext uri="{FF2B5EF4-FFF2-40B4-BE49-F238E27FC236}">
                <a16:creationId xmlns:a16="http://schemas.microsoft.com/office/drawing/2014/main" id="{8DDC234D-19CC-0507-8B82-209476A31FD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30221" y="1269079"/>
            <a:ext cx="468000" cy="468000"/>
          </a:xfrm>
          <a:prstGeom prst="rect">
            <a:avLst/>
          </a:prstGeom>
        </p:spPr>
      </p:pic>
      <p:sp>
        <p:nvSpPr>
          <p:cNvPr id="105" name="フリーフォーム 104">
            <a:extLst>
              <a:ext uri="{FF2B5EF4-FFF2-40B4-BE49-F238E27FC236}">
                <a16:creationId xmlns:a16="http://schemas.microsoft.com/office/drawing/2014/main" id="{1766EBB7-A6CF-7A16-674B-93090A5936F4}"/>
              </a:ext>
            </a:extLst>
          </p:cNvPr>
          <p:cNvSpPr/>
          <p:nvPr/>
        </p:nvSpPr>
        <p:spPr>
          <a:xfrm>
            <a:off x="6989461"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791A4"/>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000" kern="0" dirty="0">
                <a:solidFill>
                  <a:srgbClr val="FFFFFF"/>
                </a:solidFill>
                <a:latin typeface="メイリオ"/>
              </a:rPr>
              <a:t>　</a:t>
            </a:r>
            <a:endParaRPr kumimoji="0" lang="en-US" altLang="ja-JP" sz="1000" kern="0" dirty="0">
              <a:solidFill>
                <a:srgbClr val="FFFFFF"/>
              </a:solidFill>
              <a:latin typeface="メイリオ"/>
            </a:endParaRPr>
          </a:p>
          <a:p>
            <a:pPr marL="63450" indent="-63450" defTabSz="444500">
              <a:lnSpc>
                <a:spcPct val="120000"/>
              </a:lnSpc>
              <a:spcBef>
                <a:spcPct val="0"/>
              </a:spcBef>
              <a:buSzPct val="80000"/>
              <a:buFont typeface="Arial" panose="020B0604020202020204" pitchFamily="34" charset="0"/>
              <a:buChar char="•"/>
              <a:defRPr/>
            </a:pPr>
            <a:r>
              <a:rPr lang="ja-JP" altLang="en-US" sz="1000" dirty="0">
                <a:solidFill>
                  <a:schemeClr val="bg1"/>
                </a:solidFill>
              </a:rPr>
              <a:t>アカウント連携</a:t>
            </a:r>
            <a:endParaRPr kumimoji="0" lang="ja-JP" altLang="en-US" sz="1000" kern="0" dirty="0">
              <a:solidFill>
                <a:srgbClr val="FFFFFF"/>
              </a:solidFill>
              <a:latin typeface="メイリオ"/>
            </a:endParaRPr>
          </a:p>
        </p:txBody>
      </p:sp>
      <p:sp>
        <p:nvSpPr>
          <p:cNvPr id="106" name="円/楕円 105">
            <a:extLst>
              <a:ext uri="{FF2B5EF4-FFF2-40B4-BE49-F238E27FC236}">
                <a16:creationId xmlns:a16="http://schemas.microsoft.com/office/drawing/2014/main" id="{8D08D5B2-AE67-8B0D-9890-89C9316BC6A9}"/>
              </a:ext>
            </a:extLst>
          </p:cNvPr>
          <p:cNvSpPr>
            <a:spLocks noChangeAspect="1"/>
          </p:cNvSpPr>
          <p:nvPr/>
        </p:nvSpPr>
        <p:spPr>
          <a:xfrm>
            <a:off x="6856465" y="1072688"/>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5</a:t>
            </a:r>
            <a:endParaRPr kumimoji="0" lang="ja-JP" altLang="en-US" sz="1200" b="1" kern="0" dirty="0">
              <a:solidFill>
                <a:srgbClr val="FFFFFF"/>
              </a:solidFill>
              <a:latin typeface="メイリオ"/>
            </a:endParaRPr>
          </a:p>
        </p:txBody>
      </p:sp>
      <p:pic>
        <p:nvPicPr>
          <p:cNvPr id="107" name="グラフィックス 106" descr="チェックマークを付けたチェック ボックス 単色塗りつぶし">
            <a:extLst>
              <a:ext uri="{FF2B5EF4-FFF2-40B4-BE49-F238E27FC236}">
                <a16:creationId xmlns:a16="http://schemas.microsoft.com/office/drawing/2014/main" id="{814D8F48-6176-ADDC-5FEB-33FA83883CB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63295" y="1241753"/>
            <a:ext cx="432000" cy="432000"/>
          </a:xfrm>
          <a:prstGeom prst="rect">
            <a:avLst/>
          </a:prstGeom>
        </p:spPr>
      </p:pic>
      <p:sp>
        <p:nvSpPr>
          <p:cNvPr id="108" name="フリーフォーム 107">
            <a:extLst>
              <a:ext uri="{FF2B5EF4-FFF2-40B4-BE49-F238E27FC236}">
                <a16:creationId xmlns:a16="http://schemas.microsoft.com/office/drawing/2014/main" id="{B726B6E7-444C-C288-DC24-B4A8F8C8C664}"/>
              </a:ext>
            </a:extLst>
          </p:cNvPr>
          <p:cNvSpPr/>
          <p:nvPr/>
        </p:nvSpPr>
        <p:spPr>
          <a:xfrm>
            <a:off x="839229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D8607A"/>
          </a:solidFill>
          <a:ln w="25400" cap="flat" cmpd="sng" algn="ctr">
            <a:noFill/>
            <a:prstDash val="solid"/>
          </a:ln>
          <a:effectLst/>
        </p:spPr>
        <p:txBody>
          <a:bodyPr spcFirstLastPara="0" vert="horz" wrap="square" lIns="144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FFFFFF"/>
                </a:solidFill>
                <a:latin typeface="メイリオ"/>
              </a:rPr>
              <a:t>　</a:t>
            </a:r>
            <a:endParaRPr kumimoji="0" lang="en-US" altLang="ja-JP" sz="1200" kern="0" dirty="0">
              <a:solidFill>
                <a:srgbClr val="FFFFFF"/>
              </a:solidFill>
              <a:latin typeface="メイリオ"/>
            </a:endParaRPr>
          </a:p>
          <a:p>
            <a:pPr lvl="0" algn="ctr" defTabSz="444500">
              <a:lnSpc>
                <a:spcPct val="90000"/>
              </a:lnSpc>
              <a:spcBef>
                <a:spcPct val="0"/>
              </a:spcBef>
              <a:spcAft>
                <a:spcPct val="35000"/>
              </a:spcAft>
            </a:pPr>
            <a:r>
              <a:rPr lang="ja-JP" altLang="en-US" sz="1000" dirty="0">
                <a:solidFill>
                  <a:schemeClr val="bg1"/>
                </a:solidFill>
              </a:rPr>
              <a:t>演出の組込実装</a:t>
            </a:r>
            <a:endParaRPr lang="en-US" altLang="ja-JP" sz="1000" dirty="0">
              <a:solidFill>
                <a:schemeClr val="bg1"/>
              </a:solidFill>
            </a:endParaRPr>
          </a:p>
          <a:p>
            <a:pPr lvl="0" algn="ctr" defTabSz="444500">
              <a:lnSpc>
                <a:spcPct val="90000"/>
              </a:lnSpc>
              <a:spcBef>
                <a:spcPct val="0"/>
              </a:spcBef>
              <a:spcAft>
                <a:spcPct val="35000"/>
              </a:spcAft>
            </a:pPr>
            <a:r>
              <a:rPr lang="ja-JP" altLang="en-US" sz="1000" dirty="0">
                <a:solidFill>
                  <a:schemeClr val="bg1"/>
                </a:solidFill>
              </a:rPr>
              <a:t>本番</a:t>
            </a:r>
            <a:r>
              <a:rPr lang="en-US" altLang="ja-JP" sz="1000" dirty="0">
                <a:solidFill>
                  <a:schemeClr val="bg1"/>
                </a:solidFill>
              </a:rPr>
              <a:t>URL</a:t>
            </a:r>
            <a:r>
              <a:rPr lang="ja-JP" altLang="en-US" sz="1000" dirty="0">
                <a:solidFill>
                  <a:schemeClr val="bg1"/>
                </a:solidFill>
              </a:rPr>
              <a:t>発行</a:t>
            </a:r>
            <a:endParaRPr kumimoji="0" lang="ja-JP" altLang="en-US" sz="1000" kern="0" dirty="0">
              <a:solidFill>
                <a:srgbClr val="FFFFFF"/>
              </a:solidFill>
              <a:latin typeface="メイリオ"/>
            </a:endParaRPr>
          </a:p>
        </p:txBody>
      </p:sp>
      <p:sp>
        <p:nvSpPr>
          <p:cNvPr id="109" name="円/楕円 108">
            <a:extLst>
              <a:ext uri="{FF2B5EF4-FFF2-40B4-BE49-F238E27FC236}">
                <a16:creationId xmlns:a16="http://schemas.microsoft.com/office/drawing/2014/main" id="{B2141391-6774-51C7-A48F-C29642CD75C1}"/>
              </a:ext>
            </a:extLst>
          </p:cNvPr>
          <p:cNvSpPr>
            <a:spLocks noChangeAspect="1"/>
          </p:cNvSpPr>
          <p:nvPr/>
        </p:nvSpPr>
        <p:spPr>
          <a:xfrm>
            <a:off x="8259301" y="1072688"/>
            <a:ext cx="432000" cy="432000"/>
          </a:xfrm>
          <a:prstGeom prst="ellipse">
            <a:avLst/>
          </a:prstGeom>
          <a:solidFill>
            <a:srgbClr val="D8607A"/>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6</a:t>
            </a:r>
            <a:endParaRPr kumimoji="0" lang="ja-JP" altLang="en-US" sz="1200" b="1" kern="0" dirty="0">
              <a:solidFill>
                <a:srgbClr val="FFFFFF"/>
              </a:solidFill>
              <a:latin typeface="メイリオ"/>
            </a:endParaRPr>
          </a:p>
        </p:txBody>
      </p:sp>
      <p:pic>
        <p:nvPicPr>
          <p:cNvPr id="110" name="グラフィックス 109" descr="プレゼンテーション (チェックリスト) 単色塗りつぶし">
            <a:extLst>
              <a:ext uri="{FF2B5EF4-FFF2-40B4-BE49-F238E27FC236}">
                <a16:creationId xmlns:a16="http://schemas.microsoft.com/office/drawing/2014/main" id="{D362CEE7-7EF0-619D-0095-E1D4D92FBFB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761077" y="1248960"/>
            <a:ext cx="468000" cy="468000"/>
          </a:xfrm>
          <a:prstGeom prst="rect">
            <a:avLst/>
          </a:prstGeom>
        </p:spPr>
      </p:pic>
      <p:sp>
        <p:nvSpPr>
          <p:cNvPr id="111" name="直角三角形 110">
            <a:extLst>
              <a:ext uri="{FF2B5EF4-FFF2-40B4-BE49-F238E27FC236}">
                <a16:creationId xmlns:a16="http://schemas.microsoft.com/office/drawing/2014/main" id="{220A4E31-702C-9666-0DDC-0474602438C4}"/>
              </a:ext>
            </a:extLst>
          </p:cNvPr>
          <p:cNvSpPr/>
          <p:nvPr/>
        </p:nvSpPr>
        <p:spPr>
          <a:xfrm rot="13500000">
            <a:off x="253249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2" name="直角三角形 111">
            <a:extLst>
              <a:ext uri="{FF2B5EF4-FFF2-40B4-BE49-F238E27FC236}">
                <a16:creationId xmlns:a16="http://schemas.microsoft.com/office/drawing/2014/main" id="{C54F2B72-7391-1949-3855-AA9ACCA8169A}"/>
              </a:ext>
            </a:extLst>
          </p:cNvPr>
          <p:cNvSpPr/>
          <p:nvPr/>
        </p:nvSpPr>
        <p:spPr>
          <a:xfrm rot="13500000">
            <a:off x="393289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3" name="直角三角形 112">
            <a:extLst>
              <a:ext uri="{FF2B5EF4-FFF2-40B4-BE49-F238E27FC236}">
                <a16:creationId xmlns:a16="http://schemas.microsoft.com/office/drawing/2014/main" id="{B04C6CE7-F71D-55DF-4D25-764951DF0149}"/>
              </a:ext>
            </a:extLst>
          </p:cNvPr>
          <p:cNvSpPr/>
          <p:nvPr/>
        </p:nvSpPr>
        <p:spPr>
          <a:xfrm rot="13500000">
            <a:off x="533330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4" name="直角三角形 113">
            <a:extLst>
              <a:ext uri="{FF2B5EF4-FFF2-40B4-BE49-F238E27FC236}">
                <a16:creationId xmlns:a16="http://schemas.microsoft.com/office/drawing/2014/main" id="{B90C7B30-40CD-A03B-A8E2-EBB422041927}"/>
              </a:ext>
            </a:extLst>
          </p:cNvPr>
          <p:cNvSpPr/>
          <p:nvPr/>
        </p:nvSpPr>
        <p:spPr>
          <a:xfrm rot="13500000">
            <a:off x="6733711"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5" name="直角三角形 114">
            <a:extLst>
              <a:ext uri="{FF2B5EF4-FFF2-40B4-BE49-F238E27FC236}">
                <a16:creationId xmlns:a16="http://schemas.microsoft.com/office/drawing/2014/main" id="{1D01EAB7-07DF-514C-E7A1-E3E79C80502A}"/>
              </a:ext>
            </a:extLst>
          </p:cNvPr>
          <p:cNvSpPr/>
          <p:nvPr/>
        </p:nvSpPr>
        <p:spPr>
          <a:xfrm rot="13500000">
            <a:off x="813411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6" name="直角三角形 115">
            <a:extLst>
              <a:ext uri="{FF2B5EF4-FFF2-40B4-BE49-F238E27FC236}">
                <a16:creationId xmlns:a16="http://schemas.microsoft.com/office/drawing/2014/main" id="{2702ADBD-A27D-D589-3C07-936B8ADE22E0}"/>
              </a:ext>
            </a:extLst>
          </p:cNvPr>
          <p:cNvSpPr/>
          <p:nvPr/>
        </p:nvSpPr>
        <p:spPr>
          <a:xfrm rot="13500000">
            <a:off x="953452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7" name="直角三角形 116">
            <a:extLst>
              <a:ext uri="{FF2B5EF4-FFF2-40B4-BE49-F238E27FC236}">
                <a16:creationId xmlns:a16="http://schemas.microsoft.com/office/drawing/2014/main" id="{F0C4EF53-A5B6-AC21-2546-684AC5061423}"/>
              </a:ext>
            </a:extLst>
          </p:cNvPr>
          <p:cNvSpPr/>
          <p:nvPr/>
        </p:nvSpPr>
        <p:spPr>
          <a:xfrm rot="13500000">
            <a:off x="1093493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19" name="Freeform 10">
            <a:extLst>
              <a:ext uri="{FF2B5EF4-FFF2-40B4-BE49-F238E27FC236}">
                <a16:creationId xmlns:a16="http://schemas.microsoft.com/office/drawing/2014/main" id="{A0A5B579-7B00-2711-E6A3-73C9C2E9C9B8}"/>
              </a:ext>
            </a:extLst>
          </p:cNvPr>
          <p:cNvSpPr>
            <a:spLocks noChangeAspect="1" noChangeArrowheads="1"/>
          </p:cNvSpPr>
          <p:nvPr/>
        </p:nvSpPr>
        <p:spPr bwMode="auto">
          <a:xfrm>
            <a:off x="748984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 name="Freeform 10">
            <a:extLst>
              <a:ext uri="{FF2B5EF4-FFF2-40B4-BE49-F238E27FC236}">
                <a16:creationId xmlns:a16="http://schemas.microsoft.com/office/drawing/2014/main" id="{2FA5A188-6F08-0121-FBE2-063CD1B7C207}"/>
              </a:ext>
            </a:extLst>
          </p:cNvPr>
          <p:cNvSpPr>
            <a:spLocks noChangeAspect="1" noChangeArrowheads="1"/>
          </p:cNvSpPr>
          <p:nvPr/>
        </p:nvSpPr>
        <p:spPr bwMode="auto">
          <a:xfrm>
            <a:off x="892309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4" name="Freeform 10">
            <a:extLst>
              <a:ext uri="{FF2B5EF4-FFF2-40B4-BE49-F238E27FC236}">
                <a16:creationId xmlns:a16="http://schemas.microsoft.com/office/drawing/2014/main" id="{E1596CF4-558C-93A7-A723-76F0D087B508}"/>
              </a:ext>
            </a:extLst>
          </p:cNvPr>
          <p:cNvSpPr>
            <a:spLocks noChangeAspect="1" noChangeArrowheads="1"/>
          </p:cNvSpPr>
          <p:nvPr/>
        </p:nvSpPr>
        <p:spPr bwMode="auto">
          <a:xfrm>
            <a:off x="1030221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5" name="テキスト ボックス 124">
            <a:extLst>
              <a:ext uri="{FF2B5EF4-FFF2-40B4-BE49-F238E27FC236}">
                <a16:creationId xmlns:a16="http://schemas.microsoft.com/office/drawing/2014/main" id="{B80A3F68-2FAC-F5A9-4DA5-FB343258B7DC}"/>
              </a:ext>
            </a:extLst>
          </p:cNvPr>
          <p:cNvSpPr txBox="1"/>
          <p:nvPr/>
        </p:nvSpPr>
        <p:spPr>
          <a:xfrm>
            <a:off x="136179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から</a:t>
            </a:r>
            <a:br>
              <a:rPr kumimoji="0" lang="en-US" altLang="ja-JP" sz="1000" kern="0" dirty="0">
                <a:solidFill>
                  <a:srgbClr val="545454"/>
                </a:solidFill>
                <a:latin typeface="メイリオ"/>
              </a:rPr>
            </a:br>
            <a:r>
              <a:rPr kumimoji="0" lang="ja-JP" altLang="en-US" sz="1000" kern="0" dirty="0">
                <a:solidFill>
                  <a:srgbClr val="545454"/>
                </a:solidFill>
                <a:latin typeface="メイリオ"/>
              </a:rPr>
              <a:t>メールにてヤフー営業に連絡。</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ヤフー営業</a:t>
            </a:r>
            <a:r>
              <a:rPr kumimoji="0" lang="ja-JP" altLang="en-US" sz="1000" kern="0" dirty="0">
                <a:solidFill>
                  <a:srgbClr val="545454"/>
                </a:solidFill>
                <a:latin typeface="メイリオ"/>
              </a:rPr>
              <a:t>は社内にて申請。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ヤフー制作</a:t>
            </a:r>
            <a:r>
              <a:rPr kumimoji="0" lang="ja-JP" altLang="en-US" sz="1000" kern="0" dirty="0">
                <a:solidFill>
                  <a:srgbClr val="545454"/>
                </a:solidFill>
                <a:latin typeface="メイリオ"/>
              </a:rPr>
              <a:t>から</a:t>
            </a:r>
            <a:r>
              <a:rPr kumimoji="0" lang="ja-JP" altLang="en-US" sz="1000" b="1" kern="0" dirty="0">
                <a:solidFill>
                  <a:srgbClr val="545454"/>
                </a:solidFill>
                <a:latin typeface="メイリオ"/>
              </a:rPr>
              <a:t>営業</a:t>
            </a:r>
            <a:r>
              <a:rPr kumimoji="0" lang="ja-JP" altLang="en-US" sz="1000" kern="0" dirty="0">
                <a:solidFill>
                  <a:srgbClr val="545454"/>
                </a:solidFill>
                <a:latin typeface="メイリオ"/>
              </a:rPr>
              <a:t>宛に可否結果の回答が来る。</a:t>
            </a:r>
            <a:endParaRPr kumimoji="0" lang="en-US" altLang="ja-JP" sz="10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ヤフー営業</a:t>
            </a:r>
            <a:r>
              <a:rPr kumimoji="0" lang="ja-JP" altLang="en-US" sz="1000" kern="0" dirty="0">
                <a:solidFill>
                  <a:srgbClr val="545454"/>
                </a:solidFill>
                <a:latin typeface="メイリオ"/>
              </a:rPr>
              <a:t>は</a:t>
            </a:r>
            <a:r>
              <a:rPr kumimoji="0" lang="ja-JP" altLang="en-US" sz="1000" b="1" kern="0" dirty="0">
                <a:solidFill>
                  <a:srgbClr val="545454"/>
                </a:solidFill>
                <a:latin typeface="メイリオ"/>
              </a:rPr>
              <a:t>代理店様</a:t>
            </a:r>
            <a:r>
              <a:rPr kumimoji="0" lang="ja-JP" altLang="en-US" sz="1000" kern="0" dirty="0">
                <a:solidFill>
                  <a:srgbClr val="545454"/>
                </a:solidFill>
                <a:latin typeface="メイリオ"/>
              </a:rPr>
              <a:t>に回答の結果をご連絡する。</a:t>
            </a:r>
          </a:p>
        </p:txBody>
      </p:sp>
      <p:sp>
        <p:nvSpPr>
          <p:cNvPr id="126" name="テキスト ボックス 125">
            <a:extLst>
              <a:ext uri="{FF2B5EF4-FFF2-40B4-BE49-F238E27FC236}">
                <a16:creationId xmlns:a16="http://schemas.microsoft.com/office/drawing/2014/main" id="{79CDF11E-D13B-2D7D-81E1-66E474170A40}"/>
              </a:ext>
            </a:extLst>
          </p:cNvPr>
          <p:cNvSpPr txBox="1"/>
          <p:nvPr/>
        </p:nvSpPr>
        <p:spPr>
          <a:xfrm>
            <a:off x="2755313"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545454"/>
                </a:solidFill>
                <a:latin typeface="メイリオ"/>
              </a:rPr>
              <a:t>代理店様から</a:t>
            </a:r>
            <a:r>
              <a:rPr kumimoji="0" lang="ja-JP" altLang="en-US" sz="1000" kern="0" dirty="0">
                <a:solidFill>
                  <a:srgbClr val="545454"/>
                </a:solidFill>
                <a:latin typeface="メイリオ"/>
              </a:rPr>
              <a:t>メールにてヤフー営業に連絡。</a:t>
            </a:r>
            <a:endParaRPr kumimoji="0" lang="en-US" altLang="ja-JP" sz="1000" kern="0" dirty="0">
              <a:solidFill>
                <a:srgbClr val="545454"/>
              </a:solidFill>
              <a:latin typeface="メイリオ"/>
            </a:endParaRPr>
          </a:p>
          <a:p>
            <a:pPr algn="l"/>
            <a:endParaRPr lang="en-US" altLang="ja-JP" sz="1000" dirty="0"/>
          </a:p>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ヤフー営業は</a:t>
            </a:r>
            <a:r>
              <a:rPr kumimoji="0" lang="ja-JP" altLang="en-US" sz="900" kern="0" dirty="0">
                <a:solidFill>
                  <a:srgbClr val="545454"/>
                </a:solidFill>
                <a:latin typeface="メイリオ"/>
              </a:rPr>
              <a:t>事前提案可否のチケットのやり取りに続ける形で、ヤフー制作宛に「素材提供」ページの内容及びクリエイティブ素材を連絡。制作担当者をメンションしてください</a:t>
            </a:r>
            <a:r>
              <a:rPr kumimoji="0" lang="ja-JP" altLang="en-US" sz="900" b="1" kern="0" dirty="0">
                <a:solidFill>
                  <a:srgbClr val="545454"/>
                </a:solidFill>
                <a:latin typeface="メイリオ"/>
              </a:rPr>
              <a:t>。</a:t>
            </a:r>
            <a:endParaRPr kumimoji="0" lang="en-US" altLang="ja-JP" sz="900" b="1" kern="0" dirty="0">
              <a:solidFill>
                <a:srgbClr val="545454"/>
              </a:solidFill>
              <a:latin typeface="メイリオ"/>
            </a:endParaRPr>
          </a:p>
        </p:txBody>
      </p:sp>
      <p:sp>
        <p:nvSpPr>
          <p:cNvPr id="127" name="テキスト ボックス 126">
            <a:extLst>
              <a:ext uri="{FF2B5EF4-FFF2-40B4-BE49-F238E27FC236}">
                <a16:creationId xmlns:a16="http://schemas.microsoft.com/office/drawing/2014/main" id="{A1EA712D-F22D-2622-76BB-BE3123726A4B}"/>
              </a:ext>
            </a:extLst>
          </p:cNvPr>
          <p:cNvSpPr txBox="1"/>
          <p:nvPr/>
        </p:nvSpPr>
        <p:spPr>
          <a:xfrm>
            <a:off x="4148829" y="4035413"/>
            <a:ext cx="1387035"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800" b="1" kern="0" dirty="0">
                <a:solidFill>
                  <a:srgbClr val="545454"/>
                </a:solidFill>
                <a:latin typeface="メイリオ"/>
              </a:rPr>
              <a:t>ヤフー制作が</a:t>
            </a:r>
            <a:r>
              <a:rPr kumimoji="0" lang="ja-JP" altLang="en-US" sz="800" kern="0" dirty="0">
                <a:solidFill>
                  <a:srgbClr val="545454"/>
                </a:solidFill>
                <a:latin typeface="メイリオ"/>
              </a:rPr>
              <a:t>提供素材のクリエイティブが揃っているか、容量、サイズに問題がないかの確認を実施。</a:t>
            </a:r>
            <a:endParaRPr lang="en-US" altLang="ja-JP" sz="300" dirty="0"/>
          </a:p>
          <a:p>
            <a:pPr marL="99450" indent="-99450">
              <a:lnSpc>
                <a:spcPct val="110000"/>
              </a:lnSpc>
              <a:spcAft>
                <a:spcPts val="400"/>
              </a:spcAft>
              <a:buFont typeface="Wingdings" pitchFamily="2" charset="2"/>
              <a:buChar char="Ø"/>
              <a:defRPr/>
            </a:pPr>
            <a:r>
              <a:rPr kumimoji="0" lang="ja-JP" altLang="en-US" sz="800" kern="0" dirty="0">
                <a:solidFill>
                  <a:srgbClr val="545454"/>
                </a:solidFill>
                <a:latin typeface="メイリオ"/>
              </a:rPr>
              <a:t>上記完了後、</a:t>
            </a:r>
            <a:r>
              <a:rPr kumimoji="0" lang="ja-JP" altLang="en-US" sz="800" b="1" kern="0" dirty="0">
                <a:solidFill>
                  <a:srgbClr val="545454"/>
                </a:solidFill>
                <a:latin typeface="メイリオ"/>
              </a:rPr>
              <a:t>ヤフー営業が</a:t>
            </a:r>
            <a:r>
              <a:rPr kumimoji="0" lang="ja-JP" altLang="en-US" sz="800" kern="0" dirty="0">
                <a:solidFill>
                  <a:srgbClr val="545454"/>
                </a:solidFill>
                <a:latin typeface="メイリオ"/>
              </a:rPr>
              <a:t>クリエイティブ素材とリンク先の広告掲載基準観点の入稿前審査依頼の申請。申請の際に、</a:t>
            </a:r>
            <a:r>
              <a:rPr kumimoji="0" lang="en-US" altLang="ja-JP" sz="800" kern="0" dirty="0">
                <a:solidFill>
                  <a:srgbClr val="545454"/>
                </a:solidFill>
                <a:latin typeface="メイリオ"/>
              </a:rPr>
              <a:t>CC</a:t>
            </a:r>
            <a:r>
              <a:rPr kumimoji="0" lang="ja-JP" altLang="en-US" sz="800" kern="0" dirty="0">
                <a:solidFill>
                  <a:srgbClr val="545454"/>
                </a:solidFill>
                <a:latin typeface="メイリオ"/>
              </a:rPr>
              <a:t>に制作担当者を入れてチケット起案をすること。審査完了後、チケット内で制作担当者をメンションし、審査完了の旨伝えること。</a:t>
            </a:r>
            <a:endParaRPr kumimoji="0" lang="en-US" altLang="ja-JP" sz="800" kern="0" dirty="0">
              <a:solidFill>
                <a:srgbClr val="545454"/>
              </a:solidFill>
              <a:latin typeface="メイリオ"/>
            </a:endParaRPr>
          </a:p>
          <a:p>
            <a:pPr>
              <a:lnSpc>
                <a:spcPct val="110000"/>
              </a:lnSpc>
              <a:spcAft>
                <a:spcPts val="400"/>
              </a:spcAft>
              <a:defRPr/>
            </a:pPr>
            <a:endParaRPr kumimoji="0" lang="en-US" altLang="ja-JP" sz="800" kern="0" dirty="0">
              <a:solidFill>
                <a:srgbClr val="545454"/>
              </a:solidFill>
              <a:latin typeface="メイリオ"/>
            </a:endParaRPr>
          </a:p>
        </p:txBody>
      </p:sp>
      <p:sp>
        <p:nvSpPr>
          <p:cNvPr id="128" name="テキスト ボックス 127">
            <a:extLst>
              <a:ext uri="{FF2B5EF4-FFF2-40B4-BE49-F238E27FC236}">
                <a16:creationId xmlns:a16="http://schemas.microsoft.com/office/drawing/2014/main" id="{51B54366-0D1D-F7D1-9AB9-AECE787327EE}"/>
              </a:ext>
            </a:extLst>
          </p:cNvPr>
          <p:cNvSpPr txBox="1"/>
          <p:nvPr/>
        </p:nvSpPr>
        <p:spPr>
          <a:xfrm>
            <a:off x="5568851"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代理店様</a:t>
            </a:r>
            <a:r>
              <a:rPr kumimoji="0" lang="ja-JP" altLang="en-US" sz="900" kern="0" dirty="0">
                <a:solidFill>
                  <a:srgbClr val="545454"/>
                </a:solidFill>
                <a:latin typeface="メイリオ"/>
              </a:rPr>
              <a:t>が広告管理ツールにて誘導広告（ブランドパネル）を予約。</a:t>
            </a:r>
            <a:endParaRPr kumimoji="0" lang="en-US" altLang="ja-JP" sz="9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代理店様が</a:t>
            </a:r>
            <a:r>
              <a:rPr kumimoji="0" lang="ja-JP" altLang="en-US" sz="900" kern="0" dirty="0">
                <a:solidFill>
                  <a:srgbClr val="545454"/>
                </a:solidFill>
                <a:latin typeface="メイリオ"/>
              </a:rPr>
              <a:t>トップページカスタマイズの申し込みを行う。</a:t>
            </a:r>
            <a:r>
              <a:rPr kumimoji="0" lang="ja-JP" altLang="en-US" sz="900" kern="0" dirty="0">
                <a:solidFill>
                  <a:srgbClr val="545454"/>
                </a:solidFill>
                <a:latin typeface="メイリオ"/>
                <a:hlinkClick r:id="rId9">
                  <a:extLst>
                    <a:ext uri="{A12FA001-AC4F-418D-AE19-62706E023703}">
                      <ahyp:hlinkClr xmlns:ahyp="http://schemas.microsoft.com/office/drawing/2018/hyperlinkcolor" val="tx"/>
                    </a:ext>
                  </a:extLst>
                </a:hlinkClick>
              </a:rPr>
              <a:t>リンク</a:t>
            </a:r>
            <a:br>
              <a:rPr kumimoji="0" lang="en-US" altLang="ja-JP" sz="900" kern="0" dirty="0">
                <a:solidFill>
                  <a:srgbClr val="545454"/>
                </a:solidFill>
                <a:latin typeface="メイリオ"/>
              </a:rPr>
            </a:br>
            <a:r>
              <a:rPr kumimoji="0" lang="ja-JP" altLang="en-US" sz="900" kern="0" dirty="0">
                <a:solidFill>
                  <a:srgbClr val="545454"/>
                </a:solidFill>
                <a:latin typeface="メイリオ"/>
              </a:rPr>
              <a:t>エージェンシーポータルの「予約型：広告配信費以外のお申込み」から申込。</a:t>
            </a:r>
            <a:endParaRPr kumimoji="0" lang="en-US" altLang="ja-JP" sz="900" kern="0" dirty="0">
              <a:solidFill>
                <a:srgbClr val="545454"/>
              </a:solidFill>
              <a:latin typeface="メイリオ"/>
            </a:endParaRPr>
          </a:p>
          <a:p>
            <a:pPr marL="99450" indent="-99450">
              <a:lnSpc>
                <a:spcPct val="110000"/>
              </a:lnSpc>
              <a:spcAft>
                <a:spcPts val="400"/>
              </a:spcAft>
              <a:buFont typeface="Wingdings" pitchFamily="2" charset="2"/>
              <a:buChar char="Ø"/>
              <a:defRPr/>
            </a:pPr>
            <a:endParaRPr kumimoji="0" lang="ja-JP" altLang="en-US" sz="1000" kern="0" dirty="0">
              <a:solidFill>
                <a:srgbClr val="545454"/>
              </a:solidFill>
              <a:latin typeface="メイリオ"/>
            </a:endParaRPr>
          </a:p>
        </p:txBody>
      </p:sp>
      <p:sp>
        <p:nvSpPr>
          <p:cNvPr id="129" name="テキスト ボックス 128">
            <a:extLst>
              <a:ext uri="{FF2B5EF4-FFF2-40B4-BE49-F238E27FC236}">
                <a16:creationId xmlns:a16="http://schemas.microsoft.com/office/drawing/2014/main" id="{ED102B56-C3C1-0854-23DB-E5FD375E8020}"/>
              </a:ext>
            </a:extLst>
          </p:cNvPr>
          <p:cNvSpPr txBox="1"/>
          <p:nvPr/>
        </p:nvSpPr>
        <p:spPr>
          <a:xfrm>
            <a:off x="6962368"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ヤフー営業が</a:t>
            </a:r>
            <a:r>
              <a:rPr kumimoji="0" lang="ja-JP" altLang="en-US" sz="900" kern="0" dirty="0">
                <a:solidFill>
                  <a:srgbClr val="545454"/>
                </a:solidFill>
                <a:latin typeface="メイリオ"/>
              </a:rPr>
              <a:t>入稿前審査のチケットのやり取りに続ける形で、誘導広告のアカウント情報を連携する。</a:t>
            </a:r>
          </a:p>
          <a:p>
            <a:pPr marL="99450" indent="-99450">
              <a:lnSpc>
                <a:spcPct val="110000"/>
              </a:lnSpc>
              <a:spcAft>
                <a:spcPts val="400"/>
              </a:spcAft>
              <a:buFont typeface="Wingdings" pitchFamily="2" charset="2"/>
              <a:buChar char="Ø"/>
              <a:defRPr/>
            </a:pPr>
            <a:endParaRPr kumimoji="0" lang="ja-JP" altLang="en-US" sz="900" b="1" kern="0" dirty="0">
              <a:solidFill>
                <a:srgbClr val="545454"/>
              </a:solidFill>
              <a:latin typeface="メイリオ"/>
            </a:endParaRPr>
          </a:p>
        </p:txBody>
      </p:sp>
      <p:sp>
        <p:nvSpPr>
          <p:cNvPr id="130" name="テキスト ボックス 129">
            <a:extLst>
              <a:ext uri="{FF2B5EF4-FFF2-40B4-BE49-F238E27FC236}">
                <a16:creationId xmlns:a16="http://schemas.microsoft.com/office/drawing/2014/main" id="{A178B904-8527-D6D5-F548-74E84693F75F}"/>
              </a:ext>
            </a:extLst>
          </p:cNvPr>
          <p:cNvSpPr txBox="1"/>
          <p:nvPr/>
        </p:nvSpPr>
        <p:spPr>
          <a:xfrm>
            <a:off x="8369137"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ヤフー制作</a:t>
            </a:r>
            <a:r>
              <a:rPr kumimoji="0" lang="ja-JP" altLang="en-US" sz="900" kern="0" dirty="0">
                <a:solidFill>
                  <a:srgbClr val="545454"/>
                </a:solidFill>
                <a:latin typeface="メイリオ"/>
              </a:rPr>
              <a:t>が演出の組み込み・実装・本番</a:t>
            </a:r>
            <a:r>
              <a:rPr kumimoji="0" lang="en-US" altLang="ja-JP" sz="900" kern="0" dirty="0">
                <a:solidFill>
                  <a:srgbClr val="545454"/>
                </a:solidFill>
                <a:latin typeface="メイリオ"/>
              </a:rPr>
              <a:t>URL</a:t>
            </a:r>
            <a:r>
              <a:rPr kumimoji="0" lang="ja-JP" altLang="en-US" sz="900" kern="0" dirty="0">
                <a:solidFill>
                  <a:srgbClr val="545454"/>
                </a:solidFill>
                <a:latin typeface="メイリオ"/>
              </a:rPr>
              <a:t>を発行。</a:t>
            </a:r>
          </a:p>
          <a:p>
            <a:pPr marL="99450" indent="-99450">
              <a:lnSpc>
                <a:spcPct val="110000"/>
              </a:lnSpc>
              <a:spcAft>
                <a:spcPts val="400"/>
              </a:spcAft>
              <a:buFont typeface="Wingdings" pitchFamily="2" charset="2"/>
              <a:buChar char="Ø"/>
              <a:defRPr/>
            </a:pPr>
            <a:endParaRPr kumimoji="0" lang="ja-JP" altLang="en-US" sz="900" b="1"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ヤフー営業</a:t>
            </a:r>
            <a:r>
              <a:rPr kumimoji="0" lang="ja-JP" altLang="en-US" sz="900" kern="0" dirty="0">
                <a:solidFill>
                  <a:srgbClr val="545454"/>
                </a:solidFill>
                <a:latin typeface="メイリオ"/>
              </a:rPr>
              <a:t>から代理店様にメールにてご連絡をします。</a:t>
            </a:r>
          </a:p>
          <a:p>
            <a:pPr>
              <a:lnSpc>
                <a:spcPct val="110000"/>
              </a:lnSpc>
              <a:spcAft>
                <a:spcPts val="400"/>
              </a:spcAft>
              <a:defRPr/>
            </a:pPr>
            <a:endParaRPr kumimoji="0" lang="ja-JP" altLang="en-US" sz="800" kern="0" dirty="0">
              <a:solidFill>
                <a:srgbClr val="545454"/>
              </a:solidFill>
              <a:latin typeface="メイリオ"/>
            </a:endParaRPr>
          </a:p>
        </p:txBody>
      </p:sp>
      <p:sp>
        <p:nvSpPr>
          <p:cNvPr id="131" name="テキスト ボックス 130">
            <a:extLst>
              <a:ext uri="{FF2B5EF4-FFF2-40B4-BE49-F238E27FC236}">
                <a16:creationId xmlns:a16="http://schemas.microsoft.com/office/drawing/2014/main" id="{1009953E-C194-BAA4-345B-6CDEA1BBE6D0}"/>
              </a:ext>
            </a:extLst>
          </p:cNvPr>
          <p:cNvSpPr txBox="1"/>
          <p:nvPr/>
        </p:nvSpPr>
        <p:spPr>
          <a:xfrm>
            <a:off x="977590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545454"/>
                </a:solidFill>
                <a:latin typeface="メイリオ"/>
              </a:rPr>
              <a:t>ヤフー営業</a:t>
            </a:r>
            <a:r>
              <a:rPr kumimoji="0" lang="ja-JP" altLang="en-US" sz="900" kern="0" dirty="0">
                <a:solidFill>
                  <a:srgbClr val="545454"/>
                </a:solidFill>
                <a:latin typeface="メイリオ"/>
              </a:rPr>
              <a:t>より代理店様にメールにてご連絡をし、代理店様に最終確認をして頂く</a:t>
            </a:r>
            <a:endParaRPr kumimoji="0" lang="en-US" altLang="ja-JP" sz="900" kern="0" dirty="0">
              <a:solidFill>
                <a:srgbClr val="545454"/>
              </a:solidFill>
              <a:latin typeface="メイリオ"/>
            </a:endParaRPr>
          </a:p>
          <a:p>
            <a:pPr marL="99450" indent="-99450">
              <a:lnSpc>
                <a:spcPct val="110000"/>
              </a:lnSpc>
              <a:spcAft>
                <a:spcPts val="400"/>
              </a:spcAft>
              <a:buFont typeface="Wingdings" pitchFamily="2" charset="2"/>
              <a:buChar char="Ø"/>
              <a:defRPr/>
            </a:pPr>
            <a:endParaRPr kumimoji="0" lang="en-US" altLang="ja-JP" sz="700" kern="0" dirty="0">
              <a:solidFill>
                <a:srgbClr val="545454"/>
              </a:solidFill>
              <a:latin typeface="メイリオ"/>
            </a:endParaRPr>
          </a:p>
          <a:p>
            <a:pPr marL="99450" indent="-99450">
              <a:lnSpc>
                <a:spcPct val="110000"/>
              </a:lnSpc>
              <a:spcAft>
                <a:spcPts val="400"/>
              </a:spcAft>
              <a:buFont typeface="Wingdings" pitchFamily="2" charset="2"/>
              <a:buChar char="Ø"/>
              <a:defRPr/>
            </a:pPr>
            <a:r>
              <a:rPr kumimoji="0" lang="ja-JP" altLang="en-US" sz="900" kern="0" dirty="0">
                <a:solidFill>
                  <a:srgbClr val="545454"/>
                </a:solidFill>
                <a:latin typeface="メイリオ"/>
              </a:rPr>
              <a:t>問題なければ、</a:t>
            </a:r>
            <a:r>
              <a:rPr kumimoji="0" lang="ja-JP" altLang="en-US" sz="900" b="1" kern="0" dirty="0">
                <a:solidFill>
                  <a:srgbClr val="545454"/>
                </a:solidFill>
                <a:latin typeface="メイリオ"/>
              </a:rPr>
              <a:t>代理店様</a:t>
            </a:r>
            <a:r>
              <a:rPr kumimoji="0" lang="ja-JP" altLang="en-US" sz="900" kern="0" dirty="0">
                <a:solidFill>
                  <a:srgbClr val="545454"/>
                </a:solidFill>
                <a:latin typeface="メイリオ"/>
              </a:rPr>
              <a:t>に誘導広告のバナークリエイティブと、広告リンク先として演出を組み込んだ本番</a:t>
            </a:r>
            <a:r>
              <a:rPr kumimoji="0" lang="en-US" altLang="ja-JP" sz="900" kern="0" dirty="0">
                <a:solidFill>
                  <a:srgbClr val="545454"/>
                </a:solidFill>
                <a:latin typeface="メイリオ"/>
              </a:rPr>
              <a:t>URL</a:t>
            </a:r>
            <a:r>
              <a:rPr kumimoji="0" lang="ja-JP" altLang="en-US" sz="900" kern="0" dirty="0">
                <a:solidFill>
                  <a:srgbClr val="545454"/>
                </a:solidFill>
                <a:latin typeface="メイリオ"/>
              </a:rPr>
              <a:t>を広告管理ツールにて入稿して頂く。</a:t>
            </a:r>
            <a:endParaRPr kumimoji="0" lang="ja-JP" altLang="en-US" sz="1000" kern="0" dirty="0">
              <a:solidFill>
                <a:srgbClr val="545454"/>
              </a:solidFill>
              <a:latin typeface="メイリオ"/>
            </a:endParaRPr>
          </a:p>
        </p:txBody>
      </p:sp>
      <p:grpSp>
        <p:nvGrpSpPr>
          <p:cNvPr id="5" name="Group 43">
            <a:extLst>
              <a:ext uri="{FF2B5EF4-FFF2-40B4-BE49-F238E27FC236}">
                <a16:creationId xmlns:a16="http://schemas.microsoft.com/office/drawing/2014/main" id="{BB39755D-A852-386D-A38B-1AAA6A7B3A33}"/>
              </a:ext>
            </a:extLst>
          </p:cNvPr>
          <p:cNvGrpSpPr>
            <a:grpSpLocks/>
          </p:cNvGrpSpPr>
          <p:nvPr/>
        </p:nvGrpSpPr>
        <p:grpSpPr bwMode="auto">
          <a:xfrm>
            <a:off x="3302640" y="1292013"/>
            <a:ext cx="292193" cy="265630"/>
            <a:chOff x="2277" y="3229"/>
            <a:chExt cx="434" cy="434"/>
          </a:xfrm>
          <a:solidFill>
            <a:schemeClr val="bg1">
              <a:lumMod val="95000"/>
            </a:schemeClr>
          </a:solidFill>
        </p:grpSpPr>
        <p:sp>
          <p:nvSpPr>
            <p:cNvPr id="6" name="Freeform 44">
              <a:extLst>
                <a:ext uri="{FF2B5EF4-FFF2-40B4-BE49-F238E27FC236}">
                  <a16:creationId xmlns:a16="http://schemas.microsoft.com/office/drawing/2014/main" id="{AB36EA3E-A552-1627-F5E4-6598C8FFB290}"/>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7" name="Freeform 45">
              <a:extLst>
                <a:ext uri="{FF2B5EF4-FFF2-40B4-BE49-F238E27FC236}">
                  <a16:creationId xmlns:a16="http://schemas.microsoft.com/office/drawing/2014/main" id="{3F80D01E-C921-0E37-ABC1-094B18E43748}"/>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grpSp>
        <p:nvGrpSpPr>
          <p:cNvPr id="8" name="Group 1">
            <a:extLst>
              <a:ext uri="{FF2B5EF4-FFF2-40B4-BE49-F238E27FC236}">
                <a16:creationId xmlns:a16="http://schemas.microsoft.com/office/drawing/2014/main" id="{DCCCB7FA-822D-C81B-C68C-BF77E9B43BF6}"/>
              </a:ext>
            </a:extLst>
          </p:cNvPr>
          <p:cNvGrpSpPr>
            <a:grpSpLocks/>
          </p:cNvGrpSpPr>
          <p:nvPr/>
        </p:nvGrpSpPr>
        <p:grpSpPr bwMode="auto">
          <a:xfrm>
            <a:off x="4644051" y="1340936"/>
            <a:ext cx="359182" cy="219481"/>
            <a:chOff x="664" y="504"/>
            <a:chExt cx="485" cy="326"/>
          </a:xfrm>
          <a:solidFill>
            <a:srgbClr val="FFFFFF"/>
          </a:solidFill>
        </p:grpSpPr>
        <p:sp>
          <p:nvSpPr>
            <p:cNvPr id="9" name="Freeform 2">
              <a:extLst>
                <a:ext uri="{FF2B5EF4-FFF2-40B4-BE49-F238E27FC236}">
                  <a16:creationId xmlns:a16="http://schemas.microsoft.com/office/drawing/2014/main" id="{9BF00E81-72CF-2056-1267-5E19ABB7D954}"/>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0" name="Freeform 3">
              <a:extLst>
                <a:ext uri="{FF2B5EF4-FFF2-40B4-BE49-F238E27FC236}">
                  <a16:creationId xmlns:a16="http://schemas.microsoft.com/office/drawing/2014/main" id="{6BA325AB-F8B6-A847-B3F1-FE4468CC9D87}"/>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1" name="Freeform 4">
              <a:extLst>
                <a:ext uri="{FF2B5EF4-FFF2-40B4-BE49-F238E27FC236}">
                  <a16:creationId xmlns:a16="http://schemas.microsoft.com/office/drawing/2014/main" id="{73A3F685-00C9-696E-48AF-D831861639F3}"/>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sp>
          <p:nvSpPr>
            <p:cNvPr id="12" name="Freeform 5">
              <a:extLst>
                <a:ext uri="{FF2B5EF4-FFF2-40B4-BE49-F238E27FC236}">
                  <a16:creationId xmlns:a16="http://schemas.microsoft.com/office/drawing/2014/main" id="{A18357E4-8EEE-593B-285C-77244D199CC9}"/>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kumimoji="0" lang="ja-JP" altLang="en-US" kern="0">
                <a:solidFill>
                  <a:srgbClr val="000000"/>
                </a:solidFill>
                <a:latin typeface="メイリオ"/>
              </a:endParaRPr>
            </a:p>
          </p:txBody>
        </p:sp>
      </p:grpSp>
      <p:sp>
        <p:nvSpPr>
          <p:cNvPr id="15" name="Freeform 41">
            <a:extLst>
              <a:ext uri="{FF2B5EF4-FFF2-40B4-BE49-F238E27FC236}">
                <a16:creationId xmlns:a16="http://schemas.microsoft.com/office/drawing/2014/main" id="{DDB3AC28-A0B5-3D44-ABA7-1B1550A50F87}"/>
              </a:ext>
            </a:extLst>
          </p:cNvPr>
          <p:cNvSpPr>
            <a:spLocks noChangeArrowheads="1"/>
          </p:cNvSpPr>
          <p:nvPr/>
        </p:nvSpPr>
        <p:spPr bwMode="auto">
          <a:xfrm>
            <a:off x="6079014" y="1343292"/>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17" name="Freeform 10">
            <a:extLst>
              <a:ext uri="{FF2B5EF4-FFF2-40B4-BE49-F238E27FC236}">
                <a16:creationId xmlns:a16="http://schemas.microsoft.com/office/drawing/2014/main" id="{4CB83EAC-F3B1-802A-D374-B99ADF7A6DCD}"/>
              </a:ext>
            </a:extLst>
          </p:cNvPr>
          <p:cNvSpPr>
            <a:spLocks noChangeAspect="1" noChangeArrowheads="1"/>
          </p:cNvSpPr>
          <p:nvPr/>
        </p:nvSpPr>
        <p:spPr bwMode="auto">
          <a:xfrm>
            <a:off x="4688507"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8" name="Freeform 10">
            <a:extLst>
              <a:ext uri="{FF2B5EF4-FFF2-40B4-BE49-F238E27FC236}">
                <a16:creationId xmlns:a16="http://schemas.microsoft.com/office/drawing/2014/main" id="{4255630B-E5B5-79E9-5F68-319F65BBCC8D}"/>
              </a:ext>
            </a:extLst>
          </p:cNvPr>
          <p:cNvSpPr>
            <a:spLocks noChangeAspect="1" noChangeArrowheads="1"/>
          </p:cNvSpPr>
          <p:nvPr/>
        </p:nvSpPr>
        <p:spPr bwMode="auto">
          <a:xfrm>
            <a:off x="10291179"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Tree>
    <p:extLst>
      <p:ext uri="{BB962C8B-B14F-4D97-AF65-F5344CB8AC3E}">
        <p14:creationId xmlns:p14="http://schemas.microsoft.com/office/powerpoint/2010/main" val="3086679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プレースホルダー 6" descr="アイコン&#10;&#10;自動的に生成された説明">
            <a:extLst>
              <a:ext uri="{FF2B5EF4-FFF2-40B4-BE49-F238E27FC236}">
                <a16:creationId xmlns:a16="http://schemas.microsoft.com/office/drawing/2014/main" id="{E97BDA8E-13AF-26B0-91BC-5EED266EB73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06</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その他・注意事項</a:t>
            </a:r>
          </a:p>
        </p:txBody>
      </p:sp>
    </p:spTree>
    <p:extLst>
      <p:ext uri="{BB962C8B-B14F-4D97-AF65-F5344CB8AC3E}">
        <p14:creationId xmlns:p14="http://schemas.microsoft.com/office/powerpoint/2010/main" val="2308343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4"/>
          </p:nvPr>
        </p:nvSpPr>
        <p:spPr>
          <a:xfrm>
            <a:off x="1905536" y="1407953"/>
            <a:ext cx="6424272" cy="360040"/>
          </a:xfrm>
          <a:prstGeom prst="rect">
            <a:avLst/>
          </a:prstGeom>
        </p:spPr>
        <p:txBody>
          <a:bodyPr anchor="ctr">
            <a:normAutofit lnSpcReduction="10000"/>
          </a:bodyPr>
          <a:lstStyle/>
          <a:p>
            <a:r>
              <a:rPr lang="ja-JP" altLang="en-US" sz="1800" b="1" dirty="0">
                <a:latin typeface="メイリオ" panose="020B0604030504040204" pitchFamily="50" charset="-128"/>
                <a:ea typeface="メイリオ" panose="020B0604030504040204" pitchFamily="50" charset="-128"/>
                <a:cs typeface="メイリオ" panose="020B0604030504040204" pitchFamily="50" charset="-128"/>
              </a:rPr>
              <a:t>トップページカスタマイズ企画　ライト版　</a:t>
            </a:r>
            <a:r>
              <a:rPr lang="ja-JP" altLang="en-US" dirty="0"/>
              <a:t>変更点</a:t>
            </a:r>
            <a:endParaRPr lang="en-US" altLang="ja-JP" dirty="0"/>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5"/>
          </p:nvPr>
        </p:nvSpPr>
        <p:spPr>
          <a:prstGeom prst="rect">
            <a:avLst/>
          </a:prstGeom>
        </p:spPr>
        <p:txBody>
          <a:bodyPr anchor="ctr">
            <a:normAutofit lnSpcReduction="10000"/>
          </a:bodyPr>
          <a:lstStyle/>
          <a:p>
            <a:r>
              <a:rPr lang="ja-JP" altLang="en-US"/>
              <a:t>商品概要</a:t>
            </a:r>
          </a:p>
        </p:txBody>
      </p:sp>
      <p:sp>
        <p:nvSpPr>
          <p:cNvPr id="8" name="テキスト プレースホルダー 7">
            <a:extLst>
              <a:ext uri="{FF2B5EF4-FFF2-40B4-BE49-F238E27FC236}">
                <a16:creationId xmlns:a16="http://schemas.microsoft.com/office/drawing/2014/main" id="{DB587ECE-E817-1643-8D8C-2F4DC2D98222}"/>
              </a:ext>
            </a:extLst>
          </p:cNvPr>
          <p:cNvSpPr>
            <a:spLocks noGrp="1"/>
          </p:cNvSpPr>
          <p:nvPr>
            <p:ph type="body" sz="quarter" idx="16"/>
          </p:nvPr>
        </p:nvSpPr>
        <p:spPr>
          <a:prstGeom prst="rect">
            <a:avLst/>
          </a:prstGeom>
        </p:spPr>
        <p:txBody>
          <a:bodyPr anchor="ctr">
            <a:normAutofit lnSpcReduction="10000"/>
          </a:bodyPr>
          <a:lstStyle/>
          <a:p>
            <a:r>
              <a:rPr lang="ja-JP" altLang="en-US"/>
              <a:t>商品価格</a:t>
            </a:r>
          </a:p>
        </p:txBody>
      </p:sp>
      <p:sp>
        <p:nvSpPr>
          <p:cNvPr id="12" name="テキスト プレースホルダー 11">
            <a:extLst>
              <a:ext uri="{FF2B5EF4-FFF2-40B4-BE49-F238E27FC236}">
                <a16:creationId xmlns:a16="http://schemas.microsoft.com/office/drawing/2014/main" id="{0C742CB2-8040-2A8A-E5A7-44002DF287D9}"/>
              </a:ext>
            </a:extLst>
          </p:cNvPr>
          <p:cNvSpPr>
            <a:spLocks noGrp="1"/>
          </p:cNvSpPr>
          <p:nvPr>
            <p:ph type="body" sz="quarter" idx="17"/>
          </p:nvPr>
        </p:nvSpPr>
        <p:spPr/>
        <p:txBody>
          <a:bodyPr>
            <a:normAutofit lnSpcReduction="10000"/>
          </a:bodyPr>
          <a:lstStyle/>
          <a:p>
            <a:r>
              <a:rPr lang="ja-JP" altLang="en-US" dirty="0"/>
              <a:t>スペック詳細</a:t>
            </a:r>
          </a:p>
        </p:txBody>
      </p:sp>
      <p:sp>
        <p:nvSpPr>
          <p:cNvPr id="13" name="テキスト プレースホルダー 12">
            <a:extLst>
              <a:ext uri="{FF2B5EF4-FFF2-40B4-BE49-F238E27FC236}">
                <a16:creationId xmlns:a16="http://schemas.microsoft.com/office/drawing/2014/main" id="{A7182D97-EE65-FF3B-07D7-60E2B4D323F0}"/>
              </a:ext>
            </a:extLst>
          </p:cNvPr>
          <p:cNvSpPr>
            <a:spLocks noGrp="1"/>
          </p:cNvSpPr>
          <p:nvPr>
            <p:ph type="body" sz="quarter" idx="18"/>
          </p:nvPr>
        </p:nvSpPr>
        <p:spPr/>
        <p:txBody>
          <a:bodyPr>
            <a:normAutofit lnSpcReduction="10000"/>
          </a:bodyPr>
          <a:lstStyle/>
          <a:p>
            <a:r>
              <a:rPr lang="ja-JP" altLang="en-US"/>
              <a:t>実施フロー</a:t>
            </a:r>
          </a:p>
        </p:txBody>
      </p:sp>
      <p:sp>
        <p:nvSpPr>
          <p:cNvPr id="14" name="テキスト プレースホルダー 13">
            <a:extLst>
              <a:ext uri="{FF2B5EF4-FFF2-40B4-BE49-F238E27FC236}">
                <a16:creationId xmlns:a16="http://schemas.microsoft.com/office/drawing/2014/main" id="{3A0C723B-9985-B2F5-4D9D-6A17107A94EC}"/>
              </a:ext>
            </a:extLst>
          </p:cNvPr>
          <p:cNvSpPr>
            <a:spLocks noGrp="1"/>
          </p:cNvSpPr>
          <p:nvPr>
            <p:ph type="body" sz="quarter" idx="19"/>
          </p:nvPr>
        </p:nvSpPr>
        <p:spPr/>
        <p:txBody>
          <a:bodyPr>
            <a:normAutofit lnSpcReduction="10000"/>
          </a:bodyPr>
          <a:lstStyle/>
          <a:p>
            <a:r>
              <a:rPr lang="ja-JP" altLang="en-US"/>
              <a:t>その他・注意事項</a:t>
            </a:r>
          </a:p>
        </p:txBody>
      </p:sp>
    </p:spTree>
    <p:extLst>
      <p:ext uri="{BB962C8B-B14F-4D97-AF65-F5344CB8AC3E}">
        <p14:creationId xmlns:p14="http://schemas.microsoft.com/office/powerpoint/2010/main" val="839962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a:t>効果検証レポート</a:t>
            </a:r>
          </a:p>
        </p:txBody>
      </p:sp>
      <p:pic>
        <p:nvPicPr>
          <p:cNvPr id="6" name="図プレースホルダー 5" descr="アイコン&#10;&#10;自動的に生成された説明">
            <a:extLst>
              <a:ext uri="{FF2B5EF4-FFF2-40B4-BE49-F238E27FC236}">
                <a16:creationId xmlns:a16="http://schemas.microsoft.com/office/drawing/2014/main" id="{4F1AFE92-9980-26D7-8422-B1893C5C03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dirty="0"/>
              <a:t>その他</a:t>
            </a:r>
            <a:endParaRPr lang="en-US" altLang="ja-JP" dirty="0"/>
          </a:p>
          <a:p>
            <a:r>
              <a:rPr lang="ja-JP" altLang="en-US" dirty="0"/>
              <a:t>注意事項</a:t>
            </a:r>
          </a:p>
        </p:txBody>
      </p:sp>
      <p:sp>
        <p:nvSpPr>
          <p:cNvPr id="60" name="角丸四角形 59">
            <a:extLst>
              <a:ext uri="{FF2B5EF4-FFF2-40B4-BE49-F238E27FC236}">
                <a16:creationId xmlns:a16="http://schemas.microsoft.com/office/drawing/2014/main" id="{3C33D000-4252-02A4-8D3B-16A60C8AFA40}"/>
              </a:ext>
            </a:extLst>
          </p:cNvPr>
          <p:cNvSpPr/>
          <p:nvPr/>
        </p:nvSpPr>
        <p:spPr>
          <a:xfrm>
            <a:off x="501785" y="1858847"/>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indent="-177750">
              <a:lnSpc>
                <a:spcPct val="120000"/>
              </a:lnSpc>
              <a:buFont typeface="Arial" panose="020B0604020202020204" pitchFamily="34" charset="0"/>
              <a:buChar char="•"/>
              <a:defRPr/>
            </a:pPr>
            <a:r>
              <a:rPr kumimoji="0" lang="ja-JP" altLang="en-US" sz="1400" kern="0" dirty="0">
                <a:solidFill>
                  <a:srgbClr val="545454"/>
                </a:solidFill>
                <a:latin typeface="Meiryo" panose="020B0604030504040204" pitchFamily="34" charset="-128"/>
                <a:ea typeface="Meiryo" panose="020B0604030504040204" pitchFamily="34" charset="-128"/>
              </a:rPr>
              <a:t>デイリーの</a:t>
            </a:r>
            <a:r>
              <a:rPr kumimoji="0" lang="en-US" altLang="ja-JP" sz="1400" kern="0" dirty="0">
                <a:solidFill>
                  <a:srgbClr val="545454"/>
                </a:solidFill>
                <a:latin typeface="Meiryo" panose="020B0604030504040204" pitchFamily="34" charset="-128"/>
                <a:ea typeface="Meiryo" panose="020B0604030504040204" pitchFamily="34" charset="-128"/>
              </a:rPr>
              <a:t>PV</a:t>
            </a:r>
            <a:r>
              <a:rPr kumimoji="0" lang="ja-JP" altLang="en-US" sz="1400" kern="0" dirty="0">
                <a:solidFill>
                  <a:srgbClr val="545454"/>
                </a:solidFill>
                <a:latin typeface="Meiryo" panose="020B0604030504040204" pitchFamily="34" charset="-128"/>
                <a:ea typeface="Meiryo" panose="020B0604030504040204" pitchFamily="34" charset="-128"/>
              </a:rPr>
              <a:t>・</a:t>
            </a:r>
            <a:r>
              <a:rPr kumimoji="0" lang="en-US" altLang="ja-JP" sz="1400" kern="0" dirty="0">
                <a:solidFill>
                  <a:srgbClr val="545454"/>
                </a:solidFill>
                <a:latin typeface="Meiryo" panose="020B0604030504040204" pitchFamily="34" charset="-128"/>
                <a:ea typeface="Meiryo" panose="020B0604030504040204" pitchFamily="34" charset="-128"/>
              </a:rPr>
              <a:t>UB</a:t>
            </a: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企画ページ演出動画の再生率</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企画ページから広告主様ページへの誘導数・率</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545454"/>
                </a:solidFill>
                <a:latin typeface="Meiryo" panose="020B0604030504040204" pitchFamily="34" charset="-128"/>
                <a:ea typeface="Meiryo" panose="020B0604030504040204" pitchFamily="34" charset="-128"/>
              </a:rPr>
              <a:t>PR</a:t>
            </a:r>
            <a:r>
              <a:rPr kumimoji="0" lang="ja-JP" altLang="en-US" sz="1400" kern="0" dirty="0">
                <a:solidFill>
                  <a:srgbClr val="545454"/>
                </a:solidFill>
                <a:latin typeface="Meiryo" panose="020B0604030504040204" pitchFamily="34" charset="-128"/>
                <a:ea typeface="Meiryo" panose="020B0604030504040204" pitchFamily="34" charset="-128"/>
              </a:rPr>
              <a:t>企画ページ訪問者の性別・性別</a:t>
            </a:r>
            <a:r>
              <a:rPr kumimoji="0" lang="en-US" altLang="ja-JP" sz="1400" kern="0" dirty="0">
                <a:solidFill>
                  <a:srgbClr val="545454"/>
                </a:solidFill>
                <a:latin typeface="Meiryo" panose="020B0604030504040204" pitchFamily="34" charset="-128"/>
                <a:ea typeface="Meiryo" panose="020B0604030504040204" pitchFamily="34" charset="-128"/>
              </a:rPr>
              <a:t>×</a:t>
            </a:r>
            <a:r>
              <a:rPr kumimoji="0" lang="ja-JP" altLang="en-US" sz="1400" kern="0" dirty="0">
                <a:solidFill>
                  <a:srgbClr val="545454"/>
                </a:solidFill>
                <a:latin typeface="Meiryo" panose="020B0604030504040204" pitchFamily="34" charset="-128"/>
                <a:ea typeface="Meiryo" panose="020B0604030504040204" pitchFamily="34" charset="-128"/>
              </a:rPr>
              <a:t>年齢層比率</a:t>
            </a:r>
            <a:endParaRPr kumimoji="0" lang="en-US" altLang="ja-JP" sz="1400" kern="0" dirty="0">
              <a:solidFill>
                <a:srgbClr val="545454"/>
              </a:solidFill>
              <a:latin typeface="Meiryo" panose="020B0604030504040204" pitchFamily="34" charset="-128"/>
              <a:ea typeface="Meiryo" panose="020B0604030504040204" pitchFamily="34" charset="-128"/>
            </a:endParaRPr>
          </a:p>
        </p:txBody>
      </p:sp>
      <p:sp>
        <p:nvSpPr>
          <p:cNvPr id="61" name="角丸四角形 60">
            <a:extLst>
              <a:ext uri="{FF2B5EF4-FFF2-40B4-BE49-F238E27FC236}">
                <a16:creationId xmlns:a16="http://schemas.microsoft.com/office/drawing/2014/main" id="{5DBF786E-5D8C-C79E-0156-379F6F100A76}"/>
              </a:ext>
            </a:extLst>
          </p:cNvPr>
          <p:cNvSpPr/>
          <p:nvPr/>
        </p:nvSpPr>
        <p:spPr>
          <a:xfrm>
            <a:off x="1819317" y="2117223"/>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ja-JP" altLang="en-US" sz="2000" b="1" kern="0">
                <a:solidFill>
                  <a:srgbClr val="C9002C"/>
                </a:solidFill>
                <a:latin typeface="Meiryo" panose="020B0604030504040204" pitchFamily="34" charset="-128"/>
                <a:ea typeface="Meiryo" panose="020B0604030504040204" pitchFamily="34" charset="-128"/>
              </a:rPr>
              <a:t>集客数・属性</a:t>
            </a:r>
            <a:endParaRPr kumimoji="0" lang="en-US" altLang="ja-JP" sz="2000" b="1" kern="0" dirty="0">
              <a:solidFill>
                <a:srgbClr val="C9002C"/>
              </a:solidFill>
              <a:latin typeface="Meiryo" panose="020B0604030504040204" pitchFamily="34" charset="-128"/>
              <a:ea typeface="Meiryo" panose="020B0604030504040204" pitchFamily="34" charset="-128"/>
            </a:endParaRPr>
          </a:p>
          <a:p>
            <a:pPr>
              <a:lnSpc>
                <a:spcPct val="120000"/>
              </a:lnSpc>
              <a:defRPr/>
            </a:pPr>
            <a:r>
              <a:rPr kumimoji="0" lang="ja-JP" altLang="en-US" sz="2000" b="1" kern="0">
                <a:solidFill>
                  <a:srgbClr val="C9002C"/>
                </a:solidFill>
                <a:latin typeface="Meiryo" panose="020B0604030504040204" pitchFamily="34" charset="-128"/>
                <a:ea typeface="Meiryo" panose="020B0604030504040204" pitchFamily="34" charset="-128"/>
              </a:rPr>
              <a:t>広告主様ページへの送客数</a:t>
            </a:r>
            <a:endParaRPr kumimoji="0" lang="en-US" altLang="ja-JP" sz="2000" b="1" kern="0" dirty="0">
              <a:solidFill>
                <a:srgbClr val="C9002C"/>
              </a:solidFill>
              <a:latin typeface="Meiryo" panose="020B0604030504040204" pitchFamily="34" charset="-128"/>
              <a:ea typeface="Meiryo" panose="020B0604030504040204" pitchFamily="34" charset="-128"/>
            </a:endParaRPr>
          </a:p>
        </p:txBody>
      </p:sp>
      <p:sp>
        <p:nvSpPr>
          <p:cNvPr id="62" name="正方形/長方形 61">
            <a:extLst>
              <a:ext uri="{FF2B5EF4-FFF2-40B4-BE49-F238E27FC236}">
                <a16:creationId xmlns:a16="http://schemas.microsoft.com/office/drawing/2014/main" id="{E6D93721-8518-2F8B-188F-DD049B37A8EC}"/>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定量・定性両面から、施策の実績を集計、分析し</a:t>
            </a:r>
            <a:r>
              <a:rPr lang="ja-JP" altLang="en-US" sz="1600">
                <a:solidFill>
                  <a:srgbClr val="545454"/>
                </a:solidFill>
                <a:latin typeface="Meiryo" panose="020B0604030504040204" pitchFamily="34" charset="-128"/>
                <a:ea typeface="Meiryo" panose="020B0604030504040204" pitchFamily="34" charset="-128"/>
              </a:rPr>
              <a:t>、トップページカスタマイズ実施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63" name="グループ化 62">
            <a:extLst>
              <a:ext uri="{FF2B5EF4-FFF2-40B4-BE49-F238E27FC236}">
                <a16:creationId xmlns:a16="http://schemas.microsoft.com/office/drawing/2014/main" id="{45E8B133-CD34-B487-6DCD-5BA105D0FFF7}"/>
              </a:ext>
            </a:extLst>
          </p:cNvPr>
          <p:cNvGrpSpPr>
            <a:grpSpLocks noChangeAspect="1"/>
          </p:cNvGrpSpPr>
          <p:nvPr/>
        </p:nvGrpSpPr>
        <p:grpSpPr>
          <a:xfrm>
            <a:off x="913927" y="2122369"/>
            <a:ext cx="648000" cy="648000"/>
            <a:chOff x="2435103" y="2081892"/>
            <a:chExt cx="792088" cy="792088"/>
          </a:xfrm>
        </p:grpSpPr>
        <p:sp>
          <p:nvSpPr>
            <p:cNvPr id="64" name="円/楕円 63">
              <a:extLst>
                <a:ext uri="{FF2B5EF4-FFF2-40B4-BE49-F238E27FC236}">
                  <a16:creationId xmlns:a16="http://schemas.microsoft.com/office/drawing/2014/main" id="{7D9B7866-C5D0-708C-3481-28262C44FFFF}"/>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65" name="グラフィックス 64" descr="棒グラフ (上昇) 単色塗りつぶし">
              <a:extLst>
                <a:ext uri="{FF2B5EF4-FFF2-40B4-BE49-F238E27FC236}">
                  <a16:creationId xmlns:a16="http://schemas.microsoft.com/office/drawing/2014/main" id="{7E63C05A-8317-DB22-F673-1E3CA407CBD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66" name="図 65">
            <a:extLst>
              <a:ext uri="{FF2B5EF4-FFF2-40B4-BE49-F238E27FC236}">
                <a16:creationId xmlns:a16="http://schemas.microsoft.com/office/drawing/2014/main" id="{F0E3ECF1-2947-3A17-F291-4AB4C99466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4977" y="4703662"/>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67" name="図 66">
            <a:extLst>
              <a:ext uri="{FF2B5EF4-FFF2-40B4-BE49-F238E27FC236}">
                <a16:creationId xmlns:a16="http://schemas.microsoft.com/office/drawing/2014/main" id="{952AF169-5EC7-737D-64CA-78F2380CD9EA}"/>
              </a:ext>
            </a:extLst>
          </p:cNvPr>
          <p:cNvPicPr>
            <a:picLocks noChangeAspect="1"/>
          </p:cNvPicPr>
          <p:nvPr/>
        </p:nvPicPr>
        <p:blipFill>
          <a:blip r:embed="rId6"/>
          <a:stretch>
            <a:fillRect/>
          </a:stretch>
        </p:blipFill>
        <p:spPr>
          <a:xfrm>
            <a:off x="2665034" y="5008299"/>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68" name="直線コネクタ 67">
            <a:extLst>
              <a:ext uri="{FF2B5EF4-FFF2-40B4-BE49-F238E27FC236}">
                <a16:creationId xmlns:a16="http://schemas.microsoft.com/office/drawing/2014/main" id="{C3AC1583-14D5-EA22-49BC-A0444C59232D}"/>
              </a:ext>
            </a:extLst>
          </p:cNvPr>
          <p:cNvCxnSpPr>
            <a:cxnSpLocks/>
          </p:cNvCxnSpPr>
          <p:nvPr/>
        </p:nvCxnSpPr>
        <p:spPr>
          <a:xfrm>
            <a:off x="776393" y="3030304"/>
            <a:ext cx="4392488" cy="0"/>
          </a:xfrm>
          <a:prstGeom prst="line">
            <a:avLst/>
          </a:prstGeom>
          <a:noFill/>
          <a:ln w="22225" cap="flat" cmpd="sng" algn="ctr">
            <a:solidFill>
              <a:srgbClr val="C9002C"/>
            </a:solidFill>
            <a:prstDash val="sysDot"/>
          </a:ln>
          <a:effectLst/>
        </p:spPr>
      </p:cxnSp>
      <p:sp>
        <p:nvSpPr>
          <p:cNvPr id="69" name="角丸四角形 68">
            <a:extLst>
              <a:ext uri="{FF2B5EF4-FFF2-40B4-BE49-F238E27FC236}">
                <a16:creationId xmlns:a16="http://schemas.microsoft.com/office/drawing/2014/main" id="{2A84C52B-6185-D1E8-5C5E-16D294901496}"/>
              </a:ext>
            </a:extLst>
          </p:cNvPr>
          <p:cNvSpPr/>
          <p:nvPr/>
        </p:nvSpPr>
        <p:spPr>
          <a:xfrm>
            <a:off x="5731741" y="1858847"/>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a:lnSpc>
                <a:spcPct val="120000"/>
              </a:lnSpc>
              <a:defRPr/>
            </a:pPr>
            <a:r>
              <a:rPr kumimoji="0" lang="en" altLang="ja-JP" sz="1400" b="1" kern="0" dirty="0">
                <a:solidFill>
                  <a:srgbClr val="545454"/>
                </a:solidFill>
                <a:latin typeface="Meiryo" panose="020B0604030504040204" pitchFamily="34" charset="-128"/>
                <a:ea typeface="Meiryo" panose="020B0604030504040204" pitchFamily="34" charset="-128"/>
              </a:rPr>
              <a:t>PR</a:t>
            </a:r>
            <a:r>
              <a:rPr kumimoji="0" lang="ja-JP" altLang="en-US" sz="1400" b="1" kern="0">
                <a:solidFill>
                  <a:srgbClr val="545454"/>
                </a:solidFill>
                <a:latin typeface="Meiryo" panose="020B0604030504040204" pitchFamily="34" charset="-128"/>
                <a:ea typeface="Meiryo" panose="020B0604030504040204" pitchFamily="34" charset="-128"/>
              </a:rPr>
              <a:t>企画ページ閲覧者に対するアンケートを無償でご提供します。</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en" altLang="ja-JP" sz="1100" kern="0" dirty="0">
                <a:solidFill>
                  <a:srgbClr val="545454"/>
                </a:solidFill>
                <a:latin typeface="Meiryo" panose="020B0604030504040204" pitchFamily="34" charset="-128"/>
                <a:ea typeface="Meiryo" panose="020B0604030504040204" pitchFamily="34" charset="-128"/>
              </a:rPr>
              <a:t>PR</a:t>
            </a:r>
            <a:r>
              <a:rPr kumimoji="0" lang="ja-JP" altLang="en-US" sz="1100" kern="0">
                <a:solidFill>
                  <a:srgbClr val="545454"/>
                </a:solidFill>
                <a:latin typeface="Meiryo" panose="020B0604030504040204" pitchFamily="34" charset="-128"/>
                <a:ea typeface="Meiryo" panose="020B0604030504040204" pitchFamily="34" charset="-128"/>
              </a:rPr>
              <a:t>企画ページへの評価、閲覧後の態度変容を問うアンケートです。</a:t>
            </a:r>
            <a:endParaRPr kumimoji="0" lang="en-US" altLang="ja-JP" sz="1100" kern="0" dirty="0">
              <a:solidFill>
                <a:srgbClr val="545454"/>
              </a:solidFill>
              <a:latin typeface="Meiryo" panose="020B0604030504040204" pitchFamily="34" charset="-128"/>
              <a:ea typeface="Meiryo" panose="020B0604030504040204" pitchFamily="34" charset="-128"/>
            </a:endParaRPr>
          </a:p>
          <a:p>
            <a:pPr>
              <a:lnSpc>
                <a:spcPct val="120000"/>
              </a:lnSpc>
              <a:defRPr/>
            </a:pPr>
            <a:endParaRPr kumimoji="0" lang="en-US" altLang="ja-JP" sz="11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また、回答数は</a:t>
            </a:r>
            <a:r>
              <a:rPr kumimoji="0" lang="en-US" altLang="ja-JP" sz="900" kern="0" dirty="0">
                <a:solidFill>
                  <a:srgbClr val="545454"/>
                </a:solidFill>
                <a:latin typeface="Meiryo" panose="020B0604030504040204" pitchFamily="34" charset="-128"/>
                <a:ea typeface="Meiryo" panose="020B0604030504040204" pitchFamily="34" charset="-128"/>
              </a:rPr>
              <a:t>500</a:t>
            </a:r>
            <a:r>
              <a:rPr kumimoji="0" lang="ja-JP" altLang="en-US" sz="900" kern="0">
                <a:solidFill>
                  <a:srgbClr val="545454"/>
                </a:solidFill>
                <a:latin typeface="Meiryo" panose="020B0604030504040204" pitchFamily="34" charset="-128"/>
                <a:ea typeface="Meiryo" panose="020B0604030504040204" pitchFamily="34" charset="-128"/>
              </a:rPr>
              <a:t>件を上限とし、これを超</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えた場合、掲載途中でもアンケートを終了さ</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せていただきます。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予告なくアンケートサーバーのサイトメンテ</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ナンスを行い、一時的にアンケートの受付が</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できなくなる場合があります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一部データは、非正規の参考値としてのご提</a:t>
            </a:r>
            <a:br>
              <a:rPr kumimoji="0" lang="en-US" altLang="ja-JP" sz="900" kern="0" dirty="0">
                <a:solidFill>
                  <a:srgbClr val="545454"/>
                </a:solidFill>
                <a:latin typeface="Meiryo" panose="020B0604030504040204" pitchFamily="34" charset="-128"/>
                <a:ea typeface="Meiryo" panose="020B0604030504040204" pitchFamily="34" charset="-128"/>
              </a:rPr>
            </a:br>
            <a:r>
              <a:rPr kumimoji="0" lang="ja-JP" altLang="en-US" sz="900" kern="0">
                <a:solidFill>
                  <a:srgbClr val="545454"/>
                </a:solidFill>
                <a:latin typeface="Meiryo" panose="020B0604030504040204" pitchFamily="34" charset="-128"/>
                <a:ea typeface="Meiryo" panose="020B0604030504040204" pitchFamily="34" charset="-128"/>
              </a:rPr>
              <a:t>出となります。</a:t>
            </a:r>
          </a:p>
          <a:p>
            <a:pPr>
              <a:lnSpc>
                <a:spcPct val="120000"/>
              </a:lnSpc>
              <a:defRPr/>
            </a:pPr>
            <a:endParaRPr kumimoji="0" lang="ja-JP" altLang="en-US" sz="1200" kern="0">
              <a:solidFill>
                <a:srgbClr val="545454"/>
              </a:solidFill>
              <a:latin typeface="Meiryo" panose="020B0604030504040204" pitchFamily="34" charset="-128"/>
              <a:ea typeface="Meiryo" panose="020B0604030504040204" pitchFamily="34" charset="-128"/>
            </a:endParaRPr>
          </a:p>
        </p:txBody>
      </p:sp>
      <p:sp>
        <p:nvSpPr>
          <p:cNvPr id="70" name="角丸四角形 69">
            <a:extLst>
              <a:ext uri="{FF2B5EF4-FFF2-40B4-BE49-F238E27FC236}">
                <a16:creationId xmlns:a16="http://schemas.microsoft.com/office/drawing/2014/main" id="{F6DBAAA2-0EFA-877C-C4CD-A5C9F70A23FE}"/>
              </a:ext>
            </a:extLst>
          </p:cNvPr>
          <p:cNvSpPr/>
          <p:nvPr/>
        </p:nvSpPr>
        <p:spPr>
          <a:xfrm>
            <a:off x="6843377" y="2290810"/>
            <a:ext cx="3145092"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en-US" altLang="ja-JP" sz="2000" b="1" kern="0" dirty="0">
                <a:solidFill>
                  <a:srgbClr val="C9002C"/>
                </a:solidFill>
                <a:latin typeface="Meiryo" panose="020B0604030504040204" pitchFamily="34" charset="-128"/>
                <a:ea typeface="Meiryo" panose="020B0604030504040204" pitchFamily="34" charset="-128"/>
              </a:rPr>
              <a:t>  </a:t>
            </a:r>
            <a:r>
              <a:rPr kumimoji="0" lang="ja-JP" altLang="en-US" sz="2000" b="1" kern="0" dirty="0">
                <a:solidFill>
                  <a:srgbClr val="C9002C"/>
                </a:solidFill>
                <a:latin typeface="Meiryo" panose="020B0604030504040204" pitchFamily="34" charset="-128"/>
                <a:ea typeface="Meiryo" panose="020B0604030504040204" pitchFamily="34" charset="-128"/>
              </a:rPr>
              <a:t>態度変容効果</a:t>
            </a:r>
            <a:r>
              <a:rPr kumimoji="0" lang="ja-JP" altLang="en-US" sz="1600" kern="0" dirty="0">
                <a:solidFill>
                  <a:srgbClr val="C9002C"/>
                </a:solidFill>
                <a:latin typeface="Meiryo" panose="020B0604030504040204" pitchFamily="34" charset="-128"/>
                <a:ea typeface="Meiryo" panose="020B0604030504040204" pitchFamily="34" charset="-128"/>
              </a:rPr>
              <a:t>（アンケート）</a:t>
            </a:r>
            <a:endParaRPr kumimoji="0" lang="en-US" altLang="ja-JP" sz="1600" kern="0" dirty="0">
              <a:solidFill>
                <a:srgbClr val="C9002C"/>
              </a:solidFill>
              <a:latin typeface="Meiryo" panose="020B0604030504040204" pitchFamily="34" charset="-128"/>
              <a:ea typeface="Meiryo" panose="020B0604030504040204" pitchFamily="34" charset="-128"/>
            </a:endParaRPr>
          </a:p>
        </p:txBody>
      </p:sp>
      <p:cxnSp>
        <p:nvCxnSpPr>
          <p:cNvPr id="71" name="直線コネクタ 70">
            <a:extLst>
              <a:ext uri="{FF2B5EF4-FFF2-40B4-BE49-F238E27FC236}">
                <a16:creationId xmlns:a16="http://schemas.microsoft.com/office/drawing/2014/main" id="{B1C1C3FA-5FC2-6CC8-9B2C-25DCAD39E284}"/>
              </a:ext>
            </a:extLst>
          </p:cNvPr>
          <p:cNvCxnSpPr>
            <a:cxnSpLocks/>
          </p:cNvCxnSpPr>
          <p:nvPr/>
        </p:nvCxnSpPr>
        <p:spPr>
          <a:xfrm>
            <a:off x="6006349" y="3030304"/>
            <a:ext cx="4392488" cy="0"/>
          </a:xfrm>
          <a:prstGeom prst="line">
            <a:avLst/>
          </a:prstGeom>
          <a:noFill/>
          <a:ln w="22225" cap="flat" cmpd="sng" algn="ctr">
            <a:solidFill>
              <a:srgbClr val="C9002C"/>
            </a:solidFill>
            <a:prstDash val="sysDot"/>
          </a:ln>
          <a:effectLst/>
        </p:spPr>
      </p:cxnSp>
      <p:grpSp>
        <p:nvGrpSpPr>
          <p:cNvPr id="72" name="グループ化 71">
            <a:extLst>
              <a:ext uri="{FF2B5EF4-FFF2-40B4-BE49-F238E27FC236}">
                <a16:creationId xmlns:a16="http://schemas.microsoft.com/office/drawing/2014/main" id="{7483076A-D4D2-0AB1-46E5-B7AB9B037CC9}"/>
              </a:ext>
            </a:extLst>
          </p:cNvPr>
          <p:cNvGrpSpPr>
            <a:grpSpLocks noChangeAspect="1"/>
          </p:cNvGrpSpPr>
          <p:nvPr/>
        </p:nvGrpSpPr>
        <p:grpSpPr>
          <a:xfrm>
            <a:off x="6143883" y="2119804"/>
            <a:ext cx="648000" cy="648000"/>
            <a:chOff x="6493506" y="2109656"/>
            <a:chExt cx="743280" cy="743280"/>
          </a:xfrm>
        </p:grpSpPr>
        <p:sp>
          <p:nvSpPr>
            <p:cNvPr id="73" name="円/楕円 72">
              <a:extLst>
                <a:ext uri="{FF2B5EF4-FFF2-40B4-BE49-F238E27FC236}">
                  <a16:creationId xmlns:a16="http://schemas.microsoft.com/office/drawing/2014/main" id="{8F7AF529-5DAF-CDEA-CCC8-63D264DD70BD}"/>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74" name="グラフィックス 73" descr="クリップボード 単色塗りつぶし">
              <a:extLst>
                <a:ext uri="{FF2B5EF4-FFF2-40B4-BE49-F238E27FC236}">
                  <a16:creationId xmlns:a16="http://schemas.microsoft.com/office/drawing/2014/main" id="{D39D4A2A-393A-B694-3833-8D22F742B0B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75" name="図 74">
            <a:extLst>
              <a:ext uri="{FF2B5EF4-FFF2-40B4-BE49-F238E27FC236}">
                <a16:creationId xmlns:a16="http://schemas.microsoft.com/office/drawing/2014/main" id="{2FF76514-A7FF-49CA-F276-8812F35A4A1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66829" y="4087093"/>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76" name="正方形/長方形 75">
            <a:extLst>
              <a:ext uri="{FF2B5EF4-FFF2-40B4-BE49-F238E27FC236}">
                <a16:creationId xmlns:a16="http://schemas.microsoft.com/office/drawing/2014/main" id="{7CCFE861-5BEB-FE0F-5F2C-435945D45C24}"/>
              </a:ext>
            </a:extLst>
          </p:cNvPr>
          <p:cNvSpPr/>
          <p:nvPr/>
        </p:nvSpPr>
        <p:spPr>
          <a:xfrm>
            <a:off x="9206750" y="4378546"/>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77" name="Picture 2" descr="B1D2497D-1EBE-4057-8CE8-D155B6774F92-L0-001">
            <a:extLst>
              <a:ext uri="{FF2B5EF4-FFF2-40B4-BE49-F238E27FC236}">
                <a16:creationId xmlns:a16="http://schemas.microsoft.com/office/drawing/2014/main" id="{E85C8751-3776-181B-5E5A-8D0E9FD581E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552148" y="4464746"/>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78" name="角丸四角形 77">
            <a:extLst>
              <a:ext uri="{FF2B5EF4-FFF2-40B4-BE49-F238E27FC236}">
                <a16:creationId xmlns:a16="http://schemas.microsoft.com/office/drawing/2014/main" id="{3EEA83E8-75E2-268C-5632-C248FA327914}"/>
              </a:ext>
            </a:extLst>
          </p:cNvPr>
          <p:cNvSpPr/>
          <p:nvPr/>
        </p:nvSpPr>
        <p:spPr>
          <a:xfrm>
            <a:off x="2141893" y="4864299"/>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a:solidFill>
                  <a:srgbClr val="C9002C"/>
                </a:solidFill>
                <a:latin typeface="Meiryo" panose="020B0604030504040204" pitchFamily="34" charset="-128"/>
                <a:ea typeface="Meiryo" panose="020B0604030504040204" pitchFamily="34" charset="-128"/>
              </a:rPr>
              <a:t>レポートサンプル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
        <p:nvSpPr>
          <p:cNvPr id="79" name="角丸四角形 78">
            <a:extLst>
              <a:ext uri="{FF2B5EF4-FFF2-40B4-BE49-F238E27FC236}">
                <a16:creationId xmlns:a16="http://schemas.microsoft.com/office/drawing/2014/main" id="{46E085AF-1F67-EE5A-5DA6-CF69819DEF8A}"/>
              </a:ext>
            </a:extLst>
          </p:cNvPr>
          <p:cNvSpPr/>
          <p:nvPr/>
        </p:nvSpPr>
        <p:spPr>
          <a:xfrm>
            <a:off x="9825215" y="4218466"/>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a:solidFill>
                  <a:srgbClr val="C9002C"/>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2862623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クリエイティブ企画の事前提案可否について</a:t>
            </a:r>
          </a:p>
        </p:txBody>
      </p:sp>
      <p:pic>
        <p:nvPicPr>
          <p:cNvPr id="6" name="図プレースホルダー 5" descr="アイコン&#10;&#10;自動的に生成された説明">
            <a:extLst>
              <a:ext uri="{FF2B5EF4-FFF2-40B4-BE49-F238E27FC236}">
                <a16:creationId xmlns:a16="http://schemas.microsoft.com/office/drawing/2014/main" id="{B5A41192-C505-5F31-B5D1-69962246256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9" name="1つの角を切り取り、1つの角を丸めた四角形 8">
            <a:extLst>
              <a:ext uri="{FF2B5EF4-FFF2-40B4-BE49-F238E27FC236}">
                <a16:creationId xmlns:a16="http://schemas.microsoft.com/office/drawing/2014/main" id="{C21C78BF-86C3-5FDA-11CF-A5D1A8EB1F28}"/>
              </a:ext>
            </a:extLst>
          </p:cNvPr>
          <p:cNvSpPr/>
          <p:nvPr/>
        </p:nvSpPr>
        <p:spPr>
          <a:xfrm>
            <a:off x="479425" y="1536934"/>
            <a:ext cx="11233151" cy="699422"/>
          </a:xfrm>
          <a:prstGeom prst="snipRoundRect">
            <a:avLst>
              <a:gd name="adj1" fmla="val 0"/>
              <a:gd name="adj2" fmla="val 0"/>
            </a:avLst>
          </a:prstGeom>
          <a:noFill/>
          <a:effectLst/>
        </p:spPr>
        <p:txBody>
          <a:bodyPr wrap="square" lIns="0" tIns="0" rIns="0" bIns="0" anchor="ctr">
            <a:spAutoFit/>
          </a:bodyPr>
          <a:lstStyle/>
          <a:p>
            <a:pPr algn="ctr">
              <a:lnSpc>
                <a:spcPct val="130000"/>
              </a:lnSpc>
              <a:defRPr/>
            </a:pPr>
            <a:r>
              <a:rPr kumimoji="0" lang="ja-JP" altLang="en-US" b="1" kern="0" dirty="0">
                <a:solidFill>
                  <a:srgbClr val="C00000"/>
                </a:solidFill>
                <a:latin typeface="メイリオ"/>
              </a:rPr>
              <a:t>クリエイティブ企画</a:t>
            </a:r>
            <a:r>
              <a:rPr kumimoji="0" lang="ja-JP" altLang="en-US" kern="0" dirty="0">
                <a:solidFill>
                  <a:srgbClr val="545454"/>
                </a:solidFill>
                <a:latin typeface="メイリオ"/>
              </a:rPr>
              <a:t>への掲載をご希望の場合は、弊社担当営業または</a:t>
            </a:r>
            <a:r>
              <a:rPr kumimoji="0" lang="en-US" altLang="ja-JP" kern="0" dirty="0">
                <a:solidFill>
                  <a:srgbClr val="545454"/>
                </a:solidFill>
                <a:latin typeface="メイリオ"/>
              </a:rPr>
              <a:t>Yahoo!</a:t>
            </a:r>
            <a:r>
              <a:rPr kumimoji="0" lang="ja-JP" altLang="en-US" kern="0" dirty="0">
                <a:solidFill>
                  <a:srgbClr val="545454"/>
                </a:solidFill>
                <a:latin typeface="メイリオ"/>
              </a:rPr>
              <a:t>広告パートナーサポート宛に</a:t>
            </a:r>
            <a:br>
              <a:rPr kumimoji="0" lang="en-US" altLang="ja-JP" kern="0" dirty="0">
                <a:solidFill>
                  <a:srgbClr val="545454"/>
                </a:solidFill>
                <a:latin typeface="メイリオ"/>
              </a:rPr>
            </a:br>
            <a:r>
              <a:rPr kumimoji="0" lang="ja-JP" altLang="en-US" kern="0" dirty="0">
                <a:solidFill>
                  <a:srgbClr val="545454"/>
                </a:solidFill>
                <a:latin typeface="メイリオ"/>
              </a:rPr>
              <a:t>以下の項目をご連絡ください。回答まで最大5営業日いただきます。</a:t>
            </a:r>
          </a:p>
        </p:txBody>
      </p:sp>
      <p:graphicFrame>
        <p:nvGraphicFramePr>
          <p:cNvPr id="10" name="表 5">
            <a:extLst>
              <a:ext uri="{FF2B5EF4-FFF2-40B4-BE49-F238E27FC236}">
                <a16:creationId xmlns:a16="http://schemas.microsoft.com/office/drawing/2014/main" id="{2144E667-1E3C-537A-187B-CB28F4B43164}"/>
              </a:ext>
            </a:extLst>
          </p:cNvPr>
          <p:cNvGraphicFramePr>
            <a:graphicFrameLocks noGrp="1"/>
          </p:cNvGraphicFramePr>
          <p:nvPr>
            <p:extLst>
              <p:ext uri="{D42A27DB-BD31-4B8C-83A1-F6EECF244321}">
                <p14:modId xmlns:p14="http://schemas.microsoft.com/office/powerpoint/2010/main" val="317239760"/>
              </p:ext>
            </p:extLst>
          </p:nvPr>
        </p:nvGraphicFramePr>
        <p:xfrm>
          <a:off x="479425" y="2784042"/>
          <a:ext cx="11233150" cy="3598170"/>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商品名</a:t>
                      </a:r>
                      <a:r>
                        <a:rPr kumimoji="1" lang="en-US" altLang="ja-JP" sz="1200" b="0" i="0" dirty="0">
                          <a:solidFill>
                            <a:schemeClr val="bg1"/>
                          </a:solidFill>
                          <a:latin typeface="Meiryo" panose="020B0604030504040204" pitchFamily="34" charset="-128"/>
                          <a:ea typeface="Meiryo" panose="020B0604030504040204" pitchFamily="34" charset="-128"/>
                        </a:rPr>
                        <a:t> </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chemeClr val="accent3"/>
                          </a:solidFill>
                          <a:latin typeface="Meiryo" panose="020B0604030504040204" pitchFamily="34" charset="-128"/>
                          <a:ea typeface="Meiryo" panose="020B0604030504040204" pitchFamily="34" charset="-128"/>
                        </a:rPr>
                        <a:t>Yahoo! JAPAN</a:t>
                      </a:r>
                      <a:r>
                        <a:rPr kumimoji="1" lang="ja-JP" altLang="en" sz="1400" b="0" i="0" dirty="0">
                          <a:solidFill>
                            <a:schemeClr val="accent3"/>
                          </a:solidFill>
                          <a:latin typeface="Meiryo" panose="020B0604030504040204" pitchFamily="34" charset="-128"/>
                          <a:ea typeface="Meiryo" panose="020B0604030504040204" pitchFamily="34" charset="-128"/>
                        </a:rPr>
                        <a:t>　</a:t>
                      </a:r>
                      <a:r>
                        <a:rPr kumimoji="1" lang="ja-JP" altLang="en-US" sz="1400" b="0" i="0" dirty="0">
                          <a:solidFill>
                            <a:schemeClr val="accent3"/>
                          </a:solidFill>
                          <a:latin typeface="Meiryo" panose="020B0604030504040204" pitchFamily="34" charset="-128"/>
                          <a:ea typeface="Meiryo" panose="020B0604030504040204" pitchFamily="34" charset="-128"/>
                        </a:rPr>
                        <a:t>トップページ カスタマイズ企画</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37081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32268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
        <p:nvSpPr>
          <p:cNvPr id="11" name="角丸四角形 10">
            <a:extLst>
              <a:ext uri="{FF2B5EF4-FFF2-40B4-BE49-F238E27FC236}">
                <a16:creationId xmlns:a16="http://schemas.microsoft.com/office/drawing/2014/main" id="{6719B42F-91EC-D618-3E7D-35F9F638D78C}"/>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pic>
        <p:nvPicPr>
          <p:cNvPr id="3" name="図 2">
            <a:extLst>
              <a:ext uri="{FF2B5EF4-FFF2-40B4-BE49-F238E27FC236}">
                <a16:creationId xmlns:a16="http://schemas.microsoft.com/office/drawing/2014/main" id="{77ED28B3-1995-76A4-F7F1-8A830E71781F}"/>
              </a:ext>
            </a:extLst>
          </p:cNvPr>
          <p:cNvPicPr>
            <a:picLocks noChangeAspect="1"/>
          </p:cNvPicPr>
          <p:nvPr/>
        </p:nvPicPr>
        <p:blipFill>
          <a:blip r:embed="rId3"/>
          <a:stretch>
            <a:fillRect/>
          </a:stretch>
        </p:blipFill>
        <p:spPr>
          <a:xfrm>
            <a:off x="410235" y="817033"/>
            <a:ext cx="5830957" cy="611665"/>
          </a:xfrm>
          <a:prstGeom prst="rect">
            <a:avLst/>
          </a:prstGeom>
        </p:spPr>
      </p:pic>
    </p:spTree>
    <p:extLst>
      <p:ext uri="{BB962C8B-B14F-4D97-AF65-F5344CB8AC3E}">
        <p14:creationId xmlns:p14="http://schemas.microsoft.com/office/powerpoint/2010/main" val="18224391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064EAC6-BF51-E75D-5C90-EE12F635B7C2}"/>
              </a:ext>
            </a:extLst>
          </p:cNvPr>
          <p:cNvSpPr>
            <a:spLocks noGrp="1"/>
          </p:cNvSpPr>
          <p:nvPr>
            <p:ph type="body" sz="quarter" idx="10"/>
          </p:nvPr>
        </p:nvSpPr>
        <p:spPr/>
        <p:txBody>
          <a:bodyPr>
            <a:normAutofit/>
          </a:bodyPr>
          <a:lstStyle/>
          <a:p>
            <a:r>
              <a:rPr lang="ja-JP" altLang="en-US" dirty="0"/>
              <a:t>素材提供について</a:t>
            </a:r>
            <a:endParaRPr lang="en-US" altLang="ja-JP" sz="1000" dirty="0"/>
          </a:p>
        </p:txBody>
      </p:sp>
      <p:pic>
        <p:nvPicPr>
          <p:cNvPr id="16" name="図プレースホルダー 15" descr="アイコン&#10;&#10;自動的に生成された説明">
            <a:extLst>
              <a:ext uri="{FF2B5EF4-FFF2-40B4-BE49-F238E27FC236}">
                <a16:creationId xmlns:a16="http://schemas.microsoft.com/office/drawing/2014/main" id="{9EFA0348-FC5D-2F81-440A-7B4DBE546A23}"/>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9" name="テキスト プレースホルダー 8">
            <a:extLst>
              <a:ext uri="{FF2B5EF4-FFF2-40B4-BE49-F238E27FC236}">
                <a16:creationId xmlns:a16="http://schemas.microsoft.com/office/drawing/2014/main" id="{191559CA-74A5-6DBA-5B6A-5BA15411D04C}"/>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graphicFrame>
        <p:nvGraphicFramePr>
          <p:cNvPr id="6" name="表 6">
            <a:extLst>
              <a:ext uri="{FF2B5EF4-FFF2-40B4-BE49-F238E27FC236}">
                <a16:creationId xmlns:a16="http://schemas.microsoft.com/office/drawing/2014/main" id="{2C8C381F-B902-B61D-A5DA-B4EC5F6679E1}"/>
              </a:ext>
            </a:extLst>
          </p:cNvPr>
          <p:cNvGraphicFramePr>
            <a:graphicFrameLocks noGrp="1"/>
          </p:cNvGraphicFramePr>
          <p:nvPr>
            <p:extLst>
              <p:ext uri="{D42A27DB-BD31-4B8C-83A1-F6EECF244321}">
                <p14:modId xmlns:p14="http://schemas.microsoft.com/office/powerpoint/2010/main" val="3558988424"/>
              </p:ext>
            </p:extLst>
          </p:nvPr>
        </p:nvGraphicFramePr>
        <p:xfrm>
          <a:off x="407368" y="1249794"/>
          <a:ext cx="11274568" cy="5396374"/>
        </p:xfrm>
        <a:graphic>
          <a:graphicData uri="http://schemas.openxmlformats.org/drawingml/2006/table">
            <a:tbl>
              <a:tblPr firstRow="1" bandRow="1">
                <a:tableStyleId>{21E4AEA4-8DFA-4A89-87EB-49C32662AFE0}</a:tableStyleId>
              </a:tblPr>
              <a:tblGrid>
                <a:gridCol w="371369">
                  <a:extLst>
                    <a:ext uri="{9D8B030D-6E8A-4147-A177-3AD203B41FA5}">
                      <a16:colId xmlns:a16="http://schemas.microsoft.com/office/drawing/2014/main" val="3279456167"/>
                    </a:ext>
                  </a:extLst>
                </a:gridCol>
                <a:gridCol w="4093127">
                  <a:extLst>
                    <a:ext uri="{9D8B030D-6E8A-4147-A177-3AD203B41FA5}">
                      <a16:colId xmlns:a16="http://schemas.microsoft.com/office/drawing/2014/main" val="2337159853"/>
                    </a:ext>
                  </a:extLst>
                </a:gridCol>
                <a:gridCol w="6810072">
                  <a:extLst>
                    <a:ext uri="{9D8B030D-6E8A-4147-A177-3AD203B41FA5}">
                      <a16:colId xmlns:a16="http://schemas.microsoft.com/office/drawing/2014/main" val="707668700"/>
                    </a:ext>
                  </a:extLst>
                </a:gridCol>
              </a:tblGrid>
              <a:tr h="341947">
                <a:tc>
                  <a:txBody>
                    <a:bodyPr/>
                    <a:lstStyle/>
                    <a:p>
                      <a:endParaRPr kumimoji="1" lang="ja-JP" altLang="en-US" sz="1600" dirty="0"/>
                    </a:p>
                  </a:txBody>
                  <a:tcPr>
                    <a:solidFill>
                      <a:schemeClr val="bg1">
                        <a:lumMod val="50000"/>
                      </a:schemeClr>
                    </a:solidFill>
                  </a:tcPr>
                </a:tc>
                <a:tc>
                  <a:txBody>
                    <a:bodyPr/>
                    <a:lstStyle/>
                    <a:p>
                      <a:pPr algn="ctr"/>
                      <a:r>
                        <a:rPr kumimoji="1" lang="ja-JP" altLang="en-US" sz="1050" dirty="0"/>
                        <a:t>入稿素材</a:t>
                      </a:r>
                    </a:p>
                  </a:txBody>
                  <a:tcPr anchor="ctr">
                    <a:solidFill>
                      <a:schemeClr val="bg1">
                        <a:lumMod val="50000"/>
                      </a:schemeClr>
                    </a:solidFill>
                  </a:tcPr>
                </a:tc>
                <a:tc>
                  <a:txBody>
                    <a:bodyPr/>
                    <a:lstStyle/>
                    <a:p>
                      <a:pPr marL="0" algn="ctr" defTabSz="914423" rtl="0" eaLnBrk="1" latinLnBrk="0" hangingPunct="1"/>
                      <a:r>
                        <a:rPr kumimoji="1" lang="ja-JP" altLang="en-US" sz="1050" b="1" kern="1200" dirty="0">
                          <a:solidFill>
                            <a:schemeClr val="lt1"/>
                          </a:solidFill>
                          <a:latin typeface="+mn-lt"/>
                          <a:ea typeface="+mn-ea"/>
                          <a:cs typeface="+mn-cs"/>
                        </a:rPr>
                        <a:t>詳細</a:t>
                      </a:r>
                    </a:p>
                  </a:txBody>
                  <a:tcPr>
                    <a:solidFill>
                      <a:schemeClr val="bg1">
                        <a:lumMod val="50000"/>
                      </a:schemeClr>
                    </a:solidFill>
                  </a:tcPr>
                </a:tc>
                <a:extLst>
                  <a:ext uri="{0D108BD9-81ED-4DB2-BD59-A6C34878D82A}">
                    <a16:rowId xmlns:a16="http://schemas.microsoft.com/office/drawing/2014/main" val="3586195609"/>
                  </a:ext>
                </a:extLst>
              </a:tr>
              <a:tr h="279775">
                <a:tc>
                  <a:txBody>
                    <a:bodyPr/>
                    <a:lstStyle/>
                    <a:p>
                      <a:r>
                        <a:rPr kumimoji="1" lang="ja-JP" altLang="en-US" sz="1200" dirty="0"/>
                        <a:t>①</a:t>
                      </a:r>
                    </a:p>
                  </a:txBody>
                  <a:tcPr>
                    <a:solidFill>
                      <a:schemeClr val="tx2">
                        <a:lumMod val="10000"/>
                        <a:lumOff val="90000"/>
                      </a:schemeClr>
                    </a:solidFill>
                  </a:tcPr>
                </a:tc>
                <a:tc>
                  <a:txBody>
                    <a:bodyPr/>
                    <a:lstStyle/>
                    <a:p>
                      <a:r>
                        <a:rPr kumimoji="0" lang="ja-JP" altLang="en-US" sz="1100" b="0" i="0" u="none" strike="noStrike" kern="0" cap="none" spc="0" normalizeH="0" baseline="0" noProof="0" dirty="0">
                          <a:ln>
                            <a:noFill/>
                          </a:ln>
                          <a:solidFill>
                            <a:schemeClr val="tx1"/>
                          </a:solidFill>
                          <a:effectLst/>
                          <a:uLnTx/>
                          <a:uFillTx/>
                        </a:rPr>
                        <a:t>誘導広告のバナー素材</a:t>
                      </a:r>
                      <a:endParaRPr kumimoji="0" lang="en-US" altLang="ja-JP" sz="1100" b="0" i="0" u="none" strike="noStrike" kern="0" cap="none" spc="0" normalizeH="0" baseline="0" noProof="0" dirty="0">
                        <a:ln>
                          <a:noFill/>
                        </a:ln>
                        <a:solidFill>
                          <a:schemeClr val="tx1"/>
                        </a:solidFill>
                        <a:effectLst/>
                        <a:uLnTx/>
                        <a:uFillTx/>
                      </a:endParaRPr>
                    </a:p>
                  </a:txBody>
                  <a:tcPr>
                    <a:solidFill>
                      <a:schemeClr val="tx2">
                        <a:lumMod val="10000"/>
                        <a:lumOff val="90000"/>
                      </a:schemeClr>
                    </a:solidFill>
                  </a:tcPr>
                </a:tc>
                <a:tc>
                  <a:txBody>
                    <a:bodyPr/>
                    <a:lstStyle/>
                    <a:p>
                      <a:endParaRPr kumimoji="0" lang="ja-JP" altLang="en-US" sz="500" b="0" i="0" u="none" strike="sngStrike" kern="0" cap="none" spc="0" normalizeH="0" baseline="0" dirty="0">
                        <a:ln>
                          <a:noFill/>
                        </a:ln>
                        <a:solidFill>
                          <a:prstClr val="black"/>
                        </a:solidFill>
                        <a:effectLst/>
                        <a:uLnTx/>
                        <a:uFillTx/>
                        <a:latin typeface="+mn-lt"/>
                        <a:ea typeface="+mn-ea"/>
                        <a:cs typeface="+mn-cs"/>
                      </a:endParaRPr>
                    </a:p>
                  </a:txBody>
                  <a:tcPr>
                    <a:solidFill>
                      <a:schemeClr val="tx2">
                        <a:lumMod val="10000"/>
                        <a:lumOff val="90000"/>
                      </a:schemeClr>
                    </a:solidFill>
                  </a:tcPr>
                </a:tc>
                <a:extLst>
                  <a:ext uri="{0D108BD9-81ED-4DB2-BD59-A6C34878D82A}">
                    <a16:rowId xmlns:a16="http://schemas.microsoft.com/office/drawing/2014/main" val="2455638781"/>
                  </a:ext>
                </a:extLst>
              </a:tr>
              <a:tr h="268758">
                <a:tc>
                  <a:txBody>
                    <a:bodyPr/>
                    <a:lstStyle/>
                    <a:p>
                      <a:r>
                        <a:rPr kumimoji="1" lang="ja-JP" altLang="en-US" sz="1200" dirty="0"/>
                        <a:t>②</a:t>
                      </a:r>
                    </a:p>
                  </a:txBody>
                  <a:tcPr/>
                </a:tc>
                <a:tc>
                  <a:txBody>
                    <a:bodyPr/>
                    <a:lstStyle/>
                    <a:p>
                      <a:r>
                        <a:rPr kumimoji="0" lang="ja-JP" altLang="en-US" sz="1100" kern="0" dirty="0">
                          <a:solidFill>
                            <a:prstClr val="black"/>
                          </a:solidFill>
                        </a:rPr>
                        <a:t>演出ページからの遷移先</a:t>
                      </a:r>
                      <a:r>
                        <a:rPr kumimoji="0" lang="en-US" altLang="ja-JP" sz="1100" kern="0" dirty="0">
                          <a:solidFill>
                            <a:prstClr val="black"/>
                          </a:solidFill>
                        </a:rPr>
                        <a:t>URL</a:t>
                      </a:r>
                      <a:endParaRPr kumimoji="1" lang="ja-JP" altLang="en-US" sz="1100" dirty="0"/>
                    </a:p>
                  </a:txBody>
                  <a:tcPr/>
                </a:tc>
                <a:tc>
                  <a:txBody>
                    <a:bodyPr/>
                    <a:lstStyle/>
                    <a:p>
                      <a:endParaRPr kumimoji="1" lang="ja-JP" altLang="en-US" sz="900" dirty="0"/>
                    </a:p>
                  </a:txBody>
                  <a:tcPr/>
                </a:tc>
                <a:extLst>
                  <a:ext uri="{0D108BD9-81ED-4DB2-BD59-A6C34878D82A}">
                    <a16:rowId xmlns:a16="http://schemas.microsoft.com/office/drawing/2014/main" val="1047799264"/>
                  </a:ext>
                </a:extLst>
              </a:tr>
              <a:tr h="1868459">
                <a:tc>
                  <a:txBody>
                    <a:bodyPr/>
                    <a:lstStyle/>
                    <a:p>
                      <a:r>
                        <a:rPr kumimoji="1" lang="ja-JP" altLang="en-US" sz="1200" dirty="0"/>
                        <a:t>③</a:t>
                      </a:r>
                    </a:p>
                  </a:txBody>
                  <a:tcPr>
                    <a:solidFill>
                      <a:schemeClr val="tx2">
                        <a:lumMod val="10000"/>
                        <a:lumOff val="90000"/>
                      </a:schemeClr>
                    </a:solidFill>
                  </a:tcPr>
                </a:tc>
                <a:tc>
                  <a:txBody>
                    <a:bodyPr/>
                    <a:lstStyle/>
                    <a:p>
                      <a:pPr>
                        <a:defRPr/>
                      </a:pPr>
                      <a:r>
                        <a:rPr kumimoji="0" lang="ja-JP" altLang="en-US" sz="1100" kern="0" dirty="0">
                          <a:solidFill>
                            <a:srgbClr val="000000"/>
                          </a:solidFill>
                        </a:rPr>
                        <a:t>冒頭</a:t>
                      </a:r>
                      <a:r>
                        <a:rPr kumimoji="0" lang="ja-JP" altLang="en-US" sz="1100" kern="0" dirty="0"/>
                        <a:t>切り替えパターンのうち</a:t>
                      </a:r>
                      <a:r>
                        <a:rPr kumimoji="0" lang="en-US" altLang="ja-JP" sz="1100" kern="0" dirty="0"/>
                        <a:t>1</a:t>
                      </a:r>
                      <a:r>
                        <a:rPr kumimoji="0" lang="ja-JP" altLang="en-US" sz="1100" kern="0" dirty="0"/>
                        <a:t>つを選択</a:t>
                      </a:r>
                      <a:endParaRPr kumimoji="0" lang="en-US" altLang="ja-JP" sz="1100" kern="0" dirty="0"/>
                    </a:p>
                    <a:p>
                      <a:endParaRPr kumimoji="1" lang="ja-JP" altLang="en-US" sz="1100" dirty="0"/>
                    </a:p>
                  </a:txBody>
                  <a:tcPr>
                    <a:solidFill>
                      <a:schemeClr val="tx2">
                        <a:lumMod val="10000"/>
                        <a:lumOff val="90000"/>
                      </a:schemeClr>
                    </a:solidFill>
                  </a:tcPr>
                </a:tc>
                <a:tc>
                  <a:txBody>
                    <a:bodyPr/>
                    <a:lstStyle/>
                    <a:p>
                      <a:endParaRPr kumimoji="1" lang="en-US" altLang="ja-JP" dirty="0"/>
                    </a:p>
                    <a:p>
                      <a:endParaRPr kumimoji="1" lang="en-US" altLang="ja-JP" dirty="0"/>
                    </a:p>
                    <a:p>
                      <a:endParaRPr kumimoji="1" lang="en-US" altLang="ja-JP" dirty="0"/>
                    </a:p>
                    <a:p>
                      <a:endParaRPr kumimoji="1" lang="en-US" altLang="ja-JP" sz="1100" dirty="0"/>
                    </a:p>
                    <a:p>
                      <a:endParaRPr kumimoji="1" lang="en-US" altLang="ja-JP" dirty="0"/>
                    </a:p>
                    <a:p>
                      <a:endParaRPr kumimoji="1" lang="en-US" altLang="ja-JP" dirty="0"/>
                    </a:p>
                    <a:p>
                      <a:endParaRPr kumimoji="1" lang="ja-JP" altLang="en-US" sz="1100" dirty="0"/>
                    </a:p>
                  </a:txBody>
                  <a:tcPr>
                    <a:solidFill>
                      <a:schemeClr val="tx2">
                        <a:lumMod val="10000"/>
                        <a:lumOff val="90000"/>
                      </a:schemeClr>
                    </a:solidFill>
                  </a:tcPr>
                </a:tc>
                <a:extLst>
                  <a:ext uri="{0D108BD9-81ED-4DB2-BD59-A6C34878D82A}">
                    <a16:rowId xmlns:a16="http://schemas.microsoft.com/office/drawing/2014/main" val="1165768523"/>
                  </a:ext>
                </a:extLst>
              </a:tr>
              <a:tr h="924993">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④</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演出パターンのうち</a:t>
                      </a:r>
                      <a:r>
                        <a:rPr kumimoji="0" lang="en-US" altLang="ja-JP" sz="1100" kern="0" dirty="0"/>
                        <a:t>1</a:t>
                      </a:r>
                      <a:r>
                        <a:rPr kumimoji="0" lang="ja-JP" altLang="en-US" sz="1100" kern="0" dirty="0"/>
                        <a:t>つを選択</a:t>
                      </a:r>
                      <a:endParaRPr kumimoji="1" lang="ja-JP" altLang="en-US" sz="1100" dirty="0"/>
                    </a:p>
                  </a:txBody>
                  <a:tcPr/>
                </a:tc>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4189087432"/>
                  </a:ext>
                </a:extLst>
              </a:tr>
              <a:tr h="1672274">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⑤</a:t>
                      </a:r>
                    </a:p>
                  </a:txBody>
                  <a:tcPr>
                    <a:solidFill>
                      <a:schemeClr val="tx2">
                        <a:lumMod val="10000"/>
                        <a:lumOff val="90000"/>
                      </a:scheme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演出パターンに必要な素材の入稿 </a:t>
                      </a:r>
                      <a:r>
                        <a:rPr kumimoji="0" lang="en-US" altLang="ja-JP" sz="600" kern="0" dirty="0">
                          <a:solidFill>
                            <a:schemeClr val="dk1"/>
                          </a:solidFill>
                          <a:latin typeface="+mn-lt"/>
                          <a:ea typeface="+mn-ea"/>
                          <a:cs typeface="+mn-cs"/>
                        </a:rPr>
                        <a:t>※</a:t>
                      </a:r>
                      <a:r>
                        <a:rPr kumimoji="0" lang="ja-JP" altLang="en-US" sz="600" kern="0" dirty="0">
                          <a:solidFill>
                            <a:schemeClr val="dk1"/>
                          </a:solidFill>
                          <a:latin typeface="+mn-lt"/>
                          <a:ea typeface="+mn-ea"/>
                          <a:cs typeface="+mn-cs"/>
                        </a:rPr>
                        <a:t>入稿仕様については次頁以降をご確認ください</a:t>
                      </a:r>
                      <a:endParaRPr kumimoji="0" lang="en-US" altLang="ja-JP" sz="1100" kern="0" dirty="0">
                        <a:solidFill>
                          <a:schemeClr val="dk1"/>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 </a:t>
                      </a: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txBody>
                  <a:tcPr>
                    <a:solidFill>
                      <a:schemeClr val="tx2">
                        <a:lumMod val="10000"/>
                        <a:lumOff val="90000"/>
                      </a:scheme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※A</a:t>
                      </a:r>
                      <a:r>
                        <a:rPr kumimoji="0" lang="ja-JP" altLang="en-US" sz="1100" kern="0" dirty="0"/>
                        <a:t>、</a:t>
                      </a:r>
                      <a:r>
                        <a:rPr kumimoji="0" lang="en-US" altLang="ja-JP" sz="1100" kern="0" dirty="0"/>
                        <a:t>B</a:t>
                      </a:r>
                      <a:r>
                        <a:rPr kumimoji="0" lang="ja-JP" altLang="en-US" sz="1100" kern="0" dirty="0"/>
                        <a:t>の上下に静止画素材を設定する演出パターンの場合は静止画素材も必要</a:t>
                      </a: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1285586808"/>
                  </a:ext>
                </a:extLst>
              </a:tr>
            </a:tbl>
          </a:graphicData>
        </a:graphic>
      </p:graphicFrame>
      <p:graphicFrame>
        <p:nvGraphicFramePr>
          <p:cNvPr id="33" name="表 14">
            <a:extLst>
              <a:ext uri="{FF2B5EF4-FFF2-40B4-BE49-F238E27FC236}">
                <a16:creationId xmlns:a16="http://schemas.microsoft.com/office/drawing/2014/main" id="{0811FFCB-AC41-E45F-51A2-2C965F8A37F2}"/>
              </a:ext>
            </a:extLst>
          </p:cNvPr>
          <p:cNvGraphicFramePr>
            <a:graphicFrameLocks noGrp="1"/>
          </p:cNvGraphicFramePr>
          <p:nvPr>
            <p:extLst>
              <p:ext uri="{D42A27DB-BD31-4B8C-83A1-F6EECF244321}">
                <p14:modId xmlns:p14="http://schemas.microsoft.com/office/powerpoint/2010/main" val="3612349074"/>
              </p:ext>
            </p:extLst>
          </p:nvPr>
        </p:nvGraphicFramePr>
        <p:xfrm>
          <a:off x="4943872" y="2172271"/>
          <a:ext cx="6637832" cy="1819372"/>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17635">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演出①「</a:t>
                      </a:r>
                      <a:r>
                        <a:rPr kumimoji="0" lang="ja-JP" altLang="en-US" sz="800" b="0" i="0" u="none" strike="noStrike" kern="0" cap="none" spc="0" normalizeH="0" baseline="0" noProof="0" dirty="0">
                          <a:ln>
                            <a:noFill/>
                          </a:ln>
                          <a:solidFill>
                            <a:prstClr val="black">
                              <a:lumMod val="85000"/>
                              <a:lumOff val="15000"/>
                            </a:prstClr>
                          </a:solidFill>
                          <a:effectLst/>
                          <a:uLnTx/>
                          <a:uFillTx/>
                        </a:rPr>
                        <a:t>倒れる」</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a:t>
                      </a:r>
                      <a:r>
                        <a:rPr kumimoji="0" lang="en-US" altLang="ja-JP" sz="800" b="0" i="0" u="none" strike="noStrike" kern="0" cap="none" spc="0" normalizeH="0" baseline="0" noProof="0" dirty="0">
                          <a:ln>
                            <a:noFill/>
                          </a:ln>
                          <a:solidFill>
                            <a:prstClr val="black"/>
                          </a:solidFill>
                          <a:effectLst/>
                          <a:uLnTx/>
                          <a:uFillTx/>
                        </a:rPr>
                        <a:t>②</a:t>
                      </a:r>
                      <a:r>
                        <a:rPr kumimoji="0" lang="ja-JP" altLang="en-US" sz="800" b="0" i="0" u="none" strike="noStrike" kern="0" cap="none" spc="0" normalizeH="0" baseline="0" noProof="0" dirty="0">
                          <a:ln>
                            <a:noFill/>
                          </a:ln>
                          <a:solidFill>
                            <a:prstClr val="black"/>
                          </a:solidFill>
                          <a:effectLst/>
                          <a:uLnTx/>
                          <a:uFillTx/>
                        </a:rPr>
                        <a:t>「</a:t>
                      </a:r>
                      <a:r>
                        <a:rPr kumimoji="0" lang="ja-JP" altLang="en-US" sz="80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kumimoji="0" lang="ja-JP" altLang="en-US" sz="800" b="0" kern="0" dirty="0">
                          <a:solidFill>
                            <a:prstClr val="black"/>
                          </a:solidFill>
                        </a:rPr>
                        <a:t>演出</a:t>
                      </a:r>
                      <a:r>
                        <a:rPr kumimoji="0" lang="en-US" altLang="ja-JP" sz="800" b="0" kern="0" dirty="0">
                          <a:solidFill>
                            <a:prstClr val="black"/>
                          </a:solidFill>
                        </a:rPr>
                        <a:t>③</a:t>
                      </a:r>
                      <a:r>
                        <a:rPr kumimoji="0" lang="ja-JP" altLang="en-US" sz="800" b="0" kern="0" dirty="0">
                          <a:solidFill>
                            <a:prstClr val="black"/>
                          </a:solidFill>
                        </a:rPr>
                        <a:t>「スライドする」</a:t>
                      </a:r>
                      <a:endParaRPr kumimoji="0" lang="en-US" altLang="ja-JP" sz="800" b="0" kern="0" dirty="0">
                        <a:solidFill>
                          <a:prstClr val="black"/>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1601737">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10" name="TPC_Lite_FadeOut.mp4" descr="TPC_Lite_FadeOut.mp4">
            <a:hlinkClick r:id="" action="ppaction://media"/>
            <a:extLst>
              <a:ext uri="{FF2B5EF4-FFF2-40B4-BE49-F238E27FC236}">
                <a16:creationId xmlns:a16="http://schemas.microsoft.com/office/drawing/2014/main" id="{4D112DD6-3D6F-0B38-1E5B-A6BE46214E06}"/>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7897266" y="2396415"/>
            <a:ext cx="967680" cy="1512000"/>
          </a:xfrm>
          <a:prstGeom prst="rect">
            <a:avLst/>
          </a:prstGeom>
        </p:spPr>
      </p:pic>
      <p:pic>
        <p:nvPicPr>
          <p:cNvPr id="11" name="TPC_Lite_Fall.mp4" descr="TPC_Lite_Fall.mp4">
            <a:hlinkClick r:id="" action="ppaction://media"/>
            <a:extLst>
              <a:ext uri="{FF2B5EF4-FFF2-40B4-BE49-F238E27FC236}">
                <a16:creationId xmlns:a16="http://schemas.microsoft.com/office/drawing/2014/main" id="{1C05C0E7-6BB1-B1B7-98D8-95625D97BD18}"/>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560812" y="2408314"/>
            <a:ext cx="967680" cy="1512000"/>
          </a:xfrm>
          <a:prstGeom prst="rect">
            <a:avLst/>
          </a:prstGeom>
        </p:spPr>
      </p:pic>
      <p:pic>
        <p:nvPicPr>
          <p:cNvPr id="13" name="TPC_Lite_Slide" descr="TPC_Lite_Slide">
            <a:hlinkClick r:id="" action="ppaction://media"/>
            <a:extLst>
              <a:ext uri="{FF2B5EF4-FFF2-40B4-BE49-F238E27FC236}">
                <a16:creationId xmlns:a16="http://schemas.microsoft.com/office/drawing/2014/main" id="{E959D9A1-6455-4269-4DEE-ACF5F10FCBE5}"/>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1"/>
          <a:srcRect t="5" b="17205"/>
          <a:stretch/>
        </p:blipFill>
        <p:spPr>
          <a:xfrm>
            <a:off x="10160143" y="2408314"/>
            <a:ext cx="888635" cy="1476000"/>
          </a:xfrm>
          <a:prstGeom prst="rect">
            <a:avLst/>
          </a:prstGeom>
        </p:spPr>
      </p:pic>
      <p:graphicFrame>
        <p:nvGraphicFramePr>
          <p:cNvPr id="27" name="表 14">
            <a:extLst>
              <a:ext uri="{FF2B5EF4-FFF2-40B4-BE49-F238E27FC236}">
                <a16:creationId xmlns:a16="http://schemas.microsoft.com/office/drawing/2014/main" id="{C6A17768-8505-8555-9AAE-9DCB219EF749}"/>
              </a:ext>
            </a:extLst>
          </p:cNvPr>
          <p:cNvGraphicFramePr>
            <a:graphicFrameLocks noGrp="1"/>
          </p:cNvGraphicFramePr>
          <p:nvPr/>
        </p:nvGraphicFramePr>
        <p:xfrm>
          <a:off x="4943872" y="4149080"/>
          <a:ext cx="6637832" cy="2370910"/>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365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A.</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動画＋上下静止画」</a:t>
                      </a:r>
                      <a:endParaRPr kumimoji="1" lang="ja-JP" altLang="en-US" sz="9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B.</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動画＋下部静止画（バナー）」</a:t>
                      </a:r>
                      <a:endParaRPr kumimoji="1" lang="en-US" altLang="ja-JP" sz="900" b="0" kern="1200" dirty="0">
                        <a:solidFill>
                          <a:schemeClr val="dk1"/>
                        </a:solidFill>
                        <a:latin typeface="+mj-ea"/>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C.</a:t>
                      </a:r>
                      <a:r>
                        <a:rPr kumimoji="1" lang="ja-JP" altLang="en-US" sz="900" b="0" kern="1200" dirty="0">
                          <a:solidFill>
                            <a:schemeClr val="dk1"/>
                          </a:solidFill>
                          <a:latin typeface="+mj-ea"/>
                          <a:ea typeface="+mn-ea"/>
                          <a:cs typeface="+mn-cs"/>
                        </a:rPr>
                        <a:t>「縦長動画」</a:t>
                      </a:r>
                      <a:endParaRPr kumimoji="0" lang="en-US" altLang="ja-JP" sz="900" b="0" kern="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2134316">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28" name="図 27">
            <a:extLst>
              <a:ext uri="{FF2B5EF4-FFF2-40B4-BE49-F238E27FC236}">
                <a16:creationId xmlns:a16="http://schemas.microsoft.com/office/drawing/2014/main" id="{9DB376F5-D587-F782-0532-0D43EDD1F7FE}"/>
              </a:ext>
            </a:extLst>
          </p:cNvPr>
          <p:cNvPicPr>
            <a:picLocks noChangeAspect="1"/>
          </p:cNvPicPr>
          <p:nvPr/>
        </p:nvPicPr>
        <p:blipFill>
          <a:blip r:embed="rId12"/>
          <a:stretch>
            <a:fillRect/>
          </a:stretch>
        </p:blipFill>
        <p:spPr>
          <a:xfrm>
            <a:off x="10077130" y="4410245"/>
            <a:ext cx="1054662" cy="2020928"/>
          </a:xfrm>
          <a:prstGeom prst="rect">
            <a:avLst/>
          </a:prstGeom>
        </p:spPr>
      </p:pic>
      <p:pic>
        <p:nvPicPr>
          <p:cNvPr id="29" name="図 28">
            <a:extLst>
              <a:ext uri="{FF2B5EF4-FFF2-40B4-BE49-F238E27FC236}">
                <a16:creationId xmlns:a16="http://schemas.microsoft.com/office/drawing/2014/main" id="{B1F66D5D-9627-6DAD-67DF-2685B0E786AB}"/>
              </a:ext>
            </a:extLst>
          </p:cNvPr>
          <p:cNvPicPr>
            <a:picLocks noChangeAspect="1"/>
          </p:cNvPicPr>
          <p:nvPr/>
        </p:nvPicPr>
        <p:blipFill>
          <a:blip r:embed="rId13"/>
          <a:stretch>
            <a:fillRect/>
          </a:stretch>
        </p:blipFill>
        <p:spPr>
          <a:xfrm>
            <a:off x="7677166" y="4405195"/>
            <a:ext cx="1117283" cy="2088833"/>
          </a:xfrm>
          <a:prstGeom prst="rect">
            <a:avLst/>
          </a:prstGeom>
        </p:spPr>
      </p:pic>
      <p:pic>
        <p:nvPicPr>
          <p:cNvPr id="30" name="図 29">
            <a:extLst>
              <a:ext uri="{FF2B5EF4-FFF2-40B4-BE49-F238E27FC236}">
                <a16:creationId xmlns:a16="http://schemas.microsoft.com/office/drawing/2014/main" id="{DAE413C8-31C2-3A9C-803F-EE571CB330DC}"/>
              </a:ext>
            </a:extLst>
          </p:cNvPr>
          <p:cNvPicPr>
            <a:picLocks noChangeAspect="1"/>
          </p:cNvPicPr>
          <p:nvPr/>
        </p:nvPicPr>
        <p:blipFill>
          <a:blip r:embed="rId14"/>
          <a:stretch>
            <a:fillRect/>
          </a:stretch>
        </p:blipFill>
        <p:spPr>
          <a:xfrm>
            <a:off x="5411293" y="4392813"/>
            <a:ext cx="1163479" cy="2113598"/>
          </a:xfrm>
          <a:prstGeom prst="rect">
            <a:avLst/>
          </a:prstGeom>
        </p:spPr>
      </p:pic>
      <p:sp>
        <p:nvSpPr>
          <p:cNvPr id="36" name="テキスト ボックス 35">
            <a:extLst>
              <a:ext uri="{FF2B5EF4-FFF2-40B4-BE49-F238E27FC236}">
                <a16:creationId xmlns:a16="http://schemas.microsoft.com/office/drawing/2014/main" id="{F151D3BD-9CE9-F1F8-B3E9-372AA5AE7C38}"/>
              </a:ext>
            </a:extLst>
          </p:cNvPr>
          <p:cNvSpPr txBox="1"/>
          <p:nvPr/>
        </p:nvSpPr>
        <p:spPr>
          <a:xfrm>
            <a:off x="1121718" y="2499169"/>
            <a:ext cx="2069797" cy="577081"/>
          </a:xfrm>
          <a:prstGeom prst="rect">
            <a:avLst/>
          </a:prstGeom>
          <a:noFill/>
        </p:spPr>
        <p:txBody>
          <a:bodyPr wrap="none" rtlCol="0">
            <a:spAutoFit/>
          </a:bodyPr>
          <a:lstStyle/>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演出①「</a:t>
            </a:r>
            <a:r>
              <a:rPr kumimoji="0" lang="ja-JP" altLang="en-US" sz="1050" b="0" i="0" u="none" strike="noStrike" kern="0" cap="none" spc="0" normalizeH="0" baseline="0" noProof="0" dirty="0">
                <a:ln>
                  <a:noFill/>
                </a:ln>
                <a:solidFill>
                  <a:prstClr val="black">
                    <a:lumMod val="85000"/>
                    <a:lumOff val="15000"/>
                  </a:prstClr>
                </a:solidFill>
                <a:effectLst/>
                <a:uLnTx/>
                <a:uFillTx/>
              </a:rPr>
              <a:t>倒れる」</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a:t>
            </a:r>
            <a:r>
              <a:rPr kumimoji="0" lang="en-US" altLang="ja-JP" sz="1050" b="0" i="0" u="none" strike="noStrike" kern="0" cap="none" spc="0" normalizeH="0" baseline="0" noProof="0" dirty="0">
                <a:ln>
                  <a:noFill/>
                </a:ln>
                <a:solidFill>
                  <a:prstClr val="black"/>
                </a:solidFill>
                <a:effectLst/>
                <a:uLnTx/>
                <a:uFillTx/>
              </a:rPr>
              <a:t>②</a:t>
            </a:r>
            <a:r>
              <a:rPr kumimoji="0" lang="ja-JP" altLang="en-US"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kern="0" dirty="0">
                <a:solidFill>
                  <a:prstClr val="black"/>
                </a:solidFill>
              </a:rPr>
              <a:t>演出</a:t>
            </a:r>
            <a:r>
              <a:rPr kumimoji="0" lang="en-US" altLang="ja-JP" sz="1050" b="0" kern="0" dirty="0">
                <a:solidFill>
                  <a:prstClr val="black"/>
                </a:solidFill>
              </a:rPr>
              <a:t>③</a:t>
            </a:r>
            <a:r>
              <a:rPr kumimoji="0" lang="ja-JP" altLang="en-US" sz="1050" b="0" kern="0" dirty="0">
                <a:solidFill>
                  <a:prstClr val="black"/>
                </a:solidFill>
              </a:rPr>
              <a:t>「スライドする」</a:t>
            </a:r>
            <a:endParaRPr kumimoji="1" lang="ja-JP" altLang="en-US" sz="1050" dirty="0"/>
          </a:p>
        </p:txBody>
      </p:sp>
      <p:sp>
        <p:nvSpPr>
          <p:cNvPr id="37" name="テキスト ボックス 36">
            <a:extLst>
              <a:ext uri="{FF2B5EF4-FFF2-40B4-BE49-F238E27FC236}">
                <a16:creationId xmlns:a16="http://schemas.microsoft.com/office/drawing/2014/main" id="{01528212-9256-2F32-2346-1C58332F9A37}"/>
              </a:ext>
            </a:extLst>
          </p:cNvPr>
          <p:cNvSpPr txBox="1"/>
          <p:nvPr/>
        </p:nvSpPr>
        <p:spPr>
          <a:xfrm>
            <a:off x="1126892" y="4317639"/>
            <a:ext cx="2932982" cy="738664"/>
          </a:xfrm>
          <a:prstGeom prst="rect">
            <a:avLst/>
          </a:prstGeom>
          <a:noFill/>
        </p:spPr>
        <p:txBody>
          <a:bodyPr wrap="none" rtlCol="0">
            <a:spAutoFit/>
          </a:bodyPr>
          <a:lstStyle/>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A.</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動画＋上下静止画」</a:t>
            </a:r>
            <a:endParaRPr kumimoji="1" lang="ja-JP" altLang="en-US" sz="1050" b="0" dirty="0"/>
          </a:p>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B.</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動画＋下部静止画（バナー）」</a:t>
            </a:r>
            <a:endParaRPr kumimoji="1" lang="en-US" altLang="ja-JP" sz="1050" b="0" kern="1200" dirty="0">
              <a:solidFill>
                <a:schemeClr val="dk1"/>
              </a:solidFill>
              <a:latin typeface="+mj-ea"/>
              <a:ea typeface="+mn-ea"/>
              <a:cs typeface="+mn-cs"/>
            </a:endParaRPr>
          </a:p>
          <a:p>
            <a:r>
              <a:rPr kumimoji="1" lang="ja-JP" altLang="en-US" sz="1050" dirty="0"/>
              <a:t>□　</a:t>
            </a:r>
            <a:r>
              <a:rPr kumimoji="1" lang="en-US" altLang="ja-JP" sz="1050" b="0" kern="1200" dirty="0">
                <a:solidFill>
                  <a:schemeClr val="dk1"/>
                </a:solidFill>
                <a:latin typeface="+mj-ea"/>
                <a:ea typeface="+mn-ea"/>
                <a:cs typeface="+mn-cs"/>
              </a:rPr>
              <a:t>C.</a:t>
            </a:r>
            <a:r>
              <a:rPr kumimoji="1" lang="ja-JP" altLang="en-US" sz="1050" b="0" kern="1200" dirty="0">
                <a:solidFill>
                  <a:schemeClr val="dk1"/>
                </a:solidFill>
                <a:latin typeface="+mj-ea"/>
                <a:ea typeface="+mn-ea"/>
                <a:cs typeface="+mn-cs"/>
              </a:rPr>
              <a:t>「縦長動画」</a:t>
            </a:r>
            <a:endParaRPr kumimoji="0" lang="en-US" altLang="ja-JP" sz="1050" b="0" kern="0" dirty="0"/>
          </a:p>
          <a:p>
            <a:endParaRPr kumimoji="1" lang="ja-JP" altLang="en-US" sz="1050" dirty="0"/>
          </a:p>
        </p:txBody>
      </p:sp>
      <p:sp>
        <p:nvSpPr>
          <p:cNvPr id="4" name="テキスト ボックス 3">
            <a:extLst>
              <a:ext uri="{FF2B5EF4-FFF2-40B4-BE49-F238E27FC236}">
                <a16:creationId xmlns:a16="http://schemas.microsoft.com/office/drawing/2014/main" id="{54495C97-A445-F1AA-F308-1973D3FF660B}"/>
              </a:ext>
            </a:extLst>
          </p:cNvPr>
          <p:cNvSpPr txBox="1"/>
          <p:nvPr/>
        </p:nvSpPr>
        <p:spPr>
          <a:xfrm>
            <a:off x="5553645" y="830761"/>
            <a:ext cx="5654921" cy="430887"/>
          </a:xfrm>
          <a:prstGeom prst="rect">
            <a:avLst/>
          </a:prstGeom>
          <a:noFill/>
        </p:spPr>
        <p:txBody>
          <a:bodyPr wrap="square">
            <a:spAutoFit/>
          </a:bodyPr>
          <a:lstStyle/>
          <a:p>
            <a:r>
              <a:rPr lang="en-US" altLang="ja-JP" sz="1100" dirty="0">
                <a:latin typeface="+mn-ea"/>
              </a:rPr>
              <a:t>※</a:t>
            </a:r>
            <a:r>
              <a:rPr lang="ja-JP" altLang="en-US" sz="1100" dirty="0">
                <a:latin typeface="+mn-ea"/>
              </a:rPr>
              <a:t>以下①、⑤の素材を代理店様・広告主様でご用意いただき、</a:t>
            </a:r>
            <a:endParaRPr lang="en-US" altLang="ja-JP" sz="1100" dirty="0">
              <a:latin typeface="+mn-ea"/>
            </a:endParaRPr>
          </a:p>
          <a:p>
            <a:r>
              <a:rPr lang="ja-JP" altLang="en-US" sz="1100" dirty="0">
                <a:latin typeface="+mn-ea"/>
              </a:rPr>
              <a:t>②～④の情報とあわせて、弊社営業宛にご連絡いただく必要がございます。</a:t>
            </a:r>
          </a:p>
        </p:txBody>
      </p:sp>
      <p:sp>
        <p:nvSpPr>
          <p:cNvPr id="7" name="テキスト ボックス 6">
            <a:extLst>
              <a:ext uri="{FF2B5EF4-FFF2-40B4-BE49-F238E27FC236}">
                <a16:creationId xmlns:a16="http://schemas.microsoft.com/office/drawing/2014/main" id="{78196C9C-A57E-FF42-F4BC-1C48236FE1D1}"/>
              </a:ext>
            </a:extLst>
          </p:cNvPr>
          <p:cNvSpPr txBox="1"/>
          <p:nvPr/>
        </p:nvSpPr>
        <p:spPr>
          <a:xfrm>
            <a:off x="1121718" y="5214471"/>
            <a:ext cx="3600956" cy="1492716"/>
          </a:xfrm>
          <a:prstGeom prst="rect">
            <a:avLst/>
          </a:prstGeom>
          <a:noFill/>
        </p:spPr>
        <p:txBody>
          <a:bodyPr wrap="square">
            <a:spAutoFit/>
          </a:bodyPr>
          <a:lstStyle/>
          <a:p>
            <a:r>
              <a:rPr lang="ja-JP" altLang="en-US" sz="900" dirty="0"/>
              <a:t>■　A.「16:9動画＋上下静止画」</a:t>
            </a:r>
          </a:p>
          <a:p>
            <a:r>
              <a:rPr lang="ja-JP" altLang="en-US" sz="900" dirty="0"/>
              <a:t>        ・16:9動画</a:t>
            </a:r>
          </a:p>
          <a:p>
            <a:r>
              <a:rPr lang="ja-JP" altLang="en-US" sz="900" dirty="0"/>
              <a:t>        ・上部静止画</a:t>
            </a:r>
          </a:p>
          <a:p>
            <a:r>
              <a:rPr lang="ja-JP" altLang="en-US" sz="900" dirty="0"/>
              <a:t>        ・下部静止画</a:t>
            </a:r>
            <a:endParaRPr lang="en-US" altLang="ja-JP" sz="900" dirty="0"/>
          </a:p>
          <a:p>
            <a:endParaRPr lang="ja-JP" altLang="en-US" sz="500" dirty="0"/>
          </a:p>
          <a:p>
            <a:r>
              <a:rPr lang="ja-JP" altLang="en-US" sz="900" dirty="0"/>
              <a:t>■　B.「16:9動画＋下部静止画（バナー）」</a:t>
            </a:r>
          </a:p>
          <a:p>
            <a:r>
              <a:rPr lang="ja-JP" altLang="en-US" sz="900" dirty="0"/>
              <a:t>　　　・16:9動画</a:t>
            </a:r>
          </a:p>
          <a:p>
            <a:r>
              <a:rPr lang="ja-JP" altLang="en-US" sz="900" dirty="0"/>
              <a:t>　　　・下部静止画（誘導バナーを設定する場合は不要）</a:t>
            </a:r>
          </a:p>
          <a:p>
            <a:endParaRPr lang="ja-JP" altLang="en-US" sz="500" dirty="0"/>
          </a:p>
          <a:p>
            <a:r>
              <a:rPr lang="ja-JP" altLang="en-US" sz="900" dirty="0"/>
              <a:t>■　C.「縦長動画」</a:t>
            </a:r>
          </a:p>
          <a:p>
            <a:r>
              <a:rPr lang="ja-JP" altLang="en-US" sz="900" dirty="0"/>
              <a:t>　　　・縦長動画</a:t>
            </a:r>
          </a:p>
        </p:txBody>
      </p:sp>
      <p:pic>
        <p:nvPicPr>
          <p:cNvPr id="14" name="図 13">
            <a:extLst>
              <a:ext uri="{FF2B5EF4-FFF2-40B4-BE49-F238E27FC236}">
                <a16:creationId xmlns:a16="http://schemas.microsoft.com/office/drawing/2014/main" id="{11F59318-FCC3-F881-B552-F34BD37CA435}"/>
              </a:ext>
            </a:extLst>
          </p:cNvPr>
          <p:cNvPicPr>
            <a:picLocks noChangeAspect="1"/>
          </p:cNvPicPr>
          <p:nvPr/>
        </p:nvPicPr>
        <p:blipFill>
          <a:blip r:embed="rId15"/>
          <a:stretch>
            <a:fillRect/>
          </a:stretch>
        </p:blipFill>
        <p:spPr>
          <a:xfrm>
            <a:off x="381589" y="791421"/>
            <a:ext cx="4341085" cy="439569"/>
          </a:xfrm>
          <a:prstGeom prst="rect">
            <a:avLst/>
          </a:prstGeom>
        </p:spPr>
      </p:pic>
    </p:spTree>
    <p:extLst>
      <p:ext uri="{BB962C8B-B14F-4D97-AF65-F5344CB8AC3E}">
        <p14:creationId xmlns:p14="http://schemas.microsoft.com/office/powerpoint/2010/main" val="387875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1"/>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0"/>
                                        </p:tgtEl>
                                      </p:cBhvr>
                                    </p:cmd>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1"/>
                                        </p:tgtEl>
                                      </p:cBhvr>
                                    </p:cmd>
                                  </p:childTnLst>
                                </p:cTn>
                              </p:par>
                            </p:childTnLst>
                          </p:cTn>
                        </p:par>
                      </p:childTnLst>
                    </p:cTn>
                  </p:par>
                </p:childTnLst>
              </p:cTn>
              <p:nextCondLst>
                <p:cond evt="onClick" delay="0">
                  <p:tgtEl>
                    <p:spTgt spid="11"/>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0"/>
                </p:tgtEl>
              </p:cMediaNode>
            </p:video>
            <p:video>
              <p:cMediaNode vol="80000">
                <p:cTn id="31" fill="hold" display="0">
                  <p:stCondLst>
                    <p:cond delay="indefinite"/>
                  </p:stCondLst>
                </p:cTn>
                <p:tgtEl>
                  <p:spTgt spid="11"/>
                </p:tgtEl>
              </p:cMediaNode>
            </p:video>
            <p:video>
              <p:cMediaNode vol="80000">
                <p:cTn id="32" fill="hold" display="0">
                  <p:stCondLst>
                    <p:cond delay="indefinite"/>
                  </p:stCondLst>
                </p:cTn>
                <p:tgtEl>
                  <p:spTgt spid="1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0C07D06C-47AA-A340-9CFC-5648660C8191}"/>
              </a:ext>
            </a:extLst>
          </p:cNvPr>
          <p:cNvSpPr/>
          <p:nvPr/>
        </p:nvSpPr>
        <p:spPr>
          <a:xfrm>
            <a:off x="1417496" y="5206095"/>
            <a:ext cx="2537903" cy="1160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9" name="正方形/長方形 28">
            <a:extLst>
              <a:ext uri="{FF2B5EF4-FFF2-40B4-BE49-F238E27FC236}">
                <a16:creationId xmlns:a16="http://schemas.microsoft.com/office/drawing/2014/main" id="{0DD8E1B1-BB2F-8B45-9AFE-0BDDF6160C94}"/>
              </a:ext>
            </a:extLst>
          </p:cNvPr>
          <p:cNvSpPr/>
          <p:nvPr/>
        </p:nvSpPr>
        <p:spPr>
          <a:xfrm>
            <a:off x="1417496" y="4145054"/>
            <a:ext cx="2537903" cy="1061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17496" y="2817065"/>
            <a:ext cx="2537903" cy="1336405"/>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35542" y="1679596"/>
            <a:ext cx="2537903" cy="140535"/>
          </a:xfrm>
          <a:prstGeom prst="rect">
            <a:avLst/>
          </a:prstGeom>
        </p:spPr>
      </p:pic>
      <p:sp>
        <p:nvSpPr>
          <p:cNvPr id="5" name="正方形/長方形 4">
            <a:extLst>
              <a:ext uri="{FF2B5EF4-FFF2-40B4-BE49-F238E27FC236}">
                <a16:creationId xmlns:a16="http://schemas.microsoft.com/office/drawing/2014/main" id="{D93C2C10-F8AD-F044-BB27-4E1262C7832A}"/>
              </a:ext>
            </a:extLst>
          </p:cNvPr>
          <p:cNvSpPr/>
          <p:nvPr/>
        </p:nvSpPr>
        <p:spPr>
          <a:xfrm>
            <a:off x="2989013" y="3575753"/>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97327" y="1332404"/>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00817" y="1690290"/>
            <a:ext cx="2670300" cy="144016"/>
          </a:xfrm>
          <a:prstGeom prst="borderCallout2">
            <a:avLst>
              <a:gd name="adj1" fmla="val 14761"/>
              <a:gd name="adj2" fmla="val 51033"/>
              <a:gd name="adj3" fmla="val -155915"/>
              <a:gd name="adj4" fmla="val 76834"/>
              <a:gd name="adj5" fmla="val -158414"/>
              <a:gd name="adj6" fmla="val 116283"/>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427083" y="1806277"/>
            <a:ext cx="7566281"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13147" y="238904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584700" y="2935538"/>
          <a:ext cx="6899687" cy="3589806"/>
        </p:xfrm>
        <a:graphic>
          <a:graphicData uri="http://schemas.openxmlformats.org/drawingml/2006/table">
            <a:tbl>
              <a:tblPr firstRow="1" bandRow="1">
                <a:tableStyleId>{2D5ABB26-0587-4C30-8999-92F81FD0307C}</a:tableStyleId>
              </a:tblPr>
              <a:tblGrid>
                <a:gridCol w="845954">
                  <a:extLst>
                    <a:ext uri="{9D8B030D-6E8A-4147-A177-3AD203B41FA5}">
                      <a16:colId xmlns:a16="http://schemas.microsoft.com/office/drawing/2014/main" val="2602065699"/>
                    </a:ext>
                  </a:extLst>
                </a:gridCol>
                <a:gridCol w="2017911">
                  <a:extLst>
                    <a:ext uri="{9D8B030D-6E8A-4147-A177-3AD203B41FA5}">
                      <a16:colId xmlns:a16="http://schemas.microsoft.com/office/drawing/2014/main" val="2421663902"/>
                    </a:ext>
                  </a:extLst>
                </a:gridCol>
                <a:gridCol w="2017911">
                  <a:extLst>
                    <a:ext uri="{9D8B030D-6E8A-4147-A177-3AD203B41FA5}">
                      <a16:colId xmlns:a16="http://schemas.microsoft.com/office/drawing/2014/main" val="3636727963"/>
                    </a:ext>
                  </a:extLst>
                </a:gridCol>
                <a:gridCol w="2017911">
                  <a:extLst>
                    <a:ext uri="{9D8B030D-6E8A-4147-A177-3AD203B41FA5}">
                      <a16:colId xmlns:a16="http://schemas.microsoft.com/office/drawing/2014/main" val="1182854310"/>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上部静止画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下部静止画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endParaRPr lang="en-US" altLang="ja-JP" sz="1400" dirty="0">
                        <a:latin typeface="+mn-ea"/>
                      </a:endParaRPr>
                    </a:p>
                    <a:p>
                      <a:pPr algn="ctr"/>
                      <a:r>
                        <a:rPr lang="ja-JP" altLang="en-US" sz="1400" dirty="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511824" y="2584001"/>
            <a:ext cx="1653293"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4DFD0EDB-0746-3747-9820-5DB7BD9EF0AF}"/>
              </a:ext>
            </a:extLst>
          </p:cNvPr>
          <p:cNvSpPr/>
          <p:nvPr/>
        </p:nvSpPr>
        <p:spPr>
          <a:xfrm>
            <a:off x="1417496" y="1852026"/>
            <a:ext cx="2537903" cy="9637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11986" y="188498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50E1CD35-4D34-F143-BF8F-FFB1F5F4431C}"/>
              </a:ext>
            </a:extLst>
          </p:cNvPr>
          <p:cNvSpPr txBox="1"/>
          <p:nvPr/>
        </p:nvSpPr>
        <p:spPr>
          <a:xfrm>
            <a:off x="119336" y="6464369"/>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39" name="直線コネクタ 38">
            <a:extLst>
              <a:ext uri="{FF2B5EF4-FFF2-40B4-BE49-F238E27FC236}">
                <a16:creationId xmlns:a16="http://schemas.microsoft.com/office/drawing/2014/main" id="{481E3092-1F15-E347-B317-79922F20B177}"/>
              </a:ext>
            </a:extLst>
          </p:cNvPr>
          <p:cNvCxnSpPr>
            <a:cxnSpLocks/>
          </p:cNvCxnSpPr>
          <p:nvPr/>
        </p:nvCxnSpPr>
        <p:spPr>
          <a:xfrm flipV="1">
            <a:off x="767408" y="5880485"/>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52E88AAF-0D15-FA44-B373-123FE21B4B60}"/>
              </a:ext>
            </a:extLst>
          </p:cNvPr>
          <p:cNvSpPr txBox="1"/>
          <p:nvPr/>
        </p:nvSpPr>
        <p:spPr>
          <a:xfrm>
            <a:off x="2235653" y="3399065"/>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8B717118-60BF-224B-A3CD-F0333F75B069}"/>
              </a:ext>
            </a:extLst>
          </p:cNvPr>
          <p:cNvCxnSpPr>
            <a:cxnSpLocks/>
          </p:cNvCxnSpPr>
          <p:nvPr/>
        </p:nvCxnSpPr>
        <p:spPr>
          <a:xfrm>
            <a:off x="1909582" y="2777644"/>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BB8388F-7497-894F-B3A0-D907F924BCB9}"/>
              </a:ext>
            </a:extLst>
          </p:cNvPr>
          <p:cNvSpPr txBox="1"/>
          <p:nvPr/>
        </p:nvSpPr>
        <p:spPr>
          <a:xfrm>
            <a:off x="1435542" y="3731217"/>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2" name="直線コネクタ 41">
            <a:extLst>
              <a:ext uri="{FF2B5EF4-FFF2-40B4-BE49-F238E27FC236}">
                <a16:creationId xmlns:a16="http://schemas.microsoft.com/office/drawing/2014/main" id="{C5AE629C-0E27-874F-A8B5-03C14CF98051}"/>
              </a:ext>
            </a:extLst>
          </p:cNvPr>
          <p:cNvCxnSpPr>
            <a:cxnSpLocks/>
          </p:cNvCxnSpPr>
          <p:nvPr/>
        </p:nvCxnSpPr>
        <p:spPr>
          <a:xfrm>
            <a:off x="1410485" y="296677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B586752F-340F-3F4A-83BC-2CF90F4FA649}"/>
              </a:ext>
            </a:extLst>
          </p:cNvPr>
          <p:cNvSpPr txBox="1"/>
          <p:nvPr/>
        </p:nvSpPr>
        <p:spPr>
          <a:xfrm>
            <a:off x="2250467" y="2848202"/>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5037FD53-8F68-BC4E-BECC-FDD77A7918E0}"/>
              </a:ext>
            </a:extLst>
          </p:cNvPr>
          <p:cNvSpPr txBox="1"/>
          <p:nvPr/>
        </p:nvSpPr>
        <p:spPr>
          <a:xfrm>
            <a:off x="1951379" y="4620725"/>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5" name="直線コネクタ 44">
            <a:extLst>
              <a:ext uri="{FF2B5EF4-FFF2-40B4-BE49-F238E27FC236}">
                <a16:creationId xmlns:a16="http://schemas.microsoft.com/office/drawing/2014/main" id="{E5A9CEC1-B2F3-3042-8672-48BE89E6F90B}"/>
              </a:ext>
            </a:extLst>
          </p:cNvPr>
          <p:cNvCxnSpPr>
            <a:cxnSpLocks/>
          </p:cNvCxnSpPr>
          <p:nvPr/>
        </p:nvCxnSpPr>
        <p:spPr>
          <a:xfrm>
            <a:off x="1916593" y="4180573"/>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B631DE40-D484-1C4F-8316-C9ED5DE70DA4}"/>
              </a:ext>
            </a:extLst>
          </p:cNvPr>
          <p:cNvSpPr txBox="1"/>
          <p:nvPr/>
        </p:nvSpPr>
        <p:spPr>
          <a:xfrm>
            <a:off x="1442554" y="4758788"/>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AB71387-EF7C-A94E-BC9A-BA7EAA650E2F}"/>
              </a:ext>
            </a:extLst>
          </p:cNvPr>
          <p:cNvCxnSpPr>
            <a:cxnSpLocks/>
          </p:cNvCxnSpPr>
          <p:nvPr/>
        </p:nvCxnSpPr>
        <p:spPr>
          <a:xfrm>
            <a:off x="1417496" y="4299142"/>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10855AF-A9BA-3649-BCC3-02DBF6FB6D2D}"/>
              </a:ext>
            </a:extLst>
          </p:cNvPr>
          <p:cNvSpPr txBox="1"/>
          <p:nvPr/>
        </p:nvSpPr>
        <p:spPr>
          <a:xfrm>
            <a:off x="2257478" y="4180573"/>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6485662A-6F36-E740-97BA-D5A01CFA031D}"/>
              </a:ext>
            </a:extLst>
          </p:cNvPr>
          <p:cNvSpPr txBox="1"/>
          <p:nvPr/>
        </p:nvSpPr>
        <p:spPr>
          <a:xfrm>
            <a:off x="1944368" y="2189533"/>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E0AF1C28-4408-D34F-BE3A-9A520E8BC131}"/>
              </a:ext>
            </a:extLst>
          </p:cNvPr>
          <p:cNvCxnSpPr>
            <a:cxnSpLocks/>
          </p:cNvCxnSpPr>
          <p:nvPr/>
        </p:nvCxnSpPr>
        <p:spPr>
          <a:xfrm>
            <a:off x="1910318" y="1834306"/>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4190C8A1-2E23-4840-9020-2E850B01951F}"/>
              </a:ext>
            </a:extLst>
          </p:cNvPr>
          <p:cNvSpPr txBox="1"/>
          <p:nvPr/>
        </p:nvSpPr>
        <p:spPr>
          <a:xfrm>
            <a:off x="1436279" y="2412521"/>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57" name="直線コネクタ 56">
            <a:extLst>
              <a:ext uri="{FF2B5EF4-FFF2-40B4-BE49-F238E27FC236}">
                <a16:creationId xmlns:a16="http://schemas.microsoft.com/office/drawing/2014/main" id="{3FF63987-37D0-F64C-B67E-1069401EA543}"/>
              </a:ext>
            </a:extLst>
          </p:cNvPr>
          <p:cNvCxnSpPr>
            <a:cxnSpLocks/>
          </p:cNvCxnSpPr>
          <p:nvPr/>
        </p:nvCxnSpPr>
        <p:spPr>
          <a:xfrm>
            <a:off x="1411221" y="198945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EEE0A758-FA91-D940-8BB1-5A36AEF31123}"/>
              </a:ext>
            </a:extLst>
          </p:cNvPr>
          <p:cNvSpPr txBox="1"/>
          <p:nvPr/>
        </p:nvSpPr>
        <p:spPr>
          <a:xfrm>
            <a:off x="2251203" y="1870882"/>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30756" y="1906076"/>
            <a:ext cx="452510" cy="226255"/>
          </a:xfrm>
          <a:prstGeom prst="rect">
            <a:avLst/>
          </a:prstGeom>
        </p:spPr>
      </p:pic>
      <p:sp>
        <p:nvSpPr>
          <p:cNvPr id="38" name="テキスト ボックス 37">
            <a:extLst>
              <a:ext uri="{FF2B5EF4-FFF2-40B4-BE49-F238E27FC236}">
                <a16:creationId xmlns:a16="http://schemas.microsoft.com/office/drawing/2014/main" id="{93017460-A16A-5F42-9B65-8E132C0986FE}"/>
              </a:ext>
            </a:extLst>
          </p:cNvPr>
          <p:cNvSpPr txBox="1"/>
          <p:nvPr/>
        </p:nvSpPr>
        <p:spPr>
          <a:xfrm>
            <a:off x="4427083" y="2257127"/>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3" name="図 2">
            <a:extLst>
              <a:ext uri="{FF2B5EF4-FFF2-40B4-BE49-F238E27FC236}">
                <a16:creationId xmlns:a16="http://schemas.microsoft.com/office/drawing/2014/main" id="{4F304FC5-2386-7B24-7BAC-708F89E7D1A9}"/>
              </a:ext>
            </a:extLst>
          </p:cNvPr>
          <p:cNvPicPr>
            <a:picLocks noChangeAspect="1"/>
          </p:cNvPicPr>
          <p:nvPr/>
        </p:nvPicPr>
        <p:blipFill>
          <a:blip r:embed="rId5"/>
          <a:stretch>
            <a:fillRect/>
          </a:stretch>
        </p:blipFill>
        <p:spPr>
          <a:xfrm>
            <a:off x="204977" y="802950"/>
            <a:ext cx="4870174" cy="493143"/>
          </a:xfrm>
          <a:prstGeom prst="rect">
            <a:avLst/>
          </a:prstGeom>
        </p:spPr>
      </p:pic>
      <p:sp>
        <p:nvSpPr>
          <p:cNvPr id="4" name="テキスト プレースホルダー 3">
            <a:extLst>
              <a:ext uri="{FF2B5EF4-FFF2-40B4-BE49-F238E27FC236}">
                <a16:creationId xmlns:a16="http://schemas.microsoft.com/office/drawing/2014/main" id="{7743E73B-7B53-FF7B-D89A-AD6182416219}"/>
              </a:ext>
            </a:extLst>
          </p:cNvPr>
          <p:cNvSpPr>
            <a:spLocks noGrp="1"/>
          </p:cNvSpPr>
          <p:nvPr>
            <p:ph type="body" sz="quarter" idx="10"/>
          </p:nvPr>
        </p:nvSpPr>
        <p:spPr/>
        <p:txBody>
          <a:bodyPr/>
          <a:lstStyle/>
          <a:p>
            <a:r>
              <a:rPr lang="ja-JP" altLang="en-US" sz="2000" dirty="0">
                <a:latin typeface="+mj-ea"/>
                <a:ea typeface="+mj-ea"/>
              </a:rPr>
              <a:t>クリエイティブガイドライン</a:t>
            </a:r>
            <a:endParaRPr lang="en-US" altLang="ja-JP" sz="2000" dirty="0">
              <a:latin typeface="+mj-ea"/>
              <a:ea typeface="+mj-ea"/>
            </a:endParaRPr>
          </a:p>
          <a:p>
            <a:r>
              <a:rPr lang="ja-JP" altLang="en-US" sz="2000" dirty="0">
                <a:latin typeface="+mj-ea"/>
                <a:ea typeface="+mj-ea"/>
              </a:rPr>
              <a:t>演出パターン　</a:t>
            </a:r>
            <a:r>
              <a:rPr lang="en-US" altLang="ja-JP" sz="2000" dirty="0">
                <a:latin typeface="+mj-ea"/>
                <a:ea typeface="+mj-ea"/>
              </a:rPr>
              <a:t>A.</a:t>
            </a:r>
            <a:r>
              <a:rPr lang="ja-JP" altLang="en-US" sz="2000" dirty="0">
                <a:latin typeface="+mj-ea"/>
                <a:ea typeface="+mj-ea"/>
              </a:rPr>
              <a:t>「</a:t>
            </a:r>
            <a:r>
              <a:rPr lang="en-US" altLang="ja-JP" sz="2000" dirty="0">
                <a:latin typeface="+mj-ea"/>
                <a:ea typeface="+mj-ea"/>
              </a:rPr>
              <a:t>16:9</a:t>
            </a:r>
            <a:r>
              <a:rPr lang="ja-JP" altLang="en-US" sz="2000" dirty="0">
                <a:latin typeface="+mj-ea"/>
                <a:ea typeface="+mj-ea"/>
              </a:rPr>
              <a:t>動画＋上下静止画」 入稿仕様</a:t>
            </a:r>
            <a:endParaRPr lang="ja-JP" altLang="en-US" dirty="0"/>
          </a:p>
        </p:txBody>
      </p:sp>
      <p:pic>
        <p:nvPicPr>
          <p:cNvPr id="6" name="図プレースホルダー 5" descr="アイコン&#10;&#10;自動的に生成された説明">
            <a:extLst>
              <a:ext uri="{FF2B5EF4-FFF2-40B4-BE49-F238E27FC236}">
                <a16:creationId xmlns:a16="http://schemas.microsoft.com/office/drawing/2014/main" id="{16A28F13-1EE4-C372-C0EB-2AF8593E7EE6}"/>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
        <p:nvSpPr>
          <p:cNvPr id="8" name="テキスト プレースホルダー 7">
            <a:extLst>
              <a:ext uri="{FF2B5EF4-FFF2-40B4-BE49-F238E27FC236}">
                <a16:creationId xmlns:a16="http://schemas.microsoft.com/office/drawing/2014/main" id="{D6B05F58-CE27-BA4E-E10D-570402779794}"/>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Tree>
    <p:extLst>
      <p:ext uri="{BB962C8B-B14F-4D97-AF65-F5344CB8AC3E}">
        <p14:creationId xmlns:p14="http://schemas.microsoft.com/office/powerpoint/2010/main" val="226421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4DFD0EDB-0746-3747-9820-5DB7BD9EF0AF}"/>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50205" y="1589046"/>
            <a:ext cx="2537903" cy="140535"/>
          </a:xfrm>
          <a:prstGeom prst="rect">
            <a:avLst/>
          </a:prstGeom>
        </p:spPr>
      </p:pic>
      <p:sp>
        <p:nvSpPr>
          <p:cNvPr id="5" name="正方形/長方形 4">
            <a:extLst>
              <a:ext uri="{FF2B5EF4-FFF2-40B4-BE49-F238E27FC236}">
                <a16:creationId xmlns:a16="http://schemas.microsoft.com/office/drawing/2014/main" id="{D93C2C10-F8AD-F044-BB27-4E1262C7832A}"/>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30602" y="1380527"/>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15480" y="1599740"/>
            <a:ext cx="2670300" cy="144016"/>
          </a:xfrm>
          <a:prstGeom prst="borderCallout2">
            <a:avLst>
              <a:gd name="adj1" fmla="val 14761"/>
              <a:gd name="adj2" fmla="val 51033"/>
              <a:gd name="adj3" fmla="val -103004"/>
              <a:gd name="adj4" fmla="val 79973"/>
              <a:gd name="adj5" fmla="val -84339"/>
              <a:gd name="adj6" fmla="val 10972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330602" y="1877850"/>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27810" y="229849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45419" y="1815526"/>
            <a:ext cx="452510" cy="226255"/>
          </a:xfrm>
          <a:prstGeom prst="rect">
            <a:avLst/>
          </a:prstGeom>
        </p:spPr>
      </p:pic>
      <p:sp>
        <p:nvSpPr>
          <p:cNvPr id="26" name="テキスト ボックス 25">
            <a:extLst>
              <a:ext uri="{FF2B5EF4-FFF2-40B4-BE49-F238E27FC236}">
                <a16:creationId xmlns:a16="http://schemas.microsoft.com/office/drawing/2014/main" id="{35A8A832-1198-0948-894C-56C4A6C1E65F}"/>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26649" y="179443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594DFDCA-A811-674A-86AC-A03575A1A588}"/>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A4859BD-D7CA-6C45-A3D9-B8EE0938E16F}"/>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70D0BB6-FFA5-2847-A7D6-20593CEDF131}"/>
              </a:ext>
            </a:extLst>
          </p:cNvPr>
          <p:cNvSpPr txBox="1"/>
          <p:nvPr/>
        </p:nvSpPr>
        <p:spPr>
          <a:xfrm>
            <a:off x="245763" y="6536377"/>
            <a:ext cx="4616202" cy="276999"/>
          </a:xfrm>
          <a:prstGeom prst="rect">
            <a:avLst/>
          </a:prstGeom>
          <a:noFill/>
        </p:spPr>
        <p:txBody>
          <a:bodyPr wrap="square" rtlCol="0">
            <a:spAutoFit/>
          </a:bodyPr>
          <a:lstStyle/>
          <a:p>
            <a:r>
              <a:rPr lang="ja-JP" altLang="en-US" sz="120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a:latin typeface="Meiryo" panose="020B0604030504040204" pitchFamily="34" charset="-128"/>
                <a:ea typeface="Meiryo" panose="020B0604030504040204" pitchFamily="34" charset="-128"/>
                <a:cs typeface="メイリオ" panose="020B0604030504040204" pitchFamily="50" charset="-128"/>
              </a:rPr>
              <a:t>進数で指定いただけます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29" name="直線コネクタ 28">
            <a:extLst>
              <a:ext uri="{FF2B5EF4-FFF2-40B4-BE49-F238E27FC236}">
                <a16:creationId xmlns:a16="http://schemas.microsoft.com/office/drawing/2014/main" id="{4CC585BF-55D0-DE4C-9A4D-991F30C1D907}"/>
              </a:ext>
            </a:extLst>
          </p:cNvPr>
          <p:cNvCxnSpPr>
            <a:cxnSpLocks/>
          </p:cNvCxnSpPr>
          <p:nvPr/>
        </p:nvCxnSpPr>
        <p:spPr>
          <a:xfrm flipV="1">
            <a:off x="551384" y="1973227"/>
            <a:ext cx="1380660" cy="439875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1CA81DEC-FEF2-CD42-B11D-2DE80A2876CB}"/>
              </a:ext>
            </a:extLst>
          </p:cNvPr>
          <p:cNvCxnSpPr>
            <a:cxnSpLocks/>
          </p:cNvCxnSpPr>
          <p:nvPr/>
        </p:nvCxnSpPr>
        <p:spPr>
          <a:xfrm flipV="1">
            <a:off x="551384" y="5799127"/>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CC2AE881-A7DA-F244-B806-D3360682CA95}"/>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0153BDFF-5BCC-B547-80A3-F1EFBAAAA960}"/>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E17F9C4E-BA94-7A4A-9271-22CC51D3E1F3}"/>
              </a:ext>
            </a:extLst>
          </p:cNvPr>
          <p:cNvCxnSpPr>
            <a:cxnSpLocks/>
          </p:cNvCxnSpPr>
          <p:nvPr/>
        </p:nvCxnSpPr>
        <p:spPr>
          <a:xfrm>
            <a:off x="1425148" y="249289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D04AC3B6-86CA-5A4A-BA35-8DE968439CBD}"/>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9" name="直線コネクタ 38">
            <a:extLst>
              <a:ext uri="{FF2B5EF4-FFF2-40B4-BE49-F238E27FC236}">
                <a16:creationId xmlns:a16="http://schemas.microsoft.com/office/drawing/2014/main" id="{B7E285E6-D9D3-9748-8F39-9125EBCC3A1B}"/>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3C3B5743-CC19-2B4F-A4F7-F6C29F5B4ED9}"/>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1" name="直線コネクタ 40">
            <a:extLst>
              <a:ext uri="{FF2B5EF4-FFF2-40B4-BE49-F238E27FC236}">
                <a16:creationId xmlns:a16="http://schemas.microsoft.com/office/drawing/2014/main" id="{4B68075F-AA64-9A44-9F1F-E95B8CF482F9}"/>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6015EA2-2AD8-DC49-8E13-E6B67201E6B6}"/>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C7DF838C-8CE8-F02A-363D-E464C1EA04C7}"/>
              </a:ext>
            </a:extLst>
          </p:cNvPr>
          <p:cNvSpPr>
            <a:spLocks noGrp="1"/>
          </p:cNvSpPr>
          <p:nvPr>
            <p:ph type="body" sz="quarter" idx="10"/>
          </p:nvPr>
        </p:nvSpPr>
        <p:spPr/>
        <p:txBody>
          <a:bodyPr/>
          <a:lstStyle/>
          <a:p>
            <a:r>
              <a:rPr lang="ja-JP" altLang="en-US" sz="2000" dirty="0">
                <a:latin typeface="+mj-ea"/>
                <a:ea typeface="+mj-ea"/>
              </a:rPr>
              <a:t>クリエイティブガイドライン</a:t>
            </a:r>
            <a:endParaRPr lang="en-US" altLang="ja-JP" sz="2000" dirty="0">
              <a:latin typeface="+mj-ea"/>
              <a:ea typeface="+mj-ea"/>
            </a:endParaRPr>
          </a:p>
          <a:p>
            <a:r>
              <a:rPr lang="ja-JP" altLang="en-US" sz="2000" dirty="0">
                <a:latin typeface="+mj-ea"/>
              </a:rPr>
              <a:t>演出パターン　</a:t>
            </a:r>
            <a:r>
              <a:rPr lang="en-US" altLang="ja-JP" sz="2000" dirty="0">
                <a:latin typeface="+mj-ea"/>
                <a:ea typeface="+mj-ea"/>
              </a:rPr>
              <a:t>B.</a:t>
            </a:r>
            <a:r>
              <a:rPr lang="ja-JP" altLang="en-US" sz="2000" dirty="0">
                <a:latin typeface="+mj-ea"/>
                <a:ea typeface="+mj-ea"/>
              </a:rPr>
              <a:t>「</a:t>
            </a:r>
            <a:r>
              <a:rPr lang="en-US" altLang="ja-JP" sz="2000" dirty="0">
                <a:latin typeface="+mj-ea"/>
                <a:ea typeface="+mj-ea"/>
              </a:rPr>
              <a:t>16:9</a:t>
            </a:r>
            <a:r>
              <a:rPr lang="ja-JP" altLang="en-US" sz="2000" dirty="0">
                <a:latin typeface="+mj-ea"/>
                <a:ea typeface="+mj-ea"/>
              </a:rPr>
              <a:t>動画＋下部静止画（バナー）」 入稿仕様</a:t>
            </a:r>
            <a:endParaRPr lang="ja-JP" altLang="en-US" dirty="0"/>
          </a:p>
        </p:txBody>
      </p:sp>
      <p:pic>
        <p:nvPicPr>
          <p:cNvPr id="11" name="図プレースホルダー 10" descr="アイコン&#10;&#10;自動的に生成された説明">
            <a:extLst>
              <a:ext uri="{FF2B5EF4-FFF2-40B4-BE49-F238E27FC236}">
                <a16:creationId xmlns:a16="http://schemas.microsoft.com/office/drawing/2014/main" id="{F9FA2526-E48B-B384-50F6-5257B3651099}"/>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9" name="テキスト プレースホルダー 8">
            <a:extLst>
              <a:ext uri="{FF2B5EF4-FFF2-40B4-BE49-F238E27FC236}">
                <a16:creationId xmlns:a16="http://schemas.microsoft.com/office/drawing/2014/main" id="{9918C8E5-93FE-E1F5-F611-815E25A7901E}"/>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4303148" y="2079516"/>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6" name="図 5">
            <a:extLst>
              <a:ext uri="{FF2B5EF4-FFF2-40B4-BE49-F238E27FC236}">
                <a16:creationId xmlns:a16="http://schemas.microsoft.com/office/drawing/2014/main" id="{2F4AAC3D-C510-BB48-099A-2B8FB856721B}"/>
              </a:ext>
            </a:extLst>
          </p:cNvPr>
          <p:cNvPicPr>
            <a:picLocks noChangeAspect="1"/>
          </p:cNvPicPr>
          <p:nvPr/>
        </p:nvPicPr>
        <p:blipFill>
          <a:blip r:embed="rId6"/>
          <a:stretch>
            <a:fillRect/>
          </a:stretch>
        </p:blipFill>
        <p:spPr>
          <a:xfrm>
            <a:off x="138978" y="846586"/>
            <a:ext cx="4870174" cy="493143"/>
          </a:xfrm>
          <a:prstGeom prst="rect">
            <a:avLst/>
          </a:prstGeom>
        </p:spPr>
      </p:pic>
    </p:spTree>
    <p:extLst>
      <p:ext uri="{BB962C8B-B14F-4D97-AF65-F5344CB8AC3E}">
        <p14:creationId xmlns:p14="http://schemas.microsoft.com/office/powerpoint/2010/main" val="1264172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192D5747-C441-DF49-91D3-8AF35D48A1A2}"/>
              </a:ext>
            </a:extLst>
          </p:cNvPr>
          <p:cNvSpPr>
            <a:spLocks noChangeAspect="1"/>
          </p:cNvSpPr>
          <p:nvPr/>
        </p:nvSpPr>
        <p:spPr>
          <a:xfrm>
            <a:off x="1280175" y="1809193"/>
            <a:ext cx="2449092" cy="4809521"/>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D93C2C10-F8AD-F044-BB27-4E1262C7832A}"/>
              </a:ext>
            </a:extLst>
          </p:cNvPr>
          <p:cNvSpPr/>
          <p:nvPr/>
        </p:nvSpPr>
        <p:spPr>
          <a:xfrm>
            <a:off x="3779861" y="3780577"/>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1B9E1C24-3C18-6547-B576-9FC14CB8E8A7}"/>
              </a:ext>
            </a:extLst>
          </p:cNvPr>
          <p:cNvSpPr txBox="1"/>
          <p:nvPr/>
        </p:nvSpPr>
        <p:spPr>
          <a:xfrm>
            <a:off x="1256569" y="1439063"/>
            <a:ext cx="1895510" cy="338554"/>
          </a:xfrm>
          <a:prstGeom prst="rect">
            <a:avLst/>
          </a:prstGeom>
          <a:noFill/>
        </p:spPr>
        <p:txBody>
          <a:bodyPr wrap="square" rtlCol="0">
            <a:spAutoFit/>
          </a:bodyPr>
          <a:lstStyle/>
          <a:p>
            <a:r>
              <a:rPr lang="ja-JP" altLang="en-US" sz="1600" b="1" dirty="0">
                <a:latin typeface="Meiryo" panose="020B0604030504040204" pitchFamily="34" charset="-128"/>
                <a:ea typeface="Meiryo" panose="020B0604030504040204" pitchFamily="34" charset="-128"/>
              </a:rPr>
              <a:t>演出</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縦長</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動画</a:t>
            </a: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221440" y="1454846"/>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249342" y="1882626"/>
            <a:ext cx="2670300" cy="144016"/>
          </a:xfrm>
          <a:prstGeom prst="borderCallout2">
            <a:avLst>
              <a:gd name="adj1" fmla="val 14761"/>
              <a:gd name="adj2" fmla="val 51033"/>
              <a:gd name="adj3" fmla="val -124168"/>
              <a:gd name="adj4" fmla="val 78261"/>
              <a:gd name="adj5" fmla="val -105504"/>
              <a:gd name="adj6" fmla="val 114285"/>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241188" y="2106017"/>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221440" y="1850601"/>
            <a:ext cx="6290024"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201837" y="2593865"/>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431790" y="2933907"/>
          <a:ext cx="6444877" cy="2871357"/>
        </p:xfrm>
        <a:graphic>
          <a:graphicData uri="http://schemas.openxmlformats.org/drawingml/2006/table">
            <a:tbl>
              <a:tblPr firstRow="1" bandRow="1">
                <a:tableStyleId>{2D5ABB26-0587-4C30-8999-92F81FD0307C}</a:tableStyleId>
              </a:tblPr>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縦長動画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695808">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10451" y="2600442"/>
            <a:ext cx="1083392" cy="338554"/>
          </a:xfrm>
          <a:prstGeom prst="rect">
            <a:avLst/>
          </a:prstGeom>
        </p:spPr>
        <p:txBody>
          <a:bodyPr wrap="square">
            <a:spAutoFit/>
          </a:bodyPr>
          <a:lstStyle/>
          <a:p>
            <a:r>
              <a:rPr lang="ja-JP" altLang="en-US" sz="1600" b="1" dirty="0">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29902E6C-87FB-4440-8134-6B9C3B13D95C}"/>
              </a:ext>
            </a:extLst>
          </p:cNvPr>
          <p:cNvPicPr>
            <a:picLocks noChangeAspect="1"/>
          </p:cNvPicPr>
          <p:nvPr/>
        </p:nvPicPr>
        <p:blipFill>
          <a:blip r:embed="rId3"/>
          <a:stretch>
            <a:fillRect/>
          </a:stretch>
        </p:blipFill>
        <p:spPr>
          <a:xfrm>
            <a:off x="1267388" y="1884420"/>
            <a:ext cx="2537903" cy="140535"/>
          </a:xfrm>
          <a:prstGeom prst="rect">
            <a:avLst/>
          </a:prstGeom>
        </p:spPr>
      </p:pic>
      <p:pic>
        <p:nvPicPr>
          <p:cNvPr id="10" name="図 9">
            <a:extLst>
              <a:ext uri="{FF2B5EF4-FFF2-40B4-BE49-F238E27FC236}">
                <a16:creationId xmlns:a16="http://schemas.microsoft.com/office/drawing/2014/main" id="{F0E8C258-FBED-5F41-B1A2-1881974BB3C2}"/>
              </a:ext>
            </a:extLst>
          </p:cNvPr>
          <p:cNvPicPr>
            <a:picLocks noChangeAspect="1"/>
          </p:cNvPicPr>
          <p:nvPr/>
        </p:nvPicPr>
        <p:blipFill>
          <a:blip r:embed="rId4"/>
          <a:stretch>
            <a:fillRect/>
          </a:stretch>
        </p:blipFill>
        <p:spPr>
          <a:xfrm>
            <a:off x="3262602" y="2110900"/>
            <a:ext cx="452510" cy="226255"/>
          </a:xfrm>
          <a:prstGeom prst="rect">
            <a:avLst/>
          </a:prstGeom>
        </p:spPr>
      </p:pic>
      <p:sp>
        <p:nvSpPr>
          <p:cNvPr id="6" name="テキスト ボックス 5">
            <a:extLst>
              <a:ext uri="{FF2B5EF4-FFF2-40B4-BE49-F238E27FC236}">
                <a16:creationId xmlns:a16="http://schemas.microsoft.com/office/drawing/2014/main" id="{A984341E-ABC4-1049-B540-A91939644D62}"/>
              </a:ext>
            </a:extLst>
          </p:cNvPr>
          <p:cNvSpPr txBox="1"/>
          <p:nvPr/>
        </p:nvSpPr>
        <p:spPr>
          <a:xfrm>
            <a:off x="4410451" y="5827234"/>
            <a:ext cx="7106433" cy="830997"/>
          </a:xfrm>
          <a:prstGeom prst="rect">
            <a:avLst/>
          </a:prstGeom>
          <a:noFill/>
        </p:spPr>
        <p:txBody>
          <a:bodyPr wrap="none" rtlCol="0">
            <a:spAutoFit/>
          </a:bodyPr>
          <a:lstStyle/>
          <a:p>
            <a:r>
              <a:rPr lang="en-US" altLang="ja-JP" sz="1600" dirty="0">
                <a:solidFill>
                  <a:srgbClr val="FF0000"/>
                </a:solidFill>
                <a:latin typeface="+mn-ea"/>
              </a:rPr>
              <a:t>【</a:t>
            </a:r>
            <a:r>
              <a:rPr lang="ja-JP" altLang="en-US" sz="1600" dirty="0">
                <a:solidFill>
                  <a:srgbClr val="FF0000"/>
                </a:solidFill>
                <a:latin typeface="+mn-ea"/>
              </a:rPr>
              <a:t>注意事項</a:t>
            </a:r>
            <a:r>
              <a:rPr lang="en-US" altLang="ja-JP" sz="1600" dirty="0">
                <a:solidFill>
                  <a:srgbClr val="FF0000"/>
                </a:solidFill>
                <a:latin typeface="+mn-ea"/>
              </a:rPr>
              <a:t>】</a:t>
            </a:r>
            <a:r>
              <a:rPr lang="ja-JP" altLang="en-US" sz="1600" dirty="0">
                <a:solidFill>
                  <a:srgbClr val="FF0000"/>
                </a:solidFill>
                <a:latin typeface="+mn-ea"/>
              </a:rPr>
              <a:t>縦</a:t>
            </a:r>
            <a:r>
              <a:rPr lang="en-US" altLang="ja-JP" sz="1600" dirty="0">
                <a:solidFill>
                  <a:srgbClr val="FF0000"/>
                </a:solidFill>
                <a:latin typeface="+mn-ea"/>
              </a:rPr>
              <a:t>890px</a:t>
            </a:r>
            <a:r>
              <a:rPr lang="ja-JP" altLang="en-US" sz="1600" dirty="0">
                <a:solidFill>
                  <a:srgbClr val="FF0000"/>
                </a:solidFill>
                <a:latin typeface="+mn-ea"/>
              </a:rPr>
              <a:t>を超えるとデバイスにより見切れることがあります。</a:t>
            </a:r>
            <a:endParaRPr lang="en-US" altLang="ja-JP" sz="1600" dirty="0">
              <a:solidFill>
                <a:srgbClr val="FF0000"/>
              </a:solidFill>
              <a:latin typeface="+mn-ea"/>
            </a:endParaRPr>
          </a:p>
          <a:p>
            <a:r>
              <a:rPr lang="ja-JP" altLang="en-US" sz="1600" dirty="0">
                <a:solidFill>
                  <a:srgbClr val="FF0000"/>
                </a:solidFill>
                <a:latin typeface="+mn-ea"/>
              </a:rPr>
              <a:t>ロゴや商品などの必須要素は縦</a:t>
            </a:r>
            <a:r>
              <a:rPr lang="en-US" altLang="ja-JP" sz="1600" dirty="0">
                <a:solidFill>
                  <a:srgbClr val="FF0000"/>
                </a:solidFill>
                <a:latin typeface="+mn-ea"/>
              </a:rPr>
              <a:t>890px</a:t>
            </a:r>
            <a:r>
              <a:rPr lang="ja-JP" altLang="en-US" sz="1600" dirty="0">
                <a:solidFill>
                  <a:srgbClr val="FF0000"/>
                </a:solidFill>
                <a:latin typeface="+mn-ea"/>
              </a:rPr>
              <a:t>以内に収めてください</a:t>
            </a:r>
            <a:endParaRPr lang="en-US" altLang="ja-JP" sz="1600" dirty="0">
              <a:latin typeface="+mn-ea"/>
            </a:endParaRPr>
          </a:p>
          <a:p>
            <a:endParaRPr kumimoji="1" lang="ja-JP" altLang="en-US" sz="1600" dirty="0"/>
          </a:p>
        </p:txBody>
      </p:sp>
      <p:cxnSp>
        <p:nvCxnSpPr>
          <p:cNvPr id="8" name="直線コネクタ 7">
            <a:extLst>
              <a:ext uri="{FF2B5EF4-FFF2-40B4-BE49-F238E27FC236}">
                <a16:creationId xmlns:a16="http://schemas.microsoft.com/office/drawing/2014/main" id="{DFCB59BA-D964-A346-89C0-31C12B0B9807}"/>
              </a:ext>
            </a:extLst>
          </p:cNvPr>
          <p:cNvCxnSpPr>
            <a:cxnSpLocks/>
          </p:cNvCxnSpPr>
          <p:nvPr/>
        </p:nvCxnSpPr>
        <p:spPr>
          <a:xfrm>
            <a:off x="1696324" y="1809193"/>
            <a:ext cx="0" cy="5004183"/>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BECB232-50D4-CC49-848D-33D3468EF48C}"/>
              </a:ext>
            </a:extLst>
          </p:cNvPr>
          <p:cNvSpPr txBox="1"/>
          <p:nvPr/>
        </p:nvSpPr>
        <p:spPr>
          <a:xfrm>
            <a:off x="1252497" y="4469581"/>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1284px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2097793-6A36-CE4A-977C-B045A42DD4B2}"/>
              </a:ext>
            </a:extLst>
          </p:cNvPr>
          <p:cNvCxnSpPr>
            <a:cxnSpLocks/>
          </p:cNvCxnSpPr>
          <p:nvPr/>
        </p:nvCxnSpPr>
        <p:spPr>
          <a:xfrm>
            <a:off x="1197227" y="2654584"/>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7EEB225-8E08-074C-827C-CD64CCBC65FC}"/>
              </a:ext>
            </a:extLst>
          </p:cNvPr>
          <p:cNvSpPr txBox="1"/>
          <p:nvPr/>
        </p:nvSpPr>
        <p:spPr>
          <a:xfrm>
            <a:off x="1947522" y="2520582"/>
            <a:ext cx="1116849"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2" name="テキスト プレースホルダー 1">
            <a:extLst>
              <a:ext uri="{FF2B5EF4-FFF2-40B4-BE49-F238E27FC236}">
                <a16:creationId xmlns:a16="http://schemas.microsoft.com/office/drawing/2014/main" id="{9BC62B42-3681-B97E-2A98-A3C11C3DADE9}"/>
              </a:ext>
            </a:extLst>
          </p:cNvPr>
          <p:cNvSpPr>
            <a:spLocks noGrp="1"/>
          </p:cNvSpPr>
          <p:nvPr>
            <p:ph type="body" sz="quarter" idx="10"/>
          </p:nvPr>
        </p:nvSpPr>
        <p:spPr/>
        <p:txBody>
          <a:bodyPr/>
          <a:lstStyle/>
          <a:p>
            <a:r>
              <a:rPr lang="ja-JP" altLang="en-US" sz="2000" dirty="0">
                <a:latin typeface="+mj-ea"/>
                <a:ea typeface="+mj-ea"/>
              </a:rPr>
              <a:t>クリエイティブガイドライン</a:t>
            </a:r>
            <a:endParaRPr lang="en-US" altLang="ja-JP" sz="2000" dirty="0">
              <a:latin typeface="+mj-ea"/>
              <a:ea typeface="+mj-ea"/>
            </a:endParaRPr>
          </a:p>
          <a:p>
            <a:r>
              <a:rPr lang="ja-JP" altLang="en-US" sz="2000" dirty="0">
                <a:latin typeface="+mj-ea"/>
              </a:rPr>
              <a:t>演出パターン</a:t>
            </a:r>
            <a:r>
              <a:rPr lang="ja-JP" altLang="en-US" sz="2000" dirty="0">
                <a:latin typeface="+mj-ea"/>
                <a:ea typeface="+mj-ea"/>
              </a:rPr>
              <a:t>　</a:t>
            </a:r>
            <a:r>
              <a:rPr lang="en-US" altLang="ja-JP" sz="2000" dirty="0">
                <a:latin typeface="+mj-ea"/>
                <a:ea typeface="+mj-ea"/>
              </a:rPr>
              <a:t>C.</a:t>
            </a:r>
            <a:r>
              <a:rPr lang="ja-JP" altLang="en-US" sz="2000" dirty="0">
                <a:latin typeface="+mj-ea"/>
                <a:ea typeface="+mj-ea"/>
              </a:rPr>
              <a:t>「縦長動画」 入稿仕様</a:t>
            </a:r>
            <a:endParaRPr lang="ja-JP" altLang="en-US" dirty="0"/>
          </a:p>
        </p:txBody>
      </p:sp>
      <p:pic>
        <p:nvPicPr>
          <p:cNvPr id="19" name="図プレースホルダー 18" descr="アイコン&#10;&#10;自動的に生成された説明">
            <a:extLst>
              <a:ext uri="{FF2B5EF4-FFF2-40B4-BE49-F238E27FC236}">
                <a16:creationId xmlns:a16="http://schemas.microsoft.com/office/drawing/2014/main" id="{C741110C-BCCA-A8F1-4607-5A48AE9993F8}"/>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9" name="テキスト プレースホルダー 8">
            <a:extLst>
              <a:ext uri="{FF2B5EF4-FFF2-40B4-BE49-F238E27FC236}">
                <a16:creationId xmlns:a16="http://schemas.microsoft.com/office/drawing/2014/main" id="{11F470A6-64BF-DD7D-C710-852D76CC921D}"/>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22" name="テキスト ボックス 21">
            <a:extLst>
              <a:ext uri="{FF2B5EF4-FFF2-40B4-BE49-F238E27FC236}">
                <a16:creationId xmlns:a16="http://schemas.microsoft.com/office/drawing/2014/main" id="{93017460-A16A-5F42-9B65-8E132C0986FE}"/>
              </a:ext>
            </a:extLst>
          </p:cNvPr>
          <p:cNvSpPr txBox="1"/>
          <p:nvPr/>
        </p:nvSpPr>
        <p:spPr>
          <a:xfrm>
            <a:off x="4229799" y="2261490"/>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11" name="図 10">
            <a:extLst>
              <a:ext uri="{FF2B5EF4-FFF2-40B4-BE49-F238E27FC236}">
                <a16:creationId xmlns:a16="http://schemas.microsoft.com/office/drawing/2014/main" id="{EC7DDD73-012A-84C8-B6EC-797335038482}"/>
              </a:ext>
            </a:extLst>
          </p:cNvPr>
          <p:cNvPicPr>
            <a:picLocks noChangeAspect="1"/>
          </p:cNvPicPr>
          <p:nvPr/>
        </p:nvPicPr>
        <p:blipFill>
          <a:blip r:embed="rId6"/>
          <a:stretch>
            <a:fillRect/>
          </a:stretch>
        </p:blipFill>
        <p:spPr>
          <a:xfrm>
            <a:off x="149405" y="860849"/>
            <a:ext cx="4870174" cy="493143"/>
          </a:xfrm>
          <a:prstGeom prst="rect">
            <a:avLst/>
          </a:prstGeom>
        </p:spPr>
      </p:pic>
    </p:spTree>
    <p:extLst>
      <p:ext uri="{BB962C8B-B14F-4D97-AF65-F5344CB8AC3E}">
        <p14:creationId xmlns:p14="http://schemas.microsoft.com/office/powerpoint/2010/main" val="1488735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dirty="0"/>
              <a:t>誘導広告上の表記ガイドライン</a:t>
            </a:r>
            <a:endParaRPr kumimoji="1" lang="ja-JP" altLang="en-US" dirty="0"/>
          </a:p>
        </p:txBody>
      </p:sp>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20" name="角丸四角形 19">
            <a:extLst>
              <a:ext uri="{FF2B5EF4-FFF2-40B4-BE49-F238E27FC236}">
                <a16:creationId xmlns:a16="http://schemas.microsoft.com/office/drawing/2014/main" id="{4A719247-933B-6612-97FE-CFF599A36810}"/>
              </a:ext>
            </a:extLst>
          </p:cNvPr>
          <p:cNvSpPr/>
          <p:nvPr/>
        </p:nvSpPr>
        <p:spPr>
          <a:xfrm>
            <a:off x="479425" y="1543050"/>
            <a:ext cx="11233150" cy="483870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1A4C5B2B-07C3-B017-D209-E6442A6308CC}"/>
              </a:ext>
            </a:extLst>
          </p:cNvPr>
          <p:cNvSpPr/>
          <p:nvPr/>
        </p:nvSpPr>
        <p:spPr>
          <a:xfrm>
            <a:off x="855071" y="2277967"/>
            <a:ext cx="6374340" cy="3721788"/>
          </a:xfrm>
          <a:prstGeom prst="rect">
            <a:avLst/>
          </a:prstGeom>
        </p:spPr>
        <p:txBody>
          <a:bodyPr wrap="square" lIns="0">
            <a:spAutoFit/>
          </a:bodyPr>
          <a:lstStyle/>
          <a:p>
            <a:pPr>
              <a:lnSpc>
                <a:spcPct val="130000"/>
              </a:lnSpc>
            </a:pPr>
            <a:r>
              <a:rPr lang="ja-JP" altLang="en-US" sz="1200" kern="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企画テキスト」＋「広告・広告主体者表記」を必ずセットで掲載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企画：左上、広告・広告主体者表記：右下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企画：右上、広告・広告主体者表記：左下</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JAPAN PR</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企画テキストは、視認性を確保でき、かつ大き過ぎない適正</a:t>
            </a:r>
            <a:r>
              <a:rPr lang="ja-JP" altLang="en-US" sz="1200" kern="0">
                <a:solidFill>
                  <a:prstClr val="black"/>
                </a:solidFill>
                <a:latin typeface="Meiryo" panose="020B0604030504040204" pitchFamily="34" charset="-128"/>
                <a:ea typeface="Meiryo" panose="020B0604030504040204" pitchFamily="34" charset="-128"/>
                <a:cs typeface="メイリオ" panose="020B0604030504040204" pitchFamily="50" charset="-128"/>
              </a:rPr>
              <a:t>なサイズ</a:t>
            </a:r>
            <a:b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a:solidFill>
                  <a:prstClr val="black"/>
                </a:solidFill>
                <a:latin typeface="Meiryo" panose="020B0604030504040204" pitchFamily="34" charset="-128"/>
                <a:ea typeface="Meiryo" panose="020B0604030504040204" pitchFamily="34" charset="-128"/>
                <a:cs typeface="メイリオ" panose="020B0604030504040204" pitchFamily="50" charset="-128"/>
              </a:rPr>
              <a:t>　で</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①提供：クライアント名（テキスト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クライアント名（テキスト </a:t>
            </a:r>
            <a:r>
              <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nSpc>
                <a:spcPct val="130000"/>
              </a:lnSpc>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endPar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endParaRPr>
          </a:p>
          <a:p>
            <a:pPr algn="just">
              <a:lnSpc>
                <a:spcPct val="130000"/>
              </a:lnSpc>
            </a:pPr>
            <a:r>
              <a:rPr lang="ja-JP" altLang="en-US" sz="1200" kern="0" dirty="0">
                <a:solidFill>
                  <a:srgbClr val="000000"/>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広告に適用される「広告掲載基準」に</a:t>
            </a: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おい</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て「主体者の明示」が規定されています。</a:t>
            </a:r>
          </a:p>
          <a:p>
            <a:pPr algn="just">
              <a:lnSpc>
                <a:spcPct val="130000"/>
              </a:lnSpc>
            </a:pP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　　　（</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参照）</a:t>
            </a:r>
            <a:r>
              <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Yahoo!</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広告ヘルプページ</a:t>
            </a:r>
            <a:r>
              <a:rPr lang="ja-JP" altLang="en-US"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a:lnSpc>
                <a:spcPct val="130000"/>
              </a:lnSpc>
            </a:pPr>
            <a:r>
              <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marL="613800" lvl="1" indent="-156600" algn="just">
              <a:lnSpc>
                <a:spcPct val="130000"/>
              </a:lnSpc>
              <a:buFont typeface="+mj-lt"/>
              <a:buAutoNum type="arabicPeriod"/>
            </a:pPr>
            <a:r>
              <a:rPr lang="ja-JP" altLang="ja-JP" sz="100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会</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社名、ブランド名、商品名、サービス名のいずれかのロゴマークの表記商品写真などで</a:t>
            </a:r>
            <a:r>
              <a:rPr lang="ja-JP" altLang="ja-JP" sz="100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の代替はできません。また</a:t>
            </a:r>
            <a:r>
              <a:rPr lang="ja-JP"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、商標登録されていないものを使用する場合は、必ず会社名も明記してください。</a:t>
            </a:r>
          </a:p>
          <a:p>
            <a:pPr marL="613800" lvl="1" indent="-156600" algn="just">
              <a:lnSpc>
                <a:spcPct val="130000"/>
              </a:lnSpc>
              <a:buFont typeface="+mj-lt"/>
              <a:buAutoNum type="arabicPeriod"/>
            </a:pPr>
            <a:r>
              <a:rPr lang="ja-JP" altLang="ja-JP" sz="1000">
                <a:solidFill>
                  <a:prstClr val="black"/>
                </a:solidFill>
                <a:latin typeface="Meiryo" panose="020B0604030504040204" pitchFamily="34" charset="-128"/>
                <a:ea typeface="Meiryo" panose="020B0604030504040204" pitchFamily="34" charset="-128"/>
                <a:cs typeface="ＭＳ Ｐゴシック" panose="020B0600070205080204" pitchFamily="50" charset="-128"/>
              </a:rPr>
              <a:t>「提供：○○」などの表記</a:t>
            </a:r>
            <a:endParaRPr lang="en-US" altLang="ja-JP" sz="1000"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p:txBody>
      </p:sp>
      <p:sp>
        <p:nvSpPr>
          <p:cNvPr id="22" name="正方形/長方形 21">
            <a:extLst>
              <a:ext uri="{FF2B5EF4-FFF2-40B4-BE49-F238E27FC236}">
                <a16:creationId xmlns:a16="http://schemas.microsoft.com/office/drawing/2014/main" id="{E077E569-609C-3A6C-7962-5D57097C1088}"/>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b="1" kern="0">
                <a:solidFill>
                  <a:srgbClr val="C9002C"/>
                </a:solidFill>
                <a:latin typeface="Meiryo" panose="020B0604030504040204" pitchFamily="34" charset="-128"/>
                <a:ea typeface="Meiryo" panose="020B0604030504040204" pitchFamily="34" charset="-128"/>
              </a:rPr>
              <a:t>誘導広告バナー</a:t>
            </a:r>
          </a:p>
        </p:txBody>
      </p:sp>
      <p:sp>
        <p:nvSpPr>
          <p:cNvPr id="23" name="フッター プレースホルダー 3">
            <a:extLst>
              <a:ext uri="{FF2B5EF4-FFF2-40B4-BE49-F238E27FC236}">
                <a16:creationId xmlns:a16="http://schemas.microsoft.com/office/drawing/2014/main" id="{FE8D63F3-F5BA-BA23-746B-17B69A18F802}"/>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r>
              <a:rPr lang="en-US" altLang="ja-JP" sz="800" dirty="0">
                <a:solidFill>
                  <a:prstClr val="black"/>
                </a:solidFill>
                <a:latin typeface="Meiryo" panose="020B0604030504040204" pitchFamily="34" charset="-128"/>
                <a:ea typeface="Meiryo" panose="020B0604030504040204" pitchFamily="34" charset="-128"/>
              </a:rPr>
              <a:t>Yahoo! JAPAN PR</a:t>
            </a:r>
            <a:r>
              <a:rPr lang="ja-JP" altLang="en-US" sz="800" dirty="0">
                <a:solidFill>
                  <a:prstClr val="black"/>
                </a:solidFill>
                <a:latin typeface="Meiryo" panose="020B0604030504040204" pitchFamily="34" charset="-128"/>
                <a:ea typeface="Meiryo" panose="020B0604030504040204" pitchFamily="34" charset="-128"/>
              </a:rPr>
              <a:t>企画</a:t>
            </a:r>
          </a:p>
        </p:txBody>
      </p:sp>
      <p:sp>
        <p:nvSpPr>
          <p:cNvPr id="24" name="角丸四角形 23">
            <a:extLst>
              <a:ext uri="{FF2B5EF4-FFF2-40B4-BE49-F238E27FC236}">
                <a16:creationId xmlns:a16="http://schemas.microsoft.com/office/drawing/2014/main" id="{0EA72C1A-8365-27BC-354D-1A7051F176DA}"/>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lang="ja-JP" altLang="en-US" sz="80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a:defRPr/>
            </a:pPr>
            <a:r>
              <a:rPr lang="ja-JP" altLang="en-US" sz="800">
                <a:solidFill>
                  <a:srgbClr val="FFFFFF"/>
                </a:solidFill>
                <a:latin typeface="Meiryo" panose="020B0604030504040204" pitchFamily="34" charset="-128"/>
                <a:ea typeface="Meiryo" panose="020B0604030504040204" pitchFamily="34" charset="-128"/>
              </a:rPr>
              <a:t>ロゴ</a:t>
            </a:r>
          </a:p>
        </p:txBody>
      </p:sp>
      <p:sp>
        <p:nvSpPr>
          <p:cNvPr id="25" name="テキスト ボックス 24">
            <a:extLst>
              <a:ext uri="{FF2B5EF4-FFF2-40B4-BE49-F238E27FC236}">
                <a16:creationId xmlns:a16="http://schemas.microsoft.com/office/drawing/2014/main" id="{45895FCB-C1ED-3A7E-CEC7-ED3E48F7346B}"/>
              </a:ext>
            </a:extLst>
          </p:cNvPr>
          <p:cNvSpPr txBox="1"/>
          <p:nvPr/>
        </p:nvSpPr>
        <p:spPr>
          <a:xfrm>
            <a:off x="8160979" y="2268803"/>
            <a:ext cx="2431797" cy="276999"/>
          </a:xfrm>
          <a:prstGeom prst="rect">
            <a:avLst/>
          </a:prstGeom>
          <a:noFill/>
        </p:spPr>
        <p:txBody>
          <a:bodyPr wrap="square" rtlCol="0">
            <a:spAutoFit/>
          </a:bodyPr>
          <a:lstStyle/>
          <a:p>
            <a:r>
              <a:rPr lang="ja-JP" altLang="en-US" sz="1200" dirty="0">
                <a:solidFill>
                  <a:srgbClr val="000000"/>
                </a:solidFill>
                <a:latin typeface="Meiryo" panose="020B0604030504040204" pitchFamily="34" charset="-128"/>
                <a:ea typeface="Meiryo" panose="020B0604030504040204" pitchFamily="34" charset="-128"/>
              </a:rPr>
              <a:t>▼</a:t>
            </a:r>
            <a:r>
              <a:rPr lang="ja-JP" altLang="en-US" sz="900" dirty="0">
                <a:solidFill>
                  <a:srgbClr val="000000"/>
                </a:solidFill>
                <a:latin typeface="Meiryo" panose="020B0604030504040204" pitchFamily="34" charset="-128"/>
                <a:ea typeface="Meiryo" panose="020B0604030504040204" pitchFamily="34" charset="-128"/>
              </a:rPr>
              <a:t>誘導広告　クリエイティブイメージ</a:t>
            </a:r>
          </a:p>
        </p:txBody>
      </p:sp>
      <p:sp>
        <p:nvSpPr>
          <p:cNvPr id="26" name="角丸四角形 25">
            <a:extLst>
              <a:ext uri="{FF2B5EF4-FFF2-40B4-BE49-F238E27FC236}">
                <a16:creationId xmlns:a16="http://schemas.microsoft.com/office/drawing/2014/main" id="{F951B3DB-8822-9402-951C-AC05D104ADC3}"/>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a:lnSpc>
                <a:spcPct val="120000"/>
              </a:lnSpc>
            </a:pP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Yahoo!</a:t>
            </a: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JAPAN PR</a:t>
            </a: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企画</a:t>
            </a:r>
            <a:r>
              <a:rPr lang="ja-JP" altLang="en-US" sz="1100" b="1" kern="0">
                <a:solidFill>
                  <a:srgbClr val="C9002C"/>
                </a:solidFill>
                <a:latin typeface="Meiryo" panose="020B0604030504040204" pitchFamily="34" charset="-128"/>
                <a:ea typeface="Meiryo" panose="020B0604030504040204" pitchFamily="34" charset="-128"/>
                <a:cs typeface="メイリオ" panose="020B0604030504040204" pitchFamily="50" charset="-128"/>
              </a:rPr>
              <a:t>テキスト」</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800" b="1" kern="0">
                <a:solidFill>
                  <a:srgbClr val="C9002C"/>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1100" b="1" kern="0">
                <a:solidFill>
                  <a:srgbClr val="C9002C"/>
                </a:solidFill>
                <a:latin typeface="Meiryo" panose="020B0604030504040204" pitchFamily="34" charset="-128"/>
                <a:ea typeface="Meiryo" panose="020B0604030504040204" pitchFamily="34" charset="-128"/>
                <a:cs typeface="メイリオ" panose="020B0604030504040204" pitchFamily="50" charset="-128"/>
              </a:rPr>
              <a:t>「</a:t>
            </a:r>
            <a:r>
              <a:rPr lang="ja-JP" altLang="en-US"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20000"/>
              </a:lnSpc>
            </a:pPr>
            <a:r>
              <a:rPr lang="ja-JP" altLang="en-US"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rgbClr val="C9002C"/>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7" name="角丸四角形 26">
            <a:extLst>
              <a:ext uri="{FF2B5EF4-FFF2-40B4-BE49-F238E27FC236}">
                <a16:creationId xmlns:a16="http://schemas.microsoft.com/office/drawing/2014/main" id="{10C9DF4E-ECFF-8FBD-1EBB-9E1D1D251C64}"/>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a:defRPr/>
            </a:pPr>
            <a:r>
              <a:rPr kumimoji="0" lang="ja-JP" altLang="en-US" sz="1600" kern="0">
                <a:solidFill>
                  <a:srgbClr val="000000">
                    <a:lumMod val="75000"/>
                    <a:lumOff val="25000"/>
                  </a:srgbClr>
                </a:solidFill>
                <a:latin typeface="Meiryo" panose="020B0604030504040204" pitchFamily="34" charset="-128"/>
                <a:ea typeface="Meiryo" panose="020B0604030504040204" pitchFamily="34" charset="-128"/>
              </a:rPr>
              <a:t>標準（推奨）表記</a:t>
            </a:r>
          </a:p>
        </p:txBody>
      </p:sp>
      <p:sp>
        <p:nvSpPr>
          <p:cNvPr id="28" name="角丸四角形 27">
            <a:extLst>
              <a:ext uri="{FF2B5EF4-FFF2-40B4-BE49-F238E27FC236}">
                <a16:creationId xmlns:a16="http://schemas.microsoft.com/office/drawing/2014/main" id="{23391BCF-4AC4-5AC8-B174-6F58F1663911}"/>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9" name="グラフィックス 28" descr="バッジ: フォロー 単色塗りつぶし">
            <a:extLst>
              <a:ext uri="{FF2B5EF4-FFF2-40B4-BE49-F238E27FC236}">
                <a16:creationId xmlns:a16="http://schemas.microsoft.com/office/drawing/2014/main" id="{AD05338A-51E5-B9AE-D508-3720A638B7C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76877" y="5322049"/>
            <a:ext cx="170181" cy="170181"/>
          </a:xfrm>
          <a:prstGeom prst="rect">
            <a:avLst/>
          </a:prstGeom>
        </p:spPr>
      </p:pic>
      <p:cxnSp>
        <p:nvCxnSpPr>
          <p:cNvPr id="30" name="カギ線コネクタ 29">
            <a:extLst>
              <a:ext uri="{FF2B5EF4-FFF2-40B4-BE49-F238E27FC236}">
                <a16:creationId xmlns:a16="http://schemas.microsoft.com/office/drawing/2014/main" id="{64B89600-5292-678C-272D-767ABD955DF6}"/>
              </a:ext>
            </a:extLst>
          </p:cNvPr>
          <p:cNvCxnSpPr>
            <a:stCxn id="28" idx="1"/>
            <a:endCxn id="26"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31" name="角丸四角形 30">
            <a:extLst>
              <a:ext uri="{FF2B5EF4-FFF2-40B4-BE49-F238E27FC236}">
                <a16:creationId xmlns:a16="http://schemas.microsoft.com/office/drawing/2014/main" id="{FEA070AA-A2AF-2293-B11C-71A9B7038E16}"/>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2" name="カギ線コネクタ 31">
            <a:extLst>
              <a:ext uri="{FF2B5EF4-FFF2-40B4-BE49-F238E27FC236}">
                <a16:creationId xmlns:a16="http://schemas.microsoft.com/office/drawing/2014/main" id="{64089FD3-1469-0527-5C85-AEEAC034E505}"/>
              </a:ext>
            </a:extLst>
          </p:cNvPr>
          <p:cNvCxnSpPr>
            <a:stCxn id="31" idx="3"/>
            <a:endCxn id="26"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33" name="グラフィックス 32" descr="バッジ: チェックマーク 1 単色塗りつぶし">
            <a:extLst>
              <a:ext uri="{FF2B5EF4-FFF2-40B4-BE49-F238E27FC236}">
                <a16:creationId xmlns:a16="http://schemas.microsoft.com/office/drawing/2014/main" id="{998A8E34-1FBF-BDEF-235F-DA340339E08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03077" y="2718899"/>
            <a:ext cx="215656" cy="215656"/>
          </a:xfrm>
          <a:prstGeom prst="rect">
            <a:avLst/>
          </a:prstGeom>
        </p:spPr>
      </p:pic>
      <p:pic>
        <p:nvPicPr>
          <p:cNvPr id="34" name="グラフィックス 33" descr="バッジ: チェックマーク 1 単色塗りつぶし">
            <a:extLst>
              <a:ext uri="{FF2B5EF4-FFF2-40B4-BE49-F238E27FC236}">
                <a16:creationId xmlns:a16="http://schemas.microsoft.com/office/drawing/2014/main" id="{C3C7BDCD-DC78-6066-4FA3-F36A1F6B462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19557" y="4369583"/>
            <a:ext cx="215656" cy="215656"/>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7F882F9A-22E3-06BF-7CEE-5CBCD144EBED}"/>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684442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70EE4D6-DDDA-6439-F7F5-1E2FBC0F99B7}"/>
              </a:ext>
            </a:extLst>
          </p:cNvPr>
          <p:cNvPicPr>
            <a:picLocks noChangeAspect="1"/>
          </p:cNvPicPr>
          <p:nvPr/>
        </p:nvPicPr>
        <p:blipFill rotWithShape="1">
          <a:blip r:embed="rId2"/>
          <a:srcRect b="1857"/>
          <a:stretch/>
        </p:blipFill>
        <p:spPr>
          <a:xfrm>
            <a:off x="479376" y="813558"/>
            <a:ext cx="4956581" cy="6029701"/>
          </a:xfrm>
          <a:prstGeom prst="rect">
            <a:avLst/>
          </a:prstGeom>
        </p:spPr>
      </p:pic>
      <p:sp>
        <p:nvSpPr>
          <p:cNvPr id="3" name="テキスト プレースホルダー 2"/>
          <p:cNvSpPr>
            <a:spLocks noGrp="1"/>
          </p:cNvSpPr>
          <p:nvPr>
            <p:ph type="body" sz="quarter" idx="10"/>
          </p:nvPr>
        </p:nvSpPr>
        <p:spPr/>
        <p:txBody>
          <a:bodyPr>
            <a:normAutofit/>
          </a:bodyPr>
          <a:lstStyle/>
          <a:p>
            <a:r>
              <a:rPr lang="en-US" altLang="ja-JP" dirty="0"/>
              <a:t>Yahoo!</a:t>
            </a:r>
            <a:r>
              <a:rPr lang="ja-JP" altLang="en-US" dirty="0"/>
              <a:t>広告　広告関連サービス　申込フォーム　記入例</a:t>
            </a:r>
          </a:p>
        </p:txBody>
      </p:sp>
      <p:pic>
        <p:nvPicPr>
          <p:cNvPr id="8" name="図プレースホルダー 7" descr="アイコン&#10;&#10;自動的に生成された説明">
            <a:extLst>
              <a:ext uri="{FF2B5EF4-FFF2-40B4-BE49-F238E27FC236}">
                <a16:creationId xmlns:a16="http://schemas.microsoft.com/office/drawing/2014/main" id="{315B684E-38B6-0746-AC43-F424F8FC950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プレースホルダー 5">
            <a:extLst>
              <a:ext uri="{FF2B5EF4-FFF2-40B4-BE49-F238E27FC236}">
                <a16:creationId xmlns:a16="http://schemas.microsoft.com/office/drawing/2014/main" id="{63B93B49-244B-8F45-B1BE-E657638C6627}"/>
              </a:ext>
            </a:extLst>
          </p:cNvPr>
          <p:cNvSpPr>
            <a:spLocks noGrp="1"/>
          </p:cNvSpPr>
          <p:nvPr>
            <p:ph type="body" sz="quarter" idx="12"/>
          </p:nvPr>
        </p:nvSpPr>
        <p:spPr/>
        <p:txBody>
          <a:bodyPr/>
          <a:lstStyle/>
          <a:p>
            <a:r>
              <a:rPr lang="ja-JP" altLang="en-US" dirty="0"/>
              <a:t>その他</a:t>
            </a:r>
            <a:endParaRPr lang="en-US" altLang="ja-JP" dirty="0"/>
          </a:p>
          <a:p>
            <a:r>
              <a:rPr lang="ja-JP" altLang="en-US" dirty="0"/>
              <a:t>注意事項</a:t>
            </a:r>
          </a:p>
        </p:txBody>
      </p:sp>
      <p:sp>
        <p:nvSpPr>
          <p:cNvPr id="5" name="スライド番号プレースホルダー 4"/>
          <p:cNvSpPr>
            <a:spLocks noGrp="1"/>
          </p:cNvSpPr>
          <p:nvPr>
            <p:ph type="sldNum" sz="quarter" idx="4294967295"/>
          </p:nvPr>
        </p:nvSpPr>
        <p:spPr>
          <a:xfrm>
            <a:off x="11158538" y="6524625"/>
            <a:ext cx="1033462" cy="365125"/>
          </a:xfrm>
          <a:prstGeom prst="rect">
            <a:avLst/>
          </a:prstGeom>
        </p:spPr>
        <p:txBody>
          <a:bodyPr/>
          <a:lstStyle/>
          <a:p>
            <a:fld id="{F9BD7636-22E7-4304-ABE2-16A3D163D5E1}" type="slidenum">
              <a:rPr lang="ja-JP" altLang="en-US" smtClean="0"/>
              <a:pPr/>
              <a:t>27</a:t>
            </a:fld>
            <a:endParaRPr lang="ja-JP" altLang="en-US"/>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8"/>
            <a:ext cx="489654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kumimoji="1" lang="en-US" altLang="ja-JP" sz="8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800" kern="1200" dirty="0">
                <a:solidFill>
                  <a:schemeClr val="tx1">
                    <a:lumMod val="65000"/>
                    <a:lumOff val="35000"/>
                  </a:schemeClr>
                </a:solidFill>
                <a:latin typeface="メイリオ"/>
                <a:ea typeface="メイリオ"/>
                <a:cs typeface="メイリオ" panose="020B0604030504040204" pitchFamily="50" charset="-128"/>
              </a:rPr>
              <a:t>　トップページカスタマイズ企画　ライト版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フッター プレースホルダー 3">
            <a:extLst>
              <a:ext uri="{FF2B5EF4-FFF2-40B4-BE49-F238E27FC236}">
                <a16:creationId xmlns:a16="http://schemas.microsoft.com/office/drawing/2014/main" id="{72ADE3C8-77F8-136D-BC47-017E65107CA3}"/>
              </a:ext>
            </a:extLst>
          </p:cNvPr>
          <p:cNvSpPr txBox="1">
            <a:spLocks/>
          </p:cNvSpPr>
          <p:nvPr/>
        </p:nvSpPr>
        <p:spPr>
          <a:xfrm>
            <a:off x="6816080" y="2662560"/>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フッター プレースホルダー 3">
            <a:extLst>
              <a:ext uri="{FF2B5EF4-FFF2-40B4-BE49-F238E27FC236}">
                <a16:creationId xmlns:a16="http://schemas.microsoft.com/office/drawing/2014/main" id="{F692E4A1-5A9F-BD2F-D18B-7BCCAA2EEE69}"/>
              </a:ext>
            </a:extLst>
          </p:cNvPr>
          <p:cNvSpPr txBox="1">
            <a:spLocks/>
          </p:cNvSpPr>
          <p:nvPr/>
        </p:nvSpPr>
        <p:spPr>
          <a:xfrm>
            <a:off x="6816080" y="2968667"/>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
        <p:nvSpPr>
          <p:cNvPr id="32" name="フッター プレースホルダー 3">
            <a:extLst>
              <a:ext uri="{FF2B5EF4-FFF2-40B4-BE49-F238E27FC236}">
                <a16:creationId xmlns:a16="http://schemas.microsoft.com/office/drawing/2014/main" id="{9D080537-3C33-C96E-FE34-113F967C26AF}"/>
              </a:ext>
            </a:extLst>
          </p:cNvPr>
          <p:cNvSpPr txBox="1">
            <a:spLocks/>
          </p:cNvSpPr>
          <p:nvPr/>
        </p:nvSpPr>
        <p:spPr>
          <a:xfrm>
            <a:off x="6816080" y="3304429"/>
            <a:ext cx="9654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336660" y="4076921"/>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72664" y="486916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68655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rgbClr val="FF0000"/>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rgbClr val="FF0000"/>
                </a:solidFill>
              </a:rPr>
              <a:t>予約した誘導用広告の</a:t>
            </a:r>
            <a:r>
              <a:rPr lang="ja-JP" altLang="en-US" sz="800" dirty="0">
                <a:solidFill>
                  <a:srgbClr val="FF0000"/>
                </a:solidFill>
              </a:rPr>
              <a:t>アカウント</a:t>
            </a:r>
            <a:r>
              <a:rPr lang="en-US" altLang="ja-JP" sz="800" dirty="0">
                <a:solidFill>
                  <a:srgbClr val="FF0000"/>
                </a:solidFill>
              </a:rPr>
              <a:t>ID/</a:t>
            </a:r>
            <a:r>
              <a:rPr lang="ja-JP" altLang="ja-JP" sz="800" dirty="0">
                <a:solidFill>
                  <a:srgbClr val="FF0000"/>
                </a:solidFill>
              </a:rPr>
              <a:t>キャンペーン</a:t>
            </a:r>
            <a:r>
              <a:rPr lang="en-US" altLang="ja-JP" sz="800" dirty="0">
                <a:solidFill>
                  <a:srgbClr val="FF0000"/>
                </a:solidFill>
              </a:rPr>
              <a:t>ID/</a:t>
            </a:r>
            <a:r>
              <a:rPr lang="ja-JP" altLang="ja-JP" sz="800" dirty="0">
                <a:solidFill>
                  <a:srgbClr val="FF0000"/>
                </a:solidFill>
              </a:rPr>
              <a:t>金額</a:t>
            </a:r>
            <a:r>
              <a:rPr lang="ja-JP" altLang="en-US" sz="800" dirty="0">
                <a:solidFill>
                  <a:schemeClr val="tx1">
                    <a:lumMod val="65000"/>
                    <a:lumOff val="35000"/>
                  </a:schemeClr>
                </a:solidFill>
              </a:rPr>
              <a:t>の記載をお願いします。</a:t>
            </a:r>
          </a:p>
        </p:txBody>
      </p:sp>
    </p:spTree>
    <p:extLst>
      <p:ext uri="{BB962C8B-B14F-4D97-AF65-F5344CB8AC3E}">
        <p14:creationId xmlns:p14="http://schemas.microsoft.com/office/powerpoint/2010/main" val="4491958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販売制限</a:t>
            </a:r>
            <a:endParaRPr lang="ja-JP" altLang="en-US" dirty="0"/>
          </a:p>
        </p:txBody>
      </p:sp>
      <p:pic>
        <p:nvPicPr>
          <p:cNvPr id="7" name="図プレースホルダー 6" descr="アイコン&#10;&#10;自動的に生成された説明">
            <a:extLst>
              <a:ext uri="{FF2B5EF4-FFF2-40B4-BE49-F238E27FC236}">
                <a16:creationId xmlns:a16="http://schemas.microsoft.com/office/drawing/2014/main" id="{74F8BA39-48B0-69BE-A872-F010B2D6568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6" name="Text Box 1031">
            <a:extLst>
              <a:ext uri="{FF2B5EF4-FFF2-40B4-BE49-F238E27FC236}">
                <a16:creationId xmlns:a16="http://schemas.microsoft.com/office/drawing/2014/main" id="{492EA4BF-1CFD-44B3-7AC7-1C875DD67A36}"/>
              </a:ext>
            </a:extLst>
          </p:cNvPr>
          <p:cNvSpPr txBox="1">
            <a:spLocks noChangeArrowheads="1"/>
          </p:cNvSpPr>
          <p:nvPr/>
        </p:nvSpPr>
        <p:spPr bwMode="auto">
          <a:xfrm>
            <a:off x="479425" y="1089340"/>
            <a:ext cx="11233150" cy="57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以下に該当する業種、商品・サービスにつきましては、</a:t>
            </a:r>
            <a:r>
              <a:rPr lang="en-US" altLang="ja-JP" sz="1100" dirty="0">
                <a:solidFill>
                  <a:srgbClr val="545454"/>
                </a:solidFill>
                <a:latin typeface="Meiryo" panose="020B0604030504040204" pitchFamily="34" charset="-128"/>
                <a:ea typeface="Meiryo" panose="020B0604030504040204" pitchFamily="34" charset="-128"/>
                <a:cs typeface="Meiryo" charset="-128"/>
              </a:rPr>
              <a:t> Yahoo! JAPAN</a:t>
            </a:r>
            <a:r>
              <a:rPr lang="ja-JP" altLang="en-US" sz="1100" dirty="0">
                <a:solidFill>
                  <a:srgbClr val="545454"/>
                </a:solidFill>
                <a:latin typeface="Meiryo" panose="020B0604030504040204" pitchFamily="34" charset="-128"/>
                <a:ea typeface="Meiryo" panose="020B0604030504040204" pitchFamily="34" charset="-128"/>
                <a:cs typeface="Meiryo" charset="-128"/>
              </a:rPr>
              <a:t>　</a:t>
            </a:r>
            <a:r>
              <a:rPr kumimoji="1" lang="ja-JP" altLang="en-US" sz="1100" b="0" i="0" dirty="0">
                <a:solidFill>
                  <a:schemeClr val="accent3"/>
                </a:solidFill>
                <a:latin typeface="Meiryo" panose="020B0604030504040204" pitchFamily="34" charset="-128"/>
                <a:ea typeface="Meiryo" panose="020B0604030504040204" pitchFamily="34" charset="-128"/>
              </a:rPr>
              <a:t>トップページ カスタマイズ企画</a:t>
            </a:r>
            <a:r>
              <a:rPr lang="ja-JP" altLang="en-US" sz="1100" dirty="0">
                <a:solidFill>
                  <a:srgbClr val="545454"/>
                </a:solidFill>
                <a:latin typeface="Meiryo" panose="020B0604030504040204" pitchFamily="34" charset="-128"/>
                <a:ea typeface="Meiryo" panose="020B0604030504040204" pitchFamily="34" charset="-128"/>
              </a:rPr>
              <a:t>の実施は原則不可となります。</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ただし、以下に該当しない業種やサービスでも、プロモーション内容や取り上げるテーマ等によっては、</a:t>
            </a:r>
            <a:r>
              <a:rPr lang="en-US" altLang="ja-JP" sz="1100" dirty="0">
                <a:solidFill>
                  <a:srgbClr val="545454"/>
                </a:solidFill>
                <a:latin typeface="Meiryo" panose="020B0604030504040204" pitchFamily="34" charset="-128"/>
                <a:ea typeface="Meiryo" panose="020B0604030504040204" pitchFamily="34" charset="-128"/>
                <a:cs typeface="Meiryo" charset="-128"/>
              </a:rPr>
              <a:t> Yahoo! JAPAN</a:t>
            </a:r>
            <a:r>
              <a:rPr lang="ja-JP" altLang="en-US" sz="1100" dirty="0">
                <a:solidFill>
                  <a:srgbClr val="545454"/>
                </a:solidFill>
                <a:latin typeface="Meiryo" panose="020B0604030504040204" pitchFamily="34" charset="-128"/>
                <a:ea typeface="Meiryo" panose="020B0604030504040204" pitchFamily="34" charset="-128"/>
                <a:cs typeface="Meiryo" charset="-128"/>
              </a:rPr>
              <a:t>　</a:t>
            </a:r>
            <a:r>
              <a:rPr kumimoji="1" lang="ja-JP" altLang="en-US" sz="1100" b="0" i="0" dirty="0">
                <a:solidFill>
                  <a:schemeClr val="accent3"/>
                </a:solidFill>
                <a:latin typeface="Meiryo" panose="020B0604030504040204" pitchFamily="34" charset="-128"/>
                <a:ea typeface="Meiryo" panose="020B0604030504040204" pitchFamily="34" charset="-128"/>
              </a:rPr>
              <a:t>トップページ カスタマイズ企画</a:t>
            </a:r>
            <a:r>
              <a:rPr lang="ja-JP" altLang="en-US" sz="1100" dirty="0">
                <a:solidFill>
                  <a:srgbClr val="545454"/>
                </a:solidFill>
                <a:latin typeface="Meiryo" panose="020B0604030504040204" pitchFamily="34" charset="-128"/>
                <a:ea typeface="Meiryo" panose="020B0604030504040204" pitchFamily="34" charset="-128"/>
              </a:rPr>
              <a:t>を実施いただけない場合がありますので、必ず事前に掲載可否を弊社にお問い合わせください。</a:t>
            </a: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a:t>
            </a:r>
            <a:r>
              <a:rPr lang="en-US" altLang="ja-JP" sz="1100" dirty="0">
                <a:solidFill>
                  <a:srgbClr val="545454"/>
                </a:solidFill>
                <a:latin typeface="Meiryo" panose="020B0604030504040204" pitchFamily="34" charset="-128"/>
                <a:ea typeface="Meiryo" panose="020B0604030504040204" pitchFamily="34" charset="-128"/>
                <a:cs typeface="Meiryo" charset="-128"/>
              </a:rPr>
              <a:t> Yahoo! JAPAN</a:t>
            </a:r>
            <a:r>
              <a:rPr lang="ja-JP" altLang="en-US" sz="1100" dirty="0">
                <a:solidFill>
                  <a:srgbClr val="545454"/>
                </a:solidFill>
                <a:latin typeface="Meiryo" panose="020B0604030504040204" pitchFamily="34" charset="-128"/>
                <a:ea typeface="Meiryo" panose="020B0604030504040204" pitchFamily="34" charset="-128"/>
                <a:cs typeface="Meiryo" charset="-128"/>
              </a:rPr>
              <a:t> 　</a:t>
            </a:r>
            <a:r>
              <a:rPr kumimoji="1" lang="ja-JP" altLang="en-US" sz="1100" b="0" i="0" dirty="0">
                <a:solidFill>
                  <a:schemeClr val="accent3"/>
                </a:solidFill>
                <a:latin typeface="Meiryo" panose="020B0604030504040204" pitchFamily="34" charset="-128"/>
                <a:ea typeface="Meiryo" panose="020B0604030504040204" pitchFamily="34" charset="-128"/>
              </a:rPr>
              <a:t>トップページ カスタマイズ企画</a:t>
            </a:r>
            <a:r>
              <a:rPr lang="ja-JP" altLang="en-US" sz="1100" dirty="0">
                <a:solidFill>
                  <a:srgbClr val="545454"/>
                </a:solidFill>
                <a:latin typeface="Meiryo" panose="020B0604030504040204" pitchFamily="34" charset="-128"/>
                <a:ea typeface="Meiryo" panose="020B0604030504040204" pitchFamily="34" charset="-128"/>
              </a:rPr>
              <a:t>実施の条件となります。</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a:t>
            </a:r>
            <a:r>
              <a:rPr lang="zh-TW" altLang="en-US" sz="1100" dirty="0">
                <a:solidFill>
                  <a:srgbClr val="545454"/>
                </a:solidFill>
                <a:latin typeface="Meiryo" panose="020B0604030504040204" pitchFamily="34" charset="-128"/>
                <a:ea typeface="Meiryo" panose="020B0604030504040204" pitchFamily="34" charset="-128"/>
              </a:rPr>
              <a:t>消費者金融業（消費者向無担保貸金業）</a:t>
            </a:r>
            <a:r>
              <a:rPr lang="ja-JP" altLang="en-US" sz="1100" dirty="0" err="1">
                <a:solidFill>
                  <a:srgbClr val="545454"/>
                </a:solidFill>
                <a:latin typeface="Meiryo" panose="020B0604030504040204" pitchFamily="34" charset="-128"/>
                <a:ea typeface="Meiryo" panose="020B0604030504040204" pitchFamily="34" charset="-128"/>
              </a:rPr>
              <a:t>、</a:t>
            </a:r>
            <a:r>
              <a:rPr lang="ja-JP" altLang="en-US" sz="1100" dirty="0">
                <a:solidFill>
                  <a:srgbClr val="545454"/>
                </a:solidFill>
                <a:latin typeface="Meiryo" panose="020B0604030504040204" pitchFamily="34" charset="-128"/>
                <a:ea typeface="Meiryo" panose="020B0604030504040204" pitchFamily="34" charset="-128"/>
              </a:rPr>
              <a:t>商工ローン、手形割引、その他ハイリスク型の金融商品</a:t>
            </a: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・パチンコ・パチスロの営業および機種、カジノ（企業広告含む）</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・レーシック、美容整形・美容外科・美容皮膚科、その他医療機関全般</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・美容エステティックサロン</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・あん摩業、マッサージ業、指圧業、はり業、きゅう業等</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・不妊治療</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・治験</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a:t>
            </a:r>
            <a:r>
              <a:rPr lang="en-US" altLang="ja-JP" sz="1100" dirty="0">
                <a:solidFill>
                  <a:srgbClr val="545454"/>
                </a:solidFill>
                <a:latin typeface="Meiryo" panose="020B0604030504040204" pitchFamily="34" charset="-128"/>
                <a:ea typeface="Meiryo" panose="020B0604030504040204" pitchFamily="34" charset="-128"/>
              </a:rPr>
              <a:t>ED</a:t>
            </a:r>
            <a:r>
              <a:rPr lang="ja-JP" altLang="en-US" sz="1100" dirty="0">
                <a:solidFill>
                  <a:srgbClr val="545454"/>
                </a:solidFill>
                <a:latin typeface="Meiryo" panose="020B0604030504040204" pitchFamily="34" charset="-128"/>
                <a:ea typeface="Meiryo" panose="020B0604030504040204" pitchFamily="34" charset="-128"/>
              </a:rPr>
              <a:t>（治療、医薬品、情報、啓蒙サイト等）</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・性的機能強化、改善を期待させる経口物</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・ダイエット効果を訴求する健康食品、器具、その他商品やサービス</a:t>
            </a: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　（ただし、医薬品の場合、その効果・効能の範囲内で疾患の啓発・対策という観点から掲載可とする場合あり）</a:t>
            </a: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・発毛、育毛・増毛効果を訴求する商品・サービス全般（医薬品の発毛・育毛剤は除く）、かつら</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・薬機法上、商品の効果・効能の標榜が禁じられている健康食品、化粧品などで、含有成分の効果・効能を訴求するプロモーション</a:t>
            </a: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a:t>
            </a:r>
            <a:r>
              <a:rPr lang="zh-TW" altLang="en-US" sz="1100" dirty="0">
                <a:solidFill>
                  <a:srgbClr val="545454"/>
                </a:solidFill>
                <a:latin typeface="Meiryo" panose="020B0604030504040204" pitchFamily="34" charset="-128"/>
                <a:ea typeface="Meiryo" panose="020B0604030504040204" pitchFamily="34" charset="-128"/>
              </a:rPr>
              <a:t>能力開発関連商品</a:t>
            </a:r>
            <a:endParaRPr lang="ja-JP" altLang="en-US"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・占い</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・国家資格を有する業種（弁護士、司法書士、行政書士、弁理士、公認会計士、税理士）</a:t>
            </a: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・探偵業</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・葬儀社、斎場、墓石販売</a:t>
            </a: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・ナイトワーク求人</a:t>
            </a: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・出会い系サイト、結婚紹介（インターネット異性紹介事業）</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・代理店募集、フランチャイズ、起業支援、経営セミナー</a:t>
            </a: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・団体による意見広告</a:t>
            </a:r>
            <a:endParaRPr lang="en-US" altLang="ja-JP" sz="11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545454"/>
                </a:solidFill>
                <a:latin typeface="Meiryo" panose="020B0604030504040204" pitchFamily="34" charset="-128"/>
                <a:ea typeface="Meiryo" panose="020B0604030504040204" pitchFamily="34" charset="-128"/>
              </a:rPr>
              <a:t>・</a:t>
            </a:r>
            <a:r>
              <a:rPr lang="zh-TW" altLang="en-US" sz="1100" dirty="0">
                <a:solidFill>
                  <a:srgbClr val="545454"/>
                </a:solidFill>
                <a:latin typeface="Meiryo" panose="020B0604030504040204" pitchFamily="34" charset="-128"/>
                <a:ea typeface="Meiryo" panose="020B0604030504040204" pitchFamily="34" charset="-128"/>
              </a:rPr>
              <a:t>宗教団体、活動</a:t>
            </a:r>
            <a:endParaRPr lang="en-US" altLang="zh-TW" sz="11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9281021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企画ページの制作・掲載のお申し込み方法</a:t>
            </a:r>
          </a:p>
        </p:txBody>
      </p:sp>
      <p:pic>
        <p:nvPicPr>
          <p:cNvPr id="6" name="図プレースホルダー 5" descr="アイコン&#10;&#10;自動的に生成された説明">
            <a:extLst>
              <a:ext uri="{FF2B5EF4-FFF2-40B4-BE49-F238E27FC236}">
                <a16:creationId xmlns:a16="http://schemas.microsoft.com/office/drawing/2014/main" id="{1DE60025-8CB5-0902-074D-2564AC36E1C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55" name="正方形/長方形 54">
            <a:extLst>
              <a:ext uri="{FF2B5EF4-FFF2-40B4-BE49-F238E27FC236}">
                <a16:creationId xmlns:a16="http://schemas.microsoft.com/office/drawing/2014/main" id="{97588D9F-6035-3FF9-218D-E99EEC8376C6}"/>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6" name="正方形/長方形 55">
            <a:extLst>
              <a:ext uri="{FF2B5EF4-FFF2-40B4-BE49-F238E27FC236}">
                <a16:creationId xmlns:a16="http://schemas.microsoft.com/office/drawing/2014/main" id="{C2710660-43F2-889C-B035-69950D73E10D}"/>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7" name="タイトル 2">
            <a:extLst>
              <a:ext uri="{FF2B5EF4-FFF2-40B4-BE49-F238E27FC236}">
                <a16:creationId xmlns:a16="http://schemas.microsoft.com/office/drawing/2014/main" id="{2BD21FB2-E96C-5652-9065-CB988FF2D16E}"/>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58" name="タイトル 2">
            <a:extLst>
              <a:ext uri="{FF2B5EF4-FFF2-40B4-BE49-F238E27FC236}">
                <a16:creationId xmlns:a16="http://schemas.microsoft.com/office/drawing/2014/main" id="{D835C5A2-FDC8-45C8-59B7-F36829B2DF9B}"/>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ください。なお</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59" name="ホームベース 58">
            <a:extLst>
              <a:ext uri="{FF2B5EF4-FFF2-40B4-BE49-F238E27FC236}">
                <a16:creationId xmlns:a16="http://schemas.microsoft.com/office/drawing/2014/main" id="{F1C18882-A20B-EBBB-01E8-359B7C4EF510}"/>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60" name="ホームベース 59">
            <a:extLst>
              <a:ext uri="{FF2B5EF4-FFF2-40B4-BE49-F238E27FC236}">
                <a16:creationId xmlns:a16="http://schemas.microsoft.com/office/drawing/2014/main" id="{33F14E2F-338C-3077-E6A3-660FE7F3E550}"/>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61" name="ホームベース 60">
            <a:extLst>
              <a:ext uri="{FF2B5EF4-FFF2-40B4-BE49-F238E27FC236}">
                <a16:creationId xmlns:a16="http://schemas.microsoft.com/office/drawing/2014/main" id="{C7567299-0246-A48F-5D01-BC891945B127}"/>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62" name="ホームベース 61">
            <a:extLst>
              <a:ext uri="{FF2B5EF4-FFF2-40B4-BE49-F238E27FC236}">
                <a16:creationId xmlns:a16="http://schemas.microsoft.com/office/drawing/2014/main" id="{43D499E1-32A2-364D-8A2B-19C558349897}"/>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63" name="ホームベース 62">
            <a:extLst>
              <a:ext uri="{FF2B5EF4-FFF2-40B4-BE49-F238E27FC236}">
                <a16:creationId xmlns:a16="http://schemas.microsoft.com/office/drawing/2014/main" id="{D9E2B686-14FE-2625-6B4B-18A97868EA92}"/>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64" name="ホームベース 63">
            <a:extLst>
              <a:ext uri="{FF2B5EF4-FFF2-40B4-BE49-F238E27FC236}">
                <a16:creationId xmlns:a16="http://schemas.microsoft.com/office/drawing/2014/main" id="{C613AF72-AA61-29F8-8704-850A365A84E6}"/>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65" name="ホームベース 64">
            <a:extLst>
              <a:ext uri="{FF2B5EF4-FFF2-40B4-BE49-F238E27FC236}">
                <a16:creationId xmlns:a16="http://schemas.microsoft.com/office/drawing/2014/main" id="{9B331926-4E9B-D2CC-E3F9-A58DD9CBBAA5}"/>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66" name="ホームベース 65">
            <a:extLst>
              <a:ext uri="{FF2B5EF4-FFF2-40B4-BE49-F238E27FC236}">
                <a16:creationId xmlns:a16="http://schemas.microsoft.com/office/drawing/2014/main" id="{CBAFA747-AC55-9017-BEAB-59F3FFCA02DC}"/>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67" name="ホームベース 66">
            <a:extLst>
              <a:ext uri="{FF2B5EF4-FFF2-40B4-BE49-F238E27FC236}">
                <a16:creationId xmlns:a16="http://schemas.microsoft.com/office/drawing/2014/main" id="{E8DFEDF0-9DC8-DD30-1DD6-59803C7C930A}"/>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68" name="ホームベース 67">
            <a:extLst>
              <a:ext uri="{FF2B5EF4-FFF2-40B4-BE49-F238E27FC236}">
                <a16:creationId xmlns:a16="http://schemas.microsoft.com/office/drawing/2014/main" id="{217F2313-C7AB-F24F-9D57-524801393D81}"/>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69" name="ホームベース 68">
            <a:extLst>
              <a:ext uri="{FF2B5EF4-FFF2-40B4-BE49-F238E27FC236}">
                <a16:creationId xmlns:a16="http://schemas.microsoft.com/office/drawing/2014/main" id="{70ACE763-915C-EB30-2825-F3E1FE46AAFB}"/>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70" name="ホームベース 69">
            <a:extLst>
              <a:ext uri="{FF2B5EF4-FFF2-40B4-BE49-F238E27FC236}">
                <a16:creationId xmlns:a16="http://schemas.microsoft.com/office/drawing/2014/main" id="{3DB92E71-706F-B8DD-DFF7-429E7D3510C8}"/>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71" name="直線コネクタ 70">
            <a:extLst>
              <a:ext uri="{FF2B5EF4-FFF2-40B4-BE49-F238E27FC236}">
                <a16:creationId xmlns:a16="http://schemas.microsoft.com/office/drawing/2014/main" id="{BD657DFF-39F2-F041-79BA-5D2D35A6DB8E}"/>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72" name="グループ化 71">
            <a:extLst>
              <a:ext uri="{FF2B5EF4-FFF2-40B4-BE49-F238E27FC236}">
                <a16:creationId xmlns:a16="http://schemas.microsoft.com/office/drawing/2014/main" id="{AC01C5DF-4D75-6440-BA9D-38BF30868707}"/>
              </a:ext>
            </a:extLst>
          </p:cNvPr>
          <p:cNvGrpSpPr/>
          <p:nvPr/>
        </p:nvGrpSpPr>
        <p:grpSpPr>
          <a:xfrm>
            <a:off x="6838767" y="2316263"/>
            <a:ext cx="1876415" cy="469804"/>
            <a:chOff x="6757793" y="2283586"/>
            <a:chExt cx="1876415" cy="469804"/>
          </a:xfrm>
        </p:grpSpPr>
        <p:sp>
          <p:nvSpPr>
            <p:cNvPr id="73" name="テキスト ボックス 72">
              <a:extLst>
                <a:ext uri="{FF2B5EF4-FFF2-40B4-BE49-F238E27FC236}">
                  <a16:creationId xmlns:a16="http://schemas.microsoft.com/office/drawing/2014/main" id="{715EA6B3-350E-B46A-C3C9-5F3798766A5A}"/>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74" name="グラフィックス 73" descr="バッジ: チェックマーク 1 単色塗りつぶし">
              <a:extLst>
                <a:ext uri="{FF2B5EF4-FFF2-40B4-BE49-F238E27FC236}">
                  <a16:creationId xmlns:a16="http://schemas.microsoft.com/office/drawing/2014/main" id="{89B5ABBA-6C1F-98D4-06E6-B2057C4265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75" name="グループ化 74">
            <a:extLst>
              <a:ext uri="{FF2B5EF4-FFF2-40B4-BE49-F238E27FC236}">
                <a16:creationId xmlns:a16="http://schemas.microsoft.com/office/drawing/2014/main" id="{507B8ACC-94C8-A79E-DB90-E3D930D36876}"/>
              </a:ext>
            </a:extLst>
          </p:cNvPr>
          <p:cNvGrpSpPr/>
          <p:nvPr/>
        </p:nvGrpSpPr>
        <p:grpSpPr>
          <a:xfrm>
            <a:off x="497907" y="2725521"/>
            <a:ext cx="885476" cy="1130553"/>
            <a:chOff x="455043" y="2752415"/>
            <a:chExt cx="885476" cy="1130553"/>
          </a:xfrm>
        </p:grpSpPr>
        <p:sp>
          <p:nvSpPr>
            <p:cNvPr id="76" name="角丸四角形 75">
              <a:extLst>
                <a:ext uri="{FF2B5EF4-FFF2-40B4-BE49-F238E27FC236}">
                  <a16:creationId xmlns:a16="http://schemas.microsoft.com/office/drawing/2014/main" id="{6F7D5A1A-415F-F6E1-6A87-34F2C16B645B}"/>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77" name="直角三角形 76">
              <a:extLst>
                <a:ext uri="{FF2B5EF4-FFF2-40B4-BE49-F238E27FC236}">
                  <a16:creationId xmlns:a16="http://schemas.microsoft.com/office/drawing/2014/main" id="{81DB36EC-EEC4-766B-5A72-6F6AFC763A67}"/>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78" name="直線コネクタ 77">
            <a:extLst>
              <a:ext uri="{FF2B5EF4-FFF2-40B4-BE49-F238E27FC236}">
                <a16:creationId xmlns:a16="http://schemas.microsoft.com/office/drawing/2014/main" id="{5FB6CB5D-44B2-C40D-64ED-7C64942075EB}"/>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79" name="円/楕円 78">
            <a:extLst>
              <a:ext uri="{FF2B5EF4-FFF2-40B4-BE49-F238E27FC236}">
                <a16:creationId xmlns:a16="http://schemas.microsoft.com/office/drawing/2014/main" id="{3AAACEEC-C76E-3F11-F58E-29C71C3910D4}"/>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0" name="タイトル 2">
            <a:extLst>
              <a:ext uri="{FF2B5EF4-FFF2-40B4-BE49-F238E27FC236}">
                <a16:creationId xmlns:a16="http://schemas.microsoft.com/office/drawing/2014/main" id="{10AFCE64-13DD-A965-EBC6-FB63564070E2}"/>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81" name="グループ化 80">
            <a:extLst>
              <a:ext uri="{FF2B5EF4-FFF2-40B4-BE49-F238E27FC236}">
                <a16:creationId xmlns:a16="http://schemas.microsoft.com/office/drawing/2014/main" id="{174DC798-A081-CE9B-B2A2-22F8B358EE94}"/>
              </a:ext>
            </a:extLst>
          </p:cNvPr>
          <p:cNvGrpSpPr/>
          <p:nvPr/>
        </p:nvGrpSpPr>
        <p:grpSpPr>
          <a:xfrm>
            <a:off x="497907" y="3985671"/>
            <a:ext cx="885476" cy="1134053"/>
            <a:chOff x="455043" y="4012565"/>
            <a:chExt cx="885476" cy="1134053"/>
          </a:xfrm>
        </p:grpSpPr>
        <p:sp>
          <p:nvSpPr>
            <p:cNvPr id="82" name="直角三角形 81">
              <a:extLst>
                <a:ext uri="{FF2B5EF4-FFF2-40B4-BE49-F238E27FC236}">
                  <a16:creationId xmlns:a16="http://schemas.microsoft.com/office/drawing/2014/main" id="{8770C7DB-9720-9BBB-B576-329FFB4004C2}"/>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3" name="角丸四角形 82">
              <a:extLst>
                <a:ext uri="{FF2B5EF4-FFF2-40B4-BE49-F238E27FC236}">
                  <a16:creationId xmlns:a16="http://schemas.microsoft.com/office/drawing/2014/main" id="{AF0FA853-2591-0721-1B55-8E6087BA5030}"/>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84" name="直角三角形 83">
            <a:extLst>
              <a:ext uri="{FF2B5EF4-FFF2-40B4-BE49-F238E27FC236}">
                <a16:creationId xmlns:a16="http://schemas.microsoft.com/office/drawing/2014/main" id="{6F83DE80-7D86-55FA-E4F9-29F87FF463E6}"/>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5" name="直角三角形 84">
            <a:extLst>
              <a:ext uri="{FF2B5EF4-FFF2-40B4-BE49-F238E27FC236}">
                <a16:creationId xmlns:a16="http://schemas.microsoft.com/office/drawing/2014/main" id="{65E498BF-37A3-882A-0057-BBA768B77F96}"/>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86" name="直線コネクタ 85">
            <a:extLst>
              <a:ext uri="{FF2B5EF4-FFF2-40B4-BE49-F238E27FC236}">
                <a16:creationId xmlns:a16="http://schemas.microsoft.com/office/drawing/2014/main" id="{A9A6F716-F60F-98F5-97D0-EB89A3369F5C}"/>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87" name="直線コネクタ 86">
            <a:extLst>
              <a:ext uri="{FF2B5EF4-FFF2-40B4-BE49-F238E27FC236}">
                <a16:creationId xmlns:a16="http://schemas.microsoft.com/office/drawing/2014/main" id="{5B5066F9-7F9D-F257-ECAE-41EF4E277321}"/>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762878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プレースホルダー 6" descr="アイコン&#10;&#10;自動的に生成された説明">
            <a:extLst>
              <a:ext uri="{FF2B5EF4-FFF2-40B4-BE49-F238E27FC236}">
                <a16:creationId xmlns:a16="http://schemas.microsoft.com/office/drawing/2014/main" id="{A11A018F-182A-F5C2-A16A-DAC2510A046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01</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トップページカスタマイズ企画</a:t>
            </a:r>
            <a:br>
              <a:rPr lang="en-US" altLang="ja-JP" dirty="0"/>
            </a:br>
            <a:r>
              <a:rPr lang="ja-JP" altLang="en-US" dirty="0"/>
              <a:t>変更点</a:t>
            </a:r>
            <a:endParaRPr lang="en-US" altLang="ja-JP" dirty="0"/>
          </a:p>
        </p:txBody>
      </p:sp>
    </p:spTree>
    <p:extLst>
      <p:ext uri="{BB962C8B-B14F-4D97-AF65-F5344CB8AC3E}">
        <p14:creationId xmlns:p14="http://schemas.microsoft.com/office/powerpoint/2010/main" val="23769209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注意事項</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EDD49DAB-8834-8D93-F0BA-9361974642C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6" name="Rectangle 46">
            <a:extLst>
              <a:ext uri="{FF2B5EF4-FFF2-40B4-BE49-F238E27FC236}">
                <a16:creationId xmlns:a16="http://schemas.microsoft.com/office/drawing/2014/main" id="{CC36D3DD-BDB1-4964-644F-F530A52640B3}"/>
              </a:ext>
            </a:extLst>
          </p:cNvPr>
          <p:cNvSpPr>
            <a:spLocks noChangeArrowheads="1"/>
          </p:cNvSpPr>
          <p:nvPr/>
        </p:nvSpPr>
        <p:spPr bwMode="auto">
          <a:xfrm>
            <a:off x="479425" y="1082287"/>
            <a:ext cx="11233150" cy="5704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企画内容は申込者・広告主様とヤフーとの間で協議の上決定し、最終的な編集権はヤフーに帰属します。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企画ページ上には「</a:t>
            </a:r>
            <a:r>
              <a:rPr lang="en-US" altLang="ja-JP" sz="1200" dirty="0">
                <a:solidFill>
                  <a:srgbClr val="545454"/>
                </a:solidFill>
                <a:latin typeface="メイリオ" panose="020B0604030504040204" pitchFamily="50" charset="-128"/>
                <a:ea typeface="メイリオ" panose="020B0604030504040204" pitchFamily="50" charset="-128"/>
              </a:rPr>
              <a:t>Yahoo! JAPAN PR</a:t>
            </a:r>
            <a:r>
              <a:rPr lang="ja-JP" altLang="en-US" sz="1200" dirty="0">
                <a:solidFill>
                  <a:srgbClr val="545454"/>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a:ea typeface="メイリオ"/>
              </a:rPr>
              <a:t>通信環境が低速の場合、ダイアログ表示により動画のスキップが選択可能になることをご了承ください。　</a:t>
            </a:r>
            <a:endParaRPr lang="en-US" altLang="ja-JP" sz="12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endParaRPr lang="en-US" altLang="ja-JP" sz="600" dirty="0">
              <a:solidFill>
                <a:srgbClr val="545454"/>
              </a:solidFill>
              <a:latin typeface="メイリオ" panose="020B0604030504040204" pitchFamily="50" charset="-128"/>
              <a:ea typeface="メイリオ" panose="020B0604030504040204" pitchFamily="50" charset="-128"/>
            </a:endParaRPr>
          </a:p>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災害情報告知モジュールの掲載</a:t>
            </a:r>
            <a:endParaRPr lang="en-US" altLang="ja-JP" sz="1600" dirty="0">
              <a:solidFill>
                <a:srgbClr val="545454"/>
              </a:solidFill>
              <a:latin typeface="メイリオ"/>
              <a:ea typeface="メイリオ"/>
            </a:endParaRPr>
          </a:p>
          <a:p>
            <a:pPr marL="346950" lvl="1" indent="-10575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地震、津波、その他有事が発生した際、ヤフーを利用するお客様に対して速やかに災害情報をお伝えするために、企画ページについても、ページ上部に災害情報告知モジュールの掲載を行います。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000" dirty="0">
                <a:solidFill>
                  <a:srgbClr val="545454"/>
                </a:solidFill>
                <a:latin typeface="メイリオ" panose="020B0604030504040204" pitchFamily="50" charset="-128"/>
                <a:ea typeface="メイリオ" panose="020B0604030504040204" pitchFamily="50" charset="-128"/>
              </a:rPr>
              <a:t>※</a:t>
            </a:r>
            <a:r>
              <a:rPr lang="ja-JP" altLang="en-US" sz="1000" dirty="0">
                <a:solidFill>
                  <a:srgbClr val="545454"/>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p>
          <a:p>
            <a:pPr marL="241200" lvl="1" indent="0" eaLnBrk="1" hangingPunct="1">
              <a:lnSpc>
                <a:spcPct val="110000"/>
              </a:lnSpc>
              <a:spcBef>
                <a:spcPct val="0"/>
              </a:spcBef>
              <a:buSzPct val="70000"/>
              <a:buFontTx/>
              <a:buNone/>
              <a:defRPr/>
            </a:pPr>
            <a:endParaRPr lang="en-US" altLang="ja-JP" sz="600" dirty="0">
              <a:solidFill>
                <a:srgbClr val="545454"/>
              </a:solidFill>
              <a:latin typeface="メイリオ"/>
              <a:ea typeface="メイリオ"/>
            </a:endParaRPr>
          </a:p>
          <a:p>
            <a:pPr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誘導広告</a:t>
            </a: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誘導広告の広告クリエイティブは代理店様・広告主様でいただきます。制作の際、以下を遵守願います。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入稿規定：スマートフォンブランドパネル広告仕様</a:t>
            </a:r>
            <a:br>
              <a:rPr lang="ja-JP" altLang="en-US"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－スマートフォンブランドパネル（静止画）</a:t>
            </a:r>
            <a:r>
              <a:rPr lang="en-US" altLang="ja-JP" sz="1200" dirty="0">
                <a:solidFill>
                  <a:srgbClr val="545454"/>
                </a:solidFill>
                <a:latin typeface="メイリオ" panose="020B0604030504040204" pitchFamily="50" charset="-128"/>
                <a:ea typeface="メイリオ" panose="020B0604030504040204" pitchFamily="50" charset="-128"/>
              </a:rPr>
              <a:t>https://ads-help.yahoo.co.jp/yahooads/guideline/articledetail?lan=ja&amp;aid=62815&amp;o=default#abc</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誘導広告の該当の広告仕様をご確認ください。なお、スマートフォンについては静止画のみ対応可となります。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また、「誘導広告上の表記ガイドライン」の内容を遵守願います。</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defRPr/>
            </a:pPr>
            <a:endParaRPr lang="en-US" altLang="ja-JP" sz="600" dirty="0">
              <a:solidFill>
                <a:srgbClr val="545454"/>
              </a:solidFill>
              <a:latin typeface="メイリオ"/>
              <a:ea typeface="メイリオ"/>
            </a:endParaRPr>
          </a:p>
          <a:p>
            <a:pPr marL="0" indent="0" eaLnBrk="1" hangingPunct="1">
              <a:lnSpc>
                <a:spcPct val="110000"/>
              </a:lnSpc>
              <a:spcBef>
                <a:spcPct val="0"/>
              </a:spcBef>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10000"/>
              </a:lnSpc>
              <a:spcBef>
                <a:spcPct val="0"/>
              </a:spcBef>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1200" dirty="0">
              <a:solidFill>
                <a:srgbClr val="545454"/>
              </a:solidFill>
              <a:latin typeface="メイリオ" panose="020B0604030504040204" pitchFamily="50" charset="-128"/>
              <a:ea typeface="メイリオ" panose="020B0604030504040204" pitchFamily="50" charset="-128"/>
            </a:endParaRPr>
          </a:p>
          <a:p>
            <a:pPr marL="345600" indent="-104400" eaLnBrk="1" hangingPunct="1">
              <a:lnSpc>
                <a:spcPct val="110000"/>
              </a:lnSpc>
              <a:spcBef>
                <a:spcPct val="0"/>
              </a:spcBef>
              <a:buSzPct val="70000"/>
              <a:buFont typeface="Arial" panose="020B0604020202020204" pitchFamily="34" charset="0"/>
              <a:buChar char="•"/>
            </a:pPr>
            <a:endParaRPr lang="en-US" altLang="ja-JP" sz="600" dirty="0">
              <a:solidFill>
                <a:srgbClr val="545454"/>
              </a:solidFill>
              <a:latin typeface="メイリオ"/>
              <a:ea typeface="メイリオ"/>
            </a:endParaRPr>
          </a:p>
          <a:p>
            <a:pPr marL="0" indent="0" eaLnBrk="1" hangingPunct="1">
              <a:lnSpc>
                <a:spcPct val="110000"/>
              </a:lnSpc>
              <a:spcBef>
                <a:spcPct val="0"/>
              </a:spcBef>
              <a:buFontTx/>
              <a:buNone/>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hangingPunct="1">
              <a:lnSpc>
                <a:spcPct val="110000"/>
              </a:lnSpc>
              <a:spcBef>
                <a:spcPct val="0"/>
              </a:spcBef>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450102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注意事項</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855BA1C3-E178-9116-A40B-40B647E65D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5" name="Rectangle 46">
            <a:extLst>
              <a:ext uri="{FF2B5EF4-FFF2-40B4-BE49-F238E27FC236}">
                <a16:creationId xmlns:a16="http://schemas.microsoft.com/office/drawing/2014/main" id="{96F5CA1F-1CEA-C905-3A14-73573BA25B19}"/>
              </a:ext>
            </a:extLst>
          </p:cNvPr>
          <p:cNvSpPr>
            <a:spLocks noChangeArrowheads="1"/>
          </p:cNvSpPr>
          <p:nvPr/>
        </p:nvSpPr>
        <p:spPr bwMode="auto">
          <a:xfrm>
            <a:off x="479425" y="1089025"/>
            <a:ext cx="11233150" cy="158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30000"/>
              </a:lnSpc>
              <a:spcBef>
                <a:spcPct val="0"/>
              </a:spcBef>
              <a:buFontTx/>
              <a:buNone/>
            </a:pPr>
            <a:r>
              <a:rPr lang="ja-JP" altLang="en-US" sz="1600" dirty="0">
                <a:solidFill>
                  <a:srgbClr val="595959"/>
                </a:solidFill>
                <a:latin typeface="メイリオ"/>
                <a:ea typeface="メイリオ"/>
              </a:rPr>
              <a:t>■</a:t>
            </a:r>
            <a:r>
              <a:rPr lang="ja-JP" altLang="en-US" sz="600" dirty="0">
                <a:solidFill>
                  <a:srgbClr val="595959"/>
                </a:solidFill>
                <a:latin typeface="メイリオ"/>
                <a:ea typeface="メイリオ"/>
              </a:rPr>
              <a:t>　</a:t>
            </a:r>
            <a:r>
              <a:rPr lang="ja-JP" altLang="en-US" sz="1600" dirty="0">
                <a:solidFill>
                  <a:srgbClr val="595959"/>
                </a:solidFill>
                <a:latin typeface="メイリオ"/>
                <a:ea typeface="メイリオ"/>
              </a:rPr>
              <a:t>その他</a:t>
            </a:r>
            <a:endParaRPr lang="en-US" altLang="ja-JP" sz="1600" dirty="0">
              <a:solidFill>
                <a:srgbClr val="595959"/>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25038854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注意事項</a:t>
            </a:r>
            <a:endParaRPr kumimoji="1" lang="ja-JP" altLang="en-US" dirty="0"/>
          </a:p>
        </p:txBody>
      </p:sp>
      <p:pic>
        <p:nvPicPr>
          <p:cNvPr id="6" name="図プレースホルダー 5" descr="アイコン&#10;&#10;自動的に生成された説明">
            <a:extLst>
              <a:ext uri="{FF2B5EF4-FFF2-40B4-BE49-F238E27FC236}">
                <a16:creationId xmlns:a16="http://schemas.microsoft.com/office/drawing/2014/main" id="{E3C85108-1D3A-0455-F2B3-64FC4B22B74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9" name="Rectangle 46">
            <a:extLst>
              <a:ext uri="{FF2B5EF4-FFF2-40B4-BE49-F238E27FC236}">
                <a16:creationId xmlns:a16="http://schemas.microsoft.com/office/drawing/2014/main" id="{62F70464-9C12-585A-E6E3-2835C40F77A2}"/>
              </a:ext>
            </a:extLst>
          </p:cNvPr>
          <p:cNvSpPr>
            <a:spLocks noChangeArrowheads="1"/>
          </p:cNvSpPr>
          <p:nvPr/>
        </p:nvSpPr>
        <p:spPr bwMode="auto">
          <a:xfrm>
            <a:off x="47942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ts val="0"/>
              </a:spcBef>
              <a:buFontTx/>
              <a:buNone/>
            </a:pPr>
            <a:r>
              <a:rPr lang="ja-JP" altLang="en-US" sz="1600" dirty="0">
                <a:solidFill>
                  <a:srgbClr val="545454"/>
                </a:solidFill>
                <a:latin typeface="メイリオ"/>
                <a:ea typeface="メイリオ"/>
              </a:rPr>
              <a:t>■公開前サイト審査について</a:t>
            </a:r>
            <a:endParaRPr lang="en-US" altLang="ja-JP" sz="1600" dirty="0">
              <a:solidFill>
                <a:srgbClr val="545454"/>
              </a:solidFill>
              <a:latin typeface="メイリオ"/>
              <a:ea typeface="メイリオ"/>
            </a:endParaRPr>
          </a:p>
          <a:p>
            <a:pPr marL="269875" indent="0">
              <a:lnSpc>
                <a:spcPct val="120000"/>
              </a:lnSpc>
              <a:spcBef>
                <a:spcPts val="0"/>
              </a:spcBef>
              <a:buFontTx/>
              <a:buNone/>
            </a:pPr>
            <a:endParaRPr lang="en-US" altLang="ja-JP" sz="700" dirty="0">
              <a:solidFill>
                <a:srgbClr val="545454"/>
              </a:solidFill>
              <a:latin typeface="メイリオ"/>
              <a:ea typeface="メイリオ"/>
            </a:endParaRPr>
          </a:p>
          <a:p>
            <a:pPr marL="269875" indent="0">
              <a:lnSpc>
                <a:spcPct val="120000"/>
              </a:lnSpc>
              <a:spcBef>
                <a:spcPts val="0"/>
              </a:spcBef>
              <a:buFontTx/>
              <a:buNone/>
            </a:pPr>
            <a:r>
              <a:rPr lang="ja-JP" altLang="en-US" sz="1400">
                <a:solidFill>
                  <a:srgbClr val="545454"/>
                </a:solidFill>
                <a:latin typeface="メイリオ"/>
                <a:ea typeface="メイリオ"/>
              </a:rPr>
              <a:t>広告</a:t>
            </a:r>
            <a:r>
              <a:rPr lang="ja-JP" altLang="en-US" sz="1400" dirty="0">
                <a:solidFill>
                  <a:srgbClr val="545454"/>
                </a:solidFill>
                <a:latin typeface="メイリオ"/>
                <a:ea typeface="メイリオ"/>
              </a:rPr>
              <a:t>管理ツールに入稿する際に</a:t>
            </a:r>
          </a:p>
          <a:p>
            <a:pPr marL="269875" indent="0">
              <a:lnSpc>
                <a:spcPct val="120000"/>
              </a:lnSpc>
              <a:spcBef>
                <a:spcPts val="0"/>
              </a:spcBef>
              <a:buFontTx/>
              <a:buNone/>
            </a:pPr>
            <a:r>
              <a:rPr lang="ja-JP" altLang="en-US" sz="1400" b="1">
                <a:solidFill>
                  <a:srgbClr val="C00000"/>
                </a:solidFill>
                <a:latin typeface="メイリオ"/>
                <a:ea typeface="メイリオ"/>
              </a:rPr>
              <a:t>①</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広告</a:t>
            </a:r>
            <a:r>
              <a:rPr lang="ja-JP" altLang="en-US" sz="1400" b="1" dirty="0">
                <a:solidFill>
                  <a:srgbClr val="C00000"/>
                </a:solidFill>
                <a:latin typeface="メイリオ"/>
                <a:ea typeface="メイリオ"/>
              </a:rPr>
              <a:t>主様のリンク先サイトがアップされていない場合</a:t>
            </a:r>
          </a:p>
          <a:p>
            <a:pPr marL="269875" indent="0">
              <a:lnSpc>
                <a:spcPct val="120000"/>
              </a:lnSpc>
              <a:spcBef>
                <a:spcPts val="0"/>
              </a:spcBef>
              <a:buFontTx/>
              <a:buNone/>
            </a:pPr>
            <a:r>
              <a:rPr lang="ja-JP" altLang="en-US" sz="1400" b="1">
                <a:solidFill>
                  <a:srgbClr val="C00000"/>
                </a:solidFill>
                <a:latin typeface="メイリオ"/>
                <a:ea typeface="メイリオ"/>
              </a:rPr>
              <a:t>②</a:t>
            </a:r>
            <a:r>
              <a:rPr lang="en-US" altLang="ja-JP" sz="1400" b="1" dirty="0">
                <a:solidFill>
                  <a:srgbClr val="C00000"/>
                </a:solidFill>
                <a:latin typeface="メイリオ"/>
                <a:ea typeface="メイリオ"/>
              </a:rPr>
              <a:t> </a:t>
            </a:r>
            <a:r>
              <a:rPr lang="ja-JP" altLang="en-US" sz="1400" b="1">
                <a:solidFill>
                  <a:srgbClr val="C00000"/>
                </a:solidFill>
                <a:latin typeface="メイリオ"/>
                <a:ea typeface="メイリオ"/>
              </a:rPr>
              <a:t>演出を</a:t>
            </a:r>
            <a:r>
              <a:rPr lang="ja-JP" altLang="en-US" sz="1400" b="1" dirty="0">
                <a:solidFill>
                  <a:srgbClr val="C00000"/>
                </a:solidFill>
                <a:latin typeface="メイリオ"/>
                <a:ea typeface="メイリオ"/>
              </a:rPr>
              <a:t>組み込んだ企画ページがアップされていない場合</a:t>
            </a:r>
          </a:p>
          <a:p>
            <a:pPr marL="269875" indent="0">
              <a:lnSpc>
                <a:spcPct val="120000"/>
              </a:lnSpc>
              <a:spcBef>
                <a:spcPts val="0"/>
              </a:spcBef>
              <a:buFontTx/>
              <a:buNone/>
            </a:pPr>
            <a:r>
              <a:rPr lang="ja-JP" altLang="en-US" sz="1400" dirty="0">
                <a:solidFill>
                  <a:srgbClr val="545454"/>
                </a:solidFill>
                <a:latin typeface="メイリオ"/>
                <a:ea typeface="メイリオ"/>
              </a:rPr>
              <a:t>上記①②どちらも未公開の場合、①②どちらかが未公開の場合も以下申請が</a:t>
            </a:r>
            <a:r>
              <a:rPr lang="ja-JP" altLang="en-US" sz="1400" b="1" dirty="0">
                <a:solidFill>
                  <a:srgbClr val="C00000"/>
                </a:solidFill>
                <a:latin typeface="メイリオ"/>
                <a:ea typeface="メイリオ"/>
              </a:rPr>
              <a:t>必須</a:t>
            </a:r>
            <a:r>
              <a:rPr lang="ja-JP" altLang="en-US" sz="1400" dirty="0">
                <a:solidFill>
                  <a:srgbClr val="545454"/>
                </a:solidFill>
                <a:latin typeface="メイリオ"/>
                <a:ea typeface="メイリオ"/>
              </a:rPr>
              <a:t>となります。</a:t>
            </a:r>
            <a:endParaRPr lang="en-US" altLang="ja-JP" sz="1400" dirty="0">
              <a:solidFill>
                <a:srgbClr val="545454"/>
              </a:solidFill>
              <a:latin typeface="メイリオ"/>
              <a:ea typeface="メイリオ"/>
            </a:endParaRPr>
          </a:p>
          <a:p>
            <a:pPr marL="269875" indent="0">
              <a:lnSpc>
                <a:spcPct val="120000"/>
              </a:lnSpc>
              <a:spcBef>
                <a:spcPts val="0"/>
              </a:spcBef>
              <a:buFontTx/>
              <a:buNone/>
            </a:pPr>
            <a:endParaRPr lang="en-US" altLang="ja-JP" sz="700" dirty="0">
              <a:solidFill>
                <a:prstClr val="black">
                  <a:lumMod val="65000"/>
                  <a:lumOff val="35000"/>
                </a:prstClr>
              </a:solidFill>
              <a:latin typeface="メイリオ"/>
              <a:ea typeface="メイリオ"/>
            </a:endParaRPr>
          </a:p>
          <a:p>
            <a:pPr marL="269875" indent="0">
              <a:lnSpc>
                <a:spcPct val="120000"/>
              </a:lnSpc>
              <a:spcBef>
                <a:spcPts val="0"/>
              </a:spcBef>
              <a:buFontTx/>
              <a:buNone/>
            </a:pPr>
            <a:r>
              <a:rPr lang="ja-JP" altLang="en-US" sz="1400">
                <a:solidFill>
                  <a:srgbClr val="545454"/>
                </a:solidFill>
                <a:latin typeface="メイリオ"/>
                <a:ea typeface="メイリオ"/>
              </a:rPr>
              <a:t>申請後</a:t>
            </a:r>
            <a:r>
              <a:rPr lang="ja-JP" altLang="en-US" sz="1400" dirty="0">
                <a:solidFill>
                  <a:srgbClr val="545454"/>
                </a:solidFill>
                <a:latin typeface="メイリオ"/>
                <a:ea typeface="メイリオ"/>
              </a:rPr>
              <a:t>に発行される</a:t>
            </a:r>
            <a:r>
              <a:rPr lang="en-US" altLang="ja-JP" sz="1400" dirty="0">
                <a:solidFill>
                  <a:srgbClr val="545454"/>
                </a:solidFill>
                <a:latin typeface="メイリオ"/>
                <a:ea typeface="メイリオ"/>
              </a:rPr>
              <a:t> </a:t>
            </a:r>
            <a:r>
              <a:rPr lang="ja-JP" altLang="en-US" sz="1400" dirty="0">
                <a:solidFill>
                  <a:srgbClr val="545454"/>
                </a:solidFill>
                <a:latin typeface="メイリオ"/>
                <a:ea typeface="メイリオ"/>
              </a:rPr>
              <a:t>事前承認</a:t>
            </a:r>
            <a:r>
              <a:rPr lang="en-US" altLang="ja-JP" sz="1400" dirty="0">
                <a:solidFill>
                  <a:srgbClr val="545454"/>
                </a:solidFill>
                <a:latin typeface="メイリオ"/>
                <a:ea typeface="メイリオ"/>
              </a:rPr>
              <a:t>ID</a:t>
            </a:r>
            <a:r>
              <a:rPr lang="ja-JP" altLang="en-US" sz="1400" dirty="0">
                <a:solidFill>
                  <a:srgbClr val="545454"/>
                </a:solidFill>
                <a:latin typeface="メイリオ"/>
                <a:ea typeface="メイリオ"/>
              </a:rPr>
              <a:t>（</a:t>
            </a:r>
            <a:r>
              <a:rPr lang="en-US" altLang="ja-JP" sz="1400" dirty="0">
                <a:solidFill>
                  <a:srgbClr val="545454"/>
                </a:solidFill>
                <a:latin typeface="メイリオ"/>
                <a:ea typeface="メイリオ"/>
              </a:rPr>
              <a:t>8</a:t>
            </a:r>
            <a:r>
              <a:rPr lang="ja-JP" altLang="en-US" sz="1400" dirty="0">
                <a:solidFill>
                  <a:srgbClr val="545454"/>
                </a:solidFill>
                <a:latin typeface="メイリオ"/>
                <a:ea typeface="メイリオ"/>
              </a:rPr>
              <a:t>ケタの数字）を、広告管理ツールへの入稿時に入力をお願い</a:t>
            </a:r>
            <a:r>
              <a:rPr lang="ja-JP" altLang="en-US" sz="1400">
                <a:solidFill>
                  <a:srgbClr val="545454"/>
                </a:solidFill>
                <a:latin typeface="メイリオ"/>
                <a:ea typeface="メイリオ"/>
              </a:rPr>
              <a:t>します。</a:t>
            </a:r>
            <a:endParaRPr lang="ja-JP" altLang="en-US" sz="1200" dirty="0">
              <a:solidFill>
                <a:srgbClr val="545454"/>
              </a:solidFill>
              <a:latin typeface="メイリオ" panose="020B0604030504040204" pitchFamily="50" charset="-128"/>
              <a:ea typeface="メイリオ" panose="020B0604030504040204" pitchFamily="50" charset="-128"/>
            </a:endParaRPr>
          </a:p>
        </p:txBody>
      </p:sp>
      <p:graphicFrame>
        <p:nvGraphicFramePr>
          <p:cNvPr id="10" name="表 9">
            <a:extLst>
              <a:ext uri="{FF2B5EF4-FFF2-40B4-BE49-F238E27FC236}">
                <a16:creationId xmlns:a16="http://schemas.microsoft.com/office/drawing/2014/main" id="{DB026E88-CE95-ADCD-0A59-25B057A507F2}"/>
              </a:ext>
            </a:extLst>
          </p:cNvPr>
          <p:cNvGraphicFramePr>
            <a:graphicFrameLocks noGrp="1"/>
          </p:cNvGraphicFramePr>
          <p:nvPr>
            <p:extLst>
              <p:ext uri="{D42A27DB-BD31-4B8C-83A1-F6EECF244321}">
                <p14:modId xmlns:p14="http://schemas.microsoft.com/office/powerpoint/2010/main" val="3395120177"/>
              </p:ext>
            </p:extLst>
          </p:nvPr>
        </p:nvGraphicFramePr>
        <p:xfrm>
          <a:off x="479425" y="3028951"/>
          <a:ext cx="11233147" cy="3352799"/>
        </p:xfrm>
        <a:graphic>
          <a:graphicData uri="http://schemas.openxmlformats.org/drawingml/2006/table">
            <a:tbl>
              <a:tblPr firstRow="1" bandRow="1"/>
              <a:tblGrid>
                <a:gridCol w="1143022">
                  <a:extLst>
                    <a:ext uri="{9D8B030D-6E8A-4147-A177-3AD203B41FA5}">
                      <a16:colId xmlns:a16="http://schemas.microsoft.com/office/drawing/2014/main" val="3923907519"/>
                    </a:ext>
                  </a:extLst>
                </a:gridCol>
                <a:gridCol w="1143022">
                  <a:extLst>
                    <a:ext uri="{9D8B030D-6E8A-4147-A177-3AD203B41FA5}">
                      <a16:colId xmlns:a16="http://schemas.microsoft.com/office/drawing/2014/main" val="2511399564"/>
                    </a:ext>
                  </a:extLst>
                </a:gridCol>
                <a:gridCol w="1143022">
                  <a:extLst>
                    <a:ext uri="{9D8B030D-6E8A-4147-A177-3AD203B41FA5}">
                      <a16:colId xmlns:a16="http://schemas.microsoft.com/office/drawing/2014/main" val="1290269770"/>
                    </a:ext>
                  </a:extLst>
                </a:gridCol>
                <a:gridCol w="1143022">
                  <a:extLst>
                    <a:ext uri="{9D8B030D-6E8A-4147-A177-3AD203B41FA5}">
                      <a16:colId xmlns:a16="http://schemas.microsoft.com/office/drawing/2014/main" val="42248015"/>
                    </a:ext>
                  </a:extLst>
                </a:gridCol>
                <a:gridCol w="1143022">
                  <a:extLst>
                    <a:ext uri="{9D8B030D-6E8A-4147-A177-3AD203B41FA5}">
                      <a16:colId xmlns:a16="http://schemas.microsoft.com/office/drawing/2014/main" val="3495486200"/>
                    </a:ext>
                  </a:extLst>
                </a:gridCol>
                <a:gridCol w="1143022">
                  <a:extLst>
                    <a:ext uri="{9D8B030D-6E8A-4147-A177-3AD203B41FA5}">
                      <a16:colId xmlns:a16="http://schemas.microsoft.com/office/drawing/2014/main" val="3263865214"/>
                    </a:ext>
                  </a:extLst>
                </a:gridCol>
                <a:gridCol w="2088971">
                  <a:extLst>
                    <a:ext uri="{9D8B030D-6E8A-4147-A177-3AD203B41FA5}">
                      <a16:colId xmlns:a16="http://schemas.microsoft.com/office/drawing/2014/main" val="1439314750"/>
                    </a:ext>
                  </a:extLst>
                </a:gridCol>
                <a:gridCol w="1143022">
                  <a:extLst>
                    <a:ext uri="{9D8B030D-6E8A-4147-A177-3AD203B41FA5}">
                      <a16:colId xmlns:a16="http://schemas.microsoft.com/office/drawing/2014/main" val="4225324802"/>
                    </a:ext>
                  </a:extLst>
                </a:gridCol>
                <a:gridCol w="1143022">
                  <a:extLst>
                    <a:ext uri="{9D8B030D-6E8A-4147-A177-3AD203B41FA5}">
                      <a16:colId xmlns:a16="http://schemas.microsoft.com/office/drawing/2014/main" val="1668186724"/>
                    </a:ext>
                  </a:extLst>
                </a:gridCol>
              </a:tblGrid>
              <a:tr h="344834">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61144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9652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a:solidFill>
                            <a:schemeClr val="accent3"/>
                          </a:solidFill>
                          <a:latin typeface="+mj-lt"/>
                        </a:rPr>
                        <a:t>代理店</a:t>
                      </a:r>
                      <a:endParaRPr kumimoji="1" lang="ja-JP" altLang="en-US" sz="1200" dirty="0">
                        <a:solidFill>
                          <a:schemeClr val="accent3"/>
                        </a:solidFill>
                        <a:latin typeface="+mj-lt"/>
                      </a:endParaRP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chemeClr val="accent3"/>
                          </a:solidFill>
                          <a:latin typeface="+mj-lt"/>
                          <a:ea typeface="+mn-ea"/>
                          <a:cs typeface="+mn-cs"/>
                        </a:rPr>
                        <a:t>ディスプレイ広告（</a:t>
                      </a:r>
                      <a:r>
                        <a:rPr kumimoji="1" lang="ja-JP" altLang="en-US" sz="1200" kern="1200">
                          <a:solidFill>
                            <a:schemeClr val="accent3"/>
                          </a:solidFill>
                          <a:latin typeface="+mj-lt"/>
                          <a:ea typeface="+mn-ea"/>
                          <a:cs typeface="+mn-cs"/>
                        </a:rPr>
                        <a:t>予約型）入稿前</a:t>
                      </a:r>
                      <a:r>
                        <a:rPr kumimoji="1" lang="ja-JP" altLang="en-US" sz="1200" kern="1200" dirty="0">
                          <a:solidFill>
                            <a:schemeClr val="accent3"/>
                          </a:solidFill>
                          <a:latin typeface="+mj-lt"/>
                          <a:ea typeface="+mn-ea"/>
                          <a:cs typeface="+mn-cs"/>
                        </a:rPr>
                        <a:t>審査</a:t>
                      </a:r>
                      <a:r>
                        <a:rPr kumimoji="1" lang="ja-JP" altLang="en-US" sz="1200" kern="1200">
                          <a:solidFill>
                            <a:schemeClr val="accent3"/>
                          </a:solidFill>
                          <a:latin typeface="+mj-lt"/>
                          <a:ea typeface="+mn-ea"/>
                          <a:cs typeface="+mn-cs"/>
                        </a:rPr>
                        <a:t>依頼フォーム</a:t>
                      </a:r>
                      <a:br>
                        <a:rPr kumimoji="1" lang="ja-JP" altLang="en-US" sz="1200" kern="1200" dirty="0">
                          <a:solidFill>
                            <a:schemeClr val="tx1"/>
                          </a:solidFill>
                          <a:latin typeface="+mj-lt"/>
                          <a:ea typeface="+mn-ea"/>
                          <a:cs typeface="+mn-cs"/>
                        </a:rPr>
                      </a:br>
                      <a:r>
                        <a:rPr kumimoji="1" lang="en-US" sz="800" kern="1200" dirty="0">
                          <a:solidFill>
                            <a:schemeClr val="tx1"/>
                          </a:solidFill>
                          <a:latin typeface="+mj-lt"/>
                          <a:ea typeface="+mn-ea"/>
                          <a:cs typeface="+mn-cs"/>
                          <a:hlinkClick r:id="rId3"/>
                        </a:rPr>
                        <a:t>https://form-business.yahoo.co.jp/claris/enqueteForm?inquiry_type=guaranteed_review</a:t>
                      </a:r>
                      <a:endParaRPr kumimoji="1" lang="en-US" sz="800" kern="1200" dirty="0">
                        <a:solidFill>
                          <a:schemeClr val="tx1"/>
                        </a:solidFill>
                        <a:latin typeface="+mj-lt"/>
                        <a:ea typeface="+mn-ea"/>
                        <a:cs typeface="+mn-cs"/>
                      </a:endParaRP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chemeClr val="accent3"/>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dirty="0">
                          <a:solidFill>
                            <a:schemeClr val="accent3"/>
                          </a:solidFill>
                          <a:latin typeface="+mn-lt"/>
                          <a:ea typeface="+mn-ea"/>
                          <a:cs typeface="+mn-cs"/>
                        </a:rPr>
                        <a:t>演出を組み込む企画ページのリンク先</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chemeClr val="accent3"/>
                          </a:solidFill>
                          <a:latin typeface="Meiryo" panose="020B0604030504040204" pitchFamily="34" charset="-128"/>
                          <a:ea typeface="Meiryo" panose="020B0604030504040204" pitchFamily="34" charset="-128"/>
                          <a:cs typeface="+mn-cs"/>
                        </a:rPr>
                        <a:t>後日更新</a:t>
                      </a:r>
                      <a:r>
                        <a:rPr kumimoji="1" lang="en-US" altLang="zh-TW" sz="1200" kern="1200" dirty="0">
                          <a:solidFill>
                            <a:schemeClr val="accent3"/>
                          </a:solidFill>
                          <a:latin typeface="Meiryo" panose="020B0604030504040204" pitchFamily="34" charset="-128"/>
                          <a:ea typeface="Meiryo" panose="020B0604030504040204" pitchFamily="34" charset="-128"/>
                          <a:cs typeface="+mn-cs"/>
                        </a:rPr>
                        <a:t>/</a:t>
                      </a:r>
                      <a:r>
                        <a:rPr kumimoji="1" lang="zh-TW" altLang="en-US" sz="1200" kern="1200" dirty="0">
                          <a:solidFill>
                            <a:schemeClr val="accent3"/>
                          </a:solidFill>
                          <a:latin typeface="Meiryo" panose="020B0604030504040204" pitchFamily="34" charset="-128"/>
                          <a:ea typeface="Meiryo" panose="020B0604030504040204" pitchFamily="34" charset="-128"/>
                          <a:cs typeface="+mn-cs"/>
                        </a:rPr>
                        <a:t>公開予定</a:t>
                      </a:r>
                      <a:endParaRPr kumimoji="1" lang="ja-JP" altLang="en-US" sz="1200" kern="1200" dirty="0">
                        <a:solidFill>
                          <a:schemeClr val="accent3"/>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どちらも未公開の場合は、</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j-lt"/>
                          <a:ea typeface="+mn-ea"/>
                          <a:cs typeface="+mn-cs"/>
                        </a:rPr>
                        <a:t>公開</a:t>
                      </a:r>
                      <a:r>
                        <a:rPr kumimoji="1" lang="ja-JP" altLang="en-US" sz="1200" kern="1200" dirty="0">
                          <a:solidFill>
                            <a:schemeClr val="accent3"/>
                          </a:solidFill>
                          <a:latin typeface="+mj-lt"/>
                          <a:ea typeface="+mn-ea"/>
                          <a:cs typeface="+mn-cs"/>
                        </a:rPr>
                        <a:t>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a:solidFill>
                            <a:schemeClr val="accent3"/>
                          </a:solidFill>
                          <a:latin typeface="+mj-lt"/>
                          <a:ea typeface="+mn-ea"/>
                          <a:cs typeface="+mn-cs"/>
                        </a:rPr>
                        <a:t>企画ページ</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n-lt"/>
                          <a:ea typeface="+mn-ea"/>
                          <a:cs typeface="+mn-cs"/>
                        </a:rPr>
                        <a:t>ヤフー</a:t>
                      </a:r>
                      <a:r>
                        <a:rPr kumimoji="1" lang="ja-JP" altLang="en-US" sz="1200" kern="1200" dirty="0">
                          <a:solidFill>
                            <a:schemeClr val="accent3"/>
                          </a:solidFill>
                          <a:latin typeface="+mn-lt"/>
                          <a:ea typeface="+mn-ea"/>
                          <a:cs typeface="+mn-cs"/>
                        </a:rPr>
                        <a:t>営業が社内にて入稿前審査を実施し承認がおりたラフ案</a:t>
                      </a:r>
                      <a:br>
                        <a:rPr kumimoji="1" lang="ja-JP" altLang="en-US" sz="1200" kern="1200">
                          <a:solidFill>
                            <a:schemeClr val="accent3"/>
                          </a:solidFill>
                          <a:latin typeface="+mj-lt"/>
                          <a:ea typeface="+mn-ea"/>
                          <a:cs typeface="+mn-cs"/>
                        </a:rPr>
                      </a:br>
                      <a:endParaRPr kumimoji="1" lang="en-US" altLang="ja-JP" sz="1200" kern="1200" dirty="0">
                        <a:solidFill>
                          <a:schemeClr val="accent3"/>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a:solidFill>
                            <a:schemeClr val="accent3"/>
                          </a:solidFill>
                          <a:latin typeface="+mj-lt"/>
                          <a:ea typeface="+mn-ea"/>
                          <a:cs typeface="+mn-cs"/>
                        </a:rPr>
                        <a:t>広告</a:t>
                      </a:r>
                      <a:r>
                        <a:rPr kumimoji="1" lang="ja-JP" altLang="en-US" sz="1200" kern="1200" dirty="0">
                          <a:solidFill>
                            <a:schemeClr val="accent3"/>
                          </a:solidFill>
                          <a:latin typeface="+mj-lt"/>
                          <a:ea typeface="+mn-ea"/>
                          <a:cs typeface="+mn-cs"/>
                        </a:rPr>
                        <a:t>主様サイト</a:t>
                      </a:r>
                      <a:br>
                        <a:rPr kumimoji="1" lang="ja-JP" altLang="en-US" sz="1200" kern="1200" dirty="0">
                          <a:solidFill>
                            <a:schemeClr val="accent3"/>
                          </a:solidFill>
                          <a:latin typeface="+mj-lt"/>
                          <a:ea typeface="+mn-ea"/>
                          <a:cs typeface="+mn-cs"/>
                        </a:rPr>
                      </a:br>
                      <a:r>
                        <a:rPr kumimoji="1" lang="ja-JP" altLang="en-US" sz="1200" kern="1200" dirty="0">
                          <a:solidFill>
                            <a:schemeClr val="accent3"/>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a:solidFill>
                            <a:schemeClr val="accent3"/>
                          </a:solidFill>
                          <a:latin typeface="+mj-lt"/>
                          <a:ea typeface="+mn-ea"/>
                          <a:cs typeface="+mn-cs"/>
                        </a:rPr>
                        <a:t>トップページカスタマイズで</a:t>
                      </a:r>
                      <a:br>
                        <a:rPr kumimoji="1" lang="en-US" altLang="ja-JP" sz="1200" kern="1200" dirty="0">
                          <a:solidFill>
                            <a:schemeClr val="accent3"/>
                          </a:solidFill>
                          <a:latin typeface="+mj-lt"/>
                          <a:ea typeface="+mn-ea"/>
                          <a:cs typeface="+mn-cs"/>
                        </a:rPr>
                      </a:br>
                      <a:r>
                        <a:rPr kumimoji="1" lang="ja-JP" altLang="en-US" sz="1200" kern="1200">
                          <a:solidFill>
                            <a:schemeClr val="accent3"/>
                          </a:solidFill>
                          <a:latin typeface="+mj-lt"/>
                          <a:ea typeface="+mn-ea"/>
                          <a:cs typeface="+mn-cs"/>
                        </a:rPr>
                        <a:t>ある旨を記載</a:t>
                      </a:r>
                      <a:endParaRPr kumimoji="1" lang="ja-JP" altLang="en-US" sz="1200" kern="1200" dirty="0">
                        <a:solidFill>
                          <a:schemeClr val="accent3"/>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dirty="0">
                          <a:solidFill>
                            <a:schemeClr val="accent3"/>
                          </a:solidFill>
                          <a:latin typeface="+mj-lt"/>
                          <a:ea typeface="+mn-ea"/>
                          <a:cs typeface="+mn-cs"/>
                        </a:rPr>
                        <a:t>誘導用広告の審査も同時に行えます（任意）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951649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lang="ja-JP" altLang="en-US"/>
              <a:t>免責事項</a:t>
            </a:r>
          </a:p>
        </p:txBody>
      </p:sp>
      <p:pic>
        <p:nvPicPr>
          <p:cNvPr id="7" name="図プレースホルダー 6" descr="アイコン&#10;&#10;自動的に生成された説明">
            <a:extLst>
              <a:ext uri="{FF2B5EF4-FFF2-40B4-BE49-F238E27FC236}">
                <a16:creationId xmlns:a16="http://schemas.microsoft.com/office/drawing/2014/main" id="{4ED9EB60-167C-AB36-80D8-7FE31CBA972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wrap="none"/>
          <a:lstStyle/>
          <a:p>
            <a:r>
              <a:rPr lang="ja-JP" altLang="en-US"/>
              <a:t>その他</a:t>
            </a:r>
            <a:endParaRPr lang="en-US" altLang="ja-JP" dirty="0"/>
          </a:p>
          <a:p>
            <a:r>
              <a:rPr lang="ja-JP" altLang="en-US"/>
              <a:t>注意事項</a:t>
            </a:r>
          </a:p>
        </p:txBody>
      </p:sp>
      <p:sp>
        <p:nvSpPr>
          <p:cNvPr id="6" name="Rectangle 46">
            <a:extLst>
              <a:ext uri="{FF2B5EF4-FFF2-40B4-BE49-F238E27FC236}">
                <a16:creationId xmlns:a16="http://schemas.microsoft.com/office/drawing/2014/main" id="{8114F336-2525-3A88-72A8-E51C076BD09C}"/>
              </a:ext>
            </a:extLst>
          </p:cNvPr>
          <p:cNvSpPr>
            <a:spLocks noChangeArrowheads="1"/>
          </p:cNvSpPr>
          <p:nvPr/>
        </p:nvSpPr>
        <p:spPr bwMode="auto">
          <a:xfrm>
            <a:off x="479425" y="1274209"/>
            <a:ext cx="11233149" cy="467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a:solidFill>
                  <a:srgbClr val="545454"/>
                </a:solidFill>
                <a:latin typeface="メイリオ"/>
                <a:ea typeface="メイリオ"/>
              </a:rPr>
              <a:t>申込者</a:t>
            </a:r>
            <a:r>
              <a:rPr lang="ja-JP" altLang="en-US" sz="1200" kern="0" dirty="0">
                <a:solidFill>
                  <a:srgbClr val="545454"/>
                </a:solidFill>
                <a:latin typeface="メイリオ"/>
                <a:ea typeface="メイリオ"/>
              </a:rPr>
              <a:t>・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a:solidFill>
                  <a:srgbClr val="545454"/>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rgbClr val="545454"/>
                </a:solidFill>
                <a:latin typeface="メイリオ"/>
                <a:ea typeface="メイリオ"/>
              </a:rPr>
              <a:t>停電</a:t>
            </a:r>
            <a:r>
              <a:rPr lang="ja-JP" altLang="en-US" sz="1200" kern="0" dirty="0">
                <a:solidFill>
                  <a:srgbClr val="545454"/>
                </a:solidFill>
                <a:latin typeface="メイリオ"/>
                <a:ea typeface="メイリオ"/>
              </a:rPr>
              <a:t>・通信回線の事故・天災等の不可抗力、通信事業者の不履行、インターネットインフラその他サーバー等のシステム上</a:t>
            </a:r>
            <a:r>
              <a:rPr lang="ja-JP" altLang="en-US" sz="1200" kern="0">
                <a:solidFill>
                  <a:srgbClr val="545454"/>
                </a:solidFill>
                <a:latin typeface="メイリオ"/>
                <a:ea typeface="メイリオ"/>
              </a:rPr>
              <a:t>の不具合</a:t>
            </a:r>
            <a:r>
              <a:rPr lang="ja-JP" altLang="en-US" sz="1200" kern="0" dirty="0">
                <a:solidFill>
                  <a:srgbClr val="545454"/>
                </a:solidFill>
                <a:latin typeface="メイリオ"/>
                <a:ea typeface="メイリオ"/>
              </a:rPr>
              <a:t>、緊急メンテナンスの発生などヤフーの責に帰すべき事由以外の原因により、企画ページの全部または</a:t>
            </a:r>
            <a:r>
              <a:rPr lang="ja-JP" altLang="en-US" sz="1200" kern="0">
                <a:solidFill>
                  <a:srgbClr val="545454"/>
                </a:solidFill>
                <a:latin typeface="メイリオ"/>
                <a:ea typeface="メイリオ"/>
              </a:rPr>
              <a:t>一部を掲載</a:t>
            </a:r>
            <a:r>
              <a:rPr lang="ja-JP" altLang="en-US" sz="1200" kern="0" dirty="0">
                <a:solidFill>
                  <a:srgbClr val="545454"/>
                </a:solidFill>
                <a:latin typeface="メイリオ"/>
                <a:ea typeface="メイリオ"/>
              </a:rPr>
              <a:t>できなかった場合、ヤフーはその責を問われないものとし、当該履行については、当該原因の影響とみなされる範囲</a:t>
            </a:r>
            <a:r>
              <a:rPr lang="ja-JP" altLang="en-US" sz="1200" kern="0">
                <a:solidFill>
                  <a:srgbClr val="545454"/>
                </a:solidFill>
                <a:latin typeface="メイリオ"/>
                <a:ea typeface="メイリオ"/>
              </a:rPr>
              <a:t>まで義務を</a:t>
            </a:r>
            <a:r>
              <a:rPr lang="ja-JP" altLang="en-US" sz="1200" kern="0" dirty="0">
                <a:solidFill>
                  <a:srgbClr val="545454"/>
                </a:solidFill>
                <a:latin typeface="メイリオ"/>
                <a:ea typeface="メイリオ"/>
              </a:rPr>
              <a:t>免除されるものとします。ただし、ヤフーの故意または重過失による場合はこの限りでは</a:t>
            </a:r>
            <a:r>
              <a:rPr lang="ja-JP" altLang="en-US" sz="1200" kern="0">
                <a:solidFill>
                  <a:srgbClr val="545454"/>
                </a:solidFill>
                <a:latin typeface="メイリオ"/>
                <a:ea typeface="メイリオ"/>
              </a:rPr>
              <a:t>ありません。</a:t>
            </a:r>
            <a:br>
              <a:rPr lang="en-US" altLang="ja-JP" sz="1200" kern="0" dirty="0">
                <a:solidFill>
                  <a:srgbClr val="545454"/>
                </a:solidFill>
                <a:latin typeface="メイリオ"/>
                <a:ea typeface="メイリオ"/>
              </a:rPr>
            </a:br>
            <a:r>
              <a:rPr lang="ja-JP" altLang="en-US" sz="1200" kern="0">
                <a:solidFill>
                  <a:srgbClr val="545454"/>
                </a:solidFill>
                <a:latin typeface="メイリオ"/>
                <a:ea typeface="メイリオ"/>
              </a:rPr>
              <a:t>なお</a:t>
            </a:r>
            <a:r>
              <a:rPr lang="ja-JP" altLang="en-US" sz="1200" kern="0" dirty="0">
                <a:solidFill>
                  <a:srgbClr val="545454"/>
                </a:solidFill>
                <a:latin typeface="メイリオ"/>
                <a:ea typeface="メイリオ"/>
              </a:rPr>
              <a:t>、この場合、ヤフーが掲載を行わなかった部分については、協賛料金への申込者の支払債務は生じないものと</a:t>
            </a:r>
            <a:r>
              <a:rPr lang="ja-JP" altLang="en-US" sz="1200" kern="0">
                <a:solidFill>
                  <a:srgbClr val="545454"/>
                </a:solidFill>
                <a:latin typeface="メイリオ"/>
                <a:ea typeface="メイリオ"/>
              </a:rPr>
              <a:t>します。</a:t>
            </a:r>
            <a:endParaRPr lang="ja-JP" altLang="en-US"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a:solidFill>
                  <a:srgbClr val="545454"/>
                </a:solidFill>
                <a:latin typeface="メイリオ"/>
                <a:ea typeface="メイリオ"/>
              </a:rPr>
              <a:t>企画</a:t>
            </a:r>
            <a:r>
              <a:rPr lang="ja-JP" altLang="en-US" sz="1200" kern="0" dirty="0">
                <a:solidFill>
                  <a:srgbClr val="545454"/>
                </a:solidFill>
                <a:latin typeface="メイリオ"/>
                <a:ea typeface="メイリオ"/>
              </a:rPr>
              <a:t>ページ掲載中に、当該サイトからのリンクがデッドリンクとなった場合や、リンク先のサイトに</a:t>
            </a:r>
            <a:r>
              <a:rPr lang="ja-JP" altLang="en-US" sz="1200" kern="0">
                <a:solidFill>
                  <a:srgbClr val="545454"/>
                </a:solidFill>
                <a:latin typeface="メイリオ"/>
                <a:ea typeface="メイリオ"/>
              </a:rPr>
              <a:t>不具合が発生</a:t>
            </a:r>
            <a:r>
              <a:rPr lang="ja-JP" altLang="en-US" sz="1200" kern="0" dirty="0">
                <a:solidFill>
                  <a:srgbClr val="545454"/>
                </a:solidFill>
                <a:latin typeface="メイリオ"/>
                <a:ea typeface="メイリオ"/>
              </a:rPr>
              <a:t>した場合、ヤフーは当該企画ページの掲載を停止することができるものとし、この場合、ヤフーは企画ページ不掲載の</a:t>
            </a:r>
            <a:r>
              <a:rPr lang="ja-JP" altLang="en-US" sz="1200" kern="0">
                <a:solidFill>
                  <a:srgbClr val="545454"/>
                </a:solidFill>
                <a:latin typeface="メイリオ"/>
                <a:ea typeface="メイリオ"/>
              </a:rPr>
              <a:t>責を負わない</a:t>
            </a:r>
            <a:r>
              <a:rPr lang="ja-JP" altLang="en-US" sz="1200" kern="0" dirty="0">
                <a:solidFill>
                  <a:srgbClr val="545454"/>
                </a:solidFill>
                <a:latin typeface="メイリオ"/>
                <a:ea typeface="メイリオ"/>
              </a:rPr>
              <a:t>ものと</a:t>
            </a:r>
            <a:r>
              <a:rPr lang="ja-JP" altLang="en-US" sz="1200" kern="0">
                <a:solidFill>
                  <a:srgbClr val="545454"/>
                </a:solidFill>
                <a:latin typeface="メイリオ"/>
                <a:ea typeface="メイリオ"/>
              </a:rPr>
              <a:t>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a:solidFill>
                  <a:srgbClr val="545454"/>
                </a:solidFill>
                <a:latin typeface="メイリオ"/>
                <a:ea typeface="メイリオ"/>
              </a:rPr>
              <a:t>本商品</a:t>
            </a:r>
            <a:r>
              <a:rPr lang="ja-JP" altLang="en-US" sz="1200" kern="0" dirty="0">
                <a:solidFill>
                  <a:srgbClr val="545454"/>
                </a:solidFill>
                <a:latin typeface="メイリオ"/>
                <a:ea typeface="メイリオ"/>
              </a:rPr>
              <a:t>につきましては、以下①～③を企画ページの掲載調整時間とし、ヤフーは当該掲載調整時間内の</a:t>
            </a:r>
            <a:r>
              <a:rPr lang="ja-JP" altLang="en-US" sz="1200" kern="0">
                <a:solidFill>
                  <a:srgbClr val="545454"/>
                </a:solidFill>
                <a:latin typeface="メイリオ"/>
                <a:ea typeface="メイリオ"/>
              </a:rPr>
              <a:t>不具合、不完全</a:t>
            </a:r>
            <a:r>
              <a:rPr lang="ja-JP" altLang="en-US" sz="1200" kern="0" dirty="0">
                <a:solidFill>
                  <a:srgbClr val="545454"/>
                </a:solidFill>
                <a:latin typeface="メイリオ"/>
                <a:ea typeface="メイリオ"/>
              </a:rPr>
              <a:t>掲載または未掲載について免責されるものと</a:t>
            </a:r>
            <a:r>
              <a:rPr lang="ja-JP" altLang="en-US" sz="1200" kern="0">
                <a:solidFill>
                  <a:srgbClr val="545454"/>
                </a:solidFill>
                <a:latin typeface="メイリオ"/>
                <a:ea typeface="メイリオ"/>
              </a:rPr>
              <a:t>します。</a:t>
            </a:r>
            <a:br>
              <a:rPr lang="en-US" altLang="ja-JP" sz="1200" kern="0" dirty="0">
                <a:solidFill>
                  <a:srgbClr val="545454"/>
                </a:solidFill>
                <a:latin typeface="メイリオ"/>
                <a:ea typeface="メイリオ"/>
              </a:rPr>
            </a:br>
            <a:r>
              <a:rPr lang="ja-JP" altLang="en-US" sz="1200" kern="0">
                <a:solidFill>
                  <a:srgbClr val="545454"/>
                </a:solidFill>
                <a:latin typeface="メイリオ"/>
                <a:ea typeface="メイリオ"/>
              </a:rPr>
              <a:t>①</a:t>
            </a:r>
            <a:r>
              <a:rPr lang="ja-JP" altLang="en-US" sz="1200" kern="0" dirty="0">
                <a:solidFill>
                  <a:srgbClr val="545454"/>
                </a:solidFill>
                <a:latin typeface="メイリオ"/>
                <a:ea typeface="メイリオ"/>
              </a:rPr>
              <a:t>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a:t>
            </a:r>
            <a:r>
              <a:rPr lang="ja-JP" altLang="en-US" sz="1200" kern="0">
                <a:solidFill>
                  <a:srgbClr val="545454"/>
                </a:solidFill>
                <a:latin typeface="メイリオ"/>
                <a:ea typeface="メイリオ"/>
              </a:rPr>
              <a:t>は追加された</a:t>
            </a:r>
            <a:r>
              <a:rPr lang="ja-JP" altLang="en-US" sz="1200" kern="0" dirty="0">
                <a:solidFill>
                  <a:srgbClr val="545454"/>
                </a:solidFill>
                <a:latin typeface="メイリオ"/>
                <a:ea typeface="メイリオ"/>
              </a:rPr>
              <a:t>場合における、当該企画ページの掲載予定時刻から</a:t>
            </a:r>
            <a:r>
              <a:rPr lang="en-US" altLang="ja-JP" sz="1200" kern="0" dirty="0">
                <a:solidFill>
                  <a:srgbClr val="545454"/>
                </a:solidFill>
                <a:latin typeface="メイリオ"/>
                <a:ea typeface="メイリオ"/>
              </a:rPr>
              <a:t>12</a:t>
            </a:r>
            <a:r>
              <a:rPr lang="ja-JP" altLang="en-US" sz="1200" kern="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a:solidFill>
                  <a:srgbClr val="545454"/>
                </a:solidFill>
                <a:latin typeface="メイリオ"/>
                <a:ea typeface="メイリオ"/>
              </a:rPr>
              <a:t>②</a:t>
            </a:r>
            <a:r>
              <a:rPr lang="ja-JP" altLang="en-US" sz="1200" kern="0" dirty="0">
                <a:solidFill>
                  <a:srgbClr val="545454"/>
                </a:solidFill>
                <a:latin typeface="メイリオ"/>
                <a:ea typeface="メイリオ"/>
              </a:rPr>
              <a:t>企画ページの掲載開始日が営業日以外の場合における、当該掲載開始時間から翌営業日</a:t>
            </a:r>
            <a:r>
              <a:rPr lang="ja-JP" altLang="en-US" sz="1200" kern="0">
                <a:solidFill>
                  <a:srgbClr val="545454"/>
                </a:solidFill>
                <a:latin typeface="メイリオ"/>
                <a:ea typeface="メイリオ"/>
              </a:rPr>
              <a:t>正午まで</a:t>
            </a:r>
            <a:br>
              <a:rPr lang="en-US" altLang="ja-JP" sz="1200" kern="0" dirty="0">
                <a:solidFill>
                  <a:srgbClr val="545454"/>
                </a:solidFill>
                <a:latin typeface="メイリオ"/>
                <a:ea typeface="メイリオ"/>
              </a:rPr>
            </a:br>
            <a:r>
              <a:rPr lang="ja-JP" altLang="en-US" sz="1200" kern="0">
                <a:solidFill>
                  <a:srgbClr val="545454"/>
                </a:solidFill>
                <a:latin typeface="メイリオ"/>
                <a:ea typeface="メイリオ"/>
              </a:rPr>
              <a:t>③</a:t>
            </a:r>
            <a:r>
              <a:rPr lang="ja-JP" altLang="en-US" sz="1200" kern="0" dirty="0">
                <a:solidFill>
                  <a:srgbClr val="545454"/>
                </a:solidFill>
                <a:latin typeface="メイリオ"/>
                <a:ea typeface="メイリオ"/>
              </a:rPr>
              <a:t>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22763289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862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E500DAE-078A-9083-D5BD-3EC9C1E34A0A}"/>
              </a:ext>
            </a:extLst>
          </p:cNvPr>
          <p:cNvSpPr>
            <a:spLocks noGrp="1"/>
          </p:cNvSpPr>
          <p:nvPr>
            <p:ph type="body" sz="quarter" idx="10"/>
          </p:nvPr>
        </p:nvSpPr>
        <p:spPr/>
        <p:txBody>
          <a:bodyPr/>
          <a:lstStyle/>
          <a:p>
            <a:r>
              <a:rPr kumimoji="1" lang="ja-JP" altLang="en-US" dirty="0"/>
              <a:t>トップページカスタマイズ企画　</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ライト版</a:t>
            </a:r>
            <a:r>
              <a:rPr kumimoji="1" lang="ja-JP" altLang="en-US" dirty="0"/>
              <a:t>（</a:t>
            </a:r>
            <a:r>
              <a:rPr kumimoji="1" lang="en-US" altLang="ja-JP" dirty="0"/>
              <a:t>2023</a:t>
            </a:r>
            <a:r>
              <a:rPr kumimoji="1" lang="ja-JP" altLang="en-US" dirty="0"/>
              <a:t>年</a:t>
            </a:r>
            <a:r>
              <a:rPr kumimoji="1" lang="en-US" altLang="ja-JP" dirty="0"/>
              <a:t>7</a:t>
            </a:r>
            <a:r>
              <a:rPr kumimoji="1" lang="ja-JP" altLang="en-US" dirty="0"/>
              <a:t>月～</a:t>
            </a:r>
            <a:r>
              <a:rPr lang="en-US" altLang="ja-JP" dirty="0"/>
              <a:t>9</a:t>
            </a:r>
            <a:r>
              <a:rPr kumimoji="1" lang="ja-JP" altLang="en-US" dirty="0"/>
              <a:t>月）変更点</a:t>
            </a:r>
          </a:p>
        </p:txBody>
      </p:sp>
      <p:pic>
        <p:nvPicPr>
          <p:cNvPr id="6" name="図プレースホルダー 5" descr="アイコン&#10;&#10;自動的に生成された説明">
            <a:extLst>
              <a:ext uri="{FF2B5EF4-FFF2-40B4-BE49-F238E27FC236}">
                <a16:creationId xmlns:a16="http://schemas.microsoft.com/office/drawing/2014/main" id="{F96F4B9A-C0C3-6EBF-CA53-D03A3905029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D391FAB2-560E-9563-FB7E-2518C2ED7D69}"/>
              </a:ext>
            </a:extLst>
          </p:cNvPr>
          <p:cNvSpPr>
            <a:spLocks noGrp="1"/>
          </p:cNvSpPr>
          <p:nvPr>
            <p:ph type="body" sz="quarter" idx="12"/>
          </p:nvPr>
        </p:nvSpPr>
        <p:spPr/>
        <p:txBody>
          <a:bodyPr/>
          <a:lstStyle/>
          <a:p>
            <a:r>
              <a:rPr kumimoji="1" lang="ja-JP" altLang="en-US" spc="0"/>
              <a:t>変更点</a:t>
            </a:r>
          </a:p>
        </p:txBody>
      </p:sp>
      <p:sp>
        <p:nvSpPr>
          <p:cNvPr id="8" name="テキスト ボックス 7">
            <a:extLst>
              <a:ext uri="{FF2B5EF4-FFF2-40B4-BE49-F238E27FC236}">
                <a16:creationId xmlns:a16="http://schemas.microsoft.com/office/drawing/2014/main" id="{44BBA0DC-79CC-2B38-8536-63FEDAF659C4}"/>
              </a:ext>
            </a:extLst>
          </p:cNvPr>
          <p:cNvSpPr txBox="1"/>
          <p:nvPr/>
        </p:nvSpPr>
        <p:spPr>
          <a:xfrm>
            <a:off x="479425" y="1268413"/>
            <a:ext cx="9505056" cy="339324"/>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商品価格（誘導広告の最低出稿金額・制作費、対象商品）変更なし</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45890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02</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a:t>商品概要</a:t>
            </a:r>
          </a:p>
        </p:txBody>
      </p:sp>
      <p:pic>
        <p:nvPicPr>
          <p:cNvPr id="5" name="図プレースホルダー 4" descr="アイコン&#10;&#10;自動的に生成された説明">
            <a:extLst>
              <a:ext uri="{FF2B5EF4-FFF2-40B4-BE49-F238E27FC236}">
                <a16:creationId xmlns:a16="http://schemas.microsoft.com/office/drawing/2014/main" id="{360C362C-A880-55DC-765B-31931469443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841121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0"/>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kumimoji="1" lang="ja-JP" altLang="en-US" dirty="0"/>
          </a:p>
        </p:txBody>
      </p:sp>
      <p:pic>
        <p:nvPicPr>
          <p:cNvPr id="7" name="図プレースホルダー 6" descr="アイコン&#10;&#10;自動的に生成された説明">
            <a:extLst>
              <a:ext uri="{FF2B5EF4-FFF2-40B4-BE49-F238E27FC236}">
                <a16:creationId xmlns:a16="http://schemas.microsoft.com/office/drawing/2014/main" id="{7339F28E-4C95-EF75-9EA5-2F6C7ACD0FF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15E25B65-0F47-1E96-EF10-BB07C5F25584}"/>
              </a:ext>
            </a:extLst>
          </p:cNvPr>
          <p:cNvSpPr>
            <a:spLocks noGrp="1"/>
          </p:cNvSpPr>
          <p:nvPr>
            <p:ph type="body" sz="quarter" idx="12"/>
          </p:nvPr>
        </p:nvSpPr>
        <p:spPr/>
        <p:txBody>
          <a:bodyPr/>
          <a:lstStyle/>
          <a:p>
            <a:r>
              <a:rPr lang="ja-JP" altLang="en-US" dirty="0"/>
              <a:t>商品概要</a:t>
            </a:r>
          </a:p>
        </p:txBody>
      </p:sp>
      <p:sp>
        <p:nvSpPr>
          <p:cNvPr id="5" name="スライド番号プレースホルダー 4"/>
          <p:cNvSpPr>
            <a:spLocks noGrp="1"/>
          </p:cNvSpPr>
          <p:nvPr>
            <p:ph type="sldNum" sz="quarter" idx="4294967295"/>
          </p:nvPr>
        </p:nvSpPr>
        <p:spPr>
          <a:xfrm>
            <a:off x="11158538" y="6524625"/>
            <a:ext cx="1033462" cy="365125"/>
          </a:xfrm>
          <a:prstGeom prst="rect">
            <a:avLst/>
          </a:prstGeom>
        </p:spPr>
        <p:txBody>
          <a:bodyPr/>
          <a:lstStyle/>
          <a:p>
            <a:fld id="{F9BD7636-22E7-4304-ABE2-16A3D163D5E1}" type="slidenum">
              <a:rPr lang="ja-JP" altLang="en-US" smtClean="0"/>
              <a:pPr/>
              <a:t>6</a:t>
            </a:fld>
            <a:endParaRPr lang="ja-JP" altLang="en-US"/>
          </a:p>
        </p:txBody>
      </p:sp>
      <p:pic>
        <p:nvPicPr>
          <p:cNvPr id="14" name="図 13"/>
          <p:cNvPicPr>
            <a:picLocks noChangeAspect="1"/>
          </p:cNvPicPr>
          <p:nvPr/>
        </p:nvPicPr>
        <p:blipFill>
          <a:blip r:embed="rId3"/>
          <a:stretch>
            <a:fillRect/>
          </a:stretch>
        </p:blipFill>
        <p:spPr>
          <a:xfrm>
            <a:off x="4098168" y="3046820"/>
            <a:ext cx="1804944" cy="2862842"/>
          </a:xfrm>
          <a:prstGeom prst="rect">
            <a:avLst/>
          </a:prstGeom>
        </p:spPr>
      </p:pic>
      <p:sp>
        <p:nvSpPr>
          <p:cNvPr id="15" name="テキスト ボックス 14">
            <a:extLst>
              <a:ext uri="{FF2B5EF4-FFF2-40B4-BE49-F238E27FC236}">
                <a16:creationId xmlns:a16="http://schemas.microsoft.com/office/drawing/2014/main" id="{A45E4669-49D5-3945-9AEA-4B544CD1D659}"/>
              </a:ext>
            </a:extLst>
          </p:cNvPr>
          <p:cNvSpPr txBox="1"/>
          <p:nvPr/>
        </p:nvSpPr>
        <p:spPr>
          <a:xfrm>
            <a:off x="1919536" y="2575643"/>
            <a:ext cx="1261884"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バナーをタップ</a:t>
            </a:r>
            <a:endParaRPr kumimoji="0" lang="en-US" altLang="ja-JP" sz="1200" b="1" i="0" u="none" strike="noStrike" kern="0" cap="none" spc="0" normalizeH="0" baseline="0" noProof="0" dirty="0">
              <a:ln>
                <a:noFill/>
              </a:ln>
              <a:solidFill>
                <a:prstClr val="black"/>
              </a:solidFill>
              <a:effectLst/>
              <a:uLnTx/>
              <a:uFillTx/>
            </a:endParaRPr>
          </a:p>
        </p:txBody>
      </p:sp>
      <p:sp>
        <p:nvSpPr>
          <p:cNvPr id="16" name="テキスト ボックス 15">
            <a:extLst>
              <a:ext uri="{FF2B5EF4-FFF2-40B4-BE49-F238E27FC236}">
                <a16:creationId xmlns:a16="http://schemas.microsoft.com/office/drawing/2014/main" id="{8AC21CF2-986D-7E40-9FCF-4D0C4FA2FCF0}"/>
              </a:ext>
            </a:extLst>
          </p:cNvPr>
          <p:cNvSpPr txBox="1"/>
          <p:nvPr/>
        </p:nvSpPr>
        <p:spPr>
          <a:xfrm>
            <a:off x="4230270" y="2524601"/>
            <a:ext cx="1723550"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冒頭切り替え</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endParaRPr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9E6D3B-CC7E-604C-ADBB-CF0BEE113BD4}"/>
              </a:ext>
            </a:extLst>
          </p:cNvPr>
          <p:cNvSpPr txBox="1"/>
          <p:nvPr/>
        </p:nvSpPr>
        <p:spPr>
          <a:xfrm>
            <a:off x="6533504" y="2526795"/>
            <a:ext cx="1723549"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演出</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p>
        </p:txBody>
      </p:sp>
      <p:sp>
        <p:nvSpPr>
          <p:cNvPr id="18" name="三角形 33">
            <a:extLst>
              <a:ext uri="{FF2B5EF4-FFF2-40B4-BE49-F238E27FC236}">
                <a16:creationId xmlns:a16="http://schemas.microsoft.com/office/drawing/2014/main" id="{993A67E6-B8FF-3E4C-ADBA-DB878DA3122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三角形 33">
            <a:extLst>
              <a:ext uri="{FF2B5EF4-FFF2-40B4-BE49-F238E27FC236}">
                <a16:creationId xmlns:a16="http://schemas.microsoft.com/office/drawing/2014/main" id="{993A67E6-B8FF-3E4C-ADBA-DB878DA3122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三角形 33">
            <a:extLst>
              <a:ext uri="{FF2B5EF4-FFF2-40B4-BE49-F238E27FC236}">
                <a16:creationId xmlns:a16="http://schemas.microsoft.com/office/drawing/2014/main" id="{993A67E6-B8FF-3E4C-ADBA-DB878DA3122E}"/>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1" name="円形吹き出し 20"/>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前に</a:t>
            </a:r>
            <a:endParaRPr kumimoji="0" lang="en-US" altLang="ja-JP" sz="1400" b="1" i="0" u="none" strike="noStrike" kern="0" cap="none" spc="0" normalizeH="0" baseline="0" noProof="0">
              <a:ln>
                <a:noFill/>
              </a:ln>
              <a:solidFill>
                <a:prstClr val="black"/>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倒れる！</a:t>
            </a:r>
            <a:endParaRPr kumimoji="0" lang="ja-JP" altLang="en-US" sz="1400" b="1"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2" name="テキスト ボックス 21"/>
          <p:cNvSpPr txBox="1"/>
          <p:nvPr/>
        </p:nvSpPr>
        <p:spPr>
          <a:xfrm>
            <a:off x="1487488" y="6278977"/>
            <a:ext cx="779465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srgbClr val="FF0000"/>
                </a:solidFill>
              </a:rPr>
              <a:t>※</a:t>
            </a:r>
            <a:r>
              <a:rPr kumimoji="0" lang="ja-JP" altLang="en-US" sz="900" kern="0" dirty="0">
                <a:solidFill>
                  <a:srgbClr val="FF0000"/>
                </a:solidFill>
              </a:rPr>
              <a:t>演出アニメーション部分の冒頭切り替えに利用するバナー</a:t>
            </a:r>
            <a:r>
              <a:rPr kumimoji="0" lang="ja-JP" altLang="en-US" sz="900" b="0" i="0" u="none" strike="noStrike" kern="0" cap="none" spc="0" normalizeH="0" baseline="0" noProof="0" dirty="0">
                <a:ln>
                  <a:noFill/>
                </a:ln>
                <a:solidFill>
                  <a:srgbClr val="FF0000"/>
                </a:solidFill>
                <a:effectLst/>
                <a:uLnTx/>
                <a:uFillTx/>
              </a:rPr>
              <a:t>画像、</a:t>
            </a:r>
            <a:r>
              <a:rPr kumimoji="0" lang="zh-TW" altLang="en-US" sz="900" b="0" i="0" u="none" strike="noStrike" kern="0" cap="none" spc="0" normalizeH="0" baseline="0" noProof="0" dirty="0">
                <a:ln>
                  <a:noFill/>
                </a:ln>
                <a:solidFill>
                  <a:srgbClr val="FF0000"/>
                </a:solidFill>
                <a:effectLst/>
                <a:uLnTx/>
                <a:uFillTx/>
              </a:rPr>
              <a:t>演出</a:t>
            </a:r>
            <a:r>
              <a:rPr kumimoji="0" lang="ja-JP" altLang="en-US" sz="900" b="0" i="0" u="none" strike="noStrike" kern="0" cap="none" spc="0" normalizeH="0" baseline="0" noProof="0" dirty="0">
                <a:ln>
                  <a:noFill/>
                </a:ln>
                <a:solidFill>
                  <a:srgbClr val="FF0000"/>
                </a:solidFill>
                <a:effectLst/>
                <a:uLnTx/>
                <a:uFillTx/>
              </a:rPr>
              <a:t>用の</a:t>
            </a:r>
            <a:r>
              <a:rPr kumimoji="0" lang="zh-TW" altLang="en-US" sz="900" b="0" i="0" u="none" strike="noStrike" kern="0" cap="none" spc="0" normalizeH="0" baseline="0" noProof="0" dirty="0">
                <a:ln>
                  <a:noFill/>
                </a:ln>
                <a:solidFill>
                  <a:srgbClr val="FF0000"/>
                </a:solidFill>
                <a:effectLst/>
                <a:uLnTx/>
                <a:uFillTx/>
              </a:rPr>
              <a:t>動画</a:t>
            </a:r>
            <a:r>
              <a:rPr kumimoji="0" lang="ja-JP" altLang="en-US" sz="900" b="0" i="0" u="none" strike="noStrike" kern="0" cap="none" spc="0" normalizeH="0" baseline="0" noProof="0" dirty="0">
                <a:ln>
                  <a:noFill/>
                </a:ln>
                <a:solidFill>
                  <a:srgbClr val="FF0000"/>
                </a:solidFill>
                <a:effectLst/>
                <a:uLnTx/>
                <a:uFillTx/>
              </a:rPr>
              <a:t>はヤフーでは制作いたしません。</a:t>
            </a:r>
            <a:endParaRPr kumimoji="0" lang="en-US" altLang="ja-JP" sz="900" b="0" i="0" u="none" strike="noStrike" kern="0" cap="none" spc="0" normalizeH="0" baseline="0" noProof="0" dirty="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広告主様または代理店様にて、申し込み時にご用意いただく必要がございます。</a:t>
            </a:r>
          </a:p>
        </p:txBody>
      </p:sp>
      <p:pic>
        <p:nvPicPr>
          <p:cNvPr id="23" name="図 22"/>
          <p:cNvPicPr>
            <a:picLocks noChangeAspect="1"/>
          </p:cNvPicPr>
          <p:nvPr/>
        </p:nvPicPr>
        <p:blipFill>
          <a:blip r:embed="rId4"/>
          <a:stretch>
            <a:fillRect/>
          </a:stretch>
        </p:blipFill>
        <p:spPr>
          <a:xfrm>
            <a:off x="1703512" y="2998451"/>
            <a:ext cx="1865110" cy="2882898"/>
          </a:xfrm>
          <a:prstGeom prst="rect">
            <a:avLst/>
          </a:prstGeom>
        </p:spPr>
      </p:pic>
      <p:pic>
        <p:nvPicPr>
          <p:cNvPr id="24" name="図 23"/>
          <p:cNvPicPr>
            <a:picLocks noChangeAspect="1"/>
          </p:cNvPicPr>
          <p:nvPr/>
        </p:nvPicPr>
        <p:blipFill>
          <a:blip r:embed="rId5"/>
          <a:stretch>
            <a:fillRect/>
          </a:stretch>
        </p:blipFill>
        <p:spPr>
          <a:xfrm>
            <a:off x="6519198" y="3027855"/>
            <a:ext cx="1794166" cy="2798509"/>
          </a:xfrm>
          <a:prstGeom prst="rect">
            <a:avLst/>
          </a:prstGeom>
        </p:spPr>
      </p:pic>
      <p:sp>
        <p:nvSpPr>
          <p:cNvPr id="25" name="正方形/長方形 24"/>
          <p:cNvSpPr/>
          <p:nvPr/>
        </p:nvSpPr>
        <p:spPr>
          <a:xfrm>
            <a:off x="1631504" y="932984"/>
            <a:ext cx="9145016" cy="50783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prstClr val="black"/>
                </a:solidFill>
                <a:effectLst/>
                <a:uLnTx/>
                <a:uFillTx/>
              </a:rPr>
              <a:t>Yahoo! JAPAN</a:t>
            </a:r>
            <a:r>
              <a:rPr kumimoji="0" lang="ja-JP" altLang="en-US" sz="1800" b="1" i="0" u="none" strike="noStrike" kern="0" cap="none" spc="0" normalizeH="0" baseline="0" noProof="0" dirty="0">
                <a:ln>
                  <a:noFill/>
                </a:ln>
                <a:solidFill>
                  <a:prstClr val="black"/>
                </a:solidFill>
                <a:effectLst/>
                <a:uLnTx/>
                <a:uFillTx/>
              </a:rPr>
              <a:t>のトップページを活用した、インパクトのある特別な演出が可能です。</a:t>
            </a:r>
            <a:endParaRPr kumimoji="0" lang="en-US" altLang="ja-JP" sz="1800" b="1" i="0" u="none" strike="noStrike" kern="0" cap="none" spc="0" normalizeH="0" baseline="0" noProof="0" dirty="0">
              <a:ln>
                <a:noFill/>
              </a:ln>
              <a:solidFill>
                <a:prstClr val="black"/>
              </a:solidFill>
              <a:effectLst/>
              <a:uLnTx/>
              <a:uFillTx/>
            </a:endParaRPr>
          </a:p>
        </p:txBody>
      </p:sp>
      <p:sp>
        <p:nvSpPr>
          <p:cNvPr id="26" name="テキスト ボックス 45"/>
          <p:cNvSpPr txBox="1"/>
          <p:nvPr/>
        </p:nvSpPr>
        <p:spPr>
          <a:xfrm>
            <a:off x="2067506" y="1423860"/>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9A3A66DF-B04D-F545-B947-7A0480B899A9}"/>
              </a:ext>
            </a:extLst>
          </p:cNvPr>
          <p:cNvSpPr txBox="1"/>
          <p:nvPr/>
        </p:nvSpPr>
        <p:spPr>
          <a:xfrm>
            <a:off x="8741198" y="253821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演出後の遷移先は</a:t>
            </a:r>
            <a:endParaRPr kumimoji="0" lang="en-US" altLang="ja-JP" sz="1200"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クライアント</a:t>
            </a:r>
            <a:r>
              <a:rPr kumimoji="0" lang="en-US" altLang="ja-JP" sz="1200" b="1" i="0" u="none" strike="noStrike" kern="0" cap="none" spc="0" normalizeH="0" baseline="0" noProof="0" dirty="0">
                <a:ln>
                  <a:noFill/>
                </a:ln>
                <a:solidFill>
                  <a:prstClr val="black"/>
                </a:solidFill>
                <a:effectLst/>
                <a:uLnTx/>
                <a:uFillTx/>
              </a:rPr>
              <a:t>LP</a:t>
            </a:r>
            <a:r>
              <a:rPr kumimoji="0" lang="ja-JP" altLang="en-US" sz="1200" b="1" i="0" u="none" strike="noStrike" kern="0" cap="none" spc="0" normalizeH="0" baseline="0" noProof="0" dirty="0">
                <a:ln>
                  <a:noFill/>
                </a:ln>
                <a:solidFill>
                  <a:prstClr val="black"/>
                </a:solidFill>
                <a:effectLst/>
                <a:uLnTx/>
                <a:uFillTx/>
              </a:rPr>
              <a:t>のみ</a:t>
            </a:r>
          </a:p>
        </p:txBody>
      </p:sp>
      <p:sp>
        <p:nvSpPr>
          <p:cNvPr id="28" name="正方形/長方形 27">
            <a:extLst>
              <a:ext uri="{FF2B5EF4-FFF2-40B4-BE49-F238E27FC236}">
                <a16:creationId xmlns:a16="http://schemas.microsoft.com/office/drawing/2014/main" id="{34C794AB-A78B-5E49-A495-8B4EE146F5A2}"/>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クライアント様</a:t>
            </a:r>
            <a:endPar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rPr>
              <a:t>LP</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5C77D4C3-AF98-944E-B0DA-871C1D523D77}"/>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遷移先</a:t>
            </a:r>
          </a:p>
        </p:txBody>
      </p:sp>
      <p:sp>
        <p:nvSpPr>
          <p:cNvPr id="30" name="ホームベース 29">
            <a:extLst>
              <a:ext uri="{FF2B5EF4-FFF2-40B4-BE49-F238E27FC236}">
                <a16:creationId xmlns:a16="http://schemas.microsoft.com/office/drawing/2014/main" id="{8226E54B-0C73-9F4E-B164-4D39D02077AD}"/>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トップページ</a:t>
            </a:r>
          </a:p>
        </p:txBody>
      </p:sp>
      <p:sp>
        <p:nvSpPr>
          <p:cNvPr id="31" name="ホームベース 30">
            <a:extLst>
              <a:ext uri="{FF2B5EF4-FFF2-40B4-BE49-F238E27FC236}">
                <a16:creationId xmlns:a16="http://schemas.microsoft.com/office/drawing/2014/main" id="{54A3A4DC-9F6A-9148-89EB-CA9C10439EEA}"/>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演出アニメーション</a:t>
            </a: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6754274" y="5904312"/>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
        <p:nvSpPr>
          <p:cNvPr id="33" name="テキスト ボックス 32">
            <a:extLst>
              <a:ext uri="{FF2B5EF4-FFF2-40B4-BE49-F238E27FC236}">
                <a16:creationId xmlns:a16="http://schemas.microsoft.com/office/drawing/2014/main" id="{93017460-A16A-5F42-9B65-8E132C0986FE}"/>
              </a:ext>
            </a:extLst>
          </p:cNvPr>
          <p:cNvSpPr txBox="1"/>
          <p:nvPr/>
        </p:nvSpPr>
        <p:spPr>
          <a:xfrm>
            <a:off x="4385615" y="5959100"/>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Tree>
    <p:extLst>
      <p:ext uri="{BB962C8B-B14F-4D97-AF65-F5344CB8AC3E}">
        <p14:creationId xmlns:p14="http://schemas.microsoft.com/office/powerpoint/2010/main" val="2197472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9950750" y="1378855"/>
            <a:ext cx="1817449" cy="5035029"/>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7">
            <a:extLst>
              <a:ext uri="{FF2B5EF4-FFF2-40B4-BE49-F238E27FC236}">
                <a16:creationId xmlns:a16="http://schemas.microsoft.com/office/drawing/2014/main" id="{ADE2ADB8-088E-08C7-28AF-7EF34D1AC7E2}"/>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トップページカスタマイズ企画ライト版の遷移</a:t>
            </a:r>
            <a:endParaRPr lang="ja-JP" altLang="en-US" dirty="0"/>
          </a:p>
        </p:txBody>
      </p:sp>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673296" y="801410"/>
            <a:ext cx="7981672" cy="430887"/>
          </a:xfrm>
          <a:prstGeom prst="rect">
            <a:avLst/>
          </a:prstGeom>
          <a:noFill/>
        </p:spPr>
        <p:txBody>
          <a:bodyPr wrap="none" rtlCol="0">
            <a:spAutoFit/>
          </a:bodyPr>
          <a:lstStyle/>
          <a:p>
            <a:pPr algn="ctr">
              <a:lnSpc>
                <a:spcPct val="150000"/>
              </a:lnSpc>
            </a:pPr>
            <a:r>
              <a:rPr kumimoji="1" lang="ja-JP" altLang="en-US" sz="1600" dirty="0">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1600" dirty="0">
              <a:latin typeface="メイリオ" panose="020B0604030504040204" pitchFamily="50" charset="-128"/>
              <a:ea typeface="メイリオ" panose="020B0604030504040204" pitchFamily="50" charset="-128"/>
            </a:endParaRPr>
          </a:p>
        </p:txBody>
      </p:sp>
      <p:cxnSp>
        <p:nvCxnSpPr>
          <p:cNvPr id="19" name="直線コネクタ 18">
            <a:extLst>
              <a:ext uri="{FF2B5EF4-FFF2-40B4-BE49-F238E27FC236}">
                <a16:creationId xmlns:a16="http://schemas.microsoft.com/office/drawing/2014/main" id="{49EEA2DB-1141-D440-BECB-E26C5B2A8FCC}"/>
              </a:ext>
            </a:extLst>
          </p:cNvPr>
          <p:cNvCxnSpPr>
            <a:cxnSpLocks/>
          </p:cNvCxnSpPr>
          <p:nvPr/>
        </p:nvCxnSpPr>
        <p:spPr>
          <a:xfrm>
            <a:off x="2304004" y="2613789"/>
            <a:ext cx="7646746" cy="1505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3D55916-7E7D-B14B-BF54-063D1D797465}"/>
              </a:ext>
            </a:extLst>
          </p:cNvPr>
          <p:cNvSpPr/>
          <p:nvPr/>
        </p:nvSpPr>
        <p:spPr>
          <a:xfrm>
            <a:off x="10082702" y="2515649"/>
            <a:ext cx="1629922" cy="260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任意の遷移先</a:t>
            </a:r>
            <a:endParaRPr kumimoji="1"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6" name="Round Same Side Corner Rectangle 29">
            <a:extLst>
              <a:ext uri="{FF2B5EF4-FFF2-40B4-BE49-F238E27FC236}">
                <a16:creationId xmlns:a16="http://schemas.microsoft.com/office/drawing/2014/main" id="{9C7FFF35-B2FE-0E49-999D-78267B416E79}"/>
              </a:ext>
            </a:extLst>
          </p:cNvPr>
          <p:cNvSpPr/>
          <p:nvPr/>
        </p:nvSpPr>
        <p:spPr>
          <a:xfrm>
            <a:off x="10353251" y="2852936"/>
            <a:ext cx="1168548" cy="194421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正方形/長方形 26">
            <a:extLst>
              <a:ext uri="{FF2B5EF4-FFF2-40B4-BE49-F238E27FC236}">
                <a16:creationId xmlns:a16="http://schemas.microsoft.com/office/drawing/2014/main" id="{31015814-38EA-2141-8892-C5352C14D969}"/>
              </a:ext>
            </a:extLst>
          </p:cNvPr>
          <p:cNvSpPr/>
          <p:nvPr/>
        </p:nvSpPr>
        <p:spPr>
          <a:xfrm>
            <a:off x="10450742" y="2983497"/>
            <a:ext cx="973566" cy="1544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9EEA2DB-1141-D440-BECB-E26C5B2A8FCC}"/>
              </a:ext>
            </a:extLst>
          </p:cNvPr>
          <p:cNvCxnSpPr>
            <a:cxnSpLocks/>
          </p:cNvCxnSpPr>
          <p:nvPr/>
        </p:nvCxnSpPr>
        <p:spPr>
          <a:xfrm>
            <a:off x="2272404" y="3908419"/>
            <a:ext cx="7652054" cy="5859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9EEA2DB-1141-D440-BECB-E26C5B2A8FCC}"/>
              </a:ext>
            </a:extLst>
          </p:cNvPr>
          <p:cNvCxnSpPr>
            <a:cxnSpLocks/>
          </p:cNvCxnSpPr>
          <p:nvPr/>
        </p:nvCxnSpPr>
        <p:spPr>
          <a:xfrm>
            <a:off x="2231469" y="5556859"/>
            <a:ext cx="7752963" cy="42985"/>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853238" y="1340768"/>
            <a:ext cx="1431511" cy="5238997"/>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4" name="図 33">
            <a:extLst>
              <a:ext uri="{FF2B5EF4-FFF2-40B4-BE49-F238E27FC236}">
                <a16:creationId xmlns:a16="http://schemas.microsoft.com/office/drawing/2014/main" id="{324CAD6B-E0EF-9845-B7A9-B900F668734D}"/>
              </a:ext>
            </a:extLst>
          </p:cNvPr>
          <p:cNvPicPr>
            <a:picLocks noChangeAspect="1"/>
          </p:cNvPicPr>
          <p:nvPr/>
        </p:nvPicPr>
        <p:blipFill rotWithShape="1">
          <a:blip r:embed="rId9"/>
          <a:srcRect b="38238"/>
          <a:stretch/>
        </p:blipFill>
        <p:spPr>
          <a:xfrm>
            <a:off x="958276" y="3058899"/>
            <a:ext cx="1184418" cy="1378213"/>
          </a:xfrm>
          <a:prstGeom prst="rect">
            <a:avLst/>
          </a:prstGeom>
        </p:spPr>
      </p:pic>
      <p:sp>
        <p:nvSpPr>
          <p:cNvPr id="42" name="ホームベース 41">
            <a:extLst>
              <a:ext uri="{FF2B5EF4-FFF2-40B4-BE49-F238E27FC236}">
                <a16:creationId xmlns:a16="http://schemas.microsoft.com/office/drawing/2014/main" id="{54FAFD7C-543B-4D4E-B4D4-20E623DF745A}"/>
              </a:ext>
            </a:extLst>
          </p:cNvPr>
          <p:cNvSpPr/>
          <p:nvPr/>
        </p:nvSpPr>
        <p:spPr>
          <a:xfrm>
            <a:off x="453840" y="1275619"/>
            <a:ext cx="1173574" cy="607400"/>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15C86EA-9E05-7245-9230-7BF610DFEECB}"/>
              </a:ext>
            </a:extLst>
          </p:cNvPr>
          <p:cNvSpPr/>
          <p:nvPr/>
        </p:nvSpPr>
        <p:spPr>
          <a:xfrm>
            <a:off x="364282" y="1422085"/>
            <a:ext cx="1245868" cy="35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誘導用広告</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ブランドパネル</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SP</a:t>
            </a:r>
            <a:endPar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5" name="正方形/長方形 44"/>
          <p:cNvSpPr/>
          <p:nvPr/>
        </p:nvSpPr>
        <p:spPr>
          <a:xfrm>
            <a:off x="3097856" y="1340768"/>
            <a:ext cx="2551837" cy="522672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7"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329113" y="1390831"/>
            <a:ext cx="797760" cy="1600707"/>
          </a:xfrm>
          <a:prstGeom prst="rect">
            <a:avLst/>
          </a:prstGeom>
        </p:spPr>
      </p:pic>
      <p:pic>
        <p:nvPicPr>
          <p:cNvPr id="48"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4302216" y="3056954"/>
            <a:ext cx="841594" cy="1688660"/>
          </a:xfrm>
          <a:prstGeom prst="rect">
            <a:avLst/>
          </a:prstGeom>
        </p:spPr>
      </p:pic>
      <p:pic>
        <p:nvPicPr>
          <p:cNvPr id="49"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4300328" y="4811030"/>
            <a:ext cx="841594" cy="1688660"/>
          </a:xfrm>
          <a:prstGeom prst="rect">
            <a:avLst/>
          </a:prstGeom>
        </p:spPr>
      </p:pic>
      <p:sp>
        <p:nvSpPr>
          <p:cNvPr id="50" name="正方形/長方形 49"/>
          <p:cNvSpPr/>
          <p:nvPr/>
        </p:nvSpPr>
        <p:spPr>
          <a:xfrm>
            <a:off x="6337615" y="1378856"/>
            <a:ext cx="2838108" cy="5138266"/>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ボックス 2"/>
          <p:cNvSpPr txBox="1"/>
          <p:nvPr/>
        </p:nvSpPr>
        <p:spPr>
          <a:xfrm>
            <a:off x="3034298" y="2291177"/>
            <a:ext cx="1024658" cy="461665"/>
          </a:xfrm>
          <a:prstGeom prst="rect">
            <a:avLst/>
          </a:prstGeom>
          <a:noFill/>
        </p:spPr>
        <p:txBody>
          <a:bodyPr wrap="square" rtlCol="0">
            <a:spAutoFit/>
          </a:bodyPr>
          <a:lstStyle/>
          <a:p>
            <a:r>
              <a:rPr lang="ja-JP" altLang="en-US" sz="1200" b="1" dirty="0">
                <a:latin typeface="メイリオ" panose="020B0604030504040204" pitchFamily="50" charset="-128"/>
                <a:ea typeface="メイリオ" panose="020B0604030504040204" pitchFamily="50" charset="-128"/>
              </a:rPr>
              <a:t>①</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ja-JP" altLang="en-US" sz="1200" dirty="0"/>
          </a:p>
        </p:txBody>
      </p:sp>
      <p:sp>
        <p:nvSpPr>
          <p:cNvPr id="4" name="正方形/長方形 3"/>
          <p:cNvSpPr/>
          <p:nvPr/>
        </p:nvSpPr>
        <p:spPr>
          <a:xfrm>
            <a:off x="3079626" y="3634329"/>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②</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「フェード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アウト」</a:t>
            </a:r>
            <a:endParaRPr lang="en-US" altLang="ja-JP" sz="1200" b="1"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3094921" y="5336330"/>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③</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「スライド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する」</a:t>
            </a:r>
            <a:endParaRPr lang="en-US" altLang="ja-JP" sz="1200" b="1" dirty="0">
              <a:latin typeface="メイリオ" panose="020B0604030504040204" pitchFamily="50" charset="-128"/>
              <a:ea typeface="メイリオ" panose="020B0604030504040204" pitchFamily="50" charset="-128"/>
            </a:endParaRPr>
          </a:p>
        </p:txBody>
      </p:sp>
      <p:pic>
        <p:nvPicPr>
          <p:cNvPr id="53" name="図 52">
            <a:extLst>
              <a:ext uri="{FF2B5EF4-FFF2-40B4-BE49-F238E27FC236}">
                <a16:creationId xmlns:a16="http://schemas.microsoft.com/office/drawing/2014/main" id="{C3CDED83-D59D-0142-AE40-1082ADBEE6C0}"/>
              </a:ext>
            </a:extLst>
          </p:cNvPr>
          <p:cNvPicPr>
            <a:picLocks noChangeAspect="1"/>
          </p:cNvPicPr>
          <p:nvPr/>
        </p:nvPicPr>
        <p:blipFill>
          <a:blip r:embed="rId12"/>
          <a:srcRect/>
          <a:stretch/>
        </p:blipFill>
        <p:spPr>
          <a:xfrm>
            <a:off x="8004601" y="1412468"/>
            <a:ext cx="819681" cy="1644486"/>
          </a:xfrm>
          <a:prstGeom prst="rect">
            <a:avLst/>
          </a:prstGeom>
        </p:spPr>
      </p:pic>
      <p:sp>
        <p:nvSpPr>
          <p:cNvPr id="54" name="正方形/長方形 53"/>
          <p:cNvSpPr/>
          <p:nvPr/>
        </p:nvSpPr>
        <p:spPr>
          <a:xfrm>
            <a:off x="6358129" y="2225355"/>
            <a:ext cx="1241929" cy="646331"/>
          </a:xfrm>
          <a:prstGeom prst="rect">
            <a:avLst/>
          </a:prstGeom>
        </p:spPr>
        <p:txBody>
          <a:bodyPr wrap="square">
            <a:spAutoFit/>
          </a:bodyPr>
          <a:lstStyle/>
          <a:p>
            <a:r>
              <a:rPr lang="en-US" altLang="ja-JP" sz="1200" b="1" dirty="0">
                <a:latin typeface="メイリオ" panose="020B0604030504040204" pitchFamily="50" charset="-128"/>
                <a:ea typeface="メイリオ" panose="020B0604030504040204" pitchFamily="50" charset="-128"/>
              </a:rPr>
              <a:t>A.</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rPr>
              <a:t>上下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200" b="1" dirty="0">
              <a:latin typeface="メイリオ" panose="020B0604030504040204" pitchFamily="50" charset="-128"/>
              <a:ea typeface="メイリオ" panose="020B0604030504040204" pitchFamily="50" charset="-128"/>
            </a:endParaRPr>
          </a:p>
        </p:txBody>
      </p:sp>
      <p:sp>
        <p:nvSpPr>
          <p:cNvPr id="55" name="正方形/長方形 54"/>
          <p:cNvSpPr/>
          <p:nvPr/>
        </p:nvSpPr>
        <p:spPr>
          <a:xfrm>
            <a:off x="6365318" y="3663330"/>
            <a:ext cx="1723549" cy="646331"/>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B.</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p>
          <a:p>
            <a:r>
              <a:rPr lang="ja-JP" altLang="en-US" sz="1200" b="1" dirty="0">
                <a:latin typeface="メイリオ" panose="020B0604030504040204" pitchFamily="50" charset="-128"/>
                <a:ea typeface="メイリオ" panose="020B0604030504040204" pitchFamily="50" charset="-128"/>
              </a:rPr>
              <a:t>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200" b="1" dirty="0">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EFDF9343-F318-5F4A-950E-9F563C08F9D8}"/>
              </a:ext>
            </a:extLst>
          </p:cNvPr>
          <p:cNvPicPr>
            <a:picLocks noChangeAspect="1"/>
          </p:cNvPicPr>
          <p:nvPr/>
        </p:nvPicPr>
        <p:blipFill>
          <a:blip r:embed="rId13"/>
          <a:srcRect/>
          <a:stretch/>
        </p:blipFill>
        <p:spPr>
          <a:xfrm>
            <a:off x="7996581" y="3099098"/>
            <a:ext cx="835723" cy="1676670"/>
          </a:xfrm>
          <a:prstGeom prst="rect">
            <a:avLst/>
          </a:prstGeom>
        </p:spPr>
      </p:pic>
      <p:pic>
        <p:nvPicPr>
          <p:cNvPr id="57" name="図 56">
            <a:extLst>
              <a:ext uri="{FF2B5EF4-FFF2-40B4-BE49-F238E27FC236}">
                <a16:creationId xmlns:a16="http://schemas.microsoft.com/office/drawing/2014/main" id="{42E69F45-D7BA-7C40-89BE-73F92A11BF1A}"/>
              </a:ext>
            </a:extLst>
          </p:cNvPr>
          <p:cNvPicPr>
            <a:picLocks noChangeAspect="1"/>
          </p:cNvPicPr>
          <p:nvPr/>
        </p:nvPicPr>
        <p:blipFill>
          <a:blip r:embed="rId14"/>
          <a:stretch>
            <a:fillRect/>
          </a:stretch>
        </p:blipFill>
        <p:spPr>
          <a:xfrm>
            <a:off x="8012623" y="4822273"/>
            <a:ext cx="819681" cy="1644484"/>
          </a:xfrm>
          <a:prstGeom prst="rect">
            <a:avLst/>
          </a:prstGeom>
        </p:spPr>
      </p:pic>
      <p:sp>
        <p:nvSpPr>
          <p:cNvPr id="58" name="正方形/長方形 57"/>
          <p:cNvSpPr/>
          <p:nvPr/>
        </p:nvSpPr>
        <p:spPr>
          <a:xfrm>
            <a:off x="6382268" y="5410211"/>
            <a:ext cx="1107996" cy="461665"/>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C. </a:t>
            </a:r>
          </a:p>
          <a:p>
            <a:r>
              <a:rPr lang="ja-JP" altLang="en-US" sz="1200" b="1" dirty="0">
                <a:latin typeface="メイリオ" panose="020B0604030504040204" pitchFamily="50" charset="-128"/>
                <a:ea typeface="メイリオ" panose="020B0604030504040204" pitchFamily="50" charset="-128"/>
              </a:rPr>
              <a:t>「縦長動画」</a:t>
            </a:r>
            <a:endParaRPr lang="en-US" altLang="ja-JP" sz="12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59" name="ホームベース 58">
            <a:extLst>
              <a:ext uri="{FF2B5EF4-FFF2-40B4-BE49-F238E27FC236}">
                <a16:creationId xmlns:a16="http://schemas.microsoft.com/office/drawing/2014/main" id="{54FAFD7C-543B-4D4E-B4D4-20E623DF745A}"/>
              </a:ext>
            </a:extLst>
          </p:cNvPr>
          <p:cNvSpPr/>
          <p:nvPr/>
        </p:nvSpPr>
        <p:spPr>
          <a:xfrm>
            <a:off x="2758373" y="1250999"/>
            <a:ext cx="1173574" cy="618085"/>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冒頭切り替え</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700" dirty="0">
                <a:solidFill>
                  <a:schemeClr val="bg1"/>
                </a:solidFill>
              </a:rPr>
              <a:t>3</a:t>
            </a:r>
            <a:r>
              <a:rPr lang="ja-JP" altLang="en-US" sz="700" dirty="0">
                <a:solidFill>
                  <a:schemeClr val="bg1"/>
                </a:solidFill>
              </a:rPr>
              <a:t>種類のうち１つ選択</a:t>
            </a:r>
            <a:endParaRPr lang="en-US" altLang="ja-JP" sz="700" dirty="0">
              <a:solidFill>
                <a:schemeClr val="bg1"/>
              </a:solidFill>
            </a:endParaRPr>
          </a:p>
        </p:txBody>
      </p:sp>
      <p:sp>
        <p:nvSpPr>
          <p:cNvPr id="60" name="ホームベース 59">
            <a:extLst>
              <a:ext uri="{FF2B5EF4-FFF2-40B4-BE49-F238E27FC236}">
                <a16:creationId xmlns:a16="http://schemas.microsoft.com/office/drawing/2014/main" id="{54FAFD7C-543B-4D4E-B4D4-20E623DF745A}"/>
              </a:ext>
            </a:extLst>
          </p:cNvPr>
          <p:cNvSpPr/>
          <p:nvPr/>
        </p:nvSpPr>
        <p:spPr>
          <a:xfrm>
            <a:off x="5919849" y="1242236"/>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演出</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800" dirty="0">
                <a:solidFill>
                  <a:schemeClr val="bg1"/>
                </a:solidFill>
              </a:rPr>
              <a:t>3</a:t>
            </a:r>
            <a:r>
              <a:rPr lang="ja-JP" altLang="en-US" sz="800" dirty="0">
                <a:solidFill>
                  <a:schemeClr val="bg1"/>
                </a:solidFill>
              </a:rPr>
              <a:t>種類のうち１つ選択</a:t>
            </a:r>
            <a:endParaRPr lang="ja-JP" altLang="en-US" sz="1000" dirty="0">
              <a:solidFill>
                <a:schemeClr val="bg1"/>
              </a:solidFill>
            </a:endParaRPr>
          </a:p>
        </p:txBody>
      </p:sp>
      <p:sp>
        <p:nvSpPr>
          <p:cNvPr id="63" name="正方形/長方形 62"/>
          <p:cNvSpPr/>
          <p:nvPr/>
        </p:nvSpPr>
        <p:spPr>
          <a:xfrm>
            <a:off x="1016109" y="3553535"/>
            <a:ext cx="1031362" cy="50742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35" name="グループ化 34">
            <a:extLst>
              <a:ext uri="{FF2B5EF4-FFF2-40B4-BE49-F238E27FC236}">
                <a16:creationId xmlns:a16="http://schemas.microsoft.com/office/drawing/2014/main" id="{694AF383-8D2D-9046-9708-52D5BB2FCB4F}"/>
              </a:ext>
            </a:extLst>
          </p:cNvPr>
          <p:cNvGrpSpPr/>
          <p:nvPr/>
        </p:nvGrpSpPr>
        <p:grpSpPr>
          <a:xfrm>
            <a:off x="1773117" y="3366312"/>
            <a:ext cx="433132" cy="427483"/>
            <a:chOff x="5359285" y="3424995"/>
            <a:chExt cx="433132" cy="427483"/>
          </a:xfrm>
        </p:grpSpPr>
        <p:grpSp>
          <p:nvGrpSpPr>
            <p:cNvPr id="36" name="グループ化 35">
              <a:extLst>
                <a:ext uri="{FF2B5EF4-FFF2-40B4-BE49-F238E27FC236}">
                  <a16:creationId xmlns:a16="http://schemas.microsoft.com/office/drawing/2014/main" id="{85B3CECE-A0E9-0A4F-9A62-FE4526286846}"/>
                </a:ext>
              </a:extLst>
            </p:cNvPr>
            <p:cNvGrpSpPr/>
            <p:nvPr/>
          </p:nvGrpSpPr>
          <p:grpSpPr>
            <a:xfrm>
              <a:off x="5359285" y="3424995"/>
              <a:ext cx="433132" cy="374447"/>
              <a:chOff x="6132442" y="3347302"/>
              <a:chExt cx="433132" cy="374447"/>
            </a:xfrm>
          </p:grpSpPr>
          <p:sp>
            <p:nvSpPr>
              <p:cNvPr id="40" name="円/楕円 106">
                <a:extLst>
                  <a:ext uri="{FF2B5EF4-FFF2-40B4-BE49-F238E27FC236}">
                    <a16:creationId xmlns:a16="http://schemas.microsoft.com/office/drawing/2014/main" id="{C2A29055-A8CD-5E41-85C3-935779B33794}"/>
                  </a:ext>
                </a:extLst>
              </p:cNvPr>
              <p:cNvSpPr/>
              <p:nvPr/>
            </p:nvSpPr>
            <p:spPr>
              <a:xfrm>
                <a:off x="6156621" y="3347302"/>
                <a:ext cx="374447" cy="374447"/>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3B1F9022-2DA3-4D47-A6B9-BB1E331A9ECE}"/>
                  </a:ext>
                </a:extLst>
              </p:cNvPr>
              <p:cNvSpPr/>
              <p:nvPr/>
            </p:nvSpPr>
            <p:spPr>
              <a:xfrm>
                <a:off x="6132442" y="3448586"/>
                <a:ext cx="433132" cy="184666"/>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dirty="0">
                  <a:solidFill>
                    <a:schemeClr val="bg1"/>
                  </a:solidFill>
                  <a:latin typeface="Meiryo" panose="020B0604030504040204" pitchFamily="34" charset="-128"/>
                  <a:ea typeface="Meiryo" panose="020B0604030504040204" pitchFamily="34" charset="-128"/>
                </a:endParaRPr>
              </a:p>
            </p:txBody>
          </p:sp>
        </p:grpSp>
        <p:sp>
          <p:nvSpPr>
            <p:cNvPr id="37" name="三角形 105">
              <a:extLst>
                <a:ext uri="{FF2B5EF4-FFF2-40B4-BE49-F238E27FC236}">
                  <a16:creationId xmlns:a16="http://schemas.microsoft.com/office/drawing/2014/main" id="{66F797A4-34A1-AF45-A4A2-BD195FEAA783}"/>
                </a:ext>
              </a:extLst>
            </p:cNvPr>
            <p:cNvSpPr/>
            <p:nvPr/>
          </p:nvSpPr>
          <p:spPr>
            <a:xfrm rot="10800000">
              <a:off x="5495017" y="3722013"/>
              <a:ext cx="151339" cy="130465"/>
            </a:xfrm>
            <a:prstGeom prst="triangl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6" name="正方形/長方形 65"/>
          <p:cNvSpPr/>
          <p:nvPr/>
        </p:nvSpPr>
        <p:spPr>
          <a:xfrm>
            <a:off x="1050870" y="4528630"/>
            <a:ext cx="954107" cy="246221"/>
          </a:xfrm>
          <a:prstGeom prst="rect">
            <a:avLst/>
          </a:prstGeom>
        </p:spPr>
        <p:txBody>
          <a:bodyPr wrap="none">
            <a:spAutoFit/>
          </a:bodyPr>
          <a:lstStyle/>
          <a:p>
            <a:pPr lvl="0">
              <a:defRPr/>
            </a:pPr>
            <a:r>
              <a:rPr kumimoji="0" lang="en-US" altLang="ja-JP" sz="1000" kern="0" dirty="0">
                <a:solidFill>
                  <a:prstClr val="black"/>
                </a:solidFill>
                <a:latin typeface="+mn-ea"/>
              </a:rPr>
              <a:t>※</a:t>
            </a:r>
            <a:r>
              <a:rPr kumimoji="0" lang="ja-JP" altLang="en-US" sz="1000" kern="0" dirty="0">
                <a:solidFill>
                  <a:prstClr val="black"/>
                </a:solidFill>
                <a:latin typeface="+mn-ea"/>
              </a:rPr>
              <a:t>静止画のみ</a:t>
            </a:r>
            <a:endParaRPr kumimoji="0" lang="en-US" altLang="ja-JP" sz="1000" kern="0" dirty="0">
              <a:solidFill>
                <a:prstClr val="black"/>
              </a:solidFill>
              <a:latin typeface="+mn-ea"/>
            </a:endParaRPr>
          </a:p>
        </p:txBody>
      </p:sp>
      <p:sp>
        <p:nvSpPr>
          <p:cNvPr id="70" name="ホームベース 69">
            <a:extLst>
              <a:ext uri="{FF2B5EF4-FFF2-40B4-BE49-F238E27FC236}">
                <a16:creationId xmlns:a16="http://schemas.microsoft.com/office/drawing/2014/main" id="{54FAFD7C-543B-4D4E-B4D4-20E623DF745A}"/>
              </a:ext>
            </a:extLst>
          </p:cNvPr>
          <p:cNvSpPr/>
          <p:nvPr/>
        </p:nvSpPr>
        <p:spPr>
          <a:xfrm>
            <a:off x="9580265" y="1229180"/>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自動遷移</a:t>
            </a:r>
            <a:endParaRPr lang="en-US" altLang="ja-JP" sz="1000" dirty="0">
              <a:solidFill>
                <a:schemeClr val="bg1"/>
              </a:solidFill>
            </a:endParaRPr>
          </a:p>
        </p:txBody>
      </p:sp>
      <p:pic>
        <p:nvPicPr>
          <p:cNvPr id="2" name="図プレースホルダー 6" descr="アイコン&#10;&#10;自動的に生成された説明">
            <a:extLst>
              <a:ext uri="{FF2B5EF4-FFF2-40B4-BE49-F238E27FC236}">
                <a16:creationId xmlns:a16="http://schemas.microsoft.com/office/drawing/2014/main" id="{A53AE839-88B7-92C7-A255-CCF79066CE53}"/>
              </a:ext>
            </a:extLst>
          </p:cNvPr>
          <p:cNvPicPr>
            <a:picLocks noGrp="1" noChangeAspect="1"/>
          </p:cNvPicPr>
          <p:nvPr>
            <p:ph type="pic" sz="quarter" idx="11"/>
          </p:nvPr>
        </p:nvPicPr>
        <p:blipFill>
          <a:blip r:embed="rId15"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6" name="テキスト プレースホルダー 3">
            <a:extLst>
              <a:ext uri="{FF2B5EF4-FFF2-40B4-BE49-F238E27FC236}">
                <a16:creationId xmlns:a16="http://schemas.microsoft.com/office/drawing/2014/main" id="{8AFC4349-9791-0393-CC1D-ED83764ACB59}"/>
              </a:ext>
            </a:extLst>
          </p:cNvPr>
          <p:cNvSpPr>
            <a:spLocks noGrp="1"/>
          </p:cNvSpPr>
          <p:nvPr>
            <p:ph type="body" sz="quarter" idx="12"/>
          </p:nvPr>
        </p:nvSpPr>
        <p:spPr>
          <a:xfrm>
            <a:off x="600427" y="78666"/>
            <a:ext cx="431274" cy="410840"/>
          </a:xfrm>
        </p:spPr>
        <p:txBody>
          <a:bodyPr/>
          <a:lstStyle/>
          <a:p>
            <a:r>
              <a:rPr lang="ja-JP" altLang="en-US" dirty="0"/>
              <a:t>商品概要</a:t>
            </a:r>
          </a:p>
        </p:txBody>
      </p:sp>
    </p:spTree>
    <p:extLst>
      <p:ext uri="{BB962C8B-B14F-4D97-AF65-F5344CB8AC3E}">
        <p14:creationId xmlns:p14="http://schemas.microsoft.com/office/powerpoint/2010/main" val="33740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7"/>
                                        </p:tgtEl>
                                      </p:cBhvr>
                                    </p:cmd>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8"/>
                                        </p:tgtEl>
                                      </p:cBhvr>
                                    </p:cmd>
                                  </p:childTnLst>
                                </p:cTn>
                              </p:par>
                            </p:childTnLst>
                          </p:cTn>
                        </p:par>
                      </p:childTnLst>
                    </p:cTn>
                  </p:par>
                </p:childTnLst>
              </p:cTn>
              <p:nextCondLst>
                <p:cond evt="onClick" delay="0">
                  <p:tgtEl>
                    <p:spTgt spid="48"/>
                  </p:tgtEl>
                </p:cond>
              </p:nextCondLst>
            </p:seq>
            <p:seq concurrent="1" nextAc="seek">
              <p:cTn id="25" restart="whenNotActive" fill="hold" evtFilter="cancelBubble" nodeType="interactiveSeq">
                <p:stCondLst>
                  <p:cond evt="onClick" delay="0">
                    <p:tgtEl>
                      <p:spTgt spid="49"/>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9"/>
                                        </p:tgtEl>
                                      </p:cBhvr>
                                    </p:cmd>
                                  </p:childTnLst>
                                </p:cTn>
                              </p:par>
                            </p:childTnLst>
                          </p:cTn>
                        </p:par>
                      </p:childTnLst>
                    </p:cTn>
                  </p:par>
                </p:childTnLst>
              </p:cTn>
              <p:nextCondLst>
                <p:cond evt="onClick" delay="0">
                  <p:tgtEl>
                    <p:spTgt spid="49"/>
                  </p:tgtEl>
                </p:cond>
              </p:nextCondLst>
            </p:seq>
            <p:video>
              <p:cMediaNode vol="80000">
                <p:cTn id="30" fill="hold" display="0">
                  <p:stCondLst>
                    <p:cond delay="indefinite"/>
                  </p:stCondLst>
                </p:cTn>
                <p:tgtEl>
                  <p:spTgt spid="47"/>
                </p:tgtEl>
              </p:cMediaNode>
            </p:video>
            <p:video>
              <p:cMediaNode vol="80000">
                <p:cTn id="31" fill="hold" display="0">
                  <p:stCondLst>
                    <p:cond delay="indefinite"/>
                  </p:stCondLst>
                </p:cTn>
                <p:tgtEl>
                  <p:spTgt spid="48"/>
                </p:tgtEl>
              </p:cMediaNode>
            </p:video>
            <p:video>
              <p:cMediaNode vol="80000">
                <p:cTn id="32" fill="hold" display="0">
                  <p:stCondLst>
                    <p:cond delay="indefinite"/>
                  </p:stCondLst>
                </p:cTn>
                <p:tgtEl>
                  <p:spTgt spid="4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DF3A741-176D-B3DB-36CA-EC287AD579C3}"/>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冒頭切り替えパータン</a:t>
            </a:r>
            <a:endParaRPr lang="ja-JP" altLang="en-US" dirty="0"/>
          </a:p>
        </p:txBody>
      </p:sp>
      <p:pic>
        <p:nvPicPr>
          <p:cNvPr id="6" name="図プレースホルダー 5" descr="アイコン&#10;&#10;自動的に生成された説明">
            <a:extLst>
              <a:ext uri="{FF2B5EF4-FFF2-40B4-BE49-F238E27FC236}">
                <a16:creationId xmlns:a16="http://schemas.microsoft.com/office/drawing/2014/main" id="{055C4A43-FD17-6698-77B1-941151611E20}"/>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BF6321CF-7465-C10B-3288-68732793715C}"/>
              </a:ext>
            </a:extLst>
          </p:cNvPr>
          <p:cNvSpPr>
            <a:spLocks noGrp="1"/>
          </p:cNvSpPr>
          <p:nvPr>
            <p:ph type="body" sz="quarter" idx="12"/>
          </p:nvPr>
        </p:nvSpPr>
        <p:spPr/>
        <p:txBody>
          <a:bodyPr/>
          <a:lstStyle/>
          <a:p>
            <a:r>
              <a:rPr lang="ja-JP" altLang="en-US" dirty="0"/>
              <a:t>商品概要</a:t>
            </a:r>
          </a:p>
        </p:txBody>
      </p:sp>
      <p:sp>
        <p:nvSpPr>
          <p:cNvPr id="32" name="フッター プレースホルダー 3">
            <a:extLst>
              <a:ext uri="{FF2B5EF4-FFF2-40B4-BE49-F238E27FC236}">
                <a16:creationId xmlns:a16="http://schemas.microsoft.com/office/drawing/2014/main" id="{8F783E0F-A138-6B41-8A0C-380B71243AC4}"/>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897963" y="1497435"/>
            <a:ext cx="2649194"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演出①「</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655163" y="955224"/>
            <a:ext cx="8716772"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「倒れる」「フェードアウト」「スライドする」</a:t>
            </a:r>
            <a:r>
              <a:rPr lang="en-US" altLang="ja-JP" sz="1600" dirty="0">
                <a:latin typeface="メイリオ" panose="020B0604030504040204" pitchFamily="50" charset="-128"/>
                <a:ea typeface="メイリオ" panose="020B0604030504040204" pitchFamily="50" charset="-128"/>
              </a:rPr>
              <a:t>3</a:t>
            </a:r>
            <a:r>
              <a:rPr lang="ja-JP" altLang="en-US" sz="1600" dirty="0">
                <a:latin typeface="メイリオ" panose="020B0604030504040204" pitchFamily="50" charset="-128"/>
                <a:ea typeface="メイリオ" panose="020B0604030504040204" pitchFamily="50" charset="-128"/>
              </a:rPr>
              <a:t>種類から選択</a:t>
            </a:r>
            <a:endParaRPr lang="en-US" altLang="ja-JP" sz="1600"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460129" y="1484486"/>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「スライドする</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547876" y="1497432"/>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pic>
        <p:nvPicPr>
          <p:cNvPr id="13"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8946285" y="1853818"/>
            <a:ext cx="2219856" cy="4454147"/>
          </a:xfrm>
          <a:prstGeom prst="rect">
            <a:avLst/>
          </a:prstGeom>
        </p:spPr>
      </p:pic>
      <p:pic>
        <p:nvPicPr>
          <p:cNvPr id="14"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064234" y="1866764"/>
            <a:ext cx="2249966" cy="4514564"/>
          </a:xfrm>
          <a:prstGeom prst="rect">
            <a:avLst/>
          </a:prstGeom>
        </p:spPr>
      </p:pic>
      <p:pic>
        <p:nvPicPr>
          <p:cNvPr id="15"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1013442" y="1866764"/>
            <a:ext cx="2249966" cy="4514561"/>
          </a:xfrm>
          <a:prstGeom prst="rect">
            <a:avLst/>
          </a:prstGeom>
        </p:spPr>
      </p:pic>
      <p:sp>
        <p:nvSpPr>
          <p:cNvPr id="20" name="テキスト ボックス 19">
            <a:extLst>
              <a:ext uri="{FF2B5EF4-FFF2-40B4-BE49-F238E27FC236}">
                <a16:creationId xmlns:a16="http://schemas.microsoft.com/office/drawing/2014/main" id="{84EEFD70-F547-1644-AC71-E4A6FF0170E6}"/>
              </a:ext>
            </a:extLst>
          </p:cNvPr>
          <p:cNvSpPr txBox="1"/>
          <p:nvPr/>
        </p:nvSpPr>
        <p:spPr>
          <a:xfrm>
            <a:off x="897963" y="6525344"/>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31957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7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3"/>
                </p:tgtEl>
              </p:cMediaNode>
            </p:video>
            <p:seq concurrent="1" nextAc="seek">
              <p:cTn id="16" restart="whenNotActive" fill="hold" evtFilter="cancelBubble" nodeType="interactiveSeq">
                <p:stCondLst>
                  <p:cond evt="onClick" delay="0">
                    <p:tgtEl>
                      <p:spTgt spid="1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
                                        </p:tgtEl>
                                      </p:cBhvr>
                                    </p:cmd>
                                  </p:childTnLst>
                                </p:cTn>
                              </p:par>
                            </p:childTnLst>
                          </p:cTn>
                        </p:par>
                      </p:childTnLst>
                    </p:cTn>
                  </p:par>
                </p:childTnLst>
              </p:cTn>
              <p:nextCondLst>
                <p:cond evt="onClick" delay="0">
                  <p:tgtEl>
                    <p:spTgt spid="13"/>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5"/>
                </p:tgtEl>
              </p:cMediaNode>
            </p:video>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6E905D79-AE1D-4F44-A288-3B2283D0B79F}"/>
              </a:ext>
            </a:extLst>
          </p:cNvPr>
          <p:cNvPicPr>
            <a:picLocks noChangeAspect="1"/>
          </p:cNvPicPr>
          <p:nvPr/>
        </p:nvPicPr>
        <p:blipFill>
          <a:blip r:embed="rId2"/>
          <a:srcRect/>
          <a:stretch/>
        </p:blipFill>
        <p:spPr>
          <a:xfrm>
            <a:off x="2598870" y="2229310"/>
            <a:ext cx="1912954" cy="3837863"/>
          </a:xfrm>
          <a:prstGeom prst="rect">
            <a:avLst/>
          </a:prstGeom>
        </p:spPr>
      </p:pic>
      <p:sp>
        <p:nvSpPr>
          <p:cNvPr id="29" name="テキスト ボックス 28">
            <a:extLst>
              <a:ext uri="{FF2B5EF4-FFF2-40B4-BE49-F238E27FC236}">
                <a16:creationId xmlns:a16="http://schemas.microsoft.com/office/drawing/2014/main" id="{6486C9DF-E4C7-C346-AC22-9A0E0E951B5F}"/>
              </a:ext>
            </a:extLst>
          </p:cNvPr>
          <p:cNvSpPr txBox="1"/>
          <p:nvPr/>
        </p:nvSpPr>
        <p:spPr>
          <a:xfrm>
            <a:off x="8847406" y="1670183"/>
            <a:ext cx="2649194"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C. </a:t>
            </a:r>
            <a:r>
              <a:rPr lang="ja-JP" altLang="en-US" sz="1600" b="1" dirty="0">
                <a:latin typeface="メイリオ" panose="020B0604030504040204" pitchFamily="50" charset="-128"/>
                <a:ea typeface="メイリオ" panose="020B0604030504040204" pitchFamily="50" charset="-128"/>
              </a:rPr>
              <a:t>「縦長動画」</a:t>
            </a:r>
            <a:endParaRPr kumimoji="1" lang="en-US" altLang="ja-JP" sz="16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7CDDFEE2-8DF5-A74E-A4EC-7BB6959472CA}"/>
              </a:ext>
            </a:extLst>
          </p:cNvPr>
          <p:cNvSpPr txBox="1"/>
          <p:nvPr/>
        </p:nvSpPr>
        <p:spPr>
          <a:xfrm>
            <a:off x="830888" y="1692946"/>
            <a:ext cx="3536920"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A.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上下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6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943872"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544272"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479376" y="871777"/>
            <a:ext cx="11305000"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３種類から演出方法を選択</a:t>
            </a:r>
            <a:endParaRPr lang="en-US" altLang="ja-JP" sz="1600" dirty="0">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C3CDED83-D59D-0142-AE40-1082ADBEE6C0}"/>
              </a:ext>
            </a:extLst>
          </p:cNvPr>
          <p:cNvPicPr>
            <a:picLocks noChangeAspect="1"/>
          </p:cNvPicPr>
          <p:nvPr/>
        </p:nvPicPr>
        <p:blipFill>
          <a:blip r:embed="rId3"/>
          <a:srcRect/>
          <a:stretch/>
        </p:blipFill>
        <p:spPr>
          <a:xfrm>
            <a:off x="479376" y="2229310"/>
            <a:ext cx="1912953" cy="3837864"/>
          </a:xfrm>
          <a:prstGeom prst="rect">
            <a:avLst/>
          </a:prstGeom>
        </p:spPr>
      </p:pic>
      <p:sp>
        <p:nvSpPr>
          <p:cNvPr id="18" name="テキスト ボックス 17">
            <a:extLst>
              <a:ext uri="{FF2B5EF4-FFF2-40B4-BE49-F238E27FC236}">
                <a16:creationId xmlns:a16="http://schemas.microsoft.com/office/drawing/2014/main" id="{D64B894C-FAFD-D541-B5A5-72862822BF60}"/>
              </a:ext>
            </a:extLst>
          </p:cNvPr>
          <p:cNvSpPr txBox="1"/>
          <p:nvPr/>
        </p:nvSpPr>
        <p:spPr>
          <a:xfrm>
            <a:off x="4727848" y="1722584"/>
            <a:ext cx="4226003"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B.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EFDF9343-F318-5F4A-950E-9F563C08F9D8}"/>
              </a:ext>
            </a:extLst>
          </p:cNvPr>
          <p:cNvPicPr>
            <a:picLocks noChangeAspect="1"/>
          </p:cNvPicPr>
          <p:nvPr/>
        </p:nvPicPr>
        <p:blipFill>
          <a:blip r:embed="rId4"/>
          <a:srcRect/>
          <a:stretch/>
        </p:blipFill>
        <p:spPr>
          <a:xfrm>
            <a:off x="5752820" y="2229310"/>
            <a:ext cx="1994682" cy="4001833"/>
          </a:xfrm>
          <a:prstGeom prst="rect">
            <a:avLst/>
          </a:prstGeom>
        </p:spPr>
      </p:pic>
      <p:pic>
        <p:nvPicPr>
          <p:cNvPr id="3" name="図 2">
            <a:extLst>
              <a:ext uri="{FF2B5EF4-FFF2-40B4-BE49-F238E27FC236}">
                <a16:creationId xmlns:a16="http://schemas.microsoft.com/office/drawing/2014/main" id="{42E69F45-D7BA-7C40-89BE-73F92A11BF1A}"/>
              </a:ext>
            </a:extLst>
          </p:cNvPr>
          <p:cNvPicPr>
            <a:picLocks noChangeAspect="1"/>
          </p:cNvPicPr>
          <p:nvPr/>
        </p:nvPicPr>
        <p:blipFill>
          <a:blip r:embed="rId5"/>
          <a:stretch>
            <a:fillRect/>
          </a:stretch>
        </p:blipFill>
        <p:spPr>
          <a:xfrm>
            <a:off x="9172423" y="2238042"/>
            <a:ext cx="1994684" cy="4001834"/>
          </a:xfrm>
          <a:prstGeom prst="rect">
            <a:avLst/>
          </a:prstGeom>
        </p:spPr>
      </p:pic>
      <p:sp>
        <p:nvSpPr>
          <p:cNvPr id="2" name="テキスト プレースホルダー 1">
            <a:extLst>
              <a:ext uri="{FF2B5EF4-FFF2-40B4-BE49-F238E27FC236}">
                <a16:creationId xmlns:a16="http://schemas.microsoft.com/office/drawing/2014/main" id="{CCBED18E-2B1C-F317-F7FE-F383EF15380C}"/>
              </a:ext>
            </a:extLst>
          </p:cNvPr>
          <p:cNvSpPr>
            <a:spLocks noGrp="1"/>
          </p:cNvSpPr>
          <p:nvPr>
            <p:ph type="body" sz="quarter" idx="10"/>
          </p:nvPr>
        </p:nvSpPr>
        <p:spPr/>
        <p:txBody>
          <a:bodyPr/>
          <a:lstStyle/>
          <a:p>
            <a:r>
              <a:rPr lang="ja-JP" altLang="en-US" dirty="0">
                <a:latin typeface="メイリオ" panose="020B0604030504040204" pitchFamily="50" charset="-128"/>
                <a:ea typeface="メイリオ" panose="020B0604030504040204" pitchFamily="50" charset="-128"/>
              </a:rPr>
              <a:t>演出パターン</a:t>
            </a:r>
            <a:endParaRPr lang="ja-JP" altLang="en-US" dirty="0"/>
          </a:p>
        </p:txBody>
      </p:sp>
      <p:pic>
        <p:nvPicPr>
          <p:cNvPr id="7" name="図プレースホルダー 6" descr="アイコン&#10;&#10;自動的に生成された説明">
            <a:extLst>
              <a:ext uri="{FF2B5EF4-FFF2-40B4-BE49-F238E27FC236}">
                <a16:creationId xmlns:a16="http://schemas.microsoft.com/office/drawing/2014/main" id="{7045FBDF-AC4B-D188-E58F-DA50E8C0DDA7}"/>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
        <p:nvSpPr>
          <p:cNvPr id="5" name="テキスト プレースホルダー 4">
            <a:extLst>
              <a:ext uri="{FF2B5EF4-FFF2-40B4-BE49-F238E27FC236}">
                <a16:creationId xmlns:a16="http://schemas.microsoft.com/office/drawing/2014/main" id="{79FF2E0F-7FF0-E055-6541-7AC7D5F7A9EA}"/>
              </a:ext>
            </a:extLst>
          </p:cNvPr>
          <p:cNvSpPr>
            <a:spLocks noGrp="1"/>
          </p:cNvSpPr>
          <p:nvPr>
            <p:ph type="body" sz="quarter" idx="12"/>
          </p:nvPr>
        </p:nvSpPr>
        <p:spPr/>
        <p:txBody>
          <a:bodyPr/>
          <a:lstStyle/>
          <a:p>
            <a:r>
              <a:rPr lang="ja-JP" altLang="en-US" dirty="0"/>
              <a:t>商品概要</a:t>
            </a:r>
          </a:p>
        </p:txBody>
      </p:sp>
    </p:spTree>
    <p:extLst>
      <p:ext uri="{BB962C8B-B14F-4D97-AF65-F5344CB8AC3E}">
        <p14:creationId xmlns:p14="http://schemas.microsoft.com/office/powerpoint/2010/main" val="1865935224"/>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25650</TotalTime>
  <Words>5529</Words>
  <Application>Microsoft Office PowerPoint</Application>
  <PresentationFormat>ワイド画面</PresentationFormat>
  <Paragraphs>656</Paragraphs>
  <Slides>34</Slides>
  <Notes>8</Notes>
  <HiddenSlides>0</HiddenSlides>
  <MMClips>12</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34</vt:i4>
      </vt:variant>
    </vt:vector>
  </HeadingPairs>
  <TitlesOfParts>
    <vt:vector size="44" baseType="lpstr">
      <vt:lpstr>メイリオ</vt:lpstr>
      <vt:lpstr>メイリオ</vt:lpstr>
      <vt:lpstr>Yu Gothic</vt:lpstr>
      <vt:lpstr>Yu Gothic Medium</vt:lpstr>
      <vt:lpstr>Arial</vt:lpstr>
      <vt:lpstr>Calibri</vt:lpstr>
      <vt:lpstr>Segoe UI</vt:lpstr>
      <vt:lpstr>Wingdings</vt:lpstr>
      <vt:lpstr>表紙</vt:lpstr>
      <vt:lpstr>1_表紙</vt:lpstr>
      <vt:lpstr>ディスプレイ広告（予約型） クリエイティブ企画</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宮崎 佐津紀</cp:lastModifiedBy>
  <cp:revision>539</cp:revision>
  <dcterms:created xsi:type="dcterms:W3CDTF">2020-02-26T07:28:11Z</dcterms:created>
  <dcterms:modified xsi:type="dcterms:W3CDTF">2023-04-10T10:22:43Z</dcterms:modified>
  <cp:category/>
</cp:coreProperties>
</file>