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24"/>
  </p:notesMasterIdLst>
  <p:sldIdLst>
    <p:sldId id="469" r:id="rId2"/>
    <p:sldId id="572" r:id="rId3"/>
    <p:sldId id="544" r:id="rId4"/>
    <p:sldId id="701" r:id="rId5"/>
    <p:sldId id="559" r:id="rId6"/>
    <p:sldId id="702" r:id="rId7"/>
    <p:sldId id="703" r:id="rId8"/>
    <p:sldId id="600" r:id="rId9"/>
    <p:sldId id="717" r:id="rId10"/>
    <p:sldId id="697" r:id="rId11"/>
    <p:sldId id="705" r:id="rId12"/>
    <p:sldId id="709" r:id="rId13"/>
    <p:sldId id="706" r:id="rId14"/>
    <p:sldId id="698" r:id="rId15"/>
    <p:sldId id="569" r:id="rId16"/>
    <p:sldId id="708" r:id="rId17"/>
    <p:sldId id="713" r:id="rId18"/>
    <p:sldId id="714" r:id="rId19"/>
    <p:sldId id="715" r:id="rId20"/>
    <p:sldId id="716" r:id="rId21"/>
    <p:sldId id="712" r:id="rId22"/>
    <p:sldId id="512"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E"/>
    <a:srgbClr val="CBCBD2"/>
    <a:srgbClr val="E9E9E9"/>
    <a:srgbClr val="65658B"/>
    <a:srgbClr val="F5F5F5"/>
    <a:srgbClr val="66668B"/>
    <a:srgbClr val="E5E5EC"/>
    <a:srgbClr val="0D0D0D"/>
    <a:srgbClr val="E5E5EB"/>
    <a:srgbClr val="FF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CDCD38-72BF-4A2B-896F-FB42CD7E1F4C}" v="22" dt="2025-07-11T09:05:08.44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172" autoAdjust="0"/>
    <p:restoredTop sz="93973" autoAdjust="0"/>
  </p:normalViewPr>
  <p:slideViewPr>
    <p:cSldViewPr snapToGrid="0">
      <p:cViewPr>
        <p:scale>
          <a:sx n="170" d="100"/>
          <a:sy n="170" d="100"/>
        </p:scale>
        <p:origin x="3288" y="1344"/>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iwa Tetsuya （小岩哲也）" userId="S82ofGJgKF91fShyWkCCVRqxgs0zrWBB/crYMMw9TcU=" providerId="None" clId="Web-{02CDCD38-72BF-4A2B-896F-FB42CD7E1F4C}"/>
    <pc:docChg chg="modSld">
      <pc:chgData name="Koiwa Tetsuya （小岩哲也）" userId="S82ofGJgKF91fShyWkCCVRqxgs0zrWBB/crYMMw9TcU=" providerId="None" clId="Web-{02CDCD38-72BF-4A2B-896F-FB42CD7E1F4C}" dt="2025-07-11T09:05:08.443" v="10" actId="1076"/>
      <pc:docMkLst>
        <pc:docMk/>
      </pc:docMkLst>
      <pc:sldChg chg="modSp">
        <pc:chgData name="Koiwa Tetsuya （小岩哲也）" userId="S82ofGJgKF91fShyWkCCVRqxgs0zrWBB/crYMMw9TcU=" providerId="None" clId="Web-{02CDCD38-72BF-4A2B-896F-FB42CD7E1F4C}" dt="2025-07-11T09:05:08.443" v="10" actId="1076"/>
        <pc:sldMkLst>
          <pc:docMk/>
          <pc:sldMk cId="3445046070" sldId="701"/>
        </pc:sldMkLst>
        <pc:spChg chg="mod">
          <ac:chgData name="Koiwa Tetsuya （小岩哲也）" userId="S82ofGJgKF91fShyWkCCVRqxgs0zrWBB/crYMMw9TcU=" providerId="None" clId="Web-{02CDCD38-72BF-4A2B-896F-FB42CD7E1F4C}" dt="2025-07-11T09:04:03.143" v="0" actId="20577"/>
          <ac:spMkLst>
            <pc:docMk/>
            <pc:sldMk cId="3445046070" sldId="701"/>
            <ac:spMk id="22" creationId="{2A0E3D5C-5C06-470D-83E6-FDF2ABB5D519}"/>
          </ac:spMkLst>
        </pc:spChg>
        <pc:spChg chg="mod">
          <ac:chgData name="Koiwa Tetsuya （小岩哲也）" userId="S82ofGJgKF91fShyWkCCVRqxgs0zrWBB/crYMMw9TcU=" providerId="None" clId="Web-{02CDCD38-72BF-4A2B-896F-FB42CD7E1F4C}" dt="2025-07-11T09:05:08.443" v="10" actId="1076"/>
          <ac:spMkLst>
            <pc:docMk/>
            <pc:sldMk cId="3445046070" sldId="701"/>
            <ac:spMk id="23" creationId="{42F2C657-4110-EDE0-FED4-D7D7764D8E7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2025/7/22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セールスシート</a:t>
            </a:r>
            <a:endParaRPr lang="ja-JP" altLang="en-US" dirty="0"/>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dirty="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dirty="0">
                <a:solidFill>
                  <a:schemeClr val="accent3"/>
                </a:solidFill>
                <a:latin typeface="Meiryo" panose="020B0604030504040204" pitchFamily="34" charset="-128"/>
                <a:ea typeface="Meiryo" panose="020B0604030504040204" pitchFamily="34" charset="-128"/>
              </a:rPr>
              <a:t>メイリオ　</a:t>
            </a:r>
            <a:r>
              <a:rPr lang="en-US" altLang="ja-JP" sz="1200" dirty="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1.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1"/>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jpeg"/><Relationship Id="rId12" Type="http://schemas.openxmlformats.org/officeDocument/2006/relationships/image" Target="../media/image34.sv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2.png"/><Relationship Id="rId1" Type="http://schemas.openxmlformats.org/officeDocument/2006/relationships/slideLayout" Target="../slideLayouts/slideLayout4.xml"/><Relationship Id="rId5" Type="http://schemas.openxmlformats.org/officeDocument/2006/relationships/image" Target="../media/image36.sv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38.png"/><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hyperlink" Target="https://ads-help.yahoo-net.jp/s/article/H000044855?language=ja"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15.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lang="en-US" altLang="ja-JP" dirty="0" err="1">
                <a:cs typeface="Segoe UI" panose="020B0502040204020203" pitchFamily="34" charset="0"/>
              </a:rPr>
              <a:t>c</a:t>
            </a:r>
            <a:r>
              <a:rPr kumimoji="1" lang="en-US" altLang="ja-JP" sz="4000" b="1" i="0" dirty="0" err="1">
                <a:solidFill>
                  <a:schemeClr val="bg1"/>
                </a:solidFill>
                <a:latin typeface="Meiryo" panose="020B0604030504040204" pitchFamily="34" charset="-128"/>
                <a:ea typeface="Meiryo" panose="020B0604030504040204" pitchFamily="34" charset="-128"/>
                <a:cs typeface="Segoe UI" panose="020B0502040204020203" pitchFamily="34" charset="0"/>
              </a:rPr>
              <a:t>arview</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　タイアップ</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lang="en-US" altLang="ja-JP" dirty="0">
                <a:cs typeface="Segoe UI" panose="020B0502040204020203" pitchFamily="34" charset="0"/>
              </a:rPr>
              <a:t>10</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2026</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商品資料</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196349" cy="220983"/>
          </a:xfrm>
        </p:spPr>
        <p:txBody>
          <a:bodyPr/>
          <a:lstStyle/>
          <a:p>
            <a:r>
              <a:rPr lang="en-US" altLang="ja-JP" sz="1200" dirty="0"/>
              <a:t>2025/7/23</a:t>
            </a:r>
            <a:endParaRPr lang="ja-JP" altLang="en-US" sz="12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latin typeface="+mn-ea"/>
              </a:rPr>
              <a:t>商品スペック</a:t>
            </a:r>
            <a:endParaRPr lang="ja-JP" altLang="en-US" dirty="0">
              <a:latin typeface="+mn-ea"/>
            </a:endParaRP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kumimoji="1" lang="ja-JP" altLang="en-US" dirty="0"/>
              <a:t>実施フロー</a:t>
            </a:r>
          </a:p>
        </p:txBody>
      </p:sp>
      <p:grpSp>
        <p:nvGrpSpPr>
          <p:cNvPr id="3" name="Group 1">
            <a:extLst>
              <a:ext uri="{FF2B5EF4-FFF2-40B4-BE49-F238E27FC236}">
                <a16:creationId xmlns:a16="http://schemas.microsoft.com/office/drawing/2014/main" id="{82903B02-4BB2-576C-A012-D34E2D41D127}"/>
              </a:ext>
            </a:extLst>
          </p:cNvPr>
          <p:cNvGrpSpPr>
            <a:grpSpLocks/>
          </p:cNvGrpSpPr>
          <p:nvPr/>
        </p:nvGrpSpPr>
        <p:grpSpPr bwMode="auto">
          <a:xfrm>
            <a:off x="93108" y="71946"/>
            <a:ext cx="386317" cy="410840"/>
            <a:chOff x="588" y="472"/>
            <a:chExt cx="408" cy="434"/>
          </a:xfrm>
          <a:solidFill>
            <a:schemeClr val="bg1"/>
          </a:solidFill>
        </p:grpSpPr>
        <p:sp>
          <p:nvSpPr>
            <p:cNvPr id="10" name="Freeform 2">
              <a:extLst>
                <a:ext uri="{FF2B5EF4-FFF2-40B4-BE49-F238E27FC236}">
                  <a16:creationId xmlns:a16="http://schemas.microsoft.com/office/drawing/2014/main" id="{7037DA5A-6305-4A98-4615-EE9A10277958}"/>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11" name="Freeform 3">
              <a:extLst>
                <a:ext uri="{FF2B5EF4-FFF2-40B4-BE49-F238E27FC236}">
                  <a16:creationId xmlns:a16="http://schemas.microsoft.com/office/drawing/2014/main" id="{02AA2615-7666-0A84-2C1F-04ACA10A1DD7}"/>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4">
              <a:extLst>
                <a:ext uri="{FF2B5EF4-FFF2-40B4-BE49-F238E27FC236}">
                  <a16:creationId xmlns:a16="http://schemas.microsoft.com/office/drawing/2014/main" id="{A796612F-E70B-51F1-9FD4-DC6F28A595EE}"/>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5">
              <a:extLst>
                <a:ext uri="{FF2B5EF4-FFF2-40B4-BE49-F238E27FC236}">
                  <a16:creationId xmlns:a16="http://schemas.microsoft.com/office/drawing/2014/main" id="{A1DC7D55-FA8B-B3B4-19C0-F6EC5A9A4815}"/>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4" name="Freeform 6">
              <a:extLst>
                <a:ext uri="{FF2B5EF4-FFF2-40B4-BE49-F238E27FC236}">
                  <a16:creationId xmlns:a16="http://schemas.microsoft.com/office/drawing/2014/main" id="{BE91177F-A74D-8E9F-158A-BB7BBBBE334C}"/>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7">
              <a:extLst>
                <a:ext uri="{FF2B5EF4-FFF2-40B4-BE49-F238E27FC236}">
                  <a16:creationId xmlns:a16="http://schemas.microsoft.com/office/drawing/2014/main" id="{634D85E3-468D-26E8-56B4-704CA6AEC997}"/>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8">
              <a:extLst>
                <a:ext uri="{FF2B5EF4-FFF2-40B4-BE49-F238E27FC236}">
                  <a16:creationId xmlns:a16="http://schemas.microsoft.com/office/drawing/2014/main" id="{9F6BA411-96F5-3D64-6814-F5782B59541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9">
              <a:extLst>
                <a:ext uri="{FF2B5EF4-FFF2-40B4-BE49-F238E27FC236}">
                  <a16:creationId xmlns:a16="http://schemas.microsoft.com/office/drawing/2014/main" id="{DCF93DD0-90C9-CE5A-7689-8553B5B9178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9" name="テキスト ボックス 28">
            <a:extLst>
              <a:ext uri="{FF2B5EF4-FFF2-40B4-BE49-F238E27FC236}">
                <a16:creationId xmlns:a16="http://schemas.microsoft.com/office/drawing/2014/main" id="{8E83E6B4-B7F0-52AC-A291-A265AA04CC25}"/>
              </a:ext>
            </a:extLst>
          </p:cNvPr>
          <p:cNvSpPr txBox="1"/>
          <p:nvPr/>
        </p:nvSpPr>
        <p:spPr>
          <a:xfrm>
            <a:off x="1490249" y="5898096"/>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③の工程において、原則</a:t>
            </a:r>
            <a:r>
              <a:rPr kumimoji="0" lang="en-US" altLang="ja-JP" sz="900" kern="0" dirty="0">
                <a:solidFill>
                  <a:srgbClr val="0D0D0D"/>
                </a:solidFill>
                <a:latin typeface="Meiryo" panose="020B0604030504040204" pitchFamily="34" charset="-128"/>
                <a:ea typeface="Meiryo" panose="020B0604030504040204" pitchFamily="34" charset="-128"/>
              </a:rPr>
              <a:t>2</a:t>
            </a:r>
            <a:r>
              <a:rPr kumimoji="0" lang="ja-JP" altLang="en-US" sz="900" kern="0" dirty="0">
                <a:solidFill>
                  <a:srgbClr val="0D0D0D"/>
                </a:solidFill>
                <a:latin typeface="Meiryo" panose="020B0604030504040204" pitchFamily="34" charset="-128"/>
                <a:ea typeface="Meiryo" panose="020B0604030504040204" pitchFamily="34" charset="-128"/>
              </a:rPr>
              <a:t>回までの修正となります。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   </a:t>
            </a:r>
            <a:r>
              <a:rPr kumimoji="0" lang="ja-JP" altLang="en-US" sz="900" kern="0" dirty="0">
                <a:solidFill>
                  <a:srgbClr val="0D0D0D"/>
                </a:solidFill>
                <a:latin typeface="Meiryo" panose="020B0604030504040204" pitchFamily="34" charset="-128"/>
                <a:ea typeface="Meiryo" panose="020B0604030504040204" pitchFamily="34" charset="-128"/>
              </a:rPr>
              <a:t>ただし、制作の進捗状況により進行途中でスケジュールを変更させていただく場合があります。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30" name="テキスト ボックス 29">
            <a:extLst>
              <a:ext uri="{FF2B5EF4-FFF2-40B4-BE49-F238E27FC236}">
                <a16:creationId xmlns:a16="http://schemas.microsoft.com/office/drawing/2014/main" id="{234083F2-C6A5-0636-30FF-00566C9C9D2C}"/>
              </a:ext>
            </a:extLst>
          </p:cNvPr>
          <p:cNvSpPr txBox="1"/>
          <p:nvPr/>
        </p:nvSpPr>
        <p:spPr>
          <a:xfrm>
            <a:off x="1415480" y="2638815"/>
            <a:ext cx="8733560" cy="3106235"/>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オリエンテーション実施</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b="1" kern="0" dirty="0">
                <a:solidFill>
                  <a:srgbClr val="0D0D0D"/>
                </a:solidFill>
                <a:latin typeface="Meiryo" panose="020B0604030504040204" pitchFamily="34" charset="-128"/>
                <a:ea typeface="Meiryo" panose="020B0604030504040204" pitchFamily="34" charset="-128"/>
              </a:rPr>
              <a:t>誰に向けて何のために実施するのか、目的を明確</a:t>
            </a:r>
            <a:r>
              <a:rPr kumimoji="0" lang="ja-JP" altLang="en-US" sz="1100" kern="0" dirty="0">
                <a:solidFill>
                  <a:srgbClr val="0D0D0D"/>
                </a:solidFill>
                <a:latin typeface="Meiryo" panose="020B0604030504040204" pitchFamily="34" charset="-128"/>
                <a:ea typeface="Meiryo" panose="020B0604030504040204" pitchFamily="34" charset="-128"/>
              </a:rPr>
              <a:t>にします。</a:t>
            </a:r>
            <a:br>
              <a:rPr kumimoji="0" lang="en-US" altLang="ja-JP" sz="1100" kern="0" dirty="0">
                <a:solidFill>
                  <a:srgbClr val="0D0D0D"/>
                </a:solidFill>
                <a:latin typeface="Meiryo" panose="020B0604030504040204" pitchFamily="34" charset="-128"/>
                <a:ea typeface="Meiryo" panose="020B0604030504040204" pitchFamily="34" charset="-128"/>
              </a:rPr>
            </a:br>
            <a:r>
              <a:rPr kumimoji="0" lang="en-US" altLang="ja-JP" sz="1100" kern="0" dirty="0">
                <a:solidFill>
                  <a:srgbClr val="0D0D0D"/>
                </a:solidFill>
                <a:latin typeface="Meiryo" panose="020B0604030504040204" pitchFamily="34" charset="-128"/>
                <a:ea typeface="Meiryo" panose="020B0604030504040204" pitchFamily="34" charset="-128"/>
              </a:rPr>
              <a:t>※</a:t>
            </a:r>
            <a:r>
              <a:rPr kumimoji="0" lang="ja-JP" altLang="en-US" sz="1100" kern="0" dirty="0">
                <a:solidFill>
                  <a:srgbClr val="0D0D0D"/>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endParaRPr kumimoji="0" lang="ja-JP" altLang="en-US" sz="9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演出案のご提出</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ご確認</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弊社より演出案をご提案し、広告主様と擦り合わせの上、内容を確定させます。</a:t>
            </a:r>
            <a:endParaRPr kumimoji="0" lang="en-US" altLang="ja-JP" sz="900" b="1"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演出映像のご提出</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ご確認</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②で確定させた内容に基づいて演出映像をご提案し、広告主様ご確認の上要素を確定します。　　　　</a:t>
            </a:r>
            <a:endParaRPr kumimoji="0" lang="ja-JP" altLang="en-US" sz="9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en-US" altLang="ja-JP" sz="1400" b="1" kern="0" dirty="0">
                <a:solidFill>
                  <a:srgbClr val="0D0D0D"/>
                </a:solidFill>
                <a:latin typeface="Meiryo" panose="020B0604030504040204" pitchFamily="34" charset="-128"/>
                <a:ea typeface="Meiryo" panose="020B0604030504040204" pitchFamily="34" charset="-128"/>
              </a:rPr>
              <a:t>HTML</a:t>
            </a:r>
            <a:r>
              <a:rPr kumimoji="0" lang="ja-JP" altLang="en-US" sz="1400" b="1" kern="0" dirty="0" err="1">
                <a:solidFill>
                  <a:srgbClr val="0D0D0D"/>
                </a:solidFill>
                <a:latin typeface="Meiryo" panose="020B0604030504040204" pitchFamily="34" charset="-128"/>
                <a:ea typeface="Meiryo" panose="020B0604030504040204" pitchFamily="34" charset="-128"/>
              </a:rPr>
              <a:t>での</a:t>
            </a:r>
            <a:r>
              <a:rPr kumimoji="0" lang="ja-JP" altLang="en-US" sz="1400" b="1" kern="0" dirty="0">
                <a:solidFill>
                  <a:srgbClr val="0D0D0D"/>
                </a:solidFill>
                <a:latin typeface="Meiryo" panose="020B0604030504040204" pitchFamily="34" charset="-128"/>
                <a:ea typeface="Meiryo" panose="020B0604030504040204" pitchFamily="34" charset="-128"/>
              </a:rPr>
              <a:t>動作確認</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校了</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テストサーバー上もしくは</a:t>
            </a:r>
            <a:r>
              <a:rPr kumimoji="0" lang="en-US" altLang="ja-JP" sz="1100" kern="0" dirty="0">
                <a:solidFill>
                  <a:srgbClr val="0D0D0D"/>
                </a:solidFill>
                <a:latin typeface="Meiryo" panose="020B0604030504040204" pitchFamily="34" charset="-128"/>
                <a:ea typeface="Meiryo" panose="020B0604030504040204" pitchFamily="34" charset="-128"/>
              </a:rPr>
              <a:t>HTML</a:t>
            </a:r>
            <a:r>
              <a:rPr kumimoji="0" lang="ja-JP" altLang="en-US" sz="1100" kern="0" dirty="0">
                <a:solidFill>
                  <a:srgbClr val="0D0D0D"/>
                </a:solidFill>
                <a:latin typeface="Meiryo" panose="020B0604030504040204" pitchFamily="34" charset="-128"/>
                <a:ea typeface="Meiryo" panose="020B0604030504040204" pitchFamily="34" charset="-128"/>
              </a:rPr>
              <a:t>ファイルにて、企画ページの動作確認を行っていただき校了となります。</a:t>
            </a:r>
            <a:br>
              <a:rPr kumimoji="0" lang="en-US" altLang="ja-JP" sz="1100" kern="0" dirty="0">
                <a:solidFill>
                  <a:srgbClr val="0D0D0D"/>
                </a:solidFill>
                <a:latin typeface="Meiryo" panose="020B0604030504040204" pitchFamily="34" charset="-128"/>
                <a:ea typeface="Meiryo" panose="020B0604030504040204" pitchFamily="34" charset="-128"/>
              </a:rPr>
            </a:br>
            <a:r>
              <a:rPr kumimoji="0" lang="en-US" altLang="ja-JP" sz="1100" kern="0" dirty="0">
                <a:solidFill>
                  <a:srgbClr val="0D0D0D"/>
                </a:solidFill>
                <a:latin typeface="Meiryo" panose="020B0604030504040204" pitchFamily="34" charset="-128"/>
                <a:ea typeface="Meiryo" panose="020B0604030504040204" pitchFamily="34" charset="-128"/>
              </a:rPr>
              <a:t>※</a:t>
            </a:r>
            <a:r>
              <a:rPr kumimoji="0" lang="ja-JP" altLang="en-US" sz="1100" kern="0" dirty="0">
                <a:solidFill>
                  <a:srgbClr val="0D0D0D"/>
                </a:solidFill>
                <a:latin typeface="Meiryo" panose="020B0604030504040204" pitchFamily="34" charset="-128"/>
                <a:ea typeface="Meiryo" panose="020B0604030504040204" pitchFamily="34" charset="-128"/>
              </a:rPr>
              <a:t>原則として、この段階での修正はお受けできません。</a:t>
            </a:r>
            <a:endParaRPr kumimoji="0" lang="ja-JP" altLang="en-US" sz="9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弊社内チェック</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本番環境へのファイルアップ</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1100" kern="0" dirty="0">
              <a:solidFill>
                <a:srgbClr val="0D0D0D"/>
              </a:solidFill>
              <a:latin typeface="Meiryo" panose="020B0604030504040204" pitchFamily="34" charset="-128"/>
              <a:ea typeface="Meiryo" panose="020B0604030504040204" pitchFamily="34" charset="-128"/>
            </a:endParaRPr>
          </a:p>
        </p:txBody>
      </p:sp>
      <p:sp>
        <p:nvSpPr>
          <p:cNvPr id="31" name="ホームベース 22">
            <a:extLst>
              <a:ext uri="{FF2B5EF4-FFF2-40B4-BE49-F238E27FC236}">
                <a16:creationId xmlns:a16="http://schemas.microsoft.com/office/drawing/2014/main" id="{8F506721-3A66-B26E-9CDD-B225102ACADE}"/>
              </a:ext>
            </a:extLst>
          </p:cNvPr>
          <p:cNvSpPr/>
          <p:nvPr/>
        </p:nvSpPr>
        <p:spPr>
          <a:xfrm>
            <a:off x="8767274" y="1380463"/>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2" name="ホームベース 23">
            <a:extLst>
              <a:ext uri="{FF2B5EF4-FFF2-40B4-BE49-F238E27FC236}">
                <a16:creationId xmlns:a16="http://schemas.microsoft.com/office/drawing/2014/main" id="{723C4E78-ABB6-7487-C1E3-1C1E78297CCF}"/>
              </a:ext>
            </a:extLst>
          </p:cNvPr>
          <p:cNvSpPr/>
          <p:nvPr/>
        </p:nvSpPr>
        <p:spPr>
          <a:xfrm>
            <a:off x="7309918" y="13804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3" name="円/楕円 24">
            <a:extLst>
              <a:ext uri="{FF2B5EF4-FFF2-40B4-BE49-F238E27FC236}">
                <a16:creationId xmlns:a16="http://schemas.microsoft.com/office/drawing/2014/main" id="{2D63F127-5D3A-02A6-5AC2-9D697C1E7BCE}"/>
              </a:ext>
            </a:extLst>
          </p:cNvPr>
          <p:cNvSpPr>
            <a:spLocks noChangeAspect="1"/>
          </p:cNvSpPr>
          <p:nvPr/>
        </p:nvSpPr>
        <p:spPr>
          <a:xfrm>
            <a:off x="7549361" y="10743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4" name="ホームベース 25">
            <a:extLst>
              <a:ext uri="{FF2B5EF4-FFF2-40B4-BE49-F238E27FC236}">
                <a16:creationId xmlns:a16="http://schemas.microsoft.com/office/drawing/2014/main" id="{56FDEFDC-409B-E3CF-DEE6-2789144949BB}"/>
              </a:ext>
            </a:extLst>
          </p:cNvPr>
          <p:cNvSpPr/>
          <p:nvPr/>
        </p:nvSpPr>
        <p:spPr>
          <a:xfrm>
            <a:off x="5852560" y="13804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35" name="円/楕円 26">
            <a:extLst>
              <a:ext uri="{FF2B5EF4-FFF2-40B4-BE49-F238E27FC236}">
                <a16:creationId xmlns:a16="http://schemas.microsoft.com/office/drawing/2014/main" id="{88101CEE-0BFB-B694-14D2-3C7FD819969F}"/>
              </a:ext>
            </a:extLst>
          </p:cNvPr>
          <p:cNvSpPr>
            <a:spLocks noChangeAspect="1"/>
          </p:cNvSpPr>
          <p:nvPr/>
        </p:nvSpPr>
        <p:spPr>
          <a:xfrm>
            <a:off x="6073308" y="10743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36" name="ホームベース 27">
            <a:extLst>
              <a:ext uri="{FF2B5EF4-FFF2-40B4-BE49-F238E27FC236}">
                <a16:creationId xmlns:a16="http://schemas.microsoft.com/office/drawing/2014/main" id="{F9724BCF-3208-A380-1D55-73811917F332}"/>
              </a:ext>
            </a:extLst>
          </p:cNvPr>
          <p:cNvSpPr/>
          <p:nvPr/>
        </p:nvSpPr>
        <p:spPr>
          <a:xfrm>
            <a:off x="4395202"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演出映像確定</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7" name="円/楕円 28">
            <a:extLst>
              <a:ext uri="{FF2B5EF4-FFF2-40B4-BE49-F238E27FC236}">
                <a16:creationId xmlns:a16="http://schemas.microsoft.com/office/drawing/2014/main" id="{8A5707D6-11C3-4964-BE71-F35CEE14846E}"/>
              </a:ext>
            </a:extLst>
          </p:cNvPr>
          <p:cNvSpPr>
            <a:spLocks noChangeAspect="1"/>
          </p:cNvSpPr>
          <p:nvPr/>
        </p:nvSpPr>
        <p:spPr>
          <a:xfrm>
            <a:off x="4597255"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8" name="ホームベース 29">
            <a:extLst>
              <a:ext uri="{FF2B5EF4-FFF2-40B4-BE49-F238E27FC236}">
                <a16:creationId xmlns:a16="http://schemas.microsoft.com/office/drawing/2014/main" id="{146C8756-4D25-9F1D-525A-53E108C8D460}"/>
              </a:ext>
            </a:extLst>
          </p:cNvPr>
          <p:cNvSpPr/>
          <p:nvPr/>
        </p:nvSpPr>
        <p:spPr>
          <a:xfrm>
            <a:off x="2937844"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演出案確定</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39" name="円/楕円 30">
            <a:extLst>
              <a:ext uri="{FF2B5EF4-FFF2-40B4-BE49-F238E27FC236}">
                <a16:creationId xmlns:a16="http://schemas.microsoft.com/office/drawing/2014/main" id="{77C1FDD4-DD82-D943-E1C0-617F8F21A0A3}"/>
              </a:ext>
            </a:extLst>
          </p:cNvPr>
          <p:cNvSpPr>
            <a:spLocks noChangeAspect="1"/>
          </p:cNvSpPr>
          <p:nvPr/>
        </p:nvSpPr>
        <p:spPr>
          <a:xfrm>
            <a:off x="3121202"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0" name="ホームベース 31">
            <a:extLst>
              <a:ext uri="{FF2B5EF4-FFF2-40B4-BE49-F238E27FC236}">
                <a16:creationId xmlns:a16="http://schemas.microsoft.com/office/drawing/2014/main" id="{B6336307-69E4-558E-113B-026242093785}"/>
              </a:ext>
            </a:extLst>
          </p:cNvPr>
          <p:cNvSpPr/>
          <p:nvPr/>
        </p:nvSpPr>
        <p:spPr>
          <a:xfrm>
            <a:off x="1480486"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a:solidFill>
                  <a:srgbClr val="000000"/>
                </a:solidFill>
                <a:latin typeface="Meiryo" panose="020B0604030504040204" pitchFamily="34" charset="-128"/>
                <a:ea typeface="Meiryo" panose="020B0604030504040204" pitchFamily="34" charset="-128"/>
              </a:rPr>
              <a:t>オリエンテーション</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41" name="円/楕円 32">
            <a:extLst>
              <a:ext uri="{FF2B5EF4-FFF2-40B4-BE49-F238E27FC236}">
                <a16:creationId xmlns:a16="http://schemas.microsoft.com/office/drawing/2014/main" id="{D98CE69E-AAB8-5BDD-066F-5ECBF49DF813}"/>
              </a:ext>
            </a:extLst>
          </p:cNvPr>
          <p:cNvSpPr>
            <a:spLocks noChangeAspect="1"/>
          </p:cNvSpPr>
          <p:nvPr/>
        </p:nvSpPr>
        <p:spPr>
          <a:xfrm>
            <a:off x="1645149"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F5E8B41-F23C-28E9-8A7B-9E0C96E75AEF}"/>
              </a:ext>
            </a:extLst>
          </p:cNvPr>
          <p:cNvCxnSpPr>
            <a:cxnSpLocks/>
          </p:cNvCxnSpPr>
          <p:nvPr/>
        </p:nvCxnSpPr>
        <p:spPr>
          <a:xfrm>
            <a:off x="1490249" y="2375802"/>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43" name="object 39">
            <a:extLst>
              <a:ext uri="{FF2B5EF4-FFF2-40B4-BE49-F238E27FC236}">
                <a16:creationId xmlns:a16="http://schemas.microsoft.com/office/drawing/2014/main" id="{000239B2-0A10-B93D-DE6F-9B80F3C0DA0E}"/>
              </a:ext>
            </a:extLst>
          </p:cNvPr>
          <p:cNvSpPr/>
          <p:nvPr/>
        </p:nvSpPr>
        <p:spPr>
          <a:xfrm>
            <a:off x="3937571" y="2244591"/>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4217188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kumimoji="1" lang="ja-JP" altLang="en-US"/>
              <a:t>効果検証レポート</a:t>
            </a:r>
            <a:endParaRPr kumimoji="1" lang="ja-JP" altLang="en-US" dirty="0"/>
          </a:p>
        </p:txBody>
      </p:sp>
      <p:sp>
        <p:nvSpPr>
          <p:cNvPr id="5" name="正方形/長方形 4">
            <a:extLst>
              <a:ext uri="{FF2B5EF4-FFF2-40B4-BE49-F238E27FC236}">
                <a16:creationId xmlns:a16="http://schemas.microsoft.com/office/drawing/2014/main" id="{58B96302-D1AB-D7CA-79CA-610E49422EC1}"/>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a:t>
            </a:r>
            <a:r>
              <a:rPr lang="ja-JP" altLang="en-US" sz="1600">
                <a:solidFill>
                  <a:srgbClr val="545454"/>
                </a:solidFill>
                <a:latin typeface="Meiryo" panose="020B0604030504040204" pitchFamily="34" charset="-128"/>
                <a:ea typeface="Meiryo" panose="020B0604030504040204" pitchFamily="34" charset="-128"/>
              </a:rPr>
              <a:t>し、タイアップ実施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7" name="角丸四角形 59">
            <a:extLst>
              <a:ext uri="{FF2B5EF4-FFF2-40B4-BE49-F238E27FC236}">
                <a16:creationId xmlns:a16="http://schemas.microsoft.com/office/drawing/2014/main" id="{59A97DED-0EA0-15D4-5434-7914CD274D15}"/>
              </a:ext>
            </a:extLst>
          </p:cNvPr>
          <p:cNvSpPr/>
          <p:nvPr/>
        </p:nvSpPr>
        <p:spPr>
          <a:xfrm>
            <a:off x="1258812" y="2315502"/>
            <a:ext cx="5091137" cy="1541961"/>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tx1">
                    <a:lumMod val="75000"/>
                    <a:lumOff val="25000"/>
                  </a:schemeClr>
                </a:solidFill>
                <a:latin typeface="Meiryo" panose="020B0604030504040204" pitchFamily="34" charset="-128"/>
                <a:ea typeface="Meiryo" panose="020B0604030504040204" pitchFamily="34" charset="-128"/>
              </a:rPr>
              <a:t>PV</a:t>
            </a:r>
            <a:r>
              <a:rPr kumimoji="0" lang="ja-JP" altLang="en" sz="1200" kern="0" dirty="0">
                <a:solidFill>
                  <a:schemeClr val="tx1">
                    <a:lumMod val="75000"/>
                    <a:lumOff val="25000"/>
                  </a:schemeClr>
                </a:solidFill>
                <a:latin typeface="Meiryo" panose="020B0604030504040204" pitchFamily="34" charset="-128"/>
                <a:ea typeface="Meiryo" panose="020B0604030504040204" pitchFamily="34" charset="-128"/>
              </a:rPr>
              <a:t>・</a:t>
            </a:r>
            <a:r>
              <a:rPr kumimoji="0" lang="en" altLang="ja-JP" sz="1200" kern="0" dirty="0">
                <a:solidFill>
                  <a:schemeClr val="tx1">
                    <a:lumMod val="75000"/>
                    <a:lumOff val="25000"/>
                  </a:schemeClr>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rPr>
              <a:t>×</a:t>
            </a: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年齢層比率</a:t>
            </a:r>
            <a:endPar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tx1">
                    <a:lumMod val="75000"/>
                    <a:lumOff val="25000"/>
                  </a:schemeClr>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クリック数・率</a:t>
            </a:r>
            <a:endPar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8" name="角丸四角形 60">
            <a:extLst>
              <a:ext uri="{FF2B5EF4-FFF2-40B4-BE49-F238E27FC236}">
                <a16:creationId xmlns:a16="http://schemas.microsoft.com/office/drawing/2014/main" id="{0A57DC25-25C6-FAB2-7CFD-6A09F772C267}"/>
              </a:ext>
            </a:extLst>
          </p:cNvPr>
          <p:cNvSpPr/>
          <p:nvPr/>
        </p:nvSpPr>
        <p:spPr>
          <a:xfrm>
            <a:off x="803425" y="1661413"/>
            <a:ext cx="5322291" cy="468000"/>
          </a:xfrm>
          <a:prstGeom prst="roundRect">
            <a:avLst>
              <a:gd name="adj" fmla="val 0"/>
            </a:avLst>
          </a:prstGeom>
          <a:solidFill>
            <a:srgbClr val="E9E9E9"/>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chemeClr val="tx2"/>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chemeClr val="tx2"/>
              </a:solidFill>
              <a:latin typeface="Meiryo" panose="020B0604030504040204" pitchFamily="34" charset="-128"/>
              <a:ea typeface="Meiryo" panose="020B0604030504040204" pitchFamily="34" charset="-128"/>
            </a:endParaRPr>
          </a:p>
        </p:txBody>
      </p:sp>
      <p:sp>
        <p:nvSpPr>
          <p:cNvPr id="10" name="円/楕円 63">
            <a:extLst>
              <a:ext uri="{FF2B5EF4-FFF2-40B4-BE49-F238E27FC236}">
                <a16:creationId xmlns:a16="http://schemas.microsoft.com/office/drawing/2014/main" id="{7AF17564-31D5-2250-1B93-FAA5F9A6062B}"/>
              </a:ext>
            </a:extLst>
          </p:cNvPr>
          <p:cNvSpPr/>
          <p:nvPr/>
        </p:nvSpPr>
        <p:spPr>
          <a:xfrm>
            <a:off x="479425" y="1607413"/>
            <a:ext cx="576000" cy="576000"/>
          </a:xfrm>
          <a:prstGeom prst="ellipse">
            <a:avLst/>
          </a:prstGeom>
          <a:solidFill>
            <a:schemeClr val="tx2"/>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1" name="グラフィックス 10" descr="棒グラフ (上昇) 単色塗りつぶし">
            <a:extLst>
              <a:ext uri="{FF2B5EF4-FFF2-40B4-BE49-F238E27FC236}">
                <a16:creationId xmlns:a16="http://schemas.microsoft.com/office/drawing/2014/main" id="{52E3377D-75D1-29F3-8361-856F8188A4C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0037" y="1728025"/>
            <a:ext cx="334776" cy="334776"/>
          </a:xfrm>
          <a:prstGeom prst="rect">
            <a:avLst/>
          </a:prstGeom>
        </p:spPr>
      </p:pic>
      <p:pic>
        <p:nvPicPr>
          <p:cNvPr id="12" name="図 11">
            <a:extLst>
              <a:ext uri="{FF2B5EF4-FFF2-40B4-BE49-F238E27FC236}">
                <a16:creationId xmlns:a16="http://schemas.microsoft.com/office/drawing/2014/main" id="{3E9CF625-9F1A-9BF7-FD2C-C27B0748C94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tx2"/>
            </a:solidFill>
          </a:ln>
          <a:effectLst>
            <a:outerShdw dist="38100" dir="2700000" algn="tl" rotWithShape="0">
              <a:schemeClr val="tx2">
                <a:alpha val="40000"/>
              </a:schemeClr>
            </a:outerShdw>
          </a:effectLst>
        </p:spPr>
      </p:pic>
      <p:pic>
        <p:nvPicPr>
          <p:cNvPr id="13" name="図 12">
            <a:extLst>
              <a:ext uri="{FF2B5EF4-FFF2-40B4-BE49-F238E27FC236}">
                <a16:creationId xmlns:a16="http://schemas.microsoft.com/office/drawing/2014/main" id="{F60F7944-0244-B607-46C5-36E4D18BBBE8}"/>
              </a:ext>
            </a:extLst>
          </p:cNvPr>
          <p:cNvPicPr>
            <a:picLocks noChangeAspect="1"/>
          </p:cNvPicPr>
          <p:nvPr/>
        </p:nvPicPr>
        <p:blipFill>
          <a:blip r:embed="rId6"/>
          <a:stretch>
            <a:fillRect/>
          </a:stretch>
        </p:blipFill>
        <p:spPr>
          <a:xfrm>
            <a:off x="8907023" y="2098357"/>
            <a:ext cx="2770146" cy="1564979"/>
          </a:xfrm>
          <a:prstGeom prst="rect">
            <a:avLst/>
          </a:prstGeom>
          <a:ln w="6350">
            <a:solidFill>
              <a:schemeClr val="tx2"/>
            </a:solidFill>
          </a:ln>
          <a:effectLst>
            <a:outerShdw dist="38100" dir="2700000" algn="tl" rotWithShape="0">
              <a:schemeClr val="tx2">
                <a:alpha val="40000"/>
              </a:schemeClr>
            </a:outerShdw>
          </a:effectLst>
        </p:spPr>
      </p:pic>
      <p:sp>
        <p:nvSpPr>
          <p:cNvPr id="14" name="角丸四角形 68">
            <a:extLst>
              <a:ext uri="{FF2B5EF4-FFF2-40B4-BE49-F238E27FC236}">
                <a16:creationId xmlns:a16="http://schemas.microsoft.com/office/drawing/2014/main" id="{5A47064F-BE24-F180-30EB-F5C144043F81}"/>
              </a:ext>
            </a:extLst>
          </p:cNvPr>
          <p:cNvSpPr/>
          <p:nvPr/>
        </p:nvSpPr>
        <p:spPr>
          <a:xfrm>
            <a:off x="9148115" y="5075139"/>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5" name="図 14">
            <a:extLst>
              <a:ext uri="{FF2B5EF4-FFF2-40B4-BE49-F238E27FC236}">
                <a16:creationId xmlns:a16="http://schemas.microsoft.com/office/drawing/2014/main" id="{3F9764B1-3F52-747D-B1E6-369DDE5FE7C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tx2"/>
            </a:solidFill>
          </a:ln>
          <a:effectLst>
            <a:outerShdw dist="38100" dir="2700000" algn="tl" rotWithShape="0">
              <a:schemeClr val="tx2">
                <a:alpha val="40000"/>
              </a:schemeClr>
            </a:outerShdw>
          </a:effectLst>
        </p:spPr>
      </p:pic>
      <p:pic>
        <p:nvPicPr>
          <p:cNvPr id="16" name="Picture 2" descr="B1D2497D-1EBE-4057-8CE8-D155B6774F92-L0-001">
            <a:extLst>
              <a:ext uri="{FF2B5EF4-FFF2-40B4-BE49-F238E27FC236}">
                <a16:creationId xmlns:a16="http://schemas.microsoft.com/office/drawing/2014/main" id="{199CB6C0-615C-608E-44D4-EBACF9E44F9E}"/>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tx2"/>
            </a:solidFill>
            <a:miter lim="800000"/>
            <a:headEnd/>
            <a:tailEnd/>
          </a:ln>
          <a:effectLst>
            <a:outerShdw dist="38100" dir="2700000" algn="tl" rotWithShape="0">
              <a:schemeClr val="tx2">
                <a:alpha val="40000"/>
              </a:schemeClr>
            </a:outerShdw>
          </a:effectLst>
          <a:extLst>
            <a:ext uri="{909E8E84-426E-40DD-AFC4-6F175D3DCCD1}">
              <a14:hiddenFill xmlns:a14="http://schemas.microsoft.com/office/drawing/2010/main">
                <a:solidFill>
                  <a:srgbClr val="FFFFFF"/>
                </a:solidFill>
              </a14:hiddenFill>
            </a:ext>
          </a:extLst>
        </p:spPr>
      </p:pic>
      <p:sp>
        <p:nvSpPr>
          <p:cNvPr id="17" name="角丸四角形 77">
            <a:extLst>
              <a:ext uri="{FF2B5EF4-FFF2-40B4-BE49-F238E27FC236}">
                <a16:creationId xmlns:a16="http://schemas.microsoft.com/office/drawing/2014/main" id="{0271BE23-3856-C57A-FFC2-94C60C57BB1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8" name="角丸四角形 78">
            <a:extLst>
              <a:ext uri="{FF2B5EF4-FFF2-40B4-BE49-F238E27FC236}">
                <a16:creationId xmlns:a16="http://schemas.microsoft.com/office/drawing/2014/main" id="{12B48A19-DDF4-4C86-96D7-8B51AC31DAEB}"/>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21" name="角丸四角形 21">
            <a:extLst>
              <a:ext uri="{FF2B5EF4-FFF2-40B4-BE49-F238E27FC236}">
                <a16:creationId xmlns:a16="http://schemas.microsoft.com/office/drawing/2014/main" id="{3B0D6AE1-1C33-3211-991D-BFEF5E2B793D}"/>
              </a:ext>
            </a:extLst>
          </p:cNvPr>
          <p:cNvSpPr/>
          <p:nvPr/>
        </p:nvSpPr>
        <p:spPr>
          <a:xfrm>
            <a:off x="1258812" y="4637852"/>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a:solidFill>
                  <a:schemeClr val="tx1">
                    <a:lumMod val="75000"/>
                    <a:lumOff val="25000"/>
                  </a:schemeClr>
                </a:solidFill>
                <a:latin typeface="Meiryo" panose="020B0604030504040204" pitchFamily="34" charset="-128"/>
                <a:ea typeface="Meiryo" panose="020B0604030504040204" pitchFamily="34" charset="-128"/>
              </a:rPr>
              <a:t>読了率</a:t>
            </a:r>
            <a:endPar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AF6F8CBF-5C31-D9F5-5C70-E90C44729096}"/>
              </a:ext>
            </a:extLst>
          </p:cNvPr>
          <p:cNvSpPr/>
          <p:nvPr/>
        </p:nvSpPr>
        <p:spPr>
          <a:xfrm>
            <a:off x="803425" y="3987191"/>
            <a:ext cx="5322291" cy="468000"/>
          </a:xfrm>
          <a:prstGeom prst="roundRect">
            <a:avLst>
              <a:gd name="adj" fmla="val 0"/>
            </a:avLst>
          </a:prstGeom>
          <a:solidFill>
            <a:srgbClr val="E9E9E9"/>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chemeClr val="tx2"/>
                </a:solidFill>
                <a:latin typeface="Meiryo" panose="020B0604030504040204" pitchFamily="34" charset="-128"/>
                <a:ea typeface="Meiryo" panose="020B0604030504040204" pitchFamily="34" charset="-128"/>
              </a:rPr>
              <a:t>記事閲覧態度</a:t>
            </a:r>
          </a:p>
        </p:txBody>
      </p:sp>
      <p:sp>
        <p:nvSpPr>
          <p:cNvPr id="24" name="円/楕円 24">
            <a:extLst>
              <a:ext uri="{FF2B5EF4-FFF2-40B4-BE49-F238E27FC236}">
                <a16:creationId xmlns:a16="http://schemas.microsoft.com/office/drawing/2014/main" id="{5B0DAC09-0E74-0F17-EC22-C38AEC265F8A}"/>
              </a:ext>
            </a:extLst>
          </p:cNvPr>
          <p:cNvSpPr/>
          <p:nvPr/>
        </p:nvSpPr>
        <p:spPr>
          <a:xfrm>
            <a:off x="479425" y="3933191"/>
            <a:ext cx="576000" cy="576000"/>
          </a:xfrm>
          <a:prstGeom prst="ellipse">
            <a:avLst/>
          </a:prstGeom>
          <a:solidFill>
            <a:schemeClr val="tx2"/>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8C7D2106-4756-492B-95A7-A7D140DF007B}"/>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600038" y="4053804"/>
            <a:ext cx="334776" cy="334776"/>
          </a:xfrm>
          <a:prstGeom prst="rect">
            <a:avLst/>
          </a:prstGeom>
        </p:spPr>
      </p:pic>
      <p:sp>
        <p:nvSpPr>
          <p:cNvPr id="27" name="角丸四角形 26">
            <a:extLst>
              <a:ext uri="{FF2B5EF4-FFF2-40B4-BE49-F238E27FC236}">
                <a16:creationId xmlns:a16="http://schemas.microsoft.com/office/drawing/2014/main" id="{CDD1602A-AFBC-6430-4942-710003CCF39E}"/>
              </a:ext>
            </a:extLst>
          </p:cNvPr>
          <p:cNvSpPr/>
          <p:nvPr/>
        </p:nvSpPr>
        <p:spPr>
          <a:xfrm>
            <a:off x="1258812" y="5701466"/>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a:solidFill>
                  <a:schemeClr val="tx1">
                    <a:lumMod val="75000"/>
                    <a:lumOff val="25000"/>
                  </a:schemeClr>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tx1">
                    <a:lumMod val="75000"/>
                    <a:lumOff val="25000"/>
                  </a:schemeClr>
                </a:solidFill>
                <a:latin typeface="Meiryo" panose="020B0604030504040204" pitchFamily="34" charset="-128"/>
                <a:ea typeface="Meiryo" panose="020B0604030504040204" pitchFamily="34" charset="-128"/>
              </a:rPr>
            </a:br>
            <a:r>
              <a:rPr lang="ja-JP" altLang="en-US" sz="1200">
                <a:solidFill>
                  <a:schemeClr val="tx1">
                    <a:lumMod val="75000"/>
                    <a:lumOff val="25000"/>
                  </a:schemeClr>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28" name="角丸四角形 27">
            <a:extLst>
              <a:ext uri="{FF2B5EF4-FFF2-40B4-BE49-F238E27FC236}">
                <a16:creationId xmlns:a16="http://schemas.microsoft.com/office/drawing/2014/main" id="{212DDC99-A13C-ECCF-96EA-E123253DBF0E}"/>
              </a:ext>
            </a:extLst>
          </p:cNvPr>
          <p:cNvSpPr/>
          <p:nvPr/>
        </p:nvSpPr>
        <p:spPr>
          <a:xfrm>
            <a:off x="803425" y="5066039"/>
            <a:ext cx="5322291" cy="468000"/>
          </a:xfrm>
          <a:prstGeom prst="roundRect">
            <a:avLst>
              <a:gd name="adj" fmla="val 0"/>
            </a:avLst>
          </a:prstGeom>
          <a:solidFill>
            <a:srgbClr val="E9E9E9"/>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chemeClr val="tx2"/>
                </a:solidFill>
                <a:latin typeface="Meiryo" panose="020B0604030504040204" pitchFamily="34" charset="-128"/>
                <a:ea typeface="Meiryo" panose="020B0604030504040204" pitchFamily="34" charset="-128"/>
              </a:rPr>
              <a:t>態度変容効果</a:t>
            </a:r>
            <a:endParaRPr kumimoji="0" lang="en-US" altLang="ja-JP" sz="1600" b="1" kern="0" dirty="0">
              <a:solidFill>
                <a:schemeClr val="tx2"/>
              </a:solidFill>
              <a:latin typeface="Meiryo" panose="020B0604030504040204" pitchFamily="34" charset="-128"/>
              <a:ea typeface="Meiryo" panose="020B0604030504040204" pitchFamily="34" charset="-128"/>
            </a:endParaRPr>
          </a:p>
        </p:txBody>
      </p:sp>
      <p:sp>
        <p:nvSpPr>
          <p:cNvPr id="30" name="円/楕円 29">
            <a:extLst>
              <a:ext uri="{FF2B5EF4-FFF2-40B4-BE49-F238E27FC236}">
                <a16:creationId xmlns:a16="http://schemas.microsoft.com/office/drawing/2014/main" id="{268F22CF-1EF2-C2B1-85F9-82F2B7BA3522}"/>
              </a:ext>
            </a:extLst>
          </p:cNvPr>
          <p:cNvSpPr/>
          <p:nvPr/>
        </p:nvSpPr>
        <p:spPr>
          <a:xfrm>
            <a:off x="479425" y="5012039"/>
            <a:ext cx="576000" cy="576000"/>
          </a:xfrm>
          <a:prstGeom prst="ellipse">
            <a:avLst/>
          </a:prstGeom>
          <a:solidFill>
            <a:schemeClr val="tx2"/>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86D3132D-00C8-DE28-5B4C-EDA071183C2A}"/>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600038" y="5132652"/>
            <a:ext cx="334776" cy="334776"/>
          </a:xfrm>
          <a:prstGeom prst="rect">
            <a:avLst/>
          </a:prstGeom>
        </p:spPr>
      </p:pic>
    </p:spTree>
    <p:extLst>
      <p:ext uri="{BB962C8B-B14F-4D97-AF65-F5344CB8AC3E}">
        <p14:creationId xmlns:p14="http://schemas.microsoft.com/office/powerpoint/2010/main" val="2891656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t>販売制限カテゴリー</a:t>
            </a:r>
            <a:endParaRPr lang="ja-JP" altLang="en-US" dirty="0"/>
          </a:p>
        </p:txBody>
      </p:sp>
      <p:sp>
        <p:nvSpPr>
          <p:cNvPr id="5" name="Text Box 1031">
            <a:extLst>
              <a:ext uri="{FF2B5EF4-FFF2-40B4-BE49-F238E27FC236}">
                <a16:creationId xmlns:a16="http://schemas.microsoft.com/office/drawing/2014/main" id="{51EBCA5E-74F7-649A-72A6-4142AEA03689}"/>
              </a:ext>
            </a:extLst>
          </p:cNvPr>
          <p:cNvSpPr txBox="1">
            <a:spLocks noChangeArrowheads="1"/>
          </p:cNvSpPr>
          <p:nvPr/>
        </p:nvSpPr>
        <p:spPr bwMode="auto">
          <a:xfrm>
            <a:off x="479425" y="1089340"/>
            <a:ext cx="1123315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2400" b="1" dirty="0">
                <a:solidFill>
                  <a:schemeClr val="tx2"/>
                </a:solidFill>
                <a:latin typeface="Meiryo" panose="020B0604030504040204" pitchFamily="34" charset="-128"/>
                <a:ea typeface="Meiryo" panose="020B0604030504040204" pitchFamily="34" charset="-128"/>
              </a:rPr>
              <a:t>本タイアップは車関連のプロモーションに限定させていただきます。</a:t>
            </a:r>
            <a:endParaRPr lang="en-US" altLang="ja-JP" sz="2400" b="1" dirty="0">
              <a:solidFill>
                <a:schemeClr val="tx2"/>
              </a:solidFill>
              <a:latin typeface="Meiryo" panose="020B0604030504040204" pitchFamily="34" charset="-128"/>
              <a:ea typeface="Meiryo" panose="020B0604030504040204" pitchFamily="34" charset="-128"/>
            </a:endParaRPr>
          </a:p>
          <a:p>
            <a:pPr>
              <a:lnSpc>
                <a:spcPct val="120000"/>
              </a:lnSpc>
              <a:spcBef>
                <a:spcPct val="0"/>
              </a:spcBef>
              <a:defRPr/>
            </a:pPr>
            <a:br>
              <a:rPr lang="ja-JP" altLang="en-US" sz="12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プロモーション内容や取り上げるテーマ等によっては、実施いただけない場合があります</a:t>
            </a:r>
            <a:r>
              <a:rPr lang="ja-JP" altLang="en-US" sz="1600">
                <a:solidFill>
                  <a:srgbClr val="545454"/>
                </a:solidFill>
                <a:latin typeface="Meiryo" panose="020B0604030504040204" pitchFamily="34" charset="-128"/>
                <a:ea typeface="Meiryo" panose="020B0604030504040204" pitchFamily="34" charset="-128"/>
              </a:rPr>
              <a:t>ので、</a:t>
            </a:r>
            <a:br>
              <a:rPr lang="en-US" altLang="ja-JP" sz="1600" dirty="0">
                <a:solidFill>
                  <a:srgbClr val="545454"/>
                </a:solidFill>
                <a:latin typeface="Meiryo" panose="020B0604030504040204" pitchFamily="34" charset="-128"/>
                <a:ea typeface="Meiryo" panose="020B0604030504040204" pitchFamily="34" charset="-128"/>
              </a:rPr>
            </a:br>
            <a:r>
              <a:rPr lang="ja-JP" altLang="en-US" sz="1600">
                <a:solidFill>
                  <a:srgbClr val="545454"/>
                </a:solidFill>
                <a:latin typeface="Meiryo" panose="020B0604030504040204" pitchFamily="34" charset="-128"/>
                <a:ea typeface="Meiryo" panose="020B0604030504040204" pitchFamily="34" charset="-128"/>
              </a:rPr>
              <a:t>必ず</a:t>
            </a:r>
            <a:r>
              <a:rPr lang="ja-JP" altLang="en-US" sz="1600" dirty="0">
                <a:solidFill>
                  <a:srgbClr val="545454"/>
                </a:solidFill>
                <a:latin typeface="Meiryo" panose="020B0604030504040204" pitchFamily="34" charset="-128"/>
                <a:ea typeface="Meiryo" panose="020B0604030504040204" pitchFamily="34" charset="-128"/>
              </a:rPr>
              <a:t>事前に掲載可否を弊社にお問い合わせください。</a:t>
            </a:r>
            <a:br>
              <a:rPr lang="ja-JP" altLang="en-US" sz="16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また、広告主様のサイトが弊社の広告掲載基準を満たすことが、実施の条件となります。</a:t>
            </a:r>
            <a:endParaRPr lang="ja-JP" altLang="en-US" sz="12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444643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solidFill>
                  <a:schemeClr val="tx2"/>
                </a:solidFill>
                <a:latin typeface="+mn-ea"/>
              </a:rPr>
              <a:t>販売</a:t>
            </a:r>
            <a:r>
              <a:rPr lang="ja-JP" altLang="en-US" b="1">
                <a:solidFill>
                  <a:schemeClr val="tx2"/>
                </a:solidFill>
                <a:latin typeface="+mn-ea"/>
              </a:rPr>
              <a:t>制限カテゴリー</a:t>
            </a:r>
            <a:endParaRPr kumimoji="1" lang="ja-JP" altLang="en-US" sz="3200" b="0" i="0" dirty="0">
              <a:solidFill>
                <a:schemeClr val="tx2"/>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A19E8DB1-EA79-707C-6177-63E7163EA190}"/>
              </a:ext>
            </a:extLst>
          </p:cNvPr>
          <p:cNvSpPr txBox="1"/>
          <p:nvPr/>
        </p:nvSpPr>
        <p:spPr>
          <a:xfrm>
            <a:off x="443620" y="1268413"/>
            <a:ext cx="11593685" cy="3108543"/>
          </a:xfrm>
          <a:prstGeom prst="rect">
            <a:avLst/>
          </a:prstGeom>
          <a:noFill/>
        </p:spPr>
        <p:txBody>
          <a:bodyPr wrap="square">
            <a:spAutoFit/>
          </a:bodyPr>
          <a:lstStyle/>
          <a:p>
            <a:r>
              <a:rPr lang="ja-JP" altLang="en-US" dirty="0">
                <a:solidFill>
                  <a:schemeClr val="tx1">
                    <a:lumMod val="65000"/>
                    <a:lumOff val="35000"/>
                  </a:schemeClr>
                </a:solidFill>
                <a:latin typeface="+mn-ea"/>
              </a:rPr>
              <a:t>以下の内容はメディア観点でお断りすることがございます。</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ユーザーの健康・生命を害したり不快感を与える可能性のあるもの</a:t>
            </a:r>
            <a:endParaRPr lang="en-US" altLang="ja-JP"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子どもを含めユーザーに悪影響を及ぼす可能性のあるものおよびクライアント</a:t>
            </a:r>
            <a:r>
              <a:rPr lang="en-US" altLang="ja-JP" sz="1800" b="0" i="0" u="none" strike="noStrike" baseline="0" dirty="0">
                <a:solidFill>
                  <a:srgbClr val="595959"/>
                </a:solidFill>
                <a:latin typeface="+mn-ea"/>
              </a:rPr>
              <a:t>/</a:t>
            </a:r>
            <a:r>
              <a:rPr lang="ja-JP" altLang="en-US" sz="1800" b="0" i="0" u="none" strike="noStrike" baseline="0" dirty="0">
                <a:solidFill>
                  <a:srgbClr val="595959"/>
                </a:solidFill>
                <a:latin typeface="+mn-ea"/>
              </a:rPr>
              <a:t>当社の信用低下を招くもの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訴求する内容がセンシティブで当社が不適切と判断したもの</a:t>
            </a:r>
            <a:endParaRPr lang="en-US" altLang="ja-JP" sz="1800" b="0" i="0" u="none" strike="noStrike" baseline="0" dirty="0">
              <a:solidFill>
                <a:srgbClr val="595959"/>
              </a:solidFill>
              <a:latin typeface="+mn-ea"/>
            </a:endParaRPr>
          </a:p>
          <a:p>
            <a:endParaRPr lang="en-US" altLang="ja-JP" sz="1400" dirty="0">
              <a:solidFill>
                <a:schemeClr val="tx1">
                  <a:lumMod val="65000"/>
                  <a:lumOff val="35000"/>
                </a:schemeClr>
              </a:solidFill>
              <a:latin typeface="+mj-ea"/>
              <a:ea typeface="+mj-ea"/>
            </a:endParaRPr>
          </a:p>
          <a:p>
            <a:r>
              <a:rPr lang="ja-JP" altLang="en-US" sz="1400" dirty="0">
                <a:solidFill>
                  <a:schemeClr val="tx1">
                    <a:lumMod val="65000"/>
                    <a:lumOff val="35000"/>
                  </a:schemeClr>
                </a:solidFill>
                <a:latin typeface="+mj-ea"/>
                <a:ea typeface="+mj-ea"/>
              </a:rPr>
              <a:t>　</a:t>
            </a:r>
            <a:r>
              <a:rPr lang="ja-JP" altLang="en-US" sz="1400" dirty="0">
                <a:solidFill>
                  <a:schemeClr val="tx1">
                    <a:lumMod val="65000"/>
                    <a:lumOff val="35000"/>
                  </a:schemeClr>
                </a:solidFill>
                <a:latin typeface="ヒラギノ角ゴ Pro W3"/>
              </a:rPr>
              <a:t> </a:t>
            </a:r>
            <a:endParaRPr lang="en-US" altLang="ja-JP" sz="1400" dirty="0">
              <a:solidFill>
                <a:schemeClr val="tx1">
                  <a:lumMod val="65000"/>
                  <a:lumOff val="35000"/>
                </a:schemeClr>
              </a:solidFill>
              <a:latin typeface="+mj-ea"/>
              <a:ea typeface="+mj-ea"/>
            </a:endParaRPr>
          </a:p>
          <a:p>
            <a:endParaRPr lang="en-US" altLang="ja-JP" sz="1400" dirty="0">
              <a:solidFill>
                <a:schemeClr val="tx1">
                  <a:lumMod val="65000"/>
                  <a:lumOff val="35000"/>
                </a:schemeClr>
              </a:solidFill>
              <a:latin typeface="+mj-ea"/>
              <a:ea typeface="+mj-ea"/>
            </a:endParaRPr>
          </a:p>
          <a:p>
            <a:endParaRPr lang="en-US" altLang="ja-JP" sz="1400" b="1" dirty="0">
              <a:solidFill>
                <a:schemeClr val="tx1">
                  <a:lumMod val="65000"/>
                  <a:lumOff val="35000"/>
                </a:schemeClr>
              </a:solidFill>
              <a:latin typeface="+mj-ea"/>
              <a:ea typeface="+mj-ea"/>
            </a:endParaRPr>
          </a:p>
          <a:p>
            <a:pPr marL="449263" indent="-449263"/>
            <a:r>
              <a:rPr lang="ja-JP" altLang="en-US" sz="1400" dirty="0">
                <a:solidFill>
                  <a:schemeClr val="tx1">
                    <a:lumMod val="65000"/>
                    <a:lumOff val="35000"/>
                  </a:schemeClr>
                </a:solidFill>
                <a:latin typeface="ヒラギノ角ゴ Pro W3"/>
              </a:rPr>
              <a:t> </a:t>
            </a:r>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endParaRPr lang="en-US" altLang="ja-JP" sz="1400" dirty="0">
              <a:solidFill>
                <a:srgbClr val="008000"/>
              </a:solidFill>
              <a:latin typeface="ヒラギノ角ゴ Pro W3"/>
            </a:endParaRPr>
          </a:p>
        </p:txBody>
      </p:sp>
    </p:spTree>
    <p:extLst>
      <p:ext uri="{BB962C8B-B14F-4D97-AF65-F5344CB8AC3E}">
        <p14:creationId xmlns:p14="http://schemas.microsoft.com/office/powerpoint/2010/main" val="2344471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ctr">
              <a:buNone/>
            </a:pPr>
            <a:r>
              <a:rPr lang="ja-JP" altLang="en-US" dirty="0"/>
              <a:t>商品スペック</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企画ページの制作・掲載については、以下のフローに沿ってお申し込みの上、</a:t>
            </a:r>
            <a:r>
              <a:rPr lang="ja-JP" altLang="en-US" sz="1400" dirty="0">
                <a:solidFill>
                  <a:srgbClr val="C9002C"/>
                </a:solidFill>
                <a:latin typeface="メイリオ" panose="020B0604030504040204" pitchFamily="50" charset="-128"/>
                <a:ea typeface="メイリオ" panose="020B0604030504040204" pitchFamily="50" charset="-128"/>
              </a:rPr>
              <a:t>クリエイティブ制作委託約款の第</a:t>
            </a:r>
            <a:r>
              <a:rPr lang="en-US" altLang="ja-JP" sz="1400" dirty="0">
                <a:solidFill>
                  <a:srgbClr val="C9002C"/>
                </a:solidFill>
                <a:latin typeface="メイリオ" panose="020B0604030504040204" pitchFamily="50" charset="-128"/>
                <a:ea typeface="メイリオ" panose="020B0604030504040204" pitchFamily="50" charset="-128"/>
              </a:rPr>
              <a:t>9</a:t>
            </a:r>
            <a:r>
              <a:rPr lang="ja-JP" altLang="en-US" sz="1400" dirty="0">
                <a:solidFill>
                  <a:srgbClr val="C9002C"/>
                </a:solidFill>
                <a:latin typeface="メイリオ" panose="020B0604030504040204" pitchFamily="50" charset="-128"/>
                <a:ea typeface="メイリオ" panose="020B0604030504040204" pitchFamily="50" charset="-128"/>
              </a:rPr>
              <a:t>条第</a:t>
            </a:r>
            <a:r>
              <a:rPr lang="en-US" altLang="ja-JP" sz="1400" dirty="0">
                <a:solidFill>
                  <a:srgbClr val="C9002C"/>
                </a:solidFill>
                <a:latin typeface="メイリオ" panose="020B0604030504040204" pitchFamily="50" charset="-128"/>
                <a:ea typeface="メイリオ" panose="020B0604030504040204" pitchFamily="50" charset="-128"/>
              </a:rPr>
              <a:t>1</a:t>
            </a:r>
            <a:r>
              <a:rPr lang="ja-JP" altLang="en-US" sz="1400" dirty="0">
                <a:solidFill>
                  <a:srgbClr val="C9002C"/>
                </a:solidFill>
                <a:latin typeface="メイリオ" panose="020B0604030504040204" pitchFamily="50" charset="-128"/>
                <a:ea typeface="メイリオ" panose="020B0604030504040204" pitchFamily="50" charset="-128"/>
              </a:rPr>
              <a:t>項</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C9002C"/>
                </a:solidFill>
                <a:latin typeface="メイリオ" panose="020B0604030504040204" pitchFamily="50" charset="-128"/>
                <a:ea typeface="メイリオ" panose="020B0604030504040204" pitchFamily="50" charset="-128"/>
              </a:rPr>
              <a:t>支払条件</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prstClr val="black">
                    <a:lumMod val="65000"/>
                    <a:lumOff val="35000"/>
                  </a:prstClr>
                </a:solidFill>
                <a:latin typeface="メイリオ" panose="020B0604030504040204" pitchFamily="50" charset="-128"/>
                <a:ea typeface="メイリオ" panose="020B0604030504040204" pitchFamily="50" charset="-128"/>
                <a:hlinkClick r:id="rId3"/>
              </a:rPr>
              <a:t>Yahoo!</a:t>
            </a:r>
            <a:r>
              <a:rPr lang="ja-JP" altLang="en-US" sz="1400" dirty="0">
                <a:solidFill>
                  <a:prstClr val="black">
                    <a:lumMod val="65000"/>
                    <a:lumOff val="35000"/>
                  </a:prstClr>
                </a:solidFill>
                <a:latin typeface="メイリオ" panose="020B0604030504040204" pitchFamily="50" charset="-128"/>
                <a:ea typeface="メイリオ" panose="020B0604030504040204" pitchFamily="50" charset="-128"/>
                <a:hlinkClick r:id="rId3"/>
              </a:rPr>
              <a:t>広告ディスプレイ広告（予約型）広告関連サービスのお申込について</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2" name="タイトル 2">
            <a:extLst>
              <a:ext uri="{FF2B5EF4-FFF2-40B4-BE49-F238E27FC236}">
                <a16:creationId xmlns:a16="http://schemas.microsoft.com/office/drawing/2014/main" id="{1B8CE8B4-F890-F5C4-6E22-AE56D716311B}"/>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これ以降の</a:t>
            </a:r>
            <a:r>
              <a:rPr lang="ja-JP" altLang="en-US" sz="1100">
                <a:solidFill>
                  <a:srgbClr val="0D0D0D"/>
                </a:solidFill>
                <a:latin typeface="Meiryo" panose="020B0604030504040204" pitchFamily="34" charset="-128"/>
                <a:ea typeface="Meiryo" panose="020B0604030504040204" pitchFamily="34" charset="-128"/>
              </a:rPr>
              <a:t>キャンセルは不可</a:t>
            </a:r>
            <a:r>
              <a:rPr lang="ja-JP" altLang="en-US" sz="1100" dirty="0">
                <a:solidFill>
                  <a:srgbClr val="0D0D0D"/>
                </a:solidFill>
                <a:latin typeface="Meiryo" panose="020B0604030504040204" pitchFamily="34" charset="-128"/>
                <a:ea typeface="Meiryo" panose="020B0604030504040204" pitchFamily="34" charset="-128"/>
              </a:rPr>
              <a:t>となります</a:t>
            </a:r>
          </a:p>
        </p:txBody>
      </p:sp>
      <p:sp>
        <p:nvSpPr>
          <p:cNvPr id="43" name="ホームベース 58">
            <a:extLst>
              <a:ext uri="{FF2B5EF4-FFF2-40B4-BE49-F238E27FC236}">
                <a16:creationId xmlns:a16="http://schemas.microsoft.com/office/drawing/2014/main" id="{79314040-EC41-1FFE-FA27-A4E87441EB55}"/>
              </a:ext>
            </a:extLst>
          </p:cNvPr>
          <p:cNvSpPr/>
          <p:nvPr/>
        </p:nvSpPr>
        <p:spPr>
          <a:xfrm>
            <a:off x="9607855"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請求書発行</a:t>
            </a:r>
          </a:p>
        </p:txBody>
      </p:sp>
      <p:sp>
        <p:nvSpPr>
          <p:cNvPr id="46" name="ホームベース 59">
            <a:extLst>
              <a:ext uri="{FF2B5EF4-FFF2-40B4-BE49-F238E27FC236}">
                <a16:creationId xmlns:a16="http://schemas.microsoft.com/office/drawing/2014/main" id="{4B7E770C-B653-8731-7928-D90A7C18859D}"/>
              </a:ext>
            </a:extLst>
          </p:cNvPr>
          <p:cNvSpPr/>
          <p:nvPr/>
        </p:nvSpPr>
        <p:spPr>
          <a:xfrm>
            <a:off x="8247978"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納品・掲載</a:t>
            </a:r>
          </a:p>
        </p:txBody>
      </p:sp>
      <p:sp>
        <p:nvSpPr>
          <p:cNvPr id="47" name="ホームベース 60">
            <a:extLst>
              <a:ext uri="{FF2B5EF4-FFF2-40B4-BE49-F238E27FC236}">
                <a16:creationId xmlns:a16="http://schemas.microsoft.com/office/drawing/2014/main" id="{35DEA535-820A-FF12-BB0D-6BF907ACA06A}"/>
              </a:ext>
            </a:extLst>
          </p:cNvPr>
          <p:cNvSpPr/>
          <p:nvPr/>
        </p:nvSpPr>
        <p:spPr>
          <a:xfrm>
            <a:off x="6609638" y="3682882"/>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制作・掲載準備</a:t>
            </a:r>
          </a:p>
        </p:txBody>
      </p:sp>
      <p:sp>
        <p:nvSpPr>
          <p:cNvPr id="48" name="ホームベース 65">
            <a:extLst>
              <a:ext uri="{FF2B5EF4-FFF2-40B4-BE49-F238E27FC236}">
                <a16:creationId xmlns:a16="http://schemas.microsoft.com/office/drawing/2014/main" id="{339670B8-7FBF-F049-8314-A7CA8D2483D7}"/>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お支払い</a:t>
            </a:r>
          </a:p>
        </p:txBody>
      </p:sp>
      <p:sp>
        <p:nvSpPr>
          <p:cNvPr id="49" name="ホームベース 66">
            <a:extLst>
              <a:ext uri="{FF2B5EF4-FFF2-40B4-BE49-F238E27FC236}">
                <a16:creationId xmlns:a16="http://schemas.microsoft.com/office/drawing/2014/main" id="{D7B73404-7BF0-4ED4-E80D-380B474C8B65}"/>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確認・検収</a:t>
            </a:r>
          </a:p>
        </p:txBody>
      </p:sp>
      <p:sp>
        <p:nvSpPr>
          <p:cNvPr id="50" name="ホームベース 67">
            <a:extLst>
              <a:ext uri="{FF2B5EF4-FFF2-40B4-BE49-F238E27FC236}">
                <a16:creationId xmlns:a16="http://schemas.microsoft.com/office/drawing/2014/main" id="{5980A7E1-190A-E7A6-7DE1-87C34F39FF4A}"/>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ndParaRP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受信</a:t>
            </a:r>
          </a:p>
        </p:txBody>
      </p:sp>
      <p:sp>
        <p:nvSpPr>
          <p:cNvPr id="51" name="ホームベース 68">
            <a:extLst>
              <a:ext uri="{FF2B5EF4-FFF2-40B4-BE49-F238E27FC236}">
                <a16:creationId xmlns:a16="http://schemas.microsoft.com/office/drawing/2014/main" id="{F6C46AE1-E95C-AB35-53F1-E8CD5BEE6997}"/>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確認・承認</a:t>
            </a:r>
          </a:p>
        </p:txBody>
      </p:sp>
      <p:sp>
        <p:nvSpPr>
          <p:cNvPr id="52" name="ホームベース 69">
            <a:extLst>
              <a:ext uri="{FF2B5EF4-FFF2-40B4-BE49-F238E27FC236}">
                <a16:creationId xmlns:a16="http://schemas.microsoft.com/office/drawing/2014/main" id="{B9132AB4-6215-8587-0D75-F2E949E05D3F}"/>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確認・申し込み</a:t>
            </a:r>
          </a:p>
        </p:txBody>
      </p:sp>
      <p:cxnSp>
        <p:nvCxnSpPr>
          <p:cNvPr id="53" name="直線コネクタ 52">
            <a:extLst>
              <a:ext uri="{FF2B5EF4-FFF2-40B4-BE49-F238E27FC236}">
                <a16:creationId xmlns:a16="http://schemas.microsoft.com/office/drawing/2014/main" id="{F5FE4009-E42B-7396-E8DF-3E073265343F}"/>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54" name="グループ化 53">
            <a:extLst>
              <a:ext uri="{FF2B5EF4-FFF2-40B4-BE49-F238E27FC236}">
                <a16:creationId xmlns:a16="http://schemas.microsoft.com/office/drawing/2014/main" id="{0D6CB12F-7D8E-D720-B467-03CB55B8B28D}"/>
              </a:ext>
            </a:extLst>
          </p:cNvPr>
          <p:cNvGrpSpPr/>
          <p:nvPr/>
        </p:nvGrpSpPr>
        <p:grpSpPr>
          <a:xfrm>
            <a:off x="6838767" y="2993457"/>
            <a:ext cx="1876415" cy="469804"/>
            <a:chOff x="6757793" y="2283586"/>
            <a:chExt cx="1876415" cy="469804"/>
          </a:xfrm>
        </p:grpSpPr>
        <p:sp>
          <p:nvSpPr>
            <p:cNvPr id="55" name="テキスト ボックス 54">
              <a:extLst>
                <a:ext uri="{FF2B5EF4-FFF2-40B4-BE49-F238E27FC236}">
                  <a16:creationId xmlns:a16="http://schemas.microsoft.com/office/drawing/2014/main" id="{9465F5E0-97C4-55D7-9906-B053FDB024F9}"/>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eaLnBrk="0" fontAlgn="base" hangingPunct="0">
                <a:spcBef>
                  <a:spcPct val="0"/>
                </a:spcBef>
                <a:spcAft>
                  <a:spcPct val="0"/>
                </a:spcAft>
                <a:defRPr/>
              </a:pPr>
              <a:r>
                <a:rPr kumimoji="0" lang="ja-JP" altLang="en-US" sz="1600" kern="0" dirty="0">
                  <a:solidFill>
                    <a:srgbClr val="00003E"/>
                  </a:solidFill>
                  <a:latin typeface="Meiryo" panose="020B0604030504040204" pitchFamily="34" charset="-128"/>
                </a:rPr>
                <a:t>契約成立</a:t>
              </a:r>
            </a:p>
          </p:txBody>
        </p:sp>
        <p:pic>
          <p:nvPicPr>
            <p:cNvPr id="56" name="グラフィックス 55" descr="バッジ: チェックマーク 1 単色塗りつぶし">
              <a:extLst>
                <a:ext uri="{FF2B5EF4-FFF2-40B4-BE49-F238E27FC236}">
                  <a16:creationId xmlns:a16="http://schemas.microsoft.com/office/drawing/2014/main" id="{8FBC2A45-746B-B37B-78D5-8C8799AD87D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7" name="グループ化 56">
            <a:extLst>
              <a:ext uri="{FF2B5EF4-FFF2-40B4-BE49-F238E27FC236}">
                <a16:creationId xmlns:a16="http://schemas.microsoft.com/office/drawing/2014/main" id="{CECED4D8-7693-7BE0-4BEE-EF99E625F63F}"/>
              </a:ext>
            </a:extLst>
          </p:cNvPr>
          <p:cNvGrpSpPr/>
          <p:nvPr/>
        </p:nvGrpSpPr>
        <p:grpSpPr>
          <a:xfrm>
            <a:off x="497907" y="3402715"/>
            <a:ext cx="885476" cy="1130553"/>
            <a:chOff x="455043" y="2752415"/>
            <a:chExt cx="885476" cy="1130553"/>
          </a:xfrm>
          <a:solidFill>
            <a:srgbClr val="00003E"/>
          </a:solidFill>
        </p:grpSpPr>
        <p:sp>
          <p:nvSpPr>
            <p:cNvPr id="58" name="角丸四角形 75">
              <a:extLst>
                <a:ext uri="{FF2B5EF4-FFF2-40B4-BE49-F238E27FC236}">
                  <a16:creationId xmlns:a16="http://schemas.microsoft.com/office/drawing/2014/main" id="{ED9B6A5C-C898-7767-578C-642ADCCCD574}"/>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cxnSp>
        <p:nvCxnSpPr>
          <p:cNvPr id="60" name="直線コネクタ 59">
            <a:extLst>
              <a:ext uri="{FF2B5EF4-FFF2-40B4-BE49-F238E27FC236}">
                <a16:creationId xmlns:a16="http://schemas.microsoft.com/office/drawing/2014/main" id="{2C03F8A0-C135-69C1-AA0A-87D7A22E0180}"/>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61" name="円/楕円 78">
            <a:extLst>
              <a:ext uri="{FF2B5EF4-FFF2-40B4-BE49-F238E27FC236}">
                <a16:creationId xmlns:a16="http://schemas.microsoft.com/office/drawing/2014/main" id="{CE5080C0-1606-79BD-72C8-96F7AF0D8C75}"/>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2" name="タイトル 2">
            <a:extLst>
              <a:ext uri="{FF2B5EF4-FFF2-40B4-BE49-F238E27FC236}">
                <a16:creationId xmlns:a16="http://schemas.microsoft.com/office/drawing/2014/main" id="{8B02C7AA-8653-37B5-8EED-578BAA230DD7}"/>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以下をセットで確認いただきます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フォームに記載の申し込み内容</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商品資料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該当する約款</a:t>
            </a: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97907" y="4662865"/>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69" name="ホームベース 63">
            <a:extLst>
              <a:ext uri="{FF2B5EF4-FFF2-40B4-BE49-F238E27FC236}">
                <a16:creationId xmlns:a16="http://schemas.microsoft.com/office/drawing/2014/main" id="{A07EB13A-6FE7-DD4E-2485-8EF6334E54C7}"/>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cxnSp>
        <p:nvCxnSpPr>
          <p:cNvPr id="70" name="直線コネクタ 69">
            <a:extLst>
              <a:ext uri="{FF2B5EF4-FFF2-40B4-BE49-F238E27FC236}">
                <a16:creationId xmlns:a16="http://schemas.microsoft.com/office/drawing/2014/main" id="{6B779A67-F21B-140B-9950-52FF7C7A80DD}"/>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71" name="ホームベース 61">
            <a:extLst>
              <a:ext uri="{FF2B5EF4-FFF2-40B4-BE49-F238E27FC236}">
                <a16:creationId xmlns:a16="http://schemas.microsoft.com/office/drawing/2014/main" id="{4F18A746-C28D-2BB8-CA04-46000E356533}"/>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送信</a:t>
            </a:r>
          </a:p>
        </p:txBody>
      </p:sp>
      <p:sp>
        <p:nvSpPr>
          <p:cNvPr id="72" name="ホームベース 63">
            <a:extLst>
              <a:ext uri="{FF2B5EF4-FFF2-40B4-BE49-F238E27FC236}">
                <a16:creationId xmlns:a16="http://schemas.microsoft.com/office/drawing/2014/main" id="{3F919722-08B9-4265-77DC-B7D989A88115}"/>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73" name="ホームベース 62">
            <a:extLst>
              <a:ext uri="{FF2B5EF4-FFF2-40B4-BE49-F238E27FC236}">
                <a16:creationId xmlns:a16="http://schemas.microsoft.com/office/drawing/2014/main" id="{0D356A0E-72B6-06BB-A0EB-14FDD0045FFA}"/>
              </a:ext>
            </a:extLst>
          </p:cNvPr>
          <p:cNvSpPr/>
          <p:nvPr/>
        </p:nvSpPr>
        <p:spPr>
          <a:xfrm>
            <a:off x="3621373" y="3698670"/>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確認</a:t>
            </a:r>
          </a:p>
        </p:txBody>
      </p:sp>
      <p:sp>
        <p:nvSpPr>
          <p:cNvPr id="74" name="ホームベース 63">
            <a:extLst>
              <a:ext uri="{FF2B5EF4-FFF2-40B4-BE49-F238E27FC236}">
                <a16:creationId xmlns:a16="http://schemas.microsoft.com/office/drawing/2014/main" id="{60E45586-E4B8-1FC8-ECB9-A0A35625BE4D}"/>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75" name="ホームベース 64">
            <a:extLst>
              <a:ext uri="{FF2B5EF4-FFF2-40B4-BE49-F238E27FC236}">
                <a16:creationId xmlns:a16="http://schemas.microsoft.com/office/drawing/2014/main" id="{E418F6F5-3372-4572-F129-25E4886D73FA}"/>
              </a:ext>
            </a:extLst>
          </p:cNvPr>
          <p:cNvSpPr/>
          <p:nvPr/>
        </p:nvSpPr>
        <p:spPr>
          <a:xfrm>
            <a:off x="1415480" y="3682882"/>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ご連絡</a:t>
            </a:r>
          </a:p>
        </p:txBody>
      </p:sp>
    </p:spTree>
    <p:extLst>
      <p:ext uri="{BB962C8B-B14F-4D97-AF65-F5344CB8AC3E}">
        <p14:creationId xmlns:p14="http://schemas.microsoft.com/office/powerpoint/2010/main" val="1030359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3186192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t>注意事項</a:t>
            </a:r>
            <a:endParaRPr kumimoji="1"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5" name="Rectangle 46">
            <a:extLst>
              <a:ext uri="{FF2B5EF4-FFF2-40B4-BE49-F238E27FC236}">
                <a16:creationId xmlns:a16="http://schemas.microsoft.com/office/drawing/2014/main" id="{A5816A82-C867-5E6F-F1BA-398835DE103C}"/>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a:t>
            </a:r>
            <a:r>
              <a:rPr lang="ja-JP" altLang="en-US" sz="1050">
                <a:solidFill>
                  <a:srgbClr val="0D0D0D"/>
                </a:solidFill>
                <a:latin typeface="+mn-ea"/>
                <a:ea typeface="+mn-ea"/>
              </a:rPr>
              <a:t>したがいます。</a:t>
            </a:r>
            <a:endParaRPr lang="en-US" altLang="ja-JP" sz="80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・誘導広告を広告主様または代理店様で制作いただく場合、別紙「</a:t>
            </a:r>
            <a:r>
              <a:rPr lang="ja-JP" altLang="en-US" sz="1050" dirty="0">
                <a:solidFill>
                  <a:srgbClr val="0D0D0D"/>
                </a:solidFill>
                <a:latin typeface="+mn-ea"/>
                <a:ea typeface="+mn-ea"/>
                <a:hlinkClick r:id="rId3"/>
              </a:rPr>
              <a:t>タイアップ広告・クリエイティブ企画商品の誘導広告クリエイティブにおける表記ガイドライン</a:t>
            </a:r>
            <a:r>
              <a:rPr lang="ja-JP" altLang="en-US" sz="1050" dirty="0">
                <a:solidFill>
                  <a:srgbClr val="0D0D0D"/>
                </a:solidFill>
                <a:latin typeface="+mn-ea"/>
                <a:ea typeface="+mn-ea"/>
              </a:rPr>
              <a:t>」を</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1395323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9" name="テキスト プレースホルダー 8">
            <a:extLst>
              <a:ext uri="{FF2B5EF4-FFF2-40B4-BE49-F238E27FC236}">
                <a16:creationId xmlns:a16="http://schemas.microsoft.com/office/drawing/2014/main" id="{194B55FE-F7AD-A9A5-F4F4-1779FD906F69}"/>
              </a:ext>
            </a:extLst>
          </p:cNvPr>
          <p:cNvSpPr>
            <a:spLocks noGrp="1"/>
          </p:cNvSpPr>
          <p:nvPr>
            <p:ph type="body" sz="quarter" idx="10"/>
          </p:nvPr>
        </p:nvSpPr>
        <p:spPr/>
        <p:txBody>
          <a:bodyPr/>
          <a:lstStyle/>
          <a:p>
            <a:r>
              <a:rPr lang="ja-JP" altLang="en-US"/>
              <a:t>免責事項</a:t>
            </a:r>
          </a:p>
        </p:txBody>
      </p:sp>
      <p:sp>
        <p:nvSpPr>
          <p:cNvPr id="4" name="Rectangle 46">
            <a:extLst>
              <a:ext uri="{FF2B5EF4-FFF2-40B4-BE49-F238E27FC236}">
                <a16:creationId xmlns:a16="http://schemas.microsoft.com/office/drawing/2014/main" id="{8FC8146F-AAF6-42AB-A09D-B08946A9670B}"/>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294678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9" name="テキスト プレースホルダー 8">
            <a:extLst>
              <a:ext uri="{FF2B5EF4-FFF2-40B4-BE49-F238E27FC236}">
                <a16:creationId xmlns:a16="http://schemas.microsoft.com/office/drawing/2014/main" id="{EF2CDE4D-3ABA-F927-59DD-663EAD30483A}"/>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22" name="正方形/長方形 21">
            <a:extLst>
              <a:ext uri="{FF2B5EF4-FFF2-40B4-BE49-F238E27FC236}">
                <a16:creationId xmlns:a16="http://schemas.microsoft.com/office/drawing/2014/main" id="{30B5DC23-FC0B-FC50-F354-AE79DCBC50EF}"/>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chemeClr val="tx2"/>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23" name="片側の 2 つの角を丸めた四角形 17">
            <a:extLst>
              <a:ext uri="{FF2B5EF4-FFF2-40B4-BE49-F238E27FC236}">
                <a16:creationId xmlns:a16="http://schemas.microsoft.com/office/drawing/2014/main" id="{BD5BCAA9-2E00-3161-6FA2-B2F6B8E7D36C}"/>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24" name="片側の 2 つの角を丸めた四角形 19">
            <a:extLst>
              <a:ext uri="{FF2B5EF4-FFF2-40B4-BE49-F238E27FC236}">
                <a16:creationId xmlns:a16="http://schemas.microsoft.com/office/drawing/2014/main" id="{5C3EE1BA-830A-467F-0AE8-9571419B2262}"/>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5" name="正方形/長方形 24">
            <a:extLst>
              <a:ext uri="{FF2B5EF4-FFF2-40B4-BE49-F238E27FC236}">
                <a16:creationId xmlns:a16="http://schemas.microsoft.com/office/drawing/2014/main" id="{C8A07FE4-62A0-2569-9918-6E9C919E4E75}"/>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26" name="正方形/長方形 25">
            <a:extLst>
              <a:ext uri="{FF2B5EF4-FFF2-40B4-BE49-F238E27FC236}">
                <a16:creationId xmlns:a16="http://schemas.microsoft.com/office/drawing/2014/main" id="{88EF0B8F-A061-6D9D-4389-CBFA85785F08}"/>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27" name="片側の 2 つの角を丸めた四角形 22">
            <a:extLst>
              <a:ext uri="{FF2B5EF4-FFF2-40B4-BE49-F238E27FC236}">
                <a16:creationId xmlns:a16="http://schemas.microsoft.com/office/drawing/2014/main" id="{76C62133-940A-E77A-7E72-B5C9CFB02F04}"/>
              </a:ext>
            </a:extLst>
          </p:cNvPr>
          <p:cNvSpPr/>
          <p:nvPr/>
        </p:nvSpPr>
        <p:spPr>
          <a:xfrm>
            <a:off x="6167044" y="3421112"/>
            <a:ext cx="5472112" cy="3002734"/>
          </a:xfrm>
          <a:prstGeom prst="round2SameRect">
            <a:avLst>
              <a:gd name="adj1" fmla="val 4115"/>
              <a:gd name="adj2" fmla="val 0"/>
            </a:avLst>
          </a:prstGeom>
          <a:solidFill>
            <a:srgbClr val="E5E5EC"/>
          </a:solidFill>
          <a:ln w="25400" cap="flat" cmpd="sng" algn="ctr">
            <a:noFill/>
            <a:prstDash val="solid"/>
          </a:ln>
          <a:effectLst>
            <a:outerShdw blurRad="25400" dist="25400" dir="2700000" algn="tl" rotWithShape="0">
              <a:srgbClr val="00003E">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28" name="片側の 2 つの角を丸めた四角形 23">
            <a:extLst>
              <a:ext uri="{FF2B5EF4-FFF2-40B4-BE49-F238E27FC236}">
                <a16:creationId xmlns:a16="http://schemas.microsoft.com/office/drawing/2014/main" id="{04A1FB3B-0B16-B9CE-E73D-29573F14E01A}"/>
              </a:ext>
            </a:extLst>
          </p:cNvPr>
          <p:cNvSpPr/>
          <p:nvPr/>
        </p:nvSpPr>
        <p:spPr>
          <a:xfrm>
            <a:off x="6167044" y="3379502"/>
            <a:ext cx="5472112" cy="504000"/>
          </a:xfrm>
          <a:prstGeom prst="round2SameRect">
            <a:avLst>
              <a:gd name="adj1" fmla="val 20214"/>
              <a:gd name="adj2" fmla="val 0"/>
            </a:avLst>
          </a:prstGeom>
          <a:solidFill>
            <a:schemeClr val="tx2"/>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29" name="正方形/長方形 28">
            <a:extLst>
              <a:ext uri="{FF2B5EF4-FFF2-40B4-BE49-F238E27FC236}">
                <a16:creationId xmlns:a16="http://schemas.microsoft.com/office/drawing/2014/main" id="{42E015CB-9F34-E895-57E3-784B43028686}"/>
              </a:ext>
            </a:extLst>
          </p:cNvPr>
          <p:cNvSpPr/>
          <p:nvPr/>
        </p:nvSpPr>
        <p:spPr>
          <a:xfrm>
            <a:off x="7103044" y="4005972"/>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事前提案可否判断必須商品</a:t>
            </a:r>
          </a:p>
        </p:txBody>
      </p:sp>
      <p:sp>
        <p:nvSpPr>
          <p:cNvPr id="30" name="正方形/長方形 29">
            <a:extLst>
              <a:ext uri="{FF2B5EF4-FFF2-40B4-BE49-F238E27FC236}">
                <a16:creationId xmlns:a16="http://schemas.microsoft.com/office/drawing/2014/main" id="{359C898C-3036-A1C3-C708-156DA5DFE2C6}"/>
              </a:ext>
            </a:extLst>
          </p:cNvPr>
          <p:cNvSpPr/>
          <p:nvPr/>
        </p:nvSpPr>
        <p:spPr>
          <a:xfrm>
            <a:off x="7103044" y="4577484"/>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31" name="正方形/長方形 30">
            <a:extLst>
              <a:ext uri="{FF2B5EF4-FFF2-40B4-BE49-F238E27FC236}">
                <a16:creationId xmlns:a16="http://schemas.microsoft.com/office/drawing/2014/main" id="{311A9E14-E452-103A-054F-D4AE4A0A466E}"/>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32" name="正方形/長方形 31">
            <a:extLst>
              <a:ext uri="{FF2B5EF4-FFF2-40B4-BE49-F238E27FC236}">
                <a16:creationId xmlns:a16="http://schemas.microsoft.com/office/drawing/2014/main" id="{C3C9FB56-2B38-90C7-DF74-0F2A66FA9E4E}"/>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33" name="正方形/長方形 32">
            <a:extLst>
              <a:ext uri="{FF2B5EF4-FFF2-40B4-BE49-F238E27FC236}">
                <a16:creationId xmlns:a16="http://schemas.microsoft.com/office/drawing/2014/main" id="{55BF7907-331A-13C0-8D01-26B72BC43861}"/>
              </a:ext>
            </a:extLst>
          </p:cNvPr>
          <p:cNvSpPr/>
          <p:nvPr/>
        </p:nvSpPr>
        <p:spPr>
          <a:xfrm>
            <a:off x="1305494" y="4940291"/>
            <a:ext cx="3600000" cy="504000"/>
          </a:xfrm>
          <a:prstGeom prst="rect">
            <a:avLst/>
          </a:prstGeom>
          <a:solidFill>
            <a:srgbClr val="FFFFFF"/>
          </a:solidFill>
          <a:ln w="31750" cap="rnd" cmpd="sng" algn="ctr">
            <a:solidFill>
              <a:schemeClr val="tx2"/>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特集・企画</a:t>
            </a:r>
          </a:p>
        </p:txBody>
      </p:sp>
    </p:spTree>
    <p:extLst>
      <p:ext uri="{BB962C8B-B14F-4D97-AF65-F5344CB8AC3E}">
        <p14:creationId xmlns:p14="http://schemas.microsoft.com/office/powerpoint/2010/main" val="2111403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graphicFrame>
        <p:nvGraphicFramePr>
          <p:cNvPr id="3" name="表 2">
            <a:extLst>
              <a:ext uri="{FF2B5EF4-FFF2-40B4-BE49-F238E27FC236}">
                <a16:creationId xmlns:a16="http://schemas.microsoft.com/office/drawing/2014/main" id="{EFF8624D-2091-E0F3-A435-A76583DB2878}"/>
              </a:ext>
            </a:extLst>
          </p:cNvPr>
          <p:cNvGraphicFramePr>
            <a:graphicFrameLocks noGrp="1"/>
          </p:cNvGraphicFramePr>
          <p:nvPr>
            <p:extLst>
              <p:ext uri="{D42A27DB-BD31-4B8C-83A1-F6EECF244321}">
                <p14:modId xmlns:p14="http://schemas.microsoft.com/office/powerpoint/2010/main" val="2379334903"/>
              </p:ext>
            </p:extLst>
          </p:nvPr>
        </p:nvGraphicFramePr>
        <p:xfrm>
          <a:off x="479425" y="2784042"/>
          <a:ext cx="11233150" cy="3597712"/>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dirty="0">
                          <a:solidFill>
                            <a:schemeClr val="tx2"/>
                          </a:solidFill>
                          <a:latin typeface="Meiryo" panose="020B0604030504040204" pitchFamily="34" charset="-128"/>
                          <a:ea typeface="Meiryo" panose="020B0604030504040204" pitchFamily="34" charset="-128"/>
                        </a:rPr>
                        <a:t>carview!</a:t>
                      </a:r>
                      <a:endParaRPr kumimoji="1" lang="ja-JP" altLang="en-US" sz="1400" b="0" i="0" dirty="0">
                        <a:solidFill>
                          <a:schemeClr val="tx2"/>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9" name="角丸四角形 10">
            <a:extLst>
              <a:ext uri="{FF2B5EF4-FFF2-40B4-BE49-F238E27FC236}">
                <a16:creationId xmlns:a16="http://schemas.microsoft.com/office/drawing/2014/main" id="{89E05F38-C91B-E4E3-64B1-4821F1C18E79}"/>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22" name="正方形/長方形 21">
            <a:extLst>
              <a:ext uri="{FF2B5EF4-FFF2-40B4-BE49-F238E27FC236}">
                <a16:creationId xmlns:a16="http://schemas.microsoft.com/office/drawing/2014/main" id="{F775FA60-6C0D-127E-619A-A79BD336FF63}"/>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chemeClr val="tx2"/>
                </a:solidFill>
                <a:latin typeface="Meiryo" panose="020B0604030504040204" pitchFamily="34" charset="-128"/>
                <a:ea typeface="Meiryo" panose="020B0604030504040204" pitchFamily="34" charset="-128"/>
              </a:rPr>
              <a:t>本商品（事前提案可否必須商品</a:t>
            </a:r>
            <a:r>
              <a:rPr lang="en-US" altLang="ja-JP" sz="1600" b="1" u="sng" dirty="0">
                <a:solidFill>
                  <a:schemeClr val="tx2"/>
                </a:solidFill>
                <a:latin typeface="Meiryo" panose="020B0604030504040204" pitchFamily="34" charset="-128"/>
                <a:ea typeface="Meiryo" panose="020B0604030504040204" pitchFamily="34" charset="-128"/>
              </a:rPr>
              <a:t>※</a:t>
            </a:r>
            <a:r>
              <a:rPr lang="ja-JP" altLang="en-US" sz="1600" b="1" u="sng" dirty="0">
                <a:solidFill>
                  <a:schemeClr val="tx2"/>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a:t>
            </a:r>
            <a:r>
              <a:rPr lang="ja-JP" altLang="en-US" sz="1600">
                <a:solidFill>
                  <a:srgbClr val="545454"/>
                </a:solidFill>
                <a:latin typeface="Meiryo" panose="020B0604030504040204" pitchFamily="34" charset="-128"/>
                <a:ea typeface="Meiryo" panose="020B0604030504040204" pitchFamily="34" charset="-128"/>
              </a:rPr>
              <a:t>担当営業宛</a:t>
            </a:r>
            <a:r>
              <a:rPr lang="ja-JP" altLang="en-US" sz="1600" dirty="0">
                <a:solidFill>
                  <a:srgbClr val="545454"/>
                </a:solidFill>
                <a:latin typeface="Meiryo" panose="020B0604030504040204" pitchFamily="34" charset="-128"/>
                <a:ea typeface="Meiryo" panose="020B0604030504040204" pitchFamily="34" charset="-128"/>
              </a:rPr>
              <a:t>に以下の項目をご連絡</a:t>
            </a:r>
            <a:r>
              <a:rPr lang="ja-JP" altLang="en-US" sz="1600">
                <a:solidFill>
                  <a:srgbClr val="545454"/>
                </a:solidFill>
                <a:latin typeface="Meiryo" panose="020B0604030504040204" pitchFamily="34" charset="-128"/>
                <a:ea typeface="Meiryo" panose="020B0604030504040204" pitchFamily="34" charset="-128"/>
              </a:rPr>
              <a:t>ください。</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600">
                <a:solidFill>
                  <a:srgbClr val="545454"/>
                </a:solidFill>
                <a:latin typeface="Meiryo" panose="020B0604030504040204" pitchFamily="34" charset="-128"/>
                <a:ea typeface="Meiryo" panose="020B0604030504040204" pitchFamily="34" charset="-128"/>
              </a:rPr>
              <a:t>回答</a:t>
            </a:r>
            <a:r>
              <a:rPr lang="ja-JP" altLang="en-US" sz="1600" dirty="0">
                <a:solidFill>
                  <a:srgbClr val="545454"/>
                </a:solidFill>
                <a:latin typeface="Meiryo" panose="020B0604030504040204" pitchFamily="34" charset="-128"/>
                <a:ea typeface="Meiryo" panose="020B0604030504040204" pitchFamily="34" charset="-128"/>
              </a:rPr>
              <a:t>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24" name="テキスト プレースホルダー 23">
            <a:extLst>
              <a:ext uri="{FF2B5EF4-FFF2-40B4-BE49-F238E27FC236}">
                <a16:creationId xmlns:a16="http://schemas.microsoft.com/office/drawing/2014/main" id="{05599860-B62F-CB78-B849-DAD8CD7BF914}"/>
              </a:ext>
            </a:extLst>
          </p:cNvPr>
          <p:cNvSpPr>
            <a:spLocks noGrp="1"/>
          </p:cNvSpPr>
          <p:nvPr>
            <p:ph type="body" sz="quarter" idx="10"/>
          </p:nvPr>
        </p:nvSpPr>
        <p:spPr/>
        <p:txBody>
          <a:bodyPr/>
          <a:lstStyle/>
          <a:p>
            <a:r>
              <a:rPr lang="ja-JP" altLang="en-US"/>
              <a:t>事前提案可否申請について</a:t>
            </a:r>
          </a:p>
        </p:txBody>
      </p:sp>
    </p:spTree>
    <p:extLst>
      <p:ext uri="{BB962C8B-B14F-4D97-AF65-F5344CB8AC3E}">
        <p14:creationId xmlns:p14="http://schemas.microsoft.com/office/powerpoint/2010/main" val="502472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dirty="0"/>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kumimoji="1" lang="ja-JP" altLang="en-US" dirty="0"/>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a:xfrm>
            <a:off x="1887808" y="384614"/>
            <a:ext cx="8136904" cy="497680"/>
          </a:xfrm>
        </p:spPr>
        <p:txBody>
          <a:bodyPr/>
          <a:lstStyle/>
          <a:p>
            <a:r>
              <a:rPr lang="ja-JP" altLang="en-US"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a:p>
            <a:endParaRPr kumimoji="1"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3" name="Rectangle 46">
            <a:extLst>
              <a:ext uri="{FF2B5EF4-FFF2-40B4-BE49-F238E27FC236}">
                <a16:creationId xmlns:a16="http://schemas.microsoft.com/office/drawing/2014/main" id="{44DA25E3-8877-9F69-B90F-67780D9E967D}"/>
              </a:ext>
            </a:extLst>
          </p:cNvPr>
          <p:cNvSpPr>
            <a:spLocks noChangeArrowheads="1"/>
          </p:cNvSpPr>
          <p:nvPr/>
        </p:nvSpPr>
        <p:spPr bwMode="auto">
          <a:xfrm>
            <a:off x="479426" y="1274209"/>
            <a:ext cx="8403317" cy="440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chemeClr val="tx1">
                    <a:lumMod val="75000"/>
                    <a:lumOff val="25000"/>
                  </a:schemeClr>
                </a:solidFill>
                <a:latin typeface="メイリオ"/>
                <a:ea typeface="メイリオ"/>
              </a:rPr>
              <a:t>■ 画像タイプ</a:t>
            </a:r>
            <a:endParaRPr lang="en-US" altLang="ja-JP" sz="16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dirty="0">
                <a:solidFill>
                  <a:schemeClr val="tx1">
                    <a:lumMod val="75000"/>
                    <a:lumOff val="25000"/>
                  </a:schemeClr>
                </a:solidFill>
                <a:latin typeface="メイリオ"/>
                <a:ea typeface="メイリオ"/>
              </a:rPr>
              <a:t>「</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サービスロゴ」＋「広告・広告主体者表記」を必ずセットで掲載。</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上記</a:t>
            </a:r>
            <a:r>
              <a:rPr lang="en-US" altLang="ja-JP" sz="1200" kern="0" dirty="0">
                <a:solidFill>
                  <a:schemeClr val="tx1">
                    <a:lumMod val="75000"/>
                    <a:lumOff val="25000"/>
                  </a:schemeClr>
                </a:solidFill>
                <a:latin typeface="メイリオ"/>
                <a:ea typeface="メイリオ"/>
              </a:rPr>
              <a:t>2</a:t>
            </a:r>
            <a:r>
              <a:rPr lang="ja-JP" altLang="en-US" sz="1200" kern="0" dirty="0">
                <a:solidFill>
                  <a:schemeClr val="tx1">
                    <a:lumMod val="75000"/>
                    <a:lumOff val="25000"/>
                  </a:schemeClr>
                </a:solidFill>
                <a:latin typeface="メイリオ"/>
                <a:ea typeface="メイリオ"/>
              </a:rPr>
              <a:t>要素は最大限離す必要があるため、以下のいずれかの通り対角線上に配置。</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①</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サービスロゴ：左上、広告・広告主体者表記：右下</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②</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サービスロゴ：右上、広告・広告主体者表記：左下</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サービスロゴは、視認性を確保できるサイズで掲載。</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その他、使用にあたっては別紙</a:t>
            </a:r>
            <a:r>
              <a:rPr lang="ja-JP" altLang="en-US" sz="1200" kern="0" dirty="0">
                <a:solidFill>
                  <a:srgbClr val="545454"/>
                </a:solidFill>
                <a:latin typeface="メイリオ"/>
                <a:ea typeface="メイリオ"/>
              </a:rPr>
              <a:t>「</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rPr>
              <a:t>タイアップ広告・クリエイティブ企画商品の誘導広告クリエイティブにおける表記ガイドライン</a:t>
            </a:r>
            <a:r>
              <a:rPr lang="ja-JP" altLang="en-US" sz="1200" kern="0" dirty="0">
                <a:solidFill>
                  <a:srgbClr val="545454"/>
                </a:solidFill>
                <a:latin typeface="メイリオ"/>
                <a:ea typeface="メイリオ"/>
              </a:rPr>
              <a:t>」 </a:t>
            </a:r>
            <a:r>
              <a:rPr lang="ja-JP" altLang="en-US" sz="1200" kern="0" dirty="0">
                <a:solidFill>
                  <a:schemeClr val="tx1">
                    <a:lumMod val="75000"/>
                    <a:lumOff val="25000"/>
                  </a:schemeClr>
                </a:solidFill>
                <a:latin typeface="メイリオ"/>
                <a:ea typeface="メイリオ"/>
              </a:rPr>
              <a:t>を遵守。</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サービスロゴ」は弊社担当営業より送付。</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広告・広告主体者表記は、以下いずれかの表記、形式で掲載。 </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①提供：クライアント名（テキスト </a:t>
            </a:r>
            <a:r>
              <a:rPr lang="en" altLang="ja-JP" sz="1200" kern="0" dirty="0">
                <a:solidFill>
                  <a:schemeClr val="tx1">
                    <a:lumMod val="75000"/>
                    <a:lumOff val="25000"/>
                  </a:schemeClr>
                </a:solidFill>
                <a:latin typeface="メイリオ"/>
                <a:ea typeface="メイリオ"/>
              </a:rPr>
              <a:t>or </a:t>
            </a:r>
            <a:r>
              <a:rPr lang="ja-JP" altLang="en-US" sz="1200" kern="0" dirty="0">
                <a:solidFill>
                  <a:schemeClr val="tx1">
                    <a:lumMod val="75000"/>
                    <a:lumOff val="25000"/>
                  </a:schemeClr>
                </a:solidFill>
                <a:latin typeface="メイリオ"/>
                <a:ea typeface="メイリオ"/>
              </a:rPr>
              <a:t>ロゴ）</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②</a:t>
            </a:r>
            <a:r>
              <a:rPr lang="en" altLang="ja-JP" sz="1200" kern="0" dirty="0">
                <a:solidFill>
                  <a:schemeClr val="tx1">
                    <a:lumMod val="75000"/>
                    <a:lumOff val="25000"/>
                  </a:schemeClr>
                </a:solidFill>
                <a:latin typeface="メイリオ"/>
                <a:ea typeface="メイリオ"/>
              </a:rPr>
              <a:t>Sponsored by </a:t>
            </a:r>
            <a:r>
              <a:rPr lang="ja-JP" altLang="en-US" sz="1200" kern="0" dirty="0">
                <a:solidFill>
                  <a:schemeClr val="tx1">
                    <a:lumMod val="75000"/>
                    <a:lumOff val="25000"/>
                  </a:schemeClr>
                </a:solidFill>
                <a:latin typeface="メイリオ"/>
                <a:ea typeface="メイリオ"/>
              </a:rPr>
              <a:t>クライアント名（テキスト </a:t>
            </a:r>
            <a:r>
              <a:rPr lang="en" altLang="ja-JP" sz="1200" kern="0" dirty="0">
                <a:solidFill>
                  <a:schemeClr val="tx1">
                    <a:lumMod val="75000"/>
                    <a:lumOff val="25000"/>
                  </a:schemeClr>
                </a:solidFill>
                <a:latin typeface="メイリオ"/>
                <a:ea typeface="メイリオ"/>
              </a:rPr>
              <a:t>or </a:t>
            </a:r>
            <a:r>
              <a:rPr lang="ja-JP" altLang="en-US" sz="1200" kern="0" dirty="0">
                <a:solidFill>
                  <a:schemeClr val="tx1">
                    <a:lumMod val="75000"/>
                    <a:lumOff val="25000"/>
                  </a:schemeClr>
                </a:solidFill>
                <a:latin typeface="メイリオ"/>
                <a:ea typeface="メイリオ"/>
              </a:rPr>
              <a:t>ロゴ）</a:t>
            </a:r>
            <a:br>
              <a:rPr lang="en-US" altLang="ja-JP" sz="1200" kern="0" dirty="0">
                <a:solidFill>
                  <a:schemeClr val="tx1">
                    <a:lumMod val="75000"/>
                    <a:lumOff val="25000"/>
                  </a:schemeClr>
                </a:solidFill>
                <a:latin typeface="メイリオ"/>
                <a:ea typeface="メイリオ"/>
              </a:rPr>
            </a:br>
            <a:r>
              <a:rPr lang="en-US" altLang="ja-JP"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広告・広告主体者表記は、</a:t>
            </a:r>
            <a:r>
              <a:rPr lang="en" altLang="ja-JP" sz="1000" kern="0" dirty="0">
                <a:solidFill>
                  <a:schemeClr val="tx1">
                    <a:lumMod val="75000"/>
                    <a:lumOff val="25000"/>
                  </a:schemeClr>
                </a:solidFill>
                <a:latin typeface="メイリオ"/>
                <a:ea typeface="メイリオ"/>
              </a:rPr>
              <a:t>Yahoo!</a:t>
            </a:r>
            <a:r>
              <a:rPr lang="ja-JP" altLang="en-US" sz="1000" kern="0" dirty="0">
                <a:solidFill>
                  <a:schemeClr val="tx1">
                    <a:lumMod val="75000"/>
                    <a:lumOff val="25000"/>
                  </a:schemeClr>
                </a:solidFill>
                <a:latin typeface="メイリオ"/>
                <a:ea typeface="メイリオ"/>
              </a:rPr>
              <a:t>サービスロゴの</a:t>
            </a:r>
            <a:r>
              <a:rPr lang="en-US" altLang="ja-JP" sz="1000" kern="0" dirty="0">
                <a:solidFill>
                  <a:schemeClr val="tx1">
                    <a:lumMod val="75000"/>
                    <a:lumOff val="25000"/>
                  </a:schemeClr>
                </a:solidFill>
                <a:latin typeface="メイリオ"/>
                <a:ea typeface="メイリオ"/>
              </a:rPr>
              <a:t>60%</a:t>
            </a:r>
            <a:r>
              <a:rPr lang="ja-JP" altLang="en-US" sz="1000" kern="0" dirty="0">
                <a:solidFill>
                  <a:schemeClr val="tx1">
                    <a:lumMod val="75000"/>
                    <a:lumOff val="25000"/>
                  </a:schemeClr>
                </a:solidFill>
                <a:latin typeface="メイリオ"/>
                <a:ea typeface="メイリオ"/>
              </a:rPr>
              <a:t>～</a:t>
            </a:r>
            <a:r>
              <a:rPr lang="en-US" altLang="ja-JP" sz="1000" kern="0" dirty="0">
                <a:solidFill>
                  <a:schemeClr val="tx1">
                    <a:lumMod val="75000"/>
                    <a:lumOff val="25000"/>
                  </a:schemeClr>
                </a:solidFill>
                <a:latin typeface="メイリオ"/>
                <a:ea typeface="メイリオ"/>
              </a:rPr>
              <a:t>100%</a:t>
            </a:r>
            <a:r>
              <a:rPr lang="ja-JP" altLang="en-US" sz="1000" kern="0" dirty="0">
                <a:solidFill>
                  <a:schemeClr val="tx1">
                    <a:lumMod val="75000"/>
                    <a:lumOff val="25000"/>
                  </a:schemeClr>
                </a:solidFill>
                <a:latin typeface="メイリオ"/>
                <a:ea typeface="メイリオ"/>
              </a:rPr>
              <a:t>サイズを目安とする。</a:t>
            </a:r>
            <a:br>
              <a:rPr lang="en-US" altLang="ja-JP" sz="1000" kern="0" dirty="0">
                <a:solidFill>
                  <a:schemeClr val="tx1">
                    <a:lumMod val="75000"/>
                    <a:lumOff val="25000"/>
                  </a:schemeClr>
                </a:solidFill>
                <a:latin typeface="メイリオ"/>
                <a:ea typeface="メイリオ"/>
              </a:rPr>
            </a:br>
            <a:r>
              <a:rPr lang="en-US" altLang="ja-JP"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ロゴの場合、「提供」「</a:t>
            </a:r>
            <a:r>
              <a:rPr lang="en" altLang="ja-JP" sz="1000" kern="0" dirty="0">
                <a:solidFill>
                  <a:schemeClr val="tx1">
                    <a:lumMod val="75000"/>
                    <a:lumOff val="25000"/>
                  </a:schemeClr>
                </a:solidFill>
                <a:latin typeface="メイリオ"/>
                <a:ea typeface="メイリオ"/>
              </a:rPr>
              <a:t>Sponsored by</a:t>
            </a:r>
            <a:r>
              <a:rPr lang="ja-JP" altLang="en"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の広告表記は非表示でも可。</a:t>
            </a:r>
            <a:br>
              <a:rPr lang="en-US" altLang="ja-JP" sz="1000" kern="0" dirty="0">
                <a:solidFill>
                  <a:schemeClr val="tx1">
                    <a:lumMod val="75000"/>
                    <a:lumOff val="25000"/>
                  </a:schemeClr>
                </a:solidFill>
                <a:latin typeface="メイリオ"/>
                <a:ea typeface="メイリオ"/>
              </a:rPr>
            </a:br>
            <a:r>
              <a:rPr lang="en-US" altLang="ja-JP"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広告に適用される「広告掲載基準」において「主体者の明示」が規定されています。</a:t>
            </a:r>
            <a:br>
              <a:rPr lang="en-US" altLang="ja-JP" sz="1000" kern="0" dirty="0">
                <a:solidFill>
                  <a:schemeClr val="tx1">
                    <a:lumMod val="75000"/>
                    <a:lumOff val="25000"/>
                  </a:schemeClr>
                </a:solidFill>
                <a:latin typeface="メイリオ"/>
                <a:ea typeface="メイリオ"/>
              </a:rPr>
            </a:br>
            <a:r>
              <a:rPr lang="ja-JP" altLang="en-US" sz="1000" kern="0" dirty="0">
                <a:solidFill>
                  <a:schemeClr val="tx1">
                    <a:lumMod val="75000"/>
                    <a:lumOff val="25000"/>
                  </a:schemeClr>
                </a:solidFill>
                <a:latin typeface="メイリオ"/>
                <a:ea typeface="メイリオ"/>
              </a:rPr>
              <a:t>（参照）</a:t>
            </a:r>
            <a:r>
              <a:rPr lang="en" altLang="ja-JP" sz="1000" kern="0" dirty="0">
                <a:solidFill>
                  <a:schemeClr val="tx1">
                    <a:lumMod val="75000"/>
                    <a:lumOff val="25000"/>
                  </a:schemeClr>
                </a:solidFill>
                <a:latin typeface="メイリオ"/>
                <a:ea typeface="メイリオ"/>
              </a:rPr>
              <a:t>Yahoo!</a:t>
            </a:r>
            <a:r>
              <a:rPr lang="ja-JP" altLang="en-US" sz="1000" kern="0" dirty="0">
                <a:solidFill>
                  <a:schemeClr val="tx1">
                    <a:lumMod val="75000"/>
                    <a:lumOff val="25000"/>
                  </a:schemeClr>
                </a:solidFill>
                <a:latin typeface="メイリオ"/>
                <a:ea typeface="メイリオ"/>
              </a:rPr>
              <a:t>広告</a:t>
            </a:r>
            <a:r>
              <a:rPr lang="ja-JP" altLang="en-US" sz="1000" kern="0">
                <a:solidFill>
                  <a:schemeClr val="tx1">
                    <a:lumMod val="75000"/>
                    <a:lumOff val="25000"/>
                  </a:schemeClr>
                </a:solidFill>
                <a:latin typeface="メイリオ"/>
                <a:ea typeface="メイリオ"/>
              </a:rPr>
              <a:t>ヘルプページ：</a:t>
            </a:r>
            <a:r>
              <a:rPr kumimoji="1" lang="en-US" altLang="ja-JP" sz="1000" dirty="0">
                <a:latin typeface="+mn-ea"/>
                <a:hlinkClick r:id="rId4"/>
              </a:rPr>
              <a:t>https://ads-help.yahoo-net.jp/s/article/H000044855?language=ja</a:t>
            </a:r>
            <a:br>
              <a:rPr lang="en" altLang="ja-JP" sz="1000" kern="0" dirty="0">
                <a:solidFill>
                  <a:srgbClr val="545454"/>
                </a:solidFill>
                <a:latin typeface="メイリオ"/>
                <a:ea typeface="メイリオ"/>
              </a:rPr>
            </a:br>
            <a:r>
              <a:rPr lang="ja-JP" altLang="en-US" sz="1000" kern="0" dirty="0">
                <a:solidFill>
                  <a:schemeClr val="tx1">
                    <a:lumMod val="75000"/>
                    <a:lumOff val="25000"/>
                  </a:schemeClr>
                </a:solidFill>
                <a:latin typeface="メイリオ"/>
                <a:ea typeface="メイリオ"/>
              </a:rPr>
              <a:t>　　　　</a:t>
            </a:r>
            <a:r>
              <a:rPr lang="en" altLang="ja-JP" sz="1000" kern="0" dirty="0">
                <a:solidFill>
                  <a:schemeClr val="tx1">
                    <a:lumMod val="75000"/>
                    <a:lumOff val="25000"/>
                  </a:schemeClr>
                </a:solidFill>
                <a:latin typeface="メイリオ"/>
                <a:ea typeface="メイリオ"/>
              </a:rPr>
              <a:t>1.</a:t>
            </a:r>
            <a:r>
              <a:rPr lang="ja-JP" altLang="en-US" sz="1000" kern="0" dirty="0">
                <a:solidFill>
                  <a:schemeClr val="tx1">
                    <a:lumMod val="75000"/>
                    <a:lumOff val="25000"/>
                  </a:schemeClr>
                </a:solidFill>
                <a:latin typeface="メイリオ"/>
                <a:ea typeface="メイリオ"/>
              </a:rPr>
              <a:t>会社名、ブランド名、商品名、サービス名のいずれかのロゴマークの表記商品写真などでの代替はできません。</a:t>
            </a:r>
            <a:br>
              <a:rPr lang="en-US" altLang="ja-JP" sz="1000" kern="0" dirty="0">
                <a:solidFill>
                  <a:schemeClr val="tx1">
                    <a:lumMod val="75000"/>
                    <a:lumOff val="25000"/>
                  </a:schemeClr>
                </a:solidFill>
                <a:latin typeface="メイリオ"/>
                <a:ea typeface="メイリオ"/>
              </a:rPr>
            </a:br>
            <a:r>
              <a:rPr lang="ja-JP" altLang="en-US" sz="1000" kern="0" dirty="0">
                <a:solidFill>
                  <a:schemeClr val="tx1">
                    <a:lumMod val="75000"/>
                    <a:lumOff val="25000"/>
                  </a:schemeClr>
                </a:solidFill>
                <a:latin typeface="メイリオ"/>
                <a:ea typeface="メイリオ"/>
              </a:rPr>
              <a:t>　　　　　また、商標登録されていないものを使用する場合は、必ず会社名も明記してください。</a:t>
            </a:r>
            <a:br>
              <a:rPr lang="en-US" altLang="ja-JP" sz="1000" kern="0" dirty="0">
                <a:solidFill>
                  <a:schemeClr val="tx1">
                    <a:lumMod val="75000"/>
                    <a:lumOff val="25000"/>
                  </a:schemeClr>
                </a:solidFill>
                <a:latin typeface="メイリオ"/>
                <a:ea typeface="メイリオ"/>
              </a:rPr>
            </a:br>
            <a:r>
              <a:rPr lang="ja-JP" altLang="en-US" sz="1000" kern="0" dirty="0">
                <a:solidFill>
                  <a:schemeClr val="tx1">
                    <a:lumMod val="75000"/>
                    <a:lumOff val="25000"/>
                  </a:schemeClr>
                </a:solidFill>
                <a:latin typeface="メイリオ"/>
                <a:ea typeface="メイリオ"/>
              </a:rPr>
              <a:t>　　　　</a:t>
            </a:r>
            <a:r>
              <a:rPr lang="en-US" altLang="ja-JP" sz="1000" kern="0" dirty="0">
                <a:solidFill>
                  <a:schemeClr val="tx1">
                    <a:lumMod val="75000"/>
                    <a:lumOff val="25000"/>
                  </a:schemeClr>
                </a:solidFill>
                <a:latin typeface="メイリオ"/>
                <a:ea typeface="メイリオ"/>
              </a:rPr>
              <a:t>2.</a:t>
            </a:r>
            <a:r>
              <a:rPr lang="ja-JP" altLang="en-US" sz="1000" kern="0" dirty="0">
                <a:solidFill>
                  <a:schemeClr val="tx1">
                    <a:lumMod val="75000"/>
                    <a:lumOff val="25000"/>
                  </a:schemeClr>
                </a:solidFill>
                <a:latin typeface="メイリオ"/>
                <a:ea typeface="メイリオ"/>
              </a:rPr>
              <a:t>「提供：○○」などの表記</a:t>
            </a:r>
            <a:endParaRPr lang="en-US" altLang="ja-JP" sz="1000" kern="0" dirty="0">
              <a:solidFill>
                <a:schemeClr val="tx1">
                  <a:lumMod val="75000"/>
                  <a:lumOff val="25000"/>
                </a:schemeClr>
              </a:solidFill>
              <a:latin typeface="メイリオ"/>
              <a:ea typeface="メイリオ"/>
            </a:endParaRPr>
          </a:p>
        </p:txBody>
      </p:sp>
      <p:grpSp>
        <p:nvGrpSpPr>
          <p:cNvPr id="9" name="グループ化 8">
            <a:extLst>
              <a:ext uri="{FF2B5EF4-FFF2-40B4-BE49-F238E27FC236}">
                <a16:creationId xmlns:a16="http://schemas.microsoft.com/office/drawing/2014/main" id="{C1308846-9888-F2BD-6385-D4AD2784C7CC}"/>
              </a:ext>
            </a:extLst>
          </p:cNvPr>
          <p:cNvGrpSpPr/>
          <p:nvPr/>
        </p:nvGrpSpPr>
        <p:grpSpPr>
          <a:xfrm>
            <a:off x="9009090" y="1274209"/>
            <a:ext cx="2703486" cy="2703486"/>
            <a:chOff x="9264352" y="1052736"/>
            <a:chExt cx="2227565" cy="2227565"/>
          </a:xfrm>
        </p:grpSpPr>
        <p:sp>
          <p:nvSpPr>
            <p:cNvPr id="22" name="正方形/長方形 21">
              <a:extLst>
                <a:ext uri="{FF2B5EF4-FFF2-40B4-BE49-F238E27FC236}">
                  <a16:creationId xmlns:a16="http://schemas.microsoft.com/office/drawing/2014/main" id="{15FED24E-192D-3AC8-5E70-A601C51AA111}"/>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23" name="角丸四角形 18">
              <a:extLst>
                <a:ext uri="{FF2B5EF4-FFF2-40B4-BE49-F238E27FC236}">
                  <a16:creationId xmlns:a16="http://schemas.microsoft.com/office/drawing/2014/main" id="{C6BFB90B-B670-25CD-B75A-123CB672C049}"/>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24" name="フッター プレースホルダー 3">
              <a:extLst>
                <a:ext uri="{FF2B5EF4-FFF2-40B4-BE49-F238E27FC236}">
                  <a16:creationId xmlns:a16="http://schemas.microsoft.com/office/drawing/2014/main" id="{6009B6E1-FFA5-386C-5E59-AE1C90C0F684}"/>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pic>
          <p:nvPicPr>
            <p:cNvPr id="25" name="図 24">
              <a:extLst>
                <a:ext uri="{FF2B5EF4-FFF2-40B4-BE49-F238E27FC236}">
                  <a16:creationId xmlns:a16="http://schemas.microsoft.com/office/drawing/2014/main" id="{1687FA48-337A-972B-9B2E-D9B302E4DED3}"/>
                </a:ext>
              </a:extLst>
            </p:cNvPr>
            <p:cNvPicPr>
              <a:picLocks noChangeAspect="1"/>
            </p:cNvPicPr>
            <p:nvPr/>
          </p:nvPicPr>
          <p:blipFill>
            <a:blip r:embed="rId5"/>
            <a:stretch>
              <a:fillRect/>
            </a:stretch>
          </p:blipFill>
          <p:spPr>
            <a:xfrm>
              <a:off x="9326194" y="1176837"/>
              <a:ext cx="1080000" cy="240341"/>
            </a:xfrm>
            <a:prstGeom prst="rect">
              <a:avLst/>
            </a:prstGeom>
          </p:spPr>
        </p:pic>
      </p:grpSp>
    </p:spTree>
    <p:extLst>
      <p:ext uri="{BB962C8B-B14F-4D97-AF65-F5344CB8AC3E}">
        <p14:creationId xmlns:p14="http://schemas.microsoft.com/office/powerpoint/2010/main" val="3804179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a:xfrm>
            <a:off x="1887808" y="384614"/>
            <a:ext cx="8136904" cy="497680"/>
          </a:xfrm>
        </p:spPr>
        <p:txBody>
          <a:bodyPr/>
          <a:lstStyle/>
          <a:p>
            <a:r>
              <a:rPr lang="ja-JP" altLang="en-US"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a:p>
            <a:endParaRPr kumimoji="1"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5" name="Rectangle 46">
            <a:extLst>
              <a:ext uri="{FF2B5EF4-FFF2-40B4-BE49-F238E27FC236}">
                <a16:creationId xmlns:a16="http://schemas.microsoft.com/office/drawing/2014/main" id="{BCDB4558-00AC-B3E6-A9FC-21208AD7F04F}"/>
              </a:ext>
            </a:extLst>
          </p:cNvPr>
          <p:cNvSpPr>
            <a:spLocks noChangeArrowheads="1"/>
          </p:cNvSpPr>
          <p:nvPr/>
        </p:nvSpPr>
        <p:spPr bwMode="auto">
          <a:xfrm>
            <a:off x="479425" y="1274209"/>
            <a:ext cx="11233149" cy="15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None/>
              <a:defRPr/>
            </a:pPr>
            <a:r>
              <a:rPr lang="ja-JP" altLang="en-US" sz="1600" kern="0" dirty="0">
                <a:solidFill>
                  <a:schemeClr val="tx1">
                    <a:lumMod val="75000"/>
                    <a:lumOff val="25000"/>
                  </a:schemeClr>
                </a:solidFill>
                <a:latin typeface="メイリオ"/>
                <a:ea typeface="メイリオ"/>
              </a:rPr>
              <a:t>■</a:t>
            </a:r>
            <a:r>
              <a:rPr lang="en-US" altLang="ja-JP" sz="1600" kern="0" dirty="0">
                <a:solidFill>
                  <a:schemeClr val="tx1">
                    <a:lumMod val="75000"/>
                    <a:lumOff val="25000"/>
                  </a:schemeClr>
                </a:solidFill>
                <a:latin typeface="メイリオ"/>
                <a:ea typeface="メイリオ"/>
              </a:rPr>
              <a:t> </a:t>
            </a:r>
            <a:r>
              <a:rPr lang="ja-JP" altLang="en-US" sz="1600" kern="0" dirty="0">
                <a:solidFill>
                  <a:schemeClr val="tx1">
                    <a:lumMod val="75000"/>
                    <a:lumOff val="25000"/>
                  </a:schemeClr>
                </a:solidFill>
                <a:latin typeface="メイリオ"/>
                <a:ea typeface="メイリオ"/>
              </a:rPr>
              <a:t>テキスト・レスポンシブタイプ画像タイプ</a:t>
            </a:r>
            <a:endParaRPr lang="en-US" altLang="ja-JP" sz="1600" kern="0" dirty="0">
              <a:solidFill>
                <a:schemeClr val="tx1">
                  <a:lumMod val="75000"/>
                  <a:lumOff val="2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タイトル、または説明文に「</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サービス」をテキストで掲載</a:t>
            </a:r>
            <a:br>
              <a:rPr lang="en-US" altLang="ja-JP" sz="1200" kern="0" dirty="0">
                <a:solidFill>
                  <a:schemeClr val="tx1">
                    <a:lumMod val="75000"/>
                    <a:lumOff val="25000"/>
                  </a:schemeClr>
                </a:solidFill>
                <a:latin typeface="メイリオ"/>
                <a:ea typeface="メイリオ"/>
              </a:rPr>
            </a:br>
            <a:r>
              <a:rPr lang="en-US" altLang="ja-JP" sz="1200" kern="0" dirty="0">
                <a:solidFill>
                  <a:schemeClr val="tx1">
                    <a:lumMod val="75000"/>
                    <a:lumOff val="25000"/>
                  </a:schemeClr>
                </a:solidFill>
                <a:latin typeface="メイリオ"/>
                <a:ea typeface="メイリオ"/>
              </a:rPr>
              <a:t>※</a:t>
            </a:r>
            <a:r>
              <a:rPr lang="ja-JP" altLang="en-US" sz="1200" kern="0" dirty="0">
                <a:solidFill>
                  <a:schemeClr val="tx1">
                    <a:lumMod val="75000"/>
                    <a:lumOff val="25000"/>
                  </a:schemeClr>
                </a:solidFill>
                <a:latin typeface="メイリオ"/>
                <a:ea typeface="メイリオ"/>
              </a:rPr>
              <a:t>訴求内容の文量等との兼ね合いでスペース的に挿入が難しい場合は入れなくても可</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縮小やトリミングによって、視認性を確保できなくなる可能性があるため、ロゴ、テキストに関わらず、画像への「</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サービス」表記の掲載は不可</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主体者表記はクライアント名</a:t>
            </a:r>
            <a:br>
              <a:rPr lang="en-US" altLang="ja-JP" sz="1200" kern="0" dirty="0">
                <a:solidFill>
                  <a:schemeClr val="tx1">
                    <a:lumMod val="75000"/>
                    <a:lumOff val="25000"/>
                  </a:schemeClr>
                </a:solidFill>
                <a:latin typeface="メイリオ"/>
                <a:ea typeface="メイリオ"/>
              </a:rPr>
            </a:br>
            <a:r>
              <a:rPr lang="en-US" altLang="ja-JP" sz="1200" kern="0" dirty="0">
                <a:solidFill>
                  <a:schemeClr val="tx1">
                    <a:lumMod val="75000"/>
                    <a:lumOff val="25000"/>
                  </a:schemeClr>
                </a:solidFill>
                <a:latin typeface="メイリオ"/>
                <a:ea typeface="メイリオ"/>
              </a:rPr>
              <a:t>※</a:t>
            </a:r>
            <a:r>
              <a:rPr lang="ja-JP" altLang="en-US" sz="1200" kern="0" dirty="0">
                <a:solidFill>
                  <a:schemeClr val="tx1">
                    <a:lumMod val="75000"/>
                    <a:lumOff val="25000"/>
                  </a:schemeClr>
                </a:solidFill>
                <a:latin typeface="メイリオ"/>
                <a:ea typeface="メイリオ"/>
              </a:rPr>
              <a:t>ただし、複数クライアントの協賛でタイアップ広告を実施する場合は、「</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サービス（合同協賛）」とする</a:t>
            </a:r>
          </a:p>
        </p:txBody>
      </p:sp>
      <p:grpSp>
        <p:nvGrpSpPr>
          <p:cNvPr id="6" name="グループ化 5">
            <a:extLst>
              <a:ext uri="{FF2B5EF4-FFF2-40B4-BE49-F238E27FC236}">
                <a16:creationId xmlns:a16="http://schemas.microsoft.com/office/drawing/2014/main" id="{506CBA17-4721-5B1C-F7C8-B440B0929B2F}"/>
              </a:ext>
            </a:extLst>
          </p:cNvPr>
          <p:cNvGrpSpPr/>
          <p:nvPr/>
        </p:nvGrpSpPr>
        <p:grpSpPr>
          <a:xfrm>
            <a:off x="4252272" y="3304020"/>
            <a:ext cx="4675580" cy="1369853"/>
            <a:chOff x="3231162" y="5586330"/>
            <a:chExt cx="3736700" cy="1094780"/>
          </a:xfrm>
        </p:grpSpPr>
        <p:sp>
          <p:nvSpPr>
            <p:cNvPr id="7" name="正方形/長方形 6">
              <a:extLst>
                <a:ext uri="{FF2B5EF4-FFF2-40B4-BE49-F238E27FC236}">
                  <a16:creationId xmlns:a16="http://schemas.microsoft.com/office/drawing/2014/main" id="{18C022F0-6235-2551-D7AA-E06F76DDAA82}"/>
                </a:ext>
              </a:extLst>
            </p:cNvPr>
            <p:cNvSpPr/>
            <p:nvPr/>
          </p:nvSpPr>
          <p:spPr>
            <a:xfrm>
              <a:off x="3231162" y="5586330"/>
              <a:ext cx="3621360"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56549FD8-D544-C72C-F099-6B6ECE911CD7}"/>
                </a:ext>
              </a:extLst>
            </p:cNvPr>
            <p:cNvSpPr/>
            <p:nvPr/>
          </p:nvSpPr>
          <p:spPr>
            <a:xfrm>
              <a:off x="4260234" y="6175041"/>
              <a:ext cx="2707628" cy="215444"/>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11" name="正方形/長方形 10">
              <a:extLst>
                <a:ext uri="{FF2B5EF4-FFF2-40B4-BE49-F238E27FC236}">
                  <a16:creationId xmlns:a16="http://schemas.microsoft.com/office/drawing/2014/main" id="{5199A8BF-2F4E-81C2-4F43-A16F00C862B5}"/>
                </a:ext>
              </a:extLst>
            </p:cNvPr>
            <p:cNvSpPr/>
            <p:nvPr/>
          </p:nvSpPr>
          <p:spPr>
            <a:xfrm>
              <a:off x="4260234" y="5727753"/>
              <a:ext cx="2470543" cy="418155"/>
            </a:xfrm>
            <a:prstGeom prst="rect">
              <a:avLst/>
            </a:prstGeom>
          </p:spPr>
          <p:txBody>
            <a:bodyPr wrap="square">
              <a:spAutoFit/>
            </a:bodyPr>
            <a:lstStyle/>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4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400" dirty="0">
                <a:solidFill>
                  <a:srgbClr val="000000">
                    <a:lumMod val="75000"/>
                    <a:lumOff val="25000"/>
                  </a:srgbClr>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1ADBA27E-6288-2BFD-C461-DA4B44970888}"/>
                </a:ext>
              </a:extLst>
            </p:cNvPr>
            <p:cNvSpPr/>
            <p:nvPr/>
          </p:nvSpPr>
          <p:spPr>
            <a:xfrm>
              <a:off x="3346419" y="5706990"/>
              <a:ext cx="866698" cy="863814"/>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13" name="グループ化 12">
            <a:extLst>
              <a:ext uri="{FF2B5EF4-FFF2-40B4-BE49-F238E27FC236}">
                <a16:creationId xmlns:a16="http://schemas.microsoft.com/office/drawing/2014/main" id="{E7EA2760-6117-428F-1C00-91699965F0C6}"/>
              </a:ext>
            </a:extLst>
          </p:cNvPr>
          <p:cNvGrpSpPr/>
          <p:nvPr/>
        </p:nvGrpSpPr>
        <p:grpSpPr>
          <a:xfrm>
            <a:off x="9419017" y="3302057"/>
            <a:ext cx="2293557" cy="2085567"/>
            <a:chOff x="7108142" y="5137640"/>
            <a:chExt cx="1718438" cy="1562602"/>
          </a:xfrm>
        </p:grpSpPr>
        <p:sp>
          <p:nvSpPr>
            <p:cNvPr id="14" name="正方形/長方形 13">
              <a:extLst>
                <a:ext uri="{FF2B5EF4-FFF2-40B4-BE49-F238E27FC236}">
                  <a16:creationId xmlns:a16="http://schemas.microsoft.com/office/drawing/2014/main" id="{111418C3-4E77-6837-9E8D-3080C97BCFA9}"/>
                </a:ext>
              </a:extLst>
            </p:cNvPr>
            <p:cNvSpPr/>
            <p:nvPr/>
          </p:nvSpPr>
          <p:spPr>
            <a:xfrm>
              <a:off x="7108142" y="5137640"/>
              <a:ext cx="1718438" cy="1547015"/>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1303D2D2-DBA5-4AB6-6C0F-C1F30CE32907}"/>
                </a:ext>
              </a:extLst>
            </p:cNvPr>
            <p:cNvSpPr/>
            <p:nvPr/>
          </p:nvSpPr>
          <p:spPr>
            <a:xfrm>
              <a:off x="7195773" y="5228982"/>
              <a:ext cx="1542173" cy="693883"/>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FBFDC170-7BAC-8754-4776-933703261544}"/>
                </a:ext>
              </a:extLst>
            </p:cNvPr>
            <p:cNvSpPr/>
            <p:nvPr/>
          </p:nvSpPr>
          <p:spPr>
            <a:xfrm>
              <a:off x="7138889" y="6482214"/>
              <a:ext cx="1002493" cy="218028"/>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17" name="正方形/長方形 16">
              <a:extLst>
                <a:ext uri="{FF2B5EF4-FFF2-40B4-BE49-F238E27FC236}">
                  <a16:creationId xmlns:a16="http://schemas.microsoft.com/office/drawing/2014/main" id="{9D923586-F956-9B99-D9FF-DD6933A8458B}"/>
                </a:ext>
              </a:extLst>
            </p:cNvPr>
            <p:cNvSpPr/>
            <p:nvPr/>
          </p:nvSpPr>
          <p:spPr>
            <a:xfrm>
              <a:off x="7119219" y="6014207"/>
              <a:ext cx="1618728" cy="484261"/>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grpSp>
        <p:nvGrpSpPr>
          <p:cNvPr id="18" name="グループ化 17">
            <a:extLst>
              <a:ext uri="{FF2B5EF4-FFF2-40B4-BE49-F238E27FC236}">
                <a16:creationId xmlns:a16="http://schemas.microsoft.com/office/drawing/2014/main" id="{D2EAA89F-885C-BE0C-DB71-7243D9418BE3}"/>
              </a:ext>
            </a:extLst>
          </p:cNvPr>
          <p:cNvGrpSpPr/>
          <p:nvPr/>
        </p:nvGrpSpPr>
        <p:grpSpPr>
          <a:xfrm>
            <a:off x="479093" y="3304021"/>
            <a:ext cx="3282013" cy="1369853"/>
            <a:chOff x="600945" y="5586330"/>
            <a:chExt cx="2622969" cy="1094780"/>
          </a:xfrm>
        </p:grpSpPr>
        <p:sp>
          <p:nvSpPr>
            <p:cNvPr id="19" name="正方形/長方形 18">
              <a:extLst>
                <a:ext uri="{FF2B5EF4-FFF2-40B4-BE49-F238E27FC236}">
                  <a16:creationId xmlns:a16="http://schemas.microsoft.com/office/drawing/2014/main" id="{F3F07CAB-DEDB-7985-34B2-B8AF63969A74}"/>
                </a:ext>
              </a:extLst>
            </p:cNvPr>
            <p:cNvSpPr/>
            <p:nvPr/>
          </p:nvSpPr>
          <p:spPr>
            <a:xfrm>
              <a:off x="600945" y="5586330"/>
              <a:ext cx="2362145"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95AE50DA-EC1E-F0D5-FF94-7F55FD64E798}"/>
                </a:ext>
              </a:extLst>
            </p:cNvPr>
            <p:cNvSpPr/>
            <p:nvPr/>
          </p:nvSpPr>
          <p:spPr>
            <a:xfrm>
              <a:off x="753371" y="5794227"/>
              <a:ext cx="2470543" cy="245974"/>
            </a:xfrm>
            <a:prstGeom prst="rect">
              <a:avLst/>
            </a:prstGeom>
          </p:spPr>
          <p:txBody>
            <a:bodyPr wrap="square">
              <a:spAutoFit/>
            </a:bodyPr>
            <a:lstStyle/>
            <a:p>
              <a:r>
                <a:rPr lang="en-US" altLang="ja-JP" sz="1400" b="1" dirty="0">
                  <a:solidFill>
                    <a:schemeClr val="tx2"/>
                  </a:solidFill>
                  <a:latin typeface="Meiryo" panose="020B0604030504040204" pitchFamily="34" charset="-128"/>
                  <a:ea typeface="Meiryo" panose="020B0604030504040204" pitchFamily="34" charset="-128"/>
                </a:rPr>
                <a:t>×××××××××××</a:t>
              </a:r>
              <a:endParaRPr lang="ja-JP" altLang="en-US" sz="1400" b="1" dirty="0">
                <a:solidFill>
                  <a:schemeClr val="tx2"/>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82E8150D-12CC-F3C5-2278-2AD6CA802983}"/>
                </a:ext>
              </a:extLst>
            </p:cNvPr>
            <p:cNvSpPr/>
            <p:nvPr/>
          </p:nvSpPr>
          <p:spPr>
            <a:xfrm>
              <a:off x="753371" y="6056849"/>
              <a:ext cx="2470543" cy="368960"/>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spTree>
    <p:extLst>
      <p:ext uri="{BB962C8B-B14F-4D97-AF65-F5344CB8AC3E}">
        <p14:creationId xmlns:p14="http://schemas.microsoft.com/office/powerpoint/2010/main" val="28148946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C8062C-802B-96DC-186A-AC78BCB52F30}"/>
              </a:ext>
            </a:extLst>
          </p:cNvPr>
          <p:cNvSpPr txBox="1"/>
          <p:nvPr/>
        </p:nvSpPr>
        <p:spPr>
          <a:xfrm>
            <a:off x="4314839" y="42554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rgbClr val="0D0D0D"/>
                </a:solidFill>
                <a:latin typeface="Meiryo" panose="020B0604030504040204" pitchFamily="34" charset="-128"/>
                <a:ea typeface="Meiryo" panose="020B0604030504040204" pitchFamily="34" charset="-128"/>
              </a:rPr>
              <a:t>Yahoo!</a:t>
            </a:r>
            <a:r>
              <a:rPr lang="ja-JP" altLang="en-US" sz="1200" b="0" i="0" dirty="0">
                <a:solidFill>
                  <a:srgbClr val="0D0D0D"/>
                </a:solidFill>
                <a:latin typeface="Meiryo" panose="020B0604030504040204" pitchFamily="34" charset="-128"/>
                <a:ea typeface="Meiryo" panose="020B0604030504040204" pitchFamily="34" charset="-128"/>
              </a:rPr>
              <a:t>広告</a:t>
            </a:r>
            <a:r>
              <a:rPr lang="en-US" altLang="ja-JP" sz="1200" b="0" i="0" dirty="0">
                <a:solidFill>
                  <a:srgbClr val="0D0D0D"/>
                </a:solidFill>
                <a:latin typeface="Meiryo" panose="020B0604030504040204" pitchFamily="34" charset="-128"/>
                <a:ea typeface="Meiryo" panose="020B0604030504040204" pitchFamily="34" charset="-128"/>
              </a:rPr>
              <a:t> </a:t>
            </a:r>
            <a:r>
              <a:rPr lang="ja-JP" altLang="en-US" sz="1200" b="0" i="0" dirty="0">
                <a:solidFill>
                  <a:srgbClr val="0D0D0D"/>
                </a:solidFill>
                <a:latin typeface="Meiryo" panose="020B0604030504040204" pitchFamily="34" charset="-128"/>
                <a:ea typeface="Meiryo" panose="020B0604030504040204" pitchFamily="34" charset="-128"/>
              </a:rPr>
              <a:t>ウェブサイト</a:t>
            </a:r>
            <a:br>
              <a:rPr lang="en-US" altLang="ja-JP" sz="1200" dirty="0">
                <a:solidFill>
                  <a:srgbClr val="0D0D0D"/>
                </a:solidFill>
                <a:latin typeface="Meiryo" panose="020B0604030504040204" pitchFamily="34" charset="-128"/>
                <a:ea typeface="Meiryo" panose="020B0604030504040204" pitchFamily="34" charset="-128"/>
              </a:rPr>
            </a:br>
            <a:r>
              <a:rPr lang="en-US" altLang="ja-JP" sz="1200" b="0" i="0" dirty="0">
                <a:solidFill>
                  <a:srgbClr val="0D0D0D"/>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dirty="0">
              <a:solidFill>
                <a:srgbClr val="0D0D0D"/>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67041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a:extLst>
              <a:ext uri="{FF2B5EF4-FFF2-40B4-BE49-F238E27FC236}">
                <a16:creationId xmlns:a16="http://schemas.microsoft.com/office/drawing/2014/main" id="{3BCB2856-FFA8-EA6D-10AC-4EF9C5041B1B}"/>
              </a:ext>
            </a:extLst>
          </p:cNvPr>
          <p:cNvSpPr>
            <a:spLocks noGrp="1"/>
          </p:cNvSpPr>
          <p:nvPr>
            <p:ph type="body" sz="quarter" idx="12"/>
          </p:nvPr>
        </p:nvSpPr>
        <p:spPr>
          <a:xfrm>
            <a:off x="595671" y="81412"/>
            <a:ext cx="866756" cy="410840"/>
          </a:xfrm>
        </p:spPr>
        <p:txBody>
          <a:bodyPr/>
          <a:lstStyle/>
          <a:p>
            <a:pPr marL="0" indent="0">
              <a:buNone/>
            </a:pPr>
            <a:r>
              <a:rPr lang="ja-JP" altLang="en-US">
                <a:latin typeface="+mn-ea"/>
              </a:rPr>
              <a:t>概要</a:t>
            </a:r>
            <a:endParaRPr lang="ja-JP" altLang="en-US" dirty="0">
              <a:latin typeface="+mn-ea"/>
            </a:endParaRPr>
          </a:p>
        </p:txBody>
      </p:sp>
      <p:pic>
        <p:nvPicPr>
          <p:cNvPr id="20" name="図プレースホルダー 8" descr="アイコン&#10;&#10;自動的に生成された説明">
            <a:extLst>
              <a:ext uri="{FF2B5EF4-FFF2-40B4-BE49-F238E27FC236}">
                <a16:creationId xmlns:a16="http://schemas.microsoft.com/office/drawing/2014/main" id="{0F67447B-175C-7765-1BF2-58F9268ED6C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22" name="テキスト プレースホルダー 21">
            <a:extLst>
              <a:ext uri="{FF2B5EF4-FFF2-40B4-BE49-F238E27FC236}">
                <a16:creationId xmlns:a16="http://schemas.microsoft.com/office/drawing/2014/main" id="{2A0E3D5C-5C06-470D-83E6-FDF2ABB5D519}"/>
              </a:ext>
            </a:extLst>
          </p:cNvPr>
          <p:cNvSpPr>
            <a:spLocks noGrp="1"/>
          </p:cNvSpPr>
          <p:nvPr>
            <p:ph type="body" sz="quarter" idx="10"/>
          </p:nvPr>
        </p:nvSpPr>
        <p:spPr/>
        <p:txBody>
          <a:bodyPr/>
          <a:lstStyle/>
          <a:p>
            <a:r>
              <a:rPr kumimoji="1" lang="en-US" altLang="ja-JP" sz="2000" dirty="0" err="1">
                <a:latin typeface="Meiryo"/>
                <a:ea typeface="Meiryo"/>
              </a:rPr>
              <a:t>carview</a:t>
            </a:r>
            <a:r>
              <a:rPr kumimoji="1" lang="en-US" altLang="ja-JP" sz="2000" dirty="0">
                <a:latin typeface="Meiryo"/>
                <a:ea typeface="Meiryo"/>
              </a:rPr>
              <a:t>! </a:t>
            </a:r>
            <a:r>
              <a:rPr kumimoji="1" lang="ja-JP" altLang="en-US" sz="2000">
                <a:latin typeface="Meiryo"/>
                <a:ea typeface="Meiryo"/>
              </a:rPr>
              <a:t>タイアップ</a:t>
            </a:r>
            <a:r>
              <a:rPr lang="en-US" altLang="ja-JP" dirty="0">
                <a:latin typeface="Meiryo"/>
                <a:ea typeface="Meiryo"/>
              </a:rPr>
              <a:t> </a:t>
            </a:r>
            <a:r>
              <a:rPr kumimoji="1" lang="en-US" altLang="ja-JP" sz="2000" dirty="0">
                <a:latin typeface="Meiryo"/>
                <a:ea typeface="Meiryo"/>
              </a:rPr>
              <a:t>2025</a:t>
            </a:r>
            <a:r>
              <a:rPr kumimoji="1" lang="ja-JP" altLang="en-US" sz="2000">
                <a:latin typeface="Meiryo"/>
                <a:ea typeface="Meiryo"/>
              </a:rPr>
              <a:t>年</a:t>
            </a:r>
            <a:r>
              <a:rPr lang="ja-JP" altLang="en-US">
                <a:latin typeface="Meiryo"/>
                <a:ea typeface="Meiryo"/>
              </a:rPr>
              <a:t>10</a:t>
            </a:r>
            <a:r>
              <a:rPr kumimoji="1" lang="ja-JP" altLang="en-US" sz="2000">
                <a:latin typeface="Meiryo"/>
                <a:ea typeface="Meiryo"/>
              </a:rPr>
              <a:t>月</a:t>
            </a:r>
            <a:r>
              <a:rPr kumimoji="1" lang="en-US" altLang="ja-JP" sz="2000" dirty="0">
                <a:latin typeface="Meiryo"/>
                <a:ea typeface="Meiryo"/>
              </a:rPr>
              <a:t>~2026</a:t>
            </a:r>
            <a:r>
              <a:rPr kumimoji="1" lang="ja-JP" altLang="en-US" sz="2000">
                <a:latin typeface="Meiryo"/>
                <a:ea typeface="Meiryo"/>
              </a:rPr>
              <a:t>年</a:t>
            </a:r>
            <a:r>
              <a:rPr kumimoji="1" lang="en-US" altLang="ja-JP" sz="2000" dirty="0">
                <a:latin typeface="Meiryo"/>
                <a:ea typeface="Meiryo"/>
              </a:rPr>
              <a:t>3</a:t>
            </a:r>
            <a:r>
              <a:rPr kumimoji="1" lang="ja-JP" altLang="en-US" sz="2000">
                <a:latin typeface="Meiryo"/>
                <a:ea typeface="Meiryo"/>
              </a:rPr>
              <a:t>月商品 変更点</a:t>
            </a:r>
          </a:p>
        </p:txBody>
      </p:sp>
      <p:sp>
        <p:nvSpPr>
          <p:cNvPr id="23" name="角丸四角形 3">
            <a:extLst>
              <a:ext uri="{FF2B5EF4-FFF2-40B4-BE49-F238E27FC236}">
                <a16:creationId xmlns:a16="http://schemas.microsoft.com/office/drawing/2014/main" id="{42F2C657-4110-EDE0-FED4-D7D7764D8E75}"/>
              </a:ext>
            </a:extLst>
          </p:cNvPr>
          <p:cNvSpPr/>
          <p:nvPr/>
        </p:nvSpPr>
        <p:spPr>
          <a:xfrm>
            <a:off x="407911" y="3263003"/>
            <a:ext cx="11780726" cy="967978"/>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rgbClr val="00003E"/>
                </a:solidFill>
                <a:latin typeface="Meiryo"/>
                <a:ea typeface="Meiryo"/>
              </a:rPr>
              <a:t>掲載期間</a:t>
            </a:r>
            <a:r>
              <a:rPr lang="en-US" altLang="ja-JP" sz="2000" b="1" spc="300" dirty="0">
                <a:solidFill>
                  <a:srgbClr val="00003E"/>
                </a:solidFill>
                <a:latin typeface="Meiryo"/>
                <a:ea typeface="Meiryo"/>
              </a:rPr>
              <a:t>2025年9月30日</a:t>
            </a:r>
            <a:r>
              <a:rPr lang="ja-JP" altLang="en-US" sz="2000" b="1" spc="300">
                <a:solidFill>
                  <a:srgbClr val="00003E"/>
                </a:solidFill>
                <a:latin typeface="Meiryo"/>
                <a:ea typeface="Meiryo"/>
              </a:rPr>
              <a:t>までの商品がご好評につき、</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rgbClr val="00003E"/>
                </a:solidFill>
                <a:latin typeface="Meiryo"/>
                <a:ea typeface="Meiryo"/>
              </a:rPr>
              <a:t>掲載期間を変更した商品を</a:t>
            </a:r>
            <a:r>
              <a:rPr lang="en-US" altLang="ja-JP" sz="2000" b="1" spc="300" dirty="0">
                <a:solidFill>
                  <a:srgbClr val="00003E"/>
                </a:solidFill>
                <a:latin typeface="Meiryo"/>
                <a:ea typeface="Meiryo"/>
              </a:rPr>
              <a:t>2025年7月23日</a:t>
            </a:r>
            <a:r>
              <a:rPr lang="ja-JP" altLang="en-US" sz="2000" b="1" spc="300">
                <a:solidFill>
                  <a:srgbClr val="00003E"/>
                </a:solidFill>
                <a:latin typeface="Meiryo"/>
                <a:ea typeface="Meiryo"/>
              </a:rPr>
              <a:t>に新たにリリースしました。</a:t>
            </a:r>
            <a:endParaRPr lang="en-US" altLang="ja-JP" sz="2000" b="1" spc="300" dirty="0">
              <a:solidFill>
                <a:srgbClr val="00003E"/>
              </a:solidFill>
              <a:latin typeface="Meiryo"/>
              <a:ea typeface="Meiry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rgbClr val="00003E"/>
                </a:solidFill>
                <a:latin typeface="Meiryo"/>
                <a:ea typeface="Meiryo"/>
              </a:rPr>
              <a:t>オプションメニューとして</a:t>
            </a:r>
            <a:r>
              <a:rPr lang="en-US" altLang="ja-JP" sz="2000" b="1" spc="300" dirty="0">
                <a:solidFill>
                  <a:srgbClr val="00003E"/>
                </a:solidFill>
                <a:latin typeface="Meiryo"/>
                <a:ea typeface="Meiryo"/>
              </a:rPr>
              <a:t>Yahoo!</a:t>
            </a:r>
            <a:r>
              <a:rPr lang="ja-JP" altLang="en-US" sz="2000" b="1" spc="300">
                <a:solidFill>
                  <a:srgbClr val="00003E"/>
                </a:solidFill>
                <a:latin typeface="Meiryo"/>
                <a:ea typeface="Meiryo"/>
              </a:rPr>
              <a:t>ニュースのスポンサードコンテンツを追加しました。</a:t>
            </a:r>
            <a:endParaRPr lang="en-US" altLang="ja-JP" sz="2000" b="1" spc="300" dirty="0">
              <a:solidFill>
                <a:srgbClr val="00003E"/>
              </a:solidFill>
              <a:latin typeface="Meiryo"/>
              <a:ea typeface="Meiryo"/>
            </a:endParaRPr>
          </a:p>
        </p:txBody>
      </p:sp>
      <p:sp>
        <p:nvSpPr>
          <p:cNvPr id="24" name="テキスト ボックス 23">
            <a:extLst>
              <a:ext uri="{FF2B5EF4-FFF2-40B4-BE49-F238E27FC236}">
                <a16:creationId xmlns:a16="http://schemas.microsoft.com/office/drawing/2014/main" id="{37CA1751-7E74-8BC3-7711-76D31D28FD98}"/>
              </a:ext>
            </a:extLst>
          </p:cNvPr>
          <p:cNvSpPr txBox="1"/>
          <p:nvPr/>
        </p:nvSpPr>
        <p:spPr>
          <a:xfrm>
            <a:off x="5966651" y="535073"/>
            <a:ext cx="3628736" cy="15234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dirty="0">
                <a:latin typeface="Meiryo" panose="020B0604030504040204" pitchFamily="34" charset="-128"/>
                <a:ea typeface="Meiryo" panose="020B0604030504040204" pitchFamily="34" charset="-128"/>
              </a:rPr>
              <a:t> carview!</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タイアップ（</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）からの変更点</a:t>
            </a:r>
          </a:p>
        </p:txBody>
      </p:sp>
    </p:spTree>
    <p:extLst>
      <p:ext uri="{BB962C8B-B14F-4D97-AF65-F5344CB8AC3E}">
        <p14:creationId xmlns:p14="http://schemas.microsoft.com/office/powerpoint/2010/main" val="3445046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2367002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a:extLst>
              <a:ext uri="{FF2B5EF4-FFF2-40B4-BE49-F238E27FC236}">
                <a16:creationId xmlns:a16="http://schemas.microsoft.com/office/drawing/2014/main" id="{3BCB2856-FFA8-EA6D-10AC-4EF9C5041B1B}"/>
              </a:ext>
            </a:extLst>
          </p:cNvPr>
          <p:cNvSpPr>
            <a:spLocks noGrp="1"/>
          </p:cNvSpPr>
          <p:nvPr>
            <p:ph type="body" sz="quarter" idx="12"/>
          </p:nvPr>
        </p:nvSpPr>
        <p:spPr>
          <a:xfrm>
            <a:off x="595671" y="81412"/>
            <a:ext cx="866756" cy="410840"/>
          </a:xfrm>
        </p:spPr>
        <p:txBody>
          <a:bodyPr/>
          <a:lstStyle/>
          <a:p>
            <a:pPr marL="0" indent="0">
              <a:buNone/>
            </a:pPr>
            <a:r>
              <a:rPr lang="ja-JP" altLang="en-US">
                <a:latin typeface="+mn-ea"/>
              </a:rPr>
              <a:t>商品スペック</a:t>
            </a:r>
            <a:endParaRPr lang="ja-JP" altLang="en-US" dirty="0">
              <a:latin typeface="+mn-ea"/>
            </a:endParaRPr>
          </a:p>
        </p:txBody>
      </p:sp>
      <p:sp>
        <p:nvSpPr>
          <p:cNvPr id="22" name="テキスト プレースホルダー 21">
            <a:extLst>
              <a:ext uri="{FF2B5EF4-FFF2-40B4-BE49-F238E27FC236}">
                <a16:creationId xmlns:a16="http://schemas.microsoft.com/office/drawing/2014/main" id="{2A0E3D5C-5C06-470D-83E6-FDF2ABB5D519}"/>
              </a:ext>
            </a:extLst>
          </p:cNvPr>
          <p:cNvSpPr>
            <a:spLocks noGrp="1"/>
          </p:cNvSpPr>
          <p:nvPr>
            <p:ph type="body" sz="quarter" idx="10"/>
          </p:nvPr>
        </p:nvSpPr>
        <p:spPr/>
        <p:txBody>
          <a:bodyPr/>
          <a:lstStyle/>
          <a:p>
            <a:r>
              <a:rPr lang="en-US" altLang="ja-JP" dirty="0" err="1"/>
              <a:t>carview</a:t>
            </a:r>
            <a:r>
              <a:rPr lang="en-US" altLang="ja-JP" dirty="0"/>
              <a:t>! </a:t>
            </a:r>
            <a:r>
              <a:rPr lang="ja-JP" altLang="en-US"/>
              <a:t>タイアップ</a:t>
            </a:r>
            <a:r>
              <a:rPr lang="en-US" altLang="ja-JP" dirty="0"/>
              <a:t> </a:t>
            </a:r>
            <a:r>
              <a:rPr lang="en-US" altLang="ja-JP" sz="1600" dirty="0"/>
              <a:t>– </a:t>
            </a:r>
            <a:r>
              <a:rPr lang="ja-JP" altLang="en-US" sz="1600"/>
              <a:t>スマートフォン </a:t>
            </a:r>
            <a:r>
              <a:rPr lang="en-US" altLang="ja-JP" sz="1600" dirty="0"/>
              <a:t>–</a:t>
            </a:r>
            <a:endParaRPr kumimoji="1" lang="ja-JP" altLang="en-US" sz="1600"/>
          </a:p>
        </p:txBody>
      </p:sp>
      <p:pic>
        <p:nvPicPr>
          <p:cNvPr id="4" name="図プレースホルダー 7" descr="アイコン&#10;&#10;自動的に生成された説明">
            <a:extLst>
              <a:ext uri="{FF2B5EF4-FFF2-40B4-BE49-F238E27FC236}">
                <a16:creationId xmlns:a16="http://schemas.microsoft.com/office/drawing/2014/main" id="{57956680-F5BE-B202-9834-64BB7B3B253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63" name="正方形/長方形 62">
            <a:extLst>
              <a:ext uri="{FF2B5EF4-FFF2-40B4-BE49-F238E27FC236}">
                <a16:creationId xmlns:a16="http://schemas.microsoft.com/office/drawing/2014/main" id="{C4764640-370B-DEEA-2F1D-06B5178F1F2D}"/>
              </a:ext>
            </a:extLst>
          </p:cNvPr>
          <p:cNvSpPr/>
          <p:nvPr/>
        </p:nvSpPr>
        <p:spPr>
          <a:xfrm>
            <a:off x="805915" y="2088190"/>
            <a:ext cx="10634749" cy="4407859"/>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4" name="正方形/長方形 63">
            <a:extLst>
              <a:ext uri="{FF2B5EF4-FFF2-40B4-BE49-F238E27FC236}">
                <a16:creationId xmlns:a16="http://schemas.microsoft.com/office/drawing/2014/main" id="{DFECE823-C5A9-D6EF-4650-B4DA140343A6}"/>
              </a:ext>
            </a:extLst>
          </p:cNvPr>
          <p:cNvSpPr/>
          <p:nvPr/>
        </p:nvSpPr>
        <p:spPr>
          <a:xfrm>
            <a:off x="487020" y="2092721"/>
            <a:ext cx="350620" cy="4403327"/>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200" b="1">
                <a:solidFill>
                  <a:schemeClr val="tx1">
                    <a:lumMod val="65000"/>
                    <a:lumOff val="35000"/>
                  </a:schemeClr>
                </a:solidFill>
                <a:latin typeface="Meiryo" panose="020B0604030504040204" pitchFamily="34" charset="-128"/>
                <a:ea typeface="Meiryo" panose="020B0604030504040204" pitchFamily="34" charset="-128"/>
              </a:rPr>
              <a:t>スマートフォン</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65" name="テキスト ボックス 8">
            <a:extLst>
              <a:ext uri="{FF2B5EF4-FFF2-40B4-BE49-F238E27FC236}">
                <a16:creationId xmlns:a16="http://schemas.microsoft.com/office/drawing/2014/main" id="{419068D3-21D4-7A38-20FA-FDBD63D7FB77}"/>
              </a:ext>
            </a:extLst>
          </p:cNvPr>
          <p:cNvSpPr txBox="1"/>
          <p:nvPr/>
        </p:nvSpPr>
        <p:spPr>
          <a:xfrm>
            <a:off x="1327679" y="2726933"/>
            <a:ext cx="1796603" cy="397801"/>
          </a:xfrm>
          <a:prstGeom prst="rect">
            <a:avLst/>
          </a:prstGeom>
          <a:noFill/>
          <a:ln w="38100">
            <a:noFill/>
          </a:ln>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66" name="角丸四角形 65">
            <a:extLst>
              <a:ext uri="{FF2B5EF4-FFF2-40B4-BE49-F238E27FC236}">
                <a16:creationId xmlns:a16="http://schemas.microsoft.com/office/drawing/2014/main" id="{AC055B09-6A23-1CA4-4845-562C18222EC0}"/>
              </a:ext>
            </a:extLst>
          </p:cNvPr>
          <p:cNvSpPr/>
          <p:nvPr/>
        </p:nvSpPr>
        <p:spPr>
          <a:xfrm>
            <a:off x="1183627" y="2265915"/>
            <a:ext cx="41686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67" name="角丸四角形 66">
            <a:extLst>
              <a:ext uri="{FF2B5EF4-FFF2-40B4-BE49-F238E27FC236}">
                <a16:creationId xmlns:a16="http://schemas.microsoft.com/office/drawing/2014/main" id="{2FEC48E9-C433-5401-C208-581631E4A5DD}"/>
              </a:ext>
            </a:extLst>
          </p:cNvPr>
          <p:cNvSpPr/>
          <p:nvPr/>
        </p:nvSpPr>
        <p:spPr>
          <a:xfrm>
            <a:off x="9603509" y="3282804"/>
            <a:ext cx="1188132" cy="2379882"/>
          </a:xfrm>
          <a:prstGeom prst="roundRect">
            <a:avLst>
              <a:gd name="adj" fmla="val 7298"/>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lnSpc>
                <a:spcPct val="110000"/>
              </a:lnSpc>
            </a:pPr>
            <a:r>
              <a:rPr kumimoji="1" lang="ja-JP" altLang="en-US" sz="1600">
                <a:solidFill>
                  <a:schemeClr val="tx2"/>
                </a:solidFill>
                <a:latin typeface="Meiryo" panose="020B0604030504040204" pitchFamily="34" charset="-128"/>
                <a:ea typeface="Meiryo" panose="020B0604030504040204" pitchFamily="34" charset="-128"/>
              </a:rPr>
              <a:t>広告主様</a:t>
            </a:r>
            <a:br>
              <a:rPr kumimoji="1" lang="en-US" altLang="ja-JP" sz="1600" dirty="0">
                <a:solidFill>
                  <a:schemeClr val="tx2"/>
                </a:solidFill>
                <a:latin typeface="Meiryo" panose="020B0604030504040204" pitchFamily="34" charset="-128"/>
                <a:ea typeface="Meiryo" panose="020B0604030504040204" pitchFamily="34" charset="-128"/>
              </a:rPr>
            </a:br>
            <a:r>
              <a:rPr kumimoji="1" lang="ja-JP" altLang="en-US" sz="1600">
                <a:solidFill>
                  <a:schemeClr val="tx2"/>
                </a:solidFill>
                <a:latin typeface="Meiryo" panose="020B0604030504040204" pitchFamily="34" charset="-128"/>
                <a:ea typeface="Meiryo" panose="020B0604030504040204" pitchFamily="34" charset="-128"/>
              </a:rPr>
              <a:t>ページ</a:t>
            </a:r>
            <a:endParaRPr kumimoji="1" lang="ja-JP" altLang="en-US" sz="1600" dirty="0">
              <a:solidFill>
                <a:schemeClr val="tx2"/>
              </a:solidFill>
              <a:latin typeface="Meiryo" panose="020B0604030504040204" pitchFamily="34" charset="-128"/>
              <a:ea typeface="Meiryo" panose="020B0604030504040204" pitchFamily="34" charset="-128"/>
            </a:endParaRPr>
          </a:p>
        </p:txBody>
      </p:sp>
      <p:pic>
        <p:nvPicPr>
          <p:cNvPr id="68" name="図 67">
            <a:extLst>
              <a:ext uri="{FF2B5EF4-FFF2-40B4-BE49-F238E27FC236}">
                <a16:creationId xmlns:a16="http://schemas.microsoft.com/office/drawing/2014/main" id="{047E23A2-68A9-1B38-A5A6-EC855D5EB978}"/>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569489" y="3197578"/>
            <a:ext cx="1306236" cy="2532590"/>
          </a:xfrm>
          <a:prstGeom prst="rect">
            <a:avLst/>
          </a:prstGeom>
        </p:spPr>
      </p:pic>
      <p:sp>
        <p:nvSpPr>
          <p:cNvPr id="69" name="object 4">
            <a:extLst>
              <a:ext uri="{FF2B5EF4-FFF2-40B4-BE49-F238E27FC236}">
                <a16:creationId xmlns:a16="http://schemas.microsoft.com/office/drawing/2014/main" id="{F1659362-ACAF-CCF2-8A2B-D05F12BF2ABD}"/>
              </a:ext>
            </a:extLst>
          </p:cNvPr>
          <p:cNvSpPr txBox="1"/>
          <p:nvPr/>
        </p:nvSpPr>
        <p:spPr>
          <a:xfrm>
            <a:off x="487020" y="859732"/>
            <a:ext cx="10980738" cy="621709"/>
          </a:xfrm>
          <a:prstGeom prst="rect">
            <a:avLst/>
          </a:prstGeom>
          <a:noFill/>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70" name="ホームベース 69">
            <a:extLst>
              <a:ext uri="{FF2B5EF4-FFF2-40B4-BE49-F238E27FC236}">
                <a16:creationId xmlns:a16="http://schemas.microsoft.com/office/drawing/2014/main" id="{258B9148-E167-D899-77A1-A44B1E210FB9}"/>
              </a:ext>
            </a:extLst>
          </p:cNvPr>
          <p:cNvSpPr/>
          <p:nvPr/>
        </p:nvSpPr>
        <p:spPr>
          <a:xfrm>
            <a:off x="8898322" y="1572867"/>
            <a:ext cx="2821847" cy="475343"/>
          </a:xfrm>
          <a:prstGeom prst="homePlate">
            <a:avLst/>
          </a:prstGeom>
          <a:solidFill>
            <a:srgbClr val="00003E"/>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71" name="ホームベース 70">
            <a:extLst>
              <a:ext uri="{FF2B5EF4-FFF2-40B4-BE49-F238E27FC236}">
                <a16:creationId xmlns:a16="http://schemas.microsoft.com/office/drawing/2014/main" id="{4F6E8052-F30E-6AA0-663D-B22FB9DC7D1D}"/>
              </a:ext>
            </a:extLst>
          </p:cNvPr>
          <p:cNvSpPr/>
          <p:nvPr/>
        </p:nvSpPr>
        <p:spPr>
          <a:xfrm>
            <a:off x="6287406" y="1572867"/>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72" name="ホームベース 71">
            <a:extLst>
              <a:ext uri="{FF2B5EF4-FFF2-40B4-BE49-F238E27FC236}">
                <a16:creationId xmlns:a16="http://schemas.microsoft.com/office/drawing/2014/main" id="{2407D189-BA37-AAE1-1430-E0D3C110A1E3}"/>
              </a:ext>
            </a:extLst>
          </p:cNvPr>
          <p:cNvSpPr/>
          <p:nvPr/>
        </p:nvSpPr>
        <p:spPr>
          <a:xfrm>
            <a:off x="471830" y="1572867"/>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112" name="直角三角形 111">
            <a:extLst>
              <a:ext uri="{FF2B5EF4-FFF2-40B4-BE49-F238E27FC236}">
                <a16:creationId xmlns:a16="http://schemas.microsoft.com/office/drawing/2014/main" id="{50F4F7C3-F405-2EA8-8B33-C298240AF337}"/>
              </a:ext>
            </a:extLst>
          </p:cNvPr>
          <p:cNvSpPr/>
          <p:nvPr/>
        </p:nvSpPr>
        <p:spPr>
          <a:xfrm rot="13500000">
            <a:off x="6556240"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3" name="直角三角形 112">
            <a:extLst>
              <a:ext uri="{FF2B5EF4-FFF2-40B4-BE49-F238E27FC236}">
                <a16:creationId xmlns:a16="http://schemas.microsoft.com/office/drawing/2014/main" id="{850639B4-A43D-26B1-7667-5DFF357781E2}"/>
              </a:ext>
            </a:extLst>
          </p:cNvPr>
          <p:cNvSpPr/>
          <p:nvPr/>
        </p:nvSpPr>
        <p:spPr>
          <a:xfrm rot="13500000">
            <a:off x="6444610"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0" name="直角三角形 109">
            <a:extLst>
              <a:ext uri="{FF2B5EF4-FFF2-40B4-BE49-F238E27FC236}">
                <a16:creationId xmlns:a16="http://schemas.microsoft.com/office/drawing/2014/main" id="{71648098-9D74-0225-9D0F-375ACA469B15}"/>
              </a:ext>
            </a:extLst>
          </p:cNvPr>
          <p:cNvSpPr/>
          <p:nvPr/>
        </p:nvSpPr>
        <p:spPr>
          <a:xfrm rot="13500000">
            <a:off x="8878935"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1" name="直角三角形 110">
            <a:extLst>
              <a:ext uri="{FF2B5EF4-FFF2-40B4-BE49-F238E27FC236}">
                <a16:creationId xmlns:a16="http://schemas.microsoft.com/office/drawing/2014/main" id="{59A6B535-3E2C-622B-DC36-131E6CDB29C7}"/>
              </a:ext>
            </a:extLst>
          </p:cNvPr>
          <p:cNvSpPr/>
          <p:nvPr/>
        </p:nvSpPr>
        <p:spPr>
          <a:xfrm rot="13500000">
            <a:off x="8767305"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75" name="直線矢印コネクタ 74">
            <a:extLst>
              <a:ext uri="{FF2B5EF4-FFF2-40B4-BE49-F238E27FC236}">
                <a16:creationId xmlns:a16="http://schemas.microsoft.com/office/drawing/2014/main" id="{F112CA70-71F4-F226-4E2F-3FD9FAA19DA7}"/>
              </a:ext>
            </a:extLst>
          </p:cNvPr>
          <p:cNvCxnSpPr>
            <a:cxnSpLocks/>
          </p:cNvCxnSpPr>
          <p:nvPr/>
        </p:nvCxnSpPr>
        <p:spPr>
          <a:xfrm>
            <a:off x="8212505" y="4721082"/>
            <a:ext cx="1130815" cy="1"/>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76" name="テキスト ボックス 73">
            <a:extLst>
              <a:ext uri="{FF2B5EF4-FFF2-40B4-BE49-F238E27FC236}">
                <a16:creationId xmlns:a16="http://schemas.microsoft.com/office/drawing/2014/main" id="{954663F8-AAE4-7113-72E1-E281FF16904A}"/>
              </a:ext>
            </a:extLst>
          </p:cNvPr>
          <p:cNvSpPr txBox="1"/>
          <p:nvPr/>
        </p:nvSpPr>
        <p:spPr>
          <a:xfrm>
            <a:off x="3536506" y="2711909"/>
            <a:ext cx="1646284" cy="397801"/>
          </a:xfrm>
          <a:prstGeom prst="rect">
            <a:avLst/>
          </a:prstGeom>
          <a:noFill/>
          <a:ln w="38100">
            <a:noFill/>
          </a:ln>
        </p:spPr>
        <p:txBody>
          <a:bodyPr vert="horz" wrap="non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中面ページ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grpSp>
        <p:nvGrpSpPr>
          <p:cNvPr id="102" name="グループ化 101">
            <a:extLst>
              <a:ext uri="{FF2B5EF4-FFF2-40B4-BE49-F238E27FC236}">
                <a16:creationId xmlns:a16="http://schemas.microsoft.com/office/drawing/2014/main" id="{78053527-B620-61BA-68E8-0786D4A002EC}"/>
              </a:ext>
            </a:extLst>
          </p:cNvPr>
          <p:cNvGrpSpPr/>
          <p:nvPr/>
        </p:nvGrpSpPr>
        <p:grpSpPr>
          <a:xfrm>
            <a:off x="7038726" y="3230499"/>
            <a:ext cx="1306236" cy="2532590"/>
            <a:chOff x="4833239" y="3469360"/>
            <a:chExt cx="1430691" cy="2773891"/>
          </a:xfrm>
        </p:grpSpPr>
        <p:sp>
          <p:nvSpPr>
            <p:cNvPr id="108" name="角丸四角形 107">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109" name="図 108">
              <a:extLst>
                <a:ext uri="{FF2B5EF4-FFF2-40B4-BE49-F238E27FC236}">
                  <a16:creationId xmlns:a16="http://schemas.microsoft.com/office/drawing/2014/main" id="{4A0F414C-0B54-44E5-10E0-6D3E6194AF5B}"/>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103" name="図 102" descr="グラフィカル ユーザー インターフェイス&#10;&#10;自動的に生成された説明">
            <a:extLst>
              <a:ext uri="{FF2B5EF4-FFF2-40B4-BE49-F238E27FC236}">
                <a16:creationId xmlns:a16="http://schemas.microsoft.com/office/drawing/2014/main" id="{54A73238-849E-6D99-989D-B078C0EE9B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3744" y="3421240"/>
            <a:ext cx="1131952" cy="2085266"/>
          </a:xfrm>
          <a:prstGeom prst="rect">
            <a:avLst/>
          </a:prstGeom>
        </p:spPr>
      </p:pic>
      <p:sp>
        <p:nvSpPr>
          <p:cNvPr id="104" name="正方形/長方形 103">
            <a:extLst>
              <a:ext uri="{FF2B5EF4-FFF2-40B4-BE49-F238E27FC236}">
                <a16:creationId xmlns:a16="http://schemas.microsoft.com/office/drawing/2014/main" id="{834CA489-0B9C-A5DD-CC71-EDD45389EAF1}"/>
              </a:ext>
            </a:extLst>
          </p:cNvPr>
          <p:cNvSpPr/>
          <p:nvPr/>
        </p:nvSpPr>
        <p:spPr>
          <a:xfrm>
            <a:off x="7111483" y="3581927"/>
            <a:ext cx="1152338" cy="2083222"/>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05" name="正方形/長方形 104">
            <a:extLst>
              <a:ext uri="{FF2B5EF4-FFF2-40B4-BE49-F238E27FC236}">
                <a16:creationId xmlns:a16="http://schemas.microsoft.com/office/drawing/2014/main" id="{5A99F5B9-EE98-FB08-128A-AC1B438FF2E4}"/>
              </a:ext>
            </a:extLst>
          </p:cNvPr>
          <p:cNvSpPr/>
          <p:nvPr/>
        </p:nvSpPr>
        <p:spPr>
          <a:xfrm>
            <a:off x="7192956" y="5368791"/>
            <a:ext cx="1015152" cy="211654"/>
          </a:xfrm>
          <a:prstGeom prst="rect">
            <a:avLst/>
          </a:prstGeom>
          <a:solidFill>
            <a:srgbClr val="00003E"/>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200" b="1" dirty="0">
                <a:solidFill>
                  <a:schemeClr val="bg1"/>
                </a:solidFill>
              </a:rPr>
              <a:t>バナー</a:t>
            </a:r>
          </a:p>
        </p:txBody>
      </p:sp>
      <p:sp>
        <p:nvSpPr>
          <p:cNvPr id="106" name="正方形/長方形 105">
            <a:extLst>
              <a:ext uri="{FF2B5EF4-FFF2-40B4-BE49-F238E27FC236}">
                <a16:creationId xmlns:a16="http://schemas.microsoft.com/office/drawing/2014/main" id="{CD97B2F9-BA2F-C872-C635-F6C71466F87B}"/>
              </a:ext>
            </a:extLst>
          </p:cNvPr>
          <p:cNvSpPr/>
          <p:nvPr/>
        </p:nvSpPr>
        <p:spPr>
          <a:xfrm>
            <a:off x="7250626" y="3615871"/>
            <a:ext cx="919126" cy="139224"/>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100" dirty="0">
                <a:solidFill>
                  <a:schemeClr val="tx1"/>
                </a:solidFill>
              </a:rPr>
              <a:t>タイトル</a:t>
            </a:r>
          </a:p>
        </p:txBody>
      </p:sp>
      <p:sp>
        <p:nvSpPr>
          <p:cNvPr id="107" name="テキスト ボックス 81">
            <a:extLst>
              <a:ext uri="{FF2B5EF4-FFF2-40B4-BE49-F238E27FC236}">
                <a16:creationId xmlns:a16="http://schemas.microsoft.com/office/drawing/2014/main" id="{C90C165A-2ECC-60A5-DF8B-D5BB16A0B0B0}"/>
              </a:ext>
            </a:extLst>
          </p:cNvPr>
          <p:cNvSpPr txBox="1"/>
          <p:nvPr/>
        </p:nvSpPr>
        <p:spPr>
          <a:xfrm>
            <a:off x="7219176" y="3931613"/>
            <a:ext cx="934804" cy="1138773"/>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200" dirty="0"/>
              <a:t>記事</a:t>
            </a:r>
            <a:endParaRPr kumimoji="1" lang="en-US" altLang="ja-JP" sz="1200" dirty="0"/>
          </a:p>
          <a:p>
            <a:pPr algn="ctr"/>
            <a:r>
              <a:rPr lang="en-US" altLang="ja-JP" sz="1400" dirty="0"/>
              <a:t>------------------------------------</a:t>
            </a:r>
            <a:r>
              <a:rPr kumimoji="1" lang="en-US" altLang="ja-JP" sz="1400" dirty="0"/>
              <a:t>---------</a:t>
            </a:r>
            <a:endParaRPr kumimoji="1" lang="ja-JP" altLang="en-US" sz="1400" dirty="0"/>
          </a:p>
        </p:txBody>
      </p:sp>
      <p:sp>
        <p:nvSpPr>
          <p:cNvPr id="78" name="Text Box 20">
            <a:extLst>
              <a:ext uri="{FF2B5EF4-FFF2-40B4-BE49-F238E27FC236}">
                <a16:creationId xmlns:a16="http://schemas.microsoft.com/office/drawing/2014/main" id="{46E12181-9A56-EBA2-2F14-22703DFD8493}"/>
              </a:ext>
            </a:extLst>
          </p:cNvPr>
          <p:cNvSpPr txBox="1">
            <a:spLocks noChangeArrowheads="1"/>
          </p:cNvSpPr>
          <p:nvPr/>
        </p:nvSpPr>
        <p:spPr bwMode="auto">
          <a:xfrm>
            <a:off x="863277" y="5783290"/>
            <a:ext cx="5472608" cy="72919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他の特別企画誘導と、並列で掲載します。</a:t>
            </a:r>
            <a:br>
              <a:rPr lang="ja-JP" altLang="en-US" sz="800" dirty="0">
                <a:latin typeface="+mn-ea"/>
                <a:cs typeface="+mn-lt"/>
              </a:rPr>
            </a:br>
            <a:r>
              <a:rPr lang="en-US" sz="800" dirty="0">
                <a:solidFill>
                  <a:srgbClr val="1D1C1D"/>
                </a:solidFill>
                <a:latin typeface="+mn-ea"/>
                <a:cs typeface="+mn-lt"/>
              </a:rPr>
              <a:t>※SP</a:t>
            </a:r>
            <a:r>
              <a:rPr lang="ja-JP" altLang="en-US" sz="800" dirty="0">
                <a:solidFill>
                  <a:srgbClr val="1D1C1D"/>
                </a:solidFill>
                <a:latin typeface="+mn-ea"/>
                <a:cs typeface="+mn-lt"/>
              </a:rPr>
              <a:t>はスマートフォンの略称です</a:t>
            </a:r>
            <a:endParaRPr lang="ja-JP" altLang="en-US" sz="800" dirty="0">
              <a:latin typeface="+mn-ea"/>
              <a:cs typeface="+mn-lt"/>
            </a:endParaRPr>
          </a:p>
        </p:txBody>
      </p:sp>
      <p:sp>
        <p:nvSpPr>
          <p:cNvPr id="79" name="正方形/長方形 78">
            <a:extLst>
              <a:ext uri="{FF2B5EF4-FFF2-40B4-BE49-F238E27FC236}">
                <a16:creationId xmlns:a16="http://schemas.microsoft.com/office/drawing/2014/main" id="{5EAFCBF8-150F-72B5-5C2E-69464ECE0431}"/>
              </a:ext>
            </a:extLst>
          </p:cNvPr>
          <p:cNvSpPr/>
          <p:nvPr/>
        </p:nvSpPr>
        <p:spPr>
          <a:xfrm>
            <a:off x="1094168" y="581606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600" dirty="0">
              <a:solidFill>
                <a:schemeClr val="tx1"/>
              </a:solidFill>
              <a:latin typeface="+mn-ea"/>
            </a:endParaRPr>
          </a:p>
        </p:txBody>
      </p:sp>
      <p:grpSp>
        <p:nvGrpSpPr>
          <p:cNvPr id="94" name="グループ化 93">
            <a:extLst>
              <a:ext uri="{FF2B5EF4-FFF2-40B4-BE49-F238E27FC236}">
                <a16:creationId xmlns:a16="http://schemas.microsoft.com/office/drawing/2014/main" id="{B209CDF1-1E4B-D745-3A53-2E01A105992D}"/>
              </a:ext>
            </a:extLst>
          </p:cNvPr>
          <p:cNvGrpSpPr/>
          <p:nvPr/>
        </p:nvGrpSpPr>
        <p:grpSpPr>
          <a:xfrm>
            <a:off x="1568909" y="3204742"/>
            <a:ext cx="1306236" cy="2532590"/>
            <a:chOff x="3321431" y="3469360"/>
            <a:chExt cx="1430691" cy="2773891"/>
          </a:xfrm>
        </p:grpSpPr>
        <p:sp>
          <p:nvSpPr>
            <p:cNvPr id="100" name="角丸四角形 99">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101" name="図 100">
              <a:extLst>
                <a:ext uri="{FF2B5EF4-FFF2-40B4-BE49-F238E27FC236}">
                  <a16:creationId xmlns:a16="http://schemas.microsoft.com/office/drawing/2014/main" id="{9DEE3EDE-61A4-8470-1401-64520B1B85B5}"/>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95" name="図 94" descr="グラフィカル ユーザー インターフェイス&#10;&#10;自動的に生成された説明">
            <a:extLst>
              <a:ext uri="{FF2B5EF4-FFF2-40B4-BE49-F238E27FC236}">
                <a16:creationId xmlns:a16="http://schemas.microsoft.com/office/drawing/2014/main" id="{B7895097-4FE1-181B-BB0A-2201407F70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5930" y="3356845"/>
            <a:ext cx="1131952" cy="2085266"/>
          </a:xfrm>
          <a:prstGeom prst="rect">
            <a:avLst/>
          </a:prstGeom>
        </p:spPr>
      </p:pic>
      <p:pic>
        <p:nvPicPr>
          <p:cNvPr id="96" name="図 95">
            <a:extLst>
              <a:ext uri="{FF2B5EF4-FFF2-40B4-BE49-F238E27FC236}">
                <a16:creationId xmlns:a16="http://schemas.microsoft.com/office/drawing/2014/main" id="{9A2BAB40-5162-D74E-C085-2745B68F4335}"/>
              </a:ext>
            </a:extLst>
          </p:cNvPr>
          <p:cNvPicPr>
            <a:picLocks noChangeAspect="1"/>
          </p:cNvPicPr>
          <p:nvPr/>
        </p:nvPicPr>
        <p:blipFill>
          <a:blip r:embed="rId5"/>
          <a:stretch>
            <a:fillRect/>
          </a:stretch>
        </p:blipFill>
        <p:spPr>
          <a:xfrm>
            <a:off x="1606999" y="4827704"/>
            <a:ext cx="1245402" cy="149260"/>
          </a:xfrm>
          <a:prstGeom prst="rect">
            <a:avLst/>
          </a:prstGeom>
        </p:spPr>
      </p:pic>
      <p:pic>
        <p:nvPicPr>
          <p:cNvPr id="97" name="図 96">
            <a:extLst>
              <a:ext uri="{FF2B5EF4-FFF2-40B4-BE49-F238E27FC236}">
                <a16:creationId xmlns:a16="http://schemas.microsoft.com/office/drawing/2014/main" id="{7FD12021-D5CA-EB10-EAB2-B55639700549}"/>
              </a:ext>
            </a:extLst>
          </p:cNvPr>
          <p:cNvPicPr>
            <a:picLocks noChangeAspect="1"/>
          </p:cNvPicPr>
          <p:nvPr/>
        </p:nvPicPr>
        <p:blipFill rotWithShape="1">
          <a:blip r:embed="rId6"/>
          <a:srcRect l="1" t="20839" r="3692" b="54000"/>
          <a:stretch/>
        </p:blipFill>
        <p:spPr>
          <a:xfrm>
            <a:off x="1647212" y="4969950"/>
            <a:ext cx="1106343" cy="625471"/>
          </a:xfrm>
          <a:prstGeom prst="rect">
            <a:avLst/>
          </a:prstGeom>
        </p:spPr>
      </p:pic>
      <p:sp>
        <p:nvSpPr>
          <p:cNvPr id="98" name="正方形/長方形 97">
            <a:extLst>
              <a:ext uri="{FF2B5EF4-FFF2-40B4-BE49-F238E27FC236}">
                <a16:creationId xmlns:a16="http://schemas.microsoft.com/office/drawing/2014/main" id="{F867E56E-E302-9DB6-56D8-413A60C075A1}"/>
              </a:ext>
            </a:extLst>
          </p:cNvPr>
          <p:cNvSpPr/>
          <p:nvPr/>
        </p:nvSpPr>
        <p:spPr>
          <a:xfrm>
            <a:off x="1671366" y="5325165"/>
            <a:ext cx="1088831" cy="343962"/>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99" name="テキスト ボックス 67">
            <a:extLst>
              <a:ext uri="{FF2B5EF4-FFF2-40B4-BE49-F238E27FC236}">
                <a16:creationId xmlns:a16="http://schemas.microsoft.com/office/drawing/2014/main" id="{81CAE71C-E717-FFD1-41F6-1523EBDB2E39}"/>
              </a:ext>
            </a:extLst>
          </p:cNvPr>
          <p:cNvSpPr txBox="1"/>
          <p:nvPr/>
        </p:nvSpPr>
        <p:spPr>
          <a:xfrm>
            <a:off x="2004343" y="5356673"/>
            <a:ext cx="404751"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dirty="0"/>
              <a:t>①</a:t>
            </a:r>
            <a:endParaRPr kumimoji="1" lang="ja-JP" altLang="en-US" dirty="0"/>
          </a:p>
        </p:txBody>
      </p:sp>
      <p:grpSp>
        <p:nvGrpSpPr>
          <p:cNvPr id="82" name="グループ化 81">
            <a:extLst>
              <a:ext uri="{FF2B5EF4-FFF2-40B4-BE49-F238E27FC236}">
                <a16:creationId xmlns:a16="http://schemas.microsoft.com/office/drawing/2014/main" id="{8F1B168D-429B-100D-9BDE-A2C0F49D2316}"/>
              </a:ext>
            </a:extLst>
          </p:cNvPr>
          <p:cNvGrpSpPr/>
          <p:nvPr/>
        </p:nvGrpSpPr>
        <p:grpSpPr>
          <a:xfrm>
            <a:off x="3668104" y="3230499"/>
            <a:ext cx="1306236" cy="2532590"/>
            <a:chOff x="3321431" y="3469360"/>
            <a:chExt cx="1430691" cy="2773891"/>
          </a:xfrm>
        </p:grpSpPr>
        <p:sp>
          <p:nvSpPr>
            <p:cNvPr id="92" name="角丸四角形 91">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93" name="図 92">
              <a:extLst>
                <a:ext uri="{FF2B5EF4-FFF2-40B4-BE49-F238E27FC236}">
                  <a16:creationId xmlns:a16="http://schemas.microsoft.com/office/drawing/2014/main" id="{50DF78C2-1D24-6AE6-BE87-6D31F0B0338E}"/>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83" name="図 82" descr="グラフィカル ユーザー インターフェイス&#10;&#10;自動的に生成された説明">
            <a:extLst>
              <a:ext uri="{FF2B5EF4-FFF2-40B4-BE49-F238E27FC236}">
                <a16:creationId xmlns:a16="http://schemas.microsoft.com/office/drawing/2014/main" id="{CADDBA33-8063-6307-68DA-DB5D05C2BB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9479" y="3367578"/>
            <a:ext cx="1131952" cy="2085266"/>
          </a:xfrm>
          <a:prstGeom prst="rect">
            <a:avLst/>
          </a:prstGeom>
        </p:spPr>
      </p:pic>
      <p:sp>
        <p:nvSpPr>
          <p:cNvPr id="84" name="正方形/長方形 83">
            <a:extLst>
              <a:ext uri="{FF2B5EF4-FFF2-40B4-BE49-F238E27FC236}">
                <a16:creationId xmlns:a16="http://schemas.microsoft.com/office/drawing/2014/main" id="{50C27E27-C1AA-3BE6-9F73-63D318A5B8DC}"/>
              </a:ext>
            </a:extLst>
          </p:cNvPr>
          <p:cNvSpPr/>
          <p:nvPr/>
        </p:nvSpPr>
        <p:spPr>
          <a:xfrm>
            <a:off x="3739365" y="3606090"/>
            <a:ext cx="1152336" cy="159916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85" name="図 84">
            <a:extLst>
              <a:ext uri="{FF2B5EF4-FFF2-40B4-BE49-F238E27FC236}">
                <a16:creationId xmlns:a16="http://schemas.microsoft.com/office/drawing/2014/main" id="{8A830723-F190-A2DB-CEB5-E04ED1760A95}"/>
              </a:ext>
            </a:extLst>
          </p:cNvPr>
          <p:cNvPicPr>
            <a:picLocks noChangeAspect="1"/>
          </p:cNvPicPr>
          <p:nvPr/>
        </p:nvPicPr>
        <p:blipFill>
          <a:blip r:embed="rId5"/>
          <a:stretch>
            <a:fillRect/>
          </a:stretch>
        </p:blipFill>
        <p:spPr>
          <a:xfrm>
            <a:off x="3704109" y="5090720"/>
            <a:ext cx="1245402" cy="149260"/>
          </a:xfrm>
          <a:prstGeom prst="rect">
            <a:avLst/>
          </a:prstGeom>
        </p:spPr>
      </p:pic>
      <p:grpSp>
        <p:nvGrpSpPr>
          <p:cNvPr id="86" name="グループ化 85">
            <a:extLst>
              <a:ext uri="{FF2B5EF4-FFF2-40B4-BE49-F238E27FC236}">
                <a16:creationId xmlns:a16="http://schemas.microsoft.com/office/drawing/2014/main" id="{0257FCBD-F03F-25C3-B966-23F528C74226}"/>
              </a:ext>
            </a:extLst>
          </p:cNvPr>
          <p:cNvGrpSpPr/>
          <p:nvPr/>
        </p:nvGrpSpPr>
        <p:grpSpPr>
          <a:xfrm>
            <a:off x="3740015" y="3373663"/>
            <a:ext cx="1232434" cy="1974314"/>
            <a:chOff x="4496520" y="355625"/>
            <a:chExt cx="3321193" cy="5320428"/>
          </a:xfrm>
        </p:grpSpPr>
        <p:pic>
          <p:nvPicPr>
            <p:cNvPr id="90" name="図 89">
              <a:extLst>
                <a:ext uri="{FF2B5EF4-FFF2-40B4-BE49-F238E27FC236}">
                  <a16:creationId xmlns:a16="http://schemas.microsoft.com/office/drawing/2014/main" id="{EBC29E9A-C151-9799-D91D-E847DC263073}"/>
                </a:ext>
              </a:extLst>
            </p:cNvPr>
            <p:cNvPicPr>
              <a:picLocks noChangeAspect="1"/>
            </p:cNvPicPr>
            <p:nvPr/>
          </p:nvPicPr>
          <p:blipFill rotWithShape="1">
            <a:blip r:embed="rId7"/>
            <a:srcRect l="-1" t="5186" r="1430" b="17234"/>
            <a:stretch/>
          </p:blipFill>
          <p:spPr>
            <a:xfrm>
              <a:off x="4511511" y="355625"/>
              <a:ext cx="3123670" cy="5320428"/>
            </a:xfrm>
            <a:prstGeom prst="rect">
              <a:avLst/>
            </a:prstGeom>
          </p:spPr>
        </p:pic>
        <p:pic>
          <p:nvPicPr>
            <p:cNvPr id="91" name="図 90" descr="グラフィカル ユーザー インターフェイス&#10;&#10;自動的に生成された説明">
              <a:extLst>
                <a:ext uri="{FF2B5EF4-FFF2-40B4-BE49-F238E27FC236}">
                  <a16:creationId xmlns:a16="http://schemas.microsoft.com/office/drawing/2014/main" id="{1C250CC3-6323-39D4-6BCC-71E22575982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4204" b="57292"/>
            <a:stretch/>
          </p:blipFill>
          <p:spPr>
            <a:xfrm>
              <a:off x="4496520" y="377826"/>
              <a:ext cx="3321193" cy="2507614"/>
            </a:xfrm>
            <a:prstGeom prst="rect">
              <a:avLst/>
            </a:prstGeom>
          </p:spPr>
        </p:pic>
      </p:grpSp>
      <p:pic>
        <p:nvPicPr>
          <p:cNvPr id="87" name="図 86">
            <a:extLst>
              <a:ext uri="{FF2B5EF4-FFF2-40B4-BE49-F238E27FC236}">
                <a16:creationId xmlns:a16="http://schemas.microsoft.com/office/drawing/2014/main" id="{3C874625-A8D7-C168-C96C-487C1C82D106}"/>
              </a:ext>
            </a:extLst>
          </p:cNvPr>
          <p:cNvPicPr>
            <a:picLocks noChangeAspect="1"/>
          </p:cNvPicPr>
          <p:nvPr/>
        </p:nvPicPr>
        <p:blipFill>
          <a:blip r:embed="rId5"/>
          <a:stretch>
            <a:fillRect/>
          </a:stretch>
        </p:blipFill>
        <p:spPr>
          <a:xfrm>
            <a:off x="3599581" y="5119221"/>
            <a:ext cx="1472303" cy="120759"/>
          </a:xfrm>
          <a:prstGeom prst="rect">
            <a:avLst/>
          </a:prstGeom>
        </p:spPr>
      </p:pic>
      <p:sp>
        <p:nvSpPr>
          <p:cNvPr id="88" name="正方形/長方形 87">
            <a:extLst>
              <a:ext uri="{FF2B5EF4-FFF2-40B4-BE49-F238E27FC236}">
                <a16:creationId xmlns:a16="http://schemas.microsoft.com/office/drawing/2014/main" id="{2E25E0FB-E48B-CE03-6EC7-D82F7D958FFE}"/>
              </a:ext>
            </a:extLst>
          </p:cNvPr>
          <p:cNvSpPr/>
          <p:nvPr/>
        </p:nvSpPr>
        <p:spPr>
          <a:xfrm>
            <a:off x="3749819" y="5325165"/>
            <a:ext cx="1146456" cy="337521"/>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89" name="テキスト ボックス 72">
            <a:extLst>
              <a:ext uri="{FF2B5EF4-FFF2-40B4-BE49-F238E27FC236}">
                <a16:creationId xmlns:a16="http://schemas.microsoft.com/office/drawing/2014/main" id="{30FAB56D-B93B-3B0B-EE26-B6DFB009CE59}"/>
              </a:ext>
            </a:extLst>
          </p:cNvPr>
          <p:cNvSpPr txBox="1"/>
          <p:nvPr/>
        </p:nvSpPr>
        <p:spPr>
          <a:xfrm>
            <a:off x="4133649" y="5374846"/>
            <a:ext cx="417430"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kumimoji="1" lang="ja-JP" altLang="en-US" dirty="0"/>
              <a:t>②</a:t>
            </a:r>
          </a:p>
        </p:txBody>
      </p:sp>
    </p:spTree>
    <p:extLst>
      <p:ext uri="{BB962C8B-B14F-4D97-AF65-F5344CB8AC3E}">
        <p14:creationId xmlns:p14="http://schemas.microsoft.com/office/powerpoint/2010/main" val="1935595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a:extLst>
              <a:ext uri="{FF2B5EF4-FFF2-40B4-BE49-F238E27FC236}">
                <a16:creationId xmlns:a16="http://schemas.microsoft.com/office/drawing/2014/main" id="{3BCB2856-FFA8-EA6D-10AC-4EF9C5041B1B}"/>
              </a:ext>
            </a:extLst>
          </p:cNvPr>
          <p:cNvSpPr>
            <a:spLocks noGrp="1"/>
          </p:cNvSpPr>
          <p:nvPr>
            <p:ph type="body" sz="quarter" idx="12"/>
          </p:nvPr>
        </p:nvSpPr>
        <p:spPr>
          <a:xfrm>
            <a:off x="595671" y="81412"/>
            <a:ext cx="866756" cy="410840"/>
          </a:xfrm>
        </p:spPr>
        <p:txBody>
          <a:bodyPr/>
          <a:lstStyle/>
          <a:p>
            <a:pPr marL="0" indent="0">
              <a:buNone/>
            </a:pPr>
            <a:r>
              <a:rPr lang="ja-JP" altLang="en-US">
                <a:latin typeface="+mn-ea"/>
              </a:rPr>
              <a:t>商品スペック</a:t>
            </a:r>
            <a:endParaRPr lang="ja-JP" altLang="en-US" dirty="0">
              <a:latin typeface="+mn-ea"/>
            </a:endParaRPr>
          </a:p>
        </p:txBody>
      </p:sp>
      <p:sp>
        <p:nvSpPr>
          <p:cNvPr id="22" name="テキスト プレースホルダー 21">
            <a:extLst>
              <a:ext uri="{FF2B5EF4-FFF2-40B4-BE49-F238E27FC236}">
                <a16:creationId xmlns:a16="http://schemas.microsoft.com/office/drawing/2014/main" id="{2A0E3D5C-5C06-470D-83E6-FDF2ABB5D519}"/>
              </a:ext>
            </a:extLst>
          </p:cNvPr>
          <p:cNvSpPr>
            <a:spLocks noGrp="1"/>
          </p:cNvSpPr>
          <p:nvPr>
            <p:ph type="body" sz="quarter" idx="10"/>
          </p:nvPr>
        </p:nvSpPr>
        <p:spPr/>
        <p:txBody>
          <a:bodyPr/>
          <a:lstStyle/>
          <a:p>
            <a:r>
              <a:rPr lang="en-US" altLang="ja-JP" dirty="0" err="1"/>
              <a:t>carview</a:t>
            </a:r>
            <a:r>
              <a:rPr lang="en-US" altLang="ja-JP" dirty="0"/>
              <a:t>! </a:t>
            </a:r>
            <a:r>
              <a:rPr lang="ja-JP" altLang="en-US"/>
              <a:t>タイアップ</a:t>
            </a:r>
            <a:r>
              <a:rPr lang="en-US" altLang="ja-JP" dirty="0"/>
              <a:t> </a:t>
            </a:r>
            <a:r>
              <a:rPr lang="en-US" altLang="ja-JP" sz="1600" dirty="0"/>
              <a:t>– PC</a:t>
            </a:r>
            <a:r>
              <a:rPr lang="ja-JP" altLang="en-US" sz="1600"/>
              <a:t> </a:t>
            </a:r>
            <a:r>
              <a:rPr lang="en-US" altLang="ja-JP" sz="1600" dirty="0"/>
              <a:t>–</a:t>
            </a:r>
            <a:endParaRPr kumimoji="1" lang="ja-JP" altLang="en-US" sz="1600" dirty="0"/>
          </a:p>
        </p:txBody>
      </p:sp>
      <p:pic>
        <p:nvPicPr>
          <p:cNvPr id="4" name="図プレースホルダー 7" descr="アイコン&#10;&#10;自動的に生成された説明">
            <a:extLst>
              <a:ext uri="{FF2B5EF4-FFF2-40B4-BE49-F238E27FC236}">
                <a16:creationId xmlns:a16="http://schemas.microsoft.com/office/drawing/2014/main" id="{57956680-F5BE-B202-9834-64BB7B3B253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正方形/長方形 1">
            <a:extLst>
              <a:ext uri="{FF2B5EF4-FFF2-40B4-BE49-F238E27FC236}">
                <a16:creationId xmlns:a16="http://schemas.microsoft.com/office/drawing/2014/main" id="{72B460B8-FDD6-51CB-1411-018FD3A437B4}"/>
              </a:ext>
            </a:extLst>
          </p:cNvPr>
          <p:cNvSpPr/>
          <p:nvPr/>
        </p:nvSpPr>
        <p:spPr>
          <a:xfrm>
            <a:off x="857432" y="2089764"/>
            <a:ext cx="10634749" cy="4236424"/>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448AD235-B411-DE9F-C4F0-76E85F8F781F}"/>
              </a:ext>
            </a:extLst>
          </p:cNvPr>
          <p:cNvSpPr/>
          <p:nvPr/>
        </p:nvSpPr>
        <p:spPr>
          <a:xfrm>
            <a:off x="492125" y="2094295"/>
            <a:ext cx="350620" cy="4236424"/>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tx1">
                    <a:lumMod val="65000"/>
                    <a:lumOff val="35000"/>
                  </a:schemeClr>
                </a:solidFill>
                <a:latin typeface="Meiryo" panose="020B0604030504040204" pitchFamily="34" charset="-128"/>
                <a:ea typeface="Meiryo" panose="020B0604030504040204" pitchFamily="34" charset="-128"/>
              </a:rPr>
              <a:t>PC</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5" name="角丸四角形 19">
            <a:extLst>
              <a:ext uri="{FF2B5EF4-FFF2-40B4-BE49-F238E27FC236}">
                <a16:creationId xmlns:a16="http://schemas.microsoft.com/office/drawing/2014/main" id="{29E94020-4883-9DE3-DA08-15C841520110}"/>
              </a:ext>
            </a:extLst>
          </p:cNvPr>
          <p:cNvSpPr/>
          <p:nvPr/>
        </p:nvSpPr>
        <p:spPr>
          <a:xfrm>
            <a:off x="1003897" y="2286807"/>
            <a:ext cx="486869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6" name="object 4">
            <a:extLst>
              <a:ext uri="{FF2B5EF4-FFF2-40B4-BE49-F238E27FC236}">
                <a16:creationId xmlns:a16="http://schemas.microsoft.com/office/drawing/2014/main" id="{4BB0D223-BB5D-6640-D630-C028F3FEB46A}"/>
              </a:ext>
            </a:extLst>
          </p:cNvPr>
          <p:cNvSpPr txBox="1"/>
          <p:nvPr/>
        </p:nvSpPr>
        <p:spPr>
          <a:xfrm>
            <a:off x="492125" y="86130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7" name="ホームベース 12">
            <a:extLst>
              <a:ext uri="{FF2B5EF4-FFF2-40B4-BE49-F238E27FC236}">
                <a16:creationId xmlns:a16="http://schemas.microsoft.com/office/drawing/2014/main" id="{9590872A-201D-687E-5861-47A3926453D9}"/>
              </a:ext>
            </a:extLst>
          </p:cNvPr>
          <p:cNvSpPr/>
          <p:nvPr/>
        </p:nvSpPr>
        <p:spPr>
          <a:xfrm>
            <a:off x="8903427" y="1574440"/>
            <a:ext cx="2821847" cy="475343"/>
          </a:xfrm>
          <a:prstGeom prst="homePlate">
            <a:avLst/>
          </a:prstGeom>
          <a:solidFill>
            <a:schemeClr val="tx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9" name="ホームベース 13">
            <a:extLst>
              <a:ext uri="{FF2B5EF4-FFF2-40B4-BE49-F238E27FC236}">
                <a16:creationId xmlns:a16="http://schemas.microsoft.com/office/drawing/2014/main" id="{5F85452C-2472-9920-0243-623EA1B6A49A}"/>
              </a:ext>
            </a:extLst>
          </p:cNvPr>
          <p:cNvSpPr/>
          <p:nvPr/>
        </p:nvSpPr>
        <p:spPr>
          <a:xfrm>
            <a:off x="6292511" y="1574440"/>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10" name="ホームベース 14">
            <a:extLst>
              <a:ext uri="{FF2B5EF4-FFF2-40B4-BE49-F238E27FC236}">
                <a16:creationId xmlns:a16="http://schemas.microsoft.com/office/drawing/2014/main" id="{DAD49E7C-42EB-E34C-F746-461CB2A3D099}"/>
              </a:ext>
            </a:extLst>
          </p:cNvPr>
          <p:cNvSpPr/>
          <p:nvPr/>
        </p:nvSpPr>
        <p:spPr>
          <a:xfrm>
            <a:off x="476935" y="1574440"/>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12" name="直角三角形 11">
            <a:extLst>
              <a:ext uri="{FF2B5EF4-FFF2-40B4-BE49-F238E27FC236}">
                <a16:creationId xmlns:a16="http://schemas.microsoft.com/office/drawing/2014/main" id="{CF00E881-884E-5311-FBAF-2A158A52F911}"/>
              </a:ext>
            </a:extLst>
          </p:cNvPr>
          <p:cNvSpPr/>
          <p:nvPr/>
        </p:nvSpPr>
        <p:spPr>
          <a:xfrm rot="13500000">
            <a:off x="8880434" y="3874008"/>
            <a:ext cx="150529" cy="150529"/>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 name="直角三角形 12">
            <a:extLst>
              <a:ext uri="{FF2B5EF4-FFF2-40B4-BE49-F238E27FC236}">
                <a16:creationId xmlns:a16="http://schemas.microsoft.com/office/drawing/2014/main" id="{D4F657C4-32C5-9E16-A9DC-CE7DB9F64A0A}"/>
              </a:ext>
            </a:extLst>
          </p:cNvPr>
          <p:cNvSpPr/>
          <p:nvPr/>
        </p:nvSpPr>
        <p:spPr>
          <a:xfrm rot="13500000">
            <a:off x="8758169" y="3874008"/>
            <a:ext cx="150529" cy="150529"/>
          </a:xfrm>
          <a:prstGeom prst="rtTriangle">
            <a:avLst/>
          </a:prstGeom>
          <a:solidFill>
            <a:srgbClr val="CBCBD2"/>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14" name="図 13">
            <a:extLst>
              <a:ext uri="{FF2B5EF4-FFF2-40B4-BE49-F238E27FC236}">
                <a16:creationId xmlns:a16="http://schemas.microsoft.com/office/drawing/2014/main" id="{3DC3246A-330D-D868-5CA6-F7736D1B918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101267" y="3289253"/>
            <a:ext cx="2365140" cy="1900954"/>
          </a:xfrm>
          <a:prstGeom prst="rect">
            <a:avLst/>
          </a:prstGeom>
        </p:spPr>
      </p:pic>
      <p:sp>
        <p:nvSpPr>
          <p:cNvPr id="15" name="角丸四角形 48">
            <a:extLst>
              <a:ext uri="{FF2B5EF4-FFF2-40B4-BE49-F238E27FC236}">
                <a16:creationId xmlns:a16="http://schemas.microsoft.com/office/drawing/2014/main" id="{7F8A2502-D642-5191-EB74-3A146022BDE4}"/>
              </a:ext>
            </a:extLst>
          </p:cNvPr>
          <p:cNvSpPr/>
          <p:nvPr/>
        </p:nvSpPr>
        <p:spPr>
          <a:xfrm>
            <a:off x="9199066" y="3392357"/>
            <a:ext cx="2160902" cy="1194881"/>
          </a:xfrm>
          <a:prstGeom prst="roundRect">
            <a:avLst>
              <a:gd name="adj" fmla="val 0"/>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rgbClr val="00003E"/>
                </a:solidFill>
                <a:latin typeface="Meiryo" panose="020B0604030504040204" pitchFamily="34" charset="-128"/>
                <a:ea typeface="Meiryo" panose="020B0604030504040204" pitchFamily="34" charset="-128"/>
              </a:rPr>
              <a:t>広告主様</a:t>
            </a:r>
            <a:br>
              <a:rPr kumimoji="1" lang="en-US" altLang="ja-JP" sz="1600" dirty="0">
                <a:solidFill>
                  <a:srgbClr val="00003E"/>
                </a:solidFill>
                <a:latin typeface="Meiryo" panose="020B0604030504040204" pitchFamily="34" charset="-128"/>
                <a:ea typeface="Meiryo" panose="020B0604030504040204" pitchFamily="34" charset="-128"/>
              </a:rPr>
            </a:br>
            <a:r>
              <a:rPr kumimoji="1" lang="ja-JP" altLang="en-US" sz="1600">
                <a:solidFill>
                  <a:srgbClr val="00003E"/>
                </a:solidFill>
                <a:latin typeface="Meiryo" panose="020B0604030504040204" pitchFamily="34" charset="-128"/>
                <a:ea typeface="Meiryo" panose="020B0604030504040204" pitchFamily="34" charset="-128"/>
              </a:rPr>
              <a:t>ページ</a:t>
            </a:r>
            <a:endParaRPr kumimoji="1" lang="ja-JP" altLang="en-US" sz="1600" dirty="0">
              <a:solidFill>
                <a:srgbClr val="00003E"/>
              </a:solidFill>
              <a:latin typeface="Meiryo" panose="020B0604030504040204" pitchFamily="34" charset="-128"/>
              <a:ea typeface="Meiryo" panose="020B0604030504040204" pitchFamily="34" charset="-128"/>
            </a:endParaRPr>
          </a:p>
        </p:txBody>
      </p:sp>
      <p:cxnSp>
        <p:nvCxnSpPr>
          <p:cNvPr id="16" name="直線矢印コネクタ 15">
            <a:extLst>
              <a:ext uri="{FF2B5EF4-FFF2-40B4-BE49-F238E27FC236}">
                <a16:creationId xmlns:a16="http://schemas.microsoft.com/office/drawing/2014/main" id="{9FBD61A4-6BB4-4AE0-2856-4BD5CF510484}"/>
              </a:ext>
            </a:extLst>
          </p:cNvPr>
          <p:cNvCxnSpPr>
            <a:cxnSpLocks/>
          </p:cNvCxnSpPr>
          <p:nvPr/>
        </p:nvCxnSpPr>
        <p:spPr>
          <a:xfrm>
            <a:off x="8171916" y="4408684"/>
            <a:ext cx="942442" cy="0"/>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B79C0E66-6D1E-8665-4373-BC84048BCBFC}"/>
              </a:ext>
            </a:extLst>
          </p:cNvPr>
          <p:cNvSpPr txBox="1"/>
          <p:nvPr/>
        </p:nvSpPr>
        <p:spPr>
          <a:xfrm>
            <a:off x="1339225" y="2818658"/>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18" name="テキスト ボックス 17">
            <a:extLst>
              <a:ext uri="{FF2B5EF4-FFF2-40B4-BE49-F238E27FC236}">
                <a16:creationId xmlns:a16="http://schemas.microsoft.com/office/drawing/2014/main" id="{B2AB7683-FE40-1184-1FCC-6D1767819444}"/>
              </a:ext>
            </a:extLst>
          </p:cNvPr>
          <p:cNvSpPr txBox="1"/>
          <p:nvPr/>
        </p:nvSpPr>
        <p:spPr>
          <a:xfrm>
            <a:off x="4042893" y="2835831"/>
            <a:ext cx="1558119"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中面</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pic>
        <p:nvPicPr>
          <p:cNvPr id="20" name="図 19">
            <a:extLst>
              <a:ext uri="{FF2B5EF4-FFF2-40B4-BE49-F238E27FC236}">
                <a16:creationId xmlns:a16="http://schemas.microsoft.com/office/drawing/2014/main" id="{3E4E9C99-40BB-8BA8-892D-648D7247375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0809" y="3289253"/>
            <a:ext cx="2365140" cy="1900954"/>
          </a:xfrm>
          <a:prstGeom prst="rect">
            <a:avLst/>
          </a:prstGeom>
        </p:spPr>
      </p:pic>
      <p:pic>
        <p:nvPicPr>
          <p:cNvPr id="21" name="図 20">
            <a:extLst>
              <a:ext uri="{FF2B5EF4-FFF2-40B4-BE49-F238E27FC236}">
                <a16:creationId xmlns:a16="http://schemas.microsoft.com/office/drawing/2014/main" id="{E084DC03-322A-C8B1-0285-DDA29BAE8CA0}"/>
              </a:ext>
            </a:extLst>
          </p:cNvPr>
          <p:cNvPicPr>
            <a:picLocks noChangeAspect="1"/>
          </p:cNvPicPr>
          <p:nvPr/>
        </p:nvPicPr>
        <p:blipFill rotWithShape="1">
          <a:blip r:embed="rId4"/>
          <a:srcRect l="32306" t="7136" r="34200" b="48120"/>
          <a:stretch/>
        </p:blipFill>
        <p:spPr>
          <a:xfrm>
            <a:off x="6894313" y="3354168"/>
            <a:ext cx="1360866" cy="1211915"/>
          </a:xfrm>
          <a:prstGeom prst="rect">
            <a:avLst/>
          </a:prstGeom>
        </p:spPr>
      </p:pic>
      <p:sp>
        <p:nvSpPr>
          <p:cNvPr id="23" name="正方形/長方形 22">
            <a:extLst>
              <a:ext uri="{FF2B5EF4-FFF2-40B4-BE49-F238E27FC236}">
                <a16:creationId xmlns:a16="http://schemas.microsoft.com/office/drawing/2014/main" id="{F7F1C325-AB74-E33F-7DED-430E93E82C9B}"/>
              </a:ext>
            </a:extLst>
          </p:cNvPr>
          <p:cNvSpPr/>
          <p:nvPr/>
        </p:nvSpPr>
        <p:spPr>
          <a:xfrm>
            <a:off x="6894314" y="3529972"/>
            <a:ext cx="1363504" cy="1013140"/>
          </a:xfrm>
          <a:prstGeom prst="rect">
            <a:avLst/>
          </a:prstGeom>
          <a:solidFill>
            <a:srgbClr val="E9E9E9"/>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7FF77B64-37F6-BE86-AF4C-EDC66AAD19A9}"/>
              </a:ext>
            </a:extLst>
          </p:cNvPr>
          <p:cNvSpPr/>
          <p:nvPr/>
        </p:nvSpPr>
        <p:spPr>
          <a:xfrm>
            <a:off x="7014516" y="4349928"/>
            <a:ext cx="1111875" cy="231819"/>
          </a:xfrm>
          <a:prstGeom prst="rect">
            <a:avLst/>
          </a:prstGeom>
          <a:solidFill>
            <a:schemeClr val="tx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25" name="正方形/長方形 24">
            <a:extLst>
              <a:ext uri="{FF2B5EF4-FFF2-40B4-BE49-F238E27FC236}">
                <a16:creationId xmlns:a16="http://schemas.microsoft.com/office/drawing/2014/main" id="{52EA10EF-593A-B8E6-DA04-415B069A3BDD}"/>
              </a:ext>
            </a:extLst>
          </p:cNvPr>
          <p:cNvSpPr/>
          <p:nvPr/>
        </p:nvSpPr>
        <p:spPr>
          <a:xfrm>
            <a:off x="7051003" y="3581310"/>
            <a:ext cx="1006699" cy="152490"/>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26" name="テキスト ボックス 25">
            <a:extLst>
              <a:ext uri="{FF2B5EF4-FFF2-40B4-BE49-F238E27FC236}">
                <a16:creationId xmlns:a16="http://schemas.microsoft.com/office/drawing/2014/main" id="{9EFF8715-5ABB-F44C-2BDF-7BE690D3E187}"/>
              </a:ext>
            </a:extLst>
          </p:cNvPr>
          <p:cNvSpPr txBox="1"/>
          <p:nvPr/>
        </p:nvSpPr>
        <p:spPr>
          <a:xfrm>
            <a:off x="7051004" y="3733800"/>
            <a:ext cx="1023871" cy="707886"/>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endParaRPr kumimoji="1" lang="ja-JP" altLang="en-US" sz="1400" dirty="0"/>
          </a:p>
        </p:txBody>
      </p:sp>
      <p:sp>
        <p:nvSpPr>
          <p:cNvPr id="27" name="Text Box 20">
            <a:extLst>
              <a:ext uri="{FF2B5EF4-FFF2-40B4-BE49-F238E27FC236}">
                <a16:creationId xmlns:a16="http://schemas.microsoft.com/office/drawing/2014/main" id="{C50E0665-DE19-7122-AAB7-E56C9713256E}"/>
              </a:ext>
            </a:extLst>
          </p:cNvPr>
          <p:cNvSpPr txBox="1">
            <a:spLocks noChangeArrowheads="1"/>
          </p:cNvSpPr>
          <p:nvPr/>
        </p:nvSpPr>
        <p:spPr bwMode="auto">
          <a:xfrm>
            <a:off x="882639" y="5647579"/>
            <a:ext cx="5472608" cy="60608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a:t>
            </a:r>
            <a:r>
              <a:rPr lang="ja-JP" altLang="en-US" sz="800">
                <a:latin typeface="+mn-ea"/>
              </a:rPr>
              <a:t>します。</a:t>
            </a:r>
            <a:endParaRPr lang="ja-JP" altLang="en-US" sz="800" dirty="0">
              <a:latin typeface="+mn-ea"/>
              <a:cs typeface="+mn-lt"/>
            </a:endParaRPr>
          </a:p>
        </p:txBody>
      </p:sp>
      <p:sp>
        <p:nvSpPr>
          <p:cNvPr id="28" name="正方形/長方形 27">
            <a:extLst>
              <a:ext uri="{FF2B5EF4-FFF2-40B4-BE49-F238E27FC236}">
                <a16:creationId xmlns:a16="http://schemas.microsoft.com/office/drawing/2014/main" id="{62A6B8F2-901C-B24B-4465-5AF38FF2EC17}"/>
              </a:ext>
            </a:extLst>
          </p:cNvPr>
          <p:cNvSpPr/>
          <p:nvPr/>
        </p:nvSpPr>
        <p:spPr>
          <a:xfrm>
            <a:off x="1119593" y="567497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pic>
        <p:nvPicPr>
          <p:cNvPr id="30" name="図 29">
            <a:extLst>
              <a:ext uri="{FF2B5EF4-FFF2-40B4-BE49-F238E27FC236}">
                <a16:creationId xmlns:a16="http://schemas.microsoft.com/office/drawing/2014/main" id="{58E6F761-F5A1-4A9F-7629-AAEF0923BBB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0016" y="3343546"/>
            <a:ext cx="2163963" cy="1739260"/>
          </a:xfrm>
          <a:prstGeom prst="rect">
            <a:avLst/>
          </a:prstGeom>
        </p:spPr>
      </p:pic>
      <p:pic>
        <p:nvPicPr>
          <p:cNvPr id="31" name="図 30">
            <a:extLst>
              <a:ext uri="{FF2B5EF4-FFF2-40B4-BE49-F238E27FC236}">
                <a16:creationId xmlns:a16="http://schemas.microsoft.com/office/drawing/2014/main" id="{4959DE14-BC5A-F717-894E-4C5789000F28}"/>
              </a:ext>
            </a:extLst>
          </p:cNvPr>
          <p:cNvPicPr>
            <a:picLocks noChangeAspect="1"/>
          </p:cNvPicPr>
          <p:nvPr/>
        </p:nvPicPr>
        <p:blipFill rotWithShape="1">
          <a:blip r:embed="rId4"/>
          <a:srcRect l="32306" t="7136" r="33884" b="69421"/>
          <a:stretch/>
        </p:blipFill>
        <p:spPr>
          <a:xfrm>
            <a:off x="1255512" y="3388510"/>
            <a:ext cx="1832281" cy="846940"/>
          </a:xfrm>
          <a:prstGeom prst="rect">
            <a:avLst/>
          </a:prstGeom>
        </p:spPr>
      </p:pic>
      <p:pic>
        <p:nvPicPr>
          <p:cNvPr id="32" name="図 31">
            <a:extLst>
              <a:ext uri="{FF2B5EF4-FFF2-40B4-BE49-F238E27FC236}">
                <a16:creationId xmlns:a16="http://schemas.microsoft.com/office/drawing/2014/main" id="{60F61F90-342F-8987-C3F9-00EEC88BC9E5}"/>
              </a:ext>
            </a:extLst>
          </p:cNvPr>
          <p:cNvPicPr>
            <a:picLocks noChangeAspect="1"/>
          </p:cNvPicPr>
          <p:nvPr/>
        </p:nvPicPr>
        <p:blipFill rotWithShape="1">
          <a:blip r:embed="rId4"/>
          <a:srcRect l="32306" t="50910" r="33571" b="35404"/>
          <a:stretch/>
        </p:blipFill>
        <p:spPr>
          <a:xfrm>
            <a:off x="1252125" y="4045796"/>
            <a:ext cx="1849215" cy="494454"/>
          </a:xfrm>
          <a:prstGeom prst="rect">
            <a:avLst/>
          </a:prstGeom>
        </p:spPr>
      </p:pic>
      <p:sp>
        <p:nvSpPr>
          <p:cNvPr id="33" name="正方形/長方形 32">
            <a:extLst>
              <a:ext uri="{FF2B5EF4-FFF2-40B4-BE49-F238E27FC236}">
                <a16:creationId xmlns:a16="http://schemas.microsoft.com/office/drawing/2014/main" id="{3B991CC8-E5B0-08F6-6445-FA77595CC2C2}"/>
              </a:ext>
            </a:extLst>
          </p:cNvPr>
          <p:cNvSpPr/>
          <p:nvPr/>
        </p:nvSpPr>
        <p:spPr>
          <a:xfrm>
            <a:off x="1278505" y="4304297"/>
            <a:ext cx="1233554" cy="229179"/>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テキスト ボックス 33">
            <a:extLst>
              <a:ext uri="{FF2B5EF4-FFF2-40B4-BE49-F238E27FC236}">
                <a16:creationId xmlns:a16="http://schemas.microsoft.com/office/drawing/2014/main" id="{2C991022-9834-9FB0-CFAF-30A0DDCED189}"/>
              </a:ext>
            </a:extLst>
          </p:cNvPr>
          <p:cNvSpPr txBox="1"/>
          <p:nvPr/>
        </p:nvSpPr>
        <p:spPr>
          <a:xfrm>
            <a:off x="1677554" y="4267740"/>
            <a:ext cx="449143" cy="369332"/>
          </a:xfrm>
          <a:prstGeom prst="rect">
            <a:avLst/>
          </a:prstGeom>
          <a:noFill/>
        </p:spPr>
        <p:txBody>
          <a:bodyPr wrap="square" rtlCol="0">
            <a:spAutoFit/>
          </a:bodyPr>
          <a:lstStyle/>
          <a:p>
            <a:pPr algn="l"/>
            <a:r>
              <a:rPr lang="ja-JP" altLang="en-US" dirty="0"/>
              <a:t>①</a:t>
            </a:r>
            <a:endParaRPr kumimoji="1" lang="ja-JP" altLang="en-US" dirty="0"/>
          </a:p>
        </p:txBody>
      </p:sp>
      <p:sp>
        <p:nvSpPr>
          <p:cNvPr id="35" name="正方形/長方形 34">
            <a:extLst>
              <a:ext uri="{FF2B5EF4-FFF2-40B4-BE49-F238E27FC236}">
                <a16:creationId xmlns:a16="http://schemas.microsoft.com/office/drawing/2014/main" id="{DBD6BDE7-7A48-738F-1B46-D0BD39639EAD}"/>
              </a:ext>
            </a:extLst>
          </p:cNvPr>
          <p:cNvSpPr/>
          <p:nvPr/>
        </p:nvSpPr>
        <p:spPr>
          <a:xfrm>
            <a:off x="2525607" y="3652944"/>
            <a:ext cx="555413" cy="35898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6" name="図 35">
            <a:extLst>
              <a:ext uri="{FF2B5EF4-FFF2-40B4-BE49-F238E27FC236}">
                <a16:creationId xmlns:a16="http://schemas.microsoft.com/office/drawing/2014/main" id="{99E6208A-70B8-6FFB-EBCA-6F939C140F0B}"/>
              </a:ext>
            </a:extLst>
          </p:cNvPr>
          <p:cNvPicPr>
            <a:picLocks noChangeAspect="1"/>
          </p:cNvPicPr>
          <p:nvPr/>
        </p:nvPicPr>
        <p:blipFill>
          <a:blip r:embed="rId5"/>
          <a:stretch>
            <a:fillRect/>
          </a:stretch>
        </p:blipFill>
        <p:spPr>
          <a:xfrm>
            <a:off x="1232797" y="3969064"/>
            <a:ext cx="1882089" cy="137693"/>
          </a:xfrm>
          <a:prstGeom prst="rect">
            <a:avLst/>
          </a:prstGeom>
        </p:spPr>
      </p:pic>
      <p:pic>
        <p:nvPicPr>
          <p:cNvPr id="38" name="図 37">
            <a:extLst>
              <a:ext uri="{FF2B5EF4-FFF2-40B4-BE49-F238E27FC236}">
                <a16:creationId xmlns:a16="http://schemas.microsoft.com/office/drawing/2014/main" id="{00208127-82DE-C4E2-4470-13438DC894E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0368" y="3344005"/>
            <a:ext cx="2163963" cy="1739260"/>
          </a:xfrm>
          <a:prstGeom prst="rect">
            <a:avLst/>
          </a:prstGeom>
        </p:spPr>
      </p:pic>
      <p:pic>
        <p:nvPicPr>
          <p:cNvPr id="39" name="図 38">
            <a:extLst>
              <a:ext uri="{FF2B5EF4-FFF2-40B4-BE49-F238E27FC236}">
                <a16:creationId xmlns:a16="http://schemas.microsoft.com/office/drawing/2014/main" id="{D8A8736D-6E0F-57BD-7A64-0129C1D27C0E}"/>
              </a:ext>
            </a:extLst>
          </p:cNvPr>
          <p:cNvPicPr>
            <a:picLocks noChangeAspect="1"/>
          </p:cNvPicPr>
          <p:nvPr/>
        </p:nvPicPr>
        <p:blipFill>
          <a:blip r:embed="rId6"/>
          <a:stretch>
            <a:fillRect/>
          </a:stretch>
        </p:blipFill>
        <p:spPr>
          <a:xfrm>
            <a:off x="4020177" y="3392277"/>
            <a:ext cx="1661803" cy="1136190"/>
          </a:xfrm>
          <a:prstGeom prst="rect">
            <a:avLst/>
          </a:prstGeom>
        </p:spPr>
      </p:pic>
      <p:pic>
        <p:nvPicPr>
          <p:cNvPr id="40" name="図 39">
            <a:extLst>
              <a:ext uri="{FF2B5EF4-FFF2-40B4-BE49-F238E27FC236}">
                <a16:creationId xmlns:a16="http://schemas.microsoft.com/office/drawing/2014/main" id="{F188F98E-31E6-F073-08BA-9B63BB36A1D4}"/>
              </a:ext>
            </a:extLst>
          </p:cNvPr>
          <p:cNvPicPr>
            <a:picLocks noChangeAspect="1"/>
          </p:cNvPicPr>
          <p:nvPr/>
        </p:nvPicPr>
        <p:blipFill rotWithShape="1">
          <a:blip r:embed="rId7"/>
          <a:srcRect l="18063" t="7729" r="18790" b="59346"/>
          <a:stretch/>
        </p:blipFill>
        <p:spPr>
          <a:xfrm>
            <a:off x="4069925" y="4005156"/>
            <a:ext cx="1564642" cy="543859"/>
          </a:xfrm>
          <a:prstGeom prst="rect">
            <a:avLst/>
          </a:prstGeom>
        </p:spPr>
      </p:pic>
      <p:pic>
        <p:nvPicPr>
          <p:cNvPr id="41" name="図 40">
            <a:extLst>
              <a:ext uri="{FF2B5EF4-FFF2-40B4-BE49-F238E27FC236}">
                <a16:creationId xmlns:a16="http://schemas.microsoft.com/office/drawing/2014/main" id="{BC365E3E-8E38-9762-5CF5-78ABD43C2D8E}"/>
              </a:ext>
            </a:extLst>
          </p:cNvPr>
          <p:cNvPicPr>
            <a:picLocks noChangeAspect="1"/>
          </p:cNvPicPr>
          <p:nvPr/>
        </p:nvPicPr>
        <p:blipFill>
          <a:blip r:embed="rId5"/>
          <a:stretch>
            <a:fillRect/>
          </a:stretch>
        </p:blipFill>
        <p:spPr>
          <a:xfrm>
            <a:off x="3908263" y="3979224"/>
            <a:ext cx="1882089" cy="137693"/>
          </a:xfrm>
          <a:prstGeom prst="rect">
            <a:avLst/>
          </a:prstGeom>
        </p:spPr>
      </p:pic>
      <p:sp>
        <p:nvSpPr>
          <p:cNvPr id="42" name="正方形/長方形 41">
            <a:extLst>
              <a:ext uri="{FF2B5EF4-FFF2-40B4-BE49-F238E27FC236}">
                <a16:creationId xmlns:a16="http://schemas.microsoft.com/office/drawing/2014/main" id="{936CBA86-1F6F-13CB-E63E-207293925B5F}"/>
              </a:ext>
            </a:extLst>
          </p:cNvPr>
          <p:cNvSpPr/>
          <p:nvPr/>
        </p:nvSpPr>
        <p:spPr>
          <a:xfrm>
            <a:off x="5079153" y="4269317"/>
            <a:ext cx="406401" cy="311573"/>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テキスト ボックス 42">
            <a:extLst>
              <a:ext uri="{FF2B5EF4-FFF2-40B4-BE49-F238E27FC236}">
                <a16:creationId xmlns:a16="http://schemas.microsoft.com/office/drawing/2014/main" id="{2BF6D7EB-41F3-8596-8B00-6DDC27B1CABD}"/>
              </a:ext>
            </a:extLst>
          </p:cNvPr>
          <p:cNvSpPr txBox="1"/>
          <p:nvPr/>
        </p:nvSpPr>
        <p:spPr>
          <a:xfrm>
            <a:off x="5072165" y="4281171"/>
            <a:ext cx="449143" cy="369332"/>
          </a:xfrm>
          <a:prstGeom prst="rect">
            <a:avLst/>
          </a:prstGeom>
          <a:noFill/>
        </p:spPr>
        <p:txBody>
          <a:bodyPr wrap="square" rtlCol="0">
            <a:spAutoFit/>
          </a:bodyPr>
          <a:lstStyle/>
          <a:p>
            <a:pPr algn="l"/>
            <a:r>
              <a:rPr kumimoji="1" lang="ja-JP" altLang="en-US" dirty="0"/>
              <a:t>②</a:t>
            </a:r>
          </a:p>
        </p:txBody>
      </p:sp>
    </p:spTree>
    <p:extLst>
      <p:ext uri="{BB962C8B-B14F-4D97-AF65-F5344CB8AC3E}">
        <p14:creationId xmlns:p14="http://schemas.microsoft.com/office/powerpoint/2010/main" val="2621025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t>スペック詳細（タイアップ）</a:t>
            </a:r>
            <a:endParaRPr lang="ja-JP" altLang="en-US" dirty="0"/>
          </a:p>
        </p:txBody>
      </p:sp>
      <p:graphicFrame>
        <p:nvGraphicFramePr>
          <p:cNvPr id="3" name="表 2">
            <a:extLst>
              <a:ext uri="{FF2B5EF4-FFF2-40B4-BE49-F238E27FC236}">
                <a16:creationId xmlns:a16="http://schemas.microsoft.com/office/drawing/2014/main" id="{0EC2DCAE-CD7B-87D4-527C-A94DE7FD6DD6}"/>
              </a:ext>
            </a:extLst>
          </p:cNvPr>
          <p:cNvGraphicFramePr>
            <a:graphicFrameLocks noGrp="1"/>
          </p:cNvGraphicFramePr>
          <p:nvPr>
            <p:extLst>
              <p:ext uri="{D42A27DB-BD31-4B8C-83A1-F6EECF244321}">
                <p14:modId xmlns:p14="http://schemas.microsoft.com/office/powerpoint/2010/main" val="3004731090"/>
              </p:ext>
            </p:extLst>
          </p:nvPr>
        </p:nvGraphicFramePr>
        <p:xfrm>
          <a:off x="479425" y="998314"/>
          <a:ext cx="11233150" cy="5292724"/>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47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endParaRPr kumimoji="1" lang="en-US" altLang="ja-JP" sz="105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41739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編集誘導：付帯しています。新着記事枠・ピックアップ枠</a:t>
                      </a:r>
                      <a:r>
                        <a:rPr kumimoji="1" lang="en-US" altLang="ja-JP"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詳細は</a:t>
                      </a:r>
                      <a:r>
                        <a:rPr kumimoji="1" lang="en-US" altLang="ja-JP"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P6.7</a:t>
                      </a: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参照</a:t>
                      </a:r>
                      <a:r>
                        <a:rPr kumimoji="1" lang="en-US" altLang="ja-JP"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広告誘導：任意で追加購入可能です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3960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b="1"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carview!</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 特設ページ</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、スマートフォン</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UB</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40,000UB</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42,000PV</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3,300</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・更新：内容や回数などにより可否を判断させていただきます。また、別途費用が発生します。</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buNone/>
                      </a:pP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buNone/>
                      </a:pP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利用費や条件を定めた契約を締結させていただきます</a:t>
                      </a:r>
                      <a:endPar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メイリオ"/>
                          <a:ea typeface="メイリオ"/>
                          <a:cs typeface="Meiryo UI" pitchFamily="50" charset="-128"/>
                        </a:rPr>
                        <a:t>※</a:t>
                      </a:r>
                      <a:r>
                        <a:rPr kumimoji="1" lang="ja-JP" altLang="en-US" sz="1000" b="0" i="0" dirty="0">
                          <a:solidFill>
                            <a:schemeClr val="bg1"/>
                          </a:solidFill>
                          <a:latin typeface="メイリオ"/>
                          <a:ea typeface="メイリオ"/>
                          <a:cs typeface="Meiryo UI" pitchFamily="50" charset="-128"/>
                        </a:rPr>
                        <a:t>お申し込み時に選択</a:t>
                      </a:r>
                      <a:endParaRPr kumimoji="1" lang="en-US" altLang="ja-JP"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lumMod val="75000"/>
                              <a:lumOff val="25000"/>
                            </a:schemeClr>
                          </a:solidFill>
                          <a:latin typeface="メイリオ"/>
                          <a:ea typeface="メイリオ"/>
                          <a:cs typeface="メイリオ" panose="020B0604030504040204" pitchFamily="50" charset="-128"/>
                        </a:rPr>
                        <a:t>①契約分類：制作</a:t>
                      </a:r>
                      <a:r>
                        <a:rPr lang="en-US" altLang="ja-JP" sz="1000" dirty="0">
                          <a:solidFill>
                            <a:schemeClr val="tx1">
                              <a:lumMod val="75000"/>
                              <a:lumOff val="25000"/>
                            </a:schemeClr>
                          </a:solidFill>
                          <a:latin typeface="メイリオ"/>
                          <a:ea typeface="メイリオ"/>
                          <a:cs typeface="メイリオ" panose="020B0604030504040204" pitchFamily="50" charset="-128"/>
                        </a:rPr>
                        <a:t>+</a:t>
                      </a:r>
                      <a:r>
                        <a:rPr lang="ja-JP" altLang="en-US" sz="1000" dirty="0">
                          <a:solidFill>
                            <a:schemeClr val="tx1">
                              <a:lumMod val="75000"/>
                              <a:lumOff val="25000"/>
                            </a:schemeClr>
                          </a:solidFill>
                          <a:latin typeface="メイリオ"/>
                          <a:ea typeface="メイリオ"/>
                          <a:cs typeface="メイリオ" panose="020B0604030504040204" pitchFamily="50" charset="-128"/>
                        </a:rPr>
                        <a:t>掲載</a:t>
                      </a:r>
                      <a:endParaRPr lang="en-US" altLang="ja-JP" sz="1000" dirty="0">
                        <a:solidFill>
                          <a:schemeClr val="tx1">
                            <a:lumMod val="75000"/>
                            <a:lumOff val="2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lumMod val="75000"/>
                              <a:lumOff val="25000"/>
                            </a:schemeClr>
                          </a:solidFill>
                          <a:latin typeface="メイリオ"/>
                          <a:ea typeface="メイリオ"/>
                          <a:cs typeface="メイリオ" panose="020B0604030504040204" pitchFamily="50" charset="-128"/>
                        </a:rPr>
                        <a:t>②契約サービス：</a:t>
                      </a:r>
                      <a:r>
                        <a:rPr lang="en-US" altLang="ja-JP" sz="1000" dirty="0">
                          <a:solidFill>
                            <a:schemeClr val="tx1">
                              <a:lumMod val="75000"/>
                              <a:lumOff val="25000"/>
                            </a:schemeClr>
                          </a:solidFill>
                        </a:rPr>
                        <a:t>【</a:t>
                      </a:r>
                      <a:r>
                        <a:rPr lang="ja-JP" altLang="en-US" sz="1000" dirty="0">
                          <a:solidFill>
                            <a:schemeClr val="tx1">
                              <a:lumMod val="75000"/>
                              <a:lumOff val="25000"/>
                            </a:schemeClr>
                          </a:solidFill>
                        </a:rPr>
                        <a:t>制作</a:t>
                      </a:r>
                      <a:r>
                        <a:rPr lang="en-US" altLang="ja-JP" sz="1000" dirty="0">
                          <a:solidFill>
                            <a:schemeClr val="tx1">
                              <a:lumMod val="75000"/>
                              <a:lumOff val="25000"/>
                            </a:schemeClr>
                          </a:solidFill>
                        </a:rPr>
                        <a:t>+</a:t>
                      </a:r>
                      <a:r>
                        <a:rPr lang="ja-JP" altLang="en-US" sz="1000" dirty="0">
                          <a:solidFill>
                            <a:schemeClr val="tx1">
                              <a:lumMod val="75000"/>
                              <a:lumOff val="25000"/>
                            </a:schemeClr>
                          </a:solidFill>
                        </a:rPr>
                        <a:t>掲載</a:t>
                      </a:r>
                      <a:r>
                        <a:rPr lang="en-US" altLang="ja-JP" sz="1000" dirty="0">
                          <a:solidFill>
                            <a:schemeClr val="tx1">
                              <a:lumMod val="75000"/>
                              <a:lumOff val="25000"/>
                            </a:schemeClr>
                          </a:solidFill>
                        </a:rPr>
                        <a:t>】</a:t>
                      </a:r>
                      <a:r>
                        <a:rPr lang="en-US" altLang="ja-JP" sz="1000" dirty="0" err="1">
                          <a:solidFill>
                            <a:schemeClr val="tx1">
                              <a:lumMod val="75000"/>
                              <a:lumOff val="25000"/>
                            </a:schemeClr>
                          </a:solidFill>
                        </a:rPr>
                        <a:t>carview</a:t>
                      </a:r>
                      <a:r>
                        <a:rPr lang="en-US" altLang="ja-JP" sz="1000" dirty="0">
                          <a:solidFill>
                            <a:schemeClr val="tx1">
                              <a:lumMod val="75000"/>
                              <a:lumOff val="25000"/>
                            </a:schemeClr>
                          </a:solidFill>
                        </a:rPr>
                        <a:t>!</a:t>
                      </a:r>
                      <a:r>
                        <a:rPr lang="ja-JP" altLang="en-US" sz="1000" dirty="0">
                          <a:solidFill>
                            <a:schemeClr val="tx1">
                              <a:lumMod val="75000"/>
                              <a:lumOff val="25000"/>
                            </a:schemeClr>
                          </a:solidFill>
                        </a:rPr>
                        <a:t>　タイアップ</a:t>
                      </a:r>
                      <a:endParaRPr kumimoji="1" lang="en-US" altLang="ja-JP" sz="1000" b="0" i="0" kern="1200" dirty="0">
                        <a:solidFill>
                          <a:schemeClr val="tx1">
                            <a:lumMod val="75000"/>
                            <a:lumOff val="25000"/>
                          </a:schemeClr>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lumMod val="75000"/>
                              <a:lumOff val="25000"/>
                            </a:schemeClr>
                          </a:solidFill>
                          <a:latin typeface="メイリオ"/>
                          <a:ea typeface="メイリオ"/>
                          <a:cs typeface="メイリオ" panose="020B0604030504040204" pitchFamily="50" charset="-128"/>
                        </a:rPr>
                        <a:t>③契約サービス詳細：</a:t>
                      </a:r>
                      <a:r>
                        <a:rPr kumimoji="1" lang="en-US" altLang="ja-JP" sz="1000" b="0" i="0" kern="1200" dirty="0" err="1">
                          <a:solidFill>
                            <a:schemeClr val="tx1">
                              <a:lumMod val="75000"/>
                              <a:lumOff val="25000"/>
                            </a:schemeClr>
                          </a:solidFill>
                          <a:effectLst/>
                          <a:latin typeface="+mj-lt"/>
                          <a:ea typeface="+mn-ea"/>
                          <a:cs typeface="+mn-cs"/>
                        </a:rPr>
                        <a:t>carview</a:t>
                      </a:r>
                      <a:r>
                        <a:rPr kumimoji="1" lang="en-US" altLang="ja-JP" sz="1000" b="0" i="0" kern="1200" dirty="0">
                          <a:solidFill>
                            <a:schemeClr val="tx1">
                              <a:lumMod val="75000"/>
                              <a:lumOff val="25000"/>
                            </a:schemeClr>
                          </a:solidFill>
                          <a:effectLst/>
                          <a:latin typeface="+mj-lt"/>
                          <a:ea typeface="+mn-ea"/>
                          <a:cs typeface="+mn-cs"/>
                        </a:rPr>
                        <a:t>!</a:t>
                      </a:r>
                      <a:r>
                        <a:rPr kumimoji="1" lang="ja-JP" altLang="en-US" sz="1000" b="0" i="0" kern="1200" dirty="0">
                          <a:solidFill>
                            <a:schemeClr val="tx1">
                              <a:lumMod val="75000"/>
                              <a:lumOff val="25000"/>
                            </a:schemeClr>
                          </a:solidFill>
                          <a:effectLst/>
                          <a:latin typeface="+mj-lt"/>
                          <a:ea typeface="+mn-ea"/>
                          <a:cs typeface="+mn-cs"/>
                        </a:rPr>
                        <a:t>　タイアップ　制作・掲載費</a:t>
                      </a:r>
                      <a:endParaRPr lang="en-US" altLang="ja-JP" sz="1000" dirty="0">
                        <a:solidFill>
                          <a:schemeClr val="tx1">
                            <a:lumMod val="75000"/>
                            <a:lumOff val="25000"/>
                          </a:schemeClr>
                        </a:solidFill>
                        <a:latin typeface="+mj-lt"/>
                        <a:ea typeface="メイリオ"/>
                        <a:cs typeface="メイリオ" panose="020B0604030504040204" pitchFamily="50" charset="-128"/>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4188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～１か月間</a:t>
                      </a:r>
                      <a:r>
                        <a:rPr lang="ja-JP" altLang="en-US" sz="1000" dirty="0">
                          <a:solidFill>
                            <a:schemeClr val="tx1">
                              <a:lumMod val="75000"/>
                              <a:lumOff val="25000"/>
                            </a:schemeClr>
                          </a:solidFill>
                          <a:latin typeface="メイリオ"/>
                          <a:ea typeface="メイリオ"/>
                          <a:cs typeface="Meiryo UI" panose="020B0604030504040204" pitchFamily="50" charset="-128"/>
                        </a:rPr>
                        <a:t>（平日掲載開始）</a:t>
                      </a:r>
                      <a:endParaRPr lang="en-US" altLang="ja-JP" sz="1000" dirty="0">
                        <a:solidFill>
                          <a:schemeClr val="tx1">
                            <a:lumMod val="75000"/>
                            <a:lumOff val="25000"/>
                          </a:schemeClr>
                        </a:solidFill>
                        <a:latin typeface="メイリオ"/>
                        <a:ea typeface="メイリオ"/>
                        <a:cs typeface="Meiryo UI" panose="020B0604030504040204" pitchFamily="50" charset="-128"/>
                      </a:endParaRPr>
                    </a:p>
                    <a:p>
                      <a:r>
                        <a:rPr lang="en-US" altLang="ja-JP" sz="1000" dirty="0">
                          <a:solidFill>
                            <a:schemeClr val="tx1">
                              <a:lumMod val="75000"/>
                              <a:lumOff val="25000"/>
                            </a:schemeClr>
                          </a:solidFill>
                          <a:latin typeface="メイリオ"/>
                          <a:ea typeface="メイリオ"/>
                          <a:cs typeface="Meiryo UI" panose="020B0604030504040204" pitchFamily="50" charset="-128"/>
                        </a:rPr>
                        <a:t>※</a:t>
                      </a:r>
                      <a:r>
                        <a:rPr lang="ja-JP" altLang="en-US" sz="1000" dirty="0">
                          <a:solidFill>
                            <a:schemeClr val="tx1">
                              <a:lumMod val="75000"/>
                              <a:lumOff val="25000"/>
                            </a:schemeClr>
                          </a:solidFill>
                          <a:latin typeface="メイリオ"/>
                          <a:ea typeface="メイリオ"/>
                          <a:cs typeface="Meiryo UI" panose="020B0604030504040204" pitchFamily="50" charset="-128"/>
                        </a:rPr>
                        <a:t>タイアップページは、掲載開始日の前営業日までにアップします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14630396"/>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300</a:t>
                      </a:r>
                      <a:r>
                        <a:rPr kumimoji="1" lang="ja-JP" altLang="en-US" sz="1000" b="0" u="none" strike="noStrike" kern="1200" cap="none" spc="0" normalizeH="0" baseline="0" noProof="0">
                          <a:ln>
                            <a:noFill/>
                          </a:ln>
                          <a:solidFill>
                            <a:schemeClr val="tx1">
                              <a:lumMod val="75000"/>
                              <a:lumOff val="25000"/>
                            </a:schemeClr>
                          </a:solidFill>
                          <a:effectLst/>
                          <a:uLnTx/>
                          <a:uFillTx/>
                          <a:latin typeface="+mn-lt"/>
                          <a:ea typeface="+mn-ea"/>
                        </a:rPr>
                        <a:t>万円／ </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事前見積もり：必要</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企画内容によって、別途費用が発生する場合があります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掲載途中より延長する場合は別途ホスティング費を請求します</a:t>
                      </a:r>
                      <a:r>
                        <a:rPr kumimoji="1" lang="ja-JP" altLang="en-US" sz="1000" b="0" u="none" strike="noStrike" kern="1200" cap="none" spc="0" normalizeH="0" baseline="0" noProof="0">
                          <a:ln>
                            <a:noFill/>
                          </a:ln>
                          <a:solidFill>
                            <a:schemeClr val="tx1">
                              <a:lumMod val="75000"/>
                              <a:lumOff val="25000"/>
                            </a:schemeClr>
                          </a:solidFill>
                          <a:effectLst/>
                          <a:uLnTx/>
                          <a:uFillTx/>
                          <a:latin typeface="+mn-lt"/>
                          <a:ea typeface="+mn-ea"/>
                        </a:rPr>
                        <a:t>。</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3,000</a:t>
                      </a:r>
                      <a:r>
                        <a:rPr kumimoji="1" lang="ja-JP" altLang="en-US" sz="1000" b="0" u="none" strike="noStrike" kern="1200" cap="none" spc="0" normalizeH="0" baseline="0" noProof="0">
                          <a:ln>
                            <a:noFill/>
                          </a:ln>
                          <a:solidFill>
                            <a:schemeClr val="tx1">
                              <a:lumMod val="75000"/>
                              <a:lumOff val="25000"/>
                            </a:schemeClr>
                          </a:solidFill>
                          <a:effectLst/>
                          <a:uLnTx/>
                          <a:uFillTx/>
                          <a:latin typeface="+mn-lt"/>
                          <a:ea typeface="+mn-ea"/>
                        </a:rPr>
                        <a:t>円</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a:t>
                      </a:r>
                      <a:r>
                        <a:rPr kumimoji="1" lang="ja-JP" altLang="en-US" sz="1000" b="0" i="0" u="none" strike="noStrike" kern="1200" cap="none" spc="0" normalizeH="0" baseline="0" noProof="0">
                          <a:ln>
                            <a:noFill/>
                          </a:ln>
                          <a:solidFill>
                            <a:schemeClr val="tx1">
                              <a:lumMod val="75000"/>
                              <a:lumOff val="25000"/>
                            </a:schemeClr>
                          </a:solidFill>
                          <a:effectLst/>
                          <a:uLnTx/>
                          <a:uFillTx/>
                          <a:latin typeface="+mn-lt"/>
                          <a:ea typeface="+mn-ea"/>
                          <a:cs typeface="+mn-cs"/>
                        </a:rPr>
                        <a:t>ネット</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日。</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2789489"/>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原則として、掲載開始の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2</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か月前までにお申し込みください</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5</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営業日前までに掲載期間のご連絡をメールでいただきます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614065169"/>
                  </a:ext>
                </a:extLst>
              </a:tr>
              <a:tr h="2566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メイリオ"/>
                          <a:ea typeface="メイリオ"/>
                          <a:cs typeface="Meiryo UI" panose="020B0604030504040204" pitchFamily="50" charset="-128"/>
                        </a:rPr>
                        <a:t>2026</a:t>
                      </a:r>
                      <a:r>
                        <a:rPr lang="ja-JP" altLang="en-US" sz="1000">
                          <a:solidFill>
                            <a:schemeClr val="tx1">
                              <a:lumMod val="75000"/>
                              <a:lumOff val="25000"/>
                            </a:schemeClr>
                          </a:solidFill>
                          <a:latin typeface="メイリオ"/>
                          <a:ea typeface="メイリオ"/>
                          <a:cs typeface="Meiryo UI" panose="020B0604030504040204" pitchFamily="50" charset="-128"/>
                        </a:rPr>
                        <a:t>年</a:t>
                      </a:r>
                      <a:r>
                        <a:rPr lang="en-US" altLang="ja-JP" sz="1000" dirty="0">
                          <a:solidFill>
                            <a:schemeClr val="tx1">
                              <a:lumMod val="75000"/>
                              <a:lumOff val="25000"/>
                            </a:schemeClr>
                          </a:solidFill>
                          <a:latin typeface="メイリオ"/>
                          <a:ea typeface="メイリオ"/>
                          <a:cs typeface="Meiryo UI" panose="020B0604030504040204" pitchFamily="50" charset="-128"/>
                        </a:rPr>
                        <a:t>3</a:t>
                      </a:r>
                      <a:r>
                        <a:rPr lang="ja-JP" altLang="en-US" sz="1000">
                          <a:solidFill>
                            <a:schemeClr val="tx1">
                              <a:lumMod val="75000"/>
                              <a:lumOff val="25000"/>
                            </a:schemeClr>
                          </a:solidFill>
                          <a:latin typeface="メイリオ"/>
                          <a:ea typeface="メイリオ"/>
                          <a:cs typeface="Meiryo UI" panose="020B0604030504040204" pitchFamily="50" charset="-128"/>
                        </a:rPr>
                        <a:t>月</a:t>
                      </a:r>
                      <a:r>
                        <a:rPr lang="en-US" altLang="ja-JP" sz="1000" dirty="0">
                          <a:solidFill>
                            <a:schemeClr val="tx1">
                              <a:lumMod val="75000"/>
                              <a:lumOff val="25000"/>
                            </a:schemeClr>
                          </a:solidFill>
                          <a:latin typeface="メイリオ"/>
                          <a:ea typeface="メイリオ"/>
                          <a:cs typeface="Meiryo UI" panose="020B0604030504040204" pitchFamily="50" charset="-128"/>
                        </a:rPr>
                        <a:t>31</a:t>
                      </a:r>
                      <a:r>
                        <a:rPr lang="ja-JP" altLang="en-US" sz="1000">
                          <a:solidFill>
                            <a:schemeClr val="tx1">
                              <a:lumMod val="75000"/>
                              <a:lumOff val="25000"/>
                            </a:schemeClr>
                          </a:solidFill>
                          <a:latin typeface="メイリオ"/>
                          <a:ea typeface="メイリオ"/>
                          <a:cs typeface="Meiryo UI" panose="020B0604030504040204" pitchFamily="50" charset="-128"/>
                        </a:rPr>
                        <a:t>日</a:t>
                      </a:r>
                      <a:r>
                        <a:rPr lang="en-US" altLang="ja-JP" sz="1000" dirty="0">
                          <a:solidFill>
                            <a:schemeClr val="tx1">
                              <a:lumMod val="75000"/>
                              <a:lumOff val="25000"/>
                            </a:schemeClr>
                          </a:solidFill>
                          <a:latin typeface="メイリオ"/>
                          <a:ea typeface="メイリオ"/>
                          <a:cs typeface="Meiryo UI" panose="020B0604030504040204" pitchFamily="50" charset="-128"/>
                        </a:rPr>
                        <a:t>(</a:t>
                      </a:r>
                      <a:r>
                        <a:rPr lang="ja-JP" altLang="en-US" sz="1000">
                          <a:solidFill>
                            <a:schemeClr val="tx1">
                              <a:lumMod val="75000"/>
                              <a:lumOff val="25000"/>
                            </a:schemeClr>
                          </a:solidFill>
                          <a:latin typeface="メイリオ"/>
                          <a:ea typeface="メイリオ"/>
                          <a:cs typeface="Meiryo UI" panose="020B0604030504040204" pitchFamily="50" charset="-128"/>
                        </a:rPr>
                        <a:t>火</a:t>
                      </a:r>
                      <a:r>
                        <a:rPr lang="en-US" altLang="ja-JP" sz="1000" dirty="0">
                          <a:solidFill>
                            <a:schemeClr val="tx1">
                              <a:lumMod val="75000"/>
                              <a:lumOff val="25000"/>
                            </a:schemeClr>
                          </a:solidFill>
                          <a:latin typeface="メイリオ"/>
                          <a:ea typeface="メイリオ"/>
                          <a:cs typeface="Meiryo UI" panose="020B0604030504040204" pitchFamily="50" charset="-128"/>
                        </a:rPr>
                        <a:t>)</a:t>
                      </a:r>
                      <a:r>
                        <a:rPr lang="ja-JP" altLang="en-US" sz="1000" dirty="0">
                          <a:solidFill>
                            <a:schemeClr val="tx1">
                              <a:lumMod val="75000"/>
                              <a:lumOff val="25000"/>
                            </a:schemeClr>
                          </a:solidFill>
                          <a:latin typeface="メイリオ"/>
                          <a:ea typeface="メイリオ"/>
                          <a:cs typeface="Meiryo UI" panose="020B0604030504040204" pitchFamily="50" charset="-128"/>
                        </a:rPr>
                        <a:t>掲載終了分</a:t>
                      </a:r>
                      <a:endParaRPr lang="ja-JP" altLang="en-US" sz="1000" dirty="0">
                        <a:solidFill>
                          <a:schemeClr val="tx1">
                            <a:lumMod val="75000"/>
                            <a:lumOff val="25000"/>
                          </a:schemeClr>
                        </a:solidFill>
                        <a:latin typeface="メイリオ"/>
                        <a:ea typeface="メイリオ"/>
                        <a:cs typeface="Verdana" pitchFamily="34" charset="0"/>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5132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mn-lt"/>
                          <a:ea typeface="+mn-ea"/>
                          <a:cs typeface="Verdana"/>
                        </a:rPr>
                        <a:t>PV</a:t>
                      </a:r>
                      <a:r>
                        <a:rPr lang="ja-JP" altLang="en-US" sz="1000" dirty="0">
                          <a:solidFill>
                            <a:schemeClr val="tx1">
                              <a:lumMod val="75000"/>
                              <a:lumOff val="25000"/>
                            </a:schemeClr>
                          </a:solidFill>
                          <a:latin typeface="+mn-lt"/>
                          <a:ea typeface="+mn-ea"/>
                          <a:cs typeface="Verdana"/>
                        </a:rPr>
                        <a:t>・</a:t>
                      </a:r>
                      <a:r>
                        <a:rPr lang="en-US" altLang="ja-JP" sz="1000" dirty="0">
                          <a:solidFill>
                            <a:schemeClr val="tx1">
                              <a:lumMod val="75000"/>
                              <a:lumOff val="25000"/>
                            </a:schemeClr>
                          </a:solidFill>
                          <a:latin typeface="+mn-lt"/>
                          <a:ea typeface="+mn-ea"/>
                          <a:cs typeface="Verdana"/>
                        </a:rPr>
                        <a:t>UB</a:t>
                      </a:r>
                      <a:r>
                        <a:rPr lang="ja-JP" altLang="en-US" sz="1000" dirty="0">
                          <a:solidFill>
                            <a:schemeClr val="tx1">
                              <a:lumMod val="75000"/>
                              <a:lumOff val="25000"/>
                            </a:schemeClr>
                          </a:solidFill>
                          <a:latin typeface="+mn-lt"/>
                          <a:ea typeface="+mn-ea"/>
                          <a:cs typeface="Verdana"/>
                        </a:rPr>
                        <a:t>・ページ内リンクのクリック数など</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mn-lt"/>
                          <a:ea typeface="+mn-ea"/>
                          <a:cs typeface="Verdana"/>
                        </a:rPr>
                        <a:t>※</a:t>
                      </a:r>
                      <a:r>
                        <a:rPr lang="ja-JP" altLang="en-US" sz="1000" dirty="0">
                          <a:solidFill>
                            <a:schemeClr val="tx1">
                              <a:lumMod val="75000"/>
                              <a:lumOff val="25000"/>
                            </a:schemeClr>
                          </a:solidFill>
                          <a:latin typeface="+mn-lt"/>
                          <a:ea typeface="+mn-ea"/>
                          <a:cs typeface="Verdana"/>
                        </a:rPr>
                        <a:t>掲載終了から</a:t>
                      </a:r>
                      <a:r>
                        <a:rPr lang="en-US" altLang="ja-JP" sz="1000" dirty="0">
                          <a:solidFill>
                            <a:schemeClr val="tx1">
                              <a:lumMod val="75000"/>
                              <a:lumOff val="25000"/>
                            </a:schemeClr>
                          </a:solidFill>
                          <a:latin typeface="+mn-lt"/>
                          <a:ea typeface="+mn-ea"/>
                          <a:cs typeface="Verdana"/>
                        </a:rPr>
                        <a:t>2</a:t>
                      </a:r>
                      <a:r>
                        <a:rPr lang="ja-JP" altLang="en-US" sz="1000" dirty="0">
                          <a:solidFill>
                            <a:schemeClr val="tx1">
                              <a:lumMod val="75000"/>
                              <a:lumOff val="25000"/>
                            </a:schemeClr>
                          </a:solidFill>
                          <a:latin typeface="+mn-lt"/>
                          <a:ea typeface="+mn-ea"/>
                          <a:cs typeface="Verdana"/>
                        </a:rPr>
                        <a:t>週間程度でご提出いたします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66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err="1">
                          <a:solidFill>
                            <a:schemeClr val="tx1">
                              <a:lumMod val="75000"/>
                              <a:lumOff val="25000"/>
                            </a:schemeClr>
                          </a:solidFill>
                          <a:latin typeface="+mn-lt"/>
                          <a:ea typeface="+mn-ea"/>
                          <a:cs typeface="Verdana"/>
                        </a:rPr>
                        <a:t>carview</a:t>
                      </a:r>
                      <a:r>
                        <a:rPr lang="en-US" altLang="ja-JP" sz="1000" dirty="0">
                          <a:solidFill>
                            <a:schemeClr val="tx1">
                              <a:lumMod val="75000"/>
                              <a:lumOff val="25000"/>
                            </a:schemeClr>
                          </a:solidFill>
                          <a:latin typeface="+mn-lt"/>
                          <a:ea typeface="+mn-ea"/>
                          <a:cs typeface="Verdana"/>
                        </a:rPr>
                        <a:t>! </a:t>
                      </a:r>
                      <a:r>
                        <a:rPr lang="ja-JP" altLang="en-US" sz="1000" dirty="0">
                          <a:solidFill>
                            <a:schemeClr val="tx1">
                              <a:lumMod val="75000"/>
                              <a:lumOff val="25000"/>
                            </a:schemeClr>
                          </a:solidFill>
                          <a:latin typeface="+mn-lt"/>
                          <a:ea typeface="+mn-ea"/>
                          <a:cs typeface="Verdana"/>
                        </a:rPr>
                        <a:t>の編成方針と合致しないものについてはお断りさせていただく場合があります。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4652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54554-E5F6-E694-A7C1-71E6B470395D}"/>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1788FBF-952A-C2A4-EFB8-D8D3D24A07AD}"/>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BAE10843-7701-B696-6110-E586084F1BB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61A325FD-7C1E-2FF0-4CE0-DEF50A907552}"/>
              </a:ext>
            </a:extLst>
          </p:cNvPr>
          <p:cNvSpPr>
            <a:spLocks noGrp="1"/>
          </p:cNvSpPr>
          <p:nvPr>
            <p:ph type="body" sz="quarter" idx="10"/>
          </p:nvPr>
        </p:nvSpPr>
        <p:spPr/>
        <p:txBody>
          <a:bodyPr/>
          <a:lstStyle/>
          <a:p>
            <a:r>
              <a:rPr lang="ja-JP" altLang="en-US"/>
              <a:t>オプション商品（</a:t>
            </a:r>
            <a:r>
              <a:rPr lang="en-US" altLang="ja-JP" dirty="0"/>
              <a:t>Yahoo!</a:t>
            </a:r>
            <a:r>
              <a:rPr lang="ja-JP" altLang="en-US"/>
              <a:t>ニュース</a:t>
            </a:r>
            <a:r>
              <a:rPr lang="en-US" altLang="ja-JP" dirty="0"/>
              <a:t> </a:t>
            </a:r>
            <a:r>
              <a:rPr lang="ja-JP" altLang="en-US"/>
              <a:t>スポンサードコンテンツ）</a:t>
            </a:r>
            <a:endParaRPr lang="ja-JP" altLang="en-US" dirty="0"/>
          </a:p>
        </p:txBody>
      </p:sp>
      <p:graphicFrame>
        <p:nvGraphicFramePr>
          <p:cNvPr id="3" name="表 2">
            <a:extLst>
              <a:ext uri="{FF2B5EF4-FFF2-40B4-BE49-F238E27FC236}">
                <a16:creationId xmlns:a16="http://schemas.microsoft.com/office/drawing/2014/main" id="{1E54F0D4-CB88-3D5A-E1EA-873EF9767CC9}"/>
              </a:ext>
            </a:extLst>
          </p:cNvPr>
          <p:cNvGraphicFramePr>
            <a:graphicFrameLocks noGrp="1"/>
          </p:cNvGraphicFramePr>
          <p:nvPr>
            <p:extLst>
              <p:ext uri="{D42A27DB-BD31-4B8C-83A1-F6EECF244321}">
                <p14:modId xmlns:p14="http://schemas.microsoft.com/office/powerpoint/2010/main" val="2792251434"/>
              </p:ext>
            </p:extLst>
          </p:nvPr>
        </p:nvGraphicFramePr>
        <p:xfrm>
          <a:off x="5366479" y="1004528"/>
          <a:ext cx="6445770" cy="4848944"/>
        </p:xfrm>
        <a:graphic>
          <a:graphicData uri="http://schemas.openxmlformats.org/drawingml/2006/table">
            <a:tbl>
              <a:tblPr firstRow="1" bandRow="1"/>
              <a:tblGrid>
                <a:gridCol w="1320238">
                  <a:extLst>
                    <a:ext uri="{9D8B030D-6E8A-4147-A177-3AD203B41FA5}">
                      <a16:colId xmlns:a16="http://schemas.microsoft.com/office/drawing/2014/main" val="20000"/>
                    </a:ext>
                  </a:extLst>
                </a:gridCol>
                <a:gridCol w="5125532">
                  <a:extLst>
                    <a:ext uri="{9D8B030D-6E8A-4147-A177-3AD203B41FA5}">
                      <a16:colId xmlns:a16="http://schemas.microsoft.com/office/drawing/2014/main" val="20001"/>
                    </a:ext>
                  </a:extLst>
                </a:gridCol>
              </a:tblGrid>
              <a:tr h="247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mj-ea"/>
                          <a:ea typeface="+mj-ea"/>
                          <a:cs typeface="Meiryo UI" pitchFamily="50" charset="-128"/>
                        </a:rPr>
                        <a:t>記事内容</a:t>
                      </a:r>
                      <a:endParaRPr kumimoji="1" lang="en-US" altLang="ja-JP" sz="900" b="0" i="0" dirty="0">
                        <a:solidFill>
                          <a:schemeClr val="bg1"/>
                        </a:solidFill>
                        <a:latin typeface="+mj-ea"/>
                        <a:ea typeface="+mj-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kern="1200" dirty="0">
                          <a:solidFill>
                            <a:schemeClr val="tx1">
                              <a:lumMod val="75000"/>
                              <a:lumOff val="25000"/>
                            </a:schemeClr>
                          </a:solidFill>
                          <a:latin typeface="+mj-ea"/>
                          <a:ea typeface="+mj-ea"/>
                          <a:cs typeface="メイリオ" panose="020B0604030504040204" pitchFamily="50" charset="-128"/>
                        </a:rPr>
                        <a:t>・記事内容：</a:t>
                      </a:r>
                      <a:r>
                        <a:rPr kumimoji="1" lang="en-US" altLang="ja-JP" sz="80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kern="1200" dirty="0">
                          <a:solidFill>
                            <a:schemeClr val="tx1">
                              <a:lumMod val="75000"/>
                              <a:lumOff val="25000"/>
                            </a:schemeClr>
                          </a:solidFill>
                          <a:latin typeface="+mj-ea"/>
                          <a:ea typeface="+mj-ea"/>
                          <a:cs typeface="メイリオ" panose="020B0604030504040204" pitchFamily="50" charset="-128"/>
                        </a:rPr>
                        <a:t>ニューススポンサードコンテンツガイドライン（別資料）に則る</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kern="1200" dirty="0">
                          <a:solidFill>
                            <a:schemeClr val="tx1">
                              <a:lumMod val="75000"/>
                              <a:lumOff val="25000"/>
                            </a:schemeClr>
                          </a:solidFill>
                          <a:latin typeface="+mj-ea"/>
                          <a:ea typeface="+mj-ea"/>
                          <a:cs typeface="メイリオ" panose="020B0604030504040204" pitchFamily="50" charset="-128"/>
                        </a:rPr>
                        <a:t>（取材の上、独自性のあるコンテンツが必須。一般的な常識を逸脱しない適切な取材手法にて取材）</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kern="1200" dirty="0">
                          <a:solidFill>
                            <a:schemeClr val="tx1">
                              <a:lumMod val="75000"/>
                              <a:lumOff val="25000"/>
                            </a:schemeClr>
                          </a:solidFill>
                          <a:latin typeface="+mj-ea"/>
                          <a:ea typeface="+mj-ea"/>
                          <a:cs typeface="メイリオ" panose="020B0604030504040204" pitchFamily="50" charset="-128"/>
                        </a:rPr>
                        <a:t>・文字数：文字数の推奨は</a:t>
                      </a:r>
                      <a:r>
                        <a:rPr kumimoji="1" lang="en-US" altLang="ja-JP" sz="800" kern="1200" dirty="0">
                          <a:solidFill>
                            <a:schemeClr val="tx1">
                              <a:lumMod val="75000"/>
                              <a:lumOff val="25000"/>
                            </a:schemeClr>
                          </a:solidFill>
                          <a:latin typeface="+mj-ea"/>
                          <a:ea typeface="+mj-ea"/>
                          <a:cs typeface="メイリオ" panose="020B0604030504040204" pitchFamily="50" charset="-128"/>
                        </a:rPr>
                        <a:t>2,500</a:t>
                      </a:r>
                      <a:r>
                        <a:rPr kumimoji="1" lang="ja-JP" altLang="en-US" sz="800" kern="1200" dirty="0">
                          <a:solidFill>
                            <a:schemeClr val="tx1">
                              <a:lumMod val="75000"/>
                              <a:lumOff val="25000"/>
                            </a:schemeClr>
                          </a:solidFill>
                          <a:latin typeface="+mj-ea"/>
                          <a:ea typeface="+mj-ea"/>
                          <a:cs typeface="メイリオ" panose="020B0604030504040204" pitchFamily="50" charset="-128"/>
                        </a:rPr>
                        <a:t>字程度、下限</a:t>
                      </a:r>
                      <a:r>
                        <a:rPr kumimoji="1" lang="en-US" altLang="ja-JP" sz="800" kern="1200" dirty="0">
                          <a:solidFill>
                            <a:schemeClr val="tx1">
                              <a:lumMod val="75000"/>
                              <a:lumOff val="25000"/>
                            </a:schemeClr>
                          </a:solidFill>
                          <a:latin typeface="+mj-ea"/>
                          <a:ea typeface="+mj-ea"/>
                          <a:cs typeface="メイリオ" panose="020B0604030504040204" pitchFamily="50" charset="-128"/>
                        </a:rPr>
                        <a:t>1,000</a:t>
                      </a:r>
                      <a:r>
                        <a:rPr kumimoji="1" lang="ja-JP" altLang="en-US" sz="800" kern="1200" dirty="0">
                          <a:solidFill>
                            <a:schemeClr val="tx1">
                              <a:lumMod val="75000"/>
                              <a:lumOff val="25000"/>
                            </a:schemeClr>
                          </a:solidFill>
                          <a:latin typeface="+mj-ea"/>
                          <a:ea typeface="+mj-ea"/>
                          <a:cs typeface="メイリオ" panose="020B0604030504040204" pitchFamily="50" charset="-128"/>
                        </a:rPr>
                        <a:t>字～上限</a:t>
                      </a:r>
                      <a:r>
                        <a:rPr kumimoji="1" lang="en-US" altLang="ja-JP" sz="800" kern="1200" dirty="0">
                          <a:solidFill>
                            <a:schemeClr val="tx1">
                              <a:lumMod val="75000"/>
                              <a:lumOff val="25000"/>
                            </a:schemeClr>
                          </a:solidFill>
                          <a:latin typeface="+mj-ea"/>
                          <a:ea typeface="+mj-ea"/>
                          <a:cs typeface="メイリオ" panose="020B0604030504040204" pitchFamily="50" charset="-128"/>
                        </a:rPr>
                        <a:t>5,000</a:t>
                      </a:r>
                      <a:r>
                        <a:rPr kumimoji="1" lang="ja-JP" altLang="en-US" sz="800" kern="1200" dirty="0">
                          <a:solidFill>
                            <a:schemeClr val="tx1">
                              <a:lumMod val="75000"/>
                              <a:lumOff val="25000"/>
                            </a:schemeClr>
                          </a:solidFill>
                          <a:latin typeface="+mj-ea"/>
                          <a:ea typeface="+mj-ea"/>
                          <a:cs typeface="メイリオ" panose="020B0604030504040204" pitchFamily="50" charset="-128"/>
                        </a:rPr>
                        <a:t>字</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kern="1200" dirty="0">
                          <a:solidFill>
                            <a:schemeClr val="tx1">
                              <a:lumMod val="75000"/>
                              <a:lumOff val="25000"/>
                            </a:schemeClr>
                          </a:solidFill>
                          <a:latin typeface="+mj-ea"/>
                          <a:ea typeface="+mj-ea"/>
                          <a:cs typeface="メイリオ" panose="020B0604030504040204" pitchFamily="50" charset="-128"/>
                        </a:rPr>
                        <a:t>（タイトルやリードは含まず本文のみ。画像は</a:t>
                      </a:r>
                      <a:r>
                        <a:rPr kumimoji="1" lang="en-US" altLang="ja-JP" sz="800" kern="1200" dirty="0">
                          <a:solidFill>
                            <a:schemeClr val="tx1">
                              <a:lumMod val="75000"/>
                              <a:lumOff val="25000"/>
                            </a:schemeClr>
                          </a:solidFill>
                          <a:latin typeface="+mj-ea"/>
                          <a:ea typeface="+mj-ea"/>
                          <a:cs typeface="メイリオ" panose="020B0604030504040204" pitchFamily="50" charset="-128"/>
                        </a:rPr>
                        <a:t>500</a:t>
                      </a:r>
                      <a:r>
                        <a:rPr kumimoji="1" lang="ja-JP" altLang="en-US" sz="800" kern="1200" dirty="0">
                          <a:solidFill>
                            <a:schemeClr val="tx1">
                              <a:lumMod val="75000"/>
                              <a:lumOff val="25000"/>
                            </a:schemeClr>
                          </a:solidFill>
                          <a:latin typeface="+mj-ea"/>
                          <a:ea typeface="+mj-ea"/>
                          <a:cs typeface="メイリオ" panose="020B0604030504040204" pitchFamily="50" charset="-128"/>
                        </a:rPr>
                        <a:t>字おきに</a:t>
                      </a:r>
                      <a:r>
                        <a:rPr kumimoji="1" lang="en-US" altLang="ja-JP" sz="800" kern="1200" dirty="0">
                          <a:solidFill>
                            <a:schemeClr val="tx1">
                              <a:lumMod val="75000"/>
                              <a:lumOff val="25000"/>
                            </a:schemeClr>
                          </a:solidFill>
                          <a:latin typeface="+mj-ea"/>
                          <a:ea typeface="+mj-ea"/>
                          <a:cs typeface="メイリオ" panose="020B0604030504040204" pitchFamily="50" charset="-128"/>
                        </a:rPr>
                        <a:t>1</a:t>
                      </a:r>
                      <a:r>
                        <a:rPr kumimoji="1" lang="ja-JP" altLang="en-US" sz="800" kern="1200" dirty="0">
                          <a:solidFill>
                            <a:schemeClr val="tx1">
                              <a:lumMod val="75000"/>
                              <a:lumOff val="25000"/>
                            </a:schemeClr>
                          </a:solidFill>
                          <a:latin typeface="+mj-ea"/>
                          <a:ea typeface="+mj-ea"/>
                          <a:cs typeface="メイリオ" panose="020B0604030504040204" pitchFamily="50" charset="-128"/>
                        </a:rPr>
                        <a:t>枚程度入れることを推奨）</a:t>
                      </a:r>
                      <a:endParaRPr kumimoji="1" lang="en-US" altLang="ja-JP" sz="800" kern="1200" dirty="0">
                        <a:solidFill>
                          <a:schemeClr val="tx1">
                            <a:lumMod val="75000"/>
                            <a:lumOff val="25000"/>
                          </a:schemeClr>
                        </a:solidFill>
                        <a:latin typeface="+mj-ea"/>
                        <a:ea typeface="+mj-ea"/>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41739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mj-ea"/>
                          <a:ea typeface="+mj-ea"/>
                          <a:cs typeface="Meiryo UI" pitchFamily="50" charset="-128"/>
                        </a:rPr>
                        <a:t>掲載可否</a:t>
                      </a:r>
                      <a:endParaRPr kumimoji="1" lang="en-US" altLang="ja-JP" sz="900" b="0" i="0" dirty="0">
                        <a:solidFill>
                          <a:schemeClr val="bg1"/>
                        </a:solidFill>
                        <a:latin typeface="+mj-ea"/>
                        <a:ea typeface="+mj-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Yahoo!</a:t>
                      </a:r>
                      <a:r>
                        <a:rPr kumimoji="1" lang="ja-JP" altLang="en-US"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ニューススポンサードコンテンツガイドラインに則る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　事前に想定テーマ、記事の切り口、掲載期間について、弊社にご確認ください。</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　プロモーション内容について、弊社基準で掲載不可の場合がございます。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09222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mj-ea"/>
                          <a:ea typeface="+mj-ea"/>
                          <a:cs typeface="Meiryo UI" pitchFamily="50" charset="-128"/>
                        </a:rPr>
                        <a:t>誘導</a:t>
                      </a:r>
                      <a:endParaRPr kumimoji="1" lang="en-US" altLang="ja-JP" sz="900" b="0" i="0" dirty="0">
                        <a:solidFill>
                          <a:schemeClr val="bg1"/>
                        </a:solidFill>
                        <a:latin typeface="+mj-ea"/>
                        <a:ea typeface="+mj-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・弊社にて</a:t>
                      </a:r>
                      <a:r>
                        <a:rPr kumimoji="1" lang="en-US" altLang="ja-JP" sz="800" b="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b="0" kern="1200" dirty="0">
                          <a:solidFill>
                            <a:schemeClr val="tx1">
                              <a:lumMod val="75000"/>
                              <a:lumOff val="25000"/>
                            </a:schemeClr>
                          </a:solidFill>
                          <a:latin typeface="+mj-ea"/>
                          <a:ea typeface="+mj-ea"/>
                          <a:cs typeface="メイリオ" panose="020B0604030504040204" pitchFamily="50" charset="-128"/>
                        </a:rPr>
                        <a:t>ディスプレイ広告（運用型）を設定・運用</a:t>
                      </a: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（プレイスメントターゲティングでヤフードメイン配下）</a:t>
                      </a: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a:t>
                      </a:r>
                      <a:r>
                        <a:rPr kumimoji="1" lang="en-US" altLang="ja-JP" sz="800" b="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b="0" kern="1200" dirty="0">
                          <a:solidFill>
                            <a:schemeClr val="tx1">
                              <a:lumMod val="75000"/>
                              <a:lumOff val="25000"/>
                            </a:schemeClr>
                          </a:solidFill>
                          <a:latin typeface="+mj-ea"/>
                          <a:ea typeface="+mj-ea"/>
                          <a:cs typeface="メイリオ" panose="020B0604030504040204" pitchFamily="50" charset="-128"/>
                        </a:rPr>
                        <a:t>ニュース オリジナルに他案件含めた中から、最新の</a:t>
                      </a:r>
                      <a:r>
                        <a:rPr kumimoji="1" lang="en-US" altLang="ja-JP" sz="800" b="0" kern="1200" dirty="0">
                          <a:solidFill>
                            <a:schemeClr val="tx1">
                              <a:lumMod val="75000"/>
                              <a:lumOff val="25000"/>
                            </a:schemeClr>
                          </a:solidFill>
                          <a:latin typeface="+mj-ea"/>
                          <a:ea typeface="+mj-ea"/>
                          <a:cs typeface="メイリオ" panose="020B0604030504040204" pitchFamily="50" charset="-128"/>
                        </a:rPr>
                        <a:t>4</a:t>
                      </a:r>
                      <a:r>
                        <a:rPr kumimoji="1" lang="ja-JP" altLang="en-US" sz="800" b="0" kern="1200" dirty="0">
                          <a:solidFill>
                            <a:schemeClr val="tx1">
                              <a:lumMod val="75000"/>
                              <a:lumOff val="25000"/>
                            </a:schemeClr>
                          </a:solidFill>
                          <a:latin typeface="+mj-ea"/>
                          <a:ea typeface="+mj-ea"/>
                          <a:cs typeface="メイリオ" panose="020B0604030504040204" pitchFamily="50" charset="-128"/>
                        </a:rPr>
                        <a:t>案件を掲載</a:t>
                      </a: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a:t>
                      </a:r>
                      <a:r>
                        <a:rPr kumimoji="1" lang="en-US" altLang="ja-JP" sz="800" b="0" kern="1200" dirty="0">
                          <a:solidFill>
                            <a:schemeClr val="tx1">
                              <a:lumMod val="75000"/>
                              <a:lumOff val="25000"/>
                            </a:schemeClr>
                          </a:solidFill>
                          <a:latin typeface="+mj-ea"/>
                          <a:ea typeface="+mj-ea"/>
                          <a:cs typeface="メイリオ" panose="020B0604030504040204" pitchFamily="50" charset="-128"/>
                        </a:rPr>
                        <a:t>PC</a:t>
                      </a:r>
                      <a:r>
                        <a:rPr kumimoji="1" lang="ja-JP" altLang="en-US" sz="800" b="0" kern="1200" dirty="0">
                          <a:solidFill>
                            <a:schemeClr val="tx1">
                              <a:lumMod val="75000"/>
                              <a:lumOff val="25000"/>
                            </a:schemeClr>
                          </a:solidFill>
                          <a:latin typeface="+mj-ea"/>
                          <a:ea typeface="+mj-ea"/>
                          <a:cs typeface="メイリオ" panose="020B0604030504040204" pitchFamily="50" charset="-128"/>
                        </a:rPr>
                        <a:t>版、スマホ</a:t>
                      </a:r>
                      <a:r>
                        <a:rPr kumimoji="1" lang="en-US" altLang="ja-JP" sz="800" b="0" kern="1200" dirty="0">
                          <a:solidFill>
                            <a:schemeClr val="tx1">
                              <a:lumMod val="75000"/>
                              <a:lumOff val="25000"/>
                            </a:schemeClr>
                          </a:solidFill>
                          <a:latin typeface="+mj-ea"/>
                          <a:ea typeface="+mj-ea"/>
                          <a:cs typeface="メイリオ" panose="020B0604030504040204" pitchFamily="50" charset="-128"/>
                        </a:rPr>
                        <a:t>WEB</a:t>
                      </a:r>
                      <a:r>
                        <a:rPr kumimoji="1" lang="ja-JP" altLang="en-US" sz="800" b="0" kern="1200" dirty="0">
                          <a:solidFill>
                            <a:schemeClr val="tx1">
                              <a:lumMod val="75000"/>
                              <a:lumOff val="25000"/>
                            </a:schemeClr>
                          </a:solidFill>
                          <a:latin typeface="+mj-ea"/>
                          <a:ea typeface="+mj-ea"/>
                          <a:cs typeface="メイリオ" panose="020B0604030504040204" pitchFamily="50" charset="-128"/>
                        </a:rPr>
                        <a:t>版、</a:t>
                      </a:r>
                      <a:r>
                        <a:rPr kumimoji="1" lang="en-US" altLang="ja-JP" sz="800" b="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b="0" kern="1200" dirty="0">
                          <a:solidFill>
                            <a:schemeClr val="tx1">
                              <a:lumMod val="75000"/>
                              <a:lumOff val="25000"/>
                            </a:schemeClr>
                          </a:solidFill>
                          <a:latin typeface="+mj-ea"/>
                          <a:ea typeface="+mj-ea"/>
                          <a:cs typeface="メイリオ" panose="020B0604030504040204" pitchFamily="50" charset="-128"/>
                        </a:rPr>
                        <a:t>ニュースアプリ版に掲載）</a:t>
                      </a: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a:t>
                      </a:r>
                      <a:r>
                        <a:rPr kumimoji="1" lang="en-US" altLang="ja-JP" sz="800" b="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b="0" kern="1200" dirty="0">
                          <a:solidFill>
                            <a:schemeClr val="tx1">
                              <a:lumMod val="75000"/>
                              <a:lumOff val="25000"/>
                            </a:schemeClr>
                          </a:solidFill>
                          <a:latin typeface="+mj-ea"/>
                          <a:ea typeface="+mj-ea"/>
                          <a:cs typeface="メイリオ" panose="020B0604030504040204" pitchFamily="50" charset="-128"/>
                        </a:rPr>
                        <a:t>ニュース 主要カテゴリトップに掲載期間中、</a:t>
                      </a:r>
                      <a:r>
                        <a:rPr kumimoji="1" lang="en-US" altLang="ja-JP" sz="800" b="0" kern="1200" dirty="0">
                          <a:solidFill>
                            <a:schemeClr val="tx1">
                              <a:lumMod val="75000"/>
                              <a:lumOff val="25000"/>
                            </a:schemeClr>
                          </a:solidFill>
                          <a:latin typeface="+mj-ea"/>
                          <a:ea typeface="+mj-ea"/>
                          <a:cs typeface="メイリオ" panose="020B0604030504040204" pitchFamily="50" charset="-128"/>
                        </a:rPr>
                        <a:t>1</a:t>
                      </a:r>
                      <a:r>
                        <a:rPr kumimoji="1" lang="ja-JP" altLang="en-US" sz="800" b="0" kern="1200" dirty="0">
                          <a:solidFill>
                            <a:schemeClr val="tx1">
                              <a:lumMod val="75000"/>
                              <a:lumOff val="25000"/>
                            </a:schemeClr>
                          </a:solidFill>
                          <a:latin typeface="+mj-ea"/>
                          <a:ea typeface="+mj-ea"/>
                          <a:cs typeface="メイリオ" panose="020B0604030504040204" pitchFamily="50" charset="-128"/>
                        </a:rPr>
                        <a:t>日間掲載</a:t>
                      </a:r>
                      <a:endParaRPr kumimoji="1" lang="en-US" altLang="ja-JP" sz="800" b="0" kern="1200" dirty="0">
                        <a:solidFill>
                          <a:schemeClr val="tx1">
                            <a:lumMod val="75000"/>
                            <a:lumOff val="25000"/>
                          </a:schemeClr>
                        </a:solidFill>
                        <a:latin typeface="+mj-ea"/>
                        <a:ea typeface="+mj-ea"/>
                        <a:cs typeface="メイリオ" panose="020B0604030504040204" pitchFamily="50" charset="-128"/>
                      </a:endParaRP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a:t>
                      </a:r>
                      <a:r>
                        <a:rPr kumimoji="1" lang="en-US" altLang="ja-JP" sz="800" b="0" kern="1200" dirty="0">
                          <a:solidFill>
                            <a:schemeClr val="tx1">
                              <a:lumMod val="75000"/>
                              <a:lumOff val="25000"/>
                            </a:schemeClr>
                          </a:solidFill>
                          <a:latin typeface="+mj-ea"/>
                          <a:ea typeface="+mj-ea"/>
                          <a:cs typeface="メイリオ" panose="020B0604030504040204" pitchFamily="50" charset="-128"/>
                        </a:rPr>
                        <a:t>PC</a:t>
                      </a:r>
                      <a:r>
                        <a:rPr kumimoji="1" lang="ja-JP" altLang="en-US" sz="800" b="0" kern="1200" dirty="0">
                          <a:solidFill>
                            <a:schemeClr val="tx1">
                              <a:lumMod val="75000"/>
                              <a:lumOff val="25000"/>
                            </a:schemeClr>
                          </a:solidFill>
                          <a:latin typeface="+mj-ea"/>
                          <a:ea typeface="+mj-ea"/>
                          <a:cs typeface="メイリオ" panose="020B0604030504040204" pitchFamily="50" charset="-128"/>
                        </a:rPr>
                        <a:t>版、スマホ</a:t>
                      </a:r>
                      <a:r>
                        <a:rPr kumimoji="1" lang="en-US" altLang="ja-JP" sz="800" b="0" kern="1200" dirty="0">
                          <a:solidFill>
                            <a:schemeClr val="tx1">
                              <a:lumMod val="75000"/>
                              <a:lumOff val="25000"/>
                            </a:schemeClr>
                          </a:solidFill>
                          <a:latin typeface="+mj-ea"/>
                          <a:ea typeface="+mj-ea"/>
                          <a:cs typeface="メイリオ" panose="020B0604030504040204" pitchFamily="50" charset="-128"/>
                        </a:rPr>
                        <a:t>WEB</a:t>
                      </a:r>
                      <a:r>
                        <a:rPr kumimoji="1" lang="ja-JP" altLang="en-US" sz="800" b="0" kern="1200" dirty="0">
                          <a:solidFill>
                            <a:schemeClr val="tx1">
                              <a:lumMod val="75000"/>
                              <a:lumOff val="25000"/>
                            </a:schemeClr>
                          </a:solidFill>
                          <a:latin typeface="+mj-ea"/>
                          <a:ea typeface="+mj-ea"/>
                          <a:cs typeface="メイリオ" panose="020B0604030504040204" pitchFamily="50" charset="-128"/>
                        </a:rPr>
                        <a:t>版に掲載。アプリ版は除く）</a:t>
                      </a:r>
                    </a:p>
                    <a:p>
                      <a:pPr marL="0" indent="0" algn="l">
                        <a:buNone/>
                      </a:pPr>
                      <a:r>
                        <a:rPr kumimoji="1" lang="en-US" altLang="ja-JP" sz="800" b="0" kern="1200" dirty="0">
                          <a:solidFill>
                            <a:schemeClr val="tx1">
                              <a:lumMod val="75000"/>
                              <a:lumOff val="25000"/>
                            </a:schemeClr>
                          </a:solidFill>
                          <a:latin typeface="+mj-ea"/>
                          <a:ea typeface="+mj-ea"/>
                          <a:cs typeface="メイリオ" panose="020B0604030504040204" pitchFamily="50" charset="-128"/>
                        </a:rPr>
                        <a:t>※</a:t>
                      </a:r>
                      <a:r>
                        <a:rPr kumimoji="1" lang="ja-JP" altLang="en-US" sz="800" b="0" kern="1200" dirty="0">
                          <a:solidFill>
                            <a:schemeClr val="tx1">
                              <a:lumMod val="75000"/>
                              <a:lumOff val="25000"/>
                            </a:schemeClr>
                          </a:solidFill>
                          <a:latin typeface="+mj-ea"/>
                          <a:ea typeface="+mj-ea"/>
                          <a:cs typeface="メイリオ" panose="020B0604030504040204" pitchFamily="50" charset="-128"/>
                        </a:rPr>
                        <a:t>掲載タイミング、場所、内容は弊社にご一任いただきます。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文中リンク</a:t>
                      </a:r>
                      <a:endParaRPr kumimoji="1" lang="en-US" altLang="ja-JP" sz="800" b="0" i="0" dirty="0">
                        <a:solidFill>
                          <a:schemeClr val="bg1"/>
                        </a:solidFill>
                        <a:latin typeface="+mj-ea"/>
                        <a:ea typeface="+mj-ea"/>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メイリオ" panose="020B0604030504040204" pitchFamily="50" charset="-128"/>
                        </a:rPr>
                        <a:t>　■</a:t>
                      </a:r>
                      <a:r>
                        <a:rPr lang="ja-JP" altLang="en-US" sz="800" dirty="0">
                          <a:solidFill>
                            <a:schemeClr val="tx1">
                              <a:lumMod val="75000"/>
                              <a:lumOff val="25000"/>
                            </a:schemeClr>
                          </a:solidFill>
                          <a:latin typeface="+mj-ea"/>
                          <a:ea typeface="+mj-ea"/>
                          <a:cs typeface="メイリオ" panose="020B0604030504040204" pitchFamily="50" charset="-128"/>
                        </a:rPr>
                        <a:t>内容：</a:t>
                      </a:r>
                      <a:r>
                        <a:rPr lang="en-US" altLang="ja-JP" sz="800" dirty="0">
                          <a:solidFill>
                            <a:schemeClr val="tx1">
                              <a:lumMod val="75000"/>
                              <a:lumOff val="25000"/>
                            </a:schemeClr>
                          </a:solidFill>
                          <a:latin typeface="+mj-ea"/>
                          <a:ea typeface="+mj-ea"/>
                          <a:cs typeface="メイリオ" panose="020B0604030504040204" pitchFamily="50" charset="-128"/>
                        </a:rPr>
                        <a:t>Yahoo!</a:t>
                      </a:r>
                      <a:r>
                        <a:rPr lang="ja-JP" altLang="en-US" sz="800" dirty="0">
                          <a:solidFill>
                            <a:schemeClr val="tx1">
                              <a:lumMod val="75000"/>
                              <a:lumOff val="25000"/>
                            </a:schemeClr>
                          </a:solidFill>
                          <a:latin typeface="+mj-ea"/>
                          <a:ea typeface="+mj-ea"/>
                          <a:cs typeface="メイリオ" panose="020B0604030504040204" pitchFamily="50" charset="-128"/>
                        </a:rPr>
                        <a:t>ニューススポンサードコンテンツガイドラインに則る</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メイリオ" panose="020B0604030504040204" pitchFamily="50" charset="-128"/>
                        </a:rPr>
                        <a:t>　■</a:t>
                      </a:r>
                      <a:r>
                        <a:rPr lang="ja-JP" altLang="en-US" sz="800" dirty="0">
                          <a:solidFill>
                            <a:schemeClr val="tx1">
                              <a:lumMod val="75000"/>
                              <a:lumOff val="25000"/>
                            </a:schemeClr>
                          </a:solidFill>
                          <a:latin typeface="+mj-ea"/>
                          <a:ea typeface="+mj-ea"/>
                          <a:cs typeface="メイリオ" panose="020B0604030504040204" pitchFamily="50" charset="-128"/>
                        </a:rPr>
                        <a:t>仕様：</a:t>
                      </a:r>
                      <a:r>
                        <a:rPr lang="en-US" altLang="ja-JP" sz="800" dirty="0">
                          <a:solidFill>
                            <a:schemeClr val="tx1">
                              <a:lumMod val="75000"/>
                              <a:lumOff val="25000"/>
                            </a:schemeClr>
                          </a:solidFill>
                          <a:latin typeface="+mj-ea"/>
                          <a:ea typeface="+mj-ea"/>
                          <a:cs typeface="メイリオ" panose="020B0604030504040204" pitchFamily="50" charset="-128"/>
                        </a:rPr>
                        <a:t>1</a:t>
                      </a:r>
                      <a:r>
                        <a:rPr lang="ja-JP" altLang="en-US" sz="800" dirty="0">
                          <a:solidFill>
                            <a:schemeClr val="tx1">
                              <a:lumMod val="75000"/>
                              <a:lumOff val="25000"/>
                            </a:schemeClr>
                          </a:solidFill>
                          <a:latin typeface="+mj-ea"/>
                          <a:ea typeface="+mj-ea"/>
                          <a:cs typeface="メイリオ" panose="020B0604030504040204" pitchFamily="50" charset="-128"/>
                        </a:rPr>
                        <a:t>記事につき</a:t>
                      </a:r>
                      <a:r>
                        <a:rPr lang="en-US" altLang="ja-JP" sz="800" dirty="0">
                          <a:solidFill>
                            <a:schemeClr val="tx1">
                              <a:lumMod val="75000"/>
                              <a:lumOff val="25000"/>
                            </a:schemeClr>
                          </a:solidFill>
                          <a:latin typeface="+mj-ea"/>
                          <a:ea typeface="+mj-ea"/>
                          <a:cs typeface="メイリオ" panose="020B0604030504040204" pitchFamily="50" charset="-128"/>
                        </a:rPr>
                        <a:t>1</a:t>
                      </a:r>
                      <a:r>
                        <a:rPr lang="ja-JP" altLang="en-US" sz="800" dirty="0">
                          <a:solidFill>
                            <a:schemeClr val="tx1">
                              <a:lumMod val="75000"/>
                              <a:lumOff val="25000"/>
                            </a:schemeClr>
                          </a:solidFill>
                          <a:latin typeface="+mj-ea"/>
                          <a:ea typeface="+mj-ea"/>
                          <a:cs typeface="メイリオ" panose="020B0604030504040204" pitchFamily="50" charset="-128"/>
                        </a:rPr>
                        <a:t>本まで掲載可能。見出し直後への設定は不可。</a:t>
                      </a:r>
                      <a:r>
                        <a:rPr lang="en-US" altLang="ja-JP" sz="800" dirty="0">
                          <a:solidFill>
                            <a:schemeClr val="tx1">
                              <a:lumMod val="75000"/>
                              <a:lumOff val="25000"/>
                            </a:schemeClr>
                          </a:solidFill>
                          <a:latin typeface="+mj-ea"/>
                          <a:ea typeface="+mj-ea"/>
                          <a:cs typeface="メイリオ" panose="020B0604030504040204" pitchFamily="50" charset="-128"/>
                        </a:rPr>
                        <a:t>30</a:t>
                      </a:r>
                      <a:r>
                        <a:rPr lang="ja-JP" altLang="en-US" sz="800" dirty="0">
                          <a:solidFill>
                            <a:schemeClr val="tx1">
                              <a:lumMod val="75000"/>
                              <a:lumOff val="25000"/>
                            </a:schemeClr>
                          </a:solidFill>
                          <a:latin typeface="+mj-ea"/>
                          <a:ea typeface="+mj-ea"/>
                          <a:cs typeface="メイリオ" panose="020B0604030504040204" pitchFamily="50" charset="-128"/>
                        </a:rPr>
                        <a:t>文字以下を推奨。</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4188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dirty="0">
                          <a:solidFill>
                            <a:schemeClr val="bg1"/>
                          </a:solidFill>
                          <a:latin typeface="+mj-ea"/>
                          <a:ea typeface="+mj-ea"/>
                        </a:rPr>
                        <a:t>掲載期間</a:t>
                      </a:r>
                      <a:endParaRPr kumimoji="1" lang="ja-JP" altLang="en-US" sz="800" b="0" i="0" dirty="0">
                        <a:solidFill>
                          <a:schemeClr val="bg1"/>
                        </a:solidFill>
                        <a:latin typeface="+mj-ea"/>
                        <a:ea typeface="+mj-ea"/>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cs typeface="+mn-cs"/>
                        </a:rPr>
                        <a:t>　</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1</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カ月以内</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※Yahoo!</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広告 ディスプレイ広告（運用型）での誘導期間</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cs typeface="+mn-cs"/>
                        </a:rPr>
                        <a:t>　</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アーカイブ期間は掲載開始から</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3</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ヵ月保証、以降は弊社のタイミングにご一任いただきます。　</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14630396"/>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料金</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rPr>
                        <a:t>　企画</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内容・</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rPr>
                        <a:t>KPI</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に応じて、別途ご提示いたします。</a:t>
                      </a:r>
                      <a:endPar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rPr>
                        <a:t>　本サービス</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は</a:t>
                      </a:r>
                      <a:r>
                        <a:rPr kumimoji="1" lang="en-US" altLang="ja-JP" sz="800" b="0" u="none" strike="noStrike" kern="1200" cap="none" spc="0" normalizeH="0" baseline="0" noProof="0" dirty="0" err="1">
                          <a:ln>
                            <a:noFill/>
                          </a:ln>
                          <a:solidFill>
                            <a:schemeClr val="tx1">
                              <a:lumMod val="75000"/>
                              <a:lumOff val="25000"/>
                            </a:schemeClr>
                          </a:solidFill>
                          <a:effectLst/>
                          <a:uLnTx/>
                          <a:uFillTx/>
                          <a:latin typeface="+mj-ea"/>
                          <a:ea typeface="+mj-ea"/>
                        </a:rPr>
                        <a:t>carview</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rPr>
                        <a:t>!</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広告サービスの付帯商品となりますため、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rPr>
                        <a:t>　出稿</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費用や条件は、弊社営業担当までお問い合わせください。</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2789489"/>
                  </a:ext>
                </a:extLst>
              </a:tr>
              <a:tr h="2566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注意事項</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pitchFamily="34" charset="0"/>
                        </a:rPr>
                        <a:t>　全て</a:t>
                      </a:r>
                      <a:r>
                        <a:rPr lang="ja-JP" altLang="en-US" sz="800" dirty="0">
                          <a:solidFill>
                            <a:schemeClr val="tx1">
                              <a:lumMod val="75000"/>
                              <a:lumOff val="25000"/>
                            </a:schemeClr>
                          </a:solidFill>
                          <a:latin typeface="+mj-ea"/>
                          <a:ea typeface="+mj-ea"/>
                          <a:cs typeface="Verdana" pitchFamily="34" charset="0"/>
                        </a:rPr>
                        <a:t>の遷移先</a:t>
                      </a:r>
                      <a:r>
                        <a:rPr lang="en-US" altLang="ja-JP" sz="800" dirty="0">
                          <a:solidFill>
                            <a:schemeClr val="tx1">
                              <a:lumMod val="75000"/>
                              <a:lumOff val="25000"/>
                            </a:schemeClr>
                          </a:solidFill>
                          <a:latin typeface="+mj-ea"/>
                          <a:ea typeface="+mj-ea"/>
                          <a:cs typeface="Verdana" pitchFamily="34" charset="0"/>
                        </a:rPr>
                        <a:t>URL</a:t>
                      </a:r>
                      <a:r>
                        <a:rPr lang="ja-JP" altLang="en-US" sz="800" dirty="0">
                          <a:solidFill>
                            <a:schemeClr val="tx1">
                              <a:lumMod val="75000"/>
                              <a:lumOff val="25000"/>
                            </a:schemeClr>
                          </a:solidFill>
                          <a:latin typeface="+mj-ea"/>
                          <a:ea typeface="+mj-ea"/>
                          <a:cs typeface="Verdana" pitchFamily="34" charset="0"/>
                        </a:rPr>
                        <a:t>において「</a:t>
                      </a:r>
                      <a:r>
                        <a:rPr lang="en-US" altLang="ja-JP" sz="800" dirty="0">
                          <a:solidFill>
                            <a:schemeClr val="tx1">
                              <a:lumMod val="75000"/>
                              <a:lumOff val="25000"/>
                            </a:schemeClr>
                          </a:solidFill>
                          <a:latin typeface="+mj-ea"/>
                          <a:ea typeface="+mj-ea"/>
                          <a:cs typeface="Verdana" pitchFamily="34" charset="0"/>
                        </a:rPr>
                        <a:t>PC</a:t>
                      </a:r>
                      <a:r>
                        <a:rPr lang="ja-JP" altLang="en-US" sz="800" dirty="0">
                          <a:solidFill>
                            <a:schemeClr val="tx1">
                              <a:lumMod val="75000"/>
                              <a:lumOff val="25000"/>
                            </a:schemeClr>
                          </a:solidFill>
                          <a:latin typeface="+mj-ea"/>
                          <a:ea typeface="+mj-ea"/>
                          <a:cs typeface="Verdana" pitchFamily="34" charset="0"/>
                        </a:rPr>
                        <a:t>とスマホで異なるリンク先指定」「計測用パラメータ付きの</a:t>
                      </a:r>
                      <a:r>
                        <a:rPr lang="en-US" altLang="ja-JP" sz="800" dirty="0">
                          <a:solidFill>
                            <a:schemeClr val="tx1">
                              <a:lumMod val="75000"/>
                              <a:lumOff val="25000"/>
                            </a:schemeClr>
                          </a:solidFill>
                          <a:latin typeface="+mj-ea"/>
                          <a:ea typeface="+mj-ea"/>
                          <a:cs typeface="Verdana" pitchFamily="34" charset="0"/>
                        </a:rPr>
                        <a:t>URL</a:t>
                      </a:r>
                      <a:r>
                        <a:rPr lang="ja-JP" altLang="en-US" sz="800">
                          <a:solidFill>
                            <a:schemeClr val="tx1">
                              <a:lumMod val="75000"/>
                              <a:lumOff val="25000"/>
                            </a:schemeClr>
                          </a:solidFill>
                          <a:latin typeface="+mj-ea"/>
                          <a:ea typeface="+mj-ea"/>
                          <a:cs typeface="Verdana" pitchFamily="34" charset="0"/>
                        </a:rPr>
                        <a:t>」は</a:t>
                      </a:r>
                      <a:endParaRPr lang="en-US" altLang="ja-JP" sz="800" dirty="0">
                        <a:solidFill>
                          <a:schemeClr val="tx1">
                            <a:lumMod val="75000"/>
                            <a:lumOff val="25000"/>
                          </a:schemeClr>
                        </a:solidFill>
                        <a:latin typeface="+mj-ea"/>
                        <a:ea typeface="+mj-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pitchFamily="34" charset="0"/>
                        </a:rPr>
                        <a:t>　不可</a:t>
                      </a:r>
                      <a:r>
                        <a:rPr lang="ja-JP" altLang="en-US" sz="800" dirty="0">
                          <a:solidFill>
                            <a:schemeClr val="tx1">
                              <a:lumMod val="75000"/>
                              <a:lumOff val="25000"/>
                            </a:schemeClr>
                          </a:solidFill>
                          <a:latin typeface="+mj-ea"/>
                          <a:ea typeface="+mj-ea"/>
                          <a:cs typeface="Verdana" pitchFamily="34" charset="0"/>
                        </a:rPr>
                        <a:t>となります。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5132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レポート項目</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a:rPr>
                        <a:t>　</a:t>
                      </a:r>
                      <a:r>
                        <a:rPr lang="en-US" altLang="ja-JP" sz="800" dirty="0">
                          <a:solidFill>
                            <a:schemeClr val="tx1">
                              <a:lumMod val="75000"/>
                              <a:lumOff val="25000"/>
                            </a:schemeClr>
                          </a:solidFill>
                          <a:latin typeface="+mj-ea"/>
                          <a:ea typeface="+mj-ea"/>
                          <a:cs typeface="Verdana"/>
                        </a:rPr>
                        <a:t>PV</a:t>
                      </a:r>
                      <a:r>
                        <a:rPr lang="ja-JP" altLang="en-US" sz="800" dirty="0">
                          <a:solidFill>
                            <a:schemeClr val="tx1">
                              <a:lumMod val="75000"/>
                              <a:lumOff val="25000"/>
                            </a:schemeClr>
                          </a:solidFill>
                          <a:latin typeface="+mj-ea"/>
                          <a:ea typeface="+mj-ea"/>
                          <a:cs typeface="Verdana"/>
                        </a:rPr>
                        <a:t>・</a:t>
                      </a:r>
                      <a:r>
                        <a:rPr lang="en-US" altLang="ja-JP" sz="800" dirty="0">
                          <a:solidFill>
                            <a:schemeClr val="tx1">
                              <a:lumMod val="75000"/>
                              <a:lumOff val="25000"/>
                            </a:schemeClr>
                          </a:solidFill>
                          <a:latin typeface="+mj-ea"/>
                          <a:ea typeface="+mj-ea"/>
                          <a:cs typeface="Verdana"/>
                        </a:rPr>
                        <a:t>UB</a:t>
                      </a:r>
                      <a:r>
                        <a:rPr lang="ja-JP" altLang="en-US" sz="800" dirty="0">
                          <a:solidFill>
                            <a:schemeClr val="tx1">
                              <a:lumMod val="75000"/>
                              <a:lumOff val="25000"/>
                            </a:schemeClr>
                          </a:solidFill>
                          <a:latin typeface="+mj-ea"/>
                          <a:ea typeface="+mj-ea"/>
                          <a:cs typeface="Verdana"/>
                        </a:rPr>
                        <a:t>・ページ内リンクのクリック数など</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a:rPr>
                        <a:t>　</a:t>
                      </a:r>
                      <a:r>
                        <a:rPr lang="en-US" altLang="ja-JP" sz="800" dirty="0">
                          <a:solidFill>
                            <a:schemeClr val="tx1">
                              <a:lumMod val="75000"/>
                              <a:lumOff val="25000"/>
                            </a:schemeClr>
                          </a:solidFill>
                          <a:latin typeface="+mj-ea"/>
                          <a:ea typeface="+mj-ea"/>
                          <a:cs typeface="Verdana"/>
                        </a:rPr>
                        <a:t>※</a:t>
                      </a:r>
                      <a:r>
                        <a:rPr lang="ja-JP" altLang="en-US" sz="800" dirty="0">
                          <a:solidFill>
                            <a:schemeClr val="tx1">
                              <a:lumMod val="75000"/>
                              <a:lumOff val="25000"/>
                            </a:schemeClr>
                          </a:solidFill>
                          <a:latin typeface="+mj-ea"/>
                          <a:ea typeface="+mj-ea"/>
                          <a:cs typeface="Verdana"/>
                        </a:rPr>
                        <a:t>掲載終了から</a:t>
                      </a:r>
                      <a:r>
                        <a:rPr lang="en-US" altLang="ja-JP" sz="800" dirty="0">
                          <a:solidFill>
                            <a:schemeClr val="tx1">
                              <a:lumMod val="75000"/>
                              <a:lumOff val="25000"/>
                            </a:schemeClr>
                          </a:solidFill>
                          <a:latin typeface="+mj-ea"/>
                          <a:ea typeface="+mj-ea"/>
                          <a:cs typeface="Verdana"/>
                        </a:rPr>
                        <a:t>2</a:t>
                      </a:r>
                      <a:r>
                        <a:rPr lang="ja-JP" altLang="en-US" sz="800" dirty="0">
                          <a:solidFill>
                            <a:schemeClr val="tx1">
                              <a:lumMod val="75000"/>
                              <a:lumOff val="25000"/>
                            </a:schemeClr>
                          </a:solidFill>
                          <a:latin typeface="+mj-ea"/>
                          <a:ea typeface="+mj-ea"/>
                          <a:cs typeface="Verdana"/>
                        </a:rPr>
                        <a:t>週間程度でご提出いたします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66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備考</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a:rPr>
                        <a:t>　</a:t>
                      </a:r>
                      <a:r>
                        <a:rPr lang="en-US" altLang="ja-JP" sz="800" dirty="0" err="1">
                          <a:solidFill>
                            <a:schemeClr val="tx1">
                              <a:lumMod val="75000"/>
                              <a:lumOff val="25000"/>
                            </a:schemeClr>
                          </a:solidFill>
                          <a:latin typeface="+mj-ea"/>
                          <a:ea typeface="+mj-ea"/>
                          <a:cs typeface="Verdana"/>
                        </a:rPr>
                        <a:t>carview</a:t>
                      </a:r>
                      <a:r>
                        <a:rPr lang="en-US" altLang="ja-JP" sz="800" dirty="0">
                          <a:solidFill>
                            <a:schemeClr val="tx1">
                              <a:lumMod val="75000"/>
                              <a:lumOff val="25000"/>
                            </a:schemeClr>
                          </a:solidFill>
                          <a:latin typeface="+mj-ea"/>
                          <a:ea typeface="+mj-ea"/>
                          <a:cs typeface="Verdana"/>
                        </a:rPr>
                        <a:t>! </a:t>
                      </a:r>
                      <a:r>
                        <a:rPr lang="ja-JP" altLang="en-US" sz="800" dirty="0">
                          <a:solidFill>
                            <a:schemeClr val="tx1">
                              <a:lumMod val="75000"/>
                              <a:lumOff val="25000"/>
                            </a:schemeClr>
                          </a:solidFill>
                          <a:latin typeface="+mj-ea"/>
                          <a:ea typeface="+mj-ea"/>
                          <a:cs typeface="Verdana"/>
                        </a:rPr>
                        <a:t>の編成方針と合致しないものについてはお断りさせていただく場合があります。</a:t>
                      </a:r>
                      <a:endParaRPr lang="en-US" altLang="ja-JP" sz="800" dirty="0">
                        <a:solidFill>
                          <a:schemeClr val="tx1">
                            <a:lumMod val="75000"/>
                            <a:lumOff val="25000"/>
                          </a:schemeClr>
                        </a:solidFill>
                        <a:latin typeface="+mj-ea"/>
                        <a:ea typeface="+mj-ea"/>
                        <a:cs typeface="Verdan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a:rPr>
                        <a:t>　著作権</a:t>
                      </a:r>
                      <a:r>
                        <a:rPr lang="ja-JP" altLang="en-US" sz="800" dirty="0">
                          <a:solidFill>
                            <a:schemeClr val="tx1">
                              <a:lumMod val="75000"/>
                              <a:lumOff val="25000"/>
                            </a:schemeClr>
                          </a:solidFill>
                          <a:latin typeface="+mj-ea"/>
                          <a:ea typeface="+mj-ea"/>
                          <a:cs typeface="Verdana"/>
                        </a:rPr>
                        <a:t>・編集権は弊社に帰属いたします。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pic>
        <p:nvPicPr>
          <p:cNvPr id="5" name="図 4">
            <a:extLst>
              <a:ext uri="{FF2B5EF4-FFF2-40B4-BE49-F238E27FC236}">
                <a16:creationId xmlns:a16="http://schemas.microsoft.com/office/drawing/2014/main" id="{190B60A3-EB13-AF65-2851-FD80D543F79B}"/>
              </a:ext>
            </a:extLst>
          </p:cNvPr>
          <p:cNvPicPr>
            <a:picLocks noChangeAspect="1"/>
          </p:cNvPicPr>
          <p:nvPr/>
        </p:nvPicPr>
        <p:blipFill>
          <a:blip r:embed="rId3"/>
          <a:stretch>
            <a:fillRect/>
          </a:stretch>
        </p:blipFill>
        <p:spPr>
          <a:xfrm>
            <a:off x="1519836" y="1780802"/>
            <a:ext cx="2170657" cy="3296396"/>
          </a:xfrm>
          <a:prstGeom prst="rect">
            <a:avLst/>
          </a:prstGeom>
        </p:spPr>
      </p:pic>
      <p:sp>
        <p:nvSpPr>
          <p:cNvPr id="6" name="テキスト ボックス 5">
            <a:extLst>
              <a:ext uri="{FF2B5EF4-FFF2-40B4-BE49-F238E27FC236}">
                <a16:creationId xmlns:a16="http://schemas.microsoft.com/office/drawing/2014/main" id="{8D0996B0-8663-9D13-D4BD-084F9A0D6F9A}"/>
              </a:ext>
            </a:extLst>
          </p:cNvPr>
          <p:cNvSpPr txBox="1"/>
          <p:nvPr/>
        </p:nvSpPr>
        <p:spPr>
          <a:xfrm>
            <a:off x="1252600" y="1191346"/>
            <a:ext cx="3101195" cy="276999"/>
          </a:xfrm>
          <a:prstGeom prst="rect">
            <a:avLst/>
          </a:prstGeom>
          <a:noFill/>
        </p:spPr>
        <p:txBody>
          <a:bodyPr wrap="square" rtlCol="0">
            <a:spAutoFit/>
          </a:bodyPr>
          <a:lstStyle/>
          <a:p>
            <a:pPr algn="ctr"/>
            <a:r>
              <a:rPr lang="en-US" altLang="ja-JP" sz="1200" b="1" dirty="0">
                <a:solidFill>
                  <a:schemeClr val="accent5">
                    <a:lumMod val="50000"/>
                  </a:schemeClr>
                </a:solidFill>
                <a:latin typeface="メイリオ" panose="020B0604030504040204" pitchFamily="50" charset="-128"/>
                <a:ea typeface="メイリオ" panose="020B0604030504040204" pitchFamily="50" charset="-128"/>
              </a:rPr>
              <a:t>Yahoo!</a:t>
            </a:r>
            <a:r>
              <a:rPr lang="ja-JP" altLang="en-US" sz="1200" b="1" dirty="0">
                <a:solidFill>
                  <a:schemeClr val="accent5">
                    <a:lumMod val="50000"/>
                  </a:schemeClr>
                </a:solidFill>
                <a:latin typeface="メイリオ" panose="020B0604030504040204" pitchFamily="50" charset="-128"/>
                <a:ea typeface="メイリオ" panose="020B0604030504040204" pitchFamily="50" charset="-128"/>
              </a:rPr>
              <a:t>ニューススポンサードコンテンツ</a:t>
            </a:r>
            <a:endParaRPr kumimoji="1" lang="en-US" altLang="ja-JP" sz="1200" b="1" dirty="0">
              <a:solidFill>
                <a:schemeClr val="accent5">
                  <a:lumMod val="50000"/>
                </a:schemeClr>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713515C0-B99D-5173-59CF-770FE0F7A030}"/>
              </a:ext>
            </a:extLst>
          </p:cNvPr>
          <p:cNvSpPr txBox="1"/>
          <p:nvPr/>
        </p:nvSpPr>
        <p:spPr>
          <a:xfrm>
            <a:off x="1108584" y="6065166"/>
            <a:ext cx="3789388" cy="215444"/>
          </a:xfrm>
          <a:prstGeom prst="rect">
            <a:avLst/>
          </a:prstGeom>
          <a:noFill/>
        </p:spPr>
        <p:txBody>
          <a:bodyPr wrap="square">
            <a:spAutoFit/>
          </a:bodyPr>
          <a:lstStyle/>
          <a:p>
            <a:r>
              <a:rPr lang="en-US" altLang="ja-JP" sz="800" dirty="0">
                <a:solidFill>
                  <a:schemeClr val="accent5">
                    <a:lumMod val="50000"/>
                  </a:schemeClr>
                </a:solidFill>
                <a:latin typeface="メイリオ" panose="020B0604030504040204" pitchFamily="50" charset="-128"/>
                <a:ea typeface="メイリオ" panose="020B0604030504040204" pitchFamily="50" charset="-128"/>
              </a:rPr>
              <a:t>※</a:t>
            </a:r>
            <a:r>
              <a:rPr lang="ja-JP" altLang="en-US" sz="800" dirty="0">
                <a:solidFill>
                  <a:schemeClr val="accent5">
                    <a:lumMod val="50000"/>
                  </a:schemeClr>
                </a:solidFill>
                <a:latin typeface="メイリオ" panose="020B0604030504040204" pitchFamily="50" charset="-128"/>
                <a:ea typeface="メイリオ" panose="020B0604030504040204" pitchFamily="50" charset="-128"/>
              </a:rPr>
              <a:t>画像はイメージとなります。（実際の画面とは異なる場合がございます。）</a:t>
            </a:r>
          </a:p>
        </p:txBody>
      </p:sp>
      <p:pic>
        <p:nvPicPr>
          <p:cNvPr id="8" name="図 7" descr="グラフィカル ユーザー インターフェイス&#10;&#10;AI 生成コンテンツは誤りを含む可能性があります。">
            <a:extLst>
              <a:ext uri="{FF2B5EF4-FFF2-40B4-BE49-F238E27FC236}">
                <a16:creationId xmlns:a16="http://schemas.microsoft.com/office/drawing/2014/main" id="{138127AF-71A1-F5F4-1945-075C0DD2FB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3673" y="2622449"/>
            <a:ext cx="1609624" cy="3199306"/>
          </a:xfrm>
          <a:prstGeom prst="rect">
            <a:avLst/>
          </a:prstGeom>
        </p:spPr>
      </p:pic>
      <p:sp>
        <p:nvSpPr>
          <p:cNvPr id="9" name="テキスト ボックス 8">
            <a:extLst>
              <a:ext uri="{FF2B5EF4-FFF2-40B4-BE49-F238E27FC236}">
                <a16:creationId xmlns:a16="http://schemas.microsoft.com/office/drawing/2014/main" id="{DCC9F5C4-764A-970E-6592-604F22EEF9E5}"/>
              </a:ext>
            </a:extLst>
          </p:cNvPr>
          <p:cNvSpPr txBox="1"/>
          <p:nvPr/>
        </p:nvSpPr>
        <p:spPr>
          <a:xfrm>
            <a:off x="3031270" y="2592943"/>
            <a:ext cx="1650019" cy="3317831"/>
          </a:xfrm>
          <a:prstGeom prst="rect">
            <a:avLst/>
          </a:prstGeom>
          <a:solidFill>
            <a:schemeClr val="bg1">
              <a:lumMod val="95000"/>
              <a:alpha val="30000"/>
            </a:schemeClr>
          </a:solidFill>
          <a:ln>
            <a:noFill/>
          </a:ln>
        </p:spPr>
        <p:txBody>
          <a:bodyPr wrap="square" rtlCol="0">
            <a:spAutoFit/>
          </a:bodyPr>
          <a:lstStyle/>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r>
              <a:rPr kumimoji="1" lang="en-US" altLang="ja-JP" sz="1000" dirty="0">
                <a:solidFill>
                  <a:schemeClr val="bg1">
                    <a:lumMod val="50000"/>
                  </a:schemeClr>
                </a:solidFill>
                <a:latin typeface="メイリオ" panose="020B0604030504040204" pitchFamily="50" charset="-128"/>
                <a:ea typeface="メイリオ" panose="020B0604030504040204" pitchFamily="50" charset="-128"/>
              </a:rPr>
              <a:t>SAMPLE</a:t>
            </a: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841434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25255</TotalTime>
  <Words>4023</Words>
  <Application>Microsoft Macintosh PowerPoint</Application>
  <PresentationFormat>ワイド画面</PresentationFormat>
  <Paragraphs>357</Paragraphs>
  <Slides>22</Slides>
  <Notes>2</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22</vt:i4>
      </vt:variant>
    </vt:vector>
  </HeadingPairs>
  <TitlesOfParts>
    <vt:vector size="33" baseType="lpstr">
      <vt:lpstr>ヒラギノ角ゴ Pro W3</vt:lpstr>
      <vt:lpstr>メイリオ</vt:lpstr>
      <vt:lpstr>メイリオ</vt:lpstr>
      <vt:lpstr>メイリオ 本文</vt:lpstr>
      <vt:lpstr>Yu Gothic Medium</vt:lpstr>
      <vt:lpstr>Arial</vt:lpstr>
      <vt:lpstr>Calibri</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613</cp:revision>
  <dcterms:created xsi:type="dcterms:W3CDTF">2020-02-26T07:28:11Z</dcterms:created>
  <dcterms:modified xsi:type="dcterms:W3CDTF">2025-07-22T01:48:49Z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2024-12-18T11:17:54Z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f5878473-4a7a-4605-9e9c-34de45cf3678</vt:lpwstr>
  </property>
  <property fmtid="{D5CDD505-2E9C-101B-9397-08002B2CF9AE}" pid="8" name="MSIP_Label_defa4170-0d19-0005-0004-bc88714345d2_ContentBits">
    <vt:lpwstr>0</vt:lpwstr>
  </property>
</Properties>
</file>