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23"/>
  </p:notesMasterIdLst>
  <p:sldIdLst>
    <p:sldId id="469" r:id="rId2"/>
    <p:sldId id="572" r:id="rId3"/>
    <p:sldId id="544" r:id="rId4"/>
    <p:sldId id="701" r:id="rId5"/>
    <p:sldId id="559" r:id="rId6"/>
    <p:sldId id="702" r:id="rId7"/>
    <p:sldId id="703" r:id="rId8"/>
    <p:sldId id="600" r:id="rId9"/>
    <p:sldId id="697" r:id="rId10"/>
    <p:sldId id="705" r:id="rId11"/>
    <p:sldId id="709" r:id="rId12"/>
    <p:sldId id="706" r:id="rId13"/>
    <p:sldId id="698" r:id="rId14"/>
    <p:sldId id="569" r:id="rId15"/>
    <p:sldId id="708" r:id="rId16"/>
    <p:sldId id="713" r:id="rId17"/>
    <p:sldId id="714" r:id="rId18"/>
    <p:sldId id="715" r:id="rId19"/>
    <p:sldId id="716" r:id="rId20"/>
    <p:sldId id="712" r:id="rId21"/>
    <p:sldId id="512"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3E"/>
    <a:srgbClr val="CBCBD2"/>
    <a:srgbClr val="E9E9E9"/>
    <a:srgbClr val="65658B"/>
    <a:srgbClr val="F5F5F5"/>
    <a:srgbClr val="66668B"/>
    <a:srgbClr val="E5E5EC"/>
    <a:srgbClr val="0D0D0D"/>
    <a:srgbClr val="E5E5EB"/>
    <a:srgbClr val="FF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677" autoAdjust="0"/>
    <p:restoredTop sz="93973" autoAdjust="0"/>
  </p:normalViewPr>
  <p:slideViewPr>
    <p:cSldViewPr snapToGrid="0">
      <p:cViewPr varScale="1">
        <p:scale>
          <a:sx n="109" d="100"/>
          <a:sy n="109" d="100"/>
        </p:scale>
        <p:origin x="1344" y="488"/>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2025/1/21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dirty="0"/>
              <a:t>セールスシート</a:t>
            </a:r>
            <a:endParaRPr lang="ja-JP" altLang="en-US" dirty="0"/>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dirty="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dirty="0">
                <a:solidFill>
                  <a:schemeClr val="accent3"/>
                </a:solidFill>
                <a:latin typeface="Meiryo" panose="020B0604030504040204" pitchFamily="34" charset="-128"/>
                <a:ea typeface="Meiryo" panose="020B0604030504040204" pitchFamily="34" charset="-128"/>
              </a:rPr>
              <a:t>メイリオ　</a:t>
            </a:r>
            <a:r>
              <a:rPr lang="en-US" altLang="ja-JP" sz="1200" dirty="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1.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1"/>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2" imgW="7772400" imgH="10058400" progId="TCLayout.ActiveDocument.1">
                  <p:embed/>
                </p:oleObj>
              </mc:Choice>
              <mc:Fallback>
                <p:oleObj name="think-cell スライド" r:id="rId12"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3"/>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jpeg"/><Relationship Id="rId12" Type="http://schemas.openxmlformats.org/officeDocument/2006/relationships/image" Target="../media/image32.sv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12.png"/><Relationship Id="rId1" Type="http://schemas.openxmlformats.org/officeDocument/2006/relationships/slideLayout" Target="../slideLayouts/slideLayout4.xml"/><Relationship Id="rId5" Type="http://schemas.openxmlformats.org/officeDocument/2006/relationships/image" Target="../media/image34.sv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36.png"/><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hyperlink" Target="https://ads-help.yahoo-net.jp/s/article/H000044855?language=ja"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15.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lang="en-US" altLang="ja-JP" dirty="0" err="1">
                <a:cs typeface="Segoe UI" panose="020B0502040204020203" pitchFamily="34" charset="0"/>
              </a:rPr>
              <a:t>c</a:t>
            </a:r>
            <a:r>
              <a:rPr kumimoji="1" lang="en-US" altLang="ja-JP" sz="4000" b="1" i="0" dirty="0" err="1">
                <a:solidFill>
                  <a:schemeClr val="bg1"/>
                </a:solidFill>
                <a:latin typeface="Meiryo" panose="020B0604030504040204" pitchFamily="34" charset="-128"/>
                <a:ea typeface="Meiryo" panose="020B0604030504040204" pitchFamily="34" charset="-128"/>
                <a:cs typeface="Segoe UI" panose="020B0502040204020203" pitchFamily="34" charset="0"/>
              </a:rPr>
              <a:t>arview</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　タイアップ</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2025</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4</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2025</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lang="en-US" altLang="ja-JP" dirty="0">
                <a:cs typeface="Segoe UI" panose="020B0502040204020203" pitchFamily="34" charset="0"/>
              </a:rPr>
              <a:t>9</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商品資料</a:t>
            </a:r>
            <a:endParaRPr lang="ja-JP" altLang="en-US" dirty="0"/>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1196349" cy="220983"/>
          </a:xfrm>
        </p:spPr>
        <p:txBody>
          <a:bodyPr/>
          <a:lstStyle/>
          <a:p>
            <a:r>
              <a:rPr lang="en-US" altLang="ja-JP" sz="1200" dirty="0"/>
              <a:t>2025/1/22</a:t>
            </a:r>
            <a:endParaRPr lang="ja-JP" altLang="en-US" sz="1200" dirty="0"/>
          </a:p>
          <a:p>
            <a:endParaRPr lang="ja-JP" altLang="en-US" sz="600" dirty="0"/>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dirty="0"/>
              <a:t>LINE</a:t>
            </a:r>
            <a:r>
              <a:rPr lang="ja-JP" altLang="en-US" dirty="0"/>
              <a:t>ヤフー株式会社</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kumimoji="1" lang="ja-JP" altLang="en-US"/>
              <a:t>効果検証レポート</a:t>
            </a:r>
            <a:endParaRPr kumimoji="1" lang="ja-JP" altLang="en-US" dirty="0"/>
          </a:p>
        </p:txBody>
      </p:sp>
      <p:sp>
        <p:nvSpPr>
          <p:cNvPr id="5" name="正方形/長方形 4">
            <a:extLst>
              <a:ext uri="{FF2B5EF4-FFF2-40B4-BE49-F238E27FC236}">
                <a16:creationId xmlns:a16="http://schemas.microsoft.com/office/drawing/2014/main" id="{58B96302-D1AB-D7CA-79CA-610E49422EC1}"/>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a:t>
            </a:r>
            <a:r>
              <a:rPr lang="ja-JP" altLang="en-US" sz="1600">
                <a:solidFill>
                  <a:srgbClr val="545454"/>
                </a:solidFill>
                <a:latin typeface="Meiryo" panose="020B0604030504040204" pitchFamily="34" charset="-128"/>
                <a:ea typeface="Meiryo" panose="020B0604030504040204" pitchFamily="34" charset="-128"/>
              </a:rPr>
              <a:t>し、タイアップ実施</a:t>
            </a:r>
            <a:r>
              <a:rPr lang="ja-JP" altLang="en-US" sz="1600" dirty="0">
                <a:solidFill>
                  <a:srgbClr val="545454"/>
                </a:solidFill>
                <a:latin typeface="Meiryo" panose="020B0604030504040204" pitchFamily="34" charset="-128"/>
                <a:ea typeface="Meiryo" panose="020B0604030504040204" pitchFamily="34" charset="-128"/>
              </a:rPr>
              <a:t>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sp>
        <p:nvSpPr>
          <p:cNvPr id="7" name="角丸四角形 59">
            <a:extLst>
              <a:ext uri="{FF2B5EF4-FFF2-40B4-BE49-F238E27FC236}">
                <a16:creationId xmlns:a16="http://schemas.microsoft.com/office/drawing/2014/main" id="{59A97DED-0EA0-15D4-5434-7914CD274D15}"/>
              </a:ext>
            </a:extLst>
          </p:cNvPr>
          <p:cNvSpPr/>
          <p:nvPr/>
        </p:nvSpPr>
        <p:spPr>
          <a:xfrm>
            <a:off x="1258812" y="2315502"/>
            <a:ext cx="5091137" cy="1541961"/>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タイアップページ</a:t>
            </a:r>
          </a:p>
          <a:p>
            <a:pPr marL="418950" lvl="1" indent="-141750">
              <a:lnSpc>
                <a:spcPct val="120000"/>
              </a:lnSpc>
              <a:buFont typeface="Arial" panose="020B0604020202020204" pitchFamily="34" charset="0"/>
              <a:buChar char="•"/>
              <a:defRPr/>
            </a:pPr>
            <a:r>
              <a:rPr kumimoji="0" lang="en" altLang="ja-JP" sz="1200" kern="0" dirty="0">
                <a:solidFill>
                  <a:schemeClr val="tx1">
                    <a:lumMod val="75000"/>
                    <a:lumOff val="25000"/>
                  </a:schemeClr>
                </a:solidFill>
                <a:latin typeface="Meiryo" panose="020B0604030504040204" pitchFamily="34" charset="-128"/>
                <a:ea typeface="Meiryo" panose="020B0604030504040204" pitchFamily="34" charset="-128"/>
              </a:rPr>
              <a:t>PV</a:t>
            </a:r>
            <a:r>
              <a:rPr kumimoji="0" lang="ja-JP" altLang="en" sz="1200" kern="0" dirty="0">
                <a:solidFill>
                  <a:schemeClr val="tx1">
                    <a:lumMod val="75000"/>
                    <a:lumOff val="25000"/>
                  </a:schemeClr>
                </a:solidFill>
                <a:latin typeface="Meiryo" panose="020B0604030504040204" pitchFamily="34" charset="-128"/>
                <a:ea typeface="Meiryo" panose="020B0604030504040204" pitchFamily="34" charset="-128"/>
              </a:rPr>
              <a:t>・</a:t>
            </a:r>
            <a:r>
              <a:rPr kumimoji="0" lang="en" altLang="ja-JP" sz="1200" kern="0" dirty="0">
                <a:solidFill>
                  <a:schemeClr val="tx1">
                    <a:lumMod val="75000"/>
                    <a:lumOff val="25000"/>
                  </a:schemeClr>
                </a:solidFill>
                <a:latin typeface="Meiryo" panose="020B0604030504040204" pitchFamily="34" charset="-128"/>
                <a:ea typeface="Meiryo" panose="020B0604030504040204" pitchFamily="34" charset="-128"/>
              </a:rPr>
              <a:t>UB</a:t>
            </a:r>
          </a:p>
          <a:p>
            <a:pPr marL="418950" lvl="1" indent="-141750">
              <a:lnSpc>
                <a:spcPct val="120000"/>
              </a:lnSpc>
              <a:buFont typeface="Arial" panose="020B0604020202020204" pitchFamily="34" charset="0"/>
              <a:buChar char="•"/>
              <a:defRPr/>
            </a:pP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タイアップ内の広告主様ページへの誘導枠クリック数・率</a:t>
            </a:r>
          </a:p>
          <a:p>
            <a:pPr marL="418950" lvl="1" indent="-141750">
              <a:lnSpc>
                <a:spcPct val="120000"/>
              </a:lnSpc>
              <a:buFont typeface="Arial" panose="020B0604020202020204" pitchFamily="34" charset="0"/>
              <a:buChar char="•"/>
              <a:defRPr/>
            </a:pP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タイアップ訪問者の性別・性別</a:t>
            </a:r>
            <a:r>
              <a:rPr kumimoji="0" lang="en-US" altLang="ja-JP" sz="1200" kern="0" dirty="0">
                <a:solidFill>
                  <a:schemeClr val="tx1">
                    <a:lumMod val="75000"/>
                    <a:lumOff val="25000"/>
                  </a:schemeClr>
                </a:solidFill>
                <a:latin typeface="Meiryo" panose="020B0604030504040204" pitchFamily="34" charset="-128"/>
                <a:ea typeface="Meiryo" panose="020B0604030504040204" pitchFamily="34" charset="-128"/>
              </a:rPr>
              <a:t>×</a:t>
            </a: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年齢層比率</a:t>
            </a:r>
            <a:endParaRPr kumimoji="0" lang="en-US" altLang="ja-JP" sz="1200" kern="0" dirty="0">
              <a:solidFill>
                <a:schemeClr val="tx1">
                  <a:lumMod val="75000"/>
                  <a:lumOff val="25000"/>
                </a:schemeClr>
              </a:solidFill>
              <a:latin typeface="Meiryo" panose="020B0604030504040204" pitchFamily="34" charset="-128"/>
              <a:ea typeface="Meiryo" panose="020B0604030504040204" pitchFamily="34" charset="-128"/>
            </a:endParaRPr>
          </a:p>
          <a:p>
            <a:pPr marL="177750" indent="-177750">
              <a:lnSpc>
                <a:spcPct val="120000"/>
              </a:lnSpc>
              <a:buFont typeface="Wingdings" pitchFamily="2" charset="2"/>
              <a:buChar char="n"/>
              <a:defRPr/>
            </a:pP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編集誘導枠</a:t>
            </a:r>
          </a:p>
          <a:p>
            <a:pPr marL="418950" lvl="1" indent="-141750">
              <a:lnSpc>
                <a:spcPct val="120000"/>
              </a:lnSpc>
              <a:buFont typeface="Arial" panose="020B0604020202020204" pitchFamily="34" charset="0"/>
              <a:buChar char="•"/>
              <a:defRPr/>
            </a:pPr>
            <a:r>
              <a:rPr kumimoji="0" lang="en" altLang="ja-JP" sz="1200" kern="0" dirty="0">
                <a:solidFill>
                  <a:schemeClr val="tx1">
                    <a:lumMod val="75000"/>
                    <a:lumOff val="25000"/>
                  </a:schemeClr>
                </a:solidFill>
                <a:latin typeface="Meiryo" panose="020B0604030504040204" pitchFamily="34" charset="-128"/>
                <a:ea typeface="Meiryo" panose="020B0604030504040204" pitchFamily="34" charset="-128"/>
              </a:rPr>
              <a:t>PV</a:t>
            </a:r>
          </a:p>
          <a:p>
            <a:pPr marL="418950" lvl="1" indent="-141750">
              <a:lnSpc>
                <a:spcPct val="120000"/>
              </a:lnSpc>
              <a:buFont typeface="Arial" panose="020B0604020202020204" pitchFamily="34" charset="0"/>
              <a:buChar char="•"/>
              <a:defRPr/>
            </a:pP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クリック数・率</a:t>
            </a:r>
            <a:endParaRPr kumimoji="0" lang="en-US" altLang="ja-JP" sz="1200" kern="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8" name="角丸四角形 60">
            <a:extLst>
              <a:ext uri="{FF2B5EF4-FFF2-40B4-BE49-F238E27FC236}">
                <a16:creationId xmlns:a16="http://schemas.microsoft.com/office/drawing/2014/main" id="{0A57DC25-25C6-FAB2-7CFD-6A09F772C267}"/>
              </a:ext>
            </a:extLst>
          </p:cNvPr>
          <p:cNvSpPr/>
          <p:nvPr/>
        </p:nvSpPr>
        <p:spPr>
          <a:xfrm>
            <a:off x="803425" y="1661413"/>
            <a:ext cx="5322291" cy="468000"/>
          </a:xfrm>
          <a:prstGeom prst="roundRect">
            <a:avLst>
              <a:gd name="adj" fmla="val 0"/>
            </a:avLst>
          </a:prstGeom>
          <a:solidFill>
            <a:srgbClr val="E9E9E9"/>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chemeClr val="tx2"/>
                </a:solidFill>
                <a:latin typeface="Meiryo" panose="020B0604030504040204" pitchFamily="34" charset="-128"/>
                <a:ea typeface="Meiryo" panose="020B0604030504040204" pitchFamily="34" charset="-128"/>
              </a:rPr>
              <a:t>集客数・属性広告主様ページへの送客数</a:t>
            </a:r>
            <a:endParaRPr kumimoji="0" lang="en-US" altLang="ja-JP" sz="1600" b="1" kern="0" dirty="0">
              <a:solidFill>
                <a:schemeClr val="tx2"/>
              </a:solidFill>
              <a:latin typeface="Meiryo" panose="020B0604030504040204" pitchFamily="34" charset="-128"/>
              <a:ea typeface="Meiryo" panose="020B0604030504040204" pitchFamily="34" charset="-128"/>
            </a:endParaRPr>
          </a:p>
        </p:txBody>
      </p:sp>
      <p:sp>
        <p:nvSpPr>
          <p:cNvPr id="10" name="円/楕円 63">
            <a:extLst>
              <a:ext uri="{FF2B5EF4-FFF2-40B4-BE49-F238E27FC236}">
                <a16:creationId xmlns:a16="http://schemas.microsoft.com/office/drawing/2014/main" id="{7AF17564-31D5-2250-1B93-FAA5F9A6062B}"/>
              </a:ext>
            </a:extLst>
          </p:cNvPr>
          <p:cNvSpPr/>
          <p:nvPr/>
        </p:nvSpPr>
        <p:spPr>
          <a:xfrm>
            <a:off x="479425" y="1607413"/>
            <a:ext cx="576000" cy="576000"/>
          </a:xfrm>
          <a:prstGeom prst="ellipse">
            <a:avLst/>
          </a:prstGeom>
          <a:solidFill>
            <a:schemeClr val="tx2"/>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1" name="グラフィックス 10" descr="棒グラフ (上昇) 単色塗りつぶし">
            <a:extLst>
              <a:ext uri="{FF2B5EF4-FFF2-40B4-BE49-F238E27FC236}">
                <a16:creationId xmlns:a16="http://schemas.microsoft.com/office/drawing/2014/main" id="{52E3377D-75D1-29F3-8361-856F8188A4C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0037" y="1728025"/>
            <a:ext cx="334776" cy="334776"/>
          </a:xfrm>
          <a:prstGeom prst="rect">
            <a:avLst/>
          </a:prstGeom>
        </p:spPr>
      </p:pic>
      <p:pic>
        <p:nvPicPr>
          <p:cNvPr id="12" name="図 11">
            <a:extLst>
              <a:ext uri="{FF2B5EF4-FFF2-40B4-BE49-F238E27FC236}">
                <a16:creationId xmlns:a16="http://schemas.microsoft.com/office/drawing/2014/main" id="{3E9CF625-9F1A-9BF7-FD2C-C27B0748C94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449716" y="1889338"/>
            <a:ext cx="2802407" cy="1478333"/>
          </a:xfrm>
          <a:prstGeom prst="rect">
            <a:avLst/>
          </a:prstGeom>
          <a:ln w="6350">
            <a:solidFill>
              <a:schemeClr val="tx2"/>
            </a:solidFill>
          </a:ln>
          <a:effectLst>
            <a:outerShdw dist="38100" dir="2700000" algn="tl" rotWithShape="0">
              <a:schemeClr val="tx2">
                <a:alpha val="40000"/>
              </a:schemeClr>
            </a:outerShdw>
          </a:effectLst>
        </p:spPr>
      </p:pic>
      <p:pic>
        <p:nvPicPr>
          <p:cNvPr id="13" name="図 12">
            <a:extLst>
              <a:ext uri="{FF2B5EF4-FFF2-40B4-BE49-F238E27FC236}">
                <a16:creationId xmlns:a16="http://schemas.microsoft.com/office/drawing/2014/main" id="{F60F7944-0244-B607-46C5-36E4D18BBBE8}"/>
              </a:ext>
            </a:extLst>
          </p:cNvPr>
          <p:cNvPicPr>
            <a:picLocks noChangeAspect="1"/>
          </p:cNvPicPr>
          <p:nvPr/>
        </p:nvPicPr>
        <p:blipFill>
          <a:blip r:embed="rId6"/>
          <a:stretch>
            <a:fillRect/>
          </a:stretch>
        </p:blipFill>
        <p:spPr>
          <a:xfrm>
            <a:off x="8907023" y="2098357"/>
            <a:ext cx="2770146" cy="1564979"/>
          </a:xfrm>
          <a:prstGeom prst="rect">
            <a:avLst/>
          </a:prstGeom>
          <a:ln w="6350">
            <a:solidFill>
              <a:schemeClr val="tx2"/>
            </a:solidFill>
          </a:ln>
          <a:effectLst>
            <a:outerShdw dist="38100" dir="2700000" algn="tl" rotWithShape="0">
              <a:schemeClr val="tx2">
                <a:alpha val="40000"/>
              </a:schemeClr>
            </a:outerShdw>
          </a:effectLst>
        </p:spPr>
      </p:pic>
      <p:sp>
        <p:nvSpPr>
          <p:cNvPr id="14" name="角丸四角形 68">
            <a:extLst>
              <a:ext uri="{FF2B5EF4-FFF2-40B4-BE49-F238E27FC236}">
                <a16:creationId xmlns:a16="http://schemas.microsoft.com/office/drawing/2014/main" id="{5A47064F-BE24-F180-30EB-F5C144043F81}"/>
              </a:ext>
            </a:extLst>
          </p:cNvPr>
          <p:cNvSpPr/>
          <p:nvPr/>
        </p:nvSpPr>
        <p:spPr>
          <a:xfrm>
            <a:off x="9148115" y="5075139"/>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545454"/>
                </a:solidFill>
                <a:latin typeface="Meiryo" panose="020B0604030504040204" pitchFamily="34" charset="-128"/>
                <a:ea typeface="Meiryo" panose="020B0604030504040204" pitchFamily="34" charset="-128"/>
              </a:rPr>
            </a:br>
            <a:r>
              <a:rPr kumimoji="0" lang="ja-JP" altLang="en-US" sz="800" kern="0" dirty="0">
                <a:solidFill>
                  <a:srgbClr val="545454"/>
                </a:solidFill>
                <a:latin typeface="Meiryo" panose="020B0604030504040204" pitchFamily="34" charset="-128"/>
                <a:ea typeface="Meiryo" panose="020B0604030504040204" pitchFamily="34" charset="-128"/>
              </a:rPr>
              <a:t>また、回答数は</a:t>
            </a:r>
            <a:r>
              <a:rPr kumimoji="0" lang="en-US" altLang="ja-JP" sz="800" kern="0" dirty="0">
                <a:solidFill>
                  <a:srgbClr val="545454"/>
                </a:solidFill>
                <a:latin typeface="Meiryo" panose="020B0604030504040204" pitchFamily="34" charset="-128"/>
                <a:ea typeface="Meiryo" panose="020B0604030504040204" pitchFamily="34" charset="-128"/>
              </a:rPr>
              <a:t>500</a:t>
            </a:r>
            <a:r>
              <a:rPr kumimoji="0" lang="ja-JP" altLang="en-US" sz="800" kern="0" dirty="0">
                <a:solidFill>
                  <a:srgbClr val="545454"/>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15" name="図 14">
            <a:extLst>
              <a:ext uri="{FF2B5EF4-FFF2-40B4-BE49-F238E27FC236}">
                <a16:creationId xmlns:a16="http://schemas.microsoft.com/office/drawing/2014/main" id="{3F9764B1-3F52-747D-B1E6-369DDE5FE7C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71505" y="4094240"/>
            <a:ext cx="2258417" cy="1835599"/>
          </a:xfrm>
          <a:prstGeom prst="rect">
            <a:avLst/>
          </a:prstGeom>
          <a:ln w="6350">
            <a:solidFill>
              <a:schemeClr val="tx2"/>
            </a:solidFill>
          </a:ln>
          <a:effectLst>
            <a:outerShdw dist="38100" dir="2700000" algn="tl" rotWithShape="0">
              <a:schemeClr val="tx2">
                <a:alpha val="40000"/>
              </a:schemeClr>
            </a:outerShdw>
          </a:effectLst>
        </p:spPr>
      </p:pic>
      <p:pic>
        <p:nvPicPr>
          <p:cNvPr id="16" name="Picture 2" descr="B1D2497D-1EBE-4057-8CE8-D155B6774F92-L0-001">
            <a:extLst>
              <a:ext uri="{FF2B5EF4-FFF2-40B4-BE49-F238E27FC236}">
                <a16:creationId xmlns:a16="http://schemas.microsoft.com/office/drawing/2014/main" id="{199CB6C0-615C-608E-44D4-EBACF9E44F9E}"/>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6420"/>
          <a:stretch/>
        </p:blipFill>
        <p:spPr bwMode="auto">
          <a:xfrm>
            <a:off x="7835412" y="4471893"/>
            <a:ext cx="1160427" cy="1931500"/>
          </a:xfrm>
          <a:prstGeom prst="rect">
            <a:avLst/>
          </a:prstGeom>
          <a:noFill/>
          <a:ln w="6350">
            <a:solidFill>
              <a:schemeClr val="tx2"/>
            </a:solidFill>
            <a:miter lim="800000"/>
            <a:headEnd/>
            <a:tailEnd/>
          </a:ln>
          <a:effectLst>
            <a:outerShdw dist="38100" dir="2700000" algn="tl" rotWithShape="0">
              <a:schemeClr val="tx2">
                <a:alpha val="40000"/>
              </a:schemeClr>
            </a:outerShdw>
          </a:effectLst>
          <a:extLst>
            <a:ext uri="{909E8E84-426E-40DD-AFC4-6F175D3DCCD1}">
              <a14:hiddenFill xmlns:a14="http://schemas.microsoft.com/office/drawing/2010/main">
                <a:solidFill>
                  <a:srgbClr val="FFFFFF"/>
                </a:solidFill>
              </a14:hiddenFill>
            </a:ext>
          </a:extLst>
        </p:spPr>
      </p:pic>
      <p:sp>
        <p:nvSpPr>
          <p:cNvPr id="17" name="角丸四角形 77">
            <a:extLst>
              <a:ext uri="{FF2B5EF4-FFF2-40B4-BE49-F238E27FC236}">
                <a16:creationId xmlns:a16="http://schemas.microsoft.com/office/drawing/2014/main" id="{0271BE23-3856-C57A-FFC2-94C60C57BB1C}"/>
              </a:ext>
            </a:extLst>
          </p:cNvPr>
          <p:cNvSpPr/>
          <p:nvPr/>
        </p:nvSpPr>
        <p:spPr>
          <a:xfrm>
            <a:off x="8153370" y="1669886"/>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レポートサンプル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18" name="角丸四角形 78">
            <a:extLst>
              <a:ext uri="{FF2B5EF4-FFF2-40B4-BE49-F238E27FC236}">
                <a16:creationId xmlns:a16="http://schemas.microsoft.com/office/drawing/2014/main" id="{12B48A19-DDF4-4C86-96D7-8B51AC31DAEB}"/>
              </a:ext>
            </a:extLst>
          </p:cNvPr>
          <p:cNvSpPr/>
          <p:nvPr/>
        </p:nvSpPr>
        <p:spPr>
          <a:xfrm>
            <a:off x="7108480" y="3886455"/>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21" name="角丸四角形 21">
            <a:extLst>
              <a:ext uri="{FF2B5EF4-FFF2-40B4-BE49-F238E27FC236}">
                <a16:creationId xmlns:a16="http://schemas.microsoft.com/office/drawing/2014/main" id="{3B0D6AE1-1C33-3211-991D-BFEF5E2B793D}"/>
              </a:ext>
            </a:extLst>
          </p:cNvPr>
          <p:cNvSpPr/>
          <p:nvPr/>
        </p:nvSpPr>
        <p:spPr>
          <a:xfrm>
            <a:off x="1258812" y="4637852"/>
            <a:ext cx="5091136" cy="212366"/>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200">
                <a:solidFill>
                  <a:schemeClr val="tx1">
                    <a:lumMod val="75000"/>
                    <a:lumOff val="25000"/>
                  </a:schemeClr>
                </a:solidFill>
                <a:latin typeface="Meiryo" panose="020B0604030504040204" pitchFamily="34" charset="-128"/>
                <a:ea typeface="Meiryo" panose="020B0604030504040204" pitchFamily="34" charset="-128"/>
              </a:rPr>
              <a:t>読了率</a:t>
            </a:r>
            <a:endParaRPr kumimoji="0" lang="en-US" altLang="ja-JP" sz="1200" kern="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22" name="角丸四角形 22">
            <a:extLst>
              <a:ext uri="{FF2B5EF4-FFF2-40B4-BE49-F238E27FC236}">
                <a16:creationId xmlns:a16="http://schemas.microsoft.com/office/drawing/2014/main" id="{AF6F8CBF-5C31-D9F5-5C70-E90C44729096}"/>
              </a:ext>
            </a:extLst>
          </p:cNvPr>
          <p:cNvSpPr/>
          <p:nvPr/>
        </p:nvSpPr>
        <p:spPr>
          <a:xfrm>
            <a:off x="803425" y="3987191"/>
            <a:ext cx="5322291" cy="468000"/>
          </a:xfrm>
          <a:prstGeom prst="roundRect">
            <a:avLst>
              <a:gd name="adj" fmla="val 0"/>
            </a:avLst>
          </a:prstGeom>
          <a:solidFill>
            <a:srgbClr val="E9E9E9"/>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chemeClr val="tx2"/>
                </a:solidFill>
                <a:latin typeface="Meiryo" panose="020B0604030504040204" pitchFamily="34" charset="-128"/>
                <a:ea typeface="Meiryo" panose="020B0604030504040204" pitchFamily="34" charset="-128"/>
              </a:rPr>
              <a:t>記事閲覧態度</a:t>
            </a:r>
          </a:p>
        </p:txBody>
      </p:sp>
      <p:sp>
        <p:nvSpPr>
          <p:cNvPr id="24" name="円/楕円 24">
            <a:extLst>
              <a:ext uri="{FF2B5EF4-FFF2-40B4-BE49-F238E27FC236}">
                <a16:creationId xmlns:a16="http://schemas.microsoft.com/office/drawing/2014/main" id="{5B0DAC09-0E74-0F17-EC22-C38AEC265F8A}"/>
              </a:ext>
            </a:extLst>
          </p:cNvPr>
          <p:cNvSpPr/>
          <p:nvPr/>
        </p:nvSpPr>
        <p:spPr>
          <a:xfrm>
            <a:off x="479425" y="3933191"/>
            <a:ext cx="576000" cy="576000"/>
          </a:xfrm>
          <a:prstGeom prst="ellipse">
            <a:avLst/>
          </a:prstGeom>
          <a:solidFill>
            <a:schemeClr val="tx2"/>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5" name="グラフィックス 24">
            <a:extLst>
              <a:ext uri="{FF2B5EF4-FFF2-40B4-BE49-F238E27FC236}">
                <a16:creationId xmlns:a16="http://schemas.microsoft.com/office/drawing/2014/main" id="{8C7D2106-4756-492B-95A7-A7D140DF007B}"/>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600038" y="4053804"/>
            <a:ext cx="334776" cy="334776"/>
          </a:xfrm>
          <a:prstGeom prst="rect">
            <a:avLst/>
          </a:prstGeom>
        </p:spPr>
      </p:pic>
      <p:sp>
        <p:nvSpPr>
          <p:cNvPr id="27" name="角丸四角形 26">
            <a:extLst>
              <a:ext uri="{FF2B5EF4-FFF2-40B4-BE49-F238E27FC236}">
                <a16:creationId xmlns:a16="http://schemas.microsoft.com/office/drawing/2014/main" id="{CDD1602A-AFBC-6430-4942-710003CCF39E}"/>
              </a:ext>
            </a:extLst>
          </p:cNvPr>
          <p:cNvSpPr/>
          <p:nvPr/>
        </p:nvSpPr>
        <p:spPr>
          <a:xfrm>
            <a:off x="1258812" y="5701466"/>
            <a:ext cx="5091136" cy="470898"/>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400" b="1">
                <a:solidFill>
                  <a:schemeClr val="tx1">
                    <a:lumMod val="75000"/>
                    <a:lumOff val="25000"/>
                  </a:schemeClr>
                </a:solidFill>
                <a:latin typeface="Meiryo" panose="020B0604030504040204" pitchFamily="34" charset="-128"/>
                <a:ea typeface="Meiryo" panose="020B0604030504040204" pitchFamily="34" charset="-128"/>
              </a:rPr>
              <a:t>タイアップ読者に対するアンケートを無償でご提供します。</a:t>
            </a:r>
            <a:br>
              <a:rPr lang="en-US" altLang="ja-JP" sz="1400" b="1" dirty="0">
                <a:solidFill>
                  <a:schemeClr val="tx1">
                    <a:lumMod val="75000"/>
                    <a:lumOff val="25000"/>
                  </a:schemeClr>
                </a:solidFill>
                <a:latin typeface="Meiryo" panose="020B0604030504040204" pitchFamily="34" charset="-128"/>
                <a:ea typeface="Meiryo" panose="020B0604030504040204" pitchFamily="34" charset="-128"/>
              </a:rPr>
            </a:br>
            <a:r>
              <a:rPr lang="ja-JP" altLang="en-US" sz="1200">
                <a:solidFill>
                  <a:schemeClr val="tx1">
                    <a:lumMod val="75000"/>
                    <a:lumOff val="25000"/>
                  </a:schemeClr>
                </a:solidFill>
                <a:latin typeface="Meiryo" panose="020B0604030504040204" pitchFamily="34" charset="-128"/>
                <a:ea typeface="Meiryo" panose="020B0604030504040204" pitchFamily="34" charset="-128"/>
              </a:rPr>
              <a:t>タイアップ記事への評価、読了後の態度変容を問うアンケートです。</a:t>
            </a:r>
          </a:p>
        </p:txBody>
      </p:sp>
      <p:sp>
        <p:nvSpPr>
          <p:cNvPr id="28" name="角丸四角形 27">
            <a:extLst>
              <a:ext uri="{FF2B5EF4-FFF2-40B4-BE49-F238E27FC236}">
                <a16:creationId xmlns:a16="http://schemas.microsoft.com/office/drawing/2014/main" id="{212DDC99-A13C-ECCF-96EA-E123253DBF0E}"/>
              </a:ext>
            </a:extLst>
          </p:cNvPr>
          <p:cNvSpPr/>
          <p:nvPr/>
        </p:nvSpPr>
        <p:spPr>
          <a:xfrm>
            <a:off x="803425" y="5066039"/>
            <a:ext cx="5322291" cy="468000"/>
          </a:xfrm>
          <a:prstGeom prst="roundRect">
            <a:avLst>
              <a:gd name="adj" fmla="val 0"/>
            </a:avLst>
          </a:prstGeom>
          <a:solidFill>
            <a:srgbClr val="E9E9E9"/>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chemeClr val="tx2"/>
                </a:solidFill>
                <a:latin typeface="Meiryo" panose="020B0604030504040204" pitchFamily="34" charset="-128"/>
                <a:ea typeface="Meiryo" panose="020B0604030504040204" pitchFamily="34" charset="-128"/>
              </a:rPr>
              <a:t>態度変容効果</a:t>
            </a:r>
            <a:endParaRPr kumimoji="0" lang="en-US" altLang="ja-JP" sz="1600" b="1" kern="0" dirty="0">
              <a:solidFill>
                <a:schemeClr val="tx2"/>
              </a:solidFill>
              <a:latin typeface="Meiryo" panose="020B0604030504040204" pitchFamily="34" charset="-128"/>
              <a:ea typeface="Meiryo" panose="020B0604030504040204" pitchFamily="34" charset="-128"/>
            </a:endParaRPr>
          </a:p>
        </p:txBody>
      </p:sp>
      <p:sp>
        <p:nvSpPr>
          <p:cNvPr id="30" name="円/楕円 29">
            <a:extLst>
              <a:ext uri="{FF2B5EF4-FFF2-40B4-BE49-F238E27FC236}">
                <a16:creationId xmlns:a16="http://schemas.microsoft.com/office/drawing/2014/main" id="{268F22CF-1EF2-C2B1-85F9-82F2B7BA3522}"/>
              </a:ext>
            </a:extLst>
          </p:cNvPr>
          <p:cNvSpPr/>
          <p:nvPr/>
        </p:nvSpPr>
        <p:spPr>
          <a:xfrm>
            <a:off x="479425" y="5012039"/>
            <a:ext cx="576000" cy="576000"/>
          </a:xfrm>
          <a:prstGeom prst="ellipse">
            <a:avLst/>
          </a:prstGeom>
          <a:solidFill>
            <a:schemeClr val="tx2"/>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31" name="グラフィックス 30">
            <a:extLst>
              <a:ext uri="{FF2B5EF4-FFF2-40B4-BE49-F238E27FC236}">
                <a16:creationId xmlns:a16="http://schemas.microsoft.com/office/drawing/2014/main" id="{86D3132D-00C8-DE28-5B4C-EDA071183C2A}"/>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600038" y="5132652"/>
            <a:ext cx="334776" cy="334776"/>
          </a:xfrm>
          <a:prstGeom prst="rect">
            <a:avLst/>
          </a:prstGeom>
        </p:spPr>
      </p:pic>
    </p:spTree>
    <p:extLst>
      <p:ext uri="{BB962C8B-B14F-4D97-AF65-F5344CB8AC3E}">
        <p14:creationId xmlns:p14="http://schemas.microsoft.com/office/powerpoint/2010/main" val="28916569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t>販売制限カテゴリー</a:t>
            </a:r>
            <a:endParaRPr lang="ja-JP" altLang="en-US" dirty="0"/>
          </a:p>
        </p:txBody>
      </p:sp>
      <p:sp>
        <p:nvSpPr>
          <p:cNvPr id="5" name="Text Box 1031">
            <a:extLst>
              <a:ext uri="{FF2B5EF4-FFF2-40B4-BE49-F238E27FC236}">
                <a16:creationId xmlns:a16="http://schemas.microsoft.com/office/drawing/2014/main" id="{51EBCA5E-74F7-649A-72A6-4142AEA03689}"/>
              </a:ext>
            </a:extLst>
          </p:cNvPr>
          <p:cNvSpPr txBox="1">
            <a:spLocks noChangeArrowheads="1"/>
          </p:cNvSpPr>
          <p:nvPr/>
        </p:nvSpPr>
        <p:spPr bwMode="auto">
          <a:xfrm>
            <a:off x="479425" y="1089340"/>
            <a:ext cx="11233150"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2400" b="1" dirty="0">
                <a:solidFill>
                  <a:schemeClr val="tx2"/>
                </a:solidFill>
                <a:latin typeface="Meiryo" panose="020B0604030504040204" pitchFamily="34" charset="-128"/>
                <a:ea typeface="Meiryo" panose="020B0604030504040204" pitchFamily="34" charset="-128"/>
              </a:rPr>
              <a:t>本タイアップは車関連のプロモーションに限定させていただきます。</a:t>
            </a:r>
            <a:endParaRPr lang="en-US" altLang="ja-JP" sz="2400" b="1" dirty="0">
              <a:solidFill>
                <a:schemeClr val="tx2"/>
              </a:solidFill>
              <a:latin typeface="Meiryo" panose="020B0604030504040204" pitchFamily="34" charset="-128"/>
              <a:ea typeface="Meiryo" panose="020B0604030504040204" pitchFamily="34" charset="-128"/>
            </a:endParaRPr>
          </a:p>
          <a:p>
            <a:pPr>
              <a:lnSpc>
                <a:spcPct val="120000"/>
              </a:lnSpc>
              <a:spcBef>
                <a:spcPct val="0"/>
              </a:spcBef>
              <a:defRPr/>
            </a:pPr>
            <a:br>
              <a:rPr lang="ja-JP" altLang="en-US" sz="1200" dirty="0">
                <a:solidFill>
                  <a:srgbClr val="545454"/>
                </a:solidFill>
                <a:latin typeface="Meiryo" panose="020B0604030504040204" pitchFamily="34" charset="-128"/>
                <a:ea typeface="Meiryo" panose="020B0604030504040204" pitchFamily="34" charset="-128"/>
              </a:rPr>
            </a:br>
            <a:r>
              <a:rPr lang="ja-JP" altLang="en-US" sz="1600" dirty="0">
                <a:solidFill>
                  <a:srgbClr val="545454"/>
                </a:solidFill>
                <a:latin typeface="Meiryo" panose="020B0604030504040204" pitchFamily="34" charset="-128"/>
                <a:ea typeface="Meiryo" panose="020B0604030504040204" pitchFamily="34" charset="-128"/>
              </a:rPr>
              <a:t>プロモーション内容や取り上げるテーマ等によっては、実施いただけない場合があります</a:t>
            </a:r>
            <a:r>
              <a:rPr lang="ja-JP" altLang="en-US" sz="1600">
                <a:solidFill>
                  <a:srgbClr val="545454"/>
                </a:solidFill>
                <a:latin typeface="Meiryo" panose="020B0604030504040204" pitchFamily="34" charset="-128"/>
                <a:ea typeface="Meiryo" panose="020B0604030504040204" pitchFamily="34" charset="-128"/>
              </a:rPr>
              <a:t>ので、</a:t>
            </a:r>
            <a:br>
              <a:rPr lang="en-US" altLang="ja-JP" sz="1600" dirty="0">
                <a:solidFill>
                  <a:srgbClr val="545454"/>
                </a:solidFill>
                <a:latin typeface="Meiryo" panose="020B0604030504040204" pitchFamily="34" charset="-128"/>
                <a:ea typeface="Meiryo" panose="020B0604030504040204" pitchFamily="34" charset="-128"/>
              </a:rPr>
            </a:br>
            <a:r>
              <a:rPr lang="ja-JP" altLang="en-US" sz="1600">
                <a:solidFill>
                  <a:srgbClr val="545454"/>
                </a:solidFill>
                <a:latin typeface="Meiryo" panose="020B0604030504040204" pitchFamily="34" charset="-128"/>
                <a:ea typeface="Meiryo" panose="020B0604030504040204" pitchFamily="34" charset="-128"/>
              </a:rPr>
              <a:t>必ず</a:t>
            </a:r>
            <a:r>
              <a:rPr lang="ja-JP" altLang="en-US" sz="1600" dirty="0">
                <a:solidFill>
                  <a:srgbClr val="545454"/>
                </a:solidFill>
                <a:latin typeface="Meiryo" panose="020B0604030504040204" pitchFamily="34" charset="-128"/>
                <a:ea typeface="Meiryo" panose="020B0604030504040204" pitchFamily="34" charset="-128"/>
              </a:rPr>
              <a:t>事前に掲載可否を弊社にお問い合わせください。</a:t>
            </a:r>
            <a:br>
              <a:rPr lang="ja-JP" altLang="en-US" sz="1600" dirty="0">
                <a:solidFill>
                  <a:srgbClr val="545454"/>
                </a:solidFill>
                <a:latin typeface="Meiryo" panose="020B0604030504040204" pitchFamily="34" charset="-128"/>
                <a:ea typeface="Meiryo" panose="020B0604030504040204" pitchFamily="34" charset="-128"/>
              </a:rPr>
            </a:br>
            <a:r>
              <a:rPr lang="ja-JP" altLang="en-US" sz="1600" dirty="0">
                <a:solidFill>
                  <a:srgbClr val="545454"/>
                </a:solidFill>
                <a:latin typeface="Meiryo" panose="020B0604030504040204" pitchFamily="34" charset="-128"/>
                <a:ea typeface="Meiryo" panose="020B0604030504040204" pitchFamily="34" charset="-128"/>
              </a:rPr>
              <a:t>また、広告主様のサイトが弊社の広告掲載基準を満たすことが、実施の条件となります。</a:t>
            </a:r>
            <a:endParaRPr lang="ja-JP" altLang="en-US" sz="12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4446433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solidFill>
                  <a:schemeClr val="tx2"/>
                </a:solidFill>
                <a:latin typeface="+mn-ea"/>
              </a:rPr>
              <a:t>販売</a:t>
            </a:r>
            <a:r>
              <a:rPr lang="ja-JP" altLang="en-US" b="1">
                <a:solidFill>
                  <a:schemeClr val="tx2"/>
                </a:solidFill>
                <a:latin typeface="+mn-ea"/>
              </a:rPr>
              <a:t>制限カテゴリー</a:t>
            </a:r>
            <a:endParaRPr kumimoji="1" lang="ja-JP" altLang="en-US" sz="3200" b="0" i="0" dirty="0">
              <a:solidFill>
                <a:schemeClr val="tx2"/>
              </a:solidFill>
              <a:latin typeface="Yu Gothic Medium" panose="020B0400000000000000" pitchFamily="34" charset="-128"/>
              <a:ea typeface="Yu Gothic Medium" panose="020B0400000000000000" pitchFamily="34" charset="-128"/>
            </a:endParaRPr>
          </a:p>
        </p:txBody>
      </p:sp>
      <p:sp>
        <p:nvSpPr>
          <p:cNvPr id="5" name="テキスト ボックス 4">
            <a:extLst>
              <a:ext uri="{FF2B5EF4-FFF2-40B4-BE49-F238E27FC236}">
                <a16:creationId xmlns:a16="http://schemas.microsoft.com/office/drawing/2014/main" id="{A19E8DB1-EA79-707C-6177-63E7163EA190}"/>
              </a:ext>
            </a:extLst>
          </p:cNvPr>
          <p:cNvSpPr txBox="1"/>
          <p:nvPr/>
        </p:nvSpPr>
        <p:spPr>
          <a:xfrm>
            <a:off x="443620" y="1268413"/>
            <a:ext cx="11593685" cy="3108543"/>
          </a:xfrm>
          <a:prstGeom prst="rect">
            <a:avLst/>
          </a:prstGeom>
          <a:noFill/>
        </p:spPr>
        <p:txBody>
          <a:bodyPr wrap="square">
            <a:spAutoFit/>
          </a:bodyPr>
          <a:lstStyle/>
          <a:p>
            <a:r>
              <a:rPr lang="ja-JP" altLang="en-US" dirty="0">
                <a:solidFill>
                  <a:schemeClr val="tx1">
                    <a:lumMod val="65000"/>
                    <a:lumOff val="35000"/>
                  </a:schemeClr>
                </a:solidFill>
                <a:latin typeface="+mn-ea"/>
              </a:rPr>
              <a:t>以下の内容はメディア観点でお断りすることがございます。</a:t>
            </a:r>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ユーザーの健康・生命を害したり不快感を与える可能性のあるもの</a:t>
            </a:r>
            <a:endParaRPr lang="en-US" altLang="ja-JP"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コンプライアンス違反や訴訟などの法的リスク、不適切なものを助長する可能性があるもの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子どもを含めユーザーに悪影響を及ぼす可能性のあるものおよびクライアント</a:t>
            </a:r>
            <a:r>
              <a:rPr lang="en-US" altLang="ja-JP" sz="1800" b="0" i="0" u="none" strike="noStrike" baseline="0" dirty="0">
                <a:solidFill>
                  <a:srgbClr val="595959"/>
                </a:solidFill>
                <a:latin typeface="+mn-ea"/>
              </a:rPr>
              <a:t>/</a:t>
            </a:r>
            <a:r>
              <a:rPr lang="ja-JP" altLang="en-US" sz="1800" b="0" i="0" u="none" strike="noStrike" baseline="0" dirty="0">
                <a:solidFill>
                  <a:srgbClr val="595959"/>
                </a:solidFill>
                <a:latin typeface="+mn-ea"/>
              </a:rPr>
              <a:t>当社の信用低下を招くもの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訴求する内容がセンシティブで当社が不適切と判断したもの</a:t>
            </a:r>
            <a:endParaRPr lang="en-US" altLang="ja-JP" sz="1800" b="0" i="0" u="none" strike="noStrike" baseline="0" dirty="0">
              <a:solidFill>
                <a:srgbClr val="595959"/>
              </a:solidFill>
              <a:latin typeface="+mn-ea"/>
            </a:endParaRPr>
          </a:p>
          <a:p>
            <a:endParaRPr lang="en-US" altLang="ja-JP" sz="1400" dirty="0">
              <a:solidFill>
                <a:schemeClr val="tx1">
                  <a:lumMod val="65000"/>
                  <a:lumOff val="35000"/>
                </a:schemeClr>
              </a:solidFill>
              <a:latin typeface="+mj-ea"/>
              <a:ea typeface="+mj-ea"/>
            </a:endParaRPr>
          </a:p>
          <a:p>
            <a:r>
              <a:rPr lang="ja-JP" altLang="en-US" sz="1400" dirty="0">
                <a:solidFill>
                  <a:schemeClr val="tx1">
                    <a:lumMod val="65000"/>
                    <a:lumOff val="35000"/>
                  </a:schemeClr>
                </a:solidFill>
                <a:latin typeface="+mj-ea"/>
                <a:ea typeface="+mj-ea"/>
              </a:rPr>
              <a:t>　</a:t>
            </a:r>
            <a:r>
              <a:rPr lang="ja-JP" altLang="en-US" sz="1400" dirty="0">
                <a:solidFill>
                  <a:schemeClr val="tx1">
                    <a:lumMod val="65000"/>
                    <a:lumOff val="35000"/>
                  </a:schemeClr>
                </a:solidFill>
                <a:latin typeface="ヒラギノ角ゴ Pro W3"/>
              </a:rPr>
              <a:t> </a:t>
            </a:r>
            <a:endParaRPr lang="en-US" altLang="ja-JP" sz="1400" dirty="0">
              <a:solidFill>
                <a:schemeClr val="tx1">
                  <a:lumMod val="65000"/>
                  <a:lumOff val="35000"/>
                </a:schemeClr>
              </a:solidFill>
              <a:latin typeface="+mj-ea"/>
              <a:ea typeface="+mj-ea"/>
            </a:endParaRPr>
          </a:p>
          <a:p>
            <a:endParaRPr lang="en-US" altLang="ja-JP" sz="1400" dirty="0">
              <a:solidFill>
                <a:schemeClr val="tx1">
                  <a:lumMod val="65000"/>
                  <a:lumOff val="35000"/>
                </a:schemeClr>
              </a:solidFill>
              <a:latin typeface="+mj-ea"/>
              <a:ea typeface="+mj-ea"/>
            </a:endParaRPr>
          </a:p>
          <a:p>
            <a:endParaRPr lang="en-US" altLang="ja-JP" sz="1400" b="1" dirty="0">
              <a:solidFill>
                <a:schemeClr val="tx1">
                  <a:lumMod val="65000"/>
                  <a:lumOff val="35000"/>
                </a:schemeClr>
              </a:solidFill>
              <a:latin typeface="+mj-ea"/>
              <a:ea typeface="+mj-ea"/>
            </a:endParaRPr>
          </a:p>
          <a:p>
            <a:pPr marL="449263" indent="-449263"/>
            <a:r>
              <a:rPr lang="ja-JP" altLang="en-US" sz="1400" dirty="0">
                <a:solidFill>
                  <a:schemeClr val="tx1">
                    <a:lumMod val="65000"/>
                    <a:lumOff val="35000"/>
                  </a:schemeClr>
                </a:solidFill>
                <a:latin typeface="ヒラギノ角ゴ Pro W3"/>
              </a:rPr>
              <a:t> </a:t>
            </a:r>
            <a:endParaRPr lang="en-US" altLang="ja-JP" dirty="0">
              <a:solidFill>
                <a:schemeClr val="tx1">
                  <a:lumMod val="65000"/>
                  <a:lumOff val="35000"/>
                </a:schemeClr>
              </a:solidFill>
              <a:latin typeface="ヒラギノ角ゴ Pro W3"/>
            </a:endParaRPr>
          </a:p>
          <a:p>
            <a:r>
              <a:rPr lang="ja-JP" altLang="en-US" dirty="0">
                <a:solidFill>
                  <a:schemeClr val="tx1">
                    <a:lumMod val="65000"/>
                    <a:lumOff val="35000"/>
                  </a:schemeClr>
                </a:solidFill>
                <a:latin typeface="ヒラギノ角ゴ Pro W3"/>
              </a:rPr>
              <a:t>　</a:t>
            </a:r>
            <a:endParaRPr lang="en-US" altLang="ja-JP" sz="1400" dirty="0">
              <a:solidFill>
                <a:srgbClr val="008000"/>
              </a:solidFill>
              <a:latin typeface="ヒラギノ角ゴ Pro W3"/>
            </a:endParaRPr>
          </a:p>
        </p:txBody>
      </p:sp>
    </p:spTree>
    <p:extLst>
      <p:ext uri="{BB962C8B-B14F-4D97-AF65-F5344CB8AC3E}">
        <p14:creationId xmlns:p14="http://schemas.microsoft.com/office/powerpoint/2010/main" val="23444713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63E00EA7-D636-4D6E-02F3-D905C42A98ED}"/>
              </a:ext>
            </a:extLst>
          </p:cNvPr>
          <p:cNvSpPr>
            <a:spLocks noGrp="1"/>
          </p:cNvSpPr>
          <p:nvPr>
            <p:ph type="body" sz="quarter" idx="10"/>
          </p:nvPr>
        </p:nvSpPr>
        <p:spPr/>
        <p:txBody>
          <a:bodyPr/>
          <a:lstStyle/>
          <a:p>
            <a:r>
              <a:rPr lang="ja-JP" altLang="en-US" dirty="0"/>
              <a:t>企画ページの制作・掲載のお申し込み方法</a:t>
            </a:r>
          </a:p>
        </p:txBody>
      </p:sp>
      <p:pic>
        <p:nvPicPr>
          <p:cNvPr id="44" name="図プレースホルダー 18" descr="アイコン&#10;&#10;自動的に生成された説明">
            <a:extLst>
              <a:ext uri="{FF2B5EF4-FFF2-40B4-BE49-F238E27FC236}">
                <a16:creationId xmlns:a16="http://schemas.microsoft.com/office/drawing/2014/main" id="{561120E0-911D-3C63-8441-C5B0E2D2263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71C8A0B5-FDE7-7024-83F1-0E0792C3CFE7}"/>
              </a:ext>
            </a:extLst>
          </p:cNvPr>
          <p:cNvSpPr>
            <a:spLocks noGrp="1"/>
          </p:cNvSpPr>
          <p:nvPr>
            <p:ph type="body" sz="quarter" idx="12"/>
          </p:nvPr>
        </p:nvSpPr>
        <p:spPr>
          <a:xfrm>
            <a:off x="595671" y="81412"/>
            <a:ext cx="866756" cy="410840"/>
          </a:xfrm>
        </p:spPr>
        <p:txBody>
          <a:bodyPr/>
          <a:lstStyle/>
          <a:p>
            <a:pPr marL="0" indent="0" algn="ctr">
              <a:buNone/>
            </a:pPr>
            <a:r>
              <a:rPr lang="ja-JP" altLang="en-US" dirty="0"/>
              <a:t>商品スペック</a:t>
            </a:r>
          </a:p>
        </p:txBody>
      </p:sp>
      <p:sp>
        <p:nvSpPr>
          <p:cNvPr id="3" name="タイトル 2">
            <a:extLst>
              <a:ext uri="{FF2B5EF4-FFF2-40B4-BE49-F238E27FC236}">
                <a16:creationId xmlns:a16="http://schemas.microsoft.com/office/drawing/2014/main" id="{1958CA66-8F94-9B7D-A240-F956F1A557C0}"/>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a:t>
            </a:r>
            <a:r>
              <a:rPr lang="ja-JP" altLang="en-US" sz="1400" dirty="0">
                <a:solidFill>
                  <a:srgbClr val="0D0D0D"/>
                </a:solidFill>
                <a:latin typeface="メイリオ" panose="020B0604030504040204" pitchFamily="50" charset="-128"/>
                <a:ea typeface="メイリオ" panose="020B0604030504040204" pitchFamily="50" charset="-128"/>
              </a:rPr>
              <a:t>広告主様の代理人となる代理店様によっては、本商品をお申し込みいただけない場合がございますので、</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　お申し込み前に弊社担当営業までお問い合わせください。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企画ページの制作・掲載については、以下のフローに沿ってお申し込みの上、</a:t>
            </a:r>
            <a:r>
              <a:rPr lang="ja-JP" altLang="en-US" sz="1400" dirty="0">
                <a:solidFill>
                  <a:srgbClr val="C9002C"/>
                </a:solidFill>
                <a:latin typeface="メイリオ" panose="020B0604030504040204" pitchFamily="50" charset="-128"/>
                <a:ea typeface="メイリオ" panose="020B0604030504040204" pitchFamily="50" charset="-128"/>
              </a:rPr>
              <a:t>クリエイティブ制作委託約款の第</a:t>
            </a:r>
            <a:r>
              <a:rPr lang="en-US" altLang="ja-JP" sz="1400" dirty="0">
                <a:solidFill>
                  <a:srgbClr val="C9002C"/>
                </a:solidFill>
                <a:latin typeface="メイリオ" panose="020B0604030504040204" pitchFamily="50" charset="-128"/>
                <a:ea typeface="メイリオ" panose="020B0604030504040204" pitchFamily="50" charset="-128"/>
              </a:rPr>
              <a:t>9</a:t>
            </a:r>
            <a:r>
              <a:rPr lang="ja-JP" altLang="en-US" sz="1400" dirty="0">
                <a:solidFill>
                  <a:srgbClr val="C9002C"/>
                </a:solidFill>
                <a:latin typeface="メイリオ" panose="020B0604030504040204" pitchFamily="50" charset="-128"/>
                <a:ea typeface="メイリオ" panose="020B0604030504040204" pitchFamily="50" charset="-128"/>
              </a:rPr>
              <a:t>条第</a:t>
            </a:r>
            <a:r>
              <a:rPr lang="en-US" altLang="ja-JP" sz="1400" dirty="0">
                <a:solidFill>
                  <a:srgbClr val="C9002C"/>
                </a:solidFill>
                <a:latin typeface="メイリオ" panose="020B0604030504040204" pitchFamily="50" charset="-128"/>
                <a:ea typeface="メイリオ" panose="020B0604030504040204" pitchFamily="50" charset="-128"/>
              </a:rPr>
              <a:t>1</a:t>
            </a:r>
            <a:r>
              <a:rPr lang="ja-JP" altLang="en-US" sz="1400" dirty="0">
                <a:solidFill>
                  <a:srgbClr val="C9002C"/>
                </a:solidFill>
                <a:latin typeface="メイリオ" panose="020B0604030504040204" pitchFamily="50" charset="-128"/>
                <a:ea typeface="メイリオ" panose="020B0604030504040204" pitchFamily="50" charset="-128"/>
              </a:rPr>
              <a:t>項</a:t>
            </a:r>
            <a:r>
              <a:rPr lang="en-US" altLang="ja-JP" sz="1400" dirty="0">
                <a:solidFill>
                  <a:srgbClr val="C9002C"/>
                </a:solidFill>
                <a:latin typeface="メイリオ" panose="020B0604030504040204" pitchFamily="50" charset="-128"/>
                <a:ea typeface="メイリオ" panose="020B0604030504040204" pitchFamily="50" charset="-128"/>
              </a:rPr>
              <a:t>(2)</a:t>
            </a:r>
            <a:r>
              <a:rPr lang="ja-JP" altLang="en-US" sz="1400" dirty="0">
                <a:solidFill>
                  <a:srgbClr val="C9002C"/>
                </a:solidFill>
                <a:latin typeface="メイリオ" panose="020B0604030504040204" pitchFamily="50" charset="-128"/>
                <a:ea typeface="メイリオ" panose="020B0604030504040204" pitchFamily="50" charset="-128"/>
              </a:rPr>
              <a:t>支払条件</a:t>
            </a:r>
            <a:r>
              <a:rPr lang="en-US" altLang="ja-JP" sz="1400" dirty="0">
                <a:solidFill>
                  <a:srgbClr val="C9002C"/>
                </a:solidFill>
                <a:latin typeface="メイリオ" panose="020B0604030504040204" pitchFamily="50" charset="-128"/>
                <a:ea typeface="メイリオ" panose="020B0604030504040204" pitchFamily="50" charset="-128"/>
              </a:rPr>
              <a:t>2</a:t>
            </a:r>
            <a:r>
              <a:rPr lang="ja-JP" altLang="en-US" sz="1400" dirty="0">
                <a:solidFill>
                  <a:srgbClr val="0D0D0D"/>
                </a:solidFill>
                <a:latin typeface="メイリオ" panose="020B0604030504040204" pitchFamily="50" charset="-128"/>
                <a:ea typeface="メイリオ" panose="020B0604030504040204" pitchFamily="50" charset="-128"/>
              </a:rPr>
              <a:t>に</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したがってお支払いいただきます。また、広告配信のお申し込みが必要な場合、広告配信については別途広告管理ツールにてお申し込み</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いただくこととなりますので、当該広告商品のお申し込み方法をご確認ください。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お申し込みのマニュアル資料「</a:t>
            </a:r>
            <a:r>
              <a:rPr lang="en-US" altLang="ja-JP" sz="1400" dirty="0">
                <a:solidFill>
                  <a:prstClr val="black">
                    <a:lumMod val="65000"/>
                    <a:lumOff val="35000"/>
                  </a:prstClr>
                </a:solidFill>
                <a:latin typeface="メイリオ" panose="020B0604030504040204" pitchFamily="50" charset="-128"/>
                <a:ea typeface="メイリオ" panose="020B0604030504040204" pitchFamily="50" charset="-128"/>
                <a:hlinkClick r:id="rId3"/>
              </a:rPr>
              <a:t>Yahoo!</a:t>
            </a:r>
            <a:r>
              <a:rPr lang="ja-JP" altLang="en-US" sz="1400" dirty="0">
                <a:solidFill>
                  <a:prstClr val="black">
                    <a:lumMod val="65000"/>
                    <a:lumOff val="35000"/>
                  </a:prstClr>
                </a:solidFill>
                <a:latin typeface="メイリオ" panose="020B0604030504040204" pitchFamily="50" charset="-128"/>
                <a:ea typeface="メイリオ" panose="020B0604030504040204" pitchFamily="50" charset="-128"/>
                <a:hlinkClick r:id="rId3"/>
              </a:rPr>
              <a:t>広告ディスプレイ広告（予約型）広告関連サービスのお申込について</a:t>
            </a:r>
            <a:r>
              <a:rPr lang="ja-JP" altLang="en-US" sz="1400" dirty="0">
                <a:solidFill>
                  <a:srgbClr val="0D0D0D"/>
                </a:solidFill>
                <a:latin typeface="メイリオ" panose="020B0604030504040204" pitchFamily="50" charset="-128"/>
                <a:ea typeface="メイリオ" panose="020B0604030504040204" pitchFamily="50" charset="-128"/>
              </a:rPr>
              <a:t>」も併せてご参照ください。</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40" name="正方形/長方形 39">
            <a:extLst>
              <a:ext uri="{FF2B5EF4-FFF2-40B4-BE49-F238E27FC236}">
                <a16:creationId xmlns:a16="http://schemas.microsoft.com/office/drawing/2014/main" id="{767BCD49-6613-033F-D2CF-39AF2A0F16E4}"/>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1" name="正方形/長方形 40">
            <a:extLst>
              <a:ext uri="{FF2B5EF4-FFF2-40B4-BE49-F238E27FC236}">
                <a16:creationId xmlns:a16="http://schemas.microsoft.com/office/drawing/2014/main" id="{F9BA3625-29AB-D401-6090-E8B425EC86B4}"/>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2" name="タイトル 2">
            <a:extLst>
              <a:ext uri="{FF2B5EF4-FFF2-40B4-BE49-F238E27FC236}">
                <a16:creationId xmlns:a16="http://schemas.microsoft.com/office/drawing/2014/main" id="{1B8CE8B4-F890-F5C4-6E22-AE56D716311B}"/>
              </a:ext>
            </a:extLst>
          </p:cNvPr>
          <p:cNvSpPr txBox="1">
            <a:spLocks/>
          </p:cNvSpPr>
          <p:nvPr/>
        </p:nvSpPr>
        <p:spPr>
          <a:xfrm>
            <a:off x="8765282" y="3269448"/>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en-US" altLang="ja-JP" sz="1100" dirty="0">
                <a:solidFill>
                  <a:srgbClr val="0D0D0D"/>
                </a:solidFill>
                <a:latin typeface="Meiryo" panose="020B0604030504040204" pitchFamily="34" charset="-128"/>
                <a:ea typeface="Meiryo" panose="020B0604030504040204" pitchFamily="34" charset="-128"/>
              </a:rPr>
              <a:t>※</a:t>
            </a:r>
            <a:r>
              <a:rPr lang="ja-JP" altLang="en-US" sz="1100" dirty="0">
                <a:solidFill>
                  <a:srgbClr val="0D0D0D"/>
                </a:solidFill>
                <a:latin typeface="Meiryo" panose="020B0604030504040204" pitchFamily="34" charset="-128"/>
                <a:ea typeface="Meiryo" panose="020B0604030504040204" pitchFamily="34" charset="-128"/>
              </a:rPr>
              <a:t>これ以降の</a:t>
            </a:r>
            <a:r>
              <a:rPr lang="ja-JP" altLang="en-US" sz="1100">
                <a:solidFill>
                  <a:srgbClr val="0D0D0D"/>
                </a:solidFill>
                <a:latin typeface="Meiryo" panose="020B0604030504040204" pitchFamily="34" charset="-128"/>
                <a:ea typeface="Meiryo" panose="020B0604030504040204" pitchFamily="34" charset="-128"/>
              </a:rPr>
              <a:t>キャンセルは不可</a:t>
            </a:r>
            <a:r>
              <a:rPr lang="ja-JP" altLang="en-US" sz="1100" dirty="0">
                <a:solidFill>
                  <a:srgbClr val="0D0D0D"/>
                </a:solidFill>
                <a:latin typeface="Meiryo" panose="020B0604030504040204" pitchFamily="34" charset="-128"/>
                <a:ea typeface="Meiryo" panose="020B0604030504040204" pitchFamily="34" charset="-128"/>
              </a:rPr>
              <a:t>となります</a:t>
            </a:r>
          </a:p>
        </p:txBody>
      </p:sp>
      <p:sp>
        <p:nvSpPr>
          <p:cNvPr id="43" name="ホームベース 58">
            <a:extLst>
              <a:ext uri="{FF2B5EF4-FFF2-40B4-BE49-F238E27FC236}">
                <a16:creationId xmlns:a16="http://schemas.microsoft.com/office/drawing/2014/main" id="{79314040-EC41-1FFE-FA27-A4E87441EB55}"/>
              </a:ext>
            </a:extLst>
          </p:cNvPr>
          <p:cNvSpPr/>
          <p:nvPr/>
        </p:nvSpPr>
        <p:spPr>
          <a:xfrm>
            <a:off x="9607855" y="3682882"/>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請求書発行</a:t>
            </a:r>
          </a:p>
        </p:txBody>
      </p:sp>
      <p:sp>
        <p:nvSpPr>
          <p:cNvPr id="46" name="ホームベース 59">
            <a:extLst>
              <a:ext uri="{FF2B5EF4-FFF2-40B4-BE49-F238E27FC236}">
                <a16:creationId xmlns:a16="http://schemas.microsoft.com/office/drawing/2014/main" id="{4B7E770C-B653-8731-7928-D90A7C18859D}"/>
              </a:ext>
            </a:extLst>
          </p:cNvPr>
          <p:cNvSpPr/>
          <p:nvPr/>
        </p:nvSpPr>
        <p:spPr>
          <a:xfrm>
            <a:off x="8247978" y="3682882"/>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納品・掲載</a:t>
            </a:r>
          </a:p>
        </p:txBody>
      </p:sp>
      <p:sp>
        <p:nvSpPr>
          <p:cNvPr id="47" name="ホームベース 60">
            <a:extLst>
              <a:ext uri="{FF2B5EF4-FFF2-40B4-BE49-F238E27FC236}">
                <a16:creationId xmlns:a16="http://schemas.microsoft.com/office/drawing/2014/main" id="{35DEA535-820A-FF12-BB0D-6BF907ACA06A}"/>
              </a:ext>
            </a:extLst>
          </p:cNvPr>
          <p:cNvSpPr/>
          <p:nvPr/>
        </p:nvSpPr>
        <p:spPr>
          <a:xfrm>
            <a:off x="6609638" y="3682882"/>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制作・掲載準備</a:t>
            </a:r>
          </a:p>
        </p:txBody>
      </p:sp>
      <p:sp>
        <p:nvSpPr>
          <p:cNvPr id="48" name="ホームベース 65">
            <a:extLst>
              <a:ext uri="{FF2B5EF4-FFF2-40B4-BE49-F238E27FC236}">
                <a16:creationId xmlns:a16="http://schemas.microsoft.com/office/drawing/2014/main" id="{339670B8-7FBF-F049-8314-A7CA8D2483D7}"/>
              </a:ext>
            </a:extLst>
          </p:cNvPr>
          <p:cNvSpPr/>
          <p:nvPr/>
        </p:nvSpPr>
        <p:spPr>
          <a:xfrm>
            <a:off x="9607855" y="4933896"/>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お支払い</a:t>
            </a:r>
          </a:p>
        </p:txBody>
      </p:sp>
      <p:sp>
        <p:nvSpPr>
          <p:cNvPr id="49" name="ホームベース 66">
            <a:extLst>
              <a:ext uri="{FF2B5EF4-FFF2-40B4-BE49-F238E27FC236}">
                <a16:creationId xmlns:a16="http://schemas.microsoft.com/office/drawing/2014/main" id="{D7B73404-7BF0-4ED4-E80D-380B474C8B65}"/>
              </a:ext>
            </a:extLst>
          </p:cNvPr>
          <p:cNvSpPr/>
          <p:nvPr/>
        </p:nvSpPr>
        <p:spPr>
          <a:xfrm>
            <a:off x="6609638" y="4933896"/>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確認・検収</a:t>
            </a:r>
          </a:p>
        </p:txBody>
      </p:sp>
      <p:sp>
        <p:nvSpPr>
          <p:cNvPr id="50" name="ホームベース 67">
            <a:extLst>
              <a:ext uri="{FF2B5EF4-FFF2-40B4-BE49-F238E27FC236}">
                <a16:creationId xmlns:a16="http://schemas.microsoft.com/office/drawing/2014/main" id="{5980A7E1-190A-E7A6-7DE1-87C34F39FF4A}"/>
              </a:ext>
            </a:extLst>
          </p:cNvPr>
          <p:cNvSpPr/>
          <p:nvPr/>
        </p:nvSpPr>
        <p:spPr>
          <a:xfrm>
            <a:off x="5158733" y="4933896"/>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承認メール</a:t>
            </a:r>
            <a:endParaRPr kumimoji="0" lang="en-US" altLang="ja-JP" sz="1100" b="1" kern="0" spc="100" dirty="0">
              <a:solidFill>
                <a:srgbClr val="FFFFFF"/>
              </a:solidFill>
              <a:latin typeface="Meiryo" panose="020B0604030504040204" pitchFamily="34" charset="-128"/>
            </a:endParaRP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受信</a:t>
            </a:r>
          </a:p>
        </p:txBody>
      </p:sp>
      <p:sp>
        <p:nvSpPr>
          <p:cNvPr id="51" name="ホームベース 68">
            <a:extLst>
              <a:ext uri="{FF2B5EF4-FFF2-40B4-BE49-F238E27FC236}">
                <a16:creationId xmlns:a16="http://schemas.microsoft.com/office/drawing/2014/main" id="{F6C46AE1-E95C-AB35-53F1-E8CD5BEE6997}"/>
              </a:ext>
            </a:extLst>
          </p:cNvPr>
          <p:cNvSpPr/>
          <p:nvPr/>
        </p:nvSpPr>
        <p:spPr>
          <a:xfrm>
            <a:off x="3629869" y="493389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申し込み内容</a:t>
            </a:r>
          </a:p>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確認・承認</a:t>
            </a:r>
          </a:p>
        </p:txBody>
      </p:sp>
      <p:sp>
        <p:nvSpPr>
          <p:cNvPr id="52" name="ホームベース 69">
            <a:extLst>
              <a:ext uri="{FF2B5EF4-FFF2-40B4-BE49-F238E27FC236}">
                <a16:creationId xmlns:a16="http://schemas.microsoft.com/office/drawing/2014/main" id="{B9132AB4-6215-8587-0D75-F2E949E05D3F}"/>
              </a:ext>
            </a:extLst>
          </p:cNvPr>
          <p:cNvSpPr/>
          <p:nvPr/>
        </p:nvSpPr>
        <p:spPr>
          <a:xfrm>
            <a:off x="2601421" y="4933896"/>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申し込みフォーム</a:t>
            </a:r>
          </a:p>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確認・申し込み</a:t>
            </a:r>
          </a:p>
        </p:txBody>
      </p:sp>
      <p:cxnSp>
        <p:nvCxnSpPr>
          <p:cNvPr id="53" name="直線コネクタ 52">
            <a:extLst>
              <a:ext uri="{FF2B5EF4-FFF2-40B4-BE49-F238E27FC236}">
                <a16:creationId xmlns:a16="http://schemas.microsoft.com/office/drawing/2014/main" id="{F5FE4009-E42B-7396-E8DF-3E073265343F}"/>
              </a:ext>
            </a:extLst>
          </p:cNvPr>
          <p:cNvCxnSpPr>
            <a:cxnSpLocks/>
          </p:cNvCxnSpPr>
          <p:nvPr/>
        </p:nvCxnSpPr>
        <p:spPr>
          <a:xfrm>
            <a:off x="7085176" y="3473845"/>
            <a:ext cx="0" cy="2321906"/>
          </a:xfrm>
          <a:prstGeom prst="line">
            <a:avLst/>
          </a:prstGeom>
          <a:noFill/>
          <a:ln w="34925" cap="flat" cmpd="sng" algn="ctr">
            <a:solidFill>
              <a:srgbClr val="00003E"/>
            </a:solidFill>
            <a:prstDash val="sysDot"/>
          </a:ln>
          <a:effectLst>
            <a:glow rad="38651">
              <a:srgbClr val="FFFFFF"/>
            </a:glow>
          </a:effectLst>
        </p:spPr>
      </p:cxnSp>
      <p:grpSp>
        <p:nvGrpSpPr>
          <p:cNvPr id="54" name="グループ化 53">
            <a:extLst>
              <a:ext uri="{FF2B5EF4-FFF2-40B4-BE49-F238E27FC236}">
                <a16:creationId xmlns:a16="http://schemas.microsoft.com/office/drawing/2014/main" id="{0D6CB12F-7D8E-D720-B467-03CB55B8B28D}"/>
              </a:ext>
            </a:extLst>
          </p:cNvPr>
          <p:cNvGrpSpPr/>
          <p:nvPr/>
        </p:nvGrpSpPr>
        <p:grpSpPr>
          <a:xfrm>
            <a:off x="6838767" y="2993457"/>
            <a:ext cx="1876415" cy="469804"/>
            <a:chOff x="6757793" y="2283586"/>
            <a:chExt cx="1876415" cy="469804"/>
          </a:xfrm>
        </p:grpSpPr>
        <p:sp>
          <p:nvSpPr>
            <p:cNvPr id="55" name="テキスト ボックス 54">
              <a:extLst>
                <a:ext uri="{FF2B5EF4-FFF2-40B4-BE49-F238E27FC236}">
                  <a16:creationId xmlns:a16="http://schemas.microsoft.com/office/drawing/2014/main" id="{9465F5E0-97C4-55D7-9906-B053FDB024F9}"/>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eaLnBrk="0" fontAlgn="base" hangingPunct="0">
                <a:spcBef>
                  <a:spcPct val="0"/>
                </a:spcBef>
                <a:spcAft>
                  <a:spcPct val="0"/>
                </a:spcAft>
                <a:defRPr/>
              </a:pPr>
              <a:r>
                <a:rPr kumimoji="0" lang="ja-JP" altLang="en-US" sz="1600" kern="0" dirty="0">
                  <a:solidFill>
                    <a:srgbClr val="00003E"/>
                  </a:solidFill>
                  <a:latin typeface="Meiryo" panose="020B0604030504040204" pitchFamily="34" charset="-128"/>
                </a:rPr>
                <a:t>契約成立</a:t>
              </a:r>
            </a:p>
          </p:txBody>
        </p:sp>
        <p:pic>
          <p:nvPicPr>
            <p:cNvPr id="56" name="グラフィックス 55" descr="バッジ: チェックマーク 1 単色塗りつぶし">
              <a:extLst>
                <a:ext uri="{FF2B5EF4-FFF2-40B4-BE49-F238E27FC236}">
                  <a16:creationId xmlns:a16="http://schemas.microsoft.com/office/drawing/2014/main" id="{8FBC2A45-746B-B37B-78D5-8C8799AD87D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57" name="グループ化 56">
            <a:extLst>
              <a:ext uri="{FF2B5EF4-FFF2-40B4-BE49-F238E27FC236}">
                <a16:creationId xmlns:a16="http://schemas.microsoft.com/office/drawing/2014/main" id="{CECED4D8-7693-7BE0-4BEE-EF99E625F63F}"/>
              </a:ext>
            </a:extLst>
          </p:cNvPr>
          <p:cNvGrpSpPr/>
          <p:nvPr/>
        </p:nvGrpSpPr>
        <p:grpSpPr>
          <a:xfrm>
            <a:off x="497907" y="3402715"/>
            <a:ext cx="885476" cy="1130553"/>
            <a:chOff x="455043" y="2752415"/>
            <a:chExt cx="885476" cy="1130553"/>
          </a:xfrm>
          <a:solidFill>
            <a:srgbClr val="00003E"/>
          </a:solidFill>
        </p:grpSpPr>
        <p:sp>
          <p:nvSpPr>
            <p:cNvPr id="58" name="角丸四角形 75">
              <a:extLst>
                <a:ext uri="{FF2B5EF4-FFF2-40B4-BE49-F238E27FC236}">
                  <a16:creationId xmlns:a16="http://schemas.microsoft.com/office/drawing/2014/main" id="{ED9B6A5C-C898-7767-578C-642ADCCCD574}"/>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en-US" altLang="ja-JP" sz="1200" b="1" kern="0" dirty="0">
                  <a:solidFill>
                    <a:srgbClr val="FFFFFF"/>
                  </a:solidFill>
                  <a:latin typeface="Meiryo" panose="020B0604030504040204" pitchFamily="34" charset="-128"/>
                </a:rPr>
                <a:t>LINE</a:t>
              </a:r>
            </a:p>
            <a:p>
              <a:pPr algn="ctr" eaLnBrk="0" fontAlgn="base" hangingPunct="0">
                <a:spcBef>
                  <a:spcPct val="0"/>
                </a:spcBef>
                <a:spcAft>
                  <a:spcPct val="0"/>
                </a:spcAft>
                <a:defRPr/>
              </a:pPr>
              <a:r>
                <a:rPr kumimoji="0" lang="ja-JP" altLang="en-US" sz="1200" b="1" kern="0" dirty="0">
                  <a:solidFill>
                    <a:srgbClr val="FFFFFF"/>
                  </a:solidFill>
                  <a:latin typeface="Meiryo" panose="020B0604030504040204" pitchFamily="34" charset="-128"/>
                </a:rPr>
                <a:t>ヤフー</a:t>
              </a:r>
            </a:p>
          </p:txBody>
        </p:sp>
        <p:sp>
          <p:nvSpPr>
            <p:cNvPr id="59" name="直角三角形 58">
              <a:extLst>
                <a:ext uri="{FF2B5EF4-FFF2-40B4-BE49-F238E27FC236}">
                  <a16:creationId xmlns:a16="http://schemas.microsoft.com/office/drawing/2014/main" id="{5D6355A2-D83D-F00B-C6A1-ED5892902913}"/>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cxnSp>
        <p:nvCxnSpPr>
          <p:cNvPr id="60" name="直線コネクタ 59">
            <a:extLst>
              <a:ext uri="{FF2B5EF4-FFF2-40B4-BE49-F238E27FC236}">
                <a16:creationId xmlns:a16="http://schemas.microsoft.com/office/drawing/2014/main" id="{2C03F8A0-C135-69C1-AA0A-87D7A22E0180}"/>
              </a:ext>
            </a:extLst>
          </p:cNvPr>
          <p:cNvCxnSpPr>
            <a:cxnSpLocks/>
          </p:cNvCxnSpPr>
          <p:nvPr/>
        </p:nvCxnSpPr>
        <p:spPr>
          <a:xfrm>
            <a:off x="2683079" y="5566932"/>
            <a:ext cx="0" cy="519310"/>
          </a:xfrm>
          <a:prstGeom prst="line">
            <a:avLst/>
          </a:prstGeom>
          <a:noFill/>
          <a:ln w="9525" cap="flat" cmpd="sng" algn="ctr">
            <a:solidFill>
              <a:srgbClr val="0D0D0D"/>
            </a:solidFill>
            <a:prstDash val="solid"/>
          </a:ln>
          <a:effectLst/>
        </p:spPr>
      </p:cxnSp>
      <p:sp>
        <p:nvSpPr>
          <p:cNvPr id="61" name="円/楕円 78">
            <a:extLst>
              <a:ext uri="{FF2B5EF4-FFF2-40B4-BE49-F238E27FC236}">
                <a16:creationId xmlns:a16="http://schemas.microsoft.com/office/drawing/2014/main" id="{CE5080C0-1606-79BD-72C8-96F7AF0D8C75}"/>
              </a:ext>
            </a:extLst>
          </p:cNvPr>
          <p:cNvSpPr>
            <a:spLocks noChangeAspect="1"/>
          </p:cNvSpPr>
          <p:nvPr/>
        </p:nvSpPr>
        <p:spPr>
          <a:xfrm>
            <a:off x="2629079" y="5512932"/>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2" name="タイトル 2">
            <a:extLst>
              <a:ext uri="{FF2B5EF4-FFF2-40B4-BE49-F238E27FC236}">
                <a16:creationId xmlns:a16="http://schemas.microsoft.com/office/drawing/2014/main" id="{8B02C7AA-8653-37B5-8EED-578BAA230DD7}"/>
              </a:ext>
            </a:extLst>
          </p:cNvPr>
          <p:cNvSpPr txBox="1">
            <a:spLocks/>
          </p:cNvSpPr>
          <p:nvPr/>
        </p:nvSpPr>
        <p:spPr>
          <a:xfrm>
            <a:off x="2563321" y="5875619"/>
            <a:ext cx="2511489" cy="896658"/>
          </a:xfrm>
          <a:prstGeom prst="rect">
            <a:avLst/>
          </a:prstGeom>
          <a:solidFill>
            <a:srgbClr val="FFFFFF"/>
          </a:solidFill>
          <a:ln>
            <a:solidFill>
              <a:srgbClr val="656565"/>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en-US" altLang="ja-JP" sz="1100" dirty="0">
                <a:solidFill>
                  <a:srgbClr val="0D0D0D"/>
                </a:solidFill>
                <a:latin typeface="Meiryo" panose="020B0604030504040204" pitchFamily="34" charset="-128"/>
                <a:ea typeface="Meiryo" panose="020B0604030504040204" pitchFamily="34" charset="-128"/>
              </a:rPr>
              <a:t>※</a:t>
            </a:r>
            <a:r>
              <a:rPr lang="ja-JP" altLang="en-US" sz="1100" dirty="0">
                <a:solidFill>
                  <a:srgbClr val="0D0D0D"/>
                </a:solidFill>
                <a:latin typeface="Meiryo" panose="020B0604030504040204" pitchFamily="34" charset="-128"/>
                <a:ea typeface="Meiryo" panose="020B0604030504040204" pitchFamily="34" charset="-128"/>
              </a:rPr>
              <a:t>以下をセットで確認いただきます</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フォームに記載の申し込み内容</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商品資料</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該当する約款</a:t>
            </a:r>
          </a:p>
        </p:txBody>
      </p:sp>
      <p:grpSp>
        <p:nvGrpSpPr>
          <p:cNvPr id="63" name="グループ化 62">
            <a:extLst>
              <a:ext uri="{FF2B5EF4-FFF2-40B4-BE49-F238E27FC236}">
                <a16:creationId xmlns:a16="http://schemas.microsoft.com/office/drawing/2014/main" id="{B5B5BB9B-07F8-F460-B352-0AC7E3548EC7}"/>
              </a:ext>
            </a:extLst>
          </p:cNvPr>
          <p:cNvGrpSpPr/>
          <p:nvPr/>
        </p:nvGrpSpPr>
        <p:grpSpPr>
          <a:xfrm>
            <a:off x="497907" y="4662865"/>
            <a:ext cx="885476" cy="1134053"/>
            <a:chOff x="455043" y="4012565"/>
            <a:chExt cx="885476" cy="1134053"/>
          </a:xfrm>
        </p:grpSpPr>
        <p:sp>
          <p:nvSpPr>
            <p:cNvPr id="64" name="直角三角形 63">
              <a:extLst>
                <a:ext uri="{FF2B5EF4-FFF2-40B4-BE49-F238E27FC236}">
                  <a16:creationId xmlns:a16="http://schemas.microsoft.com/office/drawing/2014/main" id="{DEC67CB5-DCBF-B483-A837-7EE2A0155A76}"/>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5" name="角丸四角形 82">
              <a:extLst>
                <a:ext uri="{FF2B5EF4-FFF2-40B4-BE49-F238E27FC236}">
                  <a16:creationId xmlns:a16="http://schemas.microsoft.com/office/drawing/2014/main" id="{A2AA7401-A0FC-2275-86B8-A05A4F0CA8C9}"/>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ja-JP" altLang="en-US" sz="1200" b="1" kern="0">
                  <a:solidFill>
                    <a:srgbClr val="FFFFFF"/>
                  </a:solidFill>
                  <a:latin typeface="Meiryo" panose="020B0604030504040204" pitchFamily="34" charset="-128"/>
                </a:rPr>
                <a:t>代理店様</a:t>
              </a:r>
              <a:endParaRPr kumimoji="0" lang="ja-JP" altLang="en-US" sz="1200" b="1" kern="0" dirty="0">
                <a:solidFill>
                  <a:srgbClr val="FFFFFF"/>
                </a:solidFill>
                <a:latin typeface="Meiryo" panose="020B0604030504040204" pitchFamily="34" charset="-128"/>
              </a:endParaRPr>
            </a:p>
          </p:txBody>
        </p:sp>
      </p:grpSp>
      <p:sp>
        <p:nvSpPr>
          <p:cNvPr id="66" name="直角三角形 65">
            <a:extLst>
              <a:ext uri="{FF2B5EF4-FFF2-40B4-BE49-F238E27FC236}">
                <a16:creationId xmlns:a16="http://schemas.microsoft.com/office/drawing/2014/main" id="{AB0AD206-8F88-3360-3C37-3BE975F97A65}"/>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7" name="直角三角形 66">
            <a:extLst>
              <a:ext uri="{FF2B5EF4-FFF2-40B4-BE49-F238E27FC236}">
                <a16:creationId xmlns:a16="http://schemas.microsoft.com/office/drawing/2014/main" id="{7B945608-02B2-2BC2-F0E3-84D19FD13933}"/>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cxnSp>
        <p:nvCxnSpPr>
          <p:cNvPr id="68" name="直線コネクタ 67">
            <a:extLst>
              <a:ext uri="{FF2B5EF4-FFF2-40B4-BE49-F238E27FC236}">
                <a16:creationId xmlns:a16="http://schemas.microsoft.com/office/drawing/2014/main" id="{6F39174E-6D93-9A3C-B5DD-8695FECE814C}"/>
              </a:ext>
            </a:extLst>
          </p:cNvPr>
          <p:cNvCxnSpPr/>
          <p:nvPr/>
        </p:nvCxnSpPr>
        <p:spPr>
          <a:xfrm>
            <a:off x="620432" y="4070300"/>
            <a:ext cx="576000" cy="0"/>
          </a:xfrm>
          <a:prstGeom prst="line">
            <a:avLst/>
          </a:prstGeom>
          <a:noFill/>
          <a:ln w="12700" cap="flat" cmpd="sng" algn="ctr">
            <a:solidFill>
              <a:srgbClr val="FFFFFF"/>
            </a:solidFill>
            <a:prstDash val="solid"/>
          </a:ln>
          <a:effectLst/>
        </p:spPr>
      </p:cxnSp>
      <p:sp>
        <p:nvSpPr>
          <p:cNvPr id="69" name="ホームベース 63">
            <a:extLst>
              <a:ext uri="{FF2B5EF4-FFF2-40B4-BE49-F238E27FC236}">
                <a16:creationId xmlns:a16="http://schemas.microsoft.com/office/drawing/2014/main" id="{A07EB13A-6FE7-DD4E-2485-8EF6334E54C7}"/>
              </a:ext>
            </a:extLst>
          </p:cNvPr>
          <p:cNvSpPr/>
          <p:nvPr/>
        </p:nvSpPr>
        <p:spPr>
          <a:xfrm>
            <a:off x="4859169" y="3706187"/>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cxnSp>
        <p:nvCxnSpPr>
          <p:cNvPr id="70" name="直線コネクタ 69">
            <a:extLst>
              <a:ext uri="{FF2B5EF4-FFF2-40B4-BE49-F238E27FC236}">
                <a16:creationId xmlns:a16="http://schemas.microsoft.com/office/drawing/2014/main" id="{6B779A67-F21B-140B-9950-52FF7C7A80DD}"/>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71" name="ホームベース 61">
            <a:extLst>
              <a:ext uri="{FF2B5EF4-FFF2-40B4-BE49-F238E27FC236}">
                <a16:creationId xmlns:a16="http://schemas.microsoft.com/office/drawing/2014/main" id="{4F18A746-C28D-2BB8-CA04-46000E356533}"/>
              </a:ext>
            </a:extLst>
          </p:cNvPr>
          <p:cNvSpPr/>
          <p:nvPr/>
        </p:nvSpPr>
        <p:spPr>
          <a:xfrm>
            <a:off x="5194558" y="3694675"/>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承認メール</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送信</a:t>
            </a:r>
          </a:p>
        </p:txBody>
      </p:sp>
      <p:sp>
        <p:nvSpPr>
          <p:cNvPr id="72" name="ホームベース 63">
            <a:extLst>
              <a:ext uri="{FF2B5EF4-FFF2-40B4-BE49-F238E27FC236}">
                <a16:creationId xmlns:a16="http://schemas.microsoft.com/office/drawing/2014/main" id="{3F919722-08B9-4265-77DC-B7D989A88115}"/>
              </a:ext>
            </a:extLst>
          </p:cNvPr>
          <p:cNvSpPr/>
          <p:nvPr/>
        </p:nvSpPr>
        <p:spPr>
          <a:xfrm>
            <a:off x="3641418" y="369860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sp>
        <p:nvSpPr>
          <p:cNvPr id="73" name="ホームベース 62">
            <a:extLst>
              <a:ext uri="{FF2B5EF4-FFF2-40B4-BE49-F238E27FC236}">
                <a16:creationId xmlns:a16="http://schemas.microsoft.com/office/drawing/2014/main" id="{0D356A0E-72B6-06BB-A0EB-14FDD0045FFA}"/>
              </a:ext>
            </a:extLst>
          </p:cNvPr>
          <p:cNvSpPr/>
          <p:nvPr/>
        </p:nvSpPr>
        <p:spPr>
          <a:xfrm>
            <a:off x="3621373" y="3698670"/>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申し込み内容</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確認</a:t>
            </a:r>
          </a:p>
        </p:txBody>
      </p:sp>
      <p:sp>
        <p:nvSpPr>
          <p:cNvPr id="74" name="ホームベース 63">
            <a:extLst>
              <a:ext uri="{FF2B5EF4-FFF2-40B4-BE49-F238E27FC236}">
                <a16:creationId xmlns:a16="http://schemas.microsoft.com/office/drawing/2014/main" id="{60E45586-E4B8-1FC8-ECB9-A0A35625BE4D}"/>
              </a:ext>
            </a:extLst>
          </p:cNvPr>
          <p:cNvSpPr/>
          <p:nvPr/>
        </p:nvSpPr>
        <p:spPr>
          <a:xfrm>
            <a:off x="2117592" y="368288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sp>
        <p:nvSpPr>
          <p:cNvPr id="75" name="ホームベース 64">
            <a:extLst>
              <a:ext uri="{FF2B5EF4-FFF2-40B4-BE49-F238E27FC236}">
                <a16:creationId xmlns:a16="http://schemas.microsoft.com/office/drawing/2014/main" id="{E418F6F5-3372-4572-F129-25E4886D73FA}"/>
              </a:ext>
            </a:extLst>
          </p:cNvPr>
          <p:cNvSpPr/>
          <p:nvPr/>
        </p:nvSpPr>
        <p:spPr>
          <a:xfrm>
            <a:off x="1415480" y="3682882"/>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申し込みフォーム</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ご連絡</a:t>
            </a:r>
          </a:p>
        </p:txBody>
      </p:sp>
    </p:spTree>
    <p:extLst>
      <p:ext uri="{BB962C8B-B14F-4D97-AF65-F5344CB8AC3E}">
        <p14:creationId xmlns:p14="http://schemas.microsoft.com/office/powerpoint/2010/main" val="10303597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spTree>
    <p:extLst>
      <p:ext uri="{BB962C8B-B14F-4D97-AF65-F5344CB8AC3E}">
        <p14:creationId xmlns:p14="http://schemas.microsoft.com/office/powerpoint/2010/main" val="31861924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t>注意事項</a:t>
            </a:r>
            <a:endParaRPr kumimoji="1"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5" name="Rectangle 46">
            <a:extLst>
              <a:ext uri="{FF2B5EF4-FFF2-40B4-BE49-F238E27FC236}">
                <a16:creationId xmlns:a16="http://schemas.microsoft.com/office/drawing/2014/main" id="{A5816A82-C867-5E6F-F1BA-398835DE103C}"/>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■編集・制作</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・企画内容は広告主様と</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ヤフーとの間で協議の上決定し、最終的な編集権は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ヤフーに帰属します。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完了していること、情報の正確性について</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ヤフーに対して保証いただくものとします。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・企画ページ上には「提供：○○」のスポンサークレジットの掲載が必須となります。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・原則として掲載終了後はアーカイブ保存せず、企画ページは削除いたします。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■災害情報告知モジュールの掲載</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・地震、津波、その他有事が発生した際、</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ヤフーを利用するお客様に対して速やかに災害情報をお伝えするために、企画ページについても、ページ上部に災害情報</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告知モジュールの掲載を行います。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a:t>
            </a:r>
            <a:r>
              <a:rPr lang="en-US" altLang="ja-JP" sz="1050" dirty="0">
                <a:solidFill>
                  <a:srgbClr val="0D0D0D"/>
                </a:solidFill>
                <a:latin typeface="+mn-ea"/>
                <a:ea typeface="+mn-ea"/>
              </a:rPr>
              <a:t>※</a:t>
            </a:r>
            <a:r>
              <a:rPr lang="ja-JP" altLang="en-US" sz="1050" dirty="0">
                <a:solidFill>
                  <a:srgbClr val="0D0D0D"/>
                </a:solidFill>
                <a:latin typeface="+mn-ea"/>
                <a:ea typeface="+mn-ea"/>
              </a:rPr>
              <a:t>掲載方法（場所、内容、タイミングと期間など）は、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ヤフーの統一運用ルールに</a:t>
            </a:r>
            <a:r>
              <a:rPr lang="ja-JP" altLang="en-US" sz="1050">
                <a:solidFill>
                  <a:srgbClr val="0D0D0D"/>
                </a:solidFill>
                <a:latin typeface="+mn-ea"/>
                <a:ea typeface="+mn-ea"/>
              </a:rPr>
              <a:t>したがいます。</a:t>
            </a:r>
            <a:endParaRPr lang="en-US" altLang="ja-JP" sz="80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■広告誘導用バナー制作・入稿</a:t>
            </a:r>
          </a:p>
          <a:p>
            <a:pPr eaLnBrk="1" fontAlgn="auto" hangingPunct="1">
              <a:spcBef>
                <a:spcPct val="0"/>
              </a:spcBef>
              <a:spcAft>
                <a:spcPts val="0"/>
              </a:spcAft>
              <a:buFontTx/>
              <a:buNone/>
            </a:pPr>
            <a:r>
              <a:rPr lang="ja-JP" altLang="en-US" sz="1050" dirty="0">
                <a:solidFill>
                  <a:srgbClr val="0D0D0D"/>
                </a:solidFill>
                <a:latin typeface="+mn-ea"/>
                <a:ea typeface="+mn-ea"/>
              </a:rPr>
              <a:t>　・誘導広告を広告主様または代理店様で制作いただく場合、別紙「</a:t>
            </a:r>
            <a:r>
              <a:rPr lang="ja-JP" altLang="en-US" sz="1050" dirty="0">
                <a:solidFill>
                  <a:srgbClr val="0D0D0D"/>
                </a:solidFill>
                <a:latin typeface="+mn-ea"/>
                <a:ea typeface="+mn-ea"/>
                <a:hlinkClick r:id="rId3"/>
              </a:rPr>
              <a:t>タイアップ広告・クリエイティブ企画商品の誘導広告クリエイティブにおける表記ガイドライン</a:t>
            </a:r>
            <a:r>
              <a:rPr lang="ja-JP" altLang="en-US" sz="1050" dirty="0">
                <a:solidFill>
                  <a:srgbClr val="0D0D0D"/>
                </a:solidFill>
                <a:latin typeface="+mn-ea"/>
                <a:ea typeface="+mn-ea"/>
              </a:rPr>
              <a:t>」を</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遵守してください。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また原則として、タイアップを実施する</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ヤフーサービスのロゴやテキストの掲載が必須となります（サービスのロゴデータは弊社担当営業より送付いたします）。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そのため、通常の審査とは別にサービス部門でのブランドチェックが必要となりますので、必ず入稿前に弊社担当営業を通じてクリエイティブの確認をご依頼願います。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■効果計測用</a:t>
            </a:r>
            <a:r>
              <a:rPr lang="en-US" altLang="ja-JP" sz="1400" dirty="0">
                <a:solidFill>
                  <a:srgbClr val="0D0D0D"/>
                </a:solidFill>
                <a:latin typeface="+mn-ea"/>
                <a:ea typeface="+mn-ea"/>
              </a:rPr>
              <a:t>URL</a:t>
            </a:r>
          </a:p>
          <a:p>
            <a:pPr marL="0" indent="0" eaLnBrk="1" fontAlgn="auto" hangingPunct="1">
              <a:spcBef>
                <a:spcPct val="0"/>
              </a:spcBef>
              <a:spcAft>
                <a:spcPts val="0"/>
              </a:spcAft>
              <a:buFontTx/>
              <a:buNone/>
            </a:pPr>
            <a:r>
              <a:rPr lang="ja-JP" altLang="en-US" sz="1050" dirty="0">
                <a:solidFill>
                  <a:srgbClr val="0D0D0D"/>
                </a:solidFill>
                <a:latin typeface="+mn-ea"/>
                <a:ea typeface="+mn-ea"/>
              </a:rPr>
              <a:t>　・セキュリティ等の観点から、下記いずれの場合もリンク先への効果計測用のパラメータ付き</a:t>
            </a:r>
            <a:r>
              <a:rPr lang="en-US" altLang="ja-JP" sz="1050" dirty="0">
                <a:solidFill>
                  <a:srgbClr val="0D0D0D"/>
                </a:solidFill>
                <a:latin typeface="+mn-ea"/>
                <a:ea typeface="+mn-ea"/>
              </a:rPr>
              <a:t>URL</a:t>
            </a:r>
            <a:r>
              <a:rPr lang="ja-JP" altLang="en-US" sz="1050" dirty="0">
                <a:solidFill>
                  <a:srgbClr val="0D0D0D"/>
                </a:solidFill>
                <a:latin typeface="+mn-ea"/>
                <a:ea typeface="+mn-ea"/>
              </a:rPr>
              <a:t>の設定は不可となります。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ただし、一部効果計測ベンダーにおいては効果測定データ取扱約款の確認・同意をいただいた上で設定することが可能です。弊社担当営業までご相談ください。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誘導広告→企画ページ ｜ 企画ページ→広告主様サイト</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endParaRPr lang="en-US" altLang="ja-JP" sz="8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■効果検証レポート</a:t>
            </a:r>
            <a:endParaRPr lang="en-US" altLang="ja-JP" sz="140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・レポートには、</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ヤフーの管理するお客様の個人情報</a:t>
            </a:r>
            <a:r>
              <a:rPr lang="en-US" altLang="ja-JP" sz="1050" dirty="0">
                <a:solidFill>
                  <a:srgbClr val="0D0D0D"/>
                </a:solidFill>
                <a:latin typeface="+mn-ea"/>
                <a:ea typeface="+mn-ea"/>
              </a:rPr>
              <a:t>*1</a:t>
            </a:r>
            <a:r>
              <a:rPr lang="ja-JP" altLang="en-US" sz="1050" dirty="0">
                <a:solidFill>
                  <a:srgbClr val="0D0D0D"/>
                </a:solidFill>
                <a:latin typeface="+mn-ea"/>
                <a:ea typeface="+mn-ea"/>
              </a:rPr>
              <a:t>（個人情報の保護に関する法律に定める個人情報。以下同じ。）が含まれる場合があります。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努めていただくようにお願いいたします。</a:t>
            </a:r>
            <a:br>
              <a:rPr lang="ja-JP" altLang="en-US" sz="1050" dirty="0">
                <a:solidFill>
                  <a:srgbClr val="0D0D0D"/>
                </a:solidFill>
                <a:latin typeface="+mn-ea"/>
                <a:ea typeface="+mn-ea"/>
              </a:rPr>
            </a:br>
            <a:r>
              <a:rPr lang="ja-JP" altLang="en-US" sz="1050" dirty="0">
                <a:solidFill>
                  <a:srgbClr val="0D0D0D"/>
                </a:solidFill>
                <a:latin typeface="+mn-ea"/>
                <a:ea typeface="+mn-ea"/>
              </a:rPr>
              <a:t>　　</a:t>
            </a:r>
            <a:r>
              <a:rPr lang="en-US" altLang="ja-JP" sz="1050" dirty="0">
                <a:solidFill>
                  <a:srgbClr val="0D0D0D"/>
                </a:solidFill>
                <a:latin typeface="+mn-ea"/>
                <a:ea typeface="+mn-ea"/>
              </a:rPr>
              <a:t>*1.</a:t>
            </a:r>
            <a:r>
              <a:rPr lang="ja-JP" altLang="en-US" sz="1050" dirty="0">
                <a:solidFill>
                  <a:srgbClr val="0D0D0D"/>
                </a:solidFill>
                <a:latin typeface="+mn-ea"/>
                <a:ea typeface="+mn-ea"/>
              </a:rPr>
              <a:t>例：ユーザーアンケートを実施し自由回答を含む場合、</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ヤフーにおいて特定の個人を識別することができる情報に該当</a:t>
            </a:r>
            <a:endParaRPr lang="en-US" altLang="ja-JP" sz="1050" dirty="0">
              <a:solidFill>
                <a:srgbClr val="0D0D0D"/>
              </a:solidFill>
              <a:latin typeface="+mn-ea"/>
              <a:ea typeface="+mn-ea"/>
            </a:endParaRPr>
          </a:p>
        </p:txBody>
      </p:sp>
    </p:spTree>
    <p:extLst>
      <p:ext uri="{BB962C8B-B14F-4D97-AF65-F5344CB8AC3E}">
        <p14:creationId xmlns:p14="http://schemas.microsoft.com/office/powerpoint/2010/main" val="13953230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9" name="テキスト プレースホルダー 8">
            <a:extLst>
              <a:ext uri="{FF2B5EF4-FFF2-40B4-BE49-F238E27FC236}">
                <a16:creationId xmlns:a16="http://schemas.microsoft.com/office/drawing/2014/main" id="{194B55FE-F7AD-A9A5-F4F4-1779FD906F69}"/>
              </a:ext>
            </a:extLst>
          </p:cNvPr>
          <p:cNvSpPr>
            <a:spLocks noGrp="1"/>
          </p:cNvSpPr>
          <p:nvPr>
            <p:ph type="body" sz="quarter" idx="10"/>
          </p:nvPr>
        </p:nvSpPr>
        <p:spPr/>
        <p:txBody>
          <a:bodyPr/>
          <a:lstStyle/>
          <a:p>
            <a:r>
              <a:rPr lang="ja-JP" altLang="en-US"/>
              <a:t>免責事項</a:t>
            </a:r>
          </a:p>
        </p:txBody>
      </p:sp>
      <p:sp>
        <p:nvSpPr>
          <p:cNvPr id="4" name="Rectangle 46">
            <a:extLst>
              <a:ext uri="{FF2B5EF4-FFF2-40B4-BE49-F238E27FC236}">
                <a16:creationId xmlns:a16="http://schemas.microsoft.com/office/drawing/2014/main" id="{8FC8146F-AAF6-42AB-A09D-B08946A9670B}"/>
              </a:ext>
            </a:extLst>
          </p:cNvPr>
          <p:cNvSpPr>
            <a:spLocks noChangeArrowheads="1"/>
          </p:cNvSpPr>
          <p:nvPr/>
        </p:nvSpPr>
        <p:spPr bwMode="auto">
          <a:xfrm>
            <a:off x="381725" y="1209798"/>
            <a:ext cx="11332220" cy="52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00" tIns="14400" rIns="90000" bIns="46800">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■免責事項</a:t>
            </a:r>
            <a:endParaRPr lang="en-US" altLang="ja-JP" sz="140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広告主様または代理店様の故意または過失によって、</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ヤフーと広告主様との間の広告掲載契約に定める掲載開始日までに企画ページまたは編集誘導（当該企画</a:t>
            </a:r>
            <a:br>
              <a:rPr lang="en-US" altLang="ja-JP" sz="1050" kern="0" dirty="0">
                <a:solidFill>
                  <a:srgbClr val="0D0D0D"/>
                </a:solidFill>
                <a:latin typeface="+mn-ea"/>
                <a:ea typeface="+mn-ea"/>
              </a:rPr>
            </a:br>
            <a:r>
              <a:rPr lang="ja-JP" altLang="en-US" sz="1050" kern="0" dirty="0">
                <a:solidFill>
                  <a:srgbClr val="0D0D0D"/>
                </a:solidFill>
                <a:latin typeface="+mn-ea"/>
                <a:ea typeface="+mn-ea"/>
              </a:rPr>
              <a:t>ページ以外のウェブページにバナー等を設置することにより、当該企画ページへ誘導する広告をいいます）のお申し込みがあった場合の当該編集誘導（編集誘導と企画ページとを</a:t>
            </a:r>
            <a:br>
              <a:rPr lang="en-US" altLang="ja-JP" sz="1050" kern="0" dirty="0">
                <a:solidFill>
                  <a:srgbClr val="0D0D0D"/>
                </a:solidFill>
                <a:latin typeface="+mn-ea"/>
                <a:ea typeface="+mn-ea"/>
              </a:rPr>
            </a:br>
            <a:r>
              <a:rPr lang="ja-JP" altLang="en-US" sz="1050" kern="0" dirty="0">
                <a:solidFill>
                  <a:srgbClr val="0D0D0D"/>
                </a:solidFill>
                <a:latin typeface="+mn-ea"/>
                <a:ea typeface="+mn-ea"/>
              </a:rPr>
              <a:t>合わせて以下「企画ページ等」といいます）の掲載を開始できなかった場合、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ヤフーは広告掲載契約に基づく企画ページ等の掲載を行う義務（以下「当該義務」といいます）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を免れるものとします。また、その場合、当該企画ページ等の掲載を行うことができなかった期間について広告主が負う広告料金（広告掲載費、制作費その他広告掲載契約に基づき</a:t>
            </a:r>
            <a:br>
              <a:rPr lang="en-US" altLang="ja-JP" sz="1050" kern="0" dirty="0">
                <a:solidFill>
                  <a:srgbClr val="0D0D0D"/>
                </a:solidFill>
                <a:latin typeface="+mn-ea"/>
                <a:ea typeface="+mn-ea"/>
              </a:rPr>
            </a:br>
            <a:r>
              <a:rPr lang="ja-JP" altLang="en-US" sz="1050" kern="0" dirty="0">
                <a:solidFill>
                  <a:srgbClr val="0D0D0D"/>
                </a:solidFill>
                <a:latin typeface="+mn-ea"/>
                <a:ea typeface="+mn-ea"/>
              </a:rPr>
              <a:t>広告主様および</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ヤフー間で事前に合意した金額をいいます）の支払義務は何ら減免されません。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ヤフーが定めるサポート環境（</a:t>
            </a:r>
            <a:r>
              <a:rPr lang="en-US" altLang="ja-JP" sz="1050" kern="0" dirty="0">
                <a:solidFill>
                  <a:srgbClr val="0D0D0D"/>
                </a:solidFill>
                <a:latin typeface="+mn-ea"/>
                <a:ea typeface="+mn-ea"/>
              </a:rPr>
              <a:t>OS/</a:t>
            </a:r>
            <a:r>
              <a:rPr lang="ja-JP" altLang="en-US" sz="1050" kern="0" dirty="0">
                <a:solidFill>
                  <a:srgbClr val="0D0D0D"/>
                </a:solidFill>
                <a:latin typeface="+mn-ea"/>
                <a:ea typeface="+mn-ea"/>
              </a:rPr>
              <a:t>ブラウザー）以外では、企画ページ等の非表示や表示崩れを起こす場合があり、</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ヤフーは当該非表示または表示崩れに関して一切の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責任を負いません。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停電・通信回線の事故・天災等の不可抗力、通信事業者による当該通信事業者の負う義務の不履行、インターネットインフラその他サーバー等のシステム上の不具合、緊急メンテ</a:t>
            </a:r>
            <a:br>
              <a:rPr lang="en-US" altLang="ja-JP" sz="1050" kern="0" dirty="0">
                <a:solidFill>
                  <a:srgbClr val="0D0D0D"/>
                </a:solidFill>
                <a:latin typeface="+mn-ea"/>
                <a:ea typeface="+mn-ea"/>
              </a:rPr>
            </a:br>
            <a:r>
              <a:rPr lang="ja-JP" altLang="en-US" sz="1050" kern="0" dirty="0">
                <a:solidFill>
                  <a:srgbClr val="0D0D0D"/>
                </a:solidFill>
                <a:latin typeface="+mn-ea"/>
                <a:ea typeface="+mn-ea"/>
              </a:rPr>
              <a:t>ナンスの発生等</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ヤフーの責に帰すべき事由以外の原因（以下「当該原因」といいます）により、企画ページ等の全部または一部を掲載できなかった場合、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ヤフーはその責</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を負わないものとし、当該原因の影響とみなされる範囲まで当該義務を免除されるものとします。ただし、当該義務の不履行が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ヤフーの故意または重過失による場合はこの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限りではありません。なお、この場合、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ヤフーが掲載を行わなかった部分の広告料金については、広告主様の支払債務は生じないものとします。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企画ページ等掲載中に、当該企画ページ等からのリンクがデッドリンクとなった場合や、当該企画ページ等からのリンク先のウェブページまたはウェブサイトに不具合が発生した</a:t>
            </a:r>
            <a:br>
              <a:rPr lang="en-US" altLang="ja-JP" sz="1050" kern="0" dirty="0">
                <a:solidFill>
                  <a:srgbClr val="0D0D0D"/>
                </a:solidFill>
                <a:latin typeface="+mn-ea"/>
                <a:ea typeface="+mn-ea"/>
              </a:rPr>
            </a:br>
            <a:r>
              <a:rPr lang="ja-JP" altLang="en-US" sz="1050" kern="0" dirty="0">
                <a:solidFill>
                  <a:srgbClr val="0D0D0D"/>
                </a:solidFill>
                <a:latin typeface="+mn-ea"/>
                <a:ea typeface="+mn-ea"/>
              </a:rPr>
              <a:t>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ヤフーは当該企画ページ等の掲載を停止することができるものとし、この場合、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ヤフーは企画ページ等不掲載の責を負わないものとします。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本免責事項に定める条件以外の条件については、広告取扱基本規定が適用されます。本免責事項と広告取扱基本規定の定めが矛盾する場合は、本免責事項が優先して適用されます。</a:t>
            </a:r>
            <a:endParaRPr lang="en-US" altLang="ja-JP" sz="105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endParaRPr lang="en-US" altLang="ja-JP" sz="1050" kern="0" dirty="0">
              <a:solidFill>
                <a:srgbClr val="0D0D0D"/>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■免責期間</a:t>
            </a:r>
            <a:endParaRPr lang="en-US" altLang="ja-JP" sz="1400" kern="0" dirty="0">
              <a:solidFill>
                <a:srgbClr val="0D0D0D"/>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mn-ea"/>
                <a:ea typeface="+mn-ea"/>
              </a:rPr>
              <a:t>本商品につきましては、以下①～③を企画ページ等の掲載調整時間とし、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ヤフーは当該掲載調整時間内の不具合、不完全掲載または未掲載について免責されるものとします。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①企画ページ等掲載の初日の午前</a:t>
            </a:r>
            <a:r>
              <a:rPr lang="en-US" altLang="ja-JP" sz="1050" kern="0" dirty="0">
                <a:solidFill>
                  <a:srgbClr val="0D0D0D"/>
                </a:solidFill>
                <a:latin typeface="+mn-ea"/>
                <a:ea typeface="+mn-ea"/>
              </a:rPr>
              <a:t>0</a:t>
            </a:r>
            <a:r>
              <a:rPr lang="ja-JP" altLang="en-US" sz="1050" kern="0" dirty="0">
                <a:solidFill>
                  <a:srgbClr val="0D0D0D"/>
                </a:solidFill>
                <a:latin typeface="+mn-ea"/>
                <a:ea typeface="+mn-ea"/>
              </a:rPr>
              <a:t>時から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時間後まで、および企画ページ等の内容が変更または追加された場合における、当該企画ページ等の掲載予定時刻から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②企画ページ等の掲載開始日が営業日以外の場合における、当該掲載開始時間から翌営業日正午まで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③企画ページ等の総掲載予定時間が</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時間未満の場合における、総掲載予定時間の</a:t>
            </a:r>
            <a:r>
              <a:rPr lang="en-US" altLang="ja-JP" sz="1050" kern="0" dirty="0">
                <a:solidFill>
                  <a:srgbClr val="0D0D0D"/>
                </a:solidFill>
                <a:latin typeface="+mn-ea"/>
                <a:ea typeface="+mn-ea"/>
              </a:rPr>
              <a:t>10%</a:t>
            </a:r>
            <a:r>
              <a:rPr lang="ja-JP" altLang="en-US" sz="1050" kern="0" dirty="0">
                <a:solidFill>
                  <a:srgbClr val="0D0D0D"/>
                </a:solidFill>
                <a:latin typeface="+mn-ea"/>
                <a:ea typeface="+mn-ea"/>
              </a:rPr>
              <a:t>にあたる時間</a:t>
            </a:r>
          </a:p>
        </p:txBody>
      </p:sp>
    </p:spTree>
    <p:extLst>
      <p:ext uri="{BB962C8B-B14F-4D97-AF65-F5344CB8AC3E}">
        <p14:creationId xmlns:p14="http://schemas.microsoft.com/office/powerpoint/2010/main" val="2946788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9" name="テキスト プレースホルダー 8">
            <a:extLst>
              <a:ext uri="{FF2B5EF4-FFF2-40B4-BE49-F238E27FC236}">
                <a16:creationId xmlns:a16="http://schemas.microsoft.com/office/drawing/2014/main" id="{EF2CDE4D-3ABA-F927-59DD-663EAD30483A}"/>
              </a:ext>
            </a:extLst>
          </p:cNvPr>
          <p:cNvSpPr>
            <a:spLocks noGrp="1"/>
          </p:cNvSpPr>
          <p:nvPr>
            <p:ph type="body" sz="quarter" idx="10"/>
          </p:nvPr>
        </p:nvSpPr>
        <p:spPr/>
        <p:txBody>
          <a:bodyPr/>
          <a:lstStyle/>
          <a:p>
            <a:r>
              <a:rPr lang="ja-JP" altLang="en-US">
                <a:latin typeface="+mn-ea"/>
                <a:cs typeface="メイリオ" panose="020B0604030504040204" pitchFamily="50" charset="-128"/>
              </a:rPr>
              <a:t>事前提案可否申請について</a:t>
            </a:r>
          </a:p>
        </p:txBody>
      </p:sp>
      <p:sp>
        <p:nvSpPr>
          <p:cNvPr id="22" name="正方形/長方形 21">
            <a:extLst>
              <a:ext uri="{FF2B5EF4-FFF2-40B4-BE49-F238E27FC236}">
                <a16:creationId xmlns:a16="http://schemas.microsoft.com/office/drawing/2014/main" id="{30B5DC23-FC0B-FC50-F354-AE79DCBC50EF}"/>
              </a:ext>
            </a:extLst>
          </p:cNvPr>
          <p:cNvSpPr/>
          <p:nvPr/>
        </p:nvSpPr>
        <p:spPr>
          <a:xfrm>
            <a:off x="479425" y="1275101"/>
            <a:ext cx="11269662" cy="1581972"/>
          </a:xfrm>
          <a:prstGeom prst="rect">
            <a:avLst/>
          </a:prstGeom>
        </p:spPr>
        <p:txBody>
          <a:bodyPr wrap="square" lIns="0" tIns="0" rIns="0" bIns="0" anchor="t">
            <a:spAutoFit/>
          </a:bodyPr>
          <a:lstStyle/>
          <a:p>
            <a:pPr>
              <a:lnSpc>
                <a:spcPct val="130000"/>
              </a:lnSpc>
              <a:defRPr/>
            </a:pPr>
            <a:r>
              <a:rPr kumimoji="0" lang="ja-JP" altLang="en-US" sz="1600" kern="0" dirty="0">
                <a:latin typeface="Meiryo"/>
                <a:ea typeface="Meiryo"/>
              </a:rPr>
              <a:t>本商品は</a:t>
            </a:r>
            <a:r>
              <a:rPr kumimoji="0" lang="ja-JP" altLang="en-US" sz="1600" b="1" kern="0" dirty="0">
                <a:solidFill>
                  <a:schemeClr val="tx2"/>
                </a:solidFill>
                <a:latin typeface="Meiryo"/>
                <a:ea typeface="Meiryo"/>
              </a:rPr>
              <a:t>事前に弊社による出稿可否判断が必要</a:t>
            </a:r>
            <a:r>
              <a:rPr kumimoji="0" lang="ja-JP" altLang="en-US" sz="1600" kern="0" dirty="0">
                <a:latin typeface="Meiryo"/>
                <a:ea typeface="Meiryo"/>
              </a:rPr>
              <a:t>となります。</a:t>
            </a:r>
            <a:endParaRPr lang="en-US" altLang="ja-JP" sz="1600" kern="0" dirty="0">
              <a:latin typeface="Meiryo"/>
              <a:ea typeface="Meiryo"/>
            </a:endParaRPr>
          </a:p>
          <a:p>
            <a:pPr>
              <a:lnSpc>
                <a:spcPct val="130000"/>
              </a:lnSpc>
            </a:pPr>
            <a:r>
              <a:rPr lang="ja-JP" sz="1600" dirty="0">
                <a:latin typeface="Meiryo"/>
                <a:ea typeface="Meiryo"/>
                <a:cs typeface="+mn-lt"/>
              </a:rPr>
              <a:t>本セールスシートに記載の「</a:t>
            </a:r>
            <a:r>
              <a:rPr lang="ja-JP" altLang="en-US" sz="1600" dirty="0">
                <a:latin typeface="Meiryo"/>
                <a:ea typeface="Meiryo"/>
                <a:cs typeface="+mn-lt"/>
              </a:rPr>
              <a:t>販売制限カテゴリー</a:t>
            </a:r>
            <a:r>
              <a:rPr lang="ja-JP" sz="1600" dirty="0">
                <a:solidFill>
                  <a:srgbClr val="000000"/>
                </a:solidFill>
                <a:latin typeface="Meiryo"/>
                <a:ea typeface="Meiryo"/>
                <a:cs typeface="Calibri"/>
              </a:rPr>
              <a:t>」</a:t>
            </a:r>
            <a:r>
              <a:rPr lang="ja-JP" altLang="ja-JP" sz="1600" dirty="0">
                <a:latin typeface="Meiryo"/>
                <a:ea typeface="Meiryo"/>
                <a:cs typeface="+mn-lt"/>
              </a:rPr>
              <a:t> </a:t>
            </a:r>
            <a:r>
              <a:rPr lang="ja-JP" sz="1600" dirty="0">
                <a:solidFill>
                  <a:srgbClr val="000000"/>
                </a:solidFill>
                <a:latin typeface="Meiryo"/>
                <a:ea typeface="Meiryo"/>
                <a:cs typeface="Calibri"/>
              </a:rPr>
              <a:t>に基づき</a:t>
            </a:r>
            <a:r>
              <a:rPr lang="ja-JP" altLang="en-US" sz="1600" kern="0" dirty="0">
                <a:solidFill>
                  <a:schemeClr val="tx1">
                    <a:lumMod val="65000"/>
                    <a:lumOff val="35000"/>
                  </a:schemeClr>
                </a:solidFill>
                <a:latin typeface="Meiryo"/>
                <a:ea typeface="Meiryo"/>
                <a:cs typeface="Calibri"/>
              </a:rPr>
              <a:t>確認させていただき、</a:t>
            </a:r>
            <a:r>
              <a:rPr lang="ja-JP" altLang="en-US" sz="1600" b="1" kern="0" dirty="0">
                <a:solidFill>
                  <a:schemeClr val="tx1">
                    <a:lumMod val="65000"/>
                    <a:lumOff val="35000"/>
                  </a:schemeClr>
                </a:solidFill>
                <a:latin typeface="Meiryo"/>
                <a:ea typeface="Meiryo"/>
                <a:cs typeface="Calibri"/>
              </a:rPr>
              <a:t>場合によっては</a:t>
            </a:r>
            <a:r>
              <a:rPr lang="ja-JP" altLang="en-US" sz="1600" b="1" dirty="0">
                <a:solidFill>
                  <a:schemeClr val="tx1">
                    <a:lumMod val="65000"/>
                    <a:lumOff val="35000"/>
                  </a:schemeClr>
                </a:solidFill>
                <a:latin typeface="Meiryo"/>
                <a:ea typeface="Meiryo"/>
                <a:cs typeface="Calibri"/>
              </a:rPr>
              <a:t>掲載をお断りさせていただくことがございます。</a:t>
            </a:r>
            <a:endParaRPr lang="en-US" altLang="ja-JP" sz="1600" b="1" dirty="0">
              <a:solidFill>
                <a:schemeClr val="tx1">
                  <a:lumMod val="65000"/>
                  <a:lumOff val="35000"/>
                </a:schemeClr>
              </a:solidFill>
              <a:latin typeface="Meiryo"/>
              <a:ea typeface="Meiryo"/>
              <a:cs typeface="Calibri"/>
            </a:endParaRPr>
          </a:p>
          <a:p>
            <a:pPr>
              <a:lnSpc>
                <a:spcPct val="130000"/>
              </a:lnSpc>
            </a:pPr>
            <a:endParaRPr lang="en-US" altLang="ja-JP" sz="1600" b="1" dirty="0">
              <a:solidFill>
                <a:schemeClr val="tx1">
                  <a:lumMod val="65000"/>
                  <a:lumOff val="35000"/>
                </a:schemeClr>
              </a:solidFill>
              <a:latin typeface="Meiryo"/>
              <a:ea typeface="Meiryo"/>
              <a:cs typeface="Calibri"/>
            </a:endParaRPr>
          </a:p>
          <a:p>
            <a:pPr>
              <a:lnSpc>
                <a:spcPct val="130000"/>
              </a:lnSpc>
            </a:pPr>
            <a:r>
              <a:rPr lang="ja-JP" altLang="en-US" sz="1600" dirty="0">
                <a:solidFill>
                  <a:schemeClr val="tx1">
                    <a:lumMod val="65000"/>
                    <a:lumOff val="35000"/>
                  </a:schemeClr>
                </a:solidFill>
                <a:latin typeface="Meiryo"/>
                <a:ea typeface="Meiryo"/>
                <a:cs typeface="Calibri"/>
              </a:rPr>
              <a:t>また、制作スケジュールが確保できない場合も掲載をお断りさせていただくことがございます。</a:t>
            </a:r>
            <a:endParaRPr lang="en-US" altLang="ja-JP" sz="1600" dirty="0">
              <a:solidFill>
                <a:schemeClr val="tx1">
                  <a:lumMod val="65000"/>
                  <a:lumOff val="35000"/>
                </a:schemeClr>
              </a:solidFill>
              <a:latin typeface="Meiryo"/>
              <a:ea typeface="Meiryo"/>
              <a:cs typeface="Calibri"/>
            </a:endParaRPr>
          </a:p>
        </p:txBody>
      </p:sp>
      <p:sp>
        <p:nvSpPr>
          <p:cNvPr id="23" name="片側の 2 つの角を丸めた四角形 17">
            <a:extLst>
              <a:ext uri="{FF2B5EF4-FFF2-40B4-BE49-F238E27FC236}">
                <a16:creationId xmlns:a16="http://schemas.microsoft.com/office/drawing/2014/main" id="{BD5BCAA9-2E00-3161-6FA2-B2F6B8E7D36C}"/>
              </a:ext>
            </a:extLst>
          </p:cNvPr>
          <p:cNvSpPr/>
          <p:nvPr/>
        </p:nvSpPr>
        <p:spPr>
          <a:xfrm>
            <a:off x="406005" y="3379503"/>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24" name="片側の 2 つの角を丸めた四角形 19">
            <a:extLst>
              <a:ext uri="{FF2B5EF4-FFF2-40B4-BE49-F238E27FC236}">
                <a16:creationId xmlns:a16="http://schemas.microsoft.com/office/drawing/2014/main" id="{5C3EE1BA-830A-467F-0AE8-9571419B2262}"/>
              </a:ext>
            </a:extLst>
          </p:cNvPr>
          <p:cNvSpPr/>
          <p:nvPr/>
        </p:nvSpPr>
        <p:spPr>
          <a:xfrm>
            <a:off x="406005" y="3379502"/>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5" name="正方形/長方形 24">
            <a:extLst>
              <a:ext uri="{FF2B5EF4-FFF2-40B4-BE49-F238E27FC236}">
                <a16:creationId xmlns:a16="http://schemas.microsoft.com/office/drawing/2014/main" id="{C8A07FE4-62A0-2569-9918-6E9C919E4E75}"/>
              </a:ext>
            </a:extLst>
          </p:cNvPr>
          <p:cNvSpPr/>
          <p:nvPr/>
        </p:nvSpPr>
        <p:spPr>
          <a:xfrm>
            <a:off x="1305494" y="429080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26" name="正方形/長方形 25">
            <a:extLst>
              <a:ext uri="{FF2B5EF4-FFF2-40B4-BE49-F238E27FC236}">
                <a16:creationId xmlns:a16="http://schemas.microsoft.com/office/drawing/2014/main" id="{88EF0B8F-A061-6D9D-4389-CBFA85785F08}"/>
              </a:ext>
            </a:extLst>
          </p:cNvPr>
          <p:cNvSpPr/>
          <p:nvPr/>
        </p:nvSpPr>
        <p:spPr>
          <a:xfrm>
            <a:off x="1305494" y="5589777"/>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事前提案可否判断必須商品</a:t>
            </a:r>
          </a:p>
        </p:txBody>
      </p:sp>
      <p:sp>
        <p:nvSpPr>
          <p:cNvPr id="27" name="片側の 2 つの角を丸めた四角形 22">
            <a:extLst>
              <a:ext uri="{FF2B5EF4-FFF2-40B4-BE49-F238E27FC236}">
                <a16:creationId xmlns:a16="http://schemas.microsoft.com/office/drawing/2014/main" id="{76C62133-940A-E77A-7E72-B5C9CFB02F04}"/>
              </a:ext>
            </a:extLst>
          </p:cNvPr>
          <p:cNvSpPr/>
          <p:nvPr/>
        </p:nvSpPr>
        <p:spPr>
          <a:xfrm>
            <a:off x="6167044" y="3421112"/>
            <a:ext cx="5472112" cy="3002734"/>
          </a:xfrm>
          <a:prstGeom prst="round2SameRect">
            <a:avLst>
              <a:gd name="adj1" fmla="val 4115"/>
              <a:gd name="adj2" fmla="val 0"/>
            </a:avLst>
          </a:prstGeom>
          <a:solidFill>
            <a:srgbClr val="E5E5EC"/>
          </a:solidFill>
          <a:ln w="25400" cap="flat" cmpd="sng" algn="ctr">
            <a:noFill/>
            <a:prstDash val="solid"/>
          </a:ln>
          <a:effectLst>
            <a:outerShdw blurRad="25400" dist="25400" dir="2700000" algn="tl" rotWithShape="0">
              <a:srgbClr val="00003E">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28" name="片側の 2 つの角を丸めた四角形 23">
            <a:extLst>
              <a:ext uri="{FF2B5EF4-FFF2-40B4-BE49-F238E27FC236}">
                <a16:creationId xmlns:a16="http://schemas.microsoft.com/office/drawing/2014/main" id="{04A1FB3B-0B16-B9CE-E73D-29573F14E01A}"/>
              </a:ext>
            </a:extLst>
          </p:cNvPr>
          <p:cNvSpPr/>
          <p:nvPr/>
        </p:nvSpPr>
        <p:spPr>
          <a:xfrm>
            <a:off x="6167044" y="3379502"/>
            <a:ext cx="5472112" cy="504000"/>
          </a:xfrm>
          <a:prstGeom prst="round2SameRect">
            <a:avLst>
              <a:gd name="adj1" fmla="val 20214"/>
              <a:gd name="adj2" fmla="val 0"/>
            </a:avLst>
          </a:prstGeom>
          <a:solidFill>
            <a:schemeClr val="tx2"/>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29" name="正方形/長方形 28">
            <a:extLst>
              <a:ext uri="{FF2B5EF4-FFF2-40B4-BE49-F238E27FC236}">
                <a16:creationId xmlns:a16="http://schemas.microsoft.com/office/drawing/2014/main" id="{42E015CB-9F34-E895-57E3-784B43028686}"/>
              </a:ext>
            </a:extLst>
          </p:cNvPr>
          <p:cNvSpPr/>
          <p:nvPr/>
        </p:nvSpPr>
        <p:spPr>
          <a:xfrm>
            <a:off x="7103044" y="4005972"/>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事前提案可否判断必須商品</a:t>
            </a:r>
          </a:p>
        </p:txBody>
      </p:sp>
      <p:sp>
        <p:nvSpPr>
          <p:cNvPr id="30" name="正方形/長方形 29">
            <a:extLst>
              <a:ext uri="{FF2B5EF4-FFF2-40B4-BE49-F238E27FC236}">
                <a16:creationId xmlns:a16="http://schemas.microsoft.com/office/drawing/2014/main" id="{359C898C-3036-A1C3-C708-156DA5DFE2C6}"/>
              </a:ext>
            </a:extLst>
          </p:cNvPr>
          <p:cNvSpPr/>
          <p:nvPr/>
        </p:nvSpPr>
        <p:spPr>
          <a:xfrm>
            <a:off x="7103044" y="4577484"/>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31" name="正方形/長方形 30">
            <a:extLst>
              <a:ext uri="{FF2B5EF4-FFF2-40B4-BE49-F238E27FC236}">
                <a16:creationId xmlns:a16="http://schemas.microsoft.com/office/drawing/2014/main" id="{311A9E14-E452-103A-054F-D4AE4A0A466E}"/>
              </a:ext>
            </a:extLst>
          </p:cNvPr>
          <p:cNvSpPr/>
          <p:nvPr/>
        </p:nvSpPr>
        <p:spPr>
          <a:xfrm>
            <a:off x="7103044" y="515813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32" name="正方形/長方形 31">
            <a:extLst>
              <a:ext uri="{FF2B5EF4-FFF2-40B4-BE49-F238E27FC236}">
                <a16:creationId xmlns:a16="http://schemas.microsoft.com/office/drawing/2014/main" id="{C3C9FB56-2B38-90C7-DF74-0F2A66FA9E4E}"/>
              </a:ext>
            </a:extLst>
          </p:cNvPr>
          <p:cNvSpPr/>
          <p:nvPr/>
        </p:nvSpPr>
        <p:spPr>
          <a:xfrm>
            <a:off x="7103044" y="5734220"/>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33" name="正方形/長方形 32">
            <a:extLst>
              <a:ext uri="{FF2B5EF4-FFF2-40B4-BE49-F238E27FC236}">
                <a16:creationId xmlns:a16="http://schemas.microsoft.com/office/drawing/2014/main" id="{55BF7907-331A-13C0-8D01-26B72BC43861}"/>
              </a:ext>
            </a:extLst>
          </p:cNvPr>
          <p:cNvSpPr/>
          <p:nvPr/>
        </p:nvSpPr>
        <p:spPr>
          <a:xfrm>
            <a:off x="1305494" y="4940291"/>
            <a:ext cx="3600000" cy="504000"/>
          </a:xfrm>
          <a:prstGeom prst="rect">
            <a:avLst/>
          </a:prstGeom>
          <a:solidFill>
            <a:srgbClr val="FFFFFF"/>
          </a:solidFill>
          <a:ln w="31750" cap="rnd" cmpd="sng" algn="ctr">
            <a:solidFill>
              <a:schemeClr val="tx2"/>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i="0" u="none" strike="noStrike" kern="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特集・企画</a:t>
            </a:r>
          </a:p>
        </p:txBody>
      </p:sp>
    </p:spTree>
    <p:extLst>
      <p:ext uri="{BB962C8B-B14F-4D97-AF65-F5344CB8AC3E}">
        <p14:creationId xmlns:p14="http://schemas.microsoft.com/office/powerpoint/2010/main" val="21114033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graphicFrame>
        <p:nvGraphicFramePr>
          <p:cNvPr id="3" name="表 2">
            <a:extLst>
              <a:ext uri="{FF2B5EF4-FFF2-40B4-BE49-F238E27FC236}">
                <a16:creationId xmlns:a16="http://schemas.microsoft.com/office/drawing/2014/main" id="{EFF8624D-2091-E0F3-A435-A76583DB2878}"/>
              </a:ext>
            </a:extLst>
          </p:cNvPr>
          <p:cNvGraphicFramePr>
            <a:graphicFrameLocks noGrp="1"/>
          </p:cNvGraphicFramePr>
          <p:nvPr>
            <p:extLst>
              <p:ext uri="{D42A27DB-BD31-4B8C-83A1-F6EECF244321}">
                <p14:modId xmlns:p14="http://schemas.microsoft.com/office/powerpoint/2010/main" val="2379334903"/>
              </p:ext>
            </p:extLst>
          </p:nvPr>
        </p:nvGraphicFramePr>
        <p:xfrm>
          <a:off x="479425" y="2784042"/>
          <a:ext cx="11233150" cy="3597712"/>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US" altLang="ja-JP" sz="1400" b="0" i="0" dirty="0">
                          <a:solidFill>
                            <a:schemeClr val="tx2"/>
                          </a:solidFill>
                          <a:latin typeface="Meiryo" panose="020B0604030504040204" pitchFamily="34" charset="-128"/>
                          <a:ea typeface="Meiryo" panose="020B0604030504040204" pitchFamily="34" charset="-128"/>
                        </a:rPr>
                        <a:t>carview!</a:t>
                      </a:r>
                      <a:endParaRPr kumimoji="1" lang="ja-JP" altLang="en-US" sz="1400" b="0" i="0" dirty="0">
                        <a:solidFill>
                          <a:schemeClr val="tx2"/>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対象デバイス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a:solidFill>
                            <a:schemeClr val="bg1"/>
                          </a:solidFill>
                          <a:latin typeface="Meiryo" panose="020B0604030504040204" pitchFamily="34" charset="-128"/>
                          <a:ea typeface="Meiryo" panose="020B0604030504040204" pitchFamily="34" charset="-128"/>
                        </a:rPr>
                        <a:t>（</a:t>
                      </a:r>
                      <a:r>
                        <a:rPr kumimoji="1" lang="ja-JP" altLang="en-US" sz="1200" b="0" i="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bl>
          </a:graphicData>
        </a:graphic>
      </p:graphicFrame>
      <p:sp>
        <p:nvSpPr>
          <p:cNvPr id="9" name="角丸四角形 10">
            <a:extLst>
              <a:ext uri="{FF2B5EF4-FFF2-40B4-BE49-F238E27FC236}">
                <a16:creationId xmlns:a16="http://schemas.microsoft.com/office/drawing/2014/main" id="{89E05F38-C91B-E4E3-64B1-4821F1C18E79}"/>
              </a:ext>
            </a:extLst>
          </p:cNvPr>
          <p:cNvSpPr/>
          <p:nvPr/>
        </p:nvSpPr>
        <p:spPr>
          <a:xfrm>
            <a:off x="479425" y="2243806"/>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sp>
        <p:nvSpPr>
          <p:cNvPr id="22" name="正方形/長方形 21">
            <a:extLst>
              <a:ext uri="{FF2B5EF4-FFF2-40B4-BE49-F238E27FC236}">
                <a16:creationId xmlns:a16="http://schemas.microsoft.com/office/drawing/2014/main" id="{F775FA60-6C0D-127E-619A-A79BD336FF63}"/>
              </a:ext>
            </a:extLst>
          </p:cNvPr>
          <p:cNvSpPr/>
          <p:nvPr/>
        </p:nvSpPr>
        <p:spPr>
          <a:xfrm>
            <a:off x="479425" y="1280445"/>
            <a:ext cx="11269662" cy="621709"/>
          </a:xfrm>
          <a:prstGeom prst="rect">
            <a:avLst/>
          </a:prstGeom>
        </p:spPr>
        <p:txBody>
          <a:bodyPr wrap="square" lIns="0" tIns="0" rIns="0" bIns="0">
            <a:spAutoFit/>
          </a:bodyPr>
          <a:lstStyle/>
          <a:p>
            <a:pPr>
              <a:lnSpc>
                <a:spcPct val="130000"/>
              </a:lnSpc>
            </a:pPr>
            <a:r>
              <a:rPr lang="ja-JP" altLang="en-US" sz="1600" b="1" u="sng" dirty="0">
                <a:solidFill>
                  <a:schemeClr val="tx2"/>
                </a:solidFill>
                <a:latin typeface="Meiryo" panose="020B0604030504040204" pitchFamily="34" charset="-128"/>
                <a:ea typeface="Meiryo" panose="020B0604030504040204" pitchFamily="34" charset="-128"/>
              </a:rPr>
              <a:t>本商品（事前提案可否必須商品</a:t>
            </a:r>
            <a:r>
              <a:rPr lang="en-US" altLang="ja-JP" sz="1600" b="1" u="sng" dirty="0">
                <a:solidFill>
                  <a:schemeClr val="tx2"/>
                </a:solidFill>
                <a:latin typeface="Meiryo" panose="020B0604030504040204" pitchFamily="34" charset="-128"/>
                <a:ea typeface="Meiryo" panose="020B0604030504040204" pitchFamily="34" charset="-128"/>
              </a:rPr>
              <a:t>※</a:t>
            </a:r>
            <a:r>
              <a:rPr lang="ja-JP" altLang="en-US" sz="1600" b="1" u="sng" dirty="0">
                <a:solidFill>
                  <a:schemeClr val="tx2"/>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a:t>
            </a:r>
            <a:r>
              <a:rPr lang="ja-JP" altLang="en-US" sz="1600">
                <a:solidFill>
                  <a:srgbClr val="545454"/>
                </a:solidFill>
                <a:latin typeface="Meiryo" panose="020B0604030504040204" pitchFamily="34" charset="-128"/>
                <a:ea typeface="Meiryo" panose="020B0604030504040204" pitchFamily="34" charset="-128"/>
              </a:rPr>
              <a:t>担当営業宛</a:t>
            </a:r>
            <a:r>
              <a:rPr lang="ja-JP" altLang="en-US" sz="1600" dirty="0">
                <a:solidFill>
                  <a:srgbClr val="545454"/>
                </a:solidFill>
                <a:latin typeface="Meiryo" panose="020B0604030504040204" pitchFamily="34" charset="-128"/>
                <a:ea typeface="Meiryo" panose="020B0604030504040204" pitchFamily="34" charset="-128"/>
              </a:rPr>
              <a:t>に以下の項目をご連絡</a:t>
            </a:r>
            <a:r>
              <a:rPr lang="ja-JP" altLang="en-US" sz="1600">
                <a:solidFill>
                  <a:srgbClr val="545454"/>
                </a:solidFill>
                <a:latin typeface="Meiryo" panose="020B0604030504040204" pitchFamily="34" charset="-128"/>
                <a:ea typeface="Meiryo" panose="020B0604030504040204" pitchFamily="34" charset="-128"/>
              </a:rPr>
              <a:t>ください。</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ja-JP" altLang="en-US" sz="1600">
                <a:solidFill>
                  <a:srgbClr val="545454"/>
                </a:solidFill>
                <a:latin typeface="Meiryo" panose="020B0604030504040204" pitchFamily="34" charset="-128"/>
                <a:ea typeface="Meiryo" panose="020B0604030504040204" pitchFamily="34" charset="-128"/>
              </a:rPr>
              <a:t>回答</a:t>
            </a:r>
            <a:r>
              <a:rPr lang="ja-JP" altLang="en-US" sz="1600" dirty="0">
                <a:solidFill>
                  <a:srgbClr val="545454"/>
                </a:solidFill>
                <a:latin typeface="Meiryo" panose="020B0604030504040204" pitchFamily="34" charset="-128"/>
                <a:ea typeface="Meiryo" panose="020B0604030504040204" pitchFamily="34" charset="-128"/>
              </a:rPr>
              <a:t>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p:txBody>
      </p:sp>
      <p:sp>
        <p:nvSpPr>
          <p:cNvPr id="24" name="テキスト プレースホルダー 23">
            <a:extLst>
              <a:ext uri="{FF2B5EF4-FFF2-40B4-BE49-F238E27FC236}">
                <a16:creationId xmlns:a16="http://schemas.microsoft.com/office/drawing/2014/main" id="{05599860-B62F-CB78-B849-DAD8CD7BF914}"/>
              </a:ext>
            </a:extLst>
          </p:cNvPr>
          <p:cNvSpPr>
            <a:spLocks noGrp="1"/>
          </p:cNvSpPr>
          <p:nvPr>
            <p:ph type="body" sz="quarter" idx="10"/>
          </p:nvPr>
        </p:nvSpPr>
        <p:spPr/>
        <p:txBody>
          <a:bodyPr/>
          <a:lstStyle/>
          <a:p>
            <a:r>
              <a:rPr lang="ja-JP" altLang="en-US"/>
              <a:t>事前提案可否申請について</a:t>
            </a:r>
          </a:p>
        </p:txBody>
      </p:sp>
    </p:spTree>
    <p:extLst>
      <p:ext uri="{BB962C8B-B14F-4D97-AF65-F5344CB8AC3E}">
        <p14:creationId xmlns:p14="http://schemas.microsoft.com/office/powerpoint/2010/main" val="5024721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a:xfrm>
            <a:off x="1887808" y="384614"/>
            <a:ext cx="8136904" cy="497680"/>
          </a:xfrm>
        </p:spPr>
        <p:txBody>
          <a:bodyPr/>
          <a:lstStyle/>
          <a:p>
            <a:r>
              <a:rPr lang="ja-JP" altLang="en-US" dirty="0"/>
              <a:t>タイアップへの誘導広告　制作ガイドライン一部抜粋</a:t>
            </a:r>
          </a:p>
          <a:p>
            <a:r>
              <a:rPr lang="en" altLang="ja-JP" dirty="0"/>
              <a:t>Yahoo!</a:t>
            </a:r>
            <a:r>
              <a:rPr lang="ja-JP" altLang="en-US" dirty="0"/>
              <a:t>サービスにおけるタイアップ・スポンサードコンテンツ</a:t>
            </a:r>
            <a:endParaRPr lang="en-US" altLang="ja-JP" dirty="0"/>
          </a:p>
          <a:p>
            <a:endParaRPr kumimoji="1"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3" name="Rectangle 46">
            <a:extLst>
              <a:ext uri="{FF2B5EF4-FFF2-40B4-BE49-F238E27FC236}">
                <a16:creationId xmlns:a16="http://schemas.microsoft.com/office/drawing/2014/main" id="{44DA25E3-8877-9F69-B90F-67780D9E967D}"/>
              </a:ext>
            </a:extLst>
          </p:cNvPr>
          <p:cNvSpPr>
            <a:spLocks noChangeArrowheads="1"/>
          </p:cNvSpPr>
          <p:nvPr/>
        </p:nvSpPr>
        <p:spPr bwMode="auto">
          <a:xfrm>
            <a:off x="479426" y="1274209"/>
            <a:ext cx="8403317" cy="440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chemeClr val="tx1">
                    <a:lumMod val="75000"/>
                    <a:lumOff val="25000"/>
                  </a:schemeClr>
                </a:solidFill>
                <a:latin typeface="メイリオ"/>
                <a:ea typeface="メイリオ"/>
              </a:rPr>
              <a:t>■ 画像タイプ</a:t>
            </a:r>
            <a:endParaRPr lang="en-US" altLang="ja-JP" sz="1600" kern="0" dirty="0">
              <a:solidFill>
                <a:schemeClr val="tx1">
                  <a:lumMod val="75000"/>
                  <a:lumOff val="2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 sz="1200" kern="0" dirty="0">
                <a:solidFill>
                  <a:schemeClr val="tx1">
                    <a:lumMod val="75000"/>
                    <a:lumOff val="25000"/>
                  </a:schemeClr>
                </a:solidFill>
                <a:latin typeface="メイリオ"/>
                <a:ea typeface="メイリオ"/>
              </a:rPr>
              <a:t>「</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サービスロゴ」＋「広告・広告主体者表記」を必ずセットで掲載。</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上記</a:t>
            </a:r>
            <a:r>
              <a:rPr lang="en-US" altLang="ja-JP" sz="1200" kern="0" dirty="0">
                <a:solidFill>
                  <a:schemeClr val="tx1">
                    <a:lumMod val="75000"/>
                    <a:lumOff val="25000"/>
                  </a:schemeClr>
                </a:solidFill>
                <a:latin typeface="メイリオ"/>
                <a:ea typeface="メイリオ"/>
              </a:rPr>
              <a:t>2</a:t>
            </a:r>
            <a:r>
              <a:rPr lang="ja-JP" altLang="en-US" sz="1200" kern="0" dirty="0">
                <a:solidFill>
                  <a:schemeClr val="tx1">
                    <a:lumMod val="75000"/>
                    <a:lumOff val="25000"/>
                  </a:schemeClr>
                </a:solidFill>
                <a:latin typeface="メイリオ"/>
                <a:ea typeface="メイリオ"/>
              </a:rPr>
              <a:t>要素は最大限離す必要があるため、以下のいずれかの通り対角線上に配置。</a:t>
            </a:r>
            <a:br>
              <a:rPr lang="en-US" altLang="ja-JP" sz="1200" kern="0" dirty="0">
                <a:solidFill>
                  <a:schemeClr val="tx1">
                    <a:lumMod val="75000"/>
                    <a:lumOff val="25000"/>
                  </a:schemeClr>
                </a:solidFill>
                <a:latin typeface="メイリオ"/>
                <a:ea typeface="メイリオ"/>
              </a:rPr>
            </a:br>
            <a:r>
              <a:rPr lang="ja-JP" altLang="en-US" sz="1200" kern="0" dirty="0">
                <a:solidFill>
                  <a:schemeClr val="tx1">
                    <a:lumMod val="75000"/>
                    <a:lumOff val="25000"/>
                  </a:schemeClr>
                </a:solidFill>
                <a:latin typeface="メイリオ"/>
                <a:ea typeface="メイリオ"/>
              </a:rPr>
              <a:t>①</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サービスロゴ：左上、広告・広告主体者表記：右下</a:t>
            </a:r>
            <a:br>
              <a:rPr lang="en-US" altLang="ja-JP" sz="1200" kern="0" dirty="0">
                <a:solidFill>
                  <a:schemeClr val="tx1">
                    <a:lumMod val="75000"/>
                    <a:lumOff val="25000"/>
                  </a:schemeClr>
                </a:solidFill>
                <a:latin typeface="メイリオ"/>
                <a:ea typeface="メイリオ"/>
              </a:rPr>
            </a:br>
            <a:r>
              <a:rPr lang="ja-JP" altLang="en-US" sz="1200" kern="0" dirty="0">
                <a:solidFill>
                  <a:schemeClr val="tx1">
                    <a:lumMod val="75000"/>
                    <a:lumOff val="25000"/>
                  </a:schemeClr>
                </a:solidFill>
                <a:latin typeface="メイリオ"/>
                <a:ea typeface="メイリオ"/>
              </a:rPr>
              <a:t>②</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サービスロゴ：右上、広告・広告主体者表記：左下</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サービスロゴは、視認性を確保できるサイズで掲載。</a:t>
            </a:r>
            <a:br>
              <a:rPr lang="en-US" altLang="ja-JP" sz="1200" kern="0" dirty="0">
                <a:solidFill>
                  <a:schemeClr val="tx1">
                    <a:lumMod val="75000"/>
                    <a:lumOff val="25000"/>
                  </a:schemeClr>
                </a:solidFill>
                <a:latin typeface="メイリオ"/>
                <a:ea typeface="メイリオ"/>
              </a:rPr>
            </a:br>
            <a:r>
              <a:rPr lang="ja-JP" altLang="en-US" sz="1200" kern="0" dirty="0">
                <a:solidFill>
                  <a:schemeClr val="tx1">
                    <a:lumMod val="75000"/>
                    <a:lumOff val="25000"/>
                  </a:schemeClr>
                </a:solidFill>
                <a:latin typeface="メイリオ"/>
                <a:ea typeface="メイリオ"/>
              </a:rPr>
              <a:t>その他、使用にあたっては別紙</a:t>
            </a:r>
            <a:r>
              <a:rPr lang="ja-JP" altLang="en-US" sz="1200" kern="0" dirty="0">
                <a:solidFill>
                  <a:srgbClr val="545454"/>
                </a:solidFill>
                <a:latin typeface="メイリオ"/>
                <a:ea typeface="メイリオ"/>
              </a:rPr>
              <a:t>「</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hlinkClick r:id="rId3"/>
              </a:rPr>
              <a:t>タイアップ広告・クリエイティブ企画商品の誘導広告クリエイティブにおける表記ガイドライン</a:t>
            </a:r>
            <a:r>
              <a:rPr lang="ja-JP" altLang="en-US" sz="1200" kern="0" dirty="0">
                <a:solidFill>
                  <a:srgbClr val="545454"/>
                </a:solidFill>
                <a:latin typeface="メイリオ"/>
                <a:ea typeface="メイリオ"/>
              </a:rPr>
              <a:t>」 </a:t>
            </a:r>
            <a:r>
              <a:rPr lang="ja-JP" altLang="en-US" sz="1200" kern="0" dirty="0">
                <a:solidFill>
                  <a:schemeClr val="tx1">
                    <a:lumMod val="75000"/>
                    <a:lumOff val="25000"/>
                  </a:schemeClr>
                </a:solidFill>
                <a:latin typeface="メイリオ"/>
                <a:ea typeface="メイリオ"/>
              </a:rPr>
              <a:t>を遵守。</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サービスロゴ」は弊社担当営業より送付。</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広告・広告主体者表記は、以下いずれかの表記、形式で掲載。 </a:t>
            </a:r>
            <a:br>
              <a:rPr lang="en-US" altLang="ja-JP" sz="1200" kern="0" dirty="0">
                <a:solidFill>
                  <a:schemeClr val="tx1">
                    <a:lumMod val="75000"/>
                    <a:lumOff val="25000"/>
                  </a:schemeClr>
                </a:solidFill>
                <a:latin typeface="メイリオ"/>
                <a:ea typeface="メイリオ"/>
              </a:rPr>
            </a:br>
            <a:r>
              <a:rPr lang="ja-JP" altLang="en-US" sz="1200" kern="0" dirty="0">
                <a:solidFill>
                  <a:schemeClr val="tx1">
                    <a:lumMod val="75000"/>
                    <a:lumOff val="25000"/>
                  </a:schemeClr>
                </a:solidFill>
                <a:latin typeface="メイリオ"/>
                <a:ea typeface="メイリオ"/>
              </a:rPr>
              <a:t>①提供：クライアント名（テキスト </a:t>
            </a:r>
            <a:r>
              <a:rPr lang="en" altLang="ja-JP" sz="1200" kern="0" dirty="0">
                <a:solidFill>
                  <a:schemeClr val="tx1">
                    <a:lumMod val="75000"/>
                    <a:lumOff val="25000"/>
                  </a:schemeClr>
                </a:solidFill>
                <a:latin typeface="メイリオ"/>
                <a:ea typeface="メイリオ"/>
              </a:rPr>
              <a:t>or </a:t>
            </a:r>
            <a:r>
              <a:rPr lang="ja-JP" altLang="en-US" sz="1200" kern="0" dirty="0">
                <a:solidFill>
                  <a:schemeClr val="tx1">
                    <a:lumMod val="75000"/>
                    <a:lumOff val="25000"/>
                  </a:schemeClr>
                </a:solidFill>
                <a:latin typeface="メイリオ"/>
                <a:ea typeface="メイリオ"/>
              </a:rPr>
              <a:t>ロゴ）</a:t>
            </a:r>
            <a:br>
              <a:rPr lang="en-US" altLang="ja-JP" sz="1200" kern="0" dirty="0">
                <a:solidFill>
                  <a:schemeClr val="tx1">
                    <a:lumMod val="75000"/>
                    <a:lumOff val="25000"/>
                  </a:schemeClr>
                </a:solidFill>
                <a:latin typeface="メイリオ"/>
                <a:ea typeface="メイリオ"/>
              </a:rPr>
            </a:br>
            <a:r>
              <a:rPr lang="ja-JP" altLang="en-US" sz="1200" kern="0" dirty="0">
                <a:solidFill>
                  <a:schemeClr val="tx1">
                    <a:lumMod val="75000"/>
                    <a:lumOff val="25000"/>
                  </a:schemeClr>
                </a:solidFill>
                <a:latin typeface="メイリオ"/>
                <a:ea typeface="メイリオ"/>
              </a:rPr>
              <a:t>②</a:t>
            </a:r>
            <a:r>
              <a:rPr lang="en" altLang="ja-JP" sz="1200" kern="0" dirty="0">
                <a:solidFill>
                  <a:schemeClr val="tx1">
                    <a:lumMod val="75000"/>
                    <a:lumOff val="25000"/>
                  </a:schemeClr>
                </a:solidFill>
                <a:latin typeface="メイリオ"/>
                <a:ea typeface="メイリオ"/>
              </a:rPr>
              <a:t>Sponsored by </a:t>
            </a:r>
            <a:r>
              <a:rPr lang="ja-JP" altLang="en-US" sz="1200" kern="0" dirty="0">
                <a:solidFill>
                  <a:schemeClr val="tx1">
                    <a:lumMod val="75000"/>
                    <a:lumOff val="25000"/>
                  </a:schemeClr>
                </a:solidFill>
                <a:latin typeface="メイリオ"/>
                <a:ea typeface="メイリオ"/>
              </a:rPr>
              <a:t>クライアント名（テキスト </a:t>
            </a:r>
            <a:r>
              <a:rPr lang="en" altLang="ja-JP" sz="1200" kern="0" dirty="0">
                <a:solidFill>
                  <a:schemeClr val="tx1">
                    <a:lumMod val="75000"/>
                    <a:lumOff val="25000"/>
                  </a:schemeClr>
                </a:solidFill>
                <a:latin typeface="メイリオ"/>
                <a:ea typeface="メイリオ"/>
              </a:rPr>
              <a:t>or </a:t>
            </a:r>
            <a:r>
              <a:rPr lang="ja-JP" altLang="en-US" sz="1200" kern="0" dirty="0">
                <a:solidFill>
                  <a:schemeClr val="tx1">
                    <a:lumMod val="75000"/>
                    <a:lumOff val="25000"/>
                  </a:schemeClr>
                </a:solidFill>
                <a:latin typeface="メイリオ"/>
                <a:ea typeface="メイリオ"/>
              </a:rPr>
              <a:t>ロゴ）</a:t>
            </a:r>
            <a:br>
              <a:rPr lang="en-US" altLang="ja-JP" sz="1200" kern="0" dirty="0">
                <a:solidFill>
                  <a:schemeClr val="tx1">
                    <a:lumMod val="75000"/>
                    <a:lumOff val="25000"/>
                  </a:schemeClr>
                </a:solidFill>
                <a:latin typeface="メイリオ"/>
                <a:ea typeface="メイリオ"/>
              </a:rPr>
            </a:br>
            <a:r>
              <a:rPr lang="en-US" altLang="ja-JP" sz="1000" kern="0" dirty="0">
                <a:solidFill>
                  <a:schemeClr val="tx1">
                    <a:lumMod val="75000"/>
                    <a:lumOff val="25000"/>
                  </a:schemeClr>
                </a:solidFill>
                <a:latin typeface="メイリオ"/>
                <a:ea typeface="メイリオ"/>
              </a:rPr>
              <a:t>※</a:t>
            </a:r>
            <a:r>
              <a:rPr lang="ja-JP" altLang="en-US" sz="1000" kern="0" dirty="0">
                <a:solidFill>
                  <a:schemeClr val="tx1">
                    <a:lumMod val="75000"/>
                    <a:lumOff val="25000"/>
                  </a:schemeClr>
                </a:solidFill>
                <a:latin typeface="メイリオ"/>
                <a:ea typeface="メイリオ"/>
              </a:rPr>
              <a:t>広告・広告主体者表記は、</a:t>
            </a:r>
            <a:r>
              <a:rPr lang="en" altLang="ja-JP" sz="1000" kern="0" dirty="0">
                <a:solidFill>
                  <a:schemeClr val="tx1">
                    <a:lumMod val="75000"/>
                    <a:lumOff val="25000"/>
                  </a:schemeClr>
                </a:solidFill>
                <a:latin typeface="メイリオ"/>
                <a:ea typeface="メイリオ"/>
              </a:rPr>
              <a:t>Yahoo!</a:t>
            </a:r>
            <a:r>
              <a:rPr lang="ja-JP" altLang="en-US" sz="1000" kern="0" dirty="0">
                <a:solidFill>
                  <a:schemeClr val="tx1">
                    <a:lumMod val="75000"/>
                    <a:lumOff val="25000"/>
                  </a:schemeClr>
                </a:solidFill>
                <a:latin typeface="メイリオ"/>
                <a:ea typeface="メイリオ"/>
              </a:rPr>
              <a:t>サービスロゴの</a:t>
            </a:r>
            <a:r>
              <a:rPr lang="en-US" altLang="ja-JP" sz="1000" kern="0" dirty="0">
                <a:solidFill>
                  <a:schemeClr val="tx1">
                    <a:lumMod val="75000"/>
                    <a:lumOff val="25000"/>
                  </a:schemeClr>
                </a:solidFill>
                <a:latin typeface="メイリオ"/>
                <a:ea typeface="メイリオ"/>
              </a:rPr>
              <a:t>60%</a:t>
            </a:r>
            <a:r>
              <a:rPr lang="ja-JP" altLang="en-US" sz="1000" kern="0" dirty="0">
                <a:solidFill>
                  <a:schemeClr val="tx1">
                    <a:lumMod val="75000"/>
                    <a:lumOff val="25000"/>
                  </a:schemeClr>
                </a:solidFill>
                <a:latin typeface="メイリオ"/>
                <a:ea typeface="メイリオ"/>
              </a:rPr>
              <a:t>～</a:t>
            </a:r>
            <a:r>
              <a:rPr lang="en-US" altLang="ja-JP" sz="1000" kern="0" dirty="0">
                <a:solidFill>
                  <a:schemeClr val="tx1">
                    <a:lumMod val="75000"/>
                    <a:lumOff val="25000"/>
                  </a:schemeClr>
                </a:solidFill>
                <a:latin typeface="メイリオ"/>
                <a:ea typeface="メイリオ"/>
              </a:rPr>
              <a:t>100%</a:t>
            </a:r>
            <a:r>
              <a:rPr lang="ja-JP" altLang="en-US" sz="1000" kern="0" dirty="0">
                <a:solidFill>
                  <a:schemeClr val="tx1">
                    <a:lumMod val="75000"/>
                    <a:lumOff val="25000"/>
                  </a:schemeClr>
                </a:solidFill>
                <a:latin typeface="メイリオ"/>
                <a:ea typeface="メイリオ"/>
              </a:rPr>
              <a:t>サイズを目安とする。</a:t>
            </a:r>
            <a:br>
              <a:rPr lang="en-US" altLang="ja-JP" sz="1000" kern="0" dirty="0">
                <a:solidFill>
                  <a:schemeClr val="tx1">
                    <a:lumMod val="75000"/>
                    <a:lumOff val="25000"/>
                  </a:schemeClr>
                </a:solidFill>
                <a:latin typeface="メイリオ"/>
                <a:ea typeface="メイリオ"/>
              </a:rPr>
            </a:br>
            <a:r>
              <a:rPr lang="en-US" altLang="ja-JP" sz="1000" kern="0" dirty="0">
                <a:solidFill>
                  <a:schemeClr val="tx1">
                    <a:lumMod val="75000"/>
                    <a:lumOff val="25000"/>
                  </a:schemeClr>
                </a:solidFill>
                <a:latin typeface="メイリオ"/>
                <a:ea typeface="メイリオ"/>
              </a:rPr>
              <a:t>※</a:t>
            </a:r>
            <a:r>
              <a:rPr lang="ja-JP" altLang="en-US" sz="1000" kern="0" dirty="0">
                <a:solidFill>
                  <a:schemeClr val="tx1">
                    <a:lumMod val="75000"/>
                    <a:lumOff val="25000"/>
                  </a:schemeClr>
                </a:solidFill>
                <a:latin typeface="メイリオ"/>
                <a:ea typeface="メイリオ"/>
              </a:rPr>
              <a:t>ロゴの場合、「提供」「</a:t>
            </a:r>
            <a:r>
              <a:rPr lang="en" altLang="ja-JP" sz="1000" kern="0" dirty="0">
                <a:solidFill>
                  <a:schemeClr val="tx1">
                    <a:lumMod val="75000"/>
                    <a:lumOff val="25000"/>
                  </a:schemeClr>
                </a:solidFill>
                <a:latin typeface="メイリオ"/>
                <a:ea typeface="メイリオ"/>
              </a:rPr>
              <a:t>Sponsored by</a:t>
            </a:r>
            <a:r>
              <a:rPr lang="ja-JP" altLang="en" sz="1000" kern="0" dirty="0">
                <a:solidFill>
                  <a:schemeClr val="tx1">
                    <a:lumMod val="75000"/>
                    <a:lumOff val="25000"/>
                  </a:schemeClr>
                </a:solidFill>
                <a:latin typeface="メイリオ"/>
                <a:ea typeface="メイリオ"/>
              </a:rPr>
              <a:t>」</a:t>
            </a:r>
            <a:r>
              <a:rPr lang="ja-JP" altLang="en-US" sz="1000" kern="0" dirty="0">
                <a:solidFill>
                  <a:schemeClr val="tx1">
                    <a:lumMod val="75000"/>
                    <a:lumOff val="25000"/>
                  </a:schemeClr>
                </a:solidFill>
                <a:latin typeface="メイリオ"/>
                <a:ea typeface="メイリオ"/>
              </a:rPr>
              <a:t>の広告表記は非表示でも可。</a:t>
            </a:r>
            <a:br>
              <a:rPr lang="en-US" altLang="ja-JP" sz="1000" kern="0" dirty="0">
                <a:solidFill>
                  <a:schemeClr val="tx1">
                    <a:lumMod val="75000"/>
                    <a:lumOff val="25000"/>
                  </a:schemeClr>
                </a:solidFill>
                <a:latin typeface="メイリオ"/>
                <a:ea typeface="メイリオ"/>
              </a:rPr>
            </a:br>
            <a:r>
              <a:rPr lang="en-US" altLang="ja-JP" sz="1000" kern="0" dirty="0">
                <a:solidFill>
                  <a:schemeClr val="tx1">
                    <a:lumMod val="75000"/>
                    <a:lumOff val="25000"/>
                  </a:schemeClr>
                </a:solidFill>
                <a:latin typeface="メイリオ"/>
                <a:ea typeface="メイリオ"/>
              </a:rPr>
              <a:t>※</a:t>
            </a:r>
            <a:r>
              <a:rPr lang="ja-JP" altLang="en-US" sz="1000" kern="0" dirty="0">
                <a:solidFill>
                  <a:schemeClr val="tx1">
                    <a:lumMod val="75000"/>
                    <a:lumOff val="25000"/>
                  </a:schemeClr>
                </a:solidFill>
                <a:latin typeface="メイリオ"/>
                <a:ea typeface="メイリオ"/>
              </a:rPr>
              <a:t>広告に適用される「広告掲載基準」において「主体者の明示」が規定されています。</a:t>
            </a:r>
            <a:br>
              <a:rPr lang="en-US" altLang="ja-JP" sz="1000" kern="0" dirty="0">
                <a:solidFill>
                  <a:schemeClr val="tx1">
                    <a:lumMod val="75000"/>
                    <a:lumOff val="25000"/>
                  </a:schemeClr>
                </a:solidFill>
                <a:latin typeface="メイリオ"/>
                <a:ea typeface="メイリオ"/>
              </a:rPr>
            </a:br>
            <a:r>
              <a:rPr lang="ja-JP" altLang="en-US" sz="1000" kern="0" dirty="0">
                <a:solidFill>
                  <a:schemeClr val="tx1">
                    <a:lumMod val="75000"/>
                    <a:lumOff val="25000"/>
                  </a:schemeClr>
                </a:solidFill>
                <a:latin typeface="メイリオ"/>
                <a:ea typeface="メイリオ"/>
              </a:rPr>
              <a:t>（参照）</a:t>
            </a:r>
            <a:r>
              <a:rPr lang="en" altLang="ja-JP" sz="1000" kern="0" dirty="0">
                <a:solidFill>
                  <a:schemeClr val="tx1">
                    <a:lumMod val="75000"/>
                    <a:lumOff val="25000"/>
                  </a:schemeClr>
                </a:solidFill>
                <a:latin typeface="メイリオ"/>
                <a:ea typeface="メイリオ"/>
              </a:rPr>
              <a:t>Yahoo!</a:t>
            </a:r>
            <a:r>
              <a:rPr lang="ja-JP" altLang="en-US" sz="1000" kern="0" dirty="0">
                <a:solidFill>
                  <a:schemeClr val="tx1">
                    <a:lumMod val="75000"/>
                    <a:lumOff val="25000"/>
                  </a:schemeClr>
                </a:solidFill>
                <a:latin typeface="メイリオ"/>
                <a:ea typeface="メイリオ"/>
              </a:rPr>
              <a:t>広告</a:t>
            </a:r>
            <a:r>
              <a:rPr lang="ja-JP" altLang="en-US" sz="1000" kern="0">
                <a:solidFill>
                  <a:schemeClr val="tx1">
                    <a:lumMod val="75000"/>
                    <a:lumOff val="25000"/>
                  </a:schemeClr>
                </a:solidFill>
                <a:latin typeface="メイリオ"/>
                <a:ea typeface="メイリオ"/>
              </a:rPr>
              <a:t>ヘルプページ：</a:t>
            </a:r>
            <a:r>
              <a:rPr kumimoji="1" lang="en-US" altLang="ja-JP" sz="1000" dirty="0">
                <a:latin typeface="+mn-ea"/>
                <a:hlinkClick r:id="rId4"/>
              </a:rPr>
              <a:t>https://ads-help.yahoo-net.jp/s/article/H000044855?language=ja</a:t>
            </a:r>
            <a:br>
              <a:rPr lang="en" altLang="ja-JP" sz="1000" kern="0" dirty="0">
                <a:solidFill>
                  <a:srgbClr val="545454"/>
                </a:solidFill>
                <a:latin typeface="メイリオ"/>
                <a:ea typeface="メイリオ"/>
              </a:rPr>
            </a:br>
            <a:r>
              <a:rPr lang="ja-JP" altLang="en-US" sz="1000" kern="0" dirty="0">
                <a:solidFill>
                  <a:schemeClr val="tx1">
                    <a:lumMod val="75000"/>
                    <a:lumOff val="25000"/>
                  </a:schemeClr>
                </a:solidFill>
                <a:latin typeface="メイリオ"/>
                <a:ea typeface="メイリオ"/>
              </a:rPr>
              <a:t>　　　　</a:t>
            </a:r>
            <a:r>
              <a:rPr lang="en" altLang="ja-JP" sz="1000" kern="0" dirty="0">
                <a:solidFill>
                  <a:schemeClr val="tx1">
                    <a:lumMod val="75000"/>
                    <a:lumOff val="25000"/>
                  </a:schemeClr>
                </a:solidFill>
                <a:latin typeface="メイリオ"/>
                <a:ea typeface="メイリオ"/>
              </a:rPr>
              <a:t>1.</a:t>
            </a:r>
            <a:r>
              <a:rPr lang="ja-JP" altLang="en-US" sz="1000" kern="0" dirty="0">
                <a:solidFill>
                  <a:schemeClr val="tx1">
                    <a:lumMod val="75000"/>
                    <a:lumOff val="25000"/>
                  </a:schemeClr>
                </a:solidFill>
                <a:latin typeface="メイリオ"/>
                <a:ea typeface="メイリオ"/>
              </a:rPr>
              <a:t>会社名、ブランド名、商品名、サービス名のいずれかのロゴマークの表記商品写真などでの代替はできません。</a:t>
            </a:r>
            <a:br>
              <a:rPr lang="en-US" altLang="ja-JP" sz="1000" kern="0" dirty="0">
                <a:solidFill>
                  <a:schemeClr val="tx1">
                    <a:lumMod val="75000"/>
                    <a:lumOff val="25000"/>
                  </a:schemeClr>
                </a:solidFill>
                <a:latin typeface="メイリオ"/>
                <a:ea typeface="メイリオ"/>
              </a:rPr>
            </a:br>
            <a:r>
              <a:rPr lang="ja-JP" altLang="en-US" sz="1000" kern="0" dirty="0">
                <a:solidFill>
                  <a:schemeClr val="tx1">
                    <a:lumMod val="75000"/>
                    <a:lumOff val="25000"/>
                  </a:schemeClr>
                </a:solidFill>
                <a:latin typeface="メイリオ"/>
                <a:ea typeface="メイリオ"/>
              </a:rPr>
              <a:t>　　　　　また、商標登録されていないものを使用する場合は、必ず会社名も明記してください。</a:t>
            </a:r>
            <a:br>
              <a:rPr lang="en-US" altLang="ja-JP" sz="1000" kern="0" dirty="0">
                <a:solidFill>
                  <a:schemeClr val="tx1">
                    <a:lumMod val="75000"/>
                    <a:lumOff val="25000"/>
                  </a:schemeClr>
                </a:solidFill>
                <a:latin typeface="メイリオ"/>
                <a:ea typeface="メイリオ"/>
              </a:rPr>
            </a:br>
            <a:r>
              <a:rPr lang="ja-JP" altLang="en-US" sz="1000" kern="0" dirty="0">
                <a:solidFill>
                  <a:schemeClr val="tx1">
                    <a:lumMod val="75000"/>
                    <a:lumOff val="25000"/>
                  </a:schemeClr>
                </a:solidFill>
                <a:latin typeface="メイリオ"/>
                <a:ea typeface="メイリオ"/>
              </a:rPr>
              <a:t>　　　　</a:t>
            </a:r>
            <a:r>
              <a:rPr lang="en-US" altLang="ja-JP" sz="1000" kern="0" dirty="0">
                <a:solidFill>
                  <a:schemeClr val="tx1">
                    <a:lumMod val="75000"/>
                    <a:lumOff val="25000"/>
                  </a:schemeClr>
                </a:solidFill>
                <a:latin typeface="メイリオ"/>
                <a:ea typeface="メイリオ"/>
              </a:rPr>
              <a:t>2.</a:t>
            </a:r>
            <a:r>
              <a:rPr lang="ja-JP" altLang="en-US" sz="1000" kern="0" dirty="0">
                <a:solidFill>
                  <a:schemeClr val="tx1">
                    <a:lumMod val="75000"/>
                    <a:lumOff val="25000"/>
                  </a:schemeClr>
                </a:solidFill>
                <a:latin typeface="メイリオ"/>
                <a:ea typeface="メイリオ"/>
              </a:rPr>
              <a:t>「提供：○○」などの表記</a:t>
            </a:r>
            <a:endParaRPr lang="en-US" altLang="ja-JP" sz="1000" kern="0" dirty="0">
              <a:solidFill>
                <a:schemeClr val="tx1">
                  <a:lumMod val="75000"/>
                  <a:lumOff val="25000"/>
                </a:schemeClr>
              </a:solidFill>
              <a:latin typeface="メイリオ"/>
              <a:ea typeface="メイリオ"/>
            </a:endParaRPr>
          </a:p>
        </p:txBody>
      </p:sp>
      <p:grpSp>
        <p:nvGrpSpPr>
          <p:cNvPr id="9" name="グループ化 8">
            <a:extLst>
              <a:ext uri="{FF2B5EF4-FFF2-40B4-BE49-F238E27FC236}">
                <a16:creationId xmlns:a16="http://schemas.microsoft.com/office/drawing/2014/main" id="{C1308846-9888-F2BD-6385-D4AD2784C7CC}"/>
              </a:ext>
            </a:extLst>
          </p:cNvPr>
          <p:cNvGrpSpPr/>
          <p:nvPr/>
        </p:nvGrpSpPr>
        <p:grpSpPr>
          <a:xfrm>
            <a:off x="9009090" y="1274209"/>
            <a:ext cx="2703486" cy="2703486"/>
            <a:chOff x="9264352" y="1052736"/>
            <a:chExt cx="2227565" cy="2227565"/>
          </a:xfrm>
        </p:grpSpPr>
        <p:sp>
          <p:nvSpPr>
            <p:cNvPr id="22" name="正方形/長方形 21">
              <a:extLst>
                <a:ext uri="{FF2B5EF4-FFF2-40B4-BE49-F238E27FC236}">
                  <a16:creationId xmlns:a16="http://schemas.microsoft.com/office/drawing/2014/main" id="{15FED24E-192D-3AC8-5E70-A601C51AA111}"/>
                </a:ext>
              </a:extLst>
            </p:cNvPr>
            <p:cNvSpPr/>
            <p:nvPr/>
          </p:nvSpPr>
          <p:spPr>
            <a:xfrm>
              <a:off x="9264352" y="1052736"/>
              <a:ext cx="2227565" cy="2227565"/>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23" name="角丸四角形 18">
              <a:extLst>
                <a:ext uri="{FF2B5EF4-FFF2-40B4-BE49-F238E27FC236}">
                  <a16:creationId xmlns:a16="http://schemas.microsoft.com/office/drawing/2014/main" id="{C6BFB90B-B670-25CD-B75A-123CB672C049}"/>
                </a:ext>
              </a:extLst>
            </p:cNvPr>
            <p:cNvSpPr/>
            <p:nvPr/>
          </p:nvSpPr>
          <p:spPr>
            <a:xfrm>
              <a:off x="10680779" y="2928670"/>
              <a:ext cx="720080" cy="293117"/>
            </a:xfrm>
            <a:prstGeom prst="roundRect">
              <a:avLst/>
            </a:prstGeom>
            <a:solidFill>
              <a:srgbClr val="999999"/>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24" name="フッター プレースホルダー 3">
              <a:extLst>
                <a:ext uri="{FF2B5EF4-FFF2-40B4-BE49-F238E27FC236}">
                  <a16:creationId xmlns:a16="http://schemas.microsoft.com/office/drawing/2014/main" id="{6009B6E1-FFA5-386C-5E59-AE1C90C0F684}"/>
                </a:ext>
              </a:extLst>
            </p:cNvPr>
            <p:cNvSpPr txBox="1">
              <a:spLocks/>
            </p:cNvSpPr>
            <p:nvPr/>
          </p:nvSpPr>
          <p:spPr>
            <a:xfrm>
              <a:off x="10626680" y="291381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pic>
          <p:nvPicPr>
            <p:cNvPr id="25" name="図 24">
              <a:extLst>
                <a:ext uri="{FF2B5EF4-FFF2-40B4-BE49-F238E27FC236}">
                  <a16:creationId xmlns:a16="http://schemas.microsoft.com/office/drawing/2014/main" id="{1687FA48-337A-972B-9B2E-D9B302E4DED3}"/>
                </a:ext>
              </a:extLst>
            </p:cNvPr>
            <p:cNvPicPr>
              <a:picLocks noChangeAspect="1"/>
            </p:cNvPicPr>
            <p:nvPr/>
          </p:nvPicPr>
          <p:blipFill>
            <a:blip r:embed="rId5"/>
            <a:stretch>
              <a:fillRect/>
            </a:stretch>
          </p:blipFill>
          <p:spPr>
            <a:xfrm>
              <a:off x="9326194" y="1176837"/>
              <a:ext cx="1080000" cy="240341"/>
            </a:xfrm>
            <a:prstGeom prst="rect">
              <a:avLst/>
            </a:prstGeom>
          </p:spPr>
        </p:pic>
      </p:grpSp>
    </p:spTree>
    <p:extLst>
      <p:ext uri="{BB962C8B-B14F-4D97-AF65-F5344CB8AC3E}">
        <p14:creationId xmlns:p14="http://schemas.microsoft.com/office/powerpoint/2010/main" val="3804179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dirty="0"/>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dirty="0"/>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a:bodyPr>
          <a:lstStyle/>
          <a:p>
            <a:pPr marL="0" indent="0">
              <a:buNone/>
            </a:pPr>
            <a:r>
              <a:rPr kumimoji="1" lang="ja-JP" altLang="en-US" dirty="0"/>
              <a:t>その他・注意事項</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a:xfrm>
            <a:off x="1887808" y="384614"/>
            <a:ext cx="8136904" cy="497680"/>
          </a:xfrm>
        </p:spPr>
        <p:txBody>
          <a:bodyPr/>
          <a:lstStyle/>
          <a:p>
            <a:r>
              <a:rPr lang="ja-JP" altLang="en-US" dirty="0"/>
              <a:t>タイアップへの誘導広告　制作ガイドライン一部抜粋</a:t>
            </a:r>
          </a:p>
          <a:p>
            <a:r>
              <a:rPr lang="en" altLang="ja-JP" dirty="0"/>
              <a:t>Yahoo!</a:t>
            </a:r>
            <a:r>
              <a:rPr lang="ja-JP" altLang="en-US" dirty="0"/>
              <a:t>サービスにおけるタイアップ・スポンサードコンテンツ</a:t>
            </a:r>
            <a:endParaRPr lang="en-US" altLang="ja-JP" dirty="0"/>
          </a:p>
          <a:p>
            <a:endParaRPr kumimoji="1"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5" name="Rectangle 46">
            <a:extLst>
              <a:ext uri="{FF2B5EF4-FFF2-40B4-BE49-F238E27FC236}">
                <a16:creationId xmlns:a16="http://schemas.microsoft.com/office/drawing/2014/main" id="{BCDB4558-00AC-B3E6-A9FC-21208AD7F04F}"/>
              </a:ext>
            </a:extLst>
          </p:cNvPr>
          <p:cNvSpPr>
            <a:spLocks noChangeArrowheads="1"/>
          </p:cNvSpPr>
          <p:nvPr/>
        </p:nvSpPr>
        <p:spPr bwMode="auto">
          <a:xfrm>
            <a:off x="479425" y="1274209"/>
            <a:ext cx="11233149" cy="15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None/>
              <a:defRPr/>
            </a:pPr>
            <a:r>
              <a:rPr lang="ja-JP" altLang="en-US" sz="1600" kern="0" dirty="0">
                <a:solidFill>
                  <a:schemeClr val="tx1">
                    <a:lumMod val="75000"/>
                    <a:lumOff val="25000"/>
                  </a:schemeClr>
                </a:solidFill>
                <a:latin typeface="メイリオ"/>
                <a:ea typeface="メイリオ"/>
              </a:rPr>
              <a:t>■</a:t>
            </a:r>
            <a:r>
              <a:rPr lang="en-US" altLang="ja-JP" sz="1600" kern="0" dirty="0">
                <a:solidFill>
                  <a:schemeClr val="tx1">
                    <a:lumMod val="75000"/>
                    <a:lumOff val="25000"/>
                  </a:schemeClr>
                </a:solidFill>
                <a:latin typeface="メイリオ"/>
                <a:ea typeface="メイリオ"/>
              </a:rPr>
              <a:t> </a:t>
            </a:r>
            <a:r>
              <a:rPr lang="ja-JP" altLang="en-US" sz="1600" kern="0" dirty="0">
                <a:solidFill>
                  <a:schemeClr val="tx1">
                    <a:lumMod val="75000"/>
                    <a:lumOff val="25000"/>
                  </a:schemeClr>
                </a:solidFill>
                <a:latin typeface="メイリオ"/>
                <a:ea typeface="メイリオ"/>
              </a:rPr>
              <a:t>テキスト・レスポンシブタイプ画像タイプ</a:t>
            </a:r>
            <a:endParaRPr lang="en-US" altLang="ja-JP" sz="1600" kern="0" dirty="0">
              <a:solidFill>
                <a:schemeClr val="tx1">
                  <a:lumMod val="75000"/>
                  <a:lumOff val="25000"/>
                </a:schemeClr>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タイトル、または説明文に「</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サービス」をテキストで掲載</a:t>
            </a:r>
            <a:br>
              <a:rPr lang="en-US" altLang="ja-JP" sz="1200" kern="0" dirty="0">
                <a:solidFill>
                  <a:schemeClr val="tx1">
                    <a:lumMod val="75000"/>
                    <a:lumOff val="25000"/>
                  </a:schemeClr>
                </a:solidFill>
                <a:latin typeface="メイリオ"/>
                <a:ea typeface="メイリオ"/>
              </a:rPr>
            </a:br>
            <a:r>
              <a:rPr lang="en-US" altLang="ja-JP" sz="1200" kern="0" dirty="0">
                <a:solidFill>
                  <a:schemeClr val="tx1">
                    <a:lumMod val="75000"/>
                    <a:lumOff val="25000"/>
                  </a:schemeClr>
                </a:solidFill>
                <a:latin typeface="メイリオ"/>
                <a:ea typeface="メイリオ"/>
              </a:rPr>
              <a:t>※</a:t>
            </a:r>
            <a:r>
              <a:rPr lang="ja-JP" altLang="en-US" sz="1200" kern="0" dirty="0">
                <a:solidFill>
                  <a:schemeClr val="tx1">
                    <a:lumMod val="75000"/>
                    <a:lumOff val="25000"/>
                  </a:schemeClr>
                </a:solidFill>
                <a:latin typeface="メイリオ"/>
                <a:ea typeface="メイリオ"/>
              </a:rPr>
              <a:t>訴求内容の文量等との兼ね合いでスペース的に挿入が難しい場合は入れなくても可</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縮小やトリミングによって、視認性を確保できなくなる可能性があるため、ロゴ、テキストに関わらず、画像への「</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サービス」表記の掲載は不可</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主体者表記はクライアント名</a:t>
            </a:r>
            <a:br>
              <a:rPr lang="en-US" altLang="ja-JP" sz="1200" kern="0" dirty="0">
                <a:solidFill>
                  <a:schemeClr val="tx1">
                    <a:lumMod val="75000"/>
                    <a:lumOff val="25000"/>
                  </a:schemeClr>
                </a:solidFill>
                <a:latin typeface="メイリオ"/>
                <a:ea typeface="メイリオ"/>
              </a:rPr>
            </a:br>
            <a:r>
              <a:rPr lang="en-US" altLang="ja-JP" sz="1200" kern="0" dirty="0">
                <a:solidFill>
                  <a:schemeClr val="tx1">
                    <a:lumMod val="75000"/>
                    <a:lumOff val="25000"/>
                  </a:schemeClr>
                </a:solidFill>
                <a:latin typeface="メイリオ"/>
                <a:ea typeface="メイリオ"/>
              </a:rPr>
              <a:t>※</a:t>
            </a:r>
            <a:r>
              <a:rPr lang="ja-JP" altLang="en-US" sz="1200" kern="0" dirty="0">
                <a:solidFill>
                  <a:schemeClr val="tx1">
                    <a:lumMod val="75000"/>
                    <a:lumOff val="25000"/>
                  </a:schemeClr>
                </a:solidFill>
                <a:latin typeface="メイリオ"/>
                <a:ea typeface="メイリオ"/>
              </a:rPr>
              <a:t>ただし、複数クライアントの協賛でタイアップ広告を実施する場合は、「</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サービス（合同協賛）」とする</a:t>
            </a:r>
          </a:p>
        </p:txBody>
      </p:sp>
      <p:grpSp>
        <p:nvGrpSpPr>
          <p:cNvPr id="6" name="グループ化 5">
            <a:extLst>
              <a:ext uri="{FF2B5EF4-FFF2-40B4-BE49-F238E27FC236}">
                <a16:creationId xmlns:a16="http://schemas.microsoft.com/office/drawing/2014/main" id="{506CBA17-4721-5B1C-F7C8-B440B0929B2F}"/>
              </a:ext>
            </a:extLst>
          </p:cNvPr>
          <p:cNvGrpSpPr/>
          <p:nvPr/>
        </p:nvGrpSpPr>
        <p:grpSpPr>
          <a:xfrm>
            <a:off x="4252272" y="3304020"/>
            <a:ext cx="4675580" cy="1369853"/>
            <a:chOff x="3231162" y="5586330"/>
            <a:chExt cx="3736700" cy="1094780"/>
          </a:xfrm>
        </p:grpSpPr>
        <p:sp>
          <p:nvSpPr>
            <p:cNvPr id="7" name="正方形/長方形 6">
              <a:extLst>
                <a:ext uri="{FF2B5EF4-FFF2-40B4-BE49-F238E27FC236}">
                  <a16:creationId xmlns:a16="http://schemas.microsoft.com/office/drawing/2014/main" id="{18C022F0-6235-2551-D7AA-E06F76DDAA82}"/>
                </a:ext>
              </a:extLst>
            </p:cNvPr>
            <p:cNvSpPr/>
            <p:nvPr/>
          </p:nvSpPr>
          <p:spPr>
            <a:xfrm>
              <a:off x="3231162" y="5586330"/>
              <a:ext cx="3621360" cy="1094780"/>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56549FD8-D544-C72C-F099-6B6ECE911CD7}"/>
                </a:ext>
              </a:extLst>
            </p:cNvPr>
            <p:cNvSpPr/>
            <p:nvPr/>
          </p:nvSpPr>
          <p:spPr>
            <a:xfrm>
              <a:off x="4260234" y="6175041"/>
              <a:ext cx="2707628" cy="215444"/>
            </a:xfrm>
            <a:prstGeom prst="rect">
              <a:avLst/>
            </a:prstGeom>
          </p:spPr>
          <p:txBody>
            <a:bodyPr wrap="square">
              <a:spAutoFit/>
            </a:bodyPr>
            <a:lstStyle/>
            <a:p>
              <a:r>
                <a:rPr lang="ja-JP" altLang="en-US" sz="800" dirty="0">
                  <a:solidFill>
                    <a:srgbClr val="FFFFFF">
                      <a:lumMod val="65000"/>
                    </a:srgbClr>
                  </a:solidFill>
                  <a:latin typeface="Meiryo" panose="020B0604030504040204" pitchFamily="34" charset="-128"/>
                  <a:ea typeface="Meiryo" panose="020B0604030504040204" pitchFamily="34" charset="-128"/>
                </a:rPr>
                <a:t>クライアント名</a:t>
              </a:r>
            </a:p>
          </p:txBody>
        </p:sp>
        <p:sp>
          <p:nvSpPr>
            <p:cNvPr id="11" name="正方形/長方形 10">
              <a:extLst>
                <a:ext uri="{FF2B5EF4-FFF2-40B4-BE49-F238E27FC236}">
                  <a16:creationId xmlns:a16="http://schemas.microsoft.com/office/drawing/2014/main" id="{5199A8BF-2F4E-81C2-4F43-A16F00C862B5}"/>
                </a:ext>
              </a:extLst>
            </p:cNvPr>
            <p:cNvSpPr/>
            <p:nvPr/>
          </p:nvSpPr>
          <p:spPr>
            <a:xfrm>
              <a:off x="4260234" y="5727753"/>
              <a:ext cx="2470543" cy="418155"/>
            </a:xfrm>
            <a:prstGeom prst="rect">
              <a:avLst/>
            </a:prstGeom>
          </p:spPr>
          <p:txBody>
            <a:bodyPr wrap="square">
              <a:spAutoFit/>
            </a:bodyPr>
            <a:lstStyle/>
            <a:p>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[Yahoo!</a:t>
              </a:r>
              <a:r>
                <a:rPr lang="ja-JP" altLang="en-US" sz="1400" dirty="0">
                  <a:solidFill>
                    <a:srgbClr val="000000">
                      <a:lumMod val="75000"/>
                      <a:lumOff val="25000"/>
                    </a:srgbClr>
                  </a:solidFill>
                  <a:latin typeface="Meiryo" panose="020B0604030504040204" pitchFamily="34" charset="-128"/>
                  <a:ea typeface="Meiryo" panose="020B0604030504040204" pitchFamily="34" charset="-128"/>
                </a:rPr>
                <a:t>ファイナンス</a:t>
              </a:r>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a:t>
              </a:r>
            </a:p>
            <a:p>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a:t>
              </a:r>
              <a:endParaRPr lang="ja-JP" altLang="en-US" sz="1400" dirty="0">
                <a:solidFill>
                  <a:srgbClr val="000000">
                    <a:lumMod val="75000"/>
                    <a:lumOff val="25000"/>
                  </a:srgbClr>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1ADBA27E-6288-2BFD-C461-DA4B44970888}"/>
                </a:ext>
              </a:extLst>
            </p:cNvPr>
            <p:cNvSpPr/>
            <p:nvPr/>
          </p:nvSpPr>
          <p:spPr>
            <a:xfrm>
              <a:off x="3346419" y="5706990"/>
              <a:ext cx="866698" cy="863814"/>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grpSp>
      <p:grpSp>
        <p:nvGrpSpPr>
          <p:cNvPr id="13" name="グループ化 12">
            <a:extLst>
              <a:ext uri="{FF2B5EF4-FFF2-40B4-BE49-F238E27FC236}">
                <a16:creationId xmlns:a16="http://schemas.microsoft.com/office/drawing/2014/main" id="{E7EA2760-6117-428F-1C00-91699965F0C6}"/>
              </a:ext>
            </a:extLst>
          </p:cNvPr>
          <p:cNvGrpSpPr/>
          <p:nvPr/>
        </p:nvGrpSpPr>
        <p:grpSpPr>
          <a:xfrm>
            <a:off x="9419017" y="3302057"/>
            <a:ext cx="2293557" cy="2085567"/>
            <a:chOff x="7108142" y="5137640"/>
            <a:chExt cx="1718438" cy="1562602"/>
          </a:xfrm>
        </p:grpSpPr>
        <p:sp>
          <p:nvSpPr>
            <p:cNvPr id="14" name="正方形/長方形 13">
              <a:extLst>
                <a:ext uri="{FF2B5EF4-FFF2-40B4-BE49-F238E27FC236}">
                  <a16:creationId xmlns:a16="http://schemas.microsoft.com/office/drawing/2014/main" id="{111418C3-4E77-6837-9E8D-3080C97BCFA9}"/>
                </a:ext>
              </a:extLst>
            </p:cNvPr>
            <p:cNvSpPr/>
            <p:nvPr/>
          </p:nvSpPr>
          <p:spPr>
            <a:xfrm>
              <a:off x="7108142" y="5137640"/>
              <a:ext cx="1718438" cy="1547015"/>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5" name="正方形/長方形 14">
              <a:extLst>
                <a:ext uri="{FF2B5EF4-FFF2-40B4-BE49-F238E27FC236}">
                  <a16:creationId xmlns:a16="http://schemas.microsoft.com/office/drawing/2014/main" id="{1303D2D2-DBA5-4AB6-6C0F-C1F30CE32907}"/>
                </a:ext>
              </a:extLst>
            </p:cNvPr>
            <p:cNvSpPr/>
            <p:nvPr/>
          </p:nvSpPr>
          <p:spPr>
            <a:xfrm>
              <a:off x="7195773" y="5228982"/>
              <a:ext cx="1542173" cy="693883"/>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FBFDC170-7BAC-8754-4776-933703261544}"/>
                </a:ext>
              </a:extLst>
            </p:cNvPr>
            <p:cNvSpPr/>
            <p:nvPr/>
          </p:nvSpPr>
          <p:spPr>
            <a:xfrm>
              <a:off x="7138889" y="6482214"/>
              <a:ext cx="1002493" cy="218028"/>
            </a:xfrm>
            <a:prstGeom prst="rect">
              <a:avLst/>
            </a:prstGeom>
          </p:spPr>
          <p:txBody>
            <a:bodyPr wrap="square">
              <a:spAutoFit/>
            </a:bodyPr>
            <a:lstStyle/>
            <a:p>
              <a:r>
                <a:rPr lang="ja-JP" altLang="en-US" sz="800" dirty="0">
                  <a:solidFill>
                    <a:srgbClr val="FFFFFF">
                      <a:lumMod val="65000"/>
                    </a:srgbClr>
                  </a:solidFill>
                  <a:latin typeface="Meiryo" panose="020B0604030504040204" pitchFamily="34" charset="-128"/>
                  <a:ea typeface="Meiryo" panose="020B0604030504040204" pitchFamily="34" charset="-128"/>
                </a:rPr>
                <a:t>クライアント名</a:t>
              </a:r>
            </a:p>
          </p:txBody>
        </p:sp>
        <p:sp>
          <p:nvSpPr>
            <p:cNvPr id="17" name="正方形/長方形 16">
              <a:extLst>
                <a:ext uri="{FF2B5EF4-FFF2-40B4-BE49-F238E27FC236}">
                  <a16:creationId xmlns:a16="http://schemas.microsoft.com/office/drawing/2014/main" id="{9D923586-F956-9B99-D9FF-DD6933A8458B}"/>
                </a:ext>
              </a:extLst>
            </p:cNvPr>
            <p:cNvSpPr/>
            <p:nvPr/>
          </p:nvSpPr>
          <p:spPr>
            <a:xfrm>
              <a:off x="7119219" y="6014207"/>
              <a:ext cx="1618728" cy="484261"/>
            </a:xfrm>
            <a:prstGeom prst="rect">
              <a:avLst/>
            </a:prstGeom>
          </p:spPr>
          <p:txBody>
            <a:bodyPr wrap="square">
              <a:spAutoFit/>
            </a:bodyPr>
            <a:lstStyle/>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 [Yahoo!</a:t>
              </a:r>
              <a:r>
                <a:rPr lang="ja-JP" altLang="en-US" sz="1200" dirty="0">
                  <a:solidFill>
                    <a:srgbClr val="000000">
                      <a:lumMod val="75000"/>
                      <a:lumOff val="25000"/>
                    </a:srgbClr>
                  </a:solidFill>
                  <a:latin typeface="Meiryo" panose="020B0604030504040204" pitchFamily="34" charset="-128"/>
                  <a:ea typeface="Meiryo" panose="020B0604030504040204" pitchFamily="34" charset="-128"/>
                </a:rPr>
                <a:t>ファイナンス</a:t>
              </a:r>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 </a:t>
              </a:r>
              <a:endParaRPr lang="ja-JP" altLang="en-US" sz="1200" dirty="0">
                <a:solidFill>
                  <a:srgbClr val="000000">
                    <a:lumMod val="75000"/>
                    <a:lumOff val="25000"/>
                  </a:srgbClr>
                </a:solidFill>
                <a:latin typeface="Meiryo" panose="020B0604030504040204" pitchFamily="34" charset="-128"/>
                <a:ea typeface="Meiryo" panose="020B0604030504040204" pitchFamily="34" charset="-128"/>
              </a:endParaRPr>
            </a:p>
          </p:txBody>
        </p:sp>
      </p:grpSp>
      <p:grpSp>
        <p:nvGrpSpPr>
          <p:cNvPr id="18" name="グループ化 17">
            <a:extLst>
              <a:ext uri="{FF2B5EF4-FFF2-40B4-BE49-F238E27FC236}">
                <a16:creationId xmlns:a16="http://schemas.microsoft.com/office/drawing/2014/main" id="{D2EAA89F-885C-BE0C-DB71-7243D9418BE3}"/>
              </a:ext>
            </a:extLst>
          </p:cNvPr>
          <p:cNvGrpSpPr/>
          <p:nvPr/>
        </p:nvGrpSpPr>
        <p:grpSpPr>
          <a:xfrm>
            <a:off x="479093" y="3304021"/>
            <a:ext cx="3282013" cy="1369853"/>
            <a:chOff x="600945" y="5586330"/>
            <a:chExt cx="2622969" cy="1094780"/>
          </a:xfrm>
        </p:grpSpPr>
        <p:sp>
          <p:nvSpPr>
            <p:cNvPr id="19" name="正方形/長方形 18">
              <a:extLst>
                <a:ext uri="{FF2B5EF4-FFF2-40B4-BE49-F238E27FC236}">
                  <a16:creationId xmlns:a16="http://schemas.microsoft.com/office/drawing/2014/main" id="{F3F07CAB-DEDB-7985-34B2-B8AF63969A74}"/>
                </a:ext>
              </a:extLst>
            </p:cNvPr>
            <p:cNvSpPr/>
            <p:nvPr/>
          </p:nvSpPr>
          <p:spPr>
            <a:xfrm>
              <a:off x="600945" y="5586330"/>
              <a:ext cx="2362145" cy="1094780"/>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95AE50DA-EC1E-F0D5-FF94-7F55FD64E798}"/>
                </a:ext>
              </a:extLst>
            </p:cNvPr>
            <p:cNvSpPr/>
            <p:nvPr/>
          </p:nvSpPr>
          <p:spPr>
            <a:xfrm>
              <a:off x="753371" y="5794227"/>
              <a:ext cx="2470543" cy="245974"/>
            </a:xfrm>
            <a:prstGeom prst="rect">
              <a:avLst/>
            </a:prstGeom>
          </p:spPr>
          <p:txBody>
            <a:bodyPr wrap="square">
              <a:spAutoFit/>
            </a:bodyPr>
            <a:lstStyle/>
            <a:p>
              <a:r>
                <a:rPr lang="en-US" altLang="ja-JP" sz="1400" b="1" dirty="0">
                  <a:solidFill>
                    <a:schemeClr val="tx2"/>
                  </a:solidFill>
                  <a:latin typeface="Meiryo" panose="020B0604030504040204" pitchFamily="34" charset="-128"/>
                  <a:ea typeface="Meiryo" panose="020B0604030504040204" pitchFamily="34" charset="-128"/>
                </a:rPr>
                <a:t>×××××××××××</a:t>
              </a:r>
              <a:endParaRPr lang="ja-JP" altLang="en-US" sz="1400" b="1" dirty="0">
                <a:solidFill>
                  <a:schemeClr val="tx2"/>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82E8150D-12CC-F3C5-2278-2AD6CA802983}"/>
                </a:ext>
              </a:extLst>
            </p:cNvPr>
            <p:cNvSpPr/>
            <p:nvPr/>
          </p:nvSpPr>
          <p:spPr>
            <a:xfrm>
              <a:off x="753371" y="6056849"/>
              <a:ext cx="2470543" cy="368960"/>
            </a:xfrm>
            <a:prstGeom prst="rect">
              <a:avLst/>
            </a:prstGeom>
          </p:spPr>
          <p:txBody>
            <a:bodyPr wrap="square">
              <a:spAutoFit/>
            </a:bodyPr>
            <a:lstStyle/>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a:t>
              </a:r>
            </a:p>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××××××××[Yahoo!</a:t>
              </a:r>
              <a:r>
                <a:rPr lang="ja-JP" altLang="en-US" sz="1200" dirty="0">
                  <a:solidFill>
                    <a:srgbClr val="000000">
                      <a:lumMod val="75000"/>
                      <a:lumOff val="25000"/>
                    </a:srgbClr>
                  </a:solidFill>
                  <a:latin typeface="Meiryo" panose="020B0604030504040204" pitchFamily="34" charset="-128"/>
                  <a:ea typeface="Meiryo" panose="020B0604030504040204" pitchFamily="34" charset="-128"/>
                </a:rPr>
                <a:t>ファイナンス</a:t>
              </a:r>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a:t>
              </a:r>
              <a:endParaRPr lang="ja-JP" altLang="en-US" sz="1200" dirty="0">
                <a:solidFill>
                  <a:srgbClr val="000000">
                    <a:lumMod val="75000"/>
                    <a:lumOff val="25000"/>
                  </a:srgbClr>
                </a:solidFill>
                <a:latin typeface="Meiryo" panose="020B0604030504040204" pitchFamily="34" charset="-128"/>
                <a:ea typeface="Meiryo" panose="020B0604030504040204" pitchFamily="34" charset="-128"/>
              </a:endParaRPr>
            </a:p>
          </p:txBody>
        </p:sp>
      </p:grpSp>
    </p:spTree>
    <p:extLst>
      <p:ext uri="{BB962C8B-B14F-4D97-AF65-F5344CB8AC3E}">
        <p14:creationId xmlns:p14="http://schemas.microsoft.com/office/powerpoint/2010/main" val="28148946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4AC8062C-802B-96DC-186A-AC78BCB52F30}"/>
              </a:ext>
            </a:extLst>
          </p:cNvPr>
          <p:cNvSpPr txBox="1"/>
          <p:nvPr/>
        </p:nvSpPr>
        <p:spPr>
          <a:xfrm>
            <a:off x="4314839" y="42554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rgbClr val="0D0D0D"/>
                </a:solidFill>
                <a:latin typeface="Meiryo" panose="020B0604030504040204" pitchFamily="34" charset="-128"/>
                <a:ea typeface="Meiryo" panose="020B0604030504040204" pitchFamily="34" charset="-128"/>
              </a:rPr>
              <a:t>Yahoo!</a:t>
            </a:r>
            <a:r>
              <a:rPr lang="ja-JP" altLang="en-US" sz="1200" b="0" i="0" dirty="0">
                <a:solidFill>
                  <a:srgbClr val="0D0D0D"/>
                </a:solidFill>
                <a:latin typeface="Meiryo" panose="020B0604030504040204" pitchFamily="34" charset="-128"/>
                <a:ea typeface="Meiryo" panose="020B0604030504040204" pitchFamily="34" charset="-128"/>
              </a:rPr>
              <a:t>広告</a:t>
            </a:r>
            <a:r>
              <a:rPr lang="en-US" altLang="ja-JP" sz="1200" b="0" i="0" dirty="0">
                <a:solidFill>
                  <a:srgbClr val="0D0D0D"/>
                </a:solidFill>
                <a:latin typeface="Meiryo" panose="020B0604030504040204" pitchFamily="34" charset="-128"/>
                <a:ea typeface="Meiryo" panose="020B0604030504040204" pitchFamily="34" charset="-128"/>
              </a:rPr>
              <a:t> </a:t>
            </a:r>
            <a:r>
              <a:rPr lang="ja-JP" altLang="en-US" sz="1200" b="0" i="0" dirty="0">
                <a:solidFill>
                  <a:srgbClr val="0D0D0D"/>
                </a:solidFill>
                <a:latin typeface="Meiryo" panose="020B0604030504040204" pitchFamily="34" charset="-128"/>
                <a:ea typeface="Meiryo" panose="020B0604030504040204" pitchFamily="34" charset="-128"/>
              </a:rPr>
              <a:t>ウェブサイト</a:t>
            </a:r>
            <a:br>
              <a:rPr lang="en-US" altLang="ja-JP" sz="1200" dirty="0">
                <a:solidFill>
                  <a:srgbClr val="0D0D0D"/>
                </a:solidFill>
                <a:latin typeface="Meiryo" panose="020B0604030504040204" pitchFamily="34" charset="-128"/>
                <a:ea typeface="Meiryo" panose="020B0604030504040204" pitchFamily="34" charset="-128"/>
              </a:rPr>
            </a:br>
            <a:r>
              <a:rPr lang="en-US" altLang="ja-JP" sz="1200" b="0" i="0" dirty="0">
                <a:solidFill>
                  <a:srgbClr val="0D0D0D"/>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dirty="0">
              <a:solidFill>
                <a:srgbClr val="0D0D0D"/>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738197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01</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spTree>
    <p:extLst>
      <p:ext uri="{BB962C8B-B14F-4D97-AF65-F5344CB8AC3E}">
        <p14:creationId xmlns:p14="http://schemas.microsoft.com/office/powerpoint/2010/main" val="670419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6">
            <a:extLst>
              <a:ext uri="{FF2B5EF4-FFF2-40B4-BE49-F238E27FC236}">
                <a16:creationId xmlns:a16="http://schemas.microsoft.com/office/drawing/2014/main" id="{3BCB2856-FFA8-EA6D-10AC-4EF9C5041B1B}"/>
              </a:ext>
            </a:extLst>
          </p:cNvPr>
          <p:cNvSpPr>
            <a:spLocks noGrp="1"/>
          </p:cNvSpPr>
          <p:nvPr>
            <p:ph type="body" sz="quarter" idx="12"/>
          </p:nvPr>
        </p:nvSpPr>
        <p:spPr>
          <a:xfrm>
            <a:off x="595671" y="81412"/>
            <a:ext cx="866756" cy="410840"/>
          </a:xfrm>
        </p:spPr>
        <p:txBody>
          <a:bodyPr/>
          <a:lstStyle/>
          <a:p>
            <a:pPr marL="0" indent="0">
              <a:buNone/>
            </a:pPr>
            <a:r>
              <a:rPr lang="ja-JP" altLang="en-US">
                <a:latin typeface="+mn-ea"/>
              </a:rPr>
              <a:t>概要</a:t>
            </a:r>
            <a:endParaRPr lang="ja-JP" altLang="en-US" dirty="0">
              <a:latin typeface="+mn-ea"/>
            </a:endParaRPr>
          </a:p>
        </p:txBody>
      </p:sp>
      <p:pic>
        <p:nvPicPr>
          <p:cNvPr id="20" name="図プレースホルダー 8" descr="アイコン&#10;&#10;自動的に生成された説明">
            <a:extLst>
              <a:ext uri="{FF2B5EF4-FFF2-40B4-BE49-F238E27FC236}">
                <a16:creationId xmlns:a16="http://schemas.microsoft.com/office/drawing/2014/main" id="{0F67447B-175C-7765-1BF2-58F9268ED6C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22" name="テキスト プレースホルダー 21">
            <a:extLst>
              <a:ext uri="{FF2B5EF4-FFF2-40B4-BE49-F238E27FC236}">
                <a16:creationId xmlns:a16="http://schemas.microsoft.com/office/drawing/2014/main" id="{2A0E3D5C-5C06-470D-83E6-FDF2ABB5D519}"/>
              </a:ext>
            </a:extLst>
          </p:cNvPr>
          <p:cNvSpPr>
            <a:spLocks noGrp="1"/>
          </p:cNvSpPr>
          <p:nvPr>
            <p:ph type="body" sz="quarter" idx="10"/>
          </p:nvPr>
        </p:nvSpPr>
        <p:spPr/>
        <p:txBody>
          <a:bodyPr/>
          <a:lstStyle/>
          <a:p>
            <a:r>
              <a:rPr kumimoji="1" lang="en-US" altLang="ja-JP" sz="2000" dirty="0" err="1">
                <a:latin typeface="Meiryo" panose="020B0604030504040204" pitchFamily="34" charset="-128"/>
                <a:ea typeface="Meiryo" panose="020B0604030504040204" pitchFamily="34" charset="-128"/>
              </a:rPr>
              <a:t>carview</a:t>
            </a:r>
            <a:r>
              <a:rPr kumimoji="1" lang="en-US" altLang="ja-JP" sz="2000" dirty="0">
                <a:latin typeface="Meiryo" panose="020B0604030504040204" pitchFamily="34" charset="-128"/>
                <a:ea typeface="Meiryo" panose="020B0604030504040204" pitchFamily="34" charset="-128"/>
              </a:rPr>
              <a:t>! </a:t>
            </a:r>
            <a:r>
              <a:rPr kumimoji="1" lang="ja-JP" altLang="en-US" sz="2000">
                <a:latin typeface="Meiryo" panose="020B0604030504040204" pitchFamily="34" charset="-128"/>
                <a:ea typeface="Meiryo" panose="020B0604030504040204" pitchFamily="34" charset="-128"/>
              </a:rPr>
              <a:t>タイアップ</a:t>
            </a:r>
            <a:r>
              <a:rPr lang="en-US" altLang="ja-JP" dirty="0"/>
              <a:t> </a:t>
            </a:r>
            <a:r>
              <a:rPr kumimoji="1" lang="en-US" altLang="ja-JP" sz="2000" dirty="0">
                <a:latin typeface="Meiryo" panose="020B0604030504040204" pitchFamily="34" charset="-128"/>
                <a:ea typeface="Meiryo" panose="020B0604030504040204" pitchFamily="34" charset="-128"/>
              </a:rPr>
              <a:t>2025</a:t>
            </a:r>
            <a:r>
              <a:rPr kumimoji="1" lang="ja-JP" altLang="en-US" sz="2000">
                <a:latin typeface="Meiryo" panose="020B0604030504040204" pitchFamily="34" charset="-128"/>
                <a:ea typeface="Meiryo" panose="020B0604030504040204" pitchFamily="34" charset="-128"/>
              </a:rPr>
              <a:t>年</a:t>
            </a:r>
            <a:r>
              <a:rPr lang="en-US" altLang="ja-JP" sz="2000" dirty="0"/>
              <a:t>4</a:t>
            </a:r>
            <a:r>
              <a:rPr kumimoji="1" lang="ja-JP" altLang="en-US" sz="2000">
                <a:latin typeface="Meiryo" panose="020B0604030504040204" pitchFamily="34" charset="-128"/>
                <a:ea typeface="Meiryo" panose="020B0604030504040204" pitchFamily="34" charset="-128"/>
              </a:rPr>
              <a:t>月</a:t>
            </a:r>
            <a:r>
              <a:rPr kumimoji="1" lang="en-US" altLang="ja-JP" sz="2000" dirty="0">
                <a:latin typeface="Meiryo" panose="020B0604030504040204" pitchFamily="34" charset="-128"/>
                <a:ea typeface="Meiryo" panose="020B0604030504040204" pitchFamily="34" charset="-128"/>
              </a:rPr>
              <a:t>~2025</a:t>
            </a:r>
            <a:r>
              <a:rPr kumimoji="1" lang="ja-JP" altLang="en-US" sz="2000">
                <a:latin typeface="Meiryo" panose="020B0604030504040204" pitchFamily="34" charset="-128"/>
                <a:ea typeface="Meiryo" panose="020B0604030504040204" pitchFamily="34" charset="-128"/>
              </a:rPr>
              <a:t>年</a:t>
            </a:r>
            <a:r>
              <a:rPr lang="en-US" altLang="ja-JP" dirty="0"/>
              <a:t>9</a:t>
            </a:r>
            <a:r>
              <a:rPr kumimoji="1" lang="ja-JP" altLang="en-US" sz="2000">
                <a:latin typeface="Meiryo" panose="020B0604030504040204" pitchFamily="34" charset="-128"/>
                <a:ea typeface="Meiryo" panose="020B0604030504040204" pitchFamily="34" charset="-128"/>
              </a:rPr>
              <a:t>月商品 変更点</a:t>
            </a:r>
          </a:p>
        </p:txBody>
      </p:sp>
      <p:sp>
        <p:nvSpPr>
          <p:cNvPr id="23" name="角丸四角形 3">
            <a:extLst>
              <a:ext uri="{FF2B5EF4-FFF2-40B4-BE49-F238E27FC236}">
                <a16:creationId xmlns:a16="http://schemas.microsoft.com/office/drawing/2014/main" id="{42F2C657-4110-EDE0-FED4-D7D7764D8E75}"/>
              </a:ext>
            </a:extLst>
          </p:cNvPr>
          <p:cNvSpPr/>
          <p:nvPr/>
        </p:nvSpPr>
        <p:spPr>
          <a:xfrm>
            <a:off x="503161" y="3471957"/>
            <a:ext cx="10034798" cy="645319"/>
          </a:xfrm>
          <a:prstGeom prst="roundRect">
            <a:avLst>
              <a:gd name="adj" fmla="val 8047"/>
            </a:avLst>
          </a:prstGeom>
          <a:noFill/>
          <a:ln w="15875">
            <a:noFill/>
          </a:ln>
        </p:spPr>
        <p:txBody>
          <a:bodyPr wrap="non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a:solidFill>
                  <a:srgbClr val="00003E"/>
                </a:solidFill>
                <a:latin typeface="Meiryo"/>
                <a:ea typeface="Meiryo"/>
              </a:rPr>
              <a:t>掲載期間</a:t>
            </a:r>
            <a:r>
              <a:rPr lang="en-US" altLang="ja-JP" sz="2000" b="1" spc="300" dirty="0">
                <a:solidFill>
                  <a:srgbClr val="00003E"/>
                </a:solidFill>
                <a:latin typeface="Meiryo"/>
                <a:ea typeface="Meiryo"/>
              </a:rPr>
              <a:t>2025年3月31日</a:t>
            </a:r>
            <a:r>
              <a:rPr lang="ja-JP" altLang="en-US" sz="2000" b="1" spc="300">
                <a:solidFill>
                  <a:srgbClr val="00003E"/>
                </a:solidFill>
                <a:latin typeface="Meiryo"/>
                <a:ea typeface="Meiryo"/>
              </a:rPr>
              <a:t>までの商品がご好評につき、</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a:solidFill>
                  <a:srgbClr val="00003E"/>
                </a:solidFill>
                <a:latin typeface="Meiryo"/>
                <a:ea typeface="Meiryo"/>
              </a:rPr>
              <a:t>掲載期間のみ変更した商品を</a:t>
            </a:r>
            <a:r>
              <a:rPr lang="en-US" altLang="ja-JP" sz="2000" b="1" spc="300" dirty="0">
                <a:solidFill>
                  <a:srgbClr val="00003E"/>
                </a:solidFill>
                <a:latin typeface="Meiryo"/>
                <a:ea typeface="Meiryo"/>
              </a:rPr>
              <a:t>2025年1月22日</a:t>
            </a:r>
            <a:r>
              <a:rPr lang="ja-JP" altLang="en-US" sz="2000" b="1" spc="300">
                <a:solidFill>
                  <a:srgbClr val="00003E"/>
                </a:solidFill>
                <a:latin typeface="Meiryo"/>
                <a:ea typeface="Meiryo"/>
              </a:rPr>
              <a:t>に新たにリリースしました。</a:t>
            </a:r>
            <a:endParaRPr lang="en-US" altLang="ja-JP" sz="2000" b="1" spc="300" dirty="0">
              <a:solidFill>
                <a:srgbClr val="00003E"/>
              </a:solidFill>
              <a:latin typeface="Meiryo"/>
              <a:ea typeface="Meiryo"/>
            </a:endParaRPr>
          </a:p>
        </p:txBody>
      </p:sp>
      <p:sp>
        <p:nvSpPr>
          <p:cNvPr id="24" name="テキスト ボックス 23">
            <a:extLst>
              <a:ext uri="{FF2B5EF4-FFF2-40B4-BE49-F238E27FC236}">
                <a16:creationId xmlns:a16="http://schemas.microsoft.com/office/drawing/2014/main" id="{37CA1751-7E74-8BC3-7711-76D31D28FD98}"/>
              </a:ext>
            </a:extLst>
          </p:cNvPr>
          <p:cNvSpPr txBox="1"/>
          <p:nvPr/>
        </p:nvSpPr>
        <p:spPr>
          <a:xfrm>
            <a:off x="5966651" y="535073"/>
            <a:ext cx="3628736" cy="152349"/>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dirty="0">
                <a:latin typeface="Meiryo" panose="020B0604030504040204" pitchFamily="34" charset="-128"/>
                <a:ea typeface="Meiryo" panose="020B0604030504040204" pitchFamily="34" charset="-128"/>
              </a:rPr>
              <a:t> carview!</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タイアップ（</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）からの変更点</a:t>
            </a:r>
          </a:p>
        </p:txBody>
      </p:sp>
    </p:spTree>
    <p:extLst>
      <p:ext uri="{BB962C8B-B14F-4D97-AF65-F5344CB8AC3E}">
        <p14:creationId xmlns:p14="http://schemas.microsoft.com/office/powerpoint/2010/main" val="34450460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spTree>
    <p:extLst>
      <p:ext uri="{BB962C8B-B14F-4D97-AF65-F5344CB8AC3E}">
        <p14:creationId xmlns:p14="http://schemas.microsoft.com/office/powerpoint/2010/main" val="2367002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6">
            <a:extLst>
              <a:ext uri="{FF2B5EF4-FFF2-40B4-BE49-F238E27FC236}">
                <a16:creationId xmlns:a16="http://schemas.microsoft.com/office/drawing/2014/main" id="{3BCB2856-FFA8-EA6D-10AC-4EF9C5041B1B}"/>
              </a:ext>
            </a:extLst>
          </p:cNvPr>
          <p:cNvSpPr>
            <a:spLocks noGrp="1"/>
          </p:cNvSpPr>
          <p:nvPr>
            <p:ph type="body" sz="quarter" idx="12"/>
          </p:nvPr>
        </p:nvSpPr>
        <p:spPr>
          <a:xfrm>
            <a:off x="595671" y="81412"/>
            <a:ext cx="866756" cy="410840"/>
          </a:xfrm>
        </p:spPr>
        <p:txBody>
          <a:bodyPr/>
          <a:lstStyle/>
          <a:p>
            <a:pPr marL="0" indent="0">
              <a:buNone/>
            </a:pPr>
            <a:r>
              <a:rPr lang="ja-JP" altLang="en-US">
                <a:latin typeface="+mn-ea"/>
              </a:rPr>
              <a:t>商品スペック</a:t>
            </a:r>
            <a:endParaRPr lang="ja-JP" altLang="en-US" dirty="0">
              <a:latin typeface="+mn-ea"/>
            </a:endParaRPr>
          </a:p>
        </p:txBody>
      </p:sp>
      <p:sp>
        <p:nvSpPr>
          <p:cNvPr id="22" name="テキスト プレースホルダー 21">
            <a:extLst>
              <a:ext uri="{FF2B5EF4-FFF2-40B4-BE49-F238E27FC236}">
                <a16:creationId xmlns:a16="http://schemas.microsoft.com/office/drawing/2014/main" id="{2A0E3D5C-5C06-470D-83E6-FDF2ABB5D519}"/>
              </a:ext>
            </a:extLst>
          </p:cNvPr>
          <p:cNvSpPr>
            <a:spLocks noGrp="1"/>
          </p:cNvSpPr>
          <p:nvPr>
            <p:ph type="body" sz="quarter" idx="10"/>
          </p:nvPr>
        </p:nvSpPr>
        <p:spPr/>
        <p:txBody>
          <a:bodyPr/>
          <a:lstStyle/>
          <a:p>
            <a:r>
              <a:rPr lang="en-US" altLang="ja-JP" dirty="0" err="1"/>
              <a:t>carview</a:t>
            </a:r>
            <a:r>
              <a:rPr lang="en-US" altLang="ja-JP" dirty="0"/>
              <a:t>! </a:t>
            </a:r>
            <a:r>
              <a:rPr lang="ja-JP" altLang="en-US"/>
              <a:t>タイアップ</a:t>
            </a:r>
            <a:r>
              <a:rPr lang="en-US" altLang="ja-JP" dirty="0"/>
              <a:t> </a:t>
            </a:r>
            <a:r>
              <a:rPr lang="en-US" altLang="ja-JP" sz="1600" dirty="0"/>
              <a:t>– </a:t>
            </a:r>
            <a:r>
              <a:rPr lang="ja-JP" altLang="en-US" sz="1600"/>
              <a:t>スマートフォン </a:t>
            </a:r>
            <a:r>
              <a:rPr lang="en-US" altLang="ja-JP" sz="1600" dirty="0"/>
              <a:t>–</a:t>
            </a:r>
            <a:endParaRPr kumimoji="1" lang="ja-JP" altLang="en-US" sz="1600"/>
          </a:p>
        </p:txBody>
      </p:sp>
      <p:pic>
        <p:nvPicPr>
          <p:cNvPr id="4" name="図プレースホルダー 7" descr="アイコン&#10;&#10;自動的に生成された説明">
            <a:extLst>
              <a:ext uri="{FF2B5EF4-FFF2-40B4-BE49-F238E27FC236}">
                <a16:creationId xmlns:a16="http://schemas.microsoft.com/office/drawing/2014/main" id="{57956680-F5BE-B202-9834-64BB7B3B253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63" name="正方形/長方形 62">
            <a:extLst>
              <a:ext uri="{FF2B5EF4-FFF2-40B4-BE49-F238E27FC236}">
                <a16:creationId xmlns:a16="http://schemas.microsoft.com/office/drawing/2014/main" id="{C4764640-370B-DEEA-2F1D-06B5178F1F2D}"/>
              </a:ext>
            </a:extLst>
          </p:cNvPr>
          <p:cNvSpPr/>
          <p:nvPr/>
        </p:nvSpPr>
        <p:spPr>
          <a:xfrm>
            <a:off x="805915" y="2088190"/>
            <a:ext cx="10634749" cy="4407859"/>
          </a:xfrm>
          <a:prstGeom prst="rect">
            <a:avLst/>
          </a:prstGeom>
          <a:solidFill>
            <a:srgbClr val="F5F5F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eaVert"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64" name="正方形/長方形 63">
            <a:extLst>
              <a:ext uri="{FF2B5EF4-FFF2-40B4-BE49-F238E27FC236}">
                <a16:creationId xmlns:a16="http://schemas.microsoft.com/office/drawing/2014/main" id="{DFECE823-C5A9-D6EF-4650-B4DA140343A6}"/>
              </a:ext>
            </a:extLst>
          </p:cNvPr>
          <p:cNvSpPr/>
          <p:nvPr/>
        </p:nvSpPr>
        <p:spPr>
          <a:xfrm>
            <a:off x="487020" y="2092721"/>
            <a:ext cx="350620" cy="4403327"/>
          </a:xfrm>
          <a:prstGeom prst="rect">
            <a:avLst/>
          </a:prstGeom>
          <a:solidFill>
            <a:srgbClr val="E9E9E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eaVert"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200" b="1">
                <a:solidFill>
                  <a:schemeClr val="tx1">
                    <a:lumMod val="65000"/>
                    <a:lumOff val="35000"/>
                  </a:schemeClr>
                </a:solidFill>
                <a:latin typeface="Meiryo" panose="020B0604030504040204" pitchFamily="34" charset="-128"/>
                <a:ea typeface="Meiryo" panose="020B0604030504040204" pitchFamily="34" charset="-128"/>
              </a:rPr>
              <a:t>スマートフォン</a:t>
            </a:r>
            <a:endPar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65" name="テキスト ボックス 8">
            <a:extLst>
              <a:ext uri="{FF2B5EF4-FFF2-40B4-BE49-F238E27FC236}">
                <a16:creationId xmlns:a16="http://schemas.microsoft.com/office/drawing/2014/main" id="{419068D3-21D4-7A38-20FA-FDBD63D7FB77}"/>
              </a:ext>
            </a:extLst>
          </p:cNvPr>
          <p:cNvSpPr txBox="1"/>
          <p:nvPr/>
        </p:nvSpPr>
        <p:spPr>
          <a:xfrm>
            <a:off x="1327679" y="2726933"/>
            <a:ext cx="1796603" cy="397801"/>
          </a:xfrm>
          <a:prstGeom prst="rect">
            <a:avLst/>
          </a:prstGeom>
          <a:noFill/>
          <a:ln w="38100">
            <a:noFill/>
          </a:ln>
        </p:spPr>
        <p:txBody>
          <a:bodyPr vert="horz" wrap="squar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トップページ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最新情報枠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sp>
        <p:nvSpPr>
          <p:cNvPr id="66" name="角丸四角形 65">
            <a:extLst>
              <a:ext uri="{FF2B5EF4-FFF2-40B4-BE49-F238E27FC236}">
                <a16:creationId xmlns:a16="http://schemas.microsoft.com/office/drawing/2014/main" id="{AC055B09-6A23-1CA4-4845-562C18222EC0}"/>
              </a:ext>
            </a:extLst>
          </p:cNvPr>
          <p:cNvSpPr/>
          <p:nvPr/>
        </p:nvSpPr>
        <p:spPr>
          <a:xfrm>
            <a:off x="1183627" y="2265915"/>
            <a:ext cx="4168699"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67" name="角丸四角形 66">
            <a:extLst>
              <a:ext uri="{FF2B5EF4-FFF2-40B4-BE49-F238E27FC236}">
                <a16:creationId xmlns:a16="http://schemas.microsoft.com/office/drawing/2014/main" id="{2FEC48E9-C433-5401-C208-581631E4A5DD}"/>
              </a:ext>
            </a:extLst>
          </p:cNvPr>
          <p:cNvSpPr/>
          <p:nvPr/>
        </p:nvSpPr>
        <p:spPr>
          <a:xfrm>
            <a:off x="9603509" y="3282804"/>
            <a:ext cx="1188132" cy="2379882"/>
          </a:xfrm>
          <a:prstGeom prst="roundRect">
            <a:avLst>
              <a:gd name="adj" fmla="val 7298"/>
            </a:avLst>
          </a:prstGeom>
          <a:solidFill>
            <a:srgbClr val="CBCBD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lnSpc>
                <a:spcPct val="110000"/>
              </a:lnSpc>
            </a:pPr>
            <a:r>
              <a:rPr kumimoji="1" lang="ja-JP" altLang="en-US" sz="1600">
                <a:solidFill>
                  <a:schemeClr val="tx2"/>
                </a:solidFill>
                <a:latin typeface="Meiryo" panose="020B0604030504040204" pitchFamily="34" charset="-128"/>
                <a:ea typeface="Meiryo" panose="020B0604030504040204" pitchFamily="34" charset="-128"/>
              </a:rPr>
              <a:t>広告主様</a:t>
            </a:r>
            <a:br>
              <a:rPr kumimoji="1" lang="en-US" altLang="ja-JP" sz="1600" dirty="0">
                <a:solidFill>
                  <a:schemeClr val="tx2"/>
                </a:solidFill>
                <a:latin typeface="Meiryo" panose="020B0604030504040204" pitchFamily="34" charset="-128"/>
                <a:ea typeface="Meiryo" panose="020B0604030504040204" pitchFamily="34" charset="-128"/>
              </a:rPr>
            </a:br>
            <a:r>
              <a:rPr kumimoji="1" lang="ja-JP" altLang="en-US" sz="1600">
                <a:solidFill>
                  <a:schemeClr val="tx2"/>
                </a:solidFill>
                <a:latin typeface="Meiryo" panose="020B0604030504040204" pitchFamily="34" charset="-128"/>
                <a:ea typeface="Meiryo" panose="020B0604030504040204" pitchFamily="34" charset="-128"/>
              </a:rPr>
              <a:t>ページ</a:t>
            </a:r>
            <a:endParaRPr kumimoji="1" lang="ja-JP" altLang="en-US" sz="1600" dirty="0">
              <a:solidFill>
                <a:schemeClr val="tx2"/>
              </a:solidFill>
              <a:latin typeface="Meiryo" panose="020B0604030504040204" pitchFamily="34" charset="-128"/>
              <a:ea typeface="Meiryo" panose="020B0604030504040204" pitchFamily="34" charset="-128"/>
            </a:endParaRPr>
          </a:p>
        </p:txBody>
      </p:sp>
      <p:pic>
        <p:nvPicPr>
          <p:cNvPr id="68" name="図 67">
            <a:extLst>
              <a:ext uri="{FF2B5EF4-FFF2-40B4-BE49-F238E27FC236}">
                <a16:creationId xmlns:a16="http://schemas.microsoft.com/office/drawing/2014/main" id="{047E23A2-68A9-1B38-A5A6-EC855D5EB978}"/>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9569489" y="3197578"/>
            <a:ext cx="1306236" cy="2532590"/>
          </a:xfrm>
          <a:prstGeom prst="rect">
            <a:avLst/>
          </a:prstGeom>
        </p:spPr>
      </p:pic>
      <p:sp>
        <p:nvSpPr>
          <p:cNvPr id="69" name="object 4">
            <a:extLst>
              <a:ext uri="{FF2B5EF4-FFF2-40B4-BE49-F238E27FC236}">
                <a16:creationId xmlns:a16="http://schemas.microsoft.com/office/drawing/2014/main" id="{F1659362-ACAF-CCF2-8A2B-D05F12BF2ABD}"/>
              </a:ext>
            </a:extLst>
          </p:cNvPr>
          <p:cNvSpPr txBox="1"/>
          <p:nvPr/>
        </p:nvSpPr>
        <p:spPr>
          <a:xfrm>
            <a:off x="487020" y="859732"/>
            <a:ext cx="10980738" cy="621709"/>
          </a:xfrm>
          <a:prstGeom prst="rect">
            <a:avLst/>
          </a:prstGeom>
          <a:noFill/>
        </p:spPr>
        <p:txBody>
          <a:bodyPr vert="horz" wrap="squar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30000"/>
              </a:lnSpc>
            </a:pP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タイアップは、新車購入を検討中の高年収層が多く訪れる</a:t>
            </a: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において、</a:t>
            </a:r>
            <a:endParaRPr lang="en-US" altLang="ja-JP" sz="1600" spc="-5" dirty="0">
              <a:solidFill>
                <a:schemeClr val="tx1">
                  <a:lumMod val="75000"/>
                  <a:lumOff val="25000"/>
                </a:schemeClr>
              </a:solidFill>
              <a:latin typeface="メイリオ"/>
              <a:cs typeface="メイリオ"/>
            </a:endParaRPr>
          </a:p>
          <a:p>
            <a:pPr>
              <a:lnSpc>
                <a:spcPct val="130000"/>
              </a:lnSpc>
            </a:pPr>
            <a:r>
              <a:rPr lang="ja-JP" altLang="en-US" sz="1600" b="1" spc="-5" dirty="0">
                <a:solidFill>
                  <a:schemeClr val="tx1">
                    <a:lumMod val="75000"/>
                    <a:lumOff val="25000"/>
                  </a:schemeClr>
                </a:solidFill>
                <a:latin typeface="メイリオ"/>
                <a:cs typeface="メイリオ"/>
              </a:rPr>
              <a:t>編集部が独自の視点で広告主様の商品へのユーザー関与を高めるコンテンツを制作、掲載します。</a:t>
            </a:r>
          </a:p>
        </p:txBody>
      </p:sp>
      <p:sp>
        <p:nvSpPr>
          <p:cNvPr id="70" name="ホームベース 69">
            <a:extLst>
              <a:ext uri="{FF2B5EF4-FFF2-40B4-BE49-F238E27FC236}">
                <a16:creationId xmlns:a16="http://schemas.microsoft.com/office/drawing/2014/main" id="{258B9148-E167-D899-77A1-A44B1E210FB9}"/>
              </a:ext>
            </a:extLst>
          </p:cNvPr>
          <p:cNvSpPr/>
          <p:nvPr/>
        </p:nvSpPr>
        <p:spPr>
          <a:xfrm>
            <a:off x="8898322" y="1572867"/>
            <a:ext cx="2821847" cy="475343"/>
          </a:xfrm>
          <a:prstGeom prst="homePlate">
            <a:avLst/>
          </a:prstGeom>
          <a:solidFill>
            <a:srgbClr val="00003E"/>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10800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71" name="ホームベース 70">
            <a:extLst>
              <a:ext uri="{FF2B5EF4-FFF2-40B4-BE49-F238E27FC236}">
                <a16:creationId xmlns:a16="http://schemas.microsoft.com/office/drawing/2014/main" id="{4F6E8052-F30E-6AA0-663D-B22FB9DC7D1D}"/>
              </a:ext>
            </a:extLst>
          </p:cNvPr>
          <p:cNvSpPr/>
          <p:nvPr/>
        </p:nvSpPr>
        <p:spPr>
          <a:xfrm>
            <a:off x="6287406" y="1572867"/>
            <a:ext cx="2821847" cy="475343"/>
          </a:xfrm>
          <a:prstGeom prst="homePlate">
            <a:avLst/>
          </a:prstGeom>
          <a:solidFill>
            <a:srgbClr val="65658B"/>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10800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72" name="ホームベース 71">
            <a:extLst>
              <a:ext uri="{FF2B5EF4-FFF2-40B4-BE49-F238E27FC236}">
                <a16:creationId xmlns:a16="http://schemas.microsoft.com/office/drawing/2014/main" id="{2407D189-BA37-AAE1-1430-E0D3C110A1E3}"/>
              </a:ext>
            </a:extLst>
          </p:cNvPr>
          <p:cNvSpPr/>
          <p:nvPr/>
        </p:nvSpPr>
        <p:spPr>
          <a:xfrm>
            <a:off x="471830" y="1572867"/>
            <a:ext cx="6026506" cy="475343"/>
          </a:xfrm>
          <a:prstGeom prst="homePlate">
            <a:avLst/>
          </a:prstGeom>
          <a:solidFill>
            <a:srgbClr val="CBCBD2"/>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10800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400" b="1">
                <a:solidFill>
                  <a:schemeClr val="tx1">
                    <a:lumMod val="75000"/>
                    <a:lumOff val="25000"/>
                  </a:schemeClr>
                </a:solidFill>
                <a:latin typeface="Meiryo" panose="020B0604030504040204" pitchFamily="34" charset="-128"/>
                <a:ea typeface="Meiryo" panose="020B0604030504040204" pitchFamily="34" charset="-128"/>
              </a:rPr>
              <a:t>各種誘導</a:t>
            </a:r>
          </a:p>
        </p:txBody>
      </p:sp>
      <p:sp>
        <p:nvSpPr>
          <p:cNvPr id="112" name="直角三角形 111">
            <a:extLst>
              <a:ext uri="{FF2B5EF4-FFF2-40B4-BE49-F238E27FC236}">
                <a16:creationId xmlns:a16="http://schemas.microsoft.com/office/drawing/2014/main" id="{50F4F7C3-F405-2EA8-8B33-C298240AF337}"/>
              </a:ext>
            </a:extLst>
          </p:cNvPr>
          <p:cNvSpPr/>
          <p:nvPr/>
        </p:nvSpPr>
        <p:spPr>
          <a:xfrm rot="13500000">
            <a:off x="6556240" y="4404028"/>
            <a:ext cx="137434" cy="137435"/>
          </a:xfrm>
          <a:prstGeom prst="rtTriangle">
            <a:avLst/>
          </a:prstGeom>
          <a:solidFill>
            <a:srgbClr val="65658B"/>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13" name="直角三角形 112">
            <a:extLst>
              <a:ext uri="{FF2B5EF4-FFF2-40B4-BE49-F238E27FC236}">
                <a16:creationId xmlns:a16="http://schemas.microsoft.com/office/drawing/2014/main" id="{850639B4-A43D-26B1-7667-5DFF357781E2}"/>
              </a:ext>
            </a:extLst>
          </p:cNvPr>
          <p:cNvSpPr/>
          <p:nvPr/>
        </p:nvSpPr>
        <p:spPr>
          <a:xfrm rot="13500000">
            <a:off x="6444610" y="4404028"/>
            <a:ext cx="137434" cy="137435"/>
          </a:xfrm>
          <a:prstGeom prst="rtTriangle">
            <a:avLst/>
          </a:prstGeom>
          <a:solidFill>
            <a:srgbClr val="CBCBD2"/>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10" name="直角三角形 109">
            <a:extLst>
              <a:ext uri="{FF2B5EF4-FFF2-40B4-BE49-F238E27FC236}">
                <a16:creationId xmlns:a16="http://schemas.microsoft.com/office/drawing/2014/main" id="{71648098-9D74-0225-9D0F-375ACA469B15}"/>
              </a:ext>
            </a:extLst>
          </p:cNvPr>
          <p:cNvSpPr/>
          <p:nvPr/>
        </p:nvSpPr>
        <p:spPr>
          <a:xfrm rot="13500000">
            <a:off x="8878935" y="4404028"/>
            <a:ext cx="137434" cy="137435"/>
          </a:xfrm>
          <a:prstGeom prst="rtTriangle">
            <a:avLst/>
          </a:prstGeom>
          <a:solidFill>
            <a:srgbClr val="65658B"/>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11" name="直角三角形 110">
            <a:extLst>
              <a:ext uri="{FF2B5EF4-FFF2-40B4-BE49-F238E27FC236}">
                <a16:creationId xmlns:a16="http://schemas.microsoft.com/office/drawing/2014/main" id="{59A6B535-3E2C-622B-DC36-131E6CDB29C7}"/>
              </a:ext>
            </a:extLst>
          </p:cNvPr>
          <p:cNvSpPr/>
          <p:nvPr/>
        </p:nvSpPr>
        <p:spPr>
          <a:xfrm rot="13500000">
            <a:off x="8767305" y="4404028"/>
            <a:ext cx="137434" cy="137435"/>
          </a:xfrm>
          <a:prstGeom prst="rtTriangle">
            <a:avLst/>
          </a:prstGeom>
          <a:solidFill>
            <a:srgbClr val="CBCBD2"/>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cxnSp>
        <p:nvCxnSpPr>
          <p:cNvPr id="75" name="直線矢印コネクタ 74">
            <a:extLst>
              <a:ext uri="{FF2B5EF4-FFF2-40B4-BE49-F238E27FC236}">
                <a16:creationId xmlns:a16="http://schemas.microsoft.com/office/drawing/2014/main" id="{F112CA70-71F4-F226-4E2F-3FD9FAA19DA7}"/>
              </a:ext>
            </a:extLst>
          </p:cNvPr>
          <p:cNvCxnSpPr>
            <a:cxnSpLocks/>
          </p:cNvCxnSpPr>
          <p:nvPr/>
        </p:nvCxnSpPr>
        <p:spPr>
          <a:xfrm>
            <a:off x="8212505" y="4721082"/>
            <a:ext cx="1130815" cy="1"/>
          </a:xfrm>
          <a:prstGeom prst="straightConnector1">
            <a:avLst/>
          </a:prstGeom>
          <a:ln w="25400" cap="rnd">
            <a:solidFill>
              <a:schemeClr val="tx2"/>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76" name="テキスト ボックス 73">
            <a:extLst>
              <a:ext uri="{FF2B5EF4-FFF2-40B4-BE49-F238E27FC236}">
                <a16:creationId xmlns:a16="http://schemas.microsoft.com/office/drawing/2014/main" id="{954663F8-AAE4-7113-72E1-E281FF16904A}"/>
              </a:ext>
            </a:extLst>
          </p:cNvPr>
          <p:cNvSpPr txBox="1"/>
          <p:nvPr/>
        </p:nvSpPr>
        <p:spPr>
          <a:xfrm>
            <a:off x="3536506" y="2711909"/>
            <a:ext cx="1646284" cy="397801"/>
          </a:xfrm>
          <a:prstGeom prst="rect">
            <a:avLst/>
          </a:prstGeom>
          <a:noFill/>
          <a:ln w="38100">
            <a:noFill/>
          </a:ln>
        </p:spPr>
        <p:txBody>
          <a:bodyPr vert="horz" wrap="non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中面ページ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ピックアップ枠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grpSp>
        <p:nvGrpSpPr>
          <p:cNvPr id="102" name="グループ化 101">
            <a:extLst>
              <a:ext uri="{FF2B5EF4-FFF2-40B4-BE49-F238E27FC236}">
                <a16:creationId xmlns:a16="http://schemas.microsoft.com/office/drawing/2014/main" id="{78053527-B620-61BA-68E8-0786D4A002EC}"/>
              </a:ext>
            </a:extLst>
          </p:cNvPr>
          <p:cNvGrpSpPr/>
          <p:nvPr/>
        </p:nvGrpSpPr>
        <p:grpSpPr>
          <a:xfrm>
            <a:off x="7038726" y="3230499"/>
            <a:ext cx="1306236" cy="2532590"/>
            <a:chOff x="4833239" y="3469360"/>
            <a:chExt cx="1430691" cy="2773891"/>
          </a:xfrm>
        </p:grpSpPr>
        <p:sp>
          <p:nvSpPr>
            <p:cNvPr id="108" name="角丸四角形 107">
              <a:extLst>
                <a:ext uri="{FF2B5EF4-FFF2-40B4-BE49-F238E27FC236}">
                  <a16:creationId xmlns:a16="http://schemas.microsoft.com/office/drawing/2014/main" id="{9EE3314C-83D3-BBE7-2130-A09D2D3B8D01}"/>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109" name="図 108">
              <a:extLst>
                <a:ext uri="{FF2B5EF4-FFF2-40B4-BE49-F238E27FC236}">
                  <a16:creationId xmlns:a16="http://schemas.microsoft.com/office/drawing/2014/main" id="{4A0F414C-0B54-44E5-10E0-6D3E6194AF5B}"/>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pic>
        <p:nvPicPr>
          <p:cNvPr id="103" name="図 102" descr="グラフィカル ユーザー インターフェイス&#10;&#10;自動的に生成された説明">
            <a:extLst>
              <a:ext uri="{FF2B5EF4-FFF2-40B4-BE49-F238E27FC236}">
                <a16:creationId xmlns:a16="http://schemas.microsoft.com/office/drawing/2014/main" id="{54A73238-849E-6D99-989D-B078C0EE9B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33744" y="3421240"/>
            <a:ext cx="1131952" cy="2085266"/>
          </a:xfrm>
          <a:prstGeom prst="rect">
            <a:avLst/>
          </a:prstGeom>
        </p:spPr>
      </p:pic>
      <p:sp>
        <p:nvSpPr>
          <p:cNvPr id="104" name="正方形/長方形 103">
            <a:extLst>
              <a:ext uri="{FF2B5EF4-FFF2-40B4-BE49-F238E27FC236}">
                <a16:creationId xmlns:a16="http://schemas.microsoft.com/office/drawing/2014/main" id="{834CA489-0B9C-A5DD-CC71-EDD45389EAF1}"/>
              </a:ext>
            </a:extLst>
          </p:cNvPr>
          <p:cNvSpPr/>
          <p:nvPr/>
        </p:nvSpPr>
        <p:spPr>
          <a:xfrm>
            <a:off x="7111483" y="3581927"/>
            <a:ext cx="1152338" cy="2083222"/>
          </a:xfrm>
          <a:prstGeom prst="rect">
            <a:avLst/>
          </a:prstGeom>
          <a:solidFill>
            <a:srgbClr val="F5F5F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105" name="正方形/長方形 104">
            <a:extLst>
              <a:ext uri="{FF2B5EF4-FFF2-40B4-BE49-F238E27FC236}">
                <a16:creationId xmlns:a16="http://schemas.microsoft.com/office/drawing/2014/main" id="{5A99F5B9-EE98-FB08-128A-AC1B438FF2E4}"/>
              </a:ext>
            </a:extLst>
          </p:cNvPr>
          <p:cNvSpPr/>
          <p:nvPr/>
        </p:nvSpPr>
        <p:spPr>
          <a:xfrm>
            <a:off x="7192956" y="5368791"/>
            <a:ext cx="1015152" cy="211654"/>
          </a:xfrm>
          <a:prstGeom prst="rect">
            <a:avLst/>
          </a:prstGeom>
          <a:solidFill>
            <a:srgbClr val="00003E"/>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200" b="1" dirty="0">
                <a:solidFill>
                  <a:schemeClr val="bg1"/>
                </a:solidFill>
              </a:rPr>
              <a:t>バナー</a:t>
            </a:r>
          </a:p>
        </p:txBody>
      </p:sp>
      <p:sp>
        <p:nvSpPr>
          <p:cNvPr id="106" name="正方形/長方形 105">
            <a:extLst>
              <a:ext uri="{FF2B5EF4-FFF2-40B4-BE49-F238E27FC236}">
                <a16:creationId xmlns:a16="http://schemas.microsoft.com/office/drawing/2014/main" id="{CD97B2F9-BA2F-C872-C635-F6C71466F87B}"/>
              </a:ext>
            </a:extLst>
          </p:cNvPr>
          <p:cNvSpPr/>
          <p:nvPr/>
        </p:nvSpPr>
        <p:spPr>
          <a:xfrm>
            <a:off x="7250626" y="3615871"/>
            <a:ext cx="919126" cy="139224"/>
          </a:xfrm>
          <a:prstGeom prst="rect">
            <a:avLst/>
          </a:prstGeom>
          <a:solidFill>
            <a:srgbClr val="CBCBD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100" dirty="0">
                <a:solidFill>
                  <a:schemeClr val="tx1"/>
                </a:solidFill>
              </a:rPr>
              <a:t>タイトル</a:t>
            </a:r>
          </a:p>
        </p:txBody>
      </p:sp>
      <p:sp>
        <p:nvSpPr>
          <p:cNvPr id="107" name="テキスト ボックス 81">
            <a:extLst>
              <a:ext uri="{FF2B5EF4-FFF2-40B4-BE49-F238E27FC236}">
                <a16:creationId xmlns:a16="http://schemas.microsoft.com/office/drawing/2014/main" id="{C90C165A-2ECC-60A5-DF8B-D5BB16A0B0B0}"/>
              </a:ext>
            </a:extLst>
          </p:cNvPr>
          <p:cNvSpPr txBox="1"/>
          <p:nvPr/>
        </p:nvSpPr>
        <p:spPr>
          <a:xfrm>
            <a:off x="7219176" y="3931613"/>
            <a:ext cx="934804" cy="1138773"/>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1200" dirty="0"/>
              <a:t>記事</a:t>
            </a:r>
            <a:endParaRPr kumimoji="1" lang="en-US" altLang="ja-JP" sz="1200" dirty="0"/>
          </a:p>
          <a:p>
            <a:pPr algn="ctr"/>
            <a:r>
              <a:rPr lang="en-US" altLang="ja-JP" sz="1400" dirty="0"/>
              <a:t>------------------------------------</a:t>
            </a:r>
            <a:r>
              <a:rPr kumimoji="1" lang="en-US" altLang="ja-JP" sz="1400" dirty="0"/>
              <a:t>---------</a:t>
            </a:r>
            <a:endParaRPr kumimoji="1" lang="ja-JP" altLang="en-US" sz="1400" dirty="0"/>
          </a:p>
        </p:txBody>
      </p:sp>
      <p:sp>
        <p:nvSpPr>
          <p:cNvPr id="78" name="Text Box 20">
            <a:extLst>
              <a:ext uri="{FF2B5EF4-FFF2-40B4-BE49-F238E27FC236}">
                <a16:creationId xmlns:a16="http://schemas.microsoft.com/office/drawing/2014/main" id="{46E12181-9A56-EBA2-2F14-22703DFD8493}"/>
              </a:ext>
            </a:extLst>
          </p:cNvPr>
          <p:cNvSpPr txBox="1">
            <a:spLocks noChangeArrowheads="1"/>
          </p:cNvSpPr>
          <p:nvPr/>
        </p:nvSpPr>
        <p:spPr bwMode="auto">
          <a:xfrm>
            <a:off x="863277" y="5783290"/>
            <a:ext cx="5472608" cy="729194"/>
          </a:xfrm>
          <a:prstGeom prst="rect">
            <a:avLst/>
          </a:prstGeom>
          <a:noFill/>
          <a:ln w="9525">
            <a:noFill/>
            <a:miter lim="800000"/>
            <a:headEnd/>
            <a:tailEnd/>
          </a:ln>
        </p:spPr>
        <p:txBody>
          <a:bodyPr wrap="square" lIns="112542" tIns="56271" rIns="112542" bIns="56271"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50000"/>
              </a:spcBef>
            </a:pPr>
            <a:r>
              <a:rPr lang="en-US" altLang="ja-JP" sz="800" dirty="0">
                <a:solidFill>
                  <a:srgbClr val="000000"/>
                </a:solidFill>
                <a:latin typeface="+mn-ea"/>
                <a:cs typeface="Verdana"/>
              </a:rPr>
              <a:t>※</a:t>
            </a:r>
            <a:r>
              <a:rPr lang="ja-JP" altLang="en-US" sz="800" dirty="0">
                <a:solidFill>
                  <a:srgbClr val="000000"/>
                </a:solidFill>
                <a:latin typeface="+mn-ea"/>
                <a:cs typeface="Verdana"/>
              </a:rPr>
              <a:t>　　　　枠内のスペースのいずれかで誘導を展開します。</a:t>
            </a:r>
            <a:br>
              <a:rPr lang="ja-JP" altLang="en-US" sz="800" dirty="0">
                <a:latin typeface="+mn-ea"/>
                <a:cs typeface="Verdana" pitchFamily="34" charset="0"/>
              </a:rPr>
            </a:br>
            <a:r>
              <a:rPr lang="en-US" altLang="ja-JP" sz="800" dirty="0">
                <a:solidFill>
                  <a:srgbClr val="000000"/>
                </a:solidFill>
                <a:latin typeface="+mn-ea"/>
                <a:cs typeface="Verdana"/>
              </a:rPr>
              <a:t>※</a:t>
            </a:r>
            <a:r>
              <a:rPr lang="ja-JP" altLang="en-US" sz="800" dirty="0">
                <a:solidFill>
                  <a:srgbClr val="000000"/>
                </a:solidFill>
                <a:latin typeface="+mn-ea"/>
                <a:cs typeface="Verdana"/>
              </a:rPr>
              <a:t>誘導は常時掲載ではありません。　　　　　　　　　　　　　　　　　　　　　　　　　　　　　　　　　　　　　　　　　</a:t>
            </a:r>
            <a:r>
              <a:rPr lang="en-US" altLang="ja-JP" sz="800" dirty="0">
                <a:latin typeface="+mn-ea"/>
                <a:cs typeface="Verdana"/>
              </a:rPr>
              <a:t>※</a:t>
            </a:r>
            <a:r>
              <a:rPr lang="ja-JP" altLang="en-US" sz="800" dirty="0">
                <a:latin typeface="+mn-ea"/>
                <a:cs typeface="Verdana"/>
              </a:rPr>
              <a:t>誘導枠の位置は変更になる可能性があります。また位置の指定はできません。</a:t>
            </a:r>
            <a:br>
              <a:rPr lang="en-US" altLang="ja-JP" sz="800" dirty="0">
                <a:latin typeface="+mn-ea"/>
                <a:cs typeface="Verdana" pitchFamily="34" charset="0"/>
              </a:rPr>
            </a:br>
            <a:r>
              <a:rPr lang="en-US" altLang="ja-JP" sz="800" dirty="0">
                <a:latin typeface="+mn-ea"/>
                <a:cs typeface="Verdana"/>
              </a:rPr>
              <a:t>※</a:t>
            </a:r>
            <a:r>
              <a:rPr lang="ja-JP" altLang="en-US" sz="800" dirty="0">
                <a:latin typeface="+mn-ea"/>
              </a:rPr>
              <a:t>他の特別企画誘導と、並列で掲載します。</a:t>
            </a:r>
            <a:br>
              <a:rPr lang="ja-JP" altLang="en-US" sz="800" dirty="0">
                <a:latin typeface="+mn-ea"/>
                <a:cs typeface="+mn-lt"/>
              </a:rPr>
            </a:br>
            <a:r>
              <a:rPr lang="en-US" sz="800" dirty="0">
                <a:solidFill>
                  <a:srgbClr val="1D1C1D"/>
                </a:solidFill>
                <a:latin typeface="+mn-ea"/>
                <a:cs typeface="+mn-lt"/>
              </a:rPr>
              <a:t>※SP</a:t>
            </a:r>
            <a:r>
              <a:rPr lang="ja-JP" altLang="en-US" sz="800" dirty="0">
                <a:solidFill>
                  <a:srgbClr val="1D1C1D"/>
                </a:solidFill>
                <a:latin typeface="+mn-ea"/>
                <a:cs typeface="+mn-lt"/>
              </a:rPr>
              <a:t>はスマートフォンの略称です</a:t>
            </a:r>
            <a:endParaRPr lang="ja-JP" altLang="en-US" sz="800" dirty="0">
              <a:latin typeface="+mn-ea"/>
              <a:cs typeface="+mn-lt"/>
            </a:endParaRPr>
          </a:p>
        </p:txBody>
      </p:sp>
      <p:sp>
        <p:nvSpPr>
          <p:cNvPr id="79" name="正方形/長方形 78">
            <a:extLst>
              <a:ext uri="{FF2B5EF4-FFF2-40B4-BE49-F238E27FC236}">
                <a16:creationId xmlns:a16="http://schemas.microsoft.com/office/drawing/2014/main" id="{5EAFCBF8-150F-72B5-5C2E-69464ECE0431}"/>
              </a:ext>
            </a:extLst>
          </p:cNvPr>
          <p:cNvSpPr/>
          <p:nvPr/>
        </p:nvSpPr>
        <p:spPr>
          <a:xfrm>
            <a:off x="1094168" y="5816061"/>
            <a:ext cx="359606" cy="134343"/>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sz="1600" dirty="0">
              <a:solidFill>
                <a:schemeClr val="tx1"/>
              </a:solidFill>
              <a:latin typeface="+mn-ea"/>
            </a:endParaRPr>
          </a:p>
        </p:txBody>
      </p:sp>
      <p:grpSp>
        <p:nvGrpSpPr>
          <p:cNvPr id="94" name="グループ化 93">
            <a:extLst>
              <a:ext uri="{FF2B5EF4-FFF2-40B4-BE49-F238E27FC236}">
                <a16:creationId xmlns:a16="http://schemas.microsoft.com/office/drawing/2014/main" id="{B209CDF1-1E4B-D745-3A53-2E01A105992D}"/>
              </a:ext>
            </a:extLst>
          </p:cNvPr>
          <p:cNvGrpSpPr/>
          <p:nvPr/>
        </p:nvGrpSpPr>
        <p:grpSpPr>
          <a:xfrm>
            <a:off x="1568909" y="3204742"/>
            <a:ext cx="1306236" cy="2532590"/>
            <a:chOff x="3321431" y="3469360"/>
            <a:chExt cx="1430691" cy="2773891"/>
          </a:xfrm>
        </p:grpSpPr>
        <p:sp>
          <p:nvSpPr>
            <p:cNvPr id="100" name="角丸四角形 99">
              <a:extLst>
                <a:ext uri="{FF2B5EF4-FFF2-40B4-BE49-F238E27FC236}">
                  <a16:creationId xmlns:a16="http://schemas.microsoft.com/office/drawing/2014/main" id="{BB3EC7E9-5AB6-1222-1267-A27F9382C33F}"/>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101" name="図 100">
              <a:extLst>
                <a:ext uri="{FF2B5EF4-FFF2-40B4-BE49-F238E27FC236}">
                  <a16:creationId xmlns:a16="http://schemas.microsoft.com/office/drawing/2014/main" id="{9DEE3EDE-61A4-8470-1401-64520B1B85B5}"/>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95" name="図 94" descr="グラフィカル ユーザー インターフェイス&#10;&#10;自動的に生成された説明">
            <a:extLst>
              <a:ext uri="{FF2B5EF4-FFF2-40B4-BE49-F238E27FC236}">
                <a16:creationId xmlns:a16="http://schemas.microsoft.com/office/drawing/2014/main" id="{B7895097-4FE1-181B-BB0A-2201407F70E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5930" y="3356845"/>
            <a:ext cx="1131952" cy="2085266"/>
          </a:xfrm>
          <a:prstGeom prst="rect">
            <a:avLst/>
          </a:prstGeom>
        </p:spPr>
      </p:pic>
      <p:pic>
        <p:nvPicPr>
          <p:cNvPr id="96" name="図 95">
            <a:extLst>
              <a:ext uri="{FF2B5EF4-FFF2-40B4-BE49-F238E27FC236}">
                <a16:creationId xmlns:a16="http://schemas.microsoft.com/office/drawing/2014/main" id="{9A2BAB40-5162-D74E-C085-2745B68F4335}"/>
              </a:ext>
            </a:extLst>
          </p:cNvPr>
          <p:cNvPicPr>
            <a:picLocks noChangeAspect="1"/>
          </p:cNvPicPr>
          <p:nvPr/>
        </p:nvPicPr>
        <p:blipFill>
          <a:blip r:embed="rId5"/>
          <a:stretch>
            <a:fillRect/>
          </a:stretch>
        </p:blipFill>
        <p:spPr>
          <a:xfrm>
            <a:off x="1606999" y="4827704"/>
            <a:ext cx="1245402" cy="149260"/>
          </a:xfrm>
          <a:prstGeom prst="rect">
            <a:avLst/>
          </a:prstGeom>
        </p:spPr>
      </p:pic>
      <p:pic>
        <p:nvPicPr>
          <p:cNvPr id="97" name="図 96">
            <a:extLst>
              <a:ext uri="{FF2B5EF4-FFF2-40B4-BE49-F238E27FC236}">
                <a16:creationId xmlns:a16="http://schemas.microsoft.com/office/drawing/2014/main" id="{7FD12021-D5CA-EB10-EAB2-B55639700549}"/>
              </a:ext>
            </a:extLst>
          </p:cNvPr>
          <p:cNvPicPr>
            <a:picLocks noChangeAspect="1"/>
          </p:cNvPicPr>
          <p:nvPr/>
        </p:nvPicPr>
        <p:blipFill rotWithShape="1">
          <a:blip r:embed="rId6"/>
          <a:srcRect l="1" t="20839" r="3692" b="54000"/>
          <a:stretch/>
        </p:blipFill>
        <p:spPr>
          <a:xfrm>
            <a:off x="1647212" y="4969950"/>
            <a:ext cx="1106343" cy="625471"/>
          </a:xfrm>
          <a:prstGeom prst="rect">
            <a:avLst/>
          </a:prstGeom>
        </p:spPr>
      </p:pic>
      <p:sp>
        <p:nvSpPr>
          <p:cNvPr id="98" name="正方形/長方形 97">
            <a:extLst>
              <a:ext uri="{FF2B5EF4-FFF2-40B4-BE49-F238E27FC236}">
                <a16:creationId xmlns:a16="http://schemas.microsoft.com/office/drawing/2014/main" id="{F867E56E-E302-9DB6-56D8-413A60C075A1}"/>
              </a:ext>
            </a:extLst>
          </p:cNvPr>
          <p:cNvSpPr/>
          <p:nvPr/>
        </p:nvSpPr>
        <p:spPr>
          <a:xfrm>
            <a:off x="1671366" y="5325165"/>
            <a:ext cx="1088831" cy="343962"/>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99" name="テキスト ボックス 67">
            <a:extLst>
              <a:ext uri="{FF2B5EF4-FFF2-40B4-BE49-F238E27FC236}">
                <a16:creationId xmlns:a16="http://schemas.microsoft.com/office/drawing/2014/main" id="{81CAE71C-E717-FFD1-41F6-1523EBDB2E39}"/>
              </a:ext>
            </a:extLst>
          </p:cNvPr>
          <p:cNvSpPr txBox="1"/>
          <p:nvPr/>
        </p:nvSpPr>
        <p:spPr>
          <a:xfrm>
            <a:off x="2004343" y="5356673"/>
            <a:ext cx="404751" cy="369332"/>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dirty="0"/>
              <a:t>①</a:t>
            </a:r>
            <a:endParaRPr kumimoji="1" lang="ja-JP" altLang="en-US" dirty="0"/>
          </a:p>
        </p:txBody>
      </p:sp>
      <p:grpSp>
        <p:nvGrpSpPr>
          <p:cNvPr id="82" name="グループ化 81">
            <a:extLst>
              <a:ext uri="{FF2B5EF4-FFF2-40B4-BE49-F238E27FC236}">
                <a16:creationId xmlns:a16="http://schemas.microsoft.com/office/drawing/2014/main" id="{8F1B168D-429B-100D-9BDE-A2C0F49D2316}"/>
              </a:ext>
            </a:extLst>
          </p:cNvPr>
          <p:cNvGrpSpPr/>
          <p:nvPr/>
        </p:nvGrpSpPr>
        <p:grpSpPr>
          <a:xfrm>
            <a:off x="3668104" y="3230499"/>
            <a:ext cx="1306236" cy="2532590"/>
            <a:chOff x="3321431" y="3469360"/>
            <a:chExt cx="1430691" cy="2773891"/>
          </a:xfrm>
        </p:grpSpPr>
        <p:sp>
          <p:nvSpPr>
            <p:cNvPr id="92" name="角丸四角形 91">
              <a:extLst>
                <a:ext uri="{FF2B5EF4-FFF2-40B4-BE49-F238E27FC236}">
                  <a16:creationId xmlns:a16="http://schemas.microsoft.com/office/drawing/2014/main" id="{3BDE4CB6-EBDA-42BF-6351-231E5F0DE606}"/>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93" name="図 92">
              <a:extLst>
                <a:ext uri="{FF2B5EF4-FFF2-40B4-BE49-F238E27FC236}">
                  <a16:creationId xmlns:a16="http://schemas.microsoft.com/office/drawing/2014/main" id="{50DF78C2-1D24-6AE6-BE87-6D31F0B0338E}"/>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83" name="図 82" descr="グラフィカル ユーザー インターフェイス&#10;&#10;自動的に生成された説明">
            <a:extLst>
              <a:ext uri="{FF2B5EF4-FFF2-40B4-BE49-F238E27FC236}">
                <a16:creationId xmlns:a16="http://schemas.microsoft.com/office/drawing/2014/main" id="{CADDBA33-8063-6307-68DA-DB5D05C2BB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9479" y="3367578"/>
            <a:ext cx="1131952" cy="2085266"/>
          </a:xfrm>
          <a:prstGeom prst="rect">
            <a:avLst/>
          </a:prstGeom>
        </p:spPr>
      </p:pic>
      <p:sp>
        <p:nvSpPr>
          <p:cNvPr id="84" name="正方形/長方形 83">
            <a:extLst>
              <a:ext uri="{FF2B5EF4-FFF2-40B4-BE49-F238E27FC236}">
                <a16:creationId xmlns:a16="http://schemas.microsoft.com/office/drawing/2014/main" id="{50C27E27-C1AA-3BE6-9F73-63D318A5B8DC}"/>
              </a:ext>
            </a:extLst>
          </p:cNvPr>
          <p:cNvSpPr/>
          <p:nvPr/>
        </p:nvSpPr>
        <p:spPr>
          <a:xfrm>
            <a:off x="3739365" y="3606090"/>
            <a:ext cx="1152336" cy="1599162"/>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85" name="図 84">
            <a:extLst>
              <a:ext uri="{FF2B5EF4-FFF2-40B4-BE49-F238E27FC236}">
                <a16:creationId xmlns:a16="http://schemas.microsoft.com/office/drawing/2014/main" id="{8A830723-F190-A2DB-CEB5-E04ED1760A95}"/>
              </a:ext>
            </a:extLst>
          </p:cNvPr>
          <p:cNvPicPr>
            <a:picLocks noChangeAspect="1"/>
          </p:cNvPicPr>
          <p:nvPr/>
        </p:nvPicPr>
        <p:blipFill>
          <a:blip r:embed="rId5"/>
          <a:stretch>
            <a:fillRect/>
          </a:stretch>
        </p:blipFill>
        <p:spPr>
          <a:xfrm>
            <a:off x="3704109" y="5090720"/>
            <a:ext cx="1245402" cy="149260"/>
          </a:xfrm>
          <a:prstGeom prst="rect">
            <a:avLst/>
          </a:prstGeom>
        </p:spPr>
      </p:pic>
      <p:grpSp>
        <p:nvGrpSpPr>
          <p:cNvPr id="86" name="グループ化 85">
            <a:extLst>
              <a:ext uri="{FF2B5EF4-FFF2-40B4-BE49-F238E27FC236}">
                <a16:creationId xmlns:a16="http://schemas.microsoft.com/office/drawing/2014/main" id="{0257FCBD-F03F-25C3-B966-23F528C74226}"/>
              </a:ext>
            </a:extLst>
          </p:cNvPr>
          <p:cNvGrpSpPr/>
          <p:nvPr/>
        </p:nvGrpSpPr>
        <p:grpSpPr>
          <a:xfrm>
            <a:off x="3740015" y="3373663"/>
            <a:ext cx="1232434" cy="1974314"/>
            <a:chOff x="4496520" y="355625"/>
            <a:chExt cx="3321193" cy="5320428"/>
          </a:xfrm>
        </p:grpSpPr>
        <p:pic>
          <p:nvPicPr>
            <p:cNvPr id="90" name="図 89">
              <a:extLst>
                <a:ext uri="{FF2B5EF4-FFF2-40B4-BE49-F238E27FC236}">
                  <a16:creationId xmlns:a16="http://schemas.microsoft.com/office/drawing/2014/main" id="{EBC29E9A-C151-9799-D91D-E847DC263073}"/>
                </a:ext>
              </a:extLst>
            </p:cNvPr>
            <p:cNvPicPr>
              <a:picLocks noChangeAspect="1"/>
            </p:cNvPicPr>
            <p:nvPr/>
          </p:nvPicPr>
          <p:blipFill rotWithShape="1">
            <a:blip r:embed="rId7"/>
            <a:srcRect l="-1" t="5186" r="1430" b="17234"/>
            <a:stretch/>
          </p:blipFill>
          <p:spPr>
            <a:xfrm>
              <a:off x="4511511" y="355625"/>
              <a:ext cx="3123670" cy="5320428"/>
            </a:xfrm>
            <a:prstGeom prst="rect">
              <a:avLst/>
            </a:prstGeom>
          </p:spPr>
        </p:pic>
        <p:pic>
          <p:nvPicPr>
            <p:cNvPr id="91" name="図 90" descr="グラフィカル ユーザー インターフェイス&#10;&#10;自動的に生成された説明">
              <a:extLst>
                <a:ext uri="{FF2B5EF4-FFF2-40B4-BE49-F238E27FC236}">
                  <a16:creationId xmlns:a16="http://schemas.microsoft.com/office/drawing/2014/main" id="{1C250CC3-6323-39D4-6BCC-71E22575982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4204" b="57292"/>
            <a:stretch/>
          </p:blipFill>
          <p:spPr>
            <a:xfrm>
              <a:off x="4496520" y="377826"/>
              <a:ext cx="3321193" cy="2507614"/>
            </a:xfrm>
            <a:prstGeom prst="rect">
              <a:avLst/>
            </a:prstGeom>
          </p:spPr>
        </p:pic>
      </p:grpSp>
      <p:pic>
        <p:nvPicPr>
          <p:cNvPr id="87" name="図 86">
            <a:extLst>
              <a:ext uri="{FF2B5EF4-FFF2-40B4-BE49-F238E27FC236}">
                <a16:creationId xmlns:a16="http://schemas.microsoft.com/office/drawing/2014/main" id="{3C874625-A8D7-C168-C96C-487C1C82D106}"/>
              </a:ext>
            </a:extLst>
          </p:cNvPr>
          <p:cNvPicPr>
            <a:picLocks noChangeAspect="1"/>
          </p:cNvPicPr>
          <p:nvPr/>
        </p:nvPicPr>
        <p:blipFill>
          <a:blip r:embed="rId5"/>
          <a:stretch>
            <a:fillRect/>
          </a:stretch>
        </p:blipFill>
        <p:spPr>
          <a:xfrm>
            <a:off x="3599581" y="5119221"/>
            <a:ext cx="1472303" cy="120759"/>
          </a:xfrm>
          <a:prstGeom prst="rect">
            <a:avLst/>
          </a:prstGeom>
        </p:spPr>
      </p:pic>
      <p:sp>
        <p:nvSpPr>
          <p:cNvPr id="88" name="正方形/長方形 87">
            <a:extLst>
              <a:ext uri="{FF2B5EF4-FFF2-40B4-BE49-F238E27FC236}">
                <a16:creationId xmlns:a16="http://schemas.microsoft.com/office/drawing/2014/main" id="{2E25E0FB-E48B-CE03-6EC7-D82F7D958FFE}"/>
              </a:ext>
            </a:extLst>
          </p:cNvPr>
          <p:cNvSpPr/>
          <p:nvPr/>
        </p:nvSpPr>
        <p:spPr>
          <a:xfrm>
            <a:off x="3749819" y="5325165"/>
            <a:ext cx="1146456" cy="337521"/>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89" name="テキスト ボックス 72">
            <a:extLst>
              <a:ext uri="{FF2B5EF4-FFF2-40B4-BE49-F238E27FC236}">
                <a16:creationId xmlns:a16="http://schemas.microsoft.com/office/drawing/2014/main" id="{30FAB56D-B93B-3B0B-EE26-B6DFB009CE59}"/>
              </a:ext>
            </a:extLst>
          </p:cNvPr>
          <p:cNvSpPr txBox="1"/>
          <p:nvPr/>
        </p:nvSpPr>
        <p:spPr>
          <a:xfrm>
            <a:off x="4133649" y="5374846"/>
            <a:ext cx="417430" cy="369332"/>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kumimoji="1" lang="ja-JP" altLang="en-US" dirty="0"/>
              <a:t>②</a:t>
            </a:r>
          </a:p>
        </p:txBody>
      </p:sp>
    </p:spTree>
    <p:extLst>
      <p:ext uri="{BB962C8B-B14F-4D97-AF65-F5344CB8AC3E}">
        <p14:creationId xmlns:p14="http://schemas.microsoft.com/office/powerpoint/2010/main" val="19355959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6">
            <a:extLst>
              <a:ext uri="{FF2B5EF4-FFF2-40B4-BE49-F238E27FC236}">
                <a16:creationId xmlns:a16="http://schemas.microsoft.com/office/drawing/2014/main" id="{3BCB2856-FFA8-EA6D-10AC-4EF9C5041B1B}"/>
              </a:ext>
            </a:extLst>
          </p:cNvPr>
          <p:cNvSpPr>
            <a:spLocks noGrp="1"/>
          </p:cNvSpPr>
          <p:nvPr>
            <p:ph type="body" sz="quarter" idx="12"/>
          </p:nvPr>
        </p:nvSpPr>
        <p:spPr>
          <a:xfrm>
            <a:off x="595671" y="81412"/>
            <a:ext cx="866756" cy="410840"/>
          </a:xfrm>
        </p:spPr>
        <p:txBody>
          <a:bodyPr/>
          <a:lstStyle/>
          <a:p>
            <a:pPr marL="0" indent="0">
              <a:buNone/>
            </a:pPr>
            <a:r>
              <a:rPr lang="ja-JP" altLang="en-US">
                <a:latin typeface="+mn-ea"/>
              </a:rPr>
              <a:t>商品スペック</a:t>
            </a:r>
            <a:endParaRPr lang="ja-JP" altLang="en-US" dirty="0">
              <a:latin typeface="+mn-ea"/>
            </a:endParaRPr>
          </a:p>
        </p:txBody>
      </p:sp>
      <p:sp>
        <p:nvSpPr>
          <p:cNvPr id="22" name="テキスト プレースホルダー 21">
            <a:extLst>
              <a:ext uri="{FF2B5EF4-FFF2-40B4-BE49-F238E27FC236}">
                <a16:creationId xmlns:a16="http://schemas.microsoft.com/office/drawing/2014/main" id="{2A0E3D5C-5C06-470D-83E6-FDF2ABB5D519}"/>
              </a:ext>
            </a:extLst>
          </p:cNvPr>
          <p:cNvSpPr>
            <a:spLocks noGrp="1"/>
          </p:cNvSpPr>
          <p:nvPr>
            <p:ph type="body" sz="quarter" idx="10"/>
          </p:nvPr>
        </p:nvSpPr>
        <p:spPr/>
        <p:txBody>
          <a:bodyPr/>
          <a:lstStyle/>
          <a:p>
            <a:r>
              <a:rPr lang="en-US" altLang="ja-JP" dirty="0" err="1"/>
              <a:t>carview</a:t>
            </a:r>
            <a:r>
              <a:rPr lang="en-US" altLang="ja-JP" dirty="0"/>
              <a:t>! </a:t>
            </a:r>
            <a:r>
              <a:rPr lang="ja-JP" altLang="en-US"/>
              <a:t>タイアップ</a:t>
            </a:r>
            <a:r>
              <a:rPr lang="en-US" altLang="ja-JP" dirty="0"/>
              <a:t> </a:t>
            </a:r>
            <a:r>
              <a:rPr lang="en-US" altLang="ja-JP" sz="1600" dirty="0"/>
              <a:t>– PC</a:t>
            </a:r>
            <a:r>
              <a:rPr lang="ja-JP" altLang="en-US" sz="1600"/>
              <a:t> </a:t>
            </a:r>
            <a:r>
              <a:rPr lang="en-US" altLang="ja-JP" sz="1600" dirty="0"/>
              <a:t>–</a:t>
            </a:r>
            <a:endParaRPr kumimoji="1" lang="ja-JP" altLang="en-US" sz="1600" dirty="0"/>
          </a:p>
        </p:txBody>
      </p:sp>
      <p:pic>
        <p:nvPicPr>
          <p:cNvPr id="4" name="図プレースホルダー 7" descr="アイコン&#10;&#10;自動的に生成された説明">
            <a:extLst>
              <a:ext uri="{FF2B5EF4-FFF2-40B4-BE49-F238E27FC236}">
                <a16:creationId xmlns:a16="http://schemas.microsoft.com/office/drawing/2014/main" id="{57956680-F5BE-B202-9834-64BB7B3B253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正方形/長方形 1">
            <a:extLst>
              <a:ext uri="{FF2B5EF4-FFF2-40B4-BE49-F238E27FC236}">
                <a16:creationId xmlns:a16="http://schemas.microsoft.com/office/drawing/2014/main" id="{72B460B8-FDD6-51CB-1411-018FD3A437B4}"/>
              </a:ext>
            </a:extLst>
          </p:cNvPr>
          <p:cNvSpPr/>
          <p:nvPr/>
        </p:nvSpPr>
        <p:spPr>
          <a:xfrm>
            <a:off x="857432" y="2089764"/>
            <a:ext cx="10634749" cy="4236424"/>
          </a:xfrm>
          <a:prstGeom prst="rect">
            <a:avLst/>
          </a:prstGeom>
          <a:solidFill>
            <a:srgbClr val="F5F5F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3" name="正方形/長方形 2">
            <a:extLst>
              <a:ext uri="{FF2B5EF4-FFF2-40B4-BE49-F238E27FC236}">
                <a16:creationId xmlns:a16="http://schemas.microsoft.com/office/drawing/2014/main" id="{448AD235-B411-DE9F-C4F0-76E85F8F781F}"/>
              </a:ext>
            </a:extLst>
          </p:cNvPr>
          <p:cNvSpPr/>
          <p:nvPr/>
        </p:nvSpPr>
        <p:spPr>
          <a:xfrm>
            <a:off x="492125" y="2094295"/>
            <a:ext cx="350620" cy="4236424"/>
          </a:xfrm>
          <a:prstGeom prst="rect">
            <a:avLst/>
          </a:prstGeom>
          <a:solidFill>
            <a:srgbClr val="E9E9E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wordArtVertRtl" wrap="square" lIns="91440" tIns="45720" rIns="91440" bIns="45720" numCol="1" spcCol="0" rtlCol="0" fromWordArt="0" anchor="ctr" anchorCtr="0" forceAA="0" compatLnSpc="1">
            <a:prstTxWarp prst="textNoShape">
              <a:avLst/>
            </a:prstTxWarp>
            <a:noAutofit/>
          </a:bodyPr>
          <a:lstStyle/>
          <a:p>
            <a:pPr algn="ctr"/>
            <a:r>
              <a:rPr lang="en-US" altLang="ja-JP" sz="1200" b="1" dirty="0">
                <a:solidFill>
                  <a:schemeClr val="tx1">
                    <a:lumMod val="65000"/>
                    <a:lumOff val="35000"/>
                  </a:schemeClr>
                </a:solidFill>
                <a:latin typeface="Meiryo" panose="020B0604030504040204" pitchFamily="34" charset="-128"/>
                <a:ea typeface="Meiryo" panose="020B0604030504040204" pitchFamily="34" charset="-128"/>
              </a:rPr>
              <a:t>PC</a:t>
            </a:r>
            <a:endPar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5" name="角丸四角形 19">
            <a:extLst>
              <a:ext uri="{FF2B5EF4-FFF2-40B4-BE49-F238E27FC236}">
                <a16:creationId xmlns:a16="http://schemas.microsoft.com/office/drawing/2014/main" id="{29E94020-4883-9DE3-DA08-15C841520110}"/>
              </a:ext>
            </a:extLst>
          </p:cNvPr>
          <p:cNvSpPr/>
          <p:nvPr/>
        </p:nvSpPr>
        <p:spPr>
          <a:xfrm>
            <a:off x="1003897" y="2286807"/>
            <a:ext cx="4868690"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dirty="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6" name="object 4">
            <a:extLst>
              <a:ext uri="{FF2B5EF4-FFF2-40B4-BE49-F238E27FC236}">
                <a16:creationId xmlns:a16="http://schemas.microsoft.com/office/drawing/2014/main" id="{4BB0D223-BB5D-6640-D630-C028F3FEB46A}"/>
              </a:ext>
            </a:extLst>
          </p:cNvPr>
          <p:cNvSpPr txBox="1"/>
          <p:nvPr/>
        </p:nvSpPr>
        <p:spPr>
          <a:xfrm>
            <a:off x="492125" y="861305"/>
            <a:ext cx="10980738" cy="621709"/>
          </a:xfrm>
          <a:prstGeom prst="rect">
            <a:avLst/>
          </a:prstGeom>
          <a:noFill/>
        </p:spPr>
        <p:txBody>
          <a:bodyPr vert="horz" wrap="square" lIns="0" tIns="0" rIns="0" bIns="0" rtlCol="0">
            <a:spAutoFit/>
          </a:bodyPr>
          <a:lstStyle/>
          <a:p>
            <a:pPr>
              <a:lnSpc>
                <a:spcPct val="130000"/>
              </a:lnSpc>
            </a:pP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タイアップは、新車購入を検討中の高年収層が多く訪れる</a:t>
            </a: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において、</a:t>
            </a:r>
            <a:endParaRPr lang="en-US" altLang="ja-JP" sz="1600" spc="-5" dirty="0">
              <a:solidFill>
                <a:schemeClr val="tx1">
                  <a:lumMod val="75000"/>
                  <a:lumOff val="25000"/>
                </a:schemeClr>
              </a:solidFill>
              <a:latin typeface="メイリオ"/>
              <a:cs typeface="メイリオ"/>
            </a:endParaRPr>
          </a:p>
          <a:p>
            <a:pPr>
              <a:lnSpc>
                <a:spcPct val="130000"/>
              </a:lnSpc>
            </a:pPr>
            <a:r>
              <a:rPr lang="ja-JP" altLang="en-US" sz="1600" b="1" spc="-5" dirty="0">
                <a:solidFill>
                  <a:schemeClr val="tx1">
                    <a:lumMod val="75000"/>
                    <a:lumOff val="25000"/>
                  </a:schemeClr>
                </a:solidFill>
                <a:latin typeface="メイリオ"/>
                <a:cs typeface="メイリオ"/>
              </a:rPr>
              <a:t>編集部が独自の視点で広告主様の商品へのユーザー関与を高めるコンテンツを制作、掲載します。</a:t>
            </a:r>
          </a:p>
        </p:txBody>
      </p:sp>
      <p:sp>
        <p:nvSpPr>
          <p:cNvPr id="7" name="ホームベース 12">
            <a:extLst>
              <a:ext uri="{FF2B5EF4-FFF2-40B4-BE49-F238E27FC236}">
                <a16:creationId xmlns:a16="http://schemas.microsoft.com/office/drawing/2014/main" id="{9590872A-201D-687E-5861-47A3926453D9}"/>
              </a:ext>
            </a:extLst>
          </p:cNvPr>
          <p:cNvSpPr/>
          <p:nvPr/>
        </p:nvSpPr>
        <p:spPr>
          <a:xfrm>
            <a:off x="8903427" y="1574440"/>
            <a:ext cx="2821847" cy="475343"/>
          </a:xfrm>
          <a:prstGeom prst="homePlate">
            <a:avLst/>
          </a:prstGeom>
          <a:solidFill>
            <a:schemeClr val="tx2"/>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9" name="ホームベース 13">
            <a:extLst>
              <a:ext uri="{FF2B5EF4-FFF2-40B4-BE49-F238E27FC236}">
                <a16:creationId xmlns:a16="http://schemas.microsoft.com/office/drawing/2014/main" id="{5F85452C-2472-9920-0243-623EA1B6A49A}"/>
              </a:ext>
            </a:extLst>
          </p:cNvPr>
          <p:cNvSpPr/>
          <p:nvPr/>
        </p:nvSpPr>
        <p:spPr>
          <a:xfrm>
            <a:off x="6292511" y="1574440"/>
            <a:ext cx="2821847" cy="475343"/>
          </a:xfrm>
          <a:prstGeom prst="homePlate">
            <a:avLst/>
          </a:prstGeom>
          <a:solidFill>
            <a:srgbClr val="65658B"/>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10" name="ホームベース 14">
            <a:extLst>
              <a:ext uri="{FF2B5EF4-FFF2-40B4-BE49-F238E27FC236}">
                <a16:creationId xmlns:a16="http://schemas.microsoft.com/office/drawing/2014/main" id="{DAD49E7C-42EB-E34C-F746-461CB2A3D099}"/>
              </a:ext>
            </a:extLst>
          </p:cNvPr>
          <p:cNvSpPr/>
          <p:nvPr/>
        </p:nvSpPr>
        <p:spPr>
          <a:xfrm>
            <a:off x="476935" y="1574440"/>
            <a:ext cx="6026506" cy="475343"/>
          </a:xfrm>
          <a:prstGeom prst="homePlate">
            <a:avLst/>
          </a:prstGeom>
          <a:solidFill>
            <a:srgbClr val="CBCBD2"/>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tx1">
                    <a:lumMod val="75000"/>
                    <a:lumOff val="25000"/>
                  </a:schemeClr>
                </a:solidFill>
                <a:latin typeface="Meiryo" panose="020B0604030504040204" pitchFamily="34" charset="-128"/>
                <a:ea typeface="Meiryo" panose="020B0604030504040204" pitchFamily="34" charset="-128"/>
              </a:rPr>
              <a:t>各種誘導</a:t>
            </a:r>
          </a:p>
        </p:txBody>
      </p:sp>
      <p:sp>
        <p:nvSpPr>
          <p:cNvPr id="12" name="直角三角形 11">
            <a:extLst>
              <a:ext uri="{FF2B5EF4-FFF2-40B4-BE49-F238E27FC236}">
                <a16:creationId xmlns:a16="http://schemas.microsoft.com/office/drawing/2014/main" id="{CF00E881-884E-5311-FBAF-2A158A52F911}"/>
              </a:ext>
            </a:extLst>
          </p:cNvPr>
          <p:cNvSpPr/>
          <p:nvPr/>
        </p:nvSpPr>
        <p:spPr>
          <a:xfrm rot="13500000">
            <a:off x="8880434" y="3874008"/>
            <a:ext cx="150529" cy="150529"/>
          </a:xfrm>
          <a:prstGeom prst="rtTriangle">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3" name="直角三角形 12">
            <a:extLst>
              <a:ext uri="{FF2B5EF4-FFF2-40B4-BE49-F238E27FC236}">
                <a16:creationId xmlns:a16="http://schemas.microsoft.com/office/drawing/2014/main" id="{D4F657C4-32C5-9E16-A9DC-CE7DB9F64A0A}"/>
              </a:ext>
            </a:extLst>
          </p:cNvPr>
          <p:cNvSpPr/>
          <p:nvPr/>
        </p:nvSpPr>
        <p:spPr>
          <a:xfrm rot="13500000">
            <a:off x="8758169" y="3874008"/>
            <a:ext cx="150529" cy="150529"/>
          </a:xfrm>
          <a:prstGeom prst="rtTriangle">
            <a:avLst/>
          </a:prstGeom>
          <a:solidFill>
            <a:srgbClr val="CBCBD2"/>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14" name="図 13">
            <a:extLst>
              <a:ext uri="{FF2B5EF4-FFF2-40B4-BE49-F238E27FC236}">
                <a16:creationId xmlns:a16="http://schemas.microsoft.com/office/drawing/2014/main" id="{3DC3246A-330D-D868-5CA6-F7736D1B918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101267" y="3289253"/>
            <a:ext cx="2365140" cy="1900954"/>
          </a:xfrm>
          <a:prstGeom prst="rect">
            <a:avLst/>
          </a:prstGeom>
        </p:spPr>
      </p:pic>
      <p:sp>
        <p:nvSpPr>
          <p:cNvPr id="15" name="角丸四角形 48">
            <a:extLst>
              <a:ext uri="{FF2B5EF4-FFF2-40B4-BE49-F238E27FC236}">
                <a16:creationId xmlns:a16="http://schemas.microsoft.com/office/drawing/2014/main" id="{7F8A2502-D642-5191-EB74-3A146022BDE4}"/>
              </a:ext>
            </a:extLst>
          </p:cNvPr>
          <p:cNvSpPr/>
          <p:nvPr/>
        </p:nvSpPr>
        <p:spPr>
          <a:xfrm>
            <a:off x="9199066" y="3392357"/>
            <a:ext cx="2160902" cy="1194881"/>
          </a:xfrm>
          <a:prstGeom prst="roundRect">
            <a:avLst>
              <a:gd name="adj" fmla="val 0"/>
            </a:avLst>
          </a:prstGeom>
          <a:solidFill>
            <a:srgbClr val="CBCBD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a:solidFill>
                  <a:srgbClr val="00003E"/>
                </a:solidFill>
                <a:latin typeface="Meiryo" panose="020B0604030504040204" pitchFamily="34" charset="-128"/>
                <a:ea typeface="Meiryo" panose="020B0604030504040204" pitchFamily="34" charset="-128"/>
              </a:rPr>
              <a:t>広告主様</a:t>
            </a:r>
            <a:br>
              <a:rPr kumimoji="1" lang="en-US" altLang="ja-JP" sz="1600" dirty="0">
                <a:solidFill>
                  <a:srgbClr val="00003E"/>
                </a:solidFill>
                <a:latin typeface="Meiryo" panose="020B0604030504040204" pitchFamily="34" charset="-128"/>
                <a:ea typeface="Meiryo" panose="020B0604030504040204" pitchFamily="34" charset="-128"/>
              </a:rPr>
            </a:br>
            <a:r>
              <a:rPr kumimoji="1" lang="ja-JP" altLang="en-US" sz="1600">
                <a:solidFill>
                  <a:srgbClr val="00003E"/>
                </a:solidFill>
                <a:latin typeface="Meiryo" panose="020B0604030504040204" pitchFamily="34" charset="-128"/>
                <a:ea typeface="Meiryo" panose="020B0604030504040204" pitchFamily="34" charset="-128"/>
              </a:rPr>
              <a:t>ページ</a:t>
            </a:r>
            <a:endParaRPr kumimoji="1" lang="ja-JP" altLang="en-US" sz="1600" dirty="0">
              <a:solidFill>
                <a:srgbClr val="00003E"/>
              </a:solidFill>
              <a:latin typeface="Meiryo" panose="020B0604030504040204" pitchFamily="34" charset="-128"/>
              <a:ea typeface="Meiryo" panose="020B0604030504040204" pitchFamily="34" charset="-128"/>
            </a:endParaRPr>
          </a:p>
        </p:txBody>
      </p:sp>
      <p:cxnSp>
        <p:nvCxnSpPr>
          <p:cNvPr id="16" name="直線矢印コネクタ 15">
            <a:extLst>
              <a:ext uri="{FF2B5EF4-FFF2-40B4-BE49-F238E27FC236}">
                <a16:creationId xmlns:a16="http://schemas.microsoft.com/office/drawing/2014/main" id="{9FBD61A4-6BB4-4AE0-2856-4BD5CF510484}"/>
              </a:ext>
            </a:extLst>
          </p:cNvPr>
          <p:cNvCxnSpPr>
            <a:cxnSpLocks/>
          </p:cNvCxnSpPr>
          <p:nvPr/>
        </p:nvCxnSpPr>
        <p:spPr>
          <a:xfrm>
            <a:off x="8171916" y="4408684"/>
            <a:ext cx="942442" cy="0"/>
          </a:xfrm>
          <a:prstGeom prst="straightConnector1">
            <a:avLst/>
          </a:prstGeom>
          <a:ln w="25400" cap="rnd">
            <a:solidFill>
              <a:schemeClr val="tx2"/>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17" name="テキスト ボックス 16">
            <a:extLst>
              <a:ext uri="{FF2B5EF4-FFF2-40B4-BE49-F238E27FC236}">
                <a16:creationId xmlns:a16="http://schemas.microsoft.com/office/drawing/2014/main" id="{B79C0E66-6D1E-8665-4373-BC84048BCBFC}"/>
              </a:ext>
            </a:extLst>
          </p:cNvPr>
          <p:cNvSpPr txBox="1"/>
          <p:nvPr/>
        </p:nvSpPr>
        <p:spPr>
          <a:xfrm>
            <a:off x="1339225" y="2818658"/>
            <a:ext cx="1796603" cy="397801"/>
          </a:xfrm>
          <a:prstGeom prst="rect">
            <a:avLst/>
          </a:prstGeom>
          <a:noFill/>
          <a:ln w="38100">
            <a:noFill/>
          </a:ln>
        </p:spPr>
        <p:txBody>
          <a:bodyPr vert="horz"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a:t>
            </a:r>
            <a:r>
              <a:rPr lang="en-US" altLang="ja-JP" sz="1100" dirty="0">
                <a:solidFill>
                  <a:schemeClr val="tx1">
                    <a:lumMod val="75000"/>
                    <a:lumOff val="25000"/>
                  </a:schemeClr>
                </a:solidFill>
                <a:latin typeface="メイリオ"/>
                <a:ea typeface="メイリオ"/>
              </a:rPr>
              <a:t>PC</a:t>
            </a:r>
            <a:r>
              <a:rPr kumimoji="1" lang="ja-JP" altLang="en-US" sz="110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トップページ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最新情報枠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sp>
        <p:nvSpPr>
          <p:cNvPr id="18" name="テキスト ボックス 17">
            <a:extLst>
              <a:ext uri="{FF2B5EF4-FFF2-40B4-BE49-F238E27FC236}">
                <a16:creationId xmlns:a16="http://schemas.microsoft.com/office/drawing/2014/main" id="{B2AB7683-FE40-1184-1FCC-6D1767819444}"/>
              </a:ext>
            </a:extLst>
          </p:cNvPr>
          <p:cNvSpPr txBox="1"/>
          <p:nvPr/>
        </p:nvSpPr>
        <p:spPr>
          <a:xfrm>
            <a:off x="4042893" y="2835831"/>
            <a:ext cx="1558119"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a:t>
            </a:r>
            <a:r>
              <a:rPr lang="en-US" altLang="ja-JP" sz="1100" dirty="0">
                <a:solidFill>
                  <a:schemeClr val="tx1">
                    <a:lumMod val="75000"/>
                    <a:lumOff val="25000"/>
                  </a:schemeClr>
                </a:solidFill>
                <a:latin typeface="メイリオ"/>
                <a:ea typeface="メイリオ"/>
              </a:rPr>
              <a:t>PC</a:t>
            </a:r>
            <a:r>
              <a:rPr kumimoji="1" lang="ja-JP" altLang="en-US" sz="110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中面</a:t>
            </a:r>
            <a:r>
              <a:rPr kumimoji="1" lang="ja-JP" altLang="en-US"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ピックアップ枠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pic>
        <p:nvPicPr>
          <p:cNvPr id="20" name="図 19">
            <a:extLst>
              <a:ext uri="{FF2B5EF4-FFF2-40B4-BE49-F238E27FC236}">
                <a16:creationId xmlns:a16="http://schemas.microsoft.com/office/drawing/2014/main" id="{3E4E9C99-40BB-8BA8-892D-648D7247375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0809" y="3289253"/>
            <a:ext cx="2365140" cy="1900954"/>
          </a:xfrm>
          <a:prstGeom prst="rect">
            <a:avLst/>
          </a:prstGeom>
        </p:spPr>
      </p:pic>
      <p:pic>
        <p:nvPicPr>
          <p:cNvPr id="21" name="図 20">
            <a:extLst>
              <a:ext uri="{FF2B5EF4-FFF2-40B4-BE49-F238E27FC236}">
                <a16:creationId xmlns:a16="http://schemas.microsoft.com/office/drawing/2014/main" id="{E084DC03-322A-C8B1-0285-DDA29BAE8CA0}"/>
              </a:ext>
            </a:extLst>
          </p:cNvPr>
          <p:cNvPicPr>
            <a:picLocks noChangeAspect="1"/>
          </p:cNvPicPr>
          <p:nvPr/>
        </p:nvPicPr>
        <p:blipFill rotWithShape="1">
          <a:blip r:embed="rId4"/>
          <a:srcRect l="32306" t="7136" r="34200" b="48120"/>
          <a:stretch/>
        </p:blipFill>
        <p:spPr>
          <a:xfrm>
            <a:off x="6894313" y="3354168"/>
            <a:ext cx="1360866" cy="1211915"/>
          </a:xfrm>
          <a:prstGeom prst="rect">
            <a:avLst/>
          </a:prstGeom>
        </p:spPr>
      </p:pic>
      <p:sp>
        <p:nvSpPr>
          <p:cNvPr id="23" name="正方形/長方形 22">
            <a:extLst>
              <a:ext uri="{FF2B5EF4-FFF2-40B4-BE49-F238E27FC236}">
                <a16:creationId xmlns:a16="http://schemas.microsoft.com/office/drawing/2014/main" id="{F7F1C325-AB74-E33F-7DED-430E93E82C9B}"/>
              </a:ext>
            </a:extLst>
          </p:cNvPr>
          <p:cNvSpPr/>
          <p:nvPr/>
        </p:nvSpPr>
        <p:spPr>
          <a:xfrm>
            <a:off x="6894314" y="3529972"/>
            <a:ext cx="1363504" cy="1013140"/>
          </a:xfrm>
          <a:prstGeom prst="rect">
            <a:avLst/>
          </a:prstGeom>
          <a:solidFill>
            <a:srgbClr val="E9E9E9"/>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7FF77B64-37F6-BE86-AF4C-EDC66AAD19A9}"/>
              </a:ext>
            </a:extLst>
          </p:cNvPr>
          <p:cNvSpPr/>
          <p:nvPr/>
        </p:nvSpPr>
        <p:spPr>
          <a:xfrm>
            <a:off x="7014516" y="4349928"/>
            <a:ext cx="1111875" cy="231819"/>
          </a:xfrm>
          <a:prstGeom prst="rect">
            <a:avLst/>
          </a:prstGeom>
          <a:solidFill>
            <a:schemeClr val="tx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bg1"/>
                </a:solidFill>
              </a:rPr>
              <a:t>バナー</a:t>
            </a:r>
          </a:p>
        </p:txBody>
      </p:sp>
      <p:sp>
        <p:nvSpPr>
          <p:cNvPr id="25" name="正方形/長方形 24">
            <a:extLst>
              <a:ext uri="{FF2B5EF4-FFF2-40B4-BE49-F238E27FC236}">
                <a16:creationId xmlns:a16="http://schemas.microsoft.com/office/drawing/2014/main" id="{52EA10EF-593A-B8E6-DA04-415B069A3BDD}"/>
              </a:ext>
            </a:extLst>
          </p:cNvPr>
          <p:cNvSpPr/>
          <p:nvPr/>
        </p:nvSpPr>
        <p:spPr>
          <a:xfrm>
            <a:off x="7051003" y="3581310"/>
            <a:ext cx="1006699" cy="152490"/>
          </a:xfrm>
          <a:prstGeom prst="rect">
            <a:avLst/>
          </a:prstGeom>
          <a:solidFill>
            <a:srgbClr val="CBCBD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a:solidFill>
                  <a:schemeClr val="tx1"/>
                </a:solidFill>
              </a:rPr>
              <a:t>タイトル</a:t>
            </a:r>
          </a:p>
        </p:txBody>
      </p:sp>
      <p:sp>
        <p:nvSpPr>
          <p:cNvPr id="26" name="テキスト ボックス 25">
            <a:extLst>
              <a:ext uri="{FF2B5EF4-FFF2-40B4-BE49-F238E27FC236}">
                <a16:creationId xmlns:a16="http://schemas.microsoft.com/office/drawing/2014/main" id="{9EFF8715-5ABB-F44C-2BDF-7BE690D3E187}"/>
              </a:ext>
            </a:extLst>
          </p:cNvPr>
          <p:cNvSpPr txBox="1"/>
          <p:nvPr/>
        </p:nvSpPr>
        <p:spPr>
          <a:xfrm>
            <a:off x="7051004" y="3733800"/>
            <a:ext cx="1023871" cy="707886"/>
          </a:xfrm>
          <a:prstGeom prst="rect">
            <a:avLst/>
          </a:prstGeom>
          <a:noFill/>
        </p:spPr>
        <p:txBody>
          <a:bodyPr wrap="square" rtlCol="0">
            <a:spAutoFit/>
          </a:bodyPr>
          <a:lstStyle/>
          <a:p>
            <a:pPr algn="ctr"/>
            <a:r>
              <a:rPr kumimoji="1" lang="ja-JP" altLang="en-US" sz="1200" dirty="0"/>
              <a:t>記事</a:t>
            </a:r>
            <a:endParaRPr kumimoji="1" lang="en-US" altLang="ja-JP" sz="1200" dirty="0"/>
          </a:p>
          <a:p>
            <a:pPr algn="ctr"/>
            <a:r>
              <a:rPr lang="en-US" altLang="ja-JP" sz="1400" dirty="0"/>
              <a:t>------------------------------</a:t>
            </a:r>
            <a:endParaRPr kumimoji="1" lang="ja-JP" altLang="en-US" sz="1400" dirty="0"/>
          </a:p>
        </p:txBody>
      </p:sp>
      <p:sp>
        <p:nvSpPr>
          <p:cNvPr id="27" name="Text Box 20">
            <a:extLst>
              <a:ext uri="{FF2B5EF4-FFF2-40B4-BE49-F238E27FC236}">
                <a16:creationId xmlns:a16="http://schemas.microsoft.com/office/drawing/2014/main" id="{C50E0665-DE19-7122-AAB7-E56C9713256E}"/>
              </a:ext>
            </a:extLst>
          </p:cNvPr>
          <p:cNvSpPr txBox="1">
            <a:spLocks noChangeArrowheads="1"/>
          </p:cNvSpPr>
          <p:nvPr/>
        </p:nvSpPr>
        <p:spPr bwMode="auto">
          <a:xfrm>
            <a:off x="882639" y="5647579"/>
            <a:ext cx="5472608" cy="606084"/>
          </a:xfrm>
          <a:prstGeom prst="rect">
            <a:avLst/>
          </a:prstGeom>
          <a:noFill/>
          <a:ln w="9525">
            <a:noFill/>
            <a:miter lim="800000"/>
            <a:headEnd/>
            <a:tailEnd/>
          </a:ln>
        </p:spPr>
        <p:txBody>
          <a:bodyPr wrap="square" lIns="112542" tIns="56271" rIns="112542" bIns="56271"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50000"/>
              </a:spcBef>
            </a:pPr>
            <a:r>
              <a:rPr lang="en-US" altLang="ja-JP" sz="800" dirty="0">
                <a:solidFill>
                  <a:srgbClr val="000000"/>
                </a:solidFill>
                <a:latin typeface="+mn-ea"/>
                <a:cs typeface="Verdana"/>
              </a:rPr>
              <a:t>※</a:t>
            </a:r>
            <a:r>
              <a:rPr lang="ja-JP" altLang="en-US" sz="800" dirty="0">
                <a:solidFill>
                  <a:srgbClr val="000000"/>
                </a:solidFill>
                <a:latin typeface="+mn-ea"/>
                <a:cs typeface="Verdana"/>
              </a:rPr>
              <a:t>　　　　枠内のスペースのいずれかで誘導を展開します。</a:t>
            </a:r>
            <a:br>
              <a:rPr lang="ja-JP" altLang="en-US" sz="800" dirty="0">
                <a:latin typeface="+mn-ea"/>
                <a:cs typeface="Verdana" pitchFamily="34" charset="0"/>
              </a:rPr>
            </a:br>
            <a:r>
              <a:rPr lang="en-US" altLang="ja-JP" sz="800" dirty="0">
                <a:solidFill>
                  <a:srgbClr val="000000"/>
                </a:solidFill>
                <a:latin typeface="+mn-ea"/>
                <a:cs typeface="Verdana"/>
              </a:rPr>
              <a:t>※</a:t>
            </a:r>
            <a:r>
              <a:rPr lang="ja-JP" altLang="en-US" sz="800" dirty="0">
                <a:solidFill>
                  <a:srgbClr val="000000"/>
                </a:solidFill>
                <a:latin typeface="+mn-ea"/>
                <a:cs typeface="Verdana"/>
              </a:rPr>
              <a:t>誘導は常時掲載ではありません。　　　　　　　　　　　　　　　　　　　　　　　　　　　　　　　　　　　　　　　　　</a:t>
            </a:r>
            <a:r>
              <a:rPr lang="en-US" altLang="ja-JP" sz="800" dirty="0">
                <a:latin typeface="+mn-ea"/>
                <a:cs typeface="Verdana"/>
              </a:rPr>
              <a:t>※</a:t>
            </a:r>
            <a:r>
              <a:rPr lang="ja-JP" altLang="en-US" sz="800" dirty="0">
                <a:latin typeface="+mn-ea"/>
                <a:cs typeface="Verdana"/>
              </a:rPr>
              <a:t>誘導枠の位置は変更になる可能性があります。また位置の指定はできません。</a:t>
            </a:r>
            <a:br>
              <a:rPr lang="en-US" altLang="ja-JP" sz="800" dirty="0">
                <a:latin typeface="+mn-ea"/>
                <a:cs typeface="Verdana" pitchFamily="34" charset="0"/>
              </a:rPr>
            </a:br>
            <a:r>
              <a:rPr lang="en-US" altLang="ja-JP" sz="800" dirty="0">
                <a:latin typeface="+mn-ea"/>
                <a:cs typeface="Verdana"/>
              </a:rPr>
              <a:t>※</a:t>
            </a:r>
            <a:r>
              <a:rPr lang="ja-JP" altLang="en-US" sz="800" dirty="0">
                <a:latin typeface="+mn-ea"/>
              </a:rPr>
              <a:t>他の特別企画誘導と、並列で掲載</a:t>
            </a:r>
            <a:r>
              <a:rPr lang="ja-JP" altLang="en-US" sz="800">
                <a:latin typeface="+mn-ea"/>
              </a:rPr>
              <a:t>します。</a:t>
            </a:r>
            <a:endParaRPr lang="ja-JP" altLang="en-US" sz="800" dirty="0">
              <a:latin typeface="+mn-ea"/>
              <a:cs typeface="+mn-lt"/>
            </a:endParaRPr>
          </a:p>
        </p:txBody>
      </p:sp>
      <p:sp>
        <p:nvSpPr>
          <p:cNvPr id="28" name="正方形/長方形 27">
            <a:extLst>
              <a:ext uri="{FF2B5EF4-FFF2-40B4-BE49-F238E27FC236}">
                <a16:creationId xmlns:a16="http://schemas.microsoft.com/office/drawing/2014/main" id="{62A6B8F2-901C-B24B-4465-5AF38FF2EC17}"/>
              </a:ext>
            </a:extLst>
          </p:cNvPr>
          <p:cNvSpPr/>
          <p:nvPr/>
        </p:nvSpPr>
        <p:spPr>
          <a:xfrm>
            <a:off x="1119593" y="5674971"/>
            <a:ext cx="359606" cy="134343"/>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latin typeface="+mn-ea"/>
            </a:endParaRPr>
          </a:p>
        </p:txBody>
      </p:sp>
      <p:pic>
        <p:nvPicPr>
          <p:cNvPr id="30" name="図 29">
            <a:extLst>
              <a:ext uri="{FF2B5EF4-FFF2-40B4-BE49-F238E27FC236}">
                <a16:creationId xmlns:a16="http://schemas.microsoft.com/office/drawing/2014/main" id="{58E6F761-F5A1-4A9F-7629-AAEF0923BBB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0016" y="3343546"/>
            <a:ext cx="2163963" cy="1739260"/>
          </a:xfrm>
          <a:prstGeom prst="rect">
            <a:avLst/>
          </a:prstGeom>
        </p:spPr>
      </p:pic>
      <p:pic>
        <p:nvPicPr>
          <p:cNvPr id="31" name="図 30">
            <a:extLst>
              <a:ext uri="{FF2B5EF4-FFF2-40B4-BE49-F238E27FC236}">
                <a16:creationId xmlns:a16="http://schemas.microsoft.com/office/drawing/2014/main" id="{4959DE14-BC5A-F717-894E-4C5789000F28}"/>
              </a:ext>
            </a:extLst>
          </p:cNvPr>
          <p:cNvPicPr>
            <a:picLocks noChangeAspect="1"/>
          </p:cNvPicPr>
          <p:nvPr/>
        </p:nvPicPr>
        <p:blipFill rotWithShape="1">
          <a:blip r:embed="rId4"/>
          <a:srcRect l="32306" t="7136" r="33884" b="69421"/>
          <a:stretch/>
        </p:blipFill>
        <p:spPr>
          <a:xfrm>
            <a:off x="1255512" y="3388510"/>
            <a:ext cx="1832281" cy="846940"/>
          </a:xfrm>
          <a:prstGeom prst="rect">
            <a:avLst/>
          </a:prstGeom>
        </p:spPr>
      </p:pic>
      <p:pic>
        <p:nvPicPr>
          <p:cNvPr id="32" name="図 31">
            <a:extLst>
              <a:ext uri="{FF2B5EF4-FFF2-40B4-BE49-F238E27FC236}">
                <a16:creationId xmlns:a16="http://schemas.microsoft.com/office/drawing/2014/main" id="{60F61F90-342F-8987-C3F9-00EEC88BC9E5}"/>
              </a:ext>
            </a:extLst>
          </p:cNvPr>
          <p:cNvPicPr>
            <a:picLocks noChangeAspect="1"/>
          </p:cNvPicPr>
          <p:nvPr/>
        </p:nvPicPr>
        <p:blipFill rotWithShape="1">
          <a:blip r:embed="rId4"/>
          <a:srcRect l="32306" t="50910" r="33571" b="35404"/>
          <a:stretch/>
        </p:blipFill>
        <p:spPr>
          <a:xfrm>
            <a:off x="1252125" y="4045796"/>
            <a:ext cx="1849215" cy="494454"/>
          </a:xfrm>
          <a:prstGeom prst="rect">
            <a:avLst/>
          </a:prstGeom>
        </p:spPr>
      </p:pic>
      <p:sp>
        <p:nvSpPr>
          <p:cNvPr id="33" name="正方形/長方形 32">
            <a:extLst>
              <a:ext uri="{FF2B5EF4-FFF2-40B4-BE49-F238E27FC236}">
                <a16:creationId xmlns:a16="http://schemas.microsoft.com/office/drawing/2014/main" id="{3B991CC8-E5B0-08F6-6445-FA77595CC2C2}"/>
              </a:ext>
            </a:extLst>
          </p:cNvPr>
          <p:cNvSpPr/>
          <p:nvPr/>
        </p:nvSpPr>
        <p:spPr>
          <a:xfrm>
            <a:off x="1278505" y="4304297"/>
            <a:ext cx="1233554" cy="229179"/>
          </a:xfrm>
          <a:prstGeom prst="rect">
            <a:avLst/>
          </a:prstGeom>
          <a:solidFill>
            <a:srgbClr val="CBCBD2"/>
          </a:solidFill>
          <a:ln w="12700">
            <a:solidFill>
              <a:srgbClr val="00003E"/>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テキスト ボックス 33">
            <a:extLst>
              <a:ext uri="{FF2B5EF4-FFF2-40B4-BE49-F238E27FC236}">
                <a16:creationId xmlns:a16="http://schemas.microsoft.com/office/drawing/2014/main" id="{2C991022-9834-9FB0-CFAF-30A0DDCED189}"/>
              </a:ext>
            </a:extLst>
          </p:cNvPr>
          <p:cNvSpPr txBox="1"/>
          <p:nvPr/>
        </p:nvSpPr>
        <p:spPr>
          <a:xfrm>
            <a:off x="1677554" y="4267740"/>
            <a:ext cx="449143" cy="369332"/>
          </a:xfrm>
          <a:prstGeom prst="rect">
            <a:avLst/>
          </a:prstGeom>
          <a:noFill/>
        </p:spPr>
        <p:txBody>
          <a:bodyPr wrap="square" rtlCol="0">
            <a:spAutoFit/>
          </a:bodyPr>
          <a:lstStyle/>
          <a:p>
            <a:pPr algn="l"/>
            <a:r>
              <a:rPr lang="ja-JP" altLang="en-US" dirty="0"/>
              <a:t>①</a:t>
            </a:r>
            <a:endParaRPr kumimoji="1" lang="ja-JP" altLang="en-US" dirty="0"/>
          </a:p>
        </p:txBody>
      </p:sp>
      <p:sp>
        <p:nvSpPr>
          <p:cNvPr id="35" name="正方形/長方形 34">
            <a:extLst>
              <a:ext uri="{FF2B5EF4-FFF2-40B4-BE49-F238E27FC236}">
                <a16:creationId xmlns:a16="http://schemas.microsoft.com/office/drawing/2014/main" id="{DBD6BDE7-7A48-738F-1B46-D0BD39639EAD}"/>
              </a:ext>
            </a:extLst>
          </p:cNvPr>
          <p:cNvSpPr/>
          <p:nvPr/>
        </p:nvSpPr>
        <p:spPr>
          <a:xfrm>
            <a:off x="2525607" y="3652944"/>
            <a:ext cx="555413" cy="358987"/>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6" name="図 35">
            <a:extLst>
              <a:ext uri="{FF2B5EF4-FFF2-40B4-BE49-F238E27FC236}">
                <a16:creationId xmlns:a16="http://schemas.microsoft.com/office/drawing/2014/main" id="{99E6208A-70B8-6FFB-EBCA-6F939C140F0B}"/>
              </a:ext>
            </a:extLst>
          </p:cNvPr>
          <p:cNvPicPr>
            <a:picLocks noChangeAspect="1"/>
          </p:cNvPicPr>
          <p:nvPr/>
        </p:nvPicPr>
        <p:blipFill>
          <a:blip r:embed="rId5"/>
          <a:stretch>
            <a:fillRect/>
          </a:stretch>
        </p:blipFill>
        <p:spPr>
          <a:xfrm>
            <a:off x="1232797" y="3969064"/>
            <a:ext cx="1882089" cy="137693"/>
          </a:xfrm>
          <a:prstGeom prst="rect">
            <a:avLst/>
          </a:prstGeom>
        </p:spPr>
      </p:pic>
      <p:pic>
        <p:nvPicPr>
          <p:cNvPr id="38" name="図 37">
            <a:extLst>
              <a:ext uri="{FF2B5EF4-FFF2-40B4-BE49-F238E27FC236}">
                <a16:creationId xmlns:a16="http://schemas.microsoft.com/office/drawing/2014/main" id="{00208127-82DE-C4E2-4470-13438DC894E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70368" y="3344005"/>
            <a:ext cx="2163963" cy="1739260"/>
          </a:xfrm>
          <a:prstGeom prst="rect">
            <a:avLst/>
          </a:prstGeom>
        </p:spPr>
      </p:pic>
      <p:pic>
        <p:nvPicPr>
          <p:cNvPr id="39" name="図 38">
            <a:extLst>
              <a:ext uri="{FF2B5EF4-FFF2-40B4-BE49-F238E27FC236}">
                <a16:creationId xmlns:a16="http://schemas.microsoft.com/office/drawing/2014/main" id="{D8A8736D-6E0F-57BD-7A64-0129C1D27C0E}"/>
              </a:ext>
            </a:extLst>
          </p:cNvPr>
          <p:cNvPicPr>
            <a:picLocks noChangeAspect="1"/>
          </p:cNvPicPr>
          <p:nvPr/>
        </p:nvPicPr>
        <p:blipFill>
          <a:blip r:embed="rId6"/>
          <a:stretch>
            <a:fillRect/>
          </a:stretch>
        </p:blipFill>
        <p:spPr>
          <a:xfrm>
            <a:off x="4020177" y="3392277"/>
            <a:ext cx="1661803" cy="1136190"/>
          </a:xfrm>
          <a:prstGeom prst="rect">
            <a:avLst/>
          </a:prstGeom>
        </p:spPr>
      </p:pic>
      <p:pic>
        <p:nvPicPr>
          <p:cNvPr id="40" name="図 39">
            <a:extLst>
              <a:ext uri="{FF2B5EF4-FFF2-40B4-BE49-F238E27FC236}">
                <a16:creationId xmlns:a16="http://schemas.microsoft.com/office/drawing/2014/main" id="{F188F98E-31E6-F073-08BA-9B63BB36A1D4}"/>
              </a:ext>
            </a:extLst>
          </p:cNvPr>
          <p:cNvPicPr>
            <a:picLocks noChangeAspect="1"/>
          </p:cNvPicPr>
          <p:nvPr/>
        </p:nvPicPr>
        <p:blipFill rotWithShape="1">
          <a:blip r:embed="rId7"/>
          <a:srcRect l="18063" t="7729" r="18790" b="59346"/>
          <a:stretch/>
        </p:blipFill>
        <p:spPr>
          <a:xfrm>
            <a:off x="4069925" y="4005156"/>
            <a:ext cx="1564642" cy="543859"/>
          </a:xfrm>
          <a:prstGeom prst="rect">
            <a:avLst/>
          </a:prstGeom>
        </p:spPr>
      </p:pic>
      <p:pic>
        <p:nvPicPr>
          <p:cNvPr id="41" name="図 40">
            <a:extLst>
              <a:ext uri="{FF2B5EF4-FFF2-40B4-BE49-F238E27FC236}">
                <a16:creationId xmlns:a16="http://schemas.microsoft.com/office/drawing/2014/main" id="{BC365E3E-8E38-9762-5CF5-78ABD43C2D8E}"/>
              </a:ext>
            </a:extLst>
          </p:cNvPr>
          <p:cNvPicPr>
            <a:picLocks noChangeAspect="1"/>
          </p:cNvPicPr>
          <p:nvPr/>
        </p:nvPicPr>
        <p:blipFill>
          <a:blip r:embed="rId5"/>
          <a:stretch>
            <a:fillRect/>
          </a:stretch>
        </p:blipFill>
        <p:spPr>
          <a:xfrm>
            <a:off x="3908263" y="3979224"/>
            <a:ext cx="1882089" cy="137693"/>
          </a:xfrm>
          <a:prstGeom prst="rect">
            <a:avLst/>
          </a:prstGeom>
        </p:spPr>
      </p:pic>
      <p:sp>
        <p:nvSpPr>
          <p:cNvPr id="42" name="正方形/長方形 41">
            <a:extLst>
              <a:ext uri="{FF2B5EF4-FFF2-40B4-BE49-F238E27FC236}">
                <a16:creationId xmlns:a16="http://schemas.microsoft.com/office/drawing/2014/main" id="{936CBA86-1F6F-13CB-E63E-207293925B5F}"/>
              </a:ext>
            </a:extLst>
          </p:cNvPr>
          <p:cNvSpPr/>
          <p:nvPr/>
        </p:nvSpPr>
        <p:spPr>
          <a:xfrm>
            <a:off x="5079153" y="4269317"/>
            <a:ext cx="406401" cy="311573"/>
          </a:xfrm>
          <a:prstGeom prst="rect">
            <a:avLst/>
          </a:prstGeom>
          <a:solidFill>
            <a:srgbClr val="CBCBD2"/>
          </a:solidFill>
          <a:ln w="12700">
            <a:solidFill>
              <a:srgbClr val="00003E"/>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3" name="テキスト ボックス 42">
            <a:extLst>
              <a:ext uri="{FF2B5EF4-FFF2-40B4-BE49-F238E27FC236}">
                <a16:creationId xmlns:a16="http://schemas.microsoft.com/office/drawing/2014/main" id="{2BF6D7EB-41F3-8596-8B00-6DDC27B1CABD}"/>
              </a:ext>
            </a:extLst>
          </p:cNvPr>
          <p:cNvSpPr txBox="1"/>
          <p:nvPr/>
        </p:nvSpPr>
        <p:spPr>
          <a:xfrm>
            <a:off x="5072165" y="4281171"/>
            <a:ext cx="449143" cy="369332"/>
          </a:xfrm>
          <a:prstGeom prst="rect">
            <a:avLst/>
          </a:prstGeom>
          <a:noFill/>
        </p:spPr>
        <p:txBody>
          <a:bodyPr wrap="square" rtlCol="0">
            <a:spAutoFit/>
          </a:bodyPr>
          <a:lstStyle/>
          <a:p>
            <a:pPr algn="l"/>
            <a:r>
              <a:rPr kumimoji="1" lang="ja-JP" altLang="en-US" dirty="0"/>
              <a:t>②</a:t>
            </a:r>
          </a:p>
        </p:txBody>
      </p:sp>
    </p:spTree>
    <p:extLst>
      <p:ext uri="{BB962C8B-B14F-4D97-AF65-F5344CB8AC3E}">
        <p14:creationId xmlns:p14="http://schemas.microsoft.com/office/powerpoint/2010/main" val="26210251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t>スペック詳細</a:t>
            </a:r>
            <a:endParaRPr lang="ja-JP" altLang="en-US" dirty="0"/>
          </a:p>
        </p:txBody>
      </p:sp>
      <p:graphicFrame>
        <p:nvGraphicFramePr>
          <p:cNvPr id="3" name="表 2">
            <a:extLst>
              <a:ext uri="{FF2B5EF4-FFF2-40B4-BE49-F238E27FC236}">
                <a16:creationId xmlns:a16="http://schemas.microsoft.com/office/drawing/2014/main" id="{0EC2DCAE-CD7B-87D4-527C-A94DE7FD6DD6}"/>
              </a:ext>
            </a:extLst>
          </p:cNvPr>
          <p:cNvGraphicFramePr>
            <a:graphicFrameLocks noGrp="1"/>
          </p:cNvGraphicFramePr>
          <p:nvPr>
            <p:extLst>
              <p:ext uri="{D42A27DB-BD31-4B8C-83A1-F6EECF244321}">
                <p14:modId xmlns:p14="http://schemas.microsoft.com/office/powerpoint/2010/main" val="17748986"/>
              </p:ext>
            </p:extLst>
          </p:nvPr>
        </p:nvGraphicFramePr>
        <p:xfrm>
          <a:off x="479425" y="998314"/>
          <a:ext cx="11233150" cy="5292724"/>
        </p:xfrm>
        <a:graphic>
          <a:graphicData uri="http://schemas.openxmlformats.org/drawingml/2006/table">
            <a:tbl>
              <a:tblPr firstRow="1" bandRow="1"/>
              <a:tblGrid>
                <a:gridCol w="1654175">
                  <a:extLst>
                    <a:ext uri="{9D8B030D-6E8A-4147-A177-3AD203B41FA5}">
                      <a16:colId xmlns:a16="http://schemas.microsoft.com/office/drawing/2014/main" val="20000"/>
                    </a:ext>
                  </a:extLst>
                </a:gridCol>
                <a:gridCol w="9578975">
                  <a:extLst>
                    <a:ext uri="{9D8B030D-6E8A-4147-A177-3AD203B41FA5}">
                      <a16:colId xmlns:a16="http://schemas.microsoft.com/office/drawing/2014/main" val="20001"/>
                    </a:ext>
                  </a:extLst>
                </a:gridCol>
              </a:tblGrid>
              <a:tr h="247026">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協賛内容</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タイアップページおよび編集誘導枠の制作・掲載</a:t>
                      </a:r>
                      <a:endParaRPr kumimoji="1" lang="en-US" altLang="ja-JP" sz="105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38723447"/>
                  </a:ext>
                </a:extLst>
              </a:tr>
              <a:tr h="41739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タイアップへの誘導枠</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編集誘導：付帯しています。新着記事枠・ピックアップ枠</a:t>
                      </a:r>
                      <a:r>
                        <a:rPr kumimoji="1" lang="en-US" altLang="ja-JP"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r>
                        <a:rPr kumimoji="1" lang="ja-JP" altLang="en-US"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詳細は</a:t>
                      </a:r>
                      <a:r>
                        <a:rPr kumimoji="1" lang="en-US" altLang="ja-JP"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P6.7</a:t>
                      </a:r>
                      <a:r>
                        <a:rPr kumimoji="1" lang="ja-JP" altLang="en-US"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参照</a:t>
                      </a:r>
                      <a:r>
                        <a:rPr kumimoji="1" lang="en-US" altLang="ja-JP"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広告誘導：任意で追加購入可能です</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2"/>
                  </a:ext>
                </a:extLst>
              </a:tr>
              <a:tr h="143960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050" b="1"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carview!</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内 特設ページ</a:t>
                      </a:r>
                    </a:p>
                    <a:p>
                      <a:pPr marL="0" indent="0">
                        <a:buNone/>
                      </a:pP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・デバイス：</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、スマートフォン</a:t>
                      </a:r>
                    </a:p>
                    <a:p>
                      <a:pPr marL="0" indent="0">
                        <a:buNone/>
                      </a:pP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・ページ数：</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ページ</a:t>
                      </a:r>
                    </a:p>
                    <a:p>
                      <a:pPr marL="0" indent="0">
                        <a:buNone/>
                      </a:pP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UB</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40,000UB</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想定</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42,000PV</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想定</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CT</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3,300</a:t>
                      </a:r>
                    </a:p>
                    <a:p>
                      <a:pPr marL="0" indent="0">
                        <a:buNone/>
                      </a:pP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・更新：内容や回数などにより可否を判断させていただきます。また、別途費用が発生します。</a:t>
                      </a:r>
                    </a:p>
                    <a:p>
                      <a:pPr marL="0" indent="0">
                        <a:buNone/>
                      </a:pP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・二次利用：可</a:t>
                      </a:r>
                    </a:p>
                    <a:p>
                      <a:pPr marL="0" indent="0">
                        <a:buNone/>
                      </a:pP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内容によっては不可とさせていただく場合があります</a:t>
                      </a:r>
                    </a:p>
                    <a:p>
                      <a:pPr marL="0" indent="0">
                        <a:buNone/>
                      </a:pP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利用費や条件を定めた契約を締結させていただきます</a:t>
                      </a:r>
                      <a:endPar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3"/>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bg1"/>
                          </a:solidFill>
                          <a:latin typeface="メイリオ"/>
                          <a:ea typeface="メイリオ"/>
                          <a:cs typeface="Meiryo UI" pitchFamily="50" charset="-128"/>
                        </a:rPr>
                        <a:t>※</a:t>
                      </a:r>
                      <a:r>
                        <a:rPr kumimoji="1" lang="ja-JP" altLang="en-US" sz="1000" b="0" i="0" dirty="0">
                          <a:solidFill>
                            <a:schemeClr val="bg1"/>
                          </a:solidFill>
                          <a:latin typeface="メイリオ"/>
                          <a:ea typeface="メイリオ"/>
                          <a:cs typeface="Meiryo UI" pitchFamily="50" charset="-128"/>
                        </a:rPr>
                        <a:t>お申し込み時に選択</a:t>
                      </a:r>
                      <a:endParaRPr kumimoji="1" lang="en-US" altLang="ja-JP"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lumMod val="75000"/>
                              <a:lumOff val="25000"/>
                            </a:schemeClr>
                          </a:solidFill>
                          <a:latin typeface="メイリオ"/>
                          <a:ea typeface="メイリオ"/>
                          <a:cs typeface="メイリオ" panose="020B0604030504040204" pitchFamily="50" charset="-128"/>
                        </a:rPr>
                        <a:t>①契約分類：制作</a:t>
                      </a:r>
                      <a:r>
                        <a:rPr lang="en-US" altLang="ja-JP" sz="1000" dirty="0">
                          <a:solidFill>
                            <a:schemeClr val="tx1">
                              <a:lumMod val="75000"/>
                              <a:lumOff val="25000"/>
                            </a:schemeClr>
                          </a:solidFill>
                          <a:latin typeface="メイリオ"/>
                          <a:ea typeface="メイリオ"/>
                          <a:cs typeface="メイリオ" panose="020B0604030504040204" pitchFamily="50" charset="-128"/>
                        </a:rPr>
                        <a:t>+</a:t>
                      </a:r>
                      <a:r>
                        <a:rPr lang="ja-JP" altLang="en-US" sz="1000" dirty="0">
                          <a:solidFill>
                            <a:schemeClr val="tx1">
                              <a:lumMod val="75000"/>
                              <a:lumOff val="25000"/>
                            </a:schemeClr>
                          </a:solidFill>
                          <a:latin typeface="メイリオ"/>
                          <a:ea typeface="メイリオ"/>
                          <a:cs typeface="メイリオ" panose="020B0604030504040204" pitchFamily="50" charset="-128"/>
                        </a:rPr>
                        <a:t>掲載</a:t>
                      </a:r>
                      <a:endParaRPr lang="en-US" altLang="ja-JP" sz="1000" dirty="0">
                        <a:solidFill>
                          <a:schemeClr val="tx1">
                            <a:lumMod val="75000"/>
                            <a:lumOff val="2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lumMod val="75000"/>
                              <a:lumOff val="25000"/>
                            </a:schemeClr>
                          </a:solidFill>
                          <a:latin typeface="メイリオ"/>
                          <a:ea typeface="メイリオ"/>
                          <a:cs typeface="メイリオ" panose="020B0604030504040204" pitchFamily="50" charset="-128"/>
                        </a:rPr>
                        <a:t>②契約サービス：</a:t>
                      </a:r>
                      <a:r>
                        <a:rPr lang="en-US" altLang="ja-JP" sz="1000" dirty="0">
                          <a:solidFill>
                            <a:schemeClr val="tx1">
                              <a:lumMod val="75000"/>
                              <a:lumOff val="25000"/>
                            </a:schemeClr>
                          </a:solidFill>
                        </a:rPr>
                        <a:t>【</a:t>
                      </a:r>
                      <a:r>
                        <a:rPr lang="ja-JP" altLang="en-US" sz="1000" dirty="0">
                          <a:solidFill>
                            <a:schemeClr val="tx1">
                              <a:lumMod val="75000"/>
                              <a:lumOff val="25000"/>
                            </a:schemeClr>
                          </a:solidFill>
                        </a:rPr>
                        <a:t>制作</a:t>
                      </a:r>
                      <a:r>
                        <a:rPr lang="en-US" altLang="ja-JP" sz="1000" dirty="0">
                          <a:solidFill>
                            <a:schemeClr val="tx1">
                              <a:lumMod val="75000"/>
                              <a:lumOff val="25000"/>
                            </a:schemeClr>
                          </a:solidFill>
                        </a:rPr>
                        <a:t>+</a:t>
                      </a:r>
                      <a:r>
                        <a:rPr lang="ja-JP" altLang="en-US" sz="1000" dirty="0">
                          <a:solidFill>
                            <a:schemeClr val="tx1">
                              <a:lumMod val="75000"/>
                              <a:lumOff val="25000"/>
                            </a:schemeClr>
                          </a:solidFill>
                        </a:rPr>
                        <a:t>掲載</a:t>
                      </a:r>
                      <a:r>
                        <a:rPr lang="en-US" altLang="ja-JP" sz="1000" dirty="0">
                          <a:solidFill>
                            <a:schemeClr val="tx1">
                              <a:lumMod val="75000"/>
                              <a:lumOff val="25000"/>
                            </a:schemeClr>
                          </a:solidFill>
                        </a:rPr>
                        <a:t>】</a:t>
                      </a:r>
                      <a:r>
                        <a:rPr lang="en-US" altLang="ja-JP" sz="1000" dirty="0" err="1">
                          <a:solidFill>
                            <a:schemeClr val="tx1">
                              <a:lumMod val="75000"/>
                              <a:lumOff val="25000"/>
                            </a:schemeClr>
                          </a:solidFill>
                        </a:rPr>
                        <a:t>carview</a:t>
                      </a:r>
                      <a:r>
                        <a:rPr lang="en-US" altLang="ja-JP" sz="1000" dirty="0">
                          <a:solidFill>
                            <a:schemeClr val="tx1">
                              <a:lumMod val="75000"/>
                              <a:lumOff val="25000"/>
                            </a:schemeClr>
                          </a:solidFill>
                        </a:rPr>
                        <a:t>!</a:t>
                      </a:r>
                      <a:r>
                        <a:rPr lang="ja-JP" altLang="en-US" sz="1000" dirty="0">
                          <a:solidFill>
                            <a:schemeClr val="tx1">
                              <a:lumMod val="75000"/>
                              <a:lumOff val="25000"/>
                            </a:schemeClr>
                          </a:solidFill>
                        </a:rPr>
                        <a:t>　タイアップ</a:t>
                      </a:r>
                      <a:endParaRPr kumimoji="1" lang="en-US" altLang="ja-JP" sz="1000" b="0" i="0" kern="1200" dirty="0">
                        <a:solidFill>
                          <a:schemeClr val="tx1">
                            <a:lumMod val="75000"/>
                            <a:lumOff val="25000"/>
                          </a:schemeClr>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lumMod val="75000"/>
                              <a:lumOff val="25000"/>
                            </a:schemeClr>
                          </a:solidFill>
                          <a:latin typeface="メイリオ"/>
                          <a:ea typeface="メイリオ"/>
                          <a:cs typeface="メイリオ" panose="020B0604030504040204" pitchFamily="50" charset="-128"/>
                        </a:rPr>
                        <a:t>③契約サービス詳細：</a:t>
                      </a:r>
                      <a:r>
                        <a:rPr kumimoji="1" lang="en-US" altLang="ja-JP" sz="1000" b="0" i="0" kern="1200" dirty="0" err="1">
                          <a:solidFill>
                            <a:schemeClr val="tx1">
                              <a:lumMod val="75000"/>
                              <a:lumOff val="25000"/>
                            </a:schemeClr>
                          </a:solidFill>
                          <a:effectLst/>
                          <a:latin typeface="+mj-lt"/>
                          <a:ea typeface="+mn-ea"/>
                          <a:cs typeface="+mn-cs"/>
                        </a:rPr>
                        <a:t>carview</a:t>
                      </a:r>
                      <a:r>
                        <a:rPr kumimoji="1" lang="en-US" altLang="ja-JP" sz="1000" b="0" i="0" kern="1200" dirty="0">
                          <a:solidFill>
                            <a:schemeClr val="tx1">
                              <a:lumMod val="75000"/>
                              <a:lumOff val="25000"/>
                            </a:schemeClr>
                          </a:solidFill>
                          <a:effectLst/>
                          <a:latin typeface="+mj-lt"/>
                          <a:ea typeface="+mn-ea"/>
                          <a:cs typeface="+mn-cs"/>
                        </a:rPr>
                        <a:t>!</a:t>
                      </a:r>
                      <a:r>
                        <a:rPr kumimoji="1" lang="ja-JP" altLang="en-US" sz="1000" b="0" i="0" kern="1200" dirty="0">
                          <a:solidFill>
                            <a:schemeClr val="tx1">
                              <a:lumMod val="75000"/>
                              <a:lumOff val="25000"/>
                            </a:schemeClr>
                          </a:solidFill>
                          <a:effectLst/>
                          <a:latin typeface="+mj-lt"/>
                          <a:ea typeface="+mn-ea"/>
                          <a:cs typeface="+mn-cs"/>
                        </a:rPr>
                        <a:t>　タイアップ　制作・掲載費</a:t>
                      </a:r>
                      <a:endParaRPr lang="en-US" altLang="ja-JP" sz="1000" dirty="0">
                        <a:solidFill>
                          <a:schemeClr val="tx1">
                            <a:lumMod val="75000"/>
                            <a:lumOff val="25000"/>
                          </a:schemeClr>
                        </a:solidFill>
                        <a:latin typeface="+mj-lt"/>
                        <a:ea typeface="メイリオ"/>
                        <a:cs typeface="メイリオ" panose="020B0604030504040204" pitchFamily="50" charset="-128"/>
                      </a:endParaRP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23040713"/>
                  </a:ext>
                </a:extLst>
              </a:tr>
              <a:tr h="4188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～１か月間</a:t>
                      </a:r>
                      <a:r>
                        <a:rPr lang="ja-JP" altLang="en-US" sz="1000" dirty="0">
                          <a:solidFill>
                            <a:schemeClr val="tx1">
                              <a:lumMod val="75000"/>
                              <a:lumOff val="25000"/>
                            </a:schemeClr>
                          </a:solidFill>
                          <a:latin typeface="メイリオ"/>
                          <a:ea typeface="メイリオ"/>
                          <a:cs typeface="Meiryo UI" panose="020B0604030504040204" pitchFamily="50" charset="-128"/>
                        </a:rPr>
                        <a:t>（平日掲載開始）</a:t>
                      </a:r>
                      <a:endParaRPr lang="en-US" altLang="ja-JP" sz="1000" dirty="0">
                        <a:solidFill>
                          <a:schemeClr val="tx1">
                            <a:lumMod val="75000"/>
                            <a:lumOff val="25000"/>
                          </a:schemeClr>
                        </a:solidFill>
                        <a:latin typeface="メイリオ"/>
                        <a:ea typeface="メイリオ"/>
                        <a:cs typeface="Meiryo UI" panose="020B0604030504040204" pitchFamily="50" charset="-128"/>
                      </a:endParaRPr>
                    </a:p>
                    <a:p>
                      <a:r>
                        <a:rPr lang="en-US" altLang="ja-JP" sz="1000" dirty="0">
                          <a:solidFill>
                            <a:schemeClr val="tx1">
                              <a:lumMod val="75000"/>
                              <a:lumOff val="25000"/>
                            </a:schemeClr>
                          </a:solidFill>
                          <a:latin typeface="メイリオ"/>
                          <a:ea typeface="メイリオ"/>
                          <a:cs typeface="Meiryo UI" panose="020B0604030504040204" pitchFamily="50" charset="-128"/>
                        </a:rPr>
                        <a:t>※</a:t>
                      </a:r>
                      <a:r>
                        <a:rPr lang="ja-JP" altLang="en-US" sz="1000" dirty="0">
                          <a:solidFill>
                            <a:schemeClr val="tx1">
                              <a:lumMod val="75000"/>
                              <a:lumOff val="25000"/>
                            </a:schemeClr>
                          </a:solidFill>
                          <a:latin typeface="メイリオ"/>
                          <a:ea typeface="メイリオ"/>
                          <a:cs typeface="Meiryo UI" panose="020B0604030504040204" pitchFamily="50" charset="-128"/>
                        </a:rPr>
                        <a:t>タイアップページは、掲載開始日の前営業日までにアップします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14630396"/>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rPr>
                        <a:t>300</a:t>
                      </a:r>
                      <a:r>
                        <a:rPr kumimoji="1" lang="ja-JP" altLang="en-US" sz="1000" b="0" u="none" strike="noStrike" kern="1200" cap="none" spc="0" normalizeH="0" baseline="0" noProof="0">
                          <a:ln>
                            <a:noFill/>
                          </a:ln>
                          <a:solidFill>
                            <a:schemeClr val="tx1">
                              <a:lumMod val="75000"/>
                              <a:lumOff val="25000"/>
                            </a:schemeClr>
                          </a:solidFill>
                          <a:effectLst/>
                          <a:uLnTx/>
                          <a:uFillTx/>
                          <a:latin typeface="+mn-lt"/>
                          <a:ea typeface="+mn-ea"/>
                        </a:rPr>
                        <a:t>万円（</a:t>
                      </a:r>
                      <a:r>
                        <a:rPr kumimoji="1" lang="ja-JP" altLang="en-US" sz="1000" b="0" i="0" u="none" strike="noStrike" kern="1200" cap="none" spc="0" normalizeH="0" baseline="0" noProof="0">
                          <a:ln>
                            <a:noFill/>
                          </a:ln>
                          <a:solidFill>
                            <a:schemeClr val="tx1">
                              <a:lumMod val="75000"/>
                              <a:lumOff val="25000"/>
                            </a:schemeClr>
                          </a:solidFill>
                          <a:effectLst/>
                          <a:uLnTx/>
                          <a:uFillTx/>
                          <a:latin typeface="+mn-lt"/>
                          <a:ea typeface="+mn-ea"/>
                          <a:cs typeface="+mn-cs"/>
                        </a:rPr>
                        <a:t>グロス</a:t>
                      </a:r>
                      <a:r>
                        <a:rPr kumimoji="1" lang="ja-JP" altLang="en-US" sz="1000" b="0" u="none" strike="noStrike" kern="1200" cap="none" spc="0" normalizeH="0" baseline="0" noProof="0">
                          <a:ln>
                            <a:noFill/>
                          </a:ln>
                          <a:solidFill>
                            <a:schemeClr val="tx1">
                              <a:lumMod val="75000"/>
                              <a:lumOff val="25000"/>
                            </a:schemeClr>
                          </a:solidFill>
                          <a:effectLst/>
                          <a:uLnTx/>
                          <a:uFillTx/>
                          <a:latin typeface="+mn-lt"/>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lt"/>
                          <a:ea typeface="+mn-ea"/>
                        </a:rPr>
                        <a:t>／ 事前見積もり：必要</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企画内容によって、別途費用が発生する場合があります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lt"/>
                          <a:ea typeface="+mn-ea"/>
                        </a:rPr>
                        <a:t>掲載途中より延長する場合は別途ホスティング費を請求します</a:t>
                      </a:r>
                      <a:r>
                        <a:rPr kumimoji="1" lang="ja-JP" altLang="en-US" sz="1000" b="0" u="none" strike="noStrike" kern="1200" cap="none" spc="0" normalizeH="0" baseline="0" noProof="0">
                          <a:ln>
                            <a:noFill/>
                          </a:ln>
                          <a:solidFill>
                            <a:schemeClr val="tx1">
                              <a:lumMod val="75000"/>
                              <a:lumOff val="25000"/>
                            </a:schemeClr>
                          </a:solidFill>
                          <a:effectLst/>
                          <a:uLnTx/>
                          <a:uFillTx/>
                          <a:latin typeface="+mn-lt"/>
                          <a:ea typeface="+mn-ea"/>
                        </a:rPr>
                        <a:t>。</a:t>
                      </a:r>
                      <a:r>
                        <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rPr>
                        <a:t>3,000</a:t>
                      </a:r>
                      <a:r>
                        <a:rPr kumimoji="1" lang="ja-JP" altLang="en-US" sz="1000" b="0" u="none" strike="noStrike" kern="1200" cap="none" spc="0" normalizeH="0" baseline="0" noProof="0">
                          <a:ln>
                            <a:noFill/>
                          </a:ln>
                          <a:solidFill>
                            <a:schemeClr val="tx1">
                              <a:lumMod val="75000"/>
                              <a:lumOff val="25000"/>
                            </a:schemeClr>
                          </a:solidFill>
                          <a:effectLst/>
                          <a:uLnTx/>
                          <a:uFillTx/>
                          <a:latin typeface="+mn-lt"/>
                          <a:ea typeface="+mn-ea"/>
                        </a:rPr>
                        <a:t>円</a:t>
                      </a:r>
                      <a:r>
                        <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rPr>
                        <a:t>(</a:t>
                      </a:r>
                      <a:r>
                        <a:rPr kumimoji="1" lang="ja-JP" altLang="en-US" sz="1000" b="0" i="0" u="none" strike="noStrike" kern="1200" cap="none" spc="0" normalizeH="0" baseline="0" noProof="0">
                          <a:ln>
                            <a:noFill/>
                          </a:ln>
                          <a:solidFill>
                            <a:schemeClr val="tx1">
                              <a:lumMod val="75000"/>
                              <a:lumOff val="25000"/>
                            </a:schemeClr>
                          </a:solidFill>
                          <a:effectLst/>
                          <a:uLnTx/>
                          <a:uFillTx/>
                          <a:latin typeface="+mn-lt"/>
                          <a:ea typeface="+mn-ea"/>
                          <a:cs typeface="+mn-cs"/>
                        </a:rPr>
                        <a:t>ネット</a:t>
                      </a:r>
                      <a:r>
                        <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lt"/>
                          <a:ea typeface="+mn-ea"/>
                        </a:rPr>
                        <a:t>日。</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782789489"/>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原則として、掲載開始の</a:t>
                      </a:r>
                      <a:r>
                        <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2</a:t>
                      </a: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か月前までにお申し込みください</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5</a:t>
                      </a: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営業日前までに掲載期間のご連絡をメールでいただきます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614065169"/>
                  </a:ext>
                </a:extLst>
              </a:tr>
              <a:tr h="2566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lumMod val="75000"/>
                              <a:lumOff val="25000"/>
                            </a:schemeClr>
                          </a:solidFill>
                          <a:latin typeface="メイリオ"/>
                          <a:ea typeface="メイリオ"/>
                          <a:cs typeface="Meiryo UI" panose="020B0604030504040204" pitchFamily="50" charset="-128"/>
                        </a:rPr>
                        <a:t>2025</a:t>
                      </a:r>
                      <a:r>
                        <a:rPr lang="ja-JP" altLang="en-US" sz="1000">
                          <a:solidFill>
                            <a:schemeClr val="tx1">
                              <a:lumMod val="75000"/>
                              <a:lumOff val="25000"/>
                            </a:schemeClr>
                          </a:solidFill>
                          <a:latin typeface="メイリオ"/>
                          <a:ea typeface="メイリオ"/>
                          <a:cs typeface="Meiryo UI" panose="020B0604030504040204" pitchFamily="50" charset="-128"/>
                        </a:rPr>
                        <a:t>年</a:t>
                      </a:r>
                      <a:r>
                        <a:rPr lang="en-US" altLang="ja-JP" sz="1000" dirty="0">
                          <a:solidFill>
                            <a:schemeClr val="tx1">
                              <a:lumMod val="75000"/>
                              <a:lumOff val="25000"/>
                            </a:schemeClr>
                          </a:solidFill>
                          <a:latin typeface="メイリオ"/>
                          <a:ea typeface="メイリオ"/>
                          <a:cs typeface="Meiryo UI" panose="020B0604030504040204" pitchFamily="50" charset="-128"/>
                        </a:rPr>
                        <a:t>3</a:t>
                      </a:r>
                      <a:r>
                        <a:rPr lang="ja-JP" altLang="en-US" sz="1000">
                          <a:solidFill>
                            <a:schemeClr val="tx1">
                              <a:lumMod val="75000"/>
                              <a:lumOff val="25000"/>
                            </a:schemeClr>
                          </a:solidFill>
                          <a:latin typeface="メイリオ"/>
                          <a:ea typeface="メイリオ"/>
                          <a:cs typeface="Meiryo UI" panose="020B0604030504040204" pitchFamily="50" charset="-128"/>
                        </a:rPr>
                        <a:t>月</a:t>
                      </a:r>
                      <a:r>
                        <a:rPr lang="en-US" altLang="ja-JP" sz="1000" dirty="0">
                          <a:solidFill>
                            <a:schemeClr val="tx1">
                              <a:lumMod val="75000"/>
                              <a:lumOff val="25000"/>
                            </a:schemeClr>
                          </a:solidFill>
                          <a:latin typeface="メイリオ"/>
                          <a:ea typeface="メイリオ"/>
                          <a:cs typeface="Meiryo UI" panose="020B0604030504040204" pitchFamily="50" charset="-128"/>
                        </a:rPr>
                        <a:t>31</a:t>
                      </a:r>
                      <a:r>
                        <a:rPr lang="ja-JP" altLang="en-US" sz="1000">
                          <a:solidFill>
                            <a:schemeClr val="tx1">
                              <a:lumMod val="75000"/>
                              <a:lumOff val="25000"/>
                            </a:schemeClr>
                          </a:solidFill>
                          <a:latin typeface="メイリオ"/>
                          <a:ea typeface="メイリオ"/>
                          <a:cs typeface="Meiryo UI" panose="020B0604030504040204" pitchFamily="50" charset="-128"/>
                        </a:rPr>
                        <a:t>日</a:t>
                      </a:r>
                      <a:r>
                        <a:rPr lang="en-US" altLang="ja-JP" sz="1000" dirty="0">
                          <a:solidFill>
                            <a:schemeClr val="tx1">
                              <a:lumMod val="75000"/>
                              <a:lumOff val="25000"/>
                            </a:schemeClr>
                          </a:solidFill>
                          <a:latin typeface="メイリオ"/>
                          <a:ea typeface="メイリオ"/>
                          <a:cs typeface="Meiryo UI" panose="020B0604030504040204" pitchFamily="50" charset="-128"/>
                        </a:rPr>
                        <a:t>(</a:t>
                      </a:r>
                      <a:r>
                        <a:rPr lang="ja-JP" altLang="en-US" sz="1000">
                          <a:solidFill>
                            <a:schemeClr val="tx1">
                              <a:lumMod val="75000"/>
                              <a:lumOff val="25000"/>
                            </a:schemeClr>
                          </a:solidFill>
                          <a:latin typeface="メイリオ"/>
                          <a:ea typeface="メイリオ"/>
                          <a:cs typeface="Meiryo UI" panose="020B0604030504040204" pitchFamily="50" charset="-128"/>
                        </a:rPr>
                        <a:t>月</a:t>
                      </a:r>
                      <a:r>
                        <a:rPr lang="en-US" altLang="ja-JP" sz="1000" dirty="0">
                          <a:solidFill>
                            <a:schemeClr val="tx1">
                              <a:lumMod val="75000"/>
                              <a:lumOff val="25000"/>
                            </a:schemeClr>
                          </a:solidFill>
                          <a:latin typeface="メイリオ"/>
                          <a:ea typeface="メイリオ"/>
                          <a:cs typeface="Meiryo UI" panose="020B0604030504040204" pitchFamily="50" charset="-128"/>
                        </a:rPr>
                        <a:t>)</a:t>
                      </a:r>
                      <a:r>
                        <a:rPr lang="ja-JP" altLang="en-US" sz="1000" dirty="0">
                          <a:solidFill>
                            <a:schemeClr val="tx1">
                              <a:lumMod val="75000"/>
                              <a:lumOff val="25000"/>
                            </a:schemeClr>
                          </a:solidFill>
                          <a:latin typeface="メイリオ"/>
                          <a:ea typeface="メイリオ"/>
                          <a:cs typeface="Meiryo UI" panose="020B0604030504040204" pitchFamily="50" charset="-128"/>
                        </a:rPr>
                        <a:t>掲載終了分</a:t>
                      </a:r>
                      <a:endParaRPr lang="ja-JP" altLang="en-US" sz="1000" dirty="0">
                        <a:solidFill>
                          <a:schemeClr val="tx1">
                            <a:lumMod val="75000"/>
                            <a:lumOff val="25000"/>
                          </a:schemeClr>
                        </a:solidFill>
                        <a:latin typeface="メイリオ"/>
                        <a:ea typeface="メイリオ"/>
                        <a:cs typeface="Verdana" pitchFamily="34" charset="0"/>
                      </a:endParaRP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9102990"/>
                  </a:ext>
                </a:extLst>
              </a:tr>
              <a:tr h="51328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lumMod val="75000"/>
                              <a:lumOff val="25000"/>
                            </a:schemeClr>
                          </a:solidFill>
                          <a:latin typeface="+mn-lt"/>
                          <a:ea typeface="+mn-ea"/>
                          <a:cs typeface="Verdana"/>
                        </a:rPr>
                        <a:t>PV</a:t>
                      </a:r>
                      <a:r>
                        <a:rPr lang="ja-JP" altLang="en-US" sz="1000" dirty="0">
                          <a:solidFill>
                            <a:schemeClr val="tx1">
                              <a:lumMod val="75000"/>
                              <a:lumOff val="25000"/>
                            </a:schemeClr>
                          </a:solidFill>
                          <a:latin typeface="+mn-lt"/>
                          <a:ea typeface="+mn-ea"/>
                          <a:cs typeface="Verdana"/>
                        </a:rPr>
                        <a:t>・</a:t>
                      </a:r>
                      <a:r>
                        <a:rPr lang="en-US" altLang="ja-JP" sz="1000" dirty="0">
                          <a:solidFill>
                            <a:schemeClr val="tx1">
                              <a:lumMod val="75000"/>
                              <a:lumOff val="25000"/>
                            </a:schemeClr>
                          </a:solidFill>
                          <a:latin typeface="+mn-lt"/>
                          <a:ea typeface="+mn-ea"/>
                          <a:cs typeface="Verdana"/>
                        </a:rPr>
                        <a:t>UB</a:t>
                      </a:r>
                      <a:r>
                        <a:rPr lang="ja-JP" altLang="en-US" sz="1000" dirty="0">
                          <a:solidFill>
                            <a:schemeClr val="tx1">
                              <a:lumMod val="75000"/>
                              <a:lumOff val="25000"/>
                            </a:schemeClr>
                          </a:solidFill>
                          <a:latin typeface="+mn-lt"/>
                          <a:ea typeface="+mn-ea"/>
                          <a:cs typeface="Verdana"/>
                        </a:rPr>
                        <a:t>・ページ内リンクのクリック数など</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lumMod val="75000"/>
                              <a:lumOff val="25000"/>
                            </a:schemeClr>
                          </a:solidFill>
                          <a:latin typeface="+mn-lt"/>
                          <a:ea typeface="+mn-ea"/>
                          <a:cs typeface="Verdana"/>
                        </a:rPr>
                        <a:t>※</a:t>
                      </a:r>
                      <a:r>
                        <a:rPr lang="ja-JP" altLang="en-US" sz="1000" dirty="0">
                          <a:solidFill>
                            <a:schemeClr val="tx1">
                              <a:lumMod val="75000"/>
                              <a:lumOff val="25000"/>
                            </a:schemeClr>
                          </a:solidFill>
                          <a:latin typeface="+mn-lt"/>
                          <a:ea typeface="+mn-ea"/>
                          <a:cs typeface="Verdana"/>
                        </a:rPr>
                        <a:t>掲載終了から</a:t>
                      </a:r>
                      <a:r>
                        <a:rPr lang="en-US" altLang="ja-JP" sz="1000" dirty="0">
                          <a:solidFill>
                            <a:schemeClr val="tx1">
                              <a:lumMod val="75000"/>
                              <a:lumOff val="25000"/>
                            </a:schemeClr>
                          </a:solidFill>
                          <a:latin typeface="+mn-lt"/>
                          <a:ea typeface="+mn-ea"/>
                          <a:cs typeface="Verdana"/>
                        </a:rPr>
                        <a:t>2</a:t>
                      </a:r>
                      <a:r>
                        <a:rPr lang="ja-JP" altLang="en-US" sz="1000" dirty="0">
                          <a:solidFill>
                            <a:schemeClr val="tx1">
                              <a:lumMod val="75000"/>
                              <a:lumOff val="25000"/>
                            </a:schemeClr>
                          </a:solidFill>
                          <a:latin typeface="+mn-lt"/>
                          <a:ea typeface="+mn-ea"/>
                          <a:cs typeface="Verdana"/>
                        </a:rPr>
                        <a:t>週間程度でご提出いたします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247624747"/>
                  </a:ext>
                </a:extLst>
              </a:tr>
              <a:tr h="25660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備考</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err="1">
                          <a:solidFill>
                            <a:schemeClr val="tx1">
                              <a:lumMod val="75000"/>
                              <a:lumOff val="25000"/>
                            </a:schemeClr>
                          </a:solidFill>
                          <a:latin typeface="+mn-lt"/>
                          <a:ea typeface="+mn-ea"/>
                          <a:cs typeface="Verdana"/>
                        </a:rPr>
                        <a:t>carview</a:t>
                      </a:r>
                      <a:r>
                        <a:rPr lang="en-US" altLang="ja-JP" sz="1000" dirty="0">
                          <a:solidFill>
                            <a:schemeClr val="tx1">
                              <a:lumMod val="75000"/>
                              <a:lumOff val="25000"/>
                            </a:schemeClr>
                          </a:solidFill>
                          <a:latin typeface="+mn-lt"/>
                          <a:ea typeface="+mn-ea"/>
                          <a:cs typeface="Verdana"/>
                        </a:rPr>
                        <a:t>! </a:t>
                      </a:r>
                      <a:r>
                        <a:rPr lang="ja-JP" altLang="en-US" sz="1000" dirty="0">
                          <a:solidFill>
                            <a:schemeClr val="tx1">
                              <a:lumMod val="75000"/>
                              <a:lumOff val="25000"/>
                            </a:schemeClr>
                          </a:solidFill>
                          <a:latin typeface="+mn-lt"/>
                          <a:ea typeface="+mn-ea"/>
                          <a:cs typeface="Verdana"/>
                        </a:rPr>
                        <a:t>の編成方針と合致しないものについてはお断りさせていただく場合があります。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846526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latin typeface="+mn-ea"/>
              </a:rPr>
              <a:t>商品スペック</a:t>
            </a:r>
            <a:endParaRPr lang="ja-JP" altLang="en-US" dirty="0">
              <a:latin typeface="+mn-ea"/>
            </a:endParaRP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kumimoji="1" lang="ja-JP" altLang="en-US" dirty="0"/>
              <a:t>実施フロー</a:t>
            </a:r>
          </a:p>
        </p:txBody>
      </p:sp>
      <p:grpSp>
        <p:nvGrpSpPr>
          <p:cNvPr id="3" name="Group 1">
            <a:extLst>
              <a:ext uri="{FF2B5EF4-FFF2-40B4-BE49-F238E27FC236}">
                <a16:creationId xmlns:a16="http://schemas.microsoft.com/office/drawing/2014/main" id="{82903B02-4BB2-576C-A012-D34E2D41D127}"/>
              </a:ext>
            </a:extLst>
          </p:cNvPr>
          <p:cNvGrpSpPr>
            <a:grpSpLocks/>
          </p:cNvGrpSpPr>
          <p:nvPr/>
        </p:nvGrpSpPr>
        <p:grpSpPr bwMode="auto">
          <a:xfrm>
            <a:off x="93108" y="71946"/>
            <a:ext cx="386317" cy="410840"/>
            <a:chOff x="588" y="472"/>
            <a:chExt cx="408" cy="434"/>
          </a:xfrm>
          <a:solidFill>
            <a:schemeClr val="bg1"/>
          </a:solidFill>
        </p:grpSpPr>
        <p:sp>
          <p:nvSpPr>
            <p:cNvPr id="10" name="Freeform 2">
              <a:extLst>
                <a:ext uri="{FF2B5EF4-FFF2-40B4-BE49-F238E27FC236}">
                  <a16:creationId xmlns:a16="http://schemas.microsoft.com/office/drawing/2014/main" id="{7037DA5A-6305-4A98-4615-EE9A10277958}"/>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dirty="0"/>
            </a:p>
          </p:txBody>
        </p:sp>
        <p:sp>
          <p:nvSpPr>
            <p:cNvPr id="11" name="Freeform 3">
              <a:extLst>
                <a:ext uri="{FF2B5EF4-FFF2-40B4-BE49-F238E27FC236}">
                  <a16:creationId xmlns:a16="http://schemas.microsoft.com/office/drawing/2014/main" id="{02AA2615-7666-0A84-2C1F-04ACA10A1DD7}"/>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2" name="Freeform 4">
              <a:extLst>
                <a:ext uri="{FF2B5EF4-FFF2-40B4-BE49-F238E27FC236}">
                  <a16:creationId xmlns:a16="http://schemas.microsoft.com/office/drawing/2014/main" id="{A796612F-E70B-51F1-9FD4-DC6F28A595EE}"/>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3" name="Freeform 5">
              <a:extLst>
                <a:ext uri="{FF2B5EF4-FFF2-40B4-BE49-F238E27FC236}">
                  <a16:creationId xmlns:a16="http://schemas.microsoft.com/office/drawing/2014/main" id="{A1DC7D55-FA8B-B3B4-19C0-F6EC5A9A4815}"/>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4" name="Freeform 6">
              <a:extLst>
                <a:ext uri="{FF2B5EF4-FFF2-40B4-BE49-F238E27FC236}">
                  <a16:creationId xmlns:a16="http://schemas.microsoft.com/office/drawing/2014/main" id="{BE91177F-A74D-8E9F-158A-BB7BBBBE334C}"/>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5" name="Freeform 7">
              <a:extLst>
                <a:ext uri="{FF2B5EF4-FFF2-40B4-BE49-F238E27FC236}">
                  <a16:creationId xmlns:a16="http://schemas.microsoft.com/office/drawing/2014/main" id="{634D85E3-468D-26E8-56B4-704CA6AEC997}"/>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8">
              <a:extLst>
                <a:ext uri="{FF2B5EF4-FFF2-40B4-BE49-F238E27FC236}">
                  <a16:creationId xmlns:a16="http://schemas.microsoft.com/office/drawing/2014/main" id="{9F6BA411-96F5-3D64-6814-F5782B59541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9">
              <a:extLst>
                <a:ext uri="{FF2B5EF4-FFF2-40B4-BE49-F238E27FC236}">
                  <a16:creationId xmlns:a16="http://schemas.microsoft.com/office/drawing/2014/main" id="{DCF93DD0-90C9-CE5A-7689-8553B5B9178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9" name="テキスト ボックス 28">
            <a:extLst>
              <a:ext uri="{FF2B5EF4-FFF2-40B4-BE49-F238E27FC236}">
                <a16:creationId xmlns:a16="http://schemas.microsoft.com/office/drawing/2014/main" id="{8E83E6B4-B7F0-52AC-A291-A265AA04CC25}"/>
              </a:ext>
            </a:extLst>
          </p:cNvPr>
          <p:cNvSpPr txBox="1"/>
          <p:nvPr/>
        </p:nvSpPr>
        <p:spPr>
          <a:xfrm>
            <a:off x="1490249" y="5898096"/>
            <a:ext cx="9358279" cy="657872"/>
          </a:xfrm>
          <a:prstGeom prst="rect">
            <a:avLst/>
          </a:prstGeom>
          <a:noFill/>
        </p:spPr>
        <p:txBody>
          <a:bodyPr wrap="square" lIns="0" tIns="0" rIns="0" bIns="0">
            <a:spAutoFit/>
          </a:bodyPr>
          <a:lstStyle/>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③の工程において、原則</a:t>
            </a:r>
            <a:r>
              <a:rPr kumimoji="0" lang="en-US" altLang="ja-JP" sz="900" kern="0" dirty="0">
                <a:solidFill>
                  <a:srgbClr val="0D0D0D"/>
                </a:solidFill>
                <a:latin typeface="Meiryo" panose="020B0604030504040204" pitchFamily="34" charset="-128"/>
                <a:ea typeface="Meiryo" panose="020B0604030504040204" pitchFamily="34" charset="-128"/>
              </a:rPr>
              <a:t>2</a:t>
            </a:r>
            <a:r>
              <a:rPr kumimoji="0" lang="ja-JP" altLang="en-US" sz="900" kern="0" dirty="0">
                <a:solidFill>
                  <a:srgbClr val="0D0D0D"/>
                </a:solidFill>
                <a:latin typeface="Meiryo" panose="020B0604030504040204" pitchFamily="34" charset="-128"/>
                <a:ea typeface="Meiryo" panose="020B0604030504040204" pitchFamily="34" charset="-128"/>
              </a:rPr>
              <a:t>回までの修正となります。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企画や取材等の内容によって、制作期間が変動します。実施が確定した段階で正式なスケジュールを広告主様に提出し、こちらの確認回数や期間にしたがって進行いただきます。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   </a:t>
            </a:r>
            <a:r>
              <a:rPr kumimoji="0" lang="ja-JP" altLang="en-US" sz="900" kern="0" dirty="0">
                <a:solidFill>
                  <a:srgbClr val="0D0D0D"/>
                </a:solidFill>
                <a:latin typeface="Meiryo" panose="020B0604030504040204" pitchFamily="34" charset="-128"/>
                <a:ea typeface="Meiryo" panose="020B0604030504040204" pitchFamily="34" charset="-128"/>
              </a:rPr>
              <a:t>ただし、制作の進捗状況により進行途中でスケジュールを変更させていただく場合があります。</a:t>
            </a:r>
            <a:endParaRPr kumimoji="0" lang="en-US" altLang="ja-JP" sz="900" kern="0" dirty="0">
              <a:solidFill>
                <a:srgbClr val="0D0D0D"/>
              </a:solidFill>
              <a:latin typeface="Meiryo" panose="020B0604030504040204" pitchFamily="34" charset="-128"/>
              <a:ea typeface="Meiryo" panose="020B0604030504040204" pitchFamily="34" charset="-128"/>
            </a:endParaRPr>
          </a:p>
        </p:txBody>
      </p:sp>
      <p:sp>
        <p:nvSpPr>
          <p:cNvPr id="30" name="テキスト ボックス 29">
            <a:extLst>
              <a:ext uri="{FF2B5EF4-FFF2-40B4-BE49-F238E27FC236}">
                <a16:creationId xmlns:a16="http://schemas.microsoft.com/office/drawing/2014/main" id="{234083F2-C6A5-0636-30FF-00566C9C9D2C}"/>
              </a:ext>
            </a:extLst>
          </p:cNvPr>
          <p:cNvSpPr txBox="1"/>
          <p:nvPr/>
        </p:nvSpPr>
        <p:spPr>
          <a:xfrm>
            <a:off x="1415480" y="2638815"/>
            <a:ext cx="8733560" cy="3106235"/>
          </a:xfrm>
          <a:prstGeom prst="rect">
            <a:avLst/>
          </a:prstGeom>
          <a:noFill/>
        </p:spPr>
        <p:txBody>
          <a:bodyPr wrap="square" anchor="t">
            <a:spAutoFit/>
          </a:bodyPr>
          <a:lstStyle/>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latin typeface="Meiryo" panose="020B0604030504040204" pitchFamily="34" charset="-128"/>
                <a:ea typeface="Meiryo" panose="020B0604030504040204" pitchFamily="34" charset="-128"/>
              </a:rPr>
              <a:t>オリエンテーション実施</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100" b="1" kern="0" dirty="0">
                <a:solidFill>
                  <a:srgbClr val="0D0D0D"/>
                </a:solidFill>
                <a:latin typeface="Meiryo" panose="020B0604030504040204" pitchFamily="34" charset="-128"/>
                <a:ea typeface="Meiryo" panose="020B0604030504040204" pitchFamily="34" charset="-128"/>
              </a:rPr>
              <a:t>誰に向けて何のために実施するのか、目的を明確</a:t>
            </a:r>
            <a:r>
              <a:rPr kumimoji="0" lang="ja-JP" altLang="en-US" sz="1100" kern="0" dirty="0">
                <a:solidFill>
                  <a:srgbClr val="0D0D0D"/>
                </a:solidFill>
                <a:latin typeface="Meiryo" panose="020B0604030504040204" pitchFamily="34" charset="-128"/>
                <a:ea typeface="Meiryo" panose="020B0604030504040204" pitchFamily="34" charset="-128"/>
              </a:rPr>
              <a:t>にします。</a:t>
            </a:r>
            <a:br>
              <a:rPr kumimoji="0" lang="en-US" altLang="ja-JP" sz="1100" kern="0" dirty="0">
                <a:solidFill>
                  <a:srgbClr val="0D0D0D"/>
                </a:solidFill>
                <a:latin typeface="Meiryo" panose="020B0604030504040204" pitchFamily="34" charset="-128"/>
                <a:ea typeface="Meiryo" panose="020B0604030504040204" pitchFamily="34" charset="-128"/>
              </a:rPr>
            </a:br>
            <a:r>
              <a:rPr kumimoji="0" lang="en-US" altLang="ja-JP" sz="1100" kern="0" dirty="0">
                <a:solidFill>
                  <a:srgbClr val="0D0D0D"/>
                </a:solidFill>
                <a:latin typeface="Meiryo" panose="020B0604030504040204" pitchFamily="34" charset="-128"/>
                <a:ea typeface="Meiryo" panose="020B0604030504040204" pitchFamily="34" charset="-128"/>
              </a:rPr>
              <a:t>※</a:t>
            </a:r>
            <a:r>
              <a:rPr kumimoji="0" lang="ja-JP" altLang="en-US" sz="1100" kern="0" dirty="0">
                <a:solidFill>
                  <a:srgbClr val="0D0D0D"/>
                </a:solidFill>
                <a:latin typeface="Meiryo" panose="020B0604030504040204" pitchFamily="34" charset="-128"/>
                <a:ea typeface="Meiryo" panose="020B0604030504040204" pitchFamily="34" charset="-128"/>
              </a:rPr>
              <a:t>制作・掲載内容が固まり次第、代理店様より、所定の手続きにて正式にお申し込みいただきます。</a:t>
            </a:r>
            <a:endParaRPr kumimoji="0" lang="ja-JP" altLang="en-US" sz="900" kern="0" dirty="0">
              <a:solidFill>
                <a:srgbClr val="0D0D0D"/>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latin typeface="Meiryo" panose="020B0604030504040204" pitchFamily="34" charset="-128"/>
                <a:ea typeface="Meiryo" panose="020B0604030504040204" pitchFamily="34" charset="-128"/>
              </a:rPr>
              <a:t>演出案のご提出</a:t>
            </a:r>
            <a:r>
              <a:rPr kumimoji="0" lang="en-US" altLang="ja-JP" sz="1400" b="1" kern="0" dirty="0">
                <a:solidFill>
                  <a:srgbClr val="0D0D0D"/>
                </a:solidFill>
                <a:latin typeface="Meiryo" panose="020B0604030504040204" pitchFamily="34" charset="-128"/>
                <a:ea typeface="Meiryo" panose="020B0604030504040204" pitchFamily="34" charset="-128"/>
              </a:rPr>
              <a:t>/</a:t>
            </a:r>
            <a:r>
              <a:rPr kumimoji="0" lang="ja-JP" altLang="en-US" sz="1400" b="1" kern="0" dirty="0">
                <a:solidFill>
                  <a:srgbClr val="0D0D0D"/>
                </a:solidFill>
                <a:latin typeface="Meiryo" panose="020B0604030504040204" pitchFamily="34" charset="-128"/>
                <a:ea typeface="Meiryo" panose="020B0604030504040204" pitchFamily="34" charset="-128"/>
              </a:rPr>
              <a:t>ご確認</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100" kern="0" dirty="0">
                <a:solidFill>
                  <a:srgbClr val="0D0D0D"/>
                </a:solidFill>
                <a:latin typeface="Meiryo" panose="020B0604030504040204" pitchFamily="34" charset="-128"/>
                <a:ea typeface="Meiryo" panose="020B0604030504040204" pitchFamily="34" charset="-128"/>
              </a:rPr>
              <a:t>弊社より演出案をご提案し、広告主様と擦り合わせの上、内容を確定させます。</a:t>
            </a:r>
            <a:endParaRPr kumimoji="0" lang="en-US" altLang="ja-JP" sz="900" b="1" kern="0" dirty="0">
              <a:solidFill>
                <a:srgbClr val="0D0D0D"/>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latin typeface="Meiryo" panose="020B0604030504040204" pitchFamily="34" charset="-128"/>
                <a:ea typeface="Meiryo" panose="020B0604030504040204" pitchFamily="34" charset="-128"/>
              </a:rPr>
              <a:t>演出映像のご提出</a:t>
            </a:r>
            <a:r>
              <a:rPr kumimoji="0" lang="en-US" altLang="ja-JP" sz="1400" b="1" kern="0" dirty="0">
                <a:solidFill>
                  <a:srgbClr val="0D0D0D"/>
                </a:solidFill>
                <a:latin typeface="Meiryo" panose="020B0604030504040204" pitchFamily="34" charset="-128"/>
                <a:ea typeface="Meiryo" panose="020B0604030504040204" pitchFamily="34" charset="-128"/>
              </a:rPr>
              <a:t>/</a:t>
            </a:r>
            <a:r>
              <a:rPr kumimoji="0" lang="ja-JP" altLang="en-US" sz="1400" b="1" kern="0" dirty="0">
                <a:solidFill>
                  <a:srgbClr val="0D0D0D"/>
                </a:solidFill>
                <a:latin typeface="Meiryo" panose="020B0604030504040204" pitchFamily="34" charset="-128"/>
                <a:ea typeface="Meiryo" panose="020B0604030504040204" pitchFamily="34" charset="-128"/>
              </a:rPr>
              <a:t>ご確認</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100" kern="0" dirty="0">
                <a:solidFill>
                  <a:srgbClr val="0D0D0D"/>
                </a:solidFill>
                <a:latin typeface="Meiryo" panose="020B0604030504040204" pitchFamily="34" charset="-128"/>
                <a:ea typeface="Meiryo" panose="020B0604030504040204" pitchFamily="34" charset="-128"/>
              </a:rPr>
              <a:t>②で確定させた内容に基づいて演出映像をご提案し、広告主様ご確認の上要素を確定します。　　　　</a:t>
            </a:r>
            <a:endParaRPr kumimoji="0" lang="ja-JP" altLang="en-US" sz="900" kern="0" dirty="0">
              <a:solidFill>
                <a:srgbClr val="0D0D0D"/>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en-US" altLang="ja-JP" sz="1400" b="1" kern="0" dirty="0">
                <a:solidFill>
                  <a:srgbClr val="0D0D0D"/>
                </a:solidFill>
                <a:latin typeface="Meiryo" panose="020B0604030504040204" pitchFamily="34" charset="-128"/>
                <a:ea typeface="Meiryo" panose="020B0604030504040204" pitchFamily="34" charset="-128"/>
              </a:rPr>
              <a:t>HTML</a:t>
            </a:r>
            <a:r>
              <a:rPr kumimoji="0" lang="ja-JP" altLang="en-US" sz="1400" b="1" kern="0" dirty="0" err="1">
                <a:solidFill>
                  <a:srgbClr val="0D0D0D"/>
                </a:solidFill>
                <a:latin typeface="Meiryo" panose="020B0604030504040204" pitchFamily="34" charset="-128"/>
                <a:ea typeface="Meiryo" panose="020B0604030504040204" pitchFamily="34" charset="-128"/>
              </a:rPr>
              <a:t>での</a:t>
            </a:r>
            <a:r>
              <a:rPr kumimoji="0" lang="ja-JP" altLang="en-US" sz="1400" b="1" kern="0" dirty="0">
                <a:solidFill>
                  <a:srgbClr val="0D0D0D"/>
                </a:solidFill>
                <a:latin typeface="Meiryo" panose="020B0604030504040204" pitchFamily="34" charset="-128"/>
                <a:ea typeface="Meiryo" panose="020B0604030504040204" pitchFamily="34" charset="-128"/>
              </a:rPr>
              <a:t>動作確認</a:t>
            </a:r>
            <a:r>
              <a:rPr kumimoji="0" lang="en-US" altLang="ja-JP" sz="1400" b="1" kern="0" dirty="0">
                <a:solidFill>
                  <a:srgbClr val="0D0D0D"/>
                </a:solidFill>
                <a:latin typeface="Meiryo" panose="020B0604030504040204" pitchFamily="34" charset="-128"/>
                <a:ea typeface="Meiryo" panose="020B0604030504040204" pitchFamily="34" charset="-128"/>
              </a:rPr>
              <a:t>/</a:t>
            </a:r>
            <a:r>
              <a:rPr kumimoji="0" lang="ja-JP" altLang="en-US" sz="1400" b="1" kern="0" dirty="0">
                <a:solidFill>
                  <a:srgbClr val="0D0D0D"/>
                </a:solidFill>
                <a:latin typeface="Meiryo" panose="020B0604030504040204" pitchFamily="34" charset="-128"/>
                <a:ea typeface="Meiryo" panose="020B0604030504040204" pitchFamily="34" charset="-128"/>
              </a:rPr>
              <a:t>校了</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100" kern="0" dirty="0">
                <a:solidFill>
                  <a:srgbClr val="0D0D0D"/>
                </a:solidFill>
                <a:latin typeface="Meiryo" panose="020B0604030504040204" pitchFamily="34" charset="-128"/>
                <a:ea typeface="Meiryo" panose="020B0604030504040204" pitchFamily="34" charset="-128"/>
              </a:rPr>
              <a:t>テストサーバー上もしくは</a:t>
            </a:r>
            <a:r>
              <a:rPr kumimoji="0" lang="en-US" altLang="ja-JP" sz="1100" kern="0" dirty="0">
                <a:solidFill>
                  <a:srgbClr val="0D0D0D"/>
                </a:solidFill>
                <a:latin typeface="Meiryo" panose="020B0604030504040204" pitchFamily="34" charset="-128"/>
                <a:ea typeface="Meiryo" panose="020B0604030504040204" pitchFamily="34" charset="-128"/>
              </a:rPr>
              <a:t>HTML</a:t>
            </a:r>
            <a:r>
              <a:rPr kumimoji="0" lang="ja-JP" altLang="en-US" sz="1100" kern="0" dirty="0">
                <a:solidFill>
                  <a:srgbClr val="0D0D0D"/>
                </a:solidFill>
                <a:latin typeface="Meiryo" panose="020B0604030504040204" pitchFamily="34" charset="-128"/>
                <a:ea typeface="Meiryo" panose="020B0604030504040204" pitchFamily="34" charset="-128"/>
              </a:rPr>
              <a:t>ファイルにて、企画ページの動作確認を行っていただき校了となります。</a:t>
            </a:r>
            <a:br>
              <a:rPr kumimoji="0" lang="en-US" altLang="ja-JP" sz="1100" kern="0" dirty="0">
                <a:solidFill>
                  <a:srgbClr val="0D0D0D"/>
                </a:solidFill>
                <a:latin typeface="Meiryo" panose="020B0604030504040204" pitchFamily="34" charset="-128"/>
                <a:ea typeface="Meiryo" panose="020B0604030504040204" pitchFamily="34" charset="-128"/>
              </a:rPr>
            </a:br>
            <a:r>
              <a:rPr kumimoji="0" lang="en-US" altLang="ja-JP" sz="1100" kern="0" dirty="0">
                <a:solidFill>
                  <a:srgbClr val="0D0D0D"/>
                </a:solidFill>
                <a:latin typeface="Meiryo" panose="020B0604030504040204" pitchFamily="34" charset="-128"/>
                <a:ea typeface="Meiryo" panose="020B0604030504040204" pitchFamily="34" charset="-128"/>
              </a:rPr>
              <a:t>※</a:t>
            </a:r>
            <a:r>
              <a:rPr kumimoji="0" lang="ja-JP" altLang="en-US" sz="1100" kern="0" dirty="0">
                <a:solidFill>
                  <a:srgbClr val="0D0D0D"/>
                </a:solidFill>
                <a:latin typeface="Meiryo" panose="020B0604030504040204" pitchFamily="34" charset="-128"/>
                <a:ea typeface="Meiryo" panose="020B0604030504040204" pitchFamily="34" charset="-128"/>
              </a:rPr>
              <a:t>原則として、この段階での修正はお受けできません。</a:t>
            </a:r>
            <a:endParaRPr kumimoji="0" lang="ja-JP" altLang="en-US" sz="900" kern="0" dirty="0">
              <a:solidFill>
                <a:srgbClr val="0D0D0D"/>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latin typeface="Meiryo" panose="020B0604030504040204" pitchFamily="34" charset="-128"/>
                <a:ea typeface="Meiryo" panose="020B0604030504040204" pitchFamily="34" charset="-128"/>
              </a:rPr>
              <a:t>弊社内チェック</a:t>
            </a:r>
            <a:r>
              <a:rPr kumimoji="0" lang="en-US" altLang="ja-JP" sz="1400" b="1" kern="0" dirty="0">
                <a:solidFill>
                  <a:srgbClr val="0D0D0D"/>
                </a:solidFill>
                <a:latin typeface="Meiryo" panose="020B0604030504040204" pitchFamily="34" charset="-128"/>
                <a:ea typeface="Meiryo" panose="020B0604030504040204" pitchFamily="34" charset="-128"/>
              </a:rPr>
              <a:t>/</a:t>
            </a:r>
            <a:r>
              <a:rPr kumimoji="0" lang="ja-JP" altLang="en-US" sz="1400" b="1" kern="0" dirty="0">
                <a:solidFill>
                  <a:srgbClr val="0D0D0D"/>
                </a:solidFill>
                <a:latin typeface="Meiryo" panose="020B0604030504040204" pitchFamily="34" charset="-128"/>
                <a:ea typeface="Meiryo" panose="020B0604030504040204" pitchFamily="34" charset="-128"/>
              </a:rPr>
              <a:t>本番環境へのファイルアップ</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100" kern="0" dirty="0">
                <a:solidFill>
                  <a:srgbClr val="0D0D0D"/>
                </a:solidFill>
                <a:latin typeface="Meiryo" panose="020B0604030504040204" pitchFamily="34" charset="-128"/>
                <a:ea typeface="Meiryo" panose="020B0604030504040204" pitchFamily="34" charset="-128"/>
              </a:rPr>
              <a:t>弊社において最終確認を行った上で、本番公開を行います。</a:t>
            </a:r>
            <a:endParaRPr kumimoji="0" lang="en-US" altLang="ja-JP" sz="1100" kern="0" dirty="0">
              <a:solidFill>
                <a:srgbClr val="0D0D0D"/>
              </a:solidFill>
              <a:latin typeface="Meiryo" panose="020B0604030504040204" pitchFamily="34" charset="-128"/>
              <a:ea typeface="Meiryo" panose="020B0604030504040204" pitchFamily="34" charset="-128"/>
            </a:endParaRPr>
          </a:p>
        </p:txBody>
      </p:sp>
      <p:sp>
        <p:nvSpPr>
          <p:cNvPr id="31" name="ホームベース 22">
            <a:extLst>
              <a:ext uri="{FF2B5EF4-FFF2-40B4-BE49-F238E27FC236}">
                <a16:creationId xmlns:a16="http://schemas.microsoft.com/office/drawing/2014/main" id="{8F506721-3A66-B26E-9CDD-B225102ACADE}"/>
              </a:ext>
            </a:extLst>
          </p:cNvPr>
          <p:cNvSpPr/>
          <p:nvPr/>
        </p:nvSpPr>
        <p:spPr>
          <a:xfrm>
            <a:off x="8767274" y="1380463"/>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2" name="ホームベース 23">
            <a:extLst>
              <a:ext uri="{FF2B5EF4-FFF2-40B4-BE49-F238E27FC236}">
                <a16:creationId xmlns:a16="http://schemas.microsoft.com/office/drawing/2014/main" id="{723C4E78-ABB6-7487-C1E3-1C1E78297CCF}"/>
              </a:ext>
            </a:extLst>
          </p:cNvPr>
          <p:cNvSpPr/>
          <p:nvPr/>
        </p:nvSpPr>
        <p:spPr>
          <a:xfrm>
            <a:off x="7309918" y="1380463"/>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3" name="円/楕円 24">
            <a:extLst>
              <a:ext uri="{FF2B5EF4-FFF2-40B4-BE49-F238E27FC236}">
                <a16:creationId xmlns:a16="http://schemas.microsoft.com/office/drawing/2014/main" id="{2D63F127-5D3A-02A6-5AC2-9D697C1E7BCE}"/>
              </a:ext>
            </a:extLst>
          </p:cNvPr>
          <p:cNvSpPr>
            <a:spLocks noChangeAspect="1"/>
          </p:cNvSpPr>
          <p:nvPr/>
        </p:nvSpPr>
        <p:spPr>
          <a:xfrm>
            <a:off x="7549361" y="1074373"/>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4" name="ホームベース 25">
            <a:extLst>
              <a:ext uri="{FF2B5EF4-FFF2-40B4-BE49-F238E27FC236}">
                <a16:creationId xmlns:a16="http://schemas.microsoft.com/office/drawing/2014/main" id="{56FDEFDC-409B-E3CF-DEE6-2789144949BB}"/>
              </a:ext>
            </a:extLst>
          </p:cNvPr>
          <p:cNvSpPr/>
          <p:nvPr/>
        </p:nvSpPr>
        <p:spPr>
          <a:xfrm>
            <a:off x="5852560" y="1380463"/>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テストアップ</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35" name="円/楕円 26">
            <a:extLst>
              <a:ext uri="{FF2B5EF4-FFF2-40B4-BE49-F238E27FC236}">
                <a16:creationId xmlns:a16="http://schemas.microsoft.com/office/drawing/2014/main" id="{88101CEE-0BFB-B694-14D2-3C7FD819969F}"/>
              </a:ext>
            </a:extLst>
          </p:cNvPr>
          <p:cNvSpPr>
            <a:spLocks noChangeAspect="1"/>
          </p:cNvSpPr>
          <p:nvPr/>
        </p:nvSpPr>
        <p:spPr>
          <a:xfrm>
            <a:off x="6073308" y="1074373"/>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36" name="ホームベース 27">
            <a:extLst>
              <a:ext uri="{FF2B5EF4-FFF2-40B4-BE49-F238E27FC236}">
                <a16:creationId xmlns:a16="http://schemas.microsoft.com/office/drawing/2014/main" id="{F9724BCF-3208-A380-1D55-73811917F332}"/>
              </a:ext>
            </a:extLst>
          </p:cNvPr>
          <p:cNvSpPr/>
          <p:nvPr/>
        </p:nvSpPr>
        <p:spPr>
          <a:xfrm>
            <a:off x="4395202" y="13804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演出映像確定</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7" name="円/楕円 28">
            <a:extLst>
              <a:ext uri="{FF2B5EF4-FFF2-40B4-BE49-F238E27FC236}">
                <a16:creationId xmlns:a16="http://schemas.microsoft.com/office/drawing/2014/main" id="{8A5707D6-11C3-4964-BE71-F35CEE14846E}"/>
              </a:ext>
            </a:extLst>
          </p:cNvPr>
          <p:cNvSpPr>
            <a:spLocks noChangeAspect="1"/>
          </p:cNvSpPr>
          <p:nvPr/>
        </p:nvSpPr>
        <p:spPr>
          <a:xfrm>
            <a:off x="4597255"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8" name="ホームベース 29">
            <a:extLst>
              <a:ext uri="{FF2B5EF4-FFF2-40B4-BE49-F238E27FC236}">
                <a16:creationId xmlns:a16="http://schemas.microsoft.com/office/drawing/2014/main" id="{146C8756-4D25-9F1D-525A-53E108C8D460}"/>
              </a:ext>
            </a:extLst>
          </p:cNvPr>
          <p:cNvSpPr/>
          <p:nvPr/>
        </p:nvSpPr>
        <p:spPr>
          <a:xfrm>
            <a:off x="2937844" y="13804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000000"/>
                </a:solidFill>
                <a:latin typeface="Meiryo" panose="020B0604030504040204" pitchFamily="34" charset="-128"/>
                <a:ea typeface="Meiryo" panose="020B0604030504040204" pitchFamily="34" charset="-128"/>
              </a:rPr>
              <a:t>演出案確定</a:t>
            </a: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39" name="円/楕円 30">
            <a:extLst>
              <a:ext uri="{FF2B5EF4-FFF2-40B4-BE49-F238E27FC236}">
                <a16:creationId xmlns:a16="http://schemas.microsoft.com/office/drawing/2014/main" id="{77C1FDD4-DD82-D943-E1C0-617F8F21A0A3}"/>
              </a:ext>
            </a:extLst>
          </p:cNvPr>
          <p:cNvSpPr>
            <a:spLocks noChangeAspect="1"/>
          </p:cNvSpPr>
          <p:nvPr/>
        </p:nvSpPr>
        <p:spPr>
          <a:xfrm>
            <a:off x="3121202"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40" name="ホームベース 31">
            <a:extLst>
              <a:ext uri="{FF2B5EF4-FFF2-40B4-BE49-F238E27FC236}">
                <a16:creationId xmlns:a16="http://schemas.microsoft.com/office/drawing/2014/main" id="{B6336307-69E4-558E-113B-026242093785}"/>
              </a:ext>
            </a:extLst>
          </p:cNvPr>
          <p:cNvSpPr/>
          <p:nvPr/>
        </p:nvSpPr>
        <p:spPr>
          <a:xfrm>
            <a:off x="1480486" y="13804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a:solidFill>
                  <a:srgbClr val="000000"/>
                </a:solidFill>
                <a:latin typeface="Meiryo" panose="020B0604030504040204" pitchFamily="34" charset="-128"/>
                <a:ea typeface="Meiryo" panose="020B0604030504040204" pitchFamily="34" charset="-128"/>
              </a:rPr>
              <a:t>オリエンテーション</a:t>
            </a: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41" name="円/楕円 32">
            <a:extLst>
              <a:ext uri="{FF2B5EF4-FFF2-40B4-BE49-F238E27FC236}">
                <a16:creationId xmlns:a16="http://schemas.microsoft.com/office/drawing/2014/main" id="{D98CE69E-AAB8-5BDD-066F-5ECBF49DF813}"/>
              </a:ext>
            </a:extLst>
          </p:cNvPr>
          <p:cNvSpPr>
            <a:spLocks noChangeAspect="1"/>
          </p:cNvSpPr>
          <p:nvPr/>
        </p:nvSpPr>
        <p:spPr>
          <a:xfrm>
            <a:off x="1645149" y="10743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cxnSp>
        <p:nvCxnSpPr>
          <p:cNvPr id="42" name="直線矢印コネクタ 41">
            <a:extLst>
              <a:ext uri="{FF2B5EF4-FFF2-40B4-BE49-F238E27FC236}">
                <a16:creationId xmlns:a16="http://schemas.microsoft.com/office/drawing/2014/main" id="{6F5E8B41-F23C-28E9-8A7B-9E0C96E75AEF}"/>
              </a:ext>
            </a:extLst>
          </p:cNvPr>
          <p:cNvCxnSpPr>
            <a:cxnSpLocks/>
          </p:cNvCxnSpPr>
          <p:nvPr/>
        </p:nvCxnSpPr>
        <p:spPr>
          <a:xfrm>
            <a:off x="1490249" y="2375802"/>
            <a:ext cx="8782215" cy="0"/>
          </a:xfrm>
          <a:prstGeom prst="straightConnector1">
            <a:avLst/>
          </a:prstGeom>
          <a:noFill/>
          <a:ln w="28575" cap="flat" cmpd="sng" algn="ctr">
            <a:solidFill>
              <a:srgbClr val="00003E"/>
            </a:solidFill>
            <a:prstDash val="sysDot"/>
            <a:headEnd type="triangle" w="lg" len="med"/>
            <a:tailEnd type="triangle" w="lg" len="med"/>
          </a:ln>
          <a:effectLst/>
        </p:spPr>
      </p:cxnSp>
      <p:sp>
        <p:nvSpPr>
          <p:cNvPr id="43" name="object 39">
            <a:extLst>
              <a:ext uri="{FF2B5EF4-FFF2-40B4-BE49-F238E27FC236}">
                <a16:creationId xmlns:a16="http://schemas.microsoft.com/office/drawing/2014/main" id="{000239B2-0A10-B93D-DE6F-9B80F3C0DA0E}"/>
              </a:ext>
            </a:extLst>
          </p:cNvPr>
          <p:cNvSpPr/>
          <p:nvPr/>
        </p:nvSpPr>
        <p:spPr>
          <a:xfrm>
            <a:off x="3937571" y="2244591"/>
            <a:ext cx="3887570" cy="288000"/>
          </a:xfrm>
          <a:prstGeom prst="roundRect">
            <a:avLst>
              <a:gd name="adj" fmla="val 50000"/>
            </a:avLst>
          </a:prstGeom>
          <a:solidFill>
            <a:srgbClr val="FFFFFF"/>
          </a:solidFill>
          <a:ln w="19050" cap="flat" cmpd="sng" algn="ctr">
            <a:solidFill>
              <a:srgbClr val="00003E"/>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a:defRPr/>
            </a:pP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オリエン</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  2</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ヶ月</a:t>
            </a:r>
            <a:endPar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endParaRPr>
          </a:p>
        </p:txBody>
      </p:sp>
    </p:spTree>
    <p:extLst>
      <p:ext uri="{BB962C8B-B14F-4D97-AF65-F5344CB8AC3E}">
        <p14:creationId xmlns:p14="http://schemas.microsoft.com/office/powerpoint/2010/main" val="42171882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25246</TotalTime>
  <Words>3553</Words>
  <Application>Microsoft Macintosh PowerPoint</Application>
  <PresentationFormat>ワイド画面</PresentationFormat>
  <Paragraphs>299</Paragraphs>
  <Slides>21</Slides>
  <Notes>2</Notes>
  <HiddenSlides>0</HiddenSlides>
  <MMClips>0</MMClips>
  <ScaleCrop>false</ScaleCrop>
  <HeadingPairs>
    <vt:vector size="8" baseType="variant">
      <vt:variant>
        <vt:lpstr>使用されているフォント</vt:lpstr>
      </vt:variant>
      <vt:variant>
        <vt:i4>9</vt:i4>
      </vt:variant>
      <vt:variant>
        <vt:lpstr>テーマ</vt:lpstr>
      </vt:variant>
      <vt:variant>
        <vt:i4>1</vt:i4>
      </vt:variant>
      <vt:variant>
        <vt:lpstr>埋め込まれた OLE サーバー</vt:lpstr>
      </vt:variant>
      <vt:variant>
        <vt:i4>1</vt:i4>
      </vt:variant>
      <vt:variant>
        <vt:lpstr>スライド タイトル</vt:lpstr>
      </vt:variant>
      <vt:variant>
        <vt:i4>21</vt:i4>
      </vt:variant>
    </vt:vector>
  </HeadingPairs>
  <TitlesOfParts>
    <vt:vector size="32" baseType="lpstr">
      <vt:lpstr>ヒラギノ角ゴ Pro W3</vt:lpstr>
      <vt:lpstr>メイリオ</vt:lpstr>
      <vt:lpstr>メイリオ</vt:lpstr>
      <vt:lpstr>メイリオ 本文</vt:lpstr>
      <vt:lpstr>Yu Gothic Medium</vt:lpstr>
      <vt:lpstr>Arial</vt:lpstr>
      <vt:lpstr>Calibri</vt:lpstr>
      <vt:lpstr>Segoe UI</vt:lpstr>
      <vt:lpstr>Wingdings</vt:lpstr>
      <vt:lpstr>MSCレイアウト（広告主・代理店限定）</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603</cp:revision>
  <dcterms:created xsi:type="dcterms:W3CDTF">2020-02-26T07:28:11Z</dcterms:created>
  <dcterms:modified xsi:type="dcterms:W3CDTF">2025-01-21T02:44:48Z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2024-12-18T11:17:54Z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f5878473-4a7a-4605-9e9c-34de45cf3678</vt:lpwstr>
  </property>
  <property fmtid="{D5CDD505-2E9C-101B-9397-08002B2CF9AE}" pid="8" name="MSIP_Label_defa4170-0d19-0005-0004-bc88714345d2_ContentBits">
    <vt:lpwstr>0</vt:lpwstr>
  </property>
</Properties>
</file>