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531" r:id="rId2"/>
    <p:sldId id="534" r:id="rId3"/>
    <p:sldId id="535" r:id="rId4"/>
    <p:sldId id="604" r:id="rId5"/>
    <p:sldId id="584" r:id="rId6"/>
    <p:sldId id="585" r:id="rId7"/>
    <p:sldId id="586" r:id="rId8"/>
    <p:sldId id="587" r:id="rId9"/>
    <p:sldId id="605" r:id="rId10"/>
    <p:sldId id="591" r:id="rId11"/>
    <p:sldId id="592" r:id="rId12"/>
    <p:sldId id="1618" r:id="rId13"/>
    <p:sldId id="593" r:id="rId14"/>
    <p:sldId id="582" r:id="rId15"/>
    <p:sldId id="594" r:id="rId16"/>
    <p:sldId id="595" r:id="rId17"/>
    <p:sldId id="596" r:id="rId18"/>
    <p:sldId id="601" r:id="rId19"/>
    <p:sldId id="597" r:id="rId20"/>
    <p:sldId id="599" r:id="rId21"/>
    <p:sldId id="600" r:id="rId22"/>
    <p:sldId id="536"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F5F5F5"/>
    <a:srgbClr val="ECECEC"/>
    <a:srgbClr val="DC5976"/>
    <a:srgbClr val="999999"/>
    <a:srgbClr val="FBFBFB"/>
    <a:srgbClr val="FFFFFF"/>
    <a:srgbClr val="FCEDED"/>
    <a:srgbClr val="FFDBDB"/>
    <a:srgbClr val="C90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30" autoAdjust="0"/>
    <p:restoredTop sz="95962" autoAdjust="0"/>
  </p:normalViewPr>
  <p:slideViewPr>
    <p:cSldViewPr snapToGrid="0">
      <p:cViewPr>
        <p:scale>
          <a:sx n="100" d="100"/>
          <a:sy n="100" d="100"/>
        </p:scale>
        <p:origin x="144" y="680"/>
      </p:cViewPr>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2023/12/21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317068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1050502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872395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3961209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525076" y="6356344"/>
            <a:ext cx="880049"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LY Corporation</a:t>
            </a: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659754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4" name="テキスト ボックス 3">
            <a:extLst>
              <a:ext uri="{FF2B5EF4-FFF2-40B4-BE49-F238E27FC236}">
                <a16:creationId xmlns:a16="http://schemas.microsoft.com/office/drawing/2014/main" id="{8D9BB18C-1140-45B9-1066-313F8C6A51A7}"/>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pic>
        <p:nvPicPr>
          <p:cNvPr id="3" name="図 2">
            <a:extLst>
              <a:ext uri="{FF2B5EF4-FFF2-40B4-BE49-F238E27FC236}">
                <a16:creationId xmlns:a16="http://schemas.microsoft.com/office/drawing/2014/main" id="{E87A1C0A-C360-3D07-9DB4-462446F47021}"/>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619915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87498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03119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8241084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7105660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91566400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70990797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57849852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81426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0670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ボックス 1">
            <a:extLst>
              <a:ext uri="{FF2B5EF4-FFF2-40B4-BE49-F238E27FC236}">
                <a16:creationId xmlns:a16="http://schemas.microsoft.com/office/drawing/2014/main" id="{8EA3095C-2EDC-9CC2-2FCC-619F115ABF5C}"/>
              </a:ext>
            </a:extLst>
          </p:cNvPr>
          <p:cNvSpPr txBox="1"/>
          <p:nvPr userDrawn="1"/>
        </p:nvSpPr>
        <p:spPr>
          <a:xfrm>
            <a:off x="1158027" y="5701330"/>
            <a:ext cx="1160639" cy="430887"/>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2024/1/24</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123D67DE-FF0E-C178-036D-F2302B3969D5}"/>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7" name="テキスト ボックス 6">
            <a:extLst>
              <a:ext uri="{FF2B5EF4-FFF2-40B4-BE49-F238E27FC236}">
                <a16:creationId xmlns:a16="http://schemas.microsoft.com/office/drawing/2014/main" id="{F7676F3D-0D20-FC33-D11C-08D2E415BA23}"/>
              </a:ext>
            </a:extLst>
          </p:cNvPr>
          <p:cNvSpPr txBox="1"/>
          <p:nvPr userDrawn="1"/>
        </p:nvSpPr>
        <p:spPr>
          <a:xfrm>
            <a:off x="1159071" y="5410576"/>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pic>
        <p:nvPicPr>
          <p:cNvPr id="9" name="図 8">
            <a:extLst>
              <a:ext uri="{FF2B5EF4-FFF2-40B4-BE49-F238E27FC236}">
                <a16:creationId xmlns:a16="http://schemas.microsoft.com/office/drawing/2014/main" id="{B92C405B-3923-C0D2-7D6A-3F803D1CDDCC}"/>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3543736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57815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9C170334-1818-FD1B-EFE5-528244FF360D}"/>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cSld>
  <p:clrMap bg1="lt1" tx1="dk1" bg2="lt2" tx2="dk2" accent1="accent1" accent2="accent2" accent3="accent3" accent4="accent4" accent5="accent5" accent6="accent6" hlink="hlink" folHlink="folHlink"/>
  <p:sldLayoutIdLst>
    <p:sldLayoutId id="2147483792" r:id="rId1"/>
    <p:sldLayoutId id="2147483760" r:id="rId2"/>
    <p:sldLayoutId id="2147483846" r:id="rId3"/>
    <p:sldLayoutId id="2147483847" r:id="rId4"/>
    <p:sldLayoutId id="2147483845" r:id="rId5"/>
    <p:sldLayoutId id="2147483799" r:id="rId6"/>
    <p:sldLayoutId id="2147483848" r:id="rId7"/>
    <p:sldLayoutId id="2147483859" r:id="rId8"/>
    <p:sldLayoutId id="2147483850" r:id="rId9"/>
    <p:sldLayoutId id="2147483860" r:id="rId10"/>
    <p:sldLayoutId id="2147483861" r:id="rId11"/>
    <p:sldLayoutId id="2147483853" r:id="rId12"/>
    <p:sldLayoutId id="2147483854" r:id="rId13"/>
    <p:sldLayoutId id="2147483855" r:id="rId14"/>
    <p:sldLayoutId id="2147483856" r:id="rId15"/>
    <p:sldLayoutId id="2147483857" r:id="rId16"/>
    <p:sldLayoutId id="2147483858" r:id="rId17"/>
    <p:sldLayoutId id="2147483862" r:id="rId18"/>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svg"/><Relationship Id="rId3" Type="http://schemas.openxmlformats.org/officeDocument/2006/relationships/image" Target="../media/image1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3.png"/><Relationship Id="rId1" Type="http://schemas.openxmlformats.org/officeDocument/2006/relationships/slideLayout" Target="../slideLayouts/slideLayout14.xml"/><Relationship Id="rId5" Type="http://schemas.openxmlformats.org/officeDocument/2006/relationships/image" Target="../media/image35.sv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hyperlink" Target="https://ads-help.yahoo.co.jp/yahooads/guideline/articledetail?lan=ja&amp;aid=1617&amp;o=default" TargetMode="External"/><Relationship Id="rId4" Type="http://schemas.openxmlformats.org/officeDocument/2006/relationships/hyperlink" Target="https://s.yimg.jp/dl/displayads-guarantee/01/displayads-guarantee_ADguideline_Specialfeature.zip"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image" Target="../media/image16.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lang="ja-JP" altLang="en-US" sz="2800" dirty="0"/>
              <a:t>商品資料</a:t>
            </a:r>
            <a:endParaRPr kumimoji="1" lang="ja-JP" altLang="en-US" sz="2800" dirty="0"/>
          </a:p>
        </p:txBody>
      </p:sp>
      <p:sp>
        <p:nvSpPr>
          <p:cNvPr id="3" name="テキスト プレースホルダー 4">
            <a:extLst>
              <a:ext uri="{FF2B5EF4-FFF2-40B4-BE49-F238E27FC236}">
                <a16:creationId xmlns:a16="http://schemas.microsoft.com/office/drawing/2014/main" id="{04D80789-7422-3797-CB93-9E571A5E2B78}"/>
              </a:ext>
            </a:extLst>
          </p:cNvPr>
          <p:cNvSpPr txBox="1">
            <a:spLocks/>
          </p:cNvSpPr>
          <p:nvPr/>
        </p:nvSpPr>
        <p:spPr>
          <a:xfrm>
            <a:off x="1149587" y="4566991"/>
            <a:ext cx="4679021" cy="360040"/>
          </a:xfrm>
          <a:prstGeom prst="rect">
            <a:avLst/>
          </a:prstGeom>
        </p:spPr>
        <p:txBody>
          <a:bodyPr>
            <a:normAutofit/>
          </a:bodyPr>
          <a:lstStyle>
            <a:lvl1pPr marL="0" indent="0" algn="ctr" defTabSz="914423" rtl="0" eaLnBrk="1" latinLnBrk="0" hangingPunct="1">
              <a:spcBef>
                <a:spcPct val="20000"/>
              </a:spcBef>
              <a:buFont typeface="Arial" pitchFamily="34" charset="0"/>
              <a:buNone/>
              <a:defRPr kumimoji="1" sz="1400" b="1" kern="1200">
                <a:solidFill>
                  <a:schemeClr val="accent6"/>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en-US" altLang="ja-JP" kern="0">
                <a:solidFill>
                  <a:srgbClr val="C9002C"/>
                </a:solidFill>
                <a:latin typeface="Meiryo" panose="020B0604030504040204" pitchFamily="34" charset="-128"/>
                <a:ea typeface="Meiryo" panose="020B0604030504040204" pitchFamily="34" charset="-128"/>
                <a:cs typeface="Segoe UI" panose="020B0502040204020203" pitchFamily="34" charset="0"/>
              </a:rPr>
              <a:t>carview!</a:t>
            </a:r>
            <a:r>
              <a:rPr kumimoji="0" lang="ja-JP" altLang="en-US" kern="0">
                <a:solidFill>
                  <a:srgbClr val="C9002C"/>
                </a:solidFill>
                <a:latin typeface="Meiryo" panose="020B0604030504040204" pitchFamily="34" charset="-128"/>
                <a:ea typeface="Meiryo" panose="020B0604030504040204" pitchFamily="34" charset="-128"/>
                <a:cs typeface="Segoe UI" panose="020B0502040204020203" pitchFamily="34" charset="0"/>
              </a:rPr>
              <a:t>　タイアップ（</a:t>
            </a:r>
            <a:r>
              <a:rPr kumimoji="0" lang="en-US" altLang="ja-JP" kern="0">
                <a:solidFill>
                  <a:srgbClr val="C9002C"/>
                </a:solidFill>
                <a:latin typeface="Meiryo" panose="020B0604030504040204" pitchFamily="34" charset="-128"/>
                <a:ea typeface="Meiryo" panose="020B0604030504040204" pitchFamily="34" charset="-128"/>
                <a:cs typeface="Segoe UI" panose="020B0502040204020203" pitchFamily="34" charset="0"/>
              </a:rPr>
              <a:t>2024</a:t>
            </a:r>
            <a:r>
              <a:rPr kumimoji="0" lang="ja-JP" altLang="en-US" kern="0">
                <a:solidFill>
                  <a:srgbClr val="C9002C"/>
                </a:solidFill>
                <a:latin typeface="Meiryo" panose="020B0604030504040204" pitchFamily="34" charset="-128"/>
                <a:ea typeface="Meiryo" panose="020B0604030504040204" pitchFamily="34" charset="-128"/>
                <a:cs typeface="Segoe UI" panose="020B0502040204020203" pitchFamily="34" charset="0"/>
              </a:rPr>
              <a:t>年</a:t>
            </a:r>
            <a:r>
              <a:rPr kumimoji="0" lang="en-US" altLang="ja-JP" kern="0">
                <a:solidFill>
                  <a:srgbClr val="C9002C"/>
                </a:solidFill>
                <a:latin typeface="Meiryo" panose="020B0604030504040204" pitchFamily="34" charset="-128"/>
                <a:ea typeface="Meiryo" panose="020B0604030504040204" pitchFamily="34" charset="-128"/>
                <a:cs typeface="Segoe UI" panose="020B0502040204020203" pitchFamily="34" charset="0"/>
              </a:rPr>
              <a:t>4</a:t>
            </a:r>
            <a:r>
              <a:rPr kumimoji="0" lang="ja-JP" altLang="en-US" kern="0">
                <a:solidFill>
                  <a:srgbClr val="C9002C"/>
                </a:solidFill>
                <a:latin typeface="Meiryo" panose="020B0604030504040204" pitchFamily="34" charset="-128"/>
                <a:ea typeface="Meiryo" panose="020B0604030504040204" pitchFamily="34" charset="-128"/>
                <a:cs typeface="Segoe UI" panose="020B0502040204020203" pitchFamily="34" charset="0"/>
              </a:rPr>
              <a:t>月～</a:t>
            </a:r>
            <a:r>
              <a:rPr kumimoji="0" lang="en-US" altLang="ja-JP" kern="0">
                <a:solidFill>
                  <a:srgbClr val="C9002C"/>
                </a:solidFill>
                <a:latin typeface="Meiryo" panose="020B0604030504040204" pitchFamily="34" charset="-128"/>
                <a:ea typeface="Meiryo" panose="020B0604030504040204" pitchFamily="34" charset="-128"/>
                <a:cs typeface="Segoe UI" panose="020B0502040204020203" pitchFamily="34" charset="0"/>
              </a:rPr>
              <a:t>2024</a:t>
            </a:r>
            <a:r>
              <a:rPr kumimoji="0" lang="ja-JP" altLang="en-US" kern="0">
                <a:solidFill>
                  <a:srgbClr val="C9002C"/>
                </a:solidFill>
                <a:latin typeface="Meiryo" panose="020B0604030504040204" pitchFamily="34" charset="-128"/>
                <a:ea typeface="Meiryo" panose="020B0604030504040204" pitchFamily="34" charset="-128"/>
                <a:cs typeface="Segoe UI" panose="020B0502040204020203" pitchFamily="34" charset="0"/>
              </a:rPr>
              <a:t>年</a:t>
            </a:r>
            <a:r>
              <a:rPr kumimoji="0" lang="en-US" altLang="ja-JP" kern="0">
                <a:solidFill>
                  <a:srgbClr val="C9002C"/>
                </a:solidFill>
                <a:latin typeface="Meiryo" panose="020B0604030504040204" pitchFamily="34" charset="-128"/>
                <a:ea typeface="Meiryo" panose="020B0604030504040204" pitchFamily="34" charset="-128"/>
                <a:cs typeface="Segoe UI" panose="020B0502040204020203" pitchFamily="34" charset="0"/>
              </a:rPr>
              <a:t>9</a:t>
            </a:r>
            <a:r>
              <a:rPr kumimoji="0" lang="ja-JP" altLang="en-US" kern="0">
                <a:solidFill>
                  <a:srgbClr val="C9002C"/>
                </a:solidFill>
                <a:latin typeface="Meiryo" panose="020B0604030504040204" pitchFamily="34" charset="-128"/>
                <a:ea typeface="Meiryo" panose="020B0604030504040204" pitchFamily="34" charset="-128"/>
                <a:cs typeface="Segoe UI" panose="020B0502040204020203" pitchFamily="34" charset="0"/>
              </a:rPr>
              <a:t>月）</a:t>
            </a:r>
            <a:endParaRPr kumimoji="0" lang="ja-JP" altLang="en-US"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63571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a:t>
            </a:r>
            <a:r>
              <a:rPr lang="ja-JP" altLang="en-US" sz="1600">
                <a:solidFill>
                  <a:srgbClr val="545454"/>
                </a:solidFill>
                <a:latin typeface="Meiryo" panose="020B0604030504040204" pitchFamily="34" charset="-128"/>
                <a:ea typeface="Meiryo" panose="020B0604030504040204" pitchFamily="34" charset="-128"/>
              </a:rPr>
              <a:t>し、タイアップ実施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0D25A092-68EE-B7DC-84CC-65BA38500B42}"/>
              </a:ext>
            </a:extLst>
          </p:cNvPr>
          <p:cNvGrpSpPr/>
          <p:nvPr/>
        </p:nvGrpSpPr>
        <p:grpSpPr>
          <a:xfrm>
            <a:off x="479425" y="1607413"/>
            <a:ext cx="5870524" cy="2250050"/>
            <a:chOff x="479425" y="1607413"/>
            <a:chExt cx="5870524" cy="2250050"/>
          </a:xfrm>
        </p:grpSpPr>
        <p:sp>
          <p:nvSpPr>
            <p:cNvPr id="8" name="角丸四角形 59">
              <a:extLst>
                <a:ext uri="{FF2B5EF4-FFF2-40B4-BE49-F238E27FC236}">
                  <a16:creationId xmlns:a16="http://schemas.microsoft.com/office/drawing/2014/main" id="{333D0C9D-2913-B826-A645-4B0AB673F51E}"/>
                </a:ext>
              </a:extLst>
            </p:cNvPr>
            <p:cNvSpPr/>
            <p:nvPr/>
          </p:nvSpPr>
          <p:spPr>
            <a:xfrm>
              <a:off x="1258812" y="2315502"/>
              <a:ext cx="5091137" cy="1541961"/>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dirty="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dirty="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クリック数・率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7"/>
          <a:stretch>
            <a:fillRect/>
          </a:stretch>
        </p:blipFill>
        <p:spPr>
          <a:xfrm>
            <a:off x="8907023" y="2098357"/>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5" y="5075139"/>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CA97E301-D82C-30A0-6B14-ADA5CDA3AB7C}"/>
              </a:ext>
            </a:extLst>
          </p:cNvPr>
          <p:cNvGrpSpPr/>
          <p:nvPr/>
        </p:nvGrpSpPr>
        <p:grpSpPr>
          <a:xfrm>
            <a:off x="479425" y="3933191"/>
            <a:ext cx="5870523" cy="917027"/>
            <a:chOff x="479425" y="3844167"/>
            <a:chExt cx="5870523" cy="917027"/>
          </a:xfrm>
        </p:grpSpPr>
        <p:sp>
          <p:nvSpPr>
            <p:cNvPr id="21" name="角丸四角形 21">
              <a:extLst>
                <a:ext uri="{FF2B5EF4-FFF2-40B4-BE49-F238E27FC236}">
                  <a16:creationId xmlns:a16="http://schemas.microsoft.com/office/drawing/2014/main" id="{382DBA1C-396D-DA92-2CB6-3F2A35C4EBBD}"/>
                </a:ext>
              </a:extLst>
            </p:cNvPr>
            <p:cNvSpPr/>
            <p:nvPr/>
          </p:nvSpPr>
          <p:spPr>
            <a:xfrm>
              <a:off x="1258812" y="4548828"/>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385F1742-52F6-FFCC-0B0E-6E547666A731}"/>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23" name="グループ化 22">
              <a:extLst>
                <a:ext uri="{FF2B5EF4-FFF2-40B4-BE49-F238E27FC236}">
                  <a16:creationId xmlns:a16="http://schemas.microsoft.com/office/drawing/2014/main" id="{5CFFC9D8-1972-A554-99A6-03B3FE800CD8}"/>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7A62E9C9-4641-F180-CD83-95B0278AF5C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05C2EC55-8DF7-0CB0-DA7B-E0010E96189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grpSp>
        <p:nvGrpSpPr>
          <p:cNvPr id="26" name="グループ化 25">
            <a:extLst>
              <a:ext uri="{FF2B5EF4-FFF2-40B4-BE49-F238E27FC236}">
                <a16:creationId xmlns:a16="http://schemas.microsoft.com/office/drawing/2014/main" id="{00FACD8E-4834-746A-D6A6-0B3E1170A7FE}"/>
              </a:ext>
            </a:extLst>
          </p:cNvPr>
          <p:cNvGrpSpPr/>
          <p:nvPr/>
        </p:nvGrpSpPr>
        <p:grpSpPr>
          <a:xfrm>
            <a:off x="479425" y="5012039"/>
            <a:ext cx="5870523" cy="1160325"/>
            <a:chOff x="479425" y="4775746"/>
            <a:chExt cx="5870523" cy="1160325"/>
          </a:xfrm>
        </p:grpSpPr>
        <p:sp>
          <p:nvSpPr>
            <p:cNvPr id="27" name="角丸四角形 26">
              <a:extLst>
                <a:ext uri="{FF2B5EF4-FFF2-40B4-BE49-F238E27FC236}">
                  <a16:creationId xmlns:a16="http://schemas.microsoft.com/office/drawing/2014/main" id="{BC273039-515B-6227-600C-964D87DFACFF}"/>
                </a:ext>
              </a:extLst>
            </p:cNvPr>
            <p:cNvSpPr/>
            <p:nvPr/>
          </p:nvSpPr>
          <p:spPr>
            <a:xfrm>
              <a:off x="1258812" y="5465173"/>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28"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466386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販売制限カテゴリー</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089340"/>
            <a:ext cx="1123315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2400" b="1" dirty="0">
                <a:solidFill>
                  <a:schemeClr val="accent6"/>
                </a:solidFill>
                <a:latin typeface="Meiryo" panose="020B0604030504040204" pitchFamily="34" charset="-128"/>
                <a:ea typeface="Meiryo" panose="020B0604030504040204" pitchFamily="34" charset="-128"/>
              </a:rPr>
              <a:t>本タイアップは車関連のプロモーションに限定させていただきます。</a:t>
            </a:r>
            <a:endParaRPr lang="en-US" altLang="ja-JP" sz="2400" b="1" dirty="0">
              <a:solidFill>
                <a:schemeClr val="accent6"/>
              </a:solidFill>
              <a:latin typeface="Meiryo" panose="020B0604030504040204" pitchFamily="34" charset="-128"/>
              <a:ea typeface="Meiryo" panose="020B0604030504040204" pitchFamily="34" charset="-128"/>
            </a:endParaRPr>
          </a:p>
          <a:p>
            <a:pPr>
              <a:lnSpc>
                <a:spcPct val="120000"/>
              </a:lnSpc>
              <a:spcBef>
                <a:spcPct val="0"/>
              </a:spcBef>
              <a:defRPr/>
            </a:pPr>
            <a:br>
              <a:rPr lang="ja-JP" altLang="en-US" sz="12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プロモーション内容や取り上げるテーマ等によっては、実施いただけない場合がありますので、必ず事前に掲載可否を弊社にお問い合わせください。</a:t>
            </a:r>
            <a:br>
              <a:rPr lang="ja-JP" altLang="en-US" sz="16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また、広告主様のサイトが弊社の広告掲載基準を満たすことが、実施の条件となります。</a:t>
            </a:r>
            <a:endParaRPr lang="ja-JP" altLang="en-US" sz="12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780789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rPr>
              <a:t>販売</a:t>
            </a:r>
            <a:r>
              <a:rPr lang="ja-JP" altLang="en-US" b="1" dirty="0">
                <a:solidFill>
                  <a:schemeClr val="tx1">
                    <a:lumMod val="65000"/>
                    <a:lumOff val="35000"/>
                  </a:schemeClr>
                </a:solidFill>
                <a:latin typeface="+mn-ea"/>
              </a:rPr>
              <a:t>制限カテゴリー</a:t>
            </a:r>
            <a:endParaRPr kumimoji="1" lang="ja-JP" altLang="en-US" sz="3200" b="0" i="0" dirty="0">
              <a:solidFill>
                <a:schemeClr val="accent3"/>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443620" y="1268413"/>
            <a:ext cx="11593685" cy="3108543"/>
          </a:xfrm>
          <a:prstGeom prst="rect">
            <a:avLst/>
          </a:prstGeom>
          <a:noFill/>
        </p:spPr>
        <p:txBody>
          <a:bodyPr wrap="square">
            <a:spAutoFit/>
          </a:bodyPr>
          <a:lstStyle/>
          <a:p>
            <a:r>
              <a:rPr lang="ja-JP" altLang="en-US" dirty="0">
                <a:solidFill>
                  <a:schemeClr val="tx1">
                    <a:lumMod val="65000"/>
                    <a:lumOff val="35000"/>
                  </a:schemeClr>
                </a:solidFill>
                <a:latin typeface="+mn-ea"/>
              </a:rPr>
              <a:t>以下の内容はメディア観点でお断りすることがございます。</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ユーザーの健康・生命を害したり不快感を与える可能性のあるもの</a:t>
            </a:r>
            <a:endParaRPr lang="en-US" altLang="ja-JP"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子どもを含めユーザーに悪影響を及ぼす可能性のあるものおよびクライアント</a:t>
            </a:r>
            <a:r>
              <a:rPr lang="en-US" altLang="ja-JP" sz="1800" b="0" i="0" u="none" strike="noStrike" baseline="0" dirty="0">
                <a:solidFill>
                  <a:srgbClr val="595959"/>
                </a:solidFill>
                <a:latin typeface="+mn-ea"/>
              </a:rPr>
              <a:t>/</a:t>
            </a:r>
            <a:r>
              <a:rPr lang="ja-JP" altLang="en-US" sz="1800" b="0" i="0" u="none" strike="noStrike" baseline="0" dirty="0">
                <a:solidFill>
                  <a:srgbClr val="595959"/>
                </a:solidFill>
                <a:latin typeface="+mn-ea"/>
              </a:rPr>
              <a:t>当社の信用低下を招くもの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訴求する内容がセンシティブで当社が不適切と判断したもの</a:t>
            </a:r>
            <a:endParaRPr lang="en-US" altLang="ja-JP" sz="1800" b="0" i="0" u="none" strike="noStrike" baseline="0" dirty="0">
              <a:solidFill>
                <a:srgbClr val="595959"/>
              </a:solidFill>
              <a:latin typeface="+mn-ea"/>
            </a:endParaRPr>
          </a:p>
          <a:p>
            <a:endParaRPr lang="en-US" altLang="ja-JP" sz="1400" dirty="0">
              <a:solidFill>
                <a:schemeClr val="tx1">
                  <a:lumMod val="65000"/>
                  <a:lumOff val="35000"/>
                </a:schemeClr>
              </a:solidFill>
              <a:latin typeface="+mj-ea"/>
              <a:ea typeface="+mj-ea"/>
            </a:endParaRPr>
          </a:p>
          <a:p>
            <a:r>
              <a:rPr lang="ja-JP" altLang="en-US" sz="1400" dirty="0">
                <a:solidFill>
                  <a:schemeClr val="tx1">
                    <a:lumMod val="65000"/>
                    <a:lumOff val="35000"/>
                  </a:schemeClr>
                </a:solidFill>
                <a:latin typeface="+mj-ea"/>
                <a:ea typeface="+mj-ea"/>
              </a:rPr>
              <a:t>　</a:t>
            </a:r>
            <a:r>
              <a:rPr lang="ja-JP" altLang="en-US" sz="1400" dirty="0">
                <a:solidFill>
                  <a:schemeClr val="tx1">
                    <a:lumMod val="65000"/>
                    <a:lumOff val="35000"/>
                  </a:schemeClr>
                </a:solidFill>
                <a:latin typeface="ヒラギノ角ゴ Pro W3"/>
              </a:rPr>
              <a:t> </a:t>
            </a:r>
            <a:endParaRPr lang="en-US" altLang="ja-JP" sz="1400" dirty="0">
              <a:solidFill>
                <a:schemeClr val="tx1">
                  <a:lumMod val="65000"/>
                  <a:lumOff val="35000"/>
                </a:schemeClr>
              </a:solidFill>
              <a:latin typeface="+mj-ea"/>
              <a:ea typeface="+mj-ea"/>
            </a:endParaRPr>
          </a:p>
          <a:p>
            <a:endParaRPr lang="en-US" altLang="ja-JP" sz="1400" dirty="0">
              <a:solidFill>
                <a:schemeClr val="tx1">
                  <a:lumMod val="65000"/>
                  <a:lumOff val="35000"/>
                </a:schemeClr>
              </a:solidFill>
              <a:latin typeface="+mj-ea"/>
              <a:ea typeface="+mj-ea"/>
            </a:endParaRPr>
          </a:p>
          <a:p>
            <a:endParaRPr lang="en-US" altLang="ja-JP" sz="1400" b="1" dirty="0">
              <a:solidFill>
                <a:schemeClr val="tx1">
                  <a:lumMod val="65000"/>
                  <a:lumOff val="35000"/>
                </a:schemeClr>
              </a:solidFill>
              <a:latin typeface="+mj-ea"/>
              <a:ea typeface="+mj-ea"/>
            </a:endParaRPr>
          </a:p>
          <a:p>
            <a:pPr marL="449263" indent="-449263"/>
            <a:r>
              <a:rPr lang="ja-JP" altLang="en-US" sz="1400" dirty="0">
                <a:solidFill>
                  <a:schemeClr val="tx1">
                    <a:lumMod val="65000"/>
                    <a:lumOff val="35000"/>
                  </a:schemeClr>
                </a:solidFill>
                <a:latin typeface="ヒラギノ角ゴ Pro W3"/>
              </a:rPr>
              <a:t> </a:t>
            </a:r>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endParaRPr lang="en-US" altLang="ja-JP" sz="1400" dirty="0">
              <a:solidFill>
                <a:srgbClr val="008000"/>
              </a:solidFill>
              <a:latin typeface="ヒラギノ角ゴ Pro W3"/>
            </a:endParaRPr>
          </a:p>
        </p:txBody>
      </p:sp>
      <p:sp>
        <p:nvSpPr>
          <p:cNvPr id="9" name="テキスト プレースホルダー 1">
            <a:extLst>
              <a:ext uri="{FF2B5EF4-FFF2-40B4-BE49-F238E27FC236}">
                <a16:creationId xmlns:a16="http://schemas.microsoft.com/office/drawing/2014/main" id="{52A3D779-6794-581B-B76C-95C9D739918C}"/>
              </a:ext>
            </a:extLst>
          </p:cNvPr>
          <p:cNvSpPr>
            <a:spLocks noGrp="1"/>
          </p:cNvSpPr>
          <p:nvPr>
            <p:ph type="body" sz="quarter" idx="12"/>
          </p:nvPr>
        </p:nvSpPr>
        <p:spPr>
          <a:xfrm>
            <a:off x="595671" y="81412"/>
            <a:ext cx="866756" cy="410840"/>
          </a:xfrm>
        </p:spPr>
        <p:txBody>
          <a:bodyPr/>
          <a:lstStyle/>
          <a:p>
            <a:r>
              <a:rPr kumimoji="1" lang="ja-JP" altLang="en-US" dirty="0"/>
              <a:t>商品スペック</a:t>
            </a:r>
          </a:p>
        </p:txBody>
      </p:sp>
      <p:pic>
        <p:nvPicPr>
          <p:cNvPr id="11" name="図プレースホルダー 5" descr="アイコン&#10;&#10;自動的に生成された説明">
            <a:extLst>
              <a:ext uri="{FF2B5EF4-FFF2-40B4-BE49-F238E27FC236}">
                <a16:creationId xmlns:a16="http://schemas.microsoft.com/office/drawing/2014/main" id="{6B2ABE9F-61AA-89FB-029E-C86FA83A396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1213111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sp>
        <p:nvSpPr>
          <p:cNvPr id="5" name="正方形/長方形 4">
            <a:extLst>
              <a:ext uri="{FF2B5EF4-FFF2-40B4-BE49-F238E27FC236}">
                <a16:creationId xmlns:a16="http://schemas.microsoft.com/office/drawing/2014/main" id="{3DAE1C74-56E4-FAA3-2E2F-1CC35A74A151}"/>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0B8B4267-C54E-CCA8-5C2A-12F66860547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 name="タイトル 2">
            <a:extLst>
              <a:ext uri="{FF2B5EF4-FFF2-40B4-BE49-F238E27FC236}">
                <a16:creationId xmlns:a16="http://schemas.microsoft.com/office/drawing/2014/main" id="{17E66B90-7EA3-C1B6-53FF-3EB44D58D846}"/>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9" name="タイトル 2">
            <a:extLst>
              <a:ext uri="{FF2B5EF4-FFF2-40B4-BE49-F238E27FC236}">
                <a16:creationId xmlns:a16="http://schemas.microsoft.com/office/drawing/2014/main" id="{F098D606-E5EA-9FC3-990D-316D3AE1A8DC}"/>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ください。なお</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ホームベース 58">
            <a:extLst>
              <a:ext uri="{FF2B5EF4-FFF2-40B4-BE49-F238E27FC236}">
                <a16:creationId xmlns:a16="http://schemas.microsoft.com/office/drawing/2014/main" id="{9ADB7FF5-35B7-4DA6-7B40-74DC86AD2611}"/>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1" name="ホームベース 59">
            <a:extLst>
              <a:ext uri="{FF2B5EF4-FFF2-40B4-BE49-F238E27FC236}">
                <a16:creationId xmlns:a16="http://schemas.microsoft.com/office/drawing/2014/main" id="{78E05B8C-6049-6E22-BF51-59F3C91745EE}"/>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2" name="ホームベース 60">
            <a:extLst>
              <a:ext uri="{FF2B5EF4-FFF2-40B4-BE49-F238E27FC236}">
                <a16:creationId xmlns:a16="http://schemas.microsoft.com/office/drawing/2014/main" id="{EB41EF08-153A-87BF-DE08-9FB4D4CDB50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3" name="ホームベース 61">
            <a:extLst>
              <a:ext uri="{FF2B5EF4-FFF2-40B4-BE49-F238E27FC236}">
                <a16:creationId xmlns:a16="http://schemas.microsoft.com/office/drawing/2014/main" id="{A6EA03E6-B8E3-8523-14AC-69EE7B5FF5E9}"/>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4" name="ホームベース 62">
            <a:extLst>
              <a:ext uri="{FF2B5EF4-FFF2-40B4-BE49-F238E27FC236}">
                <a16:creationId xmlns:a16="http://schemas.microsoft.com/office/drawing/2014/main" id="{005213AF-E609-B2D4-3545-00A9983FEB49}"/>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5" name="ホームベース 63">
            <a:extLst>
              <a:ext uri="{FF2B5EF4-FFF2-40B4-BE49-F238E27FC236}">
                <a16:creationId xmlns:a16="http://schemas.microsoft.com/office/drawing/2014/main" id="{161689C7-E820-BFFD-15FF-D269CC0424E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6" name="ホームベース 64">
            <a:extLst>
              <a:ext uri="{FF2B5EF4-FFF2-40B4-BE49-F238E27FC236}">
                <a16:creationId xmlns:a16="http://schemas.microsoft.com/office/drawing/2014/main" id="{B866BD98-191F-4692-C6F1-E06FE6A66C6A}"/>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17" name="ホームベース 65">
            <a:extLst>
              <a:ext uri="{FF2B5EF4-FFF2-40B4-BE49-F238E27FC236}">
                <a16:creationId xmlns:a16="http://schemas.microsoft.com/office/drawing/2014/main" id="{95DDE777-AE20-2000-9C70-ED1DF8CB9AC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8" name="ホームベース 66">
            <a:extLst>
              <a:ext uri="{FF2B5EF4-FFF2-40B4-BE49-F238E27FC236}">
                <a16:creationId xmlns:a16="http://schemas.microsoft.com/office/drawing/2014/main" id="{4C44F6D0-9E3B-B7D5-4273-A12C6E69D84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9" name="ホームベース 67">
            <a:extLst>
              <a:ext uri="{FF2B5EF4-FFF2-40B4-BE49-F238E27FC236}">
                <a16:creationId xmlns:a16="http://schemas.microsoft.com/office/drawing/2014/main" id="{D370CB4A-AE71-210D-9E0F-5EA3F596608D}"/>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8">
            <a:extLst>
              <a:ext uri="{FF2B5EF4-FFF2-40B4-BE49-F238E27FC236}">
                <a16:creationId xmlns:a16="http://schemas.microsoft.com/office/drawing/2014/main" id="{DCA98CB3-FDD4-72D1-34DD-D5034A7C29F0}"/>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9">
            <a:extLst>
              <a:ext uri="{FF2B5EF4-FFF2-40B4-BE49-F238E27FC236}">
                <a16:creationId xmlns:a16="http://schemas.microsoft.com/office/drawing/2014/main" id="{BADE96F7-1489-646B-AA3A-8FAB3EAB2FA2}"/>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2" name="直線コネクタ 21">
            <a:extLst>
              <a:ext uri="{FF2B5EF4-FFF2-40B4-BE49-F238E27FC236}">
                <a16:creationId xmlns:a16="http://schemas.microsoft.com/office/drawing/2014/main" id="{011B83A6-858A-1985-6440-EFD71046A794}"/>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3" name="グループ化 22">
            <a:extLst>
              <a:ext uri="{FF2B5EF4-FFF2-40B4-BE49-F238E27FC236}">
                <a16:creationId xmlns:a16="http://schemas.microsoft.com/office/drawing/2014/main" id="{1E244ABA-AC2B-FF4D-ADDB-0BD2C29EE0EB}"/>
              </a:ext>
            </a:extLst>
          </p:cNvPr>
          <p:cNvGrpSpPr/>
          <p:nvPr/>
        </p:nvGrpSpPr>
        <p:grpSpPr>
          <a:xfrm>
            <a:off x="6838767" y="2316263"/>
            <a:ext cx="1876415" cy="469804"/>
            <a:chOff x="6757793" y="2283586"/>
            <a:chExt cx="1876415" cy="469804"/>
          </a:xfrm>
        </p:grpSpPr>
        <p:sp>
          <p:nvSpPr>
            <p:cNvPr id="24" name="テキスト ボックス 23">
              <a:extLst>
                <a:ext uri="{FF2B5EF4-FFF2-40B4-BE49-F238E27FC236}">
                  <a16:creationId xmlns:a16="http://schemas.microsoft.com/office/drawing/2014/main" id="{E69BD98F-8538-EBC2-3E5F-9F2803020EB3}"/>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25" name="グラフィックス 24" descr="バッジ: チェックマーク 1 単色塗りつぶし">
              <a:extLst>
                <a:ext uri="{FF2B5EF4-FFF2-40B4-BE49-F238E27FC236}">
                  <a16:creationId xmlns:a16="http://schemas.microsoft.com/office/drawing/2014/main" id="{DDF1C628-9B8B-29CD-E1F0-9FB1943316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26" name="グループ化 25">
            <a:extLst>
              <a:ext uri="{FF2B5EF4-FFF2-40B4-BE49-F238E27FC236}">
                <a16:creationId xmlns:a16="http://schemas.microsoft.com/office/drawing/2014/main" id="{4AC7749E-F51C-58E7-B8C8-35C50FDF2738}"/>
              </a:ext>
            </a:extLst>
          </p:cNvPr>
          <p:cNvGrpSpPr/>
          <p:nvPr/>
        </p:nvGrpSpPr>
        <p:grpSpPr>
          <a:xfrm>
            <a:off x="497907" y="2725521"/>
            <a:ext cx="885476" cy="1130553"/>
            <a:chOff x="455043" y="2752415"/>
            <a:chExt cx="885476" cy="1130553"/>
          </a:xfrm>
        </p:grpSpPr>
        <p:sp>
          <p:nvSpPr>
            <p:cNvPr id="27" name="角丸四角形 75">
              <a:extLst>
                <a:ext uri="{FF2B5EF4-FFF2-40B4-BE49-F238E27FC236}">
                  <a16:creationId xmlns:a16="http://schemas.microsoft.com/office/drawing/2014/main" id="{2826C815-7B40-8CB4-D727-649B0297EBE4}"/>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8" name="直角三角形 27">
              <a:extLst>
                <a:ext uri="{FF2B5EF4-FFF2-40B4-BE49-F238E27FC236}">
                  <a16:creationId xmlns:a16="http://schemas.microsoft.com/office/drawing/2014/main" id="{2DC92589-1F3C-FB1A-1CA2-AD789B491A5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9" name="直線コネクタ 28">
            <a:extLst>
              <a:ext uri="{FF2B5EF4-FFF2-40B4-BE49-F238E27FC236}">
                <a16:creationId xmlns:a16="http://schemas.microsoft.com/office/drawing/2014/main" id="{80B3A4FC-EA6B-98AA-76BA-F1B99447EDF8}"/>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0" name="円/楕円 78">
            <a:extLst>
              <a:ext uri="{FF2B5EF4-FFF2-40B4-BE49-F238E27FC236}">
                <a16:creationId xmlns:a16="http://schemas.microsoft.com/office/drawing/2014/main" id="{14BC67E6-1950-BD6C-F6F1-8FAB5B0B103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E129A285-4292-46B8-8366-5F7A5EACB044}"/>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32" name="グループ化 31">
            <a:extLst>
              <a:ext uri="{FF2B5EF4-FFF2-40B4-BE49-F238E27FC236}">
                <a16:creationId xmlns:a16="http://schemas.microsoft.com/office/drawing/2014/main" id="{8C69AAB9-36F7-B68F-D874-A35E635C0056}"/>
              </a:ext>
            </a:extLst>
          </p:cNvPr>
          <p:cNvGrpSpPr/>
          <p:nvPr/>
        </p:nvGrpSpPr>
        <p:grpSpPr>
          <a:xfrm>
            <a:off x="497907" y="3985671"/>
            <a:ext cx="885476" cy="1134053"/>
            <a:chOff x="455043" y="4012565"/>
            <a:chExt cx="885476" cy="1134053"/>
          </a:xfrm>
        </p:grpSpPr>
        <p:sp>
          <p:nvSpPr>
            <p:cNvPr id="33" name="直角三角形 32">
              <a:extLst>
                <a:ext uri="{FF2B5EF4-FFF2-40B4-BE49-F238E27FC236}">
                  <a16:creationId xmlns:a16="http://schemas.microsoft.com/office/drawing/2014/main" id="{D90E6787-9A7B-219F-EB85-C378CAF4E61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4" name="角丸四角形 82">
              <a:extLst>
                <a:ext uri="{FF2B5EF4-FFF2-40B4-BE49-F238E27FC236}">
                  <a16:creationId xmlns:a16="http://schemas.microsoft.com/office/drawing/2014/main" id="{7C542DCA-1B44-94F2-1044-8FCE5929E57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35" name="直角三角形 34">
            <a:extLst>
              <a:ext uri="{FF2B5EF4-FFF2-40B4-BE49-F238E27FC236}">
                <a16:creationId xmlns:a16="http://schemas.microsoft.com/office/drawing/2014/main" id="{477E4719-A8A5-DA76-03F2-9050F9A2E9F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6" name="直角三角形 35">
            <a:extLst>
              <a:ext uri="{FF2B5EF4-FFF2-40B4-BE49-F238E27FC236}">
                <a16:creationId xmlns:a16="http://schemas.microsoft.com/office/drawing/2014/main" id="{D236669C-E4E8-C2FC-9D04-171D7772E642}"/>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7" name="直線コネクタ 36">
            <a:extLst>
              <a:ext uri="{FF2B5EF4-FFF2-40B4-BE49-F238E27FC236}">
                <a16:creationId xmlns:a16="http://schemas.microsoft.com/office/drawing/2014/main" id="{49631423-87FB-8054-5C2B-67A28193F5C3}"/>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38" name="直線コネクタ 37">
            <a:extLst>
              <a:ext uri="{FF2B5EF4-FFF2-40B4-BE49-F238E27FC236}">
                <a16:creationId xmlns:a16="http://schemas.microsoft.com/office/drawing/2014/main" id="{CBBAA1C5-F1DB-ED61-BCE4-53EDF36A252C}"/>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1331585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プレースホルダー 7" descr="アイコン&#10;&#10;自動的に生成された説明">
            <a:extLst>
              <a:ext uri="{FF2B5EF4-FFF2-40B4-BE49-F238E27FC236}">
                <a16:creationId xmlns:a16="http://schemas.microsoft.com/office/drawing/2014/main" id="{1506DEF2-3508-6531-283E-31A2C060C8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その他・注意事項</a:t>
            </a:r>
            <a:endParaRPr lang="en-US" altLang="ja-JP" dirty="0"/>
          </a:p>
        </p:txBody>
      </p:sp>
    </p:spTree>
    <p:extLst>
      <p:ext uri="{BB962C8B-B14F-4D97-AF65-F5344CB8AC3E}">
        <p14:creationId xmlns:p14="http://schemas.microsoft.com/office/powerpoint/2010/main" val="2127803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0" name="Rectangle 46">
            <a:extLst>
              <a:ext uri="{FF2B5EF4-FFF2-40B4-BE49-F238E27FC236}">
                <a16:creationId xmlns:a16="http://schemas.microsoft.com/office/drawing/2014/main" id="{EBF15783-7276-05DC-9C85-9B873F85A13B}"/>
              </a:ext>
            </a:extLst>
          </p:cNvPr>
          <p:cNvSpPr>
            <a:spLocks noChangeArrowheads="1"/>
          </p:cNvSpPr>
          <p:nvPr/>
        </p:nvSpPr>
        <p:spPr bwMode="auto">
          <a:xfrm>
            <a:off x="479425" y="1291970"/>
            <a:ext cx="11233150" cy="50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企画ページ構成のための素材は、申込者・広告主様より完全パッケージ状態で納品いただきますが、</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弊社のガイドラインや判断に応じて、加筆や修正をさせていただく場合があります。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および記載内容に係わる財産権全ての権利処理が完了していること、情報の正確性についてヤフーに対して保証いただくものとします。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企画ページ上には「提供：○○」のスポンサークレジットの掲載が必須となります。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原則として掲載終了後はアーカイブ保存せず、企画ページは削除いたします。</a:t>
            </a:r>
            <a:r>
              <a:rPr lang="ja-JP" altLang="en-US" sz="1200" dirty="0">
                <a:solidFill>
                  <a:srgbClr val="545454"/>
                </a:solidFill>
                <a:latin typeface="メイリオ"/>
                <a:ea typeface="メイリオ"/>
              </a:rPr>
              <a:t>　</a:t>
            </a: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ページ上部に災害情報告知モジュールの掲載を行います。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編集誘導枠制作・入稿</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編集誘導枠は弊社で作成し入稿いたします。広告主様の公式ロゴを弊社担当営業まで送付ください。</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広告誘導</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誘導広告を申込者・広告主様で制作いただく場合、別紙「</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rPr>
              <a:t>タイアップ広告・クリエイティブ企画商品の誘導広告クリエイティブにおける表記ガイドライン</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を遵守してください。</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また原則として、タイアップを実施する</a:t>
            </a:r>
            <a:r>
              <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LINE</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ヤフーサービスのロゴやテキストの掲載が必須となります。そのため、通常の審査とは別にサービス部門での</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200" dirty="0">
                <a:solidFill>
                  <a:srgbClr val="545454"/>
                </a:solidFill>
                <a:latin typeface="メイリオ" panose="020B0604030504040204" pitchFamily="50" charset="-128"/>
                <a:ea typeface="メイリオ" panose="020B0604030504040204" pitchFamily="50" charset="-128"/>
              </a:rPr>
              <a:t>　  </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ブランドチェックが必要となりますので、必ず入稿前に弊社担当営業を通じてクリエイティブの確認をご依頼願います。</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510646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9C6FDA4E-E227-B891-9C14-FE6D96046939}"/>
              </a:ext>
            </a:extLst>
          </p:cNvPr>
          <p:cNvSpPr>
            <a:spLocks noChangeArrowheads="1"/>
          </p:cNvSpPr>
          <p:nvPr/>
        </p:nvSpPr>
        <p:spPr bwMode="auto">
          <a:xfrm>
            <a:off x="479425" y="1286840"/>
            <a:ext cx="11233150" cy="2405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600" dirty="0">
              <a:solidFill>
                <a:srgbClr val="545454"/>
              </a:solidFill>
              <a:latin typeface="メイリオ"/>
              <a:ea typeface="メイリオ"/>
            </a:endParaRPr>
          </a:p>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個人情報の保護に関する法律その他の関係法令・ガイドラインを遵守するとともに、善良な管理者の注意をもって適切に取り扱い、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79412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申込者・広告主様の故意または過失によって、ヤフーと申込者間の広告掲載契約に定める掲載開始日までに企画ページの掲載を開始できなかった場合、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緊急メンテナンスの発生などヤフーの責に帰すべき事由以外の原因により、企画ページの全部または一部を掲載できなかった場合、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ただし、ヤフーの故意または重過失による場合はこの限りではありません。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ヤフーは当該企画ページの掲載を停止することができるものとし、この場合、ヤフーは企画ページ不掲載の責を負わないものとします。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本商品につきましては、以下①～③を企画ページの掲載調整時間とし、ヤフーは当該掲載調整時間内の不具合、不完全掲載または未掲載について</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1293248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
        <p:nvSpPr>
          <p:cNvPr id="25" name="テキスト プレースホルダー 1">
            <a:extLst>
              <a:ext uri="{FF2B5EF4-FFF2-40B4-BE49-F238E27FC236}">
                <a16:creationId xmlns:a16="http://schemas.microsoft.com/office/drawing/2014/main" id="{EEBCFF60-156C-4A7F-1DF8-480164506501}"/>
              </a:ext>
            </a:extLst>
          </p:cNvPr>
          <p:cNvSpPr>
            <a:spLocks noGrp="1"/>
          </p:cNvSpPr>
          <p:nvPr>
            <p:ph type="body" sz="quarter" idx="12"/>
          </p:nvPr>
        </p:nvSpPr>
        <p:spPr>
          <a:xfrm>
            <a:off x="595671" y="81412"/>
            <a:ext cx="866756" cy="410840"/>
          </a:xfrm>
        </p:spPr>
        <p:txBody>
          <a:bodyPr/>
          <a:lstStyle/>
          <a:p>
            <a:r>
              <a:rPr kumimoji="1" lang="ja-JP" altLang="en-US" dirty="0"/>
              <a:t>その他・注意事項</a:t>
            </a:r>
          </a:p>
        </p:txBody>
      </p:sp>
      <p:pic>
        <p:nvPicPr>
          <p:cNvPr id="26" name="図プレースホルダー 8" descr="アイコン&#10;&#10;自動的に生成された説明">
            <a:extLst>
              <a:ext uri="{FF2B5EF4-FFF2-40B4-BE49-F238E27FC236}">
                <a16:creationId xmlns:a16="http://schemas.microsoft.com/office/drawing/2014/main" id="{E6C2FC2F-A7DE-8B9D-3E80-83A07ECFD9A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2063888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事前提案可否申請について</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6" name="表 5">
            <a:extLst>
              <a:ext uri="{FF2B5EF4-FFF2-40B4-BE49-F238E27FC236}">
                <a16:creationId xmlns:a16="http://schemas.microsoft.com/office/drawing/2014/main" id="{A4BC4EB1-A1D0-AACF-0E40-57E7A6A49302}"/>
              </a:ext>
            </a:extLst>
          </p:cNvPr>
          <p:cNvGraphicFramePr>
            <a:graphicFrameLocks noGrp="1"/>
          </p:cNvGraphicFramePr>
          <p:nvPr>
            <p:extLst>
              <p:ext uri="{D42A27DB-BD31-4B8C-83A1-F6EECF244321}">
                <p14:modId xmlns:p14="http://schemas.microsoft.com/office/powerpoint/2010/main" val="3345659083"/>
              </p:ext>
            </p:extLst>
          </p:nvPr>
        </p:nvGraphicFramePr>
        <p:xfrm>
          <a:off x="479425" y="2784042"/>
          <a:ext cx="11233150" cy="3597712"/>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dirty="0">
                          <a:solidFill>
                            <a:schemeClr val="accent3"/>
                          </a:solidFill>
                          <a:latin typeface="Meiryo" panose="020B0604030504040204" pitchFamily="34" charset="-128"/>
                          <a:ea typeface="Meiryo" panose="020B0604030504040204" pitchFamily="34" charset="-128"/>
                        </a:rPr>
                        <a:t>carview!</a:t>
                      </a:r>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7" name="角丸四角形 10">
            <a:extLst>
              <a:ext uri="{FF2B5EF4-FFF2-40B4-BE49-F238E27FC236}">
                <a16:creationId xmlns:a16="http://schemas.microsoft.com/office/drawing/2014/main" id="{CBB4473C-261D-F344-6F28-F3052DF5A2E2}"/>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5" name="正方形/長方形 4">
            <a:extLst>
              <a:ext uri="{FF2B5EF4-FFF2-40B4-BE49-F238E27FC236}">
                <a16:creationId xmlns:a16="http://schemas.microsoft.com/office/drawing/2014/main" id="{A424D529-0C20-8933-CAAE-C608A89E8748}"/>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88672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prstGeom prst="rect">
            <a:avLst/>
          </a:prstGeom>
        </p:spPr>
        <p:txBody>
          <a:bodyPr anchor="ctr">
            <a:normAutofit lnSpcReduction="10000"/>
          </a:bodyPr>
          <a:lstStyle/>
          <a:p>
            <a:r>
              <a:rPr lang="ja-JP" altLang="en-US" dirty="0"/>
              <a:t>概要</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prstGeom prst="rect">
            <a:avLst/>
          </a:prstGeom>
        </p:spPr>
        <p:txBody>
          <a:bodyPr anchor="ctr">
            <a:normAutofit lnSpcReduction="10000"/>
          </a:bodyPr>
          <a:lstStyle/>
          <a:p>
            <a:r>
              <a:rPr lang="ja-JP" altLang="en-US" dirty="0"/>
              <a:t>商品スペック</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prstGeom prst="rect">
            <a:avLst/>
          </a:prstGeom>
        </p:spPr>
        <p:txBody>
          <a:bodyPr anchor="ctr">
            <a:normAutofit lnSpcReduction="10000"/>
          </a:bodyPr>
          <a:lstStyle/>
          <a:p>
            <a:r>
              <a:rPr lang="ja-JP" altLang="en-US" dirty="0"/>
              <a:t>その他・注意事項</a:t>
            </a:r>
          </a:p>
        </p:txBody>
      </p:sp>
      <p:sp>
        <p:nvSpPr>
          <p:cNvPr id="12" name="テキスト プレースホルダー 11">
            <a:extLst>
              <a:ext uri="{FF2B5EF4-FFF2-40B4-BE49-F238E27FC236}">
                <a16:creationId xmlns:a16="http://schemas.microsoft.com/office/drawing/2014/main" id="{0C742CB2-8040-2A8A-E5A7-44002DF287D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lang="ja-JP" altLang="en-US"/>
              <a:t>仮</a:t>
            </a:r>
          </a:p>
        </p:txBody>
      </p:sp>
    </p:spTree>
    <p:extLst>
      <p:ext uri="{BB962C8B-B14F-4D97-AF65-F5344CB8AC3E}">
        <p14:creationId xmlns:p14="http://schemas.microsoft.com/office/powerpoint/2010/main" val="839962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sz="2000"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89E73D89-1E79-29E3-5CD9-B94468273385}"/>
              </a:ext>
            </a:extLst>
          </p:cNvPr>
          <p:cNvSpPr>
            <a:spLocks noChangeArrowheads="1"/>
          </p:cNvSpPr>
          <p:nvPr/>
        </p:nvSpPr>
        <p:spPr bwMode="auto">
          <a:xfrm>
            <a:off x="479426" y="1274209"/>
            <a:ext cx="8403317" cy="440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a:t>
            </a:r>
            <a:r>
              <a:rPr lang="ja-JP" altLang="en-US" sz="1600" kern="0" dirty="0">
                <a:solidFill>
                  <a:schemeClr val="accent3"/>
                </a:solidFill>
                <a:latin typeface="メイリオ"/>
                <a:ea typeface="メイリオ"/>
              </a:rPr>
              <a:t>画像タイプ</a:t>
            </a:r>
            <a:endParaRPr lang="en-US" altLang="ja-JP" sz="16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dirty="0">
                <a:solidFill>
                  <a:schemeClr val="accent3"/>
                </a:solidFill>
                <a:latin typeface="メイリオ"/>
                <a:ea typeface="メイリオ"/>
              </a:rPr>
              <a:t>「</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サービスロゴ」＋「広告・広告主体者表記」を必ずセットで掲載。</a:t>
            </a:r>
            <a:endParaRPr lang="en-US" altLang="ja-JP"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accent6"/>
                </a:solidFill>
                <a:latin typeface="メイリオ"/>
                <a:ea typeface="メイリオ"/>
              </a:rPr>
              <a:t>上記</a:t>
            </a:r>
            <a:r>
              <a:rPr lang="en-US" altLang="ja-JP" sz="1200" kern="0" dirty="0">
                <a:solidFill>
                  <a:schemeClr val="accent6"/>
                </a:solidFill>
                <a:latin typeface="メイリオ"/>
                <a:ea typeface="メイリオ"/>
              </a:rPr>
              <a:t>2</a:t>
            </a:r>
            <a:r>
              <a:rPr lang="ja-JP" altLang="en-US" sz="1200" kern="0" dirty="0">
                <a:solidFill>
                  <a:schemeClr val="accent6"/>
                </a:solidFill>
                <a:latin typeface="メイリオ"/>
                <a:ea typeface="メイリオ"/>
              </a:rPr>
              <a:t>要素は最大限離す必要があるため、以下のいずれかの通り対角線上に配置。</a:t>
            </a:r>
            <a:br>
              <a:rPr lang="en-US" altLang="ja-JP" sz="1200" kern="0" dirty="0">
                <a:solidFill>
                  <a:schemeClr val="accent6"/>
                </a:solidFill>
                <a:latin typeface="メイリオ"/>
                <a:ea typeface="メイリオ"/>
              </a:rPr>
            </a:br>
            <a:r>
              <a:rPr lang="ja-JP" altLang="en-US" sz="1200" kern="0" dirty="0">
                <a:solidFill>
                  <a:srgbClr val="545454"/>
                </a:solidFill>
                <a:latin typeface="メイリオ"/>
                <a:ea typeface="メイリオ"/>
              </a:rPr>
              <a:t>①</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サービスロゴ：左上、広告・広告主体者表記：右下</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サービスロゴ：右上、広告・広告主体者表記：左下</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サービスロゴは、視認性を確保できるサイズで掲載。</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その他、使用にあたっては別紙「</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4"/>
              </a:rPr>
              <a:t>タイアップ広告・クリエイティブ企画商品の誘導広告クリエイティブにおける表記ガイドライン</a:t>
            </a:r>
            <a:r>
              <a:rPr lang="ja-JP" altLang="en-US" sz="1200" kern="0" dirty="0">
                <a:solidFill>
                  <a:srgbClr val="545454"/>
                </a:solidFill>
                <a:latin typeface="メイリオ"/>
                <a:ea typeface="メイリオ"/>
              </a:rPr>
              <a:t>」 を遵守。</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サービスロゴ」は弊社担当営業より送付。</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広告・広告主体者表記は、以下いずれかの表記、形式で掲載。 </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①提供：クライアント名（テキスト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Sponsored by </a:t>
            </a:r>
            <a:r>
              <a:rPr lang="ja-JP" altLang="en-US" sz="1200" kern="0" dirty="0">
                <a:solidFill>
                  <a:srgbClr val="545454"/>
                </a:solidFill>
                <a:latin typeface="メイリオ"/>
                <a:ea typeface="メイリオ"/>
              </a:rPr>
              <a:t>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広告・広告主体者表記は、</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サービスロゴの</a:t>
            </a:r>
            <a:r>
              <a:rPr lang="en-US" altLang="ja-JP" sz="1000" kern="0" dirty="0">
                <a:solidFill>
                  <a:srgbClr val="545454"/>
                </a:solidFill>
                <a:latin typeface="メイリオ"/>
                <a:ea typeface="メイリオ"/>
              </a:rPr>
              <a:t>60%</a:t>
            </a:r>
            <a:r>
              <a:rPr lang="ja-JP" altLang="en-US" sz="1000" kern="0" dirty="0">
                <a:solidFill>
                  <a:srgbClr val="545454"/>
                </a:solidFill>
                <a:latin typeface="メイリオ"/>
                <a:ea typeface="メイリオ"/>
              </a:rPr>
              <a:t>～</a:t>
            </a:r>
            <a:r>
              <a:rPr lang="en-US" altLang="ja-JP" sz="1000" kern="0" dirty="0">
                <a:solidFill>
                  <a:srgbClr val="545454"/>
                </a:solidFill>
                <a:latin typeface="メイリオ"/>
                <a:ea typeface="メイリオ"/>
              </a:rPr>
              <a:t>100%</a:t>
            </a:r>
            <a:r>
              <a:rPr lang="ja-JP" altLang="en-US" sz="1000" kern="0" dirty="0">
                <a:solidFill>
                  <a:srgbClr val="545454"/>
                </a:solidFill>
                <a:latin typeface="メイリオ"/>
                <a:ea typeface="メイリオ"/>
              </a:rPr>
              <a:t>サイズを目安とする。</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ロゴの場合、「提供」「</a:t>
            </a:r>
            <a:r>
              <a:rPr lang="en" altLang="ja-JP" sz="1000" kern="0" dirty="0">
                <a:solidFill>
                  <a:srgbClr val="545454"/>
                </a:solidFill>
                <a:latin typeface="メイリオ"/>
                <a:ea typeface="メイリオ"/>
              </a:rPr>
              <a:t>Sponsored by</a:t>
            </a:r>
            <a:r>
              <a:rPr lang="ja-JP" altLang="en" sz="1000" kern="0" dirty="0">
                <a:solidFill>
                  <a:srgbClr val="545454"/>
                </a:solidFill>
                <a:latin typeface="メイリオ"/>
                <a:ea typeface="メイリオ"/>
              </a:rPr>
              <a:t>」</a:t>
            </a:r>
            <a:r>
              <a:rPr lang="ja-JP" altLang="en-US" sz="1000" kern="0" dirty="0">
                <a:solidFill>
                  <a:srgbClr val="545454"/>
                </a:solidFill>
                <a:latin typeface="メイリオ"/>
                <a:ea typeface="メイリオ"/>
              </a:rPr>
              <a:t>の広告表記は非表示でも可。</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広告に適用される「広告掲載基準」において「主体者の明示」が規定されています。</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（参照）</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広告ヘルプページ：</a:t>
            </a:r>
            <a:r>
              <a:rPr lang="en" altLang="ja-JP" sz="1000" kern="0" dirty="0">
                <a:solidFill>
                  <a:srgbClr val="545454"/>
                </a:solidFill>
                <a:latin typeface="メイリオ"/>
                <a:ea typeface="メイリオ"/>
                <a:hlinkClick r:id="rId5"/>
              </a:rPr>
              <a:t>https://ads-help.yahoo.co.jp/yahooads/guideline/articledetail?lan=ja&amp;aid=1617&amp;o=default</a:t>
            </a:r>
            <a:br>
              <a:rPr lang="en"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 altLang="ja-JP" sz="1000" kern="0" dirty="0">
                <a:solidFill>
                  <a:srgbClr val="545454"/>
                </a:solidFill>
                <a:latin typeface="メイリオ"/>
                <a:ea typeface="メイリオ"/>
              </a:rPr>
              <a:t>1.</a:t>
            </a:r>
            <a:r>
              <a:rPr lang="ja-JP" altLang="en-US" sz="1000" kern="0" dirty="0">
                <a:solidFill>
                  <a:srgbClr val="545454"/>
                </a:solidFill>
                <a:latin typeface="メイリオ"/>
                <a:ea typeface="メイリオ"/>
              </a:rPr>
              <a:t>会社名、ブランド名、商品名、サービス名のいずれかのロゴマークの表記商品写真などでの代替はできません。</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また、商標登録されていないものを使用する場合は、必ず会社名も明記してください。</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US" altLang="ja-JP" sz="1000" kern="0" dirty="0">
                <a:solidFill>
                  <a:srgbClr val="545454"/>
                </a:solidFill>
                <a:latin typeface="メイリオ"/>
                <a:ea typeface="メイリオ"/>
              </a:rPr>
              <a:t>2.</a:t>
            </a:r>
            <a:r>
              <a:rPr lang="ja-JP" altLang="en-US" sz="1000" kern="0" dirty="0">
                <a:solidFill>
                  <a:srgbClr val="545454"/>
                </a:solidFill>
                <a:latin typeface="メイリオ"/>
                <a:ea typeface="メイリオ"/>
              </a:rPr>
              <a:t>「提供：○○」などの表記</a:t>
            </a:r>
            <a:endParaRPr lang="en-US" altLang="ja-JP" sz="1000" kern="0" dirty="0">
              <a:solidFill>
                <a:srgbClr val="545454"/>
              </a:solidFill>
              <a:latin typeface="メイリオ"/>
              <a:ea typeface="メイリオ"/>
            </a:endParaRPr>
          </a:p>
        </p:txBody>
      </p:sp>
      <p:grpSp>
        <p:nvGrpSpPr>
          <p:cNvPr id="8" name="グループ化 7">
            <a:extLst>
              <a:ext uri="{FF2B5EF4-FFF2-40B4-BE49-F238E27FC236}">
                <a16:creationId xmlns:a16="http://schemas.microsoft.com/office/drawing/2014/main" id="{03A98D3F-8005-C22E-E0D5-B1DC0D1C0BC7}"/>
              </a:ext>
            </a:extLst>
          </p:cNvPr>
          <p:cNvGrpSpPr/>
          <p:nvPr/>
        </p:nvGrpSpPr>
        <p:grpSpPr>
          <a:xfrm>
            <a:off x="9009090" y="1274209"/>
            <a:ext cx="2703486" cy="2703486"/>
            <a:chOff x="9264352" y="1052736"/>
            <a:chExt cx="2227565" cy="2227565"/>
          </a:xfrm>
        </p:grpSpPr>
        <p:sp>
          <p:nvSpPr>
            <p:cNvPr id="10" name="正方形/長方形 9">
              <a:extLst>
                <a:ext uri="{FF2B5EF4-FFF2-40B4-BE49-F238E27FC236}">
                  <a16:creationId xmlns:a16="http://schemas.microsoft.com/office/drawing/2014/main" id="{1A2C3374-AA84-448F-8D92-36DE00E52B73}"/>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 name="角丸四角形 18">
              <a:extLst>
                <a:ext uri="{FF2B5EF4-FFF2-40B4-BE49-F238E27FC236}">
                  <a16:creationId xmlns:a16="http://schemas.microsoft.com/office/drawing/2014/main" id="{09DEF263-6827-F663-A7F2-58308D647777}"/>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 name="フッター プレースホルダー 3">
              <a:extLst>
                <a:ext uri="{FF2B5EF4-FFF2-40B4-BE49-F238E27FC236}">
                  <a16:creationId xmlns:a16="http://schemas.microsoft.com/office/drawing/2014/main" id="{7DCEB010-007D-2CB8-760B-BE91EEE658C1}"/>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pic>
          <p:nvPicPr>
            <p:cNvPr id="13" name="図 12">
              <a:extLst>
                <a:ext uri="{FF2B5EF4-FFF2-40B4-BE49-F238E27FC236}">
                  <a16:creationId xmlns:a16="http://schemas.microsoft.com/office/drawing/2014/main" id="{DBBCCDCC-23C6-B454-F9B6-C9DA594557BC}"/>
                </a:ext>
              </a:extLst>
            </p:cNvPr>
            <p:cNvPicPr>
              <a:picLocks noChangeAspect="1"/>
            </p:cNvPicPr>
            <p:nvPr/>
          </p:nvPicPr>
          <p:blipFill>
            <a:blip r:embed="rId6"/>
            <a:stretch>
              <a:fillRect/>
            </a:stretch>
          </p:blipFill>
          <p:spPr>
            <a:xfrm>
              <a:off x="9326194" y="1176837"/>
              <a:ext cx="1080000" cy="240341"/>
            </a:xfrm>
            <a:prstGeom prst="rect">
              <a:avLst/>
            </a:prstGeom>
          </p:spPr>
        </p:pic>
      </p:grpSp>
    </p:spTree>
    <p:extLst>
      <p:ext uri="{BB962C8B-B14F-4D97-AF65-F5344CB8AC3E}">
        <p14:creationId xmlns:p14="http://schemas.microsoft.com/office/powerpoint/2010/main" val="4201277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4F330584-D039-B8C2-141D-E3D37A6CCC4E}"/>
              </a:ext>
            </a:extLst>
          </p:cNvPr>
          <p:cNvSpPr>
            <a:spLocks noChangeArrowheads="1"/>
          </p:cNvSpPr>
          <p:nvPr/>
        </p:nvSpPr>
        <p:spPr bwMode="auto">
          <a:xfrm>
            <a:off x="479425" y="1274209"/>
            <a:ext cx="11233149" cy="15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None/>
              <a:defRPr/>
            </a:pPr>
            <a:r>
              <a:rPr lang="ja-JP" altLang="en-US" sz="1600" kern="0" dirty="0">
                <a:solidFill>
                  <a:srgbClr val="545454"/>
                </a:solidFill>
                <a:latin typeface="メイリオ"/>
                <a:ea typeface="メイリオ"/>
              </a:rPr>
              <a:t>■</a:t>
            </a:r>
            <a:r>
              <a:rPr lang="en-US" altLang="ja-JP" sz="1600" kern="0" dirty="0">
                <a:solidFill>
                  <a:srgbClr val="545454"/>
                </a:solidFill>
                <a:latin typeface="メイリオ"/>
                <a:ea typeface="メイリオ"/>
              </a:rPr>
              <a:t> </a:t>
            </a:r>
            <a:r>
              <a:rPr lang="ja-JP" altLang="en-US" sz="1600" kern="0" dirty="0">
                <a:solidFill>
                  <a:srgbClr val="545454"/>
                </a:solidFill>
                <a:latin typeface="メイリオ"/>
                <a:ea typeface="メイリオ"/>
              </a:rPr>
              <a:t>テキスト・レスポンシブタイプ</a:t>
            </a:r>
            <a:r>
              <a:rPr lang="ja-JP" altLang="en-US" sz="1600" kern="0" dirty="0">
                <a:solidFill>
                  <a:schemeClr val="accent3"/>
                </a:solidFill>
                <a:latin typeface="メイリオ"/>
                <a:ea typeface="メイリオ"/>
              </a:rPr>
              <a:t>画像タイプ</a:t>
            </a:r>
            <a:endParaRPr lang="en-US" altLang="ja-JP" sz="16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accent3"/>
                </a:solidFill>
                <a:latin typeface="メイリオ"/>
                <a:ea typeface="メイリオ"/>
              </a:rPr>
              <a:t>タイトル、または説明文に「</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サービス」をテキストで掲載</a:t>
            </a:r>
            <a:br>
              <a:rPr lang="en-US" altLang="ja-JP" sz="1200" kern="0" dirty="0">
                <a:solidFill>
                  <a:schemeClr val="accent3"/>
                </a:solidFill>
                <a:latin typeface="メイリオ"/>
                <a:ea typeface="メイリオ"/>
              </a:rPr>
            </a:br>
            <a:r>
              <a:rPr lang="en-US" altLang="ja-JP" sz="1200" kern="0" dirty="0">
                <a:solidFill>
                  <a:schemeClr val="accent3"/>
                </a:solidFill>
                <a:latin typeface="メイリオ"/>
                <a:ea typeface="メイリオ"/>
              </a:rPr>
              <a:t>※</a:t>
            </a:r>
            <a:r>
              <a:rPr lang="ja-JP" altLang="en-US" sz="1200" kern="0" dirty="0">
                <a:solidFill>
                  <a:schemeClr val="accent3"/>
                </a:solidFill>
                <a:latin typeface="メイリオ"/>
                <a:ea typeface="メイリオ"/>
              </a:rPr>
              <a:t>訴求内容の文量等との兼ね合いでスペース的に挿入が難しい場合は入れなくても可</a:t>
            </a:r>
            <a:endParaRPr lang="en-US" altLang="ja-JP" sz="12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accent3"/>
                </a:solidFill>
                <a:latin typeface="メイリオ"/>
                <a:ea typeface="メイリオ"/>
              </a:rPr>
              <a:t>縮小やトリミングによって、視認性を確保できなくなる可能性があるため、ロゴ、テキストに関わらず、画像への「</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サービス」表記の掲載は不可</a:t>
            </a:r>
            <a:endParaRPr lang="en-US" altLang="ja-JP" sz="1200" kern="0" dirty="0">
              <a:solidFill>
                <a:schemeClr val="accent3"/>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accent3"/>
                </a:solidFill>
                <a:latin typeface="メイリオ"/>
                <a:ea typeface="メイリオ"/>
              </a:rPr>
              <a:t>主体者表記はクライアント名</a:t>
            </a:r>
            <a:br>
              <a:rPr lang="en-US" altLang="ja-JP" sz="1200" kern="0" dirty="0">
                <a:solidFill>
                  <a:schemeClr val="accent3"/>
                </a:solidFill>
                <a:latin typeface="メイリオ"/>
                <a:ea typeface="メイリオ"/>
              </a:rPr>
            </a:br>
            <a:r>
              <a:rPr lang="en-US" altLang="ja-JP" sz="1200" kern="0" dirty="0">
                <a:solidFill>
                  <a:schemeClr val="accent3"/>
                </a:solidFill>
                <a:latin typeface="メイリオ"/>
                <a:ea typeface="メイリオ"/>
              </a:rPr>
              <a:t>※</a:t>
            </a:r>
            <a:r>
              <a:rPr lang="ja-JP" altLang="en-US" sz="1200" kern="0" dirty="0">
                <a:solidFill>
                  <a:schemeClr val="accent3"/>
                </a:solidFill>
                <a:latin typeface="メイリオ"/>
                <a:ea typeface="メイリオ"/>
              </a:rPr>
              <a:t>ただし、複数クライアントの協賛でタイアップ広告を実施する場合は、「</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サービス（合同協賛）」とする</a:t>
            </a:r>
          </a:p>
        </p:txBody>
      </p:sp>
      <p:grpSp>
        <p:nvGrpSpPr>
          <p:cNvPr id="6" name="グループ化 5">
            <a:extLst>
              <a:ext uri="{FF2B5EF4-FFF2-40B4-BE49-F238E27FC236}">
                <a16:creationId xmlns:a16="http://schemas.microsoft.com/office/drawing/2014/main" id="{7FF775EC-D748-62DB-EC4E-4CB61D90CB2A}"/>
              </a:ext>
            </a:extLst>
          </p:cNvPr>
          <p:cNvGrpSpPr/>
          <p:nvPr/>
        </p:nvGrpSpPr>
        <p:grpSpPr>
          <a:xfrm>
            <a:off x="4252272" y="3304020"/>
            <a:ext cx="4675580" cy="1369853"/>
            <a:chOff x="3231162" y="5586330"/>
            <a:chExt cx="3736700" cy="1094780"/>
          </a:xfrm>
        </p:grpSpPr>
        <p:sp>
          <p:nvSpPr>
            <p:cNvPr id="7" name="正方形/長方形 6">
              <a:extLst>
                <a:ext uri="{FF2B5EF4-FFF2-40B4-BE49-F238E27FC236}">
                  <a16:creationId xmlns:a16="http://schemas.microsoft.com/office/drawing/2014/main" id="{35CEB09A-62AE-E6E4-D4B5-BFEBAAE428B3}"/>
                </a:ext>
              </a:extLst>
            </p:cNvPr>
            <p:cNvSpPr/>
            <p:nvPr/>
          </p:nvSpPr>
          <p:spPr>
            <a:xfrm>
              <a:off x="3231162" y="5586330"/>
              <a:ext cx="3621360"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9FF36DE2-5EED-2C2E-F9A8-5420C3D863C3}"/>
                </a:ext>
              </a:extLst>
            </p:cNvPr>
            <p:cNvSpPr/>
            <p:nvPr/>
          </p:nvSpPr>
          <p:spPr>
            <a:xfrm>
              <a:off x="4260234" y="6175041"/>
              <a:ext cx="2707628" cy="215444"/>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15" name="正方形/長方形 14">
              <a:extLst>
                <a:ext uri="{FF2B5EF4-FFF2-40B4-BE49-F238E27FC236}">
                  <a16:creationId xmlns:a16="http://schemas.microsoft.com/office/drawing/2014/main" id="{1DA7BC29-3B9F-1A51-D09B-ED70E08E2E25}"/>
                </a:ext>
              </a:extLst>
            </p:cNvPr>
            <p:cNvSpPr/>
            <p:nvPr/>
          </p:nvSpPr>
          <p:spPr>
            <a:xfrm>
              <a:off x="4260234" y="5727753"/>
              <a:ext cx="2470543" cy="418155"/>
            </a:xfrm>
            <a:prstGeom prst="rect">
              <a:avLst/>
            </a:prstGeom>
          </p:spPr>
          <p:txBody>
            <a:bodyPr wrap="square">
              <a:spAutoFit/>
            </a:bodyPr>
            <a:lstStyle/>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4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400" dirty="0">
                <a:solidFill>
                  <a:srgbClr val="000000">
                    <a:lumMod val="75000"/>
                    <a:lumOff val="25000"/>
                  </a:srgbClr>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ED1BF6BC-CC27-A478-DE72-6BDCE94278D2}"/>
                </a:ext>
              </a:extLst>
            </p:cNvPr>
            <p:cNvSpPr/>
            <p:nvPr/>
          </p:nvSpPr>
          <p:spPr>
            <a:xfrm>
              <a:off x="3346419" y="5706990"/>
              <a:ext cx="866698" cy="863814"/>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17" name="グループ化 16">
            <a:extLst>
              <a:ext uri="{FF2B5EF4-FFF2-40B4-BE49-F238E27FC236}">
                <a16:creationId xmlns:a16="http://schemas.microsoft.com/office/drawing/2014/main" id="{4E2D38AC-8F7E-AE0E-F02B-384715F56BD9}"/>
              </a:ext>
            </a:extLst>
          </p:cNvPr>
          <p:cNvGrpSpPr/>
          <p:nvPr/>
        </p:nvGrpSpPr>
        <p:grpSpPr>
          <a:xfrm>
            <a:off x="9419017" y="3302057"/>
            <a:ext cx="2293557" cy="2085567"/>
            <a:chOff x="7108142" y="5137640"/>
            <a:chExt cx="1718438" cy="1562602"/>
          </a:xfrm>
        </p:grpSpPr>
        <p:sp>
          <p:nvSpPr>
            <p:cNvPr id="18" name="正方形/長方形 17">
              <a:extLst>
                <a:ext uri="{FF2B5EF4-FFF2-40B4-BE49-F238E27FC236}">
                  <a16:creationId xmlns:a16="http://schemas.microsoft.com/office/drawing/2014/main" id="{93C11405-A590-74D2-229E-5373EB95132E}"/>
                </a:ext>
              </a:extLst>
            </p:cNvPr>
            <p:cNvSpPr/>
            <p:nvPr/>
          </p:nvSpPr>
          <p:spPr>
            <a:xfrm>
              <a:off x="7108142" y="5137640"/>
              <a:ext cx="1718438" cy="1547015"/>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9" name="正方形/長方形 18">
              <a:extLst>
                <a:ext uri="{FF2B5EF4-FFF2-40B4-BE49-F238E27FC236}">
                  <a16:creationId xmlns:a16="http://schemas.microsoft.com/office/drawing/2014/main" id="{BC8FB138-9233-0DB5-B00C-0A756B0FA738}"/>
                </a:ext>
              </a:extLst>
            </p:cNvPr>
            <p:cNvSpPr/>
            <p:nvPr/>
          </p:nvSpPr>
          <p:spPr>
            <a:xfrm>
              <a:off x="7195773" y="5228982"/>
              <a:ext cx="1542173" cy="693883"/>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98596B77-9C19-5B6D-F645-0FB355097CE6}"/>
                </a:ext>
              </a:extLst>
            </p:cNvPr>
            <p:cNvSpPr/>
            <p:nvPr/>
          </p:nvSpPr>
          <p:spPr>
            <a:xfrm>
              <a:off x="7138889" y="6482214"/>
              <a:ext cx="1002493" cy="218028"/>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21" name="正方形/長方形 20">
              <a:extLst>
                <a:ext uri="{FF2B5EF4-FFF2-40B4-BE49-F238E27FC236}">
                  <a16:creationId xmlns:a16="http://schemas.microsoft.com/office/drawing/2014/main" id="{2CFFAFD8-5C85-A92B-72EA-1E466E82D8F2}"/>
                </a:ext>
              </a:extLst>
            </p:cNvPr>
            <p:cNvSpPr/>
            <p:nvPr/>
          </p:nvSpPr>
          <p:spPr>
            <a:xfrm>
              <a:off x="7119219" y="6014207"/>
              <a:ext cx="1618728" cy="484261"/>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grpSp>
        <p:nvGrpSpPr>
          <p:cNvPr id="22" name="グループ化 21">
            <a:extLst>
              <a:ext uri="{FF2B5EF4-FFF2-40B4-BE49-F238E27FC236}">
                <a16:creationId xmlns:a16="http://schemas.microsoft.com/office/drawing/2014/main" id="{AFE2DADF-E9B2-0C59-F9E7-634E67F6ABEE}"/>
              </a:ext>
            </a:extLst>
          </p:cNvPr>
          <p:cNvGrpSpPr/>
          <p:nvPr/>
        </p:nvGrpSpPr>
        <p:grpSpPr>
          <a:xfrm>
            <a:off x="479093" y="3304021"/>
            <a:ext cx="3282013" cy="1369853"/>
            <a:chOff x="600945" y="5586330"/>
            <a:chExt cx="2622969" cy="1094780"/>
          </a:xfrm>
        </p:grpSpPr>
        <p:sp>
          <p:nvSpPr>
            <p:cNvPr id="23" name="正方形/長方形 22">
              <a:extLst>
                <a:ext uri="{FF2B5EF4-FFF2-40B4-BE49-F238E27FC236}">
                  <a16:creationId xmlns:a16="http://schemas.microsoft.com/office/drawing/2014/main" id="{9F83BD1E-07FA-1432-0600-F93BF0E721DE}"/>
                </a:ext>
              </a:extLst>
            </p:cNvPr>
            <p:cNvSpPr/>
            <p:nvPr/>
          </p:nvSpPr>
          <p:spPr>
            <a:xfrm>
              <a:off x="600945" y="5586330"/>
              <a:ext cx="2362145"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4" name="正方形/長方形 23">
              <a:extLst>
                <a:ext uri="{FF2B5EF4-FFF2-40B4-BE49-F238E27FC236}">
                  <a16:creationId xmlns:a16="http://schemas.microsoft.com/office/drawing/2014/main" id="{1EE726CD-FF8F-E187-5F59-6A968A45CBD0}"/>
                </a:ext>
              </a:extLst>
            </p:cNvPr>
            <p:cNvSpPr/>
            <p:nvPr/>
          </p:nvSpPr>
          <p:spPr>
            <a:xfrm>
              <a:off x="753371" y="5794227"/>
              <a:ext cx="2470543" cy="245974"/>
            </a:xfrm>
            <a:prstGeom prst="rect">
              <a:avLst/>
            </a:prstGeom>
          </p:spPr>
          <p:txBody>
            <a:bodyPr wrap="square">
              <a:spAutoFit/>
            </a:bodyPr>
            <a:lstStyle/>
            <a:p>
              <a:r>
                <a:rPr lang="en-US" altLang="ja-JP" sz="1400" dirty="0">
                  <a:solidFill>
                    <a:schemeClr val="accent6"/>
                  </a:solidFill>
                  <a:latin typeface="Meiryo" panose="020B0604030504040204" pitchFamily="34" charset="-128"/>
                  <a:ea typeface="Meiryo" panose="020B0604030504040204" pitchFamily="34" charset="-128"/>
                </a:rPr>
                <a:t>×××××××××××</a:t>
              </a:r>
              <a:endParaRPr lang="ja-JP" altLang="en-US" sz="1400" dirty="0">
                <a:solidFill>
                  <a:schemeClr val="accent6"/>
                </a:solidFill>
                <a:latin typeface="Meiryo" panose="020B0604030504040204" pitchFamily="34" charset="-128"/>
                <a:ea typeface="Meiryo" panose="020B0604030504040204" pitchFamily="34" charset="-128"/>
              </a:endParaRPr>
            </a:p>
          </p:txBody>
        </p:sp>
        <p:sp>
          <p:nvSpPr>
            <p:cNvPr id="25" name="正方形/長方形 24">
              <a:extLst>
                <a:ext uri="{FF2B5EF4-FFF2-40B4-BE49-F238E27FC236}">
                  <a16:creationId xmlns:a16="http://schemas.microsoft.com/office/drawing/2014/main" id="{99234D5B-53F9-E513-018C-006CA3781963}"/>
                </a:ext>
              </a:extLst>
            </p:cNvPr>
            <p:cNvSpPr/>
            <p:nvPr/>
          </p:nvSpPr>
          <p:spPr>
            <a:xfrm>
              <a:off x="753371" y="6056849"/>
              <a:ext cx="2470543" cy="368960"/>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sp>
        <p:nvSpPr>
          <p:cNvPr id="30" name="テキスト プレースホルダー 3">
            <a:extLst>
              <a:ext uri="{FF2B5EF4-FFF2-40B4-BE49-F238E27FC236}">
                <a16:creationId xmlns:a16="http://schemas.microsoft.com/office/drawing/2014/main" id="{73A2245B-0E86-3EDF-7D3E-AC729ADCF493}"/>
              </a:ext>
            </a:extLst>
          </p:cNvPr>
          <p:cNvSpPr>
            <a:spLocks noGrp="1"/>
          </p:cNvSpPr>
          <p:nvPr>
            <p:ph type="body" sz="quarter" idx="10"/>
          </p:nvPr>
        </p:nvSpPr>
        <p:spPr>
          <a:xfrm>
            <a:off x="1887808" y="252000"/>
            <a:ext cx="8136904" cy="335028"/>
          </a:xfrm>
        </p:spPr>
        <p:txBody>
          <a:bodyPr/>
          <a:lstStyle/>
          <a:p>
            <a:r>
              <a:rPr lang="ja-JP" altLang="en-US" sz="2000"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p:txBody>
      </p:sp>
    </p:spTree>
    <p:extLst>
      <p:ext uri="{BB962C8B-B14F-4D97-AF65-F5344CB8AC3E}">
        <p14:creationId xmlns:p14="http://schemas.microsoft.com/office/powerpoint/2010/main" val="21483222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概要</a:t>
            </a:r>
            <a:endParaRPr lang="en-US" altLang="ja-JP" dirty="0"/>
          </a:p>
        </p:txBody>
      </p:sp>
    </p:spTree>
    <p:extLst>
      <p:ext uri="{BB962C8B-B14F-4D97-AF65-F5344CB8AC3E}">
        <p14:creationId xmlns:p14="http://schemas.microsoft.com/office/powerpoint/2010/main" val="2376920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carview! </a:t>
            </a:r>
            <a:r>
              <a:rPr kumimoji="1" lang="ja-JP" altLang="en-US" sz="2000" dirty="0">
                <a:latin typeface="Meiryo" panose="020B0604030504040204" pitchFamily="34" charset="-128"/>
                <a:ea typeface="Meiryo" panose="020B0604030504040204" pitchFamily="34" charset="-128"/>
              </a:rPr>
              <a:t>タイアップ</a:t>
            </a:r>
            <a:endParaRPr kumimoji="1" lang="en-US" altLang="ja-JP" sz="2000" dirty="0">
              <a:latin typeface="Meiryo" panose="020B0604030504040204" pitchFamily="34" charset="-128"/>
              <a:ea typeface="Meiryo" panose="020B0604030504040204" pitchFamily="34" charset="-128"/>
            </a:endParaRPr>
          </a:p>
          <a:p>
            <a:r>
              <a:rPr kumimoji="1" lang="en-US" altLang="ja-JP" sz="2000" dirty="0">
                <a:latin typeface="Meiryo" panose="020B0604030504040204" pitchFamily="34" charset="-128"/>
                <a:ea typeface="Meiryo" panose="020B0604030504040204" pitchFamily="34" charset="-128"/>
              </a:rPr>
              <a:t>2024</a:t>
            </a:r>
            <a:r>
              <a:rPr kumimoji="1" lang="ja-JP" altLang="en-US" sz="2000">
                <a:latin typeface="Meiryo" panose="020B0604030504040204" pitchFamily="34" charset="-128"/>
                <a:ea typeface="Meiryo" panose="020B0604030504040204" pitchFamily="34" charset="-128"/>
              </a:rPr>
              <a:t>年</a:t>
            </a:r>
            <a:r>
              <a:rPr lang="en-US" altLang="ja-JP" sz="2000" dirty="0"/>
              <a:t>4</a:t>
            </a:r>
            <a:r>
              <a:rPr kumimoji="1" lang="ja-JP" altLang="en-US" sz="2000">
                <a:latin typeface="Meiryo" panose="020B0604030504040204" pitchFamily="34" charset="-128"/>
                <a:ea typeface="Meiryo" panose="020B0604030504040204" pitchFamily="34" charset="-128"/>
              </a:rPr>
              <a:t>月</a:t>
            </a:r>
            <a:r>
              <a:rPr kumimoji="1" lang="en-US" altLang="ja-JP" sz="2000" dirty="0">
                <a:latin typeface="Meiryo" panose="020B0604030504040204" pitchFamily="34" charset="-128"/>
                <a:ea typeface="Meiryo" panose="020B0604030504040204" pitchFamily="34" charset="-128"/>
              </a:rPr>
              <a:t>~2024</a:t>
            </a:r>
            <a:r>
              <a:rPr kumimoji="1" lang="ja-JP" altLang="en-US" sz="2000">
                <a:latin typeface="Meiryo" panose="020B0604030504040204" pitchFamily="34" charset="-128"/>
                <a:ea typeface="Meiryo" panose="020B0604030504040204" pitchFamily="34" charset="-128"/>
              </a:rPr>
              <a:t>年</a:t>
            </a:r>
            <a:r>
              <a:rPr lang="en-US" altLang="ja-JP" dirty="0"/>
              <a:t>9</a:t>
            </a:r>
            <a:r>
              <a:rPr kumimoji="1" lang="ja-JP" altLang="en-US" sz="2000">
                <a:latin typeface="Meiryo" panose="020B0604030504040204" pitchFamily="34" charset="-128"/>
                <a:ea typeface="Meiryo" panose="020B0604030504040204" pitchFamily="34" charset="-128"/>
              </a:rPr>
              <a:t>月商品 </a:t>
            </a:r>
            <a:r>
              <a:rPr kumimoji="1" lang="ja-JP" altLang="en-US" sz="2000" dirty="0">
                <a:latin typeface="Meiryo" panose="020B0604030504040204" pitchFamily="34" charset="-128"/>
                <a:ea typeface="Meiryo" panose="020B0604030504040204" pitchFamily="34" charset="-128"/>
              </a:rPr>
              <a:t>変更点</a:t>
            </a:r>
          </a:p>
        </p:txBody>
      </p:sp>
      <p:sp>
        <p:nvSpPr>
          <p:cNvPr id="54" name="テキスト ボックス 53">
            <a:extLst>
              <a:ext uri="{FF2B5EF4-FFF2-40B4-BE49-F238E27FC236}">
                <a16:creationId xmlns:a16="http://schemas.microsoft.com/office/drawing/2014/main" id="{24B59F1B-6995-5894-7276-B5BD236704B6}"/>
              </a:ext>
            </a:extLst>
          </p:cNvPr>
          <p:cNvSpPr txBox="1"/>
          <p:nvPr/>
        </p:nvSpPr>
        <p:spPr>
          <a:xfrm>
            <a:off x="7416801" y="267164"/>
            <a:ext cx="2482614"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dirty="0">
                <a:latin typeface="Meiryo" panose="020B0604030504040204" pitchFamily="34" charset="-128"/>
                <a:ea typeface="Meiryo" panose="020B0604030504040204" pitchFamily="34" charset="-128"/>
              </a:rPr>
              <a:t> carview!</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タイアップ</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10</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）からの変更点</a:t>
            </a:r>
          </a:p>
        </p:txBody>
      </p:sp>
      <p:sp>
        <p:nvSpPr>
          <p:cNvPr id="3" name="角丸四角形 3">
            <a:extLst>
              <a:ext uri="{FF2B5EF4-FFF2-40B4-BE49-F238E27FC236}">
                <a16:creationId xmlns:a16="http://schemas.microsoft.com/office/drawing/2014/main" id="{F3FE249C-5754-01A6-0649-75F63AF286B2}"/>
              </a:ext>
            </a:extLst>
          </p:cNvPr>
          <p:cNvSpPr/>
          <p:nvPr/>
        </p:nvSpPr>
        <p:spPr>
          <a:xfrm>
            <a:off x="503161" y="3471957"/>
            <a:ext cx="10034798" cy="64531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chemeClr val="accent3"/>
                </a:solidFill>
                <a:latin typeface="Meiryo"/>
                <a:ea typeface="Meiryo"/>
              </a:rPr>
              <a:t>掲載期間</a:t>
            </a:r>
            <a:r>
              <a:rPr lang="en-US" altLang="ja-JP" sz="2000" b="1" spc="300" dirty="0">
                <a:solidFill>
                  <a:schemeClr val="accent3"/>
                </a:solidFill>
                <a:latin typeface="Meiryo"/>
                <a:ea typeface="Meiryo"/>
              </a:rPr>
              <a:t>2024年3月31日</a:t>
            </a:r>
            <a:r>
              <a:rPr lang="ja-JP" altLang="en-US" sz="2000" b="1" spc="300">
                <a:solidFill>
                  <a:schemeClr val="accent3"/>
                </a:solidFill>
                <a:latin typeface="Meiryo"/>
                <a:ea typeface="Meiryo"/>
              </a:rPr>
              <a:t>までの商品がご好評につき、</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chemeClr val="accent3"/>
                </a:solidFill>
                <a:latin typeface="Meiryo"/>
                <a:ea typeface="Meiryo"/>
              </a:rPr>
              <a:t>掲載期間のみ変更した商品を</a:t>
            </a:r>
            <a:r>
              <a:rPr lang="en-US" altLang="ja-JP" sz="2000" b="1" spc="300" dirty="0">
                <a:solidFill>
                  <a:schemeClr val="accent3"/>
                </a:solidFill>
                <a:latin typeface="Meiryo"/>
                <a:ea typeface="Meiryo"/>
              </a:rPr>
              <a:t>2024年1月24日</a:t>
            </a:r>
            <a:r>
              <a:rPr lang="ja-JP" altLang="en-US" sz="2000" b="1" spc="300">
                <a:solidFill>
                  <a:schemeClr val="accent3"/>
                </a:solidFill>
                <a:latin typeface="Meiryo"/>
                <a:ea typeface="Meiryo"/>
              </a:rPr>
              <a:t>に新たにリリースしました。</a:t>
            </a:r>
            <a:endParaRPr lang="en-US" altLang="ja-JP" sz="2000" b="1" spc="300" dirty="0">
              <a:solidFill>
                <a:schemeClr val="accent3"/>
              </a:solidFill>
              <a:latin typeface="Meiryo"/>
              <a:ea typeface="Meiryo"/>
            </a:endParaRPr>
          </a:p>
        </p:txBody>
      </p:sp>
    </p:spTree>
    <p:extLst>
      <p:ext uri="{BB962C8B-B14F-4D97-AF65-F5344CB8AC3E}">
        <p14:creationId xmlns:p14="http://schemas.microsoft.com/office/powerpoint/2010/main" val="2047344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プレースホルダー 7" descr="アイコン&#10;&#10;自動的に生成された説明">
            <a:extLst>
              <a:ext uri="{FF2B5EF4-FFF2-40B4-BE49-F238E27FC236}">
                <a16:creationId xmlns:a16="http://schemas.microsoft.com/office/drawing/2014/main" id="{3081726E-6240-5DBE-5C30-227DD5964267}"/>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商品スペック</a:t>
            </a:r>
            <a:endParaRPr lang="en-US" altLang="ja-JP" dirty="0"/>
          </a:p>
        </p:txBody>
      </p:sp>
    </p:spTree>
    <p:extLst>
      <p:ext uri="{BB962C8B-B14F-4D97-AF65-F5344CB8AC3E}">
        <p14:creationId xmlns:p14="http://schemas.microsoft.com/office/powerpoint/2010/main" val="507945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carview! </a:t>
            </a:r>
            <a:r>
              <a:rPr lang="ja-JP" altLang="en-US" dirty="0"/>
              <a:t>タイアップ</a:t>
            </a:r>
            <a:r>
              <a:rPr lang="en-US" altLang="ja-JP" dirty="0"/>
              <a:t> </a:t>
            </a:r>
            <a:r>
              <a:rPr lang="en-US" altLang="ja-JP" sz="1600" dirty="0"/>
              <a:t>– </a:t>
            </a:r>
            <a:r>
              <a:rPr lang="ja-JP" altLang="en-US" sz="1600" dirty="0"/>
              <a:t>スマートフォン </a:t>
            </a:r>
            <a:r>
              <a:rPr lang="en-US" altLang="ja-JP" sz="1600" dirty="0"/>
              <a:t>–</a:t>
            </a:r>
            <a:endParaRPr kumimoji="1" lang="ja-JP" altLang="en-US" sz="1600" dirty="0"/>
          </a:p>
        </p:txBody>
      </p:sp>
      <p:sp>
        <p:nvSpPr>
          <p:cNvPr id="7" name="正方形/長方形 6">
            <a:extLst>
              <a:ext uri="{FF2B5EF4-FFF2-40B4-BE49-F238E27FC236}">
                <a16:creationId xmlns:a16="http://schemas.microsoft.com/office/drawing/2014/main" id="{C4764640-370B-DEEA-2F1D-06B5178F1F2D}"/>
              </a:ext>
            </a:extLst>
          </p:cNvPr>
          <p:cNvSpPr/>
          <p:nvPr/>
        </p:nvSpPr>
        <p:spPr>
          <a:xfrm>
            <a:off x="798320" y="2324714"/>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DFECE823-C5A9-D6EF-4650-B4DA140343A6}"/>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accent3"/>
                </a:solidFill>
                <a:latin typeface="Meiryo" panose="020B0604030504040204" pitchFamily="34" charset="-128"/>
                <a:ea typeface="Meiryo" panose="020B0604030504040204" pitchFamily="34" charset="-128"/>
              </a:rPr>
              <a:t>スマートフォン</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419068D3-21D4-7A38-20FA-FDBD63D7FB77}"/>
              </a:ext>
            </a:extLst>
          </p:cNvPr>
          <p:cNvSpPr txBox="1"/>
          <p:nvPr/>
        </p:nvSpPr>
        <p:spPr>
          <a:xfrm>
            <a:off x="1320084" y="2963456"/>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最新情報枠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10" name="角丸四角形 19">
            <a:extLst>
              <a:ext uri="{FF2B5EF4-FFF2-40B4-BE49-F238E27FC236}">
                <a16:creationId xmlns:a16="http://schemas.microsoft.com/office/drawing/2014/main" id="{AC055B09-6A23-1CA4-4845-562C18222EC0}"/>
              </a:ext>
            </a:extLst>
          </p:cNvPr>
          <p:cNvSpPr/>
          <p:nvPr/>
        </p:nvSpPr>
        <p:spPr>
          <a:xfrm>
            <a:off x="1176032" y="2502438"/>
            <a:ext cx="41686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37" name="角丸四角形 48">
            <a:extLst>
              <a:ext uri="{FF2B5EF4-FFF2-40B4-BE49-F238E27FC236}">
                <a16:creationId xmlns:a16="http://schemas.microsoft.com/office/drawing/2014/main" id="{2FEC48E9-C433-5401-C208-581631E4A5DD}"/>
              </a:ext>
            </a:extLst>
          </p:cNvPr>
          <p:cNvSpPr/>
          <p:nvPr/>
        </p:nvSpPr>
        <p:spPr>
          <a:xfrm>
            <a:off x="9595914" y="3519327"/>
            <a:ext cx="1188132" cy="2379882"/>
          </a:xfrm>
          <a:prstGeom prst="roundRect">
            <a:avLst>
              <a:gd name="adj" fmla="val 7298"/>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pic>
        <p:nvPicPr>
          <p:cNvPr id="38" name="図 37">
            <a:extLst>
              <a:ext uri="{FF2B5EF4-FFF2-40B4-BE49-F238E27FC236}">
                <a16:creationId xmlns:a16="http://schemas.microsoft.com/office/drawing/2014/main" id="{047E23A2-68A9-1B38-A5A6-EC855D5EB978}"/>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9536862" y="3467022"/>
            <a:ext cx="1306236" cy="2532590"/>
          </a:xfrm>
          <a:prstGeom prst="rect">
            <a:avLst/>
          </a:prstGeom>
        </p:spPr>
      </p:pic>
      <p:sp>
        <p:nvSpPr>
          <p:cNvPr id="39" name="object 4">
            <a:extLst>
              <a:ext uri="{FF2B5EF4-FFF2-40B4-BE49-F238E27FC236}">
                <a16:creationId xmlns:a16="http://schemas.microsoft.com/office/drawing/2014/main" id="{F1659362-ACAF-CCF2-8A2B-D05F12BF2ABD}"/>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タイアップは、新車購入を検討中の高年収層が多く訪れる</a:t>
            </a: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において、</a:t>
            </a:r>
            <a:endParaRPr lang="en-US" altLang="ja-JP" sz="1600" spc="-5" dirty="0">
              <a:solidFill>
                <a:schemeClr val="accent3"/>
              </a:solidFill>
              <a:latin typeface="メイリオ"/>
              <a:cs typeface="メイリオ"/>
            </a:endParaRPr>
          </a:p>
          <a:p>
            <a:pPr>
              <a:lnSpc>
                <a:spcPct val="130000"/>
              </a:lnSpc>
            </a:pPr>
            <a:r>
              <a:rPr lang="ja-JP" altLang="en-US" sz="1600" b="1" spc="-5" dirty="0">
                <a:solidFill>
                  <a:schemeClr val="accent3"/>
                </a:solidFill>
                <a:latin typeface="メイリオ"/>
                <a:cs typeface="メイリオ"/>
              </a:rPr>
              <a:t>編集部が独自の視点で広告主様の商品へのユーザー関与を高めるコンテンツを制作、掲載します。</a:t>
            </a:r>
          </a:p>
        </p:txBody>
      </p:sp>
      <p:sp>
        <p:nvSpPr>
          <p:cNvPr id="40" name="ホームベース 12">
            <a:extLst>
              <a:ext uri="{FF2B5EF4-FFF2-40B4-BE49-F238E27FC236}">
                <a16:creationId xmlns:a16="http://schemas.microsoft.com/office/drawing/2014/main" id="{258B9148-E167-D899-77A1-A44B1E210FB9}"/>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1" name="ホームベース 13">
            <a:extLst>
              <a:ext uri="{FF2B5EF4-FFF2-40B4-BE49-F238E27FC236}">
                <a16:creationId xmlns:a16="http://schemas.microsoft.com/office/drawing/2014/main" id="{4F6E8052-F30E-6AA0-663D-B22FB9DC7D1D}"/>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2" name="ホームベース 14">
            <a:extLst>
              <a:ext uri="{FF2B5EF4-FFF2-40B4-BE49-F238E27FC236}">
                <a16:creationId xmlns:a16="http://schemas.microsoft.com/office/drawing/2014/main" id="{2407D189-BA37-AAE1-1430-E0D3C110A1E3}"/>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43" name="グループ化 42">
            <a:extLst>
              <a:ext uri="{FF2B5EF4-FFF2-40B4-BE49-F238E27FC236}">
                <a16:creationId xmlns:a16="http://schemas.microsoft.com/office/drawing/2014/main" id="{8DEC547A-9AAB-E632-B917-430306E28688}"/>
              </a:ext>
            </a:extLst>
          </p:cNvPr>
          <p:cNvGrpSpPr>
            <a:grpSpLocks noChangeAspect="1"/>
          </p:cNvGrpSpPr>
          <p:nvPr/>
        </p:nvGrpSpPr>
        <p:grpSpPr>
          <a:xfrm>
            <a:off x="6437015" y="4640551"/>
            <a:ext cx="249064" cy="137434"/>
            <a:chOff x="5270129" y="3256673"/>
            <a:chExt cx="396700" cy="218901"/>
          </a:xfrm>
        </p:grpSpPr>
        <p:sp>
          <p:nvSpPr>
            <p:cNvPr id="44" name="直角三角形 43">
              <a:extLst>
                <a:ext uri="{FF2B5EF4-FFF2-40B4-BE49-F238E27FC236}">
                  <a16:creationId xmlns:a16="http://schemas.microsoft.com/office/drawing/2014/main" id="{50F4F7C3-F405-2EA8-8B33-C298240AF337}"/>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5" name="直角三角形 44">
              <a:extLst>
                <a:ext uri="{FF2B5EF4-FFF2-40B4-BE49-F238E27FC236}">
                  <a16:creationId xmlns:a16="http://schemas.microsoft.com/office/drawing/2014/main" id="{850639B4-A43D-26B1-7667-5DFF357781E2}"/>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46" name="グループ化 45">
            <a:extLst>
              <a:ext uri="{FF2B5EF4-FFF2-40B4-BE49-F238E27FC236}">
                <a16:creationId xmlns:a16="http://schemas.microsoft.com/office/drawing/2014/main" id="{29DFB236-E5E8-FF70-B782-C9A2CFBBF478}"/>
              </a:ext>
            </a:extLst>
          </p:cNvPr>
          <p:cNvGrpSpPr>
            <a:grpSpLocks noChangeAspect="1"/>
          </p:cNvGrpSpPr>
          <p:nvPr/>
        </p:nvGrpSpPr>
        <p:grpSpPr>
          <a:xfrm>
            <a:off x="8759710" y="4640551"/>
            <a:ext cx="249064" cy="137434"/>
            <a:chOff x="5270129" y="3256673"/>
            <a:chExt cx="396700" cy="218901"/>
          </a:xfrm>
        </p:grpSpPr>
        <p:sp>
          <p:nvSpPr>
            <p:cNvPr id="47" name="直角三角形 46">
              <a:extLst>
                <a:ext uri="{FF2B5EF4-FFF2-40B4-BE49-F238E27FC236}">
                  <a16:creationId xmlns:a16="http://schemas.microsoft.com/office/drawing/2014/main" id="{71648098-9D74-0225-9D0F-375ACA469B15}"/>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8" name="直角三角形 47">
              <a:extLst>
                <a:ext uri="{FF2B5EF4-FFF2-40B4-BE49-F238E27FC236}">
                  <a16:creationId xmlns:a16="http://schemas.microsoft.com/office/drawing/2014/main" id="{59A6B535-3E2C-622B-DC36-131E6CDB29C7}"/>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49" name="直線矢印コネクタ 48">
            <a:extLst>
              <a:ext uri="{FF2B5EF4-FFF2-40B4-BE49-F238E27FC236}">
                <a16:creationId xmlns:a16="http://schemas.microsoft.com/office/drawing/2014/main" id="{F112CA70-71F4-F226-4E2F-3FD9FAA19DA7}"/>
              </a:ext>
            </a:extLst>
          </p:cNvPr>
          <p:cNvCxnSpPr>
            <a:cxnSpLocks/>
          </p:cNvCxnSpPr>
          <p:nvPr/>
        </p:nvCxnSpPr>
        <p:spPr>
          <a:xfrm>
            <a:off x="8204910" y="4957605"/>
            <a:ext cx="1130815" cy="1"/>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954663F8-AAE4-7113-72E1-E281FF16904A}"/>
              </a:ext>
            </a:extLst>
          </p:cNvPr>
          <p:cNvSpPr txBox="1"/>
          <p:nvPr/>
        </p:nvSpPr>
        <p:spPr>
          <a:xfrm>
            <a:off x="3528911" y="2948432"/>
            <a:ext cx="1646284"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　中面ページ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ピックアップ枠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grpSp>
        <p:nvGrpSpPr>
          <p:cNvPr id="130" name="グループ化 129">
            <a:extLst>
              <a:ext uri="{FF2B5EF4-FFF2-40B4-BE49-F238E27FC236}">
                <a16:creationId xmlns:a16="http://schemas.microsoft.com/office/drawing/2014/main" id="{39E9978B-D9DC-F686-6898-895081FBE9C5}"/>
              </a:ext>
            </a:extLst>
          </p:cNvPr>
          <p:cNvGrpSpPr/>
          <p:nvPr/>
        </p:nvGrpSpPr>
        <p:grpSpPr>
          <a:xfrm>
            <a:off x="7031131" y="3467022"/>
            <a:ext cx="1306236" cy="2532590"/>
            <a:chOff x="7031131" y="3467022"/>
            <a:chExt cx="1306236" cy="2532590"/>
          </a:xfrm>
        </p:grpSpPr>
        <p:grpSp>
          <p:nvGrpSpPr>
            <p:cNvPr id="28" name="グループ化 27">
              <a:extLst>
                <a:ext uri="{FF2B5EF4-FFF2-40B4-BE49-F238E27FC236}">
                  <a16:creationId xmlns:a16="http://schemas.microsoft.com/office/drawing/2014/main" id="{78053527-B620-61BA-68E8-0786D4A002EC}"/>
                </a:ext>
              </a:extLst>
            </p:cNvPr>
            <p:cNvGrpSpPr/>
            <p:nvPr/>
          </p:nvGrpSpPr>
          <p:grpSpPr>
            <a:xfrm>
              <a:off x="7031131" y="3467022"/>
              <a:ext cx="1306236" cy="2532590"/>
              <a:chOff x="4833239" y="3469360"/>
              <a:chExt cx="1430691" cy="2773891"/>
            </a:xfrm>
          </p:grpSpPr>
          <p:sp>
            <p:nvSpPr>
              <p:cNvPr id="29" name="角丸四角形 42">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a:extLst>
                  <a:ext uri="{FF2B5EF4-FFF2-40B4-BE49-F238E27FC236}">
                    <a16:creationId xmlns:a16="http://schemas.microsoft.com/office/drawing/2014/main" id="{4A0F414C-0B54-44E5-10E0-6D3E6194AF5B}"/>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78" name="図 77" descr="グラフィカル ユーザー インターフェイス&#10;&#10;自動的に生成された説明">
              <a:extLst>
                <a:ext uri="{FF2B5EF4-FFF2-40B4-BE49-F238E27FC236}">
                  <a16:creationId xmlns:a16="http://schemas.microsoft.com/office/drawing/2014/main" id="{54A73238-849E-6D99-989D-B078C0EE9B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26149" y="3657763"/>
              <a:ext cx="1131952" cy="2085266"/>
            </a:xfrm>
            <a:prstGeom prst="rect">
              <a:avLst/>
            </a:prstGeom>
          </p:spPr>
        </p:pic>
        <p:sp>
          <p:nvSpPr>
            <p:cNvPr id="79" name="正方形/長方形 78">
              <a:extLst>
                <a:ext uri="{FF2B5EF4-FFF2-40B4-BE49-F238E27FC236}">
                  <a16:creationId xmlns:a16="http://schemas.microsoft.com/office/drawing/2014/main" id="{834CA489-0B9C-A5DD-CC71-EDD45389EAF1}"/>
                </a:ext>
              </a:extLst>
            </p:cNvPr>
            <p:cNvSpPr/>
            <p:nvPr/>
          </p:nvSpPr>
          <p:spPr>
            <a:xfrm>
              <a:off x="7103888" y="3818450"/>
              <a:ext cx="1152338" cy="208322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0" name="正方形/長方形 79">
              <a:extLst>
                <a:ext uri="{FF2B5EF4-FFF2-40B4-BE49-F238E27FC236}">
                  <a16:creationId xmlns:a16="http://schemas.microsoft.com/office/drawing/2014/main" id="{5A99F5B9-EE98-FB08-128A-AC1B438FF2E4}"/>
                </a:ext>
              </a:extLst>
            </p:cNvPr>
            <p:cNvSpPr/>
            <p:nvPr/>
          </p:nvSpPr>
          <p:spPr>
            <a:xfrm>
              <a:off x="7185361" y="5605314"/>
              <a:ext cx="1015152" cy="211654"/>
            </a:xfrm>
            <a:prstGeom prst="rect">
              <a:avLst/>
            </a:prstGeom>
            <a:solidFill>
              <a:srgbClr val="FF0000"/>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81" name="正方形/長方形 80">
              <a:extLst>
                <a:ext uri="{FF2B5EF4-FFF2-40B4-BE49-F238E27FC236}">
                  <a16:creationId xmlns:a16="http://schemas.microsoft.com/office/drawing/2014/main" id="{CD97B2F9-BA2F-C872-C635-F6C71466F87B}"/>
                </a:ext>
              </a:extLst>
            </p:cNvPr>
            <p:cNvSpPr/>
            <p:nvPr/>
          </p:nvSpPr>
          <p:spPr>
            <a:xfrm>
              <a:off x="7243031" y="3852394"/>
              <a:ext cx="919126" cy="139224"/>
            </a:xfrm>
            <a:prstGeom prst="rect">
              <a:avLst/>
            </a:prstGeom>
            <a:solidFill>
              <a:schemeClr val="accent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82" name="テキスト ボックス 81">
              <a:extLst>
                <a:ext uri="{FF2B5EF4-FFF2-40B4-BE49-F238E27FC236}">
                  <a16:creationId xmlns:a16="http://schemas.microsoft.com/office/drawing/2014/main" id="{C90C165A-2ECC-60A5-DF8B-D5BB16A0B0B0}"/>
                </a:ext>
              </a:extLst>
            </p:cNvPr>
            <p:cNvSpPr txBox="1"/>
            <p:nvPr/>
          </p:nvSpPr>
          <p:spPr>
            <a:xfrm>
              <a:off x="7211581" y="4168136"/>
              <a:ext cx="934804" cy="1138773"/>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r>
                <a:rPr kumimoji="1" lang="en-US" altLang="ja-JP" sz="1400" dirty="0"/>
                <a:t>---------</a:t>
              </a:r>
              <a:endParaRPr kumimoji="1" lang="ja-JP" altLang="en-US" sz="1400" dirty="0"/>
            </a:p>
          </p:txBody>
        </p:sp>
      </p:grpSp>
      <p:sp>
        <p:nvSpPr>
          <p:cNvPr id="118" name="Text Box 20">
            <a:extLst>
              <a:ext uri="{FF2B5EF4-FFF2-40B4-BE49-F238E27FC236}">
                <a16:creationId xmlns:a16="http://schemas.microsoft.com/office/drawing/2014/main" id="{46E12181-9A56-EBA2-2F14-22703DFD8493}"/>
              </a:ext>
            </a:extLst>
          </p:cNvPr>
          <p:cNvSpPr txBox="1">
            <a:spLocks noChangeArrowheads="1"/>
          </p:cNvSpPr>
          <p:nvPr/>
        </p:nvSpPr>
        <p:spPr bwMode="auto">
          <a:xfrm>
            <a:off x="869939" y="6051862"/>
            <a:ext cx="5472608" cy="72919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他の特別企画誘導と、並列で掲載します。</a:t>
            </a:r>
            <a:br>
              <a:rPr lang="ja-JP" altLang="en-US" sz="800" dirty="0">
                <a:latin typeface="+mn-ea"/>
                <a:cs typeface="+mn-lt"/>
              </a:rPr>
            </a:br>
            <a:r>
              <a:rPr lang="en-US" sz="800" dirty="0">
                <a:solidFill>
                  <a:srgbClr val="1D1C1D"/>
                </a:solidFill>
                <a:latin typeface="+mn-ea"/>
                <a:cs typeface="+mn-lt"/>
              </a:rPr>
              <a:t>※SP</a:t>
            </a:r>
            <a:r>
              <a:rPr lang="ja-JP" altLang="en-US" sz="800" dirty="0">
                <a:solidFill>
                  <a:srgbClr val="1D1C1D"/>
                </a:solidFill>
                <a:latin typeface="+mn-ea"/>
                <a:cs typeface="+mn-lt"/>
              </a:rPr>
              <a:t>はスマートフォンの略称です</a:t>
            </a:r>
            <a:endParaRPr lang="ja-JP" altLang="en-US" sz="800" dirty="0">
              <a:latin typeface="+mn-ea"/>
              <a:cs typeface="+mn-lt"/>
            </a:endParaRPr>
          </a:p>
        </p:txBody>
      </p:sp>
      <p:sp>
        <p:nvSpPr>
          <p:cNvPr id="120" name="正方形/長方形 119">
            <a:extLst>
              <a:ext uri="{FF2B5EF4-FFF2-40B4-BE49-F238E27FC236}">
                <a16:creationId xmlns:a16="http://schemas.microsoft.com/office/drawing/2014/main" id="{5EAFCBF8-150F-72B5-5C2E-69464ECE0431}"/>
              </a:ext>
            </a:extLst>
          </p:cNvPr>
          <p:cNvSpPr/>
          <p:nvPr/>
        </p:nvSpPr>
        <p:spPr>
          <a:xfrm>
            <a:off x="1086573" y="6058934"/>
            <a:ext cx="359606" cy="134343"/>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grpSp>
        <p:nvGrpSpPr>
          <p:cNvPr id="128" name="グループ化 127">
            <a:extLst>
              <a:ext uri="{FF2B5EF4-FFF2-40B4-BE49-F238E27FC236}">
                <a16:creationId xmlns:a16="http://schemas.microsoft.com/office/drawing/2014/main" id="{008C2854-52FC-7C36-FA01-9FC939EA88D1}"/>
              </a:ext>
            </a:extLst>
          </p:cNvPr>
          <p:cNvGrpSpPr/>
          <p:nvPr/>
        </p:nvGrpSpPr>
        <p:grpSpPr>
          <a:xfrm>
            <a:off x="1561314" y="3441265"/>
            <a:ext cx="1306236" cy="2532590"/>
            <a:chOff x="1561314" y="3441265"/>
            <a:chExt cx="1306236" cy="2532590"/>
          </a:xfrm>
        </p:grpSpPr>
        <p:grpSp>
          <p:nvGrpSpPr>
            <p:cNvPr id="11" name="グループ化 10">
              <a:extLst>
                <a:ext uri="{FF2B5EF4-FFF2-40B4-BE49-F238E27FC236}">
                  <a16:creationId xmlns:a16="http://schemas.microsoft.com/office/drawing/2014/main" id="{B209CDF1-1E4B-D745-3A53-2E01A105992D}"/>
                </a:ext>
              </a:extLst>
            </p:cNvPr>
            <p:cNvGrpSpPr/>
            <p:nvPr/>
          </p:nvGrpSpPr>
          <p:grpSpPr>
            <a:xfrm>
              <a:off x="1561314" y="3441265"/>
              <a:ext cx="1306236" cy="2532590"/>
              <a:chOff x="3321431" y="3469360"/>
              <a:chExt cx="1430691" cy="2773891"/>
            </a:xfrm>
          </p:grpSpPr>
          <p:sp>
            <p:nvSpPr>
              <p:cNvPr id="12" name="角丸四角形 45">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図 12">
                <a:extLst>
                  <a:ext uri="{FF2B5EF4-FFF2-40B4-BE49-F238E27FC236}">
                    <a16:creationId xmlns:a16="http://schemas.microsoft.com/office/drawing/2014/main" id="{9DEE3EDE-61A4-8470-1401-64520B1B85B5}"/>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77" name="図 76" descr="グラフィカル ユーザー インターフェイス&#10;&#10;自動的に生成された説明">
              <a:extLst>
                <a:ext uri="{FF2B5EF4-FFF2-40B4-BE49-F238E27FC236}">
                  <a16:creationId xmlns:a16="http://schemas.microsoft.com/office/drawing/2014/main" id="{B7895097-4FE1-181B-BB0A-2201407F70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48335" y="3593368"/>
              <a:ext cx="1131952" cy="2085266"/>
            </a:xfrm>
            <a:prstGeom prst="rect">
              <a:avLst/>
            </a:prstGeom>
          </p:spPr>
        </p:pic>
        <p:pic>
          <p:nvPicPr>
            <p:cNvPr id="67" name="図 66">
              <a:extLst>
                <a:ext uri="{FF2B5EF4-FFF2-40B4-BE49-F238E27FC236}">
                  <a16:creationId xmlns:a16="http://schemas.microsoft.com/office/drawing/2014/main" id="{9A2BAB40-5162-D74E-C085-2745B68F4335}"/>
                </a:ext>
              </a:extLst>
            </p:cNvPr>
            <p:cNvPicPr>
              <a:picLocks noChangeAspect="1"/>
            </p:cNvPicPr>
            <p:nvPr/>
          </p:nvPicPr>
          <p:blipFill>
            <a:blip r:embed="rId6"/>
            <a:stretch>
              <a:fillRect/>
            </a:stretch>
          </p:blipFill>
          <p:spPr>
            <a:xfrm>
              <a:off x="1599404" y="5064227"/>
              <a:ext cx="1245402" cy="149260"/>
            </a:xfrm>
            <a:prstGeom prst="rect">
              <a:avLst/>
            </a:prstGeom>
          </p:spPr>
        </p:pic>
        <p:pic>
          <p:nvPicPr>
            <p:cNvPr id="121" name="図 120">
              <a:extLst>
                <a:ext uri="{FF2B5EF4-FFF2-40B4-BE49-F238E27FC236}">
                  <a16:creationId xmlns:a16="http://schemas.microsoft.com/office/drawing/2014/main" id="{7FD12021-D5CA-EB10-EAB2-B55639700549}"/>
                </a:ext>
              </a:extLst>
            </p:cNvPr>
            <p:cNvPicPr>
              <a:picLocks noChangeAspect="1"/>
            </p:cNvPicPr>
            <p:nvPr/>
          </p:nvPicPr>
          <p:blipFill rotWithShape="1">
            <a:blip r:embed="rId7"/>
            <a:srcRect l="1" t="20839" r="3691" b="48828"/>
            <a:stretch/>
          </p:blipFill>
          <p:spPr>
            <a:xfrm>
              <a:off x="1639617" y="5206473"/>
              <a:ext cx="1106343" cy="754060"/>
            </a:xfrm>
            <a:prstGeom prst="rect">
              <a:avLst/>
            </a:prstGeom>
          </p:spPr>
        </p:pic>
        <p:sp>
          <p:nvSpPr>
            <p:cNvPr id="50" name="正方形/長方形 49">
              <a:extLst>
                <a:ext uri="{FF2B5EF4-FFF2-40B4-BE49-F238E27FC236}">
                  <a16:creationId xmlns:a16="http://schemas.microsoft.com/office/drawing/2014/main" id="{F867E56E-E302-9DB6-56D8-413A60C075A1}"/>
                </a:ext>
              </a:extLst>
            </p:cNvPr>
            <p:cNvSpPr/>
            <p:nvPr/>
          </p:nvSpPr>
          <p:spPr>
            <a:xfrm>
              <a:off x="1632373" y="5555247"/>
              <a:ext cx="1144693" cy="391739"/>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8" name="テキスト ボックス 67">
              <a:extLst>
                <a:ext uri="{FF2B5EF4-FFF2-40B4-BE49-F238E27FC236}">
                  <a16:creationId xmlns:a16="http://schemas.microsoft.com/office/drawing/2014/main" id="{81CAE71C-E717-FFD1-41F6-1523EBDB2E39}"/>
                </a:ext>
              </a:extLst>
            </p:cNvPr>
            <p:cNvSpPr txBox="1"/>
            <p:nvPr/>
          </p:nvSpPr>
          <p:spPr>
            <a:xfrm>
              <a:off x="1996748" y="5593196"/>
              <a:ext cx="404751" cy="369332"/>
            </a:xfrm>
            <a:prstGeom prst="rect">
              <a:avLst/>
            </a:prstGeom>
            <a:noFill/>
          </p:spPr>
          <p:txBody>
            <a:bodyPr wrap="square" rtlCol="0">
              <a:spAutoFit/>
            </a:bodyPr>
            <a:lstStyle/>
            <a:p>
              <a:pPr algn="l"/>
              <a:r>
                <a:rPr lang="ja-JP" altLang="en-US" dirty="0"/>
                <a:t>①</a:t>
              </a:r>
              <a:endParaRPr kumimoji="1" lang="ja-JP" altLang="en-US" dirty="0"/>
            </a:p>
          </p:txBody>
        </p:sp>
      </p:grpSp>
      <p:grpSp>
        <p:nvGrpSpPr>
          <p:cNvPr id="129" name="グループ化 128">
            <a:extLst>
              <a:ext uri="{FF2B5EF4-FFF2-40B4-BE49-F238E27FC236}">
                <a16:creationId xmlns:a16="http://schemas.microsoft.com/office/drawing/2014/main" id="{872F8885-AD50-B13F-6428-B2478B941E53}"/>
              </a:ext>
            </a:extLst>
          </p:cNvPr>
          <p:cNvGrpSpPr/>
          <p:nvPr/>
        </p:nvGrpSpPr>
        <p:grpSpPr>
          <a:xfrm>
            <a:off x="3573829" y="3467022"/>
            <a:ext cx="1472303" cy="2532590"/>
            <a:chOff x="3573829" y="3467022"/>
            <a:chExt cx="1472303" cy="2532590"/>
          </a:xfrm>
        </p:grpSpPr>
        <p:grpSp>
          <p:nvGrpSpPr>
            <p:cNvPr id="20" name="グループ化 19">
              <a:extLst>
                <a:ext uri="{FF2B5EF4-FFF2-40B4-BE49-F238E27FC236}">
                  <a16:creationId xmlns:a16="http://schemas.microsoft.com/office/drawing/2014/main" id="{8F1B168D-429B-100D-9BDE-A2C0F49D2316}"/>
                </a:ext>
              </a:extLst>
            </p:cNvPr>
            <p:cNvGrpSpPr/>
            <p:nvPr/>
          </p:nvGrpSpPr>
          <p:grpSpPr>
            <a:xfrm>
              <a:off x="3660509" y="3467022"/>
              <a:ext cx="1306236" cy="2532590"/>
              <a:chOff x="3321431" y="3469360"/>
              <a:chExt cx="1430691" cy="2773891"/>
            </a:xfrm>
          </p:grpSpPr>
          <p:sp>
            <p:nvSpPr>
              <p:cNvPr id="21" name="角丸四角形 18">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50DF78C2-1D24-6AE6-BE87-6D31F0B0338E}"/>
                  </a:ext>
                </a:extLst>
              </p:cNvPr>
              <p:cNvPicPr>
                <a:picLocks/>
              </p:cNvPicPr>
              <p:nvPr/>
            </p:nvPicPr>
            <p:blipFill rotWithShape="1">
              <a:blip r:embed="rId4"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69" name="図 68" descr="グラフィカル ユーザー インターフェイス&#10;&#10;自動的に生成された説明">
              <a:extLst>
                <a:ext uri="{FF2B5EF4-FFF2-40B4-BE49-F238E27FC236}">
                  <a16:creationId xmlns:a16="http://schemas.microsoft.com/office/drawing/2014/main" id="{CADDBA33-8063-6307-68DA-DB5D05C2BB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51884" y="3604101"/>
              <a:ext cx="1131952" cy="2085266"/>
            </a:xfrm>
            <a:prstGeom prst="rect">
              <a:avLst/>
            </a:prstGeom>
          </p:spPr>
        </p:pic>
        <p:sp>
          <p:nvSpPr>
            <p:cNvPr id="70" name="正方形/長方形 69">
              <a:extLst>
                <a:ext uri="{FF2B5EF4-FFF2-40B4-BE49-F238E27FC236}">
                  <a16:creationId xmlns:a16="http://schemas.microsoft.com/office/drawing/2014/main" id="{50C27E27-C1AA-3BE6-9F73-63D318A5B8DC}"/>
                </a:ext>
              </a:extLst>
            </p:cNvPr>
            <p:cNvSpPr/>
            <p:nvPr/>
          </p:nvSpPr>
          <p:spPr>
            <a:xfrm>
              <a:off x="3731770" y="3842613"/>
              <a:ext cx="1152336" cy="159916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2" name="図 71">
              <a:extLst>
                <a:ext uri="{FF2B5EF4-FFF2-40B4-BE49-F238E27FC236}">
                  <a16:creationId xmlns:a16="http://schemas.microsoft.com/office/drawing/2014/main" id="{8A830723-F190-A2DB-CEB5-E04ED1760A95}"/>
                </a:ext>
              </a:extLst>
            </p:cNvPr>
            <p:cNvPicPr>
              <a:picLocks noChangeAspect="1"/>
            </p:cNvPicPr>
            <p:nvPr/>
          </p:nvPicPr>
          <p:blipFill>
            <a:blip r:embed="rId6"/>
            <a:stretch>
              <a:fillRect/>
            </a:stretch>
          </p:blipFill>
          <p:spPr>
            <a:xfrm>
              <a:off x="3696514" y="5327243"/>
              <a:ext cx="1245402" cy="149260"/>
            </a:xfrm>
            <a:prstGeom prst="rect">
              <a:avLst/>
            </a:prstGeom>
          </p:spPr>
        </p:pic>
        <p:grpSp>
          <p:nvGrpSpPr>
            <p:cNvPr id="126" name="グループ化 125">
              <a:extLst>
                <a:ext uri="{FF2B5EF4-FFF2-40B4-BE49-F238E27FC236}">
                  <a16:creationId xmlns:a16="http://schemas.microsoft.com/office/drawing/2014/main" id="{0257FCBD-F03F-25C3-B966-23F528C74226}"/>
                </a:ext>
              </a:extLst>
            </p:cNvPr>
            <p:cNvGrpSpPr/>
            <p:nvPr/>
          </p:nvGrpSpPr>
          <p:grpSpPr>
            <a:xfrm>
              <a:off x="3732420" y="3610186"/>
              <a:ext cx="1232434" cy="1974314"/>
              <a:chOff x="4496520" y="355625"/>
              <a:chExt cx="3321193" cy="5320428"/>
            </a:xfrm>
          </p:grpSpPr>
          <p:pic>
            <p:nvPicPr>
              <p:cNvPr id="124" name="図 123">
                <a:extLst>
                  <a:ext uri="{FF2B5EF4-FFF2-40B4-BE49-F238E27FC236}">
                    <a16:creationId xmlns:a16="http://schemas.microsoft.com/office/drawing/2014/main" id="{EBC29E9A-C151-9799-D91D-E847DC263073}"/>
                  </a:ext>
                </a:extLst>
              </p:cNvPr>
              <p:cNvPicPr>
                <a:picLocks noChangeAspect="1"/>
              </p:cNvPicPr>
              <p:nvPr/>
            </p:nvPicPr>
            <p:blipFill rotWithShape="1">
              <a:blip r:embed="rId8"/>
              <a:srcRect l="-1" t="5186" r="1430" b="17234"/>
              <a:stretch/>
            </p:blipFill>
            <p:spPr>
              <a:xfrm>
                <a:off x="4511511" y="355625"/>
                <a:ext cx="3123670" cy="5320428"/>
              </a:xfrm>
              <a:prstGeom prst="rect">
                <a:avLst/>
              </a:prstGeom>
            </p:spPr>
          </p:pic>
          <p:pic>
            <p:nvPicPr>
              <p:cNvPr id="125" name="図 124" descr="グラフィカル ユーザー インターフェイス&#10;&#10;自動的に生成された説明">
                <a:extLst>
                  <a:ext uri="{FF2B5EF4-FFF2-40B4-BE49-F238E27FC236}">
                    <a16:creationId xmlns:a16="http://schemas.microsoft.com/office/drawing/2014/main" id="{1C250CC3-6323-39D4-6BCC-71E22575982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4204" b="57292"/>
              <a:stretch/>
            </p:blipFill>
            <p:spPr>
              <a:xfrm>
                <a:off x="4496520" y="377826"/>
                <a:ext cx="3321193" cy="2507614"/>
              </a:xfrm>
              <a:prstGeom prst="rect">
                <a:avLst/>
              </a:prstGeom>
            </p:spPr>
          </p:pic>
        </p:grpSp>
        <p:pic>
          <p:nvPicPr>
            <p:cNvPr id="127" name="図 126">
              <a:extLst>
                <a:ext uri="{FF2B5EF4-FFF2-40B4-BE49-F238E27FC236}">
                  <a16:creationId xmlns:a16="http://schemas.microsoft.com/office/drawing/2014/main" id="{3C874625-A8D7-C168-C96C-487C1C82D106}"/>
                </a:ext>
              </a:extLst>
            </p:cNvPr>
            <p:cNvPicPr>
              <a:picLocks noChangeAspect="1"/>
            </p:cNvPicPr>
            <p:nvPr/>
          </p:nvPicPr>
          <p:blipFill>
            <a:blip r:embed="rId6"/>
            <a:stretch>
              <a:fillRect/>
            </a:stretch>
          </p:blipFill>
          <p:spPr>
            <a:xfrm>
              <a:off x="3573829" y="5426601"/>
              <a:ext cx="1472303" cy="120759"/>
            </a:xfrm>
            <a:prstGeom prst="rect">
              <a:avLst/>
            </a:prstGeom>
          </p:spPr>
        </p:pic>
        <p:sp>
          <p:nvSpPr>
            <p:cNvPr id="71" name="正方形/長方形 70">
              <a:extLst>
                <a:ext uri="{FF2B5EF4-FFF2-40B4-BE49-F238E27FC236}">
                  <a16:creationId xmlns:a16="http://schemas.microsoft.com/office/drawing/2014/main" id="{2E25E0FB-E48B-CE03-6EC7-D82F7D958FFE}"/>
                </a:ext>
              </a:extLst>
            </p:cNvPr>
            <p:cNvSpPr/>
            <p:nvPr/>
          </p:nvSpPr>
          <p:spPr>
            <a:xfrm>
              <a:off x="3742224" y="5532782"/>
              <a:ext cx="1146456" cy="400659"/>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3" name="テキスト ボックス 72">
              <a:extLst>
                <a:ext uri="{FF2B5EF4-FFF2-40B4-BE49-F238E27FC236}">
                  <a16:creationId xmlns:a16="http://schemas.microsoft.com/office/drawing/2014/main" id="{30FAB56D-B93B-3B0B-EE26-B6DFB009CE59}"/>
                </a:ext>
              </a:extLst>
            </p:cNvPr>
            <p:cNvSpPr txBox="1"/>
            <p:nvPr/>
          </p:nvSpPr>
          <p:spPr>
            <a:xfrm>
              <a:off x="4126054" y="5611369"/>
              <a:ext cx="417430" cy="369332"/>
            </a:xfrm>
            <a:prstGeom prst="rect">
              <a:avLst/>
            </a:prstGeom>
            <a:noFill/>
          </p:spPr>
          <p:txBody>
            <a:bodyPr wrap="square" rtlCol="0">
              <a:spAutoFit/>
            </a:bodyPr>
            <a:lstStyle/>
            <a:p>
              <a:pPr algn="l"/>
              <a:r>
                <a:rPr kumimoji="1" lang="ja-JP" altLang="en-US" dirty="0"/>
                <a:t>②</a:t>
              </a:r>
            </a:p>
          </p:txBody>
        </p:sp>
      </p:grpSp>
    </p:spTree>
    <p:extLst>
      <p:ext uri="{BB962C8B-B14F-4D97-AF65-F5344CB8AC3E}">
        <p14:creationId xmlns:p14="http://schemas.microsoft.com/office/powerpoint/2010/main" val="2952729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carview!  </a:t>
            </a:r>
            <a:r>
              <a:rPr lang="ja-JP" altLang="en-US" dirty="0"/>
              <a:t>タイアップ</a:t>
            </a:r>
            <a:r>
              <a:rPr lang="en-US" altLang="ja-JP" dirty="0"/>
              <a:t> </a:t>
            </a:r>
            <a:r>
              <a:rPr lang="en-US" altLang="ja-JP" sz="1600" dirty="0"/>
              <a:t>– PC</a:t>
            </a:r>
            <a:r>
              <a:rPr lang="ja-JP" altLang="en-US" sz="1600" dirty="0"/>
              <a:t> </a:t>
            </a:r>
            <a:r>
              <a:rPr lang="en-US" altLang="ja-JP" sz="1600" dirty="0"/>
              <a:t>–</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844732" y="2324714"/>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FF395146-B6B4-DBC2-C8E4-07C6B685B542}"/>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accent3"/>
                </a:solidFill>
                <a:latin typeface="Meiryo" panose="020B0604030504040204" pitchFamily="34" charset="-128"/>
                <a:ea typeface="Meiryo" panose="020B0604030504040204" pitchFamily="34" charset="-128"/>
              </a:rPr>
              <a:t>PC</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1" name="角丸四角形 19">
            <a:extLst>
              <a:ext uri="{FF2B5EF4-FFF2-40B4-BE49-F238E27FC236}">
                <a16:creationId xmlns:a16="http://schemas.microsoft.com/office/drawing/2014/main" id="{A81E9DED-8CB2-03D2-0A6F-A5ADFE788675}"/>
              </a:ext>
            </a:extLst>
          </p:cNvPr>
          <p:cNvSpPr/>
          <p:nvPr/>
        </p:nvSpPr>
        <p:spPr>
          <a:xfrm>
            <a:off x="991197" y="2521757"/>
            <a:ext cx="486869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5" name="object 4">
            <a:extLst>
              <a:ext uri="{FF2B5EF4-FFF2-40B4-BE49-F238E27FC236}">
                <a16:creationId xmlns:a16="http://schemas.microsoft.com/office/drawing/2014/main" id="{FA925CCB-58D1-A7E8-889E-D2C23F0BCD36}"/>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タイアップは、新車購入を検討中の高年収層が多く訪れる</a:t>
            </a:r>
            <a:r>
              <a:rPr lang="en-US" altLang="ja-JP" sz="1600" spc="-5" dirty="0">
                <a:solidFill>
                  <a:schemeClr val="accent3"/>
                </a:solidFill>
                <a:latin typeface="メイリオ"/>
                <a:cs typeface="メイリオ"/>
              </a:rPr>
              <a:t>carview! </a:t>
            </a:r>
            <a:r>
              <a:rPr lang="ja-JP" altLang="en-US" sz="1600" spc="-5" dirty="0">
                <a:solidFill>
                  <a:schemeClr val="accent3"/>
                </a:solidFill>
                <a:latin typeface="メイリオ"/>
                <a:cs typeface="メイリオ"/>
              </a:rPr>
              <a:t>において、</a:t>
            </a:r>
            <a:endParaRPr lang="en-US" altLang="ja-JP" sz="1600" spc="-5" dirty="0">
              <a:solidFill>
                <a:schemeClr val="accent3"/>
              </a:solidFill>
              <a:latin typeface="メイリオ"/>
              <a:cs typeface="メイリオ"/>
            </a:endParaRPr>
          </a:p>
          <a:p>
            <a:pPr>
              <a:lnSpc>
                <a:spcPct val="130000"/>
              </a:lnSpc>
            </a:pPr>
            <a:r>
              <a:rPr lang="ja-JP" altLang="en-US" sz="1600" b="1" spc="-5" dirty="0">
                <a:solidFill>
                  <a:schemeClr val="accent3"/>
                </a:solidFill>
                <a:latin typeface="メイリオ"/>
                <a:cs typeface="メイリオ"/>
              </a:rPr>
              <a:t>編集部が独自の視点で広告主様の商品へのユーザー関与を高めるコンテンツを制作、掲載します。</a:t>
            </a:r>
          </a:p>
        </p:txBody>
      </p:sp>
      <p:sp>
        <p:nvSpPr>
          <p:cNvPr id="56" name="ホームベース 12">
            <a:extLst>
              <a:ext uri="{FF2B5EF4-FFF2-40B4-BE49-F238E27FC236}">
                <a16:creationId xmlns:a16="http://schemas.microsoft.com/office/drawing/2014/main" id="{128F1884-592E-DD1F-109D-304B1F003513}"/>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62" name="グループ化 61">
            <a:extLst>
              <a:ext uri="{FF2B5EF4-FFF2-40B4-BE49-F238E27FC236}">
                <a16:creationId xmlns:a16="http://schemas.microsoft.com/office/drawing/2014/main" id="{B18E6BCD-EBC0-6DC5-00F8-B85E33DFBB9F}"/>
              </a:ext>
            </a:extLst>
          </p:cNvPr>
          <p:cNvGrpSpPr>
            <a:grpSpLocks noChangeAspect="1"/>
          </p:cNvGrpSpPr>
          <p:nvPr/>
        </p:nvGrpSpPr>
        <p:grpSpPr>
          <a:xfrm>
            <a:off x="8719342" y="4108958"/>
            <a:ext cx="272794" cy="150529"/>
            <a:chOff x="5270129" y="3256673"/>
            <a:chExt cx="396700" cy="218901"/>
          </a:xfrm>
        </p:grpSpPr>
        <p:sp>
          <p:nvSpPr>
            <p:cNvPr id="63" name="直角三角形 62">
              <a:extLst>
                <a:ext uri="{FF2B5EF4-FFF2-40B4-BE49-F238E27FC236}">
                  <a16:creationId xmlns:a16="http://schemas.microsoft.com/office/drawing/2014/main" id="{0A8AC6CA-7FB8-723F-44DB-4F7A7CC5E71A}"/>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4" name="直角三角形 63">
              <a:extLst>
                <a:ext uri="{FF2B5EF4-FFF2-40B4-BE49-F238E27FC236}">
                  <a16:creationId xmlns:a16="http://schemas.microsoft.com/office/drawing/2014/main" id="{28BAE287-9A24-02F0-4C33-08174D5F3D09}"/>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pic>
        <p:nvPicPr>
          <p:cNvPr id="87" name="図 86">
            <a:extLst>
              <a:ext uri="{FF2B5EF4-FFF2-40B4-BE49-F238E27FC236}">
                <a16:creationId xmlns:a16="http://schemas.microsoft.com/office/drawing/2014/main" id="{D7B8983C-49A3-B987-E6E6-33A9D9FC505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88567" y="3524203"/>
            <a:ext cx="2365140" cy="1900954"/>
          </a:xfrm>
          <a:prstGeom prst="rect">
            <a:avLst/>
          </a:prstGeom>
        </p:spPr>
      </p:pic>
      <p:sp>
        <p:nvSpPr>
          <p:cNvPr id="88" name="角丸四角形 48">
            <a:extLst>
              <a:ext uri="{FF2B5EF4-FFF2-40B4-BE49-F238E27FC236}">
                <a16:creationId xmlns:a16="http://schemas.microsoft.com/office/drawing/2014/main" id="{E75C7D39-A250-4D1E-68BE-5A5E7216402D}"/>
              </a:ext>
            </a:extLst>
          </p:cNvPr>
          <p:cNvSpPr/>
          <p:nvPr/>
        </p:nvSpPr>
        <p:spPr>
          <a:xfrm>
            <a:off x="9186366" y="3620958"/>
            <a:ext cx="2103950" cy="1188000"/>
          </a:xfrm>
          <a:prstGeom prst="roundRect">
            <a:avLst>
              <a:gd name="adj" fmla="val 0"/>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789F7F5F-C79F-3464-A9F7-6A76A35C06DB}"/>
              </a:ext>
            </a:extLst>
          </p:cNvPr>
          <p:cNvCxnSpPr>
            <a:cxnSpLocks/>
          </p:cNvCxnSpPr>
          <p:nvPr/>
        </p:nvCxnSpPr>
        <p:spPr>
          <a:xfrm>
            <a:off x="8159216" y="4643634"/>
            <a:ext cx="942442"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84BCC963-4E7E-0B51-6F8A-AFE4318D6626}"/>
              </a:ext>
            </a:extLst>
          </p:cNvPr>
          <p:cNvSpPr txBox="1"/>
          <p:nvPr/>
        </p:nvSpPr>
        <p:spPr>
          <a:xfrm>
            <a:off x="1326525" y="3053608"/>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a:t>
            </a:r>
            <a:r>
              <a:rPr lang="en-US" altLang="ja-JP" sz="1100" dirty="0">
                <a:solidFill>
                  <a:schemeClr val="accent3"/>
                </a:solidFill>
                <a:latin typeface="メイリオ"/>
                <a:ea typeface="メイリオ"/>
              </a:rPr>
              <a:t>PC</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最新情報枠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8" name="テキスト ボックス 7">
            <a:extLst>
              <a:ext uri="{FF2B5EF4-FFF2-40B4-BE49-F238E27FC236}">
                <a16:creationId xmlns:a16="http://schemas.microsoft.com/office/drawing/2014/main" id="{43015D13-85AB-D1B7-FDDB-7E347767AF73}"/>
              </a:ext>
            </a:extLst>
          </p:cNvPr>
          <p:cNvSpPr txBox="1"/>
          <p:nvPr/>
        </p:nvSpPr>
        <p:spPr>
          <a:xfrm>
            <a:off x="4030193" y="3070781"/>
            <a:ext cx="1558119"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accent3"/>
                </a:solidFill>
                <a:latin typeface="メイリオ"/>
                <a:ea typeface="メイリオ"/>
              </a:rPr>
              <a:t>c</a:t>
            </a:r>
            <a:r>
              <a:rPr kumimoji="1" lang="en-US" altLang="ja-JP" sz="1100" i="0" u="none" strike="noStrike" kern="1200" cap="none" spc="0" normalizeH="0" baseline="0" noProof="0" dirty="0" err="1">
                <a:ln>
                  <a:noFill/>
                </a:ln>
                <a:solidFill>
                  <a:schemeClr val="accent3"/>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a:t>
            </a:r>
            <a:r>
              <a:rPr lang="en-US" altLang="ja-JP" sz="1100" dirty="0">
                <a:solidFill>
                  <a:schemeClr val="accent3"/>
                </a:solidFill>
                <a:latin typeface="メイリオ"/>
                <a:ea typeface="メイリオ"/>
              </a:rPr>
              <a:t>PC</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中面</a:t>
            </a:r>
            <a:r>
              <a:rPr kumimoji="1" lang="ja-JP" altLang="en-US" sz="1100" i="0" u="none" strike="noStrike" kern="1200" cap="none" spc="0" normalizeH="0" baseline="0" noProof="0" dirty="0">
                <a:ln>
                  <a:noFill/>
                </a:ln>
                <a:solidFill>
                  <a:schemeClr val="accent3"/>
                </a:solidFill>
                <a:effectLst/>
                <a:uLnTx/>
                <a:uFillTx/>
                <a:latin typeface="メイリオ"/>
                <a:ea typeface="メイリオ"/>
                <a:cs typeface="+mn-cs"/>
              </a:rPr>
              <a:t>ページ</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accent3"/>
                </a:solidFill>
                <a:latin typeface="メイリオ"/>
                <a:ea typeface="メイリオ"/>
              </a:rPr>
              <a:t>ピックアップ枠</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grpSp>
        <p:nvGrpSpPr>
          <p:cNvPr id="37" name="グループ化 36">
            <a:extLst>
              <a:ext uri="{FF2B5EF4-FFF2-40B4-BE49-F238E27FC236}">
                <a16:creationId xmlns:a16="http://schemas.microsoft.com/office/drawing/2014/main" id="{C1A9364D-DA5B-6CAA-FCF9-AA60FDADBC76}"/>
              </a:ext>
            </a:extLst>
          </p:cNvPr>
          <p:cNvGrpSpPr/>
          <p:nvPr/>
        </p:nvGrpSpPr>
        <p:grpSpPr>
          <a:xfrm>
            <a:off x="6408109" y="3524203"/>
            <a:ext cx="2365140" cy="1900954"/>
            <a:chOff x="6408109" y="3524203"/>
            <a:chExt cx="2365140" cy="1900954"/>
          </a:xfrm>
        </p:grpSpPr>
        <p:pic>
          <p:nvPicPr>
            <p:cNvPr id="80" name="図 79">
              <a:extLst>
                <a:ext uri="{FF2B5EF4-FFF2-40B4-BE49-F238E27FC236}">
                  <a16:creationId xmlns:a16="http://schemas.microsoft.com/office/drawing/2014/main" id="{36DCA504-D6C3-A8AF-9C43-1691D4AE44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08109" y="3524203"/>
              <a:ext cx="2365140" cy="1900954"/>
            </a:xfrm>
            <a:prstGeom prst="rect">
              <a:avLst/>
            </a:prstGeom>
          </p:spPr>
        </p:pic>
        <p:pic>
          <p:nvPicPr>
            <p:cNvPr id="11" name="図 10">
              <a:extLst>
                <a:ext uri="{FF2B5EF4-FFF2-40B4-BE49-F238E27FC236}">
                  <a16:creationId xmlns:a16="http://schemas.microsoft.com/office/drawing/2014/main" id="{70977894-6193-5754-B0F6-FF61B2CBE0A3}"/>
                </a:ext>
              </a:extLst>
            </p:cNvPr>
            <p:cNvPicPr>
              <a:picLocks noChangeAspect="1"/>
            </p:cNvPicPr>
            <p:nvPr/>
          </p:nvPicPr>
          <p:blipFill rotWithShape="1">
            <a:blip r:embed="rId4"/>
            <a:srcRect l="32306" t="7136" r="34200" b="48120"/>
            <a:stretch/>
          </p:blipFill>
          <p:spPr>
            <a:xfrm>
              <a:off x="6881613" y="3589118"/>
              <a:ext cx="1360866" cy="1211915"/>
            </a:xfrm>
            <a:prstGeom prst="rect">
              <a:avLst/>
            </a:prstGeom>
          </p:spPr>
        </p:pic>
        <p:sp>
          <p:nvSpPr>
            <p:cNvPr id="12" name="正方形/長方形 11">
              <a:extLst>
                <a:ext uri="{FF2B5EF4-FFF2-40B4-BE49-F238E27FC236}">
                  <a16:creationId xmlns:a16="http://schemas.microsoft.com/office/drawing/2014/main" id="{FD1E201E-F197-9455-7ABF-ED41AE0C1A46}"/>
                </a:ext>
              </a:extLst>
            </p:cNvPr>
            <p:cNvSpPr/>
            <p:nvPr/>
          </p:nvSpPr>
          <p:spPr>
            <a:xfrm>
              <a:off x="6894490" y="3764922"/>
              <a:ext cx="1315791" cy="101314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4BD1C629-958F-A1F5-3210-9C124DE9218C}"/>
                </a:ext>
              </a:extLst>
            </p:cNvPr>
            <p:cNvSpPr/>
            <p:nvPr/>
          </p:nvSpPr>
          <p:spPr>
            <a:xfrm>
              <a:off x="7001816" y="4584878"/>
              <a:ext cx="1111875" cy="231819"/>
            </a:xfrm>
            <a:prstGeom prst="rect">
              <a:avLst/>
            </a:prstGeom>
            <a:solidFill>
              <a:srgbClr val="FF0000"/>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14" name="正方形/長方形 13">
              <a:extLst>
                <a:ext uri="{FF2B5EF4-FFF2-40B4-BE49-F238E27FC236}">
                  <a16:creationId xmlns:a16="http://schemas.microsoft.com/office/drawing/2014/main" id="{B1B2509B-B739-E7C9-F015-E63DD468EE07}"/>
                </a:ext>
              </a:extLst>
            </p:cNvPr>
            <p:cNvSpPr/>
            <p:nvPr/>
          </p:nvSpPr>
          <p:spPr>
            <a:xfrm>
              <a:off x="7038303" y="3816260"/>
              <a:ext cx="1006699" cy="152490"/>
            </a:xfrm>
            <a:prstGeom prst="rect">
              <a:avLst/>
            </a:prstGeom>
            <a:solidFill>
              <a:schemeClr val="accent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15" name="テキスト ボックス 14">
              <a:extLst>
                <a:ext uri="{FF2B5EF4-FFF2-40B4-BE49-F238E27FC236}">
                  <a16:creationId xmlns:a16="http://schemas.microsoft.com/office/drawing/2014/main" id="{C79C02F4-5DDB-433F-97F7-38D5CD4B4437}"/>
                </a:ext>
              </a:extLst>
            </p:cNvPr>
            <p:cNvSpPr txBox="1"/>
            <p:nvPr/>
          </p:nvSpPr>
          <p:spPr>
            <a:xfrm>
              <a:off x="7038304" y="3968750"/>
              <a:ext cx="1023871" cy="707886"/>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endParaRPr kumimoji="1" lang="ja-JP" altLang="en-US" sz="1400" dirty="0"/>
            </a:p>
          </p:txBody>
        </p:sp>
      </p:grpSp>
      <p:sp>
        <p:nvSpPr>
          <p:cNvPr id="17" name="Text Box 20">
            <a:extLst>
              <a:ext uri="{FF2B5EF4-FFF2-40B4-BE49-F238E27FC236}">
                <a16:creationId xmlns:a16="http://schemas.microsoft.com/office/drawing/2014/main" id="{AEDB4423-B534-7413-9680-EAA3CC738C05}"/>
              </a:ext>
            </a:extLst>
          </p:cNvPr>
          <p:cNvSpPr txBox="1">
            <a:spLocks noChangeArrowheads="1"/>
          </p:cNvSpPr>
          <p:nvPr/>
        </p:nvSpPr>
        <p:spPr bwMode="auto">
          <a:xfrm>
            <a:off x="869939" y="5882529"/>
            <a:ext cx="5472608" cy="60608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a:t>
            </a:r>
            <a:r>
              <a:rPr lang="ja-JP" altLang="en-US" sz="800">
                <a:latin typeface="+mn-ea"/>
              </a:rPr>
              <a:t>します。</a:t>
            </a:r>
            <a:endParaRPr lang="ja-JP" altLang="en-US" sz="800" dirty="0">
              <a:latin typeface="+mn-ea"/>
              <a:cs typeface="+mn-lt"/>
            </a:endParaRPr>
          </a:p>
        </p:txBody>
      </p:sp>
      <p:sp>
        <p:nvSpPr>
          <p:cNvPr id="18" name="正方形/長方形 17">
            <a:extLst>
              <a:ext uri="{FF2B5EF4-FFF2-40B4-BE49-F238E27FC236}">
                <a16:creationId xmlns:a16="http://schemas.microsoft.com/office/drawing/2014/main" id="{8B01A063-D18A-372E-5C6F-BCC9275F34D7}"/>
              </a:ext>
            </a:extLst>
          </p:cNvPr>
          <p:cNvSpPr/>
          <p:nvPr/>
        </p:nvSpPr>
        <p:spPr>
          <a:xfrm>
            <a:off x="1106893" y="5909921"/>
            <a:ext cx="359606" cy="134343"/>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grpSp>
        <p:nvGrpSpPr>
          <p:cNvPr id="35" name="グループ化 34">
            <a:extLst>
              <a:ext uri="{FF2B5EF4-FFF2-40B4-BE49-F238E27FC236}">
                <a16:creationId xmlns:a16="http://schemas.microsoft.com/office/drawing/2014/main" id="{181EF625-9D9C-6780-8425-84E39EDE8BF6}"/>
              </a:ext>
            </a:extLst>
          </p:cNvPr>
          <p:cNvGrpSpPr/>
          <p:nvPr/>
        </p:nvGrpSpPr>
        <p:grpSpPr>
          <a:xfrm>
            <a:off x="1097316" y="3578496"/>
            <a:ext cx="2163963" cy="1739260"/>
            <a:chOff x="1097316" y="3578496"/>
            <a:chExt cx="2163963" cy="1739260"/>
          </a:xfrm>
        </p:grpSpPr>
        <p:pic>
          <p:nvPicPr>
            <p:cNvPr id="65" name="図 64">
              <a:extLst>
                <a:ext uri="{FF2B5EF4-FFF2-40B4-BE49-F238E27FC236}">
                  <a16:creationId xmlns:a16="http://schemas.microsoft.com/office/drawing/2014/main" id="{051822CE-9062-B11D-F0F5-6FDDEA277D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316" y="3578496"/>
              <a:ext cx="2163963" cy="1739260"/>
            </a:xfrm>
            <a:prstGeom prst="rect">
              <a:avLst/>
            </a:prstGeom>
          </p:spPr>
        </p:pic>
        <p:pic>
          <p:nvPicPr>
            <p:cNvPr id="10" name="図 9">
              <a:extLst>
                <a:ext uri="{FF2B5EF4-FFF2-40B4-BE49-F238E27FC236}">
                  <a16:creationId xmlns:a16="http://schemas.microsoft.com/office/drawing/2014/main" id="{01E74190-F79F-DDEB-FEAC-EEAD6F34DD50}"/>
                </a:ext>
              </a:extLst>
            </p:cNvPr>
            <p:cNvPicPr>
              <a:picLocks noChangeAspect="1"/>
            </p:cNvPicPr>
            <p:nvPr/>
          </p:nvPicPr>
          <p:blipFill rotWithShape="1">
            <a:blip r:embed="rId4"/>
            <a:srcRect l="32306" t="7136" r="33884" b="69421"/>
            <a:stretch/>
          </p:blipFill>
          <p:spPr>
            <a:xfrm>
              <a:off x="1242812" y="3623460"/>
              <a:ext cx="1832281" cy="846940"/>
            </a:xfrm>
            <a:prstGeom prst="rect">
              <a:avLst/>
            </a:prstGeom>
          </p:spPr>
        </p:pic>
        <p:pic>
          <p:nvPicPr>
            <p:cNvPr id="20" name="図 19">
              <a:extLst>
                <a:ext uri="{FF2B5EF4-FFF2-40B4-BE49-F238E27FC236}">
                  <a16:creationId xmlns:a16="http://schemas.microsoft.com/office/drawing/2014/main" id="{B9AB6F5E-3780-E587-E845-AAF9741D85E9}"/>
                </a:ext>
              </a:extLst>
            </p:cNvPr>
            <p:cNvPicPr>
              <a:picLocks noChangeAspect="1"/>
            </p:cNvPicPr>
            <p:nvPr/>
          </p:nvPicPr>
          <p:blipFill rotWithShape="1">
            <a:blip r:embed="rId4"/>
            <a:srcRect l="32306" t="50910" r="33571" b="35404"/>
            <a:stretch/>
          </p:blipFill>
          <p:spPr>
            <a:xfrm>
              <a:off x="1239425" y="4280746"/>
              <a:ext cx="1849215" cy="494454"/>
            </a:xfrm>
            <a:prstGeom prst="rect">
              <a:avLst/>
            </a:prstGeom>
          </p:spPr>
        </p:pic>
        <p:sp>
          <p:nvSpPr>
            <p:cNvPr id="21" name="正方形/長方形 20">
              <a:extLst>
                <a:ext uri="{FF2B5EF4-FFF2-40B4-BE49-F238E27FC236}">
                  <a16:creationId xmlns:a16="http://schemas.microsoft.com/office/drawing/2014/main" id="{C421EE76-C275-F992-88C2-9A5A86059A6C}"/>
                </a:ext>
              </a:extLst>
            </p:cNvPr>
            <p:cNvSpPr/>
            <p:nvPr/>
          </p:nvSpPr>
          <p:spPr>
            <a:xfrm>
              <a:off x="1265805" y="4539247"/>
              <a:ext cx="1233554" cy="229179"/>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テキスト ボックス 21">
              <a:extLst>
                <a:ext uri="{FF2B5EF4-FFF2-40B4-BE49-F238E27FC236}">
                  <a16:creationId xmlns:a16="http://schemas.microsoft.com/office/drawing/2014/main" id="{53048690-8A3C-0AC1-AD3A-1BB695CD0F2E}"/>
                </a:ext>
              </a:extLst>
            </p:cNvPr>
            <p:cNvSpPr txBox="1"/>
            <p:nvPr/>
          </p:nvSpPr>
          <p:spPr>
            <a:xfrm>
              <a:off x="1664854" y="4502690"/>
              <a:ext cx="449143" cy="369332"/>
            </a:xfrm>
            <a:prstGeom prst="rect">
              <a:avLst/>
            </a:prstGeom>
            <a:noFill/>
          </p:spPr>
          <p:txBody>
            <a:bodyPr wrap="square" rtlCol="0">
              <a:spAutoFit/>
            </a:bodyPr>
            <a:lstStyle/>
            <a:p>
              <a:pPr algn="l"/>
              <a:r>
                <a:rPr lang="ja-JP" altLang="en-US" dirty="0"/>
                <a:t>①</a:t>
              </a:r>
              <a:endParaRPr kumimoji="1" lang="ja-JP" altLang="en-US" dirty="0"/>
            </a:p>
          </p:txBody>
        </p:sp>
        <p:sp>
          <p:nvSpPr>
            <p:cNvPr id="23" name="正方形/長方形 22">
              <a:extLst>
                <a:ext uri="{FF2B5EF4-FFF2-40B4-BE49-F238E27FC236}">
                  <a16:creationId xmlns:a16="http://schemas.microsoft.com/office/drawing/2014/main" id="{3FE8D816-D0ED-C2FA-C7E1-87C281BCA3C9}"/>
                </a:ext>
              </a:extLst>
            </p:cNvPr>
            <p:cNvSpPr/>
            <p:nvPr/>
          </p:nvSpPr>
          <p:spPr>
            <a:xfrm>
              <a:off x="2512907" y="3887894"/>
              <a:ext cx="555413" cy="35898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9" name="図 18">
              <a:extLst>
                <a:ext uri="{FF2B5EF4-FFF2-40B4-BE49-F238E27FC236}">
                  <a16:creationId xmlns:a16="http://schemas.microsoft.com/office/drawing/2014/main" id="{61782203-924A-1EFE-92C0-22EEB5F67232}"/>
                </a:ext>
              </a:extLst>
            </p:cNvPr>
            <p:cNvPicPr>
              <a:picLocks noChangeAspect="1"/>
            </p:cNvPicPr>
            <p:nvPr/>
          </p:nvPicPr>
          <p:blipFill>
            <a:blip r:embed="rId5"/>
            <a:stretch>
              <a:fillRect/>
            </a:stretch>
          </p:blipFill>
          <p:spPr>
            <a:xfrm>
              <a:off x="1220097" y="4204014"/>
              <a:ext cx="1882089" cy="137693"/>
            </a:xfrm>
            <a:prstGeom prst="rect">
              <a:avLst/>
            </a:prstGeom>
          </p:spPr>
        </p:pic>
      </p:grpSp>
      <p:grpSp>
        <p:nvGrpSpPr>
          <p:cNvPr id="36" name="グループ化 35">
            <a:extLst>
              <a:ext uri="{FF2B5EF4-FFF2-40B4-BE49-F238E27FC236}">
                <a16:creationId xmlns:a16="http://schemas.microsoft.com/office/drawing/2014/main" id="{EA0CF77D-6C2B-FAA5-92EF-4F5C3EA39548}"/>
              </a:ext>
            </a:extLst>
          </p:cNvPr>
          <p:cNvGrpSpPr/>
          <p:nvPr/>
        </p:nvGrpSpPr>
        <p:grpSpPr>
          <a:xfrm>
            <a:off x="3757668" y="3578955"/>
            <a:ext cx="2163963" cy="1739260"/>
            <a:chOff x="3757668" y="3578955"/>
            <a:chExt cx="2163963" cy="1739260"/>
          </a:xfrm>
        </p:grpSpPr>
        <p:pic>
          <p:nvPicPr>
            <p:cNvPr id="70" name="図 69">
              <a:extLst>
                <a:ext uri="{FF2B5EF4-FFF2-40B4-BE49-F238E27FC236}">
                  <a16:creationId xmlns:a16="http://schemas.microsoft.com/office/drawing/2014/main" id="{1BEDBBAE-C0C8-B840-FC6F-3432DB0A2B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57668" y="3578955"/>
              <a:ext cx="2163963" cy="1739260"/>
            </a:xfrm>
            <a:prstGeom prst="rect">
              <a:avLst/>
            </a:prstGeom>
          </p:spPr>
        </p:pic>
        <p:pic>
          <p:nvPicPr>
            <p:cNvPr id="29" name="図 28">
              <a:extLst>
                <a:ext uri="{FF2B5EF4-FFF2-40B4-BE49-F238E27FC236}">
                  <a16:creationId xmlns:a16="http://schemas.microsoft.com/office/drawing/2014/main" id="{0466BC6D-500D-E87D-8FD1-C30E4714E34E}"/>
                </a:ext>
              </a:extLst>
            </p:cNvPr>
            <p:cNvPicPr>
              <a:picLocks noChangeAspect="1"/>
            </p:cNvPicPr>
            <p:nvPr/>
          </p:nvPicPr>
          <p:blipFill>
            <a:blip r:embed="rId6"/>
            <a:stretch>
              <a:fillRect/>
            </a:stretch>
          </p:blipFill>
          <p:spPr>
            <a:xfrm>
              <a:off x="4007477" y="3627227"/>
              <a:ext cx="1661803" cy="1136190"/>
            </a:xfrm>
            <a:prstGeom prst="rect">
              <a:avLst/>
            </a:prstGeom>
          </p:spPr>
        </p:pic>
        <p:pic>
          <p:nvPicPr>
            <p:cNvPr id="31" name="図 30">
              <a:extLst>
                <a:ext uri="{FF2B5EF4-FFF2-40B4-BE49-F238E27FC236}">
                  <a16:creationId xmlns:a16="http://schemas.microsoft.com/office/drawing/2014/main" id="{A35BD372-6812-C91E-1E51-6448495243FC}"/>
                </a:ext>
              </a:extLst>
            </p:cNvPr>
            <p:cNvPicPr>
              <a:picLocks noChangeAspect="1"/>
            </p:cNvPicPr>
            <p:nvPr/>
          </p:nvPicPr>
          <p:blipFill rotWithShape="1">
            <a:blip r:embed="rId7"/>
            <a:srcRect l="18063" t="7729" r="18790" b="59346"/>
            <a:stretch/>
          </p:blipFill>
          <p:spPr>
            <a:xfrm>
              <a:off x="4057225" y="4240106"/>
              <a:ext cx="1564642" cy="543859"/>
            </a:xfrm>
            <a:prstGeom prst="rect">
              <a:avLst/>
            </a:prstGeom>
          </p:spPr>
        </p:pic>
        <p:pic>
          <p:nvPicPr>
            <p:cNvPr id="32" name="図 31">
              <a:extLst>
                <a:ext uri="{FF2B5EF4-FFF2-40B4-BE49-F238E27FC236}">
                  <a16:creationId xmlns:a16="http://schemas.microsoft.com/office/drawing/2014/main" id="{B123E3D0-300D-06B2-8EC6-3DCF38A22716}"/>
                </a:ext>
              </a:extLst>
            </p:cNvPr>
            <p:cNvPicPr>
              <a:picLocks noChangeAspect="1"/>
            </p:cNvPicPr>
            <p:nvPr/>
          </p:nvPicPr>
          <p:blipFill>
            <a:blip r:embed="rId5"/>
            <a:stretch>
              <a:fillRect/>
            </a:stretch>
          </p:blipFill>
          <p:spPr>
            <a:xfrm>
              <a:off x="3844763" y="4214174"/>
              <a:ext cx="1882089" cy="137693"/>
            </a:xfrm>
            <a:prstGeom prst="rect">
              <a:avLst/>
            </a:prstGeom>
          </p:spPr>
        </p:pic>
        <p:sp>
          <p:nvSpPr>
            <p:cNvPr id="33" name="正方形/長方形 32">
              <a:extLst>
                <a:ext uri="{FF2B5EF4-FFF2-40B4-BE49-F238E27FC236}">
                  <a16:creationId xmlns:a16="http://schemas.microsoft.com/office/drawing/2014/main" id="{B31DE90B-78FB-BF80-30BF-755AA1C7640D}"/>
                </a:ext>
              </a:extLst>
            </p:cNvPr>
            <p:cNvSpPr/>
            <p:nvPr/>
          </p:nvSpPr>
          <p:spPr>
            <a:xfrm>
              <a:off x="5066453" y="4504267"/>
              <a:ext cx="406401" cy="311573"/>
            </a:xfrm>
            <a:prstGeom prst="rect">
              <a:avLst/>
            </a:prstGeom>
            <a:solidFill>
              <a:schemeClr val="accent2"/>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テキスト ボックス 33">
              <a:extLst>
                <a:ext uri="{FF2B5EF4-FFF2-40B4-BE49-F238E27FC236}">
                  <a16:creationId xmlns:a16="http://schemas.microsoft.com/office/drawing/2014/main" id="{F1F7AA93-246C-BA6B-E225-5027F77FCB7C}"/>
                </a:ext>
              </a:extLst>
            </p:cNvPr>
            <p:cNvSpPr txBox="1"/>
            <p:nvPr/>
          </p:nvSpPr>
          <p:spPr>
            <a:xfrm>
              <a:off x="5056073" y="4492529"/>
              <a:ext cx="449143" cy="369332"/>
            </a:xfrm>
            <a:prstGeom prst="rect">
              <a:avLst/>
            </a:prstGeom>
            <a:noFill/>
          </p:spPr>
          <p:txBody>
            <a:bodyPr wrap="square" rtlCol="0">
              <a:spAutoFit/>
            </a:bodyPr>
            <a:lstStyle/>
            <a:p>
              <a:pPr algn="l"/>
              <a:r>
                <a:rPr kumimoji="1" lang="ja-JP" altLang="en-US" dirty="0"/>
                <a:t>②</a:t>
              </a:r>
            </a:p>
          </p:txBody>
        </p:sp>
      </p:grpSp>
    </p:spTree>
    <p:extLst>
      <p:ext uri="{BB962C8B-B14F-4D97-AF65-F5344CB8AC3E}">
        <p14:creationId xmlns:p14="http://schemas.microsoft.com/office/powerpoint/2010/main" val="3316887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a:extLst>
              <a:ext uri="{FF2B5EF4-FFF2-40B4-BE49-F238E27FC236}">
                <a16:creationId xmlns:a16="http://schemas.microsoft.com/office/drawing/2014/main" id="{AD75984E-2C50-F9A6-E228-2F6919ED029E}"/>
              </a:ext>
            </a:extLst>
          </p:cNvPr>
          <p:cNvGraphicFramePr>
            <a:graphicFrameLocks noGrp="1"/>
          </p:cNvGraphicFramePr>
          <p:nvPr>
            <p:extLst>
              <p:ext uri="{D42A27DB-BD31-4B8C-83A1-F6EECF244321}">
                <p14:modId xmlns:p14="http://schemas.microsoft.com/office/powerpoint/2010/main" val="4240632273"/>
              </p:ext>
            </p:extLst>
          </p:nvPr>
        </p:nvGraphicFramePr>
        <p:xfrm>
          <a:off x="479425" y="1089026"/>
          <a:ext cx="11233150" cy="5292724"/>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47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41739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編集誘導：付帯しています。新着記事枠・ピックアップ枠</a:t>
                      </a:r>
                      <a:r>
                        <a:rPr kumimoji="1" lang="en-US" altLang="ja-JP"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詳細は</a:t>
                      </a:r>
                      <a:r>
                        <a:rPr kumimoji="1" lang="en-US" altLang="ja-JP"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P6.7</a:t>
                      </a: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参照</a:t>
                      </a:r>
                      <a:r>
                        <a:rPr kumimoji="1" lang="en-US" altLang="ja-JP"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lumMod val="75000"/>
                            </a:schemeClr>
                          </a:solidFill>
                          <a:effectLst/>
                          <a:uLnTx/>
                          <a:uFillTx/>
                          <a:latin typeface="メイリオ"/>
                          <a:ea typeface="メイリオ"/>
                          <a:cs typeface="+mn-cs"/>
                        </a:rPr>
                        <a:t>広告誘導：任意で追加購入可能です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3960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carview!</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 特設ページ</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、スマートフォン</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UB</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40,000UB</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42,000PV</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CT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3,300</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・更新：内容や回数などにより可否を判断させていただきます。また、別途費用が発生します。</a:t>
                      </a:r>
                    </a:p>
                    <a:p>
                      <a:pPr marL="0" indent="0">
                        <a:buNone/>
                      </a:pP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buNone/>
                      </a:pP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buNone/>
                      </a:pPr>
                      <a:r>
                        <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利用費や条件を定めた契約を締結させていただきます</a:t>
                      </a:r>
                      <a:endParaRPr kumimoji="1" lang="en-US" altLang="ja-JP" sz="1050" b="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メイリオ"/>
                          <a:ea typeface="メイリオ"/>
                          <a:cs typeface="Meiryo UI" pitchFamily="50" charset="-128"/>
                        </a:rPr>
                        <a:t>※</a:t>
                      </a:r>
                      <a:r>
                        <a:rPr kumimoji="1" lang="ja-JP" altLang="en-US" sz="1000" b="0" i="0" dirty="0">
                          <a:solidFill>
                            <a:schemeClr val="bg1"/>
                          </a:solidFill>
                          <a:latin typeface="メイリオ"/>
                          <a:ea typeface="メイリオ"/>
                          <a:cs typeface="Meiryo UI" pitchFamily="50" charset="-128"/>
                        </a:rPr>
                        <a:t>お申し込み時に選択</a:t>
                      </a:r>
                      <a:endParaRPr kumimoji="1" lang="en-US" altLang="ja-JP"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accent3">
                              <a:lumMod val="75000"/>
                            </a:schemeClr>
                          </a:solidFill>
                          <a:latin typeface="メイリオ"/>
                          <a:ea typeface="メイリオ"/>
                          <a:cs typeface="メイリオ" panose="020B0604030504040204" pitchFamily="50" charset="-128"/>
                        </a:rPr>
                        <a:t>①契約分類：制作</a:t>
                      </a:r>
                      <a:r>
                        <a:rPr lang="en-US" altLang="ja-JP" sz="1000" dirty="0">
                          <a:solidFill>
                            <a:schemeClr val="accent3">
                              <a:lumMod val="75000"/>
                            </a:schemeClr>
                          </a:solidFill>
                          <a:latin typeface="メイリオ"/>
                          <a:ea typeface="メイリオ"/>
                          <a:cs typeface="メイリオ" panose="020B0604030504040204" pitchFamily="50" charset="-128"/>
                        </a:rPr>
                        <a:t>+</a:t>
                      </a:r>
                      <a:r>
                        <a:rPr lang="ja-JP" altLang="en-US" sz="1000" dirty="0">
                          <a:solidFill>
                            <a:schemeClr val="accent3">
                              <a:lumMod val="75000"/>
                            </a:schemeClr>
                          </a:solidFill>
                          <a:latin typeface="メイリオ"/>
                          <a:ea typeface="メイリオ"/>
                          <a:cs typeface="メイリオ" panose="020B0604030504040204" pitchFamily="50" charset="-128"/>
                        </a:rPr>
                        <a:t>掲載</a:t>
                      </a:r>
                      <a:endParaRPr lang="en-US" altLang="ja-JP" sz="1000" dirty="0">
                        <a:solidFill>
                          <a:schemeClr val="accent3">
                            <a:lumMod val="7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accent3">
                              <a:lumMod val="75000"/>
                            </a:schemeClr>
                          </a:solidFill>
                          <a:latin typeface="メイリオ"/>
                          <a:ea typeface="メイリオ"/>
                          <a:cs typeface="メイリオ" panose="020B0604030504040204" pitchFamily="50" charset="-128"/>
                        </a:rPr>
                        <a:t>②契約サービス：</a:t>
                      </a:r>
                      <a:r>
                        <a:rPr lang="en-US" altLang="ja-JP" sz="1000" dirty="0">
                          <a:solidFill>
                            <a:schemeClr val="accent3">
                              <a:lumMod val="75000"/>
                            </a:schemeClr>
                          </a:solidFill>
                        </a:rPr>
                        <a:t>【</a:t>
                      </a:r>
                      <a:r>
                        <a:rPr lang="ja-JP" altLang="en-US" sz="1000" dirty="0">
                          <a:solidFill>
                            <a:schemeClr val="accent3">
                              <a:lumMod val="75000"/>
                            </a:schemeClr>
                          </a:solidFill>
                        </a:rPr>
                        <a:t>制作</a:t>
                      </a:r>
                      <a:r>
                        <a:rPr lang="en-US" altLang="ja-JP" sz="1000" dirty="0">
                          <a:solidFill>
                            <a:schemeClr val="accent3">
                              <a:lumMod val="75000"/>
                            </a:schemeClr>
                          </a:solidFill>
                        </a:rPr>
                        <a:t>+</a:t>
                      </a:r>
                      <a:r>
                        <a:rPr lang="ja-JP" altLang="en-US" sz="1000" dirty="0">
                          <a:solidFill>
                            <a:schemeClr val="accent3">
                              <a:lumMod val="75000"/>
                            </a:schemeClr>
                          </a:solidFill>
                        </a:rPr>
                        <a:t>掲載</a:t>
                      </a:r>
                      <a:r>
                        <a:rPr lang="en-US" altLang="ja-JP" sz="1000" dirty="0">
                          <a:solidFill>
                            <a:schemeClr val="accent3">
                              <a:lumMod val="75000"/>
                            </a:schemeClr>
                          </a:solidFill>
                        </a:rPr>
                        <a:t>】</a:t>
                      </a:r>
                      <a:r>
                        <a:rPr lang="en-US" altLang="ja-JP" sz="1000" dirty="0" err="1">
                          <a:solidFill>
                            <a:schemeClr val="accent3">
                              <a:lumMod val="75000"/>
                            </a:schemeClr>
                          </a:solidFill>
                        </a:rPr>
                        <a:t>carview</a:t>
                      </a:r>
                      <a:r>
                        <a:rPr lang="en-US" altLang="ja-JP" sz="1000" dirty="0">
                          <a:solidFill>
                            <a:schemeClr val="accent3">
                              <a:lumMod val="75000"/>
                            </a:schemeClr>
                          </a:solidFill>
                        </a:rPr>
                        <a:t>!</a:t>
                      </a:r>
                      <a:r>
                        <a:rPr lang="ja-JP" altLang="en-US" sz="1000" dirty="0">
                          <a:solidFill>
                            <a:schemeClr val="accent3">
                              <a:lumMod val="75000"/>
                            </a:schemeClr>
                          </a:solidFill>
                        </a:rPr>
                        <a:t>　タイアップ</a:t>
                      </a:r>
                      <a:endParaRPr kumimoji="1" lang="en-US" altLang="ja-JP" sz="1000" b="0" i="0" kern="1200" dirty="0">
                        <a:solidFill>
                          <a:schemeClr val="accent3">
                            <a:lumMod val="75000"/>
                          </a:schemeClr>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accent3">
                              <a:lumMod val="75000"/>
                            </a:schemeClr>
                          </a:solidFill>
                          <a:latin typeface="メイリオ"/>
                          <a:ea typeface="メイリオ"/>
                          <a:cs typeface="メイリオ" panose="020B0604030504040204" pitchFamily="50" charset="-128"/>
                        </a:rPr>
                        <a:t>③契約サービス詳細：</a:t>
                      </a:r>
                      <a:r>
                        <a:rPr kumimoji="1" lang="en-US" altLang="ja-JP" sz="1000" b="0" i="0" kern="1200" dirty="0" err="1">
                          <a:solidFill>
                            <a:schemeClr val="accent3">
                              <a:lumMod val="75000"/>
                            </a:schemeClr>
                          </a:solidFill>
                          <a:effectLst/>
                          <a:latin typeface="+mj-lt"/>
                          <a:ea typeface="+mn-ea"/>
                          <a:cs typeface="+mn-cs"/>
                        </a:rPr>
                        <a:t>carview</a:t>
                      </a:r>
                      <a:r>
                        <a:rPr kumimoji="1" lang="en-US" altLang="ja-JP" sz="1000" b="0" i="0" kern="1200" dirty="0">
                          <a:solidFill>
                            <a:schemeClr val="accent3">
                              <a:lumMod val="75000"/>
                            </a:schemeClr>
                          </a:solidFill>
                          <a:effectLst/>
                          <a:latin typeface="+mj-lt"/>
                          <a:ea typeface="+mn-ea"/>
                          <a:cs typeface="+mn-cs"/>
                        </a:rPr>
                        <a:t>!</a:t>
                      </a:r>
                      <a:r>
                        <a:rPr kumimoji="1" lang="ja-JP" altLang="en-US" sz="1000" b="0" i="0" kern="1200" dirty="0">
                          <a:solidFill>
                            <a:schemeClr val="accent3">
                              <a:lumMod val="75000"/>
                            </a:schemeClr>
                          </a:solidFill>
                          <a:effectLst/>
                          <a:latin typeface="+mj-lt"/>
                          <a:ea typeface="+mn-ea"/>
                          <a:cs typeface="+mn-cs"/>
                        </a:rPr>
                        <a:t>　タイアップ　制作・掲載費</a:t>
                      </a:r>
                      <a:endParaRPr lang="en-US" altLang="ja-JP" sz="1000" dirty="0">
                        <a:solidFill>
                          <a:schemeClr val="accent3">
                            <a:lumMod val="75000"/>
                          </a:schemeClr>
                        </a:solidFill>
                        <a:latin typeface="+mj-lt"/>
                        <a:ea typeface="メイリオ"/>
                        <a:cs typeface="メイリオ" panose="020B0604030504040204" pitchFamily="50" charset="-128"/>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4188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cs typeface="+mn-cs"/>
                        </a:rPr>
                        <a:t>～１か月間</a:t>
                      </a:r>
                      <a:r>
                        <a:rPr lang="ja-JP" altLang="en-US" sz="1000" dirty="0">
                          <a:solidFill>
                            <a:schemeClr val="accent3">
                              <a:lumMod val="75000"/>
                            </a:schemeClr>
                          </a:solidFill>
                          <a:latin typeface="メイリオ"/>
                          <a:ea typeface="メイリオ"/>
                          <a:cs typeface="Meiryo UI" panose="020B0604030504040204" pitchFamily="50" charset="-128"/>
                        </a:rPr>
                        <a:t>（平日掲載開始）</a:t>
                      </a:r>
                      <a:endParaRPr lang="en-US" altLang="ja-JP" sz="1000" dirty="0">
                        <a:solidFill>
                          <a:schemeClr val="accent3">
                            <a:lumMod val="75000"/>
                          </a:schemeClr>
                        </a:solidFill>
                        <a:latin typeface="メイリオ"/>
                        <a:ea typeface="メイリオ"/>
                        <a:cs typeface="Meiryo UI" panose="020B0604030504040204" pitchFamily="50" charset="-128"/>
                      </a:endParaRPr>
                    </a:p>
                    <a:p>
                      <a:r>
                        <a:rPr lang="en-US" altLang="ja-JP" sz="1000" dirty="0">
                          <a:solidFill>
                            <a:schemeClr val="accent3">
                              <a:lumMod val="75000"/>
                            </a:schemeClr>
                          </a:solidFill>
                          <a:latin typeface="メイリオ"/>
                          <a:ea typeface="メイリオ"/>
                          <a:cs typeface="Meiryo UI" panose="020B0604030504040204" pitchFamily="50" charset="-128"/>
                        </a:rPr>
                        <a:t>※</a:t>
                      </a:r>
                      <a:r>
                        <a:rPr lang="ja-JP" altLang="en-US" sz="1000" dirty="0">
                          <a:solidFill>
                            <a:schemeClr val="accent3">
                              <a:lumMod val="75000"/>
                            </a:schemeClr>
                          </a:solidFill>
                          <a:latin typeface="メイリオ"/>
                          <a:ea typeface="メイリオ"/>
                          <a:cs typeface="Meiryo UI" panose="020B0604030504040204" pitchFamily="50" charset="-128"/>
                        </a:rPr>
                        <a:t>タイアップページは、掲載開始日の前営業日までにアップします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14630396"/>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300</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万円（グロス）／ 事前見積もり：必要</a:t>
                      </a:r>
                      <a:endPar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企画内容によって、別途費用が発生する場合があります</a:t>
                      </a:r>
                      <a:endPar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掲載途中より延長する場合は別途ホスティング費を請求します。</a:t>
                      </a: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3000</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円</a:t>
                      </a:r>
                      <a:r>
                        <a:rPr kumimoji="1" lang="en-US" altLang="ja-JP" sz="1000" b="0" u="none" strike="noStrike" kern="1200" cap="none" spc="0" normalizeH="0" baseline="0" noProof="0" dirty="0">
                          <a:ln>
                            <a:noFill/>
                          </a:ln>
                          <a:solidFill>
                            <a:schemeClr val="accent3">
                              <a:lumMod val="75000"/>
                            </a:schemeClr>
                          </a:solidFill>
                          <a:effectLst/>
                          <a:uLnTx/>
                          <a:uFillTx/>
                          <a:latin typeface="+mn-lt"/>
                          <a:ea typeface="+mn-ea"/>
                        </a:rPr>
                        <a:t>(Net)/</a:t>
                      </a:r>
                      <a:r>
                        <a:rPr kumimoji="1" lang="ja-JP" altLang="en-US" sz="1000" b="0" u="none" strike="noStrike" kern="1200" cap="none" spc="0" normalizeH="0" baseline="0" noProof="0" dirty="0">
                          <a:ln>
                            <a:noFill/>
                          </a:ln>
                          <a:solidFill>
                            <a:schemeClr val="accent3">
                              <a:lumMod val="75000"/>
                            </a:schemeClr>
                          </a:solidFill>
                          <a:effectLst/>
                          <a:uLnTx/>
                          <a:uFillTx/>
                          <a:latin typeface="+mn-lt"/>
                          <a:ea typeface="+mn-ea"/>
                        </a:rPr>
                        <a:t>日。</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2789489"/>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原則として、掲載開始の</a:t>
                      </a: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2</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か月前までにお申し込みください</a:t>
                      </a:r>
                      <a:endPar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accent3">
                              <a:lumMod val="75000"/>
                            </a:schemeClr>
                          </a:solidFill>
                          <a:effectLst/>
                          <a:uLnTx/>
                          <a:uFillTx/>
                          <a:latin typeface="メイリオ"/>
                          <a:ea typeface="メイリオ"/>
                        </a:rPr>
                        <a:t>5</a:t>
                      </a:r>
                      <a:r>
                        <a:rPr kumimoji="1" lang="ja-JP" altLang="en-US" sz="1000" b="0" u="none" strike="noStrike" kern="1200" cap="none" spc="0" normalizeH="0" baseline="0" noProof="0" dirty="0">
                          <a:ln>
                            <a:noFill/>
                          </a:ln>
                          <a:solidFill>
                            <a:schemeClr val="accent3">
                              <a:lumMod val="75000"/>
                            </a:schemeClr>
                          </a:solidFill>
                          <a:effectLst/>
                          <a:uLnTx/>
                          <a:uFillTx/>
                          <a:latin typeface="メイリオ"/>
                          <a:ea typeface="メイリオ"/>
                        </a:rPr>
                        <a:t>営業日前までに掲載期間のご連絡をメールでいただきます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614065169"/>
                  </a:ext>
                </a:extLst>
              </a:tr>
              <a:tr h="2566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accent3">
                              <a:lumMod val="75000"/>
                            </a:schemeClr>
                          </a:solidFill>
                          <a:latin typeface="メイリオ"/>
                          <a:ea typeface="メイリオ"/>
                          <a:cs typeface="Meiryo UI" panose="020B0604030504040204" pitchFamily="50" charset="-128"/>
                        </a:rPr>
                        <a:t>2024</a:t>
                      </a:r>
                      <a:r>
                        <a:rPr lang="ja-JP" altLang="en-US" sz="1000">
                          <a:solidFill>
                            <a:schemeClr val="accent3">
                              <a:lumMod val="75000"/>
                            </a:schemeClr>
                          </a:solidFill>
                          <a:latin typeface="メイリオ"/>
                          <a:ea typeface="メイリオ"/>
                          <a:cs typeface="Meiryo UI" panose="020B0604030504040204" pitchFamily="50" charset="-128"/>
                        </a:rPr>
                        <a:t>年</a:t>
                      </a:r>
                      <a:r>
                        <a:rPr lang="en-US" altLang="ja-JP" sz="1000" dirty="0">
                          <a:solidFill>
                            <a:schemeClr val="accent3">
                              <a:lumMod val="75000"/>
                            </a:schemeClr>
                          </a:solidFill>
                          <a:latin typeface="メイリオ"/>
                          <a:ea typeface="メイリオ"/>
                          <a:cs typeface="Meiryo UI" panose="020B0604030504040204" pitchFamily="50" charset="-128"/>
                        </a:rPr>
                        <a:t>9</a:t>
                      </a:r>
                      <a:r>
                        <a:rPr lang="ja-JP" altLang="en-US" sz="1000">
                          <a:solidFill>
                            <a:schemeClr val="accent3">
                              <a:lumMod val="75000"/>
                            </a:schemeClr>
                          </a:solidFill>
                          <a:latin typeface="メイリオ"/>
                          <a:ea typeface="メイリオ"/>
                          <a:cs typeface="Meiryo UI" panose="020B0604030504040204" pitchFamily="50" charset="-128"/>
                        </a:rPr>
                        <a:t>月</a:t>
                      </a:r>
                      <a:r>
                        <a:rPr lang="en-US" altLang="ja-JP" sz="1000" dirty="0">
                          <a:solidFill>
                            <a:schemeClr val="accent3">
                              <a:lumMod val="75000"/>
                            </a:schemeClr>
                          </a:solidFill>
                          <a:latin typeface="メイリオ"/>
                          <a:ea typeface="メイリオ"/>
                          <a:cs typeface="Meiryo UI" panose="020B0604030504040204" pitchFamily="50" charset="-128"/>
                        </a:rPr>
                        <a:t>30</a:t>
                      </a:r>
                      <a:r>
                        <a:rPr lang="ja-JP" altLang="en-US" sz="1000">
                          <a:solidFill>
                            <a:schemeClr val="accent3">
                              <a:lumMod val="75000"/>
                            </a:schemeClr>
                          </a:solidFill>
                          <a:latin typeface="メイリオ"/>
                          <a:ea typeface="メイリオ"/>
                          <a:cs typeface="Meiryo UI" panose="020B0604030504040204" pitchFamily="50" charset="-128"/>
                        </a:rPr>
                        <a:t>日</a:t>
                      </a:r>
                      <a:r>
                        <a:rPr lang="en-US" altLang="ja-JP" sz="1000" dirty="0">
                          <a:solidFill>
                            <a:schemeClr val="accent3">
                              <a:lumMod val="75000"/>
                            </a:schemeClr>
                          </a:solidFill>
                          <a:latin typeface="メイリオ"/>
                          <a:ea typeface="メイリオ"/>
                          <a:cs typeface="Meiryo UI" panose="020B0604030504040204" pitchFamily="50" charset="-128"/>
                        </a:rPr>
                        <a:t>(</a:t>
                      </a:r>
                      <a:r>
                        <a:rPr lang="ja-JP" altLang="en-US" sz="1000">
                          <a:solidFill>
                            <a:schemeClr val="accent3">
                              <a:lumMod val="75000"/>
                            </a:schemeClr>
                          </a:solidFill>
                          <a:latin typeface="メイリオ"/>
                          <a:ea typeface="メイリオ"/>
                          <a:cs typeface="Meiryo UI" panose="020B0604030504040204" pitchFamily="50" charset="-128"/>
                        </a:rPr>
                        <a:t>月</a:t>
                      </a:r>
                      <a:r>
                        <a:rPr lang="en-US" altLang="ja-JP" sz="1000" dirty="0">
                          <a:solidFill>
                            <a:schemeClr val="accent3">
                              <a:lumMod val="75000"/>
                            </a:schemeClr>
                          </a:solidFill>
                          <a:latin typeface="メイリオ"/>
                          <a:ea typeface="メイリオ"/>
                          <a:cs typeface="Meiryo UI" panose="020B0604030504040204" pitchFamily="50" charset="-128"/>
                        </a:rPr>
                        <a:t>)</a:t>
                      </a:r>
                      <a:r>
                        <a:rPr lang="ja-JP" altLang="en-US" sz="1000" dirty="0">
                          <a:solidFill>
                            <a:schemeClr val="accent3">
                              <a:lumMod val="75000"/>
                            </a:schemeClr>
                          </a:solidFill>
                          <a:latin typeface="メイリオ"/>
                          <a:ea typeface="メイリオ"/>
                          <a:cs typeface="Meiryo UI" panose="020B0604030504040204" pitchFamily="50" charset="-128"/>
                        </a:rPr>
                        <a:t>掲載終了分</a:t>
                      </a:r>
                      <a:endParaRPr lang="ja-JP" altLang="en-US" sz="1000" dirty="0">
                        <a:solidFill>
                          <a:schemeClr val="accent3">
                            <a:lumMod val="75000"/>
                          </a:schemeClr>
                        </a:solidFill>
                        <a:latin typeface="メイリオ"/>
                        <a:ea typeface="メイリオ"/>
                        <a:cs typeface="Verdana" pitchFamily="34" charset="0"/>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5132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accent3">
                              <a:lumMod val="75000"/>
                            </a:schemeClr>
                          </a:solidFill>
                          <a:latin typeface="+mn-lt"/>
                          <a:ea typeface="+mn-ea"/>
                          <a:cs typeface="Verdana"/>
                        </a:rPr>
                        <a:t>PV</a:t>
                      </a:r>
                      <a:r>
                        <a:rPr lang="ja-JP" altLang="en-US" sz="1000" dirty="0">
                          <a:solidFill>
                            <a:schemeClr val="accent3">
                              <a:lumMod val="75000"/>
                            </a:schemeClr>
                          </a:solidFill>
                          <a:latin typeface="+mn-lt"/>
                          <a:ea typeface="+mn-ea"/>
                          <a:cs typeface="Verdana"/>
                        </a:rPr>
                        <a:t>・</a:t>
                      </a:r>
                      <a:r>
                        <a:rPr lang="en-US" altLang="ja-JP" sz="1000" dirty="0">
                          <a:solidFill>
                            <a:schemeClr val="accent3">
                              <a:lumMod val="75000"/>
                            </a:schemeClr>
                          </a:solidFill>
                          <a:latin typeface="+mn-lt"/>
                          <a:ea typeface="+mn-ea"/>
                          <a:cs typeface="Verdana"/>
                        </a:rPr>
                        <a:t>UB</a:t>
                      </a:r>
                      <a:r>
                        <a:rPr lang="ja-JP" altLang="en-US" sz="1000" dirty="0">
                          <a:solidFill>
                            <a:schemeClr val="accent3">
                              <a:lumMod val="75000"/>
                            </a:schemeClr>
                          </a:solidFill>
                          <a:latin typeface="+mn-lt"/>
                          <a:ea typeface="+mn-ea"/>
                          <a:cs typeface="Verdana"/>
                        </a:rPr>
                        <a:t>・ページ内リンクのクリック数など</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accent3">
                              <a:lumMod val="75000"/>
                            </a:schemeClr>
                          </a:solidFill>
                          <a:latin typeface="+mn-lt"/>
                          <a:ea typeface="+mn-ea"/>
                          <a:cs typeface="Verdana"/>
                        </a:rPr>
                        <a:t>※</a:t>
                      </a:r>
                      <a:r>
                        <a:rPr lang="ja-JP" altLang="en-US" sz="1000" dirty="0">
                          <a:solidFill>
                            <a:schemeClr val="accent3">
                              <a:lumMod val="75000"/>
                            </a:schemeClr>
                          </a:solidFill>
                          <a:latin typeface="+mn-lt"/>
                          <a:ea typeface="+mn-ea"/>
                          <a:cs typeface="Verdana"/>
                        </a:rPr>
                        <a:t>掲載終了から</a:t>
                      </a:r>
                      <a:r>
                        <a:rPr lang="en-US" altLang="ja-JP" sz="1000" dirty="0">
                          <a:solidFill>
                            <a:schemeClr val="accent3">
                              <a:lumMod val="75000"/>
                            </a:schemeClr>
                          </a:solidFill>
                          <a:latin typeface="+mn-lt"/>
                          <a:ea typeface="+mn-ea"/>
                          <a:cs typeface="Verdana"/>
                        </a:rPr>
                        <a:t>2</a:t>
                      </a:r>
                      <a:r>
                        <a:rPr lang="ja-JP" altLang="en-US" sz="1000" dirty="0">
                          <a:solidFill>
                            <a:schemeClr val="accent3">
                              <a:lumMod val="75000"/>
                            </a:schemeClr>
                          </a:solidFill>
                          <a:latin typeface="+mn-lt"/>
                          <a:ea typeface="+mn-ea"/>
                          <a:cs typeface="Verdana"/>
                        </a:rPr>
                        <a:t>週間程度でご提出いたします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66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err="1">
                          <a:solidFill>
                            <a:schemeClr val="accent3">
                              <a:lumMod val="75000"/>
                            </a:schemeClr>
                          </a:solidFill>
                          <a:latin typeface="+mn-lt"/>
                          <a:ea typeface="+mn-ea"/>
                          <a:cs typeface="Verdana"/>
                        </a:rPr>
                        <a:t>carview</a:t>
                      </a:r>
                      <a:r>
                        <a:rPr lang="en-US" altLang="ja-JP" sz="1000" dirty="0">
                          <a:solidFill>
                            <a:schemeClr val="accent3">
                              <a:lumMod val="75000"/>
                            </a:schemeClr>
                          </a:solidFill>
                          <a:latin typeface="+mn-lt"/>
                          <a:ea typeface="+mn-ea"/>
                          <a:cs typeface="Verdana"/>
                        </a:rPr>
                        <a:t>! </a:t>
                      </a:r>
                      <a:r>
                        <a:rPr lang="ja-JP" altLang="en-US" sz="1000" dirty="0">
                          <a:solidFill>
                            <a:schemeClr val="accent3">
                              <a:lumMod val="75000"/>
                            </a:schemeClr>
                          </a:solidFill>
                          <a:latin typeface="+mn-lt"/>
                          <a:ea typeface="+mn-ea"/>
                          <a:cs typeface="Verdana"/>
                        </a:rPr>
                        <a:t>の編成方針と合致しないものについてはお断りさせていただく場合があります。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17542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ホームベース 22">
            <a:extLst>
              <a:ext uri="{FF2B5EF4-FFF2-40B4-BE49-F238E27FC236}">
                <a16:creationId xmlns:a16="http://schemas.microsoft.com/office/drawing/2014/main" id="{7DA4CFC8-1AB8-2528-5114-911A15D81683}"/>
              </a:ext>
            </a:extLst>
          </p:cNvPr>
          <p:cNvSpPr/>
          <p:nvPr/>
        </p:nvSpPr>
        <p:spPr>
          <a:xfrm>
            <a:off x="9472321" y="1384955"/>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sp>
        <p:nvSpPr>
          <p:cNvPr id="8" name="ホームベース 22">
            <a:extLst>
              <a:ext uri="{FF2B5EF4-FFF2-40B4-BE49-F238E27FC236}">
                <a16:creationId xmlns:a16="http://schemas.microsoft.com/office/drawing/2014/main" id="{281A1451-9B05-E524-43BA-CB566D0E6F41}"/>
              </a:ext>
            </a:extLst>
          </p:cNvPr>
          <p:cNvSpPr/>
          <p:nvPr/>
        </p:nvSpPr>
        <p:spPr>
          <a:xfrm>
            <a:off x="7762054" y="1395115"/>
            <a:ext cx="2134660" cy="756000"/>
          </a:xfrm>
          <a:prstGeom prst="homePlate">
            <a:avLst/>
          </a:prstGeom>
          <a:solidFill>
            <a:schemeClr val="accent2">
              <a:lumMod val="75000"/>
            </a:scheme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9" name="ホームベース 23">
            <a:extLst>
              <a:ext uri="{FF2B5EF4-FFF2-40B4-BE49-F238E27FC236}">
                <a16:creationId xmlns:a16="http://schemas.microsoft.com/office/drawing/2014/main" id="{98E23F60-2E8D-BDC7-BDE6-617EB011650F}"/>
              </a:ext>
            </a:extLst>
          </p:cNvPr>
          <p:cNvSpPr/>
          <p:nvPr/>
        </p:nvSpPr>
        <p:spPr>
          <a:xfrm>
            <a:off x="6026462" y="1395115"/>
            <a:ext cx="2134660" cy="756000"/>
          </a:xfrm>
          <a:prstGeom prst="homePlate">
            <a:avLst/>
          </a:prstGeom>
          <a:solidFill>
            <a:schemeClr val="accent2">
              <a:lumMod val="90000"/>
            </a:scheme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0" name="ホームベース 25">
            <a:extLst>
              <a:ext uri="{FF2B5EF4-FFF2-40B4-BE49-F238E27FC236}">
                <a16:creationId xmlns:a16="http://schemas.microsoft.com/office/drawing/2014/main" id="{6B4DB4FA-DDC8-AE86-8263-9FB8C54CC2B7}"/>
              </a:ext>
            </a:extLst>
          </p:cNvPr>
          <p:cNvSpPr/>
          <p:nvPr/>
        </p:nvSpPr>
        <p:spPr>
          <a:xfrm>
            <a:off x="4290871" y="1395115"/>
            <a:ext cx="2134660" cy="756000"/>
          </a:xfrm>
          <a:prstGeom prst="homePlate">
            <a:avLst/>
          </a:prstGeom>
          <a:solidFill>
            <a:schemeClr val="bg2">
              <a:lumMod val="25000"/>
            </a:scheme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1" name="円/楕円 26">
            <a:extLst>
              <a:ext uri="{FF2B5EF4-FFF2-40B4-BE49-F238E27FC236}">
                <a16:creationId xmlns:a16="http://schemas.microsoft.com/office/drawing/2014/main" id="{65D821BA-CF26-0815-5392-63E89E96180A}"/>
              </a:ext>
            </a:extLst>
          </p:cNvPr>
          <p:cNvSpPr>
            <a:spLocks noChangeAspect="1"/>
          </p:cNvSpPr>
          <p:nvPr/>
        </p:nvSpPr>
        <p:spPr>
          <a:xfrm>
            <a:off x="4571874" y="1089025"/>
            <a:ext cx="432000" cy="432000"/>
          </a:xfrm>
          <a:prstGeom prst="ellipse">
            <a:avLst/>
          </a:prstGeom>
          <a:solidFill>
            <a:schemeClr val="bg2">
              <a:lumMod val="2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 name="ホームベース 27">
            <a:extLst>
              <a:ext uri="{FF2B5EF4-FFF2-40B4-BE49-F238E27FC236}">
                <a16:creationId xmlns:a16="http://schemas.microsoft.com/office/drawing/2014/main" id="{6AE5AC72-E03D-8BB0-60DA-41EF27333136}"/>
              </a:ext>
            </a:extLst>
          </p:cNvPr>
          <p:cNvSpPr/>
          <p:nvPr/>
        </p:nvSpPr>
        <p:spPr>
          <a:xfrm>
            <a:off x="2555280" y="1395115"/>
            <a:ext cx="213466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3" name="円/楕円 28">
            <a:extLst>
              <a:ext uri="{FF2B5EF4-FFF2-40B4-BE49-F238E27FC236}">
                <a16:creationId xmlns:a16="http://schemas.microsoft.com/office/drawing/2014/main" id="{6418F3B2-D0C9-22F1-41D8-60A59A5A8F96}"/>
              </a:ext>
            </a:extLst>
          </p:cNvPr>
          <p:cNvSpPr>
            <a:spLocks noChangeAspect="1"/>
          </p:cNvSpPr>
          <p:nvPr/>
        </p:nvSpPr>
        <p:spPr>
          <a:xfrm>
            <a:off x="2799003" y="1089025"/>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9">
            <a:extLst>
              <a:ext uri="{FF2B5EF4-FFF2-40B4-BE49-F238E27FC236}">
                <a16:creationId xmlns:a16="http://schemas.microsoft.com/office/drawing/2014/main" id="{D0A66BE6-8B4B-F0F9-02B8-B723ED62B0B2}"/>
              </a:ext>
            </a:extLst>
          </p:cNvPr>
          <p:cNvSpPr/>
          <p:nvPr/>
        </p:nvSpPr>
        <p:spPr>
          <a:xfrm>
            <a:off x="819689" y="1395115"/>
            <a:ext cx="213466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15" name="円/楕円 30">
            <a:extLst>
              <a:ext uri="{FF2B5EF4-FFF2-40B4-BE49-F238E27FC236}">
                <a16:creationId xmlns:a16="http://schemas.microsoft.com/office/drawing/2014/main" id="{FA4B4420-879D-BDC0-46DB-7DD688B48774}"/>
              </a:ext>
            </a:extLst>
          </p:cNvPr>
          <p:cNvSpPr>
            <a:spLocks noChangeAspect="1"/>
          </p:cNvSpPr>
          <p:nvPr/>
        </p:nvSpPr>
        <p:spPr>
          <a:xfrm>
            <a:off x="954166" y="1089025"/>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円/楕円 40">
            <a:extLst>
              <a:ext uri="{FF2B5EF4-FFF2-40B4-BE49-F238E27FC236}">
                <a16:creationId xmlns:a16="http://schemas.microsoft.com/office/drawing/2014/main" id="{3DC8B879-84E1-138E-4862-7739BB054796}"/>
              </a:ext>
            </a:extLst>
          </p:cNvPr>
          <p:cNvSpPr>
            <a:spLocks noChangeAspect="1"/>
          </p:cNvSpPr>
          <p:nvPr/>
        </p:nvSpPr>
        <p:spPr>
          <a:xfrm>
            <a:off x="6340381" y="1089025"/>
            <a:ext cx="432000" cy="432000"/>
          </a:xfrm>
          <a:prstGeom prst="ellipse">
            <a:avLst/>
          </a:prstGeom>
          <a:solidFill>
            <a:schemeClr val="accent2">
              <a:lumMod val="90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57" name="テキスト ボックス 56">
            <a:extLst>
              <a:ext uri="{FF2B5EF4-FFF2-40B4-BE49-F238E27FC236}">
                <a16:creationId xmlns:a16="http://schemas.microsoft.com/office/drawing/2014/main" id="{0D8419F6-BD2B-0477-8206-4C9238DAA53E}"/>
              </a:ext>
            </a:extLst>
          </p:cNvPr>
          <p:cNvSpPr txBox="1"/>
          <p:nvPr/>
        </p:nvSpPr>
        <p:spPr>
          <a:xfrm>
            <a:off x="728178" y="1516928"/>
            <a:ext cx="2310844" cy="523220"/>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お申し込み</a:t>
            </a: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オリエンテーション</a:t>
            </a:r>
          </a:p>
        </p:txBody>
      </p:sp>
      <p:sp>
        <p:nvSpPr>
          <p:cNvPr id="58" name="正方形/長方形 57">
            <a:extLst>
              <a:ext uri="{FF2B5EF4-FFF2-40B4-BE49-F238E27FC236}">
                <a16:creationId xmlns:a16="http://schemas.microsoft.com/office/drawing/2014/main" id="{19E3EB90-24C8-855C-99FD-67343EF3B12C}"/>
              </a:ext>
            </a:extLst>
          </p:cNvPr>
          <p:cNvSpPr/>
          <p:nvPr/>
        </p:nvSpPr>
        <p:spPr>
          <a:xfrm>
            <a:off x="2826034" y="1659216"/>
            <a:ext cx="161433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企画案</a:t>
            </a:r>
          </a:p>
        </p:txBody>
      </p:sp>
      <p:sp>
        <p:nvSpPr>
          <p:cNvPr id="59" name="正方形/長方形 58">
            <a:extLst>
              <a:ext uri="{FF2B5EF4-FFF2-40B4-BE49-F238E27FC236}">
                <a16:creationId xmlns:a16="http://schemas.microsoft.com/office/drawing/2014/main" id="{0194D53F-07EB-3E29-7589-C1ADB7980652}"/>
              </a:ext>
            </a:extLst>
          </p:cNvPr>
          <p:cNvSpPr/>
          <p:nvPr/>
        </p:nvSpPr>
        <p:spPr>
          <a:xfrm>
            <a:off x="4604989" y="1654694"/>
            <a:ext cx="1346549"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構成案</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p:txBody>
      </p:sp>
      <p:sp>
        <p:nvSpPr>
          <p:cNvPr id="60" name="正方形/長方形 59">
            <a:extLst>
              <a:ext uri="{FF2B5EF4-FFF2-40B4-BE49-F238E27FC236}">
                <a16:creationId xmlns:a16="http://schemas.microsoft.com/office/drawing/2014/main" id="{F9A87CCF-C4C4-8870-C2B0-D8ADAAB72F2C}"/>
              </a:ext>
            </a:extLst>
          </p:cNvPr>
          <p:cNvSpPr/>
          <p:nvPr/>
        </p:nvSpPr>
        <p:spPr>
          <a:xfrm>
            <a:off x="6490161" y="1647582"/>
            <a:ext cx="1346550"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テストアップ</a:t>
            </a:r>
          </a:p>
        </p:txBody>
      </p:sp>
      <p:sp>
        <p:nvSpPr>
          <p:cNvPr id="61" name="正方形/長方形 60">
            <a:extLst>
              <a:ext uri="{FF2B5EF4-FFF2-40B4-BE49-F238E27FC236}">
                <a16:creationId xmlns:a16="http://schemas.microsoft.com/office/drawing/2014/main" id="{9A61C91E-41FA-ECD4-2758-AEB070E9B7FC}"/>
              </a:ext>
            </a:extLst>
          </p:cNvPr>
          <p:cNvSpPr/>
          <p:nvPr/>
        </p:nvSpPr>
        <p:spPr>
          <a:xfrm>
            <a:off x="7974739" y="1633371"/>
            <a:ext cx="1688271"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公開準備</a:t>
            </a:r>
          </a:p>
        </p:txBody>
      </p:sp>
      <p:sp>
        <p:nvSpPr>
          <p:cNvPr id="62" name="正方形/長方形 61">
            <a:extLst>
              <a:ext uri="{FF2B5EF4-FFF2-40B4-BE49-F238E27FC236}">
                <a16:creationId xmlns:a16="http://schemas.microsoft.com/office/drawing/2014/main" id="{33547968-EC6D-09A5-B7F4-E43D5C96D93E}"/>
              </a:ext>
            </a:extLst>
          </p:cNvPr>
          <p:cNvSpPr/>
          <p:nvPr/>
        </p:nvSpPr>
        <p:spPr>
          <a:xfrm>
            <a:off x="9899290" y="1639524"/>
            <a:ext cx="1346549"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掲載開始</a:t>
            </a:r>
          </a:p>
        </p:txBody>
      </p:sp>
      <p:sp>
        <p:nvSpPr>
          <p:cNvPr id="63" name="円/楕円 40">
            <a:extLst>
              <a:ext uri="{FF2B5EF4-FFF2-40B4-BE49-F238E27FC236}">
                <a16:creationId xmlns:a16="http://schemas.microsoft.com/office/drawing/2014/main" id="{3E08CE0F-49A9-7912-CB30-6C54FBD70112}"/>
              </a:ext>
            </a:extLst>
          </p:cNvPr>
          <p:cNvSpPr>
            <a:spLocks noChangeAspect="1"/>
          </p:cNvSpPr>
          <p:nvPr/>
        </p:nvSpPr>
        <p:spPr>
          <a:xfrm>
            <a:off x="8030327" y="1089025"/>
            <a:ext cx="432000" cy="432000"/>
          </a:xfrm>
          <a:prstGeom prst="ellipse">
            <a:avLst/>
          </a:prstGeom>
          <a:solidFill>
            <a:schemeClr val="accent2">
              <a:lumMod val="7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64" name="テキスト ボックス 63">
            <a:extLst>
              <a:ext uri="{FF2B5EF4-FFF2-40B4-BE49-F238E27FC236}">
                <a16:creationId xmlns:a16="http://schemas.microsoft.com/office/drawing/2014/main" id="{C8AE4D27-3705-60EB-1681-697CE8336981}"/>
              </a:ext>
            </a:extLst>
          </p:cNvPr>
          <p:cNvSpPr txBox="1"/>
          <p:nvPr/>
        </p:nvSpPr>
        <p:spPr>
          <a:xfrm>
            <a:off x="1221619" y="2401403"/>
            <a:ext cx="9786081" cy="3613040"/>
          </a:xfrm>
          <a:prstGeom prst="rect">
            <a:avLst/>
          </a:prstGeom>
          <a:noFill/>
        </p:spPr>
        <p:txBody>
          <a:bodyPr wrap="square" anchor="t">
            <a:spAutoFit/>
          </a:bodyPr>
          <a:lstStyle/>
          <a:p>
            <a:pPr>
              <a:defRPr/>
            </a:pP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❶</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オリエンテーション実施</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事前にヒアリングシートを記入いただいた上で</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オリエンテーションを実施。</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ターゲットや訴求ポイントなど企画目的を明確に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します。</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制作・掲載内容が固まり次第、代理店様より、所定の手続きにて正式にお申し込みいただきます。</a:t>
            </a: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❷</a:t>
            </a:r>
            <a:r>
              <a:rPr kumimoji="0" lang="ja-JP" altLang="en-US" sz="600" b="1"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企画案のご提出</a:t>
            </a:r>
            <a:r>
              <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①をもとに企画案をご提出し、広告主様と協議の上、企画の方向性を確定させます。</a:t>
            </a: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ja-JP" altLang="en-US" sz="1600" b="1" kern="0" dirty="0">
                <a:solidFill>
                  <a:schemeClr val="tx1">
                    <a:lumMod val="65000"/>
                    <a:lumOff val="35000"/>
                  </a:schemeClr>
                </a:solidFill>
                <a:latin typeface="メイリオ"/>
                <a:ea typeface="メイリオ"/>
              </a:rPr>
              <a:t>❸ </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構成案のご提出</a:t>
            </a:r>
            <a:r>
              <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rPr>
              <a:t>ご確認</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②で確定した方向性にしたがって、コンテンツ概要とページ体裁をご提出し、全体構成を確定させます。</a:t>
            </a:r>
          </a:p>
          <a:p>
            <a:pPr lvl="0">
              <a:defRPr/>
            </a:pPr>
            <a:endParaRPr kumimoji="0" lang="en-US" altLang="ja-JP" sz="1100" b="1" kern="0" dirty="0">
              <a:solidFill>
                <a:schemeClr val="tx1">
                  <a:lumMod val="65000"/>
                  <a:lumOff val="35000"/>
                </a:schemeClr>
              </a:solidFill>
              <a:latin typeface="メイリオ"/>
              <a:ea typeface="メイリオ"/>
            </a:endParaRPr>
          </a:p>
          <a:p>
            <a:pPr lvl="0">
              <a:defRPr/>
            </a:pPr>
            <a:r>
              <a:rPr kumimoji="0" lang="ja-JP" altLang="en-US" sz="1600" b="1" kern="0" dirty="0">
                <a:solidFill>
                  <a:schemeClr val="tx1">
                    <a:lumMod val="65000"/>
                    <a:lumOff val="35000"/>
                  </a:schemeClr>
                </a:solidFill>
                <a:latin typeface="メイリオ"/>
                <a:ea typeface="メイリオ"/>
              </a:rPr>
              <a:t>❹</a:t>
            </a:r>
            <a:r>
              <a:rPr kumimoji="0" lang="ja-JP" altLang="en-US" sz="600" b="1" kern="0" dirty="0">
                <a:solidFill>
                  <a:schemeClr val="tx1">
                    <a:lumMod val="65000"/>
                    <a:lumOff val="35000"/>
                  </a:schemeClr>
                </a:solidFill>
                <a:latin typeface="メイリオ"/>
                <a:ea typeface="メイリオ"/>
              </a:rPr>
              <a:t>　</a:t>
            </a:r>
            <a:r>
              <a:rPr kumimoji="0" lang="ja-JP" altLang="en-US" sz="1600" b="1" kern="0" dirty="0">
                <a:solidFill>
                  <a:schemeClr val="tx1">
                    <a:lumMod val="65000"/>
                    <a:lumOff val="35000"/>
                  </a:schemeClr>
                </a:solidFill>
                <a:latin typeface="メイリオ"/>
                <a:ea typeface="メイリオ"/>
              </a:rPr>
              <a:t>校正のご提出</a:t>
            </a:r>
            <a:r>
              <a:rPr kumimoji="0" lang="en-US" altLang="ja-JP" sz="1600" b="1" kern="0" dirty="0">
                <a:solidFill>
                  <a:schemeClr val="tx1">
                    <a:lumMod val="65000"/>
                    <a:lumOff val="35000"/>
                  </a:schemeClr>
                </a:solidFill>
                <a:latin typeface="メイリオ"/>
                <a:ea typeface="メイリオ"/>
              </a:rPr>
              <a:t>/</a:t>
            </a:r>
            <a:r>
              <a:rPr kumimoji="0" lang="ja-JP" altLang="en-US" sz="1600" b="1" kern="0" dirty="0">
                <a:solidFill>
                  <a:schemeClr val="tx1">
                    <a:lumMod val="65000"/>
                    <a:lumOff val="35000"/>
                  </a:schemeClr>
                </a:solidFill>
                <a:latin typeface="メイリオ"/>
                <a:ea typeface="メイリオ"/>
              </a:rPr>
              <a:t>ご確認</a:t>
            </a:r>
            <a:endParaRPr kumimoji="0" lang="en-US" altLang="ja-JP" sz="1600" b="1" kern="0" dirty="0">
              <a:solidFill>
                <a:schemeClr val="tx1">
                  <a:lumMod val="65000"/>
                  <a:lumOff val="35000"/>
                </a:schemeClr>
              </a:solidFill>
              <a:latin typeface="メイリオ"/>
              <a:ea typeface="メイリオ"/>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デザイン・原稿の作成を行います。広告主様に確認いただき、適宜修正を加えながら確定させます。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ご確認は初校、再校の</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回までとなります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再校の段階では初校でのご指摘事項の反映確認のみとなります。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endParaRPr kumimoji="0" lang="ja-JP" altLang="en-US" sz="11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600" b="1" kern="0" dirty="0">
                <a:solidFill>
                  <a:schemeClr val="tx1">
                    <a:lumMod val="65000"/>
                    <a:lumOff val="35000"/>
                  </a:schemeClr>
                </a:solidFill>
                <a:latin typeface="メイリオ"/>
                <a:ea typeface="メイリオ"/>
              </a:rPr>
              <a:t>❺</a:t>
            </a:r>
            <a:r>
              <a:rPr kumimoji="0" lang="ja-JP" altLang="en-US" sz="600" b="1" kern="0" dirty="0">
                <a:solidFill>
                  <a:schemeClr val="tx1">
                    <a:lumMod val="65000"/>
                    <a:lumOff val="35000"/>
                  </a:schemeClr>
                </a:solidFill>
                <a:latin typeface="メイリオ"/>
                <a:ea typeface="メイリオ"/>
              </a:rPr>
              <a:t>　</a:t>
            </a:r>
            <a:r>
              <a:rPr kumimoji="0" lang="ja-JP" altLang="en-US" sz="1600" b="1" kern="0" dirty="0">
                <a:solidFill>
                  <a:schemeClr val="tx1">
                    <a:lumMod val="65000"/>
                    <a:lumOff val="35000"/>
                  </a:schemeClr>
                </a:solidFill>
                <a:latin typeface="メイリオ"/>
                <a:ea typeface="メイリオ"/>
              </a:rPr>
              <a:t>弊社内チェック</a:t>
            </a:r>
            <a:r>
              <a:rPr kumimoji="0" lang="en-US" altLang="ja-JP" sz="1600" b="1" kern="0" dirty="0">
                <a:solidFill>
                  <a:schemeClr val="tx1">
                    <a:lumMod val="65000"/>
                    <a:lumOff val="35000"/>
                  </a:schemeClr>
                </a:solidFill>
                <a:latin typeface="メイリオ"/>
                <a:ea typeface="メイリオ"/>
              </a:rPr>
              <a:t>/</a:t>
            </a:r>
            <a:r>
              <a:rPr kumimoji="0" lang="ja-JP" altLang="en-US" sz="1600" b="1" kern="0" dirty="0">
                <a:solidFill>
                  <a:schemeClr val="tx1">
                    <a:lumMod val="65000"/>
                    <a:lumOff val="35000"/>
                  </a:schemeClr>
                </a:solidFill>
                <a:latin typeface="メイリオ"/>
                <a:ea typeface="メイリオ"/>
              </a:rPr>
              <a:t>本番環境へのファイルアップ</a:t>
            </a:r>
            <a:endParaRPr kumimoji="0" lang="en-US" altLang="ja-JP" sz="1600" b="1" kern="0" dirty="0">
              <a:solidFill>
                <a:schemeClr val="tx1">
                  <a:lumMod val="65000"/>
                  <a:lumOff val="35000"/>
                </a:schemeClr>
              </a:solidFill>
              <a:latin typeface="メイリオ"/>
              <a:ea typeface="メイリオ"/>
            </a:endParaRPr>
          </a:p>
          <a:p>
            <a:pPr lvl="0">
              <a:defRPr/>
            </a:pP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rPr>
              <a:t>　　弊社において最終確認を行った上で、本番公開を行います。</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65" name="テキスト ボックス 64">
            <a:extLst>
              <a:ext uri="{FF2B5EF4-FFF2-40B4-BE49-F238E27FC236}">
                <a16:creationId xmlns:a16="http://schemas.microsoft.com/office/drawing/2014/main" id="{F16F2878-1B65-90BA-0AC9-240314B93558}"/>
              </a:ext>
            </a:extLst>
          </p:cNvPr>
          <p:cNvSpPr txBox="1"/>
          <p:nvPr/>
        </p:nvSpPr>
        <p:spPr>
          <a:xfrm>
            <a:off x="1221619" y="6053307"/>
            <a:ext cx="10800316" cy="507831"/>
          </a:xfrm>
          <a:prstGeom prst="rect">
            <a:avLst/>
          </a:prstGeom>
          <a:noFill/>
        </p:spPr>
        <p:txBody>
          <a:bodyPr wrap="square">
            <a:spAutoFit/>
          </a:bodyPr>
          <a:lstStyle/>
          <a:p>
            <a:pPr>
              <a:defRPr/>
            </a:pPr>
            <a: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rPr>
              <a:t>各工程で弊社内確認を行い、指摘事項は広告主様側で特別な理由がない限り修正いたします。</a:t>
            </a:r>
            <a:endPar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endParaRPr>
          </a:p>
          <a:p>
            <a:pPr>
              <a:defRPr/>
            </a:pPr>
            <a: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rPr>
              <a:t>薬機法など、法的な規制がかかる商品、プロモーションでは、制作期間が増加する場合があります。</a:t>
            </a:r>
            <a:b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br>
            <a:r>
              <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900" kern="0" dirty="0">
                <a:solidFill>
                  <a:schemeClr val="tx1">
                    <a:lumMod val="65000"/>
                    <a:lumOff val="35000"/>
                  </a:schemeClr>
                </a:solidFill>
                <a:latin typeface="メイリオ" panose="020B0604030504040204" pitchFamily="50" charset="-128"/>
                <a:ea typeface="メイリオ" panose="020B0604030504040204" pitchFamily="50" charset="-128"/>
              </a:rPr>
              <a:t>企画や取材等の内容によって、制作期間が変動します。　</a:t>
            </a:r>
            <a:endParaRPr kumimoji="0" lang="en-US" altLang="ja-JP" sz="9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13710761"/>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24092</TotalTime>
  <Words>3322</Words>
  <Application>Microsoft Macintosh PowerPoint</Application>
  <PresentationFormat>ワイド画面</PresentationFormat>
  <Paragraphs>294</Paragraphs>
  <Slides>22</Slides>
  <Notes>5</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22</vt:i4>
      </vt:variant>
    </vt:vector>
  </HeadingPairs>
  <TitlesOfParts>
    <vt:vector size="33" baseType="lpstr">
      <vt:lpstr>Hiragino Kaku Gothic Pro</vt:lpstr>
      <vt:lpstr>ヒラギノ角ゴ Pro W3</vt:lpstr>
      <vt:lpstr>Meiryo</vt:lpstr>
      <vt:lpstr>Meiryo</vt:lpstr>
      <vt:lpstr>Yu Gothic</vt:lpstr>
      <vt:lpstr>Yu Gothic Medium</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551</cp:revision>
  <dcterms:created xsi:type="dcterms:W3CDTF">2020-02-26T07:28:11Z</dcterms:created>
  <dcterms:modified xsi:type="dcterms:W3CDTF">2023-12-21T02:44:34Z</dcterms:modified>
  <cp:category/>
</cp:coreProperties>
</file>