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ink/ink4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notesMasterIdLst>
    <p:notesMasterId r:id="rId10"/>
  </p:notesMasterIdLst>
  <p:sldIdLst>
    <p:sldId id="267" r:id="rId2"/>
    <p:sldId id="294" r:id="rId3"/>
    <p:sldId id="575" r:id="rId4"/>
    <p:sldId id="574" r:id="rId5"/>
    <p:sldId id="583" r:id="rId6"/>
    <p:sldId id="582" r:id="rId7"/>
    <p:sldId id="580" r:id="rId8"/>
    <p:sldId id="27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388C911-A855-6195-2179-63B76E760E9C}" name="Kanehara Youko （金原洋子）" initials="K（" userId="5sB/QSxHhHkE7eNuGiJ3kSP+lPpRBKnd0AUqqKJBkP0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48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42" autoAdjust="0"/>
  </p:normalViewPr>
  <p:slideViewPr>
    <p:cSldViewPr snapToGrid="0">
      <p:cViewPr varScale="1">
        <p:scale>
          <a:sx n="77" d="100"/>
          <a:sy n="77" d="100"/>
        </p:scale>
        <p:origin x="168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Microsoft%20PowerPoint%20&#20869;&#12398;&#12464;&#12521;&#12501;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Sheet1!$G$3</c:f>
              <c:strCache>
                <c:ptCount val="1"/>
                <c:pt idx="0">
                  <c:v>スマホ</c:v>
                </c:pt>
              </c:strCache>
            </c:strRef>
          </c:tx>
          <c:dPt>
            <c:idx val="0"/>
            <c:bubble3D val="0"/>
            <c:spPr>
              <a:solidFill>
                <a:srgbClr val="00004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EC-450A-8E21-10589D5F61C0}"/>
              </c:ext>
            </c:extLst>
          </c:dPt>
          <c:dPt>
            <c:idx val="1"/>
            <c:bubble3D val="0"/>
            <c:spPr>
              <a:solidFill>
                <a:srgbClr val="000048">
                  <a:lumMod val="75000"/>
                  <a:lumOff val="2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EC-450A-8E21-10589D5F61C0}"/>
              </c:ext>
            </c:extLst>
          </c:dPt>
          <c:dPt>
            <c:idx val="2"/>
            <c:bubble3D val="0"/>
            <c:spPr>
              <a:solidFill>
                <a:srgbClr val="000048">
                  <a:lumMod val="50000"/>
                  <a:lumOff val="5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EC-450A-8E21-10589D5F61C0}"/>
              </c:ext>
            </c:extLst>
          </c:dPt>
          <c:dPt>
            <c:idx val="3"/>
            <c:bubble3D val="0"/>
            <c:spPr>
              <a:solidFill>
                <a:srgbClr val="000048">
                  <a:lumMod val="25000"/>
                  <a:lumOff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EC-450A-8E21-10589D5F61C0}"/>
              </c:ext>
            </c:extLst>
          </c:dPt>
          <c:dPt>
            <c:idx val="4"/>
            <c:bubble3D val="0"/>
            <c:spPr>
              <a:solidFill>
                <a:srgbClr val="000048">
                  <a:lumMod val="10000"/>
                  <a:lumOff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DEC-450A-8E21-10589D5F61C0}"/>
              </c:ext>
            </c:extLst>
          </c:dPt>
          <c:dPt>
            <c:idx val="5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DEC-450A-8E21-10589D5F61C0}"/>
              </c:ext>
            </c:extLst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DEC-450A-8E21-10589D5F61C0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DEC-450A-8E21-10589D5F61C0}"/>
              </c:ext>
            </c:extLst>
          </c:dPt>
          <c:dPt>
            <c:idx val="8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DEC-450A-8E21-10589D5F61C0}"/>
              </c:ext>
            </c:extLst>
          </c:dPt>
          <c:dPt>
            <c:idx val="9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DEC-450A-8E21-10589D5F61C0}"/>
              </c:ext>
            </c:extLst>
          </c:dPt>
          <c:cat>
            <c:strRef>
              <c:f>Sheet1!$F$4:$F$13</c:f>
              <c:strCache>
                <c:ptCount val="10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50代～</c:v>
                </c:pt>
                <c:pt idx="5">
                  <c:v>50代～</c:v>
                </c:pt>
                <c:pt idx="6">
                  <c:v>40代</c:v>
                </c:pt>
                <c:pt idx="7">
                  <c:v>30代</c:v>
                </c:pt>
                <c:pt idx="8">
                  <c:v>20代</c:v>
                </c:pt>
                <c:pt idx="9">
                  <c:v>10代</c:v>
                </c:pt>
              </c:strCache>
            </c:strRef>
          </c:cat>
          <c:val>
            <c:numRef>
              <c:f>Sheet1!$G$4:$G$13</c:f>
              <c:numCache>
                <c:formatCode>0%</c:formatCode>
                <c:ptCount val="10"/>
                <c:pt idx="0">
                  <c:v>0.03</c:v>
                </c:pt>
                <c:pt idx="1">
                  <c:v>0.09</c:v>
                </c:pt>
                <c:pt idx="2">
                  <c:v>0.06</c:v>
                </c:pt>
                <c:pt idx="3">
                  <c:v>0.05</c:v>
                </c:pt>
                <c:pt idx="4">
                  <c:v>0.1</c:v>
                </c:pt>
                <c:pt idx="5">
                  <c:v>0.16</c:v>
                </c:pt>
                <c:pt idx="6">
                  <c:v>0.2</c:v>
                </c:pt>
                <c:pt idx="7">
                  <c:v>0.15</c:v>
                </c:pt>
                <c:pt idx="8">
                  <c:v>0.11</c:v>
                </c:pt>
                <c:pt idx="9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BDEC-450A-8E21-10589D5F61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48">
                  <a:lumMod val="90000"/>
                  <a:lumOff val="1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92-4399-B0E3-0C18274F8103}"/>
              </c:ext>
            </c:extLst>
          </c:dPt>
          <c:dPt>
            <c:idx val="1"/>
            <c:bubble3D val="0"/>
            <c:spPr>
              <a:solidFill>
                <a:srgbClr val="000048">
                  <a:lumMod val="75000"/>
                  <a:lumOff val="2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92-4399-B0E3-0C18274F8103}"/>
              </c:ext>
            </c:extLst>
          </c:dPt>
          <c:dPt>
            <c:idx val="2"/>
            <c:bubble3D val="0"/>
            <c:spPr>
              <a:solidFill>
                <a:srgbClr val="000048">
                  <a:lumMod val="50000"/>
                  <a:lumOff val="5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92-4399-B0E3-0C18274F8103}"/>
              </c:ext>
            </c:extLst>
          </c:dPt>
          <c:dPt>
            <c:idx val="3"/>
            <c:bubble3D val="0"/>
            <c:spPr>
              <a:solidFill>
                <a:srgbClr val="000048">
                  <a:lumMod val="25000"/>
                  <a:lumOff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392-4399-B0E3-0C18274F8103}"/>
              </c:ext>
            </c:extLst>
          </c:dPt>
          <c:dPt>
            <c:idx val="4"/>
            <c:bubble3D val="0"/>
            <c:spPr>
              <a:solidFill>
                <a:srgbClr val="000048">
                  <a:lumMod val="10000"/>
                  <a:lumOff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392-4399-B0E3-0C18274F8103}"/>
              </c:ext>
            </c:extLst>
          </c:dPt>
          <c:dPt>
            <c:idx val="5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392-4399-B0E3-0C18274F8103}"/>
              </c:ext>
            </c:extLst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392-4399-B0E3-0C18274F8103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392-4399-B0E3-0C18274F8103}"/>
              </c:ext>
            </c:extLst>
          </c:dPt>
          <c:dPt>
            <c:idx val="8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392-4399-B0E3-0C18274F8103}"/>
              </c:ext>
            </c:extLst>
          </c:dPt>
          <c:dPt>
            <c:idx val="9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392-4399-B0E3-0C18274F8103}"/>
              </c:ext>
            </c:extLst>
          </c:dPt>
          <c:cat>
            <c:strRef>
              <c:f>Sheet1!$F$4:$F$13</c:f>
              <c:strCache>
                <c:ptCount val="10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50代～</c:v>
                </c:pt>
                <c:pt idx="5">
                  <c:v>50代～</c:v>
                </c:pt>
                <c:pt idx="6">
                  <c:v>40代</c:v>
                </c:pt>
                <c:pt idx="7">
                  <c:v>30代</c:v>
                </c:pt>
                <c:pt idx="8">
                  <c:v>20代</c:v>
                </c:pt>
                <c:pt idx="9">
                  <c:v>10代</c:v>
                </c:pt>
              </c:strCache>
            </c:strRef>
          </c:cat>
          <c:val>
            <c:numRef>
              <c:f>Sheet1!$H$4:$H$13</c:f>
              <c:numCache>
                <c:formatCode>0%</c:formatCode>
                <c:ptCount val="10"/>
                <c:pt idx="0">
                  <c:v>9.0000000000000011E-3</c:v>
                </c:pt>
                <c:pt idx="1">
                  <c:v>6.0999999999999999E-2</c:v>
                </c:pt>
                <c:pt idx="2">
                  <c:v>6.0999999999999999E-2</c:v>
                </c:pt>
                <c:pt idx="3">
                  <c:v>8.900000000000001E-2</c:v>
                </c:pt>
                <c:pt idx="4">
                  <c:v>0.25</c:v>
                </c:pt>
                <c:pt idx="5">
                  <c:v>0.29699999999999999</c:v>
                </c:pt>
                <c:pt idx="6">
                  <c:v>0.1</c:v>
                </c:pt>
                <c:pt idx="7">
                  <c:v>6.7000000000000004E-2</c:v>
                </c:pt>
                <c:pt idx="8">
                  <c:v>4.8000000000000001E-2</c:v>
                </c:pt>
                <c:pt idx="9">
                  <c:v>1.1000000000000001E-2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B392-4399-B0E3-0C18274F81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21-426D-A4FD-53AA5577ABBB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21-426D-A4FD-53AA5577ABBB}"/>
              </c:ext>
            </c:extLst>
          </c:dPt>
          <c:dPt>
            <c:idx val="2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21-426D-A4FD-53AA5577ABBB}"/>
              </c:ext>
            </c:extLst>
          </c:dPt>
          <c:dPt>
            <c:idx val="3"/>
            <c:bubble3D val="0"/>
            <c:spPr>
              <a:solidFill>
                <a:schemeClr val="accent1">
                  <a:lumMod val="25000"/>
                  <a:lumOff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921-426D-A4FD-53AA5577ABBB}"/>
              </c:ext>
            </c:extLst>
          </c:dPt>
          <c:dPt>
            <c:idx val="4"/>
            <c:bubble3D val="0"/>
            <c:spPr>
              <a:solidFill>
                <a:schemeClr val="accent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921-426D-A4FD-53AA5577ABBB}"/>
              </c:ext>
            </c:extLst>
          </c:dPt>
          <c:dPt>
            <c:idx val="5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921-426D-A4FD-53AA5577ABBB}"/>
              </c:ext>
            </c:extLst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921-426D-A4FD-53AA5577ABBB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921-426D-A4FD-53AA5577ABBB}"/>
              </c:ext>
            </c:extLst>
          </c:dPt>
          <c:dPt>
            <c:idx val="8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921-426D-A4FD-53AA5577ABBB}"/>
              </c:ext>
            </c:extLst>
          </c:dPt>
          <c:dPt>
            <c:idx val="9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921-426D-A4FD-53AA5577ABBB}"/>
              </c:ext>
            </c:extLst>
          </c:dPt>
          <c:cat>
            <c:strRef>
              <c:f>'[Microsoft PowerPoint 内のグラフ]Sheet1'!$F$4:$F$13</c:f>
              <c:strCache>
                <c:ptCount val="10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50代～</c:v>
                </c:pt>
                <c:pt idx="5">
                  <c:v>50代～</c:v>
                </c:pt>
                <c:pt idx="6">
                  <c:v>40代</c:v>
                </c:pt>
                <c:pt idx="7">
                  <c:v>30代</c:v>
                </c:pt>
                <c:pt idx="8">
                  <c:v>20代</c:v>
                </c:pt>
                <c:pt idx="9">
                  <c:v>10代</c:v>
                </c:pt>
              </c:strCache>
            </c:strRef>
          </c:cat>
          <c:val>
            <c:numRef>
              <c:f>'[Microsoft PowerPoint 内のグラフ]Sheet1'!$I$4:$I$13</c:f>
              <c:numCache>
                <c:formatCode>0%</c:formatCode>
                <c:ptCount val="10"/>
                <c:pt idx="0">
                  <c:v>0.02</c:v>
                </c:pt>
                <c:pt idx="1">
                  <c:v>4.7E-2</c:v>
                </c:pt>
                <c:pt idx="2">
                  <c:v>0.107</c:v>
                </c:pt>
                <c:pt idx="3">
                  <c:v>0.13400000000000001</c:v>
                </c:pt>
                <c:pt idx="4">
                  <c:v>0.36199999999999999</c:v>
                </c:pt>
                <c:pt idx="5">
                  <c:v>0.16800000000000001</c:v>
                </c:pt>
                <c:pt idx="6">
                  <c:v>7.2999999999999995E-2</c:v>
                </c:pt>
                <c:pt idx="7">
                  <c:v>4.5999999999999999E-2</c:v>
                </c:pt>
                <c:pt idx="8">
                  <c:v>2.3E-2</c:v>
                </c:pt>
                <c:pt idx="9">
                  <c:v>2.3E-2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0921-426D-A4FD-53AA5577A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258832474132774E-2"/>
          <c:y val="0.1246509998505094"/>
          <c:w val="0.88283056855690789"/>
          <c:h val="0.588555815108818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世の中ごと消費!$B$1</c:f>
              <c:strCache>
                <c:ptCount val="1"/>
                <c:pt idx="0">
                  <c:v>SNS媒体B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ln>
              <a:noFill/>
            </a:ln>
            <a:effectLst/>
          </c:spPr>
          <c:invertIfNegative val="0"/>
          <c:cat>
            <c:strRef>
              <c:f>世の中ごと消費!$A$2:$A$3</c:f>
              <c:strCache>
                <c:ptCount val="2"/>
                <c:pt idx="0">
                  <c:v>世の中の大事な出来事が分かる</c:v>
                </c:pt>
                <c:pt idx="1">
                  <c:v>みんなが見てる</c:v>
                </c:pt>
              </c:strCache>
            </c:strRef>
          </c:cat>
          <c:val>
            <c:numRef>
              <c:f>世の中ごと消費!$B$2:$B$3</c:f>
              <c:numCache>
                <c:formatCode>0%</c:formatCode>
                <c:ptCount val="2"/>
                <c:pt idx="0">
                  <c:v>0.21</c:v>
                </c:pt>
                <c:pt idx="1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60-48B9-B2DE-D39D07FB6E50}"/>
            </c:ext>
          </c:extLst>
        </c:ser>
        <c:ser>
          <c:idx val="1"/>
          <c:order val="1"/>
          <c:tx>
            <c:strRef>
              <c:f>世の中ごと消費!$C$1</c:f>
              <c:strCache>
                <c:ptCount val="1"/>
                <c:pt idx="0">
                  <c:v>デジタルニュース媒体A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  <a:ln>
              <a:noFill/>
            </a:ln>
            <a:effectLst/>
          </c:spPr>
          <c:invertIfNegative val="0"/>
          <c:cat>
            <c:strRef>
              <c:f>世の中ごと消費!$A$2:$A$3</c:f>
              <c:strCache>
                <c:ptCount val="2"/>
                <c:pt idx="0">
                  <c:v>世の中の大事な出来事が分かる</c:v>
                </c:pt>
                <c:pt idx="1">
                  <c:v>みんなが見てる</c:v>
                </c:pt>
              </c:strCache>
            </c:strRef>
          </c:cat>
          <c:val>
            <c:numRef>
              <c:f>世の中ごと消費!$C$2:$C$3</c:f>
              <c:numCache>
                <c:formatCode>0%</c:formatCode>
                <c:ptCount val="2"/>
                <c:pt idx="0">
                  <c:v>0.23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60-48B9-B2DE-D39D07FB6E50}"/>
            </c:ext>
          </c:extLst>
        </c:ser>
        <c:ser>
          <c:idx val="2"/>
          <c:order val="2"/>
          <c:tx>
            <c:strRef>
              <c:f>世の中ごと消費!$D$1</c:f>
              <c:strCache>
                <c:ptCount val="1"/>
                <c:pt idx="0">
                  <c:v>Yahoo! JAPAN </c:v>
                </c:pt>
              </c:strCache>
            </c:strRef>
          </c:tx>
          <c:spPr>
            <a:solidFill>
              <a:srgbClr val="002AFF"/>
            </a:solidFill>
            <a:ln>
              <a:noFill/>
            </a:ln>
            <a:effectLst/>
          </c:spPr>
          <c:invertIfNegative val="0"/>
          <c:cat>
            <c:strRef>
              <c:f>世の中ごと消費!$A$2:$A$3</c:f>
              <c:strCache>
                <c:ptCount val="2"/>
                <c:pt idx="0">
                  <c:v>世の中の大事な出来事が分かる</c:v>
                </c:pt>
                <c:pt idx="1">
                  <c:v>みんなが見てる</c:v>
                </c:pt>
              </c:strCache>
            </c:strRef>
          </c:cat>
          <c:val>
            <c:numRef>
              <c:f>世の中ごと消費!$D$2:$D$3</c:f>
              <c:numCache>
                <c:formatCode>0%</c:formatCode>
                <c:ptCount val="2"/>
                <c:pt idx="0">
                  <c:v>0.42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60-48B9-B2DE-D39D07FB6E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1150957775"/>
        <c:axId val="1622174335"/>
      </c:barChart>
      <c:catAx>
        <c:axId val="11509577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22174335"/>
        <c:crosses val="autoZero"/>
        <c:auto val="1"/>
        <c:lblAlgn val="ctr"/>
        <c:lblOffset val="100"/>
        <c:noMultiLvlLbl val="0"/>
      </c:catAx>
      <c:valAx>
        <c:axId val="1622174335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1509577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06:01.3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06:02.035"/>
    </inkml:context>
    <inkml:brush xml:id="br0">
      <inkml:brushProperty name="width" value="0.035" units="cm"/>
      <inkml:brushProperty name="height" value="0.035" units="cm"/>
      <inkml:brushProperty name="color" value="#FF0033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14:38.669"/>
    </inkml:context>
    <inkml:brush xml:id="br0">
      <inkml:brushProperty name="width" value="0.035" units="cm"/>
      <inkml:brushProperty name="height" value="0.035" units="cm"/>
      <inkml:brushProperty name="color" value="#FF0033"/>
    </inkml:brush>
  </inkml:definitions>
  <inkml:trace contextRef="#ctx0" brushRef="#br0">0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06:01.3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75F72-840C-944F-8D21-0AE4FBB1AB9C}" type="datetimeFigureOut">
              <a:rPr kumimoji="1" lang="ja-JP" altLang="en-US" smtClean="0"/>
              <a:t>2025/7/14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CC00C-8F62-6C48-B048-C042837E5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80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4F6DC-D28E-85EB-A4E6-13EF24F97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E63F532-1479-DFAB-965F-042BBC7A62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D8BB155-ECC0-0C8E-1C5D-6CC4552750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・画面キャプチャ</a:t>
            </a:r>
            <a:endParaRPr kumimoji="1" lang="en-US" altLang="ja-JP" dirty="0"/>
          </a:p>
          <a:p>
            <a:r>
              <a:rPr kumimoji="1" lang="ja-JP" altLang="en-US" dirty="0"/>
              <a:t>・</a:t>
            </a:r>
            <a:r>
              <a:rPr kumimoji="1" lang="en-US" altLang="ja-JP" dirty="0"/>
              <a:t>※6</a:t>
            </a:r>
            <a:r>
              <a:rPr kumimoji="1" lang="ja-JP" altLang="en-US" dirty="0"/>
              <a:t>注釈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23BEAC-C687-765B-7725-825BEBDDC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50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C22B5-2050-C509-8A7C-C93190591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E2C4DFE-6628-6399-1D53-91F140F555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1FF39D9-A505-3556-4EB7-8B2AA64F5D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LINE</a:t>
            </a:r>
            <a:r>
              <a:rPr kumimoji="1" lang="ja-JP" altLang="en-US" dirty="0"/>
              <a:t>の知りたいニュースジャンルランキングは上記で</a:t>
            </a:r>
            <a:r>
              <a:rPr kumimoji="1" lang="en-US" altLang="ja-JP" dirty="0"/>
              <a:t>OK</a:t>
            </a:r>
            <a:r>
              <a:rPr kumimoji="1" lang="ja-JP" altLang="en-US" dirty="0"/>
              <a:t>か</a:t>
            </a:r>
            <a:endParaRPr kumimoji="1" lang="en-US" altLang="ja-JP" dirty="0"/>
          </a:p>
          <a:p>
            <a:r>
              <a:rPr kumimoji="1" lang="ja-JP" altLang="en-US" dirty="0"/>
              <a:t>・グラフ差し替え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4041C61-42E1-FC00-046A-1F9E1501B8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520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E4140-3C5C-B335-126B-6F35EAEF6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B009FDC-2B42-977F-1BE6-9118458A20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9D56BCC-CE1E-2704-894C-DCAD5019C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LINE</a:t>
            </a:r>
            <a:r>
              <a:rPr kumimoji="1" lang="ja-JP" altLang="en-US" dirty="0"/>
              <a:t>の知りたいニュースジャンルランキングは上記で</a:t>
            </a:r>
            <a:r>
              <a:rPr kumimoji="1" lang="en-US" altLang="ja-JP" dirty="0"/>
              <a:t>OK</a:t>
            </a:r>
            <a:r>
              <a:rPr kumimoji="1" lang="ja-JP" altLang="en-US" dirty="0"/>
              <a:t>か</a:t>
            </a:r>
            <a:endParaRPr kumimoji="1" lang="en-US" altLang="ja-JP" dirty="0"/>
          </a:p>
          <a:p>
            <a:r>
              <a:rPr kumimoji="1" lang="ja-JP" altLang="en-US" dirty="0"/>
              <a:t>・グラフ差し替え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26DC5D0-1228-DC86-52CF-B7D8FE3626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387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716A7-6178-FE60-4A8D-7D115346D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494D26A-92A1-649D-9B80-B32D119924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CB798D3-A7E6-86C6-B394-15A86DB326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LINE NEWS TOP </a:t>
            </a:r>
            <a:r>
              <a:rPr kumimoji="1" lang="ja-JP" altLang="en-US" dirty="0"/>
              <a:t>タイアップの想定</a:t>
            </a:r>
            <a:r>
              <a:rPr kumimoji="1" lang="en-US" altLang="ja-JP" dirty="0"/>
              <a:t>PV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A7FF58C-F65A-00CA-9B36-2D3EBB3F87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578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598D2-4E87-CD72-A992-0BBE91386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28125D2-4D41-7A85-978A-3FA7C6C012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24B0339-2EDB-F933-DB58-29C6F2A46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・グラフ差し替え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143AFE3-9B0C-067C-D6AF-8A68663CA1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39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5857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82A8865-E852-8779-AF4C-2BDBBCB2B4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7721923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82A8865-E852-8779-AF4C-2BDBBCB2B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178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33DB12E-609D-D2FB-C43A-2329E15DD7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656601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33DB12E-609D-D2FB-C43A-2329E15DD7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5333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77CBF0D-71DD-004F-EE3B-1BC6F28DA6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8A181A9D-4CFB-510D-DBA2-3B5A52B8D2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05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82F3D157-6554-A029-2F49-45F5F3B53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00601319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7" imgW="7772400" imgH="10058400" progId="TCLayout.ActiveDocument.1">
                  <p:embed/>
                </p:oleObj>
              </mc:Choice>
              <mc:Fallback>
                <p:oleObj name="think-cellスライド" r:id="rId7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2F3D157-6554-A029-2F49-45F5F3B53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角丸四角形 5">
            <a:extLst>
              <a:ext uri="{FF2B5EF4-FFF2-40B4-BE49-F238E27FC236}">
                <a16:creationId xmlns:a16="http://schemas.microsoft.com/office/drawing/2014/main" id="{97C947A4-8B70-30D3-D089-1DA2EC12DE6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 dirty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2543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1" r:id="rId2"/>
    <p:sldLayoutId id="2147483672" r:id="rId3"/>
    <p:sldLayoutId id="214748367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52" userDrawn="1">
          <p15:clr>
            <a:srgbClr val="F26B43"/>
          </p15:clr>
        </p15:guide>
        <p15:guide id="2" pos="370" userDrawn="1">
          <p15:clr>
            <a:srgbClr val="F26B43"/>
          </p15:clr>
        </p15:guide>
        <p15:guide id="3" orient="horz" pos="368" userDrawn="1">
          <p15:clr>
            <a:srgbClr val="F26B43"/>
          </p15:clr>
        </p15:guide>
        <p15:guide id="4" pos="7310" userDrawn="1">
          <p15:clr>
            <a:srgbClr val="F26B43"/>
          </p15:clr>
        </p15:guide>
        <p15:guide id="5" pos="3840" userDrawn="1">
          <p15:clr>
            <a:srgbClr val="5ACBF0"/>
          </p15:clr>
        </p15:guide>
        <p15:guide id="6" orient="horz" pos="2160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7.png"/><Relationship Id="rId7" Type="http://schemas.openxmlformats.org/officeDocument/2006/relationships/customXml" Target="../ink/ink1.xml"/><Relationship Id="rId12" Type="http://schemas.openxmlformats.org/officeDocument/2006/relationships/customXml" Target="../ink/ink3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3.emf"/><Relationship Id="rId20" Type="http://schemas.openxmlformats.org/officeDocument/2006/relationships/image" Target="../media/image16.emf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image" Target="../media/image8.emf"/><Relationship Id="rId15" Type="http://schemas.openxmlformats.org/officeDocument/2006/relationships/image" Target="../media/image12.emf"/><Relationship Id="rId10" Type="http://schemas.openxmlformats.org/officeDocument/2006/relationships/customXml" Target="../ink/ink2.xml"/><Relationship Id="rId19" Type="http://schemas.microsoft.com/office/2007/relationships/hdphoto" Target="../media/hdphoto1.wdp"/><Relationship Id="rId4" Type="http://schemas.openxmlformats.org/officeDocument/2006/relationships/oleObject" Target="../embeddings/oleObject5.bin"/><Relationship Id="rId9" Type="http://schemas.openxmlformats.org/officeDocument/2006/relationships/image" Target="../media/image25.png"/><Relationship Id="rId1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image" Target="../media/image22.png"/><Relationship Id="rId3" Type="http://schemas.openxmlformats.org/officeDocument/2006/relationships/notesSlide" Target="../notesSlides/notesSlide2.xml"/><Relationship Id="rId7" Type="http://schemas.openxmlformats.org/officeDocument/2006/relationships/chart" Target="../charts/chart1.xml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11" Type="http://schemas.openxmlformats.org/officeDocument/2006/relationships/image" Target="../media/image20.png"/><Relationship Id="rId5" Type="http://schemas.openxmlformats.org/officeDocument/2006/relationships/image" Target="../media/image8.emf"/><Relationship Id="rId15" Type="http://schemas.openxmlformats.org/officeDocument/2006/relationships/chart" Target="../charts/chart3.xml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7.png"/><Relationship Id="rId1" Type="http://schemas.openxmlformats.org/officeDocument/2006/relationships/tags" Target="../tags/tag7.xml"/><Relationship Id="rId6" Type="http://schemas.openxmlformats.org/officeDocument/2006/relationships/image" Target="../media/image9.png"/><Relationship Id="rId11" Type="http://schemas.openxmlformats.org/officeDocument/2006/relationships/image" Target="../media/image22.png"/><Relationship Id="rId5" Type="http://schemas.openxmlformats.org/officeDocument/2006/relationships/image" Target="../media/image8.emf"/><Relationship Id="rId15" Type="http://schemas.openxmlformats.org/officeDocument/2006/relationships/chart" Target="../charts/chart4.xml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20.png"/><Relationship Id="rId14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hyperlink" Target="https://portal.yadui.business.yahoo.co.jp/agencyportal/888262/index.html" TargetMode="External"/><Relationship Id="rId3" Type="http://schemas.openxmlformats.org/officeDocument/2006/relationships/notesSlide" Target="../notesSlides/notesSlide5.xml"/><Relationship Id="rId7" Type="http://schemas.openxmlformats.org/officeDocument/2006/relationships/customXml" Target="../ink/ink4.xml"/><Relationship Id="rId12" Type="http://schemas.openxmlformats.org/officeDocument/2006/relationships/hyperlink" Target="https://www.lycbiz.com/sites/default/files/media/jp/download/LINE%20NEWS_mediaguide_2025_07-09.pdf" TargetMode="Externa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11" Type="http://schemas.openxmlformats.org/officeDocument/2006/relationships/hyperlink" Target="https://www.lycbiz.com/jp/download/" TargetMode="External"/><Relationship Id="rId5" Type="http://schemas.openxmlformats.org/officeDocument/2006/relationships/image" Target="../media/image8.emf"/><Relationship Id="rId15" Type="http://schemas.openxmlformats.org/officeDocument/2006/relationships/hyperlink" Target="https://form-business.yahoo.co.jp/claris/enqueteForm?inquiry_type=review_lnds" TargetMode="External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9.bin"/><Relationship Id="rId14" Type="http://schemas.openxmlformats.org/officeDocument/2006/relationships/hyperlink" Target="https://s.yimg.jp/dl/displayads-guarantee/01/displayads-guarantee_Specialfeature_news_2025H1.zi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539252D5-3A0C-F273-8EA6-665FC13D7E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LINE NEWS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ニュース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タイアップ広告のご案内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15F35-E0BF-2985-C533-37E5286787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</p:spPr>
        <p:txBody>
          <a:bodyPr/>
          <a:lstStyle/>
          <a:p>
            <a:r>
              <a:rPr lang="en-US" altLang="ja-JP" dirty="0"/>
              <a:t>2025/7/23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C5C8A055-E30D-7AD3-5C70-71BD63813C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</p:spPr>
        <p:txBody>
          <a:bodyPr/>
          <a:lstStyle/>
          <a:p>
            <a:r>
              <a:rPr lang="en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286673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79D7066E-0BCF-6D45-C302-1B53159F7F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8220344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9D7066E-0BCF-6D45-C302-1B53159F7F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プレースホルダー 4">
            <a:extLst>
              <a:ext uri="{FF2B5EF4-FFF2-40B4-BE49-F238E27FC236}">
                <a16:creationId xmlns:a16="http://schemas.microsoft.com/office/drawing/2014/main" id="{23A6BE65-470E-E372-E0CE-A9670B2308D8}"/>
              </a:ext>
            </a:extLst>
          </p:cNvPr>
          <p:cNvSpPr txBox="1">
            <a:spLocks/>
          </p:cNvSpPr>
          <p:nvPr/>
        </p:nvSpPr>
        <p:spPr>
          <a:xfrm>
            <a:off x="1723369" y="1468322"/>
            <a:ext cx="8514423" cy="216070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tx2"/>
                </a:solidFill>
              </a:rPr>
              <a:t>LINE</a:t>
            </a:r>
            <a:r>
              <a:rPr lang="ja-JP" altLang="en-US" sz="1800" b="1" dirty="0">
                <a:solidFill>
                  <a:schemeClr val="tx2"/>
                </a:solidFill>
              </a:rPr>
              <a:t>ヤフーが擁する二大ニュースメディア</a:t>
            </a:r>
            <a:endParaRPr lang="en-US" altLang="ja-JP" sz="1800" b="1" dirty="0">
              <a:solidFill>
                <a:schemeClr val="tx2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tx2"/>
                </a:solidFill>
              </a:rPr>
              <a:t>LINE NEWS</a:t>
            </a:r>
            <a:r>
              <a:rPr lang="ja-JP" altLang="en-US" sz="1800" b="1" dirty="0">
                <a:solidFill>
                  <a:schemeClr val="tx2"/>
                </a:solidFill>
              </a:rPr>
              <a:t>と</a:t>
            </a:r>
            <a:r>
              <a:rPr lang="en-US" altLang="ja-JP" sz="1800" b="1" dirty="0">
                <a:solidFill>
                  <a:schemeClr val="tx2"/>
                </a:solidFill>
              </a:rPr>
              <a:t>Yahoo!</a:t>
            </a:r>
            <a:r>
              <a:rPr lang="ja-JP" altLang="en-US" sz="1800" b="1" dirty="0">
                <a:solidFill>
                  <a:schemeClr val="tx2"/>
                </a:solidFill>
              </a:rPr>
              <a:t>ニュースの媒体特性</a:t>
            </a:r>
          </a:p>
          <a:p>
            <a:pPr>
              <a:lnSpc>
                <a:spcPct val="200000"/>
              </a:lnSpc>
            </a:pPr>
            <a:r>
              <a:rPr lang="ja-JP" altLang="en-US" sz="1800" b="1" dirty="0">
                <a:solidFill>
                  <a:schemeClr val="tx2"/>
                </a:solidFill>
              </a:rPr>
              <a:t>タイアップ広告の商品ラインナップ・特徴</a:t>
            </a:r>
          </a:p>
          <a:p>
            <a:pPr>
              <a:lnSpc>
                <a:spcPct val="200000"/>
              </a:lnSpc>
            </a:pPr>
            <a:r>
              <a:rPr lang="ja-JP" altLang="en-US" sz="1800" b="1" dirty="0">
                <a:solidFill>
                  <a:schemeClr val="tx2"/>
                </a:solidFill>
              </a:rPr>
              <a:t>詳細資料とお問い合わせ方法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F9A44C80-4817-CF68-82C4-85BCD98D2729}"/>
              </a:ext>
            </a:extLst>
          </p:cNvPr>
          <p:cNvSpPr txBox="1">
            <a:spLocks/>
          </p:cNvSpPr>
          <p:nvPr/>
        </p:nvSpPr>
        <p:spPr>
          <a:xfrm>
            <a:off x="1045588" y="1468322"/>
            <a:ext cx="677781" cy="216070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01</a:t>
            </a: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02</a:t>
            </a: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03</a:t>
            </a: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617FD60-CC36-282C-B766-2032099478E2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目次</a:t>
            </a: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788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CD38C-8FFB-D448-A6F4-3797242B9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11124DE6-15A8-E0B6-AE97-5DE46B07437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4711286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1124DE6-15A8-E0B6-AE97-5DE46B0743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14BEA3-A1C4-6B94-D11F-16042E750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564262"/>
          </a:xfrm>
        </p:spPr>
        <p:txBody>
          <a:bodyPr/>
          <a:lstStyle/>
          <a:p>
            <a:r>
              <a:rPr lang="ja-JP" altLang="en-US" b="1" dirty="0">
                <a:latin typeface="+mj-ea"/>
                <a:ea typeface="+mj-ea"/>
              </a:rPr>
              <a:t>国内最大級のユーザー数</a:t>
            </a:r>
            <a:r>
              <a:rPr lang="ja-JP" altLang="en-US" dirty="0">
                <a:latin typeface="+mj-ea"/>
                <a:ea typeface="+mj-ea"/>
              </a:rPr>
              <a:t>を誇る</a:t>
            </a:r>
            <a:r>
              <a:rPr lang="en-US" altLang="ja-JP" dirty="0">
                <a:latin typeface="+mj-ea"/>
                <a:ea typeface="+mj-ea"/>
              </a:rPr>
              <a:t>LINE NEWS</a:t>
            </a:r>
            <a:r>
              <a:rPr lang="ja-JP" altLang="en-US" dirty="0">
                <a:latin typeface="+mj-ea"/>
                <a:ea typeface="+mj-ea"/>
              </a:rPr>
              <a:t>と</a:t>
            </a:r>
            <a:r>
              <a:rPr lang="en-US" altLang="ja-JP" dirty="0">
                <a:latin typeface="+mj-ea"/>
                <a:ea typeface="+mj-ea"/>
              </a:rPr>
              <a:t>Yahoo!</a:t>
            </a:r>
            <a:r>
              <a:rPr lang="ja-JP" altLang="en-US" dirty="0">
                <a:latin typeface="+mj-ea"/>
                <a:ea typeface="+mj-ea"/>
              </a:rPr>
              <a:t>ニュース。それぞれの月間</a:t>
            </a:r>
            <a:r>
              <a:rPr lang="en-US" altLang="ja-JP" dirty="0">
                <a:latin typeface="+mj-ea"/>
                <a:ea typeface="+mj-ea"/>
              </a:rPr>
              <a:t>PV</a:t>
            </a:r>
            <a:r>
              <a:rPr lang="ja-JP" altLang="en-US" dirty="0">
                <a:latin typeface="+mj-ea"/>
                <a:ea typeface="+mj-ea"/>
              </a:rPr>
              <a:t>は</a:t>
            </a:r>
            <a:r>
              <a:rPr lang="en-US" altLang="ja-JP" dirty="0">
                <a:latin typeface="+mj-ea"/>
                <a:ea typeface="+mj-ea"/>
              </a:rPr>
              <a:t>150</a:t>
            </a:r>
            <a:r>
              <a:rPr lang="ja-JP" altLang="en-US" dirty="0">
                <a:latin typeface="+mj-ea"/>
                <a:ea typeface="+mj-ea"/>
              </a:rPr>
              <a:t>億を超え、国内ニュースの代表的メディアと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して、</a:t>
            </a:r>
            <a:r>
              <a:rPr lang="ja-JP" altLang="en-US" b="1" dirty="0">
                <a:latin typeface="+mj-ea"/>
                <a:ea typeface="+mj-ea"/>
              </a:rPr>
              <a:t>ユーザーへの圧倒的な影響力と信頼基盤</a:t>
            </a:r>
            <a:r>
              <a:rPr lang="ja-JP" altLang="en-US" dirty="0">
                <a:latin typeface="+mj-ea"/>
                <a:ea typeface="+mj-ea"/>
              </a:rPr>
              <a:t>を築いています。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32763F-AA72-4C13-7A90-653A1227B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159" y="2723392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プレースホルダー 3">
            <a:extLst>
              <a:ext uri="{FF2B5EF4-FFF2-40B4-BE49-F238E27FC236}">
                <a16:creationId xmlns:a16="http://schemas.microsoft.com/office/drawing/2014/main" id="{CBB6BB3D-C2EA-0756-A686-0DF75C243F87}"/>
              </a:ext>
            </a:extLst>
          </p:cNvPr>
          <p:cNvSpPr txBox="1">
            <a:spLocks/>
          </p:cNvSpPr>
          <p:nvPr/>
        </p:nvSpPr>
        <p:spPr>
          <a:xfrm>
            <a:off x="909681" y="1882952"/>
            <a:ext cx="10371137" cy="56426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400" dirty="0">
                <a:latin typeface="+mj-ea"/>
                <a:ea typeface="+mj-ea"/>
              </a:rPr>
              <a:t>大量のユーザーがほぼ毎日利用する、“選ばれる”ニュースメディア</a:t>
            </a:r>
            <a:endParaRPr lang="en-US" altLang="ja-JP" sz="2400" dirty="0">
              <a:latin typeface="+mj-ea"/>
              <a:ea typeface="+mj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6BEEA02-9984-F9DF-1346-D2526249028F}"/>
              </a:ext>
            </a:extLst>
          </p:cNvPr>
          <p:cNvSpPr/>
          <p:nvPr/>
        </p:nvSpPr>
        <p:spPr>
          <a:xfrm>
            <a:off x="4863700" y="4258128"/>
            <a:ext cx="2464600" cy="5452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+mj-ea"/>
                <a:ea typeface="+mj-ea"/>
              </a:rPr>
              <a:t>　</a:t>
            </a:r>
            <a:r>
              <a:rPr kumimoji="1" lang="ja-JP" altLang="en-US" sz="1400" dirty="0">
                <a:latin typeface="+mj-ea"/>
                <a:ea typeface="+mj-ea"/>
              </a:rPr>
              <a:t>月間</a:t>
            </a:r>
            <a:r>
              <a:rPr kumimoji="1" lang="en-US" altLang="ja-JP" sz="1400" dirty="0">
                <a:latin typeface="+mj-ea"/>
                <a:ea typeface="+mj-ea"/>
              </a:rPr>
              <a:t>PV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インク 17">
                <a:extLst>
                  <a:ext uri="{FF2B5EF4-FFF2-40B4-BE49-F238E27FC236}">
                    <a16:creationId xmlns:a16="http://schemas.microsoft.com/office/drawing/2014/main" id="{3E194991-94F4-6BAA-D169-5DEA7B64786F}"/>
                  </a:ext>
                </a:extLst>
              </p14:cNvPr>
              <p14:cNvContentPartPr/>
              <p14:nvPr/>
            </p14:nvContentPartPr>
            <p14:xfrm>
              <a:off x="6817160" y="-152480"/>
              <a:ext cx="360" cy="360"/>
            </p14:xfrm>
          </p:contentPart>
        </mc:Choice>
        <mc:Fallback xmlns="">
          <p:pic>
            <p:nvPicPr>
              <p:cNvPr id="18" name="インク 17">
                <a:extLst>
                  <a:ext uri="{FF2B5EF4-FFF2-40B4-BE49-F238E27FC236}">
                    <a16:creationId xmlns:a16="http://schemas.microsoft.com/office/drawing/2014/main" id="{3E194991-94F4-6BAA-D169-5DEA7B64786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811040" y="-158600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インク 23">
                <a:extLst>
                  <a:ext uri="{FF2B5EF4-FFF2-40B4-BE49-F238E27FC236}">
                    <a16:creationId xmlns:a16="http://schemas.microsoft.com/office/drawing/2014/main" id="{1634A080-A69E-2F15-C14B-919AE3AF79A8}"/>
                  </a:ext>
                </a:extLst>
              </p14:cNvPr>
              <p14:cNvContentPartPr/>
              <p14:nvPr/>
            </p14:nvContentPartPr>
            <p14:xfrm>
              <a:off x="7302708" y="5375923"/>
              <a:ext cx="360" cy="360"/>
            </p14:xfrm>
          </p:contentPart>
        </mc:Choice>
        <mc:Fallback xmlns="">
          <p:pic>
            <p:nvPicPr>
              <p:cNvPr id="24" name="インク 23">
                <a:extLst>
                  <a:ext uri="{FF2B5EF4-FFF2-40B4-BE49-F238E27FC236}">
                    <a16:creationId xmlns:a16="http://schemas.microsoft.com/office/drawing/2014/main" id="{1634A080-A69E-2F15-C14B-919AE3AF79A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296588" y="5369803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D417D7B-B355-D274-E7A6-2DAF50B0F11A}"/>
              </a:ext>
            </a:extLst>
          </p:cNvPr>
          <p:cNvSpPr/>
          <p:nvPr/>
        </p:nvSpPr>
        <p:spPr>
          <a:xfrm>
            <a:off x="7469057" y="4243812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175</a:t>
            </a:r>
            <a:r>
              <a:rPr kumimoji="1"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億</a:t>
            </a:r>
            <a:r>
              <a:rPr kumimoji="1"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PV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AEEB7F8-604D-04AD-2BCD-7F5F53962616}"/>
              </a:ext>
            </a:extLst>
          </p:cNvPr>
          <p:cNvSpPr/>
          <p:nvPr/>
        </p:nvSpPr>
        <p:spPr>
          <a:xfrm>
            <a:off x="2843369" y="4253860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154</a:t>
            </a:r>
            <a:r>
              <a:rPr kumimoji="1"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億</a:t>
            </a:r>
            <a:r>
              <a:rPr kumimoji="1"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PV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A7C5B63-00C3-CA47-7DD2-BA8D25E76053}"/>
              </a:ext>
            </a:extLst>
          </p:cNvPr>
          <p:cNvSpPr/>
          <p:nvPr/>
        </p:nvSpPr>
        <p:spPr>
          <a:xfrm>
            <a:off x="4863700" y="4880246"/>
            <a:ext cx="2464600" cy="5452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　　</a:t>
            </a:r>
            <a:r>
              <a:rPr lang="en-US" altLang="ja-JP" sz="1400" dirty="0">
                <a:latin typeface="+mj-ea"/>
                <a:ea typeface="+mj-ea"/>
              </a:rPr>
              <a:t>1</a:t>
            </a:r>
            <a:r>
              <a:rPr lang="ja-JP" altLang="en-US" sz="1400" dirty="0">
                <a:latin typeface="+mj-ea"/>
                <a:ea typeface="+mj-ea"/>
              </a:rPr>
              <a:t>日あたり</a:t>
            </a:r>
            <a:endParaRPr lang="en-US" altLang="ja-JP" sz="1400" dirty="0">
              <a:latin typeface="+mj-ea"/>
              <a:ea typeface="+mj-ea"/>
            </a:endParaRP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　　配信記事数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48F4AC5-C8A3-B7A4-4F8C-6524652A76E6}"/>
              </a:ext>
            </a:extLst>
          </p:cNvPr>
          <p:cNvSpPr/>
          <p:nvPr/>
        </p:nvSpPr>
        <p:spPr>
          <a:xfrm>
            <a:off x="7469057" y="4862940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8,500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本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0E48D89-183E-00DF-82B6-EF7EE72DCB2D}"/>
              </a:ext>
            </a:extLst>
          </p:cNvPr>
          <p:cNvSpPr/>
          <p:nvPr/>
        </p:nvSpPr>
        <p:spPr>
          <a:xfrm>
            <a:off x="2843369" y="4862940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10,000</a:t>
            </a:r>
            <a:r>
              <a:rPr kumimoji="1"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本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以上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0" name="インク 29">
                <a:extLst>
                  <a:ext uri="{FF2B5EF4-FFF2-40B4-BE49-F238E27FC236}">
                    <a16:creationId xmlns:a16="http://schemas.microsoft.com/office/drawing/2014/main" id="{C23061E7-D85A-7476-8F32-6261082BE951}"/>
                  </a:ext>
                </a:extLst>
              </p14:cNvPr>
              <p14:cNvContentPartPr/>
              <p14:nvPr/>
            </p14:nvContentPartPr>
            <p14:xfrm>
              <a:off x="7302708" y="6098635"/>
              <a:ext cx="360" cy="360"/>
            </p14:xfrm>
          </p:contentPart>
        </mc:Choice>
        <mc:Fallback xmlns="">
          <p:pic>
            <p:nvPicPr>
              <p:cNvPr id="30" name="インク 29">
                <a:extLst>
                  <a:ext uri="{FF2B5EF4-FFF2-40B4-BE49-F238E27FC236}">
                    <a16:creationId xmlns:a16="http://schemas.microsoft.com/office/drawing/2014/main" id="{C23061E7-D85A-7476-8F32-6261082BE95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296588" y="6092515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C55C04-2705-C7AD-1E42-D05FB996A688}"/>
              </a:ext>
            </a:extLst>
          </p:cNvPr>
          <p:cNvSpPr/>
          <p:nvPr/>
        </p:nvSpPr>
        <p:spPr>
          <a:xfrm>
            <a:off x="7469057" y="5480873"/>
            <a:ext cx="1889714" cy="530946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89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%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33BA05E-0F05-CABF-CA7A-284EDCA201B9}"/>
              </a:ext>
            </a:extLst>
          </p:cNvPr>
          <p:cNvSpPr/>
          <p:nvPr/>
        </p:nvSpPr>
        <p:spPr>
          <a:xfrm>
            <a:off x="2843369" y="5480873"/>
            <a:ext cx="1889714" cy="53094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84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%</a:t>
            </a:r>
            <a:endParaRPr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6EBE615A-6AB5-8D20-A7AC-33954A169B3E}"/>
              </a:ext>
            </a:extLst>
          </p:cNvPr>
          <p:cNvCxnSpPr>
            <a:cxnSpLocks/>
          </p:cNvCxnSpPr>
          <p:nvPr/>
        </p:nvCxnSpPr>
        <p:spPr>
          <a:xfrm>
            <a:off x="1181100" y="3194599"/>
            <a:ext cx="3600450" cy="0"/>
          </a:xfrm>
          <a:prstGeom prst="line">
            <a:avLst/>
          </a:prstGeom>
          <a:ln w="571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1" name="図 40">
            <a:extLst>
              <a:ext uri="{FF2B5EF4-FFF2-40B4-BE49-F238E27FC236}">
                <a16:creationId xmlns:a16="http://schemas.microsoft.com/office/drawing/2014/main" id="{CAA7C78E-0717-2E49-B14F-27E37520CCFE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1866" b="1866"/>
          <a:stretch/>
        </p:blipFill>
        <p:spPr>
          <a:xfrm>
            <a:off x="9629767" y="3492131"/>
            <a:ext cx="1329204" cy="2465220"/>
          </a:xfrm>
          <a:prstGeom prst="roundRect">
            <a:avLst>
              <a:gd name="adj" fmla="val 8975"/>
            </a:avLst>
          </a:prstGeom>
          <a:ln w="63500">
            <a:gradFill flip="none" rotWithShape="1">
              <a:gsLst>
                <a:gs pos="0">
                  <a:srgbClr val="727272"/>
                </a:gs>
                <a:gs pos="23000">
                  <a:srgbClr val="484848"/>
                </a:gs>
                <a:gs pos="69000">
                  <a:schemeClr val="tx1"/>
                </a:gs>
                <a:gs pos="100000">
                  <a:schemeClr val="tx1"/>
                </a:gs>
              </a:gsLst>
              <a:path path="circle">
                <a:fillToRect r="100000" b="100000"/>
              </a:path>
              <a:tileRect l="-100000" t="-100000"/>
            </a:gradFill>
          </a:ln>
          <a:effectLst>
            <a:outerShdw blurRad="317500" dist="1016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49" name="テキスト プレースホルダー 3">
            <a:extLst>
              <a:ext uri="{FF2B5EF4-FFF2-40B4-BE49-F238E27FC236}">
                <a16:creationId xmlns:a16="http://schemas.microsoft.com/office/drawing/2014/main" id="{661F3AB2-020E-F16A-B13B-3BB66FAFD408}"/>
              </a:ext>
            </a:extLst>
          </p:cNvPr>
          <p:cNvSpPr txBox="1">
            <a:spLocks/>
          </p:cNvSpPr>
          <p:nvPr/>
        </p:nvSpPr>
        <p:spPr>
          <a:xfrm>
            <a:off x="4183836" y="4352561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※2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50" name="テキスト プレースホルダー 3">
            <a:extLst>
              <a:ext uri="{FF2B5EF4-FFF2-40B4-BE49-F238E27FC236}">
                <a16:creationId xmlns:a16="http://schemas.microsoft.com/office/drawing/2014/main" id="{021CDF04-5217-975B-AB04-414DB80A2543}"/>
              </a:ext>
            </a:extLst>
          </p:cNvPr>
          <p:cNvSpPr txBox="1">
            <a:spLocks/>
          </p:cNvSpPr>
          <p:nvPr/>
        </p:nvSpPr>
        <p:spPr>
          <a:xfrm>
            <a:off x="8809524" y="4345182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※5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51" name="テキスト プレースホルダー 3">
            <a:extLst>
              <a:ext uri="{FF2B5EF4-FFF2-40B4-BE49-F238E27FC236}">
                <a16:creationId xmlns:a16="http://schemas.microsoft.com/office/drawing/2014/main" id="{2F585D0B-6E6E-EAF3-82DF-AD209ED83D26}"/>
              </a:ext>
            </a:extLst>
          </p:cNvPr>
          <p:cNvSpPr txBox="1">
            <a:spLocks/>
          </p:cNvSpPr>
          <p:nvPr/>
        </p:nvSpPr>
        <p:spPr>
          <a:xfrm>
            <a:off x="4163736" y="4939060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※3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52" name="テキスト プレースホルダー 3">
            <a:extLst>
              <a:ext uri="{FF2B5EF4-FFF2-40B4-BE49-F238E27FC236}">
                <a16:creationId xmlns:a16="http://schemas.microsoft.com/office/drawing/2014/main" id="{2CD700A3-3991-CC94-E120-B49A87441A4C}"/>
              </a:ext>
            </a:extLst>
          </p:cNvPr>
          <p:cNvSpPr txBox="1">
            <a:spLocks/>
          </p:cNvSpPr>
          <p:nvPr/>
        </p:nvSpPr>
        <p:spPr>
          <a:xfrm>
            <a:off x="8813459" y="4960779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※5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63" name="テキスト プレースホルダー 3">
            <a:extLst>
              <a:ext uri="{FF2B5EF4-FFF2-40B4-BE49-F238E27FC236}">
                <a16:creationId xmlns:a16="http://schemas.microsoft.com/office/drawing/2014/main" id="{7D3A23E8-80FA-ED68-2B40-77C878CFE7C4}"/>
              </a:ext>
            </a:extLst>
          </p:cNvPr>
          <p:cNvSpPr txBox="1">
            <a:spLocks/>
          </p:cNvSpPr>
          <p:nvPr/>
        </p:nvSpPr>
        <p:spPr>
          <a:xfrm>
            <a:off x="3923781" y="5541653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※6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1024" name="テキスト プレースホルダー 3">
            <a:extLst>
              <a:ext uri="{FF2B5EF4-FFF2-40B4-BE49-F238E27FC236}">
                <a16:creationId xmlns:a16="http://schemas.microsoft.com/office/drawing/2014/main" id="{F3F11B9A-B35B-B5D1-2EE0-31B2D598CD60}"/>
              </a:ext>
            </a:extLst>
          </p:cNvPr>
          <p:cNvSpPr txBox="1">
            <a:spLocks/>
          </p:cNvSpPr>
          <p:nvPr/>
        </p:nvSpPr>
        <p:spPr>
          <a:xfrm>
            <a:off x="8569644" y="5563372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※6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1025" name="テキスト プレースホルダー 3">
            <a:extLst>
              <a:ext uri="{FF2B5EF4-FFF2-40B4-BE49-F238E27FC236}">
                <a16:creationId xmlns:a16="http://schemas.microsoft.com/office/drawing/2014/main" id="{639AF6A3-D70C-A0E2-35B8-2CCDB7E7BCF0}"/>
              </a:ext>
            </a:extLst>
          </p:cNvPr>
          <p:cNvSpPr txBox="1">
            <a:spLocks/>
          </p:cNvSpPr>
          <p:nvPr/>
        </p:nvSpPr>
        <p:spPr>
          <a:xfrm>
            <a:off x="2046129" y="6274816"/>
            <a:ext cx="8099742" cy="1951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800" dirty="0">
                <a:latin typeface="+mj-ea"/>
                <a:ea typeface="+mj-ea"/>
              </a:rPr>
              <a:t>※1:2025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4</a:t>
            </a:r>
            <a:r>
              <a:rPr lang="ja-JP" altLang="en-US" sz="800" dirty="0">
                <a:latin typeface="+mj-ea"/>
                <a:ea typeface="+mj-ea"/>
              </a:rPr>
              <a:t>月末時点　</a:t>
            </a:r>
            <a:r>
              <a:rPr lang="en-US" altLang="ja-JP" sz="800" dirty="0">
                <a:latin typeface="+mj-ea"/>
                <a:ea typeface="+mj-ea"/>
              </a:rPr>
              <a:t>※2:2021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8</a:t>
            </a:r>
            <a:r>
              <a:rPr lang="ja-JP" altLang="en-US" sz="800" dirty="0">
                <a:latin typeface="+mj-ea"/>
                <a:ea typeface="+mj-ea"/>
              </a:rPr>
              <a:t>月時点　</a:t>
            </a:r>
            <a:r>
              <a:rPr lang="en-US" altLang="ja-JP" sz="800" dirty="0">
                <a:latin typeface="+mj-ea"/>
                <a:ea typeface="+mj-ea"/>
              </a:rPr>
              <a:t>※3:2022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月時点　</a:t>
            </a:r>
            <a:r>
              <a:rPr lang="en-US" altLang="ja-JP" sz="800" dirty="0">
                <a:latin typeface="+mj-ea"/>
                <a:ea typeface="+mj-ea"/>
              </a:rPr>
              <a:t>※4:2023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12</a:t>
            </a:r>
            <a:r>
              <a:rPr lang="ja-JP" altLang="en-US" sz="800" dirty="0">
                <a:latin typeface="+mj-ea"/>
                <a:ea typeface="+mj-ea"/>
              </a:rPr>
              <a:t>月実施の自社調査　</a:t>
            </a:r>
            <a:r>
              <a:rPr lang="en-US" altLang="ja-JP" sz="800" dirty="0">
                <a:latin typeface="+mj-ea"/>
                <a:ea typeface="+mj-ea"/>
              </a:rPr>
              <a:t>※5:2024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4</a:t>
            </a:r>
            <a:r>
              <a:rPr lang="ja-JP" altLang="en-US" sz="800" dirty="0">
                <a:latin typeface="+mj-ea"/>
                <a:ea typeface="+mj-ea"/>
              </a:rPr>
              <a:t>月～</a:t>
            </a:r>
            <a:r>
              <a:rPr lang="en-US" altLang="ja-JP" sz="800" dirty="0">
                <a:latin typeface="+mj-ea"/>
                <a:ea typeface="+mj-ea"/>
              </a:rPr>
              <a:t>25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月の月次平均　</a:t>
            </a:r>
            <a:r>
              <a:rPr lang="en-US" altLang="ja-JP" sz="800" dirty="0">
                <a:solidFill>
                  <a:schemeClr val="tx1"/>
                </a:solidFill>
                <a:latin typeface="+mj-ea"/>
                <a:ea typeface="+mj-ea"/>
              </a:rPr>
              <a:t>※6:2025</a:t>
            </a:r>
            <a:r>
              <a:rPr lang="ja-JP" altLang="en-US" sz="800" dirty="0">
                <a:solidFill>
                  <a:schemeClr val="tx1"/>
                </a:solidFill>
                <a:latin typeface="+mj-ea"/>
                <a:ea typeface="+mj-ea"/>
              </a:rPr>
              <a:t>年</a:t>
            </a:r>
            <a:r>
              <a:rPr lang="en-US" altLang="ja-JP" sz="8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ja-JP" altLang="en-US" sz="800" dirty="0">
                <a:solidFill>
                  <a:schemeClr val="tx1"/>
                </a:solidFill>
                <a:latin typeface="+mj-ea"/>
                <a:ea typeface="+mj-ea"/>
              </a:rPr>
              <a:t>月実施の自社調査</a:t>
            </a:r>
          </a:p>
        </p:txBody>
      </p:sp>
      <p:sp>
        <p:nvSpPr>
          <p:cNvPr id="1027" name="正方形/長方形 1026">
            <a:extLst>
              <a:ext uri="{FF2B5EF4-FFF2-40B4-BE49-F238E27FC236}">
                <a16:creationId xmlns:a16="http://schemas.microsoft.com/office/drawing/2014/main" id="{0C1D0A65-52B3-C1D8-061D-40C89B615C0B}"/>
              </a:ext>
            </a:extLst>
          </p:cNvPr>
          <p:cNvSpPr/>
          <p:nvPr/>
        </p:nvSpPr>
        <p:spPr>
          <a:xfrm>
            <a:off x="4863700" y="3516465"/>
            <a:ext cx="2464600" cy="66262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　</a:t>
            </a:r>
            <a:r>
              <a:rPr lang="ja-JP" altLang="en-US" sz="1400" dirty="0">
                <a:latin typeface="+mj-ea"/>
                <a:ea typeface="+mj-ea"/>
              </a:rPr>
              <a:t>ユーザーの支持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1028" name="正方形/長方形 1027">
            <a:extLst>
              <a:ext uri="{FF2B5EF4-FFF2-40B4-BE49-F238E27FC236}">
                <a16:creationId xmlns:a16="http://schemas.microsoft.com/office/drawing/2014/main" id="{D78D8A4E-D12E-5BF6-8BE2-F5D60C91117D}"/>
              </a:ext>
            </a:extLst>
          </p:cNvPr>
          <p:cNvSpPr/>
          <p:nvPr/>
        </p:nvSpPr>
        <p:spPr>
          <a:xfrm>
            <a:off x="4863700" y="5500556"/>
            <a:ext cx="2464600" cy="5452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+mj-ea"/>
                <a:ea typeface="+mj-ea"/>
              </a:rPr>
              <a:t>　　</a:t>
            </a:r>
            <a:r>
              <a:rPr lang="ja-JP" altLang="en-US" sz="1400" dirty="0">
                <a:latin typeface="+mj-ea"/>
                <a:ea typeface="+mj-ea"/>
              </a:rPr>
              <a:t>利用者のうち</a:t>
            </a:r>
            <a:endParaRPr lang="en-US" altLang="ja-JP" sz="1400" dirty="0">
              <a:latin typeface="+mj-ea"/>
              <a:ea typeface="+mj-ea"/>
            </a:endParaRP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　　</a:t>
            </a:r>
            <a:r>
              <a:rPr lang="en-US" altLang="ja-JP" sz="1400" dirty="0">
                <a:latin typeface="+mj-ea"/>
                <a:ea typeface="+mj-ea"/>
              </a:rPr>
              <a:t>1</a:t>
            </a:r>
            <a:r>
              <a:rPr lang="ja-JP" altLang="en-US" sz="1400" dirty="0">
                <a:latin typeface="+mj-ea"/>
                <a:ea typeface="+mj-ea"/>
              </a:rPr>
              <a:t>日</a:t>
            </a:r>
            <a:r>
              <a:rPr lang="en-US" altLang="ja-JP" sz="1400" dirty="0">
                <a:latin typeface="+mj-ea"/>
                <a:ea typeface="+mj-ea"/>
              </a:rPr>
              <a:t>1</a:t>
            </a:r>
            <a:r>
              <a:rPr lang="ja-JP" altLang="en-US" sz="1400" dirty="0">
                <a:latin typeface="+mj-ea"/>
                <a:ea typeface="+mj-ea"/>
              </a:rPr>
              <a:t>回以上訪問者率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0604688-312C-2EB3-208D-4013E242E2B4}"/>
              </a:ext>
            </a:extLst>
          </p:cNvPr>
          <p:cNvGrpSpPr/>
          <p:nvPr/>
        </p:nvGrpSpPr>
        <p:grpSpPr>
          <a:xfrm>
            <a:off x="5011938" y="3675555"/>
            <a:ext cx="404341" cy="372954"/>
            <a:chOff x="4475314" y="2468007"/>
            <a:chExt cx="265828" cy="245193"/>
          </a:xfrm>
        </p:grpSpPr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69CC6B20-DCC2-1204-84E1-114B317B3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5314" y="2468007"/>
              <a:ext cx="165242" cy="188848"/>
            </a:xfrm>
            <a:prstGeom prst="rect">
              <a:avLst/>
            </a:prstGeom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33B0AD04-82F7-5804-1F23-91B8734BFF76}"/>
                </a:ext>
              </a:extLst>
            </p:cNvPr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567498" y="2524352"/>
              <a:ext cx="173644" cy="188848"/>
            </a:xfrm>
            <a:prstGeom prst="rect">
              <a:avLst/>
            </a:prstGeom>
          </p:spPr>
        </p:pic>
      </p:grpSp>
      <p:sp>
        <p:nvSpPr>
          <p:cNvPr id="1031" name="正方形/長方形 1030">
            <a:extLst>
              <a:ext uri="{FF2B5EF4-FFF2-40B4-BE49-F238E27FC236}">
                <a16:creationId xmlns:a16="http://schemas.microsoft.com/office/drawing/2014/main" id="{04241B93-3C8C-B710-D745-9B7A8F4FAE33}"/>
              </a:ext>
            </a:extLst>
          </p:cNvPr>
          <p:cNvSpPr/>
          <p:nvPr/>
        </p:nvSpPr>
        <p:spPr>
          <a:xfrm>
            <a:off x="7469057" y="3497118"/>
            <a:ext cx="1889714" cy="673363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「ニュース」の第一想起媒体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No.1</a:t>
            </a:r>
            <a:endParaRPr kumimoji="1" lang="ja-JP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33" name="正方形/長方形 1032">
            <a:extLst>
              <a:ext uri="{FF2B5EF4-FFF2-40B4-BE49-F238E27FC236}">
                <a16:creationId xmlns:a16="http://schemas.microsoft.com/office/drawing/2014/main" id="{EA2C43A1-6024-9491-DC22-C1AAF4DCB677}"/>
              </a:ext>
            </a:extLst>
          </p:cNvPr>
          <p:cNvSpPr/>
          <p:nvPr/>
        </p:nvSpPr>
        <p:spPr>
          <a:xfrm>
            <a:off x="2843369" y="3516465"/>
            <a:ext cx="1889714" cy="67336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900" b="1" dirty="0">
                <a:solidFill>
                  <a:schemeClr val="tx1"/>
                </a:solidFill>
                <a:latin typeface="+mj-ea"/>
                <a:ea typeface="+mj-ea"/>
              </a:rPr>
              <a:t>LINE</a:t>
            </a:r>
            <a:r>
              <a:rPr kumimoji="1" lang="ja-JP" altLang="en-US" sz="900" b="1" dirty="0">
                <a:solidFill>
                  <a:schemeClr val="tx1"/>
                </a:solidFill>
                <a:latin typeface="+mj-ea"/>
                <a:ea typeface="+mj-ea"/>
              </a:rPr>
              <a:t>公式アカウント友だち数</a:t>
            </a:r>
            <a:endParaRPr kumimoji="1" lang="en-US" altLang="ja-JP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4,300</a:t>
            </a:r>
            <a:r>
              <a:rPr kumimoji="1"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万</a:t>
            </a:r>
            <a:r>
              <a:rPr kumimoji="1"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人以上</a:t>
            </a:r>
          </a:p>
        </p:txBody>
      </p:sp>
      <p:sp>
        <p:nvSpPr>
          <p:cNvPr id="1034" name="テキスト プレースホルダー 3">
            <a:extLst>
              <a:ext uri="{FF2B5EF4-FFF2-40B4-BE49-F238E27FC236}">
                <a16:creationId xmlns:a16="http://schemas.microsoft.com/office/drawing/2014/main" id="{C1169463-6C4C-DDBC-9BB3-7FEE691CD77B}"/>
              </a:ext>
            </a:extLst>
          </p:cNvPr>
          <p:cNvSpPr txBox="1">
            <a:spLocks/>
          </p:cNvSpPr>
          <p:nvPr/>
        </p:nvSpPr>
        <p:spPr>
          <a:xfrm>
            <a:off x="4219303" y="3722934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※1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1032" name="テキスト プレースホルダー 3">
            <a:extLst>
              <a:ext uri="{FF2B5EF4-FFF2-40B4-BE49-F238E27FC236}">
                <a16:creationId xmlns:a16="http://schemas.microsoft.com/office/drawing/2014/main" id="{60B56E62-A42F-D8B8-4A0C-EC36BCB921F1}"/>
              </a:ext>
            </a:extLst>
          </p:cNvPr>
          <p:cNvSpPr txBox="1">
            <a:spLocks/>
          </p:cNvSpPr>
          <p:nvPr/>
        </p:nvSpPr>
        <p:spPr>
          <a:xfrm>
            <a:off x="8752474" y="3764303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※4</a:t>
            </a:r>
            <a:endParaRPr lang="ja-JP" altLang="en-US" sz="800" dirty="0">
              <a:latin typeface="+mj-ea"/>
              <a:ea typeface="+mj-ea"/>
            </a:endParaRPr>
          </a:p>
        </p:txBody>
      </p:sp>
      <p:cxnSp>
        <p:nvCxnSpPr>
          <p:cNvPr id="1037" name="直線コネクタ 1036">
            <a:extLst>
              <a:ext uri="{FF2B5EF4-FFF2-40B4-BE49-F238E27FC236}">
                <a16:creationId xmlns:a16="http://schemas.microsoft.com/office/drawing/2014/main" id="{73CBB396-20A9-25CA-027A-60F0FABEFD54}"/>
              </a:ext>
            </a:extLst>
          </p:cNvPr>
          <p:cNvCxnSpPr>
            <a:cxnSpLocks/>
          </p:cNvCxnSpPr>
          <p:nvPr/>
        </p:nvCxnSpPr>
        <p:spPr>
          <a:xfrm>
            <a:off x="7440482" y="3194599"/>
            <a:ext cx="36004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5A338BF-C174-1CEE-FD24-B808BB66709C}"/>
              </a:ext>
            </a:extLst>
          </p:cNvPr>
          <p:cNvGrpSpPr/>
          <p:nvPr/>
        </p:nvGrpSpPr>
        <p:grpSpPr>
          <a:xfrm>
            <a:off x="5006211" y="5026496"/>
            <a:ext cx="400451" cy="304028"/>
            <a:chOff x="5035278" y="5035820"/>
            <a:chExt cx="456211" cy="346362"/>
          </a:xfrm>
        </p:grpSpPr>
        <p:pic>
          <p:nvPicPr>
            <p:cNvPr id="8" name="図 142">
              <a:extLst>
                <a:ext uri="{FF2B5EF4-FFF2-40B4-BE49-F238E27FC236}">
                  <a16:creationId xmlns:a16="http://schemas.microsoft.com/office/drawing/2014/main" id="{498A0D00-F39F-54FC-C8C6-28C03D97F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035278" y="5035820"/>
              <a:ext cx="401595" cy="279682"/>
            </a:xfrm>
            <a:prstGeom prst="rect">
              <a:avLst/>
            </a:prstGeom>
          </p:spPr>
        </p:pic>
        <p:pic>
          <p:nvPicPr>
            <p:cNvPr id="9" name="図 142">
              <a:extLst>
                <a:ext uri="{FF2B5EF4-FFF2-40B4-BE49-F238E27FC236}">
                  <a16:creationId xmlns:a16="http://schemas.microsoft.com/office/drawing/2014/main" id="{9BC7F0C9-0E44-A910-CDD9-C68C5C4C9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089894" y="5102500"/>
              <a:ext cx="401595" cy="279682"/>
            </a:xfrm>
            <a:prstGeom prst="rect">
              <a:avLst/>
            </a:prstGeom>
          </p:spPr>
        </p:pic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E34376D-982E-1598-F1B2-9F69814D2810}"/>
              </a:ext>
            </a:extLst>
          </p:cNvPr>
          <p:cNvGrpSpPr/>
          <p:nvPr/>
        </p:nvGrpSpPr>
        <p:grpSpPr>
          <a:xfrm>
            <a:off x="1301237" y="3492132"/>
            <a:ext cx="1342068" cy="2501774"/>
            <a:chOff x="1301237" y="3492132"/>
            <a:chExt cx="1342068" cy="2501774"/>
          </a:xfrm>
        </p:grpSpPr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8225960E-C895-41CB-ADAE-E2BF97723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t="1866" b="1866"/>
            <a:stretch/>
          </p:blipFill>
          <p:spPr>
            <a:xfrm>
              <a:off x="1301237" y="3506367"/>
              <a:ext cx="1342068" cy="2487539"/>
            </a:xfrm>
            <a:prstGeom prst="roundRect">
              <a:avLst>
                <a:gd name="adj" fmla="val 8975"/>
              </a:avLst>
            </a:prstGeom>
            <a:ln w="63500">
              <a:gradFill flip="none" rotWithShape="1">
                <a:gsLst>
                  <a:gs pos="0">
                    <a:srgbClr val="727272"/>
                  </a:gs>
                  <a:gs pos="23000">
                    <a:srgbClr val="484848"/>
                  </a:gs>
                  <a:gs pos="69000">
                    <a:schemeClr val="tx1"/>
                  </a:gs>
                  <a:gs pos="100000">
                    <a:schemeClr val="tx1"/>
                  </a:gs>
                </a:gsLst>
                <a:path path="circle">
                  <a:fillToRect r="100000" b="100000"/>
                </a:path>
                <a:tileRect l="-100000" t="-100000"/>
              </a:gradFill>
            </a:ln>
            <a:effectLst>
              <a:outerShdw blurRad="317500" dist="101600" dir="2700000" algn="tl" rotWithShape="0">
                <a:schemeClr val="tx1">
                  <a:alpha val="40000"/>
                </a:schemeClr>
              </a:outerShdw>
            </a:effectLst>
          </p:spPr>
        </p:pic>
        <p:pic>
          <p:nvPicPr>
            <p:cNvPr id="11" name="図 10" descr="グラフィカル ユーザー インターフェイス, Web サイト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5ED741E7-3F63-53AB-296E-481A7BC01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rcRect b="27184"/>
            <a:stretch>
              <a:fillRect/>
            </a:stretch>
          </p:blipFill>
          <p:spPr>
            <a:xfrm>
              <a:off x="1301237" y="3492132"/>
              <a:ext cx="1342068" cy="2501774"/>
            </a:xfrm>
            <a:prstGeom prst="roundRect">
              <a:avLst>
                <a:gd name="adj" fmla="val 10212"/>
              </a:avLst>
            </a:prstGeom>
          </p:spPr>
        </p:pic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E33C7C98-37E1-91FE-9F92-58A6EE564D5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66297" y="5559536"/>
            <a:ext cx="412982" cy="412982"/>
          </a:xfrm>
          <a:prstGeom prst="rect">
            <a:avLst/>
          </a:prstGeom>
        </p:spPr>
      </p:pic>
      <p:pic>
        <p:nvPicPr>
          <p:cNvPr id="15" name="図 122">
            <a:extLst>
              <a:ext uri="{FF2B5EF4-FFF2-40B4-BE49-F238E27FC236}">
                <a16:creationId xmlns:a16="http://schemas.microsoft.com/office/drawing/2014/main" id="{318D377E-8D1B-8774-5600-8D14E7ECD66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978723" y="4385891"/>
            <a:ext cx="456884" cy="314107"/>
          </a:xfrm>
          <a:prstGeom prst="rect">
            <a:avLst/>
          </a:prstGeom>
        </p:spPr>
      </p:pic>
      <p:sp>
        <p:nvSpPr>
          <p:cNvPr id="7" name="タイトル 2">
            <a:extLst>
              <a:ext uri="{FF2B5EF4-FFF2-40B4-BE49-F238E27FC236}">
                <a16:creationId xmlns:a16="http://schemas.microsoft.com/office/drawing/2014/main" id="{9F831BD1-CC13-45BB-9AF7-27DA1ACE9A84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>
                <a:solidFill>
                  <a:schemeClr val="tx2"/>
                </a:solidFill>
                <a:latin typeface="+mj-ea"/>
              </a:rPr>
              <a:t>LINE</a:t>
            </a:r>
            <a:r>
              <a:rPr lang="ja-JP" altLang="en-US" dirty="0">
                <a:solidFill>
                  <a:schemeClr val="tx2"/>
                </a:solidFill>
                <a:latin typeface="+mj-ea"/>
              </a:rPr>
              <a:t>ヤフーが擁する二大ニュースメディア</a:t>
            </a:r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A75B0F1-75E7-FAC7-82E2-2DA09A0FA97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197197" y="2775862"/>
            <a:ext cx="1459549" cy="21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8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10E7A-C5A0-DAC3-36CF-7E9923AF4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720F883-7487-2433-9827-4206CFF5389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494328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720F883-7487-2433-9827-4206CFF538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88A2025E-BA27-767C-C22F-3963D30FC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5" y="611918"/>
            <a:ext cx="11014607" cy="564262"/>
          </a:xfrm>
        </p:spPr>
        <p:txBody>
          <a:bodyPr vert="horz"/>
          <a:lstStyle/>
          <a:p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LINE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NEWS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・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Yahoo!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ニュースの媒体特性①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A73290F-755D-4C65-6D83-FD5BA64821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02434"/>
            <a:ext cx="11014609" cy="310865"/>
          </a:xfrm>
        </p:spPr>
        <p:txBody>
          <a:bodyPr/>
          <a:lstStyle/>
          <a:p>
            <a:r>
              <a:rPr lang="ja-JP" altLang="en-US" sz="1600" b="1" dirty="0">
                <a:latin typeface="+mj-ea"/>
                <a:ea typeface="+mj-ea"/>
              </a:rPr>
              <a:t>ユーザーのデモグラフィック属性（性別</a:t>
            </a:r>
            <a:r>
              <a:rPr lang="en-US" altLang="ja-JP" sz="1600" b="1" dirty="0">
                <a:latin typeface="+mj-ea"/>
                <a:ea typeface="+mj-ea"/>
              </a:rPr>
              <a:t>×</a:t>
            </a:r>
            <a:r>
              <a:rPr lang="ja-JP" altLang="en-US" sz="1600" b="1" dirty="0">
                <a:latin typeface="+mj-ea"/>
                <a:ea typeface="+mj-ea"/>
              </a:rPr>
              <a:t>年代）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19ED3A-C443-7FCC-1700-2D5ED403F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144" y="2257677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プレースホルダー 3">
            <a:extLst>
              <a:ext uri="{FF2B5EF4-FFF2-40B4-BE49-F238E27FC236}">
                <a16:creationId xmlns:a16="http://schemas.microsoft.com/office/drawing/2014/main" id="{11B98B67-6A79-A8FF-075A-692F6926D790}"/>
              </a:ext>
            </a:extLst>
          </p:cNvPr>
          <p:cNvSpPr txBox="1">
            <a:spLocks/>
          </p:cNvSpPr>
          <p:nvPr/>
        </p:nvSpPr>
        <p:spPr>
          <a:xfrm>
            <a:off x="755604" y="2713908"/>
            <a:ext cx="2992362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42" name="テキスト プレースホルダー 3">
            <a:extLst>
              <a:ext uri="{FF2B5EF4-FFF2-40B4-BE49-F238E27FC236}">
                <a16:creationId xmlns:a16="http://schemas.microsoft.com/office/drawing/2014/main" id="{B6BD1E07-F6F0-72A3-18BA-9C0D4D99B7D1}"/>
              </a:ext>
            </a:extLst>
          </p:cNvPr>
          <p:cNvSpPr txBox="1">
            <a:spLocks/>
          </p:cNvSpPr>
          <p:nvPr/>
        </p:nvSpPr>
        <p:spPr>
          <a:xfrm>
            <a:off x="6041168" y="2713908"/>
            <a:ext cx="4209564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23" name="テキスト プレースホルダー 3">
            <a:extLst>
              <a:ext uri="{FF2B5EF4-FFF2-40B4-BE49-F238E27FC236}">
                <a16:creationId xmlns:a16="http://schemas.microsoft.com/office/drawing/2014/main" id="{1DB2AA81-E138-FD1E-0824-EEFC1BB80DC0}"/>
              </a:ext>
            </a:extLst>
          </p:cNvPr>
          <p:cNvSpPr txBox="1">
            <a:spLocks/>
          </p:cNvSpPr>
          <p:nvPr/>
        </p:nvSpPr>
        <p:spPr>
          <a:xfrm>
            <a:off x="3130397" y="3605175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3%</a:t>
            </a:r>
          </a:p>
        </p:txBody>
      </p:sp>
      <p:graphicFrame>
        <p:nvGraphicFramePr>
          <p:cNvPr id="52" name="グラフ 51">
            <a:extLst>
              <a:ext uri="{FF2B5EF4-FFF2-40B4-BE49-F238E27FC236}">
                <a16:creationId xmlns:a16="http://schemas.microsoft.com/office/drawing/2014/main" id="{756D399C-A1BB-08FF-E21F-3CF2FC10E5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764830"/>
              </p:ext>
            </p:extLst>
          </p:nvPr>
        </p:nvGraphicFramePr>
        <p:xfrm>
          <a:off x="1431077" y="3722701"/>
          <a:ext cx="3327483" cy="199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24" name="テキスト プレースホルダー 3">
            <a:extLst>
              <a:ext uri="{FF2B5EF4-FFF2-40B4-BE49-F238E27FC236}">
                <a16:creationId xmlns:a16="http://schemas.microsoft.com/office/drawing/2014/main" id="{6C964799-FE4E-17F2-2703-5B462C11D22B}"/>
              </a:ext>
            </a:extLst>
          </p:cNvPr>
          <p:cNvSpPr txBox="1">
            <a:spLocks/>
          </p:cNvSpPr>
          <p:nvPr/>
        </p:nvSpPr>
        <p:spPr>
          <a:xfrm>
            <a:off x="3823848" y="3929760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6%</a:t>
            </a:r>
          </a:p>
        </p:txBody>
      </p:sp>
      <p:sp>
        <p:nvSpPr>
          <p:cNvPr id="1025" name="テキスト プレースホルダー 3">
            <a:extLst>
              <a:ext uri="{FF2B5EF4-FFF2-40B4-BE49-F238E27FC236}">
                <a16:creationId xmlns:a16="http://schemas.microsoft.com/office/drawing/2014/main" id="{0CC33450-A1C8-7178-85FC-CA15596D51E4}"/>
              </a:ext>
            </a:extLst>
          </p:cNvPr>
          <p:cNvSpPr txBox="1">
            <a:spLocks/>
          </p:cNvSpPr>
          <p:nvPr/>
        </p:nvSpPr>
        <p:spPr>
          <a:xfrm>
            <a:off x="3431835" y="3677471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9%</a:t>
            </a:r>
          </a:p>
        </p:txBody>
      </p:sp>
      <p:sp>
        <p:nvSpPr>
          <p:cNvPr id="1027" name="テキスト プレースホルダー 3">
            <a:extLst>
              <a:ext uri="{FF2B5EF4-FFF2-40B4-BE49-F238E27FC236}">
                <a16:creationId xmlns:a16="http://schemas.microsoft.com/office/drawing/2014/main" id="{A189EA40-564C-6B76-E420-A3D47C608D2E}"/>
              </a:ext>
            </a:extLst>
          </p:cNvPr>
          <p:cNvSpPr txBox="1">
            <a:spLocks/>
          </p:cNvSpPr>
          <p:nvPr/>
        </p:nvSpPr>
        <p:spPr>
          <a:xfrm>
            <a:off x="4029869" y="4288629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1028" name="テキスト プレースホルダー 3">
            <a:extLst>
              <a:ext uri="{FF2B5EF4-FFF2-40B4-BE49-F238E27FC236}">
                <a16:creationId xmlns:a16="http://schemas.microsoft.com/office/drawing/2014/main" id="{1668F9D0-9F4A-561A-021B-8BF5605AB0E9}"/>
              </a:ext>
            </a:extLst>
          </p:cNvPr>
          <p:cNvSpPr txBox="1">
            <a:spLocks/>
          </p:cNvSpPr>
          <p:nvPr/>
        </p:nvSpPr>
        <p:spPr>
          <a:xfrm>
            <a:off x="3994970" y="5077561"/>
            <a:ext cx="40081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10%</a:t>
            </a:r>
          </a:p>
        </p:txBody>
      </p:sp>
      <p:sp>
        <p:nvSpPr>
          <p:cNvPr id="1032" name="テキスト プレースホルダー 3">
            <a:extLst>
              <a:ext uri="{FF2B5EF4-FFF2-40B4-BE49-F238E27FC236}">
                <a16:creationId xmlns:a16="http://schemas.microsoft.com/office/drawing/2014/main" id="{6C5C5344-FBA9-EEC2-1525-BD94F16DF1AD}"/>
              </a:ext>
            </a:extLst>
          </p:cNvPr>
          <p:cNvSpPr txBox="1">
            <a:spLocks/>
          </p:cNvSpPr>
          <p:nvPr/>
        </p:nvSpPr>
        <p:spPr>
          <a:xfrm>
            <a:off x="2788863" y="3618495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1033" name="テキスト プレースホルダー 3">
            <a:extLst>
              <a:ext uri="{FF2B5EF4-FFF2-40B4-BE49-F238E27FC236}">
                <a16:creationId xmlns:a16="http://schemas.microsoft.com/office/drawing/2014/main" id="{8B98BB51-F64A-D429-766D-9E1395C1F65A}"/>
              </a:ext>
            </a:extLst>
          </p:cNvPr>
          <p:cNvSpPr txBox="1">
            <a:spLocks/>
          </p:cNvSpPr>
          <p:nvPr/>
        </p:nvSpPr>
        <p:spPr>
          <a:xfrm>
            <a:off x="2186465" y="3864206"/>
            <a:ext cx="39342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11%</a:t>
            </a:r>
          </a:p>
        </p:txBody>
      </p:sp>
      <p:sp>
        <p:nvSpPr>
          <p:cNvPr id="1034" name="テキスト プレースホルダー 3">
            <a:extLst>
              <a:ext uri="{FF2B5EF4-FFF2-40B4-BE49-F238E27FC236}">
                <a16:creationId xmlns:a16="http://schemas.microsoft.com/office/drawing/2014/main" id="{03DECB70-9FC4-18BA-4801-6ACDD4C92728}"/>
              </a:ext>
            </a:extLst>
          </p:cNvPr>
          <p:cNvSpPr txBox="1">
            <a:spLocks/>
          </p:cNvSpPr>
          <p:nvPr/>
        </p:nvSpPr>
        <p:spPr>
          <a:xfrm>
            <a:off x="1824659" y="4308221"/>
            <a:ext cx="38758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15%</a:t>
            </a:r>
          </a:p>
        </p:txBody>
      </p:sp>
      <p:sp>
        <p:nvSpPr>
          <p:cNvPr id="1035" name="テキスト プレースホルダー 3">
            <a:extLst>
              <a:ext uri="{FF2B5EF4-FFF2-40B4-BE49-F238E27FC236}">
                <a16:creationId xmlns:a16="http://schemas.microsoft.com/office/drawing/2014/main" id="{F5C1ED02-6B1A-2E7F-39A8-309DBB960AFD}"/>
              </a:ext>
            </a:extLst>
          </p:cNvPr>
          <p:cNvSpPr txBox="1">
            <a:spLocks/>
          </p:cNvSpPr>
          <p:nvPr/>
        </p:nvSpPr>
        <p:spPr>
          <a:xfrm>
            <a:off x="2647440" y="5689344"/>
            <a:ext cx="418663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20%</a:t>
            </a:r>
          </a:p>
        </p:txBody>
      </p:sp>
      <p:sp>
        <p:nvSpPr>
          <p:cNvPr id="1037" name="テキスト プレースホルダー 3">
            <a:extLst>
              <a:ext uri="{FF2B5EF4-FFF2-40B4-BE49-F238E27FC236}">
                <a16:creationId xmlns:a16="http://schemas.microsoft.com/office/drawing/2014/main" id="{F73F25E0-C5F8-A7B5-1336-BAA8F4E59198}"/>
              </a:ext>
            </a:extLst>
          </p:cNvPr>
          <p:cNvSpPr txBox="1">
            <a:spLocks/>
          </p:cNvSpPr>
          <p:nvPr/>
        </p:nvSpPr>
        <p:spPr>
          <a:xfrm>
            <a:off x="3573183" y="5582799"/>
            <a:ext cx="315151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16%</a:t>
            </a:r>
          </a:p>
        </p:txBody>
      </p:sp>
      <p:graphicFrame>
        <p:nvGraphicFramePr>
          <p:cNvPr id="1041" name="グラフ 1040">
            <a:extLst>
              <a:ext uri="{FF2B5EF4-FFF2-40B4-BE49-F238E27FC236}">
                <a16:creationId xmlns:a16="http://schemas.microsoft.com/office/drawing/2014/main" id="{EE61A051-D1D0-03B4-C74F-8CD59A5D7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443165"/>
              </p:ext>
            </p:extLst>
          </p:nvPr>
        </p:nvGraphicFramePr>
        <p:xfrm>
          <a:off x="6094678" y="3794887"/>
          <a:ext cx="3322747" cy="199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046" name="テキスト プレースホルダー 3">
            <a:extLst>
              <a:ext uri="{FF2B5EF4-FFF2-40B4-BE49-F238E27FC236}">
                <a16:creationId xmlns:a16="http://schemas.microsoft.com/office/drawing/2014/main" id="{43A1AEFD-05F1-659A-2D3A-366234AF11A0}"/>
              </a:ext>
            </a:extLst>
          </p:cNvPr>
          <p:cNvSpPr txBox="1">
            <a:spLocks/>
          </p:cNvSpPr>
          <p:nvPr/>
        </p:nvSpPr>
        <p:spPr>
          <a:xfrm>
            <a:off x="7539719" y="3661284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1%</a:t>
            </a:r>
          </a:p>
        </p:txBody>
      </p:sp>
      <p:sp>
        <p:nvSpPr>
          <p:cNvPr id="1047" name="テキスト プレースホルダー 3">
            <a:extLst>
              <a:ext uri="{FF2B5EF4-FFF2-40B4-BE49-F238E27FC236}">
                <a16:creationId xmlns:a16="http://schemas.microsoft.com/office/drawing/2014/main" id="{BEA832DC-323B-353C-20CF-D4B2899EFC36}"/>
              </a:ext>
            </a:extLst>
          </p:cNvPr>
          <p:cNvSpPr txBox="1">
            <a:spLocks/>
          </p:cNvSpPr>
          <p:nvPr/>
        </p:nvSpPr>
        <p:spPr>
          <a:xfrm>
            <a:off x="7311046" y="3738228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1048" name="テキスト プレースホルダー 3">
            <a:extLst>
              <a:ext uri="{FF2B5EF4-FFF2-40B4-BE49-F238E27FC236}">
                <a16:creationId xmlns:a16="http://schemas.microsoft.com/office/drawing/2014/main" id="{08664B9D-8800-3B2C-BE08-6EB828E20D97}"/>
              </a:ext>
            </a:extLst>
          </p:cNvPr>
          <p:cNvSpPr txBox="1">
            <a:spLocks/>
          </p:cNvSpPr>
          <p:nvPr/>
        </p:nvSpPr>
        <p:spPr>
          <a:xfrm>
            <a:off x="7000086" y="3883539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7%</a:t>
            </a:r>
          </a:p>
        </p:txBody>
      </p:sp>
      <p:sp>
        <p:nvSpPr>
          <p:cNvPr id="1049" name="テキスト プレースホルダー 3">
            <a:extLst>
              <a:ext uri="{FF2B5EF4-FFF2-40B4-BE49-F238E27FC236}">
                <a16:creationId xmlns:a16="http://schemas.microsoft.com/office/drawing/2014/main" id="{5F6996A3-ADE6-FD9E-58D2-A7A72627D14D}"/>
              </a:ext>
            </a:extLst>
          </p:cNvPr>
          <p:cNvSpPr txBox="1">
            <a:spLocks/>
          </p:cNvSpPr>
          <p:nvPr/>
        </p:nvSpPr>
        <p:spPr>
          <a:xfrm>
            <a:off x="6622774" y="4231277"/>
            <a:ext cx="33684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10%</a:t>
            </a:r>
          </a:p>
        </p:txBody>
      </p:sp>
      <p:sp>
        <p:nvSpPr>
          <p:cNvPr id="1050" name="テキスト プレースホルダー 3">
            <a:extLst>
              <a:ext uri="{FF2B5EF4-FFF2-40B4-BE49-F238E27FC236}">
                <a16:creationId xmlns:a16="http://schemas.microsoft.com/office/drawing/2014/main" id="{39E88C8B-619C-2E11-9E36-CBC766F8194B}"/>
              </a:ext>
            </a:extLst>
          </p:cNvPr>
          <p:cNvSpPr txBox="1">
            <a:spLocks/>
          </p:cNvSpPr>
          <p:nvPr/>
        </p:nvSpPr>
        <p:spPr>
          <a:xfrm>
            <a:off x="6527545" y="4868303"/>
            <a:ext cx="432069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30%</a:t>
            </a:r>
          </a:p>
        </p:txBody>
      </p:sp>
      <p:sp>
        <p:nvSpPr>
          <p:cNvPr id="1051" name="テキスト プレースホルダー 3">
            <a:extLst>
              <a:ext uri="{FF2B5EF4-FFF2-40B4-BE49-F238E27FC236}">
                <a16:creationId xmlns:a16="http://schemas.microsoft.com/office/drawing/2014/main" id="{A462DCEA-8251-019E-7557-2766C7759D38}"/>
              </a:ext>
            </a:extLst>
          </p:cNvPr>
          <p:cNvSpPr txBox="1">
            <a:spLocks/>
          </p:cNvSpPr>
          <p:nvPr/>
        </p:nvSpPr>
        <p:spPr>
          <a:xfrm>
            <a:off x="7813956" y="3645089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1%</a:t>
            </a:r>
          </a:p>
        </p:txBody>
      </p:sp>
      <p:sp>
        <p:nvSpPr>
          <p:cNvPr id="1052" name="テキスト プレースホルダー 3">
            <a:extLst>
              <a:ext uri="{FF2B5EF4-FFF2-40B4-BE49-F238E27FC236}">
                <a16:creationId xmlns:a16="http://schemas.microsoft.com/office/drawing/2014/main" id="{9470E6B2-3F13-6912-167B-A62913E18ED1}"/>
              </a:ext>
            </a:extLst>
          </p:cNvPr>
          <p:cNvSpPr txBox="1">
            <a:spLocks/>
          </p:cNvSpPr>
          <p:nvPr/>
        </p:nvSpPr>
        <p:spPr>
          <a:xfrm>
            <a:off x="8356712" y="3967230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6%</a:t>
            </a:r>
          </a:p>
        </p:txBody>
      </p:sp>
      <p:sp>
        <p:nvSpPr>
          <p:cNvPr id="1053" name="テキスト プレースホルダー 3">
            <a:extLst>
              <a:ext uri="{FF2B5EF4-FFF2-40B4-BE49-F238E27FC236}">
                <a16:creationId xmlns:a16="http://schemas.microsoft.com/office/drawing/2014/main" id="{A04EEA5B-47CB-87BA-91F2-FF873B5753D1}"/>
              </a:ext>
            </a:extLst>
          </p:cNvPr>
          <p:cNvSpPr txBox="1">
            <a:spLocks/>
          </p:cNvSpPr>
          <p:nvPr/>
        </p:nvSpPr>
        <p:spPr>
          <a:xfrm>
            <a:off x="8031095" y="3799498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6%</a:t>
            </a:r>
          </a:p>
        </p:txBody>
      </p:sp>
      <p:sp>
        <p:nvSpPr>
          <p:cNvPr id="1054" name="テキスト プレースホルダー 3">
            <a:extLst>
              <a:ext uri="{FF2B5EF4-FFF2-40B4-BE49-F238E27FC236}">
                <a16:creationId xmlns:a16="http://schemas.microsoft.com/office/drawing/2014/main" id="{ADE78138-0F56-6829-5FEF-BB7AD761C9F8}"/>
              </a:ext>
            </a:extLst>
          </p:cNvPr>
          <p:cNvSpPr txBox="1">
            <a:spLocks/>
          </p:cNvSpPr>
          <p:nvPr/>
        </p:nvSpPr>
        <p:spPr>
          <a:xfrm>
            <a:off x="8611884" y="4308221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9%</a:t>
            </a:r>
          </a:p>
        </p:txBody>
      </p:sp>
      <p:sp>
        <p:nvSpPr>
          <p:cNvPr id="1055" name="テキスト プレースホルダー 3">
            <a:extLst>
              <a:ext uri="{FF2B5EF4-FFF2-40B4-BE49-F238E27FC236}">
                <a16:creationId xmlns:a16="http://schemas.microsoft.com/office/drawing/2014/main" id="{6DBADC07-E170-D213-95C4-3C0C92596D60}"/>
              </a:ext>
            </a:extLst>
          </p:cNvPr>
          <p:cNvSpPr txBox="1">
            <a:spLocks/>
          </p:cNvSpPr>
          <p:nvPr/>
        </p:nvSpPr>
        <p:spPr>
          <a:xfrm>
            <a:off x="8705976" y="4766476"/>
            <a:ext cx="36248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25%</a:t>
            </a:r>
          </a:p>
        </p:txBody>
      </p:sp>
      <p:sp>
        <p:nvSpPr>
          <p:cNvPr id="1072" name="円弧 1071">
            <a:extLst>
              <a:ext uri="{FF2B5EF4-FFF2-40B4-BE49-F238E27FC236}">
                <a16:creationId xmlns:a16="http://schemas.microsoft.com/office/drawing/2014/main" id="{1902ADB8-272A-765D-271C-63429C2C16A7}"/>
              </a:ext>
            </a:extLst>
          </p:cNvPr>
          <p:cNvSpPr/>
          <p:nvPr/>
        </p:nvSpPr>
        <p:spPr>
          <a:xfrm>
            <a:off x="6930044" y="3934014"/>
            <a:ext cx="1676458" cy="1676458"/>
          </a:xfrm>
          <a:prstGeom prst="arc">
            <a:avLst>
              <a:gd name="adj1" fmla="val 16200000"/>
              <a:gd name="adj2" fmla="val 4773409"/>
            </a:avLst>
          </a:prstGeom>
          <a:ln w="1270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accent1"/>
                </a:solidFill>
              </a:ln>
              <a:latin typeface="+mj-ea"/>
              <a:ea typeface="+mj-ea"/>
            </a:endParaRPr>
          </a:p>
        </p:txBody>
      </p:sp>
      <p:sp>
        <p:nvSpPr>
          <p:cNvPr id="1074" name="円弧 1073">
            <a:extLst>
              <a:ext uri="{FF2B5EF4-FFF2-40B4-BE49-F238E27FC236}">
                <a16:creationId xmlns:a16="http://schemas.microsoft.com/office/drawing/2014/main" id="{772D2B3F-3F69-3CCA-6102-6DD4EB88872C}"/>
              </a:ext>
            </a:extLst>
          </p:cNvPr>
          <p:cNvSpPr/>
          <p:nvPr/>
        </p:nvSpPr>
        <p:spPr>
          <a:xfrm flipH="1">
            <a:off x="6901612" y="3929760"/>
            <a:ext cx="1691609" cy="1680712"/>
          </a:xfrm>
          <a:prstGeom prst="arc">
            <a:avLst>
              <a:gd name="adj1" fmla="val 16242673"/>
              <a:gd name="adj2" fmla="val 5971874"/>
            </a:avLst>
          </a:prstGeom>
          <a:ln w="1270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075" name="円弧 1074">
            <a:extLst>
              <a:ext uri="{FF2B5EF4-FFF2-40B4-BE49-F238E27FC236}">
                <a16:creationId xmlns:a16="http://schemas.microsoft.com/office/drawing/2014/main" id="{F50D3A73-436D-0BBD-F44A-7F8A36583900}"/>
              </a:ext>
            </a:extLst>
          </p:cNvPr>
          <p:cNvSpPr/>
          <p:nvPr/>
        </p:nvSpPr>
        <p:spPr>
          <a:xfrm>
            <a:off x="2237905" y="3833498"/>
            <a:ext cx="1749302" cy="1749301"/>
          </a:xfrm>
          <a:prstGeom prst="arc">
            <a:avLst>
              <a:gd name="adj1" fmla="val 16198584"/>
              <a:gd name="adj2" fmla="val 1672546"/>
            </a:avLst>
          </a:prstGeom>
          <a:ln w="1270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600">
              <a:ln>
                <a:solidFill>
                  <a:schemeClr val="accent1"/>
                </a:solidFill>
              </a:ln>
              <a:latin typeface="+mj-ea"/>
              <a:ea typeface="+mj-ea"/>
            </a:endParaRPr>
          </a:p>
        </p:txBody>
      </p:sp>
      <p:sp>
        <p:nvSpPr>
          <p:cNvPr id="1076" name="円弧 1075">
            <a:extLst>
              <a:ext uri="{FF2B5EF4-FFF2-40B4-BE49-F238E27FC236}">
                <a16:creationId xmlns:a16="http://schemas.microsoft.com/office/drawing/2014/main" id="{F71F729A-7FA0-704B-6E31-B2E94DF7F259}"/>
              </a:ext>
            </a:extLst>
          </p:cNvPr>
          <p:cNvSpPr/>
          <p:nvPr/>
        </p:nvSpPr>
        <p:spPr>
          <a:xfrm flipH="1">
            <a:off x="2208238" y="3838584"/>
            <a:ext cx="1765111" cy="1753740"/>
          </a:xfrm>
          <a:prstGeom prst="arc">
            <a:avLst>
              <a:gd name="adj1" fmla="val 16240333"/>
              <a:gd name="adj2" fmla="val 9030843"/>
            </a:avLst>
          </a:prstGeom>
          <a:ln w="1270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600">
              <a:latin typeface="+mj-ea"/>
              <a:ea typeface="+mj-ea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039DF6B-5361-D6FB-E817-AC15E666C585}"/>
              </a:ext>
            </a:extLst>
          </p:cNvPr>
          <p:cNvGrpSpPr/>
          <p:nvPr/>
        </p:nvGrpSpPr>
        <p:grpSpPr>
          <a:xfrm>
            <a:off x="5836126" y="3949020"/>
            <a:ext cx="108076" cy="1647542"/>
            <a:chOff x="6255290" y="4540185"/>
            <a:chExt cx="46466" cy="856337"/>
          </a:xfrm>
        </p:grpSpPr>
        <p:sp>
          <p:nvSpPr>
            <p:cNvPr id="1060" name="正方形/長方形 1059">
              <a:extLst>
                <a:ext uri="{FF2B5EF4-FFF2-40B4-BE49-F238E27FC236}">
                  <a16:creationId xmlns:a16="http://schemas.microsoft.com/office/drawing/2014/main" id="{4E4A3A2D-35C1-2AD2-2C9A-331F8DE2A19A}"/>
                </a:ext>
              </a:extLst>
            </p:cNvPr>
            <p:cNvSpPr/>
            <p:nvPr/>
          </p:nvSpPr>
          <p:spPr>
            <a:xfrm>
              <a:off x="6255823" y="4540185"/>
              <a:ext cx="45933" cy="152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62" name="正方形/長方形 1061">
              <a:extLst>
                <a:ext uri="{FF2B5EF4-FFF2-40B4-BE49-F238E27FC236}">
                  <a16:creationId xmlns:a16="http://schemas.microsoft.com/office/drawing/2014/main" id="{062E65E1-08EF-6977-9330-55E97C8E3715}"/>
                </a:ext>
              </a:extLst>
            </p:cNvPr>
            <p:cNvSpPr/>
            <p:nvPr/>
          </p:nvSpPr>
          <p:spPr>
            <a:xfrm>
              <a:off x="6255823" y="4724107"/>
              <a:ext cx="45933" cy="15243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1" name="正方形/長方形 1080">
              <a:extLst>
                <a:ext uri="{FF2B5EF4-FFF2-40B4-BE49-F238E27FC236}">
                  <a16:creationId xmlns:a16="http://schemas.microsoft.com/office/drawing/2014/main" id="{61C35E14-BE05-F477-94C0-25B8A8675B92}"/>
                </a:ext>
              </a:extLst>
            </p:cNvPr>
            <p:cNvSpPr/>
            <p:nvPr/>
          </p:nvSpPr>
          <p:spPr>
            <a:xfrm>
              <a:off x="6255823" y="4899630"/>
              <a:ext cx="45933" cy="15243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2" name="正方形/長方形 1081">
              <a:extLst>
                <a:ext uri="{FF2B5EF4-FFF2-40B4-BE49-F238E27FC236}">
                  <a16:creationId xmlns:a16="http://schemas.microsoft.com/office/drawing/2014/main" id="{597E7953-7263-8B8B-ACE8-236DA08CDF0F}"/>
                </a:ext>
              </a:extLst>
            </p:cNvPr>
            <p:cNvSpPr/>
            <p:nvPr/>
          </p:nvSpPr>
          <p:spPr>
            <a:xfrm>
              <a:off x="6255823" y="5069238"/>
              <a:ext cx="45933" cy="152435"/>
            </a:xfrm>
            <a:prstGeom prst="rect">
              <a:avLst/>
            </a:prstGeom>
            <a:solidFill>
              <a:schemeClr val="accent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3" name="正方形/長方形 1082">
              <a:extLst>
                <a:ext uri="{FF2B5EF4-FFF2-40B4-BE49-F238E27FC236}">
                  <a16:creationId xmlns:a16="http://schemas.microsoft.com/office/drawing/2014/main" id="{FFD826B7-8E7C-1B52-90A1-6B76389E3CDB}"/>
                </a:ext>
              </a:extLst>
            </p:cNvPr>
            <p:cNvSpPr/>
            <p:nvPr/>
          </p:nvSpPr>
          <p:spPr>
            <a:xfrm>
              <a:off x="6255290" y="5244087"/>
              <a:ext cx="45933" cy="15243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B2C3161-2C9E-9E18-CD93-F8FFC9401984}"/>
              </a:ext>
            </a:extLst>
          </p:cNvPr>
          <p:cNvGrpSpPr/>
          <p:nvPr/>
        </p:nvGrpSpPr>
        <p:grpSpPr>
          <a:xfrm>
            <a:off x="5088215" y="3939476"/>
            <a:ext cx="97393" cy="1657086"/>
            <a:chOff x="5912212" y="4544249"/>
            <a:chExt cx="46466" cy="856337"/>
          </a:xfrm>
        </p:grpSpPr>
        <p:sp>
          <p:nvSpPr>
            <p:cNvPr id="1084" name="正方形/長方形 1083">
              <a:extLst>
                <a:ext uri="{FF2B5EF4-FFF2-40B4-BE49-F238E27FC236}">
                  <a16:creationId xmlns:a16="http://schemas.microsoft.com/office/drawing/2014/main" id="{62CD0B55-5A70-24EF-5D5F-64468C34B391}"/>
                </a:ext>
              </a:extLst>
            </p:cNvPr>
            <p:cNvSpPr/>
            <p:nvPr/>
          </p:nvSpPr>
          <p:spPr>
            <a:xfrm>
              <a:off x="5912745" y="4544249"/>
              <a:ext cx="45933" cy="1524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5" name="正方形/長方形 1084">
              <a:extLst>
                <a:ext uri="{FF2B5EF4-FFF2-40B4-BE49-F238E27FC236}">
                  <a16:creationId xmlns:a16="http://schemas.microsoft.com/office/drawing/2014/main" id="{AEEEEDA1-6F71-40A8-A0F5-50607A65B9FE}"/>
                </a:ext>
              </a:extLst>
            </p:cNvPr>
            <p:cNvSpPr/>
            <p:nvPr/>
          </p:nvSpPr>
          <p:spPr>
            <a:xfrm>
              <a:off x="5912745" y="4728171"/>
              <a:ext cx="45933" cy="15243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6" name="正方形/長方形 1085">
              <a:extLst>
                <a:ext uri="{FF2B5EF4-FFF2-40B4-BE49-F238E27FC236}">
                  <a16:creationId xmlns:a16="http://schemas.microsoft.com/office/drawing/2014/main" id="{D1C3D97F-1D01-6E20-3177-3DCEEFACD5DC}"/>
                </a:ext>
              </a:extLst>
            </p:cNvPr>
            <p:cNvSpPr/>
            <p:nvPr/>
          </p:nvSpPr>
          <p:spPr>
            <a:xfrm>
              <a:off x="5912745" y="4903694"/>
              <a:ext cx="45933" cy="15243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7" name="正方形/長方形 1086">
              <a:extLst>
                <a:ext uri="{FF2B5EF4-FFF2-40B4-BE49-F238E27FC236}">
                  <a16:creationId xmlns:a16="http://schemas.microsoft.com/office/drawing/2014/main" id="{15B16F2D-9C78-02CD-DED8-97EA10A7EE3C}"/>
                </a:ext>
              </a:extLst>
            </p:cNvPr>
            <p:cNvSpPr/>
            <p:nvPr/>
          </p:nvSpPr>
          <p:spPr>
            <a:xfrm>
              <a:off x="5912745" y="5073302"/>
              <a:ext cx="45933" cy="1524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8" name="正方形/長方形 1087">
              <a:extLst>
                <a:ext uri="{FF2B5EF4-FFF2-40B4-BE49-F238E27FC236}">
                  <a16:creationId xmlns:a16="http://schemas.microsoft.com/office/drawing/2014/main" id="{25E93EAE-D78F-2363-C727-A2E7577AB54C}"/>
                </a:ext>
              </a:extLst>
            </p:cNvPr>
            <p:cNvSpPr/>
            <p:nvPr/>
          </p:nvSpPr>
          <p:spPr>
            <a:xfrm>
              <a:off x="5912212" y="5248151"/>
              <a:ext cx="45933" cy="1524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</p:grpSp>
      <p:sp>
        <p:nvSpPr>
          <p:cNvPr id="1090" name="テキスト プレースホルダー 3">
            <a:extLst>
              <a:ext uri="{FF2B5EF4-FFF2-40B4-BE49-F238E27FC236}">
                <a16:creationId xmlns:a16="http://schemas.microsoft.com/office/drawing/2014/main" id="{66C38194-8078-0781-158B-071636957F39}"/>
              </a:ext>
            </a:extLst>
          </p:cNvPr>
          <p:cNvSpPr txBox="1">
            <a:spLocks/>
          </p:cNvSpPr>
          <p:nvPr/>
        </p:nvSpPr>
        <p:spPr>
          <a:xfrm>
            <a:off x="5348964" y="3884172"/>
            <a:ext cx="464983" cy="1744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40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代～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95" name="テキスト プレースホルダー 3">
            <a:extLst>
              <a:ext uri="{FF2B5EF4-FFF2-40B4-BE49-F238E27FC236}">
                <a16:creationId xmlns:a16="http://schemas.microsoft.com/office/drawing/2014/main" id="{BF38B0DB-9FB2-BAC6-E4E8-8A365E16E9BF}"/>
              </a:ext>
            </a:extLst>
          </p:cNvPr>
          <p:cNvSpPr txBox="1">
            <a:spLocks/>
          </p:cNvSpPr>
          <p:nvPr/>
        </p:nvSpPr>
        <p:spPr>
          <a:xfrm>
            <a:off x="5056319" y="3722701"/>
            <a:ext cx="104737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00" dirty="0">
                <a:latin typeface="+mj-ea"/>
                <a:ea typeface="+mj-ea"/>
              </a:rPr>
              <a:t>女性 　      男性  </a:t>
            </a:r>
            <a:endParaRPr lang="en-US" altLang="ja-JP" sz="1000" dirty="0">
              <a:latin typeface="+mj-ea"/>
              <a:ea typeface="+mj-ea"/>
            </a:endParaRPr>
          </a:p>
        </p:txBody>
      </p:sp>
      <p:sp>
        <p:nvSpPr>
          <p:cNvPr id="1142" name="角丸四角形 20">
            <a:extLst>
              <a:ext uri="{FF2B5EF4-FFF2-40B4-BE49-F238E27FC236}">
                <a16:creationId xmlns:a16="http://schemas.microsoft.com/office/drawing/2014/main" id="{D64B9EDB-9DD0-EAFC-EAED-459FDBDD7A35}"/>
              </a:ext>
            </a:extLst>
          </p:cNvPr>
          <p:cNvSpPr/>
          <p:nvPr/>
        </p:nvSpPr>
        <p:spPr>
          <a:xfrm>
            <a:off x="9306966" y="2064138"/>
            <a:ext cx="925740" cy="310865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Web</a:t>
            </a:r>
          </a:p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PC</a:t>
            </a:r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・スマホ）</a:t>
            </a:r>
            <a:endParaRPr kumimoji="1" lang="en-US" altLang="ja-JP" sz="9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2" name="角丸四角形 20">
            <a:extLst>
              <a:ext uri="{FF2B5EF4-FFF2-40B4-BE49-F238E27FC236}">
                <a16:creationId xmlns:a16="http://schemas.microsoft.com/office/drawing/2014/main" id="{8873EE40-BDC9-616E-C253-416299C44436}"/>
              </a:ext>
            </a:extLst>
          </p:cNvPr>
          <p:cNvSpPr/>
          <p:nvPr/>
        </p:nvSpPr>
        <p:spPr>
          <a:xfrm>
            <a:off x="9306966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3" name="角丸四角形 20">
            <a:extLst>
              <a:ext uri="{FF2B5EF4-FFF2-40B4-BE49-F238E27FC236}">
                <a16:creationId xmlns:a16="http://schemas.microsoft.com/office/drawing/2014/main" id="{16F6BC53-15F9-6C93-7868-A70D8FE75B0B}"/>
              </a:ext>
            </a:extLst>
          </p:cNvPr>
          <p:cNvSpPr/>
          <p:nvPr/>
        </p:nvSpPr>
        <p:spPr>
          <a:xfrm>
            <a:off x="4211880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2"/>
          </a:soli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157" name="グループ化 1156">
            <a:extLst>
              <a:ext uri="{FF2B5EF4-FFF2-40B4-BE49-F238E27FC236}">
                <a16:creationId xmlns:a16="http://schemas.microsoft.com/office/drawing/2014/main" id="{17909321-F438-7D12-89D4-4D104061B04B}"/>
              </a:ext>
            </a:extLst>
          </p:cNvPr>
          <p:cNvGrpSpPr/>
          <p:nvPr/>
        </p:nvGrpSpPr>
        <p:grpSpPr>
          <a:xfrm>
            <a:off x="587374" y="2627964"/>
            <a:ext cx="5289549" cy="542667"/>
            <a:chOff x="489666" y="2466673"/>
            <a:chExt cx="2939165" cy="434500"/>
          </a:xfrm>
          <a:solidFill>
            <a:schemeClr val="accent2"/>
          </a:solidFill>
        </p:grpSpPr>
        <p:sp>
          <p:nvSpPr>
            <p:cNvPr id="1158" name="角丸四角形 27">
              <a:extLst>
                <a:ext uri="{FF2B5EF4-FFF2-40B4-BE49-F238E27FC236}">
                  <a16:creationId xmlns:a16="http://schemas.microsoft.com/office/drawing/2014/main" id="{DD752EAD-CEC3-57D7-30AB-62D2E2E95055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>
                <a:buClr>
                  <a:srgbClr val="000000"/>
                </a:buClr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女性の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40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代、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50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代～、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30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代が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TOP3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で過半を占める</a:t>
              </a:r>
            </a:p>
          </p:txBody>
        </p:sp>
        <p:sp>
          <p:nvSpPr>
            <p:cNvPr id="1159" name="三角形 28">
              <a:extLst>
                <a:ext uri="{FF2B5EF4-FFF2-40B4-BE49-F238E27FC236}">
                  <a16:creationId xmlns:a16="http://schemas.microsoft.com/office/drawing/2014/main" id="{BD2DC2DA-8FD8-A93C-47CE-86C72918ED4F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64" name="グループ化 1163">
            <a:extLst>
              <a:ext uri="{FF2B5EF4-FFF2-40B4-BE49-F238E27FC236}">
                <a16:creationId xmlns:a16="http://schemas.microsoft.com/office/drawing/2014/main" id="{5856D86C-5B55-408A-4AC0-2071104EACA1}"/>
              </a:ext>
            </a:extLst>
          </p:cNvPr>
          <p:cNvGrpSpPr/>
          <p:nvPr/>
        </p:nvGrpSpPr>
        <p:grpSpPr>
          <a:xfrm>
            <a:off x="6284305" y="2628382"/>
            <a:ext cx="5289549" cy="542667"/>
            <a:chOff x="489666" y="2466673"/>
            <a:chExt cx="2939165" cy="434500"/>
          </a:xfrm>
          <a:solidFill>
            <a:schemeClr val="accent3"/>
          </a:solidFill>
        </p:grpSpPr>
        <p:sp>
          <p:nvSpPr>
            <p:cNvPr id="1165" name="角丸四角形 27">
              <a:extLst>
                <a:ext uri="{FF2B5EF4-FFF2-40B4-BE49-F238E27FC236}">
                  <a16:creationId xmlns:a16="http://schemas.microsoft.com/office/drawing/2014/main" id="{8694EBA1-59AC-0D1C-60C4-4FFB6CE5D568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/>
              <a:r>
                <a:rPr lang="en-US" altLang="ja-JP" sz="1600" b="1" dirty="0">
                  <a:latin typeface="+mj-ea"/>
                  <a:ea typeface="+mj-ea"/>
                </a:rPr>
                <a:t>LINE NEWS</a:t>
              </a:r>
              <a:r>
                <a:rPr lang="ja-JP" altLang="en-US" sz="1600" b="1" dirty="0">
                  <a:latin typeface="+mj-ea"/>
                  <a:ea typeface="+mj-ea"/>
                </a:rPr>
                <a:t>より男性比率が高く高年齢層に厚めに分布</a:t>
              </a:r>
            </a:p>
          </p:txBody>
        </p:sp>
        <p:sp>
          <p:nvSpPr>
            <p:cNvPr id="1166" name="三角形 28">
              <a:extLst>
                <a:ext uri="{FF2B5EF4-FFF2-40B4-BE49-F238E27FC236}">
                  <a16:creationId xmlns:a16="http://schemas.microsoft.com/office/drawing/2014/main" id="{B1A0D23C-AEDE-3CE0-8A15-2E2C572061DC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3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A04A480E-D537-0508-71E2-77802741A50D}"/>
              </a:ext>
            </a:extLst>
          </p:cNvPr>
          <p:cNvGrpSpPr/>
          <p:nvPr/>
        </p:nvGrpSpPr>
        <p:grpSpPr>
          <a:xfrm>
            <a:off x="10265050" y="2043740"/>
            <a:ext cx="1148589" cy="643861"/>
            <a:chOff x="2711624" y="3218476"/>
            <a:chExt cx="5600908" cy="3139685"/>
          </a:xfrm>
        </p:grpSpPr>
        <p:pic>
          <p:nvPicPr>
            <p:cNvPr id="1105" name="図 1104">
              <a:extLst>
                <a:ext uri="{FF2B5EF4-FFF2-40B4-BE49-F238E27FC236}">
                  <a16:creationId xmlns:a16="http://schemas.microsoft.com/office/drawing/2014/main" id="{6E70E4EA-FE67-49AA-BF99-204130856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624" y="3218476"/>
              <a:ext cx="5411060" cy="3122876"/>
            </a:xfrm>
            <a:prstGeom prst="rect">
              <a:avLst/>
            </a:prstGeom>
            <a:effectLst>
              <a:outerShdw blurRad="177800" algn="ctr" rotWithShape="0">
                <a:prstClr val="black">
                  <a:alpha val="20000"/>
                </a:prstClr>
              </a:outerShdw>
            </a:effectLst>
          </p:spPr>
        </p:pic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B0D55DD6-380F-3A61-FE2E-B9819B8C8FA7}"/>
                </a:ext>
              </a:extLst>
            </p:cNvPr>
            <p:cNvGrpSpPr/>
            <p:nvPr/>
          </p:nvGrpSpPr>
          <p:grpSpPr>
            <a:xfrm>
              <a:off x="3361201" y="3429000"/>
              <a:ext cx="4089066" cy="2592287"/>
              <a:chOff x="3361201" y="3429000"/>
              <a:chExt cx="4089066" cy="2592287"/>
            </a:xfrm>
          </p:grpSpPr>
          <p:pic>
            <p:nvPicPr>
              <p:cNvPr id="1140" name="図 1139">
                <a:extLst>
                  <a:ext uri="{FF2B5EF4-FFF2-40B4-BE49-F238E27FC236}">
                    <a16:creationId xmlns:a16="http://schemas.microsoft.com/office/drawing/2014/main" id="{065A17D4-C209-3D09-3CAC-D17230B527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61201" y="3429000"/>
                <a:ext cx="4089066" cy="2592287"/>
              </a:xfrm>
              <a:prstGeom prst="rect">
                <a:avLst/>
              </a:prstGeom>
            </p:spPr>
          </p:pic>
          <p:pic>
            <p:nvPicPr>
              <p:cNvPr id="1141" name="図 1140">
                <a:extLst>
                  <a:ext uri="{FF2B5EF4-FFF2-40B4-BE49-F238E27FC236}">
                    <a16:creationId xmlns:a16="http://schemas.microsoft.com/office/drawing/2014/main" id="{669639D7-48C7-4806-4FAF-5A98C510B4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59996" y="4331216"/>
                <a:ext cx="1152128" cy="1690071"/>
              </a:xfrm>
              <a:prstGeom prst="rect">
                <a:avLst/>
              </a:prstGeom>
            </p:spPr>
          </p:pic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A8339761-C949-4132-653B-384A5044220B}"/>
                </a:ext>
              </a:extLst>
            </p:cNvPr>
            <p:cNvGrpSpPr/>
            <p:nvPr/>
          </p:nvGrpSpPr>
          <p:grpSpPr>
            <a:xfrm>
              <a:off x="6971448" y="3645024"/>
              <a:ext cx="1341084" cy="2713137"/>
              <a:chOff x="5320038" y="2456892"/>
              <a:chExt cx="1551924" cy="3139685"/>
            </a:xfrm>
          </p:grpSpPr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76924930-6C2D-F730-C2D6-854A949D3798}"/>
                  </a:ext>
                </a:extLst>
              </p:cNvPr>
              <p:cNvGrpSpPr/>
              <p:nvPr/>
            </p:nvGrpSpPr>
            <p:grpSpPr>
              <a:xfrm>
                <a:off x="5320038" y="2456892"/>
                <a:ext cx="1551924" cy="3139685"/>
                <a:chOff x="5320038" y="2456892"/>
                <a:chExt cx="1551924" cy="3139685"/>
              </a:xfrm>
            </p:grpSpPr>
            <p:grpSp>
              <p:nvGrpSpPr>
                <p:cNvPr id="1110" name="グループ化 1109">
                  <a:extLst>
                    <a:ext uri="{FF2B5EF4-FFF2-40B4-BE49-F238E27FC236}">
                      <a16:creationId xmlns:a16="http://schemas.microsoft.com/office/drawing/2014/main" id="{F06ED954-CCBE-D62B-03F3-6AFC974D1317}"/>
                    </a:ext>
                  </a:extLst>
                </p:cNvPr>
                <p:cNvGrpSpPr/>
                <p:nvPr/>
              </p:nvGrpSpPr>
              <p:grpSpPr>
                <a:xfrm>
                  <a:off x="5320038" y="2456892"/>
                  <a:ext cx="1551924" cy="3139685"/>
                  <a:chOff x="5315275" y="2528900"/>
                  <a:chExt cx="1556346" cy="3148632"/>
                </a:xfrm>
              </p:grpSpPr>
              <p:grpSp>
                <p:nvGrpSpPr>
                  <p:cNvPr id="1115" name="グループ化 1114">
                    <a:extLst>
                      <a:ext uri="{FF2B5EF4-FFF2-40B4-BE49-F238E27FC236}">
                        <a16:creationId xmlns:a16="http://schemas.microsoft.com/office/drawing/2014/main" id="{AD149EA0-3152-79C3-1DCB-91BAACFFF060}"/>
                      </a:ext>
                    </a:extLst>
                  </p:cNvPr>
                  <p:cNvGrpSpPr/>
                  <p:nvPr/>
                </p:nvGrpSpPr>
                <p:grpSpPr>
                  <a:xfrm>
                    <a:off x="5315275" y="2528900"/>
                    <a:ext cx="1556346" cy="3148632"/>
                    <a:chOff x="5315275" y="2528900"/>
                    <a:chExt cx="1556346" cy="3148632"/>
                  </a:xfrm>
                </p:grpSpPr>
                <p:sp>
                  <p:nvSpPr>
                    <p:cNvPr id="1134" name="正方形/長方形 1133">
                      <a:extLst>
                        <a:ext uri="{FF2B5EF4-FFF2-40B4-BE49-F238E27FC236}">
                          <a16:creationId xmlns:a16="http://schemas.microsoft.com/office/drawing/2014/main" id="{5B265B3B-60B7-918B-C960-6647460525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2290" y="2801140"/>
                      <a:ext cx="1476388" cy="26745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90000" tIns="108000" rtlCol="0" anchor="ctr"/>
                    <a:lstStyle/>
                    <a:p>
                      <a:pPr algn="ctr"/>
                      <a:endParaRPr kumimoji="1" lang="ja-JP" altLang="en-US" sz="3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p:txBody>
                </p:sp>
                <p:grpSp>
                  <p:nvGrpSpPr>
                    <p:cNvPr id="1135" name="グループ化 1134">
                      <a:extLst>
                        <a:ext uri="{FF2B5EF4-FFF2-40B4-BE49-F238E27FC236}">
                          <a16:creationId xmlns:a16="http://schemas.microsoft.com/office/drawing/2014/main" id="{03469C3F-AE8A-676D-E9BF-4B517CF06C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15275" y="2528900"/>
                      <a:ext cx="1556346" cy="3148632"/>
                      <a:chOff x="5315275" y="2528900"/>
                      <a:chExt cx="1556346" cy="3148632"/>
                    </a:xfrm>
                  </p:grpSpPr>
                  <p:sp>
                    <p:nvSpPr>
                      <p:cNvPr id="1136" name="四角形: 上の 2 つの角を丸める 1135">
                        <a:extLst>
                          <a:ext uri="{FF2B5EF4-FFF2-40B4-BE49-F238E27FC236}">
                            <a16:creationId xmlns:a16="http://schemas.microsoft.com/office/drawing/2014/main" id="{D0AD38D5-1823-6530-16D5-4E3FD3A0EFD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352290" y="5348735"/>
                        <a:ext cx="1476388" cy="28190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0F2F6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90000" tIns="108000" rtlCol="0" anchor="ctr"/>
                      <a:lstStyle/>
                      <a:p>
                        <a:pPr algn="ctr"/>
                        <a:endParaRPr kumimoji="1" lang="ja-JP" altLang="en-US" sz="32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endParaRPr>
                      </a:p>
                    </p:txBody>
                  </p:sp>
                  <p:grpSp>
                    <p:nvGrpSpPr>
                      <p:cNvPr id="1137" name="グループ化 1136">
                        <a:extLst>
                          <a:ext uri="{FF2B5EF4-FFF2-40B4-BE49-F238E27FC236}">
                            <a16:creationId xmlns:a16="http://schemas.microsoft.com/office/drawing/2014/main" id="{AA2BBD88-FC9B-F426-BE29-843DC8722D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15275" y="2528900"/>
                        <a:ext cx="1556346" cy="3148632"/>
                        <a:chOff x="4226881" y="4655599"/>
                        <a:chExt cx="958632" cy="1939403"/>
                      </a:xfrm>
                    </p:grpSpPr>
                    <p:sp>
                      <p:nvSpPr>
                        <p:cNvPr id="1138" name="四角形: 上の 2 つの角を丸める 1137">
                          <a:extLst>
                            <a:ext uri="{FF2B5EF4-FFF2-40B4-BE49-F238E27FC236}">
                              <a16:creationId xmlns:a16="http://schemas.microsoft.com/office/drawing/2014/main" id="{D83C99B2-E0D5-7B03-E413-B6F6498BAF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51505" y="4675292"/>
                          <a:ext cx="909382" cy="184078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solidFill>
                          <a:srgbClr val="F0F2F6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tIns="108000" rtlCol="0" anchor="ctr"/>
                        <a:lstStyle/>
                        <a:p>
                          <a:pPr algn="ctr"/>
                          <a:endParaRPr kumimoji="1" lang="ja-JP" altLang="en-US" sz="3200" b="1" dirty="0">
                            <a:solidFill>
                              <a:schemeClr val="tx1"/>
                            </a:solidFill>
                            <a:latin typeface="+mj-ea"/>
                            <a:ea typeface="+mj-ea"/>
                          </a:endParaRPr>
                        </a:p>
                      </p:txBody>
                    </p:sp>
                    <p:pic>
                      <p:nvPicPr>
                        <p:cNvPr id="1139" name="図 1138">
                          <a:extLst>
                            <a:ext uri="{FF2B5EF4-FFF2-40B4-BE49-F238E27FC236}">
                              <a16:creationId xmlns:a16="http://schemas.microsoft.com/office/drawing/2014/main" id="{55917357-5307-BE56-7EEC-30323EB89C53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2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226881" y="4655599"/>
                          <a:ext cx="958632" cy="1939403"/>
                        </a:xfrm>
                        <a:custGeom>
                          <a:avLst/>
                          <a:gdLst>
                            <a:gd name="connsiteX0" fmla="*/ 517073 w 3389855"/>
                            <a:gd name="connsiteY0" fmla="*/ 175648 h 6858000"/>
                            <a:gd name="connsiteX1" fmla="*/ 228328 w 3389855"/>
                            <a:gd name="connsiteY1" fmla="*/ 467597 h 6858000"/>
                            <a:gd name="connsiteX2" fmla="*/ 228328 w 3389855"/>
                            <a:gd name="connsiteY2" fmla="*/ 6358571 h 6858000"/>
                            <a:gd name="connsiteX3" fmla="*/ 496750 w 3389855"/>
                            <a:gd name="connsiteY3" fmla="*/ 6628056 h 6858000"/>
                            <a:gd name="connsiteX4" fmla="*/ 2890095 w 3389855"/>
                            <a:gd name="connsiteY4" fmla="*/ 6628056 h 6858000"/>
                            <a:gd name="connsiteX5" fmla="*/ 3158517 w 3389855"/>
                            <a:gd name="connsiteY5" fmla="*/ 6358571 h 6858000"/>
                            <a:gd name="connsiteX6" fmla="*/ 3158517 w 3389855"/>
                            <a:gd name="connsiteY6" fmla="*/ 467597 h 6858000"/>
                            <a:gd name="connsiteX7" fmla="*/ 2869772 w 3389855"/>
                            <a:gd name="connsiteY7" fmla="*/ 175648 h 6858000"/>
                            <a:gd name="connsiteX8" fmla="*/ 2546941 w 3389855"/>
                            <a:gd name="connsiteY8" fmla="*/ 175648 h 6858000"/>
                            <a:gd name="connsiteX9" fmla="*/ 2513258 w 3389855"/>
                            <a:gd name="connsiteY9" fmla="*/ 209465 h 6858000"/>
                            <a:gd name="connsiteX10" fmla="*/ 2513258 w 3389855"/>
                            <a:gd name="connsiteY10" fmla="*/ 262231 h 6858000"/>
                            <a:gd name="connsiteX11" fmla="*/ 2363754 w 3389855"/>
                            <a:gd name="connsiteY11" fmla="*/ 412326 h 6858000"/>
                            <a:gd name="connsiteX12" fmla="*/ 1023092 w 3389855"/>
                            <a:gd name="connsiteY12" fmla="*/ 412326 h 6858000"/>
                            <a:gd name="connsiteX13" fmla="*/ 873587 w 3389855"/>
                            <a:gd name="connsiteY13" fmla="*/ 262231 h 6858000"/>
                            <a:gd name="connsiteX14" fmla="*/ 873587 w 3389855"/>
                            <a:gd name="connsiteY14" fmla="*/ 209465 h 6858000"/>
                            <a:gd name="connsiteX15" fmla="*/ 839904 w 3389855"/>
                            <a:gd name="connsiteY15" fmla="*/ 175648 h 6858000"/>
                            <a:gd name="connsiteX16" fmla="*/ 0 w 3389855"/>
                            <a:gd name="connsiteY16" fmla="*/ 0 h 6858000"/>
                            <a:gd name="connsiteX17" fmla="*/ 3389855 w 3389855"/>
                            <a:gd name="connsiteY17" fmla="*/ 0 h 6858000"/>
                            <a:gd name="connsiteX18" fmla="*/ 3389855 w 3389855"/>
                            <a:gd name="connsiteY18" fmla="*/ 6858000 h 6858000"/>
                            <a:gd name="connsiteX19" fmla="*/ 0 w 3389855"/>
                            <a:gd name="connsiteY19" fmla="*/ 6858000 h 6858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3389855" h="6858000">
                              <a:moveTo>
                                <a:pt x="517073" y="175648"/>
                              </a:moveTo>
                              <a:cubicBezTo>
                                <a:pt x="345395" y="175648"/>
                                <a:pt x="228328" y="302674"/>
                                <a:pt x="228328" y="467597"/>
                              </a:cubicBezTo>
                              <a:lnTo>
                                <a:pt x="228328" y="6358571"/>
                              </a:lnTo>
                              <a:cubicBezTo>
                                <a:pt x="228328" y="6489718"/>
                                <a:pt x="350305" y="6628056"/>
                                <a:pt x="496750" y="6628056"/>
                              </a:cubicBezTo>
                              <a:lnTo>
                                <a:pt x="2890095" y="6628056"/>
                              </a:lnTo>
                              <a:cubicBezTo>
                                <a:pt x="3036540" y="6628056"/>
                                <a:pt x="3158517" y="6489718"/>
                                <a:pt x="3158517" y="6358571"/>
                              </a:cubicBezTo>
                              <a:lnTo>
                                <a:pt x="3158517" y="467597"/>
                              </a:lnTo>
                              <a:cubicBezTo>
                                <a:pt x="3158517" y="302633"/>
                                <a:pt x="3041450" y="175648"/>
                                <a:pt x="2869772" y="175648"/>
                              </a:cubicBezTo>
                              <a:lnTo>
                                <a:pt x="2546941" y="175648"/>
                              </a:lnTo>
                              <a:cubicBezTo>
                                <a:pt x="2528872" y="175648"/>
                                <a:pt x="2513258" y="190072"/>
                                <a:pt x="2513258" y="209465"/>
                              </a:cubicBezTo>
                              <a:lnTo>
                                <a:pt x="2513258" y="262231"/>
                              </a:lnTo>
                              <a:cubicBezTo>
                                <a:pt x="2513258" y="332329"/>
                                <a:pt x="2442631" y="412326"/>
                                <a:pt x="2363754" y="412326"/>
                              </a:cubicBezTo>
                              <a:lnTo>
                                <a:pt x="1023092" y="412326"/>
                              </a:lnTo>
                              <a:cubicBezTo>
                                <a:pt x="944214" y="412326"/>
                                <a:pt x="873587" y="332329"/>
                                <a:pt x="873587" y="262231"/>
                              </a:cubicBezTo>
                              <a:lnTo>
                                <a:pt x="873587" y="209465"/>
                              </a:lnTo>
                              <a:cubicBezTo>
                                <a:pt x="873587" y="190072"/>
                                <a:pt x="857974" y="175648"/>
                                <a:pt x="839904" y="175648"/>
                              </a:cubicBezTo>
                              <a:close/>
                              <a:moveTo>
                                <a:pt x="0" y="0"/>
                              </a:moveTo>
                              <a:lnTo>
                                <a:pt x="3389855" y="0"/>
                              </a:lnTo>
                              <a:lnTo>
                                <a:pt x="3389855" y="6858000"/>
                              </a:lnTo>
                              <a:lnTo>
                                <a:pt x="0" y="6858000"/>
                              </a:lnTo>
                              <a:close/>
                            </a:path>
                          </a:pathLst>
                        </a:custGeom>
                      </p:spPr>
                    </p:pic>
                  </p:grpSp>
                </p:grpSp>
              </p:grpSp>
              <p:grpSp>
                <p:nvGrpSpPr>
                  <p:cNvPr id="1116" name="グラフィックス 33">
                    <a:extLst>
                      <a:ext uri="{FF2B5EF4-FFF2-40B4-BE49-F238E27FC236}">
                        <a16:creationId xmlns:a16="http://schemas.microsoft.com/office/drawing/2014/main" id="{909D2B6F-16F8-A2B8-C293-EF85E8833E1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539490" y="2664003"/>
                    <a:ext cx="99658" cy="43200"/>
                    <a:chOff x="5555940" y="2700518"/>
                    <a:chExt cx="101953" cy="44195"/>
                  </a:xfrm>
                  <a:solidFill>
                    <a:schemeClr val="tx1"/>
                  </a:solidFill>
                </p:grpSpPr>
                <p:sp>
                  <p:nvSpPr>
                    <p:cNvPr id="1130" name="フリーフォーム: 図形 1129">
                      <a:extLst>
                        <a:ext uri="{FF2B5EF4-FFF2-40B4-BE49-F238E27FC236}">
                          <a16:creationId xmlns:a16="http://schemas.microsoft.com/office/drawing/2014/main" id="{CA5DC3F4-B689-27F4-51D1-354686898D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5940" y="2700518"/>
                      <a:ext cx="27279" cy="43991"/>
                    </a:xfrm>
                    <a:custGeom>
                      <a:avLst/>
                      <a:gdLst>
                        <a:gd name="connsiteX0" fmla="*/ 21742 w 27279"/>
                        <a:gd name="connsiteY0" fmla="*/ 24841 h 43991"/>
                        <a:gd name="connsiteX1" fmla="*/ 17627 w 27279"/>
                        <a:gd name="connsiteY1" fmla="*/ 28143 h 43991"/>
                        <a:gd name="connsiteX2" fmla="*/ 12395 w 27279"/>
                        <a:gd name="connsiteY2" fmla="*/ 29413 h 43991"/>
                        <a:gd name="connsiteX3" fmla="*/ 5842 w 27279"/>
                        <a:gd name="connsiteY3" fmla="*/ 27584 h 43991"/>
                        <a:gd name="connsiteX4" fmla="*/ 1524 w 27279"/>
                        <a:gd name="connsiteY4" fmla="*/ 22402 h 43991"/>
                        <a:gd name="connsiteX5" fmla="*/ 0 w 27279"/>
                        <a:gd name="connsiteY5" fmla="*/ 14986 h 43991"/>
                        <a:gd name="connsiteX6" fmla="*/ 1676 w 27279"/>
                        <a:gd name="connsiteY6" fmla="*/ 7163 h 43991"/>
                        <a:gd name="connsiteX7" fmla="*/ 6350 w 27279"/>
                        <a:gd name="connsiteY7" fmla="*/ 1829 h 43991"/>
                        <a:gd name="connsiteX8" fmla="*/ 13411 w 27279"/>
                        <a:gd name="connsiteY8" fmla="*/ 0 h 43991"/>
                        <a:gd name="connsiteX9" fmla="*/ 23571 w 27279"/>
                        <a:gd name="connsiteY9" fmla="*/ 4826 h 43991"/>
                        <a:gd name="connsiteX10" fmla="*/ 27279 w 27279"/>
                        <a:gd name="connsiteY10" fmla="*/ 17932 h 43991"/>
                        <a:gd name="connsiteX11" fmla="*/ 27279 w 27279"/>
                        <a:gd name="connsiteY11" fmla="*/ 19558 h 43991"/>
                        <a:gd name="connsiteX12" fmla="*/ 22301 w 27279"/>
                        <a:gd name="connsiteY12" fmla="*/ 38048 h 43991"/>
                        <a:gd name="connsiteX13" fmla="*/ 7213 w 27279"/>
                        <a:gd name="connsiteY13" fmla="*/ 43992 h 43991"/>
                        <a:gd name="connsiteX14" fmla="*/ 6147 w 27279"/>
                        <a:gd name="connsiteY14" fmla="*/ 43992 h 43991"/>
                        <a:gd name="connsiteX15" fmla="*/ 6147 w 27279"/>
                        <a:gd name="connsiteY15" fmla="*/ 39318 h 43991"/>
                        <a:gd name="connsiteX16" fmla="*/ 7315 w 27279"/>
                        <a:gd name="connsiteY16" fmla="*/ 39318 h 43991"/>
                        <a:gd name="connsiteX17" fmla="*/ 17780 w 27279"/>
                        <a:gd name="connsiteY17" fmla="*/ 35762 h 43991"/>
                        <a:gd name="connsiteX18" fmla="*/ 21793 w 27279"/>
                        <a:gd name="connsiteY18" fmla="*/ 24891 h 43991"/>
                        <a:gd name="connsiteX19" fmla="*/ 13259 w 27279"/>
                        <a:gd name="connsiteY19" fmla="*/ 24841 h 43991"/>
                        <a:gd name="connsiteX20" fmla="*/ 18339 w 27279"/>
                        <a:gd name="connsiteY20" fmla="*/ 23164 h 43991"/>
                        <a:gd name="connsiteX21" fmla="*/ 21742 w 27279"/>
                        <a:gd name="connsiteY21" fmla="*/ 18948 h 43991"/>
                        <a:gd name="connsiteX22" fmla="*/ 21742 w 27279"/>
                        <a:gd name="connsiteY22" fmla="*/ 16764 h 43991"/>
                        <a:gd name="connsiteX23" fmla="*/ 19405 w 27279"/>
                        <a:gd name="connsiteY23" fmla="*/ 7975 h 43991"/>
                        <a:gd name="connsiteX24" fmla="*/ 13462 w 27279"/>
                        <a:gd name="connsiteY24" fmla="*/ 4572 h 43991"/>
                        <a:gd name="connsiteX25" fmla="*/ 7620 w 27279"/>
                        <a:gd name="connsiteY25" fmla="*/ 7366 h 43991"/>
                        <a:gd name="connsiteX26" fmla="*/ 5436 w 27279"/>
                        <a:gd name="connsiteY26" fmla="*/ 14681 h 43991"/>
                        <a:gd name="connsiteX27" fmla="*/ 7569 w 27279"/>
                        <a:gd name="connsiteY27" fmla="*/ 21996 h 43991"/>
                        <a:gd name="connsiteX28" fmla="*/ 13259 w 27279"/>
                        <a:gd name="connsiteY28" fmla="*/ 24891 h 439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27279" h="43991">
                          <a:moveTo>
                            <a:pt x="21742" y="24841"/>
                          </a:moveTo>
                          <a:cubicBezTo>
                            <a:pt x="20574" y="26212"/>
                            <a:pt x="19202" y="27330"/>
                            <a:pt x="17627" y="28143"/>
                          </a:cubicBezTo>
                          <a:cubicBezTo>
                            <a:pt x="16053" y="28955"/>
                            <a:pt x="14275" y="29413"/>
                            <a:pt x="12395" y="29413"/>
                          </a:cubicBezTo>
                          <a:cubicBezTo>
                            <a:pt x="9906" y="29413"/>
                            <a:pt x="7721" y="28803"/>
                            <a:pt x="5842" y="27584"/>
                          </a:cubicBezTo>
                          <a:cubicBezTo>
                            <a:pt x="3962" y="26365"/>
                            <a:pt x="2540" y="24637"/>
                            <a:pt x="1524" y="22402"/>
                          </a:cubicBezTo>
                          <a:cubicBezTo>
                            <a:pt x="508" y="20167"/>
                            <a:pt x="0" y="17729"/>
                            <a:pt x="0" y="14986"/>
                          </a:cubicBezTo>
                          <a:cubicBezTo>
                            <a:pt x="0" y="12090"/>
                            <a:pt x="559" y="9499"/>
                            <a:pt x="1676" y="7163"/>
                          </a:cubicBezTo>
                          <a:cubicBezTo>
                            <a:pt x="2794" y="4826"/>
                            <a:pt x="4318" y="3048"/>
                            <a:pt x="6350" y="1829"/>
                          </a:cubicBezTo>
                          <a:cubicBezTo>
                            <a:pt x="8382" y="610"/>
                            <a:pt x="10719" y="0"/>
                            <a:pt x="13411" y="0"/>
                          </a:cubicBezTo>
                          <a:cubicBezTo>
                            <a:pt x="17678" y="0"/>
                            <a:pt x="21082" y="1626"/>
                            <a:pt x="23571" y="4826"/>
                          </a:cubicBezTo>
                          <a:cubicBezTo>
                            <a:pt x="26060" y="8026"/>
                            <a:pt x="27279" y="12395"/>
                            <a:pt x="27279" y="17932"/>
                          </a:cubicBezTo>
                          <a:lnTo>
                            <a:pt x="27279" y="19558"/>
                          </a:lnTo>
                          <a:cubicBezTo>
                            <a:pt x="27279" y="27990"/>
                            <a:pt x="25603" y="34137"/>
                            <a:pt x="22301" y="38048"/>
                          </a:cubicBezTo>
                          <a:cubicBezTo>
                            <a:pt x="18948" y="41909"/>
                            <a:pt x="13919" y="43941"/>
                            <a:pt x="7213" y="43992"/>
                          </a:cubicBezTo>
                          <a:lnTo>
                            <a:pt x="6147" y="43992"/>
                          </a:lnTo>
                          <a:lnTo>
                            <a:pt x="6147" y="39318"/>
                          </a:lnTo>
                          <a:lnTo>
                            <a:pt x="7315" y="39318"/>
                          </a:lnTo>
                          <a:cubicBezTo>
                            <a:pt x="11836" y="39217"/>
                            <a:pt x="15341" y="38048"/>
                            <a:pt x="17780" y="35762"/>
                          </a:cubicBezTo>
                          <a:cubicBezTo>
                            <a:pt x="20218" y="33476"/>
                            <a:pt x="21539" y="29870"/>
                            <a:pt x="21793" y="24891"/>
                          </a:cubicBezTo>
                          <a:close/>
                          <a:moveTo>
                            <a:pt x="13259" y="24841"/>
                          </a:moveTo>
                          <a:cubicBezTo>
                            <a:pt x="15087" y="24841"/>
                            <a:pt x="16815" y="24282"/>
                            <a:pt x="18339" y="23164"/>
                          </a:cubicBezTo>
                          <a:cubicBezTo>
                            <a:pt x="19913" y="22047"/>
                            <a:pt x="21031" y="20624"/>
                            <a:pt x="21742" y="18948"/>
                          </a:cubicBezTo>
                          <a:lnTo>
                            <a:pt x="21742" y="16764"/>
                          </a:lnTo>
                          <a:cubicBezTo>
                            <a:pt x="21742" y="13157"/>
                            <a:pt x="20980" y="10211"/>
                            <a:pt x="19405" y="7975"/>
                          </a:cubicBezTo>
                          <a:cubicBezTo>
                            <a:pt x="17831" y="5689"/>
                            <a:pt x="15849" y="4572"/>
                            <a:pt x="13462" y="4572"/>
                          </a:cubicBezTo>
                          <a:cubicBezTo>
                            <a:pt x="11074" y="4572"/>
                            <a:pt x="9093" y="5486"/>
                            <a:pt x="7620" y="7366"/>
                          </a:cubicBezTo>
                          <a:cubicBezTo>
                            <a:pt x="6147" y="9245"/>
                            <a:pt x="5436" y="11684"/>
                            <a:pt x="5436" y="14681"/>
                          </a:cubicBezTo>
                          <a:cubicBezTo>
                            <a:pt x="5436" y="17678"/>
                            <a:pt x="6147" y="20066"/>
                            <a:pt x="7569" y="21996"/>
                          </a:cubicBezTo>
                          <a:cubicBezTo>
                            <a:pt x="8991" y="23926"/>
                            <a:pt x="10871" y="24891"/>
                            <a:pt x="13259" y="2489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1" name="フリーフォーム: 図形 1130">
                      <a:extLst>
                        <a:ext uri="{FF2B5EF4-FFF2-40B4-BE49-F238E27FC236}">
                          <a16:creationId xmlns:a16="http://schemas.microsoft.com/office/drawing/2014/main" id="{67EAE36D-D107-459B-329A-0BC7631604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194" y="2711897"/>
                      <a:ext cx="6857" cy="32816"/>
                    </a:xfrm>
                    <a:custGeom>
                      <a:avLst/>
                      <a:gdLst>
                        <a:gd name="connsiteX0" fmla="*/ 0 w 6857"/>
                        <a:gd name="connsiteY0" fmla="*/ 29616 h 32816"/>
                        <a:gd name="connsiteX1" fmla="*/ 864 w 6857"/>
                        <a:gd name="connsiteY1" fmla="*/ 27228 h 32816"/>
                        <a:gd name="connsiteX2" fmla="*/ 3404 w 6857"/>
                        <a:gd name="connsiteY2" fmla="*/ 26263 h 32816"/>
                        <a:gd name="connsiteX3" fmla="*/ 5994 w 6857"/>
                        <a:gd name="connsiteY3" fmla="*/ 27228 h 32816"/>
                        <a:gd name="connsiteX4" fmla="*/ 6858 w 6857"/>
                        <a:gd name="connsiteY4" fmla="*/ 29616 h 32816"/>
                        <a:gd name="connsiteX5" fmla="*/ 5994 w 6857"/>
                        <a:gd name="connsiteY5" fmla="*/ 31902 h 32816"/>
                        <a:gd name="connsiteX6" fmla="*/ 3404 w 6857"/>
                        <a:gd name="connsiteY6" fmla="*/ 32816 h 32816"/>
                        <a:gd name="connsiteX7" fmla="*/ 864 w 6857"/>
                        <a:gd name="connsiteY7" fmla="*/ 31902 h 32816"/>
                        <a:gd name="connsiteX8" fmla="*/ 0 w 6857"/>
                        <a:gd name="connsiteY8" fmla="*/ 29616 h 32816"/>
                        <a:gd name="connsiteX9" fmla="*/ 0 w 6857"/>
                        <a:gd name="connsiteY9" fmla="*/ 3353 h 32816"/>
                        <a:gd name="connsiteX10" fmla="*/ 864 w 6857"/>
                        <a:gd name="connsiteY10" fmla="*/ 965 h 32816"/>
                        <a:gd name="connsiteX11" fmla="*/ 3404 w 6857"/>
                        <a:gd name="connsiteY11" fmla="*/ 0 h 32816"/>
                        <a:gd name="connsiteX12" fmla="*/ 5994 w 6857"/>
                        <a:gd name="connsiteY12" fmla="*/ 965 h 32816"/>
                        <a:gd name="connsiteX13" fmla="*/ 6858 w 6857"/>
                        <a:gd name="connsiteY13" fmla="*/ 3353 h 32816"/>
                        <a:gd name="connsiteX14" fmla="*/ 5994 w 6857"/>
                        <a:gd name="connsiteY14" fmla="*/ 5639 h 32816"/>
                        <a:gd name="connsiteX15" fmla="*/ 3404 w 6857"/>
                        <a:gd name="connsiteY15" fmla="*/ 6553 h 32816"/>
                        <a:gd name="connsiteX16" fmla="*/ 864 w 6857"/>
                        <a:gd name="connsiteY16" fmla="*/ 5639 h 32816"/>
                        <a:gd name="connsiteX17" fmla="*/ 0 w 6857"/>
                        <a:gd name="connsiteY17" fmla="*/ 3353 h 328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6857" h="32816">
                          <a:moveTo>
                            <a:pt x="0" y="29616"/>
                          </a:moveTo>
                          <a:cubicBezTo>
                            <a:pt x="0" y="28651"/>
                            <a:pt x="305" y="27889"/>
                            <a:pt x="864" y="27228"/>
                          </a:cubicBezTo>
                          <a:cubicBezTo>
                            <a:pt x="1422" y="26619"/>
                            <a:pt x="2286" y="26263"/>
                            <a:pt x="3404" y="26263"/>
                          </a:cubicBezTo>
                          <a:cubicBezTo>
                            <a:pt x="4521" y="26263"/>
                            <a:pt x="5385" y="26568"/>
                            <a:pt x="5994" y="27228"/>
                          </a:cubicBezTo>
                          <a:cubicBezTo>
                            <a:pt x="6604" y="27889"/>
                            <a:pt x="6858" y="28651"/>
                            <a:pt x="6858" y="29616"/>
                          </a:cubicBezTo>
                          <a:cubicBezTo>
                            <a:pt x="6858" y="30581"/>
                            <a:pt x="6553" y="31292"/>
                            <a:pt x="5994" y="31902"/>
                          </a:cubicBezTo>
                          <a:cubicBezTo>
                            <a:pt x="5436" y="32511"/>
                            <a:pt x="4572" y="32816"/>
                            <a:pt x="3404" y="32816"/>
                          </a:cubicBezTo>
                          <a:cubicBezTo>
                            <a:pt x="2235" y="32816"/>
                            <a:pt x="1422" y="32511"/>
                            <a:pt x="864" y="31902"/>
                          </a:cubicBezTo>
                          <a:cubicBezTo>
                            <a:pt x="305" y="31292"/>
                            <a:pt x="0" y="30530"/>
                            <a:pt x="0" y="29616"/>
                          </a:cubicBezTo>
                          <a:close/>
                          <a:moveTo>
                            <a:pt x="0" y="3353"/>
                          </a:moveTo>
                          <a:cubicBezTo>
                            <a:pt x="0" y="2388"/>
                            <a:pt x="305" y="1626"/>
                            <a:pt x="864" y="965"/>
                          </a:cubicBezTo>
                          <a:cubicBezTo>
                            <a:pt x="1422" y="356"/>
                            <a:pt x="2286" y="0"/>
                            <a:pt x="3404" y="0"/>
                          </a:cubicBezTo>
                          <a:cubicBezTo>
                            <a:pt x="4521" y="0"/>
                            <a:pt x="5385" y="305"/>
                            <a:pt x="5994" y="965"/>
                          </a:cubicBezTo>
                          <a:cubicBezTo>
                            <a:pt x="6604" y="1575"/>
                            <a:pt x="6858" y="2388"/>
                            <a:pt x="6858" y="3353"/>
                          </a:cubicBezTo>
                          <a:cubicBezTo>
                            <a:pt x="6858" y="4318"/>
                            <a:pt x="6553" y="5029"/>
                            <a:pt x="5994" y="5639"/>
                          </a:cubicBezTo>
                          <a:cubicBezTo>
                            <a:pt x="5385" y="6248"/>
                            <a:pt x="4572" y="6553"/>
                            <a:pt x="3404" y="6553"/>
                          </a:cubicBezTo>
                          <a:cubicBezTo>
                            <a:pt x="2235" y="6553"/>
                            <a:pt x="1422" y="6248"/>
                            <a:pt x="864" y="5639"/>
                          </a:cubicBezTo>
                          <a:cubicBezTo>
                            <a:pt x="305" y="5029"/>
                            <a:pt x="0" y="4267"/>
                            <a:pt x="0" y="3353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2" name="フリーフォーム: 図形 1131">
                      <a:extLst>
                        <a:ext uri="{FF2B5EF4-FFF2-40B4-BE49-F238E27FC236}">
                          <a16:creationId xmlns:a16="http://schemas.microsoft.com/office/drawing/2014/main" id="{6AB3224A-5E8A-FDC6-C30A-72208AC829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03538" y="2701077"/>
                      <a:ext cx="31241" cy="43280"/>
                    </a:xfrm>
                    <a:custGeom>
                      <a:avLst/>
                      <a:gdLst>
                        <a:gd name="connsiteX0" fmla="*/ 25247 w 31241"/>
                        <a:gd name="connsiteY0" fmla="*/ 28752 h 43280"/>
                        <a:gd name="connsiteX1" fmla="*/ 31241 w 31241"/>
                        <a:gd name="connsiteY1" fmla="*/ 28752 h 43280"/>
                        <a:gd name="connsiteX2" fmla="*/ 31241 w 31241"/>
                        <a:gd name="connsiteY2" fmla="*/ 33222 h 43280"/>
                        <a:gd name="connsiteX3" fmla="*/ 25247 w 31241"/>
                        <a:gd name="connsiteY3" fmla="*/ 33222 h 43280"/>
                        <a:gd name="connsiteX4" fmla="*/ 25247 w 31241"/>
                        <a:gd name="connsiteY4" fmla="*/ 43281 h 43280"/>
                        <a:gd name="connsiteX5" fmla="*/ 19710 w 31241"/>
                        <a:gd name="connsiteY5" fmla="*/ 43281 h 43280"/>
                        <a:gd name="connsiteX6" fmla="*/ 19710 w 31241"/>
                        <a:gd name="connsiteY6" fmla="*/ 33222 h 43280"/>
                        <a:gd name="connsiteX7" fmla="*/ 0 w 31241"/>
                        <a:gd name="connsiteY7" fmla="*/ 33222 h 43280"/>
                        <a:gd name="connsiteX8" fmla="*/ 0 w 31241"/>
                        <a:gd name="connsiteY8" fmla="*/ 29971 h 43280"/>
                        <a:gd name="connsiteX9" fmla="*/ 19405 w 31241"/>
                        <a:gd name="connsiteY9" fmla="*/ 0 h 43280"/>
                        <a:gd name="connsiteX10" fmla="*/ 25247 w 31241"/>
                        <a:gd name="connsiteY10" fmla="*/ 0 h 43280"/>
                        <a:gd name="connsiteX11" fmla="*/ 25247 w 31241"/>
                        <a:gd name="connsiteY11" fmla="*/ 28803 h 43280"/>
                        <a:gd name="connsiteX12" fmla="*/ 6248 w 31241"/>
                        <a:gd name="connsiteY12" fmla="*/ 28752 h 43280"/>
                        <a:gd name="connsiteX13" fmla="*/ 19710 w 31241"/>
                        <a:gd name="connsiteY13" fmla="*/ 28752 h 43280"/>
                        <a:gd name="connsiteX14" fmla="*/ 19710 w 31241"/>
                        <a:gd name="connsiteY14" fmla="*/ 7518 h 43280"/>
                        <a:gd name="connsiteX15" fmla="*/ 19050 w 31241"/>
                        <a:gd name="connsiteY15" fmla="*/ 8687 h 43280"/>
                        <a:gd name="connsiteX16" fmla="*/ 6198 w 31241"/>
                        <a:gd name="connsiteY16" fmla="*/ 28752 h 43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1241" h="43280">
                          <a:moveTo>
                            <a:pt x="25247" y="28752"/>
                          </a:moveTo>
                          <a:lnTo>
                            <a:pt x="31241" y="28752"/>
                          </a:lnTo>
                          <a:lnTo>
                            <a:pt x="31241" y="33222"/>
                          </a:lnTo>
                          <a:lnTo>
                            <a:pt x="25247" y="33222"/>
                          </a:lnTo>
                          <a:lnTo>
                            <a:pt x="25247" y="43281"/>
                          </a:lnTo>
                          <a:lnTo>
                            <a:pt x="19710" y="43281"/>
                          </a:lnTo>
                          <a:lnTo>
                            <a:pt x="19710" y="33222"/>
                          </a:lnTo>
                          <a:lnTo>
                            <a:pt x="0" y="33222"/>
                          </a:lnTo>
                          <a:lnTo>
                            <a:pt x="0" y="29971"/>
                          </a:lnTo>
                          <a:lnTo>
                            <a:pt x="19405" y="0"/>
                          </a:lnTo>
                          <a:lnTo>
                            <a:pt x="25247" y="0"/>
                          </a:lnTo>
                          <a:lnTo>
                            <a:pt x="25247" y="28803"/>
                          </a:lnTo>
                          <a:close/>
                          <a:moveTo>
                            <a:pt x="6248" y="28752"/>
                          </a:moveTo>
                          <a:lnTo>
                            <a:pt x="19710" y="28752"/>
                          </a:lnTo>
                          <a:lnTo>
                            <a:pt x="19710" y="7518"/>
                          </a:lnTo>
                          <a:lnTo>
                            <a:pt x="19050" y="8687"/>
                          </a:lnTo>
                          <a:lnTo>
                            <a:pt x="6198" y="28752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3" name="フリーフォーム: 図形 1132">
                      <a:extLst>
                        <a:ext uri="{FF2B5EF4-FFF2-40B4-BE49-F238E27FC236}">
                          <a16:creationId xmlns:a16="http://schemas.microsoft.com/office/drawing/2014/main" id="{CD5D1EE9-9CA0-396F-9EB5-BB63C32EF0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1231" y="2700874"/>
                      <a:ext cx="16662" cy="43534"/>
                    </a:xfrm>
                    <a:custGeom>
                      <a:avLst/>
                      <a:gdLst>
                        <a:gd name="connsiteX0" fmla="*/ 16662 w 16662"/>
                        <a:gd name="connsiteY0" fmla="*/ 43535 h 43534"/>
                        <a:gd name="connsiteX1" fmla="*/ 11125 w 16662"/>
                        <a:gd name="connsiteY1" fmla="*/ 43535 h 43534"/>
                        <a:gd name="connsiteX2" fmla="*/ 11125 w 16662"/>
                        <a:gd name="connsiteY2" fmla="*/ 6807 h 43534"/>
                        <a:gd name="connsiteX3" fmla="*/ 0 w 16662"/>
                        <a:gd name="connsiteY3" fmla="*/ 10871 h 43534"/>
                        <a:gd name="connsiteX4" fmla="*/ 0 w 16662"/>
                        <a:gd name="connsiteY4" fmla="*/ 5893 h 43534"/>
                        <a:gd name="connsiteX5" fmla="*/ 15799 w 16662"/>
                        <a:gd name="connsiteY5" fmla="*/ 0 h 43534"/>
                        <a:gd name="connsiteX6" fmla="*/ 16662 w 16662"/>
                        <a:gd name="connsiteY6" fmla="*/ 0 h 43534"/>
                        <a:gd name="connsiteX7" fmla="*/ 16662 w 16662"/>
                        <a:gd name="connsiteY7" fmla="*/ 43535 h 43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662" h="43534">
                          <a:moveTo>
                            <a:pt x="16662" y="43535"/>
                          </a:moveTo>
                          <a:lnTo>
                            <a:pt x="11125" y="43535"/>
                          </a:lnTo>
                          <a:lnTo>
                            <a:pt x="11125" y="6807"/>
                          </a:lnTo>
                          <a:lnTo>
                            <a:pt x="0" y="10871"/>
                          </a:lnTo>
                          <a:lnTo>
                            <a:pt x="0" y="5893"/>
                          </a:lnTo>
                          <a:lnTo>
                            <a:pt x="15799" y="0"/>
                          </a:lnTo>
                          <a:lnTo>
                            <a:pt x="16662" y="0"/>
                          </a:lnTo>
                          <a:lnTo>
                            <a:pt x="16662" y="43535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</p:grpSp>
              <p:grpSp>
                <p:nvGrpSpPr>
                  <p:cNvPr id="1117" name="グループ化 1116">
                    <a:extLst>
                      <a:ext uri="{FF2B5EF4-FFF2-40B4-BE49-F238E27FC236}">
                        <a16:creationId xmlns:a16="http://schemas.microsoft.com/office/drawing/2014/main" id="{AE8B3379-BA55-B72C-32AF-2701E8DB283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490246" y="2679837"/>
                    <a:ext cx="216000" cy="36278"/>
                    <a:chOff x="6540021" y="2702398"/>
                    <a:chExt cx="249830" cy="41960"/>
                  </a:xfrm>
                </p:grpSpPr>
                <p:grpSp>
                  <p:nvGrpSpPr>
                    <p:cNvPr id="1118" name="グラフィックス 33">
                      <a:extLst>
                        <a:ext uri="{FF2B5EF4-FFF2-40B4-BE49-F238E27FC236}">
                          <a16:creationId xmlns:a16="http://schemas.microsoft.com/office/drawing/2014/main" id="{199E70E9-7EAD-C2C2-C00C-87A85043F9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021" y="2702499"/>
                      <a:ext cx="69848" cy="40639"/>
                      <a:chOff x="6540021" y="2702499"/>
                      <a:chExt cx="6984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6" name="フリーフォーム: 図形 1125">
                        <a:extLst>
                          <a:ext uri="{FF2B5EF4-FFF2-40B4-BE49-F238E27FC236}">
                            <a16:creationId xmlns:a16="http://schemas.microsoft.com/office/drawing/2014/main" id="{8F4BB4A0-6554-21F5-A044-3F04563D0D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170" y="2702499"/>
                        <a:ext cx="12699" cy="40639"/>
                      </a:xfrm>
                      <a:custGeom>
                        <a:avLst/>
                        <a:gdLst>
                          <a:gd name="connsiteX0" fmla="*/ 12700 w 12699"/>
                          <a:gd name="connsiteY0" fmla="*/ 40639 h 40639"/>
                          <a:gd name="connsiteX1" fmla="*/ 0 w 12699"/>
                          <a:gd name="connsiteY1" fmla="*/ 40639 h 40639"/>
                          <a:gd name="connsiteX2" fmla="*/ 0 w 12699"/>
                          <a:gd name="connsiteY2" fmla="*/ 6350 h 40639"/>
                          <a:gd name="connsiteX3" fmla="*/ 6350 w 12699"/>
                          <a:gd name="connsiteY3" fmla="*/ 0 h 40639"/>
                          <a:gd name="connsiteX4" fmla="*/ 6350 w 12699"/>
                          <a:gd name="connsiteY4" fmla="*/ 0 h 40639"/>
                          <a:gd name="connsiteX5" fmla="*/ 12700 w 12699"/>
                          <a:gd name="connsiteY5" fmla="*/ 6350 h 40639"/>
                          <a:gd name="connsiteX6" fmla="*/ 12700 w 12699"/>
                          <a:gd name="connsiteY6" fmla="*/ 40639 h 406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40639">
                            <a:moveTo>
                              <a:pt x="12700" y="40639"/>
                            </a:moveTo>
                            <a:lnTo>
                              <a:pt x="0" y="4063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4063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7" name="フリーフォーム: 図形 1126">
                        <a:extLst>
                          <a:ext uri="{FF2B5EF4-FFF2-40B4-BE49-F238E27FC236}">
                            <a16:creationId xmlns:a16="http://schemas.microsoft.com/office/drawing/2014/main" id="{20857BC3-31DC-1626-8994-3C3CEA3887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021" y="2732979"/>
                        <a:ext cx="12699" cy="10159"/>
                      </a:xfrm>
                      <a:custGeom>
                        <a:avLst/>
                        <a:gdLst>
                          <a:gd name="connsiteX0" fmla="*/ 12700 w 12699"/>
                          <a:gd name="connsiteY0" fmla="*/ 10160 h 10159"/>
                          <a:gd name="connsiteX1" fmla="*/ 0 w 12699"/>
                          <a:gd name="connsiteY1" fmla="*/ 10160 h 10159"/>
                          <a:gd name="connsiteX2" fmla="*/ 0 w 12699"/>
                          <a:gd name="connsiteY2" fmla="*/ 6350 h 10159"/>
                          <a:gd name="connsiteX3" fmla="*/ 6350 w 12699"/>
                          <a:gd name="connsiteY3" fmla="*/ 0 h 10159"/>
                          <a:gd name="connsiteX4" fmla="*/ 6350 w 12699"/>
                          <a:gd name="connsiteY4" fmla="*/ 0 h 10159"/>
                          <a:gd name="connsiteX5" fmla="*/ 12700 w 12699"/>
                          <a:gd name="connsiteY5" fmla="*/ 6350 h 10159"/>
                          <a:gd name="connsiteX6" fmla="*/ 12700 w 12699"/>
                          <a:gd name="connsiteY6" fmla="*/ 10160 h 101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10159">
                            <a:moveTo>
                              <a:pt x="12700" y="10160"/>
                            </a:moveTo>
                            <a:lnTo>
                              <a:pt x="0" y="1016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1016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8" name="フリーフォーム: 図形 1127">
                        <a:extLst>
                          <a:ext uri="{FF2B5EF4-FFF2-40B4-BE49-F238E27FC236}">
                            <a16:creationId xmlns:a16="http://schemas.microsoft.com/office/drawing/2014/main" id="{3CA313AC-F386-931A-59B3-1657FC0D4C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121" y="2712659"/>
                        <a:ext cx="12699" cy="30479"/>
                      </a:xfrm>
                      <a:custGeom>
                        <a:avLst/>
                        <a:gdLst>
                          <a:gd name="connsiteX0" fmla="*/ 12700 w 12699"/>
                          <a:gd name="connsiteY0" fmla="*/ 30479 h 30479"/>
                          <a:gd name="connsiteX1" fmla="*/ 0 w 12699"/>
                          <a:gd name="connsiteY1" fmla="*/ 30479 h 30479"/>
                          <a:gd name="connsiteX2" fmla="*/ 0 w 12699"/>
                          <a:gd name="connsiteY2" fmla="*/ 6350 h 30479"/>
                          <a:gd name="connsiteX3" fmla="*/ 6350 w 12699"/>
                          <a:gd name="connsiteY3" fmla="*/ 0 h 30479"/>
                          <a:gd name="connsiteX4" fmla="*/ 6350 w 12699"/>
                          <a:gd name="connsiteY4" fmla="*/ 0 h 30479"/>
                          <a:gd name="connsiteX5" fmla="*/ 12700 w 12699"/>
                          <a:gd name="connsiteY5" fmla="*/ 6350 h 30479"/>
                          <a:gd name="connsiteX6" fmla="*/ 12700 w 12699"/>
                          <a:gd name="connsiteY6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30479">
                            <a:moveTo>
                              <a:pt x="12700" y="30479"/>
                            </a:moveTo>
                            <a:lnTo>
                              <a:pt x="0" y="3047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3047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9" name="フリーフォーム: 図形 1128">
                        <a:extLst>
                          <a:ext uri="{FF2B5EF4-FFF2-40B4-BE49-F238E27FC236}">
                            <a16:creationId xmlns:a16="http://schemas.microsoft.com/office/drawing/2014/main" id="{3E001375-1343-0D88-3786-AAF5ED83DA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59071" y="2722819"/>
                        <a:ext cx="12699" cy="20319"/>
                      </a:xfrm>
                      <a:custGeom>
                        <a:avLst/>
                        <a:gdLst>
                          <a:gd name="connsiteX0" fmla="*/ 12700 w 12699"/>
                          <a:gd name="connsiteY0" fmla="*/ 20320 h 20319"/>
                          <a:gd name="connsiteX1" fmla="*/ 0 w 12699"/>
                          <a:gd name="connsiteY1" fmla="*/ 20320 h 20319"/>
                          <a:gd name="connsiteX2" fmla="*/ 0 w 12699"/>
                          <a:gd name="connsiteY2" fmla="*/ 6350 h 20319"/>
                          <a:gd name="connsiteX3" fmla="*/ 6350 w 12699"/>
                          <a:gd name="connsiteY3" fmla="*/ 0 h 20319"/>
                          <a:gd name="connsiteX4" fmla="*/ 6350 w 12699"/>
                          <a:gd name="connsiteY4" fmla="*/ 0 h 20319"/>
                          <a:gd name="connsiteX5" fmla="*/ 12700 w 12699"/>
                          <a:gd name="connsiteY5" fmla="*/ 6350 h 20319"/>
                          <a:gd name="connsiteX6" fmla="*/ 12700 w 12699"/>
                          <a:gd name="connsiteY6" fmla="*/ 20320 h 203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20319">
                            <a:moveTo>
                              <a:pt x="12700" y="20320"/>
                            </a:moveTo>
                            <a:lnTo>
                              <a:pt x="0" y="2032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2032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19" name="グラフィックス 33">
                      <a:extLst>
                        <a:ext uri="{FF2B5EF4-FFF2-40B4-BE49-F238E27FC236}">
                          <a16:creationId xmlns:a16="http://schemas.microsoft.com/office/drawing/2014/main" id="{45859DB9-D576-7553-77F2-4B645CF791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26481" y="2702398"/>
                      <a:ext cx="62279" cy="37603"/>
                      <a:chOff x="6626481" y="2702398"/>
                      <a:chExt cx="62279" cy="37603"/>
                    </a:xfrm>
                    <a:solidFill>
                      <a:schemeClr val="tx1"/>
                    </a:solidFill>
                  </p:grpSpPr>
                  <p:sp>
                    <p:nvSpPr>
                      <p:cNvPr id="1123" name="フリーフォーム: 図形 1122">
                        <a:extLst>
                          <a:ext uri="{FF2B5EF4-FFF2-40B4-BE49-F238E27FC236}">
                            <a16:creationId xmlns:a16="http://schemas.microsoft.com/office/drawing/2014/main" id="{A2B69E77-B954-64BA-8CE3-FC8F8E4A7B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38216" y="2717739"/>
                        <a:ext cx="38708" cy="11555"/>
                      </a:xfrm>
                      <a:custGeom>
                        <a:avLst/>
                        <a:gdLst>
                          <a:gd name="connsiteX0" fmla="*/ 19354 w 38708"/>
                          <a:gd name="connsiteY0" fmla="*/ 0 h 11555"/>
                          <a:gd name="connsiteX1" fmla="*/ 0 w 38708"/>
                          <a:gd name="connsiteY1" fmla="*/ 9144 h 11555"/>
                          <a:gd name="connsiteX2" fmla="*/ 660 w 38708"/>
                          <a:gd name="connsiteY2" fmla="*/ 9703 h 11555"/>
                          <a:gd name="connsiteX3" fmla="*/ 10160 w 38708"/>
                          <a:gd name="connsiteY3" fmla="*/ 10261 h 11555"/>
                          <a:gd name="connsiteX4" fmla="*/ 19354 w 38708"/>
                          <a:gd name="connsiteY4" fmla="*/ 7620 h 11555"/>
                          <a:gd name="connsiteX5" fmla="*/ 28549 w 38708"/>
                          <a:gd name="connsiteY5" fmla="*/ 10261 h 11555"/>
                          <a:gd name="connsiteX6" fmla="*/ 38049 w 38708"/>
                          <a:gd name="connsiteY6" fmla="*/ 9703 h 11555"/>
                          <a:gd name="connsiteX7" fmla="*/ 38709 w 38708"/>
                          <a:gd name="connsiteY7" fmla="*/ 9144 h 11555"/>
                          <a:gd name="connsiteX8" fmla="*/ 19354 w 38708"/>
                          <a:gd name="connsiteY8" fmla="*/ 0 h 115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8708" h="11555">
                            <a:moveTo>
                              <a:pt x="19354" y="0"/>
                            </a:moveTo>
                            <a:cubicBezTo>
                              <a:pt x="11531" y="0"/>
                              <a:pt x="4623" y="3607"/>
                              <a:pt x="0" y="9144"/>
                            </a:cubicBezTo>
                            <a:lnTo>
                              <a:pt x="660" y="9703"/>
                            </a:lnTo>
                            <a:cubicBezTo>
                              <a:pt x="3353" y="11989"/>
                              <a:pt x="7163" y="12141"/>
                              <a:pt x="10160" y="10261"/>
                            </a:cubicBezTo>
                            <a:cubicBezTo>
                              <a:pt x="12852" y="8585"/>
                              <a:pt x="16002" y="7620"/>
                              <a:pt x="19354" y="7620"/>
                            </a:cubicBezTo>
                            <a:cubicBezTo>
                              <a:pt x="22707" y="7620"/>
                              <a:pt x="25908" y="8585"/>
                              <a:pt x="28549" y="10261"/>
                            </a:cubicBezTo>
                            <a:cubicBezTo>
                              <a:pt x="31546" y="12141"/>
                              <a:pt x="35356" y="11989"/>
                              <a:pt x="38049" y="9703"/>
                            </a:cubicBezTo>
                            <a:lnTo>
                              <a:pt x="38709" y="9144"/>
                            </a:lnTo>
                            <a:cubicBezTo>
                              <a:pt x="34035" y="3607"/>
                              <a:pt x="27127" y="0"/>
                              <a:pt x="1935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4" name="フリーフォーム: 図形 1123">
                        <a:extLst>
                          <a:ext uri="{FF2B5EF4-FFF2-40B4-BE49-F238E27FC236}">
                            <a16:creationId xmlns:a16="http://schemas.microsoft.com/office/drawing/2014/main" id="{617950C6-C489-E229-12F7-03F68A4ADE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26481" y="2702398"/>
                        <a:ext cx="62279" cy="16816"/>
                      </a:xfrm>
                      <a:custGeom>
                        <a:avLst/>
                        <a:gdLst>
                          <a:gd name="connsiteX0" fmla="*/ 610 w 62279"/>
                          <a:gd name="connsiteY0" fmla="*/ 13919 h 16816"/>
                          <a:gd name="connsiteX1" fmla="*/ 0 w 62279"/>
                          <a:gd name="connsiteY1" fmla="*/ 14579 h 16816"/>
                          <a:gd name="connsiteX2" fmla="*/ 508 w 62279"/>
                          <a:gd name="connsiteY2" fmla="*/ 14986 h 16816"/>
                          <a:gd name="connsiteX3" fmla="*/ 10211 w 62279"/>
                          <a:gd name="connsiteY3" fmla="*/ 15138 h 16816"/>
                          <a:gd name="connsiteX4" fmla="*/ 31140 w 62279"/>
                          <a:gd name="connsiteY4" fmla="*/ 7671 h 16816"/>
                          <a:gd name="connsiteX5" fmla="*/ 52069 w 62279"/>
                          <a:gd name="connsiteY5" fmla="*/ 15138 h 16816"/>
                          <a:gd name="connsiteX6" fmla="*/ 61772 w 62279"/>
                          <a:gd name="connsiteY6" fmla="*/ 14986 h 16816"/>
                          <a:gd name="connsiteX7" fmla="*/ 62280 w 62279"/>
                          <a:gd name="connsiteY7" fmla="*/ 14579 h 16816"/>
                          <a:gd name="connsiteX8" fmla="*/ 61670 w 62279"/>
                          <a:gd name="connsiteY8" fmla="*/ 13868 h 16816"/>
                          <a:gd name="connsiteX9" fmla="*/ 59537 w 62279"/>
                          <a:gd name="connsiteY9" fmla="*/ 11582 h 16816"/>
                          <a:gd name="connsiteX10" fmla="*/ 58368 w 62279"/>
                          <a:gd name="connsiteY10" fmla="*/ 10515 h 16816"/>
                          <a:gd name="connsiteX11" fmla="*/ 56336 w 62279"/>
                          <a:gd name="connsiteY11" fmla="*/ 8788 h 16816"/>
                          <a:gd name="connsiteX12" fmla="*/ 55066 w 62279"/>
                          <a:gd name="connsiteY12" fmla="*/ 7874 h 16816"/>
                          <a:gd name="connsiteX13" fmla="*/ 52831 w 62279"/>
                          <a:gd name="connsiteY13" fmla="*/ 6350 h 16816"/>
                          <a:gd name="connsiteX14" fmla="*/ 51561 w 62279"/>
                          <a:gd name="connsiteY14" fmla="*/ 5588 h 16816"/>
                          <a:gd name="connsiteX15" fmla="*/ 49021 w 62279"/>
                          <a:gd name="connsiteY15" fmla="*/ 4216 h 16816"/>
                          <a:gd name="connsiteX16" fmla="*/ 47853 w 62279"/>
                          <a:gd name="connsiteY16" fmla="*/ 3658 h 16816"/>
                          <a:gd name="connsiteX17" fmla="*/ 45008 w 62279"/>
                          <a:gd name="connsiteY17" fmla="*/ 2489 h 16816"/>
                          <a:gd name="connsiteX18" fmla="*/ 43941 w 62279"/>
                          <a:gd name="connsiteY18" fmla="*/ 2083 h 16816"/>
                          <a:gd name="connsiteX19" fmla="*/ 40792 w 62279"/>
                          <a:gd name="connsiteY19" fmla="*/ 1219 h 16816"/>
                          <a:gd name="connsiteX20" fmla="*/ 39776 w 62279"/>
                          <a:gd name="connsiteY20" fmla="*/ 965 h 16816"/>
                          <a:gd name="connsiteX21" fmla="*/ 36423 w 62279"/>
                          <a:gd name="connsiteY21" fmla="*/ 406 h 16816"/>
                          <a:gd name="connsiteX22" fmla="*/ 35509 w 62279"/>
                          <a:gd name="connsiteY22" fmla="*/ 254 h 16816"/>
                          <a:gd name="connsiteX23" fmla="*/ 31140 w 62279"/>
                          <a:gd name="connsiteY23" fmla="*/ 0 h 16816"/>
                          <a:gd name="connsiteX24" fmla="*/ 31140 w 62279"/>
                          <a:gd name="connsiteY24" fmla="*/ 0 h 16816"/>
                          <a:gd name="connsiteX25" fmla="*/ 26771 w 62279"/>
                          <a:gd name="connsiteY25" fmla="*/ 254 h 16816"/>
                          <a:gd name="connsiteX26" fmla="*/ 25857 w 62279"/>
                          <a:gd name="connsiteY26" fmla="*/ 406 h 16816"/>
                          <a:gd name="connsiteX27" fmla="*/ 22504 w 62279"/>
                          <a:gd name="connsiteY27" fmla="*/ 965 h 16816"/>
                          <a:gd name="connsiteX28" fmla="*/ 21488 w 62279"/>
                          <a:gd name="connsiteY28" fmla="*/ 1219 h 16816"/>
                          <a:gd name="connsiteX29" fmla="*/ 18339 w 62279"/>
                          <a:gd name="connsiteY29" fmla="*/ 2083 h 16816"/>
                          <a:gd name="connsiteX30" fmla="*/ 17272 w 62279"/>
                          <a:gd name="connsiteY30" fmla="*/ 2489 h 16816"/>
                          <a:gd name="connsiteX31" fmla="*/ 14427 w 62279"/>
                          <a:gd name="connsiteY31" fmla="*/ 3658 h 16816"/>
                          <a:gd name="connsiteX32" fmla="*/ 13259 w 62279"/>
                          <a:gd name="connsiteY32" fmla="*/ 4216 h 16816"/>
                          <a:gd name="connsiteX33" fmla="*/ 10719 w 62279"/>
                          <a:gd name="connsiteY33" fmla="*/ 5588 h 16816"/>
                          <a:gd name="connsiteX34" fmla="*/ 9499 w 62279"/>
                          <a:gd name="connsiteY34" fmla="*/ 6350 h 16816"/>
                          <a:gd name="connsiteX35" fmla="*/ 7264 w 62279"/>
                          <a:gd name="connsiteY35" fmla="*/ 7874 h 16816"/>
                          <a:gd name="connsiteX36" fmla="*/ 6045 w 62279"/>
                          <a:gd name="connsiteY36" fmla="*/ 8788 h 16816"/>
                          <a:gd name="connsiteX37" fmla="*/ 4013 w 62279"/>
                          <a:gd name="connsiteY37" fmla="*/ 10566 h 16816"/>
                          <a:gd name="connsiteX38" fmla="*/ 2896 w 62279"/>
                          <a:gd name="connsiteY38" fmla="*/ 11582 h 16816"/>
                          <a:gd name="connsiteX39" fmla="*/ 762 w 62279"/>
                          <a:gd name="connsiteY39" fmla="*/ 13868 h 168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</a:cxnLst>
                        <a:rect l="l" t="t" r="r" b="b"/>
                        <a:pathLst>
                          <a:path w="62279" h="16816">
                            <a:moveTo>
                              <a:pt x="610" y="13919"/>
                            </a:moveTo>
                            <a:cubicBezTo>
                              <a:pt x="610" y="13919"/>
                              <a:pt x="203" y="14376"/>
                              <a:pt x="0" y="14579"/>
                            </a:cubicBezTo>
                            <a:lnTo>
                              <a:pt x="508" y="14986"/>
                            </a:lnTo>
                            <a:cubicBezTo>
                              <a:pt x="3302" y="17322"/>
                              <a:pt x="7417" y="17475"/>
                              <a:pt x="10211" y="15138"/>
                            </a:cubicBezTo>
                            <a:cubicBezTo>
                              <a:pt x="15900" y="10465"/>
                              <a:pt x="23164" y="7671"/>
                              <a:pt x="31140" y="7671"/>
                            </a:cubicBezTo>
                            <a:cubicBezTo>
                              <a:pt x="39115" y="7671"/>
                              <a:pt x="46380" y="10465"/>
                              <a:pt x="52069" y="15138"/>
                            </a:cubicBezTo>
                            <a:cubicBezTo>
                              <a:pt x="54863" y="17475"/>
                              <a:pt x="58978" y="17322"/>
                              <a:pt x="61772" y="14986"/>
                            </a:cubicBezTo>
                            <a:lnTo>
                              <a:pt x="62280" y="14579"/>
                            </a:lnTo>
                            <a:cubicBezTo>
                              <a:pt x="62280" y="14579"/>
                              <a:pt x="61873" y="14122"/>
                              <a:pt x="61670" y="13868"/>
                            </a:cubicBezTo>
                            <a:cubicBezTo>
                              <a:pt x="60959" y="13106"/>
                              <a:pt x="60299" y="12344"/>
                              <a:pt x="59537" y="11582"/>
                            </a:cubicBezTo>
                            <a:cubicBezTo>
                              <a:pt x="59181" y="11227"/>
                              <a:pt x="58775" y="10871"/>
                              <a:pt x="58368" y="10515"/>
                            </a:cubicBezTo>
                            <a:cubicBezTo>
                              <a:pt x="57708" y="9906"/>
                              <a:pt x="57047" y="9347"/>
                              <a:pt x="56336" y="8788"/>
                            </a:cubicBezTo>
                            <a:cubicBezTo>
                              <a:pt x="55930" y="8483"/>
                              <a:pt x="55523" y="8179"/>
                              <a:pt x="55066" y="7874"/>
                            </a:cubicBezTo>
                            <a:cubicBezTo>
                              <a:pt x="54355" y="7315"/>
                              <a:pt x="53593" y="6807"/>
                              <a:pt x="52831" y="6350"/>
                            </a:cubicBezTo>
                            <a:cubicBezTo>
                              <a:pt x="52425" y="6096"/>
                              <a:pt x="52018" y="5842"/>
                              <a:pt x="51561" y="5588"/>
                            </a:cubicBezTo>
                            <a:cubicBezTo>
                              <a:pt x="50748" y="5080"/>
                              <a:pt x="49885" y="4673"/>
                              <a:pt x="49021" y="4216"/>
                            </a:cubicBezTo>
                            <a:cubicBezTo>
                              <a:pt x="48615" y="4013"/>
                              <a:pt x="48259" y="3810"/>
                              <a:pt x="47853" y="3658"/>
                            </a:cubicBezTo>
                            <a:cubicBezTo>
                              <a:pt x="46938" y="3251"/>
                              <a:pt x="45973" y="2845"/>
                              <a:pt x="45008" y="2489"/>
                            </a:cubicBezTo>
                            <a:cubicBezTo>
                              <a:pt x="44652" y="2337"/>
                              <a:pt x="44297" y="2235"/>
                              <a:pt x="43941" y="2083"/>
                            </a:cubicBezTo>
                            <a:cubicBezTo>
                              <a:pt x="42925" y="1727"/>
                              <a:pt x="41858" y="1473"/>
                              <a:pt x="40792" y="1219"/>
                            </a:cubicBezTo>
                            <a:cubicBezTo>
                              <a:pt x="40436" y="1118"/>
                              <a:pt x="40131" y="1016"/>
                              <a:pt x="39776" y="965"/>
                            </a:cubicBezTo>
                            <a:cubicBezTo>
                              <a:pt x="38658" y="711"/>
                              <a:pt x="37541" y="559"/>
                              <a:pt x="36423" y="406"/>
                            </a:cubicBezTo>
                            <a:cubicBezTo>
                              <a:pt x="36118" y="406"/>
                              <a:pt x="35813" y="305"/>
                              <a:pt x="35509" y="254"/>
                            </a:cubicBezTo>
                            <a:cubicBezTo>
                              <a:pt x="34086" y="102"/>
                              <a:pt x="32613" y="0"/>
                              <a:pt x="31140" y="0"/>
                            </a:cubicBezTo>
                            <a:lnTo>
                              <a:pt x="31140" y="0"/>
                            </a:lnTo>
                            <a:cubicBezTo>
                              <a:pt x="29667" y="0"/>
                              <a:pt x="28244" y="102"/>
                              <a:pt x="26771" y="254"/>
                            </a:cubicBezTo>
                            <a:cubicBezTo>
                              <a:pt x="26466" y="254"/>
                              <a:pt x="26162" y="356"/>
                              <a:pt x="25857" y="406"/>
                            </a:cubicBezTo>
                            <a:cubicBezTo>
                              <a:pt x="24739" y="559"/>
                              <a:pt x="23622" y="711"/>
                              <a:pt x="22504" y="965"/>
                            </a:cubicBezTo>
                            <a:cubicBezTo>
                              <a:pt x="22148" y="1016"/>
                              <a:pt x="21844" y="1118"/>
                              <a:pt x="21488" y="1219"/>
                            </a:cubicBezTo>
                            <a:cubicBezTo>
                              <a:pt x="20421" y="1473"/>
                              <a:pt x="19405" y="1778"/>
                              <a:pt x="18339" y="2083"/>
                            </a:cubicBezTo>
                            <a:cubicBezTo>
                              <a:pt x="17983" y="2184"/>
                              <a:pt x="17627" y="2337"/>
                              <a:pt x="17272" y="2489"/>
                            </a:cubicBezTo>
                            <a:cubicBezTo>
                              <a:pt x="16306" y="2845"/>
                              <a:pt x="15341" y="3200"/>
                              <a:pt x="14427" y="3658"/>
                            </a:cubicBezTo>
                            <a:cubicBezTo>
                              <a:pt x="14021" y="3861"/>
                              <a:pt x="13665" y="4013"/>
                              <a:pt x="13259" y="4216"/>
                            </a:cubicBezTo>
                            <a:cubicBezTo>
                              <a:pt x="12395" y="4623"/>
                              <a:pt x="11531" y="5080"/>
                              <a:pt x="10719" y="5588"/>
                            </a:cubicBezTo>
                            <a:cubicBezTo>
                              <a:pt x="10312" y="5842"/>
                              <a:pt x="9906" y="6096"/>
                              <a:pt x="9499" y="6350"/>
                            </a:cubicBezTo>
                            <a:cubicBezTo>
                              <a:pt x="8737" y="6858"/>
                              <a:pt x="7975" y="7366"/>
                              <a:pt x="7264" y="7874"/>
                            </a:cubicBezTo>
                            <a:cubicBezTo>
                              <a:pt x="6858" y="8179"/>
                              <a:pt x="6401" y="8483"/>
                              <a:pt x="6045" y="8788"/>
                            </a:cubicBezTo>
                            <a:cubicBezTo>
                              <a:pt x="5334" y="9347"/>
                              <a:pt x="4674" y="9957"/>
                              <a:pt x="4013" y="10566"/>
                            </a:cubicBezTo>
                            <a:cubicBezTo>
                              <a:pt x="3658" y="10922"/>
                              <a:pt x="3251" y="11227"/>
                              <a:pt x="2896" y="11582"/>
                            </a:cubicBezTo>
                            <a:cubicBezTo>
                              <a:pt x="2134" y="12293"/>
                              <a:pt x="1422" y="13106"/>
                              <a:pt x="762" y="13868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5" name="フリーフォーム: 図形 1124">
                        <a:extLst>
                          <a:ext uri="{FF2B5EF4-FFF2-40B4-BE49-F238E27FC236}">
                            <a16:creationId xmlns:a16="http://schemas.microsoft.com/office/drawing/2014/main" id="{85DC3C4A-7120-F4BB-C66B-BC4CABF814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49747" y="2732979"/>
                        <a:ext cx="15544" cy="7022"/>
                      </a:xfrm>
                      <a:custGeom>
                        <a:avLst/>
                        <a:gdLst>
                          <a:gd name="connsiteX0" fmla="*/ 1219 w 15544"/>
                          <a:gd name="connsiteY0" fmla="*/ 4623 h 7022"/>
                          <a:gd name="connsiteX1" fmla="*/ 14427 w 15544"/>
                          <a:gd name="connsiteY1" fmla="*/ 4623 h 7022"/>
                          <a:gd name="connsiteX2" fmla="*/ 15545 w 15544"/>
                          <a:gd name="connsiteY2" fmla="*/ 3658 h 7022"/>
                          <a:gd name="connsiteX3" fmla="*/ 7772 w 15544"/>
                          <a:gd name="connsiteY3" fmla="*/ 0 h 7022"/>
                          <a:gd name="connsiteX4" fmla="*/ 0 w 15544"/>
                          <a:gd name="connsiteY4" fmla="*/ 3658 h 7022"/>
                          <a:gd name="connsiteX5" fmla="*/ 1118 w 15544"/>
                          <a:gd name="connsiteY5" fmla="*/ 4623 h 70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5544" h="7022">
                            <a:moveTo>
                              <a:pt x="1219" y="4623"/>
                            </a:moveTo>
                            <a:cubicBezTo>
                              <a:pt x="5029" y="7823"/>
                              <a:pt x="10617" y="7823"/>
                              <a:pt x="14427" y="4623"/>
                            </a:cubicBezTo>
                            <a:lnTo>
                              <a:pt x="15545" y="3658"/>
                            </a:lnTo>
                            <a:cubicBezTo>
                              <a:pt x="13665" y="1422"/>
                              <a:pt x="10922" y="0"/>
                              <a:pt x="7772" y="0"/>
                            </a:cubicBezTo>
                            <a:cubicBezTo>
                              <a:pt x="4623" y="0"/>
                              <a:pt x="1880" y="1422"/>
                              <a:pt x="0" y="3658"/>
                            </a:cubicBezTo>
                            <a:lnTo>
                              <a:pt x="1118" y="4623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20" name="グラフィックス 33">
                      <a:extLst>
                        <a:ext uri="{FF2B5EF4-FFF2-40B4-BE49-F238E27FC236}">
                          <a16:creationId xmlns:a16="http://schemas.microsoft.com/office/drawing/2014/main" id="{46984EC1-7A64-B114-13FC-231AA330FD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08573" y="2703719"/>
                      <a:ext cx="81278" cy="40639"/>
                      <a:chOff x="6708573" y="2703719"/>
                      <a:chExt cx="8127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1" name="フリーフォーム: 図形 1120">
                        <a:extLst>
                          <a:ext uri="{FF2B5EF4-FFF2-40B4-BE49-F238E27FC236}">
                            <a16:creationId xmlns:a16="http://schemas.microsoft.com/office/drawing/2014/main" id="{66EDAB2D-F6AE-C6C9-79F1-B4FA4660A7B4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728892" y="2683399"/>
                        <a:ext cx="40639" cy="81278"/>
                      </a:xfrm>
                      <a:custGeom>
                        <a:avLst/>
                        <a:gdLst>
                          <a:gd name="connsiteX0" fmla="*/ 35559 w 40639"/>
                          <a:gd name="connsiteY0" fmla="*/ 0 h 81278"/>
                          <a:gd name="connsiteX1" fmla="*/ 40639 w 40639"/>
                          <a:gd name="connsiteY1" fmla="*/ 5080 h 81278"/>
                          <a:gd name="connsiteX2" fmla="*/ 40639 w 40639"/>
                          <a:gd name="connsiteY2" fmla="*/ 76198 h 81278"/>
                          <a:gd name="connsiteX3" fmla="*/ 35559 w 40639"/>
                          <a:gd name="connsiteY3" fmla="*/ 81278 h 81278"/>
                          <a:gd name="connsiteX4" fmla="*/ 5080 w 40639"/>
                          <a:gd name="connsiteY4" fmla="*/ 81278 h 81278"/>
                          <a:gd name="connsiteX5" fmla="*/ 0 w 40639"/>
                          <a:gd name="connsiteY5" fmla="*/ 76198 h 81278"/>
                          <a:gd name="connsiteX6" fmla="*/ 0 w 40639"/>
                          <a:gd name="connsiteY6" fmla="*/ 5080 h 81278"/>
                          <a:gd name="connsiteX7" fmla="*/ 5080 w 40639"/>
                          <a:gd name="connsiteY7" fmla="*/ 0 h 81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0639" h="81278">
                            <a:moveTo>
                              <a:pt x="35559" y="0"/>
                            </a:moveTo>
                            <a:cubicBezTo>
                              <a:pt x="38365" y="0"/>
                              <a:pt x="40639" y="2274"/>
                              <a:pt x="40639" y="5080"/>
                            </a:cubicBezTo>
                            <a:lnTo>
                              <a:pt x="40639" y="76198"/>
                            </a:lnTo>
                            <a:cubicBezTo>
                              <a:pt x="40639" y="79004"/>
                              <a:pt x="38365" y="81278"/>
                              <a:pt x="35559" y="81278"/>
                            </a:cubicBezTo>
                            <a:lnTo>
                              <a:pt x="5080" y="81278"/>
                            </a:lnTo>
                            <a:cubicBezTo>
                              <a:pt x="2274" y="81278"/>
                              <a:pt x="0" y="79004"/>
                              <a:pt x="0" y="76198"/>
                            </a:cubicBezTo>
                            <a:lnTo>
                              <a:pt x="0" y="5080"/>
                            </a:lnTo>
                            <a:cubicBezTo>
                              <a:pt x="0" y="2274"/>
                              <a:pt x="2274" y="0"/>
                              <a:pt x="508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2528" cap="flat">
                        <a:solidFill>
                          <a:srgbClr val="E6E4EA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2" name="フリーフォーム: 図形 1121">
                        <a:extLst>
                          <a:ext uri="{FF2B5EF4-FFF2-40B4-BE49-F238E27FC236}">
                            <a16:creationId xmlns:a16="http://schemas.microsoft.com/office/drawing/2014/main" id="{3EF3EE06-3B69-60E2-98A2-E07E6633E4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13653" y="2708849"/>
                        <a:ext cx="71118" cy="30479"/>
                      </a:xfrm>
                      <a:custGeom>
                        <a:avLst/>
                        <a:gdLst>
                          <a:gd name="connsiteX0" fmla="*/ 55879 w 71118"/>
                          <a:gd name="connsiteY0" fmla="*/ 30479 h 30479"/>
                          <a:gd name="connsiteX1" fmla="*/ 15240 w 71118"/>
                          <a:gd name="connsiteY1" fmla="*/ 30479 h 30479"/>
                          <a:gd name="connsiteX2" fmla="*/ 0 w 71118"/>
                          <a:gd name="connsiteY2" fmla="*/ 15240 h 30479"/>
                          <a:gd name="connsiteX3" fmla="*/ 0 w 71118"/>
                          <a:gd name="connsiteY3" fmla="*/ 15240 h 30479"/>
                          <a:gd name="connsiteX4" fmla="*/ 15240 w 71118"/>
                          <a:gd name="connsiteY4" fmla="*/ 0 h 30479"/>
                          <a:gd name="connsiteX5" fmla="*/ 55879 w 71118"/>
                          <a:gd name="connsiteY5" fmla="*/ 0 h 30479"/>
                          <a:gd name="connsiteX6" fmla="*/ 71119 w 71118"/>
                          <a:gd name="connsiteY6" fmla="*/ 15240 h 30479"/>
                          <a:gd name="connsiteX7" fmla="*/ 71119 w 71118"/>
                          <a:gd name="connsiteY7" fmla="*/ 15240 h 30479"/>
                          <a:gd name="connsiteX8" fmla="*/ 55879 w 71118"/>
                          <a:gd name="connsiteY8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1118" h="30479">
                            <a:moveTo>
                              <a:pt x="55879" y="30479"/>
                            </a:moveTo>
                            <a:lnTo>
                              <a:pt x="15240" y="30479"/>
                            </a:lnTo>
                            <a:cubicBezTo>
                              <a:pt x="6807" y="30479"/>
                              <a:pt x="0" y="23672"/>
                              <a:pt x="0" y="15240"/>
                            </a:cubicBezTo>
                            <a:lnTo>
                              <a:pt x="0" y="15240"/>
                            </a:lnTo>
                            <a:cubicBezTo>
                              <a:pt x="0" y="6807"/>
                              <a:pt x="6807" y="0"/>
                              <a:pt x="15240" y="0"/>
                            </a:cubicBezTo>
                            <a:lnTo>
                              <a:pt x="55879" y="0"/>
                            </a:lnTo>
                            <a:cubicBezTo>
                              <a:pt x="64312" y="0"/>
                              <a:pt x="71119" y="6807"/>
                              <a:pt x="71119" y="15240"/>
                            </a:cubicBezTo>
                            <a:lnTo>
                              <a:pt x="71119" y="15240"/>
                            </a:lnTo>
                            <a:cubicBezTo>
                              <a:pt x="71119" y="23672"/>
                              <a:pt x="64312" y="30479"/>
                              <a:pt x="55879" y="30479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111" name="グループ化 1110">
                  <a:extLst>
                    <a:ext uri="{FF2B5EF4-FFF2-40B4-BE49-F238E27FC236}">
                      <a16:creationId xmlns:a16="http://schemas.microsoft.com/office/drawing/2014/main" id="{4F29A778-D86D-DBC9-7D40-A85CE210B067}"/>
                    </a:ext>
                  </a:extLst>
                </p:cNvPr>
                <p:cNvGrpSpPr/>
                <p:nvPr/>
              </p:nvGrpSpPr>
              <p:grpSpPr>
                <a:xfrm>
                  <a:off x="5639813" y="5330090"/>
                  <a:ext cx="912862" cy="108012"/>
                  <a:chOff x="5651729" y="5322113"/>
                  <a:chExt cx="912862" cy="108012"/>
                </a:xfrm>
              </p:grpSpPr>
              <p:sp>
                <p:nvSpPr>
                  <p:cNvPr id="1112" name="楕円 1111">
                    <a:extLst>
                      <a:ext uri="{FF2B5EF4-FFF2-40B4-BE49-F238E27FC236}">
                        <a16:creationId xmlns:a16="http://schemas.microsoft.com/office/drawing/2014/main" id="{C4958A9B-2CB7-7FEA-A158-3A99837B0E0D}"/>
                      </a:ext>
                    </a:extLst>
                  </p:cNvPr>
                  <p:cNvSpPr/>
                  <p:nvPr/>
                </p:nvSpPr>
                <p:spPr>
                  <a:xfrm>
                    <a:off x="6054154" y="5322113"/>
                    <a:ext cx="108012" cy="108012"/>
                  </a:xfrm>
                  <a:prstGeom prst="ellips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3" name="二等辺三角形 1112">
                    <a:extLst>
                      <a:ext uri="{FF2B5EF4-FFF2-40B4-BE49-F238E27FC236}">
                        <a16:creationId xmlns:a16="http://schemas.microsoft.com/office/drawing/2014/main" id="{1598A7E5-7C82-A170-2417-5CC5D0D5379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645317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4" name="二等辺三角形 1113">
                    <a:extLst>
                      <a:ext uri="{FF2B5EF4-FFF2-40B4-BE49-F238E27FC236}">
                        <a16:creationId xmlns:a16="http://schemas.microsoft.com/office/drawing/2014/main" id="{330EE344-D41F-B99F-5387-C56FEED021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78033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</p:grpSp>
          </p:grpSp>
          <p:pic>
            <p:nvPicPr>
              <p:cNvPr id="1109" name="図 1108">
                <a:extLst>
                  <a:ext uri="{FF2B5EF4-FFF2-40B4-BE49-F238E27FC236}">
                    <a16:creationId xmlns:a16="http://schemas.microsoft.com/office/drawing/2014/main" id="{9CAE0F1F-00E1-2876-92C1-F48EFBAAD1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21492" y="2791237"/>
                <a:ext cx="1358583" cy="2492095"/>
              </a:xfrm>
              <a:prstGeom prst="rect">
                <a:avLst/>
              </a:prstGeom>
            </p:spPr>
          </p:pic>
        </p:grpSp>
      </p:grpSp>
      <p:sp>
        <p:nvSpPr>
          <p:cNvPr id="1170" name="テキスト ボックス 1169">
            <a:extLst>
              <a:ext uri="{FF2B5EF4-FFF2-40B4-BE49-F238E27FC236}">
                <a16:creationId xmlns:a16="http://schemas.microsoft.com/office/drawing/2014/main" id="{D685B2E6-93F7-8DB1-9250-08B52A8DA50F}"/>
              </a:ext>
            </a:extLst>
          </p:cNvPr>
          <p:cNvSpPr txBox="1"/>
          <p:nvPr/>
        </p:nvSpPr>
        <p:spPr>
          <a:xfrm>
            <a:off x="2896521" y="5683674"/>
            <a:ext cx="432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</a:rPr>
              <a:t>※1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172" name="テキスト プレースホルダー 3">
            <a:extLst>
              <a:ext uri="{FF2B5EF4-FFF2-40B4-BE49-F238E27FC236}">
                <a16:creationId xmlns:a16="http://schemas.microsoft.com/office/drawing/2014/main" id="{7EAE94A6-75C6-C31A-5CAE-3866C5E3D604}"/>
              </a:ext>
            </a:extLst>
          </p:cNvPr>
          <p:cNvSpPr txBox="1">
            <a:spLocks/>
          </p:cNvSpPr>
          <p:nvPr/>
        </p:nvSpPr>
        <p:spPr>
          <a:xfrm>
            <a:off x="1881260" y="6073082"/>
            <a:ext cx="8432764" cy="52130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※1:</a:t>
            </a:r>
            <a:r>
              <a:rPr lang="ja-JP" altLang="en-US" sz="800" dirty="0">
                <a:latin typeface="+mj-ea"/>
                <a:ea typeface="+mj-ea"/>
              </a:rPr>
              <a:t>スマートアンサー調査（</a:t>
            </a:r>
            <a:r>
              <a:rPr lang="en-US" altLang="ja-JP" sz="800" dirty="0">
                <a:latin typeface="+mj-ea"/>
                <a:ea typeface="+mj-ea"/>
              </a:rPr>
              <a:t>2021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月実施</a:t>
            </a:r>
            <a:r>
              <a:rPr lang="en-US" altLang="ja-JP" sz="800" dirty="0">
                <a:latin typeface="+mj-ea"/>
                <a:ea typeface="+mj-ea"/>
              </a:rPr>
              <a:t>/</a:t>
            </a:r>
            <a:r>
              <a:rPr lang="ja-JP" altLang="en-US" sz="800" dirty="0">
                <a:latin typeface="+mj-ea"/>
                <a:ea typeface="+mj-ea"/>
              </a:rPr>
              <a:t>全国</a:t>
            </a:r>
            <a:r>
              <a:rPr lang="en-US" altLang="ja-JP" sz="800" dirty="0">
                <a:latin typeface="+mj-ea"/>
                <a:ea typeface="+mj-ea"/>
              </a:rPr>
              <a:t>15~59</a:t>
            </a:r>
            <a:r>
              <a:rPr lang="ja-JP" altLang="en-US" sz="800" dirty="0">
                <a:latin typeface="+mj-ea"/>
                <a:ea typeface="+mj-ea"/>
              </a:rPr>
              <a:t>歳の男女を対象 サンプル数</a:t>
            </a:r>
            <a:r>
              <a:rPr lang="en-US" altLang="ja-JP" sz="800" dirty="0">
                <a:latin typeface="+mj-ea"/>
                <a:ea typeface="+mj-ea"/>
              </a:rPr>
              <a:t>213</a:t>
            </a:r>
            <a:r>
              <a:rPr lang="ja-JP" altLang="en-US" sz="800" dirty="0">
                <a:latin typeface="+mj-ea"/>
                <a:ea typeface="+mj-ea"/>
              </a:rPr>
              <a:t>）　</a:t>
            </a:r>
            <a:endParaRPr lang="en-US" altLang="ja-JP" sz="800" dirty="0">
              <a:latin typeface="+mj-ea"/>
              <a:ea typeface="+mj-ea"/>
            </a:endParaRPr>
          </a:p>
          <a:p>
            <a:r>
              <a:rPr lang="en-US" altLang="ja-JP" sz="800" dirty="0">
                <a:latin typeface="+mj-ea"/>
                <a:ea typeface="+mj-ea"/>
              </a:rPr>
              <a:t>※2:</a:t>
            </a:r>
            <a:r>
              <a:rPr lang="ja-JP" altLang="en-US" sz="800" dirty="0">
                <a:latin typeface="+mj-ea"/>
                <a:ea typeface="+mj-ea"/>
              </a:rPr>
              <a:t>「</a:t>
            </a:r>
            <a:r>
              <a:rPr lang="en-US" altLang="ja-JP" sz="800" dirty="0">
                <a:latin typeface="+mj-ea"/>
                <a:ea typeface="+mj-ea"/>
              </a:rPr>
              <a:t>Nielsen </a:t>
            </a:r>
            <a:r>
              <a:rPr lang="en-US" altLang="ja-JP" sz="800" dirty="0" err="1">
                <a:latin typeface="+mj-ea"/>
                <a:ea typeface="+mj-ea"/>
              </a:rPr>
              <a:t>MobileNetView</a:t>
            </a:r>
            <a:r>
              <a:rPr lang="ja-JP" altLang="en-US" sz="800" dirty="0">
                <a:latin typeface="+mj-ea"/>
                <a:ea typeface="+mj-ea"/>
              </a:rPr>
              <a:t>」</a:t>
            </a:r>
            <a:r>
              <a:rPr lang="en-US" altLang="ja-JP" sz="800" dirty="0">
                <a:latin typeface="+mj-ea"/>
                <a:ea typeface="+mj-ea"/>
              </a:rPr>
              <a:t>2023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</a:t>
            </a:r>
            <a:r>
              <a:rPr lang="en-US" altLang="ja-JP" sz="800" dirty="0">
                <a:latin typeface="+mj-ea"/>
                <a:ea typeface="+mj-ea"/>
              </a:rPr>
              <a:t>〜2024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月平均（</a:t>
            </a:r>
            <a:r>
              <a:rPr lang="en-US" altLang="ja-JP" sz="800" dirty="0">
                <a:latin typeface="+mj-ea"/>
                <a:ea typeface="+mj-ea"/>
              </a:rPr>
              <a:t>Yahoo Japan News</a:t>
            </a:r>
            <a:r>
              <a:rPr lang="ja-JP" altLang="en-US" sz="800" dirty="0">
                <a:latin typeface="+mj-ea"/>
                <a:ea typeface="+mj-ea"/>
              </a:rPr>
              <a:t>（チャネルレベル）で集計、スマートフォンからのアクセス（アプリの利用を含む）） </a:t>
            </a:r>
            <a:endParaRPr lang="en-US" altLang="ja-JP" sz="800" dirty="0">
              <a:latin typeface="+mj-ea"/>
              <a:ea typeface="+mj-ea"/>
            </a:endParaRPr>
          </a:p>
          <a:p>
            <a:r>
              <a:rPr lang="en-US" altLang="ja-JP" sz="800" dirty="0">
                <a:latin typeface="+mj-ea"/>
                <a:ea typeface="+mj-ea"/>
              </a:rPr>
              <a:t>※3:</a:t>
            </a:r>
            <a:r>
              <a:rPr lang="ja-JP" altLang="en-US" sz="800" dirty="0">
                <a:latin typeface="+mj-ea"/>
                <a:ea typeface="+mj-ea"/>
              </a:rPr>
              <a:t>「</a:t>
            </a:r>
            <a:r>
              <a:rPr lang="en-US" altLang="ja-JP" sz="800" dirty="0">
                <a:latin typeface="+mj-ea"/>
                <a:ea typeface="+mj-ea"/>
              </a:rPr>
              <a:t>Nielsen </a:t>
            </a:r>
            <a:r>
              <a:rPr lang="en-US" altLang="ja-JP" sz="800" dirty="0" err="1">
                <a:latin typeface="+mj-ea"/>
                <a:ea typeface="+mj-ea"/>
              </a:rPr>
              <a:t>NetView</a:t>
            </a:r>
            <a:r>
              <a:rPr lang="ja-JP" altLang="en-US" sz="800" dirty="0">
                <a:latin typeface="+mj-ea"/>
                <a:ea typeface="+mj-ea"/>
              </a:rPr>
              <a:t>」 </a:t>
            </a:r>
            <a:r>
              <a:rPr lang="en-US" altLang="ja-JP" sz="800" dirty="0">
                <a:latin typeface="+mj-ea"/>
                <a:ea typeface="+mj-ea"/>
              </a:rPr>
              <a:t>2023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</a:t>
            </a:r>
            <a:r>
              <a:rPr lang="en-US" altLang="ja-JP" sz="800" dirty="0">
                <a:latin typeface="+mj-ea"/>
                <a:ea typeface="+mj-ea"/>
              </a:rPr>
              <a:t>〜2024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月平均（</a:t>
            </a:r>
            <a:r>
              <a:rPr lang="en-US" altLang="ja-JP" sz="800" dirty="0">
                <a:latin typeface="+mj-ea"/>
                <a:ea typeface="+mj-ea"/>
              </a:rPr>
              <a:t>Yahoo Japan News</a:t>
            </a:r>
            <a:r>
              <a:rPr lang="ja-JP" altLang="en-US" sz="800" dirty="0">
                <a:latin typeface="+mj-ea"/>
                <a:ea typeface="+mj-ea"/>
              </a:rPr>
              <a:t>（チャネルレベル）で集計、家庭・職場からの</a:t>
            </a:r>
            <a:r>
              <a:rPr lang="en-US" altLang="ja-JP" sz="800" dirty="0">
                <a:latin typeface="+mj-ea"/>
                <a:ea typeface="+mj-ea"/>
              </a:rPr>
              <a:t>PC</a:t>
            </a:r>
            <a:r>
              <a:rPr lang="ja-JP" altLang="en-US" sz="800" dirty="0">
                <a:latin typeface="+mj-ea"/>
                <a:ea typeface="+mj-ea"/>
              </a:rPr>
              <a:t>によるアクセス、インターネットアプリは含まない）</a:t>
            </a:r>
            <a:endParaRPr lang="en-US" altLang="ja-JP" sz="800" dirty="0">
              <a:latin typeface="+mj-ea"/>
              <a:ea typeface="+mj-ea"/>
            </a:endParaRPr>
          </a:p>
          <a:p>
            <a:r>
              <a:rPr lang="ja-JP" altLang="en-US" sz="800" dirty="0">
                <a:latin typeface="+mj-ea"/>
                <a:ea typeface="+mj-ea"/>
              </a:rPr>
              <a:t>　　</a:t>
            </a:r>
            <a:r>
              <a:rPr lang="en-US" altLang="ja-JP" sz="800" dirty="0">
                <a:latin typeface="+mj-ea"/>
                <a:ea typeface="+mj-ea"/>
              </a:rPr>
              <a:t>※2</a:t>
            </a:r>
            <a:r>
              <a:rPr lang="ja-JP" altLang="en-US" sz="800" dirty="0">
                <a:latin typeface="+mj-ea"/>
                <a:ea typeface="+mj-ea"/>
              </a:rPr>
              <a:t>、</a:t>
            </a:r>
            <a:r>
              <a:rPr lang="en-US" altLang="ja-JP" sz="800" dirty="0">
                <a:latin typeface="+mj-ea"/>
                <a:ea typeface="+mj-ea"/>
              </a:rPr>
              <a:t>3 </a:t>
            </a:r>
            <a:r>
              <a:rPr lang="ja-JP" altLang="en-US" sz="800" dirty="0">
                <a:latin typeface="+mj-ea"/>
                <a:ea typeface="+mj-ea"/>
              </a:rPr>
              <a:t>とも「</a:t>
            </a:r>
            <a:r>
              <a:rPr lang="en-US" altLang="ja-JP" sz="800" dirty="0">
                <a:latin typeface="+mj-ea"/>
                <a:ea typeface="+mj-ea"/>
              </a:rPr>
              <a:t>Nielsen </a:t>
            </a:r>
            <a:r>
              <a:rPr lang="en-US" altLang="ja-JP" sz="800" dirty="0" err="1">
                <a:latin typeface="+mj-ea"/>
                <a:ea typeface="+mj-ea"/>
              </a:rPr>
              <a:t>NetView</a:t>
            </a:r>
            <a:r>
              <a:rPr lang="en-US" altLang="ja-JP" sz="800" dirty="0">
                <a:latin typeface="+mj-ea"/>
                <a:ea typeface="+mj-ea"/>
              </a:rPr>
              <a:t>/Mobile </a:t>
            </a:r>
            <a:r>
              <a:rPr lang="en-US" altLang="ja-JP" sz="800" dirty="0" err="1">
                <a:latin typeface="+mj-ea"/>
                <a:ea typeface="+mj-ea"/>
              </a:rPr>
              <a:t>NetView</a:t>
            </a:r>
            <a:r>
              <a:rPr lang="en-US" altLang="ja-JP" sz="800" dirty="0">
                <a:latin typeface="+mj-ea"/>
                <a:ea typeface="+mj-ea"/>
              </a:rPr>
              <a:t> Custom Data Feed</a:t>
            </a:r>
            <a:r>
              <a:rPr lang="ja-JP" altLang="en-US" sz="800" dirty="0">
                <a:latin typeface="+mj-ea"/>
                <a:ea typeface="+mj-ea"/>
              </a:rPr>
              <a:t>」を元に</a:t>
            </a:r>
            <a:r>
              <a:rPr lang="en-US" altLang="ja-JP" sz="800" dirty="0">
                <a:latin typeface="+mj-ea"/>
                <a:ea typeface="+mj-ea"/>
              </a:rPr>
              <a:t>Yahoo! JAPAN</a:t>
            </a:r>
            <a:r>
              <a:rPr lang="ja-JP" altLang="en-US" sz="800" dirty="0">
                <a:latin typeface="+mj-ea"/>
                <a:ea typeface="+mj-ea"/>
              </a:rPr>
              <a:t>が独自に作成</a:t>
            </a:r>
            <a:endParaRPr lang="en-US" altLang="ja-JP" sz="800" dirty="0">
              <a:latin typeface="+mj-ea"/>
              <a:ea typeface="+mj-ea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9000C476-5603-D2CA-3412-12B99CB1651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79994" y="2003638"/>
            <a:ext cx="524782" cy="807589"/>
          </a:xfrm>
          <a:prstGeom prst="rect">
            <a:avLst/>
          </a:prstGeom>
        </p:spPr>
      </p:pic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8A31490C-702F-EFEC-25A6-4D47CD9FBDE6}"/>
              </a:ext>
            </a:extLst>
          </p:cNvPr>
          <p:cNvSpPr txBox="1">
            <a:spLocks/>
          </p:cNvSpPr>
          <p:nvPr/>
        </p:nvSpPr>
        <p:spPr>
          <a:xfrm>
            <a:off x="587374" y="1541746"/>
            <a:ext cx="11014609" cy="31086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  <a:defRPr/>
            </a:pP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それぞれ特徴的なボリュームゾーンや分布を有しながら、両者とも大量の</a:t>
            </a:r>
            <a:r>
              <a:rPr lang="ja-JP" altLang="en-US" dirty="0">
                <a:latin typeface="+mj-ea"/>
                <a:ea typeface="+mj-ea"/>
              </a:rPr>
              <a:t>ユーザー母数から</a:t>
            </a:r>
            <a:r>
              <a:rPr lang="ja-JP" altLang="en-US" b="1" dirty="0">
                <a:latin typeface="+mj-ea"/>
                <a:ea typeface="+mj-ea"/>
              </a:rPr>
              <a:t>全セグメントで相当数のカバレッジ</a:t>
            </a:r>
            <a:r>
              <a:rPr lang="ja-JP" altLang="en-US" dirty="0">
                <a:latin typeface="+mj-ea"/>
                <a:ea typeface="+mj-ea"/>
              </a:rPr>
              <a:t>を確保。</a:t>
            </a:r>
            <a:endParaRPr lang="en-US" altLang="ja-JP" baseline="30000" dirty="0">
              <a:solidFill>
                <a:srgbClr val="000048"/>
              </a:solidFill>
              <a:latin typeface="+mj-ea"/>
              <a:ea typeface="+mj-ea"/>
            </a:endParaRP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83AA9268-E28D-3D25-02DF-E3FAC04F77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5879667"/>
              </p:ext>
            </p:extLst>
          </p:nvPr>
        </p:nvGraphicFramePr>
        <p:xfrm>
          <a:off x="8649477" y="3810919"/>
          <a:ext cx="3262994" cy="195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28" name="円弧 27">
            <a:extLst>
              <a:ext uri="{FF2B5EF4-FFF2-40B4-BE49-F238E27FC236}">
                <a16:creationId xmlns:a16="http://schemas.microsoft.com/office/drawing/2014/main" id="{484ED611-C484-D140-CB99-60873D69F19C}"/>
              </a:ext>
            </a:extLst>
          </p:cNvPr>
          <p:cNvSpPr/>
          <p:nvPr/>
        </p:nvSpPr>
        <p:spPr>
          <a:xfrm>
            <a:off x="9441037" y="3946892"/>
            <a:ext cx="1676458" cy="1676458"/>
          </a:xfrm>
          <a:prstGeom prst="arc">
            <a:avLst>
              <a:gd name="adj1" fmla="val 16240760"/>
              <a:gd name="adj2" fmla="val 8765665"/>
            </a:avLst>
          </a:prstGeom>
          <a:ln w="1270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accent1"/>
                </a:solidFill>
              </a:ln>
              <a:latin typeface="+mj-ea"/>
              <a:ea typeface="+mj-ea"/>
            </a:endParaRPr>
          </a:p>
        </p:txBody>
      </p:sp>
      <p:sp>
        <p:nvSpPr>
          <p:cNvPr id="29" name="円弧 28">
            <a:extLst>
              <a:ext uri="{FF2B5EF4-FFF2-40B4-BE49-F238E27FC236}">
                <a16:creationId xmlns:a16="http://schemas.microsoft.com/office/drawing/2014/main" id="{38499F1B-06A2-DC1E-B824-763C26DD248B}"/>
              </a:ext>
            </a:extLst>
          </p:cNvPr>
          <p:cNvSpPr/>
          <p:nvPr/>
        </p:nvSpPr>
        <p:spPr>
          <a:xfrm flipH="1">
            <a:off x="9412605" y="3933113"/>
            <a:ext cx="1691609" cy="1680712"/>
          </a:xfrm>
          <a:prstGeom prst="arc">
            <a:avLst>
              <a:gd name="adj1" fmla="val 16158850"/>
              <a:gd name="adj2" fmla="val 1979931"/>
            </a:avLst>
          </a:prstGeom>
          <a:ln w="1270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39" name="テキスト プレースホルダー 3">
            <a:extLst>
              <a:ext uri="{FF2B5EF4-FFF2-40B4-BE49-F238E27FC236}">
                <a16:creationId xmlns:a16="http://schemas.microsoft.com/office/drawing/2014/main" id="{304B257D-E0F8-4AC9-E01A-6A5302C68177}"/>
              </a:ext>
            </a:extLst>
          </p:cNvPr>
          <p:cNvSpPr txBox="1">
            <a:spLocks/>
          </p:cNvSpPr>
          <p:nvPr/>
        </p:nvSpPr>
        <p:spPr>
          <a:xfrm>
            <a:off x="10089674" y="3663446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2%</a:t>
            </a:r>
          </a:p>
        </p:txBody>
      </p:sp>
      <p:sp>
        <p:nvSpPr>
          <p:cNvPr id="40" name="テキスト プレースホルダー 3">
            <a:extLst>
              <a:ext uri="{FF2B5EF4-FFF2-40B4-BE49-F238E27FC236}">
                <a16:creationId xmlns:a16="http://schemas.microsoft.com/office/drawing/2014/main" id="{2ACF6B0E-D4EC-22CC-DAFE-DCA37605C332}"/>
              </a:ext>
            </a:extLst>
          </p:cNvPr>
          <p:cNvSpPr txBox="1">
            <a:spLocks/>
          </p:cNvSpPr>
          <p:nvPr/>
        </p:nvSpPr>
        <p:spPr>
          <a:xfrm>
            <a:off x="9880879" y="3710573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2%</a:t>
            </a:r>
          </a:p>
        </p:txBody>
      </p:sp>
      <p:sp>
        <p:nvSpPr>
          <p:cNvPr id="43" name="テキスト プレースホルダー 3">
            <a:extLst>
              <a:ext uri="{FF2B5EF4-FFF2-40B4-BE49-F238E27FC236}">
                <a16:creationId xmlns:a16="http://schemas.microsoft.com/office/drawing/2014/main" id="{9684D040-3069-04A1-D0A5-F30710E103E3}"/>
              </a:ext>
            </a:extLst>
          </p:cNvPr>
          <p:cNvSpPr txBox="1">
            <a:spLocks/>
          </p:cNvSpPr>
          <p:nvPr/>
        </p:nvSpPr>
        <p:spPr>
          <a:xfrm>
            <a:off x="9649431" y="3806189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44" name="テキスト プレースホルダー 3">
            <a:extLst>
              <a:ext uri="{FF2B5EF4-FFF2-40B4-BE49-F238E27FC236}">
                <a16:creationId xmlns:a16="http://schemas.microsoft.com/office/drawing/2014/main" id="{C311D03A-C6CB-5E2E-3042-2EB9B6006A90}"/>
              </a:ext>
            </a:extLst>
          </p:cNvPr>
          <p:cNvSpPr txBox="1">
            <a:spLocks/>
          </p:cNvSpPr>
          <p:nvPr/>
        </p:nvSpPr>
        <p:spPr>
          <a:xfrm>
            <a:off x="9404842" y="3991295"/>
            <a:ext cx="33684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7%</a:t>
            </a:r>
          </a:p>
        </p:txBody>
      </p:sp>
      <p:sp>
        <p:nvSpPr>
          <p:cNvPr id="45" name="テキスト プレースホルダー 3">
            <a:extLst>
              <a:ext uri="{FF2B5EF4-FFF2-40B4-BE49-F238E27FC236}">
                <a16:creationId xmlns:a16="http://schemas.microsoft.com/office/drawing/2014/main" id="{D8EC3E08-5273-7C67-28AC-13FAF55ED7D6}"/>
              </a:ext>
            </a:extLst>
          </p:cNvPr>
          <p:cNvSpPr txBox="1">
            <a:spLocks/>
          </p:cNvSpPr>
          <p:nvPr/>
        </p:nvSpPr>
        <p:spPr>
          <a:xfrm>
            <a:off x="9076679" y="5056337"/>
            <a:ext cx="432069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17%</a:t>
            </a:r>
          </a:p>
        </p:txBody>
      </p:sp>
      <p:sp>
        <p:nvSpPr>
          <p:cNvPr id="46" name="テキスト プレースホルダー 3">
            <a:extLst>
              <a:ext uri="{FF2B5EF4-FFF2-40B4-BE49-F238E27FC236}">
                <a16:creationId xmlns:a16="http://schemas.microsoft.com/office/drawing/2014/main" id="{BE17B8AD-669D-4BBF-3ED2-2FC09D93EA1E}"/>
              </a:ext>
            </a:extLst>
          </p:cNvPr>
          <p:cNvSpPr txBox="1">
            <a:spLocks/>
          </p:cNvSpPr>
          <p:nvPr/>
        </p:nvSpPr>
        <p:spPr>
          <a:xfrm>
            <a:off x="10344033" y="3696946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2%</a:t>
            </a:r>
          </a:p>
        </p:txBody>
      </p:sp>
      <p:sp>
        <p:nvSpPr>
          <p:cNvPr id="47" name="テキスト プレースホルダー 3">
            <a:extLst>
              <a:ext uri="{FF2B5EF4-FFF2-40B4-BE49-F238E27FC236}">
                <a16:creationId xmlns:a16="http://schemas.microsoft.com/office/drawing/2014/main" id="{F84892F9-AE75-C138-3AAF-EDDD8AC0CA03}"/>
              </a:ext>
            </a:extLst>
          </p:cNvPr>
          <p:cNvSpPr txBox="1">
            <a:spLocks/>
          </p:cNvSpPr>
          <p:nvPr/>
        </p:nvSpPr>
        <p:spPr>
          <a:xfrm>
            <a:off x="10906667" y="4009147"/>
            <a:ext cx="31999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11%</a:t>
            </a:r>
          </a:p>
        </p:txBody>
      </p:sp>
      <p:sp>
        <p:nvSpPr>
          <p:cNvPr id="48" name="テキスト プレースホルダー 3">
            <a:extLst>
              <a:ext uri="{FF2B5EF4-FFF2-40B4-BE49-F238E27FC236}">
                <a16:creationId xmlns:a16="http://schemas.microsoft.com/office/drawing/2014/main" id="{DE9E62ED-002A-AD48-8143-078EA20C83C2}"/>
              </a:ext>
            </a:extLst>
          </p:cNvPr>
          <p:cNvSpPr txBox="1">
            <a:spLocks/>
          </p:cNvSpPr>
          <p:nvPr/>
        </p:nvSpPr>
        <p:spPr>
          <a:xfrm>
            <a:off x="10561172" y="3742026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49" name="テキスト プレースホルダー 3">
            <a:extLst>
              <a:ext uri="{FF2B5EF4-FFF2-40B4-BE49-F238E27FC236}">
                <a16:creationId xmlns:a16="http://schemas.microsoft.com/office/drawing/2014/main" id="{99594E9E-35AF-53F6-053D-395B58703EE8}"/>
              </a:ext>
            </a:extLst>
          </p:cNvPr>
          <p:cNvSpPr txBox="1">
            <a:spLocks/>
          </p:cNvSpPr>
          <p:nvPr/>
        </p:nvSpPr>
        <p:spPr>
          <a:xfrm>
            <a:off x="11199703" y="4673368"/>
            <a:ext cx="331466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13%</a:t>
            </a:r>
          </a:p>
        </p:txBody>
      </p:sp>
      <p:sp>
        <p:nvSpPr>
          <p:cNvPr id="50" name="テキスト プレースホルダー 3">
            <a:extLst>
              <a:ext uri="{FF2B5EF4-FFF2-40B4-BE49-F238E27FC236}">
                <a16:creationId xmlns:a16="http://schemas.microsoft.com/office/drawing/2014/main" id="{A5B502DC-C2A6-63AD-800F-07D2E689B3B5}"/>
              </a:ext>
            </a:extLst>
          </p:cNvPr>
          <p:cNvSpPr txBox="1">
            <a:spLocks/>
          </p:cNvSpPr>
          <p:nvPr/>
        </p:nvSpPr>
        <p:spPr>
          <a:xfrm>
            <a:off x="9536705" y="5583202"/>
            <a:ext cx="36248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36%</a:t>
            </a:r>
          </a:p>
        </p:txBody>
      </p:sp>
      <p:sp>
        <p:nvSpPr>
          <p:cNvPr id="1036" name="正方形/長方形 1035">
            <a:extLst>
              <a:ext uri="{FF2B5EF4-FFF2-40B4-BE49-F238E27FC236}">
                <a16:creationId xmlns:a16="http://schemas.microsoft.com/office/drawing/2014/main" id="{A387628D-5546-06BE-461B-33525D4AD762}"/>
              </a:ext>
            </a:extLst>
          </p:cNvPr>
          <p:cNvSpPr/>
          <p:nvPr/>
        </p:nvSpPr>
        <p:spPr>
          <a:xfrm>
            <a:off x="10780270" y="5242410"/>
            <a:ext cx="665531" cy="47176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男性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67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39" name="正方形/長方形 1038">
            <a:extLst>
              <a:ext uri="{FF2B5EF4-FFF2-40B4-BE49-F238E27FC236}">
                <a16:creationId xmlns:a16="http://schemas.microsoft.com/office/drawing/2014/main" id="{92AA4E0C-210D-F0F2-31E4-F2E55513EDFE}"/>
              </a:ext>
            </a:extLst>
          </p:cNvPr>
          <p:cNvSpPr/>
          <p:nvPr/>
        </p:nvSpPr>
        <p:spPr>
          <a:xfrm>
            <a:off x="9049609" y="4272492"/>
            <a:ext cx="665531" cy="4717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女性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33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40" name="正方形/長方形 1039">
            <a:extLst>
              <a:ext uri="{FF2B5EF4-FFF2-40B4-BE49-F238E27FC236}">
                <a16:creationId xmlns:a16="http://schemas.microsoft.com/office/drawing/2014/main" id="{37120555-8D44-B100-2164-2260347D1E9A}"/>
              </a:ext>
            </a:extLst>
          </p:cNvPr>
          <p:cNvSpPr/>
          <p:nvPr/>
        </p:nvSpPr>
        <p:spPr>
          <a:xfrm>
            <a:off x="8198762" y="5237926"/>
            <a:ext cx="665531" cy="47176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男性</a:t>
            </a:r>
            <a:r>
              <a:rPr lang="en-US" altLang="ja-JP" b="1" dirty="0">
                <a:solidFill>
                  <a:srgbClr val="FFFFFF"/>
                </a:solidFill>
                <a:latin typeface="+mj-ea"/>
                <a:ea typeface="+mj-ea"/>
              </a:rPr>
              <a:t>4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7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42" name="正方形/長方形 1041">
            <a:extLst>
              <a:ext uri="{FF2B5EF4-FFF2-40B4-BE49-F238E27FC236}">
                <a16:creationId xmlns:a16="http://schemas.microsoft.com/office/drawing/2014/main" id="{F49760D3-CEDC-0645-5561-87EADD6E2136}"/>
              </a:ext>
            </a:extLst>
          </p:cNvPr>
          <p:cNvSpPr/>
          <p:nvPr/>
        </p:nvSpPr>
        <p:spPr>
          <a:xfrm>
            <a:off x="6778131" y="5239594"/>
            <a:ext cx="665531" cy="4717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女性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53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43" name="正方形/長方形 1042">
            <a:extLst>
              <a:ext uri="{FF2B5EF4-FFF2-40B4-BE49-F238E27FC236}">
                <a16:creationId xmlns:a16="http://schemas.microsoft.com/office/drawing/2014/main" id="{3BCBAC81-467D-AA6E-0CBD-80042F09FB0F}"/>
              </a:ext>
            </a:extLst>
          </p:cNvPr>
          <p:cNvSpPr/>
          <p:nvPr/>
        </p:nvSpPr>
        <p:spPr>
          <a:xfrm>
            <a:off x="3880889" y="4517767"/>
            <a:ext cx="665531" cy="47176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男性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33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56" name="正方形/長方形 1055">
            <a:extLst>
              <a:ext uri="{FF2B5EF4-FFF2-40B4-BE49-F238E27FC236}">
                <a16:creationId xmlns:a16="http://schemas.microsoft.com/office/drawing/2014/main" id="{709433B7-1623-776D-C3B3-140BF8C7A490}"/>
              </a:ext>
            </a:extLst>
          </p:cNvPr>
          <p:cNvSpPr/>
          <p:nvPr/>
        </p:nvSpPr>
        <p:spPr>
          <a:xfrm>
            <a:off x="1919019" y="5247451"/>
            <a:ext cx="665531" cy="4717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女性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67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99" name="テキスト ボックス 1098">
            <a:extLst>
              <a:ext uri="{FF2B5EF4-FFF2-40B4-BE49-F238E27FC236}">
                <a16:creationId xmlns:a16="http://schemas.microsoft.com/office/drawing/2014/main" id="{BC069597-D918-0779-9B04-CE8880D484E9}"/>
              </a:ext>
            </a:extLst>
          </p:cNvPr>
          <p:cNvSpPr txBox="1"/>
          <p:nvPr/>
        </p:nvSpPr>
        <p:spPr>
          <a:xfrm>
            <a:off x="7644336" y="5697872"/>
            <a:ext cx="432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</a:rPr>
              <a:t>※2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100" name="テキスト ボックス 1099">
            <a:extLst>
              <a:ext uri="{FF2B5EF4-FFF2-40B4-BE49-F238E27FC236}">
                <a16:creationId xmlns:a16="http://schemas.microsoft.com/office/drawing/2014/main" id="{18853B70-18B8-300B-092B-E66C82F8FB65}"/>
              </a:ext>
            </a:extLst>
          </p:cNvPr>
          <p:cNvSpPr txBox="1"/>
          <p:nvPr/>
        </p:nvSpPr>
        <p:spPr>
          <a:xfrm>
            <a:off x="10143785" y="5729039"/>
            <a:ext cx="432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</a:rPr>
              <a:t>※3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102" name="角丸四角形 27">
            <a:extLst>
              <a:ext uri="{FF2B5EF4-FFF2-40B4-BE49-F238E27FC236}">
                <a16:creationId xmlns:a16="http://schemas.microsoft.com/office/drawing/2014/main" id="{3EB7F943-A5C8-093C-DEBA-1B7124033E6D}"/>
              </a:ext>
            </a:extLst>
          </p:cNvPr>
          <p:cNvSpPr/>
          <p:nvPr/>
        </p:nvSpPr>
        <p:spPr>
          <a:xfrm>
            <a:off x="6437527" y="3386070"/>
            <a:ext cx="2463063" cy="159751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050" b="1" dirty="0">
                <a:latin typeface="+mj-ea"/>
                <a:ea typeface="+mj-ea"/>
              </a:rPr>
              <a:t>スマホ（</a:t>
            </a:r>
            <a:r>
              <a:rPr lang="en-US" altLang="ja-JP" sz="1050" b="1" dirty="0">
                <a:latin typeface="+mj-ea"/>
                <a:ea typeface="+mj-ea"/>
              </a:rPr>
              <a:t>Web</a:t>
            </a:r>
            <a:r>
              <a:rPr lang="ja-JP" altLang="en-US" sz="1050" b="1" dirty="0">
                <a:latin typeface="+mj-ea"/>
                <a:ea typeface="+mj-ea"/>
              </a:rPr>
              <a:t>・アプリ）</a:t>
            </a:r>
          </a:p>
        </p:txBody>
      </p:sp>
      <p:sp>
        <p:nvSpPr>
          <p:cNvPr id="1144" name="角丸四角形 27">
            <a:extLst>
              <a:ext uri="{FF2B5EF4-FFF2-40B4-BE49-F238E27FC236}">
                <a16:creationId xmlns:a16="http://schemas.microsoft.com/office/drawing/2014/main" id="{EC69793C-559C-0D37-0A20-2AC26E94C151}"/>
              </a:ext>
            </a:extLst>
          </p:cNvPr>
          <p:cNvSpPr/>
          <p:nvPr/>
        </p:nvSpPr>
        <p:spPr>
          <a:xfrm>
            <a:off x="9019200" y="3386070"/>
            <a:ext cx="2463063" cy="159751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en-US" altLang="ja-JP" sz="1050" b="1" dirty="0">
                <a:latin typeface="+mj-ea"/>
                <a:ea typeface="+mj-ea"/>
              </a:rPr>
              <a:t>PC</a:t>
            </a:r>
            <a:endParaRPr lang="ja-JP" altLang="en-US" sz="1050" b="1" dirty="0">
              <a:latin typeface="+mj-ea"/>
              <a:ea typeface="+mj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149ACEB-5ADB-F3BC-5326-761322C9260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1121" y="2286112"/>
            <a:ext cx="1459549" cy="21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605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25016-A111-3734-1A15-373E10F86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B3075546-3B1A-6FCC-60DE-E6316DB6D07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1015666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720F883-7487-2433-9827-4206CFF538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AE6A9F18-1553-CC46-4EA9-19E28F2B1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5" y="611918"/>
            <a:ext cx="11014607" cy="564262"/>
          </a:xfrm>
        </p:spPr>
        <p:txBody>
          <a:bodyPr vert="horz"/>
          <a:lstStyle/>
          <a:p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LINE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NEWS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・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Yahoo!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ニュースの媒体特性➁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EAEFFA-4B21-28A2-ED83-E6E870E590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02434"/>
            <a:ext cx="11014609" cy="310865"/>
          </a:xfrm>
        </p:spPr>
        <p:txBody>
          <a:bodyPr/>
          <a:lstStyle/>
          <a:p>
            <a:r>
              <a:rPr lang="ja-JP" altLang="en-US" sz="1600" b="1" dirty="0">
                <a:latin typeface="+mj-ea"/>
                <a:ea typeface="+mj-ea"/>
              </a:rPr>
              <a:t>ニュースの伝え方・読まれ方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170843-3D52-22EF-DC17-00316DCDA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144" y="2257677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プレースホルダー 3">
            <a:extLst>
              <a:ext uri="{FF2B5EF4-FFF2-40B4-BE49-F238E27FC236}">
                <a16:creationId xmlns:a16="http://schemas.microsoft.com/office/drawing/2014/main" id="{9211660F-182B-8E53-1F8B-5201DC6372F7}"/>
              </a:ext>
            </a:extLst>
          </p:cNvPr>
          <p:cNvSpPr txBox="1">
            <a:spLocks/>
          </p:cNvSpPr>
          <p:nvPr/>
        </p:nvSpPr>
        <p:spPr>
          <a:xfrm>
            <a:off x="755604" y="2713908"/>
            <a:ext cx="2992362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42" name="テキスト プレースホルダー 3">
            <a:extLst>
              <a:ext uri="{FF2B5EF4-FFF2-40B4-BE49-F238E27FC236}">
                <a16:creationId xmlns:a16="http://schemas.microsoft.com/office/drawing/2014/main" id="{F64D4189-3A2C-1C88-9B8D-08034F31EEE5}"/>
              </a:ext>
            </a:extLst>
          </p:cNvPr>
          <p:cNvSpPr txBox="1">
            <a:spLocks/>
          </p:cNvSpPr>
          <p:nvPr/>
        </p:nvSpPr>
        <p:spPr>
          <a:xfrm>
            <a:off x="6041168" y="2713908"/>
            <a:ext cx="4209564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1142" name="角丸四角形 20">
            <a:extLst>
              <a:ext uri="{FF2B5EF4-FFF2-40B4-BE49-F238E27FC236}">
                <a16:creationId xmlns:a16="http://schemas.microsoft.com/office/drawing/2014/main" id="{E14010C2-B47D-1063-58C3-9FE42E784738}"/>
              </a:ext>
            </a:extLst>
          </p:cNvPr>
          <p:cNvSpPr/>
          <p:nvPr/>
        </p:nvSpPr>
        <p:spPr>
          <a:xfrm>
            <a:off x="9306966" y="2064138"/>
            <a:ext cx="925740" cy="310865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Web</a:t>
            </a:r>
          </a:p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PC</a:t>
            </a:r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・スマホ）</a:t>
            </a:r>
            <a:endParaRPr kumimoji="1" lang="en-US" altLang="ja-JP" sz="9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2" name="角丸四角形 20">
            <a:extLst>
              <a:ext uri="{FF2B5EF4-FFF2-40B4-BE49-F238E27FC236}">
                <a16:creationId xmlns:a16="http://schemas.microsoft.com/office/drawing/2014/main" id="{9DD6905C-39FB-4BF5-7D89-8949A29CDFAB}"/>
              </a:ext>
            </a:extLst>
          </p:cNvPr>
          <p:cNvSpPr/>
          <p:nvPr/>
        </p:nvSpPr>
        <p:spPr>
          <a:xfrm>
            <a:off x="9306966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3" name="角丸四角形 20">
            <a:extLst>
              <a:ext uri="{FF2B5EF4-FFF2-40B4-BE49-F238E27FC236}">
                <a16:creationId xmlns:a16="http://schemas.microsoft.com/office/drawing/2014/main" id="{C99AD14A-CF59-D938-FDEF-D56311B16C60}"/>
              </a:ext>
            </a:extLst>
          </p:cNvPr>
          <p:cNvSpPr/>
          <p:nvPr/>
        </p:nvSpPr>
        <p:spPr>
          <a:xfrm>
            <a:off x="4211880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2"/>
          </a:soli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157" name="グループ化 1156">
            <a:extLst>
              <a:ext uri="{FF2B5EF4-FFF2-40B4-BE49-F238E27FC236}">
                <a16:creationId xmlns:a16="http://schemas.microsoft.com/office/drawing/2014/main" id="{65789CDA-1E6A-B6C1-0031-98B7F19FA6BB}"/>
              </a:ext>
            </a:extLst>
          </p:cNvPr>
          <p:cNvGrpSpPr/>
          <p:nvPr/>
        </p:nvGrpSpPr>
        <p:grpSpPr>
          <a:xfrm>
            <a:off x="587374" y="2627964"/>
            <a:ext cx="5289549" cy="542667"/>
            <a:chOff x="489666" y="2466673"/>
            <a:chExt cx="2939165" cy="434500"/>
          </a:xfrm>
          <a:solidFill>
            <a:schemeClr val="accent2"/>
          </a:solidFill>
        </p:grpSpPr>
        <p:sp>
          <p:nvSpPr>
            <p:cNvPr id="1158" name="角丸四角形 27">
              <a:extLst>
                <a:ext uri="{FF2B5EF4-FFF2-40B4-BE49-F238E27FC236}">
                  <a16:creationId xmlns:a16="http://schemas.microsoft.com/office/drawing/2014/main" id="{B1C314AB-2CCE-D6BE-A053-ED74AAB79AE9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>
                <a:buClr>
                  <a:srgbClr val="000000"/>
                </a:buClr>
                <a:defRPr/>
              </a:pPr>
              <a:r>
                <a:rPr lang="ja-JP" altLang="en-US" sz="1600" b="1" kern="0" dirty="0">
                  <a:solidFill>
                    <a:schemeClr val="bg1"/>
                  </a:solidFill>
                  <a:latin typeface="+mj-ea"/>
                  <a:ea typeface="+mj-ea"/>
                  <a:cs typeface="Arial"/>
                  <a:sym typeface="Arial"/>
                </a:rPr>
                <a:t>生活密着型の情報をタイムリーに取得</a:t>
              </a:r>
            </a:p>
          </p:txBody>
        </p:sp>
        <p:sp>
          <p:nvSpPr>
            <p:cNvPr id="1159" name="三角形 28">
              <a:extLst>
                <a:ext uri="{FF2B5EF4-FFF2-40B4-BE49-F238E27FC236}">
                  <a16:creationId xmlns:a16="http://schemas.microsoft.com/office/drawing/2014/main" id="{9AC63025-D46E-2CC5-91BF-A53722205C8E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64" name="グループ化 1163">
            <a:extLst>
              <a:ext uri="{FF2B5EF4-FFF2-40B4-BE49-F238E27FC236}">
                <a16:creationId xmlns:a16="http://schemas.microsoft.com/office/drawing/2014/main" id="{21323AE7-8D91-F28A-81EF-E078FB06A4AC}"/>
              </a:ext>
            </a:extLst>
          </p:cNvPr>
          <p:cNvGrpSpPr/>
          <p:nvPr/>
        </p:nvGrpSpPr>
        <p:grpSpPr>
          <a:xfrm>
            <a:off x="6284305" y="2628382"/>
            <a:ext cx="5289549" cy="542667"/>
            <a:chOff x="489666" y="2466673"/>
            <a:chExt cx="2939165" cy="434500"/>
          </a:xfrm>
          <a:solidFill>
            <a:schemeClr val="accent3"/>
          </a:solidFill>
        </p:grpSpPr>
        <p:sp>
          <p:nvSpPr>
            <p:cNvPr id="1165" name="角丸四角形 27">
              <a:extLst>
                <a:ext uri="{FF2B5EF4-FFF2-40B4-BE49-F238E27FC236}">
                  <a16:creationId xmlns:a16="http://schemas.microsoft.com/office/drawing/2014/main" id="{634FAAE3-6A98-7F9A-1CD8-D57D4B9CBD29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/>
              <a:r>
                <a:rPr lang="ja-JP" altLang="en-US" sz="1600" b="1" dirty="0">
                  <a:latin typeface="+mj-ea"/>
                  <a:ea typeface="+mj-ea"/>
                </a:rPr>
                <a:t>社会の話題に触れユーザー自身も発信</a:t>
              </a:r>
              <a:endParaRPr lang="en-US" altLang="ja-JP" sz="1600" b="1" dirty="0">
                <a:latin typeface="+mj-ea"/>
                <a:ea typeface="+mj-ea"/>
              </a:endParaRPr>
            </a:p>
          </p:txBody>
        </p:sp>
        <p:sp>
          <p:nvSpPr>
            <p:cNvPr id="1166" name="三角形 28">
              <a:extLst>
                <a:ext uri="{FF2B5EF4-FFF2-40B4-BE49-F238E27FC236}">
                  <a16:creationId xmlns:a16="http://schemas.microsoft.com/office/drawing/2014/main" id="{65EAA27A-BD98-833B-10C3-37E362EE71CE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3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40F39394-C7B5-C9C2-739E-98523ECA327D}"/>
              </a:ext>
            </a:extLst>
          </p:cNvPr>
          <p:cNvGrpSpPr/>
          <p:nvPr/>
        </p:nvGrpSpPr>
        <p:grpSpPr>
          <a:xfrm>
            <a:off x="10265050" y="2043740"/>
            <a:ext cx="1148589" cy="643861"/>
            <a:chOff x="2711624" y="3218476"/>
            <a:chExt cx="5600908" cy="3139685"/>
          </a:xfrm>
        </p:grpSpPr>
        <p:pic>
          <p:nvPicPr>
            <p:cNvPr id="1105" name="図 1104">
              <a:extLst>
                <a:ext uri="{FF2B5EF4-FFF2-40B4-BE49-F238E27FC236}">
                  <a16:creationId xmlns:a16="http://schemas.microsoft.com/office/drawing/2014/main" id="{9E1ABEEE-F3EC-1D3F-71E0-00F287314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624" y="3218476"/>
              <a:ext cx="5411060" cy="3122876"/>
            </a:xfrm>
            <a:prstGeom prst="rect">
              <a:avLst/>
            </a:prstGeom>
            <a:effectLst>
              <a:outerShdw blurRad="177800" algn="ctr" rotWithShape="0">
                <a:prstClr val="black">
                  <a:alpha val="20000"/>
                </a:prstClr>
              </a:outerShdw>
            </a:effectLst>
          </p:spPr>
        </p:pic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059550A2-0234-0C0A-86B8-EBAC7B59E40E}"/>
                </a:ext>
              </a:extLst>
            </p:cNvPr>
            <p:cNvGrpSpPr/>
            <p:nvPr/>
          </p:nvGrpSpPr>
          <p:grpSpPr>
            <a:xfrm>
              <a:off x="3361201" y="3429000"/>
              <a:ext cx="4089066" cy="2592287"/>
              <a:chOff x="3361201" y="3429000"/>
              <a:chExt cx="4089066" cy="2592287"/>
            </a:xfrm>
          </p:grpSpPr>
          <p:pic>
            <p:nvPicPr>
              <p:cNvPr id="1140" name="図 1139">
                <a:extLst>
                  <a:ext uri="{FF2B5EF4-FFF2-40B4-BE49-F238E27FC236}">
                    <a16:creationId xmlns:a16="http://schemas.microsoft.com/office/drawing/2014/main" id="{629129AC-CB8C-BB79-5342-DFA2D9CD39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61201" y="3429000"/>
                <a:ext cx="4089066" cy="2592287"/>
              </a:xfrm>
              <a:prstGeom prst="rect">
                <a:avLst/>
              </a:prstGeom>
            </p:spPr>
          </p:pic>
          <p:pic>
            <p:nvPicPr>
              <p:cNvPr id="1141" name="図 1140">
                <a:extLst>
                  <a:ext uri="{FF2B5EF4-FFF2-40B4-BE49-F238E27FC236}">
                    <a16:creationId xmlns:a16="http://schemas.microsoft.com/office/drawing/2014/main" id="{EFF7AF35-61D8-8684-1D4F-9EB22292B2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59996" y="4331216"/>
                <a:ext cx="1152128" cy="1690071"/>
              </a:xfrm>
              <a:prstGeom prst="rect">
                <a:avLst/>
              </a:prstGeom>
            </p:spPr>
          </p:pic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05DECAF3-6927-4999-301C-41F046035242}"/>
                </a:ext>
              </a:extLst>
            </p:cNvPr>
            <p:cNvGrpSpPr/>
            <p:nvPr/>
          </p:nvGrpSpPr>
          <p:grpSpPr>
            <a:xfrm>
              <a:off x="6971448" y="3645024"/>
              <a:ext cx="1341084" cy="2713137"/>
              <a:chOff x="5320038" y="2456892"/>
              <a:chExt cx="1551924" cy="3139685"/>
            </a:xfrm>
          </p:grpSpPr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EEE3DF40-B0E0-BFBA-1007-8F883DBF7747}"/>
                  </a:ext>
                </a:extLst>
              </p:cNvPr>
              <p:cNvGrpSpPr/>
              <p:nvPr/>
            </p:nvGrpSpPr>
            <p:grpSpPr>
              <a:xfrm>
                <a:off x="5320038" y="2456892"/>
                <a:ext cx="1551924" cy="3139685"/>
                <a:chOff x="5320038" y="2456892"/>
                <a:chExt cx="1551924" cy="3139685"/>
              </a:xfrm>
            </p:grpSpPr>
            <p:grpSp>
              <p:nvGrpSpPr>
                <p:cNvPr id="1110" name="グループ化 1109">
                  <a:extLst>
                    <a:ext uri="{FF2B5EF4-FFF2-40B4-BE49-F238E27FC236}">
                      <a16:creationId xmlns:a16="http://schemas.microsoft.com/office/drawing/2014/main" id="{DC9ECB90-BC75-D392-A32C-DEFF9613F213}"/>
                    </a:ext>
                  </a:extLst>
                </p:cNvPr>
                <p:cNvGrpSpPr/>
                <p:nvPr/>
              </p:nvGrpSpPr>
              <p:grpSpPr>
                <a:xfrm>
                  <a:off x="5320038" y="2456892"/>
                  <a:ext cx="1551924" cy="3139685"/>
                  <a:chOff x="5315275" y="2528900"/>
                  <a:chExt cx="1556346" cy="3148632"/>
                </a:xfrm>
              </p:grpSpPr>
              <p:grpSp>
                <p:nvGrpSpPr>
                  <p:cNvPr id="1115" name="グループ化 1114">
                    <a:extLst>
                      <a:ext uri="{FF2B5EF4-FFF2-40B4-BE49-F238E27FC236}">
                        <a16:creationId xmlns:a16="http://schemas.microsoft.com/office/drawing/2014/main" id="{F826F7BD-910F-3FD5-74EB-94CF8807038A}"/>
                      </a:ext>
                    </a:extLst>
                  </p:cNvPr>
                  <p:cNvGrpSpPr/>
                  <p:nvPr/>
                </p:nvGrpSpPr>
                <p:grpSpPr>
                  <a:xfrm>
                    <a:off x="5315275" y="2528900"/>
                    <a:ext cx="1556346" cy="3148632"/>
                    <a:chOff x="5315275" y="2528900"/>
                    <a:chExt cx="1556346" cy="3148632"/>
                  </a:xfrm>
                </p:grpSpPr>
                <p:sp>
                  <p:nvSpPr>
                    <p:cNvPr id="1134" name="正方形/長方形 1133">
                      <a:extLst>
                        <a:ext uri="{FF2B5EF4-FFF2-40B4-BE49-F238E27FC236}">
                          <a16:creationId xmlns:a16="http://schemas.microsoft.com/office/drawing/2014/main" id="{ADB589EE-E5E4-1708-3522-E22C74DED5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2290" y="2801140"/>
                      <a:ext cx="1476388" cy="26745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90000" tIns="108000" rtlCol="0" anchor="ctr"/>
                    <a:lstStyle/>
                    <a:p>
                      <a:pPr algn="ctr"/>
                      <a:endParaRPr kumimoji="1" lang="ja-JP" altLang="en-US" sz="3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p:txBody>
                </p:sp>
                <p:grpSp>
                  <p:nvGrpSpPr>
                    <p:cNvPr id="1135" name="グループ化 1134">
                      <a:extLst>
                        <a:ext uri="{FF2B5EF4-FFF2-40B4-BE49-F238E27FC236}">
                          <a16:creationId xmlns:a16="http://schemas.microsoft.com/office/drawing/2014/main" id="{FBE278F0-74FE-75D2-7AF5-64B8D9A261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15275" y="2528900"/>
                      <a:ext cx="1556346" cy="3148632"/>
                      <a:chOff x="5315275" y="2528900"/>
                      <a:chExt cx="1556346" cy="3148632"/>
                    </a:xfrm>
                  </p:grpSpPr>
                  <p:sp>
                    <p:nvSpPr>
                      <p:cNvPr id="1136" name="四角形: 上の 2 つの角を丸める 1135">
                        <a:extLst>
                          <a:ext uri="{FF2B5EF4-FFF2-40B4-BE49-F238E27FC236}">
                            <a16:creationId xmlns:a16="http://schemas.microsoft.com/office/drawing/2014/main" id="{8FC0ADA0-F0BC-84AF-9B0D-DC79E073381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352290" y="5348735"/>
                        <a:ext cx="1476388" cy="28190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0F2F6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90000" tIns="108000" rtlCol="0" anchor="ctr"/>
                      <a:lstStyle/>
                      <a:p>
                        <a:pPr algn="ctr"/>
                        <a:endParaRPr kumimoji="1" lang="ja-JP" altLang="en-US" sz="32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endParaRPr>
                      </a:p>
                    </p:txBody>
                  </p:sp>
                  <p:grpSp>
                    <p:nvGrpSpPr>
                      <p:cNvPr id="1137" name="グループ化 1136">
                        <a:extLst>
                          <a:ext uri="{FF2B5EF4-FFF2-40B4-BE49-F238E27FC236}">
                            <a16:creationId xmlns:a16="http://schemas.microsoft.com/office/drawing/2014/main" id="{83AA3EF3-6B3D-7482-28AA-F3E8134EC27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15275" y="2528900"/>
                        <a:ext cx="1556346" cy="3148632"/>
                        <a:chOff x="4226881" y="4655599"/>
                        <a:chExt cx="958632" cy="1939403"/>
                      </a:xfrm>
                    </p:grpSpPr>
                    <p:sp>
                      <p:nvSpPr>
                        <p:cNvPr id="1138" name="四角形: 上の 2 つの角を丸める 1137">
                          <a:extLst>
                            <a:ext uri="{FF2B5EF4-FFF2-40B4-BE49-F238E27FC236}">
                              <a16:creationId xmlns:a16="http://schemas.microsoft.com/office/drawing/2014/main" id="{7CEB7E87-3030-8579-0B3E-2770825D5E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51505" y="4675292"/>
                          <a:ext cx="909382" cy="184078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solidFill>
                          <a:srgbClr val="F0F2F6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tIns="108000" rtlCol="0" anchor="ctr"/>
                        <a:lstStyle/>
                        <a:p>
                          <a:pPr algn="ctr"/>
                          <a:endParaRPr kumimoji="1" lang="ja-JP" altLang="en-US" sz="3200" b="1" dirty="0">
                            <a:solidFill>
                              <a:schemeClr val="tx1"/>
                            </a:solidFill>
                            <a:latin typeface="+mj-ea"/>
                            <a:ea typeface="+mj-ea"/>
                          </a:endParaRPr>
                        </a:p>
                      </p:txBody>
                    </p:sp>
                    <p:pic>
                      <p:nvPicPr>
                        <p:cNvPr id="1139" name="図 1138">
                          <a:extLst>
                            <a:ext uri="{FF2B5EF4-FFF2-40B4-BE49-F238E27FC236}">
                              <a16:creationId xmlns:a16="http://schemas.microsoft.com/office/drawing/2014/main" id="{BA35A2DF-FF40-8155-6973-5C3FA25F2DAE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226881" y="4655599"/>
                          <a:ext cx="958632" cy="1939403"/>
                        </a:xfrm>
                        <a:custGeom>
                          <a:avLst/>
                          <a:gdLst>
                            <a:gd name="connsiteX0" fmla="*/ 517073 w 3389855"/>
                            <a:gd name="connsiteY0" fmla="*/ 175648 h 6858000"/>
                            <a:gd name="connsiteX1" fmla="*/ 228328 w 3389855"/>
                            <a:gd name="connsiteY1" fmla="*/ 467597 h 6858000"/>
                            <a:gd name="connsiteX2" fmla="*/ 228328 w 3389855"/>
                            <a:gd name="connsiteY2" fmla="*/ 6358571 h 6858000"/>
                            <a:gd name="connsiteX3" fmla="*/ 496750 w 3389855"/>
                            <a:gd name="connsiteY3" fmla="*/ 6628056 h 6858000"/>
                            <a:gd name="connsiteX4" fmla="*/ 2890095 w 3389855"/>
                            <a:gd name="connsiteY4" fmla="*/ 6628056 h 6858000"/>
                            <a:gd name="connsiteX5" fmla="*/ 3158517 w 3389855"/>
                            <a:gd name="connsiteY5" fmla="*/ 6358571 h 6858000"/>
                            <a:gd name="connsiteX6" fmla="*/ 3158517 w 3389855"/>
                            <a:gd name="connsiteY6" fmla="*/ 467597 h 6858000"/>
                            <a:gd name="connsiteX7" fmla="*/ 2869772 w 3389855"/>
                            <a:gd name="connsiteY7" fmla="*/ 175648 h 6858000"/>
                            <a:gd name="connsiteX8" fmla="*/ 2546941 w 3389855"/>
                            <a:gd name="connsiteY8" fmla="*/ 175648 h 6858000"/>
                            <a:gd name="connsiteX9" fmla="*/ 2513258 w 3389855"/>
                            <a:gd name="connsiteY9" fmla="*/ 209465 h 6858000"/>
                            <a:gd name="connsiteX10" fmla="*/ 2513258 w 3389855"/>
                            <a:gd name="connsiteY10" fmla="*/ 262231 h 6858000"/>
                            <a:gd name="connsiteX11" fmla="*/ 2363754 w 3389855"/>
                            <a:gd name="connsiteY11" fmla="*/ 412326 h 6858000"/>
                            <a:gd name="connsiteX12" fmla="*/ 1023092 w 3389855"/>
                            <a:gd name="connsiteY12" fmla="*/ 412326 h 6858000"/>
                            <a:gd name="connsiteX13" fmla="*/ 873587 w 3389855"/>
                            <a:gd name="connsiteY13" fmla="*/ 262231 h 6858000"/>
                            <a:gd name="connsiteX14" fmla="*/ 873587 w 3389855"/>
                            <a:gd name="connsiteY14" fmla="*/ 209465 h 6858000"/>
                            <a:gd name="connsiteX15" fmla="*/ 839904 w 3389855"/>
                            <a:gd name="connsiteY15" fmla="*/ 175648 h 6858000"/>
                            <a:gd name="connsiteX16" fmla="*/ 0 w 3389855"/>
                            <a:gd name="connsiteY16" fmla="*/ 0 h 6858000"/>
                            <a:gd name="connsiteX17" fmla="*/ 3389855 w 3389855"/>
                            <a:gd name="connsiteY17" fmla="*/ 0 h 6858000"/>
                            <a:gd name="connsiteX18" fmla="*/ 3389855 w 3389855"/>
                            <a:gd name="connsiteY18" fmla="*/ 6858000 h 6858000"/>
                            <a:gd name="connsiteX19" fmla="*/ 0 w 3389855"/>
                            <a:gd name="connsiteY19" fmla="*/ 6858000 h 6858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3389855" h="6858000">
                              <a:moveTo>
                                <a:pt x="517073" y="175648"/>
                              </a:moveTo>
                              <a:cubicBezTo>
                                <a:pt x="345395" y="175648"/>
                                <a:pt x="228328" y="302674"/>
                                <a:pt x="228328" y="467597"/>
                              </a:cubicBezTo>
                              <a:lnTo>
                                <a:pt x="228328" y="6358571"/>
                              </a:lnTo>
                              <a:cubicBezTo>
                                <a:pt x="228328" y="6489718"/>
                                <a:pt x="350305" y="6628056"/>
                                <a:pt x="496750" y="6628056"/>
                              </a:cubicBezTo>
                              <a:lnTo>
                                <a:pt x="2890095" y="6628056"/>
                              </a:lnTo>
                              <a:cubicBezTo>
                                <a:pt x="3036540" y="6628056"/>
                                <a:pt x="3158517" y="6489718"/>
                                <a:pt x="3158517" y="6358571"/>
                              </a:cubicBezTo>
                              <a:lnTo>
                                <a:pt x="3158517" y="467597"/>
                              </a:lnTo>
                              <a:cubicBezTo>
                                <a:pt x="3158517" y="302633"/>
                                <a:pt x="3041450" y="175648"/>
                                <a:pt x="2869772" y="175648"/>
                              </a:cubicBezTo>
                              <a:lnTo>
                                <a:pt x="2546941" y="175648"/>
                              </a:lnTo>
                              <a:cubicBezTo>
                                <a:pt x="2528872" y="175648"/>
                                <a:pt x="2513258" y="190072"/>
                                <a:pt x="2513258" y="209465"/>
                              </a:cubicBezTo>
                              <a:lnTo>
                                <a:pt x="2513258" y="262231"/>
                              </a:lnTo>
                              <a:cubicBezTo>
                                <a:pt x="2513258" y="332329"/>
                                <a:pt x="2442631" y="412326"/>
                                <a:pt x="2363754" y="412326"/>
                              </a:cubicBezTo>
                              <a:lnTo>
                                <a:pt x="1023092" y="412326"/>
                              </a:lnTo>
                              <a:cubicBezTo>
                                <a:pt x="944214" y="412326"/>
                                <a:pt x="873587" y="332329"/>
                                <a:pt x="873587" y="262231"/>
                              </a:cubicBezTo>
                              <a:lnTo>
                                <a:pt x="873587" y="209465"/>
                              </a:lnTo>
                              <a:cubicBezTo>
                                <a:pt x="873587" y="190072"/>
                                <a:pt x="857974" y="175648"/>
                                <a:pt x="839904" y="175648"/>
                              </a:cubicBezTo>
                              <a:close/>
                              <a:moveTo>
                                <a:pt x="0" y="0"/>
                              </a:moveTo>
                              <a:lnTo>
                                <a:pt x="3389855" y="0"/>
                              </a:lnTo>
                              <a:lnTo>
                                <a:pt x="3389855" y="6858000"/>
                              </a:lnTo>
                              <a:lnTo>
                                <a:pt x="0" y="6858000"/>
                              </a:lnTo>
                              <a:close/>
                            </a:path>
                          </a:pathLst>
                        </a:custGeom>
                      </p:spPr>
                    </p:pic>
                  </p:grpSp>
                </p:grpSp>
              </p:grpSp>
              <p:grpSp>
                <p:nvGrpSpPr>
                  <p:cNvPr id="1116" name="グラフィックス 33">
                    <a:extLst>
                      <a:ext uri="{FF2B5EF4-FFF2-40B4-BE49-F238E27FC236}">
                        <a16:creationId xmlns:a16="http://schemas.microsoft.com/office/drawing/2014/main" id="{0883FFC4-D12A-4D4F-B92C-27460E61979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539490" y="2664003"/>
                    <a:ext cx="99658" cy="43200"/>
                    <a:chOff x="5555940" y="2700518"/>
                    <a:chExt cx="101953" cy="44195"/>
                  </a:xfrm>
                  <a:solidFill>
                    <a:schemeClr val="tx1"/>
                  </a:solidFill>
                </p:grpSpPr>
                <p:sp>
                  <p:nvSpPr>
                    <p:cNvPr id="1130" name="フリーフォーム: 図形 1129">
                      <a:extLst>
                        <a:ext uri="{FF2B5EF4-FFF2-40B4-BE49-F238E27FC236}">
                          <a16:creationId xmlns:a16="http://schemas.microsoft.com/office/drawing/2014/main" id="{A37D2387-5BE9-DC31-7634-30D60D0079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5940" y="2700518"/>
                      <a:ext cx="27279" cy="43991"/>
                    </a:xfrm>
                    <a:custGeom>
                      <a:avLst/>
                      <a:gdLst>
                        <a:gd name="connsiteX0" fmla="*/ 21742 w 27279"/>
                        <a:gd name="connsiteY0" fmla="*/ 24841 h 43991"/>
                        <a:gd name="connsiteX1" fmla="*/ 17627 w 27279"/>
                        <a:gd name="connsiteY1" fmla="*/ 28143 h 43991"/>
                        <a:gd name="connsiteX2" fmla="*/ 12395 w 27279"/>
                        <a:gd name="connsiteY2" fmla="*/ 29413 h 43991"/>
                        <a:gd name="connsiteX3" fmla="*/ 5842 w 27279"/>
                        <a:gd name="connsiteY3" fmla="*/ 27584 h 43991"/>
                        <a:gd name="connsiteX4" fmla="*/ 1524 w 27279"/>
                        <a:gd name="connsiteY4" fmla="*/ 22402 h 43991"/>
                        <a:gd name="connsiteX5" fmla="*/ 0 w 27279"/>
                        <a:gd name="connsiteY5" fmla="*/ 14986 h 43991"/>
                        <a:gd name="connsiteX6" fmla="*/ 1676 w 27279"/>
                        <a:gd name="connsiteY6" fmla="*/ 7163 h 43991"/>
                        <a:gd name="connsiteX7" fmla="*/ 6350 w 27279"/>
                        <a:gd name="connsiteY7" fmla="*/ 1829 h 43991"/>
                        <a:gd name="connsiteX8" fmla="*/ 13411 w 27279"/>
                        <a:gd name="connsiteY8" fmla="*/ 0 h 43991"/>
                        <a:gd name="connsiteX9" fmla="*/ 23571 w 27279"/>
                        <a:gd name="connsiteY9" fmla="*/ 4826 h 43991"/>
                        <a:gd name="connsiteX10" fmla="*/ 27279 w 27279"/>
                        <a:gd name="connsiteY10" fmla="*/ 17932 h 43991"/>
                        <a:gd name="connsiteX11" fmla="*/ 27279 w 27279"/>
                        <a:gd name="connsiteY11" fmla="*/ 19558 h 43991"/>
                        <a:gd name="connsiteX12" fmla="*/ 22301 w 27279"/>
                        <a:gd name="connsiteY12" fmla="*/ 38048 h 43991"/>
                        <a:gd name="connsiteX13" fmla="*/ 7213 w 27279"/>
                        <a:gd name="connsiteY13" fmla="*/ 43992 h 43991"/>
                        <a:gd name="connsiteX14" fmla="*/ 6147 w 27279"/>
                        <a:gd name="connsiteY14" fmla="*/ 43992 h 43991"/>
                        <a:gd name="connsiteX15" fmla="*/ 6147 w 27279"/>
                        <a:gd name="connsiteY15" fmla="*/ 39318 h 43991"/>
                        <a:gd name="connsiteX16" fmla="*/ 7315 w 27279"/>
                        <a:gd name="connsiteY16" fmla="*/ 39318 h 43991"/>
                        <a:gd name="connsiteX17" fmla="*/ 17780 w 27279"/>
                        <a:gd name="connsiteY17" fmla="*/ 35762 h 43991"/>
                        <a:gd name="connsiteX18" fmla="*/ 21793 w 27279"/>
                        <a:gd name="connsiteY18" fmla="*/ 24891 h 43991"/>
                        <a:gd name="connsiteX19" fmla="*/ 13259 w 27279"/>
                        <a:gd name="connsiteY19" fmla="*/ 24841 h 43991"/>
                        <a:gd name="connsiteX20" fmla="*/ 18339 w 27279"/>
                        <a:gd name="connsiteY20" fmla="*/ 23164 h 43991"/>
                        <a:gd name="connsiteX21" fmla="*/ 21742 w 27279"/>
                        <a:gd name="connsiteY21" fmla="*/ 18948 h 43991"/>
                        <a:gd name="connsiteX22" fmla="*/ 21742 w 27279"/>
                        <a:gd name="connsiteY22" fmla="*/ 16764 h 43991"/>
                        <a:gd name="connsiteX23" fmla="*/ 19405 w 27279"/>
                        <a:gd name="connsiteY23" fmla="*/ 7975 h 43991"/>
                        <a:gd name="connsiteX24" fmla="*/ 13462 w 27279"/>
                        <a:gd name="connsiteY24" fmla="*/ 4572 h 43991"/>
                        <a:gd name="connsiteX25" fmla="*/ 7620 w 27279"/>
                        <a:gd name="connsiteY25" fmla="*/ 7366 h 43991"/>
                        <a:gd name="connsiteX26" fmla="*/ 5436 w 27279"/>
                        <a:gd name="connsiteY26" fmla="*/ 14681 h 43991"/>
                        <a:gd name="connsiteX27" fmla="*/ 7569 w 27279"/>
                        <a:gd name="connsiteY27" fmla="*/ 21996 h 43991"/>
                        <a:gd name="connsiteX28" fmla="*/ 13259 w 27279"/>
                        <a:gd name="connsiteY28" fmla="*/ 24891 h 439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27279" h="43991">
                          <a:moveTo>
                            <a:pt x="21742" y="24841"/>
                          </a:moveTo>
                          <a:cubicBezTo>
                            <a:pt x="20574" y="26212"/>
                            <a:pt x="19202" y="27330"/>
                            <a:pt x="17627" y="28143"/>
                          </a:cubicBezTo>
                          <a:cubicBezTo>
                            <a:pt x="16053" y="28955"/>
                            <a:pt x="14275" y="29413"/>
                            <a:pt x="12395" y="29413"/>
                          </a:cubicBezTo>
                          <a:cubicBezTo>
                            <a:pt x="9906" y="29413"/>
                            <a:pt x="7721" y="28803"/>
                            <a:pt x="5842" y="27584"/>
                          </a:cubicBezTo>
                          <a:cubicBezTo>
                            <a:pt x="3962" y="26365"/>
                            <a:pt x="2540" y="24637"/>
                            <a:pt x="1524" y="22402"/>
                          </a:cubicBezTo>
                          <a:cubicBezTo>
                            <a:pt x="508" y="20167"/>
                            <a:pt x="0" y="17729"/>
                            <a:pt x="0" y="14986"/>
                          </a:cubicBezTo>
                          <a:cubicBezTo>
                            <a:pt x="0" y="12090"/>
                            <a:pt x="559" y="9499"/>
                            <a:pt x="1676" y="7163"/>
                          </a:cubicBezTo>
                          <a:cubicBezTo>
                            <a:pt x="2794" y="4826"/>
                            <a:pt x="4318" y="3048"/>
                            <a:pt x="6350" y="1829"/>
                          </a:cubicBezTo>
                          <a:cubicBezTo>
                            <a:pt x="8382" y="610"/>
                            <a:pt x="10719" y="0"/>
                            <a:pt x="13411" y="0"/>
                          </a:cubicBezTo>
                          <a:cubicBezTo>
                            <a:pt x="17678" y="0"/>
                            <a:pt x="21082" y="1626"/>
                            <a:pt x="23571" y="4826"/>
                          </a:cubicBezTo>
                          <a:cubicBezTo>
                            <a:pt x="26060" y="8026"/>
                            <a:pt x="27279" y="12395"/>
                            <a:pt x="27279" y="17932"/>
                          </a:cubicBezTo>
                          <a:lnTo>
                            <a:pt x="27279" y="19558"/>
                          </a:lnTo>
                          <a:cubicBezTo>
                            <a:pt x="27279" y="27990"/>
                            <a:pt x="25603" y="34137"/>
                            <a:pt x="22301" y="38048"/>
                          </a:cubicBezTo>
                          <a:cubicBezTo>
                            <a:pt x="18948" y="41909"/>
                            <a:pt x="13919" y="43941"/>
                            <a:pt x="7213" y="43992"/>
                          </a:cubicBezTo>
                          <a:lnTo>
                            <a:pt x="6147" y="43992"/>
                          </a:lnTo>
                          <a:lnTo>
                            <a:pt x="6147" y="39318"/>
                          </a:lnTo>
                          <a:lnTo>
                            <a:pt x="7315" y="39318"/>
                          </a:lnTo>
                          <a:cubicBezTo>
                            <a:pt x="11836" y="39217"/>
                            <a:pt x="15341" y="38048"/>
                            <a:pt x="17780" y="35762"/>
                          </a:cubicBezTo>
                          <a:cubicBezTo>
                            <a:pt x="20218" y="33476"/>
                            <a:pt x="21539" y="29870"/>
                            <a:pt x="21793" y="24891"/>
                          </a:cubicBezTo>
                          <a:close/>
                          <a:moveTo>
                            <a:pt x="13259" y="24841"/>
                          </a:moveTo>
                          <a:cubicBezTo>
                            <a:pt x="15087" y="24841"/>
                            <a:pt x="16815" y="24282"/>
                            <a:pt x="18339" y="23164"/>
                          </a:cubicBezTo>
                          <a:cubicBezTo>
                            <a:pt x="19913" y="22047"/>
                            <a:pt x="21031" y="20624"/>
                            <a:pt x="21742" y="18948"/>
                          </a:cubicBezTo>
                          <a:lnTo>
                            <a:pt x="21742" y="16764"/>
                          </a:lnTo>
                          <a:cubicBezTo>
                            <a:pt x="21742" y="13157"/>
                            <a:pt x="20980" y="10211"/>
                            <a:pt x="19405" y="7975"/>
                          </a:cubicBezTo>
                          <a:cubicBezTo>
                            <a:pt x="17831" y="5689"/>
                            <a:pt x="15849" y="4572"/>
                            <a:pt x="13462" y="4572"/>
                          </a:cubicBezTo>
                          <a:cubicBezTo>
                            <a:pt x="11074" y="4572"/>
                            <a:pt x="9093" y="5486"/>
                            <a:pt x="7620" y="7366"/>
                          </a:cubicBezTo>
                          <a:cubicBezTo>
                            <a:pt x="6147" y="9245"/>
                            <a:pt x="5436" y="11684"/>
                            <a:pt x="5436" y="14681"/>
                          </a:cubicBezTo>
                          <a:cubicBezTo>
                            <a:pt x="5436" y="17678"/>
                            <a:pt x="6147" y="20066"/>
                            <a:pt x="7569" y="21996"/>
                          </a:cubicBezTo>
                          <a:cubicBezTo>
                            <a:pt x="8991" y="23926"/>
                            <a:pt x="10871" y="24891"/>
                            <a:pt x="13259" y="2489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1" name="フリーフォーム: 図形 1130">
                      <a:extLst>
                        <a:ext uri="{FF2B5EF4-FFF2-40B4-BE49-F238E27FC236}">
                          <a16:creationId xmlns:a16="http://schemas.microsoft.com/office/drawing/2014/main" id="{C94FE94F-2B7F-11F6-1B6F-DB18678314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194" y="2711897"/>
                      <a:ext cx="6857" cy="32816"/>
                    </a:xfrm>
                    <a:custGeom>
                      <a:avLst/>
                      <a:gdLst>
                        <a:gd name="connsiteX0" fmla="*/ 0 w 6857"/>
                        <a:gd name="connsiteY0" fmla="*/ 29616 h 32816"/>
                        <a:gd name="connsiteX1" fmla="*/ 864 w 6857"/>
                        <a:gd name="connsiteY1" fmla="*/ 27228 h 32816"/>
                        <a:gd name="connsiteX2" fmla="*/ 3404 w 6857"/>
                        <a:gd name="connsiteY2" fmla="*/ 26263 h 32816"/>
                        <a:gd name="connsiteX3" fmla="*/ 5994 w 6857"/>
                        <a:gd name="connsiteY3" fmla="*/ 27228 h 32816"/>
                        <a:gd name="connsiteX4" fmla="*/ 6858 w 6857"/>
                        <a:gd name="connsiteY4" fmla="*/ 29616 h 32816"/>
                        <a:gd name="connsiteX5" fmla="*/ 5994 w 6857"/>
                        <a:gd name="connsiteY5" fmla="*/ 31902 h 32816"/>
                        <a:gd name="connsiteX6" fmla="*/ 3404 w 6857"/>
                        <a:gd name="connsiteY6" fmla="*/ 32816 h 32816"/>
                        <a:gd name="connsiteX7" fmla="*/ 864 w 6857"/>
                        <a:gd name="connsiteY7" fmla="*/ 31902 h 32816"/>
                        <a:gd name="connsiteX8" fmla="*/ 0 w 6857"/>
                        <a:gd name="connsiteY8" fmla="*/ 29616 h 32816"/>
                        <a:gd name="connsiteX9" fmla="*/ 0 w 6857"/>
                        <a:gd name="connsiteY9" fmla="*/ 3353 h 32816"/>
                        <a:gd name="connsiteX10" fmla="*/ 864 w 6857"/>
                        <a:gd name="connsiteY10" fmla="*/ 965 h 32816"/>
                        <a:gd name="connsiteX11" fmla="*/ 3404 w 6857"/>
                        <a:gd name="connsiteY11" fmla="*/ 0 h 32816"/>
                        <a:gd name="connsiteX12" fmla="*/ 5994 w 6857"/>
                        <a:gd name="connsiteY12" fmla="*/ 965 h 32816"/>
                        <a:gd name="connsiteX13" fmla="*/ 6858 w 6857"/>
                        <a:gd name="connsiteY13" fmla="*/ 3353 h 32816"/>
                        <a:gd name="connsiteX14" fmla="*/ 5994 w 6857"/>
                        <a:gd name="connsiteY14" fmla="*/ 5639 h 32816"/>
                        <a:gd name="connsiteX15" fmla="*/ 3404 w 6857"/>
                        <a:gd name="connsiteY15" fmla="*/ 6553 h 32816"/>
                        <a:gd name="connsiteX16" fmla="*/ 864 w 6857"/>
                        <a:gd name="connsiteY16" fmla="*/ 5639 h 32816"/>
                        <a:gd name="connsiteX17" fmla="*/ 0 w 6857"/>
                        <a:gd name="connsiteY17" fmla="*/ 3353 h 328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6857" h="32816">
                          <a:moveTo>
                            <a:pt x="0" y="29616"/>
                          </a:moveTo>
                          <a:cubicBezTo>
                            <a:pt x="0" y="28651"/>
                            <a:pt x="305" y="27889"/>
                            <a:pt x="864" y="27228"/>
                          </a:cubicBezTo>
                          <a:cubicBezTo>
                            <a:pt x="1422" y="26619"/>
                            <a:pt x="2286" y="26263"/>
                            <a:pt x="3404" y="26263"/>
                          </a:cubicBezTo>
                          <a:cubicBezTo>
                            <a:pt x="4521" y="26263"/>
                            <a:pt x="5385" y="26568"/>
                            <a:pt x="5994" y="27228"/>
                          </a:cubicBezTo>
                          <a:cubicBezTo>
                            <a:pt x="6604" y="27889"/>
                            <a:pt x="6858" y="28651"/>
                            <a:pt x="6858" y="29616"/>
                          </a:cubicBezTo>
                          <a:cubicBezTo>
                            <a:pt x="6858" y="30581"/>
                            <a:pt x="6553" y="31292"/>
                            <a:pt x="5994" y="31902"/>
                          </a:cubicBezTo>
                          <a:cubicBezTo>
                            <a:pt x="5436" y="32511"/>
                            <a:pt x="4572" y="32816"/>
                            <a:pt x="3404" y="32816"/>
                          </a:cubicBezTo>
                          <a:cubicBezTo>
                            <a:pt x="2235" y="32816"/>
                            <a:pt x="1422" y="32511"/>
                            <a:pt x="864" y="31902"/>
                          </a:cubicBezTo>
                          <a:cubicBezTo>
                            <a:pt x="305" y="31292"/>
                            <a:pt x="0" y="30530"/>
                            <a:pt x="0" y="29616"/>
                          </a:cubicBezTo>
                          <a:close/>
                          <a:moveTo>
                            <a:pt x="0" y="3353"/>
                          </a:moveTo>
                          <a:cubicBezTo>
                            <a:pt x="0" y="2388"/>
                            <a:pt x="305" y="1626"/>
                            <a:pt x="864" y="965"/>
                          </a:cubicBezTo>
                          <a:cubicBezTo>
                            <a:pt x="1422" y="356"/>
                            <a:pt x="2286" y="0"/>
                            <a:pt x="3404" y="0"/>
                          </a:cubicBezTo>
                          <a:cubicBezTo>
                            <a:pt x="4521" y="0"/>
                            <a:pt x="5385" y="305"/>
                            <a:pt x="5994" y="965"/>
                          </a:cubicBezTo>
                          <a:cubicBezTo>
                            <a:pt x="6604" y="1575"/>
                            <a:pt x="6858" y="2388"/>
                            <a:pt x="6858" y="3353"/>
                          </a:cubicBezTo>
                          <a:cubicBezTo>
                            <a:pt x="6858" y="4318"/>
                            <a:pt x="6553" y="5029"/>
                            <a:pt x="5994" y="5639"/>
                          </a:cubicBezTo>
                          <a:cubicBezTo>
                            <a:pt x="5385" y="6248"/>
                            <a:pt x="4572" y="6553"/>
                            <a:pt x="3404" y="6553"/>
                          </a:cubicBezTo>
                          <a:cubicBezTo>
                            <a:pt x="2235" y="6553"/>
                            <a:pt x="1422" y="6248"/>
                            <a:pt x="864" y="5639"/>
                          </a:cubicBezTo>
                          <a:cubicBezTo>
                            <a:pt x="305" y="5029"/>
                            <a:pt x="0" y="4267"/>
                            <a:pt x="0" y="3353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2" name="フリーフォーム: 図形 1131">
                      <a:extLst>
                        <a:ext uri="{FF2B5EF4-FFF2-40B4-BE49-F238E27FC236}">
                          <a16:creationId xmlns:a16="http://schemas.microsoft.com/office/drawing/2014/main" id="{3A8A07C7-2F0D-0AF1-5B5E-74E8AE6228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03538" y="2701077"/>
                      <a:ext cx="31241" cy="43280"/>
                    </a:xfrm>
                    <a:custGeom>
                      <a:avLst/>
                      <a:gdLst>
                        <a:gd name="connsiteX0" fmla="*/ 25247 w 31241"/>
                        <a:gd name="connsiteY0" fmla="*/ 28752 h 43280"/>
                        <a:gd name="connsiteX1" fmla="*/ 31241 w 31241"/>
                        <a:gd name="connsiteY1" fmla="*/ 28752 h 43280"/>
                        <a:gd name="connsiteX2" fmla="*/ 31241 w 31241"/>
                        <a:gd name="connsiteY2" fmla="*/ 33222 h 43280"/>
                        <a:gd name="connsiteX3" fmla="*/ 25247 w 31241"/>
                        <a:gd name="connsiteY3" fmla="*/ 33222 h 43280"/>
                        <a:gd name="connsiteX4" fmla="*/ 25247 w 31241"/>
                        <a:gd name="connsiteY4" fmla="*/ 43281 h 43280"/>
                        <a:gd name="connsiteX5" fmla="*/ 19710 w 31241"/>
                        <a:gd name="connsiteY5" fmla="*/ 43281 h 43280"/>
                        <a:gd name="connsiteX6" fmla="*/ 19710 w 31241"/>
                        <a:gd name="connsiteY6" fmla="*/ 33222 h 43280"/>
                        <a:gd name="connsiteX7" fmla="*/ 0 w 31241"/>
                        <a:gd name="connsiteY7" fmla="*/ 33222 h 43280"/>
                        <a:gd name="connsiteX8" fmla="*/ 0 w 31241"/>
                        <a:gd name="connsiteY8" fmla="*/ 29971 h 43280"/>
                        <a:gd name="connsiteX9" fmla="*/ 19405 w 31241"/>
                        <a:gd name="connsiteY9" fmla="*/ 0 h 43280"/>
                        <a:gd name="connsiteX10" fmla="*/ 25247 w 31241"/>
                        <a:gd name="connsiteY10" fmla="*/ 0 h 43280"/>
                        <a:gd name="connsiteX11" fmla="*/ 25247 w 31241"/>
                        <a:gd name="connsiteY11" fmla="*/ 28803 h 43280"/>
                        <a:gd name="connsiteX12" fmla="*/ 6248 w 31241"/>
                        <a:gd name="connsiteY12" fmla="*/ 28752 h 43280"/>
                        <a:gd name="connsiteX13" fmla="*/ 19710 w 31241"/>
                        <a:gd name="connsiteY13" fmla="*/ 28752 h 43280"/>
                        <a:gd name="connsiteX14" fmla="*/ 19710 w 31241"/>
                        <a:gd name="connsiteY14" fmla="*/ 7518 h 43280"/>
                        <a:gd name="connsiteX15" fmla="*/ 19050 w 31241"/>
                        <a:gd name="connsiteY15" fmla="*/ 8687 h 43280"/>
                        <a:gd name="connsiteX16" fmla="*/ 6198 w 31241"/>
                        <a:gd name="connsiteY16" fmla="*/ 28752 h 43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1241" h="43280">
                          <a:moveTo>
                            <a:pt x="25247" y="28752"/>
                          </a:moveTo>
                          <a:lnTo>
                            <a:pt x="31241" y="28752"/>
                          </a:lnTo>
                          <a:lnTo>
                            <a:pt x="31241" y="33222"/>
                          </a:lnTo>
                          <a:lnTo>
                            <a:pt x="25247" y="33222"/>
                          </a:lnTo>
                          <a:lnTo>
                            <a:pt x="25247" y="43281"/>
                          </a:lnTo>
                          <a:lnTo>
                            <a:pt x="19710" y="43281"/>
                          </a:lnTo>
                          <a:lnTo>
                            <a:pt x="19710" y="33222"/>
                          </a:lnTo>
                          <a:lnTo>
                            <a:pt x="0" y="33222"/>
                          </a:lnTo>
                          <a:lnTo>
                            <a:pt x="0" y="29971"/>
                          </a:lnTo>
                          <a:lnTo>
                            <a:pt x="19405" y="0"/>
                          </a:lnTo>
                          <a:lnTo>
                            <a:pt x="25247" y="0"/>
                          </a:lnTo>
                          <a:lnTo>
                            <a:pt x="25247" y="28803"/>
                          </a:lnTo>
                          <a:close/>
                          <a:moveTo>
                            <a:pt x="6248" y="28752"/>
                          </a:moveTo>
                          <a:lnTo>
                            <a:pt x="19710" y="28752"/>
                          </a:lnTo>
                          <a:lnTo>
                            <a:pt x="19710" y="7518"/>
                          </a:lnTo>
                          <a:lnTo>
                            <a:pt x="19050" y="8687"/>
                          </a:lnTo>
                          <a:lnTo>
                            <a:pt x="6198" y="28752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3" name="フリーフォーム: 図形 1132">
                      <a:extLst>
                        <a:ext uri="{FF2B5EF4-FFF2-40B4-BE49-F238E27FC236}">
                          <a16:creationId xmlns:a16="http://schemas.microsoft.com/office/drawing/2014/main" id="{2C94564D-A101-6242-2683-525797A489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1231" y="2700874"/>
                      <a:ext cx="16662" cy="43534"/>
                    </a:xfrm>
                    <a:custGeom>
                      <a:avLst/>
                      <a:gdLst>
                        <a:gd name="connsiteX0" fmla="*/ 16662 w 16662"/>
                        <a:gd name="connsiteY0" fmla="*/ 43535 h 43534"/>
                        <a:gd name="connsiteX1" fmla="*/ 11125 w 16662"/>
                        <a:gd name="connsiteY1" fmla="*/ 43535 h 43534"/>
                        <a:gd name="connsiteX2" fmla="*/ 11125 w 16662"/>
                        <a:gd name="connsiteY2" fmla="*/ 6807 h 43534"/>
                        <a:gd name="connsiteX3" fmla="*/ 0 w 16662"/>
                        <a:gd name="connsiteY3" fmla="*/ 10871 h 43534"/>
                        <a:gd name="connsiteX4" fmla="*/ 0 w 16662"/>
                        <a:gd name="connsiteY4" fmla="*/ 5893 h 43534"/>
                        <a:gd name="connsiteX5" fmla="*/ 15799 w 16662"/>
                        <a:gd name="connsiteY5" fmla="*/ 0 h 43534"/>
                        <a:gd name="connsiteX6" fmla="*/ 16662 w 16662"/>
                        <a:gd name="connsiteY6" fmla="*/ 0 h 43534"/>
                        <a:gd name="connsiteX7" fmla="*/ 16662 w 16662"/>
                        <a:gd name="connsiteY7" fmla="*/ 43535 h 43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662" h="43534">
                          <a:moveTo>
                            <a:pt x="16662" y="43535"/>
                          </a:moveTo>
                          <a:lnTo>
                            <a:pt x="11125" y="43535"/>
                          </a:lnTo>
                          <a:lnTo>
                            <a:pt x="11125" y="6807"/>
                          </a:lnTo>
                          <a:lnTo>
                            <a:pt x="0" y="10871"/>
                          </a:lnTo>
                          <a:lnTo>
                            <a:pt x="0" y="5893"/>
                          </a:lnTo>
                          <a:lnTo>
                            <a:pt x="15799" y="0"/>
                          </a:lnTo>
                          <a:lnTo>
                            <a:pt x="16662" y="0"/>
                          </a:lnTo>
                          <a:lnTo>
                            <a:pt x="16662" y="43535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</p:grpSp>
              <p:grpSp>
                <p:nvGrpSpPr>
                  <p:cNvPr id="1117" name="グループ化 1116">
                    <a:extLst>
                      <a:ext uri="{FF2B5EF4-FFF2-40B4-BE49-F238E27FC236}">
                        <a16:creationId xmlns:a16="http://schemas.microsoft.com/office/drawing/2014/main" id="{6BB8055C-6687-35B0-53EE-9AD9726EE4E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490246" y="2679837"/>
                    <a:ext cx="216000" cy="36278"/>
                    <a:chOff x="6540021" y="2702398"/>
                    <a:chExt cx="249830" cy="41960"/>
                  </a:xfrm>
                </p:grpSpPr>
                <p:grpSp>
                  <p:nvGrpSpPr>
                    <p:cNvPr id="1118" name="グラフィックス 33">
                      <a:extLst>
                        <a:ext uri="{FF2B5EF4-FFF2-40B4-BE49-F238E27FC236}">
                          <a16:creationId xmlns:a16="http://schemas.microsoft.com/office/drawing/2014/main" id="{876522E2-6FBB-72EC-9205-00C1A8C4E1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021" y="2702499"/>
                      <a:ext cx="69848" cy="40639"/>
                      <a:chOff x="6540021" y="2702499"/>
                      <a:chExt cx="6984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6" name="フリーフォーム: 図形 1125">
                        <a:extLst>
                          <a:ext uri="{FF2B5EF4-FFF2-40B4-BE49-F238E27FC236}">
                            <a16:creationId xmlns:a16="http://schemas.microsoft.com/office/drawing/2014/main" id="{718BD6D6-6A85-05F6-A314-21ED2837F1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170" y="2702499"/>
                        <a:ext cx="12699" cy="40639"/>
                      </a:xfrm>
                      <a:custGeom>
                        <a:avLst/>
                        <a:gdLst>
                          <a:gd name="connsiteX0" fmla="*/ 12700 w 12699"/>
                          <a:gd name="connsiteY0" fmla="*/ 40639 h 40639"/>
                          <a:gd name="connsiteX1" fmla="*/ 0 w 12699"/>
                          <a:gd name="connsiteY1" fmla="*/ 40639 h 40639"/>
                          <a:gd name="connsiteX2" fmla="*/ 0 w 12699"/>
                          <a:gd name="connsiteY2" fmla="*/ 6350 h 40639"/>
                          <a:gd name="connsiteX3" fmla="*/ 6350 w 12699"/>
                          <a:gd name="connsiteY3" fmla="*/ 0 h 40639"/>
                          <a:gd name="connsiteX4" fmla="*/ 6350 w 12699"/>
                          <a:gd name="connsiteY4" fmla="*/ 0 h 40639"/>
                          <a:gd name="connsiteX5" fmla="*/ 12700 w 12699"/>
                          <a:gd name="connsiteY5" fmla="*/ 6350 h 40639"/>
                          <a:gd name="connsiteX6" fmla="*/ 12700 w 12699"/>
                          <a:gd name="connsiteY6" fmla="*/ 40639 h 406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40639">
                            <a:moveTo>
                              <a:pt x="12700" y="40639"/>
                            </a:moveTo>
                            <a:lnTo>
                              <a:pt x="0" y="4063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4063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7" name="フリーフォーム: 図形 1126">
                        <a:extLst>
                          <a:ext uri="{FF2B5EF4-FFF2-40B4-BE49-F238E27FC236}">
                            <a16:creationId xmlns:a16="http://schemas.microsoft.com/office/drawing/2014/main" id="{FD0B0EED-FD82-6C5F-F979-C169F5530B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021" y="2732979"/>
                        <a:ext cx="12699" cy="10159"/>
                      </a:xfrm>
                      <a:custGeom>
                        <a:avLst/>
                        <a:gdLst>
                          <a:gd name="connsiteX0" fmla="*/ 12700 w 12699"/>
                          <a:gd name="connsiteY0" fmla="*/ 10160 h 10159"/>
                          <a:gd name="connsiteX1" fmla="*/ 0 w 12699"/>
                          <a:gd name="connsiteY1" fmla="*/ 10160 h 10159"/>
                          <a:gd name="connsiteX2" fmla="*/ 0 w 12699"/>
                          <a:gd name="connsiteY2" fmla="*/ 6350 h 10159"/>
                          <a:gd name="connsiteX3" fmla="*/ 6350 w 12699"/>
                          <a:gd name="connsiteY3" fmla="*/ 0 h 10159"/>
                          <a:gd name="connsiteX4" fmla="*/ 6350 w 12699"/>
                          <a:gd name="connsiteY4" fmla="*/ 0 h 10159"/>
                          <a:gd name="connsiteX5" fmla="*/ 12700 w 12699"/>
                          <a:gd name="connsiteY5" fmla="*/ 6350 h 10159"/>
                          <a:gd name="connsiteX6" fmla="*/ 12700 w 12699"/>
                          <a:gd name="connsiteY6" fmla="*/ 10160 h 101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10159">
                            <a:moveTo>
                              <a:pt x="12700" y="10160"/>
                            </a:moveTo>
                            <a:lnTo>
                              <a:pt x="0" y="1016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1016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8" name="フリーフォーム: 図形 1127">
                        <a:extLst>
                          <a:ext uri="{FF2B5EF4-FFF2-40B4-BE49-F238E27FC236}">
                            <a16:creationId xmlns:a16="http://schemas.microsoft.com/office/drawing/2014/main" id="{23E196B2-A825-CA58-E49B-CCE3EE3538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121" y="2712659"/>
                        <a:ext cx="12699" cy="30479"/>
                      </a:xfrm>
                      <a:custGeom>
                        <a:avLst/>
                        <a:gdLst>
                          <a:gd name="connsiteX0" fmla="*/ 12700 w 12699"/>
                          <a:gd name="connsiteY0" fmla="*/ 30479 h 30479"/>
                          <a:gd name="connsiteX1" fmla="*/ 0 w 12699"/>
                          <a:gd name="connsiteY1" fmla="*/ 30479 h 30479"/>
                          <a:gd name="connsiteX2" fmla="*/ 0 w 12699"/>
                          <a:gd name="connsiteY2" fmla="*/ 6350 h 30479"/>
                          <a:gd name="connsiteX3" fmla="*/ 6350 w 12699"/>
                          <a:gd name="connsiteY3" fmla="*/ 0 h 30479"/>
                          <a:gd name="connsiteX4" fmla="*/ 6350 w 12699"/>
                          <a:gd name="connsiteY4" fmla="*/ 0 h 30479"/>
                          <a:gd name="connsiteX5" fmla="*/ 12700 w 12699"/>
                          <a:gd name="connsiteY5" fmla="*/ 6350 h 30479"/>
                          <a:gd name="connsiteX6" fmla="*/ 12700 w 12699"/>
                          <a:gd name="connsiteY6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30479">
                            <a:moveTo>
                              <a:pt x="12700" y="30479"/>
                            </a:moveTo>
                            <a:lnTo>
                              <a:pt x="0" y="3047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3047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9" name="フリーフォーム: 図形 1128">
                        <a:extLst>
                          <a:ext uri="{FF2B5EF4-FFF2-40B4-BE49-F238E27FC236}">
                            <a16:creationId xmlns:a16="http://schemas.microsoft.com/office/drawing/2014/main" id="{E234988D-171C-9BA2-38CA-0426A7E61A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59071" y="2722819"/>
                        <a:ext cx="12699" cy="20319"/>
                      </a:xfrm>
                      <a:custGeom>
                        <a:avLst/>
                        <a:gdLst>
                          <a:gd name="connsiteX0" fmla="*/ 12700 w 12699"/>
                          <a:gd name="connsiteY0" fmla="*/ 20320 h 20319"/>
                          <a:gd name="connsiteX1" fmla="*/ 0 w 12699"/>
                          <a:gd name="connsiteY1" fmla="*/ 20320 h 20319"/>
                          <a:gd name="connsiteX2" fmla="*/ 0 w 12699"/>
                          <a:gd name="connsiteY2" fmla="*/ 6350 h 20319"/>
                          <a:gd name="connsiteX3" fmla="*/ 6350 w 12699"/>
                          <a:gd name="connsiteY3" fmla="*/ 0 h 20319"/>
                          <a:gd name="connsiteX4" fmla="*/ 6350 w 12699"/>
                          <a:gd name="connsiteY4" fmla="*/ 0 h 20319"/>
                          <a:gd name="connsiteX5" fmla="*/ 12700 w 12699"/>
                          <a:gd name="connsiteY5" fmla="*/ 6350 h 20319"/>
                          <a:gd name="connsiteX6" fmla="*/ 12700 w 12699"/>
                          <a:gd name="connsiteY6" fmla="*/ 20320 h 203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20319">
                            <a:moveTo>
                              <a:pt x="12700" y="20320"/>
                            </a:moveTo>
                            <a:lnTo>
                              <a:pt x="0" y="2032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2032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19" name="グラフィックス 33">
                      <a:extLst>
                        <a:ext uri="{FF2B5EF4-FFF2-40B4-BE49-F238E27FC236}">
                          <a16:creationId xmlns:a16="http://schemas.microsoft.com/office/drawing/2014/main" id="{725A7111-6E6F-1CC2-F774-DD92C456CF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26481" y="2702398"/>
                      <a:ext cx="62279" cy="37603"/>
                      <a:chOff x="6626481" y="2702398"/>
                      <a:chExt cx="62279" cy="37603"/>
                    </a:xfrm>
                    <a:solidFill>
                      <a:schemeClr val="tx1"/>
                    </a:solidFill>
                  </p:grpSpPr>
                  <p:sp>
                    <p:nvSpPr>
                      <p:cNvPr id="1123" name="フリーフォーム: 図形 1122">
                        <a:extLst>
                          <a:ext uri="{FF2B5EF4-FFF2-40B4-BE49-F238E27FC236}">
                            <a16:creationId xmlns:a16="http://schemas.microsoft.com/office/drawing/2014/main" id="{0D0ED6F2-73E3-5B5A-DA50-65946EFAC4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38216" y="2717739"/>
                        <a:ext cx="38708" cy="11555"/>
                      </a:xfrm>
                      <a:custGeom>
                        <a:avLst/>
                        <a:gdLst>
                          <a:gd name="connsiteX0" fmla="*/ 19354 w 38708"/>
                          <a:gd name="connsiteY0" fmla="*/ 0 h 11555"/>
                          <a:gd name="connsiteX1" fmla="*/ 0 w 38708"/>
                          <a:gd name="connsiteY1" fmla="*/ 9144 h 11555"/>
                          <a:gd name="connsiteX2" fmla="*/ 660 w 38708"/>
                          <a:gd name="connsiteY2" fmla="*/ 9703 h 11555"/>
                          <a:gd name="connsiteX3" fmla="*/ 10160 w 38708"/>
                          <a:gd name="connsiteY3" fmla="*/ 10261 h 11555"/>
                          <a:gd name="connsiteX4" fmla="*/ 19354 w 38708"/>
                          <a:gd name="connsiteY4" fmla="*/ 7620 h 11555"/>
                          <a:gd name="connsiteX5" fmla="*/ 28549 w 38708"/>
                          <a:gd name="connsiteY5" fmla="*/ 10261 h 11555"/>
                          <a:gd name="connsiteX6" fmla="*/ 38049 w 38708"/>
                          <a:gd name="connsiteY6" fmla="*/ 9703 h 11555"/>
                          <a:gd name="connsiteX7" fmla="*/ 38709 w 38708"/>
                          <a:gd name="connsiteY7" fmla="*/ 9144 h 11555"/>
                          <a:gd name="connsiteX8" fmla="*/ 19354 w 38708"/>
                          <a:gd name="connsiteY8" fmla="*/ 0 h 115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8708" h="11555">
                            <a:moveTo>
                              <a:pt x="19354" y="0"/>
                            </a:moveTo>
                            <a:cubicBezTo>
                              <a:pt x="11531" y="0"/>
                              <a:pt x="4623" y="3607"/>
                              <a:pt x="0" y="9144"/>
                            </a:cubicBezTo>
                            <a:lnTo>
                              <a:pt x="660" y="9703"/>
                            </a:lnTo>
                            <a:cubicBezTo>
                              <a:pt x="3353" y="11989"/>
                              <a:pt x="7163" y="12141"/>
                              <a:pt x="10160" y="10261"/>
                            </a:cubicBezTo>
                            <a:cubicBezTo>
                              <a:pt x="12852" y="8585"/>
                              <a:pt x="16002" y="7620"/>
                              <a:pt x="19354" y="7620"/>
                            </a:cubicBezTo>
                            <a:cubicBezTo>
                              <a:pt x="22707" y="7620"/>
                              <a:pt x="25908" y="8585"/>
                              <a:pt x="28549" y="10261"/>
                            </a:cubicBezTo>
                            <a:cubicBezTo>
                              <a:pt x="31546" y="12141"/>
                              <a:pt x="35356" y="11989"/>
                              <a:pt x="38049" y="9703"/>
                            </a:cubicBezTo>
                            <a:lnTo>
                              <a:pt x="38709" y="9144"/>
                            </a:lnTo>
                            <a:cubicBezTo>
                              <a:pt x="34035" y="3607"/>
                              <a:pt x="27127" y="0"/>
                              <a:pt x="1935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4" name="フリーフォーム: 図形 1123">
                        <a:extLst>
                          <a:ext uri="{FF2B5EF4-FFF2-40B4-BE49-F238E27FC236}">
                            <a16:creationId xmlns:a16="http://schemas.microsoft.com/office/drawing/2014/main" id="{559EF4C5-F4A9-FE5D-8151-00D42F3688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26481" y="2702398"/>
                        <a:ext cx="62279" cy="16816"/>
                      </a:xfrm>
                      <a:custGeom>
                        <a:avLst/>
                        <a:gdLst>
                          <a:gd name="connsiteX0" fmla="*/ 610 w 62279"/>
                          <a:gd name="connsiteY0" fmla="*/ 13919 h 16816"/>
                          <a:gd name="connsiteX1" fmla="*/ 0 w 62279"/>
                          <a:gd name="connsiteY1" fmla="*/ 14579 h 16816"/>
                          <a:gd name="connsiteX2" fmla="*/ 508 w 62279"/>
                          <a:gd name="connsiteY2" fmla="*/ 14986 h 16816"/>
                          <a:gd name="connsiteX3" fmla="*/ 10211 w 62279"/>
                          <a:gd name="connsiteY3" fmla="*/ 15138 h 16816"/>
                          <a:gd name="connsiteX4" fmla="*/ 31140 w 62279"/>
                          <a:gd name="connsiteY4" fmla="*/ 7671 h 16816"/>
                          <a:gd name="connsiteX5" fmla="*/ 52069 w 62279"/>
                          <a:gd name="connsiteY5" fmla="*/ 15138 h 16816"/>
                          <a:gd name="connsiteX6" fmla="*/ 61772 w 62279"/>
                          <a:gd name="connsiteY6" fmla="*/ 14986 h 16816"/>
                          <a:gd name="connsiteX7" fmla="*/ 62280 w 62279"/>
                          <a:gd name="connsiteY7" fmla="*/ 14579 h 16816"/>
                          <a:gd name="connsiteX8" fmla="*/ 61670 w 62279"/>
                          <a:gd name="connsiteY8" fmla="*/ 13868 h 16816"/>
                          <a:gd name="connsiteX9" fmla="*/ 59537 w 62279"/>
                          <a:gd name="connsiteY9" fmla="*/ 11582 h 16816"/>
                          <a:gd name="connsiteX10" fmla="*/ 58368 w 62279"/>
                          <a:gd name="connsiteY10" fmla="*/ 10515 h 16816"/>
                          <a:gd name="connsiteX11" fmla="*/ 56336 w 62279"/>
                          <a:gd name="connsiteY11" fmla="*/ 8788 h 16816"/>
                          <a:gd name="connsiteX12" fmla="*/ 55066 w 62279"/>
                          <a:gd name="connsiteY12" fmla="*/ 7874 h 16816"/>
                          <a:gd name="connsiteX13" fmla="*/ 52831 w 62279"/>
                          <a:gd name="connsiteY13" fmla="*/ 6350 h 16816"/>
                          <a:gd name="connsiteX14" fmla="*/ 51561 w 62279"/>
                          <a:gd name="connsiteY14" fmla="*/ 5588 h 16816"/>
                          <a:gd name="connsiteX15" fmla="*/ 49021 w 62279"/>
                          <a:gd name="connsiteY15" fmla="*/ 4216 h 16816"/>
                          <a:gd name="connsiteX16" fmla="*/ 47853 w 62279"/>
                          <a:gd name="connsiteY16" fmla="*/ 3658 h 16816"/>
                          <a:gd name="connsiteX17" fmla="*/ 45008 w 62279"/>
                          <a:gd name="connsiteY17" fmla="*/ 2489 h 16816"/>
                          <a:gd name="connsiteX18" fmla="*/ 43941 w 62279"/>
                          <a:gd name="connsiteY18" fmla="*/ 2083 h 16816"/>
                          <a:gd name="connsiteX19" fmla="*/ 40792 w 62279"/>
                          <a:gd name="connsiteY19" fmla="*/ 1219 h 16816"/>
                          <a:gd name="connsiteX20" fmla="*/ 39776 w 62279"/>
                          <a:gd name="connsiteY20" fmla="*/ 965 h 16816"/>
                          <a:gd name="connsiteX21" fmla="*/ 36423 w 62279"/>
                          <a:gd name="connsiteY21" fmla="*/ 406 h 16816"/>
                          <a:gd name="connsiteX22" fmla="*/ 35509 w 62279"/>
                          <a:gd name="connsiteY22" fmla="*/ 254 h 16816"/>
                          <a:gd name="connsiteX23" fmla="*/ 31140 w 62279"/>
                          <a:gd name="connsiteY23" fmla="*/ 0 h 16816"/>
                          <a:gd name="connsiteX24" fmla="*/ 31140 w 62279"/>
                          <a:gd name="connsiteY24" fmla="*/ 0 h 16816"/>
                          <a:gd name="connsiteX25" fmla="*/ 26771 w 62279"/>
                          <a:gd name="connsiteY25" fmla="*/ 254 h 16816"/>
                          <a:gd name="connsiteX26" fmla="*/ 25857 w 62279"/>
                          <a:gd name="connsiteY26" fmla="*/ 406 h 16816"/>
                          <a:gd name="connsiteX27" fmla="*/ 22504 w 62279"/>
                          <a:gd name="connsiteY27" fmla="*/ 965 h 16816"/>
                          <a:gd name="connsiteX28" fmla="*/ 21488 w 62279"/>
                          <a:gd name="connsiteY28" fmla="*/ 1219 h 16816"/>
                          <a:gd name="connsiteX29" fmla="*/ 18339 w 62279"/>
                          <a:gd name="connsiteY29" fmla="*/ 2083 h 16816"/>
                          <a:gd name="connsiteX30" fmla="*/ 17272 w 62279"/>
                          <a:gd name="connsiteY30" fmla="*/ 2489 h 16816"/>
                          <a:gd name="connsiteX31" fmla="*/ 14427 w 62279"/>
                          <a:gd name="connsiteY31" fmla="*/ 3658 h 16816"/>
                          <a:gd name="connsiteX32" fmla="*/ 13259 w 62279"/>
                          <a:gd name="connsiteY32" fmla="*/ 4216 h 16816"/>
                          <a:gd name="connsiteX33" fmla="*/ 10719 w 62279"/>
                          <a:gd name="connsiteY33" fmla="*/ 5588 h 16816"/>
                          <a:gd name="connsiteX34" fmla="*/ 9499 w 62279"/>
                          <a:gd name="connsiteY34" fmla="*/ 6350 h 16816"/>
                          <a:gd name="connsiteX35" fmla="*/ 7264 w 62279"/>
                          <a:gd name="connsiteY35" fmla="*/ 7874 h 16816"/>
                          <a:gd name="connsiteX36" fmla="*/ 6045 w 62279"/>
                          <a:gd name="connsiteY36" fmla="*/ 8788 h 16816"/>
                          <a:gd name="connsiteX37" fmla="*/ 4013 w 62279"/>
                          <a:gd name="connsiteY37" fmla="*/ 10566 h 16816"/>
                          <a:gd name="connsiteX38" fmla="*/ 2896 w 62279"/>
                          <a:gd name="connsiteY38" fmla="*/ 11582 h 16816"/>
                          <a:gd name="connsiteX39" fmla="*/ 762 w 62279"/>
                          <a:gd name="connsiteY39" fmla="*/ 13868 h 168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</a:cxnLst>
                        <a:rect l="l" t="t" r="r" b="b"/>
                        <a:pathLst>
                          <a:path w="62279" h="16816">
                            <a:moveTo>
                              <a:pt x="610" y="13919"/>
                            </a:moveTo>
                            <a:cubicBezTo>
                              <a:pt x="610" y="13919"/>
                              <a:pt x="203" y="14376"/>
                              <a:pt x="0" y="14579"/>
                            </a:cubicBezTo>
                            <a:lnTo>
                              <a:pt x="508" y="14986"/>
                            </a:lnTo>
                            <a:cubicBezTo>
                              <a:pt x="3302" y="17322"/>
                              <a:pt x="7417" y="17475"/>
                              <a:pt x="10211" y="15138"/>
                            </a:cubicBezTo>
                            <a:cubicBezTo>
                              <a:pt x="15900" y="10465"/>
                              <a:pt x="23164" y="7671"/>
                              <a:pt x="31140" y="7671"/>
                            </a:cubicBezTo>
                            <a:cubicBezTo>
                              <a:pt x="39115" y="7671"/>
                              <a:pt x="46380" y="10465"/>
                              <a:pt x="52069" y="15138"/>
                            </a:cubicBezTo>
                            <a:cubicBezTo>
                              <a:pt x="54863" y="17475"/>
                              <a:pt x="58978" y="17322"/>
                              <a:pt x="61772" y="14986"/>
                            </a:cubicBezTo>
                            <a:lnTo>
                              <a:pt x="62280" y="14579"/>
                            </a:lnTo>
                            <a:cubicBezTo>
                              <a:pt x="62280" y="14579"/>
                              <a:pt x="61873" y="14122"/>
                              <a:pt x="61670" y="13868"/>
                            </a:cubicBezTo>
                            <a:cubicBezTo>
                              <a:pt x="60959" y="13106"/>
                              <a:pt x="60299" y="12344"/>
                              <a:pt x="59537" y="11582"/>
                            </a:cubicBezTo>
                            <a:cubicBezTo>
                              <a:pt x="59181" y="11227"/>
                              <a:pt x="58775" y="10871"/>
                              <a:pt x="58368" y="10515"/>
                            </a:cubicBezTo>
                            <a:cubicBezTo>
                              <a:pt x="57708" y="9906"/>
                              <a:pt x="57047" y="9347"/>
                              <a:pt x="56336" y="8788"/>
                            </a:cubicBezTo>
                            <a:cubicBezTo>
                              <a:pt x="55930" y="8483"/>
                              <a:pt x="55523" y="8179"/>
                              <a:pt x="55066" y="7874"/>
                            </a:cubicBezTo>
                            <a:cubicBezTo>
                              <a:pt x="54355" y="7315"/>
                              <a:pt x="53593" y="6807"/>
                              <a:pt x="52831" y="6350"/>
                            </a:cubicBezTo>
                            <a:cubicBezTo>
                              <a:pt x="52425" y="6096"/>
                              <a:pt x="52018" y="5842"/>
                              <a:pt x="51561" y="5588"/>
                            </a:cubicBezTo>
                            <a:cubicBezTo>
                              <a:pt x="50748" y="5080"/>
                              <a:pt x="49885" y="4673"/>
                              <a:pt x="49021" y="4216"/>
                            </a:cubicBezTo>
                            <a:cubicBezTo>
                              <a:pt x="48615" y="4013"/>
                              <a:pt x="48259" y="3810"/>
                              <a:pt x="47853" y="3658"/>
                            </a:cubicBezTo>
                            <a:cubicBezTo>
                              <a:pt x="46938" y="3251"/>
                              <a:pt x="45973" y="2845"/>
                              <a:pt x="45008" y="2489"/>
                            </a:cubicBezTo>
                            <a:cubicBezTo>
                              <a:pt x="44652" y="2337"/>
                              <a:pt x="44297" y="2235"/>
                              <a:pt x="43941" y="2083"/>
                            </a:cubicBezTo>
                            <a:cubicBezTo>
                              <a:pt x="42925" y="1727"/>
                              <a:pt x="41858" y="1473"/>
                              <a:pt x="40792" y="1219"/>
                            </a:cubicBezTo>
                            <a:cubicBezTo>
                              <a:pt x="40436" y="1118"/>
                              <a:pt x="40131" y="1016"/>
                              <a:pt x="39776" y="965"/>
                            </a:cubicBezTo>
                            <a:cubicBezTo>
                              <a:pt x="38658" y="711"/>
                              <a:pt x="37541" y="559"/>
                              <a:pt x="36423" y="406"/>
                            </a:cubicBezTo>
                            <a:cubicBezTo>
                              <a:pt x="36118" y="406"/>
                              <a:pt x="35813" y="305"/>
                              <a:pt x="35509" y="254"/>
                            </a:cubicBezTo>
                            <a:cubicBezTo>
                              <a:pt x="34086" y="102"/>
                              <a:pt x="32613" y="0"/>
                              <a:pt x="31140" y="0"/>
                            </a:cubicBezTo>
                            <a:lnTo>
                              <a:pt x="31140" y="0"/>
                            </a:lnTo>
                            <a:cubicBezTo>
                              <a:pt x="29667" y="0"/>
                              <a:pt x="28244" y="102"/>
                              <a:pt x="26771" y="254"/>
                            </a:cubicBezTo>
                            <a:cubicBezTo>
                              <a:pt x="26466" y="254"/>
                              <a:pt x="26162" y="356"/>
                              <a:pt x="25857" y="406"/>
                            </a:cubicBezTo>
                            <a:cubicBezTo>
                              <a:pt x="24739" y="559"/>
                              <a:pt x="23622" y="711"/>
                              <a:pt x="22504" y="965"/>
                            </a:cubicBezTo>
                            <a:cubicBezTo>
                              <a:pt x="22148" y="1016"/>
                              <a:pt x="21844" y="1118"/>
                              <a:pt x="21488" y="1219"/>
                            </a:cubicBezTo>
                            <a:cubicBezTo>
                              <a:pt x="20421" y="1473"/>
                              <a:pt x="19405" y="1778"/>
                              <a:pt x="18339" y="2083"/>
                            </a:cubicBezTo>
                            <a:cubicBezTo>
                              <a:pt x="17983" y="2184"/>
                              <a:pt x="17627" y="2337"/>
                              <a:pt x="17272" y="2489"/>
                            </a:cubicBezTo>
                            <a:cubicBezTo>
                              <a:pt x="16306" y="2845"/>
                              <a:pt x="15341" y="3200"/>
                              <a:pt x="14427" y="3658"/>
                            </a:cubicBezTo>
                            <a:cubicBezTo>
                              <a:pt x="14021" y="3861"/>
                              <a:pt x="13665" y="4013"/>
                              <a:pt x="13259" y="4216"/>
                            </a:cubicBezTo>
                            <a:cubicBezTo>
                              <a:pt x="12395" y="4623"/>
                              <a:pt x="11531" y="5080"/>
                              <a:pt x="10719" y="5588"/>
                            </a:cubicBezTo>
                            <a:cubicBezTo>
                              <a:pt x="10312" y="5842"/>
                              <a:pt x="9906" y="6096"/>
                              <a:pt x="9499" y="6350"/>
                            </a:cubicBezTo>
                            <a:cubicBezTo>
                              <a:pt x="8737" y="6858"/>
                              <a:pt x="7975" y="7366"/>
                              <a:pt x="7264" y="7874"/>
                            </a:cubicBezTo>
                            <a:cubicBezTo>
                              <a:pt x="6858" y="8179"/>
                              <a:pt x="6401" y="8483"/>
                              <a:pt x="6045" y="8788"/>
                            </a:cubicBezTo>
                            <a:cubicBezTo>
                              <a:pt x="5334" y="9347"/>
                              <a:pt x="4674" y="9957"/>
                              <a:pt x="4013" y="10566"/>
                            </a:cubicBezTo>
                            <a:cubicBezTo>
                              <a:pt x="3658" y="10922"/>
                              <a:pt x="3251" y="11227"/>
                              <a:pt x="2896" y="11582"/>
                            </a:cubicBezTo>
                            <a:cubicBezTo>
                              <a:pt x="2134" y="12293"/>
                              <a:pt x="1422" y="13106"/>
                              <a:pt x="762" y="13868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5" name="フリーフォーム: 図形 1124">
                        <a:extLst>
                          <a:ext uri="{FF2B5EF4-FFF2-40B4-BE49-F238E27FC236}">
                            <a16:creationId xmlns:a16="http://schemas.microsoft.com/office/drawing/2014/main" id="{38D7E085-A23F-1D2D-5B97-6690F03F40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49747" y="2732979"/>
                        <a:ext cx="15544" cy="7022"/>
                      </a:xfrm>
                      <a:custGeom>
                        <a:avLst/>
                        <a:gdLst>
                          <a:gd name="connsiteX0" fmla="*/ 1219 w 15544"/>
                          <a:gd name="connsiteY0" fmla="*/ 4623 h 7022"/>
                          <a:gd name="connsiteX1" fmla="*/ 14427 w 15544"/>
                          <a:gd name="connsiteY1" fmla="*/ 4623 h 7022"/>
                          <a:gd name="connsiteX2" fmla="*/ 15545 w 15544"/>
                          <a:gd name="connsiteY2" fmla="*/ 3658 h 7022"/>
                          <a:gd name="connsiteX3" fmla="*/ 7772 w 15544"/>
                          <a:gd name="connsiteY3" fmla="*/ 0 h 7022"/>
                          <a:gd name="connsiteX4" fmla="*/ 0 w 15544"/>
                          <a:gd name="connsiteY4" fmla="*/ 3658 h 7022"/>
                          <a:gd name="connsiteX5" fmla="*/ 1118 w 15544"/>
                          <a:gd name="connsiteY5" fmla="*/ 4623 h 70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5544" h="7022">
                            <a:moveTo>
                              <a:pt x="1219" y="4623"/>
                            </a:moveTo>
                            <a:cubicBezTo>
                              <a:pt x="5029" y="7823"/>
                              <a:pt x="10617" y="7823"/>
                              <a:pt x="14427" y="4623"/>
                            </a:cubicBezTo>
                            <a:lnTo>
                              <a:pt x="15545" y="3658"/>
                            </a:lnTo>
                            <a:cubicBezTo>
                              <a:pt x="13665" y="1422"/>
                              <a:pt x="10922" y="0"/>
                              <a:pt x="7772" y="0"/>
                            </a:cubicBezTo>
                            <a:cubicBezTo>
                              <a:pt x="4623" y="0"/>
                              <a:pt x="1880" y="1422"/>
                              <a:pt x="0" y="3658"/>
                            </a:cubicBezTo>
                            <a:lnTo>
                              <a:pt x="1118" y="4623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20" name="グラフィックス 33">
                      <a:extLst>
                        <a:ext uri="{FF2B5EF4-FFF2-40B4-BE49-F238E27FC236}">
                          <a16:creationId xmlns:a16="http://schemas.microsoft.com/office/drawing/2014/main" id="{71522661-CD5E-E7E7-AE93-E6EF6B57AB8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08573" y="2703719"/>
                      <a:ext cx="81278" cy="40639"/>
                      <a:chOff x="6708573" y="2703719"/>
                      <a:chExt cx="8127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1" name="フリーフォーム: 図形 1120">
                        <a:extLst>
                          <a:ext uri="{FF2B5EF4-FFF2-40B4-BE49-F238E27FC236}">
                            <a16:creationId xmlns:a16="http://schemas.microsoft.com/office/drawing/2014/main" id="{3CCE12C6-287D-3A50-8084-85840DBADF81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728892" y="2683399"/>
                        <a:ext cx="40639" cy="81278"/>
                      </a:xfrm>
                      <a:custGeom>
                        <a:avLst/>
                        <a:gdLst>
                          <a:gd name="connsiteX0" fmla="*/ 35559 w 40639"/>
                          <a:gd name="connsiteY0" fmla="*/ 0 h 81278"/>
                          <a:gd name="connsiteX1" fmla="*/ 40639 w 40639"/>
                          <a:gd name="connsiteY1" fmla="*/ 5080 h 81278"/>
                          <a:gd name="connsiteX2" fmla="*/ 40639 w 40639"/>
                          <a:gd name="connsiteY2" fmla="*/ 76198 h 81278"/>
                          <a:gd name="connsiteX3" fmla="*/ 35559 w 40639"/>
                          <a:gd name="connsiteY3" fmla="*/ 81278 h 81278"/>
                          <a:gd name="connsiteX4" fmla="*/ 5080 w 40639"/>
                          <a:gd name="connsiteY4" fmla="*/ 81278 h 81278"/>
                          <a:gd name="connsiteX5" fmla="*/ 0 w 40639"/>
                          <a:gd name="connsiteY5" fmla="*/ 76198 h 81278"/>
                          <a:gd name="connsiteX6" fmla="*/ 0 w 40639"/>
                          <a:gd name="connsiteY6" fmla="*/ 5080 h 81278"/>
                          <a:gd name="connsiteX7" fmla="*/ 5080 w 40639"/>
                          <a:gd name="connsiteY7" fmla="*/ 0 h 81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0639" h="81278">
                            <a:moveTo>
                              <a:pt x="35559" y="0"/>
                            </a:moveTo>
                            <a:cubicBezTo>
                              <a:pt x="38365" y="0"/>
                              <a:pt x="40639" y="2274"/>
                              <a:pt x="40639" y="5080"/>
                            </a:cubicBezTo>
                            <a:lnTo>
                              <a:pt x="40639" y="76198"/>
                            </a:lnTo>
                            <a:cubicBezTo>
                              <a:pt x="40639" y="79004"/>
                              <a:pt x="38365" y="81278"/>
                              <a:pt x="35559" y="81278"/>
                            </a:cubicBezTo>
                            <a:lnTo>
                              <a:pt x="5080" y="81278"/>
                            </a:lnTo>
                            <a:cubicBezTo>
                              <a:pt x="2274" y="81278"/>
                              <a:pt x="0" y="79004"/>
                              <a:pt x="0" y="76198"/>
                            </a:cubicBezTo>
                            <a:lnTo>
                              <a:pt x="0" y="5080"/>
                            </a:lnTo>
                            <a:cubicBezTo>
                              <a:pt x="0" y="2274"/>
                              <a:pt x="2274" y="0"/>
                              <a:pt x="508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2528" cap="flat">
                        <a:solidFill>
                          <a:srgbClr val="E6E4EA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2" name="フリーフォーム: 図形 1121">
                        <a:extLst>
                          <a:ext uri="{FF2B5EF4-FFF2-40B4-BE49-F238E27FC236}">
                            <a16:creationId xmlns:a16="http://schemas.microsoft.com/office/drawing/2014/main" id="{ED9991C1-CFDE-F6B1-C6F8-0B10CF5A3F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13653" y="2708849"/>
                        <a:ext cx="71118" cy="30479"/>
                      </a:xfrm>
                      <a:custGeom>
                        <a:avLst/>
                        <a:gdLst>
                          <a:gd name="connsiteX0" fmla="*/ 55879 w 71118"/>
                          <a:gd name="connsiteY0" fmla="*/ 30479 h 30479"/>
                          <a:gd name="connsiteX1" fmla="*/ 15240 w 71118"/>
                          <a:gd name="connsiteY1" fmla="*/ 30479 h 30479"/>
                          <a:gd name="connsiteX2" fmla="*/ 0 w 71118"/>
                          <a:gd name="connsiteY2" fmla="*/ 15240 h 30479"/>
                          <a:gd name="connsiteX3" fmla="*/ 0 w 71118"/>
                          <a:gd name="connsiteY3" fmla="*/ 15240 h 30479"/>
                          <a:gd name="connsiteX4" fmla="*/ 15240 w 71118"/>
                          <a:gd name="connsiteY4" fmla="*/ 0 h 30479"/>
                          <a:gd name="connsiteX5" fmla="*/ 55879 w 71118"/>
                          <a:gd name="connsiteY5" fmla="*/ 0 h 30479"/>
                          <a:gd name="connsiteX6" fmla="*/ 71119 w 71118"/>
                          <a:gd name="connsiteY6" fmla="*/ 15240 h 30479"/>
                          <a:gd name="connsiteX7" fmla="*/ 71119 w 71118"/>
                          <a:gd name="connsiteY7" fmla="*/ 15240 h 30479"/>
                          <a:gd name="connsiteX8" fmla="*/ 55879 w 71118"/>
                          <a:gd name="connsiteY8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1118" h="30479">
                            <a:moveTo>
                              <a:pt x="55879" y="30479"/>
                            </a:moveTo>
                            <a:lnTo>
                              <a:pt x="15240" y="30479"/>
                            </a:lnTo>
                            <a:cubicBezTo>
                              <a:pt x="6807" y="30479"/>
                              <a:pt x="0" y="23672"/>
                              <a:pt x="0" y="15240"/>
                            </a:cubicBezTo>
                            <a:lnTo>
                              <a:pt x="0" y="15240"/>
                            </a:lnTo>
                            <a:cubicBezTo>
                              <a:pt x="0" y="6807"/>
                              <a:pt x="6807" y="0"/>
                              <a:pt x="15240" y="0"/>
                            </a:cubicBezTo>
                            <a:lnTo>
                              <a:pt x="55879" y="0"/>
                            </a:lnTo>
                            <a:cubicBezTo>
                              <a:pt x="64312" y="0"/>
                              <a:pt x="71119" y="6807"/>
                              <a:pt x="71119" y="15240"/>
                            </a:cubicBezTo>
                            <a:lnTo>
                              <a:pt x="71119" y="15240"/>
                            </a:lnTo>
                            <a:cubicBezTo>
                              <a:pt x="71119" y="23672"/>
                              <a:pt x="64312" y="30479"/>
                              <a:pt x="55879" y="30479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111" name="グループ化 1110">
                  <a:extLst>
                    <a:ext uri="{FF2B5EF4-FFF2-40B4-BE49-F238E27FC236}">
                      <a16:creationId xmlns:a16="http://schemas.microsoft.com/office/drawing/2014/main" id="{5674B940-A7EB-B135-F44F-F7D354880755}"/>
                    </a:ext>
                  </a:extLst>
                </p:cNvPr>
                <p:cNvGrpSpPr/>
                <p:nvPr/>
              </p:nvGrpSpPr>
              <p:grpSpPr>
                <a:xfrm>
                  <a:off x="5639813" y="5330090"/>
                  <a:ext cx="912862" cy="108012"/>
                  <a:chOff x="5651729" y="5322113"/>
                  <a:chExt cx="912862" cy="108012"/>
                </a:xfrm>
              </p:grpSpPr>
              <p:sp>
                <p:nvSpPr>
                  <p:cNvPr id="1112" name="楕円 1111">
                    <a:extLst>
                      <a:ext uri="{FF2B5EF4-FFF2-40B4-BE49-F238E27FC236}">
                        <a16:creationId xmlns:a16="http://schemas.microsoft.com/office/drawing/2014/main" id="{17EE7CAA-1B3E-5C1F-1BDA-7995BE438BD6}"/>
                      </a:ext>
                    </a:extLst>
                  </p:cNvPr>
                  <p:cNvSpPr/>
                  <p:nvPr/>
                </p:nvSpPr>
                <p:spPr>
                  <a:xfrm>
                    <a:off x="6054154" y="5322113"/>
                    <a:ext cx="108012" cy="108012"/>
                  </a:xfrm>
                  <a:prstGeom prst="ellips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3" name="二等辺三角形 1112">
                    <a:extLst>
                      <a:ext uri="{FF2B5EF4-FFF2-40B4-BE49-F238E27FC236}">
                        <a16:creationId xmlns:a16="http://schemas.microsoft.com/office/drawing/2014/main" id="{4AF105F8-8D0B-DCB0-BCA4-C616ECA322E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645317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4" name="二等辺三角形 1113">
                    <a:extLst>
                      <a:ext uri="{FF2B5EF4-FFF2-40B4-BE49-F238E27FC236}">
                        <a16:creationId xmlns:a16="http://schemas.microsoft.com/office/drawing/2014/main" id="{69E0126A-9233-D84D-648A-940CD20932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78033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</p:grpSp>
          </p:grpSp>
          <p:pic>
            <p:nvPicPr>
              <p:cNvPr id="1109" name="図 1108">
                <a:extLst>
                  <a:ext uri="{FF2B5EF4-FFF2-40B4-BE49-F238E27FC236}">
                    <a16:creationId xmlns:a16="http://schemas.microsoft.com/office/drawing/2014/main" id="{EDA8EB08-CC40-0D96-9C91-F869CE9B97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21492" y="2791237"/>
                <a:ext cx="1358583" cy="2492095"/>
              </a:xfrm>
              <a:prstGeom prst="rect">
                <a:avLst/>
              </a:prstGeom>
            </p:spPr>
          </p:pic>
        </p:grpSp>
      </p:grpSp>
      <p:sp>
        <p:nvSpPr>
          <p:cNvPr id="1172" name="テキスト プレースホルダー 3">
            <a:extLst>
              <a:ext uri="{FF2B5EF4-FFF2-40B4-BE49-F238E27FC236}">
                <a16:creationId xmlns:a16="http://schemas.microsoft.com/office/drawing/2014/main" id="{03406B93-2023-E435-328F-F9919B752DD9}"/>
              </a:ext>
            </a:extLst>
          </p:cNvPr>
          <p:cNvSpPr txBox="1">
            <a:spLocks/>
          </p:cNvSpPr>
          <p:nvPr/>
        </p:nvSpPr>
        <p:spPr>
          <a:xfrm>
            <a:off x="3116548" y="6382298"/>
            <a:ext cx="5958903" cy="23381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800" dirty="0">
                <a:latin typeface="+mj-ea"/>
                <a:ea typeface="+mj-ea"/>
              </a:rPr>
              <a:t>※1:</a:t>
            </a:r>
            <a:r>
              <a:rPr lang="ja-JP" altLang="en-US" sz="800" dirty="0">
                <a:latin typeface="+mj-ea"/>
                <a:ea typeface="+mj-ea"/>
              </a:rPr>
              <a:t>スマートアンサー調査（</a:t>
            </a:r>
            <a:r>
              <a:rPr lang="en-US" altLang="ja-JP" sz="800" dirty="0">
                <a:latin typeface="+mj-ea"/>
                <a:ea typeface="+mj-ea"/>
              </a:rPr>
              <a:t>2021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月実施</a:t>
            </a:r>
            <a:r>
              <a:rPr lang="en-US" altLang="ja-JP" sz="800" dirty="0">
                <a:latin typeface="+mj-ea"/>
                <a:ea typeface="+mj-ea"/>
              </a:rPr>
              <a:t>/</a:t>
            </a:r>
            <a:r>
              <a:rPr lang="ja-JP" altLang="en-US" sz="800" dirty="0">
                <a:latin typeface="+mj-ea"/>
                <a:ea typeface="+mj-ea"/>
              </a:rPr>
              <a:t>全国</a:t>
            </a:r>
            <a:r>
              <a:rPr lang="en-US" altLang="ja-JP" sz="800" dirty="0">
                <a:latin typeface="+mj-ea"/>
                <a:ea typeface="+mj-ea"/>
              </a:rPr>
              <a:t>15~59</a:t>
            </a:r>
            <a:r>
              <a:rPr lang="ja-JP" altLang="en-US" sz="800" dirty="0">
                <a:latin typeface="+mj-ea"/>
                <a:ea typeface="+mj-ea"/>
              </a:rPr>
              <a:t>歳の男女を対象 サンプル数</a:t>
            </a:r>
            <a:r>
              <a:rPr lang="en-US" altLang="ja-JP" sz="800" dirty="0">
                <a:latin typeface="+mj-ea"/>
                <a:ea typeface="+mj-ea"/>
              </a:rPr>
              <a:t>3,234 </a:t>
            </a:r>
            <a:r>
              <a:rPr lang="ja-JP" altLang="en-US" sz="800" dirty="0">
                <a:latin typeface="+mj-ea"/>
                <a:ea typeface="+mj-ea"/>
              </a:rPr>
              <a:t>　</a:t>
            </a:r>
            <a:r>
              <a:rPr lang="en-US" altLang="ja-JP" sz="800" dirty="0">
                <a:latin typeface="+mj-ea"/>
                <a:ea typeface="+mj-ea"/>
              </a:rPr>
              <a:t>2: Yahoo! JAPAN </a:t>
            </a:r>
            <a:r>
              <a:rPr lang="ja-JP" altLang="en-US" sz="800" dirty="0">
                <a:latin typeface="+mj-ea"/>
                <a:ea typeface="+mj-ea"/>
              </a:rPr>
              <a:t>ユーザー調査</a:t>
            </a:r>
            <a:endParaRPr lang="en-US" altLang="ja-JP" sz="800" dirty="0">
              <a:latin typeface="+mj-ea"/>
              <a:ea typeface="+mj-ea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C850064B-103C-FC9F-28E8-1195AD44AD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79994" y="2003638"/>
            <a:ext cx="524782" cy="807589"/>
          </a:xfrm>
          <a:prstGeom prst="rect">
            <a:avLst/>
          </a:prstGeom>
        </p:spPr>
      </p:pic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A1892EC-DB37-0970-438F-D28BBC0E3B15}"/>
              </a:ext>
            </a:extLst>
          </p:cNvPr>
          <p:cNvSpPr/>
          <p:nvPr/>
        </p:nvSpPr>
        <p:spPr>
          <a:xfrm>
            <a:off x="755604" y="3374259"/>
            <a:ext cx="4812494" cy="99250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D0D4970-15BC-E1CD-FFCB-64E2FB6AE2CF}"/>
              </a:ext>
            </a:extLst>
          </p:cNvPr>
          <p:cNvSpPr txBox="1"/>
          <p:nvPr/>
        </p:nvSpPr>
        <p:spPr>
          <a:xfrm>
            <a:off x="1052567" y="3816240"/>
            <a:ext cx="3731288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dirty="0">
                <a:latin typeface="+mj-ea"/>
                <a:ea typeface="+mj-ea"/>
              </a:rPr>
              <a:t>公式アカウントで、</a:t>
            </a:r>
            <a:r>
              <a:rPr lang="ja-JP" altLang="en-US" sz="1200" b="1" dirty="0">
                <a:latin typeface="+mj-ea"/>
                <a:ea typeface="+mj-ea"/>
              </a:rPr>
              <a:t>朝昼夕夜</a:t>
            </a:r>
            <a:r>
              <a:rPr lang="en-US" altLang="ja-JP" sz="1200" b="1" dirty="0">
                <a:latin typeface="+mj-ea"/>
                <a:ea typeface="+mj-ea"/>
              </a:rPr>
              <a:t>1</a:t>
            </a:r>
            <a:r>
              <a:rPr lang="ja-JP" altLang="en-US" sz="1200" b="1" dirty="0">
                <a:latin typeface="+mj-ea"/>
                <a:ea typeface="+mj-ea"/>
              </a:rPr>
              <a:t>日</a:t>
            </a:r>
            <a:r>
              <a:rPr lang="en-US" altLang="ja-JP" sz="1200" b="1" dirty="0">
                <a:latin typeface="+mj-ea"/>
                <a:ea typeface="+mj-ea"/>
              </a:rPr>
              <a:t>4</a:t>
            </a:r>
            <a:r>
              <a:rPr lang="ja-JP" altLang="en-US" sz="1200" b="1" dirty="0">
                <a:latin typeface="+mj-ea"/>
                <a:ea typeface="+mj-ea"/>
              </a:rPr>
              <a:t>回</a:t>
            </a:r>
            <a:r>
              <a:rPr lang="ja-JP" altLang="en-US" sz="1200" dirty="0">
                <a:latin typeface="+mj-ea"/>
                <a:ea typeface="+mj-ea"/>
              </a:rPr>
              <a:t>、リッチメッセージ配信により、</a:t>
            </a:r>
            <a:r>
              <a:rPr lang="ja-JP" altLang="en-US" sz="1200" b="1" dirty="0">
                <a:latin typeface="+mj-ea"/>
                <a:ea typeface="+mj-ea"/>
              </a:rPr>
              <a:t>タイムリーなニュースを発信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B1DD9FD-DCC8-607F-0825-31B5E9E6626F}"/>
              </a:ext>
            </a:extLst>
          </p:cNvPr>
          <p:cNvGrpSpPr/>
          <p:nvPr/>
        </p:nvGrpSpPr>
        <p:grpSpPr>
          <a:xfrm>
            <a:off x="4706351" y="3584982"/>
            <a:ext cx="457941" cy="658706"/>
            <a:chOff x="2614434" y="3482836"/>
            <a:chExt cx="505858" cy="727632"/>
          </a:xfrm>
        </p:grpSpPr>
        <p:pic>
          <p:nvPicPr>
            <p:cNvPr id="16" name="図 15" descr="アイコ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E87254BF-6DF6-91D7-1680-709BCD8EB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614434" y="3482836"/>
              <a:ext cx="505858" cy="727632"/>
            </a:xfrm>
            <a:prstGeom prst="rect">
              <a:avLst/>
            </a:prstGeom>
          </p:spPr>
        </p:pic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F5769A78-32FB-53BD-1E70-AEDE0535F4D5}"/>
                </a:ext>
              </a:extLst>
            </p:cNvPr>
            <p:cNvSpPr/>
            <p:nvPr/>
          </p:nvSpPr>
          <p:spPr>
            <a:xfrm>
              <a:off x="2655610" y="3805755"/>
              <a:ext cx="270206" cy="153825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20CA1FA-1B16-D501-45F2-29C6D74597E2}"/>
              </a:ext>
            </a:extLst>
          </p:cNvPr>
          <p:cNvSpPr txBox="1"/>
          <p:nvPr/>
        </p:nvSpPr>
        <p:spPr>
          <a:xfrm>
            <a:off x="1460692" y="3431834"/>
            <a:ext cx="3094424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PUSH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型のニュース配信</a:t>
            </a:r>
            <a:endParaRPr kumimoji="1" lang="en-US" altLang="ja-JP" sz="1600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D871843-15AE-3239-2F78-DB297E5E1188}"/>
              </a:ext>
            </a:extLst>
          </p:cNvPr>
          <p:cNvSpPr/>
          <p:nvPr/>
        </p:nvSpPr>
        <p:spPr>
          <a:xfrm>
            <a:off x="755604" y="4540426"/>
            <a:ext cx="4812494" cy="161037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3858FE9-CFE8-B3CB-2001-3E399ED7FCB7}"/>
              </a:ext>
            </a:extLst>
          </p:cNvPr>
          <p:cNvSpPr txBox="1"/>
          <p:nvPr/>
        </p:nvSpPr>
        <p:spPr>
          <a:xfrm>
            <a:off x="979171" y="4582385"/>
            <a:ext cx="4219010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00" b="1" dirty="0">
                <a:solidFill>
                  <a:schemeClr val="accent1"/>
                </a:solidFill>
                <a:latin typeface="+mj-ea"/>
                <a:ea typeface="+mj-ea"/>
              </a:rPr>
              <a:t>パーソナルな情報への興味度が高い</a:t>
            </a:r>
            <a:endParaRPr lang="en-US" altLang="ja-JP" sz="1600" b="1" baseline="30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1EF51E9-DBE8-0E82-3BFA-5AAA9F510C3B}"/>
              </a:ext>
            </a:extLst>
          </p:cNvPr>
          <p:cNvSpPr txBox="1"/>
          <p:nvPr/>
        </p:nvSpPr>
        <p:spPr>
          <a:xfrm>
            <a:off x="1298195" y="5167195"/>
            <a:ext cx="380557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1200" b="1" dirty="0">
                <a:latin typeface="+mj-ea"/>
                <a:ea typeface="+mj-ea"/>
              </a:rPr>
              <a:t>グルメ　　ファッション　　料理　　エンタメ</a:t>
            </a:r>
            <a:r>
              <a:rPr lang="en-US" altLang="ja-JP" sz="1200" b="1" dirty="0">
                <a:latin typeface="+mj-ea"/>
                <a:ea typeface="+mj-ea"/>
              </a:rPr>
              <a:t>/</a:t>
            </a:r>
            <a:r>
              <a:rPr lang="ja-JP" altLang="en-US" sz="1200" b="1" dirty="0">
                <a:latin typeface="+mj-ea"/>
                <a:ea typeface="+mj-ea"/>
              </a:rPr>
              <a:t>芸能</a:t>
            </a:r>
            <a:endParaRPr lang="en-US" altLang="ja-JP" sz="1200" b="1" dirty="0"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ja-JP" altLang="en-US" sz="1200" b="1" dirty="0">
                <a:latin typeface="+mj-ea"/>
                <a:ea typeface="+mj-ea"/>
              </a:rPr>
              <a:t>暮らし　　美容</a:t>
            </a:r>
            <a:r>
              <a:rPr lang="en-US" altLang="ja-JP" sz="1200" b="1" dirty="0">
                <a:latin typeface="+mj-ea"/>
                <a:ea typeface="+mj-ea"/>
              </a:rPr>
              <a:t>/</a:t>
            </a:r>
            <a:r>
              <a:rPr lang="ja-JP" altLang="en-US" sz="1200" b="1" dirty="0">
                <a:latin typeface="+mj-ea"/>
                <a:ea typeface="+mj-ea"/>
              </a:rPr>
              <a:t>コスメ　　  おでかけ</a:t>
            </a:r>
          </a:p>
        </p:txBody>
      </p:sp>
      <p:sp>
        <p:nvSpPr>
          <p:cNvPr id="1029" name="角丸四角形 27">
            <a:extLst>
              <a:ext uri="{FF2B5EF4-FFF2-40B4-BE49-F238E27FC236}">
                <a16:creationId xmlns:a16="http://schemas.microsoft.com/office/drawing/2014/main" id="{771581E1-7F02-8808-1369-09BC3D1910EF}"/>
              </a:ext>
            </a:extLst>
          </p:cNvPr>
          <p:cNvSpPr/>
          <p:nvPr/>
        </p:nvSpPr>
        <p:spPr>
          <a:xfrm>
            <a:off x="1141567" y="4976929"/>
            <a:ext cx="3932589" cy="13965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050" b="1" dirty="0">
                <a:latin typeface="+mj-ea"/>
                <a:ea typeface="+mj-ea"/>
              </a:rPr>
              <a:t>知りたいニュースジャンルランキング </a:t>
            </a:r>
            <a:r>
              <a:rPr lang="en-US" altLang="ja-JP" sz="800" b="1" dirty="0">
                <a:latin typeface="+mj-ea"/>
                <a:ea typeface="+mj-ea"/>
              </a:rPr>
              <a:t>※1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5B95FCC-9F39-400E-00D1-B081F5BC6E5B}"/>
              </a:ext>
            </a:extLst>
          </p:cNvPr>
          <p:cNvSpPr/>
          <p:nvPr/>
        </p:nvSpPr>
        <p:spPr>
          <a:xfrm>
            <a:off x="1199131" y="5717887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5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A3D3A30-5D33-6E5A-1CD7-1FAA4E8A8E5D}"/>
              </a:ext>
            </a:extLst>
          </p:cNvPr>
          <p:cNvSpPr/>
          <p:nvPr/>
        </p:nvSpPr>
        <p:spPr>
          <a:xfrm>
            <a:off x="1989087" y="5725271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latin typeface="+mj-ea"/>
                <a:ea typeface="+mj-ea"/>
              </a:rPr>
              <a:t>5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69D7AFB-B6CB-CCC3-D309-BFDD1F62DBC8}"/>
              </a:ext>
            </a:extLst>
          </p:cNvPr>
          <p:cNvSpPr/>
          <p:nvPr/>
        </p:nvSpPr>
        <p:spPr>
          <a:xfrm>
            <a:off x="3181844" y="5717887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7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030" name="正方形/長方形 1029">
            <a:extLst>
              <a:ext uri="{FF2B5EF4-FFF2-40B4-BE49-F238E27FC236}">
                <a16:creationId xmlns:a16="http://schemas.microsoft.com/office/drawing/2014/main" id="{63B58B28-7421-165A-5A17-34C67A6EE3FB}"/>
              </a:ext>
            </a:extLst>
          </p:cNvPr>
          <p:cNvSpPr/>
          <p:nvPr/>
        </p:nvSpPr>
        <p:spPr>
          <a:xfrm>
            <a:off x="6617980" y="3374259"/>
            <a:ext cx="4812494" cy="992507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31" name="テキスト ボックス 1030">
            <a:extLst>
              <a:ext uri="{FF2B5EF4-FFF2-40B4-BE49-F238E27FC236}">
                <a16:creationId xmlns:a16="http://schemas.microsoft.com/office/drawing/2014/main" id="{8162EAA2-8936-90DA-C5D5-56AA1C58A172}"/>
              </a:ext>
            </a:extLst>
          </p:cNvPr>
          <p:cNvSpPr txBox="1"/>
          <p:nvPr/>
        </p:nvSpPr>
        <p:spPr>
          <a:xfrm>
            <a:off x="6960141" y="3816240"/>
            <a:ext cx="3731288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b="1" dirty="0">
                <a:latin typeface="+mj-ea"/>
                <a:ea typeface="+mj-ea"/>
              </a:rPr>
              <a:t>コメントや投票</a:t>
            </a:r>
            <a:r>
              <a:rPr lang="ja-JP" altLang="en-US" sz="1200" dirty="0">
                <a:latin typeface="+mj-ea"/>
                <a:ea typeface="+mj-ea"/>
              </a:rPr>
              <a:t>形式で記事への</a:t>
            </a:r>
            <a:r>
              <a:rPr lang="ja-JP" altLang="en-US" sz="1200" b="1" dirty="0">
                <a:latin typeface="+mj-ea"/>
                <a:ea typeface="+mj-ea"/>
              </a:rPr>
              <a:t>意見、感想を発信、共有し合う</a:t>
            </a:r>
            <a:r>
              <a:rPr lang="ja-JP" altLang="en-US" sz="1200" dirty="0">
                <a:latin typeface="+mj-ea"/>
                <a:ea typeface="+mj-ea"/>
              </a:rPr>
              <a:t>ことで、ニュースへの理解を深化</a:t>
            </a:r>
          </a:p>
        </p:txBody>
      </p:sp>
      <p:sp>
        <p:nvSpPr>
          <p:cNvPr id="1057" name="テキスト ボックス 1056">
            <a:extLst>
              <a:ext uri="{FF2B5EF4-FFF2-40B4-BE49-F238E27FC236}">
                <a16:creationId xmlns:a16="http://schemas.microsoft.com/office/drawing/2014/main" id="{FFE0F120-99AD-CD76-03FE-ED74F0426551}"/>
              </a:ext>
            </a:extLst>
          </p:cNvPr>
          <p:cNvSpPr txBox="1"/>
          <p:nvPr/>
        </p:nvSpPr>
        <p:spPr>
          <a:xfrm>
            <a:off x="7224954" y="3431834"/>
            <a:ext cx="3405128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00" b="1" dirty="0">
                <a:solidFill>
                  <a:schemeClr val="accent1"/>
                </a:solidFill>
                <a:latin typeface="+mj-ea"/>
                <a:ea typeface="+mj-ea"/>
              </a:rPr>
              <a:t>ユーザーの声を集める、伝える</a:t>
            </a:r>
            <a:endParaRPr lang="en-US" altLang="ja-JP" sz="1600" b="1" baseline="30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58" name="正方形/長方形 1057">
            <a:extLst>
              <a:ext uri="{FF2B5EF4-FFF2-40B4-BE49-F238E27FC236}">
                <a16:creationId xmlns:a16="http://schemas.microsoft.com/office/drawing/2014/main" id="{B91A546B-C70F-EC3E-F60B-279890DCDE45}"/>
              </a:ext>
            </a:extLst>
          </p:cNvPr>
          <p:cNvSpPr/>
          <p:nvPr/>
        </p:nvSpPr>
        <p:spPr>
          <a:xfrm>
            <a:off x="6617980" y="4540426"/>
            <a:ext cx="4812494" cy="1610373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1071" name="Picture 143">
            <a:extLst>
              <a:ext uri="{FF2B5EF4-FFF2-40B4-BE49-F238E27FC236}">
                <a16:creationId xmlns:a16="http://schemas.microsoft.com/office/drawing/2014/main" id="{B71C3E25-AED6-938E-A640-3E69658FC2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578313" y="3830186"/>
            <a:ext cx="526862" cy="415635"/>
          </a:xfrm>
          <a:prstGeom prst="rect">
            <a:avLst/>
          </a:prstGeom>
        </p:spPr>
      </p:pic>
      <p:sp>
        <p:nvSpPr>
          <p:cNvPr id="1073" name="テキスト ボックス 1072">
            <a:extLst>
              <a:ext uri="{FF2B5EF4-FFF2-40B4-BE49-F238E27FC236}">
                <a16:creationId xmlns:a16="http://schemas.microsoft.com/office/drawing/2014/main" id="{16DA4A21-B2BB-E094-BE57-F8335088E91D}"/>
              </a:ext>
            </a:extLst>
          </p:cNvPr>
          <p:cNvSpPr txBox="1"/>
          <p:nvPr/>
        </p:nvSpPr>
        <p:spPr>
          <a:xfrm>
            <a:off x="6817191" y="4582385"/>
            <a:ext cx="4219010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00" b="1" dirty="0">
                <a:solidFill>
                  <a:schemeClr val="accent1"/>
                </a:solidFill>
                <a:latin typeface="+mj-ea"/>
                <a:ea typeface="+mj-ea"/>
              </a:rPr>
              <a:t>「世の中ごと情報消費」を期待</a:t>
            </a:r>
            <a:endParaRPr lang="en-US" altLang="ja-JP" sz="1600" b="1" baseline="30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78" name="角丸四角形 27">
            <a:extLst>
              <a:ext uri="{FF2B5EF4-FFF2-40B4-BE49-F238E27FC236}">
                <a16:creationId xmlns:a16="http://schemas.microsoft.com/office/drawing/2014/main" id="{E84DE93C-CD01-B19C-99CD-ECB0761EC560}"/>
              </a:ext>
            </a:extLst>
          </p:cNvPr>
          <p:cNvSpPr/>
          <p:nvPr/>
        </p:nvSpPr>
        <p:spPr>
          <a:xfrm>
            <a:off x="7039887" y="4976929"/>
            <a:ext cx="3932589" cy="13965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050" b="1" dirty="0">
                <a:latin typeface="+mj-ea"/>
                <a:ea typeface="+mj-ea"/>
              </a:rPr>
              <a:t>情報系メディアとの比較調査 </a:t>
            </a:r>
            <a:r>
              <a:rPr lang="en-US" altLang="ja-JP" sz="800" b="1" dirty="0">
                <a:latin typeface="+mj-ea"/>
                <a:ea typeface="+mj-ea"/>
              </a:rPr>
              <a:t>※2</a:t>
            </a:r>
          </a:p>
        </p:txBody>
      </p:sp>
      <p:graphicFrame>
        <p:nvGraphicFramePr>
          <p:cNvPr id="1096" name="グラフ 1095">
            <a:extLst>
              <a:ext uri="{FF2B5EF4-FFF2-40B4-BE49-F238E27FC236}">
                <a16:creationId xmlns:a16="http://schemas.microsoft.com/office/drawing/2014/main" id="{7D76CC40-6788-D407-C775-56BA94C7AC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012279"/>
              </p:ext>
            </p:extLst>
          </p:nvPr>
        </p:nvGraphicFramePr>
        <p:xfrm>
          <a:off x="7775810" y="5084803"/>
          <a:ext cx="2854272" cy="134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097" name="テキスト プレースホルダー 3">
            <a:extLst>
              <a:ext uri="{FF2B5EF4-FFF2-40B4-BE49-F238E27FC236}">
                <a16:creationId xmlns:a16="http://schemas.microsoft.com/office/drawing/2014/main" id="{AF187BFB-84C4-84C7-26D0-EA1AB3F9FD1E}"/>
              </a:ext>
            </a:extLst>
          </p:cNvPr>
          <p:cNvSpPr txBox="1">
            <a:spLocks/>
          </p:cNvSpPr>
          <p:nvPr/>
        </p:nvSpPr>
        <p:spPr>
          <a:xfrm>
            <a:off x="7153632" y="5364098"/>
            <a:ext cx="891080" cy="18417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" b="1" dirty="0">
                <a:latin typeface="+mj-ea"/>
                <a:ea typeface="+mj-ea"/>
              </a:rPr>
              <a:t>みんなが見てる</a:t>
            </a:r>
          </a:p>
        </p:txBody>
      </p:sp>
      <p:sp>
        <p:nvSpPr>
          <p:cNvPr id="1098" name="テキスト プレースホルダー 3">
            <a:extLst>
              <a:ext uri="{FF2B5EF4-FFF2-40B4-BE49-F238E27FC236}">
                <a16:creationId xmlns:a16="http://schemas.microsoft.com/office/drawing/2014/main" id="{5C728076-1060-CD23-7972-3970B524B43C}"/>
              </a:ext>
            </a:extLst>
          </p:cNvPr>
          <p:cNvSpPr txBox="1">
            <a:spLocks/>
          </p:cNvSpPr>
          <p:nvPr/>
        </p:nvSpPr>
        <p:spPr>
          <a:xfrm>
            <a:off x="7160088" y="5686628"/>
            <a:ext cx="891080" cy="18417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" b="1" dirty="0">
                <a:latin typeface="+mj-ea"/>
                <a:ea typeface="+mj-ea"/>
              </a:rPr>
              <a:t>世の中の大事な</a:t>
            </a:r>
            <a:endParaRPr lang="en-US" altLang="ja-JP" sz="800" b="1" dirty="0">
              <a:latin typeface="+mj-ea"/>
              <a:ea typeface="+mj-ea"/>
            </a:endParaRPr>
          </a:p>
          <a:p>
            <a:r>
              <a:rPr lang="ja-JP" altLang="en-US" sz="800" b="1" dirty="0">
                <a:latin typeface="+mj-ea"/>
                <a:ea typeface="+mj-ea"/>
              </a:rPr>
              <a:t>出来事が分かる</a:t>
            </a:r>
          </a:p>
        </p:txBody>
      </p:sp>
      <p:cxnSp>
        <p:nvCxnSpPr>
          <p:cNvPr id="1101" name="直線コネクタ 1100">
            <a:extLst>
              <a:ext uri="{FF2B5EF4-FFF2-40B4-BE49-F238E27FC236}">
                <a16:creationId xmlns:a16="http://schemas.microsoft.com/office/drawing/2014/main" id="{1C31064D-DA54-658F-40D8-E1F79955EE43}"/>
              </a:ext>
            </a:extLst>
          </p:cNvPr>
          <p:cNvCxnSpPr>
            <a:cxnSpLocks/>
          </p:cNvCxnSpPr>
          <p:nvPr/>
        </p:nvCxnSpPr>
        <p:spPr>
          <a:xfrm>
            <a:off x="7926350" y="5196228"/>
            <a:ext cx="0" cy="854911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46" name="図 1145">
            <a:extLst>
              <a:ext uri="{FF2B5EF4-FFF2-40B4-BE49-F238E27FC236}">
                <a16:creationId xmlns:a16="http://schemas.microsoft.com/office/drawing/2014/main" id="{3D32D7E8-C6AC-E5E9-A55D-555CCE79848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27050" y="5564274"/>
            <a:ext cx="1142420" cy="472430"/>
          </a:xfrm>
          <a:prstGeom prst="rect">
            <a:avLst/>
          </a:prstGeom>
        </p:spPr>
      </p:pic>
      <p:sp>
        <p:nvSpPr>
          <p:cNvPr id="1148" name="テキスト プレースホルダー 3">
            <a:extLst>
              <a:ext uri="{FF2B5EF4-FFF2-40B4-BE49-F238E27FC236}">
                <a16:creationId xmlns:a16="http://schemas.microsoft.com/office/drawing/2014/main" id="{ED9BE90F-50F2-00F2-F6F3-2745D368CFAD}"/>
              </a:ext>
            </a:extLst>
          </p:cNvPr>
          <p:cNvSpPr txBox="1">
            <a:spLocks/>
          </p:cNvSpPr>
          <p:nvPr/>
        </p:nvSpPr>
        <p:spPr>
          <a:xfrm>
            <a:off x="583516" y="1529456"/>
            <a:ext cx="11014609" cy="31086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  <a:defRPr/>
            </a:pP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ユーザーが知りたい、また知るべき</a:t>
            </a:r>
            <a:r>
              <a:rPr lang="ja-JP" altLang="en-US" b="1" dirty="0">
                <a:solidFill>
                  <a:srgbClr val="000048"/>
                </a:solidFill>
                <a:latin typeface="+mj-ea"/>
                <a:ea typeface="+mj-ea"/>
              </a:rPr>
              <a:t>ニュースを多角的に届ける</a:t>
            </a: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ことで、</a:t>
            </a:r>
            <a:r>
              <a:rPr lang="ja-JP" altLang="en-US" b="1" dirty="0">
                <a:solidFill>
                  <a:srgbClr val="000048"/>
                </a:solidFill>
                <a:latin typeface="+mj-ea"/>
                <a:ea typeface="+mj-ea"/>
              </a:rPr>
              <a:t>良質な情報摂取体験</a:t>
            </a: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を生み</a:t>
            </a:r>
            <a:r>
              <a:rPr lang="ja-JP" altLang="en-US" b="1" dirty="0">
                <a:solidFill>
                  <a:srgbClr val="000048"/>
                </a:solidFill>
                <a:latin typeface="+mj-ea"/>
                <a:ea typeface="+mj-ea"/>
              </a:rPr>
              <a:t>利用が習慣化</a:t>
            </a: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。</a:t>
            </a:r>
            <a:endParaRPr lang="en-US" altLang="ja-JP" baseline="30000" dirty="0">
              <a:solidFill>
                <a:srgbClr val="000048"/>
              </a:solidFill>
              <a:latin typeface="+mj-ea"/>
              <a:ea typeface="+mj-ea"/>
            </a:endParaRPr>
          </a:p>
        </p:txBody>
      </p:sp>
      <p:sp>
        <p:nvSpPr>
          <p:cNvPr id="1154" name="角丸四角形 27">
            <a:extLst>
              <a:ext uri="{FF2B5EF4-FFF2-40B4-BE49-F238E27FC236}">
                <a16:creationId xmlns:a16="http://schemas.microsoft.com/office/drawing/2014/main" id="{3967D925-F27C-2175-9DDA-7519FD35B318}"/>
              </a:ext>
            </a:extLst>
          </p:cNvPr>
          <p:cNvSpPr/>
          <p:nvPr/>
        </p:nvSpPr>
        <p:spPr>
          <a:xfrm>
            <a:off x="5461255" y="3696797"/>
            <a:ext cx="1293668" cy="43847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400" b="1" dirty="0">
                <a:latin typeface="+mj-ea"/>
                <a:ea typeface="+mj-ea"/>
              </a:rPr>
              <a:t>伝え方</a:t>
            </a:r>
          </a:p>
        </p:txBody>
      </p:sp>
      <p:sp>
        <p:nvSpPr>
          <p:cNvPr id="1155" name="角丸四角形 27">
            <a:extLst>
              <a:ext uri="{FF2B5EF4-FFF2-40B4-BE49-F238E27FC236}">
                <a16:creationId xmlns:a16="http://schemas.microsoft.com/office/drawing/2014/main" id="{DEBDC94D-EE86-66C5-85E9-8149BFD6AFDF}"/>
              </a:ext>
            </a:extLst>
          </p:cNvPr>
          <p:cNvSpPr/>
          <p:nvPr/>
        </p:nvSpPr>
        <p:spPr>
          <a:xfrm>
            <a:off x="5461255" y="5093507"/>
            <a:ext cx="1293668" cy="43847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400" b="1" dirty="0">
                <a:latin typeface="+mj-ea"/>
                <a:ea typeface="+mj-ea"/>
              </a:rPr>
              <a:t>読まれ方</a:t>
            </a:r>
          </a:p>
        </p:txBody>
      </p:sp>
      <p:sp>
        <p:nvSpPr>
          <p:cNvPr id="1156" name="正方形/長方形 1155">
            <a:extLst>
              <a:ext uri="{FF2B5EF4-FFF2-40B4-BE49-F238E27FC236}">
                <a16:creationId xmlns:a16="http://schemas.microsoft.com/office/drawing/2014/main" id="{8029936E-FF96-1C93-65B2-2CB3AC276C10}"/>
              </a:ext>
            </a:extLst>
          </p:cNvPr>
          <p:cNvSpPr/>
          <p:nvPr/>
        </p:nvSpPr>
        <p:spPr>
          <a:xfrm>
            <a:off x="1199131" y="5352274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1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160" name="正方形/長方形 1159">
            <a:extLst>
              <a:ext uri="{FF2B5EF4-FFF2-40B4-BE49-F238E27FC236}">
                <a16:creationId xmlns:a16="http://schemas.microsoft.com/office/drawing/2014/main" id="{EF8B71DB-0688-3686-4449-D846EE6CEBCB}"/>
              </a:ext>
            </a:extLst>
          </p:cNvPr>
          <p:cNvSpPr/>
          <p:nvPr/>
        </p:nvSpPr>
        <p:spPr>
          <a:xfrm>
            <a:off x="1989087" y="5359658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2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161" name="正方形/長方形 1160">
            <a:extLst>
              <a:ext uri="{FF2B5EF4-FFF2-40B4-BE49-F238E27FC236}">
                <a16:creationId xmlns:a16="http://schemas.microsoft.com/office/drawing/2014/main" id="{453832CC-E2C9-A3FE-A449-6CFFAB361C8C}"/>
              </a:ext>
            </a:extLst>
          </p:cNvPr>
          <p:cNvSpPr/>
          <p:nvPr/>
        </p:nvSpPr>
        <p:spPr>
          <a:xfrm>
            <a:off x="3181844" y="5352274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3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162" name="正方形/長方形 1161">
            <a:extLst>
              <a:ext uri="{FF2B5EF4-FFF2-40B4-BE49-F238E27FC236}">
                <a16:creationId xmlns:a16="http://schemas.microsoft.com/office/drawing/2014/main" id="{2CE48C4F-1CE4-0A81-4F61-A1B547B0FCBC}"/>
              </a:ext>
            </a:extLst>
          </p:cNvPr>
          <p:cNvSpPr/>
          <p:nvPr/>
        </p:nvSpPr>
        <p:spPr>
          <a:xfrm>
            <a:off x="3799064" y="5352274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3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2C7410F-F4DF-E30F-A9A9-AC53C21B09B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1121" y="2286112"/>
            <a:ext cx="1459549" cy="21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23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6A0A0-F1F2-36C3-0956-482FB23EF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A8E1CBF4-D9B8-3E33-410A-1108EB9F531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37240611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8E1CBF4-D9B8-3E33-410A-1108EB9F53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B30FA1-CB35-9053-A387-5F75E4CA46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564262"/>
          </a:xfrm>
        </p:spPr>
        <p:txBody>
          <a:bodyPr/>
          <a:lstStyle/>
          <a:p>
            <a:r>
              <a:rPr lang="ja-JP" altLang="en-US" b="1" dirty="0">
                <a:latin typeface="+mj-ea"/>
                <a:ea typeface="+mj-ea"/>
              </a:rPr>
              <a:t>ユーザーへの圧倒的な影響力と信頼基盤</a:t>
            </a:r>
            <a:r>
              <a:rPr lang="ja-JP" altLang="en-US" dirty="0">
                <a:latin typeface="+mj-ea"/>
                <a:ea typeface="+mj-ea"/>
              </a:rPr>
              <a:t>に、それぞれ独自の強みを活かしたタイアップ広告をラインナップ。</a:t>
            </a:r>
            <a:br>
              <a:rPr lang="en-US" altLang="ja-JP" dirty="0">
                <a:latin typeface="+mj-ea"/>
                <a:ea typeface="+mj-ea"/>
              </a:rPr>
            </a:br>
            <a:r>
              <a:rPr lang="ja-JP" altLang="en-US" dirty="0">
                <a:latin typeface="+mj-ea"/>
                <a:ea typeface="+mj-ea"/>
              </a:rPr>
              <a:t>広告主様のさまざまなプロモーションニーズに応じて、的確なプランとコンテンツをご提案します。</a:t>
            </a:r>
          </a:p>
        </p:txBody>
      </p:sp>
      <p:graphicFrame>
        <p:nvGraphicFramePr>
          <p:cNvPr id="56" name="表 55">
            <a:extLst>
              <a:ext uri="{FF2B5EF4-FFF2-40B4-BE49-F238E27FC236}">
                <a16:creationId xmlns:a16="http://schemas.microsoft.com/office/drawing/2014/main" id="{813812B9-1D90-5655-65E3-1372B4590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116969"/>
              </p:ext>
            </p:extLst>
          </p:nvPr>
        </p:nvGraphicFramePr>
        <p:xfrm>
          <a:off x="587374" y="1761067"/>
          <a:ext cx="11017254" cy="4517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154">
                  <a:extLst>
                    <a:ext uri="{9D8B030D-6E8A-4147-A177-3AD203B41FA5}">
                      <a16:colId xmlns:a16="http://schemas.microsoft.com/office/drawing/2014/main" val="3296025882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3457902273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1950825988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369153055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1466999067"/>
                    </a:ext>
                  </a:extLst>
                </a:gridCol>
              </a:tblGrid>
              <a:tr h="396029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545716"/>
                  </a:ext>
                </a:extLst>
              </a:tr>
              <a:tr h="32323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DIGEST Spot</a:t>
                      </a:r>
                      <a:endParaRPr kumimoji="1" lang="ja-JP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dirty="0">
                          <a:solidFill>
                            <a:schemeClr val="bg1"/>
                          </a:solidFill>
                          <a:latin typeface="+mj-ea"/>
                        </a:rPr>
                        <a:t>LINE NEWS TOP </a:t>
                      </a:r>
                      <a:r>
                        <a:rPr lang="ja-JP" altLang="en-US" sz="1200" b="1" dirty="0">
                          <a:solidFill>
                            <a:schemeClr val="bg1"/>
                          </a:solidFill>
                          <a:latin typeface="+mj-ea"/>
                        </a:rPr>
                        <a:t>タイアップ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ライトプラン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1">
                          <a:solidFill>
                            <a:schemeClr val="bg1"/>
                          </a:solidFill>
                          <a:latin typeface="+mj-ea"/>
                        </a:rPr>
                        <a:t>標準プラン</a:t>
                      </a:r>
                      <a:endParaRPr kumimoji="1" lang="ja-JP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745747"/>
                  </a:ext>
                </a:extLst>
              </a:tr>
              <a:tr h="6184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料金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altLang="ja-JP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500</a:t>
                      </a:r>
                      <a:r>
                        <a:rPr lang="ja-JP" altLang="en-US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万円：平日</a:t>
                      </a: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altLang="ja-JP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600</a:t>
                      </a:r>
                      <a:r>
                        <a:rPr lang="ja-JP" altLang="en-US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万円：土日祝日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1,000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誘導広告費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万円～</a:t>
                      </a:r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＋制作費（概算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:50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万円）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予約型の場合は</a:t>
                      </a:r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500</a:t>
                      </a:r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</a:t>
                      </a:r>
                      <a:endParaRPr kumimoji="1" lang="en-US" altLang="ja-JP" sz="8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誘導広告費</a:t>
                      </a:r>
                      <a:r>
                        <a:rPr kumimoji="1" lang="en-US" altLang="ja-JP" sz="12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400</a:t>
                      </a:r>
                      <a:r>
                        <a:rPr kumimoji="1" lang="ja-JP" altLang="en-US" sz="12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万円～</a:t>
                      </a:r>
                      <a:r>
                        <a:rPr kumimoji="1" lang="en-US" altLang="ja-JP" sz="8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</a:p>
                    <a:p>
                      <a:r>
                        <a:rPr kumimoji="1" lang="ja-JP" altLang="en-US" sz="12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＋制作費（概算</a:t>
                      </a:r>
                      <a:r>
                        <a:rPr kumimoji="1" lang="en-US" altLang="ja-JP" sz="12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:100</a:t>
                      </a:r>
                      <a:r>
                        <a:rPr kumimoji="1" lang="ja-JP" altLang="en-US" sz="12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万円）</a:t>
                      </a:r>
                      <a:endParaRPr kumimoji="1" lang="en-US" altLang="ja-JP" sz="120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8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予約型の場合は</a:t>
                      </a:r>
                      <a:r>
                        <a:rPr kumimoji="1" lang="en-US" altLang="ja-JP" sz="8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500</a:t>
                      </a:r>
                      <a:r>
                        <a:rPr kumimoji="1" lang="ja-JP" altLang="en-US" sz="80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</a:t>
                      </a:r>
                      <a:endParaRPr kumimoji="1" lang="en-US" altLang="ja-JP" sz="8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053442"/>
                  </a:ext>
                </a:extLst>
              </a:tr>
              <a:tr h="12369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タイアップ</a:t>
                      </a:r>
                      <a:br>
                        <a:rPr kumimoji="1" lang="en-US" altLang="ja-JP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ページ</a:t>
                      </a:r>
                      <a:endParaRPr kumimoji="1" lang="en-US" altLang="ja-JP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への誘導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 NEWS 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公式アカウントのリッチメッセージ配信内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指定枠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ターゲティング不可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 NEWS 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公式アカウントの</a:t>
                      </a:r>
                      <a:r>
                        <a:rPr kumimoji="1" lang="ja-JP" altLang="en-US" sz="12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リッチ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メッセージ配信内の指定枠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 NEWS Top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タブ上部の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指定枠：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imps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想定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いずれもターゲティング不可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Yahoo!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広告 ディスプレイ広告 予約型・運用型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任意に選定、組み合わせが可能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Yahoo!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広告 ディスプレイ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広告 予約型・運用型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任意に選定、組み合わせが可能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5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・編集誘導：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Yahoo!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ニュース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Web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ページの指定枠、公式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ご協賛金額によって異なります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24268"/>
                  </a:ext>
                </a:extLst>
              </a:tr>
              <a:tr h="3118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想定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PV </a:t>
                      </a:r>
                      <a:r>
                        <a:rPr kumimoji="1" lang="en-US" altLang="ja-JP" sz="8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非保証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万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PV</a:t>
                      </a:r>
                      <a:r>
                        <a:rPr kumimoji="1" lang="ja-JP" altLang="en-US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～ 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配信時間による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PV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～</a:t>
                      </a:r>
                      <a:endParaRPr kumimoji="1" lang="en-US" altLang="ja-JP" sz="1200" dirty="0">
                        <a:solidFill>
                          <a:schemeClr val="accent3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19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万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PV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～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 </a:t>
                      </a:r>
                      <a:r>
                        <a:rPr kumimoji="1" lang="en-US" altLang="ja-JP" sz="800" dirty="0"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誘導広告のプランニング内容により変動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201702"/>
                  </a:ext>
                </a:extLst>
              </a:tr>
              <a:tr h="12253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コンテンツ特性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300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文字以内のコンパクトなニュース記事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グラフィックや写真を多用した、自由度の高いレイアウト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広告主様への取材を中心に、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1500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～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3000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文字程度で訴求の要点をコンパクトにまとめ、ライトに読ませる記事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>
                          <a:latin typeface="+mj-ea"/>
                          <a:ea typeface="+mj-ea"/>
                        </a:rPr>
                        <a:t>検索データなどヤフーのアセットを活用し、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4000</a:t>
                      </a:r>
                      <a:r>
                        <a:rPr kumimoji="1" lang="ja-JP" altLang="en-US" sz="1200">
                          <a:latin typeface="+mj-ea"/>
                          <a:ea typeface="+mj-ea"/>
                        </a:rPr>
                        <a:t>文字程度で、広告主商品への興味・理解を深く醸成</a:t>
                      </a:r>
                      <a:endParaRPr kumimoji="1" lang="en-US" altLang="ja-JP" sz="1200" dirty="0"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動画、インフォグラフィックなどの体裁も可能</a:t>
                      </a:r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667220"/>
                  </a:ext>
                </a:extLst>
              </a:tr>
              <a:tr h="4054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制作日数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200" dirty="0"/>
                        <a:t>最短</a:t>
                      </a:r>
                      <a:r>
                        <a:rPr lang="en-US" altLang="ja-JP" sz="1200" dirty="0"/>
                        <a:t>10</a:t>
                      </a:r>
                      <a:r>
                        <a:rPr lang="ja-JP" altLang="en-US" sz="1200" dirty="0"/>
                        <a:t>営業日ほど</a:t>
                      </a:r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30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営業日～</a:t>
                      </a:r>
                      <a:endParaRPr kumimoji="1" lang="en-US" altLang="ja-JP" sz="1200" dirty="0"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800" dirty="0"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制作内容により変動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営業日～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制作内容により変動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営業日～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制作内容により変動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669243"/>
                  </a:ext>
                </a:extLst>
              </a:tr>
            </a:tbl>
          </a:graphicData>
        </a:graphic>
      </p:graphicFrame>
      <p:pic>
        <p:nvPicPr>
          <p:cNvPr id="12" name="Picture 2">
            <a:extLst>
              <a:ext uri="{FF2B5EF4-FFF2-40B4-BE49-F238E27FC236}">
                <a16:creationId xmlns:a16="http://schemas.microsoft.com/office/drawing/2014/main" id="{2DE2C5BE-1DB7-F91E-E9EC-0AF683363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958" y="1858366"/>
            <a:ext cx="1438684" cy="23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E02F563-CA40-6B71-3A1E-EA13BDBEF9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3011" y="1866794"/>
            <a:ext cx="1242302" cy="182096"/>
          </a:xfrm>
          <a:prstGeom prst="rect">
            <a:avLst/>
          </a:prstGeom>
        </p:spPr>
      </p:pic>
      <p:sp>
        <p:nvSpPr>
          <p:cNvPr id="7" name="タイトル 2">
            <a:extLst>
              <a:ext uri="{FF2B5EF4-FFF2-40B4-BE49-F238E27FC236}">
                <a16:creationId xmlns:a16="http://schemas.microsoft.com/office/drawing/2014/main" id="{8B6962C6-6464-72FB-9FE9-19BECD4D8CE4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タイアップ広告の商品ラインナップ・特徴</a:t>
            </a: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0078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B96B2-E8B5-0799-BC14-2F176B894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5BC35CBC-CB77-9C40-3844-0E52337B7CA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20162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720F883-7487-2433-9827-4206CFF538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91016E-7C66-85B8-E405-5D6EAE00A8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564262"/>
          </a:xfrm>
        </p:spPr>
        <p:txBody>
          <a:bodyPr/>
          <a:lstStyle/>
          <a:p>
            <a:r>
              <a:rPr lang="ja-JP" altLang="en-US" dirty="0">
                <a:latin typeface="+mj-ea"/>
                <a:ea typeface="+mj-ea"/>
              </a:rPr>
              <a:t>タイアップ広告の商品詳細は下記のセールスシートでご確認ください。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なお、事前の掲載可否の確認を必須とさせていただいておりますので、下記にしたがってお問い合わせください。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FE394E-2BC3-4006-DDA2-0265C00A5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109" y="2046890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インク 17">
                <a:extLst>
                  <a:ext uri="{FF2B5EF4-FFF2-40B4-BE49-F238E27FC236}">
                    <a16:creationId xmlns:a16="http://schemas.microsoft.com/office/drawing/2014/main" id="{7E438F4E-C901-A3B6-59BE-A3BEAC137D56}"/>
                  </a:ext>
                </a:extLst>
              </p14:cNvPr>
              <p14:cNvContentPartPr/>
              <p14:nvPr/>
            </p14:nvContentPartPr>
            <p14:xfrm>
              <a:off x="6817160" y="-152480"/>
              <a:ext cx="360" cy="360"/>
            </p14:xfrm>
          </p:contentPart>
        </mc:Choice>
        <mc:Fallback xmlns="">
          <p:pic>
            <p:nvPicPr>
              <p:cNvPr id="18" name="インク 17">
                <a:extLst>
                  <a:ext uri="{FF2B5EF4-FFF2-40B4-BE49-F238E27FC236}">
                    <a16:creationId xmlns:a16="http://schemas.microsoft.com/office/drawing/2014/main" id="{3424FC75-0F7E-51EF-A166-6759945F26F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811040" y="-158600"/>
                <a:ext cx="12600" cy="12600"/>
              </a:xfrm>
              <a:prstGeom prst="rect">
                <a:avLst/>
              </a:prstGeom>
            </p:spPr>
          </p:pic>
        </mc:Fallback>
      </mc:AlternateContent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19C4CAC5-33C9-A9BC-87D0-6CEE0DC84B6B}"/>
              </a:ext>
            </a:extLst>
          </p:cNvPr>
          <p:cNvCxnSpPr>
            <a:cxnSpLocks/>
          </p:cNvCxnSpPr>
          <p:nvPr/>
        </p:nvCxnSpPr>
        <p:spPr>
          <a:xfrm>
            <a:off x="2980833" y="2549706"/>
            <a:ext cx="4010206" cy="0"/>
          </a:xfrm>
          <a:prstGeom prst="line">
            <a:avLst/>
          </a:prstGeom>
          <a:ln w="571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8890A1E-3CE6-9F3B-D9A0-C95E0832BD74}"/>
              </a:ext>
            </a:extLst>
          </p:cNvPr>
          <p:cNvSpPr/>
          <p:nvPr/>
        </p:nvSpPr>
        <p:spPr>
          <a:xfrm>
            <a:off x="1016435" y="2875717"/>
            <a:ext cx="1773768" cy="101362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セールスシート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3FAC627-F259-8FD7-A13B-95964198434A}"/>
              </a:ext>
            </a:extLst>
          </p:cNvPr>
          <p:cNvSpPr/>
          <p:nvPr/>
        </p:nvSpPr>
        <p:spPr>
          <a:xfrm>
            <a:off x="2980833" y="2856667"/>
            <a:ext cx="4010206" cy="103005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LINE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ヤフー 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for Business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媒体資料・ガイドライン</a:t>
            </a:r>
            <a:endParaRPr lang="en-US" altLang="ja-JP" sz="1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ja-JP" sz="5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 fontAlgn="base">
              <a:spcAft>
                <a:spcPts val="825"/>
              </a:spcAft>
            </a:pPr>
            <a:r>
              <a:rPr lang="ja-JP" altLang="en-US" sz="1200" dirty="0">
                <a:solidFill>
                  <a:srgbClr val="003E9A"/>
                </a:solidFill>
                <a:latin typeface="+mj-ea"/>
                <a:ea typeface="+mj-ea"/>
              </a:rPr>
              <a:t>　</a:t>
            </a:r>
            <a:r>
              <a:rPr lang="ja-JP" altLang="en-US" sz="1200" u="sng" dirty="0">
                <a:solidFill>
                  <a:srgbClr val="003E9A"/>
                </a:solidFill>
                <a:latin typeface="+mj-ea"/>
                <a:ea typeface="+mj-ea"/>
                <a:hlinkClick r:id="rId12"/>
              </a:rPr>
              <a:t>・</a:t>
            </a:r>
            <a:r>
              <a:rPr lang="en-US" altLang="ja-JP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LINE NEWS 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媒体資料 </a:t>
            </a:r>
            <a:r>
              <a:rPr lang="en-US" altLang="ja-JP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2025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年</a:t>
            </a:r>
            <a:r>
              <a:rPr lang="en-US" altLang="ja-JP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7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月</a:t>
            </a:r>
            <a:r>
              <a:rPr lang="en-US" altLang="ja-JP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-9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月期</a:t>
            </a:r>
            <a:endParaRPr lang="ja-JP" altLang="en-US" sz="1200" i="0" dirty="0">
              <a:solidFill>
                <a:srgbClr val="FFFFFF"/>
              </a:solidFill>
              <a:effectLst/>
              <a:latin typeface="+mj-ea"/>
              <a:ea typeface="+mj-ea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8FBD886-6502-69C6-DB65-1BB4F2B8A922}"/>
              </a:ext>
            </a:extLst>
          </p:cNvPr>
          <p:cNvSpPr/>
          <p:nvPr/>
        </p:nvSpPr>
        <p:spPr>
          <a:xfrm>
            <a:off x="7181669" y="2856667"/>
            <a:ext cx="4010206" cy="1030056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Yahoo!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マーケティングソリューション </a:t>
            </a:r>
            <a:endParaRPr lang="en-US" altLang="ja-JP" sz="1200" dirty="0">
              <a:solidFill>
                <a:schemeClr val="tx1"/>
              </a:solidFill>
              <a:latin typeface="+mj-ea"/>
              <a:ea typeface="+mj-ea"/>
              <a:hlinkClick r:id="rId13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エージェンシーポータル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 </a:t>
            </a:r>
            <a:endParaRPr lang="en-US" altLang="ja-JP" sz="1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800" dirty="0">
                <a:solidFill>
                  <a:schemeClr val="tx1"/>
                </a:solidFill>
                <a:latin typeface="+mj-ea"/>
                <a:ea typeface="+mj-ea"/>
              </a:rPr>
              <a:t>※</a:t>
            </a:r>
            <a:r>
              <a:rPr lang="ja-JP" altLang="en-US" sz="800" dirty="0">
                <a:solidFill>
                  <a:schemeClr val="tx1"/>
                </a:solidFill>
                <a:latin typeface="+mj-ea"/>
                <a:ea typeface="+mj-ea"/>
              </a:rPr>
              <a:t>契約代理店様のみアクセス可</a:t>
            </a:r>
            <a:endParaRPr lang="en-US" altLang="ja-JP" sz="8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ja-JP" sz="5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800" dirty="0">
                <a:solidFill>
                  <a:schemeClr val="tx1"/>
                </a:solidFill>
                <a:latin typeface="+mj-ea"/>
                <a:ea typeface="+mj-ea"/>
                <a:hlinkClick r:id="rId14"/>
              </a:rPr>
              <a:t>・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Yahoo!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ニュース　タイアップ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(2025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年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4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月～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2025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年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9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月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)</a:t>
            </a:r>
            <a:endParaRPr kumimoji="1" lang="ja-JP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9410C55-511F-493F-19BF-906C9726D630}"/>
              </a:ext>
            </a:extLst>
          </p:cNvPr>
          <p:cNvSpPr/>
          <p:nvPr/>
        </p:nvSpPr>
        <p:spPr>
          <a:xfrm>
            <a:off x="1016435" y="4001331"/>
            <a:ext cx="1773768" cy="202516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掲載可否の確認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46E16B0-9FB3-ED4E-8F2A-9B68FF45CA9B}"/>
              </a:ext>
            </a:extLst>
          </p:cNvPr>
          <p:cNvSpPr/>
          <p:nvPr/>
        </p:nvSpPr>
        <p:spPr>
          <a:xfrm>
            <a:off x="2980833" y="4001333"/>
            <a:ext cx="4010206" cy="202517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5"/>
              </a:rPr>
              <a:t>こちら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から企業・商材に関する掲載可否を申請願います。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企業・商材可否が完了しましたら、制作可否判断シートに訴求内容をご記載のうえ、下記までご連絡ください。</a:t>
            </a: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・記事制作可否に関するお問い合わせ用メールアドレス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　：</a:t>
            </a: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ml-sales-media-req@lycorp.co.jp</a:t>
            </a: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・新規お問い合わせ用メールアドレス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　：</a:t>
            </a: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ml-sales-media-req@lycorp.co.jp</a:t>
            </a:r>
            <a:endParaRPr kumimoji="1" lang="ja-JP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CD2782A-32AC-6490-2E60-93D5AAF70F04}"/>
              </a:ext>
            </a:extLst>
          </p:cNvPr>
          <p:cNvSpPr/>
          <p:nvPr/>
        </p:nvSpPr>
        <p:spPr>
          <a:xfrm>
            <a:off x="7181669" y="4001330"/>
            <a:ext cx="4010206" cy="202516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rgbClr val="0D0D0D"/>
                </a:solidFill>
                <a:latin typeface="+mj-ea"/>
                <a:ea typeface="+mj-ea"/>
              </a:rPr>
              <a:t>弊社担当営業宛に以下の項目をご連絡ください。</a:t>
            </a:r>
            <a:endParaRPr lang="en-US" altLang="ja-JP" sz="1200" dirty="0">
              <a:solidFill>
                <a:srgbClr val="0D0D0D"/>
              </a:solidFill>
              <a:latin typeface="+mj-ea"/>
              <a:ea typeface="+mj-ea"/>
            </a:endParaRPr>
          </a:p>
          <a:p>
            <a:r>
              <a:rPr lang="ja-JP" altLang="en-US" sz="1200" dirty="0">
                <a:solidFill>
                  <a:srgbClr val="0D0D0D"/>
                </a:solidFill>
                <a:latin typeface="+mj-ea"/>
                <a:ea typeface="+mj-ea"/>
              </a:rPr>
              <a:t>回答まで最大5営業日いただきます。</a:t>
            </a:r>
            <a:endParaRPr lang="en-US" altLang="ja-JP" sz="1200" dirty="0">
              <a:solidFill>
                <a:srgbClr val="0D0D0D"/>
              </a:solidFill>
              <a:latin typeface="+mj-ea"/>
              <a:ea typeface="+mj-ea"/>
            </a:endParaRPr>
          </a:p>
          <a:p>
            <a:r>
              <a:rPr lang="ja-JP" altLang="en-US" sz="1200" dirty="0">
                <a:solidFill>
                  <a:srgbClr val="0D0D0D"/>
                </a:solidFill>
                <a:latin typeface="+mj-ea"/>
                <a:ea typeface="+mj-ea"/>
              </a:rPr>
              <a:t>・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掲載を希望されるタイアップ広告商品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・広告主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・参考</a:t>
            </a:r>
            <a:r>
              <a:rPr lang="en" altLang="ja-JP" sz="1200" dirty="0">
                <a:solidFill>
                  <a:schemeClr val="tx1"/>
                </a:solidFill>
                <a:latin typeface="+mj-ea"/>
                <a:ea typeface="+mj-ea"/>
              </a:rPr>
              <a:t>URL</a:t>
            </a:r>
            <a:r>
              <a:rPr lang="ja-JP" altLang="en" sz="1200" dirty="0">
                <a:solidFill>
                  <a:schemeClr val="tx1"/>
                </a:solidFill>
                <a:latin typeface="+mj-ea"/>
                <a:ea typeface="+mj-ea"/>
              </a:rPr>
              <a:t>（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商品やキャンペーンのサイト）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・タイアップ実施の目的・</a:t>
            </a:r>
            <a:r>
              <a:rPr lang="en" altLang="ja-JP" sz="1200" dirty="0">
                <a:solidFill>
                  <a:schemeClr val="tx1"/>
                </a:solidFill>
                <a:latin typeface="+mj-ea"/>
                <a:ea typeface="+mj-ea"/>
              </a:rPr>
              <a:t>KPI</a:t>
            </a:r>
            <a:endParaRPr lang="ja-JP" altLang="en-US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・予算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・掲載期間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57C0C54-6A01-3D02-E2B9-7FCA3CAD374D}"/>
              </a:ext>
            </a:extLst>
          </p:cNvPr>
          <p:cNvCxnSpPr>
            <a:cxnSpLocks/>
          </p:cNvCxnSpPr>
          <p:nvPr/>
        </p:nvCxnSpPr>
        <p:spPr>
          <a:xfrm>
            <a:off x="7181669" y="2549706"/>
            <a:ext cx="4010206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6" name="図 5">
            <a:extLst>
              <a:ext uri="{FF2B5EF4-FFF2-40B4-BE49-F238E27FC236}">
                <a16:creationId xmlns:a16="http://schemas.microsoft.com/office/drawing/2014/main" id="{135829E7-B05D-919F-0907-13D911F9EB1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60472" y="2091272"/>
            <a:ext cx="1459549" cy="213940"/>
          </a:xfrm>
          <a:prstGeom prst="rect">
            <a:avLst/>
          </a:prstGeom>
        </p:spPr>
      </p:pic>
      <p:sp>
        <p:nvSpPr>
          <p:cNvPr id="8" name="タイトル 2">
            <a:extLst>
              <a:ext uri="{FF2B5EF4-FFF2-40B4-BE49-F238E27FC236}">
                <a16:creationId xmlns:a16="http://schemas.microsoft.com/office/drawing/2014/main" id="{FE07F8C6-9086-CEF1-71DB-A4899042A14A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2"/>
                </a:solidFill>
                <a:latin typeface="+mj-ea"/>
              </a:rPr>
              <a:t>詳細資料とお問い合わせ方法</a:t>
            </a: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27571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7917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BCレイアウト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12331</TotalTime>
  <Words>1392</Words>
  <Application>Microsoft Office PowerPoint</Application>
  <PresentationFormat>ワイド画面</PresentationFormat>
  <Paragraphs>225</Paragraphs>
  <Slides>8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Meiryo</vt:lpstr>
      <vt:lpstr>Meiryo</vt:lpstr>
      <vt:lpstr>游ゴシック</vt:lpstr>
      <vt:lpstr>Arial</vt:lpstr>
      <vt:lpstr>CBCレイアウト</vt:lpstr>
      <vt:lpstr>think-cellスライド</vt:lpstr>
      <vt:lpstr>PowerPoint プレゼンテーション</vt:lpstr>
      <vt:lpstr>PowerPoint プレゼンテーション</vt:lpstr>
      <vt:lpstr>PowerPoint プレゼンテーション</vt:lpstr>
      <vt:lpstr>LINE NEWS・Yahoo!ニュースの媒体特性①</vt:lpstr>
      <vt:lpstr>LINE NEWS・Yahoo!ニュースの媒体特性➁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平野 武</dc:creator>
  <cp:keywords/>
  <dc:description/>
  <cp:lastModifiedBy>平野 武</cp:lastModifiedBy>
  <cp:revision>102</cp:revision>
  <dcterms:created xsi:type="dcterms:W3CDTF">2024-07-26T04:17:15Z</dcterms:created>
  <dcterms:modified xsi:type="dcterms:W3CDTF">2025-07-14T11:13:49Z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2025-01-24T06:11:04Z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6b361219-ec79-46f8-93ac-a090e6a7189c</vt:lpwstr>
  </property>
  <property fmtid="{D5CDD505-2E9C-101B-9397-08002B2CF9AE}" pid="8" name="MSIP_Label_defa4170-0d19-0005-0004-bc88714345d2_ContentBits">
    <vt:lpwstr>0</vt:lpwstr>
  </property>
</Properties>
</file>