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1" r:id="rId1"/>
  </p:sldMasterIdLst>
  <p:notesMasterIdLst>
    <p:notesMasterId r:id="rId17"/>
  </p:notesMasterIdLst>
  <p:sldIdLst>
    <p:sldId id="1622" r:id="rId2"/>
    <p:sldId id="534" r:id="rId3"/>
    <p:sldId id="535" r:id="rId4"/>
    <p:sldId id="618" r:id="rId5"/>
    <p:sldId id="586" r:id="rId6"/>
    <p:sldId id="1669" r:id="rId7"/>
    <p:sldId id="606" r:id="rId8"/>
    <p:sldId id="1672" r:id="rId9"/>
    <p:sldId id="1673" r:id="rId10"/>
    <p:sldId id="593" r:id="rId11"/>
    <p:sldId id="1670" r:id="rId12"/>
    <p:sldId id="594" r:id="rId13"/>
    <p:sldId id="596" r:id="rId14"/>
    <p:sldId id="597" r:id="rId15"/>
    <p:sldId id="1623"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CBDAED-8FAA-01D8-06CB-634B5094DA5F}" name="五十嵐 圭輔" initials="五十嵐" userId="S::kigarash@yahoo-corp.jp::34ffecf3-94b1-4ebb-902e-d55b71b1d5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454"/>
    <a:srgbClr val="0D0D0D"/>
    <a:srgbClr val="002AFF"/>
    <a:srgbClr val="002060"/>
    <a:srgbClr val="F77911"/>
    <a:srgbClr val="FF0000"/>
    <a:srgbClr val="F5F5F5"/>
    <a:srgbClr val="999999"/>
    <a:srgbClr val="E9E9E9"/>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78B4F0-1894-4500-92A2-FF2BDC3C8E62}" v="38" dt="2025-07-08T11:51:35.731"/>
    <p1510:client id="{D7155421-888D-4F5A-90DD-CE911AC93E79}" v="39" dt="2025-07-07T07:30:45.02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60" autoAdjust="0"/>
    <p:restoredTop sz="96353" autoAdjust="0"/>
  </p:normalViewPr>
  <p:slideViewPr>
    <p:cSldViewPr snapToGrid="0">
      <p:cViewPr varScale="1">
        <p:scale>
          <a:sx n="74" d="100"/>
          <a:sy n="74" d="100"/>
        </p:scale>
        <p:origin x="1234" y="283"/>
      </p:cViewPr>
      <p:guideLst/>
    </p:cSldViewPr>
  </p:slideViewPr>
  <p:outlineViewPr>
    <p:cViewPr>
      <p:scale>
        <a:sx n="33" d="100"/>
        <a:sy n="33" d="100"/>
      </p:scale>
      <p:origin x="0" y="0"/>
    </p:cViewPr>
  </p:outlineViewPr>
  <p:notesTextViewPr>
    <p:cViewPr>
      <p:scale>
        <a:sx n="240" d="100"/>
        <a:sy n="24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kurai Hideaki （櫻井英昭）" userId="P1VVbHtxO+yFer1VstNgqerffv1i8mjmoXXWTVBd63s=" providerId="None" clId="Web-{904DE9AE-F61C-4664-B378-4062FCAF04AB}"/>
    <pc:docChg chg="modSld">
      <pc:chgData name="Sakurai Hideaki （櫻井英昭）" userId="P1VVbHtxO+yFer1VstNgqerffv1i8mjmoXXWTVBd63s=" providerId="None" clId="Web-{904DE9AE-F61C-4664-B378-4062FCAF04AB}" dt="2025-01-08T09:07:47.062" v="1" actId="20577"/>
      <pc:docMkLst>
        <pc:docMk/>
      </pc:docMkLst>
      <pc:sldChg chg="modSp">
        <pc:chgData name="Sakurai Hideaki （櫻井英昭）" userId="P1VVbHtxO+yFer1VstNgqerffv1i8mjmoXXWTVBd63s=" providerId="None" clId="Web-{904DE9AE-F61C-4664-B378-4062FCAF04AB}" dt="2025-01-08T09:07:47.062" v="1" actId="20577"/>
        <pc:sldMkLst>
          <pc:docMk/>
          <pc:sldMk cId="1743943446" sldId="1674"/>
        </pc:sldMkLst>
      </pc:sldChg>
    </pc:docChg>
  </pc:docChgLst>
  <pc:docChgLst>
    <pc:chgData name="Kokai Atsuko （小海敦子）" userId="L6bB4jHlHcRUiQQGNmGDLwj/Ol6G9cBLDF4AzB8dhY0=" providerId="None" clId="Web-{A33EEF30-1174-4C84-BEC8-0EAC104D7107}"/>
    <pc:docChg chg="modSld">
      <pc:chgData name="Kokai Atsuko （小海敦子）" userId="L6bB4jHlHcRUiQQGNmGDLwj/Ol6G9cBLDF4AzB8dhY0=" providerId="None" clId="Web-{A33EEF30-1174-4C84-BEC8-0EAC104D7107}" dt="2024-12-23T01:46:29.124" v="134" actId="14100"/>
      <pc:docMkLst>
        <pc:docMk/>
      </pc:docMkLst>
      <pc:sldChg chg="addSp modSp">
        <pc:chgData name="Kokai Atsuko （小海敦子）" userId="L6bB4jHlHcRUiQQGNmGDLwj/Ol6G9cBLDF4AzB8dhY0=" providerId="None" clId="Web-{A33EEF30-1174-4C84-BEC8-0EAC104D7107}" dt="2024-12-23T01:46:29.124" v="134" actId="14100"/>
        <pc:sldMkLst>
          <pc:docMk/>
          <pc:sldMk cId="3379695661" sldId="606"/>
        </pc:sldMkLst>
      </pc:sldChg>
    </pc:docChg>
  </pc:docChgLst>
  <pc:docChgLst>
    <pc:chgData name="Kokai Atsuko （小海敦子）" userId="L6bB4jHlHcRUiQQGNmGDLwj/Ol6G9cBLDF4AzB8dhY0=" providerId="None" clId="Web-{0078B4F0-1894-4500-92A2-FF2BDC3C8E62}"/>
    <pc:docChg chg="modSld">
      <pc:chgData name="Kokai Atsuko （小海敦子）" userId="L6bB4jHlHcRUiQQGNmGDLwj/Ol6G9cBLDF4AzB8dhY0=" providerId="None" clId="Web-{0078B4F0-1894-4500-92A2-FF2BDC3C8E62}" dt="2025-07-08T11:51:29.090" v="31"/>
      <pc:docMkLst>
        <pc:docMk/>
      </pc:docMkLst>
      <pc:sldChg chg="modSp">
        <pc:chgData name="Kokai Atsuko （小海敦子）" userId="L6bB4jHlHcRUiQQGNmGDLwj/Ol6G9cBLDF4AzB8dhY0=" providerId="None" clId="Web-{0078B4F0-1894-4500-92A2-FF2BDC3C8E62}" dt="2025-07-08T11:51:29.090" v="31"/>
        <pc:sldMkLst>
          <pc:docMk/>
          <pc:sldMk cId="3379695661" sldId="606"/>
        </pc:sldMkLst>
        <pc:graphicFrameChg chg="mod modGraphic">
          <ac:chgData name="Kokai Atsuko （小海敦子）" userId="L6bB4jHlHcRUiQQGNmGDLwj/Ol6G9cBLDF4AzB8dhY0=" providerId="None" clId="Web-{0078B4F0-1894-4500-92A2-FF2BDC3C8E62}" dt="2025-07-08T11:51:29.090" v="31"/>
          <ac:graphicFrameMkLst>
            <pc:docMk/>
            <pc:sldMk cId="3379695661" sldId="606"/>
            <ac:graphicFrameMk id="10" creationId="{8D6FD0B5-1C48-2E4A-A909-7ABA89B39DE9}"/>
          </ac:graphicFrameMkLst>
        </pc:graphicFrameChg>
      </pc:sldChg>
    </pc:docChg>
  </pc:docChgLst>
  <pc:docChgLst>
    <pc:chgData name="平野 武" userId="3cfe3d63-3e2d-444e-9c54-10e92370b90a" providerId="ADAL" clId="{A215BF59-69C4-4416-B0C6-6F302902F729}"/>
    <pc:docChg chg="undo custSel addSld delSld modSld delMainMaster modMainMaster">
      <pc:chgData name="平野 武" userId="3cfe3d63-3e2d-444e-9c54-10e92370b90a" providerId="ADAL" clId="{A215BF59-69C4-4416-B0C6-6F302902F729}" dt="2024-07-18T07:02:11.132" v="542" actId="207"/>
      <pc:docMkLst>
        <pc:docMk/>
      </pc:docMkLst>
      <pc:sldChg chg="addSp delSp modSp mod modClrScheme chgLayout">
        <pc:chgData name="平野 武" userId="3cfe3d63-3e2d-444e-9c54-10e92370b90a" providerId="ADAL" clId="{A215BF59-69C4-4416-B0C6-6F302902F729}" dt="2024-07-18T06:22:30.588" v="206" actId="1036"/>
        <pc:sldMkLst>
          <pc:docMk/>
          <pc:sldMk cId="839962835" sldId="534"/>
        </pc:sldMkLst>
      </pc:sldChg>
      <pc:sldChg chg="addSp delSp modSp mod modClrScheme chgLayout">
        <pc:chgData name="平野 武" userId="3cfe3d63-3e2d-444e-9c54-10e92370b90a" providerId="ADAL" clId="{A215BF59-69C4-4416-B0C6-6F302902F729}" dt="2024-07-18T06:53:21.159" v="540" actId="1076"/>
        <pc:sldMkLst>
          <pc:docMk/>
          <pc:sldMk cId="2376920946" sldId="535"/>
        </pc:sldMkLst>
      </pc:sldChg>
      <pc:sldChg chg="del">
        <pc:chgData name="平野 武" userId="3cfe3d63-3e2d-444e-9c54-10e92370b90a" providerId="ADAL" clId="{A215BF59-69C4-4416-B0C6-6F302902F729}" dt="2024-07-18T06:47:21.218" v="471" actId="47"/>
        <pc:sldMkLst>
          <pc:docMk/>
          <pc:sldMk cId="2127803042" sldId="582"/>
        </pc:sldMkLst>
      </pc:sldChg>
      <pc:sldChg chg="del">
        <pc:chgData name="平野 武" userId="3cfe3d63-3e2d-444e-9c54-10e92370b90a" providerId="ADAL" clId="{A215BF59-69C4-4416-B0C6-6F302902F729}" dt="2024-07-18T06:29:13.391" v="357" actId="47"/>
        <pc:sldMkLst>
          <pc:docMk/>
          <pc:sldMk cId="507945939" sldId="584"/>
        </pc:sldMkLst>
      </pc:sldChg>
      <pc:sldChg chg="addSp delSp modSp mod modClrScheme chgLayout">
        <pc:chgData name="平野 武" userId="3cfe3d63-3e2d-444e-9c54-10e92370b90a" providerId="ADAL" clId="{A215BF59-69C4-4416-B0C6-6F302902F729}" dt="2024-07-18T06:49:45.319" v="514" actId="207"/>
        <pc:sldMkLst>
          <pc:docMk/>
          <pc:sldMk cId="3316887855" sldId="586"/>
        </pc:sldMkLst>
      </pc:sldChg>
      <pc:sldChg chg="delSp modSp mod modClrScheme chgLayout">
        <pc:chgData name="平野 武" userId="3cfe3d63-3e2d-444e-9c54-10e92370b90a" providerId="ADAL" clId="{A215BF59-69C4-4416-B0C6-6F302902F729}" dt="2024-07-18T06:52:49.308" v="532" actId="207"/>
        <pc:sldMkLst>
          <pc:docMk/>
          <pc:sldMk cId="3217542853" sldId="587"/>
        </pc:sldMkLst>
      </pc:sldChg>
      <pc:sldChg chg="addSp delSp modSp mod modClrScheme chgLayout">
        <pc:chgData name="平野 武" userId="3cfe3d63-3e2d-444e-9c54-10e92370b90a" providerId="ADAL" clId="{A215BF59-69C4-4416-B0C6-6F302902F729}" dt="2024-07-18T07:02:00.587" v="541" actId="207"/>
        <pc:sldMkLst>
          <pc:docMk/>
          <pc:sldMk cId="1331585386" sldId="593"/>
        </pc:sldMkLst>
      </pc:sldChg>
      <pc:sldChg chg="delSp modSp mod modClrScheme chgLayout">
        <pc:chgData name="平野 武" userId="3cfe3d63-3e2d-444e-9c54-10e92370b90a" providerId="ADAL" clId="{A215BF59-69C4-4416-B0C6-6F302902F729}" dt="2024-07-18T06:51:48.181" v="526" actId="20577"/>
        <pc:sldMkLst>
          <pc:docMk/>
          <pc:sldMk cId="510646049" sldId="594"/>
        </pc:sldMkLst>
      </pc:sldChg>
      <pc:sldChg chg="delSp modSp mod modClrScheme chgLayout">
        <pc:chgData name="平野 武" userId="3cfe3d63-3e2d-444e-9c54-10e92370b90a" providerId="ADAL" clId="{A215BF59-69C4-4416-B0C6-6F302902F729}" dt="2024-07-18T06:50:33.280" v="519" actId="207"/>
        <pc:sldMkLst>
          <pc:docMk/>
          <pc:sldMk cId="1293248654" sldId="596"/>
        </pc:sldMkLst>
      </pc:sldChg>
      <pc:sldChg chg="delSp modSp mod modClrScheme chgLayout">
        <pc:chgData name="平野 武" userId="3cfe3d63-3e2d-444e-9c54-10e92370b90a" providerId="ADAL" clId="{A215BF59-69C4-4416-B0C6-6F302902F729}" dt="2024-07-18T07:02:11.132" v="542" actId="207"/>
        <pc:sldMkLst>
          <pc:docMk/>
          <pc:sldMk cId="1788672482" sldId="597"/>
        </pc:sldMkLst>
      </pc:sldChg>
      <pc:sldChg chg="delSp modSp mod modClrScheme chgLayout">
        <pc:chgData name="平野 武" userId="3cfe3d63-3e2d-444e-9c54-10e92370b90a" providerId="ADAL" clId="{A215BF59-69C4-4416-B0C6-6F302902F729}" dt="2024-07-18T06:53:01.384" v="536" actId="207"/>
        <pc:sldMkLst>
          <pc:docMk/>
          <pc:sldMk cId="3379695661" sldId="606"/>
        </pc:sldMkLst>
      </pc:sldChg>
      <pc:sldChg chg="addSp delSp modSp mod modClrScheme chgLayout">
        <pc:chgData name="平野 武" userId="3cfe3d63-3e2d-444e-9c54-10e92370b90a" providerId="ADAL" clId="{A215BF59-69C4-4416-B0C6-6F302902F729}" dt="2024-07-18T06:52:55.215" v="534" actId="207"/>
        <pc:sldMkLst>
          <pc:docMk/>
          <pc:sldMk cId="1141183853" sldId="610"/>
        </pc:sldMkLst>
      </pc:sldChg>
      <pc:sldChg chg="addSp delSp modSp mod modClrScheme chgLayout">
        <pc:chgData name="平野 武" userId="3cfe3d63-3e2d-444e-9c54-10e92370b90a" providerId="ADAL" clId="{A215BF59-69C4-4416-B0C6-6F302902F729}" dt="2024-07-18T06:26:23.475" v="302" actId="207"/>
        <pc:sldMkLst>
          <pc:docMk/>
          <pc:sldMk cId="2047344195" sldId="618"/>
        </pc:sldMkLst>
      </pc:sldChg>
      <pc:sldChg chg="addSp delSp modSp mod modClrScheme chgLayout">
        <pc:chgData name="平野 武" userId="3cfe3d63-3e2d-444e-9c54-10e92370b90a" providerId="ADAL" clId="{A215BF59-69C4-4416-B0C6-6F302902F729}" dt="2024-07-18T06:18:12.616" v="60" actId="20577"/>
        <pc:sldMkLst>
          <pc:docMk/>
          <pc:sldMk cId="2630889694" sldId="1622"/>
        </pc:sldMkLst>
      </pc:sldChg>
      <pc:sldChg chg="mod modClrScheme chgLayout">
        <pc:chgData name="平野 武" userId="3cfe3d63-3e2d-444e-9c54-10e92370b90a" providerId="ADAL" clId="{A215BF59-69C4-4416-B0C6-6F302902F729}" dt="2024-07-18T06:51:27.125" v="524" actId="700"/>
        <pc:sldMkLst>
          <pc:docMk/>
          <pc:sldMk cId="3151868907" sldId="1623"/>
        </pc:sldMkLst>
      </pc:sldChg>
      <pc:sldChg chg="del">
        <pc:chgData name="平野 武" userId="3cfe3d63-3e2d-444e-9c54-10e92370b90a" providerId="ADAL" clId="{A215BF59-69C4-4416-B0C6-6F302902F729}" dt="2024-07-18T06:51:15.582" v="523" actId="47"/>
        <pc:sldMkLst>
          <pc:docMk/>
          <pc:sldMk cId="511631909" sldId="1668"/>
        </pc:sldMkLst>
      </pc:sldChg>
      <pc:sldChg chg="addSp delSp modSp add mod">
        <pc:chgData name="平野 武" userId="3cfe3d63-3e2d-444e-9c54-10e92370b90a" providerId="ADAL" clId="{A215BF59-69C4-4416-B0C6-6F302902F729}" dt="2024-07-18T06:29:10.026" v="356"/>
        <pc:sldMkLst>
          <pc:docMk/>
          <pc:sldMk cId="1208438652" sldId="1669"/>
        </pc:sldMkLst>
      </pc:sldChg>
      <pc:sldChg chg="addSp delSp modSp add mod">
        <pc:chgData name="平野 武" userId="3cfe3d63-3e2d-444e-9c54-10e92370b90a" providerId="ADAL" clId="{A215BF59-69C4-4416-B0C6-6F302902F729}" dt="2024-07-18T06:47:13.419" v="470" actId="1076"/>
        <pc:sldMkLst>
          <pc:docMk/>
          <pc:sldMk cId="1130748547" sldId="1670"/>
        </pc:sldMkLst>
      </pc:sldChg>
      <pc:sldChg chg="add del">
        <pc:chgData name="平野 武" userId="3cfe3d63-3e2d-444e-9c54-10e92370b90a" providerId="ADAL" clId="{A215BF59-69C4-4416-B0C6-6F302902F729}" dt="2024-07-18T06:46:47.744" v="468"/>
        <pc:sldMkLst>
          <pc:docMk/>
          <pc:sldMk cId="2414595648" sldId="1671"/>
        </pc:sldMkLst>
      </pc:sldChg>
      <pc:sldMasterChg chg="del delSldLayout">
        <pc:chgData name="平野 武" userId="3cfe3d63-3e2d-444e-9c54-10e92370b90a" providerId="ADAL" clId="{A215BF59-69C4-4416-B0C6-6F302902F729}" dt="2024-07-18T06:51:27.125" v="524" actId="700"/>
        <pc:sldMasterMkLst>
          <pc:docMk/>
          <pc:sldMasterMk cId="0" sldId="2147483648"/>
        </pc:sldMasterMkLst>
        <pc:sldLayoutChg chg="del">
          <pc:chgData name="平野 武" userId="3cfe3d63-3e2d-444e-9c54-10e92370b90a" providerId="ADAL" clId="{A215BF59-69C4-4416-B0C6-6F302902F729}" dt="2024-07-18T06:51:27.125" v="524" actId="700"/>
          <pc:sldLayoutMkLst>
            <pc:docMk/>
            <pc:sldMasterMk cId="0" sldId="2147483648"/>
            <pc:sldLayoutMk cId="3508878547" sldId="2147483760"/>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673850040" sldId="2147483792"/>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539595894" sldId="214748379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269037812" sldId="2147483845"/>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181426637" sldId="2147483846"/>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744673791" sldId="2147483847"/>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067027767" sldId="2147483848"/>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190462539" sldId="214748384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578150316" sldId="2147483850"/>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405972247" sldId="2147483851"/>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609868477" sldId="2147483852"/>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187498654" sldId="2147483853"/>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403119152" sldId="2147483854"/>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482410844" sldId="2147483855"/>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710566082" sldId="2147483856"/>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915664000" sldId="2147483857"/>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1709907972" sldId="2147483858"/>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2118762369" sldId="2147483859"/>
          </pc:sldLayoutMkLst>
        </pc:sldLayoutChg>
        <pc:sldLayoutChg chg="del">
          <pc:chgData name="平野 武" userId="3cfe3d63-3e2d-444e-9c54-10e92370b90a" providerId="ADAL" clId="{A215BF59-69C4-4416-B0C6-6F302902F729}" dt="2024-07-18T06:51:27.125" v="524" actId="700"/>
          <pc:sldLayoutMkLst>
            <pc:docMk/>
            <pc:sldMasterMk cId="0" sldId="2147483648"/>
            <pc:sldLayoutMk cId="3225597791" sldId="2147483860"/>
          </pc:sldLayoutMkLst>
        </pc:sldLayoutChg>
      </pc:sldMasterChg>
      <pc:sldMasterChg chg="modSldLayout">
        <pc:chgData name="平野 武" userId="3cfe3d63-3e2d-444e-9c54-10e92370b90a" providerId="ADAL" clId="{A215BF59-69C4-4416-B0C6-6F302902F729}" dt="2024-07-18T06:49:11.654" v="513"/>
        <pc:sldMasterMkLst>
          <pc:docMk/>
          <pc:sldMasterMk cId="3325696323" sldId="2147483861"/>
        </pc:sldMasterMkLst>
        <pc:sldLayoutChg chg="addSp delSp modSp mod">
          <pc:chgData name="平野 武" userId="3cfe3d63-3e2d-444e-9c54-10e92370b90a" providerId="ADAL" clId="{A215BF59-69C4-4416-B0C6-6F302902F729}" dt="2024-07-18T06:19:51.601" v="90" actId="478"/>
          <pc:sldLayoutMkLst>
            <pc:docMk/>
            <pc:sldMasterMk cId="3325696323" sldId="2147483861"/>
            <pc:sldLayoutMk cId="1337992456" sldId="2147483868"/>
          </pc:sldLayoutMkLst>
        </pc:sldLayoutChg>
        <pc:sldLayoutChg chg="modSp mod">
          <pc:chgData name="平野 武" userId="3cfe3d63-3e2d-444e-9c54-10e92370b90a" providerId="ADAL" clId="{A215BF59-69C4-4416-B0C6-6F302902F729}" dt="2024-07-18T06:25:49.808" v="300"/>
          <pc:sldLayoutMkLst>
            <pc:docMk/>
            <pc:sldMasterMk cId="3325696323" sldId="2147483861"/>
            <pc:sldLayoutMk cId="1070752687" sldId="2147483870"/>
          </pc:sldLayoutMkLst>
        </pc:sldLayoutChg>
        <pc:sldLayoutChg chg="modSp mod">
          <pc:chgData name="平野 武" userId="3cfe3d63-3e2d-444e-9c54-10e92370b90a" providerId="ADAL" clId="{A215BF59-69C4-4416-B0C6-6F302902F729}" dt="2024-07-18T06:29:51.903" v="370"/>
          <pc:sldLayoutMkLst>
            <pc:docMk/>
            <pc:sldMasterMk cId="3325696323" sldId="2147483861"/>
            <pc:sldLayoutMk cId="625840593" sldId="2147483871"/>
          </pc:sldLayoutMkLst>
        </pc:sldLayoutChg>
        <pc:sldLayoutChg chg="addSp delSp modSp mod">
          <pc:chgData name="平野 武" userId="3cfe3d63-3e2d-444e-9c54-10e92370b90a" providerId="ADAL" clId="{A215BF59-69C4-4416-B0C6-6F302902F729}" dt="2024-07-18T06:49:11.654" v="513"/>
          <pc:sldLayoutMkLst>
            <pc:docMk/>
            <pc:sldMasterMk cId="3325696323" sldId="2147483861"/>
            <pc:sldLayoutMk cId="3961776188" sldId="2147483876"/>
          </pc:sldLayoutMkLst>
        </pc:sldLayoutChg>
      </pc:sldMasterChg>
    </pc:docChg>
  </pc:docChgLst>
  <pc:docChgLst>
    <pc:chgData name="Koiwa Tetsuya （小岩哲也）" userId="S82ofGJgKF91fShyWkCCVRqxgs0zrWBB/crYMMw9TcU=" providerId="None" clId="Web-{D7155421-888D-4F5A-90DD-CE911AC93E79}"/>
    <pc:docChg chg="modSld">
      <pc:chgData name="Koiwa Tetsuya （小岩哲也）" userId="S82ofGJgKF91fShyWkCCVRqxgs0zrWBB/crYMMw9TcU=" providerId="None" clId="Web-{D7155421-888D-4F5A-90DD-CE911AC93E79}" dt="2025-07-07T07:30:45.024" v="25"/>
      <pc:docMkLst>
        <pc:docMk/>
      </pc:docMkLst>
      <pc:sldChg chg="modSp">
        <pc:chgData name="Koiwa Tetsuya （小岩哲也）" userId="S82ofGJgKF91fShyWkCCVRqxgs0zrWBB/crYMMw9TcU=" providerId="None" clId="Web-{D7155421-888D-4F5A-90DD-CE911AC93E79}" dt="2025-07-07T07:30:45.024" v="25"/>
        <pc:sldMkLst>
          <pc:docMk/>
          <pc:sldMk cId="3379695661" sldId="606"/>
        </pc:sldMkLst>
        <pc:graphicFrameChg chg="mod modGraphic">
          <ac:chgData name="Koiwa Tetsuya （小岩哲也）" userId="S82ofGJgKF91fShyWkCCVRqxgs0zrWBB/crYMMw9TcU=" providerId="None" clId="Web-{D7155421-888D-4F5A-90DD-CE911AC93E79}" dt="2025-07-07T07:30:45.024" v="25"/>
          <ac:graphicFrameMkLst>
            <pc:docMk/>
            <pc:sldMk cId="3379695661" sldId="606"/>
            <ac:graphicFrameMk id="10" creationId="{8D6FD0B5-1C48-2E4A-A909-7ABA89B39DE9}"/>
          </ac:graphicFrameMkLst>
        </pc:graphicFrameChg>
      </pc:sldChg>
      <pc:sldChg chg="modSp">
        <pc:chgData name="Koiwa Tetsuya （小岩哲也）" userId="S82ofGJgKF91fShyWkCCVRqxgs0zrWBB/crYMMw9TcU=" providerId="None" clId="Web-{D7155421-888D-4F5A-90DD-CE911AC93E79}" dt="2025-07-07T07:30:33.414" v="23"/>
        <pc:sldMkLst>
          <pc:docMk/>
          <pc:sldMk cId="2653601624" sldId="1672"/>
        </pc:sldMkLst>
        <pc:graphicFrameChg chg="mod modGraphic">
          <ac:chgData name="Koiwa Tetsuya （小岩哲也）" userId="S82ofGJgKF91fShyWkCCVRqxgs0zrWBB/crYMMw9TcU=" providerId="None" clId="Web-{D7155421-888D-4F5A-90DD-CE911AC93E79}" dt="2025-07-07T07:30:33.414" v="23"/>
          <ac:graphicFrameMkLst>
            <pc:docMk/>
            <pc:sldMk cId="2653601624" sldId="1672"/>
            <ac:graphicFrameMk id="10" creationId="{66D1630D-545E-1449-273F-A943229DB742}"/>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2025/7/16</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DB931-A6CC-7768-C259-DEA6B2E5199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18B286-7F83-0319-526E-3A03441F14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7A8F7C7-24DD-E1D9-3395-9A47149C665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45FDED4-22EA-137D-4966-D6510586A1B9}"/>
              </a:ext>
            </a:extLst>
          </p:cNvPr>
          <p:cNvSpPr>
            <a:spLocks noGrp="1"/>
          </p:cNvSpPr>
          <p:nvPr>
            <p:ph type="sldNum" sz="quarter" idx="10"/>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2916766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F6599-3312-3614-F9CB-A720E9B66E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689BD2-841B-C2F4-6262-BC0E4B335CD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C2C5650-401B-3EBB-16BC-AF2ADEABFE8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7C53609-010A-FFAA-BAD0-B77DED8393FF}"/>
              </a:ext>
            </a:extLst>
          </p:cNvPr>
          <p:cNvSpPr>
            <a:spLocks noGrp="1"/>
          </p:cNvSpPr>
          <p:nvPr>
            <p:ph type="sldNum" sz="quarter" idx="10"/>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3625077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8448836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877163" cy="230832"/>
          </a:xfrm>
          <a:prstGeom prst="rect">
            <a:avLst/>
          </a:prstGeom>
          <a:noFill/>
        </p:spPr>
        <p:txBody>
          <a:bodyPr wrap="none" rtlCol="0">
            <a:spAutoFit/>
          </a:bodyPr>
          <a:lstStyle/>
          <a:p>
            <a:r>
              <a:rPr kumimoji="1" lang="ja-JP" altLang="en-US" sz="900" dirty="0">
                <a:solidFill>
                  <a:schemeClr val="bg1"/>
                </a:solidFill>
              </a:rPr>
              <a:t>商品スペック</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cstate="print">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62584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Tree>
    <p:extLst>
      <p:ext uri="{BB962C8B-B14F-4D97-AF65-F5344CB8AC3E}">
        <p14:creationId xmlns:p14="http://schemas.microsoft.com/office/powerpoint/2010/main" val="740936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Tree>
    <p:extLst>
      <p:ext uri="{BB962C8B-B14F-4D97-AF65-F5344CB8AC3E}">
        <p14:creationId xmlns:p14="http://schemas.microsoft.com/office/powerpoint/2010/main" val="2335347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Tree>
    <p:extLst>
      <p:ext uri="{BB962C8B-B14F-4D97-AF65-F5344CB8AC3E}">
        <p14:creationId xmlns:p14="http://schemas.microsoft.com/office/powerpoint/2010/main" val="1095625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1"/>
                </a:solidFill>
              </a:rPr>
              <a:t>実施フロー</a:t>
            </a:r>
          </a:p>
        </p:txBody>
      </p:sp>
    </p:spTree>
    <p:extLst>
      <p:ext uri="{BB962C8B-B14F-4D97-AF65-F5344CB8AC3E}">
        <p14:creationId xmlns:p14="http://schemas.microsoft.com/office/powerpoint/2010/main" val="2026356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その他：注意事項</a:t>
            </a:r>
          </a:p>
        </p:txBody>
      </p:sp>
      <p:pic>
        <p:nvPicPr>
          <p:cNvPr id="3" name="図プレースホルダー 8" descr="アイコン&#10;&#10;自動的に生成された説明">
            <a:extLst>
              <a:ext uri="{FF2B5EF4-FFF2-40B4-BE49-F238E27FC236}">
                <a16:creationId xmlns:a16="http://schemas.microsoft.com/office/drawing/2014/main" id="{677FEE8E-4F20-4A1C-B07B-5206B3C8768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Tree>
    <p:extLst>
      <p:ext uri="{BB962C8B-B14F-4D97-AF65-F5344CB8AC3E}">
        <p14:creationId xmlns:p14="http://schemas.microsoft.com/office/powerpoint/2010/main" val="3961776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17785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89368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dirty="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7368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099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11843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7512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4" name="角丸四角形 3">
            <a:extLst>
              <a:ext uri="{FF2B5EF4-FFF2-40B4-BE49-F238E27FC236}">
                <a16:creationId xmlns:a16="http://schemas.microsoft.com/office/drawing/2014/main" id="{56AC80A0-8E2E-9EEC-7C45-D1B8CE173A33}"/>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2" name="テキスト ボックス 11">
            <a:extLst>
              <a:ext uri="{FF2B5EF4-FFF2-40B4-BE49-F238E27FC236}">
                <a16:creationId xmlns:a16="http://schemas.microsoft.com/office/drawing/2014/main" id="{C2734095-19E6-29B8-375B-AB57ACCFB5CD}"/>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12300066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791284"/>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2709386"/>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36274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2331284"/>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32493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881264"/>
            <a:ext cx="5414600" cy="360040"/>
          </a:xfrm>
          <a:prstGeom prst="rect">
            <a:avLst/>
          </a:prstGeom>
        </p:spPr>
        <p:txBody>
          <a:bodyPr>
            <a:normAutofit/>
          </a:bodyPr>
          <a:lstStyle>
            <a:lvl1pPr marL="0" indent="0">
              <a:buNone/>
              <a:defRPr sz="1800" b="1">
                <a:solidFill>
                  <a:srgbClr val="00003E"/>
                </a:solidFill>
              </a:defRPr>
            </a:lvl1pPr>
          </a:lstStyle>
          <a:p>
            <a:pPr lvl="0"/>
            <a:r>
              <a:rPr kumimoji="1" lang="ja-JP" altLang="en-US" dirty="0"/>
              <a:t>概要</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835858"/>
            <a:ext cx="5414600" cy="360040"/>
          </a:xfrm>
          <a:prstGeom prst="rect">
            <a:avLst/>
          </a:prstGeom>
        </p:spPr>
        <p:txBody>
          <a:bodyPr>
            <a:normAutofit/>
          </a:bodyPr>
          <a:lstStyle>
            <a:lvl1pPr marL="0" indent="0">
              <a:buNone/>
              <a:defRPr sz="1800" b="1">
                <a:solidFill>
                  <a:srgbClr val="00003E"/>
                </a:solidFill>
              </a:defRPr>
            </a:lvl1pPr>
          </a:lstStyle>
          <a:p>
            <a:r>
              <a:rPr lang="ja-JP" altLang="en-US" dirty="0"/>
              <a:t>商品スペック</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760307"/>
            <a:ext cx="5414600" cy="360040"/>
          </a:xfrm>
          <a:prstGeom prst="rect">
            <a:avLst/>
          </a:prstGeom>
        </p:spPr>
        <p:txBody>
          <a:bodyPr>
            <a:normAutofit/>
          </a:bodyPr>
          <a:lstStyle>
            <a:lvl1pPr marL="0" indent="0">
              <a:buNone/>
              <a:defRPr sz="1800" b="1">
                <a:solidFill>
                  <a:srgbClr val="00003E"/>
                </a:solidFill>
              </a:defRPr>
            </a:lvl1pPr>
          </a:lstStyle>
          <a:p>
            <a:r>
              <a:rPr lang="ja-JP" altLang="en-US" dirty="0"/>
              <a:t>その他・注意事項</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4171807"/>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455422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4644208"/>
            <a:ext cx="5414600" cy="360040"/>
          </a:xfrm>
          <a:prstGeom prst="rect">
            <a:avLst/>
          </a:prstGeom>
        </p:spPr>
        <p:txBody>
          <a:bodyPr>
            <a:normAutofit/>
          </a:bodyPr>
          <a:lstStyle>
            <a:lvl1pPr marL="0" indent="0">
              <a:buNone/>
              <a:defRPr sz="1800" b="1">
                <a:solidFill>
                  <a:srgbClr val="00003E"/>
                </a:solidFill>
              </a:defRPr>
            </a:lvl1pPr>
          </a:lstStyle>
          <a:p>
            <a:r>
              <a:rPr lang="en-US" altLang="ja-JP" dirty="0">
                <a:latin typeface="+mn-ea"/>
              </a:rPr>
              <a:t>Appendix</a:t>
            </a:r>
            <a:endParaRPr lang="ja-JP" altLang="en-US" dirty="0">
              <a:latin typeface="+mn-ea"/>
            </a:endParaRPr>
          </a:p>
        </p:txBody>
      </p:sp>
    </p:spTree>
    <p:extLst>
      <p:ext uri="{BB962C8B-B14F-4D97-AF65-F5344CB8AC3E}">
        <p14:creationId xmlns:p14="http://schemas.microsoft.com/office/powerpoint/2010/main" val="1337992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34045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415498" cy="230832"/>
          </a:xfrm>
          <a:prstGeom prst="rect">
            <a:avLst/>
          </a:prstGeom>
          <a:noFill/>
        </p:spPr>
        <p:txBody>
          <a:bodyPr wrap="none" rtlCol="0">
            <a:spAutoFit/>
          </a:bodyPr>
          <a:lstStyle/>
          <a:p>
            <a:r>
              <a:rPr kumimoji="1" lang="ja-JP" altLang="en-US" sz="900" dirty="0">
                <a:solidFill>
                  <a:schemeClr val="bg1"/>
                </a:solidFill>
              </a:rPr>
              <a:t>概要</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cstate="print">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1070752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19"/>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20" imgW="7772400" imgH="10058400" progId="TCLayout.ActiveDocument.1">
                  <p:embed/>
                </p:oleObj>
              </mc:Choice>
              <mc:Fallback>
                <p:oleObj name="think-cell スライド" r:id="rId20"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21"/>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4A49FE86-74E9-0F43-D5BD-FB517BAC080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325696323"/>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 id="2147483878" r:id="rId1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10.xml"/><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s.yimg.jp/dl/displayads-guarantee/01/displayads-guarantee_ADguideline_Specialfeature.zip" TargetMode="Externa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4226230C-56DB-5831-B5E6-487DEC677718}"/>
              </a:ext>
            </a:extLst>
          </p:cNvPr>
          <p:cNvSpPr>
            <a:spLocks noGrp="1"/>
          </p:cNvSpPr>
          <p:nvPr>
            <p:ph type="body" sz="quarter" idx="10"/>
          </p:nvPr>
        </p:nvSpPr>
        <p:spPr/>
        <p:txBody>
          <a:bodyPr/>
          <a:lstStyle/>
          <a:p>
            <a:r>
              <a:rPr lang="ja-JP" altLang="en-US" dirty="0"/>
              <a:t>タイアップ広告 セールスシート</a:t>
            </a:r>
          </a:p>
        </p:txBody>
      </p:sp>
      <p:sp>
        <p:nvSpPr>
          <p:cNvPr id="12" name="テキスト プレースホルダー 6">
            <a:extLst>
              <a:ext uri="{FF2B5EF4-FFF2-40B4-BE49-F238E27FC236}">
                <a16:creationId xmlns:a16="http://schemas.microsoft.com/office/drawing/2014/main" id="{B6F9E502-02EA-7BD8-5E97-DDC9A3C56584}"/>
              </a:ext>
            </a:extLst>
          </p:cNvPr>
          <p:cNvSpPr>
            <a:spLocks noGrp="1" noChangeArrowheads="1"/>
          </p:cNvSpPr>
          <p:nvPr>
            <p:ph type="body" sz="quarter" idx="11"/>
          </p:nvPr>
        </p:nvSpPr>
        <p:spPr bwMode="auto">
          <a:xfrm>
            <a:off x="587375" y="5278295"/>
            <a:ext cx="5131879" cy="2179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2025/07/23</a:t>
            </a:r>
            <a:endParaRPr lang="ja-JP" altLang="en-US" dirty="0">
              <a:latin typeface="メイリオ" panose="020B0604030504040204" pitchFamily="34" charset="-128"/>
              <a:ea typeface="メイリオ" panose="020B0604030504040204" pitchFamily="34" charset="-128"/>
            </a:endParaRPr>
          </a:p>
        </p:txBody>
      </p:sp>
      <p:sp>
        <p:nvSpPr>
          <p:cNvPr id="13" name="テキスト プレースホルダー 4">
            <a:extLst>
              <a:ext uri="{FF2B5EF4-FFF2-40B4-BE49-F238E27FC236}">
                <a16:creationId xmlns:a16="http://schemas.microsoft.com/office/drawing/2014/main" id="{A7C0BFDB-42B1-B799-8616-3D4871828422}"/>
              </a:ext>
            </a:extLst>
          </p:cNvPr>
          <p:cNvSpPr>
            <a:spLocks noGrp="1" noChangeArrowheads="1"/>
          </p:cNvSpPr>
          <p:nvPr>
            <p:ph type="body" sz="quarter" idx="12"/>
          </p:nvPr>
        </p:nvSpPr>
        <p:spPr bwMode="auto">
          <a:xfrm>
            <a:off x="587375" y="4409440"/>
            <a:ext cx="8871585" cy="6603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Tree>
    <p:extLst>
      <p:ext uri="{BB962C8B-B14F-4D97-AF65-F5344CB8AC3E}">
        <p14:creationId xmlns:p14="http://schemas.microsoft.com/office/powerpoint/2010/main" val="2630889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お申し込み方法</a:t>
            </a:r>
          </a:p>
        </p:txBody>
      </p:sp>
      <p:sp>
        <p:nvSpPr>
          <p:cNvPr id="74" name="タイトル 2">
            <a:extLst>
              <a:ext uri="{FF2B5EF4-FFF2-40B4-BE49-F238E27FC236}">
                <a16:creationId xmlns:a16="http://schemas.microsoft.com/office/drawing/2014/main" id="{3B299349-4491-BA12-8418-F9D956E6B47F}"/>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fontAlgn="auto">
              <a:lnSpc>
                <a:spcPct val="120000"/>
              </a:lnSpc>
              <a:spcAft>
                <a:spcPts val="0"/>
              </a:spcAft>
              <a:defRPr/>
            </a:pPr>
            <a:r>
              <a:rPr lang="en-US" altLang="ja-JP" sz="1400" dirty="0">
                <a:solidFill>
                  <a:srgbClr val="0D0D0D"/>
                </a:solidFill>
                <a:latin typeface="+mn-ea"/>
                <a:ea typeface="+mn-ea"/>
              </a:rPr>
              <a:t>※</a:t>
            </a:r>
            <a:r>
              <a:rPr lang="ja-JP" altLang="en-US" sz="1400" dirty="0">
                <a:solidFill>
                  <a:srgbClr val="0D0D0D"/>
                </a:solidFill>
                <a:latin typeface="+mn-ea"/>
                <a:ea typeface="+mn-ea"/>
              </a:rPr>
              <a:t>広告主様の代理人となる代理店様によっては、本商品をお申し込みいただけない場合がございますので、</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　お申し込み前に弊社担当営業までお問い合わせください。</a:t>
            </a:r>
            <a:endParaRPr lang="en-US" altLang="ja-JP" sz="1400" dirty="0">
              <a:solidFill>
                <a:srgbClr val="0D0D0D"/>
              </a:solidFill>
              <a:latin typeface="+mn-ea"/>
              <a:ea typeface="+mn-ea"/>
            </a:endParaRPr>
          </a:p>
          <a:p>
            <a:pPr fontAlgn="auto">
              <a:lnSpc>
                <a:spcPct val="120000"/>
              </a:lnSpc>
              <a:spcAft>
                <a:spcPts val="0"/>
              </a:spcAft>
              <a:defRPr/>
            </a:pP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企画ページの制作・掲載については、以下のフローに沿ってお申し込みの上、</a:t>
            </a:r>
            <a:r>
              <a:rPr lang="ja-JP" altLang="en-US" sz="1400" dirty="0">
                <a:solidFill>
                  <a:srgbClr val="002AFF"/>
                </a:solidFill>
                <a:latin typeface="+mn-ea"/>
                <a:ea typeface="+mn-ea"/>
              </a:rPr>
              <a:t>クリエイティブ制作委託約款の第</a:t>
            </a:r>
            <a:r>
              <a:rPr lang="en-US" altLang="ja-JP" sz="1400" dirty="0">
                <a:solidFill>
                  <a:srgbClr val="002AFF"/>
                </a:solidFill>
                <a:latin typeface="+mn-ea"/>
                <a:ea typeface="+mn-ea"/>
              </a:rPr>
              <a:t>9</a:t>
            </a:r>
            <a:r>
              <a:rPr lang="ja-JP" altLang="en-US" sz="1400" dirty="0">
                <a:solidFill>
                  <a:srgbClr val="002AFF"/>
                </a:solidFill>
                <a:latin typeface="+mn-ea"/>
                <a:ea typeface="+mn-ea"/>
              </a:rPr>
              <a:t>条第</a:t>
            </a:r>
            <a:r>
              <a:rPr lang="en-US" altLang="ja-JP" sz="1400" dirty="0">
                <a:solidFill>
                  <a:srgbClr val="002AFF"/>
                </a:solidFill>
                <a:latin typeface="+mn-ea"/>
                <a:ea typeface="+mn-ea"/>
              </a:rPr>
              <a:t>1</a:t>
            </a:r>
            <a:r>
              <a:rPr lang="ja-JP" altLang="en-US" sz="1400" dirty="0">
                <a:solidFill>
                  <a:srgbClr val="002AFF"/>
                </a:solidFill>
                <a:latin typeface="+mn-ea"/>
                <a:ea typeface="+mn-ea"/>
              </a:rPr>
              <a:t>項</a:t>
            </a:r>
            <a:r>
              <a:rPr lang="en-US" altLang="ja-JP" sz="1400" dirty="0">
                <a:solidFill>
                  <a:srgbClr val="002AFF"/>
                </a:solidFill>
                <a:latin typeface="+mn-ea"/>
                <a:ea typeface="+mn-ea"/>
              </a:rPr>
              <a:t>(2)</a:t>
            </a:r>
            <a:r>
              <a:rPr lang="ja-JP" altLang="en-US" sz="1400" dirty="0">
                <a:solidFill>
                  <a:srgbClr val="002AFF"/>
                </a:solidFill>
                <a:latin typeface="+mn-ea"/>
                <a:ea typeface="+mn-ea"/>
              </a:rPr>
              <a:t>支払条件</a:t>
            </a:r>
            <a:r>
              <a:rPr lang="en-US" altLang="ja-JP" sz="1400" dirty="0">
                <a:solidFill>
                  <a:srgbClr val="002AFF"/>
                </a:solidFill>
                <a:latin typeface="+mn-ea"/>
                <a:ea typeface="+mn-ea"/>
              </a:rPr>
              <a:t>2</a:t>
            </a:r>
            <a:r>
              <a:rPr lang="ja-JP" altLang="en-US" sz="1400" dirty="0">
                <a:solidFill>
                  <a:srgbClr val="0D0D0D"/>
                </a:solidFill>
                <a:latin typeface="+mn-ea"/>
                <a:ea typeface="+mn-ea"/>
              </a:rPr>
              <a:t>に</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いただくこととなりますので、当該広告商品のお申し込み方法をご確認ください。</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お申し込みのマニュアル資料「</a:t>
            </a:r>
            <a:r>
              <a:rPr lang="en-US" altLang="ja-JP" sz="1400" dirty="0">
                <a:solidFill>
                  <a:prstClr val="black">
                    <a:lumMod val="65000"/>
                    <a:lumOff val="35000"/>
                  </a:prstClr>
                </a:solidFill>
                <a:latin typeface="+mn-ea"/>
                <a:ea typeface="+mn-ea"/>
                <a:hlinkClick r:id="rId2"/>
              </a:rPr>
              <a:t>Yahoo!</a:t>
            </a:r>
            <a:r>
              <a:rPr lang="ja-JP" altLang="en-US" sz="1400" dirty="0">
                <a:solidFill>
                  <a:prstClr val="black">
                    <a:lumMod val="65000"/>
                    <a:lumOff val="35000"/>
                  </a:prstClr>
                </a:solidFill>
                <a:latin typeface="+mn-ea"/>
                <a:ea typeface="+mn-ea"/>
                <a:hlinkClick r:id="rId2"/>
              </a:rPr>
              <a:t>広告ディスプレイ広告（予約型）広告関連サービスのお申込について</a:t>
            </a:r>
            <a:r>
              <a:rPr lang="ja-JP" altLang="en-US" sz="1400" dirty="0">
                <a:solidFill>
                  <a:srgbClr val="0D0D0D"/>
                </a:solidFill>
                <a:latin typeface="+mn-ea"/>
                <a:ea typeface="+mn-ea"/>
              </a:rPr>
              <a:t>」も併せてご参照ください。</a:t>
            </a:r>
            <a:endParaRPr lang="en-US" altLang="ja-JP" sz="1200" dirty="0">
              <a:solidFill>
                <a:srgbClr val="0D0D0D"/>
              </a:solidFill>
              <a:latin typeface="+mn-ea"/>
              <a:ea typeface="+mn-ea"/>
            </a:endParaRPr>
          </a:p>
        </p:txBody>
      </p:sp>
      <p:sp>
        <p:nvSpPr>
          <p:cNvPr id="75" name="正方形/長方形 74">
            <a:extLst>
              <a:ext uri="{FF2B5EF4-FFF2-40B4-BE49-F238E27FC236}">
                <a16:creationId xmlns:a16="http://schemas.microsoft.com/office/drawing/2014/main" id="{9EB2A86E-52A6-060F-539B-80F8310F706E}"/>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6" name="正方形/長方形 75">
            <a:extLst>
              <a:ext uri="{FF2B5EF4-FFF2-40B4-BE49-F238E27FC236}">
                <a16:creationId xmlns:a16="http://schemas.microsoft.com/office/drawing/2014/main" id="{79B957FE-E768-BB0F-4D93-2D1685C293CB}"/>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7" name="タイトル 2">
            <a:extLst>
              <a:ext uri="{FF2B5EF4-FFF2-40B4-BE49-F238E27FC236}">
                <a16:creationId xmlns:a16="http://schemas.microsoft.com/office/drawing/2014/main" id="{E87330D8-600A-4BA9-32B4-C3FAAEEB31E2}"/>
              </a:ext>
            </a:extLst>
          </p:cNvPr>
          <p:cNvSpPr txBox="1">
            <a:spLocks/>
          </p:cNvSpPr>
          <p:nvPr/>
        </p:nvSpPr>
        <p:spPr>
          <a:xfrm>
            <a:off x="8765282" y="3269448"/>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78" name="ホームベース 58">
            <a:extLst>
              <a:ext uri="{FF2B5EF4-FFF2-40B4-BE49-F238E27FC236}">
                <a16:creationId xmlns:a16="http://schemas.microsoft.com/office/drawing/2014/main" id="{FBFB9260-8548-1040-2FEF-EE1FF0651431}"/>
              </a:ext>
            </a:extLst>
          </p:cNvPr>
          <p:cNvSpPr/>
          <p:nvPr/>
        </p:nvSpPr>
        <p:spPr>
          <a:xfrm>
            <a:off x="9607855"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79" name="ホームベース 59">
            <a:extLst>
              <a:ext uri="{FF2B5EF4-FFF2-40B4-BE49-F238E27FC236}">
                <a16:creationId xmlns:a16="http://schemas.microsoft.com/office/drawing/2014/main" id="{8D38119C-6A8A-761D-231C-921758888FAA}"/>
              </a:ext>
            </a:extLst>
          </p:cNvPr>
          <p:cNvSpPr/>
          <p:nvPr/>
        </p:nvSpPr>
        <p:spPr>
          <a:xfrm>
            <a:off x="8247978"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80" name="ホームベース 60">
            <a:extLst>
              <a:ext uri="{FF2B5EF4-FFF2-40B4-BE49-F238E27FC236}">
                <a16:creationId xmlns:a16="http://schemas.microsoft.com/office/drawing/2014/main" id="{41636852-365F-FC25-0842-8E74B0577377}"/>
              </a:ext>
            </a:extLst>
          </p:cNvPr>
          <p:cNvSpPr/>
          <p:nvPr/>
        </p:nvSpPr>
        <p:spPr>
          <a:xfrm>
            <a:off x="6609638" y="3682882"/>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81" name="ホームベース 65">
            <a:extLst>
              <a:ext uri="{FF2B5EF4-FFF2-40B4-BE49-F238E27FC236}">
                <a16:creationId xmlns:a16="http://schemas.microsoft.com/office/drawing/2014/main" id="{B0F66A08-5D87-C6DE-888B-49226245F8CF}"/>
              </a:ext>
            </a:extLst>
          </p:cNvPr>
          <p:cNvSpPr/>
          <p:nvPr/>
        </p:nvSpPr>
        <p:spPr>
          <a:xfrm>
            <a:off x="9607855" y="4933896"/>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82" name="ホームベース 66">
            <a:extLst>
              <a:ext uri="{FF2B5EF4-FFF2-40B4-BE49-F238E27FC236}">
                <a16:creationId xmlns:a16="http://schemas.microsoft.com/office/drawing/2014/main" id="{7DF3CDA0-B73A-8402-7922-553E1BDB25B8}"/>
              </a:ext>
            </a:extLst>
          </p:cNvPr>
          <p:cNvSpPr/>
          <p:nvPr/>
        </p:nvSpPr>
        <p:spPr>
          <a:xfrm>
            <a:off x="6609638" y="4933896"/>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83" name="ホームベース 67">
            <a:extLst>
              <a:ext uri="{FF2B5EF4-FFF2-40B4-BE49-F238E27FC236}">
                <a16:creationId xmlns:a16="http://schemas.microsoft.com/office/drawing/2014/main" id="{B8D5E0E2-FE70-1B5D-B628-439428E5823A}"/>
              </a:ext>
            </a:extLst>
          </p:cNvPr>
          <p:cNvSpPr/>
          <p:nvPr/>
        </p:nvSpPr>
        <p:spPr>
          <a:xfrm>
            <a:off x="5158733" y="4933896"/>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受信</a:t>
            </a:r>
          </a:p>
        </p:txBody>
      </p:sp>
      <p:sp>
        <p:nvSpPr>
          <p:cNvPr id="84" name="ホームベース 68">
            <a:extLst>
              <a:ext uri="{FF2B5EF4-FFF2-40B4-BE49-F238E27FC236}">
                <a16:creationId xmlns:a16="http://schemas.microsoft.com/office/drawing/2014/main" id="{8628CFAF-0A8B-85D4-8F3D-02DB62BC7272}"/>
              </a:ext>
            </a:extLst>
          </p:cNvPr>
          <p:cNvSpPr/>
          <p:nvPr/>
        </p:nvSpPr>
        <p:spPr>
          <a:xfrm>
            <a:off x="3629869" y="493389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85" name="ホームベース 69">
            <a:extLst>
              <a:ext uri="{FF2B5EF4-FFF2-40B4-BE49-F238E27FC236}">
                <a16:creationId xmlns:a16="http://schemas.microsoft.com/office/drawing/2014/main" id="{ED6811CD-8121-EB2C-3562-9B3D8A7EEC02}"/>
              </a:ext>
            </a:extLst>
          </p:cNvPr>
          <p:cNvSpPr/>
          <p:nvPr/>
        </p:nvSpPr>
        <p:spPr>
          <a:xfrm>
            <a:off x="2601421" y="4933896"/>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86" name="直線コネクタ 85">
            <a:extLst>
              <a:ext uri="{FF2B5EF4-FFF2-40B4-BE49-F238E27FC236}">
                <a16:creationId xmlns:a16="http://schemas.microsoft.com/office/drawing/2014/main" id="{5370A736-4684-238D-4A47-E5792D58471B}"/>
              </a:ext>
            </a:extLst>
          </p:cNvPr>
          <p:cNvCxnSpPr>
            <a:cxnSpLocks/>
          </p:cNvCxnSpPr>
          <p:nvPr/>
        </p:nvCxnSpPr>
        <p:spPr>
          <a:xfrm>
            <a:off x="7085176" y="3473845"/>
            <a:ext cx="0" cy="2321906"/>
          </a:xfrm>
          <a:prstGeom prst="line">
            <a:avLst/>
          </a:prstGeom>
          <a:noFill/>
          <a:ln w="34925" cap="flat" cmpd="sng" algn="ctr">
            <a:solidFill>
              <a:srgbClr val="00003E"/>
            </a:solidFill>
            <a:prstDash val="sysDot"/>
          </a:ln>
          <a:effectLst>
            <a:glow rad="38651">
              <a:srgbClr val="FFFFFF"/>
            </a:glow>
          </a:effectLst>
        </p:spPr>
      </p:cxnSp>
      <p:grpSp>
        <p:nvGrpSpPr>
          <p:cNvPr id="87" name="グループ化 86">
            <a:extLst>
              <a:ext uri="{FF2B5EF4-FFF2-40B4-BE49-F238E27FC236}">
                <a16:creationId xmlns:a16="http://schemas.microsoft.com/office/drawing/2014/main" id="{065F63EA-55E5-86E1-352A-692ED4070FD8}"/>
              </a:ext>
            </a:extLst>
          </p:cNvPr>
          <p:cNvGrpSpPr/>
          <p:nvPr/>
        </p:nvGrpSpPr>
        <p:grpSpPr>
          <a:xfrm>
            <a:off x="6838767" y="2993457"/>
            <a:ext cx="1876415" cy="469804"/>
            <a:chOff x="6757793" y="2283586"/>
            <a:chExt cx="1876415" cy="469804"/>
          </a:xfrm>
        </p:grpSpPr>
        <p:sp>
          <p:nvSpPr>
            <p:cNvPr id="88" name="テキスト ボックス 87">
              <a:extLst>
                <a:ext uri="{FF2B5EF4-FFF2-40B4-BE49-F238E27FC236}">
                  <a16:creationId xmlns:a16="http://schemas.microsoft.com/office/drawing/2014/main" id="{8FF95085-D512-5A73-C488-E686D60CF4D1}"/>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89" name="グラフィックス 88" descr="バッジ: チェックマーク 1 単色塗りつぶし">
              <a:extLst>
                <a:ext uri="{FF2B5EF4-FFF2-40B4-BE49-F238E27FC236}">
                  <a16:creationId xmlns:a16="http://schemas.microsoft.com/office/drawing/2014/main" id="{088BD810-4A43-C022-4BDA-D9C17E6095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7793" y="2283586"/>
              <a:ext cx="469037" cy="469037"/>
            </a:xfrm>
            <a:prstGeom prst="rect">
              <a:avLst/>
            </a:prstGeom>
          </p:spPr>
        </p:pic>
      </p:grpSp>
      <p:grpSp>
        <p:nvGrpSpPr>
          <p:cNvPr id="90" name="グループ化 89">
            <a:extLst>
              <a:ext uri="{FF2B5EF4-FFF2-40B4-BE49-F238E27FC236}">
                <a16:creationId xmlns:a16="http://schemas.microsoft.com/office/drawing/2014/main" id="{441F2659-D52D-5D10-E07D-EDE1E230684A}"/>
              </a:ext>
            </a:extLst>
          </p:cNvPr>
          <p:cNvGrpSpPr/>
          <p:nvPr/>
        </p:nvGrpSpPr>
        <p:grpSpPr>
          <a:xfrm>
            <a:off x="497907" y="3402715"/>
            <a:ext cx="885476" cy="1130553"/>
            <a:chOff x="455043" y="2752415"/>
            <a:chExt cx="885476" cy="1130553"/>
          </a:xfrm>
          <a:solidFill>
            <a:srgbClr val="00003E"/>
          </a:solidFill>
        </p:grpSpPr>
        <p:sp>
          <p:nvSpPr>
            <p:cNvPr id="91" name="角丸四角形 75">
              <a:extLst>
                <a:ext uri="{FF2B5EF4-FFF2-40B4-BE49-F238E27FC236}">
                  <a16:creationId xmlns:a16="http://schemas.microsoft.com/office/drawing/2014/main" id="{9D622928-D467-D0CC-9425-93B09FB967C2}"/>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92" name="直角三角形 91">
              <a:extLst>
                <a:ext uri="{FF2B5EF4-FFF2-40B4-BE49-F238E27FC236}">
                  <a16:creationId xmlns:a16="http://schemas.microsoft.com/office/drawing/2014/main" id="{B0949A01-DF2F-E9F0-8DF5-5FC416CAB31D}"/>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93" name="直線コネクタ 92">
            <a:extLst>
              <a:ext uri="{FF2B5EF4-FFF2-40B4-BE49-F238E27FC236}">
                <a16:creationId xmlns:a16="http://schemas.microsoft.com/office/drawing/2014/main" id="{E782EF74-383A-182E-F0B8-C239A16E0350}"/>
              </a:ext>
            </a:extLst>
          </p:cNvPr>
          <p:cNvCxnSpPr>
            <a:cxnSpLocks/>
          </p:cNvCxnSpPr>
          <p:nvPr/>
        </p:nvCxnSpPr>
        <p:spPr>
          <a:xfrm>
            <a:off x="2683079" y="5566932"/>
            <a:ext cx="0" cy="519310"/>
          </a:xfrm>
          <a:prstGeom prst="line">
            <a:avLst/>
          </a:prstGeom>
          <a:noFill/>
          <a:ln w="9525" cap="flat" cmpd="sng" algn="ctr">
            <a:solidFill>
              <a:srgbClr val="0D0D0D"/>
            </a:solidFill>
            <a:prstDash val="solid"/>
          </a:ln>
          <a:effectLst/>
        </p:spPr>
      </p:cxnSp>
      <p:sp>
        <p:nvSpPr>
          <p:cNvPr id="94" name="円/楕円 78">
            <a:extLst>
              <a:ext uri="{FF2B5EF4-FFF2-40B4-BE49-F238E27FC236}">
                <a16:creationId xmlns:a16="http://schemas.microsoft.com/office/drawing/2014/main" id="{6E3030B3-2A94-0426-661C-B169A6DCDAC0}"/>
              </a:ext>
            </a:extLst>
          </p:cNvPr>
          <p:cNvSpPr>
            <a:spLocks noChangeAspect="1"/>
          </p:cNvSpPr>
          <p:nvPr/>
        </p:nvSpPr>
        <p:spPr>
          <a:xfrm>
            <a:off x="2629079" y="5512932"/>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95" name="タイトル 2">
            <a:extLst>
              <a:ext uri="{FF2B5EF4-FFF2-40B4-BE49-F238E27FC236}">
                <a16:creationId xmlns:a16="http://schemas.microsoft.com/office/drawing/2014/main" id="{B8FCA2C7-D69A-AC3C-79AF-A770337FAEFA}"/>
              </a:ext>
            </a:extLst>
          </p:cNvPr>
          <p:cNvSpPr txBox="1">
            <a:spLocks/>
          </p:cNvSpPr>
          <p:nvPr/>
        </p:nvSpPr>
        <p:spPr>
          <a:xfrm>
            <a:off x="2563321" y="5875619"/>
            <a:ext cx="2511489" cy="896658"/>
          </a:xfrm>
          <a:prstGeom prst="rect">
            <a:avLst/>
          </a:prstGeom>
          <a:solidFill>
            <a:srgbClr val="FFFFFF"/>
          </a:solidFill>
          <a:ln>
            <a:solidFill>
              <a:srgbClr val="656565"/>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フォームに記載の申し込み内容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商品資料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該当する約款</a:t>
            </a:r>
          </a:p>
        </p:txBody>
      </p:sp>
      <p:grpSp>
        <p:nvGrpSpPr>
          <p:cNvPr id="96" name="グループ化 95">
            <a:extLst>
              <a:ext uri="{FF2B5EF4-FFF2-40B4-BE49-F238E27FC236}">
                <a16:creationId xmlns:a16="http://schemas.microsoft.com/office/drawing/2014/main" id="{745A8C01-5F21-9641-0BB2-A58F161BBC87}"/>
              </a:ext>
            </a:extLst>
          </p:cNvPr>
          <p:cNvGrpSpPr/>
          <p:nvPr/>
        </p:nvGrpSpPr>
        <p:grpSpPr>
          <a:xfrm>
            <a:off x="497907" y="4662865"/>
            <a:ext cx="885476" cy="1134053"/>
            <a:chOff x="455043" y="4012565"/>
            <a:chExt cx="885476" cy="1134053"/>
          </a:xfrm>
        </p:grpSpPr>
        <p:sp>
          <p:nvSpPr>
            <p:cNvPr id="97" name="直角三角形 96">
              <a:extLst>
                <a:ext uri="{FF2B5EF4-FFF2-40B4-BE49-F238E27FC236}">
                  <a16:creationId xmlns:a16="http://schemas.microsoft.com/office/drawing/2014/main" id="{1B6CC51A-0C19-5A59-78E2-BF6EEB0CC2AC}"/>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98" name="角丸四角形 82">
              <a:extLst>
                <a:ext uri="{FF2B5EF4-FFF2-40B4-BE49-F238E27FC236}">
                  <a16:creationId xmlns:a16="http://schemas.microsoft.com/office/drawing/2014/main" id="{CD84C3C5-B5D4-D583-BA06-F5F9162E646E}"/>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99" name="直角三角形 98">
            <a:extLst>
              <a:ext uri="{FF2B5EF4-FFF2-40B4-BE49-F238E27FC236}">
                <a16:creationId xmlns:a16="http://schemas.microsoft.com/office/drawing/2014/main" id="{16A3AC3D-663D-AABA-16CC-334096E59659}"/>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100" name="直角三角形 99">
            <a:extLst>
              <a:ext uri="{FF2B5EF4-FFF2-40B4-BE49-F238E27FC236}">
                <a16:creationId xmlns:a16="http://schemas.microsoft.com/office/drawing/2014/main" id="{37AF3AE7-813B-00C4-A5DF-C164F69C9739}"/>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101" name="直線コネクタ 100">
            <a:extLst>
              <a:ext uri="{FF2B5EF4-FFF2-40B4-BE49-F238E27FC236}">
                <a16:creationId xmlns:a16="http://schemas.microsoft.com/office/drawing/2014/main" id="{A32988DC-2099-D143-AD4F-344545D81B56}"/>
              </a:ext>
            </a:extLst>
          </p:cNvPr>
          <p:cNvCxnSpPr/>
          <p:nvPr/>
        </p:nvCxnSpPr>
        <p:spPr>
          <a:xfrm>
            <a:off x="620432" y="4070300"/>
            <a:ext cx="576000" cy="0"/>
          </a:xfrm>
          <a:prstGeom prst="line">
            <a:avLst/>
          </a:prstGeom>
          <a:noFill/>
          <a:ln w="12700" cap="flat" cmpd="sng" algn="ctr">
            <a:solidFill>
              <a:srgbClr val="FFFFFF"/>
            </a:solidFill>
            <a:prstDash val="solid"/>
          </a:ln>
          <a:effectLst/>
        </p:spPr>
      </p:cxnSp>
      <p:sp>
        <p:nvSpPr>
          <p:cNvPr id="102" name="ホームベース 63">
            <a:extLst>
              <a:ext uri="{FF2B5EF4-FFF2-40B4-BE49-F238E27FC236}">
                <a16:creationId xmlns:a16="http://schemas.microsoft.com/office/drawing/2014/main" id="{113E9952-7349-7389-34E9-FF0BF09D01FF}"/>
              </a:ext>
            </a:extLst>
          </p:cNvPr>
          <p:cNvSpPr/>
          <p:nvPr/>
        </p:nvSpPr>
        <p:spPr>
          <a:xfrm>
            <a:off x="4859169" y="3706187"/>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103" name="直線コネクタ 102">
            <a:extLst>
              <a:ext uri="{FF2B5EF4-FFF2-40B4-BE49-F238E27FC236}">
                <a16:creationId xmlns:a16="http://schemas.microsoft.com/office/drawing/2014/main" id="{467B178A-F8FF-0E69-E96F-05771F1FE1BB}"/>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104" name="ホームベース 61">
            <a:extLst>
              <a:ext uri="{FF2B5EF4-FFF2-40B4-BE49-F238E27FC236}">
                <a16:creationId xmlns:a16="http://schemas.microsoft.com/office/drawing/2014/main" id="{FD0BB2B2-96A6-43AF-F7EF-9C4BFB04A029}"/>
              </a:ext>
            </a:extLst>
          </p:cNvPr>
          <p:cNvSpPr/>
          <p:nvPr/>
        </p:nvSpPr>
        <p:spPr>
          <a:xfrm>
            <a:off x="5194558" y="3694675"/>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105" name="ホームベース 63">
            <a:extLst>
              <a:ext uri="{FF2B5EF4-FFF2-40B4-BE49-F238E27FC236}">
                <a16:creationId xmlns:a16="http://schemas.microsoft.com/office/drawing/2014/main" id="{3C6655D0-5059-853B-968E-CA14B6F2CC7D}"/>
              </a:ext>
            </a:extLst>
          </p:cNvPr>
          <p:cNvSpPr/>
          <p:nvPr/>
        </p:nvSpPr>
        <p:spPr>
          <a:xfrm>
            <a:off x="3641418" y="369860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06" name="ホームベース 62">
            <a:extLst>
              <a:ext uri="{FF2B5EF4-FFF2-40B4-BE49-F238E27FC236}">
                <a16:creationId xmlns:a16="http://schemas.microsoft.com/office/drawing/2014/main" id="{4F0AF6F8-035D-F4FF-2836-521F211717D8}"/>
              </a:ext>
            </a:extLst>
          </p:cNvPr>
          <p:cNvSpPr/>
          <p:nvPr/>
        </p:nvSpPr>
        <p:spPr>
          <a:xfrm>
            <a:off x="3621373" y="3698670"/>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a:t>
            </a:r>
          </a:p>
        </p:txBody>
      </p:sp>
      <p:sp>
        <p:nvSpPr>
          <p:cNvPr id="107" name="ホームベース 63">
            <a:extLst>
              <a:ext uri="{FF2B5EF4-FFF2-40B4-BE49-F238E27FC236}">
                <a16:creationId xmlns:a16="http://schemas.microsoft.com/office/drawing/2014/main" id="{8AA78543-F6C8-9290-1061-816A6A7E8002}"/>
              </a:ext>
            </a:extLst>
          </p:cNvPr>
          <p:cNvSpPr/>
          <p:nvPr/>
        </p:nvSpPr>
        <p:spPr>
          <a:xfrm>
            <a:off x="2117592" y="368288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08" name="ホームベース 64">
            <a:extLst>
              <a:ext uri="{FF2B5EF4-FFF2-40B4-BE49-F238E27FC236}">
                <a16:creationId xmlns:a16="http://schemas.microsoft.com/office/drawing/2014/main" id="{15EF1ADD-98E6-C097-996E-07B608972D9E}"/>
              </a:ext>
            </a:extLst>
          </p:cNvPr>
          <p:cNvSpPr/>
          <p:nvPr/>
        </p:nvSpPr>
        <p:spPr>
          <a:xfrm>
            <a:off x="1415480" y="3682882"/>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Tree>
    <p:extLst>
      <p:ext uri="{BB962C8B-B14F-4D97-AF65-F5344CB8AC3E}">
        <p14:creationId xmlns:p14="http://schemas.microsoft.com/office/powerpoint/2010/main" val="1331585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03</a:t>
            </a:r>
            <a:endParaRPr kumimoji="1" lang="ja-JP" altLang="en-US" dirty="0">
              <a:solidFill>
                <a:srgbClr val="000048"/>
              </a:solidFill>
            </a:endParaRPr>
          </a:p>
        </p:txBody>
      </p:sp>
      <p:pic>
        <p:nvPicPr>
          <p:cNvPr id="4" name="図プレースホルダー 10" descr="アイコン&#10;&#10;自動的に生成された説明">
            <a:extLst>
              <a:ext uri="{FF2B5EF4-FFF2-40B4-BE49-F238E27FC236}">
                <a16:creationId xmlns:a16="http://schemas.microsoft.com/office/drawing/2014/main" id="{8116322B-AAF1-2973-F401-F2C22D553E04}"/>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274743" y="3019035"/>
            <a:ext cx="1586282" cy="1464484"/>
          </a:xfrm>
        </p:spPr>
      </p:pic>
      <p:sp>
        <p:nvSpPr>
          <p:cNvPr id="5" name="テキスト プレースホルダー 5">
            <a:extLst>
              <a:ext uri="{FF2B5EF4-FFF2-40B4-BE49-F238E27FC236}">
                <a16:creationId xmlns:a16="http://schemas.microsoft.com/office/drawing/2014/main" id="{A4BCEC2D-34BD-640A-F082-4574976F71E2}"/>
              </a:ext>
            </a:extLst>
          </p:cNvPr>
          <p:cNvSpPr>
            <a:spLocks noGrp="1"/>
          </p:cNvSpPr>
          <p:nvPr>
            <p:ph type="body" sz="quarter" idx="19"/>
          </p:nvPr>
        </p:nvSpPr>
        <p:spPr>
          <a:xfrm>
            <a:off x="3168087" y="4786187"/>
            <a:ext cx="5943600" cy="543702"/>
          </a:xfrm>
        </p:spPr>
        <p:txBody>
          <a:bodyPr/>
          <a:lstStyle/>
          <a:p>
            <a:r>
              <a:rPr kumimoji="1" lang="ja-JP" altLang="en-US">
                <a:solidFill>
                  <a:srgbClr val="000048"/>
                </a:solidFill>
              </a:rPr>
              <a:t>その他・注意事項</a:t>
            </a:r>
          </a:p>
        </p:txBody>
      </p:sp>
    </p:spTree>
    <p:extLst>
      <p:ext uri="{BB962C8B-B14F-4D97-AF65-F5344CB8AC3E}">
        <p14:creationId xmlns:p14="http://schemas.microsoft.com/office/powerpoint/2010/main" val="1130748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注意事項</a:t>
            </a:r>
            <a:endParaRPr kumimoji="1" lang="ja-JP" altLang="en-US" dirty="0">
              <a:solidFill>
                <a:srgbClr val="000048"/>
              </a:solidFill>
            </a:endParaRPr>
          </a:p>
        </p:txBody>
      </p:sp>
      <p:sp>
        <p:nvSpPr>
          <p:cNvPr id="2" name="Rectangle 46">
            <a:extLst>
              <a:ext uri="{FF2B5EF4-FFF2-40B4-BE49-F238E27FC236}">
                <a16:creationId xmlns:a16="http://schemas.microsoft.com/office/drawing/2014/main" id="{71D8B4DF-0402-95C7-E369-211FBACF167D}"/>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・企画ページ上には「提供：○○」のスポンサークレジットの掲載が必須となります。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・原則として掲載終了後はアーカイブ保存せず、企画ページは削除いたします。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■広告誘導用バナー制作・入稿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・誘導広告を広告主様または代理店様で制作いただく場合、別紙「</a:t>
            </a:r>
            <a:r>
              <a:rPr lang="ja-JP" altLang="en-US" sz="1050" dirty="0">
                <a:solidFill>
                  <a:srgbClr val="0D0D0D"/>
                </a:solidFill>
                <a:latin typeface="+mn-ea"/>
                <a:ea typeface="+mn-ea"/>
                <a:hlinkClick r:id="rId2"/>
              </a:rPr>
              <a:t>タイアップ広告・クリエイティブ企画商品の誘導広告クリエイティブにおける表記ガイドライン</a:t>
            </a:r>
            <a:r>
              <a:rPr lang="ja-JP" altLang="en-US" sz="1050" dirty="0">
                <a:solidFill>
                  <a:srgbClr val="0D0D0D"/>
                </a:solidFill>
                <a:latin typeface="+mn-ea"/>
                <a:ea typeface="+mn-ea"/>
              </a:rPr>
              <a:t>」を</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遵守してください。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また原則として、タイアップを実施する</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ヤフーサービスのロゴやテキストの掲載が必須となります（サービスのロゴデータは弊社担当営業より送付いたします）。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そのため、通常の審査とは別にサービス部門でのブランドチェックが必要となりますので、必ず入稿前に弊社担当営業を通じてクリエイティブの確認をご依頼願います。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510646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免責事項</a:t>
            </a:r>
          </a:p>
        </p:txBody>
      </p:sp>
      <p:sp>
        <p:nvSpPr>
          <p:cNvPr id="2" name="Rectangle 46">
            <a:extLst>
              <a:ext uri="{FF2B5EF4-FFF2-40B4-BE49-F238E27FC236}">
                <a16:creationId xmlns:a16="http://schemas.microsoft.com/office/drawing/2014/main" id="{D9677C9A-F00F-77EF-7FAC-A40F24D632CB}"/>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1293248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事前提案可否について</a:t>
            </a:r>
          </a:p>
        </p:txBody>
      </p:sp>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002AFF"/>
                </a:solidFill>
                <a:latin typeface="メイリオ"/>
              </a:rPr>
              <a:t>タイアップ広告</a:t>
            </a:r>
            <a:r>
              <a:rPr kumimoji="0" lang="ja-JP" altLang="en-US" kern="0" dirty="0">
                <a:solidFill>
                  <a:srgbClr val="0D0D0D"/>
                </a:solidFill>
                <a:latin typeface="メイリオ"/>
              </a:rPr>
              <a:t>への掲載をご希望の場合は、各商品の審査基準にもとづき</a:t>
            </a:r>
            <a:endParaRPr kumimoji="0" lang="en-US" altLang="ja-JP" kern="0" dirty="0">
              <a:solidFill>
                <a:srgbClr val="0D0D0D"/>
              </a:solidFill>
              <a:latin typeface="メイリオ"/>
            </a:endParaRPr>
          </a:p>
          <a:p>
            <a:pPr algn="ctr">
              <a:lnSpc>
                <a:spcPct val="130000"/>
              </a:lnSpc>
              <a:defRPr/>
            </a:pPr>
            <a:r>
              <a:rPr kumimoji="0" lang="ja-JP" altLang="en-US" kern="0" dirty="0">
                <a:solidFill>
                  <a:srgbClr val="0D0D0D"/>
                </a:solidFill>
                <a:latin typeface="メイリオ"/>
              </a:rPr>
              <a:t>事前に掲載可否を判断させていただきます。詳細は各商品のセールスシートをご確認ください。</a:t>
            </a: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1042660855"/>
              </p:ext>
            </p:extLst>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0D0D0D"/>
                </a:solidFill>
                <a:effectLst/>
                <a:uLnTx/>
                <a:uFillTx/>
                <a:latin typeface="Meiryo" panose="020B0604030504040204" pitchFamily="34" charset="-128"/>
              </a:rPr>
              <a:t>ご連絡いただきたい項目</a:t>
            </a:r>
          </a:p>
        </p:txBody>
      </p:sp>
    </p:spTree>
    <p:extLst>
      <p:ext uri="{BB962C8B-B14F-4D97-AF65-F5344CB8AC3E}">
        <p14:creationId xmlns:p14="http://schemas.microsoft.com/office/powerpoint/2010/main" val="178867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1868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プレースホルダー 1">
            <a:extLst>
              <a:ext uri="{FF2B5EF4-FFF2-40B4-BE49-F238E27FC236}">
                <a16:creationId xmlns:a16="http://schemas.microsoft.com/office/drawing/2014/main" id="{5CB9D65F-A949-7C9D-4EE6-0410DA6B20C3}"/>
              </a:ext>
            </a:extLst>
          </p:cNvPr>
          <p:cNvSpPr txBox="1">
            <a:spLocks/>
          </p:cNvSpPr>
          <p:nvPr/>
        </p:nvSpPr>
        <p:spPr>
          <a:xfrm>
            <a:off x="1936878" y="1895392"/>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概要</a:t>
            </a:r>
          </a:p>
        </p:txBody>
      </p:sp>
      <p:sp>
        <p:nvSpPr>
          <p:cNvPr id="23" name="テキスト プレースホルダー 1">
            <a:extLst>
              <a:ext uri="{FF2B5EF4-FFF2-40B4-BE49-F238E27FC236}">
                <a16:creationId xmlns:a16="http://schemas.microsoft.com/office/drawing/2014/main" id="{ED00AC2C-DD0F-EC3D-4E39-8F67490A4B3F}"/>
              </a:ext>
            </a:extLst>
          </p:cNvPr>
          <p:cNvSpPr txBox="1">
            <a:spLocks/>
          </p:cNvSpPr>
          <p:nvPr/>
        </p:nvSpPr>
        <p:spPr>
          <a:xfrm>
            <a:off x="1936878" y="2829458"/>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商品スペック</a:t>
            </a:r>
          </a:p>
        </p:txBody>
      </p:sp>
      <p:sp>
        <p:nvSpPr>
          <p:cNvPr id="24" name="テキスト プレースホルダー 1">
            <a:extLst>
              <a:ext uri="{FF2B5EF4-FFF2-40B4-BE49-F238E27FC236}">
                <a16:creationId xmlns:a16="http://schemas.microsoft.com/office/drawing/2014/main" id="{C3AB0442-C936-47BA-79FC-6F1ACC932629}"/>
              </a:ext>
            </a:extLst>
          </p:cNvPr>
          <p:cNvSpPr txBox="1">
            <a:spLocks/>
          </p:cNvSpPr>
          <p:nvPr/>
        </p:nvSpPr>
        <p:spPr>
          <a:xfrm>
            <a:off x="1936878" y="3763521"/>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その他・注意事項</a:t>
            </a:r>
          </a:p>
        </p:txBody>
      </p:sp>
      <p:sp>
        <p:nvSpPr>
          <p:cNvPr id="25" name="テキスト プレースホルダー 1">
            <a:extLst>
              <a:ext uri="{FF2B5EF4-FFF2-40B4-BE49-F238E27FC236}">
                <a16:creationId xmlns:a16="http://schemas.microsoft.com/office/drawing/2014/main" id="{2CCBCC47-10C3-B1DF-BB10-E3E2D85A9B9C}"/>
              </a:ext>
            </a:extLst>
          </p:cNvPr>
          <p:cNvSpPr txBox="1">
            <a:spLocks/>
          </p:cNvSpPr>
          <p:nvPr/>
        </p:nvSpPr>
        <p:spPr>
          <a:xfrm>
            <a:off x="1936878" y="4707419"/>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solidFill>
                  <a:srgbClr val="0D0D0D"/>
                </a:solidFill>
              </a:rPr>
              <a:t>Appendix</a:t>
            </a:r>
            <a:endParaRPr lang="ja-JP" altLang="en-US" dirty="0">
              <a:solidFill>
                <a:srgbClr val="0D0D0D"/>
              </a:solidFill>
            </a:endParaRPr>
          </a:p>
        </p:txBody>
      </p:sp>
    </p:spTree>
    <p:extLst>
      <p:ext uri="{BB962C8B-B14F-4D97-AF65-F5344CB8AC3E}">
        <p14:creationId xmlns:p14="http://schemas.microsoft.com/office/powerpoint/2010/main" val="839962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900" b="3900"/>
          <a:stretch/>
        </p:blipFill>
        <p:spPr>
          <a:xfrm>
            <a:off x="5350244" y="3019035"/>
            <a:ext cx="1586282" cy="1464484"/>
          </a:xfrm>
        </p:spPr>
      </p:pic>
      <p:sp>
        <p:nvSpPr>
          <p:cNvPr id="7" name="テキスト プレースホルダー 2">
            <a:extLst>
              <a:ext uri="{FF2B5EF4-FFF2-40B4-BE49-F238E27FC236}">
                <a16:creationId xmlns:a16="http://schemas.microsoft.com/office/drawing/2014/main" id="{D9C6A59B-E41B-78F2-7F1E-DB164DBE4053}"/>
              </a:ext>
            </a:extLst>
          </p:cNvPr>
          <p:cNvSpPr>
            <a:spLocks noGrp="1"/>
          </p:cNvSpPr>
          <p:nvPr>
            <p:ph type="body" sz="quarter" idx="19"/>
          </p:nvPr>
        </p:nvSpPr>
        <p:spPr>
          <a:xfrm>
            <a:off x="3361670" y="4950779"/>
            <a:ext cx="5943600" cy="543702"/>
          </a:xfrm>
        </p:spPr>
        <p:txBody>
          <a:bodyPr/>
          <a:lstStyle/>
          <a:p>
            <a:r>
              <a:rPr lang="ja-JP" altLang="en-US" dirty="0">
                <a:solidFill>
                  <a:srgbClr val="000048"/>
                </a:solidFill>
              </a:rPr>
              <a:t>概要</a:t>
            </a:r>
            <a:endParaRPr kumimoji="1" lang="ja-JP" altLang="en-US" dirty="0">
              <a:solidFill>
                <a:srgbClr val="000048"/>
              </a:solidFill>
            </a:endParaRPr>
          </a:p>
        </p:txBody>
      </p:sp>
      <p:pic>
        <p:nvPicPr>
          <p:cNvPr id="8" name="図プレースホルダー 10" descr="アイコン&#10;&#10;自動的に生成された説明">
            <a:extLst>
              <a:ext uri="{FF2B5EF4-FFF2-40B4-BE49-F238E27FC236}">
                <a16:creationId xmlns:a16="http://schemas.microsoft.com/office/drawing/2014/main" id="{EA4067EF-06AC-C973-E838-74971C179ACE}"/>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rcRect t="3900" b="3900"/>
          <a:stretch/>
        </p:blipFill>
        <p:spPr>
          <a:xfrm>
            <a:off x="5502644" y="3171435"/>
            <a:ext cx="1586282" cy="1464484"/>
          </a:xfrm>
          <a:prstGeom prst="rect">
            <a:avLst/>
          </a:prstGeom>
          <a:solidFill>
            <a:srgbClr val="FFFFFF"/>
          </a:solidFill>
        </p:spPr>
      </p:pic>
      <p:sp>
        <p:nvSpPr>
          <p:cNvPr id="11" name="テキスト プレースホルダー 5">
            <a:extLst>
              <a:ext uri="{FF2B5EF4-FFF2-40B4-BE49-F238E27FC236}">
                <a16:creationId xmlns:a16="http://schemas.microsoft.com/office/drawing/2014/main" id="{BEC3515D-3818-FBC3-D6C0-C7B5B2FC77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solidFill>
                  <a:srgbClr val="000048"/>
                </a:solidFill>
              </a:rPr>
              <a:t>01</a:t>
            </a:r>
            <a:endParaRPr lang="ja-JP" altLang="en-US" dirty="0">
              <a:solidFill>
                <a:srgbClr val="000048"/>
              </a:solidFill>
            </a:endParaRPr>
          </a:p>
        </p:txBody>
      </p:sp>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kumimoji="1" lang="ja-JP" altLang="en-US" sz="2000" dirty="0">
                <a:solidFill>
                  <a:srgbClr val="000048"/>
                </a:solidFill>
                <a:latin typeface="Meiryo" panose="020B0604030504040204" pitchFamily="34" charset="-128"/>
                <a:ea typeface="Meiryo" panose="020B0604030504040204" pitchFamily="34" charset="-128"/>
              </a:rPr>
              <a:t>変更点</a:t>
            </a:r>
          </a:p>
        </p:txBody>
      </p:sp>
      <p:sp>
        <p:nvSpPr>
          <p:cNvPr id="4" name="テキスト プレースホルダー 3">
            <a:extLst>
              <a:ext uri="{FF2B5EF4-FFF2-40B4-BE49-F238E27FC236}">
                <a16:creationId xmlns:a16="http://schemas.microsoft.com/office/drawing/2014/main" id="{2247F71A-02B4-C03C-195F-49AC8D047B7A}"/>
              </a:ext>
            </a:extLst>
          </p:cNvPr>
          <p:cNvSpPr txBox="1">
            <a:spLocks/>
          </p:cNvSpPr>
          <p:nvPr/>
        </p:nvSpPr>
        <p:spPr>
          <a:xfrm>
            <a:off x="286240" y="909399"/>
            <a:ext cx="11014609" cy="79208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Font typeface="Arial" panose="020B0604020202020204" pitchFamily="34" charset="0"/>
              <a:buNone/>
              <a:defRPr/>
            </a:pPr>
            <a:r>
              <a:rPr lang="en-US" altLang="ja-JP" sz="1400" dirty="0">
                <a:solidFill>
                  <a:srgbClr val="0D0D0D"/>
                </a:solidFill>
                <a:latin typeface="メイリオ" panose="020B0604030504040204" pitchFamily="50" charset="-128"/>
              </a:rPr>
              <a:t>※2025</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4</a:t>
            </a:r>
            <a:r>
              <a:rPr lang="ja-JP" altLang="en-US" sz="1400" dirty="0">
                <a:solidFill>
                  <a:srgbClr val="0D0D0D"/>
                </a:solidFill>
                <a:latin typeface="メイリオ" panose="020B0604030504040204" pitchFamily="50" charset="-128"/>
              </a:rPr>
              <a:t>月～</a:t>
            </a:r>
            <a:r>
              <a:rPr lang="en-US" altLang="ja-JP" sz="1400" dirty="0">
                <a:solidFill>
                  <a:srgbClr val="0D0D0D"/>
                </a:solidFill>
                <a:latin typeface="メイリオ" panose="020B0604030504040204" pitchFamily="50" charset="-128"/>
              </a:rPr>
              <a:t>2025</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9</a:t>
            </a:r>
            <a:r>
              <a:rPr lang="ja-JP" altLang="en-US" sz="1400" dirty="0">
                <a:solidFill>
                  <a:srgbClr val="0D0D0D"/>
                </a:solidFill>
                <a:latin typeface="メイリオ" panose="020B0604030504040204" pitchFamily="50" charset="-128"/>
              </a:rPr>
              <a:t>月からの変更点</a:t>
            </a:r>
          </a:p>
        </p:txBody>
      </p:sp>
      <p:graphicFrame>
        <p:nvGraphicFramePr>
          <p:cNvPr id="3" name="表 2">
            <a:extLst>
              <a:ext uri="{FF2B5EF4-FFF2-40B4-BE49-F238E27FC236}">
                <a16:creationId xmlns:a16="http://schemas.microsoft.com/office/drawing/2014/main" id="{55CF3317-5F83-340D-DAC1-D86888ADC9EF}"/>
              </a:ext>
            </a:extLst>
          </p:cNvPr>
          <p:cNvGraphicFramePr>
            <a:graphicFrameLocks noGrp="1"/>
          </p:cNvGraphicFramePr>
          <p:nvPr>
            <p:extLst>
              <p:ext uri="{D42A27DB-BD31-4B8C-83A1-F6EECF244321}">
                <p14:modId xmlns:p14="http://schemas.microsoft.com/office/powerpoint/2010/main" val="1306502359"/>
              </p:ext>
            </p:extLst>
          </p:nvPr>
        </p:nvGraphicFramePr>
        <p:xfrm>
          <a:off x="923064" y="2303123"/>
          <a:ext cx="10123621" cy="4056763"/>
        </p:xfrm>
        <a:graphic>
          <a:graphicData uri="http://schemas.openxmlformats.org/drawingml/2006/table">
            <a:tbl>
              <a:tblPr firstRow="1" bandRow="1"/>
              <a:tblGrid>
                <a:gridCol w="2169273">
                  <a:extLst>
                    <a:ext uri="{9D8B030D-6E8A-4147-A177-3AD203B41FA5}">
                      <a16:colId xmlns:a16="http://schemas.microsoft.com/office/drawing/2014/main" val="1174602649"/>
                    </a:ext>
                  </a:extLst>
                </a:gridCol>
                <a:gridCol w="4095201">
                  <a:extLst>
                    <a:ext uri="{9D8B030D-6E8A-4147-A177-3AD203B41FA5}">
                      <a16:colId xmlns:a16="http://schemas.microsoft.com/office/drawing/2014/main" val="2535630593"/>
                    </a:ext>
                  </a:extLst>
                </a:gridCol>
                <a:gridCol w="3859147">
                  <a:extLst>
                    <a:ext uri="{9D8B030D-6E8A-4147-A177-3AD203B41FA5}">
                      <a16:colId xmlns:a16="http://schemas.microsoft.com/office/drawing/2014/main" val="231442191"/>
                    </a:ext>
                  </a:extLst>
                </a:gridCol>
              </a:tblGrid>
              <a:tr h="544905">
                <a:tc>
                  <a:txBody>
                    <a:bodyPr/>
                    <a:lstStyle>
                      <a:lvl1pPr marL="0" algn="l" defTabSz="914400" rtl="0" eaLnBrk="1" latinLnBrk="0" hangingPunct="1">
                        <a:defRPr kumimoji="1" sz="1800" b="1" kern="1200">
                          <a:solidFill>
                            <a:schemeClr val="lt1"/>
                          </a:solidFill>
                          <a:latin typeface="Arial"/>
                        </a:defRPr>
                      </a:lvl1pPr>
                      <a:lvl2pPr marL="457200" algn="l" defTabSz="914400" rtl="0" eaLnBrk="1" latinLnBrk="0" hangingPunct="1">
                        <a:defRPr kumimoji="1" sz="1800" b="1" kern="1200">
                          <a:solidFill>
                            <a:schemeClr val="lt1"/>
                          </a:solidFill>
                          <a:latin typeface="Arial"/>
                        </a:defRPr>
                      </a:lvl2pPr>
                      <a:lvl3pPr marL="914400" algn="l" defTabSz="914400" rtl="0" eaLnBrk="1" latinLnBrk="0" hangingPunct="1">
                        <a:defRPr kumimoji="1" sz="1800" b="1" kern="1200">
                          <a:solidFill>
                            <a:schemeClr val="lt1"/>
                          </a:solidFill>
                          <a:latin typeface="Arial"/>
                        </a:defRPr>
                      </a:lvl3pPr>
                      <a:lvl4pPr marL="1371600" algn="l" defTabSz="914400" rtl="0" eaLnBrk="1" latinLnBrk="0" hangingPunct="1">
                        <a:defRPr kumimoji="1" sz="1800" b="1" kern="1200">
                          <a:solidFill>
                            <a:schemeClr val="lt1"/>
                          </a:solidFill>
                          <a:latin typeface="Arial"/>
                        </a:defRPr>
                      </a:lvl4pPr>
                      <a:lvl5pPr marL="1828800" algn="l" defTabSz="914400" rtl="0" eaLnBrk="1" latinLnBrk="0" hangingPunct="1">
                        <a:defRPr kumimoji="1" sz="1800" b="1" kern="1200">
                          <a:solidFill>
                            <a:schemeClr val="lt1"/>
                          </a:solidFill>
                          <a:latin typeface="Arial"/>
                        </a:defRPr>
                      </a:lvl5pPr>
                      <a:lvl6pPr marL="2286000" algn="l" defTabSz="914400" rtl="0" eaLnBrk="1" latinLnBrk="0" hangingPunct="1">
                        <a:defRPr kumimoji="1" sz="1800" b="1" kern="1200">
                          <a:solidFill>
                            <a:schemeClr val="lt1"/>
                          </a:solidFill>
                          <a:latin typeface="Arial"/>
                        </a:defRPr>
                      </a:lvl6pPr>
                      <a:lvl7pPr marL="2743200" algn="l" defTabSz="914400" rtl="0" eaLnBrk="1" latinLnBrk="0" hangingPunct="1">
                        <a:defRPr kumimoji="1" sz="1800" b="1" kern="1200">
                          <a:solidFill>
                            <a:schemeClr val="lt1"/>
                          </a:solidFill>
                          <a:latin typeface="Arial"/>
                        </a:defRPr>
                      </a:lvl7pPr>
                      <a:lvl8pPr marL="3200400" algn="l" defTabSz="914400" rtl="0" eaLnBrk="1" latinLnBrk="0" hangingPunct="1">
                        <a:defRPr kumimoji="1" sz="1800" b="1" kern="1200">
                          <a:solidFill>
                            <a:schemeClr val="lt1"/>
                          </a:solidFill>
                          <a:latin typeface="Arial"/>
                        </a:defRPr>
                      </a:lvl8pPr>
                      <a:lvl9pPr marL="3657600" algn="l" defTabSz="914400" rtl="0" eaLnBrk="1" latinLnBrk="0" hangingPunct="1">
                        <a:defRPr kumimoji="1" sz="1800" b="1" kern="1200">
                          <a:solidFill>
                            <a:schemeClr val="lt1"/>
                          </a:solidFill>
                          <a:latin typeface="Arial"/>
                        </a:defRPr>
                      </a:lvl9pPr>
                    </a:lstStyle>
                    <a:p>
                      <a:endParaRPr kumimoji="1" lang="ja-JP" altLang="en-US" dirty="0">
                        <a:latin typeface="Meiryo" panose="020B0604030504040204" pitchFamily="34" charset="-128"/>
                        <a:ea typeface="Meiryo" panose="020B0604030504040204" pitchFamily="34" charset="-128"/>
                      </a:endParaRPr>
                    </a:p>
                  </a:txBody>
                  <a:tcPr anchor="ctr">
                    <a:lnL w="12700" cap="flat" cmpd="sng" algn="ctr">
                      <a:no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800" b="0" dirty="0">
                          <a:solidFill>
                            <a:schemeClr val="bg1"/>
                          </a:solidFill>
                          <a:latin typeface="Meiryo" panose="020B0604030504040204" pitchFamily="34" charset="-128"/>
                          <a:ea typeface="Meiryo" panose="020B0604030504040204" pitchFamily="34" charset="-128"/>
                        </a:rPr>
                        <a:t>ライトプラン</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kumimoji="1" sz="1800" b="1" kern="1200">
                          <a:solidFill>
                            <a:schemeClr val="lt1"/>
                          </a:solidFill>
                          <a:latin typeface="Arial"/>
                        </a:defRPr>
                      </a:lvl1pPr>
                      <a:lvl2pPr marL="457200" algn="l" defTabSz="914400" rtl="0" eaLnBrk="1" latinLnBrk="0" hangingPunct="1">
                        <a:defRPr kumimoji="1" sz="1800" b="1" kern="1200">
                          <a:solidFill>
                            <a:schemeClr val="lt1"/>
                          </a:solidFill>
                          <a:latin typeface="Arial"/>
                        </a:defRPr>
                      </a:lvl2pPr>
                      <a:lvl3pPr marL="914400" algn="l" defTabSz="914400" rtl="0" eaLnBrk="1" latinLnBrk="0" hangingPunct="1">
                        <a:defRPr kumimoji="1" sz="1800" b="1" kern="1200">
                          <a:solidFill>
                            <a:schemeClr val="lt1"/>
                          </a:solidFill>
                          <a:latin typeface="Arial"/>
                        </a:defRPr>
                      </a:lvl3pPr>
                      <a:lvl4pPr marL="1371600" algn="l" defTabSz="914400" rtl="0" eaLnBrk="1" latinLnBrk="0" hangingPunct="1">
                        <a:defRPr kumimoji="1" sz="1800" b="1" kern="1200">
                          <a:solidFill>
                            <a:schemeClr val="lt1"/>
                          </a:solidFill>
                          <a:latin typeface="Arial"/>
                        </a:defRPr>
                      </a:lvl4pPr>
                      <a:lvl5pPr marL="1828800" algn="l" defTabSz="914400" rtl="0" eaLnBrk="1" latinLnBrk="0" hangingPunct="1">
                        <a:defRPr kumimoji="1" sz="1800" b="1" kern="1200">
                          <a:solidFill>
                            <a:schemeClr val="lt1"/>
                          </a:solidFill>
                          <a:latin typeface="Arial"/>
                        </a:defRPr>
                      </a:lvl5pPr>
                      <a:lvl6pPr marL="2286000" algn="l" defTabSz="914400" rtl="0" eaLnBrk="1" latinLnBrk="0" hangingPunct="1">
                        <a:defRPr kumimoji="1" sz="1800" b="1" kern="1200">
                          <a:solidFill>
                            <a:schemeClr val="lt1"/>
                          </a:solidFill>
                          <a:latin typeface="Arial"/>
                        </a:defRPr>
                      </a:lvl6pPr>
                      <a:lvl7pPr marL="2743200" algn="l" defTabSz="914400" rtl="0" eaLnBrk="1" latinLnBrk="0" hangingPunct="1">
                        <a:defRPr kumimoji="1" sz="1800" b="1" kern="1200">
                          <a:solidFill>
                            <a:schemeClr val="lt1"/>
                          </a:solidFill>
                          <a:latin typeface="Arial"/>
                        </a:defRPr>
                      </a:lvl7pPr>
                      <a:lvl8pPr marL="3200400" algn="l" defTabSz="914400" rtl="0" eaLnBrk="1" latinLnBrk="0" hangingPunct="1">
                        <a:defRPr kumimoji="1" sz="1800" b="1" kern="1200">
                          <a:solidFill>
                            <a:schemeClr val="lt1"/>
                          </a:solidFill>
                          <a:latin typeface="Arial"/>
                        </a:defRPr>
                      </a:lvl8pPr>
                      <a:lvl9pPr marL="3657600" algn="l" defTabSz="914400" rtl="0" eaLnBrk="1" latinLnBrk="0" hangingPunct="1">
                        <a:defRPr kumimoji="1" sz="1800" b="1" kern="1200">
                          <a:solidFill>
                            <a:schemeClr val="lt1"/>
                          </a:solidFill>
                          <a:latin typeface="Arial"/>
                        </a:defRPr>
                      </a:lvl9pPr>
                    </a:lstStyle>
                    <a:p>
                      <a:pPr algn="ctr"/>
                      <a:r>
                        <a:rPr kumimoji="1" lang="ja-JP" altLang="en-US" sz="1800" b="0" dirty="0">
                          <a:solidFill>
                            <a:srgbClr val="0D0D0D"/>
                          </a:solidFill>
                          <a:latin typeface="Meiryo" panose="020B0604030504040204" pitchFamily="34" charset="-128"/>
                          <a:ea typeface="Meiryo" panose="020B0604030504040204" pitchFamily="34" charset="-128"/>
                        </a:rPr>
                        <a:t>標準（従来）プラン</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accent1">
                        <a:lumMod val="25000"/>
                        <a:lumOff val="75000"/>
                        <a:alpha val="14892"/>
                      </a:schemeClr>
                    </a:solidFill>
                  </a:tcPr>
                </a:tc>
                <a:extLst>
                  <a:ext uri="{0D108BD9-81ED-4DB2-BD59-A6C34878D82A}">
                    <a16:rowId xmlns:a16="http://schemas.microsoft.com/office/drawing/2014/main" val="1979019317"/>
                  </a:ext>
                </a:extLst>
              </a:tr>
              <a:tr h="432294">
                <a:tc>
                  <a:txBody>
                    <a:bodyPr/>
                    <a:lstStyle/>
                    <a:p>
                      <a:pPr algn="l"/>
                      <a:r>
                        <a:rPr kumimoji="1" lang="ja-JP" altLang="en-US" sz="1400" dirty="0">
                          <a:solidFill>
                            <a:schemeClr val="bg1"/>
                          </a:solidFill>
                          <a:latin typeface="Meiryo" panose="020B0604030504040204" pitchFamily="34" charset="-128"/>
                          <a:ea typeface="Meiryo" panose="020B0604030504040204" pitchFamily="34" charset="-128"/>
                        </a:rPr>
                        <a:t>プランの特徴</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D0D0D"/>
                          </a:solidFill>
                          <a:effectLst/>
                          <a:uLnTx/>
                          <a:uFillTx/>
                          <a:latin typeface="+mn-ea"/>
                          <a:ea typeface="+mn-ea"/>
                          <a:cs typeface="+mn-cs"/>
                        </a:rPr>
                        <a:t>広告主様やその関係者への取材をベースにした記事。</a:t>
                      </a:r>
                      <a:endParaRPr kumimoji="1" lang="en-US" altLang="ja-JP" sz="12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D0D0D"/>
                          </a:solidFill>
                          <a:effectLst/>
                          <a:uLnTx/>
                          <a:uFillTx/>
                          <a:latin typeface="+mn-ea"/>
                          <a:ea typeface="+mn-ea"/>
                          <a:cs typeface="+mn-cs"/>
                        </a:rPr>
                        <a:t>文字数を抑え、商品・サービスの特徴を端的に伝達</a:t>
                      </a:r>
                      <a:endParaRPr kumimoji="1" lang="en-US" altLang="ja-JP" sz="1200" b="0" i="0" u="none" strike="noStrike" kern="1200" cap="none" spc="0" normalizeH="0" baseline="0" noProof="0" dirty="0">
                        <a:ln>
                          <a:noFill/>
                        </a:ln>
                        <a:solidFill>
                          <a:srgbClr val="0D0D0D"/>
                        </a:solidFill>
                        <a:effectLst/>
                        <a:uLnTx/>
                        <a:uFillTx/>
                        <a:latin typeface="+mn-ea"/>
                        <a:ea typeface="+mn-ea"/>
                        <a:cs typeface="+mn-cs"/>
                      </a:endParaRP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200" dirty="0">
                          <a:solidFill>
                            <a:srgbClr val="0D0D0D"/>
                          </a:solidFill>
                          <a:latin typeface="+mn-ea"/>
                          <a:ea typeface="+mn-ea"/>
                        </a:rPr>
                        <a:t>検索データや専門家など、独自のアセットを活用しながら、多面的に商品・サービスへの興味や需要を喚起</a:t>
                      </a:r>
                      <a:endParaRPr kumimoji="1" lang="en-US" altLang="ja-JP" sz="1200" dirty="0">
                        <a:solidFill>
                          <a:srgbClr val="0D0D0D"/>
                        </a:solidFill>
                        <a:latin typeface="+mn-ea"/>
                        <a:ea typeface="+mn-ea"/>
                      </a:endParaRP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787577"/>
                  </a:ext>
                </a:extLst>
              </a:tr>
              <a:tr h="434050">
                <a:tc>
                  <a:txBody>
                    <a:bodyPr/>
                    <a:lstStyle/>
                    <a:p>
                      <a:pPr algn="l"/>
                      <a:r>
                        <a:rPr kumimoji="1" lang="ja-JP" altLang="en-US" sz="1400" dirty="0">
                          <a:solidFill>
                            <a:schemeClr val="bg1"/>
                          </a:solidFill>
                          <a:latin typeface="Meiryo" panose="020B0604030504040204" pitchFamily="34" charset="-128"/>
                          <a:ea typeface="Meiryo" panose="020B0604030504040204" pitchFamily="34" charset="-128"/>
                        </a:rPr>
                        <a:t>制作期間</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rgbClr val="0D0D0D"/>
                          </a:solidFill>
                          <a:latin typeface="+mn-ea"/>
                          <a:ea typeface="+mn-ea"/>
                          <a:cs typeface="Verdana" pitchFamily="34" charset="0"/>
                        </a:rPr>
                        <a:t>オリエンテーションから掲載開始まで</a:t>
                      </a:r>
                      <a:r>
                        <a:rPr lang="en-US" altLang="ja-JP" sz="1200" b="1" dirty="0">
                          <a:solidFill>
                            <a:srgbClr val="0D0D0D"/>
                          </a:solidFill>
                          <a:latin typeface="+mn-ea"/>
                          <a:ea typeface="+mn-ea"/>
                          <a:cs typeface="Verdana" pitchFamily="34" charset="0"/>
                        </a:rPr>
                        <a:t>1.5</a:t>
                      </a:r>
                      <a:r>
                        <a:rPr lang="ja-JP" altLang="en-US" sz="1200" b="1" dirty="0">
                          <a:solidFill>
                            <a:srgbClr val="0D0D0D"/>
                          </a:solidFill>
                          <a:latin typeface="+mn-ea"/>
                          <a:ea typeface="+mn-ea"/>
                          <a:cs typeface="Verdana" pitchFamily="34" charset="0"/>
                        </a:rPr>
                        <a:t>か月</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rgbClr val="0D0D0D"/>
                          </a:solidFill>
                          <a:latin typeface="+mn-ea"/>
                          <a:ea typeface="+mn-ea"/>
                          <a:cs typeface="Verdana" pitchFamily="34" charset="0"/>
                        </a:rPr>
                        <a:t>オリエンテーションから掲載開始まで</a:t>
                      </a:r>
                      <a:r>
                        <a:rPr lang="en-US" altLang="ja-JP" sz="1200" b="0" dirty="0">
                          <a:solidFill>
                            <a:srgbClr val="0D0D0D"/>
                          </a:solidFill>
                          <a:latin typeface="+mn-ea"/>
                          <a:ea typeface="+mn-ea"/>
                          <a:cs typeface="Verdana" pitchFamily="34" charset="0"/>
                        </a:rPr>
                        <a:t>2</a:t>
                      </a:r>
                      <a:r>
                        <a:rPr lang="ja-JP" altLang="en-US" sz="1200" b="0" dirty="0">
                          <a:solidFill>
                            <a:srgbClr val="0D0D0D"/>
                          </a:solidFill>
                          <a:latin typeface="+mn-ea"/>
                          <a:ea typeface="+mn-ea"/>
                          <a:cs typeface="Verdana" pitchFamily="34" charset="0"/>
                        </a:rPr>
                        <a:t>か月</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64592329"/>
                  </a:ext>
                </a:extLst>
              </a:tr>
              <a:tr h="4340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bg1"/>
                          </a:solidFill>
                          <a:latin typeface="Meiryo" panose="020B0604030504040204" pitchFamily="34" charset="-128"/>
                          <a:ea typeface="Meiryo" panose="020B0604030504040204" pitchFamily="34" charset="-128"/>
                        </a:rPr>
                        <a:t>タイアップ制作・掲載費</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lvl1pPr marL="0" algn="l" defTabSz="914400" rtl="0" eaLnBrk="1" latinLnBrk="0" hangingPunct="1">
                        <a:defRPr kumimoji="1" sz="1800" kern="1200">
                          <a:solidFill>
                            <a:schemeClr val="dk1"/>
                          </a:solidFill>
                          <a:latin typeface="Arial"/>
                        </a:defRPr>
                      </a:lvl1pPr>
                      <a:lvl2pPr marL="457200" algn="l" defTabSz="914400" rtl="0" eaLnBrk="1" latinLnBrk="0" hangingPunct="1">
                        <a:defRPr kumimoji="1" sz="1800" kern="1200">
                          <a:solidFill>
                            <a:schemeClr val="dk1"/>
                          </a:solidFill>
                          <a:latin typeface="Arial"/>
                        </a:defRPr>
                      </a:lvl2pPr>
                      <a:lvl3pPr marL="914400" algn="l" defTabSz="914400" rtl="0" eaLnBrk="1" latinLnBrk="0" hangingPunct="1">
                        <a:defRPr kumimoji="1" sz="1800" kern="1200">
                          <a:solidFill>
                            <a:schemeClr val="dk1"/>
                          </a:solidFill>
                          <a:latin typeface="Arial"/>
                        </a:defRPr>
                      </a:lvl3pPr>
                      <a:lvl4pPr marL="1371600" algn="l" defTabSz="914400" rtl="0" eaLnBrk="1" latinLnBrk="0" hangingPunct="1">
                        <a:defRPr kumimoji="1" sz="1800" kern="1200">
                          <a:solidFill>
                            <a:schemeClr val="dk1"/>
                          </a:solidFill>
                          <a:latin typeface="Arial"/>
                        </a:defRPr>
                      </a:lvl4pPr>
                      <a:lvl5pPr marL="1828800" algn="l" defTabSz="914400" rtl="0" eaLnBrk="1" latinLnBrk="0" hangingPunct="1">
                        <a:defRPr kumimoji="1" sz="1800" kern="1200">
                          <a:solidFill>
                            <a:schemeClr val="dk1"/>
                          </a:solidFill>
                          <a:latin typeface="Arial"/>
                        </a:defRPr>
                      </a:lvl5pPr>
                      <a:lvl6pPr marL="2286000" algn="l" defTabSz="914400" rtl="0" eaLnBrk="1" latinLnBrk="0" hangingPunct="1">
                        <a:defRPr kumimoji="1" sz="1800" kern="1200">
                          <a:solidFill>
                            <a:schemeClr val="dk1"/>
                          </a:solidFill>
                          <a:latin typeface="Arial"/>
                        </a:defRPr>
                      </a:lvl6pPr>
                      <a:lvl7pPr marL="2743200" algn="l" defTabSz="914400" rtl="0" eaLnBrk="1" latinLnBrk="0" hangingPunct="1">
                        <a:defRPr kumimoji="1" sz="1800" kern="1200">
                          <a:solidFill>
                            <a:schemeClr val="dk1"/>
                          </a:solidFill>
                          <a:latin typeface="Arial"/>
                        </a:defRPr>
                      </a:lvl7pPr>
                      <a:lvl8pPr marL="3200400" algn="l" defTabSz="914400" rtl="0" eaLnBrk="1" latinLnBrk="0" hangingPunct="1">
                        <a:defRPr kumimoji="1" sz="1800" kern="1200">
                          <a:solidFill>
                            <a:schemeClr val="dk1"/>
                          </a:solidFill>
                          <a:latin typeface="Arial"/>
                        </a:defRPr>
                      </a:lvl8pPr>
                      <a:lvl9pPr marL="3657600" algn="l" defTabSz="914400" rtl="0" eaLnBrk="1" latinLnBrk="0" hangingPunct="1">
                        <a:defRPr kumimoji="1" sz="1800" kern="1200">
                          <a:solidFill>
                            <a:schemeClr val="dk1"/>
                          </a:solidFill>
                          <a:latin typeface="Arial"/>
                        </a:defRPr>
                      </a:lvl9pPr>
                    </a:lstStyle>
                    <a:p>
                      <a:r>
                        <a:rPr kumimoji="1" lang="en-US" altLang="ja-JP" sz="1200" b="1" dirty="0">
                          <a:solidFill>
                            <a:srgbClr val="0D0D0D"/>
                          </a:solidFill>
                          <a:latin typeface="+mn-ea"/>
                          <a:ea typeface="+mn-ea"/>
                        </a:rPr>
                        <a:t>450</a:t>
                      </a:r>
                      <a:r>
                        <a:rPr kumimoji="1" lang="ja-JP" altLang="en-US" sz="1200" b="1" dirty="0">
                          <a:solidFill>
                            <a:srgbClr val="0D0D0D"/>
                          </a:solidFill>
                          <a:latin typeface="+mn-ea"/>
                          <a:ea typeface="+mn-ea"/>
                        </a:rPr>
                        <a:t>万円</a:t>
                      </a:r>
                      <a:r>
                        <a:rPr kumimoji="1" lang="ja-JP" altLang="en-US" sz="1200" dirty="0">
                          <a:solidFill>
                            <a:srgbClr val="0D0D0D"/>
                          </a:solidFill>
                          <a:latin typeface="+mn-ea"/>
                          <a:ea typeface="+mn-ea"/>
                        </a:rPr>
                        <a:t>～</a:t>
                      </a:r>
                      <a:endParaRPr kumimoji="1" lang="en-US" altLang="ja-JP" sz="1200" dirty="0">
                        <a:solidFill>
                          <a:srgbClr val="0D0D0D"/>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D0D0D"/>
                          </a:solidFill>
                          <a:effectLst/>
                          <a:uLnTx/>
                          <a:uFillTx/>
                          <a:latin typeface="+mn-ea"/>
                          <a:ea typeface="+mn-ea"/>
                          <a:cs typeface="+mn-cs"/>
                        </a:rPr>
                        <a:t>・誘導広告費：</a:t>
                      </a:r>
                      <a:r>
                        <a:rPr kumimoji="1" lang="en-US" altLang="ja-JP" sz="1200" b="0" i="0" u="none" strike="noStrike" kern="1200" cap="none" spc="0" normalizeH="0" baseline="0" noProof="0" dirty="0">
                          <a:ln>
                            <a:noFill/>
                          </a:ln>
                          <a:solidFill>
                            <a:srgbClr val="0D0D0D"/>
                          </a:solidFill>
                          <a:effectLst/>
                          <a:uLnTx/>
                          <a:uFillTx/>
                          <a:latin typeface="+mn-ea"/>
                          <a:ea typeface="+mn-ea"/>
                          <a:cs typeface="+mn-cs"/>
                        </a:rPr>
                        <a:t>400</a:t>
                      </a:r>
                      <a:r>
                        <a:rPr kumimoji="1" lang="ja-JP" altLang="en-US" sz="120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2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0D0D0D"/>
                          </a:solidFill>
                          <a:effectLst/>
                          <a:uLnTx/>
                          <a:uFillTx/>
                          <a:latin typeface="+mn-ea"/>
                          <a:ea typeface="+mn-ea"/>
                          <a:cs typeface="+mn-cs"/>
                        </a:rPr>
                        <a:t>・タイアップ制作・掲載費：</a:t>
                      </a:r>
                      <a:r>
                        <a:rPr kumimoji="1" lang="en-US" altLang="ja-JP" sz="1200" b="1" i="0" u="none" strike="noStrike" kern="1200" cap="none" spc="0" normalizeH="0" baseline="0" noProof="0" dirty="0">
                          <a:ln>
                            <a:noFill/>
                          </a:ln>
                          <a:solidFill>
                            <a:srgbClr val="0D0D0D"/>
                          </a:solidFill>
                          <a:effectLst/>
                          <a:uLnTx/>
                          <a:uFillTx/>
                          <a:latin typeface="+mn-ea"/>
                          <a:ea typeface="+mn-ea"/>
                          <a:cs typeface="+mn-cs"/>
                        </a:rPr>
                        <a:t>50</a:t>
                      </a:r>
                      <a:r>
                        <a:rPr kumimoji="1" lang="ja-JP" altLang="en-US" sz="1200" b="1" i="0" u="none" strike="noStrike" kern="1200" cap="none" spc="0" normalizeH="0" baseline="0" noProof="0" dirty="0">
                          <a:ln>
                            <a:noFill/>
                          </a:ln>
                          <a:solidFill>
                            <a:srgbClr val="0D0D0D"/>
                          </a:solidFill>
                          <a:effectLst/>
                          <a:uLnTx/>
                          <a:uFillTx/>
                          <a:latin typeface="+mn-ea"/>
                          <a:ea typeface="+mn-ea"/>
                          <a:cs typeface="+mn-cs"/>
                        </a:rPr>
                        <a:t>万円</a:t>
                      </a:r>
                      <a:r>
                        <a:rPr kumimoji="1" lang="ja-JP" altLang="en-US" sz="1200" b="0" i="0" u="none" strike="noStrike" kern="1200" cap="none" spc="0" normalizeH="0" baseline="0" noProof="0" dirty="0">
                          <a:ln>
                            <a:noFill/>
                          </a:ln>
                          <a:solidFill>
                            <a:srgbClr val="0D0D0D"/>
                          </a:solidFill>
                          <a:effectLst/>
                          <a:uLnTx/>
                          <a:uFillTx/>
                          <a:latin typeface="+mn-ea"/>
                          <a:ea typeface="+mn-ea"/>
                          <a:cs typeface="+mn-cs"/>
                        </a:rPr>
                        <a:t>～</a:t>
                      </a:r>
                      <a:endParaRPr kumimoji="1" lang="en-US" altLang="ja-JP" sz="1200" b="0" i="0" u="none" strike="noStrike" kern="1200" cap="none" spc="0" normalizeH="0" baseline="0" noProof="0" dirty="0">
                        <a:ln>
                          <a:noFill/>
                        </a:ln>
                        <a:solidFill>
                          <a:srgbClr val="0D0D0D"/>
                        </a:solidFill>
                        <a:effectLst/>
                        <a:uLnTx/>
                        <a:uFillTx/>
                        <a:latin typeface="+mn-ea"/>
                        <a:ea typeface="+mn-ea"/>
                        <a:cs typeface="+mn-cs"/>
                      </a:endParaRP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defRPr>
                      </a:lvl1pPr>
                      <a:lvl2pPr marL="457200" algn="l" defTabSz="914400" rtl="0" eaLnBrk="1" latinLnBrk="0" hangingPunct="1">
                        <a:defRPr kumimoji="1" sz="1800" kern="1200">
                          <a:solidFill>
                            <a:schemeClr val="dk1"/>
                          </a:solidFill>
                          <a:latin typeface="Arial"/>
                        </a:defRPr>
                      </a:lvl2pPr>
                      <a:lvl3pPr marL="914400" algn="l" defTabSz="914400" rtl="0" eaLnBrk="1" latinLnBrk="0" hangingPunct="1">
                        <a:defRPr kumimoji="1" sz="1800" kern="1200">
                          <a:solidFill>
                            <a:schemeClr val="dk1"/>
                          </a:solidFill>
                          <a:latin typeface="Arial"/>
                        </a:defRPr>
                      </a:lvl3pPr>
                      <a:lvl4pPr marL="1371600" algn="l" defTabSz="914400" rtl="0" eaLnBrk="1" latinLnBrk="0" hangingPunct="1">
                        <a:defRPr kumimoji="1" sz="1800" kern="1200">
                          <a:solidFill>
                            <a:schemeClr val="dk1"/>
                          </a:solidFill>
                          <a:latin typeface="Arial"/>
                        </a:defRPr>
                      </a:lvl4pPr>
                      <a:lvl5pPr marL="1828800" algn="l" defTabSz="914400" rtl="0" eaLnBrk="1" latinLnBrk="0" hangingPunct="1">
                        <a:defRPr kumimoji="1" sz="1800" kern="1200">
                          <a:solidFill>
                            <a:schemeClr val="dk1"/>
                          </a:solidFill>
                          <a:latin typeface="Arial"/>
                        </a:defRPr>
                      </a:lvl5pPr>
                      <a:lvl6pPr marL="2286000" algn="l" defTabSz="914400" rtl="0" eaLnBrk="1" latinLnBrk="0" hangingPunct="1">
                        <a:defRPr kumimoji="1" sz="1800" kern="1200">
                          <a:solidFill>
                            <a:schemeClr val="dk1"/>
                          </a:solidFill>
                          <a:latin typeface="Arial"/>
                        </a:defRPr>
                      </a:lvl6pPr>
                      <a:lvl7pPr marL="2743200" algn="l" defTabSz="914400" rtl="0" eaLnBrk="1" latinLnBrk="0" hangingPunct="1">
                        <a:defRPr kumimoji="1" sz="1800" kern="1200">
                          <a:solidFill>
                            <a:schemeClr val="dk1"/>
                          </a:solidFill>
                          <a:latin typeface="Arial"/>
                        </a:defRPr>
                      </a:lvl7pPr>
                      <a:lvl8pPr marL="3200400" algn="l" defTabSz="914400" rtl="0" eaLnBrk="1" latinLnBrk="0" hangingPunct="1">
                        <a:defRPr kumimoji="1" sz="1800" kern="1200">
                          <a:solidFill>
                            <a:schemeClr val="dk1"/>
                          </a:solidFill>
                          <a:latin typeface="Arial"/>
                        </a:defRPr>
                      </a:lvl8pPr>
                      <a:lvl9pPr marL="3657600" algn="l" defTabSz="914400" rtl="0" eaLnBrk="1" latinLnBrk="0" hangingPunct="1">
                        <a:defRPr kumimoji="1" sz="1800" kern="1200">
                          <a:solidFill>
                            <a:schemeClr val="dk1"/>
                          </a:solidFill>
                          <a:latin typeface="Arial"/>
                        </a:defRPr>
                      </a:lvl9pPr>
                    </a:lstStyle>
                    <a:p>
                      <a:r>
                        <a:rPr kumimoji="1" lang="en-US" altLang="ja-JP" sz="1200" dirty="0">
                          <a:solidFill>
                            <a:srgbClr val="0D0D0D"/>
                          </a:solidFill>
                          <a:latin typeface="+mn-ea"/>
                          <a:ea typeface="+mn-ea"/>
                        </a:rPr>
                        <a:t>500</a:t>
                      </a:r>
                      <a:r>
                        <a:rPr kumimoji="1" lang="ja-JP" altLang="en-US" sz="1200" dirty="0">
                          <a:solidFill>
                            <a:srgbClr val="0D0D0D"/>
                          </a:solidFill>
                          <a:latin typeface="+mn-ea"/>
                          <a:ea typeface="+mn-ea"/>
                        </a:rPr>
                        <a:t>万円～</a:t>
                      </a:r>
                      <a:endParaRPr kumimoji="1" lang="en-US" altLang="ja-JP" sz="1200" dirty="0">
                        <a:solidFill>
                          <a:srgbClr val="0D0D0D"/>
                        </a:solidFill>
                        <a:latin typeface="+mn-ea"/>
                        <a:ea typeface="+mn-ea"/>
                      </a:endParaRPr>
                    </a:p>
                    <a:p>
                      <a:r>
                        <a:rPr kumimoji="1" lang="ja-JP" altLang="en-US" sz="1200" dirty="0">
                          <a:solidFill>
                            <a:srgbClr val="0D0D0D"/>
                          </a:solidFill>
                          <a:latin typeface="+mn-ea"/>
                          <a:ea typeface="+mn-ea"/>
                        </a:rPr>
                        <a:t>・誘導広告費：</a:t>
                      </a:r>
                      <a:r>
                        <a:rPr kumimoji="1" lang="en-US" altLang="ja-JP" sz="1200" dirty="0">
                          <a:solidFill>
                            <a:srgbClr val="0D0D0D"/>
                          </a:solidFill>
                          <a:latin typeface="+mn-ea"/>
                          <a:ea typeface="+mn-ea"/>
                        </a:rPr>
                        <a:t>400</a:t>
                      </a:r>
                      <a:r>
                        <a:rPr kumimoji="1" lang="ja-JP" altLang="en-US" sz="1200" dirty="0">
                          <a:solidFill>
                            <a:srgbClr val="0D0D0D"/>
                          </a:solidFill>
                          <a:latin typeface="+mn-ea"/>
                          <a:ea typeface="+mn-ea"/>
                        </a:rPr>
                        <a:t>万円～</a:t>
                      </a:r>
                      <a:endParaRPr kumimoji="1" lang="en-US" altLang="ja-JP" sz="1200" dirty="0">
                        <a:solidFill>
                          <a:srgbClr val="0D0D0D"/>
                        </a:solidFill>
                        <a:latin typeface="+mn-ea"/>
                        <a:ea typeface="+mn-ea"/>
                      </a:endParaRPr>
                    </a:p>
                    <a:p>
                      <a:r>
                        <a:rPr kumimoji="1" lang="ja-JP" altLang="en-US" sz="1200" dirty="0">
                          <a:solidFill>
                            <a:srgbClr val="0D0D0D"/>
                          </a:solidFill>
                          <a:latin typeface="+mn-ea"/>
                          <a:ea typeface="+mn-ea"/>
                        </a:rPr>
                        <a:t>・タイアップ制作・掲載費：</a:t>
                      </a:r>
                      <a:r>
                        <a:rPr kumimoji="1" lang="en-US" altLang="ja-JP" sz="1200" dirty="0">
                          <a:solidFill>
                            <a:srgbClr val="0D0D0D"/>
                          </a:solidFill>
                          <a:latin typeface="+mn-ea"/>
                          <a:ea typeface="+mn-ea"/>
                        </a:rPr>
                        <a:t>100</a:t>
                      </a:r>
                      <a:r>
                        <a:rPr kumimoji="1" lang="ja-JP" altLang="en-US" sz="1200" dirty="0">
                          <a:solidFill>
                            <a:srgbClr val="0D0D0D"/>
                          </a:solidFill>
                          <a:latin typeface="+mn-ea"/>
                          <a:ea typeface="+mn-ea"/>
                        </a:rPr>
                        <a:t>万円～</a:t>
                      </a:r>
                      <a:endParaRPr kumimoji="1" lang="en-US" altLang="ja-JP" sz="1200" dirty="0">
                        <a:solidFill>
                          <a:srgbClr val="0D0D0D"/>
                        </a:solidFill>
                        <a:latin typeface="+mn-ea"/>
                        <a:ea typeface="+mn-ea"/>
                      </a:endParaRP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835059062"/>
                  </a:ext>
                </a:extLst>
              </a:tr>
              <a:tr h="626874">
                <a:tc>
                  <a:txBody>
                    <a:bodyPr/>
                    <a:lstStyle/>
                    <a:p>
                      <a:pPr algn="l"/>
                      <a:r>
                        <a:rPr kumimoji="1" lang="ja-JP" altLang="en-US" sz="1400" dirty="0">
                          <a:solidFill>
                            <a:schemeClr val="bg1"/>
                          </a:solidFill>
                          <a:latin typeface="Meiryo" panose="020B0604030504040204" pitchFamily="34" charset="-128"/>
                          <a:ea typeface="Meiryo" panose="020B0604030504040204" pitchFamily="34" charset="-128"/>
                        </a:rPr>
                        <a:t>制作工程</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・原稿確認：初稿の</a:t>
                      </a:r>
                      <a:r>
                        <a:rPr kumimoji="1" lang="en-US" altLang="ja-JP" sz="1200" b="1" i="0" kern="1200" dirty="0">
                          <a:solidFill>
                            <a:srgbClr val="0D0D0D"/>
                          </a:solidFill>
                          <a:effectLst/>
                          <a:latin typeface="+mn-ea"/>
                          <a:ea typeface="+mn-ea"/>
                          <a:cs typeface="+mn-cs"/>
                        </a:rPr>
                        <a:t>1</a:t>
                      </a:r>
                      <a:r>
                        <a:rPr kumimoji="1" lang="ja-JP" altLang="en-US" sz="1200" b="1" i="0" kern="1200" dirty="0">
                          <a:solidFill>
                            <a:srgbClr val="0D0D0D"/>
                          </a:solidFill>
                          <a:effectLst/>
                          <a:latin typeface="+mn-ea"/>
                          <a:ea typeface="+mn-ea"/>
                          <a:cs typeface="+mn-cs"/>
                        </a:rPr>
                        <a:t>回のみ</a:t>
                      </a:r>
                      <a:endParaRPr kumimoji="1" lang="en-US" altLang="ja-JP" sz="1200" b="1" i="0" kern="1200" dirty="0">
                        <a:solidFill>
                          <a:srgbClr val="0D0D0D"/>
                        </a:solidFill>
                        <a:effectLst/>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・取材対象：</a:t>
                      </a:r>
                      <a:r>
                        <a:rPr kumimoji="1" lang="ja-JP" altLang="en-US" sz="1200" b="1" i="0" kern="1200" dirty="0">
                          <a:solidFill>
                            <a:srgbClr val="0D0D0D"/>
                          </a:solidFill>
                          <a:effectLst/>
                          <a:latin typeface="+mn-ea"/>
                          <a:ea typeface="+mn-ea"/>
                          <a:cs typeface="+mn-cs"/>
                        </a:rPr>
                        <a:t>広告主様側で手配</a:t>
                      </a:r>
                      <a:endParaRPr lang="ja-JP" altLang="en-US" sz="1200" b="1" dirty="0">
                        <a:solidFill>
                          <a:srgbClr val="0D0D0D"/>
                        </a:solidFill>
                        <a:latin typeface="+mn-ea"/>
                        <a:ea typeface="+mn-ea"/>
                        <a:cs typeface="Verdana" pitchFamily="34" charset="0"/>
                      </a:endParaRP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・原稿確認：初稿と再稿の</a:t>
                      </a:r>
                      <a:r>
                        <a:rPr kumimoji="1" lang="en-US" altLang="ja-JP" sz="1200" b="0" i="0" kern="1200" dirty="0">
                          <a:solidFill>
                            <a:srgbClr val="0D0D0D"/>
                          </a:solidFill>
                          <a:effectLst/>
                          <a:latin typeface="+mn-ea"/>
                          <a:ea typeface="+mn-ea"/>
                          <a:cs typeface="+mn-cs"/>
                        </a:rPr>
                        <a:t>2</a:t>
                      </a:r>
                      <a:r>
                        <a:rPr kumimoji="1" lang="ja-JP" altLang="en-US" sz="1200" b="0" i="0" kern="1200" dirty="0">
                          <a:solidFill>
                            <a:srgbClr val="0D0D0D"/>
                          </a:solidFill>
                          <a:effectLst/>
                          <a:latin typeface="+mn-ea"/>
                          <a:ea typeface="+mn-ea"/>
                          <a:cs typeface="+mn-cs"/>
                        </a:rPr>
                        <a:t>回</a:t>
                      </a:r>
                      <a:endParaRPr kumimoji="1" lang="en-US" altLang="ja-JP" sz="1200" b="0" i="0" kern="1200" dirty="0">
                        <a:solidFill>
                          <a:srgbClr val="0D0D0D"/>
                        </a:solidFill>
                        <a:effectLst/>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・取材対象：</a:t>
                      </a:r>
                      <a:r>
                        <a:rPr kumimoji="1" lang="en-US" altLang="ja-JP" sz="1200" b="0" i="0" kern="1200" dirty="0">
                          <a:solidFill>
                            <a:srgbClr val="0D0D0D"/>
                          </a:solidFill>
                          <a:effectLst/>
                          <a:latin typeface="+mn-ea"/>
                          <a:ea typeface="+mn-ea"/>
                          <a:cs typeface="+mn-cs"/>
                        </a:rPr>
                        <a:t>LINE</a:t>
                      </a:r>
                      <a:r>
                        <a:rPr kumimoji="1" lang="ja-JP" altLang="en-US" sz="1200" b="0" i="0" kern="1200" dirty="0">
                          <a:solidFill>
                            <a:srgbClr val="0D0D0D"/>
                          </a:solidFill>
                          <a:effectLst/>
                          <a:latin typeface="+mn-ea"/>
                          <a:ea typeface="+mn-ea"/>
                          <a:cs typeface="+mn-cs"/>
                        </a:rPr>
                        <a:t>ヤフーで手配が可能</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321102878"/>
                  </a:ext>
                </a:extLst>
              </a:tr>
              <a:tr h="711301">
                <a:tc>
                  <a:txBody>
                    <a:bodyPr/>
                    <a:lstStyle/>
                    <a:p>
                      <a:pPr algn="l"/>
                      <a:r>
                        <a:rPr kumimoji="1" lang="ja-JP" altLang="en-US" sz="1400" dirty="0">
                          <a:solidFill>
                            <a:schemeClr val="bg1"/>
                          </a:solidFill>
                          <a:latin typeface="Meiryo" panose="020B0604030504040204" pitchFamily="34" charset="-128"/>
                          <a:ea typeface="Meiryo" panose="020B0604030504040204" pitchFamily="34" charset="-128"/>
                        </a:rPr>
                        <a:t>コンテンツ構成</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・文字数：</a:t>
                      </a:r>
                      <a:r>
                        <a:rPr kumimoji="1" lang="en-US" altLang="ja-JP" sz="1200" b="1" dirty="0">
                          <a:solidFill>
                            <a:srgbClr val="0D0D0D"/>
                          </a:solidFill>
                          <a:latin typeface="+mn-ea"/>
                          <a:ea typeface="+mn-ea"/>
                        </a:rPr>
                        <a:t>1500</a:t>
                      </a:r>
                      <a:r>
                        <a:rPr kumimoji="1" lang="ja-JP" altLang="en-US" sz="1200" b="1" dirty="0">
                          <a:solidFill>
                            <a:srgbClr val="0D0D0D"/>
                          </a:solidFill>
                          <a:latin typeface="+mn-ea"/>
                          <a:ea typeface="+mn-ea"/>
                        </a:rPr>
                        <a:t>～</a:t>
                      </a:r>
                      <a:r>
                        <a:rPr kumimoji="1" lang="en-US" altLang="ja-JP" sz="1200" b="1" dirty="0">
                          <a:solidFill>
                            <a:srgbClr val="0D0D0D"/>
                          </a:solidFill>
                          <a:latin typeface="+mn-ea"/>
                          <a:ea typeface="+mn-ea"/>
                        </a:rPr>
                        <a:t>3000</a:t>
                      </a:r>
                      <a:r>
                        <a:rPr kumimoji="1" lang="ja-JP" altLang="en-US" sz="1200" b="1" dirty="0">
                          <a:solidFill>
                            <a:srgbClr val="0D0D0D"/>
                          </a:solidFill>
                          <a:latin typeface="+mn-ea"/>
                          <a:ea typeface="+mn-ea"/>
                        </a:rPr>
                        <a:t>文字</a:t>
                      </a:r>
                      <a:r>
                        <a:rPr kumimoji="1" lang="ja-JP" altLang="en-US" sz="1200" dirty="0">
                          <a:solidFill>
                            <a:srgbClr val="0D0D0D"/>
                          </a:solidFill>
                          <a:latin typeface="+mn-ea"/>
                          <a:ea typeface="+mn-ea"/>
                        </a:rPr>
                        <a:t>程度（記事体裁）</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・グラフィック（イラスト・図版等）：</a:t>
                      </a:r>
                      <a:r>
                        <a:rPr kumimoji="1" lang="en-US" altLang="ja-JP" sz="1200" b="1" i="0" kern="1200" dirty="0">
                          <a:solidFill>
                            <a:srgbClr val="0D0D0D"/>
                          </a:solidFill>
                          <a:effectLst/>
                          <a:latin typeface="+mn-ea"/>
                          <a:ea typeface="+mn-ea"/>
                          <a:cs typeface="+mn-cs"/>
                        </a:rPr>
                        <a:t>1</a:t>
                      </a:r>
                      <a:r>
                        <a:rPr kumimoji="1" lang="ja-JP" altLang="en-US" sz="1200" b="1" i="0" kern="1200" dirty="0">
                          <a:solidFill>
                            <a:srgbClr val="0D0D0D"/>
                          </a:solidFill>
                          <a:effectLst/>
                          <a:latin typeface="+mn-ea"/>
                          <a:ea typeface="+mn-ea"/>
                          <a:cs typeface="+mn-cs"/>
                        </a:rPr>
                        <a:t>点のみ</a:t>
                      </a:r>
                      <a:endParaRPr kumimoji="1" lang="en-US" altLang="ja-JP" sz="1200" b="1" i="0" kern="1200" dirty="0">
                        <a:solidFill>
                          <a:srgbClr val="0D0D0D"/>
                        </a:solidFill>
                        <a:effectLst/>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strike="noStrike" kern="1200" dirty="0">
                          <a:solidFill>
                            <a:srgbClr val="0D0D0D"/>
                          </a:solidFill>
                          <a:effectLst/>
                          <a:latin typeface="+mn-ea"/>
                          <a:ea typeface="+mn-ea"/>
                          <a:cs typeface="+mn-cs"/>
                        </a:rPr>
                        <a:t>　</a:t>
                      </a:r>
                      <a:r>
                        <a:rPr kumimoji="1" lang="en-US" altLang="ja-JP" sz="1200" b="0" i="0" strike="noStrike" kern="1200" dirty="0">
                          <a:solidFill>
                            <a:srgbClr val="0D0D0D"/>
                          </a:solidFill>
                          <a:effectLst/>
                          <a:latin typeface="+mn-ea"/>
                          <a:ea typeface="+mn-ea"/>
                          <a:cs typeface="+mn-cs"/>
                        </a:rPr>
                        <a:t>※</a:t>
                      </a:r>
                      <a:r>
                        <a:rPr kumimoji="1" lang="ja-JP" altLang="en-US" sz="1200" b="0" i="0" strike="noStrike" kern="1200" dirty="0">
                          <a:solidFill>
                            <a:srgbClr val="0D0D0D"/>
                          </a:solidFill>
                          <a:effectLst/>
                          <a:latin typeface="+mn-ea"/>
                          <a:ea typeface="+mn-ea"/>
                          <a:cs typeface="+mn-cs"/>
                        </a:rPr>
                        <a:t>メインビジュアルを含む</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・文字数：</a:t>
                      </a:r>
                      <a:r>
                        <a:rPr kumimoji="1" lang="en-US" altLang="ja-JP" sz="1200" b="0" dirty="0">
                          <a:solidFill>
                            <a:srgbClr val="0D0D0D"/>
                          </a:solidFill>
                          <a:latin typeface="+mn-ea"/>
                          <a:ea typeface="+mn-ea"/>
                        </a:rPr>
                        <a:t>3000</a:t>
                      </a:r>
                      <a:r>
                        <a:rPr kumimoji="1" lang="ja-JP" altLang="en-US" sz="1200" b="0" dirty="0">
                          <a:solidFill>
                            <a:srgbClr val="0D0D0D"/>
                          </a:solidFill>
                          <a:latin typeface="+mn-ea"/>
                          <a:ea typeface="+mn-ea"/>
                        </a:rPr>
                        <a:t>～</a:t>
                      </a:r>
                      <a:r>
                        <a:rPr kumimoji="1" lang="en-US" altLang="ja-JP" sz="1200" b="0" dirty="0">
                          <a:solidFill>
                            <a:srgbClr val="0D0D0D"/>
                          </a:solidFill>
                          <a:latin typeface="+mn-ea"/>
                          <a:ea typeface="+mn-ea"/>
                        </a:rPr>
                        <a:t>4000</a:t>
                      </a:r>
                      <a:r>
                        <a:rPr kumimoji="1" lang="ja-JP" altLang="en-US" sz="1200" b="0" dirty="0">
                          <a:solidFill>
                            <a:srgbClr val="0D0D0D"/>
                          </a:solidFill>
                          <a:latin typeface="+mn-ea"/>
                          <a:ea typeface="+mn-ea"/>
                        </a:rPr>
                        <a:t>文字</a:t>
                      </a:r>
                      <a:r>
                        <a:rPr kumimoji="1" lang="ja-JP" altLang="en-US" sz="1200" dirty="0">
                          <a:solidFill>
                            <a:srgbClr val="0D0D0D"/>
                          </a:solidFill>
                          <a:latin typeface="+mn-ea"/>
                          <a:ea typeface="+mn-ea"/>
                        </a:rPr>
                        <a:t>程度（記事体裁の場合）</a:t>
                      </a:r>
                      <a:endParaRPr kumimoji="1" lang="en-US" altLang="ja-JP" sz="1200" dirty="0">
                        <a:solidFill>
                          <a:srgbClr val="0D0D0D"/>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0D0D0D"/>
                          </a:solidFill>
                          <a:latin typeface="+mn-ea"/>
                          <a:ea typeface="+mn-ea"/>
                        </a:rPr>
                        <a:t>　　</a:t>
                      </a:r>
                      <a:r>
                        <a:rPr kumimoji="1" lang="en-US" altLang="ja-JP" sz="1200" dirty="0">
                          <a:solidFill>
                            <a:srgbClr val="0D0D0D"/>
                          </a:solidFill>
                          <a:latin typeface="+mn-ea"/>
                          <a:ea typeface="+mn-ea"/>
                        </a:rPr>
                        <a:t>※</a:t>
                      </a:r>
                      <a:r>
                        <a:rPr kumimoji="1" lang="ja-JP" altLang="en-US" sz="1200" dirty="0">
                          <a:solidFill>
                            <a:srgbClr val="0D0D0D"/>
                          </a:solidFill>
                          <a:latin typeface="+mn-ea"/>
                          <a:ea typeface="+mn-ea"/>
                        </a:rPr>
                        <a:t>動画やインフォグラフィックなどの体裁も可能</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・グラフィック（イラスト・図解等）：</a:t>
                      </a:r>
                      <a:endParaRPr kumimoji="1" lang="en-US" altLang="ja-JP" sz="1200" b="0" i="0" kern="1200" dirty="0">
                        <a:solidFill>
                          <a:srgbClr val="0D0D0D"/>
                        </a:solidFill>
                        <a:effectLst/>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rgbClr val="0D0D0D"/>
                          </a:solidFill>
                          <a:effectLst/>
                          <a:latin typeface="+mn-ea"/>
                          <a:ea typeface="+mn-ea"/>
                          <a:cs typeface="+mn-cs"/>
                        </a:rPr>
                        <a:t>　　</a:t>
                      </a:r>
                      <a:r>
                        <a:rPr kumimoji="1" lang="en-US" altLang="ja-JP" sz="1200" b="0" i="0" kern="1200" dirty="0">
                          <a:solidFill>
                            <a:srgbClr val="0D0D0D"/>
                          </a:solidFill>
                          <a:effectLst/>
                          <a:latin typeface="+mn-ea"/>
                          <a:ea typeface="+mn-ea"/>
                          <a:cs typeface="+mn-cs"/>
                        </a:rPr>
                        <a:t>Yahoo!</a:t>
                      </a:r>
                      <a:r>
                        <a:rPr kumimoji="1" lang="ja-JP" altLang="en-US" sz="1200" b="0" i="0" kern="1200" dirty="0">
                          <a:solidFill>
                            <a:srgbClr val="0D0D0D"/>
                          </a:solidFill>
                          <a:effectLst/>
                          <a:latin typeface="+mn-ea"/>
                          <a:ea typeface="+mn-ea"/>
                          <a:cs typeface="+mn-cs"/>
                        </a:rPr>
                        <a:t>ニュースにて必要点数を判断して作成</a:t>
                      </a:r>
                      <a:endParaRPr kumimoji="1" lang="en-US" altLang="ja-JP" sz="1200" b="0" i="0" kern="1200" dirty="0">
                        <a:solidFill>
                          <a:srgbClr val="0D0D0D"/>
                        </a:solidFill>
                        <a:effectLst/>
                        <a:latin typeface="+mn-ea"/>
                        <a:ea typeface="+mn-ea"/>
                        <a:cs typeface="+mn-cs"/>
                      </a:endParaRP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433643455"/>
                  </a:ext>
                </a:extLst>
              </a:tr>
              <a:tr h="530694">
                <a:tc>
                  <a:txBody>
                    <a:bodyPr/>
                    <a:lstStyle/>
                    <a:p>
                      <a:pPr algn="l"/>
                      <a:r>
                        <a:rPr kumimoji="1" lang="ja-JP" altLang="en-US" sz="1400" dirty="0">
                          <a:solidFill>
                            <a:schemeClr val="bg1"/>
                          </a:solidFill>
                          <a:latin typeface="Meiryo" panose="020B0604030504040204" pitchFamily="34" charset="-128"/>
                          <a:ea typeface="Meiryo" panose="020B0604030504040204" pitchFamily="34" charset="-128"/>
                        </a:rPr>
                        <a:t>編集誘導枠</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strike="noStrike" kern="1200" dirty="0">
                          <a:solidFill>
                            <a:srgbClr val="0D0D0D"/>
                          </a:solidFill>
                          <a:effectLst/>
                          <a:latin typeface="+mn-ea"/>
                          <a:ea typeface="+mn-ea"/>
                          <a:cs typeface="+mn-cs"/>
                        </a:rPr>
                        <a:t>なし</a:t>
                      </a: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9388" indent="-179388" algn="l" fontAlgn="ctr">
                        <a:buClr>
                          <a:srgbClr val="687080"/>
                        </a:buClr>
                        <a:buFont typeface="Wingdings" pitchFamily="2" charset="2"/>
                        <a:buNone/>
                      </a:pPr>
                      <a:r>
                        <a:rPr kumimoji="1" lang="ja-JP" altLang="en-US" sz="1200" b="0" i="0" u="none" strike="noStrike" kern="1200" dirty="0">
                          <a:solidFill>
                            <a:srgbClr val="0D0D0D"/>
                          </a:solidFill>
                          <a:latin typeface="+mn-ea"/>
                          <a:ea typeface="メイリオ"/>
                          <a:cs typeface="Meiryo UI" pitchFamily="50" charset="-128"/>
                        </a:rPr>
                        <a:t>●</a:t>
                      </a:r>
                      <a:r>
                        <a:rPr kumimoji="1" lang="en-US" altLang="ja-JP" sz="1200" b="0" i="0" u="none" strike="noStrike" kern="1200" dirty="0">
                          <a:solidFill>
                            <a:srgbClr val="0D0D0D"/>
                          </a:solidFill>
                          <a:latin typeface="+mn-ea"/>
                          <a:ea typeface="メイリオ"/>
                          <a:cs typeface="Meiryo UI" pitchFamily="50" charset="-128"/>
                        </a:rPr>
                        <a:t>Yahoo!</a:t>
                      </a:r>
                      <a:r>
                        <a:rPr kumimoji="1" lang="ja-JP" altLang="en-US" sz="1200" b="0" i="0" u="none" strike="noStrike" kern="1200" dirty="0">
                          <a:solidFill>
                            <a:srgbClr val="0D0D0D"/>
                          </a:solidFill>
                          <a:latin typeface="+mn-ea"/>
                          <a:ea typeface="メイリオ"/>
                          <a:cs typeface="Meiryo UI" pitchFamily="50" charset="-128"/>
                        </a:rPr>
                        <a:t>ニュース公式</a:t>
                      </a:r>
                      <a:r>
                        <a:rPr kumimoji="1" lang="en-US" altLang="ja-JP" sz="1200" b="0" i="0" u="none" strike="noStrike" kern="1200" dirty="0">
                          <a:solidFill>
                            <a:srgbClr val="0D0D0D"/>
                          </a:solidFill>
                          <a:latin typeface="+mn-ea"/>
                          <a:ea typeface="メイリオ"/>
                          <a:cs typeface="Meiryo UI" pitchFamily="50" charset="-128"/>
                        </a:rPr>
                        <a:t>X</a:t>
                      </a:r>
                    </a:p>
                    <a:p>
                      <a:pPr marL="179388" indent="-179388" algn="l" fontAlgn="ctr">
                        <a:buClr>
                          <a:srgbClr val="687080"/>
                        </a:buClr>
                        <a:buFont typeface="Wingdings" pitchFamily="2" charset="2"/>
                        <a:buNone/>
                      </a:pPr>
                      <a:r>
                        <a:rPr kumimoji="1" lang="ja-JP" altLang="en-US" sz="1200" b="0" i="0" u="none" strike="noStrike" kern="1200" dirty="0">
                          <a:solidFill>
                            <a:srgbClr val="0D0D0D"/>
                          </a:solidFill>
                          <a:latin typeface="+mn-ea"/>
                          <a:ea typeface="メイリオ"/>
                          <a:cs typeface="Meiryo UI" pitchFamily="50" charset="-128"/>
                        </a:rPr>
                        <a:t>●</a:t>
                      </a:r>
                      <a:r>
                        <a:rPr kumimoji="1" lang="en-US" altLang="ja-JP" sz="1200" b="0" i="0" u="none" strike="noStrike" kern="1200" dirty="0">
                          <a:solidFill>
                            <a:srgbClr val="0D0D0D"/>
                          </a:solidFill>
                          <a:latin typeface="+mn-ea"/>
                          <a:ea typeface="メイリオ"/>
                          <a:cs typeface="Meiryo UI" pitchFamily="50" charset="-128"/>
                        </a:rPr>
                        <a:t>Yahoo!</a:t>
                      </a:r>
                      <a:r>
                        <a:rPr kumimoji="1" lang="ja-JP" altLang="en-US" sz="1200" b="0" i="0" u="none" strike="noStrike" kern="1200" dirty="0">
                          <a:solidFill>
                            <a:srgbClr val="0D0D0D"/>
                          </a:solidFill>
                          <a:latin typeface="+mn-ea"/>
                          <a:ea typeface="メイリオ"/>
                          <a:cs typeface="Meiryo UI" pitchFamily="50" charset="-128"/>
                        </a:rPr>
                        <a:t>ニュースウェブページの誘導枠</a:t>
                      </a:r>
                      <a:endParaRPr kumimoji="1" lang="en-US" altLang="ja-JP" sz="1200" b="0" i="0" u="none" strike="noStrike" kern="1200" dirty="0">
                        <a:solidFill>
                          <a:srgbClr val="0D0D0D"/>
                        </a:solidFill>
                        <a:latin typeface="+mn-ea"/>
                        <a:ea typeface="メイリオ"/>
                        <a:cs typeface="Meiryo UI" pitchFamily="50" charset="-128"/>
                      </a:endParaRPr>
                    </a:p>
                  </a:txBody>
                  <a:tcPr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11770422"/>
                  </a:ext>
                </a:extLst>
              </a:tr>
            </a:tbl>
          </a:graphicData>
        </a:graphic>
      </p:graphicFrame>
      <p:sp>
        <p:nvSpPr>
          <p:cNvPr id="7" name="正方形/長方形 6">
            <a:extLst>
              <a:ext uri="{FF2B5EF4-FFF2-40B4-BE49-F238E27FC236}">
                <a16:creationId xmlns:a16="http://schemas.microsoft.com/office/drawing/2014/main" id="{8FC3E92D-C61E-1167-F067-2B796A82E69F}"/>
              </a:ext>
            </a:extLst>
          </p:cNvPr>
          <p:cNvSpPr/>
          <p:nvPr/>
        </p:nvSpPr>
        <p:spPr>
          <a:xfrm>
            <a:off x="3071389" y="2303123"/>
            <a:ext cx="4140485" cy="4072045"/>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71D85406-33CF-E05D-87B6-1CCC9F803AC8}"/>
              </a:ext>
            </a:extLst>
          </p:cNvPr>
          <p:cNvSpPr txBox="1"/>
          <p:nvPr/>
        </p:nvSpPr>
        <p:spPr>
          <a:xfrm>
            <a:off x="7292496" y="6375168"/>
            <a:ext cx="3564985" cy="230832"/>
          </a:xfrm>
          <a:prstGeom prst="rect">
            <a:avLst/>
          </a:prstGeom>
          <a:noFill/>
        </p:spPr>
        <p:txBody>
          <a:bodyPr wrap="square" rtlCol="0">
            <a:spAutoFit/>
          </a:bodyPr>
          <a:lstStyle/>
          <a:p>
            <a:pPr eaLnBrk="1" fontAlgn="auto" hangingPunct="1">
              <a:spcBef>
                <a:spcPts val="0"/>
              </a:spcBef>
              <a:spcAft>
                <a:spcPts val="0"/>
              </a:spcAft>
            </a:pPr>
            <a:r>
              <a:rPr lang="en-US" altLang="ja-JP" sz="900" dirty="0">
                <a:solidFill>
                  <a:srgbClr val="0D0D0D"/>
                </a:solidFill>
                <a:latin typeface="+mn-ea"/>
                <a:ea typeface="+mn-ea"/>
                <a:cs typeface="Meiryo UI" pitchFamily="50" charset="-128"/>
              </a:rPr>
              <a:t>※</a:t>
            </a:r>
            <a:r>
              <a:rPr lang="ja-JP" altLang="en-US" sz="900" dirty="0">
                <a:solidFill>
                  <a:srgbClr val="0D0D0D"/>
                </a:solidFill>
              </a:rPr>
              <a:t>価格はすべて概算金額のため、詳細は</a:t>
            </a:r>
            <a:r>
              <a:rPr lang="en-US" altLang="ja-JP" sz="900" dirty="0">
                <a:solidFill>
                  <a:srgbClr val="0D0D0D"/>
                </a:solidFill>
              </a:rPr>
              <a:t>P9</a:t>
            </a:r>
            <a:r>
              <a:rPr lang="ja-JP" altLang="en-US" sz="900" dirty="0">
                <a:solidFill>
                  <a:srgbClr val="0D0D0D"/>
                </a:solidFill>
              </a:rPr>
              <a:t>を参照ください</a:t>
            </a:r>
            <a:endParaRPr lang="en-US" altLang="ja-JP" sz="900" dirty="0">
              <a:solidFill>
                <a:srgbClr val="0D0D0D"/>
              </a:solidFill>
              <a:latin typeface="+mn-ea"/>
              <a:ea typeface="+mn-ea"/>
              <a:cs typeface="Meiryo UI" pitchFamily="50" charset="-128"/>
            </a:endParaRPr>
          </a:p>
        </p:txBody>
      </p:sp>
      <p:sp>
        <p:nvSpPr>
          <p:cNvPr id="9" name="角丸四角形 3">
            <a:extLst>
              <a:ext uri="{FF2B5EF4-FFF2-40B4-BE49-F238E27FC236}">
                <a16:creationId xmlns:a16="http://schemas.microsoft.com/office/drawing/2014/main" id="{D17951BE-6D55-7192-3CD3-72901434C5D6}"/>
              </a:ext>
            </a:extLst>
          </p:cNvPr>
          <p:cNvSpPr/>
          <p:nvPr/>
        </p:nvSpPr>
        <p:spPr>
          <a:xfrm>
            <a:off x="650217" y="1305720"/>
            <a:ext cx="10773225" cy="645319"/>
          </a:xfrm>
          <a:prstGeom prst="roundRect">
            <a:avLst>
              <a:gd name="adj" fmla="val 8047"/>
            </a:avLst>
          </a:prstGeom>
          <a:noFill/>
          <a:ln w="15875">
            <a:noFill/>
          </a:ln>
        </p:spPr>
        <p:txBody>
          <a:bodyPr wrap="square" lIns="0" tIns="0" rIns="0" bIns="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R="0" lvl="0" algn="ctr" defTabSz="914400" rtl="0" eaLnBrk="1" fontAlgn="auto" latinLnBrk="0" hangingPunct="1">
              <a:lnSpc>
                <a:spcPct val="100000"/>
              </a:lnSpc>
              <a:spcBef>
                <a:spcPts val="0"/>
              </a:spcBef>
              <a:spcAft>
                <a:spcPts val="0"/>
              </a:spcAft>
              <a:buClrTx/>
              <a:buSzTx/>
              <a:tabLst/>
              <a:defRPr/>
            </a:pPr>
            <a:r>
              <a:rPr kumimoji="1" lang="en-US" altLang="ja-JP" sz="20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20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ニュースタイアップにライトプランを追加</a:t>
            </a:r>
            <a:endParaRPr kumimoji="1" lang="en-US" altLang="ja-JP" sz="20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R="0" lvl="0" algn="ctr" defTabSz="914400" rtl="0" eaLnBrk="1" fontAlgn="auto" latinLnBrk="0" hangingPunct="1">
              <a:lnSpc>
                <a:spcPct val="100000"/>
              </a:lnSpc>
              <a:spcBef>
                <a:spcPts val="0"/>
              </a:spcBef>
              <a:spcAft>
                <a:spcPts val="0"/>
              </a:spcAft>
              <a:buClrTx/>
              <a:buSzTx/>
              <a:tabLst/>
              <a:defRPr/>
            </a:pPr>
            <a:r>
              <a:rPr kumimoji="1" lang="ja-JP" altLang="en-US" sz="2000" b="1" i="0" u="none" strike="noStrike" kern="1200" cap="none" spc="30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従来プランより記事構成と制作工程をコンパクトにし、短期間かつ低価格で制作</a:t>
            </a: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a:prstGeom prst="rect">
            <a:avLst/>
          </a:prstGeom>
        </p:spPr>
        <p:txBody>
          <a:bodyPr/>
          <a:lstStyle/>
          <a:p>
            <a:r>
              <a:rPr lang="ja-JP" altLang="en-US" dirty="0">
                <a:solidFill>
                  <a:srgbClr val="000048"/>
                </a:solidFill>
              </a:rPr>
              <a:t>タイアップ広告の概要</a:t>
            </a:r>
            <a:endParaRPr kumimoji="1" lang="ja-JP" altLang="en-US" sz="1600" dirty="0">
              <a:solidFill>
                <a:srgbClr val="000048"/>
              </a:solidFill>
            </a:endParaRPr>
          </a:p>
        </p:txBody>
      </p:sp>
      <p:sp>
        <p:nvSpPr>
          <p:cNvPr id="17" name="テキスト ボックス 16"/>
          <p:cNvSpPr txBox="1"/>
          <p:nvPr/>
        </p:nvSpPr>
        <p:spPr>
          <a:xfrm>
            <a:off x="786297" y="2281029"/>
            <a:ext cx="10666300" cy="2800767"/>
          </a:xfrm>
          <a:prstGeom prst="rect">
            <a:avLst/>
          </a:prstGeom>
          <a:noFill/>
        </p:spPr>
        <p:txBody>
          <a:bodyPr wrap="square" rtlCol="0">
            <a:spAutoFit/>
          </a:bodyPr>
          <a:lstStyle/>
          <a:p>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広告主様やその商品・サービスへの認知や理解、関心などを高め態度変容を促す</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ことを目的に、</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ヤフーが独自のコンテンツを企画、制作します。</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rPr>
              <a:t>ヤフーの各種サービスにおけるタイアップ広告では、当該</a:t>
            </a:r>
            <a:r>
              <a:rPr lang="ja-JP" altLang="en-US" sz="1600" b="1" dirty="0">
                <a:solidFill>
                  <a:srgbClr val="0D0D0D"/>
                </a:solidFill>
              </a:rPr>
              <a:t>サービス独自の編集・デザインスタイル</a:t>
            </a:r>
            <a:r>
              <a:rPr lang="ja-JP" altLang="en-US" sz="1600" dirty="0">
                <a:solidFill>
                  <a:srgbClr val="0D0D0D"/>
                </a:solidFill>
              </a:rPr>
              <a:t>で、</a:t>
            </a:r>
            <a:r>
              <a:rPr lang="ja-JP" altLang="en-US" sz="1600" b="1" dirty="0">
                <a:solidFill>
                  <a:srgbClr val="0D0D0D"/>
                </a:solidFill>
              </a:rPr>
              <a:t>ユーザーに対して訴求力のあるコンテンツ</a:t>
            </a:r>
            <a:r>
              <a:rPr lang="ja-JP" altLang="en-US" sz="1600" dirty="0">
                <a:solidFill>
                  <a:srgbClr val="0D0D0D"/>
                </a:solidFill>
              </a:rPr>
              <a:t>を設計します。</a:t>
            </a:r>
            <a:endParaRPr lang="en-US" altLang="ja-JP" sz="1600" dirty="0">
              <a:solidFill>
                <a:srgbClr val="0D0D0D"/>
              </a:solidFill>
            </a:endParaRPr>
          </a:p>
          <a:p>
            <a:pPr lvl="0"/>
            <a:endParaRPr lang="en-US" altLang="ja-JP" sz="1600" dirty="0">
              <a:solidFill>
                <a:srgbClr val="0D0D0D"/>
              </a:solidFill>
            </a:endParaRPr>
          </a:p>
          <a:p>
            <a:pPr lvl="0"/>
            <a:r>
              <a:rPr lang="ja-JP" altLang="en-US" sz="1600" dirty="0">
                <a:solidFill>
                  <a:srgbClr val="0D0D0D"/>
                </a:solidFill>
              </a:rPr>
              <a:t>サイトの仕様として、</a:t>
            </a:r>
            <a:r>
              <a:rPr lang="ja-JP" altLang="en-US" sz="1600" b="1" dirty="0">
                <a:solidFill>
                  <a:srgbClr val="0D0D0D"/>
                </a:solidFill>
              </a:rPr>
              <a:t>記事体裁の固定フォーマットの「テンプレート型」</a:t>
            </a:r>
            <a:r>
              <a:rPr lang="ja-JP" altLang="en-US" sz="1600" dirty="0">
                <a:solidFill>
                  <a:srgbClr val="0D0D0D"/>
                </a:solidFill>
              </a:rPr>
              <a:t>と、</a:t>
            </a:r>
            <a:r>
              <a:rPr lang="ja-JP" altLang="en-US" sz="1600" b="1" dirty="0">
                <a:solidFill>
                  <a:srgbClr val="0D0D0D"/>
                </a:solidFill>
              </a:rPr>
              <a:t>デザインやコンテンツのスタイルを個別アレンジ可能な「カスタマイズ型」</a:t>
            </a:r>
            <a:r>
              <a:rPr lang="ja-JP" altLang="en-US" sz="1600" dirty="0">
                <a:solidFill>
                  <a:srgbClr val="0D0D0D"/>
                </a:solidFill>
              </a:rPr>
              <a:t>の</a:t>
            </a:r>
            <a:r>
              <a:rPr lang="en-US" altLang="ja-JP" sz="1600" dirty="0">
                <a:solidFill>
                  <a:srgbClr val="0D0D0D"/>
                </a:solidFill>
              </a:rPr>
              <a:t>2</a:t>
            </a:r>
            <a:r>
              <a:rPr lang="ja-JP" altLang="en-US" sz="1600" dirty="0">
                <a:solidFill>
                  <a:srgbClr val="0D0D0D"/>
                </a:solidFill>
              </a:rPr>
              <a:t>種類があります。</a:t>
            </a:r>
            <a:endParaRPr lang="en-US" altLang="ja-JP" sz="1600" dirty="0">
              <a:solidFill>
                <a:srgbClr val="0D0D0D"/>
              </a:solidFill>
            </a:endParaRPr>
          </a:p>
          <a:p>
            <a:pPr lvl="0"/>
            <a:endParaRPr lang="en-US" altLang="ja-JP" sz="1600" dirty="0">
              <a:solidFill>
                <a:srgbClr val="0D0D0D"/>
              </a:solidFill>
            </a:endParaRPr>
          </a:p>
          <a:p>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サイトへの</a:t>
            </a:r>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誘導は各サービス内の編集誘導、ヤフーおよび</a:t>
            </a:r>
            <a:r>
              <a:rPr lang="en-US" altLang="ja-JP"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の広告商品</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など、タイアップ商品ごとに定めて</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おります。</a:t>
            </a:r>
            <a:endParaRPr lang="en-US" altLang="ja-JP" sz="1600" dirty="0">
              <a:solidFill>
                <a:srgbClr val="0D0D0D"/>
              </a:solidFill>
            </a:endParaRPr>
          </a:p>
        </p:txBody>
      </p:sp>
    </p:spTree>
    <p:extLst>
      <p:ext uri="{BB962C8B-B14F-4D97-AF65-F5344CB8AC3E}">
        <p14:creationId xmlns:p14="http://schemas.microsoft.com/office/powerpoint/2010/main" val="331688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2">
            <a:extLst>
              <a:ext uri="{FF2B5EF4-FFF2-40B4-BE49-F238E27FC236}">
                <a16:creationId xmlns:a16="http://schemas.microsoft.com/office/drawing/2014/main" id="{5566ACB3-8D0C-A370-B28D-B587FC05AAF2}"/>
              </a:ext>
            </a:extLst>
          </p:cNvPr>
          <p:cNvSpPr>
            <a:spLocks noGrp="1"/>
          </p:cNvSpPr>
          <p:nvPr>
            <p:ph type="body" sz="quarter" idx="19"/>
          </p:nvPr>
        </p:nvSpPr>
        <p:spPr>
          <a:xfrm>
            <a:off x="3124200" y="4749611"/>
            <a:ext cx="5943600" cy="543702"/>
          </a:xfrm>
        </p:spPr>
        <p:txBody>
          <a:bodyPr/>
          <a:lstStyle/>
          <a:p>
            <a:r>
              <a:rPr kumimoji="1" lang="ja-JP" altLang="en-US" dirty="0">
                <a:solidFill>
                  <a:srgbClr val="000048"/>
                </a:solidFill>
              </a:rPr>
              <a:t>商品スペック</a:t>
            </a:r>
          </a:p>
        </p:txBody>
      </p:sp>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02</a:t>
            </a:r>
            <a:endParaRPr kumimoji="1" lang="ja-JP" altLang="en-US" dirty="0">
              <a:solidFill>
                <a:srgbClr val="000048"/>
              </a:solidFill>
            </a:endParaRPr>
          </a:p>
        </p:txBody>
      </p:sp>
      <p:pic>
        <p:nvPicPr>
          <p:cNvPr id="14" name="図プレースホルダー 9" descr="アイコン&#10;&#10;自動的に生成された説明">
            <a:extLst>
              <a:ext uri="{FF2B5EF4-FFF2-40B4-BE49-F238E27FC236}">
                <a16:creationId xmlns:a16="http://schemas.microsoft.com/office/drawing/2014/main" id="{8772E759-E04B-F783-BD97-12E59BCEC4C7}"/>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1208438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商品一覧</a:t>
            </a:r>
            <a:endParaRPr kumimoji="1" lang="ja-JP" altLang="en-US" sz="1600" dirty="0">
              <a:solidFill>
                <a:srgbClr val="000048"/>
              </a:solidFill>
            </a:endParaRPr>
          </a:p>
        </p:txBody>
      </p:sp>
      <p:graphicFrame>
        <p:nvGraphicFramePr>
          <p:cNvPr id="2" name="表 1">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148857541"/>
              </p:ext>
            </p:extLst>
          </p:nvPr>
        </p:nvGraphicFramePr>
        <p:xfrm>
          <a:off x="156000" y="927495"/>
          <a:ext cx="11880000" cy="5412600"/>
        </p:xfrm>
        <a:graphic>
          <a:graphicData uri="http://schemas.openxmlformats.org/drawingml/2006/table">
            <a:tbl>
              <a:tblPr firstCol="1" bandRow="1"/>
              <a:tblGrid>
                <a:gridCol w="1044768">
                  <a:extLst>
                    <a:ext uri="{9D8B030D-6E8A-4147-A177-3AD203B41FA5}">
                      <a16:colId xmlns:a16="http://schemas.microsoft.com/office/drawing/2014/main" val="792911817"/>
                    </a:ext>
                  </a:extLst>
                </a:gridCol>
                <a:gridCol w="947030">
                  <a:extLst>
                    <a:ext uri="{9D8B030D-6E8A-4147-A177-3AD203B41FA5}">
                      <a16:colId xmlns:a16="http://schemas.microsoft.com/office/drawing/2014/main" val="3453418469"/>
                    </a:ext>
                  </a:extLst>
                </a:gridCol>
                <a:gridCol w="3713987">
                  <a:extLst>
                    <a:ext uri="{9D8B030D-6E8A-4147-A177-3AD203B41FA5}">
                      <a16:colId xmlns:a16="http://schemas.microsoft.com/office/drawing/2014/main" val="844676303"/>
                    </a:ext>
                  </a:extLst>
                </a:gridCol>
                <a:gridCol w="1230114">
                  <a:extLst>
                    <a:ext uri="{9D8B030D-6E8A-4147-A177-3AD203B41FA5}">
                      <a16:colId xmlns:a16="http://schemas.microsoft.com/office/drawing/2014/main" val="1798567258"/>
                    </a:ext>
                  </a:extLst>
                </a:gridCol>
                <a:gridCol w="4944101">
                  <a:extLst>
                    <a:ext uri="{9D8B030D-6E8A-4147-A177-3AD203B41FA5}">
                      <a16:colId xmlns:a16="http://schemas.microsoft.com/office/drawing/2014/main" val="362094910"/>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en-US" altLang="ja-JP" sz="1050" b="1" kern="1200" dirty="0" err="1">
                          <a:solidFill>
                            <a:schemeClr val="bg1"/>
                          </a:solidFill>
                          <a:latin typeface="+mn-ea"/>
                          <a:ea typeface="+mn-ea"/>
                          <a:cs typeface="+mn-cs"/>
                        </a:rPr>
                        <a:t>carview</a:t>
                      </a:r>
                      <a:r>
                        <a:rPr kumimoji="1" lang="en-US" altLang="ja-JP" sz="1050" b="1" kern="1200" dirty="0">
                          <a:solidFill>
                            <a:schemeClr val="bg1"/>
                          </a:solidFill>
                          <a:latin typeface="+mn-ea"/>
                          <a:ea typeface="+mn-ea"/>
                          <a:cs typeface="+mn-cs"/>
                        </a:rPr>
                        <a:t>!</a:t>
                      </a:r>
                      <a:r>
                        <a:rPr kumimoji="1" lang="ja-JP" altLang="en-US" sz="1050" b="1" kern="1200">
                          <a:solidFill>
                            <a:schemeClr val="bg1"/>
                          </a:solidFill>
                          <a:latin typeface="+mn-ea"/>
                          <a:ea typeface="+mn-ea"/>
                          <a:cs typeface="+mn-cs"/>
                        </a:rPr>
                        <a:t>　タイアップ</a:t>
                      </a:r>
                      <a:endParaRPr kumimoji="1" lang="en-US" altLang="ja-JP" sz="1050" b="1" kern="120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en-US" altLang="ja-JP" sz="1050" b="1" kern="1200">
                        <a:solidFill>
                          <a:schemeClr val="bg1"/>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bg1"/>
                          </a:solidFill>
                          <a:effectLst/>
                          <a:uLnTx/>
                          <a:uFillTx/>
                          <a:latin typeface="+mn-ea"/>
                          <a:ea typeface="+mn-ea"/>
                          <a:cs typeface="Verdana" pitchFamily="34" charset="0"/>
                        </a:rPr>
                        <a:t>サストモ　コンテンツスポンサード</a:t>
                      </a:r>
                      <a:endParaRPr kumimoji="0" lang="en-US" altLang="ja-JP" sz="1050" b="1" i="0" u="none" strike="noStrike" kern="0" cap="none" spc="0" normalizeH="0" baseline="0" noProof="0" dirty="0">
                        <a:ln>
                          <a:noFill/>
                        </a:ln>
                        <a:solidFill>
                          <a:schemeClr val="bg1"/>
                        </a:solidFill>
                        <a:effectLst/>
                        <a:uLnTx/>
                        <a:uFillTx/>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bg1"/>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bg1"/>
                          </a:solidFill>
                          <a:effectLst/>
                          <a:uLnTx/>
                          <a:uFillTx/>
                          <a:latin typeface="+mn-ea"/>
                          <a:ea typeface="+mn-ea"/>
                          <a:cs typeface="Verdana" pitchFamily="34" charset="0"/>
                        </a:rPr>
                        <a:t>テンプレート型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r>
                        <a:rPr kumimoji="1" lang="ja-JP" altLang="en-US" sz="1050" dirty="0">
                          <a:solidFill>
                            <a:srgbClr val="0D0D0D"/>
                          </a:solidFill>
                          <a:latin typeface="+mn-ea"/>
                          <a:ea typeface="+mn-ea"/>
                        </a:rPr>
                        <a:t>新車購入を検討中の高年収層が多く訪れるカービュー（競合比）において、編集部が独自の視点で広告主様の商品へのユーザー関与を高めるコンテンツを制作します。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mn-ea"/>
                          <a:ea typeface="+mn-ea"/>
                        </a:rPr>
                        <a:t>広いユーザー層に対して</a:t>
                      </a:r>
                      <a:r>
                        <a:rPr kumimoji="1" lang="en-US" altLang="ja-JP" sz="1050" dirty="0">
                          <a:solidFill>
                            <a:srgbClr val="0D0D0D"/>
                          </a:solidFill>
                          <a:latin typeface="+mn-ea"/>
                          <a:ea typeface="+mn-ea"/>
                        </a:rPr>
                        <a:t>SDGs</a:t>
                      </a:r>
                      <a:r>
                        <a:rPr kumimoji="1" lang="ja-JP" altLang="en-US" sz="1050" dirty="0">
                          <a:solidFill>
                            <a:srgbClr val="0D0D0D"/>
                          </a:solidFill>
                          <a:latin typeface="+mn-ea"/>
                          <a:ea typeface="+mn-ea"/>
                        </a:rPr>
                        <a:t>を分かりやすく伝える編集方針に沿って、広告主様の取り組みをインタビューを通じて紐解いた記事を制作します。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mn-cs"/>
                        </a:rPr>
                        <a:t>2026</a:t>
                      </a:r>
                      <a:r>
                        <a:rPr kumimoji="1" lang="ja-JP" altLang="en-US" sz="1050" kern="1200" dirty="0">
                          <a:solidFill>
                            <a:srgbClr val="0D0D0D"/>
                          </a:solidFill>
                          <a:latin typeface="+mn-ea"/>
                          <a:ea typeface="+mn-ea"/>
                          <a:cs typeface="+mn-cs"/>
                        </a:rPr>
                        <a:t>年</a:t>
                      </a:r>
                      <a:r>
                        <a:rPr kumimoji="1" lang="en-US" altLang="ja-JP" sz="1050" kern="1200" dirty="0">
                          <a:solidFill>
                            <a:srgbClr val="0D0D0D"/>
                          </a:solidFill>
                          <a:latin typeface="+mn-ea"/>
                          <a:ea typeface="+mn-ea"/>
                          <a:cs typeface="+mn-cs"/>
                        </a:rPr>
                        <a:t>3</a:t>
                      </a:r>
                      <a:r>
                        <a:rPr kumimoji="1" lang="ja-JP" altLang="en-US" sz="1050" kern="1200" dirty="0">
                          <a:solidFill>
                            <a:srgbClr val="0D0D0D"/>
                          </a:solidFill>
                          <a:latin typeface="+mn-ea"/>
                          <a:ea typeface="+mn-ea"/>
                          <a:cs typeface="+mn-cs"/>
                        </a:rPr>
                        <a:t>月</a:t>
                      </a:r>
                      <a:r>
                        <a:rPr kumimoji="1" lang="en-US" altLang="ja-JP" sz="1050" kern="1200" dirty="0">
                          <a:solidFill>
                            <a:srgbClr val="0D0D0D"/>
                          </a:solidFill>
                          <a:latin typeface="+mn-ea"/>
                          <a:ea typeface="+mn-ea"/>
                          <a:cs typeface="+mn-cs"/>
                        </a:rPr>
                        <a:t>31</a:t>
                      </a:r>
                      <a:r>
                        <a:rPr kumimoji="1" lang="ja-JP" altLang="en-US" sz="1050" kern="1200" dirty="0">
                          <a:solidFill>
                            <a:srgbClr val="0D0D0D"/>
                          </a:solidFill>
                          <a:latin typeface="+mn-ea"/>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rgbClr val="0D0D0D"/>
                          </a:solidFill>
                          <a:latin typeface="+mn-ea"/>
                          <a:ea typeface="+mn-ea"/>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algn="ctr"/>
                      <a:r>
                        <a:rPr kumimoji="1" lang="ja-JP" altLang="en-US" sz="1050" b="0" i="0" u="none" strike="noStrike" kern="1200" cap="none" spc="0" normalizeH="0" baseline="0" noProof="0">
                          <a:ln>
                            <a:noFill/>
                          </a:ln>
                          <a:solidFill>
                            <a:srgbClr val="0D0D0D"/>
                          </a:solidFill>
                          <a:effectLst/>
                          <a:uLnTx/>
                          <a:uFillTx/>
                          <a:latin typeface="+mn-ea"/>
                          <a:ea typeface="+mn-ea"/>
                          <a:cs typeface="Meiryo UI" pitchFamily="50" charset="-128"/>
                        </a:rPr>
                        <a:t>〇</a:t>
                      </a:r>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itchFamily="50" charset="-128"/>
                        </a:rPr>
                        <a:t>〇</a:t>
                      </a:r>
                      <a:endParaRPr kumimoji="1" lang="en-US" altLang="ja-JP" sz="1050" b="0" i="0" u="none" strike="noStrike" kern="1200" cap="none" spc="0" normalizeH="0" baseline="0" noProof="0" dirty="0">
                        <a:ln>
                          <a:noFill/>
                        </a:ln>
                        <a:solidFill>
                          <a:srgbClr val="0D0D0D"/>
                        </a:solidFill>
                        <a:effectLst/>
                        <a:uLnTx/>
                        <a:uFillTx/>
                        <a:latin typeface="+mn-ea"/>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rgbClr val="0D0D0D"/>
                          </a:solidFill>
                          <a:latin typeface="+mn-ea"/>
                          <a:ea typeface="+mn-ea"/>
                        </a:rPr>
                        <a:t>任意で追加購入</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gridSpan="2">
                  <a:txBody>
                    <a:bodyPr/>
                    <a:lstStyle/>
                    <a:p>
                      <a:pPr algn="ctr"/>
                      <a:r>
                        <a:rPr kumimoji="1" lang="ja-JP" altLang="en-US" sz="1050" b="0" i="0" u="none" strike="noStrike" kern="1200" cap="none" spc="0" normalizeH="0" baseline="0" noProof="0">
                          <a:ln>
                            <a:noFill/>
                          </a:ln>
                          <a:solidFill>
                            <a:srgbClr val="0D0D0D"/>
                          </a:solidFill>
                          <a:effectLst/>
                          <a:uLnTx/>
                          <a:uFillTx/>
                          <a:latin typeface="+mn-ea"/>
                          <a:ea typeface="+mn-ea"/>
                          <a:cs typeface="Meiryo UI" pitchFamily="50" charset="-128"/>
                        </a:rPr>
                        <a:t>〇</a:t>
                      </a:r>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itchFamily="50" charset="-128"/>
                        </a:rPr>
                        <a:t>〇</a:t>
                      </a:r>
                      <a:endParaRPr kumimoji="1" lang="en-US" altLang="ja-JP" sz="1050" b="0" i="0" u="none" strike="noStrike" kern="1200" cap="none" spc="0" normalizeH="0" baseline="0" noProof="0" dirty="0">
                        <a:ln>
                          <a:noFill/>
                        </a:ln>
                        <a:solidFill>
                          <a:srgbClr val="0D0D0D"/>
                        </a:solidFill>
                        <a:effectLst/>
                        <a:uLnTx/>
                        <a:uFillTx/>
                        <a:latin typeface="+mn-ea"/>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a:solidFill>
                            <a:srgbClr val="0D0D0D"/>
                          </a:solidFill>
                          <a:latin typeface="+mn-ea"/>
                          <a:ea typeface="+mn-ea"/>
                          <a:cs typeface="メイリオ" panose="020B0604030504040204" pitchFamily="50" charset="-128"/>
                        </a:rPr>
                        <a:t>・掲載場所：</a:t>
                      </a:r>
                      <a:r>
                        <a:rPr lang="en-US" altLang="ja-JP" sz="1050" dirty="0" err="1">
                          <a:solidFill>
                            <a:srgbClr val="0D0D0D"/>
                          </a:solidFill>
                          <a:latin typeface="+mn-ea"/>
                          <a:ea typeface="+mn-ea"/>
                          <a:cs typeface="メイリオ" panose="020B0604030504040204" pitchFamily="50" charset="-128"/>
                        </a:rPr>
                        <a:t>carview</a:t>
                      </a:r>
                      <a:r>
                        <a:rPr lang="en-US" altLang="ja-JP" sz="1050" dirty="0">
                          <a:solidFill>
                            <a:srgbClr val="0D0D0D"/>
                          </a:solidFill>
                          <a:latin typeface="+mn-ea"/>
                          <a:ea typeface="+mn-ea"/>
                          <a:cs typeface="メイリオ" panose="020B0604030504040204" pitchFamily="50" charset="-128"/>
                        </a:rPr>
                        <a:t>!</a:t>
                      </a:r>
                      <a:r>
                        <a:rPr lang="ja-JP" altLang="en-US" sz="1050">
                          <a:solidFill>
                            <a:srgbClr val="0D0D0D"/>
                          </a:solidFill>
                          <a:latin typeface="+mn-ea"/>
                          <a:ea typeface="+mn-ea"/>
                          <a:cs typeface="メイリオ" panose="020B0604030504040204" pitchFamily="50" charset="-128"/>
                        </a:rPr>
                        <a:t>内 特設ページ</a:t>
                      </a:r>
                      <a:endParaRPr lang="en-US" altLang="ja-JP" sz="1050">
                        <a:solidFill>
                          <a:srgbClr val="0D0D0D"/>
                        </a:solidFill>
                        <a:latin typeface="+mn-ea"/>
                        <a:ea typeface="+mn-ea"/>
                        <a:cs typeface="メイリオ" panose="020B0604030504040204" pitchFamily="50" charset="-128"/>
                      </a:endParaRPr>
                    </a:p>
                    <a:p>
                      <a:pPr marL="0" indent="0">
                        <a:buNone/>
                      </a:pPr>
                      <a:r>
                        <a:rPr lang="ja-JP" altLang="en-US" sz="1050" dirty="0">
                          <a:solidFill>
                            <a:srgbClr val="0D0D0D"/>
                          </a:solidFill>
                          <a:latin typeface="+mn-ea"/>
                          <a:ea typeface="+mn-ea"/>
                          <a:cs typeface="メイリオ" panose="020B0604030504040204" pitchFamily="50" charset="-128"/>
                        </a:rPr>
                        <a:t>・デバイス：</a:t>
                      </a:r>
                      <a:r>
                        <a:rPr lang="en-US" altLang="ja-JP" sz="1050" dirty="0">
                          <a:solidFill>
                            <a:srgbClr val="0D0D0D"/>
                          </a:solidFill>
                          <a:latin typeface="+mn-ea"/>
                          <a:ea typeface="+mn-ea"/>
                          <a:cs typeface="メイリオ" panose="020B0604030504040204" pitchFamily="50" charset="-128"/>
                        </a:rPr>
                        <a:t>PC</a:t>
                      </a:r>
                      <a:r>
                        <a:rPr lang="ja-JP" altLang="en-US" sz="1050" dirty="0">
                          <a:solidFill>
                            <a:srgbClr val="0D0D0D"/>
                          </a:solidFill>
                          <a:latin typeface="+mn-ea"/>
                          <a:ea typeface="+mn-ea"/>
                          <a:cs typeface="メイリオ" panose="020B0604030504040204" pitchFamily="50" charset="-128"/>
                        </a:rPr>
                        <a:t>・スマートフォン</a:t>
                      </a:r>
                      <a:endParaRPr lang="en-US" altLang="ja-JP" sz="105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・ページ数：</a:t>
                      </a:r>
                      <a:r>
                        <a:rPr lang="en-US" altLang="ja-JP" sz="1050" dirty="0">
                          <a:solidFill>
                            <a:srgbClr val="0D0D0D"/>
                          </a:solidFill>
                          <a:latin typeface="+mn-ea"/>
                          <a:ea typeface="+mn-ea"/>
                          <a:cs typeface="メイリオ" panose="020B0604030504040204" pitchFamily="50" charset="-128"/>
                        </a:rPr>
                        <a:t>1</a:t>
                      </a:r>
                      <a:r>
                        <a:rPr lang="ja-JP" altLang="en-US" sz="1050" dirty="0">
                          <a:solidFill>
                            <a:srgbClr val="0D0D0D"/>
                          </a:solidFill>
                          <a:latin typeface="+mn-ea"/>
                          <a:ea typeface="+mn-ea"/>
                          <a:cs typeface="メイリオ" panose="020B0604030504040204" pitchFamily="50" charset="-128"/>
                        </a:rPr>
                        <a:t>ページ</a:t>
                      </a:r>
                      <a:endParaRPr lang="en-US" altLang="ja-JP" sz="105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・掲載場所：</a:t>
                      </a:r>
                      <a:r>
                        <a:rPr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サストモ</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内 特設ページ</a:t>
                      </a:r>
                      <a:endParaRPr kumimoji="1" lang="en-US" altLang="ja-JP"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・デバイス：</a:t>
                      </a:r>
                      <a:r>
                        <a:rPr kumimoji="1" lang="en-US" altLang="ja-JP"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PC</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・スマートフォン</a:t>
                      </a:r>
                      <a:endParaRPr kumimoji="1" lang="en-US" altLang="ja-JP"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・ページ数：</a:t>
                      </a:r>
                      <a:r>
                        <a:rPr kumimoji="1" lang="en-US" altLang="ja-JP"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ページ</a:t>
                      </a:r>
                      <a:endParaRPr lang="en-US" altLang="ja-JP" sz="1050" dirty="0">
                        <a:solidFill>
                          <a:srgbClr val="0D0D0D"/>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・掲載場所：</a:t>
                      </a:r>
                      <a:r>
                        <a:rPr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サストモ</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内 特設ページ</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・デバイス：</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PC</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・スマートフォン</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・ページ数：</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ページ</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か月間（平日掲載開始）</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6488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編集誘導の掲載、タイアップページの制作・掲載費の総額：</a:t>
                      </a:r>
                      <a:r>
                        <a:rPr kumimoji="1" lang="en-US" altLang="ja-JP" sz="1050" b="0" u="none" strike="noStrike" kern="1200" cap="none" spc="0" normalizeH="0" baseline="0" noProof="0" dirty="0">
                          <a:ln>
                            <a:noFill/>
                          </a:ln>
                          <a:solidFill>
                            <a:srgbClr val="0D0D0D"/>
                          </a:solidFill>
                          <a:effectLst/>
                          <a:uLnTx/>
                          <a:uFillTx/>
                          <a:latin typeface="+mn-ea"/>
                          <a:ea typeface="+mn-ea"/>
                        </a:rPr>
                        <a:t>300</a:t>
                      </a:r>
                      <a:r>
                        <a:rPr kumimoji="1" lang="ja-JP" altLang="en-US" sz="1050" b="0" u="none" strike="noStrike" kern="1200" cap="none" spc="0" normalizeH="0" baseline="0" noProof="0" dirty="0">
                          <a:ln>
                            <a:noFill/>
                          </a:ln>
                          <a:solidFill>
                            <a:srgbClr val="0D0D0D"/>
                          </a:solidFill>
                          <a:effectLst/>
                          <a:uLnTx/>
                          <a:uFillTx/>
                          <a:latin typeface="+mn-ea"/>
                          <a:ea typeface="+mn-ea"/>
                        </a:rPr>
                        <a:t>万円</a:t>
                      </a:r>
                      <a:r>
                        <a:rPr lang="ja-JP" altLang="en-US" sz="1050" b="0" u="none" strike="noStrike" kern="1200" cap="none" spc="0" normalizeH="0" baseline="0" noProof="0" dirty="0">
                          <a:ln>
                            <a:noFill/>
                          </a:ln>
                          <a:solidFill>
                            <a:srgbClr val="0D0D0D"/>
                          </a:solidFill>
                          <a:effectLst/>
                          <a:uLnTx/>
                          <a:uFillTx/>
                          <a:latin typeface="+mn-ea"/>
                          <a:ea typeface="+mn-ea"/>
                        </a:rPr>
                        <a:t>〜</a:t>
                      </a:r>
                      <a:endParaRPr kumimoji="1" lang="ja-JP" altLang="en-US"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850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●スポンサードコンテンツライト</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lang="en-US" altLang="ja-JP" sz="1050" b="0" i="0" u="none" strike="noStrike" kern="1200" cap="none" spc="0" normalizeH="0" baseline="0" noProof="0" dirty="0">
                          <a:ln>
                            <a:noFill/>
                          </a:ln>
                          <a:solidFill>
                            <a:srgbClr val="0D0D0D"/>
                          </a:solidFill>
                          <a:effectLst/>
                          <a:uLnTx/>
                          <a:uFillTx/>
                          <a:latin typeface="Meiryo"/>
                          <a:ea typeface="Meiryo"/>
                        </a:rPr>
                        <a:t>PR</a:t>
                      </a:r>
                      <a:r>
                        <a:rPr lang="ja-JP" altLang="ja-JP" sz="1050" b="0" i="0" u="none" strike="noStrike" kern="1200" cap="none" spc="0" normalizeH="0" baseline="0" noProof="0" dirty="0">
                          <a:ln>
                            <a:noFill/>
                          </a:ln>
                          <a:solidFill>
                            <a:srgbClr val="0D0D0D"/>
                          </a:solidFill>
                          <a:effectLst/>
                          <a:uLnTx/>
                          <a:uFillTx/>
                          <a:latin typeface="Meiryo"/>
                          <a:ea typeface="Meiryo"/>
                        </a:rPr>
                        <a:t>タイアップ</a:t>
                      </a:r>
                      <a:endParaRPr lang="en-US" altLang="ja-JP" sz="1050" b="0" i="0" u="none" strike="noStrike" kern="1200" cap="none" spc="0" normalizeH="0" baseline="0" noProof="0" dirty="0">
                        <a:ln>
                          <a:noFill/>
                        </a:ln>
                        <a:solidFill>
                          <a:srgbClr val="0D0D0D"/>
                        </a:solidFill>
                        <a:effectLst/>
                        <a:uLnTx/>
                        <a:uFillTx/>
                        <a:latin typeface="Meiryo"/>
                        <a:ea typeface="Meiryo"/>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070" marR="0" lvl="0" indent="-179070" algn="l" defTabSz="914400" rtl="0" eaLnBrk="1" fontAlgn="auto" latinLnBrk="0" hangingPunct="1">
                        <a:lnSpc>
                          <a:spcPct val="100000"/>
                        </a:lnSpc>
                        <a:spcBef>
                          <a:spcPts val="0"/>
                        </a:spcBef>
                        <a:spcAft>
                          <a:spcPts val="0"/>
                        </a:spcAft>
                        <a:buClrTx/>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誘導広告は、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LINE</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の広告商品から自由選択</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上記の誘導広告費は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広告 ディスプレイ広告（運用型）</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場合の金額</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制作費は企画内容によって、概算価格より上積みとなる場合があります</a:t>
                      </a:r>
                      <a:endParaRPr kumimoji="1" lang="en-US" altLang="ja-JP" sz="900" b="0" i="0" u="none" strike="noStrike" kern="1200" cap="none" spc="0" normalizeH="0" baseline="0" noProof="0" dirty="0">
                        <a:ln>
                          <a:noFill/>
                        </a:ln>
                        <a:solidFill>
                          <a:srgbClr val="0D0D0D"/>
                        </a:solidFill>
                        <a:effectLst/>
                        <a:uLnTx/>
                        <a:uFillTx/>
                        <a:latin typeface="+mn-lt"/>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制作・掲載費には、編集誘導枠、およびメールマガジン分も含まれます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850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　＋</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●スポンサードコンテンツライト</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　＋</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lang="en-US" altLang="ja-JP" sz="1050" b="0" i="0" u="none" strike="noStrike" kern="1200" cap="none" spc="0" normalizeH="0" baseline="0" noProof="0" dirty="0">
                          <a:ln>
                            <a:noFill/>
                          </a:ln>
                          <a:solidFill>
                            <a:srgbClr val="0D0D0D"/>
                          </a:solidFill>
                          <a:effectLst/>
                          <a:uLnTx/>
                          <a:uFillTx/>
                          <a:latin typeface="Meiryo"/>
                          <a:ea typeface="Meiryo"/>
                        </a:rPr>
                        <a:t>PR</a:t>
                      </a:r>
                      <a:r>
                        <a:rPr lang="ja-JP" altLang="ja-JP" sz="1050" b="0" i="0" u="none" strike="noStrike" kern="1200" cap="none" spc="0" normalizeH="0" baseline="0" noProof="0" dirty="0">
                          <a:ln>
                            <a:noFill/>
                          </a:ln>
                          <a:solidFill>
                            <a:srgbClr val="0D0D0D"/>
                          </a:solidFill>
                          <a:effectLst/>
                          <a:uLnTx/>
                          <a:uFillTx/>
                          <a:latin typeface="Meiryo"/>
                          <a:ea typeface="Meiryo"/>
                        </a:rPr>
                        <a:t>タイアップ</a:t>
                      </a:r>
                      <a:endParaRPr lang="en-US" altLang="ja-JP" sz="1050" b="0" i="0" u="none" strike="noStrike" kern="1200" cap="none" spc="0" normalizeH="0" baseline="0" noProof="0" dirty="0">
                        <a:ln>
                          <a:noFill/>
                        </a:ln>
                        <a:solidFill>
                          <a:srgbClr val="0D0D0D"/>
                        </a:solidFill>
                        <a:effectLst/>
                        <a:uLnTx/>
                        <a:uFillTx/>
                        <a:latin typeface="Meiryo"/>
                        <a:ea typeface="Meiryo"/>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　＋</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070" marR="0" lvl="0" indent="-179070" algn="l" defTabSz="914400" rtl="0" eaLnBrk="1" fontAlgn="auto" latinLnBrk="0" hangingPunct="1">
                        <a:lnSpc>
                          <a:spcPct val="100000"/>
                        </a:lnSpc>
                        <a:spcBef>
                          <a:spcPts val="0"/>
                        </a:spcBef>
                        <a:spcAft>
                          <a:spcPts val="0"/>
                        </a:spcAft>
                        <a:buClrTx/>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誘導広告は、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LINE</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の広告商品から自由選択</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上記の誘導広告費は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広告 ディスプレイ広告（運用型）</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場合の金額。</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 </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  </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広告 ディスプレイ広告（予約型）、</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予約型の場合は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500</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万円～</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制作費は企画内容によって、概算価格より上積みとなる場合があります</a:t>
                      </a:r>
                      <a:endParaRPr kumimoji="1" lang="en-US" altLang="ja-JP" sz="900" b="0" i="0" u="none" strike="noStrike" kern="1200" cap="none" spc="0" normalizeH="0" baseline="0" noProof="0" dirty="0">
                        <a:ln>
                          <a:noFill/>
                        </a:ln>
                        <a:solidFill>
                          <a:srgbClr val="0D0D0D"/>
                        </a:solidFill>
                        <a:effectLst/>
                        <a:uLnTx/>
                        <a:uFillTx/>
                        <a:latin typeface="+mn-lt"/>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制作・掲載費には、編集誘導枠、およびメールマガジン分も含まれます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rgbClr val="0D0D0D"/>
                          </a:solidFill>
                          <a:latin typeface="+mn-ea"/>
                          <a:ea typeface="+mn-ea"/>
                          <a:cs typeface="メイリオ" panose="020B0604030504040204" pitchFamily="50" charset="-128"/>
                        </a:rPr>
                        <a:t>掲載開始の</a:t>
                      </a:r>
                      <a:r>
                        <a:rPr kumimoji="1" lang="en-US" altLang="ja-JP" sz="1050" kern="1200" noProof="0" dirty="0">
                          <a:solidFill>
                            <a:srgbClr val="0D0D0D"/>
                          </a:solidFill>
                          <a:latin typeface="+mn-ea"/>
                          <a:ea typeface="+mn-ea"/>
                          <a:cs typeface="メイリオ" panose="020B0604030504040204" pitchFamily="50" charset="-128"/>
                        </a:rPr>
                        <a:t>2</a:t>
                      </a:r>
                      <a:r>
                        <a:rPr kumimoji="1" lang="ja-JP" altLang="en-US" sz="1050" kern="1200" noProof="0" dirty="0">
                          <a:solidFill>
                            <a:srgbClr val="0D0D0D"/>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D0D0D"/>
                          </a:solidFill>
                          <a:effectLst/>
                          <a:uLnTx/>
                          <a:uFillTx/>
                          <a:latin typeface="+mn-ea"/>
                          <a:ea typeface="+mn-ea"/>
                          <a:cs typeface="+mn-cs"/>
                        </a:rPr>
                        <a:t>掲載開始の</a:t>
                      </a:r>
                      <a:r>
                        <a:rPr kumimoji="1" lang="en-US" altLang="ja-JP" sz="1050" b="0" i="0" u="none" strike="noStrike" kern="1200" cap="none" spc="0" normalizeH="0" baseline="0" noProof="0">
                          <a:ln>
                            <a:noFill/>
                          </a:ln>
                          <a:solidFill>
                            <a:srgbClr val="0D0D0D"/>
                          </a:solidFill>
                          <a:effectLst/>
                          <a:uLnTx/>
                          <a:uFillTx/>
                          <a:latin typeface="+mn-ea"/>
                          <a:ea typeface="+mn-ea"/>
                          <a:cs typeface="+mn-cs"/>
                        </a:rPr>
                        <a:t>2</a:t>
                      </a:r>
                      <a:r>
                        <a:rPr kumimoji="1" lang="ja-JP" altLang="en-US" sz="1050" b="0" i="0" u="none" strike="noStrike" kern="1200" cap="none" spc="0" normalizeH="0" baseline="0" noProof="0">
                          <a:ln>
                            <a:noFill/>
                          </a:ln>
                          <a:solidFill>
                            <a:srgbClr val="0D0D0D"/>
                          </a:solidFill>
                          <a:effectLst/>
                          <a:uLnTx/>
                          <a:uFillTx/>
                          <a:latin typeface="+mn-ea"/>
                          <a:ea typeface="+mn-ea"/>
                          <a:cs typeface="+mn-cs"/>
                        </a:rPr>
                        <a:t>か月半前</a:t>
                      </a:r>
                      <a:endParaRPr kumimoji="1" lang="ja-JP" altLang="en-US" sz="105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掲載開始の</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2</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か月半前</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pitchFamily="34" charset="0"/>
                        </a:rPr>
                        <a:t>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a:solidFill>
                            <a:srgbClr val="0D0D0D"/>
                          </a:solidFill>
                          <a:latin typeface="+mn-ea"/>
                          <a:ea typeface="+mn-ea"/>
                          <a:cs typeface="Verdana" pitchFamily="34" charset="0"/>
                        </a:rPr>
                        <a:t>PV</a:t>
                      </a:r>
                      <a:r>
                        <a:rPr lang="ja-JP" altLang="en-US" sz="1050">
                          <a:solidFill>
                            <a:srgbClr val="0D0D0D"/>
                          </a:solidFill>
                          <a:latin typeface="+mn-ea"/>
                          <a:ea typeface="+mn-ea"/>
                          <a:cs typeface="Verdana" pitchFamily="34" charset="0"/>
                        </a:rPr>
                        <a:t>、</a:t>
                      </a:r>
                      <a:r>
                        <a:rPr lang="en-US" altLang="ja-JP" sz="1050">
                          <a:solidFill>
                            <a:srgbClr val="0D0D0D"/>
                          </a:solidFill>
                          <a:latin typeface="+mn-ea"/>
                          <a:ea typeface="+mn-ea"/>
                          <a:cs typeface="Verdana" pitchFamily="34" charset="0"/>
                        </a:rPr>
                        <a:t>UB</a:t>
                      </a:r>
                      <a:r>
                        <a:rPr lang="ja-JP" altLang="en-US" sz="1050">
                          <a:solidFill>
                            <a:srgbClr val="0D0D0D"/>
                          </a:solidFill>
                          <a:latin typeface="+mn-ea"/>
                          <a:ea typeface="+mn-ea"/>
                          <a:cs typeface="Verdana" pitchFamily="34" charset="0"/>
                        </a:rPr>
                        <a:t>、ページ内リンクのクリック数、読了率、訪問者の性別・性別</a:t>
                      </a:r>
                      <a:r>
                        <a:rPr lang="en-US" altLang="ja-JP" sz="1050">
                          <a:solidFill>
                            <a:srgbClr val="0D0D0D"/>
                          </a:solidFill>
                          <a:latin typeface="+mn-ea"/>
                          <a:ea typeface="+mn-ea"/>
                          <a:cs typeface="Verdana" pitchFamily="34" charset="0"/>
                        </a:rPr>
                        <a:t>×</a:t>
                      </a:r>
                      <a:r>
                        <a:rPr lang="ja-JP" altLang="en-US" sz="105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err="1">
                          <a:solidFill>
                            <a:srgbClr val="0D0D0D"/>
                          </a:solidFill>
                          <a:latin typeface="+mn-ea"/>
                          <a:ea typeface="+mn-ea"/>
                          <a:cs typeface="Verdana"/>
                        </a:rPr>
                        <a:t>carview</a:t>
                      </a:r>
                      <a:r>
                        <a:rPr lang="en-US" altLang="ja-JP" sz="1050" dirty="0">
                          <a:solidFill>
                            <a:srgbClr val="0D0D0D"/>
                          </a:solidFill>
                          <a:latin typeface="+mn-ea"/>
                          <a:ea typeface="+mn-ea"/>
                          <a:cs typeface="Verdana"/>
                        </a:rPr>
                        <a:t>!</a:t>
                      </a:r>
                      <a:r>
                        <a:rPr lang="ja-JP" altLang="en-US" sz="1050">
                          <a:solidFill>
                            <a:srgbClr val="0D0D0D"/>
                          </a:solidFill>
                          <a:latin typeface="+mn-ea"/>
                          <a:ea typeface="+mn-ea"/>
                          <a:cs typeface="Verdana"/>
                        </a:rPr>
                        <a:t>の編成方針と合致しないものについてはお断りさせていただく場合があります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年間の掲載が可能です。ただし</a:t>
                      </a:r>
                      <a:r>
                        <a:rPr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サストモ内の</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編集誘導は、最初の</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か月間のみの掲載となります。</a:t>
                      </a:r>
                      <a:endParaRPr lang="ja-JP" altLang="en-US" sz="1050" dirty="0">
                        <a:solidFill>
                          <a:srgbClr val="0D0D0D"/>
                        </a:solidFill>
                        <a:latin typeface="+mn-ea"/>
                        <a:ea typeface="+mn-ea"/>
                        <a:cs typeface="Verdan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年間の掲載が可能です。ただし</a:t>
                      </a:r>
                      <a:r>
                        <a:rPr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サストモ内の</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編集誘導は、最初の</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か月間のみの掲載となります。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
        <p:nvSpPr>
          <p:cNvPr id="3" name="テキスト ボックス 2">
            <a:extLst>
              <a:ext uri="{FF2B5EF4-FFF2-40B4-BE49-F238E27FC236}">
                <a16:creationId xmlns:a16="http://schemas.microsoft.com/office/drawing/2014/main" id="{4C8D83C0-DDAE-394A-02E3-B642A275CBBF}"/>
              </a:ext>
            </a:extLst>
          </p:cNvPr>
          <p:cNvSpPr txBox="1"/>
          <p:nvPr/>
        </p:nvSpPr>
        <p:spPr>
          <a:xfrm>
            <a:off x="5833338" y="6606000"/>
            <a:ext cx="3550972" cy="253916"/>
          </a:xfrm>
          <a:prstGeom prst="rect">
            <a:avLst/>
          </a:prstGeom>
          <a:noFill/>
        </p:spPr>
        <p:txBody>
          <a:bodyPr wrap="none" rtlCol="0">
            <a:spAutoFit/>
          </a:bodyPr>
          <a:lstStyle/>
          <a:p>
            <a:r>
              <a:rPr lang="ja-JP" altLang="en-US" sz="1050" dirty="0">
                <a:solidFill>
                  <a:srgbClr val="0D0D0D"/>
                </a:solidFill>
                <a:latin typeface="+mn-ea"/>
                <a:cs typeface="Verdana"/>
              </a:rPr>
              <a:t>詳しくは各商品のセールスシートでご確認ください。</a:t>
            </a:r>
            <a:endParaRPr kumimoji="1" lang="ja-JP" altLang="en-US" sz="1050" dirty="0"/>
          </a:p>
        </p:txBody>
      </p:sp>
    </p:spTree>
    <p:extLst>
      <p:ext uri="{BB962C8B-B14F-4D97-AF65-F5344CB8AC3E}">
        <p14:creationId xmlns:p14="http://schemas.microsoft.com/office/powerpoint/2010/main" val="3379695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A1699-3023-7FE6-625B-6B09714C90F8}"/>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13D36F4-41D6-94A3-9735-FB20689A0490}"/>
              </a:ext>
            </a:extLst>
          </p:cNvPr>
          <p:cNvSpPr>
            <a:spLocks noGrp="1"/>
          </p:cNvSpPr>
          <p:nvPr>
            <p:ph type="body" sz="quarter" idx="10"/>
          </p:nvPr>
        </p:nvSpPr>
        <p:spPr/>
        <p:txBody>
          <a:bodyPr/>
          <a:lstStyle/>
          <a:p>
            <a:r>
              <a:rPr lang="ja-JP" altLang="en-US" dirty="0">
                <a:solidFill>
                  <a:srgbClr val="000048"/>
                </a:solidFill>
              </a:rPr>
              <a:t>商品一覧</a:t>
            </a:r>
            <a:endParaRPr kumimoji="1" lang="ja-JP" altLang="en-US" sz="1600" dirty="0">
              <a:solidFill>
                <a:srgbClr val="000048"/>
              </a:solidFill>
            </a:endParaRPr>
          </a:p>
        </p:txBody>
      </p:sp>
      <p:graphicFrame>
        <p:nvGraphicFramePr>
          <p:cNvPr id="2" name="表 1">
            <a:extLst>
              <a:ext uri="{FF2B5EF4-FFF2-40B4-BE49-F238E27FC236}">
                <a16:creationId xmlns:a16="http://schemas.microsoft.com/office/drawing/2014/main" id="{66D1630D-545E-1449-273F-A943229DB742}"/>
              </a:ext>
            </a:extLst>
          </p:cNvPr>
          <p:cNvGraphicFramePr>
            <a:graphicFrameLocks noGrp="1"/>
          </p:cNvGraphicFramePr>
          <p:nvPr>
            <p:extLst>
              <p:ext uri="{D42A27DB-BD31-4B8C-83A1-F6EECF244321}">
                <p14:modId xmlns:p14="http://schemas.microsoft.com/office/powerpoint/2010/main" val="3177217993"/>
              </p:ext>
            </p:extLst>
          </p:nvPr>
        </p:nvGraphicFramePr>
        <p:xfrm>
          <a:off x="156000" y="813194"/>
          <a:ext cx="11880000" cy="5664060"/>
        </p:xfrm>
        <a:graphic>
          <a:graphicData uri="http://schemas.openxmlformats.org/drawingml/2006/table">
            <a:tbl>
              <a:tblPr firstCol="1" bandRow="1"/>
              <a:tblGrid>
                <a:gridCol w="1044768">
                  <a:extLst>
                    <a:ext uri="{9D8B030D-6E8A-4147-A177-3AD203B41FA5}">
                      <a16:colId xmlns:a16="http://schemas.microsoft.com/office/drawing/2014/main" val="792911817"/>
                    </a:ext>
                  </a:extLst>
                </a:gridCol>
                <a:gridCol w="947030">
                  <a:extLst>
                    <a:ext uri="{9D8B030D-6E8A-4147-A177-3AD203B41FA5}">
                      <a16:colId xmlns:a16="http://schemas.microsoft.com/office/drawing/2014/main" val="3453418469"/>
                    </a:ext>
                  </a:extLst>
                </a:gridCol>
                <a:gridCol w="4944101">
                  <a:extLst>
                    <a:ext uri="{9D8B030D-6E8A-4147-A177-3AD203B41FA5}">
                      <a16:colId xmlns:a16="http://schemas.microsoft.com/office/drawing/2014/main" val="844676303"/>
                    </a:ext>
                  </a:extLst>
                </a:gridCol>
                <a:gridCol w="4944101">
                  <a:extLst>
                    <a:ext uri="{9D8B030D-6E8A-4147-A177-3AD203B41FA5}">
                      <a16:colId xmlns:a16="http://schemas.microsoft.com/office/drawing/2014/main" val="362094910"/>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ファイナンス　タイアップ</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スポーツナビ　タイアップ</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カスタマイズ型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専門家による監修にてコンテンツ企画・制作を行い、金融商品や株価などのファイナンス情報を探索中（金融商品に興味があるユーザー）に対し、メッセージを届けます。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スポーツ系ウェブメディアでは圧倒的</a:t>
                      </a:r>
                      <a:r>
                        <a:rPr kumimoji="1" lang="en-US" altLang="ja-JP" sz="1050" b="0" kern="1200" dirty="0">
                          <a:solidFill>
                            <a:srgbClr val="0D0D0D"/>
                          </a:solidFill>
                          <a:latin typeface="+mn-ea"/>
                          <a:ea typeface="+mn-ea"/>
                          <a:cs typeface="+mn-cs"/>
                        </a:rPr>
                        <a:t>No.1*</a:t>
                      </a:r>
                      <a:r>
                        <a:rPr kumimoji="1" lang="ja-JP" altLang="en-US" sz="1050" b="0" kern="1200" dirty="0">
                          <a:solidFill>
                            <a:srgbClr val="0D0D0D"/>
                          </a:solidFill>
                          <a:latin typeface="+mn-ea"/>
                          <a:ea typeface="+mn-ea"/>
                          <a:cs typeface="+mn-cs"/>
                        </a:rPr>
                        <a:t>のスポーツナビが、ユーザーに支持される編集力を生かして、広告主様やその商品の魅力を伝えます。</a:t>
                      </a: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2026</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年</a:t>
                      </a: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3</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月</a:t>
                      </a: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31</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mn-cs"/>
                        </a:rPr>
                        <a:t>〇</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メイリオ" panose="020B0604030504040204" pitchFamily="50" charset="-128"/>
                        </a:rPr>
                        <a:t>〇</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mn-cs"/>
                        </a:rPr>
                        <a:t>任意で追加購入</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ファイナンス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ページ程度</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ja-JP" altLang="en-US" sz="1050">
                          <a:solidFill>
                            <a:srgbClr val="0D0D0D"/>
                          </a:solidFill>
                          <a:latin typeface="+mn-ea"/>
                          <a:ea typeface="+mn-ea"/>
                          <a:cs typeface="メイリオ" panose="020B0604030504040204" pitchFamily="50" charset="-128"/>
                        </a:rPr>
                        <a:t>・掲載場所：スポーツナビ内 特設ページ</a:t>
                      </a:r>
                      <a:endParaRPr lang="ja-JP"/>
                    </a:p>
                    <a:p>
                      <a:pPr marL="0" marR="0" lvl="0" indent="0" algn="l" defTabSz="914400">
                        <a:lnSpc>
                          <a:spcPct val="100000"/>
                        </a:lnSpc>
                        <a:spcBef>
                          <a:spcPts val="0"/>
                        </a:spcBef>
                        <a:spcAft>
                          <a:spcPts val="0"/>
                        </a:spcAft>
                        <a:buClrTx/>
                        <a:buSzTx/>
                        <a:buFontTx/>
                        <a:buNone/>
                        <a:tabLst/>
                        <a:defRPr/>
                      </a:pPr>
                      <a:r>
                        <a:rPr lang="ja-JP" altLang="en-US" sz="1050">
                          <a:solidFill>
                            <a:srgbClr val="0D0D0D"/>
                          </a:solidFill>
                          <a:latin typeface="+mn-ea"/>
                          <a:ea typeface="+mn-ea"/>
                          <a:cs typeface="メイリオ" panose="020B0604030504040204" pitchFamily="50" charset="-128"/>
                        </a:rPr>
                        <a:t>・デバイス：</a:t>
                      </a:r>
                      <a:r>
                        <a:rPr lang="en-US" altLang="ja-JP" sz="1050" dirty="0">
                          <a:solidFill>
                            <a:srgbClr val="0D0D0D"/>
                          </a:solidFill>
                          <a:latin typeface="+mn-ea"/>
                          <a:ea typeface="+mn-ea"/>
                          <a:cs typeface="メイリオ" panose="020B0604030504040204" pitchFamily="50" charset="-128"/>
                        </a:rPr>
                        <a:t>PC</a:t>
                      </a:r>
                      <a:r>
                        <a:rPr lang="ja-JP" altLang="en-US" sz="1050">
                          <a:solidFill>
                            <a:srgbClr val="0D0D0D"/>
                          </a:solidFill>
                          <a:latin typeface="+mn-ea"/>
                          <a:ea typeface="+mn-ea"/>
                          <a:cs typeface="メイリオ" panose="020B0604030504040204" pitchFamily="50" charset="-128"/>
                        </a:rPr>
                        <a:t>・スマートフォン</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・ページ数：</a:t>
                      </a:r>
                      <a:r>
                        <a:rPr lang="en-US" altLang="ja-JP" sz="1050" dirty="0">
                          <a:solidFill>
                            <a:srgbClr val="0D0D0D"/>
                          </a:solidFill>
                          <a:latin typeface="+mn-ea"/>
                          <a:ea typeface="+mn-ea"/>
                          <a:cs typeface="メイリオ" panose="020B0604030504040204" pitchFamily="50" charset="-128"/>
                        </a:rPr>
                        <a:t>5</a:t>
                      </a:r>
                      <a:r>
                        <a:rPr lang="ja-JP" altLang="en-US" sz="1050" dirty="0">
                          <a:solidFill>
                            <a:srgbClr val="0D0D0D"/>
                          </a:solidFill>
                          <a:latin typeface="+mn-ea"/>
                          <a:ea typeface="+mn-ea"/>
                          <a:cs typeface="メイリオ" panose="020B0604030504040204" pitchFamily="50" charset="-128"/>
                        </a:rPr>
                        <a:t>ページ程度</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・ページ内の広告枠：</a:t>
                      </a:r>
                      <a:r>
                        <a:rPr lang="en-US" altLang="ja-JP" sz="1050" dirty="0">
                          <a:solidFill>
                            <a:srgbClr val="0D0D0D"/>
                          </a:solidFill>
                          <a:latin typeface="+mn-ea"/>
                          <a:ea typeface="+mn-ea"/>
                          <a:cs typeface="メイリオ" panose="020B0604030504040204" pitchFamily="50" charset="-128"/>
                        </a:rPr>
                        <a:t>PC</a:t>
                      </a:r>
                      <a:r>
                        <a:rPr lang="ja-JP" altLang="en-US" sz="1050" dirty="0">
                          <a:solidFill>
                            <a:srgbClr val="0D0D0D"/>
                          </a:solidFill>
                          <a:latin typeface="+mn-ea"/>
                          <a:ea typeface="+mn-ea"/>
                          <a:cs typeface="メイリオ" panose="020B0604030504040204" pitchFamily="50" charset="-128"/>
                        </a:rPr>
                        <a:t>：プライムディスプレイ　</a:t>
                      </a:r>
                      <a:r>
                        <a:rPr lang="en-US" altLang="ja-JP" sz="1050" dirty="0">
                          <a:solidFill>
                            <a:srgbClr val="0D0D0D"/>
                          </a:solidFill>
                          <a:latin typeface="+mn-ea"/>
                          <a:ea typeface="+mn-ea"/>
                          <a:cs typeface="メイリオ" panose="020B0604030504040204" pitchFamily="50" charset="-128"/>
                        </a:rPr>
                        <a:t>SP</a:t>
                      </a:r>
                      <a:r>
                        <a:rPr lang="ja-JP" altLang="en-US" sz="1050" dirty="0">
                          <a:solidFill>
                            <a:srgbClr val="0D0D0D"/>
                          </a:solidFill>
                          <a:latin typeface="+mn-ea"/>
                          <a:ea typeface="+mn-ea"/>
                          <a:cs typeface="メイリオ" panose="020B0604030504040204" pitchFamily="50" charset="-128"/>
                        </a:rPr>
                        <a:t>：スマートディスプレイ</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メイリオ" panose="020B0604030504040204" pitchFamily="50" charset="-128"/>
                        </a:rPr>
                        <a:t>～</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6488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誘導費</a:t>
                      </a:r>
                      <a:r>
                        <a:rPr kumimoji="1" lang="en-US" altLang="ja-JP" sz="1050" b="0" u="none" strike="noStrike" kern="1200" cap="none" spc="0" normalizeH="0" baseline="0" noProof="0" dirty="0">
                          <a:ln>
                            <a:noFill/>
                          </a:ln>
                          <a:solidFill>
                            <a:srgbClr val="0D0D0D"/>
                          </a:solidFill>
                          <a:effectLst/>
                          <a:uLnTx/>
                          <a:uFillTx/>
                          <a:latin typeface="+mn-ea"/>
                          <a:ea typeface="+mn-ea"/>
                        </a:rPr>
                        <a:t>550</a:t>
                      </a:r>
                      <a:r>
                        <a:rPr kumimoji="1" lang="ja-JP" altLang="en-US" sz="1050" b="0" u="none" strike="noStrike" kern="1200" cap="none" spc="0" normalizeH="0" baseline="0" noProof="0" dirty="0">
                          <a:ln>
                            <a:noFill/>
                          </a:ln>
                          <a:solidFill>
                            <a:srgbClr val="0D0D0D"/>
                          </a:solidFill>
                          <a:effectLst/>
                          <a:uLnTx/>
                          <a:uFillTx/>
                          <a:latin typeface="+mn-ea"/>
                          <a:ea typeface="+mn-ea"/>
                        </a:rPr>
                        <a:t>万円</a:t>
                      </a: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タイアップページの制作</a:t>
                      </a:r>
                      <a:r>
                        <a:rPr kumimoji="1" lang="ja-JP" altLang="en-US" sz="1050" b="0" u="none" strike="noStrike" kern="1200" cap="none" spc="0" normalizeH="0" baseline="0" noProof="0">
                          <a:ln>
                            <a:noFill/>
                          </a:ln>
                          <a:solidFill>
                            <a:srgbClr val="0D0D0D"/>
                          </a:solidFill>
                          <a:effectLst/>
                          <a:uLnTx/>
                          <a:uFillTx/>
                          <a:latin typeface="+mn-ea"/>
                          <a:ea typeface="+mn-ea"/>
                        </a:rPr>
                        <a:t>・掲載・編集誘導枠の制作費</a:t>
                      </a:r>
                      <a:r>
                        <a:rPr kumimoji="1" lang="ja-JP" altLang="en-US" sz="1050" b="0" u="none" strike="noStrike" kern="1200" cap="none" spc="0" normalizeH="0" baseline="0" noProof="0" dirty="0">
                          <a:ln>
                            <a:noFill/>
                          </a:ln>
                          <a:solidFill>
                            <a:srgbClr val="0D0D0D"/>
                          </a:solidFill>
                          <a:effectLst/>
                          <a:uLnTx/>
                          <a:uFillTx/>
                          <a:latin typeface="+mn-ea"/>
                          <a:ea typeface="+mn-ea"/>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都度見積もり</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r>
                        <a:rPr kumimoji="1" lang="ja-JP" altLang="en-US" sz="1050" b="0" u="none" strike="noStrike" kern="1200" cap="none" spc="0" normalizeH="0" baseline="0" noProof="0" dirty="0">
                          <a:ln>
                            <a:noFill/>
                          </a:ln>
                          <a:solidFill>
                            <a:srgbClr val="0D0D0D"/>
                          </a:solidFill>
                          <a:effectLst/>
                          <a:uLnTx/>
                          <a:uFillTx/>
                          <a:latin typeface="+mn-ea"/>
                          <a:ea typeface="+mn-ea"/>
                        </a:rPr>
                        <a:t>）</a:t>
                      </a: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＜誘導費の内訳＞</a:t>
                      </a:r>
                      <a:endParaRPr kumimoji="1" lang="en-US" altLang="ja-JP" sz="1050" b="0" i="0" u="none" strike="noStrike" kern="1200" cap="none" spc="0" normalizeH="0" baseline="0" noProof="0" dirty="0">
                        <a:ln>
                          <a:noFill/>
                        </a:ln>
                        <a:solidFill>
                          <a:srgbClr val="0D0D0D"/>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a:t>
                      </a:r>
                      <a:r>
                        <a:rPr kumimoji="1" lang="en-US" altLang="ja-JP" sz="1050" b="0" u="none" strike="noStrike" kern="1200" cap="none" spc="0" normalizeH="0" baseline="0" noProof="0" dirty="0">
                          <a:ln>
                            <a:noFill/>
                          </a:ln>
                          <a:solidFill>
                            <a:srgbClr val="0D0D0D"/>
                          </a:solidFill>
                          <a:effectLst/>
                          <a:uLnTx/>
                          <a:uFillTx/>
                          <a:latin typeface="+mn-ea"/>
                          <a:ea typeface="+mn-ea"/>
                        </a:rPr>
                        <a:t>400</a:t>
                      </a:r>
                      <a:r>
                        <a:rPr kumimoji="1" lang="ja-JP" altLang="en-US" sz="1050" b="0" u="none" strike="noStrike" kern="1200" cap="none" spc="0" normalizeH="0" baseline="0" noProof="0" dirty="0">
                          <a:ln>
                            <a:noFill/>
                          </a:ln>
                          <a:solidFill>
                            <a:srgbClr val="0D0D0D"/>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・広告誘導：</a:t>
                      </a:r>
                      <a:r>
                        <a:rPr kumimoji="1" lang="en-US" altLang="ja-JP" sz="1050" b="0" u="none" strike="noStrike" kern="1200" cap="none" spc="0" normalizeH="0" baseline="0" noProof="0" dirty="0">
                          <a:ln>
                            <a:noFill/>
                          </a:ln>
                          <a:solidFill>
                            <a:srgbClr val="0D0D0D"/>
                          </a:solidFill>
                          <a:effectLst/>
                          <a:uLnTx/>
                          <a:uFillTx/>
                          <a:latin typeface="+mn-ea"/>
                          <a:ea typeface="+mn-ea"/>
                        </a:rPr>
                        <a:t>150</a:t>
                      </a:r>
                      <a:r>
                        <a:rPr kumimoji="1" lang="ja-JP" altLang="en-US" sz="1050" b="0" u="none" strike="noStrike" kern="1200" cap="none" spc="0" normalizeH="0" baseline="0" noProof="0" dirty="0">
                          <a:ln>
                            <a:noFill/>
                          </a:ln>
                          <a:solidFill>
                            <a:srgbClr val="0D0D0D"/>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rgbClr val="0D0D0D"/>
                          </a:solidFill>
                          <a:effectLst/>
                          <a:uLnTx/>
                          <a:uFillTx/>
                          <a:latin typeface="+mn-ea"/>
                          <a:ea typeface="+mn-ea"/>
                        </a:rPr>
                        <a:t>※</a:t>
                      </a:r>
                      <a:r>
                        <a:rPr kumimoji="1" lang="ja-JP" altLang="en-US" sz="900" b="0" u="none" strike="noStrike" kern="1200" cap="none" spc="0" normalizeH="0" baseline="0" noProof="0" dirty="0">
                          <a:ln>
                            <a:noFill/>
                          </a:ln>
                          <a:solidFill>
                            <a:srgbClr val="0D0D0D"/>
                          </a:solidFill>
                          <a:effectLst/>
                          <a:uLnTx/>
                          <a:uFillTx/>
                          <a:latin typeface="+mn-ea"/>
                          <a:ea typeface="+mn-ea"/>
                        </a:rPr>
                        <a:t>広告誘導は、</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広告 ディスプレイ広告（予約型）</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ファイナンス商品より選定</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D0D0D"/>
                          </a:solidFill>
                          <a:effectLst/>
                          <a:uLnTx/>
                          <a:uFillTx/>
                          <a:latin typeface="+mn-lt"/>
                          <a:ea typeface="+mn-ea"/>
                        </a:rPr>
                        <a:t>※</a:t>
                      </a:r>
                      <a:r>
                        <a:rPr kumimoji="1" lang="ja-JP" altLang="en-US" sz="900" b="0" u="none" strike="noStrike" kern="1200" cap="none" spc="0" normalizeH="0" baseline="0" noProof="0" dirty="0">
                          <a:ln>
                            <a:noFill/>
                          </a:ln>
                          <a:solidFill>
                            <a:srgbClr val="0D0D0D"/>
                          </a:solidFill>
                          <a:effectLst/>
                          <a:uLnTx/>
                          <a:uFillTx/>
                          <a:latin typeface="+mn-lt"/>
                          <a:ea typeface="+mn-ea"/>
                        </a:rPr>
                        <a:t>制作費は企画内容によって、概算価格より上積みとなる場合があります</a:t>
                      </a:r>
                      <a:endParaRPr kumimoji="1" lang="en-US" altLang="ja-JP" sz="900" b="0" u="none" strike="noStrike" kern="1200" cap="none" spc="0" normalizeH="0" baseline="0" noProof="0" dirty="0">
                        <a:ln>
                          <a:noFill/>
                        </a:ln>
                        <a:solidFill>
                          <a:srgbClr val="0D0D0D"/>
                        </a:solidFill>
                        <a:effectLst/>
                        <a:uLnTx/>
                        <a:uFillTx/>
                        <a:latin typeface="+mn-lt"/>
                        <a:ea typeface="+mn-e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編集誘導の掲載、タイアップページの制作・掲載費の総額：</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1,000</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万円</a:t>
                      </a:r>
                      <a:r>
                        <a:rPr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2</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rgbClr val="0D0D0D"/>
                          </a:solidFill>
                          <a:latin typeface="+mn-ea"/>
                          <a:ea typeface="+mn-ea"/>
                          <a:cs typeface="メイリオ" panose="020B0604030504040204" pitchFamily="50" charset="-128"/>
                        </a:rPr>
                        <a:t>掲載開始の</a:t>
                      </a:r>
                      <a:r>
                        <a:rPr kumimoji="1" lang="en-US" altLang="ja-JP" sz="1050" kern="1200" noProof="0" dirty="0">
                          <a:solidFill>
                            <a:srgbClr val="0D0D0D"/>
                          </a:solidFill>
                          <a:latin typeface="+mn-ea"/>
                          <a:ea typeface="+mn-ea"/>
                          <a:cs typeface="メイリオ" panose="020B0604030504040204" pitchFamily="50" charset="-128"/>
                        </a:rPr>
                        <a:t>2</a:t>
                      </a:r>
                      <a:r>
                        <a:rPr kumimoji="1" lang="ja-JP" altLang="en-US" sz="1050" kern="1200" noProof="0" dirty="0">
                          <a:solidFill>
                            <a:srgbClr val="0D0D0D"/>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pitchFamily="34" charset="0"/>
                        </a:rPr>
                        <a:t>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　　</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Verdana" pitchFamily="34" charset="0"/>
                        </a:rPr>
                        <a:t>※</a:t>
                      </a:r>
                      <a:r>
                        <a:rPr kumimoji="1" lang="ja-JP" altLang="en-US" sz="900" b="0" i="0" u="none" strike="noStrike" kern="1200" cap="none" spc="0" normalizeH="0" baseline="0" noProof="0" dirty="0">
                          <a:ln>
                            <a:noFill/>
                          </a:ln>
                          <a:solidFill>
                            <a:srgbClr val="0D0D0D"/>
                          </a:solidFill>
                          <a:effectLst/>
                          <a:uLnTx/>
                          <a:uFillTx/>
                          <a:latin typeface="+mn-ea"/>
                          <a:ea typeface="+mn-ea"/>
                          <a:cs typeface="Verdana" pitchFamily="34" charset="0"/>
                        </a:rPr>
                        <a:t>ページ内広告の数値は広告管理ツールよりご確認ください</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dirty="0">
                        <a:solidFill>
                          <a:srgbClr val="0D0D0D"/>
                        </a:solidFill>
                        <a:latin typeface="+mn-ea"/>
                        <a:ea typeface="+mn-ea"/>
                        <a:cs typeface="Verdan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出典：</a:t>
                      </a:r>
                      <a:r>
                        <a:rPr kumimoji="1" lang="en-US" altLang="ja-JP" sz="900" dirty="0">
                          <a:solidFill>
                            <a:srgbClr val="0D0D0D"/>
                          </a:solidFill>
                          <a:latin typeface="+mn-ea"/>
                          <a:ea typeface="+mn-ea"/>
                        </a:rPr>
                        <a:t>Yahoo! JAPAN</a:t>
                      </a:r>
                      <a:r>
                        <a:rPr kumimoji="1" lang="ja-JP" altLang="en-US" sz="900" dirty="0">
                          <a:solidFill>
                            <a:srgbClr val="0D0D0D"/>
                          </a:solidFill>
                          <a:latin typeface="+mn-ea"/>
                          <a:ea typeface="+mn-ea"/>
                        </a:rPr>
                        <a:t>自社調査（</a:t>
                      </a:r>
                      <a:r>
                        <a:rPr kumimoji="1" lang="en-US" altLang="ja-JP" sz="900" dirty="0">
                          <a:solidFill>
                            <a:srgbClr val="0D0D0D"/>
                          </a:solidFill>
                          <a:latin typeface="+mn-ea"/>
                          <a:ea typeface="+mn-ea"/>
                        </a:rPr>
                        <a:t>2022</a:t>
                      </a:r>
                      <a:r>
                        <a:rPr kumimoji="1" lang="ja-JP" altLang="en-US" sz="900" dirty="0">
                          <a:solidFill>
                            <a:srgbClr val="0D0D0D"/>
                          </a:solidFill>
                          <a:latin typeface="+mn-ea"/>
                          <a:ea typeface="+mn-ea"/>
                        </a:rPr>
                        <a:t>年</a:t>
                      </a:r>
                      <a:r>
                        <a:rPr kumimoji="1" lang="en-US" altLang="ja-JP" sz="900" dirty="0">
                          <a:solidFill>
                            <a:srgbClr val="0D0D0D"/>
                          </a:solidFill>
                          <a:latin typeface="+mn-ea"/>
                          <a:ea typeface="+mn-ea"/>
                        </a:rPr>
                        <a:t>9</a:t>
                      </a:r>
                      <a:r>
                        <a:rPr kumimoji="1" lang="ja-JP" altLang="en-US" sz="900" dirty="0">
                          <a:solidFill>
                            <a:srgbClr val="0D0D0D"/>
                          </a:solidFill>
                          <a:latin typeface="+mn-ea"/>
                          <a:ea typeface="+mn-ea"/>
                        </a:rPr>
                        <a:t>月）週</a:t>
                      </a:r>
                      <a:r>
                        <a:rPr kumimoji="1" lang="en-US" altLang="ja-JP" sz="900" dirty="0">
                          <a:solidFill>
                            <a:srgbClr val="0D0D0D"/>
                          </a:solidFill>
                          <a:latin typeface="+mn-ea"/>
                          <a:ea typeface="+mn-ea"/>
                        </a:rPr>
                        <a:t>1</a:t>
                      </a:r>
                      <a:r>
                        <a:rPr kumimoji="1" lang="ja-JP" altLang="en-US" sz="900" dirty="0">
                          <a:solidFill>
                            <a:srgbClr val="0D0D0D"/>
                          </a:solidFill>
                          <a:latin typeface="+mn-ea"/>
                          <a:ea typeface="+mn-ea"/>
                        </a:rPr>
                        <a:t>日以上スポーツ情報取得者におけるトップマインドシェア</a:t>
                      </a:r>
                    </a:p>
                    <a:p>
                      <a:r>
                        <a:rPr kumimoji="1" lang="ja-JP" altLang="en-US" sz="900" dirty="0">
                          <a:solidFill>
                            <a:srgbClr val="0D0D0D"/>
                          </a:solidFill>
                          <a:latin typeface="+mn-ea"/>
                          <a:ea typeface="+mn-ea"/>
                        </a:rPr>
                        <a:t>媒体資料（</a:t>
                      </a:r>
                      <a:r>
                        <a:rPr kumimoji="1" lang="en-US" altLang="ja-JP" sz="900" dirty="0">
                          <a:solidFill>
                            <a:srgbClr val="0D0D0D"/>
                          </a:solidFill>
                          <a:latin typeface="+mn-ea"/>
                          <a:ea typeface="+mn-ea"/>
                        </a:rPr>
                        <a:t>P6</a:t>
                      </a:r>
                      <a:r>
                        <a:rPr kumimoji="1" lang="ja-JP" altLang="en-US" sz="900" dirty="0">
                          <a:solidFill>
                            <a:srgbClr val="0D0D0D"/>
                          </a:solidFill>
                          <a:latin typeface="+mn-ea"/>
                          <a:ea typeface="+mn-ea"/>
                        </a:rPr>
                        <a:t>）：</a:t>
                      </a:r>
                      <a:r>
                        <a:rPr kumimoji="1" lang="en-US" altLang="ja-JP" sz="900" dirty="0">
                          <a:solidFill>
                            <a:srgbClr val="0D0D0D"/>
                          </a:solidFill>
                          <a:latin typeface="+mn-ea"/>
                          <a:ea typeface="+mn-ea"/>
                        </a:rPr>
                        <a:t>https://s.yimg.jp/images/listing/pdfs/yj_sportsnavi_mediaguide.pdf</a:t>
                      </a:r>
                      <a:endParaRPr kumimoji="1" lang="ja-JP" altLang="en-US" sz="90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
        <p:nvSpPr>
          <p:cNvPr id="3" name="テキスト ボックス 2">
            <a:extLst>
              <a:ext uri="{FF2B5EF4-FFF2-40B4-BE49-F238E27FC236}">
                <a16:creationId xmlns:a16="http://schemas.microsoft.com/office/drawing/2014/main" id="{D48DF240-4742-D7FD-9049-0E833B19C55C}"/>
              </a:ext>
            </a:extLst>
          </p:cNvPr>
          <p:cNvSpPr txBox="1"/>
          <p:nvPr/>
        </p:nvSpPr>
        <p:spPr>
          <a:xfrm>
            <a:off x="7038683" y="6576462"/>
            <a:ext cx="3550972" cy="253916"/>
          </a:xfrm>
          <a:prstGeom prst="rect">
            <a:avLst/>
          </a:prstGeom>
          <a:noFill/>
        </p:spPr>
        <p:txBody>
          <a:bodyPr wrap="none" rtlCol="0">
            <a:spAutoFit/>
          </a:bodyPr>
          <a:lstStyle/>
          <a:p>
            <a:r>
              <a:rPr lang="ja-JP" altLang="en-US" sz="1050" dirty="0">
                <a:solidFill>
                  <a:srgbClr val="0D0D0D"/>
                </a:solidFill>
                <a:latin typeface="+mn-ea"/>
                <a:cs typeface="Verdana"/>
              </a:rPr>
              <a:t>詳しくは各商品のセールスシートでご確認ください。</a:t>
            </a:r>
            <a:endParaRPr kumimoji="1" lang="ja-JP" altLang="en-US" sz="1050" dirty="0"/>
          </a:p>
        </p:txBody>
      </p:sp>
    </p:spTree>
    <p:extLst>
      <p:ext uri="{BB962C8B-B14F-4D97-AF65-F5344CB8AC3E}">
        <p14:creationId xmlns:p14="http://schemas.microsoft.com/office/powerpoint/2010/main" val="2653601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EC4C8-79BA-F3EA-7345-3BD7E36D5452}"/>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CD6F896A-6571-22EA-7712-E03B869E626F}"/>
              </a:ext>
            </a:extLst>
          </p:cNvPr>
          <p:cNvSpPr>
            <a:spLocks noGrp="1"/>
          </p:cNvSpPr>
          <p:nvPr>
            <p:ph type="body" sz="quarter" idx="10"/>
          </p:nvPr>
        </p:nvSpPr>
        <p:spPr/>
        <p:txBody>
          <a:bodyPr/>
          <a:lstStyle/>
          <a:p>
            <a:r>
              <a:rPr lang="ja-JP" altLang="en-US" dirty="0">
                <a:solidFill>
                  <a:srgbClr val="000048"/>
                </a:solidFill>
              </a:rPr>
              <a:t>商品一覧</a:t>
            </a:r>
            <a:endParaRPr kumimoji="1" lang="ja-JP" altLang="en-US" sz="1600" dirty="0">
              <a:solidFill>
                <a:srgbClr val="000048"/>
              </a:solidFill>
            </a:endParaRPr>
          </a:p>
        </p:txBody>
      </p:sp>
      <p:graphicFrame>
        <p:nvGraphicFramePr>
          <p:cNvPr id="2" name="表 1">
            <a:extLst>
              <a:ext uri="{FF2B5EF4-FFF2-40B4-BE49-F238E27FC236}">
                <a16:creationId xmlns:a16="http://schemas.microsoft.com/office/drawing/2014/main" id="{49BB58C4-FCB5-F28F-0275-C6BC98E72EF0}"/>
              </a:ext>
            </a:extLst>
          </p:cNvPr>
          <p:cNvGraphicFramePr>
            <a:graphicFrameLocks noGrp="1"/>
          </p:cNvGraphicFramePr>
          <p:nvPr>
            <p:extLst>
              <p:ext uri="{D42A27DB-BD31-4B8C-83A1-F6EECF244321}">
                <p14:modId xmlns:p14="http://schemas.microsoft.com/office/powerpoint/2010/main" val="3397847773"/>
              </p:ext>
            </p:extLst>
          </p:nvPr>
        </p:nvGraphicFramePr>
        <p:xfrm>
          <a:off x="156000" y="875540"/>
          <a:ext cx="11596118" cy="4982425"/>
        </p:xfrm>
        <a:graphic>
          <a:graphicData uri="http://schemas.openxmlformats.org/drawingml/2006/table">
            <a:tbl>
              <a:tblPr firstCol="1" bandRow="1"/>
              <a:tblGrid>
                <a:gridCol w="1019803">
                  <a:extLst>
                    <a:ext uri="{9D8B030D-6E8A-4147-A177-3AD203B41FA5}">
                      <a16:colId xmlns:a16="http://schemas.microsoft.com/office/drawing/2014/main" val="792911817"/>
                    </a:ext>
                  </a:extLst>
                </a:gridCol>
                <a:gridCol w="924399">
                  <a:extLst>
                    <a:ext uri="{9D8B030D-6E8A-4147-A177-3AD203B41FA5}">
                      <a16:colId xmlns:a16="http://schemas.microsoft.com/office/drawing/2014/main" val="3453418469"/>
                    </a:ext>
                  </a:extLst>
                </a:gridCol>
                <a:gridCol w="4825958">
                  <a:extLst>
                    <a:ext uri="{9D8B030D-6E8A-4147-A177-3AD203B41FA5}">
                      <a16:colId xmlns:a16="http://schemas.microsoft.com/office/drawing/2014/main" val="844676303"/>
                    </a:ext>
                  </a:extLst>
                </a:gridCol>
                <a:gridCol w="4825958">
                  <a:extLst>
                    <a:ext uri="{9D8B030D-6E8A-4147-A177-3AD203B41FA5}">
                      <a16:colId xmlns:a16="http://schemas.microsoft.com/office/drawing/2014/main" val="2556274471"/>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ニュース　タイアップ（標準プラン）</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ニュース　タイアップ（ライトプラン）</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r>
                        <a:rPr kumimoji="1" lang="en-US" altLang="ja-JP" sz="1050" b="1" kern="1200" dirty="0">
                          <a:solidFill>
                            <a:schemeClr val="bg1"/>
                          </a:solidFill>
                          <a:latin typeface="+mn-ea"/>
                          <a:ea typeface="+mn-ea"/>
                          <a:cs typeface="+mn-cs"/>
                        </a:rPr>
                        <a:t>/</a:t>
                      </a:r>
                      <a:r>
                        <a:rPr kumimoji="1" lang="ja-JP" altLang="en-US" sz="1050" b="1" kern="1200" dirty="0">
                          <a:solidFill>
                            <a:schemeClr val="bg1"/>
                          </a:solidFill>
                          <a:latin typeface="+mn-ea"/>
                          <a:ea typeface="+mn-ea"/>
                          <a:cs typeface="+mn-cs"/>
                        </a:rPr>
                        <a:t>カスタマイズ型</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圧倒的な利用者数を誇る</a:t>
                      </a:r>
                      <a:r>
                        <a:rPr kumimoji="1" lang="en-US" altLang="ja-JP" sz="1050" b="0" kern="1200" dirty="0">
                          <a:solidFill>
                            <a:srgbClr val="0D0D0D"/>
                          </a:solidFill>
                          <a:latin typeface="+mn-ea"/>
                          <a:ea typeface="+mn-ea"/>
                          <a:cs typeface="+mn-cs"/>
                        </a:rPr>
                        <a:t>Yahoo!</a:t>
                      </a:r>
                      <a:r>
                        <a:rPr kumimoji="1" lang="ja-JP" altLang="en-US" sz="1050" b="0" kern="1200" dirty="0">
                          <a:solidFill>
                            <a:srgbClr val="0D0D0D"/>
                          </a:solidFill>
                          <a:latin typeface="+mn-ea"/>
                          <a:ea typeface="+mn-ea"/>
                          <a:cs typeface="+mn-cs"/>
                        </a:rPr>
                        <a:t>ニュースで、ユーザーを熟知した編集者が手掛けるタイアップ広告</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rgbClr val="0D0D0D"/>
                          </a:solidFill>
                          <a:latin typeface="+mn-ea"/>
                          <a:ea typeface="+mn-ea"/>
                          <a:cs typeface="+mn-cs"/>
                        </a:rPr>
                        <a:t>Yahoo!</a:t>
                      </a:r>
                      <a:r>
                        <a:rPr kumimoji="1" lang="ja-JP" altLang="en-US" sz="1050" b="0" kern="1200" dirty="0">
                          <a:solidFill>
                            <a:srgbClr val="0D0D0D"/>
                          </a:solidFill>
                          <a:latin typeface="+mn-ea"/>
                          <a:ea typeface="+mn-ea"/>
                          <a:cs typeface="+mn-cs"/>
                        </a:rPr>
                        <a:t>ニュースの編集力を活かしながら、タイアップの目的に応じて簡潔かつ分かりやすいタイアップ広告</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n-lt"/>
                          <a:ea typeface="+mn-ea"/>
                          <a:cs typeface="+mn-cs"/>
                        </a:rPr>
                        <a:t>2026</a:t>
                      </a: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年</a:t>
                      </a:r>
                      <a:r>
                        <a:rPr kumimoji="1" lang="en-US" altLang="ja-JP" sz="1050" b="0" i="0" u="none" strike="noStrike" kern="1200" cap="none" spc="0" normalizeH="0" baseline="0" noProof="0" dirty="0">
                          <a:ln>
                            <a:noFill/>
                          </a:ln>
                          <a:solidFill>
                            <a:srgbClr val="0D0D0D"/>
                          </a:solidFill>
                          <a:effectLst/>
                          <a:uLnTx/>
                          <a:uFillTx/>
                          <a:latin typeface="+mn-lt"/>
                          <a:ea typeface="+mn-ea"/>
                          <a:cs typeface="+mn-cs"/>
                        </a:rPr>
                        <a:t>3</a:t>
                      </a: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月</a:t>
                      </a:r>
                      <a:r>
                        <a:rPr kumimoji="1" lang="en-US" altLang="ja-JP" sz="1050" b="0" i="0" u="none" strike="noStrike" kern="1200" cap="none" spc="0" normalizeH="0" baseline="0" noProof="0" dirty="0">
                          <a:ln>
                            <a:noFill/>
                          </a:ln>
                          <a:solidFill>
                            <a:srgbClr val="0D0D0D"/>
                          </a:solidFill>
                          <a:effectLst/>
                          <a:uLnTx/>
                          <a:uFillTx/>
                          <a:latin typeface="+mn-lt"/>
                          <a:ea typeface="+mn-ea"/>
                          <a:cs typeface="+mn-cs"/>
                        </a:rPr>
                        <a:t>31</a:t>
                      </a: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rgbClr val="0D0D0D"/>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noProof="0" dirty="0">
                          <a:solidFill>
                            <a:srgbClr val="0D0D0D"/>
                          </a:solidFill>
                          <a:latin typeface="+mn-ea"/>
                          <a:ea typeface="+mn-ea"/>
                          <a:cs typeface="+mn-cs"/>
                        </a:rPr>
                        <a:t>×</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ニュース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ニュース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24760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タイアップページの制作・掲載費</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（都度見積もり</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100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上記の誘導広告費は</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広告 ディスプレイ広告（運用型）</a:t>
                      </a:r>
                      <a:r>
                        <a:rPr kumimoji="1" lang="ja-JP" altLang="en-US" sz="900" b="0" i="0" u="none" strike="noStrike" kern="1200" dirty="0">
                          <a:solidFill>
                            <a:srgbClr val="0D0D0D"/>
                          </a:solidFill>
                          <a:latin typeface="+mn-ea"/>
                          <a:ea typeface="メイリオ"/>
                          <a:cs typeface="Meiryo UI" pitchFamily="50" charset="-128"/>
                        </a:rPr>
                        <a:t>場合の金額。</a:t>
                      </a:r>
                      <a:endParaRPr kumimoji="1" lang="en-US" altLang="ja-JP" sz="900" b="0" i="0" u="none" strike="noStrike" kern="1200" dirty="0">
                        <a:solidFill>
                          <a:srgbClr val="0D0D0D"/>
                        </a:solidFill>
                        <a:latin typeface="+mn-ea"/>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dirty="0">
                          <a:solidFill>
                            <a:srgbClr val="0D0D0D"/>
                          </a:solidFill>
                          <a:latin typeface="+mn-ea"/>
                          <a:ea typeface="メイリオ"/>
                          <a:cs typeface="Meiryo UI" pitchFamily="50" charset="-128"/>
                        </a:rPr>
                        <a:t> </a:t>
                      </a:r>
                      <a:r>
                        <a:rPr kumimoji="1" lang="ja-JP" altLang="en-US" sz="900" b="0" i="0" u="none" strike="noStrike" kern="1200" dirty="0">
                          <a:solidFill>
                            <a:srgbClr val="0D0D0D"/>
                          </a:solidFill>
                          <a:latin typeface="+mn-ea"/>
                          <a:ea typeface="メイリオ"/>
                          <a:cs typeface="Meiryo UI" pitchFamily="50" charset="-128"/>
                        </a:rPr>
                        <a:t>  予約型の場合は</a:t>
                      </a:r>
                      <a:r>
                        <a:rPr kumimoji="1" lang="en-US" altLang="ja-JP" sz="900" b="0" i="0" u="none" strike="noStrike" kern="1200" dirty="0">
                          <a:solidFill>
                            <a:srgbClr val="0D0D0D"/>
                          </a:solidFill>
                          <a:latin typeface="+mn-ea"/>
                          <a:ea typeface="メイリオ"/>
                          <a:cs typeface="Meiryo UI" pitchFamily="50" charset="-128"/>
                        </a:rPr>
                        <a:t>500</a:t>
                      </a:r>
                      <a:r>
                        <a:rPr kumimoji="1" lang="ja-JP" altLang="en-US" sz="900" b="0" i="0" u="none" strike="noStrike" kern="1200" dirty="0">
                          <a:solidFill>
                            <a:srgbClr val="0D0D0D"/>
                          </a:solidFill>
                          <a:latin typeface="+mn-ea"/>
                          <a:ea typeface="メイリオ"/>
                          <a:cs typeface="Meiryo UI" pitchFamily="50" charset="-128"/>
                        </a:rPr>
                        <a:t>万円～</a:t>
                      </a:r>
                      <a:endParaRPr kumimoji="1" lang="en-US" altLang="ja-JP" sz="900" b="0" i="0" u="none" strike="noStrike" kern="1200" dirty="0">
                        <a:solidFill>
                          <a:srgbClr val="0D0D0D"/>
                        </a:solidFill>
                        <a:latin typeface="+mn-ea"/>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D0D0D"/>
                          </a:solidFill>
                          <a:effectLst/>
                          <a:uLnTx/>
                          <a:uFillTx/>
                          <a:latin typeface="+mn-lt"/>
                          <a:ea typeface="+mn-ea"/>
                        </a:rPr>
                        <a:t>※</a:t>
                      </a:r>
                      <a:r>
                        <a:rPr kumimoji="1" lang="ja-JP" altLang="en-US" sz="900" b="0" u="none" strike="noStrike" kern="1200" cap="none" spc="0" normalizeH="0" baseline="0" noProof="0" dirty="0">
                          <a:ln>
                            <a:noFill/>
                          </a:ln>
                          <a:solidFill>
                            <a:srgbClr val="0D0D0D"/>
                          </a:solidFill>
                          <a:effectLst/>
                          <a:uLnTx/>
                          <a:uFillTx/>
                          <a:latin typeface="+mn-lt"/>
                          <a:ea typeface="+mn-ea"/>
                        </a:rPr>
                        <a:t>制作費は企画内容によって、概算価格より上積みとなる場合があります</a:t>
                      </a:r>
                      <a:endParaRPr kumimoji="1" lang="en-US" altLang="ja-JP" sz="900" b="0" u="none" strike="noStrike" kern="1200" cap="none" spc="0" normalizeH="0" baseline="0" noProof="0" dirty="0">
                        <a:ln>
                          <a:noFill/>
                        </a:ln>
                        <a:solidFill>
                          <a:srgbClr val="0D0D0D"/>
                        </a:solidFill>
                        <a:effectLst/>
                        <a:uLnTx/>
                        <a:uFillTx/>
                        <a:latin typeface="+mn-lt"/>
                        <a:ea typeface="+mn-ea"/>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タイアップページの制作・掲載費</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（都度見積もり</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50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上記の誘導広告費は</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広告 ディスプレイ広告（運用型）</a:t>
                      </a:r>
                      <a:r>
                        <a:rPr kumimoji="1" lang="ja-JP" altLang="en-US" sz="900" b="0" i="0" u="none" strike="noStrike" kern="1200" dirty="0">
                          <a:solidFill>
                            <a:srgbClr val="0D0D0D"/>
                          </a:solidFill>
                          <a:latin typeface="+mn-ea"/>
                          <a:ea typeface="メイリオ"/>
                          <a:cs typeface="Meiryo UI" pitchFamily="50" charset="-128"/>
                        </a:rPr>
                        <a:t>場合の金額。</a:t>
                      </a:r>
                      <a:endParaRPr kumimoji="1" lang="en-US" altLang="ja-JP" sz="900" b="0" i="0" u="none" strike="noStrike" kern="1200" dirty="0">
                        <a:solidFill>
                          <a:srgbClr val="0D0D0D"/>
                        </a:solidFill>
                        <a:latin typeface="+mn-ea"/>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dirty="0">
                          <a:solidFill>
                            <a:srgbClr val="0D0D0D"/>
                          </a:solidFill>
                          <a:latin typeface="+mn-ea"/>
                          <a:ea typeface="メイリオ"/>
                          <a:cs typeface="Meiryo UI" pitchFamily="50" charset="-128"/>
                        </a:rPr>
                        <a:t> </a:t>
                      </a:r>
                      <a:r>
                        <a:rPr kumimoji="1" lang="ja-JP" altLang="en-US" sz="900" b="0" i="0" u="none" strike="noStrike" kern="1200" dirty="0">
                          <a:solidFill>
                            <a:srgbClr val="0D0D0D"/>
                          </a:solidFill>
                          <a:latin typeface="+mn-ea"/>
                          <a:ea typeface="メイリオ"/>
                          <a:cs typeface="Meiryo UI" pitchFamily="50" charset="-128"/>
                        </a:rPr>
                        <a:t>  予約型の場合は</a:t>
                      </a:r>
                      <a:r>
                        <a:rPr kumimoji="1" lang="en-US" altLang="ja-JP" sz="900" b="0" i="0" u="none" strike="noStrike" kern="1200" dirty="0">
                          <a:solidFill>
                            <a:srgbClr val="0D0D0D"/>
                          </a:solidFill>
                          <a:latin typeface="+mn-ea"/>
                          <a:ea typeface="メイリオ"/>
                          <a:cs typeface="Meiryo UI" pitchFamily="50" charset="-128"/>
                        </a:rPr>
                        <a:t>500</a:t>
                      </a:r>
                      <a:r>
                        <a:rPr kumimoji="1" lang="ja-JP" altLang="en-US" sz="900" b="0" i="0" u="none" strike="noStrike" kern="1200" dirty="0">
                          <a:solidFill>
                            <a:srgbClr val="0D0D0D"/>
                          </a:solidFill>
                          <a:latin typeface="+mn-ea"/>
                          <a:ea typeface="メイリオ"/>
                          <a:cs typeface="Meiryo UI" pitchFamily="50" charset="-128"/>
                        </a:rPr>
                        <a:t>万円～</a:t>
                      </a:r>
                      <a:endParaRPr kumimoji="1" lang="en-US" altLang="ja-JP" sz="900" b="0" i="0" u="none" strike="noStrike" kern="1200" dirty="0">
                        <a:solidFill>
                          <a:srgbClr val="0D0D0D"/>
                        </a:solidFill>
                        <a:latin typeface="+mn-ea"/>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制作費は企画内容によって、概算価格より上積みとなる場合があります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2</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1.5</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dirty="0">
                        <a:solidFill>
                          <a:srgbClr val="0D0D0D"/>
                        </a:solidFill>
                        <a:latin typeface="+mn-ea"/>
                        <a:ea typeface="+mn-ea"/>
                        <a:cs typeface="Verdana"/>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a:rPr>
                        <a:t>コンテンツ構成や制作行程が標準プランと異なります。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
        <p:nvSpPr>
          <p:cNvPr id="3" name="テキスト ボックス 2">
            <a:extLst>
              <a:ext uri="{FF2B5EF4-FFF2-40B4-BE49-F238E27FC236}">
                <a16:creationId xmlns:a16="http://schemas.microsoft.com/office/drawing/2014/main" id="{F5F9ED13-67AD-4B4E-7A18-AD37B482A821}"/>
              </a:ext>
            </a:extLst>
          </p:cNvPr>
          <p:cNvSpPr txBox="1"/>
          <p:nvPr/>
        </p:nvSpPr>
        <p:spPr>
          <a:xfrm>
            <a:off x="6976338" y="5980274"/>
            <a:ext cx="3550972" cy="253916"/>
          </a:xfrm>
          <a:prstGeom prst="rect">
            <a:avLst/>
          </a:prstGeom>
          <a:noFill/>
        </p:spPr>
        <p:txBody>
          <a:bodyPr wrap="none" rtlCol="0">
            <a:spAutoFit/>
          </a:bodyPr>
          <a:lstStyle/>
          <a:p>
            <a:r>
              <a:rPr lang="ja-JP" altLang="en-US" sz="1050" dirty="0">
                <a:solidFill>
                  <a:srgbClr val="0D0D0D"/>
                </a:solidFill>
                <a:latin typeface="+mn-ea"/>
                <a:cs typeface="Verdana"/>
              </a:rPr>
              <a:t>詳しくは各商品のセールスシートでご確認ください。</a:t>
            </a:r>
            <a:endParaRPr kumimoji="1" lang="ja-JP" altLang="en-US" sz="1050" dirty="0"/>
          </a:p>
        </p:txBody>
      </p:sp>
    </p:spTree>
    <p:extLst>
      <p:ext uri="{BB962C8B-B14F-4D97-AF65-F5344CB8AC3E}">
        <p14:creationId xmlns:p14="http://schemas.microsoft.com/office/powerpoint/2010/main" val="420101513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23930</TotalTime>
  <Words>3222</Words>
  <Application>Microsoft Office PowerPoint</Application>
  <PresentationFormat>ワイド画面</PresentationFormat>
  <Paragraphs>310</Paragraphs>
  <Slides>15</Slides>
  <Notes>5</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15</vt:i4>
      </vt:variant>
    </vt:vector>
  </HeadingPairs>
  <TitlesOfParts>
    <vt:vector size="23" baseType="lpstr">
      <vt:lpstr>メイリオ</vt:lpstr>
      <vt:lpstr>メイリオ</vt:lpstr>
      <vt:lpstr>メイリオ 本文</vt:lpstr>
      <vt:lpstr>Arial</vt:lpstr>
      <vt:lpstr>Calibri</vt:lpstr>
      <vt:lpstr>Wingdings</vt:lpstr>
      <vt:lpstr>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櫻井 英昭</cp:lastModifiedBy>
  <cp:revision>660</cp:revision>
  <dcterms:created xsi:type="dcterms:W3CDTF">2020-02-26T07:28:11Z</dcterms:created>
  <dcterms:modified xsi:type="dcterms:W3CDTF">2025-07-16T10:42:05Z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2024-12-16T09:11:18Z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5ef4f98a-5f8e-4d17-927d-c036012ec8f2</vt:lpwstr>
  </property>
  <property fmtid="{D5CDD505-2E9C-101B-9397-08002B2CF9AE}" pid="8" name="MSIP_Label_defa4170-0d19-0005-0004-bc88714345d2_ContentBits">
    <vt:lpwstr>0</vt:lpwstr>
  </property>
</Properties>
</file>