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1622" r:id="rId2"/>
    <p:sldId id="534" r:id="rId3"/>
    <p:sldId id="535" r:id="rId4"/>
    <p:sldId id="618" r:id="rId5"/>
    <p:sldId id="586" r:id="rId6"/>
    <p:sldId id="584" r:id="rId7"/>
    <p:sldId id="606" r:id="rId8"/>
    <p:sldId id="610" r:id="rId9"/>
    <p:sldId id="587" r:id="rId10"/>
    <p:sldId id="593" r:id="rId11"/>
    <p:sldId id="582" r:id="rId12"/>
    <p:sldId id="594" r:id="rId13"/>
    <p:sldId id="596" r:id="rId14"/>
    <p:sldId id="597" r:id="rId15"/>
    <p:sldId id="1668" r:id="rId16"/>
    <p:sldId id="1623" r:id="rId1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9CBDAED-8FAA-01D8-06CB-634B5094DA5F}" name="五十嵐 圭輔" initials="五十嵐" userId="S::kigarash@yahoo-corp.jp::34ffecf3-94b1-4ebb-902e-d55b71b1d55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5F5"/>
    <a:srgbClr val="999999"/>
    <a:srgbClr val="E9E9E9"/>
    <a:srgbClr val="ECECEC"/>
    <a:srgbClr val="DC5976"/>
    <a:srgbClr val="FBFBFB"/>
    <a:srgbClr val="FFFFFF"/>
    <a:srgbClr val="FCEDED"/>
    <a:srgbClr val="FFDBDB"/>
    <a:srgbClr val="C900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A96D1E-F23C-4D34-9AF6-AED0B61B52DF}" v="2" dt="2024-06-04T02:00:48.00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33" autoAdjust="0"/>
    <p:restoredTop sz="96353" autoAdjust="0"/>
  </p:normalViewPr>
  <p:slideViewPr>
    <p:cSldViewPr snapToGrid="0">
      <p:cViewPr varScale="1">
        <p:scale>
          <a:sx n="114" d="100"/>
          <a:sy n="114" d="100"/>
        </p:scale>
        <p:origin x="906" y="96"/>
      </p:cViewPr>
      <p:guideLst/>
    </p:cSldViewPr>
  </p:slideViewPr>
  <p:outlineViewPr>
    <p:cViewPr>
      <p:scale>
        <a:sx n="33" d="100"/>
        <a:sy n="33" d="100"/>
      </p:scale>
      <p:origin x="0" y="0"/>
    </p:cViewPr>
  </p:outlineViewPr>
  <p:notesTextViewPr>
    <p:cViewPr>
      <p:scale>
        <a:sx n="240" d="100"/>
        <a:sy n="24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平野 武" userId="3cfe3d63-3e2d-444e-9c54-10e92370b90a" providerId="ADAL" clId="{88A96D1E-F23C-4D34-9AF6-AED0B61B52DF}"/>
    <pc:docChg chg="custSel modSld">
      <pc:chgData name="平野 武" userId="3cfe3d63-3e2d-444e-9c54-10e92370b90a" providerId="ADAL" clId="{88A96D1E-F23C-4D34-9AF6-AED0B61B52DF}" dt="2024-06-04T02:00:49.628" v="16" actId="20577"/>
      <pc:docMkLst>
        <pc:docMk/>
      </pc:docMkLst>
      <pc:sldChg chg="modSp mod">
        <pc:chgData name="平野 武" userId="3cfe3d63-3e2d-444e-9c54-10e92370b90a" providerId="ADAL" clId="{88A96D1E-F23C-4D34-9AF6-AED0B61B52DF}" dt="2024-06-04T02:00:49.628" v="16" actId="20577"/>
        <pc:sldMkLst>
          <pc:docMk/>
          <pc:sldMk cId="839962835" sldId="534"/>
        </pc:sldMkLst>
        <pc:spChg chg="mod">
          <ac:chgData name="平野 武" userId="3cfe3d63-3e2d-444e-9c54-10e92370b90a" providerId="ADAL" clId="{88A96D1E-F23C-4D34-9AF6-AED0B61B52DF}" dt="2024-06-04T02:00:49.628" v="16" actId="20577"/>
          <ac:spMkLst>
            <pc:docMk/>
            <pc:sldMk cId="839962835" sldId="534"/>
            <ac:spMk id="7" creationId="{4F6EF673-160F-D46E-4061-3511BD8B520F}"/>
          </ac:spMkLst>
        </pc:spChg>
      </pc:sldChg>
      <pc:sldChg chg="delSp mod">
        <pc:chgData name="平野 武" userId="3cfe3d63-3e2d-444e-9c54-10e92370b90a" providerId="ADAL" clId="{88A96D1E-F23C-4D34-9AF6-AED0B61B52DF}" dt="2024-06-04T01:56:11.142" v="1" actId="478"/>
        <pc:sldMkLst>
          <pc:docMk/>
          <pc:sldMk cId="3217542853" sldId="587"/>
        </pc:sldMkLst>
        <pc:spChg chg="del">
          <ac:chgData name="平野 武" userId="3cfe3d63-3e2d-444e-9c54-10e92370b90a" providerId="ADAL" clId="{88A96D1E-F23C-4D34-9AF6-AED0B61B52DF}" dt="2024-06-04T01:56:11.142" v="1" actId="478"/>
          <ac:spMkLst>
            <pc:docMk/>
            <pc:sldMk cId="3217542853" sldId="587"/>
            <ac:spMk id="3" creationId="{41F6D6C2-EE0F-9382-142A-008A3AF109CE}"/>
          </ac:spMkLst>
        </pc:spChg>
      </pc:sldChg>
      <pc:sldChg chg="delSp mod">
        <pc:chgData name="平野 武" userId="3cfe3d63-3e2d-444e-9c54-10e92370b90a" providerId="ADAL" clId="{88A96D1E-F23C-4D34-9AF6-AED0B61B52DF}" dt="2024-06-04T01:55:50.939" v="0" actId="478"/>
        <pc:sldMkLst>
          <pc:docMk/>
          <pc:sldMk cId="2630889694" sldId="1622"/>
        </pc:sldMkLst>
        <pc:spChg chg="del">
          <ac:chgData name="平野 武" userId="3cfe3d63-3e2d-444e-9c54-10e92370b90a" providerId="ADAL" clId="{88A96D1E-F23C-4D34-9AF6-AED0B61B52DF}" dt="2024-06-04T01:55:50.939" v="0" actId="478"/>
          <ac:spMkLst>
            <pc:docMk/>
            <pc:sldMk cId="2630889694" sldId="1622"/>
            <ac:spMk id="3" creationId="{2E1870DF-EAAB-200D-B02E-C95CE63C0FD8}"/>
          </ac:spMkLst>
        </pc:spChg>
      </pc:sldChg>
      <pc:sldChg chg="delSp mod">
        <pc:chgData name="平野 武" userId="3cfe3d63-3e2d-444e-9c54-10e92370b90a" providerId="ADAL" clId="{88A96D1E-F23C-4D34-9AF6-AED0B61B52DF}" dt="2024-06-04T01:56:20.654" v="2" actId="478"/>
        <pc:sldMkLst>
          <pc:docMk/>
          <pc:sldMk cId="511631909" sldId="1668"/>
        </pc:sldMkLst>
        <pc:spChg chg="del">
          <ac:chgData name="平野 武" userId="3cfe3d63-3e2d-444e-9c54-10e92370b90a" providerId="ADAL" clId="{88A96D1E-F23C-4D34-9AF6-AED0B61B52DF}" dt="2024-06-04T01:56:20.654" v="2" actId="478"/>
          <ac:spMkLst>
            <pc:docMk/>
            <pc:sldMk cId="511631909" sldId="1668"/>
            <ac:spMk id="8" creationId="{817843F7-B9EF-232D-7DD2-AE0DB49FC70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2024/6/4</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171201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5</a:t>
            </a:fld>
            <a:endParaRPr kumimoji="1" lang="ja-JP" altLang="en-US"/>
          </a:p>
        </p:txBody>
      </p:sp>
    </p:spTree>
    <p:extLst>
      <p:ext uri="{BB962C8B-B14F-4D97-AF65-F5344CB8AC3E}">
        <p14:creationId xmlns:p14="http://schemas.microsoft.com/office/powerpoint/2010/main" val="1668176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7</a:t>
            </a:fld>
            <a:endParaRPr kumimoji="1" lang="ja-JP" altLang="en-US"/>
          </a:p>
        </p:txBody>
      </p:sp>
    </p:spTree>
    <p:extLst>
      <p:ext uri="{BB962C8B-B14F-4D97-AF65-F5344CB8AC3E}">
        <p14:creationId xmlns:p14="http://schemas.microsoft.com/office/powerpoint/2010/main" val="2837755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8</a:t>
            </a:fld>
            <a:endParaRPr kumimoji="1" lang="ja-JP" altLang="en-US"/>
          </a:p>
        </p:txBody>
      </p:sp>
    </p:spTree>
    <p:extLst>
      <p:ext uri="{BB962C8B-B14F-4D97-AF65-F5344CB8AC3E}">
        <p14:creationId xmlns:p14="http://schemas.microsoft.com/office/powerpoint/2010/main" val="439437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9</a:t>
            </a:fld>
            <a:endParaRPr kumimoji="1" lang="ja-JP" altLang="en-US"/>
          </a:p>
        </p:txBody>
      </p:sp>
    </p:spTree>
    <p:extLst>
      <p:ext uri="{BB962C8B-B14F-4D97-AF65-F5344CB8AC3E}">
        <p14:creationId xmlns:p14="http://schemas.microsoft.com/office/powerpoint/2010/main" val="1325231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表紙_1行+1行">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1673850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3_中表紙">
    <p:bg>
      <p:bgPr>
        <a:solidFill>
          <a:schemeClr val="accent6"/>
        </a:solidFill>
        <a:effectLst/>
      </p:bgPr>
    </p:bg>
    <p:spTree>
      <p:nvGrpSpPr>
        <p:cNvPr id="1" name=""/>
        <p:cNvGrpSpPr/>
        <p:nvPr/>
      </p:nvGrpSpPr>
      <p:grpSpPr>
        <a:xfrm>
          <a:off x="0" y="0"/>
          <a:ext cx="0" cy="0"/>
          <a:chOff x="0" y="0"/>
          <a:chExt cx="0" cy="0"/>
        </a:xfrm>
      </p:grpSpPr>
      <p:pic>
        <p:nvPicPr>
          <p:cNvPr id="6" name="図 5" descr="携帯電話を持っている手&#10;&#10;自動的に生成された説明">
            <a:extLst>
              <a:ext uri="{FF2B5EF4-FFF2-40B4-BE49-F238E27FC236}">
                <a16:creationId xmlns:a16="http://schemas.microsoft.com/office/drawing/2014/main" id="{18A751F4-3235-49EA-016F-F3BB4252C843}"/>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22386" r="5214" b="19355"/>
          <a:stretch/>
        </p:blipFill>
        <p:spPr>
          <a:xfrm>
            <a:off x="0" y="0"/>
            <a:ext cx="12192000" cy="6858000"/>
          </a:xfrm>
          <a:prstGeom prst="rect">
            <a:avLst/>
          </a:prstGeom>
        </p:spPr>
      </p:pic>
      <p:sp>
        <p:nvSpPr>
          <p:cNvPr id="9" name="角丸四角形 3">
            <a:extLst>
              <a:ext uri="{FF2B5EF4-FFF2-40B4-BE49-F238E27FC236}">
                <a16:creationId xmlns:a16="http://schemas.microsoft.com/office/drawing/2014/main" id="{0F782A86-F187-8A89-4C6C-41EAD169603A}"/>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広告主・代理店限定</a:t>
            </a:r>
          </a:p>
        </p:txBody>
      </p:sp>
      <p:sp>
        <p:nvSpPr>
          <p:cNvPr id="3" name="正方形/長方形 2">
            <a:extLst>
              <a:ext uri="{FF2B5EF4-FFF2-40B4-BE49-F238E27FC236}">
                <a16:creationId xmlns:a16="http://schemas.microsoft.com/office/drawing/2014/main" id="{D5E49ED5-D96F-97D5-1880-00C9688086C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フッター プレースホルダー 3">
            <a:extLst>
              <a:ext uri="{FF2B5EF4-FFF2-40B4-BE49-F238E27FC236}">
                <a16:creationId xmlns:a16="http://schemas.microsoft.com/office/drawing/2014/main" id="{21D54AD1-CF84-F71F-BC9B-1B07B1955C70}"/>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2" name="直線コネクタ 11">
            <a:extLst>
              <a:ext uri="{FF2B5EF4-FFF2-40B4-BE49-F238E27FC236}">
                <a16:creationId xmlns:a16="http://schemas.microsoft.com/office/drawing/2014/main" id="{F611E313-2AD6-AD42-5CF5-E1B245A3CF05}"/>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5" name="図プレースホルダー 4">
            <a:extLst>
              <a:ext uri="{FF2B5EF4-FFF2-40B4-BE49-F238E27FC236}">
                <a16:creationId xmlns:a16="http://schemas.microsoft.com/office/drawing/2014/main" id="{9D111741-B365-9CB3-1697-B3DA766C74A9}"/>
              </a:ext>
            </a:extLst>
          </p:cNvPr>
          <p:cNvSpPr>
            <a:spLocks noGrp="1"/>
          </p:cNvSpPr>
          <p:nvPr>
            <p:ph type="pic" sz="quarter" idx="15"/>
          </p:nvPr>
        </p:nvSpPr>
        <p:spPr>
          <a:xfrm>
            <a:off x="2204326" y="2773503"/>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20" name="テキスト プレースホルダー 19">
            <a:extLst>
              <a:ext uri="{FF2B5EF4-FFF2-40B4-BE49-F238E27FC236}">
                <a16:creationId xmlns:a16="http://schemas.microsoft.com/office/drawing/2014/main" id="{4C280B59-092A-77B1-5B58-5D9E06D972C5}"/>
              </a:ext>
            </a:extLst>
          </p:cNvPr>
          <p:cNvSpPr>
            <a:spLocks noGrp="1"/>
          </p:cNvSpPr>
          <p:nvPr>
            <p:ph type="body" sz="quarter" idx="18" hasCustomPrompt="1"/>
          </p:nvPr>
        </p:nvSpPr>
        <p:spPr>
          <a:xfrm>
            <a:off x="2422456"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24" name="テキスト プレースホルダー 23">
            <a:extLst>
              <a:ext uri="{FF2B5EF4-FFF2-40B4-BE49-F238E27FC236}">
                <a16:creationId xmlns:a16="http://schemas.microsoft.com/office/drawing/2014/main" id="{5CF79B8C-575F-FE24-5B11-B25E22FA25C2}"/>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
        <p:nvSpPr>
          <p:cNvPr id="2" name="テキスト ボックス 1">
            <a:extLst>
              <a:ext uri="{FF2B5EF4-FFF2-40B4-BE49-F238E27FC236}">
                <a16:creationId xmlns:a16="http://schemas.microsoft.com/office/drawing/2014/main" id="{C170FA1B-047E-1488-E425-B237EA1F7A81}"/>
              </a:ext>
            </a:extLst>
          </p:cNvPr>
          <p:cNvSpPr txBox="1"/>
          <p:nvPr userDrawn="1"/>
        </p:nvSpPr>
        <p:spPr>
          <a:xfrm>
            <a:off x="2525076" y="6356344"/>
            <a:ext cx="880049" cy="123111"/>
          </a:xfrm>
          <a:prstGeom prst="rect">
            <a:avLst/>
          </a:prstGeom>
          <a:noFill/>
        </p:spPr>
        <p:txBody>
          <a:bodyPr wrap="none" lIns="0" tIns="0" rIns="0" bIns="0" rtlCol="0">
            <a:spAutoFit/>
          </a:bodyPr>
          <a:lstStyle/>
          <a:p>
            <a:pPr algn="ctr">
              <a:defRPr/>
            </a:pPr>
            <a:r>
              <a:rPr lang="en-US" altLang="ja-JP" sz="800" dirty="0">
                <a:solidFill>
                  <a:srgbClr val="FFFFFF"/>
                </a:solidFill>
                <a:latin typeface="Meiryo" panose="020B0604030504040204" pitchFamily="34" charset="-128"/>
              </a:rPr>
              <a:t>© LY Corporation</a:t>
            </a:r>
          </a:p>
        </p:txBody>
      </p:sp>
    </p:spTree>
    <p:extLst>
      <p:ext uri="{BB962C8B-B14F-4D97-AF65-F5344CB8AC3E}">
        <p14:creationId xmlns:p14="http://schemas.microsoft.com/office/powerpoint/2010/main" val="2405972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4_裏表紙">
    <p:spTree>
      <p:nvGrpSpPr>
        <p:cNvPr id="1" name=""/>
        <p:cNvGrpSpPr/>
        <p:nvPr/>
      </p:nvGrpSpPr>
      <p:grpSpPr>
        <a:xfrm>
          <a:off x="0" y="0"/>
          <a:ext cx="0" cy="0"/>
          <a:chOff x="0" y="0"/>
          <a:chExt cx="0" cy="0"/>
        </a:xfrm>
      </p:grpSpPr>
      <p:pic>
        <p:nvPicPr>
          <p:cNvPr id="12" name="図 11" descr="携帯電話を持っている手&#10;&#10;自動的に生成された説明">
            <a:extLst>
              <a:ext uri="{FF2B5EF4-FFF2-40B4-BE49-F238E27FC236}">
                <a16:creationId xmlns:a16="http://schemas.microsoft.com/office/drawing/2014/main" id="{8C4EF339-0B68-8AB5-9C11-5013439C1880}"/>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7936" t="10115" r="30" b="-12631"/>
          <a:stretch/>
        </p:blipFill>
        <p:spPr>
          <a:xfrm>
            <a:off x="0" y="0"/>
            <a:ext cx="12192000" cy="6858000"/>
          </a:xfrm>
          <a:prstGeom prst="rect">
            <a:avLst/>
          </a:prstGeom>
        </p:spPr>
      </p:pic>
      <p:sp>
        <p:nvSpPr>
          <p:cNvPr id="13" name="テキスト ボックス 12">
            <a:extLst>
              <a:ext uri="{FF2B5EF4-FFF2-40B4-BE49-F238E27FC236}">
                <a16:creationId xmlns:a16="http://schemas.microsoft.com/office/drawing/2014/main" id="{055F37C8-7215-6759-307A-9A18ACE1CBBE}"/>
              </a:ext>
            </a:extLst>
          </p:cNvPr>
          <p:cNvSpPr txBox="1"/>
          <p:nvPr userDrawn="1"/>
        </p:nvSpPr>
        <p:spPr>
          <a:xfrm>
            <a:off x="10092189" y="6444396"/>
            <a:ext cx="1869423"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2023 Yahoo Japan Corporation</a:t>
            </a:r>
            <a:endParaRPr lang="ja-JP" altLang="en-US" sz="800" dirty="0">
              <a:solidFill>
                <a:srgbClr val="FFFFFF"/>
              </a:solidFill>
              <a:latin typeface="Meiryo" panose="020B0604030504040204" pitchFamily="34" charset="-128"/>
            </a:endParaRPr>
          </a:p>
        </p:txBody>
      </p:sp>
      <p:sp>
        <p:nvSpPr>
          <p:cNvPr id="16" name="角丸四角形 5">
            <a:extLst>
              <a:ext uri="{FF2B5EF4-FFF2-40B4-BE49-F238E27FC236}">
                <a16:creationId xmlns:a16="http://schemas.microsoft.com/office/drawing/2014/main" id="{5CDA2EA9-3B88-7CC5-E06B-C55FA24DF541}"/>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広告主・代理店限定</a:t>
            </a:r>
          </a:p>
        </p:txBody>
      </p:sp>
      <p:sp>
        <p:nvSpPr>
          <p:cNvPr id="2" name="正方形/長方形 1">
            <a:extLst>
              <a:ext uri="{FF2B5EF4-FFF2-40B4-BE49-F238E27FC236}">
                <a16:creationId xmlns:a16="http://schemas.microsoft.com/office/drawing/2014/main" id="{FB2E2D59-92F6-7C0B-A644-AF7170B81752}"/>
              </a:ext>
            </a:extLst>
          </p:cNvPr>
          <p:cNvSpPr/>
          <p:nvPr userDrawn="1"/>
        </p:nvSpPr>
        <p:spPr>
          <a:xfrm>
            <a:off x="-20531" y="3429000"/>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E330008-E135-6DC6-6245-7C913B8042FA}"/>
              </a:ext>
            </a:extLst>
          </p:cNvPr>
          <p:cNvPicPr>
            <a:picLocks noChangeAspect="1"/>
          </p:cNvPicPr>
          <p:nvPr userDrawn="1"/>
        </p:nvPicPr>
        <p:blipFill>
          <a:blip r:embed="rId3"/>
          <a:stretch>
            <a:fillRect/>
          </a:stretch>
        </p:blipFill>
        <p:spPr>
          <a:xfrm>
            <a:off x="4331804" y="4250359"/>
            <a:ext cx="3528392" cy="675650"/>
          </a:xfrm>
          <a:prstGeom prst="rect">
            <a:avLst/>
          </a:prstGeom>
        </p:spPr>
      </p:pic>
      <p:sp>
        <p:nvSpPr>
          <p:cNvPr id="3" name="テキスト ボックス 2">
            <a:extLst>
              <a:ext uri="{FF2B5EF4-FFF2-40B4-BE49-F238E27FC236}">
                <a16:creationId xmlns:a16="http://schemas.microsoft.com/office/drawing/2014/main" id="{AD4A3548-4A04-567B-A462-75459D5F8ADB}"/>
              </a:ext>
            </a:extLst>
          </p:cNvPr>
          <p:cNvSpPr txBox="1"/>
          <p:nvPr userDrawn="1"/>
        </p:nvSpPr>
        <p:spPr>
          <a:xfrm>
            <a:off x="10896898" y="6444396"/>
            <a:ext cx="1064714" cy="215444"/>
          </a:xfrm>
          <a:prstGeom prst="rect">
            <a:avLst/>
          </a:prstGeom>
          <a:noFill/>
        </p:spPr>
        <p:txBody>
          <a:bodyPr wrap="none" rtlCol="0">
            <a:spAutoFit/>
          </a:bodyPr>
          <a:lstStyle/>
          <a:p>
            <a:pPr algn="r">
              <a:defRPr/>
            </a:pPr>
            <a:r>
              <a:rPr lang="en-US" altLang="ja-JP" sz="800" dirty="0">
                <a:solidFill>
                  <a:srgbClr val="FFFFFF"/>
                </a:solidFill>
                <a:latin typeface="Meiryo" panose="020B0604030504040204" pitchFamily="34" charset="-128"/>
              </a:rPr>
              <a:t>© LY Corporation</a:t>
            </a:r>
          </a:p>
        </p:txBody>
      </p:sp>
      <p:sp>
        <p:nvSpPr>
          <p:cNvPr id="4" name="テキスト ボックス 3">
            <a:extLst>
              <a:ext uri="{FF2B5EF4-FFF2-40B4-BE49-F238E27FC236}">
                <a16:creationId xmlns:a16="http://schemas.microsoft.com/office/drawing/2014/main" id="{816FDAF3-C5AB-AB26-4883-20AE9769D199}"/>
              </a:ext>
            </a:extLst>
          </p:cNvPr>
          <p:cNvSpPr txBox="1"/>
          <p:nvPr userDrawn="1"/>
        </p:nvSpPr>
        <p:spPr>
          <a:xfrm>
            <a:off x="4314840" y="5220647"/>
            <a:ext cx="3562321"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dirty="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dirty="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https://www.lycbiz.com/jp/service/yahoo-ads/</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1609868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05_通常スライド_項目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6" name="角丸四角形 5">
            <a:extLst>
              <a:ext uri="{FF2B5EF4-FFF2-40B4-BE49-F238E27FC236}">
                <a16:creationId xmlns:a16="http://schemas.microsoft.com/office/drawing/2014/main" id="{AD326A17-4006-DDD7-C227-FBC08460DB24}"/>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Tree>
    <p:extLst>
      <p:ext uri="{BB962C8B-B14F-4D97-AF65-F5344CB8AC3E}">
        <p14:creationId xmlns:p14="http://schemas.microsoft.com/office/powerpoint/2010/main" val="2187498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5_通常スライド_左端項目">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58717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 name="角丸四角形 3">
            <a:extLst>
              <a:ext uri="{FF2B5EF4-FFF2-40B4-BE49-F238E27FC236}">
                <a16:creationId xmlns:a16="http://schemas.microsoft.com/office/drawing/2014/main" id="{08FC968B-3FAE-B631-5EE8-C6DEFA047252}"/>
              </a:ext>
            </a:extLst>
          </p:cNvPr>
          <p:cNvSpPr/>
          <p:nvPr userDrawn="1"/>
        </p:nvSpPr>
        <p:spPr>
          <a:xfrm>
            <a:off x="9777355"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6" name="正方形/長方形 5">
            <a:extLst>
              <a:ext uri="{FF2B5EF4-FFF2-40B4-BE49-F238E27FC236}">
                <a16:creationId xmlns:a16="http://schemas.microsoft.com/office/drawing/2014/main" id="{8F51725A-3DC7-6C70-DC76-033D04DAA238}"/>
              </a:ext>
            </a:extLst>
          </p:cNvPr>
          <p:cNvSpPr/>
          <p:nvPr userDrawn="1"/>
        </p:nvSpPr>
        <p:spPr>
          <a:xfrm>
            <a:off x="11904000" y="0"/>
            <a:ext cx="288000" cy="6480000"/>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84171B6E-F395-E58A-7921-08C02BE44E0A}"/>
              </a:ext>
            </a:extLst>
          </p:cNvPr>
          <p:cNvSpPr/>
          <p:nvPr userDrawn="1"/>
        </p:nvSpPr>
        <p:spPr>
          <a:xfrm>
            <a:off x="11904000" y="0"/>
            <a:ext cx="288000" cy="1080000"/>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縦書きテキスト プレースホルダー 18">
            <a:extLst>
              <a:ext uri="{FF2B5EF4-FFF2-40B4-BE49-F238E27FC236}">
                <a16:creationId xmlns:a16="http://schemas.microsoft.com/office/drawing/2014/main" id="{28888630-C369-C6FF-69E4-AB3AAE33EB75}"/>
              </a:ext>
            </a:extLst>
          </p:cNvPr>
          <p:cNvSpPr>
            <a:spLocks noGrp="1"/>
          </p:cNvSpPr>
          <p:nvPr>
            <p:ph type="body" orient="vert" sz="quarter" idx="11" hasCustomPrompt="1"/>
          </p:nvPr>
        </p:nvSpPr>
        <p:spPr>
          <a:xfrm>
            <a:off x="11916455" y="252000"/>
            <a:ext cx="263351" cy="828000"/>
          </a:xfrm>
          <a:prstGeom prst="rect">
            <a:avLst/>
          </a:prstGeom>
        </p:spPr>
        <p:txBody>
          <a:bodyPr vert="eaVert" lIns="0" tIns="0" rIns="0" bIns="0" anchor="ctr" anchorCtr="0"/>
          <a:lstStyle>
            <a:lvl1pPr>
              <a:defRPr sz="700" spc="-100" baseline="0">
                <a:solidFill>
                  <a:schemeClr val="bg1"/>
                </a:solidFill>
              </a:defRPr>
            </a:lvl1pPr>
          </a:lstStyle>
          <a:p>
            <a:pPr lvl="0"/>
            <a:r>
              <a:rPr kumimoji="1" lang="ja-JP" altLang="en-US"/>
              <a:t>タイトルタイトル</a:t>
            </a:r>
          </a:p>
        </p:txBody>
      </p:sp>
      <p:sp>
        <p:nvSpPr>
          <p:cNvPr id="20" name="テキスト ボックス 19">
            <a:extLst>
              <a:ext uri="{FF2B5EF4-FFF2-40B4-BE49-F238E27FC236}">
                <a16:creationId xmlns:a16="http://schemas.microsoft.com/office/drawing/2014/main" id="{A5AA6C74-26D5-4A51-2CBB-1F306D300C8F}"/>
              </a:ext>
            </a:extLst>
          </p:cNvPr>
          <p:cNvSpPr txBox="1"/>
          <p:nvPr userDrawn="1"/>
        </p:nvSpPr>
        <p:spPr>
          <a:xfrm>
            <a:off x="11960903" y="40896"/>
            <a:ext cx="174453" cy="161583"/>
          </a:xfrm>
          <a:prstGeom prst="rect">
            <a:avLst/>
          </a:prstGeom>
          <a:noFill/>
        </p:spPr>
        <p:txBody>
          <a:bodyPr wrap="square" lIns="0" tIns="0" rIns="0" bIns="0" rtlCol="0">
            <a:spAutoFit/>
          </a:bodyPr>
          <a:lstStyle/>
          <a:p>
            <a:pPr algn="ctr"/>
            <a:r>
              <a:rPr kumimoji="1" lang="en-US" altLang="ja-JP" sz="1050" b="1" i="1" spc="0" dirty="0">
                <a:solidFill>
                  <a:schemeClr val="bg1"/>
                </a:solidFill>
                <a:latin typeface="Segoe UI" panose="020B0502040204020203" pitchFamily="34" charset="0"/>
                <a:cs typeface="Segoe UI" panose="020B0502040204020203" pitchFamily="34" charset="0"/>
              </a:rPr>
              <a:t>01</a:t>
            </a:r>
            <a:endParaRPr kumimoji="1" lang="ja-JP" altLang="en-US" sz="1050" b="1" i="1" spc="0">
              <a:solidFill>
                <a:schemeClr val="bg1"/>
              </a:solidFill>
              <a:latin typeface="Segoe UI" panose="020B0502040204020203" pitchFamily="34" charset="0"/>
              <a:cs typeface="Segoe UI" panose="020B0502040204020203" pitchFamily="34" charset="0"/>
            </a:endParaRPr>
          </a:p>
        </p:txBody>
      </p:sp>
      <p:cxnSp>
        <p:nvCxnSpPr>
          <p:cNvPr id="22" name="直線コネクタ 21">
            <a:extLst>
              <a:ext uri="{FF2B5EF4-FFF2-40B4-BE49-F238E27FC236}">
                <a16:creationId xmlns:a16="http://schemas.microsoft.com/office/drawing/2014/main" id="{102E8B2E-BAEC-1CA8-E8B7-ED08E612AA17}"/>
              </a:ext>
            </a:extLst>
          </p:cNvPr>
          <p:cNvCxnSpPr>
            <a:cxnSpLocks/>
          </p:cNvCxnSpPr>
          <p:nvPr userDrawn="1"/>
        </p:nvCxnSpPr>
        <p:spPr>
          <a:xfrm>
            <a:off x="11700432" y="216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6F57FE0A-5594-70AA-094E-A9522BC39E28}"/>
              </a:ext>
            </a:extLst>
          </p:cNvPr>
          <p:cNvCxnSpPr>
            <a:cxnSpLocks/>
          </p:cNvCxnSpPr>
          <p:nvPr userDrawn="1"/>
        </p:nvCxnSpPr>
        <p:spPr>
          <a:xfrm>
            <a:off x="11784871" y="3240000"/>
            <a:ext cx="3949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49E33BA-3428-8B19-295D-7D0D35D86B80}"/>
              </a:ext>
            </a:extLst>
          </p:cNvPr>
          <p:cNvCxnSpPr>
            <a:cxnSpLocks/>
          </p:cNvCxnSpPr>
          <p:nvPr userDrawn="1"/>
        </p:nvCxnSpPr>
        <p:spPr>
          <a:xfrm>
            <a:off x="11784871" y="43152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C2F049D-887E-8674-2248-20C5D0674F69}"/>
              </a:ext>
            </a:extLst>
          </p:cNvPr>
          <p:cNvCxnSpPr>
            <a:cxnSpLocks/>
          </p:cNvCxnSpPr>
          <p:nvPr userDrawn="1"/>
        </p:nvCxnSpPr>
        <p:spPr>
          <a:xfrm>
            <a:off x="11784871" y="53947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E7C72838-3336-DFC9-40D0-C8032C0FA1F5}"/>
              </a:ext>
            </a:extLst>
          </p:cNvPr>
          <p:cNvCxnSpPr>
            <a:cxnSpLocks/>
          </p:cNvCxnSpPr>
          <p:nvPr userDrawn="1"/>
        </p:nvCxnSpPr>
        <p:spPr>
          <a:xfrm>
            <a:off x="11700432" y="108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縦書きテキスト プレースホルダー 18">
            <a:extLst>
              <a:ext uri="{FF2B5EF4-FFF2-40B4-BE49-F238E27FC236}">
                <a16:creationId xmlns:a16="http://schemas.microsoft.com/office/drawing/2014/main" id="{83744F5B-0867-FE93-5FB6-5447A58A66B4}"/>
              </a:ext>
            </a:extLst>
          </p:cNvPr>
          <p:cNvSpPr>
            <a:spLocks noGrp="1"/>
          </p:cNvSpPr>
          <p:nvPr>
            <p:ph type="body" orient="vert" sz="quarter" idx="12" hasCustomPrompt="1"/>
          </p:nvPr>
        </p:nvSpPr>
        <p:spPr>
          <a:xfrm>
            <a:off x="11916455" y="131880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0" name="テキスト ボックス 29">
            <a:extLst>
              <a:ext uri="{FF2B5EF4-FFF2-40B4-BE49-F238E27FC236}">
                <a16:creationId xmlns:a16="http://schemas.microsoft.com/office/drawing/2014/main" id="{663B12E9-92F9-D7C5-949C-9C747C5A24DF}"/>
              </a:ext>
            </a:extLst>
          </p:cNvPr>
          <p:cNvSpPr txBox="1"/>
          <p:nvPr userDrawn="1"/>
        </p:nvSpPr>
        <p:spPr>
          <a:xfrm>
            <a:off x="11960903" y="11324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02</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1" name="縦書きテキスト プレースホルダー 18">
            <a:extLst>
              <a:ext uri="{FF2B5EF4-FFF2-40B4-BE49-F238E27FC236}">
                <a16:creationId xmlns:a16="http://schemas.microsoft.com/office/drawing/2014/main" id="{432A2B23-6DFA-258B-DC91-DFA85D481B27}"/>
              </a:ext>
            </a:extLst>
          </p:cNvPr>
          <p:cNvSpPr>
            <a:spLocks noGrp="1"/>
          </p:cNvSpPr>
          <p:nvPr>
            <p:ph type="body" orient="vert" sz="quarter" idx="13" hasCustomPrompt="1"/>
          </p:nvPr>
        </p:nvSpPr>
        <p:spPr>
          <a:xfrm>
            <a:off x="11916455" y="24008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2" name="テキスト ボックス 31">
            <a:extLst>
              <a:ext uri="{FF2B5EF4-FFF2-40B4-BE49-F238E27FC236}">
                <a16:creationId xmlns:a16="http://schemas.microsoft.com/office/drawing/2014/main" id="{B2EEE918-81B1-DBBD-1659-972D75973EC8}"/>
              </a:ext>
            </a:extLst>
          </p:cNvPr>
          <p:cNvSpPr txBox="1"/>
          <p:nvPr userDrawn="1"/>
        </p:nvSpPr>
        <p:spPr>
          <a:xfrm>
            <a:off x="11960903" y="2199629"/>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03</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3" name="縦書きテキスト プレースホルダー 18">
            <a:extLst>
              <a:ext uri="{FF2B5EF4-FFF2-40B4-BE49-F238E27FC236}">
                <a16:creationId xmlns:a16="http://schemas.microsoft.com/office/drawing/2014/main" id="{CB711E38-84FC-52D9-3BB6-C7D650D7A32B}"/>
              </a:ext>
            </a:extLst>
          </p:cNvPr>
          <p:cNvSpPr>
            <a:spLocks noGrp="1"/>
          </p:cNvSpPr>
          <p:nvPr>
            <p:ph type="body" orient="vert" sz="quarter" idx="14" hasCustomPrompt="1"/>
          </p:nvPr>
        </p:nvSpPr>
        <p:spPr>
          <a:xfrm>
            <a:off x="11916455" y="348288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4" name="テキスト ボックス 33">
            <a:extLst>
              <a:ext uri="{FF2B5EF4-FFF2-40B4-BE49-F238E27FC236}">
                <a16:creationId xmlns:a16="http://schemas.microsoft.com/office/drawing/2014/main" id="{60B364F7-A693-CA94-45A3-7A39427C80F3}"/>
              </a:ext>
            </a:extLst>
          </p:cNvPr>
          <p:cNvSpPr txBox="1"/>
          <p:nvPr userDrawn="1"/>
        </p:nvSpPr>
        <p:spPr>
          <a:xfrm>
            <a:off x="11960903" y="3274895"/>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04</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5" name="縦書きテキスト プレースホルダー 18">
            <a:extLst>
              <a:ext uri="{FF2B5EF4-FFF2-40B4-BE49-F238E27FC236}">
                <a16:creationId xmlns:a16="http://schemas.microsoft.com/office/drawing/2014/main" id="{1D94D762-E280-A466-57B0-D80CC0713DF0}"/>
              </a:ext>
            </a:extLst>
          </p:cNvPr>
          <p:cNvSpPr>
            <a:spLocks noGrp="1"/>
          </p:cNvSpPr>
          <p:nvPr>
            <p:ph type="body" orient="vert" sz="quarter" idx="15" hasCustomPrompt="1"/>
          </p:nvPr>
        </p:nvSpPr>
        <p:spPr>
          <a:xfrm>
            <a:off x="11916455" y="45725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6" name="テキスト ボックス 35">
            <a:extLst>
              <a:ext uri="{FF2B5EF4-FFF2-40B4-BE49-F238E27FC236}">
                <a16:creationId xmlns:a16="http://schemas.microsoft.com/office/drawing/2014/main" id="{9360532E-02FC-7483-F99B-939D304B99B8}"/>
              </a:ext>
            </a:extLst>
          </p:cNvPr>
          <p:cNvSpPr txBox="1"/>
          <p:nvPr userDrawn="1"/>
        </p:nvSpPr>
        <p:spPr>
          <a:xfrm>
            <a:off x="11960903" y="436143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05</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7" name="縦書きテキスト プレースホルダー 18">
            <a:extLst>
              <a:ext uri="{FF2B5EF4-FFF2-40B4-BE49-F238E27FC236}">
                <a16:creationId xmlns:a16="http://schemas.microsoft.com/office/drawing/2014/main" id="{42E28A6B-C274-A00C-5D77-CB2BDF11CF45}"/>
              </a:ext>
            </a:extLst>
          </p:cNvPr>
          <p:cNvSpPr>
            <a:spLocks noGrp="1"/>
          </p:cNvSpPr>
          <p:nvPr>
            <p:ph type="body" orient="vert" sz="quarter" idx="16" hasCustomPrompt="1"/>
          </p:nvPr>
        </p:nvSpPr>
        <p:spPr>
          <a:xfrm>
            <a:off x="11916455" y="564696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8" name="テキスト ボックス 37">
            <a:extLst>
              <a:ext uri="{FF2B5EF4-FFF2-40B4-BE49-F238E27FC236}">
                <a16:creationId xmlns:a16="http://schemas.microsoft.com/office/drawing/2014/main" id="{79F92B0D-620A-C6C9-9827-E4FA661970C7}"/>
              </a:ext>
            </a:extLst>
          </p:cNvPr>
          <p:cNvSpPr txBox="1"/>
          <p:nvPr userDrawn="1"/>
        </p:nvSpPr>
        <p:spPr>
          <a:xfrm>
            <a:off x="11960903" y="54358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06</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2" name="テキスト プレースホルダー 10">
            <a:extLst>
              <a:ext uri="{FF2B5EF4-FFF2-40B4-BE49-F238E27FC236}">
                <a16:creationId xmlns:a16="http://schemas.microsoft.com/office/drawing/2014/main" id="{39696C65-2A92-9376-2F55-0B364C7CB36F}"/>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031191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長">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102714" y="77808"/>
            <a:ext cx="406572" cy="405674"/>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82410844"/>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短">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71056608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項目名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F5F12BA4-DCC4-6704-217A-FD328B5EA32C}"/>
              </a:ext>
            </a:extLst>
          </p:cNvPr>
          <p:cNvSpPr/>
          <p:nvPr userDrawn="1"/>
        </p:nvSpPr>
        <p:spPr>
          <a:xfrm>
            <a:off x="0" y="-5818"/>
            <a:ext cx="824215" cy="565422"/>
          </a:xfrm>
          <a:custGeom>
            <a:avLst/>
            <a:gdLst>
              <a:gd name="connsiteX0" fmla="*/ 0 w 824215"/>
              <a:gd name="connsiteY0" fmla="*/ 0 h 565422"/>
              <a:gd name="connsiteX1" fmla="*/ 824215 w 824215"/>
              <a:gd name="connsiteY1" fmla="*/ 0 h 565422"/>
              <a:gd name="connsiteX2" fmla="*/ 609454 w 824215"/>
              <a:gd name="connsiteY2" fmla="*/ 565422 h 565422"/>
              <a:gd name="connsiteX3" fmla="*/ 0 w 824215"/>
              <a:gd name="connsiteY3" fmla="*/ 565422 h 565422"/>
              <a:gd name="connsiteX4" fmla="*/ 0 w 824215"/>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15" h="565422">
                <a:moveTo>
                  <a:pt x="0" y="0"/>
                </a:moveTo>
                <a:lnTo>
                  <a:pt x="824215" y="0"/>
                </a:lnTo>
                <a:lnTo>
                  <a:pt x="609454"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008129"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2" name="図プレースホルダー 11">
            <a:extLst>
              <a:ext uri="{FF2B5EF4-FFF2-40B4-BE49-F238E27FC236}">
                <a16:creationId xmlns:a16="http://schemas.microsoft.com/office/drawing/2014/main" id="{168791EA-CD2A-32F8-E9B4-91799A84D9D4}"/>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Tree>
    <p:extLst>
      <p:ext uri="{BB962C8B-B14F-4D97-AF65-F5344CB8AC3E}">
        <p14:creationId xmlns:p14="http://schemas.microsoft.com/office/powerpoint/2010/main" val="291566400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08_注意事項付きスライド">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3" name="正方形/長方形 2">
            <a:extLst>
              <a:ext uri="{FF2B5EF4-FFF2-40B4-BE49-F238E27FC236}">
                <a16:creationId xmlns:a16="http://schemas.microsoft.com/office/drawing/2014/main" id="{6313E818-687D-B150-054E-E9BB0DAD0FAC}"/>
              </a:ext>
            </a:extLst>
          </p:cNvPr>
          <p:cNvSpPr/>
          <p:nvPr userDrawn="1"/>
        </p:nvSpPr>
        <p:spPr>
          <a:xfrm>
            <a:off x="-600" y="5058000"/>
            <a:ext cx="12193200" cy="1800000"/>
          </a:xfrm>
          <a:prstGeom prst="rect">
            <a:avLst/>
          </a:prstGeom>
          <a:solidFill>
            <a:srgbClr val="FCEDED"/>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91E70D04-32CB-EA05-E737-417BCDE51563}"/>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
        <p:nvSpPr>
          <p:cNvPr id="14" name="テキスト プレースホルダー 10">
            <a:extLst>
              <a:ext uri="{FF2B5EF4-FFF2-40B4-BE49-F238E27FC236}">
                <a16:creationId xmlns:a16="http://schemas.microsoft.com/office/drawing/2014/main" id="{01F9FAE0-1E4B-164B-56B0-0FB482908AA4}"/>
              </a:ext>
            </a:extLst>
          </p:cNvPr>
          <p:cNvSpPr>
            <a:spLocks noGrp="1"/>
          </p:cNvSpPr>
          <p:nvPr>
            <p:ph type="body" sz="quarter" idx="12"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chemeClr val="accent3"/>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説明テキスト</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注意カラムの中</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：メイリオ</a:t>
            </a:r>
            <a:r>
              <a:rPr lang="en-US" altLang="ja-JP" sz="1200" dirty="0">
                <a:solidFill>
                  <a:schemeClr val="accent3"/>
                </a:solidFill>
                <a:latin typeface="Meiryo" panose="020B0604030504040204" pitchFamily="34" charset="-128"/>
                <a:ea typeface="Meiryo" panose="020B0604030504040204" pitchFamily="34" charset="-128"/>
              </a:rPr>
              <a:t> 12pt</a:t>
            </a:r>
          </a:p>
        </p:txBody>
      </p:sp>
      <p:sp>
        <p:nvSpPr>
          <p:cNvPr id="15" name="テキスト ボックス 14">
            <a:extLst>
              <a:ext uri="{FF2B5EF4-FFF2-40B4-BE49-F238E27FC236}">
                <a16:creationId xmlns:a16="http://schemas.microsoft.com/office/drawing/2014/main" id="{4AEB8C3B-65FD-0AB2-91C3-68C84F8042EB}"/>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6" name="テキスト プレースホルダー 10">
            <a:extLst>
              <a:ext uri="{FF2B5EF4-FFF2-40B4-BE49-F238E27FC236}">
                <a16:creationId xmlns:a16="http://schemas.microsoft.com/office/drawing/2014/main" id="{0EFA0394-5479-062B-A34A-49365D55E45D}"/>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8" name="図 7">
            <a:extLst>
              <a:ext uri="{FF2B5EF4-FFF2-40B4-BE49-F238E27FC236}">
                <a16:creationId xmlns:a16="http://schemas.microsoft.com/office/drawing/2014/main" id="{31778CC6-DE2F-B74F-3655-E6EAF6DD24E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pic>
        <p:nvPicPr>
          <p:cNvPr id="2" name="図 1">
            <a:extLst>
              <a:ext uri="{FF2B5EF4-FFF2-40B4-BE49-F238E27FC236}">
                <a16:creationId xmlns:a16="http://schemas.microsoft.com/office/drawing/2014/main" id="{5029F201-1931-5202-24E5-56A113B7664A}"/>
              </a:ext>
            </a:extLst>
          </p:cNvPr>
          <p:cNvPicPr>
            <a:picLocks noChangeAspect="1"/>
          </p:cNvPicPr>
          <p:nvPr userDrawn="1"/>
        </p:nvPicPr>
        <p:blipFill>
          <a:blip r:embed="rId3"/>
          <a:stretch>
            <a:fillRect/>
          </a:stretch>
        </p:blipFill>
        <p:spPr>
          <a:xfrm>
            <a:off x="1140288" y="5627076"/>
            <a:ext cx="794963" cy="662469"/>
          </a:xfrm>
          <a:prstGeom prst="rect">
            <a:avLst/>
          </a:prstGeom>
        </p:spPr>
      </p:pic>
    </p:spTree>
    <p:extLst>
      <p:ext uri="{BB962C8B-B14F-4D97-AF65-F5344CB8AC3E}">
        <p14:creationId xmlns:p14="http://schemas.microsoft.com/office/powerpoint/2010/main" val="1709907972"/>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04_裏表紙A">
    <p:spTree>
      <p:nvGrpSpPr>
        <p:cNvPr id="1" name=""/>
        <p:cNvGrpSpPr/>
        <p:nvPr/>
      </p:nvGrpSpPr>
      <p:grpSpPr>
        <a:xfrm>
          <a:off x="0" y="0"/>
          <a:ext cx="0" cy="0"/>
          <a:chOff x="0" y="0"/>
          <a:chExt cx="0" cy="0"/>
        </a:xfrm>
      </p:grpSpPr>
      <p:pic>
        <p:nvPicPr>
          <p:cNvPr id="5" name="図 4" descr="携帯電話を持っている手&#10;&#10;自動的に生成された説明">
            <a:extLst>
              <a:ext uri="{FF2B5EF4-FFF2-40B4-BE49-F238E27FC236}">
                <a16:creationId xmlns:a16="http://schemas.microsoft.com/office/drawing/2014/main" id="{390667AE-29F2-EF89-9C6A-832879B723BB}"/>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7936" t="10115" r="30" b="-12631"/>
          <a:stretch/>
        </p:blipFill>
        <p:spPr>
          <a:xfrm>
            <a:off x="0" y="0"/>
            <a:ext cx="12192000" cy="6858000"/>
          </a:xfrm>
          <a:prstGeom prst="rect">
            <a:avLst/>
          </a:prstGeom>
        </p:spPr>
      </p:pic>
      <p:sp>
        <p:nvSpPr>
          <p:cNvPr id="2" name="正方形/長方形 1">
            <a:extLst>
              <a:ext uri="{FF2B5EF4-FFF2-40B4-BE49-F238E27FC236}">
                <a16:creationId xmlns:a16="http://schemas.microsoft.com/office/drawing/2014/main" id="{FB2E2D59-92F6-7C0B-A644-AF7170B81752}"/>
              </a:ext>
            </a:extLst>
          </p:cNvPr>
          <p:cNvSpPr/>
          <p:nvPr userDrawn="1"/>
        </p:nvSpPr>
        <p:spPr>
          <a:xfrm rot="10800000">
            <a:off x="-20531" y="3404568"/>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テキスト ボックス 14">
            <a:extLst>
              <a:ext uri="{FF2B5EF4-FFF2-40B4-BE49-F238E27FC236}">
                <a16:creationId xmlns:a16="http://schemas.microsoft.com/office/drawing/2014/main" id="{15AD5BF4-AAAB-3C4D-9CB4-455B641AE880}"/>
              </a:ext>
            </a:extLst>
          </p:cNvPr>
          <p:cNvSpPr txBox="1"/>
          <p:nvPr userDrawn="1"/>
        </p:nvSpPr>
        <p:spPr>
          <a:xfrm>
            <a:off x="4314840" y="5220647"/>
            <a:ext cx="3562321"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US" altLang="ja-JP" sz="1200" b="0" i="0" dirty="0">
                <a:solidFill>
                  <a:schemeClr val="bg1"/>
                </a:solidFill>
                <a:latin typeface="Meiryo" panose="020B0604030504040204" pitchFamily="34" charset="-128"/>
                <a:ea typeface="Meiryo" panose="020B0604030504040204" pitchFamily="34" charset="-128"/>
              </a:rPr>
              <a:t>Yahoo!</a:t>
            </a:r>
            <a:r>
              <a:rPr lang="ja-JP" altLang="en-US" sz="1200" b="0" i="0" dirty="0">
                <a:solidFill>
                  <a:schemeClr val="bg1"/>
                </a:solidFill>
                <a:latin typeface="Meiryo" panose="020B0604030504040204" pitchFamily="34" charset="-128"/>
                <a:ea typeface="Meiryo" panose="020B0604030504040204" pitchFamily="34" charset="-128"/>
              </a:rPr>
              <a:t>広告 ウェブサイト</a:t>
            </a:r>
            <a:br>
              <a:rPr lang="ja-JP" altLang="en-US" sz="1200" b="0" i="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rPr>
              <a:t>https://www.lycbiz.com/jp/service/yahoo-ads/</a:t>
            </a:r>
          </a:p>
        </p:txBody>
      </p:sp>
      <p:sp>
        <p:nvSpPr>
          <p:cNvPr id="4" name="テキスト ボックス 3">
            <a:extLst>
              <a:ext uri="{FF2B5EF4-FFF2-40B4-BE49-F238E27FC236}">
                <a16:creationId xmlns:a16="http://schemas.microsoft.com/office/drawing/2014/main" id="{8D9BB18C-1140-45B9-1066-313F8C6A51A7}"/>
              </a:ext>
            </a:extLst>
          </p:cNvPr>
          <p:cNvSpPr txBox="1"/>
          <p:nvPr userDrawn="1"/>
        </p:nvSpPr>
        <p:spPr>
          <a:xfrm>
            <a:off x="10896898" y="6444396"/>
            <a:ext cx="1064714" cy="215444"/>
          </a:xfrm>
          <a:prstGeom prst="rect">
            <a:avLst/>
          </a:prstGeom>
          <a:noFill/>
        </p:spPr>
        <p:txBody>
          <a:bodyPr wrap="none" rtlCol="0">
            <a:spAutoFit/>
          </a:bodyPr>
          <a:lstStyle/>
          <a:p>
            <a:pPr algn="r">
              <a:defRPr/>
            </a:pPr>
            <a:r>
              <a:rPr lang="en-US" altLang="ja-JP" sz="800" dirty="0">
                <a:solidFill>
                  <a:srgbClr val="FFFFFF"/>
                </a:solidFill>
                <a:latin typeface="Meiryo" panose="020B0604030504040204" pitchFamily="34" charset="-128"/>
              </a:rPr>
              <a:t>© LY Corporation</a:t>
            </a:r>
          </a:p>
        </p:txBody>
      </p:sp>
      <p:sp>
        <p:nvSpPr>
          <p:cNvPr id="6" name="角丸四角形 5">
            <a:extLst>
              <a:ext uri="{FF2B5EF4-FFF2-40B4-BE49-F238E27FC236}">
                <a16:creationId xmlns:a16="http://schemas.microsoft.com/office/drawing/2014/main" id="{B5478291-86B3-74F5-B414-080B65FD2BD5}"/>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pic>
        <p:nvPicPr>
          <p:cNvPr id="3" name="図 2">
            <a:extLst>
              <a:ext uri="{FF2B5EF4-FFF2-40B4-BE49-F238E27FC236}">
                <a16:creationId xmlns:a16="http://schemas.microsoft.com/office/drawing/2014/main" id="{E87A1C0A-C360-3D07-9DB4-462446F47021}"/>
              </a:ext>
            </a:extLst>
          </p:cNvPr>
          <p:cNvPicPr>
            <a:picLocks noChangeAspect="1"/>
          </p:cNvPicPr>
          <p:nvPr userDrawn="1"/>
        </p:nvPicPr>
        <p:blipFill>
          <a:blip r:embed="rId3"/>
          <a:stretch>
            <a:fillRect/>
          </a:stretch>
        </p:blipFill>
        <p:spPr>
          <a:xfrm>
            <a:off x="4993948" y="4346303"/>
            <a:ext cx="2183572" cy="379752"/>
          </a:xfrm>
          <a:prstGeom prst="rect">
            <a:avLst/>
          </a:prstGeom>
        </p:spPr>
      </p:pic>
    </p:spTree>
    <p:extLst>
      <p:ext uri="{BB962C8B-B14F-4D97-AF65-F5344CB8AC3E}">
        <p14:creationId xmlns:p14="http://schemas.microsoft.com/office/powerpoint/2010/main" val="21187623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表紙A_YDA共通予約型">
    <p:spTree>
      <p:nvGrpSpPr>
        <p:cNvPr id="1" name=""/>
        <p:cNvGrpSpPr/>
        <p:nvPr/>
      </p:nvGrpSpPr>
      <p:grpSpPr>
        <a:xfrm>
          <a:off x="0" y="0"/>
          <a:ext cx="0" cy="0"/>
          <a:chOff x="0" y="0"/>
          <a:chExt cx="0" cy="0"/>
        </a:xfrm>
      </p:grpSpPr>
      <p:pic>
        <p:nvPicPr>
          <p:cNvPr id="13" name="図 12" descr="携帯電話を持っている手&#10;&#10;自動的に生成された説明">
            <a:extLst>
              <a:ext uri="{FF2B5EF4-FFF2-40B4-BE49-F238E27FC236}">
                <a16:creationId xmlns:a16="http://schemas.microsoft.com/office/drawing/2014/main" id="{347EE5E2-1F2F-095C-4285-ED4EE2BA1E32}"/>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22386" r="5214" b="19355"/>
          <a:stretch/>
        </p:blipFill>
        <p:spPr>
          <a:xfrm>
            <a:off x="0" y="0"/>
            <a:ext cx="12192000"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71296" y="4500818"/>
            <a:ext cx="5077812" cy="432048"/>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タイアップ広告（</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2024</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4</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2024</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9</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endPar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63132"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947738"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dirty="0"/>
              <a:t>資料タイトルタイトル</a:t>
            </a:r>
            <a:br>
              <a:rPr kumimoji="1" lang="en-US" altLang="ja-JP" dirty="0"/>
            </a:br>
            <a:r>
              <a:rPr kumimoji="1" lang="en-US" altLang="ja-JP" dirty="0"/>
              <a:t>2</a:t>
            </a:r>
            <a:r>
              <a:rPr kumimoji="1" lang="ja-JP" altLang="en-US" dirty="0"/>
              <a:t>行目タイトルタイトル</a:t>
            </a:r>
          </a:p>
        </p:txBody>
      </p:sp>
      <p:sp>
        <p:nvSpPr>
          <p:cNvPr id="11" name="角丸四角形 10">
            <a:extLst>
              <a:ext uri="{FF2B5EF4-FFF2-40B4-BE49-F238E27FC236}">
                <a16:creationId xmlns:a16="http://schemas.microsoft.com/office/drawing/2014/main" id="{3F8B9439-B555-4A04-4A9F-13244DBEDAF6}"/>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2" name="テキスト ボックス 1">
            <a:extLst>
              <a:ext uri="{FF2B5EF4-FFF2-40B4-BE49-F238E27FC236}">
                <a16:creationId xmlns:a16="http://schemas.microsoft.com/office/drawing/2014/main" id="{8EA3095C-2EDC-9CC2-2FCC-619F115ABF5C}"/>
              </a:ext>
            </a:extLst>
          </p:cNvPr>
          <p:cNvSpPr txBox="1"/>
          <p:nvPr userDrawn="1"/>
        </p:nvSpPr>
        <p:spPr>
          <a:xfrm>
            <a:off x="828249" y="5701330"/>
            <a:ext cx="1695977" cy="400110"/>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2024/1/24</a:t>
            </a:r>
          </a:p>
          <a:p>
            <a:pPr algn="r"/>
            <a:r>
              <a:rPr kumimoji="1" lang="ja-JP" altLang="en-US" sz="12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更新日：</a:t>
            </a:r>
            <a:r>
              <a:rPr kumimoji="1" lang="en-US" altLang="ja-JP" sz="12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2024/6/3</a:t>
            </a:r>
          </a:p>
        </p:txBody>
      </p:sp>
      <p:sp>
        <p:nvSpPr>
          <p:cNvPr id="3" name="テキスト ボックス 2">
            <a:extLst>
              <a:ext uri="{FF2B5EF4-FFF2-40B4-BE49-F238E27FC236}">
                <a16:creationId xmlns:a16="http://schemas.microsoft.com/office/drawing/2014/main" id="{123D67DE-FF0E-C178-036D-F2302B3969D5}"/>
              </a:ext>
            </a:extLst>
          </p:cNvPr>
          <p:cNvSpPr txBox="1"/>
          <p:nvPr userDrawn="1"/>
        </p:nvSpPr>
        <p:spPr>
          <a:xfrm>
            <a:off x="10896898" y="6444396"/>
            <a:ext cx="1064714" cy="215444"/>
          </a:xfrm>
          <a:prstGeom prst="rect">
            <a:avLst/>
          </a:prstGeom>
          <a:noFill/>
        </p:spPr>
        <p:txBody>
          <a:bodyPr wrap="none" rtlCol="0">
            <a:spAutoFit/>
          </a:bodyPr>
          <a:lstStyle/>
          <a:p>
            <a:pPr algn="r">
              <a:defRPr/>
            </a:pPr>
            <a:r>
              <a:rPr lang="en-US" altLang="ja-JP" sz="800" dirty="0">
                <a:solidFill>
                  <a:srgbClr val="FFFFFF"/>
                </a:solidFill>
                <a:latin typeface="Meiryo" panose="020B0604030504040204" pitchFamily="34" charset="-128"/>
              </a:rPr>
              <a:t>© LY Corporation</a:t>
            </a:r>
          </a:p>
        </p:txBody>
      </p:sp>
      <p:sp>
        <p:nvSpPr>
          <p:cNvPr id="7" name="テキスト ボックス 6">
            <a:extLst>
              <a:ext uri="{FF2B5EF4-FFF2-40B4-BE49-F238E27FC236}">
                <a16:creationId xmlns:a16="http://schemas.microsoft.com/office/drawing/2014/main" id="{F7676F3D-0D20-FC33-D11C-08D2E415BA23}"/>
              </a:ext>
            </a:extLst>
          </p:cNvPr>
          <p:cNvSpPr txBox="1"/>
          <p:nvPr userDrawn="1"/>
        </p:nvSpPr>
        <p:spPr>
          <a:xfrm>
            <a:off x="1159071" y="5410576"/>
            <a:ext cx="1662315" cy="215444"/>
          </a:xfrm>
          <a:prstGeom prst="rect">
            <a:avLst/>
          </a:prstGeom>
          <a:noFill/>
        </p:spPr>
        <p:txBody>
          <a:bodyPr wrap="none" lIns="0" tIns="0" rIns="0" bIns="0" rtlCol="0">
            <a:spAutoFit/>
          </a:bodyPr>
          <a:lstStyle/>
          <a:p>
            <a:pPr algn="r"/>
            <a:r>
              <a:rPr kumimoji="1" lang="en-US" altLang="ja-JP" sz="1400" b="0" i="0" spc="0" dirty="0">
                <a:solidFill>
                  <a:schemeClr val="bg1"/>
                </a:solidFill>
                <a:latin typeface="Yu Gothic Medium" panose="020B0400000000000000" pitchFamily="34" charset="-128"/>
                <a:ea typeface="Yu Gothic Medium" panose="020B0400000000000000" pitchFamily="34" charset="-128"/>
              </a:rPr>
              <a:t>LINE</a:t>
            </a:r>
            <a:r>
              <a:rPr kumimoji="1" lang="ja-JP" altLang="en-US" sz="1400" b="0" i="0" spc="0" dirty="0">
                <a:solidFill>
                  <a:schemeClr val="bg1"/>
                </a:solidFill>
                <a:latin typeface="Yu Gothic Medium" panose="020B0400000000000000" pitchFamily="34" charset="-128"/>
                <a:ea typeface="Yu Gothic Medium" panose="020B0400000000000000" pitchFamily="34" charset="-128"/>
              </a:rPr>
              <a:t>ヤフー株式会社</a:t>
            </a:r>
          </a:p>
        </p:txBody>
      </p:sp>
      <p:pic>
        <p:nvPicPr>
          <p:cNvPr id="9" name="図 8">
            <a:extLst>
              <a:ext uri="{FF2B5EF4-FFF2-40B4-BE49-F238E27FC236}">
                <a16:creationId xmlns:a16="http://schemas.microsoft.com/office/drawing/2014/main" id="{B92C405B-3923-C0D2-7D6A-3F803D1CDDCC}"/>
              </a:ext>
            </a:extLst>
          </p:cNvPr>
          <p:cNvPicPr>
            <a:picLocks noChangeAspect="1"/>
          </p:cNvPicPr>
          <p:nvPr userDrawn="1"/>
        </p:nvPicPr>
        <p:blipFill>
          <a:blip r:embed="rId3"/>
          <a:stretch>
            <a:fillRect/>
          </a:stretch>
        </p:blipFill>
        <p:spPr>
          <a:xfrm>
            <a:off x="957193" y="1041400"/>
            <a:ext cx="2183572" cy="379752"/>
          </a:xfrm>
          <a:prstGeom prst="rect">
            <a:avLst/>
          </a:prstGeom>
        </p:spPr>
      </p:pic>
    </p:spTree>
    <p:extLst>
      <p:ext uri="{BB962C8B-B14F-4D97-AF65-F5344CB8AC3E}">
        <p14:creationId xmlns:p14="http://schemas.microsoft.com/office/powerpoint/2010/main" val="3225597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0_表紙_1行+1行">
    <p:bg>
      <p:bgPr>
        <a:solidFill>
          <a:srgbClr val="FFFFFF"/>
        </a:solidFill>
        <a:effectLst/>
      </p:bgPr>
    </p:bg>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979E1027-289B-91CC-0767-9029FD807EFE}"/>
              </a:ext>
            </a:extLst>
          </p:cNvPr>
          <p:cNvSpPr/>
          <p:nvPr userDrawn="1"/>
        </p:nvSpPr>
        <p:spPr>
          <a:xfrm>
            <a:off x="12192000" y="-1494263"/>
            <a:ext cx="3459960" cy="10593658"/>
          </a:xfrm>
          <a:prstGeom prst="rect">
            <a:avLst/>
          </a:prstGeom>
          <a:solidFill>
            <a:srgbClr val="ECECE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正方形/長方形 5">
            <a:extLst>
              <a:ext uri="{FF2B5EF4-FFF2-40B4-BE49-F238E27FC236}">
                <a16:creationId xmlns:a16="http://schemas.microsoft.com/office/drawing/2014/main" id="{BBF0A2DA-AB5B-BF82-01BD-A9D52F54D85A}"/>
              </a:ext>
            </a:extLst>
          </p:cNvPr>
          <p:cNvSpPr/>
          <p:nvPr userDrawn="1"/>
        </p:nvSpPr>
        <p:spPr>
          <a:xfrm>
            <a:off x="-2" y="0"/>
            <a:ext cx="12476997" cy="6858000"/>
          </a:xfrm>
          <a:prstGeom prst="rect">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正方形/長方形 8">
            <a:extLst>
              <a:ext uri="{FF2B5EF4-FFF2-40B4-BE49-F238E27FC236}">
                <a16:creationId xmlns:a16="http://schemas.microsoft.com/office/drawing/2014/main" id="{10451177-EDC2-02DE-AE62-B78C4B6A3E47}"/>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角丸四角形 9">
            <a:extLst>
              <a:ext uri="{FF2B5EF4-FFF2-40B4-BE49-F238E27FC236}">
                <a16:creationId xmlns:a16="http://schemas.microsoft.com/office/drawing/2014/main" id="{39CC8CBB-3264-44CA-76B9-B56DBA41C802}"/>
              </a:ext>
            </a:extLst>
          </p:cNvPr>
          <p:cNvSpPr/>
          <p:nvPr userDrawn="1"/>
        </p:nvSpPr>
        <p:spPr>
          <a:xfrm>
            <a:off x="695400" y="2013165"/>
            <a:ext cx="1734449"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accent3"/>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accent3"/>
                </a:solidFill>
                <a:latin typeface="Meiryo" panose="020B0604030504040204" pitchFamily="34" charset="-128"/>
                <a:ea typeface="Meiryo" panose="020B0604030504040204" pitchFamily="34" charset="-128"/>
              </a:rPr>
              <a:t>広告</a:t>
            </a:r>
            <a:endParaRPr kumimoji="1" lang="ja-JP" altLang="en-US" sz="2400" b="1" i="0" dirty="0">
              <a:solidFill>
                <a:schemeClr val="accent3"/>
              </a:solidFill>
              <a:latin typeface="Meiryo" panose="020B0604030504040204" pitchFamily="34" charset="-128"/>
              <a:ea typeface="Meiryo" panose="020B0604030504040204" pitchFamily="34" charset="-128"/>
            </a:endParaRPr>
          </a:p>
        </p:txBody>
      </p:sp>
      <p:sp>
        <p:nvSpPr>
          <p:cNvPr id="12" name="正方形/長方形 11">
            <a:extLst>
              <a:ext uri="{FF2B5EF4-FFF2-40B4-BE49-F238E27FC236}">
                <a16:creationId xmlns:a16="http://schemas.microsoft.com/office/drawing/2014/main" id="{AD67F95B-4EE1-CF00-942F-81B2BCCC3B6A}"/>
              </a:ext>
            </a:extLst>
          </p:cNvPr>
          <p:cNvSpPr/>
          <p:nvPr userDrawn="1"/>
        </p:nvSpPr>
        <p:spPr>
          <a:xfrm>
            <a:off x="0" y="0"/>
            <a:ext cx="119336" cy="6858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角丸四角形 14">
            <a:extLst>
              <a:ext uri="{FF2B5EF4-FFF2-40B4-BE49-F238E27FC236}">
                <a16:creationId xmlns:a16="http://schemas.microsoft.com/office/drawing/2014/main" id="{336F3E53-1BBA-BAF1-C326-6A4BF18EE293}"/>
              </a:ext>
            </a:extLst>
          </p:cNvPr>
          <p:cNvSpPr/>
          <p:nvPr userDrawn="1"/>
        </p:nvSpPr>
        <p:spPr>
          <a:xfrm>
            <a:off x="10356897" y="6286301"/>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9" name="テキスト ボックス 18">
            <a:extLst>
              <a:ext uri="{FF2B5EF4-FFF2-40B4-BE49-F238E27FC236}">
                <a16:creationId xmlns:a16="http://schemas.microsoft.com/office/drawing/2014/main" id="{FF936303-A944-5A79-79A5-4F5FB2BAFB4E}"/>
              </a:ext>
            </a:extLst>
          </p:cNvPr>
          <p:cNvSpPr txBox="1"/>
          <p:nvPr userDrawn="1"/>
        </p:nvSpPr>
        <p:spPr>
          <a:xfrm>
            <a:off x="810060" y="5918536"/>
            <a:ext cx="1671933" cy="307777"/>
          </a:xfrm>
          <a:prstGeom prst="rect">
            <a:avLst/>
          </a:prstGeom>
          <a:noFill/>
        </p:spPr>
        <p:txBody>
          <a:bodyPr wrap="none" lIns="0" rIns="0" rtlCol="0">
            <a:spAutoFit/>
          </a:bodyPr>
          <a:lstStyle/>
          <a:p>
            <a:pPr algn="r"/>
            <a:r>
              <a:rPr kumimoji="1" lang="en-US" altLang="ja-JP" sz="1400" b="0" i="0" spc="0" dirty="0">
                <a:solidFill>
                  <a:schemeClr val="accent3"/>
                </a:solidFill>
                <a:latin typeface="Meiryo" panose="020B0604030504040204" pitchFamily="34" charset="-128"/>
                <a:ea typeface="Meiryo" panose="020B0604030504040204" pitchFamily="34" charset="-128"/>
              </a:rPr>
              <a:t>LINE</a:t>
            </a:r>
            <a:r>
              <a:rPr kumimoji="1" lang="ja-JP" altLang="en-US" sz="1400" b="0" i="0" spc="0" dirty="0">
                <a:solidFill>
                  <a:schemeClr val="accent3"/>
                </a:solidFill>
                <a:latin typeface="Meiryo" panose="020B0604030504040204" pitchFamily="34" charset="-128"/>
                <a:ea typeface="Meiryo" panose="020B0604030504040204" pitchFamily="34" charset="-128"/>
              </a:rPr>
              <a:t>ヤフー株式会社</a:t>
            </a:r>
          </a:p>
        </p:txBody>
      </p:sp>
      <p:sp>
        <p:nvSpPr>
          <p:cNvPr id="20" name="テキスト ボックス 19">
            <a:extLst>
              <a:ext uri="{FF2B5EF4-FFF2-40B4-BE49-F238E27FC236}">
                <a16:creationId xmlns:a16="http://schemas.microsoft.com/office/drawing/2014/main" id="{5003D1DA-EF51-0979-E681-CA64B2FCCDDF}"/>
              </a:ext>
            </a:extLst>
          </p:cNvPr>
          <p:cNvSpPr txBox="1"/>
          <p:nvPr userDrawn="1"/>
        </p:nvSpPr>
        <p:spPr>
          <a:xfrm>
            <a:off x="9248077" y="6380193"/>
            <a:ext cx="957314"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accent6"/>
                </a:solidFill>
                <a:latin typeface="Meiryo" panose="020B0604030504040204" pitchFamily="34" charset="-128"/>
                <a:ea typeface="Meiryo" panose="020B0604030504040204" pitchFamily="34" charset="-128"/>
              </a:rPr>
              <a:t>© Yahoo Japan</a:t>
            </a:r>
            <a:endParaRPr kumimoji="1" lang="ja-JP" altLang="en-US" sz="800" b="0" i="0" dirty="0">
              <a:solidFill>
                <a:schemeClr val="accent6"/>
              </a:solidFill>
              <a:latin typeface="Meiryo" panose="020B0604030504040204" pitchFamily="34" charset="-128"/>
              <a:ea typeface="Meiryo" panose="020B0604030504040204" pitchFamily="34" charset="-128"/>
            </a:endParaRPr>
          </a:p>
        </p:txBody>
      </p:sp>
      <p:sp>
        <p:nvSpPr>
          <p:cNvPr id="22" name="正方形/長方形 3">
            <a:extLst>
              <a:ext uri="{FF2B5EF4-FFF2-40B4-BE49-F238E27FC236}">
                <a16:creationId xmlns:a16="http://schemas.microsoft.com/office/drawing/2014/main" id="{0B5137CB-1E87-6FCA-E3CF-9DB70DD9B8F7}"/>
              </a:ext>
            </a:extLst>
          </p:cNvPr>
          <p:cNvSpPr/>
          <p:nvPr userDrawn="1"/>
        </p:nvSpPr>
        <p:spPr>
          <a:xfrm>
            <a:off x="119335" y="4189496"/>
            <a:ext cx="6508445" cy="622173"/>
          </a:xfrm>
          <a:custGeom>
            <a:avLst/>
            <a:gdLst>
              <a:gd name="connsiteX0" fmla="*/ 0 w 5906359"/>
              <a:gd name="connsiteY0" fmla="*/ 0 h 609647"/>
              <a:gd name="connsiteX1" fmla="*/ 5906359 w 5906359"/>
              <a:gd name="connsiteY1" fmla="*/ 0 h 609647"/>
              <a:gd name="connsiteX2" fmla="*/ 5906359 w 5906359"/>
              <a:gd name="connsiteY2" fmla="*/ 609647 h 609647"/>
              <a:gd name="connsiteX3" fmla="*/ 0 w 5906359"/>
              <a:gd name="connsiteY3" fmla="*/ 609647 h 609647"/>
              <a:gd name="connsiteX4" fmla="*/ 0 w 5906359"/>
              <a:gd name="connsiteY4" fmla="*/ 0 h 609647"/>
              <a:gd name="connsiteX0" fmla="*/ 0 w 5906359"/>
              <a:gd name="connsiteY0" fmla="*/ 0 h 622173"/>
              <a:gd name="connsiteX1" fmla="*/ 5906359 w 5906359"/>
              <a:gd name="connsiteY1" fmla="*/ 0 h 622173"/>
              <a:gd name="connsiteX2" fmla="*/ 5655838 w 5906359"/>
              <a:gd name="connsiteY2" fmla="*/ 622173 h 622173"/>
              <a:gd name="connsiteX3" fmla="*/ 0 w 5906359"/>
              <a:gd name="connsiteY3" fmla="*/ 609647 h 622173"/>
              <a:gd name="connsiteX4" fmla="*/ 0 w 5906359"/>
              <a:gd name="connsiteY4" fmla="*/ 0 h 622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6359" h="622173">
                <a:moveTo>
                  <a:pt x="0" y="0"/>
                </a:moveTo>
                <a:lnTo>
                  <a:pt x="5906359" y="0"/>
                </a:lnTo>
                <a:lnTo>
                  <a:pt x="5655838" y="622173"/>
                </a:lnTo>
                <a:lnTo>
                  <a:pt x="0" y="609647"/>
                </a:lnTo>
                <a:lnTo>
                  <a:pt x="0" y="0"/>
                </a:lnTo>
                <a:close/>
              </a:path>
            </a:pathLst>
          </a:cu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0" tIns="45720" rIns="91440" bIns="45720" numCol="1" spcCol="0" rtlCol="0" fromWordArt="0" anchor="ctr" anchorCtr="0" forceAA="0" compatLnSpc="1">
            <a:prstTxWarp prst="textNoShape">
              <a:avLst/>
            </a:prstTxWarp>
            <a:noAutofit/>
          </a:bodyPr>
          <a:lstStyle/>
          <a:p>
            <a:pPr algn="l"/>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ブランドパネル</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  2022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12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endParaRPr kumimoji="1" lang="ja-JP" altLang="en-US" sz="1600" b="1" i="0" dirty="0">
              <a:solidFill>
                <a:schemeClr val="accent6"/>
              </a:solidFill>
              <a:latin typeface="Meiryo" panose="020B0604030504040204" pitchFamily="34" charset="-128"/>
              <a:ea typeface="Meiryo" panose="020B0604030504040204" pitchFamily="34" charset="-128"/>
            </a:endParaRPr>
          </a:p>
        </p:txBody>
      </p:sp>
      <p:sp>
        <p:nvSpPr>
          <p:cNvPr id="23" name="テキスト ボックス 22">
            <a:extLst>
              <a:ext uri="{FF2B5EF4-FFF2-40B4-BE49-F238E27FC236}">
                <a16:creationId xmlns:a16="http://schemas.microsoft.com/office/drawing/2014/main" id="{478FD697-B661-50F1-F21F-29D523E9D19F}"/>
              </a:ext>
            </a:extLst>
          </p:cNvPr>
          <p:cNvSpPr txBox="1"/>
          <p:nvPr userDrawn="1"/>
        </p:nvSpPr>
        <p:spPr>
          <a:xfrm>
            <a:off x="848648" y="6180138"/>
            <a:ext cx="1292020" cy="307777"/>
          </a:xfrm>
          <a:prstGeom prst="rect">
            <a:avLst/>
          </a:prstGeom>
          <a:noFill/>
        </p:spPr>
        <p:txBody>
          <a:bodyPr wrap="none" lIns="0" rIns="0" rtlCol="0">
            <a:spAutoFit/>
          </a:bodyPr>
          <a:lstStyle/>
          <a:p>
            <a:pPr algn="r"/>
            <a:r>
              <a:rPr kumimoji="1" lang="en-US" altLang="ja-JP" sz="1400" b="0"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2023/1/25</a:t>
            </a:r>
          </a:p>
        </p:txBody>
      </p:sp>
      <p:sp>
        <p:nvSpPr>
          <p:cNvPr id="24" name="タイトル 7">
            <a:extLst>
              <a:ext uri="{FF2B5EF4-FFF2-40B4-BE49-F238E27FC236}">
                <a16:creationId xmlns:a16="http://schemas.microsoft.com/office/drawing/2014/main" id="{75019AF7-9FB8-4E41-A714-CF9FCC90F22D}"/>
              </a:ext>
            </a:extLst>
          </p:cNvPr>
          <p:cNvSpPr>
            <a:spLocks noGrp="1"/>
          </p:cNvSpPr>
          <p:nvPr>
            <p:ph type="title" hasCustomPrompt="1"/>
          </p:nvPr>
        </p:nvSpPr>
        <p:spPr>
          <a:xfrm>
            <a:off x="695400" y="2492896"/>
            <a:ext cx="6823297" cy="1325563"/>
          </a:xfrm>
          <a:prstGeom prst="rect">
            <a:avLst/>
          </a:prstGeom>
        </p:spPr>
        <p:txBody>
          <a:bodyPr lIns="0" tIns="0" rIns="0" bIns="0" anchor="ctr"/>
          <a:lstStyle>
            <a:lvl1pPr>
              <a:lnSpc>
                <a:spcPct val="120000"/>
              </a:lnSpc>
              <a:defRPr sz="3200" b="1" i="0">
                <a:solidFill>
                  <a:schemeClr val="accent3"/>
                </a:solidFill>
                <a:latin typeface="Meiryo" panose="020B0604030504040204" pitchFamily="34" charset="-128"/>
                <a:ea typeface="Meiryo" panose="020B0604030504040204" pitchFamily="34" charset="-128"/>
              </a:defRPr>
            </a:lvl1pPr>
          </a:lstStyle>
          <a:p>
            <a:r>
              <a:rPr kumimoji="1" lang="ja-JP" altLang="en-US" dirty="0"/>
              <a:t>資料タイトルタイトル</a:t>
            </a:r>
            <a:br>
              <a:rPr kumimoji="1" lang="en-US" altLang="ja-JP" dirty="0"/>
            </a:br>
            <a:r>
              <a:rPr kumimoji="1" lang="ja-JP" altLang="en-US" dirty="0"/>
              <a:t>２行目タイトルタイトル</a:t>
            </a:r>
          </a:p>
        </p:txBody>
      </p:sp>
      <p:pic>
        <p:nvPicPr>
          <p:cNvPr id="26" name="図 25">
            <a:extLst>
              <a:ext uri="{FF2B5EF4-FFF2-40B4-BE49-F238E27FC236}">
                <a16:creationId xmlns:a16="http://schemas.microsoft.com/office/drawing/2014/main" id="{5BA43B77-2AEB-430B-CA19-5C81B27BAFD2}"/>
              </a:ext>
            </a:extLst>
          </p:cNvPr>
          <p:cNvPicPr>
            <a:picLocks noChangeAspect="1"/>
          </p:cNvPicPr>
          <p:nvPr userDrawn="1"/>
        </p:nvPicPr>
        <p:blipFill>
          <a:blip r:embed="rId2"/>
          <a:stretch>
            <a:fillRect/>
          </a:stretch>
        </p:blipFill>
        <p:spPr>
          <a:xfrm>
            <a:off x="564666" y="398265"/>
            <a:ext cx="881360" cy="461665"/>
          </a:xfrm>
          <a:prstGeom prst="rect">
            <a:avLst/>
          </a:prstGeom>
        </p:spPr>
      </p:pic>
      <p:pic>
        <p:nvPicPr>
          <p:cNvPr id="27" name="図 26">
            <a:extLst>
              <a:ext uri="{FF2B5EF4-FFF2-40B4-BE49-F238E27FC236}">
                <a16:creationId xmlns:a16="http://schemas.microsoft.com/office/drawing/2014/main" id="{C8CAE6CE-8802-7E40-1703-B20D46F33983}"/>
              </a:ext>
            </a:extLst>
          </p:cNvPr>
          <p:cNvPicPr>
            <a:picLocks noChangeAspect="1"/>
          </p:cNvPicPr>
          <p:nvPr userDrawn="1"/>
        </p:nvPicPr>
        <p:blipFill rotWithShape="1">
          <a:blip r:embed="rId3"/>
          <a:srcRect t="16508" r="33629"/>
          <a:stretch/>
        </p:blipFill>
        <p:spPr>
          <a:xfrm>
            <a:off x="6877796" y="12524"/>
            <a:ext cx="5599199" cy="6129459"/>
          </a:xfrm>
          <a:prstGeom prst="rect">
            <a:avLst/>
          </a:prstGeom>
        </p:spPr>
      </p:pic>
    </p:spTree>
    <p:extLst>
      <p:ext uri="{BB962C8B-B14F-4D97-AF65-F5344CB8AC3E}">
        <p14:creationId xmlns:p14="http://schemas.microsoft.com/office/powerpoint/2010/main" val="3508878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7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id="{F9FA7971-777D-961A-DE98-EA6ADC6CFB4E}"/>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0" name="図 9">
            <a:extLst>
              <a:ext uri="{FF2B5EF4-FFF2-40B4-BE49-F238E27FC236}">
                <a16:creationId xmlns:a16="http://schemas.microsoft.com/office/drawing/2014/main" id="{281B0A86-00CC-18D2-77EB-E37EC09EC041}"/>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9" name="角丸四角形 8">
            <a:extLst>
              <a:ext uri="{FF2B5EF4-FFF2-40B4-BE49-F238E27FC236}">
                <a16:creationId xmlns:a16="http://schemas.microsoft.com/office/drawing/2014/main" id="{6B527D33-5D5A-7B00-FA38-546AB03DA837}"/>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11" name="図 10">
            <a:extLst>
              <a:ext uri="{FF2B5EF4-FFF2-40B4-BE49-F238E27FC236}">
                <a16:creationId xmlns:a16="http://schemas.microsoft.com/office/drawing/2014/main" id="{EDBC0D10-D02A-7702-EAA9-932DF31F2E1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sp>
        <p:nvSpPr>
          <p:cNvPr id="4" name="円/楕円 3">
            <a:extLst>
              <a:ext uri="{FF2B5EF4-FFF2-40B4-BE49-F238E27FC236}">
                <a16:creationId xmlns:a16="http://schemas.microsoft.com/office/drawing/2014/main" id="{42EF9771-0B3F-D122-BCC4-A95D616315EB}"/>
              </a:ext>
            </a:extLst>
          </p:cNvPr>
          <p:cNvSpPr>
            <a:spLocks noChangeAspect="1"/>
          </p:cNvSpPr>
          <p:nvPr userDrawn="1"/>
        </p:nvSpPr>
        <p:spPr>
          <a:xfrm>
            <a:off x="1019496" y="127640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 name="円/楕円 4">
            <a:extLst>
              <a:ext uri="{FF2B5EF4-FFF2-40B4-BE49-F238E27FC236}">
                <a16:creationId xmlns:a16="http://schemas.microsoft.com/office/drawing/2014/main" id="{5929FC25-0721-0A22-5D08-B5549D73ABED}"/>
              </a:ext>
            </a:extLst>
          </p:cNvPr>
          <p:cNvSpPr>
            <a:spLocks noChangeAspect="1"/>
          </p:cNvSpPr>
          <p:nvPr userDrawn="1"/>
        </p:nvSpPr>
        <p:spPr>
          <a:xfrm>
            <a:off x="1019496" y="204730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6" name="円/楕円 15">
            <a:extLst>
              <a:ext uri="{FF2B5EF4-FFF2-40B4-BE49-F238E27FC236}">
                <a16:creationId xmlns:a16="http://schemas.microsoft.com/office/drawing/2014/main" id="{386E1920-80E7-A188-2636-503791AEDEB3}"/>
              </a:ext>
            </a:extLst>
          </p:cNvPr>
          <p:cNvSpPr>
            <a:spLocks noChangeAspect="1"/>
          </p:cNvSpPr>
          <p:nvPr userDrawn="1"/>
        </p:nvSpPr>
        <p:spPr>
          <a:xfrm>
            <a:off x="1019496" y="281819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7" name="円/楕円 16">
            <a:extLst>
              <a:ext uri="{FF2B5EF4-FFF2-40B4-BE49-F238E27FC236}">
                <a16:creationId xmlns:a16="http://schemas.microsoft.com/office/drawing/2014/main" id="{3896694B-52BB-DC49-C693-5F0A478F1E99}"/>
              </a:ext>
            </a:extLst>
          </p:cNvPr>
          <p:cNvSpPr>
            <a:spLocks noChangeAspect="1"/>
          </p:cNvSpPr>
          <p:nvPr userDrawn="1"/>
        </p:nvSpPr>
        <p:spPr>
          <a:xfrm>
            <a:off x="1019496" y="358908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18" name="直線コネクタ 17">
            <a:extLst>
              <a:ext uri="{FF2B5EF4-FFF2-40B4-BE49-F238E27FC236}">
                <a16:creationId xmlns:a16="http://schemas.microsoft.com/office/drawing/2014/main" id="{7E2CB0FB-A46E-7557-F35B-0EE7BFE1E46F}"/>
              </a:ext>
            </a:extLst>
          </p:cNvPr>
          <p:cNvCxnSpPr>
            <a:cxnSpLocks/>
            <a:stCxn id="4" idx="4"/>
          </p:cNvCxnSpPr>
          <p:nvPr userDrawn="1"/>
        </p:nvCxnSpPr>
        <p:spPr>
          <a:xfrm>
            <a:off x="1289496" y="1816408"/>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19" name="円/楕円 18">
            <a:extLst>
              <a:ext uri="{FF2B5EF4-FFF2-40B4-BE49-F238E27FC236}">
                <a16:creationId xmlns:a16="http://schemas.microsoft.com/office/drawing/2014/main" id="{6EF0EDD9-B743-91E2-8469-34A5DCD14778}"/>
              </a:ext>
            </a:extLst>
          </p:cNvPr>
          <p:cNvSpPr>
            <a:spLocks noChangeAspect="1"/>
          </p:cNvSpPr>
          <p:nvPr userDrawn="1"/>
        </p:nvSpPr>
        <p:spPr>
          <a:xfrm>
            <a:off x="1019496" y="435997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0" name="テキスト プレースホルダー 4">
            <a:extLst>
              <a:ext uri="{FF2B5EF4-FFF2-40B4-BE49-F238E27FC236}">
                <a16:creationId xmlns:a16="http://schemas.microsoft.com/office/drawing/2014/main" id="{DE7D31FE-9DF2-F660-0387-5838592F496C}"/>
              </a:ext>
            </a:extLst>
          </p:cNvPr>
          <p:cNvSpPr>
            <a:spLocks noGrp="1"/>
          </p:cNvSpPr>
          <p:nvPr>
            <p:ph type="body" sz="quarter" idx="14" hasCustomPrompt="1"/>
          </p:nvPr>
        </p:nvSpPr>
        <p:spPr>
          <a:xfrm>
            <a:off x="1905536" y="1407953"/>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1" name="テキスト プレースホルダー 4">
            <a:extLst>
              <a:ext uri="{FF2B5EF4-FFF2-40B4-BE49-F238E27FC236}">
                <a16:creationId xmlns:a16="http://schemas.microsoft.com/office/drawing/2014/main" id="{3D78D44F-50AA-1D4F-AC72-276CC6FD41CA}"/>
              </a:ext>
            </a:extLst>
          </p:cNvPr>
          <p:cNvSpPr>
            <a:spLocks noGrp="1"/>
          </p:cNvSpPr>
          <p:nvPr>
            <p:ph type="body" sz="quarter" idx="15" hasCustomPrompt="1"/>
          </p:nvPr>
        </p:nvSpPr>
        <p:spPr>
          <a:xfrm>
            <a:off x="1905536" y="2176074"/>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2" name="テキスト プレースホルダー 4">
            <a:extLst>
              <a:ext uri="{FF2B5EF4-FFF2-40B4-BE49-F238E27FC236}">
                <a16:creationId xmlns:a16="http://schemas.microsoft.com/office/drawing/2014/main" id="{2B21BF40-CAA2-C790-5648-93211449BB47}"/>
              </a:ext>
            </a:extLst>
          </p:cNvPr>
          <p:cNvSpPr>
            <a:spLocks noGrp="1"/>
          </p:cNvSpPr>
          <p:nvPr>
            <p:ph type="body" sz="quarter" idx="16" hasCustomPrompt="1"/>
          </p:nvPr>
        </p:nvSpPr>
        <p:spPr>
          <a:xfrm>
            <a:off x="1905536" y="294419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5" name="テキスト プレースホルダー 4">
            <a:extLst>
              <a:ext uri="{FF2B5EF4-FFF2-40B4-BE49-F238E27FC236}">
                <a16:creationId xmlns:a16="http://schemas.microsoft.com/office/drawing/2014/main" id="{708D79AB-A152-1CCA-188C-358AFD105381}"/>
              </a:ext>
            </a:extLst>
          </p:cNvPr>
          <p:cNvSpPr>
            <a:spLocks noGrp="1"/>
          </p:cNvSpPr>
          <p:nvPr>
            <p:ph type="body" sz="quarter" idx="17" hasCustomPrompt="1"/>
          </p:nvPr>
        </p:nvSpPr>
        <p:spPr>
          <a:xfrm>
            <a:off x="1905536" y="371231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6" name="テキスト プレースホルダー 4">
            <a:extLst>
              <a:ext uri="{FF2B5EF4-FFF2-40B4-BE49-F238E27FC236}">
                <a16:creationId xmlns:a16="http://schemas.microsoft.com/office/drawing/2014/main" id="{9F435B95-B6B1-C3B8-A412-BC5661AE9936}"/>
              </a:ext>
            </a:extLst>
          </p:cNvPr>
          <p:cNvSpPr>
            <a:spLocks noGrp="1"/>
          </p:cNvSpPr>
          <p:nvPr>
            <p:ph type="body" sz="quarter" idx="18" hasCustomPrompt="1"/>
          </p:nvPr>
        </p:nvSpPr>
        <p:spPr>
          <a:xfrm>
            <a:off x="1905536" y="44804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7" name="円/楕円 26">
            <a:extLst>
              <a:ext uri="{FF2B5EF4-FFF2-40B4-BE49-F238E27FC236}">
                <a16:creationId xmlns:a16="http://schemas.microsoft.com/office/drawing/2014/main" id="{03DF94BB-B1D7-D112-E2B7-5F4C263BE1A3}"/>
              </a:ext>
            </a:extLst>
          </p:cNvPr>
          <p:cNvSpPr>
            <a:spLocks noChangeAspect="1"/>
          </p:cNvSpPr>
          <p:nvPr userDrawn="1"/>
        </p:nvSpPr>
        <p:spPr>
          <a:xfrm>
            <a:off x="1019496" y="513087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06</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8" name="テキスト プレースホルダー 4">
            <a:extLst>
              <a:ext uri="{FF2B5EF4-FFF2-40B4-BE49-F238E27FC236}">
                <a16:creationId xmlns:a16="http://schemas.microsoft.com/office/drawing/2014/main" id="{9DFAC5D3-0343-CECD-0F31-07C3CEE9288C}"/>
              </a:ext>
            </a:extLst>
          </p:cNvPr>
          <p:cNvSpPr>
            <a:spLocks noGrp="1"/>
          </p:cNvSpPr>
          <p:nvPr>
            <p:ph type="body" sz="quarter" idx="19" hasCustomPrompt="1"/>
          </p:nvPr>
        </p:nvSpPr>
        <p:spPr>
          <a:xfrm>
            <a:off x="1905536" y="5248560"/>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29" name="直線コネクタ 28">
            <a:extLst>
              <a:ext uri="{FF2B5EF4-FFF2-40B4-BE49-F238E27FC236}">
                <a16:creationId xmlns:a16="http://schemas.microsoft.com/office/drawing/2014/main" id="{DA0670E7-06BD-A8BC-12F1-C0D2DF5C690B}"/>
              </a:ext>
            </a:extLst>
          </p:cNvPr>
          <p:cNvCxnSpPr>
            <a:cxnSpLocks/>
          </p:cNvCxnSpPr>
          <p:nvPr userDrawn="1"/>
        </p:nvCxnSpPr>
        <p:spPr>
          <a:xfrm>
            <a:off x="1289496" y="2583636"/>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0" name="直線コネクタ 29">
            <a:extLst>
              <a:ext uri="{FF2B5EF4-FFF2-40B4-BE49-F238E27FC236}">
                <a16:creationId xmlns:a16="http://schemas.microsoft.com/office/drawing/2014/main" id="{1A1CF0B1-02F9-369C-AB61-2265241B3432}"/>
              </a:ext>
            </a:extLst>
          </p:cNvPr>
          <p:cNvCxnSpPr>
            <a:cxnSpLocks/>
          </p:cNvCxnSpPr>
          <p:nvPr userDrawn="1"/>
        </p:nvCxnSpPr>
        <p:spPr>
          <a:xfrm>
            <a:off x="1289496" y="3360110"/>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1" name="直線コネクタ 30">
            <a:extLst>
              <a:ext uri="{FF2B5EF4-FFF2-40B4-BE49-F238E27FC236}">
                <a16:creationId xmlns:a16="http://schemas.microsoft.com/office/drawing/2014/main" id="{0C41E593-87F0-E271-A127-C3DB78325FF7}"/>
              </a:ext>
            </a:extLst>
          </p:cNvPr>
          <p:cNvCxnSpPr>
            <a:cxnSpLocks/>
          </p:cNvCxnSpPr>
          <p:nvPr userDrawn="1"/>
        </p:nvCxnSpPr>
        <p:spPr>
          <a:xfrm>
            <a:off x="1289496" y="4141692"/>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2" name="直線コネクタ 31">
            <a:extLst>
              <a:ext uri="{FF2B5EF4-FFF2-40B4-BE49-F238E27FC236}">
                <a16:creationId xmlns:a16="http://schemas.microsoft.com/office/drawing/2014/main" id="{A5B2AD03-2A51-C323-F776-717D4C15256D}"/>
              </a:ext>
            </a:extLst>
          </p:cNvPr>
          <p:cNvCxnSpPr>
            <a:cxnSpLocks/>
          </p:cNvCxnSpPr>
          <p:nvPr userDrawn="1"/>
        </p:nvCxnSpPr>
        <p:spPr>
          <a:xfrm>
            <a:off x="1289496" y="4892617"/>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81426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8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1" name="正方形/長方形 7">
            <a:extLst>
              <a:ext uri="{FF2B5EF4-FFF2-40B4-BE49-F238E27FC236}">
                <a16:creationId xmlns:a16="http://schemas.microsoft.com/office/drawing/2014/main" id="{D5BC5826-35DE-FF24-949E-775D30789A3D}"/>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22" name="図 21">
            <a:extLst>
              <a:ext uri="{FF2B5EF4-FFF2-40B4-BE49-F238E27FC236}">
                <a16:creationId xmlns:a16="http://schemas.microsoft.com/office/drawing/2014/main" id="{D767C440-5F18-31AD-B0EB-B4DDEEBF9D83}"/>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cxnSp>
        <p:nvCxnSpPr>
          <p:cNvPr id="4" name="直線コネクタ 3">
            <a:extLst>
              <a:ext uri="{FF2B5EF4-FFF2-40B4-BE49-F238E27FC236}">
                <a16:creationId xmlns:a16="http://schemas.microsoft.com/office/drawing/2014/main" id="{AD25D10A-C71A-6286-063C-1B68277E8F06}"/>
              </a:ext>
            </a:extLst>
          </p:cNvPr>
          <p:cNvCxnSpPr>
            <a:cxnSpLocks/>
          </p:cNvCxnSpPr>
          <p:nvPr userDrawn="1"/>
        </p:nvCxnSpPr>
        <p:spPr>
          <a:xfrm>
            <a:off x="1354071" y="2460343"/>
            <a:ext cx="3600400" cy="0"/>
          </a:xfrm>
          <a:prstGeom prst="line">
            <a:avLst/>
          </a:prstGeom>
          <a:ln w="28575"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BB9671F4-5EE2-FD37-12D3-7BD0E409243E}"/>
              </a:ext>
            </a:extLst>
          </p:cNvPr>
          <p:cNvSpPr txBox="1"/>
          <p:nvPr userDrawn="1"/>
        </p:nvSpPr>
        <p:spPr>
          <a:xfrm>
            <a:off x="2791993" y="6279599"/>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rPr>
              <a:t>© Yahoo Japan</a:t>
            </a:r>
            <a:endParaRPr kumimoji="1" lang="ja-JP" altLang="en-US" sz="800" dirty="0">
              <a:solidFill>
                <a:schemeClr val="bg1"/>
              </a:solidFill>
            </a:endParaRPr>
          </a:p>
        </p:txBody>
      </p:sp>
      <p:sp>
        <p:nvSpPr>
          <p:cNvPr id="16" name="図プレースホルダー 4">
            <a:extLst>
              <a:ext uri="{FF2B5EF4-FFF2-40B4-BE49-F238E27FC236}">
                <a16:creationId xmlns:a16="http://schemas.microsoft.com/office/drawing/2014/main" id="{D0F1065E-9EE2-595B-5967-C37FE139540D}"/>
              </a:ext>
            </a:extLst>
          </p:cNvPr>
          <p:cNvSpPr>
            <a:spLocks noGrp="1"/>
          </p:cNvSpPr>
          <p:nvPr>
            <p:ph type="pic" sz="quarter" idx="15"/>
          </p:nvPr>
        </p:nvSpPr>
        <p:spPr>
          <a:xfrm>
            <a:off x="2347737" y="2696758"/>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17" name="テキスト プレースホルダー 19">
            <a:extLst>
              <a:ext uri="{FF2B5EF4-FFF2-40B4-BE49-F238E27FC236}">
                <a16:creationId xmlns:a16="http://schemas.microsoft.com/office/drawing/2014/main" id="{BCD9A160-0491-4A8D-42E5-3734E2B7C760}"/>
              </a:ext>
            </a:extLst>
          </p:cNvPr>
          <p:cNvSpPr>
            <a:spLocks noGrp="1"/>
          </p:cNvSpPr>
          <p:nvPr>
            <p:ph type="body" sz="quarter" idx="18" hasCustomPrompt="1"/>
          </p:nvPr>
        </p:nvSpPr>
        <p:spPr>
          <a:xfrm>
            <a:off x="2565867" y="970974"/>
            <a:ext cx="1150023" cy="1057321"/>
          </a:xfrm>
          <a:prstGeom prst="rect">
            <a:avLst/>
          </a:prstGeom>
        </p:spPr>
        <p:txBody>
          <a:bodyPr/>
          <a:lstStyle>
            <a:lvl1pPr>
              <a:defRPr sz="6600" b="1" i="1">
                <a:solidFill>
                  <a:srgbClr val="C00000"/>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18" name="テキスト プレースホルダー 23">
            <a:extLst>
              <a:ext uri="{FF2B5EF4-FFF2-40B4-BE49-F238E27FC236}">
                <a16:creationId xmlns:a16="http://schemas.microsoft.com/office/drawing/2014/main" id="{744513E7-AD53-6DF1-2A47-F365F7D12551}"/>
              </a:ext>
            </a:extLst>
          </p:cNvPr>
          <p:cNvSpPr>
            <a:spLocks noGrp="1"/>
          </p:cNvSpPr>
          <p:nvPr>
            <p:ph type="body" sz="quarter" idx="19" hasCustomPrompt="1"/>
          </p:nvPr>
        </p:nvSpPr>
        <p:spPr>
          <a:xfrm>
            <a:off x="1354356" y="4332551"/>
            <a:ext cx="3600115" cy="1412875"/>
          </a:xfrm>
          <a:prstGeom prst="rect">
            <a:avLst/>
          </a:prstGeom>
        </p:spPr>
        <p:txBody>
          <a:bodyPr/>
          <a:lstStyle>
            <a:lvl1pPr algn="ctr">
              <a:defRPr b="1" spc="300">
                <a:solidFill>
                  <a:srgbClr val="C00000"/>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3744673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6_表紙_1行+1行（商品名入り）">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F5BA8DCE-41A3-2BAA-D724-62FD7C39BABD}"/>
              </a:ext>
            </a:extLst>
          </p:cNvPr>
          <p:cNvSpPr/>
          <p:nvPr userDrawn="1"/>
        </p:nvSpPr>
        <p:spPr>
          <a:xfrm>
            <a:off x="0" y="0"/>
            <a:ext cx="12198897" cy="6858000"/>
          </a:xfrm>
          <a:prstGeom prst="rect">
            <a:avLst/>
          </a:prstGeom>
          <a:solidFill>
            <a:schemeClr val="accent6"/>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42A3F64-78EB-1692-43CF-CAE76C368D3A}"/>
              </a:ext>
            </a:extLst>
          </p:cNvPr>
          <p:cNvPicPr>
            <a:picLocks noChangeAspect="1"/>
          </p:cNvPicPr>
          <p:nvPr userDrawn="1"/>
        </p:nvPicPr>
        <p:blipFill rotWithShape="1">
          <a:blip r:embed="rId2">
            <a:alphaModFix amt="50000"/>
          </a:blip>
          <a:srcRect t="17506" r="17194"/>
          <a:stretch/>
        </p:blipFill>
        <p:spPr>
          <a:xfrm>
            <a:off x="5792829" y="-32096"/>
            <a:ext cx="6435952" cy="5579715"/>
          </a:xfrm>
          <a:prstGeom prst="rect">
            <a:avLst/>
          </a:prstGeom>
        </p:spPr>
      </p:pic>
      <p:pic>
        <p:nvPicPr>
          <p:cNvPr id="7" name="図 6">
            <a:extLst>
              <a:ext uri="{FF2B5EF4-FFF2-40B4-BE49-F238E27FC236}">
                <a16:creationId xmlns:a16="http://schemas.microsoft.com/office/drawing/2014/main" id="{43D03E48-901F-5E56-36B9-98F78FF03671}"/>
              </a:ext>
            </a:extLst>
          </p:cNvPr>
          <p:cNvPicPr>
            <a:picLocks noChangeAspect="1"/>
          </p:cNvPicPr>
          <p:nvPr userDrawn="1"/>
        </p:nvPicPr>
        <p:blipFill>
          <a:blip r:embed="rId3"/>
          <a:stretch>
            <a:fillRect/>
          </a:stretch>
        </p:blipFill>
        <p:spPr>
          <a:xfrm>
            <a:off x="903743" y="4249656"/>
            <a:ext cx="3528392" cy="675650"/>
          </a:xfrm>
          <a:prstGeom prst="rect">
            <a:avLst/>
          </a:prstGeom>
        </p:spPr>
      </p:pic>
      <p:sp>
        <p:nvSpPr>
          <p:cNvPr id="10" name="テキスト ボックス 9">
            <a:extLst>
              <a:ext uri="{FF2B5EF4-FFF2-40B4-BE49-F238E27FC236}">
                <a16:creationId xmlns:a16="http://schemas.microsoft.com/office/drawing/2014/main" id="{49F810C1-BD9F-682A-EF43-7090E223EDE4}"/>
              </a:ext>
            </a:extLst>
          </p:cNvPr>
          <p:cNvSpPr txBox="1"/>
          <p:nvPr userDrawn="1"/>
        </p:nvSpPr>
        <p:spPr>
          <a:xfrm>
            <a:off x="906657" y="5638181"/>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3269037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539595894"/>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0_基本マージン">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2067027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1_表紙">
    <p:spTree>
      <p:nvGrpSpPr>
        <p:cNvPr id="1" name=""/>
        <p:cNvGrpSpPr/>
        <p:nvPr/>
      </p:nvGrpSpPr>
      <p:grpSpPr>
        <a:xfrm>
          <a:off x="0" y="0"/>
          <a:ext cx="0" cy="0"/>
          <a:chOff x="0" y="0"/>
          <a:chExt cx="0" cy="0"/>
        </a:xfrm>
      </p:grpSpPr>
      <p:pic>
        <p:nvPicPr>
          <p:cNvPr id="9" name="図 8" descr="携帯電話を持っている手&#10;&#10;自動的に生成された説明">
            <a:extLst>
              <a:ext uri="{FF2B5EF4-FFF2-40B4-BE49-F238E27FC236}">
                <a16:creationId xmlns:a16="http://schemas.microsoft.com/office/drawing/2014/main" id="{D6DDEE06-B4EA-076E-606E-0C424F929B4A}"/>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22386" r="5214" b="19355"/>
          <a:stretch/>
        </p:blipFill>
        <p:spPr>
          <a:xfrm>
            <a:off x="0" y="0"/>
            <a:ext cx="12192000" cy="6858000"/>
          </a:xfrm>
          <a:prstGeom prst="rect">
            <a:avLst/>
          </a:prstGeom>
        </p:spPr>
      </p:pic>
      <p:sp>
        <p:nvSpPr>
          <p:cNvPr id="12" name="角丸四角形 10">
            <a:extLst>
              <a:ext uri="{FF2B5EF4-FFF2-40B4-BE49-F238E27FC236}">
                <a16:creationId xmlns:a16="http://schemas.microsoft.com/office/drawing/2014/main" id="{805DCE37-0EAA-0069-A12A-C2E4D0B0CC10}"/>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広告主・代理店限定</a:t>
            </a:r>
          </a:p>
        </p:txBody>
      </p:sp>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1013280" y="5470989"/>
            <a:ext cx="1662315" cy="215444"/>
          </a:xfrm>
          <a:prstGeom prst="rect">
            <a:avLst/>
          </a:prstGeom>
          <a:noFill/>
        </p:spPr>
        <p:txBody>
          <a:bodyPr wrap="none" lIns="0" tIns="0" rIns="0" bIns="0" rtlCol="0">
            <a:spAutoFit/>
          </a:bodyPr>
          <a:lstStyle/>
          <a:p>
            <a:pPr algn="l"/>
            <a:r>
              <a:rPr kumimoji="1" lang="en-US" altLang="ja-JP" sz="1400" b="0" i="0" spc="0" dirty="0">
                <a:solidFill>
                  <a:schemeClr val="bg1"/>
                </a:solidFill>
                <a:latin typeface="Yu Gothic Medium" panose="020B0400000000000000" pitchFamily="34" charset="-128"/>
                <a:ea typeface="Yu Gothic Medium" panose="020B0400000000000000" pitchFamily="34" charset="-128"/>
              </a:rPr>
              <a:t>LINE</a:t>
            </a:r>
            <a:r>
              <a:rPr kumimoji="1" lang="ja-JP" altLang="en-US" sz="1400" b="0" i="0" spc="0" dirty="0">
                <a:solidFill>
                  <a:schemeClr val="bg1"/>
                </a:solidFill>
                <a:latin typeface="Yu Gothic Medium" panose="020B0400000000000000" pitchFamily="34" charset="-128"/>
                <a:ea typeface="Yu Gothic Medium" panose="020B0400000000000000" pitchFamily="34" charset="-128"/>
              </a:rPr>
              <a:t>ヤフー株式会社</a:t>
            </a:r>
          </a:p>
        </p:txBody>
      </p:sp>
      <p:sp>
        <p:nvSpPr>
          <p:cNvPr id="25" name="角丸四角形 24">
            <a:extLst>
              <a:ext uri="{FF2B5EF4-FFF2-40B4-BE49-F238E27FC236}">
                <a16:creationId xmlns:a16="http://schemas.microsoft.com/office/drawing/2014/main" id="{46E5437A-D39D-2057-A195-9DB2F4306222}"/>
              </a:ext>
            </a:extLst>
          </p:cNvPr>
          <p:cNvSpPr/>
          <p:nvPr userDrawn="1"/>
        </p:nvSpPr>
        <p:spPr>
          <a:xfrm>
            <a:off x="4254165" y="1351250"/>
            <a:ext cx="1833164" cy="320400"/>
          </a:xfrm>
          <a:prstGeom prst="roundRect">
            <a:avLst>
              <a:gd name="adj" fmla="val 9836"/>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bg1">
                    <a:lumMod val="95000"/>
                  </a:schemeClr>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bg1">
                    <a:lumMod val="95000"/>
                  </a:schemeClr>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bg1">
                    <a:lumMod val="95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endParaRPr>
          </a:p>
        </p:txBody>
      </p:sp>
      <p:sp>
        <p:nvSpPr>
          <p:cNvPr id="3" name="テキスト ボックス 2">
            <a:extLst>
              <a:ext uri="{FF2B5EF4-FFF2-40B4-BE49-F238E27FC236}">
                <a16:creationId xmlns:a16="http://schemas.microsoft.com/office/drawing/2014/main" id="{0069EE62-ADEB-61F9-DCD7-56CAED516C07}"/>
              </a:ext>
            </a:extLst>
          </p:cNvPr>
          <p:cNvSpPr txBox="1"/>
          <p:nvPr userDrawn="1"/>
        </p:nvSpPr>
        <p:spPr>
          <a:xfrm>
            <a:off x="1035789" y="5710013"/>
            <a:ext cx="1160574" cy="215444"/>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2024/1/24</a:t>
            </a: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386923"/>
            <a:ext cx="3804812" cy="627773"/>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タイアップ広告</a:t>
            </a:r>
            <a:endPar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2024</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4</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2024</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9</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endPar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
        <p:nvSpPr>
          <p:cNvPr id="2" name="テキスト ボックス 1">
            <a:extLst>
              <a:ext uri="{FF2B5EF4-FFF2-40B4-BE49-F238E27FC236}">
                <a16:creationId xmlns:a16="http://schemas.microsoft.com/office/drawing/2014/main" id="{F10E72FA-A1CA-9B70-E775-64A54A31DFB7}"/>
              </a:ext>
            </a:extLst>
          </p:cNvPr>
          <p:cNvSpPr txBox="1"/>
          <p:nvPr userDrawn="1"/>
        </p:nvSpPr>
        <p:spPr>
          <a:xfrm>
            <a:off x="10896898" y="6444396"/>
            <a:ext cx="1064714" cy="215444"/>
          </a:xfrm>
          <a:prstGeom prst="rect">
            <a:avLst/>
          </a:prstGeom>
          <a:noFill/>
        </p:spPr>
        <p:txBody>
          <a:bodyPr wrap="none" rtlCol="0">
            <a:spAutoFit/>
          </a:bodyPr>
          <a:lstStyle/>
          <a:p>
            <a:pPr algn="r">
              <a:defRPr/>
            </a:pPr>
            <a:r>
              <a:rPr lang="en-US" altLang="ja-JP" sz="800" dirty="0">
                <a:solidFill>
                  <a:srgbClr val="FFFFFF"/>
                </a:solidFill>
                <a:latin typeface="Meiryo" panose="020B0604030504040204" pitchFamily="34" charset="-128"/>
              </a:rPr>
              <a:t>© LY Corporation</a:t>
            </a:r>
          </a:p>
        </p:txBody>
      </p:sp>
    </p:spTree>
    <p:extLst>
      <p:ext uri="{BB962C8B-B14F-4D97-AF65-F5344CB8AC3E}">
        <p14:creationId xmlns:p14="http://schemas.microsoft.com/office/powerpoint/2010/main" val="1190462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2_目次_4項目">
    <p:bg>
      <p:bgPr>
        <a:solidFill>
          <a:srgbClr val="F3F3F3"/>
        </a:solidFill>
        <a:effectLst/>
      </p:bgPr>
    </p:bg>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1019496" y="19719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1019496" y="28900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38081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89496" y="25119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89496" y="34300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905536" y="20619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905536" y="30165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905536" y="39409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15"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471431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6"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7" hasCustomPrompt="1"/>
          </p:nvPr>
        </p:nvSpPr>
        <p:spPr>
          <a:xfrm>
            <a:off x="1905536" y="48471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17" name="直線コネクタ 16">
            <a:extLst>
              <a:ext uri="{FF2B5EF4-FFF2-40B4-BE49-F238E27FC236}">
                <a16:creationId xmlns:a16="http://schemas.microsoft.com/office/drawing/2014/main" id="{487775CD-1830-B703-E4AF-05FD7E809186}"/>
              </a:ext>
            </a:extLst>
          </p:cNvPr>
          <p:cNvCxnSpPr/>
          <p:nvPr userDrawn="1"/>
        </p:nvCxnSpPr>
        <p:spPr>
          <a:xfrm>
            <a:off x="1289496" y="43444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pic>
        <p:nvPicPr>
          <p:cNvPr id="2" name="図 1" descr="携帯電話を持っている手&#10;&#10;自動的に生成された説明">
            <a:extLst>
              <a:ext uri="{FF2B5EF4-FFF2-40B4-BE49-F238E27FC236}">
                <a16:creationId xmlns:a16="http://schemas.microsoft.com/office/drawing/2014/main" id="{A64329A7-29C5-9B37-E6AC-A52C18490185}"/>
              </a:ext>
            </a:extLst>
          </p:cNvPr>
          <p:cNvPicPr>
            <a:picLocks noChangeAspect="1"/>
          </p:cNvPicPr>
          <p:nvPr userDrawn="1"/>
        </p:nvPicPr>
        <p:blipFill rotWithShape="1">
          <a:blip r:embed="rId3">
            <a:alphaModFix/>
            <a:extLst>
              <a:ext uri="{28A0092B-C50C-407E-A947-70E740481C1C}">
                <a14:useLocalDpi xmlns:a14="http://schemas.microsoft.com/office/drawing/2010/main" val="0"/>
              </a:ext>
            </a:extLst>
          </a:blip>
          <a:srcRect l="71429" t="-1" r="7199" b="-25"/>
          <a:stretch/>
        </p:blipFill>
        <p:spPr>
          <a:xfrm>
            <a:off x="9290303" y="0"/>
            <a:ext cx="2901697" cy="6858000"/>
          </a:xfrm>
          <a:prstGeom prst="rect">
            <a:avLst/>
          </a:prstGeom>
        </p:spPr>
      </p:pic>
      <p:sp>
        <p:nvSpPr>
          <p:cNvPr id="3" name="正方形/長方形 2">
            <a:extLst>
              <a:ext uri="{FF2B5EF4-FFF2-40B4-BE49-F238E27FC236}">
                <a16:creationId xmlns:a16="http://schemas.microsoft.com/office/drawing/2014/main" id="{8F76D241-23DF-9FAF-D4AC-E6F8982B0E10}"/>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1">
            <a:extLst>
              <a:ext uri="{FF2B5EF4-FFF2-40B4-BE49-F238E27FC236}">
                <a16:creationId xmlns:a16="http://schemas.microsoft.com/office/drawing/2014/main" id="{2C95E068-0FD8-C15F-6B73-6CE185FF72E0}"/>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広告主・代理店限定</a:t>
            </a:r>
          </a:p>
        </p:txBody>
      </p:sp>
    </p:spTree>
    <p:extLst>
      <p:ext uri="{BB962C8B-B14F-4D97-AF65-F5344CB8AC3E}">
        <p14:creationId xmlns:p14="http://schemas.microsoft.com/office/powerpoint/2010/main" val="578150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6576A88-AD2F-793D-5310-FC97A0C4F280}"/>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3" name="テキスト ボックス 2">
            <a:extLst>
              <a:ext uri="{FF2B5EF4-FFF2-40B4-BE49-F238E27FC236}">
                <a16:creationId xmlns:a16="http://schemas.microsoft.com/office/drawing/2014/main" id="{64F244E5-2D21-3833-9B77-3EBF5CBEFC87}"/>
              </a:ext>
            </a:extLst>
          </p:cNvPr>
          <p:cNvSpPr txBox="1"/>
          <p:nvPr userDrawn="1"/>
        </p:nvSpPr>
        <p:spPr>
          <a:xfrm>
            <a:off x="4854502" y="6615833"/>
            <a:ext cx="2478625" cy="12311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800" b="0" i="0" dirty="0">
                <a:solidFill>
                  <a:schemeClr val="bg2"/>
                </a:solidFill>
                <a:latin typeface="Meiryo" panose="020B0604030504040204" pitchFamily="34" charset="-128"/>
                <a:ea typeface="Meiryo" panose="020B0604030504040204" pitchFamily="34" charset="-128"/>
              </a:rPr>
              <a:t>© LY Corporation</a:t>
            </a:r>
          </a:p>
        </p:txBody>
      </p:sp>
    </p:spTree>
  </p:cSld>
  <p:clrMap bg1="lt1" tx1="dk1" bg2="lt2" tx2="dk2" accent1="accent1" accent2="accent2" accent3="accent3" accent4="accent4" accent5="accent5" accent6="accent6" hlink="hlink" folHlink="folHlink"/>
  <p:sldLayoutIdLst>
    <p:sldLayoutId id="2147483792" r:id="rId1"/>
    <p:sldLayoutId id="2147483760" r:id="rId2"/>
    <p:sldLayoutId id="2147483846" r:id="rId3"/>
    <p:sldLayoutId id="2147483847" r:id="rId4"/>
    <p:sldLayoutId id="2147483845" r:id="rId5"/>
    <p:sldLayoutId id="2147483799"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 id="2147483858" r:id="rId17"/>
    <p:sldLayoutId id="2147483859" r:id="rId18"/>
    <p:sldLayoutId id="2147483860" r:id="rId19"/>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userDrawn="1">
          <p15:clr>
            <a:srgbClr val="F26B43"/>
          </p15:clr>
        </p15:guide>
        <p15:guide id="2" pos="3749" userDrawn="1">
          <p15:clr>
            <a:srgbClr val="F26B43"/>
          </p15:clr>
        </p15:guide>
        <p15:guide id="3" pos="302" userDrawn="1">
          <p15:clr>
            <a:srgbClr val="F26B43"/>
          </p15:clr>
        </p15:guide>
        <p15:guide id="4" pos="3931" userDrawn="1">
          <p15:clr>
            <a:srgbClr val="F26B43"/>
          </p15:clr>
        </p15:guide>
        <p15:guide id="5" pos="7378" userDrawn="1">
          <p15:clr>
            <a:srgbClr val="F26B43"/>
          </p15:clr>
        </p15:guide>
        <p15:guide id="6" orient="horz" pos="799" userDrawn="1">
          <p15:clr>
            <a:srgbClr val="F26B43"/>
          </p15:clr>
        </p15:guide>
        <p15:guide id="7" orient="horz" pos="2500" userDrawn="1">
          <p15:clr>
            <a:srgbClr val="F26B43"/>
          </p15:clr>
        </p15:guide>
        <p15:guide id="8" orient="horz" pos="4020" userDrawn="1">
          <p15:clr>
            <a:srgbClr val="F26B43"/>
          </p15:clr>
        </p15:guide>
        <p15:guide id="9" orient="horz" pos="686" userDrawn="1">
          <p15:clr>
            <a:srgbClr val="5ACBF0"/>
          </p15:clr>
        </p15:guide>
        <p15:guide id="10" orient="horz" pos="4133"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hyperlink" Target="https://s.yimg.jp/dl/displayads-guarantee/application_advertisingServices.pdf" TargetMode="External"/><Relationship Id="rId2" Type="http://schemas.openxmlformats.org/officeDocument/2006/relationships/image" Target="../media/image13.png"/><Relationship Id="rId1" Type="http://schemas.openxmlformats.org/officeDocument/2006/relationships/slideLayout" Target="../slideLayouts/slideLayout14.xml"/><Relationship Id="rId5" Type="http://schemas.openxmlformats.org/officeDocument/2006/relationships/image" Target="../media/image15.sv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hyperlink" Target="https://s.yimg.jp/dl/displayads-guarantee/01/displayads-guarantee_ADguideline_Specialfeature.zip" TargetMode="External"/><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0E5B9B-FE46-299B-2B37-ACF2A327E13E}"/>
              </a:ext>
            </a:extLst>
          </p:cNvPr>
          <p:cNvSpPr>
            <a:spLocks noGrp="1"/>
          </p:cNvSpPr>
          <p:nvPr>
            <p:ph type="title"/>
          </p:nvPr>
        </p:nvSpPr>
        <p:spPr>
          <a:prstGeom prst="rect">
            <a:avLst/>
          </a:prstGeom>
        </p:spPr>
        <p:txBody>
          <a:bodyPr/>
          <a:lstStyle/>
          <a:p>
            <a:r>
              <a:rPr kumimoji="1" lang="ja-JP" altLang="en-US" sz="2800" dirty="0"/>
              <a:t>ディスプレイ広告（予約型）</a:t>
            </a:r>
            <a:br>
              <a:rPr kumimoji="1" lang="en-US" altLang="ja-JP" sz="2800" dirty="0"/>
            </a:br>
            <a:r>
              <a:rPr lang="ja-JP" altLang="en-US" sz="2800" dirty="0"/>
              <a:t>セールスシート</a:t>
            </a:r>
            <a:endParaRPr kumimoji="1" lang="ja-JP" altLang="en-US" sz="2800" dirty="0"/>
          </a:p>
        </p:txBody>
      </p:sp>
    </p:spTree>
    <p:extLst>
      <p:ext uri="{BB962C8B-B14F-4D97-AF65-F5344CB8AC3E}">
        <p14:creationId xmlns:p14="http://schemas.microsoft.com/office/powerpoint/2010/main" val="26308896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お申し込み方法</a:t>
            </a:r>
          </a:p>
        </p:txBody>
      </p:sp>
      <p:sp>
        <p:nvSpPr>
          <p:cNvPr id="5" name="正方形/長方形 4">
            <a:extLst>
              <a:ext uri="{FF2B5EF4-FFF2-40B4-BE49-F238E27FC236}">
                <a16:creationId xmlns:a16="http://schemas.microsoft.com/office/drawing/2014/main" id="{3DAE1C74-56E4-FAA3-2E2F-1CC35A74A151}"/>
              </a:ext>
            </a:extLst>
          </p:cNvPr>
          <p:cNvSpPr/>
          <p:nvPr/>
        </p:nvSpPr>
        <p:spPr>
          <a:xfrm>
            <a:off x="623394" y="4175114"/>
            <a:ext cx="11089179" cy="943443"/>
          </a:xfrm>
          <a:prstGeom prst="rect">
            <a:avLst/>
          </a:prstGeom>
          <a:solidFill>
            <a:srgbClr val="FFFFFF"/>
          </a:solidFill>
          <a:ln w="9525" cap="flat" cmpd="sng" algn="ctr">
            <a:solidFill>
              <a:srgbClr val="656565"/>
            </a:solidFill>
            <a:prstDash val="solid"/>
          </a:ln>
          <a:effectLst>
            <a:outerShdw dist="38100" dir="2700000" algn="tl" rotWithShape="0">
              <a:srgbClr val="656565">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7" name="正方形/長方形 6">
            <a:extLst>
              <a:ext uri="{FF2B5EF4-FFF2-40B4-BE49-F238E27FC236}">
                <a16:creationId xmlns:a16="http://schemas.microsoft.com/office/drawing/2014/main" id="{0B8B4267-C54E-CCA8-5C2A-12F66860547A}"/>
              </a:ext>
            </a:extLst>
          </p:cNvPr>
          <p:cNvSpPr/>
          <p:nvPr/>
        </p:nvSpPr>
        <p:spPr>
          <a:xfrm>
            <a:off x="623394" y="2912631"/>
            <a:ext cx="11089179" cy="943443"/>
          </a:xfrm>
          <a:prstGeom prst="rect">
            <a:avLst/>
          </a:prstGeom>
          <a:solidFill>
            <a:srgbClr val="FFFFFF"/>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8" name="タイトル 2">
            <a:extLst>
              <a:ext uri="{FF2B5EF4-FFF2-40B4-BE49-F238E27FC236}">
                <a16:creationId xmlns:a16="http://schemas.microsoft.com/office/drawing/2014/main" id="{17E66B90-7EA3-C1B6-53FF-3EB44D58D846}"/>
              </a:ext>
            </a:extLst>
          </p:cNvPr>
          <p:cNvSpPr txBox="1">
            <a:spLocks/>
          </p:cNvSpPr>
          <p:nvPr/>
        </p:nvSpPr>
        <p:spPr>
          <a:xfrm>
            <a:off x="8765282" y="2592254"/>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となります</a:t>
            </a:r>
          </a:p>
        </p:txBody>
      </p:sp>
      <p:sp>
        <p:nvSpPr>
          <p:cNvPr id="9" name="タイトル 2">
            <a:extLst>
              <a:ext uri="{FF2B5EF4-FFF2-40B4-BE49-F238E27FC236}">
                <a16:creationId xmlns:a16="http://schemas.microsoft.com/office/drawing/2014/main" id="{F098D606-E5EA-9FC3-990D-316D3AE1A8DC}"/>
              </a:ext>
            </a:extLst>
          </p:cNvPr>
          <p:cNvSpPr txBox="1">
            <a:spLocks/>
          </p:cNvSpPr>
          <p:nvPr/>
        </p:nvSpPr>
        <p:spPr>
          <a:xfrm>
            <a:off x="479425" y="1044507"/>
            <a:ext cx="10235613" cy="1023357"/>
          </a:xfrm>
          <a:prstGeom prst="rect">
            <a:avLst/>
          </a:prstGeom>
        </p:spPr>
        <p:txBody>
          <a:bodyPr vert="horz" wrap="square" lIns="0" tIns="0" rIns="0" bIns="0" rtlCol="0" anchor="t">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以下のフローに沿ってお申し込み</a:t>
            </a:r>
            <a:r>
              <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の上、</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クリエイティブ制作委託約款の第</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9</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条</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支払条件</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にしたがってお支払いいただきます。ただし、協賛内容のうち広告配信を伴うものは当該広告商品のお申し込み方法に準じます。</a:t>
            </a:r>
            <a:endPar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詳細は、お申し込みのマニュアル資料</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Yahoo!</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広告ディスプレイ広告（予約型）広告関連サービスのお申込について</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をご参照ください。なお、お申し込み可能な代理店様に一部制限がございますので、事前に弊社担当営業までお問い合わせください。</a:t>
            </a:r>
            <a:endParaRPr kumimoji="1" lang="en-US" altLang="ja-JP" sz="12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p:txBody>
      </p:sp>
      <p:sp>
        <p:nvSpPr>
          <p:cNvPr id="10" name="ホームベース 58">
            <a:extLst>
              <a:ext uri="{FF2B5EF4-FFF2-40B4-BE49-F238E27FC236}">
                <a16:creationId xmlns:a16="http://schemas.microsoft.com/office/drawing/2014/main" id="{9ADB7FF5-35B7-4DA6-7B40-74DC86AD2611}"/>
              </a:ext>
            </a:extLst>
          </p:cNvPr>
          <p:cNvSpPr/>
          <p:nvPr/>
        </p:nvSpPr>
        <p:spPr>
          <a:xfrm>
            <a:off x="9607855"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11" name="ホームベース 59">
            <a:extLst>
              <a:ext uri="{FF2B5EF4-FFF2-40B4-BE49-F238E27FC236}">
                <a16:creationId xmlns:a16="http://schemas.microsoft.com/office/drawing/2014/main" id="{78E05B8C-6049-6E22-BF51-59F3C91745EE}"/>
              </a:ext>
            </a:extLst>
          </p:cNvPr>
          <p:cNvSpPr/>
          <p:nvPr/>
        </p:nvSpPr>
        <p:spPr>
          <a:xfrm>
            <a:off x="8247978"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12" name="ホームベース 60">
            <a:extLst>
              <a:ext uri="{FF2B5EF4-FFF2-40B4-BE49-F238E27FC236}">
                <a16:creationId xmlns:a16="http://schemas.microsoft.com/office/drawing/2014/main" id="{EB41EF08-153A-87BF-DE08-9FB4D4CDB507}"/>
              </a:ext>
            </a:extLst>
          </p:cNvPr>
          <p:cNvSpPr/>
          <p:nvPr/>
        </p:nvSpPr>
        <p:spPr>
          <a:xfrm>
            <a:off x="6609638" y="3005688"/>
            <a:ext cx="2117745"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制作・掲載準備</a:t>
            </a:r>
          </a:p>
        </p:txBody>
      </p:sp>
      <p:sp>
        <p:nvSpPr>
          <p:cNvPr id="13" name="ホームベース 61">
            <a:extLst>
              <a:ext uri="{FF2B5EF4-FFF2-40B4-BE49-F238E27FC236}">
                <a16:creationId xmlns:a16="http://schemas.microsoft.com/office/drawing/2014/main" id="{A6EA03E6-B8E3-8523-14AC-69EE7B5FF5E9}"/>
              </a:ext>
            </a:extLst>
          </p:cNvPr>
          <p:cNvSpPr/>
          <p:nvPr/>
        </p:nvSpPr>
        <p:spPr>
          <a:xfrm>
            <a:off x="5158733" y="3005688"/>
            <a:ext cx="1922721"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14" name="ホームベース 62">
            <a:extLst>
              <a:ext uri="{FF2B5EF4-FFF2-40B4-BE49-F238E27FC236}">
                <a16:creationId xmlns:a16="http://schemas.microsoft.com/office/drawing/2014/main" id="{005213AF-E609-B2D4-3545-00A9983FEB49}"/>
              </a:ext>
            </a:extLst>
          </p:cNvPr>
          <p:cNvSpPr/>
          <p:nvPr/>
        </p:nvSpPr>
        <p:spPr>
          <a:xfrm>
            <a:off x="3629869" y="3005688"/>
            <a:ext cx="2191977"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15" name="ホームベース 63">
            <a:extLst>
              <a:ext uri="{FF2B5EF4-FFF2-40B4-BE49-F238E27FC236}">
                <a16:creationId xmlns:a16="http://schemas.microsoft.com/office/drawing/2014/main" id="{161689C7-E820-BFFD-15FF-D269CC0424E8}"/>
              </a:ext>
            </a:extLst>
          </p:cNvPr>
          <p:cNvSpPr/>
          <p:nvPr/>
        </p:nvSpPr>
        <p:spPr>
          <a:xfrm>
            <a:off x="2117592" y="3005688"/>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6" name="ホームベース 64">
            <a:extLst>
              <a:ext uri="{FF2B5EF4-FFF2-40B4-BE49-F238E27FC236}">
                <a16:creationId xmlns:a16="http://schemas.microsoft.com/office/drawing/2014/main" id="{B866BD98-191F-4692-C6F1-E06FE6A66C6A}"/>
              </a:ext>
            </a:extLst>
          </p:cNvPr>
          <p:cNvSpPr/>
          <p:nvPr/>
        </p:nvSpPr>
        <p:spPr>
          <a:xfrm>
            <a:off x="1415480" y="3005688"/>
            <a:ext cx="1734203" cy="7596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ご連絡</a:t>
            </a:r>
          </a:p>
        </p:txBody>
      </p:sp>
      <p:sp>
        <p:nvSpPr>
          <p:cNvPr id="17" name="ホームベース 65">
            <a:extLst>
              <a:ext uri="{FF2B5EF4-FFF2-40B4-BE49-F238E27FC236}">
                <a16:creationId xmlns:a16="http://schemas.microsoft.com/office/drawing/2014/main" id="{95DDE777-AE20-2000-9C70-ED1DF8CB9AC3}"/>
              </a:ext>
            </a:extLst>
          </p:cNvPr>
          <p:cNvSpPr/>
          <p:nvPr/>
        </p:nvSpPr>
        <p:spPr>
          <a:xfrm>
            <a:off x="9607855" y="4256702"/>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18" name="ホームベース 66">
            <a:extLst>
              <a:ext uri="{FF2B5EF4-FFF2-40B4-BE49-F238E27FC236}">
                <a16:creationId xmlns:a16="http://schemas.microsoft.com/office/drawing/2014/main" id="{4C44F6D0-9E3B-B7D5-4273-A12C6E69D840}"/>
              </a:ext>
            </a:extLst>
          </p:cNvPr>
          <p:cNvSpPr/>
          <p:nvPr/>
        </p:nvSpPr>
        <p:spPr>
          <a:xfrm>
            <a:off x="6609638" y="4256702"/>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19" name="ホームベース 67">
            <a:extLst>
              <a:ext uri="{FF2B5EF4-FFF2-40B4-BE49-F238E27FC236}">
                <a16:creationId xmlns:a16="http://schemas.microsoft.com/office/drawing/2014/main" id="{D370CB4A-AE71-210D-9E0F-5EA3F596608D}"/>
              </a:ext>
            </a:extLst>
          </p:cNvPr>
          <p:cNvSpPr/>
          <p:nvPr/>
        </p:nvSpPr>
        <p:spPr>
          <a:xfrm>
            <a:off x="5158733" y="4256702"/>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20" name="ホームベース 68">
            <a:extLst>
              <a:ext uri="{FF2B5EF4-FFF2-40B4-BE49-F238E27FC236}">
                <a16:creationId xmlns:a16="http://schemas.microsoft.com/office/drawing/2014/main" id="{DCA98CB3-FDD4-72D1-34DD-D5034A7C29F0}"/>
              </a:ext>
            </a:extLst>
          </p:cNvPr>
          <p:cNvSpPr/>
          <p:nvPr/>
        </p:nvSpPr>
        <p:spPr>
          <a:xfrm>
            <a:off x="3629869" y="425670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21" name="ホームベース 69">
            <a:extLst>
              <a:ext uri="{FF2B5EF4-FFF2-40B4-BE49-F238E27FC236}">
                <a16:creationId xmlns:a16="http://schemas.microsoft.com/office/drawing/2014/main" id="{BADE96F7-1489-646B-AA3A-8FAB3EAB2FA2}"/>
              </a:ext>
            </a:extLst>
          </p:cNvPr>
          <p:cNvSpPr/>
          <p:nvPr/>
        </p:nvSpPr>
        <p:spPr>
          <a:xfrm>
            <a:off x="2563321" y="4256702"/>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22" name="直線コネクタ 21">
            <a:extLst>
              <a:ext uri="{FF2B5EF4-FFF2-40B4-BE49-F238E27FC236}">
                <a16:creationId xmlns:a16="http://schemas.microsoft.com/office/drawing/2014/main" id="{011B83A6-858A-1985-6440-EFD71046A794}"/>
              </a:ext>
            </a:extLst>
          </p:cNvPr>
          <p:cNvCxnSpPr>
            <a:cxnSpLocks/>
          </p:cNvCxnSpPr>
          <p:nvPr/>
        </p:nvCxnSpPr>
        <p:spPr>
          <a:xfrm>
            <a:off x="7085176" y="2796651"/>
            <a:ext cx="0" cy="2321906"/>
          </a:xfrm>
          <a:prstGeom prst="line">
            <a:avLst/>
          </a:prstGeom>
          <a:noFill/>
          <a:ln w="34925" cap="flat" cmpd="sng" algn="ctr">
            <a:solidFill>
              <a:srgbClr val="C9002C"/>
            </a:solidFill>
            <a:prstDash val="sysDot"/>
          </a:ln>
          <a:effectLst>
            <a:glow rad="38651">
              <a:srgbClr val="FFFFFF"/>
            </a:glow>
          </a:effectLst>
        </p:spPr>
      </p:cxnSp>
      <p:grpSp>
        <p:nvGrpSpPr>
          <p:cNvPr id="23" name="グループ化 22">
            <a:extLst>
              <a:ext uri="{FF2B5EF4-FFF2-40B4-BE49-F238E27FC236}">
                <a16:creationId xmlns:a16="http://schemas.microsoft.com/office/drawing/2014/main" id="{1E244ABA-AC2B-FF4D-ADDB-0BD2C29EE0EB}"/>
              </a:ext>
            </a:extLst>
          </p:cNvPr>
          <p:cNvGrpSpPr/>
          <p:nvPr/>
        </p:nvGrpSpPr>
        <p:grpSpPr>
          <a:xfrm>
            <a:off x="6838767" y="2316263"/>
            <a:ext cx="1876415" cy="469804"/>
            <a:chOff x="6757793" y="2283586"/>
            <a:chExt cx="1876415" cy="469804"/>
          </a:xfrm>
        </p:grpSpPr>
        <p:sp>
          <p:nvSpPr>
            <p:cNvPr id="24" name="テキスト ボックス 23">
              <a:extLst>
                <a:ext uri="{FF2B5EF4-FFF2-40B4-BE49-F238E27FC236}">
                  <a16:creationId xmlns:a16="http://schemas.microsoft.com/office/drawing/2014/main" id="{E69BD98F-8538-EBC2-3E5F-9F2803020EB3}"/>
                </a:ext>
              </a:extLst>
            </p:cNvPr>
            <p:cNvSpPr txBox="1"/>
            <p:nvPr/>
          </p:nvSpPr>
          <p:spPr>
            <a:xfrm>
              <a:off x="6757793" y="2285390"/>
              <a:ext cx="1876415" cy="468000"/>
            </a:xfrm>
            <a:prstGeom prst="roundRect">
              <a:avLst>
                <a:gd name="adj" fmla="val 50000"/>
              </a:avLst>
            </a:prstGeom>
            <a:solidFill>
              <a:srgbClr val="FFFFFF"/>
            </a:solidFill>
            <a:ln w="25400">
              <a:solidFill>
                <a:srgbClr val="C9002C"/>
              </a:solidFill>
            </a:ln>
          </p:spPr>
          <p:txBody>
            <a:bodyPr wrap="square" lIns="576000" tIns="36000" bIns="0" rtlCol="0" anchor="ctr">
              <a:noAutofit/>
            </a:bodyPr>
            <a:lstStyle/>
            <a:p>
              <a:pPr>
                <a:defRPr/>
              </a:pPr>
              <a:r>
                <a:rPr kumimoji="0" lang="ja-JP" altLang="en-US" sz="1600" kern="0" dirty="0">
                  <a:solidFill>
                    <a:srgbClr val="C9002C"/>
                  </a:solidFill>
                  <a:latin typeface="Meiryo" panose="020B0604030504040204" pitchFamily="34" charset="-128"/>
                  <a:ea typeface="Meiryo" panose="020B0604030504040204" pitchFamily="34" charset="-128"/>
                </a:rPr>
                <a:t>契約成立</a:t>
              </a:r>
            </a:p>
          </p:txBody>
        </p:sp>
        <p:pic>
          <p:nvPicPr>
            <p:cNvPr id="25" name="グラフィックス 24" descr="バッジ: チェックマーク 1 単色塗りつぶし">
              <a:extLst>
                <a:ext uri="{FF2B5EF4-FFF2-40B4-BE49-F238E27FC236}">
                  <a16:creationId xmlns:a16="http://schemas.microsoft.com/office/drawing/2014/main" id="{DDF1C628-9B8B-29CD-E1F0-9FB19433168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57793" y="2283586"/>
              <a:ext cx="469037" cy="469037"/>
            </a:xfrm>
            <a:prstGeom prst="rect">
              <a:avLst/>
            </a:prstGeom>
          </p:spPr>
        </p:pic>
      </p:grpSp>
      <p:grpSp>
        <p:nvGrpSpPr>
          <p:cNvPr id="26" name="グループ化 25">
            <a:extLst>
              <a:ext uri="{FF2B5EF4-FFF2-40B4-BE49-F238E27FC236}">
                <a16:creationId xmlns:a16="http://schemas.microsoft.com/office/drawing/2014/main" id="{4AC7749E-F51C-58E7-B8C8-35C50FDF2738}"/>
              </a:ext>
            </a:extLst>
          </p:cNvPr>
          <p:cNvGrpSpPr/>
          <p:nvPr/>
        </p:nvGrpSpPr>
        <p:grpSpPr>
          <a:xfrm>
            <a:off x="497907" y="2725521"/>
            <a:ext cx="885476" cy="1130553"/>
            <a:chOff x="455043" y="2752415"/>
            <a:chExt cx="885476" cy="1130553"/>
          </a:xfrm>
        </p:grpSpPr>
        <p:sp>
          <p:nvSpPr>
            <p:cNvPr id="27" name="角丸四角形 75">
              <a:extLst>
                <a:ext uri="{FF2B5EF4-FFF2-40B4-BE49-F238E27FC236}">
                  <a16:creationId xmlns:a16="http://schemas.microsoft.com/office/drawing/2014/main" id="{2826C815-7B40-8CB4-D727-649B0297EBE4}"/>
                </a:ext>
              </a:extLst>
            </p:cNvPr>
            <p:cNvSpPr/>
            <p:nvPr/>
          </p:nvSpPr>
          <p:spPr>
            <a:xfrm>
              <a:off x="455043" y="2752415"/>
              <a:ext cx="885476" cy="1036964"/>
            </a:xfrm>
            <a:prstGeom prst="roundRect">
              <a:avLst>
                <a:gd name="adj" fmla="val 2711"/>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LINE</a:t>
              </a:r>
            </a:p>
            <a:p>
              <a:pPr algn="ctr">
                <a:defRPr/>
              </a:pPr>
              <a:r>
                <a:rPr kumimoji="0" lang="ja-JP" altLang="en-US" sz="1200" b="1" kern="0" dirty="0">
                  <a:solidFill>
                    <a:srgbClr val="FFFFFF"/>
                  </a:solidFill>
                  <a:latin typeface="Meiryo" panose="020B0604030504040204" pitchFamily="34" charset="-128"/>
                  <a:ea typeface="Meiryo" panose="020B0604030504040204" pitchFamily="34" charset="-128"/>
                </a:rPr>
                <a:t>ヤフー</a:t>
              </a:r>
            </a:p>
          </p:txBody>
        </p:sp>
        <p:sp>
          <p:nvSpPr>
            <p:cNvPr id="28" name="直角三角形 27">
              <a:extLst>
                <a:ext uri="{FF2B5EF4-FFF2-40B4-BE49-F238E27FC236}">
                  <a16:creationId xmlns:a16="http://schemas.microsoft.com/office/drawing/2014/main" id="{2DC92589-1F3C-FB1A-1CA2-AD789B491A52}"/>
                </a:ext>
              </a:extLst>
            </p:cNvPr>
            <p:cNvSpPr>
              <a:spLocks noChangeAspect="1"/>
            </p:cNvSpPr>
            <p:nvPr/>
          </p:nvSpPr>
          <p:spPr>
            <a:xfrm rot="10800000">
              <a:off x="462842" y="3779862"/>
              <a:ext cx="157590" cy="103106"/>
            </a:xfrm>
            <a:prstGeom prst="rtTriangle">
              <a:avLst/>
            </a:prstGeom>
            <a:solidFill>
              <a:srgbClr val="C9002C">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29" name="直線コネクタ 28">
            <a:extLst>
              <a:ext uri="{FF2B5EF4-FFF2-40B4-BE49-F238E27FC236}">
                <a16:creationId xmlns:a16="http://schemas.microsoft.com/office/drawing/2014/main" id="{80B3A4FC-EA6B-98AA-76BA-F1B99447EDF8}"/>
              </a:ext>
            </a:extLst>
          </p:cNvPr>
          <p:cNvCxnSpPr>
            <a:cxnSpLocks/>
          </p:cNvCxnSpPr>
          <p:nvPr/>
        </p:nvCxnSpPr>
        <p:spPr>
          <a:xfrm>
            <a:off x="2683079" y="4889738"/>
            <a:ext cx="0" cy="519310"/>
          </a:xfrm>
          <a:prstGeom prst="line">
            <a:avLst/>
          </a:prstGeom>
          <a:noFill/>
          <a:ln w="9525" cap="flat" cmpd="sng" algn="ctr">
            <a:solidFill>
              <a:srgbClr val="545454"/>
            </a:solidFill>
            <a:prstDash val="solid"/>
          </a:ln>
          <a:effectLst/>
        </p:spPr>
      </p:cxnSp>
      <p:sp>
        <p:nvSpPr>
          <p:cNvPr id="30" name="円/楕円 78">
            <a:extLst>
              <a:ext uri="{FF2B5EF4-FFF2-40B4-BE49-F238E27FC236}">
                <a16:creationId xmlns:a16="http://schemas.microsoft.com/office/drawing/2014/main" id="{14BC67E6-1950-BD6C-F6F1-8FAB5B0B103F}"/>
              </a:ext>
            </a:extLst>
          </p:cNvPr>
          <p:cNvSpPr>
            <a:spLocks noChangeAspect="1"/>
          </p:cNvSpPr>
          <p:nvPr/>
        </p:nvSpPr>
        <p:spPr>
          <a:xfrm>
            <a:off x="2629079" y="4835738"/>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1" name="タイトル 2">
            <a:extLst>
              <a:ext uri="{FF2B5EF4-FFF2-40B4-BE49-F238E27FC236}">
                <a16:creationId xmlns:a16="http://schemas.microsoft.com/office/drawing/2014/main" id="{E129A285-4292-46B8-8366-5F7A5EACB044}"/>
              </a:ext>
            </a:extLst>
          </p:cNvPr>
          <p:cNvSpPr txBox="1">
            <a:spLocks/>
          </p:cNvSpPr>
          <p:nvPr/>
        </p:nvSpPr>
        <p:spPr>
          <a:xfrm>
            <a:off x="2563321" y="5332320"/>
            <a:ext cx="2511489" cy="1058527"/>
          </a:xfrm>
          <a:prstGeom prst="rect">
            <a:avLst/>
          </a:prstGeom>
          <a:solidFill>
            <a:srgbClr val="FFFFFF"/>
          </a:solidFill>
          <a:ln>
            <a:solidFill>
              <a:srgbClr val="656565"/>
            </a:solidFill>
          </a:ln>
        </p:spPr>
        <p:txBody>
          <a:bodyPr vert="horz" wrap="none" lIns="108000" tIns="144000" rIns="144000" bIns="10800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以下をセット</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で確認いただきます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フォーム</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に</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記載の申し込み</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内容</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商品</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資料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該当</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する約款</a:t>
            </a:r>
          </a:p>
        </p:txBody>
      </p:sp>
      <p:grpSp>
        <p:nvGrpSpPr>
          <p:cNvPr id="32" name="グループ化 31">
            <a:extLst>
              <a:ext uri="{FF2B5EF4-FFF2-40B4-BE49-F238E27FC236}">
                <a16:creationId xmlns:a16="http://schemas.microsoft.com/office/drawing/2014/main" id="{8C69AAB9-36F7-B68F-D874-A35E635C0056}"/>
              </a:ext>
            </a:extLst>
          </p:cNvPr>
          <p:cNvGrpSpPr/>
          <p:nvPr/>
        </p:nvGrpSpPr>
        <p:grpSpPr>
          <a:xfrm>
            <a:off x="497907" y="3985671"/>
            <a:ext cx="885476" cy="1134053"/>
            <a:chOff x="455043" y="4012565"/>
            <a:chExt cx="885476" cy="1134053"/>
          </a:xfrm>
        </p:grpSpPr>
        <p:sp>
          <p:nvSpPr>
            <p:cNvPr id="33" name="直角三角形 32">
              <a:extLst>
                <a:ext uri="{FF2B5EF4-FFF2-40B4-BE49-F238E27FC236}">
                  <a16:creationId xmlns:a16="http://schemas.microsoft.com/office/drawing/2014/main" id="{D90E6787-9A7B-219F-EB85-C378CAF4E613}"/>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4" name="角丸四角形 82">
              <a:extLst>
                <a:ext uri="{FF2B5EF4-FFF2-40B4-BE49-F238E27FC236}">
                  <a16:creationId xmlns:a16="http://schemas.microsoft.com/office/drawing/2014/main" id="{7C542DCA-1B44-94F2-1044-8FCE5929E57C}"/>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35" name="直角三角形 34">
            <a:extLst>
              <a:ext uri="{FF2B5EF4-FFF2-40B4-BE49-F238E27FC236}">
                <a16:creationId xmlns:a16="http://schemas.microsoft.com/office/drawing/2014/main" id="{477E4719-A8A5-DA76-03F2-9050F9A2E9F9}"/>
              </a:ext>
            </a:extLst>
          </p:cNvPr>
          <p:cNvSpPr>
            <a:spLocks noChangeAspect="1"/>
          </p:cNvSpPr>
          <p:nvPr/>
        </p:nvSpPr>
        <p:spPr>
          <a:xfrm rot="10800000">
            <a:off x="1197343" y="2761542"/>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6" name="直角三角形 35">
            <a:extLst>
              <a:ext uri="{FF2B5EF4-FFF2-40B4-BE49-F238E27FC236}">
                <a16:creationId xmlns:a16="http://schemas.microsoft.com/office/drawing/2014/main" id="{D236669C-E4E8-C2FC-9D04-171D7772E642}"/>
              </a:ext>
            </a:extLst>
          </p:cNvPr>
          <p:cNvSpPr>
            <a:spLocks noChangeAspect="1"/>
          </p:cNvSpPr>
          <p:nvPr/>
        </p:nvSpPr>
        <p:spPr>
          <a:xfrm rot="10800000">
            <a:off x="1197343" y="4023109"/>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37" name="直線コネクタ 36">
            <a:extLst>
              <a:ext uri="{FF2B5EF4-FFF2-40B4-BE49-F238E27FC236}">
                <a16:creationId xmlns:a16="http://schemas.microsoft.com/office/drawing/2014/main" id="{49631423-87FB-8054-5C2B-67A28193F5C3}"/>
              </a:ext>
            </a:extLst>
          </p:cNvPr>
          <p:cNvCxnSpPr/>
          <p:nvPr/>
        </p:nvCxnSpPr>
        <p:spPr>
          <a:xfrm>
            <a:off x="620432" y="3393106"/>
            <a:ext cx="576000" cy="0"/>
          </a:xfrm>
          <a:prstGeom prst="line">
            <a:avLst/>
          </a:prstGeom>
          <a:noFill/>
          <a:ln w="12700" cap="flat" cmpd="sng" algn="ctr">
            <a:solidFill>
              <a:srgbClr val="FFFFFF"/>
            </a:solidFill>
            <a:prstDash val="solid"/>
          </a:ln>
          <a:effectLst/>
        </p:spPr>
      </p:cxnSp>
      <p:cxnSp>
        <p:nvCxnSpPr>
          <p:cNvPr id="38" name="直線コネクタ 37">
            <a:extLst>
              <a:ext uri="{FF2B5EF4-FFF2-40B4-BE49-F238E27FC236}">
                <a16:creationId xmlns:a16="http://schemas.microsoft.com/office/drawing/2014/main" id="{CBBAA1C5-F1DB-ED61-BCE4-53EDF36A252C}"/>
              </a:ext>
            </a:extLst>
          </p:cNvPr>
          <p:cNvCxnSpPr/>
          <p:nvPr/>
        </p:nvCxnSpPr>
        <p:spPr>
          <a:xfrm>
            <a:off x="597070" y="4668199"/>
            <a:ext cx="576000" cy="0"/>
          </a:xfrm>
          <a:prstGeom prst="line">
            <a:avLst/>
          </a:prstGeom>
          <a:noFill/>
          <a:ln w="12700" cap="flat" cmpd="sng" algn="ctr">
            <a:solidFill>
              <a:srgbClr val="FFFFFF"/>
            </a:solidFill>
            <a:prstDash val="solid"/>
          </a:ln>
          <a:effectLst/>
        </p:spPr>
      </p:cxnSp>
    </p:spTree>
    <p:extLst>
      <p:ext uri="{BB962C8B-B14F-4D97-AF65-F5344CB8AC3E}">
        <p14:creationId xmlns:p14="http://schemas.microsoft.com/office/powerpoint/2010/main" val="1331585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03</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その他・注意事項</a:t>
            </a:r>
            <a:endParaRPr lang="en-US" altLang="ja-JP" dirty="0"/>
          </a:p>
        </p:txBody>
      </p:sp>
      <p:pic>
        <p:nvPicPr>
          <p:cNvPr id="8" name="図プレースホルダー 7" descr="アイコン&#10;&#10;自動的に生成された説明">
            <a:extLst>
              <a:ext uri="{FF2B5EF4-FFF2-40B4-BE49-F238E27FC236}">
                <a16:creationId xmlns:a16="http://schemas.microsoft.com/office/drawing/2014/main" id="{1506DEF2-3508-6531-283E-31A2C060C8D8}"/>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21278030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注意事項</a:t>
            </a:r>
            <a:endParaRPr kumimoji="1" lang="ja-JP" altLang="en-US" dirty="0"/>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6" name="Rectangle 46"/>
          <p:cNvSpPr>
            <a:spLocks noChangeArrowheads="1"/>
          </p:cNvSpPr>
          <p:nvPr/>
        </p:nvSpPr>
        <p:spPr bwMode="auto">
          <a:xfrm>
            <a:off x="381724" y="1209798"/>
            <a:ext cx="11342574" cy="5062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dirty="0">
                <a:solidFill>
                  <a:schemeClr val="accent3"/>
                </a:solidFill>
                <a:latin typeface="メイリオ"/>
                <a:ea typeface="メイリオ"/>
              </a:rPr>
              <a:t>■編集・制作</a:t>
            </a:r>
            <a:endParaRPr lang="en-US" altLang="ja-JP" sz="1400" dirty="0">
              <a:solidFill>
                <a:schemeClr val="accent3"/>
              </a:solidFill>
              <a:latin typeface="メイリオ"/>
              <a:ea typeface="メイリオ"/>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・企画内容は申込者・広告主様と</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dirty="0">
                <a:solidFill>
                  <a:schemeClr val="accent3"/>
                </a:solidFill>
                <a:latin typeface="メイリオ" panose="020B0604030504040204" pitchFamily="50" charset="-128"/>
                <a:ea typeface="メイリオ" panose="020B0604030504040204" pitchFamily="50" charset="-128"/>
              </a:rPr>
              <a:t>ヤフーとの間で協議の上決定し、最終的な編集権は</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dirty="0">
                <a:solidFill>
                  <a:schemeClr val="accent3"/>
                </a:solidFill>
                <a:latin typeface="メイリオ" panose="020B0604030504040204" pitchFamily="50" charset="-128"/>
                <a:ea typeface="メイリオ" panose="020B0604030504040204" pitchFamily="50" charset="-128"/>
              </a:rPr>
              <a:t>ヤフーに帰属します。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・申込者・広告主様より提供いただく製品画像等の素材については第三者の権利を侵害するものではないこと、および記載内容に係わる財産権全ての権利処理が完了</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していること、情報の正確性について</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dirty="0">
                <a:solidFill>
                  <a:schemeClr val="accent3"/>
                </a:solidFill>
                <a:latin typeface="メイリオ" panose="020B0604030504040204" pitchFamily="50" charset="-128"/>
                <a:ea typeface="メイリオ" panose="020B0604030504040204" pitchFamily="50" charset="-128"/>
              </a:rPr>
              <a:t>ヤフーに対して保証いただくものとします。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050" dirty="0">
                <a:solidFill>
                  <a:schemeClr val="accent3"/>
                </a:solidFill>
                <a:latin typeface="メイリオ" panose="020B0604030504040204" pitchFamily="50" charset="-128"/>
                <a:ea typeface="メイリオ" panose="020B0604030504040204" pitchFamily="50" charset="-128"/>
              </a:rPr>
              <a:t>　・企画ページ上には「提供：○○」のスポンサークレジットの掲載が必須となります。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050" dirty="0">
                <a:solidFill>
                  <a:schemeClr val="accent3"/>
                </a:solidFill>
                <a:latin typeface="メイリオ"/>
                <a:ea typeface="メイリオ"/>
              </a:rPr>
              <a:t>　・原則として掲載終了後はアーカイブ保存せず、企画ページは削除いたします。</a:t>
            </a:r>
            <a:endParaRPr lang="en-US" altLang="ja-JP" sz="1050" dirty="0">
              <a:solidFill>
                <a:schemeClr val="accent3"/>
              </a:solidFill>
              <a:latin typeface="メイリオ"/>
              <a:ea typeface="メイリオ"/>
            </a:endParaRPr>
          </a:p>
          <a:p>
            <a:pPr eaLnBrk="1" hangingPunct="1">
              <a:spcBef>
                <a:spcPct val="0"/>
              </a:spcBef>
              <a:buFontTx/>
              <a:buNone/>
            </a:pPr>
            <a:endParaRPr lang="en-US" altLang="ja-JP" sz="160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400" dirty="0">
                <a:solidFill>
                  <a:schemeClr val="accent3"/>
                </a:solidFill>
                <a:latin typeface="メイリオ"/>
                <a:ea typeface="メイリオ"/>
              </a:rPr>
              <a:t>■災害情報告知モジュールの掲載</a:t>
            </a:r>
            <a:endParaRPr lang="en-US" altLang="ja-JP" sz="1400" dirty="0">
              <a:solidFill>
                <a:schemeClr val="accent3"/>
              </a:solidFill>
              <a:latin typeface="メイリオ"/>
              <a:ea typeface="メイリオ"/>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・地震、津波、その他有事が発生した際、</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dirty="0">
                <a:solidFill>
                  <a:schemeClr val="accent3"/>
                </a:solidFill>
                <a:latin typeface="メイリオ" panose="020B0604030504040204" pitchFamily="50" charset="-128"/>
                <a:ea typeface="メイリオ" panose="020B0604030504040204" pitchFamily="50" charset="-128"/>
              </a:rPr>
              <a:t>ヤフーを利用するお客様に対して速やかに災害情報をお伝えするために、企画ページについても、ページ上部に災害情報</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告知モジュールの掲載を行います。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accent3"/>
                </a:solidFill>
                <a:latin typeface="メイリオ"/>
                <a:ea typeface="メイリオ"/>
              </a:rPr>
              <a:t>　　</a:t>
            </a:r>
            <a:r>
              <a:rPr lang="en-US" altLang="ja-JP" sz="1050" dirty="0">
                <a:solidFill>
                  <a:schemeClr val="accent3"/>
                </a:solidFill>
                <a:latin typeface="メイリオ"/>
                <a:ea typeface="メイリオ"/>
              </a:rPr>
              <a:t>※</a:t>
            </a:r>
            <a:r>
              <a:rPr lang="ja-JP" altLang="en-US" sz="1050" dirty="0">
                <a:solidFill>
                  <a:schemeClr val="accent3"/>
                </a:solidFill>
                <a:latin typeface="メイリオ"/>
                <a:ea typeface="メイリオ"/>
              </a:rPr>
              <a:t>掲載方法（場所、内容、タイミングと期間など）は、</a:t>
            </a:r>
            <a:r>
              <a:rPr lang="en-US" altLang="ja-JP" sz="1050" dirty="0">
                <a:solidFill>
                  <a:schemeClr val="accent3"/>
                </a:solidFill>
                <a:latin typeface="メイリオ"/>
                <a:ea typeface="メイリオ"/>
              </a:rPr>
              <a:t>LINE</a:t>
            </a:r>
            <a:r>
              <a:rPr lang="ja-JP" altLang="en-US" sz="1050" dirty="0">
                <a:solidFill>
                  <a:schemeClr val="accent3"/>
                </a:solidFill>
                <a:latin typeface="メイリオ"/>
                <a:ea typeface="メイリオ"/>
              </a:rPr>
              <a:t>ヤフーの統一運用ルールにしたがいます。</a:t>
            </a:r>
            <a:endParaRPr lang="en-US" altLang="ja-JP" sz="1050" dirty="0">
              <a:solidFill>
                <a:schemeClr val="accent3"/>
              </a:solidFill>
              <a:latin typeface="メイリオ"/>
              <a:ea typeface="メイリオ"/>
            </a:endParaRPr>
          </a:p>
          <a:p>
            <a:pPr eaLnBrk="1" hangingPunct="1">
              <a:spcBef>
                <a:spcPct val="0"/>
              </a:spcBef>
              <a:buFontTx/>
              <a:buNone/>
            </a:pPr>
            <a:endParaRPr lang="en-US" altLang="ja-JP" sz="160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400" dirty="0">
                <a:solidFill>
                  <a:schemeClr val="accent3"/>
                </a:solidFill>
                <a:latin typeface="メイリオ"/>
                <a:ea typeface="メイリオ"/>
              </a:rPr>
              <a:t>■誘導広告</a:t>
            </a:r>
          </a:p>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1050" dirty="0">
                <a:solidFill>
                  <a:schemeClr val="accent3"/>
                </a:solidFill>
                <a:latin typeface="メイリオ" panose="020B0604030504040204" pitchFamily="50" charset="-128"/>
                <a:ea typeface="メイリオ" panose="020B0604030504040204" pitchFamily="50" charset="-128"/>
              </a:rPr>
              <a:t>　・</a:t>
            </a:r>
            <a:r>
              <a:rPr kumimoji="1" lang="ja-JP" altLang="en-US" sz="1050" b="0" i="0" u="none" strike="noStrike" kern="120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rPr>
              <a:t>誘導広告を申込者・広告主様で制作いただく場合、別紙「</a:t>
            </a:r>
            <a:r>
              <a:rPr kumimoji="1" lang="ja-JP" altLang="en-US" sz="1050" b="0" i="0" u="none" strike="noStrike" kern="120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hlinkClick r:id="rId3"/>
              </a:rPr>
              <a:t>タイアップ広告・クリエイティブ企画商品の誘導広告クリエイティブにおける表記ガイドライン</a:t>
            </a:r>
            <a:r>
              <a:rPr kumimoji="1" lang="ja-JP" altLang="en-US" sz="1050" b="0" i="0" u="none" strike="noStrike" kern="120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rPr>
              <a:t>」を遵守してください。</a:t>
            </a:r>
            <a:endParaRPr kumimoji="1" lang="en-US" altLang="ja-JP" sz="1050" b="0" i="0" u="none" strike="noStrike" kern="120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また原則として、タイアップを実施する</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dirty="0">
                <a:solidFill>
                  <a:schemeClr val="accent3"/>
                </a:solidFill>
                <a:latin typeface="メイリオ" panose="020B0604030504040204" pitchFamily="50" charset="-128"/>
                <a:ea typeface="メイリオ" panose="020B0604030504040204" pitchFamily="50" charset="-128"/>
              </a:rPr>
              <a:t>ヤフーサービスのロゴやテキストの掲載が必須となります。そのため、通常の審査とは別にサービス部門でのブランド</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チェックが必要となりますので、必ず入稿前に弊社担当営業を通じてクリエイティブの確認をご依頼願います。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a:solidFill>
                <a:schemeClr val="accent3"/>
              </a:solidFill>
              <a:latin typeface="メイリオ"/>
              <a:ea typeface="メイリオ"/>
            </a:endParaRPr>
          </a:p>
          <a:p>
            <a:pPr marL="0" lvl="0" indent="0" eaLnBrk="1" hangingPunct="1">
              <a:spcBef>
                <a:spcPct val="0"/>
              </a:spcBef>
              <a:buNone/>
            </a:pPr>
            <a:r>
              <a:rPr lang="ja-JP" altLang="en-US" sz="1400" dirty="0">
                <a:solidFill>
                  <a:schemeClr val="accent3"/>
                </a:solidFill>
                <a:latin typeface="メイリオ"/>
                <a:ea typeface="メイリオ"/>
              </a:rPr>
              <a:t>■効果計測用</a:t>
            </a:r>
            <a:r>
              <a:rPr lang="en-US" altLang="ja-JP" sz="1400" dirty="0">
                <a:solidFill>
                  <a:schemeClr val="accent3"/>
                </a:solidFill>
                <a:latin typeface="メイリオ"/>
                <a:ea typeface="メイリオ"/>
              </a:rPr>
              <a:t>URL</a:t>
            </a:r>
          </a:p>
          <a:p>
            <a:pPr marL="0" lvl="0" indent="0" eaLnBrk="1" hangingPunct="1">
              <a:spcBef>
                <a:spcPct val="0"/>
              </a:spcBef>
              <a:buNone/>
            </a:pPr>
            <a:r>
              <a:rPr lang="ja-JP" altLang="en-US" sz="1050" dirty="0">
                <a:solidFill>
                  <a:schemeClr val="accent3"/>
                </a:solidFill>
                <a:latin typeface="メイリオ" panose="020B0604030504040204" pitchFamily="50" charset="-128"/>
                <a:ea typeface="メイリオ" panose="020B0604030504040204" pitchFamily="50" charset="-128"/>
              </a:rPr>
              <a:t>　・セキュリティ等の観点から、下記いずれの場合もリンク先への効果計測用のパラメータ付き</a:t>
            </a:r>
            <a:r>
              <a:rPr lang="en-US" altLang="ja-JP" sz="1050" dirty="0">
                <a:solidFill>
                  <a:schemeClr val="accent3"/>
                </a:solidFill>
                <a:latin typeface="メイリオ" panose="020B0604030504040204" pitchFamily="50" charset="-128"/>
                <a:ea typeface="メイリオ" panose="020B0604030504040204" pitchFamily="50" charset="-128"/>
              </a:rPr>
              <a:t>URL</a:t>
            </a:r>
            <a:r>
              <a:rPr lang="ja-JP" altLang="en-US" sz="1050" dirty="0">
                <a:solidFill>
                  <a:schemeClr val="accent3"/>
                </a:solidFill>
                <a:latin typeface="メイリオ" panose="020B0604030504040204" pitchFamily="50" charset="-128"/>
                <a:ea typeface="メイリオ" panose="020B0604030504040204" pitchFamily="50" charset="-128"/>
              </a:rPr>
              <a:t>の設定は不可となります。ただし、一部効果計測ベンダーに</a:t>
            </a:r>
            <a:endParaRPr lang="en-US" altLang="ja-JP" sz="1050" dirty="0">
              <a:solidFill>
                <a:schemeClr val="accent3"/>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accent3"/>
                </a:solidFill>
                <a:latin typeface="メイリオ" panose="020B0604030504040204" pitchFamily="50" charset="-128"/>
                <a:ea typeface="メイリオ" panose="020B0604030504040204" pitchFamily="50" charset="-128"/>
              </a:rPr>
              <a:t>　　おいては効果測定データ取扱約款の確認・同意をいただいた上で設定することが可能です。弊社担当営業までご相談ください。</a:t>
            </a:r>
            <a:endParaRPr lang="en-US" altLang="ja-JP" sz="1050" dirty="0">
              <a:solidFill>
                <a:schemeClr val="accent3"/>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accent3"/>
                </a:solidFill>
                <a:latin typeface="メイリオ" panose="020B0604030504040204" pitchFamily="50" charset="-128"/>
                <a:ea typeface="メイリオ" panose="020B0604030504040204" pitchFamily="50" charset="-128"/>
              </a:rPr>
              <a:t>　　　　誘導広告→企画ページ ｜ 企画ページ→広告主様サイト</a:t>
            </a:r>
            <a:endParaRPr lang="en-US" altLang="ja-JP" sz="1050" dirty="0">
              <a:solidFill>
                <a:schemeClr val="accent3"/>
              </a:solidFill>
              <a:latin typeface="メイリオ"/>
              <a:ea typeface="メイリオ"/>
            </a:endParaRPr>
          </a:p>
          <a:p>
            <a:pPr marL="0" lvl="0" indent="0" eaLnBrk="1" hangingPunct="1">
              <a:spcBef>
                <a:spcPct val="0"/>
              </a:spcBef>
              <a:buNone/>
            </a:pPr>
            <a:endParaRPr lang="en-US" altLang="ja-JP" sz="1600" dirty="0">
              <a:solidFill>
                <a:schemeClr val="accent3"/>
              </a:solidFill>
              <a:latin typeface="メイリオ"/>
              <a:ea typeface="メイリオ"/>
            </a:endParaRPr>
          </a:p>
          <a:p>
            <a:pPr marL="0" lvl="0" indent="0" eaLnBrk="1" hangingPunct="1">
              <a:spcBef>
                <a:spcPct val="0"/>
              </a:spcBef>
              <a:buNone/>
            </a:pPr>
            <a:r>
              <a:rPr lang="ja-JP" altLang="en-US" sz="1400" dirty="0">
                <a:solidFill>
                  <a:schemeClr val="accent3"/>
                </a:solidFill>
                <a:latin typeface="メイリオ"/>
                <a:ea typeface="メイリオ"/>
              </a:rPr>
              <a:t>■効果検証レポート</a:t>
            </a:r>
            <a:endParaRPr lang="en-US" altLang="ja-JP" sz="1400" dirty="0">
              <a:solidFill>
                <a:schemeClr val="accent3"/>
              </a:solidFill>
              <a:latin typeface="メイリオ"/>
              <a:ea typeface="メイリオ"/>
            </a:endParaRPr>
          </a:p>
          <a:p>
            <a:pPr marL="0" lvl="0" indent="0" eaLnBrk="1" hangingPunct="1">
              <a:spcBef>
                <a:spcPct val="0"/>
              </a:spcBef>
              <a:buNone/>
            </a:pPr>
            <a:r>
              <a:rPr lang="ja-JP" altLang="en-US" sz="1050" dirty="0">
                <a:solidFill>
                  <a:schemeClr val="accent3"/>
                </a:solidFill>
                <a:latin typeface="メイリオ"/>
                <a:ea typeface="メイリオ"/>
              </a:rPr>
              <a:t>　・レポートには、</a:t>
            </a:r>
            <a:r>
              <a:rPr lang="en-US" altLang="ja-JP" sz="1050" dirty="0">
                <a:solidFill>
                  <a:schemeClr val="accent3"/>
                </a:solidFill>
                <a:latin typeface="メイリオ"/>
                <a:ea typeface="メイリオ"/>
              </a:rPr>
              <a:t>LINE</a:t>
            </a:r>
            <a:r>
              <a:rPr lang="ja-JP" altLang="en-US" sz="1050" dirty="0">
                <a:solidFill>
                  <a:schemeClr val="accent3"/>
                </a:solidFill>
                <a:latin typeface="メイリオ"/>
                <a:ea typeface="メイリオ"/>
              </a:rPr>
              <a:t>ヤフーの管理するお客様の個人情報</a:t>
            </a:r>
            <a:r>
              <a:rPr lang="en-US" altLang="ja-JP" sz="1050" dirty="0">
                <a:solidFill>
                  <a:schemeClr val="accent3"/>
                </a:solidFill>
                <a:latin typeface="メイリオ"/>
                <a:ea typeface="メイリオ"/>
              </a:rPr>
              <a:t>*1</a:t>
            </a:r>
            <a:r>
              <a:rPr lang="ja-JP" altLang="en-US" sz="1050" dirty="0">
                <a:solidFill>
                  <a:schemeClr val="accent3"/>
                </a:solidFill>
                <a:latin typeface="メイリオ"/>
                <a:ea typeface="メイリオ"/>
              </a:rPr>
              <a:t>（個人情報の保護に関する法律に定める個人情報。以下同じ。）が含まれる場合があります。個人情報の保護</a:t>
            </a:r>
            <a:endParaRPr lang="en-US" altLang="ja-JP" sz="1050" dirty="0">
              <a:solidFill>
                <a:schemeClr val="accent3"/>
              </a:solidFill>
              <a:latin typeface="メイリオ"/>
              <a:ea typeface="メイリオ"/>
            </a:endParaRPr>
          </a:p>
          <a:p>
            <a:pPr marL="0" lvl="0" indent="0" eaLnBrk="1" hangingPunct="1">
              <a:spcBef>
                <a:spcPct val="0"/>
              </a:spcBef>
              <a:buNone/>
            </a:pPr>
            <a:r>
              <a:rPr lang="ja-JP" altLang="en-US" sz="1050" dirty="0">
                <a:solidFill>
                  <a:schemeClr val="accent3"/>
                </a:solidFill>
                <a:latin typeface="メイリオ"/>
                <a:ea typeface="メイリオ"/>
              </a:rPr>
              <a:t>　　に関する法律その他の関係法令・ガイドラインを遵守するとともに、善良な管理者の注意をもって適切に取り扱い、不正アクセスおよび不正利用の防止に努めて</a:t>
            </a:r>
            <a:r>
              <a:rPr lang="ja-JP" altLang="en-US" sz="1050" dirty="0" err="1">
                <a:solidFill>
                  <a:schemeClr val="accent3"/>
                </a:solidFill>
                <a:latin typeface="メイリオ"/>
                <a:ea typeface="メイリオ"/>
              </a:rPr>
              <a:t>い</a:t>
            </a:r>
            <a:r>
              <a:rPr lang="ja-JP" altLang="en-US" sz="1050" dirty="0">
                <a:solidFill>
                  <a:schemeClr val="accent3"/>
                </a:solidFill>
                <a:latin typeface="メイリオ"/>
                <a:ea typeface="メイリオ"/>
              </a:rPr>
              <a:t>　　</a:t>
            </a:r>
            <a:endParaRPr lang="en-US" altLang="ja-JP" sz="1050" dirty="0">
              <a:solidFill>
                <a:schemeClr val="accent3"/>
              </a:solidFill>
              <a:latin typeface="メイリオ"/>
              <a:ea typeface="メイリオ"/>
            </a:endParaRPr>
          </a:p>
          <a:p>
            <a:pPr marL="0" lvl="0" indent="0" eaLnBrk="1" hangingPunct="1">
              <a:spcBef>
                <a:spcPct val="0"/>
              </a:spcBef>
              <a:buNone/>
            </a:pPr>
            <a:r>
              <a:rPr lang="ja-JP" altLang="en-US" sz="1050" dirty="0">
                <a:solidFill>
                  <a:schemeClr val="accent3"/>
                </a:solidFill>
                <a:latin typeface="メイリオ"/>
                <a:ea typeface="メイリオ"/>
              </a:rPr>
              <a:t>　　ただくようにお願いいたします。</a:t>
            </a:r>
            <a:br>
              <a:rPr lang="ja-JP" altLang="en-US" sz="1050" dirty="0">
                <a:solidFill>
                  <a:schemeClr val="accent3"/>
                </a:solidFill>
                <a:latin typeface="メイリオ"/>
                <a:ea typeface="メイリオ"/>
              </a:rPr>
            </a:br>
            <a:r>
              <a:rPr lang="ja-JP" altLang="en-US" sz="1050" dirty="0">
                <a:solidFill>
                  <a:schemeClr val="accent3"/>
                </a:solidFill>
                <a:latin typeface="メイリオ"/>
                <a:ea typeface="メイリオ"/>
              </a:rPr>
              <a:t>　　</a:t>
            </a:r>
            <a:r>
              <a:rPr lang="en-US" altLang="ja-JP" sz="1050" dirty="0">
                <a:solidFill>
                  <a:schemeClr val="accent3"/>
                </a:solidFill>
                <a:latin typeface="メイリオ"/>
                <a:ea typeface="メイリオ"/>
              </a:rPr>
              <a:t>*1.</a:t>
            </a:r>
            <a:r>
              <a:rPr lang="ja-JP" altLang="en-US" sz="1050" dirty="0">
                <a:solidFill>
                  <a:schemeClr val="accent3"/>
                </a:solidFill>
                <a:latin typeface="メイリオ"/>
                <a:ea typeface="メイリオ"/>
              </a:rPr>
              <a:t>例：ユーザーアンケートを実施し自由回答を含む場合、</a:t>
            </a:r>
            <a:r>
              <a:rPr lang="en-US" altLang="ja-JP" sz="1050" dirty="0">
                <a:solidFill>
                  <a:schemeClr val="accent3"/>
                </a:solidFill>
                <a:latin typeface="メイリオ"/>
                <a:ea typeface="メイリオ"/>
              </a:rPr>
              <a:t>LINE</a:t>
            </a:r>
            <a:r>
              <a:rPr lang="ja-JP" altLang="en-US" sz="1050" dirty="0">
                <a:solidFill>
                  <a:schemeClr val="accent3"/>
                </a:solidFill>
                <a:latin typeface="メイリオ"/>
                <a:ea typeface="メイリオ"/>
              </a:rPr>
              <a:t>ヤフーにおいて特定の個人を識別することができる情報に該当</a:t>
            </a:r>
            <a:endParaRPr lang="en-US" altLang="ja-JP" sz="1050" dirty="0">
              <a:solidFill>
                <a:schemeClr val="accent3"/>
              </a:solidFill>
              <a:latin typeface="メイリオ"/>
              <a:ea typeface="メイリオ"/>
            </a:endParaRPr>
          </a:p>
        </p:txBody>
      </p:sp>
    </p:spTree>
    <p:extLst>
      <p:ext uri="{BB962C8B-B14F-4D97-AF65-F5344CB8AC3E}">
        <p14:creationId xmlns:p14="http://schemas.microsoft.com/office/powerpoint/2010/main" val="5106460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免責事項</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6" name="Rectangle 46">
            <a:extLst>
              <a:ext uri="{FF2B5EF4-FFF2-40B4-BE49-F238E27FC236}">
                <a16:creationId xmlns:a16="http://schemas.microsoft.com/office/drawing/2014/main" id="{6C14EF9C-1DB2-CA63-B18E-7FF6818EFE2B}"/>
              </a:ext>
            </a:extLst>
          </p:cNvPr>
          <p:cNvSpPr>
            <a:spLocks noChangeArrowheads="1"/>
          </p:cNvSpPr>
          <p:nvPr/>
        </p:nvSpPr>
        <p:spPr bwMode="auto">
          <a:xfrm>
            <a:off x="455980" y="1227317"/>
            <a:ext cx="10628964" cy="414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400" kern="0" dirty="0">
                <a:solidFill>
                  <a:srgbClr val="545454"/>
                </a:solidFill>
                <a:latin typeface="メイリオ"/>
                <a:ea typeface="メイリオ"/>
              </a:rPr>
              <a:t>■ 免責事項</a:t>
            </a:r>
            <a:endParaRPr lang="en-US" altLang="ja-JP" sz="14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545454"/>
                </a:solidFill>
                <a:latin typeface="メイリオ"/>
                <a:ea typeface="メイリオ"/>
              </a:rPr>
              <a:t>申込者・広告主様の故意または過失によって、</a:t>
            </a:r>
            <a:r>
              <a:rPr lang="en-US" altLang="ja-JP" sz="1050" kern="0" dirty="0">
                <a:solidFill>
                  <a:srgbClr val="545454"/>
                </a:solidFill>
                <a:latin typeface="メイリオ"/>
                <a:ea typeface="メイリオ"/>
              </a:rPr>
              <a:t>LINE</a:t>
            </a:r>
            <a:r>
              <a:rPr lang="ja-JP" altLang="en-US" sz="1050" kern="0" dirty="0">
                <a:solidFill>
                  <a:srgbClr val="545454"/>
                </a:solidFill>
                <a:latin typeface="メイリオ"/>
                <a:ea typeface="メイリオ"/>
              </a:rPr>
              <a:t>ヤフーと申込者間の広告掲載契約に定める掲載開始日までに企画ページの掲載を開始できなかった場合、</a:t>
            </a:r>
            <a:br>
              <a:rPr lang="en-US" altLang="ja-JP" sz="1050" kern="0" dirty="0">
                <a:solidFill>
                  <a:srgbClr val="545454"/>
                </a:solidFill>
                <a:latin typeface="メイリオ"/>
                <a:ea typeface="メイリオ"/>
              </a:rPr>
            </a:b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kern="0" dirty="0">
                <a:solidFill>
                  <a:srgbClr val="545454"/>
                </a:solidFill>
                <a:latin typeface="メイリオ"/>
                <a:ea typeface="メイリオ"/>
              </a:rPr>
              <a:t>ヤフーは広告掲載契約に基づく企画ページの掲載を履行する義務を免れるものとします。また、その場合、当該企画ページの掲載を行うことができなかった期間の広告料金（広告掲載費、制作費その他広告掲載契約に基づき申込者および</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kern="0" dirty="0">
                <a:solidFill>
                  <a:srgbClr val="545454"/>
                </a:solidFill>
                <a:latin typeface="メイリオ"/>
                <a:ea typeface="メイリオ"/>
              </a:rPr>
              <a:t>ヤフー間で事前に合意した金額をいいます）は何ら減免されません。</a:t>
            </a:r>
            <a:endParaRPr lang="en-US" altLang="ja-JP" sz="1050" kern="0" dirty="0">
              <a:solidFill>
                <a:srgbClr val="545454"/>
              </a:solidFill>
              <a:latin typeface="メイリオ"/>
              <a:ea typeface="メイリオ"/>
            </a:endParaRPr>
          </a:p>
          <a:p>
            <a:pPr marL="345600" indent="-104400" eaLnBrk="1" hangingPunct="1">
              <a:lnSpc>
                <a:spcPct val="120000"/>
              </a:lnSpc>
              <a:spcBef>
                <a:spcPct val="0"/>
              </a:spcBef>
              <a:spcAft>
                <a:spcPts val="600"/>
              </a:spcAft>
              <a:buFont typeface="Arial" panose="020B0604020202020204" pitchFamily="34" charset="0"/>
              <a:buChar char="•"/>
              <a:defRPr/>
            </a:pP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kern="0" dirty="0">
                <a:solidFill>
                  <a:srgbClr val="545454"/>
                </a:solidFill>
                <a:latin typeface="メイリオ"/>
                <a:ea typeface="メイリオ"/>
              </a:rPr>
              <a:t>ヤフーが定めるサポート環境（</a:t>
            </a:r>
            <a:r>
              <a:rPr lang="en-US" altLang="ja-JP" sz="1050" kern="0" dirty="0">
                <a:solidFill>
                  <a:srgbClr val="545454"/>
                </a:solidFill>
                <a:latin typeface="メイリオ"/>
                <a:ea typeface="メイリオ"/>
              </a:rPr>
              <a:t>OS/</a:t>
            </a:r>
            <a:r>
              <a:rPr lang="ja-JP" altLang="en-US" sz="1050" kern="0" dirty="0">
                <a:solidFill>
                  <a:srgbClr val="545454"/>
                </a:solidFill>
                <a:latin typeface="メイリオ"/>
                <a:ea typeface="メイリオ"/>
              </a:rPr>
              <a:t>ブラウザー）以外では、企画ページの非表示や表示崩れを起こす場合があり、</a:t>
            </a:r>
            <a:r>
              <a:rPr lang="en-US" altLang="ja-JP" sz="1050" dirty="0">
                <a:solidFill>
                  <a:schemeClr val="accent3"/>
                </a:solidFill>
                <a:latin typeface="メイリオ" panose="020B0604030504040204" pitchFamily="50" charset="-128"/>
                <a:ea typeface="メイリオ" panose="020B0604030504040204" pitchFamily="50" charset="-128"/>
              </a:rPr>
              <a:t> LINE</a:t>
            </a:r>
            <a:r>
              <a:rPr lang="ja-JP" altLang="en-US" sz="1050" kern="0" dirty="0">
                <a:solidFill>
                  <a:srgbClr val="545454"/>
                </a:solidFill>
                <a:latin typeface="メイリオ"/>
                <a:ea typeface="メイリオ"/>
              </a:rPr>
              <a:t>ヤフーは当該非表示または表示崩れに関して一切の責任を負いません。</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050" kern="0" dirty="0">
                <a:solidFill>
                  <a:srgbClr val="545454"/>
                </a:solidFill>
                <a:latin typeface="メイリオ"/>
                <a:ea typeface="メイリオ"/>
              </a:rPr>
              <a:t>停電・通信回線の事故・天災等の不可抗力、通信事業者の不履行、インターネットインフラその他サーバー等のシステム上の不具合、緊急メンテナンスの発生など</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kern="0" dirty="0">
                <a:solidFill>
                  <a:srgbClr val="545454"/>
                </a:solidFill>
                <a:latin typeface="メイリオ"/>
                <a:ea typeface="メイリオ"/>
              </a:rPr>
              <a:t>ヤフーの責に帰すべき事由以外の原因により、企画ページの全部または一部を掲載できなかった場合、</a:t>
            </a:r>
            <a:r>
              <a:rPr lang="en-US" altLang="ja-JP" sz="1050" kern="0" dirty="0">
                <a:solidFill>
                  <a:srgbClr val="545454"/>
                </a:solidFill>
                <a:latin typeface="メイリオ"/>
                <a:ea typeface="メイリオ"/>
              </a:rPr>
              <a:t>LINE</a:t>
            </a:r>
            <a:r>
              <a:rPr lang="ja-JP" altLang="en-US" sz="1050" kern="0" dirty="0">
                <a:solidFill>
                  <a:srgbClr val="545454"/>
                </a:solidFill>
                <a:latin typeface="メイリオ"/>
                <a:ea typeface="メイリオ"/>
              </a:rPr>
              <a:t>ヤフーはその責を問われないものとし、当該履行については、当該原因の影響とみなされる範囲まで義務を免除されるものとします。</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ただし、</a:t>
            </a:r>
            <a:r>
              <a:rPr lang="en-US" altLang="ja-JP" sz="1050" kern="0" dirty="0">
                <a:solidFill>
                  <a:srgbClr val="545454"/>
                </a:solidFill>
                <a:latin typeface="メイリオ"/>
                <a:ea typeface="メイリオ"/>
              </a:rPr>
              <a:t>LINE</a:t>
            </a:r>
            <a:r>
              <a:rPr lang="ja-JP" altLang="en-US" sz="1050" kern="0" dirty="0">
                <a:solidFill>
                  <a:srgbClr val="545454"/>
                </a:solidFill>
                <a:latin typeface="メイリオ"/>
                <a:ea typeface="メイリオ"/>
              </a:rPr>
              <a:t>ヤフーの故意または重過失による場合はこの限りではありません。</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なお、この場合、</a:t>
            </a:r>
            <a:r>
              <a:rPr lang="en-US" altLang="ja-JP" sz="1050" kern="0" dirty="0">
                <a:solidFill>
                  <a:srgbClr val="545454"/>
                </a:solidFill>
                <a:latin typeface="メイリオ"/>
                <a:ea typeface="メイリオ"/>
              </a:rPr>
              <a:t>LINE</a:t>
            </a:r>
            <a:r>
              <a:rPr lang="ja-JP" altLang="en-US" sz="1050" kern="0" dirty="0">
                <a:solidFill>
                  <a:srgbClr val="545454"/>
                </a:solidFill>
                <a:latin typeface="メイリオ"/>
                <a:ea typeface="メイリオ"/>
              </a:rPr>
              <a:t>ヤフーが掲載を行わなかった部分については、協賛料金への申込者の支払債務は生じないものとします。</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050" kern="0" dirty="0">
                <a:solidFill>
                  <a:srgbClr val="545454"/>
                </a:solidFill>
                <a:latin typeface="メイリオ"/>
                <a:ea typeface="メイリオ"/>
              </a:rPr>
              <a:t>企画ページ掲載中に、当該サイトからのリンクがデッドリンクとなった場合や、リンク先のサイトに不具合が発生した場合、</a:t>
            </a:r>
            <a:r>
              <a:rPr lang="en-US" altLang="ja-JP" sz="1050" kern="0" dirty="0">
                <a:solidFill>
                  <a:srgbClr val="545454"/>
                </a:solidFill>
                <a:latin typeface="メイリオ"/>
                <a:ea typeface="メイリオ"/>
              </a:rPr>
              <a:t>LINE</a:t>
            </a:r>
            <a:r>
              <a:rPr lang="ja-JP" altLang="en-US" sz="1050" kern="0" dirty="0">
                <a:solidFill>
                  <a:srgbClr val="545454"/>
                </a:solidFill>
                <a:latin typeface="メイリオ"/>
                <a:ea typeface="メイリオ"/>
              </a:rPr>
              <a:t>ヤフーは当該企画ページの掲載を停止することができるものとし、この場合、</a:t>
            </a:r>
            <a:r>
              <a:rPr lang="en-US" altLang="ja-JP" sz="1050" kern="0" dirty="0">
                <a:solidFill>
                  <a:srgbClr val="545454"/>
                </a:solidFill>
                <a:latin typeface="メイリオ"/>
                <a:ea typeface="メイリオ"/>
              </a:rPr>
              <a:t>LINE</a:t>
            </a:r>
            <a:r>
              <a:rPr lang="ja-JP" altLang="en-US" sz="1050" kern="0" dirty="0">
                <a:solidFill>
                  <a:srgbClr val="545454"/>
                </a:solidFill>
                <a:latin typeface="メイリオ"/>
                <a:ea typeface="メイリオ"/>
              </a:rPr>
              <a:t>ヤフーは企画ページ不掲載の責を負わないものとします。</a:t>
            </a:r>
            <a:endParaRPr lang="en-US" altLang="ja-JP" sz="1050" kern="0" dirty="0">
              <a:solidFill>
                <a:srgbClr val="545454"/>
              </a:solidFill>
              <a:latin typeface="メイリオ"/>
              <a:ea typeface="メイリオ"/>
            </a:endParaRPr>
          </a:p>
          <a:p>
            <a:pPr marL="0" indent="0" eaLnBrk="1" hangingPunct="1">
              <a:lnSpc>
                <a:spcPct val="120000"/>
              </a:lnSpc>
              <a:spcBef>
                <a:spcPct val="0"/>
              </a:spcBef>
              <a:spcAft>
                <a:spcPts val="600"/>
              </a:spcAft>
              <a:buFontTx/>
              <a:buNone/>
              <a:defRPr/>
            </a:pPr>
            <a:r>
              <a:rPr lang="ja-JP" altLang="en-US" sz="1400" kern="0" dirty="0">
                <a:solidFill>
                  <a:srgbClr val="545454"/>
                </a:solidFill>
                <a:latin typeface="メイリオ"/>
                <a:ea typeface="メイリオ"/>
              </a:rPr>
              <a:t>■ 免責期間</a:t>
            </a:r>
            <a:endParaRPr lang="en-US" altLang="ja-JP" sz="1400" kern="0" dirty="0">
              <a:solidFill>
                <a:srgbClr val="545454"/>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050" kern="0" dirty="0">
                <a:solidFill>
                  <a:srgbClr val="545454"/>
                </a:solidFill>
                <a:latin typeface="メイリオ"/>
                <a:ea typeface="メイリオ"/>
              </a:rPr>
              <a:t>以下①～③を企画ページの掲載調整時間とし、</a:t>
            </a:r>
            <a:r>
              <a:rPr lang="en-US" altLang="ja-JP" sz="1050" kern="0" dirty="0">
                <a:solidFill>
                  <a:srgbClr val="545454"/>
                </a:solidFill>
                <a:latin typeface="メイリオ"/>
                <a:ea typeface="メイリオ"/>
              </a:rPr>
              <a:t>LINE</a:t>
            </a:r>
            <a:r>
              <a:rPr lang="ja-JP" altLang="en-US" sz="1050" kern="0" dirty="0">
                <a:solidFill>
                  <a:srgbClr val="545454"/>
                </a:solidFill>
                <a:latin typeface="メイリオ"/>
                <a:ea typeface="メイリオ"/>
              </a:rPr>
              <a:t>ヤフーは当該掲載調整時間内の不具合、不完全掲載または未掲載について免責されるものとします。</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①企画ページ掲載の初日の午前</a:t>
            </a:r>
            <a:r>
              <a:rPr lang="en-US" altLang="ja-JP" sz="1050" kern="0" dirty="0">
                <a:solidFill>
                  <a:srgbClr val="545454"/>
                </a:solidFill>
                <a:latin typeface="メイリオ"/>
                <a:ea typeface="メイリオ"/>
              </a:rPr>
              <a:t>0</a:t>
            </a:r>
            <a:r>
              <a:rPr lang="ja-JP" altLang="en-US" sz="1050" kern="0" dirty="0">
                <a:solidFill>
                  <a:srgbClr val="545454"/>
                </a:solidFill>
                <a:latin typeface="メイリオ"/>
                <a:ea typeface="メイリオ"/>
              </a:rPr>
              <a:t>時から</a:t>
            </a:r>
            <a:r>
              <a:rPr lang="en-US" altLang="ja-JP" sz="1050" kern="0" dirty="0">
                <a:solidFill>
                  <a:srgbClr val="545454"/>
                </a:solidFill>
                <a:latin typeface="メイリオ"/>
                <a:ea typeface="メイリオ"/>
              </a:rPr>
              <a:t>12</a:t>
            </a:r>
            <a:r>
              <a:rPr lang="ja-JP" altLang="en-US" sz="1050" kern="0" dirty="0">
                <a:solidFill>
                  <a:srgbClr val="545454"/>
                </a:solidFill>
                <a:latin typeface="メイリオ"/>
                <a:ea typeface="メイリオ"/>
              </a:rPr>
              <a:t>時間、および企画ページの内容が変更もしくは追加された場合における、当該企画ページの掲載予定時刻から</a:t>
            </a:r>
            <a:r>
              <a:rPr lang="en-US" altLang="ja-JP" sz="1050" kern="0" dirty="0">
                <a:solidFill>
                  <a:srgbClr val="545454"/>
                </a:solidFill>
                <a:latin typeface="メイリオ"/>
                <a:ea typeface="メイリオ"/>
              </a:rPr>
              <a:t>12</a:t>
            </a:r>
            <a:r>
              <a:rPr lang="ja-JP" altLang="en-US" sz="1050" kern="0" dirty="0">
                <a:solidFill>
                  <a:srgbClr val="545454"/>
                </a:solidFill>
                <a:latin typeface="メイリオ"/>
                <a:ea typeface="メイリオ"/>
              </a:rPr>
              <a:t>時間</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②企画ページの掲載開始日が営業日以外の場合における、当該掲載開始時間から翌営業日正午まで</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③企画ページの総掲載予定時間が</a:t>
            </a:r>
            <a:r>
              <a:rPr lang="en-US" altLang="ja-JP" sz="1050" kern="0" dirty="0">
                <a:solidFill>
                  <a:srgbClr val="545454"/>
                </a:solidFill>
                <a:latin typeface="メイリオ"/>
                <a:ea typeface="メイリオ"/>
              </a:rPr>
              <a:t>12</a:t>
            </a:r>
            <a:r>
              <a:rPr lang="ja-JP" altLang="en-US" sz="1050" kern="0" dirty="0">
                <a:solidFill>
                  <a:srgbClr val="545454"/>
                </a:solidFill>
                <a:latin typeface="メイリオ"/>
                <a:ea typeface="メイリオ"/>
              </a:rPr>
              <a:t>時間未満の場合における、総掲載予定時間の</a:t>
            </a:r>
            <a:r>
              <a:rPr lang="en-US" altLang="ja-JP" sz="1050" kern="0" dirty="0">
                <a:solidFill>
                  <a:srgbClr val="545454"/>
                </a:solidFill>
                <a:latin typeface="メイリオ"/>
                <a:ea typeface="メイリオ"/>
              </a:rPr>
              <a:t>10%</a:t>
            </a:r>
            <a:r>
              <a:rPr lang="ja-JP" altLang="en-US" sz="1050" kern="0" dirty="0">
                <a:solidFill>
                  <a:srgbClr val="545454"/>
                </a:solidFill>
                <a:latin typeface="メイリオ"/>
                <a:ea typeface="メイリオ"/>
              </a:rPr>
              <a:t>にあたる時間まで</a:t>
            </a:r>
          </a:p>
        </p:txBody>
      </p:sp>
    </p:spTree>
    <p:extLst>
      <p:ext uri="{BB962C8B-B14F-4D97-AF65-F5344CB8AC3E}">
        <p14:creationId xmlns:p14="http://schemas.microsoft.com/office/powerpoint/2010/main" val="12932486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事前提案可否について</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1つの角を切り取り、1つの角を丸めた四角形 8">
            <a:extLst>
              <a:ext uri="{FF2B5EF4-FFF2-40B4-BE49-F238E27FC236}">
                <a16:creationId xmlns:a16="http://schemas.microsoft.com/office/drawing/2014/main" id="{62CFFD24-ABE5-13B9-F588-7B46D1A7DEB4}"/>
              </a:ext>
            </a:extLst>
          </p:cNvPr>
          <p:cNvSpPr/>
          <p:nvPr/>
        </p:nvSpPr>
        <p:spPr>
          <a:xfrm>
            <a:off x="479425" y="1265237"/>
            <a:ext cx="11233151" cy="699422"/>
          </a:xfrm>
          <a:prstGeom prst="snipRoundRect">
            <a:avLst>
              <a:gd name="adj1" fmla="val 0"/>
              <a:gd name="adj2" fmla="val 0"/>
            </a:avLst>
          </a:prstGeom>
          <a:noFill/>
          <a:effectLst/>
        </p:spPr>
        <p:txBody>
          <a:bodyPr wrap="square" lIns="0" tIns="0" rIns="0" bIns="0" anchor="ctr">
            <a:spAutoFit/>
          </a:bodyPr>
          <a:lstStyle/>
          <a:p>
            <a:pPr algn="ctr">
              <a:lnSpc>
                <a:spcPct val="130000"/>
              </a:lnSpc>
              <a:defRPr/>
            </a:pPr>
            <a:r>
              <a:rPr kumimoji="0" lang="ja-JP" altLang="en-US" b="1" kern="0" dirty="0">
                <a:solidFill>
                  <a:srgbClr val="C00000"/>
                </a:solidFill>
                <a:latin typeface="メイリオ"/>
              </a:rPr>
              <a:t>タイアップ広告</a:t>
            </a:r>
            <a:r>
              <a:rPr kumimoji="0" lang="ja-JP" altLang="en-US" kern="0" dirty="0">
                <a:solidFill>
                  <a:srgbClr val="545454"/>
                </a:solidFill>
                <a:latin typeface="メイリオ"/>
              </a:rPr>
              <a:t>への掲載をご希望の場合は、各商品の審査基準にもとづき</a:t>
            </a:r>
            <a:endParaRPr kumimoji="0" lang="en-US" altLang="ja-JP" kern="0" dirty="0">
              <a:solidFill>
                <a:srgbClr val="545454"/>
              </a:solidFill>
              <a:latin typeface="メイリオ"/>
            </a:endParaRPr>
          </a:p>
          <a:p>
            <a:pPr algn="ctr">
              <a:lnSpc>
                <a:spcPct val="130000"/>
              </a:lnSpc>
              <a:defRPr/>
            </a:pPr>
            <a:r>
              <a:rPr kumimoji="0" lang="ja-JP" altLang="en-US" kern="0" dirty="0">
                <a:solidFill>
                  <a:srgbClr val="545454"/>
                </a:solidFill>
                <a:latin typeface="メイリオ"/>
              </a:rPr>
              <a:t>事前に掲載可否を判断させていただきます。詳細は各商品のセールスシートをご確認ください。</a:t>
            </a:r>
          </a:p>
        </p:txBody>
      </p:sp>
      <p:graphicFrame>
        <p:nvGraphicFramePr>
          <p:cNvPr id="6" name="表 5">
            <a:extLst>
              <a:ext uri="{FF2B5EF4-FFF2-40B4-BE49-F238E27FC236}">
                <a16:creationId xmlns:a16="http://schemas.microsoft.com/office/drawing/2014/main" id="{A4BC4EB1-A1D0-AACF-0E40-57E7A6A49302}"/>
              </a:ext>
            </a:extLst>
          </p:cNvPr>
          <p:cNvGraphicFramePr>
            <a:graphicFrameLocks noGrp="1"/>
          </p:cNvGraphicFramePr>
          <p:nvPr>
            <p:extLst>
              <p:ext uri="{D42A27DB-BD31-4B8C-83A1-F6EECF244321}">
                <p14:modId xmlns:p14="http://schemas.microsoft.com/office/powerpoint/2010/main" val="1042660855"/>
              </p:ext>
            </p:extLst>
          </p:nvPr>
        </p:nvGraphicFramePr>
        <p:xfrm>
          <a:off x="479425" y="2784042"/>
          <a:ext cx="11233150" cy="3147998"/>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掲載を希望されるタイアップ広告商品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127601938"/>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129829377"/>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対象商材</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705213913"/>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参考</a:t>
                      </a:r>
                      <a:r>
                        <a:rPr kumimoji="1" lang="en" altLang="ja-JP" sz="1200" b="0" i="0" dirty="0">
                          <a:solidFill>
                            <a:schemeClr val="bg1"/>
                          </a:solidFill>
                          <a:latin typeface="Meiryo" panose="020B0604030504040204" pitchFamily="34" charset="-128"/>
                          <a:ea typeface="Meiryo" panose="020B0604030504040204" pitchFamily="34" charset="-128"/>
                        </a:rPr>
                        <a:t>URL</a:t>
                      </a:r>
                      <a:r>
                        <a:rPr kumimoji="1" lang="ja-JP" altLang="en" sz="1200" b="0" i="0">
                          <a:solidFill>
                            <a:schemeClr val="bg1"/>
                          </a:solidFill>
                          <a:latin typeface="Meiryo" panose="020B0604030504040204" pitchFamily="34" charset="-128"/>
                          <a:ea typeface="Meiryo" panose="020B0604030504040204" pitchFamily="34" charset="-128"/>
                        </a:rPr>
                        <a:t>（</a:t>
                      </a:r>
                      <a:r>
                        <a:rPr kumimoji="1" lang="ja-JP" altLang="en-US" sz="1200" b="0" i="0">
                          <a:solidFill>
                            <a:schemeClr val="bg1"/>
                          </a:solidFill>
                          <a:latin typeface="Meiryo" panose="020B0604030504040204" pitchFamily="34" charset="-128"/>
                          <a:ea typeface="Meiryo" panose="020B0604030504040204" pitchFamily="34" charset="-128"/>
                        </a:rPr>
                        <a:t>商品やキャンペーンのサイト）</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50269470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タイアップ実施の目的・</a:t>
                      </a:r>
                      <a:r>
                        <a:rPr kumimoji="1" lang="en" altLang="ja-JP" sz="1200" b="0" i="0" dirty="0">
                          <a:solidFill>
                            <a:schemeClr val="bg1"/>
                          </a:solidFill>
                          <a:latin typeface="Meiryo" panose="020B0604030504040204" pitchFamily="34" charset="-128"/>
                          <a:ea typeface="Meiryo" panose="020B0604030504040204" pitchFamily="34" charset="-128"/>
                        </a:rPr>
                        <a:t>KPI</a:t>
                      </a:r>
                      <a:endParaRPr kumimoji="1" lang="ja-JP" altLang="en-US" sz="10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676607046"/>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78702054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441025398"/>
                  </a:ext>
                </a:extLst>
              </a:tr>
            </a:tbl>
          </a:graphicData>
        </a:graphic>
      </p:graphicFrame>
      <p:sp>
        <p:nvSpPr>
          <p:cNvPr id="7" name="角丸四角形 10">
            <a:extLst>
              <a:ext uri="{FF2B5EF4-FFF2-40B4-BE49-F238E27FC236}">
                <a16:creationId xmlns:a16="http://schemas.microsoft.com/office/drawing/2014/main" id="{CBB4473C-261D-F344-6F28-F3052DF5A2E2}"/>
              </a:ext>
            </a:extLst>
          </p:cNvPr>
          <p:cNvSpPr/>
          <p:nvPr/>
        </p:nvSpPr>
        <p:spPr>
          <a:xfrm>
            <a:off x="479425" y="2243806"/>
            <a:ext cx="11233150" cy="432000"/>
          </a:xfrm>
          <a:prstGeom prst="roundRect">
            <a:avLst>
              <a:gd name="adj" fmla="val 50000"/>
            </a:avLst>
          </a:prstGeom>
          <a:solidFill>
            <a:srgbClr val="F5F5F5"/>
          </a:solidFill>
          <a:ln w="9525" cap="flat" cmpd="sng" algn="ctr">
            <a:noFill/>
            <a:prstDash val="solid"/>
          </a:ln>
          <a:effectLst>
            <a:outerShdw dist="25400" dir="2700000" algn="tl" rotWithShape="0">
              <a:prstClr val="black">
                <a:alpha val="30000"/>
              </a:prstClr>
            </a:outerShdw>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545454"/>
                </a:solidFill>
                <a:effectLst/>
                <a:uLnTx/>
                <a:uFillTx/>
                <a:latin typeface="Meiryo" panose="020B0604030504040204" pitchFamily="34" charset="-128"/>
              </a:rPr>
              <a:t>ご連絡いただきたい項目</a:t>
            </a:r>
            <a:endParaRPr kumimoji="0" lang="ja-JP" altLang="en-US" sz="1600" b="1" i="0" u="none" strike="noStrike" kern="0" cap="none" spc="0" normalizeH="0" baseline="0" noProof="0" dirty="0">
              <a:ln>
                <a:noFill/>
              </a:ln>
              <a:solidFill>
                <a:srgbClr val="545454"/>
              </a:solidFill>
              <a:effectLst/>
              <a:uLnTx/>
              <a:uFillTx/>
              <a:latin typeface="Meiryo" panose="020B0604030504040204" pitchFamily="34" charset="-128"/>
            </a:endParaRPr>
          </a:p>
        </p:txBody>
      </p:sp>
    </p:spTree>
    <p:extLst>
      <p:ext uri="{BB962C8B-B14F-4D97-AF65-F5344CB8AC3E}">
        <p14:creationId xmlns:p14="http://schemas.microsoft.com/office/powerpoint/2010/main" val="1788672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更新履歴</a:t>
            </a:r>
            <a:endParaRPr kumimoji="1" lang="ja-JP" altLang="en-US" dirty="0"/>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5" name="テキスト ボックス 4">
            <a:extLst>
              <a:ext uri="{FF2B5EF4-FFF2-40B4-BE49-F238E27FC236}">
                <a16:creationId xmlns:a16="http://schemas.microsoft.com/office/drawing/2014/main" id="{CBFB34EA-56DD-F150-5775-BFF2F1841D0C}"/>
              </a:ext>
            </a:extLst>
          </p:cNvPr>
          <p:cNvSpPr txBox="1"/>
          <p:nvPr/>
        </p:nvSpPr>
        <p:spPr>
          <a:xfrm>
            <a:off x="479425" y="1282312"/>
            <a:ext cx="11233150" cy="583237"/>
          </a:xfrm>
          <a:prstGeom prst="rect">
            <a:avLst/>
          </a:prstGeom>
          <a:noFill/>
        </p:spPr>
        <p:txBody>
          <a:bodyPr wrap="square" lIns="0" tIns="0" rIns="0" bIns="0" rtlCol="0">
            <a:spAutoFit/>
          </a:bodyPr>
          <a:lstStyle/>
          <a:p>
            <a:pPr>
              <a:lnSpc>
                <a:spcPct val="120000"/>
              </a:lnSpc>
              <a:spcAft>
                <a:spcPts val="600"/>
              </a:spcAft>
              <a:defRPr/>
            </a:pPr>
            <a:r>
              <a:rPr kumimoji="0" lang="ja-JP" altLang="en-US" sz="1400" kern="0" dirty="0">
                <a:solidFill>
                  <a:schemeClr val="accent3"/>
                </a:solidFill>
                <a:latin typeface="+mn-ea"/>
              </a:rPr>
              <a:t>・</a:t>
            </a:r>
            <a:r>
              <a:rPr kumimoji="0" lang="en-US" altLang="ja-JP" sz="1400" kern="0" dirty="0">
                <a:solidFill>
                  <a:schemeClr val="accent3"/>
                </a:solidFill>
                <a:latin typeface="+mn-ea"/>
              </a:rPr>
              <a:t>2024</a:t>
            </a:r>
            <a:r>
              <a:rPr kumimoji="0" lang="ja-JP" altLang="en-US" sz="1400" kern="0" dirty="0">
                <a:solidFill>
                  <a:schemeClr val="accent3"/>
                </a:solidFill>
                <a:latin typeface="+mn-ea"/>
              </a:rPr>
              <a:t>年</a:t>
            </a:r>
            <a:r>
              <a:rPr kumimoji="0" lang="en-US" altLang="ja-JP" sz="1400" kern="0" dirty="0">
                <a:solidFill>
                  <a:schemeClr val="accent3"/>
                </a:solidFill>
                <a:latin typeface="+mn-ea"/>
              </a:rPr>
              <a:t>6</a:t>
            </a:r>
            <a:r>
              <a:rPr kumimoji="0" lang="ja-JP" altLang="en-US" sz="1400" kern="0" dirty="0">
                <a:solidFill>
                  <a:schemeClr val="accent3"/>
                </a:solidFill>
                <a:latin typeface="+mn-ea"/>
              </a:rPr>
              <a:t>月</a:t>
            </a:r>
            <a:r>
              <a:rPr kumimoji="0" lang="en-US" altLang="ja-JP" sz="1400" kern="0" dirty="0">
                <a:solidFill>
                  <a:schemeClr val="accent3"/>
                </a:solidFill>
                <a:latin typeface="+mn-ea"/>
              </a:rPr>
              <a:t>3</a:t>
            </a:r>
            <a:r>
              <a:rPr kumimoji="0" lang="ja-JP" altLang="en-US" sz="1400" kern="0" dirty="0">
                <a:solidFill>
                  <a:schemeClr val="accent3"/>
                </a:solidFill>
                <a:latin typeface="+mn-ea"/>
              </a:rPr>
              <a:t>日</a:t>
            </a:r>
            <a:endParaRPr kumimoji="0" lang="en-US" altLang="ja-JP" sz="1400" kern="0" dirty="0">
              <a:solidFill>
                <a:schemeClr val="accent3"/>
              </a:solidFill>
              <a:latin typeface="+mn-ea"/>
            </a:endParaRPr>
          </a:p>
          <a:p>
            <a:pPr>
              <a:lnSpc>
                <a:spcPct val="120000"/>
              </a:lnSpc>
              <a:spcAft>
                <a:spcPts val="600"/>
              </a:spcAft>
              <a:defRPr/>
            </a:pPr>
            <a:r>
              <a:rPr kumimoji="0" lang="ja-JP" altLang="en-US" sz="1400" kern="0" dirty="0">
                <a:solidFill>
                  <a:schemeClr val="accent3"/>
                </a:solidFill>
                <a:latin typeface="+mn-ea"/>
              </a:rPr>
              <a:t>　</a:t>
            </a:r>
            <a:r>
              <a:rPr kumimoji="0" lang="en-US" altLang="ja-JP" sz="1400" kern="0" dirty="0">
                <a:solidFill>
                  <a:schemeClr val="accent3"/>
                </a:solidFill>
                <a:latin typeface="+mn-ea"/>
              </a:rPr>
              <a:t>P.9</a:t>
            </a:r>
            <a:r>
              <a:rPr kumimoji="0" lang="ja-JP" altLang="en-US" sz="1400" kern="0" dirty="0">
                <a:solidFill>
                  <a:schemeClr val="accent3"/>
                </a:solidFill>
                <a:latin typeface="+mn-ea"/>
              </a:rPr>
              <a:t>　</a:t>
            </a:r>
            <a:r>
              <a:rPr kumimoji="0" lang="en-US" altLang="ja-JP" sz="1400" kern="0" dirty="0">
                <a:solidFill>
                  <a:schemeClr val="accent3"/>
                </a:solidFill>
                <a:latin typeface="+mn-ea"/>
              </a:rPr>
              <a:t>Yahoo!</a:t>
            </a:r>
            <a:r>
              <a:rPr kumimoji="0" lang="ja-JP" altLang="en-US" sz="1400" kern="0" dirty="0">
                <a:solidFill>
                  <a:schemeClr val="accent3"/>
                </a:solidFill>
                <a:latin typeface="+mn-ea"/>
              </a:rPr>
              <a:t>ファイナンス　タイアップの商品情報を更新しました。</a:t>
            </a:r>
            <a:endParaRPr kumimoji="0" lang="en-US" altLang="ja-JP" sz="1400" kern="0" dirty="0">
              <a:solidFill>
                <a:schemeClr val="accent3"/>
              </a:solidFill>
              <a:latin typeface="+mn-ea"/>
            </a:endParaRPr>
          </a:p>
        </p:txBody>
      </p:sp>
    </p:spTree>
    <p:extLst>
      <p:ext uri="{BB962C8B-B14F-4D97-AF65-F5344CB8AC3E}">
        <p14:creationId xmlns:p14="http://schemas.microsoft.com/office/powerpoint/2010/main" val="511631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1868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6FBB591-D0E3-F2A4-7332-36F795924185}"/>
              </a:ext>
            </a:extLst>
          </p:cNvPr>
          <p:cNvSpPr>
            <a:spLocks noGrp="1"/>
          </p:cNvSpPr>
          <p:nvPr>
            <p:ph type="body" sz="quarter" idx="14"/>
          </p:nvPr>
        </p:nvSpPr>
        <p:spPr>
          <a:prstGeom prst="rect">
            <a:avLst/>
          </a:prstGeom>
        </p:spPr>
        <p:txBody>
          <a:bodyPr anchor="ctr">
            <a:normAutofit lnSpcReduction="10000"/>
          </a:bodyPr>
          <a:lstStyle/>
          <a:p>
            <a:r>
              <a:rPr lang="ja-JP" altLang="en-US" dirty="0"/>
              <a:t>概要</a:t>
            </a:r>
            <a:endParaRPr lang="en-US" altLang="ja-JP" dirty="0"/>
          </a:p>
        </p:txBody>
      </p:sp>
      <p:sp>
        <p:nvSpPr>
          <p:cNvPr id="7" name="テキスト プレースホルダー 6">
            <a:extLst>
              <a:ext uri="{FF2B5EF4-FFF2-40B4-BE49-F238E27FC236}">
                <a16:creationId xmlns:a16="http://schemas.microsoft.com/office/drawing/2014/main" id="{4F6EF673-160F-D46E-4061-3511BD8B520F}"/>
              </a:ext>
            </a:extLst>
          </p:cNvPr>
          <p:cNvSpPr>
            <a:spLocks noGrp="1"/>
          </p:cNvSpPr>
          <p:nvPr>
            <p:ph type="body" sz="quarter" idx="15"/>
          </p:nvPr>
        </p:nvSpPr>
        <p:spPr>
          <a:prstGeom prst="rect">
            <a:avLst/>
          </a:prstGeom>
        </p:spPr>
        <p:txBody>
          <a:bodyPr anchor="ctr">
            <a:normAutofit lnSpcReduction="10000"/>
          </a:bodyPr>
          <a:lstStyle/>
          <a:p>
            <a:r>
              <a:rPr lang="ja-JP" altLang="en-US"/>
              <a:t>商品スペック</a:t>
            </a:r>
            <a:endParaRPr lang="ja-JP" altLang="en-US" dirty="0"/>
          </a:p>
        </p:txBody>
      </p:sp>
      <p:sp>
        <p:nvSpPr>
          <p:cNvPr id="8" name="テキスト プレースホルダー 7">
            <a:extLst>
              <a:ext uri="{FF2B5EF4-FFF2-40B4-BE49-F238E27FC236}">
                <a16:creationId xmlns:a16="http://schemas.microsoft.com/office/drawing/2014/main" id="{DB587ECE-E817-1643-8D8C-2F4DC2D98222}"/>
              </a:ext>
            </a:extLst>
          </p:cNvPr>
          <p:cNvSpPr>
            <a:spLocks noGrp="1"/>
          </p:cNvSpPr>
          <p:nvPr>
            <p:ph type="body" sz="quarter" idx="16"/>
          </p:nvPr>
        </p:nvSpPr>
        <p:spPr>
          <a:prstGeom prst="rect">
            <a:avLst/>
          </a:prstGeom>
        </p:spPr>
        <p:txBody>
          <a:bodyPr anchor="ctr">
            <a:normAutofit lnSpcReduction="10000"/>
          </a:bodyPr>
          <a:lstStyle/>
          <a:p>
            <a:r>
              <a:rPr lang="ja-JP" altLang="en-US" dirty="0"/>
              <a:t>その他・注意事項</a:t>
            </a:r>
          </a:p>
        </p:txBody>
      </p:sp>
      <p:sp>
        <p:nvSpPr>
          <p:cNvPr id="12" name="テキスト プレースホルダー 11">
            <a:extLst>
              <a:ext uri="{FF2B5EF4-FFF2-40B4-BE49-F238E27FC236}">
                <a16:creationId xmlns:a16="http://schemas.microsoft.com/office/drawing/2014/main" id="{0C742CB2-8040-2A8A-E5A7-44002DF287D9}"/>
              </a:ext>
            </a:extLst>
          </p:cNvPr>
          <p:cNvSpPr>
            <a:spLocks noGrp="1"/>
          </p:cNvSpPr>
          <p:nvPr>
            <p:ph type="body" sz="quarter" idx="4294967295"/>
          </p:nvPr>
        </p:nvSpPr>
        <p:spPr>
          <a:xfrm>
            <a:off x="1905536" y="4835278"/>
            <a:ext cx="5414600" cy="360040"/>
          </a:xfrm>
          <a:prstGeom prst="rect">
            <a:avLst/>
          </a:prstGeom>
        </p:spPr>
        <p:txBody>
          <a:bodyPr>
            <a:normAutofit fontScale="85000" lnSpcReduction="20000"/>
          </a:bodyPr>
          <a:lstStyle/>
          <a:p>
            <a:r>
              <a:rPr lang="ja-JP" altLang="en-US"/>
              <a:t>仮</a:t>
            </a:r>
          </a:p>
        </p:txBody>
      </p:sp>
      <p:sp>
        <p:nvSpPr>
          <p:cNvPr id="9" name="テキスト プレースホルダー 7">
            <a:extLst>
              <a:ext uri="{FF2B5EF4-FFF2-40B4-BE49-F238E27FC236}">
                <a16:creationId xmlns:a16="http://schemas.microsoft.com/office/drawing/2014/main" id="{DB587ECE-E817-1643-8D8C-2F4DC2D98222}"/>
              </a:ext>
            </a:extLst>
          </p:cNvPr>
          <p:cNvSpPr>
            <a:spLocks noGrp="1"/>
          </p:cNvSpPr>
          <p:nvPr>
            <p:ph type="body" sz="quarter" idx="16"/>
          </p:nvPr>
        </p:nvSpPr>
        <p:spPr>
          <a:xfrm>
            <a:off x="1905536" y="4846747"/>
            <a:ext cx="5414600" cy="360040"/>
          </a:xfrm>
          <a:prstGeom prst="rect">
            <a:avLst/>
          </a:prstGeom>
        </p:spPr>
        <p:txBody>
          <a:bodyPr anchor="ctr">
            <a:normAutofit lnSpcReduction="10000"/>
          </a:bodyPr>
          <a:lstStyle/>
          <a:p>
            <a:r>
              <a:rPr lang="en-US" altLang="ja-JP" dirty="0">
                <a:latin typeface="+mn-ea"/>
              </a:rPr>
              <a:t>Appendix</a:t>
            </a:r>
            <a:endParaRPr lang="ja-JP" altLang="en-US" dirty="0">
              <a:latin typeface="+mn-ea"/>
            </a:endParaRPr>
          </a:p>
        </p:txBody>
      </p:sp>
    </p:spTree>
    <p:extLst>
      <p:ext uri="{BB962C8B-B14F-4D97-AF65-F5344CB8AC3E}">
        <p14:creationId xmlns:p14="http://schemas.microsoft.com/office/powerpoint/2010/main" val="839962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01</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概要</a:t>
            </a:r>
            <a:endParaRPr lang="en-US" altLang="ja-JP" dirty="0"/>
          </a:p>
        </p:txBody>
      </p:sp>
      <p:pic>
        <p:nvPicPr>
          <p:cNvPr id="5"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2376920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概要</a:t>
            </a:r>
          </a:p>
        </p:txBody>
      </p:sp>
      <p:pic>
        <p:nvPicPr>
          <p:cNvPr id="51" name="図プレースホルダー 50" descr="アイコン&#10;&#10;自動的に生成された説明">
            <a:extLst>
              <a:ext uri="{FF2B5EF4-FFF2-40B4-BE49-F238E27FC236}">
                <a16:creationId xmlns:a16="http://schemas.microsoft.com/office/drawing/2014/main" id="{7A78558E-80AA-EB9B-6FC1-5241C09153B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53" name="テキスト プレースホルダー 52">
            <a:extLst>
              <a:ext uri="{FF2B5EF4-FFF2-40B4-BE49-F238E27FC236}">
                <a16:creationId xmlns:a16="http://schemas.microsoft.com/office/drawing/2014/main" id="{B307C6B9-3CF4-81E4-24C3-2DA48734A611}"/>
              </a:ext>
            </a:extLst>
          </p:cNvPr>
          <p:cNvSpPr>
            <a:spLocks noGrp="1"/>
          </p:cNvSpPr>
          <p:nvPr>
            <p:ph type="body" sz="quarter" idx="10"/>
          </p:nvPr>
        </p:nvSpPr>
        <p:spPr/>
        <p:txBody>
          <a:bodyPr/>
          <a:lstStyle/>
          <a:p>
            <a:r>
              <a:rPr kumimoji="1" lang="ja-JP" altLang="en-US" sz="2000" dirty="0">
                <a:latin typeface="Meiryo" panose="020B0604030504040204" pitchFamily="34" charset="-128"/>
                <a:ea typeface="Meiryo" panose="020B0604030504040204" pitchFamily="34" charset="-128"/>
              </a:rPr>
              <a:t>変更点</a:t>
            </a:r>
          </a:p>
        </p:txBody>
      </p:sp>
      <p:sp>
        <p:nvSpPr>
          <p:cNvPr id="5" name="角丸四角形 3">
            <a:extLst>
              <a:ext uri="{FF2B5EF4-FFF2-40B4-BE49-F238E27FC236}">
                <a16:creationId xmlns:a16="http://schemas.microsoft.com/office/drawing/2014/main" id="{9CE99940-3E4D-CF53-1258-83E801BDA9D1}"/>
              </a:ext>
            </a:extLst>
          </p:cNvPr>
          <p:cNvSpPr/>
          <p:nvPr/>
        </p:nvSpPr>
        <p:spPr>
          <a:xfrm>
            <a:off x="479425" y="1213045"/>
            <a:ext cx="10668626" cy="762283"/>
          </a:xfrm>
          <a:prstGeom prst="roundRect">
            <a:avLst>
              <a:gd name="adj" fmla="val 8047"/>
            </a:avLst>
          </a:prstGeom>
          <a:noFill/>
          <a:ln w="15875">
            <a:noFill/>
          </a:ln>
        </p:spPr>
        <p:txBody>
          <a:bodyPr wrap="none" lIns="0" tIns="0" rIns="0" bIns="0" anchor="ct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marR="0" lvl="0" indent="-285750"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lang="en-US" altLang="ja-JP" sz="1400" b="1" spc="300" dirty="0">
                <a:solidFill>
                  <a:schemeClr val="accent3"/>
                </a:solidFill>
                <a:latin typeface="Meiryo" panose="020B0604030504040204" pitchFamily="34" charset="-128"/>
                <a:ea typeface="Meiryo" panose="020B0604030504040204" pitchFamily="34" charset="-128"/>
              </a:rPr>
              <a:t>Yahoo!</a:t>
            </a:r>
            <a:r>
              <a:rPr lang="ja-JP" altLang="en-US" sz="1400" b="1" spc="300" dirty="0">
                <a:solidFill>
                  <a:schemeClr val="accent3"/>
                </a:solidFill>
                <a:latin typeface="Meiryo" panose="020B0604030504040204" pitchFamily="34" charset="-128"/>
                <a:ea typeface="Meiryo" panose="020B0604030504040204" pitchFamily="34" charset="-128"/>
              </a:rPr>
              <a:t>ファイナンス　タイアップの商品スペックを、</a:t>
            </a:r>
            <a:r>
              <a:rPr lang="en-US" altLang="ja-JP" sz="1400" b="1" spc="300" dirty="0">
                <a:solidFill>
                  <a:schemeClr val="accent3"/>
                </a:solidFill>
                <a:latin typeface="Meiryo" panose="020B0604030504040204" pitchFamily="34" charset="-128"/>
                <a:ea typeface="Meiryo" panose="020B0604030504040204" pitchFamily="34" charset="-128"/>
              </a:rPr>
              <a:t>2024</a:t>
            </a:r>
            <a:r>
              <a:rPr lang="ja-JP" altLang="en-US" sz="1400" b="1" spc="300" dirty="0">
                <a:solidFill>
                  <a:schemeClr val="accent3"/>
                </a:solidFill>
                <a:latin typeface="Meiryo" panose="020B0604030504040204" pitchFamily="34" charset="-128"/>
                <a:ea typeface="Meiryo" panose="020B0604030504040204" pitchFamily="34" charset="-128"/>
              </a:rPr>
              <a:t>年</a:t>
            </a:r>
            <a:r>
              <a:rPr lang="en-US" altLang="ja-JP" sz="1400" b="1" spc="300" dirty="0">
                <a:solidFill>
                  <a:schemeClr val="accent3"/>
                </a:solidFill>
                <a:latin typeface="Meiryo" panose="020B0604030504040204" pitchFamily="34" charset="-128"/>
                <a:ea typeface="Meiryo" panose="020B0604030504040204" pitchFamily="34" charset="-128"/>
              </a:rPr>
              <a:t>7</a:t>
            </a:r>
            <a:r>
              <a:rPr lang="ja-JP" altLang="en-US" sz="1400" b="1" spc="300" dirty="0">
                <a:solidFill>
                  <a:schemeClr val="accent3"/>
                </a:solidFill>
                <a:latin typeface="Meiryo" panose="020B0604030504040204" pitchFamily="34" charset="-128"/>
                <a:ea typeface="Meiryo" panose="020B0604030504040204" pitchFamily="34" charset="-128"/>
              </a:rPr>
              <a:t>月</a:t>
            </a:r>
            <a:r>
              <a:rPr lang="en-US" altLang="ja-JP" sz="1400" b="1" spc="300" dirty="0">
                <a:solidFill>
                  <a:schemeClr val="accent3"/>
                </a:solidFill>
                <a:latin typeface="Meiryo" panose="020B0604030504040204" pitchFamily="34" charset="-128"/>
                <a:ea typeface="Meiryo" panose="020B0604030504040204" pitchFamily="34" charset="-128"/>
              </a:rPr>
              <a:t>1</a:t>
            </a:r>
            <a:r>
              <a:rPr lang="ja-JP" altLang="en-US" sz="1400" b="1" spc="300" dirty="0">
                <a:solidFill>
                  <a:schemeClr val="accent3"/>
                </a:solidFill>
                <a:latin typeface="Meiryo" panose="020B0604030504040204" pitchFamily="34" charset="-128"/>
                <a:ea typeface="Meiryo" panose="020B0604030504040204" pitchFamily="34" charset="-128"/>
              </a:rPr>
              <a:t>日掲載開始分（～</a:t>
            </a:r>
            <a:r>
              <a:rPr lang="en-US" altLang="ja-JP" sz="1400" b="1" spc="300" dirty="0">
                <a:solidFill>
                  <a:schemeClr val="accent3"/>
                </a:solidFill>
                <a:latin typeface="Meiryo" panose="020B0604030504040204" pitchFamily="34" charset="-128"/>
                <a:ea typeface="Meiryo" panose="020B0604030504040204" pitchFamily="34" charset="-128"/>
              </a:rPr>
              <a:t>2024</a:t>
            </a:r>
            <a:r>
              <a:rPr lang="ja-JP" altLang="en-US" sz="1400" b="1" spc="300" dirty="0">
                <a:solidFill>
                  <a:schemeClr val="accent3"/>
                </a:solidFill>
                <a:latin typeface="Meiryo" panose="020B0604030504040204" pitchFamily="34" charset="-128"/>
                <a:ea typeface="Meiryo" panose="020B0604030504040204" pitchFamily="34" charset="-128"/>
              </a:rPr>
              <a:t>年</a:t>
            </a:r>
            <a:r>
              <a:rPr lang="en-US" altLang="ja-JP" sz="1400" b="1" spc="300" dirty="0">
                <a:solidFill>
                  <a:schemeClr val="accent3"/>
                </a:solidFill>
                <a:latin typeface="Meiryo" panose="020B0604030504040204" pitchFamily="34" charset="-128"/>
                <a:ea typeface="Meiryo" panose="020B0604030504040204" pitchFamily="34" charset="-128"/>
              </a:rPr>
              <a:t>9</a:t>
            </a:r>
            <a:r>
              <a:rPr lang="ja-JP" altLang="en-US" sz="1400" b="1" spc="300" dirty="0">
                <a:solidFill>
                  <a:schemeClr val="accent3"/>
                </a:solidFill>
                <a:latin typeface="Meiryo" panose="020B0604030504040204" pitchFamily="34" charset="-128"/>
                <a:ea typeface="Meiryo" panose="020B0604030504040204" pitchFamily="34" charset="-128"/>
              </a:rPr>
              <a:t>月</a:t>
            </a:r>
            <a:r>
              <a:rPr lang="en-US" altLang="ja-JP" sz="1400" b="1" spc="300" dirty="0">
                <a:solidFill>
                  <a:schemeClr val="accent3"/>
                </a:solidFill>
                <a:latin typeface="Meiryo" panose="020B0604030504040204" pitchFamily="34" charset="-128"/>
                <a:ea typeface="Meiryo" panose="020B0604030504040204" pitchFamily="34" charset="-128"/>
              </a:rPr>
              <a:t>30</a:t>
            </a:r>
            <a:r>
              <a:rPr lang="ja-JP" altLang="en-US" sz="1400" b="1" spc="300" dirty="0">
                <a:solidFill>
                  <a:schemeClr val="accent3"/>
                </a:solidFill>
                <a:latin typeface="Meiryo" panose="020B0604030504040204" pitchFamily="34" charset="-128"/>
                <a:ea typeface="Meiryo" panose="020B0604030504040204" pitchFamily="34" charset="-128"/>
              </a:rPr>
              <a:t>日</a:t>
            </a:r>
            <a:endParaRPr lang="en-US" altLang="ja-JP" sz="1400" b="1" spc="300" dirty="0">
              <a:solidFill>
                <a:schemeClr val="accent3"/>
              </a:solidFill>
              <a:latin typeface="Meiryo" panose="020B0604030504040204" pitchFamily="34" charset="-128"/>
              <a:ea typeface="Meiryo" panose="020B0604030504040204" pitchFamily="34" charset="-128"/>
            </a:endParaRPr>
          </a:p>
          <a:p>
            <a:pPr marR="0" lvl="0" defTabSz="914400" rtl="0" eaLnBrk="1" fontAlgn="auto" latinLnBrk="0" hangingPunct="1">
              <a:lnSpc>
                <a:spcPct val="100000"/>
              </a:lnSpc>
              <a:spcBef>
                <a:spcPts val="0"/>
              </a:spcBef>
              <a:spcAft>
                <a:spcPts val="0"/>
              </a:spcAft>
              <a:buClrTx/>
              <a:buSzTx/>
              <a:tabLst/>
              <a:defRPr/>
            </a:pPr>
            <a:r>
              <a:rPr lang="ja-JP" altLang="en-US" sz="1400" b="1" spc="300" dirty="0">
                <a:solidFill>
                  <a:schemeClr val="accent3"/>
                </a:solidFill>
                <a:latin typeface="Meiryo" panose="020B0604030504040204" pitchFamily="34" charset="-128"/>
                <a:ea typeface="Meiryo" panose="020B0604030504040204" pitchFamily="34" charset="-128"/>
              </a:rPr>
              <a:t>　 掲載終了分）より変更</a:t>
            </a:r>
            <a:r>
              <a:rPr lang="en-US" altLang="ja-JP" sz="1400" b="1" spc="300" dirty="0">
                <a:solidFill>
                  <a:schemeClr val="accent3"/>
                </a:solidFill>
                <a:latin typeface="Meiryo" panose="020B0604030504040204" pitchFamily="34" charset="-128"/>
                <a:ea typeface="Meiryo" panose="020B0604030504040204" pitchFamily="34" charset="-128"/>
              </a:rPr>
              <a:t>[P9</a:t>
            </a:r>
            <a:r>
              <a:rPr lang="ja-JP" altLang="en-US" sz="1400" b="1" spc="300" dirty="0">
                <a:solidFill>
                  <a:schemeClr val="accent3"/>
                </a:solidFill>
                <a:latin typeface="Meiryo" panose="020B0604030504040204" pitchFamily="34" charset="-128"/>
                <a:ea typeface="Meiryo" panose="020B0604030504040204" pitchFamily="34" charset="-128"/>
              </a:rPr>
              <a:t>参照</a:t>
            </a:r>
            <a:r>
              <a:rPr lang="en-US" altLang="ja-JP" sz="1400" b="1" spc="300" dirty="0">
                <a:solidFill>
                  <a:schemeClr val="accent3"/>
                </a:solidFill>
                <a:latin typeface="Meiryo" panose="020B0604030504040204" pitchFamily="34" charset="-128"/>
                <a:ea typeface="Meiryo" panose="020B0604030504040204" pitchFamily="34" charset="-128"/>
              </a:rPr>
              <a:t>]</a:t>
            </a:r>
            <a:endParaRPr lang="ja-JP" altLang="en-US" sz="1400" b="1" spc="300" dirty="0">
              <a:solidFill>
                <a:schemeClr val="accent3"/>
              </a:solidFill>
              <a:latin typeface="Meiryo" panose="020B0604030504040204" pitchFamily="34" charset="-128"/>
              <a:ea typeface="Meiryo" panose="020B0604030504040204" pitchFamily="34" charset="-128"/>
            </a:endParaRPr>
          </a:p>
          <a:p>
            <a:pPr marR="0" lvl="0" defTabSz="914400" rtl="0" eaLnBrk="1" fontAlgn="auto" latinLnBrk="0" hangingPunct="1">
              <a:lnSpc>
                <a:spcPct val="150000"/>
              </a:lnSpc>
              <a:spcBef>
                <a:spcPts val="0"/>
              </a:spcBef>
              <a:spcAft>
                <a:spcPts val="0"/>
              </a:spcAft>
              <a:buClrTx/>
              <a:buSzTx/>
              <a:tabLst/>
              <a:defRPr/>
            </a:pPr>
            <a:endParaRPr kumimoji="1" lang="ja-JP" altLang="en-US" sz="1400" b="1" i="0" u="none" strike="noStrike" kern="1200" cap="none" spc="30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047344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タイアップ広告の概要</a:t>
            </a:r>
            <a:endParaRPr kumimoji="1" lang="ja-JP" altLang="en-US" sz="1600" dirty="0"/>
          </a:p>
        </p:txBody>
      </p:sp>
      <p:sp>
        <p:nvSpPr>
          <p:cNvPr id="17" name="テキスト ボックス 16"/>
          <p:cNvSpPr txBox="1"/>
          <p:nvPr/>
        </p:nvSpPr>
        <p:spPr>
          <a:xfrm>
            <a:off x="786297" y="2281029"/>
            <a:ext cx="10666300" cy="2800767"/>
          </a:xfrm>
          <a:prstGeom prst="rect">
            <a:avLst/>
          </a:prstGeom>
          <a:noFill/>
        </p:spPr>
        <p:txBody>
          <a:bodyPr wrap="square" rtlCol="0">
            <a:spAutoFit/>
          </a:bodyPr>
          <a:lstStyle/>
          <a:p>
            <a:r>
              <a:rPr lang="ja-JP" altLang="en-US" sz="1600" b="1"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広告主様やその商品・サービスへの認知や理解、関心などを高め態度変容を促す</a:t>
            </a:r>
            <a:r>
              <a:rPr lang="ja-JP" altLang="en-US" sz="1600"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ことを目的に、</a:t>
            </a:r>
            <a:endParaRPr lang="en-US" altLang="ja-JP" sz="1600"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600"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LINE</a:t>
            </a:r>
            <a:r>
              <a:rPr lang="ja-JP" altLang="en-US" sz="1600"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ヤフーが独自のコンテンツを企画、制作します。</a:t>
            </a:r>
            <a:endParaRPr lang="en-US" altLang="ja-JP" sz="1600"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en-US" altLang="ja-JP" sz="1600" dirty="0">
                <a:solidFill>
                  <a:schemeClr val="accent3"/>
                </a:solidFill>
                <a:latin typeface="メイリオ" panose="020B0604030504040204" pitchFamily="50" charset="-128"/>
                <a:ea typeface="メイリオ" panose="020B0604030504040204" pitchFamily="50" charset="-128"/>
              </a:rPr>
              <a:t>LINE</a:t>
            </a:r>
            <a:r>
              <a:rPr lang="ja-JP" altLang="en-US" sz="1600" dirty="0">
                <a:solidFill>
                  <a:schemeClr val="accent3"/>
                </a:solidFill>
              </a:rPr>
              <a:t>ヤフーの各種サービスにおけるタイアップ広告では、当該</a:t>
            </a:r>
            <a:r>
              <a:rPr lang="ja-JP" altLang="en-US" sz="1600" b="1" dirty="0">
                <a:solidFill>
                  <a:schemeClr val="accent3"/>
                </a:solidFill>
              </a:rPr>
              <a:t>サービス独自の編集・デザインスタイル</a:t>
            </a:r>
            <a:r>
              <a:rPr lang="ja-JP" altLang="en-US" sz="1600" dirty="0">
                <a:solidFill>
                  <a:schemeClr val="accent3"/>
                </a:solidFill>
              </a:rPr>
              <a:t>で、</a:t>
            </a:r>
            <a:r>
              <a:rPr lang="ja-JP" altLang="en-US" sz="1600" b="1" dirty="0">
                <a:solidFill>
                  <a:schemeClr val="accent3"/>
                </a:solidFill>
              </a:rPr>
              <a:t>ユーザーに対して訴求力のあるコンテンツ</a:t>
            </a:r>
            <a:r>
              <a:rPr lang="ja-JP" altLang="en-US" sz="1600" dirty="0">
                <a:solidFill>
                  <a:schemeClr val="accent3"/>
                </a:solidFill>
              </a:rPr>
              <a:t>を設計します。</a:t>
            </a:r>
            <a:endParaRPr lang="en-US" altLang="ja-JP" sz="1600" dirty="0">
              <a:solidFill>
                <a:schemeClr val="accent3"/>
              </a:solidFill>
            </a:endParaRPr>
          </a:p>
          <a:p>
            <a:pPr lvl="0"/>
            <a:endParaRPr lang="en-US" altLang="ja-JP" sz="1600" dirty="0">
              <a:solidFill>
                <a:schemeClr val="accent3"/>
              </a:solidFill>
            </a:endParaRPr>
          </a:p>
          <a:p>
            <a:pPr lvl="0"/>
            <a:r>
              <a:rPr lang="ja-JP" altLang="en-US" sz="1600" dirty="0">
                <a:solidFill>
                  <a:schemeClr val="accent3"/>
                </a:solidFill>
              </a:rPr>
              <a:t>サイトの仕様として、</a:t>
            </a:r>
            <a:r>
              <a:rPr lang="ja-JP" altLang="en-US" sz="1600" b="1" dirty="0">
                <a:solidFill>
                  <a:schemeClr val="accent3"/>
                </a:solidFill>
              </a:rPr>
              <a:t>記事体裁の固定フォーマットの「テンプレート型」</a:t>
            </a:r>
            <a:r>
              <a:rPr lang="ja-JP" altLang="en-US" sz="1600" dirty="0">
                <a:solidFill>
                  <a:schemeClr val="accent3"/>
                </a:solidFill>
              </a:rPr>
              <a:t>と、</a:t>
            </a:r>
            <a:r>
              <a:rPr lang="ja-JP" altLang="en-US" sz="1600" b="1" dirty="0">
                <a:solidFill>
                  <a:schemeClr val="accent3"/>
                </a:solidFill>
              </a:rPr>
              <a:t>デザインやコンテンツのスタイルを個別アレンジ可能な「カスタマイズ型」</a:t>
            </a:r>
            <a:r>
              <a:rPr lang="ja-JP" altLang="en-US" sz="1600" dirty="0">
                <a:solidFill>
                  <a:schemeClr val="accent3"/>
                </a:solidFill>
              </a:rPr>
              <a:t>の</a:t>
            </a:r>
            <a:r>
              <a:rPr lang="en-US" altLang="ja-JP" sz="1600" dirty="0">
                <a:solidFill>
                  <a:schemeClr val="accent3"/>
                </a:solidFill>
              </a:rPr>
              <a:t>2</a:t>
            </a:r>
            <a:r>
              <a:rPr lang="ja-JP" altLang="en-US" sz="1600" dirty="0">
                <a:solidFill>
                  <a:schemeClr val="accent3"/>
                </a:solidFill>
              </a:rPr>
              <a:t>種類があります。</a:t>
            </a:r>
            <a:endParaRPr lang="en-US" altLang="ja-JP" sz="1600" dirty="0">
              <a:solidFill>
                <a:schemeClr val="accent3"/>
              </a:solidFill>
            </a:endParaRPr>
          </a:p>
          <a:p>
            <a:pPr lvl="0"/>
            <a:endParaRPr lang="en-US" altLang="ja-JP" sz="1600" dirty="0">
              <a:solidFill>
                <a:schemeClr val="accent3"/>
              </a:solidFill>
            </a:endParaRPr>
          </a:p>
          <a:p>
            <a:r>
              <a:rPr lang="ja-JP" altLang="en-US" sz="1600"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サイトへの</a:t>
            </a:r>
            <a:r>
              <a:rPr lang="ja-JP" altLang="en-US" sz="1600" b="1"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誘導は各サービス内の編集誘導、ヤフーおよび</a:t>
            </a:r>
            <a:r>
              <a:rPr lang="en-US" altLang="ja-JP" sz="1600" b="1"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LINE</a:t>
            </a:r>
            <a:r>
              <a:rPr lang="ja-JP" altLang="en-US" sz="1600" b="1"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の広告商品</a:t>
            </a:r>
            <a:r>
              <a:rPr lang="ja-JP" altLang="en-US" sz="1600"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など、タイアップ商品ごとに定めて</a:t>
            </a:r>
            <a:endParaRPr lang="en-US" altLang="ja-JP" sz="1600"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おります。</a:t>
            </a:r>
            <a:endParaRPr lang="en-US" altLang="ja-JP" sz="1600" dirty="0">
              <a:solidFill>
                <a:schemeClr val="accent3"/>
              </a:solidFill>
            </a:endParaRPr>
          </a:p>
        </p:txBody>
      </p:sp>
      <p:sp>
        <p:nvSpPr>
          <p:cNvPr id="9" name="テキスト プレースホルダー 1">
            <a:extLst>
              <a:ext uri="{FF2B5EF4-FFF2-40B4-BE49-F238E27FC236}">
                <a16:creationId xmlns:a16="http://schemas.microsoft.com/office/drawing/2014/main" id="{C47713F5-42CE-E964-2FEA-1E6846617172}"/>
              </a:ext>
            </a:extLst>
          </p:cNvPr>
          <p:cNvSpPr>
            <a:spLocks noGrp="1"/>
          </p:cNvSpPr>
          <p:nvPr>
            <p:ph type="body" sz="quarter" idx="12"/>
          </p:nvPr>
        </p:nvSpPr>
        <p:spPr>
          <a:xfrm>
            <a:off x="595671" y="81412"/>
            <a:ext cx="866756" cy="410840"/>
          </a:xfrm>
        </p:spPr>
        <p:txBody>
          <a:bodyPr/>
          <a:lstStyle/>
          <a:p>
            <a:r>
              <a:rPr kumimoji="1" lang="ja-JP" altLang="en-US" dirty="0"/>
              <a:t>概要</a:t>
            </a:r>
          </a:p>
        </p:txBody>
      </p:sp>
      <p:pic>
        <p:nvPicPr>
          <p:cNvPr id="10" name="図プレースホルダー 50" descr="アイコン&#10;&#10;自動的に生成された説明">
            <a:extLst>
              <a:ext uri="{FF2B5EF4-FFF2-40B4-BE49-F238E27FC236}">
                <a16:creationId xmlns:a16="http://schemas.microsoft.com/office/drawing/2014/main" id="{83A25820-DE4A-501E-E98F-27F3277CCCC5}"/>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a:xfrm>
            <a:off x="102714" y="77808"/>
            <a:ext cx="406572" cy="405674"/>
          </a:xfrm>
        </p:spPr>
      </p:pic>
    </p:spTree>
    <p:extLst>
      <p:ext uri="{BB962C8B-B14F-4D97-AF65-F5344CB8AC3E}">
        <p14:creationId xmlns:p14="http://schemas.microsoft.com/office/powerpoint/2010/main" val="3316887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02</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商品スペック</a:t>
            </a:r>
            <a:endParaRPr lang="en-US" altLang="ja-JP" dirty="0"/>
          </a:p>
        </p:txBody>
      </p:sp>
      <p:pic>
        <p:nvPicPr>
          <p:cNvPr id="8" name="図プレースホルダー 7" descr="アイコン&#10;&#10;自動的に生成された説明">
            <a:extLst>
              <a:ext uri="{FF2B5EF4-FFF2-40B4-BE49-F238E27FC236}">
                <a16:creationId xmlns:a16="http://schemas.microsoft.com/office/drawing/2014/main" id="{3081726E-6240-5DBE-5C30-227DD5964267}"/>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507945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商品一覧</a:t>
            </a:r>
            <a:endParaRPr kumimoji="1" lang="ja-JP" altLang="en-US" sz="1600" dirty="0"/>
          </a:p>
        </p:txBody>
      </p:sp>
      <p:graphicFrame>
        <p:nvGraphicFramePr>
          <p:cNvPr id="10" name="表 9">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4202556511"/>
              </p:ext>
            </p:extLst>
          </p:nvPr>
        </p:nvGraphicFramePr>
        <p:xfrm>
          <a:off x="479424" y="1091122"/>
          <a:ext cx="11233151" cy="5408233"/>
        </p:xfrm>
        <a:graphic>
          <a:graphicData uri="http://schemas.openxmlformats.org/drawingml/2006/table">
            <a:tbl>
              <a:tblPr firstCol="1" bandRow="1"/>
              <a:tblGrid>
                <a:gridCol w="981352">
                  <a:extLst>
                    <a:ext uri="{9D8B030D-6E8A-4147-A177-3AD203B41FA5}">
                      <a16:colId xmlns:a16="http://schemas.microsoft.com/office/drawing/2014/main" val="792911817"/>
                    </a:ext>
                  </a:extLst>
                </a:gridCol>
                <a:gridCol w="889546">
                  <a:extLst>
                    <a:ext uri="{9D8B030D-6E8A-4147-A177-3AD203B41FA5}">
                      <a16:colId xmlns:a16="http://schemas.microsoft.com/office/drawing/2014/main" val="3453418469"/>
                    </a:ext>
                  </a:extLst>
                </a:gridCol>
                <a:gridCol w="4718995">
                  <a:extLst>
                    <a:ext uri="{9D8B030D-6E8A-4147-A177-3AD203B41FA5}">
                      <a16:colId xmlns:a16="http://schemas.microsoft.com/office/drawing/2014/main" val="844676303"/>
                    </a:ext>
                  </a:extLst>
                </a:gridCol>
                <a:gridCol w="4643258">
                  <a:extLst>
                    <a:ext uri="{9D8B030D-6E8A-4147-A177-3AD203B41FA5}">
                      <a16:colId xmlns:a16="http://schemas.microsoft.com/office/drawing/2014/main" val="362094910"/>
                    </a:ext>
                  </a:extLst>
                </a:gridCol>
              </a:tblGrid>
              <a:tr h="216024">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商品名</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en-US" altLang="ja-JP" sz="1050" b="1" kern="1200" dirty="0" err="1">
                          <a:solidFill>
                            <a:schemeClr val="tx1">
                              <a:lumMod val="65000"/>
                              <a:lumOff val="35000"/>
                            </a:schemeClr>
                          </a:solidFill>
                          <a:latin typeface="+mj-lt"/>
                          <a:ea typeface="+mn-ea"/>
                          <a:cs typeface="+mn-cs"/>
                        </a:rPr>
                        <a:t>carview</a:t>
                      </a:r>
                      <a:r>
                        <a:rPr kumimoji="1" lang="en-US" altLang="ja-JP" sz="1050" b="1" kern="1200" dirty="0">
                          <a:solidFill>
                            <a:schemeClr val="tx1">
                              <a:lumMod val="65000"/>
                              <a:lumOff val="35000"/>
                            </a:schemeClr>
                          </a:solidFill>
                          <a:latin typeface="+mj-lt"/>
                          <a:ea typeface="+mn-ea"/>
                          <a:cs typeface="+mn-cs"/>
                        </a:rPr>
                        <a:t>!</a:t>
                      </a:r>
                      <a:r>
                        <a:rPr kumimoji="1" lang="ja-JP" altLang="en-US" sz="1050" b="1" kern="1200" dirty="0">
                          <a:solidFill>
                            <a:schemeClr val="tx1">
                              <a:lumMod val="65000"/>
                              <a:lumOff val="35000"/>
                            </a:schemeClr>
                          </a:solidFill>
                          <a:latin typeface="+mj-lt"/>
                          <a:ea typeface="+mn-ea"/>
                          <a:cs typeface="+mn-cs"/>
                        </a:rPr>
                        <a:t>　タイアップ</a:t>
                      </a:r>
                      <a:endParaRPr kumimoji="1" lang="en-US" altLang="ja-JP" sz="1050" b="1" kern="1200" dirty="0">
                        <a:solidFill>
                          <a:schemeClr val="tx1">
                            <a:lumMod val="65000"/>
                            <a:lumOff val="35000"/>
                          </a:schemeClr>
                        </a:solidFill>
                        <a:latin typeface="+mj-lt"/>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0" lang="en-US" altLang="ja-JP" sz="1050" b="1" i="0" u="none" strike="noStrike" kern="0" cap="none" spc="0" normalizeH="0" baseline="0" noProof="0" dirty="0">
                          <a:ln>
                            <a:noFill/>
                          </a:ln>
                          <a:solidFill>
                            <a:schemeClr val="tx1">
                              <a:lumMod val="65000"/>
                              <a:lumOff val="35000"/>
                            </a:schemeClr>
                          </a:solidFill>
                          <a:effectLst/>
                          <a:uLnTx/>
                          <a:uFillTx/>
                          <a:latin typeface="+mn-lt"/>
                          <a:ea typeface="+mn-ea"/>
                          <a:cs typeface="Verdana" pitchFamily="34" charset="0"/>
                        </a:rPr>
                        <a:t>Yahoo! JAPAN SDGs</a:t>
                      </a:r>
                      <a:r>
                        <a:rPr kumimoji="0" lang="ja-JP" altLang="en-US" sz="1050" b="1" i="0" u="none" strike="noStrike" kern="0" cap="none" spc="0" normalizeH="0" baseline="0" noProof="0" dirty="0">
                          <a:ln>
                            <a:noFill/>
                          </a:ln>
                          <a:solidFill>
                            <a:schemeClr val="tx1">
                              <a:lumMod val="65000"/>
                              <a:lumOff val="35000"/>
                            </a:schemeClr>
                          </a:solidFill>
                          <a:effectLst/>
                          <a:uLnTx/>
                          <a:uFillTx/>
                          <a:latin typeface="+mn-lt"/>
                          <a:ea typeface="+mn-ea"/>
                          <a:cs typeface="Verdana" pitchFamily="34" charset="0"/>
                        </a:rPr>
                        <a:t>　スポンサードコンテンツ</a:t>
                      </a:r>
                      <a:endParaRPr kumimoji="0" lang="en-US" altLang="ja-JP" sz="1050" b="1" i="0" u="none" strike="noStrike" kern="0" cap="none" spc="0" normalizeH="0" baseline="0" noProof="0" dirty="0">
                        <a:ln>
                          <a:noFill/>
                        </a:ln>
                        <a:solidFill>
                          <a:schemeClr val="tx1">
                            <a:lumMod val="65000"/>
                            <a:lumOff val="35000"/>
                          </a:schemeClr>
                        </a:solidFill>
                        <a:effectLst/>
                        <a:uLnTx/>
                        <a:uFillTx/>
                        <a:latin typeface="+mn-lt"/>
                        <a:ea typeface="+mn-ea"/>
                        <a:cs typeface="Verdana" pitchFamily="34" charset="0"/>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2117335041"/>
                  </a:ext>
                </a:extLst>
              </a:tr>
              <a:tr h="167041">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lt"/>
                          <a:ea typeface="+mn-ea"/>
                          <a:cs typeface="+mn-cs"/>
                        </a:rPr>
                        <a:t>サイト仕様</a:t>
                      </a:r>
                      <a:endParaRPr kumimoji="1" lang="en-US" altLang="ja-JP" sz="105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tx1">
                              <a:lumMod val="65000"/>
                              <a:lumOff val="35000"/>
                            </a:schemeClr>
                          </a:solidFill>
                          <a:latin typeface="+mn-lt"/>
                          <a:ea typeface="+mn-ea"/>
                          <a:cs typeface="+mn-cs"/>
                        </a:rPr>
                        <a:t>テンプレート型</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0" lang="ja-JP" altLang="en-US" sz="1050" b="1" i="0" u="none" strike="noStrike" kern="0" cap="none" spc="0" normalizeH="0" baseline="0" noProof="0" dirty="0">
                          <a:ln>
                            <a:noFill/>
                          </a:ln>
                          <a:solidFill>
                            <a:schemeClr val="tx1">
                              <a:lumMod val="65000"/>
                              <a:lumOff val="35000"/>
                            </a:schemeClr>
                          </a:solidFill>
                          <a:effectLst/>
                          <a:uLnTx/>
                          <a:uFillTx/>
                          <a:latin typeface="+mn-lt"/>
                          <a:ea typeface="+mn-ea"/>
                          <a:cs typeface="Verdana" pitchFamily="34" charset="0"/>
                        </a:rPr>
                        <a:t>テンプレート型</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3507125695"/>
                  </a:ext>
                </a:extLst>
              </a:tr>
              <a:tr h="434712">
                <a:tc gridSpan="2">
                  <a:txBody>
                    <a:bodyPr/>
                    <a:lstStyle/>
                    <a:p>
                      <a:pPr algn="ctr"/>
                      <a:r>
                        <a:rPr kumimoji="1" lang="ja-JP" altLang="en-US" sz="1050" b="1" dirty="0">
                          <a:solidFill>
                            <a:schemeClr val="bg1"/>
                          </a:solidFill>
                          <a:latin typeface="+mj-lt"/>
                          <a:ea typeface="+mj-ea"/>
                        </a:rPr>
                        <a:t>商品特徴</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r>
                        <a:rPr kumimoji="1" lang="ja-JP" altLang="en-US" sz="1050" dirty="0">
                          <a:solidFill>
                            <a:schemeClr val="tx1">
                              <a:lumMod val="65000"/>
                              <a:lumOff val="35000"/>
                            </a:schemeClr>
                          </a:solidFill>
                        </a:rPr>
                        <a:t>新車購入を検討中の高年収層が多く訪れるカービュー（競合比）において、編集部が独自の視点で広告主様の商品へのユーザー関与を高めるコンテンツを制作します。</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dirty="0">
                          <a:solidFill>
                            <a:schemeClr val="tx1">
                              <a:lumMod val="65000"/>
                              <a:lumOff val="35000"/>
                            </a:schemeClr>
                          </a:solidFill>
                        </a:rPr>
                        <a:t>広いユーザー層に対して</a:t>
                      </a:r>
                      <a:r>
                        <a:rPr kumimoji="1" lang="en-US" altLang="ja-JP" sz="1050" dirty="0">
                          <a:solidFill>
                            <a:schemeClr val="tx1">
                              <a:lumMod val="65000"/>
                              <a:lumOff val="35000"/>
                            </a:schemeClr>
                          </a:solidFill>
                        </a:rPr>
                        <a:t>SDGs</a:t>
                      </a:r>
                      <a:r>
                        <a:rPr kumimoji="1" lang="ja-JP" altLang="en-US" sz="1050" dirty="0">
                          <a:solidFill>
                            <a:schemeClr val="tx1">
                              <a:lumMod val="65000"/>
                              <a:lumOff val="35000"/>
                            </a:schemeClr>
                          </a:solidFill>
                        </a:rPr>
                        <a:t>を分かりやすく伝える編集方針に沿って、広告主様の取り組みをインタビューを通じて紐解いた記事を制作します。</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838735929"/>
                  </a:ext>
                </a:extLst>
              </a:tr>
              <a:tr h="24985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lt"/>
                          <a:ea typeface="+mn-ea"/>
                          <a:cs typeface="+mn-cs"/>
                        </a:rPr>
                        <a:t>有効期限</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lt"/>
                          <a:ea typeface="+mn-ea"/>
                          <a:cs typeface="+mn-cs"/>
                        </a:rPr>
                        <a:t>2024</a:t>
                      </a:r>
                      <a:r>
                        <a:rPr kumimoji="1" lang="ja-JP" altLang="en-US" sz="1050" kern="1200" dirty="0">
                          <a:solidFill>
                            <a:schemeClr val="tx1">
                              <a:lumMod val="65000"/>
                              <a:lumOff val="35000"/>
                            </a:schemeClr>
                          </a:solidFill>
                          <a:latin typeface="+mn-lt"/>
                          <a:ea typeface="+mn-ea"/>
                          <a:cs typeface="+mn-cs"/>
                        </a:rPr>
                        <a:t>年</a:t>
                      </a:r>
                      <a:r>
                        <a:rPr kumimoji="1" lang="en-US" altLang="ja-JP" sz="1050" kern="1200" dirty="0">
                          <a:solidFill>
                            <a:schemeClr val="tx1">
                              <a:lumMod val="65000"/>
                              <a:lumOff val="35000"/>
                            </a:schemeClr>
                          </a:solidFill>
                          <a:latin typeface="+mn-lt"/>
                          <a:ea typeface="+mn-ea"/>
                          <a:cs typeface="+mn-cs"/>
                        </a:rPr>
                        <a:t>9</a:t>
                      </a:r>
                      <a:r>
                        <a:rPr kumimoji="1" lang="ja-JP" altLang="en-US" sz="1050" kern="1200" dirty="0">
                          <a:solidFill>
                            <a:schemeClr val="tx1">
                              <a:lumMod val="65000"/>
                              <a:lumOff val="35000"/>
                            </a:schemeClr>
                          </a:solidFill>
                          <a:latin typeface="+mn-lt"/>
                          <a:ea typeface="+mn-ea"/>
                          <a:cs typeface="+mn-cs"/>
                        </a:rPr>
                        <a:t>月</a:t>
                      </a:r>
                      <a:r>
                        <a:rPr kumimoji="1" lang="en-US" altLang="ja-JP" sz="1050" kern="1200" dirty="0">
                          <a:solidFill>
                            <a:schemeClr val="tx1">
                              <a:lumMod val="65000"/>
                              <a:lumOff val="35000"/>
                            </a:schemeClr>
                          </a:solidFill>
                          <a:latin typeface="+mn-lt"/>
                          <a:ea typeface="+mn-ea"/>
                          <a:cs typeface="+mn-cs"/>
                        </a:rPr>
                        <a:t>30</a:t>
                      </a:r>
                      <a:r>
                        <a:rPr kumimoji="1" lang="ja-JP" altLang="en-US" sz="1050" kern="1200" dirty="0">
                          <a:solidFill>
                            <a:schemeClr val="tx1">
                              <a:lumMod val="65000"/>
                              <a:lumOff val="35000"/>
                            </a:schemeClr>
                          </a:solidFill>
                          <a:latin typeface="+mn-lt"/>
                          <a:ea typeface="+mn-ea"/>
                          <a:cs typeface="+mn-cs"/>
                        </a:rPr>
                        <a:t>日掲載終了分</a:t>
                      </a: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3860961520"/>
                  </a:ext>
                </a:extLst>
              </a:tr>
              <a:tr h="214055">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タイアップ</a:t>
                      </a:r>
                      <a:endParaRPr kumimoji="1" lang="en-US" altLang="ja-JP" sz="1050" b="1" dirty="0">
                        <a:solidFill>
                          <a:schemeClr val="bg1"/>
                        </a:solidFill>
                        <a:latin typeface="+mj-lt"/>
                        <a:ea typeface="+mj-ea"/>
                      </a:endParaRPr>
                    </a:p>
                    <a:p>
                      <a:pPr algn="ctr"/>
                      <a:r>
                        <a:rPr kumimoji="1" lang="ja-JP" altLang="en-US" sz="1050" b="1" dirty="0">
                          <a:solidFill>
                            <a:schemeClr val="bg1"/>
                          </a:solidFill>
                          <a:latin typeface="+mj-lt"/>
                          <a:ea typeface="+mj-ea"/>
                        </a:rPr>
                        <a:t>への誘導枠</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j-lt"/>
                          <a:ea typeface="+mj-ea"/>
                        </a:rPr>
                        <a:t>編集誘導</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dirty="0">
                          <a:solidFill>
                            <a:schemeClr val="tx1">
                              <a:lumMod val="65000"/>
                              <a:lumOff val="35000"/>
                            </a:schemeClr>
                          </a:solidFill>
                          <a:latin typeface="+mj-lt"/>
                          <a:ea typeface="+mj-ea"/>
                        </a:rPr>
                        <a:t>〇</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ー</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4069392726"/>
                  </a:ext>
                </a:extLst>
              </a:tr>
              <a:tr h="178255">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j-lt"/>
                          <a:ea typeface="+mj-ea"/>
                        </a:rPr>
                        <a:t>広告誘導</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dirty="0">
                          <a:solidFill>
                            <a:schemeClr val="tx1">
                              <a:lumMod val="65000"/>
                              <a:lumOff val="35000"/>
                            </a:schemeClr>
                          </a:solidFill>
                          <a:latin typeface="+mj-lt"/>
                          <a:ea typeface="+mj-ea"/>
                        </a:rPr>
                        <a:t>任意で追加購入</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〇</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214862710"/>
                  </a:ext>
                </a:extLst>
              </a:tr>
              <a:tr h="55862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タイアップページの</a:t>
                      </a:r>
                      <a:endParaRPr kumimoji="1" lang="en-US" altLang="ja-JP" sz="1050" b="1" dirty="0">
                        <a:solidFill>
                          <a:schemeClr val="bg1"/>
                        </a:solidFill>
                        <a:latin typeface="+mj-lt"/>
                        <a:ea typeface="+mj-ea"/>
                      </a:endParaRPr>
                    </a:p>
                    <a:p>
                      <a:pPr algn="ctr"/>
                      <a:r>
                        <a:rPr kumimoji="1" lang="ja-JP" altLang="en-US" sz="1050" b="1" dirty="0">
                          <a:solidFill>
                            <a:schemeClr val="bg1"/>
                          </a:solidFill>
                          <a:latin typeface="+mj-lt"/>
                          <a:ea typeface="+mj-ea"/>
                        </a:rPr>
                        <a:t>概要・仕様</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buNone/>
                      </a:pPr>
                      <a:r>
                        <a:rPr lang="ja-JP" altLang="en-US" sz="1050" dirty="0">
                          <a:solidFill>
                            <a:schemeClr val="tx1">
                              <a:lumMod val="65000"/>
                              <a:lumOff val="35000"/>
                            </a:schemeClr>
                          </a:solidFill>
                          <a:latin typeface="+mn-lt"/>
                          <a:ea typeface="+mn-ea"/>
                          <a:cs typeface="メイリオ" panose="020B0604030504040204" pitchFamily="50" charset="-128"/>
                        </a:rPr>
                        <a:t>・掲載場所：</a:t>
                      </a:r>
                      <a:r>
                        <a:rPr lang="en-US" altLang="ja-JP" sz="1050" dirty="0" err="1">
                          <a:solidFill>
                            <a:schemeClr val="tx1">
                              <a:lumMod val="65000"/>
                              <a:lumOff val="35000"/>
                            </a:schemeClr>
                          </a:solidFill>
                          <a:latin typeface="+mn-lt"/>
                          <a:ea typeface="+mn-ea"/>
                          <a:cs typeface="メイリオ" panose="020B0604030504040204" pitchFamily="50" charset="-128"/>
                        </a:rPr>
                        <a:t>carview</a:t>
                      </a:r>
                      <a:r>
                        <a:rPr lang="en-US" altLang="ja-JP" sz="1050" dirty="0">
                          <a:solidFill>
                            <a:schemeClr val="tx1">
                              <a:lumMod val="65000"/>
                              <a:lumOff val="35000"/>
                            </a:schemeClr>
                          </a:solidFill>
                          <a:latin typeface="+mn-lt"/>
                          <a:ea typeface="+mn-ea"/>
                          <a:cs typeface="メイリオ" panose="020B0604030504040204" pitchFamily="50" charset="-128"/>
                        </a:rPr>
                        <a:t>!</a:t>
                      </a:r>
                      <a:r>
                        <a:rPr lang="ja-JP" altLang="en-US" sz="1050" dirty="0">
                          <a:solidFill>
                            <a:schemeClr val="tx1">
                              <a:lumMod val="65000"/>
                              <a:lumOff val="35000"/>
                            </a:schemeClr>
                          </a:solidFill>
                          <a:latin typeface="+mn-lt"/>
                          <a:ea typeface="+mn-ea"/>
                          <a:cs typeface="メイリオ" panose="020B0604030504040204" pitchFamily="50" charset="-128"/>
                        </a:rPr>
                        <a:t>内 特設ページ</a:t>
                      </a:r>
                      <a:endParaRPr lang="en-US" altLang="ja-JP" sz="1050" dirty="0">
                        <a:solidFill>
                          <a:schemeClr val="tx1">
                            <a:lumMod val="65000"/>
                            <a:lumOff val="35000"/>
                          </a:schemeClr>
                        </a:solidFill>
                        <a:latin typeface="+mn-lt"/>
                        <a:ea typeface="+mn-ea"/>
                        <a:cs typeface="メイリオ" panose="020B0604030504040204" pitchFamily="50" charset="-128"/>
                      </a:endParaRPr>
                    </a:p>
                    <a:p>
                      <a:pPr marL="0" indent="0">
                        <a:buNone/>
                      </a:pPr>
                      <a:r>
                        <a:rPr lang="ja-JP" altLang="en-US" sz="1050" dirty="0">
                          <a:solidFill>
                            <a:schemeClr val="tx1">
                              <a:lumMod val="65000"/>
                              <a:lumOff val="35000"/>
                            </a:schemeClr>
                          </a:solidFill>
                          <a:latin typeface="+mn-lt"/>
                          <a:ea typeface="+mn-ea"/>
                          <a:cs typeface="メイリオ" panose="020B0604030504040204" pitchFamily="50" charset="-128"/>
                        </a:rPr>
                        <a:t>・デバイス：</a:t>
                      </a:r>
                      <a:r>
                        <a:rPr lang="en-US" altLang="ja-JP" sz="1050" dirty="0">
                          <a:solidFill>
                            <a:schemeClr val="tx1">
                              <a:lumMod val="65000"/>
                              <a:lumOff val="35000"/>
                            </a:schemeClr>
                          </a:solidFill>
                          <a:latin typeface="+mn-lt"/>
                          <a:ea typeface="+mn-ea"/>
                          <a:cs typeface="メイリオ" panose="020B0604030504040204" pitchFamily="50" charset="-128"/>
                        </a:rPr>
                        <a:t>PC</a:t>
                      </a:r>
                      <a:r>
                        <a:rPr lang="ja-JP" altLang="en-US" sz="1050" dirty="0">
                          <a:solidFill>
                            <a:schemeClr val="tx1">
                              <a:lumMod val="65000"/>
                              <a:lumOff val="35000"/>
                            </a:schemeClr>
                          </a:solidFill>
                          <a:latin typeface="+mn-lt"/>
                          <a:ea typeface="+mn-ea"/>
                          <a:cs typeface="メイリオ" panose="020B0604030504040204" pitchFamily="50" charset="-128"/>
                        </a:rPr>
                        <a:t>・スマートフォン</a:t>
                      </a:r>
                      <a:endParaRPr lang="en-US" altLang="ja-JP" sz="1050" dirty="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lt"/>
                          <a:ea typeface="+mn-ea"/>
                          <a:cs typeface="メイリオ" panose="020B0604030504040204" pitchFamily="50" charset="-128"/>
                        </a:rPr>
                        <a:t>・ページ数：</a:t>
                      </a:r>
                      <a:r>
                        <a:rPr lang="en-US" altLang="ja-JP" sz="1050" dirty="0">
                          <a:solidFill>
                            <a:schemeClr val="tx1">
                              <a:lumMod val="65000"/>
                              <a:lumOff val="35000"/>
                            </a:schemeClr>
                          </a:solidFill>
                          <a:latin typeface="+mn-lt"/>
                          <a:ea typeface="+mn-ea"/>
                          <a:cs typeface="メイリオ" panose="020B0604030504040204" pitchFamily="50" charset="-128"/>
                        </a:rPr>
                        <a:t>1</a:t>
                      </a:r>
                      <a:r>
                        <a:rPr lang="ja-JP" altLang="en-US" sz="1050" dirty="0">
                          <a:solidFill>
                            <a:schemeClr val="tx1">
                              <a:lumMod val="65000"/>
                              <a:lumOff val="35000"/>
                            </a:schemeClr>
                          </a:solidFill>
                          <a:latin typeface="+mn-lt"/>
                          <a:ea typeface="+mn-ea"/>
                          <a:cs typeface="メイリオ" panose="020B0604030504040204" pitchFamily="50" charset="-128"/>
                        </a:rPr>
                        <a:t>ページ</a:t>
                      </a:r>
                      <a:endParaRPr lang="en-US" altLang="ja-JP" sz="1050" dirty="0">
                        <a:solidFill>
                          <a:schemeClr val="tx1">
                            <a:lumMod val="65000"/>
                            <a:lumOff val="35000"/>
                          </a:schemeClr>
                        </a:solidFill>
                        <a:latin typeface="+mn-lt"/>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・掲載場所：</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Yahoo! JAPAN SDGs</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内 特設ページ</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・デバイス：</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PC</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・スマートフォン</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・ページ数：</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1</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ページ</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658556097"/>
                  </a:ext>
                </a:extLst>
              </a:tr>
              <a:tr h="24769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掲載期間</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lt"/>
                          <a:ea typeface="+mn-ea"/>
                          <a:cs typeface="メイリオ" panose="020B0604030504040204" pitchFamily="50" charset="-128"/>
                        </a:rPr>
                        <a:t>1</a:t>
                      </a:r>
                      <a:r>
                        <a:rPr kumimoji="1" lang="ja-JP" altLang="en-US" sz="1050" kern="1200" dirty="0">
                          <a:solidFill>
                            <a:schemeClr val="tx1">
                              <a:lumMod val="65000"/>
                              <a:lumOff val="35000"/>
                            </a:schemeClr>
                          </a:solidFill>
                          <a:latin typeface="+mn-lt"/>
                          <a:ea typeface="+mn-ea"/>
                          <a:cs typeface="メイリオ" panose="020B0604030504040204" pitchFamily="50" charset="-128"/>
                        </a:rPr>
                        <a:t>か月間（平日掲載開始）</a:t>
                      </a:r>
                      <a:endParaRPr kumimoji="1" lang="en-US" altLang="ja-JP" sz="1050" kern="1200" dirty="0">
                        <a:solidFill>
                          <a:schemeClr val="tx1">
                            <a:lumMod val="65000"/>
                            <a:lumOff val="35000"/>
                          </a:schemeClr>
                        </a:solidFill>
                        <a:latin typeface="+mn-lt"/>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1</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か月間（平日掲載開始）</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931917948"/>
                  </a:ext>
                </a:extLst>
              </a:tr>
              <a:tr h="103688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料金</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編集誘導の掲載、タイアップページの制作・掲載費の総額：</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rPr>
                        <a:t>300</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万円</a:t>
                      </a:r>
                      <a:endPar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（グロス）</a:t>
                      </a:r>
                      <a:endPar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企画内容によって、別途費用が発生する場合があります</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●スポンサードコンテンツ：</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1,650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・誘導広告：</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1,500</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　・スポンサードコンテンツの制作・掲載：</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150</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●スポンサードコンテンツライト：</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500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・誘導広告：</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400</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　・スポンサードコンテンツの制作・掲載：</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100</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金額は全てネット</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誘導広告は、</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Yahoo!</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広告 ディスプレイ広告（予約型／運用型）、</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LINE</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の広告商品か</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　ら自由選択</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制作・掲載費には、編集誘導枠、およびメールマガジン（スポンサードコンテンツのみ）分も含まれます</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企画内容によって、別途費用が発生する場合があります</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463668774"/>
                  </a:ext>
                </a:extLst>
              </a:tr>
              <a:tr h="286085">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お申し込み期限</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noProof="0" dirty="0">
                          <a:solidFill>
                            <a:schemeClr val="tx1">
                              <a:lumMod val="65000"/>
                              <a:lumOff val="35000"/>
                            </a:schemeClr>
                          </a:solidFill>
                          <a:latin typeface="+mn-lt"/>
                          <a:ea typeface="+mn-ea"/>
                          <a:cs typeface="メイリオ" panose="020B0604030504040204" pitchFamily="50" charset="-128"/>
                        </a:rPr>
                        <a:t>掲載開始の</a:t>
                      </a:r>
                      <a:r>
                        <a:rPr kumimoji="1" lang="en-US" altLang="ja-JP" sz="1050" kern="1200" noProof="0" dirty="0">
                          <a:solidFill>
                            <a:schemeClr val="tx1">
                              <a:lumMod val="65000"/>
                              <a:lumOff val="35000"/>
                            </a:schemeClr>
                          </a:solidFill>
                          <a:latin typeface="+mn-lt"/>
                          <a:ea typeface="+mn-ea"/>
                          <a:cs typeface="メイリオ" panose="020B0604030504040204" pitchFamily="50" charset="-128"/>
                        </a:rPr>
                        <a:t>2</a:t>
                      </a:r>
                      <a:r>
                        <a:rPr kumimoji="1" lang="ja-JP" altLang="en-US" sz="1050" kern="1200" noProof="0" dirty="0">
                          <a:solidFill>
                            <a:schemeClr val="tx1">
                              <a:lumMod val="65000"/>
                              <a:lumOff val="35000"/>
                            </a:schemeClr>
                          </a:solidFill>
                          <a:latin typeface="+mn-lt"/>
                          <a:ea typeface="+mn-ea"/>
                          <a:cs typeface="メイリオ" panose="020B0604030504040204" pitchFamily="50" charset="-128"/>
                        </a:rPr>
                        <a:t>か月前</a:t>
                      </a:r>
                      <a:endPar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掲載開始の</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2</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か月半前</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967014782"/>
                  </a:ext>
                </a:extLst>
              </a:tr>
              <a:tr h="353683">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レポート項目</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chemeClr val="tx1">
                              <a:lumMod val="65000"/>
                              <a:lumOff val="35000"/>
                            </a:schemeClr>
                          </a:solidFill>
                          <a:latin typeface="+mn-lt"/>
                          <a:ea typeface="+mn-ea"/>
                          <a:cs typeface="Verdana" pitchFamily="34" charset="0"/>
                        </a:rPr>
                        <a:t>PV</a:t>
                      </a:r>
                      <a:r>
                        <a:rPr lang="ja-JP" altLang="en-US" sz="1050" dirty="0">
                          <a:solidFill>
                            <a:schemeClr val="tx1">
                              <a:lumMod val="65000"/>
                              <a:lumOff val="35000"/>
                            </a:schemeClr>
                          </a:solidFill>
                          <a:latin typeface="+mn-lt"/>
                          <a:ea typeface="+mn-ea"/>
                          <a:cs typeface="Verdana" pitchFamily="34" charset="0"/>
                        </a:rPr>
                        <a:t>、</a:t>
                      </a:r>
                      <a:r>
                        <a:rPr lang="en-US" altLang="ja-JP" sz="1050" dirty="0">
                          <a:solidFill>
                            <a:schemeClr val="tx1">
                              <a:lumMod val="65000"/>
                              <a:lumOff val="35000"/>
                            </a:schemeClr>
                          </a:solidFill>
                          <a:latin typeface="+mn-lt"/>
                          <a:ea typeface="+mn-ea"/>
                          <a:cs typeface="Verdana" pitchFamily="34" charset="0"/>
                        </a:rPr>
                        <a:t>UB</a:t>
                      </a:r>
                      <a:r>
                        <a:rPr lang="ja-JP" altLang="en-US" sz="1050" dirty="0">
                          <a:solidFill>
                            <a:schemeClr val="tx1">
                              <a:lumMod val="65000"/>
                              <a:lumOff val="35000"/>
                            </a:schemeClr>
                          </a:solidFill>
                          <a:latin typeface="+mn-lt"/>
                          <a:ea typeface="+mn-ea"/>
                          <a:cs typeface="Verdana" pitchFamily="34" charset="0"/>
                        </a:rPr>
                        <a:t>、ページ内リンクのクリック数、</a:t>
                      </a:r>
                      <a:endParaRPr lang="en-US" altLang="ja-JP" sz="1050" dirty="0">
                        <a:solidFill>
                          <a:schemeClr val="tx1">
                            <a:lumMod val="65000"/>
                            <a:lumOff val="35000"/>
                          </a:schemeClr>
                        </a:solidFill>
                        <a:latin typeface="+mn-lt"/>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lt"/>
                          <a:ea typeface="+mn-ea"/>
                          <a:cs typeface="Verdana" pitchFamily="34" charset="0"/>
                        </a:rPr>
                        <a:t>訪問者の性別・性別</a:t>
                      </a:r>
                      <a:r>
                        <a:rPr lang="en-US" altLang="ja-JP" sz="1050" dirty="0">
                          <a:solidFill>
                            <a:schemeClr val="tx1">
                              <a:lumMod val="65000"/>
                              <a:lumOff val="35000"/>
                            </a:schemeClr>
                          </a:solidFill>
                          <a:latin typeface="+mn-lt"/>
                          <a:ea typeface="+mn-ea"/>
                          <a:cs typeface="Verdana" pitchFamily="34" charset="0"/>
                        </a:rPr>
                        <a:t>×</a:t>
                      </a:r>
                      <a:r>
                        <a:rPr lang="ja-JP" altLang="en-US" sz="1050" dirty="0">
                          <a:solidFill>
                            <a:schemeClr val="tx1">
                              <a:lumMod val="65000"/>
                              <a:lumOff val="35000"/>
                            </a:schemeClr>
                          </a:solidFill>
                          <a:latin typeface="+mn-lt"/>
                          <a:ea typeface="+mn-ea"/>
                          <a:cs typeface="Verdana" pitchFamily="34" charset="0"/>
                        </a:rPr>
                        <a:t>年齢層比率、アンケート結果</a:t>
                      </a:r>
                      <a:endParaRPr lang="en-US" altLang="ja-JP" sz="1050" dirty="0">
                        <a:solidFill>
                          <a:schemeClr val="tx1">
                            <a:lumMod val="65000"/>
                            <a:lumOff val="35000"/>
                          </a:schemeClr>
                        </a:solidFill>
                        <a:latin typeface="+mn-lt"/>
                        <a:ea typeface="+mn-ea"/>
                        <a:cs typeface="Verdana" pitchFamily="34" charset="0"/>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chemeClr val="tx1">
                              <a:lumMod val="65000"/>
                              <a:lumOff val="35000"/>
                            </a:schemeClr>
                          </a:solidFill>
                          <a:latin typeface="+mn-lt"/>
                          <a:ea typeface="+mn-ea"/>
                          <a:cs typeface="Verdana" pitchFamily="34" charset="0"/>
                        </a:rPr>
                        <a:t>PV</a:t>
                      </a:r>
                      <a:r>
                        <a:rPr lang="ja-JP" altLang="en-US" sz="1050" dirty="0">
                          <a:solidFill>
                            <a:schemeClr val="tx1">
                              <a:lumMod val="65000"/>
                              <a:lumOff val="35000"/>
                            </a:schemeClr>
                          </a:solidFill>
                          <a:latin typeface="+mn-lt"/>
                          <a:ea typeface="+mn-ea"/>
                          <a:cs typeface="Verdana" pitchFamily="34" charset="0"/>
                        </a:rPr>
                        <a:t>、</a:t>
                      </a:r>
                      <a:r>
                        <a:rPr lang="en-US" altLang="ja-JP" sz="1050" dirty="0">
                          <a:solidFill>
                            <a:schemeClr val="tx1">
                              <a:lumMod val="65000"/>
                              <a:lumOff val="35000"/>
                            </a:schemeClr>
                          </a:solidFill>
                          <a:latin typeface="+mn-lt"/>
                          <a:ea typeface="+mn-ea"/>
                          <a:cs typeface="Verdana" pitchFamily="34" charset="0"/>
                        </a:rPr>
                        <a:t>UB</a:t>
                      </a:r>
                      <a:r>
                        <a:rPr lang="ja-JP" altLang="en-US" sz="1050" dirty="0">
                          <a:solidFill>
                            <a:schemeClr val="tx1">
                              <a:lumMod val="65000"/>
                              <a:lumOff val="35000"/>
                            </a:schemeClr>
                          </a:solidFill>
                          <a:latin typeface="+mn-lt"/>
                          <a:ea typeface="+mn-ea"/>
                          <a:cs typeface="Verdana" pitchFamily="34" charset="0"/>
                        </a:rPr>
                        <a:t>、ページ内リンクのクリック数、読了率、訪問者の性別・性別</a:t>
                      </a:r>
                      <a:r>
                        <a:rPr lang="en-US" altLang="ja-JP" sz="1050" dirty="0">
                          <a:solidFill>
                            <a:schemeClr val="tx1">
                              <a:lumMod val="65000"/>
                              <a:lumOff val="35000"/>
                            </a:schemeClr>
                          </a:solidFill>
                          <a:latin typeface="+mn-lt"/>
                          <a:ea typeface="+mn-ea"/>
                          <a:cs typeface="Verdana" pitchFamily="34" charset="0"/>
                        </a:rPr>
                        <a:t>×</a:t>
                      </a:r>
                      <a:r>
                        <a:rPr lang="ja-JP" altLang="en-US" sz="1050" dirty="0">
                          <a:solidFill>
                            <a:schemeClr val="tx1">
                              <a:lumMod val="65000"/>
                              <a:lumOff val="35000"/>
                            </a:schemeClr>
                          </a:solidFill>
                          <a:latin typeface="+mn-lt"/>
                          <a:ea typeface="+mn-ea"/>
                          <a:cs typeface="Verdana" pitchFamily="34" charset="0"/>
                        </a:rPr>
                        <a:t>年齢層比率、アンケート結果</a:t>
                      </a:r>
                      <a:endParaRPr lang="en-US" altLang="ja-JP" sz="1050" dirty="0">
                        <a:solidFill>
                          <a:schemeClr val="tx1">
                            <a:lumMod val="65000"/>
                            <a:lumOff val="35000"/>
                          </a:schemeClr>
                        </a:solidFill>
                        <a:latin typeface="+mn-lt"/>
                        <a:ea typeface="+mn-ea"/>
                        <a:cs typeface="Verdana" pitchFamily="34" charset="0"/>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750538939"/>
                  </a:ext>
                </a:extLst>
              </a:tr>
              <a:tr h="55014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備考</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50" dirty="0" err="1">
                          <a:solidFill>
                            <a:schemeClr val="tx1">
                              <a:lumMod val="65000"/>
                              <a:lumOff val="35000"/>
                            </a:schemeClr>
                          </a:solidFill>
                          <a:latin typeface="+mn-lt"/>
                          <a:ea typeface="+mn-ea"/>
                          <a:cs typeface="Verdana"/>
                        </a:rPr>
                        <a:t>carview</a:t>
                      </a:r>
                      <a:r>
                        <a:rPr lang="en-US" altLang="ja-JP" sz="1050" dirty="0">
                          <a:solidFill>
                            <a:schemeClr val="tx1">
                              <a:lumMod val="65000"/>
                              <a:lumOff val="35000"/>
                            </a:schemeClr>
                          </a:solidFill>
                          <a:latin typeface="+mn-lt"/>
                          <a:ea typeface="+mn-ea"/>
                          <a:cs typeface="Verdana"/>
                        </a:rPr>
                        <a:t>!</a:t>
                      </a:r>
                      <a:r>
                        <a:rPr lang="ja-JP" altLang="en-US" sz="1050" dirty="0">
                          <a:solidFill>
                            <a:schemeClr val="tx1">
                              <a:lumMod val="65000"/>
                              <a:lumOff val="35000"/>
                            </a:schemeClr>
                          </a:solidFill>
                          <a:latin typeface="+mn-lt"/>
                          <a:ea typeface="+mn-ea"/>
                          <a:cs typeface="Verdana"/>
                        </a:rPr>
                        <a:t>の編成方針と合致しないものについてはお断りさせていただく場合があります</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最長で掲載開始日より</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1</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年間の掲載が可能です。ただし、</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Yahoo!</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 </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JAPAN</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 </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SDGs</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内の編集誘導は、最初の</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1</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か月間のみの掲載となります。</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4014462905"/>
                  </a:ext>
                </a:extLst>
              </a:tr>
            </a:tbl>
          </a:graphicData>
        </a:graphic>
      </p:graphicFrame>
    </p:spTree>
    <p:extLst>
      <p:ext uri="{BB962C8B-B14F-4D97-AF65-F5344CB8AC3E}">
        <p14:creationId xmlns:p14="http://schemas.microsoft.com/office/powerpoint/2010/main" val="3379695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商品一覧</a:t>
            </a:r>
            <a:endParaRPr kumimoji="1" lang="ja-JP" altLang="en-US" sz="1600" dirty="0"/>
          </a:p>
        </p:txBody>
      </p:sp>
      <p:graphicFrame>
        <p:nvGraphicFramePr>
          <p:cNvPr id="8" name="表 7">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4209146176"/>
              </p:ext>
            </p:extLst>
          </p:nvPr>
        </p:nvGraphicFramePr>
        <p:xfrm>
          <a:off x="479425" y="1077981"/>
          <a:ext cx="11246473" cy="5471194"/>
        </p:xfrm>
        <a:graphic>
          <a:graphicData uri="http://schemas.openxmlformats.org/drawingml/2006/table">
            <a:tbl>
              <a:tblPr firstCol="1" bandRow="1"/>
              <a:tblGrid>
                <a:gridCol w="969813">
                  <a:extLst>
                    <a:ext uri="{9D8B030D-6E8A-4147-A177-3AD203B41FA5}">
                      <a16:colId xmlns:a16="http://schemas.microsoft.com/office/drawing/2014/main" val="792911817"/>
                    </a:ext>
                  </a:extLst>
                </a:gridCol>
                <a:gridCol w="888520">
                  <a:extLst>
                    <a:ext uri="{9D8B030D-6E8A-4147-A177-3AD203B41FA5}">
                      <a16:colId xmlns:a16="http://schemas.microsoft.com/office/drawing/2014/main" val="3453418469"/>
                    </a:ext>
                  </a:extLst>
                </a:gridCol>
                <a:gridCol w="4593950">
                  <a:extLst>
                    <a:ext uri="{9D8B030D-6E8A-4147-A177-3AD203B41FA5}">
                      <a16:colId xmlns:a16="http://schemas.microsoft.com/office/drawing/2014/main" val="1601248367"/>
                    </a:ext>
                  </a:extLst>
                </a:gridCol>
                <a:gridCol w="4794190">
                  <a:extLst>
                    <a:ext uri="{9D8B030D-6E8A-4147-A177-3AD203B41FA5}">
                      <a16:colId xmlns:a16="http://schemas.microsoft.com/office/drawing/2014/main" val="1961664069"/>
                    </a:ext>
                  </a:extLst>
                </a:gridCol>
              </a:tblGrid>
              <a:tr h="216024">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商品名</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algn="ctr"/>
                      <a:r>
                        <a:rPr kumimoji="1" lang="en-US" altLang="ja-JP" sz="1050" b="1" dirty="0">
                          <a:solidFill>
                            <a:schemeClr val="tx1">
                              <a:lumMod val="65000"/>
                              <a:lumOff val="35000"/>
                            </a:schemeClr>
                          </a:solidFill>
                          <a:latin typeface="+mj-lt"/>
                          <a:ea typeface="+mj-ea"/>
                        </a:rPr>
                        <a:t>LINE</a:t>
                      </a:r>
                      <a:r>
                        <a:rPr kumimoji="1" lang="ja-JP" altLang="en-US" sz="1050" b="1" dirty="0">
                          <a:solidFill>
                            <a:schemeClr val="tx1">
                              <a:lumMod val="65000"/>
                              <a:lumOff val="35000"/>
                            </a:schemeClr>
                          </a:solidFill>
                          <a:latin typeface="+mj-lt"/>
                          <a:ea typeface="+mj-ea"/>
                        </a:rPr>
                        <a:t>ヤフー特別企画　タイアップ</a:t>
                      </a: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hMerge="1">
                  <a:txBody>
                    <a:bodyPr/>
                    <a:lstStyle/>
                    <a:p>
                      <a:endParaRPr kumimoji="1" lang="ja-JP" altLang="en-US"/>
                    </a:p>
                  </a:txBody>
                  <a:tcPr/>
                </a:tc>
                <a:extLst>
                  <a:ext uri="{0D108BD9-81ED-4DB2-BD59-A6C34878D82A}">
                    <a16:rowId xmlns:a16="http://schemas.microsoft.com/office/drawing/2014/main" val="2117335041"/>
                  </a:ext>
                </a:extLst>
              </a:tr>
              <a:tr h="11886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lt"/>
                          <a:ea typeface="+mn-ea"/>
                          <a:cs typeface="+mn-cs"/>
                        </a:rPr>
                        <a:t>サイト仕様</a:t>
                      </a:r>
                      <a:endParaRPr kumimoji="1" lang="en-US" altLang="ja-JP" sz="105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kern="1200" dirty="0">
                          <a:solidFill>
                            <a:schemeClr val="tx1">
                              <a:lumMod val="65000"/>
                              <a:lumOff val="35000"/>
                            </a:schemeClr>
                          </a:solidFill>
                          <a:latin typeface="+mn-lt"/>
                          <a:ea typeface="+mn-ea"/>
                          <a:cs typeface="+mn-cs"/>
                        </a:rPr>
                        <a:t>テンプレート型</a:t>
                      </a:r>
                      <a:endParaRPr kumimoji="1" lang="ja-JP" altLang="en-US" sz="1050" b="1" dirty="0">
                        <a:solidFill>
                          <a:schemeClr val="tx1">
                            <a:lumMod val="65000"/>
                            <a:lumOff val="35000"/>
                          </a:schemeClr>
                        </a:solidFill>
                        <a:latin typeface="+mj-lt"/>
                        <a:ea typeface="+mj-ea"/>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algn="ctr"/>
                      <a:r>
                        <a:rPr kumimoji="1" lang="ja-JP" altLang="en-US" sz="1050" b="1" kern="1200" dirty="0">
                          <a:solidFill>
                            <a:schemeClr val="tx1">
                              <a:lumMod val="65000"/>
                              <a:lumOff val="35000"/>
                            </a:schemeClr>
                          </a:solidFill>
                          <a:latin typeface="+mn-lt"/>
                          <a:ea typeface="+mn-ea"/>
                          <a:cs typeface="+mn-cs"/>
                        </a:rPr>
                        <a:t>カスタマイズ型</a:t>
                      </a: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3507125695"/>
                  </a:ext>
                </a:extLst>
              </a:tr>
              <a:tr h="434712">
                <a:tc gridSpan="2">
                  <a:txBody>
                    <a:bodyPr/>
                    <a:lstStyle/>
                    <a:p>
                      <a:pPr algn="ctr"/>
                      <a:r>
                        <a:rPr kumimoji="1" lang="ja-JP" altLang="en-US" sz="1050" b="1" dirty="0">
                          <a:solidFill>
                            <a:schemeClr val="bg1"/>
                          </a:solidFill>
                          <a:latin typeface="+mj-lt"/>
                          <a:ea typeface="+mj-ea"/>
                        </a:rPr>
                        <a:t>商品特徴</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r>
                        <a:rPr kumimoji="1" lang="ja-JP" altLang="en-US" sz="1050" dirty="0">
                          <a:solidFill>
                            <a:schemeClr val="tx1">
                              <a:lumMod val="65000"/>
                              <a:lumOff val="35000"/>
                            </a:schemeClr>
                          </a:solidFill>
                        </a:rPr>
                        <a:t>ターゲットの興味を引く切り口で記事を組み立て、自然な流れで広告主様の商品訴求につなげます。自由設計の誘導広告で集客属性の絞り込みが可能。</a:t>
                      </a: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r>
                        <a:rPr kumimoji="1" lang="ja-JP" altLang="en-US" sz="1050" dirty="0">
                          <a:solidFill>
                            <a:schemeClr val="tx1">
                              <a:lumMod val="65000"/>
                              <a:lumOff val="35000"/>
                            </a:schemeClr>
                          </a:solidFill>
                        </a:rPr>
                        <a:t>カスタムメイドのタイアップ。コンテンツを特集仕立てにしたり、デザインを広告主様キャンペーンのトンマナに合せたりなど柔軟な対応が可能。</a:t>
                      </a: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838735929"/>
                  </a:ext>
                </a:extLst>
              </a:tr>
              <a:tr h="287640">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lt"/>
                          <a:ea typeface="+mn-ea"/>
                          <a:cs typeface="+mn-cs"/>
                        </a:rPr>
                        <a:t>有効期限</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lt"/>
                          <a:ea typeface="+mn-ea"/>
                          <a:cs typeface="+mn-cs"/>
                        </a:rPr>
                        <a:t>2024</a:t>
                      </a:r>
                      <a:r>
                        <a:rPr kumimoji="1" lang="ja-JP" altLang="en-US" sz="1050" kern="1200" dirty="0">
                          <a:solidFill>
                            <a:schemeClr val="tx1">
                              <a:lumMod val="65000"/>
                              <a:lumOff val="35000"/>
                            </a:schemeClr>
                          </a:solidFill>
                          <a:latin typeface="+mn-lt"/>
                          <a:ea typeface="+mn-ea"/>
                          <a:cs typeface="+mn-cs"/>
                        </a:rPr>
                        <a:t>年</a:t>
                      </a:r>
                      <a:r>
                        <a:rPr kumimoji="1" lang="en-US" altLang="ja-JP" sz="1050" kern="1200" dirty="0">
                          <a:solidFill>
                            <a:schemeClr val="tx1">
                              <a:lumMod val="65000"/>
                              <a:lumOff val="35000"/>
                            </a:schemeClr>
                          </a:solidFill>
                          <a:latin typeface="+mn-lt"/>
                          <a:ea typeface="+mn-ea"/>
                          <a:cs typeface="+mn-cs"/>
                        </a:rPr>
                        <a:t>9</a:t>
                      </a:r>
                      <a:r>
                        <a:rPr kumimoji="1" lang="ja-JP" altLang="en-US" sz="1050" kern="1200" dirty="0">
                          <a:solidFill>
                            <a:schemeClr val="tx1">
                              <a:lumMod val="65000"/>
                              <a:lumOff val="35000"/>
                            </a:schemeClr>
                          </a:solidFill>
                          <a:latin typeface="+mn-lt"/>
                          <a:ea typeface="+mn-ea"/>
                          <a:cs typeface="+mn-cs"/>
                        </a:rPr>
                        <a:t>月</a:t>
                      </a:r>
                      <a:r>
                        <a:rPr kumimoji="1" lang="en-US" altLang="ja-JP" sz="1050" kern="1200" dirty="0">
                          <a:solidFill>
                            <a:schemeClr val="tx1">
                              <a:lumMod val="65000"/>
                              <a:lumOff val="35000"/>
                            </a:schemeClr>
                          </a:solidFill>
                          <a:latin typeface="+mn-lt"/>
                          <a:ea typeface="+mn-ea"/>
                          <a:cs typeface="+mn-cs"/>
                        </a:rPr>
                        <a:t>30</a:t>
                      </a:r>
                      <a:r>
                        <a:rPr kumimoji="1" lang="ja-JP" altLang="en-US" sz="1050" kern="1200" dirty="0">
                          <a:solidFill>
                            <a:schemeClr val="tx1">
                              <a:lumMod val="65000"/>
                              <a:lumOff val="35000"/>
                            </a:schemeClr>
                          </a:solidFill>
                          <a:latin typeface="+mn-lt"/>
                          <a:ea typeface="+mn-ea"/>
                          <a:cs typeface="+mn-cs"/>
                        </a:rPr>
                        <a:t>日掲載終了分</a:t>
                      </a:r>
                    </a:p>
                  </a:txBody>
                  <a:tcPr anchor="ctr">
                    <a:lnL w="6350" cap="flat" cmpd="sng" algn="ctr">
                      <a:no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3860961520"/>
                  </a:ext>
                </a:extLst>
              </a:tr>
              <a:tr h="168106">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タイアップ</a:t>
                      </a:r>
                      <a:endParaRPr kumimoji="1" lang="en-US" altLang="ja-JP" sz="1050" b="1" dirty="0">
                        <a:solidFill>
                          <a:schemeClr val="bg1"/>
                        </a:solidFill>
                        <a:latin typeface="+mj-lt"/>
                        <a:ea typeface="+mj-ea"/>
                      </a:endParaRPr>
                    </a:p>
                    <a:p>
                      <a:pPr algn="ctr"/>
                      <a:r>
                        <a:rPr kumimoji="1" lang="ja-JP" altLang="en-US" sz="1050" b="1" dirty="0">
                          <a:solidFill>
                            <a:schemeClr val="bg1"/>
                          </a:solidFill>
                          <a:latin typeface="+mj-lt"/>
                          <a:ea typeface="+mj-ea"/>
                        </a:rPr>
                        <a:t>への誘導枠</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j-lt"/>
                          <a:ea typeface="+mj-ea"/>
                        </a:rPr>
                        <a:t>編集誘導</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b="0" i="0" u="none" strike="noStrike" dirty="0">
                          <a:solidFill>
                            <a:schemeClr val="tx1">
                              <a:lumMod val="65000"/>
                              <a:lumOff val="35000"/>
                            </a:schemeClr>
                          </a:solidFill>
                          <a:latin typeface="+mn-lt"/>
                          <a:ea typeface="+mn-ea"/>
                          <a:cs typeface="Meiryo UI" pitchFamily="50" charset="-128"/>
                        </a:rPr>
                        <a:t>ー</a:t>
                      </a:r>
                      <a:endParaRPr lang="en-US" altLang="ja-JP" sz="1050" b="0" i="0" u="none" strike="noStrike" dirty="0">
                        <a:solidFill>
                          <a:schemeClr val="tx1">
                            <a:lumMod val="65000"/>
                            <a:lumOff val="35000"/>
                          </a:schemeClr>
                        </a:solidFill>
                        <a:latin typeface="+mn-lt"/>
                        <a:ea typeface="+mn-ea"/>
                        <a:cs typeface="Meiryo UI" pitchFamily="50" charset="-128"/>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extLst>
                  <a:ext uri="{0D108BD9-81ED-4DB2-BD59-A6C34878D82A}">
                    <a16:rowId xmlns:a16="http://schemas.microsoft.com/office/drawing/2014/main" val="4069392726"/>
                  </a:ext>
                </a:extLst>
              </a:tr>
              <a:tr h="170770">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j-lt"/>
                          <a:ea typeface="+mj-ea"/>
                        </a:rPr>
                        <a:t>広告誘導</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b="0" i="0" u="none" strike="noStrike" dirty="0">
                          <a:solidFill>
                            <a:schemeClr val="tx1">
                              <a:lumMod val="65000"/>
                              <a:lumOff val="35000"/>
                            </a:schemeClr>
                          </a:solidFill>
                          <a:latin typeface="+mn-lt"/>
                          <a:ea typeface="+mn-ea"/>
                          <a:cs typeface="Meiryo UI" pitchFamily="50" charset="-128"/>
                        </a:rPr>
                        <a:t>〇</a:t>
                      </a:r>
                      <a:endParaRPr lang="en-US" altLang="ja-JP" sz="1050" b="0" i="0" u="none" strike="noStrike" dirty="0">
                        <a:solidFill>
                          <a:schemeClr val="tx1">
                            <a:lumMod val="65000"/>
                            <a:lumOff val="35000"/>
                          </a:schemeClr>
                        </a:solidFill>
                        <a:latin typeface="+mn-lt"/>
                        <a:ea typeface="+mn-ea"/>
                        <a:cs typeface="Meiryo UI" pitchFamily="50" charset="-128"/>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1214862710"/>
                  </a:ext>
                </a:extLst>
              </a:tr>
              <a:tr h="55862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タイアップページの</a:t>
                      </a:r>
                      <a:endParaRPr kumimoji="1" lang="en-US" altLang="ja-JP" sz="1050" b="1" dirty="0">
                        <a:solidFill>
                          <a:schemeClr val="bg1"/>
                        </a:solidFill>
                        <a:latin typeface="+mj-lt"/>
                        <a:ea typeface="+mj-ea"/>
                      </a:endParaRPr>
                    </a:p>
                    <a:p>
                      <a:pPr algn="ctr"/>
                      <a:r>
                        <a:rPr kumimoji="1" lang="ja-JP" altLang="en-US" sz="1050" b="1" dirty="0">
                          <a:solidFill>
                            <a:schemeClr val="bg1"/>
                          </a:solidFill>
                          <a:latin typeface="+mj-lt"/>
                          <a:ea typeface="+mj-ea"/>
                        </a:rPr>
                        <a:t>概要・仕様</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buNone/>
                      </a:pPr>
                      <a:r>
                        <a:rPr lang="ja-JP" altLang="en-US" sz="1050" dirty="0">
                          <a:solidFill>
                            <a:schemeClr val="tx1">
                              <a:lumMod val="65000"/>
                              <a:lumOff val="35000"/>
                            </a:schemeClr>
                          </a:solidFill>
                          <a:latin typeface="+mn-lt"/>
                          <a:ea typeface="+mn-ea"/>
                          <a:cs typeface="メイリオ" panose="020B0604030504040204" pitchFamily="50" charset="-128"/>
                        </a:rPr>
                        <a:t>・掲載場所：</a:t>
                      </a:r>
                      <a:r>
                        <a:rPr lang="en-US" altLang="ja-JP" sz="1050" dirty="0">
                          <a:solidFill>
                            <a:schemeClr val="tx1">
                              <a:lumMod val="65000"/>
                              <a:lumOff val="35000"/>
                            </a:schemeClr>
                          </a:solidFill>
                          <a:latin typeface="+mn-lt"/>
                          <a:ea typeface="+mn-ea"/>
                          <a:cs typeface="メイリオ" panose="020B0604030504040204" pitchFamily="50" charset="-128"/>
                        </a:rPr>
                        <a:t>LINE</a:t>
                      </a:r>
                      <a:r>
                        <a:rPr lang="ja-JP" altLang="en-US" sz="1050" dirty="0">
                          <a:solidFill>
                            <a:schemeClr val="tx1">
                              <a:lumMod val="65000"/>
                              <a:lumOff val="35000"/>
                            </a:schemeClr>
                          </a:solidFill>
                          <a:latin typeface="+mn-lt"/>
                          <a:ea typeface="+mn-ea"/>
                          <a:cs typeface="メイリオ" panose="020B0604030504040204" pitchFamily="50" charset="-128"/>
                        </a:rPr>
                        <a:t>ヤフー特別企画　広告主様専用ページ</a:t>
                      </a:r>
                      <a:endParaRPr lang="en-US" altLang="ja-JP" sz="1050" dirty="0">
                        <a:solidFill>
                          <a:schemeClr val="tx1">
                            <a:lumMod val="65000"/>
                            <a:lumOff val="35000"/>
                          </a:schemeClr>
                        </a:solidFill>
                        <a:latin typeface="+mn-lt"/>
                        <a:ea typeface="+mn-ea"/>
                        <a:cs typeface="メイリオ" panose="020B0604030504040204" pitchFamily="50" charset="-128"/>
                      </a:endParaRPr>
                    </a:p>
                    <a:p>
                      <a:pPr marL="0" indent="0">
                        <a:buNone/>
                      </a:pPr>
                      <a:r>
                        <a:rPr lang="ja-JP" altLang="en-US" sz="1050" dirty="0">
                          <a:solidFill>
                            <a:schemeClr val="tx1">
                              <a:lumMod val="65000"/>
                              <a:lumOff val="35000"/>
                            </a:schemeClr>
                          </a:solidFill>
                          <a:latin typeface="+mn-lt"/>
                          <a:ea typeface="+mn-ea"/>
                          <a:cs typeface="メイリオ" panose="020B0604030504040204" pitchFamily="50" charset="-128"/>
                        </a:rPr>
                        <a:t>・デバイス：</a:t>
                      </a:r>
                      <a:r>
                        <a:rPr lang="en-US" altLang="ja-JP" sz="1050" dirty="0">
                          <a:solidFill>
                            <a:schemeClr val="tx1">
                              <a:lumMod val="65000"/>
                              <a:lumOff val="35000"/>
                            </a:schemeClr>
                          </a:solidFill>
                          <a:latin typeface="+mj-ea"/>
                          <a:ea typeface="+mj-ea"/>
                          <a:cs typeface="メイリオ" panose="020B0604030504040204" pitchFamily="50" charset="-128"/>
                        </a:rPr>
                        <a:t>PC</a:t>
                      </a:r>
                      <a:r>
                        <a:rPr lang="ja-JP" altLang="en-US" sz="1050" dirty="0">
                          <a:solidFill>
                            <a:schemeClr val="tx1">
                              <a:lumMod val="65000"/>
                              <a:lumOff val="35000"/>
                            </a:schemeClr>
                          </a:solidFill>
                          <a:latin typeface="+mj-ea"/>
                          <a:ea typeface="+mj-ea"/>
                          <a:cs typeface="メイリオ" panose="020B0604030504040204" pitchFamily="50" charset="-128"/>
                        </a:rPr>
                        <a:t>・スマートフォン</a:t>
                      </a:r>
                      <a:endParaRPr lang="en-US" altLang="ja-JP" sz="1050" dirty="0">
                        <a:solidFill>
                          <a:schemeClr val="tx1">
                            <a:lumMod val="65000"/>
                            <a:lumOff val="35000"/>
                          </a:schemeClr>
                        </a:solidFill>
                        <a:latin typeface="+mj-ea"/>
                        <a:ea typeface="+mj-ea"/>
                        <a:cs typeface="メイリオ" panose="020B0604030504040204" pitchFamily="50" charset="-128"/>
                      </a:endParaRPr>
                    </a:p>
                    <a:p>
                      <a:pPr marL="0" indent="0">
                        <a:buNone/>
                      </a:pPr>
                      <a:r>
                        <a:rPr lang="ja-JP" altLang="en-US" sz="1050" dirty="0">
                          <a:solidFill>
                            <a:schemeClr val="tx1">
                              <a:lumMod val="65000"/>
                              <a:lumOff val="35000"/>
                            </a:schemeClr>
                          </a:solidFill>
                          <a:latin typeface="+mn-lt"/>
                          <a:ea typeface="+mn-ea"/>
                          <a:cs typeface="メイリオ" panose="020B0604030504040204" pitchFamily="50" charset="-128"/>
                        </a:rPr>
                        <a:t>・ページ数：</a:t>
                      </a:r>
                      <a:r>
                        <a:rPr lang="en-US" altLang="ja-JP" sz="1050" dirty="0">
                          <a:solidFill>
                            <a:schemeClr val="tx1">
                              <a:lumMod val="65000"/>
                              <a:lumOff val="35000"/>
                            </a:schemeClr>
                          </a:solidFill>
                          <a:latin typeface="+mn-lt"/>
                          <a:ea typeface="+mn-ea"/>
                          <a:cs typeface="メイリオ" panose="020B0604030504040204" pitchFamily="50" charset="-128"/>
                        </a:rPr>
                        <a:t>1</a:t>
                      </a:r>
                      <a:r>
                        <a:rPr lang="ja-JP" altLang="en-US" sz="1050" dirty="0">
                          <a:solidFill>
                            <a:schemeClr val="tx1">
                              <a:lumMod val="65000"/>
                              <a:lumOff val="35000"/>
                            </a:schemeClr>
                          </a:solidFill>
                          <a:latin typeface="+mn-lt"/>
                          <a:ea typeface="+mn-ea"/>
                          <a:cs typeface="メイリオ" panose="020B0604030504040204" pitchFamily="50" charset="-128"/>
                        </a:rPr>
                        <a:t>ページ</a:t>
                      </a:r>
                      <a:endParaRPr lang="en-US" altLang="ja-JP" sz="1050" dirty="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lt"/>
                          <a:ea typeface="+mn-ea"/>
                          <a:cs typeface="メイリオ" panose="020B0604030504040204" pitchFamily="50" charset="-128"/>
                        </a:rPr>
                        <a:t>・文字数：</a:t>
                      </a:r>
                      <a:r>
                        <a:rPr lang="en-US" altLang="ja-JP" sz="1050" dirty="0">
                          <a:solidFill>
                            <a:schemeClr val="tx1">
                              <a:lumMod val="65000"/>
                              <a:lumOff val="35000"/>
                            </a:schemeClr>
                          </a:solidFill>
                          <a:latin typeface="+mn-lt"/>
                          <a:ea typeface="+mn-ea"/>
                          <a:cs typeface="メイリオ" panose="020B0604030504040204" pitchFamily="50" charset="-128"/>
                        </a:rPr>
                        <a:t>3,000</a:t>
                      </a:r>
                      <a:r>
                        <a:rPr lang="ja-JP" altLang="en-US" sz="1050" dirty="0">
                          <a:solidFill>
                            <a:schemeClr val="tx1">
                              <a:lumMod val="65000"/>
                              <a:lumOff val="35000"/>
                            </a:schemeClr>
                          </a:solidFill>
                          <a:latin typeface="+mn-lt"/>
                          <a:ea typeface="+mn-ea"/>
                          <a:cs typeface="メイリオ" panose="020B0604030504040204" pitchFamily="50" charset="-128"/>
                        </a:rPr>
                        <a:t>文字程度</a:t>
                      </a:r>
                      <a:endParaRPr lang="en-US" altLang="ja-JP" sz="1050" dirty="0">
                        <a:solidFill>
                          <a:schemeClr val="tx1">
                            <a:lumMod val="65000"/>
                            <a:lumOff val="35000"/>
                          </a:schemeClr>
                        </a:solidFill>
                        <a:latin typeface="+mn-lt"/>
                        <a:ea typeface="+mn-ea"/>
                        <a:cs typeface="メイリオ" panose="020B0604030504040204" pitchFamily="50" charset="-128"/>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indent="0">
                        <a:buNone/>
                      </a:pPr>
                      <a:r>
                        <a:rPr kumimoji="1" lang="ja-JP" altLang="en-US" sz="1050" kern="1200" dirty="0">
                          <a:solidFill>
                            <a:schemeClr val="tx1">
                              <a:lumMod val="65000"/>
                              <a:lumOff val="35000"/>
                            </a:schemeClr>
                          </a:solidFill>
                          <a:latin typeface="+mn-lt"/>
                          <a:ea typeface="+mn-ea"/>
                          <a:cs typeface="メイリオ" panose="020B0604030504040204" pitchFamily="50" charset="-128"/>
                        </a:rPr>
                        <a:t>・掲載場所：</a:t>
                      </a:r>
                      <a:r>
                        <a:rPr lang="en-US" altLang="ja-JP" sz="1050" dirty="0">
                          <a:solidFill>
                            <a:schemeClr val="tx1">
                              <a:lumMod val="65000"/>
                              <a:lumOff val="35000"/>
                            </a:schemeClr>
                          </a:solidFill>
                          <a:latin typeface="+mn-lt"/>
                          <a:ea typeface="+mn-ea"/>
                          <a:cs typeface="メイリオ" panose="020B0604030504040204" pitchFamily="50" charset="-128"/>
                        </a:rPr>
                        <a:t>LINE</a:t>
                      </a:r>
                      <a:r>
                        <a:rPr lang="ja-JP" altLang="en-US" sz="1050" dirty="0">
                          <a:solidFill>
                            <a:schemeClr val="tx1">
                              <a:lumMod val="65000"/>
                              <a:lumOff val="35000"/>
                            </a:schemeClr>
                          </a:solidFill>
                          <a:latin typeface="+mn-lt"/>
                          <a:ea typeface="+mn-ea"/>
                          <a:cs typeface="メイリオ" panose="020B0604030504040204" pitchFamily="50" charset="-128"/>
                        </a:rPr>
                        <a:t>ヤフー特別企画　広告主様専用ページ</a:t>
                      </a:r>
                      <a:endParaRPr lang="en-US" altLang="ja-JP" sz="1050" dirty="0">
                        <a:solidFill>
                          <a:schemeClr val="tx1">
                            <a:lumMod val="65000"/>
                            <a:lumOff val="35000"/>
                          </a:schemeClr>
                        </a:solidFill>
                        <a:latin typeface="+mn-lt"/>
                        <a:ea typeface="+mn-ea"/>
                        <a:cs typeface="メイリオ" panose="020B0604030504040204" pitchFamily="50" charset="-128"/>
                      </a:endParaRPr>
                    </a:p>
                    <a:p>
                      <a:pPr marL="0" indent="0">
                        <a:buNone/>
                      </a:pPr>
                      <a:r>
                        <a:rPr kumimoji="1" lang="ja-JP" altLang="en-US" sz="1050" kern="1200" dirty="0">
                          <a:solidFill>
                            <a:schemeClr val="tx1">
                              <a:lumMod val="65000"/>
                              <a:lumOff val="35000"/>
                            </a:schemeClr>
                          </a:solidFill>
                          <a:latin typeface="+mn-lt"/>
                          <a:ea typeface="+mn-ea"/>
                          <a:cs typeface="メイリオ" panose="020B0604030504040204" pitchFamily="50" charset="-128"/>
                        </a:rPr>
                        <a:t>・デバイス：</a:t>
                      </a:r>
                      <a:r>
                        <a:rPr kumimoji="1" lang="en-US" altLang="ja-JP" sz="1050" kern="1200" dirty="0">
                          <a:solidFill>
                            <a:schemeClr val="tx1">
                              <a:lumMod val="65000"/>
                              <a:lumOff val="35000"/>
                            </a:schemeClr>
                          </a:solidFill>
                          <a:latin typeface="+mj-ea"/>
                          <a:ea typeface="+mj-ea"/>
                          <a:cs typeface="メイリオ" panose="020B0604030504040204" pitchFamily="50" charset="-128"/>
                        </a:rPr>
                        <a:t>PC</a:t>
                      </a:r>
                      <a:r>
                        <a:rPr kumimoji="1" lang="ja-JP" altLang="en-US" sz="1050" kern="1200" dirty="0">
                          <a:solidFill>
                            <a:schemeClr val="tx1">
                              <a:lumMod val="65000"/>
                              <a:lumOff val="35000"/>
                            </a:schemeClr>
                          </a:solidFill>
                          <a:latin typeface="+mj-ea"/>
                          <a:ea typeface="+mj-ea"/>
                          <a:cs typeface="メイリオ" panose="020B0604030504040204" pitchFamily="50" charset="-128"/>
                        </a:rPr>
                        <a:t>・スマートフォン</a:t>
                      </a:r>
                      <a:endParaRPr kumimoji="1" lang="en-US" altLang="ja-JP" sz="1050" kern="1200" dirty="0">
                        <a:solidFill>
                          <a:schemeClr val="tx1">
                            <a:lumMod val="65000"/>
                            <a:lumOff val="35000"/>
                          </a:schemeClr>
                        </a:solidFill>
                        <a:latin typeface="+mj-ea"/>
                        <a:ea typeface="+mj-ea"/>
                        <a:cs typeface="メイリオ" panose="020B0604030504040204" pitchFamily="50" charset="-128"/>
                      </a:endParaRPr>
                    </a:p>
                    <a:p>
                      <a:pPr marL="0" indent="0">
                        <a:buNone/>
                      </a:pPr>
                      <a:r>
                        <a:rPr kumimoji="1" lang="ja-JP" altLang="en-US" sz="1050" kern="1200" dirty="0">
                          <a:solidFill>
                            <a:schemeClr val="tx1">
                              <a:lumMod val="65000"/>
                              <a:lumOff val="35000"/>
                            </a:schemeClr>
                          </a:solidFill>
                          <a:latin typeface="+mn-lt"/>
                          <a:ea typeface="+mn-ea"/>
                          <a:cs typeface="メイリオ" panose="020B0604030504040204" pitchFamily="50" charset="-128"/>
                        </a:rPr>
                        <a:t>・ページ数：</a:t>
                      </a:r>
                      <a:r>
                        <a:rPr kumimoji="1" lang="en-US" altLang="ja-JP" sz="1050" kern="1200" dirty="0">
                          <a:solidFill>
                            <a:schemeClr val="tx1">
                              <a:lumMod val="65000"/>
                              <a:lumOff val="35000"/>
                            </a:schemeClr>
                          </a:solidFill>
                          <a:latin typeface="+mn-lt"/>
                          <a:ea typeface="+mn-ea"/>
                          <a:cs typeface="メイリオ" panose="020B0604030504040204" pitchFamily="50" charset="-128"/>
                        </a:rPr>
                        <a:t>1</a:t>
                      </a:r>
                      <a:r>
                        <a:rPr kumimoji="1" lang="ja-JP" altLang="en-US" sz="1050" kern="1200" dirty="0">
                          <a:solidFill>
                            <a:schemeClr val="tx1">
                              <a:lumMod val="65000"/>
                              <a:lumOff val="35000"/>
                            </a:schemeClr>
                          </a:solidFill>
                          <a:latin typeface="+mn-lt"/>
                          <a:ea typeface="+mn-ea"/>
                          <a:cs typeface="メイリオ" panose="020B0604030504040204" pitchFamily="50" charset="-128"/>
                        </a:rPr>
                        <a:t>ページ～</a:t>
                      </a:r>
                      <a:endParaRPr kumimoji="1" lang="en-US" altLang="ja-JP" sz="1050" kern="1200" dirty="0">
                        <a:solidFill>
                          <a:schemeClr val="tx1">
                            <a:lumMod val="65000"/>
                            <a:lumOff val="35000"/>
                          </a:schemeClr>
                        </a:solidFill>
                        <a:latin typeface="+mn-lt"/>
                        <a:ea typeface="+mn-ea"/>
                        <a:cs typeface="メイリオ" panose="020B0604030504040204" pitchFamily="50" charset="-128"/>
                      </a:endParaRP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658556097"/>
                  </a:ext>
                </a:extLst>
              </a:tr>
              <a:tr h="26753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掲載期間</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lt"/>
                          <a:ea typeface="+mn-ea"/>
                          <a:cs typeface="Meiryo UI" panose="020B0604030504040204" pitchFamily="50" charset="-128"/>
                        </a:rPr>
                        <a:t>～</a:t>
                      </a:r>
                      <a:r>
                        <a:rPr lang="en-US" altLang="ja-JP" sz="1050" dirty="0">
                          <a:solidFill>
                            <a:schemeClr val="tx1">
                              <a:lumMod val="65000"/>
                              <a:lumOff val="35000"/>
                            </a:schemeClr>
                          </a:solidFill>
                          <a:latin typeface="+mn-lt"/>
                          <a:ea typeface="+mn-ea"/>
                          <a:cs typeface="Meiryo UI" panose="020B0604030504040204" pitchFamily="50" charset="-128"/>
                        </a:rPr>
                        <a:t>1</a:t>
                      </a:r>
                      <a:r>
                        <a:rPr lang="ja-JP" altLang="en-US" sz="1050" dirty="0">
                          <a:solidFill>
                            <a:schemeClr val="tx1">
                              <a:lumMod val="65000"/>
                              <a:lumOff val="35000"/>
                            </a:schemeClr>
                          </a:solidFill>
                          <a:latin typeface="+mn-lt"/>
                          <a:ea typeface="+mn-ea"/>
                          <a:cs typeface="Meiryo UI" panose="020B0604030504040204" pitchFamily="50" charset="-128"/>
                        </a:rPr>
                        <a:t>か月間（平日掲載開始）</a:t>
                      </a:r>
                      <a:endPar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tx1">
                              <a:lumMod val="65000"/>
                              <a:lumOff val="35000"/>
                            </a:schemeClr>
                          </a:solidFill>
                          <a:latin typeface="+mn-lt"/>
                          <a:ea typeface="+mn-ea"/>
                          <a:cs typeface="Meiryo UI" panose="020B0604030504040204" pitchFamily="50" charset="-128"/>
                        </a:rPr>
                        <a:t>～</a:t>
                      </a:r>
                      <a:r>
                        <a:rPr kumimoji="1" lang="en-US" altLang="ja-JP" sz="1050" kern="1200" dirty="0">
                          <a:solidFill>
                            <a:schemeClr val="tx1">
                              <a:lumMod val="65000"/>
                              <a:lumOff val="35000"/>
                            </a:schemeClr>
                          </a:solidFill>
                          <a:latin typeface="+mn-lt"/>
                          <a:ea typeface="+mn-ea"/>
                          <a:cs typeface="Meiryo UI" panose="020B0604030504040204" pitchFamily="50" charset="-128"/>
                        </a:rPr>
                        <a:t>3</a:t>
                      </a:r>
                      <a:r>
                        <a:rPr kumimoji="1" lang="ja-JP" altLang="en-US" sz="1050" kern="1200" dirty="0">
                          <a:solidFill>
                            <a:schemeClr val="tx1">
                              <a:lumMod val="65000"/>
                              <a:lumOff val="35000"/>
                            </a:schemeClr>
                          </a:solidFill>
                          <a:latin typeface="+mn-lt"/>
                          <a:ea typeface="+mn-ea"/>
                          <a:cs typeface="Meiryo UI" panose="020B0604030504040204" pitchFamily="50" charset="-128"/>
                        </a:rPr>
                        <a:t>か月間（平日掲載開始）</a:t>
                      </a:r>
                      <a:endPar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931917948"/>
                  </a:ext>
                </a:extLst>
              </a:tr>
              <a:tr h="103688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料金</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誘導広告の掲載、タイアップページの制作・掲載の総額</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480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万円～（ネット）</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＜料金内訳＞</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・誘導広告：</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rPr>
                        <a:t>400</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万円～（ネット） </a:t>
                      </a:r>
                      <a:endPar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Yahoo!</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広告 ディスプレイ広告（予約型／運用型）、</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LINE</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の広告商品から自由選択</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※Yahoo!</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広告</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 </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ディスプレイ広告（予約型）、</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Talk Head View</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NEWS TOP AD</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は代理店</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　様手数料を除いた額で換算ください</a:t>
                      </a: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・タイアップページの制作・掲載：</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rPr>
                        <a:t>80</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万円～（ネット）</a:t>
                      </a:r>
                      <a:endPar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chemeClr val="tx1">
                              <a:lumMod val="65000"/>
                              <a:lumOff val="35000"/>
                            </a:schemeClr>
                          </a:solidFill>
                          <a:effectLst/>
                          <a:uLnTx/>
                          <a:uFillTx/>
                          <a:latin typeface="+mn-lt"/>
                          <a:ea typeface="+mn-ea"/>
                        </a:rPr>
                        <a:t>※</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lt"/>
                          <a:ea typeface="+mn-ea"/>
                        </a:rPr>
                        <a:t>企画内容によって、別途費用が発生する場合があります</a:t>
                      </a:r>
                      <a:endParaRPr kumimoji="1" lang="en-US" altLang="ja-JP" sz="900" b="0" u="none" strike="noStrike" kern="1200" cap="none" spc="0" normalizeH="0" baseline="0" noProof="0" dirty="0">
                        <a:ln>
                          <a:noFill/>
                        </a:ln>
                        <a:solidFill>
                          <a:schemeClr val="tx1">
                            <a:lumMod val="65000"/>
                            <a:lumOff val="35000"/>
                          </a:schemeClr>
                        </a:solidFill>
                        <a:effectLst/>
                        <a:uLnTx/>
                        <a:uFillTx/>
                        <a:latin typeface="+mn-lt"/>
                        <a:ea typeface="+mn-ea"/>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誘導広告の掲載、タイアップページの制作・掲載の総額</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1,500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万円～（ネット）</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＜料金内訳目安＞</a:t>
                      </a: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・誘導広告：</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1,200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1,300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万円（ネット）</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lumMod val="65000"/>
                              <a:lumOff val="35000"/>
                            </a:srgbClr>
                          </a:solidFill>
                          <a:effectLst/>
                          <a:uLnTx/>
                          <a:uFillTx/>
                          <a:latin typeface="+mn-lt"/>
                          <a:ea typeface="+mn-ea"/>
                          <a:cs typeface="+mn-cs"/>
                        </a:rPr>
                        <a:t>※</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n-lt"/>
                          <a:ea typeface="+mn-ea"/>
                          <a:cs typeface="Meiryo UI" pitchFamily="50" charset="-128"/>
                        </a:rPr>
                        <a:t>Yahoo!</a:t>
                      </a:r>
                      <a:r>
                        <a:rPr kumimoji="1" lang="ja-JP" altLang="en-US" sz="900" b="0" i="0" u="none" strike="noStrike" kern="1200" cap="none" spc="0" normalizeH="0" baseline="0" noProof="0" dirty="0">
                          <a:ln>
                            <a:noFill/>
                          </a:ln>
                          <a:solidFill>
                            <a:srgbClr val="000000">
                              <a:lumMod val="65000"/>
                              <a:lumOff val="35000"/>
                            </a:srgbClr>
                          </a:solidFill>
                          <a:effectLst/>
                          <a:uLnTx/>
                          <a:uFillTx/>
                          <a:latin typeface="+mn-lt"/>
                          <a:ea typeface="+mn-ea"/>
                          <a:cs typeface="Meiryo UI" pitchFamily="50" charset="-128"/>
                        </a:rPr>
                        <a:t>広告 ディスプレイ広告（予約型／運用型）、</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n-lt"/>
                          <a:ea typeface="+mn-ea"/>
                          <a:cs typeface="Meiryo UI" pitchFamily="50" charset="-128"/>
                        </a:rPr>
                        <a:t>LINE</a:t>
                      </a:r>
                      <a:r>
                        <a:rPr kumimoji="1" lang="ja-JP" altLang="en-US" sz="900" b="0" i="0" u="none" strike="noStrike" kern="1200" cap="none" spc="0" normalizeH="0" baseline="0" noProof="0" dirty="0">
                          <a:ln>
                            <a:noFill/>
                          </a:ln>
                          <a:solidFill>
                            <a:srgbClr val="000000">
                              <a:lumMod val="65000"/>
                              <a:lumOff val="35000"/>
                            </a:srgbClr>
                          </a:solidFill>
                          <a:effectLst/>
                          <a:uLnTx/>
                          <a:uFillTx/>
                          <a:latin typeface="+mn-lt"/>
                          <a:ea typeface="+mn-ea"/>
                          <a:cs typeface="Meiryo UI" pitchFamily="50" charset="-128"/>
                        </a:rPr>
                        <a:t>の広告商品から自由選択</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n-lt"/>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00000">
                              <a:lumMod val="65000"/>
                              <a:lumOff val="35000"/>
                            </a:srgbClr>
                          </a:solidFill>
                          <a:effectLst/>
                          <a:uLnTx/>
                          <a:uFillTx/>
                          <a:latin typeface="+mn-lt"/>
                          <a:ea typeface="+mn-ea"/>
                          <a:cs typeface="メイリオ" panose="020B0604030504040204" pitchFamily="50" charset="-128"/>
                        </a:rPr>
                        <a:t>※Yahoo!</a:t>
                      </a:r>
                      <a:r>
                        <a:rPr kumimoji="1" lang="ja-JP" altLang="en-US" sz="900" b="0" i="0" u="none" strike="noStrike" kern="1200" cap="none" spc="0" normalizeH="0" baseline="0" noProof="0" dirty="0">
                          <a:ln>
                            <a:noFill/>
                          </a:ln>
                          <a:solidFill>
                            <a:srgbClr val="000000">
                              <a:lumMod val="65000"/>
                              <a:lumOff val="35000"/>
                            </a:srgbClr>
                          </a:solidFill>
                          <a:effectLst/>
                          <a:uLnTx/>
                          <a:uFillTx/>
                          <a:latin typeface="+mn-lt"/>
                          <a:ea typeface="+mn-ea"/>
                          <a:cs typeface="メイリオ" panose="020B0604030504040204" pitchFamily="50" charset="-128"/>
                        </a:rPr>
                        <a:t>広告 ディスプレイ広告 予約型、</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n-lt"/>
                          <a:ea typeface="+mn-ea"/>
                          <a:cs typeface="メイリオ" panose="020B0604030504040204" pitchFamily="50" charset="-128"/>
                        </a:rPr>
                        <a:t>Talk Head View</a:t>
                      </a:r>
                      <a:r>
                        <a:rPr kumimoji="1" lang="ja-JP" altLang="en-US" sz="900" b="0" i="0" u="none" strike="noStrike" kern="1200" cap="none" spc="0" normalizeH="0" baseline="0" noProof="0" dirty="0">
                          <a:ln>
                            <a:noFill/>
                          </a:ln>
                          <a:solidFill>
                            <a:srgbClr val="000000">
                              <a:lumMod val="65000"/>
                              <a:lumOff val="35000"/>
                            </a:srgbClr>
                          </a:solidFill>
                          <a:effectLst/>
                          <a:uLnTx/>
                          <a:uFillTx/>
                          <a:latin typeface="+mn-lt"/>
                          <a:ea typeface="+mn-ea"/>
                          <a:cs typeface="メイリオ" panose="020B0604030504040204" pitchFamily="50" charset="-128"/>
                        </a:rPr>
                        <a:t>、</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n-lt"/>
                          <a:ea typeface="+mn-ea"/>
                          <a:cs typeface="メイリオ" panose="020B0604030504040204" pitchFamily="50" charset="-128"/>
                        </a:rPr>
                        <a:t>NEWS TOP AD</a:t>
                      </a:r>
                      <a:r>
                        <a:rPr kumimoji="1" lang="ja-JP" altLang="en-US" sz="900" b="0" i="0" u="none" strike="noStrike" kern="1200" cap="none" spc="0" normalizeH="0" baseline="0" noProof="0" dirty="0">
                          <a:ln>
                            <a:noFill/>
                          </a:ln>
                          <a:solidFill>
                            <a:srgbClr val="000000">
                              <a:lumMod val="65000"/>
                              <a:lumOff val="35000"/>
                            </a:srgbClr>
                          </a:solidFill>
                          <a:effectLst/>
                          <a:uLnTx/>
                          <a:uFillTx/>
                          <a:latin typeface="+mn-lt"/>
                          <a:ea typeface="+mn-ea"/>
                          <a:cs typeface="メイリオ" panose="020B0604030504040204" pitchFamily="50" charset="-128"/>
                        </a:rPr>
                        <a:t>は代理店様手数</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n-lt"/>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i="0" u="none" strike="noStrike" kern="1200" cap="none" spc="0" normalizeH="0" baseline="0" noProof="0" dirty="0">
                          <a:ln>
                            <a:noFill/>
                          </a:ln>
                          <a:solidFill>
                            <a:srgbClr val="000000">
                              <a:lumMod val="65000"/>
                              <a:lumOff val="35000"/>
                            </a:srgbClr>
                          </a:solidFill>
                          <a:effectLst/>
                          <a:uLnTx/>
                          <a:uFillTx/>
                          <a:latin typeface="+mn-lt"/>
                          <a:ea typeface="+mn-ea"/>
                          <a:cs typeface="メイリオ" panose="020B0604030504040204" pitchFamily="50" charset="-128"/>
                        </a:rPr>
                        <a:t>　料を除いた額で換算ください</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・タイアップページの制作・掲載：</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200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300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万円（ネット）</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n-lt"/>
                          <a:ea typeface="+mn-ea"/>
                          <a:cs typeface="+mn-cs"/>
                        </a:rPr>
                        <a:t>料金内訳は目安です。プラン総額</a:t>
                      </a:r>
                      <a:r>
                        <a:rPr kumimoji="1" lang="en-US" altLang="ja-JP" sz="800" b="0" i="0" u="none" strike="noStrike" kern="1200" cap="none" spc="0" normalizeH="0" baseline="0" noProof="0" dirty="0">
                          <a:ln>
                            <a:noFill/>
                          </a:ln>
                          <a:solidFill>
                            <a:schemeClr val="tx1">
                              <a:lumMod val="65000"/>
                              <a:lumOff val="35000"/>
                            </a:schemeClr>
                          </a:solidFill>
                          <a:effectLst/>
                          <a:uLnTx/>
                          <a:uFillTx/>
                          <a:latin typeface="+mn-lt"/>
                          <a:ea typeface="+mn-ea"/>
                          <a:cs typeface="+mn-cs"/>
                        </a:rPr>
                        <a:t>1,500</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万円からタイアップページの制作・掲載費を引いた料金を、誘導広告としてご出稿ください</a:t>
                      </a: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企画内容によって、別途費用が発生する場合があります</a:t>
                      </a:r>
                      <a:endParaRPr kumimoji="1" lang="en-US" altLang="ja-JP" sz="8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463668774"/>
                  </a:ext>
                </a:extLst>
              </a:tr>
              <a:tr h="284584">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お申し込み期限</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algn="ct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掲載開始の</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rPr>
                        <a:t>2</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か月半前</a:t>
                      </a:r>
                      <a:endParaRPr kumimoji="1" lang="ja-JP" altLang="en-US" sz="1050" dirty="0">
                        <a:solidFill>
                          <a:schemeClr val="tx1">
                            <a:lumMod val="65000"/>
                            <a:lumOff val="35000"/>
                          </a:schemeClr>
                        </a:solidFill>
                        <a:latin typeface="+mj-lt"/>
                        <a:ea typeface="+mj-ea"/>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1967014782"/>
                  </a:ext>
                </a:extLst>
              </a:tr>
              <a:tr h="288032">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レポート項目</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chemeClr val="tx1">
                              <a:lumMod val="65000"/>
                              <a:lumOff val="35000"/>
                            </a:schemeClr>
                          </a:solidFill>
                          <a:latin typeface="+mn-lt"/>
                          <a:ea typeface="+mn-ea"/>
                          <a:cs typeface="Verdana" pitchFamily="34" charset="0"/>
                        </a:rPr>
                        <a:t>PV</a:t>
                      </a:r>
                      <a:r>
                        <a:rPr lang="ja-JP" altLang="en-US" sz="1050" dirty="0">
                          <a:solidFill>
                            <a:schemeClr val="tx1">
                              <a:lumMod val="65000"/>
                              <a:lumOff val="35000"/>
                            </a:schemeClr>
                          </a:solidFill>
                          <a:latin typeface="+mn-lt"/>
                          <a:ea typeface="+mn-ea"/>
                          <a:cs typeface="Verdana" pitchFamily="34" charset="0"/>
                        </a:rPr>
                        <a:t>、</a:t>
                      </a:r>
                      <a:r>
                        <a:rPr lang="en-US" altLang="ja-JP" sz="1050" dirty="0">
                          <a:solidFill>
                            <a:schemeClr val="tx1">
                              <a:lumMod val="65000"/>
                              <a:lumOff val="35000"/>
                            </a:schemeClr>
                          </a:solidFill>
                          <a:latin typeface="+mn-lt"/>
                          <a:ea typeface="+mn-ea"/>
                          <a:cs typeface="Verdana" pitchFamily="34" charset="0"/>
                        </a:rPr>
                        <a:t>UB</a:t>
                      </a:r>
                      <a:r>
                        <a:rPr lang="ja-JP" altLang="en-US" sz="1050" dirty="0">
                          <a:solidFill>
                            <a:schemeClr val="tx1">
                              <a:lumMod val="65000"/>
                              <a:lumOff val="35000"/>
                            </a:schemeClr>
                          </a:solidFill>
                          <a:latin typeface="+mn-lt"/>
                          <a:ea typeface="+mn-ea"/>
                          <a:cs typeface="Verdana" pitchFamily="34" charset="0"/>
                        </a:rPr>
                        <a:t>、ページ内リンクのクリック数、読了率、訪問者の性別・性別</a:t>
                      </a:r>
                      <a:r>
                        <a:rPr lang="en-US" altLang="ja-JP" sz="1050" dirty="0">
                          <a:solidFill>
                            <a:schemeClr val="tx1">
                              <a:lumMod val="65000"/>
                              <a:lumOff val="35000"/>
                            </a:schemeClr>
                          </a:solidFill>
                          <a:latin typeface="+mn-lt"/>
                          <a:ea typeface="+mn-ea"/>
                          <a:cs typeface="Verdana" pitchFamily="34" charset="0"/>
                        </a:rPr>
                        <a:t>×</a:t>
                      </a:r>
                      <a:r>
                        <a:rPr lang="ja-JP" altLang="en-US" sz="1050" dirty="0">
                          <a:solidFill>
                            <a:schemeClr val="tx1">
                              <a:lumMod val="65000"/>
                              <a:lumOff val="35000"/>
                            </a:schemeClr>
                          </a:solidFill>
                          <a:latin typeface="+mn-lt"/>
                          <a:ea typeface="+mn-ea"/>
                          <a:cs typeface="Verdana" pitchFamily="34" charset="0"/>
                        </a:rPr>
                        <a:t>年齢層比率、読者アンケート結果</a:t>
                      </a:r>
                      <a:endParaRPr lang="en-US" altLang="ja-JP" sz="1050" dirty="0">
                        <a:solidFill>
                          <a:schemeClr val="tx1">
                            <a:lumMod val="65000"/>
                            <a:lumOff val="35000"/>
                          </a:schemeClr>
                        </a:solidFill>
                        <a:latin typeface="+mn-lt"/>
                        <a:ea typeface="+mn-ea"/>
                        <a:cs typeface="Verdana" pitchFamily="34" charset="0"/>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extLst>
                  <a:ext uri="{0D108BD9-81ED-4DB2-BD59-A6C34878D82A}">
                    <a16:rowId xmlns:a16="http://schemas.microsoft.com/office/drawing/2014/main" val="1750538939"/>
                  </a:ext>
                </a:extLst>
              </a:tr>
              <a:tr h="240415">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備考</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endParaRPr kumimoji="1" lang="ja-JP" altLang="en-US" sz="1050" dirty="0"/>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endParaRPr kumimoji="1" lang="ja-JP" altLang="en-US" dirty="0"/>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4014462905"/>
                  </a:ext>
                </a:extLst>
              </a:tr>
            </a:tbl>
          </a:graphicData>
        </a:graphic>
      </p:graphicFrame>
    </p:spTree>
    <p:extLst>
      <p:ext uri="{BB962C8B-B14F-4D97-AF65-F5344CB8AC3E}">
        <p14:creationId xmlns:p14="http://schemas.microsoft.com/office/powerpoint/2010/main" val="1141183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商品一覧</a:t>
            </a:r>
          </a:p>
        </p:txBody>
      </p:sp>
      <p:graphicFrame>
        <p:nvGraphicFramePr>
          <p:cNvPr id="10" name="表 9">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1977647202"/>
              </p:ext>
            </p:extLst>
          </p:nvPr>
        </p:nvGraphicFramePr>
        <p:xfrm>
          <a:off x="479425" y="1084930"/>
          <a:ext cx="11233151" cy="5460581"/>
        </p:xfrm>
        <a:graphic>
          <a:graphicData uri="http://schemas.openxmlformats.org/drawingml/2006/table">
            <a:tbl>
              <a:tblPr firstCol="1" bandRow="1"/>
              <a:tblGrid>
                <a:gridCol w="967322">
                  <a:extLst>
                    <a:ext uri="{9D8B030D-6E8A-4147-A177-3AD203B41FA5}">
                      <a16:colId xmlns:a16="http://schemas.microsoft.com/office/drawing/2014/main" val="792911817"/>
                    </a:ext>
                  </a:extLst>
                </a:gridCol>
                <a:gridCol w="788733">
                  <a:extLst>
                    <a:ext uri="{9D8B030D-6E8A-4147-A177-3AD203B41FA5}">
                      <a16:colId xmlns:a16="http://schemas.microsoft.com/office/drawing/2014/main" val="2073564178"/>
                    </a:ext>
                  </a:extLst>
                </a:gridCol>
                <a:gridCol w="4351174">
                  <a:extLst>
                    <a:ext uri="{9D8B030D-6E8A-4147-A177-3AD203B41FA5}">
                      <a16:colId xmlns:a16="http://schemas.microsoft.com/office/drawing/2014/main" val="2535819426"/>
                    </a:ext>
                  </a:extLst>
                </a:gridCol>
                <a:gridCol w="5125922">
                  <a:extLst>
                    <a:ext uri="{9D8B030D-6E8A-4147-A177-3AD203B41FA5}">
                      <a16:colId xmlns:a16="http://schemas.microsoft.com/office/drawing/2014/main" val="1813950268"/>
                    </a:ext>
                  </a:extLst>
                </a:gridCol>
              </a:tblGrid>
              <a:tr h="21523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商品名</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en-US" altLang="ja-JP" sz="1050" b="1" kern="1200" dirty="0">
                          <a:solidFill>
                            <a:schemeClr val="tx1">
                              <a:lumMod val="65000"/>
                              <a:lumOff val="35000"/>
                            </a:schemeClr>
                          </a:solidFill>
                          <a:latin typeface="+mn-ea"/>
                          <a:ea typeface="+mn-ea"/>
                          <a:cs typeface="+mn-cs"/>
                        </a:rPr>
                        <a:t>Yahoo!</a:t>
                      </a:r>
                      <a:r>
                        <a:rPr kumimoji="1" lang="ja-JP" altLang="en-US" sz="1050" b="1" kern="1200" dirty="0">
                          <a:solidFill>
                            <a:schemeClr val="tx1">
                              <a:lumMod val="65000"/>
                              <a:lumOff val="35000"/>
                            </a:schemeClr>
                          </a:solidFill>
                          <a:latin typeface="+mn-ea"/>
                          <a:ea typeface="+mn-ea"/>
                          <a:cs typeface="+mn-cs"/>
                        </a:rPr>
                        <a:t>ファイナンス　タイアップ</a:t>
                      </a:r>
                      <a:endParaRPr kumimoji="1" lang="en-US" altLang="ja-JP" sz="1050" b="1" kern="1200" dirty="0">
                        <a:solidFill>
                          <a:schemeClr val="tx1">
                            <a:lumMod val="65000"/>
                            <a:lumOff val="35000"/>
                          </a:schemeClr>
                        </a:solidFill>
                        <a:latin typeface="+mn-ea"/>
                        <a:ea typeface="+mn-ea"/>
                        <a:cs typeface="+mn-cs"/>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algn="ctr"/>
                      <a:r>
                        <a:rPr kumimoji="1" lang="ja-JP" altLang="en-US" sz="1050" b="1" kern="1200">
                          <a:solidFill>
                            <a:schemeClr val="tx1">
                              <a:lumMod val="65000"/>
                              <a:lumOff val="35000"/>
                            </a:schemeClr>
                          </a:solidFill>
                          <a:latin typeface="+mn-ea"/>
                          <a:ea typeface="+mn-ea"/>
                          <a:cs typeface="+mn-cs"/>
                        </a:rPr>
                        <a:t>スポーツナビ　タイアップ</a:t>
                      </a:r>
                      <a:endParaRPr kumimoji="1" lang="ja-JP" altLang="en-US" sz="1050" b="1" kern="1200" dirty="0">
                        <a:solidFill>
                          <a:schemeClr val="tx1">
                            <a:lumMod val="65000"/>
                            <a:lumOff val="35000"/>
                          </a:schemeClr>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2117335041"/>
                  </a:ext>
                </a:extLst>
              </a:tr>
              <a:tr h="21602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サイト仕様</a:t>
                      </a:r>
                      <a:endParaRPr kumimoji="1" lang="en-US" altLang="ja-JP" sz="1050" b="1" kern="1200" dirty="0">
                        <a:solidFill>
                          <a:schemeClr val="bg1"/>
                        </a:solidFill>
                        <a:latin typeface="+mn-ea"/>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tx1">
                              <a:lumMod val="65000"/>
                              <a:lumOff val="35000"/>
                            </a:schemeClr>
                          </a:solidFill>
                          <a:latin typeface="+mn-ea"/>
                          <a:ea typeface="+mn-ea"/>
                          <a:cs typeface="+mn-cs"/>
                        </a:rPr>
                        <a:t>テンプレート型</a:t>
                      </a: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tx1">
                              <a:lumMod val="65000"/>
                              <a:lumOff val="35000"/>
                            </a:schemeClr>
                          </a:solidFill>
                          <a:latin typeface="+mn-ea"/>
                          <a:ea typeface="+mn-ea"/>
                          <a:cs typeface="+mn-cs"/>
                        </a:rPr>
                        <a:t>カスタマイズ型</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2654934270"/>
                  </a:ext>
                </a:extLst>
              </a:tr>
              <a:tr h="504056">
                <a:tc gridSpan="2">
                  <a:txBody>
                    <a:bodyPr/>
                    <a:lstStyle/>
                    <a:p>
                      <a:pPr algn="ctr"/>
                      <a:r>
                        <a:rPr kumimoji="1" lang="ja-JP" altLang="en-US" sz="1050" b="1" dirty="0">
                          <a:solidFill>
                            <a:schemeClr val="bg1"/>
                          </a:solidFill>
                          <a:latin typeface="+mn-ea"/>
                          <a:ea typeface="+mn-ea"/>
                        </a:rPr>
                        <a:t>商品特徴</a:t>
                      </a:r>
                    </a:p>
                  </a:txBody>
                  <a:tcPr anchor="ctr">
                    <a:lnL w="12700" cmpd="sng">
                      <a:noFill/>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tx1">
                              <a:lumMod val="65000"/>
                              <a:lumOff val="35000"/>
                            </a:schemeClr>
                          </a:solidFill>
                          <a:latin typeface="+mn-ea"/>
                          <a:ea typeface="+mn-ea"/>
                          <a:cs typeface="+mn-cs"/>
                        </a:rPr>
                        <a:t>金融商品や株価などのファイナンス情報を探索中のユーザーに対し、広告主様の希望する訴求メッセージを届けます。</a:t>
                      </a: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tx1">
                              <a:lumMod val="65000"/>
                              <a:lumOff val="35000"/>
                            </a:schemeClr>
                          </a:solidFill>
                          <a:latin typeface="+mn-ea"/>
                          <a:ea typeface="+mn-ea"/>
                          <a:cs typeface="+mn-cs"/>
                        </a:rPr>
                        <a:t>スポーツ系ウェブメディアでは圧倒的</a:t>
                      </a:r>
                      <a:r>
                        <a:rPr kumimoji="1" lang="en-US" altLang="ja-JP" sz="1050" b="0" kern="1200" dirty="0">
                          <a:solidFill>
                            <a:schemeClr val="tx1">
                              <a:lumMod val="65000"/>
                              <a:lumOff val="35000"/>
                            </a:schemeClr>
                          </a:solidFill>
                          <a:latin typeface="+mn-ea"/>
                          <a:ea typeface="+mn-ea"/>
                          <a:cs typeface="+mn-cs"/>
                        </a:rPr>
                        <a:t>No.1*</a:t>
                      </a:r>
                      <a:r>
                        <a:rPr kumimoji="1" lang="ja-JP" altLang="en-US" sz="1050" b="0" kern="1200" dirty="0">
                          <a:solidFill>
                            <a:schemeClr val="tx1">
                              <a:lumMod val="65000"/>
                              <a:lumOff val="35000"/>
                            </a:schemeClr>
                          </a:solidFill>
                          <a:latin typeface="+mn-ea"/>
                          <a:ea typeface="+mn-ea"/>
                          <a:cs typeface="+mn-cs"/>
                        </a:rPr>
                        <a:t>のスポーツナビが、ユーザーに支持される編集力を生かして、広告主様やその商品の魅力を伝えます。</a:t>
                      </a: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359416541"/>
                  </a:ext>
                </a:extLst>
              </a:tr>
              <a:tr h="0">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lt"/>
                          <a:ea typeface="+mn-ea"/>
                          <a:cs typeface="+mn-cs"/>
                        </a:rPr>
                        <a:t>有効期限</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lumMod val="65000"/>
                              <a:lumOff val="35000"/>
                            </a:srgbClr>
                          </a:solidFill>
                          <a:effectLst/>
                          <a:uLnTx/>
                          <a:uFillTx/>
                          <a:latin typeface="+mn-lt"/>
                          <a:ea typeface="+mn-ea"/>
                          <a:cs typeface="+mn-cs"/>
                        </a:rPr>
                        <a:t>2024</a:t>
                      </a:r>
                      <a:r>
                        <a:rPr kumimoji="1" lang="ja-JP" altLang="en-US" sz="1050" b="0" i="0" u="none" strike="noStrike" kern="1200" cap="none" spc="0" normalizeH="0" baseline="0" noProof="0" dirty="0">
                          <a:ln>
                            <a:noFill/>
                          </a:ln>
                          <a:solidFill>
                            <a:srgbClr val="000000">
                              <a:lumMod val="65000"/>
                              <a:lumOff val="35000"/>
                            </a:srgbClr>
                          </a:solidFill>
                          <a:effectLst/>
                          <a:uLnTx/>
                          <a:uFillTx/>
                          <a:latin typeface="+mn-lt"/>
                          <a:ea typeface="+mn-ea"/>
                          <a:cs typeface="+mn-cs"/>
                        </a:rPr>
                        <a:t>年</a:t>
                      </a:r>
                      <a:r>
                        <a:rPr kumimoji="1" lang="en-US" altLang="ja-JP" sz="1050" b="0" i="0" u="none" strike="noStrike" kern="1200" cap="none" spc="0" normalizeH="0" baseline="0" noProof="0" dirty="0">
                          <a:ln>
                            <a:noFill/>
                          </a:ln>
                          <a:solidFill>
                            <a:srgbClr val="000000">
                              <a:lumMod val="65000"/>
                              <a:lumOff val="35000"/>
                            </a:srgbClr>
                          </a:solidFill>
                          <a:effectLst/>
                          <a:uLnTx/>
                          <a:uFillTx/>
                          <a:latin typeface="+mn-lt"/>
                          <a:ea typeface="+mn-ea"/>
                          <a:cs typeface="+mn-cs"/>
                        </a:rPr>
                        <a:t>9</a:t>
                      </a:r>
                      <a:r>
                        <a:rPr kumimoji="1" lang="ja-JP" altLang="en-US" sz="1050" b="0" i="0" u="none" strike="noStrike" kern="1200" cap="none" spc="0" normalizeH="0" baseline="0" noProof="0" dirty="0">
                          <a:ln>
                            <a:noFill/>
                          </a:ln>
                          <a:solidFill>
                            <a:srgbClr val="000000">
                              <a:lumMod val="65000"/>
                              <a:lumOff val="35000"/>
                            </a:srgbClr>
                          </a:solidFill>
                          <a:effectLst/>
                          <a:uLnTx/>
                          <a:uFillTx/>
                          <a:latin typeface="+mn-lt"/>
                          <a:ea typeface="+mn-ea"/>
                          <a:cs typeface="+mn-cs"/>
                        </a:rPr>
                        <a:t>月</a:t>
                      </a:r>
                      <a:r>
                        <a:rPr kumimoji="1" lang="en-US" altLang="ja-JP" sz="1050" b="0" i="0" u="none" strike="noStrike" kern="1200" cap="none" spc="0" normalizeH="0" baseline="0" noProof="0" dirty="0">
                          <a:ln>
                            <a:noFill/>
                          </a:ln>
                          <a:solidFill>
                            <a:srgbClr val="000000">
                              <a:lumMod val="65000"/>
                              <a:lumOff val="35000"/>
                            </a:srgbClr>
                          </a:solidFill>
                          <a:effectLst/>
                          <a:uLnTx/>
                          <a:uFillTx/>
                          <a:latin typeface="+mn-lt"/>
                          <a:ea typeface="+mn-ea"/>
                          <a:cs typeface="+mn-cs"/>
                        </a:rPr>
                        <a:t>30</a:t>
                      </a:r>
                      <a:r>
                        <a:rPr kumimoji="1" lang="ja-JP" altLang="en-US" sz="1050" b="0" i="0" u="none" strike="noStrike" kern="1200" cap="none" spc="0" normalizeH="0" baseline="0" noProof="0" dirty="0">
                          <a:ln>
                            <a:noFill/>
                          </a:ln>
                          <a:solidFill>
                            <a:srgbClr val="000000">
                              <a:lumMod val="65000"/>
                              <a:lumOff val="35000"/>
                            </a:srgbClr>
                          </a:solidFill>
                          <a:effectLst/>
                          <a:uLnTx/>
                          <a:uFillTx/>
                          <a:latin typeface="+mn-lt"/>
                          <a:ea typeface="+mn-ea"/>
                          <a:cs typeface="+mn-cs"/>
                        </a:rPr>
                        <a:t>日掲載終了分</a:t>
                      </a: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lt"/>
                          <a:ea typeface="+mn-ea"/>
                          <a:cs typeface="+mn-cs"/>
                        </a:rPr>
                        <a:t>2024</a:t>
                      </a:r>
                      <a:r>
                        <a:rPr kumimoji="1" lang="ja-JP" altLang="en-US" sz="1050" kern="1200" dirty="0">
                          <a:solidFill>
                            <a:schemeClr val="tx1">
                              <a:lumMod val="65000"/>
                              <a:lumOff val="35000"/>
                            </a:schemeClr>
                          </a:solidFill>
                          <a:latin typeface="+mn-lt"/>
                          <a:ea typeface="+mn-ea"/>
                          <a:cs typeface="+mn-cs"/>
                        </a:rPr>
                        <a:t>年</a:t>
                      </a:r>
                      <a:r>
                        <a:rPr kumimoji="1" lang="en-US" altLang="ja-JP" sz="1050" kern="1200" dirty="0">
                          <a:solidFill>
                            <a:schemeClr val="tx1">
                              <a:lumMod val="65000"/>
                              <a:lumOff val="35000"/>
                            </a:schemeClr>
                          </a:solidFill>
                          <a:latin typeface="+mn-lt"/>
                          <a:ea typeface="+mn-ea"/>
                          <a:cs typeface="+mn-cs"/>
                        </a:rPr>
                        <a:t>9</a:t>
                      </a:r>
                      <a:r>
                        <a:rPr kumimoji="1" lang="ja-JP" altLang="en-US" sz="1050" kern="1200" dirty="0">
                          <a:solidFill>
                            <a:schemeClr val="tx1">
                              <a:lumMod val="65000"/>
                              <a:lumOff val="35000"/>
                            </a:schemeClr>
                          </a:solidFill>
                          <a:latin typeface="+mn-lt"/>
                          <a:ea typeface="+mn-ea"/>
                          <a:cs typeface="+mn-cs"/>
                        </a:rPr>
                        <a:t>月</a:t>
                      </a:r>
                      <a:r>
                        <a:rPr kumimoji="1" lang="en-US" altLang="ja-JP" sz="1050" kern="1200" dirty="0">
                          <a:solidFill>
                            <a:schemeClr val="tx1">
                              <a:lumMod val="65000"/>
                              <a:lumOff val="35000"/>
                            </a:schemeClr>
                          </a:solidFill>
                          <a:latin typeface="+mn-lt"/>
                          <a:ea typeface="+mn-ea"/>
                          <a:cs typeface="+mn-cs"/>
                        </a:rPr>
                        <a:t>30</a:t>
                      </a:r>
                      <a:r>
                        <a:rPr kumimoji="1" lang="ja-JP" altLang="en-US" sz="1050" kern="1200" dirty="0">
                          <a:solidFill>
                            <a:schemeClr val="tx1">
                              <a:lumMod val="65000"/>
                              <a:lumOff val="35000"/>
                            </a:schemeClr>
                          </a:solidFill>
                          <a:latin typeface="+mn-lt"/>
                          <a:ea typeface="+mn-ea"/>
                          <a:cs typeface="+mn-cs"/>
                        </a:rPr>
                        <a:t>日掲載終了分</a:t>
                      </a:r>
                    </a:p>
                  </a:txBody>
                  <a:tcPr anchor="ctr">
                    <a:lnL w="6350" cap="flat" cmpd="sng" algn="ctr">
                      <a:no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551451937"/>
                  </a:ext>
                </a:extLst>
              </a:tr>
              <a:tr h="216024">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への誘導枠</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編集誘導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ea"/>
                          <a:ea typeface="+mn-ea"/>
                        </a:rPr>
                        <a:t>〇</a:t>
                      </a:r>
                      <a:endParaRPr kumimoji="1" lang="ja-JP" altLang="en-US" sz="1050" kern="1200" noProof="0" dirty="0">
                        <a:solidFill>
                          <a:schemeClr val="tx1">
                            <a:lumMod val="65000"/>
                            <a:lumOff val="35000"/>
                          </a:schemeClr>
                        </a:solidFill>
                        <a:latin typeface="+mn-ea"/>
                        <a:ea typeface="+mn-ea"/>
                        <a:cs typeface="+mn-cs"/>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lumMod val="65000"/>
                              <a:lumOff val="35000"/>
                            </a:schemeClr>
                          </a:solidFill>
                          <a:latin typeface="+mn-ea"/>
                          <a:ea typeface="+mn-ea"/>
                          <a:cs typeface="+mn-cs"/>
                        </a:rPr>
                        <a:t>〇</a:t>
                      </a:r>
                      <a:endParaRPr kumimoji="1" lang="ja-JP" altLang="en-US" sz="1050" kern="1200" dirty="0">
                        <a:solidFill>
                          <a:schemeClr val="tx1">
                            <a:lumMod val="65000"/>
                            <a:lumOff val="35000"/>
                          </a:schemeClr>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4069392726"/>
                  </a:ext>
                </a:extLst>
              </a:tr>
              <a:tr h="176949">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広告誘導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lgn="ctr">
                        <a:buNone/>
                      </a:pPr>
                      <a:r>
                        <a:rPr kumimoji="1" lang="ja-JP" altLang="en-US" sz="1050" kern="1200" dirty="0">
                          <a:solidFill>
                            <a:schemeClr val="tx1">
                              <a:lumMod val="65000"/>
                              <a:lumOff val="35000"/>
                            </a:schemeClr>
                          </a:solidFill>
                          <a:latin typeface="+mn-ea"/>
                          <a:ea typeface="+mn-ea"/>
                          <a:cs typeface="メイリオ" panose="020B0604030504040204" pitchFamily="50" charset="-128"/>
                        </a:rPr>
                        <a:t>〇</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algn="ctr"/>
                      <a:r>
                        <a:rPr kumimoji="1" lang="ja-JP" altLang="en-US" sz="1050" kern="1200">
                          <a:solidFill>
                            <a:schemeClr val="tx1">
                              <a:lumMod val="65000"/>
                              <a:lumOff val="35000"/>
                            </a:schemeClr>
                          </a:solidFill>
                          <a:latin typeface="+mn-ea"/>
                          <a:ea typeface="+mn-ea"/>
                          <a:cs typeface="+mn-cs"/>
                        </a:rPr>
                        <a:t>任意で追加購入</a:t>
                      </a:r>
                      <a:endParaRPr kumimoji="1" lang="ja-JP" altLang="en-US" sz="1050" kern="1200" dirty="0">
                        <a:solidFill>
                          <a:schemeClr val="tx1">
                            <a:lumMod val="65000"/>
                            <a:lumOff val="35000"/>
                          </a:schemeClr>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2658556097"/>
                  </a:ext>
                </a:extLst>
              </a:tr>
              <a:tr h="170663">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タイアップページの</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概要・仕様</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buNone/>
                      </a:pPr>
                      <a:r>
                        <a:rPr kumimoji="1" lang="ja-JP" altLang="en-US" sz="1050" kern="1200" dirty="0">
                          <a:solidFill>
                            <a:schemeClr val="tx1">
                              <a:lumMod val="65000"/>
                              <a:lumOff val="35000"/>
                            </a:schemeClr>
                          </a:solidFill>
                          <a:latin typeface="+mn-ea"/>
                          <a:ea typeface="+mn-ea"/>
                          <a:cs typeface="メイリオ" panose="020B0604030504040204" pitchFamily="50" charset="-128"/>
                        </a:rPr>
                        <a:t>・掲載場所：</a:t>
                      </a:r>
                      <a:r>
                        <a:rPr lang="en-US" altLang="ja-JP" sz="1050" dirty="0">
                          <a:solidFill>
                            <a:schemeClr val="tx1">
                              <a:lumMod val="65000"/>
                              <a:lumOff val="35000"/>
                            </a:schemeClr>
                          </a:solidFill>
                          <a:latin typeface="+mn-ea"/>
                          <a:ea typeface="+mn-ea"/>
                        </a:rPr>
                        <a:t>Yahoo!</a:t>
                      </a:r>
                      <a:r>
                        <a:rPr lang="ja-JP" altLang="en-US" sz="1050" dirty="0">
                          <a:solidFill>
                            <a:schemeClr val="tx1">
                              <a:lumMod val="65000"/>
                              <a:lumOff val="35000"/>
                            </a:schemeClr>
                          </a:solidFill>
                          <a:latin typeface="+mn-ea"/>
                          <a:ea typeface="+mn-ea"/>
                        </a:rPr>
                        <a:t>ファイナンス</a:t>
                      </a:r>
                      <a:r>
                        <a:rPr kumimoji="1" lang="ja-JP" altLang="en-US" sz="1050" kern="1200" dirty="0">
                          <a:solidFill>
                            <a:schemeClr val="tx1">
                              <a:lumMod val="65000"/>
                              <a:lumOff val="35000"/>
                            </a:schemeClr>
                          </a:solidFill>
                          <a:latin typeface="+mn-ea"/>
                          <a:ea typeface="+mn-ea"/>
                          <a:cs typeface="メイリオ" panose="020B0604030504040204" pitchFamily="50" charset="-128"/>
                        </a:rPr>
                        <a:t>内</a:t>
                      </a:r>
                      <a:r>
                        <a:rPr kumimoji="1" lang="ja-JP" altLang="en-US" sz="1050" kern="1200" baseline="0" dirty="0">
                          <a:solidFill>
                            <a:schemeClr val="tx1">
                              <a:lumMod val="65000"/>
                              <a:lumOff val="35000"/>
                            </a:schemeClr>
                          </a:solidFill>
                          <a:latin typeface="+mn-ea"/>
                          <a:ea typeface="+mn-ea"/>
                          <a:cs typeface="メイリオ" panose="020B0604030504040204" pitchFamily="50" charset="-128"/>
                        </a:rPr>
                        <a:t> </a:t>
                      </a:r>
                      <a:r>
                        <a:rPr kumimoji="1" lang="ja-JP" altLang="en-US" sz="1050" kern="1200" dirty="0">
                          <a:solidFill>
                            <a:schemeClr val="tx1">
                              <a:lumMod val="65000"/>
                              <a:lumOff val="35000"/>
                            </a:schemeClr>
                          </a:solidFill>
                          <a:latin typeface="+mn-ea"/>
                          <a:ea typeface="+mn-ea"/>
                          <a:cs typeface="メイリオ" panose="020B0604030504040204" pitchFamily="50" charset="-128"/>
                        </a:rPr>
                        <a:t>特設ページ</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p>
                      <a:pPr marL="0" indent="0">
                        <a:buNone/>
                      </a:pPr>
                      <a:r>
                        <a:rPr kumimoji="1" lang="ja-JP" altLang="en-US" sz="1050" kern="1200" dirty="0">
                          <a:solidFill>
                            <a:schemeClr val="tx1">
                              <a:lumMod val="65000"/>
                              <a:lumOff val="35000"/>
                            </a:schemeClr>
                          </a:solidFill>
                          <a:latin typeface="+mn-ea"/>
                          <a:ea typeface="+mn-ea"/>
                          <a:cs typeface="メイリオ" panose="020B0604030504040204" pitchFamily="50" charset="-128"/>
                        </a:rPr>
                        <a:t>・デバイス：</a:t>
                      </a:r>
                      <a:r>
                        <a:rPr kumimoji="1" lang="en-US" altLang="ja-JP" sz="1050" kern="1200" dirty="0">
                          <a:solidFill>
                            <a:schemeClr val="tx1">
                              <a:lumMod val="65000"/>
                              <a:lumOff val="35000"/>
                            </a:schemeClr>
                          </a:solidFill>
                          <a:latin typeface="+mn-ea"/>
                          <a:ea typeface="+mn-ea"/>
                          <a:cs typeface="メイリオ" panose="020B0604030504040204" pitchFamily="50" charset="-128"/>
                        </a:rPr>
                        <a:t>PC</a:t>
                      </a:r>
                      <a:r>
                        <a:rPr kumimoji="1" lang="ja-JP" altLang="en-US" sz="1050" kern="1200" dirty="0">
                          <a:solidFill>
                            <a:schemeClr val="tx1">
                              <a:lumMod val="65000"/>
                              <a:lumOff val="35000"/>
                            </a:schemeClr>
                          </a:solidFill>
                          <a:latin typeface="+mn-ea"/>
                          <a:ea typeface="+mn-ea"/>
                          <a:cs typeface="メイリオ" panose="020B0604030504040204" pitchFamily="50" charset="-128"/>
                        </a:rPr>
                        <a:t>・スマートフォン（１デバイスも可能）</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p>
                      <a:pPr marL="0" indent="0">
                        <a:buNone/>
                      </a:pPr>
                      <a:r>
                        <a:rPr kumimoji="1" lang="ja-JP" altLang="en-US" sz="1050" kern="1200" dirty="0">
                          <a:solidFill>
                            <a:schemeClr val="tx1">
                              <a:lumMod val="65000"/>
                              <a:lumOff val="35000"/>
                            </a:schemeClr>
                          </a:solidFill>
                          <a:latin typeface="+mn-ea"/>
                          <a:ea typeface="+mn-ea"/>
                          <a:cs typeface="メイリオ" panose="020B0604030504040204" pitchFamily="50" charset="-128"/>
                        </a:rPr>
                        <a:t>・ページ数：</a:t>
                      </a:r>
                      <a:r>
                        <a:rPr kumimoji="1" lang="en-US" altLang="ja-JP" sz="1050" kern="1200" dirty="0">
                          <a:solidFill>
                            <a:schemeClr val="tx1">
                              <a:lumMod val="65000"/>
                              <a:lumOff val="35000"/>
                            </a:schemeClr>
                          </a:solidFill>
                          <a:latin typeface="+mn-ea"/>
                          <a:ea typeface="+mn-ea"/>
                          <a:cs typeface="メイリオ" panose="020B0604030504040204" pitchFamily="50" charset="-128"/>
                        </a:rPr>
                        <a:t>1</a:t>
                      </a:r>
                      <a:r>
                        <a:rPr kumimoji="1" lang="ja-JP" altLang="en-US" sz="1050" kern="1200" dirty="0">
                          <a:solidFill>
                            <a:schemeClr val="tx1">
                              <a:lumMod val="65000"/>
                              <a:lumOff val="35000"/>
                            </a:schemeClr>
                          </a:solidFill>
                          <a:latin typeface="+mn-ea"/>
                          <a:ea typeface="+mn-ea"/>
                          <a:cs typeface="メイリオ" panose="020B0604030504040204" pitchFamily="50" charset="-128"/>
                        </a:rPr>
                        <a:t>ページ程度</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a:solidFill>
                            <a:schemeClr val="tx1">
                              <a:lumMod val="65000"/>
                              <a:lumOff val="35000"/>
                            </a:schemeClr>
                          </a:solidFill>
                          <a:latin typeface="+mn-ea"/>
                          <a:ea typeface="+mn-ea"/>
                          <a:cs typeface="メイリオ" panose="020B0604030504040204" pitchFamily="50" charset="-128"/>
                        </a:rPr>
                        <a:t>・掲載場所：スポーツナビ内 特設ページ　　・デバイス：</a:t>
                      </a:r>
                      <a:r>
                        <a:rPr lang="en-US" altLang="ja-JP" sz="1050">
                          <a:solidFill>
                            <a:schemeClr val="tx1">
                              <a:lumMod val="65000"/>
                              <a:lumOff val="35000"/>
                            </a:schemeClr>
                          </a:solidFill>
                          <a:latin typeface="+mn-ea"/>
                          <a:ea typeface="+mn-ea"/>
                          <a:cs typeface="メイリオ" panose="020B0604030504040204" pitchFamily="50" charset="-128"/>
                        </a:rPr>
                        <a:t>PC</a:t>
                      </a:r>
                      <a:r>
                        <a:rPr lang="ja-JP" altLang="en-US" sz="1050">
                          <a:solidFill>
                            <a:schemeClr val="tx1">
                              <a:lumMod val="65000"/>
                              <a:lumOff val="35000"/>
                            </a:schemeClr>
                          </a:solidFill>
                          <a:latin typeface="+mn-ea"/>
                          <a:ea typeface="+mn-ea"/>
                          <a:cs typeface="メイリオ" panose="020B0604030504040204" pitchFamily="50" charset="-128"/>
                        </a:rPr>
                        <a:t>・スマートフォン</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a:solidFill>
                            <a:schemeClr val="tx1">
                              <a:lumMod val="65000"/>
                              <a:lumOff val="35000"/>
                            </a:schemeClr>
                          </a:solidFill>
                          <a:latin typeface="+mn-ea"/>
                          <a:ea typeface="+mn-ea"/>
                          <a:cs typeface="メイリオ" panose="020B0604030504040204" pitchFamily="50" charset="-128"/>
                        </a:rPr>
                        <a:t>・ページ数：</a:t>
                      </a:r>
                      <a:r>
                        <a:rPr lang="en-US" altLang="ja-JP" sz="1050">
                          <a:solidFill>
                            <a:schemeClr val="tx1">
                              <a:lumMod val="65000"/>
                              <a:lumOff val="35000"/>
                            </a:schemeClr>
                          </a:solidFill>
                          <a:latin typeface="+mn-ea"/>
                          <a:ea typeface="+mn-ea"/>
                          <a:cs typeface="メイリオ" panose="020B0604030504040204" pitchFamily="50" charset="-128"/>
                        </a:rPr>
                        <a:t>5</a:t>
                      </a:r>
                      <a:r>
                        <a:rPr lang="ja-JP" altLang="en-US" sz="1050">
                          <a:solidFill>
                            <a:schemeClr val="tx1">
                              <a:lumMod val="65000"/>
                              <a:lumOff val="35000"/>
                            </a:schemeClr>
                          </a:solidFill>
                          <a:latin typeface="+mn-ea"/>
                          <a:ea typeface="+mn-ea"/>
                          <a:cs typeface="メイリオ" panose="020B0604030504040204" pitchFamily="50" charset="-128"/>
                        </a:rPr>
                        <a:t>ページ程度</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a:solidFill>
                            <a:schemeClr val="tx1">
                              <a:lumMod val="65000"/>
                              <a:lumOff val="35000"/>
                            </a:schemeClr>
                          </a:solidFill>
                          <a:latin typeface="+mn-ea"/>
                          <a:ea typeface="+mn-ea"/>
                          <a:cs typeface="メイリオ" panose="020B0604030504040204" pitchFamily="50" charset="-128"/>
                        </a:rPr>
                        <a:t>・ページ内の広告枠：</a:t>
                      </a:r>
                      <a:r>
                        <a:rPr lang="en-US" altLang="ja-JP" sz="1050">
                          <a:solidFill>
                            <a:schemeClr val="tx1">
                              <a:lumMod val="65000"/>
                              <a:lumOff val="35000"/>
                            </a:schemeClr>
                          </a:solidFill>
                          <a:latin typeface="+mn-ea"/>
                          <a:ea typeface="+mn-ea"/>
                          <a:cs typeface="メイリオ" panose="020B0604030504040204" pitchFamily="50" charset="-128"/>
                        </a:rPr>
                        <a:t>PC</a:t>
                      </a:r>
                      <a:r>
                        <a:rPr lang="ja-JP" altLang="en-US" sz="1050">
                          <a:solidFill>
                            <a:schemeClr val="tx1">
                              <a:lumMod val="65000"/>
                              <a:lumOff val="35000"/>
                            </a:schemeClr>
                          </a:solidFill>
                          <a:latin typeface="+mn-ea"/>
                          <a:ea typeface="+mn-ea"/>
                          <a:cs typeface="メイリオ" panose="020B0604030504040204" pitchFamily="50" charset="-128"/>
                        </a:rPr>
                        <a:t>：プライムディスプレイ　</a:t>
                      </a:r>
                      <a:r>
                        <a:rPr lang="en-US" altLang="ja-JP" sz="1050">
                          <a:solidFill>
                            <a:schemeClr val="tx1">
                              <a:lumMod val="65000"/>
                              <a:lumOff val="35000"/>
                            </a:schemeClr>
                          </a:solidFill>
                          <a:latin typeface="+mn-ea"/>
                          <a:ea typeface="+mn-ea"/>
                          <a:cs typeface="メイリオ" panose="020B0604030504040204" pitchFamily="50" charset="-128"/>
                        </a:rPr>
                        <a:t>SP</a:t>
                      </a:r>
                      <a:r>
                        <a:rPr lang="ja-JP" altLang="en-US" sz="1050">
                          <a:solidFill>
                            <a:schemeClr val="tx1">
                              <a:lumMod val="65000"/>
                              <a:lumOff val="35000"/>
                            </a:schemeClr>
                          </a:solidFill>
                          <a:latin typeface="+mn-ea"/>
                          <a:ea typeface="+mn-ea"/>
                          <a:cs typeface="メイリオ" panose="020B0604030504040204" pitchFamily="50" charset="-128"/>
                        </a:rPr>
                        <a:t>：スマートディスプレイ</a:t>
                      </a:r>
                      <a:endParaRPr lang="ja-JP" altLang="en-US" sz="1050" dirty="0">
                        <a:solidFill>
                          <a:schemeClr val="tx1">
                            <a:lumMod val="65000"/>
                            <a:lumOff val="35000"/>
                          </a:schemeClr>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931917948"/>
                  </a:ext>
                </a:extLst>
              </a:tr>
              <a:tr h="232194">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掲載期間</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ea"/>
                          <a:ea typeface="+mn-ea"/>
                          <a:cs typeface="メイリオ" panose="020B0604030504040204" pitchFamily="50" charset="-128"/>
                        </a:rPr>
                        <a:t>1</a:t>
                      </a:r>
                      <a:r>
                        <a:rPr kumimoji="1" lang="ja-JP" altLang="en-US" sz="1050" kern="1200" dirty="0">
                          <a:solidFill>
                            <a:schemeClr val="tx1">
                              <a:lumMod val="65000"/>
                              <a:lumOff val="35000"/>
                            </a:schemeClr>
                          </a:solidFill>
                          <a:latin typeface="+mn-ea"/>
                          <a:ea typeface="+mn-ea"/>
                          <a:cs typeface="メイリオ" panose="020B0604030504040204" pitchFamily="50" charset="-128"/>
                        </a:rPr>
                        <a:t>か月間（平日掲載開始）</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lumMod val="65000"/>
                              <a:lumOff val="35000"/>
                            </a:schemeClr>
                          </a:solidFill>
                          <a:latin typeface="+mn-ea"/>
                          <a:ea typeface="+mn-ea"/>
                          <a:cs typeface="メイリオ" panose="020B0604030504040204" pitchFamily="50" charset="-128"/>
                        </a:rPr>
                        <a:t>～</a:t>
                      </a:r>
                      <a:r>
                        <a:rPr kumimoji="1" lang="en-US" altLang="ja-JP" sz="1050" kern="1200">
                          <a:solidFill>
                            <a:schemeClr val="tx1">
                              <a:lumMod val="65000"/>
                              <a:lumOff val="35000"/>
                            </a:schemeClr>
                          </a:solidFill>
                          <a:latin typeface="+mn-ea"/>
                          <a:ea typeface="+mn-ea"/>
                          <a:cs typeface="メイリオ" panose="020B0604030504040204" pitchFamily="50" charset="-128"/>
                        </a:rPr>
                        <a:t>1</a:t>
                      </a:r>
                      <a:r>
                        <a:rPr kumimoji="1" lang="ja-JP" altLang="en-US" sz="1050" kern="1200">
                          <a:solidFill>
                            <a:schemeClr val="tx1">
                              <a:lumMod val="65000"/>
                              <a:lumOff val="35000"/>
                            </a:schemeClr>
                          </a:solidFill>
                          <a:latin typeface="+mn-ea"/>
                          <a:ea typeface="+mn-ea"/>
                          <a:cs typeface="メイリオ" panose="020B0604030504040204" pitchFamily="50" charset="-128"/>
                        </a:rPr>
                        <a:t>か月間（平日掲載開始）</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2463668774"/>
                  </a:ext>
                </a:extLst>
              </a:tr>
              <a:tr h="210271">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料金</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rPr>
                        <a:t>PC/</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スマートフォンの総額：</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rPr>
                        <a:t>700</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万円</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・編集誘導：</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400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万円（グロス）　・誘導広告：</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150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万円（グロス）</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・タイアップページの制作・掲載・編集誘導枠の制作：</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150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万円（ネット）</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rPr>
                        <a:t>PC</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のみの総額：</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rPr>
                        <a:t>400</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万円</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・編集誘導：</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250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万円（グロス）　・誘導広告：</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50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万円（グロス）</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・タイアップページの制作・掲載・編集誘導枠の制作：</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100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万円（ネット）</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●スマートフォンのみの総額：</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rPr>
                        <a:t>400</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万円</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・編集誘導：</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200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万円（グロス）　・誘導広告：</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100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万円（グロス）</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・タイアップページの制作・掲載・編集誘導枠の制作：</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100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万円（ネット）</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誘導広告は、</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Yahoo!</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ファイナンス通常広告（予約型）より選定</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企画内容によって、別途費用が発生する場合があります</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料金の内訳や代理店手数料については商品資料をご確認ください</a:t>
                      </a: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編集誘導の掲載、タイアップページの制作・掲載費の</a:t>
                      </a:r>
                      <a:endPar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総額：</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ea"/>
                          <a:ea typeface="+mn-ea"/>
                          <a:cs typeface="メイリオ" panose="020B0604030504040204" pitchFamily="50" charset="-128"/>
                        </a:rPr>
                        <a:t>1,000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ea"/>
                          <a:ea typeface="+mn-ea"/>
                          <a:cs typeface="メイリオ" panose="020B0604030504040204" pitchFamily="50" charset="-128"/>
                        </a:rPr>
                        <a:t>万円（グロス）</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ea"/>
                          <a:ea typeface="+mn-ea"/>
                          <a:cs typeface="+mn-cs"/>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ea"/>
                          <a:ea typeface="+mn-ea"/>
                          <a:cs typeface="+mn-cs"/>
                        </a:rPr>
                        <a:t>企画内容によって、別途費用が発生する場合があります</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967014782"/>
                  </a:ext>
                </a:extLst>
              </a:tr>
              <a:tr h="167139">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お申し込み期限</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掲載開始の</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rPr>
                        <a:t>2</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か月前</a:t>
                      </a:r>
                      <a:endParaRPr kumimoji="1" lang="ja-JP" altLang="en-US" sz="1050" kern="1200" dirty="0">
                        <a:solidFill>
                          <a:schemeClr val="tx1">
                            <a:lumMod val="65000"/>
                            <a:lumOff val="35000"/>
                          </a:schemeClr>
                        </a:solidFill>
                        <a:latin typeface="+mn-ea"/>
                        <a:ea typeface="+mn-ea"/>
                        <a:cs typeface="+mn-cs"/>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noProof="0" dirty="0">
                          <a:solidFill>
                            <a:schemeClr val="tx1">
                              <a:lumMod val="65000"/>
                              <a:lumOff val="35000"/>
                            </a:schemeClr>
                          </a:solidFill>
                          <a:latin typeface="+mn-ea"/>
                          <a:ea typeface="+mn-ea"/>
                          <a:cs typeface="メイリオ" panose="020B0604030504040204" pitchFamily="50" charset="-128"/>
                        </a:rPr>
                        <a:t>掲載開始の</a:t>
                      </a:r>
                      <a:r>
                        <a:rPr kumimoji="1" lang="en-US" altLang="ja-JP" sz="1050" kern="1200" noProof="0" dirty="0">
                          <a:solidFill>
                            <a:schemeClr val="tx1">
                              <a:lumMod val="65000"/>
                              <a:lumOff val="35000"/>
                            </a:schemeClr>
                          </a:solidFill>
                          <a:latin typeface="+mn-ea"/>
                          <a:ea typeface="+mn-ea"/>
                          <a:cs typeface="メイリオ" panose="020B0604030504040204" pitchFamily="50" charset="-128"/>
                        </a:rPr>
                        <a:t>2</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か月前</a:t>
                      </a:r>
                      <a:endParaRPr kumimoji="1" lang="ja-JP" altLang="en-US" sz="1050" b="0" i="0" u="none" strike="noStrike" kern="1200" cap="none" spc="0" normalizeH="0" baseline="0" noProof="0" dirty="0">
                        <a:ln>
                          <a:noFill/>
                        </a:ln>
                        <a:solidFill>
                          <a:schemeClr val="tx1">
                            <a:lumMod val="65000"/>
                            <a:lumOff val="35000"/>
                          </a:schemeClr>
                        </a:solidFill>
                        <a:effectLst/>
                        <a:uLnTx/>
                        <a:uFillTx/>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750538939"/>
                  </a:ext>
                </a:extLst>
              </a:tr>
              <a:tr h="30440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レポート項目</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chemeClr val="tx1">
                              <a:lumMod val="65000"/>
                              <a:lumOff val="35000"/>
                            </a:schemeClr>
                          </a:solidFill>
                          <a:latin typeface="+mn-ea"/>
                          <a:ea typeface="+mn-ea"/>
                          <a:cs typeface="Verdana" pitchFamily="34" charset="0"/>
                        </a:rPr>
                        <a:t>PV</a:t>
                      </a:r>
                      <a:r>
                        <a:rPr lang="ja-JP" altLang="en-US" sz="1050" dirty="0">
                          <a:solidFill>
                            <a:schemeClr val="tx1">
                              <a:lumMod val="65000"/>
                              <a:lumOff val="35000"/>
                            </a:schemeClr>
                          </a:solidFill>
                          <a:latin typeface="+mn-ea"/>
                          <a:ea typeface="+mn-ea"/>
                          <a:cs typeface="Verdana" pitchFamily="34" charset="0"/>
                        </a:rPr>
                        <a:t>、</a:t>
                      </a:r>
                      <a:r>
                        <a:rPr lang="en-US" altLang="ja-JP" sz="1050" dirty="0">
                          <a:solidFill>
                            <a:schemeClr val="tx1">
                              <a:lumMod val="65000"/>
                              <a:lumOff val="35000"/>
                            </a:schemeClr>
                          </a:solidFill>
                          <a:latin typeface="+mn-ea"/>
                          <a:ea typeface="+mn-ea"/>
                          <a:cs typeface="Verdana" pitchFamily="34" charset="0"/>
                        </a:rPr>
                        <a:t>UB</a:t>
                      </a:r>
                      <a:r>
                        <a:rPr lang="ja-JP" altLang="en-US" sz="1050" dirty="0">
                          <a:solidFill>
                            <a:schemeClr val="tx1">
                              <a:lumMod val="65000"/>
                              <a:lumOff val="35000"/>
                            </a:schemeClr>
                          </a:solidFill>
                          <a:latin typeface="+mn-ea"/>
                          <a:ea typeface="+mn-ea"/>
                          <a:cs typeface="Verdana" pitchFamily="34" charset="0"/>
                        </a:rPr>
                        <a:t>、ページ内リンクのクリック数、</a:t>
                      </a:r>
                      <a:endParaRPr lang="en-US" altLang="ja-JP" sz="1050" dirty="0">
                        <a:solidFill>
                          <a:schemeClr val="tx1">
                            <a:lumMod val="65000"/>
                            <a:lumOff val="35000"/>
                          </a:schemeClr>
                        </a:solidFill>
                        <a:latin typeface="+mn-ea"/>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ea"/>
                          <a:ea typeface="+mn-ea"/>
                          <a:cs typeface="Verdana" pitchFamily="34" charset="0"/>
                        </a:rPr>
                        <a:t>訪問者の性別・性別</a:t>
                      </a:r>
                      <a:r>
                        <a:rPr lang="en-US" altLang="ja-JP" sz="1050" dirty="0">
                          <a:solidFill>
                            <a:schemeClr val="tx1">
                              <a:lumMod val="65000"/>
                              <a:lumOff val="35000"/>
                            </a:schemeClr>
                          </a:solidFill>
                          <a:latin typeface="+mn-ea"/>
                          <a:ea typeface="+mn-ea"/>
                          <a:cs typeface="Verdana" pitchFamily="34" charset="0"/>
                        </a:rPr>
                        <a:t>×</a:t>
                      </a:r>
                      <a:r>
                        <a:rPr lang="ja-JP" altLang="en-US" sz="1050" dirty="0">
                          <a:solidFill>
                            <a:schemeClr val="tx1">
                              <a:lumMod val="65000"/>
                              <a:lumOff val="35000"/>
                            </a:schemeClr>
                          </a:solidFill>
                          <a:latin typeface="+mn-ea"/>
                          <a:ea typeface="+mn-ea"/>
                          <a:cs typeface="Verdana" pitchFamily="34" charset="0"/>
                        </a:rPr>
                        <a:t>年齢層比率、読者アンケート結果</a:t>
                      </a:r>
                      <a:endParaRPr lang="en-US" altLang="ja-JP" sz="1050" dirty="0">
                        <a:solidFill>
                          <a:schemeClr val="tx1">
                            <a:lumMod val="65000"/>
                            <a:lumOff val="35000"/>
                          </a:schemeClr>
                        </a:solidFill>
                        <a:latin typeface="+mn-ea"/>
                        <a:ea typeface="+mn-ea"/>
                        <a:cs typeface="Verdana" pitchFamily="34" charset="0"/>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chemeClr val="tx1">
                              <a:lumMod val="65000"/>
                              <a:lumOff val="35000"/>
                            </a:schemeClr>
                          </a:solidFill>
                          <a:latin typeface="+mn-ea"/>
                          <a:ea typeface="+mn-ea"/>
                          <a:cs typeface="Verdana" pitchFamily="34" charset="0"/>
                        </a:rPr>
                        <a:t>PV</a:t>
                      </a:r>
                      <a:r>
                        <a:rPr lang="ja-JP" altLang="en-US" sz="1050" dirty="0">
                          <a:solidFill>
                            <a:schemeClr val="tx1">
                              <a:lumMod val="65000"/>
                              <a:lumOff val="35000"/>
                            </a:schemeClr>
                          </a:solidFill>
                          <a:latin typeface="+mn-ea"/>
                          <a:ea typeface="+mn-ea"/>
                          <a:cs typeface="Verdana" pitchFamily="34" charset="0"/>
                        </a:rPr>
                        <a:t>、</a:t>
                      </a:r>
                      <a:r>
                        <a:rPr lang="en-US" altLang="ja-JP" sz="1050" dirty="0">
                          <a:solidFill>
                            <a:schemeClr val="tx1">
                              <a:lumMod val="65000"/>
                              <a:lumOff val="35000"/>
                            </a:schemeClr>
                          </a:solidFill>
                          <a:latin typeface="+mn-ea"/>
                          <a:ea typeface="+mn-ea"/>
                          <a:cs typeface="Verdana" pitchFamily="34" charset="0"/>
                        </a:rPr>
                        <a:t>UB</a:t>
                      </a:r>
                      <a:r>
                        <a:rPr lang="ja-JP" altLang="en-US" sz="1050" dirty="0">
                          <a:solidFill>
                            <a:schemeClr val="tx1">
                              <a:lumMod val="65000"/>
                              <a:lumOff val="35000"/>
                            </a:schemeClr>
                          </a:solidFill>
                          <a:latin typeface="+mn-ea"/>
                          <a:ea typeface="+mn-ea"/>
                          <a:cs typeface="Verdana" pitchFamily="34" charset="0"/>
                        </a:rPr>
                        <a:t>、ページ内リンクのクリック、訪問者の性別・性別</a:t>
                      </a:r>
                      <a:r>
                        <a:rPr lang="en-US" altLang="ja-JP" sz="1050" dirty="0">
                          <a:solidFill>
                            <a:schemeClr val="tx1">
                              <a:lumMod val="65000"/>
                              <a:lumOff val="35000"/>
                            </a:schemeClr>
                          </a:solidFill>
                          <a:latin typeface="+mn-ea"/>
                          <a:ea typeface="+mn-ea"/>
                          <a:cs typeface="Verdana" pitchFamily="34" charset="0"/>
                        </a:rPr>
                        <a:t>×</a:t>
                      </a:r>
                      <a:r>
                        <a:rPr lang="ja-JP" altLang="en-US" sz="1050" dirty="0">
                          <a:solidFill>
                            <a:schemeClr val="tx1">
                              <a:lumMod val="65000"/>
                              <a:lumOff val="35000"/>
                            </a:schemeClr>
                          </a:solidFill>
                          <a:latin typeface="+mn-ea"/>
                          <a:ea typeface="+mn-ea"/>
                          <a:cs typeface="Verdana" pitchFamily="34" charset="0"/>
                        </a:rPr>
                        <a:t>年齢層比率、読者アンケート結果　　</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ea"/>
                          <a:ea typeface="+mn-ea"/>
                          <a:cs typeface="Verdana" pitchFamily="34" charset="0"/>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ea"/>
                          <a:ea typeface="+mn-ea"/>
                          <a:cs typeface="Verdana" pitchFamily="34" charset="0"/>
                        </a:rPr>
                        <a:t>ページ内広告の数値は広告管理ツールよりご確認ください</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4014462905"/>
                  </a:ext>
                </a:extLst>
              </a:tr>
              <a:tr h="407385">
                <a:tc gridSpan="2">
                  <a:txBody>
                    <a:bodyPr/>
                    <a:lstStyle/>
                    <a:p>
                      <a:pPr algn="ctr"/>
                      <a:r>
                        <a:rPr kumimoji="1" lang="ja-JP" altLang="en-US" sz="1050" b="1" dirty="0">
                          <a:solidFill>
                            <a:schemeClr val="bg1"/>
                          </a:solidFill>
                          <a:latin typeface="+mn-ea"/>
                          <a:ea typeface="+mn-ea"/>
                        </a:rPr>
                        <a:t>備考</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endParaRPr kumimoji="1" lang="ja-JP" altLang="en-US"/>
                    </a:p>
                  </a:txBody>
                  <a:tcPr/>
                </a:tc>
                <a:tc>
                  <a:txBody>
                    <a:bodyPr/>
                    <a:lstStyle/>
                    <a:p>
                      <a:endParaRPr kumimoji="1" lang="ja-JP" altLang="en-US" sz="600" dirty="0">
                        <a:solidFill>
                          <a:schemeClr val="tx1">
                            <a:lumMod val="65000"/>
                            <a:lumOff val="35000"/>
                          </a:schemeClr>
                        </a:solidFill>
                        <a:latin typeface="+mn-ea"/>
                        <a:ea typeface="+mn-ea"/>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tc>
                  <a:txBody>
                    <a:bodyPr/>
                    <a:lstStyle/>
                    <a:p>
                      <a:r>
                        <a:rPr kumimoji="1" lang="en-US" altLang="ja-JP" sz="600" dirty="0">
                          <a:solidFill>
                            <a:schemeClr val="tx1">
                              <a:lumMod val="65000"/>
                              <a:lumOff val="35000"/>
                            </a:schemeClr>
                          </a:solidFill>
                          <a:latin typeface="+mn-ea"/>
                          <a:ea typeface="+mn-ea"/>
                        </a:rPr>
                        <a:t>*</a:t>
                      </a:r>
                      <a:r>
                        <a:rPr kumimoji="1" lang="ja-JP" altLang="en-US" sz="600" dirty="0">
                          <a:solidFill>
                            <a:schemeClr val="tx1">
                              <a:lumMod val="65000"/>
                              <a:lumOff val="35000"/>
                            </a:schemeClr>
                          </a:solidFill>
                          <a:latin typeface="+mn-ea"/>
                          <a:ea typeface="+mn-ea"/>
                        </a:rPr>
                        <a:t>出典：「</a:t>
                      </a:r>
                      <a:r>
                        <a:rPr kumimoji="1" lang="en-US" altLang="ja-JP" sz="600" dirty="0">
                          <a:solidFill>
                            <a:schemeClr val="tx1">
                              <a:lumMod val="65000"/>
                              <a:lumOff val="35000"/>
                            </a:schemeClr>
                          </a:solidFill>
                          <a:latin typeface="+mn-ea"/>
                          <a:ea typeface="+mn-ea"/>
                        </a:rPr>
                        <a:t>Nielsen </a:t>
                      </a:r>
                      <a:r>
                        <a:rPr kumimoji="1" lang="en-US" altLang="ja-JP" sz="600" dirty="0" err="1">
                          <a:solidFill>
                            <a:schemeClr val="tx1">
                              <a:lumMod val="65000"/>
                              <a:lumOff val="35000"/>
                            </a:schemeClr>
                          </a:solidFill>
                          <a:latin typeface="+mn-ea"/>
                          <a:ea typeface="+mn-ea"/>
                        </a:rPr>
                        <a:t>NetView</a:t>
                      </a:r>
                      <a:r>
                        <a:rPr kumimoji="1" lang="ja-JP" altLang="en-US" sz="600" dirty="0">
                          <a:solidFill>
                            <a:schemeClr val="tx1">
                              <a:lumMod val="65000"/>
                              <a:lumOff val="35000"/>
                            </a:schemeClr>
                          </a:solidFill>
                          <a:latin typeface="+mn-ea"/>
                          <a:ea typeface="+mn-ea"/>
                        </a:rPr>
                        <a:t>」家庭・職場からのパソコンによるアクセス（重複を含まない）（インターネットアプリの利用を含まない）。「</a:t>
                      </a:r>
                      <a:r>
                        <a:rPr kumimoji="1" lang="en-US" altLang="ja-JP" sz="600" dirty="0">
                          <a:solidFill>
                            <a:schemeClr val="tx1">
                              <a:lumMod val="65000"/>
                              <a:lumOff val="35000"/>
                            </a:schemeClr>
                          </a:solidFill>
                          <a:latin typeface="+mn-ea"/>
                          <a:ea typeface="+mn-ea"/>
                        </a:rPr>
                        <a:t>Nielsen Mobile </a:t>
                      </a:r>
                      <a:r>
                        <a:rPr kumimoji="1" lang="en-US" altLang="ja-JP" sz="600" dirty="0" err="1">
                          <a:solidFill>
                            <a:schemeClr val="tx1">
                              <a:lumMod val="65000"/>
                              <a:lumOff val="35000"/>
                            </a:schemeClr>
                          </a:solidFill>
                          <a:latin typeface="+mn-ea"/>
                          <a:ea typeface="+mn-ea"/>
                        </a:rPr>
                        <a:t>NetView</a:t>
                      </a:r>
                      <a:r>
                        <a:rPr kumimoji="1" lang="ja-JP" altLang="en-US" sz="600" dirty="0">
                          <a:solidFill>
                            <a:schemeClr val="tx1">
                              <a:lumMod val="65000"/>
                              <a:lumOff val="35000"/>
                            </a:schemeClr>
                          </a:solidFill>
                          <a:latin typeface="+mn-ea"/>
                          <a:ea typeface="+mn-ea"/>
                        </a:rPr>
                        <a:t>」スマートフォンからのアクセス（アプリの利用を含む）。</a:t>
                      </a:r>
                      <a:r>
                        <a:rPr kumimoji="1" lang="en-US" altLang="ja-JP" sz="600" dirty="0">
                          <a:solidFill>
                            <a:schemeClr val="tx1">
                              <a:lumMod val="65000"/>
                              <a:lumOff val="35000"/>
                            </a:schemeClr>
                          </a:solidFill>
                          <a:latin typeface="+mn-ea"/>
                          <a:ea typeface="+mn-ea"/>
                        </a:rPr>
                        <a:t>2020</a:t>
                      </a:r>
                      <a:r>
                        <a:rPr kumimoji="1" lang="ja-JP" altLang="en-US" sz="600" dirty="0">
                          <a:solidFill>
                            <a:schemeClr val="tx1">
                              <a:lumMod val="65000"/>
                              <a:lumOff val="35000"/>
                            </a:schemeClr>
                          </a:solidFill>
                          <a:latin typeface="+mn-ea"/>
                          <a:ea typeface="+mn-ea"/>
                        </a:rPr>
                        <a:t>年</a:t>
                      </a:r>
                      <a:r>
                        <a:rPr kumimoji="1" lang="en-US" altLang="ja-JP" sz="600" dirty="0">
                          <a:solidFill>
                            <a:schemeClr val="tx1">
                              <a:lumMod val="65000"/>
                              <a:lumOff val="35000"/>
                            </a:schemeClr>
                          </a:solidFill>
                          <a:latin typeface="+mn-ea"/>
                          <a:ea typeface="+mn-ea"/>
                        </a:rPr>
                        <a:t>6</a:t>
                      </a:r>
                      <a:r>
                        <a:rPr kumimoji="1" lang="ja-JP" altLang="en-US" sz="600" dirty="0">
                          <a:solidFill>
                            <a:schemeClr val="tx1">
                              <a:lumMod val="65000"/>
                              <a:lumOff val="35000"/>
                            </a:schemeClr>
                          </a:solidFill>
                          <a:latin typeface="+mn-ea"/>
                          <a:ea typeface="+mn-ea"/>
                        </a:rPr>
                        <a:t>月～</a:t>
                      </a:r>
                      <a:r>
                        <a:rPr kumimoji="1" lang="en-US" altLang="ja-JP" sz="600" dirty="0">
                          <a:solidFill>
                            <a:schemeClr val="tx1">
                              <a:lumMod val="65000"/>
                              <a:lumOff val="35000"/>
                            </a:schemeClr>
                          </a:solidFill>
                          <a:latin typeface="+mn-ea"/>
                          <a:ea typeface="+mn-ea"/>
                        </a:rPr>
                        <a:t>2020</a:t>
                      </a:r>
                      <a:r>
                        <a:rPr kumimoji="1" lang="ja-JP" altLang="en-US" sz="600" dirty="0">
                          <a:solidFill>
                            <a:schemeClr val="tx1">
                              <a:lumMod val="65000"/>
                              <a:lumOff val="35000"/>
                            </a:schemeClr>
                          </a:solidFill>
                          <a:latin typeface="+mn-ea"/>
                          <a:ea typeface="+mn-ea"/>
                        </a:rPr>
                        <a:t>年</a:t>
                      </a:r>
                      <a:r>
                        <a:rPr kumimoji="1" lang="en-US" altLang="ja-JP" sz="600" dirty="0">
                          <a:solidFill>
                            <a:schemeClr val="tx1">
                              <a:lumMod val="65000"/>
                              <a:lumOff val="35000"/>
                            </a:schemeClr>
                          </a:solidFill>
                          <a:latin typeface="+mn-ea"/>
                          <a:ea typeface="+mn-ea"/>
                        </a:rPr>
                        <a:t>11</a:t>
                      </a:r>
                      <a:r>
                        <a:rPr kumimoji="1" lang="ja-JP" altLang="en-US" sz="600" dirty="0">
                          <a:solidFill>
                            <a:schemeClr val="tx1">
                              <a:lumMod val="65000"/>
                              <a:lumOff val="35000"/>
                            </a:schemeClr>
                          </a:solidFill>
                          <a:latin typeface="+mn-ea"/>
                          <a:ea typeface="+mn-ea"/>
                        </a:rPr>
                        <a:t>月平均利用者数、ブランド及びチャネルレベル、「スポーツ」サブカテゴリ</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2068737656"/>
                  </a:ext>
                </a:extLst>
              </a:tr>
            </a:tbl>
          </a:graphicData>
        </a:graphic>
      </p:graphicFrame>
    </p:spTree>
    <p:extLst>
      <p:ext uri="{BB962C8B-B14F-4D97-AF65-F5344CB8AC3E}">
        <p14:creationId xmlns:p14="http://schemas.microsoft.com/office/powerpoint/2010/main" val="3217542853"/>
      </p:ext>
    </p:extLst>
  </p:cSld>
  <p:clrMapOvr>
    <a:masterClrMapping/>
  </p:clrMapOvr>
</p:sld>
</file>

<file path=ppt/theme/theme1.xml><?xml version="1.0" encoding="utf-8"?>
<a:theme xmlns:a="http://schemas.openxmlformats.org/drawingml/2006/main" name="表紙">
  <a:themeElements>
    <a:clrScheme name="">
      <a:dk1>
        <a:srgbClr val="000000"/>
      </a:dk1>
      <a:lt1>
        <a:srgbClr val="FFFFFF"/>
      </a:lt1>
      <a:dk2>
        <a:srgbClr val="212121"/>
      </a:dk2>
      <a:lt2>
        <a:srgbClr val="CCCCCC"/>
      </a:lt2>
      <a:accent1>
        <a:srgbClr val="F5F5F5"/>
      </a:accent1>
      <a:accent2>
        <a:srgbClr val="FCEDED"/>
      </a:accent2>
      <a:accent3>
        <a:srgbClr val="545454"/>
      </a:accent3>
      <a:accent4>
        <a:srgbClr val="F6B600"/>
      </a:accent4>
      <a:accent5>
        <a:srgbClr val="00569B"/>
      </a:accent5>
      <a:accent6>
        <a:srgbClr val="C9002C"/>
      </a:accent6>
      <a:hlink>
        <a:srgbClr val="1A72B0"/>
      </a:hlink>
      <a:folHlink>
        <a:srgbClr val="005F5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23554</TotalTime>
  <Words>2977</Words>
  <Application>Microsoft Office PowerPoint</Application>
  <PresentationFormat>ワイド画面</PresentationFormat>
  <Paragraphs>283</Paragraphs>
  <Slides>16</Slides>
  <Notes>5</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16</vt:i4>
      </vt:variant>
    </vt:vector>
  </HeadingPairs>
  <TitlesOfParts>
    <vt:vector size="25" baseType="lpstr">
      <vt:lpstr>Meiryo</vt:lpstr>
      <vt:lpstr>Meiryo</vt:lpstr>
      <vt:lpstr>Yu Gothic</vt:lpstr>
      <vt:lpstr>Yu Gothic Medium</vt:lpstr>
      <vt:lpstr>Arial</vt:lpstr>
      <vt:lpstr>Calibri</vt:lpstr>
      <vt:lpstr>Segoe UI</vt:lpstr>
      <vt:lpstr>Wingdings</vt:lpstr>
      <vt:lpstr>表紙</vt:lpstr>
      <vt:lpstr>ディスプレイ広告（予約型） セールスシート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ヤフー</cp:lastModifiedBy>
  <cp:revision>585</cp:revision>
  <dcterms:created xsi:type="dcterms:W3CDTF">2020-02-26T07:28:11Z</dcterms:created>
  <dcterms:modified xsi:type="dcterms:W3CDTF">2024-06-04T02:00:52Z</dcterms:modified>
  <cp:category/>
</cp:coreProperties>
</file>