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562" r:id="rId2"/>
    <p:sldId id="563" r:id="rId3"/>
    <p:sldId id="1165" r:id="rId4"/>
    <p:sldId id="1196" r:id="rId5"/>
    <p:sldId id="1197" r:id="rId6"/>
    <p:sldId id="1188" r:id="rId7"/>
    <p:sldId id="1187" r:id="rId8"/>
    <p:sldId id="1164" r:id="rId9"/>
    <p:sldId id="1183" r:id="rId10"/>
    <p:sldId id="1185" r:id="rId11"/>
    <p:sldId id="1186" r:id="rId12"/>
    <p:sldId id="1190" r:id="rId13"/>
    <p:sldId id="1191" r:id="rId14"/>
    <p:sldId id="1192" r:id="rId15"/>
    <p:sldId id="1194" r:id="rId16"/>
    <p:sldId id="1193" r:id="rId17"/>
    <p:sldId id="1195" r:id="rId18"/>
    <p:sldId id="1163" r:id="rId19"/>
    <p:sldId id="1202" r:id="rId20"/>
    <p:sldId id="1201" r:id="rId2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F51"/>
    <a:srgbClr val="FDF2F2"/>
    <a:srgbClr val="B2C5D5"/>
    <a:srgbClr val="CDDEEB"/>
    <a:srgbClr val="E5EEF5"/>
    <a:srgbClr val="989898"/>
    <a:srgbClr val="00569B"/>
    <a:srgbClr val="004074"/>
    <a:srgbClr val="7F7F7F"/>
    <a:srgbClr val="B8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0" autoAdjust="0"/>
    <p:restoredTop sz="94244" autoAdjust="0"/>
  </p:normalViewPr>
  <p:slideViewPr>
    <p:cSldViewPr snapToGrid="0">
      <p:cViewPr varScale="1">
        <p:scale>
          <a:sx n="102" d="100"/>
          <a:sy n="102" d="100"/>
        </p:scale>
        <p:origin x="378" y="96"/>
      </p:cViewPr>
      <p:guideLst/>
    </p:cSldViewPr>
  </p:slideViewPr>
  <p:outlineViewPr>
    <p:cViewPr>
      <p:scale>
        <a:sx n="33" d="100"/>
        <a:sy n="33" d="100"/>
      </p:scale>
      <p:origin x="0" y="-10932"/>
    </p:cViewPr>
  </p:outlineViewPr>
  <p:notesTextViewPr>
    <p:cViewPr>
      <p:scale>
        <a:sx n="240" d="100"/>
        <a:sy n="24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22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miyazak" userId="7815101345_tp_box_2" providerId="OAuth2" clId="{2518E444-D4B0-4157-B637-41232DDC6D34}"/>
    <pc:docChg chg="undo custSel delSld modSld modMainMaster">
      <pc:chgData name="smiyazak" userId="7815101345_tp_box_2" providerId="OAuth2" clId="{2518E444-D4B0-4157-B637-41232DDC6D34}" dt="2023-08-14T03:02:58.864" v="7" actId="47"/>
      <pc:docMkLst>
        <pc:docMk/>
      </pc:docMkLst>
      <pc:sldChg chg="modNotesTx">
        <pc:chgData name="smiyazak" userId="7815101345_tp_box_2" providerId="OAuth2" clId="{2518E444-D4B0-4157-B637-41232DDC6D34}" dt="2023-08-14T03:02:41.730" v="6" actId="6549"/>
        <pc:sldMkLst>
          <pc:docMk/>
          <pc:sldMk cId="3276977252" sldId="1158"/>
        </pc:sldMkLst>
      </pc:sldChg>
      <pc:sldChg chg="del">
        <pc:chgData name="smiyazak" userId="7815101345_tp_box_2" providerId="OAuth2" clId="{2518E444-D4B0-4157-B637-41232DDC6D34}" dt="2023-08-14T03:02:58.864" v="7" actId="47"/>
        <pc:sldMkLst>
          <pc:docMk/>
          <pc:sldMk cId="1475568417" sldId="1172"/>
        </pc:sldMkLst>
      </pc:sldChg>
      <pc:sldMasterChg chg="modSldLayout">
        <pc:chgData name="smiyazak" userId="7815101345_tp_box_2" providerId="OAuth2" clId="{2518E444-D4B0-4157-B637-41232DDC6D34}" dt="2023-08-14T03:02:24.745" v="5" actId="20577"/>
        <pc:sldMasterMkLst>
          <pc:docMk/>
          <pc:sldMasterMk cId="0" sldId="2147483648"/>
        </pc:sldMasterMkLst>
        <pc:sldLayoutChg chg="modSp mod">
          <pc:chgData name="smiyazak" userId="7815101345_tp_box_2" providerId="OAuth2" clId="{2518E444-D4B0-4157-B637-41232DDC6D34}" dt="2023-08-14T03:02:24.745" v="5" actId="20577"/>
          <pc:sldLayoutMkLst>
            <pc:docMk/>
            <pc:sldMasterMk cId="0" sldId="2147483648"/>
            <pc:sldLayoutMk cId="999880659" sldId="2147483868"/>
          </pc:sldLayoutMkLst>
          <pc:spChg chg="mod">
            <ac:chgData name="smiyazak" userId="7815101345_tp_box_2" providerId="OAuth2" clId="{2518E444-D4B0-4157-B637-41232DDC6D34}" dt="2023-08-14T03:02:24.745" v="5" actId="20577"/>
            <ac:spMkLst>
              <pc:docMk/>
              <pc:sldMasterMk cId="0" sldId="2147483648"/>
              <pc:sldLayoutMk cId="999880659" sldId="2147483868"/>
              <ac:spMk id="23" creationId="{478FD697-B661-50F1-F21F-29D523E9D19F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2F-1045-99FB-7F542CF90098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2F-1045-99FB-7F542CF900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66-744F-9C61-AD5589229527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66-744F-9C61-AD5589229527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66-744F-9C61-AD5589229527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66-744F-9C61-AD5589229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76-0345-B0FE-0F7ED1279572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76-0345-B0FE-0F7ED1279572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76-0345-B0FE-0F7ED1279572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76-0345-B0FE-0F7ED1279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C7-9C46-AD80-334B1CAF40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C7-9C46-AD80-334B1CAF40C7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C7-9C46-AD80-334B1CAF4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FA-7F48-A1EC-844A6A93CD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FA-7F48-A1EC-844A6A93CD0F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FA-7F48-A1EC-844A6A93C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2024/1/24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1pPr>
    <a:lvl2pPr marL="4572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2pPr>
    <a:lvl3pPr marL="9144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3pPr>
    <a:lvl4pPr marL="13716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4pPr>
    <a:lvl5pPr marL="18288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9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759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084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042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041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795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920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1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977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105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557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312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03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4220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4841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497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04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80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lycbiz.com/jp/service/yahoo-ads/" TargetMode="Externa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3" y="1085476"/>
              <a:ext cx="489171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C5F5CC-A932-E789-46A0-C1CF4B71C1DF}"/>
              </a:ext>
            </a:extLst>
          </p:cNvPr>
          <p:cNvSpPr/>
          <p:nvPr userDrawn="1"/>
        </p:nvSpPr>
        <p:spPr>
          <a:xfrm>
            <a:off x="11244575" y="1268412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CB3AF0-6008-4B70-0FAE-78551819EF45}"/>
              </a:ext>
            </a:extLst>
          </p:cNvPr>
          <p:cNvSpPr/>
          <p:nvPr userDrawn="1"/>
        </p:nvSpPr>
        <p:spPr>
          <a:xfrm>
            <a:off x="479425" y="1268413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08A40A0B-F7BC-EE43-95C1-2D30DF3D1580}"/>
              </a:ext>
            </a:extLst>
          </p:cNvPr>
          <p:cNvSpPr/>
          <p:nvPr userDrawn="1"/>
        </p:nvSpPr>
        <p:spPr>
          <a:xfrm rot="5400000">
            <a:off x="186189" y="4803251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98C49C64-5155-604B-5664-2D84A111839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20065" y="4507749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C1E6CD8F-A1E7-D2CD-F6F2-B5D09C608E14}"/>
              </a:ext>
            </a:extLst>
          </p:cNvPr>
          <p:cNvSpPr/>
          <p:nvPr userDrawn="1"/>
        </p:nvSpPr>
        <p:spPr>
          <a:xfrm rot="5400000">
            <a:off x="10950783" y="4776037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DFD872-27EF-E15F-A98B-90E83EF86EE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484659" y="4480535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A20266-7508-1C3F-1AB1-DCC4314F83ED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500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6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5" name="円/楕円 4">
            <a:extLst>
              <a:ext uri="{FF2B5EF4-FFF2-40B4-BE49-F238E27FC236}">
                <a16:creationId xmlns:a16="http://schemas.microsoft.com/office/drawing/2014/main" id="{46B2582F-0008-98B4-114F-E808E4BEB3D3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1863351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53C53CFC-754C-8EC4-F8DA-89CB591076AE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634243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EFAE35BD-DD25-1B47-794F-3C039617F04A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3405135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8CCB8ECE-CF02-CDD2-FFAF-4A2757A3B37C}"/>
              </a:ext>
            </a:extLst>
          </p:cNvPr>
          <p:cNvCxnSpPr>
            <a:cxnSpLocks/>
            <a:stCxn id="5" idx="4"/>
          </p:cNvCxnSpPr>
          <p:nvPr userDrawn="1"/>
        </p:nvCxnSpPr>
        <p:spPr>
          <a:xfrm>
            <a:off x="1216017" y="2403351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テキスト プレースホルダー 4">
            <a:extLst>
              <a:ext uri="{FF2B5EF4-FFF2-40B4-BE49-F238E27FC236}">
                <a16:creationId xmlns:a16="http://schemas.microsoft.com/office/drawing/2014/main" id="{691A4210-C74A-18B2-702C-F1487DCD8F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32057" y="199489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テキスト プレースホルダー 4">
            <a:extLst>
              <a:ext uri="{FF2B5EF4-FFF2-40B4-BE49-F238E27FC236}">
                <a16:creationId xmlns:a16="http://schemas.microsoft.com/office/drawing/2014/main" id="{9C9F46C9-4326-D925-4C1F-40DBBF2C4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2057" y="2763017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1D6E681E-1FCC-0002-DE9E-3282D4E9B9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32057" y="353113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BF7065-E56F-E1FF-7E72-C4F482A9B780}"/>
              </a:ext>
            </a:extLst>
          </p:cNvPr>
          <p:cNvCxnSpPr>
            <a:cxnSpLocks/>
          </p:cNvCxnSpPr>
          <p:nvPr userDrawn="1"/>
        </p:nvCxnSpPr>
        <p:spPr>
          <a:xfrm>
            <a:off x="1216017" y="3170579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D87A9D-000F-975B-8DBF-1BC37F96D80E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9017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364229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282331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200433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118535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1904229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2822331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3740433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454209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40880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33325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22755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601" y="-244315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B5C2A1B-1171-4185-A502-803CB081CA95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5036637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EBF62EF-1795-E8F7-CFF1-50EA369C0B6D}"/>
              </a:ext>
            </a:extLst>
          </p:cNvPr>
          <p:cNvCxnSpPr>
            <a:endCxn id="17" idx="0"/>
          </p:cNvCxnSpPr>
          <p:nvPr userDrawn="1"/>
        </p:nvCxnSpPr>
        <p:spPr>
          <a:xfrm>
            <a:off x="1224184" y="4658535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DF6939E-AAAB-18AF-B9B8-FB873AA08F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0224" y="51511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65D1C9-6789-ADB6-AEB3-F23B378628C1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64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B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-120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正方形/長方形 7">
            <a:extLst>
              <a:ext uri="{FF2B5EF4-FFF2-40B4-BE49-F238E27FC236}">
                <a16:creationId xmlns:a16="http://schemas.microsoft.com/office/drawing/2014/main" id="{FC6CB2AA-D1AF-701E-4FD0-219744D12131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75027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47737" y="298668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126090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62248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05C4C86-70CE-DCA9-EE67-9628884D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E1E85B-5EF7-966B-9E5E-DA6C2A840D96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4781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4029CFC-905A-4878-5D8F-5B43C8159D43}"/>
              </a:ext>
            </a:extLst>
          </p:cNvPr>
          <p:cNvSpPr/>
          <p:nvPr userDrawn="1"/>
        </p:nvSpPr>
        <p:spPr>
          <a:xfrm>
            <a:off x="1" y="-1"/>
            <a:ext cx="12192000" cy="6858001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3F30F0-DEA2-9226-CFFE-A548BD716C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694646"/>
            <a:ext cx="2183572" cy="37975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7E7CE81-1670-A02E-D264-E707D315E91D}"/>
              </a:ext>
            </a:extLst>
          </p:cNvPr>
          <p:cNvSpPr txBox="1"/>
          <p:nvPr userDrawn="1"/>
        </p:nvSpPr>
        <p:spPr>
          <a:xfrm>
            <a:off x="944832" y="5638181"/>
            <a:ext cx="3562322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0" i="0" dirty="0">
                <a:solidFill>
                  <a:schemeClr val="bg1"/>
                </a:solidFill>
                <a:latin typeface="+mn-ea"/>
                <a:ea typeface="+mn-ea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+mn-ea"/>
                <a:ea typeface="+mn-ea"/>
              </a:rPr>
            </a:br>
            <a:r>
              <a:rPr lang="en" altLang="ja-JP" sz="1200" b="0" i="0" u="sng" dirty="0">
                <a:solidFill>
                  <a:schemeClr val="bg1"/>
                </a:solidFill>
                <a:effectLst/>
                <a:latin typeface="+mn-ea"/>
                <a:ea typeface="+mn-e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395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5869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47738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78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短項目名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21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A_YD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携帯電話を操作している女性&#10;&#10;自動的に生成された説明">
            <a:extLst>
              <a:ext uri="{FF2B5EF4-FFF2-40B4-BE49-F238E27FC236}">
                <a16:creationId xmlns:a16="http://schemas.microsoft.com/office/drawing/2014/main" id="{5DD907B9-B48A-67BE-ED3D-114DB90E7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1" b="15625"/>
          <a:stretch/>
        </p:blipFill>
        <p:spPr>
          <a:xfrm flipH="1">
            <a:off x="499956" y="0"/>
            <a:ext cx="11692044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59649C-8BE8-2DC3-D5D5-3BB644251C84}"/>
              </a:ext>
            </a:extLst>
          </p:cNvPr>
          <p:cNvSpPr txBox="1"/>
          <p:nvPr userDrawn="1"/>
        </p:nvSpPr>
        <p:spPr>
          <a:xfrm>
            <a:off x="947737" y="5710013"/>
            <a:ext cx="12952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BD5427A9-DE12-42A7-FD5E-3477D2174DCE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22780751-9438-E10B-C897-046AA949D3EF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タイトル 7">
            <a:extLst>
              <a:ext uri="{FF2B5EF4-FFF2-40B4-BE49-F238E27FC236}">
                <a16:creationId xmlns:a16="http://schemas.microsoft.com/office/drawing/2014/main" id="{C48E86B4-85C1-29EA-DB10-EAC748B8C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0364D4-9AC7-A9AD-3EA1-6381106156A6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55AE3685-9106-B089-5763-6F7B0EEBB4F8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94C3B6-C4B9-1DA0-0E22-B53B77458F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35EAA8-6177-BC4F-66C1-80D8BBDB88AA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79E186-4619-8A13-929D-86D163055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97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219114"/>
            <a:ext cx="12193200" cy="163888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40" y="5725550"/>
            <a:ext cx="8703924" cy="6561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474" y="5683348"/>
            <a:ext cx="794963" cy="66246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D3CA3C-60F3-D27C-2427-C29AC19ED5ED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A_YDA共通予約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47EE5E2-1F2F-095C-4285-ED4EE2BA1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63132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F00912-7CA5-E7B6-76B3-DB18B6ACA07A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3F8B9439-B555-4A04-4A9F-13244DBEDAF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12" name="テキスト プレースホルダー 4">
            <a:extLst>
              <a:ext uri="{FF2B5EF4-FFF2-40B4-BE49-F238E27FC236}">
                <a16:creationId xmlns:a16="http://schemas.microsoft.com/office/drawing/2014/main" id="{DE1FF6AB-746B-FF1F-2B34-810E34B58D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63BDD2-D285-EE34-1203-16954F96430F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3D329E0-3690-862A-2661-73CCC00985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1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表紙A_YS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テーブル, ノートパソコン, 座る, 使用中 が含まれている画像&#10;&#10;自動的に生成された説明">
            <a:extLst>
              <a:ext uri="{FF2B5EF4-FFF2-40B4-BE49-F238E27FC236}">
                <a16:creationId xmlns:a16="http://schemas.microsoft.com/office/drawing/2014/main" id="{1870F483-2B64-B9CF-FD8D-CE52332061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6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C6A1C8E-39B1-5223-7072-753DE9827389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D45E57-4F1F-1262-D6FA-B249310DD4B6}"/>
              </a:ext>
            </a:extLst>
          </p:cNvPr>
          <p:cNvSpPr/>
          <p:nvPr userDrawn="1"/>
        </p:nvSpPr>
        <p:spPr>
          <a:xfrm>
            <a:off x="971296" y="4500818"/>
            <a:ext cx="5091879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3BABF13D-9FDD-0F0B-806A-7F2DE4D8E171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タイトル 7">
            <a:extLst>
              <a:ext uri="{FF2B5EF4-FFF2-40B4-BE49-F238E27FC236}">
                <a16:creationId xmlns:a16="http://schemas.microsoft.com/office/drawing/2014/main" id="{0427A52D-0C65-1805-DCA1-B458102B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146A78-23E7-1BE4-6A34-79F663DB5FF5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EAA1288E-3F7C-ECD2-8654-DD76D0C207C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プレースホルダー 4">
            <a:extLst>
              <a:ext uri="{FF2B5EF4-FFF2-40B4-BE49-F238E27FC236}">
                <a16:creationId xmlns:a16="http://schemas.microsoft.com/office/drawing/2014/main" id="{523CAC3D-5C17-D366-4B6E-8CED9FEA9F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1A52088-5B63-7DC1-38E8-FC16C27EE8C9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07D616D-F92F-9F37-5BB2-ED526164CB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9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A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4728DFE7-C7FE-A7C1-4895-BCAA694E5F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32348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32348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32348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8388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8388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8388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8388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52995217-AFA7-70B0-788B-E754AA6672F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E4BE5AB-689D-EFAC-4A97-BEB70AB30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3767A38-6B06-2763-519F-A089C91C2F20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90667AE-29F2-EF89-9C6A-832879B723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B5478291-86B3-74F5-B414-080B65FD2BD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2CD0E-4451-4774-C584-AEC6F51336B0}"/>
              </a:ext>
            </a:extLst>
          </p:cNvPr>
          <p:cNvSpPr txBox="1"/>
          <p:nvPr userDrawn="1"/>
        </p:nvSpPr>
        <p:spPr>
          <a:xfrm>
            <a:off x="4216440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6F753B-A106-BFDD-DEEA-62DFB6BB36AB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BD38642-7EC2-EE8F-7FC4-A540E2CF2B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697964" y="6227119"/>
            <a:ext cx="11894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en-US" altLang="ja-JP" sz="1400" b="0" i="0" spc="3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A5FD56C-B1A9-3615-FB2C-58A851830E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504" y="538480"/>
            <a:ext cx="1916067" cy="33322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D1D173-56C0-980A-6650-BF7D1770EE91}"/>
              </a:ext>
            </a:extLst>
          </p:cNvPr>
          <p:cNvSpPr txBox="1"/>
          <p:nvPr userDrawn="1"/>
        </p:nvSpPr>
        <p:spPr>
          <a:xfrm>
            <a:off x="695399" y="5988095"/>
            <a:ext cx="1988165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0FDD6E-4CA7-D7D1-FC58-BCBE19FAAFDC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88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0794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508" r="33629"/>
          <a:stretch/>
        </p:blipFill>
        <p:spPr>
          <a:xfrm>
            <a:off x="6592801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F56A345-4183-303C-B249-21A699827DAF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D44EAE9-31B4-5B3E-4EEE-A273D871ED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7741" y="6062581"/>
            <a:ext cx="1328807" cy="23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6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7F293D-EDDB-43D6-2211-3B5FF21E922F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65" r:id="rId2"/>
    <p:sldLayoutId id="2147483873" r:id="rId3"/>
    <p:sldLayoutId id="2147483874" r:id="rId4"/>
    <p:sldLayoutId id="2147483853" r:id="rId5"/>
    <p:sldLayoutId id="2147483851" r:id="rId6"/>
    <p:sldLayoutId id="2147483852" r:id="rId7"/>
    <p:sldLayoutId id="2147483868" r:id="rId8"/>
    <p:sldLayoutId id="2147483883" r:id="rId9"/>
    <p:sldLayoutId id="2147483880" r:id="rId10"/>
    <p:sldLayoutId id="2147483881" r:id="rId11"/>
    <p:sldLayoutId id="2147483879" r:id="rId12"/>
    <p:sldLayoutId id="2147483877" r:id="rId13"/>
    <p:sldLayoutId id="2147483882" r:id="rId14"/>
    <p:sldLayoutId id="2147483871" r:id="rId15"/>
    <p:sldLayoutId id="2147483762" r:id="rId16"/>
    <p:sldLayoutId id="2147483782" r:id="rId17"/>
    <p:sldLayoutId id="2147483793" r:id="rId18"/>
    <p:sldLayoutId id="2147483867" r:id="rId19"/>
    <p:sldLayoutId id="2147483800" r:id="rId20"/>
    <p:sldLayoutId id="2147483794" r:id="rId21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  <p15:guide id="11" pos="3840" userDrawn="1">
          <p15:clr>
            <a:srgbClr val="F26B43"/>
          </p15:clr>
        </p15:guide>
        <p15:guide id="12" pos="597" userDrawn="1">
          <p15:clr>
            <a:srgbClr val="FBAE40"/>
          </p15:clr>
        </p15:guide>
        <p15:guide id="13" pos="7083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png"/><Relationship Id="rId11" Type="http://schemas.openxmlformats.org/officeDocument/2006/relationships/image" Target="../media/image22.png"/><Relationship Id="rId5" Type="http://schemas.openxmlformats.org/officeDocument/2006/relationships/image" Target="../media/image27.jpeg"/><Relationship Id="rId10" Type="http://schemas.openxmlformats.org/officeDocument/2006/relationships/image" Target="../media/image21.pn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1.xml"/><Relationship Id="rId4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png"/><Relationship Id="rId5" Type="http://schemas.openxmlformats.org/officeDocument/2006/relationships/chart" Target="../charts/chart4.xml"/><Relationship Id="rId4" Type="http://schemas.openxmlformats.org/officeDocument/2006/relationships/image" Target="../media/image3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s.yimg.jp/dl/displayads-guarantee/01/displayads-guarantee_salessheet_BP_2024H1.zip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3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83D2F6-86BB-1437-8108-8E22BC541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2492896"/>
            <a:ext cx="7526317" cy="1325563"/>
          </a:xfrm>
        </p:spPr>
        <p:txBody>
          <a:bodyPr/>
          <a:lstStyle/>
          <a:p>
            <a:r>
              <a:rPr kumimoji="1" lang="ja-JP" altLang="en-US" sz="2400" dirty="0">
                <a:latin typeface="+mn-ea"/>
                <a:ea typeface="+mn-ea"/>
              </a:rPr>
              <a:t>ブランドパネル </a:t>
            </a:r>
            <a:r>
              <a:rPr lang="ja-JP" altLang="en-US" sz="2400" dirty="0">
                <a:latin typeface="+mn-ea"/>
                <a:ea typeface="+mn-ea"/>
              </a:rPr>
              <a:t>リッチフォーマット </a:t>
            </a:r>
            <a:r>
              <a:rPr kumimoji="1" lang="en-US" altLang="ja-JP" sz="2400" dirty="0">
                <a:latin typeface="+mn-ea"/>
                <a:ea typeface="+mn-ea"/>
              </a:rPr>
              <a:t>MD</a:t>
            </a:r>
            <a:br>
              <a:rPr kumimoji="1" lang="en-US" altLang="ja-JP" sz="2400" dirty="0">
                <a:latin typeface="+mn-ea"/>
                <a:ea typeface="+mn-ea"/>
              </a:rPr>
            </a:br>
            <a:r>
              <a:rPr kumimoji="1" lang="ja-JP" altLang="en-US" sz="2400" dirty="0">
                <a:latin typeface="+mn-ea"/>
                <a:ea typeface="+mn-ea"/>
              </a:rPr>
              <a:t>商品スペック </a:t>
            </a:r>
            <a:r>
              <a:rPr lang="ja-JP" altLang="en-US" sz="2400" dirty="0">
                <a:latin typeface="+mn-ea"/>
                <a:ea typeface="+mn-ea"/>
              </a:rPr>
              <a:t>アップデートのご案内</a:t>
            </a:r>
            <a:endParaRPr kumimoji="1" lang="ja-JP" altLang="en-US" sz="2400" dirty="0">
              <a:latin typeface="+mn-ea"/>
              <a:ea typeface="+mn-ea"/>
            </a:endParaRPr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EE7CEFEE-5CD2-37C0-CE1F-F74B8E1BCD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98F40A2-3E5E-DDC9-EFBA-D03828E14279}"/>
              </a:ext>
            </a:extLst>
          </p:cNvPr>
          <p:cNvSpPr txBox="1">
            <a:spLocks/>
          </p:cNvSpPr>
          <p:nvPr/>
        </p:nvSpPr>
        <p:spPr>
          <a:xfrm>
            <a:off x="895394" y="5609968"/>
            <a:ext cx="1722937" cy="30891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40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INE Seed JP_OTF Bold" panose="02020500000000000000" pitchFamily="18" charset="-128"/>
                <a:ea typeface="LINE Seed JP_OTF Bold" panose="02020500000000000000" pitchFamily="18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+mn-ea"/>
                <a:ea typeface="+mn-ea"/>
              </a:rPr>
              <a:t>2024</a:t>
            </a:r>
            <a:r>
              <a:rPr lang="ja-JP" altLang="en-US" dirty="0">
                <a:latin typeface="+mn-ea"/>
                <a:ea typeface="+mn-ea"/>
              </a:rPr>
              <a:t>年</a:t>
            </a:r>
            <a:r>
              <a:rPr lang="en-US" altLang="ja-JP" dirty="0">
                <a:latin typeface="+mn-ea"/>
                <a:ea typeface="+mn-ea"/>
              </a:rPr>
              <a:t>1</a:t>
            </a:r>
            <a:r>
              <a:rPr lang="ja-JP" altLang="en-US" dirty="0">
                <a:latin typeface="+mn-ea"/>
                <a:ea typeface="+mn-ea"/>
              </a:rPr>
              <a:t>月</a:t>
            </a:r>
            <a:r>
              <a:rPr lang="en-US" altLang="ja-JP">
                <a:latin typeface="+mn-ea"/>
                <a:ea typeface="+mn-ea"/>
              </a:rPr>
              <a:t>24</a:t>
            </a:r>
            <a:r>
              <a:rPr lang="ja-JP" altLang="en-US">
                <a:latin typeface="+mn-ea"/>
                <a:ea typeface="+mn-ea"/>
              </a:rPr>
              <a:t>日</a:t>
            </a:r>
            <a:endParaRPr lang="en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537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　ブランディング効果比較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0545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675C426-0D7F-A29C-3442-829DD27FDAE2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51C9DD0-3349-5949-CF04-EE92C5EC8516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62A117B-59F2-6591-5B26-2630BC31A0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7BE516B1-6A8F-486D-65E7-41AB4286A2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88127D70-AE1E-5DE4-AAE3-854682B926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F3404CA3-2A0A-934A-5292-C822504841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01C4D63B-DF36-2EF9-D7E9-02DC29D753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BF22E93D-A270-A09E-310E-E05C89A2F3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93795274-B2BA-1615-5460-64D64A797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6" name="図 2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091191D0-4270-6098-168C-6EAEEA2D7A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7" name="図 2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49414A72-CE93-DFF3-6B85-C9F21E736F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8" name="図 2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AFEC46-A34B-3072-1926-850482E50A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30" name="図 2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8FF7936-89E7-D777-6828-68423C397A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</p:grpSp>
      <p:sp>
        <p:nvSpPr>
          <p:cNvPr id="62" name="二方向矢印 61">
            <a:extLst>
              <a:ext uri="{FF2B5EF4-FFF2-40B4-BE49-F238E27FC236}">
                <a16:creationId xmlns:a16="http://schemas.microsoft.com/office/drawing/2014/main" id="{16DB0183-6FBA-B9E4-A70F-C99FFC6B22DC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2848BC8-8FF7-A731-0B89-41EEDF00B769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i="0" u="none" strike="noStrike" kern="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41A1667-8B12-9D4F-2B05-3B5890084989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04AFDEC-10B1-AAB6-191B-BC0EC3DBC19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EE83C941-56CC-8A43-8FD4-F3C463DD0C88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0957A1F2-42AD-7CA8-32C6-CAB69FA4D314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54926022-C5D6-2631-7751-1AF42DF0D8C8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D3AFA8F-61A9-F61A-4478-9B3B0C4F75CA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1A3F4301-E938-9E7B-1F30-A76E491B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884EBD8-1E64-8EF4-AAB3-65FC04927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109D3820-0B15-B5A3-2AEA-50D07CE9F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91DFE2E-CDB2-56C4-CCB2-EEE8CB4D43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2210C8-CC9F-8165-5B7C-5E3731DFE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BDC21A36-9FF2-66DC-FC17-75CBC2B7A142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92" name="グループ化 91">
              <a:extLst>
                <a:ext uri="{FF2B5EF4-FFF2-40B4-BE49-F238E27FC236}">
                  <a16:creationId xmlns:a16="http://schemas.microsoft.com/office/drawing/2014/main" id="{89ED33C6-2859-DA4B-453C-B9EF9C5ED74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4" name="図 93">
                <a:extLst>
                  <a:ext uri="{FF2B5EF4-FFF2-40B4-BE49-F238E27FC236}">
                    <a16:creationId xmlns:a16="http://schemas.microsoft.com/office/drawing/2014/main" id="{93A085CB-A915-DFF2-F2C7-665A5DEA5F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5" name="図 9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F6C7452-3248-6F14-9765-74FB6DB4FE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8EC69E69-0FF7-97A4-908C-B80FA2558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C4029E17-127B-4F2B-3CE9-A006D7AB5644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B11B901-45C7-9435-C596-AE8C1E40D1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44608FAD-3820-21A3-1FE5-F729D24715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71" name="図 7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7A5D637-8254-8D57-7AA2-6CF4BE5874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96" name="図 95">
              <a:extLst>
                <a:ext uri="{FF2B5EF4-FFF2-40B4-BE49-F238E27FC236}">
                  <a16:creationId xmlns:a16="http://schemas.microsoft.com/office/drawing/2014/main" id="{59FC61CB-0248-F879-E999-C19ACC746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7E1C9CE-A6BD-39CB-EEFB-64C758CD4DE5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7944C421-CDC8-CD3B-CE65-B47A2D9A572D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ADF3A14E-76E8-8473-06AC-D0E5852BD04D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51190C35-2250-5550-2FE7-27BDA0D2F36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ECECFDD5-0F70-5209-2B31-73E7B2E84ED3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6ED69AE9-4A23-AFA0-F629-1E477D0A50A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29" name="図 128">
                <a:extLst>
                  <a:ext uri="{FF2B5EF4-FFF2-40B4-BE49-F238E27FC236}">
                    <a16:creationId xmlns:a16="http://schemas.microsoft.com/office/drawing/2014/main" id="{E7559164-FBE3-AB1C-DBF1-36840F9E6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0" name="図 12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C906066-4D41-FBAD-F0FD-A4D2760653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28" name="図 127">
              <a:extLst>
                <a:ext uri="{FF2B5EF4-FFF2-40B4-BE49-F238E27FC236}">
                  <a16:creationId xmlns:a16="http://schemas.microsoft.com/office/drawing/2014/main" id="{4F491FF4-AC2D-7FC8-6CA2-6B0C888E9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D114A8F6-0B8E-8F0B-8B28-7E965E3A1A8D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816CC325-B955-99BF-9494-610B6039807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34" name="図 133">
                <a:extLst>
                  <a:ext uri="{FF2B5EF4-FFF2-40B4-BE49-F238E27FC236}">
                    <a16:creationId xmlns:a16="http://schemas.microsoft.com/office/drawing/2014/main" id="{6B4BDB0D-9AE0-00F0-7C96-43092DC66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5" name="図 13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4317AFF-51CA-59D6-8809-082E7E0CB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33" name="図 132">
              <a:extLst>
                <a:ext uri="{FF2B5EF4-FFF2-40B4-BE49-F238E27FC236}">
                  <a16:creationId xmlns:a16="http://schemas.microsoft.com/office/drawing/2014/main" id="{D12E3667-47E3-2CF0-2403-36F75DA7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1460F739-D4BF-C84A-048A-DDD1412ED560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4DDDD3E7-668C-A488-1175-496A6D58D0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39" name="図 138">
                <a:extLst>
                  <a:ext uri="{FF2B5EF4-FFF2-40B4-BE49-F238E27FC236}">
                    <a16:creationId xmlns:a16="http://schemas.microsoft.com/office/drawing/2014/main" id="{010206BA-94E5-9191-FDAE-BC08E0CF49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140" name="図 13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EBABBFE-5525-416C-4116-7F1D9CB581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138" name="図 137">
              <a:extLst>
                <a:ext uri="{FF2B5EF4-FFF2-40B4-BE49-F238E27FC236}">
                  <a16:creationId xmlns:a16="http://schemas.microsoft.com/office/drawing/2014/main" id="{53931C50-732C-E62B-CEF2-93CF73156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0677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>
                <a:latin typeface="+mn-ea"/>
              </a:rPr>
              <a:t>５</a:t>
            </a:r>
            <a:r>
              <a:rPr lang="ja-JP" altLang="en-US">
                <a:latin typeface="+mn-ea"/>
              </a:rPr>
              <a:t>つの推奨ポイント</a:t>
            </a:r>
          </a:p>
        </p:txBody>
      </p:sp>
      <p:sp>
        <p:nvSpPr>
          <p:cNvPr id="14" name="角丸四角形 11">
            <a:extLst>
              <a:ext uri="{FF2B5EF4-FFF2-40B4-BE49-F238E27FC236}">
                <a16:creationId xmlns:a16="http://schemas.microsoft.com/office/drawing/2014/main" id="{04EDD1BE-226F-DFF7-3CB1-DD7AB749EFB2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リーチの最大化</a:t>
            </a: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3ECF0375-C45C-AC1D-70ED-648CB1524F32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デバイスにおける行動特性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の補完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8">
            <a:extLst>
              <a:ext uri="{FF2B5EF4-FFF2-40B4-BE49-F238E27FC236}">
                <a16:creationId xmlns:a16="http://schemas.microsoft.com/office/drawing/2014/main" id="{FCFA9D74-219B-45A0-B029-FC8C647226BC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角丸四角形 22">
            <a:extLst>
              <a:ext uri="{FF2B5EF4-FFF2-40B4-BE49-F238E27FC236}">
                <a16:creationId xmlns:a16="http://schemas.microsoft.com/office/drawing/2014/main" id="{40DFA0AA-B237-B3F3-0E4C-E48781272D87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デバイスにおける広告反応層の差異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角丸四角形 25">
            <a:extLst>
              <a:ext uri="{FF2B5EF4-FFF2-40B4-BE49-F238E27FC236}">
                <a16:creationId xmlns:a16="http://schemas.microsoft.com/office/drawing/2014/main" id="{1D7FD85E-E152-C40C-D144-F22163ECB598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潜在層の広告反応の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円/楕円 17">
            <a:extLst>
              <a:ext uri="{FF2B5EF4-FFF2-40B4-BE49-F238E27FC236}">
                <a16:creationId xmlns:a16="http://schemas.microsoft.com/office/drawing/2014/main" id="{DC1B8370-5C77-933C-8540-64410A5176B2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BF5E5534-0E3A-3F00-7D03-AE41C775F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" name="円/楕円 21">
            <a:extLst>
              <a:ext uri="{FF2B5EF4-FFF2-40B4-BE49-F238E27FC236}">
                <a16:creationId xmlns:a16="http://schemas.microsoft.com/office/drawing/2014/main" id="{06C100F7-D527-9C6B-0015-F4E34AFE3BCC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8" name="円/楕円 24">
            <a:extLst>
              <a:ext uri="{FF2B5EF4-FFF2-40B4-BE49-F238E27FC236}">
                <a16:creationId xmlns:a16="http://schemas.microsoft.com/office/drawing/2014/main" id="{597074EE-2237-887B-452E-6BEB0FBDBAC9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519F3FE1-261E-4979-5D3A-FDD44A482B15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24" name="円/楕円 14">
              <a:extLst>
                <a:ext uri="{FF2B5EF4-FFF2-40B4-BE49-F238E27FC236}">
                  <a16:creationId xmlns:a16="http://schemas.microsoft.com/office/drawing/2014/main" id="{E1B6F3B6-978C-035F-4172-2DCF5BBCB9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41" name="グラフィックス 40" descr="パズル 単色塗りつぶし">
              <a:extLst>
                <a:ext uri="{FF2B5EF4-FFF2-40B4-BE49-F238E27FC236}">
                  <a16:creationId xmlns:a16="http://schemas.microsoft.com/office/drawing/2014/main" id="{A5AB880F-580C-60A0-536F-709907DF0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B959D9-9901-2C88-406A-AEC0E05C0B20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EF439DC-FFEF-B58C-8AC2-72970C6B240C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E0858EC-F4CF-CE4F-A810-81D59E3AFEE4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4C88420-173B-1246-86B1-4B4481D00121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5" name="グラフィックス 44" descr="歯車付きの頭 枠線">
            <a:extLst>
              <a:ext uri="{FF2B5EF4-FFF2-40B4-BE49-F238E27FC236}">
                <a16:creationId xmlns:a16="http://schemas.microsoft.com/office/drawing/2014/main" id="{5F0D8689-043E-7F67-8F27-8A91DDAD1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7" name="グラフィックス 46" descr="男性の集団 枠線">
            <a:extLst>
              <a:ext uri="{FF2B5EF4-FFF2-40B4-BE49-F238E27FC236}">
                <a16:creationId xmlns:a16="http://schemas.microsoft.com/office/drawing/2014/main" id="{779656CF-F1B9-B039-588E-49A602995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3" name="グラフィックス 2" descr="矢印: 右回転 単色塗りつぶし">
            <a:extLst>
              <a:ext uri="{FF2B5EF4-FFF2-40B4-BE49-F238E27FC236}">
                <a16:creationId xmlns:a16="http://schemas.microsoft.com/office/drawing/2014/main" id="{24003562-9109-E403-FF15-9008583812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87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リーチの最大化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87B2088-A130-5EC0-5EE4-0C56BB83031B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19" name="円/楕円 3">
              <a:extLst>
                <a:ext uri="{FF2B5EF4-FFF2-40B4-BE49-F238E27FC236}">
                  <a16:creationId xmlns:a16="http://schemas.microsoft.com/office/drawing/2014/main" id="{E771041B-FB68-CEB9-5EBD-4465354FCF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BF5E5534-0E3A-3F00-7D03-AE41C775F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3" t="1463" r="2374" b="23630"/>
          <a:stretch/>
        </p:blipFill>
        <p:spPr>
          <a:xfrm>
            <a:off x="926806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2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55403" y="4168861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8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9" y="3967978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6D82F82A-490D-9ED8-EF50-24EA299084E1}"/>
              </a:ext>
            </a:extLst>
          </p:cNvPr>
          <p:cNvGrpSpPr/>
          <p:nvPr/>
        </p:nvGrpSpPr>
        <p:grpSpPr>
          <a:xfrm>
            <a:off x="3327087" y="3967978"/>
            <a:ext cx="860544" cy="860544"/>
            <a:chOff x="3769852" y="3909193"/>
            <a:chExt cx="860544" cy="860544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C56B503E-B176-2407-360E-F28125AD2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1" name="上矢印 110">
              <a:extLst>
                <a:ext uri="{FF2B5EF4-FFF2-40B4-BE49-F238E27FC236}">
                  <a16:creationId xmlns:a16="http://schemas.microsoft.com/office/drawing/2014/main" id="{8D9E5BC1-B061-DDAF-9480-7CC21EA48C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28FEB3E-A4CC-33D4-AF3E-BADD018E3579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824988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500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6" name="グラフィックス 15" descr="パズル 単色塗りつぶし">
            <a:extLst>
              <a:ext uri="{FF2B5EF4-FFF2-40B4-BE49-F238E27FC236}">
                <a16:creationId xmlns:a16="http://schemas.microsoft.com/office/drawing/2014/main" id="{034853D1-378D-3355-1CE7-A7846ED94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デバイスにおける行動特性の補完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55097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DC321FA6-EE2D-79B4-D8F4-B260D68E5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767245"/>
              </p:ext>
            </p:extLst>
          </p:nvPr>
        </p:nvGraphicFramePr>
        <p:xfrm>
          <a:off x="1665229" y="2916024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5067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947739" y="1205451"/>
            <a:ext cx="10296524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8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があるオーディエンスリストにおいて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76767" y="4143286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42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algn="ctr"/>
            <a:r>
              <a:rPr lang="ja-JP" altLang="en-US" sz="1400" b="1" spc="300">
                <a:solidFill>
                  <a:schemeClr val="bg1"/>
                </a:solidFill>
              </a:rPr>
              <a:t>旅行</a:t>
            </a:r>
            <a:endParaRPr kumimoji="1" lang="ja-JP" altLang="en-US" sz="1400" b="1" spc="300" dirty="0">
              <a:solidFill>
                <a:schemeClr val="bg1"/>
              </a:solidFill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7" y="4083783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23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37DA7411-8FDB-0AAF-B379-59F63DDF233A}"/>
              </a:ext>
            </a:extLst>
          </p:cNvPr>
          <p:cNvGrpSpPr/>
          <p:nvPr/>
        </p:nvGrpSpPr>
        <p:grpSpPr>
          <a:xfrm>
            <a:off x="3249774" y="4119481"/>
            <a:ext cx="1038027" cy="1038027"/>
            <a:chOff x="3739964" y="3909193"/>
            <a:chExt cx="900000" cy="900000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611BCEC3-61EE-653D-F772-689B61CD8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68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上矢印 20">
              <a:extLst>
                <a:ext uri="{FF2B5EF4-FFF2-40B4-BE49-F238E27FC236}">
                  <a16:creationId xmlns:a16="http://schemas.microsoft.com/office/drawing/2014/main" id="{9BA4064A-F9DC-A284-3952-70E3CEE0C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8EA8B1-7682-9CC7-D6DA-F5A0059D4275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390880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ポイント③　デバイスにおける広告反応層の差異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06110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pic>
        <p:nvPicPr>
          <p:cNvPr id="17" name="グラフィックス 16" descr="男性の集団 枠線">
            <a:extLst>
              <a:ext uri="{FF2B5EF4-FFF2-40B4-BE49-F238E27FC236}">
                <a16:creationId xmlns:a16="http://schemas.microsoft.com/office/drawing/2014/main" id="{DCCB694B-E78C-CC20-B1C7-D975FD5E5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19" name="四角形: 上の 2 つの角を丸める 22">
            <a:extLst>
              <a:ext uri="{FF2B5EF4-FFF2-40B4-BE49-F238E27FC236}">
                <a16:creationId xmlns:a16="http://schemas.microsoft.com/office/drawing/2014/main" id="{27D75C7D-B117-4AA6-03A8-DEF02528CE47}"/>
              </a:ext>
            </a:extLst>
          </p:cNvPr>
          <p:cNvSpPr/>
          <p:nvPr/>
        </p:nvSpPr>
        <p:spPr>
          <a:xfrm>
            <a:off x="947738" y="3083554"/>
            <a:ext cx="5003800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20" name="四角形: 上の 2 つの角を丸める 23">
            <a:extLst>
              <a:ext uri="{FF2B5EF4-FFF2-40B4-BE49-F238E27FC236}">
                <a16:creationId xmlns:a16="http://schemas.microsoft.com/office/drawing/2014/main" id="{2916D9BF-6FA9-E3A9-CF37-A34D70097372}"/>
              </a:ext>
            </a:extLst>
          </p:cNvPr>
          <p:cNvSpPr/>
          <p:nvPr/>
        </p:nvSpPr>
        <p:spPr>
          <a:xfrm>
            <a:off x="6240462" y="3083554"/>
            <a:ext cx="5003799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9C8D76C8-5954-5226-A8A7-456149F8C242}"/>
              </a:ext>
            </a:extLst>
          </p:cNvPr>
          <p:cNvGrpSpPr>
            <a:grpSpLocks/>
          </p:cNvGrpSpPr>
          <p:nvPr/>
        </p:nvGrpSpPr>
        <p:grpSpPr bwMode="auto">
          <a:xfrm>
            <a:off x="2583745" y="3200391"/>
            <a:ext cx="396000" cy="312718"/>
            <a:chOff x="2206" y="1402"/>
            <a:chExt cx="485" cy="383"/>
          </a:xfrm>
          <a:solidFill>
            <a:schemeClr val="accent6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7763F76-6D0F-999B-3722-1BEC46181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DA8BD59-BFCC-D3D2-CAFD-585084A8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Freeform 24">
            <a:extLst>
              <a:ext uri="{FF2B5EF4-FFF2-40B4-BE49-F238E27FC236}">
                <a16:creationId xmlns:a16="http://schemas.microsoft.com/office/drawing/2014/main" id="{F2B95D2F-B91C-F433-6E97-639950717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4" y="3157751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28" name="グラフ 27">
            <a:extLst>
              <a:ext uri="{FF2B5EF4-FFF2-40B4-BE49-F238E27FC236}">
                <a16:creationId xmlns:a16="http://schemas.microsoft.com/office/drawing/2014/main" id="{B5567976-7B5B-C68E-2BE2-80374D189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75733"/>
              </p:ext>
            </p:extLst>
          </p:nvPr>
        </p:nvGraphicFramePr>
        <p:xfrm>
          <a:off x="1032327" y="3724405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グラフ 28">
            <a:extLst>
              <a:ext uri="{FF2B5EF4-FFF2-40B4-BE49-F238E27FC236}">
                <a16:creationId xmlns:a16="http://schemas.microsoft.com/office/drawing/2014/main" id="{F5324CF8-0EB5-D81C-0194-5DD5FAE2E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306398"/>
              </p:ext>
            </p:extLst>
          </p:nvPr>
        </p:nvGraphicFramePr>
        <p:xfrm>
          <a:off x="6403747" y="3771772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2D6F19E5-0816-623A-6CD0-3C716F82E4AA}"/>
              </a:ext>
            </a:extLst>
          </p:cNvPr>
          <p:cNvSpPr/>
          <p:nvPr/>
        </p:nvSpPr>
        <p:spPr>
          <a:xfrm flipH="1">
            <a:off x="3973918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E2995BF-DA85-E7E3-9446-76FCA52C28BB}"/>
              </a:ext>
            </a:extLst>
          </p:cNvPr>
          <p:cNvSpPr/>
          <p:nvPr/>
        </p:nvSpPr>
        <p:spPr>
          <a:xfrm flipH="1">
            <a:off x="9362347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8086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ポイント④　ブランドリフト効果の最大化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" name="グラフィックス 7" descr="矢印: 右回転 単色塗りつぶし">
            <a:extLst>
              <a:ext uri="{FF2B5EF4-FFF2-40B4-BE49-F238E27FC236}">
                <a16:creationId xmlns:a16="http://schemas.microsoft.com/office/drawing/2014/main" id="{62A44BFE-2897-1D4E-EF69-1D3B234123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23742620-4C9B-4563-AFF8-1E86A0E9EC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5853103"/>
              </p:ext>
            </p:extLst>
          </p:nvPr>
        </p:nvGraphicFramePr>
        <p:xfrm>
          <a:off x="3323456" y="3118755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751904"/>
            <a:ext cx="1384105" cy="1384105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18.1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903400">
            <a:off x="5315686" y="3560991"/>
            <a:ext cx="1793114" cy="1930000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3622282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BC004B53-7381-4A03-DFF3-33D9F311F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727319"/>
              </p:ext>
            </p:extLst>
          </p:nvPr>
        </p:nvGraphicFramePr>
        <p:xfrm>
          <a:off x="3295251" y="3197949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ポイント⑤　潜在層の広告反応の最大化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830128"/>
            <a:ext cx="1305881" cy="1305881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1.7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286639">
            <a:off x="5451206" y="3207697"/>
            <a:ext cx="1577218" cy="1770174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  <p:pic>
        <p:nvPicPr>
          <p:cNvPr id="3" name="グラフィックス 2" descr="歯車付きの頭 枠線">
            <a:extLst>
              <a:ext uri="{FF2B5EF4-FFF2-40B4-BE49-F238E27FC236}">
                <a16:creationId xmlns:a16="http://schemas.microsoft.com/office/drawing/2014/main" id="{F6B83B30-744E-901C-7F40-BAB67EF8FB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3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en-US" altLang="ja-JP" sz="1800" dirty="0">
                <a:latin typeface="Meiryo" panose="020B0604030504040204" pitchFamily="34" charset="-128"/>
                <a:ea typeface="Meiryo" panose="020B0604030504040204" pitchFamily="34" charset="-128"/>
              </a:rPr>
              <a:t>APPENDIX</a:t>
            </a:r>
            <a:endParaRPr lang="ja-JP" altLang="en-US"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ブランディング目的出稿時の</a:t>
            </a:r>
            <a:endParaRPr kumimoji="1"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推奨プラン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250407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B888680-299A-89EC-CDC6-82F3714FEA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/>
              <a:t>Appendix</a:t>
            </a:r>
            <a:r>
              <a:rPr kumimoji="1" lang="ja-JP" altLang="en-US" dirty="0"/>
              <a:t>：ブランディング目的出稿時の推奨プラン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719A271-7688-0952-B2AE-0C6F597D99CD}"/>
              </a:ext>
            </a:extLst>
          </p:cNvPr>
          <p:cNvSpPr txBox="1"/>
          <p:nvPr/>
        </p:nvSpPr>
        <p:spPr>
          <a:xfrm>
            <a:off x="1036949" y="1282045"/>
            <a:ext cx="101499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ブランディング目的時での出稿時のブランドパネルとトピックス</a:t>
            </a:r>
            <a:r>
              <a:rPr kumimoji="1" lang="en-US" altLang="ja-JP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PR</a:t>
            </a:r>
            <a:r>
              <a:rPr kumimoji="1"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の推奨プランを</a:t>
            </a:r>
            <a:endParaRPr kumimoji="1"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/>
            <a:r>
              <a:rPr lang="ja-JP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まとめた資料をご用意しています。詳細は下記資料をご確認ください。</a:t>
            </a:r>
            <a:endParaRPr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/>
            <a:endParaRPr lang="en-US" altLang="ja-JP" dirty="0">
              <a:latin typeface="+mn-ea"/>
            </a:endParaRPr>
          </a:p>
          <a:p>
            <a:pPr algn="ctr"/>
            <a:r>
              <a:rPr lang="ja-JP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いずれも、資料名「</a:t>
            </a:r>
            <a:r>
              <a:rPr lang="en-US" altLang="ja-JP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【</a:t>
            </a:r>
            <a:r>
              <a:rPr lang="ja-JP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広告主・代理店限定</a:t>
            </a:r>
            <a:r>
              <a:rPr lang="en-US" altLang="ja-JP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】Yahoo!</a:t>
            </a:r>
            <a:r>
              <a:rPr lang="ja-JP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広告ディスプレイ広告（予約型）ブランディング目的出稿時の推奨プラン</a:t>
            </a:r>
            <a:r>
              <a:rPr lang="en-US" altLang="ja-JP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_2024H1</a:t>
            </a:r>
            <a:r>
              <a:rPr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」をご確認ください。</a:t>
            </a:r>
            <a:endParaRPr kumimoji="1" lang="ja-JP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C4350D1-DC10-D84A-5DEC-A0B401682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31436"/>
              </p:ext>
            </p:extLst>
          </p:nvPr>
        </p:nvGraphicFramePr>
        <p:xfrm>
          <a:off x="865924" y="4550240"/>
          <a:ext cx="10321006" cy="133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416">
                  <a:extLst>
                    <a:ext uri="{9D8B030D-6E8A-4147-A177-3AD203B41FA5}">
                      <a16:colId xmlns:a16="http://schemas.microsoft.com/office/drawing/2014/main" val="553387404"/>
                    </a:ext>
                  </a:extLst>
                </a:gridCol>
                <a:gridCol w="8351590">
                  <a:extLst>
                    <a:ext uri="{9D8B030D-6E8A-4147-A177-3AD203B41FA5}">
                      <a16:colId xmlns:a16="http://schemas.microsoft.com/office/drawing/2014/main" val="633571681"/>
                    </a:ext>
                  </a:extLst>
                </a:gridCol>
              </a:tblGrid>
              <a:tr h="13363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1" u="sng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2024H1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商品用</a:t>
                      </a:r>
                      <a:endParaRPr lang="en-US" altLang="ja-JP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latin typeface="+mn-ea"/>
                          <a:hlinkClick r:id="rId2"/>
                        </a:rPr>
                        <a:t>https://s.yimg.jp/dl/displayads-guarantee/01/displayads-guarantee_salessheet_BP_2024H1.zip</a:t>
                      </a:r>
                      <a:endParaRPr lang="en-US" altLang="ja-JP" sz="1600" dirty="0">
                        <a:latin typeface="+mn-ea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99441"/>
                  </a:ext>
                </a:extLst>
              </a:tr>
            </a:tbl>
          </a:graphicData>
        </a:graphic>
      </p:graphicFrame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752CEE5-B886-97C0-3F4A-0A324F945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897829"/>
              </p:ext>
            </p:extLst>
          </p:nvPr>
        </p:nvGraphicFramePr>
        <p:xfrm>
          <a:off x="865924" y="3008284"/>
          <a:ext cx="10321006" cy="133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416">
                  <a:extLst>
                    <a:ext uri="{9D8B030D-6E8A-4147-A177-3AD203B41FA5}">
                      <a16:colId xmlns:a16="http://schemas.microsoft.com/office/drawing/2014/main" val="553387404"/>
                    </a:ext>
                  </a:extLst>
                </a:gridCol>
                <a:gridCol w="8351590">
                  <a:extLst>
                    <a:ext uri="{9D8B030D-6E8A-4147-A177-3AD203B41FA5}">
                      <a16:colId xmlns:a16="http://schemas.microsoft.com/office/drawing/2014/main" val="633571681"/>
                    </a:ext>
                  </a:extLst>
                </a:gridCol>
              </a:tblGrid>
              <a:tr h="13363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sng" kern="1200" dirty="0">
                          <a:solidFill>
                            <a:schemeClr val="lt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2023H2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b="1" i="0" kern="1200" dirty="0">
                          <a:solidFill>
                            <a:schemeClr val="lt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商品用</a:t>
                      </a:r>
                      <a:endParaRPr lang="en-US" altLang="ja-JP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latin typeface="+mn-ea"/>
                          <a:hlinkClick r:id="rId2"/>
                        </a:rPr>
                        <a:t>https://s.yimg.jp/dl/displayads-guarantee/01/displayads-guarantee_salessheet_BP_202</a:t>
                      </a:r>
                      <a:r>
                        <a:rPr lang="en-US" altLang="ja-JP" sz="1600" dirty="0">
                          <a:latin typeface="+mn-ea"/>
                          <a:hlinkClick r:id="rId2"/>
                        </a:rPr>
                        <a:t>3</a:t>
                      </a:r>
                      <a:r>
                        <a:rPr lang="ja-JP" altLang="en-US" sz="1600" dirty="0">
                          <a:latin typeface="+mn-ea"/>
                          <a:hlinkClick r:id="rId2"/>
                        </a:rPr>
                        <a:t>H</a:t>
                      </a:r>
                      <a:r>
                        <a:rPr lang="en-US" altLang="ja-JP" sz="1600" dirty="0">
                          <a:latin typeface="+mn-ea"/>
                          <a:hlinkClick r:id="rId2"/>
                        </a:rPr>
                        <a:t>2</a:t>
                      </a:r>
                      <a:r>
                        <a:rPr lang="ja-JP" altLang="en-US" sz="1600" dirty="0">
                          <a:latin typeface="+mn-ea"/>
                          <a:hlinkClick r:id="rId2"/>
                        </a:rPr>
                        <a:t>.zip</a:t>
                      </a:r>
                      <a:endParaRPr lang="en-US" altLang="ja-JP" sz="1600" dirty="0">
                        <a:latin typeface="+mn-ea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199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758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8CED8FA-E9BF-DBA7-592A-6E40DCE28C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66273" y="1940805"/>
            <a:ext cx="7259316" cy="360040"/>
          </a:xfrm>
        </p:spPr>
        <p:txBody>
          <a:bodyPr>
            <a:noAutofit/>
          </a:bodyPr>
          <a:lstStyle/>
          <a:p>
            <a:r>
              <a:rPr lang="ja-JP" altLang="en-US" b="1" i="0" dirty="0">
                <a:effectLst/>
                <a:latin typeface="+mn-ea"/>
              </a:rPr>
              <a:t>ブランドパネル リッチフォーマット </a:t>
            </a:r>
            <a:r>
              <a:rPr lang="en-US" altLang="ja-JP" b="1" i="0" dirty="0">
                <a:effectLst/>
                <a:latin typeface="+mn-ea"/>
              </a:rPr>
              <a:t>MD</a:t>
            </a:r>
            <a:r>
              <a:rPr lang="ja-JP" altLang="en-US" b="1" i="0" dirty="0">
                <a:effectLst/>
                <a:latin typeface="+mn-ea"/>
              </a:rPr>
              <a:t>　アップデート概要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773C584-FED3-6FA1-6CDE-4AA013C2B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32057" y="2763017"/>
            <a:ext cx="6720736" cy="360040"/>
          </a:xfrm>
        </p:spPr>
        <p:txBody>
          <a:bodyPr>
            <a:noAutofit/>
          </a:bodyPr>
          <a:lstStyle/>
          <a:p>
            <a:r>
              <a:rPr lang="ja-JP" altLang="en-US" dirty="0">
                <a:latin typeface="+mn-ea"/>
              </a:rPr>
              <a:t>ブランドパネル リッチフォーマット </a:t>
            </a:r>
            <a:r>
              <a:rPr lang="en-US" altLang="ja-JP" dirty="0">
                <a:latin typeface="+mn-ea"/>
              </a:rPr>
              <a:t>MD</a:t>
            </a:r>
            <a:r>
              <a:rPr lang="ja-JP" altLang="en-US" dirty="0">
                <a:latin typeface="+mn-ea"/>
              </a:rPr>
              <a:t> 推奨ポイント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B991B937-3351-949D-DC76-16DC5018CA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sz="1400" dirty="0"/>
              <a:t>APPENDIX  </a:t>
            </a:r>
            <a:r>
              <a:rPr lang="ja-JP" altLang="en-US" dirty="0"/>
              <a:t>ブランディング目的出稿時の推奨プラン</a:t>
            </a:r>
          </a:p>
        </p:txBody>
      </p:sp>
    </p:spTree>
    <p:extLst>
      <p:ext uri="{BB962C8B-B14F-4D97-AF65-F5344CB8AC3E}">
        <p14:creationId xmlns:p14="http://schemas.microsoft.com/office/powerpoint/2010/main" val="286159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204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87091" y="4622481"/>
            <a:ext cx="3600115" cy="1412875"/>
          </a:xfrm>
        </p:spPr>
        <p:txBody>
          <a:bodyPr wrap="none"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24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4098931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推奨商品であるブランドパネル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をよりご活用いただくために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2023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年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月から以下の通り商品スペックのアップデート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しました。</a:t>
            </a: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347153"/>
              </p:ext>
            </p:extLst>
          </p:nvPr>
        </p:nvGraphicFramePr>
        <p:xfrm>
          <a:off x="947737" y="2276469"/>
          <a:ext cx="5553985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93985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Before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998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2816A36-0915-84C1-DB7D-D50B194B04C6}"/>
              </a:ext>
            </a:extLst>
          </p:cNvPr>
          <p:cNvGrpSpPr>
            <a:grpSpLocks noChangeAspect="1"/>
          </p:cNvGrpSpPr>
          <p:nvPr/>
        </p:nvGrpSpPr>
        <p:grpSpPr>
          <a:xfrm>
            <a:off x="6689871" y="4255368"/>
            <a:ext cx="432000" cy="451962"/>
            <a:chOff x="4505326" y="2604452"/>
            <a:chExt cx="203132" cy="212519"/>
          </a:xfrm>
        </p:grpSpPr>
        <p:sp>
          <p:nvSpPr>
            <p:cNvPr id="8" name="山形 7">
              <a:extLst>
                <a:ext uri="{FF2B5EF4-FFF2-40B4-BE49-F238E27FC236}">
                  <a16:creationId xmlns:a16="http://schemas.microsoft.com/office/drawing/2014/main" id="{F9725283-3FF3-6276-8F93-2856C3CA197A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" name="山形 8">
              <a:extLst>
                <a:ext uri="{FF2B5EF4-FFF2-40B4-BE49-F238E27FC236}">
                  <a16:creationId xmlns:a16="http://schemas.microsoft.com/office/drawing/2014/main" id="{D51CC9CA-4DA2-ED96-B70D-B1876726FB5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aphicFrame>
        <p:nvGraphicFramePr>
          <p:cNvPr id="10" name="表 4">
            <a:extLst>
              <a:ext uri="{FF2B5EF4-FFF2-40B4-BE49-F238E27FC236}">
                <a16:creationId xmlns:a16="http://schemas.microsoft.com/office/drawing/2014/main" id="{7FDD0B79-9CFF-3D48-A8E5-791A89B10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35594"/>
              </p:ext>
            </p:extLst>
          </p:nvPr>
        </p:nvGraphicFramePr>
        <p:xfrm>
          <a:off x="7284263" y="2276469"/>
          <a:ext cx="3960000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3960000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After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に変更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344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商品スペックに変更することで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効率観点においても最適な商品にリニューアル</a:t>
            </a:r>
            <a:endParaRPr kumimoji="0" lang="en-US" altLang="ja-JP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最低出稿金額＋ブランドリフト調査の条件緩和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により、活用の幅が広がるようアップデート</a:t>
            </a:r>
            <a:endParaRPr kumimoji="0" lang="en-US" altLang="ja-JP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68749"/>
              </p:ext>
            </p:extLst>
          </p:nvPr>
        </p:nvGraphicFramePr>
        <p:xfrm>
          <a:off x="947737" y="2423950"/>
          <a:ext cx="7220826" cy="3957798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38104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1902771563"/>
                    </a:ext>
                  </a:extLst>
                </a:gridCol>
              </a:tblGrid>
              <a:tr h="131926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2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ブランドリフトとリーチの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効率観点においても</a:t>
                      </a:r>
                      <a:br>
                        <a:rPr kumimoji="1" lang="en-US" altLang="ja-JP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最適解の商品になります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31926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最低出稿金額の引き下げにより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ユースケースが広がります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3192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ブランディング効果の可視化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が行いやすくなります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sp>
        <p:nvSpPr>
          <p:cNvPr id="5" name="楕円 33">
            <a:extLst>
              <a:ext uri="{FF2B5EF4-FFF2-40B4-BE49-F238E27FC236}">
                <a16:creationId xmlns:a16="http://schemas.microsoft.com/office/drawing/2014/main" id="{D57DEC67-3FCF-0BCB-4140-2CF4F40DBC0A}"/>
              </a:ext>
            </a:extLst>
          </p:cNvPr>
          <p:cNvSpPr/>
          <p:nvPr/>
        </p:nvSpPr>
        <p:spPr>
          <a:xfrm rot="2700000">
            <a:off x="8371106" y="4241660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aphicFrame>
        <p:nvGraphicFramePr>
          <p:cNvPr id="6" name="表 4">
            <a:extLst>
              <a:ext uri="{FF2B5EF4-FFF2-40B4-BE49-F238E27FC236}">
                <a16:creationId xmlns:a16="http://schemas.microsoft.com/office/drawing/2014/main" id="{A6DEA700-0027-1E12-E94D-0AE9F8D6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48294"/>
              </p:ext>
            </p:extLst>
          </p:nvPr>
        </p:nvGraphicFramePr>
        <p:xfrm>
          <a:off x="8896027" y="2423951"/>
          <a:ext cx="2348236" cy="4014504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2348236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7326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クリエイティブ</a:t>
                      </a:r>
                      <a:b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制作支援</a:t>
                      </a:r>
                      <a:endParaRPr kumimoji="1" lang="en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marT="144000" marB="14400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3225108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リッチフォーマットのサイドバナー制作などクリエイティブ支援をご用意しています</a:t>
                      </a:r>
                      <a:endParaRPr kumimoji="1" lang="ja-JP" altLang="en-US" sz="1600" b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07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商品スペック詳細</a:t>
            </a:r>
            <a:endParaRPr lang="ja-JP" altLang="en-US">
              <a:latin typeface="+mn-ea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B9F04EDA-B62D-7C61-7431-27FD5A034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410206"/>
              </p:ext>
            </p:extLst>
          </p:nvPr>
        </p:nvGraphicFramePr>
        <p:xfrm>
          <a:off x="947736" y="1275290"/>
          <a:ext cx="10296526" cy="470233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70490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640812514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1140418542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7531099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287760299"/>
                    </a:ext>
                  </a:extLst>
                </a:gridCol>
              </a:tblGrid>
              <a:tr h="42815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月～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06207"/>
                  </a:ext>
                </a:extLst>
              </a:tr>
              <a:tr h="739536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ブランドパネル</a:t>
                      </a:r>
                      <a:endParaRPr kumimoji="1" lang="en-US" altLang="ja-JP" sz="1400" b="0" i="0" dirty="0">
                        <a:solidFill>
                          <a:schemeClr val="accent3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リッチフォーマット　</a:t>
                      </a:r>
                      <a:r>
                        <a:rPr kumimoji="1" lang="en-US" altLang="ja-JP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MD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960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FQ1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902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706929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　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（都道府県）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1,297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9411AE-1765-7E3B-0B4F-34AF54C32511}"/>
              </a:ext>
            </a:extLst>
          </p:cNvPr>
          <p:cNvSpPr/>
          <p:nvPr/>
        </p:nvSpPr>
        <p:spPr>
          <a:xfrm>
            <a:off x="6820826" y="5977623"/>
            <a:ext cx="4599016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  <a:cs typeface="+mn-lt"/>
              </a:rPr>
              <a:t>※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vCPM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9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0E99297-BB26-A0E6-C5CE-62445D8FD021}"/>
              </a:ext>
            </a:extLst>
          </p:cNvPr>
          <p:cNvSpPr txBox="1"/>
          <p:nvPr/>
        </p:nvSpPr>
        <p:spPr>
          <a:xfrm>
            <a:off x="1647048" y="6256812"/>
            <a:ext cx="88979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最新の商品スペックは</a:t>
            </a:r>
            <a:r>
              <a:rPr lang="ja-JP" altLang="en-US" sz="1200" dirty="0">
                <a:hlinkClick r:id="rId3"/>
              </a:rPr>
              <a:t>セールスシート（エージェンシーポータル）</a:t>
            </a:r>
            <a:r>
              <a:rPr lang="ja-JP" altLang="en-US" sz="1200" dirty="0"/>
              <a:t>をご確認ください。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31161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クリエイティブ制作支援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1816CF3-77FB-FEC7-B4F6-1C457CC06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</p:txBody>
      </p:sp>
      <p:sp>
        <p:nvSpPr>
          <p:cNvPr id="4" name="四角形: 上の 2 つの角を丸める 22">
            <a:extLst>
              <a:ext uri="{FF2B5EF4-FFF2-40B4-BE49-F238E27FC236}">
                <a16:creationId xmlns:a16="http://schemas.microsoft.com/office/drawing/2014/main" id="{B144EC1F-2D23-D38B-C148-094F13B6B0D1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5" name="四角形: 上の 2 つの角を丸める 23">
            <a:extLst>
              <a:ext uri="{FF2B5EF4-FFF2-40B4-BE49-F238E27FC236}">
                <a16:creationId xmlns:a16="http://schemas.microsoft.com/office/drawing/2014/main" id="{9F5CA355-442A-9BC0-2A2D-2797DDDA3972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8" name="テキスト ボックス 27">
            <a:extLst>
              <a:ext uri="{FF2B5EF4-FFF2-40B4-BE49-F238E27FC236}">
                <a16:creationId xmlns:a16="http://schemas.microsoft.com/office/drawing/2014/main" id="{49E802BA-6A8A-27EF-611B-63C691365FA7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リッチ広告で掲載ポジション別に静止画、動画の組み合わせも可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テキスト違い、色違い程度なら</a:t>
            </a: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本まで可能</a:t>
            </a:r>
          </a:p>
          <a:p>
            <a:pPr>
              <a:lnSpc>
                <a:spcPct val="130000"/>
              </a:lnSpc>
            </a:pPr>
            <a:b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10" name="四角形: 上の 2 つの角を丸める 22">
            <a:extLst>
              <a:ext uri="{FF2B5EF4-FFF2-40B4-BE49-F238E27FC236}">
                <a16:creationId xmlns:a16="http://schemas.microsoft.com/office/drawing/2014/main" id="{F2437898-0795-3624-AF6F-6FB39360D876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1" name="四角形: 上の 2 つの角を丸める 22">
            <a:extLst>
              <a:ext uri="{FF2B5EF4-FFF2-40B4-BE49-F238E27FC236}">
                <a16:creationId xmlns:a16="http://schemas.microsoft.com/office/drawing/2014/main" id="{3DA72250-FF15-B3A6-5327-C9EDE8ABCB46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1000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万円以上の出稿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2" name="四角形: 上の 2 つの角を丸める 22">
            <a:extLst>
              <a:ext uri="{FF2B5EF4-FFF2-40B4-BE49-F238E27FC236}">
                <a16:creationId xmlns:a16="http://schemas.microsoft.com/office/drawing/2014/main" id="{856F30B3-1678-1C66-5F42-5EE57FD1A321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対応可能本数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3" name="四角形: 上の 2 つの角を丸める 22">
            <a:extLst>
              <a:ext uri="{FF2B5EF4-FFF2-40B4-BE49-F238E27FC236}">
                <a16:creationId xmlns:a16="http://schemas.microsoft.com/office/drawing/2014/main" id="{64351303-1913-6E69-61FE-F9403E01D11E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回の依頼につき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商品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pic>
        <p:nvPicPr>
          <p:cNvPr id="14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58B06F8-149C-90EE-CA50-D1400B3FF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1" name="円/楕円 20">
            <a:extLst>
              <a:ext uri="{FF2B5EF4-FFF2-40B4-BE49-F238E27FC236}">
                <a16:creationId xmlns:a16="http://schemas.microsoft.com/office/drawing/2014/main" id="{488925B5-145F-0F04-C68C-591FA5EF9C3C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6" name="図 15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A7F0CD5D-DDD3-0856-F376-DF21333999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18" name="図 17" descr="野菜と肉の料理&#10;&#10;自動的に生成された説明">
            <a:extLst>
              <a:ext uri="{FF2B5EF4-FFF2-40B4-BE49-F238E27FC236}">
                <a16:creationId xmlns:a16="http://schemas.microsoft.com/office/drawing/2014/main" id="{5C28ACD1-EA27-6BF6-C96C-5CB8BD8670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20" name="図 19" descr="皿に盛られた料理&#10;&#10;自動的に生成された説明">
            <a:extLst>
              <a:ext uri="{FF2B5EF4-FFF2-40B4-BE49-F238E27FC236}">
                <a16:creationId xmlns:a16="http://schemas.microsoft.com/office/drawing/2014/main" id="{66C45BF9-1698-80CB-9F24-95671C869A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EE7AC0C9-E977-0D44-F148-B5D849BA6A1F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220A562-9771-7775-7CDE-6DF61E42ED83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61EFEDF5-AD81-2D65-7ACC-603BAD52F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5D4F217-9F58-6F75-D27B-BC1C93E79A53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27">
            <a:extLst>
              <a:ext uri="{FF2B5EF4-FFF2-40B4-BE49-F238E27FC236}">
                <a16:creationId xmlns:a16="http://schemas.microsoft.com/office/drawing/2014/main" id="{254D876E-20CC-19BB-FE06-C61EEE02EA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料理写真とロゴ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C1799CA-57AA-59D8-DFA8-442623B3A9E3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33" name="山形 32">
              <a:extLst>
                <a:ext uri="{FF2B5EF4-FFF2-40B4-BE49-F238E27FC236}">
                  <a16:creationId xmlns:a16="http://schemas.microsoft.com/office/drawing/2014/main" id="{57AA97E1-8248-18BA-27D3-975D1440F72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34" name="山形 33">
              <a:extLst>
                <a:ext uri="{FF2B5EF4-FFF2-40B4-BE49-F238E27FC236}">
                  <a16:creationId xmlns:a16="http://schemas.microsoft.com/office/drawing/2014/main" id="{C73D6EA3-67B5-10D3-A4BA-FC92BC46A438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449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推奨ポイント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847155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 リッチフォーマット </a:t>
            </a:r>
            <a:r>
              <a:rPr lang="en-US" altLang="ja-JP" dirty="0">
                <a:latin typeface="+mn-ea"/>
              </a:rPr>
              <a:t>MD</a:t>
            </a:r>
            <a:r>
              <a:rPr lang="ja-JP" altLang="en-US" dirty="0">
                <a:latin typeface="+mn-ea"/>
              </a:rPr>
              <a:t> 推奨ポイント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3220871"/>
            <a:ext cx="1595966" cy="3194363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6426910-CB11-B535-17CF-A3FD59E35E9C}"/>
              </a:ext>
            </a:extLst>
          </p:cNvPr>
          <p:cNvGrpSpPr/>
          <p:nvPr/>
        </p:nvGrpSpPr>
        <p:grpSpPr>
          <a:xfrm>
            <a:off x="2649977" y="3220871"/>
            <a:ext cx="4251216" cy="3194363"/>
            <a:chOff x="2798969" y="2884824"/>
            <a:chExt cx="3794680" cy="2851322"/>
          </a:xfrm>
          <a:effectLst/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3ADAB392-3C0F-2360-9565-F2733857C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E8A2D3-53CE-6171-9933-DC562AFA4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6" name="図 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440D09B-636B-D4CE-38A4-B8ABED51E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7" name="図 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A6702E6-427C-D05D-0002-5A0005DEA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" name="図 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67A674D-9491-7DC9-D2FE-43E19713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947736" y="2352734"/>
            <a:ext cx="10296525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21" name="表 35">
            <a:extLst>
              <a:ext uri="{FF2B5EF4-FFF2-40B4-BE49-F238E27FC236}">
                <a16:creationId xmlns:a16="http://schemas.microsoft.com/office/drawing/2014/main" id="{B0F0DD84-3AD2-6397-469E-B09D730FE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6134"/>
              </p:ext>
            </p:extLst>
          </p:nvPr>
        </p:nvGraphicFramePr>
        <p:xfrm>
          <a:off x="7239011" y="32208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2" name="表 35">
            <a:extLst>
              <a:ext uri="{FF2B5EF4-FFF2-40B4-BE49-F238E27FC236}">
                <a16:creationId xmlns:a16="http://schemas.microsoft.com/office/drawing/2014/main" id="{2C6E8C73-A264-3158-5150-445AC493C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301239"/>
              </p:ext>
            </p:extLst>
          </p:nvPr>
        </p:nvGraphicFramePr>
        <p:xfrm>
          <a:off x="7239011" y="42990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3" name="表 35">
            <a:extLst>
              <a:ext uri="{FF2B5EF4-FFF2-40B4-BE49-F238E27FC236}">
                <a16:creationId xmlns:a16="http://schemas.microsoft.com/office/drawing/2014/main" id="{53DF1265-F653-E26D-2ED3-11EC17B42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45517"/>
              </p:ext>
            </p:extLst>
          </p:nvPr>
        </p:nvGraphicFramePr>
        <p:xfrm>
          <a:off x="7239011" y="54591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76508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Yahoo広告カラーパレット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37685</TotalTime>
  <Words>1238</Words>
  <Application>Microsoft Office PowerPoint</Application>
  <PresentationFormat>ワイド画面</PresentationFormat>
  <Paragraphs>240</Paragraphs>
  <Slides>20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31" baseType="lpstr">
      <vt:lpstr>Hiragino Kaku Gothic Pro</vt:lpstr>
      <vt:lpstr>LINE Seed JP_OTF Bold</vt:lpstr>
      <vt:lpstr>LINE Seed JP_OTF Regular</vt:lpstr>
      <vt:lpstr>メイリオ</vt:lpstr>
      <vt:lpstr>メイリオ</vt:lpstr>
      <vt:lpstr>Yu Gothic</vt:lpstr>
      <vt:lpstr>Yu Gothic</vt:lpstr>
      <vt:lpstr>Arial</vt:lpstr>
      <vt:lpstr>Calibri</vt:lpstr>
      <vt:lpstr>Segoe UI</vt:lpstr>
      <vt:lpstr>表紙</vt:lpstr>
      <vt:lpstr>ブランドパネル リッチフォーマット MD 商品スペック アップデートのご案内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松本 恵実</cp:lastModifiedBy>
  <cp:revision>651</cp:revision>
  <dcterms:created xsi:type="dcterms:W3CDTF">2020-02-26T07:28:11Z</dcterms:created>
  <dcterms:modified xsi:type="dcterms:W3CDTF">2024-01-24T04:29:21Z</dcterms:modified>
  <cp:category/>
</cp:coreProperties>
</file>