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 id="2147484463" r:id="rId2"/>
  </p:sldMasterIdLst>
  <p:notesMasterIdLst>
    <p:notesMasterId r:id="rId22"/>
  </p:notesMasterIdLst>
  <p:handoutMasterIdLst>
    <p:handoutMasterId r:id="rId23"/>
  </p:handoutMasterIdLst>
  <p:sldIdLst>
    <p:sldId id="443" r:id="rId3"/>
    <p:sldId id="625" r:id="rId4"/>
    <p:sldId id="638" r:id="rId5"/>
    <p:sldId id="639" r:id="rId6"/>
    <p:sldId id="640" r:id="rId7"/>
    <p:sldId id="641" r:id="rId8"/>
    <p:sldId id="642" r:id="rId9"/>
    <p:sldId id="643" r:id="rId10"/>
    <p:sldId id="647" r:id="rId11"/>
    <p:sldId id="646" r:id="rId12"/>
    <p:sldId id="645" r:id="rId13"/>
    <p:sldId id="648" r:id="rId14"/>
    <p:sldId id="644" r:id="rId15"/>
    <p:sldId id="650" r:id="rId16"/>
    <p:sldId id="649" r:id="rId17"/>
    <p:sldId id="652" r:id="rId18"/>
    <p:sldId id="651" r:id="rId19"/>
    <p:sldId id="653" r:id="rId20"/>
    <p:sldId id="448" r:id="rId21"/>
  </p:sldIdLst>
  <p:sldSz cx="12192000" cy="6858000"/>
  <p:notesSz cx="6858000" cy="9144000"/>
  <p:custDataLst>
    <p:tags r:id="rId24"/>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3840" userDrawn="1">
          <p15:clr>
            <a:srgbClr val="A4A3A4"/>
          </p15:clr>
        </p15:guide>
        <p15:guide id="6" orient="horz" pos="3952" userDrawn="1">
          <p15:clr>
            <a:srgbClr val="F26B43"/>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002C"/>
    <a:srgbClr val="0D0D0D"/>
    <a:srgbClr val="00003E"/>
    <a:srgbClr val="03004A"/>
    <a:srgbClr val="F1F1F4"/>
    <a:srgbClr val="545454"/>
    <a:srgbClr val="FFFFFF"/>
    <a:srgbClr val="9C9C9C"/>
    <a:srgbClr val="C9002B"/>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524E83-1410-4EE7-823F-29F4615D63C2}" v="2" dt="2024-06-20T01:12:41.1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33" autoAdjust="0"/>
    <p:restoredTop sz="96353" autoAdjust="0"/>
  </p:normalViewPr>
  <p:slideViewPr>
    <p:cSldViewPr snapToGrid="0">
      <p:cViewPr varScale="1">
        <p:scale>
          <a:sx n="118" d="100"/>
          <a:sy n="118" d="100"/>
        </p:scale>
        <p:origin x="65" y="83"/>
      </p:cViewPr>
      <p:guideLst>
        <p:guide orient="horz" pos="368"/>
        <p:guide pos="3840"/>
        <p:guide orient="horz" pos="3952"/>
      </p:guideLst>
    </p:cSldViewPr>
  </p:slideViewPr>
  <p:notesTextViewPr>
    <p:cViewPr>
      <p:scale>
        <a:sx n="1" d="1"/>
        <a:sy n="1" d="1"/>
      </p:scale>
      <p:origin x="0" y="0"/>
    </p:cViewPr>
  </p:notesTextViewPr>
  <p:sorterViewPr>
    <p:cViewPr>
      <p:scale>
        <a:sx n="83" d="100"/>
        <a:sy n="8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08/30/2024</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08/30/2024</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MSC_プロダクト資料中表紙">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616351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2736022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0505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235855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0014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5" name="角丸四角形 3">
            <a:extLst>
              <a:ext uri="{FF2B5EF4-FFF2-40B4-BE49-F238E27FC236}">
                <a16:creationId xmlns:a16="http://schemas.microsoft.com/office/drawing/2014/main" id="{2CC47485-4A42-D64C-7E8C-A32DEF761A86}"/>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6" name="テキスト ボックス 15">
            <a:extLst>
              <a:ext uri="{FF2B5EF4-FFF2-40B4-BE49-F238E27FC236}">
                <a16:creationId xmlns:a16="http://schemas.microsoft.com/office/drawing/2014/main" id="{D4D24651-38FB-272A-C95E-94E31536F684}"/>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47582459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4377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692944" y="1565317"/>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1872803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79330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11.xml"/><Relationship Id="rId7"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emf"/><Relationship Id="rId4" Type="http://schemas.openxmlformats.org/officeDocument/2006/relationships/slideLayout" Target="../slideLayouts/slideLayout12.xml"/><Relationship Id="rId9"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0"/>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1" imgW="7772400" imgH="10058400" progId="TCLayout.ActiveDocument.1">
                  <p:embed/>
                </p:oleObj>
              </mc:Choice>
              <mc:Fallback>
                <p:oleObj name="think-cell スライド" r:id="rId11" imgW="7772400" imgH="10058400" progId="TCLayout.ActiveDocument.1">
                  <p:embed/>
                  <p:pic>
                    <p:nvPicPr>
                      <p:cNvPr id="0" name=""/>
                      <p:cNvPicPr/>
                      <p:nvPr/>
                    </p:nvPicPr>
                    <p:blipFill>
                      <a:blip r:embed="rId12"/>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13486BB1-D179-E3EF-7DED-9D81B67E1821}"/>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 id="2147484457" r:id="rId6"/>
    <p:sldLayoutId id="2147484461" r:id="rId7"/>
    <p:sldLayoutId id="2147484462" r:id="rId8"/>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8"/>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9" imgW="7772400" imgH="10058400" progId="TCLayout.ActiveDocument.1">
                  <p:embed/>
                </p:oleObj>
              </mc:Choice>
              <mc:Fallback>
                <p:oleObj name="think-cell スライド" r:id="rId9"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E9BD3B0B-6A01-4E5F-BB29-E67072C471C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14508790"/>
      </p:ext>
    </p:extLst>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hyperlink" Target="https://ads-help.yahoo-net.jp/s/article/H000044177?language=ja"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2" Type="http://schemas.openxmlformats.org/officeDocument/2006/relationships/image" Target="../media/image8.png"/><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hyperlink" Target="https://ads-help.yahoo-net.jp/s/article/H000044177?language=ja"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617&amp;o=default" TargetMode="External"/><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hyperlink" Target="https://ads-help.yahoo-net.jp/s/article/H000044177?language=j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mn-ea"/>
                <a:ea typeface="+mn-ea"/>
              </a:rPr>
              <a:t>2023/10/20</a:t>
            </a:r>
            <a:endParaRPr lang="ja-JP" altLang="en-US" dirty="0">
              <a:latin typeface="+mn-ea"/>
              <a:ea typeface="+mn-ea"/>
            </a:endParaRPr>
          </a:p>
        </p:txBody>
      </p:sp>
      <p:sp>
        <p:nvSpPr>
          <p:cNvPr id="5" name="テキスト プレースホルダー 4">
            <a:extLst>
              <a:ext uri="{FF2B5EF4-FFF2-40B4-BE49-F238E27FC236}">
                <a16:creationId xmlns:a16="http://schemas.microsoft.com/office/drawing/2014/main" id="{0D41D0C4-FC12-BADA-A46E-CF63583EEDC2}"/>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mn-ea"/>
                <a:ea typeface="+mn-ea"/>
              </a:rPr>
              <a:t>LINE</a:t>
            </a:r>
            <a:r>
              <a:rPr lang="ja-JP" altLang="en-US" dirty="0">
                <a:latin typeface="+mn-ea"/>
                <a:ea typeface="+mn-ea"/>
              </a:rPr>
              <a:t>ヤフー株式会社</a:t>
            </a: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xfrm>
            <a:off x="587375" y="2396354"/>
            <a:ext cx="11017250" cy="20652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ja-JP" altLang="en-US" dirty="0">
                <a:latin typeface="+mn-ea"/>
                <a:ea typeface="+mn-ea"/>
              </a:rPr>
              <a:t>タイアップ広告・クリエイティブ企画商品の</a:t>
            </a:r>
            <a:br>
              <a:rPr lang="ja-JP" altLang="en-US" dirty="0">
                <a:latin typeface="+mn-ea"/>
                <a:ea typeface="+mn-ea"/>
              </a:rPr>
            </a:br>
            <a:r>
              <a:rPr lang="ja-JP" altLang="en-US" dirty="0">
                <a:latin typeface="+mn-ea"/>
                <a:ea typeface="+mn-ea"/>
              </a:rPr>
              <a:t>誘導広告クリエイティブにおける</a:t>
            </a:r>
            <a:br>
              <a:rPr lang="ja-JP" altLang="en-US" dirty="0">
                <a:latin typeface="+mn-ea"/>
                <a:ea typeface="+mn-ea"/>
              </a:rPr>
            </a:br>
            <a:r>
              <a:rPr lang="ja-JP" altLang="en-US" dirty="0">
                <a:latin typeface="+mn-ea"/>
                <a:ea typeface="+mn-ea"/>
              </a:rPr>
              <a:t>表記ガイドライン</a:t>
            </a:r>
          </a:p>
        </p:txBody>
      </p:sp>
    </p:spTree>
    <p:extLst>
      <p:ext uri="{BB962C8B-B14F-4D97-AF65-F5344CB8AC3E}">
        <p14:creationId xmlns:p14="http://schemas.microsoft.com/office/powerpoint/2010/main" val="356336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456FC34F-1FCA-952F-0B11-C6E4DAD60434}"/>
              </a:ext>
            </a:extLst>
          </p:cNvPr>
          <p:cNvPicPr>
            <a:picLocks noChangeAspect="1"/>
          </p:cNvPicPr>
          <p:nvPr/>
        </p:nvPicPr>
        <p:blipFill>
          <a:blip r:embed="rId3"/>
          <a:stretch>
            <a:fillRect/>
          </a:stretch>
        </p:blipFill>
        <p:spPr>
          <a:xfrm>
            <a:off x="1497950" y="2314235"/>
            <a:ext cx="9211974" cy="2666624"/>
          </a:xfrm>
          <a:prstGeom prst="rect">
            <a:avLst/>
          </a:prstGeom>
        </p:spPr>
      </p:pic>
    </p:spTree>
    <p:extLst>
      <p:ext uri="{BB962C8B-B14F-4D97-AF65-F5344CB8AC3E}">
        <p14:creationId xmlns:p14="http://schemas.microsoft.com/office/powerpoint/2010/main" val="25362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テキストの使用方法</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696C2908-8237-CFA6-8D25-F770C3CC3D4A}"/>
              </a:ext>
            </a:extLst>
          </p:cNvPr>
          <p:cNvPicPr>
            <a:picLocks noChangeAspect="1"/>
          </p:cNvPicPr>
          <p:nvPr/>
        </p:nvPicPr>
        <p:blipFill>
          <a:blip r:embed="rId3"/>
          <a:stretch>
            <a:fillRect/>
          </a:stretch>
        </p:blipFill>
        <p:spPr>
          <a:xfrm>
            <a:off x="1747068" y="1268413"/>
            <a:ext cx="3865804" cy="4495867"/>
          </a:xfrm>
          <a:prstGeom prst="rect">
            <a:avLst/>
          </a:prstGeom>
        </p:spPr>
      </p:pic>
    </p:spTree>
    <p:extLst>
      <p:ext uri="{BB962C8B-B14F-4D97-AF65-F5344CB8AC3E}">
        <p14:creationId xmlns:p14="http://schemas.microsoft.com/office/powerpoint/2010/main" val="2893062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213D2C9D-C1F3-D785-8AD8-26D8F4E1DA42}"/>
              </a:ext>
            </a:extLst>
          </p:cNvPr>
          <p:cNvPicPr>
            <a:picLocks noChangeAspect="1"/>
          </p:cNvPicPr>
          <p:nvPr/>
        </p:nvPicPr>
        <p:blipFill>
          <a:blip r:embed="rId3"/>
          <a:stretch>
            <a:fillRect/>
          </a:stretch>
        </p:blipFill>
        <p:spPr>
          <a:xfrm>
            <a:off x="714815" y="1481686"/>
            <a:ext cx="3947720" cy="2487064"/>
          </a:xfrm>
          <a:prstGeom prst="rect">
            <a:avLst/>
          </a:prstGeom>
        </p:spPr>
      </p:pic>
      <p:sp>
        <p:nvSpPr>
          <p:cNvPr id="2" name="テキスト ボックス 1">
            <a:extLst>
              <a:ext uri="{FF2B5EF4-FFF2-40B4-BE49-F238E27FC236}">
                <a16:creationId xmlns:a16="http://schemas.microsoft.com/office/drawing/2014/main" id="{9E362394-F1B5-9C96-20A4-0C0B29ACA993}"/>
              </a:ext>
            </a:extLst>
          </p:cNvPr>
          <p:cNvSpPr txBox="1"/>
          <p:nvPr/>
        </p:nvSpPr>
        <p:spPr>
          <a:xfrm>
            <a:off x="742384" y="1268413"/>
            <a:ext cx="1172116"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クリアスペース</a:t>
            </a:r>
          </a:p>
        </p:txBody>
      </p:sp>
      <p:pic>
        <p:nvPicPr>
          <p:cNvPr id="8" name="図 7">
            <a:extLst>
              <a:ext uri="{FF2B5EF4-FFF2-40B4-BE49-F238E27FC236}">
                <a16:creationId xmlns:a16="http://schemas.microsoft.com/office/drawing/2014/main" id="{7204BBAB-8510-3AAC-7C1C-908AEB81B5D8}"/>
              </a:ext>
            </a:extLst>
          </p:cNvPr>
          <p:cNvPicPr>
            <a:picLocks noChangeAspect="1"/>
          </p:cNvPicPr>
          <p:nvPr/>
        </p:nvPicPr>
        <p:blipFill>
          <a:blip r:embed="rId4"/>
          <a:stretch>
            <a:fillRect/>
          </a:stretch>
        </p:blipFill>
        <p:spPr>
          <a:xfrm>
            <a:off x="5094632" y="1670742"/>
            <a:ext cx="6617943" cy="4021341"/>
          </a:xfrm>
          <a:prstGeom prst="rect">
            <a:avLst/>
          </a:prstGeom>
        </p:spPr>
      </p:pic>
      <p:sp>
        <p:nvSpPr>
          <p:cNvPr id="9" name="テキスト ボックス 8">
            <a:extLst>
              <a:ext uri="{FF2B5EF4-FFF2-40B4-BE49-F238E27FC236}">
                <a16:creationId xmlns:a16="http://schemas.microsoft.com/office/drawing/2014/main" id="{BA2CF730-5680-482F-2B4E-7A699541B70B}"/>
              </a:ext>
            </a:extLst>
          </p:cNvPr>
          <p:cNvSpPr txBox="1"/>
          <p:nvPr/>
        </p:nvSpPr>
        <p:spPr>
          <a:xfrm>
            <a:off x="5068347" y="1268413"/>
            <a:ext cx="607859" cy="2616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rgbClr val="000000"/>
                </a:solidFill>
                <a:effectLst/>
                <a:uLnTx/>
                <a:uFillTx/>
                <a:latin typeface="Calibri" panose="020F0502020204030204" pitchFamily="34" charset="0"/>
                <a:ea typeface="メイリオ" panose="020B0604030504040204" pitchFamily="34" charset="-128"/>
                <a:cs typeface="+mn-cs"/>
              </a:rPr>
              <a:t>カラー</a:t>
            </a:r>
          </a:p>
        </p:txBody>
      </p:sp>
    </p:spTree>
    <p:extLst>
      <p:ext uri="{BB962C8B-B14F-4D97-AF65-F5344CB8AC3E}">
        <p14:creationId xmlns:p14="http://schemas.microsoft.com/office/powerpoint/2010/main" val="3052244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9E362394-F1B5-9C96-20A4-0C0B29ACA993}"/>
              </a:ext>
            </a:extLst>
          </p:cNvPr>
          <p:cNvSpPr txBox="1"/>
          <p:nvPr/>
        </p:nvSpPr>
        <p:spPr>
          <a:xfrm>
            <a:off x="1530036" y="1268413"/>
            <a:ext cx="1454244" cy="261610"/>
          </a:xfrm>
          <a:prstGeom prst="rect">
            <a:avLst/>
          </a:prstGeom>
          <a:noFill/>
        </p:spPr>
        <p:txBody>
          <a:bodyPr wrap="none" rtlCol="0">
            <a:spAutoFit/>
          </a:bodyPr>
          <a:lstStyle/>
          <a:p>
            <a:pPr algn="l"/>
            <a:r>
              <a:rPr lang="ja-JP" altLang="en-US" sz="1100" dirty="0"/>
              <a:t>ロゴと背景色の関係</a:t>
            </a:r>
            <a:endParaRPr kumimoji="1" lang="ja-JP" altLang="en-US" sz="1100" dirty="0"/>
          </a:p>
        </p:txBody>
      </p:sp>
      <p:pic>
        <p:nvPicPr>
          <p:cNvPr id="11" name="図 10">
            <a:extLst>
              <a:ext uri="{FF2B5EF4-FFF2-40B4-BE49-F238E27FC236}">
                <a16:creationId xmlns:a16="http://schemas.microsoft.com/office/drawing/2014/main" id="{F46D9A17-BEDF-D218-821F-31A3BAB664D2}"/>
              </a:ext>
            </a:extLst>
          </p:cNvPr>
          <p:cNvPicPr>
            <a:picLocks noChangeAspect="1"/>
          </p:cNvPicPr>
          <p:nvPr/>
        </p:nvPicPr>
        <p:blipFill>
          <a:blip r:embed="rId3"/>
          <a:stretch>
            <a:fillRect/>
          </a:stretch>
        </p:blipFill>
        <p:spPr>
          <a:xfrm>
            <a:off x="1312754" y="1604690"/>
            <a:ext cx="9589650" cy="4956448"/>
          </a:xfrm>
          <a:prstGeom prst="rect">
            <a:avLst/>
          </a:prstGeom>
        </p:spPr>
      </p:pic>
    </p:spTree>
    <p:extLst>
      <p:ext uri="{BB962C8B-B14F-4D97-AF65-F5344CB8AC3E}">
        <p14:creationId xmlns:p14="http://schemas.microsoft.com/office/powerpoint/2010/main" val="1814677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9E362394-F1B5-9C96-20A4-0C0B29ACA993}"/>
              </a:ext>
            </a:extLst>
          </p:cNvPr>
          <p:cNvSpPr txBox="1"/>
          <p:nvPr/>
        </p:nvSpPr>
        <p:spPr>
          <a:xfrm>
            <a:off x="2082297" y="1268413"/>
            <a:ext cx="607859" cy="261610"/>
          </a:xfrm>
          <a:prstGeom prst="rect">
            <a:avLst/>
          </a:prstGeom>
          <a:noFill/>
        </p:spPr>
        <p:txBody>
          <a:bodyPr wrap="none" rtlCol="0">
            <a:spAutoFit/>
          </a:bodyPr>
          <a:lstStyle/>
          <a:p>
            <a:pPr algn="l"/>
            <a:r>
              <a:rPr lang="ja-JP" altLang="en-US" sz="1100" dirty="0"/>
              <a:t>禁止例</a:t>
            </a:r>
            <a:endParaRPr kumimoji="1" lang="ja-JP" altLang="en-US" sz="1100" dirty="0"/>
          </a:p>
        </p:txBody>
      </p:sp>
      <p:pic>
        <p:nvPicPr>
          <p:cNvPr id="10" name="図 9">
            <a:extLst>
              <a:ext uri="{FF2B5EF4-FFF2-40B4-BE49-F238E27FC236}">
                <a16:creationId xmlns:a16="http://schemas.microsoft.com/office/drawing/2014/main" id="{489644AC-3F44-CB72-4CC3-FF1D63458B1B}"/>
              </a:ext>
            </a:extLst>
          </p:cNvPr>
          <p:cNvPicPr>
            <a:picLocks noChangeAspect="1"/>
          </p:cNvPicPr>
          <p:nvPr/>
        </p:nvPicPr>
        <p:blipFill>
          <a:blip r:embed="rId3"/>
          <a:stretch>
            <a:fillRect/>
          </a:stretch>
        </p:blipFill>
        <p:spPr>
          <a:xfrm>
            <a:off x="2157312" y="1676595"/>
            <a:ext cx="7864874" cy="4730641"/>
          </a:xfrm>
          <a:prstGeom prst="rect">
            <a:avLst/>
          </a:prstGeom>
        </p:spPr>
      </p:pic>
    </p:spTree>
    <p:extLst>
      <p:ext uri="{BB962C8B-B14F-4D97-AF65-F5344CB8AC3E}">
        <p14:creationId xmlns:p14="http://schemas.microsoft.com/office/powerpoint/2010/main" val="2719817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9E362394-F1B5-9C96-20A4-0C0B29ACA993}"/>
              </a:ext>
            </a:extLst>
          </p:cNvPr>
          <p:cNvSpPr txBox="1"/>
          <p:nvPr/>
        </p:nvSpPr>
        <p:spPr>
          <a:xfrm>
            <a:off x="2082297" y="1268413"/>
            <a:ext cx="607859" cy="261610"/>
          </a:xfrm>
          <a:prstGeom prst="rect">
            <a:avLst/>
          </a:prstGeom>
          <a:noFill/>
        </p:spPr>
        <p:txBody>
          <a:bodyPr wrap="none" rtlCol="0">
            <a:spAutoFit/>
          </a:bodyPr>
          <a:lstStyle/>
          <a:p>
            <a:pPr algn="l"/>
            <a:r>
              <a:rPr lang="ja-JP" altLang="en-US" sz="1100" dirty="0"/>
              <a:t>禁止例</a:t>
            </a:r>
            <a:endParaRPr kumimoji="1" lang="ja-JP" altLang="en-US" sz="1100" dirty="0"/>
          </a:p>
        </p:txBody>
      </p:sp>
      <p:pic>
        <p:nvPicPr>
          <p:cNvPr id="10" name="図 9">
            <a:extLst>
              <a:ext uri="{FF2B5EF4-FFF2-40B4-BE49-F238E27FC236}">
                <a16:creationId xmlns:a16="http://schemas.microsoft.com/office/drawing/2014/main" id="{FF87B3FE-BA6B-0AB0-7F6C-4D7FAAC19C0A}"/>
              </a:ext>
            </a:extLst>
          </p:cNvPr>
          <p:cNvPicPr>
            <a:picLocks noChangeAspect="1"/>
          </p:cNvPicPr>
          <p:nvPr/>
        </p:nvPicPr>
        <p:blipFill>
          <a:blip r:embed="rId3"/>
          <a:stretch>
            <a:fillRect/>
          </a:stretch>
        </p:blipFill>
        <p:spPr>
          <a:xfrm>
            <a:off x="2166839" y="1659060"/>
            <a:ext cx="7826128" cy="2460266"/>
          </a:xfrm>
          <a:prstGeom prst="rect">
            <a:avLst/>
          </a:prstGeom>
        </p:spPr>
      </p:pic>
    </p:spTree>
    <p:extLst>
      <p:ext uri="{BB962C8B-B14F-4D97-AF65-F5344CB8AC3E}">
        <p14:creationId xmlns:p14="http://schemas.microsoft.com/office/powerpoint/2010/main" val="2374727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9E362394-F1B5-9C96-20A4-0C0B29ACA993}"/>
              </a:ext>
            </a:extLst>
          </p:cNvPr>
          <p:cNvSpPr txBox="1"/>
          <p:nvPr/>
        </p:nvSpPr>
        <p:spPr>
          <a:xfrm>
            <a:off x="2082297" y="1268413"/>
            <a:ext cx="607859" cy="261610"/>
          </a:xfrm>
          <a:prstGeom prst="rect">
            <a:avLst/>
          </a:prstGeom>
          <a:noFill/>
        </p:spPr>
        <p:txBody>
          <a:bodyPr wrap="none" rtlCol="0">
            <a:spAutoFit/>
          </a:bodyPr>
          <a:lstStyle/>
          <a:p>
            <a:pPr algn="l"/>
            <a:r>
              <a:rPr lang="ja-JP" altLang="en-US" sz="1100" dirty="0"/>
              <a:t>禁止例</a:t>
            </a:r>
            <a:endParaRPr kumimoji="1" lang="ja-JP" altLang="en-US" sz="1100" dirty="0"/>
          </a:p>
        </p:txBody>
      </p:sp>
      <p:pic>
        <p:nvPicPr>
          <p:cNvPr id="10" name="図 9">
            <a:extLst>
              <a:ext uri="{FF2B5EF4-FFF2-40B4-BE49-F238E27FC236}">
                <a16:creationId xmlns:a16="http://schemas.microsoft.com/office/drawing/2014/main" id="{79888D26-5046-F0F9-0818-3FBB538323CF}"/>
              </a:ext>
            </a:extLst>
          </p:cNvPr>
          <p:cNvPicPr>
            <a:picLocks noChangeAspect="1"/>
          </p:cNvPicPr>
          <p:nvPr/>
        </p:nvPicPr>
        <p:blipFill>
          <a:blip r:embed="rId3"/>
          <a:stretch>
            <a:fillRect/>
          </a:stretch>
        </p:blipFill>
        <p:spPr>
          <a:xfrm>
            <a:off x="2134441" y="1658732"/>
            <a:ext cx="8023547" cy="4045361"/>
          </a:xfrm>
          <a:prstGeom prst="rect">
            <a:avLst/>
          </a:prstGeom>
        </p:spPr>
      </p:pic>
    </p:spTree>
    <p:extLst>
      <p:ext uri="{BB962C8B-B14F-4D97-AF65-F5344CB8AC3E}">
        <p14:creationId xmlns:p14="http://schemas.microsoft.com/office/powerpoint/2010/main" val="4226654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ヤフーテキストの使用方法</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7827B47E-1E8C-26EC-F2B6-1BCB8D8540F4}"/>
              </a:ext>
            </a:extLst>
          </p:cNvPr>
          <p:cNvPicPr>
            <a:picLocks noChangeAspect="1"/>
          </p:cNvPicPr>
          <p:nvPr/>
        </p:nvPicPr>
        <p:blipFill>
          <a:blip r:embed="rId3"/>
          <a:stretch>
            <a:fillRect/>
          </a:stretch>
        </p:blipFill>
        <p:spPr>
          <a:xfrm>
            <a:off x="1788226" y="1421058"/>
            <a:ext cx="8622958" cy="5095384"/>
          </a:xfrm>
          <a:prstGeom prst="rect">
            <a:avLst/>
          </a:prstGeom>
        </p:spPr>
      </p:pic>
    </p:spTree>
    <p:extLst>
      <p:ext uri="{BB962C8B-B14F-4D97-AF65-F5344CB8AC3E}">
        <p14:creationId xmlns:p14="http://schemas.microsoft.com/office/powerpoint/2010/main" val="2306018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 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ヤフーテキストの使用方法</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87F7CB5A-ADDE-0C78-9E9F-FCB772CE0E51}"/>
              </a:ext>
            </a:extLst>
          </p:cNvPr>
          <p:cNvPicPr>
            <a:picLocks noChangeAspect="1"/>
          </p:cNvPicPr>
          <p:nvPr/>
        </p:nvPicPr>
        <p:blipFill>
          <a:blip r:embed="rId3"/>
          <a:stretch>
            <a:fillRect/>
          </a:stretch>
        </p:blipFill>
        <p:spPr>
          <a:xfrm>
            <a:off x="1831387" y="1058516"/>
            <a:ext cx="8543886" cy="5520910"/>
          </a:xfrm>
          <a:prstGeom prst="rect">
            <a:avLst/>
          </a:prstGeom>
        </p:spPr>
      </p:pic>
    </p:spTree>
    <p:extLst>
      <p:ext uri="{BB962C8B-B14F-4D97-AF65-F5344CB8AC3E}">
        <p14:creationId xmlns:p14="http://schemas.microsoft.com/office/powerpoint/2010/main" val="2102778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96223"/>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本ガイドラインについて</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15ED2D92-7684-2DE9-48F4-094DFFBC4F57}"/>
              </a:ext>
            </a:extLst>
          </p:cNvPr>
          <p:cNvSpPr/>
          <p:nvPr/>
        </p:nvSpPr>
        <p:spPr>
          <a:xfrm>
            <a:off x="612152" y="1268413"/>
            <a:ext cx="10759000" cy="3631763"/>
          </a:xfrm>
          <a:prstGeom prst="rect">
            <a:avLst/>
          </a:prstGeom>
        </p:spPr>
        <p:txBody>
          <a:bodyPr wrap="square">
            <a:spAutoFit/>
          </a:bodyPr>
          <a:lstStyle/>
          <a:p>
            <a:pPr eaLnBrk="1" fontAlgn="auto" hangingPunct="1">
              <a:spcBef>
                <a:spcPts val="0"/>
              </a:spcBef>
              <a:spcAft>
                <a:spcPts val="0"/>
              </a:spcAft>
            </a:pPr>
            <a:r>
              <a:rPr lang="ja-JP" altLang="en-US" sz="1600" dirty="0">
                <a:solidFill>
                  <a:srgbClr val="0D0D0D"/>
                </a:solidFill>
                <a:latin typeface="メイリオ" panose="020B0604030504040204" pitchFamily="50" charset="-128"/>
                <a:ea typeface="メイリオ" panose="020B0604030504040204" pitchFamily="50" charset="-128"/>
              </a:rPr>
              <a:t>下記のタイアップ広告およびクリエイティブ企画商品への誘導広告を、広告主様、代理店様で制作いただく場合、</a:t>
            </a:r>
            <a:endParaRPr lang="en-US" altLang="ja-JP" sz="16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0D0D0D"/>
                </a:solidFill>
                <a:latin typeface="メイリオ" panose="020B0604030504040204" pitchFamily="50" charset="-128"/>
                <a:ea typeface="メイリオ" panose="020B0604030504040204" pitchFamily="50" charset="-128"/>
              </a:rPr>
              <a:t>本ガイドラインを遵守してください。</a:t>
            </a:r>
            <a:endParaRPr lang="en-US" altLang="ja-JP" sz="16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lang="en-US" altLang="ja-JP" sz="1600" dirty="0">
              <a:solidFill>
                <a:srgbClr val="0D0D0D"/>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対象商品</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■タイアップ広告</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ニュース　タイアップ</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err="1">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タイアップ</a:t>
            </a: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 SDGs</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スポンサードコンテンツ</a:t>
            </a: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ファイナンス　タイアップ</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・スポーツナビ　タイアップ</a:t>
            </a: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　タイアップ</a:t>
            </a:r>
          </a:p>
          <a:p>
            <a:pPr eaLnBrk="1" fontAlgn="auto" hangingPunct="1">
              <a:spcBef>
                <a:spcPts val="0"/>
              </a:spcBef>
              <a:spcAft>
                <a:spcPts val="0"/>
              </a:spcAft>
            </a:pP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■クリエイティブ企画商品</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トップページ カスタマイズ企画（</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PC</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版・スマホ版・マルチデバイス版）</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トップページ カスタマイズ企画　ライト版</a:t>
            </a:r>
            <a:endPar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トップページ インタラクション企画（</a:t>
            </a:r>
            <a:r>
              <a:rPr lang="en-US" altLang="ja-JP"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PC</a:t>
            </a:r>
            <a:r>
              <a:rPr lang="ja-JP" altLang="en-US" sz="14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版・スマホ版・マルチデバイス版</a:t>
            </a:r>
            <a:r>
              <a:rPr lang="ja-JP" altLang="en-US"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755109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28791"/>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誘導広告クリエイティブ 表記ガイドライン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サービスにおけるタイアップ広告</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14" name="正方形/長方形 13"/>
          <p:cNvSpPr/>
          <p:nvPr/>
        </p:nvSpPr>
        <p:spPr>
          <a:xfrm>
            <a:off x="354221" y="1045895"/>
            <a:ext cx="9187039" cy="2900794"/>
          </a:xfrm>
          <a:prstGeom prst="rect">
            <a:avLst/>
          </a:prstGeom>
        </p:spPr>
        <p:txBody>
          <a:bodyPr wrap="square">
            <a:spAutoFit/>
          </a:bodyPr>
          <a:lstStyle/>
          <a:p>
            <a:pPr eaLnBrk="1" fontAlgn="auto" hangingPunct="1">
              <a:spcBef>
                <a:spcPts val="0"/>
              </a:spcBef>
              <a:spcAft>
                <a:spcPts val="0"/>
              </a:spcAft>
            </a:pPr>
            <a:r>
              <a:rPr lang="ja-JP" altLang="en-US" sz="1600" kern="0" dirty="0">
                <a:solidFill>
                  <a:srgbClr val="0D0D0D"/>
                </a:solidFill>
                <a:latin typeface="+mn-ea"/>
                <a:ea typeface="+mn-ea"/>
                <a:cs typeface="メイリオ" panose="020B0604030504040204" pitchFamily="50" charset="-128"/>
              </a:rPr>
              <a:t>（１）画像タイプ</a:t>
            </a:r>
            <a:endParaRPr lang="en-US" altLang="ja-JP" sz="160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a:t>
            </a:r>
            <a:r>
              <a:rPr lang="en-US" altLang="ja-JP" sz="1050" kern="0" dirty="0">
                <a:solidFill>
                  <a:srgbClr val="0D0D0D"/>
                </a:solidFill>
                <a:latin typeface="+mn-ea"/>
                <a:ea typeface="+mn-ea"/>
                <a:cs typeface="メイリオ" panose="020B0604030504040204" pitchFamily="50" charset="-128"/>
              </a:rPr>
              <a:t>Yahoo!</a:t>
            </a:r>
            <a:r>
              <a:rPr lang="ja-JP" altLang="en-US" sz="1050" kern="0" dirty="0">
                <a:solidFill>
                  <a:srgbClr val="0D0D0D"/>
                </a:solidFill>
                <a:latin typeface="+mn-ea"/>
                <a:ea typeface="+mn-ea"/>
                <a:cs typeface="メイリオ" panose="020B0604030504040204" pitchFamily="50" charset="-128"/>
              </a:rPr>
              <a:t>サービスロゴ」＋「広告・広告主体者表記」を必ずセットで掲載</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prstClr val="black"/>
                </a:solidFill>
                <a:latin typeface="+mn-ea"/>
                <a:ea typeface="+mn-ea"/>
                <a:cs typeface="メイリオ" panose="020B0604030504040204" pitchFamily="50" charset="-128"/>
              </a:rPr>
              <a:t>・</a:t>
            </a:r>
            <a:r>
              <a:rPr lang="ja-JP" altLang="en-US" sz="1050" kern="0" dirty="0">
                <a:solidFill>
                  <a:srgbClr val="C9002C"/>
                </a:solidFill>
                <a:latin typeface="+mn-ea"/>
                <a:ea typeface="+mn-ea"/>
                <a:cs typeface="メイリオ" panose="020B0604030504040204" pitchFamily="50" charset="-128"/>
              </a:rPr>
              <a:t>上記</a:t>
            </a:r>
            <a:r>
              <a:rPr lang="en-US" altLang="ja-JP" sz="1050" kern="0" dirty="0">
                <a:solidFill>
                  <a:srgbClr val="C9002C"/>
                </a:solidFill>
                <a:latin typeface="+mn-ea"/>
                <a:ea typeface="+mn-ea"/>
                <a:cs typeface="メイリオ" panose="020B0604030504040204" pitchFamily="50" charset="-128"/>
              </a:rPr>
              <a:t>2</a:t>
            </a:r>
            <a:r>
              <a:rPr lang="ja-JP" altLang="en-US" sz="1050" kern="0" dirty="0">
                <a:solidFill>
                  <a:srgbClr val="C9002C"/>
                </a:solidFill>
                <a:latin typeface="+mn-ea"/>
                <a:ea typeface="+mn-ea"/>
                <a:cs typeface="メイリオ" panose="020B0604030504040204" pitchFamily="50" charset="-128"/>
              </a:rPr>
              <a:t>要素は最大限離す必要があるため、以下のいずれかの通り対角線上に配置</a:t>
            </a:r>
            <a:endParaRPr lang="en-US" altLang="ja-JP" sz="1050" kern="0" dirty="0">
              <a:solidFill>
                <a:srgbClr val="C9002C"/>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prstClr val="black"/>
                </a:solidFill>
                <a:latin typeface="+mn-ea"/>
                <a:ea typeface="+mn-ea"/>
                <a:cs typeface="メイリオ" panose="020B0604030504040204" pitchFamily="50" charset="-128"/>
              </a:rPr>
              <a:t>　</a:t>
            </a:r>
            <a:r>
              <a:rPr lang="ja-JP" altLang="en-US" sz="1050" kern="0" dirty="0">
                <a:solidFill>
                  <a:srgbClr val="0D0D0D"/>
                </a:solidFill>
                <a:latin typeface="+mn-ea"/>
                <a:ea typeface="+mn-ea"/>
                <a:cs typeface="メイリオ" panose="020B0604030504040204" pitchFamily="50" charset="-128"/>
              </a:rPr>
              <a:t>　①</a:t>
            </a:r>
            <a:r>
              <a:rPr lang="en-US" altLang="ja-JP" sz="1050" kern="0" dirty="0">
                <a:solidFill>
                  <a:srgbClr val="0D0D0D"/>
                </a:solidFill>
                <a:latin typeface="+mn-ea"/>
                <a:ea typeface="+mn-ea"/>
                <a:cs typeface="メイリオ" panose="020B0604030504040204" pitchFamily="50" charset="-128"/>
              </a:rPr>
              <a:t>Yahoo!</a:t>
            </a:r>
            <a:r>
              <a:rPr lang="ja-JP" altLang="en-US" sz="1050" kern="0" dirty="0">
                <a:solidFill>
                  <a:srgbClr val="0D0D0D"/>
                </a:solidFill>
                <a:latin typeface="+mn-ea"/>
                <a:ea typeface="+mn-ea"/>
                <a:cs typeface="メイリオ" panose="020B0604030504040204" pitchFamily="50" charset="-128"/>
              </a:rPr>
              <a:t>サービスロゴ：左上、広告・広告主体者表記：右下</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　　②</a:t>
            </a:r>
            <a:r>
              <a:rPr lang="en-US" altLang="ja-JP" sz="1050" kern="0" dirty="0">
                <a:solidFill>
                  <a:srgbClr val="0D0D0D"/>
                </a:solidFill>
                <a:latin typeface="+mn-ea"/>
                <a:ea typeface="+mn-ea"/>
                <a:cs typeface="メイリオ" panose="020B0604030504040204" pitchFamily="50" charset="-128"/>
              </a:rPr>
              <a:t>Yahoo!</a:t>
            </a:r>
            <a:r>
              <a:rPr lang="ja-JP" altLang="en-US" sz="1050" kern="0" dirty="0">
                <a:solidFill>
                  <a:srgbClr val="0D0D0D"/>
                </a:solidFill>
                <a:latin typeface="+mn-ea"/>
                <a:ea typeface="+mn-ea"/>
                <a:cs typeface="メイリオ" panose="020B0604030504040204" pitchFamily="50" charset="-128"/>
              </a:rPr>
              <a:t>サービスロゴ：右上、広告・広告主体者表記：左下</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a:t>
            </a:r>
            <a:r>
              <a:rPr lang="en-US" altLang="ja-JP" sz="1050" kern="0" dirty="0">
                <a:solidFill>
                  <a:srgbClr val="0D0D0D"/>
                </a:solidFill>
                <a:latin typeface="+mn-ea"/>
                <a:ea typeface="+mn-ea"/>
                <a:cs typeface="メイリオ" panose="020B0604030504040204" pitchFamily="50" charset="-128"/>
              </a:rPr>
              <a:t>Yahoo!</a:t>
            </a:r>
            <a:r>
              <a:rPr lang="ja-JP" altLang="en-US" sz="1050" kern="0" dirty="0">
                <a:solidFill>
                  <a:srgbClr val="0D0D0D"/>
                </a:solidFill>
                <a:latin typeface="+mn-ea"/>
                <a:ea typeface="+mn-ea"/>
                <a:cs typeface="メイリオ" panose="020B0604030504040204" pitchFamily="50" charset="-128"/>
              </a:rPr>
              <a:t>サービスロゴは、視認性を確保できるサイズで掲載。</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　その他、使用にあたっては、</a:t>
            </a:r>
            <a:r>
              <a:rPr lang="en-US" altLang="ja-JP" sz="1050" kern="0" dirty="0">
                <a:solidFill>
                  <a:srgbClr val="0D0D0D"/>
                </a:solidFill>
                <a:latin typeface="+mn-ea"/>
                <a:ea typeface="+mn-ea"/>
                <a:cs typeface="メイリオ" panose="020B0604030504040204" pitchFamily="50" charset="-128"/>
              </a:rPr>
              <a:t>P6</a:t>
            </a:r>
            <a:r>
              <a:rPr lang="ja-JP" altLang="en-US" sz="1050" kern="0" dirty="0">
                <a:solidFill>
                  <a:srgbClr val="0D0D0D"/>
                </a:solidFill>
                <a:latin typeface="+mn-ea"/>
                <a:ea typeface="+mn-ea"/>
                <a:cs typeface="メイリオ" panose="020B0604030504040204" pitchFamily="50" charset="-128"/>
              </a:rPr>
              <a:t>～</a:t>
            </a:r>
            <a:r>
              <a:rPr lang="en-US" altLang="ja-JP" sz="1050" kern="0" dirty="0">
                <a:solidFill>
                  <a:srgbClr val="0D0D0D"/>
                </a:solidFill>
                <a:latin typeface="+mn-ea"/>
                <a:ea typeface="+mn-ea"/>
                <a:cs typeface="メイリオ" panose="020B0604030504040204" pitchFamily="50" charset="-128"/>
              </a:rPr>
              <a:t>11</a:t>
            </a:r>
            <a:r>
              <a:rPr lang="ja-JP" altLang="en-US" sz="1050" kern="0" dirty="0">
                <a:solidFill>
                  <a:srgbClr val="0D0D0D"/>
                </a:solidFill>
                <a:latin typeface="+mn-ea"/>
                <a:ea typeface="+mn-ea"/>
                <a:cs typeface="メイリオ" panose="020B0604030504040204" pitchFamily="50" charset="-128"/>
              </a:rPr>
              <a:t>の「</a:t>
            </a:r>
            <a:r>
              <a:rPr lang="en-US" altLang="ja-JP" sz="1050" kern="0" dirty="0">
                <a:solidFill>
                  <a:srgbClr val="0D0D0D"/>
                </a:solidFill>
                <a:latin typeface="+mn-ea"/>
                <a:ea typeface="+mn-ea"/>
                <a:cs typeface="メイリオ" panose="020B0604030504040204" pitchFamily="50" charset="-128"/>
              </a:rPr>
              <a:t>Yahoo! JAPAN</a:t>
            </a:r>
            <a:r>
              <a:rPr lang="ja-JP" altLang="en-US" sz="1050" kern="0" dirty="0">
                <a:solidFill>
                  <a:srgbClr val="0D0D0D"/>
                </a:solidFill>
                <a:latin typeface="+mn-ea"/>
                <a:ea typeface="+mn-ea"/>
                <a:cs typeface="メイリオ" panose="020B0604030504040204" pitchFamily="50" charset="-128"/>
              </a:rPr>
              <a:t>ブランドガイドライン」を遵守。</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dirty="0">
                <a:solidFill>
                  <a:srgbClr val="0D0D0D"/>
                </a:solidFill>
                <a:latin typeface="+mn-ea"/>
                <a:ea typeface="+mn-ea"/>
                <a:cs typeface="メイリオ" panose="020B0604030504040204" pitchFamily="50" charset="-128"/>
              </a:rPr>
              <a:t>・</a:t>
            </a:r>
            <a:r>
              <a:rPr lang="ja-JP" altLang="en-US" sz="1050" kern="0" dirty="0">
                <a:solidFill>
                  <a:srgbClr val="0D0D0D"/>
                </a:solidFill>
                <a:latin typeface="+mn-ea"/>
                <a:ea typeface="+mn-ea"/>
                <a:cs typeface="メイリオ" panose="020B0604030504040204" pitchFamily="50" charset="-128"/>
              </a:rPr>
              <a:t>広告・広告主体者表記は、以下いずれかの表記、形式で掲載。</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　　①提供：クライアント名（テキスト </a:t>
            </a:r>
            <a:r>
              <a:rPr lang="en-US" altLang="ja-JP" sz="1050" kern="0" dirty="0">
                <a:solidFill>
                  <a:srgbClr val="0D0D0D"/>
                </a:solidFill>
                <a:latin typeface="+mn-ea"/>
                <a:ea typeface="+mn-ea"/>
                <a:cs typeface="メイリオ" panose="020B0604030504040204" pitchFamily="50" charset="-128"/>
              </a:rPr>
              <a:t>or </a:t>
            </a:r>
            <a:r>
              <a:rPr lang="ja-JP" altLang="en-US" sz="1050" kern="0" dirty="0">
                <a:solidFill>
                  <a:srgbClr val="0D0D0D"/>
                </a:solidFill>
                <a:latin typeface="+mn-ea"/>
                <a:ea typeface="+mn-ea"/>
                <a:cs typeface="メイリオ" panose="020B0604030504040204" pitchFamily="50" charset="-128"/>
              </a:rPr>
              <a:t>ロゴ）</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mn-ea"/>
                <a:ea typeface="+mn-ea"/>
                <a:cs typeface="メイリオ" panose="020B0604030504040204" pitchFamily="50" charset="-128"/>
              </a:rPr>
              <a:t>　　②</a:t>
            </a:r>
            <a:r>
              <a:rPr lang="en-US" altLang="ja-JP" sz="1050" kern="0" dirty="0">
                <a:solidFill>
                  <a:srgbClr val="0D0D0D"/>
                </a:solidFill>
                <a:latin typeface="+mn-ea"/>
                <a:ea typeface="+mn-ea"/>
                <a:cs typeface="メイリオ" panose="020B0604030504040204" pitchFamily="50" charset="-128"/>
              </a:rPr>
              <a:t>Sponsored by </a:t>
            </a:r>
            <a:r>
              <a:rPr lang="ja-JP" altLang="en-US" sz="1050" kern="0" dirty="0">
                <a:solidFill>
                  <a:srgbClr val="0D0D0D"/>
                </a:solidFill>
                <a:latin typeface="+mn-ea"/>
                <a:ea typeface="+mn-ea"/>
                <a:cs typeface="メイリオ" panose="020B0604030504040204" pitchFamily="50" charset="-128"/>
              </a:rPr>
              <a:t>クライアント名（テキスト </a:t>
            </a:r>
            <a:r>
              <a:rPr lang="en-US" altLang="ja-JP" sz="1050" kern="0" dirty="0">
                <a:solidFill>
                  <a:srgbClr val="0D0D0D"/>
                </a:solidFill>
                <a:latin typeface="+mn-ea"/>
                <a:ea typeface="+mn-ea"/>
                <a:cs typeface="メイリオ" panose="020B0604030504040204" pitchFamily="50" charset="-128"/>
              </a:rPr>
              <a:t>or </a:t>
            </a:r>
            <a:r>
              <a:rPr lang="ja-JP" altLang="en-US" sz="1050" kern="0" dirty="0">
                <a:solidFill>
                  <a:srgbClr val="0D0D0D"/>
                </a:solidFill>
                <a:latin typeface="+mn-ea"/>
                <a:ea typeface="+mn-ea"/>
                <a:cs typeface="メイリオ" panose="020B0604030504040204" pitchFamily="50" charset="-128"/>
              </a:rPr>
              <a:t>ロゴ）</a:t>
            </a:r>
            <a:endParaRPr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mn-ea"/>
                <a:ea typeface="+mn-ea"/>
                <a:cs typeface="メイリオ" panose="020B0604030504040204" pitchFamily="50" charset="-128"/>
              </a:rPr>
              <a:t>　　</a:t>
            </a:r>
            <a:r>
              <a:rPr lang="en-US" altLang="ja-JP" sz="900" kern="0" dirty="0">
                <a:solidFill>
                  <a:srgbClr val="0D0D0D"/>
                </a:solidFill>
                <a:latin typeface="+mn-ea"/>
                <a:ea typeface="+mn-ea"/>
                <a:cs typeface="メイリオ" panose="020B0604030504040204" pitchFamily="50" charset="-128"/>
              </a:rPr>
              <a:t>※</a:t>
            </a:r>
            <a:r>
              <a:rPr lang="ja-JP" altLang="en-US" sz="900" kern="0" dirty="0">
                <a:solidFill>
                  <a:srgbClr val="0D0D0D"/>
                </a:solidFill>
                <a:latin typeface="+mn-ea"/>
                <a:ea typeface="+mn-ea"/>
                <a:cs typeface="メイリオ" panose="020B0604030504040204" pitchFamily="50" charset="-128"/>
              </a:rPr>
              <a:t>広告・広告主体者表記は、</a:t>
            </a:r>
            <a:r>
              <a:rPr lang="en-US" altLang="ja-JP" sz="900" kern="0" dirty="0">
                <a:solidFill>
                  <a:srgbClr val="0D0D0D"/>
                </a:solidFill>
                <a:latin typeface="+mn-ea"/>
                <a:ea typeface="+mn-ea"/>
                <a:cs typeface="メイリオ" panose="020B0604030504040204" pitchFamily="50" charset="-128"/>
              </a:rPr>
              <a:t>Yahoo!</a:t>
            </a:r>
            <a:r>
              <a:rPr lang="ja-JP" altLang="en-US" sz="900" kern="0" dirty="0">
                <a:solidFill>
                  <a:srgbClr val="0D0D0D"/>
                </a:solidFill>
                <a:latin typeface="+mn-ea"/>
                <a:ea typeface="+mn-ea"/>
                <a:cs typeface="メイリオ" panose="020B0604030504040204" pitchFamily="50" charset="-128"/>
              </a:rPr>
              <a:t>サービスロゴの</a:t>
            </a:r>
            <a:r>
              <a:rPr lang="en-US" altLang="ja-JP" sz="900" kern="0" dirty="0">
                <a:solidFill>
                  <a:srgbClr val="0D0D0D"/>
                </a:solidFill>
                <a:latin typeface="+mn-ea"/>
                <a:ea typeface="+mn-ea"/>
                <a:cs typeface="メイリオ" panose="020B0604030504040204" pitchFamily="50" charset="-128"/>
              </a:rPr>
              <a:t>60%</a:t>
            </a:r>
            <a:r>
              <a:rPr lang="ja-JP" altLang="en-US" sz="900" kern="0" dirty="0">
                <a:solidFill>
                  <a:srgbClr val="0D0D0D"/>
                </a:solidFill>
                <a:latin typeface="+mn-ea"/>
                <a:ea typeface="+mn-ea"/>
                <a:cs typeface="メイリオ" panose="020B0604030504040204" pitchFamily="50" charset="-128"/>
              </a:rPr>
              <a:t>～</a:t>
            </a:r>
            <a:r>
              <a:rPr lang="en-US" altLang="ja-JP" sz="900" kern="0" dirty="0">
                <a:solidFill>
                  <a:srgbClr val="0D0D0D"/>
                </a:solidFill>
                <a:latin typeface="+mn-ea"/>
                <a:ea typeface="+mn-ea"/>
                <a:cs typeface="メイリオ" panose="020B0604030504040204" pitchFamily="50" charset="-128"/>
              </a:rPr>
              <a:t>100%</a:t>
            </a:r>
            <a:r>
              <a:rPr lang="ja-JP" altLang="en-US" sz="900" kern="0" dirty="0">
                <a:solidFill>
                  <a:srgbClr val="0D0D0D"/>
                </a:solidFill>
                <a:latin typeface="+mn-ea"/>
                <a:ea typeface="+mn-ea"/>
                <a:cs typeface="メイリオ" panose="020B0604030504040204" pitchFamily="50" charset="-128"/>
              </a:rPr>
              <a:t>サイズを目安とする。</a:t>
            </a:r>
            <a:endParaRPr lang="en-US" altLang="ja-JP" sz="90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mn-ea"/>
                <a:ea typeface="+mn-ea"/>
                <a:cs typeface="メイリオ" panose="020B0604030504040204" pitchFamily="50" charset="-128"/>
              </a:rPr>
              <a:t>　　</a:t>
            </a:r>
            <a:r>
              <a:rPr lang="en-US" altLang="ja-JP" sz="900" kern="0" dirty="0">
                <a:solidFill>
                  <a:srgbClr val="0D0D0D"/>
                </a:solidFill>
                <a:latin typeface="+mn-ea"/>
                <a:ea typeface="+mn-ea"/>
                <a:cs typeface="メイリオ" panose="020B0604030504040204" pitchFamily="50" charset="-128"/>
              </a:rPr>
              <a:t>※</a:t>
            </a:r>
            <a:r>
              <a:rPr lang="ja-JP" altLang="en-US" sz="900" kern="0" dirty="0">
                <a:solidFill>
                  <a:srgbClr val="0D0D0D"/>
                </a:solidFill>
                <a:latin typeface="+mn-ea"/>
                <a:ea typeface="+mn-ea"/>
                <a:cs typeface="メイリオ" panose="020B0604030504040204" pitchFamily="50" charset="-128"/>
              </a:rPr>
              <a:t>ロゴの場合、「提供」「</a:t>
            </a:r>
            <a:r>
              <a:rPr lang="en-US" altLang="ja-JP" sz="900" kern="0" dirty="0">
                <a:solidFill>
                  <a:srgbClr val="0D0D0D"/>
                </a:solidFill>
                <a:latin typeface="+mn-ea"/>
                <a:ea typeface="+mn-ea"/>
                <a:cs typeface="メイリオ" panose="020B0604030504040204" pitchFamily="50" charset="-128"/>
              </a:rPr>
              <a:t>Sponsored by</a:t>
            </a:r>
            <a:r>
              <a:rPr lang="ja-JP" altLang="en-US" sz="900" kern="0" dirty="0">
                <a:solidFill>
                  <a:srgbClr val="0D0D0D"/>
                </a:solidFill>
                <a:latin typeface="+mn-ea"/>
                <a:ea typeface="+mn-ea"/>
                <a:cs typeface="メイリオ" panose="020B0604030504040204" pitchFamily="50" charset="-128"/>
              </a:rPr>
              <a:t>」の広告表記は非表示でも可。</a:t>
            </a:r>
            <a:endParaRPr lang="en-US" altLang="ja-JP" sz="900" kern="0" dirty="0">
              <a:solidFill>
                <a:srgbClr val="0D0D0D"/>
              </a:solidFill>
              <a:latin typeface="+mn-ea"/>
              <a:ea typeface="+mn-ea"/>
              <a:cs typeface="メイリオ" panose="020B0604030504040204" pitchFamily="50" charset="-128"/>
            </a:endParaRPr>
          </a:p>
          <a:p>
            <a:pPr algn="just" eaLnBrk="1" fontAlgn="auto" hangingPunct="1">
              <a:spcBef>
                <a:spcPts val="0"/>
              </a:spcBef>
              <a:spcAft>
                <a:spcPts val="0"/>
              </a:spcAft>
            </a:pPr>
            <a:r>
              <a:rPr lang="ja-JP" altLang="en-US" sz="900" kern="0" dirty="0">
                <a:solidFill>
                  <a:srgbClr val="0D0D0D"/>
                </a:solidFill>
                <a:latin typeface="+mn-ea"/>
                <a:ea typeface="+mn-ea"/>
                <a:cs typeface="メイリオ" panose="020B0604030504040204" pitchFamily="50" charset="-128"/>
              </a:rPr>
              <a:t>　　</a:t>
            </a:r>
            <a:r>
              <a:rPr lang="en-US" altLang="ja-JP" sz="900" kern="0" dirty="0">
                <a:solidFill>
                  <a:srgbClr val="0D0D0D"/>
                </a:solidFill>
                <a:latin typeface="+mn-ea"/>
                <a:ea typeface="+mn-ea"/>
                <a:cs typeface="メイリオ" panose="020B0604030504040204" pitchFamily="50" charset="-128"/>
              </a:rPr>
              <a:t>※</a:t>
            </a:r>
            <a:r>
              <a:rPr lang="ja-JP" altLang="ja-JP" sz="900" dirty="0">
                <a:solidFill>
                  <a:srgbClr val="0D0D0D"/>
                </a:solidFill>
                <a:latin typeface="+mn-ea"/>
                <a:ea typeface="+mn-ea"/>
                <a:cs typeface="ＭＳ Ｐゴシック" panose="020B0600070205080204" pitchFamily="50" charset="-128"/>
              </a:rPr>
              <a:t>広告に適用される「広告掲載基準」に</a:t>
            </a:r>
            <a:r>
              <a:rPr lang="ja-JP" altLang="en-US" sz="900" dirty="0">
                <a:solidFill>
                  <a:srgbClr val="0D0D0D"/>
                </a:solidFill>
                <a:latin typeface="+mn-ea"/>
                <a:ea typeface="+mn-ea"/>
                <a:cs typeface="ＭＳ Ｐゴシック" panose="020B0600070205080204" pitchFamily="50" charset="-128"/>
              </a:rPr>
              <a:t>おい</a:t>
            </a:r>
            <a:r>
              <a:rPr lang="ja-JP" altLang="ja-JP" sz="900" dirty="0">
                <a:solidFill>
                  <a:srgbClr val="0D0D0D"/>
                </a:solidFill>
                <a:latin typeface="+mn-ea"/>
                <a:ea typeface="+mn-ea"/>
                <a:cs typeface="ＭＳ Ｐゴシック" panose="020B0600070205080204" pitchFamily="50" charset="-128"/>
              </a:rPr>
              <a:t>て「主体者の明示」が規定されています。</a:t>
            </a:r>
          </a:p>
          <a:p>
            <a:pPr eaLnBrk="1" fontAlgn="auto" hangingPunct="1">
              <a:spcBef>
                <a:spcPts val="0"/>
              </a:spcBef>
              <a:spcAft>
                <a:spcPts val="0"/>
              </a:spcAft>
            </a:pPr>
            <a:r>
              <a:rPr lang="ja-JP" altLang="en-US" sz="900" kern="0" dirty="0">
                <a:solidFill>
                  <a:prstClr val="black"/>
                </a:solidFill>
                <a:latin typeface="+mn-ea"/>
                <a:ea typeface="+mn-ea"/>
                <a:cs typeface="メイリオ" panose="020B0604030504040204" pitchFamily="50" charset="-128"/>
              </a:rPr>
              <a:t>　　　</a:t>
            </a:r>
            <a:r>
              <a:rPr lang="ja-JP" altLang="en-US" sz="900" kern="0" dirty="0">
                <a:solidFill>
                  <a:srgbClr val="0D0D0D"/>
                </a:solidFill>
                <a:latin typeface="+mn-ea"/>
                <a:ea typeface="+mn-ea"/>
                <a:cs typeface="メイリオ" panose="020B0604030504040204" pitchFamily="50" charset="-128"/>
              </a:rPr>
              <a:t>（参照）</a:t>
            </a:r>
            <a:r>
              <a:rPr lang="en-US" altLang="ja-JP" sz="900" kern="0" dirty="0">
                <a:solidFill>
                  <a:prstClr val="black"/>
                </a:solidFill>
                <a:latin typeface="+mn-ea"/>
                <a:ea typeface="+mn-ea"/>
                <a:cs typeface="メイリオ" panose="020B0604030504040204" pitchFamily="50" charset="-128"/>
                <a:hlinkClick r:id="rId3"/>
              </a:rPr>
              <a:t>Yahoo!</a:t>
            </a:r>
            <a:r>
              <a:rPr lang="ja-JP" altLang="en-US" sz="900" kern="0" dirty="0">
                <a:solidFill>
                  <a:prstClr val="black"/>
                </a:solidFill>
                <a:latin typeface="+mn-ea"/>
                <a:ea typeface="+mn-ea"/>
                <a:cs typeface="メイリオ" panose="020B0604030504040204" pitchFamily="50" charset="-128"/>
                <a:hlinkClick r:id="rId3"/>
              </a:rPr>
              <a:t>広告ヘルプページ</a:t>
            </a:r>
            <a:endParaRPr lang="en-US" altLang="ja-JP" sz="900" kern="0" dirty="0">
              <a:solidFill>
                <a:prstClr val="black"/>
              </a:solidFill>
              <a:latin typeface="+mn-ea"/>
              <a:ea typeface="+mn-ea"/>
              <a:cs typeface="メイリオ" panose="020B0604030504040204" pitchFamily="50" charset="-128"/>
            </a:endParaRPr>
          </a:p>
          <a:p>
            <a:pPr eaLnBrk="1" fontAlgn="auto" hangingPunct="1">
              <a:spcBef>
                <a:spcPts val="0"/>
              </a:spcBef>
              <a:spcAft>
                <a:spcPts val="0"/>
              </a:spcAft>
            </a:pPr>
            <a:r>
              <a:rPr lang="en-US" altLang="ja-JP" sz="900" kern="0" dirty="0">
                <a:solidFill>
                  <a:prstClr val="black"/>
                </a:solidFill>
                <a:latin typeface="+mn-ea"/>
                <a:ea typeface="+mn-ea"/>
                <a:cs typeface="メイリオ" panose="020B0604030504040204" pitchFamily="50" charset="-128"/>
              </a:rPr>
              <a:t> </a:t>
            </a:r>
            <a:r>
              <a:rPr lang="ja-JP" altLang="en-US" sz="900" kern="0" dirty="0">
                <a:solidFill>
                  <a:prstClr val="black"/>
                </a:solidFill>
                <a:latin typeface="+mn-ea"/>
                <a:ea typeface="+mn-ea"/>
                <a:cs typeface="メイリオ" panose="020B0604030504040204" pitchFamily="50" charset="-128"/>
              </a:rPr>
              <a:t>　　　</a:t>
            </a:r>
            <a:r>
              <a:rPr lang="ja-JP" altLang="en-US" sz="900" kern="0" dirty="0">
                <a:solidFill>
                  <a:srgbClr val="0D0D0D"/>
                </a:solidFill>
                <a:latin typeface="+mn-ea"/>
                <a:ea typeface="+mn-ea"/>
                <a:cs typeface="メイリオ" panose="020B0604030504040204" pitchFamily="50" charset="-128"/>
              </a:rPr>
              <a:t>　</a:t>
            </a:r>
            <a:r>
              <a:rPr lang="en-US" altLang="ja-JP" sz="900" kern="0" dirty="0">
                <a:solidFill>
                  <a:srgbClr val="0D0D0D"/>
                </a:solidFill>
                <a:latin typeface="+mn-ea"/>
                <a:ea typeface="+mn-ea"/>
                <a:cs typeface="メイリオ" panose="020B0604030504040204" pitchFamily="50" charset="-128"/>
              </a:rPr>
              <a:t>1.</a:t>
            </a:r>
            <a:r>
              <a:rPr lang="ja-JP" altLang="en-US" sz="900" kern="0" dirty="0">
                <a:solidFill>
                  <a:srgbClr val="0D0D0D"/>
                </a:solidFill>
                <a:latin typeface="+mn-ea"/>
                <a:ea typeface="+mn-ea"/>
                <a:cs typeface="メイリオ" panose="020B0604030504040204" pitchFamily="50" charset="-128"/>
              </a:rPr>
              <a:t>会社名、ブランド名、商品名、サービス名のいずれかのロゴマークの表記商品写真などでの代替はできません。</a:t>
            </a:r>
          </a:p>
          <a:p>
            <a:pPr eaLnBrk="1" fontAlgn="auto" hangingPunct="1">
              <a:spcBef>
                <a:spcPts val="0"/>
              </a:spcBef>
              <a:spcAft>
                <a:spcPts val="0"/>
              </a:spcAft>
            </a:pPr>
            <a:r>
              <a:rPr lang="ja-JP" altLang="en-US" sz="900" kern="0" dirty="0">
                <a:solidFill>
                  <a:srgbClr val="0D0D0D"/>
                </a:solidFill>
                <a:latin typeface="+mn-ea"/>
                <a:ea typeface="+mn-ea"/>
                <a:cs typeface="メイリオ" panose="020B0604030504040204" pitchFamily="50" charset="-128"/>
              </a:rPr>
              <a:t>　　　 　　また、商標登録されていないものを使用する場合は、必ず会社名も明記してください。</a:t>
            </a:r>
          </a:p>
          <a:p>
            <a:pPr eaLnBrk="1" fontAlgn="auto" hangingPunct="1">
              <a:spcBef>
                <a:spcPts val="0"/>
              </a:spcBef>
              <a:spcAft>
                <a:spcPts val="0"/>
              </a:spcAft>
            </a:pPr>
            <a:r>
              <a:rPr lang="ja-JP" altLang="en-US" sz="900" kern="0" dirty="0">
                <a:solidFill>
                  <a:srgbClr val="0D0D0D"/>
                </a:solidFill>
                <a:latin typeface="+mn-ea"/>
                <a:ea typeface="+mn-ea"/>
                <a:cs typeface="メイリオ" panose="020B0604030504040204" pitchFamily="50" charset="-128"/>
              </a:rPr>
              <a:t> 　　　　</a:t>
            </a:r>
            <a:r>
              <a:rPr lang="en-US" altLang="ja-JP" sz="900" kern="0" dirty="0">
                <a:solidFill>
                  <a:srgbClr val="0D0D0D"/>
                </a:solidFill>
                <a:latin typeface="+mn-ea"/>
                <a:ea typeface="+mn-ea"/>
                <a:cs typeface="メイリオ" panose="020B0604030504040204" pitchFamily="50" charset="-128"/>
              </a:rPr>
              <a:t>2.</a:t>
            </a:r>
            <a:r>
              <a:rPr lang="ja-JP" altLang="en-US" sz="900" kern="0" dirty="0">
                <a:solidFill>
                  <a:srgbClr val="0D0D0D"/>
                </a:solidFill>
                <a:latin typeface="+mn-ea"/>
                <a:ea typeface="+mn-ea"/>
                <a:cs typeface="メイリオ" panose="020B0604030504040204" pitchFamily="50" charset="-128"/>
              </a:rPr>
              <a:t>「提供：○○」などの表記</a:t>
            </a:r>
            <a:endParaRPr lang="en-US" altLang="ja-JP" sz="90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lang="en-US" altLang="ja-JP" sz="900" kern="0" dirty="0">
                <a:solidFill>
                  <a:srgbClr val="C9002C"/>
                </a:solidFill>
                <a:latin typeface="+mn-ea"/>
                <a:ea typeface="+mn-ea"/>
                <a:cs typeface="メイリオ" panose="020B0604030504040204" pitchFamily="50" charset="-128"/>
              </a:rPr>
              <a:t>※</a:t>
            </a:r>
            <a:r>
              <a:rPr lang="ja-JP" altLang="en-US" sz="900" dirty="0">
                <a:solidFill>
                  <a:srgbClr val="C9002C"/>
                </a:solidFill>
                <a:latin typeface="+mn-ea"/>
                <a:ea typeface="+mn-ea"/>
              </a:rPr>
              <a:t>広告の四隅のいずれかに「</a:t>
            </a:r>
            <a:r>
              <a:rPr lang="ja-JP" altLang="en-US" sz="900" dirty="0">
                <a:solidFill>
                  <a:srgbClr val="C9002C"/>
                </a:solidFill>
                <a:latin typeface="+mn-ea"/>
                <a:ea typeface="+mn-ea"/>
                <a:hlinkClick r:id="rId4">
                  <a:extLst>
                    <a:ext uri="{A12FA001-AC4F-418D-AE19-62706E023703}">
                      <ahyp:hlinkClr xmlns:ahyp="http://schemas.microsoft.com/office/drawing/2018/hyperlinkcolor" val="tx"/>
                    </a:ext>
                  </a:extLst>
                </a:hlinkClick>
              </a:rPr>
              <a:t>インフォメーションアイコン</a:t>
            </a:r>
            <a:r>
              <a:rPr lang="ja-JP" altLang="en-US" sz="900" dirty="0">
                <a:solidFill>
                  <a:srgbClr val="C9002C"/>
                </a:solidFill>
                <a:latin typeface="+mn-ea"/>
                <a:ea typeface="+mn-ea"/>
              </a:rPr>
              <a:t>」が表示されます。</a:t>
            </a:r>
            <a:r>
              <a:rPr lang="en-US" altLang="ja-JP" sz="900" dirty="0">
                <a:solidFill>
                  <a:srgbClr val="C9002C"/>
                </a:solidFill>
                <a:latin typeface="+mn-ea"/>
                <a:ea typeface="+mn-ea"/>
              </a:rPr>
              <a:t>Yahoo!</a:t>
            </a:r>
            <a:r>
              <a:rPr lang="ja-JP" altLang="en-US" sz="900" dirty="0">
                <a:solidFill>
                  <a:srgbClr val="C9002C"/>
                </a:solidFill>
                <a:latin typeface="+mn-ea"/>
                <a:ea typeface="+mn-ea"/>
              </a:rPr>
              <a:t>広告の規制で定める明記必須項目や常時表示すべき要素は避けて配置ください。</a:t>
            </a:r>
            <a:endParaRPr lang="ja-JP" altLang="en-US" sz="900" kern="0" dirty="0">
              <a:solidFill>
                <a:srgbClr val="C9002C"/>
              </a:solidFill>
              <a:latin typeface="+mn-ea"/>
              <a:ea typeface="+mn-ea"/>
              <a:cs typeface="メイリオ" panose="020B0604030504040204" pitchFamily="50" charset="-128"/>
            </a:endParaRPr>
          </a:p>
        </p:txBody>
      </p:sp>
      <p:sp>
        <p:nvSpPr>
          <p:cNvPr id="16" name="正方形/長方形 15"/>
          <p:cNvSpPr/>
          <p:nvPr/>
        </p:nvSpPr>
        <p:spPr>
          <a:xfrm>
            <a:off x="354224" y="4035632"/>
            <a:ext cx="6557305" cy="1261884"/>
          </a:xfrm>
          <a:prstGeom prst="rect">
            <a:avLst/>
          </a:prstGeom>
        </p:spPr>
        <p:txBody>
          <a:bodyPr wrap="square">
            <a:spAutoFit/>
          </a:bodyPr>
          <a:lstStyle/>
          <a:p>
            <a:pPr eaLnBrk="1" fontAlgn="auto" hangingPunct="1">
              <a:spcBef>
                <a:spcPts val="0"/>
              </a:spcBef>
              <a:spcAft>
                <a:spcPts val="0"/>
              </a:spcAft>
            </a:pPr>
            <a:r>
              <a:rPr lang="ja-JP" altLang="en-US" sz="1600" kern="0" dirty="0">
                <a:solidFill>
                  <a:srgbClr val="0D0D0D"/>
                </a:solidFill>
                <a:latin typeface="+mn-ea"/>
                <a:ea typeface="+mn-ea"/>
                <a:cs typeface="メイリオ" panose="020B0604030504040204" pitchFamily="50" charset="-128"/>
              </a:rPr>
              <a:t>（２）テキスト・レスポンシブタイプ</a:t>
            </a:r>
            <a:endParaRPr lang="en-US" altLang="ja-JP" sz="160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mn-ea"/>
                <a:ea typeface="+mn-ea"/>
                <a:cs typeface="メイリオ" panose="020B0604030504040204" pitchFamily="50" charset="-128"/>
              </a:rPr>
              <a:t>・タイトル、または説明文に「</a:t>
            </a:r>
            <a:r>
              <a:rPr kumimoji="0" lang="en-US" altLang="ja-JP" sz="1050" kern="0" dirty="0">
                <a:solidFill>
                  <a:srgbClr val="0D0D0D"/>
                </a:solidFill>
                <a:latin typeface="+mn-ea"/>
                <a:ea typeface="+mn-ea"/>
                <a:cs typeface="メイリオ" panose="020B0604030504040204" pitchFamily="50" charset="-128"/>
              </a:rPr>
              <a:t>Yahoo!</a:t>
            </a:r>
            <a:r>
              <a:rPr kumimoji="0" lang="ja-JP" altLang="en-US" sz="1050" kern="0" dirty="0">
                <a:solidFill>
                  <a:srgbClr val="0D0D0D"/>
                </a:solidFill>
                <a:latin typeface="+mn-ea"/>
                <a:ea typeface="+mn-ea"/>
                <a:cs typeface="メイリオ" panose="020B0604030504040204" pitchFamily="50" charset="-128"/>
              </a:rPr>
              <a:t>サービス」をテキストで掲載</a:t>
            </a:r>
            <a:endParaRPr kumimoji="0"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900" kern="0" dirty="0">
                <a:solidFill>
                  <a:srgbClr val="0D0D0D"/>
                </a:solidFill>
                <a:latin typeface="+mn-ea"/>
                <a:ea typeface="+mn-ea"/>
                <a:cs typeface="メイリオ" panose="020B0604030504040204" pitchFamily="50" charset="-128"/>
              </a:rPr>
              <a:t>　</a:t>
            </a:r>
            <a:r>
              <a:rPr kumimoji="0" lang="en-US" altLang="ja-JP" sz="900" kern="0" dirty="0">
                <a:solidFill>
                  <a:srgbClr val="0D0D0D"/>
                </a:solidFill>
                <a:latin typeface="+mn-ea"/>
                <a:ea typeface="+mn-ea"/>
                <a:cs typeface="メイリオ" panose="020B0604030504040204" pitchFamily="50" charset="-128"/>
              </a:rPr>
              <a:t>※</a:t>
            </a:r>
            <a:r>
              <a:rPr kumimoji="0" lang="ja-JP" altLang="en-US" sz="900" kern="0" dirty="0">
                <a:solidFill>
                  <a:srgbClr val="0D0D0D"/>
                </a:solidFill>
                <a:latin typeface="+mn-ea"/>
                <a:ea typeface="+mn-ea"/>
                <a:cs typeface="メイリオ" panose="020B0604030504040204" pitchFamily="50" charset="-128"/>
              </a:rPr>
              <a:t>訴求内容の文量等との兼ね合いでスペース的に挿入が難しい場合は入れなくても可</a:t>
            </a:r>
            <a:endParaRPr kumimoji="0" lang="en-US" altLang="ja-JP" sz="90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mn-ea"/>
                <a:ea typeface="+mn-ea"/>
                <a:cs typeface="メイリオ" panose="020B0604030504040204" pitchFamily="50" charset="-128"/>
              </a:rPr>
              <a:t>・縮小やトリミングによって、視認性を確保できなくなる可能性があるため、</a:t>
            </a:r>
            <a:endParaRPr kumimoji="0"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mn-ea"/>
                <a:ea typeface="+mn-ea"/>
                <a:cs typeface="メイリオ" panose="020B0604030504040204" pitchFamily="50" charset="-128"/>
              </a:rPr>
              <a:t>　ロゴ、テキストに関わらず、画像への「</a:t>
            </a:r>
            <a:r>
              <a:rPr kumimoji="0" lang="en-US" altLang="ja-JP" sz="1050" kern="0" dirty="0">
                <a:solidFill>
                  <a:srgbClr val="0D0D0D"/>
                </a:solidFill>
                <a:latin typeface="+mn-ea"/>
                <a:ea typeface="+mn-ea"/>
                <a:cs typeface="メイリオ" panose="020B0604030504040204" pitchFamily="50" charset="-128"/>
              </a:rPr>
              <a:t>Yahoo!</a:t>
            </a:r>
            <a:r>
              <a:rPr kumimoji="0" lang="ja-JP" altLang="en-US" sz="1050" kern="0" dirty="0">
                <a:solidFill>
                  <a:srgbClr val="0D0D0D"/>
                </a:solidFill>
                <a:latin typeface="+mn-ea"/>
                <a:ea typeface="+mn-ea"/>
                <a:cs typeface="メイリオ" panose="020B0604030504040204" pitchFamily="50" charset="-128"/>
              </a:rPr>
              <a:t>サービス」表記の掲載は不可</a:t>
            </a:r>
            <a:endParaRPr kumimoji="0"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mn-ea"/>
                <a:ea typeface="+mn-ea"/>
                <a:cs typeface="メイリオ" panose="020B0604030504040204" pitchFamily="50" charset="-128"/>
              </a:rPr>
              <a:t>・主体者表記はクライアント名</a:t>
            </a:r>
            <a:endParaRPr kumimoji="0" lang="en-US" altLang="ja-JP" sz="1050" kern="0" dirty="0">
              <a:solidFill>
                <a:srgbClr val="0D0D0D"/>
              </a:solidFill>
              <a:latin typeface="+mn-ea"/>
              <a:ea typeface="+mn-ea"/>
              <a:cs typeface="メイリオ" panose="020B0604030504040204" pitchFamily="50" charset="-128"/>
            </a:endParaRPr>
          </a:p>
          <a:p>
            <a:pPr eaLnBrk="1" fontAlgn="auto" hangingPunct="1">
              <a:spcBef>
                <a:spcPts val="0"/>
              </a:spcBef>
              <a:spcAft>
                <a:spcPts val="0"/>
              </a:spcAft>
            </a:pPr>
            <a:r>
              <a:rPr kumimoji="0" lang="ja-JP" altLang="en-US" sz="900" kern="0" dirty="0">
                <a:solidFill>
                  <a:srgbClr val="0D0D0D"/>
                </a:solidFill>
                <a:latin typeface="+mn-ea"/>
                <a:ea typeface="+mn-ea"/>
                <a:cs typeface="メイリオ" panose="020B0604030504040204" pitchFamily="50" charset="-128"/>
              </a:rPr>
              <a:t>　</a:t>
            </a:r>
            <a:r>
              <a:rPr kumimoji="0" lang="en-US" altLang="ja-JP" sz="900" kern="0" dirty="0">
                <a:solidFill>
                  <a:srgbClr val="0D0D0D"/>
                </a:solidFill>
                <a:latin typeface="+mn-ea"/>
                <a:ea typeface="+mn-ea"/>
                <a:cs typeface="メイリオ" panose="020B0604030504040204" pitchFamily="50" charset="-128"/>
              </a:rPr>
              <a:t>※</a:t>
            </a:r>
            <a:r>
              <a:rPr kumimoji="0" lang="ja-JP" altLang="en-US" sz="900" kern="0" dirty="0">
                <a:solidFill>
                  <a:srgbClr val="0D0D0D"/>
                </a:solidFill>
                <a:latin typeface="+mn-ea"/>
                <a:ea typeface="+mn-ea"/>
                <a:cs typeface="メイリオ" panose="020B0604030504040204" pitchFamily="50" charset="-128"/>
              </a:rPr>
              <a:t>ただし、複数クライアントの協賛で特別企画を実施する場合は、「</a:t>
            </a:r>
            <a:r>
              <a:rPr kumimoji="0" lang="en-US" altLang="zh-TW" sz="900" kern="0" dirty="0">
                <a:solidFill>
                  <a:srgbClr val="0D0D0D"/>
                </a:solidFill>
                <a:latin typeface="+mn-ea"/>
                <a:ea typeface="+mn-ea"/>
                <a:cs typeface="メイリオ" panose="020B0604030504040204" pitchFamily="50" charset="-128"/>
              </a:rPr>
              <a:t>Yahoo!</a:t>
            </a:r>
            <a:r>
              <a:rPr kumimoji="0" lang="ja-JP" altLang="en-US" sz="900" kern="0" dirty="0">
                <a:solidFill>
                  <a:srgbClr val="0D0D0D"/>
                </a:solidFill>
                <a:latin typeface="+mn-ea"/>
                <a:ea typeface="+mn-ea"/>
                <a:cs typeface="メイリオ" panose="020B0604030504040204" pitchFamily="50" charset="-128"/>
              </a:rPr>
              <a:t>サービス</a:t>
            </a:r>
            <a:r>
              <a:rPr kumimoji="0" lang="zh-TW" altLang="en-US" sz="900" kern="0" dirty="0">
                <a:solidFill>
                  <a:srgbClr val="0D0D0D"/>
                </a:solidFill>
                <a:latin typeface="+mn-ea"/>
                <a:ea typeface="+mn-ea"/>
                <a:cs typeface="メイリオ" panose="020B0604030504040204" pitchFamily="50" charset="-128"/>
              </a:rPr>
              <a:t>（合同協賛）</a:t>
            </a:r>
            <a:r>
              <a:rPr kumimoji="0" lang="ja-JP" altLang="en-US" sz="900" kern="0" dirty="0">
                <a:solidFill>
                  <a:srgbClr val="0D0D0D"/>
                </a:solidFill>
                <a:latin typeface="+mn-ea"/>
                <a:ea typeface="+mn-ea"/>
                <a:cs typeface="メイリオ" panose="020B0604030504040204" pitchFamily="50" charset="-128"/>
              </a:rPr>
              <a:t>」とする</a:t>
            </a:r>
            <a:endParaRPr kumimoji="0" lang="zh-TW" altLang="en-US" sz="900" kern="0" dirty="0">
              <a:solidFill>
                <a:srgbClr val="0D0D0D"/>
              </a:solidFill>
              <a:latin typeface="+mn-ea"/>
              <a:ea typeface="+mn-ea"/>
              <a:cs typeface="メイリオ" panose="020B0604030504040204" pitchFamily="50" charset="-128"/>
            </a:endParaRPr>
          </a:p>
        </p:txBody>
      </p:sp>
      <p:sp>
        <p:nvSpPr>
          <p:cNvPr id="17" name="正方形/長方形 16"/>
          <p:cNvSpPr/>
          <p:nvPr/>
        </p:nvSpPr>
        <p:spPr>
          <a:xfrm>
            <a:off x="3231162" y="5343486"/>
            <a:ext cx="3621360"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18" name="正方形/長方形 17"/>
          <p:cNvSpPr/>
          <p:nvPr/>
        </p:nvSpPr>
        <p:spPr>
          <a:xfrm>
            <a:off x="4260234" y="5932197"/>
            <a:ext cx="2707628" cy="215444"/>
          </a:xfrm>
          <a:prstGeom prst="rect">
            <a:avLst/>
          </a:prstGeom>
        </p:spPr>
        <p:txBody>
          <a:bodyPr wrap="square">
            <a:spAutoFit/>
          </a:bodyPr>
          <a:lstStyle/>
          <a:p>
            <a:pPr eaLnBrk="1" fontAlgn="auto" hangingPunct="1">
              <a:spcBef>
                <a:spcPts val="0"/>
              </a:spcBef>
              <a:spcAft>
                <a:spcPts val="0"/>
              </a:spcAft>
            </a:pPr>
            <a:r>
              <a:rPr lang="ja-JP" altLang="en-US" sz="800" dirty="0">
                <a:solidFill>
                  <a:srgbClr val="FFFFFF">
                    <a:lumMod val="65000"/>
                  </a:srgbClr>
                </a:solidFill>
                <a:latin typeface="+mn-ea"/>
                <a:ea typeface="+mn-ea"/>
              </a:rPr>
              <a:t>クライアント名</a:t>
            </a:r>
          </a:p>
        </p:txBody>
      </p:sp>
      <p:sp>
        <p:nvSpPr>
          <p:cNvPr id="19" name="正方形/長方形 18"/>
          <p:cNvSpPr/>
          <p:nvPr/>
        </p:nvSpPr>
        <p:spPr>
          <a:xfrm>
            <a:off x="4260234" y="5484909"/>
            <a:ext cx="2470543" cy="461665"/>
          </a:xfrm>
          <a:prstGeom prst="rect">
            <a:avLst/>
          </a:prstGeom>
        </p:spPr>
        <p:txBody>
          <a:bodyPr wrap="square">
            <a:spAutoFit/>
          </a:bodyPr>
          <a:lstStyle/>
          <a:p>
            <a:pPr eaLnBrk="1" fontAlgn="auto" hangingPunct="1">
              <a:spcBef>
                <a:spcPts val="0"/>
              </a:spcBef>
              <a:spcAft>
                <a:spcPts val="0"/>
              </a:spcAft>
            </a:pPr>
            <a:r>
              <a:rPr lang="en-US" altLang="ja-JP" sz="1200" dirty="0">
                <a:solidFill>
                  <a:srgbClr val="0D0D0D"/>
                </a:solidFill>
                <a:latin typeface="+mn-ea"/>
                <a:ea typeface="+mn-ea"/>
              </a:rPr>
              <a:t>[Yahoo!</a:t>
            </a:r>
            <a:r>
              <a:rPr lang="ja-JP" altLang="en-US" sz="1200" dirty="0">
                <a:solidFill>
                  <a:srgbClr val="0D0D0D"/>
                </a:solidFill>
                <a:latin typeface="+mn-ea"/>
                <a:ea typeface="+mn-ea"/>
              </a:rPr>
              <a:t>ファイナス</a:t>
            </a:r>
            <a:r>
              <a:rPr lang="en-US" altLang="ja-JP" sz="1200" dirty="0">
                <a:solidFill>
                  <a:srgbClr val="0D0D0D"/>
                </a:solidFill>
                <a:latin typeface="+mn-ea"/>
                <a:ea typeface="+mn-ea"/>
              </a:rPr>
              <a:t>]××××××</a:t>
            </a:r>
          </a:p>
          <a:p>
            <a:pPr eaLnBrk="1" fontAlgn="auto" hangingPunct="1">
              <a:spcBef>
                <a:spcPts val="0"/>
              </a:spcBef>
              <a:spcAft>
                <a:spcPts val="0"/>
              </a:spcAft>
            </a:pPr>
            <a:r>
              <a:rPr lang="en-US" altLang="ja-JP" sz="1200" dirty="0">
                <a:solidFill>
                  <a:srgbClr val="0D0D0D"/>
                </a:solidFill>
                <a:latin typeface="+mn-ea"/>
                <a:ea typeface="+mn-ea"/>
              </a:rPr>
              <a:t>××××××××××××××××××</a:t>
            </a:r>
            <a:endParaRPr lang="ja-JP" altLang="en-US" sz="1200" dirty="0">
              <a:solidFill>
                <a:srgbClr val="0D0D0D"/>
              </a:solidFill>
              <a:latin typeface="+mn-ea"/>
              <a:ea typeface="+mn-ea"/>
            </a:endParaRPr>
          </a:p>
        </p:txBody>
      </p:sp>
      <p:sp>
        <p:nvSpPr>
          <p:cNvPr id="20" name="正方形/長方形 19"/>
          <p:cNvSpPr/>
          <p:nvPr/>
        </p:nvSpPr>
        <p:spPr>
          <a:xfrm>
            <a:off x="3346419" y="5464146"/>
            <a:ext cx="866698" cy="863814"/>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21" name="正方形/長方形 20"/>
          <p:cNvSpPr/>
          <p:nvPr/>
        </p:nvSpPr>
        <p:spPr>
          <a:xfrm>
            <a:off x="7108142" y="4894796"/>
            <a:ext cx="1718438" cy="1547015"/>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22" name="正方形/長方形 21"/>
          <p:cNvSpPr/>
          <p:nvPr/>
        </p:nvSpPr>
        <p:spPr>
          <a:xfrm>
            <a:off x="7195773" y="4986138"/>
            <a:ext cx="1542173" cy="693883"/>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23" name="正方形/長方形 22"/>
          <p:cNvSpPr/>
          <p:nvPr/>
        </p:nvSpPr>
        <p:spPr>
          <a:xfrm>
            <a:off x="7138889" y="6239370"/>
            <a:ext cx="1002493" cy="218028"/>
          </a:xfrm>
          <a:prstGeom prst="rect">
            <a:avLst/>
          </a:prstGeom>
        </p:spPr>
        <p:txBody>
          <a:bodyPr wrap="square">
            <a:spAutoFit/>
          </a:bodyPr>
          <a:lstStyle/>
          <a:p>
            <a:pPr eaLnBrk="1" fontAlgn="auto" hangingPunct="1">
              <a:spcBef>
                <a:spcPts val="0"/>
              </a:spcBef>
              <a:spcAft>
                <a:spcPts val="0"/>
              </a:spcAft>
            </a:pPr>
            <a:r>
              <a:rPr lang="ja-JP" altLang="en-US" sz="800" dirty="0">
                <a:solidFill>
                  <a:srgbClr val="FFFFFF">
                    <a:lumMod val="65000"/>
                  </a:srgbClr>
                </a:solidFill>
                <a:latin typeface="+mn-ea"/>
                <a:ea typeface="+mn-ea"/>
              </a:rPr>
              <a:t>クライアント名</a:t>
            </a:r>
          </a:p>
        </p:txBody>
      </p:sp>
      <p:sp>
        <p:nvSpPr>
          <p:cNvPr id="24" name="正方形/長方形 23"/>
          <p:cNvSpPr/>
          <p:nvPr/>
        </p:nvSpPr>
        <p:spPr>
          <a:xfrm>
            <a:off x="7119219" y="5771363"/>
            <a:ext cx="1618728" cy="507831"/>
          </a:xfrm>
          <a:prstGeom prst="rect">
            <a:avLst/>
          </a:prstGeom>
        </p:spPr>
        <p:txBody>
          <a:bodyPr wrap="square">
            <a:spAutoFit/>
          </a:bodyPr>
          <a:lstStyle/>
          <a:p>
            <a:pPr eaLnBrk="1" fontAlgn="auto" hangingPunct="1">
              <a:spcBef>
                <a:spcPts val="0"/>
              </a:spcBef>
              <a:spcAft>
                <a:spcPts val="0"/>
              </a:spcAft>
            </a:pPr>
            <a:r>
              <a:rPr lang="en-US" altLang="ja-JP" sz="900" dirty="0">
                <a:solidFill>
                  <a:srgbClr val="0D0D0D"/>
                </a:solidFill>
                <a:latin typeface="+mn-ea"/>
                <a:ea typeface="+mn-ea"/>
              </a:rPr>
              <a:t>××××××××××××|×××××××××××××××××××× [Yahoo!</a:t>
            </a:r>
            <a:r>
              <a:rPr lang="ja-JP" altLang="en-US" sz="900" dirty="0">
                <a:solidFill>
                  <a:srgbClr val="0D0D0D"/>
                </a:solidFill>
                <a:latin typeface="+mn-ea"/>
                <a:ea typeface="+mn-ea"/>
              </a:rPr>
              <a:t>ファイナンス</a:t>
            </a:r>
            <a:r>
              <a:rPr lang="en-US" altLang="ja-JP" sz="900" dirty="0">
                <a:solidFill>
                  <a:srgbClr val="0D0D0D"/>
                </a:solidFill>
                <a:latin typeface="+mn-ea"/>
                <a:ea typeface="+mn-ea"/>
              </a:rPr>
              <a:t>] </a:t>
            </a:r>
            <a:endParaRPr lang="ja-JP" altLang="en-US" sz="900" dirty="0">
              <a:solidFill>
                <a:srgbClr val="0D0D0D"/>
              </a:solidFill>
              <a:latin typeface="+mn-ea"/>
              <a:ea typeface="+mn-ea"/>
            </a:endParaRPr>
          </a:p>
        </p:txBody>
      </p:sp>
      <p:sp>
        <p:nvSpPr>
          <p:cNvPr id="30" name="正方形/長方形 29"/>
          <p:cNvSpPr/>
          <p:nvPr/>
        </p:nvSpPr>
        <p:spPr>
          <a:xfrm>
            <a:off x="600945" y="5343486"/>
            <a:ext cx="2362145"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31" name="正方形/長方形 30"/>
          <p:cNvSpPr/>
          <p:nvPr/>
        </p:nvSpPr>
        <p:spPr>
          <a:xfrm>
            <a:off x="753371" y="5551383"/>
            <a:ext cx="2470543" cy="276999"/>
          </a:xfrm>
          <a:prstGeom prst="rect">
            <a:avLst/>
          </a:prstGeom>
        </p:spPr>
        <p:txBody>
          <a:bodyPr wrap="square">
            <a:spAutoFit/>
          </a:bodyPr>
          <a:lstStyle/>
          <a:p>
            <a:pPr eaLnBrk="1" fontAlgn="auto" hangingPunct="1">
              <a:spcBef>
                <a:spcPts val="0"/>
              </a:spcBef>
              <a:spcAft>
                <a:spcPts val="0"/>
              </a:spcAft>
            </a:pPr>
            <a:r>
              <a:rPr lang="en-US" altLang="ja-JP" sz="1200" dirty="0">
                <a:solidFill>
                  <a:srgbClr val="0000CC"/>
                </a:solidFill>
                <a:latin typeface="+mn-ea"/>
                <a:ea typeface="+mn-ea"/>
              </a:rPr>
              <a:t>×××××××××××</a:t>
            </a:r>
            <a:endParaRPr lang="ja-JP" altLang="en-US" sz="1200" dirty="0">
              <a:solidFill>
                <a:srgbClr val="0000CC"/>
              </a:solidFill>
              <a:latin typeface="+mn-ea"/>
              <a:ea typeface="+mn-ea"/>
            </a:endParaRPr>
          </a:p>
        </p:txBody>
      </p:sp>
      <p:sp>
        <p:nvSpPr>
          <p:cNvPr id="33" name="正方形/長方形 32"/>
          <p:cNvSpPr/>
          <p:nvPr/>
        </p:nvSpPr>
        <p:spPr>
          <a:xfrm>
            <a:off x="753371" y="5814005"/>
            <a:ext cx="2470543" cy="400110"/>
          </a:xfrm>
          <a:prstGeom prst="rect">
            <a:avLst/>
          </a:prstGeom>
        </p:spPr>
        <p:txBody>
          <a:bodyPr wrap="square">
            <a:spAutoFit/>
          </a:bodyPr>
          <a:lstStyle/>
          <a:p>
            <a:pPr eaLnBrk="1" fontAlgn="auto" hangingPunct="1">
              <a:spcBef>
                <a:spcPts val="0"/>
              </a:spcBef>
              <a:spcAft>
                <a:spcPts val="0"/>
              </a:spcAft>
            </a:pPr>
            <a:r>
              <a:rPr lang="en-US" altLang="ja-JP" sz="1000" dirty="0">
                <a:solidFill>
                  <a:srgbClr val="0D0D0D"/>
                </a:solidFill>
                <a:latin typeface="+mn-ea"/>
                <a:ea typeface="+mn-ea"/>
              </a:rPr>
              <a:t>××××××××××××××××××</a:t>
            </a:r>
          </a:p>
          <a:p>
            <a:pPr eaLnBrk="1" fontAlgn="auto" hangingPunct="1">
              <a:spcBef>
                <a:spcPts val="0"/>
              </a:spcBef>
              <a:spcAft>
                <a:spcPts val="0"/>
              </a:spcAft>
            </a:pPr>
            <a:r>
              <a:rPr lang="en-US" altLang="ja-JP" sz="1000" dirty="0">
                <a:solidFill>
                  <a:srgbClr val="0D0D0D"/>
                </a:solidFill>
                <a:latin typeface="+mn-ea"/>
                <a:ea typeface="+mn-ea"/>
              </a:rPr>
              <a:t>×××××××[Yahoo!</a:t>
            </a:r>
            <a:r>
              <a:rPr lang="ja-JP" altLang="en-US" sz="1000" dirty="0">
                <a:solidFill>
                  <a:srgbClr val="0D0D0D"/>
                </a:solidFill>
                <a:latin typeface="+mn-ea"/>
                <a:ea typeface="+mn-ea"/>
              </a:rPr>
              <a:t>ファイナンス</a:t>
            </a:r>
            <a:r>
              <a:rPr lang="en-US" altLang="ja-JP" sz="1000" dirty="0">
                <a:solidFill>
                  <a:srgbClr val="0D0D0D"/>
                </a:solidFill>
                <a:latin typeface="+mn-ea"/>
                <a:ea typeface="+mn-ea"/>
              </a:rPr>
              <a:t>]</a:t>
            </a:r>
            <a:endParaRPr lang="ja-JP" altLang="en-US" sz="1000" dirty="0">
              <a:solidFill>
                <a:srgbClr val="0D0D0D"/>
              </a:solidFill>
              <a:latin typeface="+mn-ea"/>
              <a:ea typeface="+mn-ea"/>
            </a:endParaRPr>
          </a:p>
        </p:txBody>
      </p:sp>
      <p:sp>
        <p:nvSpPr>
          <p:cNvPr id="39" name="正方形/長方形 38">
            <a:extLst>
              <a:ext uri="{FF2B5EF4-FFF2-40B4-BE49-F238E27FC236}">
                <a16:creationId xmlns:a16="http://schemas.microsoft.com/office/drawing/2014/main" id="{C5D341E2-0906-0B3F-15BB-8526ECCABCC3}"/>
              </a:ext>
            </a:extLst>
          </p:cNvPr>
          <p:cNvSpPr/>
          <p:nvPr/>
        </p:nvSpPr>
        <p:spPr>
          <a:xfrm>
            <a:off x="4967744" y="1154170"/>
            <a:ext cx="6744831" cy="68978"/>
          </a:xfrm>
          <a:prstGeom prst="rect">
            <a:avLst/>
          </a:prstGeom>
          <a:noFill/>
          <a:ln w="9525" cap="flat" cmpd="sng" algn="ctr">
            <a:noFill/>
            <a:prstDash val="solid"/>
          </a:ln>
          <a:effectLst/>
        </p:spPr>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a:ln>
                  <a:noFill/>
                </a:ln>
                <a:solidFill>
                  <a:srgbClr val="0D0D0D"/>
                </a:solidFill>
                <a:effectLst/>
                <a:highlight>
                  <a:srgbClr val="FCEDED"/>
                </a:highlight>
                <a:uLnTx/>
                <a:uFillTx/>
                <a:latin typeface="+mn-ea"/>
                <a:ea typeface="+mn-ea"/>
                <a:cs typeface="+mn-cs"/>
              </a:rPr>
              <a:t>【</a:t>
            </a:r>
            <a:r>
              <a:rPr kumimoji="0" lang="ja-JP" altLang="en-US" sz="1000" b="0" i="0" u="none" strike="noStrike" kern="0" cap="none" spc="0" normalizeH="0" baseline="0" noProof="0" dirty="0">
                <a:ln>
                  <a:noFill/>
                </a:ln>
                <a:solidFill>
                  <a:srgbClr val="0D0D0D"/>
                </a:solidFill>
                <a:effectLst/>
                <a:highlight>
                  <a:srgbClr val="FCEDED"/>
                </a:highlight>
                <a:uLnTx/>
                <a:uFillTx/>
                <a:latin typeface="+mn-ea"/>
                <a:ea typeface="+mn-ea"/>
                <a:cs typeface="+mn-cs"/>
              </a:rPr>
              <a:t>適用サービス</a:t>
            </a:r>
            <a:r>
              <a:rPr kumimoji="0" lang="en-US" altLang="ja-JP" sz="1000" b="0" i="0" u="none" strike="noStrike" kern="0" cap="none" spc="0" normalizeH="0" baseline="0" noProof="0" dirty="0">
                <a:ln>
                  <a:noFill/>
                </a:ln>
                <a:solidFill>
                  <a:srgbClr val="0D0D0D"/>
                </a:solidFill>
                <a:effectLst/>
                <a:highlight>
                  <a:srgbClr val="FCEDED"/>
                </a:highlight>
                <a:uLnTx/>
                <a:uFillTx/>
                <a:latin typeface="+mn-ea"/>
                <a:ea typeface="+mn-ea"/>
                <a:cs typeface="+mn-cs"/>
              </a:rPr>
              <a:t>】Yahoo!</a:t>
            </a:r>
            <a:r>
              <a:rPr kumimoji="0" lang="ja-JP" altLang="en-US" sz="1000" b="0" i="0" u="none" strike="noStrike" kern="0" cap="none" spc="0" normalizeH="0" baseline="0" noProof="0" dirty="0">
                <a:ln>
                  <a:noFill/>
                </a:ln>
                <a:solidFill>
                  <a:srgbClr val="0D0D0D"/>
                </a:solidFill>
                <a:effectLst/>
                <a:highlight>
                  <a:srgbClr val="FCEDED"/>
                </a:highlight>
                <a:uLnTx/>
                <a:uFillTx/>
                <a:latin typeface="+mn-ea"/>
                <a:ea typeface="+mn-ea"/>
                <a:cs typeface="+mn-cs"/>
              </a:rPr>
              <a:t>ニュース、</a:t>
            </a:r>
            <a:r>
              <a:rPr kumimoji="0" lang="en-US" altLang="ja-JP" sz="1000" b="0" i="0" u="none" strike="noStrike" kern="0" cap="none" spc="0" normalizeH="0" baseline="0" noProof="0" dirty="0" err="1">
                <a:ln>
                  <a:noFill/>
                </a:ln>
                <a:solidFill>
                  <a:srgbClr val="0D0D0D"/>
                </a:solidFill>
                <a:effectLst/>
                <a:highlight>
                  <a:srgbClr val="FCEDED"/>
                </a:highlight>
                <a:uLnTx/>
                <a:uFillTx/>
                <a:latin typeface="+mn-ea"/>
                <a:ea typeface="+mn-ea"/>
                <a:cs typeface="+mn-cs"/>
              </a:rPr>
              <a:t>carview</a:t>
            </a:r>
            <a:r>
              <a:rPr kumimoji="0" lang="en-US" altLang="ja-JP" sz="1000" b="0" i="0" u="none" strike="noStrike" kern="0" cap="none" spc="0" normalizeH="0" baseline="0" noProof="0" dirty="0">
                <a:ln>
                  <a:noFill/>
                </a:ln>
                <a:solidFill>
                  <a:srgbClr val="0D0D0D"/>
                </a:solidFill>
                <a:effectLst/>
                <a:highlight>
                  <a:srgbClr val="FCEDED"/>
                </a:highlight>
                <a:uLnTx/>
                <a:uFillTx/>
                <a:latin typeface="+mn-ea"/>
                <a:ea typeface="+mn-ea"/>
                <a:cs typeface="+mn-cs"/>
              </a:rPr>
              <a:t>!</a:t>
            </a:r>
            <a:r>
              <a:rPr kumimoji="0" lang="ja-JP" altLang="en-US" sz="1000" b="0" i="0" u="none" strike="noStrike" kern="0" cap="none" spc="0" normalizeH="0" baseline="0" noProof="0" dirty="0" err="1">
                <a:ln>
                  <a:noFill/>
                </a:ln>
                <a:solidFill>
                  <a:srgbClr val="0D0D0D"/>
                </a:solidFill>
                <a:effectLst/>
                <a:highlight>
                  <a:srgbClr val="FCEDED"/>
                </a:highlight>
                <a:uLnTx/>
                <a:uFillTx/>
                <a:latin typeface="+mn-ea"/>
                <a:ea typeface="+mn-ea"/>
                <a:cs typeface="+mn-cs"/>
              </a:rPr>
              <a:t>、</a:t>
            </a:r>
            <a:r>
              <a:rPr kumimoji="0" lang="en-US" altLang="ja-JP" sz="1000" b="0" i="0" u="none" strike="noStrike" kern="0" cap="none" spc="0" normalizeH="0" baseline="0" noProof="0" dirty="0">
                <a:ln>
                  <a:noFill/>
                </a:ln>
                <a:solidFill>
                  <a:srgbClr val="0D0D0D"/>
                </a:solidFill>
                <a:effectLst/>
                <a:highlight>
                  <a:srgbClr val="FCEDED"/>
                </a:highlight>
                <a:uLnTx/>
                <a:uFillTx/>
                <a:latin typeface="+mn-ea"/>
                <a:ea typeface="+mn-ea"/>
                <a:cs typeface="+mn-cs"/>
              </a:rPr>
              <a:t>Yahoo! JAPAN SDGs</a:t>
            </a:r>
            <a:r>
              <a:rPr kumimoji="0" lang="ja-JP" altLang="en-US" sz="1000" b="0" i="0" u="none" strike="noStrike" kern="0" cap="none" spc="0" normalizeH="0" baseline="0" noProof="0" dirty="0" err="1">
                <a:ln>
                  <a:noFill/>
                </a:ln>
                <a:solidFill>
                  <a:srgbClr val="0D0D0D"/>
                </a:solidFill>
                <a:effectLst/>
                <a:highlight>
                  <a:srgbClr val="FCEDED"/>
                </a:highlight>
                <a:uLnTx/>
                <a:uFillTx/>
                <a:latin typeface="+mn-ea"/>
                <a:ea typeface="+mn-ea"/>
                <a:cs typeface="+mn-cs"/>
              </a:rPr>
              <a:t>、</a:t>
            </a:r>
            <a:r>
              <a:rPr kumimoji="0" lang="en-US" altLang="ja-JP" sz="1000" b="0" i="0" u="none" strike="noStrike" kern="0" cap="none" spc="0" normalizeH="0" baseline="0" noProof="0" dirty="0">
                <a:ln>
                  <a:noFill/>
                </a:ln>
                <a:solidFill>
                  <a:srgbClr val="0D0D0D"/>
                </a:solidFill>
                <a:effectLst/>
                <a:highlight>
                  <a:srgbClr val="FCEDED"/>
                </a:highlight>
                <a:uLnTx/>
                <a:uFillTx/>
                <a:latin typeface="+mn-ea"/>
                <a:ea typeface="+mn-ea"/>
                <a:cs typeface="+mn-cs"/>
              </a:rPr>
              <a:t>Yahoo!</a:t>
            </a:r>
            <a:r>
              <a:rPr kumimoji="0" lang="ja-JP" altLang="en-US" sz="1000" b="0" i="0" u="none" strike="noStrike" kern="0" cap="none" spc="0" normalizeH="0" baseline="0" noProof="0" dirty="0">
                <a:ln>
                  <a:noFill/>
                </a:ln>
                <a:solidFill>
                  <a:srgbClr val="0D0D0D"/>
                </a:solidFill>
                <a:effectLst/>
                <a:highlight>
                  <a:srgbClr val="FCEDED"/>
                </a:highlight>
                <a:uLnTx/>
                <a:uFillTx/>
                <a:latin typeface="+mn-ea"/>
                <a:ea typeface="+mn-ea"/>
                <a:cs typeface="+mn-cs"/>
              </a:rPr>
              <a:t>ファイナンス、スポーツナビ</a:t>
            </a:r>
          </a:p>
        </p:txBody>
      </p:sp>
      <p:sp>
        <p:nvSpPr>
          <p:cNvPr id="4" name="正方形/長方形 3">
            <a:extLst>
              <a:ext uri="{FF2B5EF4-FFF2-40B4-BE49-F238E27FC236}">
                <a16:creationId xmlns:a16="http://schemas.microsoft.com/office/drawing/2014/main" id="{593566EA-2E24-F42E-B1A7-3A8033E982D6}"/>
              </a:ext>
            </a:extLst>
          </p:cNvPr>
          <p:cNvSpPr/>
          <p:nvPr/>
        </p:nvSpPr>
        <p:spPr>
          <a:xfrm>
            <a:off x="8971756" y="1338515"/>
            <a:ext cx="2227565" cy="1920081"/>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5" name="フッター プレースホルダー 3">
            <a:extLst>
              <a:ext uri="{FF2B5EF4-FFF2-40B4-BE49-F238E27FC236}">
                <a16:creationId xmlns:a16="http://schemas.microsoft.com/office/drawing/2014/main" id="{6655DDC8-E45D-0668-1946-F02F15E8F4B8}"/>
              </a:ext>
            </a:extLst>
          </p:cNvPr>
          <p:cNvSpPr txBox="1">
            <a:spLocks/>
          </p:cNvSpPr>
          <p:nvPr/>
        </p:nvSpPr>
        <p:spPr>
          <a:xfrm>
            <a:off x="10162224" y="2968220"/>
            <a:ext cx="109958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pPr>
            <a:r>
              <a:rPr lang="ja-JP" altLang="en-US" dirty="0">
                <a:solidFill>
                  <a:srgbClr val="0D0D0D"/>
                </a:solidFill>
                <a:latin typeface="+mn-ea"/>
              </a:rPr>
              <a:t>提供：クライアント名</a:t>
            </a:r>
          </a:p>
        </p:txBody>
      </p:sp>
      <p:sp>
        <p:nvSpPr>
          <p:cNvPr id="8" name="正方形/長方形 7">
            <a:extLst>
              <a:ext uri="{FF2B5EF4-FFF2-40B4-BE49-F238E27FC236}">
                <a16:creationId xmlns:a16="http://schemas.microsoft.com/office/drawing/2014/main" id="{882F65DF-D721-D1B0-D9A2-D025DFD15164}"/>
              </a:ext>
            </a:extLst>
          </p:cNvPr>
          <p:cNvSpPr/>
          <p:nvPr/>
        </p:nvSpPr>
        <p:spPr>
          <a:xfrm>
            <a:off x="8976188" y="3334264"/>
            <a:ext cx="2227565" cy="688380"/>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9" name="角丸四角形 38">
            <a:extLst>
              <a:ext uri="{FF2B5EF4-FFF2-40B4-BE49-F238E27FC236}">
                <a16:creationId xmlns:a16="http://schemas.microsoft.com/office/drawing/2014/main" id="{E576BE9D-8952-F17C-0891-A696B58C7449}"/>
              </a:ext>
            </a:extLst>
          </p:cNvPr>
          <p:cNvSpPr/>
          <p:nvPr/>
        </p:nvSpPr>
        <p:spPr>
          <a:xfrm>
            <a:off x="9039081" y="3785670"/>
            <a:ext cx="479673" cy="185229"/>
          </a:xfrm>
          <a:prstGeom prst="roundRect">
            <a:avLst/>
          </a:prstGeom>
          <a:solidFill>
            <a:srgbClr val="FCEDED"/>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n-ea"/>
              <a:ea typeface="+mn-ea"/>
              <a:cs typeface="+mn-cs"/>
            </a:endParaRPr>
          </a:p>
        </p:txBody>
      </p:sp>
      <p:sp>
        <p:nvSpPr>
          <p:cNvPr id="10" name="フッター プレースホルダー 3">
            <a:extLst>
              <a:ext uri="{FF2B5EF4-FFF2-40B4-BE49-F238E27FC236}">
                <a16:creationId xmlns:a16="http://schemas.microsoft.com/office/drawing/2014/main" id="{440353A5-2870-BBF3-75FC-079A14E13DA4}"/>
              </a:ext>
            </a:extLst>
          </p:cNvPr>
          <p:cNvSpPr txBox="1">
            <a:spLocks/>
          </p:cNvSpPr>
          <p:nvPr/>
        </p:nvSpPr>
        <p:spPr>
          <a:xfrm>
            <a:off x="8760574" y="3714779"/>
            <a:ext cx="10462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pPr>
            <a:r>
              <a:rPr lang="ja-JP" altLang="en-US" sz="600" dirty="0">
                <a:solidFill>
                  <a:srgbClr val="545454"/>
                </a:solidFill>
                <a:latin typeface="+mn-ea"/>
              </a:rPr>
              <a:t>クライアント</a:t>
            </a:r>
            <a:endParaRPr lang="en-US" altLang="ja-JP" sz="600" dirty="0">
              <a:solidFill>
                <a:srgbClr val="545454"/>
              </a:solidFill>
              <a:latin typeface="+mn-ea"/>
            </a:endParaRPr>
          </a:p>
          <a:p>
            <a:pPr fontAlgn="auto">
              <a:spcBef>
                <a:spcPts val="0"/>
              </a:spcBef>
              <a:spcAft>
                <a:spcPts val="0"/>
              </a:spcAft>
            </a:pPr>
            <a:r>
              <a:rPr lang="ja-JP" altLang="en-US" sz="600" dirty="0">
                <a:solidFill>
                  <a:srgbClr val="545454"/>
                </a:solidFill>
                <a:latin typeface="+mn-ea"/>
              </a:rPr>
              <a:t>ロゴ</a:t>
            </a:r>
          </a:p>
        </p:txBody>
      </p:sp>
      <p:pic>
        <p:nvPicPr>
          <p:cNvPr id="11" name="図 10"/>
          <p:cNvPicPr>
            <a:picLocks noChangeAspect="1"/>
          </p:cNvPicPr>
          <p:nvPr/>
        </p:nvPicPr>
        <p:blipFill>
          <a:blip r:embed="rId5"/>
          <a:stretch>
            <a:fillRect/>
          </a:stretch>
        </p:blipFill>
        <p:spPr>
          <a:xfrm>
            <a:off x="9054971" y="1422581"/>
            <a:ext cx="933703" cy="150473"/>
          </a:xfrm>
          <a:prstGeom prst="rect">
            <a:avLst/>
          </a:prstGeom>
        </p:spPr>
      </p:pic>
      <p:pic>
        <p:nvPicPr>
          <p:cNvPr id="36" name="図 35">
            <a:extLst>
              <a:ext uri="{FF2B5EF4-FFF2-40B4-BE49-F238E27FC236}">
                <a16:creationId xmlns:a16="http://schemas.microsoft.com/office/drawing/2014/main" id="{3BFC83C4-32C7-D23A-1EDE-A207E8639640}"/>
              </a:ext>
            </a:extLst>
          </p:cNvPr>
          <p:cNvPicPr>
            <a:picLocks noChangeAspect="1"/>
          </p:cNvPicPr>
          <p:nvPr/>
        </p:nvPicPr>
        <p:blipFill>
          <a:blip r:embed="rId5"/>
          <a:stretch>
            <a:fillRect/>
          </a:stretch>
        </p:blipFill>
        <p:spPr>
          <a:xfrm>
            <a:off x="10213815" y="3414344"/>
            <a:ext cx="933703" cy="150473"/>
          </a:xfrm>
          <a:prstGeom prst="rect">
            <a:avLst/>
          </a:prstGeom>
        </p:spPr>
      </p:pic>
    </p:spTree>
    <p:extLst>
      <p:ext uri="{BB962C8B-B14F-4D97-AF65-F5344CB8AC3E}">
        <p14:creationId xmlns:p14="http://schemas.microsoft.com/office/powerpoint/2010/main" val="3667397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誘導広告クリエイティブ 表記ガイドライン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LINE</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ヤフー特別企画</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D5562121-334A-0B0A-82A8-9F2B066C7054}"/>
              </a:ext>
            </a:extLst>
          </p:cNvPr>
          <p:cNvSpPr/>
          <p:nvPr/>
        </p:nvSpPr>
        <p:spPr>
          <a:xfrm>
            <a:off x="394750" y="980741"/>
            <a:ext cx="7536457" cy="3193182"/>
          </a:xfrm>
          <a:prstGeom prst="rect">
            <a:avLst/>
          </a:prstGeom>
        </p:spPr>
        <p:txBody>
          <a:bodyPr wrap="square">
            <a:spAutoFit/>
          </a:bodyPr>
          <a:lstStyle/>
          <a:p>
            <a:pPr eaLnBrk="1" fontAlgn="auto" hangingPunct="1">
              <a:spcBef>
                <a:spcPts val="0"/>
              </a:spcBef>
              <a:spcAft>
                <a:spcPts val="0"/>
              </a:spcAft>
            </a:pPr>
            <a:r>
              <a:rPr lang="ja-JP" altLang="en-US"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（１）画像タイプ</a:t>
            </a:r>
            <a:endParaRPr lang="en-US" altLang="ja-JP"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ヤフー特別企画ロゴ」＋「広告・広告主体者表記」を必ずセットで掲載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ヤフー特別企画ロゴ：左上、広告・広告主体者表記：右下</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ヤフー特別企画ロゴ：右上、広告・広告主体者表記：左下</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ヤフー特別企画ロゴは、視認性を確保できるサイズで掲載。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P12</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18</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1050" dirty="0">
                <a:solidFill>
                  <a:srgbClr val="0D0D0D"/>
                </a:solidFill>
                <a:latin typeface="Calibri" panose="020F0502020204030204"/>
                <a:ea typeface="メイリオ" panose="020B0604030504040204" pitchFamily="50" charset="-128"/>
              </a:rPr>
              <a:t>LINE</a:t>
            </a:r>
            <a:r>
              <a:rPr lang="ja-JP" altLang="en-US" sz="1050" dirty="0">
                <a:solidFill>
                  <a:srgbClr val="0D0D0D"/>
                </a:solidFill>
                <a:latin typeface="Calibri" panose="020F0502020204030204"/>
                <a:ea typeface="メイリオ" panose="020B0604030504040204" pitchFamily="50" charset="-128"/>
              </a:rPr>
              <a:t>ヤフー ブランドガイドライン</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」を遵守。</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広告・広告主体者表記は、以下いずれかの表記、形式で掲載。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①提供：クライアント名（テキスト </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ヤフー特別企画ロゴの</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60%</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サイズを目安とする。</a:t>
            </a:r>
            <a:endPar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endPar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広告に適用される「広告掲載基準」において「主体者の明示」が規定されています。</a:t>
            </a:r>
          </a:p>
          <a:p>
            <a:pPr eaLnBrk="1" fontAlgn="auto" hangingPunct="1">
              <a:spcBef>
                <a:spcPts val="0"/>
              </a:spcBef>
              <a:spcAft>
                <a:spcPts val="0"/>
              </a:spcAft>
            </a:pP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（参照）</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Yahoo!</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広告ヘルプページ</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会社名、ブランド名、商品名、サービス名のいずれかのロゴマークの表記商品写真などでの代替はできません。</a:t>
            </a: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また、商標登録されていないものを使用する場合は、必ず会社名も明記してください。</a:t>
            </a: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「提供：○○」などの表記</a:t>
            </a:r>
            <a:endPar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en-US" altLang="ja-JP" sz="90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a:solidFill>
                  <a:srgbClr val="C9002C"/>
                </a:solidFill>
                <a:latin typeface="ヒラギノ角ゴ Pro"/>
                <a:ea typeface="メイリオ" panose="020B0604030504040204" pitchFamily="50" charset="-128"/>
              </a:rPr>
              <a:t>広告の四隅のいずれかに「</a:t>
            </a:r>
            <a:r>
              <a:rPr lang="ja-JP" altLang="en-US" sz="900" dirty="0">
                <a:solidFill>
                  <a:srgbClr val="C9002C"/>
                </a:solidFill>
                <a:latin typeface="ヒラギノ角ゴ Pro"/>
                <a:ea typeface="メイリオ" panose="020B0604030504040204" pitchFamily="50" charset="-128"/>
                <a:hlinkClick r:id="rId4">
                  <a:extLst>
                    <a:ext uri="{A12FA001-AC4F-418D-AE19-62706E023703}">
                      <ahyp:hlinkClr xmlns:ahyp="http://schemas.microsoft.com/office/drawing/2018/hyperlinkcolor" val="tx"/>
                    </a:ext>
                  </a:extLst>
                </a:hlinkClick>
              </a:rPr>
              <a:t>インフォメーションアイコン</a:t>
            </a:r>
            <a:r>
              <a:rPr lang="ja-JP" altLang="en-US" sz="900" dirty="0">
                <a:solidFill>
                  <a:srgbClr val="C9002C"/>
                </a:solidFill>
                <a:latin typeface="ヒラギノ角ゴ Pro"/>
                <a:ea typeface="メイリオ" panose="020B0604030504040204" pitchFamily="50" charset="-128"/>
              </a:rPr>
              <a:t>」が表示されます。</a:t>
            </a:r>
            <a:r>
              <a:rPr lang="en-US" altLang="ja-JP" sz="900" dirty="0">
                <a:solidFill>
                  <a:srgbClr val="C9002C"/>
                </a:solidFill>
                <a:latin typeface="ヒラギノ角ゴ Pro"/>
                <a:ea typeface="メイリオ" panose="020B0604030504040204" pitchFamily="50" charset="-128"/>
              </a:rPr>
              <a:t>Yahoo!</a:t>
            </a:r>
            <a:r>
              <a:rPr lang="ja-JP" altLang="en-US" sz="900" dirty="0">
                <a:solidFill>
                  <a:srgbClr val="C9002C"/>
                </a:solidFill>
                <a:latin typeface="ヒラギノ角ゴ Pro"/>
                <a:ea typeface="メイリオ" panose="020B0604030504040204" pitchFamily="50" charset="-128"/>
              </a:rPr>
              <a:t>広告の規制で定める明記必須項目や</a:t>
            </a:r>
            <a:endParaRPr lang="en-US" altLang="ja-JP" sz="900" dirty="0">
              <a:solidFill>
                <a:srgbClr val="C9002C"/>
              </a:solidFill>
              <a:latin typeface="ヒラギノ角ゴ Pro"/>
              <a:ea typeface="メイリオ" panose="020B0604030504040204" pitchFamily="50" charset="-128"/>
            </a:endParaRPr>
          </a:p>
          <a:p>
            <a:pPr eaLnBrk="1" fontAlgn="auto" hangingPunct="1">
              <a:spcBef>
                <a:spcPts val="0"/>
              </a:spcBef>
              <a:spcAft>
                <a:spcPts val="0"/>
              </a:spcAft>
            </a:pPr>
            <a:r>
              <a:rPr lang="ja-JP" altLang="en-US" sz="900" dirty="0">
                <a:solidFill>
                  <a:srgbClr val="C9002C"/>
                </a:solidFill>
                <a:latin typeface="ヒラギノ角ゴ Pro"/>
                <a:ea typeface="メイリオ" panose="020B0604030504040204" pitchFamily="50" charset="-128"/>
              </a:rPr>
              <a:t>　常時表示すべき要素は避けて配置ください。</a:t>
            </a:r>
            <a:endParaRPr lang="ja-JP" altLang="en-US" sz="90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endParaRPr lang="en-US" altLang="ja-JP" sz="10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a:extLst>
              <a:ext uri="{FF2B5EF4-FFF2-40B4-BE49-F238E27FC236}">
                <a16:creationId xmlns:a16="http://schemas.microsoft.com/office/drawing/2014/main" id="{52ED7D4F-0370-325D-FC56-317711AD59BE}"/>
              </a:ext>
            </a:extLst>
          </p:cNvPr>
          <p:cNvSpPr/>
          <p:nvPr/>
        </p:nvSpPr>
        <p:spPr>
          <a:xfrm>
            <a:off x="7504979" y="1040112"/>
            <a:ext cx="2227565" cy="1920081"/>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 name="フッター プレースホルダー 3">
            <a:extLst>
              <a:ext uri="{FF2B5EF4-FFF2-40B4-BE49-F238E27FC236}">
                <a16:creationId xmlns:a16="http://schemas.microsoft.com/office/drawing/2014/main" id="{31E75C88-8073-360B-AEED-14F4B38CB3CC}"/>
              </a:ext>
            </a:extLst>
          </p:cNvPr>
          <p:cNvSpPr txBox="1">
            <a:spLocks/>
          </p:cNvSpPr>
          <p:nvPr/>
        </p:nvSpPr>
        <p:spPr>
          <a:xfrm>
            <a:off x="8695447" y="2669817"/>
            <a:ext cx="109958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pPr>
            <a:r>
              <a:rPr lang="ja-JP" altLang="en-US" dirty="0">
                <a:solidFill>
                  <a:srgbClr val="0D0D0D"/>
                </a:solidFill>
                <a:latin typeface="メイリオ" panose="020B0604030504040204" pitchFamily="50" charset="-128"/>
              </a:rPr>
              <a:t>提供：クライアント名</a:t>
            </a:r>
          </a:p>
        </p:txBody>
      </p:sp>
      <p:sp>
        <p:nvSpPr>
          <p:cNvPr id="8" name="正方形/長方形 7">
            <a:extLst>
              <a:ext uri="{FF2B5EF4-FFF2-40B4-BE49-F238E27FC236}">
                <a16:creationId xmlns:a16="http://schemas.microsoft.com/office/drawing/2014/main" id="{0A1992E3-D030-0067-3195-E6254CDF3192}"/>
              </a:ext>
            </a:extLst>
          </p:cNvPr>
          <p:cNvSpPr/>
          <p:nvPr/>
        </p:nvSpPr>
        <p:spPr>
          <a:xfrm>
            <a:off x="7509411" y="3035861"/>
            <a:ext cx="2227565" cy="688380"/>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角丸四角形 38">
            <a:extLst>
              <a:ext uri="{FF2B5EF4-FFF2-40B4-BE49-F238E27FC236}">
                <a16:creationId xmlns:a16="http://schemas.microsoft.com/office/drawing/2014/main" id="{8CD90AE9-2763-D2A4-2E4E-3D96E3643630}"/>
              </a:ext>
            </a:extLst>
          </p:cNvPr>
          <p:cNvSpPr/>
          <p:nvPr/>
        </p:nvSpPr>
        <p:spPr>
          <a:xfrm>
            <a:off x="7572304" y="3487267"/>
            <a:ext cx="479673" cy="185229"/>
          </a:xfrm>
          <a:prstGeom prst="roundRect">
            <a:avLst/>
          </a:prstGeom>
          <a:solidFill>
            <a:srgbClr val="FCEDED"/>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0" name="フッター プレースホルダー 3">
            <a:extLst>
              <a:ext uri="{FF2B5EF4-FFF2-40B4-BE49-F238E27FC236}">
                <a16:creationId xmlns:a16="http://schemas.microsoft.com/office/drawing/2014/main" id="{D803F9B4-D97B-6CE2-481F-8B568960FFB7}"/>
              </a:ext>
            </a:extLst>
          </p:cNvPr>
          <p:cNvSpPr txBox="1">
            <a:spLocks/>
          </p:cNvSpPr>
          <p:nvPr/>
        </p:nvSpPr>
        <p:spPr>
          <a:xfrm>
            <a:off x="7293797" y="3416376"/>
            <a:ext cx="10462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pPr>
            <a:r>
              <a:rPr lang="ja-JP" altLang="en-US" sz="600" dirty="0">
                <a:solidFill>
                  <a:srgbClr val="545454"/>
                </a:solidFill>
                <a:latin typeface="メイリオ" panose="020B0604030504040204" pitchFamily="50" charset="-128"/>
              </a:rPr>
              <a:t>クライアント</a:t>
            </a:r>
            <a:endParaRPr lang="en-US" altLang="ja-JP" sz="600" dirty="0">
              <a:solidFill>
                <a:srgbClr val="545454"/>
              </a:solidFill>
              <a:latin typeface="メイリオ" panose="020B0604030504040204" pitchFamily="50" charset="-128"/>
            </a:endParaRPr>
          </a:p>
          <a:p>
            <a:pPr fontAlgn="auto">
              <a:spcBef>
                <a:spcPts val="0"/>
              </a:spcBef>
              <a:spcAft>
                <a:spcPts val="0"/>
              </a:spcAft>
            </a:pPr>
            <a:r>
              <a:rPr lang="ja-JP" altLang="en-US" sz="600" dirty="0">
                <a:solidFill>
                  <a:srgbClr val="545454"/>
                </a:solidFill>
                <a:latin typeface="メイリオ" panose="020B0604030504040204" pitchFamily="50" charset="-128"/>
              </a:rPr>
              <a:t>ロゴ</a:t>
            </a:r>
          </a:p>
        </p:txBody>
      </p:sp>
      <p:sp>
        <p:nvSpPr>
          <p:cNvPr id="11" name="正方形/長方形 10">
            <a:extLst>
              <a:ext uri="{FF2B5EF4-FFF2-40B4-BE49-F238E27FC236}">
                <a16:creationId xmlns:a16="http://schemas.microsoft.com/office/drawing/2014/main" id="{9CB44C5F-7F8D-7B08-F0B5-7E60161F3FF3}"/>
              </a:ext>
            </a:extLst>
          </p:cNvPr>
          <p:cNvSpPr/>
          <p:nvPr/>
        </p:nvSpPr>
        <p:spPr>
          <a:xfrm>
            <a:off x="394749" y="4024736"/>
            <a:ext cx="6557305" cy="1261884"/>
          </a:xfrm>
          <a:prstGeom prst="rect">
            <a:avLst/>
          </a:prstGeom>
        </p:spPr>
        <p:txBody>
          <a:bodyPr wrap="square">
            <a:spAutoFit/>
          </a:bodyPr>
          <a:lstStyle/>
          <a:p>
            <a:pPr eaLnBrk="1" fontAlgn="auto" hangingPunct="1">
              <a:spcBef>
                <a:spcPts val="0"/>
              </a:spcBef>
              <a:spcAft>
                <a:spcPts val="0"/>
              </a:spcAft>
            </a:pPr>
            <a:r>
              <a:rPr lang="ja-JP" altLang="en-US"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（２）テキスト・レスポンシブタイプ</a:t>
            </a:r>
            <a:endParaRPr lang="en-US" altLang="ja-JP"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・タイトル、または説明文に「</a:t>
            </a:r>
            <a:r>
              <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ヤフー特別企画」をテキストで掲載</a:t>
            </a:r>
            <a:endPar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訴求内容の文量等との兼ね合いでスペース的に挿入が難しい場合は入れなくても可</a:t>
            </a:r>
            <a:endParaRPr kumimoji="0"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・縮小やトリミングによって、視認性を確保できなくなる可能性があるため、</a:t>
            </a:r>
            <a:endPar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ロゴ、テキストに関わらず、画像への「</a:t>
            </a:r>
            <a:r>
              <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ヤフー特別企画」表記の掲載は不可</a:t>
            </a:r>
            <a:endPar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・主体者表記はクライアント名</a:t>
            </a:r>
            <a:endParaRPr kumimoji="0"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ただし、複数クライアントの協賛で特別企画を実施する場合は、「</a:t>
            </a:r>
            <a:r>
              <a:rPr kumimoji="0"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ヤフー特別企画</a:t>
            </a:r>
            <a:r>
              <a:rPr kumimoji="0" lang="zh-TW"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（合同協賛）</a:t>
            </a:r>
            <a:r>
              <a:rPr kumimoji="0"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」とする</a:t>
            </a:r>
            <a:endParaRPr kumimoji="0" lang="zh-TW" altLang="en-US" sz="900" kern="0" dirty="0">
              <a:solidFill>
                <a:srgbClr val="0D0D0D"/>
              </a:solidFill>
              <a:latin typeface="新細明體" panose="02020500000000000000" pitchFamily="18" charset="-120"/>
              <a:ea typeface="新細明體" panose="02020500000000000000" pitchFamily="18" charset="-120"/>
              <a:cs typeface="メイリオ" panose="020B0604030504040204" pitchFamily="50" charset="-128"/>
            </a:endParaRPr>
          </a:p>
        </p:txBody>
      </p:sp>
      <p:sp>
        <p:nvSpPr>
          <p:cNvPr id="12" name="正方形/長方形 11">
            <a:extLst>
              <a:ext uri="{FF2B5EF4-FFF2-40B4-BE49-F238E27FC236}">
                <a16:creationId xmlns:a16="http://schemas.microsoft.com/office/drawing/2014/main" id="{060D4E02-F975-D2A9-2510-2B3D7BEF364E}"/>
              </a:ext>
            </a:extLst>
          </p:cNvPr>
          <p:cNvSpPr/>
          <p:nvPr/>
        </p:nvSpPr>
        <p:spPr>
          <a:xfrm>
            <a:off x="3444217" y="5362798"/>
            <a:ext cx="3621360"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正方形/長方形 12">
            <a:extLst>
              <a:ext uri="{FF2B5EF4-FFF2-40B4-BE49-F238E27FC236}">
                <a16:creationId xmlns:a16="http://schemas.microsoft.com/office/drawing/2014/main" id="{926D5357-41F1-4231-88A9-AC2DD912FCFD}"/>
              </a:ext>
            </a:extLst>
          </p:cNvPr>
          <p:cNvSpPr/>
          <p:nvPr/>
        </p:nvSpPr>
        <p:spPr>
          <a:xfrm>
            <a:off x="4473289" y="5951509"/>
            <a:ext cx="2707628" cy="215444"/>
          </a:xfrm>
          <a:prstGeom prst="rect">
            <a:avLst/>
          </a:prstGeom>
        </p:spPr>
        <p:txBody>
          <a:bodyPr wrap="square">
            <a:spAutoFit/>
          </a:bodyPr>
          <a:lstStyle/>
          <a:p>
            <a:pPr eaLnBrk="1" fontAlgn="auto" hangingPunct="1">
              <a:spcBef>
                <a:spcPts val="0"/>
              </a:spcBef>
              <a:spcAft>
                <a:spcPts val="0"/>
              </a:spcAft>
            </a:pPr>
            <a:r>
              <a:rPr lang="ja-JP" altLang="en-US" sz="800" dirty="0">
                <a:solidFill>
                  <a:srgbClr val="FFFFFF">
                    <a:lumMod val="65000"/>
                  </a:srgbClr>
                </a:solidFill>
                <a:latin typeface="メイリオ" panose="020B0604030504040204" pitchFamily="50" charset="-128"/>
                <a:ea typeface="メイリオ" panose="020B0604030504040204" pitchFamily="50" charset="-128"/>
              </a:rPr>
              <a:t>クライアント名</a:t>
            </a:r>
          </a:p>
        </p:txBody>
      </p:sp>
      <p:sp>
        <p:nvSpPr>
          <p:cNvPr id="14" name="正方形/長方形 13">
            <a:extLst>
              <a:ext uri="{FF2B5EF4-FFF2-40B4-BE49-F238E27FC236}">
                <a16:creationId xmlns:a16="http://schemas.microsoft.com/office/drawing/2014/main" id="{38FAFCDF-8EA8-C9AD-9DB4-42944FFFB55D}"/>
              </a:ext>
            </a:extLst>
          </p:cNvPr>
          <p:cNvSpPr/>
          <p:nvPr/>
        </p:nvSpPr>
        <p:spPr>
          <a:xfrm>
            <a:off x="4473289" y="5504221"/>
            <a:ext cx="2778418" cy="461665"/>
          </a:xfrm>
          <a:prstGeom prst="rect">
            <a:avLst/>
          </a:prstGeom>
        </p:spPr>
        <p:txBody>
          <a:bodyPr wrap="square">
            <a:spAutoFit/>
          </a:bodyPr>
          <a:lstStyle/>
          <a:p>
            <a:pPr eaLnBrk="1" fontAlgn="auto" hangingPunct="1">
              <a:spcBef>
                <a:spcPts val="0"/>
              </a:spcBef>
              <a:spcAft>
                <a:spcPts val="0"/>
              </a:spcAft>
            </a:pP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ヤフー特別企画</a:t>
            </a:r>
            <a:r>
              <a:rPr lang="en-US" altLang="ja-JP" sz="1200" dirty="0">
                <a:solidFill>
                  <a:srgbClr val="0D0D0D"/>
                </a:solidFill>
                <a:latin typeface="メイリオ" panose="020B0604030504040204" pitchFamily="50" charset="-128"/>
                <a:ea typeface="メイリオ" panose="020B0604030504040204" pitchFamily="50" charset="-128"/>
              </a:rPr>
              <a:t>]××××××</a:t>
            </a:r>
          </a:p>
          <a:p>
            <a:pPr eaLnBrk="1" fontAlgn="auto" hangingPunct="1">
              <a:spcBef>
                <a:spcPts val="0"/>
              </a:spcBef>
              <a:spcAft>
                <a:spcPts val="0"/>
              </a:spcAft>
            </a:pPr>
            <a:r>
              <a:rPr lang="en-US" altLang="ja-JP" sz="1200" dirty="0">
                <a:solidFill>
                  <a:srgbClr val="0D0D0D"/>
                </a:solidFill>
                <a:latin typeface="メイリオ" panose="020B0604030504040204" pitchFamily="50" charset="-128"/>
                <a:ea typeface="メイリオ" panose="020B0604030504040204" pitchFamily="50" charset="-128"/>
              </a:rPr>
              <a:t>××××××××××××××××××</a:t>
            </a:r>
            <a:endParaRPr lang="ja-JP" altLang="en-US" sz="1200" dirty="0">
              <a:solidFill>
                <a:srgbClr val="0D0D0D"/>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18BF54DD-7E87-EF72-BC6F-879BC0DE3DD4}"/>
              </a:ext>
            </a:extLst>
          </p:cNvPr>
          <p:cNvSpPr/>
          <p:nvPr/>
        </p:nvSpPr>
        <p:spPr>
          <a:xfrm>
            <a:off x="3559474" y="5483458"/>
            <a:ext cx="866698" cy="863814"/>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 name="正方形/長方形 15">
            <a:extLst>
              <a:ext uri="{FF2B5EF4-FFF2-40B4-BE49-F238E27FC236}">
                <a16:creationId xmlns:a16="http://schemas.microsoft.com/office/drawing/2014/main" id="{1E8B673F-DEBF-C508-0301-7CC6CC6C23E0}"/>
              </a:ext>
            </a:extLst>
          </p:cNvPr>
          <p:cNvSpPr/>
          <p:nvPr/>
        </p:nvSpPr>
        <p:spPr>
          <a:xfrm>
            <a:off x="7321197" y="4902916"/>
            <a:ext cx="1718438" cy="1547015"/>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7" name="正方形/長方形 16">
            <a:extLst>
              <a:ext uri="{FF2B5EF4-FFF2-40B4-BE49-F238E27FC236}">
                <a16:creationId xmlns:a16="http://schemas.microsoft.com/office/drawing/2014/main" id="{8BCEE083-7D5C-9C16-B74B-9E52F3A5F06D}"/>
              </a:ext>
            </a:extLst>
          </p:cNvPr>
          <p:cNvSpPr/>
          <p:nvPr/>
        </p:nvSpPr>
        <p:spPr>
          <a:xfrm>
            <a:off x="7408828" y="4994258"/>
            <a:ext cx="1542173" cy="693883"/>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8" name="正方形/長方形 17">
            <a:extLst>
              <a:ext uri="{FF2B5EF4-FFF2-40B4-BE49-F238E27FC236}">
                <a16:creationId xmlns:a16="http://schemas.microsoft.com/office/drawing/2014/main" id="{A9F87A7C-E068-0639-B38D-94E99094F486}"/>
              </a:ext>
            </a:extLst>
          </p:cNvPr>
          <p:cNvSpPr/>
          <p:nvPr/>
        </p:nvSpPr>
        <p:spPr>
          <a:xfrm>
            <a:off x="7351944" y="6247490"/>
            <a:ext cx="1002493" cy="218028"/>
          </a:xfrm>
          <a:prstGeom prst="rect">
            <a:avLst/>
          </a:prstGeom>
        </p:spPr>
        <p:txBody>
          <a:bodyPr wrap="square">
            <a:spAutoFit/>
          </a:bodyPr>
          <a:lstStyle/>
          <a:p>
            <a:pPr eaLnBrk="1" fontAlgn="auto" hangingPunct="1">
              <a:spcBef>
                <a:spcPts val="0"/>
              </a:spcBef>
              <a:spcAft>
                <a:spcPts val="0"/>
              </a:spcAft>
            </a:pPr>
            <a:r>
              <a:rPr lang="ja-JP" altLang="en-US" sz="800" dirty="0">
                <a:solidFill>
                  <a:srgbClr val="FFFFFF">
                    <a:lumMod val="65000"/>
                  </a:srgbClr>
                </a:solidFill>
                <a:latin typeface="メイリオ" panose="020B0604030504040204" pitchFamily="50" charset="-128"/>
                <a:ea typeface="メイリオ" panose="020B0604030504040204" pitchFamily="50" charset="-128"/>
              </a:rPr>
              <a:t>クライアント名</a:t>
            </a:r>
          </a:p>
        </p:txBody>
      </p:sp>
      <p:sp>
        <p:nvSpPr>
          <p:cNvPr id="19" name="正方形/長方形 18">
            <a:extLst>
              <a:ext uri="{FF2B5EF4-FFF2-40B4-BE49-F238E27FC236}">
                <a16:creationId xmlns:a16="http://schemas.microsoft.com/office/drawing/2014/main" id="{4EAE076D-7F0E-FE42-43FD-17F578D971AA}"/>
              </a:ext>
            </a:extLst>
          </p:cNvPr>
          <p:cNvSpPr/>
          <p:nvPr/>
        </p:nvSpPr>
        <p:spPr>
          <a:xfrm>
            <a:off x="7332274" y="5779483"/>
            <a:ext cx="1618728" cy="507831"/>
          </a:xfrm>
          <a:prstGeom prst="rect">
            <a:avLst/>
          </a:prstGeom>
        </p:spPr>
        <p:txBody>
          <a:bodyPr wrap="square">
            <a:spAutoFit/>
          </a:bodyPr>
          <a:lstStyle/>
          <a:p>
            <a:pPr eaLnBrk="1" fontAlgn="auto" hangingPunct="1">
              <a:spcBef>
                <a:spcPts val="0"/>
              </a:spcBef>
              <a:spcAft>
                <a:spcPts val="0"/>
              </a:spcAft>
            </a:pPr>
            <a:r>
              <a:rPr lang="en-US" altLang="ja-JP" sz="900" dirty="0">
                <a:solidFill>
                  <a:srgbClr val="0D0D0D"/>
                </a:solidFill>
                <a:latin typeface="メイリオ" panose="020B0604030504040204" pitchFamily="50" charset="-128"/>
                <a:ea typeface="メイリオ" panose="020B0604030504040204" pitchFamily="50" charset="-128"/>
              </a:rPr>
              <a:t>××××××××××××|××××××××××××××××××× [LINE</a:t>
            </a:r>
            <a:r>
              <a:rPr lang="ja-JP" altLang="en-US" sz="900" dirty="0">
                <a:solidFill>
                  <a:srgbClr val="0D0D0D"/>
                </a:solidFill>
                <a:latin typeface="メイリオ" panose="020B0604030504040204" pitchFamily="50" charset="-128"/>
                <a:ea typeface="メイリオ" panose="020B0604030504040204" pitchFamily="50" charset="-128"/>
              </a:rPr>
              <a:t>ヤフー特別企画</a:t>
            </a:r>
            <a:r>
              <a:rPr lang="en-US" altLang="ja-JP" sz="900" dirty="0">
                <a:solidFill>
                  <a:srgbClr val="0D0D0D"/>
                </a:solidFill>
                <a:latin typeface="メイリオ" panose="020B0604030504040204" pitchFamily="50" charset="-128"/>
                <a:ea typeface="メイリオ" panose="020B0604030504040204" pitchFamily="50" charset="-128"/>
              </a:rPr>
              <a:t>] </a:t>
            </a:r>
            <a:endParaRPr lang="ja-JP" altLang="en-US" sz="900" dirty="0">
              <a:solidFill>
                <a:srgbClr val="0D0D0D"/>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239EC6A7-8E65-0701-9845-867A5B2EEA29}"/>
              </a:ext>
            </a:extLst>
          </p:cNvPr>
          <p:cNvSpPr/>
          <p:nvPr/>
        </p:nvSpPr>
        <p:spPr>
          <a:xfrm>
            <a:off x="814000" y="5362798"/>
            <a:ext cx="2362145"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1" name="正方形/長方形 20">
            <a:extLst>
              <a:ext uri="{FF2B5EF4-FFF2-40B4-BE49-F238E27FC236}">
                <a16:creationId xmlns:a16="http://schemas.microsoft.com/office/drawing/2014/main" id="{606CA161-37FA-221D-6511-6A99AC638A5A}"/>
              </a:ext>
            </a:extLst>
          </p:cNvPr>
          <p:cNvSpPr/>
          <p:nvPr/>
        </p:nvSpPr>
        <p:spPr>
          <a:xfrm>
            <a:off x="966426" y="5570695"/>
            <a:ext cx="2470543" cy="276999"/>
          </a:xfrm>
          <a:prstGeom prst="rect">
            <a:avLst/>
          </a:prstGeom>
        </p:spPr>
        <p:txBody>
          <a:bodyPr wrap="square">
            <a:spAutoFit/>
          </a:bodyPr>
          <a:lstStyle/>
          <a:p>
            <a:pPr eaLnBrk="1" fontAlgn="auto" hangingPunct="1">
              <a:spcBef>
                <a:spcPts val="0"/>
              </a:spcBef>
              <a:spcAft>
                <a:spcPts val="0"/>
              </a:spcAft>
            </a:pPr>
            <a:r>
              <a:rPr lang="en-US" altLang="ja-JP" sz="1200" dirty="0">
                <a:solidFill>
                  <a:srgbClr val="0000CC"/>
                </a:solidFill>
                <a:latin typeface="メイリオ" panose="020B0604030504040204" pitchFamily="50" charset="-128"/>
                <a:ea typeface="メイリオ" panose="020B0604030504040204" pitchFamily="50" charset="-128"/>
              </a:rPr>
              <a:t>×××××××××××</a:t>
            </a:r>
            <a:endParaRPr lang="ja-JP" altLang="en-US" sz="1200" dirty="0">
              <a:solidFill>
                <a:srgbClr val="0000CC"/>
              </a:solidFill>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688F6483-ECF7-66C4-1C95-B4A34C90F614}"/>
              </a:ext>
            </a:extLst>
          </p:cNvPr>
          <p:cNvSpPr/>
          <p:nvPr/>
        </p:nvSpPr>
        <p:spPr>
          <a:xfrm>
            <a:off x="966426" y="5833317"/>
            <a:ext cx="2470543" cy="400110"/>
          </a:xfrm>
          <a:prstGeom prst="rect">
            <a:avLst/>
          </a:prstGeom>
        </p:spPr>
        <p:txBody>
          <a:bodyPr wrap="square">
            <a:spAutoFit/>
          </a:bodyPr>
          <a:lstStyle/>
          <a:p>
            <a:pPr eaLnBrk="1" fontAlgn="auto" hangingPunct="1">
              <a:spcBef>
                <a:spcPts val="0"/>
              </a:spcBef>
              <a:spcAft>
                <a:spcPts val="0"/>
              </a:spcAft>
            </a:pPr>
            <a:r>
              <a:rPr lang="en-US" altLang="ja-JP" sz="1000" dirty="0">
                <a:solidFill>
                  <a:srgbClr val="0D0D0D"/>
                </a:solidFill>
                <a:latin typeface="メイリオ" panose="020B0604030504040204" pitchFamily="50" charset="-128"/>
                <a:ea typeface="メイリオ" panose="020B0604030504040204" pitchFamily="50" charset="-128"/>
              </a:rPr>
              <a:t>××××××××××××××××××</a:t>
            </a:r>
          </a:p>
          <a:p>
            <a:pPr eaLnBrk="1" fontAlgn="auto" hangingPunct="1">
              <a:spcBef>
                <a:spcPts val="0"/>
              </a:spcBef>
              <a:spcAft>
                <a:spcPts val="0"/>
              </a:spcAft>
            </a:pPr>
            <a:r>
              <a:rPr lang="en-US" altLang="ja-JP" sz="1000" dirty="0">
                <a:solidFill>
                  <a:srgbClr val="0D0D0D"/>
                </a:solidFill>
                <a:latin typeface="メイリオ" panose="020B0604030504040204" pitchFamily="50" charset="-128"/>
                <a:ea typeface="メイリオ" panose="020B0604030504040204" pitchFamily="50" charset="-128"/>
              </a:rPr>
              <a:t>×××××[LINE</a:t>
            </a:r>
            <a:r>
              <a:rPr lang="ja-JP" altLang="en-US" sz="1000" dirty="0">
                <a:solidFill>
                  <a:srgbClr val="0D0D0D"/>
                </a:solidFill>
                <a:latin typeface="メイリオ" panose="020B0604030504040204" pitchFamily="50" charset="-128"/>
                <a:ea typeface="メイリオ" panose="020B0604030504040204" pitchFamily="50" charset="-128"/>
              </a:rPr>
              <a:t>ヤフー特別企画</a:t>
            </a:r>
            <a:r>
              <a:rPr lang="en-US" altLang="ja-JP" sz="1000" dirty="0">
                <a:solidFill>
                  <a:srgbClr val="0D0D0D"/>
                </a:solidFill>
                <a:latin typeface="メイリオ" panose="020B0604030504040204" pitchFamily="50" charset="-128"/>
                <a:ea typeface="メイリオ" panose="020B0604030504040204" pitchFamily="50" charset="-128"/>
              </a:rPr>
              <a:t>]</a:t>
            </a:r>
            <a:endParaRPr lang="ja-JP" altLang="en-US" sz="1000" dirty="0">
              <a:solidFill>
                <a:srgbClr val="0D0D0D"/>
              </a:solidFill>
              <a:latin typeface="メイリオ" panose="020B0604030504040204" pitchFamily="50" charset="-128"/>
              <a:ea typeface="メイリオ" panose="020B0604030504040204" pitchFamily="50" charset="-128"/>
            </a:endParaRPr>
          </a:p>
        </p:txBody>
      </p:sp>
      <p:pic>
        <p:nvPicPr>
          <p:cNvPr id="23" name="図 22">
            <a:extLst>
              <a:ext uri="{FF2B5EF4-FFF2-40B4-BE49-F238E27FC236}">
                <a16:creationId xmlns:a16="http://schemas.microsoft.com/office/drawing/2014/main" id="{B696D865-85C5-FF4D-FEA0-34C72528EBD6}"/>
              </a:ext>
            </a:extLst>
          </p:cNvPr>
          <p:cNvPicPr>
            <a:picLocks noChangeAspect="1"/>
          </p:cNvPicPr>
          <p:nvPr/>
        </p:nvPicPr>
        <p:blipFill>
          <a:blip r:embed="rId5"/>
          <a:stretch>
            <a:fillRect/>
          </a:stretch>
        </p:blipFill>
        <p:spPr>
          <a:xfrm>
            <a:off x="7579453" y="1160130"/>
            <a:ext cx="816872" cy="115154"/>
          </a:xfrm>
          <a:prstGeom prst="rect">
            <a:avLst/>
          </a:prstGeom>
        </p:spPr>
      </p:pic>
      <p:pic>
        <p:nvPicPr>
          <p:cNvPr id="24" name="図 23">
            <a:extLst>
              <a:ext uri="{FF2B5EF4-FFF2-40B4-BE49-F238E27FC236}">
                <a16:creationId xmlns:a16="http://schemas.microsoft.com/office/drawing/2014/main" id="{8610BBF7-D6B1-D4A0-A659-22169A27FAA7}"/>
              </a:ext>
            </a:extLst>
          </p:cNvPr>
          <p:cNvPicPr>
            <a:picLocks noChangeAspect="1"/>
          </p:cNvPicPr>
          <p:nvPr/>
        </p:nvPicPr>
        <p:blipFill>
          <a:blip r:embed="rId5"/>
          <a:stretch>
            <a:fillRect/>
          </a:stretch>
        </p:blipFill>
        <p:spPr>
          <a:xfrm>
            <a:off x="8876409" y="3100897"/>
            <a:ext cx="816872" cy="115154"/>
          </a:xfrm>
          <a:prstGeom prst="rect">
            <a:avLst/>
          </a:prstGeom>
        </p:spPr>
      </p:pic>
    </p:spTree>
    <p:extLst>
      <p:ext uri="{BB962C8B-B14F-4D97-AF65-F5344CB8AC3E}">
        <p14:creationId xmlns:p14="http://schemas.microsoft.com/office/powerpoint/2010/main" val="1295392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24033"/>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誘導広告クリエイティブ 表記ガイドライン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トップページカスタマイズ企画</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sp>
        <p:nvSpPr>
          <p:cNvPr id="25" name="正方形/長方形 24"/>
          <p:cNvSpPr/>
          <p:nvPr/>
        </p:nvSpPr>
        <p:spPr>
          <a:xfrm>
            <a:off x="366608" y="1089025"/>
            <a:ext cx="8655471" cy="2762295"/>
          </a:xfrm>
          <a:prstGeom prst="rect">
            <a:avLst/>
          </a:prstGeom>
        </p:spPr>
        <p:txBody>
          <a:bodyPr wrap="square">
            <a:spAutoFit/>
          </a:bodyPr>
          <a:lstStyle/>
          <a:p>
            <a:pPr eaLnBrk="1" fontAlgn="auto" hangingPunct="1">
              <a:spcBef>
                <a:spcPts val="0"/>
              </a:spcBef>
              <a:spcAft>
                <a:spcPts val="0"/>
              </a:spcAft>
            </a:pPr>
            <a:r>
              <a:rPr lang="ja-JP" altLang="en-US"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（１）標準（推奨）表記</a:t>
            </a:r>
            <a:endParaRPr lang="en-US" altLang="ja-JP" sz="16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 PR</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企画テキスト」＋「広告・広告主体者表記」を必ずセットで掲載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上記</a:t>
            </a:r>
            <a:r>
              <a:rPr lang="en-US" altLang="ja-JP"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要素は最大限離す必要があるため、以下のいずれかの通り対角線上に配置</a:t>
            </a:r>
            <a:endParaRPr lang="en-US" altLang="ja-JP" sz="105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①</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 PR</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企画：左上、広告・広告主体者表記：右下</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 PR</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企画：右上、広告・広告主体者表記：左下</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 PR</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企画テキストは、視認性を確保でき、かつ大き過ぎない適正なサイズで掲載。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その他、使用にあたっては、</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P6</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Yahoo! JAPAN</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ブランドガイドライン」を遵守。</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広告・広告主体者表記は、以下いずれかの表記、形式で掲載。</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①提供：クライアント名（テキスト </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②</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Sponsored by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クライアント名（テキスト </a:t>
            </a:r>
            <a:r>
              <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or </a:t>
            </a:r>
            <a:r>
              <a:rPr lang="ja-JP" altLang="en-US"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a:t>
            </a:r>
            <a:endParaRPr lang="en-US" altLang="ja-JP" sz="105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ロゴの場合、「提供」「</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Sponsored by</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」の広告表記は非表示でも可。</a:t>
            </a:r>
            <a:endPar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algn="just"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900" dirty="0">
                <a:solidFill>
                  <a:srgbClr val="0D0D0D"/>
                </a:solidFill>
                <a:latin typeface="メイリオ" panose="020B0604030504040204" pitchFamily="50" charset="-128"/>
                <a:ea typeface="メイリオ" panose="020B0604030504040204" pitchFamily="50" charset="-128"/>
                <a:cs typeface="ＭＳ Ｐゴシック" panose="020B0600070205080204" pitchFamily="50" charset="-128"/>
              </a:rPr>
              <a:t>広告に適用される「広告掲載基準」に</a:t>
            </a:r>
            <a:r>
              <a:rPr lang="ja-JP" altLang="en-US" sz="900" dirty="0">
                <a:solidFill>
                  <a:srgbClr val="0D0D0D"/>
                </a:solidFill>
                <a:latin typeface="メイリオ" panose="020B0604030504040204" pitchFamily="50" charset="-128"/>
                <a:ea typeface="メイリオ" panose="020B0604030504040204" pitchFamily="50" charset="-128"/>
                <a:cs typeface="ＭＳ Ｐゴシック" panose="020B0600070205080204" pitchFamily="50" charset="-128"/>
              </a:rPr>
              <a:t>おい</a:t>
            </a:r>
            <a:r>
              <a:rPr lang="ja-JP" altLang="ja-JP" sz="900" dirty="0">
                <a:solidFill>
                  <a:srgbClr val="0D0D0D"/>
                </a:solidFill>
                <a:latin typeface="メイリオ" panose="020B0604030504040204" pitchFamily="50" charset="-128"/>
                <a:ea typeface="メイリオ" panose="020B0604030504040204" pitchFamily="50" charset="-128"/>
                <a:cs typeface="ＭＳ Ｐゴシック" panose="020B0600070205080204" pitchFamily="50" charset="-128"/>
              </a:rPr>
              <a:t>て「主体者の明示」が規定されています。</a:t>
            </a:r>
          </a:p>
          <a:p>
            <a:pPr eaLnBrk="1" fontAlgn="auto" hangingPunct="1">
              <a:spcBef>
                <a:spcPts val="0"/>
              </a:spcBef>
              <a:spcAft>
                <a:spcPts val="0"/>
              </a:spcAft>
            </a:pP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（参照）</a:t>
            </a:r>
            <a:r>
              <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Yahoo!</a:t>
            </a:r>
            <a:r>
              <a:rPr lang="ja-JP" altLang="en-US"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hlinkClick r:id="rId3"/>
              </a:rPr>
              <a:t>広告ヘルプページ</a:t>
            </a:r>
            <a:endParaRPr lang="en-US" altLang="ja-JP" sz="9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会社名、ブランド名、商品名、サービス名のいずれかのロゴマークの表記商品写真などでの代替はできません。</a:t>
            </a: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また、商標登録されていないものを使用する場合は、必ず会社名も明記してください。</a:t>
            </a:r>
          </a:p>
          <a:p>
            <a:pPr eaLnBrk="1" fontAlgn="auto" hangingPunct="1">
              <a:spcBef>
                <a:spcPts val="0"/>
              </a:spcBef>
              <a:spcAft>
                <a:spcPts val="0"/>
              </a:spcAft>
            </a:pP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「提供：○○」などの表記</a:t>
            </a:r>
            <a:endParaRPr lang="en-US" altLang="ja-JP" sz="900" kern="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spcBef>
                <a:spcPts val="0"/>
              </a:spcBef>
              <a:spcAft>
                <a:spcPts val="0"/>
              </a:spcAft>
            </a:pPr>
            <a:r>
              <a:rPr lang="en-US" altLang="ja-JP" sz="90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900" dirty="0">
                <a:solidFill>
                  <a:srgbClr val="C9002C"/>
                </a:solidFill>
                <a:latin typeface="ヒラギノ角ゴ Pro"/>
                <a:ea typeface="メイリオ" panose="020B0604030504040204" pitchFamily="50" charset="-128"/>
              </a:rPr>
              <a:t>広告の四隅のいずれかに「</a:t>
            </a:r>
            <a:r>
              <a:rPr lang="ja-JP" altLang="en-US" sz="900" dirty="0">
                <a:solidFill>
                  <a:srgbClr val="C9002C"/>
                </a:solidFill>
                <a:latin typeface="ヒラギノ角ゴ Pro"/>
                <a:ea typeface="メイリオ" panose="020B0604030504040204" pitchFamily="50" charset="-128"/>
                <a:hlinkClick r:id="rId4">
                  <a:extLst>
                    <a:ext uri="{A12FA001-AC4F-418D-AE19-62706E023703}">
                      <ahyp:hlinkClr xmlns:ahyp="http://schemas.microsoft.com/office/drawing/2018/hyperlinkcolor" val="tx"/>
                    </a:ext>
                  </a:extLst>
                </a:hlinkClick>
              </a:rPr>
              <a:t>インフォメーションアイコン</a:t>
            </a:r>
            <a:r>
              <a:rPr lang="ja-JP" altLang="en-US" sz="900" dirty="0">
                <a:solidFill>
                  <a:srgbClr val="C9002C"/>
                </a:solidFill>
                <a:latin typeface="ヒラギノ角ゴ Pro"/>
                <a:ea typeface="メイリオ" panose="020B0604030504040204" pitchFamily="50" charset="-128"/>
              </a:rPr>
              <a:t>」が表示されます。</a:t>
            </a:r>
            <a:r>
              <a:rPr lang="en-US" altLang="ja-JP" sz="900" dirty="0">
                <a:solidFill>
                  <a:srgbClr val="C9002C"/>
                </a:solidFill>
                <a:latin typeface="ヒラギノ角ゴ Pro"/>
                <a:ea typeface="メイリオ" panose="020B0604030504040204" pitchFamily="50" charset="-128"/>
              </a:rPr>
              <a:t>Yahoo!</a:t>
            </a:r>
            <a:r>
              <a:rPr lang="ja-JP" altLang="en-US" sz="900" dirty="0">
                <a:solidFill>
                  <a:srgbClr val="C9002C"/>
                </a:solidFill>
                <a:latin typeface="ヒラギノ角ゴ Pro"/>
                <a:ea typeface="メイリオ" panose="020B0604030504040204" pitchFamily="50" charset="-128"/>
              </a:rPr>
              <a:t>広告の規制で定める明記必須項目や常時表示すべき要素は避けて配置ください。</a:t>
            </a:r>
            <a:endParaRPr lang="ja-JP" altLang="en-US" sz="900" kern="0" dirty="0">
              <a:solidFill>
                <a:srgbClr val="C9002C"/>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7356068" y="1089025"/>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7" name="フッター プレースホルダー 3"/>
          <p:cNvSpPr txBox="1">
            <a:spLocks/>
          </p:cNvSpPr>
          <p:nvPr/>
        </p:nvSpPr>
        <p:spPr>
          <a:xfrm>
            <a:off x="7351385" y="1089025"/>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rPr>
              <a:t>Yahoo! JAPAN PR</a:t>
            </a:r>
            <a:r>
              <a:rPr kumimoji="1" lang="ja-JP" altLang="en-US" sz="800" b="0" i="0" u="none" strike="noStrike" kern="120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rPr>
              <a:t>企画</a:t>
            </a:r>
          </a:p>
        </p:txBody>
      </p:sp>
      <p:sp>
        <p:nvSpPr>
          <p:cNvPr id="28" name="角丸四角形 27"/>
          <p:cNvSpPr/>
          <p:nvPr/>
        </p:nvSpPr>
        <p:spPr>
          <a:xfrm>
            <a:off x="8772495" y="2964959"/>
            <a:ext cx="720080" cy="293117"/>
          </a:xfrm>
          <a:prstGeom prst="roundRect">
            <a:avLst/>
          </a:prstGeom>
          <a:solidFill>
            <a:srgbClr val="FCEDED"/>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9" name="フッター プレースホルダー 3"/>
          <p:cNvSpPr txBox="1">
            <a:spLocks/>
          </p:cNvSpPr>
          <p:nvPr/>
        </p:nvSpPr>
        <p:spPr>
          <a:xfrm>
            <a:off x="8718396" y="2950101"/>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rPr>
              <a:t>クライアント</a:t>
            </a:r>
            <a:endParaRPr kumimoji="1" lang="en-US" altLang="ja-JP" sz="800" b="0" i="0" u="none" strike="noStrike" kern="120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rPr>
              <a:t>ロゴ</a:t>
            </a:r>
          </a:p>
        </p:txBody>
      </p:sp>
    </p:spTree>
    <p:extLst>
      <p:ext uri="{BB962C8B-B14F-4D97-AF65-F5344CB8AC3E}">
        <p14:creationId xmlns:p14="http://schemas.microsoft.com/office/powerpoint/2010/main" val="4207527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C74C2CD5-AC67-F8BC-1EA0-20BB2238E305}"/>
              </a:ext>
            </a:extLst>
          </p:cNvPr>
          <p:cNvPicPr>
            <a:picLocks noChangeAspect="1"/>
          </p:cNvPicPr>
          <p:nvPr/>
        </p:nvPicPr>
        <p:blipFill>
          <a:blip r:embed="rId3"/>
          <a:stretch>
            <a:fillRect/>
          </a:stretch>
        </p:blipFill>
        <p:spPr>
          <a:xfrm>
            <a:off x="1756450" y="1336459"/>
            <a:ext cx="8690426" cy="4664640"/>
          </a:xfrm>
          <a:prstGeom prst="rect">
            <a:avLst/>
          </a:prstGeom>
        </p:spPr>
      </p:pic>
    </p:spTree>
    <p:extLst>
      <p:ext uri="{BB962C8B-B14F-4D97-AF65-F5344CB8AC3E}">
        <p14:creationId xmlns:p14="http://schemas.microsoft.com/office/powerpoint/2010/main" val="810632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694E4B55-AFB6-C322-A5E3-D743DA3AD4B5}"/>
              </a:ext>
            </a:extLst>
          </p:cNvPr>
          <p:cNvPicPr>
            <a:picLocks noChangeAspect="1"/>
          </p:cNvPicPr>
          <p:nvPr/>
        </p:nvPicPr>
        <p:blipFill>
          <a:blip r:embed="rId3"/>
          <a:stretch>
            <a:fillRect/>
          </a:stretch>
        </p:blipFill>
        <p:spPr>
          <a:xfrm>
            <a:off x="1780365" y="1347975"/>
            <a:ext cx="8647241" cy="4775043"/>
          </a:xfrm>
          <a:prstGeom prst="rect">
            <a:avLst/>
          </a:prstGeom>
        </p:spPr>
      </p:pic>
    </p:spTree>
    <p:extLst>
      <p:ext uri="{BB962C8B-B14F-4D97-AF65-F5344CB8AC3E}">
        <p14:creationId xmlns:p14="http://schemas.microsoft.com/office/powerpoint/2010/main" val="1045707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C48D7EC3-6E81-9C80-762E-C5115C29E9CB}"/>
              </a:ext>
            </a:extLst>
          </p:cNvPr>
          <p:cNvPicPr>
            <a:picLocks noChangeAspect="1"/>
          </p:cNvPicPr>
          <p:nvPr/>
        </p:nvPicPr>
        <p:blipFill>
          <a:blip r:embed="rId3"/>
          <a:stretch>
            <a:fillRect/>
          </a:stretch>
        </p:blipFill>
        <p:spPr>
          <a:xfrm>
            <a:off x="1649194" y="1283608"/>
            <a:ext cx="8945476" cy="4727877"/>
          </a:xfrm>
          <a:prstGeom prst="rect">
            <a:avLst/>
          </a:prstGeom>
        </p:spPr>
      </p:pic>
    </p:spTree>
    <p:extLst>
      <p:ext uri="{BB962C8B-B14F-4D97-AF65-F5344CB8AC3E}">
        <p14:creationId xmlns:p14="http://schemas.microsoft.com/office/powerpoint/2010/main" val="1280692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6252231-C56A-161F-A617-F3984B8F1EAE}"/>
              </a:ext>
            </a:extLst>
          </p:cNvPr>
          <p:cNvSpPr>
            <a:spLocks noGrp="1"/>
          </p:cNvSpPr>
          <p:nvPr>
            <p:ph type="body" sz="quarter" idx="12"/>
          </p:nvPr>
        </p:nvSpPr>
        <p:spPr>
          <a:xfrm>
            <a:off x="788221" y="67514"/>
            <a:ext cx="866756" cy="410840"/>
          </a:xfrm>
        </p:spPr>
        <p:txBody>
          <a:bodyPr/>
          <a:lstStyle/>
          <a:p>
            <a:pPr marL="0" indent="0">
              <a:buNone/>
            </a:pPr>
            <a:r>
              <a:rPr lang="ja-JP" altLang="en-US" dirty="0"/>
              <a:t>ガイドライン</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868114DF-9B5C-9BB3-3B2A-6DC15807AF8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7" name="タイトル 2">
            <a:extLst>
              <a:ext uri="{FF2B5EF4-FFF2-40B4-BE49-F238E27FC236}">
                <a16:creationId xmlns:a16="http://schemas.microsoft.com/office/drawing/2014/main" id="{1BE9A763-B533-EC0C-357E-6091B37132B2}"/>
              </a:ext>
            </a:extLst>
          </p:cNvPr>
          <p:cNvSpPr txBox="1">
            <a:spLocks noChangeArrowheads="1"/>
          </p:cNvSpPr>
          <p:nvPr/>
        </p:nvSpPr>
        <p:spPr bwMode="auto">
          <a:xfrm>
            <a:off x="1887807" y="130049"/>
            <a:ext cx="11014607" cy="564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0" fontAlgn="base" hangingPunct="0">
              <a:lnSpc>
                <a:spcPct val="100000"/>
              </a:lnSpc>
              <a:spcBef>
                <a:spcPct val="0"/>
              </a:spcBef>
              <a:spcAft>
                <a:spcPct val="0"/>
              </a:spcAft>
              <a:defRPr kumimoji="1" sz="2800" b="1" i="0" kern="120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 </a:t>
            </a:r>
            <a:r>
              <a:rPr kumimoji="1" lang="ja-JP" altLang="en-US" sz="14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ブランドガイドライン</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Yahoo! JAPAN</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rPr>
              <a:t>ロゴレギュレーション</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37A08E0C-C212-AA30-DC3F-0DEDA0B6031B}"/>
              </a:ext>
            </a:extLst>
          </p:cNvPr>
          <p:cNvPicPr>
            <a:picLocks noChangeAspect="1"/>
          </p:cNvPicPr>
          <p:nvPr/>
        </p:nvPicPr>
        <p:blipFill>
          <a:blip r:embed="rId3"/>
          <a:stretch>
            <a:fillRect/>
          </a:stretch>
        </p:blipFill>
        <p:spPr>
          <a:xfrm>
            <a:off x="1678781" y="1289246"/>
            <a:ext cx="8850144" cy="4682735"/>
          </a:xfrm>
          <a:prstGeom prst="rect">
            <a:avLst/>
          </a:prstGeom>
        </p:spPr>
      </p:pic>
    </p:spTree>
    <p:extLst>
      <p:ext uri="{BB962C8B-B14F-4D97-AF65-F5344CB8AC3E}">
        <p14:creationId xmlns:p14="http://schemas.microsoft.com/office/powerpoint/2010/main" val="39583303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1_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24892</TotalTime>
  <Words>1578</Words>
  <Application>Microsoft Office PowerPoint</Application>
  <PresentationFormat>ワイド画面</PresentationFormat>
  <Paragraphs>169</Paragraphs>
  <Slides>19</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2</vt:i4>
      </vt:variant>
      <vt:variant>
        <vt:lpstr>埋め込まれた OLE サーバー</vt:lpstr>
      </vt:variant>
      <vt:variant>
        <vt:i4>1</vt:i4>
      </vt:variant>
      <vt:variant>
        <vt:lpstr>スライド タイトル</vt:lpstr>
      </vt:variant>
      <vt:variant>
        <vt:i4>19</vt:i4>
      </vt:variant>
    </vt:vector>
  </HeadingPairs>
  <TitlesOfParts>
    <vt:vector size="29" baseType="lpstr">
      <vt:lpstr>新細明體</vt:lpstr>
      <vt:lpstr>ヒラギノ角ゴ Pro</vt:lpstr>
      <vt:lpstr>メイリオ</vt:lpstr>
      <vt:lpstr>メイリオ</vt:lpstr>
      <vt:lpstr>メイリオ 本文</vt:lpstr>
      <vt:lpstr>Arial</vt:lpstr>
      <vt:lpstr>Calibri</vt:lpstr>
      <vt:lpstr>MSCレイアウト</vt:lpstr>
      <vt:lpstr>1_MSCレイアウト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ヤフー</cp:lastModifiedBy>
  <cp:revision>200</cp:revision>
  <dcterms:created xsi:type="dcterms:W3CDTF">2023-12-19T04:51:39Z</dcterms:created>
  <dcterms:modified xsi:type="dcterms:W3CDTF">2024-08-30T00:56:01Z</dcterms:modified>
</cp:coreProperties>
</file>