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8" r:id="rId1"/>
    <p:sldMasterId id="2147483683" r:id="rId2"/>
    <p:sldMasterId id="2147483690" r:id="rId3"/>
  </p:sldMasterIdLst>
  <p:sldIdLst>
    <p:sldId id="2147308833" r:id="rId4"/>
    <p:sldId id="304" r:id="rId5"/>
    <p:sldId id="305" r:id="rId6"/>
    <p:sldId id="2147308835" r:id="rId7"/>
    <p:sldId id="2147308834" r:id="rId8"/>
    <p:sldId id="2147308836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C755"/>
    <a:srgbClr val="FF0033"/>
    <a:srgbClr val="6AD67A"/>
    <a:srgbClr val="A6FC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E50E63-16C9-4F76-A6F1-E9DA7157CB16}" v="1" dt="2025-01-28T07:35:34.0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310" autoAdjust="0"/>
    <p:restoredTop sz="94658"/>
  </p:normalViewPr>
  <p:slideViewPr>
    <p:cSldViewPr snapToGrid="0">
      <p:cViewPr varScale="1">
        <p:scale>
          <a:sx n="84" d="100"/>
          <a:sy n="84" d="100"/>
        </p:scale>
        <p:origin x="870" y="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581-46E2-A980-E732BEFB9030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581-46E2-A980-E732BEFB903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Sheet1!$A$3:$A$5</c:f>
              <c:strCache>
                <c:ptCount val="3"/>
                <c:pt idx="0">
                  <c:v>非接触</c:v>
                </c:pt>
                <c:pt idx="1">
                  <c:v>単体接触
（ブランドパネル）</c:v>
                </c:pt>
                <c:pt idx="2">
                  <c:v>重複接触</c:v>
                </c:pt>
              </c:strCache>
            </c:strRef>
          </c:cat>
          <c:val>
            <c:numRef>
              <c:f>Sheet1!$B$3:$B$5</c:f>
              <c:numCache>
                <c:formatCode>0%</c:formatCode>
                <c:ptCount val="3"/>
                <c:pt idx="0">
                  <c:v>1</c:v>
                </c:pt>
                <c:pt idx="1">
                  <c:v>1.1399999999999999</c:v>
                </c:pt>
                <c:pt idx="2">
                  <c:v>1.18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81-46E2-A980-E732BEFB90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-27"/>
        <c:axId val="1069668735"/>
        <c:axId val="1069670175"/>
      </c:barChart>
      <c:catAx>
        <c:axId val="10696687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69670175"/>
        <c:crosses val="autoZero"/>
        <c:auto val="1"/>
        <c:lblAlgn val="ctr"/>
        <c:lblOffset val="100"/>
        <c:noMultiLvlLbl val="0"/>
      </c:catAx>
      <c:valAx>
        <c:axId val="1069670175"/>
        <c:scaling>
          <c:orientation val="minMax"/>
          <c:min val="1"/>
        </c:scaling>
        <c:delete val="1"/>
        <c:axPos val="l"/>
        <c:numFmt formatCode="0%" sourceLinked="1"/>
        <c:majorTickMark val="none"/>
        <c:minorTickMark val="none"/>
        <c:tickLblPos val="nextTo"/>
        <c:crossAx val="10696687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DD3-442E-9D43-E0A5EBC15369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DD3-442E-9D43-E0A5EBC1536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Sheet1!$A$7:$A$9</c:f>
              <c:strCache>
                <c:ptCount val="3"/>
                <c:pt idx="0">
                  <c:v>非接触</c:v>
                </c:pt>
                <c:pt idx="1">
                  <c:v>単体接触
（ブランドパネル）</c:v>
                </c:pt>
                <c:pt idx="2">
                  <c:v>重複接触</c:v>
                </c:pt>
              </c:strCache>
            </c:strRef>
          </c:cat>
          <c:val>
            <c:numRef>
              <c:f>Sheet1!$B$7:$B$9</c:f>
              <c:numCache>
                <c:formatCode>0%</c:formatCode>
                <c:ptCount val="3"/>
                <c:pt idx="0">
                  <c:v>1</c:v>
                </c:pt>
                <c:pt idx="1">
                  <c:v>1.2</c:v>
                </c:pt>
                <c:pt idx="2">
                  <c:v>1.25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D3-442E-9D43-E0A5EBC153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-27"/>
        <c:axId val="1069668735"/>
        <c:axId val="1069670175"/>
      </c:barChart>
      <c:catAx>
        <c:axId val="10696687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69670175"/>
        <c:crosses val="autoZero"/>
        <c:auto val="1"/>
        <c:lblAlgn val="ctr"/>
        <c:lblOffset val="100"/>
        <c:noMultiLvlLbl val="0"/>
      </c:catAx>
      <c:valAx>
        <c:axId val="1069670175"/>
        <c:scaling>
          <c:orientation val="minMax"/>
          <c:min val="1"/>
        </c:scaling>
        <c:delete val="1"/>
        <c:axPos val="l"/>
        <c:numFmt formatCode="0%" sourceLinked="1"/>
        <c:majorTickMark val="none"/>
        <c:minorTickMark val="none"/>
        <c:tickLblPos val="nextTo"/>
        <c:crossAx val="10696687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7375" y="1696711"/>
            <a:ext cx="11017250" cy="2065291"/>
          </a:xfrm>
          <a:prstGeom prst="rect">
            <a:avLst/>
          </a:prstGeom>
        </p:spPr>
        <p:txBody>
          <a:bodyPr lIns="0" tIns="36000" rIns="0" bIns="0" anchor="t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5131879" cy="21799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5857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FC46F296-51B8-C10D-D99C-8C0DF419D37B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BF7BB441-C525-2824-27BB-42DA9A12DC2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00A3B48B-8B12-76DB-DE08-9FFDD18135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0122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3025AD1-266A-C2F8-4542-ADA3F3ABDE94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27C638B7-DA08-2099-985C-CAF6A1A67B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6AAF90A3-FE47-206E-69DC-A3273BB28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6" name="テキスト プレースホルダー 10">
            <a:extLst>
              <a:ext uri="{FF2B5EF4-FFF2-40B4-BE49-F238E27FC236}">
                <a16:creationId xmlns:a16="http://schemas.microsoft.com/office/drawing/2014/main" id="{0F031FA9-112A-8DAA-B20E-847C11F19B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49632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D04D64CE-D62C-A1FF-FFA3-D17368230412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2154E47-CE2B-386F-7840-0589773FA6A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0998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FC759D9F-2281-447C-A311-B7CD94DBAC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781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（社外秘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7375" y="1696711"/>
            <a:ext cx="11017250" cy="2065291"/>
          </a:xfrm>
          <a:prstGeom prst="rect">
            <a:avLst/>
          </a:prstGeom>
        </p:spPr>
        <p:txBody>
          <a:bodyPr lIns="0" tIns="36000" rIns="0" bIns="0" anchor="t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5131879" cy="21799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288178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（社外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4">
            <a:extLst>
              <a:ext uri="{FF2B5EF4-FFF2-40B4-BE49-F238E27FC236}">
                <a16:creationId xmlns:a16="http://schemas.microsoft.com/office/drawing/2014/main" id="{DB465F0E-B342-5316-37DE-43FB481770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1BA0269E-4FAF-FCF7-533A-8DEC2D165CAF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9" name="グラフィックス 3">
            <a:extLst>
              <a:ext uri="{FF2B5EF4-FFF2-40B4-BE49-F238E27FC236}">
                <a16:creationId xmlns:a16="http://schemas.microsoft.com/office/drawing/2014/main" id="{59A20EC1-58D9-759B-45BC-712B71A3FDB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1CC6D58-EF4A-F84C-B945-9E05F489A3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2468880"/>
            <a:ext cx="11017250" cy="1738172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4400" b="1" i="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194666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社外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FC46F296-51B8-C10D-D99C-8C0DF419D37B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BF7BB441-C525-2824-27BB-42DA9A12DC2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00A3B48B-8B12-76DB-DE08-9FFDD18135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126548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社外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3025AD1-266A-C2F8-4542-ADA3F3ABDE94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27C638B7-DA08-2099-985C-CAF6A1A67B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6AAF90A3-FE47-206E-69DC-A3273BB28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6" name="テキスト プレースホルダー 10">
            <a:extLst>
              <a:ext uri="{FF2B5EF4-FFF2-40B4-BE49-F238E27FC236}">
                <a16:creationId xmlns:a16="http://schemas.microsoft.com/office/drawing/2014/main" id="{0F031FA9-112A-8DAA-B20E-847C11F19B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247144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社外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D04D64CE-D62C-A1FF-FFA3-D17368230412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2154E47-CE2B-386F-7840-0589773FA6A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28447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社外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FC759D9F-2281-447C-A311-B7CD94DBAC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2486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4">
            <a:extLst>
              <a:ext uri="{FF2B5EF4-FFF2-40B4-BE49-F238E27FC236}">
                <a16:creationId xmlns:a16="http://schemas.microsoft.com/office/drawing/2014/main" id="{DB465F0E-B342-5316-37DE-43FB481770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1BA0269E-4FAF-FCF7-533A-8DEC2D165CAF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9" name="グラフィックス 3">
            <a:extLst>
              <a:ext uri="{FF2B5EF4-FFF2-40B4-BE49-F238E27FC236}">
                <a16:creationId xmlns:a16="http://schemas.microsoft.com/office/drawing/2014/main" id="{59A20EC1-58D9-759B-45BC-712B71A3FDB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1CC6D58-EF4A-F84C-B945-9E05F489A3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2468880"/>
            <a:ext cx="11017250" cy="1738172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4400" b="1" i="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122648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ノンブタイトル+ポイント＋コピーライト+ノンブル（社外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62396C5A-2887-DAF5-DB7D-BA71B95CEC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6E567F8-2953-919E-D2EA-023BC9264FA4}"/>
              </a:ext>
            </a:extLst>
          </p:cNvPr>
          <p:cNvGrpSpPr/>
          <p:nvPr userDrawn="1"/>
        </p:nvGrpSpPr>
        <p:grpSpPr>
          <a:xfrm>
            <a:off x="555102" y="1216721"/>
            <a:ext cx="338554" cy="338554"/>
            <a:chOff x="711200" y="1442638"/>
            <a:chExt cx="338554" cy="338554"/>
          </a:xfrm>
        </p:grpSpPr>
        <p:sp>
          <p:nvSpPr>
            <p:cNvPr id="6" name="円/楕円 5">
              <a:extLst>
                <a:ext uri="{FF2B5EF4-FFF2-40B4-BE49-F238E27FC236}">
                  <a16:creationId xmlns:a16="http://schemas.microsoft.com/office/drawing/2014/main" id="{C197E7F1-23EE-36B2-A4B3-CF2A3E1BEE2A}"/>
                </a:ext>
              </a:extLst>
            </p:cNvPr>
            <p:cNvSpPr/>
            <p:nvPr userDrawn="1"/>
          </p:nvSpPr>
          <p:spPr>
            <a:xfrm>
              <a:off x="711200" y="1442638"/>
              <a:ext cx="338554" cy="338554"/>
            </a:xfrm>
            <a:prstGeom prst="ellipse">
              <a:avLst/>
            </a:prstGeom>
            <a:solidFill>
              <a:srgbClr val="0000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551456C-E5E3-D854-1522-A8DA51D546FF}"/>
                </a:ext>
              </a:extLst>
            </p:cNvPr>
            <p:cNvGrpSpPr/>
            <p:nvPr userDrawn="1"/>
          </p:nvGrpSpPr>
          <p:grpSpPr>
            <a:xfrm rot="18900000">
              <a:off x="817024" y="1534352"/>
              <a:ext cx="131682" cy="110134"/>
              <a:chOff x="4013200" y="2692400"/>
              <a:chExt cx="558800" cy="467360"/>
            </a:xfrm>
            <a:solidFill>
              <a:schemeClr val="bg1"/>
            </a:solidFill>
          </p:grpSpPr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D9805B84-27F1-E53D-5F62-076402CEE292}"/>
                  </a:ext>
                </a:extLst>
              </p:cNvPr>
              <p:cNvSpPr/>
              <p:nvPr userDrawn="1"/>
            </p:nvSpPr>
            <p:spPr>
              <a:xfrm>
                <a:off x="4013200" y="2692400"/>
                <a:ext cx="182880" cy="4673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87B0E798-B3CD-51B6-8C87-07F60F235A4F}"/>
                  </a:ext>
                </a:extLst>
              </p:cNvPr>
              <p:cNvSpPr/>
              <p:nvPr userDrawn="1"/>
            </p:nvSpPr>
            <p:spPr>
              <a:xfrm rot="5400000">
                <a:off x="4246880" y="2834640"/>
                <a:ext cx="182880" cy="4673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0" name="スライド番号プレースホルダー 5">
            <a:extLst>
              <a:ext uri="{FF2B5EF4-FFF2-40B4-BE49-F238E27FC236}">
                <a16:creationId xmlns:a16="http://schemas.microsoft.com/office/drawing/2014/main" id="{0152C89B-FD9C-B243-5481-11F974C1190B}"/>
              </a:ext>
            </a:extLst>
          </p:cNvPr>
          <p:cNvSpPr txBox="1">
            <a:spLocks/>
          </p:cNvSpPr>
          <p:nvPr userDrawn="1"/>
        </p:nvSpPr>
        <p:spPr>
          <a:xfrm>
            <a:off x="11159836" y="6389895"/>
            <a:ext cx="72972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5AF0D7-7DAB-C943-A251-572CD5FC0461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pPr/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1" name="グラフィックス 10">
            <a:extLst>
              <a:ext uri="{FF2B5EF4-FFF2-40B4-BE49-F238E27FC236}">
                <a16:creationId xmlns:a16="http://schemas.microsoft.com/office/drawing/2014/main" id="{FCE2877E-7FDC-B33C-B88A-B5C8DFC802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6310" y="6533996"/>
            <a:ext cx="813256" cy="94565"/>
          </a:xfrm>
          <a:prstGeom prst="rect">
            <a:avLst/>
          </a:prstGeom>
        </p:spPr>
      </p:pic>
      <p:sp>
        <p:nvSpPr>
          <p:cNvPr id="12" name="テキスト プレースホルダー 10">
            <a:extLst>
              <a:ext uri="{FF2B5EF4-FFF2-40B4-BE49-F238E27FC236}">
                <a16:creationId xmlns:a16="http://schemas.microsoft.com/office/drawing/2014/main" id="{8677451D-7231-5C71-535C-3E66EE39A00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79826" y="1288640"/>
            <a:ext cx="10622157" cy="564262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1600" b="1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ja-JP" altLang="en-US"/>
              <a:t>サブタイトル、ダミーテキストダミーテキストダミーテキストダミーテキスト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01226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FC46F296-51B8-C10D-D99C-8C0DF419D37B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BF7BB441-C525-2824-27BB-42DA9A12DC2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00A3B48B-8B12-76DB-DE08-9FFDD18135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2178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3025AD1-266A-C2F8-4542-ADA3F3ABDE94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27C638B7-DA08-2099-985C-CAF6A1A67B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6AAF90A3-FE47-206E-69DC-A3273BB28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6" name="テキスト プレースホルダー 10">
            <a:extLst>
              <a:ext uri="{FF2B5EF4-FFF2-40B4-BE49-F238E27FC236}">
                <a16:creationId xmlns:a16="http://schemas.microsoft.com/office/drawing/2014/main" id="{0F031FA9-112A-8DAA-B20E-847C11F19B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53332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D04D64CE-D62C-A1FF-FFA3-D17368230412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2154E47-CE2B-386F-7840-0589773FA6A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74101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FC759D9F-2281-447C-A311-B7CD94DBAC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5052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Y-cover-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10">
            <a:extLst>
              <a:ext uri="{FF2B5EF4-FFF2-40B4-BE49-F238E27FC236}">
                <a16:creationId xmlns:a16="http://schemas.microsoft.com/office/drawing/2014/main" id="{7336D700-F4CC-3CCB-C4A4-5ECF9A56D1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82525" y="0"/>
            <a:ext cx="4609475" cy="6858000"/>
          </a:xfrm>
          <a:prstGeom prst="rect">
            <a:avLst/>
          </a:prstGeom>
        </p:spPr>
      </p:pic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6ED990AF-D322-A109-EC1B-34F7405D41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84200"/>
            <a:ext cx="11017250" cy="1731218"/>
          </a:xfrm>
          <a:prstGeom prst="rect">
            <a:avLst/>
          </a:prstGeom>
        </p:spPr>
        <p:txBody>
          <a:bodyPr lIns="0" tIns="36000" rIns="0" bIns="0" anchor="b">
            <a:noAutofit/>
          </a:bodyPr>
          <a:lstStyle>
            <a:lvl1pPr marL="0" indent="0" algn="l">
              <a:buNone/>
              <a:defRPr sz="55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en-US" altLang="ja-JP" dirty="0" err="1"/>
              <a:t>表紙タイトル</a:t>
            </a:r>
            <a:r>
              <a:rPr lang="en-US" altLang="ja-JP" dirty="0"/>
              <a:t> LY</a:t>
            </a:r>
            <a:r>
              <a:rPr lang="ja-JP" altLang="en-US"/>
              <a:t>サービス</a:t>
            </a:r>
            <a:endParaRPr lang="en-JP" dirty="0"/>
          </a:p>
        </p:txBody>
      </p:sp>
      <p:pic>
        <p:nvPicPr>
          <p:cNvPr id="12" name="Picture 5" descr="A blue cross on a black background&#10;&#10;Description automatically generated">
            <a:extLst>
              <a:ext uri="{FF2B5EF4-FFF2-40B4-BE49-F238E27FC236}">
                <a16:creationId xmlns:a16="http://schemas.microsoft.com/office/drawing/2014/main" id="{92FC192D-9CD4-FFB9-4AC0-CE1378F86DA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87375" y="6116111"/>
            <a:ext cx="906186" cy="157689"/>
          </a:xfrm>
          <a:prstGeom prst="rect">
            <a:avLst/>
          </a:prstGeom>
        </p:spPr>
      </p:pic>
      <p:pic>
        <p:nvPicPr>
          <p:cNvPr id="2" name="グラフィックス 1">
            <a:extLst>
              <a:ext uri="{FF2B5EF4-FFF2-40B4-BE49-F238E27FC236}">
                <a16:creationId xmlns:a16="http://schemas.microsoft.com/office/drawing/2014/main" id="{B06B9B81-0272-195D-600A-F1110EDE680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9437" y="6451402"/>
            <a:ext cx="964800" cy="259755"/>
          </a:xfrm>
          <a:prstGeom prst="rect">
            <a:avLst/>
          </a:prstGeom>
        </p:spPr>
      </p:pic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33A19A86-318B-9A70-968D-0A79BC0312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5278295"/>
            <a:ext cx="5131879" cy="21799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 b="1" i="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r>
              <a:rPr kumimoji="1" lang="en" altLang="ja-JP" dirty="0" err="1"/>
              <a:t>yyyyy</a:t>
            </a:r>
            <a:r>
              <a:rPr kumimoji="1" lang="en" altLang="ja-JP" dirty="0"/>
              <a:t>/mm/dd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E280A25E-F7F2-E120-56BC-3AAA839DD75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7376" y="4409440"/>
            <a:ext cx="7862144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r>
              <a:rPr kumimoji="1" lang="en" altLang="ja-JP" dirty="0"/>
              <a:t>LINE</a:t>
            </a:r>
            <a:r>
              <a:rPr kumimoji="1" lang="ja-JP" altLang="en-US"/>
              <a:t>ヤフー株式会社</a:t>
            </a:r>
            <a:endParaRPr kumimoji="1" lang="en-US" altLang="ja-JP" dirty="0"/>
          </a:p>
          <a:p>
            <a:r>
              <a:rPr kumimoji="1" lang="en" altLang="ja-JP" dirty="0"/>
              <a:t>TEAM NAME OR YOUR NAME</a:t>
            </a:r>
          </a:p>
        </p:txBody>
      </p:sp>
      <p:sp>
        <p:nvSpPr>
          <p:cNvPr id="4" name="Rounded Rectangle 6">
            <a:extLst>
              <a:ext uri="{FF2B5EF4-FFF2-40B4-BE49-F238E27FC236}">
                <a16:creationId xmlns:a16="http://schemas.microsoft.com/office/drawing/2014/main" id="{FA5824EB-6049-C6DF-2D70-D6A7BE2CA877}"/>
              </a:ext>
            </a:extLst>
          </p:cNvPr>
          <p:cNvSpPr/>
          <p:nvPr userDrawn="1"/>
        </p:nvSpPr>
        <p:spPr>
          <a:xfrm>
            <a:off x="10993121" y="186516"/>
            <a:ext cx="916756" cy="229378"/>
          </a:xfrm>
          <a:prstGeom prst="roundRect">
            <a:avLst>
              <a:gd name="adj" fmla="val 0"/>
            </a:avLst>
          </a:prstGeom>
          <a:solidFill>
            <a:srgbClr val="AAAAAA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54000" bIns="36000" rtlCol="0" anchor="ctr">
            <a:spAutoFit/>
          </a:bodyPr>
          <a:lstStyle/>
          <a:p>
            <a:pPr algn="ctr"/>
            <a:r>
              <a:rPr lang="en-US" altLang="ja-JP" sz="900" b="0" i="0" dirty="0">
                <a:solidFill>
                  <a:schemeClr val="bg1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</a:rPr>
              <a:t>Confidential</a:t>
            </a:r>
            <a:endParaRPr lang="en-JP" sz="900" b="0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478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7375" y="1696711"/>
            <a:ext cx="11017250" cy="2065291"/>
          </a:xfrm>
          <a:prstGeom prst="rect">
            <a:avLst/>
          </a:prstGeom>
        </p:spPr>
        <p:txBody>
          <a:bodyPr lIns="0" tIns="36000" rIns="0" bIns="0" anchor="t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5131879" cy="21799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68131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4">
            <a:extLst>
              <a:ext uri="{FF2B5EF4-FFF2-40B4-BE49-F238E27FC236}">
                <a16:creationId xmlns:a16="http://schemas.microsoft.com/office/drawing/2014/main" id="{DB465F0E-B342-5316-37DE-43FB481770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1BA0269E-4FAF-FCF7-533A-8DEC2D165CAF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9" name="グラフィックス 3">
            <a:extLst>
              <a:ext uri="{FF2B5EF4-FFF2-40B4-BE49-F238E27FC236}">
                <a16:creationId xmlns:a16="http://schemas.microsoft.com/office/drawing/2014/main" id="{59A20EC1-58D9-759B-45BC-712B71A3FDB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1CC6D58-EF4A-F84C-B945-9E05F489A3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2468880"/>
            <a:ext cx="11017250" cy="1738172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4400" b="1" i="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53991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43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98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952" userDrawn="1">
          <p15:clr>
            <a:srgbClr val="F26B43"/>
          </p15:clr>
        </p15:guide>
        <p15:guide id="2" pos="370" userDrawn="1">
          <p15:clr>
            <a:srgbClr val="F26B43"/>
          </p15:clr>
        </p15:guide>
        <p15:guide id="3" orient="horz" pos="368" userDrawn="1">
          <p15:clr>
            <a:srgbClr val="F26B43"/>
          </p15:clr>
        </p15:guide>
        <p15:guide id="4" pos="731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>
            <a:extLst>
              <a:ext uri="{FF2B5EF4-FFF2-40B4-BE49-F238E27FC236}">
                <a16:creationId xmlns:a16="http://schemas.microsoft.com/office/drawing/2014/main" id="{3AC2D241-C39D-AA11-5E21-E9DECFC095B5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1509763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8" userDrawn="1">
          <p15:clr>
            <a:srgbClr val="F26B43"/>
          </p15:clr>
        </p15:guide>
        <p15:guide id="2" pos="370" userDrawn="1">
          <p15:clr>
            <a:srgbClr val="F26B43"/>
          </p15:clr>
        </p15:guide>
        <p15:guide id="3" pos="7310" userDrawn="1">
          <p15:clr>
            <a:srgbClr val="F26B43"/>
          </p15:clr>
        </p15:guide>
        <p15:guide id="4" orient="horz" pos="3952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>
            <a:extLst>
              <a:ext uri="{FF2B5EF4-FFF2-40B4-BE49-F238E27FC236}">
                <a16:creationId xmlns:a16="http://schemas.microsoft.com/office/drawing/2014/main" id="{D971B38B-A59C-FCBD-F26A-C9389F670A63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社外秘</a:t>
            </a:r>
            <a:r>
              <a:rPr kumimoji="0" lang="en-US" altLang="ja-JP" sz="950" b="1" i="0" u="none" strike="noStrike" kern="0" cap="none" spc="0" normalizeH="0" baseline="0" noProof="0" dirty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 / Internal Use Only</a:t>
            </a:r>
            <a:endParaRPr kumimoji="0" lang="ja-JP" altLang="en-US" sz="950" b="1" i="0" u="none" strike="noStrike" kern="0" cap="none" spc="0" normalizeH="0" baseline="0" noProof="0">
              <a:ln>
                <a:noFill/>
              </a:ln>
              <a:solidFill>
                <a:srgbClr val="CCCCCC">
                  <a:lumMod val="90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34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3088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952" userDrawn="1">
          <p15:clr>
            <a:srgbClr val="F26B43"/>
          </p15:clr>
        </p15:guide>
        <p15:guide id="2" pos="370" userDrawn="1">
          <p15:clr>
            <a:srgbClr val="F26B43"/>
          </p15:clr>
        </p15:guide>
        <p15:guide id="3" orient="horz" pos="368" userDrawn="1">
          <p15:clr>
            <a:srgbClr val="F26B43"/>
          </p15:clr>
        </p15:guide>
        <p15:guide id="4" pos="731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7BF103C-DAAE-533E-83B9-580A938538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ja-JP" sz="4000"/>
              <a:t>LINE</a:t>
            </a:r>
            <a:r>
              <a:rPr lang="ja-JP" altLang="en-US" sz="4000"/>
              <a:t>ヤフー　統合リーチ事例</a:t>
            </a: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E5D257D-C3E8-F98E-7DF0-8B75B3E059C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/>
              <a:t>2025/01</a:t>
            </a:r>
            <a:endParaRPr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64C7E7B2-6834-324F-09C1-D43CFC3DC5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/>
              <a:t>LINE</a:t>
            </a:r>
            <a:r>
              <a:rPr lang="ja-JP" altLang="en-US"/>
              <a:t>ヤフー株式会社</a:t>
            </a:r>
          </a:p>
        </p:txBody>
      </p:sp>
    </p:spTree>
    <p:extLst>
      <p:ext uri="{BB962C8B-B14F-4D97-AF65-F5344CB8AC3E}">
        <p14:creationId xmlns:p14="http://schemas.microsoft.com/office/powerpoint/2010/main" val="2870676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6225C0A8-E832-5049-9F57-23BE371493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統合リーチレポート事例①　エンタメ系広告主様</a:t>
            </a:r>
            <a:br>
              <a:rPr lang="en-US" altLang="ja-JP"/>
            </a:br>
            <a:r>
              <a:rPr lang="ja-JP" altLang="en-US"/>
              <a:t>インクリメンタルリーチ＆</a:t>
            </a:r>
            <a:r>
              <a:rPr lang="en-US" altLang="ja-JP"/>
              <a:t>CLICK</a:t>
            </a:r>
            <a:r>
              <a:rPr lang="ja-JP" altLang="en-US"/>
              <a:t>分析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B5B650C-CF04-B517-898A-4CFB9E530E39}"/>
              </a:ext>
            </a:extLst>
          </p:cNvPr>
          <p:cNvSpPr txBox="1"/>
          <p:nvPr/>
        </p:nvSpPr>
        <p:spPr>
          <a:xfrm>
            <a:off x="587375" y="1492755"/>
            <a:ext cx="11014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Talk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Head View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でオールターゲットに広く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リーチを獲得しつつ、ブランドパネルでコアターゲットへのリーチを補完。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また、広告反応者（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Clicker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）の重複はほぼなく、両媒体を活用することで広告反応を最大化することができました。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DF52E383-9811-740C-F286-AB88292E77D2}"/>
              </a:ext>
            </a:extLst>
          </p:cNvPr>
          <p:cNvSpPr/>
          <p:nvPr/>
        </p:nvSpPr>
        <p:spPr>
          <a:xfrm>
            <a:off x="7734223" y="2949073"/>
            <a:ext cx="4081670" cy="1153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LINE</a:t>
            </a:r>
            <a:r>
              <a:rPr kumimoji="1"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Talk</a:t>
            </a:r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Head</a:t>
            </a:r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View Half</a:t>
            </a:r>
          </a:p>
          <a:p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ALL</a:t>
            </a:r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ターゲット</a:t>
            </a:r>
            <a:endParaRPr lang="en-US" altLang="ja-JP" sz="1600" b="1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en-US" altLang="ja-JP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2000</a:t>
            </a:r>
            <a:r>
              <a:rPr kumimoji="1"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万円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3970F72C-D753-B71C-20C8-D314070E4F46}"/>
              </a:ext>
            </a:extLst>
          </p:cNvPr>
          <p:cNvSpPr/>
          <p:nvPr/>
        </p:nvSpPr>
        <p:spPr>
          <a:xfrm>
            <a:off x="7734223" y="4198718"/>
            <a:ext cx="4081670" cy="11635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■ブランドパネル　</a:t>
            </a:r>
            <a:r>
              <a:rPr lang="en-US" altLang="ja-JP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SP</a:t>
            </a:r>
          </a:p>
          <a:p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18</a:t>
            </a:r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lang="en-US" altLang="ja-JP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49</a:t>
            </a:r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歳</a:t>
            </a:r>
            <a:endParaRPr lang="en-US" altLang="ja-JP" sz="1600" b="1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1200</a:t>
            </a:r>
            <a:r>
              <a:rPr kumimoji="1"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万円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829FE201-1026-B87E-DCB6-1CDF043DEF54}"/>
              </a:ext>
            </a:extLst>
          </p:cNvPr>
          <p:cNvSpPr/>
          <p:nvPr/>
        </p:nvSpPr>
        <p:spPr>
          <a:xfrm>
            <a:off x="7734223" y="2392158"/>
            <a:ext cx="4081670" cy="4013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出稿メニュー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390C2D3B-1B5A-CDF7-E84C-897FDBE752C8}"/>
              </a:ext>
            </a:extLst>
          </p:cNvPr>
          <p:cNvSpPr txBox="1"/>
          <p:nvPr/>
        </p:nvSpPr>
        <p:spPr>
          <a:xfrm>
            <a:off x="339509" y="2591383"/>
            <a:ext cx="3373188" cy="5112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6350" cap="flat">
            <a:solidFill>
              <a:srgbClr val="C9002C"/>
            </a:solidFill>
            <a:miter lim="400000"/>
          </a:ln>
          <a:effectLst>
            <a:outerShdw dist="25400" dir="2700000" algn="tl" rotWithShape="0">
              <a:srgbClr val="C9002C">
                <a:lumMod val="75000"/>
                <a:alpha val="40000"/>
              </a:srgbClr>
            </a:outerShdw>
          </a:effectLst>
          <a:sp3d/>
        </p:spPr>
        <p:txBody>
          <a:bodyPr rot="0" spcFirstLastPara="1" vertOverflow="overflow" horzOverflow="overflow" vert="horz" wrap="none" lIns="216000" tIns="72000" rIns="216000" bIns="36000" numCol="1" spcCol="38100" rtlCol="0" anchor="ctr">
            <a:noAutofit/>
          </a:bodyPr>
          <a:lstStyle/>
          <a:p>
            <a:pPr algn="ctr" defTabSz="825500" hangingPunct="0">
              <a:defRPr/>
            </a:pPr>
            <a:r>
              <a:rPr kumimoji="0" lang="ja-JP" altLang="en-US" sz="1600" b="1" kern="0">
                <a:solidFill>
                  <a:srgbClr val="C9002C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ヒラギノ角ゴ ProN W3"/>
                <a:sym typeface="ヒラギノ角ゴ ProN W3"/>
              </a:rPr>
              <a:t>リーチ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82E764D-9AB4-35F2-5EDA-69264CC1E899}"/>
              </a:ext>
            </a:extLst>
          </p:cNvPr>
          <p:cNvSpPr txBox="1"/>
          <p:nvPr/>
        </p:nvSpPr>
        <p:spPr>
          <a:xfrm>
            <a:off x="3931687" y="2591383"/>
            <a:ext cx="3467338" cy="5112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6350" cap="flat">
            <a:solidFill>
              <a:srgbClr val="C9002C"/>
            </a:solidFill>
            <a:miter lim="400000"/>
          </a:ln>
          <a:effectLst>
            <a:outerShdw dist="25400" dir="2700000" algn="tl" rotWithShape="0">
              <a:srgbClr val="C9002C">
                <a:lumMod val="75000"/>
                <a:alpha val="40000"/>
              </a:srgbClr>
            </a:outerShdw>
          </a:effectLst>
          <a:sp3d/>
        </p:spPr>
        <p:txBody>
          <a:bodyPr rot="0" spcFirstLastPara="1" vertOverflow="overflow" horzOverflow="overflow" vert="horz" wrap="none" lIns="216000" tIns="72000" rIns="216000" bIns="36000" numCol="1" spcCol="38100" rtlCol="0" anchor="ctr">
            <a:noAutofit/>
          </a:bodyPr>
          <a:lstStyle/>
          <a:p>
            <a:pPr algn="ctr" defTabSz="825500" hangingPunct="0">
              <a:defRPr/>
            </a:pPr>
            <a:r>
              <a:rPr kumimoji="0" lang="en-US" altLang="ja-JP" sz="1600" b="1" kern="0">
                <a:solidFill>
                  <a:srgbClr val="C9002C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ヒラギノ角ゴ ProN W3"/>
                <a:sym typeface="ヒラギノ角ゴ ProN W3"/>
              </a:rPr>
              <a:t>Click</a:t>
            </a:r>
            <a:r>
              <a:rPr kumimoji="0" lang="ja-JP" altLang="en-US" sz="1600" b="1" kern="0">
                <a:solidFill>
                  <a:srgbClr val="C9002C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ヒラギノ角ゴ ProN W3"/>
                <a:sym typeface="ヒラギノ角ゴ ProN W3"/>
              </a:rPr>
              <a:t>分析</a:t>
            </a:r>
          </a:p>
        </p:txBody>
      </p:sp>
      <p:sp>
        <p:nvSpPr>
          <p:cNvPr id="2" name="フローチャート: 結合子 1">
            <a:extLst>
              <a:ext uri="{FF2B5EF4-FFF2-40B4-BE49-F238E27FC236}">
                <a16:creationId xmlns:a16="http://schemas.microsoft.com/office/drawing/2014/main" id="{70418BFB-AD8F-6B23-D467-38651A3B24E0}"/>
              </a:ext>
            </a:extLst>
          </p:cNvPr>
          <p:cNvSpPr/>
          <p:nvPr/>
        </p:nvSpPr>
        <p:spPr>
          <a:xfrm>
            <a:off x="494861" y="4491162"/>
            <a:ext cx="1062198" cy="1056998"/>
          </a:xfrm>
          <a:prstGeom prst="flowChartConnector">
            <a:avLst/>
          </a:prstGeom>
          <a:solidFill>
            <a:srgbClr val="FF003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フローチャート: 結合子 5">
            <a:extLst>
              <a:ext uri="{FF2B5EF4-FFF2-40B4-BE49-F238E27FC236}">
                <a16:creationId xmlns:a16="http://schemas.microsoft.com/office/drawing/2014/main" id="{800AC761-8A09-CAA5-3BA4-3C79436B4720}"/>
              </a:ext>
            </a:extLst>
          </p:cNvPr>
          <p:cNvSpPr/>
          <p:nvPr/>
        </p:nvSpPr>
        <p:spPr>
          <a:xfrm>
            <a:off x="1002160" y="3268230"/>
            <a:ext cx="2589887" cy="2505875"/>
          </a:xfrm>
          <a:prstGeom prst="flowChartConnector">
            <a:avLst/>
          </a:prstGeom>
          <a:solidFill>
            <a:srgbClr val="06C755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62A1A3D-00E0-B21B-947D-AF4B4E40F526}"/>
              </a:ext>
            </a:extLst>
          </p:cNvPr>
          <p:cNvSpPr txBox="1"/>
          <p:nvPr/>
        </p:nvSpPr>
        <p:spPr>
          <a:xfrm>
            <a:off x="654219" y="5890718"/>
            <a:ext cx="845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重複</a:t>
            </a:r>
            <a:r>
              <a:rPr kumimoji="1"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5.92%</a:t>
            </a:r>
            <a:endParaRPr kumimoji="1" lang="ja-JP" altLang="en-US" sz="1400" b="1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92B8E3BC-D526-12E3-ECD4-C32AADC007A3}"/>
              </a:ext>
            </a:extLst>
          </p:cNvPr>
          <p:cNvCxnSpPr>
            <a:cxnSpLocks/>
            <a:endCxn id="7" idx="0"/>
          </p:cNvCxnSpPr>
          <p:nvPr/>
        </p:nvCxnSpPr>
        <p:spPr>
          <a:xfrm flipH="1">
            <a:off x="1076793" y="4989237"/>
            <a:ext cx="273308" cy="901481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53663A4-102A-F4EA-C060-566F4B333602}"/>
              </a:ext>
            </a:extLst>
          </p:cNvPr>
          <p:cNvSpPr txBox="1"/>
          <p:nvPr/>
        </p:nvSpPr>
        <p:spPr>
          <a:xfrm>
            <a:off x="461127" y="4988623"/>
            <a:ext cx="8889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kumimoji="1"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.89%</a:t>
            </a:r>
            <a:endParaRPr lang="ja-JP" altLang="en-US" sz="1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E946C6C-A4E6-0AAE-C109-CC80472CC85D}"/>
              </a:ext>
            </a:extLst>
          </p:cNvPr>
          <p:cNvSpPr txBox="1"/>
          <p:nvPr/>
        </p:nvSpPr>
        <p:spPr>
          <a:xfrm>
            <a:off x="1986884" y="4367278"/>
            <a:ext cx="10021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85.19%</a:t>
            </a:r>
            <a:endParaRPr lang="ja-JP" altLang="en-US" sz="1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CD709D2-DAC4-DFA2-7594-56FEAD6AD751}"/>
              </a:ext>
            </a:extLst>
          </p:cNvPr>
          <p:cNvSpPr txBox="1"/>
          <p:nvPr/>
        </p:nvSpPr>
        <p:spPr>
          <a:xfrm>
            <a:off x="0" y="4496489"/>
            <a:ext cx="11272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ブランドパネル</a:t>
            </a:r>
            <a:endParaRPr kumimoji="1" lang="ja-JP" altLang="en-US" sz="1050" b="1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70F63EF-19C6-D541-1974-D305A189F37E}"/>
              </a:ext>
            </a:extLst>
          </p:cNvPr>
          <p:cNvSpPr txBox="1"/>
          <p:nvPr/>
        </p:nvSpPr>
        <p:spPr>
          <a:xfrm>
            <a:off x="2349203" y="3314946"/>
            <a:ext cx="12859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Talk</a:t>
            </a:r>
            <a:r>
              <a:rPr lang="ja-JP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Head</a:t>
            </a:r>
            <a:r>
              <a:rPr lang="ja-JP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View</a:t>
            </a:r>
            <a:endParaRPr kumimoji="1" lang="ja-JP" altLang="en-US" sz="1050" b="1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フローチャート: 結合子 16">
            <a:extLst>
              <a:ext uri="{FF2B5EF4-FFF2-40B4-BE49-F238E27FC236}">
                <a16:creationId xmlns:a16="http://schemas.microsoft.com/office/drawing/2014/main" id="{70D557BE-F2D2-B162-A91C-6793BBC6B9A2}"/>
              </a:ext>
            </a:extLst>
          </p:cNvPr>
          <p:cNvSpPr/>
          <p:nvPr/>
        </p:nvSpPr>
        <p:spPr>
          <a:xfrm>
            <a:off x="3852240" y="3891440"/>
            <a:ext cx="1441156" cy="1434101"/>
          </a:xfrm>
          <a:prstGeom prst="flowChartConnector">
            <a:avLst/>
          </a:prstGeom>
          <a:solidFill>
            <a:srgbClr val="FF003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フローチャート: 結合子 17">
            <a:extLst>
              <a:ext uri="{FF2B5EF4-FFF2-40B4-BE49-F238E27FC236}">
                <a16:creationId xmlns:a16="http://schemas.microsoft.com/office/drawing/2014/main" id="{0673459F-C423-96DC-3659-37E69A3AE1D7}"/>
              </a:ext>
            </a:extLst>
          </p:cNvPr>
          <p:cNvSpPr/>
          <p:nvPr/>
        </p:nvSpPr>
        <p:spPr>
          <a:xfrm>
            <a:off x="5253353" y="3426516"/>
            <a:ext cx="2192774" cy="2121644"/>
          </a:xfrm>
          <a:prstGeom prst="flowChartConnector">
            <a:avLst/>
          </a:prstGeom>
          <a:solidFill>
            <a:srgbClr val="06C755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9787821-F472-A2CB-C6C6-1AF9CFA797B8}"/>
              </a:ext>
            </a:extLst>
          </p:cNvPr>
          <p:cNvSpPr txBox="1"/>
          <p:nvPr/>
        </p:nvSpPr>
        <p:spPr>
          <a:xfrm>
            <a:off x="4607855" y="5525550"/>
            <a:ext cx="845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重複</a:t>
            </a:r>
            <a:r>
              <a:rPr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  <a:r>
              <a:rPr kumimoji="1"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.02%</a:t>
            </a:r>
            <a:endParaRPr kumimoji="1" lang="ja-JP" altLang="en-US" sz="1400" b="1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E749004F-83EB-2C9A-9694-55D9F16685D8}"/>
              </a:ext>
            </a:extLst>
          </p:cNvPr>
          <p:cNvCxnSpPr>
            <a:cxnSpLocks/>
          </p:cNvCxnSpPr>
          <p:nvPr/>
        </p:nvCxnSpPr>
        <p:spPr>
          <a:xfrm flipH="1">
            <a:off x="4928500" y="4548952"/>
            <a:ext cx="355223" cy="976598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B62E130-A34B-780C-3750-DCCA9A4280BE}"/>
              </a:ext>
            </a:extLst>
          </p:cNvPr>
          <p:cNvSpPr txBox="1"/>
          <p:nvPr/>
        </p:nvSpPr>
        <p:spPr>
          <a:xfrm>
            <a:off x="6327644" y="3603193"/>
            <a:ext cx="12859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Talk</a:t>
            </a:r>
            <a:r>
              <a:rPr lang="ja-JP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Head</a:t>
            </a:r>
            <a:r>
              <a:rPr lang="ja-JP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View</a:t>
            </a:r>
            <a:endParaRPr kumimoji="1" lang="ja-JP" altLang="en-US" sz="1050" b="1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D5460CA6-7B23-2DC6-630B-594354807629}"/>
              </a:ext>
            </a:extLst>
          </p:cNvPr>
          <p:cNvSpPr txBox="1"/>
          <p:nvPr/>
        </p:nvSpPr>
        <p:spPr>
          <a:xfrm>
            <a:off x="3590322" y="3603193"/>
            <a:ext cx="11272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ブランドパネル</a:t>
            </a:r>
            <a:endParaRPr kumimoji="1" lang="ja-JP" altLang="en-US" sz="1050" b="1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2ECB244-6D19-1CBB-D180-1D0139E77F9A}"/>
              </a:ext>
            </a:extLst>
          </p:cNvPr>
          <p:cNvSpPr txBox="1"/>
          <p:nvPr/>
        </p:nvSpPr>
        <p:spPr>
          <a:xfrm>
            <a:off x="6156596" y="4456741"/>
            <a:ext cx="12174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72.40</a:t>
            </a:r>
            <a:r>
              <a:rPr kumimoji="1"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%</a:t>
            </a:r>
            <a:endParaRPr lang="ja-JP" altLang="en-US" sz="1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61DCFFA-E4B9-7295-F35A-BDA279E3756C}"/>
              </a:ext>
            </a:extLst>
          </p:cNvPr>
          <p:cNvSpPr txBox="1"/>
          <p:nvPr/>
        </p:nvSpPr>
        <p:spPr>
          <a:xfrm>
            <a:off x="4055627" y="4454601"/>
            <a:ext cx="11044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27</a:t>
            </a:r>
            <a:r>
              <a:rPr kumimoji="1"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.58%</a:t>
            </a:r>
            <a:endParaRPr lang="ja-JP" altLang="en-US" sz="1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0375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1D1FD2-72E5-256E-E03C-E5AAEAF968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2FB718E-3087-81E8-F968-8CABF3D5E431}"/>
              </a:ext>
            </a:extLst>
          </p:cNvPr>
          <p:cNvSpPr/>
          <p:nvPr/>
        </p:nvSpPr>
        <p:spPr>
          <a:xfrm>
            <a:off x="4041269" y="2350727"/>
            <a:ext cx="7607056" cy="38836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3C59A01A-55DF-8982-4D61-78F12B9BC1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統合リーチレポート事例①　エンタメ系広告主様</a:t>
            </a:r>
            <a:br>
              <a:rPr lang="en-US" altLang="ja-JP"/>
            </a:br>
            <a:r>
              <a:rPr lang="ja-JP" altLang="en-US"/>
              <a:t>重複効果分析</a:t>
            </a:r>
          </a:p>
        </p:txBody>
      </p:sp>
      <p:graphicFrame>
        <p:nvGraphicFramePr>
          <p:cNvPr id="13" name="グラフ 12">
            <a:extLst>
              <a:ext uri="{FF2B5EF4-FFF2-40B4-BE49-F238E27FC236}">
                <a16:creationId xmlns:a16="http://schemas.microsoft.com/office/drawing/2014/main" id="{08929879-2A99-FF83-3A2D-87BDF3EADE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0046247"/>
              </p:ext>
            </p:extLst>
          </p:nvPr>
        </p:nvGraphicFramePr>
        <p:xfrm>
          <a:off x="7821060" y="3277029"/>
          <a:ext cx="349750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グラフ 15">
            <a:extLst>
              <a:ext uri="{FF2B5EF4-FFF2-40B4-BE49-F238E27FC236}">
                <a16:creationId xmlns:a16="http://schemas.microsoft.com/office/drawing/2014/main" id="{7C727032-5178-4281-97A0-3ADC78CB8D1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6596829"/>
              </p:ext>
            </p:extLst>
          </p:nvPr>
        </p:nvGraphicFramePr>
        <p:xfrm>
          <a:off x="4120593" y="3277029"/>
          <a:ext cx="349750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3E5C9BF-1554-28C9-CE08-7A0052D36791}"/>
              </a:ext>
            </a:extLst>
          </p:cNvPr>
          <p:cNvSpPr txBox="1"/>
          <p:nvPr/>
        </p:nvSpPr>
        <p:spPr>
          <a:xfrm>
            <a:off x="587376" y="1492956"/>
            <a:ext cx="110873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LINE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16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Yahoo!JAPAN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両媒体に重複接触しているユーザーは、検索やコンバージョンなどのアクション指標でも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高いリフトが起こっており、複数媒体で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FQ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を重ねることにより広告効果を高めることができました。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3E9EC4B-86AD-A6A1-2414-DBE3C8E47272}"/>
              </a:ext>
            </a:extLst>
          </p:cNvPr>
          <p:cNvSpPr txBox="1"/>
          <p:nvPr/>
        </p:nvSpPr>
        <p:spPr>
          <a:xfrm>
            <a:off x="4201748" y="2590129"/>
            <a:ext cx="3373188" cy="5112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6350" cap="flat">
            <a:solidFill>
              <a:srgbClr val="C9002C"/>
            </a:solidFill>
            <a:miter lim="400000"/>
          </a:ln>
          <a:effectLst>
            <a:outerShdw dist="25400" dir="2700000" algn="tl" rotWithShape="0">
              <a:srgbClr val="C9002C">
                <a:lumMod val="75000"/>
                <a:alpha val="40000"/>
              </a:srgbClr>
            </a:outerShdw>
          </a:effectLst>
          <a:sp3d/>
        </p:spPr>
        <p:txBody>
          <a:bodyPr rot="0" spcFirstLastPara="1" vertOverflow="overflow" horzOverflow="overflow" vert="horz" wrap="none" lIns="216000" tIns="72000" rIns="216000" bIns="36000" numCol="1" spcCol="38100" rtlCol="0" anchor="ctr">
            <a:noAutofit/>
          </a:bodyPr>
          <a:lstStyle/>
          <a:p>
            <a:pPr algn="ctr" defTabSz="825500" hangingPunct="0">
              <a:defRPr/>
            </a:pPr>
            <a:r>
              <a:rPr kumimoji="0" lang="ja-JP" altLang="en-US" sz="1600" b="1" kern="0">
                <a:solidFill>
                  <a:srgbClr val="C9002C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ヒラギノ角ゴ ProN W3"/>
                <a:sym typeface="ヒラギノ角ゴ ProN W3"/>
              </a:rPr>
              <a:t>サーチリフト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B08E4D4-D103-85E2-31A2-3A86A745DD67}"/>
              </a:ext>
            </a:extLst>
          </p:cNvPr>
          <p:cNvSpPr txBox="1"/>
          <p:nvPr/>
        </p:nvSpPr>
        <p:spPr>
          <a:xfrm>
            <a:off x="7964671" y="2590129"/>
            <a:ext cx="3467338" cy="5112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6350" cap="flat">
            <a:solidFill>
              <a:srgbClr val="C9002C"/>
            </a:solidFill>
            <a:miter lim="400000"/>
          </a:ln>
          <a:effectLst>
            <a:outerShdw dist="25400" dir="2700000" algn="tl" rotWithShape="0">
              <a:srgbClr val="C9002C">
                <a:lumMod val="75000"/>
                <a:alpha val="40000"/>
              </a:srgbClr>
            </a:outerShdw>
          </a:effectLst>
          <a:sp3d/>
        </p:spPr>
        <p:txBody>
          <a:bodyPr rot="0" spcFirstLastPara="1" vertOverflow="overflow" horzOverflow="overflow" vert="horz" wrap="none" lIns="216000" tIns="72000" rIns="216000" bIns="36000" numCol="1" spcCol="38100" rtlCol="0" anchor="ctr">
            <a:noAutofit/>
          </a:bodyPr>
          <a:lstStyle/>
          <a:p>
            <a:pPr algn="ctr" defTabSz="825500" hangingPunct="0">
              <a:defRPr/>
            </a:pPr>
            <a:r>
              <a:rPr kumimoji="0" lang="ja-JP" altLang="en-US" sz="1600" b="1" kern="0">
                <a:solidFill>
                  <a:srgbClr val="C9002C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ヒラギノ角ゴ ProN W3"/>
                <a:sym typeface="ヒラギノ角ゴ ProN W3"/>
              </a:rPr>
              <a:t>コンバージョンリフト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F405EFEE-41E3-9DF5-063C-82DC38379F30}"/>
              </a:ext>
            </a:extLst>
          </p:cNvPr>
          <p:cNvSpPr txBox="1"/>
          <p:nvPr/>
        </p:nvSpPr>
        <p:spPr>
          <a:xfrm>
            <a:off x="695806" y="5917555"/>
            <a:ext cx="3236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重複接触ユーザー</a:t>
            </a:r>
            <a:r>
              <a:rPr lang="ja-JP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の広告効果</a:t>
            </a:r>
            <a:r>
              <a:rPr kumimoji="1" lang="ja-JP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を可視化</a:t>
            </a:r>
          </a:p>
        </p:txBody>
      </p: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BDBD8992-FB8F-D5F6-B90B-880D9743829E}"/>
              </a:ext>
            </a:extLst>
          </p:cNvPr>
          <p:cNvCxnSpPr>
            <a:cxnSpLocks/>
          </p:cNvCxnSpPr>
          <p:nvPr/>
        </p:nvCxnSpPr>
        <p:spPr>
          <a:xfrm>
            <a:off x="1471071" y="4347410"/>
            <a:ext cx="2137025" cy="1489754"/>
          </a:xfrm>
          <a:prstGeom prst="bentConnector3">
            <a:avLst>
              <a:gd name="adj1" fmla="val 481"/>
            </a:avLst>
          </a:prstGeom>
          <a:ln w="127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フローチャート: 結合子 20">
            <a:extLst>
              <a:ext uri="{FF2B5EF4-FFF2-40B4-BE49-F238E27FC236}">
                <a16:creationId xmlns:a16="http://schemas.microsoft.com/office/drawing/2014/main" id="{69DAA772-6D61-FFCB-538E-F025318138A3}"/>
              </a:ext>
            </a:extLst>
          </p:cNvPr>
          <p:cNvSpPr/>
          <p:nvPr/>
        </p:nvSpPr>
        <p:spPr>
          <a:xfrm>
            <a:off x="614325" y="3665788"/>
            <a:ext cx="1062198" cy="1056998"/>
          </a:xfrm>
          <a:prstGeom prst="flowChartConnector">
            <a:avLst/>
          </a:prstGeom>
          <a:solidFill>
            <a:srgbClr val="FF003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フローチャート: 結合子 21">
            <a:extLst>
              <a:ext uri="{FF2B5EF4-FFF2-40B4-BE49-F238E27FC236}">
                <a16:creationId xmlns:a16="http://schemas.microsoft.com/office/drawing/2014/main" id="{34ADD5C7-4631-ECB4-FAA1-367CEFB17F1C}"/>
              </a:ext>
            </a:extLst>
          </p:cNvPr>
          <p:cNvSpPr/>
          <p:nvPr/>
        </p:nvSpPr>
        <p:spPr>
          <a:xfrm>
            <a:off x="1121624" y="2442856"/>
            <a:ext cx="2589887" cy="2505875"/>
          </a:xfrm>
          <a:prstGeom prst="flowChartConnector">
            <a:avLst/>
          </a:prstGeom>
          <a:solidFill>
            <a:srgbClr val="06C755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49D0620-FB74-8E11-8189-E6FDDCF72B2F}"/>
              </a:ext>
            </a:extLst>
          </p:cNvPr>
          <p:cNvSpPr txBox="1"/>
          <p:nvPr/>
        </p:nvSpPr>
        <p:spPr>
          <a:xfrm>
            <a:off x="612819" y="5145917"/>
            <a:ext cx="845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重複</a:t>
            </a:r>
            <a:r>
              <a:rPr kumimoji="1"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5.92%</a:t>
            </a:r>
            <a:endParaRPr kumimoji="1" lang="ja-JP" altLang="en-US" sz="1400" b="1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C38DEE11-03E7-6C5E-6284-DFA3D0F4023A}"/>
              </a:ext>
            </a:extLst>
          </p:cNvPr>
          <p:cNvCxnSpPr>
            <a:cxnSpLocks/>
            <a:endCxn id="23" idx="0"/>
          </p:cNvCxnSpPr>
          <p:nvPr/>
        </p:nvCxnSpPr>
        <p:spPr>
          <a:xfrm flipH="1">
            <a:off x="1035393" y="4295641"/>
            <a:ext cx="370367" cy="850276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AB3DE34-43E9-0DDA-4338-207B4C3E7493}"/>
              </a:ext>
            </a:extLst>
          </p:cNvPr>
          <p:cNvSpPr txBox="1"/>
          <p:nvPr/>
        </p:nvSpPr>
        <p:spPr>
          <a:xfrm>
            <a:off x="580591" y="4163249"/>
            <a:ext cx="8889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kumimoji="1"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.89%</a:t>
            </a:r>
            <a:endParaRPr lang="ja-JP" altLang="en-US" sz="1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C7B5A49-539E-21D6-B4E3-F4F9C0FA6290}"/>
              </a:ext>
            </a:extLst>
          </p:cNvPr>
          <p:cNvSpPr txBox="1"/>
          <p:nvPr/>
        </p:nvSpPr>
        <p:spPr>
          <a:xfrm>
            <a:off x="2106348" y="3541904"/>
            <a:ext cx="10021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85.19%</a:t>
            </a:r>
            <a:endParaRPr lang="ja-JP" altLang="en-US" sz="1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C547CBB-1F48-6499-A8BA-5D8CFAEE32BA}"/>
              </a:ext>
            </a:extLst>
          </p:cNvPr>
          <p:cNvSpPr txBox="1"/>
          <p:nvPr/>
        </p:nvSpPr>
        <p:spPr>
          <a:xfrm>
            <a:off x="119464" y="3671115"/>
            <a:ext cx="11272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ブランドパネル</a:t>
            </a:r>
            <a:endParaRPr kumimoji="1" lang="ja-JP" altLang="en-US" sz="1050" b="1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08BB16DC-047C-C6B7-6CB5-13730D7FB451}"/>
              </a:ext>
            </a:extLst>
          </p:cNvPr>
          <p:cNvSpPr txBox="1"/>
          <p:nvPr/>
        </p:nvSpPr>
        <p:spPr>
          <a:xfrm>
            <a:off x="2468667" y="2489572"/>
            <a:ext cx="12859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Talk</a:t>
            </a:r>
            <a:r>
              <a:rPr lang="ja-JP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Head</a:t>
            </a:r>
            <a:r>
              <a:rPr lang="ja-JP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View</a:t>
            </a:r>
            <a:endParaRPr kumimoji="1" lang="ja-JP" altLang="en-US" sz="1050" b="1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8827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38EB25-7CED-A733-D161-EABBFE3ED8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4626E520-05B3-E622-7DF8-3835E40440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統合リーチレポート事例②　化粧品系広告主様</a:t>
            </a:r>
            <a:br>
              <a:rPr lang="en-US" altLang="ja-JP"/>
            </a:br>
            <a:r>
              <a:rPr lang="ja-JP" altLang="en-US"/>
              <a:t>インクリメンタルリーチ＆</a:t>
            </a:r>
            <a:r>
              <a:rPr lang="en-US" altLang="ja-JP"/>
              <a:t>CLICK</a:t>
            </a:r>
            <a:r>
              <a:rPr lang="ja-JP" altLang="en-US"/>
              <a:t>分析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FEE1D27-F1E2-F54E-251B-2450096A6EF0}"/>
              </a:ext>
            </a:extLst>
          </p:cNvPr>
          <p:cNvSpPr txBox="1"/>
          <p:nvPr/>
        </p:nvSpPr>
        <p:spPr>
          <a:xfrm>
            <a:off x="587375" y="1517797"/>
            <a:ext cx="110873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LINE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16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Yahoo!JAPAN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両媒体を活用することで最大リーチを獲得。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また、広告反応者（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Clicker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）の重複はほぼなく、両媒体を活用することで広告反応を最大化することができました。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206F4EBE-AA21-403D-061F-0F5580218993}"/>
              </a:ext>
            </a:extLst>
          </p:cNvPr>
          <p:cNvSpPr/>
          <p:nvPr/>
        </p:nvSpPr>
        <p:spPr>
          <a:xfrm>
            <a:off x="7752522" y="2815046"/>
            <a:ext cx="4081670" cy="1153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LINE</a:t>
            </a:r>
            <a:r>
              <a:rPr kumimoji="1"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Talk</a:t>
            </a:r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Head</a:t>
            </a:r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View</a:t>
            </a:r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Premium</a:t>
            </a:r>
          </a:p>
          <a:p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・性別ターゲティング（女性）</a:t>
            </a:r>
            <a:endParaRPr lang="en-US" altLang="ja-JP" sz="1600" b="1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en-US" altLang="ja-JP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2500</a:t>
            </a:r>
            <a:r>
              <a:rPr kumimoji="1"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万円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10B06EAA-E7B3-0B2E-0893-92DE88D37507}"/>
              </a:ext>
            </a:extLst>
          </p:cNvPr>
          <p:cNvSpPr/>
          <p:nvPr/>
        </p:nvSpPr>
        <p:spPr>
          <a:xfrm>
            <a:off x="7752522" y="4064691"/>
            <a:ext cx="4081670" cy="11635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■ブランドパネル </a:t>
            </a:r>
            <a:r>
              <a:rPr lang="en-US" altLang="ja-JP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SP</a:t>
            </a:r>
          </a:p>
          <a:p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・女性</a:t>
            </a:r>
            <a:endParaRPr lang="en-US" altLang="ja-JP" sz="1600" b="1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500</a:t>
            </a:r>
            <a:r>
              <a:rPr kumimoji="1"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万円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A1EDAEB7-A6FE-67ED-6407-E2C75449F738}"/>
              </a:ext>
            </a:extLst>
          </p:cNvPr>
          <p:cNvSpPr/>
          <p:nvPr/>
        </p:nvSpPr>
        <p:spPr>
          <a:xfrm>
            <a:off x="7752522" y="2258131"/>
            <a:ext cx="4081670" cy="4013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出稿メニュー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FD3632C8-48A3-E523-60DC-D3941D449A97}"/>
              </a:ext>
            </a:extLst>
          </p:cNvPr>
          <p:cNvSpPr txBox="1"/>
          <p:nvPr/>
        </p:nvSpPr>
        <p:spPr>
          <a:xfrm>
            <a:off x="357808" y="2457356"/>
            <a:ext cx="3373188" cy="5112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6350" cap="flat">
            <a:solidFill>
              <a:srgbClr val="C9002C"/>
            </a:solidFill>
            <a:miter lim="400000"/>
          </a:ln>
          <a:effectLst>
            <a:outerShdw dist="25400" dir="2700000" algn="tl" rotWithShape="0">
              <a:srgbClr val="C9002C">
                <a:lumMod val="75000"/>
                <a:alpha val="40000"/>
              </a:srgbClr>
            </a:outerShdw>
          </a:effectLst>
          <a:sp3d/>
        </p:spPr>
        <p:txBody>
          <a:bodyPr rot="0" spcFirstLastPara="1" vertOverflow="overflow" horzOverflow="overflow" vert="horz" wrap="none" lIns="216000" tIns="72000" rIns="216000" bIns="36000" numCol="1" spcCol="38100" rtlCol="0" anchor="ctr">
            <a:noAutofit/>
          </a:bodyPr>
          <a:lstStyle/>
          <a:p>
            <a:pPr algn="ctr" defTabSz="825500" hangingPunct="0">
              <a:defRPr/>
            </a:pPr>
            <a:r>
              <a:rPr kumimoji="0" lang="ja-JP" altLang="en-US" sz="1600" b="1" kern="0">
                <a:solidFill>
                  <a:srgbClr val="C9002C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ヒラギノ角ゴ ProN W3"/>
                <a:sym typeface="ヒラギノ角ゴ ProN W3"/>
              </a:rPr>
              <a:t>リーチ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74718E6F-95A5-241F-66CE-7AF3AE7AE102}"/>
              </a:ext>
            </a:extLst>
          </p:cNvPr>
          <p:cNvSpPr txBox="1"/>
          <p:nvPr/>
        </p:nvSpPr>
        <p:spPr>
          <a:xfrm>
            <a:off x="3949986" y="2457356"/>
            <a:ext cx="3467338" cy="5112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6350" cap="flat">
            <a:solidFill>
              <a:srgbClr val="C9002C"/>
            </a:solidFill>
            <a:miter lim="400000"/>
          </a:ln>
          <a:effectLst>
            <a:outerShdw dist="25400" dir="2700000" algn="tl" rotWithShape="0">
              <a:srgbClr val="C9002C">
                <a:lumMod val="75000"/>
                <a:alpha val="40000"/>
              </a:srgbClr>
            </a:outerShdw>
          </a:effectLst>
          <a:sp3d/>
        </p:spPr>
        <p:txBody>
          <a:bodyPr rot="0" spcFirstLastPara="1" vertOverflow="overflow" horzOverflow="overflow" vert="horz" wrap="none" lIns="216000" tIns="72000" rIns="216000" bIns="36000" numCol="1" spcCol="38100" rtlCol="0" anchor="ctr">
            <a:noAutofit/>
          </a:bodyPr>
          <a:lstStyle/>
          <a:p>
            <a:pPr algn="ctr" defTabSz="825500" hangingPunct="0">
              <a:defRPr/>
            </a:pPr>
            <a:r>
              <a:rPr kumimoji="0" lang="en-US" altLang="ja-JP" sz="1600" b="1" kern="0">
                <a:solidFill>
                  <a:srgbClr val="C9002C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ヒラギノ角ゴ ProN W3"/>
                <a:sym typeface="ヒラギノ角ゴ ProN W3"/>
              </a:rPr>
              <a:t>Click</a:t>
            </a:r>
            <a:r>
              <a:rPr kumimoji="0" lang="ja-JP" altLang="en-US" sz="1600" b="1" kern="0">
                <a:solidFill>
                  <a:srgbClr val="C9002C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ヒラギノ角ゴ ProN W3"/>
                <a:sym typeface="ヒラギノ角ゴ ProN W3"/>
              </a:rPr>
              <a:t>分析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4461DEB-4761-7DE3-3BEF-D52A3DBCDA51}"/>
              </a:ext>
            </a:extLst>
          </p:cNvPr>
          <p:cNvSpPr/>
          <p:nvPr/>
        </p:nvSpPr>
        <p:spPr>
          <a:xfrm>
            <a:off x="7752522" y="5315790"/>
            <a:ext cx="4081670" cy="11635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■ブランドパネル トップインパクト </a:t>
            </a:r>
            <a:r>
              <a:rPr lang="en-US" altLang="ja-JP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  <a:p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・女性</a:t>
            </a:r>
            <a:endParaRPr lang="en-US" altLang="ja-JP" sz="1600" b="1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1000</a:t>
            </a:r>
            <a:r>
              <a:rPr kumimoji="1" lang="ja-JP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万円</a:t>
            </a:r>
          </a:p>
        </p:txBody>
      </p:sp>
      <p:sp>
        <p:nvSpPr>
          <p:cNvPr id="4" name="フローチャート: 結合子 3">
            <a:extLst>
              <a:ext uri="{FF2B5EF4-FFF2-40B4-BE49-F238E27FC236}">
                <a16:creationId xmlns:a16="http://schemas.microsoft.com/office/drawing/2014/main" id="{0CCA60F9-42DF-229D-3E3A-8C40FCECB821}"/>
              </a:ext>
            </a:extLst>
          </p:cNvPr>
          <p:cNvSpPr/>
          <p:nvPr/>
        </p:nvSpPr>
        <p:spPr>
          <a:xfrm>
            <a:off x="731562" y="4445447"/>
            <a:ext cx="727059" cy="723500"/>
          </a:xfrm>
          <a:prstGeom prst="flowChartConnector">
            <a:avLst/>
          </a:prstGeom>
          <a:solidFill>
            <a:srgbClr val="FF003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フローチャート: 結合子 4">
            <a:extLst>
              <a:ext uri="{FF2B5EF4-FFF2-40B4-BE49-F238E27FC236}">
                <a16:creationId xmlns:a16="http://schemas.microsoft.com/office/drawing/2014/main" id="{432C4668-1172-CAD6-ABDF-3B2B6B863720}"/>
              </a:ext>
            </a:extLst>
          </p:cNvPr>
          <p:cNvSpPr/>
          <p:nvPr/>
        </p:nvSpPr>
        <p:spPr>
          <a:xfrm>
            <a:off x="899937" y="3134203"/>
            <a:ext cx="2710410" cy="2622488"/>
          </a:xfrm>
          <a:prstGeom prst="flowChartConnector">
            <a:avLst/>
          </a:prstGeom>
          <a:solidFill>
            <a:srgbClr val="06C755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2C6F15-A257-5BA0-2A70-17A1DEE2F69E}"/>
              </a:ext>
            </a:extLst>
          </p:cNvPr>
          <p:cNvSpPr txBox="1"/>
          <p:nvPr/>
        </p:nvSpPr>
        <p:spPr>
          <a:xfrm>
            <a:off x="510593" y="5756691"/>
            <a:ext cx="845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重複</a:t>
            </a:r>
            <a:r>
              <a:rPr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kumimoji="1"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.12%</a:t>
            </a:r>
            <a:endParaRPr kumimoji="1" lang="ja-JP" altLang="en-US" sz="1400" b="1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A860523-1169-BD4C-423C-F1FF4CE95DB4}"/>
              </a:ext>
            </a:extLst>
          </p:cNvPr>
          <p:cNvCxnSpPr>
            <a:cxnSpLocks/>
            <a:endCxn id="6" idx="0"/>
          </p:cNvCxnSpPr>
          <p:nvPr/>
        </p:nvCxnSpPr>
        <p:spPr>
          <a:xfrm flipH="1">
            <a:off x="933167" y="4855210"/>
            <a:ext cx="273308" cy="901481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11B7B43-8AD6-C98C-DCEE-E4AC06293054}"/>
              </a:ext>
            </a:extLst>
          </p:cNvPr>
          <p:cNvSpPr txBox="1"/>
          <p:nvPr/>
        </p:nvSpPr>
        <p:spPr>
          <a:xfrm>
            <a:off x="217732" y="4807197"/>
            <a:ext cx="8889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2.</a:t>
            </a:r>
            <a:r>
              <a:rPr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%</a:t>
            </a:r>
            <a:endParaRPr lang="ja-JP" altLang="en-US" sz="1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DDA237-D8D6-5141-3F45-8C4820F02D3E}"/>
              </a:ext>
            </a:extLst>
          </p:cNvPr>
          <p:cNvSpPr txBox="1"/>
          <p:nvPr/>
        </p:nvSpPr>
        <p:spPr>
          <a:xfrm>
            <a:off x="2005183" y="4233251"/>
            <a:ext cx="10021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89.</a:t>
            </a:r>
            <a:r>
              <a:rPr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78</a:t>
            </a:r>
            <a:r>
              <a:rPr kumimoji="1"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%</a:t>
            </a:r>
            <a:endParaRPr lang="ja-JP" altLang="en-US" sz="1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E1D3D85-4CB6-7BDE-D0AD-4BD42DCCE102}"/>
              </a:ext>
            </a:extLst>
          </p:cNvPr>
          <p:cNvSpPr txBox="1"/>
          <p:nvPr/>
        </p:nvSpPr>
        <p:spPr>
          <a:xfrm>
            <a:off x="18857" y="4411501"/>
            <a:ext cx="11272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ブランドパネル</a:t>
            </a:r>
            <a:endParaRPr kumimoji="1" lang="ja-JP" altLang="en-US" sz="1050" b="1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304F412-2678-F6E4-D05F-21BE383F71D9}"/>
              </a:ext>
            </a:extLst>
          </p:cNvPr>
          <p:cNvSpPr txBox="1"/>
          <p:nvPr/>
        </p:nvSpPr>
        <p:spPr>
          <a:xfrm>
            <a:off x="2367502" y="3180919"/>
            <a:ext cx="12859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Talk</a:t>
            </a:r>
            <a:r>
              <a:rPr lang="ja-JP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Head</a:t>
            </a:r>
            <a:r>
              <a:rPr lang="ja-JP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View</a:t>
            </a:r>
            <a:endParaRPr kumimoji="1" lang="ja-JP" altLang="en-US" sz="1050" b="1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フローチャート: 結合子 13">
            <a:extLst>
              <a:ext uri="{FF2B5EF4-FFF2-40B4-BE49-F238E27FC236}">
                <a16:creationId xmlns:a16="http://schemas.microsoft.com/office/drawing/2014/main" id="{3E2CA0E6-64C9-6A4B-526D-E9801FD4F4A2}"/>
              </a:ext>
            </a:extLst>
          </p:cNvPr>
          <p:cNvSpPr/>
          <p:nvPr/>
        </p:nvSpPr>
        <p:spPr>
          <a:xfrm>
            <a:off x="3870539" y="3757413"/>
            <a:ext cx="1441156" cy="1434101"/>
          </a:xfrm>
          <a:prstGeom prst="flowChartConnector">
            <a:avLst/>
          </a:prstGeom>
          <a:solidFill>
            <a:srgbClr val="FF003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フローチャート: 結合子 14">
            <a:extLst>
              <a:ext uri="{FF2B5EF4-FFF2-40B4-BE49-F238E27FC236}">
                <a16:creationId xmlns:a16="http://schemas.microsoft.com/office/drawing/2014/main" id="{7C3D4EAB-6757-E9FA-CBC5-7A33F8E2FEDD}"/>
              </a:ext>
            </a:extLst>
          </p:cNvPr>
          <p:cNvSpPr/>
          <p:nvPr/>
        </p:nvSpPr>
        <p:spPr>
          <a:xfrm>
            <a:off x="5271652" y="3292489"/>
            <a:ext cx="2192774" cy="2121644"/>
          </a:xfrm>
          <a:prstGeom prst="flowChartConnector">
            <a:avLst/>
          </a:prstGeom>
          <a:solidFill>
            <a:srgbClr val="06C755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2B03E95-5866-EEAD-D546-DE0039BA8896}"/>
              </a:ext>
            </a:extLst>
          </p:cNvPr>
          <p:cNvSpPr txBox="1"/>
          <p:nvPr/>
        </p:nvSpPr>
        <p:spPr>
          <a:xfrm>
            <a:off x="4626154" y="5391523"/>
            <a:ext cx="845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重複</a:t>
            </a:r>
            <a:r>
              <a:rPr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  <a:r>
              <a:rPr kumimoji="1"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.10%</a:t>
            </a:r>
            <a:endParaRPr kumimoji="1" lang="ja-JP" altLang="en-US" sz="1400" b="1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049AA989-AC28-5AF2-F347-8A6FFF57A343}"/>
              </a:ext>
            </a:extLst>
          </p:cNvPr>
          <p:cNvCxnSpPr>
            <a:cxnSpLocks/>
          </p:cNvCxnSpPr>
          <p:nvPr/>
        </p:nvCxnSpPr>
        <p:spPr>
          <a:xfrm flipH="1">
            <a:off x="4946799" y="4414925"/>
            <a:ext cx="355223" cy="976598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85A4607-11E6-5FD4-7057-AD365B7F5F70}"/>
              </a:ext>
            </a:extLst>
          </p:cNvPr>
          <p:cNvSpPr txBox="1"/>
          <p:nvPr/>
        </p:nvSpPr>
        <p:spPr>
          <a:xfrm>
            <a:off x="6345943" y="3469166"/>
            <a:ext cx="12859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Talk</a:t>
            </a:r>
            <a:r>
              <a:rPr lang="ja-JP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Head</a:t>
            </a:r>
            <a:r>
              <a:rPr lang="ja-JP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View</a:t>
            </a:r>
            <a:endParaRPr kumimoji="1" lang="ja-JP" altLang="en-US" sz="1050" b="1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5BE9734-4303-A0A2-340F-0C7A74C3B277}"/>
              </a:ext>
            </a:extLst>
          </p:cNvPr>
          <p:cNvSpPr txBox="1"/>
          <p:nvPr/>
        </p:nvSpPr>
        <p:spPr>
          <a:xfrm>
            <a:off x="3578998" y="3739077"/>
            <a:ext cx="11272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ブランドパネル</a:t>
            </a:r>
            <a:endParaRPr kumimoji="1" lang="ja-JP" altLang="en-US" sz="1050" b="1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0CE0927-2491-60D4-63BB-C7CF391244FD}"/>
              </a:ext>
            </a:extLst>
          </p:cNvPr>
          <p:cNvSpPr txBox="1"/>
          <p:nvPr/>
        </p:nvSpPr>
        <p:spPr>
          <a:xfrm>
            <a:off x="6174895" y="4322714"/>
            <a:ext cx="12174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68.38</a:t>
            </a:r>
            <a:r>
              <a:rPr kumimoji="1"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%</a:t>
            </a:r>
            <a:endParaRPr lang="ja-JP" altLang="en-US" sz="1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4869C0B-01ED-E466-073C-DABAF464FADD}"/>
              </a:ext>
            </a:extLst>
          </p:cNvPr>
          <p:cNvSpPr txBox="1"/>
          <p:nvPr/>
        </p:nvSpPr>
        <p:spPr>
          <a:xfrm>
            <a:off x="4073926" y="4320574"/>
            <a:ext cx="11044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400" b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31.52%</a:t>
            </a:r>
            <a:endParaRPr lang="ja-JP" altLang="en-US" sz="1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5631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2D7A99AD-EC53-CB77-1D65-165A06C990E9}"/>
              </a:ext>
            </a:extLst>
          </p:cNvPr>
          <p:cNvSpPr>
            <a:spLocks noGrp="1"/>
          </p:cNvSpPr>
          <p:nvPr/>
        </p:nvSpPr>
        <p:spPr>
          <a:xfrm>
            <a:off x="588695" y="906216"/>
            <a:ext cx="11014609" cy="770081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255088C-35DC-67E6-5D85-E764F9BC53E3}"/>
              </a:ext>
            </a:extLst>
          </p:cNvPr>
          <p:cNvSpPr/>
          <p:nvPr/>
        </p:nvSpPr>
        <p:spPr>
          <a:xfrm>
            <a:off x="1411709" y="6314440"/>
            <a:ext cx="10188000" cy="1523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en-US" altLang="ja-JP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ja-JP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接触者全体を</a:t>
            </a:r>
            <a:r>
              <a:rPr lang="en-US" altLang="ja-JP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100</a:t>
            </a:r>
            <a:r>
              <a:rPr lang="ja-JP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％にした場合のシェア　</a:t>
            </a:r>
            <a:r>
              <a:rPr lang="en-US" altLang="ja-JP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※LINE</a:t>
            </a:r>
            <a:r>
              <a:rPr lang="ja-JP" altLang="en-US" sz="900" dirty="0">
                <a:solidFill>
                  <a:srgbClr val="7F7F7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ヤフー</a:t>
            </a:r>
            <a:r>
              <a:rPr lang="ja-JP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</a:t>
            </a:r>
            <a:r>
              <a:rPr lang="en-US" altLang="ja-JP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ID</a:t>
            </a:r>
            <a:r>
              <a:rPr lang="ja-JP" altLang="en-US" sz="900" dirty="0">
                <a:solidFill>
                  <a:srgbClr val="7F7F7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連携済みのユーザーを対象にリーチ分析を実施（</a:t>
            </a:r>
            <a:r>
              <a:rPr lang="en-US" altLang="ja-JP" sz="900" dirty="0">
                <a:solidFill>
                  <a:srgbClr val="7F7F7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LINE</a:t>
            </a:r>
            <a:r>
              <a:rPr lang="ja-JP" altLang="en-US" sz="900" dirty="0">
                <a:solidFill>
                  <a:srgbClr val="7F7F7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ヤフー調べ）</a:t>
            </a:r>
          </a:p>
          <a:p>
            <a:pPr>
              <a:lnSpc>
                <a:spcPct val="110000"/>
              </a:lnSpc>
              <a:defRPr/>
            </a:pPr>
            <a:r>
              <a:rPr lang="en-US" altLang="ja-JP" sz="900" dirty="0">
                <a:solidFill>
                  <a:srgbClr val="7F7F7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※LINE</a:t>
            </a:r>
            <a:r>
              <a:rPr lang="ja-JP" altLang="en-US" sz="900" dirty="0">
                <a:solidFill>
                  <a:srgbClr val="7F7F7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広告・</a:t>
            </a:r>
            <a:r>
              <a:rPr lang="en-US" altLang="ja-JP" sz="900" dirty="0">
                <a:solidFill>
                  <a:srgbClr val="7F7F7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900" dirty="0">
                <a:solidFill>
                  <a:srgbClr val="7F7F7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広告接触データを突合して可視化（</a:t>
            </a:r>
            <a:r>
              <a:rPr lang="en-US" altLang="ja-JP" sz="900" dirty="0">
                <a:solidFill>
                  <a:srgbClr val="7F7F7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LINE</a:t>
            </a:r>
            <a:r>
              <a:rPr lang="ja-JP" altLang="en-US" sz="900" dirty="0">
                <a:solidFill>
                  <a:srgbClr val="7F7F7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ヤ</a:t>
            </a:r>
            <a:r>
              <a:rPr lang="ja-JP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フー調べ）期間：</a:t>
            </a:r>
            <a:r>
              <a:rPr lang="en-US" altLang="ja-JP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2023/1102-07</a:t>
            </a:r>
            <a:endParaRPr lang="ja-JP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角丸四角形 43">
            <a:extLst>
              <a:ext uri="{FF2B5EF4-FFF2-40B4-BE49-F238E27FC236}">
                <a16:creationId xmlns:a16="http://schemas.microsoft.com/office/drawing/2014/main" id="{12D935DD-5CAB-B327-DEAA-C64BEEDBED12}"/>
              </a:ext>
            </a:extLst>
          </p:cNvPr>
          <p:cNvSpPr/>
          <p:nvPr/>
        </p:nvSpPr>
        <p:spPr>
          <a:xfrm>
            <a:off x="6552974" y="2064722"/>
            <a:ext cx="1830466" cy="34513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">
            <a:solidFill>
              <a:schemeClr val="tx2"/>
            </a:solidFill>
          </a:ln>
          <a:effectLst>
            <a:outerShdw dist="25400" dir="2700000" algn="tl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6000" rIns="0" bIns="0" rtlCol="0" anchor="ctr"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ja-JP" sz="1400" b="1" dirty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LINE</a:t>
            </a:r>
            <a:r>
              <a:rPr lang="ja-JP" altLang="en-US" sz="1400" b="1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ヤフー重複</a:t>
            </a:r>
            <a:endParaRPr kumimoji="1" lang="ja-JP" altLang="en-US" sz="1400" b="1">
              <a:solidFill>
                <a:schemeClr val="accent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フリーフォーム 44">
            <a:extLst>
              <a:ext uri="{FF2B5EF4-FFF2-40B4-BE49-F238E27FC236}">
                <a16:creationId xmlns:a16="http://schemas.microsoft.com/office/drawing/2014/main" id="{945FF00B-26E2-BF91-ABF8-FC01B4EA080C}"/>
              </a:ext>
            </a:extLst>
          </p:cNvPr>
          <p:cNvSpPr/>
          <p:nvPr/>
        </p:nvSpPr>
        <p:spPr>
          <a:xfrm flipV="1">
            <a:off x="6102451" y="2235587"/>
            <a:ext cx="498383" cy="1786877"/>
          </a:xfrm>
          <a:custGeom>
            <a:avLst/>
            <a:gdLst>
              <a:gd name="connsiteX0" fmla="*/ 0 w 10415588"/>
              <a:gd name="connsiteY0" fmla="*/ 0 h 3786188"/>
              <a:gd name="connsiteX1" fmla="*/ 0 w 10415588"/>
              <a:gd name="connsiteY1" fmla="*/ 3786188 h 3786188"/>
              <a:gd name="connsiteX2" fmla="*/ 10415588 w 10415588"/>
              <a:gd name="connsiteY2" fmla="*/ 3786188 h 378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15588" h="3786188">
                <a:moveTo>
                  <a:pt x="0" y="0"/>
                </a:moveTo>
                <a:lnTo>
                  <a:pt x="0" y="3786188"/>
                </a:lnTo>
                <a:lnTo>
                  <a:pt x="10415588" y="3786188"/>
                </a:lnTo>
              </a:path>
            </a:pathLst>
          </a:custGeom>
          <a:noFill/>
          <a:ln w="38100" cap="rnd">
            <a:solidFill>
              <a:schemeClr val="tx2"/>
            </a:solidFill>
            <a:prstDash val="sysDot"/>
            <a:round/>
            <a:headEnd type="none" w="med" len="sm"/>
            <a:tailEnd type="none" w="med" len="sm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999E2947-480C-3E8E-DA9D-5DC5953D64C3}"/>
              </a:ext>
            </a:extLst>
          </p:cNvPr>
          <p:cNvGrpSpPr/>
          <p:nvPr/>
        </p:nvGrpSpPr>
        <p:grpSpPr>
          <a:xfrm>
            <a:off x="2915103" y="2587611"/>
            <a:ext cx="6385701" cy="3340634"/>
            <a:chOff x="2986622" y="2429119"/>
            <a:chExt cx="6385701" cy="3340634"/>
          </a:xfrm>
        </p:grpSpPr>
        <p:sp>
          <p:nvSpPr>
            <p:cNvPr id="19" name="円/楕円 42">
              <a:extLst>
                <a:ext uri="{FF2B5EF4-FFF2-40B4-BE49-F238E27FC236}">
                  <a16:creationId xmlns:a16="http://schemas.microsoft.com/office/drawing/2014/main" id="{04EBD71D-3CAD-0BAB-FEB0-1DB42B67AAA3}"/>
                </a:ext>
              </a:extLst>
            </p:cNvPr>
            <p:cNvSpPr/>
            <p:nvPr/>
          </p:nvSpPr>
          <p:spPr>
            <a:xfrm>
              <a:off x="2986622" y="2429119"/>
              <a:ext cx="3340636" cy="3340634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360000"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kumimoji="1" lang="en-US" altLang="ja-JP" sz="1400" b="1" dirty="0">
                  <a:solidFill>
                    <a:schemeClr val="accent3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Yahoo!</a:t>
              </a:r>
              <a:r>
                <a:rPr kumimoji="1" lang="ja-JP" altLang="en-US" sz="1400" b="1">
                  <a:solidFill>
                    <a:schemeClr val="accent3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広告</a:t>
              </a:r>
              <a:endParaRPr kumimoji="1" lang="en-US" altLang="ja-JP" sz="1400" b="1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pPr algn="ctr">
                <a:lnSpc>
                  <a:spcPct val="130000"/>
                </a:lnSpc>
              </a:pPr>
              <a:r>
                <a:rPr kumimoji="1" lang="ja-JP" altLang="en-US" sz="1400" b="1">
                  <a:solidFill>
                    <a:schemeClr val="accent3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ディスプレイ広告のみ</a:t>
              </a:r>
            </a:p>
          </p:txBody>
        </p:sp>
        <p:sp>
          <p:nvSpPr>
            <p:cNvPr id="20" name="円/楕円 43">
              <a:extLst>
                <a:ext uri="{FF2B5EF4-FFF2-40B4-BE49-F238E27FC236}">
                  <a16:creationId xmlns:a16="http://schemas.microsoft.com/office/drawing/2014/main" id="{E808E985-24B3-9FD2-321C-8A3F8434BE33}"/>
                </a:ext>
              </a:extLst>
            </p:cNvPr>
            <p:cNvSpPr/>
            <p:nvPr/>
          </p:nvSpPr>
          <p:spPr>
            <a:xfrm>
              <a:off x="6031687" y="2429119"/>
              <a:ext cx="3340636" cy="3340634"/>
            </a:xfrm>
            <a:prstGeom prst="ellipse">
              <a:avLst/>
            </a:prstGeom>
            <a:solidFill>
              <a:srgbClr val="06C755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360000"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kumimoji="1" lang="en-US" altLang="ja-JP" sz="1400" b="1" dirty="0">
                  <a:solidFill>
                    <a:schemeClr val="accent2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LINE</a:t>
              </a:r>
              <a:r>
                <a:rPr kumimoji="1" lang="ja-JP" altLang="en-US" sz="1400" b="1">
                  <a:solidFill>
                    <a:schemeClr val="accent2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広告のみ</a:t>
              </a:r>
            </a:p>
          </p:txBody>
        </p:sp>
        <p:sp>
          <p:nvSpPr>
            <p:cNvPr id="21" name="フリーフォーム 63">
              <a:extLst>
                <a:ext uri="{FF2B5EF4-FFF2-40B4-BE49-F238E27FC236}">
                  <a16:creationId xmlns:a16="http://schemas.microsoft.com/office/drawing/2014/main" id="{FED1E516-F9F2-53C1-FEC8-ABA67BE75BAD}"/>
                </a:ext>
              </a:extLst>
            </p:cNvPr>
            <p:cNvSpPr/>
            <p:nvPr/>
          </p:nvSpPr>
          <p:spPr>
            <a:xfrm>
              <a:off x="6028980" y="3425670"/>
              <a:ext cx="284004" cy="1344915"/>
            </a:xfrm>
            <a:custGeom>
              <a:avLst/>
              <a:gdLst>
                <a:gd name="connsiteX0" fmla="*/ 109461 w 218922"/>
                <a:gd name="connsiteY0" fmla="*/ 0 h 1036718"/>
                <a:gd name="connsiteX1" fmla="*/ 117740 w 218922"/>
                <a:gd name="connsiteY1" fmla="*/ 17186 h 1036718"/>
                <a:gd name="connsiteX2" fmla="*/ 218922 w 218922"/>
                <a:gd name="connsiteY2" fmla="*/ 518359 h 1036718"/>
                <a:gd name="connsiteX3" fmla="*/ 117740 w 218922"/>
                <a:gd name="connsiteY3" fmla="*/ 1019532 h 1036718"/>
                <a:gd name="connsiteX4" fmla="*/ 109461 w 218922"/>
                <a:gd name="connsiteY4" fmla="*/ 1036718 h 1036718"/>
                <a:gd name="connsiteX5" fmla="*/ 101182 w 218922"/>
                <a:gd name="connsiteY5" fmla="*/ 1019532 h 1036718"/>
                <a:gd name="connsiteX6" fmla="*/ 0 w 218922"/>
                <a:gd name="connsiteY6" fmla="*/ 518359 h 1036718"/>
                <a:gd name="connsiteX7" fmla="*/ 101182 w 218922"/>
                <a:gd name="connsiteY7" fmla="*/ 17186 h 1036718"/>
                <a:gd name="connsiteX8" fmla="*/ 109461 w 218922"/>
                <a:gd name="connsiteY8" fmla="*/ 0 h 1036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922" h="1036718">
                  <a:moveTo>
                    <a:pt x="109461" y="0"/>
                  </a:moveTo>
                  <a:lnTo>
                    <a:pt x="117740" y="17186"/>
                  </a:lnTo>
                  <a:cubicBezTo>
                    <a:pt x="182894" y="171227"/>
                    <a:pt x="218922" y="340585"/>
                    <a:pt x="218922" y="518359"/>
                  </a:cubicBezTo>
                  <a:cubicBezTo>
                    <a:pt x="218922" y="696133"/>
                    <a:pt x="182894" y="865492"/>
                    <a:pt x="117740" y="1019532"/>
                  </a:cubicBezTo>
                  <a:lnTo>
                    <a:pt x="109461" y="1036718"/>
                  </a:lnTo>
                  <a:lnTo>
                    <a:pt x="101182" y="1019532"/>
                  </a:lnTo>
                  <a:cubicBezTo>
                    <a:pt x="36029" y="865492"/>
                    <a:pt x="0" y="696133"/>
                    <a:pt x="0" y="518359"/>
                  </a:cubicBezTo>
                  <a:cubicBezTo>
                    <a:pt x="0" y="340585"/>
                    <a:pt x="36029" y="171227"/>
                    <a:pt x="101182" y="17186"/>
                  </a:cubicBezTo>
                  <a:lnTo>
                    <a:pt x="1094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2" name="角丸四角形 35">
              <a:extLst>
                <a:ext uri="{FF2B5EF4-FFF2-40B4-BE49-F238E27FC236}">
                  <a16:creationId xmlns:a16="http://schemas.microsoft.com/office/drawing/2014/main" id="{D3591622-B05D-40A4-CE81-7592851AE7DA}"/>
                </a:ext>
              </a:extLst>
            </p:cNvPr>
            <p:cNvSpPr/>
            <p:nvPr/>
          </p:nvSpPr>
          <p:spPr>
            <a:xfrm>
              <a:off x="3741707" y="3170825"/>
              <a:ext cx="1830466" cy="34513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175">
              <a:solidFill>
                <a:schemeClr val="accent3"/>
              </a:solidFill>
            </a:ln>
            <a:effectLst>
              <a:outerShdw dist="25400" dir="2700000" algn="tl" rotWithShape="0">
                <a:schemeClr val="accent3">
                  <a:alpha val="4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36000" rIns="0" bIns="0" rtlCol="0" anchor="ctr">
              <a:no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ja-JP" sz="1400" b="1" dirty="0">
                  <a:solidFill>
                    <a:schemeClr val="accent3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Yahoo!</a:t>
              </a:r>
              <a:r>
                <a:rPr lang="ja-JP" altLang="en-US" sz="1400" b="1">
                  <a:solidFill>
                    <a:schemeClr val="accent3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広告</a:t>
              </a:r>
              <a:endParaRPr kumimoji="1" lang="ja-JP" altLang="en-US" sz="1400" b="1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23" name="角丸四角形 36">
              <a:extLst>
                <a:ext uri="{FF2B5EF4-FFF2-40B4-BE49-F238E27FC236}">
                  <a16:creationId xmlns:a16="http://schemas.microsoft.com/office/drawing/2014/main" id="{45A29A79-73B8-67BE-E781-FB2978CFB738}"/>
                </a:ext>
              </a:extLst>
            </p:cNvPr>
            <p:cNvSpPr/>
            <p:nvPr/>
          </p:nvSpPr>
          <p:spPr>
            <a:xfrm>
              <a:off x="6786772" y="3170825"/>
              <a:ext cx="1830466" cy="34513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  <a:effectLst>
              <a:outerShdw dist="25400" dir="2700000" algn="tl" rotWithShape="0">
                <a:schemeClr val="accent2">
                  <a:alpha val="4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36000" rIns="0" bIns="0" rtlCol="0" anchor="ctr">
              <a:no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ja-JP" sz="1400" b="1" dirty="0">
                  <a:solidFill>
                    <a:schemeClr val="accent2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LINE</a:t>
              </a:r>
              <a:r>
                <a:rPr lang="ja-JP" altLang="en-US" sz="1400" b="1">
                  <a:solidFill>
                    <a:schemeClr val="accent2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広告</a:t>
              </a:r>
              <a:endParaRPr kumimoji="1" lang="ja-JP" altLang="en-US" sz="1400" b="1">
                <a:solidFill>
                  <a:schemeClr val="accent2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563E36F-D7A0-B42B-280E-35E932069095}"/>
              </a:ext>
            </a:extLst>
          </p:cNvPr>
          <p:cNvGrpSpPr/>
          <p:nvPr/>
        </p:nvGrpSpPr>
        <p:grpSpPr>
          <a:xfrm>
            <a:off x="3395394" y="4301328"/>
            <a:ext cx="2405453" cy="787973"/>
            <a:chOff x="1557791" y="4059790"/>
            <a:chExt cx="2405453" cy="787973"/>
          </a:xfrm>
        </p:grpSpPr>
        <p:sp>
          <p:nvSpPr>
            <p:cNvPr id="17" name="角丸四角形 48">
              <a:extLst>
                <a:ext uri="{FF2B5EF4-FFF2-40B4-BE49-F238E27FC236}">
                  <a16:creationId xmlns:a16="http://schemas.microsoft.com/office/drawing/2014/main" id="{C1BD45B7-9447-348B-0BCB-936B512C464D}"/>
                </a:ext>
              </a:extLst>
            </p:cNvPr>
            <p:cNvSpPr/>
            <p:nvPr/>
          </p:nvSpPr>
          <p:spPr>
            <a:xfrm>
              <a:off x="1557791" y="4363524"/>
              <a:ext cx="907624" cy="265085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  <a:defRPr/>
              </a:pPr>
              <a:r>
                <a:rPr lang="ja-JP" altLang="en-US" sz="1000" b="1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リーチ割合</a:t>
              </a:r>
              <a:endParaRPr lang="en-US" altLang="ja-JP" sz="10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CDFB0468-1607-FAEE-B91C-BA2287CD1119}"/>
                </a:ext>
              </a:extLst>
            </p:cNvPr>
            <p:cNvSpPr/>
            <p:nvPr/>
          </p:nvSpPr>
          <p:spPr>
            <a:xfrm>
              <a:off x="2528556" y="4059790"/>
              <a:ext cx="1434688" cy="787973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33"/>
                  </a:solidFill>
                  <a:effectLst/>
                  <a:uLnTx/>
                  <a:uFillTx/>
                  <a:latin typeface="Segoe UI" panose="020B0502040204020203" pitchFamily="34" charset="0"/>
                  <a:ea typeface="Noto Sans JP" panose="020B0200000000000000" pitchFamily="34" charset="-128"/>
                  <a:cs typeface="Segoe UI" panose="020B0502040204020203" pitchFamily="34" charset="0"/>
                </a:rPr>
                <a:t>50.5</a:t>
              </a:r>
              <a:r>
                <a:rPr kumimoji="1" lang="en-US" altLang="ja-JP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33"/>
                  </a:solidFill>
                  <a:effectLst/>
                  <a:uLnTx/>
                  <a:uFillTx/>
                  <a:latin typeface="Segoe UI" panose="020B0502040204020203" pitchFamily="34" charset="0"/>
                  <a:ea typeface="Noto Sans JP" panose="020B0200000000000000" pitchFamily="34" charset="-128"/>
                  <a:cs typeface="Segoe UI" panose="020B0502040204020203" pitchFamily="34" charset="0"/>
                </a:rPr>
                <a:t>%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760BFD2-C550-B4B1-3FA9-4879E8D2591A}"/>
              </a:ext>
            </a:extLst>
          </p:cNvPr>
          <p:cNvGrpSpPr/>
          <p:nvPr/>
        </p:nvGrpSpPr>
        <p:grpSpPr>
          <a:xfrm>
            <a:off x="6417994" y="4301328"/>
            <a:ext cx="2405453" cy="787973"/>
            <a:chOff x="1557791" y="4059790"/>
            <a:chExt cx="2405453" cy="787973"/>
          </a:xfrm>
        </p:grpSpPr>
        <p:sp>
          <p:nvSpPr>
            <p:cNvPr id="15" name="角丸四角形 53">
              <a:extLst>
                <a:ext uri="{FF2B5EF4-FFF2-40B4-BE49-F238E27FC236}">
                  <a16:creationId xmlns:a16="http://schemas.microsoft.com/office/drawing/2014/main" id="{B7CECE51-B06C-B3E7-0D37-B356362853FA}"/>
                </a:ext>
              </a:extLst>
            </p:cNvPr>
            <p:cNvSpPr/>
            <p:nvPr/>
          </p:nvSpPr>
          <p:spPr>
            <a:xfrm>
              <a:off x="1557791" y="4363524"/>
              <a:ext cx="907624" cy="265085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  <a:defRPr/>
              </a:pPr>
              <a:r>
                <a:rPr lang="ja-JP" altLang="en-US" sz="1000" b="1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リーチ割合</a:t>
              </a:r>
              <a:endParaRPr lang="en-US" altLang="ja-JP" sz="10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2E86C6A4-4129-427D-E10C-7AD30608FCAE}"/>
                </a:ext>
              </a:extLst>
            </p:cNvPr>
            <p:cNvSpPr/>
            <p:nvPr/>
          </p:nvSpPr>
          <p:spPr>
            <a:xfrm>
              <a:off x="2528556" y="4059790"/>
              <a:ext cx="1434688" cy="787973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  <a:defRPr/>
              </a:pPr>
              <a:r>
                <a:rPr lang="en-US" altLang="ja-JP" sz="4400" b="1" dirty="0">
                  <a:solidFill>
                    <a:schemeClr val="accent2"/>
                  </a:solidFill>
                  <a:latin typeface="Segoe UI" panose="020B0502040204020203" pitchFamily="34" charset="0"/>
                  <a:ea typeface="Noto Sans JP" panose="020B0200000000000000" pitchFamily="34" charset="-128"/>
                  <a:cs typeface="Segoe UI" panose="020B0502040204020203" pitchFamily="34" charset="0"/>
                </a:rPr>
                <a:t>48.3</a:t>
              </a:r>
              <a:r>
                <a:rPr lang="en-US" altLang="ja-JP" sz="2800" b="1" dirty="0">
                  <a:solidFill>
                    <a:schemeClr val="accent2"/>
                  </a:solidFill>
                  <a:latin typeface="Segoe UI" panose="020B0502040204020203" pitchFamily="34" charset="0"/>
                  <a:ea typeface="Noto Sans JP" panose="020B0200000000000000" pitchFamily="34" charset="-128"/>
                  <a:cs typeface="Segoe UI" panose="020B0502040204020203" pitchFamily="34" charset="0"/>
                </a:rPr>
                <a:t>%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5288DCD-D874-BF93-C458-44D3CA5C1E62}"/>
              </a:ext>
            </a:extLst>
          </p:cNvPr>
          <p:cNvGrpSpPr/>
          <p:nvPr/>
        </p:nvGrpSpPr>
        <p:grpSpPr>
          <a:xfrm>
            <a:off x="8545719" y="1815575"/>
            <a:ext cx="2050688" cy="787973"/>
            <a:chOff x="1557791" y="4050287"/>
            <a:chExt cx="2050688" cy="787973"/>
          </a:xfrm>
        </p:grpSpPr>
        <p:sp>
          <p:nvSpPr>
            <p:cNvPr id="13" name="角丸四角形 58">
              <a:extLst>
                <a:ext uri="{FF2B5EF4-FFF2-40B4-BE49-F238E27FC236}">
                  <a16:creationId xmlns:a16="http://schemas.microsoft.com/office/drawing/2014/main" id="{304BBF9B-00C0-693B-3D50-117DE7AE24A8}"/>
                </a:ext>
              </a:extLst>
            </p:cNvPr>
            <p:cNvSpPr/>
            <p:nvPr/>
          </p:nvSpPr>
          <p:spPr>
            <a:xfrm>
              <a:off x="1557791" y="4363524"/>
              <a:ext cx="907624" cy="26508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  <a:defRPr/>
              </a:pPr>
              <a:r>
                <a:rPr lang="ja-JP" altLang="en-US" sz="1000" b="1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リーチ割合</a:t>
              </a:r>
              <a:endParaRPr lang="en-US" altLang="ja-JP" sz="10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D5AF2EDF-80C8-81C6-C735-14D978FA578B}"/>
                </a:ext>
              </a:extLst>
            </p:cNvPr>
            <p:cNvSpPr/>
            <p:nvPr/>
          </p:nvSpPr>
          <p:spPr>
            <a:xfrm>
              <a:off x="2497597" y="4050287"/>
              <a:ext cx="1110882" cy="787973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  <a:defRPr/>
              </a:pPr>
              <a:r>
                <a:rPr lang="en-US" altLang="ja-JP" sz="4400" b="1" dirty="0">
                  <a:solidFill>
                    <a:schemeClr val="tx2"/>
                  </a:solidFill>
                  <a:latin typeface="Segoe UI" panose="020B0502040204020203" pitchFamily="34" charset="0"/>
                  <a:ea typeface="Noto Sans JP" panose="020B0200000000000000" pitchFamily="34" charset="-128"/>
                  <a:cs typeface="Segoe UI" panose="020B0502040204020203" pitchFamily="34" charset="0"/>
                </a:rPr>
                <a:t>1.2</a:t>
              </a:r>
              <a:r>
                <a:rPr lang="en-US" altLang="ja-JP" sz="2800" b="1" dirty="0">
                  <a:solidFill>
                    <a:schemeClr val="tx2"/>
                  </a:solidFill>
                  <a:latin typeface="Segoe UI" panose="020B0502040204020203" pitchFamily="34" charset="0"/>
                  <a:ea typeface="Noto Sans JP" panose="020B0200000000000000" pitchFamily="34" charset="-128"/>
                  <a:cs typeface="Segoe UI" panose="020B0502040204020203" pitchFamily="34" charset="0"/>
                </a:rPr>
                <a:t>%</a:t>
              </a:r>
            </a:p>
          </p:txBody>
        </p:sp>
      </p:grpSp>
      <p:sp>
        <p:nvSpPr>
          <p:cNvPr id="24" name="タイトル 2">
            <a:extLst>
              <a:ext uri="{FF2B5EF4-FFF2-40B4-BE49-F238E27FC236}">
                <a16:creationId xmlns:a16="http://schemas.microsoft.com/office/drawing/2014/main" id="{F315D8C9-1AF0-EAF7-37DA-6948C6B73F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統合リーチレポート事例③　</a:t>
            </a:r>
            <a:r>
              <a:rPr lang="en-US" altLang="ja-JP"/>
              <a:t>JAL</a:t>
            </a:r>
            <a:r>
              <a:rPr lang="ja-JP" altLang="en-US"/>
              <a:t>様</a:t>
            </a:r>
            <a:br>
              <a:rPr lang="en-US" altLang="ja-JP"/>
            </a:br>
            <a:r>
              <a:rPr lang="ja-JP" altLang="en-US"/>
              <a:t>インクリメンタルリーチ分析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513C0B3-90E2-C092-C6EE-6C2B578F348B}"/>
              </a:ext>
            </a:extLst>
          </p:cNvPr>
          <p:cNvSpPr txBox="1"/>
          <p:nvPr/>
        </p:nvSpPr>
        <p:spPr>
          <a:xfrm>
            <a:off x="587376" y="1414348"/>
            <a:ext cx="110873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" altLang="ja-JP" sz="1600" dirty="0">
                <a:latin typeface="+mn-ea"/>
              </a:rPr>
              <a:t>Yahoo!</a:t>
            </a:r>
            <a:r>
              <a:rPr kumimoji="1" lang="ja-JP" altLang="en-US" sz="1600" dirty="0">
                <a:latin typeface="+mn-ea"/>
              </a:rPr>
              <a:t>広告・</a:t>
            </a:r>
            <a:r>
              <a:rPr kumimoji="1" lang="en" altLang="ja-JP" sz="1600" dirty="0">
                <a:latin typeface="+mn-ea"/>
              </a:rPr>
              <a:t>LINE</a:t>
            </a:r>
            <a:r>
              <a:rPr kumimoji="1" lang="ja-JP" altLang="en-US" sz="1600" dirty="0">
                <a:latin typeface="+mn-ea"/>
              </a:rPr>
              <a:t>広告のリーチ状況を分析</a:t>
            </a:r>
            <a:r>
              <a:rPr lang="ja-JP" altLang="en-US" sz="1600" dirty="0">
                <a:latin typeface="+mn-ea"/>
              </a:rPr>
              <a:t>した結果、</a:t>
            </a:r>
            <a:r>
              <a:rPr kumimoji="1" lang="ja-JP" altLang="en-US" sz="1600" dirty="0">
                <a:latin typeface="+mn-ea"/>
              </a:rPr>
              <a:t>重複リーチはわずか</a:t>
            </a:r>
            <a:r>
              <a:rPr kumimoji="1" lang="en-US" altLang="ja-JP" sz="1600" dirty="0">
                <a:latin typeface="+mn-ea"/>
              </a:rPr>
              <a:t>1.2%</a:t>
            </a:r>
            <a:r>
              <a:rPr lang="ja-JP" altLang="en-US" sz="1600" dirty="0">
                <a:latin typeface="+mn-ea"/>
              </a:rPr>
              <a:t>である</a:t>
            </a:r>
            <a:r>
              <a:rPr kumimoji="1" lang="ja-JP" altLang="en-US" sz="1600" dirty="0">
                <a:latin typeface="+mn-ea"/>
              </a:rPr>
              <a:t>ことを確認しました。</a:t>
            </a:r>
          </a:p>
          <a:p>
            <a:r>
              <a:rPr kumimoji="1" lang="ja-JP" altLang="en-US" sz="1600" dirty="0">
                <a:latin typeface="+mn-ea"/>
              </a:rPr>
              <a:t>これにより各広告が独自のオーディエンスに効果的にリーチし、最大限のインクリメンタルリーチを実現しています。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1211513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8061478"/>
      </p:ext>
    </p:extLst>
  </p:cSld>
  <p:clrMapOvr>
    <a:masterClrMapping/>
  </p:clrMapOvr>
</p:sld>
</file>

<file path=ppt/theme/theme1.xml><?xml version="1.0" encoding="utf-8"?>
<a:theme xmlns:a="http://schemas.openxmlformats.org/drawingml/2006/main" name="MSCレイアウト">
  <a:themeElements>
    <a:clrScheme name="LYマスター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EAEAEA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SCレイアウト（広告主・代理店限定）">
  <a:themeElements>
    <a:clrScheme name="LYマスター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EAEAEA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MSCレイアウト（社外秘）">
  <a:themeElements>
    <a:clrScheme name="LYマスター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EAEAEA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464</Words>
  <Application>Microsoft Office PowerPoint</Application>
  <PresentationFormat>ワイド画面</PresentationFormat>
  <Paragraphs>78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メイリオ</vt:lpstr>
      <vt:lpstr>メイリオ</vt:lpstr>
      <vt:lpstr>Arial</vt:lpstr>
      <vt:lpstr>Segoe UI</vt:lpstr>
      <vt:lpstr>MSCレイアウト</vt:lpstr>
      <vt:lpstr>MSCレイアウト（広告主・代理店限定）</vt:lpstr>
      <vt:lpstr>MSCレイアウト（社外秘）</vt:lpstr>
      <vt:lpstr>PowerPoint プレゼンテーション</vt:lpstr>
      <vt:lpstr>統合リーチレポート事例①　エンタメ系広告主様 インクリメンタルリーチ＆CLICK分析</vt:lpstr>
      <vt:lpstr>統合リーチレポート事例①　エンタメ系広告主様 重複効果分析</vt:lpstr>
      <vt:lpstr>統合リーチレポート事例②　化粧品系広告主様 インクリメンタルリーチ＆CLICK分析</vt:lpstr>
      <vt:lpstr>統合リーチレポート事例③　JAL様 インクリメンタルリーチ分析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cp:keywords/>
  <dc:description/>
  <cp:lastModifiedBy/>
  <cp:revision>34</cp:revision>
  <dcterms:created xsi:type="dcterms:W3CDTF">2024-07-26T04:17:15Z</dcterms:created>
  <dcterms:modified xsi:type="dcterms:W3CDTF">2025-01-28T07:36:02Z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2025-01-07T05:32:06Z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79a283d0-0b59-487f-ae46-b7f844b659c8</vt:lpwstr>
  </property>
  <property fmtid="{D5CDD505-2E9C-101B-9397-08002B2CF9AE}" pid="8" name="MSIP_Label_defa4170-0d19-0005-0004-bc88714345d2_ContentBits">
    <vt:lpwstr>0</vt:lpwstr>
  </property>
</Properties>
</file>