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notesMasterIdLst>
    <p:notesMasterId r:id="rId38"/>
  </p:notesMasterIdLst>
  <p:sldIdLst>
    <p:sldId id="739" r:id="rId2"/>
    <p:sldId id="623" r:id="rId3"/>
    <p:sldId id="624" r:id="rId4"/>
    <p:sldId id="446" r:id="rId5"/>
    <p:sldId id="700" r:id="rId6"/>
    <p:sldId id="2146849013" r:id="rId7"/>
    <p:sldId id="2146849164" r:id="rId8"/>
    <p:sldId id="2146849029" r:id="rId9"/>
    <p:sldId id="2146849165" r:id="rId10"/>
    <p:sldId id="576" r:id="rId11"/>
    <p:sldId id="701" r:id="rId12"/>
    <p:sldId id="2146849171" r:id="rId13"/>
    <p:sldId id="562" r:id="rId14"/>
    <p:sldId id="705" r:id="rId15"/>
    <p:sldId id="655" r:id="rId16"/>
    <p:sldId id="2146849167" r:id="rId17"/>
    <p:sldId id="710" r:id="rId18"/>
    <p:sldId id="711" r:id="rId19"/>
    <p:sldId id="600" r:id="rId20"/>
    <p:sldId id="2146849168" r:id="rId21"/>
    <p:sldId id="714" r:id="rId22"/>
    <p:sldId id="716" r:id="rId23"/>
    <p:sldId id="717" r:id="rId24"/>
    <p:sldId id="720" r:id="rId25"/>
    <p:sldId id="719" r:id="rId26"/>
    <p:sldId id="715" r:id="rId27"/>
    <p:sldId id="721" r:id="rId28"/>
    <p:sldId id="722" r:id="rId29"/>
    <p:sldId id="2146849170" r:id="rId30"/>
    <p:sldId id="2146849025" r:id="rId31"/>
    <p:sldId id="2146849026" r:id="rId32"/>
    <p:sldId id="633" r:id="rId33"/>
    <p:sldId id="723" r:id="rId34"/>
    <p:sldId id="2146849027" r:id="rId35"/>
    <p:sldId id="2146849169" r:id="rId36"/>
    <p:sldId id="448" r:id="rId3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000048"/>
    <a:srgbClr val="002AFF"/>
    <a:srgbClr val="00003E"/>
    <a:srgbClr val="FF0033"/>
    <a:srgbClr val="0D0C0D"/>
    <a:srgbClr val="FFFFFF"/>
    <a:srgbClr val="F6F4F5"/>
    <a:srgbClr val="252525"/>
    <a:srgbClr val="F2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1B8C44-844E-477B-A3B2-5F083EF4669A}" v="8" dt="2026-07-16T05:48:49.5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rai Yuko (平井 祐子)  " userId="6092269996_tp_box_2" providerId="OAuth2" clId="{E7A5B3EE-19A4-4470-A100-7FE637017025}"/>
    <pc:docChg chg="undo custSel addSld delSld modSld">
      <pc:chgData name="Hirai Yuko (平井 祐子)  " userId="6092269996_tp_box_2" providerId="OAuth2" clId="{E7A5B3EE-19A4-4470-A100-7FE637017025}" dt="2026-07-17T01:49:13.576" v="349" actId="20577"/>
      <pc:docMkLst>
        <pc:docMk/>
      </pc:docMkLst>
      <pc:sldChg chg="modSp mod">
        <pc:chgData name="Hirai Yuko (平井 祐子)  " userId="6092269996_tp_box_2" providerId="OAuth2" clId="{E7A5B3EE-19A4-4470-A100-7FE637017025}" dt="2026-07-16T05:11:44.321" v="173" actId="20577"/>
        <pc:sldMkLst>
          <pc:docMk/>
          <pc:sldMk cId="2112894444" sldId="562"/>
        </pc:sldMkLst>
        <pc:graphicFrameChg chg="modGraphic">
          <ac:chgData name="Hirai Yuko (平井 祐子)  " userId="6092269996_tp_box_2" providerId="OAuth2" clId="{E7A5B3EE-19A4-4470-A100-7FE637017025}" dt="2026-07-16T05:11:44.321" v="173" actId="20577"/>
          <ac:graphicFrameMkLst>
            <pc:docMk/>
            <pc:sldMk cId="2112894444" sldId="562"/>
            <ac:graphicFrameMk id="2" creationId="{8EB47DD8-65DC-64EF-13D4-5DD6803BF1A4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10:42.721" v="121" actId="20577"/>
        <pc:sldMkLst>
          <pc:docMk/>
          <pc:sldMk cId="2958302193" sldId="576"/>
        </pc:sldMkLst>
        <pc:graphicFrameChg chg="modGraphic">
          <ac:chgData name="Hirai Yuko (平井 祐子)  " userId="6092269996_tp_box_2" providerId="OAuth2" clId="{E7A5B3EE-19A4-4470-A100-7FE637017025}" dt="2026-07-16T05:10:42.721" v="121" actId="20577"/>
          <ac:graphicFrameMkLst>
            <pc:docMk/>
            <pc:sldMk cId="2958302193" sldId="576"/>
            <ac:graphicFrameMk id="4" creationId="{0ED5DC2A-31C9-3971-A6D3-6230759E1B98}"/>
          </ac:graphicFrameMkLst>
        </pc:graphicFrameChg>
      </pc:sldChg>
      <pc:sldChg chg="add">
        <pc:chgData name="Hirai Yuko (平井 祐子)  " userId="6092269996_tp_box_2" providerId="OAuth2" clId="{E7A5B3EE-19A4-4470-A100-7FE637017025}" dt="2026-07-16T05:26:49.136" v="328"/>
        <pc:sldMkLst>
          <pc:docMk/>
          <pc:sldMk cId="1656630741" sldId="633"/>
        </pc:sldMkLst>
      </pc:sldChg>
      <pc:sldChg chg="modSp mod">
        <pc:chgData name="Hirai Yuko (平井 祐子)  " userId="6092269996_tp_box_2" providerId="OAuth2" clId="{E7A5B3EE-19A4-4470-A100-7FE637017025}" dt="2026-07-16T05:08:20.291" v="80" actId="20577"/>
        <pc:sldMkLst>
          <pc:docMk/>
          <pc:sldMk cId="2544424038" sldId="700"/>
        </pc:sldMkLst>
        <pc:spChg chg="mod">
          <ac:chgData name="Hirai Yuko (平井 祐子)  " userId="6092269996_tp_box_2" providerId="OAuth2" clId="{E7A5B3EE-19A4-4470-A100-7FE637017025}" dt="2026-07-16T05:08:20.291" v="80" actId="20577"/>
          <ac:spMkLst>
            <pc:docMk/>
            <pc:sldMk cId="2544424038" sldId="700"/>
            <ac:spMk id="3" creationId="{41AD703D-077F-8A6B-029D-4993D04DF315}"/>
          </ac:spMkLst>
        </pc:spChg>
        <pc:spChg chg="mod">
          <ac:chgData name="Hirai Yuko (平井 祐子)  " userId="6092269996_tp_box_2" providerId="OAuth2" clId="{E7A5B3EE-19A4-4470-A100-7FE637017025}" dt="2026-07-16T05:07:43.383" v="66" actId="20577"/>
          <ac:spMkLst>
            <pc:docMk/>
            <pc:sldMk cId="2544424038" sldId="700"/>
            <ac:spMk id="5" creationId="{9A21C7AB-8F8E-5CBC-0A0F-98F5DA42E915}"/>
          </ac:spMkLst>
        </pc:spChg>
        <pc:spChg chg="mod">
          <ac:chgData name="Hirai Yuko (平井 祐子)  " userId="6092269996_tp_box_2" providerId="OAuth2" clId="{E7A5B3EE-19A4-4470-A100-7FE637017025}" dt="2026-07-16T05:08:06.928" v="72" actId="20577"/>
          <ac:spMkLst>
            <pc:docMk/>
            <pc:sldMk cId="2544424038" sldId="700"/>
            <ac:spMk id="16" creationId="{BF8C340D-802E-4909-FE94-F188C7EEEB33}"/>
          </ac:spMkLst>
        </pc:spChg>
      </pc:sldChg>
      <pc:sldChg chg="modSp mod">
        <pc:chgData name="Hirai Yuko (平井 祐子)  " userId="6092269996_tp_box_2" providerId="OAuth2" clId="{E7A5B3EE-19A4-4470-A100-7FE637017025}" dt="2026-07-16T05:11:20.031" v="148" actId="20577"/>
        <pc:sldMkLst>
          <pc:docMk/>
          <pc:sldMk cId="2256016530" sldId="701"/>
        </pc:sldMkLst>
        <pc:graphicFrameChg chg="modGraphic">
          <ac:chgData name="Hirai Yuko (平井 祐子)  " userId="6092269996_tp_box_2" providerId="OAuth2" clId="{E7A5B3EE-19A4-4470-A100-7FE637017025}" dt="2026-07-16T05:11:20.031" v="148" actId="20577"/>
          <ac:graphicFrameMkLst>
            <pc:docMk/>
            <pc:sldMk cId="2256016530" sldId="701"/>
            <ac:graphicFrameMk id="3" creationId="{6C2D5C1D-C8DC-B874-A49D-C3A216C04345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12:09.521" v="198" actId="20577"/>
        <pc:sldMkLst>
          <pc:docMk/>
          <pc:sldMk cId="44246313" sldId="705"/>
        </pc:sldMkLst>
        <pc:graphicFrameChg chg="modGraphic">
          <ac:chgData name="Hirai Yuko (平井 祐子)  " userId="6092269996_tp_box_2" providerId="OAuth2" clId="{E7A5B3EE-19A4-4470-A100-7FE637017025}" dt="2026-07-16T05:12:09.521" v="198" actId="20577"/>
          <ac:graphicFrameMkLst>
            <pc:docMk/>
            <pc:sldMk cId="44246313" sldId="705"/>
            <ac:graphicFrameMk id="6" creationId="{58EC3400-7DE9-FC1D-E1C0-F12D0E14A43F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7T01:49:13.576" v="349" actId="20577"/>
        <pc:sldMkLst>
          <pc:docMk/>
          <pc:sldMk cId="946354226" sldId="710"/>
        </pc:sldMkLst>
        <pc:graphicFrameChg chg="modGraphic">
          <ac:chgData name="Hirai Yuko (平井 祐子)  " userId="6092269996_tp_box_2" providerId="OAuth2" clId="{E7A5B3EE-19A4-4470-A100-7FE637017025}" dt="2026-07-17T01:49:13.576" v="349" actId="20577"/>
          <ac:graphicFrameMkLst>
            <pc:docMk/>
            <pc:sldMk cId="946354226" sldId="710"/>
            <ac:graphicFrameMk id="5" creationId="{C39A5F84-F463-2164-E3A8-1625F7B877E8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12:56.577" v="242" actId="20577"/>
        <pc:sldMkLst>
          <pc:docMk/>
          <pc:sldMk cId="2358504933" sldId="716"/>
        </pc:sldMkLst>
        <pc:graphicFrameChg chg="modGraphic">
          <ac:chgData name="Hirai Yuko (平井 祐子)  " userId="6092269996_tp_box_2" providerId="OAuth2" clId="{E7A5B3EE-19A4-4470-A100-7FE637017025}" dt="2026-07-16T05:12:56.577" v="242" actId="20577"/>
          <ac:graphicFrameMkLst>
            <pc:docMk/>
            <pc:sldMk cId="2358504933" sldId="716"/>
            <ac:graphicFrameMk id="5" creationId="{B87BE1AA-29A4-DCAD-A876-5A6437EA0C9A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13:12.140" v="270" actId="20577"/>
        <pc:sldMkLst>
          <pc:docMk/>
          <pc:sldMk cId="2826368388" sldId="717"/>
        </pc:sldMkLst>
        <pc:graphicFrameChg chg="mod modGraphic">
          <ac:chgData name="Hirai Yuko (平井 祐子)  " userId="6092269996_tp_box_2" providerId="OAuth2" clId="{E7A5B3EE-19A4-4470-A100-7FE637017025}" dt="2026-07-16T05:13:12.140" v="270" actId="20577"/>
          <ac:graphicFrameMkLst>
            <pc:docMk/>
            <pc:sldMk cId="2826368388" sldId="717"/>
            <ac:graphicFrameMk id="5" creationId="{4F481762-1493-1FFE-7564-72F4056DF360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13:29.601" v="326" actId="20577"/>
        <pc:sldMkLst>
          <pc:docMk/>
          <pc:sldMk cId="1269720436" sldId="719"/>
        </pc:sldMkLst>
        <pc:graphicFrameChg chg="mod modGraphic">
          <ac:chgData name="Hirai Yuko (平井 祐子)  " userId="6092269996_tp_box_2" providerId="OAuth2" clId="{E7A5B3EE-19A4-4470-A100-7FE637017025}" dt="2026-07-16T05:13:29.601" v="326" actId="20577"/>
          <ac:graphicFrameMkLst>
            <pc:docMk/>
            <pc:sldMk cId="1269720436" sldId="719"/>
            <ac:graphicFrameMk id="5" creationId="{070E15C1-9AC5-F681-2AB4-8AF1800805EF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48:49.571" v="347"/>
        <pc:sldMkLst>
          <pc:docMk/>
          <pc:sldMk cId="4216519011" sldId="720"/>
        </pc:sldMkLst>
        <pc:graphicFrameChg chg="mod modGraphic">
          <ac:chgData name="Hirai Yuko (平井 祐子)  " userId="6092269996_tp_box_2" providerId="OAuth2" clId="{E7A5B3EE-19A4-4470-A100-7FE637017025}" dt="2026-07-16T05:48:49.571" v="347"/>
          <ac:graphicFrameMkLst>
            <pc:docMk/>
            <pc:sldMk cId="4216519011" sldId="720"/>
            <ac:graphicFrameMk id="5" creationId="{E16CD4E4-2163-42D3-0273-C76AF9A29A89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7-16T05:06:59.290" v="53" actId="20577"/>
        <pc:sldMkLst>
          <pc:docMk/>
          <pc:sldMk cId="1807006047" sldId="739"/>
        </pc:sldMkLst>
        <pc:spChg chg="mod">
          <ac:chgData name="Hirai Yuko (平井 祐子)  " userId="6092269996_tp_box_2" providerId="OAuth2" clId="{E7A5B3EE-19A4-4470-A100-7FE637017025}" dt="2026-07-16T05:06:59.290" v="53" actId="20577"/>
          <ac:spMkLst>
            <pc:docMk/>
            <pc:sldMk cId="1807006047" sldId="739"/>
            <ac:spMk id="4" creationId="{686A642E-F4E4-712D-01CE-6633811AA88D}"/>
          </ac:spMkLst>
        </pc:spChg>
        <pc:spChg chg="mod">
          <ac:chgData name="Hirai Yuko (平井 祐子)  " userId="6092269996_tp_box_2" providerId="OAuth2" clId="{E7A5B3EE-19A4-4470-A100-7FE637017025}" dt="2026-07-16T05:06:47.715" v="35" actId="20577"/>
          <ac:spMkLst>
            <pc:docMk/>
            <pc:sldMk cId="1807006047" sldId="739"/>
            <ac:spMk id="10242" creationId="{C4168BCF-89ED-50DE-A3BB-87B89E3AE521}"/>
          </ac:spMkLst>
        </pc:spChg>
      </pc:sldChg>
      <pc:sldChg chg="del">
        <pc:chgData name="Hirai Yuko (平井 祐子)  " userId="6092269996_tp_box_2" providerId="OAuth2" clId="{E7A5B3EE-19A4-4470-A100-7FE637017025}" dt="2026-07-16T05:07:14.689" v="56" actId="2696"/>
        <pc:sldMkLst>
          <pc:docMk/>
          <pc:sldMk cId="924381011" sldId="2146849155"/>
        </pc:sldMkLst>
      </pc:sldChg>
      <pc:sldChg chg="del">
        <pc:chgData name="Hirai Yuko (平井 祐子)  " userId="6092269996_tp_box_2" providerId="OAuth2" clId="{E7A5B3EE-19A4-4470-A100-7FE637017025}" dt="2026-07-16T05:07:18.012" v="57" actId="2696"/>
        <pc:sldMkLst>
          <pc:docMk/>
          <pc:sldMk cId="440883410" sldId="2146849156"/>
        </pc:sldMkLst>
      </pc:sldChg>
      <pc:sldChg chg="del">
        <pc:chgData name="Hirai Yuko (平井 祐子)  " userId="6092269996_tp_box_2" providerId="OAuth2" clId="{E7A5B3EE-19A4-4470-A100-7FE637017025}" dt="2026-07-16T05:07:20.440" v="58" actId="2696"/>
        <pc:sldMkLst>
          <pc:docMk/>
          <pc:sldMk cId="2472805370" sldId="2146849157"/>
        </pc:sldMkLst>
      </pc:sldChg>
      <pc:sldChg chg="del">
        <pc:chgData name="Hirai Yuko (平井 祐子)  " userId="6092269996_tp_box_2" providerId="OAuth2" clId="{E7A5B3EE-19A4-4470-A100-7FE637017025}" dt="2026-07-16T05:07:23.113" v="59" actId="2696"/>
        <pc:sldMkLst>
          <pc:docMk/>
          <pc:sldMk cId="1915238638" sldId="2146849158"/>
        </pc:sldMkLst>
      </pc:sldChg>
      <pc:sldChg chg="del">
        <pc:chgData name="Hirai Yuko (平井 祐子)  " userId="6092269996_tp_box_2" providerId="OAuth2" clId="{E7A5B3EE-19A4-4470-A100-7FE637017025}" dt="2026-07-16T05:07:25.660" v="60" actId="2696"/>
        <pc:sldMkLst>
          <pc:docMk/>
          <pc:sldMk cId="2736827916" sldId="2146849159"/>
        </pc:sldMkLst>
      </pc:sldChg>
      <pc:sldChg chg="del">
        <pc:chgData name="Hirai Yuko (平井 祐子)  " userId="6092269996_tp_box_2" providerId="OAuth2" clId="{E7A5B3EE-19A4-4470-A100-7FE637017025}" dt="2026-07-16T05:07:12.304" v="55" actId="2696"/>
        <pc:sldMkLst>
          <pc:docMk/>
          <pc:sldMk cId="1835950336" sldId="2146849160"/>
        </pc:sldMkLst>
      </pc:sldChg>
      <pc:sldChg chg="del">
        <pc:chgData name="Hirai Yuko (平井 祐子)  " userId="6092269996_tp_box_2" providerId="OAuth2" clId="{E7A5B3EE-19A4-4470-A100-7FE637017025}" dt="2026-07-16T05:07:08.465" v="54" actId="2696"/>
        <pc:sldMkLst>
          <pc:docMk/>
          <pc:sldMk cId="708306854" sldId="2146849162"/>
        </pc:sldMkLst>
      </pc:sldChg>
      <pc:sldChg chg="modSp mod">
        <pc:chgData name="Hirai Yuko (平井 祐子)  " userId="6092269996_tp_box_2" providerId="OAuth2" clId="{E7A5B3EE-19A4-4470-A100-7FE637017025}" dt="2026-07-16T05:09:34.023" v="98" actId="20577"/>
        <pc:sldMkLst>
          <pc:docMk/>
          <pc:sldMk cId="3486328473" sldId="2146849164"/>
        </pc:sldMkLst>
        <pc:graphicFrameChg chg="modGraphic">
          <ac:chgData name="Hirai Yuko (平井 祐子)  " userId="6092269996_tp_box_2" providerId="OAuth2" clId="{E7A5B3EE-19A4-4470-A100-7FE637017025}" dt="2026-07-16T05:09:34.023" v="98" actId="20577"/>
          <ac:graphicFrameMkLst>
            <pc:docMk/>
            <pc:sldMk cId="3486328473" sldId="2146849164"/>
            <ac:graphicFrameMk id="11" creationId="{B77D0F6E-F981-C448-3894-C719532822E0}"/>
          </ac:graphicFrameMkLst>
        </pc:graphicFrameChg>
      </pc:sldChg>
      <pc:sldChg chg="del">
        <pc:chgData name="Hirai Yuko (平井 祐子)  " userId="6092269996_tp_box_2" providerId="OAuth2" clId="{E7A5B3EE-19A4-4470-A100-7FE637017025}" dt="2026-07-16T05:24:46.752" v="327" actId="2696"/>
        <pc:sldMkLst>
          <pc:docMk/>
          <pc:sldMk cId="4180655642" sldId="21468491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2026/7/17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5985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18810-B42A-E33A-F51B-824F95B4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AC026FA-DC4F-9F32-14FF-0748B493E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B91E8A7-3A52-0CB9-FB79-E839A8724E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1DF843-C909-199A-A44E-8E5A59B79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0634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A942D-FA93-5549-70D3-728EAE939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94C8863-243F-A56D-5FEA-2C4E4D7256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6D5B692-E90F-B339-76FD-0B1A082B4E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B6BF3F8-96B5-334F-4F49-672E86DE8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919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2643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B1013-6E2B-AAEC-C756-DB88E2A0D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758376F-B54E-E71B-FC86-120A57E5FD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C3F51FD-CAF5-D3F1-B17A-36BA04BC7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A95A61C-44F9-C032-D49A-B8D7F2DCCE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678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868EB-3BC1-D24A-136D-46D13F7AA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0FF13CC-372A-173F-A6D7-F59567D0C3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86B57D0-1887-7BFF-E8D7-C25B374955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29DCCE-41DC-1A9A-6BC5-9E904CF2D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5646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143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419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0863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508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9245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5198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583BE-026F-6E44-651D-BC444DA8E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C537808-FF9D-2F88-DD8D-B4B7CC8E29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52C1B64-C288-74E8-45A2-C8DC8739C9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349FEA9-2F96-867B-E26C-ABDA424566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120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F6461-014F-F434-E39D-0C9EC7DA7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FAD5EB6-566F-E879-D123-BCD0C490E6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E4F94FC-59CC-781F-BC5B-02E374328B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0105B67-602F-F081-7FD7-8BAE0B33BC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970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1638954"/>
            <a:ext cx="11017250" cy="1693209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サービス名</a:t>
            </a:r>
            <a:endParaRPr kumimoji="1" lang="en-US" altLang="ja-JP" sz="4000" b="1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YYYY</a:t>
            </a:r>
            <a:r>
              <a:rPr kumimoji="1" lang="ja-JP" altLang="en-US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</a:t>
            </a:r>
            <a:r>
              <a:rPr kumimoji="1" lang="ja-JP" altLang="en-US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YYYY</a:t>
            </a:r>
            <a:r>
              <a:rPr kumimoji="1" lang="ja-JP" altLang="en-US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</a:t>
            </a:r>
            <a:r>
              <a:rPr kumimoji="1" lang="ja-JP" altLang="en-US"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　</a:t>
            </a:r>
            <a:r>
              <a:rPr kumimoji="1" lang="ja-JP" altLang="en-US"/>
              <a:t>セールスシート</a:t>
            </a:r>
            <a:endParaRPr lang="ja-JP" alt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6"/>
            <a:ext cx="1349375" cy="22715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" b="1" i="0" baseline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 sz="2400"/>
            </a:lvl2pPr>
          </a:lstStyle>
          <a:p>
            <a:pPr lvl="0" algn="r"/>
            <a:r>
              <a:rPr kumimoji="1" lang="en-US" altLang="ja-JP" sz="1200" b="0" i="0" spc="30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YYYY/MM/DD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algn="l"/>
            <a:r>
              <a:rPr kumimoji="1" lang="en-US" altLang="ja-JP" sz="1600" b="0" i="0" spc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6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sp>
        <p:nvSpPr>
          <p:cNvPr id="12" name="角丸四角形 3">
            <a:extLst>
              <a:ext uri="{FF2B5EF4-FFF2-40B4-BE49-F238E27FC236}">
                <a16:creationId xmlns:a16="http://schemas.microsoft.com/office/drawing/2014/main" id="{6E03E592-54DF-9AE1-D95D-BBCAF50DFCCA}"/>
              </a:ext>
            </a:extLst>
          </p:cNvPr>
          <p:cNvSpPr/>
          <p:nvPr userDrawn="1"/>
        </p:nvSpPr>
        <p:spPr>
          <a:xfrm>
            <a:off x="587375" y="897384"/>
            <a:ext cx="5077812" cy="4320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98BB00D-AB64-6D28-4900-C37FA357BA8B}"/>
              </a:ext>
            </a:extLst>
          </p:cNvPr>
          <p:cNvSpPr txBox="1"/>
          <p:nvPr userDrawn="1"/>
        </p:nvSpPr>
        <p:spPr>
          <a:xfrm>
            <a:off x="1100138" y="953364"/>
            <a:ext cx="43889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baseline="0">
                <a:solidFill>
                  <a:srgbClr val="00003E"/>
                </a:solidFill>
                <a:latin typeface="メイリオ" panose="020B0604030504040204" pitchFamily="50" charset="-128"/>
              </a:rPr>
              <a:t>Yahoo!</a:t>
            </a:r>
            <a:r>
              <a:rPr lang="ja-JP" altLang="en-US" sz="1600" b="1" baseline="0">
                <a:solidFill>
                  <a:srgbClr val="00003E"/>
                </a:solidFill>
                <a:latin typeface="メイリオ" panose="020B0604030504040204" pitchFamily="50" charset="-128"/>
              </a:rPr>
              <a:t>広告　ディスプレイ広告（予約型）</a:t>
            </a:r>
          </a:p>
        </p:txBody>
      </p:sp>
    </p:spTree>
    <p:extLst>
      <p:ext uri="{BB962C8B-B14F-4D97-AF65-F5344CB8AC3E}">
        <p14:creationId xmlns:p14="http://schemas.microsoft.com/office/powerpoint/2010/main" val="2963398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504626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0630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65709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角丸四角形 46">
            <a:extLst>
              <a:ext uri="{FF2B5EF4-FFF2-40B4-BE49-F238E27FC236}">
                <a16:creationId xmlns:a16="http://schemas.microsoft.com/office/drawing/2014/main" id="{0EC75B3D-5093-B928-EE25-E1119F4FD4CE}"/>
              </a:ext>
            </a:extLst>
          </p:cNvPr>
          <p:cNvSpPr/>
          <p:nvPr userDrawn="1"/>
        </p:nvSpPr>
        <p:spPr>
          <a:xfrm>
            <a:off x="230388" y="201358"/>
            <a:ext cx="194912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0">
                <a:solidFill>
                  <a:schemeClr val="accent1"/>
                </a:solidFill>
                <a:latin typeface="+mn-ea"/>
                <a:ea typeface="+mn-ea"/>
                <a:cs typeface="Segoe UI" panose="020B0502040204020203" pitchFamily="34" charset="0"/>
              </a:rPr>
              <a:t>CONTENTS</a:t>
            </a:r>
            <a:endParaRPr kumimoji="1" lang="ja-JP" altLang="en-US" sz="2400" b="1" i="0">
              <a:solidFill>
                <a:schemeClr val="accent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9EAB3296-28FB-7131-645F-8DCD737E8756}"/>
              </a:ext>
            </a:extLst>
          </p:cNvPr>
          <p:cNvSpPr/>
          <p:nvPr userDrawn="1"/>
        </p:nvSpPr>
        <p:spPr>
          <a:xfrm rot="5400000">
            <a:off x="-26991" y="279927"/>
            <a:ext cx="260350" cy="212730"/>
          </a:xfrm>
          <a:prstGeom prst="triangle">
            <a:avLst>
              <a:gd name="adj" fmla="val 443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10" name="円/楕円 48">
            <a:extLst>
              <a:ext uri="{FF2B5EF4-FFF2-40B4-BE49-F238E27FC236}">
                <a16:creationId xmlns:a16="http://schemas.microsoft.com/office/drawing/2014/main" id="{59C52CA7-AA50-D438-CDF6-E0F1DA431204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053865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01</a:t>
            </a:r>
            <a:endParaRPr kumimoji="1" lang="ja-JP" altLang="en-US" sz="1800" b="1" i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1" name="円/楕円 49">
            <a:extLst>
              <a:ext uri="{FF2B5EF4-FFF2-40B4-BE49-F238E27FC236}">
                <a16:creationId xmlns:a16="http://schemas.microsoft.com/office/drawing/2014/main" id="{BD2621C4-93E5-E892-8F12-093AA4E5C7B3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971967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02</a:t>
            </a:r>
            <a:endParaRPr kumimoji="1" lang="ja-JP" altLang="en-US" sz="1800" b="1" i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2" name="円/楕円 50">
            <a:extLst>
              <a:ext uri="{FF2B5EF4-FFF2-40B4-BE49-F238E27FC236}">
                <a16:creationId xmlns:a16="http://schemas.microsoft.com/office/drawing/2014/main" id="{EB408040-EB06-F6CD-97C6-A4D0704AE957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2890069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03</a:t>
            </a:r>
            <a:endParaRPr kumimoji="1" lang="ja-JP" altLang="en-US" sz="1800" b="1" i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E90F5F-46E8-8028-8F16-37C6E7B87813}"/>
              </a:ext>
            </a:extLst>
          </p:cNvPr>
          <p:cNvCxnSpPr>
            <a:cxnSpLocks/>
            <a:stCxn id="10" idx="4"/>
            <a:endCxn id="11" idx="0"/>
          </p:cNvCxnSpPr>
          <p:nvPr userDrawn="1"/>
        </p:nvCxnSpPr>
        <p:spPr>
          <a:xfrm>
            <a:off x="1327882" y="1593865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DDD69DD-EFA7-C1E6-28C4-B922E61809D5}"/>
              </a:ext>
            </a:extLst>
          </p:cNvPr>
          <p:cNvCxnSpPr>
            <a:cxnSpLocks/>
            <a:stCxn id="11" idx="4"/>
            <a:endCxn id="12" idx="0"/>
          </p:cNvCxnSpPr>
          <p:nvPr userDrawn="1"/>
        </p:nvCxnSpPr>
        <p:spPr>
          <a:xfrm>
            <a:off x="1327882" y="2511967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4">
            <a:extLst>
              <a:ext uri="{FF2B5EF4-FFF2-40B4-BE49-F238E27FC236}">
                <a16:creationId xmlns:a16="http://schemas.microsoft.com/office/drawing/2014/main" id="{3AD6D90C-3ED1-9A66-F6D1-E44A7AFF0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3922" y="1143845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1C58FBBF-C7F9-EA7D-64E9-2D0288CEA8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922" y="2061947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0E05881E-A4C7-0864-4C1B-D6EFA1CD0D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3922" y="2980049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170790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三角形 3">
            <a:extLst>
              <a:ext uri="{FF2B5EF4-FFF2-40B4-BE49-F238E27FC236}">
                <a16:creationId xmlns:a16="http://schemas.microsoft.com/office/drawing/2014/main" id="{CFB367D1-8FD1-1C3B-97AA-9185FCCCA4D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49A8A82-CB7D-3834-72FE-F0103BC59479}"/>
              </a:ext>
            </a:extLst>
          </p:cNvPr>
          <p:cNvCxnSpPr>
            <a:cxnSpLocks/>
          </p:cNvCxnSpPr>
          <p:nvPr userDrawn="1"/>
        </p:nvCxnSpPr>
        <p:spPr>
          <a:xfrm>
            <a:off x="1570530" y="2621757"/>
            <a:ext cx="90509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図プレースホルダー 4">
            <a:extLst>
              <a:ext uri="{FF2B5EF4-FFF2-40B4-BE49-F238E27FC236}">
                <a16:creationId xmlns:a16="http://schemas.microsoft.com/office/drawing/2014/main" id="{9ECDF7A2-7224-0E1C-A550-0E183AB6CF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859" y="3019035"/>
            <a:ext cx="1586282" cy="14644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rgbClr val="00003E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8" name="テキスト プレースホルダー 23">
            <a:extLst>
              <a:ext uri="{FF2B5EF4-FFF2-40B4-BE49-F238E27FC236}">
                <a16:creationId xmlns:a16="http://schemas.microsoft.com/office/drawing/2014/main" id="{9BB0D80A-1BCF-A8E5-9698-8458938BE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24200" y="4786187"/>
            <a:ext cx="5943600" cy="5437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spc="300">
                <a:ln>
                  <a:noFill/>
                </a:ln>
                <a:solidFill>
                  <a:schemeClr val="accent1"/>
                </a:solidFill>
                <a:latin typeface="メイリオ 本文"/>
                <a:ea typeface="+mn-ea"/>
              </a:defRPr>
            </a:lvl1pPr>
            <a:lvl2pPr marL="457212" indent="0">
              <a:buNone/>
              <a:defRPr/>
            </a:lvl2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テキストテキスト</a:t>
            </a:r>
          </a:p>
        </p:txBody>
      </p:sp>
      <p:sp>
        <p:nvSpPr>
          <p:cNvPr id="2" name="テキスト プレースホルダー 19">
            <a:extLst>
              <a:ext uri="{FF2B5EF4-FFF2-40B4-BE49-F238E27FC236}">
                <a16:creationId xmlns:a16="http://schemas.microsoft.com/office/drawing/2014/main" id="{D228E56A-4E53-6CA0-F300-DC60B3DFE9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11924" y="1225208"/>
            <a:ext cx="1368152" cy="1057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accent1"/>
                </a:solidFill>
                <a:latin typeface="+mj-ea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/>
              <a:t>01</a:t>
            </a:r>
            <a:endParaRPr kumimoji="1" lang="ja-JP" altLang="en-US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DCBF0A3F-76BB-7C92-B66B-0A97FD4700F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20654E43-7CF4-6954-D935-4A0B614FF5A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812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4AEA435B-3E06-69D8-E7CC-80C8B927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0443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角丸四角形 46">
            <a:extLst>
              <a:ext uri="{FF2B5EF4-FFF2-40B4-BE49-F238E27FC236}">
                <a16:creationId xmlns:a16="http://schemas.microsoft.com/office/drawing/2014/main" id="{0EC75B3D-5093-B928-EE25-E1119F4FD4CE}"/>
              </a:ext>
            </a:extLst>
          </p:cNvPr>
          <p:cNvSpPr/>
          <p:nvPr userDrawn="1"/>
        </p:nvSpPr>
        <p:spPr>
          <a:xfrm>
            <a:off x="230388" y="201358"/>
            <a:ext cx="194912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0">
                <a:solidFill>
                  <a:srgbClr val="000048"/>
                </a:solidFill>
                <a:latin typeface="+mn-ea"/>
                <a:ea typeface="+mn-ea"/>
                <a:cs typeface="Segoe UI" panose="020B0502040204020203" pitchFamily="34" charset="0"/>
              </a:rPr>
              <a:t>CONTENTS</a:t>
            </a:r>
            <a:endParaRPr kumimoji="1" lang="ja-JP" altLang="en-US" sz="2400" b="1" i="0">
              <a:solidFill>
                <a:srgbClr val="000048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9EAB3296-28FB-7131-645F-8DCD737E8756}"/>
              </a:ext>
            </a:extLst>
          </p:cNvPr>
          <p:cNvSpPr/>
          <p:nvPr userDrawn="1"/>
        </p:nvSpPr>
        <p:spPr>
          <a:xfrm rot="5400000">
            <a:off x="-26991" y="279927"/>
            <a:ext cx="260350" cy="212730"/>
          </a:xfrm>
          <a:prstGeom prst="triangle">
            <a:avLst>
              <a:gd name="adj" fmla="val 44351"/>
            </a:avLst>
          </a:prstGeom>
          <a:solidFill>
            <a:srgbClr val="000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48">
            <a:extLst>
              <a:ext uri="{FF2B5EF4-FFF2-40B4-BE49-F238E27FC236}">
                <a16:creationId xmlns:a16="http://schemas.microsoft.com/office/drawing/2014/main" id="{59C52CA7-AA50-D438-CDF6-E0F1DA431204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1971952"/>
            <a:ext cx="540000" cy="540000"/>
          </a:xfrm>
          <a:prstGeom prst="ellipse">
            <a:avLst/>
          </a:prstGeom>
          <a:solidFill>
            <a:srgbClr val="000048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>
                <a:solidFill>
                  <a:schemeClr val="bg1"/>
                </a:solidFill>
                <a:highlight>
                  <a:srgbClr val="000048"/>
                </a:highlight>
                <a:latin typeface="+mj-ea"/>
                <a:ea typeface="+mj-ea"/>
                <a:cs typeface="Segoe UI" panose="020B0502040204020203" pitchFamily="34" charset="0"/>
              </a:rPr>
              <a:t>01</a:t>
            </a:r>
            <a:endParaRPr kumimoji="1" lang="ja-JP" altLang="en-US" sz="1800" b="1" i="0">
              <a:solidFill>
                <a:schemeClr val="bg1"/>
              </a:solidFill>
              <a:highlight>
                <a:srgbClr val="000048"/>
              </a:highlight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1" name="円/楕円 49">
            <a:extLst>
              <a:ext uri="{FF2B5EF4-FFF2-40B4-BE49-F238E27FC236}">
                <a16:creationId xmlns:a16="http://schemas.microsoft.com/office/drawing/2014/main" id="{BD2621C4-93E5-E892-8F12-093AA4E5C7B3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2890054"/>
            <a:ext cx="540000" cy="540000"/>
          </a:xfrm>
          <a:prstGeom prst="ellipse">
            <a:avLst/>
          </a:prstGeom>
          <a:solidFill>
            <a:srgbClr val="000048"/>
          </a:solidFill>
          <a:ln w="9525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>
                <a:solidFill>
                  <a:schemeClr val="bg1"/>
                </a:solidFill>
                <a:highlight>
                  <a:srgbClr val="000048"/>
                </a:highlight>
                <a:latin typeface="+mj-ea"/>
                <a:ea typeface="+mj-ea"/>
                <a:cs typeface="Segoe UI" panose="020B0502040204020203" pitchFamily="34" charset="0"/>
              </a:rPr>
              <a:t>02</a:t>
            </a:r>
            <a:endParaRPr kumimoji="1" lang="ja-JP" altLang="en-US" sz="1800" b="1" i="0">
              <a:solidFill>
                <a:schemeClr val="bg1"/>
              </a:solidFill>
              <a:highlight>
                <a:srgbClr val="000048"/>
              </a:highlight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2" name="円/楕円 50">
            <a:extLst>
              <a:ext uri="{FF2B5EF4-FFF2-40B4-BE49-F238E27FC236}">
                <a16:creationId xmlns:a16="http://schemas.microsoft.com/office/drawing/2014/main" id="{EB408040-EB06-F6CD-97C6-A4D0704AE957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3808156"/>
            <a:ext cx="540000" cy="540000"/>
          </a:xfrm>
          <a:prstGeom prst="ellipse">
            <a:avLst/>
          </a:prstGeom>
          <a:solidFill>
            <a:srgbClr val="000048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>
                <a:solidFill>
                  <a:schemeClr val="bg1"/>
                </a:solidFill>
                <a:highlight>
                  <a:srgbClr val="000048"/>
                </a:highlight>
                <a:latin typeface="+mj-ea"/>
                <a:ea typeface="+mj-ea"/>
                <a:cs typeface="Segoe UI" panose="020B0502040204020203" pitchFamily="34" charset="0"/>
              </a:rPr>
              <a:t>03</a:t>
            </a:r>
            <a:endParaRPr kumimoji="1" lang="ja-JP" altLang="en-US" sz="1800" b="1" i="0">
              <a:solidFill>
                <a:schemeClr val="bg1"/>
              </a:solidFill>
              <a:highlight>
                <a:srgbClr val="000048"/>
              </a:highlight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E90F5F-46E8-8028-8F16-37C6E7B87813}"/>
              </a:ext>
            </a:extLst>
          </p:cNvPr>
          <p:cNvCxnSpPr>
            <a:cxnSpLocks/>
            <a:stCxn id="10" idx="4"/>
            <a:endCxn id="11" idx="0"/>
          </p:cNvCxnSpPr>
          <p:nvPr userDrawn="1"/>
        </p:nvCxnSpPr>
        <p:spPr>
          <a:xfrm>
            <a:off x="1232348" y="2511952"/>
            <a:ext cx="0" cy="378102"/>
          </a:xfrm>
          <a:prstGeom prst="line">
            <a:avLst/>
          </a:prstGeom>
          <a:ln w="25400">
            <a:solidFill>
              <a:srgbClr val="00003E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DDD69DD-EFA7-C1E6-28C4-B922E61809D5}"/>
              </a:ext>
            </a:extLst>
          </p:cNvPr>
          <p:cNvCxnSpPr>
            <a:stCxn id="11" idx="4"/>
            <a:endCxn id="12" idx="0"/>
          </p:cNvCxnSpPr>
          <p:nvPr userDrawn="1"/>
        </p:nvCxnSpPr>
        <p:spPr>
          <a:xfrm>
            <a:off x="1232348" y="3430054"/>
            <a:ext cx="0" cy="378102"/>
          </a:xfrm>
          <a:prstGeom prst="line">
            <a:avLst/>
          </a:prstGeom>
          <a:ln w="25400">
            <a:solidFill>
              <a:srgbClr val="0300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4">
            <a:extLst>
              <a:ext uri="{FF2B5EF4-FFF2-40B4-BE49-F238E27FC236}">
                <a16:creationId xmlns:a16="http://schemas.microsoft.com/office/drawing/2014/main" id="{3AD6D90C-3ED1-9A66-F6D1-E44A7AFF0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8388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rgbClr val="000048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1C58FBBF-C7F9-EA7D-64E9-2D0288CEA8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8388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rgbClr val="000048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0E05881E-A4C7-0864-4C1B-D6EFA1CD0D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8388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rgbClr val="000048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86628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4">
            <a:extLst>
              <a:ext uri="{FF2B5EF4-FFF2-40B4-BE49-F238E27FC236}">
                <a16:creationId xmlns:a16="http://schemas.microsoft.com/office/drawing/2014/main" id="{4ACEFEC2-0420-AB97-AAD7-A18026F840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49A8A82-CB7D-3834-72FE-F0103BC59479}"/>
              </a:ext>
            </a:extLst>
          </p:cNvPr>
          <p:cNvCxnSpPr>
            <a:cxnSpLocks/>
          </p:cNvCxnSpPr>
          <p:nvPr userDrawn="1"/>
        </p:nvCxnSpPr>
        <p:spPr>
          <a:xfrm>
            <a:off x="1727128" y="2621757"/>
            <a:ext cx="90509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図プレースホルダー 4">
            <a:extLst>
              <a:ext uri="{FF2B5EF4-FFF2-40B4-BE49-F238E27FC236}">
                <a16:creationId xmlns:a16="http://schemas.microsoft.com/office/drawing/2014/main" id="{9ECDF7A2-7224-0E1C-A550-0E183AB6CF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42523" y="3019035"/>
            <a:ext cx="1586282" cy="14644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rgbClr val="00003E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8" name="テキスト プレースホルダー 23">
            <a:extLst>
              <a:ext uri="{FF2B5EF4-FFF2-40B4-BE49-F238E27FC236}">
                <a16:creationId xmlns:a16="http://schemas.microsoft.com/office/drawing/2014/main" id="{9BB0D80A-1BCF-A8E5-9698-8458938BE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35867" y="4786187"/>
            <a:ext cx="5943600" cy="5437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spc="300">
                <a:solidFill>
                  <a:srgbClr val="000048"/>
                </a:solidFill>
                <a:latin typeface="メイリオ 本文"/>
                <a:ea typeface="+mn-ea"/>
              </a:defRPr>
            </a:lvl1pPr>
            <a:lvl2pPr marL="457212" indent="0">
              <a:buNone/>
              <a:defRPr/>
            </a:lvl2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テキストテキスト</a:t>
            </a:r>
          </a:p>
        </p:txBody>
      </p:sp>
      <p:sp>
        <p:nvSpPr>
          <p:cNvPr id="10" name="テキスト プレースホルダー 19">
            <a:extLst>
              <a:ext uri="{FF2B5EF4-FFF2-40B4-BE49-F238E27FC236}">
                <a16:creationId xmlns:a16="http://schemas.microsoft.com/office/drawing/2014/main" id="{BBE8B47C-E3DF-7454-A3FA-093FD29B32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51588" y="1210966"/>
            <a:ext cx="1368152" cy="1057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rgbClr val="000048"/>
                </a:solidFill>
                <a:latin typeface="+mj-ea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/>
              <a:t>01</a:t>
            </a:r>
            <a:endParaRPr kumimoji="1" lang="ja-JP" altLang="en-US"/>
          </a:p>
        </p:txBody>
      </p:sp>
      <p:pic>
        <p:nvPicPr>
          <p:cNvPr id="2" name="グラフィックス 7">
            <a:extLst>
              <a:ext uri="{FF2B5EF4-FFF2-40B4-BE49-F238E27FC236}">
                <a16:creationId xmlns:a16="http://schemas.microsoft.com/office/drawing/2014/main" id="{3B967D41-98D0-C253-8D0F-4F5B9AEA6E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167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00003E">
              <a:alpha val="5098"/>
            </a:srgb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>
              <a:buFont typeface="Arial" panose="020B0604020202020204" pitchFamily="34" charset="0"/>
              <a:buChar char="•"/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2158996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00003E">
              <a:alpha val="5098"/>
            </a:srgb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3004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>
              <a:buFont typeface="Arial" panose="020B0604020202020204" pitchFamily="34" charset="0"/>
              <a:buChar char="•"/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3E31476-1A82-F0B6-CD36-03F7D983E5D8}"/>
              </a:ext>
            </a:extLst>
          </p:cNvPr>
          <p:cNvSpPr/>
          <p:nvPr userDrawn="1"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rgbClr val="00003E">
              <a:alpha val="5098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8927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00003E">
              <a:alpha val="5098"/>
            </a:srgb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3004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>
              <a:buFont typeface="Arial" panose="020B0604020202020204" pitchFamily="34" charset="0"/>
              <a:buChar char="•"/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4D9EAAA-15C7-9E4F-FE6B-744A8780BC0F}"/>
              </a:ext>
            </a:extLst>
          </p:cNvPr>
          <p:cNvSpPr/>
          <p:nvPr userDrawn="1"/>
        </p:nvSpPr>
        <p:spPr>
          <a:xfrm>
            <a:off x="-1200" y="5058000"/>
            <a:ext cx="12193200" cy="1800000"/>
          </a:xfrm>
          <a:prstGeom prst="rect">
            <a:avLst/>
          </a:prstGeom>
          <a:solidFill>
            <a:srgbClr val="00003E">
              <a:alpha val="4706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グラフィックス 9" descr="警告 単色塗りつぶし">
            <a:extLst>
              <a:ext uri="{FF2B5EF4-FFF2-40B4-BE49-F238E27FC236}">
                <a16:creationId xmlns:a16="http://schemas.microsoft.com/office/drawing/2014/main" id="{1C78B13D-B2DF-C425-BD6B-88E545500AF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E05048F5-64BC-EDDD-95C7-8655D69218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メイリオ　</a:t>
            </a:r>
            <a:r>
              <a:rPr lang="en-US" altLang="ja-JP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12pt</a:t>
            </a:r>
          </a:p>
        </p:txBody>
      </p:sp>
    </p:spTree>
    <p:extLst>
      <p:ext uri="{BB962C8B-B14F-4D97-AF65-F5344CB8AC3E}">
        <p14:creationId xmlns:p14="http://schemas.microsoft.com/office/powerpoint/2010/main" val="3936869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6891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3324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207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CB5F5847-9726-D6C0-67F5-7527AF7AA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26640889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18" imgW="7772400" imgH="10058400" progId="TCLayout.ActiveDocument.1">
                  <p:embed/>
                </p:oleObj>
              </mc:Choice>
              <mc:Fallback>
                <p:oleObj name="think-cell スライド" r:id="rId18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B5F5847-9726-D6C0-67F5-7527AF7AA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51A55CBA-B7FC-A04E-64BD-FB3AE8BF292C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404999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906" r:id="rId5"/>
    <p:sldLayoutId id="2147483907" r:id="rId6"/>
    <p:sldLayoutId id="2147483890" r:id="rId7"/>
    <p:sldLayoutId id="2147483891" r:id="rId8"/>
    <p:sldLayoutId id="2147483892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ads-help.yahoo-net.jp/s/article/H000044930?language=ja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ads-help.yahoo-net.jp/s/article/H000044833?language=ja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ads-help.yahoo-net.jp/s/article/H000044833?language=ja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ads-help.yahoo-net.jp/s/article/H000044930?language=j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833?language=j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3.wdp"/><Relationship Id="rId5" Type="http://schemas.openxmlformats.org/officeDocument/2006/relationships/image" Target="../media/image29.png"/><Relationship Id="rId4" Type="http://schemas.openxmlformats.org/officeDocument/2006/relationships/hyperlink" Target="https://ads-help.yahoo-net.jp/s/article/H000044278?language=ja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-business.yahoo.co.jp/claris/enqueteForm?inquiry_type=bls_review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form-business.yahoo.co.jp/claris/enqueteForm?inquiry_type=guaranteed_review" TargetMode="External"/><Relationship Id="rId4" Type="http://schemas.openxmlformats.org/officeDocument/2006/relationships/hyperlink" Target="https://ads-help.yahoo-net.jp/s/article/H00004453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ycbiz.com/jp/download/yahoo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ads-help.yahoo-net.jp/s/article/H000044533" TargetMode="External"/><Relationship Id="rId5" Type="http://schemas.openxmlformats.org/officeDocument/2006/relationships/hyperlink" Target="https://ads-help.yahoo-net.jp/" TargetMode="External"/><Relationship Id="rId4" Type="http://schemas.openxmlformats.org/officeDocument/2006/relationships/hyperlink" Target="https://www.lycbiz.com/jp/terms-and-policies/yahoo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30335704/" TargetMode="External"/><Relationship Id="rId7" Type="http://schemas.openxmlformats.org/officeDocument/2006/relationships/hyperlink" Target="https://www.lycbiz.com/jp/contact/support/ly-ads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ads-help.yahoo-net.jp/" TargetMode="External"/><Relationship Id="rId5" Type="http://schemas.openxmlformats.org/officeDocument/2006/relationships/hyperlink" Target="https://form-business.yahoo.co.jp/claris/enqueteForm?inquiry_type=guaranteed_review" TargetMode="External"/><Relationship Id="rId4" Type="http://schemas.openxmlformats.org/officeDocument/2006/relationships/hyperlink" Target="https://form-business.yahoo.co.jp/claris/enqueteForm?inquiry_type=placement_restrictions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873240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5" Type="http://schemas.openxmlformats.org/officeDocument/2006/relationships/hyperlink" Target="https://portal.yadui.business.yahoo.co.jp/agencyportal/30335704/" TargetMode="External"/><Relationship Id="rId4" Type="http://schemas.openxmlformats.org/officeDocument/2006/relationships/hyperlink" Target="https://www.lycbiz.com/jp/download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63EEF-140C-2162-B5B8-84689BC72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C4168BCF-89ED-50DE-A3BB-87B89E3AE521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xfrm>
            <a:off x="678815" y="1635751"/>
            <a:ext cx="11017250" cy="206529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乗換案内</a:t>
            </a:r>
            <a:endParaRPr kumimoji="1" lang="en-US" altLang="ja-JP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lvl="0" eaLnBrk="0" fontAlgn="base" hangingPunct="0">
              <a:spcAft>
                <a:spcPct val="0"/>
              </a:spcAft>
              <a:defRPr/>
            </a:pPr>
            <a:r>
              <a:rPr lang="en-US" altLang="ja-JP" sz="3600" dirty="0">
                <a:cs typeface="Segoe UI" panose="020B0502040204020203" pitchFamily="34" charset="0"/>
              </a:rPr>
              <a:t>2026</a:t>
            </a:r>
            <a:r>
              <a:rPr lang="ja-JP" altLang="en-US" sz="3600" dirty="0">
                <a:cs typeface="Segoe UI" panose="020B0502040204020203" pitchFamily="34" charset="0"/>
              </a:rPr>
              <a:t>年</a:t>
            </a:r>
            <a:r>
              <a:rPr lang="en-US" altLang="ja-JP" sz="3600" dirty="0">
                <a:cs typeface="Segoe UI" panose="020B0502040204020203" pitchFamily="34" charset="0"/>
              </a:rPr>
              <a:t>9</a:t>
            </a:r>
            <a:r>
              <a:rPr lang="ja-JP" altLang="en-US" sz="3600" dirty="0">
                <a:cs typeface="Segoe UI" panose="020B0502040204020203" pitchFamily="34" charset="0"/>
              </a:rPr>
              <a:t>月～</a:t>
            </a:r>
            <a:r>
              <a:rPr lang="en-US" altLang="ja-JP" sz="3600" dirty="0">
                <a:cs typeface="Segoe UI" panose="020B0502040204020203" pitchFamily="34" charset="0"/>
              </a:rPr>
              <a:t>2027</a:t>
            </a:r>
            <a:r>
              <a:rPr lang="ja-JP" altLang="en-US" sz="3600" dirty="0">
                <a:cs typeface="Segoe UI" panose="020B0502040204020203" pitchFamily="34" charset="0"/>
              </a:rPr>
              <a:t>年</a:t>
            </a:r>
            <a:r>
              <a:rPr lang="en-US" altLang="ja-JP" sz="3600" dirty="0">
                <a:cs typeface="Segoe UI" panose="020B0502040204020203" pitchFamily="34" charset="0"/>
              </a:rPr>
              <a:t>3</a:t>
            </a:r>
            <a:r>
              <a:rPr lang="ja-JP" altLang="en-US" sz="3600" dirty="0">
                <a:cs typeface="Segoe UI" panose="020B0502040204020203" pitchFamily="34" charset="0"/>
              </a:rPr>
              <a:t>月　</a:t>
            </a:r>
            <a:r>
              <a:rPr lang="ja-JP" altLang="en-US" sz="3600" dirty="0"/>
              <a:t>セールスシート</a:t>
            </a:r>
            <a:endParaRPr lang="ja-JP" altLang="en-US" sz="3600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4B52A993-85D1-4A95-482B-EAA616AD5A0A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ja-JP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8F503E33-092C-1411-F35C-9F93EA5A24E2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b="1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sz="1200" b="1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ヤフー広告 ディスプレイ広告（予約型）</a:t>
            </a:r>
          </a:p>
        </p:txBody>
      </p:sp>
      <p:sp>
        <p:nvSpPr>
          <p:cNvPr id="4" name="テキスト プレースホルダー 6">
            <a:extLst>
              <a:ext uri="{FF2B5EF4-FFF2-40B4-BE49-F238E27FC236}">
                <a16:creationId xmlns:a16="http://schemas.microsoft.com/office/drawing/2014/main" id="{686A642E-F4E4-712D-01CE-6633811AA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" y="5204372"/>
            <a:ext cx="5131879" cy="57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1" sz="1200" b="1" i="0" kern="12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2026/8/5</a:t>
            </a:r>
          </a:p>
        </p:txBody>
      </p:sp>
    </p:spTree>
    <p:extLst>
      <p:ext uri="{BB962C8B-B14F-4D97-AF65-F5344CB8AC3E}">
        <p14:creationId xmlns:p14="http://schemas.microsoft.com/office/powerpoint/2010/main" val="1807006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14" name="図プレースホルダー 13" descr="アイコン&#10;&#10;自動的に生成された説明">
            <a:extLst>
              <a:ext uri="{FF2B5EF4-FFF2-40B4-BE49-F238E27FC236}">
                <a16:creationId xmlns:a16="http://schemas.microsoft.com/office/drawing/2014/main" id="{6D0922E5-498B-B907-D970-6AD0917D5DC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角丸四角形 3">
            <a:extLst>
              <a:ext uri="{FF2B5EF4-FFF2-40B4-BE49-F238E27FC236}">
                <a16:creationId xmlns:a16="http://schemas.microsoft.com/office/drawing/2014/main" id="{ED9B0697-1FAE-849C-8A95-06BB95B26B5D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7" name="テキスト プレースホルダー 35">
            <a:extLst>
              <a:ext uri="{FF2B5EF4-FFF2-40B4-BE49-F238E27FC236}">
                <a16:creationId xmlns:a16="http://schemas.microsoft.com/office/drawing/2014/main" id="{F7EB7768-783E-D0F2-C3EF-182C334A563E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ED5DC2A-31C9-3971-A6D3-6230759E1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003384"/>
              </p:ext>
            </p:extLst>
          </p:nvPr>
        </p:nvGraphicFramePr>
        <p:xfrm>
          <a:off x="479426" y="966637"/>
          <a:ext cx="11242043" cy="5040670"/>
        </p:xfrm>
        <a:graphic>
          <a:graphicData uri="http://schemas.openxmlformats.org/drawingml/2006/table">
            <a:tbl>
              <a:tblPr firstCol="1" bandRow="1"/>
              <a:tblGrid>
                <a:gridCol w="1407588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60191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06610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27748656"/>
                    </a:ext>
                  </a:extLst>
                </a:gridCol>
                <a:gridCol w="371523">
                  <a:extLst>
                    <a:ext uri="{9D8B030D-6E8A-4147-A177-3AD203B41FA5}">
                      <a16:colId xmlns:a16="http://schemas.microsoft.com/office/drawing/2014/main" val="911241655"/>
                    </a:ext>
                  </a:extLst>
                </a:gridCol>
                <a:gridCol w="1073458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172998">
                  <a:extLst>
                    <a:ext uri="{9D8B030D-6E8A-4147-A177-3AD203B41FA5}">
                      <a16:colId xmlns:a16="http://schemas.microsoft.com/office/drawing/2014/main" val="2735264801"/>
                    </a:ext>
                  </a:extLst>
                </a:gridCol>
                <a:gridCol w="455313">
                  <a:extLst>
                    <a:ext uri="{9D8B030D-6E8A-4147-A177-3AD203B41FA5}">
                      <a16:colId xmlns:a16="http://schemas.microsoft.com/office/drawing/2014/main" val="3746055809"/>
                    </a:ext>
                  </a:extLst>
                </a:gridCol>
                <a:gridCol w="1048049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811278277"/>
                    </a:ext>
                  </a:extLst>
                </a:gridCol>
                <a:gridCol w="514262">
                  <a:extLst>
                    <a:ext uri="{9D8B030D-6E8A-4147-A177-3AD203B41FA5}">
                      <a16:colId xmlns:a16="http://schemas.microsoft.com/office/drawing/2014/main" val="3679122740"/>
                    </a:ext>
                  </a:extLst>
                </a:gridCol>
                <a:gridCol w="1058754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341033086"/>
                    </a:ext>
                  </a:extLst>
                </a:gridCol>
                <a:gridCol w="493073">
                  <a:extLst>
                    <a:ext uri="{9D8B030D-6E8A-4147-A177-3AD203B41FA5}">
                      <a16:colId xmlns:a16="http://schemas.microsoft.com/office/drawing/2014/main" val="4062512086"/>
                    </a:ext>
                  </a:extLst>
                </a:gridCol>
                <a:gridCol w="1051401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331775034"/>
                    </a:ext>
                  </a:extLst>
                </a:gridCol>
                <a:gridCol w="359500">
                  <a:extLst>
                    <a:ext uri="{9D8B030D-6E8A-4147-A177-3AD203B41FA5}">
                      <a16:colId xmlns:a16="http://schemas.microsoft.com/office/drawing/2014/main" val="304790145"/>
                    </a:ext>
                  </a:extLst>
                </a:gridCol>
                <a:gridCol w="1242467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661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1000010881</a:t>
                      </a:r>
                      <a:endParaRPr kumimoji="1" lang="en-US" altLang="ja-JP" sz="900" kern="12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1000010902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43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57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284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770,000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490,000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399,000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266,000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196,000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161,000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747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110,000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en-US" altLang="ja-JP" sz="900">
                        <a:solidFill>
                          <a:srgbClr val="0D0D0D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70,000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57,000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38,000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23,000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284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80DAB13-8BCB-1F23-435A-9A53C32B543F}"/>
              </a:ext>
            </a:extLst>
          </p:cNvPr>
          <p:cNvSpPr/>
          <p:nvPr/>
        </p:nvSpPr>
        <p:spPr>
          <a:xfrm>
            <a:off x="505057" y="6083609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BEABFF0-F923-C563-4766-45B429AE93AB}"/>
              </a:ext>
            </a:extLst>
          </p:cNvPr>
          <p:cNvSpPr/>
          <p:nvPr/>
        </p:nvSpPr>
        <p:spPr>
          <a:xfrm>
            <a:off x="8624886" y="6005076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CE740C29-A0AC-A7C0-02B7-D1144773CAD1}"/>
              </a:ext>
            </a:extLst>
          </p:cNvPr>
          <p:cNvSpPr>
            <a:spLocks noChangeAspect="1"/>
          </p:cNvSpPr>
          <p:nvPr/>
        </p:nvSpPr>
        <p:spPr>
          <a:xfrm>
            <a:off x="7256913" y="257132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302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14" name="図プレースホルダー 13" descr="アイコン&#10;&#10;自動的に生成された説明">
            <a:extLst>
              <a:ext uri="{FF2B5EF4-FFF2-40B4-BE49-F238E27FC236}">
                <a16:creationId xmlns:a16="http://schemas.microsoft.com/office/drawing/2014/main" id="{6D0922E5-498B-B907-D970-6AD0917D5DC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角丸四角形 3">
            <a:extLst>
              <a:ext uri="{FF2B5EF4-FFF2-40B4-BE49-F238E27FC236}">
                <a16:creationId xmlns:a16="http://schemas.microsoft.com/office/drawing/2014/main" id="{ED9B0697-1FAE-849C-8A95-06BB95B26B5D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7" name="テキスト プレースホルダー 35">
            <a:extLst>
              <a:ext uri="{FF2B5EF4-FFF2-40B4-BE49-F238E27FC236}">
                <a16:creationId xmlns:a16="http://schemas.microsoft.com/office/drawing/2014/main" id="{F7EB7768-783E-D0F2-C3EF-182C334A563E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6C2D5C1D-C8DC-B874-A49D-C3A216C043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860880"/>
              </p:ext>
            </p:extLst>
          </p:nvPr>
        </p:nvGraphicFramePr>
        <p:xfrm>
          <a:off x="479425" y="990669"/>
          <a:ext cx="11242472" cy="5022256"/>
        </p:xfrm>
        <a:graphic>
          <a:graphicData uri="http://schemas.openxmlformats.org/drawingml/2006/table">
            <a:tbl>
              <a:tblPr firstCol="1" bandRow="1"/>
              <a:tblGrid>
                <a:gridCol w="14010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95046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309139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1054086067"/>
                    </a:ext>
                  </a:extLst>
                </a:gridCol>
                <a:gridCol w="613899">
                  <a:extLst>
                    <a:ext uri="{9D8B030D-6E8A-4147-A177-3AD203B41FA5}">
                      <a16:colId xmlns:a16="http://schemas.microsoft.com/office/drawing/2014/main" val="3758870668"/>
                    </a:ext>
                  </a:extLst>
                </a:gridCol>
                <a:gridCol w="1251324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9593">
                  <a:extLst>
                    <a:ext uri="{9D8B030D-6E8A-4147-A177-3AD203B41FA5}">
                      <a16:colId xmlns:a16="http://schemas.microsoft.com/office/drawing/2014/main" val="517657099"/>
                    </a:ext>
                  </a:extLst>
                </a:gridCol>
                <a:gridCol w="122269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5338">
                  <a:extLst>
                    <a:ext uri="{9D8B030D-6E8A-4147-A177-3AD203B41FA5}">
                      <a16:colId xmlns:a16="http://schemas.microsoft.com/office/drawing/2014/main" val="1157670479"/>
                    </a:ext>
                  </a:extLst>
                </a:gridCol>
                <a:gridCol w="1194060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133916451"/>
                    </a:ext>
                  </a:extLst>
                </a:gridCol>
                <a:gridCol w="670460">
                  <a:extLst>
                    <a:ext uri="{9D8B030D-6E8A-4147-A177-3AD203B41FA5}">
                      <a16:colId xmlns:a16="http://schemas.microsoft.com/office/drawing/2014/main" val="1117088551"/>
                    </a:ext>
                  </a:extLst>
                </a:gridCol>
                <a:gridCol w="123620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2292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highlight>
                          <a:srgbClr val="000048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highlight>
                          <a:srgbClr val="000048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highlight>
                          <a:srgbClr val="000048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endParaRPr kumimoji="1" lang="ja-JP" altLang="en-US">
                        <a:highlight>
                          <a:srgbClr val="000048"/>
                        </a:highlight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highlight>
                          <a:srgbClr val="000048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endParaRPr kumimoji="1" lang="ja-JP" altLang="en-US">
                        <a:highlight>
                          <a:srgbClr val="000048"/>
                        </a:highlight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highlight>
                          <a:srgbClr val="000048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endParaRPr kumimoji="1" lang="ja-JP" altLang="en-US">
                        <a:highlight>
                          <a:srgbClr val="000048"/>
                        </a:highlight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highlight>
                          <a:srgbClr val="000048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highlight>
                            <a:srgbClr val="000048"/>
                          </a:highlight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endParaRPr kumimoji="1" lang="ja-JP" altLang="en-US">
                        <a:highlight>
                          <a:srgbClr val="000048"/>
                        </a:highlight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0241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83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72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SP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）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133,000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112,000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84,000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49,000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040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19,000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16,000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12,000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7,000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372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4" name="円/楕円 19">
            <a:extLst>
              <a:ext uri="{FF2B5EF4-FFF2-40B4-BE49-F238E27FC236}">
                <a16:creationId xmlns:a16="http://schemas.microsoft.com/office/drawing/2014/main" id="{D314A23B-7C6B-4321-7418-E05CA420F6DF}"/>
              </a:ext>
            </a:extLst>
          </p:cNvPr>
          <p:cNvSpPr>
            <a:spLocks noChangeAspect="1"/>
          </p:cNvSpPr>
          <p:nvPr/>
        </p:nvSpPr>
        <p:spPr>
          <a:xfrm>
            <a:off x="7298875" y="2463631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23EE32F-56DE-7AAA-E233-7DE43A37D6FE}"/>
              </a:ext>
            </a:extLst>
          </p:cNvPr>
          <p:cNvSpPr/>
          <p:nvPr/>
        </p:nvSpPr>
        <p:spPr>
          <a:xfrm>
            <a:off x="555391" y="6091024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B06CD8C-148A-CDAF-52B9-5EDE86377D01}"/>
              </a:ext>
            </a:extLst>
          </p:cNvPr>
          <p:cNvSpPr/>
          <p:nvPr/>
        </p:nvSpPr>
        <p:spPr>
          <a:xfrm>
            <a:off x="8601056" y="6110902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2256016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2794D-4172-E0A5-56E8-837E3ADF7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図 36">
            <a:extLst>
              <a:ext uri="{FF2B5EF4-FFF2-40B4-BE49-F238E27FC236}">
                <a16:creationId xmlns:a16="http://schemas.microsoft.com/office/drawing/2014/main" id="{8E0ED39C-B482-6B5B-CDE9-66BD5BF940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860"/>
          <a:stretch/>
        </p:blipFill>
        <p:spPr>
          <a:xfrm>
            <a:off x="9015693" y="2339771"/>
            <a:ext cx="2252025" cy="352732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4235B7E6-01B8-2E4B-0BA6-EF16118F42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4507"/>
          <a:stretch/>
        </p:blipFill>
        <p:spPr>
          <a:xfrm>
            <a:off x="8834051" y="2211514"/>
            <a:ext cx="2629536" cy="3655582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7D4D2C-159E-9012-953E-4674CCD4AB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10"/>
          <a:stretch/>
        </p:blipFill>
        <p:spPr>
          <a:xfrm>
            <a:off x="4959673" y="2380834"/>
            <a:ext cx="2251836" cy="3503132"/>
          </a:xfrm>
          <a:prstGeom prst="rect">
            <a:avLst/>
          </a:prstGeom>
        </p:spPr>
      </p:pic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A974BBF7-4B58-BE78-ABE6-69246F4E7CD9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E91A9D09-8DC6-F4FC-4109-10D215F240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2" name="角丸四角形 15">
            <a:extLst>
              <a:ext uri="{FF2B5EF4-FFF2-40B4-BE49-F238E27FC236}">
                <a16:creationId xmlns:a16="http://schemas.microsoft.com/office/drawing/2014/main" id="{6AF0C785-ED64-1802-F3A9-9CEBD5CF69DE}"/>
              </a:ext>
            </a:extLst>
          </p:cNvPr>
          <p:cNvSpPr/>
          <p:nvPr/>
        </p:nvSpPr>
        <p:spPr>
          <a:xfrm>
            <a:off x="1735560" y="180116"/>
            <a:ext cx="1648383" cy="4108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7" name="角丸四角形 27">
            <a:extLst>
              <a:ext uri="{FF2B5EF4-FFF2-40B4-BE49-F238E27FC236}">
                <a16:creationId xmlns:a16="http://schemas.microsoft.com/office/drawing/2014/main" id="{49E6B710-16F4-389D-AB1E-CE8CBDE7162B}"/>
              </a:ext>
            </a:extLst>
          </p:cNvPr>
          <p:cNvSpPr/>
          <p:nvPr/>
        </p:nvSpPr>
        <p:spPr>
          <a:xfrm>
            <a:off x="4643917" y="1412233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/16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endParaRPr kumimoji="1" lang="en-US" altLang="ja-JP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8" name="円/楕円 28">
            <a:extLst>
              <a:ext uri="{FF2B5EF4-FFF2-40B4-BE49-F238E27FC236}">
                <a16:creationId xmlns:a16="http://schemas.microsoft.com/office/drawing/2014/main" id="{CD927BD3-288F-96BE-F22E-EE2E7494A3EC}"/>
              </a:ext>
            </a:extLst>
          </p:cNvPr>
          <p:cNvSpPr>
            <a:spLocks noChangeAspect="1"/>
          </p:cNvSpPr>
          <p:nvPr/>
        </p:nvSpPr>
        <p:spPr>
          <a:xfrm>
            <a:off x="4365836" y="1451451"/>
            <a:ext cx="466262" cy="466262"/>
          </a:xfrm>
          <a:prstGeom prst="ellipse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F3870F1B-12F1-11B7-4B0B-618AC3A2064B}"/>
              </a:ext>
            </a:extLst>
          </p:cNvPr>
          <p:cNvSpPr/>
          <p:nvPr/>
        </p:nvSpPr>
        <p:spPr>
          <a:xfrm>
            <a:off x="8616877" y="1412233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en-US" altLang="ja-JP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C4E17A47-EBCC-3FF7-B32A-E7704F98EDB5}"/>
              </a:ext>
            </a:extLst>
          </p:cNvPr>
          <p:cNvSpPr>
            <a:spLocks noChangeAspect="1"/>
          </p:cNvSpPr>
          <p:nvPr/>
        </p:nvSpPr>
        <p:spPr>
          <a:xfrm>
            <a:off x="8434050" y="1440630"/>
            <a:ext cx="466262" cy="466262"/>
          </a:xfrm>
          <a:prstGeom prst="ellipse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角丸四角形 46">
            <a:extLst>
              <a:ext uri="{FF2B5EF4-FFF2-40B4-BE49-F238E27FC236}">
                <a16:creationId xmlns:a16="http://schemas.microsoft.com/office/drawing/2014/main" id="{A150C589-9896-BE76-0263-6DD979581408}"/>
              </a:ext>
            </a:extLst>
          </p:cNvPr>
          <p:cNvSpPr/>
          <p:nvPr/>
        </p:nvSpPr>
        <p:spPr>
          <a:xfrm>
            <a:off x="479425" y="883501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角丸四角形 47">
            <a:extLst>
              <a:ext uri="{FF2B5EF4-FFF2-40B4-BE49-F238E27FC236}">
                <a16:creationId xmlns:a16="http://schemas.microsoft.com/office/drawing/2014/main" id="{DF90A05A-71B3-EB2F-B81E-C3DF2729A616}"/>
              </a:ext>
            </a:extLst>
          </p:cNvPr>
          <p:cNvSpPr/>
          <p:nvPr/>
        </p:nvSpPr>
        <p:spPr>
          <a:xfrm>
            <a:off x="2659095" y="889260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角丸四角形 27">
            <a:extLst>
              <a:ext uri="{FF2B5EF4-FFF2-40B4-BE49-F238E27FC236}">
                <a16:creationId xmlns:a16="http://schemas.microsoft.com/office/drawing/2014/main" id="{124F780D-301E-7911-7385-85B1B634E923}"/>
              </a:ext>
            </a:extLst>
          </p:cNvPr>
          <p:cNvSpPr/>
          <p:nvPr/>
        </p:nvSpPr>
        <p:spPr>
          <a:xfrm>
            <a:off x="764124" y="1437632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/16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endParaRPr kumimoji="1" lang="en-US" altLang="ja-JP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円/楕円 28">
            <a:extLst>
              <a:ext uri="{FF2B5EF4-FFF2-40B4-BE49-F238E27FC236}">
                <a16:creationId xmlns:a16="http://schemas.microsoft.com/office/drawing/2014/main" id="{A9F72829-F316-D336-558B-4B87FE535DEF}"/>
              </a:ext>
            </a:extLst>
          </p:cNvPr>
          <p:cNvSpPr>
            <a:spLocks noChangeAspect="1"/>
          </p:cNvSpPr>
          <p:nvPr/>
        </p:nvSpPr>
        <p:spPr>
          <a:xfrm>
            <a:off x="486043" y="1476850"/>
            <a:ext cx="466262" cy="466262"/>
          </a:xfrm>
          <a:prstGeom prst="ellipse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18AE937A-9EEE-ED95-C814-77B6E13905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3"/>
          <a:stretch/>
        </p:blipFill>
        <p:spPr>
          <a:xfrm>
            <a:off x="4754185" y="2211514"/>
            <a:ext cx="2629536" cy="3672451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ABD3DD00-ADF5-0BD1-1384-46995405EE04}"/>
              </a:ext>
            </a:extLst>
          </p:cNvPr>
          <p:cNvSpPr/>
          <p:nvPr/>
        </p:nvSpPr>
        <p:spPr>
          <a:xfrm>
            <a:off x="610398" y="6212955"/>
            <a:ext cx="2769989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884B9CE-C846-2D39-409B-B191F5398FE9}"/>
              </a:ext>
            </a:extLst>
          </p:cNvPr>
          <p:cNvSpPr txBox="1"/>
          <p:nvPr/>
        </p:nvSpPr>
        <p:spPr>
          <a:xfrm>
            <a:off x="5703376" y="5957347"/>
            <a:ext cx="6257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ja-JP" sz="900">
                <a:solidFill>
                  <a:srgbClr val="002AFF"/>
                </a:solidFill>
              </a:rPr>
              <a:t>※</a:t>
            </a:r>
            <a:r>
              <a:rPr lang="ja-JP" altLang="en-US" sz="900">
                <a:solidFill>
                  <a:srgbClr val="002AFF"/>
                </a:solidFill>
              </a:rPr>
              <a:t>到着駅下バナー（バナー</a:t>
            </a:r>
            <a:r>
              <a:rPr lang="en-US" altLang="ja-JP" sz="900">
                <a:solidFill>
                  <a:srgbClr val="002AFF"/>
                </a:solidFill>
              </a:rPr>
              <a:t>/</a:t>
            </a:r>
            <a:r>
              <a:rPr lang="ja-JP" altLang="en-US" sz="900">
                <a:solidFill>
                  <a:srgbClr val="002AFF"/>
                </a:solidFill>
              </a:rPr>
              <a:t>画像</a:t>
            </a:r>
            <a:r>
              <a:rPr lang="en-US" altLang="ja-JP" sz="900">
                <a:solidFill>
                  <a:srgbClr val="002AFF"/>
                </a:solidFill>
              </a:rPr>
              <a:t>/16</a:t>
            </a:r>
            <a:r>
              <a:rPr lang="ja-JP" altLang="en-US" sz="900">
                <a:solidFill>
                  <a:srgbClr val="002AFF"/>
                </a:solidFill>
              </a:rPr>
              <a:t>：</a:t>
            </a:r>
            <a:r>
              <a:rPr lang="en-US" altLang="ja-JP" sz="900">
                <a:solidFill>
                  <a:srgbClr val="002AFF"/>
                </a:solidFill>
              </a:rPr>
              <a:t>9</a:t>
            </a:r>
            <a:r>
              <a:rPr lang="ja-JP" altLang="en-US" sz="900">
                <a:solidFill>
                  <a:srgbClr val="002AFF"/>
                </a:solidFill>
              </a:rPr>
              <a:t>、バナー</a:t>
            </a:r>
            <a:r>
              <a:rPr lang="en-US" altLang="ja-JP" sz="900">
                <a:solidFill>
                  <a:srgbClr val="002AFF"/>
                </a:solidFill>
              </a:rPr>
              <a:t>/</a:t>
            </a:r>
            <a:r>
              <a:rPr lang="ja-JP" altLang="en-US" sz="900">
                <a:solidFill>
                  <a:srgbClr val="002AFF"/>
                </a:solidFill>
              </a:rPr>
              <a:t>画像</a:t>
            </a:r>
            <a:r>
              <a:rPr lang="en-US" altLang="ja-JP" sz="900">
                <a:solidFill>
                  <a:srgbClr val="002AFF"/>
                </a:solidFill>
              </a:rPr>
              <a:t>/1</a:t>
            </a:r>
            <a:r>
              <a:rPr lang="ja-JP" altLang="en-US" sz="900">
                <a:solidFill>
                  <a:srgbClr val="002AFF"/>
                </a:solidFill>
              </a:rPr>
              <a:t>：</a:t>
            </a:r>
            <a:r>
              <a:rPr lang="en-US" altLang="ja-JP" sz="900">
                <a:solidFill>
                  <a:srgbClr val="002AFF"/>
                </a:solidFill>
              </a:rPr>
              <a:t>1</a:t>
            </a:r>
            <a:r>
              <a:rPr lang="ja-JP" altLang="en-US" sz="900">
                <a:solidFill>
                  <a:srgbClr val="002AFF"/>
                </a:solidFill>
              </a:rPr>
              <a:t>）は、アプリ面では最終到着駅の直下、</a:t>
            </a:r>
            <a:endParaRPr lang="en-US" altLang="ja-JP" sz="900">
              <a:solidFill>
                <a:srgbClr val="002AFF"/>
              </a:solidFill>
            </a:endParaRPr>
          </a:p>
          <a:p>
            <a:pPr lvl="0">
              <a:defRPr/>
            </a:pPr>
            <a:r>
              <a:rPr lang="ja-JP" altLang="en-US" sz="900">
                <a:solidFill>
                  <a:srgbClr val="002AFF"/>
                </a:solidFill>
              </a:rPr>
              <a:t>　</a:t>
            </a:r>
            <a:r>
              <a:rPr lang="en-US" altLang="ja-JP" sz="900">
                <a:solidFill>
                  <a:srgbClr val="002AFF"/>
                </a:solidFill>
              </a:rPr>
              <a:t>WEB</a:t>
            </a:r>
            <a:r>
              <a:rPr lang="ja-JP" altLang="en-US" sz="900">
                <a:solidFill>
                  <a:srgbClr val="002AFF"/>
                </a:solidFill>
              </a:rPr>
              <a:t>ブラウザ面では、経路</a:t>
            </a:r>
            <a:r>
              <a:rPr lang="en-US" altLang="ja-JP" sz="900">
                <a:solidFill>
                  <a:srgbClr val="002AFF"/>
                </a:solidFill>
              </a:rPr>
              <a:t>1</a:t>
            </a:r>
            <a:r>
              <a:rPr lang="ja-JP" altLang="en-US" sz="900">
                <a:solidFill>
                  <a:srgbClr val="002AFF"/>
                </a:solidFill>
              </a:rPr>
              <a:t>の最終到着駅の直下に掲載されます。</a:t>
            </a:r>
            <a:endParaRPr lang="en-US" altLang="ja-JP" sz="900">
              <a:solidFill>
                <a:srgbClr val="002AFF"/>
              </a:solidFill>
            </a:endParaRPr>
          </a:p>
          <a:p>
            <a:pPr lvl="0">
              <a:defRPr/>
            </a:pPr>
            <a:r>
              <a:rPr lang="en-US" altLang="ja-JP" sz="900">
                <a:solidFill>
                  <a:srgbClr val="002AFF"/>
                </a:solidFill>
              </a:rPr>
              <a:t>※</a:t>
            </a:r>
            <a:r>
              <a:rPr lang="ja-JP" altLang="en-US" sz="900">
                <a:solidFill>
                  <a:srgbClr val="002AFF"/>
                </a:solidFill>
              </a:rPr>
              <a:t>トップパネル　インパクトにおいて、到着駅下バナー（バナー</a:t>
            </a:r>
            <a:r>
              <a:rPr lang="en-US" altLang="ja-JP" sz="900">
                <a:solidFill>
                  <a:srgbClr val="002AFF"/>
                </a:solidFill>
              </a:rPr>
              <a:t>/</a:t>
            </a:r>
            <a:r>
              <a:rPr lang="ja-JP" altLang="en-US" sz="900">
                <a:solidFill>
                  <a:srgbClr val="002AFF"/>
                </a:solidFill>
              </a:rPr>
              <a:t>画像</a:t>
            </a:r>
            <a:r>
              <a:rPr lang="en-US" altLang="ja-JP" sz="900">
                <a:solidFill>
                  <a:srgbClr val="002AFF"/>
                </a:solidFill>
              </a:rPr>
              <a:t>/16</a:t>
            </a:r>
            <a:r>
              <a:rPr lang="ja-JP" altLang="en-US" sz="900">
                <a:solidFill>
                  <a:srgbClr val="002AFF"/>
                </a:solidFill>
              </a:rPr>
              <a:t>：</a:t>
            </a:r>
            <a:r>
              <a:rPr lang="en-US" altLang="ja-JP" sz="900">
                <a:solidFill>
                  <a:srgbClr val="002AFF"/>
                </a:solidFill>
              </a:rPr>
              <a:t>9</a:t>
            </a:r>
            <a:r>
              <a:rPr lang="ja-JP" altLang="en-US" sz="900">
                <a:solidFill>
                  <a:srgbClr val="002AFF"/>
                </a:solidFill>
              </a:rPr>
              <a:t>、バナー</a:t>
            </a:r>
            <a:r>
              <a:rPr lang="en-US" altLang="ja-JP" sz="900">
                <a:solidFill>
                  <a:srgbClr val="002AFF"/>
                </a:solidFill>
              </a:rPr>
              <a:t>/</a:t>
            </a:r>
            <a:r>
              <a:rPr lang="ja-JP" altLang="en-US" sz="900">
                <a:solidFill>
                  <a:srgbClr val="002AFF"/>
                </a:solidFill>
              </a:rPr>
              <a:t>画像</a:t>
            </a:r>
            <a:r>
              <a:rPr lang="en-US" altLang="ja-JP" sz="900">
                <a:solidFill>
                  <a:srgbClr val="002AFF"/>
                </a:solidFill>
              </a:rPr>
              <a:t>/1</a:t>
            </a:r>
            <a:r>
              <a:rPr lang="ja-JP" altLang="en-US" sz="900">
                <a:solidFill>
                  <a:srgbClr val="002AFF"/>
                </a:solidFill>
              </a:rPr>
              <a:t>：</a:t>
            </a:r>
            <a:r>
              <a:rPr lang="en-US" altLang="ja-JP" sz="900">
                <a:solidFill>
                  <a:srgbClr val="002AFF"/>
                </a:solidFill>
              </a:rPr>
              <a:t>1</a:t>
            </a:r>
            <a:r>
              <a:rPr lang="ja-JP" altLang="en-US" sz="900">
                <a:solidFill>
                  <a:srgbClr val="002AFF"/>
                </a:solidFill>
              </a:rPr>
              <a:t>）を両方入稿した場合、</a:t>
            </a:r>
            <a:endParaRPr lang="en-US" altLang="ja-JP" sz="900">
              <a:solidFill>
                <a:srgbClr val="002AFF"/>
              </a:solidFill>
            </a:endParaRPr>
          </a:p>
          <a:p>
            <a:pPr lvl="0">
              <a:defRPr/>
            </a:pPr>
            <a:r>
              <a:rPr lang="ja-JP" altLang="en-US" sz="900">
                <a:solidFill>
                  <a:srgbClr val="002AFF"/>
                </a:solidFill>
              </a:rPr>
              <a:t>　掲載時のバナーの組み合わせの指定はできません。</a:t>
            </a:r>
          </a:p>
        </p:txBody>
      </p:sp>
      <p:cxnSp>
        <p:nvCxnSpPr>
          <p:cNvPr id="30" name="コネクタ: カギ線 29">
            <a:extLst>
              <a:ext uri="{FF2B5EF4-FFF2-40B4-BE49-F238E27FC236}">
                <a16:creationId xmlns:a16="http://schemas.microsoft.com/office/drawing/2014/main" id="{DEE36E0E-0686-140E-D21B-3E4C3FC34B3B}"/>
              </a:ext>
            </a:extLst>
          </p:cNvPr>
          <p:cNvCxnSpPr>
            <a:cxnSpLocks/>
          </p:cNvCxnSpPr>
          <p:nvPr/>
        </p:nvCxnSpPr>
        <p:spPr>
          <a:xfrm flipH="1">
            <a:off x="3709107" y="1709981"/>
            <a:ext cx="43467" cy="2038486"/>
          </a:xfrm>
          <a:prstGeom prst="bentConnector3">
            <a:avLst>
              <a:gd name="adj1" fmla="val -525916"/>
            </a:avLst>
          </a:prstGeom>
          <a:ln w="12700"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コネクタ: カギ線 30">
            <a:extLst>
              <a:ext uri="{FF2B5EF4-FFF2-40B4-BE49-F238E27FC236}">
                <a16:creationId xmlns:a16="http://schemas.microsoft.com/office/drawing/2014/main" id="{45C037A1-E8D9-1DB0-DB28-AB800E88EEAC}"/>
              </a:ext>
            </a:extLst>
          </p:cNvPr>
          <p:cNvCxnSpPr>
            <a:cxnSpLocks/>
          </p:cNvCxnSpPr>
          <p:nvPr/>
        </p:nvCxnSpPr>
        <p:spPr>
          <a:xfrm flipH="1">
            <a:off x="7574597" y="1684582"/>
            <a:ext cx="43467" cy="2038486"/>
          </a:xfrm>
          <a:prstGeom prst="bentConnector3">
            <a:avLst>
              <a:gd name="adj1" fmla="val -525916"/>
            </a:avLst>
          </a:prstGeom>
          <a:ln w="12700"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コネクタ: カギ線 31">
            <a:extLst>
              <a:ext uri="{FF2B5EF4-FFF2-40B4-BE49-F238E27FC236}">
                <a16:creationId xmlns:a16="http://schemas.microsoft.com/office/drawing/2014/main" id="{3999FB32-EB5C-E432-808D-6D2D78C79021}"/>
              </a:ext>
            </a:extLst>
          </p:cNvPr>
          <p:cNvCxnSpPr>
            <a:cxnSpLocks/>
          </p:cNvCxnSpPr>
          <p:nvPr/>
        </p:nvCxnSpPr>
        <p:spPr>
          <a:xfrm flipH="1">
            <a:off x="11553111" y="1684582"/>
            <a:ext cx="43467" cy="2038486"/>
          </a:xfrm>
          <a:prstGeom prst="bentConnector3">
            <a:avLst>
              <a:gd name="adj1" fmla="val -525916"/>
            </a:avLst>
          </a:prstGeom>
          <a:ln w="12700"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CAEEA82-E0B9-3730-694D-B8998DC5C7C4}"/>
              </a:ext>
            </a:extLst>
          </p:cNvPr>
          <p:cNvSpPr txBox="1"/>
          <p:nvPr/>
        </p:nvSpPr>
        <p:spPr>
          <a:xfrm>
            <a:off x="486043" y="5968168"/>
            <a:ext cx="8989036" cy="251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2" name="テキスト プレースホルダー 35">
            <a:extLst>
              <a:ext uri="{FF2B5EF4-FFF2-40B4-BE49-F238E27FC236}">
                <a16:creationId xmlns:a16="http://schemas.microsoft.com/office/drawing/2014/main" id="{640F7C2C-37BF-E2AB-67D9-D6542DBB9773}"/>
              </a:ext>
            </a:extLst>
          </p:cNvPr>
          <p:cNvSpPr txBox="1">
            <a:spLocks/>
          </p:cNvSpPr>
          <p:nvPr/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pic>
        <p:nvPicPr>
          <p:cNvPr id="3" name="図 2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487D92ED-ED61-A132-8343-DA668522B4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4714" y="2458700"/>
            <a:ext cx="2238687" cy="34009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906E9072-DCA3-8E90-8C51-D3E3160C9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86"/>
          <a:stretch/>
        </p:blipFill>
        <p:spPr>
          <a:xfrm>
            <a:off x="920107" y="2268633"/>
            <a:ext cx="2629536" cy="365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8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70B9532-55F8-C627-89A5-9C413973E4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8EB47DD8-65DC-64EF-13D4-5DD6803BF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722646"/>
              </p:ext>
            </p:extLst>
          </p:nvPr>
        </p:nvGraphicFramePr>
        <p:xfrm>
          <a:off x="479426" y="891805"/>
          <a:ext cx="11233145" cy="5113809"/>
        </p:xfrm>
        <a:graphic>
          <a:graphicData uri="http://schemas.openxmlformats.org/drawingml/2006/table">
            <a:tbl>
              <a:tblPr firstCol="1" bandRow="1"/>
              <a:tblGrid>
                <a:gridCol w="130182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418199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4236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418199">
                  <a:extLst>
                    <a:ext uri="{9D8B030D-6E8A-4147-A177-3AD203B41FA5}">
                      <a16:colId xmlns:a16="http://schemas.microsoft.com/office/drawing/2014/main" val="935401049"/>
                    </a:ext>
                  </a:extLst>
                </a:gridCol>
                <a:gridCol w="1219672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432769">
                  <a:extLst>
                    <a:ext uri="{9D8B030D-6E8A-4147-A177-3AD203B41FA5}">
                      <a16:colId xmlns:a16="http://schemas.microsoft.com/office/drawing/2014/main" val="2261843913"/>
                    </a:ext>
                  </a:extLst>
                </a:gridCol>
                <a:gridCol w="121967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692135">
                  <a:extLst>
                    <a:ext uri="{9D8B030D-6E8A-4147-A177-3AD203B41FA5}">
                      <a16:colId xmlns:a16="http://schemas.microsoft.com/office/drawing/2014/main" val="2572015205"/>
                    </a:ext>
                  </a:extLst>
                </a:gridCol>
                <a:gridCol w="975154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714658">
                  <a:extLst>
                    <a:ext uri="{9D8B030D-6E8A-4147-A177-3AD203B41FA5}">
                      <a16:colId xmlns:a16="http://schemas.microsoft.com/office/drawing/2014/main" val="2067663509"/>
                    </a:ext>
                  </a:extLst>
                </a:gridCol>
                <a:gridCol w="915693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1010680676"/>
                    </a:ext>
                  </a:extLst>
                </a:gridCol>
                <a:gridCol w="1213400">
                  <a:extLst>
                    <a:ext uri="{9D8B030D-6E8A-4147-A177-3AD203B41FA5}">
                      <a16:colId xmlns:a16="http://schemas.microsoft.com/office/drawing/2014/main" val="2736792532"/>
                    </a:ext>
                  </a:extLst>
                </a:gridCol>
              </a:tblGrid>
              <a:tr h="6516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endParaRPr kumimoji="1" lang="ja-JP" altLang="en-US" sz="90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endParaRPr kumimoji="1" lang="ja-JP" altLang="en-US" sz="90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endParaRPr kumimoji="1" lang="ja-JP" altLang="en-US" sz="90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endParaRPr kumimoji="1" lang="ja-JP" altLang="en-US" sz="90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endParaRPr kumimoji="1" lang="ja-JP" altLang="en-US" sz="900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76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1000010930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1000010929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1000010928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1000010927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1000010926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5194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か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6759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191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zh-TW" altLang="en-US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ja-JP" altLang="en-US" sz="1600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</a:t>
                      </a:r>
                      <a:endParaRPr kumimoji="1" lang="en-US" altLang="ja-JP" sz="8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8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924,000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588,000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483,000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322,000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238,000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196,000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6879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132,000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84,000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69,000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46,000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34,000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4191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円/楕円 19">
            <a:extLst>
              <a:ext uri="{FF2B5EF4-FFF2-40B4-BE49-F238E27FC236}">
                <a16:creationId xmlns:a16="http://schemas.microsoft.com/office/drawing/2014/main" id="{2F8C05AB-FEC1-71FD-E569-2E6802911DC8}"/>
              </a:ext>
            </a:extLst>
          </p:cNvPr>
          <p:cNvSpPr>
            <a:spLocks noChangeAspect="1"/>
          </p:cNvSpPr>
          <p:nvPr/>
        </p:nvSpPr>
        <p:spPr>
          <a:xfrm>
            <a:off x="6785852" y="2466293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5" name="円/楕円 19">
            <a:extLst>
              <a:ext uri="{FF2B5EF4-FFF2-40B4-BE49-F238E27FC236}">
                <a16:creationId xmlns:a16="http://schemas.microsoft.com/office/drawing/2014/main" id="{8006340A-A7E9-BF2B-1999-F3C512111ADB}"/>
              </a:ext>
            </a:extLst>
          </p:cNvPr>
          <p:cNvSpPr>
            <a:spLocks noChangeAspect="1"/>
          </p:cNvSpPr>
          <p:nvPr/>
        </p:nvSpPr>
        <p:spPr>
          <a:xfrm>
            <a:off x="5607696" y="2675447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4" name="円/楕円 19">
            <a:extLst>
              <a:ext uri="{FF2B5EF4-FFF2-40B4-BE49-F238E27FC236}">
                <a16:creationId xmlns:a16="http://schemas.microsoft.com/office/drawing/2014/main" id="{BBEE3524-3173-3795-A900-B0D8660C4653}"/>
              </a:ext>
            </a:extLst>
          </p:cNvPr>
          <p:cNvSpPr>
            <a:spLocks noChangeAspect="1"/>
          </p:cNvSpPr>
          <p:nvPr/>
        </p:nvSpPr>
        <p:spPr>
          <a:xfrm>
            <a:off x="7359588" y="2662195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E65884D-BA5A-842B-48F2-384F17BAB290}"/>
              </a:ext>
            </a:extLst>
          </p:cNvPr>
          <p:cNvSpPr/>
          <p:nvPr/>
        </p:nvSpPr>
        <p:spPr>
          <a:xfrm>
            <a:off x="555391" y="6082031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C66603E-DECF-3FAF-50FF-5799C0207100}"/>
              </a:ext>
            </a:extLst>
          </p:cNvPr>
          <p:cNvSpPr/>
          <p:nvPr/>
        </p:nvSpPr>
        <p:spPr>
          <a:xfrm>
            <a:off x="6397674" y="6029729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プレースホルダー 35">
            <a:extLst>
              <a:ext uri="{FF2B5EF4-FFF2-40B4-BE49-F238E27FC236}">
                <a16:creationId xmlns:a16="http://schemas.microsoft.com/office/drawing/2014/main" id="{BB1B5FF0-D8E1-2ED7-3069-D580DC647CD0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</p:spTree>
    <p:extLst>
      <p:ext uri="{BB962C8B-B14F-4D97-AF65-F5344CB8AC3E}">
        <p14:creationId xmlns:p14="http://schemas.microsoft.com/office/powerpoint/2010/main" val="2112894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70B9532-55F8-C627-89A5-9C413973E4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20" name="テキスト プレースホルダー 35">
            <a:extLst>
              <a:ext uri="{FF2B5EF4-FFF2-40B4-BE49-F238E27FC236}">
                <a16:creationId xmlns:a16="http://schemas.microsoft.com/office/drawing/2014/main" id="{BB1B5FF0-D8E1-2ED7-3069-D580DC647CD0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8EC3400-7DE9-FC1D-E1C0-F12D0E14A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633178"/>
              </p:ext>
            </p:extLst>
          </p:nvPr>
        </p:nvGraphicFramePr>
        <p:xfrm>
          <a:off x="479426" y="930135"/>
          <a:ext cx="11245581" cy="5089697"/>
        </p:xfrm>
        <a:graphic>
          <a:graphicData uri="http://schemas.openxmlformats.org/drawingml/2006/table">
            <a:tbl>
              <a:tblPr firstCol="1" bandRow="1"/>
              <a:tblGrid>
                <a:gridCol w="141562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80455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294547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719067">
                  <a:extLst>
                    <a:ext uri="{9D8B030D-6E8A-4147-A177-3AD203B41FA5}">
                      <a16:colId xmlns:a16="http://schemas.microsoft.com/office/drawing/2014/main" val="1236693783"/>
                    </a:ext>
                  </a:extLst>
                </a:gridCol>
                <a:gridCol w="1258619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0839">
                  <a:extLst>
                    <a:ext uri="{9D8B030D-6E8A-4147-A177-3AD203B41FA5}">
                      <a16:colId xmlns:a16="http://schemas.microsoft.com/office/drawing/2014/main" val="2194441965"/>
                    </a:ext>
                  </a:extLst>
                </a:gridCol>
                <a:gridCol w="1229987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2611">
                  <a:extLst>
                    <a:ext uri="{9D8B030D-6E8A-4147-A177-3AD203B41FA5}">
                      <a16:colId xmlns:a16="http://schemas.microsoft.com/office/drawing/2014/main" val="3693333223"/>
                    </a:ext>
                  </a:extLst>
                </a:gridCol>
                <a:gridCol w="1223241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784382">
                  <a:extLst>
                    <a:ext uri="{9D8B030D-6E8A-4147-A177-3AD203B41FA5}">
                      <a16:colId xmlns:a16="http://schemas.microsoft.com/office/drawing/2014/main" val="1924097858"/>
                    </a:ext>
                  </a:extLst>
                </a:gridCol>
                <a:gridCol w="1236208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58032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endParaRPr kumimoji="1" lang="ja-JP" altLang="en-US"/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37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1000010925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1000010924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1000010923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1000010922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1000010886</a:t>
                      </a: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25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か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zh-CN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</a:t>
                      </a:r>
                      <a:r>
                        <a:rPr kumimoji="1" lang="en-US" altLang="ja-JP" sz="900" b="0" i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en-US" altLang="zh-CN" sz="900" b="0" i="0" kern="120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27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アプリ）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50371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SP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ja-JP" altLang="en-US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3368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乗換案内　検索結果詳細の上部および到着駅下部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32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161,000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136,500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101,500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59,500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42,000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3937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23,000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19,500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14,500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8,500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6,000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>
                        <a:solidFill>
                          <a:srgbClr val="0D0D0D"/>
                        </a:solidFill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329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8" name="円/楕円 19">
            <a:extLst>
              <a:ext uri="{FF2B5EF4-FFF2-40B4-BE49-F238E27FC236}">
                <a16:creationId xmlns:a16="http://schemas.microsoft.com/office/drawing/2014/main" id="{C23A12F2-69D4-1D44-3DFD-DA3D8849C6FE}"/>
              </a:ext>
            </a:extLst>
          </p:cNvPr>
          <p:cNvSpPr>
            <a:spLocks noChangeAspect="1"/>
          </p:cNvSpPr>
          <p:nvPr/>
        </p:nvSpPr>
        <p:spPr>
          <a:xfrm>
            <a:off x="6822679" y="2376672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392A7D52-1A99-CFE4-890A-06FE3722A966}"/>
              </a:ext>
            </a:extLst>
          </p:cNvPr>
          <p:cNvSpPr>
            <a:spLocks noChangeAspect="1"/>
          </p:cNvSpPr>
          <p:nvPr/>
        </p:nvSpPr>
        <p:spPr>
          <a:xfrm>
            <a:off x="5702087" y="2566641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円/楕円 19">
            <a:extLst>
              <a:ext uri="{FF2B5EF4-FFF2-40B4-BE49-F238E27FC236}">
                <a16:creationId xmlns:a16="http://schemas.microsoft.com/office/drawing/2014/main" id="{8DCE43A8-67C5-FEEE-69FB-F191C279C7EE}"/>
              </a:ext>
            </a:extLst>
          </p:cNvPr>
          <p:cNvSpPr>
            <a:spLocks noChangeAspect="1"/>
          </p:cNvSpPr>
          <p:nvPr/>
        </p:nvSpPr>
        <p:spPr>
          <a:xfrm>
            <a:off x="7427878" y="2566641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D6B0E3A-463D-11A5-A642-3212B5235E18}"/>
              </a:ext>
            </a:extLst>
          </p:cNvPr>
          <p:cNvSpPr/>
          <p:nvPr/>
        </p:nvSpPr>
        <p:spPr>
          <a:xfrm>
            <a:off x="555391" y="6096987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2805F98-3527-D18E-E79F-44DA14ACCC80}"/>
              </a:ext>
            </a:extLst>
          </p:cNvPr>
          <p:cNvSpPr/>
          <p:nvPr/>
        </p:nvSpPr>
        <p:spPr>
          <a:xfrm>
            <a:off x="6463483" y="6054588"/>
            <a:ext cx="5238935" cy="41549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本商品ではバナー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に加えて、バナー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/16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とバナー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のいずれかを必ず入稿してください。</a:t>
            </a:r>
            <a:endParaRPr lang="en-US" altLang="ja-JP" sz="70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  <a:endParaRPr lang="en-US" altLang="ja-JP" sz="70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246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4A4FDA2-7534-76BA-A9CB-D155CC40FE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4AD87B1-39EE-6499-BB65-B1139C3C5575}"/>
              </a:ext>
            </a:extLst>
          </p:cNvPr>
          <p:cNvSpPr txBox="1"/>
          <p:nvPr/>
        </p:nvSpPr>
        <p:spPr>
          <a:xfrm>
            <a:off x="438081" y="5043911"/>
            <a:ext cx="11199519" cy="1371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は「基本料金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ターゲティングごとに設定されている掛け率」（小数点以下切り捨て）によって決定されます。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掛け率の最大値は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倍になります。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例：性別、年齢、オーディエンスリスト（興味関心、購買意向、属性・ライフイベント）を設定した場合、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1.2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1.2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=2.16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倍となりますが、最大値が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倍のため、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倍で設定可能となります。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オーディエンスリストを複数選択した場合、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掛け率は高い方が選択されます。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「枠購入型」や「時間帯ジャック購入型」配信商品の場合は、ターゲティング項目ごとの「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掛け率」を含んだ金額を記載しています。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オーディエンスリストの詳細は、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 ヘルプを参照してください。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2" name="テキスト プレースホルダー 35">
            <a:extLst>
              <a:ext uri="{FF2B5EF4-FFF2-40B4-BE49-F238E27FC236}">
                <a16:creationId xmlns:a16="http://schemas.microsoft.com/office/drawing/2014/main" id="{936E2C4C-2985-95D9-E9EC-88C6C4A7E00B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34B5A504-28BA-8021-58E3-37DB513FA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547076"/>
              </p:ext>
            </p:extLst>
          </p:nvPr>
        </p:nvGraphicFramePr>
        <p:xfrm>
          <a:off x="438081" y="940441"/>
          <a:ext cx="10768399" cy="4103470"/>
        </p:xfrm>
        <a:graphic>
          <a:graphicData uri="http://schemas.openxmlformats.org/drawingml/2006/table">
            <a:tbl>
              <a:tblPr bandRow="1"/>
              <a:tblGrid>
                <a:gridCol w="233361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602947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007360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2824480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53370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1" kern="1200" err="1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vCPM</a:t>
                      </a:r>
                      <a:r>
                        <a:rPr kumimoji="1" lang="en-US" altLang="ja-JP" sz="11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 </a:t>
                      </a:r>
                      <a:r>
                        <a:rPr kumimoji="1" lang="ja-JP" altLang="en-US" sz="11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掛け率</a:t>
                      </a:r>
                      <a:endParaRPr kumimoji="1" lang="en-US" altLang="ja-JP" sz="1100" b="1" kern="120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トップパネル　</a:t>
                      </a:r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endParaRPr kumimoji="1" lang="ja-JP" altLang="en-US" sz="900" b="1" kern="120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トップパネル　インパクト　</a:t>
                      </a:r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endParaRPr kumimoji="1" lang="ja-JP" altLang="en-US" sz="9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45720" marR="4572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602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139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602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地域（都道府県）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kern="120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602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地域（市区郡）</a:t>
                      </a: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kern="120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517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kern="120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kern="120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556513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</a:t>
                      </a:r>
                      <a:endParaRPr kumimoji="1" lang="en-US" altLang="ja-JP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</a:t>
                      </a:r>
                      <a:endParaRPr kumimoji="1" lang="en-US" altLang="ja-JP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542909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en-US" altLang="ja-JP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　</a:t>
                      </a:r>
                      <a:r>
                        <a:rPr kumimoji="1" lang="en-US" altLang="ja-JP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ヤフー提供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（共通オーディエンス）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リスト参照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4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602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100" b="1" kern="120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</a:rPr>
                        <a:t>-</a:t>
                      </a:r>
                      <a:endParaRPr kumimoji="1" lang="ja-JP" altLang="en-US" sz="1100" b="1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63440" marR="16344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62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A65B5-F8C5-4343-40DA-AF5BA5BB7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3C76D843-E1B6-A039-E532-BB5D4864C067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FFE9034-BBB6-A3AE-3EC9-E494E76A3E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3" name="テキスト プレースホルダー 35">
            <a:extLst>
              <a:ext uri="{FF2B5EF4-FFF2-40B4-BE49-F238E27FC236}">
                <a16:creationId xmlns:a16="http://schemas.microsoft.com/office/drawing/2014/main" id="{816FD0F3-9FC4-AA29-4D4B-6291BCE55E41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b="1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2000" b="1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93C14DB-7098-41B3-1116-BD31D481575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521FD8B-90EA-B117-1074-BA8F544D28AA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67354F9-7162-A519-773A-3FC6A958CB1B}"/>
              </a:ext>
            </a:extLst>
          </p:cNvPr>
          <p:cNvSpPr txBox="1"/>
          <p:nvPr/>
        </p:nvSpPr>
        <p:spPr>
          <a:xfrm>
            <a:off x="623154" y="5990974"/>
            <a:ext cx="8989036" cy="251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角丸四角形 27">
            <a:extLst>
              <a:ext uri="{FF2B5EF4-FFF2-40B4-BE49-F238E27FC236}">
                <a16:creationId xmlns:a16="http://schemas.microsoft.com/office/drawing/2014/main" id="{C4D24539-F0B5-25CB-7CC7-2ECA92DA20C3}"/>
              </a:ext>
            </a:extLst>
          </p:cNvPr>
          <p:cNvSpPr/>
          <p:nvPr/>
        </p:nvSpPr>
        <p:spPr>
          <a:xfrm>
            <a:off x="4651141" y="1489234"/>
            <a:ext cx="3087389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lang="en-US" altLang="ja-JP" sz="12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2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lang="en-US" altLang="ja-JP" sz="12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2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200" b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円/楕円 28">
            <a:extLst>
              <a:ext uri="{FF2B5EF4-FFF2-40B4-BE49-F238E27FC236}">
                <a16:creationId xmlns:a16="http://schemas.microsoft.com/office/drawing/2014/main" id="{AD060254-B426-8770-64E3-BCE7F71224EC}"/>
              </a:ext>
            </a:extLst>
          </p:cNvPr>
          <p:cNvSpPr>
            <a:spLocks noChangeAspect="1"/>
          </p:cNvSpPr>
          <p:nvPr/>
        </p:nvSpPr>
        <p:spPr>
          <a:xfrm>
            <a:off x="4271462" y="1528452"/>
            <a:ext cx="466262" cy="466262"/>
          </a:xfrm>
          <a:prstGeom prst="ellipse">
            <a:avLst/>
          </a:prstGeom>
          <a:solidFill>
            <a:srgbClr val="00004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7FE3A02D-A2EC-737E-563D-B52B99577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352" y="2504639"/>
            <a:ext cx="2928221" cy="2928221"/>
          </a:xfrm>
          <a:prstGeom prst="rect">
            <a:avLst/>
          </a:prstGeom>
        </p:spPr>
      </p:pic>
      <p:cxnSp>
        <p:nvCxnSpPr>
          <p:cNvPr id="13" name="コネクタ: カギ線 12">
            <a:extLst>
              <a:ext uri="{FF2B5EF4-FFF2-40B4-BE49-F238E27FC236}">
                <a16:creationId xmlns:a16="http://schemas.microsoft.com/office/drawing/2014/main" id="{60E5605F-CA23-55A9-D019-3D4C0E051E0E}"/>
              </a:ext>
            </a:extLst>
          </p:cNvPr>
          <p:cNvCxnSpPr>
            <a:cxnSpLocks/>
          </p:cNvCxnSpPr>
          <p:nvPr/>
        </p:nvCxnSpPr>
        <p:spPr>
          <a:xfrm flipH="1">
            <a:off x="7680613" y="1764094"/>
            <a:ext cx="43467" cy="2038486"/>
          </a:xfrm>
          <a:prstGeom prst="bentConnector3">
            <a:avLst>
              <a:gd name="adj1" fmla="val -525916"/>
            </a:avLst>
          </a:prstGeom>
          <a:ln w="12700"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191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70B9532-55F8-C627-89A5-9C413973E4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20" name="テキスト プレースホルダー 35">
            <a:extLst>
              <a:ext uri="{FF2B5EF4-FFF2-40B4-BE49-F238E27FC236}">
                <a16:creationId xmlns:a16="http://schemas.microsoft.com/office/drawing/2014/main" id="{BB1B5FF0-D8E1-2ED7-3069-D580DC647CD0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39A5F84-F463-2164-E3A8-1625F7B877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735688"/>
              </p:ext>
            </p:extLst>
          </p:nvPr>
        </p:nvGraphicFramePr>
        <p:xfrm>
          <a:off x="479425" y="903495"/>
          <a:ext cx="11246172" cy="5103267"/>
        </p:xfrm>
        <a:graphic>
          <a:graphicData uri="http://schemas.openxmlformats.org/drawingml/2006/table">
            <a:tbl>
              <a:tblPr firstCol="1" bandRow="1"/>
              <a:tblGrid>
                <a:gridCol w="140650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586987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314727">
                  <a:extLst>
                    <a:ext uri="{9D8B030D-6E8A-4147-A177-3AD203B41FA5}">
                      <a16:colId xmlns:a16="http://schemas.microsoft.com/office/drawing/2014/main" val="80570238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607274">
                  <a:extLst>
                    <a:ext uri="{9D8B030D-6E8A-4147-A177-3AD203B41FA5}">
                      <a16:colId xmlns:a16="http://schemas.microsoft.com/office/drawing/2014/main" val="1117208755"/>
                    </a:ext>
                  </a:extLst>
                </a:gridCol>
                <a:gridCol w="1264274">
                  <a:extLst>
                    <a:ext uri="{9D8B030D-6E8A-4147-A177-3AD203B41FA5}">
                      <a16:colId xmlns:a16="http://schemas.microsoft.com/office/drawing/2014/main" val="2866038991"/>
                    </a:ext>
                  </a:extLst>
                </a:gridCol>
                <a:gridCol w="744401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  <a:gridCol w="1228392">
                  <a:extLst>
                    <a:ext uri="{9D8B030D-6E8A-4147-A177-3AD203B41FA5}">
                      <a16:colId xmlns:a16="http://schemas.microsoft.com/office/drawing/2014/main" val="1488460194"/>
                    </a:ext>
                  </a:extLst>
                </a:gridCol>
                <a:gridCol w="764687">
                  <a:extLst>
                    <a:ext uri="{9D8B030D-6E8A-4147-A177-3AD203B41FA5}">
                      <a16:colId xmlns:a16="http://schemas.microsoft.com/office/drawing/2014/main" val="4134406700"/>
                    </a:ext>
                  </a:extLst>
                </a:gridCol>
                <a:gridCol w="1192511">
                  <a:extLst>
                    <a:ext uri="{9D8B030D-6E8A-4147-A177-3AD203B41FA5}">
                      <a16:colId xmlns:a16="http://schemas.microsoft.com/office/drawing/2014/main" val="2536915991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75244229"/>
                    </a:ext>
                  </a:extLst>
                </a:gridCol>
                <a:gridCol w="668134">
                  <a:extLst>
                    <a:ext uri="{9D8B030D-6E8A-4147-A177-3AD203B41FA5}">
                      <a16:colId xmlns:a16="http://schemas.microsoft.com/office/drawing/2014/main" val="1464258326"/>
                    </a:ext>
                  </a:extLst>
                </a:gridCol>
                <a:gridCol w="1234603">
                  <a:extLst>
                    <a:ext uri="{9D8B030D-6E8A-4147-A177-3AD203B41FA5}">
                      <a16:colId xmlns:a16="http://schemas.microsoft.com/office/drawing/2014/main" val="4013138155"/>
                    </a:ext>
                  </a:extLst>
                </a:gridCol>
              </a:tblGrid>
              <a:tr h="6068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K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325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1000010921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1000010885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1000010884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1000010901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1000010883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</a:t>
                      </a:r>
                      <a:r>
                        <a:rPr kumimoji="1" lang="ja-JP" altLang="en-US" sz="900" b="0" i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8369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                          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374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618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I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（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PC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到着駅指定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K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・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L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597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検索結果詳細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50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784,000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308,000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140,000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98,000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42,000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325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28,000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11,000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1,500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903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2" name="円/楕円 19">
            <a:extLst>
              <a:ext uri="{FF2B5EF4-FFF2-40B4-BE49-F238E27FC236}">
                <a16:creationId xmlns:a16="http://schemas.microsoft.com/office/drawing/2014/main" id="{0551C91B-5406-C991-7909-C21E5207E6F7}"/>
              </a:ext>
            </a:extLst>
          </p:cNvPr>
          <p:cNvSpPr>
            <a:spLocks noChangeAspect="1"/>
          </p:cNvSpPr>
          <p:nvPr/>
        </p:nvSpPr>
        <p:spPr>
          <a:xfrm>
            <a:off x="7398468" y="2493357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4732088-82B1-6824-A4B6-E35C91A720D9}"/>
              </a:ext>
            </a:extLst>
          </p:cNvPr>
          <p:cNvSpPr/>
          <p:nvPr/>
        </p:nvSpPr>
        <p:spPr>
          <a:xfrm>
            <a:off x="555391" y="6020825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8D37385-6DD0-CB72-69A6-16BD0820210F}"/>
              </a:ext>
            </a:extLst>
          </p:cNvPr>
          <p:cNvSpPr/>
          <p:nvPr/>
        </p:nvSpPr>
        <p:spPr>
          <a:xfrm>
            <a:off x="8368020" y="6068530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946354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70B9532-55F8-C627-89A5-9C413973E4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0" name="テキスト プレースホルダー 35">
            <a:extLst>
              <a:ext uri="{FF2B5EF4-FFF2-40B4-BE49-F238E27FC236}">
                <a16:creationId xmlns:a16="http://schemas.microsoft.com/office/drawing/2014/main" id="{BB1B5FF0-D8E1-2ED7-3069-D580DC647CD0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b="1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2000" b="1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0BDC3C7-6264-AFE6-D17C-0C7A2681F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773959"/>
              </p:ext>
            </p:extLst>
          </p:nvPr>
        </p:nvGraphicFramePr>
        <p:xfrm>
          <a:off x="479424" y="966190"/>
          <a:ext cx="11233152" cy="4153406"/>
        </p:xfrm>
        <a:graphic>
          <a:graphicData uri="http://schemas.openxmlformats.org/drawingml/2006/table">
            <a:tbl>
              <a:tblPr bandRow="1"/>
              <a:tblGrid>
                <a:gridCol w="253809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661920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6033136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161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プライムディスプレイ　</a:t>
                      </a:r>
                      <a:r>
                        <a:rPr kumimoji="1" lang="en-US" altLang="ja-JP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地域（都道府県）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1358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94266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ヤフー提供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（共通オーディエンス）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リスト参照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2" name="角丸四角形 4">
            <a:extLst>
              <a:ext uri="{FF2B5EF4-FFF2-40B4-BE49-F238E27FC236}">
                <a16:creationId xmlns:a16="http://schemas.microsoft.com/office/drawing/2014/main" id="{F92B03D0-E361-D2F1-2CB0-D8C6892B676B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992239-2E0B-10A9-A482-40198CAF57CC}"/>
              </a:ext>
            </a:extLst>
          </p:cNvPr>
          <p:cNvSpPr txBox="1"/>
          <p:nvPr/>
        </p:nvSpPr>
        <p:spPr>
          <a:xfrm>
            <a:off x="479423" y="5234443"/>
            <a:ext cx="11199519" cy="1371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は「基本料金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ターゲティングごとに設定されている掛け率」（小数点以下切り捨て）によって決定されます。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掛け率の最大値は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倍になります。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例：性別、年齢、オーディエンスリスト（興味関心、購買意向、属性・ライフイベント）を設定した場合、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1.2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1.2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=2.16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倍となりますが、最大値が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倍のため、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倍で設定可能となります。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オーディエンスリストを複数選択した場合、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掛け率は高い方が選択されます。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「枠購入型」や「時間帯ジャック購入型」配信商品の場合は、ターゲティング項目ごとの「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掛け率」を含んだ金額を記載しています。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オーディエンスリストの詳細は、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 ヘルプを参照してください。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678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F0308EF6-5F30-1558-1089-14888F5B11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ja-JP" altLang="en-US"/>
              <a:t>商品スペック</a:t>
            </a:r>
          </a:p>
        </p:txBody>
      </p:sp>
      <p:pic>
        <p:nvPicPr>
          <p:cNvPr id="19" name="図プレースホルダー 18" descr="アイコン&#10;&#10;自動的に生成された説明">
            <a:extLst>
              <a:ext uri="{FF2B5EF4-FFF2-40B4-BE49-F238E27FC236}">
                <a16:creationId xmlns:a16="http://schemas.microsoft.com/office/drawing/2014/main" id="{3078757E-A3AF-75B1-A9D0-ABB1BCBF737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7" name="片側の 2 つの角を丸めた四角形 17">
            <a:extLst>
              <a:ext uri="{FF2B5EF4-FFF2-40B4-BE49-F238E27FC236}">
                <a16:creationId xmlns:a16="http://schemas.microsoft.com/office/drawing/2014/main" id="{5D13F81F-11C2-AC5B-ECE3-F8F0A7D4AF8F}"/>
              </a:ext>
            </a:extLst>
          </p:cNvPr>
          <p:cNvSpPr/>
          <p:nvPr/>
        </p:nvSpPr>
        <p:spPr>
          <a:xfrm>
            <a:off x="479424" y="3379016"/>
            <a:ext cx="5472113" cy="3002734"/>
          </a:xfrm>
          <a:prstGeom prst="round2SameRect">
            <a:avLst>
              <a:gd name="adj1" fmla="val 4527"/>
              <a:gd name="adj2" fmla="val 0"/>
            </a:avLst>
          </a:prstGeom>
          <a:solidFill>
            <a:srgbClr val="F5F5F5"/>
          </a:solidFill>
          <a:ln w="25400" cap="flat" cmpd="sng" algn="ctr">
            <a:noFill/>
            <a:prstDash val="solid"/>
          </a:ln>
          <a:effectLst/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164DE76-83F6-A2BC-957E-297BFD9667A3}"/>
              </a:ext>
            </a:extLst>
          </p:cNvPr>
          <p:cNvSpPr/>
          <p:nvPr/>
        </p:nvSpPr>
        <p:spPr>
          <a:xfrm>
            <a:off x="479424" y="1056184"/>
            <a:ext cx="11269662" cy="15819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6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次ページより紹介する「路線指定商品」は、受注要望をいただいてから商品を作成する運用です。</a:t>
            </a:r>
            <a:endParaRPr kumimoji="0" lang="en-US" altLang="ja-JP" sz="16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6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商品購入をご希望の場合は、弊社担当営業までご連絡ください。</a:t>
            </a:r>
            <a:endParaRPr kumimoji="0" lang="en-US" altLang="ja-JP" sz="16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6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対象のアカウントに対して、弊社内でシステム対応を行い、</a:t>
            </a:r>
            <a:endParaRPr kumimoji="0" lang="en-US" altLang="ja-JP" sz="16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6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広告管理ツールの商品選択画面にて該当商品が予約購入できるようになります。</a:t>
            </a:r>
            <a:endParaRPr kumimoji="0" lang="en-US" altLang="ja-JP" sz="16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商品作成の時間を</a:t>
            </a:r>
            <a:r>
              <a:rPr kumimoji="0" lang="en-US" altLang="ja-JP" sz="1600" b="1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0" lang="ja-JP" altLang="en-US" sz="1600" b="1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r>
              <a:rPr kumimoji="0" lang="ja-JP" altLang="en-US" sz="16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ほどいただきますので、あらかじめご了承ください。</a:t>
            </a:r>
            <a:endParaRPr kumimoji="0" lang="en-US" altLang="ja-JP" sz="16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片側の 2 つの角を丸めた四角形 19">
            <a:extLst>
              <a:ext uri="{FF2B5EF4-FFF2-40B4-BE49-F238E27FC236}">
                <a16:creationId xmlns:a16="http://schemas.microsoft.com/office/drawing/2014/main" id="{F8CD1780-04BF-A333-35FC-C3801401D2B2}"/>
              </a:ext>
            </a:extLst>
          </p:cNvPr>
          <p:cNvSpPr/>
          <p:nvPr/>
        </p:nvSpPr>
        <p:spPr>
          <a:xfrm>
            <a:off x="479424" y="3379015"/>
            <a:ext cx="5472113" cy="504000"/>
          </a:xfrm>
          <a:prstGeom prst="round2SameRect">
            <a:avLst>
              <a:gd name="adj1" fmla="val 20214"/>
              <a:gd name="adj2" fmla="val 0"/>
            </a:avLst>
          </a:prstGeom>
          <a:solidFill>
            <a:srgbClr val="999999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レギュラー商品</a:t>
            </a:r>
            <a:endParaRPr kumimoji="0" lang="en-US" altLang="ja-JP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D6FD0D0-008B-CD6A-3CDB-90DC77018BA7}"/>
              </a:ext>
            </a:extLst>
          </p:cNvPr>
          <p:cNvSpPr/>
          <p:nvPr/>
        </p:nvSpPr>
        <p:spPr>
          <a:xfrm>
            <a:off x="1378913" y="4581568"/>
            <a:ext cx="3600000" cy="50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通常商品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52933ED-40C2-C316-8FC6-270932A2DF05}"/>
              </a:ext>
            </a:extLst>
          </p:cNvPr>
          <p:cNvSpPr/>
          <p:nvPr/>
        </p:nvSpPr>
        <p:spPr>
          <a:xfrm>
            <a:off x="1378913" y="5157651"/>
            <a:ext cx="3600000" cy="50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特集・企画</a:t>
            </a:r>
          </a:p>
        </p:txBody>
      </p:sp>
      <p:sp>
        <p:nvSpPr>
          <p:cNvPr id="12" name="片側の 2 つの角を丸めた四角形 22">
            <a:extLst>
              <a:ext uri="{FF2B5EF4-FFF2-40B4-BE49-F238E27FC236}">
                <a16:creationId xmlns:a16="http://schemas.microsoft.com/office/drawing/2014/main" id="{A92D946D-51CA-C97C-8B5C-60FDA3D39363}"/>
              </a:ext>
            </a:extLst>
          </p:cNvPr>
          <p:cNvSpPr/>
          <p:nvPr/>
        </p:nvSpPr>
        <p:spPr>
          <a:xfrm>
            <a:off x="6240463" y="3379016"/>
            <a:ext cx="5472112" cy="3002734"/>
          </a:xfrm>
          <a:prstGeom prst="round2SameRect">
            <a:avLst>
              <a:gd name="adj1" fmla="val 4115"/>
              <a:gd name="adj2" fmla="val 0"/>
            </a:avLst>
          </a:prstGeom>
          <a:solidFill>
            <a:srgbClr val="00003E">
              <a:alpha val="1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bIns="0" rtlCol="0" anchor="ctr"/>
          <a:lstStyle/>
          <a:p>
            <a:pPr algn="ctr">
              <a:defRPr/>
            </a:pPr>
            <a:endParaRPr kumimoji="0" lang="en-US" altLang="ja-JP" sz="2000" b="1" kern="0">
              <a:solidFill>
                <a:srgbClr val="FFFFFF"/>
              </a:solidFill>
              <a:latin typeface="メイリオ"/>
            </a:endParaRPr>
          </a:p>
        </p:txBody>
      </p:sp>
      <p:sp>
        <p:nvSpPr>
          <p:cNvPr id="13" name="片側の 2 つの角を丸めた四角形 23">
            <a:extLst>
              <a:ext uri="{FF2B5EF4-FFF2-40B4-BE49-F238E27FC236}">
                <a16:creationId xmlns:a16="http://schemas.microsoft.com/office/drawing/2014/main" id="{B8A6AA99-B963-FB5D-8D74-6275013FE14F}"/>
              </a:ext>
            </a:extLst>
          </p:cNvPr>
          <p:cNvSpPr/>
          <p:nvPr/>
        </p:nvSpPr>
        <p:spPr>
          <a:xfrm>
            <a:off x="6240463" y="3379015"/>
            <a:ext cx="5472112" cy="504000"/>
          </a:xfrm>
          <a:prstGeom prst="round2SameRect">
            <a:avLst>
              <a:gd name="adj1" fmla="val 20214"/>
              <a:gd name="adj2" fmla="val 0"/>
            </a:avLst>
          </a:prstGeom>
          <a:solidFill>
            <a:srgbClr val="000048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スペシャル商品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987D92F-66BE-B87D-B60A-0A50B56CB3B9}"/>
              </a:ext>
            </a:extLst>
          </p:cNvPr>
          <p:cNvSpPr/>
          <p:nvPr/>
        </p:nvSpPr>
        <p:spPr>
          <a:xfrm>
            <a:off x="7176463" y="4581568"/>
            <a:ext cx="3600000" cy="50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期間限定特別商品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5DABDC0-CA35-76E9-212C-1F10752EBFFB}"/>
              </a:ext>
            </a:extLst>
          </p:cNvPr>
          <p:cNvSpPr/>
          <p:nvPr/>
        </p:nvSpPr>
        <p:spPr>
          <a:xfrm>
            <a:off x="7176463" y="5157651"/>
            <a:ext cx="3600000" cy="50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広告主様限定商品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844E6B5-EAEE-553D-A836-4717EF7977DB}"/>
              </a:ext>
            </a:extLst>
          </p:cNvPr>
          <p:cNvSpPr/>
          <p:nvPr/>
        </p:nvSpPr>
        <p:spPr>
          <a:xfrm>
            <a:off x="7176463" y="3989097"/>
            <a:ext cx="3600000" cy="50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事前提案可否判断必須商品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E31D8C1-2DE4-07B8-8740-03346F6B4C78}"/>
              </a:ext>
            </a:extLst>
          </p:cNvPr>
          <p:cNvSpPr/>
          <p:nvPr/>
        </p:nvSpPr>
        <p:spPr>
          <a:xfrm>
            <a:off x="7176463" y="5746127"/>
            <a:ext cx="3600000" cy="504000"/>
          </a:xfrm>
          <a:prstGeom prst="rect">
            <a:avLst/>
          </a:prstGeom>
          <a:solidFill>
            <a:srgbClr val="FFFFFF"/>
          </a:solidFill>
          <a:ln w="31750" cap="rnd" cmpd="sng" algn="ctr">
            <a:solidFill>
              <a:srgbClr val="000048"/>
            </a:solidFill>
            <a:prstDash val="sysDot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その他特別対応商品</a:t>
            </a:r>
          </a:p>
        </p:txBody>
      </p:sp>
      <p:sp>
        <p:nvSpPr>
          <p:cNvPr id="14" name="テキスト プレースホルダー 3">
            <a:extLst>
              <a:ext uri="{FF2B5EF4-FFF2-40B4-BE49-F238E27FC236}">
                <a16:creationId xmlns:a16="http://schemas.microsoft.com/office/drawing/2014/main" id="{DDC481F0-3BB1-9D0C-0EC8-F6578545F3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1999"/>
            <a:ext cx="7662592" cy="355873"/>
          </a:xfrm>
        </p:spPr>
        <p:txBody>
          <a:bodyPr/>
          <a:lstStyle/>
          <a:p>
            <a:r>
              <a:rPr lang="ja-JP" altLang="en-US">
                <a:solidFill>
                  <a:srgbClr val="000048"/>
                </a:solidFill>
                <a:latin typeface="+mn-ea"/>
                <a:cs typeface="メイリオ" panose="020B0604030504040204" pitchFamily="50" charset="-128"/>
              </a:rPr>
              <a:t>スペシャル商品について</a:t>
            </a:r>
            <a:endParaRPr kumimoji="1" lang="ja-JP" altLang="en-US">
              <a:solidFill>
                <a:srgbClr val="0000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52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4DF4F3F0-E8BD-8F2D-CCD2-D48FEAC05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C2E434-12F9-9A31-7E21-8AD25620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ja-JP" altLang="en-US">
                <a:latin typeface="+mn-ea"/>
              </a:rPr>
              <a:t>商品スペック</a:t>
            </a:r>
            <a:endParaRPr lang="ja-JP" altLang="en-US" sz="1800" b="1">
              <a:latin typeface="+mn-ea"/>
              <a:ea typeface="+mn-ea"/>
            </a:endParaRP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73C33C2C-5519-8562-DF6B-E12ABA5C53BD}"/>
              </a:ext>
            </a:extLst>
          </p:cNvPr>
          <p:cNvSpPr txBox="1">
            <a:spLocks/>
          </p:cNvSpPr>
          <p:nvPr/>
        </p:nvSpPr>
        <p:spPr>
          <a:xfrm>
            <a:off x="1943922" y="2980049"/>
            <a:ext cx="5414600" cy="360040"/>
          </a:xfrm>
          <a:prstGeom prst="rect">
            <a:avLst/>
          </a:prstGeom>
        </p:spPr>
        <p:txBody>
          <a:bodyPr tIns="9000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ja-JP" altLang="en-US"/>
              <a:t>その他・注意事項・免責</a:t>
            </a:r>
          </a:p>
        </p:txBody>
      </p:sp>
    </p:spTree>
    <p:extLst>
      <p:ext uri="{BB962C8B-B14F-4D97-AF65-F5344CB8AC3E}">
        <p14:creationId xmlns:p14="http://schemas.microsoft.com/office/powerpoint/2010/main" val="2720024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42E0B-D8A5-9422-63B1-A315C5E2A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ED6EE531-6060-0A8C-A1D0-7DF97CEE407C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5C16CEF3-6583-B291-9475-9BF0CEA900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BCD3084E-CC53-9463-4F3D-1A3FBD143C1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14" name="テキスト プレースホルダー 35">
            <a:extLst>
              <a:ext uri="{FF2B5EF4-FFF2-40B4-BE49-F238E27FC236}">
                <a16:creationId xmlns:a16="http://schemas.microsoft.com/office/drawing/2014/main" id="{6B5E2741-6A44-A0A1-EB10-0DE01B41C526}"/>
              </a:ext>
            </a:extLst>
          </p:cNvPr>
          <p:cNvSpPr txBox="1">
            <a:spLocks/>
          </p:cNvSpPr>
          <p:nvPr/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sp>
        <p:nvSpPr>
          <p:cNvPr id="15" name="角丸四角形 37">
            <a:extLst>
              <a:ext uri="{FF2B5EF4-FFF2-40B4-BE49-F238E27FC236}">
                <a16:creationId xmlns:a16="http://schemas.microsoft.com/office/drawing/2014/main" id="{EBC80A2C-0DFF-8C71-DD7D-9925202B1366}"/>
              </a:ext>
            </a:extLst>
          </p:cNvPr>
          <p:cNvSpPr/>
          <p:nvPr/>
        </p:nvSpPr>
        <p:spPr>
          <a:xfrm>
            <a:off x="3827066" y="3318575"/>
            <a:ext cx="2127768" cy="692904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16" name="円/楕円 38">
            <a:extLst>
              <a:ext uri="{FF2B5EF4-FFF2-40B4-BE49-F238E27FC236}">
                <a16:creationId xmlns:a16="http://schemas.microsoft.com/office/drawing/2014/main" id="{F5171AF0-FAF0-AA8B-1770-FC2BC6E87641}"/>
              </a:ext>
            </a:extLst>
          </p:cNvPr>
          <p:cNvSpPr>
            <a:spLocks noChangeAspect="1"/>
          </p:cNvSpPr>
          <p:nvPr/>
        </p:nvSpPr>
        <p:spPr>
          <a:xfrm>
            <a:off x="3812878" y="2983612"/>
            <a:ext cx="504000" cy="504000"/>
          </a:xfrm>
          <a:prstGeom prst="ellipse">
            <a:avLst/>
          </a:prstGeom>
          <a:solidFill>
            <a:srgbClr val="00004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7" name="角丸四角形 47">
            <a:extLst>
              <a:ext uri="{FF2B5EF4-FFF2-40B4-BE49-F238E27FC236}">
                <a16:creationId xmlns:a16="http://schemas.microsoft.com/office/drawing/2014/main" id="{D185503D-345C-D8EB-8B60-A6E358042429}"/>
              </a:ext>
            </a:extLst>
          </p:cNvPr>
          <p:cNvSpPr/>
          <p:nvPr/>
        </p:nvSpPr>
        <p:spPr>
          <a:xfrm>
            <a:off x="3837183" y="2424069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B6EEA7C6-976F-75A6-ACD2-8E40DED0C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8080" y="1256306"/>
            <a:ext cx="3175276" cy="4600400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6ED41CC-C237-3602-ACCB-BE6DDDBDA239}"/>
              </a:ext>
            </a:extLst>
          </p:cNvPr>
          <p:cNvSpPr txBox="1"/>
          <p:nvPr/>
        </p:nvSpPr>
        <p:spPr>
          <a:xfrm>
            <a:off x="623154" y="5990974"/>
            <a:ext cx="8989036" cy="417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https://ads-help.yahoo-net.jp/s/article/H000044930?language=ja</a:t>
            </a:r>
            <a:endParaRPr kumimoji="0" lang="en-US" altLang="ja-JP" sz="900" kern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005F107-F277-99A9-1F5A-9C428264BAC4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</p:spTree>
    <p:extLst>
      <p:ext uri="{BB962C8B-B14F-4D97-AF65-F5344CB8AC3E}">
        <p14:creationId xmlns:p14="http://schemas.microsoft.com/office/powerpoint/2010/main" val="1736130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A5A73-E30F-0E7F-DD4E-D188720CA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DD2DED4-A151-5E41-8775-8DF8359BA2F2}"/>
              </a:ext>
            </a:extLst>
          </p:cNvPr>
          <p:cNvSpPr/>
          <p:nvPr/>
        </p:nvSpPr>
        <p:spPr>
          <a:xfrm>
            <a:off x="475574" y="6242529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60AFB924-994D-E086-3F97-D8044664A08D}"/>
              </a:ext>
            </a:extLst>
          </p:cNvPr>
          <p:cNvSpPr/>
          <p:nvPr/>
        </p:nvSpPr>
        <p:spPr>
          <a:xfrm>
            <a:off x="1779574" y="168557"/>
            <a:ext cx="1612983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>
              <a:solidFill>
                <a:srgbClr val="000048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F6CB1831-E8E7-97AD-3A74-99478C982C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商品スペック</a:t>
            </a:r>
            <a:endParaRPr lang="en-US" altLang="ja-JP"/>
          </a:p>
        </p:txBody>
      </p:sp>
      <p:pic>
        <p:nvPicPr>
          <p:cNvPr id="24" name="図プレースホルダー 23" descr="アイコン&#10;&#10;自動的に生成された説明">
            <a:extLst>
              <a:ext uri="{FF2B5EF4-FFF2-40B4-BE49-F238E27FC236}">
                <a16:creationId xmlns:a16="http://schemas.microsoft.com/office/drawing/2014/main" id="{1CE189C3-1D39-EB07-AAA3-FB83AF2EF6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E2B2D-F8F1-F011-15B4-ED4F1E5CE9AF}"/>
              </a:ext>
            </a:extLst>
          </p:cNvPr>
          <p:cNvSpPr/>
          <p:nvPr/>
        </p:nvSpPr>
        <p:spPr>
          <a:xfrm>
            <a:off x="1745057" y="169926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15" name="テキスト プレースホルダー 35">
            <a:extLst>
              <a:ext uri="{FF2B5EF4-FFF2-40B4-BE49-F238E27FC236}">
                <a16:creationId xmlns:a16="http://schemas.microsoft.com/office/drawing/2014/main" id="{2B9CB50C-6AEE-8477-3645-D0D261F8452A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路線指定広告　広告挙動</a:t>
            </a:r>
          </a:p>
        </p:txBody>
      </p:sp>
      <p:sp>
        <p:nvSpPr>
          <p:cNvPr id="4" name="二等辺三角形 3">
            <a:extLst>
              <a:ext uri="{FF2B5EF4-FFF2-40B4-BE49-F238E27FC236}">
                <a16:creationId xmlns:a16="http://schemas.microsoft.com/office/drawing/2014/main" id="{6DBCDF0B-51B7-2322-15C1-14943509F203}"/>
              </a:ext>
            </a:extLst>
          </p:cNvPr>
          <p:cNvSpPr/>
          <p:nvPr/>
        </p:nvSpPr>
        <p:spPr bwMode="auto">
          <a:xfrm rot="5400000">
            <a:off x="4362458" y="3672830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14" name="角丸四角形 46">
            <a:extLst>
              <a:ext uri="{FF2B5EF4-FFF2-40B4-BE49-F238E27FC236}">
                <a16:creationId xmlns:a16="http://schemas.microsoft.com/office/drawing/2014/main" id="{A8810DB7-117C-36CA-4771-379F9E57A6F3}"/>
              </a:ext>
            </a:extLst>
          </p:cNvPr>
          <p:cNvSpPr/>
          <p:nvPr/>
        </p:nvSpPr>
        <p:spPr>
          <a:xfrm>
            <a:off x="1968570" y="1188874"/>
            <a:ext cx="2119849" cy="6701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Yahoo!</a:t>
            </a:r>
            <a:r>
              <a:rPr lang="ja-JP" altLang="en-US" sz="120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乗換案内</a:t>
            </a:r>
            <a:r>
              <a:rPr lang="ja-JP" altLang="en-US" sz="1200">
                <a:solidFill>
                  <a:srgbClr val="0D0D0D"/>
                </a:solidFill>
              </a:rPr>
              <a:t>アプリで</a:t>
            </a:r>
            <a:endParaRPr lang="en-US" altLang="ja-JP" sz="1200">
              <a:solidFill>
                <a:srgbClr val="0D0D0D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solidFill>
                  <a:srgbClr val="0D0D0D"/>
                </a:solidFill>
              </a:rPr>
              <a:t>駅を検索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BDB3FF0-6896-C0C7-68CA-4E7C444A0E07}"/>
              </a:ext>
            </a:extLst>
          </p:cNvPr>
          <p:cNvSpPr/>
          <p:nvPr/>
        </p:nvSpPr>
        <p:spPr>
          <a:xfrm>
            <a:off x="1956847" y="4297680"/>
            <a:ext cx="1756633" cy="3934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97CD0A0-D10B-37A1-79FC-3AC9BC2EA8D9}"/>
              </a:ext>
            </a:extLst>
          </p:cNvPr>
          <p:cNvSpPr/>
          <p:nvPr/>
        </p:nvSpPr>
        <p:spPr>
          <a:xfrm>
            <a:off x="2035633" y="4360066"/>
            <a:ext cx="1756633" cy="3310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877977A4-30B4-ACDF-A199-CAE6F59245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881" y="1931004"/>
            <a:ext cx="2286022" cy="4148091"/>
          </a:xfrm>
          <a:prstGeom prst="rect">
            <a:avLst/>
          </a:prstGeom>
        </p:spPr>
      </p:pic>
      <p:sp>
        <p:nvSpPr>
          <p:cNvPr id="30" name="角丸四角形 46">
            <a:extLst>
              <a:ext uri="{FF2B5EF4-FFF2-40B4-BE49-F238E27FC236}">
                <a16:creationId xmlns:a16="http://schemas.microsoft.com/office/drawing/2014/main" id="{60E78DB5-ED3A-A8B2-1380-A27ECDDE296E}"/>
              </a:ext>
            </a:extLst>
          </p:cNvPr>
          <p:cNvSpPr/>
          <p:nvPr/>
        </p:nvSpPr>
        <p:spPr>
          <a:xfrm>
            <a:off x="4979954" y="1188874"/>
            <a:ext cx="3552846" cy="6701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solidFill>
                  <a:srgbClr val="0D0D0D"/>
                </a:solidFill>
              </a:rPr>
              <a:t>経路一覧が表示。検索結果画面の経路一覧内［第</a:t>
            </a:r>
            <a:r>
              <a:rPr lang="en-US" altLang="ja-JP" sz="1200">
                <a:solidFill>
                  <a:srgbClr val="0D0D0D"/>
                </a:solidFill>
              </a:rPr>
              <a:t>1</a:t>
            </a:r>
            <a:r>
              <a:rPr lang="ja-JP" altLang="en-US" sz="1200">
                <a:solidFill>
                  <a:srgbClr val="0D0D0D"/>
                </a:solidFill>
              </a:rPr>
              <a:t>候補経路］における［出発路線］が購入した路線になっている場合、広告が表示。</a:t>
            </a: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182A06CD-8BC7-7B79-A9F3-3AA363E95888}"/>
              </a:ext>
            </a:extLst>
          </p:cNvPr>
          <p:cNvCxnSpPr>
            <a:cxnSpLocks/>
          </p:cNvCxnSpPr>
          <p:nvPr/>
        </p:nvCxnSpPr>
        <p:spPr>
          <a:xfrm flipV="1">
            <a:off x="7869625" y="3207245"/>
            <a:ext cx="979661" cy="443509"/>
          </a:xfrm>
          <a:prstGeom prst="straightConnector1">
            <a:avLst/>
          </a:prstGeom>
          <a:ln w="38100">
            <a:solidFill>
              <a:srgbClr val="0D0D0D"/>
            </a:solidFill>
            <a:prstDash val="sysDash"/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D1C11668-8E2F-AA2E-2C9F-6CD368FF2882}"/>
              </a:ext>
            </a:extLst>
          </p:cNvPr>
          <p:cNvSpPr/>
          <p:nvPr/>
        </p:nvSpPr>
        <p:spPr>
          <a:xfrm>
            <a:off x="8532800" y="1939208"/>
            <a:ext cx="875940" cy="500349"/>
          </a:xfrm>
          <a:prstGeom prst="rect">
            <a:avLst/>
          </a:prstGeom>
          <a:solidFill>
            <a:schemeClr val="bg1">
              <a:lumMod val="50000"/>
            </a:schemeClr>
          </a:solidFill>
          <a:ln w="76200">
            <a:noFill/>
          </a:ln>
        </p:spPr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ja-JP" altLang="en-US" sz="140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第</a:t>
            </a:r>
            <a:r>
              <a:rPr lang="en-US" altLang="ja-JP" sz="140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40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候補</a:t>
            </a:r>
            <a:endParaRPr lang="en-US" altLang="ja-JP" sz="1400">
              <a:solidFill>
                <a:prstClr val="white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0" algn="ctr">
              <a:defRPr/>
            </a:pPr>
            <a:r>
              <a:rPr lang="ja-JP" altLang="en-US" sz="140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経路</a:t>
            </a: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820E0447-BED1-66A7-0E97-5AEA406A7E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2800" y="2419217"/>
            <a:ext cx="3076423" cy="577286"/>
          </a:xfrm>
          <a:prstGeom prst="rect">
            <a:avLst/>
          </a:prstGeom>
        </p:spPr>
      </p:pic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05E78DA-E1E4-2A29-B296-9E92D57F4D1E}"/>
              </a:ext>
            </a:extLst>
          </p:cNvPr>
          <p:cNvSpPr/>
          <p:nvPr/>
        </p:nvSpPr>
        <p:spPr>
          <a:xfrm>
            <a:off x="9305912" y="4005050"/>
            <a:ext cx="2068758" cy="703711"/>
          </a:xfrm>
          <a:prstGeom prst="rect">
            <a:avLst/>
          </a:prstGeom>
          <a:solidFill>
            <a:srgbClr val="002AFF"/>
          </a:solidFill>
          <a:ln w="76200">
            <a:noFill/>
          </a:ln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ja-JP" altLang="en-US" sz="240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出発路線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2E138675-405D-68FF-C4A8-6DBE84702CDC}"/>
              </a:ext>
            </a:extLst>
          </p:cNvPr>
          <p:cNvSpPr/>
          <p:nvPr/>
        </p:nvSpPr>
        <p:spPr>
          <a:xfrm>
            <a:off x="8968263" y="2741080"/>
            <a:ext cx="337649" cy="255424"/>
          </a:xfrm>
          <a:prstGeom prst="rect">
            <a:avLst/>
          </a:prstGeom>
          <a:noFill/>
          <a:ln w="38100">
            <a:solidFill>
              <a:srgbClr val="002A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4C51D881-4419-1312-3707-2BA2182EDD2E}"/>
              </a:ext>
            </a:extLst>
          </p:cNvPr>
          <p:cNvCxnSpPr>
            <a:cxnSpLocks/>
          </p:cNvCxnSpPr>
          <p:nvPr/>
        </p:nvCxnSpPr>
        <p:spPr>
          <a:xfrm>
            <a:off x="9126190" y="3070003"/>
            <a:ext cx="792088" cy="799655"/>
          </a:xfrm>
          <a:prstGeom prst="straightConnector1">
            <a:avLst/>
          </a:prstGeom>
          <a:ln w="38100">
            <a:solidFill>
              <a:srgbClr val="002AFF"/>
            </a:solidFill>
            <a:prstDash val="sysDash"/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6212C824-BA56-3912-AA54-5BE52A14711A}"/>
              </a:ext>
            </a:extLst>
          </p:cNvPr>
          <p:cNvSpPr txBox="1"/>
          <p:nvPr/>
        </p:nvSpPr>
        <p:spPr>
          <a:xfrm>
            <a:off x="8266407" y="5057858"/>
            <a:ext cx="3830019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42950">
              <a:lnSpc>
                <a:spcPct val="120000"/>
              </a:lnSpc>
              <a:defRPr/>
            </a:pPr>
            <a:r>
              <a:rPr lang="ja-JP" altLang="en-US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［時間順</a:t>
            </a:r>
            <a:r>
              <a:rPr lang="en-US" altLang="ja-JP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/</a:t>
            </a:r>
            <a:r>
              <a:rPr lang="ja-JP" altLang="en-US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回数順</a:t>
            </a:r>
            <a:r>
              <a:rPr lang="en-US" altLang="ja-JP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/</a:t>
            </a:r>
            <a:r>
              <a:rPr lang="ja-JP" altLang="en-US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料金順］のいずれも広告掲載あり</a:t>
            </a:r>
            <a:endParaRPr lang="en-US" altLang="ja-JP" sz="1100">
              <a:solidFill>
                <a:srgbClr val="0D0D0D"/>
              </a:solidFill>
              <a:latin typeface="メイリオ"/>
              <a:cs typeface="Helvetica Neue Medium" panose="02000503000000020004" pitchFamily="2" charset="0"/>
            </a:endParaRPr>
          </a:p>
          <a:p>
            <a:pPr defTabSz="742950">
              <a:lnSpc>
                <a:spcPct val="120000"/>
              </a:lnSpc>
              <a:defRPr/>
            </a:pPr>
            <a:r>
              <a:rPr lang="ja-JP" altLang="en-US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 ［アプリ］のみに広告掲載 </a:t>
            </a:r>
            <a:r>
              <a:rPr lang="en-US" altLang="ja-JP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(</a:t>
            </a:r>
            <a:r>
              <a:rPr lang="ja-JP" altLang="en-US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ウェブ版には広告掲載なし</a:t>
            </a:r>
            <a:r>
              <a:rPr lang="en-US" altLang="ja-JP" sz="1100">
                <a:solidFill>
                  <a:srgbClr val="0D0D0D"/>
                </a:solidFill>
                <a:latin typeface="メイリオ"/>
                <a:cs typeface="Helvetica Neue Medium" panose="02000503000000020004" pitchFamily="2" charset="0"/>
              </a:rPr>
              <a:t>)</a:t>
            </a:r>
            <a:endParaRPr lang="ja-JP" altLang="en-US" sz="1100">
              <a:solidFill>
                <a:srgbClr val="0D0D0D"/>
              </a:solidFill>
              <a:latin typeface="メイリオ"/>
              <a:cs typeface="Helvetica Neue Medium" panose="02000503000000020004" pitchFamily="2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22D51E4-58E5-A5FD-9A22-928926733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0706" y="1923321"/>
            <a:ext cx="2276772" cy="4123663"/>
          </a:xfrm>
          <a:prstGeom prst="rect">
            <a:avLst/>
          </a:prstGeom>
        </p:spPr>
      </p:pic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B76A4BA4-5C8C-4139-5F65-6CDE740D8D0F}"/>
              </a:ext>
            </a:extLst>
          </p:cNvPr>
          <p:cNvSpPr/>
          <p:nvPr/>
        </p:nvSpPr>
        <p:spPr>
          <a:xfrm>
            <a:off x="5770858" y="3497593"/>
            <a:ext cx="1957810" cy="443509"/>
          </a:xfrm>
          <a:prstGeom prst="rect">
            <a:avLst/>
          </a:prstGeom>
          <a:noFill/>
          <a:ln w="28575">
            <a:solidFill>
              <a:srgbClr val="002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B81DEC8-12DF-F9F5-15D7-E159AFC27208}"/>
              </a:ext>
            </a:extLst>
          </p:cNvPr>
          <p:cNvSpPr/>
          <p:nvPr/>
        </p:nvSpPr>
        <p:spPr>
          <a:xfrm>
            <a:off x="2154028" y="4408385"/>
            <a:ext cx="1742661" cy="3644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528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56BBE-7DB1-B544-0BE8-6E7E92805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255038F-6698-CA72-AD30-8B7D68E5C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FE6872C8-FD6C-EC20-9A79-29D1978E0C3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7907A519-6BCD-3C90-8176-930D1A28679F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87BE1AA-29A4-DCAD-A876-5A6437EA0C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096559"/>
              </p:ext>
            </p:extLst>
          </p:nvPr>
        </p:nvGraphicFramePr>
        <p:xfrm>
          <a:off x="479425" y="903496"/>
          <a:ext cx="11237037" cy="5055619"/>
        </p:xfrm>
        <a:graphic>
          <a:graphicData uri="http://schemas.openxmlformats.org/drawingml/2006/table">
            <a:tbl>
              <a:tblPr firstCol="1" bandRow="1"/>
              <a:tblGrid>
                <a:gridCol w="136140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840736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973627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1978331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34406700"/>
                    </a:ext>
                  </a:extLst>
                </a:gridCol>
                <a:gridCol w="1898187">
                  <a:extLst>
                    <a:ext uri="{9D8B030D-6E8A-4147-A177-3AD203B41FA5}">
                      <a16:colId xmlns:a16="http://schemas.microsoft.com/office/drawing/2014/main" val="3516950828"/>
                    </a:ext>
                  </a:extLst>
                </a:gridCol>
                <a:gridCol w="2067913">
                  <a:extLst>
                    <a:ext uri="{9D8B030D-6E8A-4147-A177-3AD203B41FA5}">
                      <a16:colId xmlns:a16="http://schemas.microsoft.com/office/drawing/2014/main" val="3275244229"/>
                    </a:ext>
                  </a:extLst>
                </a:gridCol>
              </a:tblGrid>
              <a:tr h="5762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東日本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A</a:t>
                      </a:r>
                      <a:endParaRPr kumimoji="1" lang="ja-JP" altLang="en-US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東日本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東日本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東日本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東日本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endParaRPr kumimoji="1" lang="ja-JP" altLang="en-US"/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都度商品作成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都度ご連絡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62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53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8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86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A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B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C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05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枠購入型（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900" b="0" i="0">
                        <a:solidFill>
                          <a:srgbClr val="0D0D0D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1,190,000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1,050,000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875,000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700,000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560,000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170,000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150,000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125,000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100,000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80,000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E719A20-B21F-7B06-6B78-B1D7F99A94DB}"/>
              </a:ext>
            </a:extLst>
          </p:cNvPr>
          <p:cNvSpPr/>
          <p:nvPr/>
        </p:nvSpPr>
        <p:spPr>
          <a:xfrm>
            <a:off x="555391" y="6020825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D0E9BE2-BD00-C10D-85C1-DAA3C492A9F6}"/>
              </a:ext>
            </a:extLst>
          </p:cNvPr>
          <p:cNvSpPr/>
          <p:nvPr/>
        </p:nvSpPr>
        <p:spPr>
          <a:xfrm>
            <a:off x="8368020" y="6068530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6" name="円/楕円 19">
            <a:extLst>
              <a:ext uri="{FF2B5EF4-FFF2-40B4-BE49-F238E27FC236}">
                <a16:creationId xmlns:a16="http://schemas.microsoft.com/office/drawing/2014/main" id="{430D2003-FBE4-4DF7-FE27-CF10F6997C36}"/>
              </a:ext>
            </a:extLst>
          </p:cNvPr>
          <p:cNvSpPr>
            <a:spLocks noChangeAspect="1"/>
          </p:cNvSpPr>
          <p:nvPr/>
        </p:nvSpPr>
        <p:spPr>
          <a:xfrm>
            <a:off x="7355973" y="2442058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プレースホルダー 35">
            <a:extLst>
              <a:ext uri="{FF2B5EF4-FFF2-40B4-BE49-F238E27FC236}">
                <a16:creationId xmlns:a16="http://schemas.microsoft.com/office/drawing/2014/main" id="{55AF7336-50CB-600E-4346-D9E9E5B847E9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</p:spTree>
    <p:extLst>
      <p:ext uri="{BB962C8B-B14F-4D97-AF65-F5344CB8AC3E}">
        <p14:creationId xmlns:p14="http://schemas.microsoft.com/office/powerpoint/2010/main" val="23585049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827EB-5B9B-8235-E164-CE85A3210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D2D0BE66-322F-C02C-051D-2E6E53662C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24AB5EC6-3093-5478-8FAB-C71A635B55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97A1DFF-0DC1-31EB-22A3-E18A5FA74D8E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F481762-1493-1FFE-7564-72F4056DF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97223"/>
              </p:ext>
            </p:extLst>
          </p:nvPr>
        </p:nvGraphicFramePr>
        <p:xfrm>
          <a:off x="479425" y="903496"/>
          <a:ext cx="11246908" cy="5055619"/>
        </p:xfrm>
        <a:graphic>
          <a:graphicData uri="http://schemas.openxmlformats.org/drawingml/2006/table">
            <a:tbl>
              <a:tblPr firstCol="1" bandRow="1"/>
              <a:tblGrid>
                <a:gridCol w="217608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942253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3076351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3052223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</a:tblGrid>
              <a:tr h="5762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東京メトロ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東京メトロ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東京メトロ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都度商品作成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都度ご連絡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62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53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endParaRPr kumimoji="1" lang="en-US" altLang="ja-JP" sz="8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86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東京メトロ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東京メトロ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東京メトロ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05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455,000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315,000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210,000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65,000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5C92BDF-E0B8-3311-DAB6-F92555143667}"/>
              </a:ext>
            </a:extLst>
          </p:cNvPr>
          <p:cNvSpPr/>
          <p:nvPr/>
        </p:nvSpPr>
        <p:spPr>
          <a:xfrm>
            <a:off x="555391" y="6020825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52C9646-78E0-0AF7-CF94-C36211997A8E}"/>
              </a:ext>
            </a:extLst>
          </p:cNvPr>
          <p:cNvSpPr/>
          <p:nvPr/>
        </p:nvSpPr>
        <p:spPr>
          <a:xfrm>
            <a:off x="8368020" y="6068530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6" name="円/楕円 19">
            <a:extLst>
              <a:ext uri="{FF2B5EF4-FFF2-40B4-BE49-F238E27FC236}">
                <a16:creationId xmlns:a16="http://schemas.microsoft.com/office/drawing/2014/main" id="{E23B8F6B-BAAD-2AA0-C406-7212FCCC69B5}"/>
              </a:ext>
            </a:extLst>
          </p:cNvPr>
          <p:cNvSpPr>
            <a:spLocks noChangeAspect="1"/>
          </p:cNvSpPr>
          <p:nvPr/>
        </p:nvSpPr>
        <p:spPr>
          <a:xfrm>
            <a:off x="7721733" y="2441212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プレースホルダー 35">
            <a:extLst>
              <a:ext uri="{FF2B5EF4-FFF2-40B4-BE49-F238E27FC236}">
                <a16:creationId xmlns:a16="http://schemas.microsoft.com/office/drawing/2014/main" id="{337A19EF-F258-9675-745C-C4E053A32C49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</p:spTree>
    <p:extLst>
      <p:ext uri="{BB962C8B-B14F-4D97-AF65-F5344CB8AC3E}">
        <p14:creationId xmlns:p14="http://schemas.microsoft.com/office/powerpoint/2010/main" val="2826368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1408F-C671-EC18-3637-960F59166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AC59EB7A-CF8B-D41C-7B0F-F46C855336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14884C04-39D1-65CC-DF36-D66FC6997C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0D0E760-8A0A-C84D-2DC9-DB4EFCB70925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E16CD4E4-2163-42D3-0273-C76AF9A29A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676845"/>
              </p:ext>
            </p:extLst>
          </p:nvPr>
        </p:nvGraphicFramePr>
        <p:xfrm>
          <a:off x="479425" y="903496"/>
          <a:ext cx="11246172" cy="5055619"/>
        </p:xfrm>
        <a:graphic>
          <a:graphicData uri="http://schemas.openxmlformats.org/drawingml/2006/table">
            <a:tbl>
              <a:tblPr firstCol="1" bandRow="1"/>
              <a:tblGrid>
                <a:gridCol w="140650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01714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1988388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1972793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4134406700"/>
                    </a:ext>
                  </a:extLst>
                </a:gridCol>
                <a:gridCol w="1840358">
                  <a:extLst>
                    <a:ext uri="{9D8B030D-6E8A-4147-A177-3AD203B41FA5}">
                      <a16:colId xmlns:a16="http://schemas.microsoft.com/office/drawing/2014/main" val="139172292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3275244229"/>
                    </a:ext>
                  </a:extLst>
                </a:gridCol>
                <a:gridCol w="1902737">
                  <a:extLst>
                    <a:ext uri="{9D8B030D-6E8A-4147-A177-3AD203B41FA5}">
                      <a16:colId xmlns:a16="http://schemas.microsoft.com/office/drawing/2014/main" val="1464258326"/>
                    </a:ext>
                  </a:extLst>
                </a:gridCol>
              </a:tblGrid>
              <a:tr h="5762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西日本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D</a:t>
                      </a:r>
                      <a:endParaRPr kumimoji="1" lang="ja-JP" altLang="en-US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西日本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endParaRPr kumimoji="1" lang="ja-JP" altLang="en-US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西日本　</a:t>
                      </a:r>
                      <a:endParaRPr kumimoji="1" lang="en-US" altLang="ja-JP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</a:t>
                      </a:r>
                      <a:endParaRPr kumimoji="1" lang="ja-JP" altLang="en-US" sz="900" b="1" i="0" kern="1200" dirty="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西日本　</a:t>
                      </a:r>
                      <a:endParaRPr kumimoji="1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endParaRPr kumimoji="1" lang="ja-JP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JR</a:t>
                      </a: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西日本　</a:t>
                      </a:r>
                      <a:endParaRPr kumimoji="1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endParaRPr kumimoji="1" lang="ja-JP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都度商品作成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都度ご連絡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62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53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8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86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西日本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西日本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西日本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F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西日本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西日本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JR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東日本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05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700,000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560,000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endParaRPr kumimoji="1" lang="ja-JP" altLang="en-US" sz="900" kern="1200">
                        <a:solidFill>
                          <a:srgbClr val="0D0D0D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455,000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315,000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210,000</a:t>
                      </a:r>
                      <a:r>
                        <a:rPr kumimoji="1" lang="ja-JP" altLang="en-US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円 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100,000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80,000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65,000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66E5872-A6C7-C2E2-53EE-C1AC8FA75D23}"/>
              </a:ext>
            </a:extLst>
          </p:cNvPr>
          <p:cNvSpPr/>
          <p:nvPr/>
        </p:nvSpPr>
        <p:spPr>
          <a:xfrm>
            <a:off x="555391" y="6020825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4FC6629-B5D1-6C90-A36D-93EB8A671164}"/>
              </a:ext>
            </a:extLst>
          </p:cNvPr>
          <p:cNvSpPr/>
          <p:nvPr/>
        </p:nvSpPr>
        <p:spPr>
          <a:xfrm>
            <a:off x="8368020" y="6068530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6" name="円/楕円 19">
            <a:extLst>
              <a:ext uri="{FF2B5EF4-FFF2-40B4-BE49-F238E27FC236}">
                <a16:creationId xmlns:a16="http://schemas.microsoft.com/office/drawing/2014/main" id="{4A56C22E-80B5-BA1C-FB17-CC85FB0A1423}"/>
              </a:ext>
            </a:extLst>
          </p:cNvPr>
          <p:cNvSpPr>
            <a:spLocks noChangeAspect="1"/>
          </p:cNvSpPr>
          <p:nvPr/>
        </p:nvSpPr>
        <p:spPr>
          <a:xfrm>
            <a:off x="7355973" y="2425125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プレースホルダー 35">
            <a:extLst>
              <a:ext uri="{FF2B5EF4-FFF2-40B4-BE49-F238E27FC236}">
                <a16:creationId xmlns:a16="http://schemas.microsoft.com/office/drawing/2014/main" id="{9B17C496-9546-CCC5-2224-26063D83F361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</p:spTree>
    <p:extLst>
      <p:ext uri="{BB962C8B-B14F-4D97-AF65-F5344CB8AC3E}">
        <p14:creationId xmlns:p14="http://schemas.microsoft.com/office/powerpoint/2010/main" val="42165190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AA1C0-25BF-D7E4-5B94-E082DCFD5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751DDAE1-2A4A-8F2A-A7FF-75D1152DD4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8FCB289-D602-3768-6B42-CD94227F1A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B86984A-534F-C683-7F69-195A83DD1DE5}"/>
              </a:ext>
            </a:extLst>
          </p:cNvPr>
          <p:cNvSpPr/>
          <p:nvPr/>
        </p:nvSpPr>
        <p:spPr>
          <a:xfrm>
            <a:off x="1792443" y="186644"/>
            <a:ext cx="1484157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70E15C1-9AC5-F681-2AB4-8AF1800805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03615"/>
              </p:ext>
            </p:extLst>
          </p:nvPr>
        </p:nvGraphicFramePr>
        <p:xfrm>
          <a:off x="479425" y="903496"/>
          <a:ext cx="11246908" cy="5055619"/>
        </p:xfrm>
        <a:graphic>
          <a:graphicData uri="http://schemas.openxmlformats.org/drawingml/2006/table">
            <a:tbl>
              <a:tblPr firstCol="1" bandRow="1"/>
              <a:tblGrid>
                <a:gridCol w="217608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942253">
                  <a:extLst>
                    <a:ext uri="{9D8B030D-6E8A-4147-A177-3AD203B41FA5}">
                      <a16:colId xmlns:a16="http://schemas.microsoft.com/office/drawing/2014/main" val="528632362"/>
                    </a:ext>
                  </a:extLst>
                </a:gridCol>
                <a:gridCol w="3076351">
                  <a:extLst>
                    <a:ext uri="{9D8B030D-6E8A-4147-A177-3AD203B41FA5}">
                      <a16:colId xmlns:a16="http://schemas.microsoft.com/office/drawing/2014/main" val="3821946083"/>
                    </a:ext>
                  </a:extLst>
                </a:gridCol>
                <a:gridCol w="3052223">
                  <a:extLst>
                    <a:ext uri="{9D8B030D-6E8A-4147-A177-3AD203B41FA5}">
                      <a16:colId xmlns:a16="http://schemas.microsoft.com/office/drawing/2014/main" val="321297523"/>
                    </a:ext>
                  </a:extLst>
                </a:gridCol>
              </a:tblGrid>
              <a:tr h="5762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OsakaMetro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E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OsakaMetro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G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</a:t>
                      </a:r>
                      <a:r>
                        <a:rPr kumimoji="1" lang="en-US" altLang="ja-JP" sz="900" b="1" i="0" kern="120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OsakaMetro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ランク</a:t>
                      </a:r>
                      <a:r>
                        <a:rPr kumimoji="1" lang="en-US" altLang="ja-JP" sz="900" b="1" i="0" kern="120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H</a:t>
                      </a:r>
                      <a:endParaRPr kumimoji="1" lang="ja-JP" altLang="en-US" sz="900" b="1" i="0" kern="1200">
                        <a:solidFill>
                          <a:srgbClr val="FFFF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都度商品作成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>
                        <a:solidFill>
                          <a:srgbClr val="0D0D0D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/>
                          <a:ea typeface="メイリオ"/>
                          <a:cs typeface="+mn-cs"/>
                        </a:rPr>
                        <a:t>都度ご連絡</a:t>
                      </a:r>
                      <a:endParaRPr kumimoji="1" lang="ja-JP" altLang="en-US" sz="900" b="0" i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662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8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　　　　　　　　バナー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</a:p>
                  </a:txBody>
                  <a:tcPr marR="1188000"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53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endParaRPr kumimoji="1" lang="en-US" altLang="ja-JP" sz="8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8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スマートフォン（アプリ）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3861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OsakaMetro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E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OsakaMetro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G</a:t>
                      </a:r>
                      <a:endParaRPr kumimoji="1" lang="zh-TW" altLang="en-US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乗換案内　路線指定　</a:t>
                      </a:r>
                      <a:endParaRPr kumimoji="1" lang="en-US" altLang="ja-JP" sz="900" kern="12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OsakaMetro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　ランク</a:t>
                      </a: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  <a:cs typeface="+mn-cs"/>
                        </a:rPr>
                        <a:t>H</a:t>
                      </a:r>
                      <a:endParaRPr kumimoji="1" lang="ja-JP" altLang="en-US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05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Yahoo!</a:t>
                      </a:r>
                      <a:r>
                        <a:rPr kumimoji="1" lang="zh-TW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乗換案内　検索結果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日（火）～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126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枠購入型（</a:t>
                      </a:r>
                      <a:r>
                        <a:rPr kumimoji="1" lang="en-US" altLang="ja-JP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kumimoji="1" lang="ja-JP" altLang="en-US" sz="900" b="0" i="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枠）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560,000</a:t>
                      </a:r>
                      <a:r>
                        <a:rPr kumimoji="1" lang="ja-JP" altLang="en-US" sz="900" kern="120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 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noProof="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315,000</a:t>
                      </a:r>
                      <a:r>
                        <a:rPr kumimoji="1" lang="ja-JP" altLang="en-US" sz="900" kern="1200" noProof="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noProof="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210,000</a:t>
                      </a:r>
                      <a:r>
                        <a:rPr kumimoji="1" lang="ja-JP" altLang="en-US" sz="900" kern="1200" noProof="0">
                          <a:solidFill>
                            <a:srgbClr val="0D0D0D"/>
                          </a:solidFill>
                          <a:latin typeface="+mn-ea"/>
                          <a:ea typeface="+mn-ea"/>
                          <a:cs typeface="+mn-cs"/>
                        </a:rPr>
                        <a:t>円 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1576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80,000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45,000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30,000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円 </a:t>
                      </a:r>
                      <a:r>
                        <a:rPr kumimoji="1" lang="en-US" altLang="ja-JP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kumimoji="1" lang="ja-JP" altLang="en-US" sz="900">
                          <a:solidFill>
                            <a:srgbClr val="0D0D0D"/>
                          </a:solidFill>
                          <a:latin typeface="+mn-ea"/>
                          <a:ea typeface="+mn-ea"/>
                        </a:rPr>
                        <a:t>日</a:t>
                      </a:r>
                      <a:endParaRPr kumimoji="1" lang="ja-JP" altLang="en-US" sz="900"/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7624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endParaRPr kumimoji="1" lang="en-US" altLang="ja-JP" sz="9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rgbClr val="0D0D0D"/>
                          </a:solidFill>
                          <a:latin typeface="+mn-lt"/>
                          <a:ea typeface="+mn-ea"/>
                          <a:cs typeface="+mn-cs"/>
                        </a:rPr>
                        <a:t>別紙をご参照ください。</a:t>
                      </a:r>
                      <a:r>
                        <a:rPr kumimoji="1" lang="en-US" altLang="ja-JP" sz="9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rgbClr val="002A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CAA5C10-755F-1AED-3334-CDAFC524BDC1}"/>
              </a:ext>
            </a:extLst>
          </p:cNvPr>
          <p:cNvSpPr/>
          <p:nvPr/>
        </p:nvSpPr>
        <p:spPr>
          <a:xfrm>
            <a:off x="529991" y="5990384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7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2579CE3-943A-CC88-7F79-57A5E0A1BC17}"/>
              </a:ext>
            </a:extLst>
          </p:cNvPr>
          <p:cNvSpPr/>
          <p:nvPr/>
        </p:nvSpPr>
        <p:spPr>
          <a:xfrm>
            <a:off x="8368020" y="6014236"/>
            <a:ext cx="3062057" cy="30777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駅ランク表は別紙を参照ください。</a:t>
            </a:r>
          </a:p>
          <a:p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掲載金額は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日あたりの基本料金</a:t>
            </a:r>
            <a:r>
              <a:rPr lang="en-US" altLang="ja-JP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</a:t>
            </a:r>
            <a:r>
              <a:rPr lang="ja-JP" altLang="en-US" sz="70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掲載日数での算出となります。</a:t>
            </a:r>
          </a:p>
        </p:txBody>
      </p:sp>
      <p:sp>
        <p:nvSpPr>
          <p:cNvPr id="6" name="円/楕円 19">
            <a:extLst>
              <a:ext uri="{FF2B5EF4-FFF2-40B4-BE49-F238E27FC236}">
                <a16:creationId xmlns:a16="http://schemas.microsoft.com/office/drawing/2014/main" id="{C15AF181-2412-A9C3-D5CA-797564EC037A}"/>
              </a:ext>
            </a:extLst>
          </p:cNvPr>
          <p:cNvSpPr>
            <a:spLocks noChangeAspect="1"/>
          </p:cNvSpPr>
          <p:nvPr/>
        </p:nvSpPr>
        <p:spPr>
          <a:xfrm>
            <a:off x="7721733" y="2441212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プレースホルダー 35">
            <a:extLst>
              <a:ext uri="{FF2B5EF4-FFF2-40B4-BE49-F238E27FC236}">
                <a16:creationId xmlns:a16="http://schemas.microsoft.com/office/drawing/2014/main" id="{A58682E3-AD1C-3B11-D738-FD2895A8DEBE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</p:spTree>
    <p:extLst>
      <p:ext uri="{BB962C8B-B14F-4D97-AF65-F5344CB8AC3E}">
        <p14:creationId xmlns:p14="http://schemas.microsoft.com/office/powerpoint/2010/main" val="1269720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E7C6D-8518-600A-F092-4D707ADB3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3CA5DC95-7E94-807A-8604-EBD25A9890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i="0">
                <a:latin typeface="Meiryo" panose="020B0604030504040204" pitchFamily="34" charset="-128"/>
                <a:ea typeface="Meiryo" panose="020B0604030504040204" pitchFamily="34" charset="-128"/>
              </a:rPr>
              <a:t>商品スペック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86F7F46D-6107-2AED-9F1D-3B28531E321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5" name="角丸四角形 4">
            <a:extLst>
              <a:ext uri="{FF2B5EF4-FFF2-40B4-BE49-F238E27FC236}">
                <a16:creationId xmlns:a16="http://schemas.microsoft.com/office/drawing/2014/main" id="{6F3F5BBD-64A2-E01A-AB61-6CA217B097F9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sp>
        <p:nvSpPr>
          <p:cNvPr id="12" name="テキスト プレースホルダー 35">
            <a:extLst>
              <a:ext uri="{FF2B5EF4-FFF2-40B4-BE49-F238E27FC236}">
                <a16:creationId xmlns:a16="http://schemas.microsoft.com/office/drawing/2014/main" id="{2FBF0E2A-D223-17B8-A728-71471F10408D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b="1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26CF36C7-E78D-8F97-2B3D-7DA1B4B4D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751449"/>
              </p:ext>
            </p:extLst>
          </p:nvPr>
        </p:nvGraphicFramePr>
        <p:xfrm>
          <a:off x="408303" y="934341"/>
          <a:ext cx="11233152" cy="4153406"/>
        </p:xfrm>
        <a:graphic>
          <a:graphicData uri="http://schemas.openxmlformats.org/drawingml/2006/table">
            <a:tbl>
              <a:tblPr bandRow="1"/>
              <a:tblGrid>
                <a:gridCol w="2578737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5911215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161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乗換案内　路線指定　トップパネル　</a:t>
                      </a:r>
                      <a:r>
                        <a:rPr kumimoji="1" lang="en-US" altLang="ja-JP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地域（都道府県）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1358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94266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ヤフー提供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（共通オーディエンス）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リスト参照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25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F4A0BF0-CE89-04F5-9C09-8A1921227A61}"/>
              </a:ext>
            </a:extLst>
          </p:cNvPr>
          <p:cNvSpPr txBox="1"/>
          <p:nvPr/>
        </p:nvSpPr>
        <p:spPr>
          <a:xfrm>
            <a:off x="408303" y="5202594"/>
            <a:ext cx="11199519" cy="1371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は「基本料金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ターゲティングごとに設定されている掛け率」（小数点以下切り捨て）によって決定されます。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掛け率の最大値は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倍になります。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例：性別、年齢、オーディエンスリスト（興味関心、購買意向、属性・ライフイベント）を設定した場合、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1.2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1.2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=2.16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倍となりますが、最大値が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倍のため、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1.5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倍で設定可能となります。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オーディエンスリストを複数選択した場合、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掛け率は高い方が選択されます。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「枠購入型」や「時間帯ジャック購入型」配信商品の場合は、ターゲティング項目ごとの「</a:t>
            </a:r>
            <a:r>
              <a:rPr lang="en-US" altLang="ja-JP" sz="800" dirty="0" err="1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掛け率」を含んだ金額を記載しています。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lvl="0">
              <a:lnSpc>
                <a:spcPct val="110000"/>
              </a:lnSpc>
              <a:defRPr/>
            </a:pP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オーディエンスリストの詳細は、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 ヘルプを参照してください。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https://ads-help.yahoo-net.jp/s/article/H000044833?language=ja</a:t>
            </a:r>
            <a:endParaRPr lang="en-US" altLang="ja-JP" sz="8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111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B6C3403B-C870-F947-1166-099BB1E68D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/>
      </p:pic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060C559-B652-029C-6B25-63FBBD5573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その他・注意事項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FEC2A57-3E72-9C16-3FC9-E1D903256AB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/>
              <a:t>03</a:t>
            </a:r>
            <a:endParaRPr kumimoji="1" lang="ja-JP" altLang="en-US"/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41E7C21-B615-B9A8-0BD5-48B5321400B5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41450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C635152A-5674-BD19-B42B-844F21AA0A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solidFill>
                  <a:srgbClr val="000048"/>
                </a:solidFill>
              </a:rPr>
              <a:t>掲載制限カテゴリー</a:t>
            </a:r>
            <a:endParaRPr kumimoji="1" lang="ja-JP" altLang="en-US">
              <a:solidFill>
                <a:srgbClr val="000048"/>
              </a:solidFill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9436D2B-1157-B5F4-94DA-9E0E4B4D0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17456"/>
              </p:ext>
            </p:extLst>
          </p:nvPr>
        </p:nvGraphicFramePr>
        <p:xfrm>
          <a:off x="365515" y="873760"/>
          <a:ext cx="11460970" cy="5222240"/>
        </p:xfrm>
        <a:graphic>
          <a:graphicData uri="http://schemas.openxmlformats.org/drawingml/2006/table">
            <a:tbl>
              <a:tblPr firstCol="1" bandRow="1"/>
              <a:tblGrid>
                <a:gridCol w="330573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26469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48245852"/>
                    </a:ext>
                  </a:extLst>
                </a:gridCol>
                <a:gridCol w="2178278">
                  <a:extLst>
                    <a:ext uri="{9D8B030D-6E8A-4147-A177-3AD203B41FA5}">
                      <a16:colId xmlns:a16="http://schemas.microsoft.com/office/drawing/2014/main" val="3152218519"/>
                    </a:ext>
                  </a:extLst>
                </a:gridCol>
                <a:gridCol w="2038809">
                  <a:extLst>
                    <a:ext uri="{9D8B030D-6E8A-4147-A177-3AD203B41FA5}">
                      <a16:colId xmlns:a16="http://schemas.microsoft.com/office/drawing/2014/main" val="2783873915"/>
                    </a:ext>
                  </a:extLst>
                </a:gridCol>
              </a:tblGrid>
              <a:tr h="45613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>
                          <a:solidFill>
                            <a:schemeClr val="bg1"/>
                          </a:solidFill>
                        </a:rPr>
                        <a:t>カテゴリー名</a:t>
                      </a:r>
                      <a:endParaRPr kumimoji="1" lang="ja-JP" altLang="en-US" sz="900" b="1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marT="3600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u="none" strike="noStrike" kern="120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</a:rPr>
                        <a:t>Yahoo!</a:t>
                      </a:r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</a:rPr>
                        <a:t>到着駅指定　プライムディスプレイ　</a:t>
                      </a:r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トップパネル　</a:t>
                      </a:r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230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2485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26926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2485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23819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2278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967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2071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23819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9677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2694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</a:t>
                      </a:r>
                      <a:endParaRPr lang="en-US" altLang="ja-JP" sz="850" b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（銀行グループ・上場企業を除く）、商工ローン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25872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2485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23819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2485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2071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3395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</a:t>
                      </a:r>
                      <a:endParaRPr lang="en-US" altLang="ja-JP" sz="850" b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（医療脱毛・増毛育毛サービス除く）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26108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2174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830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</a:tbl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E12E416-AFDA-2855-6D7E-9ECA639BFC00}"/>
              </a:ext>
            </a:extLst>
          </p:cNvPr>
          <p:cNvSpPr/>
          <p:nvPr/>
        </p:nvSpPr>
        <p:spPr>
          <a:xfrm>
            <a:off x="7933001" y="6207634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B7B15EF-D63E-6FFE-D372-73DD29E2C11B}"/>
              </a:ext>
            </a:extLst>
          </p:cNvPr>
          <p:cNvSpPr/>
          <p:nvPr/>
        </p:nvSpPr>
        <p:spPr>
          <a:xfrm>
            <a:off x="8093960" y="6207634"/>
            <a:ext cx="190338" cy="115018"/>
          </a:xfrm>
          <a:prstGeom prst="rect">
            <a:avLst/>
          </a:prstGeom>
          <a:solidFill>
            <a:srgbClr val="002AFF">
              <a:alpha val="9804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7957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54617-D11B-CA29-35B6-6333BD100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86347C10-9B44-CFB2-908D-9414201840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12CA5F2B-75C0-3519-1144-4FC7AAD615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AC3CECBA-BC07-C63F-A554-C62096641B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solidFill>
                  <a:srgbClr val="000048"/>
                </a:solidFill>
              </a:rPr>
              <a:t>掲載制限カテゴリー</a:t>
            </a:r>
            <a:endParaRPr kumimoji="1" lang="ja-JP" altLang="en-US">
              <a:solidFill>
                <a:srgbClr val="000048"/>
              </a:solidFill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2B5E5E06-8399-B813-DC88-619B12CC17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709382"/>
              </p:ext>
            </p:extLst>
          </p:nvPr>
        </p:nvGraphicFramePr>
        <p:xfrm>
          <a:off x="365515" y="1015126"/>
          <a:ext cx="11460970" cy="4332710"/>
        </p:xfrm>
        <a:graphic>
          <a:graphicData uri="http://schemas.openxmlformats.org/drawingml/2006/table">
            <a:tbl>
              <a:tblPr firstCol="1" bandRow="1"/>
              <a:tblGrid>
                <a:gridCol w="330573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26469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48245852"/>
                    </a:ext>
                  </a:extLst>
                </a:gridCol>
                <a:gridCol w="2178278">
                  <a:extLst>
                    <a:ext uri="{9D8B030D-6E8A-4147-A177-3AD203B41FA5}">
                      <a16:colId xmlns:a16="http://schemas.microsoft.com/office/drawing/2014/main" val="3152218519"/>
                    </a:ext>
                  </a:extLst>
                </a:gridCol>
                <a:gridCol w="2038809">
                  <a:extLst>
                    <a:ext uri="{9D8B030D-6E8A-4147-A177-3AD203B41FA5}">
                      <a16:colId xmlns:a16="http://schemas.microsoft.com/office/drawing/2014/main" val="2783873915"/>
                    </a:ext>
                  </a:extLst>
                </a:gridCol>
              </a:tblGrid>
              <a:tr h="46714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>
                          <a:solidFill>
                            <a:schemeClr val="bg1"/>
                          </a:solidFill>
                        </a:rPr>
                        <a:t>カテゴリー名</a:t>
                      </a:r>
                      <a:endParaRPr kumimoji="1" lang="ja-JP" altLang="en-US" sz="900" b="1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marT="3600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到着駅指定　トップパネル　</a:t>
                      </a:r>
                      <a:endParaRPr kumimoji="1" lang="en-US" altLang="ja-JP" sz="900" b="1" i="0" u="none" strike="noStrike" kern="120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インパクト　</a:t>
                      </a:r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</a:rPr>
                        <a:t>Yahoo!</a:t>
                      </a:r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</a:rPr>
                        <a:t>乗換案内</a:t>
                      </a:r>
                    </a:p>
                    <a:p>
                      <a:pPr algn="ctr"/>
                      <a:r>
                        <a:rPr kumimoji="1" lang="ja-JP" altLang="en-US" sz="900" b="1" kern="1200">
                          <a:solidFill>
                            <a:schemeClr val="bg1"/>
                          </a:solidFill>
                        </a:rPr>
                        <a:t>到着駅指定　プライムディスプレイ　</a:t>
                      </a:r>
                      <a:r>
                        <a:rPr kumimoji="1" lang="en-US" altLang="ja-JP" sz="900" b="1" kern="120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路線指定　トップパネル　</a:t>
                      </a:r>
                      <a:r>
                        <a:rPr kumimoji="1" lang="en-US" altLang="ja-JP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652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23368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850" b="0" i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性的部位治療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955663"/>
                  </a:ext>
                </a:extLst>
              </a:tr>
              <a:tr h="341891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性を連想させるクリエイティブ</a:t>
                      </a:r>
                      <a:endParaRPr lang="en-US" altLang="ja-JP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 fontAlgn="ctr"/>
                      <a:r>
                        <a:rPr lang="ja-JP" altLang="en-US" sz="850" b="0" i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（デジタルエンターテインメント）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539332"/>
                  </a:ext>
                </a:extLst>
              </a:tr>
              <a:tr h="24256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24442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26885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32512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</a:t>
                      </a:r>
                      <a:endParaRPr lang="en-US" altLang="ja-JP" sz="850" b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出会い系サイト、結婚紹介、インターネット異性紹介業</a:t>
                      </a:r>
                      <a:r>
                        <a:rPr lang="en-US" altLang="ja-JP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2659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27843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24846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21850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ja-JP" altLang="en-US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ja-JP" altLang="en-US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24157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22996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 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endParaRPr kumimoji="1" lang="en-US" altLang="ja-JP" sz="900" b="1" i="0" u="none" strike="noStrike" kern="120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  <a:tr h="235934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加熱式たばこ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tx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tx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tx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chemeClr val="tx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742936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電子たばこ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  <a:endParaRPr kumimoji="1" lang="en-US" altLang="ja-JP" sz="900" b="1" i="0" u="none" strike="noStrike" kern="1200">
                        <a:solidFill>
                          <a:schemeClr val="tx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  <a:endParaRPr kumimoji="1" lang="en-US" altLang="ja-JP" sz="900" b="1" i="0" u="none" strike="noStrike" kern="1200">
                        <a:solidFill>
                          <a:schemeClr val="tx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  <a:endParaRPr kumimoji="1" lang="en-US" altLang="ja-JP" sz="900" b="1" i="0" u="none" strike="noStrike" kern="1200">
                        <a:solidFill>
                          <a:schemeClr val="tx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kumimoji="1" lang="en-US" altLang="ja-JP" sz="900" b="1" i="0" u="none" strike="noStrike" kern="120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×</a:t>
                      </a:r>
                      <a:endParaRPr kumimoji="1" lang="en-US" altLang="ja-JP" sz="900" b="1" i="0" u="none" strike="noStrike" kern="1200">
                        <a:solidFill>
                          <a:schemeClr val="tx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664574"/>
                  </a:ext>
                </a:extLst>
              </a:tr>
            </a:tbl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0B221F5-517F-7424-9D88-7542CDCF9970}"/>
              </a:ext>
            </a:extLst>
          </p:cNvPr>
          <p:cNvSpPr/>
          <p:nvPr/>
        </p:nvSpPr>
        <p:spPr>
          <a:xfrm>
            <a:off x="7933001" y="6160488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068E0B9-8F55-EB41-E02A-63B3AFB3346F}"/>
              </a:ext>
            </a:extLst>
          </p:cNvPr>
          <p:cNvSpPr/>
          <p:nvPr/>
        </p:nvSpPr>
        <p:spPr>
          <a:xfrm>
            <a:off x="8073640" y="6160488"/>
            <a:ext cx="190338" cy="115018"/>
          </a:xfrm>
          <a:prstGeom prst="rect">
            <a:avLst/>
          </a:prstGeom>
          <a:solidFill>
            <a:srgbClr val="002AFF">
              <a:alpha val="9804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814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プレースホルダー 10">
            <a:extLst>
              <a:ext uri="{FF2B5EF4-FFF2-40B4-BE49-F238E27FC236}">
                <a16:creationId xmlns:a16="http://schemas.microsoft.com/office/drawing/2014/main" id="{83FBD00F-77AA-93C7-31A2-FA74AFB239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37" b="137"/>
          <a:stretch/>
        </p:blipFill>
        <p:spPr>
          <a:solidFill>
            <a:srgbClr val="FFFFFF"/>
          </a:solidFill>
        </p:spPr>
      </p:pic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4A29292-73BA-9A2F-5F05-E36BF8F774F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/>
              <a:t>概要</a:t>
            </a:r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674F640-62D4-F9A0-1F1C-08F19ECDCC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/>
              <a:t>01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153478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FA8DE-9CC6-8B23-3FCD-3F0AAF3F7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FDECBDB2-598C-C275-86DA-F806CE7D0B7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475C7351-E1DE-C691-1C06-331FC7558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ABAEDD4E-C642-41D3-593D-2271B479D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>
                <a:solidFill>
                  <a:srgbClr val="000048"/>
                </a:solidFill>
              </a:rPr>
              <a:t>掲載制限カテゴリー</a:t>
            </a:r>
            <a:endParaRPr kumimoji="1" lang="ja-JP" altLang="en-US">
              <a:solidFill>
                <a:srgbClr val="000048"/>
              </a:solidFill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5D3D9B77-A695-FEEC-C415-67DE00663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153618"/>
              </p:ext>
            </p:extLst>
          </p:nvPr>
        </p:nvGraphicFramePr>
        <p:xfrm>
          <a:off x="479425" y="3277514"/>
          <a:ext cx="11248747" cy="1185970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  <a:endParaRPr kumimoji="1" lang="en-US" altLang="ja-JP" sz="1100" b="0" kern="1200" noProof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/>
                        </a:rPr>
                        <a:t>掲載制限カテゴリー確認　依頼フォーム</a:t>
                      </a:r>
                      <a:br>
                        <a:rPr kumimoji="1" lang="en-US" altLang="ja-JP" sz="1000" b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2FA6B53-EC21-3006-7EA0-979FDAC3BE84}"/>
              </a:ext>
            </a:extLst>
          </p:cNvPr>
          <p:cNvSpPr txBox="1"/>
          <p:nvPr/>
        </p:nvSpPr>
        <p:spPr>
          <a:xfrm>
            <a:off x="479425" y="1089025"/>
            <a:ext cx="11233150" cy="21328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広告主様の訴求したい商品</a:t>
            </a:r>
            <a:r>
              <a:rPr lang="en-US" altLang="ja-JP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サービスが掲載制限カテゴリーに該当する場合、掲載を制限させていただくことがあります。</a:t>
            </a:r>
            <a:br>
              <a:rPr lang="en-US" altLang="ja-JP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ディスプレイ広告（予約型）の掲載制限に関わる各カテゴリーの定義は</a:t>
            </a: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  <a:hlinkClick r:id="rId4"/>
              </a:rPr>
              <a:t>掲載制限カテゴリー定義</a:t>
            </a: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 を参照ください。</a:t>
            </a:r>
            <a:endParaRPr lang="en-US" altLang="ja-JP" sz="11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該当の可否について判断が難しい場合には、</a:t>
            </a:r>
            <a:r>
              <a:rPr lang="ja-JP" altLang="en-US" sz="1400">
                <a:solidFill>
                  <a:srgbClr val="FF0000"/>
                </a:solidFill>
                <a:latin typeface="Calibri" panose="020F0502020204030204"/>
                <a:ea typeface="メイリオ" panose="020B0604030504040204" pitchFamily="50" charset="-128"/>
                <a:hlinkClick r:id="rId3"/>
              </a:rPr>
              <a:t>事前確認用フォーム</a:t>
            </a: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をご利用ください（審査目安：</a:t>
            </a:r>
            <a:r>
              <a:rPr lang="en-US" altLang="ja-JP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3</a:t>
            </a: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営業日）。</a:t>
            </a: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b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</a:b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掲載制限カテゴリーに該当すると判断できる場合は本フォームでの確認依頼は不要です。判断に迷う場合に限りご利用ください。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掲載面・広告商品ごとの掲載制限や事前提案可否は本フォームにおける確認の対象外です。</a:t>
            </a: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1CE1CDF4-54E6-23EF-B17A-9F7DAEC41FD9}"/>
              </a:ext>
            </a:extLst>
          </p:cNvPr>
          <p:cNvSpPr txBox="1">
            <a:spLocks/>
          </p:cNvSpPr>
          <p:nvPr/>
        </p:nvSpPr>
        <p:spPr>
          <a:xfrm>
            <a:off x="1755837" y="4883979"/>
            <a:ext cx="9972335" cy="1224000"/>
          </a:xfrm>
          <a:prstGeom prst="rect">
            <a:avLst/>
          </a:prstGeom>
        </p:spPr>
        <p:txBody>
          <a:bodyPr lIns="0" tIns="36000" rIns="0" bIns="0" anchor="ctr"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予約時に登録いただいた掲載制限の内容と、入稿後の広告カテゴリー審査に差異がある場合「カテゴリー差分」のメールが送付されます。</a:t>
            </a:r>
            <a:endParaRPr lang="en-US" altLang="ja-JP" sz="1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必ずご確認いただきますようお願いします。</a:t>
            </a:r>
          </a:p>
          <a:p>
            <a:pPr defTabSz="9144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ja-JP">
              <a:cs typeface="Calibri" panose="020F0502020204030204"/>
            </a:endParaRPr>
          </a:p>
        </p:txBody>
      </p:sp>
      <p:pic>
        <p:nvPicPr>
          <p:cNvPr id="5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55BE6426-5608-C60B-AC86-FD1F5C0886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491781" y="5047920"/>
            <a:ext cx="970646" cy="89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875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F6915-C272-D983-E899-562A81063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3283212-4F29-B55F-BD59-81FC7A1D3757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3E4CF4C3-23F3-1247-DCCB-C0131889F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F76FCA2A-A4DA-BE6A-FED8-865B132867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/>
              <a:t>入稿前審査</a:t>
            </a:r>
            <a:endParaRPr lang="ja-JP" altLang="en-US" sz="1600">
              <a:solidFill>
                <a:schemeClr val="accent6"/>
              </a:solidFill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4D285855-9DB4-7B15-873D-C0B8CE8E5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301615"/>
              </p:ext>
            </p:extLst>
          </p:nvPr>
        </p:nvGraphicFramePr>
        <p:xfrm>
          <a:off x="479425" y="1800164"/>
          <a:ext cx="11248747" cy="3759162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A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1" i="0" kern="1200">
                          <a:solidFill>
                            <a:srgbClr val="0D0D0D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ブランドパネルが対象です。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A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ブランドリフト調査</a:t>
                      </a:r>
                      <a:br>
                        <a:rPr kumimoji="1" lang="en-US" altLang="ja-JP" sz="1000" b="0">
                          <a:solidFill>
                            <a:srgbClr val="595959"/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</a:br>
                      <a:r>
                        <a:rPr kumimoji="1" lang="ja-JP" altLang="en-US" sz="10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入稿前審査依頼フォーム</a:t>
                      </a:r>
                      <a:endParaRPr lang="en-US" altLang="ja-JP" sz="1000" b="0"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パネル クインティ、ブランドパネル トップカバー、</a:t>
                      </a:r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Talk Head View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Premium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含む）を除く。）</a:t>
                      </a:r>
                      <a:endParaRPr kumimoji="1" lang="en-US" altLang="ja-JP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※</a:t>
                      </a:r>
                      <a:r>
                        <a:rPr lang="en-US" sz="1000" b="0" i="0" u="none" strike="noStrike" noProof="0" err="1">
                          <a:solidFill>
                            <a:srgbClr val="0D0D0D"/>
                          </a:solidFill>
                          <a:latin typeface="Meiryo"/>
                        </a:rPr>
                        <a:t>ブランドパネル</a:t>
                      </a:r>
                      <a:r>
                        <a:rPr lang="en-US" sz="1000" b="0" i="0" u="none" strike="noStrike" noProof="0">
                          <a:solidFill>
                            <a:srgbClr val="0D0D0D"/>
                          </a:solidFill>
                          <a:latin typeface="Meiryo"/>
                        </a:rPr>
                        <a:t>　</a:t>
                      </a:r>
                      <a:r>
                        <a:rPr lang="en-US" sz="1000" b="0" i="0" u="none" strike="noStrike" noProof="0" err="1">
                          <a:solidFill>
                            <a:srgbClr val="0D0D0D"/>
                          </a:solidFill>
                          <a:latin typeface="Meiryo"/>
                        </a:rPr>
                        <a:t>トップインパクト、パノラマ、トピックスPRなどの予約型専用広告が対象です。予約型専用広告の詳細は入稿規定をご確認ください</a:t>
                      </a:r>
                      <a:r>
                        <a:rPr lang="en-US" sz="1000" b="0" i="0" u="none" strike="noStrike" noProof="0">
                          <a:solidFill>
                            <a:srgbClr val="0D0D0D"/>
                          </a:solidFill>
                          <a:latin typeface="Meiryo"/>
                        </a:rPr>
                        <a:t>。</a:t>
                      </a:r>
                      <a:endParaRPr lang="ja-JP" altLang="en-US" sz="1000" b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4"/>
                        </a:rPr>
                        <a:t>https://ads-help.yahoo-net.jp/s/article/H000044534</a:t>
                      </a:r>
                      <a:endParaRPr kumimoji="1" lang="en-US" altLang="ja-JP" sz="1000" b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掲載反映日の</a:t>
                      </a:r>
                      <a:endParaRPr lang="ja-JP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>
                          <a:solidFill>
                            <a:srgbClr val="002AFF"/>
                          </a:solidFill>
                          <a:latin typeface="Meiryo"/>
                          <a:ea typeface="Meiryo"/>
                        </a:rPr>
                        <a:t>11営業日前</a:t>
                      </a:r>
                      <a:r>
                        <a:rPr lang="ja-JP" sz="1000" b="0" i="0" u="none" strike="noStrike" noProof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まで</a:t>
                      </a:r>
                      <a:endParaRPr lang="ja-JP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（トピックスPRは7営業日前まで）</a:t>
                      </a:r>
                      <a:endParaRPr lang="ja-JP"/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5"/>
                        </a:rPr>
                        <a:t>ディスプレイ広告（予約型）入稿前審査依頼フォーム</a:t>
                      </a:r>
                      <a:endParaRPr kumimoji="1" lang="en-US" altLang="ja-JP" sz="1000" b="0" u="non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AAFF70F-70A6-96C7-8397-1D3A7221D266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88514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000048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9" y="270268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96523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002AFF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>
                <a:solidFill>
                  <a:srgbClr val="002AFF"/>
                </a:solidFill>
              </a:rPr>
              <a:t>重複期間</a:t>
            </a:r>
            <a:r>
              <a:rPr lang="ja-JP" altLang="en-US" sz="1200" b="1">
                <a:solidFill>
                  <a:srgbClr val="002AFF"/>
                </a:solidFill>
              </a:rPr>
              <a:t>（</a:t>
            </a:r>
            <a:r>
              <a:rPr lang="en-US" altLang="ja-JP" sz="1200" b="1">
                <a:solidFill>
                  <a:srgbClr val="002AFF"/>
                </a:solidFill>
              </a:rPr>
              <a:t>1</a:t>
            </a:r>
            <a:r>
              <a:rPr lang="ja-JP" altLang="en-US" sz="1200" b="1">
                <a:solidFill>
                  <a:srgbClr val="002AFF"/>
                </a:solidFill>
              </a:rPr>
              <a:t>カ月間）</a:t>
            </a:r>
            <a:endParaRPr kumimoji="1" lang="ja-JP" altLang="en-US" sz="1200" b="1">
              <a:solidFill>
                <a:srgbClr val="002AFF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重複期間より前に</a:t>
            </a:r>
            <a:endParaRPr kumimoji="1" lang="en-US" altLang="ja-JP" sz="120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rgbClr val="002AFF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重複期間内で</a:t>
            </a:r>
            <a:endParaRPr kumimoji="1" lang="en-US" altLang="ja-JP" sz="1200">
              <a:solidFill>
                <a:schemeClr val="bg1"/>
              </a:solidFill>
              <a:highlight>
                <a:srgbClr val="002AFF"/>
              </a:highlight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>
                <a:solidFill>
                  <a:schemeClr val="bg1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002AFF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>
                <a:solidFill>
                  <a:schemeClr val="bg1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000048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重複期間より後に</a:t>
            </a:r>
            <a:endParaRPr kumimoji="1" lang="en-US" altLang="ja-JP" sz="120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>
                <a:solidFill>
                  <a:srgbClr val="0D0D0D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427785" y="5192290"/>
            <a:ext cx="528954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200">
                <a:solidFill>
                  <a:srgbClr val="0D0D0D"/>
                </a:solidFill>
              </a:rPr>
              <a:t>既存</a:t>
            </a:r>
            <a:r>
              <a:rPr kumimoji="1" lang="ja-JP" altLang="en-US" sz="1200">
                <a:solidFill>
                  <a:srgbClr val="0D0D0D"/>
                </a:solidFill>
              </a:rPr>
              <a:t>リリース商品、最新リリース商品のどちらもご利用いただけます</a:t>
            </a:r>
            <a:endParaRPr kumimoji="1" lang="en-US" altLang="ja-JP" sz="1200">
              <a:solidFill>
                <a:srgbClr val="0D0D0D"/>
              </a:solidFill>
            </a:endParaRPr>
          </a:p>
          <a:p>
            <a:pPr algn="l"/>
            <a:r>
              <a:rPr lang="ja-JP" altLang="en-US" sz="1200">
                <a:solidFill>
                  <a:srgbClr val="0D0D0D"/>
                </a:solidFill>
              </a:rPr>
              <a:t>（広告掲載できる商品スペックに違いはありません）</a:t>
            </a:r>
            <a:endParaRPr kumimoji="1" lang="ja-JP" altLang="en-US" sz="1200">
              <a:solidFill>
                <a:srgbClr val="0D0D0D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>
                <a:solidFill>
                  <a:srgbClr val="0D0D0D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16566307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F98AF-AD8C-87A7-79FB-7ED585F95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98F26-5245-5256-EDD8-188D4EC39F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DA002BDF-CBA1-CA30-BB7E-CEE623E6D4C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B0387EC-06C8-E584-152D-6574A7566C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solidFill>
                  <a:srgbClr val="000048"/>
                </a:solidFill>
              </a:rPr>
              <a:t>到着駅指定（</a:t>
            </a:r>
            <a:r>
              <a:rPr lang="en-US" altLang="ja-JP">
                <a:solidFill>
                  <a:srgbClr val="000048"/>
                </a:solidFill>
              </a:rPr>
              <a:t>SP</a:t>
            </a:r>
            <a:r>
              <a:rPr lang="ja-JP" altLang="en-US">
                <a:solidFill>
                  <a:srgbClr val="000048"/>
                </a:solidFill>
              </a:rPr>
              <a:t>）（</a:t>
            </a:r>
            <a:r>
              <a:rPr lang="en-US" altLang="ja-JP">
                <a:solidFill>
                  <a:srgbClr val="000048"/>
                </a:solidFill>
              </a:rPr>
              <a:t>PC</a:t>
            </a:r>
            <a:r>
              <a:rPr lang="ja-JP" altLang="en-US">
                <a:solidFill>
                  <a:srgbClr val="000048"/>
                </a:solidFill>
              </a:rPr>
              <a:t>）　共通注意事項</a:t>
            </a:r>
            <a:endParaRPr kumimoji="1" lang="ja-JP" altLang="en-US">
              <a:solidFill>
                <a:srgbClr val="000048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F71C7EF-DD89-4130-8E16-DEE88784CB59}"/>
              </a:ext>
            </a:extLst>
          </p:cNvPr>
          <p:cNvSpPr txBox="1"/>
          <p:nvPr/>
        </p:nvSpPr>
        <p:spPr>
          <a:xfrm>
            <a:off x="479425" y="1089025"/>
            <a:ext cx="11233149" cy="2260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■到着駅指定　トップパネル（</a:t>
            </a:r>
            <a:r>
              <a:rPr kumimoji="0" lang="en-US" altLang="ja-JP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）およびプライムディスプレイ（</a:t>
            </a:r>
            <a:r>
              <a:rPr kumimoji="0" lang="en-US" altLang="ja-JP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）商品において、</a:t>
            </a:r>
            <a:endParaRPr kumimoji="0" lang="en-US" altLang="ja-JP" sz="1400" b="0" i="0" u="none" strike="noStrike" kern="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在庫シミュレーション時のメッセージによっては、購入可能な場合がありますので、弊社担当営業までご連絡ください。</a:t>
            </a:r>
            <a:endParaRPr kumimoji="0" lang="en-US" altLang="ja-JP" sz="14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en-US" altLang="ja-JP" sz="14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メッセージ例</a:t>
            </a:r>
            <a:r>
              <a:rPr kumimoji="0" lang="en-US" altLang="ja-JP" sz="14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endParaRPr kumimoji="0" lang="en-US" altLang="ja-JP" sz="1400" b="0" i="0" u="none" strike="noStrike" kern="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・購入可能な場合のメッセージ</a:t>
            </a:r>
            <a:endParaRPr kumimoji="0" lang="en-US" altLang="ja-JP" sz="14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「</a:t>
            </a:r>
            <a:r>
              <a:rPr lang="ja-JP" altLang="en-US" sz="1400" b="1" i="0">
                <a:solidFill>
                  <a:srgbClr val="0D0D0D"/>
                </a:solidFill>
                <a:effectLst/>
                <a:latin typeface="Verdana" panose="020B0604030504040204" pitchFamily="34" charset="0"/>
              </a:rPr>
              <a:t>配信対象が少なすぎるため予約ができません。</a:t>
            </a:r>
            <a:r>
              <a:rPr lang="ja-JP" altLang="en-US" sz="1400" b="0" i="0">
                <a:solidFill>
                  <a:srgbClr val="0D0D0D"/>
                </a:solidFill>
                <a:effectLst/>
                <a:latin typeface="Verdana" panose="020B0604030504040204" pitchFamily="34" charset="0"/>
              </a:rPr>
              <a:t>ターゲティング設定等を変更してください。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」</a:t>
            </a:r>
            <a:endParaRPr kumimoji="0" lang="en-US" altLang="ja-JP" sz="1400" b="0" i="0" u="none" strike="noStrike" kern="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・売り切れで購入不可な場合のメッセージ例</a:t>
            </a:r>
            <a:endParaRPr kumimoji="0" lang="en-US" altLang="ja-JP" sz="1400" b="0" i="0" u="none" strike="noStrike" kern="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「</a:t>
            </a:r>
            <a:r>
              <a:rPr lang="ja-JP" altLang="en-US" sz="1400" b="1" i="0">
                <a:solidFill>
                  <a:srgbClr val="0D0D0D"/>
                </a:solidFill>
                <a:effectLst/>
                <a:latin typeface="Verdana" panose="020B0604030504040204" pitchFamily="34" charset="0"/>
              </a:rPr>
              <a:t>予約の確保ができません。</a:t>
            </a:r>
            <a:r>
              <a:rPr lang="ja-JP" altLang="en-US" sz="1400" b="0" i="0">
                <a:solidFill>
                  <a:srgbClr val="0D0D0D"/>
                </a:solidFill>
                <a:effectLst/>
                <a:latin typeface="Verdana" panose="020B0604030504040204" pitchFamily="34" charset="0"/>
              </a:rPr>
              <a:t>広告タイプ・スケジュール・ターゲティング設定等を変更してください。</a:t>
            </a:r>
            <a:r>
              <a:rPr kumimoji="0" lang="ja-JP" altLang="en-US" sz="14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」</a:t>
            </a:r>
            <a:endParaRPr kumimoji="0" lang="en-US" altLang="ja-JP" sz="1400" b="0" i="0" u="none" strike="noStrike" kern="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02270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A68EF-DC5C-AB93-DE10-2EA8A583C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5A69CDE-F32F-78D0-DF7B-437CC62968D5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A4C2231-C84D-D16D-782D-B75C91CD1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79424EAB-DC9A-DA1A-4AFD-B2CB3D0456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sz="1600"/>
              <a:t>ディスプレイ広告（予約型）　共通免責事項・注意事項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DC5270F-F64D-D0AA-74E7-6BDB63CEB232}"/>
              </a:ext>
            </a:extLst>
          </p:cNvPr>
          <p:cNvSpPr txBox="1"/>
          <p:nvPr/>
        </p:nvSpPr>
        <p:spPr>
          <a:xfrm>
            <a:off x="479425" y="1089025"/>
            <a:ext cx="11233149" cy="2700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本資料に記載の免責事項・注意事項のほか、広告取扱基本規定、広告掲載基準、入稿規定など各種規約、ガイドライン、ヘルプにも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ディスプレイ広告（予約型）に関する共通免責事項・注意事項があります。併せてご確認ください。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3"/>
              </a:rPr>
              <a:t>https://www.lycbiz.com/jp/download/yahoo/</a:t>
            </a:r>
            <a:b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400" dirty="0">
                <a:solidFill>
                  <a:srgbClr val="1D1C1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4"/>
              </a:rPr>
              <a:t>https://www.lycbiz.com/jp/terms-and-policies/yahoo/</a:t>
            </a:r>
            <a:endParaRPr lang="en-US" altLang="ja-JP" sz="14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ヤフー広告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5"/>
              </a:rPr>
              <a:t>https://ads-help.yahoo-net.jp/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                      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6"/>
              </a:rPr>
              <a:t>https://ads-help.yahoo-net.jp/s/article/H000044533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資料やツールに明示されている場合を除き、表示金額は消費税を含んでおりません。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07635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1A2AF-BFFE-9C05-14BA-9B616038F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3C28088-887D-2EA9-37A2-54BF49E52460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041F822F-2EDB-C567-AFA7-5070412F7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1A5D6781-5978-B78C-DF0F-DFC9C14AB5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sz="1600"/>
              <a:t>よくあるお問い合わせ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D60E8229-3AB4-190C-B0C2-879DB155444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/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3"/>
                        </a:rPr>
                        <a:t>https://portal.yadui.business.yahoo.co.jp/agencyportal/30335704/</a:t>
                      </a:r>
                      <a:endParaRPr kumimoji="1" lang="ja-JP" altLang="en-US" sz="14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4"/>
                        </a:rPr>
                        <a:t>https://form-business.yahoo.co.jp/claris/enqueteForm?inquiry_type=placement_restrictions</a:t>
                      </a:r>
                      <a:endParaRPr kumimoji="1" lang="en-US" altLang="ja-JP" sz="140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5"/>
                        </a:rPr>
                        <a:t>https://form-business.yahoo.co.jp/claris/enqueteForm?inquiry_type=guaranteed_review</a:t>
                      </a:r>
                      <a:endParaRPr kumimoji="1" lang="ja-JP" altLang="en-US" sz="140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5DBA05C-FB0B-ABF4-2168-45F4DC1D86E2}"/>
              </a:ext>
            </a:extLst>
          </p:cNvPr>
          <p:cNvCxnSpPr/>
          <p:nvPr/>
        </p:nvCxnSpPr>
        <p:spPr>
          <a:xfrm>
            <a:off x="479425" y="3683000"/>
            <a:ext cx="11233150" cy="0"/>
          </a:xfrm>
          <a:prstGeom prst="line">
            <a:avLst/>
          </a:prstGeom>
          <a:noFill/>
          <a:ln w="6350" cap="flat" cmpd="sng" algn="ctr">
            <a:solidFill>
              <a:srgbClr val="00003E">
                <a:alpha val="1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68F32C1-DB10-FF72-231A-E4E821BD1EAF}"/>
              </a:ext>
            </a:extLst>
          </p:cNvPr>
          <p:cNvCxnSpPr/>
          <p:nvPr/>
        </p:nvCxnSpPr>
        <p:spPr>
          <a:xfrm>
            <a:off x="492125" y="5384800"/>
            <a:ext cx="11233150" cy="0"/>
          </a:xfrm>
          <a:prstGeom prst="line">
            <a:avLst/>
          </a:prstGeom>
          <a:noFill/>
          <a:ln w="6350" cap="flat" cmpd="sng" algn="ctr">
            <a:solidFill>
              <a:srgbClr val="00003E">
                <a:alpha val="1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53205A9-4914-FDCB-E9E8-779697E5EBA6}"/>
              </a:ext>
            </a:extLst>
          </p:cNvPr>
          <p:cNvSpPr txBox="1"/>
          <p:nvPr/>
        </p:nvSpPr>
        <p:spPr>
          <a:xfrm>
            <a:off x="479425" y="1089025"/>
            <a:ext cx="11233150" cy="14357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よくあるお問い合わせのみ記載しております。ヘルプ、</a:t>
            </a:r>
            <a:r>
              <a:rPr lang="ja-JP" altLang="en-US" sz="14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お問い合わせ窓口</a:t>
            </a: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も併せてご利用ください。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 ヘルプ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ヤフー広告をご利用中のお客様専用問い合わせ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https://www.lycbiz.com/jp/contact/support/ly-ads/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62546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ja-JP" altLang="en-US"/>
              <a:t>この資料について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42F28FB-EB91-1ECF-3548-F0E5DE78936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498782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概要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9A74C0EE-3031-5F64-7DD4-9AD8C76FF1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DC0E71C-C6E4-BF44-C55A-7C06F1EF29AE}"/>
              </a:ext>
            </a:extLst>
          </p:cNvPr>
          <p:cNvSpPr txBox="1"/>
          <p:nvPr/>
        </p:nvSpPr>
        <p:spPr>
          <a:xfrm>
            <a:off x="557172" y="1063276"/>
            <a:ext cx="10798175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ja-JP" altLang="en-US" sz="1600">
                <a:solidFill>
                  <a:srgbClr val="0D0D0D"/>
                </a:solidFill>
                <a:latin typeface="Meiryo" panose="020B0604030504040204" pitchFamily="34" charset="-128"/>
              </a:rPr>
              <a:t>本資料は</a:t>
            </a:r>
            <a:r>
              <a:rPr lang="en-US" altLang="ja-JP" sz="1600">
                <a:solidFill>
                  <a:srgbClr val="0D0D0D"/>
                </a:solidFill>
                <a:latin typeface="Meiryo" panose="020B0604030504040204" pitchFamily="34" charset="-128"/>
              </a:rPr>
              <a:t>Yahoo!</a:t>
            </a:r>
            <a:r>
              <a:rPr lang="ja-JP" altLang="en-US" sz="1600">
                <a:solidFill>
                  <a:srgbClr val="0D0D0D"/>
                </a:solidFill>
                <a:latin typeface="Meiryo" panose="020B0604030504040204" pitchFamily="34" charset="-128"/>
              </a:rPr>
              <a:t>乗換案内のセールスシートです。その他商品のセールスシートや販促資料は下記をご覧ください</a:t>
            </a:r>
            <a:endParaRPr lang="en-US" altLang="ja-JP" sz="1600">
              <a:solidFill>
                <a:srgbClr val="0D0D0D"/>
              </a:solidFill>
              <a:latin typeface="Meiryo" panose="020B0604030504040204" pitchFamily="34" charset="-128"/>
            </a:endParaRPr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C6FAE239-7433-4BA0-B9C1-0701274ED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533331"/>
              </p:ext>
            </p:extLst>
          </p:nvPr>
        </p:nvGraphicFramePr>
        <p:xfrm>
          <a:off x="479425" y="1661538"/>
          <a:ext cx="11371022" cy="3520546"/>
        </p:xfrm>
        <a:graphic>
          <a:graphicData uri="http://schemas.openxmlformats.org/drawingml/2006/table">
            <a:tbl>
              <a:tblPr/>
              <a:tblGrid>
                <a:gridCol w="4692938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678084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0569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0459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</a:t>
                      </a:r>
                      <a:endParaRPr kumimoji="1" lang="en-US" altLang="ja-JP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乗換案内　</a:t>
                      </a:r>
                      <a:r>
                        <a:rPr kumimoji="1" lang="ja-JP" altLang="en-US" sz="100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00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0459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</a:t>
                      </a:r>
                      <a:endParaRPr kumimoji="1" lang="en-US" altLang="ja-JP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sz="1000" b="0" i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0" i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（エージェンシーポータル）</a:t>
                      </a:r>
                    </a:p>
                    <a:p>
                      <a:r>
                        <a:rPr kumimoji="1" lang="en-US" altLang="ja-JP" sz="1000" b="0" i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https://www.lycbiz.com/jp/download/</a:t>
                      </a:r>
                      <a:r>
                        <a:rPr kumimoji="1" lang="en-US" altLang="ja-JP" sz="1000" b="0" i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</a:t>
                      </a:r>
                      <a:r>
                        <a:rPr kumimoji="1" lang="en-US" altLang="ja-JP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Business</a:t>
                      </a:r>
                      <a:r>
                        <a:rPr kumimoji="1" lang="ja-JP" altLang="en-US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498233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フォーマットガイド</a:t>
                      </a:r>
                      <a:endParaRPr kumimoji="1" lang="ja-JP" altLang="en-US"/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kern="1200" noProof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（エージェンシーポータル）</a:t>
                      </a:r>
                      <a:endParaRPr kumimoji="1" lang="en-US" altLang="ja-JP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708088"/>
                  </a:ext>
                </a:extLst>
              </a:tr>
              <a:tr h="498233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事例カタログ</a:t>
                      </a:r>
                      <a:endParaRPr kumimoji="1" lang="ja-JP" altLang="en-US"/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975986"/>
                  </a:ext>
                </a:extLst>
              </a:tr>
              <a:tr h="100919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媒体資料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サービス媒体資料</a:t>
                      </a:r>
                      <a:endParaRPr kumimoji="1" lang="en-US" altLang="ja-JP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https://www.lycbiz.com/jp/download/</a:t>
                      </a:r>
                      <a:r>
                        <a:rPr kumimoji="1" lang="en-US" altLang="ja-JP" sz="1000" b="0" i="0" kern="120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</a:t>
                      </a:r>
                      <a:r>
                        <a:rPr kumimoji="1" lang="en-US" altLang="ja-JP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Business</a:t>
                      </a:r>
                      <a:r>
                        <a:rPr kumimoji="1" lang="ja-JP" altLang="en-US" sz="1000" b="0" i="0" kern="120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1">
            <a:extLst>
              <a:ext uri="{FF2B5EF4-FFF2-40B4-BE49-F238E27FC236}">
                <a16:creationId xmlns:a16="http://schemas.microsoft.com/office/drawing/2014/main" id="{9A21C7AB-8F8E-5CBC-0A0F-98F5DA42E915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1887538" y="252413"/>
            <a:ext cx="8137525" cy="33496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rgbClr val="00003E"/>
                </a:solidFill>
              </a:rPr>
              <a:t>Yahoo!</a:t>
            </a:r>
            <a:r>
              <a:rPr lang="ja-JP" altLang="en-US" dirty="0">
                <a:solidFill>
                  <a:srgbClr val="00003E"/>
                </a:solidFill>
              </a:rPr>
              <a:t>乗換案内</a:t>
            </a:r>
            <a:endParaRPr lang="en-US" altLang="ja-JP" dirty="0">
              <a:solidFill>
                <a:srgbClr val="00003E"/>
              </a:solidFill>
            </a:endParaRPr>
          </a:p>
          <a:p>
            <a:r>
              <a:rPr kumimoji="1" lang="en-US" altLang="ja-JP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ja-JP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~2027</a:t>
            </a:r>
            <a:r>
              <a:rPr kumimoji="1" lang="ja-JP" altLang="en-US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dirty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12" name="テキスト プレースホルダー 5">
            <a:extLst>
              <a:ext uri="{FF2B5EF4-FFF2-40B4-BE49-F238E27FC236}">
                <a16:creationId xmlns:a16="http://schemas.microsoft.com/office/drawing/2014/main" id="{51C7BCF8-1EFC-A02C-197B-521B57E3084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498782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/>
              <a:t>概要</a:t>
            </a:r>
          </a:p>
        </p:txBody>
      </p:sp>
      <p:pic>
        <p:nvPicPr>
          <p:cNvPr id="13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E7F87398-B608-704D-8000-0B57783AD1E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F8C340D-802E-4909-FE94-F188C7EEEB33}"/>
              </a:ext>
            </a:extLst>
          </p:cNvPr>
          <p:cNvSpPr txBox="1"/>
          <p:nvPr/>
        </p:nvSpPr>
        <p:spPr>
          <a:xfrm>
            <a:off x="7057459" y="435025"/>
            <a:ext cx="2221762" cy="3046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乗換案内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月）からの変更点</a:t>
            </a:r>
          </a:p>
        </p:txBody>
      </p:sp>
      <p:sp>
        <p:nvSpPr>
          <p:cNvPr id="3" name="角丸四角形 3">
            <a:extLst>
              <a:ext uri="{FF2B5EF4-FFF2-40B4-BE49-F238E27FC236}">
                <a16:creationId xmlns:a16="http://schemas.microsoft.com/office/drawing/2014/main" id="{41AD703D-077F-8A6B-029D-4993D04DF315}"/>
              </a:ext>
            </a:extLst>
          </p:cNvPr>
          <p:cNvSpPr/>
          <p:nvPr/>
        </p:nvSpPr>
        <p:spPr>
          <a:xfrm>
            <a:off x="172720" y="1986700"/>
            <a:ext cx="11400155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rgbClr val="0D0C0D"/>
                </a:solidFill>
                <a:latin typeface="Meiryo"/>
                <a:ea typeface="Meiryo"/>
              </a:rPr>
              <a:t>2026年9月30日</a:t>
            </a: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rgbClr val="0D0C0D"/>
                </a:solidFill>
                <a:latin typeface="Meiryo"/>
                <a:ea typeface="Meiryo"/>
              </a:rPr>
              <a:t>2026年8月5日</a:t>
            </a: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rgbClr val="0D0C0D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544424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1B379-B7C3-C662-85F5-28D3F6CB8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F1F439-316F-C51E-E417-93F266FB0B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/>
              <a:t>商品スペック</a:t>
            </a:r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E69C2E0-C32E-FD04-F975-121BD3AD09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/>
              <a:t>02</a:t>
            </a:r>
            <a:endParaRPr lang="ja-JP" altLang="en-US"/>
          </a:p>
        </p:txBody>
      </p:sp>
      <p:pic>
        <p:nvPicPr>
          <p:cNvPr id="7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9D8706D8-12D4-D54D-6658-B4BAA5A5B11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5302859" y="3110988"/>
            <a:ext cx="1586282" cy="1464484"/>
          </a:xfrm>
        </p:spPr>
      </p:pic>
    </p:spTree>
    <p:extLst>
      <p:ext uri="{BB962C8B-B14F-4D97-AF65-F5344CB8AC3E}">
        <p14:creationId xmlns:p14="http://schemas.microsoft.com/office/powerpoint/2010/main" val="462595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1AD5C-A0C1-1467-5476-DE925CF5E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E9F69D5-38BD-F86C-F972-15A38DD071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ja-JP" altLang="en-US"/>
              <a:t>商品一覧</a:t>
            </a: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EFCDBD29-1EF3-F677-EBCD-4361A072290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E1F8F9CD-4B27-3344-6962-F4FB4503D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8CC2D8F-73A4-CBDB-91E7-7EBF97A0F5E5}"/>
              </a:ext>
            </a:extLst>
          </p:cNvPr>
          <p:cNvSpPr txBox="1"/>
          <p:nvPr/>
        </p:nvSpPr>
        <p:spPr>
          <a:xfrm>
            <a:off x="786111" y="1133084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lang="en-US" altLang="ja-JP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E0729BCC-7657-35D6-89DE-F784ED6CD2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393" y="1690510"/>
            <a:ext cx="288000" cy="520176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3C7A8F0-4EF1-676B-F3BC-A1D070BFF2E9}"/>
              </a:ext>
            </a:extLst>
          </p:cNvPr>
          <p:cNvSpPr txBox="1"/>
          <p:nvPr/>
        </p:nvSpPr>
        <p:spPr>
          <a:xfrm>
            <a:off x="2120900" y="1806031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000" b="1">
                <a:solidFill>
                  <a:srgbClr val="FFFFFF"/>
                </a:solidFill>
                <a:latin typeface="Calibri" panose="020F0502020204030204"/>
                <a:ea typeface="メイリオ" panose="020B0604030504040204" pitchFamily="50" charset="-128"/>
              </a:rPr>
              <a:t>スマートフォン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C195EDC-932D-65E3-E357-8BAC7FC75B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393" y="2407377"/>
            <a:ext cx="576000" cy="43310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B8DE69-6797-811C-2836-B7F87D7189CA}"/>
              </a:ext>
            </a:extLst>
          </p:cNvPr>
          <p:cNvSpPr txBox="1"/>
          <p:nvPr/>
        </p:nvSpPr>
        <p:spPr>
          <a:xfrm>
            <a:off x="2120900" y="2486508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マルチデバイス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3A4AC11-8E52-5D2A-8DE8-951329A87F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32" y="3124340"/>
            <a:ext cx="575621" cy="47583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848A1A2-3B0A-C56A-A200-54ACAB9BC7E0}"/>
              </a:ext>
            </a:extLst>
          </p:cNvPr>
          <p:cNvSpPr txBox="1"/>
          <p:nvPr/>
        </p:nvSpPr>
        <p:spPr>
          <a:xfrm>
            <a:off x="2120900" y="3182779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PC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graphicFrame>
        <p:nvGraphicFramePr>
          <p:cNvPr id="11" name="表 4">
            <a:extLst>
              <a:ext uri="{FF2B5EF4-FFF2-40B4-BE49-F238E27FC236}">
                <a16:creationId xmlns:a16="http://schemas.microsoft.com/office/drawing/2014/main" id="{B77D0F6E-F981-C448-3894-C71953282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05900"/>
              </p:ext>
            </p:extLst>
          </p:nvPr>
        </p:nvGraphicFramePr>
        <p:xfrm>
          <a:off x="786111" y="1505230"/>
          <a:ext cx="10619777" cy="418988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62412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5935448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2421917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498989"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トップパネル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050" b="0" i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</a:p>
                    <a:p>
                      <a:pPr algn="ctr"/>
                      <a:endParaRPr kumimoji="1" lang="ja-JP" altLang="en-US" sz="1050" b="0" i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49898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トップパネル　インパクト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P.12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23996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到着駅指定　プライムディスプレイ</a:t>
                      </a:r>
                      <a:r>
                        <a:rPr kumimoji="1" lang="en-US" altLang="ja-JP" sz="105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kumimoji="1" lang="ja-JP" altLang="en-US" sz="1050" b="1" i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P.16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395483"/>
                  </a:ext>
                </a:extLst>
              </a:tr>
              <a:tr h="586191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i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スペシャル商品</a:t>
                      </a: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929470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路線指定　トップパネル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P.19</a:t>
                      </a:r>
                      <a:endParaRPr kumimoji="1" lang="ja-JP" altLang="en-US" sz="1050" b="0" i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698036"/>
                  </a:ext>
                </a:extLst>
              </a:tr>
            </a:tbl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29F09395-2049-2876-A8C5-E933E16B67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772" y="2285102"/>
            <a:ext cx="288000" cy="5201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AD5E198-6302-29C6-B965-FFC43B8BF9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435" y="3417700"/>
            <a:ext cx="575621" cy="475831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7602977E-C658-9BDD-EAB1-D3CB067993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596" y="4901301"/>
            <a:ext cx="288000" cy="52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28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BF616-FF6D-BEA2-AEFC-BE26F9B12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3CC3364D-F092-B9E3-EED3-ED61C48AD6D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50D6169B-7B26-6AA9-D002-D381CD66A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EF05F99E-D94B-ED09-1102-B9E53C3BD34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18" name="テキスト プレースホルダー 35">
            <a:extLst>
              <a:ext uri="{FF2B5EF4-FFF2-40B4-BE49-F238E27FC236}">
                <a16:creationId xmlns:a16="http://schemas.microsoft.com/office/drawing/2014/main" id="{C981C8C8-7900-C55E-DCBB-F12731FF5168}"/>
              </a:ext>
            </a:extLst>
          </p:cNvPr>
          <p:cNvSpPr txBox="1">
            <a:spLocks/>
          </p:cNvSpPr>
          <p:nvPr/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sp>
        <p:nvSpPr>
          <p:cNvPr id="19" name="角丸四角形 37">
            <a:extLst>
              <a:ext uri="{FF2B5EF4-FFF2-40B4-BE49-F238E27FC236}">
                <a16:creationId xmlns:a16="http://schemas.microsoft.com/office/drawing/2014/main" id="{B8CC0354-FE35-0DAB-4C6E-8672C25918E7}"/>
              </a:ext>
            </a:extLst>
          </p:cNvPr>
          <p:cNvSpPr/>
          <p:nvPr/>
        </p:nvSpPr>
        <p:spPr>
          <a:xfrm>
            <a:off x="3827066" y="3318575"/>
            <a:ext cx="2127768" cy="692904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20" name="円/楕円 38">
            <a:extLst>
              <a:ext uri="{FF2B5EF4-FFF2-40B4-BE49-F238E27FC236}">
                <a16:creationId xmlns:a16="http://schemas.microsoft.com/office/drawing/2014/main" id="{89F2B883-746A-AE92-AF21-1B489E87BCDD}"/>
              </a:ext>
            </a:extLst>
          </p:cNvPr>
          <p:cNvSpPr>
            <a:spLocks noChangeAspect="1"/>
          </p:cNvSpPr>
          <p:nvPr/>
        </p:nvSpPr>
        <p:spPr>
          <a:xfrm>
            <a:off x="3741758" y="3066539"/>
            <a:ext cx="504000" cy="504000"/>
          </a:xfrm>
          <a:prstGeom prst="ellipse">
            <a:avLst/>
          </a:prstGeom>
          <a:solidFill>
            <a:srgbClr val="00004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1" name="角丸四角形 46">
            <a:extLst>
              <a:ext uri="{FF2B5EF4-FFF2-40B4-BE49-F238E27FC236}">
                <a16:creationId xmlns:a16="http://schemas.microsoft.com/office/drawing/2014/main" id="{15689687-55F0-6BF1-C098-D6BDF4DF6CFC}"/>
              </a:ext>
            </a:extLst>
          </p:cNvPr>
          <p:cNvSpPr/>
          <p:nvPr/>
        </p:nvSpPr>
        <p:spPr>
          <a:xfrm>
            <a:off x="3834985" y="1835971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角丸四角形 47">
            <a:extLst>
              <a:ext uri="{FF2B5EF4-FFF2-40B4-BE49-F238E27FC236}">
                <a16:creationId xmlns:a16="http://schemas.microsoft.com/office/drawing/2014/main" id="{7D5F0BCF-E8B7-9A15-3081-C79EB86C4A4A}"/>
              </a:ext>
            </a:extLst>
          </p:cNvPr>
          <p:cNvSpPr/>
          <p:nvPr/>
        </p:nvSpPr>
        <p:spPr>
          <a:xfrm>
            <a:off x="3837183" y="2424069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620A5C2-9317-5EDA-F06B-D9662E499C27}"/>
              </a:ext>
            </a:extLst>
          </p:cNvPr>
          <p:cNvSpPr txBox="1"/>
          <p:nvPr/>
        </p:nvSpPr>
        <p:spPr>
          <a:xfrm>
            <a:off x="623154" y="5990974"/>
            <a:ext cx="8989036" cy="251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22568066-67D1-B6AF-A854-5F8B08D8F5CA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pic>
        <p:nvPicPr>
          <p:cNvPr id="2" name="図 1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98BB0634-E746-2E2C-2E5A-EA1E82AA95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8806" y="2025766"/>
            <a:ext cx="2238687" cy="34009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C90931E-DD8C-5372-CB14-E5D29E8F31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86"/>
          <a:stretch/>
        </p:blipFill>
        <p:spPr>
          <a:xfrm>
            <a:off x="6624199" y="1835699"/>
            <a:ext cx="2629536" cy="365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85C34-2F17-55B0-EF4F-E21622D6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0F195BCC-51CF-345C-383E-AEE0EF5320F5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A0AD8AA1-5215-0043-94D4-F6834679D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2" name="角丸四角形 15">
            <a:extLst>
              <a:ext uri="{FF2B5EF4-FFF2-40B4-BE49-F238E27FC236}">
                <a16:creationId xmlns:a16="http://schemas.microsoft.com/office/drawing/2014/main" id="{FFA96B85-ED6D-558C-5279-8A17EB44661F}"/>
              </a:ext>
            </a:extLst>
          </p:cNvPr>
          <p:cNvSpPr/>
          <p:nvPr/>
        </p:nvSpPr>
        <p:spPr>
          <a:xfrm>
            <a:off x="1735560" y="180116"/>
            <a:ext cx="1648383" cy="4108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3" name="テキスト プレースホルダー 35">
            <a:extLst>
              <a:ext uri="{FF2B5EF4-FFF2-40B4-BE49-F238E27FC236}">
                <a16:creationId xmlns:a16="http://schemas.microsoft.com/office/drawing/2014/main" id="{32A3D2C6-35CA-0DAF-E179-457238C2870E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到着駅指定広告　広告挙動</a:t>
            </a: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CABA5253-5F18-1693-3D14-F4D3B7B04BB8}"/>
              </a:ext>
            </a:extLst>
          </p:cNvPr>
          <p:cNvSpPr/>
          <p:nvPr/>
        </p:nvSpPr>
        <p:spPr bwMode="auto">
          <a:xfrm rot="5400000">
            <a:off x="3982749" y="3672830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18" name="二等辺三角形 17">
            <a:extLst>
              <a:ext uri="{FF2B5EF4-FFF2-40B4-BE49-F238E27FC236}">
                <a16:creationId xmlns:a16="http://schemas.microsoft.com/office/drawing/2014/main" id="{67434D60-8235-6814-AD98-B4815D4A543C}"/>
              </a:ext>
            </a:extLst>
          </p:cNvPr>
          <p:cNvSpPr/>
          <p:nvPr/>
        </p:nvSpPr>
        <p:spPr bwMode="auto">
          <a:xfrm rot="5400000">
            <a:off x="7151101" y="3672830"/>
            <a:ext cx="936104" cy="43204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" algn="ctr">
            <a:noFill/>
            <a:prstDash val="solid"/>
            <a:miter lim="800000"/>
            <a:headEnd/>
            <a:tailEnd/>
          </a:ln>
        </p:spPr>
        <p:txBody>
          <a:bodyPr lIns="0" tIns="0" rIns="0" b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Verdana" pitchFamily="34" charset="0"/>
            </a:endParaRPr>
          </a:p>
        </p:txBody>
      </p:sp>
      <p:sp>
        <p:nvSpPr>
          <p:cNvPr id="19" name="角丸四角形 46">
            <a:extLst>
              <a:ext uri="{FF2B5EF4-FFF2-40B4-BE49-F238E27FC236}">
                <a16:creationId xmlns:a16="http://schemas.microsoft.com/office/drawing/2014/main" id="{3F5435B4-9C2C-6277-A252-72082BE3F066}"/>
              </a:ext>
            </a:extLst>
          </p:cNvPr>
          <p:cNvSpPr/>
          <p:nvPr/>
        </p:nvSpPr>
        <p:spPr>
          <a:xfrm>
            <a:off x="1779574" y="1388953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solidFill>
                  <a:srgbClr val="0D0D0D"/>
                </a:solidFill>
              </a:rPr>
              <a:t>Yahoo!</a:t>
            </a:r>
            <a:r>
              <a:rPr lang="ja-JP" altLang="en-US" sz="1200" dirty="0">
                <a:solidFill>
                  <a:srgbClr val="0D0D0D"/>
                </a:solidFill>
              </a:rPr>
              <a:t>乗換案内で駅を検索</a:t>
            </a:r>
          </a:p>
        </p:txBody>
      </p:sp>
      <p:sp>
        <p:nvSpPr>
          <p:cNvPr id="20" name="角丸四角形 46">
            <a:extLst>
              <a:ext uri="{FF2B5EF4-FFF2-40B4-BE49-F238E27FC236}">
                <a16:creationId xmlns:a16="http://schemas.microsoft.com/office/drawing/2014/main" id="{3B8408FA-F9C0-119C-2A08-6F98FBDC9AD2}"/>
              </a:ext>
            </a:extLst>
          </p:cNvPr>
          <p:cNvSpPr/>
          <p:nvPr/>
        </p:nvSpPr>
        <p:spPr>
          <a:xfrm>
            <a:off x="4729977" y="1383605"/>
            <a:ext cx="2673151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rgbClr val="0D0D0D"/>
                </a:solidFill>
              </a:rPr>
              <a:t>（アプリのみ）経路一覧が表示</a:t>
            </a:r>
          </a:p>
        </p:txBody>
      </p:sp>
      <p:sp>
        <p:nvSpPr>
          <p:cNvPr id="21" name="角丸四角形 46">
            <a:extLst>
              <a:ext uri="{FF2B5EF4-FFF2-40B4-BE49-F238E27FC236}">
                <a16:creationId xmlns:a16="http://schemas.microsoft.com/office/drawing/2014/main" id="{AF4CF09A-44B2-04B8-C4F1-95E1619E01B6}"/>
              </a:ext>
            </a:extLst>
          </p:cNvPr>
          <p:cNvSpPr/>
          <p:nvPr/>
        </p:nvSpPr>
        <p:spPr>
          <a:xfrm>
            <a:off x="7862648" y="1188874"/>
            <a:ext cx="2673151" cy="6701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rgbClr val="0D0D0D"/>
                </a:solidFill>
              </a:rPr>
              <a:t>経路詳細が表示。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rgbClr val="0D0D0D"/>
                </a:solidFill>
              </a:rPr>
              <a:t>購入している駅が到着地に</a:t>
            </a:r>
            <a:endParaRPr lang="en-US" altLang="ja-JP" sz="1200" dirty="0">
              <a:solidFill>
                <a:srgbClr val="0D0D0D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srgbClr val="0D0D0D"/>
                </a:solidFill>
              </a:rPr>
              <a:t>なっている場合、広告が表示。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54912D5-8FE1-394C-78BC-31B66FC514C8}"/>
              </a:ext>
            </a:extLst>
          </p:cNvPr>
          <p:cNvSpPr/>
          <p:nvPr/>
        </p:nvSpPr>
        <p:spPr>
          <a:xfrm>
            <a:off x="1956847" y="4297680"/>
            <a:ext cx="1756633" cy="3934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AA53F52-B18D-4D84-CE30-49232C61DE26}"/>
              </a:ext>
            </a:extLst>
          </p:cNvPr>
          <p:cNvSpPr/>
          <p:nvPr/>
        </p:nvSpPr>
        <p:spPr>
          <a:xfrm>
            <a:off x="2035633" y="4360066"/>
            <a:ext cx="1756633" cy="3310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4" name="図 2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B0701CED-C60F-740A-47BD-3AD1491468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44" y="1882098"/>
            <a:ext cx="2286022" cy="4148091"/>
          </a:xfrm>
          <a:prstGeom prst="rect">
            <a:avLst/>
          </a:prstGeom>
        </p:spPr>
      </p:pic>
      <p:pic>
        <p:nvPicPr>
          <p:cNvPr id="25" name="図 24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42706F5D-E636-7F14-9B36-34DD15FF7B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155" y="1901665"/>
            <a:ext cx="2288793" cy="4148091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5F0FD04-23FB-EAD2-B32D-F872F8DB491C}"/>
              </a:ext>
            </a:extLst>
          </p:cNvPr>
          <p:cNvSpPr/>
          <p:nvPr/>
        </p:nvSpPr>
        <p:spPr>
          <a:xfrm>
            <a:off x="5194852" y="2319130"/>
            <a:ext cx="1742661" cy="3644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060A4B2-493F-5A6C-6DDC-67E4598359E9}"/>
              </a:ext>
            </a:extLst>
          </p:cNvPr>
          <p:cNvSpPr/>
          <p:nvPr/>
        </p:nvSpPr>
        <p:spPr>
          <a:xfrm>
            <a:off x="1970099" y="4350280"/>
            <a:ext cx="1742661" cy="3644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9" name="図 28" descr="携帯電話の画面のスクリーンショット&#10;&#10;AI 生成コンテンツは誤りを含む可能性があります。">
            <a:extLst>
              <a:ext uri="{FF2B5EF4-FFF2-40B4-BE49-F238E27FC236}">
                <a16:creationId xmlns:a16="http://schemas.microsoft.com/office/drawing/2014/main" id="{37BFE079-ED4C-9F94-3190-EA64F6F49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9794" y="1932312"/>
            <a:ext cx="2181529" cy="4086795"/>
          </a:xfrm>
          <a:prstGeom prst="rect">
            <a:avLst/>
          </a:prstGeom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E449270-93C8-3265-F9AF-FA573A629BD5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</p:spTree>
    <p:extLst>
      <p:ext uri="{BB962C8B-B14F-4D97-AF65-F5344CB8AC3E}">
        <p14:creationId xmlns:p14="http://schemas.microsoft.com/office/powerpoint/2010/main" val="6955216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SCレイアウト（広告主・代理店限定）">
  <a:themeElements>
    <a:clrScheme name="ユーザー定義 1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0D0D0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61</TotalTime>
  <Words>6738</Words>
  <Application>Microsoft Office PowerPoint</Application>
  <PresentationFormat>ワイド画面</PresentationFormat>
  <Paragraphs>1269</Paragraphs>
  <Slides>36</Slides>
  <Notes>15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7" baseType="lpstr">
      <vt:lpstr>メイリオ</vt:lpstr>
      <vt:lpstr>メイリオ</vt:lpstr>
      <vt:lpstr>メイリオ 本文</vt:lpstr>
      <vt:lpstr>Yu Gothic</vt:lpstr>
      <vt:lpstr>Arial</vt:lpstr>
      <vt:lpstr>Calibri</vt:lpstr>
      <vt:lpstr>Segoe UI</vt:lpstr>
      <vt:lpstr>Verdana</vt:lpstr>
      <vt:lpstr>Wingdings</vt:lpstr>
      <vt:lpstr>MSCレイアウト（広告主・代理店限定）</vt:lpstr>
      <vt:lpstr>think-cell 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平井 祐子</cp:lastModifiedBy>
  <cp:revision>15</cp:revision>
  <dcterms:created xsi:type="dcterms:W3CDTF">2020-02-26T07:28:11Z</dcterms:created>
  <dcterms:modified xsi:type="dcterms:W3CDTF">2026-07-17T01:49:22Z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2024-12-20T10:10:40Z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2136d603-fb2d-426d-b55a-6da54aec0485</vt:lpwstr>
  </property>
  <property fmtid="{D5CDD505-2E9C-101B-9397-08002B2CF9AE}" pid="8" name="MSIP_Label_defa4170-0d19-0005-0004-bc88714345d2_ContentBits">
    <vt:lpwstr>0</vt:lpwstr>
  </property>
</Properties>
</file>