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1"/>
  </p:notesMasterIdLst>
  <p:sldIdLst>
    <p:sldId id="469" r:id="rId2"/>
    <p:sldId id="572" r:id="rId3"/>
    <p:sldId id="745" r:id="rId4"/>
    <p:sldId id="544" r:id="rId5"/>
    <p:sldId id="759" r:id="rId6"/>
    <p:sldId id="760" r:id="rId7"/>
    <p:sldId id="761" r:id="rId8"/>
    <p:sldId id="714" r:id="rId9"/>
    <p:sldId id="558" r:id="rId10"/>
    <p:sldId id="750" r:id="rId11"/>
    <p:sldId id="751" r:id="rId12"/>
    <p:sldId id="752" r:id="rId13"/>
    <p:sldId id="753" r:id="rId14"/>
    <p:sldId id="720" r:id="rId15"/>
    <p:sldId id="737" r:id="rId16"/>
    <p:sldId id="754" r:id="rId17"/>
    <p:sldId id="755" r:id="rId18"/>
    <p:sldId id="756" r:id="rId19"/>
    <p:sldId id="726" r:id="rId20"/>
    <p:sldId id="757" r:id="rId21"/>
    <p:sldId id="758" r:id="rId22"/>
    <p:sldId id="698" r:id="rId23"/>
    <p:sldId id="763" r:id="rId24"/>
    <p:sldId id="2146849163" r:id="rId25"/>
    <p:sldId id="741" r:id="rId26"/>
    <p:sldId id="764" r:id="rId27"/>
    <p:sldId id="765" r:id="rId28"/>
    <p:sldId id="766" r:id="rId29"/>
    <p:sldId id="512"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5C"/>
    <a:srgbClr val="00003E"/>
    <a:srgbClr val="7F7F7F"/>
    <a:srgbClr val="F77911"/>
    <a:srgbClr val="D5D5D5"/>
    <a:srgbClr val="00003F"/>
    <a:srgbClr val="0D0C0D"/>
    <a:srgbClr val="000000"/>
    <a:srgbClr val="0D0D0D"/>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59" autoAdjust="0"/>
    <p:restoredTop sz="94953" autoAdjust="0"/>
  </p:normalViewPr>
  <p:slideViewPr>
    <p:cSldViewPr snapToGrid="0">
      <p:cViewPr varScale="1">
        <p:scale>
          <a:sx n="123" d="100"/>
          <a:sy n="123" d="100"/>
        </p:scale>
        <p:origin x="80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___.xlsx"/></Relationships>
</file>

<file path=ppt/charts/_rels/chart10.xml.rels><?xml version="1.0" encoding="UTF-8" standalone="yes"?>
<Relationships xmlns="http://schemas.openxmlformats.org/package/2006/relationships"><Relationship Id="rId3" Type="http://schemas.openxmlformats.org/officeDocument/2006/relationships/oleObject" Target="Book5"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______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Sheet1!$H$1</c:f>
              <c:strCache>
                <c:ptCount val="1"/>
                <c:pt idx="0">
                  <c:v>2024年</c:v>
                </c:pt>
              </c:strCache>
            </c:strRef>
          </c:tx>
          <c:spPr>
            <a:solidFill>
              <a:srgbClr val="CCCCD8"/>
            </a:solidFill>
            <a:ln>
              <a:noFill/>
            </a:ln>
            <a:effectLst/>
          </c:spPr>
          <c:invertIfNegative val="0"/>
          <c:cat>
            <c:strRef>
              <c:f>Sheet1!$G$2:$G$16</c:f>
              <c:strCache>
                <c:ptCount val="15"/>
                <c:pt idx="0">
                  <c:v>第1日</c:v>
                </c:pt>
                <c:pt idx="1">
                  <c:v>第2日</c:v>
                </c:pt>
                <c:pt idx="2">
                  <c:v>第3日</c:v>
                </c:pt>
                <c:pt idx="3">
                  <c:v>第4日</c:v>
                </c:pt>
                <c:pt idx="4">
                  <c:v>第5日</c:v>
                </c:pt>
                <c:pt idx="5">
                  <c:v>第6日</c:v>
                </c:pt>
                <c:pt idx="6">
                  <c:v>第7日</c:v>
                </c:pt>
                <c:pt idx="7">
                  <c:v>第8日</c:v>
                </c:pt>
                <c:pt idx="8">
                  <c:v>第9日</c:v>
                </c:pt>
                <c:pt idx="9">
                  <c:v>第10日</c:v>
                </c:pt>
                <c:pt idx="10">
                  <c:v>第11日</c:v>
                </c:pt>
                <c:pt idx="11">
                  <c:v>第12日</c:v>
                </c:pt>
                <c:pt idx="12">
                  <c:v>準々決勝</c:v>
                </c:pt>
                <c:pt idx="13">
                  <c:v>準決勝</c:v>
                </c:pt>
                <c:pt idx="14">
                  <c:v>決勝</c:v>
                </c:pt>
              </c:strCache>
            </c:strRef>
          </c:cat>
          <c:val>
            <c:numRef>
              <c:f>Sheet1!$H$2:$H$16</c:f>
              <c:numCache>
                <c:formatCode>#,##0</c:formatCode>
                <c:ptCount val="15"/>
                <c:pt idx="0">
                  <c:v>7605363</c:v>
                </c:pt>
                <c:pt idx="1">
                  <c:v>7162597</c:v>
                </c:pt>
                <c:pt idx="2">
                  <c:v>6198678</c:v>
                </c:pt>
                <c:pt idx="3">
                  <c:v>5882400</c:v>
                </c:pt>
                <c:pt idx="4">
                  <c:v>5893897</c:v>
                </c:pt>
                <c:pt idx="5">
                  <c:v>6625526</c:v>
                </c:pt>
                <c:pt idx="6">
                  <c:v>8158309</c:v>
                </c:pt>
                <c:pt idx="7">
                  <c:v>8896220</c:v>
                </c:pt>
                <c:pt idx="8">
                  <c:v>9240125</c:v>
                </c:pt>
                <c:pt idx="9">
                  <c:v>10167177</c:v>
                </c:pt>
                <c:pt idx="10">
                  <c:v>12015192</c:v>
                </c:pt>
                <c:pt idx="11">
                  <c:v>0</c:v>
                </c:pt>
                <c:pt idx="12">
                  <c:v>16643892</c:v>
                </c:pt>
                <c:pt idx="13">
                  <c:v>6926091</c:v>
                </c:pt>
                <c:pt idx="14">
                  <c:v>7370615</c:v>
                </c:pt>
              </c:numCache>
            </c:numRef>
          </c:val>
          <c:extLst>
            <c:ext xmlns:c16="http://schemas.microsoft.com/office/drawing/2014/chart" uri="{C3380CC4-5D6E-409C-BE32-E72D297353CC}">
              <c16:uniqueId val="{00000000-10E9-9E47-90A9-30623B385981}"/>
            </c:ext>
          </c:extLst>
        </c:ser>
        <c:ser>
          <c:idx val="1"/>
          <c:order val="1"/>
          <c:tx>
            <c:strRef>
              <c:f>Sheet1!$I$1</c:f>
              <c:strCache>
                <c:ptCount val="1"/>
                <c:pt idx="0">
                  <c:v>2025年</c:v>
                </c:pt>
              </c:strCache>
            </c:strRef>
          </c:tx>
          <c:spPr>
            <a:solidFill>
              <a:srgbClr val="00003E"/>
            </a:solidFill>
            <a:ln>
              <a:noFill/>
            </a:ln>
            <a:effectLst/>
          </c:spPr>
          <c:invertIfNegative val="0"/>
          <c:cat>
            <c:strRef>
              <c:f>Sheet1!$G$2:$G$16</c:f>
              <c:strCache>
                <c:ptCount val="15"/>
                <c:pt idx="0">
                  <c:v>第1日</c:v>
                </c:pt>
                <c:pt idx="1">
                  <c:v>第2日</c:v>
                </c:pt>
                <c:pt idx="2">
                  <c:v>第3日</c:v>
                </c:pt>
                <c:pt idx="3">
                  <c:v>第4日</c:v>
                </c:pt>
                <c:pt idx="4">
                  <c:v>第5日</c:v>
                </c:pt>
                <c:pt idx="5">
                  <c:v>第6日</c:v>
                </c:pt>
                <c:pt idx="6">
                  <c:v>第7日</c:v>
                </c:pt>
                <c:pt idx="7">
                  <c:v>第8日</c:v>
                </c:pt>
                <c:pt idx="8">
                  <c:v>第9日</c:v>
                </c:pt>
                <c:pt idx="9">
                  <c:v>第10日</c:v>
                </c:pt>
                <c:pt idx="10">
                  <c:v>第11日</c:v>
                </c:pt>
                <c:pt idx="11">
                  <c:v>第12日</c:v>
                </c:pt>
                <c:pt idx="12">
                  <c:v>準々決勝</c:v>
                </c:pt>
                <c:pt idx="13">
                  <c:v>準決勝</c:v>
                </c:pt>
                <c:pt idx="14">
                  <c:v>決勝</c:v>
                </c:pt>
              </c:strCache>
            </c:strRef>
          </c:cat>
          <c:val>
            <c:numRef>
              <c:f>Sheet1!$I$2:$I$16</c:f>
              <c:numCache>
                <c:formatCode>#,##0</c:formatCode>
                <c:ptCount val="15"/>
                <c:pt idx="0">
                  <c:v>3121782</c:v>
                </c:pt>
                <c:pt idx="1">
                  <c:v>13864836</c:v>
                </c:pt>
                <c:pt idx="2" formatCode="#,##0_ ">
                  <c:v>10369529</c:v>
                </c:pt>
                <c:pt idx="3" formatCode="#,##0_ ">
                  <c:v>18695216</c:v>
                </c:pt>
                <c:pt idx="4" formatCode="#,##0_ ">
                  <c:v>12596341</c:v>
                </c:pt>
                <c:pt idx="5" formatCode="#,##0_ ">
                  <c:v>12681123</c:v>
                </c:pt>
                <c:pt idx="6" formatCode="#,##0_ ">
                  <c:v>7404716</c:v>
                </c:pt>
                <c:pt idx="7" formatCode="#,##0_ ">
                  <c:v>10241089</c:v>
                </c:pt>
                <c:pt idx="8" formatCode="#,##0_ ">
                  <c:v>11112537</c:v>
                </c:pt>
                <c:pt idx="9" formatCode="#,##0_ ">
                  <c:v>15884509</c:v>
                </c:pt>
                <c:pt idx="10" formatCode="#,##0_ ">
                  <c:v>12279568</c:v>
                </c:pt>
                <c:pt idx="11" formatCode="#,##0_ ">
                  <c:v>19598998</c:v>
                </c:pt>
                <c:pt idx="12" formatCode="#,##0_ ">
                  <c:v>36906207</c:v>
                </c:pt>
                <c:pt idx="13" formatCode="#,##0_ ">
                  <c:v>21373040</c:v>
                </c:pt>
                <c:pt idx="14" formatCode="#,##0_ ">
                  <c:v>12000934</c:v>
                </c:pt>
              </c:numCache>
            </c:numRef>
          </c:val>
          <c:extLst>
            <c:ext xmlns:c16="http://schemas.microsoft.com/office/drawing/2014/chart" uri="{C3380CC4-5D6E-409C-BE32-E72D297353CC}">
              <c16:uniqueId val="{00000001-10E9-9E47-90A9-30623B385981}"/>
            </c:ext>
          </c:extLst>
        </c:ser>
        <c:dLbls>
          <c:showLegendKey val="0"/>
          <c:showVal val="0"/>
          <c:showCatName val="0"/>
          <c:showSerName val="0"/>
          <c:showPercent val="0"/>
          <c:showBubbleSize val="0"/>
        </c:dLbls>
        <c:gapWidth val="219"/>
        <c:overlap val="-27"/>
        <c:axId val="1535266751"/>
        <c:axId val="1535268543"/>
      </c:barChart>
      <c:catAx>
        <c:axId val="15352667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1535268543"/>
        <c:crosses val="autoZero"/>
        <c:auto val="1"/>
        <c:lblAlgn val="ctr"/>
        <c:lblOffset val="100"/>
        <c:noMultiLvlLbl val="0"/>
      </c:catAx>
      <c:valAx>
        <c:axId val="153526854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1535266751"/>
        <c:crosses val="autoZero"/>
        <c:crossBetween val="between"/>
      </c:valAx>
      <c:spPr>
        <a:noFill/>
        <a:ln>
          <a:noFill/>
        </a:ln>
        <a:effectLst/>
      </c:spPr>
    </c:plotArea>
    <c:legend>
      <c:legendPos val="b"/>
      <c:legendEntry>
        <c:idx val="1"/>
        <c:txPr>
          <a:bodyPr rot="0" spcFirstLastPara="1" vertOverflow="ellipsis" vert="horz" wrap="square" anchor="ctr" anchorCtr="1"/>
          <a:lstStyle/>
          <a:p>
            <a:pPr>
              <a:defRPr sz="900" b="0" i="0" u="none" strike="noStrike" kern="1200" baseline="0">
                <a:solidFill>
                  <a:schemeClr val="tx1">
                    <a:lumMod val="65000"/>
                    <a:lumOff val="35000"/>
                  </a:schemeClr>
                </a:solidFill>
                <a:latin typeface="+mj-ea"/>
                <a:ea typeface="+mj-ea"/>
                <a:cs typeface="+mn-cs"/>
              </a:defRPr>
            </a:pPr>
            <a:endParaRPr lang="ja-JP"/>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j-ea"/>
              <a:ea typeface="+mj-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0003E">
                <a:alpha val="20037"/>
              </a:srgbClr>
            </a:solidFill>
            <a:ln>
              <a:noFill/>
            </a:ln>
            <a:effectLst/>
          </c:spPr>
          <c:invertIfNegative val="0"/>
          <c:dPt>
            <c:idx val="25"/>
            <c:invertIfNegative val="0"/>
            <c:bubble3D val="0"/>
            <c:spPr>
              <a:solidFill>
                <a:srgbClr val="00003E"/>
              </a:solidFill>
              <a:ln>
                <a:noFill/>
              </a:ln>
              <a:effectLst/>
            </c:spPr>
            <c:extLst>
              <c:ext xmlns:c16="http://schemas.microsoft.com/office/drawing/2014/chart" uri="{C3380CC4-5D6E-409C-BE32-E72D297353CC}">
                <c16:uniqueId val="{00000001-9CD9-C64F-BEA1-D9085E07558B}"/>
              </c:ext>
            </c:extLst>
          </c:dPt>
          <c:cat>
            <c:strRef>
              <c:f>Sheet1!$A$2:$A$29</c:f>
              <c:strCache>
                <c:ptCount val="28"/>
                <c:pt idx="0">
                  <c:v>【卓球】／Tリーグ</c:v>
                </c:pt>
                <c:pt idx="1">
                  <c:v>【その他】／eスポーツ</c:v>
                </c:pt>
                <c:pt idx="2">
                  <c:v>【バレーボール】／Vリーグ</c:v>
                </c:pt>
                <c:pt idx="3">
                  <c:v>【ラグビー】／ジャパンラグビー リーグワン</c:v>
                </c:pt>
                <c:pt idx="4">
                  <c:v>【バスケットボール】／バスケットボール日本代表戦（開催は国内海外問わず・男女問わず</c:v>
                </c:pt>
                <c:pt idx="5">
                  <c:v>【バスケットボール】／Bリーグ</c:v>
                </c:pt>
                <c:pt idx="6">
                  <c:v>【柔道】／柔道日本代表（開催は国内海外問わず・男女問わず）</c:v>
                </c:pt>
                <c:pt idx="7">
                  <c:v>【水泳】／FINA世界水泳選手権</c:v>
                </c:pt>
                <c:pt idx="8">
                  <c:v>【体操】／体操日本代表（開催は国内海外問わず・男女問わず）</c:v>
                </c:pt>
                <c:pt idx="9">
                  <c:v>【サッカー】／サッカー女子日本代表（なでしこジャパン）戦（開催は国内海外問わず）</c:v>
                </c:pt>
                <c:pt idx="10">
                  <c:v>【ゴルフ】／男子プロゴルフツアー（開催は国内海外問わず）</c:v>
                </c:pt>
                <c:pt idx="11">
                  <c:v>【卓球】／卓球日本代表戦（開催は国内海外問わず・男女問わず）</c:v>
                </c:pt>
                <c:pt idx="12">
                  <c:v>【その他】／ミラノ・コルティナ冬季オリンピック・パラリンピック2026</c:v>
                </c:pt>
                <c:pt idx="13">
                  <c:v>【サッカー】／海外のサッカーリーグ（チャンピオンズリーグ含む）</c:v>
                </c:pt>
                <c:pt idx="14">
                  <c:v>【陸上競技】／陸上競技日本代表（開催は国内海外問わず・男女問わず）</c:v>
                </c:pt>
                <c:pt idx="15">
                  <c:v>【バレーボール】／バレーボール日本代表戦（開催は国内海外問わず・男女問わず）</c:v>
                </c:pt>
                <c:pt idx="16">
                  <c:v>【テニス】／プロテニスの大会（4大大会、楽天オープン、東レパンパシフィックなど）（開催は国内海外問わず・男女問わず）</c:v>
                </c:pt>
                <c:pt idx="17">
                  <c:v>【ゴルフ】／女子プロゴルフツアー（開催は国内海外問わず）</c:v>
                </c:pt>
                <c:pt idx="18">
                  <c:v>【陸上競技】／世界陸上競技選手権大会</c:v>
                </c:pt>
                <c:pt idx="19">
                  <c:v>【ラグビー】／ラグビー日本代表戦（開催は国内海外問わず）</c:v>
                </c:pt>
                <c:pt idx="20">
                  <c:v>【その他】／パリオリンピック・パラリンピック2024</c:v>
                </c:pt>
                <c:pt idx="21">
                  <c:v>【サッカー】／Jリーグ</c:v>
                </c:pt>
                <c:pt idx="22">
                  <c:v>【相撲】／大相撲</c:v>
                </c:pt>
                <c:pt idx="23">
                  <c:v>【フィギュアスケート】／フィギュアスケートの大会（開催は国内海外問わず・男女問わず）</c:v>
                </c:pt>
                <c:pt idx="24">
                  <c:v>【サッカー】／FIFAワールドカップカタール2022</c:v>
                </c:pt>
                <c:pt idx="25">
                  <c:v>【野球】／全国高等学校野球選手権大会（地方予選および甲子園大会）</c:v>
                </c:pt>
                <c:pt idx="26">
                  <c:v>【野球】／プロ野球日本代表（侍JAPAN）戦</c:v>
                </c:pt>
                <c:pt idx="27">
                  <c:v>【サッカー】／サッカー男子日本代表（サムライブルー）戦（キリンチャレンジカップなど）</c:v>
                </c:pt>
              </c:strCache>
            </c:strRef>
          </c:cat>
          <c:val>
            <c:numRef>
              <c:f>Sheet1!$B$2:$B$29</c:f>
              <c:numCache>
                <c:formatCode>#,##0.0_ </c:formatCode>
                <c:ptCount val="28"/>
                <c:pt idx="0">
                  <c:v>1.7</c:v>
                </c:pt>
                <c:pt idx="1">
                  <c:v>2.1</c:v>
                </c:pt>
                <c:pt idx="2">
                  <c:v>2.7</c:v>
                </c:pt>
                <c:pt idx="3">
                  <c:v>3</c:v>
                </c:pt>
                <c:pt idx="4">
                  <c:v>3.2</c:v>
                </c:pt>
                <c:pt idx="5">
                  <c:v>3.4</c:v>
                </c:pt>
                <c:pt idx="6">
                  <c:v>4.0999999999999996</c:v>
                </c:pt>
                <c:pt idx="7">
                  <c:v>4.2</c:v>
                </c:pt>
                <c:pt idx="8">
                  <c:v>4.5</c:v>
                </c:pt>
                <c:pt idx="9">
                  <c:v>5</c:v>
                </c:pt>
                <c:pt idx="10">
                  <c:v>5.3</c:v>
                </c:pt>
                <c:pt idx="11">
                  <c:v>5.4</c:v>
                </c:pt>
                <c:pt idx="12">
                  <c:v>5.6</c:v>
                </c:pt>
                <c:pt idx="13">
                  <c:v>5.6</c:v>
                </c:pt>
                <c:pt idx="14">
                  <c:v>5.8</c:v>
                </c:pt>
                <c:pt idx="15">
                  <c:v>5.9</c:v>
                </c:pt>
                <c:pt idx="16">
                  <c:v>6.5</c:v>
                </c:pt>
                <c:pt idx="17">
                  <c:v>7.2</c:v>
                </c:pt>
                <c:pt idx="18">
                  <c:v>7.4</c:v>
                </c:pt>
                <c:pt idx="19">
                  <c:v>7.5</c:v>
                </c:pt>
                <c:pt idx="20">
                  <c:v>8.8000000000000007</c:v>
                </c:pt>
                <c:pt idx="21">
                  <c:v>9.9</c:v>
                </c:pt>
                <c:pt idx="22">
                  <c:v>10.3</c:v>
                </c:pt>
                <c:pt idx="23">
                  <c:v>11.3</c:v>
                </c:pt>
                <c:pt idx="24">
                  <c:v>12.8</c:v>
                </c:pt>
                <c:pt idx="25">
                  <c:v>14.5</c:v>
                </c:pt>
                <c:pt idx="26">
                  <c:v>14.9</c:v>
                </c:pt>
                <c:pt idx="27">
                  <c:v>15.6</c:v>
                </c:pt>
              </c:numCache>
            </c:numRef>
          </c:val>
          <c:extLst>
            <c:ext xmlns:c16="http://schemas.microsoft.com/office/drawing/2014/chart" uri="{C3380CC4-5D6E-409C-BE32-E72D297353CC}">
              <c16:uniqueId val="{00000002-9CD9-C64F-BEA1-D9085E07558B}"/>
            </c:ext>
          </c:extLst>
        </c:ser>
        <c:dLbls>
          <c:showLegendKey val="0"/>
          <c:showVal val="0"/>
          <c:showCatName val="0"/>
          <c:showSerName val="0"/>
          <c:showPercent val="0"/>
          <c:showBubbleSize val="0"/>
        </c:dLbls>
        <c:gapWidth val="82"/>
        <c:axId val="756488040"/>
        <c:axId val="756488696"/>
      </c:barChart>
      <c:catAx>
        <c:axId val="756488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ja-JP"/>
          </a:p>
        </c:txPr>
        <c:crossAx val="756488696"/>
        <c:crosses val="autoZero"/>
        <c:auto val="1"/>
        <c:lblAlgn val="ctr"/>
        <c:lblOffset val="100"/>
        <c:noMultiLvlLbl val="0"/>
      </c:catAx>
      <c:valAx>
        <c:axId val="756488696"/>
        <c:scaling>
          <c:orientation val="minMax"/>
        </c:scaling>
        <c:delete val="1"/>
        <c:axPos val="b"/>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crossAx val="7564880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992145511984626E-2"/>
          <c:y val="0.1378094631856675"/>
          <c:w val="0.88726431405492567"/>
          <c:h val="0.71590984581002037"/>
        </c:manualLayout>
      </c:layout>
      <c:barChart>
        <c:barDir val="col"/>
        <c:grouping val="clustered"/>
        <c:varyColors val="0"/>
        <c:ser>
          <c:idx val="0"/>
          <c:order val="0"/>
          <c:tx>
            <c:strRef>
              <c:f>Sheet4!$D$41</c:f>
              <c:strCache>
                <c:ptCount val="1"/>
                <c:pt idx="0">
                  <c:v>サッカーW杯（2022年11月21日~2022年12月21日）</c:v>
                </c:pt>
              </c:strCache>
            </c:strRef>
          </c:tx>
          <c:spPr>
            <a:solidFill>
              <a:srgbClr val="212121">
                <a:lumMod val="25000"/>
                <a:lumOff val="75000"/>
              </a:srgbClr>
            </a:solidFill>
            <a:ln w="3175">
              <a:noFill/>
            </a:ln>
            <a:effectLst/>
          </c:spPr>
          <c:invertIfNegative val="0"/>
          <c:val>
            <c:numRef>
              <c:f>Sheet4!$D$42:$D$72</c:f>
              <c:numCache>
                <c:formatCode>#,##0_);[Red]\(#,##0\)</c:formatCode>
                <c:ptCount val="31"/>
                <c:pt idx="0">
                  <c:v>437341452</c:v>
                </c:pt>
                <c:pt idx="1">
                  <c:v>984468550</c:v>
                </c:pt>
                <c:pt idx="2">
                  <c:v>1913360308</c:v>
                </c:pt>
                <c:pt idx="3">
                  <c:v>3017200689</c:v>
                </c:pt>
                <c:pt idx="4">
                  <c:v>3414655378</c:v>
                </c:pt>
                <c:pt idx="5">
                  <c:v>3784391701</c:v>
                </c:pt>
                <c:pt idx="6">
                  <c:v>4588924722</c:v>
                </c:pt>
                <c:pt idx="7">
                  <c:v>4979493747</c:v>
                </c:pt>
                <c:pt idx="8">
                  <c:v>5382685635</c:v>
                </c:pt>
                <c:pt idx="9">
                  <c:v>5790282706</c:v>
                </c:pt>
                <c:pt idx="10">
                  <c:v>6148053679</c:v>
                </c:pt>
                <c:pt idx="11">
                  <c:v>7666560062</c:v>
                </c:pt>
                <c:pt idx="12">
                  <c:v>8039001832</c:v>
                </c:pt>
                <c:pt idx="13">
                  <c:v>8357762188</c:v>
                </c:pt>
                <c:pt idx="14">
                  <c:v>8918932378</c:v>
                </c:pt>
                <c:pt idx="15">
                  <c:v>10007197183</c:v>
                </c:pt>
                <c:pt idx="16">
                  <c:v>10329397241</c:v>
                </c:pt>
                <c:pt idx="17">
                  <c:v>10546915043</c:v>
                </c:pt>
                <c:pt idx="18">
                  <c:v>10756359359</c:v>
                </c:pt>
                <c:pt idx="19">
                  <c:v>10972260494</c:v>
                </c:pt>
                <c:pt idx="20">
                  <c:v>11110464265</c:v>
                </c:pt>
                <c:pt idx="21">
                  <c:v>11228245304</c:v>
                </c:pt>
                <c:pt idx="22">
                  <c:v>11368139884</c:v>
                </c:pt>
                <c:pt idx="23">
                  <c:v>11506192920</c:v>
                </c:pt>
                <c:pt idx="24">
                  <c:v>11637766073</c:v>
                </c:pt>
                <c:pt idx="25">
                  <c:v>11791844521</c:v>
                </c:pt>
                <c:pt idx="26">
                  <c:v>11911115809</c:v>
                </c:pt>
                <c:pt idx="27">
                  <c:v>12131993800</c:v>
                </c:pt>
                <c:pt idx="28">
                  <c:v>12595358027</c:v>
                </c:pt>
                <c:pt idx="29">
                  <c:v>12691852942</c:v>
                </c:pt>
                <c:pt idx="30">
                  <c:v>12775236911</c:v>
                </c:pt>
              </c:numCache>
            </c:numRef>
          </c:val>
          <c:extLst>
            <c:ext xmlns:c16="http://schemas.microsoft.com/office/drawing/2014/chart" uri="{C3380CC4-5D6E-409C-BE32-E72D297353CC}">
              <c16:uniqueId val="{00000000-37A7-A248-8377-C2BAB88D2A01}"/>
            </c:ext>
          </c:extLst>
        </c:ser>
        <c:dLbls>
          <c:showLegendKey val="0"/>
          <c:showVal val="0"/>
          <c:showCatName val="0"/>
          <c:showSerName val="0"/>
          <c:showPercent val="0"/>
          <c:showBubbleSize val="0"/>
        </c:dLbls>
        <c:gapWidth val="50"/>
        <c:axId val="1046363480"/>
        <c:axId val="1046365776"/>
        <c:extLst>
          <c:ext xmlns:c15="http://schemas.microsoft.com/office/drawing/2012/chart" uri="{02D57815-91ED-43cb-92C2-25804820EDAC}">
            <c15:filteredBarSeries>
              <c15:ser>
                <c:idx val="2"/>
                <c:order val="2"/>
                <c:tx>
                  <c:strRef>
                    <c:extLst>
                      <c:ext uri="{02D57815-91ED-43cb-92C2-25804820EDAC}">
                        <c15:formulaRef>
                          <c15:sqref>Sheet4!$F$41</c15:sqref>
                        </c15:formulaRef>
                      </c:ext>
                    </c:extLst>
                    <c:strCache>
                      <c:ptCount val="1"/>
                      <c:pt idx="0">
                        <c:v>冬季五輪・フィギュアスケート(2022年2月4日～3月6日)</c:v>
                      </c:pt>
                    </c:strCache>
                  </c:strRef>
                </c:tx>
                <c:spPr>
                  <a:solidFill>
                    <a:schemeClr val="accent6">
                      <a:lumMod val="40000"/>
                      <a:lumOff val="60000"/>
                    </a:schemeClr>
                  </a:solidFill>
                  <a:ln w="3175">
                    <a:solidFill>
                      <a:schemeClr val="bg1">
                        <a:lumMod val="85000"/>
                      </a:schemeClr>
                    </a:solidFill>
                  </a:ln>
                  <a:effectLst/>
                </c:spPr>
                <c:invertIfNegative val="0"/>
                <c:val>
                  <c:numRef>
                    <c:extLst>
                      <c:ext uri="{02D57815-91ED-43cb-92C2-25804820EDAC}">
                        <c15:formulaRef>
                          <c15:sqref>Sheet4!$F$42:$F$72</c15:sqref>
                        </c15:formulaRef>
                      </c:ext>
                    </c:extLst>
                    <c:numCache>
                      <c:formatCode>#,##0_);[Red]\(#,##0\)</c:formatCode>
                      <c:ptCount val="31"/>
                      <c:pt idx="0">
                        <c:v>255502776</c:v>
                      </c:pt>
                      <c:pt idx="1">
                        <c:v>310999193</c:v>
                      </c:pt>
                      <c:pt idx="2">
                        <c:v>515159328</c:v>
                      </c:pt>
                      <c:pt idx="3">
                        <c:v>898368345</c:v>
                      </c:pt>
                      <c:pt idx="4">
                        <c:v>1306160634</c:v>
                      </c:pt>
                      <c:pt idx="5">
                        <c:v>1444202105</c:v>
                      </c:pt>
                      <c:pt idx="6">
                        <c:v>1994731262</c:v>
                      </c:pt>
                      <c:pt idx="7">
                        <c:v>2139861984</c:v>
                      </c:pt>
                      <c:pt idx="8">
                        <c:v>2234082662</c:v>
                      </c:pt>
                      <c:pt idx="9">
                        <c:v>2304362622</c:v>
                      </c:pt>
                      <c:pt idx="10">
                        <c:v>2485545487</c:v>
                      </c:pt>
                      <c:pt idx="11">
                        <c:v>2689395464</c:v>
                      </c:pt>
                      <c:pt idx="12">
                        <c:v>2804280510</c:v>
                      </c:pt>
                      <c:pt idx="13">
                        <c:v>3097015326</c:v>
                      </c:pt>
                      <c:pt idx="14">
                        <c:v>3286718226</c:v>
                      </c:pt>
                      <c:pt idx="15">
                        <c:v>3487107851</c:v>
                      </c:pt>
                      <c:pt idx="16">
                        <c:v>3772683009</c:v>
                      </c:pt>
                      <c:pt idx="17">
                        <c:v>3845275376</c:v>
                      </c:pt>
                      <c:pt idx="18">
                        <c:v>3886504407</c:v>
                      </c:pt>
                      <c:pt idx="19">
                        <c:v>3913402506</c:v>
                      </c:pt>
                      <c:pt idx="20">
                        <c:v>3926422623</c:v>
                      </c:pt>
                      <c:pt idx="21">
                        <c:v>3943096032</c:v>
                      </c:pt>
                      <c:pt idx="22">
                        <c:v>3953054109</c:v>
                      </c:pt>
                      <c:pt idx="23">
                        <c:v>3963629324</c:v>
                      </c:pt>
                      <c:pt idx="24">
                        <c:v>3973118551</c:v>
                      </c:pt>
                      <c:pt idx="25">
                        <c:v>3999659877</c:v>
                      </c:pt>
                      <c:pt idx="26">
                        <c:v>4012757965</c:v>
                      </c:pt>
                      <c:pt idx="27">
                        <c:v>4025379346</c:v>
                      </c:pt>
                      <c:pt idx="28">
                        <c:v>4041447879</c:v>
                      </c:pt>
                      <c:pt idx="29">
                        <c:v>4046843806</c:v>
                      </c:pt>
                      <c:pt idx="30">
                        <c:v>4052596564</c:v>
                      </c:pt>
                    </c:numCache>
                  </c:numRef>
                </c:val>
                <c:extLst>
                  <c:ext xmlns:c16="http://schemas.microsoft.com/office/drawing/2014/chart" uri="{C3380CC4-5D6E-409C-BE32-E72D297353CC}">
                    <c16:uniqueId val="{00000003-37A7-A248-8377-C2BAB88D2A01}"/>
                  </c:ext>
                </c:extLst>
              </c15:ser>
            </c15:filteredBarSeries>
          </c:ext>
        </c:extLst>
      </c:barChart>
      <c:lineChart>
        <c:grouping val="standard"/>
        <c:varyColors val="0"/>
        <c:ser>
          <c:idx val="1"/>
          <c:order val="1"/>
          <c:tx>
            <c:strRef>
              <c:f>Sheet4!$E$41</c:f>
              <c:strCache>
                <c:ptCount val="1"/>
                <c:pt idx="0">
                  <c:v>全国高等学校野球選手権大会(2022年8月7日~9月6日)</c:v>
                </c:pt>
              </c:strCache>
            </c:strRef>
          </c:tx>
          <c:spPr>
            <a:ln w="76200" cap="rnd">
              <a:solidFill>
                <a:srgbClr val="00003E"/>
              </a:solidFill>
              <a:round/>
            </a:ln>
            <a:effectLst/>
          </c:spPr>
          <c:marker>
            <c:symbol val="none"/>
          </c:marker>
          <c:dLbls>
            <c:dLbl>
              <c:idx val="30"/>
              <c:layout>
                <c:manualLayout>
                  <c:x val="-6.8683673609560535E-3"/>
                  <c:y val="-5.01526298538465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7A7-A248-8377-C2BAB88D2A01}"/>
                </c:ext>
              </c:extLst>
            </c:dLbl>
            <c:spPr>
              <a:solidFill>
                <a:srgbClr val="00003E"/>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Sheet4!$E$42:$E$72</c:f>
              <c:numCache>
                <c:formatCode>#,##0_);[Red]\(#,##0\)</c:formatCode>
                <c:ptCount val="31"/>
                <c:pt idx="0">
                  <c:v>587871366</c:v>
                </c:pt>
                <c:pt idx="1">
                  <c:v>1155336774</c:v>
                </c:pt>
                <c:pt idx="2">
                  <c:v>1688388180</c:v>
                </c:pt>
                <c:pt idx="3">
                  <c:v>2175183762</c:v>
                </c:pt>
                <c:pt idx="4">
                  <c:v>2742566877</c:v>
                </c:pt>
                <c:pt idx="5">
                  <c:v>3412127742</c:v>
                </c:pt>
                <c:pt idx="6">
                  <c:v>4123580348</c:v>
                </c:pt>
                <c:pt idx="7">
                  <c:v>4942798599</c:v>
                </c:pt>
                <c:pt idx="8">
                  <c:v>5547085773</c:v>
                </c:pt>
                <c:pt idx="9">
                  <c:v>6087787747</c:v>
                </c:pt>
                <c:pt idx="10">
                  <c:v>6424004050</c:v>
                </c:pt>
                <c:pt idx="11">
                  <c:v>7267183169</c:v>
                </c:pt>
                <c:pt idx="12">
                  <c:v>7644733982</c:v>
                </c:pt>
                <c:pt idx="13">
                  <c:v>8258268014</c:v>
                </c:pt>
                <c:pt idx="14">
                  <c:v>8646369448</c:v>
                </c:pt>
                <c:pt idx="15">
                  <c:v>9625038113</c:v>
                </c:pt>
                <c:pt idx="16">
                  <c:v>10075184253</c:v>
                </c:pt>
                <c:pt idx="17">
                  <c:v>10370947502</c:v>
                </c:pt>
                <c:pt idx="18">
                  <c:v>10639997536</c:v>
                </c:pt>
                <c:pt idx="19">
                  <c:v>10949306730</c:v>
                </c:pt>
                <c:pt idx="20">
                  <c:v>11169892783</c:v>
                </c:pt>
                <c:pt idx="21">
                  <c:v>11359407803</c:v>
                </c:pt>
                <c:pt idx="22">
                  <c:v>11575713847</c:v>
                </c:pt>
                <c:pt idx="23">
                  <c:v>11840737683</c:v>
                </c:pt>
                <c:pt idx="24">
                  <c:v>12113635269</c:v>
                </c:pt>
                <c:pt idx="25">
                  <c:v>12383874040</c:v>
                </c:pt>
                <c:pt idx="26">
                  <c:v>12693258321</c:v>
                </c:pt>
                <c:pt idx="27">
                  <c:v>13005624059</c:v>
                </c:pt>
                <c:pt idx="28">
                  <c:v>13282983720</c:v>
                </c:pt>
                <c:pt idx="29">
                  <c:v>13519194383</c:v>
                </c:pt>
                <c:pt idx="30">
                  <c:v>13765580497</c:v>
                </c:pt>
              </c:numCache>
            </c:numRef>
          </c:val>
          <c:smooth val="0"/>
          <c:extLst>
            <c:ext xmlns:c16="http://schemas.microsoft.com/office/drawing/2014/chart" uri="{C3380CC4-5D6E-409C-BE32-E72D297353CC}">
              <c16:uniqueId val="{00000002-37A7-A248-8377-C2BAB88D2A01}"/>
            </c:ext>
          </c:extLst>
        </c:ser>
        <c:dLbls>
          <c:showLegendKey val="0"/>
          <c:showVal val="0"/>
          <c:showCatName val="0"/>
          <c:showSerName val="0"/>
          <c:showPercent val="0"/>
          <c:showBubbleSize val="0"/>
        </c:dLbls>
        <c:marker val="1"/>
        <c:smooth val="0"/>
        <c:axId val="1046363480"/>
        <c:axId val="1046365776"/>
      </c:lineChart>
      <c:catAx>
        <c:axId val="1046363480"/>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solidFill>
                      <a:schemeClr val="accent3"/>
                    </a:solidFill>
                    <a:latin typeface="メイリオ" panose="020B0604030504040204" pitchFamily="50" charset="-128"/>
                    <a:ea typeface="メイリオ" panose="020B0604030504040204" pitchFamily="50" charset="-128"/>
                  </a:rPr>
                  <a:t>計測開始日からの日数（日目）</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046365776"/>
        <c:crosses val="autoZero"/>
        <c:auto val="1"/>
        <c:lblAlgn val="ctr"/>
        <c:lblOffset val="100"/>
        <c:noMultiLvlLbl val="0"/>
      </c:catAx>
      <c:valAx>
        <c:axId val="1046365776"/>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latin typeface="メイリオ" panose="020B0604030504040204" pitchFamily="50" charset="-128"/>
                    <a:ea typeface="メイリオ" panose="020B0604030504040204" pitchFamily="50" charset="-128"/>
                  </a:rPr>
                  <a:t>インプレッション数</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046363480"/>
        <c:crosses val="autoZero"/>
        <c:crossBetween val="between"/>
        <c:dispUnits>
          <c:builtInUnit val="millions"/>
          <c:dispUnitsLbl>
            <c:layout>
              <c:manualLayout>
                <c:xMode val="edge"/>
                <c:yMode val="edge"/>
                <c:x val="6.4714038053041656E-2"/>
                <c:y val="0"/>
              </c:manualLayout>
            </c:layout>
            <c:tx>
              <c:rich>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百万</a:t>
                  </a:r>
                  <a:r>
                    <a:rPr lang="en-US" altLang="ja-JP" sz="1000" dirty="0">
                      <a:latin typeface="メイリオ" panose="020B0604030504040204" pitchFamily="50" charset="-128"/>
                      <a:ea typeface="メイリオ" panose="020B0604030504040204" pitchFamily="50" charset="-128"/>
                    </a:rPr>
                    <a:t>)</a:t>
                  </a:r>
                  <a:endParaRPr lang="ja-JP" altLang="en-US" sz="1000" dirty="0">
                    <a:latin typeface="メイリオ" panose="020B0604030504040204" pitchFamily="50" charset="-128"/>
                    <a:ea typeface="メイリオ" panose="020B0604030504040204" pitchFamily="50" charset="-128"/>
                  </a:endParaRPr>
                </a:p>
              </c:rich>
            </c:tx>
            <c:spPr>
              <a:noFill/>
              <a:ln>
                <a:noFill/>
              </a:ln>
              <a:effectLst/>
            </c:spPr>
            <c:txPr>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ltLang="en-US"/>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2026/6/1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9F69C-FD68-4565-DB6C-5A36AE8C59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1BEBF-C059-02EB-C3C2-BE4F1AD2F2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829FB0-CDA7-B52B-6256-2FFD5D7B0B7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EECF9E5-9D48-9569-4A43-5508A7E6BDF2}"/>
              </a:ext>
            </a:extLst>
          </p:cNvPr>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870746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CDA4B-BB96-76F6-64FA-524FE6E7C4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84FB48-F8F6-2280-F343-91F8809581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E97A48-5F21-1840-9A5F-F093EE793D1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53BF12E-782C-19A0-8297-82194B86E392}"/>
              </a:ext>
            </a:extLst>
          </p:cNvPr>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999429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C55EA-33E1-A6E3-214C-DC7391353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06D1F3-F49B-FDD8-06DB-B9E0527C8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4883BF-262D-4AC8-E9F9-1C8C66DB183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45FA48-AEBD-9761-BD96-9D12DC6C9516}"/>
              </a:ext>
            </a:extLst>
          </p:cNvPr>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082568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51762-69E7-AA58-7362-C998D181B8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15FFEB-392B-E5F8-D53C-96CAE5DB2A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66CDC9-30FC-1323-7E43-BFEFC93C373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FDC5214-E6BD-F59C-FE1D-5F428483509E}"/>
              </a:ext>
            </a:extLst>
          </p:cNvPr>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927514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0CE29-834E-26B1-7AF2-4748F92C79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5E2471-53F1-BCF9-0F71-16513E0D4A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920E90-8FB8-1085-8945-E2E4E7EAC2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5B09691-B634-A74F-5551-CE3D8223B1F7}"/>
              </a:ext>
            </a:extLst>
          </p:cNvPr>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523278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170E1-C905-00A3-33CE-137E41F177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52B166-5D48-E6D5-E49E-98579D4ADB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71D55-E9B8-52C3-545E-AE28A61BEC3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F9D8C43-3D4A-3115-2E44-B7E78E8E851E}"/>
              </a:ext>
            </a:extLst>
          </p:cNvPr>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4101916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77E10-413D-87F6-F110-618F60AF1F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126F68-D8BD-FE5E-A046-AFA2B00500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2CA9F0-1C0A-D875-4AE0-909E0CD75E7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7687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BB-71D6-7DD0-0FD7-C44E34D9A7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70BA92-6919-27DB-3C03-F1717DE62B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005354-C310-AB94-A906-DAD589890E9B}"/>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96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509C-026B-45D3-BECD-7C6D486918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9F9739-C6FB-DE83-EA10-849DE737B9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7563667-02EC-F772-0479-0F9A6311238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87999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4D3D-3EB6-6696-B423-43ABD196E1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8364F9-3F3C-26AF-A3E7-3814F5969E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1CDF5E-EFBB-0DC7-C27F-C5828E7BA7F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DE646-1F15-075E-7BF1-FD371EAB3F91}"/>
              </a:ext>
            </a:extLst>
          </p:cNvPr>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6829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D7354-430E-AA58-4F7E-E253C5AA2A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0D2146-9A54-880F-10A6-CFBD80486A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51FA35-BA0F-60E2-077B-3620DD2F30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032520E-A5E6-9B1D-492A-707AAFC54829}"/>
              </a:ext>
            </a:extLst>
          </p:cNvPr>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97728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08EE1-8AE5-BF9E-5C0A-474CED31DA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366D8E-2C5C-4309-20A3-5E9E948FC9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98BB31-921F-23D1-3A68-C118C5EB517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18E6F70-44BF-368E-CE9A-E2E904F2B8FA}"/>
              </a:ext>
            </a:extLst>
          </p:cNvPr>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628582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69003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3"/>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4" imgW="7772400" imgH="10058400" progId="TCLayout.ActiveDocument.1">
                  <p:embed/>
                </p:oleObj>
              </mc:Choice>
              <mc:Fallback>
                <p:oleObj name="think-cell スライド" r:id="rId14"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09"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20.svg"/><Relationship Id="rId7" Type="http://schemas.openxmlformats.org/officeDocument/2006/relationships/image" Target="../media/image34.sv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32.sv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svg"/></Relationships>
</file>

<file path=ppt/slides/_rels/slide14.xml.rels><?xml version="1.0" encoding="UTF-8" standalone="yes"?>
<Relationships xmlns="http://schemas.openxmlformats.org/package/2006/relationships"><Relationship Id="rId2" Type="http://schemas.openxmlformats.org/officeDocument/2006/relationships/image" Target="../media/image38.sv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9.svg"/><Relationship Id="rId7"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1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5.png"/><Relationship Id="rId7" Type="http://schemas.openxmlformats.org/officeDocument/2006/relationships/image" Target="../media/image57.sv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9.pn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58.png"/><Relationship Id="rId1" Type="http://schemas.openxmlformats.org/officeDocument/2006/relationships/slideLayout" Target="../slideLayouts/slideLayout4.xml"/><Relationship Id="rId4" Type="http://schemas.openxmlformats.org/officeDocument/2006/relationships/image" Target="../media/image59.svg"/></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ad_review"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sports.yahoo.co.jp/" TargetMode="External"/><Relationship Id="rId7"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2.xml"/><Relationship Id="rId7" Type="http://schemas.openxmlformats.org/officeDocument/2006/relationships/chart" Target="../charts/chart5.xml"/><Relationship Id="rId12"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5.emf"/><Relationship Id="rId11" Type="http://schemas.openxmlformats.org/officeDocument/2006/relationships/image" Target="../media/image18.emf"/><Relationship Id="rId5" Type="http://schemas.openxmlformats.org/officeDocument/2006/relationships/chart" Target="../charts/chart4.xml"/><Relationship Id="rId10" Type="http://schemas.openxmlformats.org/officeDocument/2006/relationships/image" Target="../media/image17.emf"/><Relationship Id="rId4" Type="http://schemas.openxmlformats.org/officeDocument/2006/relationships/chart" Target="../charts/chart3.xml"/><Relationship Id="rId9" Type="http://schemas.openxmlformats.org/officeDocument/2006/relationships/chart" Target="../charts/chart7.xml"/></Relationships>
</file>

<file path=ppt/slides/_rels/slide8.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バーチャル高校野球</a:t>
            </a:r>
            <a:r>
              <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a:cs typeface="Segoe UI" panose="020B0502040204020203" pitchFamily="34" charset="0"/>
              </a:rPr>
              <a:t>本</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大会</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a:t>広告メニューのご案内</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79689" cy="182165"/>
          </a:xfrm>
        </p:spPr>
        <p:txBody>
          <a:bodyPr/>
          <a:lstStyle/>
          <a:p>
            <a:r>
              <a:rPr lang="en-US" altLang="ja-JP" sz="1200" dirty="0"/>
              <a:t>2026/6/1</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E5ED-AF05-6194-58B9-D1D82A326FC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D2A60E79-DD65-18D8-C767-F0A917487057}"/>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A82837B4-6D4F-C2B0-A3C8-AD5892776CA6}"/>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B4DED9A4-4623-F17B-0881-3FDD5E1A9DBB}"/>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C9F1921-63BD-87C3-5BCB-19C3906377CE}"/>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graphicFrame>
        <p:nvGraphicFramePr>
          <p:cNvPr id="3" name="グラフ 2">
            <a:extLst>
              <a:ext uri="{FF2B5EF4-FFF2-40B4-BE49-F238E27FC236}">
                <a16:creationId xmlns:a16="http://schemas.microsoft.com/office/drawing/2014/main" id="{7ABB6DEA-1EC1-7A7F-0FBD-36C06BFB809E}"/>
              </a:ext>
            </a:extLst>
          </p:cNvPr>
          <p:cNvGraphicFramePr/>
          <p:nvPr>
            <p:extLst>
              <p:ext uri="{D42A27DB-BD31-4B8C-83A1-F6EECF244321}">
                <p14:modId xmlns:p14="http://schemas.microsoft.com/office/powerpoint/2010/main" val="1933945823"/>
              </p:ext>
            </p:extLst>
          </p:nvPr>
        </p:nvGraphicFramePr>
        <p:xfrm>
          <a:off x="334963" y="2282999"/>
          <a:ext cx="11522075" cy="4385797"/>
        </p:xfrm>
        <a:graphic>
          <a:graphicData uri="http://schemas.openxmlformats.org/drawingml/2006/chart">
            <c:chart xmlns:c="http://schemas.openxmlformats.org/drawingml/2006/chart" xmlns:r="http://schemas.openxmlformats.org/officeDocument/2006/relationships" r:id="rId4"/>
          </a:graphicData>
        </a:graphic>
      </p:graphicFrame>
      <p:sp>
        <p:nvSpPr>
          <p:cNvPr id="4" name="テキスト ボックス 3">
            <a:extLst>
              <a:ext uri="{FF2B5EF4-FFF2-40B4-BE49-F238E27FC236}">
                <a16:creationId xmlns:a16="http://schemas.microsoft.com/office/drawing/2014/main" id="{CF1AB343-2FCC-5159-951E-76881871F7C3}"/>
              </a:ext>
            </a:extLst>
          </p:cNvPr>
          <p:cNvSpPr txBox="1"/>
          <p:nvPr/>
        </p:nvSpPr>
        <p:spPr>
          <a:xfrm>
            <a:off x="2246852" y="2006849"/>
            <a:ext cx="7698296" cy="369332"/>
          </a:xfrm>
          <a:prstGeom prst="rect">
            <a:avLst/>
          </a:prstGeom>
          <a:noFill/>
        </p:spPr>
        <p:txBody>
          <a:bodyPr wrap="square" rtlCol="0" anchor="ctr">
            <a:spAutoFit/>
          </a:bodyPr>
          <a:lstStyle/>
          <a:p>
            <a:pPr algn="ctr"/>
            <a:r>
              <a:rPr lang="ja-JP" altLang="en-US" b="1" dirty="0">
                <a:solidFill>
                  <a:srgbClr val="00003E"/>
                </a:solidFill>
              </a:rPr>
              <a:t>スポーツコンテンツへの関心</a:t>
            </a:r>
          </a:p>
        </p:txBody>
      </p:sp>
      <p:pic>
        <p:nvPicPr>
          <p:cNvPr id="5" name="図 4">
            <a:extLst>
              <a:ext uri="{FF2B5EF4-FFF2-40B4-BE49-F238E27FC236}">
                <a16:creationId xmlns:a16="http://schemas.microsoft.com/office/drawing/2014/main" id="{D2694A0E-791F-5892-EE66-1289FF6E69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0494" y="1943577"/>
            <a:ext cx="475556" cy="475556"/>
          </a:xfrm>
          <a:prstGeom prst="rect">
            <a:avLst/>
          </a:prstGeom>
        </p:spPr>
      </p:pic>
      <p:sp>
        <p:nvSpPr>
          <p:cNvPr id="7" name="正方形/長方形 6">
            <a:extLst>
              <a:ext uri="{FF2B5EF4-FFF2-40B4-BE49-F238E27FC236}">
                <a16:creationId xmlns:a16="http://schemas.microsoft.com/office/drawing/2014/main" id="{84B318B4-850D-A900-1056-C0F63543ACB6}"/>
              </a:ext>
            </a:extLst>
          </p:cNvPr>
          <p:cNvSpPr/>
          <p:nvPr/>
        </p:nvSpPr>
        <p:spPr>
          <a:xfrm>
            <a:off x="2556456" y="2695284"/>
            <a:ext cx="8197403" cy="202462"/>
          </a:xfrm>
          <a:prstGeom prst="rect">
            <a:avLst/>
          </a:prstGeom>
          <a:noFill/>
          <a:ln w="28575">
            <a:solidFill>
              <a:srgbClr val="000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グラフィックス 7">
            <a:extLst>
              <a:ext uri="{FF2B5EF4-FFF2-40B4-BE49-F238E27FC236}">
                <a16:creationId xmlns:a16="http://schemas.microsoft.com/office/drawing/2014/main" id="{846F0987-5F91-3826-60DA-F07E1973E4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03419" y="3487426"/>
            <a:ext cx="3390900" cy="2895600"/>
          </a:xfrm>
          <a:prstGeom prst="rect">
            <a:avLst/>
          </a:prstGeom>
        </p:spPr>
      </p:pic>
      <p:sp>
        <p:nvSpPr>
          <p:cNvPr id="9" name="テキスト ボックス 8">
            <a:extLst>
              <a:ext uri="{FF2B5EF4-FFF2-40B4-BE49-F238E27FC236}">
                <a16:creationId xmlns:a16="http://schemas.microsoft.com/office/drawing/2014/main" id="{8C8109B9-E31F-AAA0-34EB-76C0B3CDA8B3}"/>
              </a:ext>
            </a:extLst>
          </p:cNvPr>
          <p:cNvSpPr txBox="1"/>
          <p:nvPr/>
        </p:nvSpPr>
        <p:spPr>
          <a:xfrm>
            <a:off x="9399580" y="6533228"/>
            <a:ext cx="2457457"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err="1">
                <a:solidFill>
                  <a:srgbClr val="00003E"/>
                </a:solidFill>
                <a:latin typeface="メイリオ" panose="020B0604030504040204" pitchFamily="50" charset="-128"/>
                <a:ea typeface="メイリオ" panose="020B0604030504040204" pitchFamily="50" charset="-128"/>
              </a:rPr>
              <a:t>PeopleDMP</a:t>
            </a:r>
            <a:r>
              <a:rPr kumimoji="1" lang="en-US" altLang="ja-JP" sz="900" b="1" dirty="0">
                <a:solidFill>
                  <a:srgbClr val="00003E"/>
                </a:solidFill>
                <a:latin typeface="メイリオ" panose="020B0604030504040204" pitchFamily="50" charset="-128"/>
                <a:ea typeface="メイリオ" panose="020B0604030504040204" pitchFamily="50" charset="-128"/>
              </a:rPr>
              <a:t> Tunes</a:t>
            </a:r>
            <a:r>
              <a:rPr kumimoji="1" lang="ja-JP" altLang="en-US" sz="900" b="1" dirty="0">
                <a:solidFill>
                  <a:srgbClr val="00003E"/>
                </a:solidFill>
                <a:latin typeface="メイリオ" panose="020B0604030504040204" pitchFamily="50" charset="-128"/>
                <a:ea typeface="メイリオ" panose="020B0604030504040204" pitchFamily="50" charset="-128"/>
              </a:rPr>
              <a:t>調査</a:t>
            </a:r>
            <a:r>
              <a:rPr kumimoji="1" lang="en-US" altLang="ja-JP" sz="900" b="1" dirty="0">
                <a:solidFill>
                  <a:srgbClr val="00003E"/>
                </a:solidFill>
                <a:latin typeface="メイリオ" panose="020B0604030504040204" pitchFamily="50" charset="-128"/>
                <a:ea typeface="メイリオ" panose="020B0604030504040204" pitchFamily="50" charset="-128"/>
              </a:rPr>
              <a:t>2022</a:t>
            </a:r>
            <a:endParaRPr kumimoji="1" lang="ja-JP" altLang="en-US" sz="900" b="1" dirty="0">
              <a:solidFill>
                <a:srgbClr val="00003E"/>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CB5854B1-C3E1-5841-C94C-F9D93BBFE840}"/>
              </a:ext>
            </a:extLst>
          </p:cNvPr>
          <p:cNvSpPr/>
          <p:nvPr/>
        </p:nvSpPr>
        <p:spPr>
          <a:xfrm>
            <a:off x="334962" y="1009745"/>
            <a:ext cx="11522076" cy="872472"/>
          </a:xfrm>
          <a:prstGeom prst="rect">
            <a:avLst/>
          </a:prstGeom>
          <a:solidFill>
            <a:srgbClr val="00003E">
              <a:alpha val="204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日本のスポーツコンテンツの中でも上位の人気を誇り、</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野球やサッカーの代表戦と並ぶほど、日本人の生活に浸透しているスポーツコンテンツである</a:t>
            </a:r>
          </a:p>
        </p:txBody>
      </p:sp>
    </p:spTree>
    <p:extLst>
      <p:ext uri="{BB962C8B-B14F-4D97-AF65-F5344CB8AC3E}">
        <p14:creationId xmlns:p14="http://schemas.microsoft.com/office/powerpoint/2010/main" val="2639269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3B330-3D3E-138B-3503-922A9C3B2381}"/>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B03007DD-122B-7A4A-4E1C-6BE19EBDCD2B}"/>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BE336C6D-398B-34AD-424F-A94287E30164}"/>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4ED8B6E2-010F-3512-3CEB-D3715FF3941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8EACD14C-A31E-9389-4AD3-4EE243BCBBF8}"/>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sp>
        <p:nvSpPr>
          <p:cNvPr id="34" name="正方形/長方形 33">
            <a:extLst>
              <a:ext uri="{FF2B5EF4-FFF2-40B4-BE49-F238E27FC236}">
                <a16:creationId xmlns:a16="http://schemas.microsoft.com/office/drawing/2014/main" id="{25FCBD22-2173-55A2-587B-4743D5AAEEBE}"/>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大会期間の前後では、サッカー</a:t>
            </a:r>
            <a:r>
              <a:rPr lang="en-US" altLang="ja-JP" sz="2000" b="1" dirty="0">
                <a:solidFill>
                  <a:srgbClr val="00003E"/>
                </a:solidFill>
                <a:latin typeface="メイリオ" panose="020B0604030504040204" pitchFamily="50" charset="-128"/>
                <a:ea typeface="メイリオ" panose="020B0604030504040204" pitchFamily="50" charset="-128"/>
              </a:rPr>
              <a:t>W</a:t>
            </a:r>
            <a:r>
              <a:rPr lang="ja-JP" altLang="en-US" sz="2000" b="1">
                <a:solidFill>
                  <a:srgbClr val="00003E"/>
                </a:solidFill>
                <a:latin typeface="メイリオ" panose="020B0604030504040204" pitchFamily="50" charset="-128"/>
                <a:ea typeface="メイリオ" panose="020B0604030504040204" pitchFamily="50" charset="-128"/>
              </a:rPr>
              <a:t>杯と同程度の話題量になるほど、</a:t>
            </a:r>
          </a:p>
          <a:p>
            <a:pPr algn="ctr"/>
            <a:r>
              <a:rPr lang="ja-JP" altLang="en-US" sz="2000" b="1">
                <a:solidFill>
                  <a:srgbClr val="00003E"/>
                </a:solidFill>
                <a:latin typeface="メイリオ" panose="020B0604030504040204" pitchFamily="50" charset="-128"/>
                <a:ea typeface="メイリオ" panose="020B0604030504040204" pitchFamily="50" charset="-128"/>
              </a:rPr>
              <a:t>日本中で話題化されている人気コンテンツである</a:t>
            </a:r>
            <a:endParaRPr lang="ja-JP" altLang="en-US" sz="2800" b="1" dirty="0">
              <a:solidFill>
                <a:srgbClr val="00003E"/>
              </a:solidFill>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42F78B9B-7D57-42AB-DC0B-1093F2C078AE}"/>
              </a:ext>
            </a:extLst>
          </p:cNvPr>
          <p:cNvSpPr txBox="1"/>
          <p:nvPr/>
        </p:nvSpPr>
        <p:spPr>
          <a:xfrm>
            <a:off x="2102390" y="1998383"/>
            <a:ext cx="7698296" cy="369332"/>
          </a:xfrm>
          <a:prstGeom prst="rect">
            <a:avLst/>
          </a:prstGeom>
          <a:noFill/>
        </p:spPr>
        <p:txBody>
          <a:bodyPr wrap="square" rtlCol="0" anchor="ctr">
            <a:spAutoFit/>
          </a:bodyPr>
          <a:lstStyle/>
          <a:p>
            <a:pPr algn="ctr"/>
            <a:r>
              <a:rPr lang="en-US" altLang="ja-JP" b="1" dirty="0">
                <a:solidFill>
                  <a:srgbClr val="00003E"/>
                </a:solidFill>
                <a:latin typeface="メイリオ" panose="020B0604030504040204" pitchFamily="50" charset="-128"/>
                <a:ea typeface="メイリオ" panose="020B0604030504040204" pitchFamily="50" charset="-128"/>
              </a:rPr>
              <a:t>X(Twitter)</a:t>
            </a:r>
            <a:r>
              <a:rPr lang="ja-JP" altLang="en-US" b="1">
                <a:solidFill>
                  <a:srgbClr val="00003E"/>
                </a:solidFill>
                <a:latin typeface="メイリオ" panose="020B0604030504040204" pitchFamily="50" charset="-128"/>
                <a:ea typeface="メイリオ" panose="020B0604030504040204" pitchFamily="50" charset="-128"/>
              </a:rPr>
              <a:t>上</a:t>
            </a:r>
            <a:r>
              <a:rPr lang="ja-JP" altLang="en-US" b="1" dirty="0">
                <a:solidFill>
                  <a:srgbClr val="00003E"/>
                </a:solidFill>
                <a:latin typeface="メイリオ" panose="020B0604030504040204" pitchFamily="50" charset="-128"/>
                <a:ea typeface="メイリオ" panose="020B0604030504040204" pitchFamily="50" charset="-128"/>
              </a:rPr>
              <a:t>での話題量</a:t>
            </a:r>
          </a:p>
        </p:txBody>
      </p:sp>
      <p:graphicFrame>
        <p:nvGraphicFramePr>
          <p:cNvPr id="4" name="グラフ 3">
            <a:extLst>
              <a:ext uri="{FF2B5EF4-FFF2-40B4-BE49-F238E27FC236}">
                <a16:creationId xmlns:a16="http://schemas.microsoft.com/office/drawing/2014/main" id="{105FE977-DEEA-BB67-D806-39D3F4CD8AC4}"/>
              </a:ext>
            </a:extLst>
          </p:cNvPr>
          <p:cNvGraphicFramePr>
            <a:graphicFrameLocks/>
          </p:cNvGraphicFramePr>
          <p:nvPr>
            <p:extLst>
              <p:ext uri="{D42A27DB-BD31-4B8C-83A1-F6EECF244321}">
                <p14:modId xmlns:p14="http://schemas.microsoft.com/office/powerpoint/2010/main" val="4015515550"/>
              </p:ext>
            </p:extLst>
          </p:nvPr>
        </p:nvGraphicFramePr>
        <p:xfrm>
          <a:off x="334963" y="2609766"/>
          <a:ext cx="11522075" cy="4034244"/>
        </p:xfrm>
        <a:graphic>
          <a:graphicData uri="http://schemas.openxmlformats.org/drawingml/2006/chart">
            <c:chart xmlns:c="http://schemas.openxmlformats.org/drawingml/2006/chart" xmlns:r="http://schemas.openxmlformats.org/officeDocument/2006/relationships" r:id="rId4"/>
          </a:graphicData>
        </a:graphic>
      </p:graphicFrame>
      <p:sp>
        <p:nvSpPr>
          <p:cNvPr id="5" name="テキスト ボックス 4">
            <a:extLst>
              <a:ext uri="{FF2B5EF4-FFF2-40B4-BE49-F238E27FC236}">
                <a16:creationId xmlns:a16="http://schemas.microsoft.com/office/drawing/2014/main" id="{D9668BF9-1DFB-17EB-AFED-B06FFAA4DC76}"/>
              </a:ext>
            </a:extLst>
          </p:cNvPr>
          <p:cNvSpPr txBox="1"/>
          <p:nvPr/>
        </p:nvSpPr>
        <p:spPr>
          <a:xfrm>
            <a:off x="8793956" y="6533228"/>
            <a:ext cx="3063081"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a:solidFill>
                  <a:srgbClr val="00003E"/>
                </a:solidFill>
                <a:latin typeface="メイリオ" panose="020B0604030504040204" pitchFamily="50" charset="-128"/>
                <a:ea typeface="メイリオ" panose="020B0604030504040204" pitchFamily="50" charset="-128"/>
              </a:rPr>
              <a:t>Meltwater intelligence Twitter</a:t>
            </a:r>
            <a:r>
              <a:rPr kumimoji="1" lang="ja-JP" altLang="en-US" sz="900" b="1" dirty="0">
                <a:solidFill>
                  <a:srgbClr val="00003E"/>
                </a:solidFill>
                <a:latin typeface="メイリオ" panose="020B0604030504040204" pitchFamily="50" charset="-128"/>
                <a:ea typeface="メイリオ" panose="020B0604030504040204" pitchFamily="50" charset="-128"/>
              </a:rPr>
              <a:t>全量解析</a:t>
            </a:r>
          </a:p>
        </p:txBody>
      </p:sp>
    </p:spTree>
    <p:extLst>
      <p:ext uri="{BB962C8B-B14F-4D97-AF65-F5344CB8AC3E}">
        <p14:creationId xmlns:p14="http://schemas.microsoft.com/office/powerpoint/2010/main" val="4291119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0C16-E1B6-F2F0-7E94-6C5FDDAA14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87146C5-E25A-093B-6C12-BF2D751A1769}"/>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D45ED54F-7539-25E6-34B3-069A6FA10931}"/>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夏の甲子園では注目選手を輩出する</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ADEDBB53-7ECF-5312-381E-07EC72F6C742}"/>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E91AE2B-9D2D-BA30-6486-8ACB01612005}"/>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sp>
        <p:nvSpPr>
          <p:cNvPr id="34" name="正方形/長方形 33">
            <a:extLst>
              <a:ext uri="{FF2B5EF4-FFF2-40B4-BE49-F238E27FC236}">
                <a16:creationId xmlns:a16="http://schemas.microsoft.com/office/drawing/2014/main" id="{EAA1153C-C53E-4ACE-8971-A0C7C860CFD5}"/>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後にプロで活躍する数多くのスター選手もほとんどが甲子園経験者であり、</a:t>
            </a:r>
          </a:p>
          <a:p>
            <a:pPr algn="ctr"/>
            <a:r>
              <a:rPr lang="ja-JP" altLang="en-US" sz="2000" b="1">
                <a:solidFill>
                  <a:srgbClr val="00003E"/>
                </a:solidFill>
                <a:latin typeface="メイリオ" panose="020B0604030504040204" pitchFamily="50" charset="-128"/>
                <a:ea typeface="メイリオ" panose="020B0604030504040204" pitchFamily="50" charset="-128"/>
              </a:rPr>
              <a:t>夏の甲子園で有名になった選手が国民的人気者になることも！</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8780D1E7-9633-8E70-5F14-87F1828990A6}"/>
              </a:ext>
            </a:extLst>
          </p:cNvPr>
          <p:cNvSpPr/>
          <p:nvPr/>
        </p:nvSpPr>
        <p:spPr>
          <a:xfrm>
            <a:off x="1095828" y="2178713"/>
            <a:ext cx="10000344" cy="4194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DE4CF2E4-BF31-582C-A4B9-1B90D769ABC7}"/>
              </a:ext>
            </a:extLst>
          </p:cNvPr>
          <p:cNvSpPr txBox="1"/>
          <p:nvPr/>
        </p:nvSpPr>
        <p:spPr>
          <a:xfrm>
            <a:off x="198390" y="2382424"/>
            <a:ext cx="2452914" cy="338554"/>
          </a:xfrm>
          <a:prstGeom prst="rect">
            <a:avLst/>
          </a:prstGeom>
          <a:noFill/>
        </p:spPr>
        <p:txBody>
          <a:bodyPr wrap="square" rtlCol="0">
            <a:spAutoFit/>
          </a:bodyPr>
          <a:lstStyle/>
          <a:p>
            <a:pPr algn="ctr"/>
            <a:r>
              <a:rPr lang="ja-JP" altLang="en-US" sz="1600" b="1" dirty="0">
                <a:solidFill>
                  <a:srgbClr val="00003E"/>
                </a:solidFill>
                <a:latin typeface="メイリオ" panose="020B0604030504040204" pitchFamily="50" charset="-128"/>
                <a:ea typeface="メイリオ" panose="020B0604030504040204" pitchFamily="50" charset="-128"/>
              </a:rPr>
              <a:t>松坂大輔</a:t>
            </a:r>
            <a:endParaRPr kumimoji="1" lang="ja-JP" altLang="en-US" sz="1600" b="1" dirty="0">
              <a:solidFill>
                <a:srgbClr val="00003E"/>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7A72D43D-8584-241B-AB0A-9C10C5242354}"/>
              </a:ext>
            </a:extLst>
          </p:cNvPr>
          <p:cNvPicPr>
            <a:picLocks noChangeAspect="1"/>
          </p:cNvPicPr>
          <p:nvPr/>
        </p:nvPicPr>
        <p:blipFill>
          <a:blip r:embed="rId4"/>
          <a:stretch>
            <a:fillRect/>
          </a:stretch>
        </p:blipFill>
        <p:spPr>
          <a:xfrm>
            <a:off x="614950" y="2754758"/>
            <a:ext cx="3208883" cy="3867579"/>
          </a:xfrm>
          <a:prstGeom prst="rect">
            <a:avLst/>
          </a:prstGeom>
          <a:effectLst>
            <a:outerShdw blurRad="50800" dist="38100" dir="5400000" algn="t" rotWithShape="0">
              <a:prstClr val="black">
                <a:alpha val="40000"/>
              </a:prstClr>
            </a:outerShdw>
          </a:effectLst>
        </p:spPr>
      </p:pic>
      <p:pic>
        <p:nvPicPr>
          <p:cNvPr id="7" name="図 6">
            <a:extLst>
              <a:ext uri="{FF2B5EF4-FFF2-40B4-BE49-F238E27FC236}">
                <a16:creationId xmlns:a16="http://schemas.microsoft.com/office/drawing/2014/main" id="{7A35D536-558A-46C2-2546-40CFD4F79F65}"/>
              </a:ext>
            </a:extLst>
          </p:cNvPr>
          <p:cNvPicPr>
            <a:picLocks noChangeAspect="1"/>
          </p:cNvPicPr>
          <p:nvPr/>
        </p:nvPicPr>
        <p:blipFill>
          <a:blip r:embed="rId5"/>
          <a:stretch>
            <a:fillRect/>
          </a:stretch>
        </p:blipFill>
        <p:spPr>
          <a:xfrm>
            <a:off x="3954250" y="1993638"/>
            <a:ext cx="2546155" cy="3867579"/>
          </a:xfrm>
          <a:prstGeom prst="rect">
            <a:avLst/>
          </a:prstGeom>
          <a:effectLst>
            <a:outerShdw blurRad="50800" dist="38100" dir="5400000" algn="t" rotWithShape="0">
              <a:prstClr val="black">
                <a:alpha val="40000"/>
              </a:prstClr>
            </a:outerShdw>
          </a:effectLst>
        </p:spPr>
      </p:pic>
      <p:pic>
        <p:nvPicPr>
          <p:cNvPr id="8" name="図 7">
            <a:extLst>
              <a:ext uri="{FF2B5EF4-FFF2-40B4-BE49-F238E27FC236}">
                <a16:creationId xmlns:a16="http://schemas.microsoft.com/office/drawing/2014/main" id="{FAE7F46D-86E1-5F95-1A35-35D4E95AED45}"/>
              </a:ext>
            </a:extLst>
          </p:cNvPr>
          <p:cNvPicPr>
            <a:picLocks noChangeAspect="1"/>
          </p:cNvPicPr>
          <p:nvPr/>
        </p:nvPicPr>
        <p:blipFill>
          <a:blip r:embed="rId6"/>
          <a:stretch>
            <a:fillRect/>
          </a:stretch>
        </p:blipFill>
        <p:spPr>
          <a:xfrm>
            <a:off x="6630822" y="2754758"/>
            <a:ext cx="1957430" cy="3867579"/>
          </a:xfrm>
          <a:prstGeom prst="rect">
            <a:avLst/>
          </a:prstGeom>
          <a:effectLst>
            <a:outerShdw blurRad="50800" dist="38100" dir="5400000" algn="t" rotWithShape="0">
              <a:prstClr val="black">
                <a:alpha val="40000"/>
              </a:prstClr>
            </a:outerShdw>
          </a:effectLst>
        </p:spPr>
      </p:pic>
      <p:pic>
        <p:nvPicPr>
          <p:cNvPr id="9" name="図 8">
            <a:extLst>
              <a:ext uri="{FF2B5EF4-FFF2-40B4-BE49-F238E27FC236}">
                <a16:creationId xmlns:a16="http://schemas.microsoft.com/office/drawing/2014/main" id="{88A99649-0D51-CAF0-BE0D-8A2514C66947}"/>
              </a:ext>
            </a:extLst>
          </p:cNvPr>
          <p:cNvPicPr>
            <a:picLocks noChangeAspect="1"/>
          </p:cNvPicPr>
          <p:nvPr/>
        </p:nvPicPr>
        <p:blipFill>
          <a:blip r:embed="rId7"/>
          <a:stretch>
            <a:fillRect/>
          </a:stretch>
        </p:blipFill>
        <p:spPr>
          <a:xfrm>
            <a:off x="8718668" y="1993638"/>
            <a:ext cx="2858383" cy="3867579"/>
          </a:xfrm>
          <a:prstGeom prst="rect">
            <a:avLst/>
          </a:prstGeom>
          <a:effectLst>
            <a:outerShdw blurRad="50800" dist="38100" dir="5400000" algn="t" rotWithShape="0">
              <a:prstClr val="black">
                <a:alpha val="40000"/>
              </a:prstClr>
            </a:outerShdw>
          </a:effectLst>
        </p:spPr>
      </p:pic>
      <p:sp>
        <p:nvSpPr>
          <p:cNvPr id="10" name="テキスト ボックス 9">
            <a:extLst>
              <a:ext uri="{FF2B5EF4-FFF2-40B4-BE49-F238E27FC236}">
                <a16:creationId xmlns:a16="http://schemas.microsoft.com/office/drawing/2014/main" id="{E65EC937-5CD3-5B98-B32A-CF26C02E34A3}"/>
              </a:ext>
            </a:extLst>
          </p:cNvPr>
          <p:cNvSpPr txBox="1"/>
          <p:nvPr/>
        </p:nvSpPr>
        <p:spPr>
          <a:xfrm>
            <a:off x="3902946" y="5884605"/>
            <a:ext cx="2452914" cy="338554"/>
          </a:xfrm>
          <a:prstGeom prst="rect">
            <a:avLst/>
          </a:prstGeom>
          <a:noFill/>
        </p:spPr>
        <p:txBody>
          <a:bodyPr wrap="square" rtlCol="0">
            <a:spAutoFit/>
          </a:bodyPr>
          <a:lstStyle>
            <a:defPPr>
              <a:defRPr lang="ja-JP"/>
            </a:defPPr>
            <a:lvl1pPr algn="ctr">
              <a:defRPr sz="1600" b="1">
                <a:solidFill>
                  <a:schemeClr val="bg1"/>
                </a:solidFill>
              </a:defRPr>
            </a:lvl1pPr>
          </a:lstStyle>
          <a:p>
            <a:r>
              <a:rPr lang="ja-JP" altLang="en-US" dirty="0">
                <a:solidFill>
                  <a:srgbClr val="00003E"/>
                </a:solidFill>
                <a:latin typeface="メイリオ" panose="020B0604030504040204" pitchFamily="50" charset="-128"/>
                <a:ea typeface="メイリオ" panose="020B0604030504040204" pitchFamily="50" charset="-128"/>
              </a:rPr>
              <a:t>田中将大</a:t>
            </a:r>
          </a:p>
        </p:txBody>
      </p:sp>
      <p:sp>
        <p:nvSpPr>
          <p:cNvPr id="11" name="テキスト ボックス 10">
            <a:extLst>
              <a:ext uri="{FF2B5EF4-FFF2-40B4-BE49-F238E27FC236}">
                <a16:creationId xmlns:a16="http://schemas.microsoft.com/office/drawing/2014/main" id="{2A3216C8-35B3-1CDD-7614-21DF05AAF6A3}"/>
              </a:ext>
            </a:extLst>
          </p:cNvPr>
          <p:cNvSpPr txBox="1"/>
          <p:nvPr/>
        </p:nvSpPr>
        <p:spPr>
          <a:xfrm>
            <a:off x="6188748" y="2382424"/>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斎藤佑樹</a:t>
            </a:r>
          </a:p>
        </p:txBody>
      </p:sp>
      <p:sp>
        <p:nvSpPr>
          <p:cNvPr id="12" name="テキスト ボックス 11">
            <a:extLst>
              <a:ext uri="{FF2B5EF4-FFF2-40B4-BE49-F238E27FC236}">
                <a16:creationId xmlns:a16="http://schemas.microsoft.com/office/drawing/2014/main" id="{AF612EFF-7881-D920-8BC5-FA9CE6F18F24}"/>
              </a:ext>
            </a:extLst>
          </p:cNvPr>
          <p:cNvSpPr txBox="1"/>
          <p:nvPr/>
        </p:nvSpPr>
        <p:spPr>
          <a:xfrm>
            <a:off x="9134762" y="5884605"/>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大谷翔平</a:t>
            </a:r>
          </a:p>
        </p:txBody>
      </p:sp>
      <p:pic>
        <p:nvPicPr>
          <p:cNvPr id="18" name="図 17">
            <a:extLst>
              <a:ext uri="{FF2B5EF4-FFF2-40B4-BE49-F238E27FC236}">
                <a16:creationId xmlns:a16="http://schemas.microsoft.com/office/drawing/2014/main" id="{239A6BD0-D23B-3869-27FE-CEC084F6C8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641" y="2294884"/>
            <a:ext cx="475556" cy="475556"/>
          </a:xfrm>
          <a:prstGeom prst="rect">
            <a:avLst/>
          </a:prstGeom>
        </p:spPr>
      </p:pic>
      <p:pic>
        <p:nvPicPr>
          <p:cNvPr id="19" name="図 18">
            <a:extLst>
              <a:ext uri="{FF2B5EF4-FFF2-40B4-BE49-F238E27FC236}">
                <a16:creationId xmlns:a16="http://schemas.microsoft.com/office/drawing/2014/main" id="{32BAE0F7-43B6-68A6-E07F-BB79BBC593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75469" y="2294886"/>
            <a:ext cx="475556" cy="475556"/>
          </a:xfrm>
          <a:prstGeom prst="rect">
            <a:avLst/>
          </a:prstGeom>
        </p:spPr>
      </p:pic>
      <p:pic>
        <p:nvPicPr>
          <p:cNvPr id="21" name="図 20">
            <a:extLst>
              <a:ext uri="{FF2B5EF4-FFF2-40B4-BE49-F238E27FC236}">
                <a16:creationId xmlns:a16="http://schemas.microsoft.com/office/drawing/2014/main" id="{65D0338F-9503-04D7-285D-2EAF14C2CC8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28739" y="5826264"/>
            <a:ext cx="475556" cy="475556"/>
          </a:xfrm>
          <a:prstGeom prst="rect">
            <a:avLst/>
          </a:prstGeom>
        </p:spPr>
      </p:pic>
      <p:pic>
        <p:nvPicPr>
          <p:cNvPr id="22" name="図 21">
            <a:extLst>
              <a:ext uri="{FF2B5EF4-FFF2-40B4-BE49-F238E27FC236}">
                <a16:creationId xmlns:a16="http://schemas.microsoft.com/office/drawing/2014/main" id="{2767EC43-6EDD-51F6-D5A1-278FC219E6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22099" y="5826264"/>
            <a:ext cx="475556" cy="475556"/>
          </a:xfrm>
          <a:prstGeom prst="rect">
            <a:avLst/>
          </a:prstGeom>
        </p:spPr>
      </p:pic>
    </p:spTree>
    <p:extLst>
      <p:ext uri="{BB962C8B-B14F-4D97-AF65-F5344CB8AC3E}">
        <p14:creationId xmlns:p14="http://schemas.microsoft.com/office/powerpoint/2010/main" val="2452154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E30D-81D9-0FBF-8C5C-472DD67A962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96DB5E-1D99-7742-9823-D2D2D643F770}"/>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19C581B7-1A38-311C-5DDA-7371C4F27A18}"/>
              </a:ext>
            </a:extLst>
          </p:cNvPr>
          <p:cNvSpPr>
            <a:spLocks noGrp="1"/>
          </p:cNvSpPr>
          <p:nvPr>
            <p:ph type="body" sz="quarter" idx="10"/>
          </p:nvPr>
        </p:nvSpPr>
        <p:spPr/>
        <p:txBody>
          <a:bodyPr/>
          <a:lstStyle/>
          <a:p>
            <a:r>
              <a:rPr lang="en-US" altLang="ja-JP" dirty="0">
                <a:latin typeface="メイリオ" panose="020B0604030504040204" pitchFamily="50" charset="-128"/>
                <a:ea typeface="メイリオ" panose="020B0604030504040204" pitchFamily="50" charset="-128"/>
              </a:rPr>
              <a:t>2026</a:t>
            </a:r>
            <a:r>
              <a:rPr lang="ja-JP" altLang="en-US">
                <a:latin typeface="メイリオ" panose="020B0604030504040204" pitchFamily="50" charset="-128"/>
                <a:ea typeface="メイリオ" panose="020B0604030504040204" pitchFamily="50" charset="-128"/>
              </a:rPr>
              <a:t>年　大会概要</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7F15E26A-CCBB-F5AD-FE6A-FBDEBD553C58}"/>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8A71624-0A26-5A7D-F7F4-137C0B5C3CC5}"/>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sp>
        <p:nvSpPr>
          <p:cNvPr id="14" name="正方形/長方形 13">
            <a:extLst>
              <a:ext uri="{FF2B5EF4-FFF2-40B4-BE49-F238E27FC236}">
                <a16:creationId xmlns:a16="http://schemas.microsoft.com/office/drawing/2014/main" id="{B8BC3F62-B705-EE83-D803-6154A54D83AC}"/>
              </a:ext>
            </a:extLst>
          </p:cNvPr>
          <p:cNvSpPr/>
          <p:nvPr/>
        </p:nvSpPr>
        <p:spPr>
          <a:xfrm>
            <a:off x="479425" y="4196286"/>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大会期間</a:t>
            </a:r>
          </a:p>
        </p:txBody>
      </p:sp>
      <p:sp>
        <p:nvSpPr>
          <p:cNvPr id="15" name="正方形/長方形 14">
            <a:extLst>
              <a:ext uri="{FF2B5EF4-FFF2-40B4-BE49-F238E27FC236}">
                <a16:creationId xmlns:a16="http://schemas.microsoft.com/office/drawing/2014/main" id="{0174A686-666C-2538-C6A4-6D1FF94B7164}"/>
              </a:ext>
            </a:extLst>
          </p:cNvPr>
          <p:cNvSpPr/>
          <p:nvPr/>
        </p:nvSpPr>
        <p:spPr>
          <a:xfrm>
            <a:off x="479425" y="4947169"/>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試合形式</a:t>
            </a:r>
            <a:endParaRPr kumimoji="1" lang="ja-JP" altLang="en-US" b="1">
              <a:solidFill>
                <a:schemeClr val="bg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056141C6-3DD0-4847-9A8B-BD06A9646AD0}"/>
              </a:ext>
            </a:extLst>
          </p:cNvPr>
          <p:cNvSpPr/>
          <p:nvPr/>
        </p:nvSpPr>
        <p:spPr>
          <a:xfrm>
            <a:off x="3918868" y="4947169"/>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合計</a:t>
            </a:r>
            <a:r>
              <a:rPr lang="en-US" altLang="ja-JP" b="1" dirty="0">
                <a:solidFill>
                  <a:srgbClr val="00003E"/>
                </a:solidFill>
                <a:latin typeface="メイリオ" panose="020B0604030504040204" pitchFamily="50" charset="-128"/>
                <a:ea typeface="メイリオ" panose="020B0604030504040204" pitchFamily="50" charset="-128"/>
              </a:rPr>
              <a:t>48</a:t>
            </a:r>
            <a:r>
              <a:rPr lang="ja-JP" altLang="en-US" b="1" dirty="0">
                <a:solidFill>
                  <a:srgbClr val="00003E"/>
                </a:solidFill>
                <a:latin typeface="メイリオ" panose="020B0604030504040204" pitchFamily="50" charset="-128"/>
                <a:ea typeface="メイリオ" panose="020B0604030504040204" pitchFamily="50" charset="-128"/>
              </a:rPr>
              <a:t>試合</a:t>
            </a:r>
          </a:p>
          <a:p>
            <a:pPr defTabSz="685634">
              <a:lnSpc>
                <a:spcPct val="110000"/>
              </a:lnSpc>
              <a:spcBef>
                <a:spcPts val="150"/>
              </a:spcBef>
              <a:spcAft>
                <a:spcPts val="150"/>
              </a:spcAft>
            </a:pPr>
            <a:r>
              <a:rPr lang="ja-JP" altLang="en-US" sz="1600" dirty="0">
                <a:solidFill>
                  <a:srgbClr val="00003E"/>
                </a:solidFill>
                <a:latin typeface="メイリオ" panose="020B0604030504040204" pitchFamily="50" charset="-128"/>
                <a:ea typeface="メイリオ" panose="020B0604030504040204" pitchFamily="50" charset="-128"/>
              </a:rPr>
              <a:t>出場</a:t>
            </a:r>
            <a:r>
              <a:rPr lang="en-US" altLang="ja-JP" sz="1600" dirty="0">
                <a:solidFill>
                  <a:srgbClr val="00003E"/>
                </a:solidFill>
                <a:latin typeface="メイリオ" panose="020B0604030504040204" pitchFamily="50" charset="-128"/>
                <a:ea typeface="メイリオ" panose="020B0604030504040204" pitchFamily="50" charset="-128"/>
              </a:rPr>
              <a:t>49</a:t>
            </a:r>
            <a:r>
              <a:rPr lang="ja-JP" altLang="en-US" sz="1600" dirty="0">
                <a:solidFill>
                  <a:srgbClr val="00003E"/>
                </a:solidFill>
                <a:latin typeface="メイリオ" panose="020B0604030504040204" pitchFamily="50" charset="-128"/>
                <a:ea typeface="メイリオ" panose="020B0604030504040204" pitchFamily="50" charset="-128"/>
              </a:rPr>
              <a:t>校による一発勝負のトーナメント（北海道は北と南、東京は東と西の</a:t>
            </a:r>
            <a:r>
              <a:rPr lang="en-US" altLang="ja-JP" sz="1600" dirty="0">
                <a:solidFill>
                  <a:srgbClr val="00003E"/>
                </a:solidFill>
                <a:latin typeface="メイリオ" panose="020B0604030504040204" pitchFamily="50" charset="-128"/>
                <a:ea typeface="メイリオ" panose="020B0604030504040204" pitchFamily="50" charset="-128"/>
              </a:rPr>
              <a:t>2</a:t>
            </a:r>
            <a:r>
              <a:rPr lang="ja-JP" altLang="en-US" sz="1600" dirty="0">
                <a:solidFill>
                  <a:srgbClr val="00003E"/>
                </a:solidFill>
                <a:latin typeface="メイリオ" panose="020B0604030504040204" pitchFamily="50" charset="-128"/>
                <a:ea typeface="メイリオ" panose="020B0604030504040204" pitchFamily="50" charset="-128"/>
              </a:rPr>
              <a:t>校）</a:t>
            </a:r>
          </a:p>
        </p:txBody>
      </p:sp>
      <p:sp>
        <p:nvSpPr>
          <p:cNvPr id="17" name="正方形/長方形 16">
            <a:extLst>
              <a:ext uri="{FF2B5EF4-FFF2-40B4-BE49-F238E27FC236}">
                <a16:creationId xmlns:a16="http://schemas.microsoft.com/office/drawing/2014/main" id="{14A78589-2F73-0629-DC2A-2688591D87E9}"/>
              </a:ext>
            </a:extLst>
          </p:cNvPr>
          <p:cNvSpPr/>
          <p:nvPr/>
        </p:nvSpPr>
        <p:spPr>
          <a:xfrm>
            <a:off x="3918868" y="4196286"/>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2026</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5</a:t>
            </a:r>
            <a:r>
              <a:rPr lang="ja-JP" altLang="en-US" b="1">
                <a:solidFill>
                  <a:srgbClr val="00003E"/>
                </a:solidFill>
                <a:latin typeface="メイリオ" panose="020B0604030504040204" pitchFamily="50" charset="-128"/>
                <a:ea typeface="メイリオ" panose="020B0604030504040204" pitchFamily="50" charset="-128"/>
              </a:rPr>
              <a:t>日</a:t>
            </a:r>
            <a:r>
              <a:rPr lang="ja-JP" altLang="en-US" b="1" dirty="0">
                <a:solidFill>
                  <a:srgbClr val="00003E"/>
                </a:solidFill>
                <a:latin typeface="メイリオ" panose="020B0604030504040204" pitchFamily="50" charset="-128"/>
                <a:ea typeface="メイリオ" panose="020B0604030504040204" pitchFamily="50" charset="-128"/>
              </a:rPr>
              <a:t>～</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22</a:t>
            </a:r>
            <a:r>
              <a:rPr lang="ja-JP" altLang="en-US" b="1">
                <a:solidFill>
                  <a:srgbClr val="00003E"/>
                </a:solidFill>
                <a:latin typeface="メイリオ" panose="020B0604030504040204" pitchFamily="50" charset="-128"/>
                <a:ea typeface="メイリオ" panose="020B0604030504040204" pitchFamily="50" charset="-128"/>
              </a:rPr>
              <a:t>日 </a:t>
            </a:r>
            <a:r>
              <a:rPr lang="ja-JP" altLang="en-US" b="1" dirty="0">
                <a:solidFill>
                  <a:srgbClr val="00003E"/>
                </a:solidFill>
                <a:latin typeface="メイリオ" panose="020B0604030504040204" pitchFamily="50" charset="-128"/>
                <a:ea typeface="メイリオ" panose="020B0604030504040204" pitchFamily="50" charset="-128"/>
              </a:rPr>
              <a:t>予定</a:t>
            </a:r>
            <a:r>
              <a:rPr lang="ja-JP" altLang="en-US" sz="1600" dirty="0">
                <a:solidFill>
                  <a:srgbClr val="00003E"/>
                </a:solidFill>
                <a:latin typeface="メイリオ" panose="020B0604030504040204" pitchFamily="50" charset="-128"/>
                <a:ea typeface="メイリオ" panose="020B0604030504040204" pitchFamily="50" charset="-128"/>
              </a:rPr>
              <a:t>（休養日</a:t>
            </a:r>
            <a:r>
              <a:rPr lang="en-US" altLang="ja-JP" sz="1600" dirty="0">
                <a:solidFill>
                  <a:srgbClr val="00003E"/>
                </a:solidFill>
                <a:latin typeface="メイリオ" panose="020B0604030504040204" pitchFamily="50" charset="-128"/>
                <a:ea typeface="メイリオ" panose="020B0604030504040204" pitchFamily="50" charset="-128"/>
              </a:rPr>
              <a:t>3</a:t>
            </a:r>
            <a:r>
              <a:rPr lang="ja-JP" altLang="en-US" sz="1600" dirty="0">
                <a:solidFill>
                  <a:srgbClr val="00003E"/>
                </a:solidFill>
                <a:latin typeface="メイリオ" panose="020B0604030504040204" pitchFamily="50" charset="-128"/>
                <a:ea typeface="メイリオ" panose="020B0604030504040204" pitchFamily="50" charset="-128"/>
              </a:rPr>
              <a:t>日を含む ）</a:t>
            </a:r>
          </a:p>
          <a:p>
            <a:pPr defTabSz="685634">
              <a:lnSpc>
                <a:spcPct val="110000"/>
              </a:lnSpc>
              <a:spcBef>
                <a:spcPts val="150"/>
              </a:spcBef>
              <a:spcAft>
                <a:spcPts val="150"/>
              </a:spcAft>
            </a:pPr>
            <a:r>
              <a:rPr lang="en-US" altLang="ja-JP" sz="1600" dirty="0">
                <a:solidFill>
                  <a:srgbClr val="00003E"/>
                </a:solidFill>
                <a:latin typeface="メイリオ" panose="020B0604030504040204" pitchFamily="50" charset="-128"/>
                <a:ea typeface="メイリオ" panose="020B0604030504040204" pitchFamily="50" charset="-128"/>
              </a:rPr>
              <a:t>※</a:t>
            </a:r>
            <a:r>
              <a:rPr lang="ja-JP" altLang="en-US" sz="1600" dirty="0">
                <a:solidFill>
                  <a:srgbClr val="00003E"/>
                </a:solidFill>
                <a:latin typeface="メイリオ" panose="020B0604030504040204" pitchFamily="50" charset="-128"/>
                <a:ea typeface="メイリオ" panose="020B0604030504040204" pitchFamily="50" charset="-128"/>
              </a:rPr>
              <a:t>雨天順延</a:t>
            </a:r>
          </a:p>
        </p:txBody>
      </p:sp>
      <p:sp>
        <p:nvSpPr>
          <p:cNvPr id="20" name="正方形/長方形 19">
            <a:extLst>
              <a:ext uri="{FF2B5EF4-FFF2-40B4-BE49-F238E27FC236}">
                <a16:creationId xmlns:a16="http://schemas.microsoft.com/office/drawing/2014/main" id="{DC9ED313-453E-72A6-AD57-EE4F55C3CA80}"/>
              </a:ext>
            </a:extLst>
          </p:cNvPr>
          <p:cNvSpPr/>
          <p:nvPr/>
        </p:nvSpPr>
        <p:spPr>
          <a:xfrm>
            <a:off x="479425" y="1192754"/>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正式名称</a:t>
            </a:r>
          </a:p>
        </p:txBody>
      </p:sp>
      <p:sp>
        <p:nvSpPr>
          <p:cNvPr id="23" name="正方形/長方形 22">
            <a:extLst>
              <a:ext uri="{FF2B5EF4-FFF2-40B4-BE49-F238E27FC236}">
                <a16:creationId xmlns:a16="http://schemas.microsoft.com/office/drawing/2014/main" id="{72F4A7EB-5CFF-3637-2A1D-BBD692215D90}"/>
              </a:ext>
            </a:extLst>
          </p:cNvPr>
          <p:cNvSpPr/>
          <p:nvPr/>
        </p:nvSpPr>
        <p:spPr>
          <a:xfrm>
            <a:off x="3918868" y="1192754"/>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zh-CN" altLang="en-US" b="1" dirty="0">
                <a:solidFill>
                  <a:srgbClr val="00003E"/>
                </a:solidFill>
                <a:latin typeface="メイリオ" panose="020B0604030504040204" pitchFamily="50" charset="-128"/>
                <a:ea typeface="メイリオ" panose="020B0604030504040204" pitchFamily="50" charset="-128"/>
              </a:rPr>
              <a:t>第</a:t>
            </a:r>
            <a:r>
              <a:rPr lang="en-US" altLang="zh-CN" b="1" dirty="0">
                <a:solidFill>
                  <a:srgbClr val="00003E"/>
                </a:solidFill>
                <a:latin typeface="メイリオ" panose="020B0604030504040204" pitchFamily="50" charset="-128"/>
                <a:ea typeface="メイリオ" panose="020B0604030504040204" pitchFamily="50" charset="-128"/>
              </a:rPr>
              <a:t>108</a:t>
            </a:r>
            <a:r>
              <a:rPr lang="zh-CN" altLang="en-US" b="1" dirty="0">
                <a:solidFill>
                  <a:srgbClr val="00003E"/>
                </a:solidFill>
                <a:latin typeface="メイリオ" panose="020B0604030504040204" pitchFamily="50" charset="-128"/>
                <a:ea typeface="メイリオ" panose="020B0604030504040204" pitchFamily="50" charset="-128"/>
              </a:rPr>
              <a:t>回全国高等学校野球選手権記念大会</a:t>
            </a:r>
          </a:p>
        </p:txBody>
      </p:sp>
      <p:sp>
        <p:nvSpPr>
          <p:cNvPr id="24" name="正方形/長方形 23">
            <a:extLst>
              <a:ext uri="{FF2B5EF4-FFF2-40B4-BE49-F238E27FC236}">
                <a16:creationId xmlns:a16="http://schemas.microsoft.com/office/drawing/2014/main" id="{F5777B06-BD13-5714-3CFA-EE88C33E7B9A}"/>
              </a:ext>
            </a:extLst>
          </p:cNvPr>
          <p:cNvSpPr/>
          <p:nvPr/>
        </p:nvSpPr>
        <p:spPr>
          <a:xfrm>
            <a:off x="479425" y="1943637"/>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主催</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815CDAA9-8D3E-E943-6E1A-5FB64D270BE9}"/>
              </a:ext>
            </a:extLst>
          </p:cNvPr>
          <p:cNvSpPr/>
          <p:nvPr/>
        </p:nvSpPr>
        <p:spPr>
          <a:xfrm>
            <a:off x="3918868" y="1943637"/>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朝日新聞社、日本高等学校野球連盟</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2B28E6A-ABEC-BB48-C865-A4FBD27ECBA3}"/>
              </a:ext>
            </a:extLst>
          </p:cNvPr>
          <p:cNvSpPr/>
          <p:nvPr/>
        </p:nvSpPr>
        <p:spPr>
          <a:xfrm>
            <a:off x="479425" y="2694520"/>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lang="ja-JP" altLang="en-US" b="1" dirty="0">
                <a:solidFill>
                  <a:prstClr val="white"/>
                </a:solidFill>
                <a:latin typeface="メイリオ" panose="020B0604030504040204" pitchFamily="50" charset="-128"/>
                <a:ea typeface="メイリオ" panose="020B0604030504040204" pitchFamily="50" charset="-128"/>
              </a:rPr>
              <a:t>後援</a:t>
            </a:r>
            <a:endPar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02CBBBA3-3CDB-1A7A-8C13-422302BE4E5D}"/>
              </a:ext>
            </a:extLst>
          </p:cNvPr>
          <p:cNvSpPr/>
          <p:nvPr/>
        </p:nvSpPr>
        <p:spPr>
          <a:xfrm>
            <a:off x="3918868" y="2694520"/>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毎日新聞社</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0F7A69E2-2845-8F94-A97A-895DFA59D580}"/>
              </a:ext>
            </a:extLst>
          </p:cNvPr>
          <p:cNvSpPr/>
          <p:nvPr/>
        </p:nvSpPr>
        <p:spPr>
          <a:xfrm>
            <a:off x="479425" y="3445403"/>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特別協力</a:t>
            </a:r>
          </a:p>
        </p:txBody>
      </p:sp>
      <p:sp>
        <p:nvSpPr>
          <p:cNvPr id="29" name="正方形/長方形 28">
            <a:extLst>
              <a:ext uri="{FF2B5EF4-FFF2-40B4-BE49-F238E27FC236}">
                <a16:creationId xmlns:a16="http://schemas.microsoft.com/office/drawing/2014/main" id="{59181C68-1FAE-B9E9-6730-7C6BC6D18ED7}"/>
              </a:ext>
            </a:extLst>
          </p:cNvPr>
          <p:cNvSpPr/>
          <p:nvPr/>
        </p:nvSpPr>
        <p:spPr>
          <a:xfrm>
            <a:off x="3918868" y="3445403"/>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阪神甲子園球場</a:t>
            </a:r>
            <a:endParaRPr lang="en-US" altLang="ja-JP" b="1" dirty="0">
              <a:solidFill>
                <a:srgbClr val="00003E"/>
              </a:solidFill>
              <a:latin typeface="メイリオ" panose="020B0604030504040204" pitchFamily="50" charset="-128"/>
              <a:ea typeface="メイリオ" panose="020B0604030504040204" pitchFamily="50" charset="-128"/>
            </a:endParaRPr>
          </a:p>
        </p:txBody>
      </p:sp>
      <p:pic>
        <p:nvPicPr>
          <p:cNvPr id="30" name="グラフィックス 29">
            <a:extLst>
              <a:ext uri="{FF2B5EF4-FFF2-40B4-BE49-F238E27FC236}">
                <a16:creationId xmlns:a16="http://schemas.microsoft.com/office/drawing/2014/main" id="{4222844A-3673-A4C0-DB5E-F54D9371607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810" y="4259637"/>
            <a:ext cx="544632" cy="544632"/>
          </a:xfrm>
          <a:prstGeom prst="rect">
            <a:avLst/>
          </a:prstGeom>
        </p:spPr>
      </p:pic>
      <p:pic>
        <p:nvPicPr>
          <p:cNvPr id="31" name="グラフィックス 30">
            <a:extLst>
              <a:ext uri="{FF2B5EF4-FFF2-40B4-BE49-F238E27FC236}">
                <a16:creationId xmlns:a16="http://schemas.microsoft.com/office/drawing/2014/main" id="{6D9BE648-0165-4A1C-494F-64D0CDF7406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79" y="4993062"/>
            <a:ext cx="599095" cy="599095"/>
          </a:xfrm>
          <a:prstGeom prst="rect">
            <a:avLst/>
          </a:prstGeom>
        </p:spPr>
      </p:pic>
      <p:pic>
        <p:nvPicPr>
          <p:cNvPr id="32" name="グラフィックス 31">
            <a:extLst>
              <a:ext uri="{FF2B5EF4-FFF2-40B4-BE49-F238E27FC236}">
                <a16:creationId xmlns:a16="http://schemas.microsoft.com/office/drawing/2014/main" id="{41C8CDDD-1794-4C4C-6F60-535BDA95A19C}"/>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9579" y="3488059"/>
            <a:ext cx="599095" cy="599095"/>
          </a:xfrm>
          <a:prstGeom prst="rect">
            <a:avLst/>
          </a:prstGeom>
        </p:spPr>
      </p:pic>
      <p:pic>
        <p:nvPicPr>
          <p:cNvPr id="33" name="グラフィックス 32">
            <a:extLst>
              <a:ext uri="{FF2B5EF4-FFF2-40B4-BE49-F238E27FC236}">
                <a16:creationId xmlns:a16="http://schemas.microsoft.com/office/drawing/2014/main" id="{8A2766E2-63EC-205F-D5A5-E760DB86BA16}"/>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6810" y="2764204"/>
            <a:ext cx="544632" cy="544632"/>
          </a:xfrm>
          <a:prstGeom prst="rect">
            <a:avLst/>
          </a:prstGeom>
        </p:spPr>
      </p:pic>
      <p:pic>
        <p:nvPicPr>
          <p:cNvPr id="35" name="グラフィックス 34">
            <a:extLst>
              <a:ext uri="{FF2B5EF4-FFF2-40B4-BE49-F238E27FC236}">
                <a16:creationId xmlns:a16="http://schemas.microsoft.com/office/drawing/2014/main" id="{F3E6F019-B454-EBD3-4D22-4ADA1EB9090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810" y="1262437"/>
            <a:ext cx="544632" cy="544632"/>
          </a:xfrm>
          <a:prstGeom prst="rect">
            <a:avLst/>
          </a:prstGeom>
        </p:spPr>
      </p:pic>
      <p:pic>
        <p:nvPicPr>
          <p:cNvPr id="36" name="グラフィックス 35">
            <a:extLst>
              <a:ext uri="{FF2B5EF4-FFF2-40B4-BE49-F238E27FC236}">
                <a16:creationId xmlns:a16="http://schemas.microsoft.com/office/drawing/2014/main" id="{7E4A1AE8-9749-EABB-7A80-15AF7AB9F3F2}"/>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1566" y="2038076"/>
            <a:ext cx="495120" cy="495120"/>
          </a:xfrm>
          <a:prstGeom prst="rect">
            <a:avLst/>
          </a:prstGeom>
        </p:spPr>
      </p:pic>
      <p:sp>
        <p:nvSpPr>
          <p:cNvPr id="37" name="正方形/長方形 36">
            <a:extLst>
              <a:ext uri="{FF2B5EF4-FFF2-40B4-BE49-F238E27FC236}">
                <a16:creationId xmlns:a16="http://schemas.microsoft.com/office/drawing/2014/main" id="{D9EE1EEE-6C2B-7A1B-7553-B2281A7EDAB0}"/>
              </a:ext>
            </a:extLst>
          </p:cNvPr>
          <p:cNvSpPr/>
          <p:nvPr/>
        </p:nvSpPr>
        <p:spPr>
          <a:xfrm>
            <a:off x="479425" y="5698052"/>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組み合わせ抽選会</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38" name="正方形/長方形 37">
            <a:extLst>
              <a:ext uri="{FF2B5EF4-FFF2-40B4-BE49-F238E27FC236}">
                <a16:creationId xmlns:a16="http://schemas.microsoft.com/office/drawing/2014/main" id="{2D056FF6-584E-7A33-5160-2400569E231A}"/>
              </a:ext>
            </a:extLst>
          </p:cNvPr>
          <p:cNvSpPr/>
          <p:nvPr/>
        </p:nvSpPr>
        <p:spPr>
          <a:xfrm>
            <a:off x="3918868" y="5698052"/>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2026</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1</a:t>
            </a:r>
            <a:r>
              <a:rPr lang="ja-JP" altLang="en-US" b="1">
                <a:solidFill>
                  <a:srgbClr val="00003E"/>
                </a:solidFill>
                <a:latin typeface="メイリオ" panose="020B0604030504040204" pitchFamily="50" charset="-128"/>
                <a:ea typeface="メイリオ" panose="020B0604030504040204" pitchFamily="50" charset="-128"/>
              </a:rPr>
              <a:t>日（土）</a:t>
            </a:r>
            <a:r>
              <a:rPr lang="en-US" altLang="ja-JP" b="1" dirty="0">
                <a:solidFill>
                  <a:srgbClr val="00003E"/>
                </a:solidFill>
                <a:latin typeface="メイリオ" panose="020B0604030504040204" pitchFamily="50" charset="-128"/>
                <a:ea typeface="メイリオ" panose="020B0604030504040204" pitchFamily="50" charset="-128"/>
              </a:rPr>
              <a:t>17</a:t>
            </a:r>
            <a:r>
              <a:rPr lang="ja-JP" altLang="en-US" b="1">
                <a:solidFill>
                  <a:srgbClr val="00003E"/>
                </a:solidFill>
                <a:latin typeface="メイリオ" panose="020B0604030504040204" pitchFamily="50" charset="-128"/>
                <a:ea typeface="メイリオ" panose="020B0604030504040204" pitchFamily="50" charset="-128"/>
              </a:rPr>
              <a:t>時</a:t>
            </a:r>
            <a:r>
              <a:rPr lang="en-US" altLang="ja-JP" b="1" dirty="0">
                <a:solidFill>
                  <a:srgbClr val="00003E"/>
                </a:solidFill>
                <a:latin typeface="メイリオ" panose="020B0604030504040204" pitchFamily="50" charset="-128"/>
                <a:ea typeface="メイリオ" panose="020B0604030504040204" pitchFamily="50" charset="-128"/>
              </a:rPr>
              <a:t>〜</a:t>
            </a:r>
            <a:r>
              <a:rPr lang="ja-JP" altLang="en-US" b="1">
                <a:solidFill>
                  <a:srgbClr val="00003E"/>
                </a:solidFill>
                <a:latin typeface="メイリオ" panose="020B0604030504040204" pitchFamily="50" charset="-128"/>
                <a:ea typeface="メイリオ" panose="020B0604030504040204" pitchFamily="50" charset="-128"/>
              </a:rPr>
              <a:t>　</a:t>
            </a:r>
            <a:r>
              <a:rPr lang="en-US" altLang="ja-JP" sz="1600" b="1" dirty="0">
                <a:solidFill>
                  <a:srgbClr val="00003E"/>
                </a:solidFill>
                <a:latin typeface="メイリオ" panose="020B0604030504040204" pitchFamily="50" charset="-128"/>
                <a:ea typeface="メイリオ" panose="020B0604030504040204" pitchFamily="50" charset="-128"/>
              </a:rPr>
              <a:t>※</a:t>
            </a:r>
            <a:r>
              <a:rPr lang="ja-JP" altLang="en-US" sz="1600">
                <a:solidFill>
                  <a:srgbClr val="00003E"/>
                </a:solidFill>
                <a:latin typeface="メイリオ" panose="020B0604030504040204" pitchFamily="50" charset="-128"/>
                <a:ea typeface="メイリオ" panose="020B0604030504040204" pitchFamily="50" charset="-128"/>
              </a:rPr>
              <a:t>オンライン形式</a:t>
            </a:r>
            <a:endParaRPr lang="ja-JP" altLang="en-US" dirty="0">
              <a:solidFill>
                <a:srgbClr val="00003E"/>
              </a:solidFill>
              <a:latin typeface="メイリオ" panose="020B0604030504040204" pitchFamily="50" charset="-128"/>
              <a:ea typeface="メイリオ" panose="020B0604030504040204" pitchFamily="50" charset="-128"/>
            </a:endParaRPr>
          </a:p>
        </p:txBody>
      </p:sp>
      <p:pic>
        <p:nvPicPr>
          <p:cNvPr id="39" name="グラフィックス 38">
            <a:extLst>
              <a:ext uri="{FF2B5EF4-FFF2-40B4-BE49-F238E27FC236}">
                <a16:creationId xmlns:a16="http://schemas.microsoft.com/office/drawing/2014/main" id="{04B18BF8-D5C7-AFD0-8B66-207A050240A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4042" y="5733772"/>
            <a:ext cx="544632" cy="544632"/>
          </a:xfrm>
          <a:prstGeom prst="rect">
            <a:avLst/>
          </a:prstGeom>
        </p:spPr>
      </p:pic>
    </p:spTree>
    <p:extLst>
      <p:ext uri="{BB962C8B-B14F-4D97-AF65-F5344CB8AC3E}">
        <p14:creationId xmlns:p14="http://schemas.microsoft.com/office/powerpoint/2010/main" val="3546489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ja-JP" altLang="en-US">
                <a:ea typeface="メイリオ"/>
              </a:rPr>
              <a:t>バーチャル高校野球</a:t>
            </a:r>
            <a:endParaRPr lang="en-US" altLang="ja-JP" dirty="0">
              <a:ea typeface="メイリオ"/>
            </a:endParaRPr>
          </a:p>
          <a:p>
            <a:r>
              <a:rPr lang="ja-JP" altLang="en-US">
                <a:ea typeface="メイリオ"/>
              </a:rPr>
              <a:t>のご紹介</a:t>
            </a:r>
            <a:endParaRPr lang="ja-JP" dirty="0">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10" name="図プレースホルダー 9">
            <a:extLst>
              <a:ext uri="{FF2B5EF4-FFF2-40B4-BE49-F238E27FC236}">
                <a16:creationId xmlns:a16="http://schemas.microsoft.com/office/drawing/2014/main" id="{3E335549-2555-4B9D-5A24-4760703CBE54}"/>
              </a:ext>
            </a:extLst>
          </p:cNvPr>
          <p:cNvPicPr>
            <a:picLocks noGrp="1" noChangeAspect="1"/>
          </p:cNvPicPr>
          <p:nvPr>
            <p:ph type="pic" sz="quarter" idx="15"/>
          </p:nvPr>
        </p:nvPicPr>
        <p:blipFill>
          <a:blip>
            <a:extLst>
              <a:ext uri="{96DAC541-7B7A-43D3-8B79-37D633B846F1}">
                <asvg:svgBlip xmlns:asvg="http://schemas.microsoft.com/office/drawing/2016/SVG/main" r:embed="rId2"/>
              </a:ext>
            </a:extLst>
          </a:blip>
          <a:srcRect t="-493" b="-2786"/>
          <a:stretch>
            <a:fillRect/>
          </a:stretch>
        </p:blipFill>
        <p:spPr>
          <a:xfrm>
            <a:off x="5442523" y="2949262"/>
            <a:ext cx="1586282" cy="1640452"/>
          </a:xfrm>
        </p:spPr>
      </p:pic>
    </p:spTree>
    <p:extLst>
      <p:ext uri="{BB962C8B-B14F-4D97-AF65-F5344CB8AC3E}">
        <p14:creationId xmlns:p14="http://schemas.microsoft.com/office/powerpoint/2010/main" val="4160924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バーチャル高校野球とは</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4D779570-83B7-C2AD-674F-6F7D4AC309FC}"/>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sp>
        <p:nvSpPr>
          <p:cNvPr id="22" name="正方形/長方形 21">
            <a:extLst>
              <a:ext uri="{FF2B5EF4-FFF2-40B4-BE49-F238E27FC236}">
                <a16:creationId xmlns:a16="http://schemas.microsoft.com/office/drawing/2014/main" id="{8D383991-15E6-A0DB-DE82-DBD16388AB90}"/>
              </a:ext>
            </a:extLst>
          </p:cNvPr>
          <p:cNvSpPr/>
          <p:nvPr/>
        </p:nvSpPr>
        <p:spPr>
          <a:xfrm>
            <a:off x="419629" y="2269067"/>
            <a:ext cx="11522076" cy="493684"/>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27" name="正方形/長方形 26">
            <a:extLst>
              <a:ext uri="{FF2B5EF4-FFF2-40B4-BE49-F238E27FC236}">
                <a16:creationId xmlns:a16="http://schemas.microsoft.com/office/drawing/2014/main" id="{11FCD928-BC20-A448-C165-6F4C2B111ED4}"/>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本大会</a:t>
            </a:r>
            <a:r>
              <a:rPr kumimoji="1" lang="ja-JP" altLang="en-US" sz="2400" b="1" dirty="0">
                <a:solidFill>
                  <a:srgbClr val="00003E"/>
                </a:solidFill>
                <a:latin typeface="メイリオ" panose="020B0604030504040204" pitchFamily="50" charset="-128"/>
                <a:ea typeface="メイリオ" panose="020B0604030504040204" pitchFamily="50" charset="-128"/>
              </a:rPr>
              <a:t>全</a:t>
            </a:r>
            <a:r>
              <a:rPr kumimoji="1" lang="en-US" altLang="ja-JP" sz="2400" b="1" dirty="0">
                <a:solidFill>
                  <a:srgbClr val="00003E"/>
                </a:solidFill>
                <a:latin typeface="メイリオ" panose="020B0604030504040204" pitchFamily="50" charset="-128"/>
                <a:ea typeface="メイリオ" panose="020B0604030504040204" pitchFamily="50" charset="-128"/>
              </a:rPr>
              <a:t>48</a:t>
            </a:r>
            <a:r>
              <a:rPr kumimoji="1" lang="ja-JP" altLang="en-US" sz="2400" b="1" dirty="0">
                <a:solidFill>
                  <a:srgbClr val="00003E"/>
                </a:solidFill>
                <a:latin typeface="メイリオ" panose="020B0604030504040204" pitchFamily="50" charset="-128"/>
                <a:ea typeface="メイリオ" panose="020B0604030504040204" pitchFamily="50" charset="-128"/>
              </a:rPr>
              <a:t>試合</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に加えて、地方大会</a:t>
            </a:r>
            <a:r>
              <a:rPr kumimoji="1" lang="ja-JP" altLang="en-US" sz="2400" b="1" dirty="0">
                <a:solidFill>
                  <a:srgbClr val="00003E"/>
                </a:solidFill>
                <a:latin typeface="メイリオ" panose="020B0604030504040204" pitchFamily="50" charset="-128"/>
                <a:ea typeface="メイリオ" panose="020B0604030504040204" pitchFamily="50" charset="-128"/>
              </a:rPr>
              <a:t>全試合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約</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3500</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を</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配信するプラットフォーム</a:t>
            </a:r>
          </a:p>
        </p:txBody>
      </p:sp>
      <p:sp>
        <p:nvSpPr>
          <p:cNvPr id="29" name="正方形/長方形 28">
            <a:extLst>
              <a:ext uri="{FF2B5EF4-FFF2-40B4-BE49-F238E27FC236}">
                <a16:creationId xmlns:a16="http://schemas.microsoft.com/office/drawing/2014/main" id="{877642F6-7CCC-E133-A96D-5BD5808193A9}"/>
              </a:ext>
            </a:extLst>
          </p:cNvPr>
          <p:cNvSpPr/>
          <p:nvPr/>
        </p:nvSpPr>
        <p:spPr>
          <a:xfrm>
            <a:off x="1332461" y="3505578"/>
            <a:ext cx="4763539"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地方大会（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13</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全国選手権大会（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女子硬式野球選手権大会（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一回戦～予定）</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国体</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明治神宮大会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(11</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雨天などにより変更になる場合がございます。</a:t>
            </a:r>
          </a:p>
        </p:txBody>
      </p:sp>
      <p:pic>
        <p:nvPicPr>
          <p:cNvPr id="30" name="Picture 2" descr="cloudpackのAWS導入事例｜株式会社朝日新聞社様、朝日放送株式会社様『バーチャル高校野球』">
            <a:extLst>
              <a:ext uri="{FF2B5EF4-FFF2-40B4-BE49-F238E27FC236}">
                <a16:creationId xmlns:a16="http://schemas.microsoft.com/office/drawing/2014/main" id="{7B45AB73-CE5D-760B-01ED-C15E5F0DEE5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711" t="40095" r="15422" b="40773"/>
          <a:stretch/>
        </p:blipFill>
        <p:spPr bwMode="auto">
          <a:xfrm>
            <a:off x="2103120" y="909955"/>
            <a:ext cx="7985760" cy="1148081"/>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30">
            <a:extLst>
              <a:ext uri="{FF2B5EF4-FFF2-40B4-BE49-F238E27FC236}">
                <a16:creationId xmlns:a16="http://schemas.microsoft.com/office/drawing/2014/main" id="{8F2A0C66-86F9-54D4-74B6-D5BCF462B2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32" name="正方形/長方形 31">
            <a:extLst>
              <a:ext uri="{FF2B5EF4-FFF2-40B4-BE49-F238E27FC236}">
                <a16:creationId xmlns:a16="http://schemas.microsoft.com/office/drawing/2014/main" id="{2348FCF8-B248-6F06-8DD6-41A22EF7DDA0}"/>
              </a:ext>
            </a:extLst>
          </p:cNvPr>
          <p:cNvSpPr/>
          <p:nvPr/>
        </p:nvSpPr>
        <p:spPr>
          <a:xfrm>
            <a:off x="1332461" y="5737157"/>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中継動画など各種動画</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ニュース、コラムなど各種情報</a:t>
            </a:r>
          </a:p>
        </p:txBody>
      </p:sp>
      <p:pic>
        <p:nvPicPr>
          <p:cNvPr id="34" name="図 33">
            <a:extLst>
              <a:ext uri="{FF2B5EF4-FFF2-40B4-BE49-F238E27FC236}">
                <a16:creationId xmlns:a16="http://schemas.microsoft.com/office/drawing/2014/main" id="{6EC6B534-B761-4E35-896F-D8D480652B3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4220" t="42865" r="4452" b="34476"/>
          <a:stretch/>
        </p:blipFill>
        <p:spPr>
          <a:xfrm>
            <a:off x="472697" y="5241065"/>
            <a:ext cx="725322" cy="544632"/>
          </a:xfrm>
          <a:prstGeom prst="rect">
            <a:avLst/>
          </a:prstGeom>
        </p:spPr>
      </p:pic>
      <p:sp>
        <p:nvSpPr>
          <p:cNvPr id="35" name="正方形/長方形 34">
            <a:extLst>
              <a:ext uri="{FF2B5EF4-FFF2-40B4-BE49-F238E27FC236}">
                <a16:creationId xmlns:a16="http://schemas.microsoft.com/office/drawing/2014/main" id="{5D1F273F-D9D9-C747-780A-CF6D5836C2DA}"/>
              </a:ext>
            </a:extLst>
          </p:cNvPr>
          <p:cNvSpPr/>
          <p:nvPr/>
        </p:nvSpPr>
        <p:spPr>
          <a:xfrm>
            <a:off x="6936540" y="3505578"/>
            <a:ext cx="5005166" cy="1045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2026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年</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（予定） 　</a:t>
            </a: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広告掲載は本大会を予定</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抽選会など、各種コンテンツでも広告掲載の可能性がございます。</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72C61C60-60D9-85D3-5A0F-37AB83CAF431}"/>
              </a:ext>
            </a:extLst>
          </p:cNvPr>
          <p:cNvSpPr txBox="1"/>
          <p:nvPr/>
        </p:nvSpPr>
        <p:spPr>
          <a:xfrm>
            <a:off x="6936539" y="3162577"/>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広告掲載対象期間</a:t>
            </a:r>
          </a:p>
        </p:txBody>
      </p:sp>
      <p:sp>
        <p:nvSpPr>
          <p:cNvPr id="42" name="正方形/長方形 41">
            <a:extLst>
              <a:ext uri="{FF2B5EF4-FFF2-40B4-BE49-F238E27FC236}">
                <a16:creationId xmlns:a16="http://schemas.microsoft.com/office/drawing/2014/main" id="{3CA366CF-C8DD-ED26-9D1C-5D5B06F360FA}"/>
              </a:ext>
            </a:extLst>
          </p:cNvPr>
          <p:cNvSpPr/>
          <p:nvPr/>
        </p:nvSpPr>
        <p:spPr>
          <a:xfrm>
            <a:off x="6936539" y="5237088"/>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（プリロール、ミッドロール）</a:t>
            </a:r>
          </a:p>
        </p:txBody>
      </p:sp>
      <p:sp>
        <p:nvSpPr>
          <p:cNvPr id="43" name="テキスト ボックス 42">
            <a:extLst>
              <a:ext uri="{FF2B5EF4-FFF2-40B4-BE49-F238E27FC236}">
                <a16:creationId xmlns:a16="http://schemas.microsoft.com/office/drawing/2014/main" id="{151D0931-8F2D-1955-8EF5-EDB676D4B9BC}"/>
              </a:ext>
            </a:extLst>
          </p:cNvPr>
          <p:cNvSpPr txBox="1"/>
          <p:nvPr/>
        </p:nvSpPr>
        <p:spPr>
          <a:xfrm>
            <a:off x="6936539" y="4828646"/>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45" name="グラフィックス 44">
            <a:extLst>
              <a:ext uri="{FF2B5EF4-FFF2-40B4-BE49-F238E27FC236}">
                <a16:creationId xmlns:a16="http://schemas.microsoft.com/office/drawing/2014/main" id="{8AA7D720-665D-E302-BC33-3F8AF2802B5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96622" y="3142648"/>
            <a:ext cx="409190" cy="409190"/>
          </a:xfrm>
          <a:prstGeom prst="rect">
            <a:avLst/>
          </a:prstGeom>
        </p:spPr>
      </p:pic>
      <p:pic>
        <p:nvPicPr>
          <p:cNvPr id="46" name="グラフィックス 45">
            <a:extLst>
              <a:ext uri="{FF2B5EF4-FFF2-40B4-BE49-F238E27FC236}">
                <a16:creationId xmlns:a16="http://schemas.microsoft.com/office/drawing/2014/main" id="{5D25A730-19EE-F065-513B-B7149DE215A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8796" y="4740996"/>
            <a:ext cx="544632" cy="544632"/>
          </a:xfrm>
          <a:prstGeom prst="rect">
            <a:avLst/>
          </a:prstGeom>
        </p:spPr>
      </p:pic>
      <p:cxnSp>
        <p:nvCxnSpPr>
          <p:cNvPr id="47" name="直線コネクタ 46">
            <a:extLst>
              <a:ext uri="{FF2B5EF4-FFF2-40B4-BE49-F238E27FC236}">
                <a16:creationId xmlns:a16="http://schemas.microsoft.com/office/drawing/2014/main" id="{2C93A419-AC06-7592-BF6E-7FADFE0F1617}"/>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1C28B046-1C52-4B0B-97A9-055DB54FBDBB}"/>
              </a:ext>
            </a:extLst>
          </p:cNvPr>
          <p:cNvSpPr txBox="1"/>
          <p:nvPr/>
        </p:nvSpPr>
        <p:spPr>
          <a:xfrm>
            <a:off x="1390551" y="3162577"/>
            <a:ext cx="2359861" cy="369332"/>
          </a:xfrm>
          <a:prstGeom prst="rect">
            <a:avLst/>
          </a:prstGeom>
          <a:solidFill>
            <a:srgbClr val="00003E"/>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49" name="テキスト ボックス 48">
            <a:extLst>
              <a:ext uri="{FF2B5EF4-FFF2-40B4-BE49-F238E27FC236}">
                <a16:creationId xmlns:a16="http://schemas.microsoft.com/office/drawing/2014/main" id="{CD2C9797-E5B9-4EFE-804D-5E9B2D4856CB}"/>
              </a:ext>
            </a:extLst>
          </p:cNvPr>
          <p:cNvSpPr txBox="1"/>
          <p:nvPr/>
        </p:nvSpPr>
        <p:spPr>
          <a:xfrm>
            <a:off x="1390551" y="5328715"/>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Tree>
    <p:extLst>
      <p:ext uri="{BB962C8B-B14F-4D97-AF65-F5344CB8AC3E}">
        <p14:creationId xmlns:p14="http://schemas.microsoft.com/office/powerpoint/2010/main" val="507016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79000-97B7-BB0B-2362-EEFF4FFBE866}"/>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CBF8CB3B-BCC2-5DE0-7198-0E790F5FAEE9}"/>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0F61A306-0120-68E4-2AD0-753C8C4BA0AA}"/>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バーチャル高校野球への集客</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B6FAD516-DDD6-450D-678A-C80D48D6C624}"/>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grpSp>
        <p:nvGrpSpPr>
          <p:cNvPr id="3" name="グループ化 2">
            <a:extLst>
              <a:ext uri="{FF2B5EF4-FFF2-40B4-BE49-F238E27FC236}">
                <a16:creationId xmlns:a16="http://schemas.microsoft.com/office/drawing/2014/main" id="{345D88F1-9F40-72E6-3ACE-07442B37FDCA}"/>
              </a:ext>
            </a:extLst>
          </p:cNvPr>
          <p:cNvGrpSpPr/>
          <p:nvPr/>
        </p:nvGrpSpPr>
        <p:grpSpPr>
          <a:xfrm>
            <a:off x="5821218" y="2867199"/>
            <a:ext cx="3991356" cy="2788894"/>
            <a:chOff x="914400" y="2002066"/>
            <a:chExt cx="3476785" cy="2491118"/>
          </a:xfrm>
        </p:grpSpPr>
        <p:sp>
          <p:nvSpPr>
            <p:cNvPr id="4" name="角丸四角形 3">
              <a:extLst>
                <a:ext uri="{FF2B5EF4-FFF2-40B4-BE49-F238E27FC236}">
                  <a16:creationId xmlns:a16="http://schemas.microsoft.com/office/drawing/2014/main" id="{8C4FBB25-E428-8C09-55BD-8C9A488F333A}"/>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5" name="正方形/長方形 4">
              <a:extLst>
                <a:ext uri="{FF2B5EF4-FFF2-40B4-BE49-F238E27FC236}">
                  <a16:creationId xmlns:a16="http://schemas.microsoft.com/office/drawing/2014/main" id="{B050FB60-9976-3B92-6B0B-4B947D6EDAA3}"/>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7" name="台形 6">
              <a:extLst>
                <a:ext uri="{FF2B5EF4-FFF2-40B4-BE49-F238E27FC236}">
                  <a16:creationId xmlns:a16="http://schemas.microsoft.com/office/drawing/2014/main" id="{B0194211-58D4-3B9A-D3F2-25C0656213CF}"/>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8" name="正方形/長方形 7">
              <a:extLst>
                <a:ext uri="{FF2B5EF4-FFF2-40B4-BE49-F238E27FC236}">
                  <a16:creationId xmlns:a16="http://schemas.microsoft.com/office/drawing/2014/main" id="{1113A434-9B18-D596-9D43-E62328551978}"/>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9" name="グループ化 8">
            <a:extLst>
              <a:ext uri="{FF2B5EF4-FFF2-40B4-BE49-F238E27FC236}">
                <a16:creationId xmlns:a16="http://schemas.microsoft.com/office/drawing/2014/main" id="{C6974129-D4F9-2CF8-DC3C-16D205A8FE16}"/>
              </a:ext>
            </a:extLst>
          </p:cNvPr>
          <p:cNvGrpSpPr/>
          <p:nvPr/>
        </p:nvGrpSpPr>
        <p:grpSpPr>
          <a:xfrm>
            <a:off x="9060653" y="3063666"/>
            <a:ext cx="1342710" cy="2525200"/>
            <a:chOff x="6140451" y="2100334"/>
            <a:chExt cx="1925382" cy="3621016"/>
          </a:xfrm>
        </p:grpSpPr>
        <p:grpSp>
          <p:nvGrpSpPr>
            <p:cNvPr id="10" name="グループ化 9">
              <a:extLst>
                <a:ext uri="{FF2B5EF4-FFF2-40B4-BE49-F238E27FC236}">
                  <a16:creationId xmlns:a16="http://schemas.microsoft.com/office/drawing/2014/main" id="{D8571468-00A3-21BC-1B5D-3BBCBB257A22}"/>
                </a:ext>
              </a:extLst>
            </p:cNvPr>
            <p:cNvGrpSpPr/>
            <p:nvPr/>
          </p:nvGrpSpPr>
          <p:grpSpPr>
            <a:xfrm>
              <a:off x="6140451" y="2100334"/>
              <a:ext cx="1925382" cy="3621016"/>
              <a:chOff x="6943469" y="2100334"/>
              <a:chExt cx="1122363" cy="2054714"/>
            </a:xfrm>
          </p:grpSpPr>
          <p:sp>
            <p:nvSpPr>
              <p:cNvPr id="13" name="角丸四角形 12">
                <a:extLst>
                  <a:ext uri="{FF2B5EF4-FFF2-40B4-BE49-F238E27FC236}">
                    <a16:creationId xmlns:a16="http://schemas.microsoft.com/office/drawing/2014/main" id="{10CD5EEB-AE96-8630-0127-AE4C69DC44B2}"/>
                  </a:ext>
                </a:extLst>
              </p:cNvPr>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4" name="正方形/長方形 13">
                <a:extLst>
                  <a:ext uri="{FF2B5EF4-FFF2-40B4-BE49-F238E27FC236}">
                    <a16:creationId xmlns:a16="http://schemas.microsoft.com/office/drawing/2014/main" id="{FECCD180-6769-FB39-B318-8BBB73BA929A}"/>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1" name="角丸四角形 10">
              <a:extLst>
                <a:ext uri="{FF2B5EF4-FFF2-40B4-BE49-F238E27FC236}">
                  <a16:creationId xmlns:a16="http://schemas.microsoft.com/office/drawing/2014/main" id="{B887F703-899F-965A-BE7D-87D088F7E9E7}"/>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2" name="角丸四角形 11">
              <a:extLst>
                <a:ext uri="{FF2B5EF4-FFF2-40B4-BE49-F238E27FC236}">
                  <a16:creationId xmlns:a16="http://schemas.microsoft.com/office/drawing/2014/main" id="{6F64F805-C3B4-03A6-8055-BD87E6685FE6}"/>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5" name="Rectangle 7">
            <a:extLst>
              <a:ext uri="{FF2B5EF4-FFF2-40B4-BE49-F238E27FC236}">
                <a16:creationId xmlns:a16="http://schemas.microsoft.com/office/drawing/2014/main" id="{229E41C2-678C-EE1B-DA47-CABDA2FDD6E8}"/>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16" name="Rectangle 7">
            <a:extLst>
              <a:ext uri="{FF2B5EF4-FFF2-40B4-BE49-F238E27FC236}">
                <a16:creationId xmlns:a16="http://schemas.microsoft.com/office/drawing/2014/main" id="{70461F8F-376F-B603-4AEA-B43CCB2F4401}"/>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pic>
        <p:nvPicPr>
          <p:cNvPr id="17" name="図 16">
            <a:extLst>
              <a:ext uri="{FF2B5EF4-FFF2-40B4-BE49-F238E27FC236}">
                <a16:creationId xmlns:a16="http://schemas.microsoft.com/office/drawing/2014/main" id="{BC0D55F0-5FEC-7DA4-ED7C-D2978650593F}"/>
              </a:ext>
            </a:extLst>
          </p:cNvPr>
          <p:cNvPicPr>
            <a:picLocks noChangeAspect="1"/>
          </p:cNvPicPr>
          <p:nvPr/>
        </p:nvPicPr>
        <p:blipFill>
          <a:blip r:embed="rId4"/>
          <a:stretch>
            <a:fillRect/>
          </a:stretch>
        </p:blipFill>
        <p:spPr>
          <a:xfrm>
            <a:off x="6126149" y="3477052"/>
            <a:ext cx="2901026" cy="418545"/>
          </a:xfrm>
          <a:prstGeom prst="rect">
            <a:avLst/>
          </a:prstGeom>
        </p:spPr>
      </p:pic>
      <p:cxnSp>
        <p:nvCxnSpPr>
          <p:cNvPr id="19" name="直線矢印コネクタ 18">
            <a:extLst>
              <a:ext uri="{FF2B5EF4-FFF2-40B4-BE49-F238E27FC236}">
                <a16:creationId xmlns:a16="http://schemas.microsoft.com/office/drawing/2014/main" id="{4CAE714C-3973-47BC-9E5A-B8D2B439AE8B}"/>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楕円 6">
            <a:extLst>
              <a:ext uri="{FF2B5EF4-FFF2-40B4-BE49-F238E27FC236}">
                <a16:creationId xmlns:a16="http://schemas.microsoft.com/office/drawing/2014/main" id="{30A35057-630E-19F4-25D2-45B857A3C057}"/>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楕円 11">
            <a:extLst>
              <a:ext uri="{FF2B5EF4-FFF2-40B4-BE49-F238E27FC236}">
                <a16:creationId xmlns:a16="http://schemas.microsoft.com/office/drawing/2014/main" id="{E978E7A3-ADCB-E2FE-83A7-322BCE5EE166}"/>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12">
            <a:extLst>
              <a:ext uri="{FF2B5EF4-FFF2-40B4-BE49-F238E27FC236}">
                <a16:creationId xmlns:a16="http://schemas.microsoft.com/office/drawing/2014/main" id="{EDA8204A-F1D7-AF0C-265E-38621BAD63FE}"/>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46">
            <a:extLst>
              <a:ext uri="{FF2B5EF4-FFF2-40B4-BE49-F238E27FC236}">
                <a16:creationId xmlns:a16="http://schemas.microsoft.com/office/drawing/2014/main" id="{62ED578A-40AC-2C1A-9231-C701153E12E6}"/>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777A4A90-28A0-25E6-72FA-1700811E89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26" name="図 25">
            <a:extLst>
              <a:ext uri="{FF2B5EF4-FFF2-40B4-BE49-F238E27FC236}">
                <a16:creationId xmlns:a16="http://schemas.microsoft.com/office/drawing/2014/main" id="{91972EFE-8F56-DDBC-040E-70E69E7AB4A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28" name="図 27" descr="グラフィカル ユーザー インターフェイス, アプリケーション, Web サイト&#10;&#10;自動的に生成された説明">
            <a:extLst>
              <a:ext uri="{FF2B5EF4-FFF2-40B4-BE49-F238E27FC236}">
                <a16:creationId xmlns:a16="http://schemas.microsoft.com/office/drawing/2014/main" id="{CC444C21-791E-EF4E-24DF-79C86BAEA45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33" name="図 3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D022FF-BA84-4AED-FBFA-3D57ACE093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36" name="テキスト ボックス 29">
            <a:extLst>
              <a:ext uri="{FF2B5EF4-FFF2-40B4-BE49-F238E27FC236}">
                <a16:creationId xmlns:a16="http://schemas.microsoft.com/office/drawing/2014/main" id="{9EE730EB-53A6-A734-5256-81F8AF7E08A8}"/>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37" name="図 36">
            <a:extLst>
              <a:ext uri="{FF2B5EF4-FFF2-40B4-BE49-F238E27FC236}">
                <a16:creationId xmlns:a16="http://schemas.microsoft.com/office/drawing/2014/main" id="{EBDE4354-CEDF-D9C8-715D-08BDF9A3F8B5}"/>
              </a:ext>
            </a:extLst>
          </p:cNvPr>
          <p:cNvPicPr>
            <a:picLocks noChangeAspect="1"/>
          </p:cNvPicPr>
          <p:nvPr/>
        </p:nvPicPr>
        <p:blipFill>
          <a:blip r:embed="rId9" cstate="print">
            <a:extLst>
              <a:ext uri="{28A0092B-C50C-407E-A947-70E740481C1C}">
                <a14:useLocalDpi xmlns:a14="http://schemas.microsoft.com/office/drawing/2010/main" val="0"/>
              </a:ext>
            </a:extLst>
          </a:blip>
          <a:srcRect b="11517"/>
          <a:stretch>
            <a:fillRect/>
          </a:stretch>
        </p:blipFill>
        <p:spPr>
          <a:xfrm>
            <a:off x="3262962" y="5247776"/>
            <a:ext cx="847025" cy="1219959"/>
          </a:xfrm>
          <a:custGeom>
            <a:avLst/>
            <a:gdLst>
              <a:gd name="connsiteX0" fmla="*/ 0 w 847025"/>
              <a:gd name="connsiteY0" fmla="*/ 0 h 1219959"/>
              <a:gd name="connsiteX1" fmla="*/ 847025 w 847025"/>
              <a:gd name="connsiteY1" fmla="*/ 0 h 1219959"/>
              <a:gd name="connsiteX2" fmla="*/ 847025 w 847025"/>
              <a:gd name="connsiteY2" fmla="*/ 1219959 h 1219959"/>
              <a:gd name="connsiteX3" fmla="*/ 769824 w 847025"/>
              <a:gd name="connsiteY3" fmla="*/ 1216030 h 1219959"/>
              <a:gd name="connsiteX4" fmla="*/ 40705 w 847025"/>
              <a:gd name="connsiteY4" fmla="*/ 775661 h 1219959"/>
              <a:gd name="connsiteX5" fmla="*/ 0 w 847025"/>
              <a:gd name="connsiteY5" fmla="*/ 708144 h 12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25" h="1219959">
                <a:moveTo>
                  <a:pt x="0" y="0"/>
                </a:moveTo>
                <a:lnTo>
                  <a:pt x="847025" y="0"/>
                </a:lnTo>
                <a:lnTo>
                  <a:pt x="847025" y="1219959"/>
                </a:lnTo>
                <a:lnTo>
                  <a:pt x="769824" y="1216030"/>
                </a:lnTo>
                <a:cubicBezTo>
                  <a:pt x="466377" y="1184977"/>
                  <a:pt x="202919" y="1017613"/>
                  <a:pt x="40705" y="775661"/>
                </a:cubicBezTo>
                <a:lnTo>
                  <a:pt x="0" y="708144"/>
                </a:lnTo>
                <a:close/>
              </a:path>
            </a:pathLst>
          </a:custGeom>
        </p:spPr>
      </p:pic>
      <p:pic>
        <p:nvPicPr>
          <p:cNvPr id="38" name="図 37">
            <a:extLst>
              <a:ext uri="{FF2B5EF4-FFF2-40B4-BE49-F238E27FC236}">
                <a16:creationId xmlns:a16="http://schemas.microsoft.com/office/drawing/2014/main" id="{1D2828B1-F0EB-B0FF-4F25-ACFC350BD61B}"/>
              </a:ext>
            </a:extLst>
          </p:cNvPr>
          <p:cNvPicPr>
            <a:picLocks noChangeAspect="1"/>
          </p:cNvPicPr>
          <p:nvPr/>
        </p:nvPicPr>
        <p:blipFill>
          <a:blip r:embed="rId10" cstate="print">
            <a:extLst>
              <a:ext uri="{28A0092B-C50C-407E-A947-70E740481C1C}">
                <a14:useLocalDpi xmlns:a14="http://schemas.microsoft.com/office/drawing/2010/main" val="0"/>
              </a:ext>
            </a:extLst>
          </a:blip>
          <a:srcRect r="36316"/>
          <a:stretch>
            <a:fillRect/>
          </a:stretch>
        </p:blipFill>
        <p:spPr>
          <a:xfrm>
            <a:off x="4080477" y="5634916"/>
            <a:ext cx="909093" cy="438201"/>
          </a:xfrm>
          <a:custGeom>
            <a:avLst/>
            <a:gdLst>
              <a:gd name="connsiteX0" fmla="*/ 0 w 1315324"/>
              <a:gd name="connsiteY0" fmla="*/ 0 h 634013"/>
              <a:gd name="connsiteX1" fmla="*/ 1315324 w 1315324"/>
              <a:gd name="connsiteY1" fmla="*/ 0 h 634013"/>
              <a:gd name="connsiteX2" fmla="*/ 1303169 w 1315324"/>
              <a:gd name="connsiteY2" fmla="*/ 80258 h 634013"/>
              <a:gd name="connsiteX3" fmla="*/ 1029787 w 1315324"/>
              <a:gd name="connsiteY3" fmla="*/ 591216 h 634013"/>
              <a:gd name="connsiteX4" fmla="*/ 983056 w 1315324"/>
              <a:gd name="connsiteY4" fmla="*/ 634013 h 634013"/>
              <a:gd name="connsiteX5" fmla="*/ 0 w 1315324"/>
              <a:gd name="connsiteY5" fmla="*/ 634013 h 63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24" h="634013">
                <a:moveTo>
                  <a:pt x="0" y="0"/>
                </a:moveTo>
                <a:lnTo>
                  <a:pt x="1315324" y="0"/>
                </a:lnTo>
                <a:lnTo>
                  <a:pt x="1303169" y="80258"/>
                </a:lnTo>
                <a:cubicBezTo>
                  <a:pt x="1263088" y="277631"/>
                  <a:pt x="1165911" y="454047"/>
                  <a:pt x="1029787" y="591216"/>
                </a:cubicBezTo>
                <a:lnTo>
                  <a:pt x="983056" y="634013"/>
                </a:lnTo>
                <a:lnTo>
                  <a:pt x="0" y="634013"/>
                </a:lnTo>
                <a:close/>
              </a:path>
            </a:pathLst>
          </a:custGeom>
        </p:spPr>
      </p:pic>
      <p:sp>
        <p:nvSpPr>
          <p:cNvPr id="39" name="テキスト ボックス 29">
            <a:extLst>
              <a:ext uri="{FF2B5EF4-FFF2-40B4-BE49-F238E27FC236}">
                <a16:creationId xmlns:a16="http://schemas.microsoft.com/office/drawing/2014/main" id="{B55BE387-4936-BC4F-F80E-6179367581C4}"/>
              </a:ext>
            </a:extLst>
          </p:cNvPr>
          <p:cNvSpPr txBox="1"/>
          <p:nvPr/>
        </p:nvSpPr>
        <p:spPr>
          <a:xfrm>
            <a:off x="3321524" y="4758644"/>
            <a:ext cx="1479878"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400" b="1" dirty="0">
                <a:solidFill>
                  <a:schemeClr val="bg2">
                    <a:lumMod val="50000"/>
                  </a:schemeClr>
                </a:solidFill>
                <a:latin typeface="メイリオ" panose="020B0604030504040204" pitchFamily="50" charset="-128"/>
                <a:ea typeface="メイリオ" panose="020B0604030504040204" pitchFamily="50" charset="-128"/>
              </a:rPr>
              <a:t>検索関連</a:t>
            </a:r>
          </a:p>
        </p:txBody>
      </p:sp>
      <p:cxnSp>
        <p:nvCxnSpPr>
          <p:cNvPr id="40" name="直線矢印コネクタ 39">
            <a:extLst>
              <a:ext uri="{FF2B5EF4-FFF2-40B4-BE49-F238E27FC236}">
                <a16:creationId xmlns:a16="http://schemas.microsoft.com/office/drawing/2014/main" id="{147CF1B4-7F15-3831-3A08-D26555AD87F5}"/>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26D39DA7-541C-2379-DE31-9FD0A9765537}"/>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3ED36387-1ADA-4D18-6EBF-43C18239CC7F}"/>
              </a:ext>
            </a:extLst>
          </p:cNvPr>
          <p:cNvSpPr txBox="1"/>
          <p:nvPr/>
        </p:nvSpPr>
        <p:spPr>
          <a:xfrm>
            <a:off x="761308" y="6166306"/>
            <a:ext cx="3111032" cy="215444"/>
          </a:xfrm>
          <a:prstGeom prst="rect">
            <a:avLst/>
          </a:prstGeom>
          <a:noFill/>
        </p:spPr>
        <p:txBody>
          <a:bodyPr wrap="square" rtlCol="0">
            <a:spAutoFit/>
          </a:bodyPr>
          <a:lstStyle/>
          <a:p>
            <a:r>
              <a:rPr kumimoji="1" lang="en-US" altLang="ja-JP" sz="800" dirty="0"/>
              <a:t>※WBC2023</a:t>
            </a:r>
            <a:r>
              <a:rPr kumimoji="1" lang="ja-JP" altLang="en-US" sz="800" dirty="0"/>
              <a:t>報道特集のキャプチャを事例として掲載</a:t>
            </a:r>
          </a:p>
        </p:txBody>
      </p:sp>
      <p:sp>
        <p:nvSpPr>
          <p:cNvPr id="51" name="正方形/長方形 50">
            <a:extLst>
              <a:ext uri="{FF2B5EF4-FFF2-40B4-BE49-F238E27FC236}">
                <a16:creationId xmlns:a16="http://schemas.microsoft.com/office/drawing/2014/main" id="{C83EC520-1927-624B-BD89-35B85422FF62}"/>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夏の甲子園全試合を </a:t>
            </a: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en-US" altLang="ja-JP" sz="2000" b="1" dirty="0">
                <a:solidFill>
                  <a:srgbClr val="00003E"/>
                </a:solidFill>
                <a:latin typeface="メイリオ" panose="020B0604030504040204" pitchFamily="50" charset="-128"/>
                <a:ea typeface="メイリオ" panose="020B0604030504040204" pitchFamily="50" charset="-128"/>
              </a:rPr>
              <a:t> </a:t>
            </a:r>
            <a:r>
              <a:rPr kumimoji="1" lang="ja-JP" altLang="en-US" sz="2000" b="1" dirty="0">
                <a:solidFill>
                  <a:srgbClr val="00003E"/>
                </a:solidFill>
                <a:latin typeface="メイリオ" panose="020B0604030504040204" pitchFamily="50" charset="-128"/>
                <a:ea typeface="メイリオ" panose="020B0604030504040204" pitchFamily="50" charset="-128"/>
              </a:rPr>
              <a:t>上の「バーチャル高校野球」でライブ配信</a:t>
            </a:r>
          </a:p>
          <a:p>
            <a:pPr algn="ct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en-US" altLang="ja-JP" sz="2000" b="1" dirty="0">
                <a:solidFill>
                  <a:srgbClr val="00003E"/>
                </a:solidFill>
                <a:latin typeface="メイリオ" panose="020B0604030504040204" pitchFamily="50" charset="-128"/>
                <a:ea typeface="メイリオ" panose="020B0604030504040204" pitchFamily="50" charset="-128"/>
              </a:rPr>
              <a:t>Yahoo! Japan</a:t>
            </a:r>
            <a:r>
              <a:rPr kumimoji="1" lang="ja-JP" altLang="en-US" sz="2000" b="1" dirty="0">
                <a:solidFill>
                  <a:srgbClr val="00003E"/>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52" name="テキスト ボックス 51">
            <a:extLst>
              <a:ext uri="{FF2B5EF4-FFF2-40B4-BE49-F238E27FC236}">
                <a16:creationId xmlns:a16="http://schemas.microsoft.com/office/drawing/2014/main" id="{902ECA60-FB2D-D2F3-23F0-129AA37D35F3}"/>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3" name="テキスト ボックス 52">
            <a:extLst>
              <a:ext uri="{FF2B5EF4-FFF2-40B4-BE49-F238E27FC236}">
                <a16:creationId xmlns:a16="http://schemas.microsoft.com/office/drawing/2014/main" id="{6E99832F-F755-AE25-67A4-490C2C47AAB9}"/>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4" name="テキスト ボックス 53">
            <a:extLst>
              <a:ext uri="{FF2B5EF4-FFF2-40B4-BE49-F238E27FC236}">
                <a16:creationId xmlns:a16="http://schemas.microsoft.com/office/drawing/2014/main" id="{CE036C07-CAF1-1756-14F6-ECEC14732530}"/>
              </a:ext>
            </a:extLst>
          </p:cNvPr>
          <p:cNvSpPr txBox="1"/>
          <p:nvPr/>
        </p:nvSpPr>
        <p:spPr>
          <a:xfrm>
            <a:off x="4355422" y="4796982"/>
            <a:ext cx="1740578" cy="246221"/>
          </a:xfrm>
          <a:prstGeom prst="rect">
            <a:avLst/>
          </a:prstGeom>
          <a:noFill/>
        </p:spPr>
        <p:txBody>
          <a:bodyPr wrap="square" rtlCol="0">
            <a:spAutoFit/>
          </a:bodyPr>
          <a:lstStyle/>
          <a:p>
            <a:r>
              <a:rPr kumimoji="1" lang="en-US" altLang="ja-JP" sz="1000" dirty="0"/>
              <a:t>※</a:t>
            </a:r>
            <a:endParaRPr kumimoji="1" lang="ja-JP" altLang="en-US" sz="1000" dirty="0"/>
          </a:p>
        </p:txBody>
      </p:sp>
    </p:spTree>
    <p:extLst>
      <p:ext uri="{BB962C8B-B14F-4D97-AF65-F5344CB8AC3E}">
        <p14:creationId xmlns:p14="http://schemas.microsoft.com/office/powerpoint/2010/main" val="4210547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EDCAD-4040-4198-56CB-0D2C310758B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738AF2C-31CC-D00A-24E5-7650B7B84116}"/>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4C1D54AE-7C13-A34D-CA23-D15BAFAAB80C}"/>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バーチャル高校野球　全国大会実績</a:t>
            </a:r>
            <a:endParaRPr lang="ja-JP" altLang="en-US" dirty="0">
              <a:latin typeface="メイリオ" panose="020B0604030504040204" pitchFamily="50" charset="-128"/>
              <a:ea typeface="メイリオ" panose="020B0604030504040204" pitchFamily="50" charset="-128"/>
            </a:endParaRPr>
          </a:p>
        </p:txBody>
      </p:sp>
      <p:pic>
        <p:nvPicPr>
          <p:cNvPr id="18" name="図プレースホルダー 17">
            <a:extLst>
              <a:ext uri="{FF2B5EF4-FFF2-40B4-BE49-F238E27FC236}">
                <a16:creationId xmlns:a16="http://schemas.microsoft.com/office/drawing/2014/main" id="{0DE457C5-BD9B-ECB3-3D84-0C03662DFF90}"/>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sp>
        <p:nvSpPr>
          <p:cNvPr id="51" name="正方形/長方形 50">
            <a:extLst>
              <a:ext uri="{FF2B5EF4-FFF2-40B4-BE49-F238E27FC236}">
                <a16:creationId xmlns:a16="http://schemas.microsoft.com/office/drawing/2014/main" id="{A3F141A3-868D-A658-F00C-C752BE01C12D}"/>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a:ea typeface="メイリオ"/>
              </a:rPr>
              <a:t>昨年</a:t>
            </a:r>
            <a:r>
              <a:rPr lang="en-US" altLang="ja-JP" sz="2000" b="1" dirty="0">
                <a:solidFill>
                  <a:srgbClr val="00003E"/>
                </a:solidFill>
                <a:latin typeface="メイリオ"/>
                <a:ea typeface="メイリオ"/>
              </a:rPr>
              <a:t>2025</a:t>
            </a:r>
            <a:r>
              <a:rPr lang="ja-JP" altLang="en-US" sz="2000" b="1">
                <a:solidFill>
                  <a:srgbClr val="00003E"/>
                </a:solidFill>
                <a:latin typeface="メイリオ"/>
                <a:ea typeface="メイリオ"/>
              </a:rPr>
              <a:t>年の広告インプレッション数は</a:t>
            </a:r>
            <a:r>
              <a:rPr lang="en-US" altLang="ja-JP" sz="2000" b="1" dirty="0">
                <a:solidFill>
                  <a:srgbClr val="00003E"/>
                </a:solidFill>
                <a:latin typeface="メイリオ"/>
                <a:ea typeface="メイリオ"/>
              </a:rPr>
              <a:t>2</a:t>
            </a:r>
            <a:r>
              <a:rPr lang="ja-JP" altLang="en-US" sz="2000" b="1">
                <a:solidFill>
                  <a:srgbClr val="00003E"/>
                </a:solidFill>
                <a:latin typeface="メイリオ"/>
                <a:ea typeface="メイリオ"/>
              </a:rPr>
              <a:t>億回を記録</a:t>
            </a:r>
            <a:endParaRPr lang="en-US" altLang="ja-JP" sz="2000" b="1" dirty="0">
              <a:solidFill>
                <a:srgbClr val="00003E"/>
              </a:solidFill>
              <a:latin typeface="メイリオ"/>
              <a:ea typeface="メイリオ"/>
            </a:endParaRPr>
          </a:p>
        </p:txBody>
      </p:sp>
      <p:sp>
        <p:nvSpPr>
          <p:cNvPr id="22" name="テキスト ボックス 21">
            <a:extLst>
              <a:ext uri="{FF2B5EF4-FFF2-40B4-BE49-F238E27FC236}">
                <a16:creationId xmlns:a16="http://schemas.microsoft.com/office/drawing/2014/main" id="{DE9B8A18-0754-9E75-F6E2-F6CC21998B6C}"/>
              </a:ext>
            </a:extLst>
          </p:cNvPr>
          <p:cNvSpPr txBox="1"/>
          <p:nvPr/>
        </p:nvSpPr>
        <p:spPr>
          <a:xfrm>
            <a:off x="0" y="5955813"/>
            <a:ext cx="12192001" cy="446276"/>
          </a:xfrm>
          <a:prstGeom prst="rect">
            <a:avLst/>
          </a:prstGeom>
          <a:solidFill>
            <a:srgbClr val="00003E"/>
          </a:solidFill>
        </p:spPr>
        <p:txBody>
          <a:bodyPr wrap="square">
            <a:spAutoFit/>
          </a:bodyPr>
          <a:lstStyle/>
          <a:p>
            <a:pPr algn="ctr">
              <a:lnSpc>
                <a:spcPct val="120000"/>
              </a:lnSpc>
              <a:buClr>
                <a:srgbClr val="C00000"/>
              </a:buClr>
            </a:pPr>
            <a:r>
              <a:rPr kumimoji="1" lang="ja-JP" altLang="en-US" sz="2000" b="1">
                <a:solidFill>
                  <a:schemeClr val="bg1"/>
                </a:solidFill>
                <a:latin typeface="+mn-ea"/>
              </a:rPr>
              <a:t>本大会のみを集計（スポーツナビ面）</a:t>
            </a:r>
            <a:endParaRPr kumimoji="1" lang="en-US" altLang="ja-JP" sz="2000" b="1" dirty="0">
              <a:solidFill>
                <a:schemeClr val="bg1"/>
              </a:solidFill>
              <a:latin typeface="+mn-ea"/>
            </a:endParaRPr>
          </a:p>
        </p:txBody>
      </p:sp>
      <p:graphicFrame>
        <p:nvGraphicFramePr>
          <p:cNvPr id="4" name="グラフ 3">
            <a:extLst>
              <a:ext uri="{FF2B5EF4-FFF2-40B4-BE49-F238E27FC236}">
                <a16:creationId xmlns:a16="http://schemas.microsoft.com/office/drawing/2014/main" id="{160784B9-F5DF-CCF4-927F-A7264C9E386B}"/>
              </a:ext>
            </a:extLst>
          </p:cNvPr>
          <p:cNvGraphicFramePr>
            <a:graphicFrameLocks/>
          </p:cNvGraphicFramePr>
          <p:nvPr>
            <p:extLst>
              <p:ext uri="{D42A27DB-BD31-4B8C-83A1-F6EECF244321}">
                <p14:modId xmlns:p14="http://schemas.microsoft.com/office/powerpoint/2010/main" val="3712292384"/>
              </p:ext>
            </p:extLst>
          </p:nvPr>
        </p:nvGraphicFramePr>
        <p:xfrm>
          <a:off x="306000" y="1997476"/>
          <a:ext cx="11522076" cy="39150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25318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8B23E-D4FB-06AD-1BBA-3162587ECA87}"/>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73FC1F-E77C-A1B4-A526-A38B8482B610}"/>
              </a:ext>
            </a:extLst>
          </p:cNvPr>
          <p:cNvSpPr>
            <a:spLocks noGrp="1"/>
          </p:cNvSpPr>
          <p:nvPr>
            <p:ph type="body" sz="quarter" idx="19"/>
          </p:nvPr>
        </p:nvSpPr>
        <p:spPr/>
        <p:txBody>
          <a:bodyPr/>
          <a:lstStyle/>
          <a:p>
            <a:r>
              <a:rPr lang="ja-JP" altLang="en-US">
                <a:latin typeface="+mn-ea"/>
              </a:rPr>
              <a:t>バーチャル高校野球</a:t>
            </a:r>
            <a:r>
              <a:rPr lang="en-US" altLang="ja-JP" dirty="0">
                <a:latin typeface="+mn-ea"/>
              </a:rPr>
              <a:t>2026</a:t>
            </a:r>
          </a:p>
          <a:p>
            <a:r>
              <a:rPr lang="ja-JP" altLang="en-US">
                <a:latin typeface="+mn-ea"/>
              </a:rPr>
              <a:t>広告メニューのご案内</a:t>
            </a:r>
            <a:endParaRPr lang="en-US" altLang="ja-JP" dirty="0">
              <a:latin typeface="+mn-ea"/>
            </a:endParaRPr>
          </a:p>
        </p:txBody>
      </p:sp>
      <p:sp>
        <p:nvSpPr>
          <p:cNvPr id="5" name="テキスト プレースホルダー 4">
            <a:extLst>
              <a:ext uri="{FF2B5EF4-FFF2-40B4-BE49-F238E27FC236}">
                <a16:creationId xmlns:a16="http://schemas.microsoft.com/office/drawing/2014/main" id="{33CB005A-635C-A330-8B42-232A3DAECB8D}"/>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B2447F09-EF46-3BB4-A66B-8F3CE6E546AB}"/>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descr="アイコン&#10;&#10;AI 生成コンテンツは誤りを含む可能性があります。">
            <a:extLst>
              <a:ext uri="{FF2B5EF4-FFF2-40B4-BE49-F238E27FC236}">
                <a16:creationId xmlns:a16="http://schemas.microsoft.com/office/drawing/2014/main" id="{CF1E4B33-1C78-6F7E-8EB8-EBE6C405F1F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504" r="504"/>
          <a:stretch>
            <a:fillRect/>
          </a:stretch>
        </p:blipFill>
        <p:spPr/>
      </p:pic>
    </p:spTree>
    <p:extLst>
      <p:ext uri="{BB962C8B-B14F-4D97-AF65-F5344CB8AC3E}">
        <p14:creationId xmlns:p14="http://schemas.microsoft.com/office/powerpoint/2010/main" val="1357222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高校野球のライブ配信コンテンツの価値</a:t>
            </a:r>
            <a:endParaRPr kumimoji="1" lang="ja-JP" altLang="en-US" dirty="0">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50470691-CAE7-637B-5017-DBE6591104D4}"/>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0" name="角丸四角形 21">
            <a:extLst>
              <a:ext uri="{FF2B5EF4-FFF2-40B4-BE49-F238E27FC236}">
                <a16:creationId xmlns:a16="http://schemas.microsoft.com/office/drawing/2014/main" id="{395AFFAD-7948-76D7-75E9-52D1FFA9E1C6}"/>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11" name="グループ化 4104">
            <a:extLst>
              <a:ext uri="{FF2B5EF4-FFF2-40B4-BE49-F238E27FC236}">
                <a16:creationId xmlns:a16="http://schemas.microsoft.com/office/drawing/2014/main" id="{E19B193C-9660-5418-144D-3EA7A80F3140}"/>
              </a:ext>
            </a:extLst>
          </p:cNvPr>
          <p:cNvGrpSpPr>
            <a:grpSpLocks/>
          </p:cNvGrpSpPr>
          <p:nvPr/>
        </p:nvGrpSpPr>
        <p:grpSpPr bwMode="auto">
          <a:xfrm>
            <a:off x="2032807" y="2728515"/>
            <a:ext cx="426722" cy="426724"/>
            <a:chOff x="1658396" y="3218764"/>
            <a:chExt cx="503728" cy="503728"/>
          </a:xfrm>
          <a:solidFill>
            <a:schemeClr val="bg1"/>
          </a:solidFill>
        </p:grpSpPr>
        <p:sp>
          <p:nvSpPr>
            <p:cNvPr id="12" name="ドーナツ 140">
              <a:extLst>
                <a:ext uri="{FF2B5EF4-FFF2-40B4-BE49-F238E27FC236}">
                  <a16:creationId xmlns:a16="http://schemas.microsoft.com/office/drawing/2014/main" id="{97950660-CFBD-8C76-5428-62EFC2C1587A}"/>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3" name="二等辺三角形 61">
              <a:extLst>
                <a:ext uri="{FF2B5EF4-FFF2-40B4-BE49-F238E27FC236}">
                  <a16:creationId xmlns:a16="http://schemas.microsoft.com/office/drawing/2014/main" id="{4CBE35F8-0535-F86E-1A58-67B63F9DB9DB}"/>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4" name="角丸四角形 21">
            <a:extLst>
              <a:ext uri="{FF2B5EF4-FFF2-40B4-BE49-F238E27FC236}">
                <a16:creationId xmlns:a16="http://schemas.microsoft.com/office/drawing/2014/main" id="{2AF7D68A-A407-F8D3-995A-F0D5D7E117FB}"/>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5" name="角丸四角形 21">
            <a:extLst>
              <a:ext uri="{FF2B5EF4-FFF2-40B4-BE49-F238E27FC236}">
                <a16:creationId xmlns:a16="http://schemas.microsoft.com/office/drawing/2014/main" id="{07F3D85A-1135-5F9B-8FAB-9DFE5782BEEF}"/>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6" name="Rectangle 7">
            <a:extLst>
              <a:ext uri="{FF2B5EF4-FFF2-40B4-BE49-F238E27FC236}">
                <a16:creationId xmlns:a16="http://schemas.microsoft.com/office/drawing/2014/main" id="{8F08E27B-D1C3-C7A5-C201-7B5DBB4DD191}"/>
              </a:ext>
            </a:extLst>
          </p:cNvPr>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インストリーム動画広告が、高い完全再生率で配信できます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17" name="グループ化 4104">
            <a:extLst>
              <a:ext uri="{FF2B5EF4-FFF2-40B4-BE49-F238E27FC236}">
                <a16:creationId xmlns:a16="http://schemas.microsoft.com/office/drawing/2014/main" id="{921027DE-19DB-86C4-0087-F17351A35381}"/>
              </a:ext>
            </a:extLst>
          </p:cNvPr>
          <p:cNvGrpSpPr>
            <a:grpSpLocks/>
          </p:cNvGrpSpPr>
          <p:nvPr/>
        </p:nvGrpSpPr>
        <p:grpSpPr bwMode="auto">
          <a:xfrm>
            <a:off x="2032807" y="3856352"/>
            <a:ext cx="426722" cy="426724"/>
            <a:chOff x="1658396" y="3218764"/>
            <a:chExt cx="503728" cy="503728"/>
          </a:xfrm>
          <a:solidFill>
            <a:schemeClr val="bg1"/>
          </a:solidFill>
        </p:grpSpPr>
        <p:sp>
          <p:nvSpPr>
            <p:cNvPr id="18" name="ドーナツ 140">
              <a:extLst>
                <a:ext uri="{FF2B5EF4-FFF2-40B4-BE49-F238E27FC236}">
                  <a16:creationId xmlns:a16="http://schemas.microsoft.com/office/drawing/2014/main" id="{DF7C5E1A-6C78-C342-C1F0-F6ABB479F0C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9" name="二等辺三角形 61">
              <a:extLst>
                <a:ext uri="{FF2B5EF4-FFF2-40B4-BE49-F238E27FC236}">
                  <a16:creationId xmlns:a16="http://schemas.microsoft.com/office/drawing/2014/main" id="{E9F4FE2A-C33A-C144-198A-87DDFC6CD069}"/>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0" name="グループ化 4104">
            <a:extLst>
              <a:ext uri="{FF2B5EF4-FFF2-40B4-BE49-F238E27FC236}">
                <a16:creationId xmlns:a16="http://schemas.microsoft.com/office/drawing/2014/main" id="{49FFCC51-13D0-AF9F-C6D4-47263F15A8FE}"/>
              </a:ext>
            </a:extLst>
          </p:cNvPr>
          <p:cNvGrpSpPr>
            <a:grpSpLocks/>
          </p:cNvGrpSpPr>
          <p:nvPr/>
        </p:nvGrpSpPr>
        <p:grpSpPr bwMode="auto">
          <a:xfrm>
            <a:off x="2032807" y="4925544"/>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564E4E9A-6670-D3DB-A396-AE8B8D25502E}"/>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A270D881-2785-B88F-AA81-4237288ABCD4}"/>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23" name="正方形/長方形 22">
            <a:extLst>
              <a:ext uri="{FF2B5EF4-FFF2-40B4-BE49-F238E27FC236}">
                <a16:creationId xmlns:a16="http://schemas.microsoft.com/office/drawing/2014/main" id="{98D9159C-F24E-6100-BC40-56FF3896B79C}"/>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pic>
        <p:nvPicPr>
          <p:cNvPr id="27" name="図プレースホルダー 26" descr="アイコン&#10;&#10;AI 生成コンテンツは誤りを含む可能性があります。">
            <a:extLst>
              <a:ext uri="{FF2B5EF4-FFF2-40B4-BE49-F238E27FC236}">
                <a16:creationId xmlns:a16="http://schemas.microsoft.com/office/drawing/2014/main" id="{E54B3AE8-5F30-A6FB-E2DF-04EEE46C5CB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34295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スポーツナビのご紹介</a:t>
            </a:r>
            <a:endParaRPr kumimoji="1" lang="ja-JP" altLang="en-US" dirty="0"/>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夏の甲子園の見どころ</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a:t>バーチャル高校野球のご紹介</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バーチャル高校野球</a:t>
            </a:r>
            <a:r>
              <a:rPr lang="en-US" altLang="ja-JP" dirty="0"/>
              <a:t>2026</a:t>
            </a:r>
            <a:r>
              <a:rPr lang="ja-JP" altLang="en-US"/>
              <a:t>広告メニューのご案内</a:t>
            </a: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29B59-C51F-56F0-5CAE-AB71543CDC34}"/>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F0A696A-84D4-8F6C-824E-9C7519895C95}"/>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DCACB8F2-FCE9-05CA-C52B-6B72CD738605}"/>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広告商品メニュー</a:t>
            </a:r>
            <a:endParaRPr kumimoji="1" lang="ja-JP" altLang="en-US" dirty="0">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AB5F565D-E251-650E-F439-930AEB0E5B49}"/>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ご予算に合わせてプランのご選択が可能</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grpSp>
        <p:nvGrpSpPr>
          <p:cNvPr id="3" name="グループ化 2">
            <a:extLst>
              <a:ext uri="{FF2B5EF4-FFF2-40B4-BE49-F238E27FC236}">
                <a16:creationId xmlns:a16="http://schemas.microsoft.com/office/drawing/2014/main" id="{321DA6F5-F4A5-BCC0-0949-BDEFF9A2B701}"/>
              </a:ext>
            </a:extLst>
          </p:cNvPr>
          <p:cNvGrpSpPr/>
          <p:nvPr/>
        </p:nvGrpSpPr>
        <p:grpSpPr>
          <a:xfrm>
            <a:off x="1655171" y="2920092"/>
            <a:ext cx="8855085" cy="840600"/>
            <a:chOff x="527039" y="4148336"/>
            <a:chExt cx="5586707" cy="515200"/>
          </a:xfrm>
        </p:grpSpPr>
        <p:sp>
          <p:nvSpPr>
            <p:cNvPr id="4" name="正方形/長方形 3">
              <a:extLst>
                <a:ext uri="{FF2B5EF4-FFF2-40B4-BE49-F238E27FC236}">
                  <a16:creationId xmlns:a16="http://schemas.microsoft.com/office/drawing/2014/main" id="{79A1729A-C958-E165-62D6-F2ADB17886E1}"/>
                </a:ext>
              </a:extLst>
            </p:cNvPr>
            <p:cNvSpPr/>
            <p:nvPr/>
          </p:nvSpPr>
          <p:spPr bwMode="auto">
            <a:xfrm>
              <a:off x="1785913" y="4152978"/>
              <a:ext cx="94091"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06C3E310-F916-B9EC-F0B6-3579056F1E13}"/>
                </a:ext>
              </a:extLst>
            </p:cNvPr>
            <p:cNvSpPr/>
            <p:nvPr/>
          </p:nvSpPr>
          <p:spPr bwMode="auto">
            <a:xfrm>
              <a:off x="529226" y="4152978"/>
              <a:ext cx="1254260" cy="509076"/>
            </a:xfrm>
            <a:prstGeom prst="rect">
              <a:avLst/>
            </a:prstGeom>
            <a:solidFill>
              <a:schemeClr val="accent1">
                <a:lumMod val="90000"/>
                <a:alpha val="3001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7190C815-DA29-B607-94A6-DE2B11537364}"/>
                </a:ext>
              </a:extLst>
            </p:cNvPr>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grpSp>
        <p:nvGrpSpPr>
          <p:cNvPr id="24" name="グループ化 23">
            <a:extLst>
              <a:ext uri="{FF2B5EF4-FFF2-40B4-BE49-F238E27FC236}">
                <a16:creationId xmlns:a16="http://schemas.microsoft.com/office/drawing/2014/main" id="{A31D5F11-8095-FA71-90CD-D19F94D2E852}"/>
              </a:ext>
            </a:extLst>
          </p:cNvPr>
          <p:cNvGrpSpPr/>
          <p:nvPr/>
        </p:nvGrpSpPr>
        <p:grpSpPr>
          <a:xfrm>
            <a:off x="1655171" y="3838884"/>
            <a:ext cx="8855085" cy="840600"/>
            <a:chOff x="527039" y="4715776"/>
            <a:chExt cx="5586707" cy="515200"/>
          </a:xfrm>
        </p:grpSpPr>
        <p:sp>
          <p:nvSpPr>
            <p:cNvPr id="25" name="正方形/長方形 24">
              <a:extLst>
                <a:ext uri="{FF2B5EF4-FFF2-40B4-BE49-F238E27FC236}">
                  <a16:creationId xmlns:a16="http://schemas.microsoft.com/office/drawing/2014/main" id="{3632FB9F-BACC-DDEF-30A0-A5FEB56C0521}"/>
                </a:ext>
              </a:extLst>
            </p:cNvPr>
            <p:cNvSpPr/>
            <p:nvPr/>
          </p:nvSpPr>
          <p:spPr bwMode="auto">
            <a:xfrm>
              <a:off x="1785913" y="4720418"/>
              <a:ext cx="94089"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F7ABDB00-A8C2-1ECC-F043-9B88D7D12A6A}"/>
                </a:ext>
              </a:extLst>
            </p:cNvPr>
            <p:cNvSpPr/>
            <p:nvPr/>
          </p:nvSpPr>
          <p:spPr bwMode="auto">
            <a:xfrm>
              <a:off x="529226" y="4720418"/>
              <a:ext cx="1254260" cy="509076"/>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2CB89CBD-BE23-BECE-9387-8B937E1FC78B}"/>
                </a:ext>
              </a:extLst>
            </p:cNvPr>
            <p:cNvSpPr/>
            <p:nvPr/>
          </p:nvSpPr>
          <p:spPr bwMode="auto">
            <a:xfrm>
              <a:off x="527039" y="471577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sp>
        <p:nvSpPr>
          <p:cNvPr id="28" name="Rectangle 7">
            <a:extLst>
              <a:ext uri="{FF2B5EF4-FFF2-40B4-BE49-F238E27FC236}">
                <a16:creationId xmlns:a16="http://schemas.microsoft.com/office/drawing/2014/main" id="{36435D81-F11A-A857-E530-0DF93056A9D1}"/>
              </a:ext>
            </a:extLst>
          </p:cNvPr>
          <p:cNvSpPr>
            <a:spLocks noChangeArrowheads="1"/>
          </p:cNvSpPr>
          <p:nvPr/>
        </p:nvSpPr>
        <p:spPr bwMode="auto">
          <a:xfrm>
            <a:off x="3881117" y="320014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29" name="Rectangle 7">
            <a:extLst>
              <a:ext uri="{FF2B5EF4-FFF2-40B4-BE49-F238E27FC236}">
                <a16:creationId xmlns:a16="http://schemas.microsoft.com/office/drawing/2014/main" id="{1F2AA2C8-BBAC-B141-CCDE-5D359BF64217}"/>
              </a:ext>
            </a:extLst>
          </p:cNvPr>
          <p:cNvSpPr>
            <a:spLocks noChangeArrowheads="1"/>
          </p:cNvSpPr>
          <p:nvPr/>
        </p:nvSpPr>
        <p:spPr bwMode="auto">
          <a:xfrm>
            <a:off x="1718602" y="1963192"/>
            <a:ext cx="2615809" cy="253916"/>
          </a:xfrm>
          <a:prstGeom prst="rect">
            <a:avLst/>
          </a:prstGeom>
          <a:noFill/>
          <a:ln>
            <a:noFill/>
          </a:ln>
        </p:spPr>
        <p:txBody>
          <a:bodyPr wrap="square">
            <a:spAutoFit/>
          </a:bodyPr>
          <a:lstStyle/>
          <a:p>
            <a:pPr>
              <a:defRPr/>
            </a:pPr>
            <a:r>
              <a:rPr lang="ja-JP" altLang="en-US" sz="1050" b="1" dirty="0">
                <a:solidFill>
                  <a:schemeClr val="bg1"/>
                </a:solidFill>
                <a:latin typeface="+mn-ea"/>
                <a:cs typeface="メイリオ" pitchFamily="50" charset="-128"/>
              </a:rPr>
              <a:t>商品パッケージ料金</a:t>
            </a:r>
            <a:endParaRPr lang="en-US" altLang="ja-JP" sz="1000" b="1" dirty="0">
              <a:solidFill>
                <a:schemeClr val="bg1"/>
              </a:solidFill>
              <a:latin typeface="+mn-ea"/>
              <a:cs typeface="メイリオ" pitchFamily="50" charset="-128"/>
            </a:endParaRPr>
          </a:p>
        </p:txBody>
      </p:sp>
      <p:sp>
        <p:nvSpPr>
          <p:cNvPr id="30" name="Rectangle 7">
            <a:extLst>
              <a:ext uri="{FF2B5EF4-FFF2-40B4-BE49-F238E27FC236}">
                <a16:creationId xmlns:a16="http://schemas.microsoft.com/office/drawing/2014/main" id="{C05228D8-61B1-3FD6-1115-0C7AD6B44963}"/>
              </a:ext>
            </a:extLst>
          </p:cNvPr>
          <p:cNvSpPr>
            <a:spLocks noChangeArrowheads="1"/>
          </p:cNvSpPr>
          <p:nvPr/>
        </p:nvSpPr>
        <p:spPr bwMode="auto">
          <a:xfrm>
            <a:off x="3646674" y="4867706"/>
            <a:ext cx="8545326"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・掲載期間</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2026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年</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22</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 </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予定（休養日</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3</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日を含む）</a:t>
            </a:r>
          </a:p>
          <a:p>
            <a:pP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大会が終了した日付で掲載が終了となります。雨天順延など大会日程が延びた場合は</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23</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以降も掲載いたしますが、</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料金</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に変更はございません。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・金額表示は、消費税を含みません。金額表示は、代理店手数料を含みます。</a:t>
            </a: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・再生回数は想定であり、これを保障するものではありません。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・事前提案可否が必須になります。</a:t>
            </a:r>
          </a:p>
          <a:p>
            <a:pPr>
              <a:defRPr/>
            </a:pPr>
            <a:r>
              <a:rPr lang="ja-JP" altLang="en-US" sz="1050">
                <a:solidFill>
                  <a:schemeClr val="tx1">
                    <a:lumMod val="65000"/>
                    <a:lumOff val="35000"/>
                  </a:schemeClr>
                </a:solidFill>
                <a:latin typeface="メイリオ"/>
                <a:ea typeface="メイリオ"/>
                <a:cs typeface="メイリオ" pitchFamily="50" charset="-128"/>
              </a:rPr>
              <a:t>・朝日新聞社の広告審査基準、朝日放送テレビの放送基準に準拠した審査に加え、スポーツナビのプラットフォーム側の審査が必要です。</a:t>
            </a:r>
            <a:endParaRPr lang="en-US" altLang="ja-JP" sz="1050" dirty="0">
              <a:solidFill>
                <a:schemeClr val="tx1">
                  <a:lumMod val="65000"/>
                  <a:lumOff val="35000"/>
                </a:schemeClr>
              </a:solidFill>
              <a:latin typeface="メイリオ"/>
              <a:ea typeface="メイリオ"/>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日本高校野球連盟および、朝日</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新聞社、</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LINE</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ヤフー</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の規定により、掲載業種に制限があります。 </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b="1">
                <a:solidFill>
                  <a:srgbClr val="00003E"/>
                </a:solidFill>
                <a:latin typeface="メイリオ"/>
                <a:ea typeface="メイリオ"/>
                <a:cs typeface="メイリオ" pitchFamily="50" charset="-128"/>
              </a:rPr>
              <a:t>お酒、たばこ、公営ギャンブル、パチンコ、貸金業、エステ系など、</a:t>
            </a:r>
            <a:r>
              <a:rPr lang="ja-JP" altLang="en-US" sz="1050" b="1">
                <a:solidFill>
                  <a:srgbClr val="00003E"/>
                </a:solidFill>
                <a:latin typeface="+mn-ea"/>
              </a:rPr>
              <a:t>高校野球になじまない業種・業態の企業・団体</a:t>
            </a:r>
            <a:endParaRPr lang="en-US" altLang="ja-JP" sz="1050" b="1" dirty="0">
              <a:solidFill>
                <a:srgbClr val="00003E"/>
              </a:solidFill>
              <a:latin typeface="+mn-ea"/>
            </a:endParaRPr>
          </a:p>
        </p:txBody>
      </p:sp>
      <p:sp>
        <p:nvSpPr>
          <p:cNvPr id="31" name="Rectangle 7">
            <a:extLst>
              <a:ext uri="{FF2B5EF4-FFF2-40B4-BE49-F238E27FC236}">
                <a16:creationId xmlns:a16="http://schemas.microsoft.com/office/drawing/2014/main" id="{C9B83117-1C8B-354E-C0A2-66A5C1D2AC6D}"/>
              </a:ext>
            </a:extLst>
          </p:cNvPr>
          <p:cNvSpPr>
            <a:spLocks noChangeArrowheads="1"/>
          </p:cNvSpPr>
          <p:nvPr/>
        </p:nvSpPr>
        <p:spPr bwMode="auto">
          <a:xfrm>
            <a:off x="3901956" y="410669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32" name="グループ化 31">
            <a:extLst>
              <a:ext uri="{FF2B5EF4-FFF2-40B4-BE49-F238E27FC236}">
                <a16:creationId xmlns:a16="http://schemas.microsoft.com/office/drawing/2014/main" id="{95665030-6902-5928-B5AB-740C2EBD7DB7}"/>
              </a:ext>
            </a:extLst>
          </p:cNvPr>
          <p:cNvGrpSpPr/>
          <p:nvPr/>
        </p:nvGrpSpPr>
        <p:grpSpPr>
          <a:xfrm>
            <a:off x="5356169" y="3051012"/>
            <a:ext cx="1487275" cy="845954"/>
            <a:chOff x="3085736" y="3924640"/>
            <a:chExt cx="1071243" cy="569001"/>
          </a:xfrm>
        </p:grpSpPr>
        <p:sp>
          <p:nvSpPr>
            <p:cNvPr id="33" name="正方形/長方形 32">
              <a:extLst>
                <a:ext uri="{FF2B5EF4-FFF2-40B4-BE49-F238E27FC236}">
                  <a16:creationId xmlns:a16="http://schemas.microsoft.com/office/drawing/2014/main" id="{90483297-014C-D549-51CE-D6BEA5621F0C}"/>
                </a:ext>
              </a:extLst>
            </p:cNvPr>
            <p:cNvSpPr/>
            <p:nvPr/>
          </p:nvSpPr>
          <p:spPr>
            <a:xfrm>
              <a:off x="3085736" y="4183118"/>
              <a:ext cx="981563" cy="31052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正方形/長方形 33">
              <a:extLst>
                <a:ext uri="{FF2B5EF4-FFF2-40B4-BE49-F238E27FC236}">
                  <a16:creationId xmlns:a16="http://schemas.microsoft.com/office/drawing/2014/main" id="{D6A6D909-3F6E-4763-546D-2283EFD49ADB}"/>
                </a:ext>
              </a:extLst>
            </p:cNvPr>
            <p:cNvSpPr/>
            <p:nvPr/>
          </p:nvSpPr>
          <p:spPr>
            <a:xfrm>
              <a:off x="3092416" y="3924640"/>
              <a:ext cx="981563" cy="186314"/>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5" name="右中かっこ 34">
              <a:extLst>
                <a:ext uri="{FF2B5EF4-FFF2-40B4-BE49-F238E27FC236}">
                  <a16:creationId xmlns:a16="http://schemas.microsoft.com/office/drawing/2014/main" id="{50B45181-9CB2-E687-BDE2-81CF7A2418DB}"/>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36" name="グループ化 35">
            <a:extLst>
              <a:ext uri="{FF2B5EF4-FFF2-40B4-BE49-F238E27FC236}">
                <a16:creationId xmlns:a16="http://schemas.microsoft.com/office/drawing/2014/main" id="{08C20A88-7A7E-5242-1A15-C45908223B33}"/>
              </a:ext>
            </a:extLst>
          </p:cNvPr>
          <p:cNvGrpSpPr/>
          <p:nvPr/>
        </p:nvGrpSpPr>
        <p:grpSpPr>
          <a:xfrm>
            <a:off x="5363603" y="3974190"/>
            <a:ext cx="1478001" cy="818496"/>
            <a:chOff x="3092416" y="4540328"/>
            <a:chExt cx="1064563" cy="550531"/>
          </a:xfrm>
        </p:grpSpPr>
        <p:sp>
          <p:nvSpPr>
            <p:cNvPr id="37" name="正方形/長方形 36">
              <a:extLst>
                <a:ext uri="{FF2B5EF4-FFF2-40B4-BE49-F238E27FC236}">
                  <a16:creationId xmlns:a16="http://schemas.microsoft.com/office/drawing/2014/main" id="{0BFD7474-D5C5-548C-D5D4-DA00709040D9}"/>
                </a:ext>
              </a:extLst>
            </p:cNvPr>
            <p:cNvSpPr/>
            <p:nvPr/>
          </p:nvSpPr>
          <p:spPr>
            <a:xfrm>
              <a:off x="3092416" y="4780337"/>
              <a:ext cx="981563" cy="310522"/>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正方形/長方形 37">
              <a:extLst>
                <a:ext uri="{FF2B5EF4-FFF2-40B4-BE49-F238E27FC236}">
                  <a16:creationId xmlns:a16="http://schemas.microsoft.com/office/drawing/2014/main" id="{E4A3F436-D01A-620C-55F9-7D96524F0565}"/>
                </a:ext>
              </a:extLst>
            </p:cNvPr>
            <p:cNvSpPr/>
            <p:nvPr/>
          </p:nvSpPr>
          <p:spPr>
            <a:xfrm>
              <a:off x="3092416" y="4540328"/>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9" name="右中かっこ 38">
              <a:extLst>
                <a:ext uri="{FF2B5EF4-FFF2-40B4-BE49-F238E27FC236}">
                  <a16:creationId xmlns:a16="http://schemas.microsoft.com/office/drawing/2014/main" id="{0E472B71-86B0-AFE8-D17C-D1AFAC308294}"/>
                </a:ext>
              </a:extLst>
            </p:cNvPr>
            <p:cNvSpPr/>
            <p:nvPr/>
          </p:nvSpPr>
          <p:spPr bwMode="auto">
            <a:xfrm>
              <a:off x="3995340" y="460570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40" name="グループ化 39">
            <a:extLst>
              <a:ext uri="{FF2B5EF4-FFF2-40B4-BE49-F238E27FC236}">
                <a16:creationId xmlns:a16="http://schemas.microsoft.com/office/drawing/2014/main" id="{B565EC15-EDA5-4CBE-F8F1-6EA43E6258D5}"/>
              </a:ext>
            </a:extLst>
          </p:cNvPr>
          <p:cNvGrpSpPr/>
          <p:nvPr/>
        </p:nvGrpSpPr>
        <p:grpSpPr>
          <a:xfrm>
            <a:off x="1655171" y="2013128"/>
            <a:ext cx="8855085" cy="840600"/>
            <a:chOff x="527039" y="4148336"/>
            <a:chExt cx="5586707" cy="515200"/>
          </a:xfrm>
        </p:grpSpPr>
        <p:sp>
          <p:nvSpPr>
            <p:cNvPr id="41" name="正方形/長方形 40">
              <a:extLst>
                <a:ext uri="{FF2B5EF4-FFF2-40B4-BE49-F238E27FC236}">
                  <a16:creationId xmlns:a16="http://schemas.microsoft.com/office/drawing/2014/main" id="{DB6E1261-0A13-BFD9-BB83-200CB28B7724}"/>
                </a:ext>
              </a:extLst>
            </p:cNvPr>
            <p:cNvSpPr/>
            <p:nvPr/>
          </p:nvSpPr>
          <p:spPr bwMode="auto">
            <a:xfrm>
              <a:off x="1785913" y="4152978"/>
              <a:ext cx="94091" cy="509076"/>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3E"/>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81A03C11-65EB-31A5-8CEC-3E94AED9A996}"/>
                </a:ext>
              </a:extLst>
            </p:cNvPr>
            <p:cNvSpPr/>
            <p:nvPr/>
          </p:nvSpPr>
          <p:spPr bwMode="auto">
            <a:xfrm>
              <a:off x="529226" y="4152978"/>
              <a:ext cx="1254260" cy="509076"/>
            </a:xfrm>
            <a:prstGeom prst="rect">
              <a:avLst/>
            </a:prstGeom>
            <a:solidFill>
              <a:schemeClr val="accent1">
                <a:lumMod val="75000"/>
                <a:alpha val="50155"/>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solidFill>
                  <a:srgbClr val="00003E"/>
                </a:solidFill>
                <a:latin typeface="メイリオ" panose="020B0604030504040204" pitchFamily="50" charset="-128"/>
                <a:ea typeface="メイリオ" panose="020B0604030504040204" pitchFamily="50" charset="-128"/>
              </a:endParaRPr>
            </a:p>
          </p:txBody>
        </p:sp>
        <p:sp>
          <p:nvSpPr>
            <p:cNvPr id="43" name="正方形/長方形 42">
              <a:extLst>
                <a:ext uri="{FF2B5EF4-FFF2-40B4-BE49-F238E27FC236}">
                  <a16:creationId xmlns:a16="http://schemas.microsoft.com/office/drawing/2014/main" id="{17968F94-3133-A69D-431C-8D5C54855322}"/>
                </a:ext>
              </a:extLst>
            </p:cNvPr>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solidFill>
                  <a:srgbClr val="00003E"/>
                </a:solidFill>
                <a:latin typeface="メイリオ" panose="020B0604030504040204" pitchFamily="50" charset="-128"/>
                <a:ea typeface="メイリオ" panose="020B0604030504040204" pitchFamily="50" charset="-128"/>
              </a:endParaRPr>
            </a:p>
          </p:txBody>
        </p:sp>
      </p:grpSp>
      <p:sp>
        <p:nvSpPr>
          <p:cNvPr id="44" name="Rectangle 7">
            <a:extLst>
              <a:ext uri="{FF2B5EF4-FFF2-40B4-BE49-F238E27FC236}">
                <a16:creationId xmlns:a16="http://schemas.microsoft.com/office/drawing/2014/main" id="{3EB92F0D-94C2-1D67-6F42-9E9B5A8FBB5C}"/>
              </a:ext>
            </a:extLst>
          </p:cNvPr>
          <p:cNvSpPr>
            <a:spLocks noChangeArrowheads="1"/>
          </p:cNvSpPr>
          <p:nvPr/>
        </p:nvSpPr>
        <p:spPr bwMode="auto">
          <a:xfrm>
            <a:off x="3865179" y="2314720"/>
            <a:ext cx="2245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45" name="Rectangle 7">
            <a:extLst>
              <a:ext uri="{FF2B5EF4-FFF2-40B4-BE49-F238E27FC236}">
                <a16:creationId xmlns:a16="http://schemas.microsoft.com/office/drawing/2014/main" id="{9458FB1F-96A7-9FF5-D889-A8C236AA9EEA}"/>
              </a:ext>
            </a:extLst>
          </p:cNvPr>
          <p:cNvSpPr>
            <a:spLocks noChangeArrowheads="1"/>
          </p:cNvSpPr>
          <p:nvPr/>
        </p:nvSpPr>
        <p:spPr bwMode="auto">
          <a:xfrm>
            <a:off x="1787273" y="2181111"/>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500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46" name="正方形/長方形 45">
            <a:extLst>
              <a:ext uri="{FF2B5EF4-FFF2-40B4-BE49-F238E27FC236}">
                <a16:creationId xmlns:a16="http://schemas.microsoft.com/office/drawing/2014/main" id="{56FC43F3-F6ED-00B6-E327-71E05285D3EE}"/>
              </a:ext>
            </a:extLst>
          </p:cNvPr>
          <p:cNvSpPr/>
          <p:nvPr/>
        </p:nvSpPr>
        <p:spPr>
          <a:xfrm>
            <a:off x="6882069" y="2279757"/>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1,388,888</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3.6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47" name="グループ化 46">
            <a:extLst>
              <a:ext uri="{FF2B5EF4-FFF2-40B4-BE49-F238E27FC236}">
                <a16:creationId xmlns:a16="http://schemas.microsoft.com/office/drawing/2014/main" id="{D616F6AD-4915-4888-C454-95EDFB859116}"/>
              </a:ext>
            </a:extLst>
          </p:cNvPr>
          <p:cNvGrpSpPr/>
          <p:nvPr/>
        </p:nvGrpSpPr>
        <p:grpSpPr>
          <a:xfrm>
            <a:off x="5363603" y="2144078"/>
            <a:ext cx="1478001" cy="848230"/>
            <a:chOff x="3092416" y="3924640"/>
            <a:chExt cx="1064563" cy="570529"/>
          </a:xfrm>
        </p:grpSpPr>
        <p:sp>
          <p:nvSpPr>
            <p:cNvPr id="48" name="正方形/長方形 47">
              <a:extLst>
                <a:ext uri="{FF2B5EF4-FFF2-40B4-BE49-F238E27FC236}">
                  <a16:creationId xmlns:a16="http://schemas.microsoft.com/office/drawing/2014/main" id="{FD1E1B04-78C8-95EF-813C-F45E30ADA11E}"/>
                </a:ext>
              </a:extLst>
            </p:cNvPr>
            <p:cNvSpPr/>
            <p:nvPr/>
          </p:nvSpPr>
          <p:spPr>
            <a:xfrm>
              <a:off x="3092416" y="4184648"/>
              <a:ext cx="981563" cy="310521"/>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9" name="正方形/長方形 48">
              <a:extLst>
                <a:ext uri="{FF2B5EF4-FFF2-40B4-BE49-F238E27FC236}">
                  <a16:creationId xmlns:a16="http://schemas.microsoft.com/office/drawing/2014/main" id="{8D33DBCE-0352-500B-F4A4-02CAC1514D32}"/>
                </a:ext>
              </a:extLst>
            </p:cNvPr>
            <p:cNvSpPr/>
            <p:nvPr/>
          </p:nvSpPr>
          <p:spPr>
            <a:xfrm>
              <a:off x="3092416" y="3924640"/>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0" name="右中かっこ 49">
              <a:extLst>
                <a:ext uri="{FF2B5EF4-FFF2-40B4-BE49-F238E27FC236}">
                  <a16:creationId xmlns:a16="http://schemas.microsoft.com/office/drawing/2014/main" id="{73CC81E1-AF51-3EF6-5CA2-FC1019FEB1A9}"/>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sp>
        <p:nvSpPr>
          <p:cNvPr id="51" name="Rectangle 7">
            <a:extLst>
              <a:ext uri="{FF2B5EF4-FFF2-40B4-BE49-F238E27FC236}">
                <a16:creationId xmlns:a16="http://schemas.microsoft.com/office/drawing/2014/main" id="{4A72E734-93B3-70E5-1044-EA7CDDC7A3F5}"/>
              </a:ext>
            </a:extLst>
          </p:cNvPr>
          <p:cNvSpPr>
            <a:spLocks noChangeArrowheads="1"/>
          </p:cNvSpPr>
          <p:nvPr/>
        </p:nvSpPr>
        <p:spPr bwMode="auto">
          <a:xfrm>
            <a:off x="1828165" y="3086858"/>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300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2" name="Rectangle 7">
            <a:extLst>
              <a:ext uri="{FF2B5EF4-FFF2-40B4-BE49-F238E27FC236}">
                <a16:creationId xmlns:a16="http://schemas.microsoft.com/office/drawing/2014/main" id="{CE23F681-E486-2AF2-3EF6-2F40022DD74F}"/>
              </a:ext>
            </a:extLst>
          </p:cNvPr>
          <p:cNvSpPr>
            <a:spLocks noChangeArrowheads="1"/>
          </p:cNvSpPr>
          <p:nvPr/>
        </p:nvSpPr>
        <p:spPr bwMode="auto">
          <a:xfrm>
            <a:off x="1819309" y="3977486"/>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3" name="正方形/長方形 52">
            <a:extLst>
              <a:ext uri="{FF2B5EF4-FFF2-40B4-BE49-F238E27FC236}">
                <a16:creationId xmlns:a16="http://schemas.microsoft.com/office/drawing/2014/main" id="{F0C11303-3EE4-1FE1-3DE3-A1301DAB0E49}"/>
              </a:ext>
            </a:extLst>
          </p:cNvPr>
          <p:cNvSpPr/>
          <p:nvPr/>
        </p:nvSpPr>
        <p:spPr>
          <a:xfrm>
            <a:off x="6915521" y="3185200"/>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789,473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3.8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4" name="正方形/長方形 53">
            <a:extLst>
              <a:ext uri="{FF2B5EF4-FFF2-40B4-BE49-F238E27FC236}">
                <a16:creationId xmlns:a16="http://schemas.microsoft.com/office/drawing/2014/main" id="{B4E4A059-6D34-DD35-9242-FBCF6D6F2138}"/>
              </a:ext>
            </a:extLst>
          </p:cNvPr>
          <p:cNvSpPr/>
          <p:nvPr/>
        </p:nvSpPr>
        <p:spPr>
          <a:xfrm>
            <a:off x="6902516" y="4112587"/>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250,000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4.0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5" name="正方形/長方形 54">
            <a:extLst>
              <a:ext uri="{FF2B5EF4-FFF2-40B4-BE49-F238E27FC236}">
                <a16:creationId xmlns:a16="http://schemas.microsoft.com/office/drawing/2014/main" id="{7710053F-AF9F-1A57-D518-C430CF357683}"/>
              </a:ext>
            </a:extLst>
          </p:cNvPr>
          <p:cNvSpPr/>
          <p:nvPr/>
        </p:nvSpPr>
        <p:spPr>
          <a:xfrm>
            <a:off x="1655898" y="4788008"/>
            <a:ext cx="1990775" cy="1357470"/>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00003E"/>
                </a:solidFill>
                <a:latin typeface="メイリオ" panose="020B0604030504040204" pitchFamily="50" charset="-128"/>
                <a:ea typeface="メイリオ" panose="020B0604030504040204" pitchFamily="50" charset="-128"/>
              </a:rPr>
              <a:t>ご注意事項</a:t>
            </a:r>
            <a:endParaRPr kumimoji="1" lang="en-US" altLang="ja-JP" b="1" dirty="0">
              <a:solidFill>
                <a:srgbClr val="00003E"/>
              </a:solidFill>
              <a:latin typeface="メイリオ" panose="020B0604030504040204" pitchFamily="50" charset="-128"/>
              <a:ea typeface="メイリオ" panose="020B0604030504040204" pitchFamily="50" charset="-128"/>
            </a:endParaRPr>
          </a:p>
          <a:p>
            <a:pPr algn="ctr"/>
            <a:r>
              <a:rPr kumimoji="1" lang="en-US" altLang="ja-JP" sz="1000" b="1" dirty="0">
                <a:solidFill>
                  <a:srgbClr val="00003E"/>
                </a:solidFill>
                <a:latin typeface="メイリオ" panose="020B0604030504040204" pitchFamily="50" charset="-128"/>
                <a:ea typeface="メイリオ" panose="020B0604030504040204" pitchFamily="50" charset="-128"/>
              </a:rPr>
              <a:t>※</a:t>
            </a:r>
            <a:r>
              <a:rPr kumimoji="1" lang="ja-JP" altLang="en-US" sz="1000" b="1" dirty="0">
                <a:solidFill>
                  <a:srgbClr val="00003E"/>
                </a:solidFill>
                <a:latin typeface="メイリオ" panose="020B0604030504040204" pitchFamily="50" charset="-128"/>
                <a:ea typeface="メイリオ" panose="020B0604030504040204" pitchFamily="50" charset="-128"/>
              </a:rPr>
              <a:t>必ずお読みください</a:t>
            </a:r>
          </a:p>
        </p:txBody>
      </p:sp>
      <p:sp>
        <p:nvSpPr>
          <p:cNvPr id="56" name="正方形/長方形 55">
            <a:extLst>
              <a:ext uri="{FF2B5EF4-FFF2-40B4-BE49-F238E27FC236}">
                <a16:creationId xmlns:a16="http://schemas.microsoft.com/office/drawing/2014/main" id="{E6F21AE9-0AE8-A4A0-5D10-FC9225C8271D}"/>
              </a:ext>
            </a:extLst>
          </p:cNvPr>
          <p:cNvSpPr/>
          <p:nvPr/>
        </p:nvSpPr>
        <p:spPr>
          <a:xfrm>
            <a:off x="1655171" y="6296418"/>
            <a:ext cx="1990775" cy="421884"/>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掲載</a:t>
            </a:r>
            <a:r>
              <a:rPr kumimoji="1" lang="ja-JP" altLang="en-US" b="1">
                <a:solidFill>
                  <a:srgbClr val="00003E"/>
                </a:solidFill>
                <a:latin typeface="メイリオ"/>
                <a:ea typeface="メイリオ"/>
              </a:rPr>
              <a:t>制限</a:t>
            </a:r>
            <a:r>
              <a:rPr lang="ja-JP" altLang="en-US" b="1">
                <a:solidFill>
                  <a:srgbClr val="00003E"/>
                </a:solidFill>
                <a:latin typeface="メイリオ"/>
                <a:ea typeface="メイリオ"/>
              </a:rPr>
              <a:t>業種</a:t>
            </a:r>
            <a:endParaRPr lang="ja-JP" altLang="en-US" sz="1000" b="1" dirty="0">
              <a:solidFill>
                <a:srgbClr val="00003E"/>
              </a:solidFill>
              <a:latin typeface="メイリオ" panose="020B0604030504040204" pitchFamily="50" charset="-128"/>
              <a:ea typeface="メイリオ" panose="020B0604030504040204" pitchFamily="50" charset="-128"/>
            </a:endParaRPr>
          </a:p>
        </p:txBody>
      </p:sp>
      <p:pic>
        <p:nvPicPr>
          <p:cNvPr id="60" name="図プレースホルダー 59" descr="アイコン&#10;&#10;AI 生成コンテンツは誤りを含む可能性があります。">
            <a:extLst>
              <a:ext uri="{FF2B5EF4-FFF2-40B4-BE49-F238E27FC236}">
                <a16:creationId xmlns:a16="http://schemas.microsoft.com/office/drawing/2014/main" id="{8FF4A177-AF55-6232-3DAE-BD14EE6BFF1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79283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3FC5-C88E-10D1-DBC7-67E10E5D4DE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D113DCC-B992-6D10-E052-45BE88282124}"/>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A4FB6D07-6D87-37F5-75BA-89838CF79829}"/>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プリロール・ミッドロール広告枠</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199F40D5-2C7F-473A-1E43-F38711B1D318}"/>
              </a:ext>
            </a:extLst>
          </p:cNvPr>
          <p:cNvSpPr/>
          <p:nvPr/>
        </p:nvSpPr>
        <p:spPr>
          <a:xfrm>
            <a:off x="390609" y="5947897"/>
            <a:ext cx="11410783" cy="7951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numCol="2" spcCol="108000" rtlCol="0" anchor="ctr"/>
          <a:lstStyle/>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保証回数は</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のすべてを含む</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の比率や掲載タイミング（プリ／ミッド）の指定はできません。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30</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秒素材はミッドロールのみで配信可能ですが、</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扱いとなります。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広告は全て非クリッカブルとなります。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動画広告は自動／ミュート再生の仕様となる予定です。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プリロールも段積み配信になる可能性があります。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Rectangle 7">
            <a:extLst>
              <a:ext uri="{FF2B5EF4-FFF2-40B4-BE49-F238E27FC236}">
                <a16:creationId xmlns:a16="http://schemas.microsoft.com/office/drawing/2014/main" id="{2090B88B-6FEF-527D-DE0E-26DFA672BA44}"/>
              </a:ext>
            </a:extLst>
          </p:cNvPr>
          <p:cNvSpPr>
            <a:spLocks noChangeArrowheads="1"/>
          </p:cNvSpPr>
          <p:nvPr/>
        </p:nvSpPr>
        <p:spPr bwMode="auto">
          <a:xfrm>
            <a:off x="1463509" y="4946875"/>
            <a:ext cx="2989545" cy="578882"/>
          </a:xfrm>
          <a:prstGeom prst="roundRect">
            <a:avLst/>
          </a:prstGeom>
          <a:solidFill>
            <a:srgbClr val="00003E"/>
          </a:solidFill>
          <a:ln>
            <a:noFill/>
          </a:ln>
        </p:spPr>
        <p:txBody>
          <a:bodyPr wrap="square" anchor="ctr">
            <a:spAutoFit/>
          </a:bodyPr>
          <a:lstStyle/>
          <a:p>
            <a:pPr>
              <a:defRPr/>
            </a:pPr>
            <a:r>
              <a:rPr lang="ja-JP" altLang="en-US" sz="1600" b="1" dirty="0">
                <a:solidFill>
                  <a:schemeClr val="bg1"/>
                </a:solidFill>
                <a:latin typeface="メイリオ" panose="020B0604030504040204" pitchFamily="50" charset="-128"/>
                <a:ea typeface="メイリオ" panose="020B0604030504040204" pitchFamily="50" charset="-128"/>
                <a:cs typeface="メイリオ" pitchFamily="50" charset="-128"/>
              </a:rPr>
              <a:t>想定完全再生率</a:t>
            </a:r>
            <a:r>
              <a:rPr lang="ja-JP" altLang="en-US" sz="2000" b="1" dirty="0">
                <a:solidFill>
                  <a:schemeClr val="bg1"/>
                </a:solidFill>
                <a:latin typeface="メイリオ" panose="020B0604030504040204" pitchFamily="50" charset="-128"/>
                <a:ea typeface="メイリオ" panose="020B0604030504040204" pitchFamily="50" charset="-128"/>
                <a:cs typeface="メイリオ" pitchFamily="50" charset="-128"/>
              </a:rPr>
              <a:t>　</a:t>
            </a:r>
            <a:r>
              <a:rPr lang="en-US" altLang="ja-JP" sz="2800" b="1" dirty="0">
                <a:solidFill>
                  <a:schemeClr val="bg1"/>
                </a:solidFill>
                <a:latin typeface="メイリオ" panose="020B0604030504040204" pitchFamily="50" charset="-128"/>
                <a:ea typeface="メイリオ" panose="020B0604030504040204" pitchFamily="50" charset="-128"/>
                <a:cs typeface="メイリオ" pitchFamily="50" charset="-128"/>
              </a:rPr>
              <a:t>80</a:t>
            </a:r>
            <a:r>
              <a:rPr lang="ja-JP" altLang="en-US" sz="2800" b="1" dirty="0">
                <a:solidFill>
                  <a:schemeClr val="bg1"/>
                </a:solidFill>
                <a:latin typeface="メイリオ" panose="020B0604030504040204" pitchFamily="50" charset="-128"/>
                <a:ea typeface="メイリオ" panose="020B0604030504040204" pitchFamily="50" charset="-128"/>
                <a:cs typeface="メイリオ" pitchFamily="50" charset="-128"/>
              </a:rPr>
              <a:t>％</a:t>
            </a:r>
            <a:endParaRPr lang="en-US" altLang="ja-JP" sz="2000"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sp>
        <p:nvSpPr>
          <p:cNvPr id="12" name="Rectangle 7">
            <a:extLst>
              <a:ext uri="{FF2B5EF4-FFF2-40B4-BE49-F238E27FC236}">
                <a16:creationId xmlns:a16="http://schemas.microsoft.com/office/drawing/2014/main" id="{21D25698-74A9-9743-37AD-F7B6569F58F7}"/>
              </a:ext>
            </a:extLst>
          </p:cNvPr>
          <p:cNvSpPr>
            <a:spLocks noChangeArrowheads="1"/>
          </p:cNvSpPr>
          <p:nvPr/>
        </p:nvSpPr>
        <p:spPr bwMode="auto">
          <a:xfrm>
            <a:off x="8611357" y="3342213"/>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ミッドロール広告</a:t>
            </a:r>
            <a:endParaRPr lang="en-US" altLang="ja-JP" sz="7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5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3" name="Rectangle 7">
            <a:extLst>
              <a:ext uri="{FF2B5EF4-FFF2-40B4-BE49-F238E27FC236}">
                <a16:creationId xmlns:a16="http://schemas.microsoft.com/office/drawing/2014/main" id="{3F1A7173-9F1A-E9FB-6567-9EEADBCDC8EF}"/>
              </a:ext>
            </a:extLst>
          </p:cNvPr>
          <p:cNvSpPr>
            <a:spLocks noChangeArrowheads="1"/>
          </p:cNvSpPr>
          <p:nvPr/>
        </p:nvSpPr>
        <p:spPr bwMode="auto">
          <a:xfrm>
            <a:off x="8574778" y="3564875"/>
            <a:ext cx="15753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4" name="Rectangle 7">
            <a:extLst>
              <a:ext uri="{FF2B5EF4-FFF2-40B4-BE49-F238E27FC236}">
                <a16:creationId xmlns:a16="http://schemas.microsoft.com/office/drawing/2014/main" id="{7F4FBA29-2B50-99ED-5699-13ED23652570}"/>
              </a:ext>
            </a:extLst>
          </p:cNvPr>
          <p:cNvSpPr>
            <a:spLocks noChangeArrowheads="1"/>
          </p:cNvSpPr>
          <p:nvPr/>
        </p:nvSpPr>
        <p:spPr bwMode="auto">
          <a:xfrm>
            <a:off x="9148753" y="4433363"/>
            <a:ext cx="10427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30</a:t>
            </a:r>
            <a:r>
              <a:rPr lang="ja-JP" altLang="en-US" sz="8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1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grpSp>
        <p:nvGrpSpPr>
          <p:cNvPr id="108" name="グループ化 107">
            <a:extLst>
              <a:ext uri="{FF2B5EF4-FFF2-40B4-BE49-F238E27FC236}">
                <a16:creationId xmlns:a16="http://schemas.microsoft.com/office/drawing/2014/main" id="{3B0B749D-911E-E4D1-E222-E8899D7A0794}"/>
              </a:ext>
            </a:extLst>
          </p:cNvPr>
          <p:cNvGrpSpPr/>
          <p:nvPr/>
        </p:nvGrpSpPr>
        <p:grpSpPr>
          <a:xfrm>
            <a:off x="7060646" y="2115025"/>
            <a:ext cx="2385533" cy="3171820"/>
            <a:chOff x="7060646" y="2115025"/>
            <a:chExt cx="2385533" cy="3171820"/>
          </a:xfrm>
        </p:grpSpPr>
        <p:sp>
          <p:nvSpPr>
            <p:cNvPr id="16" name="正方形/長方形 15">
              <a:extLst>
                <a:ext uri="{FF2B5EF4-FFF2-40B4-BE49-F238E27FC236}">
                  <a16:creationId xmlns:a16="http://schemas.microsoft.com/office/drawing/2014/main" id="{B9D65383-F671-06D5-A01F-DB6934336677}"/>
                </a:ext>
              </a:extLst>
            </p:cNvPr>
            <p:cNvSpPr/>
            <p:nvPr/>
          </p:nvSpPr>
          <p:spPr bwMode="auto">
            <a:xfrm>
              <a:off x="7288990" y="3461749"/>
              <a:ext cx="949654" cy="1166390"/>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nvGrpSpPr>
            <p:cNvPr id="17" name="グループ化 16">
              <a:extLst>
                <a:ext uri="{FF2B5EF4-FFF2-40B4-BE49-F238E27FC236}">
                  <a16:creationId xmlns:a16="http://schemas.microsoft.com/office/drawing/2014/main" id="{0D54B7DF-B72E-CC8E-C985-012FBA799CFF}"/>
                </a:ext>
              </a:extLst>
            </p:cNvPr>
            <p:cNvGrpSpPr/>
            <p:nvPr/>
          </p:nvGrpSpPr>
          <p:grpSpPr>
            <a:xfrm>
              <a:off x="7060646" y="2125659"/>
              <a:ext cx="177473" cy="3161186"/>
              <a:chOff x="8057444" y="2919838"/>
              <a:chExt cx="157352" cy="3674428"/>
            </a:xfrm>
          </p:grpSpPr>
          <p:pic>
            <p:nvPicPr>
              <p:cNvPr id="74" name="図 73">
                <a:extLst>
                  <a:ext uri="{FF2B5EF4-FFF2-40B4-BE49-F238E27FC236}">
                    <a16:creationId xmlns:a16="http://schemas.microsoft.com/office/drawing/2014/main" id="{1288F450-5F60-06BB-445A-B5FB2CF8A8D2}"/>
                  </a:ext>
                </a:extLst>
              </p:cNvPr>
              <p:cNvPicPr>
                <a:picLocks noChangeAspect="1"/>
              </p:cNvPicPr>
              <p:nvPr/>
            </p:nvPicPr>
            <p:blipFill rotWithShape="1">
              <a:blip r:embed="rId3"/>
              <a:srcRect r="9236"/>
              <a:stretch/>
            </p:blipFill>
            <p:spPr>
              <a:xfrm rot="5400000">
                <a:off x="7600604" y="5980074"/>
                <a:ext cx="1071033" cy="157351"/>
              </a:xfrm>
              <a:prstGeom prst="rect">
                <a:avLst/>
              </a:prstGeom>
            </p:spPr>
          </p:pic>
          <p:pic>
            <p:nvPicPr>
              <p:cNvPr id="75" name="図 74">
                <a:extLst>
                  <a:ext uri="{FF2B5EF4-FFF2-40B4-BE49-F238E27FC236}">
                    <a16:creationId xmlns:a16="http://schemas.microsoft.com/office/drawing/2014/main" id="{1E7ED0EB-01BF-DF48-8EDE-60D0631B82D2}"/>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76" name="図 75">
                <a:extLst>
                  <a:ext uri="{FF2B5EF4-FFF2-40B4-BE49-F238E27FC236}">
                    <a16:creationId xmlns:a16="http://schemas.microsoft.com/office/drawing/2014/main" id="{E029B4A4-B52E-974D-C096-1897177A4B94}"/>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77" name="図 76">
                <a:extLst>
                  <a:ext uri="{FF2B5EF4-FFF2-40B4-BE49-F238E27FC236}">
                    <a16:creationId xmlns:a16="http://schemas.microsoft.com/office/drawing/2014/main" id="{618FC690-2255-B241-47E6-F1E8097E8AB2}"/>
                  </a:ext>
                </a:extLst>
              </p:cNvPr>
              <p:cNvPicPr>
                <a:picLocks noChangeAspect="1"/>
              </p:cNvPicPr>
              <p:nvPr/>
            </p:nvPicPr>
            <p:blipFill>
              <a:blip r:embed="rId3"/>
              <a:stretch>
                <a:fillRect/>
              </a:stretch>
            </p:blipFill>
            <p:spPr>
              <a:xfrm rot="5400000">
                <a:off x="7546110" y="3431172"/>
                <a:ext cx="1180020" cy="157351"/>
              </a:xfrm>
              <a:prstGeom prst="rect">
                <a:avLst/>
              </a:prstGeom>
            </p:spPr>
          </p:pic>
        </p:grpSp>
        <p:grpSp>
          <p:nvGrpSpPr>
            <p:cNvPr id="18" name="グループ化 17">
              <a:extLst>
                <a:ext uri="{FF2B5EF4-FFF2-40B4-BE49-F238E27FC236}">
                  <a16:creationId xmlns:a16="http://schemas.microsoft.com/office/drawing/2014/main" id="{1A8D1C81-0D0E-D350-B382-E4AC99854985}"/>
                </a:ext>
              </a:extLst>
            </p:cNvPr>
            <p:cNvGrpSpPr/>
            <p:nvPr/>
          </p:nvGrpSpPr>
          <p:grpSpPr>
            <a:xfrm>
              <a:off x="9268706" y="2115025"/>
              <a:ext cx="177473" cy="3161186"/>
              <a:chOff x="8057444" y="2919838"/>
              <a:chExt cx="157352" cy="3660404"/>
            </a:xfrm>
          </p:grpSpPr>
          <p:pic>
            <p:nvPicPr>
              <p:cNvPr id="70" name="図 69">
                <a:extLst>
                  <a:ext uri="{FF2B5EF4-FFF2-40B4-BE49-F238E27FC236}">
                    <a16:creationId xmlns:a16="http://schemas.microsoft.com/office/drawing/2014/main" id="{510069C6-62B4-6661-CCF1-56EF30362BDE}"/>
                  </a:ext>
                </a:extLst>
              </p:cNvPr>
              <p:cNvPicPr>
                <a:picLocks noChangeAspect="1"/>
              </p:cNvPicPr>
              <p:nvPr/>
            </p:nvPicPr>
            <p:blipFill rotWithShape="1">
              <a:blip r:embed="rId3"/>
              <a:srcRect r="9236"/>
              <a:stretch/>
            </p:blipFill>
            <p:spPr>
              <a:xfrm rot="5400000">
                <a:off x="7600604" y="5966050"/>
                <a:ext cx="1071033" cy="157351"/>
              </a:xfrm>
              <a:prstGeom prst="rect">
                <a:avLst/>
              </a:prstGeom>
            </p:spPr>
          </p:pic>
          <p:pic>
            <p:nvPicPr>
              <p:cNvPr id="71" name="図 70">
                <a:extLst>
                  <a:ext uri="{FF2B5EF4-FFF2-40B4-BE49-F238E27FC236}">
                    <a16:creationId xmlns:a16="http://schemas.microsoft.com/office/drawing/2014/main" id="{F94AE53F-1B9B-1CEC-8A5E-ED3BD4773BAE}"/>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72" name="図 71">
                <a:extLst>
                  <a:ext uri="{FF2B5EF4-FFF2-40B4-BE49-F238E27FC236}">
                    <a16:creationId xmlns:a16="http://schemas.microsoft.com/office/drawing/2014/main" id="{4D8A6F05-5478-FD75-50FF-23F5BC16E926}"/>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73" name="図 72">
                <a:extLst>
                  <a:ext uri="{FF2B5EF4-FFF2-40B4-BE49-F238E27FC236}">
                    <a16:creationId xmlns:a16="http://schemas.microsoft.com/office/drawing/2014/main" id="{1F1B76DB-05FA-70CD-FE15-7C5B29CB5E80}"/>
                  </a:ext>
                </a:extLst>
              </p:cNvPr>
              <p:cNvPicPr>
                <a:picLocks noChangeAspect="1"/>
              </p:cNvPicPr>
              <p:nvPr/>
            </p:nvPicPr>
            <p:blipFill>
              <a:blip r:embed="rId3"/>
              <a:stretch>
                <a:fillRect/>
              </a:stretch>
            </p:blipFill>
            <p:spPr>
              <a:xfrm rot="5400000">
                <a:off x="7546110" y="3431172"/>
                <a:ext cx="1180020" cy="157351"/>
              </a:xfrm>
              <a:prstGeom prst="rect">
                <a:avLst/>
              </a:prstGeom>
            </p:spPr>
          </p:pic>
        </p:grpSp>
        <p:sp>
          <p:nvSpPr>
            <p:cNvPr id="19" name="正方形/長方形 18">
              <a:extLst>
                <a:ext uri="{FF2B5EF4-FFF2-40B4-BE49-F238E27FC236}">
                  <a16:creationId xmlns:a16="http://schemas.microsoft.com/office/drawing/2014/main" id="{68920E07-8FB0-7F19-FB77-1A72CCA96055}"/>
                </a:ext>
              </a:extLst>
            </p:cNvPr>
            <p:cNvSpPr/>
            <p:nvPr/>
          </p:nvSpPr>
          <p:spPr bwMode="auto">
            <a:xfrm>
              <a:off x="7288989" y="4692250"/>
              <a:ext cx="1942913" cy="583963"/>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0" name="Rectangle 7">
              <a:extLst>
                <a:ext uri="{FF2B5EF4-FFF2-40B4-BE49-F238E27FC236}">
                  <a16:creationId xmlns:a16="http://schemas.microsoft.com/office/drawing/2014/main" id="{CD83C1C1-F3F7-1E1D-3B0B-0DE76D0AC733}"/>
                </a:ext>
              </a:extLst>
            </p:cNvPr>
            <p:cNvSpPr>
              <a:spLocks noChangeArrowheads="1"/>
            </p:cNvSpPr>
            <p:nvPr/>
          </p:nvSpPr>
          <p:spPr bwMode="auto">
            <a:xfrm>
              <a:off x="7811955" y="2426569"/>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700" b="0"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900" b="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1" name="正方形/長方形 20">
              <a:extLst>
                <a:ext uri="{FF2B5EF4-FFF2-40B4-BE49-F238E27FC236}">
                  <a16:creationId xmlns:a16="http://schemas.microsoft.com/office/drawing/2014/main" id="{C42DA421-E320-DC3A-CBE2-9E56B0AAF1AE}"/>
                </a:ext>
              </a:extLst>
            </p:cNvPr>
            <p:cNvSpPr/>
            <p:nvPr/>
          </p:nvSpPr>
          <p:spPr bwMode="auto">
            <a:xfrm>
              <a:off x="7288990" y="2131834"/>
              <a:ext cx="1941723" cy="548989"/>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22" name="Rectangle 7">
              <a:extLst>
                <a:ext uri="{FF2B5EF4-FFF2-40B4-BE49-F238E27FC236}">
                  <a16:creationId xmlns:a16="http://schemas.microsoft.com/office/drawing/2014/main" id="{62D79E19-6290-517A-8556-698A7CB102B1}"/>
                </a:ext>
              </a:extLst>
            </p:cNvPr>
            <p:cNvSpPr>
              <a:spLocks noChangeArrowheads="1"/>
            </p:cNvSpPr>
            <p:nvPr/>
          </p:nvSpPr>
          <p:spPr bwMode="auto">
            <a:xfrm>
              <a:off x="7276420" y="2185889"/>
              <a:ext cx="1164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プリロール広告</a:t>
              </a:r>
              <a:endParaRPr lang="en-US" altLang="ja-JP" sz="1050" b="1"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9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7" name="Rectangle 7">
              <a:extLst>
                <a:ext uri="{FF2B5EF4-FFF2-40B4-BE49-F238E27FC236}">
                  <a16:creationId xmlns:a16="http://schemas.microsoft.com/office/drawing/2014/main" id="{3BCB900C-B3E5-D8D6-1CFC-9E41B944481F}"/>
                </a:ext>
              </a:extLst>
            </p:cNvPr>
            <p:cNvSpPr>
              <a:spLocks noChangeArrowheads="1"/>
            </p:cNvSpPr>
            <p:nvPr/>
          </p:nvSpPr>
          <p:spPr bwMode="auto">
            <a:xfrm>
              <a:off x="8628832" y="2412113"/>
              <a:ext cx="714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8" name="Rectangle 7">
              <a:extLst>
                <a:ext uri="{FF2B5EF4-FFF2-40B4-BE49-F238E27FC236}">
                  <a16:creationId xmlns:a16="http://schemas.microsoft.com/office/drawing/2014/main" id="{73F779C0-99B5-04F9-288E-5BD613CDA97E}"/>
                </a:ext>
              </a:extLst>
            </p:cNvPr>
            <p:cNvSpPr>
              <a:spLocks noChangeArrowheads="1"/>
            </p:cNvSpPr>
            <p:nvPr/>
          </p:nvSpPr>
          <p:spPr bwMode="auto">
            <a:xfrm>
              <a:off x="7251124" y="3480819"/>
              <a:ext cx="10270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9" name="Rectangle 7">
              <a:extLst>
                <a:ext uri="{FF2B5EF4-FFF2-40B4-BE49-F238E27FC236}">
                  <a16:creationId xmlns:a16="http://schemas.microsoft.com/office/drawing/2014/main" id="{918A8384-B656-6A21-40DC-C68E83610E12}"/>
                </a:ext>
              </a:extLst>
            </p:cNvPr>
            <p:cNvSpPr>
              <a:spLocks noChangeArrowheads="1"/>
            </p:cNvSpPr>
            <p:nvPr/>
          </p:nvSpPr>
          <p:spPr bwMode="auto">
            <a:xfrm>
              <a:off x="7787265" y="3750953"/>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0" name="Rectangle 7">
              <a:extLst>
                <a:ext uri="{FF2B5EF4-FFF2-40B4-BE49-F238E27FC236}">
                  <a16:creationId xmlns:a16="http://schemas.microsoft.com/office/drawing/2014/main" id="{8F6FBCA1-34FE-C369-872B-2993E0F8D00A}"/>
                </a:ext>
              </a:extLst>
            </p:cNvPr>
            <p:cNvSpPr>
              <a:spLocks noChangeArrowheads="1"/>
            </p:cNvSpPr>
            <p:nvPr/>
          </p:nvSpPr>
          <p:spPr bwMode="auto">
            <a:xfrm>
              <a:off x="7806928" y="4350381"/>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1" name="Rectangle 7">
              <a:extLst>
                <a:ext uri="{FF2B5EF4-FFF2-40B4-BE49-F238E27FC236}">
                  <a16:creationId xmlns:a16="http://schemas.microsoft.com/office/drawing/2014/main" id="{6869C16C-A77F-D3D0-9775-A7AAAF673BDF}"/>
                </a:ext>
              </a:extLst>
            </p:cNvPr>
            <p:cNvSpPr>
              <a:spLocks noChangeArrowheads="1"/>
            </p:cNvSpPr>
            <p:nvPr/>
          </p:nvSpPr>
          <p:spPr bwMode="auto">
            <a:xfrm>
              <a:off x="7251124" y="4053131"/>
              <a:ext cx="10270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cxnSp>
          <p:nvCxnSpPr>
            <p:cNvPr id="62" name="直線コネクタ 61">
              <a:extLst>
                <a:ext uri="{FF2B5EF4-FFF2-40B4-BE49-F238E27FC236}">
                  <a16:creationId xmlns:a16="http://schemas.microsoft.com/office/drawing/2014/main" id="{ACF1D8A9-13B0-24DE-2424-A4AB6226F610}"/>
                </a:ext>
              </a:extLst>
            </p:cNvPr>
            <p:cNvCxnSpPr>
              <a:cxnSpLocks/>
              <a:endCxn id="67" idx="1"/>
            </p:cNvCxnSpPr>
            <p:nvPr/>
          </p:nvCxnSpPr>
          <p:spPr bwMode="auto">
            <a:xfrm flipV="1">
              <a:off x="7282632" y="4020969"/>
              <a:ext cx="952894" cy="5919"/>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63" name="正方形/長方形 62">
              <a:extLst>
                <a:ext uri="{FF2B5EF4-FFF2-40B4-BE49-F238E27FC236}">
                  <a16:creationId xmlns:a16="http://schemas.microsoft.com/office/drawing/2014/main" id="{DC55381A-6287-F795-D962-15E01890D21A}"/>
                </a:ext>
              </a:extLst>
            </p:cNvPr>
            <p:cNvSpPr/>
            <p:nvPr/>
          </p:nvSpPr>
          <p:spPr>
            <a:xfrm>
              <a:off x="7256699" y="3640194"/>
              <a:ext cx="476412" cy="246221"/>
            </a:xfrm>
            <a:prstGeom prst="rect">
              <a:avLst/>
            </a:prstGeom>
          </p:spPr>
          <p:txBody>
            <a:bodyPr wrap="none">
              <a:spAutoFit/>
            </a:bodyPr>
            <a:lstStyle/>
            <a:p>
              <a:pPr lvl="0">
                <a:defRPr/>
              </a:pPr>
              <a:r>
                <a:rPr lang="en-US" altLang="ja-JP" sz="10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8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4" name="正方形/長方形 63">
              <a:extLst>
                <a:ext uri="{FF2B5EF4-FFF2-40B4-BE49-F238E27FC236}">
                  <a16:creationId xmlns:a16="http://schemas.microsoft.com/office/drawing/2014/main" id="{26E9A11B-66D2-A614-9789-7D4944DFF4A5}"/>
                </a:ext>
              </a:extLst>
            </p:cNvPr>
            <p:cNvSpPr/>
            <p:nvPr/>
          </p:nvSpPr>
          <p:spPr>
            <a:xfrm>
              <a:off x="7256699" y="4206243"/>
              <a:ext cx="506870" cy="253916"/>
            </a:xfrm>
            <a:prstGeom prst="rect">
              <a:avLst/>
            </a:prstGeom>
          </p:spPr>
          <p:txBody>
            <a:bodyPr wrap="none">
              <a:spAutoFit/>
            </a:bodyPr>
            <a:lstStyle/>
            <a:p>
              <a:pPr lvl="0">
                <a:defRPr/>
              </a:pPr>
              <a:r>
                <a:rPr lang="en-US" altLang="ja-JP" sz="1050" b="1" dirty="0">
                  <a:solidFill>
                    <a:srgbClr val="FFFFFF"/>
                  </a:solidFill>
                  <a:latin typeface="メイリオ" panose="020B0604030504040204" pitchFamily="50" charset="-128"/>
                  <a:ea typeface="メイリオ" panose="020B0604030504040204" pitchFamily="50" charset="-128"/>
                  <a:cs typeface="Meiryo UI" pitchFamily="50" charset="-128"/>
                </a:rPr>
                <a:t>2</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5" name="正方形/長方形 64">
              <a:extLst>
                <a:ext uri="{FF2B5EF4-FFF2-40B4-BE49-F238E27FC236}">
                  <a16:creationId xmlns:a16="http://schemas.microsoft.com/office/drawing/2014/main" id="{2571731B-A7AD-680D-BC0A-D023A2F1FDDE}"/>
                </a:ext>
              </a:extLst>
            </p:cNvPr>
            <p:cNvSpPr/>
            <p:nvPr/>
          </p:nvSpPr>
          <p:spPr bwMode="auto">
            <a:xfrm>
              <a:off x="8278148" y="3461749"/>
              <a:ext cx="953755" cy="1164811"/>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66" name="正方形/長方形 65">
              <a:extLst>
                <a:ext uri="{FF2B5EF4-FFF2-40B4-BE49-F238E27FC236}">
                  <a16:creationId xmlns:a16="http://schemas.microsoft.com/office/drawing/2014/main" id="{2653942E-1D8B-3243-5518-2F8DD245C9C2}"/>
                </a:ext>
              </a:extLst>
            </p:cNvPr>
            <p:cNvSpPr/>
            <p:nvPr/>
          </p:nvSpPr>
          <p:spPr>
            <a:xfrm>
              <a:off x="8212987" y="3591036"/>
              <a:ext cx="184732" cy="200055"/>
            </a:xfrm>
            <a:prstGeom prst="rect">
              <a:avLst/>
            </a:prstGeom>
          </p:spPr>
          <p:txBody>
            <a:bodyPr wrap="none">
              <a:spAutoFit/>
            </a:bodyPr>
            <a:lstStyle/>
            <a:p>
              <a:pPr lvl="0">
                <a:defRPr/>
              </a:pPr>
              <a:endParaRPr lang="en-US" altLang="ja-JP" sz="700"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7" name="Rectangle 7">
              <a:extLst>
                <a:ext uri="{FF2B5EF4-FFF2-40B4-BE49-F238E27FC236}">
                  <a16:creationId xmlns:a16="http://schemas.microsoft.com/office/drawing/2014/main" id="{C31319DB-8923-752E-479A-82C0E783233A}"/>
                </a:ext>
              </a:extLst>
            </p:cNvPr>
            <p:cNvSpPr>
              <a:spLocks noChangeArrowheads="1"/>
            </p:cNvSpPr>
            <p:nvPr/>
          </p:nvSpPr>
          <p:spPr bwMode="auto">
            <a:xfrm>
              <a:off x="8235526" y="3697803"/>
              <a:ext cx="100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秒素材は、</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回の表示で</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秒を</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2</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つ分</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消化します。</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8" name="正方形/長方形 67">
              <a:extLst>
                <a:ext uri="{FF2B5EF4-FFF2-40B4-BE49-F238E27FC236}">
                  <a16:creationId xmlns:a16="http://schemas.microsoft.com/office/drawing/2014/main" id="{3278AF0F-AE03-9BDA-F74C-F3037B0438F0}"/>
                </a:ext>
              </a:extLst>
            </p:cNvPr>
            <p:cNvSpPr/>
            <p:nvPr/>
          </p:nvSpPr>
          <p:spPr bwMode="auto">
            <a:xfrm>
              <a:off x="7288990" y="2744935"/>
              <a:ext cx="1941723" cy="652702"/>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9" name="二等辺三角形 38">
              <a:extLst>
                <a:ext uri="{FF2B5EF4-FFF2-40B4-BE49-F238E27FC236}">
                  <a16:creationId xmlns:a16="http://schemas.microsoft.com/office/drawing/2014/main" id="{97EC23CE-5C1E-3941-7461-DF511DC921A0}"/>
                </a:ext>
              </a:extLst>
            </p:cNvPr>
            <p:cNvSpPr/>
            <p:nvPr/>
          </p:nvSpPr>
          <p:spPr bwMode="auto">
            <a:xfrm rot="10800000">
              <a:off x="8170633" y="2638285"/>
              <a:ext cx="178809" cy="158998"/>
            </a:xfrm>
            <a:prstGeom prst="triangle">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grpSp>
        <p:nvGrpSpPr>
          <p:cNvPr id="78" name="グループ化 77">
            <a:extLst>
              <a:ext uri="{FF2B5EF4-FFF2-40B4-BE49-F238E27FC236}">
                <a16:creationId xmlns:a16="http://schemas.microsoft.com/office/drawing/2014/main" id="{B262AAB7-4AF9-B552-1947-68094B8913ED}"/>
              </a:ext>
            </a:extLst>
          </p:cNvPr>
          <p:cNvGrpSpPr/>
          <p:nvPr/>
        </p:nvGrpSpPr>
        <p:grpSpPr>
          <a:xfrm>
            <a:off x="1287989" y="2115025"/>
            <a:ext cx="4136695" cy="2765850"/>
            <a:chOff x="1133728" y="2572225"/>
            <a:chExt cx="4136695" cy="2765850"/>
          </a:xfrm>
        </p:grpSpPr>
        <p:grpSp>
          <p:nvGrpSpPr>
            <p:cNvPr id="79" name="グループ化 78">
              <a:extLst>
                <a:ext uri="{FF2B5EF4-FFF2-40B4-BE49-F238E27FC236}">
                  <a16:creationId xmlns:a16="http://schemas.microsoft.com/office/drawing/2014/main" id="{965A1324-54BC-3729-2D46-045C9971FDE5}"/>
                </a:ext>
              </a:extLst>
            </p:cNvPr>
            <p:cNvGrpSpPr/>
            <p:nvPr/>
          </p:nvGrpSpPr>
          <p:grpSpPr>
            <a:xfrm>
              <a:off x="1133728" y="2572225"/>
              <a:ext cx="4136695" cy="2765850"/>
              <a:chOff x="914400" y="2002066"/>
              <a:chExt cx="3476785" cy="2491118"/>
            </a:xfrm>
            <a:solidFill>
              <a:srgbClr val="212121"/>
            </a:solidFill>
          </p:grpSpPr>
          <p:sp>
            <p:nvSpPr>
              <p:cNvPr id="82" name="角丸四角形 86">
                <a:extLst>
                  <a:ext uri="{FF2B5EF4-FFF2-40B4-BE49-F238E27FC236}">
                    <a16:creationId xmlns:a16="http://schemas.microsoft.com/office/drawing/2014/main" id="{DB934F7C-C286-CCBC-21A7-241D6FDE1E9E}"/>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3" name="正方形/長方形 82">
                <a:extLst>
                  <a:ext uri="{FF2B5EF4-FFF2-40B4-BE49-F238E27FC236}">
                    <a16:creationId xmlns:a16="http://schemas.microsoft.com/office/drawing/2014/main" id="{A176A6EE-C4D8-DA71-A4D8-86AEA025AC33}"/>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4" name="台形 83">
                <a:extLst>
                  <a:ext uri="{FF2B5EF4-FFF2-40B4-BE49-F238E27FC236}">
                    <a16:creationId xmlns:a16="http://schemas.microsoft.com/office/drawing/2014/main" id="{614A072B-53B6-FFE7-82AF-708B91E1BEFF}"/>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5" name="正方形/長方形 84">
                <a:extLst>
                  <a:ext uri="{FF2B5EF4-FFF2-40B4-BE49-F238E27FC236}">
                    <a16:creationId xmlns:a16="http://schemas.microsoft.com/office/drawing/2014/main" id="{59B43A76-3F27-1857-3C6B-D7067AB4FAB2}"/>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80" name="Picture 2" descr="バーチャル高校野球">
              <a:extLst>
                <a:ext uri="{FF2B5EF4-FFF2-40B4-BE49-F238E27FC236}">
                  <a16:creationId xmlns:a16="http://schemas.microsoft.com/office/drawing/2014/main" id="{33B5EB01-3D6A-218F-B02E-F04B920886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81" name="正方形/長方形 80">
              <a:extLst>
                <a:ext uri="{FF2B5EF4-FFF2-40B4-BE49-F238E27FC236}">
                  <a16:creationId xmlns:a16="http://schemas.microsoft.com/office/drawing/2014/main" id="{87EF51D5-55A3-E3C6-9610-109A507B0AE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動画</a:t>
              </a:r>
              <a:br>
                <a:rPr kumimoji="1" lang="en-US" altLang="ja-JP" b="1" dirty="0">
                  <a:latin typeface="メイリオ" panose="020B0604030504040204" pitchFamily="50" charset="-128"/>
                  <a:ea typeface="メイリオ" panose="020B0604030504040204" pitchFamily="50" charset="-128"/>
                </a:rPr>
              </a:br>
              <a:r>
                <a:rPr kumimoji="1" lang="en-US" altLang="ja-JP" b="1" dirty="0">
                  <a:latin typeface="メイリオ" panose="020B0604030504040204" pitchFamily="50" charset="-128"/>
                  <a:ea typeface="メイリオ" panose="020B0604030504040204" pitchFamily="50" charset="-128"/>
                </a:rPr>
                <a:t>CM</a:t>
              </a:r>
              <a:r>
                <a:rPr kumimoji="1" lang="ja-JP" altLang="en-US" b="1" dirty="0">
                  <a:latin typeface="メイリオ" panose="020B0604030504040204" pitchFamily="50" charset="-128"/>
                  <a:ea typeface="メイリオ" panose="020B0604030504040204" pitchFamily="50" charset="-128"/>
                </a:rPr>
                <a:t>枠</a:t>
              </a:r>
            </a:p>
          </p:txBody>
        </p:sp>
      </p:grpSp>
      <p:grpSp>
        <p:nvGrpSpPr>
          <p:cNvPr id="86" name="グループ化 85">
            <a:extLst>
              <a:ext uri="{FF2B5EF4-FFF2-40B4-BE49-F238E27FC236}">
                <a16:creationId xmlns:a16="http://schemas.microsoft.com/office/drawing/2014/main" id="{EEF75001-E893-3FCB-B919-BFF3ECA7E4F8}"/>
              </a:ext>
            </a:extLst>
          </p:cNvPr>
          <p:cNvGrpSpPr/>
          <p:nvPr/>
        </p:nvGrpSpPr>
        <p:grpSpPr>
          <a:xfrm>
            <a:off x="5025792" y="2998060"/>
            <a:ext cx="1048218" cy="1886382"/>
            <a:chOff x="5600773" y="3400425"/>
            <a:chExt cx="1153040" cy="2075020"/>
          </a:xfrm>
        </p:grpSpPr>
        <p:grpSp>
          <p:nvGrpSpPr>
            <p:cNvPr id="87" name="グループ化 86">
              <a:extLst>
                <a:ext uri="{FF2B5EF4-FFF2-40B4-BE49-F238E27FC236}">
                  <a16:creationId xmlns:a16="http://schemas.microsoft.com/office/drawing/2014/main" id="{4417C968-0153-859C-7B8A-3D47A488EEAC}"/>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91" name="グループ化 90">
                <a:extLst>
                  <a:ext uri="{FF2B5EF4-FFF2-40B4-BE49-F238E27FC236}">
                    <a16:creationId xmlns:a16="http://schemas.microsoft.com/office/drawing/2014/main" id="{61EC2AB7-C26F-4730-4435-90C566B1C250}"/>
                  </a:ext>
                </a:extLst>
              </p:cNvPr>
              <p:cNvGrpSpPr/>
              <p:nvPr/>
            </p:nvGrpSpPr>
            <p:grpSpPr>
              <a:xfrm>
                <a:off x="4995392" y="2944112"/>
                <a:ext cx="1395178" cy="2510774"/>
                <a:chOff x="6140451" y="2100334"/>
                <a:chExt cx="1925382" cy="3621016"/>
              </a:xfrm>
            </p:grpSpPr>
            <p:grpSp>
              <p:nvGrpSpPr>
                <p:cNvPr id="93" name="グループ化 92">
                  <a:extLst>
                    <a:ext uri="{FF2B5EF4-FFF2-40B4-BE49-F238E27FC236}">
                      <a16:creationId xmlns:a16="http://schemas.microsoft.com/office/drawing/2014/main" id="{10E4727F-D905-C435-5DC6-AD31AD29532A}"/>
                    </a:ext>
                  </a:extLst>
                </p:cNvPr>
                <p:cNvGrpSpPr/>
                <p:nvPr/>
              </p:nvGrpSpPr>
              <p:grpSpPr>
                <a:xfrm>
                  <a:off x="6140451" y="2100334"/>
                  <a:ext cx="1925382" cy="3621016"/>
                  <a:chOff x="6943469" y="2100334"/>
                  <a:chExt cx="1122363" cy="2054714"/>
                </a:xfrm>
              </p:grpSpPr>
              <p:sp>
                <p:nvSpPr>
                  <p:cNvPr id="96" name="角丸四角形 84">
                    <a:extLst>
                      <a:ext uri="{FF2B5EF4-FFF2-40B4-BE49-F238E27FC236}">
                        <a16:creationId xmlns:a16="http://schemas.microsoft.com/office/drawing/2014/main" id="{61E73231-62B5-F947-DB2D-8B06B0C89E5A}"/>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7" name="正方形/長方形 96">
                    <a:extLst>
                      <a:ext uri="{FF2B5EF4-FFF2-40B4-BE49-F238E27FC236}">
                        <a16:creationId xmlns:a16="http://schemas.microsoft.com/office/drawing/2014/main" id="{61A91B42-C485-0195-21C1-1DAFD66EE067}"/>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sp>
              <p:nvSpPr>
                <p:cNvPr id="94" name="角丸四角形 81">
                  <a:extLst>
                    <a:ext uri="{FF2B5EF4-FFF2-40B4-BE49-F238E27FC236}">
                      <a16:creationId xmlns:a16="http://schemas.microsoft.com/office/drawing/2014/main" id="{8F078B8A-FE96-6590-C921-AE84A777D364}"/>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5" name="角丸四角形 83">
                  <a:extLst>
                    <a:ext uri="{FF2B5EF4-FFF2-40B4-BE49-F238E27FC236}">
                      <a16:creationId xmlns:a16="http://schemas.microsoft.com/office/drawing/2014/main" id="{87DE4652-0B61-4441-8C6F-CCE1FCB9D9F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92" name="図 91">
                <a:extLst>
                  <a:ext uri="{FF2B5EF4-FFF2-40B4-BE49-F238E27FC236}">
                    <a16:creationId xmlns:a16="http://schemas.microsoft.com/office/drawing/2014/main" id="{67C8DBFD-73BD-C8E4-1A00-4BBC3EEECC2B}"/>
                  </a:ext>
                </a:extLst>
              </p:cNvPr>
              <p:cNvPicPr>
                <a:picLocks noChangeAspect="1"/>
              </p:cNvPicPr>
              <p:nvPr/>
            </p:nvPicPr>
            <p:blipFill>
              <a:blip r:embed="rId5"/>
              <a:stretch>
                <a:fillRect/>
              </a:stretch>
            </p:blipFill>
            <p:spPr>
              <a:xfrm>
                <a:off x="5107853" y="3205144"/>
                <a:ext cx="1171378" cy="2091747"/>
              </a:xfrm>
              <a:prstGeom prst="rect">
                <a:avLst/>
              </a:prstGeom>
            </p:spPr>
          </p:pic>
        </p:grpSp>
        <p:grpSp>
          <p:nvGrpSpPr>
            <p:cNvPr id="88" name="グループ化 87">
              <a:extLst>
                <a:ext uri="{FF2B5EF4-FFF2-40B4-BE49-F238E27FC236}">
                  <a16:creationId xmlns:a16="http://schemas.microsoft.com/office/drawing/2014/main" id="{DEA9CA25-BA0C-2441-33D2-FB200F0EFA1F}"/>
                </a:ext>
              </a:extLst>
            </p:cNvPr>
            <p:cNvGrpSpPr/>
            <p:nvPr/>
          </p:nvGrpSpPr>
          <p:grpSpPr>
            <a:xfrm>
              <a:off x="5666632" y="4278922"/>
              <a:ext cx="992481" cy="703316"/>
              <a:chOff x="5905088" y="3352173"/>
              <a:chExt cx="1016404" cy="568839"/>
            </a:xfrm>
          </p:grpSpPr>
          <p:pic>
            <p:nvPicPr>
              <p:cNvPr id="89" name="Picture 4" descr="バーチャル高校野球">
                <a:extLst>
                  <a:ext uri="{FF2B5EF4-FFF2-40B4-BE49-F238E27FC236}">
                    <a16:creationId xmlns:a16="http://schemas.microsoft.com/office/drawing/2014/main" id="{8EBD7D71-38EA-7C20-EA60-BC0C6839E28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90" name="正方形/長方形 89">
                <a:extLst>
                  <a:ext uri="{FF2B5EF4-FFF2-40B4-BE49-F238E27FC236}">
                    <a16:creationId xmlns:a16="http://schemas.microsoft.com/office/drawing/2014/main" id="{106FE192-ED96-BFD9-A7E5-5187BDE58ED3}"/>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動画</a:t>
                </a:r>
                <a:br>
                  <a:rPr kumimoji="1" lang="en-US" altLang="ja-JP" sz="1600" b="1" dirty="0">
                    <a:solidFill>
                      <a:schemeClr val="bg1"/>
                    </a:solidFill>
                    <a:latin typeface="メイリオ" panose="020B0604030504040204" pitchFamily="50" charset="-128"/>
                    <a:ea typeface="メイリオ" panose="020B0604030504040204" pitchFamily="50" charset="-128"/>
                  </a:rPr>
                </a:br>
                <a:r>
                  <a:rPr kumimoji="1" lang="en-US" altLang="ja-JP" sz="1600" b="1" dirty="0">
                    <a:solidFill>
                      <a:schemeClr val="bg1"/>
                    </a:solidFill>
                    <a:latin typeface="メイリオ" panose="020B0604030504040204" pitchFamily="50" charset="-128"/>
                    <a:ea typeface="メイリオ" panose="020B0604030504040204" pitchFamily="50" charset="-128"/>
                  </a:rPr>
                  <a:t>CM</a:t>
                </a:r>
                <a:r>
                  <a:rPr kumimoji="1" lang="ja-JP" altLang="en-US" sz="1600" b="1" dirty="0">
                    <a:solidFill>
                      <a:schemeClr val="bg1"/>
                    </a:solidFill>
                    <a:latin typeface="メイリオ" panose="020B0604030504040204" pitchFamily="50" charset="-128"/>
                    <a:ea typeface="メイリオ" panose="020B0604030504040204" pitchFamily="50" charset="-128"/>
                  </a:rPr>
                  <a:t>枠</a:t>
                </a:r>
              </a:p>
            </p:txBody>
          </p:sp>
        </p:grpSp>
      </p:grpSp>
      <p:sp>
        <p:nvSpPr>
          <p:cNvPr id="98" name="Rectangle 7">
            <a:extLst>
              <a:ext uri="{FF2B5EF4-FFF2-40B4-BE49-F238E27FC236}">
                <a16:creationId xmlns:a16="http://schemas.microsoft.com/office/drawing/2014/main" id="{338E99AE-712A-ED75-E9E8-0B68765F9813}"/>
              </a:ext>
            </a:extLst>
          </p:cNvPr>
          <p:cNvSpPr>
            <a:spLocks noChangeArrowheads="1"/>
          </p:cNvSpPr>
          <p:nvPr/>
        </p:nvSpPr>
        <p:spPr bwMode="auto">
          <a:xfrm>
            <a:off x="9753119" y="3681386"/>
            <a:ext cx="2108658" cy="613086"/>
          </a:xfrm>
          <a:prstGeom prst="roundRect">
            <a:avLst/>
          </a:prstGeom>
          <a:solidFill>
            <a:schemeClr val="bg1">
              <a:lumMod val="85000"/>
            </a:schemeClr>
          </a:solidFill>
          <a:ln>
            <a:noFill/>
          </a:ln>
        </p:spPr>
        <p:txBody>
          <a:bodyPr wrap="square" lIns="0" tIns="0" rIns="0" bIns="0" anchor="ctr">
            <a:noAutofit/>
          </a:bodyPr>
          <a:lstStyle/>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イニング間は</a:t>
            </a:r>
            <a:r>
              <a:rPr lang="en-US" altLang="ja-JP" sz="1050" b="1" dirty="0">
                <a:latin typeface="メイリオ" panose="020B0604030504040204" pitchFamily="50" charset="-128"/>
                <a:ea typeface="メイリオ" panose="020B0604030504040204" pitchFamily="50" charset="-128"/>
                <a:cs typeface="メイリオ" pitchFamily="50" charset="-128"/>
              </a:rPr>
              <a:t>30</a:t>
            </a:r>
            <a:r>
              <a:rPr lang="ja-JP" altLang="en-US" sz="1050" b="1" dirty="0">
                <a:latin typeface="メイリオ" panose="020B0604030504040204" pitchFamily="50" charset="-128"/>
                <a:ea typeface="メイリオ" panose="020B0604030504040204" pitchFamily="50" charset="-128"/>
                <a:cs typeface="メイリオ" pitchFamily="50" charset="-128"/>
              </a:rPr>
              <a:t>秒</a:t>
            </a: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試合間は</a:t>
            </a:r>
            <a:r>
              <a:rPr lang="en-US" altLang="ja-JP" sz="1050" b="1" dirty="0">
                <a:latin typeface="メイリオ" panose="020B0604030504040204" pitchFamily="50" charset="-128"/>
                <a:ea typeface="メイリオ" panose="020B0604030504040204" pitchFamily="50" charset="-128"/>
                <a:cs typeface="メイリオ" pitchFamily="50" charset="-128"/>
              </a:rPr>
              <a:t>60</a:t>
            </a:r>
            <a:r>
              <a:rPr lang="ja-JP" altLang="en-US" sz="1050" b="1" dirty="0">
                <a:latin typeface="メイリオ" panose="020B0604030504040204" pitchFamily="50" charset="-128"/>
                <a:ea typeface="メイリオ" panose="020B0604030504040204" pitchFamily="50" charset="-128"/>
                <a:cs typeface="メイリオ" pitchFamily="50" charset="-128"/>
              </a:rPr>
              <a:t>秒以上の場合もある</a:t>
            </a:r>
            <a:endParaRPr lang="en-US" altLang="ja-JP" sz="1050" b="1" dirty="0">
              <a:latin typeface="メイリオ" panose="020B0604030504040204" pitchFamily="50" charset="-128"/>
              <a:ea typeface="メイリオ" panose="020B0604030504040204" pitchFamily="50" charset="-128"/>
              <a:cs typeface="メイリオ" pitchFamily="50" charset="-128"/>
            </a:endParaRPr>
          </a:p>
        </p:txBody>
      </p:sp>
      <p:grpSp>
        <p:nvGrpSpPr>
          <p:cNvPr id="99" name="グループ化 98">
            <a:extLst>
              <a:ext uri="{FF2B5EF4-FFF2-40B4-BE49-F238E27FC236}">
                <a16:creationId xmlns:a16="http://schemas.microsoft.com/office/drawing/2014/main" id="{ACC9194F-C609-F90B-9F35-80B2D0F75310}"/>
              </a:ext>
            </a:extLst>
          </p:cNvPr>
          <p:cNvGrpSpPr/>
          <p:nvPr/>
        </p:nvGrpSpPr>
        <p:grpSpPr>
          <a:xfrm>
            <a:off x="186814" y="5736838"/>
            <a:ext cx="1515166" cy="307777"/>
            <a:chOff x="534642" y="5455725"/>
            <a:chExt cx="1515166" cy="307777"/>
          </a:xfrm>
          <a:noFill/>
        </p:grpSpPr>
        <p:sp>
          <p:nvSpPr>
            <p:cNvPr id="100" name="Rectangle 7">
              <a:extLst>
                <a:ext uri="{FF2B5EF4-FFF2-40B4-BE49-F238E27FC236}">
                  <a16:creationId xmlns:a16="http://schemas.microsoft.com/office/drawing/2014/main" id="{E56921F6-8DED-12CC-E13E-811081CBCC23}"/>
                </a:ext>
              </a:extLst>
            </p:cNvPr>
            <p:cNvSpPr>
              <a:spLocks noChangeArrowheads="1"/>
            </p:cNvSpPr>
            <p:nvPr/>
          </p:nvSpPr>
          <p:spPr bwMode="auto">
            <a:xfrm>
              <a:off x="534642" y="5455725"/>
              <a:ext cx="1515166"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400" b="1" dirty="0">
                  <a:latin typeface="メイリオ" panose="020B0604030504040204" pitchFamily="50" charset="-128"/>
                  <a:ea typeface="メイリオ" panose="020B0604030504040204" pitchFamily="50" charset="-128"/>
                  <a:cs typeface="メイリオ" pitchFamily="50" charset="-128"/>
                </a:rPr>
                <a:t>　　  注意事項</a:t>
              </a:r>
              <a:endParaRPr lang="en-US" altLang="ja-JP" sz="1400" b="1" dirty="0">
                <a:latin typeface="メイリオ" panose="020B0604030504040204" pitchFamily="50" charset="-128"/>
                <a:ea typeface="メイリオ" panose="020B0604030504040204" pitchFamily="50" charset="-128"/>
                <a:cs typeface="メイリオ" pitchFamily="50" charset="-128"/>
              </a:endParaRPr>
            </a:p>
          </p:txBody>
        </p:sp>
        <p:pic>
          <p:nvPicPr>
            <p:cNvPr id="101" name="グラフィックス 100">
              <a:extLst>
                <a:ext uri="{FF2B5EF4-FFF2-40B4-BE49-F238E27FC236}">
                  <a16:creationId xmlns:a16="http://schemas.microsoft.com/office/drawing/2014/main" id="{C0328154-B3BF-4A07-C0B7-87DABDFCB65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4162" y="5475128"/>
              <a:ext cx="209979" cy="209979"/>
            </a:xfrm>
            <a:prstGeom prst="rect">
              <a:avLst/>
            </a:prstGeom>
          </p:spPr>
        </p:pic>
      </p:grpSp>
      <p:cxnSp>
        <p:nvCxnSpPr>
          <p:cNvPr id="102" name="直線コネクタ 101">
            <a:extLst>
              <a:ext uri="{FF2B5EF4-FFF2-40B4-BE49-F238E27FC236}">
                <a16:creationId xmlns:a16="http://schemas.microsoft.com/office/drawing/2014/main" id="{97446DBC-C1C1-05AD-C450-5FB9C38B34A2}"/>
              </a:ext>
            </a:extLst>
          </p:cNvPr>
          <p:cNvCxnSpPr>
            <a:cxnSpLocks/>
          </p:cNvCxnSpPr>
          <p:nvPr/>
        </p:nvCxnSpPr>
        <p:spPr>
          <a:xfrm flipH="1">
            <a:off x="570817" y="5583876"/>
            <a:ext cx="1108846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右大かっこ 102">
            <a:extLst>
              <a:ext uri="{FF2B5EF4-FFF2-40B4-BE49-F238E27FC236}">
                <a16:creationId xmlns:a16="http://schemas.microsoft.com/office/drawing/2014/main" id="{A2DF190F-CB30-3059-81C3-6AA373BD706B}"/>
              </a:ext>
            </a:extLst>
          </p:cNvPr>
          <p:cNvSpPr/>
          <p:nvPr/>
        </p:nvSpPr>
        <p:spPr>
          <a:xfrm>
            <a:off x="9475594" y="3461749"/>
            <a:ext cx="195111" cy="1164811"/>
          </a:xfrm>
          <a:prstGeom prst="rightBracket">
            <a:avLst>
              <a:gd name="adj"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 name="テキスト ボックス 103">
            <a:extLst>
              <a:ext uri="{FF2B5EF4-FFF2-40B4-BE49-F238E27FC236}">
                <a16:creationId xmlns:a16="http://schemas.microsoft.com/office/drawing/2014/main" id="{D3D8BCE7-B9B1-A159-B814-0A2B34DF1739}"/>
              </a:ext>
            </a:extLst>
          </p:cNvPr>
          <p:cNvSpPr txBox="1"/>
          <p:nvPr/>
        </p:nvSpPr>
        <p:spPr>
          <a:xfrm>
            <a:off x="4423317" y="5263376"/>
            <a:ext cx="1672683" cy="230832"/>
          </a:xfrm>
          <a:prstGeom prst="rect">
            <a:avLst/>
          </a:prstGeom>
          <a:noFill/>
        </p:spPr>
        <p:txBody>
          <a:bodyPr wrap="square" rtlCol="0">
            <a:spAutoFit/>
          </a:bodyPr>
          <a:lstStyle/>
          <a:p>
            <a:pPr algn="l"/>
            <a:r>
              <a:rPr kumimoji="1" lang="en-US" altLang="ja-JP" sz="900" dirty="0">
                <a:solidFill>
                  <a:srgbClr val="00003E"/>
                </a:solidFill>
                <a:latin typeface="メイリオ" panose="020B0604030504040204" pitchFamily="50" charset="-128"/>
                <a:ea typeface="メイリオ" panose="020B0604030504040204" pitchFamily="50" charset="-128"/>
              </a:rPr>
              <a:t>※</a:t>
            </a:r>
            <a:r>
              <a:rPr kumimoji="1" lang="ja-JP" altLang="en-US" sz="900" dirty="0">
                <a:solidFill>
                  <a:srgbClr val="00003E"/>
                </a:solidFill>
                <a:latin typeface="メイリオ" panose="020B0604030504040204" pitchFamily="50" charset="-128"/>
                <a:ea typeface="メイリオ" panose="020B0604030504040204" pitchFamily="50" charset="-128"/>
              </a:rPr>
              <a:t>プリ・ミッドロール平均</a:t>
            </a:r>
          </a:p>
        </p:txBody>
      </p:sp>
      <p:sp>
        <p:nvSpPr>
          <p:cNvPr id="105" name="正方形/長方形 104">
            <a:extLst>
              <a:ext uri="{FF2B5EF4-FFF2-40B4-BE49-F238E27FC236}">
                <a16:creationId xmlns:a16="http://schemas.microsoft.com/office/drawing/2014/main" id="{E859AD20-DF2B-D80D-4C60-C0462B584BBF}"/>
              </a:ext>
            </a:extLst>
          </p:cNvPr>
          <p:cNvSpPr/>
          <p:nvPr/>
        </p:nvSpPr>
        <p:spPr>
          <a:xfrm>
            <a:off x="334962" y="1009745"/>
            <a:ext cx="11522076" cy="872472"/>
          </a:xfrm>
          <a:prstGeom prst="rect">
            <a:avLst/>
          </a:prstGeom>
          <a:solidFill>
            <a:srgbClr val="00003E">
              <a:alpha val="1963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スマホ、</a:t>
            </a:r>
            <a:r>
              <a:rPr kumimoji="1" lang="en-US" altLang="ja-JP" sz="2000" b="1" dirty="0">
                <a:solidFill>
                  <a:srgbClr val="00003E"/>
                </a:solidFill>
                <a:latin typeface="メイリオ" panose="020B0604030504040204" pitchFamily="50" charset="-128"/>
                <a:ea typeface="メイリオ" panose="020B0604030504040204" pitchFamily="50" charset="-128"/>
              </a:rPr>
              <a:t>PC</a:t>
            </a:r>
            <a:r>
              <a:rPr kumimoji="1" lang="ja-JP" altLang="en-US" sz="2000" b="1" dirty="0">
                <a:solidFill>
                  <a:srgbClr val="00003E"/>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プリロール、ミッドロール広告ともに離脱率が低く、高い広告完全再生率が見込まれる</a:t>
            </a:r>
          </a:p>
        </p:txBody>
      </p:sp>
      <p:sp>
        <p:nvSpPr>
          <p:cNvPr id="106" name="二等辺三角形 2056">
            <a:extLst>
              <a:ext uri="{FF2B5EF4-FFF2-40B4-BE49-F238E27FC236}">
                <a16:creationId xmlns:a16="http://schemas.microsoft.com/office/drawing/2014/main" id="{34916A8D-4F06-CB43-5EB9-6031ED15FAED}"/>
              </a:ext>
            </a:extLst>
          </p:cNvPr>
          <p:cNvSpPr/>
          <p:nvPr/>
        </p:nvSpPr>
        <p:spPr>
          <a:xfrm rot="2053633" flipH="1">
            <a:off x="1854051" y="4427068"/>
            <a:ext cx="157046" cy="65353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47" name="図プレースホルダー 146" descr="アイコン&#10;&#10;AI 生成コンテンツは誤りを含む可能性があります。">
            <a:extLst>
              <a:ext uri="{FF2B5EF4-FFF2-40B4-BE49-F238E27FC236}">
                <a16:creationId xmlns:a16="http://schemas.microsoft.com/office/drawing/2014/main" id="{1E6B0FCF-9B3E-13F4-43C4-45813E468DFF}"/>
              </a:ext>
            </a:extLst>
          </p:cNvPr>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69815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a:t>掲載</a:t>
            </a:r>
            <a:r>
              <a:rPr lang="ja-JP" altLang="en-US" dirty="0"/>
              <a:t>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以下</a:t>
            </a:r>
            <a:r>
              <a:rPr lang="ja-JP" altLang="en-US" sz="1400" dirty="0">
                <a:solidFill>
                  <a:srgbClr val="0D0D0D"/>
                </a:solidFill>
                <a:latin typeface="メイリオ" panose="020B0604030504040204" pitchFamily="50" charset="-128"/>
                <a:ea typeface="メイリオ" panose="020B0604030504040204" pitchFamily="50" charset="-128"/>
              </a:rPr>
              <a:t>のフローに</a:t>
            </a:r>
            <a:r>
              <a:rPr lang="ja-JP" altLang="en-US" sz="1400">
                <a:solidFill>
                  <a:srgbClr val="0D0D0D"/>
                </a:solidFill>
                <a:latin typeface="メイリオ" panose="020B0604030504040204" pitchFamily="50" charset="-128"/>
                <a:ea typeface="メイリオ" panose="020B0604030504040204" pitchFamily="50" charset="-128"/>
              </a:rPr>
              <a:t>沿ってお申し込みください。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お申し込み</a:t>
            </a:r>
            <a:r>
              <a:rPr lang="ja-JP" altLang="en-US" sz="1400" dirty="0">
                <a:solidFill>
                  <a:srgbClr val="0D0D0D"/>
                </a:solidFill>
                <a:latin typeface="メイリオ" panose="020B0604030504040204" pitchFamily="50" charset="-128"/>
                <a:ea typeface="メイリオ" panose="020B0604030504040204" pitchFamily="50" charset="-128"/>
              </a:rPr>
              <a:t>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017806"/>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2755323"/>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3828363"/>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3865801"/>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2568213"/>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4510891"/>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2300615"/>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2848380"/>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2848380"/>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2848380"/>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099394"/>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099394"/>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286017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286017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091532"/>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099394"/>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099394"/>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099394"/>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099394"/>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041117"/>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4732430"/>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467843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2871685"/>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2864104"/>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2860173"/>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2864168"/>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2848380"/>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2848380"/>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2215595"/>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2639343"/>
            <a:ext cx="0" cy="2321906"/>
          </a:xfrm>
          <a:prstGeom prst="line">
            <a:avLst/>
          </a:prstGeom>
          <a:noFill/>
          <a:ln w="34925" cap="flat" cmpd="sng" algn="ctr">
            <a:solidFill>
              <a:schemeClr val="accent1"/>
            </a:solidFill>
            <a:prstDash val="sysDot"/>
          </a:ln>
          <a:effectLst>
            <a:glow rad="38651">
              <a:srgbClr val="FFFFFF"/>
            </a:glow>
          </a:effectLst>
        </p:spPr>
      </p:cxn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041117"/>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3249685"/>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4461246"/>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318816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2196663"/>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FF12-ADB8-5F48-10F3-6BBCD66999F9}"/>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7B6FA2B-C238-45F6-27AC-C0E8E4121E30}"/>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9D673A25-655A-65FE-6243-A6D457AB9F7A}"/>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申込・審査・入稿フロー</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28C0E12-07E4-FF92-6575-6EAEF2BAAED5}"/>
              </a:ext>
            </a:extLst>
          </p:cNvPr>
          <p:cNvSpPr/>
          <p:nvPr/>
        </p:nvSpPr>
        <p:spPr>
          <a:xfrm>
            <a:off x="688587" y="976906"/>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rgbClr val="00003E"/>
                </a:solidFill>
                <a:latin typeface="メイリオ"/>
                <a:ea typeface="メイリオ"/>
              </a:rPr>
              <a:t>申込</a:t>
            </a:r>
            <a:r>
              <a:rPr lang="ja-JP" altLang="en-US" b="1">
                <a:solidFill>
                  <a:srgbClr val="00003E"/>
                </a:solidFill>
                <a:latin typeface="メイリオ"/>
                <a:ea typeface="メイリオ"/>
              </a:rPr>
              <a:t>期限</a:t>
            </a:r>
            <a:endParaRPr kumimoji="1" lang="ja-JP" altLang="en-US" b="1">
              <a:solidFill>
                <a:srgbClr val="00003E"/>
              </a:solidFill>
              <a:latin typeface="メイリオ"/>
              <a:ea typeface="メイリオ"/>
            </a:endParaRPr>
          </a:p>
        </p:txBody>
      </p:sp>
      <p:sp>
        <p:nvSpPr>
          <p:cNvPr id="11" name="Rectangle 7">
            <a:extLst>
              <a:ext uri="{FF2B5EF4-FFF2-40B4-BE49-F238E27FC236}">
                <a16:creationId xmlns:a16="http://schemas.microsoft.com/office/drawing/2014/main" id="{D5AFE26D-5D63-1CA2-0FEB-AB77D1C765FA}"/>
              </a:ext>
            </a:extLst>
          </p:cNvPr>
          <p:cNvSpPr>
            <a:spLocks noChangeArrowheads="1"/>
          </p:cNvSpPr>
          <p:nvPr/>
        </p:nvSpPr>
        <p:spPr bwMode="auto">
          <a:xfrm>
            <a:off x="2725324" y="1046510"/>
            <a:ext cx="2656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a:solidFill>
                  <a:schemeClr val="tx1">
                    <a:lumMod val="65000"/>
                    <a:lumOff val="35000"/>
                  </a:schemeClr>
                </a:solidFill>
                <a:latin typeface="メイリオ"/>
                <a:ea typeface="メイリオ"/>
                <a:cs typeface="メイリオ" pitchFamily="50" charset="-128"/>
              </a:rPr>
              <a:t>2026</a:t>
            </a:r>
            <a:r>
              <a:rPr lang="ja-JP" altLang="en-US" sz="1600" b="1">
                <a:solidFill>
                  <a:schemeClr val="tx1">
                    <a:lumMod val="65000"/>
                    <a:lumOff val="35000"/>
                  </a:schemeClr>
                </a:solidFill>
                <a:latin typeface="メイリオ"/>
                <a:ea typeface="メイリオ"/>
                <a:cs typeface="メイリオ" pitchFamily="50" charset="-128"/>
              </a:rPr>
              <a:t>年</a:t>
            </a:r>
            <a:r>
              <a:rPr lang="en-US" altLang="ja-JP" sz="1600" b="1" dirty="0">
                <a:solidFill>
                  <a:schemeClr val="tx1">
                    <a:lumMod val="65000"/>
                    <a:lumOff val="35000"/>
                  </a:schemeClr>
                </a:solidFill>
                <a:latin typeface="メイリオ"/>
                <a:ea typeface="メイリオ"/>
                <a:cs typeface="メイリオ" pitchFamily="50" charset="-128"/>
              </a:rPr>
              <a:t>7</a:t>
            </a:r>
            <a:r>
              <a:rPr lang="ja-JP" altLang="en-US" sz="1600" b="1">
                <a:solidFill>
                  <a:schemeClr val="tx1">
                    <a:lumMod val="65000"/>
                    <a:lumOff val="35000"/>
                  </a:schemeClr>
                </a:solidFill>
                <a:latin typeface="メイリオ"/>
                <a:ea typeface="メイリオ"/>
                <a:cs typeface="メイリオ" pitchFamily="50" charset="-128"/>
              </a:rPr>
              <a:t>月1</a:t>
            </a:r>
            <a:r>
              <a:rPr lang="en-US" altLang="ja-JP" sz="1600" b="1" dirty="0">
                <a:solidFill>
                  <a:schemeClr val="tx1">
                    <a:lumMod val="65000"/>
                    <a:lumOff val="35000"/>
                  </a:schemeClr>
                </a:solidFill>
                <a:latin typeface="メイリオ"/>
                <a:ea typeface="メイリオ"/>
                <a:cs typeface="メイリオ" pitchFamily="50" charset="-128"/>
              </a:rPr>
              <a:t>5</a:t>
            </a:r>
            <a:r>
              <a:rPr lang="ja-JP" altLang="en-US" sz="1600" b="1">
                <a:solidFill>
                  <a:schemeClr val="tx1">
                    <a:lumMod val="65000"/>
                    <a:lumOff val="35000"/>
                  </a:schemeClr>
                </a:solidFill>
                <a:latin typeface="メイリオ"/>
                <a:ea typeface="メイリオ"/>
                <a:cs typeface="メイリオ" pitchFamily="50" charset="-128"/>
              </a:rPr>
              <a:t>日（水）</a:t>
            </a:r>
            <a:endParaRPr lang="en-US" altLang="ja-JP" sz="1600" b="1" dirty="0">
              <a:solidFill>
                <a:schemeClr val="tx1">
                  <a:lumMod val="65000"/>
                  <a:lumOff val="35000"/>
                </a:schemeClr>
              </a:solidFill>
              <a:latin typeface="メイリオ"/>
              <a:ea typeface="メイリオ"/>
              <a:cs typeface="メイリオ" pitchFamily="50" charset="-128"/>
            </a:endParaRPr>
          </a:p>
        </p:txBody>
      </p:sp>
      <p:sp>
        <p:nvSpPr>
          <p:cNvPr id="12" name="正方形/長方形 11">
            <a:extLst>
              <a:ext uri="{FF2B5EF4-FFF2-40B4-BE49-F238E27FC236}">
                <a16:creationId xmlns:a16="http://schemas.microsoft.com/office/drawing/2014/main" id="{D9B3A532-51E0-1D1E-2F5A-15016D4E4C5E}"/>
              </a:ext>
            </a:extLst>
          </p:cNvPr>
          <p:cNvSpPr/>
          <p:nvPr/>
        </p:nvSpPr>
        <p:spPr>
          <a:xfrm>
            <a:off x="2110190" y="2717899"/>
            <a:ext cx="747739" cy="3528692"/>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予</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型</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契</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代</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理</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店</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cxnSp>
        <p:nvCxnSpPr>
          <p:cNvPr id="13" name="直線矢印コネクタ 12">
            <a:extLst>
              <a:ext uri="{FF2B5EF4-FFF2-40B4-BE49-F238E27FC236}">
                <a16:creationId xmlns:a16="http://schemas.microsoft.com/office/drawing/2014/main" id="{8FE923AA-AF1D-695D-CB70-8DF0A85727C3}"/>
              </a:ext>
            </a:extLst>
          </p:cNvPr>
          <p:cNvCxnSpPr>
            <a:cxnSpLocks/>
          </p:cNvCxnSpPr>
          <p:nvPr/>
        </p:nvCxnSpPr>
        <p:spPr>
          <a:xfrm>
            <a:off x="1434588" y="3044082"/>
            <a:ext cx="649684"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806CBF2-FEBF-762E-E314-25308C9BBD53}"/>
              </a:ext>
            </a:extLst>
          </p:cNvPr>
          <p:cNvCxnSpPr>
            <a:cxnSpLocks/>
          </p:cNvCxnSpPr>
          <p:nvPr/>
        </p:nvCxnSpPr>
        <p:spPr>
          <a:xfrm>
            <a:off x="2866470" y="307288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7">
            <a:extLst>
              <a:ext uri="{FF2B5EF4-FFF2-40B4-BE49-F238E27FC236}">
                <a16:creationId xmlns:a16="http://schemas.microsoft.com/office/drawing/2014/main" id="{E03DAABA-B4AE-F493-77BC-A140CDE19F4C}"/>
              </a:ext>
            </a:extLst>
          </p:cNvPr>
          <p:cNvSpPr>
            <a:spLocks noChangeArrowheads="1"/>
          </p:cNvSpPr>
          <p:nvPr/>
        </p:nvSpPr>
        <p:spPr bwMode="auto">
          <a:xfrm>
            <a:off x="2903082" y="2817856"/>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①提案可否確認</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17" name="直線矢印コネクタ 16">
            <a:extLst>
              <a:ext uri="{FF2B5EF4-FFF2-40B4-BE49-F238E27FC236}">
                <a16:creationId xmlns:a16="http://schemas.microsoft.com/office/drawing/2014/main" id="{72DACBFA-A223-3EA3-900A-A45591C6F75E}"/>
              </a:ext>
            </a:extLst>
          </p:cNvPr>
          <p:cNvCxnSpPr>
            <a:cxnSpLocks/>
          </p:cNvCxnSpPr>
          <p:nvPr/>
        </p:nvCxnSpPr>
        <p:spPr>
          <a:xfrm flipH="1">
            <a:off x="2847642" y="313212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7">
            <a:extLst>
              <a:ext uri="{FF2B5EF4-FFF2-40B4-BE49-F238E27FC236}">
                <a16:creationId xmlns:a16="http://schemas.microsoft.com/office/drawing/2014/main" id="{24C9F32A-5150-5287-9199-7DE5D586AD25}"/>
              </a:ext>
            </a:extLst>
          </p:cNvPr>
          <p:cNvSpPr>
            <a:spLocks noChangeArrowheads="1"/>
          </p:cNvSpPr>
          <p:nvPr/>
        </p:nvSpPr>
        <p:spPr bwMode="auto">
          <a:xfrm>
            <a:off x="5814157" y="2668883"/>
            <a:ext cx="625084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①提案可否確認</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弊社営業へ以下内容を連携ください。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代理店名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プラン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補足（任意）</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③申込</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1050" dirty="0">
                <a:solidFill>
                  <a:schemeClr val="tx1">
                    <a:lumMod val="65000"/>
                    <a:lumOff val="35000"/>
                  </a:schemeClr>
                </a:solidFill>
                <a:latin typeface="メイリオ"/>
                <a:ea typeface="メイリオ"/>
                <a:cs typeface="Calibri"/>
              </a:rPr>
              <a:t>LINE Biz Process Manager</a:t>
            </a:r>
            <a:r>
              <a:rPr lang="ja-JP" altLang="en-US" sz="1050">
                <a:solidFill>
                  <a:schemeClr val="tx1">
                    <a:lumMod val="65000"/>
                    <a:lumOff val="35000"/>
                  </a:schemeClr>
                </a:solidFill>
                <a:latin typeface="メイリオ"/>
                <a:ea typeface="メイリオ"/>
                <a:cs typeface="Calibri"/>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LBPM</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）よりお申込</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⑤</a:t>
            </a:r>
            <a:r>
              <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以下審査フォームをご利用ください。備考に「商品名：バーチャル</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高校野球</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2026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と記載ください。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https://form-business.yahoo.co.jp/claris/enqueteForm?inquiry_type=ad_review</a:t>
            </a:r>
            <a:endPar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rPr>
              <a:t>⑦朝日新聞社の広告審査基準、朝日放送テレビの放送基準の審査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r>
              <a:rPr lang="ja-JP" altLang="en-US" sz="1050">
                <a:solidFill>
                  <a:schemeClr val="tx1">
                    <a:lumMod val="65000"/>
                    <a:lumOff val="35000"/>
                  </a:schemeClr>
                </a:solidFill>
                <a:latin typeface="メイリオ"/>
                <a:ea typeface="メイリオ"/>
              </a:rPr>
              <a:t>弊社営業へお問合せください。</a:t>
            </a: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⑨審査が完了した素材を入稿</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sz="1100">
                <a:solidFill>
                  <a:schemeClr val="tx1">
                    <a:lumMod val="65000"/>
                    <a:lumOff val="35000"/>
                  </a:schemeClr>
                </a:solidFill>
                <a:latin typeface="Meiryo"/>
                <a:ea typeface="Meiryo"/>
              </a:rPr>
              <a:t>弊社営業へお問合せください。</a:t>
            </a:r>
            <a:endParaRPr lang="ja-JP">
              <a:solidFill>
                <a:schemeClr val="tx1">
                  <a:lumMod val="65000"/>
                  <a:lumOff val="35000"/>
                </a:schemeClr>
              </a:solidFill>
            </a:endParaRPr>
          </a:p>
        </p:txBody>
      </p:sp>
      <p:sp>
        <p:nvSpPr>
          <p:cNvPr id="19" name="正方形/長方形 18">
            <a:extLst>
              <a:ext uri="{FF2B5EF4-FFF2-40B4-BE49-F238E27FC236}">
                <a16:creationId xmlns:a16="http://schemas.microsoft.com/office/drawing/2014/main" id="{CA3600CA-1E7E-BD0A-C192-56BB2F44414E}"/>
              </a:ext>
            </a:extLst>
          </p:cNvPr>
          <p:cNvSpPr/>
          <p:nvPr/>
        </p:nvSpPr>
        <p:spPr>
          <a:xfrm>
            <a:off x="692301" y="2717899"/>
            <a:ext cx="741770" cy="11463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広</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告</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主</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5EF18F49-DC3B-FF7D-123A-1B81A8361848}"/>
              </a:ext>
            </a:extLst>
          </p:cNvPr>
          <p:cNvSpPr/>
          <p:nvPr/>
        </p:nvSpPr>
        <p:spPr>
          <a:xfrm>
            <a:off x="4274471" y="2731442"/>
            <a:ext cx="1357859" cy="1874646"/>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LINE</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ヤフー</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DA2EA99D-CA14-F824-A2E8-83F528E68FC4}"/>
              </a:ext>
            </a:extLst>
          </p:cNvPr>
          <p:cNvSpPr/>
          <p:nvPr/>
        </p:nvSpPr>
        <p:spPr>
          <a:xfrm>
            <a:off x="4293398" y="474932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a:solidFill>
                  <a:schemeClr val="tx1">
                    <a:lumMod val="65000"/>
                    <a:lumOff val="35000"/>
                  </a:schemeClr>
                </a:solidFill>
                <a:latin typeface="メイリオ"/>
                <a:ea typeface="メイリオ"/>
              </a:rPr>
              <a:t>朝日新聞</a:t>
            </a:r>
            <a:r>
              <a:rPr lang="ja-JP" altLang="en-US" sz="1200" b="1">
                <a:solidFill>
                  <a:schemeClr val="tx1">
                    <a:lumMod val="65000"/>
                    <a:lumOff val="35000"/>
                  </a:schemeClr>
                </a:solidFill>
                <a:latin typeface="メイリオ"/>
                <a:ea typeface="メイリオ"/>
              </a:rPr>
              <a:t>社</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朝日放送テレビ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8C33DA02-149D-23F5-2AF7-035E67458D78}"/>
              </a:ext>
            </a:extLst>
          </p:cNvPr>
          <p:cNvSpPr/>
          <p:nvPr/>
        </p:nvSpPr>
        <p:spPr>
          <a:xfrm>
            <a:off x="4293398" y="554794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tx1">
                    <a:lumMod val="65000"/>
                    <a:lumOff val="35000"/>
                  </a:schemeClr>
                </a:solidFill>
                <a:latin typeface="メイリオ"/>
                <a:ea typeface="メイリオ"/>
              </a:rPr>
              <a:t>朝日放送テレビ</a:t>
            </a:r>
          </a:p>
          <a:p>
            <a:pPr algn="ctr"/>
            <a:r>
              <a:rPr lang="ja-JP" altLang="en-US" sz="1200" b="1">
                <a:solidFill>
                  <a:schemeClr val="tx1">
                    <a:lumMod val="65000"/>
                    <a:lumOff val="35000"/>
                  </a:schemeClr>
                </a:solidFill>
                <a:latin typeface="メイリオ"/>
                <a:ea typeface="メイリオ"/>
              </a:rPr>
              <a:t>デジアサ</a:t>
            </a:r>
            <a:endParaRPr lang="ja-JP" altLang="en-US" sz="1200" b="1" dirty="0">
              <a:solidFill>
                <a:schemeClr val="tx1">
                  <a:lumMod val="65000"/>
                  <a:lumOff val="35000"/>
                </a:schemeClr>
              </a:solidFill>
              <a:latin typeface="メイリオ"/>
              <a:ea typeface="メイリオ"/>
            </a:endParaRPr>
          </a:p>
        </p:txBody>
      </p:sp>
      <p:sp>
        <p:nvSpPr>
          <p:cNvPr id="52" name="Rectangle 7">
            <a:extLst>
              <a:ext uri="{FF2B5EF4-FFF2-40B4-BE49-F238E27FC236}">
                <a16:creationId xmlns:a16="http://schemas.microsoft.com/office/drawing/2014/main" id="{11089AC1-1E81-8EDA-8E7E-EAF608C59AB1}"/>
              </a:ext>
            </a:extLst>
          </p:cNvPr>
          <p:cNvSpPr>
            <a:spLocks noChangeArrowheads="1"/>
          </p:cNvSpPr>
          <p:nvPr/>
        </p:nvSpPr>
        <p:spPr bwMode="auto">
          <a:xfrm>
            <a:off x="3048113" y="315352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②可否結果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3" name="Rectangle 7">
            <a:extLst>
              <a:ext uri="{FF2B5EF4-FFF2-40B4-BE49-F238E27FC236}">
                <a16:creationId xmlns:a16="http://schemas.microsoft.com/office/drawing/2014/main" id="{27E4034A-D7DE-E808-D5D3-BC848ED3E295}"/>
              </a:ext>
            </a:extLst>
          </p:cNvPr>
          <p:cNvSpPr>
            <a:spLocks noChangeArrowheads="1"/>
          </p:cNvSpPr>
          <p:nvPr/>
        </p:nvSpPr>
        <p:spPr bwMode="auto">
          <a:xfrm>
            <a:off x="3107799" y="3512586"/>
            <a:ext cx="866288" cy="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③申込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4" name="Rectangle 7">
            <a:extLst>
              <a:ext uri="{FF2B5EF4-FFF2-40B4-BE49-F238E27FC236}">
                <a16:creationId xmlns:a16="http://schemas.microsoft.com/office/drawing/2014/main" id="{78E6141D-712D-D2D3-6DD1-EDF2ADFB40EC}"/>
              </a:ext>
            </a:extLst>
          </p:cNvPr>
          <p:cNvSpPr>
            <a:spLocks noChangeArrowheads="1"/>
          </p:cNvSpPr>
          <p:nvPr/>
        </p:nvSpPr>
        <p:spPr bwMode="auto">
          <a:xfrm>
            <a:off x="2991439" y="3803809"/>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④申込受領</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5" name="Rectangle 7">
            <a:extLst>
              <a:ext uri="{FF2B5EF4-FFF2-40B4-BE49-F238E27FC236}">
                <a16:creationId xmlns:a16="http://schemas.microsoft.com/office/drawing/2014/main" id="{33809D01-189F-D49B-3CAA-10A9A3850F51}"/>
              </a:ext>
            </a:extLst>
          </p:cNvPr>
          <p:cNvSpPr>
            <a:spLocks noChangeArrowheads="1"/>
          </p:cNvSpPr>
          <p:nvPr/>
        </p:nvSpPr>
        <p:spPr bwMode="auto">
          <a:xfrm>
            <a:off x="2991440" y="412358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⑤審査依頼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6" name="Rectangle 7">
            <a:extLst>
              <a:ext uri="{FF2B5EF4-FFF2-40B4-BE49-F238E27FC236}">
                <a16:creationId xmlns:a16="http://schemas.microsoft.com/office/drawing/2014/main" id="{D883FA7D-3871-2F9F-9028-DA2330D2C02E}"/>
              </a:ext>
            </a:extLst>
          </p:cNvPr>
          <p:cNvSpPr>
            <a:spLocks noChangeArrowheads="1"/>
          </p:cNvSpPr>
          <p:nvPr/>
        </p:nvSpPr>
        <p:spPr bwMode="auto">
          <a:xfrm>
            <a:off x="2967314" y="4389193"/>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⑥審査結果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7" name="Rectangle 7">
            <a:extLst>
              <a:ext uri="{FF2B5EF4-FFF2-40B4-BE49-F238E27FC236}">
                <a16:creationId xmlns:a16="http://schemas.microsoft.com/office/drawing/2014/main" id="{F0ECC744-E07D-7C39-1C19-0D92DDAE34EF}"/>
              </a:ext>
            </a:extLst>
          </p:cNvPr>
          <p:cNvSpPr>
            <a:spLocks noChangeArrowheads="1"/>
          </p:cNvSpPr>
          <p:nvPr/>
        </p:nvSpPr>
        <p:spPr bwMode="auto">
          <a:xfrm>
            <a:off x="2984501" y="480899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⑦審査依頼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8" name="Rectangle 7">
            <a:extLst>
              <a:ext uri="{FF2B5EF4-FFF2-40B4-BE49-F238E27FC236}">
                <a16:creationId xmlns:a16="http://schemas.microsoft.com/office/drawing/2014/main" id="{16FCEAE4-7C11-D450-F486-7B2E35F78DB1}"/>
              </a:ext>
            </a:extLst>
          </p:cNvPr>
          <p:cNvSpPr>
            <a:spLocks noChangeArrowheads="1"/>
          </p:cNvSpPr>
          <p:nvPr/>
        </p:nvSpPr>
        <p:spPr bwMode="auto">
          <a:xfrm>
            <a:off x="3016161" y="5123204"/>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⑧審査結果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9" name="Rectangle 7">
            <a:extLst>
              <a:ext uri="{FF2B5EF4-FFF2-40B4-BE49-F238E27FC236}">
                <a16:creationId xmlns:a16="http://schemas.microsoft.com/office/drawing/2014/main" id="{C8ECE3FB-22C7-D6AE-E9CB-7938733ED1E0}"/>
              </a:ext>
            </a:extLst>
          </p:cNvPr>
          <p:cNvSpPr>
            <a:spLocks noChangeArrowheads="1"/>
          </p:cNvSpPr>
          <p:nvPr/>
        </p:nvSpPr>
        <p:spPr bwMode="auto">
          <a:xfrm>
            <a:off x="3151810" y="5616889"/>
            <a:ext cx="8590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⑨入稿</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60" name="Rectangle 7">
            <a:extLst>
              <a:ext uri="{FF2B5EF4-FFF2-40B4-BE49-F238E27FC236}">
                <a16:creationId xmlns:a16="http://schemas.microsoft.com/office/drawing/2014/main" id="{38D52EA4-0F02-BEB2-AC71-91872DC60398}"/>
              </a:ext>
            </a:extLst>
          </p:cNvPr>
          <p:cNvSpPr>
            <a:spLocks noChangeArrowheads="1"/>
          </p:cNvSpPr>
          <p:nvPr/>
        </p:nvSpPr>
        <p:spPr bwMode="auto">
          <a:xfrm>
            <a:off x="3048797" y="594919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⑩入稿完了</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61" name="直線矢印コネクタ 60">
            <a:extLst>
              <a:ext uri="{FF2B5EF4-FFF2-40B4-BE49-F238E27FC236}">
                <a16:creationId xmlns:a16="http://schemas.microsoft.com/office/drawing/2014/main" id="{C415D938-2D15-909D-7CA5-01E38598661F}"/>
              </a:ext>
            </a:extLst>
          </p:cNvPr>
          <p:cNvCxnSpPr>
            <a:cxnSpLocks/>
          </p:cNvCxnSpPr>
          <p:nvPr/>
        </p:nvCxnSpPr>
        <p:spPr>
          <a:xfrm>
            <a:off x="2883134" y="373249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DEC55E1F-E557-1FAA-B7A7-662B161E3F94}"/>
              </a:ext>
            </a:extLst>
          </p:cNvPr>
          <p:cNvCxnSpPr>
            <a:cxnSpLocks/>
          </p:cNvCxnSpPr>
          <p:nvPr/>
        </p:nvCxnSpPr>
        <p:spPr>
          <a:xfrm flipH="1">
            <a:off x="2864306" y="379173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5CE4936-3895-9D36-02C3-3B860C2A0E64}"/>
              </a:ext>
            </a:extLst>
          </p:cNvPr>
          <p:cNvCxnSpPr>
            <a:cxnSpLocks/>
          </p:cNvCxnSpPr>
          <p:nvPr/>
        </p:nvCxnSpPr>
        <p:spPr>
          <a:xfrm>
            <a:off x="2842344" y="4327861"/>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3900474D-2DAD-81B3-ED69-F5E20162EBD9}"/>
              </a:ext>
            </a:extLst>
          </p:cNvPr>
          <p:cNvCxnSpPr>
            <a:cxnSpLocks/>
          </p:cNvCxnSpPr>
          <p:nvPr/>
        </p:nvCxnSpPr>
        <p:spPr>
          <a:xfrm flipH="1">
            <a:off x="2823516" y="4387100"/>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E47E9F19-C462-8775-A1C7-59AB5A174D41}"/>
              </a:ext>
            </a:extLst>
          </p:cNvPr>
          <p:cNvCxnSpPr>
            <a:cxnSpLocks/>
          </p:cNvCxnSpPr>
          <p:nvPr/>
        </p:nvCxnSpPr>
        <p:spPr>
          <a:xfrm>
            <a:off x="2859531" y="5030055"/>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A7AF82FF-D723-41C1-265C-940DA0144A1B}"/>
              </a:ext>
            </a:extLst>
          </p:cNvPr>
          <p:cNvCxnSpPr>
            <a:cxnSpLocks/>
          </p:cNvCxnSpPr>
          <p:nvPr/>
        </p:nvCxnSpPr>
        <p:spPr>
          <a:xfrm flipH="1">
            <a:off x="2840703" y="5089294"/>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78D63857-27D6-2F77-338A-C3BA050B3D96}"/>
              </a:ext>
            </a:extLst>
          </p:cNvPr>
          <p:cNvCxnSpPr>
            <a:cxnSpLocks/>
          </p:cNvCxnSpPr>
          <p:nvPr/>
        </p:nvCxnSpPr>
        <p:spPr>
          <a:xfrm>
            <a:off x="2891191" y="585407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9319FC29-56FD-E252-39FA-CB20ACF76631}"/>
              </a:ext>
            </a:extLst>
          </p:cNvPr>
          <p:cNvCxnSpPr>
            <a:cxnSpLocks/>
          </p:cNvCxnSpPr>
          <p:nvPr/>
        </p:nvCxnSpPr>
        <p:spPr>
          <a:xfrm flipH="1">
            <a:off x="2872363" y="591331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E6108BA4-B73D-64A7-C06B-E316E019C068}"/>
              </a:ext>
            </a:extLst>
          </p:cNvPr>
          <p:cNvSpPr/>
          <p:nvPr/>
        </p:nvSpPr>
        <p:spPr>
          <a:xfrm>
            <a:off x="688586" y="1496144"/>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審査期限</a:t>
            </a:r>
            <a:endParaRPr kumimoji="1" lang="ja-JP" altLang="en-US" b="1">
              <a:solidFill>
                <a:srgbClr val="00003E"/>
              </a:solidFill>
              <a:latin typeface="メイリオ"/>
              <a:ea typeface="メイリオ"/>
            </a:endParaRPr>
          </a:p>
        </p:txBody>
      </p:sp>
      <p:sp>
        <p:nvSpPr>
          <p:cNvPr id="70" name="正方形/長方形 69">
            <a:extLst>
              <a:ext uri="{FF2B5EF4-FFF2-40B4-BE49-F238E27FC236}">
                <a16:creationId xmlns:a16="http://schemas.microsoft.com/office/drawing/2014/main" id="{542A4765-6DFF-3012-56EC-5B94827F187F}"/>
              </a:ext>
            </a:extLst>
          </p:cNvPr>
          <p:cNvSpPr/>
          <p:nvPr/>
        </p:nvSpPr>
        <p:spPr>
          <a:xfrm>
            <a:off x="688585" y="2015382"/>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入稿期限</a:t>
            </a:r>
            <a:endParaRPr kumimoji="1" lang="ja-JP" altLang="en-US" b="1">
              <a:solidFill>
                <a:srgbClr val="00003E"/>
              </a:solidFill>
              <a:latin typeface="メイリオ"/>
              <a:ea typeface="メイリオ"/>
            </a:endParaRPr>
          </a:p>
        </p:txBody>
      </p:sp>
      <p:sp>
        <p:nvSpPr>
          <p:cNvPr id="71" name="Rectangle 7">
            <a:extLst>
              <a:ext uri="{FF2B5EF4-FFF2-40B4-BE49-F238E27FC236}">
                <a16:creationId xmlns:a16="http://schemas.microsoft.com/office/drawing/2014/main" id="{A899168A-E459-A576-1A6E-84337D968FA9}"/>
              </a:ext>
            </a:extLst>
          </p:cNvPr>
          <p:cNvSpPr>
            <a:spLocks noChangeArrowheads="1"/>
          </p:cNvSpPr>
          <p:nvPr/>
        </p:nvSpPr>
        <p:spPr bwMode="auto">
          <a:xfrm>
            <a:off x="2873677" y="208498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sp>
        <p:nvSpPr>
          <p:cNvPr id="72" name="Rectangle 7">
            <a:extLst>
              <a:ext uri="{FF2B5EF4-FFF2-40B4-BE49-F238E27FC236}">
                <a16:creationId xmlns:a16="http://schemas.microsoft.com/office/drawing/2014/main" id="{AAB988B0-0978-1CBF-7296-EFC66F514FBE}"/>
              </a:ext>
            </a:extLst>
          </p:cNvPr>
          <p:cNvSpPr>
            <a:spLocks noChangeArrowheads="1"/>
          </p:cNvSpPr>
          <p:nvPr/>
        </p:nvSpPr>
        <p:spPr bwMode="auto">
          <a:xfrm>
            <a:off x="2860190" y="156574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pic>
        <p:nvPicPr>
          <p:cNvPr id="76" name="図プレースホルダー 75" descr="アイコン&#10;&#10;AI 生成コンテンツは誤りを含む可能性があります。">
            <a:extLst>
              <a:ext uri="{FF2B5EF4-FFF2-40B4-BE49-F238E27FC236}">
                <a16:creationId xmlns:a16="http://schemas.microsoft.com/office/drawing/2014/main" id="{404FE96B-311C-61B1-7136-8D10E89C3DE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4766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630198" y="627421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781608" y="6269821"/>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855043791"/>
              </p:ext>
            </p:extLst>
          </p:nvPr>
        </p:nvGraphicFramePr>
        <p:xfrm>
          <a:off x="1029049" y="884401"/>
          <a:ext cx="4763600" cy="5504423"/>
        </p:xfrm>
        <a:graphic>
          <a:graphicData uri="http://schemas.openxmlformats.org/drawingml/2006/table">
            <a:tbl>
              <a:tblPr firstCol="1" bandRow="1"/>
              <a:tblGrid>
                <a:gridCol w="3862800">
                  <a:extLst>
                    <a:ext uri="{9D8B030D-6E8A-4147-A177-3AD203B41FA5}">
                      <a16:colId xmlns:a16="http://schemas.microsoft.com/office/drawing/2014/main" val="792911817"/>
                    </a:ext>
                  </a:extLst>
                </a:gridCol>
                <a:gridCol w="9008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スポーツナビ　バーチャル</a:t>
                      </a:r>
                      <a:endParaRPr kumimoji="1" lang="en-US" altLang="ja-JP" sz="800" b="1" kern="1200" dirty="0">
                        <a:solidFill>
                          <a:schemeClr val="bg1"/>
                        </a:solidFill>
                      </a:endParaRPr>
                    </a:p>
                    <a:p>
                      <a:pPr algn="ctr"/>
                      <a:r>
                        <a:rPr kumimoji="1" lang="ja-JP" altLang="en-US" sz="800" b="1" kern="1200">
                          <a:solidFill>
                            <a:schemeClr val="bg1"/>
                          </a:solidFill>
                        </a:rPr>
                        <a:t>高校野球</a:t>
                      </a:r>
                      <a:endParaRPr kumimoji="1" lang="en-US" altLang="ja-JP"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4451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4544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11067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7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61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767268695"/>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628964"/>
                  </a:ext>
                </a:extLst>
              </a:tr>
              <a:tr h="889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6556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1006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714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4159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338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1403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251199972"/>
                  </a:ext>
                </a:extLst>
              </a:tr>
              <a:tr h="539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79615484"/>
                  </a:ext>
                </a:extLst>
              </a:tr>
              <a:tr h="1819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914959637"/>
                  </a:ext>
                </a:extLst>
              </a:tr>
              <a:tr h="1643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362951679"/>
                  </a:ext>
                </a:extLst>
              </a:tr>
              <a:tr h="1357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74047114"/>
                  </a:ext>
                </a:extLst>
              </a:tr>
              <a:tr h="56515">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14688692"/>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167765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575415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5323046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49048339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3283072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26808504"/>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35106404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28027796"/>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4120127"/>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5854208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1739341"/>
                  </a:ext>
                </a:extLst>
              </a:tr>
              <a:tr h="5651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63091445"/>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85494673"/>
                  </a:ext>
                </a:extLst>
              </a:tr>
            </a:tbl>
          </a:graphicData>
        </a:graphic>
      </p:graphicFrame>
      <p:sp>
        <p:nvSpPr>
          <p:cNvPr id="2" name="Rectangle 7">
            <a:extLst>
              <a:ext uri="{FF2B5EF4-FFF2-40B4-BE49-F238E27FC236}">
                <a16:creationId xmlns:a16="http://schemas.microsoft.com/office/drawing/2014/main" id="{3D339681-C2BE-244A-E14E-831F9C653C46}"/>
              </a:ext>
            </a:extLst>
          </p:cNvPr>
          <p:cNvSpPr>
            <a:spLocks noChangeArrowheads="1"/>
          </p:cNvSpPr>
          <p:nvPr/>
        </p:nvSpPr>
        <p:spPr bwMode="auto">
          <a:xfrm>
            <a:off x="5956260" y="1310529"/>
            <a:ext cx="58573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sz="1050">
                <a:solidFill>
                  <a:schemeClr val="tx1">
                    <a:lumMod val="65000"/>
                    <a:lumOff val="35000"/>
                  </a:schemeClr>
                </a:solidFill>
                <a:latin typeface="Meiryo"/>
                <a:ea typeface="Meiryo"/>
                <a:cs typeface="+mn-lt"/>
              </a:rPr>
              <a:t>朝日新聞社、朝日放送テレビ株式会社</a:t>
            </a:r>
            <a:r>
              <a:rPr lang="ja-JP" altLang="en-US" sz="1050">
                <a:solidFill>
                  <a:schemeClr val="tx1">
                    <a:lumMod val="65000"/>
                    <a:lumOff val="35000"/>
                  </a:schemeClr>
                </a:solidFill>
                <a:latin typeface="Meiryo"/>
                <a:ea typeface="Meiryo"/>
                <a:cs typeface="+mn-lt"/>
              </a:rPr>
              <a:t>の</a:t>
            </a:r>
            <a:r>
              <a:rPr lang="ja-JP" sz="1050">
                <a:solidFill>
                  <a:schemeClr val="tx1">
                    <a:lumMod val="65000"/>
                    <a:lumOff val="35000"/>
                  </a:schemeClr>
                </a:solidFill>
                <a:latin typeface="Meiryo"/>
                <a:ea typeface="Meiryo"/>
                <a:cs typeface="+mn-lt"/>
              </a:rPr>
              <a:t>広告掲載基準</a:t>
            </a:r>
            <a:r>
              <a:rPr lang="ja-JP" altLang="en-US" sz="1050">
                <a:solidFill>
                  <a:schemeClr val="tx1">
                    <a:lumMod val="65000"/>
                    <a:lumOff val="35000"/>
                  </a:schemeClr>
                </a:solidFill>
                <a:latin typeface="Meiryo"/>
                <a:ea typeface="Meiryo"/>
                <a:cs typeface="+mn-lt"/>
              </a:rPr>
              <a:t>に則り</a:t>
            </a:r>
            <a:r>
              <a:rPr lang="ja-JP" sz="1050">
                <a:solidFill>
                  <a:schemeClr val="tx1">
                    <a:lumMod val="65000"/>
                    <a:lumOff val="35000"/>
                  </a:schemeClr>
                </a:solidFill>
                <a:latin typeface="Meiryo"/>
                <a:ea typeface="Meiryo"/>
                <a:cs typeface="+mn-lt"/>
              </a:rPr>
              <a:t>掲載不可となる場合があるため、</a:t>
            </a:r>
            <a:endParaRPr lang="ja-JP" altLang="en-US" sz="1050">
              <a:solidFill>
                <a:schemeClr val="tx1">
                  <a:lumMod val="65000"/>
                  <a:lumOff val="35000"/>
                </a:schemeClr>
              </a:solidFill>
              <a:latin typeface="Meiryo"/>
              <a:ea typeface="Meiryo"/>
              <a:cs typeface="+mn-lt"/>
            </a:endParaRPr>
          </a:p>
          <a:p>
            <a:pPr>
              <a:defRPr/>
            </a:pPr>
            <a:r>
              <a:rPr lang="ja-JP" sz="1050">
                <a:solidFill>
                  <a:schemeClr val="tx1">
                    <a:lumMod val="65000"/>
                    <a:lumOff val="35000"/>
                  </a:schemeClr>
                </a:solidFill>
                <a:latin typeface="Meiryo"/>
                <a:ea typeface="Meiryo"/>
                <a:cs typeface="+mn-lt"/>
              </a:rPr>
              <a:t>必</a:t>
            </a:r>
            <a:r>
              <a:rPr lang="ja-JP" altLang="en-US" sz="1050">
                <a:solidFill>
                  <a:schemeClr val="tx1">
                    <a:lumMod val="65000"/>
                    <a:lumOff val="35000"/>
                  </a:schemeClr>
                </a:solidFill>
                <a:latin typeface="Meiryo"/>
                <a:ea typeface="Meiryo"/>
                <a:cs typeface="+mn-lt"/>
              </a:rPr>
              <a:t>ず提案可否確認にてご確認ください。</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高校野球にそぐわない場合</a:t>
            </a:r>
            <a:r>
              <a:rPr lang="ja-JP" altLang="en-US" sz="1050">
                <a:solidFill>
                  <a:schemeClr val="tx1">
                    <a:lumMod val="65000"/>
                    <a:lumOff val="35000"/>
                  </a:schemeClr>
                </a:solidFill>
                <a:latin typeface="Meiryo"/>
                <a:ea typeface="Meiryo"/>
                <a:cs typeface="+mn-lt"/>
              </a:rPr>
              <a:t>など</a:t>
            </a:r>
            <a:r>
              <a:rPr lang="ja-JP" sz="1050">
                <a:solidFill>
                  <a:schemeClr val="tx1">
                    <a:lumMod val="65000"/>
                    <a:lumOff val="35000"/>
                  </a:schemeClr>
                </a:solidFill>
                <a:latin typeface="Meiryo"/>
                <a:ea typeface="Meiryo"/>
                <a:cs typeface="+mn-lt"/>
              </a:rPr>
              <a:t>も掲載</a:t>
            </a:r>
            <a:r>
              <a:rPr lang="ja-JP" altLang="en-US" sz="1050">
                <a:solidFill>
                  <a:schemeClr val="tx1">
                    <a:lumMod val="65000"/>
                    <a:lumOff val="35000"/>
                  </a:schemeClr>
                </a:solidFill>
                <a:latin typeface="Meiryo"/>
                <a:ea typeface="Meiryo"/>
                <a:cs typeface="+mn-lt"/>
              </a:rPr>
              <a:t>不可となる</a:t>
            </a:r>
            <a:r>
              <a:rPr lang="ja-JP" sz="1050">
                <a:solidFill>
                  <a:schemeClr val="tx1">
                    <a:lumMod val="65000"/>
                    <a:lumOff val="35000"/>
                  </a:schemeClr>
                </a:solidFill>
                <a:latin typeface="Meiryo"/>
                <a:ea typeface="Meiryo"/>
                <a:cs typeface="+mn-lt"/>
              </a:rPr>
              <a:t>場合が</a:t>
            </a:r>
            <a:r>
              <a:rPr lang="ja-JP" altLang="en-US" sz="1050">
                <a:solidFill>
                  <a:schemeClr val="tx1">
                    <a:lumMod val="65000"/>
                    <a:lumOff val="35000"/>
                  </a:schemeClr>
                </a:solidFill>
                <a:latin typeface="Meiryo"/>
                <a:ea typeface="Meiryo"/>
                <a:cs typeface="+mn-lt"/>
              </a:rPr>
              <a:t>ありま</a:t>
            </a:r>
            <a:r>
              <a:rPr lang="ja-JP" sz="1050">
                <a:solidFill>
                  <a:schemeClr val="tx1">
                    <a:lumMod val="65000"/>
                    <a:lumOff val="35000"/>
                  </a:schemeClr>
                </a:solidFill>
                <a:latin typeface="Meiryo"/>
                <a:ea typeface="Meiryo"/>
                <a:cs typeface="+mn-lt"/>
              </a:rPr>
              <a:t>す。</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上記に加え、大会協賛社の都合により</a:t>
            </a:r>
            <a:r>
              <a:rPr lang="ja-JP" altLang="en-US" sz="1050">
                <a:solidFill>
                  <a:schemeClr val="tx1">
                    <a:lumMod val="65000"/>
                    <a:lumOff val="35000"/>
                  </a:schemeClr>
                </a:solidFill>
                <a:latin typeface="Meiryo"/>
                <a:ea typeface="Meiryo"/>
                <a:cs typeface="+mn-lt"/>
              </a:rPr>
              <a:t>、</a:t>
            </a:r>
            <a:r>
              <a:rPr lang="ja-JP" sz="1050">
                <a:solidFill>
                  <a:schemeClr val="tx1">
                    <a:lumMod val="65000"/>
                    <a:lumOff val="35000"/>
                  </a:schemeClr>
                </a:solidFill>
                <a:latin typeface="Meiryo"/>
                <a:ea typeface="Meiryo"/>
                <a:cs typeface="+mn-lt"/>
              </a:rPr>
              <a:t>一部業種は実施できない可能性があ</a:t>
            </a:r>
            <a:r>
              <a:rPr lang="ja-JP" altLang="en-US" sz="1050">
                <a:solidFill>
                  <a:schemeClr val="tx1">
                    <a:lumMod val="65000"/>
                    <a:lumOff val="35000"/>
                  </a:schemeClr>
                </a:solidFill>
                <a:latin typeface="Meiryo"/>
                <a:ea typeface="Meiryo"/>
                <a:cs typeface="+mn-lt"/>
              </a:rPr>
              <a:t>ります</a:t>
            </a:r>
            <a:r>
              <a:rPr lang="ja-JP" sz="1050">
                <a:solidFill>
                  <a:schemeClr val="tx1">
                    <a:lumMod val="65000"/>
                    <a:lumOff val="35000"/>
                  </a:schemeClr>
                </a:solidFill>
                <a:latin typeface="Meiryo"/>
                <a:ea typeface="Meiryo"/>
                <a:cs typeface="+mn-lt"/>
              </a:rPr>
              <a:t>。</a:t>
            </a:r>
            <a:endParaRPr lang="ja-JP" sz="1050">
              <a:solidFill>
                <a:schemeClr val="tx1">
                  <a:lumMod val="65000"/>
                  <a:lumOff val="35000"/>
                </a:schemeClr>
              </a:solidFill>
              <a:latin typeface="Meiryo"/>
              <a:ea typeface="Meiryo"/>
              <a:cs typeface="Calibri"/>
            </a:endParaRPr>
          </a:p>
        </p:txBody>
      </p:sp>
    </p:spTree>
    <p:extLst>
      <p:ext uri="{BB962C8B-B14F-4D97-AF65-F5344CB8AC3E}">
        <p14:creationId xmlns:p14="http://schemas.microsoft.com/office/powerpoint/2010/main" val="2342234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ロゴ掲載タイミングについての注意点</a:t>
            </a:r>
            <a:endParaRPr kumimoji="1" lang="ja-JP" altLang="en-US" dirty="0"/>
          </a:p>
        </p:txBody>
      </p:sp>
      <p:grpSp>
        <p:nvGrpSpPr>
          <p:cNvPr id="3" name="グループ化 2">
            <a:extLst>
              <a:ext uri="{FF2B5EF4-FFF2-40B4-BE49-F238E27FC236}">
                <a16:creationId xmlns:a16="http://schemas.microsoft.com/office/drawing/2014/main" id="{A8145E6C-4C19-049B-67B4-421B8D7DD170}"/>
              </a:ext>
            </a:extLst>
          </p:cNvPr>
          <p:cNvGrpSpPr/>
          <p:nvPr/>
        </p:nvGrpSpPr>
        <p:grpSpPr>
          <a:xfrm>
            <a:off x="9748639" y="2850630"/>
            <a:ext cx="1963936" cy="1543422"/>
            <a:chOff x="9792891" y="1777739"/>
            <a:chExt cx="1963936" cy="1543422"/>
          </a:xfrm>
        </p:grpSpPr>
        <p:sp>
          <p:nvSpPr>
            <p:cNvPr id="4" name="テキスト ボックス 3">
              <a:extLst>
                <a:ext uri="{FF2B5EF4-FFF2-40B4-BE49-F238E27FC236}">
                  <a16:creationId xmlns:a16="http://schemas.microsoft.com/office/drawing/2014/main" id="{D9576A5B-DFDB-012F-DE31-0FFF6E7A7B64}"/>
                </a:ext>
              </a:extLst>
            </p:cNvPr>
            <p:cNvSpPr txBox="1"/>
            <p:nvPr/>
          </p:nvSpPr>
          <p:spPr>
            <a:xfrm>
              <a:off x="9910859"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a:t>
              </a:r>
            </a:p>
          </p:txBody>
        </p:sp>
        <p:pic>
          <p:nvPicPr>
            <p:cNvPr id="5" name="図 4">
              <a:extLst>
                <a:ext uri="{FF2B5EF4-FFF2-40B4-BE49-F238E27FC236}">
                  <a16:creationId xmlns:a16="http://schemas.microsoft.com/office/drawing/2014/main" id="{65E31811-ED5D-AFBB-149B-B2CE8B4A30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950" t="17174" r="3044" b="3408"/>
            <a:stretch/>
          </p:blipFill>
          <p:spPr>
            <a:xfrm>
              <a:off x="9792891" y="1777739"/>
              <a:ext cx="1963936" cy="1189683"/>
            </a:xfrm>
            <a:prstGeom prst="rect">
              <a:avLst/>
            </a:prstGeom>
            <a:effectLst>
              <a:outerShdw blurRad="50800" dist="38100" dir="2700000" algn="tl" rotWithShape="0">
                <a:prstClr val="black">
                  <a:alpha val="40000"/>
                </a:prstClr>
              </a:outerShdw>
            </a:effectLst>
          </p:spPr>
        </p:pic>
      </p:grpSp>
      <p:grpSp>
        <p:nvGrpSpPr>
          <p:cNvPr id="6" name="グループ化 5">
            <a:extLst>
              <a:ext uri="{FF2B5EF4-FFF2-40B4-BE49-F238E27FC236}">
                <a16:creationId xmlns:a16="http://schemas.microsoft.com/office/drawing/2014/main" id="{9E31FA46-B71C-273A-FD5D-7648D1330450}"/>
              </a:ext>
            </a:extLst>
          </p:cNvPr>
          <p:cNvGrpSpPr/>
          <p:nvPr/>
        </p:nvGrpSpPr>
        <p:grpSpPr>
          <a:xfrm>
            <a:off x="2759493" y="2868279"/>
            <a:ext cx="1916304" cy="1525773"/>
            <a:chOff x="2857089" y="1795388"/>
            <a:chExt cx="1916304" cy="1525773"/>
          </a:xfrm>
        </p:grpSpPr>
        <p:sp>
          <p:nvSpPr>
            <p:cNvPr id="8" name="テキスト ボックス 7">
              <a:extLst>
                <a:ext uri="{FF2B5EF4-FFF2-40B4-BE49-F238E27FC236}">
                  <a16:creationId xmlns:a16="http://schemas.microsoft.com/office/drawing/2014/main" id="{FDA4D040-2E9F-7F6C-9558-B5B53F953A53}"/>
                </a:ext>
              </a:extLst>
            </p:cNvPr>
            <p:cNvSpPr txBox="1"/>
            <p:nvPr/>
          </p:nvSpPr>
          <p:spPr>
            <a:xfrm>
              <a:off x="2951241"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※15</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sp>
          <p:nvSpPr>
            <p:cNvPr id="11" name="正方形/長方形 10">
              <a:extLst>
                <a:ext uri="{FF2B5EF4-FFF2-40B4-BE49-F238E27FC236}">
                  <a16:creationId xmlns:a16="http://schemas.microsoft.com/office/drawing/2014/main" id="{12EC7953-EA77-E793-0CDA-E187AD46DF08}"/>
                </a:ext>
              </a:extLst>
            </p:cNvPr>
            <p:cNvSpPr/>
            <p:nvPr/>
          </p:nvSpPr>
          <p:spPr>
            <a:xfrm>
              <a:off x="2857089" y="1795388"/>
              <a:ext cx="1916304" cy="1154384"/>
            </a:xfrm>
            <a:prstGeom prst="rect">
              <a:avLst/>
            </a:prstGeom>
            <a:solidFill>
              <a:schemeClr val="accent1">
                <a:alpha val="36000"/>
              </a:schemeClr>
            </a:solidFill>
            <a:ln w="3810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プリロール</a:t>
              </a:r>
              <a:endParaRPr kumimoji="1" lang="en-US" altLang="ja-JP" b="1" dirty="0"/>
            </a:p>
            <a:p>
              <a:pPr algn="ctr"/>
              <a:r>
                <a:rPr kumimoji="1" lang="ja-JP" altLang="en-US" b="1" dirty="0"/>
                <a:t>動画</a:t>
              </a:r>
              <a:r>
                <a:rPr kumimoji="1" lang="en-US" altLang="ja-JP" b="1" dirty="0"/>
                <a:t>CM</a:t>
              </a:r>
              <a:r>
                <a:rPr kumimoji="1" lang="ja-JP" altLang="en-US" b="1" dirty="0"/>
                <a:t>枠</a:t>
              </a:r>
            </a:p>
          </p:txBody>
        </p:sp>
      </p:grpSp>
      <p:sp>
        <p:nvSpPr>
          <p:cNvPr id="12" name="テキスト ボックス 11">
            <a:extLst>
              <a:ext uri="{FF2B5EF4-FFF2-40B4-BE49-F238E27FC236}">
                <a16:creationId xmlns:a16="http://schemas.microsoft.com/office/drawing/2014/main" id="{2542BADC-1424-F22C-BBA8-1E1062F785D1}"/>
              </a:ext>
            </a:extLst>
          </p:cNvPr>
          <p:cNvSpPr txBox="1"/>
          <p:nvPr/>
        </p:nvSpPr>
        <p:spPr>
          <a:xfrm>
            <a:off x="-1" y="5240918"/>
            <a:ext cx="12192001" cy="732688"/>
          </a:xfrm>
          <a:prstGeom prst="rect">
            <a:avLst/>
          </a:prstGeom>
          <a:solidFill>
            <a:srgbClr val="00003E"/>
          </a:solidFill>
        </p:spPr>
        <p:txBody>
          <a:bodyPr wrap="square" lIns="1728000" anchor="ctr">
            <a:noAutofit/>
          </a:bodyPr>
          <a:lstStyle/>
          <a:p>
            <a:pPr>
              <a:lnSpc>
                <a:spcPct val="120000"/>
              </a:lnSpc>
              <a:buClr>
                <a:srgbClr val="C00000"/>
              </a:buClr>
            </a:pPr>
            <a:r>
              <a:rPr kumimoji="1" lang="en-US" altLang="ja-JP" b="1" dirty="0">
                <a:solidFill>
                  <a:schemeClr val="bg1"/>
                </a:solidFill>
                <a:latin typeface="メイリオ" panose="020B0604030504040204" pitchFamily="50" charset="-128"/>
                <a:ea typeface="メイリオ" panose="020B0604030504040204" pitchFamily="50" charset="-128"/>
              </a:rPr>
              <a:t>LINE</a:t>
            </a:r>
            <a:r>
              <a:rPr kumimoji="1" lang="ja-JP" altLang="en-US" b="1">
                <a:solidFill>
                  <a:schemeClr val="bg1"/>
                </a:solidFill>
                <a:latin typeface="メイリオ" panose="020B0604030504040204" pitchFamily="50" charset="-128"/>
                <a:ea typeface="メイリオ" panose="020B0604030504040204" pitchFamily="50" charset="-128"/>
              </a:rPr>
              <a:t>ヤフー</a:t>
            </a:r>
            <a:r>
              <a:rPr lang="ja-JP" altLang="en-US" b="1">
                <a:solidFill>
                  <a:schemeClr val="bg1"/>
                </a:solidFill>
                <a:latin typeface="メイリオ" panose="020B0604030504040204" pitchFamily="50" charset="-128"/>
                <a:ea typeface="メイリオ" panose="020B0604030504040204" pitchFamily="50" charset="-128"/>
              </a:rPr>
              <a:t>が</a:t>
            </a:r>
            <a:r>
              <a:rPr lang="ja-JP" altLang="en-US" b="1" dirty="0">
                <a:solidFill>
                  <a:schemeClr val="bg1"/>
                </a:solidFill>
                <a:latin typeface="メイリオ" panose="020B0604030504040204" pitchFamily="50" charset="-128"/>
                <a:ea typeface="メイリオ" panose="020B0604030504040204" pitchFamily="50" charset="-128"/>
              </a:rPr>
              <a:t>販売</a:t>
            </a:r>
            <a:r>
              <a:rPr lang="ja-JP" altLang="en-US" b="1">
                <a:solidFill>
                  <a:schemeClr val="bg1"/>
                </a:solidFill>
                <a:latin typeface="メイリオ" panose="020B0604030504040204" pitchFamily="50" charset="-128"/>
                <a:ea typeface="メイリオ" panose="020B0604030504040204" pitchFamily="50" charset="-128"/>
              </a:rPr>
              <a:t>するバーチャル高校野球の広告商品で</a:t>
            </a:r>
            <a:r>
              <a:rPr lang="ja-JP" altLang="en-US" b="1" dirty="0">
                <a:solidFill>
                  <a:schemeClr val="bg1"/>
                </a:solidFill>
                <a:latin typeface="メイリオ" panose="020B0604030504040204" pitchFamily="50" charset="-128"/>
                <a:ea typeface="メイリオ" panose="020B0604030504040204" pitchFamily="50" charset="-128"/>
              </a:rPr>
              <a:t>は</a:t>
            </a:r>
            <a:endParaRPr lang="en-US" altLang="ja-JP" b="1" dirty="0">
              <a:solidFill>
                <a:schemeClr val="bg1"/>
              </a:solidFill>
              <a:latin typeface="メイリオ" panose="020B0604030504040204" pitchFamily="50" charset="-128"/>
              <a:ea typeface="メイリオ" panose="020B0604030504040204" pitchFamily="50" charset="-128"/>
            </a:endParaRPr>
          </a:p>
          <a:p>
            <a:pPr>
              <a:lnSpc>
                <a:spcPct val="120000"/>
              </a:lnSpc>
              <a:buClr>
                <a:srgbClr val="C00000"/>
              </a:buClr>
            </a:pPr>
            <a:r>
              <a:rPr kumimoji="1" lang="ja-JP" altLang="en-US" b="1" dirty="0">
                <a:solidFill>
                  <a:schemeClr val="bg1"/>
                </a:solidFill>
                <a:latin typeface="メイリオ" panose="020B0604030504040204" pitchFamily="50" charset="-128"/>
                <a:ea typeface="メイリオ" panose="020B0604030504040204" pitchFamily="50" charset="-128"/>
              </a:rPr>
              <a:t>ロゴ動画及び「本日の配信予定」のオプション商品は販売いたしません</a:t>
            </a:r>
            <a:endParaRPr kumimoji="1" lang="en-US" altLang="ja-JP" b="1" dirty="0">
              <a:solidFill>
                <a:schemeClr val="bg1"/>
              </a:solidFill>
              <a:latin typeface="メイリオ" panose="020B0604030504040204" pitchFamily="50" charset="-128"/>
              <a:ea typeface="メイリオ" panose="020B0604030504040204" pitchFamily="50" charset="-128"/>
            </a:endParaRPr>
          </a:p>
        </p:txBody>
      </p:sp>
      <p:sp>
        <p:nvSpPr>
          <p:cNvPr id="13" name="二等辺三角形 40">
            <a:extLst>
              <a:ext uri="{FF2B5EF4-FFF2-40B4-BE49-F238E27FC236}">
                <a16:creationId xmlns:a16="http://schemas.microsoft.com/office/drawing/2014/main" id="{FE161C77-2AF7-78C0-0119-950AC1E85B2E}"/>
              </a:ext>
            </a:extLst>
          </p:cNvPr>
          <p:cNvSpPr/>
          <p:nvPr/>
        </p:nvSpPr>
        <p:spPr>
          <a:xfrm rot="5400000">
            <a:off x="2343680"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41">
            <a:extLst>
              <a:ext uri="{FF2B5EF4-FFF2-40B4-BE49-F238E27FC236}">
                <a16:creationId xmlns:a16="http://schemas.microsoft.com/office/drawing/2014/main" id="{5879AF22-816D-6C03-465C-114E7DB7C054}"/>
              </a:ext>
            </a:extLst>
          </p:cNvPr>
          <p:cNvSpPr/>
          <p:nvPr/>
        </p:nvSpPr>
        <p:spPr>
          <a:xfrm rot="5400000">
            <a:off x="4758451"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42">
            <a:extLst>
              <a:ext uri="{FF2B5EF4-FFF2-40B4-BE49-F238E27FC236}">
                <a16:creationId xmlns:a16="http://schemas.microsoft.com/office/drawing/2014/main" id="{D31D6663-5BD1-CD9D-C24C-56BAE1537932}"/>
              </a:ext>
            </a:extLst>
          </p:cNvPr>
          <p:cNvSpPr/>
          <p:nvPr/>
        </p:nvSpPr>
        <p:spPr>
          <a:xfrm rot="5400000">
            <a:off x="7045637"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43">
            <a:extLst>
              <a:ext uri="{FF2B5EF4-FFF2-40B4-BE49-F238E27FC236}">
                <a16:creationId xmlns:a16="http://schemas.microsoft.com/office/drawing/2014/main" id="{32D50812-E34A-4D47-0F68-D777C6EBB977}"/>
              </a:ext>
            </a:extLst>
          </p:cNvPr>
          <p:cNvSpPr/>
          <p:nvPr/>
        </p:nvSpPr>
        <p:spPr>
          <a:xfrm rot="5400000">
            <a:off x="9332823"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94C3664E-C06B-12E8-229C-D876943DF841}"/>
              </a:ext>
            </a:extLst>
          </p:cNvPr>
          <p:cNvGrpSpPr/>
          <p:nvPr/>
        </p:nvGrpSpPr>
        <p:grpSpPr>
          <a:xfrm>
            <a:off x="240228" y="2868279"/>
            <a:ext cx="2020798" cy="1154384"/>
            <a:chOff x="284480" y="1864838"/>
            <a:chExt cx="2020798" cy="1154384"/>
          </a:xfrm>
        </p:grpSpPr>
        <p:pic>
          <p:nvPicPr>
            <p:cNvPr id="18" name="図 17">
              <a:extLst>
                <a:ext uri="{FF2B5EF4-FFF2-40B4-BE49-F238E27FC236}">
                  <a16:creationId xmlns:a16="http://schemas.microsoft.com/office/drawing/2014/main" id="{89104F9A-1598-5D90-7945-FFDB2E98856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1121" t="29205" r="39453" b="30004"/>
            <a:stretch/>
          </p:blipFill>
          <p:spPr>
            <a:xfrm>
              <a:off x="284480" y="1864838"/>
              <a:ext cx="2020798" cy="1154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9" name="二等辺三角形 45">
              <a:extLst>
                <a:ext uri="{FF2B5EF4-FFF2-40B4-BE49-F238E27FC236}">
                  <a16:creationId xmlns:a16="http://schemas.microsoft.com/office/drawing/2014/main" id="{6B1F2328-D0E6-98C9-DBAD-2F80458189EB}"/>
                </a:ext>
              </a:extLst>
            </p:cNvPr>
            <p:cNvSpPr/>
            <p:nvPr/>
          </p:nvSpPr>
          <p:spPr>
            <a:xfrm rot="5400000">
              <a:off x="1164359" y="2194438"/>
              <a:ext cx="487779" cy="495184"/>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9DE02182-1238-1B9B-FA26-EAD4283890BC}"/>
              </a:ext>
            </a:extLst>
          </p:cNvPr>
          <p:cNvGrpSpPr/>
          <p:nvPr/>
        </p:nvGrpSpPr>
        <p:grpSpPr>
          <a:xfrm>
            <a:off x="5174264" y="2850630"/>
            <a:ext cx="1788719" cy="1543422"/>
            <a:chOff x="5253707" y="1777739"/>
            <a:chExt cx="1788719" cy="1543422"/>
          </a:xfrm>
        </p:grpSpPr>
        <p:sp>
          <p:nvSpPr>
            <p:cNvPr id="21" name="テキスト ボックス 20">
              <a:extLst>
                <a:ext uri="{FF2B5EF4-FFF2-40B4-BE49-F238E27FC236}">
                  <a16:creationId xmlns:a16="http://schemas.microsoft.com/office/drawing/2014/main" id="{CB337575-3518-227C-908C-49549E383DE8}"/>
                </a:ext>
              </a:extLst>
            </p:cNvPr>
            <p:cNvSpPr txBox="1"/>
            <p:nvPr/>
          </p:nvSpPr>
          <p:spPr>
            <a:xfrm>
              <a:off x="5284066" y="3059551"/>
              <a:ext cx="1728000" cy="261610"/>
            </a:xfrm>
            <a:prstGeom prst="homePlate">
              <a:avLst/>
            </a:prstGeom>
            <a:solidFill>
              <a:schemeClr val="bg1">
                <a:lumMod val="50000"/>
              </a:scheme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bg1"/>
                  </a:solidFill>
                  <a:effectLst/>
                  <a:uLnTx/>
                  <a:uFillTx/>
                  <a:latin typeface="+mn-ea"/>
                  <a:cs typeface="+mn-cs"/>
                </a:rPr>
                <a:t>ロゴ動画　</a:t>
              </a: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pic>
          <p:nvPicPr>
            <p:cNvPr id="22" name="図 21">
              <a:extLst>
                <a:ext uri="{FF2B5EF4-FFF2-40B4-BE49-F238E27FC236}">
                  <a16:creationId xmlns:a16="http://schemas.microsoft.com/office/drawing/2014/main" id="{48847AFF-5135-A49D-64EF-EC99460DF6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3707" y="1777739"/>
              <a:ext cx="1788719" cy="1189683"/>
            </a:xfrm>
            <a:prstGeom prst="rect">
              <a:avLst/>
            </a:prstGeom>
            <a:effectLst>
              <a:outerShdw blurRad="50800" dist="38100" dir="2700000" algn="tl" rotWithShape="0">
                <a:prstClr val="black">
                  <a:alpha val="40000"/>
                </a:prstClr>
              </a:outerShdw>
            </a:effectLst>
          </p:spPr>
        </p:pic>
        <p:grpSp>
          <p:nvGrpSpPr>
            <p:cNvPr id="23" name="グループ化 22">
              <a:extLst>
                <a:ext uri="{FF2B5EF4-FFF2-40B4-BE49-F238E27FC236}">
                  <a16:creationId xmlns:a16="http://schemas.microsoft.com/office/drawing/2014/main" id="{143EAAE8-AE65-CBBD-301D-3BD95C82BFD2}"/>
                </a:ext>
              </a:extLst>
            </p:cNvPr>
            <p:cNvGrpSpPr/>
            <p:nvPr/>
          </p:nvGrpSpPr>
          <p:grpSpPr>
            <a:xfrm>
              <a:off x="5322798" y="2539160"/>
              <a:ext cx="1650536" cy="304916"/>
              <a:chOff x="5326796" y="2608610"/>
              <a:chExt cx="1650536" cy="304916"/>
            </a:xfrm>
          </p:grpSpPr>
          <p:sp>
            <p:nvSpPr>
              <p:cNvPr id="24" name="正方形/長方形 23">
                <a:extLst>
                  <a:ext uri="{FF2B5EF4-FFF2-40B4-BE49-F238E27FC236}">
                    <a16:creationId xmlns:a16="http://schemas.microsoft.com/office/drawing/2014/main" id="{EAE8B513-5CA6-6115-03A4-E8841D4C8A1E}"/>
                  </a:ext>
                </a:extLst>
              </p:cNvPr>
              <p:cNvSpPr/>
              <p:nvPr/>
            </p:nvSpPr>
            <p:spPr>
              <a:xfrm>
                <a:off x="5326796" y="2608610"/>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dirty="0">
                    <a:solidFill>
                      <a:schemeClr val="bg1"/>
                    </a:solidFill>
                  </a:rPr>
                  <a:t>ロゴ</a:t>
                </a:r>
              </a:p>
            </p:txBody>
          </p:sp>
          <p:sp>
            <p:nvSpPr>
              <p:cNvPr id="25" name="正方形/長方形 24">
                <a:extLst>
                  <a:ext uri="{FF2B5EF4-FFF2-40B4-BE49-F238E27FC236}">
                    <a16:creationId xmlns:a16="http://schemas.microsoft.com/office/drawing/2014/main" id="{0EBCC5A4-B18E-1976-7EF2-6894164EE00F}"/>
                  </a:ext>
                </a:extLst>
              </p:cNvPr>
              <p:cNvSpPr/>
              <p:nvPr/>
            </p:nvSpPr>
            <p:spPr>
              <a:xfrm>
                <a:off x="5931585" y="26098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sp>
            <p:nvSpPr>
              <p:cNvPr id="26" name="正方形/長方形 25">
                <a:extLst>
                  <a:ext uri="{FF2B5EF4-FFF2-40B4-BE49-F238E27FC236}">
                    <a16:creationId xmlns:a16="http://schemas.microsoft.com/office/drawing/2014/main" id="{25E9A5D5-42C8-7370-DC6F-DBD3F6D4FE74}"/>
                  </a:ext>
                </a:extLst>
              </p:cNvPr>
              <p:cNvSpPr/>
              <p:nvPr/>
            </p:nvSpPr>
            <p:spPr>
              <a:xfrm>
                <a:off x="6536374" y="26126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grpSp>
      </p:grpSp>
      <p:grpSp>
        <p:nvGrpSpPr>
          <p:cNvPr id="27" name="グループ化 26">
            <a:extLst>
              <a:ext uri="{FF2B5EF4-FFF2-40B4-BE49-F238E27FC236}">
                <a16:creationId xmlns:a16="http://schemas.microsoft.com/office/drawing/2014/main" id="{C6ABF5B9-7D69-C158-CAC2-F304A8B8D83A}"/>
              </a:ext>
            </a:extLst>
          </p:cNvPr>
          <p:cNvGrpSpPr/>
          <p:nvPr/>
        </p:nvGrpSpPr>
        <p:grpSpPr>
          <a:xfrm>
            <a:off x="7461450" y="2868201"/>
            <a:ext cx="1788719" cy="1525851"/>
            <a:chOff x="7589906" y="1795310"/>
            <a:chExt cx="1788719" cy="1525851"/>
          </a:xfrm>
        </p:grpSpPr>
        <p:sp>
          <p:nvSpPr>
            <p:cNvPr id="28" name="テキスト ボックス 27">
              <a:extLst>
                <a:ext uri="{FF2B5EF4-FFF2-40B4-BE49-F238E27FC236}">
                  <a16:creationId xmlns:a16="http://schemas.microsoft.com/office/drawing/2014/main" id="{7DA409D6-7941-CB85-E6AB-40446340D410}"/>
                </a:ext>
              </a:extLst>
            </p:cNvPr>
            <p:cNvSpPr txBox="1"/>
            <p:nvPr/>
          </p:nvSpPr>
          <p:spPr>
            <a:xfrm>
              <a:off x="7620265"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grpSp>
          <p:nvGrpSpPr>
            <p:cNvPr id="29" name="グループ化 28">
              <a:extLst>
                <a:ext uri="{FF2B5EF4-FFF2-40B4-BE49-F238E27FC236}">
                  <a16:creationId xmlns:a16="http://schemas.microsoft.com/office/drawing/2014/main" id="{909D92E2-DD08-7474-E75D-B01053A686C9}"/>
                </a:ext>
              </a:extLst>
            </p:cNvPr>
            <p:cNvGrpSpPr/>
            <p:nvPr/>
          </p:nvGrpSpPr>
          <p:grpSpPr>
            <a:xfrm>
              <a:off x="7589906" y="1795310"/>
              <a:ext cx="1788719" cy="1189683"/>
              <a:chOff x="8480790" y="3423643"/>
              <a:chExt cx="3485708" cy="2318357"/>
            </a:xfrm>
          </p:grpSpPr>
          <p:pic>
            <p:nvPicPr>
              <p:cNvPr id="30" name="図 29">
                <a:extLst>
                  <a:ext uri="{FF2B5EF4-FFF2-40B4-BE49-F238E27FC236}">
                    <a16:creationId xmlns:a16="http://schemas.microsoft.com/office/drawing/2014/main" id="{DE0DB143-00B8-C575-E7A2-2B722DF425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0790" y="3423643"/>
                <a:ext cx="3485708" cy="2318357"/>
              </a:xfrm>
              <a:prstGeom prst="rect">
                <a:avLst/>
              </a:prstGeom>
              <a:effectLst>
                <a:outerShdw blurRad="50800" dist="38100" dir="2700000" algn="tl" rotWithShape="0">
                  <a:prstClr val="black">
                    <a:alpha val="40000"/>
                  </a:prstClr>
                </a:outerShdw>
              </a:effectLst>
            </p:spPr>
          </p:pic>
          <p:sp>
            <p:nvSpPr>
              <p:cNvPr id="31" name="テキスト ボックス 30">
                <a:extLst>
                  <a:ext uri="{FF2B5EF4-FFF2-40B4-BE49-F238E27FC236}">
                    <a16:creationId xmlns:a16="http://schemas.microsoft.com/office/drawing/2014/main" id="{FB6FDFF4-9FE6-B129-6B7B-D6E9ABB43FF1}"/>
                  </a:ext>
                </a:extLst>
              </p:cNvPr>
              <p:cNvSpPr txBox="1"/>
              <p:nvPr/>
            </p:nvSpPr>
            <p:spPr>
              <a:xfrm>
                <a:off x="8482865" y="3765232"/>
                <a:ext cx="3481559" cy="1773696"/>
              </a:xfrm>
              <a:prstGeom prst="rect">
                <a:avLst/>
              </a:prstGeom>
              <a:solidFill>
                <a:schemeClr val="bg1">
                  <a:alpha val="34000"/>
                </a:schemeClr>
              </a:solidFill>
            </p:spPr>
            <p:txBody>
              <a:bodyPr wrap="square" rtlCol="0">
                <a:spAutoFit/>
              </a:bodyPr>
              <a:lstStyle/>
              <a:p>
                <a:pPr algn="ctr">
                  <a:lnSpc>
                    <a:spcPct val="150000"/>
                  </a:lnSpc>
                </a:pPr>
                <a:r>
                  <a:rPr kumimoji="1" lang="ja-JP" altLang="en-US" sz="600" b="1" dirty="0"/>
                  <a:t>本日の配信予定</a:t>
                </a:r>
                <a:endParaRPr kumimoji="1" lang="en-US" altLang="ja-JP" sz="600" b="1" dirty="0"/>
              </a:p>
              <a:p>
                <a:pPr algn="ctr">
                  <a:lnSpc>
                    <a:spcPct val="150000"/>
                  </a:lnSpc>
                </a:pPr>
                <a:endParaRPr lang="en-US" altLang="ja-JP" sz="600" b="1" dirty="0"/>
              </a:p>
              <a:p>
                <a:pPr algn="ctr">
                  <a:lnSpc>
                    <a:spcPct val="150000"/>
                  </a:lnSpc>
                </a:pPr>
                <a:endParaRPr kumimoji="1" lang="en-US" altLang="ja-JP" sz="600" b="1" dirty="0"/>
              </a:p>
              <a:p>
                <a:pPr algn="ctr">
                  <a:lnSpc>
                    <a:spcPct val="150000"/>
                  </a:lnSpc>
                </a:pPr>
                <a:r>
                  <a:rPr lang="ja-JP" altLang="en-US" sz="600" b="1" dirty="0"/>
                  <a:t>第一試合 </a:t>
                </a:r>
                <a:r>
                  <a:rPr lang="en-US" altLang="ja-JP" sz="600" b="1" dirty="0"/>
                  <a:t>09:30~ </a:t>
                </a:r>
                <a:r>
                  <a:rPr lang="ja-JP" altLang="en-US" sz="600" b="1" dirty="0"/>
                  <a:t>国学院久我山</a:t>
                </a:r>
                <a:r>
                  <a:rPr lang="en-US" altLang="ja-JP" sz="600" b="1" dirty="0"/>
                  <a:t>VS</a:t>
                </a:r>
                <a:r>
                  <a:rPr lang="ja-JP" altLang="en-US" sz="600" b="1" dirty="0"/>
                  <a:t>大阪桐蔭</a:t>
                </a:r>
                <a:endParaRPr lang="en-US" altLang="ja-JP" sz="600" b="1" dirty="0"/>
              </a:p>
              <a:p>
                <a:pPr algn="ctr">
                  <a:lnSpc>
                    <a:spcPct val="150000"/>
                  </a:lnSpc>
                </a:pPr>
                <a:r>
                  <a:rPr kumimoji="1" lang="ja-JP" altLang="en-US" sz="600" b="1" dirty="0"/>
                  <a:t>第二試合 </a:t>
                </a:r>
                <a:r>
                  <a:rPr kumimoji="1" lang="en-US" altLang="ja-JP" sz="600" b="1" dirty="0"/>
                  <a:t>12:00</a:t>
                </a:r>
                <a:r>
                  <a:rPr lang="en-US" altLang="ja-JP" sz="600" b="1" dirty="0"/>
                  <a:t>~</a:t>
                </a:r>
                <a:r>
                  <a:rPr lang="ja-JP" altLang="en-US" sz="600" b="1" dirty="0"/>
                  <a:t> 星稜</a:t>
                </a:r>
                <a:r>
                  <a:rPr lang="en-US" altLang="ja-JP" sz="600" b="1" dirty="0"/>
                  <a:t>VS</a:t>
                </a:r>
                <a:r>
                  <a:rPr lang="ja-JP" altLang="en-US" sz="600" b="1" dirty="0"/>
                  <a:t>明徳義塾</a:t>
                </a:r>
                <a:endParaRPr lang="en-US" altLang="ja-JP" sz="600" b="1" dirty="0"/>
              </a:p>
              <a:p>
                <a:pPr algn="ctr">
                  <a:lnSpc>
                    <a:spcPct val="150000"/>
                  </a:lnSpc>
                </a:pPr>
                <a:r>
                  <a:rPr kumimoji="1" lang="ja-JP" altLang="en-US" sz="600" b="1" dirty="0"/>
                  <a:t>第三試合 </a:t>
                </a:r>
                <a:r>
                  <a:rPr kumimoji="1" lang="en-US" altLang="ja-JP" sz="600" b="1" dirty="0"/>
                  <a:t>14:30~ </a:t>
                </a:r>
                <a:r>
                  <a:rPr kumimoji="1" lang="ja-JP" altLang="en-US" sz="600" b="1" dirty="0"/>
                  <a:t>光星学院</a:t>
                </a:r>
                <a:r>
                  <a:rPr kumimoji="1" lang="en-US" altLang="ja-JP" sz="600" b="1" dirty="0"/>
                  <a:t>VS</a:t>
                </a:r>
                <a:r>
                  <a:rPr kumimoji="1" lang="ja-JP" altLang="en-US" sz="600" b="1" dirty="0"/>
                  <a:t>智辯和歌山</a:t>
                </a:r>
              </a:p>
            </p:txBody>
          </p:sp>
          <p:pic>
            <p:nvPicPr>
              <p:cNvPr id="32" name="図 31">
                <a:extLst>
                  <a:ext uri="{FF2B5EF4-FFF2-40B4-BE49-F238E27FC236}">
                    <a16:creationId xmlns:a16="http://schemas.microsoft.com/office/drawing/2014/main" id="{ABD206EF-8820-5EEF-7D7F-AD408A4B5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10900" y="4138998"/>
                <a:ext cx="825488" cy="326034"/>
              </a:xfrm>
              <a:prstGeom prst="rect">
                <a:avLst/>
              </a:prstGeom>
            </p:spPr>
          </p:pic>
          <p:cxnSp>
            <p:nvCxnSpPr>
              <p:cNvPr id="33" name="直線コネクタ 32">
                <a:extLst>
                  <a:ext uri="{FF2B5EF4-FFF2-40B4-BE49-F238E27FC236}">
                    <a16:creationId xmlns:a16="http://schemas.microsoft.com/office/drawing/2014/main" id="{D03581D2-07BB-4E81-0AA6-B32B5A6CFE73}"/>
                  </a:ext>
                </a:extLst>
              </p:cNvPr>
              <p:cNvCxnSpPr>
                <a:cxnSpLocks/>
              </p:cNvCxnSpPr>
              <p:nvPr/>
            </p:nvCxnSpPr>
            <p:spPr>
              <a:xfrm>
                <a:off x="8950528" y="4599044"/>
                <a:ext cx="25462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4" name="テキスト ボックス 33">
            <a:extLst>
              <a:ext uri="{FF2B5EF4-FFF2-40B4-BE49-F238E27FC236}">
                <a16:creationId xmlns:a16="http://schemas.microsoft.com/office/drawing/2014/main" id="{C017B1B3-4569-1F3B-5F63-A8ECE5625AF5}"/>
              </a:ext>
            </a:extLst>
          </p:cNvPr>
          <p:cNvSpPr txBox="1"/>
          <p:nvPr/>
        </p:nvSpPr>
        <p:spPr>
          <a:xfrm>
            <a:off x="386627" y="4125063"/>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中継前</a:t>
            </a:r>
          </a:p>
        </p:txBody>
      </p:sp>
      <p:sp>
        <p:nvSpPr>
          <p:cNvPr id="35" name="正方形/長方形 34">
            <a:extLst>
              <a:ext uri="{FF2B5EF4-FFF2-40B4-BE49-F238E27FC236}">
                <a16:creationId xmlns:a16="http://schemas.microsoft.com/office/drawing/2014/main" id="{B940D197-4A42-7DD3-1047-70A3ECA41C39}"/>
              </a:ext>
            </a:extLst>
          </p:cNvPr>
          <p:cNvSpPr/>
          <p:nvPr/>
        </p:nvSpPr>
        <p:spPr>
          <a:xfrm>
            <a:off x="7898877" y="2998316"/>
            <a:ext cx="948229" cy="456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B887EBD2-F03A-A2AA-244B-1646C12262DD}"/>
              </a:ext>
            </a:extLst>
          </p:cNvPr>
          <p:cNvSpPr txBox="1"/>
          <p:nvPr/>
        </p:nvSpPr>
        <p:spPr>
          <a:xfrm>
            <a:off x="2777576" y="2556610"/>
            <a:ext cx="1897552" cy="369332"/>
          </a:xfrm>
          <a:prstGeom prst="rect">
            <a:avLst/>
          </a:prstGeom>
          <a:noFill/>
        </p:spPr>
        <p:txBody>
          <a:bodyPr wrap="square" rtlCol="0">
            <a:spAutoFit/>
          </a:bodyPr>
          <a:lstStyle/>
          <a:p>
            <a:pPr algn="ctr"/>
            <a:r>
              <a:rPr lang="ja-JP" altLang="en-US" b="1" dirty="0">
                <a:solidFill>
                  <a:srgbClr val="C00000"/>
                </a:solidFill>
              </a:rPr>
              <a:t>購入可</a:t>
            </a:r>
            <a:endParaRPr kumimoji="1" lang="ja-JP" altLang="en-US" b="1" dirty="0">
              <a:solidFill>
                <a:srgbClr val="C00000"/>
              </a:solidFill>
            </a:endParaRPr>
          </a:p>
        </p:txBody>
      </p:sp>
      <p:sp>
        <p:nvSpPr>
          <p:cNvPr id="37" name="正方形/長方形 36">
            <a:extLst>
              <a:ext uri="{FF2B5EF4-FFF2-40B4-BE49-F238E27FC236}">
                <a16:creationId xmlns:a16="http://schemas.microsoft.com/office/drawing/2014/main" id="{69376A5F-6378-8E23-03EA-0ECBD20F6F40}"/>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プリロール動画広告配信後、</a:t>
            </a:r>
            <a:r>
              <a:rPr kumimoji="1" lang="en-US" altLang="ja-JP" sz="2000" b="1" dirty="0">
                <a:solidFill>
                  <a:srgbClr val="00003E"/>
                </a:solidFill>
                <a:latin typeface="メイリオ" panose="020B0604030504040204" pitchFamily="50" charset="-128"/>
                <a:ea typeface="メイリオ" panose="020B0604030504040204" pitchFamily="50" charset="-128"/>
              </a:rPr>
              <a:t>LIVE</a:t>
            </a:r>
            <a:r>
              <a:rPr kumimoji="1" lang="ja-JP" altLang="en-US" sz="2000" b="1" dirty="0">
                <a:solidFill>
                  <a:srgbClr val="00003E"/>
                </a:solidFill>
                <a:latin typeface="メイリオ" panose="020B0604030504040204" pitchFamily="50" charset="-128"/>
                <a:ea typeface="メイリオ" panose="020B0604030504040204" pitchFamily="50" charset="-128"/>
              </a:rPr>
              <a:t>中継前に</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ロゴ動画と「本日の配信予定」動画に他社様のロゴが掲出されることがあります</a:t>
            </a:r>
          </a:p>
        </p:txBody>
      </p:sp>
    </p:spTree>
    <p:extLst>
      <p:ext uri="{BB962C8B-B14F-4D97-AF65-F5344CB8AC3E}">
        <p14:creationId xmlns:p14="http://schemas.microsoft.com/office/powerpoint/2010/main" val="3920110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9B23-A708-8C11-196B-BBC09C73B055}"/>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83AB33CF-15B7-719D-54F9-F328838EADCD}"/>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0ED41A6D-6F18-6719-FDC2-EC9298EED4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AD702567-05B9-4C09-412F-7C9F6A1DF583}"/>
              </a:ext>
            </a:extLst>
          </p:cNvPr>
          <p:cNvSpPr>
            <a:spLocks noGrp="1"/>
          </p:cNvSpPr>
          <p:nvPr>
            <p:ph type="body" sz="quarter" idx="10"/>
          </p:nvPr>
        </p:nvSpPr>
        <p:spPr/>
        <p:txBody>
          <a:bodyPr/>
          <a:lstStyle/>
          <a:p>
            <a:r>
              <a:rPr lang="ja-JP" altLang="en-US"/>
              <a:t>レギュレーション</a:t>
            </a:r>
            <a:endParaRPr kumimoji="1" lang="ja-JP" altLang="en-US" dirty="0"/>
          </a:p>
        </p:txBody>
      </p:sp>
      <p:graphicFrame>
        <p:nvGraphicFramePr>
          <p:cNvPr id="10" name="表 9">
            <a:extLst>
              <a:ext uri="{FF2B5EF4-FFF2-40B4-BE49-F238E27FC236}">
                <a16:creationId xmlns:a16="http://schemas.microsoft.com/office/drawing/2014/main" id="{061949E9-EE3F-BB28-3D89-62A7B0A99086}"/>
              </a:ext>
            </a:extLst>
          </p:cNvPr>
          <p:cNvGraphicFramePr>
            <a:graphicFrameLocks noGrp="1"/>
          </p:cNvGraphicFramePr>
          <p:nvPr>
            <p:extLst>
              <p:ext uri="{D42A27DB-BD31-4B8C-83A1-F6EECF244321}">
                <p14:modId xmlns:p14="http://schemas.microsoft.com/office/powerpoint/2010/main" val="2354239961"/>
              </p:ext>
            </p:extLst>
          </p:nvPr>
        </p:nvGraphicFramePr>
        <p:xfrm>
          <a:off x="334593" y="1313553"/>
          <a:ext cx="11485230" cy="4238429"/>
        </p:xfrm>
        <a:graphic>
          <a:graphicData uri="http://schemas.openxmlformats.org/drawingml/2006/table">
            <a:tbl>
              <a:tblPr>
                <a:tableStyleId>{5C22544A-7EE6-4342-B048-85BDC9FD1C3A}</a:tableStyleId>
              </a:tblPr>
              <a:tblGrid>
                <a:gridCol w="1098207">
                  <a:extLst>
                    <a:ext uri="{9D8B030D-6E8A-4147-A177-3AD203B41FA5}">
                      <a16:colId xmlns:a16="http://schemas.microsoft.com/office/drawing/2014/main" val="20000"/>
                    </a:ext>
                  </a:extLst>
                </a:gridCol>
                <a:gridCol w="2849986">
                  <a:extLst>
                    <a:ext uri="{9D8B030D-6E8A-4147-A177-3AD203B41FA5}">
                      <a16:colId xmlns:a16="http://schemas.microsoft.com/office/drawing/2014/main" val="20001"/>
                    </a:ext>
                  </a:extLst>
                </a:gridCol>
                <a:gridCol w="7537037">
                  <a:extLst>
                    <a:ext uri="{9D8B030D-6E8A-4147-A177-3AD203B41FA5}">
                      <a16:colId xmlns:a16="http://schemas.microsoft.com/office/drawing/2014/main" val="20002"/>
                    </a:ext>
                  </a:extLst>
                </a:gridCol>
              </a:tblGrid>
              <a:tr h="259971">
                <a:tc gridSpan="2">
                  <a:txBody>
                    <a:bodyPr/>
                    <a:lstStyle/>
                    <a:p>
                      <a:pPr algn="ctr"/>
                      <a:r>
                        <a:rPr kumimoji="0" lang="ja-JP" altLang="en-US" sz="1300" b="1" dirty="0">
                          <a:solidFill>
                            <a:schemeClr val="bg1"/>
                          </a:solidFill>
                          <a:latin typeface="+mn-ea"/>
                          <a:ea typeface="+mn-ea"/>
                        </a:rPr>
                        <a:t>掲載方法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ローテーション</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9971">
                <a:tc gridSpan="2">
                  <a:txBody>
                    <a:bodyPr/>
                    <a:lstStyle/>
                    <a:p>
                      <a:pPr algn="ctr"/>
                      <a:r>
                        <a:rPr kumimoji="0" lang="ja-JP" altLang="en-US" sz="1300" b="1" dirty="0">
                          <a:solidFill>
                            <a:schemeClr val="bg1"/>
                          </a:solidFill>
                          <a:latin typeface="+mn-ea"/>
                          <a:ea typeface="+mn-ea"/>
                        </a:rPr>
                        <a:t>映像表示方法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プログレッシブ</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59971">
                <a:tc rowSpan="9">
                  <a:txBody>
                    <a:bodyPr/>
                    <a:lstStyle/>
                    <a:p>
                      <a:pPr algn="ctr"/>
                      <a:r>
                        <a:rPr kumimoji="0" lang="ja-JP" altLang="en-US" sz="1300" b="1" dirty="0">
                          <a:solidFill>
                            <a:schemeClr val="bg1"/>
                          </a:solidFill>
                          <a:latin typeface="+mn-ea"/>
                          <a:ea typeface="+mn-ea"/>
                        </a:rPr>
                        <a:t>原稿規定</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a:txBody>
                    <a:bodyPr/>
                    <a:lstStyle/>
                    <a:p>
                      <a:pPr algn="ctr"/>
                      <a:r>
                        <a:rPr kumimoji="0" lang="ja-JP" altLang="en-US" sz="1300" b="1" dirty="0">
                          <a:solidFill>
                            <a:schemeClr val="bg1"/>
                          </a:solidFill>
                          <a:latin typeface="+mn-ea"/>
                          <a:ea typeface="+mn-ea"/>
                        </a:rPr>
                        <a:t>サイズ</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左右</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1280×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天地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720pix</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以上</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2"/>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画角</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16</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9</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441727">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ファイル形式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推奨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テープ搬入など、お持ちの原稿でご相談ください</a:t>
                      </a:r>
                      <a:endParaRPr kumimoji="0"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4125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コーデック</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tabLst>
                          <a:tab pos="447675" algn="l"/>
                        </a:tabLst>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－映像：</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H264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音声：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AAC</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容量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規定なし</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6"/>
                  </a:ext>
                </a:extLst>
              </a:tr>
              <a:tr h="412550">
                <a:tc vMerge="1">
                  <a:txBody>
                    <a:bodyPr/>
                    <a:lstStyle/>
                    <a:p>
                      <a:endParaRPr kumimoji="1" lang="ja-JP" altLang="en-US"/>
                    </a:p>
                  </a:txBody>
                  <a:tcPr/>
                </a:tc>
                <a:tc>
                  <a:txBody>
                    <a:bodyPr/>
                    <a:lstStyle/>
                    <a:p>
                      <a:pPr algn="ctr"/>
                      <a:r>
                        <a:rPr kumimoji="0" lang="ja-JP" altLang="en-US" sz="1300" b="1" dirty="0">
                          <a:solidFill>
                            <a:schemeClr val="bg1"/>
                          </a:solidFill>
                          <a:latin typeface="+mn-ea"/>
                          <a:ea typeface="+mn-ea"/>
                        </a:rPr>
                        <a:t>フレームレート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29.97 fps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または</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 fps</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13691000"/>
                  </a:ext>
                </a:extLst>
              </a:tr>
              <a:tr h="281926">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秒数</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15</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秒の場合には</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で換算致します。　</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5938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ビットレート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5Mbps</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以内</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配信レートとは異なります。また高画質もお受けできますが、表示はユーザーの通信環境に影響を受けるため、保証はできません。ご了承ください。</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412550">
                <a:tc vMerge="1">
                  <a:txBody>
                    <a:bodyPr/>
                    <a:lstStyle/>
                    <a:p>
                      <a:pPr algn="ctr"/>
                      <a:endParaRPr kumimoji="0" lang="ja-JP" altLang="en-US" sz="900">
                        <a:solidFill>
                          <a:schemeClr val="bg1"/>
                        </a:solidFill>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ctr"/>
                      <a:r>
                        <a:rPr kumimoji="0" lang="ja-JP" altLang="en-US" sz="1300" b="1" dirty="0">
                          <a:solidFill>
                            <a:schemeClr val="bg1"/>
                          </a:solidFill>
                          <a:latin typeface="+mn-ea"/>
                          <a:ea typeface="+mn-ea"/>
                        </a:rPr>
                        <a:t>ラウドネス</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平均ラウドネス値の目標　</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-24LKFS</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1db</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05955188"/>
                  </a:ext>
                </a:extLst>
              </a:tr>
              <a:tr h="259971">
                <a:tc gridSpan="2">
                  <a:txBody>
                    <a:bodyPr/>
                    <a:lstStyle/>
                    <a:p>
                      <a:pPr algn="ctr"/>
                      <a:r>
                        <a:rPr kumimoji="0" lang="ja-JP" altLang="en-US" sz="1300" b="1" dirty="0">
                          <a:solidFill>
                            <a:schemeClr val="bg1"/>
                          </a:solidFill>
                          <a:latin typeface="+mn-ea"/>
                          <a:ea typeface="+mn-ea"/>
                        </a:rPr>
                        <a:t>入稿期限</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営業日前</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bl>
          </a:graphicData>
        </a:graphic>
      </p:graphicFrame>
      <p:grpSp>
        <p:nvGrpSpPr>
          <p:cNvPr id="38" name="グループ化 37">
            <a:extLst>
              <a:ext uri="{FF2B5EF4-FFF2-40B4-BE49-F238E27FC236}">
                <a16:creationId xmlns:a16="http://schemas.microsoft.com/office/drawing/2014/main" id="{E55F5F31-C1C2-116D-14B7-AC2A0101E7B6}"/>
              </a:ext>
            </a:extLst>
          </p:cNvPr>
          <p:cNvGrpSpPr/>
          <p:nvPr/>
        </p:nvGrpSpPr>
        <p:grpSpPr>
          <a:xfrm>
            <a:off x="334594" y="804560"/>
            <a:ext cx="4192581" cy="475556"/>
            <a:chOff x="1864494" y="2501926"/>
            <a:chExt cx="4611839" cy="475556"/>
          </a:xfrm>
        </p:grpSpPr>
        <p:sp>
          <p:nvSpPr>
            <p:cNvPr id="39" name="テキスト ボックス 38">
              <a:extLst>
                <a:ext uri="{FF2B5EF4-FFF2-40B4-BE49-F238E27FC236}">
                  <a16:creationId xmlns:a16="http://schemas.microsoft.com/office/drawing/2014/main" id="{B3C6B8C5-298E-AD73-8899-A03B93B0CC1F}"/>
                </a:ext>
              </a:extLst>
            </p:cNvPr>
            <p:cNvSpPr txBox="1"/>
            <p:nvPr/>
          </p:nvSpPr>
          <p:spPr>
            <a:xfrm>
              <a:off x="1902909" y="2572136"/>
              <a:ext cx="4573424" cy="369332"/>
            </a:xfrm>
            <a:prstGeom prst="rect">
              <a:avLst/>
            </a:prstGeom>
            <a:noFill/>
          </p:spPr>
          <p:txBody>
            <a:bodyPr wrap="square" rtlCol="0" anchor="ctr">
              <a:spAutoFit/>
            </a:bodyPr>
            <a:lstStyle/>
            <a:p>
              <a:pPr algn="ctr"/>
              <a:r>
                <a:rPr lang="ja-JP" altLang="en-US" b="1" dirty="0">
                  <a:solidFill>
                    <a:srgbClr val="00003E"/>
                  </a:solidFill>
                  <a:latin typeface="メイリオ" panose="020B0604030504040204" pitchFamily="50" charset="-128"/>
                  <a:ea typeface="メイリオ" panose="020B0604030504040204" pitchFamily="50" charset="-128"/>
                </a:rPr>
                <a:t>動画ＣＭ広告枠レギュレーション</a:t>
              </a:r>
            </a:p>
          </p:txBody>
        </p:sp>
        <p:pic>
          <p:nvPicPr>
            <p:cNvPr id="40" name="図 39">
              <a:extLst>
                <a:ext uri="{FF2B5EF4-FFF2-40B4-BE49-F238E27FC236}">
                  <a16:creationId xmlns:a16="http://schemas.microsoft.com/office/drawing/2014/main" id="{9AC9E65B-5FB3-BFD7-5148-5B2DB58365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494" y="2501926"/>
              <a:ext cx="475556" cy="475556"/>
            </a:xfrm>
            <a:prstGeom prst="rect">
              <a:avLst/>
            </a:prstGeom>
          </p:spPr>
        </p:pic>
      </p:grpSp>
    </p:spTree>
    <p:extLst>
      <p:ext uri="{BB962C8B-B14F-4D97-AF65-F5344CB8AC3E}">
        <p14:creationId xmlns:p14="http://schemas.microsoft.com/office/powerpoint/2010/main" val="160379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07F-A3B6-D7EB-D4E1-763DA1C2246B}"/>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AD7BD789-55C5-EF05-09D1-E4C7C8129F7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8C7C800C-117B-4347-16C8-0076D11A7BB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1C5F5DF1-F93D-FC35-45C1-C34DB0BF5CCE}"/>
              </a:ext>
            </a:extLst>
          </p:cNvPr>
          <p:cNvSpPr>
            <a:spLocks noGrp="1"/>
          </p:cNvSpPr>
          <p:nvPr>
            <p:ph type="body" sz="quarter" idx="10"/>
          </p:nvPr>
        </p:nvSpPr>
        <p:spPr/>
        <p:txBody>
          <a:bodyPr/>
          <a:lstStyle/>
          <a:p>
            <a:r>
              <a:rPr lang="en-US" altLang="ja-JP" dirty="0"/>
              <a:t>Q&amp;A</a:t>
            </a:r>
            <a:endParaRPr kumimoji="1" lang="ja-JP" altLang="en-US" dirty="0"/>
          </a:p>
        </p:txBody>
      </p:sp>
      <p:sp>
        <p:nvSpPr>
          <p:cNvPr id="3" name="正方形/長方形 2">
            <a:extLst>
              <a:ext uri="{FF2B5EF4-FFF2-40B4-BE49-F238E27FC236}">
                <a16:creationId xmlns:a16="http://schemas.microsoft.com/office/drawing/2014/main" id="{3A37242B-5E20-C717-989A-1CEAA79E9701}"/>
              </a:ext>
            </a:extLst>
          </p:cNvPr>
          <p:cNvSpPr/>
          <p:nvPr/>
        </p:nvSpPr>
        <p:spPr>
          <a:xfrm>
            <a:off x="4839306" y="85909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4</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種までとなります。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4" name="正方形/長方形 3">
            <a:extLst>
              <a:ext uri="{FF2B5EF4-FFF2-40B4-BE49-F238E27FC236}">
                <a16:creationId xmlns:a16="http://schemas.microsoft.com/office/drawing/2014/main" id="{7175ECBB-D239-1F9A-094C-03C6CB0DBE82}"/>
              </a:ext>
            </a:extLst>
          </p:cNvPr>
          <p:cNvSpPr/>
          <p:nvPr/>
        </p:nvSpPr>
        <p:spPr>
          <a:xfrm>
            <a:off x="4839306" y="142739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ミッドロール</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・ポストロール枠に</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限り、</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秒素材は対応可能です。</a:t>
            </a:r>
            <a:b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b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15</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秒以外の素材は原則未対応です。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5" name="正方形/長方形 4">
            <a:extLst>
              <a:ext uri="{FF2B5EF4-FFF2-40B4-BE49-F238E27FC236}">
                <a16:creationId xmlns:a16="http://schemas.microsoft.com/office/drawing/2014/main" id="{40F3A9DB-E2A9-4DC0-F896-D3632099DB08}"/>
              </a:ext>
            </a:extLst>
          </p:cNvPr>
          <p:cNvSpPr/>
          <p:nvPr/>
        </p:nvSpPr>
        <p:spPr>
          <a:xfrm>
            <a:off x="4839306" y="199570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非クリッカブルとなります。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F53304F-66B3-2CA5-A4C2-C485BFF2088D}"/>
              </a:ext>
            </a:extLst>
          </p:cNvPr>
          <p:cNvSpPr/>
          <p:nvPr/>
        </p:nvSpPr>
        <p:spPr>
          <a:xfrm>
            <a:off x="4839306" y="256400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デモグラによるターゲティングはできません。</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BA2D8BE9-409A-3C14-0508-DA040B5F233F}"/>
              </a:ext>
            </a:extLst>
          </p:cNvPr>
          <p:cNvSpPr/>
          <p:nvPr/>
        </p:nvSpPr>
        <p:spPr>
          <a:xfrm>
            <a:off x="4839306" y="313231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原則不可ですが、要相談となります。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EDA57358-9E75-DE8D-BDC7-0FCCC52A8358}"/>
              </a:ext>
            </a:extLst>
          </p:cNvPr>
          <p:cNvSpPr/>
          <p:nvPr/>
        </p:nvSpPr>
        <p:spPr>
          <a:xfrm>
            <a:off x="4839306" y="370061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初期ミュート／自動再生の予定ですが、今後変更になる可能性もございます。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7E740CDA-869F-C291-C937-E5B895ED5AD6}"/>
              </a:ext>
            </a:extLst>
          </p:cNvPr>
          <p:cNvSpPr/>
          <p:nvPr/>
        </p:nvSpPr>
        <p:spPr>
          <a:xfrm>
            <a:off x="4839306" y="426892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プリロール、ミッドロールを合算して</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平均</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80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13" name="正方形/長方形 12">
            <a:extLst>
              <a:ext uri="{FF2B5EF4-FFF2-40B4-BE49-F238E27FC236}">
                <a16:creationId xmlns:a16="http://schemas.microsoft.com/office/drawing/2014/main" id="{0F7B85CE-96E8-DE82-5D17-4E5CA7BEF9E1}"/>
              </a:ext>
            </a:extLst>
          </p:cNvPr>
          <p:cNvSpPr/>
          <p:nvPr/>
        </p:nvSpPr>
        <p:spPr>
          <a:xfrm>
            <a:off x="4839306" y="483722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はい、広告素材別、デバイス別の</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数</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・視聴完了率をお出しします。​</a:t>
            </a:r>
          </a:p>
        </p:txBody>
      </p:sp>
      <p:sp>
        <p:nvSpPr>
          <p:cNvPr id="14" name="正方形/長方形 13">
            <a:extLst>
              <a:ext uri="{FF2B5EF4-FFF2-40B4-BE49-F238E27FC236}">
                <a16:creationId xmlns:a16="http://schemas.microsoft.com/office/drawing/2014/main" id="{91E5A632-DB1A-302C-5E31-AB64ADDE3ED0}"/>
              </a:ext>
            </a:extLst>
          </p:cNvPr>
          <p:cNvSpPr/>
          <p:nvPr/>
        </p:nvSpPr>
        <p:spPr>
          <a:xfrm>
            <a:off x="4839306" y="540553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お問い合わせください。</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551DF23-7495-3022-8918-1AEC22367B20}"/>
              </a:ext>
            </a:extLst>
          </p:cNvPr>
          <p:cNvSpPr/>
          <p:nvPr/>
        </p:nvSpPr>
        <p:spPr>
          <a:xfrm>
            <a:off x="252066" y="860489"/>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 | </a:t>
            </a:r>
            <a:r>
              <a:rPr kumimoji="1" lang="ja-JP" altLang="en-US" sz="1200" b="1" dirty="0">
                <a:solidFill>
                  <a:srgbClr val="00003E"/>
                </a:solidFill>
                <a:latin typeface="メイリオ" panose="020B0604030504040204" pitchFamily="50" charset="-128"/>
                <a:ea typeface="メイリオ" panose="020B0604030504040204" pitchFamily="50" charset="-128"/>
              </a:rPr>
              <a:t>広告素材は何種類まで入稿可能ですか？​</a:t>
            </a:r>
          </a:p>
        </p:txBody>
      </p:sp>
      <p:sp>
        <p:nvSpPr>
          <p:cNvPr id="16" name="正方形/長方形 15">
            <a:extLst>
              <a:ext uri="{FF2B5EF4-FFF2-40B4-BE49-F238E27FC236}">
                <a16:creationId xmlns:a16="http://schemas.microsoft.com/office/drawing/2014/main" id="{268148B0-564A-B6DA-EFB4-8AB5256EF3D9}"/>
              </a:ext>
            </a:extLst>
          </p:cNvPr>
          <p:cNvSpPr/>
          <p:nvPr/>
        </p:nvSpPr>
        <p:spPr>
          <a:xfrm>
            <a:off x="252066" y="1429120"/>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Q2 | 15</a:t>
            </a:r>
            <a:r>
              <a:rPr kumimoji="1" lang="ja-JP" altLang="en-US" sz="1200" b="1" dirty="0">
                <a:solidFill>
                  <a:srgbClr val="00003E"/>
                </a:solidFill>
                <a:latin typeface="メイリオ" panose="020B0604030504040204" pitchFamily="50" charset="-128"/>
                <a:ea typeface="メイリオ" panose="020B0604030504040204" pitchFamily="50" charset="-128"/>
              </a:rPr>
              <a:t>秒以外の</a:t>
            </a:r>
            <a:r>
              <a:rPr kumimoji="1" lang="en-US" altLang="ja-JP" sz="1200" b="1" dirty="0">
                <a:solidFill>
                  <a:srgbClr val="00003E"/>
                </a:solidFill>
                <a:latin typeface="メイリオ" panose="020B0604030504040204" pitchFamily="50" charset="-128"/>
                <a:ea typeface="メイリオ" panose="020B0604030504040204" pitchFamily="50" charset="-128"/>
              </a:rPr>
              <a:t>CM</a:t>
            </a:r>
            <a:r>
              <a:rPr kumimoji="1" lang="ja-JP" altLang="en-US" sz="1200" b="1" dirty="0">
                <a:solidFill>
                  <a:srgbClr val="00003E"/>
                </a:solidFill>
                <a:latin typeface="メイリオ" panose="020B0604030504040204" pitchFamily="50" charset="-128"/>
                <a:ea typeface="メイリオ" panose="020B0604030504040204" pitchFamily="50" charset="-128"/>
              </a:rPr>
              <a:t>素材は流せますか？</a:t>
            </a:r>
          </a:p>
        </p:txBody>
      </p:sp>
      <p:sp>
        <p:nvSpPr>
          <p:cNvPr id="17" name="正方形/長方形 16">
            <a:extLst>
              <a:ext uri="{FF2B5EF4-FFF2-40B4-BE49-F238E27FC236}">
                <a16:creationId xmlns:a16="http://schemas.microsoft.com/office/drawing/2014/main" id="{BEA907DE-A954-B49F-2C46-EA2B8946DAF6}"/>
              </a:ext>
            </a:extLst>
          </p:cNvPr>
          <p:cNvSpPr/>
          <p:nvPr/>
        </p:nvSpPr>
        <p:spPr>
          <a:xfrm>
            <a:off x="252066" y="1997751"/>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US" altLang="ja-JP" sz="1200" b="1" dirty="0">
                <a:solidFill>
                  <a:srgbClr val="00003E"/>
                </a:solidFill>
                <a:latin typeface="メイリオ" panose="020B0604030504040204" pitchFamily="50" charset="-128"/>
                <a:ea typeface="メイリオ" panose="020B0604030504040204" pitchFamily="50" charset="-128"/>
              </a:rPr>
              <a:t>Q3 | </a:t>
            </a:r>
            <a:r>
              <a:rPr lang="ja-JP" altLang="en-US" sz="1200" b="1" dirty="0">
                <a:solidFill>
                  <a:srgbClr val="00003E"/>
                </a:solidFill>
                <a:latin typeface="メイリオ" panose="020B0604030504040204" pitchFamily="50" charset="-128"/>
                <a:ea typeface="メイリオ" panose="020B0604030504040204" pitchFamily="50" charset="-128"/>
              </a:rPr>
              <a:t>インストリーム動画はクリッカブルですか？​	</a:t>
            </a:r>
          </a:p>
        </p:txBody>
      </p:sp>
      <p:sp>
        <p:nvSpPr>
          <p:cNvPr id="18" name="正方形/長方形 17">
            <a:extLst>
              <a:ext uri="{FF2B5EF4-FFF2-40B4-BE49-F238E27FC236}">
                <a16:creationId xmlns:a16="http://schemas.microsoft.com/office/drawing/2014/main" id="{5D2C859F-CEBB-6560-BF9D-19013E31FB64}"/>
              </a:ext>
            </a:extLst>
          </p:cNvPr>
          <p:cNvSpPr/>
          <p:nvPr/>
        </p:nvSpPr>
        <p:spPr>
          <a:xfrm>
            <a:off x="252066" y="2566382"/>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Q4 | </a:t>
            </a:r>
            <a:r>
              <a:rPr kumimoji="1" lang="ja-JP" altLang="en-US" sz="1200" b="1" dirty="0">
                <a:solidFill>
                  <a:srgbClr val="00003E"/>
                </a:solidFill>
                <a:latin typeface="メイリオ" panose="020B0604030504040204" pitchFamily="50" charset="-128"/>
                <a:ea typeface="メイリオ" panose="020B0604030504040204" pitchFamily="50" charset="-128"/>
              </a:rPr>
              <a:t>ターゲティングはできますか？​</a:t>
            </a:r>
          </a:p>
        </p:txBody>
      </p:sp>
      <p:sp>
        <p:nvSpPr>
          <p:cNvPr id="19" name="正方形/長方形 18">
            <a:extLst>
              <a:ext uri="{FF2B5EF4-FFF2-40B4-BE49-F238E27FC236}">
                <a16:creationId xmlns:a16="http://schemas.microsoft.com/office/drawing/2014/main" id="{82E40499-FF8F-0D0F-1312-BAC8A12A460C}"/>
              </a:ext>
            </a:extLst>
          </p:cNvPr>
          <p:cNvSpPr/>
          <p:nvPr/>
        </p:nvSpPr>
        <p:spPr>
          <a:xfrm>
            <a:off x="252066" y="3135013"/>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Q5 | </a:t>
            </a:r>
            <a:r>
              <a:rPr kumimoji="1" lang="ja-JP" altLang="en-US" sz="1200" b="1" dirty="0">
                <a:solidFill>
                  <a:srgbClr val="00003E"/>
                </a:solidFill>
                <a:latin typeface="メイリオ" panose="020B0604030504040204" pitchFamily="50" charset="-128"/>
                <a:ea typeface="メイリオ" panose="020B0604030504040204" pitchFamily="50" charset="-128"/>
              </a:rPr>
              <a:t>エリアターゲティングはできますか？</a:t>
            </a:r>
          </a:p>
        </p:txBody>
      </p:sp>
      <p:sp>
        <p:nvSpPr>
          <p:cNvPr id="20" name="正方形/長方形 19">
            <a:extLst>
              <a:ext uri="{FF2B5EF4-FFF2-40B4-BE49-F238E27FC236}">
                <a16:creationId xmlns:a16="http://schemas.microsoft.com/office/drawing/2014/main" id="{103559CA-5B16-9D0A-9BDD-6E4CAEB18056}"/>
              </a:ext>
            </a:extLst>
          </p:cNvPr>
          <p:cNvSpPr/>
          <p:nvPr/>
        </p:nvSpPr>
        <p:spPr>
          <a:xfrm>
            <a:off x="252066" y="3703644"/>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Q6 | </a:t>
            </a:r>
            <a:r>
              <a:rPr kumimoji="1" lang="ja-JP" altLang="en-US" sz="1200" b="1" dirty="0">
                <a:solidFill>
                  <a:srgbClr val="00003E"/>
                </a:solidFill>
                <a:latin typeface="メイリオ" panose="020B0604030504040204" pitchFamily="50" charset="-128"/>
                <a:ea typeface="メイリオ" panose="020B0604030504040204" pitchFamily="50" charset="-128"/>
              </a:rPr>
              <a:t>インストリーム動画は初期ミュート設定でしょうか？</a:t>
            </a:r>
          </a:p>
        </p:txBody>
      </p:sp>
      <p:sp>
        <p:nvSpPr>
          <p:cNvPr id="21" name="正方形/長方形 20">
            <a:extLst>
              <a:ext uri="{FF2B5EF4-FFF2-40B4-BE49-F238E27FC236}">
                <a16:creationId xmlns:a16="http://schemas.microsoft.com/office/drawing/2014/main" id="{F21CB274-BCF9-B3E2-2726-C42B31F86278}"/>
              </a:ext>
            </a:extLst>
          </p:cNvPr>
          <p:cNvSpPr/>
          <p:nvPr/>
        </p:nvSpPr>
        <p:spPr>
          <a:xfrm>
            <a:off x="252066" y="4272275"/>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Q7 | </a:t>
            </a:r>
            <a:r>
              <a:rPr kumimoji="1" lang="ja-JP" altLang="en-US" sz="1200" b="1" dirty="0">
                <a:solidFill>
                  <a:srgbClr val="00003E"/>
                </a:solidFill>
                <a:latin typeface="メイリオ" panose="020B0604030504040204" pitchFamily="50" charset="-128"/>
                <a:ea typeface="メイリオ" panose="020B0604030504040204" pitchFamily="50" charset="-128"/>
              </a:rPr>
              <a:t>動画完視聴率はどの程度でしょうか？​</a:t>
            </a:r>
          </a:p>
        </p:txBody>
      </p:sp>
      <p:sp>
        <p:nvSpPr>
          <p:cNvPr id="22" name="正方形/長方形 21">
            <a:extLst>
              <a:ext uri="{FF2B5EF4-FFF2-40B4-BE49-F238E27FC236}">
                <a16:creationId xmlns:a16="http://schemas.microsoft.com/office/drawing/2014/main" id="{0B899F4F-0A19-C293-1AFA-B25591832C51}"/>
              </a:ext>
            </a:extLst>
          </p:cNvPr>
          <p:cNvSpPr/>
          <p:nvPr/>
        </p:nvSpPr>
        <p:spPr>
          <a:xfrm>
            <a:off x="252066" y="4840906"/>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Q8 | </a:t>
            </a:r>
            <a:r>
              <a:rPr kumimoji="1" lang="ja-JP" altLang="en-US" sz="1200" b="1" dirty="0">
                <a:solidFill>
                  <a:srgbClr val="00003E"/>
                </a:solidFill>
                <a:latin typeface="メイリオ" panose="020B0604030504040204" pitchFamily="50" charset="-128"/>
                <a:ea typeface="メイリオ" panose="020B0604030504040204" pitchFamily="50" charset="-128"/>
              </a:rPr>
              <a:t>レポートは出ますか？​</a:t>
            </a:r>
          </a:p>
        </p:txBody>
      </p:sp>
      <p:sp>
        <p:nvSpPr>
          <p:cNvPr id="23" name="正方形/長方形 22">
            <a:extLst>
              <a:ext uri="{FF2B5EF4-FFF2-40B4-BE49-F238E27FC236}">
                <a16:creationId xmlns:a16="http://schemas.microsoft.com/office/drawing/2014/main" id="{FE190ABD-1F89-24AA-DA30-6E592A22F5F0}"/>
              </a:ext>
            </a:extLst>
          </p:cNvPr>
          <p:cNvSpPr/>
          <p:nvPr/>
        </p:nvSpPr>
        <p:spPr>
          <a:xfrm>
            <a:off x="252066" y="5409537"/>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Q9 | </a:t>
            </a:r>
            <a:r>
              <a:rPr kumimoji="1" lang="ja-JP" altLang="en-US" sz="1200" b="1" dirty="0">
                <a:solidFill>
                  <a:srgbClr val="00003E"/>
                </a:solidFill>
                <a:latin typeface="メイリオ" panose="020B0604030504040204" pitchFamily="50" charset="-128"/>
                <a:ea typeface="メイリオ" panose="020B0604030504040204" pitchFamily="50" charset="-128"/>
              </a:rPr>
              <a:t>計測タグは設置できますか？​</a:t>
            </a:r>
          </a:p>
        </p:txBody>
      </p:sp>
      <p:sp>
        <p:nvSpPr>
          <p:cNvPr id="33" name="正方形/長方形 32">
            <a:extLst>
              <a:ext uri="{FF2B5EF4-FFF2-40B4-BE49-F238E27FC236}">
                <a16:creationId xmlns:a16="http://schemas.microsoft.com/office/drawing/2014/main" id="{AE7EE506-2A91-557F-A14B-81E4B5B72F22}"/>
              </a:ext>
            </a:extLst>
          </p:cNvPr>
          <p:cNvSpPr/>
          <p:nvPr/>
        </p:nvSpPr>
        <p:spPr>
          <a:xfrm>
            <a:off x="4839306" y="5973835"/>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45720" rIns="91440" bIns="45720" rtlCol="0" anchor="ctr"/>
          <a:lstStyle/>
          <a:p>
            <a:pPr defTabSz="685634"/>
            <a:r>
              <a:rPr lang="ja-JP" sz="1200" b="1">
                <a:solidFill>
                  <a:schemeClr val="tx1">
                    <a:lumMod val="65000"/>
                    <a:lumOff val="35000"/>
                  </a:schemeClr>
                </a:solidFill>
                <a:latin typeface="Meiryo"/>
                <a:ea typeface="Meiryo"/>
              </a:rPr>
              <a:t>お問い合わせください。</a:t>
            </a:r>
            <a:endParaRPr lang="ja-JP" sz="1200">
              <a:solidFill>
                <a:schemeClr val="tx1">
                  <a:lumMod val="65000"/>
                  <a:lumOff val="35000"/>
                </a:schemeClr>
              </a:solidFill>
              <a:latin typeface="Meiryo"/>
              <a:ea typeface="Meiryo"/>
            </a:endParaRPr>
          </a:p>
        </p:txBody>
      </p:sp>
      <p:sp>
        <p:nvSpPr>
          <p:cNvPr id="34" name="正方形/長方形 33">
            <a:extLst>
              <a:ext uri="{FF2B5EF4-FFF2-40B4-BE49-F238E27FC236}">
                <a16:creationId xmlns:a16="http://schemas.microsoft.com/office/drawing/2014/main" id="{315AC5F0-3157-9ACC-321D-035FFCEFA928}"/>
              </a:ext>
            </a:extLst>
          </p:cNvPr>
          <p:cNvSpPr/>
          <p:nvPr/>
        </p:nvSpPr>
        <p:spPr>
          <a:xfrm>
            <a:off x="252066" y="5978168"/>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Q10 | FQ</a:t>
            </a:r>
            <a:r>
              <a:rPr kumimoji="1" lang="ja-JP" altLang="en-US" sz="1200" b="1" dirty="0">
                <a:solidFill>
                  <a:srgbClr val="00003E"/>
                </a:solidFill>
                <a:latin typeface="メイリオ" panose="020B0604030504040204" pitchFamily="50" charset="-128"/>
                <a:ea typeface="メイリオ" panose="020B0604030504040204" pitchFamily="50" charset="-128"/>
              </a:rPr>
              <a:t>コントロールはできますか？​</a:t>
            </a:r>
          </a:p>
        </p:txBody>
      </p:sp>
    </p:spTree>
    <p:extLst>
      <p:ext uri="{BB962C8B-B14F-4D97-AF65-F5344CB8AC3E}">
        <p14:creationId xmlns:p14="http://schemas.microsoft.com/office/powerpoint/2010/main" val="3556735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425AD-6E92-BE42-B49C-66F6BE557F31}"/>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C99C13D-0CAB-4030-49C1-EF88DB5F8042}"/>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1292A67C-5069-0255-0F76-B4B59CDBFC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7D369ADC-C11B-3AA2-7DB9-D7725818B1BB}"/>
              </a:ext>
            </a:extLst>
          </p:cNvPr>
          <p:cNvSpPr>
            <a:spLocks noGrp="1"/>
          </p:cNvSpPr>
          <p:nvPr>
            <p:ph type="body" sz="quarter" idx="10"/>
          </p:nvPr>
        </p:nvSpPr>
        <p:spPr/>
        <p:txBody>
          <a:bodyPr/>
          <a:lstStyle/>
          <a:p>
            <a:r>
              <a:rPr lang="ja-JP" altLang="en-US"/>
              <a:t>免責事項</a:t>
            </a:r>
            <a:endParaRPr kumimoji="1" lang="ja-JP" altLang="en-US" dirty="0"/>
          </a:p>
        </p:txBody>
      </p:sp>
      <p:sp>
        <p:nvSpPr>
          <p:cNvPr id="3" name="Rectangle 46">
            <a:extLst>
              <a:ext uri="{FF2B5EF4-FFF2-40B4-BE49-F238E27FC236}">
                <a16:creationId xmlns:a16="http://schemas.microsoft.com/office/drawing/2014/main" id="{CA7C64CC-65D7-2925-C6C7-F798A3D312A9}"/>
              </a:ext>
            </a:extLst>
          </p:cNvPr>
          <p:cNvSpPr>
            <a:spLocks noChangeArrowheads="1"/>
          </p:cNvSpPr>
          <p:nvPr/>
        </p:nvSpPr>
        <p:spPr bwMode="auto">
          <a:xfrm>
            <a:off x="334962" y="1052736"/>
            <a:ext cx="1159368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200" dirty="0">
                <a:solidFill>
                  <a:srgbClr val="595959"/>
                </a:solidFill>
                <a:latin typeface="+mn-ea"/>
                <a:ea typeface="+mn-ea"/>
              </a:rPr>
              <a:t>■掲載不具合について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・広告掲載に関わるすべての不具合に</a:t>
            </a:r>
            <a:r>
              <a:rPr lang="ja-JP" altLang="en-US" sz="1200">
                <a:solidFill>
                  <a:srgbClr val="595959"/>
                </a:solidFill>
                <a:latin typeface="+mn-ea"/>
                <a:ea typeface="+mn-ea"/>
              </a:rPr>
              <a:t>ついて、</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は一切の責任を負いません。</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例</a:t>
            </a:r>
            <a:r>
              <a:rPr lang="ja-JP" altLang="en-US" sz="1200" dirty="0">
                <a:solidFill>
                  <a:srgbClr val="595959"/>
                </a:solidFill>
                <a:latin typeface="+mn-ea"/>
                <a:ea typeface="+mn-ea"/>
              </a:rPr>
              <a:t>）</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表示</a:t>
            </a:r>
            <a:r>
              <a:rPr lang="ja-JP" altLang="en-US" sz="1200" dirty="0">
                <a:solidFill>
                  <a:srgbClr val="595959"/>
                </a:solidFill>
                <a:latin typeface="+mn-ea"/>
                <a:ea typeface="+mn-ea"/>
              </a:rPr>
              <a:t>が崩れて掲載される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されるはずがない箇所に掲載される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期間が異なる</a:t>
            </a:r>
            <a:endParaRPr lang="en-US" altLang="ja-JP" sz="1200" dirty="0">
              <a:solidFill>
                <a:srgbClr val="595959"/>
              </a:solidFill>
              <a:latin typeface="+mn-ea"/>
              <a:ea typeface="+mn-ea"/>
            </a:endParaRPr>
          </a:p>
          <a:p>
            <a:pPr eaLnBrk="1" hangingPunct="1">
              <a:spcBef>
                <a:spcPct val="0"/>
              </a:spcBef>
              <a:buNone/>
            </a:pPr>
            <a:r>
              <a:rPr lang="ja-JP" altLang="en-US" sz="1200">
                <a:solidFill>
                  <a:srgbClr val="595959"/>
                </a:solidFill>
                <a:latin typeface="+mn-ea"/>
                <a:ea typeface="+mn-ea"/>
              </a:rPr>
              <a:t>　インストリーム</a:t>
            </a:r>
            <a:r>
              <a:rPr lang="ja-JP" altLang="en-US" sz="1200" dirty="0">
                <a:solidFill>
                  <a:srgbClr val="595959"/>
                </a:solidFill>
                <a:latin typeface="+mn-ea"/>
                <a:ea typeface="+mn-ea"/>
              </a:rPr>
              <a:t>広告が保証回数に満たない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異なる</a:t>
            </a:r>
            <a:r>
              <a:rPr lang="ja-JP" altLang="en-US" sz="1200" dirty="0">
                <a:solidFill>
                  <a:srgbClr val="595959"/>
                </a:solidFill>
                <a:latin typeface="+mn-ea"/>
                <a:ea typeface="+mn-ea"/>
              </a:rPr>
              <a:t>クリエイティブが掲載される、などすべての掲載不具合</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■掲載ページについて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・ページの内容・構成は、予告なく変更になる場合や、災害時、通信障害時、他プロモーション時等、特別編成になる場合があります。</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また、それらに伴いページ内での掲載箇所が変更になる場合があります。あらかじめご了承ください。</a:t>
            </a:r>
            <a:endParaRPr lang="en-US" altLang="ja-JP" sz="1200" dirty="0">
              <a:solidFill>
                <a:srgbClr val="595959"/>
              </a:solidFill>
              <a:latin typeface="+mn-ea"/>
              <a:ea typeface="+mn-ea"/>
            </a:endParaRPr>
          </a:p>
          <a:p>
            <a:pPr eaLnBrk="1" hangingPunct="1">
              <a:spcBef>
                <a:spcPct val="0"/>
              </a:spcBef>
              <a:buNone/>
            </a:pPr>
            <a:r>
              <a:rPr kumimoji="0" lang="ja-JP" altLang="en-US" sz="1200" kern="0" dirty="0">
                <a:solidFill>
                  <a:srgbClr val="595959"/>
                </a:solidFill>
                <a:latin typeface="+mn-ea"/>
                <a:ea typeface="+mn-ea"/>
              </a:rPr>
              <a:t>・一部、広告掲載対象外となるページがあります。</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・停電・通信回線の事故・天災等の不可抗力、通信事業者の不履行、インターネットインフラその他サーバー等のシステム上の不具合、緊急メンテナンスの発生など</a:t>
            </a:r>
          </a:p>
          <a:p>
            <a:pPr eaLnBrk="1" hangingPunct="1">
              <a:spcBef>
                <a:spcPct val="0"/>
              </a:spcBef>
              <a:buFontTx/>
              <a:buNone/>
            </a:pPr>
            <a:r>
              <a:rPr lang="ja-JP" altLang="en-US" sz="1200">
                <a:solidFill>
                  <a:srgbClr val="595959"/>
                </a:solidFill>
                <a:latin typeface="+mn-ea"/>
                <a:ea typeface="+mn-ea"/>
              </a:rPr>
              <a:t>　</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の責に帰すべき事由以外の原因により、企画ページの全部または一部を掲載できなかった</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はその責を問われないものとし、</a:t>
            </a:r>
            <a:r>
              <a:rPr lang="ja-JP" altLang="en-US" sz="1200">
                <a:solidFill>
                  <a:srgbClr val="595959"/>
                </a:solidFill>
                <a:latin typeface="+mn-ea"/>
                <a:ea typeface="+mn-ea"/>
              </a:rPr>
              <a:t>当該履行</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に</a:t>
            </a:r>
            <a:r>
              <a:rPr lang="ja-JP" altLang="en-US" sz="1200" dirty="0">
                <a:solidFill>
                  <a:srgbClr val="595959"/>
                </a:solidFill>
                <a:latin typeface="+mn-ea"/>
                <a:ea typeface="+mn-ea"/>
              </a:rPr>
              <a:t>ついて</a:t>
            </a:r>
            <a:r>
              <a:rPr lang="ja-JP" altLang="en-US" sz="1200">
                <a:solidFill>
                  <a:srgbClr val="595959"/>
                </a:solidFill>
                <a:latin typeface="+mn-ea"/>
                <a:ea typeface="+mn-ea"/>
              </a:rPr>
              <a:t>は、当該</a:t>
            </a:r>
            <a:r>
              <a:rPr lang="ja-JP" altLang="en-US" sz="1200" dirty="0">
                <a:solidFill>
                  <a:srgbClr val="595959"/>
                </a:solidFill>
                <a:latin typeface="+mn-ea"/>
                <a:ea typeface="+mn-ea"/>
              </a:rPr>
              <a:t>原因の影響とみなされる範囲まで義務を免除されるものとします。</a:t>
            </a:r>
            <a:r>
              <a:rPr lang="ja-JP" altLang="en-US" sz="1200">
                <a:solidFill>
                  <a:srgbClr val="595959"/>
                </a:solidFill>
                <a:latin typeface="+mn-ea"/>
                <a:ea typeface="+mn-ea"/>
              </a:rPr>
              <a:t>ただし、</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の故意または重過失による場合はこの限りではありません。</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なお、この</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が制作または掲載を行わなかった部分については、代理店の広告料金の支払債務は生じないものとします。</a:t>
            </a:r>
            <a:endParaRPr lang="en-US" altLang="ja-JP" sz="1200" dirty="0">
              <a:solidFill>
                <a:srgbClr val="595959"/>
              </a:solidFill>
              <a:latin typeface="+mn-ea"/>
              <a:ea typeface="+mn-ea"/>
            </a:endParaRPr>
          </a:p>
          <a:p>
            <a:pPr eaLnBrk="1" hangingPunct="1">
              <a:spcBef>
                <a:spcPct val="0"/>
              </a:spcBef>
              <a:buFontTx/>
              <a:buNone/>
            </a:pPr>
            <a:endParaRPr kumimoji="0" lang="en-US" altLang="ja-JP" sz="1200" kern="0" dirty="0">
              <a:solidFill>
                <a:srgbClr val="595959"/>
              </a:solidFill>
              <a:latin typeface="+mn-ea"/>
              <a:ea typeface="+mn-ea"/>
            </a:endParaRPr>
          </a:p>
          <a:p>
            <a:pPr marL="0" lvl="0" indent="0" eaLnBrk="1" hangingPunct="1">
              <a:spcBef>
                <a:spcPts val="0"/>
              </a:spcBef>
              <a:buNone/>
              <a:defRPr/>
            </a:pPr>
            <a:r>
              <a:rPr kumimoji="0" lang="ja-JP" altLang="en-US" sz="1200" kern="0" dirty="0">
                <a:solidFill>
                  <a:srgbClr val="595959"/>
                </a:solidFill>
                <a:latin typeface="+mn-ea"/>
                <a:ea typeface="+mn-ea"/>
              </a:rPr>
              <a:t>■レポートについて</a:t>
            </a:r>
            <a:endParaRPr kumimoji="0" lang="en-US" altLang="ja-JP" sz="1200" kern="0" dirty="0">
              <a:solidFill>
                <a:srgbClr val="595959"/>
              </a:solidFill>
              <a:latin typeface="+mn-ea"/>
              <a:ea typeface="+mn-ea"/>
            </a:endParaRPr>
          </a:p>
          <a:p>
            <a:pPr marL="0" lvl="0" indent="0" eaLnBrk="1" hangingPunct="1">
              <a:spcBef>
                <a:spcPts val="0"/>
              </a:spcBef>
              <a:buNone/>
              <a:defRPr/>
            </a:pPr>
            <a:r>
              <a:rPr lang="ja-JP" altLang="en-US" sz="1200" dirty="0">
                <a:solidFill>
                  <a:srgbClr val="595959"/>
                </a:solidFill>
                <a:latin typeface="+mn-ea"/>
                <a:ea typeface="+mn-ea"/>
              </a:rPr>
              <a:t>掲載終了後、レポート作成に</a:t>
            </a:r>
            <a:r>
              <a:rPr lang="en-US" altLang="ja-JP" sz="1200" dirty="0">
                <a:solidFill>
                  <a:srgbClr val="595959"/>
                </a:solidFill>
                <a:latin typeface="+mn-ea"/>
                <a:ea typeface="+mn-ea"/>
              </a:rPr>
              <a:t>2</a:t>
            </a:r>
            <a:r>
              <a:rPr lang="ja-JP" altLang="en-US" sz="1200" dirty="0">
                <a:solidFill>
                  <a:srgbClr val="595959"/>
                </a:solidFill>
                <a:latin typeface="+mn-ea"/>
                <a:ea typeface="+mn-ea"/>
              </a:rPr>
              <a:t>週間程度お時間をいただいております。案件の状況により前後する可能性があります。</a:t>
            </a:r>
            <a:endParaRPr lang="en-US" altLang="ja-JP" sz="1200" dirty="0">
              <a:solidFill>
                <a:srgbClr val="595959"/>
              </a:solidFill>
              <a:latin typeface="+mn-ea"/>
              <a:ea typeface="+mn-ea"/>
            </a:endParaRPr>
          </a:p>
        </p:txBody>
      </p:sp>
    </p:spTree>
    <p:extLst>
      <p:ext uri="{BB962C8B-B14F-4D97-AF65-F5344CB8AC3E}">
        <p14:creationId xmlns:p14="http://schemas.microsoft.com/office/powerpoint/2010/main" val="1273829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6FE4066-78C9-CD7F-B02E-4FE5E8C72AB7}"/>
              </a:ext>
            </a:extLst>
          </p:cNvPr>
          <p:cNvSpPr txBox="1"/>
          <p:nvPr/>
        </p:nvSpPr>
        <p:spPr>
          <a:xfrm>
            <a:off x="479425" y="1089025"/>
            <a:ext cx="11233150" cy="1437317"/>
          </a:xfrm>
          <a:prstGeom prst="rect">
            <a:avLst/>
          </a:prstGeom>
          <a:noFill/>
        </p:spPr>
        <p:txBody>
          <a:bodyPr wrap="square" rtlCol="0">
            <a:spAutoFit/>
          </a:bodyPr>
          <a:lstStyle/>
          <a:p>
            <a:pPr algn="ctr">
              <a:lnSpc>
                <a:spcPct val="120000"/>
              </a:lnSpc>
            </a:pPr>
            <a:r>
              <a:rPr kumimoji="1" lang="ja-JP" altLang="en-US" dirty="0">
                <a:solidFill>
                  <a:schemeClr val="tx1">
                    <a:lumMod val="65000"/>
                    <a:lumOff val="35000"/>
                  </a:schemeClr>
                </a:solidFill>
                <a:latin typeface="Meiryo" panose="020B0604030504040204" pitchFamily="34" charset="-128"/>
                <a:ea typeface="Meiryo" panose="020B0604030504040204" pitchFamily="34" charset="-128"/>
              </a:rPr>
              <a:t>スポーツ情報</a:t>
            </a:r>
            <a:r>
              <a:rPr kumimoji="1" lang="ja-JP" altLang="en-US" b="1" dirty="0">
                <a:solidFill>
                  <a:schemeClr val="accent1">
                    <a:lumMod val="90000"/>
                    <a:lumOff val="10000"/>
                  </a:schemeClr>
                </a:solidFill>
                <a:latin typeface="Meiryo" panose="020B0604030504040204" pitchFamily="34" charset="-128"/>
                <a:ea typeface="Meiryo" panose="020B0604030504040204" pitchFamily="34" charset="-128"/>
              </a:rPr>
              <a:t>圧倒的</a:t>
            </a:r>
            <a:r>
              <a:rPr kumimoji="1" lang="en-US" altLang="ja-JP" b="1" dirty="0">
                <a:solidFill>
                  <a:schemeClr val="accent1">
                    <a:lumMod val="90000"/>
                    <a:lumOff val="10000"/>
                  </a:schemeClr>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1">
                    <a:lumMod val="90000"/>
                    <a:lumOff val="10000"/>
                  </a:schemeClr>
                </a:solidFill>
              </a:rPr>
              <a:t>スポーツナビ</a:t>
            </a:r>
            <a:r>
              <a:rPr lang="ja-JP" altLang="en-US" dirty="0">
                <a:solidFill>
                  <a:schemeClr val="tx1">
                    <a:lumMod val="65000"/>
                    <a:lumOff val="35000"/>
                  </a:schemeClr>
                </a:solidFill>
              </a:rPr>
              <a:t>で</a:t>
            </a:r>
            <a:endParaRPr lang="en-US" altLang="ja-JP" dirty="0">
              <a:solidFill>
                <a:schemeClr val="tx1">
                  <a:lumMod val="65000"/>
                  <a:lumOff val="35000"/>
                </a:schemeClr>
              </a:solidFill>
            </a:endParaRPr>
          </a:p>
          <a:p>
            <a:pPr algn="ctr">
              <a:lnSpc>
                <a:spcPct val="120000"/>
              </a:lnSpc>
            </a:pPr>
            <a:r>
              <a:rPr kumimoji="1" lang="ja-JP" altLang="en-US" sz="2800" b="1" dirty="0">
                <a:solidFill>
                  <a:schemeClr val="accent1">
                    <a:lumMod val="90000"/>
                    <a:lumOff val="10000"/>
                  </a:schemeClr>
                </a:solidFill>
                <a:latin typeface="メイリオ" panose="020B0604030504040204" pitchFamily="50" charset="-128"/>
                <a:ea typeface="メイリオ" panose="020B0604030504040204" pitchFamily="50" charset="-128"/>
              </a:rPr>
              <a:t>バーチャル高校</a:t>
            </a:r>
            <a:r>
              <a:rPr kumimoji="1" lang="ja-JP" altLang="en-US" sz="2800" b="1">
                <a:solidFill>
                  <a:schemeClr val="accent1">
                    <a:lumMod val="90000"/>
                    <a:lumOff val="10000"/>
                  </a:schemeClr>
                </a:solidFill>
                <a:latin typeface="メイリオ" panose="020B0604030504040204" pitchFamily="50" charset="-128"/>
                <a:ea typeface="メイリオ" panose="020B0604030504040204" pitchFamily="50" charset="-128"/>
              </a:rPr>
              <a:t>野球</a:t>
            </a:r>
            <a:r>
              <a:rPr kumimoji="1" lang="en-US" altLang="ja-JP" sz="2800" b="1" dirty="0">
                <a:solidFill>
                  <a:schemeClr val="accent1">
                    <a:lumMod val="90000"/>
                    <a:lumOff val="10000"/>
                  </a:schemeClr>
                </a:solidFill>
                <a:latin typeface="メイリオ" panose="020B0604030504040204" pitchFamily="50" charset="-128"/>
                <a:ea typeface="メイリオ" panose="020B0604030504040204" pitchFamily="50" charset="-128"/>
              </a:rPr>
              <a:t>2026</a:t>
            </a:r>
            <a:r>
              <a:rPr lang="ja-JP" altLang="en-US">
                <a:solidFill>
                  <a:schemeClr val="tx1">
                    <a:lumMod val="65000"/>
                    <a:lumOff val="35000"/>
                  </a:schemeClr>
                </a:solidFill>
              </a:rPr>
              <a:t>を</a:t>
            </a:r>
            <a:r>
              <a:rPr lang="ja-JP" altLang="en-US" dirty="0">
                <a:solidFill>
                  <a:schemeClr val="tx1">
                    <a:lumMod val="65000"/>
                    <a:lumOff val="35000"/>
                  </a:schemeClr>
                </a:solidFill>
              </a:rPr>
              <a:t>実施いたします</a:t>
            </a:r>
            <a:endParaRPr lang="en-US" altLang="ja-JP" sz="2800" dirty="0">
              <a:solidFill>
                <a:schemeClr val="tx1">
                  <a:lumMod val="65000"/>
                  <a:lumOff val="35000"/>
                </a:schemeClr>
              </a:solidFill>
            </a:endParaRPr>
          </a:p>
        </p:txBody>
      </p:sp>
      <p:sp>
        <p:nvSpPr>
          <p:cNvPr id="7" name="テキスト プレースホルダー 1">
            <a:extLst>
              <a:ext uri="{FF2B5EF4-FFF2-40B4-BE49-F238E27FC236}">
                <a16:creationId xmlns:a16="http://schemas.microsoft.com/office/drawing/2014/main" id="{6199C4BC-AE71-6FDC-8481-975130541CE0}"/>
              </a:ext>
            </a:extLst>
          </p:cNvPr>
          <p:cNvSpPr txBox="1">
            <a:spLocks/>
          </p:cNvSpPr>
          <p:nvPr/>
        </p:nvSpPr>
        <p:spPr>
          <a:xfrm>
            <a:off x="479425" y="252000"/>
            <a:ext cx="8640911" cy="335028"/>
          </a:xfrm>
        </p:spPr>
        <p:txBody>
          <a:bodyPr/>
          <a:lstStyle>
            <a:defPPr>
              <a:defRPr lang="ja-JP"/>
            </a:defPPr>
            <a:lvl1pPr marL="0" algn="l" defTabSz="914400" rtl="0" eaLnBrk="1" fontAlgn="auto" latinLnBrk="0" hangingPunct="1">
              <a:spcBef>
                <a:spcPts val="0"/>
              </a:spcBef>
              <a:spcAft>
                <a:spcPts val="0"/>
              </a:spcAft>
              <a:defRPr kumimoji="1" sz="18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t>バーチャル高校野球</a:t>
            </a:r>
            <a:r>
              <a:rPr lang="en-US" altLang="ja-JP"/>
              <a:t>2024</a:t>
            </a:r>
            <a:r>
              <a:rPr lang="ja-JP" altLang="en-US"/>
              <a:t>　</a:t>
            </a:r>
            <a:endParaRPr lang="ja-JP" altLang="en-US" dirty="0"/>
          </a:p>
        </p:txBody>
      </p:sp>
      <p:sp>
        <p:nvSpPr>
          <p:cNvPr id="8" name="二等辺三角形 4">
            <a:extLst>
              <a:ext uri="{FF2B5EF4-FFF2-40B4-BE49-F238E27FC236}">
                <a16:creationId xmlns:a16="http://schemas.microsoft.com/office/drawing/2014/main" id="{33228E4E-B229-A5D8-5BE5-F6C9828ACA93}"/>
              </a:ext>
            </a:extLst>
          </p:cNvPr>
          <p:cNvSpPr/>
          <p:nvPr/>
        </p:nvSpPr>
        <p:spPr>
          <a:xfrm rot="8107110">
            <a:off x="894074" y="5285330"/>
            <a:ext cx="107326" cy="3377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F04EBE04-A0AD-B01C-F44D-65793D4769F3}"/>
              </a:ext>
            </a:extLst>
          </p:cNvPr>
          <p:cNvGrpSpPr/>
          <p:nvPr/>
        </p:nvGrpSpPr>
        <p:grpSpPr>
          <a:xfrm>
            <a:off x="900156" y="3053077"/>
            <a:ext cx="4009054" cy="2699708"/>
            <a:chOff x="1133728" y="2572225"/>
            <a:chExt cx="4136695" cy="2765850"/>
          </a:xfrm>
        </p:grpSpPr>
        <p:grpSp>
          <p:nvGrpSpPr>
            <p:cNvPr id="10" name="グループ化 9">
              <a:extLst>
                <a:ext uri="{FF2B5EF4-FFF2-40B4-BE49-F238E27FC236}">
                  <a16:creationId xmlns:a16="http://schemas.microsoft.com/office/drawing/2014/main" id="{9F2A9170-64B1-B85D-8AC2-B9DF1C329939}"/>
                </a:ext>
              </a:extLst>
            </p:cNvPr>
            <p:cNvGrpSpPr/>
            <p:nvPr/>
          </p:nvGrpSpPr>
          <p:grpSpPr>
            <a:xfrm>
              <a:off x="1133728" y="2572225"/>
              <a:ext cx="4136695" cy="2765850"/>
              <a:chOff x="914400" y="2002066"/>
              <a:chExt cx="3476785" cy="2491118"/>
            </a:xfrm>
            <a:solidFill>
              <a:srgbClr val="212121"/>
            </a:solidFill>
          </p:grpSpPr>
          <p:sp>
            <p:nvSpPr>
              <p:cNvPr id="13" name="角丸四角形 86">
                <a:extLst>
                  <a:ext uri="{FF2B5EF4-FFF2-40B4-BE49-F238E27FC236}">
                    <a16:creationId xmlns:a16="http://schemas.microsoft.com/office/drawing/2014/main" id="{A006BA6F-8A6C-C76B-D4B3-487A1B72BD25}"/>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4" name="正方形/長方形 13">
                <a:extLst>
                  <a:ext uri="{FF2B5EF4-FFF2-40B4-BE49-F238E27FC236}">
                    <a16:creationId xmlns:a16="http://schemas.microsoft.com/office/drawing/2014/main" id="{9066AD9D-0D9F-2054-8A14-B44C0CAEC6F2}"/>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5" name="台形 14">
                <a:extLst>
                  <a:ext uri="{FF2B5EF4-FFF2-40B4-BE49-F238E27FC236}">
                    <a16:creationId xmlns:a16="http://schemas.microsoft.com/office/drawing/2014/main" id="{A8BFAB64-7DAB-741B-6221-BC43CA1C5DD6}"/>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6" name="正方形/長方形 15">
                <a:extLst>
                  <a:ext uri="{FF2B5EF4-FFF2-40B4-BE49-F238E27FC236}">
                    <a16:creationId xmlns:a16="http://schemas.microsoft.com/office/drawing/2014/main" id="{5DEF7DD7-8A2A-7F16-8294-33C584BE2077}"/>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11" name="Picture 2" descr="バーチャル高校野球">
              <a:extLst>
                <a:ext uri="{FF2B5EF4-FFF2-40B4-BE49-F238E27FC236}">
                  <a16:creationId xmlns:a16="http://schemas.microsoft.com/office/drawing/2014/main" id="{DA86AC9D-220B-878B-CD98-D57DA0D564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12" name="正方形/長方形 11">
              <a:extLst>
                <a:ext uri="{FF2B5EF4-FFF2-40B4-BE49-F238E27FC236}">
                  <a16:creationId xmlns:a16="http://schemas.microsoft.com/office/drawing/2014/main" id="{0A12B51F-0318-10AD-C1A5-51C2C636A81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動画</a:t>
              </a:r>
              <a:br>
                <a:rPr kumimoji="1" lang="en-US" altLang="ja-JP" b="1" dirty="0"/>
              </a:br>
              <a:r>
                <a:rPr kumimoji="1" lang="en-US" altLang="ja-JP" b="1" dirty="0"/>
                <a:t>CM</a:t>
              </a:r>
              <a:r>
                <a:rPr kumimoji="1" lang="ja-JP" altLang="en-US" b="1" dirty="0"/>
                <a:t>枠</a:t>
              </a:r>
            </a:p>
          </p:txBody>
        </p:sp>
      </p:grpSp>
      <p:grpSp>
        <p:nvGrpSpPr>
          <p:cNvPr id="17" name="グループ化 16">
            <a:extLst>
              <a:ext uri="{FF2B5EF4-FFF2-40B4-BE49-F238E27FC236}">
                <a16:creationId xmlns:a16="http://schemas.microsoft.com/office/drawing/2014/main" id="{334554A6-848E-6E0C-D1AC-BA9F2920F219}"/>
              </a:ext>
            </a:extLst>
          </p:cNvPr>
          <p:cNvGrpSpPr/>
          <p:nvPr/>
        </p:nvGrpSpPr>
        <p:grpSpPr>
          <a:xfrm>
            <a:off x="4448367" y="4281464"/>
            <a:ext cx="1188866" cy="1976460"/>
            <a:chOff x="5600773" y="3400425"/>
            <a:chExt cx="1153040" cy="2075020"/>
          </a:xfrm>
        </p:grpSpPr>
        <p:grpSp>
          <p:nvGrpSpPr>
            <p:cNvPr id="18" name="グループ化 17">
              <a:extLst>
                <a:ext uri="{FF2B5EF4-FFF2-40B4-BE49-F238E27FC236}">
                  <a16:creationId xmlns:a16="http://schemas.microsoft.com/office/drawing/2014/main" id="{9C0D68C8-D91A-78F8-F016-9950DCA6EA85}"/>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22" name="グループ化 21">
                <a:extLst>
                  <a:ext uri="{FF2B5EF4-FFF2-40B4-BE49-F238E27FC236}">
                    <a16:creationId xmlns:a16="http://schemas.microsoft.com/office/drawing/2014/main" id="{C8606459-C77D-C4A7-8B91-9ABE7F23F786}"/>
                  </a:ext>
                </a:extLst>
              </p:cNvPr>
              <p:cNvGrpSpPr/>
              <p:nvPr/>
            </p:nvGrpSpPr>
            <p:grpSpPr>
              <a:xfrm>
                <a:off x="4995392" y="2944112"/>
                <a:ext cx="1395178" cy="2510774"/>
                <a:chOff x="6140451" y="2100334"/>
                <a:chExt cx="1925382" cy="3621016"/>
              </a:xfrm>
            </p:grpSpPr>
            <p:grpSp>
              <p:nvGrpSpPr>
                <p:cNvPr id="24" name="グループ化 23">
                  <a:extLst>
                    <a:ext uri="{FF2B5EF4-FFF2-40B4-BE49-F238E27FC236}">
                      <a16:creationId xmlns:a16="http://schemas.microsoft.com/office/drawing/2014/main" id="{327B01B2-7761-3604-98A3-79DA59CFB7AF}"/>
                    </a:ext>
                  </a:extLst>
                </p:cNvPr>
                <p:cNvGrpSpPr/>
                <p:nvPr/>
              </p:nvGrpSpPr>
              <p:grpSpPr>
                <a:xfrm>
                  <a:off x="6140451" y="2100334"/>
                  <a:ext cx="1925382" cy="3621016"/>
                  <a:chOff x="6943469" y="2100334"/>
                  <a:chExt cx="1122363" cy="2054714"/>
                </a:xfrm>
              </p:grpSpPr>
              <p:sp>
                <p:nvSpPr>
                  <p:cNvPr id="27" name="角丸四角形 84">
                    <a:extLst>
                      <a:ext uri="{FF2B5EF4-FFF2-40B4-BE49-F238E27FC236}">
                        <a16:creationId xmlns:a16="http://schemas.microsoft.com/office/drawing/2014/main" id="{87980CDF-5773-A96E-3661-B4FDEB1B3067}"/>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8" name="正方形/長方形 27">
                    <a:extLst>
                      <a:ext uri="{FF2B5EF4-FFF2-40B4-BE49-F238E27FC236}">
                        <a16:creationId xmlns:a16="http://schemas.microsoft.com/office/drawing/2014/main" id="{E4CB580B-2AFF-6E84-1D8F-A97D84D6074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sp>
              <p:nvSpPr>
                <p:cNvPr id="25" name="角丸四角形 81">
                  <a:extLst>
                    <a:ext uri="{FF2B5EF4-FFF2-40B4-BE49-F238E27FC236}">
                      <a16:creationId xmlns:a16="http://schemas.microsoft.com/office/drawing/2014/main" id="{A53A4F30-FFBD-1EA5-162C-BEA3B52B9C0A}"/>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6" name="角丸四角形 83">
                  <a:extLst>
                    <a:ext uri="{FF2B5EF4-FFF2-40B4-BE49-F238E27FC236}">
                      <a16:creationId xmlns:a16="http://schemas.microsoft.com/office/drawing/2014/main" id="{CCECB247-8D71-6805-480A-78E42190BC31}"/>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23" name="図 22">
                <a:extLst>
                  <a:ext uri="{FF2B5EF4-FFF2-40B4-BE49-F238E27FC236}">
                    <a16:creationId xmlns:a16="http://schemas.microsoft.com/office/drawing/2014/main" id="{77BCA01B-E37D-82FA-FF24-6F7BCC2C5E60}"/>
                  </a:ext>
                </a:extLst>
              </p:cNvPr>
              <p:cNvPicPr>
                <a:picLocks noChangeAspect="1"/>
              </p:cNvPicPr>
              <p:nvPr/>
            </p:nvPicPr>
            <p:blipFill>
              <a:blip r:embed="rId3"/>
              <a:stretch>
                <a:fillRect/>
              </a:stretch>
            </p:blipFill>
            <p:spPr>
              <a:xfrm>
                <a:off x="5107853" y="3205144"/>
                <a:ext cx="1171378" cy="2091747"/>
              </a:xfrm>
              <a:prstGeom prst="rect">
                <a:avLst/>
              </a:prstGeom>
            </p:spPr>
          </p:pic>
        </p:grpSp>
        <p:grpSp>
          <p:nvGrpSpPr>
            <p:cNvPr id="19" name="グループ化 18">
              <a:extLst>
                <a:ext uri="{FF2B5EF4-FFF2-40B4-BE49-F238E27FC236}">
                  <a16:creationId xmlns:a16="http://schemas.microsoft.com/office/drawing/2014/main" id="{8F642326-08F4-A082-B577-B05A368782FE}"/>
                </a:ext>
              </a:extLst>
            </p:cNvPr>
            <p:cNvGrpSpPr/>
            <p:nvPr/>
          </p:nvGrpSpPr>
          <p:grpSpPr>
            <a:xfrm>
              <a:off x="5666633" y="4278922"/>
              <a:ext cx="992481" cy="703316"/>
              <a:chOff x="5905089" y="3352173"/>
              <a:chExt cx="1016404" cy="568839"/>
            </a:xfrm>
          </p:grpSpPr>
          <p:pic>
            <p:nvPicPr>
              <p:cNvPr id="20" name="Picture 4" descr="バーチャル高校野球">
                <a:extLst>
                  <a:ext uri="{FF2B5EF4-FFF2-40B4-BE49-F238E27FC236}">
                    <a16:creationId xmlns:a16="http://schemas.microsoft.com/office/drawing/2014/main" id="{BA9C99A3-79EE-BA2B-A051-30D9A690C99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E61570A6-3FAF-4864-D4CF-84EC3C574A3E}"/>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動画</a:t>
                </a:r>
                <a:br>
                  <a:rPr kumimoji="1" lang="en-US" altLang="ja-JP" sz="1600" b="1" dirty="0">
                    <a:solidFill>
                      <a:schemeClr val="bg1"/>
                    </a:solidFill>
                  </a:rPr>
                </a:br>
                <a:r>
                  <a:rPr kumimoji="1" lang="en-US" altLang="ja-JP" sz="1600" b="1" dirty="0">
                    <a:solidFill>
                      <a:schemeClr val="bg1"/>
                    </a:solidFill>
                  </a:rPr>
                  <a:t>CM</a:t>
                </a:r>
                <a:r>
                  <a:rPr kumimoji="1" lang="ja-JP" altLang="en-US" sz="1600" b="1" dirty="0">
                    <a:solidFill>
                      <a:schemeClr val="bg1"/>
                    </a:solidFill>
                  </a:rPr>
                  <a:t>枠</a:t>
                </a:r>
              </a:p>
            </p:txBody>
          </p:sp>
        </p:grpSp>
      </p:grpSp>
      <p:cxnSp>
        <p:nvCxnSpPr>
          <p:cNvPr id="29" name="直線コネクタ 28">
            <a:extLst>
              <a:ext uri="{FF2B5EF4-FFF2-40B4-BE49-F238E27FC236}">
                <a16:creationId xmlns:a16="http://schemas.microsoft.com/office/drawing/2014/main" id="{DEC431BD-98B5-676A-E95F-2721A2EB8AD3}"/>
              </a:ext>
            </a:extLst>
          </p:cNvPr>
          <p:cNvCxnSpPr>
            <a:cxnSpLocks/>
          </p:cNvCxnSpPr>
          <p:nvPr/>
        </p:nvCxnSpPr>
        <p:spPr>
          <a:xfrm>
            <a:off x="4593480"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6F43EB-0697-FCEA-411D-A493ECF404EB}"/>
              </a:ext>
            </a:extLst>
          </p:cNvPr>
          <p:cNvCxnSpPr>
            <a:cxnSpLocks/>
          </p:cNvCxnSpPr>
          <p:nvPr/>
        </p:nvCxnSpPr>
        <p:spPr>
          <a:xfrm flipH="1">
            <a:off x="7460018"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1" name="表 18">
            <a:extLst>
              <a:ext uri="{FF2B5EF4-FFF2-40B4-BE49-F238E27FC236}">
                <a16:creationId xmlns:a16="http://schemas.microsoft.com/office/drawing/2014/main" id="{CE76CA56-A49D-042A-B726-E361120A81C0}"/>
              </a:ext>
            </a:extLst>
          </p:cNvPr>
          <p:cNvGraphicFramePr>
            <a:graphicFrameLocks noGrp="1"/>
          </p:cNvGraphicFramePr>
          <p:nvPr>
            <p:extLst>
              <p:ext uri="{D42A27DB-BD31-4B8C-83A1-F6EECF244321}">
                <p14:modId xmlns:p14="http://schemas.microsoft.com/office/powerpoint/2010/main" val="2256218180"/>
              </p:ext>
            </p:extLst>
          </p:nvPr>
        </p:nvGraphicFramePr>
        <p:xfrm>
          <a:off x="6096000" y="3884212"/>
          <a:ext cx="5616575" cy="2077641"/>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正式名称</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第</a:t>
                      </a:r>
                      <a:r>
                        <a:rPr kumimoji="1" lang="en-US" altLang="zh-CN" sz="1600" b="0" i="0" dirty="0">
                          <a:solidFill>
                            <a:schemeClr val="tx1">
                              <a:lumMod val="65000"/>
                              <a:lumOff val="35000"/>
                            </a:schemeClr>
                          </a:solidFill>
                          <a:latin typeface="Meiryo" panose="020B0604030504040204" pitchFamily="34" charset="-128"/>
                          <a:ea typeface="Meiryo" panose="020B0604030504040204" pitchFamily="34" charset="-128"/>
                        </a:rPr>
                        <a:t>108</a:t>
                      </a: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回全国高等学校</a:t>
                      </a:r>
                      <a:endParaRPr kumimoji="1" lang="en-US" altLang="zh-CN" sz="16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野球選手権記念大会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77745396"/>
                  </a:ext>
                </a:extLst>
              </a:tr>
              <a:tr h="499507">
                <a:tc>
                  <a:txBody>
                    <a:bodyPr/>
                    <a:lstStyle/>
                    <a:p>
                      <a:pPr algn="ctr"/>
                      <a:r>
                        <a:rPr kumimoji="1" lang="zh-CN" altLang="en-US" sz="1400" b="0" i="0" dirty="0">
                          <a:solidFill>
                            <a:schemeClr val="bg1"/>
                          </a:solidFill>
                          <a:latin typeface="Meiryo" panose="020B0604030504040204" pitchFamily="34" charset="-128"/>
                          <a:ea typeface="Meiryo" panose="020B0604030504040204" pitchFamily="34" charset="-128"/>
                        </a:rPr>
                        <a:t>本大会実施日程</a:t>
                      </a:r>
                      <a:endParaRPr kumimoji="1" lang="ja-JP" altLang="en-US" sz="1400" b="0" i="0" dirty="0">
                        <a:solidFill>
                          <a:schemeClr val="bg1"/>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2026</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年</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8</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8</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22</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予定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12588993"/>
                  </a:ext>
                </a:extLst>
              </a:tr>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試合速報や日程など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44986400"/>
                  </a:ext>
                </a:extLst>
              </a:tr>
              <a:tr h="499507">
                <a:tc>
                  <a:txBody>
                    <a:bodyPr/>
                    <a:lstStyle/>
                    <a:p>
                      <a:pPr algn="ctr"/>
                      <a:r>
                        <a:rPr kumimoji="1" lang="ja-JP" altLang="en-US" sz="1400" b="0" i="0">
                          <a:solidFill>
                            <a:schemeClr val="bg1"/>
                          </a:solidFill>
                          <a:latin typeface="Meiryo" panose="020B0604030504040204" pitchFamily="34" charset="-128"/>
                          <a:ea typeface="Meiryo" panose="020B0604030504040204" pitchFamily="34"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スポーツナビ</a:t>
                      </a:r>
                      <a:r>
                        <a:rPr kumimoji="1" lang="en" altLang="ja-JP" sz="1600" b="0" i="0" dirty="0">
                          <a:solidFill>
                            <a:schemeClr val="tx1">
                              <a:lumMod val="65000"/>
                              <a:lumOff val="35000"/>
                            </a:schemeClr>
                          </a:solidFill>
                          <a:latin typeface="Meiryo" panose="020B0604030504040204" pitchFamily="34" charset="-128"/>
                          <a:ea typeface="Meiryo" panose="020B0604030504040204" pitchFamily="34" charset="-128"/>
                        </a:rPr>
                        <a:t>PC / </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691224631"/>
                  </a:ext>
                </a:extLst>
              </a:tr>
            </a:tbl>
          </a:graphicData>
        </a:graphic>
      </p:graphicFrame>
      <p:sp>
        <p:nvSpPr>
          <p:cNvPr id="32" name="角丸四角形 18">
            <a:extLst>
              <a:ext uri="{FF2B5EF4-FFF2-40B4-BE49-F238E27FC236}">
                <a16:creationId xmlns:a16="http://schemas.microsoft.com/office/drawing/2014/main" id="{02C11943-B778-AAB9-827C-7A3AB5C3C50A}"/>
              </a:ext>
            </a:extLst>
          </p:cNvPr>
          <p:cNvSpPr>
            <a:spLocks noChangeAspect="1"/>
          </p:cNvSpPr>
          <p:nvPr/>
        </p:nvSpPr>
        <p:spPr>
          <a:xfrm>
            <a:off x="6096000" y="2788478"/>
            <a:ext cx="5616575" cy="892935"/>
          </a:xfrm>
          <a:prstGeom prst="roundRect">
            <a:avLst>
              <a:gd name="adj" fmla="val 50000"/>
            </a:avLst>
          </a:prstGeom>
          <a:solidFill>
            <a:srgbClr val="00003E">
              <a:alpha val="20057"/>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全国の高校球児たちにとってアツい夏の戦いを</a:t>
            </a:r>
          </a:p>
          <a:p>
            <a:pPr algn="ctr">
              <a:lnSpc>
                <a:spcPct val="120000"/>
              </a:lnSpc>
            </a:pPr>
            <a:r>
              <a:rPr kumimoji="1" lang="en-US" altLang="ja-JP" sz="1600" b="1" dirty="0">
                <a:solidFill>
                  <a:schemeClr val="accent1">
                    <a:lumMod val="90000"/>
                    <a:lumOff val="10000"/>
                  </a:schemeClr>
                </a:solidFill>
                <a:latin typeface="Meiryo" panose="020B0604030504040204" pitchFamily="34" charset="-128"/>
                <a:ea typeface="Meiryo" panose="020B0604030504040204" pitchFamily="34" charset="-128"/>
              </a:rPr>
              <a:t>LIVE</a:t>
            </a: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配信で視聴可能</a:t>
            </a:r>
          </a:p>
        </p:txBody>
      </p:sp>
    </p:spTree>
    <p:extLst>
      <p:ext uri="{BB962C8B-B14F-4D97-AF65-F5344CB8AC3E}">
        <p14:creationId xmlns:p14="http://schemas.microsoft.com/office/powerpoint/2010/main" val="283975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スポーツナビのご紹介</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31" name="図プレースホルダー 30" descr="時計 が含まれている画像&#10;&#10;AI 生成コンテンツは誤りを含む可能性があります。">
            <a:extLst>
              <a:ext uri="{FF2B5EF4-FFF2-40B4-BE49-F238E27FC236}">
                <a16:creationId xmlns:a16="http://schemas.microsoft.com/office/drawing/2014/main" id="{CEB9CD81-54B5-3548-EFC3-F6B06056C5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97" b="3323"/>
          <a:stretch>
            <a:fillRect/>
          </a:stretch>
        </p:blipFill>
        <p:spPr>
          <a:xfrm>
            <a:off x="5468281" y="2955701"/>
            <a:ext cx="1586282" cy="1687131"/>
          </a:xfrm>
        </p:spPr>
      </p:pic>
    </p:spTree>
    <p:extLst>
      <p:ext uri="{BB962C8B-B14F-4D97-AF65-F5344CB8AC3E}">
        <p14:creationId xmlns:p14="http://schemas.microsoft.com/office/powerpoint/2010/main" val="67041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5B8E5-1821-C59C-F10C-9E39D074DC67}"/>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65435C3B-86A2-58C9-F3F3-7FB06F2F5790}"/>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34333A67-5BA3-0A3A-2A2E-7F2FBF7F3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08CD25C4-4E9C-1DA0-97FF-4B4FA81961E4}"/>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B5ED9C04-92DE-A608-FCD0-228099BECB31}"/>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38554E66-63B2-35A4-952F-075BA96E0E19}"/>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C63D8275-6B75-9E30-65FA-A392EF62CB72}"/>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E47C3DB6-DF98-08BF-E9D3-B2C3D25EEB54}"/>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E6B89DF1-B664-5097-2B42-31F9608E84FB}"/>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B2170B3A-798A-E6A5-82E3-49E41B157E73}"/>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2272B4D8-B668-666A-C0EE-149DF4DC38CF}"/>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377D0C6-3523-8B8E-450A-FE4BBD0C9675}"/>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2B3F8B64-79DB-05D1-3D56-3160274925E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020A1-3828-237A-B8BB-2EAB15A4D89B}"/>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DF78AB16-09DC-2351-D638-C9FAFB87B500}"/>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BCABECC3-D24E-8BF6-8571-5105211E7B48}"/>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527C4827-DAB8-0238-A689-159517DD1EA9}"/>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1B09C9D6-1C2B-2EDB-0B3F-8D9A134D3761}"/>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BC48DEA7-371A-94B4-98AE-DA8E6A158017}"/>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803F6B84-CCD1-5427-A450-97BE2F2EF440}"/>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A2B0CC6E-D2E7-BD26-7EC1-6F85C41AC6F3}"/>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100674A7-ECB3-5B3B-AEB4-D760CAD6CDC3}"/>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A1B24A09-94C1-CE48-BAF4-A1E4A8017AA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3168C452-58F7-09F3-8A8D-4589855CCC30}"/>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635C419D-A4CA-BE41-6945-6D9A74CCB5A4}"/>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C25299-5F5F-D794-2AFD-B72203B2C5F2}"/>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431E0ABB-531D-432A-CA84-42A9BDD64ABD}"/>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4184575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820BB-9372-B699-BB40-991FE66EB712}"/>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C64B938-9BCE-4FB8-F8D1-65347EB81BD9}"/>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C4A98356-9FD9-3B25-E04D-4CE115024F73}"/>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FCFBFDB1-D726-1660-C0ED-78A92E5DC517}"/>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39D587D-D0F5-5179-668D-0D56044AC36F}"/>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63A0415B-53B7-7EA9-8C6C-481821056899}"/>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990CB130-DF99-09CB-F9E6-1A3248DA6C8B}"/>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997F1C6C-5C48-4C4C-C50D-BACC3B5FA985}"/>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D87BB8B-E155-6B7A-4E4F-9F9C7725F95E}"/>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C615BCAF-1FC3-0AEB-612E-4C2F1309B756}"/>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A65B335D-6A30-FA89-9A78-C58AB4FCE505}"/>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D6A0C4DC-D350-F39D-C066-8318AC242B68}"/>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6CEE2F58-259E-A5FD-4FC7-AE00183804CA}"/>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20D7F1AF-1A72-88FC-E92B-2436BACDB661}"/>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2211087-7208-2F44-BCAC-73681C9E4752}"/>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E99B99C3-FEF5-1779-924A-52B2EA1E80CB}"/>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34C9E2E3-8BB2-0A69-A1F2-6B2C2CD63E47}"/>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F656C9D4-57E8-DE1A-0883-81A4EC05BDBA}"/>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20367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C8C42-6CFE-9360-D993-9DD7C6F74C2E}"/>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96D1E5B-0256-F369-09E0-FF71359CDE76}"/>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A2AB3ADF-239D-6163-E4B3-D226FDDE6B52}"/>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95E3BB4E-A090-3CDA-56A5-E155E834A8F9}"/>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FBA72803-82C3-B848-9DBA-8FC9871E8ECF}"/>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851FF4FA-0FCB-F996-A0FC-80D4513E0480}"/>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23CEDB26-9C7B-4F53-611D-CA6D00C478DA}"/>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37D82880-F4C8-E543-086F-640E35E6F7AE}"/>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D1F0BCD9-DD8D-5CCC-5051-BA2C41CACCCA}"/>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215A4989-9FEA-FA02-DAE0-D7F997F44156}"/>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0F6AAD6C-04BF-5095-80F6-D57CC1F7816D}"/>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600DDB85-8616-95F6-5917-5BB10AED656F}"/>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4C96E3E4-EB01-351F-1AE3-CBDBED7DD714}"/>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47180FE2-19E7-3F84-94C0-7F2CA081CD4D}"/>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0E0F4096-9141-1271-2D7D-4110A2905C2E}"/>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D8576C64-6070-D382-3C35-ED52BC147D76}"/>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41AA5FE7-2E93-1268-662C-180671A06569}"/>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4930DA5-8A28-684A-B297-B08617E0DA3F}"/>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EBE95CF5-1A69-072B-2199-DBB977ED19B4}"/>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70C368C9-6BC3-24EE-20CC-455E491A5BAD}"/>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F0923943-55D7-4CFE-A691-280E509C1255}"/>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6DAF8650-FBB0-36B6-3365-5601F1CBC678}"/>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60677329-EF6E-257F-941E-DF0046C237ED}"/>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39023D29-55B4-4B8D-7019-10074D25A5F5}"/>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9E965AB1-E463-6321-F4A0-5A5568544EC2}"/>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B5B10A14-79A0-0454-9098-FC1F046F9F4E}"/>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6DE74F3A-BCFF-7FA1-1122-46ABF8E695FC}"/>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C59037BE-75E9-9654-8A99-CBE17FAA7B5E}"/>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66D53A7A-EAE8-50FC-7F1B-96A6BCA88523}"/>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D6FE176A-D709-585A-39AD-FA598303E83D}"/>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1CA92400-9A52-D970-6AC3-E59558DACF70}"/>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F381786E-244C-D3B1-E66E-2581F18D62C4}"/>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BE183E9B-E865-4C32-076E-0918DA0886D5}"/>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F06A92AA-4338-1714-C823-ABD763E66ED0}"/>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940C5E42-2000-F00D-AF03-DDE0BAD9AA33}"/>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8369F1D8-BDF5-9159-FB73-428435F130D0}"/>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CF76164-6257-D60E-7DAA-9F9ED676487E}"/>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18A1D23C-7545-2156-1D62-ED635273F577}"/>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D08C446A-12EE-1AAA-72A7-7CE5CF02407F}"/>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A5093C48-6D6D-9BEF-4783-49A1D00E9420}"/>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CA49BF2E-3F9D-C047-4C9A-8CF2608B450F}"/>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8491CC7C-8676-246E-074D-6A5FAB2F0140}"/>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65B2537F-9AB7-E445-C3A3-F8AA4A4720DD}"/>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4BD3C285-8219-88E7-720E-A2E06D33216C}"/>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2D1C8978-2053-839E-C9B1-D9ECF9B2767B}"/>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0FD4AC8E-B83E-01A9-4F18-D2D5C2C8555B}"/>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6C00AEB8-FC59-1C95-B585-33A1EBD9017E}"/>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8448983C-E665-774D-9B2E-59406AF2FA6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15F1F14D-32FE-3BC5-1D35-8DEBB4D9527B}"/>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58A7A8B4-01CA-96BA-B909-4C76CE797A61}"/>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EBAA5471-2D65-D301-1A74-B8A73EE9A67B}"/>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1A60416C-A579-5000-E8A7-D110C3DE3CC7}"/>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69874DF5-9401-9D28-3940-EF6085044B61}"/>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BDA6A059-B912-B81B-AB20-B8F3B1BCBCB9}"/>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F520D53D-C6DD-2E20-0351-ACF01F10004E}"/>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D4E1C8FF-14E5-BAE4-E02F-87EC88170448}"/>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118B81E5-2483-781A-DD5B-4645B5F94FB8}"/>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D2D20D58-6791-911C-3E16-0DBC0A6F4873}"/>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357C9910-1F77-D4AA-5E5D-4ED62E39D61B}"/>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972C90EE-AA74-2699-7BA1-1C1D456FEDC1}"/>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CC019EAE-2DDB-F373-AEF6-F2D32C1D2D07}"/>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1B9176D6-68FE-19DA-E02C-83C5B932DB24}"/>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DA7D52B8-F033-0A9D-028B-1A73C9B0757F}"/>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A55BA136-AA9A-EE11-0219-A7C8948A56FB}"/>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554E5B01-8C5E-1D3E-E6C7-68DF0254B6E4}"/>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3DDA1B01-354C-82E0-C2F3-5B5E70DAE88C}"/>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1155593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夏の甲子園の</a:t>
            </a:r>
            <a:endParaRPr kumimoji="1" lang="en-US" altLang="ja-JP" dirty="0"/>
          </a:p>
          <a:p>
            <a:r>
              <a:rPr lang="ja-JP" altLang="en-US"/>
              <a:t>見どころ</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a:extLst>
              <a:ext uri="{FF2B5EF4-FFF2-40B4-BE49-F238E27FC236}">
                <a16:creationId xmlns:a16="http://schemas.microsoft.com/office/drawing/2014/main" id="{4EF713E3-7F28-C6F4-3F11-88B3B9286F64}"/>
              </a:ext>
            </a:extLst>
          </p:cNvPr>
          <p:cNvPicPr>
            <a:picLocks noGrp="1" noChangeAspect="1"/>
          </p:cNvPicPr>
          <p:nvPr>
            <p:ph type="pic" sz="quarter" idx="15"/>
          </p:nvPr>
        </p:nvPicPr>
        <p:blipFill>
          <a:blip>
            <a:extLst>
              <a:ext uri="{96DAC541-7B7A-43D3-8B79-37D633B846F1}">
                <asvg:svgBlip xmlns:asvg="http://schemas.microsoft.com/office/drawing/2016/SVG/main" r:embed="rId2"/>
              </a:ext>
            </a:extLst>
          </a:blip>
          <a:srcRect t="390" b="-2282"/>
          <a:stretch>
            <a:fillRect/>
          </a:stretch>
        </p:blipFill>
        <p:spPr>
          <a:xfrm>
            <a:off x="5453521" y="2991120"/>
            <a:ext cx="1523767" cy="1569617"/>
          </a:xfrm>
        </p:spPr>
      </p:pic>
    </p:spTree>
    <p:extLst>
      <p:ext uri="{BB962C8B-B14F-4D97-AF65-F5344CB8AC3E}">
        <p14:creationId xmlns:p14="http://schemas.microsoft.com/office/powerpoint/2010/main" val="2365505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夏の甲子園の見どころ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0CE9ACE-00EB-4A6E-8699-0B9C6AF0EB30}"/>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pic>
        <p:nvPicPr>
          <p:cNvPr id="14" name="図 13" descr="アイコン&#10;&#10;自動的に生成された説明">
            <a:extLst>
              <a:ext uri="{FF2B5EF4-FFF2-40B4-BE49-F238E27FC236}">
                <a16:creationId xmlns:a16="http://schemas.microsoft.com/office/drawing/2014/main" id="{45BC5E91-4D9E-1C52-72C9-F5AEDEAC3B13}"/>
              </a:ext>
            </a:extLst>
          </p:cNvPr>
          <p:cNvPicPr>
            <a:picLocks noChangeAspect="1"/>
          </p:cNvPicPr>
          <p:nvPr/>
        </p:nvPicPr>
        <p:blipFill>
          <a:blip r:embed="rId4" cstate="print">
            <a:duotone>
              <a:prstClr val="black"/>
              <a:srgbClr val="002060">
                <a:tint val="45000"/>
                <a:satMod val="400000"/>
              </a:srgbClr>
            </a:duotone>
            <a:extLst>
              <a:ext uri="{28A0092B-C50C-407E-A947-70E740481C1C}">
                <a14:useLocalDpi xmlns:a14="http://schemas.microsoft.com/office/drawing/2010/main" val="0"/>
              </a:ext>
            </a:extLst>
          </a:blip>
          <a:stretch>
            <a:fillRect/>
          </a:stretch>
        </p:blipFill>
        <p:spPr>
          <a:xfrm>
            <a:off x="1363965" y="3295313"/>
            <a:ext cx="1566964" cy="1688812"/>
          </a:xfrm>
          <a:prstGeom prst="rect">
            <a:avLst/>
          </a:prstGeom>
          <a:solidFill>
            <a:schemeClr val="bg1"/>
          </a:solidFill>
        </p:spPr>
      </p:pic>
      <p:sp>
        <p:nvSpPr>
          <p:cNvPr id="15" name="テキスト ボックス 14">
            <a:extLst>
              <a:ext uri="{FF2B5EF4-FFF2-40B4-BE49-F238E27FC236}">
                <a16:creationId xmlns:a16="http://schemas.microsoft.com/office/drawing/2014/main" id="{7B54C199-9770-752A-728A-72957D4BF248}"/>
              </a:ext>
            </a:extLst>
          </p:cNvPr>
          <p:cNvSpPr txBox="1"/>
          <p:nvPr/>
        </p:nvSpPr>
        <p:spPr>
          <a:xfrm>
            <a:off x="430164"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 </a:t>
            </a:r>
            <a:r>
              <a:rPr kumimoji="1" lang="en-US" altLang="ja-JP" sz="1500" b="1" dirty="0">
                <a:solidFill>
                  <a:srgbClr val="00003E"/>
                </a:solidFill>
                <a:latin typeface="メイリオ" panose="020B0604030504040204" pitchFamily="50" charset="-128"/>
                <a:ea typeface="メイリオ" panose="020B0604030504040204" pitchFamily="50" charset="-128"/>
              </a:rPr>
              <a:t>6</a:t>
            </a:r>
            <a:r>
              <a:rPr kumimoji="1" lang="ja-JP" altLang="en-US" sz="1500" b="1" dirty="0">
                <a:solidFill>
                  <a:srgbClr val="00003E"/>
                </a:solidFill>
                <a:latin typeface="メイリオ" panose="020B0604030504040204" pitchFamily="50" charset="-128"/>
                <a:ea typeface="メイリオ" panose="020B0604030504040204" pitchFamily="50" charset="-128"/>
              </a:rPr>
              <a:t>月中旬から行われる各都道府県</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大会（地区大会）を勝ち抜いた</a:t>
            </a:r>
            <a:endParaRPr kumimoji="1" lang="en-US" altLang="ja-JP"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a:t>
            </a:r>
            <a:r>
              <a:rPr kumimoji="1" lang="en-US" altLang="ja-JP" sz="1500" b="1" dirty="0">
                <a:solidFill>
                  <a:srgbClr val="00003E"/>
                </a:solidFill>
                <a:latin typeface="メイリオ" panose="020B0604030504040204" pitchFamily="50" charset="-128"/>
                <a:ea typeface="メイリオ" panose="020B0604030504040204" pitchFamily="50" charset="-128"/>
              </a:rPr>
              <a:t>49</a:t>
            </a:r>
            <a:r>
              <a:rPr kumimoji="1" lang="ja-JP" altLang="en-US" sz="1500" b="1" dirty="0">
                <a:solidFill>
                  <a:srgbClr val="00003E"/>
                </a:solidFill>
                <a:latin typeface="メイリオ" panose="020B0604030504040204" pitchFamily="50" charset="-128"/>
                <a:ea typeface="メイリオ" panose="020B0604030504040204" pitchFamily="50" charset="-128"/>
              </a:rPr>
              <a:t>校のみが出場できる</a:t>
            </a:r>
            <a:endParaRPr lang="en-US" altLang="ja-JP" sz="1500" b="1" dirty="0">
              <a:solidFill>
                <a:srgbClr val="00003E"/>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D1880E3B-C23E-F43C-43AF-855581382249}"/>
              </a:ext>
            </a:extLst>
          </p:cNvPr>
          <p:cNvSpPr txBox="1"/>
          <p:nvPr/>
        </p:nvSpPr>
        <p:spPr>
          <a:xfrm>
            <a:off x="4308648" y="5423785"/>
            <a:ext cx="3574704" cy="751809"/>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全国の高校球児にとって</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憧れの舞台</a:t>
            </a:r>
          </a:p>
        </p:txBody>
      </p:sp>
      <p:sp>
        <p:nvSpPr>
          <p:cNvPr id="17" name="テキスト ボックス 16">
            <a:extLst>
              <a:ext uri="{FF2B5EF4-FFF2-40B4-BE49-F238E27FC236}">
                <a16:creationId xmlns:a16="http://schemas.microsoft.com/office/drawing/2014/main" id="{1149FCF3-D453-EEFF-0075-861EBEFFA17E}"/>
              </a:ext>
            </a:extLst>
          </p:cNvPr>
          <p:cNvSpPr txBox="1"/>
          <p:nvPr/>
        </p:nvSpPr>
        <p:spPr>
          <a:xfrm>
            <a:off x="8188096"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出場する球児だけでなく</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彼らの全身全霊のプレーによって</a:t>
            </a:r>
          </a:p>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見るもの全ての人に感動をもたらす</a:t>
            </a:r>
          </a:p>
        </p:txBody>
      </p:sp>
      <p:sp>
        <p:nvSpPr>
          <p:cNvPr id="20" name="テキスト ボックス 19">
            <a:extLst>
              <a:ext uri="{FF2B5EF4-FFF2-40B4-BE49-F238E27FC236}">
                <a16:creationId xmlns:a16="http://schemas.microsoft.com/office/drawing/2014/main" id="{47F8B5E3-8FC6-393E-26FB-886E82670239}"/>
              </a:ext>
            </a:extLst>
          </p:cNvPr>
          <p:cNvSpPr txBox="1"/>
          <p:nvPr/>
        </p:nvSpPr>
        <p:spPr>
          <a:xfrm>
            <a:off x="430164" y="2069056"/>
            <a:ext cx="3574704" cy="879343"/>
          </a:xfrm>
          <a:prstGeom prst="rect">
            <a:avLst/>
          </a:prstGeom>
          <a:noFill/>
        </p:spPr>
        <p:txBody>
          <a:bodyPr wrap="square" rtlCol="0">
            <a:spAutoFit/>
          </a:bodyPr>
          <a:lstStyle/>
          <a:p>
            <a:pPr algn="ctr">
              <a:lnSpc>
                <a:spcPct val="150000"/>
              </a:lnSpc>
            </a:pPr>
            <a:r>
              <a:rPr kumimoji="1" lang="en-US" altLang="ja-JP" sz="1600" dirty="0">
                <a:solidFill>
                  <a:srgbClr val="00003E"/>
                </a:solidFill>
              </a:rPr>
              <a:t> </a:t>
            </a:r>
            <a:r>
              <a:rPr kumimoji="1" lang="ja-JP" altLang="en-US" sz="1600" dirty="0">
                <a:solidFill>
                  <a:srgbClr val="00003E"/>
                </a:solidFill>
                <a:latin typeface="メイリオ" panose="020B0604030504040204" pitchFamily="50" charset="-128"/>
                <a:ea typeface="メイリオ" panose="020B0604030504040204" pitchFamily="50" charset="-128"/>
              </a:rPr>
              <a:t>全国</a:t>
            </a:r>
            <a:r>
              <a:rPr kumimoji="1" lang="en-US" altLang="ja-JP" sz="1600" dirty="0">
                <a:solidFill>
                  <a:srgbClr val="00003E"/>
                </a:solidFill>
                <a:latin typeface="メイリオ" panose="020B0604030504040204" pitchFamily="50" charset="-128"/>
                <a:ea typeface="メイリオ" panose="020B0604030504040204" pitchFamily="50" charset="-128"/>
              </a:rPr>
              <a:t>49</a:t>
            </a:r>
            <a:r>
              <a:rPr kumimoji="1" lang="ja-JP" altLang="en-US" sz="1600" dirty="0">
                <a:solidFill>
                  <a:srgbClr val="00003E"/>
                </a:solidFill>
                <a:latin typeface="メイリオ" panose="020B0604030504040204" pitchFamily="50" charset="-128"/>
                <a:ea typeface="メイリオ" panose="020B0604030504040204" pitchFamily="50" charset="-128"/>
              </a:rPr>
              <a:t>校のみが出場できる</a:t>
            </a:r>
            <a:br>
              <a:rPr kumimoji="1" lang="en-US" altLang="ja-JP" b="1" dirty="0">
                <a:solidFill>
                  <a:srgbClr val="00003E"/>
                </a:solidFill>
                <a:latin typeface="メイリオ" panose="020B0604030504040204" pitchFamily="50" charset="-128"/>
                <a:ea typeface="メイリオ" panose="020B0604030504040204" pitchFamily="50" charset="-128"/>
              </a:rPr>
            </a:br>
            <a:r>
              <a:rPr lang="ja-JP" altLang="en-US" sz="2000" b="1" dirty="0">
                <a:solidFill>
                  <a:srgbClr val="00003E"/>
                </a:solidFill>
                <a:latin typeface="メイリオ" panose="020B0604030504040204" pitchFamily="50" charset="-128"/>
                <a:ea typeface="メイリオ" panose="020B0604030504040204" pitchFamily="50" charset="-128"/>
              </a:rPr>
              <a:t>トーナメント形式の全国大会</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3BC8714-F839-7534-298B-4909683967CC}"/>
              </a:ext>
            </a:extLst>
          </p:cNvPr>
          <p:cNvSpPr txBox="1"/>
          <p:nvPr/>
        </p:nvSpPr>
        <p:spPr>
          <a:xfrm>
            <a:off x="4473063" y="2069056"/>
            <a:ext cx="3249731" cy="884858"/>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その年の</a:t>
            </a:r>
            <a:endParaRPr kumimoji="1" lang="en-US" altLang="ja-JP" sz="1600"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2000" b="1" dirty="0">
                <a:solidFill>
                  <a:srgbClr val="00003E"/>
                </a:solidFill>
                <a:latin typeface="メイリオ" panose="020B0604030504040204" pitchFamily="50" charset="-128"/>
                <a:ea typeface="メイリオ" panose="020B0604030504040204" pitchFamily="50" charset="-128"/>
              </a:rPr>
              <a:t>頂点を決める大会</a:t>
            </a:r>
          </a:p>
        </p:txBody>
      </p:sp>
      <p:sp>
        <p:nvSpPr>
          <p:cNvPr id="24" name="テキスト ボックス 23">
            <a:extLst>
              <a:ext uri="{FF2B5EF4-FFF2-40B4-BE49-F238E27FC236}">
                <a16:creationId xmlns:a16="http://schemas.microsoft.com/office/drawing/2014/main" id="{F60897D4-B638-1C53-F326-2E700B9743E1}"/>
              </a:ext>
            </a:extLst>
          </p:cNvPr>
          <p:cNvSpPr txBox="1"/>
          <p:nvPr/>
        </p:nvSpPr>
        <p:spPr>
          <a:xfrm>
            <a:off x="8190024" y="2069055"/>
            <a:ext cx="3574704" cy="879343"/>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アマチュアスポーツにおける</a:t>
            </a:r>
          </a:p>
          <a:p>
            <a:pPr algn="ctr">
              <a:lnSpc>
                <a:spcPct val="150000"/>
              </a:lnSpc>
            </a:pPr>
            <a:r>
              <a:rPr kumimoji="1" lang="ja-JP" altLang="en-US" sz="2000" b="1" dirty="0">
                <a:solidFill>
                  <a:srgbClr val="00003E"/>
                </a:solidFill>
                <a:latin typeface="メイリオ" panose="020B0604030504040204" pitchFamily="50" charset="-128"/>
                <a:ea typeface="メイリオ" panose="020B0604030504040204" pitchFamily="50" charset="-128"/>
              </a:rPr>
              <a:t>人気</a:t>
            </a:r>
            <a:r>
              <a:rPr kumimoji="1" lang="en-US" altLang="ja-JP" sz="2000" b="1" dirty="0">
                <a:solidFill>
                  <a:srgbClr val="00003E"/>
                </a:solidFill>
                <a:latin typeface="メイリオ" panose="020B0604030504040204" pitchFamily="50" charset="-128"/>
                <a:ea typeface="メイリオ" panose="020B0604030504040204" pitchFamily="50" charset="-128"/>
              </a:rPr>
              <a:t>No.1</a:t>
            </a:r>
            <a:r>
              <a:rPr kumimoji="1" lang="ja-JP" altLang="en-US" sz="2000" b="1" dirty="0">
                <a:solidFill>
                  <a:srgbClr val="00003E"/>
                </a:solidFill>
                <a:latin typeface="メイリオ" panose="020B0604030504040204" pitchFamily="50" charset="-128"/>
                <a:ea typeface="メイリオ" panose="020B0604030504040204" pitchFamily="50" charset="-128"/>
              </a:rPr>
              <a:t>のメガコンテンツ</a:t>
            </a:r>
          </a:p>
        </p:txBody>
      </p:sp>
      <p:pic>
        <p:nvPicPr>
          <p:cNvPr id="25" name="グラフィックス 24">
            <a:extLst>
              <a:ext uri="{FF2B5EF4-FFF2-40B4-BE49-F238E27FC236}">
                <a16:creationId xmlns:a16="http://schemas.microsoft.com/office/drawing/2014/main" id="{33E768FF-99A5-AECA-D4C7-7FF8D3B2BDB7}"/>
              </a:ext>
            </a:extLst>
          </p:cNvPr>
          <p:cNvPicPr>
            <a:picLocks noChangeAspect="1"/>
          </p:cNvPicPr>
          <p:nvPr/>
        </p:nvPicPr>
        <p:blipFill>
          <a:blip cstate="print">
            <a:duotone>
              <a:prstClr val="black"/>
              <a:srgbClr val="00206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610" y="3320185"/>
            <a:ext cx="1709289" cy="1709289"/>
          </a:xfrm>
          <a:prstGeom prst="rect">
            <a:avLst/>
          </a:prstGeom>
        </p:spPr>
      </p:pic>
      <p:pic>
        <p:nvPicPr>
          <p:cNvPr id="27" name="グラフィックス 26">
            <a:extLst>
              <a:ext uri="{FF2B5EF4-FFF2-40B4-BE49-F238E27FC236}">
                <a16:creationId xmlns:a16="http://schemas.microsoft.com/office/drawing/2014/main" id="{9FB870D1-611F-D064-85B7-ABFA4BF04224}"/>
              </a:ext>
            </a:extLst>
          </p:cNvPr>
          <p:cNvPicPr>
            <a:picLocks noChangeAspect="1"/>
          </p:cNvPicPr>
          <p:nvPr/>
        </p:nvPicPr>
        <p:blipFill>
          <a:blip>
            <a:duotone>
              <a:prstClr val="black"/>
              <a:srgbClr val="00206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40658" y="2923544"/>
            <a:ext cx="2502570" cy="2502570"/>
          </a:xfrm>
          <a:prstGeom prst="rect">
            <a:avLst/>
          </a:prstGeom>
        </p:spPr>
      </p:pic>
      <p:cxnSp>
        <p:nvCxnSpPr>
          <p:cNvPr id="28" name="直線コネクタ 27">
            <a:extLst>
              <a:ext uri="{FF2B5EF4-FFF2-40B4-BE49-F238E27FC236}">
                <a16:creationId xmlns:a16="http://schemas.microsoft.com/office/drawing/2014/main" id="{66460682-A059-65BD-B4B9-1336532C8C28}"/>
              </a:ext>
            </a:extLst>
          </p:cNvPr>
          <p:cNvCxnSpPr>
            <a:cxnSpLocks/>
          </p:cNvCxnSpPr>
          <p:nvPr/>
        </p:nvCxnSpPr>
        <p:spPr>
          <a:xfrm>
            <a:off x="699647"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B409A233-5664-9A2E-EBDC-E80877DCB78F}"/>
              </a:ext>
            </a:extLst>
          </p:cNvPr>
          <p:cNvCxnSpPr>
            <a:cxnSpLocks/>
          </p:cNvCxnSpPr>
          <p:nvPr/>
        </p:nvCxnSpPr>
        <p:spPr>
          <a:xfrm>
            <a:off x="4665905"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214C878C-D0C7-A9C9-F226-857D3BFB960D}"/>
              </a:ext>
            </a:extLst>
          </p:cNvPr>
          <p:cNvCxnSpPr>
            <a:cxnSpLocks/>
          </p:cNvCxnSpPr>
          <p:nvPr/>
        </p:nvCxnSpPr>
        <p:spPr>
          <a:xfrm>
            <a:off x="8632163"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DC0776D5-6884-8AB2-F0FB-39721FBA96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266" y="5449386"/>
            <a:ext cx="393022" cy="393022"/>
          </a:xfrm>
          <a:prstGeom prst="rect">
            <a:avLst/>
          </a:prstGeom>
          <a:ln>
            <a:noFill/>
          </a:ln>
        </p:spPr>
      </p:pic>
      <p:pic>
        <p:nvPicPr>
          <p:cNvPr id="32" name="図 31">
            <a:extLst>
              <a:ext uri="{FF2B5EF4-FFF2-40B4-BE49-F238E27FC236}">
                <a16:creationId xmlns:a16="http://schemas.microsoft.com/office/drawing/2014/main" id="{710B339A-A277-AA54-15D8-EF05F3AC00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5081" y="5449386"/>
            <a:ext cx="393022" cy="393022"/>
          </a:xfrm>
          <a:prstGeom prst="rect">
            <a:avLst/>
          </a:prstGeom>
        </p:spPr>
      </p:pic>
      <p:pic>
        <p:nvPicPr>
          <p:cNvPr id="33" name="図 32">
            <a:extLst>
              <a:ext uri="{FF2B5EF4-FFF2-40B4-BE49-F238E27FC236}">
                <a16:creationId xmlns:a16="http://schemas.microsoft.com/office/drawing/2014/main" id="{F6949762-CE0D-CD74-D322-6EAD366FF3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23139" y="5449386"/>
            <a:ext cx="393022" cy="393022"/>
          </a:xfrm>
          <a:prstGeom prst="rect">
            <a:avLst/>
          </a:prstGeom>
        </p:spPr>
      </p:pic>
      <p:sp>
        <p:nvSpPr>
          <p:cNvPr id="34" name="正方形/長方形 33">
            <a:extLst>
              <a:ext uri="{FF2B5EF4-FFF2-40B4-BE49-F238E27FC236}">
                <a16:creationId xmlns:a16="http://schemas.microsoft.com/office/drawing/2014/main" id="{F79F2C6E-77E4-313E-B1A1-3F129B10C89B}"/>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「全国高等学校野球選手権大会」＝ 通称“夏の甲子園”</a:t>
            </a:r>
          </a:p>
        </p:txBody>
      </p:sp>
    </p:spTree>
    <p:extLst>
      <p:ext uri="{BB962C8B-B14F-4D97-AF65-F5344CB8AC3E}">
        <p14:creationId xmlns:p14="http://schemas.microsoft.com/office/powerpoint/2010/main" val="39845347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9023</TotalTime>
  <Words>3345</Words>
  <Application>Microsoft Macintosh PowerPoint</Application>
  <PresentationFormat>ワイド画面</PresentationFormat>
  <Paragraphs>599</Paragraphs>
  <Slides>29</Slides>
  <Notes>17</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29</vt:i4>
      </vt:variant>
    </vt:vector>
  </HeadingPairs>
  <TitlesOfParts>
    <vt:vector size="38" baseType="lpstr">
      <vt:lpstr>LINE Seed JP_OTF Regular</vt:lpstr>
      <vt:lpstr>Meiryo</vt:lpstr>
      <vt:lpstr>Meiryo</vt:lpstr>
      <vt:lpstr>メイリオ 本文</vt:lpstr>
      <vt:lpstr>Arial</vt:lpstr>
      <vt:lpstr>Calibri</vt:lpstr>
      <vt:lpstr>Segoe UI</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384</cp:revision>
  <dcterms:created xsi:type="dcterms:W3CDTF">2020-02-26T07:28:11Z</dcterms:created>
  <dcterms:modified xsi:type="dcterms:W3CDTF">2026-06-01T10:54:38Z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2025-05-23T06:12:04Z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5f0f64ad-872e-453e-a14b-7d0963c229e4</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