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53" r:id="rId1"/>
    <p:sldMasterId id="2147484466" r:id="rId2"/>
    <p:sldMasterId id="2147484478" r:id="rId3"/>
  </p:sldMasterIdLst>
  <p:notesMasterIdLst>
    <p:notesMasterId r:id="rId34"/>
  </p:notesMasterIdLst>
  <p:handoutMasterIdLst>
    <p:handoutMasterId r:id="rId35"/>
  </p:handoutMasterIdLst>
  <p:sldIdLst>
    <p:sldId id="700" r:id="rId4"/>
    <p:sldId id="623" r:id="rId5"/>
    <p:sldId id="624" r:id="rId6"/>
    <p:sldId id="446" r:id="rId7"/>
    <p:sldId id="2146849012" r:id="rId8"/>
    <p:sldId id="2146849013" r:id="rId9"/>
    <p:sldId id="2146849014" r:id="rId10"/>
    <p:sldId id="2146849029" r:id="rId11"/>
    <p:sldId id="2146849170" r:id="rId12"/>
    <p:sldId id="2146849015" r:id="rId13"/>
    <p:sldId id="2146849164" r:id="rId14"/>
    <p:sldId id="2146849165" r:id="rId15"/>
    <p:sldId id="2146849167" r:id="rId16"/>
    <p:sldId id="2146849171" r:id="rId17"/>
    <p:sldId id="2146849172" r:id="rId18"/>
    <p:sldId id="2146849173" r:id="rId19"/>
    <p:sldId id="2146849174" r:id="rId20"/>
    <p:sldId id="2146849050" r:id="rId21"/>
    <p:sldId id="2146849163" r:id="rId22"/>
    <p:sldId id="2146849175" r:id="rId23"/>
    <p:sldId id="2146849025" r:id="rId24"/>
    <p:sldId id="2146849026" r:id="rId25"/>
    <p:sldId id="633" r:id="rId26"/>
    <p:sldId id="2146849027" r:id="rId27"/>
    <p:sldId id="2146849028" r:id="rId28"/>
    <p:sldId id="2146849176" r:id="rId29"/>
    <p:sldId id="2146849177" r:id="rId30"/>
    <p:sldId id="2146849178" r:id="rId31"/>
    <p:sldId id="2146849179" r:id="rId32"/>
    <p:sldId id="448" r:id="rId33"/>
  </p:sldIdLst>
  <p:sldSz cx="12192000" cy="6858000"/>
  <p:notesSz cx="6858000" cy="9144000"/>
  <p:custDataLst>
    <p:tags r:id="rId36"/>
  </p:custDataLst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" userDrawn="1">
          <p15:clr>
            <a:srgbClr val="F26B43"/>
          </p15:clr>
        </p15:guide>
        <p15:guide id="2" pos="2774" userDrawn="1">
          <p15:clr>
            <a:srgbClr val="A4A3A4"/>
          </p15:clr>
        </p15:guide>
        <p15:guide id="3" pos="370" userDrawn="1">
          <p15:clr>
            <a:srgbClr val="F26B43"/>
          </p15:clr>
        </p15:guide>
        <p15:guide id="4" pos="7310" userDrawn="1">
          <p15:clr>
            <a:srgbClr val="F26B43"/>
          </p15:clr>
        </p15:guide>
        <p15:guide id="5" orient="horz" pos="2260" userDrawn="1">
          <p15:clr>
            <a:srgbClr val="A4A3A4"/>
          </p15:clr>
        </p15:guide>
        <p15:guide id="6" orient="horz" pos="3952" userDrawn="1">
          <p15:clr>
            <a:srgbClr val="F26B43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000048"/>
    <a:srgbClr val="002AFF"/>
    <a:srgbClr val="0563C1"/>
    <a:srgbClr val="FFFFFF"/>
    <a:srgbClr val="000041"/>
    <a:srgbClr val="49497A"/>
    <a:srgbClr val="DEDEE5"/>
    <a:srgbClr val="2B2B5D"/>
    <a:srgbClr val="464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5210DA-D480-475F-A5DF-F469755D27B5}" v="2" dt="2026-02-18T05:37:28.4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25" autoAdjust="0"/>
    <p:restoredTop sz="96354"/>
  </p:normalViewPr>
  <p:slideViewPr>
    <p:cSldViewPr snapToGrid="0">
      <p:cViewPr varScale="1">
        <p:scale>
          <a:sx n="63" d="100"/>
          <a:sy n="63" d="100"/>
        </p:scale>
        <p:origin x="1040" y="56"/>
      </p:cViewPr>
      <p:guideLst>
        <p:guide orient="horz" pos="368"/>
        <p:guide pos="2774"/>
        <p:guide pos="370"/>
        <p:guide pos="7310"/>
        <p:guide orient="horz" pos="2260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3" d="100"/>
        <a:sy n="83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165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42" Type="http://schemas.microsoft.com/office/2015/10/relationships/revisionInfo" Target="revisionInfo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rai Yuko (平井 祐子)  " userId="6092269996_tp_box_2" providerId="OAuth2" clId="{E7A5B3EE-19A4-4470-A100-7FE637017025}"/>
    <pc:docChg chg="custSel modSld">
      <pc:chgData name="Hirai Yuko (平井 祐子)  " userId="6092269996_tp_box_2" providerId="OAuth2" clId="{E7A5B3EE-19A4-4470-A100-7FE637017025}" dt="2026-02-20T06:04:35.314" v="17" actId="207"/>
      <pc:docMkLst>
        <pc:docMk/>
      </pc:docMkLst>
      <pc:sldChg chg="modSp mod">
        <pc:chgData name="Hirai Yuko (平井 祐子)  " userId="6092269996_tp_box_2" providerId="OAuth2" clId="{E7A5B3EE-19A4-4470-A100-7FE637017025}" dt="2026-02-17T04:44:21.831" v="2" actId="14100"/>
        <pc:sldMkLst>
          <pc:docMk/>
          <pc:sldMk cId="924381011" sldId="2146849155"/>
        </pc:sldMkLst>
        <pc:graphicFrameChg chg="modGraphic">
          <ac:chgData name="Hirai Yuko (平井 祐子)  " userId="6092269996_tp_box_2" providerId="OAuth2" clId="{E7A5B3EE-19A4-4470-A100-7FE637017025}" dt="2026-02-17T04:44:21.831" v="2" actId="14100"/>
          <ac:graphicFrameMkLst>
            <pc:docMk/>
            <pc:sldMk cId="924381011" sldId="2146849155"/>
            <ac:graphicFrameMk id="4" creationId="{805C69C6-46EE-FBFE-3EC5-4A95C5C60DF3}"/>
          </ac:graphicFrameMkLst>
        </pc:graphicFrameChg>
      </pc:sldChg>
      <pc:sldChg chg="modSp mod">
        <pc:chgData name="Hirai Yuko (平井 祐子)  " userId="6092269996_tp_box_2" providerId="OAuth2" clId="{E7A5B3EE-19A4-4470-A100-7FE637017025}" dt="2026-02-18T05:37:33.331" v="7" actId="14734"/>
        <pc:sldMkLst>
          <pc:docMk/>
          <pc:sldMk cId="1334083328" sldId="2146849174"/>
        </pc:sldMkLst>
        <pc:graphicFrameChg chg="mod modGraphic">
          <ac:chgData name="Hirai Yuko (平井 祐子)  " userId="6092269996_tp_box_2" providerId="OAuth2" clId="{E7A5B3EE-19A4-4470-A100-7FE637017025}" dt="2026-02-18T05:37:33.331" v="7" actId="14734"/>
          <ac:graphicFrameMkLst>
            <pc:docMk/>
            <pc:sldMk cId="1334083328" sldId="2146849174"/>
            <ac:graphicFrameMk id="4" creationId="{07C1E66F-C5E1-5F96-D056-29C493AE4A0B}"/>
          </ac:graphicFrameMkLst>
        </pc:graphicFrameChg>
      </pc:sldChg>
      <pc:sldChg chg="modSp mod">
        <pc:chgData name="Hirai Yuko (平井 祐子)  " userId="6092269996_tp_box_2" providerId="OAuth2" clId="{E7A5B3EE-19A4-4470-A100-7FE637017025}" dt="2026-02-20T06:04:35.314" v="17" actId="207"/>
        <pc:sldMkLst>
          <pc:docMk/>
          <pc:sldMk cId="525211472" sldId="2146849182"/>
        </pc:sldMkLst>
        <pc:spChg chg="mod">
          <ac:chgData name="Hirai Yuko (平井 祐子)  " userId="6092269996_tp_box_2" providerId="OAuth2" clId="{E7A5B3EE-19A4-4470-A100-7FE637017025}" dt="2026-02-20T06:04:28.787" v="16" actId="207"/>
          <ac:spMkLst>
            <pc:docMk/>
            <pc:sldMk cId="525211472" sldId="2146849182"/>
            <ac:spMk id="13" creationId="{DC3AFE3D-4DCD-6446-68E0-D73B773B5BB9}"/>
          </ac:spMkLst>
        </pc:spChg>
        <pc:graphicFrameChg chg="mod modGraphic">
          <ac:chgData name="Hirai Yuko (平井 祐子)  " userId="6092269996_tp_box_2" providerId="OAuth2" clId="{E7A5B3EE-19A4-4470-A100-7FE637017025}" dt="2026-02-20T06:04:35.314" v="17" actId="207"/>
          <ac:graphicFrameMkLst>
            <pc:docMk/>
            <pc:sldMk cId="525211472" sldId="2146849182"/>
            <ac:graphicFrameMk id="4" creationId="{63637CFA-A944-DA5D-07C1-9045939B8B97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9D8F3632-A2D4-4F72-7175-501AE62513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JP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58C8494-8330-4353-D23D-18E858B7F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BF9565-4216-4445-8ACA-A5D634DFD475}" type="datetimeFigureOut">
              <a:rPr lang="LID4096" altLang="en-US"/>
              <a:pPr>
                <a:defRPr/>
              </a:pPr>
              <a:t>07/27/2026</a:t>
            </a:fld>
            <a:endParaRPr lang="ko-JP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87C6BA4-8DA7-C06C-8257-2177622D5A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JP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239C5E2-5CF6-2635-BAF9-1937888CC6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8E14646-2E14-7248-B4B6-D58404B832E8}" type="slidenum">
              <a:rPr lang="ko-JP" altLang="en-US"/>
              <a:pPr>
                <a:defRPr/>
              </a:pPr>
              <a:t>‹#›</a:t>
            </a:fld>
            <a:endParaRPr lang="ko-JP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D79D448-FAB9-A985-C8EE-A3AC846F6AD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1EE019-0D3A-EFDE-72D0-027738907E6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252C802-D109-8043-B0F9-067150D0A317}" type="datetimeFigureOut">
              <a:rPr lang="LID4096"/>
              <a:pPr>
                <a:defRPr/>
              </a:pPr>
              <a:t>07/27/2026</a:t>
            </a:fld>
            <a:endParaRPr lang="en-JP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AA202DE-2309-EA35-7DE7-932674C71D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JP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189CFDF-9D04-A4F9-6376-969A949D98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JP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94BA57-741F-1D20-99F5-34509589ED4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0DD09-E01C-BAD1-AC99-DCCAF07083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B966C30-85DB-4C4B-A060-BF5C5320BA04}" type="slidenum">
              <a:rPr lang="en-JP"/>
              <a:pPr>
                <a:defRPr/>
              </a:pPr>
              <a:t>‹#›</a:t>
            </a:fld>
            <a:endParaRPr lang="en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800" kern="12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834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image" Target="../media/image15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image" Target="../media/image16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Relationship Id="rId5" Type="http://schemas.openxmlformats.org/officeDocument/2006/relationships/image" Target="../media/image14.png"/><Relationship Id="rId4" Type="http://schemas.openxmlformats.org/officeDocument/2006/relationships/image" Target="../media/image17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.xml"/><Relationship Id="rId5" Type="http://schemas.openxmlformats.org/officeDocument/2006/relationships/image" Target="../media/image3.png"/><Relationship Id="rId4" Type="http://schemas.openxmlformats.org/officeDocument/2006/relationships/image" Target="../media/image18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image" Target="../media/image19.emf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399022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accent1"/>
              </a:solidFill>
            </a:endParaRP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AEC948CC-9297-A832-A700-37C4AAF9DE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2"/>
                </a:solidFill>
              </a:defRPr>
            </a:lvl1pPr>
          </a:lstStyle>
          <a:p>
            <a:pPr lvl="0"/>
            <a:r>
              <a:rPr kumimoji="1" lang="ja-JP" altLang="en-US" dirty="0"/>
              <a:t>商品スペック</a:t>
            </a:r>
          </a:p>
        </p:txBody>
      </p:sp>
      <p:sp>
        <p:nvSpPr>
          <p:cNvPr id="8" name="図プレースホルダー 11">
            <a:extLst>
              <a:ext uri="{FF2B5EF4-FFF2-40B4-BE49-F238E27FC236}">
                <a16:creationId xmlns:a16="http://schemas.microsoft.com/office/drawing/2014/main" id="{4892F178-E14F-E0FA-108A-ECE30D123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アイコン</a:t>
            </a: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sp>
        <p:nvSpPr>
          <p:cNvPr id="10" name="テキスト プレースホルダー 10">
            <a:extLst>
              <a:ext uri="{FF2B5EF4-FFF2-40B4-BE49-F238E27FC236}">
                <a16:creationId xmlns:a16="http://schemas.microsoft.com/office/drawing/2014/main" id="{51F1BAB4-BF47-3B73-61AB-48C73A07D7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490929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1441C66C-52AD-E815-4BDC-35E07381A881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4A1921C-3EA0-D049-9136-C46F969810C0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8335857D-2E96-C524-0C03-F2E636ADE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スライド番号プレースホルダー 5">
            <a:extLst>
              <a:ext uri="{FF2B5EF4-FFF2-40B4-BE49-F238E27FC236}">
                <a16:creationId xmlns:a16="http://schemas.microsoft.com/office/drawing/2014/main" id="{9956ECE2-E1F1-9FCA-6EAA-755B72DA9A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36088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E02821-449B-7445-B8E6-ADA6770F910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26192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B19B92F-6F6E-3DDE-863A-9883C4F163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グラフィックス 2">
            <a:extLst>
              <a:ext uri="{FF2B5EF4-FFF2-40B4-BE49-F238E27FC236}">
                <a16:creationId xmlns:a16="http://schemas.microsoft.com/office/drawing/2014/main" id="{89D25A5C-4991-69B7-0B3A-15262FD6E8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角丸四角形 7">
            <a:extLst>
              <a:ext uri="{FF2B5EF4-FFF2-40B4-BE49-F238E27FC236}">
                <a16:creationId xmlns:a16="http://schemas.microsoft.com/office/drawing/2014/main" id="{96396272-FA40-3CF7-F04A-5CA24DCE412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2482888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BC_プロダクト資料表紙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0651641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BC_プロダクト資料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BF23D017-463D-AD4D-6C5C-98A759B8A9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1594853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F23D017-463D-AD4D-6C5C-98A759B8A9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3E6674F4-4E75-A765-EA22-CCF341E56EE4}"/>
              </a:ext>
            </a:extLst>
          </p:cNvPr>
          <p:cNvSpPr/>
          <p:nvPr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rgbClr val="0000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1CC6D58-EF4A-F84C-B945-9E05F489A3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71606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+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82A8865-E852-8779-AF4C-2BDBBCB2B48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7721923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82A8865-E852-8779-AF4C-2BDBBCB2B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60036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+説明文＋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533DB12E-609D-D2FB-C43A-2329E15DD74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656601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33DB12E-609D-D2FB-C43A-2329E15DD7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954337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D0619A66-CC94-F64F-DA26-0FF8A23AF3EA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4A1921C-3EA0-D049-9136-C46F969810C0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5" name="グラフィックス 2">
            <a:extLst>
              <a:ext uri="{FF2B5EF4-FFF2-40B4-BE49-F238E27FC236}">
                <a16:creationId xmlns:a16="http://schemas.microsoft.com/office/drawing/2014/main" id="{8D9B3208-C845-2C86-CEFC-EAC3C8484BF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88885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77CBF0D-71DD-004F-EE3B-1BC6F28DA6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8A181A9D-4CFB-510D-DBA2-3B5A52B8D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494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B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141318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S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AEE4CA93-3A95-09C5-4D0E-DA619D4D5A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85001656-D58C-C5B9-05E0-ACB0FBF825E6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91092EA-4E3B-D5A9-44A7-7A7B8230CC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角丸四角形 46">
            <a:extLst>
              <a:ext uri="{FF2B5EF4-FFF2-40B4-BE49-F238E27FC236}">
                <a16:creationId xmlns:a16="http://schemas.microsoft.com/office/drawing/2014/main" id="{0EC75B3D-5093-B928-EE25-E1119F4FD4CE}"/>
              </a:ext>
            </a:extLst>
          </p:cNvPr>
          <p:cNvSpPr/>
          <p:nvPr userDrawn="1"/>
        </p:nvSpPr>
        <p:spPr>
          <a:xfrm>
            <a:off x="230388" y="201358"/>
            <a:ext cx="194912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0" dirty="0">
                <a:solidFill>
                  <a:schemeClr val="accent1"/>
                </a:solidFill>
                <a:latin typeface="+mn-ea"/>
                <a:ea typeface="+mn-ea"/>
                <a:cs typeface="Segoe UI" panose="020B0502040204020203" pitchFamily="34" charset="0"/>
              </a:rPr>
              <a:t>CONTENTS</a:t>
            </a:r>
            <a:endParaRPr kumimoji="1" lang="ja-JP" altLang="en-US" sz="2400" b="1" i="0" dirty="0">
              <a:solidFill>
                <a:schemeClr val="accent1"/>
              </a:solidFill>
              <a:latin typeface="+mn-ea"/>
              <a:ea typeface="+mn-ea"/>
              <a:cs typeface="Segoe UI" panose="020B0502040204020203" pitchFamily="34" charset="0"/>
            </a:endParaRPr>
          </a:p>
        </p:txBody>
      </p:sp>
      <p:sp>
        <p:nvSpPr>
          <p:cNvPr id="9" name="二等辺三角形 8">
            <a:extLst>
              <a:ext uri="{FF2B5EF4-FFF2-40B4-BE49-F238E27FC236}">
                <a16:creationId xmlns:a16="http://schemas.microsoft.com/office/drawing/2014/main" id="{9EAB3296-28FB-7131-645F-8DCD737E8756}"/>
              </a:ext>
            </a:extLst>
          </p:cNvPr>
          <p:cNvSpPr/>
          <p:nvPr userDrawn="1"/>
        </p:nvSpPr>
        <p:spPr>
          <a:xfrm rot="5400000">
            <a:off x="-26991" y="279927"/>
            <a:ext cx="260350" cy="212730"/>
          </a:xfrm>
          <a:prstGeom prst="triangle">
            <a:avLst>
              <a:gd name="adj" fmla="val 443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/>
              </a:solidFill>
            </a:endParaRPr>
          </a:p>
        </p:txBody>
      </p:sp>
      <p:sp>
        <p:nvSpPr>
          <p:cNvPr id="10" name="円/楕円 48">
            <a:extLst>
              <a:ext uri="{FF2B5EF4-FFF2-40B4-BE49-F238E27FC236}">
                <a16:creationId xmlns:a16="http://schemas.microsoft.com/office/drawing/2014/main" id="{59C52CA7-AA50-D438-CDF6-E0F1DA431204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1053865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01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1" name="円/楕円 49">
            <a:extLst>
              <a:ext uri="{FF2B5EF4-FFF2-40B4-BE49-F238E27FC236}">
                <a16:creationId xmlns:a16="http://schemas.microsoft.com/office/drawing/2014/main" id="{BD2621C4-93E5-E892-8F12-093AA4E5C7B3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1971967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02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2" name="円/楕円 50">
            <a:extLst>
              <a:ext uri="{FF2B5EF4-FFF2-40B4-BE49-F238E27FC236}">
                <a16:creationId xmlns:a16="http://schemas.microsoft.com/office/drawing/2014/main" id="{EB408040-EB06-F6CD-97C6-A4D0704AE957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2890069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03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0E90F5F-46E8-8028-8F16-37C6E7B87813}"/>
              </a:ext>
            </a:extLst>
          </p:cNvPr>
          <p:cNvCxnSpPr>
            <a:cxnSpLocks/>
            <a:stCxn id="10" idx="4"/>
            <a:endCxn id="11" idx="0"/>
          </p:cNvCxnSpPr>
          <p:nvPr userDrawn="1"/>
        </p:nvCxnSpPr>
        <p:spPr>
          <a:xfrm>
            <a:off x="1327882" y="1593865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7DDD69DD-EFA7-C1E6-28C4-B922E61809D5}"/>
              </a:ext>
            </a:extLst>
          </p:cNvPr>
          <p:cNvCxnSpPr>
            <a:cxnSpLocks/>
            <a:stCxn id="11" idx="4"/>
            <a:endCxn id="12" idx="0"/>
          </p:cNvCxnSpPr>
          <p:nvPr userDrawn="1"/>
        </p:nvCxnSpPr>
        <p:spPr>
          <a:xfrm>
            <a:off x="1327882" y="2511967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プレースホルダー 4">
            <a:extLst>
              <a:ext uri="{FF2B5EF4-FFF2-40B4-BE49-F238E27FC236}">
                <a16:creationId xmlns:a16="http://schemas.microsoft.com/office/drawing/2014/main" id="{3AD6D90C-3ED1-9A66-F6D1-E44A7AFF0C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43922" y="1143845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6" name="テキスト プレースホルダー 4">
            <a:extLst>
              <a:ext uri="{FF2B5EF4-FFF2-40B4-BE49-F238E27FC236}">
                <a16:creationId xmlns:a16="http://schemas.microsoft.com/office/drawing/2014/main" id="{1C58FBBF-C7F9-EA7D-64E9-2D0288CEA8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43922" y="2061947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7" name="テキスト プレースホルダー 4">
            <a:extLst>
              <a:ext uri="{FF2B5EF4-FFF2-40B4-BE49-F238E27FC236}">
                <a16:creationId xmlns:a16="http://schemas.microsoft.com/office/drawing/2014/main" id="{0E05881E-A4C7-0864-4C1B-D6EFA1CD0D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43922" y="2980049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 dirty="0"/>
              <a:t>コンテンツが５つ以下の時の目次</a:t>
            </a: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A262B7B1-0731-8DCD-FDA6-CB9554C09C52}"/>
              </a:ext>
            </a:extLst>
          </p:cNvPr>
          <p:cNvCxnSpPr>
            <a:cxnSpLocks/>
          </p:cNvCxnSpPr>
          <p:nvPr userDrawn="1"/>
        </p:nvCxnSpPr>
        <p:spPr>
          <a:xfrm>
            <a:off x="1323874" y="3434388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円/楕円 50">
            <a:extLst>
              <a:ext uri="{FF2B5EF4-FFF2-40B4-BE49-F238E27FC236}">
                <a16:creationId xmlns:a16="http://schemas.microsoft.com/office/drawing/2014/main" id="{810962BC-ECC6-D04E-856C-0E8B296C491F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3816809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04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22" name="テキスト プレースホルダー 4">
            <a:extLst>
              <a:ext uri="{FF2B5EF4-FFF2-40B4-BE49-F238E27FC236}">
                <a16:creationId xmlns:a16="http://schemas.microsoft.com/office/drawing/2014/main" id="{09BB8F31-4E5A-8CC8-0885-67317BAA34B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43922" y="3906789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 dirty="0"/>
              <a:t>コンテンツが５つ以下の時の目次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FE9A66F2-6529-CFEC-6940-4A718DB70DA6}"/>
              </a:ext>
            </a:extLst>
          </p:cNvPr>
          <p:cNvCxnSpPr>
            <a:cxnSpLocks/>
          </p:cNvCxnSpPr>
          <p:nvPr userDrawn="1"/>
        </p:nvCxnSpPr>
        <p:spPr>
          <a:xfrm>
            <a:off x="1323874" y="4362436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円/楕円 50">
            <a:extLst>
              <a:ext uri="{FF2B5EF4-FFF2-40B4-BE49-F238E27FC236}">
                <a16:creationId xmlns:a16="http://schemas.microsoft.com/office/drawing/2014/main" id="{A3FCEDA4-A85A-9088-03F8-EB4590AA02E6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4744857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05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9" name="テキスト プレースホルダー 4">
            <a:extLst>
              <a:ext uri="{FF2B5EF4-FFF2-40B4-BE49-F238E27FC236}">
                <a16:creationId xmlns:a16="http://schemas.microsoft.com/office/drawing/2014/main" id="{31510614-2987-35BA-45DA-50C0E72E86D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43922" y="4834837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 dirty="0"/>
              <a:t>コンテンツが５つ以下の時の目次</a:t>
            </a:r>
          </a:p>
        </p:txBody>
      </p: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7D32E6C7-FFF6-886C-5EA3-C79E0CA92600}"/>
              </a:ext>
            </a:extLst>
          </p:cNvPr>
          <p:cNvCxnSpPr>
            <a:cxnSpLocks/>
          </p:cNvCxnSpPr>
          <p:nvPr userDrawn="1"/>
        </p:nvCxnSpPr>
        <p:spPr>
          <a:xfrm>
            <a:off x="1323874" y="5290484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円/楕円 50">
            <a:extLst>
              <a:ext uri="{FF2B5EF4-FFF2-40B4-BE49-F238E27FC236}">
                <a16:creationId xmlns:a16="http://schemas.microsoft.com/office/drawing/2014/main" id="{9506B138-D802-D2A8-C991-AB44A1203701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5672905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06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23" name="テキスト プレースホルダー 4">
            <a:extLst>
              <a:ext uri="{FF2B5EF4-FFF2-40B4-BE49-F238E27FC236}">
                <a16:creationId xmlns:a16="http://schemas.microsoft.com/office/drawing/2014/main" id="{A5BA7354-117F-2101-9323-A1762E5429B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943922" y="5762885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 dirty="0"/>
              <a:t>コンテンツが５つ以下の時の目次</a:t>
            </a:r>
          </a:p>
        </p:txBody>
      </p:sp>
    </p:spTree>
    <p:extLst>
      <p:ext uri="{BB962C8B-B14F-4D97-AF65-F5344CB8AC3E}">
        <p14:creationId xmlns:p14="http://schemas.microsoft.com/office/powerpoint/2010/main" val="10325822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S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AEE4CA93-3A95-09C5-4D0E-DA619D4D5A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85001656-D58C-C5B9-05E0-ACB0FBF825E6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91092EA-4E3B-D5A9-44A7-7A7B8230CC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角丸四角形 46">
            <a:extLst>
              <a:ext uri="{FF2B5EF4-FFF2-40B4-BE49-F238E27FC236}">
                <a16:creationId xmlns:a16="http://schemas.microsoft.com/office/drawing/2014/main" id="{0EC75B3D-5093-B928-EE25-E1119F4FD4CE}"/>
              </a:ext>
            </a:extLst>
          </p:cNvPr>
          <p:cNvSpPr/>
          <p:nvPr userDrawn="1"/>
        </p:nvSpPr>
        <p:spPr>
          <a:xfrm>
            <a:off x="230388" y="201358"/>
            <a:ext cx="194912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0" dirty="0">
                <a:solidFill>
                  <a:schemeClr val="accent1"/>
                </a:solidFill>
                <a:latin typeface="+mn-ea"/>
                <a:ea typeface="+mn-ea"/>
                <a:cs typeface="Segoe UI" panose="020B0502040204020203" pitchFamily="34" charset="0"/>
              </a:rPr>
              <a:t>CONTENTS</a:t>
            </a:r>
            <a:endParaRPr kumimoji="1" lang="ja-JP" altLang="en-US" sz="2400" b="1" i="0" dirty="0">
              <a:solidFill>
                <a:schemeClr val="accent1"/>
              </a:solidFill>
              <a:latin typeface="+mn-ea"/>
              <a:ea typeface="+mn-ea"/>
              <a:cs typeface="Segoe UI" panose="020B0502040204020203" pitchFamily="34" charset="0"/>
            </a:endParaRPr>
          </a:p>
        </p:txBody>
      </p:sp>
      <p:sp>
        <p:nvSpPr>
          <p:cNvPr id="9" name="二等辺三角形 8">
            <a:extLst>
              <a:ext uri="{FF2B5EF4-FFF2-40B4-BE49-F238E27FC236}">
                <a16:creationId xmlns:a16="http://schemas.microsoft.com/office/drawing/2014/main" id="{9EAB3296-28FB-7131-645F-8DCD737E8756}"/>
              </a:ext>
            </a:extLst>
          </p:cNvPr>
          <p:cNvSpPr/>
          <p:nvPr userDrawn="1"/>
        </p:nvSpPr>
        <p:spPr>
          <a:xfrm rot="5400000">
            <a:off x="-26991" y="279927"/>
            <a:ext cx="260350" cy="212730"/>
          </a:xfrm>
          <a:prstGeom prst="triangle">
            <a:avLst>
              <a:gd name="adj" fmla="val 443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/>
              </a:solidFill>
            </a:endParaRPr>
          </a:p>
        </p:txBody>
      </p:sp>
      <p:sp>
        <p:nvSpPr>
          <p:cNvPr id="10" name="円/楕円 48">
            <a:extLst>
              <a:ext uri="{FF2B5EF4-FFF2-40B4-BE49-F238E27FC236}">
                <a16:creationId xmlns:a16="http://schemas.microsoft.com/office/drawing/2014/main" id="{59C52CA7-AA50-D438-CDF6-E0F1DA431204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1451434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01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1" name="円/楕円 49">
            <a:extLst>
              <a:ext uri="{FF2B5EF4-FFF2-40B4-BE49-F238E27FC236}">
                <a16:creationId xmlns:a16="http://schemas.microsoft.com/office/drawing/2014/main" id="{BD2621C4-93E5-E892-8F12-093AA4E5C7B3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2369536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000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02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sp>
        <p:nvSpPr>
          <p:cNvPr id="12" name="円/楕円 50">
            <a:extLst>
              <a:ext uri="{FF2B5EF4-FFF2-40B4-BE49-F238E27FC236}">
                <a16:creationId xmlns:a16="http://schemas.microsoft.com/office/drawing/2014/main" id="{EB408040-EB06-F6CD-97C6-A4D0704AE957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3287638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03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0E90F5F-46E8-8028-8F16-37C6E7B87813}"/>
              </a:ext>
            </a:extLst>
          </p:cNvPr>
          <p:cNvCxnSpPr>
            <a:cxnSpLocks/>
            <a:stCxn id="10" idx="4"/>
            <a:endCxn id="11" idx="0"/>
          </p:cNvCxnSpPr>
          <p:nvPr userDrawn="1"/>
        </p:nvCxnSpPr>
        <p:spPr>
          <a:xfrm>
            <a:off x="1327882" y="1991434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7DDD69DD-EFA7-C1E6-28C4-B922E61809D5}"/>
              </a:ext>
            </a:extLst>
          </p:cNvPr>
          <p:cNvCxnSpPr>
            <a:cxnSpLocks/>
            <a:stCxn id="11" idx="4"/>
            <a:endCxn id="12" idx="0"/>
          </p:cNvCxnSpPr>
          <p:nvPr userDrawn="1"/>
        </p:nvCxnSpPr>
        <p:spPr>
          <a:xfrm>
            <a:off x="1327882" y="2909536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プレースホルダー 4">
            <a:extLst>
              <a:ext uri="{FF2B5EF4-FFF2-40B4-BE49-F238E27FC236}">
                <a16:creationId xmlns:a16="http://schemas.microsoft.com/office/drawing/2014/main" id="{3AD6D90C-3ED1-9A66-F6D1-E44A7AFF0C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43922" y="1541414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6" name="テキスト プレースホルダー 4">
            <a:extLst>
              <a:ext uri="{FF2B5EF4-FFF2-40B4-BE49-F238E27FC236}">
                <a16:creationId xmlns:a16="http://schemas.microsoft.com/office/drawing/2014/main" id="{1C58FBBF-C7F9-EA7D-64E9-2D0288CEA8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43922" y="2459516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7" name="テキスト プレースホルダー 4">
            <a:extLst>
              <a:ext uri="{FF2B5EF4-FFF2-40B4-BE49-F238E27FC236}">
                <a16:creationId xmlns:a16="http://schemas.microsoft.com/office/drawing/2014/main" id="{0E05881E-A4C7-0864-4C1B-D6EFA1CD0D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43922" y="3377618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 dirty="0"/>
              <a:t>コンテンツが５つ以下の時の目次</a:t>
            </a:r>
          </a:p>
        </p:txBody>
      </p:sp>
      <p:sp>
        <p:nvSpPr>
          <p:cNvPr id="6" name="円/楕円 50">
            <a:extLst>
              <a:ext uri="{FF2B5EF4-FFF2-40B4-BE49-F238E27FC236}">
                <a16:creationId xmlns:a16="http://schemas.microsoft.com/office/drawing/2014/main" id="{951105CA-D64B-88D1-46EA-980CF50046DF}"/>
              </a:ext>
            </a:extLst>
          </p:cNvPr>
          <p:cNvSpPr>
            <a:spLocks noChangeAspect="1"/>
          </p:cNvSpPr>
          <p:nvPr userDrawn="1"/>
        </p:nvSpPr>
        <p:spPr>
          <a:xfrm>
            <a:off x="1057882" y="4205087"/>
            <a:ext cx="540000" cy="540000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030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800" b="1" i="0" dirty="0">
                <a:solidFill>
                  <a:schemeClr val="bg1"/>
                </a:solidFill>
                <a:latin typeface="+mj-ea"/>
                <a:ea typeface="+mj-ea"/>
                <a:cs typeface="Segoe UI" panose="020B0502040204020203" pitchFamily="34" charset="0"/>
              </a:rPr>
              <a:t>04</a:t>
            </a:r>
            <a:endParaRPr kumimoji="1" lang="ja-JP" altLang="en-US" sz="1800" b="1" i="0" dirty="0">
              <a:solidFill>
                <a:schemeClr val="bg1"/>
              </a:solidFill>
              <a:latin typeface="+mj-ea"/>
              <a:ea typeface="+mj-ea"/>
              <a:cs typeface="Segoe UI" panose="020B0502040204020203" pitchFamily="34" charset="0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E55FB1D2-78B3-A16F-F463-755FFE47EFE7}"/>
              </a:ext>
            </a:extLst>
          </p:cNvPr>
          <p:cNvCxnSpPr>
            <a:cxnSpLocks/>
            <a:endCxn id="6" idx="0"/>
          </p:cNvCxnSpPr>
          <p:nvPr userDrawn="1"/>
        </p:nvCxnSpPr>
        <p:spPr>
          <a:xfrm>
            <a:off x="1327882" y="3826985"/>
            <a:ext cx="0" cy="378102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FEF73B23-E531-21C5-0154-58B95D4995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43922" y="4295720"/>
            <a:ext cx="5414600" cy="360040"/>
          </a:xfrm>
          <a:prstGeom prst="rect">
            <a:avLst/>
          </a:prstGeom>
        </p:spPr>
        <p:txBody>
          <a:bodyPr tIns="90000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ja-JP" altLang="en-US" dirty="0"/>
              <a:t>コンテンツが５つ以下の時の目次</a:t>
            </a:r>
          </a:p>
        </p:txBody>
      </p:sp>
    </p:spTree>
    <p:extLst>
      <p:ext uri="{BB962C8B-B14F-4D97-AF65-F5344CB8AC3E}">
        <p14:creationId xmlns:p14="http://schemas.microsoft.com/office/powerpoint/2010/main" val="34468082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三角形 3">
            <a:extLst>
              <a:ext uri="{FF2B5EF4-FFF2-40B4-BE49-F238E27FC236}">
                <a16:creationId xmlns:a16="http://schemas.microsoft.com/office/drawing/2014/main" id="{CFB367D1-8FD1-1C3B-97AA-9185FCCCA4D4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549A8A82-CB7D-3834-72FE-F0103BC59479}"/>
              </a:ext>
            </a:extLst>
          </p:cNvPr>
          <p:cNvCxnSpPr>
            <a:cxnSpLocks/>
          </p:cNvCxnSpPr>
          <p:nvPr userDrawn="1"/>
        </p:nvCxnSpPr>
        <p:spPr>
          <a:xfrm>
            <a:off x="1570530" y="2621757"/>
            <a:ext cx="9050940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図プレースホルダー 4">
            <a:extLst>
              <a:ext uri="{FF2B5EF4-FFF2-40B4-BE49-F238E27FC236}">
                <a16:creationId xmlns:a16="http://schemas.microsoft.com/office/drawing/2014/main" id="{9ECDF7A2-7224-0E1C-A550-0E183AB6CFC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02859" y="3019035"/>
            <a:ext cx="1586282" cy="146448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rgbClr val="00003E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8" name="テキスト プレースホルダー 23">
            <a:extLst>
              <a:ext uri="{FF2B5EF4-FFF2-40B4-BE49-F238E27FC236}">
                <a16:creationId xmlns:a16="http://schemas.microsoft.com/office/drawing/2014/main" id="{9BB0D80A-1BCF-A8E5-9698-8458938BE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124200" y="4786187"/>
            <a:ext cx="5943600" cy="54370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 spc="300">
                <a:ln>
                  <a:noFill/>
                </a:ln>
                <a:solidFill>
                  <a:schemeClr val="accent1"/>
                </a:solidFill>
                <a:latin typeface="メイリオ 本文"/>
                <a:ea typeface="+mn-ea"/>
              </a:defRPr>
            </a:lvl1pPr>
            <a:lvl2pPr marL="457212" indent="0">
              <a:buNone/>
              <a:defRPr/>
            </a:lvl2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/>
              <a:t>テキストテキスト</a:t>
            </a:r>
          </a:p>
        </p:txBody>
      </p:sp>
      <p:sp>
        <p:nvSpPr>
          <p:cNvPr id="2" name="テキスト プレースホルダー 19">
            <a:extLst>
              <a:ext uri="{FF2B5EF4-FFF2-40B4-BE49-F238E27FC236}">
                <a16:creationId xmlns:a16="http://schemas.microsoft.com/office/drawing/2014/main" id="{D228E56A-4E53-6CA0-F300-DC60B3DFE9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411924" y="1225208"/>
            <a:ext cx="1368152" cy="10573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 i="0">
                <a:solidFill>
                  <a:schemeClr val="accent1"/>
                </a:solidFill>
                <a:latin typeface="+mj-ea"/>
                <a:ea typeface="+mj-ea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 dirty="0"/>
          </a:p>
        </p:txBody>
      </p:sp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DCBF0A3F-76BB-7C92-B66B-0A97FD4700F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20654E43-7CF4-6954-D935-4A0B614FF5A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21264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sp>
        <p:nvSpPr>
          <p:cNvPr id="7" name="テキスト プレースホルダー 10">
            <a:extLst>
              <a:ext uri="{FF2B5EF4-FFF2-40B4-BE49-F238E27FC236}">
                <a16:creationId xmlns:a16="http://schemas.microsoft.com/office/drawing/2014/main" id="{4AEA435B-3E06-69D8-E7CC-80C8B927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40452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最終ページ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B19B92F-6F6E-3DDE-863A-9883C4F163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グラフィックス 2">
            <a:extLst>
              <a:ext uri="{FF2B5EF4-FFF2-40B4-BE49-F238E27FC236}">
                <a16:creationId xmlns:a16="http://schemas.microsoft.com/office/drawing/2014/main" id="{89D25A5C-4991-69B7-0B3A-15262FD6E8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角丸四角形 7">
            <a:extLst>
              <a:ext uri="{FF2B5EF4-FFF2-40B4-BE49-F238E27FC236}">
                <a16:creationId xmlns:a16="http://schemas.microsoft.com/office/drawing/2014/main" id="{96396272-FA40-3CF7-F04A-5CA24DCE412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2948389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00003E">
              <a:alpha val="5098"/>
            </a:srgb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rgbClr val="03004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AEC948CC-9297-A832-A700-37C4AAF9DE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>
              <a:buFont typeface="Arial" panose="020B0604020202020204" pitchFamily="34" charset="0"/>
              <a:buChar char="•"/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商品スペック</a:t>
            </a:r>
          </a:p>
        </p:txBody>
      </p:sp>
      <p:sp>
        <p:nvSpPr>
          <p:cNvPr id="8" name="図プレースホルダー 11">
            <a:extLst>
              <a:ext uri="{FF2B5EF4-FFF2-40B4-BE49-F238E27FC236}">
                <a16:creationId xmlns:a16="http://schemas.microsoft.com/office/drawing/2014/main" id="{4892F178-E14F-E0FA-108A-ECE30D123E7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42006959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862532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5544997-C74E-E0AD-F2FE-22461E7A2AF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4865423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5544997-C74E-E0AD-F2FE-22461E7A2A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519B8972-44D1-3802-EE60-A1BC5C5A16AB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C091A5-862A-9941-5642-C4E70B372A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6279544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660EF211-A8C9-FBD7-5993-BD3CA45DEA3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8104889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60EF211-A8C9-FBD7-5993-BD3CA45DEA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561450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EFBDC73-21D0-0696-0419-0FC3D51B89A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6674818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EFBDC73-21D0-0696-0419-0FC3D51B89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091799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9019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三角形 3">
            <a:extLst>
              <a:ext uri="{FF2B5EF4-FFF2-40B4-BE49-F238E27FC236}">
                <a16:creationId xmlns:a16="http://schemas.microsoft.com/office/drawing/2014/main" id="{CFB367D1-8FD1-1C3B-97AA-9185FCCCA4D4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549A8A82-CB7D-3834-72FE-F0103BC59479}"/>
              </a:ext>
            </a:extLst>
          </p:cNvPr>
          <p:cNvCxnSpPr>
            <a:cxnSpLocks/>
          </p:cNvCxnSpPr>
          <p:nvPr userDrawn="1"/>
        </p:nvCxnSpPr>
        <p:spPr>
          <a:xfrm>
            <a:off x="1570530" y="2621757"/>
            <a:ext cx="9050940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図プレースホルダー 4">
            <a:extLst>
              <a:ext uri="{FF2B5EF4-FFF2-40B4-BE49-F238E27FC236}">
                <a16:creationId xmlns:a16="http://schemas.microsoft.com/office/drawing/2014/main" id="{9ECDF7A2-7224-0E1C-A550-0E183AB6CFC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02859" y="3019035"/>
            <a:ext cx="1586282" cy="146448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rgbClr val="00003E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8" name="テキスト プレースホルダー 23">
            <a:extLst>
              <a:ext uri="{FF2B5EF4-FFF2-40B4-BE49-F238E27FC236}">
                <a16:creationId xmlns:a16="http://schemas.microsoft.com/office/drawing/2014/main" id="{9BB0D80A-1BCF-A8E5-9698-8458938BE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124200" y="4786187"/>
            <a:ext cx="5943600" cy="54370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 spc="300">
                <a:ln>
                  <a:noFill/>
                </a:ln>
                <a:solidFill>
                  <a:schemeClr val="accent1"/>
                </a:solidFill>
                <a:latin typeface="メイリオ 本文"/>
                <a:ea typeface="+mn-ea"/>
              </a:defRPr>
            </a:lvl1pPr>
            <a:lvl2pPr marL="457212" indent="0">
              <a:buNone/>
              <a:defRPr/>
            </a:lvl2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/>
              <a:t>テキストテキスト</a:t>
            </a:r>
          </a:p>
        </p:txBody>
      </p:sp>
      <p:sp>
        <p:nvSpPr>
          <p:cNvPr id="2" name="テキスト プレースホルダー 19">
            <a:extLst>
              <a:ext uri="{FF2B5EF4-FFF2-40B4-BE49-F238E27FC236}">
                <a16:creationId xmlns:a16="http://schemas.microsoft.com/office/drawing/2014/main" id="{D228E56A-4E53-6CA0-F300-DC60B3DFE9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411924" y="1225208"/>
            <a:ext cx="1368152" cy="10573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 i="0">
                <a:solidFill>
                  <a:schemeClr val="accent1"/>
                </a:solidFill>
                <a:latin typeface="+mj-ea"/>
                <a:ea typeface="+mj-ea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 dirty="0"/>
          </a:p>
        </p:txBody>
      </p:sp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DCBF0A3F-76BB-7C92-B66B-0A97FD4700F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50981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B19B92F-6F6E-3DDE-863A-9883C4F163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グラフィックス 2">
            <a:extLst>
              <a:ext uri="{FF2B5EF4-FFF2-40B4-BE49-F238E27FC236}">
                <a16:creationId xmlns:a16="http://schemas.microsoft.com/office/drawing/2014/main" id="{89D25A5C-4991-69B7-0B3A-15262FD6E8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角丸四角形 7">
            <a:extLst>
              <a:ext uri="{FF2B5EF4-FFF2-40B4-BE49-F238E27FC236}">
                <a16:creationId xmlns:a16="http://schemas.microsoft.com/office/drawing/2014/main" id="{96396272-FA40-3CF7-F04A-5CA24DCE412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326597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32D3B6-90A5-CAF5-DF94-1C02F4A9E862}"/>
              </a:ext>
            </a:extLst>
          </p:cNvPr>
          <p:cNvSpPr txBox="1"/>
          <p:nvPr userDrawn="1"/>
        </p:nvSpPr>
        <p:spPr>
          <a:xfrm>
            <a:off x="482025" y="173621"/>
            <a:ext cx="5309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chemeClr val="bg1"/>
                </a:solidFill>
              </a:rPr>
              <a:t>変更点</a:t>
            </a:r>
          </a:p>
        </p:txBody>
      </p:sp>
      <p:pic>
        <p:nvPicPr>
          <p:cNvPr id="3" name="図プレースホルダー 10">
            <a:extLst>
              <a:ext uri="{FF2B5EF4-FFF2-40B4-BE49-F238E27FC236}">
                <a16:creationId xmlns:a16="http://schemas.microsoft.com/office/drawing/2014/main" id="{673D12C0-BFE1-CD53-B1BE-B00929101C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71" b="71"/>
          <a:stretch/>
        </p:blipFill>
        <p:spPr>
          <a:xfrm>
            <a:off x="36095" y="40530"/>
            <a:ext cx="490419" cy="452763"/>
          </a:xfrm>
          <a:prstGeom prst="rect">
            <a:avLst/>
          </a:prstGeom>
        </p:spPr>
      </p:pic>
      <p:sp>
        <p:nvSpPr>
          <p:cNvPr id="7" name="テキスト プレースホルダー 10">
            <a:extLst>
              <a:ext uri="{FF2B5EF4-FFF2-40B4-BE49-F238E27FC236}">
                <a16:creationId xmlns:a16="http://schemas.microsoft.com/office/drawing/2014/main" id="{4AEA435B-3E06-69D8-E7CC-80C8B927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78950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pic>
        <p:nvPicPr>
          <p:cNvPr id="10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46F8CB66-E016-BFEB-8F70-CD017FA896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313" y="37992"/>
            <a:ext cx="498782" cy="497680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32D3B6-90A5-CAF5-DF94-1C02F4A9E862}"/>
              </a:ext>
            </a:extLst>
          </p:cNvPr>
          <p:cNvSpPr txBox="1"/>
          <p:nvPr userDrawn="1"/>
        </p:nvSpPr>
        <p:spPr>
          <a:xfrm>
            <a:off x="590309" y="173621"/>
            <a:ext cx="6463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chemeClr val="bg1"/>
                </a:solidFill>
              </a:rPr>
              <a:t>商品概要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34CDCB4D-B3FE-5512-1AD8-8FC091FB7A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83109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pic>
        <p:nvPicPr>
          <p:cNvPr id="10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46F8CB66-E016-BFEB-8F70-CD017FA896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313" y="37992"/>
            <a:ext cx="498782" cy="497680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32D3B6-90A5-CAF5-DF94-1C02F4A9E862}"/>
              </a:ext>
            </a:extLst>
          </p:cNvPr>
          <p:cNvSpPr txBox="1"/>
          <p:nvPr userDrawn="1"/>
        </p:nvSpPr>
        <p:spPr>
          <a:xfrm>
            <a:off x="590309" y="173621"/>
            <a:ext cx="6463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chemeClr val="bg1"/>
                </a:solidFill>
              </a:rPr>
              <a:t>商品価格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95397C94-8D81-3AA4-47A1-27CC660D24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09691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pic>
        <p:nvPicPr>
          <p:cNvPr id="10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46F8CB66-E016-BFEB-8F70-CD017FA896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313" y="37992"/>
            <a:ext cx="498782" cy="497680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32D3B6-90A5-CAF5-DF94-1C02F4A9E862}"/>
              </a:ext>
            </a:extLst>
          </p:cNvPr>
          <p:cNvSpPr txBox="1"/>
          <p:nvPr userDrawn="1"/>
        </p:nvSpPr>
        <p:spPr>
          <a:xfrm>
            <a:off x="590309" y="173621"/>
            <a:ext cx="87716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chemeClr val="bg1"/>
                </a:solidFill>
              </a:rPr>
              <a:t>スペック詳細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BC5DC8DD-FDC6-A8B5-8C59-D99344C84D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86240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pic>
        <p:nvPicPr>
          <p:cNvPr id="10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46F8CB66-E016-BFEB-8F70-CD017FA896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313" y="37992"/>
            <a:ext cx="498782" cy="497680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32D3B6-90A5-CAF5-DF94-1C02F4A9E862}"/>
              </a:ext>
            </a:extLst>
          </p:cNvPr>
          <p:cNvSpPr txBox="1"/>
          <p:nvPr userDrawn="1"/>
        </p:nvSpPr>
        <p:spPr>
          <a:xfrm>
            <a:off x="590309" y="173621"/>
            <a:ext cx="76174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chemeClr val="bg2"/>
                </a:solidFill>
              </a:rPr>
              <a:t>実施フロー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5F8EFFDA-09AC-475F-DDAA-47D7F2B111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630605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42D8C0EA-1F7B-0F84-058E-069A9319E43A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98"/>
            </a:schemeClr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フリーフォーム 17">
            <a:extLst>
              <a:ext uri="{FF2B5EF4-FFF2-40B4-BE49-F238E27FC236}">
                <a16:creationId xmlns:a16="http://schemas.microsoft.com/office/drawing/2014/main" id="{981D720B-36BE-26D1-5A53-D269FE26C373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3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3D4B3C0F-D350-D314-423E-99559A59D8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467" y="37992"/>
            <a:ext cx="498475" cy="498475"/>
          </a:xfrm>
          <a:prstGeom prst="rect">
            <a:avLst/>
          </a:prstGeom>
        </p:spPr>
      </p:pic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654E360-FB66-3113-7049-0119BE4706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 dirty="0"/>
              <a:t>タイトルを入れる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32D3B6-90A5-CAF5-DF94-1C02F4A9E862}"/>
              </a:ext>
            </a:extLst>
          </p:cNvPr>
          <p:cNvSpPr txBox="1"/>
          <p:nvPr userDrawn="1"/>
        </p:nvSpPr>
        <p:spPr>
          <a:xfrm>
            <a:off x="520861" y="173621"/>
            <a:ext cx="11079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chemeClr val="bg1"/>
                </a:solidFill>
              </a:rPr>
              <a:t>その他：留意事項</a:t>
            </a:r>
          </a:p>
        </p:txBody>
      </p:sp>
      <p:sp>
        <p:nvSpPr>
          <p:cNvPr id="8" name="テキスト プレースホルダー 10">
            <a:extLst>
              <a:ext uri="{FF2B5EF4-FFF2-40B4-BE49-F238E27FC236}">
                <a16:creationId xmlns:a16="http://schemas.microsoft.com/office/drawing/2014/main" id="{4B10FDEC-7075-BB0D-498B-CA043596B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08255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12.emf"/><Relationship Id="rId2" Type="http://schemas.openxmlformats.org/officeDocument/2006/relationships/slideLayout" Target="../slideLayouts/slideLayout14.xml"/><Relationship Id="rId16" Type="http://schemas.openxmlformats.org/officeDocument/2006/relationships/oleObject" Target="../embeddings/oleObject2.bin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slideLayout" Target="../slideLayouts/slideLayout27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28.xml"/><Relationship Id="rId9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8E3A16E3-0D66-247C-8444-14352335CDB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98941343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15" imgW="7772400" imgH="10058400" progId="TCLayout.ActiveDocument.1">
                  <p:embed/>
                </p:oleObj>
              </mc:Choice>
              <mc:Fallback>
                <p:oleObj name="think-cellスライド" r:id="rId15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E3A16E3-0D66-247C-8444-14352335CD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角丸四角形 1">
            <a:extLst>
              <a:ext uri="{FF2B5EF4-FFF2-40B4-BE49-F238E27FC236}">
                <a16:creationId xmlns:a16="http://schemas.microsoft.com/office/drawing/2014/main" id="{3AC2D241-C39D-AA11-5E21-E9DECFC095B5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120752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4" r:id="rId1"/>
    <p:sldLayoutId id="2147484443" r:id="rId2"/>
    <p:sldLayoutId id="2147484462" r:id="rId3"/>
    <p:sldLayoutId id="2147484450" r:id="rId4"/>
    <p:sldLayoutId id="2147484465" r:id="rId5"/>
    <p:sldLayoutId id="2147484446" r:id="rId6"/>
    <p:sldLayoutId id="2147484447" r:id="rId7"/>
    <p:sldLayoutId id="2147484448" r:id="rId8"/>
    <p:sldLayoutId id="2147484449" r:id="rId9"/>
    <p:sldLayoutId id="2147484463" r:id="rId10"/>
    <p:sldLayoutId id="2147484431" r:id="rId11"/>
    <p:sldLayoutId id="21474844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">
          <p15:clr>
            <a:srgbClr val="F26B43"/>
          </p15:clr>
        </p15:guide>
        <p15:guide id="2" pos="370">
          <p15:clr>
            <a:srgbClr val="F26B43"/>
          </p15:clr>
        </p15:guide>
        <p15:guide id="3" pos="7310">
          <p15:clr>
            <a:srgbClr val="F26B43"/>
          </p15:clr>
        </p15:guide>
        <p15:guide id="4" orient="horz" pos="3952">
          <p15:clr>
            <a:srgbClr val="F26B43"/>
          </p15:clr>
        </p15:guide>
        <p15:guide id="5" pos="3840">
          <p15:clr>
            <a:srgbClr val="5ACBF0"/>
          </p15:clr>
        </p15:guide>
        <p15:guide id="6" orient="horz" pos="2160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82F3D157-6554-A029-2F49-45F5F3B53459}"/>
              </a:ext>
            </a:extLst>
          </p:cNvPr>
          <p:cNvGraphicFramePr>
            <a:graphicFrameLocks noChangeAspect="1"/>
          </p:cNvGraphicFramePr>
          <p:nvPr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00601319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16" imgW="7772400" imgH="10058400" progId="TCLayout.ActiveDocument.1">
                  <p:embed/>
                </p:oleObj>
              </mc:Choice>
              <mc:Fallback>
                <p:oleObj name="think-cellスライド" r:id="rId16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2F3D157-6554-A029-2F49-45F5F3B534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0CAB8BD8-5148-6D38-9C09-17B77DDEF5F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298941343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18" imgW="7772400" imgH="10058400" progId="TCLayout.ActiveDocument.1">
                  <p:embed/>
                </p:oleObj>
              </mc:Choice>
              <mc:Fallback>
                <p:oleObj name="think-cellスライド" r:id="rId18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CAB8BD8-5148-6D38-9C09-17B77DDEF5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角丸四角形 1">
            <a:extLst>
              <a:ext uri="{FF2B5EF4-FFF2-40B4-BE49-F238E27FC236}">
                <a16:creationId xmlns:a16="http://schemas.microsoft.com/office/drawing/2014/main" id="{F3427FF8-BEDB-2FB2-C29A-750AF9D3D70B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3623112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7" r:id="rId1"/>
    <p:sldLayoutId id="2147484468" r:id="rId2"/>
    <p:sldLayoutId id="2147484469" r:id="rId3"/>
    <p:sldLayoutId id="2147484470" r:id="rId4"/>
    <p:sldLayoutId id="2147484471" r:id="rId5"/>
    <p:sldLayoutId id="2147484472" r:id="rId6"/>
    <p:sldLayoutId id="2147484473" r:id="rId7"/>
    <p:sldLayoutId id="2147484474" r:id="rId8"/>
    <p:sldLayoutId id="2147484475" r:id="rId9"/>
    <p:sldLayoutId id="2147484476" r:id="rId10"/>
    <p:sldLayoutId id="2147484477" r:id="rId11"/>
    <p:sldLayoutId id="21474844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52">
          <p15:clr>
            <a:srgbClr val="F26B43"/>
          </p15:clr>
        </p15:guide>
        <p15:guide id="2" pos="370">
          <p15:clr>
            <a:srgbClr val="F26B43"/>
          </p15:clr>
        </p15:guide>
        <p15:guide id="3" orient="horz" pos="368">
          <p15:clr>
            <a:srgbClr val="F26B43"/>
          </p15:clr>
        </p15:guide>
        <p15:guide id="4" pos="7310">
          <p15:clr>
            <a:srgbClr val="F26B43"/>
          </p15:clr>
        </p15:guide>
        <p15:guide id="5" pos="3840">
          <p15:clr>
            <a:srgbClr val="5ACBF0"/>
          </p15:clr>
        </p15:guide>
        <p15:guide id="6" orient="horz" pos="2160">
          <p15:clr>
            <a:srgbClr val="5ACBF0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8E3A16E3-0D66-247C-8444-14352335CDBC}"/>
              </a:ext>
            </a:extLst>
          </p:cNvPr>
          <p:cNvGraphicFramePr>
            <a:graphicFrameLocks noChangeAspect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98941343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9" imgW="7772400" imgH="10058400" progId="TCLayout.ActiveDocument.1">
                  <p:embed/>
                </p:oleObj>
              </mc:Choice>
              <mc:Fallback>
                <p:oleObj name="think-cellスライド" r:id="rId9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E3A16E3-0D66-247C-8444-14352335CD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角丸四角形 1">
            <a:extLst>
              <a:ext uri="{FF2B5EF4-FFF2-40B4-BE49-F238E27FC236}">
                <a16:creationId xmlns:a16="http://schemas.microsoft.com/office/drawing/2014/main" id="{3AC2D241-C39D-AA11-5E21-E9DECFC095B5}"/>
              </a:ext>
            </a:extLst>
          </p:cNvPr>
          <p:cNvSpPr/>
          <p:nvPr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3751990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9" r:id="rId1"/>
    <p:sldLayoutId id="2147484480" r:id="rId2"/>
    <p:sldLayoutId id="2147484481" r:id="rId3"/>
    <p:sldLayoutId id="2147484482" r:id="rId4"/>
    <p:sldLayoutId id="2147484483" r:id="rId5"/>
    <p:sldLayoutId id="214748448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">
          <p15:clr>
            <a:srgbClr val="F26B43"/>
          </p15:clr>
        </p15:guide>
        <p15:guide id="2" pos="370">
          <p15:clr>
            <a:srgbClr val="F26B43"/>
          </p15:clr>
        </p15:guide>
        <p15:guide id="3" pos="7310">
          <p15:clr>
            <a:srgbClr val="F26B43"/>
          </p15:clr>
        </p15:guide>
        <p15:guide id="4" orient="horz" pos="3952">
          <p15:clr>
            <a:srgbClr val="F26B43"/>
          </p15:clr>
        </p15:guide>
        <p15:guide id="5" pos="3840">
          <p15:clr>
            <a:srgbClr val="5ACBF0"/>
          </p15:clr>
        </p15:guide>
        <p15:guide id="6" orient="horz" pos="2160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s/article/H000044930?language=ja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s/article/H000044930?language=ja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2.xml"/><Relationship Id="rId6" Type="http://schemas.microsoft.com/office/2007/relationships/hdphoto" Target="../media/hdphoto2.wdp"/><Relationship Id="rId5" Type="http://schemas.openxmlformats.org/officeDocument/2006/relationships/image" Target="../media/image37.png"/><Relationship Id="rId4" Type="http://schemas.openxmlformats.org/officeDocument/2006/relationships/hyperlink" Target="https://ads-help.yahoo-net.jp/s/article/H000044278?language=ja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-business.yahoo.co.jp/claris/enqueteForm?inquiry_type=bls_review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2.xml"/><Relationship Id="rId5" Type="http://schemas.openxmlformats.org/officeDocument/2006/relationships/hyperlink" Target="https://form-business.yahoo.co.jp/claris/enqueteForm?inquiry_type=guaranteed_review" TargetMode="External"/><Relationship Id="rId4" Type="http://schemas.openxmlformats.org/officeDocument/2006/relationships/hyperlink" Target="https://ads-help.yahoo-net.jp/s/article/H00004453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ycbiz.com/jp/download/yahoo/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2.xml"/><Relationship Id="rId6" Type="http://schemas.openxmlformats.org/officeDocument/2006/relationships/hyperlink" Target="https://ads-help.yahoo-net.jp/s/article/H000044533" TargetMode="External"/><Relationship Id="rId5" Type="http://schemas.openxmlformats.org/officeDocument/2006/relationships/hyperlink" Target="https://ads-help.yahoo-net.jp/" TargetMode="External"/><Relationship Id="rId4" Type="http://schemas.openxmlformats.org/officeDocument/2006/relationships/hyperlink" Target="https://www.lycbiz.com/jp/terms-and-policies/yahoo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" TargetMode="External"/><Relationship Id="rId7" Type="http://schemas.openxmlformats.org/officeDocument/2006/relationships/hyperlink" Target="https://form-business.yahoo.co.jp/claris/enqueteForm?inquiry_type=guaranteed_review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2.xml"/><Relationship Id="rId6" Type="http://schemas.openxmlformats.org/officeDocument/2006/relationships/hyperlink" Target="https://form-business.yahoo.co.jp/claris/enqueteForm?inquiry_type=placement_restrictions" TargetMode="External"/><Relationship Id="rId5" Type="http://schemas.openxmlformats.org/officeDocument/2006/relationships/hyperlink" Target="https://portal.yadui.business.yahoo.co.jp/agencyportal/30335704/" TargetMode="External"/><Relationship Id="rId4" Type="http://schemas.openxmlformats.org/officeDocument/2006/relationships/hyperlink" Target="https://www.lycbiz.com/jp/contact/support/ly-ads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yadui.business.yahoo.co.jp/agencyportal/873240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Relationship Id="rId5" Type="http://schemas.openxmlformats.org/officeDocument/2006/relationships/hyperlink" Target="https://portal.yadui.business.yahoo.co.jp/agencyportal/30335704/" TargetMode="External"/><Relationship Id="rId4" Type="http://schemas.openxmlformats.org/officeDocument/2006/relationships/hyperlink" Target="https://www.lycbiz.com/jp/download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s/article/H000044930?language=ja" TargetMode="External"/><Relationship Id="rId7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5.png"/><Relationship Id="rId7" Type="http://schemas.openxmlformats.org/officeDocument/2006/relationships/image" Target="../media/image3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0.png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63EEF-140C-2162-B5B8-84689BC72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テキスト プレースホルダー 5">
            <a:extLst>
              <a:ext uri="{FF2B5EF4-FFF2-40B4-BE49-F238E27FC236}">
                <a16:creationId xmlns:a16="http://schemas.microsoft.com/office/drawing/2014/main" id="{C4168BCF-89ED-50DE-A3BB-87B89E3AE521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lvl="0" eaLnBrk="0" fontAlgn="base" hangingPunct="0">
              <a:spcAft>
                <a:spcPct val="0"/>
              </a:spcAft>
              <a:defRPr/>
            </a:pPr>
            <a:r>
              <a:rPr lang="ja-JP" altLang="en-US" sz="3600" dirty="0">
                <a:cs typeface="Segoe UI" panose="020B0502040204020203" pitchFamily="34" charset="0"/>
              </a:rPr>
              <a:t>スポーツナビ</a:t>
            </a:r>
          </a:p>
          <a:p>
            <a:pPr lvl="0" eaLnBrk="0" fontAlgn="base" hangingPunct="0">
              <a:spcAft>
                <a:spcPct val="0"/>
              </a:spcAft>
              <a:defRPr/>
            </a:pPr>
            <a:r>
              <a:rPr lang="en-US" altLang="ja-JP" sz="3600" dirty="0">
                <a:cs typeface="Segoe UI" panose="020B0502040204020203" pitchFamily="34" charset="0"/>
              </a:rPr>
              <a:t>2026</a:t>
            </a:r>
            <a:r>
              <a:rPr lang="ja-JP" altLang="en-US" sz="3600" dirty="0">
                <a:cs typeface="Segoe UI" panose="020B0502040204020203" pitchFamily="34" charset="0"/>
              </a:rPr>
              <a:t>年</a:t>
            </a:r>
            <a:r>
              <a:rPr lang="en-US" altLang="ja-JP" sz="3600" dirty="0">
                <a:cs typeface="Segoe UI" panose="020B0502040204020203" pitchFamily="34" charset="0"/>
              </a:rPr>
              <a:t>9</a:t>
            </a:r>
            <a:r>
              <a:rPr lang="ja-JP" altLang="en-US" sz="3600" dirty="0">
                <a:cs typeface="Segoe UI" panose="020B0502040204020203" pitchFamily="34" charset="0"/>
              </a:rPr>
              <a:t>月～</a:t>
            </a:r>
            <a:r>
              <a:rPr lang="en-US" altLang="ja-JP" sz="3600" dirty="0">
                <a:cs typeface="Segoe UI" panose="020B0502040204020203" pitchFamily="34" charset="0"/>
              </a:rPr>
              <a:t>2027</a:t>
            </a:r>
            <a:r>
              <a:rPr lang="ja-JP" altLang="en-US" sz="3600" dirty="0">
                <a:cs typeface="Segoe UI" panose="020B0502040204020203" pitchFamily="34" charset="0"/>
              </a:rPr>
              <a:t>年</a:t>
            </a:r>
            <a:r>
              <a:rPr lang="en-US" altLang="ja-JP" sz="3600" dirty="0">
                <a:cs typeface="Segoe UI" panose="020B0502040204020203" pitchFamily="34" charset="0"/>
              </a:rPr>
              <a:t>3</a:t>
            </a:r>
            <a:r>
              <a:rPr lang="ja-JP" altLang="en-US" sz="3600" dirty="0">
                <a:cs typeface="Segoe UI" panose="020B0502040204020203" pitchFamily="34" charset="0"/>
              </a:rPr>
              <a:t>月　</a:t>
            </a:r>
            <a:r>
              <a:rPr lang="ja-JP" altLang="en-US" sz="3600" dirty="0"/>
              <a:t>セールスシート</a:t>
            </a:r>
            <a:endParaRPr lang="ja-JP" altLang="en-US" sz="3600" dirty="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10243" name="テキスト プレースホルダー 6">
            <a:extLst>
              <a:ext uri="{FF2B5EF4-FFF2-40B4-BE49-F238E27FC236}">
                <a16:creationId xmlns:a16="http://schemas.microsoft.com/office/drawing/2014/main" id="{A17FE010-CFC4-317C-67A3-712AEE309A1A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 bwMode="auto">
          <a:xfrm>
            <a:off x="587375" y="5278295"/>
            <a:ext cx="5131879" cy="36947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dirty="0">
                <a:latin typeface="メイリオ" panose="020B0604030504040204" pitchFamily="34" charset="-128"/>
                <a:ea typeface="メイリオ" panose="020B0604030504040204" pitchFamily="34" charset="-128"/>
              </a:rPr>
              <a:t>2026/7/29</a:t>
            </a:r>
          </a:p>
        </p:txBody>
      </p:sp>
      <p:sp>
        <p:nvSpPr>
          <p:cNvPr id="10241" name="テキスト プレースホルダー 4">
            <a:extLst>
              <a:ext uri="{FF2B5EF4-FFF2-40B4-BE49-F238E27FC236}">
                <a16:creationId xmlns:a16="http://schemas.microsoft.com/office/drawing/2014/main" id="{4B52A993-85D1-4A95-482B-EAA616AD5A0A}"/>
              </a:ext>
            </a:extLst>
          </p:cNvPr>
          <p:cNvSpPr>
            <a:spLocks noGrp="1" noChangeArrowheads="1"/>
          </p:cNvSpPr>
          <p:nvPr>
            <p:ph type="body" sz="quarter" idx="1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ja-JP" dirty="0"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 dirty="0">
                <a:latin typeface="メイリオ" panose="020B0604030504040204" pitchFamily="34" charset="-128"/>
                <a:ea typeface="メイリオ" panose="020B0604030504040204" pitchFamily="34" charset="-128"/>
              </a:rPr>
              <a:t>ヤフー株式会社</a:t>
            </a: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8F503E33-092C-1411-F35C-9F93EA5A24E2}"/>
              </a:ext>
            </a:extLst>
          </p:cNvPr>
          <p:cNvSpPr/>
          <p:nvPr/>
        </p:nvSpPr>
        <p:spPr>
          <a:xfrm>
            <a:off x="587375" y="1123249"/>
            <a:ext cx="3922841" cy="409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200" b="1" dirty="0">
                <a:solidFill>
                  <a:schemeClr val="accent1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 sz="1200" b="1" dirty="0">
                <a:solidFill>
                  <a:schemeClr val="accent1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ヤフー広告 ディスプレイ広告（予約型）</a:t>
            </a:r>
          </a:p>
        </p:txBody>
      </p:sp>
    </p:spTree>
    <p:extLst>
      <p:ext uri="{BB962C8B-B14F-4D97-AF65-F5344CB8AC3E}">
        <p14:creationId xmlns:p14="http://schemas.microsoft.com/office/powerpoint/2010/main" val="1807006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B693B-8ED3-DE4B-A1B6-AD34D3E21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9C1A1EEC-5C70-78B9-67DB-EE855516FBA0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F185ACA2-1F69-0599-D838-50C47273AC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9" name="角丸四角形 3">
            <a:extLst>
              <a:ext uri="{FF2B5EF4-FFF2-40B4-BE49-F238E27FC236}">
                <a16:creationId xmlns:a16="http://schemas.microsoft.com/office/drawing/2014/main" id="{A3C85714-1249-F83F-B14A-026638F01BDE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</a:p>
        </p:txBody>
      </p:sp>
      <p:sp>
        <p:nvSpPr>
          <p:cNvPr id="14" name="テキスト プレースホルダー 1">
            <a:extLst>
              <a:ext uri="{FF2B5EF4-FFF2-40B4-BE49-F238E27FC236}">
                <a16:creationId xmlns:a16="http://schemas.microsoft.com/office/drawing/2014/main" id="{C736A7F3-105A-D9E0-E61D-0EA5E8D8D0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57600" y="252000"/>
            <a:ext cx="3913223" cy="335028"/>
          </a:xfrm>
        </p:spPr>
        <p:txBody>
          <a:bodyPr/>
          <a:lstStyle/>
          <a:p>
            <a:r>
              <a:rPr lang="ja-JP" altLang="en-US" dirty="0"/>
              <a:t>トップパネル　</a:t>
            </a:r>
            <a:r>
              <a:rPr lang="en-US" altLang="ja-JP" dirty="0"/>
              <a:t>SP</a:t>
            </a:r>
            <a:endParaRPr lang="ja-JP" altLang="en-US" dirty="0"/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9C8BFFAD-123B-E18A-2E01-1C0A1D5D11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731851"/>
              </p:ext>
            </p:extLst>
          </p:nvPr>
        </p:nvGraphicFramePr>
        <p:xfrm>
          <a:off x="479426" y="919895"/>
          <a:ext cx="11233151" cy="5060588"/>
        </p:xfrm>
        <a:graphic>
          <a:graphicData uri="http://schemas.openxmlformats.org/drawingml/2006/table">
            <a:tbl>
              <a:tblPr firstCol="1" bandRow="1"/>
              <a:tblGrid>
                <a:gridCol w="286663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285208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2597306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  <a:gridCol w="1432827">
                  <a:extLst>
                    <a:ext uri="{9D8B030D-6E8A-4147-A177-3AD203B41FA5}">
                      <a16:colId xmlns:a16="http://schemas.microsoft.com/office/drawing/2014/main" val="3615895197"/>
                    </a:ext>
                  </a:extLst>
                </a:gridCol>
                <a:gridCol w="3051177">
                  <a:extLst>
                    <a:ext uri="{9D8B030D-6E8A-4147-A177-3AD203B41FA5}">
                      <a16:colId xmlns:a16="http://schemas.microsoft.com/office/drawing/2014/main" val="360912566"/>
                    </a:ext>
                  </a:extLst>
                </a:gridCol>
              </a:tblGrid>
              <a:tr h="50068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5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T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スポーツナビ　トップ　トップパネル　</a:t>
                      </a:r>
                      <a:r>
                        <a:rPr kumimoji="1" lang="en-US" altLang="ja-JP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SP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スポーツナビ　カテゴリートップ指定　トップパネル　</a:t>
                      </a:r>
                      <a:r>
                        <a:rPr kumimoji="1" lang="en-US" altLang="ja-JP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SP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9495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継続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1000001602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継続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1000011144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4650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23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2026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13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木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15695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-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-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413435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/16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9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/16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9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010560"/>
                  </a:ext>
                </a:extLst>
              </a:tr>
              <a:tr h="42179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動画をフルスクリーンで再生する（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for view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ランディングページを表示する（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for click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7439170"/>
                  </a:ext>
                </a:extLst>
              </a:tr>
              <a:tr h="22618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スマートフォン（ウェブ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アプリ）</a:t>
                      </a:r>
                      <a:r>
                        <a:rPr kumimoji="1" lang="en-US" altLang="ja-JP" sz="1050" b="0" i="0" kern="1200" dirty="0">
                          <a:solidFill>
                            <a:srgbClr val="002A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※1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スマートフォン（ウェブ）　</a:t>
                      </a:r>
                      <a:r>
                        <a:rPr kumimoji="1" lang="en-US" altLang="ja-JP" sz="1050" b="0" i="0" kern="1200" dirty="0">
                          <a:solidFill>
                            <a:srgbClr val="002A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※2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0615033"/>
                  </a:ext>
                </a:extLst>
              </a:tr>
              <a:tr h="85898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トップ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野球　プロ野球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野球　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MLB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サッカー　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J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リーグ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サッカー　海外サッカー　</a:t>
                      </a:r>
                      <a:r>
                        <a:rPr kumimoji="1" lang="en-US" altLang="ja-JP" sz="1100" b="0" i="0" kern="1200" dirty="0">
                          <a:solidFill>
                            <a:srgbClr val="002A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※3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5809358"/>
                  </a:ext>
                </a:extLst>
              </a:tr>
              <a:tr h="31805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スポーツナビのトップページ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スポーツナビの各種目のトップページ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144998"/>
                  </a:ext>
                </a:extLst>
              </a:tr>
              <a:tr h="25841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2026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日（火）～　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2027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31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日（水）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2528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zh-TW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</a:t>
                      </a:r>
                      <a:r>
                        <a:rPr kumimoji="1" lang="zh-TW" altLang="en-US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日間～</a:t>
                      </a:r>
                      <a:r>
                        <a:rPr kumimoji="1" lang="en-US" altLang="zh-TW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31</a:t>
                      </a:r>
                      <a:r>
                        <a:rPr kumimoji="1" lang="zh-TW" altLang="en-US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日間　</a:t>
                      </a:r>
                      <a:r>
                        <a:rPr kumimoji="1" lang="en-US" altLang="zh-TW" sz="1050" kern="1200" dirty="0">
                          <a:solidFill>
                            <a:srgbClr val="002A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※4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9495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 err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vimps</a:t>
                      </a:r>
                      <a:r>
                        <a:rPr kumimoji="1" lang="ja-JP" altLang="en-US" sz="105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購入型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8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3823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zh-TW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1,000,000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1,000,000</a:t>
                      </a:r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43039"/>
                  </a:ext>
                </a:extLst>
              </a:tr>
              <a:tr h="23381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1,285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1,310</a:t>
                      </a:r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29495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-</a:t>
                      </a:r>
                      <a:endParaRPr kumimoji="1" lang="ja-JP" altLang="en-US" sz="1050" b="0" i="0" kern="1200" dirty="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i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-</a:t>
                      </a:r>
                      <a:endParaRPr kumimoji="1" lang="ja-JP" altLang="en-US" sz="1050" b="0" i="0" dirty="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88352744"/>
                  </a:ext>
                </a:extLst>
              </a:tr>
            </a:tbl>
          </a:graphicData>
        </a:graphic>
      </p:graphicFrame>
      <p:sp>
        <p:nvSpPr>
          <p:cNvPr id="16" name="円/楕円 23">
            <a:extLst>
              <a:ext uri="{FF2B5EF4-FFF2-40B4-BE49-F238E27FC236}">
                <a16:creationId xmlns:a16="http://schemas.microsoft.com/office/drawing/2014/main" id="{DF9FAE68-8794-1B97-120B-F4E85F4CD8CD}"/>
              </a:ext>
            </a:extLst>
          </p:cNvPr>
          <p:cNvSpPr>
            <a:spLocks noChangeAspect="1"/>
          </p:cNvSpPr>
          <p:nvPr/>
        </p:nvSpPr>
        <p:spPr>
          <a:xfrm>
            <a:off x="8249291" y="2301577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  <a:endParaRPr kumimoji="0" lang="ja-JP" altLang="en-US" sz="900" b="1" kern="0" dirty="0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1853438-2FB5-59F4-5CE9-F0283724435E}"/>
              </a:ext>
            </a:extLst>
          </p:cNvPr>
          <p:cNvSpPr/>
          <p:nvPr/>
        </p:nvSpPr>
        <p:spPr>
          <a:xfrm>
            <a:off x="479426" y="6042129"/>
            <a:ext cx="4190250" cy="541687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※SP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はスマートフォン、</a:t>
            </a:r>
            <a:r>
              <a:rPr kumimoji="0" lang="en-US" sz="800" kern="0" dirty="0">
                <a:solidFill>
                  <a:srgbClr val="0D0D0D"/>
                </a:solidFill>
                <a:latin typeface="Meiryo"/>
                <a:ea typeface="Calibri" panose="020F0502020204030204"/>
              </a:rPr>
              <a:t>PC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はパソコン、</a:t>
            </a: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Calibri" panose="020F0502020204030204"/>
              </a:rPr>
              <a:t>MD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はマルチデバイスの略称です。　</a:t>
            </a:r>
            <a:endParaRPr lang="en-US" altLang="ja-JP" sz="800" kern="0" dirty="0">
              <a:solidFill>
                <a:srgbClr val="0D0D0D"/>
              </a:solidFill>
              <a:latin typeface="Meiryo"/>
              <a:ea typeface="Meiryo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※</a:t>
            </a:r>
            <a:r>
              <a:rPr kumimoji="0" lang="en-US" altLang="ja-JP" sz="800" kern="0" dirty="0" err="1">
                <a:solidFill>
                  <a:srgbClr val="0D0D0D"/>
                </a:solidFill>
                <a:latin typeface="Meiryo"/>
                <a:ea typeface="Meiryo"/>
              </a:rPr>
              <a:t>vCPM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はビューアブルインプレッション</a:t>
            </a: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1,000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回あたりにかかる見込み広告費用です。 </a:t>
            </a:r>
            <a:endParaRPr lang="en-US" altLang="ja-JP" sz="8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※</a:t>
            </a:r>
            <a:r>
              <a:rPr kumimoji="0" lang="en-US" altLang="ja-JP" sz="800" kern="0" dirty="0" err="1">
                <a:solidFill>
                  <a:srgbClr val="0D0D0D"/>
                </a:solidFill>
                <a:latin typeface="Meiryo"/>
                <a:ea typeface="Meiryo"/>
              </a:rPr>
              <a:t>vimps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はビューアブルインプレッションの略称です。</a:t>
            </a:r>
            <a:br>
              <a:rPr lang="en-US" altLang="ja-JP" sz="8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endParaRPr lang="en-US" altLang="ja-JP" sz="800" kern="0" dirty="0">
              <a:solidFill>
                <a:srgbClr val="0D0D0D"/>
              </a:solidFill>
              <a:latin typeface="Meiryo"/>
              <a:ea typeface="Meiryo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B60870A-DC01-14AF-E8E7-EFD18D30A559}"/>
              </a:ext>
            </a:extLst>
          </p:cNvPr>
          <p:cNvSpPr txBox="1"/>
          <p:nvPr/>
        </p:nvSpPr>
        <p:spPr>
          <a:xfrm>
            <a:off x="5146009" y="6007094"/>
            <a:ext cx="6566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配信先： 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iOS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Android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ウェブ、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iOS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Android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アプリ。</a:t>
            </a:r>
            <a:endParaRPr kumimoji="0" lang="en-US" altLang="ja-JP" sz="800" kern="0" dirty="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配信先： 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iOS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Android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ウェブ。</a:t>
            </a:r>
            <a:r>
              <a:rPr lang="ja-JP" altLang="en-US" sz="800" dirty="0">
                <a:solidFill>
                  <a:srgbClr val="002AFF"/>
                </a:solidFill>
                <a:latin typeface="NotoSansJP"/>
                <a:ea typeface="メイリオ" panose="020B0604030504040204" pitchFamily="50" charset="-128"/>
              </a:rPr>
              <a:t>アプリでコンテンツが表示された場合にも広告が表示されます。</a:t>
            </a:r>
            <a:endParaRPr kumimoji="0" lang="en-US" altLang="ja-JP" sz="800" kern="0" dirty="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※3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いずれかのカテゴリーひとつを選択してください。</a:t>
            </a:r>
            <a:endParaRPr kumimoji="0" lang="en-US" altLang="ja-JP" sz="800" kern="0" dirty="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※4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日間～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日間での掲載も可能ですが、予約時のシミュレーション</a:t>
            </a:r>
            <a:r>
              <a:rPr kumimoji="0" lang="en-US" altLang="ja-JP" sz="800" kern="0" dirty="0" err="1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vimps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を下回る場合がありますので、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日間以上の掲載を推奨します。</a:t>
            </a:r>
          </a:p>
        </p:txBody>
      </p:sp>
    </p:spTree>
    <p:extLst>
      <p:ext uri="{BB962C8B-B14F-4D97-AF65-F5344CB8AC3E}">
        <p14:creationId xmlns:p14="http://schemas.microsoft.com/office/powerpoint/2010/main" val="1437762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88B283-8D94-26AF-60B7-9A48B41B2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CC6F46AA-BBC2-8902-D7AA-8D2AA18990DA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D9781752-1E1E-170B-977D-56F9E23C25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2" name="角丸四角形 4">
            <a:extLst>
              <a:ext uri="{FF2B5EF4-FFF2-40B4-BE49-F238E27FC236}">
                <a16:creationId xmlns:a16="http://schemas.microsoft.com/office/drawing/2014/main" id="{281218F0-4131-59CE-EE9A-FA8A8807A9C4}"/>
              </a:ext>
            </a:extLst>
          </p:cNvPr>
          <p:cNvSpPr/>
          <p:nvPr/>
        </p:nvSpPr>
        <p:spPr>
          <a:xfrm>
            <a:off x="1717542" y="202787"/>
            <a:ext cx="1724158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ターゲティング設定</a:t>
            </a: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D3157205-D907-4260-64E2-83A2026073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949221"/>
              </p:ext>
            </p:extLst>
          </p:nvPr>
        </p:nvGraphicFramePr>
        <p:xfrm>
          <a:off x="339865" y="893882"/>
          <a:ext cx="11523059" cy="4149339"/>
        </p:xfrm>
        <a:graphic>
          <a:graphicData uri="http://schemas.openxmlformats.org/drawingml/2006/table">
            <a:tbl>
              <a:tblPr firstCol="1" bandRow="1"/>
              <a:tblGrid>
                <a:gridCol w="2245315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781522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3248111">
                  <a:extLst>
                    <a:ext uri="{9D8B030D-6E8A-4147-A177-3AD203B41FA5}">
                      <a16:colId xmlns:a16="http://schemas.microsoft.com/office/drawing/2014/main" val="598637953"/>
                    </a:ext>
                  </a:extLst>
                </a:gridCol>
                <a:gridCol w="3248111">
                  <a:extLst>
                    <a:ext uri="{9D8B030D-6E8A-4147-A177-3AD203B41FA5}">
                      <a16:colId xmlns:a16="http://schemas.microsoft.com/office/drawing/2014/main" val="56015879"/>
                    </a:ext>
                  </a:extLst>
                </a:gridCol>
              </a:tblGrid>
              <a:tr h="46525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1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endParaRPr kumimoji="1" lang="en-US" altLang="ja-JP" sz="105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105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掛け率</a:t>
                      </a:r>
                      <a:endParaRPr kumimoji="1" lang="en-US" altLang="ja-JP" sz="105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トップ　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カテゴリートップ指定　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884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884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057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地域</a:t>
                      </a:r>
                      <a:endParaRPr kumimoji="1" lang="en-US" altLang="ja-JP" sz="105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（都道府県）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4057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</a:t>
                      </a:r>
                      <a:endParaRPr kumimoji="1" lang="en-US" altLang="ja-JP" sz="105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（市区郡）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884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曜日・</a:t>
                      </a:r>
                      <a:r>
                        <a:rPr kumimoji="1" lang="ja-JP" altLang="en-US" sz="105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559465"/>
                  </a:ext>
                </a:extLst>
              </a:tr>
              <a:tr h="405750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オーディエンスリスト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興味関心、購買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意向、属性・ライフ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イベント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１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配信：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除外：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1.1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405750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オーディエンスリスト</a:t>
                      </a:r>
                      <a:br>
                        <a:rPr kumimoji="1" lang="en-US" altLang="ja-JP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</a:b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（ヤフー提供）</a:t>
                      </a:r>
                      <a:r>
                        <a:rPr kumimoji="1"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11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LINE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ヤフー提供（共通オーディエンス）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884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1.0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A2FCBE9-A27D-1983-FC38-1F10E9C4A1DA}"/>
              </a:ext>
            </a:extLst>
          </p:cNvPr>
          <p:cNvSpPr txBox="1"/>
          <p:nvPr/>
        </p:nvSpPr>
        <p:spPr>
          <a:xfrm>
            <a:off x="306000" y="5043221"/>
            <a:ext cx="11199519" cy="15065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9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【</a:t>
            </a:r>
            <a:r>
              <a:rPr lang="ja-JP" altLang="en-US" sz="9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注意事項</a:t>
            </a:r>
            <a:r>
              <a:rPr lang="en-US" altLang="ja-JP" sz="9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】</a:t>
            </a:r>
            <a:r>
              <a:rPr lang="ja-JP" altLang="en-US" sz="900" b="1" dirty="0">
                <a:solidFill>
                  <a:srgbClr val="0D0D0D"/>
                </a:solidFill>
                <a:latin typeface="メイリオ" panose="020B0604030504040204" pitchFamily="50" charset="-128"/>
              </a:rPr>
              <a:t>こちらの商品は、ターゲティング設定不可です。</a:t>
            </a:r>
            <a:r>
              <a:rPr lang="en-US" altLang="ja-JP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※SP</a:t>
            </a:r>
            <a:r>
              <a:rPr lang="ja-JP" altLang="en-US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はスマートフォン、</a:t>
            </a:r>
            <a:r>
              <a:rPr lang="en-US" altLang="ja-JP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PC</a:t>
            </a:r>
            <a:r>
              <a:rPr lang="ja-JP" altLang="en-US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はパソコン、</a:t>
            </a:r>
            <a:r>
              <a:rPr lang="en-US" altLang="ja-JP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MD</a:t>
            </a:r>
            <a:r>
              <a:rPr lang="ja-JP" altLang="en-US" sz="800" dirty="0">
                <a:solidFill>
                  <a:srgbClr val="0D0D0D"/>
                </a:solidFill>
                <a:latin typeface="メイリオ" panose="020B0604030504040204" pitchFamily="50" charset="-128"/>
              </a:rPr>
              <a:t>はマルチデバイスの略称です。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上記表の「●」がターゲティング設定可になります。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年齢は以下の区分で指定が可能です。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18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20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24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25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29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30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34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35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39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40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44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45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49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50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54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55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59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60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64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65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歳～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69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/ 70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歳以上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en-US" altLang="ja-JP" sz="800" dirty="0" err="1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vCPM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は「基本料金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×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ターゲティングごとに設定されている掛け率」（小数点以下切り捨て）によって決定されます。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en-US" altLang="ja-JP" sz="800" dirty="0" err="1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vCPM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掛け率の最大値は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1.5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倍になります。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例：性別、年齢、オーディエンスリスト（興味関心、購買意向、属性・ライフイベント）を設定した場合、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1.2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× 1.2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× 1.5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=2.16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倍となりますが、最大値が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1.5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倍のため、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1.5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倍で設定可能となります。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オーディエンスリストを複数選択した場合、</a:t>
            </a:r>
            <a:r>
              <a:rPr lang="en-US" altLang="ja-JP" sz="800" dirty="0" err="1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vCPM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掛け率は高い方が選択されます。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「枠購入型」や「時間帯ジャック購入型」配信商品の場合は、ターゲティング項目ごとの「</a:t>
            </a:r>
            <a:r>
              <a:rPr lang="en-US" altLang="ja-JP" sz="800" dirty="0" err="1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vCPM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掛け率」を含んだ金額を記載しています。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※SP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はスマートフォン、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PC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はパソコン、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MD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はマルチデバイスの略称です。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※1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　オーディエンスリストの詳細は、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LINE</a:t>
            </a:r>
            <a:r>
              <a:rPr lang="ja-JP" altLang="en-US" sz="80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ヤフー広告 ヘルプを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参照してください。 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https://ads-help.yahoo-net.jp/s/article/H000044833?language=ja</a:t>
            </a:r>
          </a:p>
        </p:txBody>
      </p:sp>
      <p:sp>
        <p:nvSpPr>
          <p:cNvPr id="4" name="テキスト プレースホルダー 1">
            <a:extLst>
              <a:ext uri="{FF2B5EF4-FFF2-40B4-BE49-F238E27FC236}">
                <a16:creationId xmlns:a16="http://schemas.microsoft.com/office/drawing/2014/main" id="{826861FA-5FDB-1C9A-83A8-0C3FD173BC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57600" y="252000"/>
            <a:ext cx="3913223" cy="335028"/>
          </a:xfrm>
        </p:spPr>
        <p:txBody>
          <a:bodyPr/>
          <a:lstStyle/>
          <a:p>
            <a:r>
              <a:rPr lang="ja-JP" altLang="en-US" dirty="0"/>
              <a:t>トップパネル　</a:t>
            </a:r>
            <a:r>
              <a:rPr lang="en-US" altLang="ja-JP" dirty="0"/>
              <a:t>SP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35606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1485F-2D8A-1CB8-0322-5C277DF70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4D747E60-BA47-FD2A-407B-B96FDDCC3D66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94A1055C-643A-7D4E-4332-D15EBE268D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7" name="角丸四角形 3">
            <a:extLst>
              <a:ext uri="{FF2B5EF4-FFF2-40B4-BE49-F238E27FC236}">
                <a16:creationId xmlns:a16="http://schemas.microsoft.com/office/drawing/2014/main" id="{3B0B4365-7103-C5DC-4323-5D0D3A3945BF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商品イメージ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39833AE-0931-9CA7-EDFE-F45CEF140A91}"/>
              </a:ext>
            </a:extLst>
          </p:cNvPr>
          <p:cNvSpPr/>
          <p:nvPr/>
        </p:nvSpPr>
        <p:spPr>
          <a:xfrm>
            <a:off x="434975" y="6013853"/>
            <a:ext cx="4543231" cy="215444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</a:rPr>
              <a:t>・入稿規定（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</a:rPr>
              <a:t>web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</a:rPr>
              <a:t>）：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  <a:hlinkClick r:id="rId3"/>
              </a:rPr>
              <a:t>https://ads-help.yahoo-net.jp/s/article/H000044930?language=ja</a:t>
            </a:r>
            <a:endParaRPr kumimoji="1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 UI"/>
              <a:ea typeface="Meiryo UI"/>
              <a:cs typeface="+mn-cs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14EC985-5427-D765-B3C5-1CC55F0CBE77}"/>
              </a:ext>
            </a:extLst>
          </p:cNvPr>
          <p:cNvSpPr/>
          <p:nvPr/>
        </p:nvSpPr>
        <p:spPr>
          <a:xfrm>
            <a:off x="8404158" y="6121575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コンテンツページは予告なく変更されることがあります。</a:t>
            </a:r>
          </a:p>
        </p:txBody>
      </p:sp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F6DD8E20-B075-585D-836A-081E6706F1F9}"/>
              </a:ext>
            </a:extLst>
          </p:cNvPr>
          <p:cNvSpPr txBox="1">
            <a:spLocks/>
          </p:cNvSpPr>
          <p:nvPr/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0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プライムディスプレイ  </a:t>
            </a:r>
            <a:r>
              <a:rPr lang="en-US" altLang="ja-JP" sz="20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PC</a:t>
            </a:r>
          </a:p>
        </p:txBody>
      </p:sp>
      <p:cxnSp>
        <p:nvCxnSpPr>
          <p:cNvPr id="6" name="コネクタ: カギ線 5">
            <a:extLst>
              <a:ext uri="{FF2B5EF4-FFF2-40B4-BE49-F238E27FC236}">
                <a16:creationId xmlns:a16="http://schemas.microsoft.com/office/drawing/2014/main" id="{61939FA8-5C05-F422-C412-329AD3865746}"/>
              </a:ext>
            </a:extLst>
          </p:cNvPr>
          <p:cNvCxnSpPr>
            <a:cxnSpLocks/>
          </p:cNvCxnSpPr>
          <p:nvPr/>
        </p:nvCxnSpPr>
        <p:spPr>
          <a:xfrm flipH="1">
            <a:off x="11469735" y="1780579"/>
            <a:ext cx="43467" cy="2038486"/>
          </a:xfrm>
          <a:prstGeom prst="bentConnector3">
            <a:avLst>
              <a:gd name="adj1" fmla="val -1062144"/>
            </a:avLst>
          </a:prstGeom>
          <a:noFill/>
          <a:ln w="12700" cap="flat" cmpd="sng" algn="ctr">
            <a:solidFill>
              <a:srgbClr val="00003E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9" name="角丸四角形 27">
            <a:extLst>
              <a:ext uri="{FF2B5EF4-FFF2-40B4-BE49-F238E27FC236}">
                <a16:creationId xmlns:a16="http://schemas.microsoft.com/office/drawing/2014/main" id="{17A3059F-6591-B404-B08A-34BA9B393626}"/>
              </a:ext>
            </a:extLst>
          </p:cNvPr>
          <p:cNvSpPr/>
          <p:nvPr/>
        </p:nvSpPr>
        <p:spPr>
          <a:xfrm>
            <a:off x="769471" y="1517631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バナー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画像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/6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：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5</a:t>
            </a:r>
          </a:p>
        </p:txBody>
      </p:sp>
      <p:sp>
        <p:nvSpPr>
          <p:cNvPr id="10" name="円/楕円 28">
            <a:extLst>
              <a:ext uri="{FF2B5EF4-FFF2-40B4-BE49-F238E27FC236}">
                <a16:creationId xmlns:a16="http://schemas.microsoft.com/office/drawing/2014/main" id="{6D4899E7-3B63-587B-73F9-D80EB63FF734}"/>
              </a:ext>
            </a:extLst>
          </p:cNvPr>
          <p:cNvSpPr>
            <a:spLocks noChangeAspect="1"/>
          </p:cNvSpPr>
          <p:nvPr/>
        </p:nvSpPr>
        <p:spPr>
          <a:xfrm>
            <a:off x="491390" y="1556849"/>
            <a:ext cx="466262" cy="466262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B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11" name="角丸四角形 27">
            <a:extLst>
              <a:ext uri="{FF2B5EF4-FFF2-40B4-BE49-F238E27FC236}">
                <a16:creationId xmlns:a16="http://schemas.microsoft.com/office/drawing/2014/main" id="{5359733D-6479-BDB9-F935-E4707FFBF8FC}"/>
              </a:ext>
            </a:extLst>
          </p:cNvPr>
          <p:cNvSpPr/>
          <p:nvPr/>
        </p:nvSpPr>
        <p:spPr>
          <a:xfrm>
            <a:off x="4704026" y="1489234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バナー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画像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/1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：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1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バナー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動画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/1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：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12" name="円/楕円 28">
            <a:extLst>
              <a:ext uri="{FF2B5EF4-FFF2-40B4-BE49-F238E27FC236}">
                <a16:creationId xmlns:a16="http://schemas.microsoft.com/office/drawing/2014/main" id="{FF02797F-9DB1-0F2C-5491-1888D769785D}"/>
              </a:ext>
            </a:extLst>
          </p:cNvPr>
          <p:cNvSpPr>
            <a:spLocks noChangeAspect="1"/>
          </p:cNvSpPr>
          <p:nvPr/>
        </p:nvSpPr>
        <p:spPr>
          <a:xfrm>
            <a:off x="4521199" y="1517631"/>
            <a:ext cx="466262" cy="466262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C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13" name="角丸四角形 27">
            <a:extLst>
              <a:ext uri="{FF2B5EF4-FFF2-40B4-BE49-F238E27FC236}">
                <a16:creationId xmlns:a16="http://schemas.microsoft.com/office/drawing/2014/main" id="{D5D86D97-445A-EE01-AA14-A2FF2C06DB07}"/>
              </a:ext>
            </a:extLst>
          </p:cNvPr>
          <p:cNvSpPr/>
          <p:nvPr/>
        </p:nvSpPr>
        <p:spPr>
          <a:xfrm>
            <a:off x="8702233" y="1470357"/>
            <a:ext cx="2789235" cy="544698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バナー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画像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/1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：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2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バナー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動画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/1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：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14" name="円/楕円 28">
            <a:extLst>
              <a:ext uri="{FF2B5EF4-FFF2-40B4-BE49-F238E27FC236}">
                <a16:creationId xmlns:a16="http://schemas.microsoft.com/office/drawing/2014/main" id="{6F65F6AF-7A82-900E-EA62-5183254F3737}"/>
              </a:ext>
            </a:extLst>
          </p:cNvPr>
          <p:cNvSpPr>
            <a:spLocks noChangeAspect="1"/>
          </p:cNvSpPr>
          <p:nvPr/>
        </p:nvSpPr>
        <p:spPr>
          <a:xfrm>
            <a:off x="8469102" y="1477543"/>
            <a:ext cx="466262" cy="466262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D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cxnSp>
        <p:nvCxnSpPr>
          <p:cNvPr id="17" name="コネクタ: カギ線 16">
            <a:extLst>
              <a:ext uri="{FF2B5EF4-FFF2-40B4-BE49-F238E27FC236}">
                <a16:creationId xmlns:a16="http://schemas.microsoft.com/office/drawing/2014/main" id="{ED7D5494-1179-1FF5-921E-9E6DC34365D9}"/>
              </a:ext>
            </a:extLst>
          </p:cNvPr>
          <p:cNvCxnSpPr>
            <a:cxnSpLocks/>
          </p:cNvCxnSpPr>
          <p:nvPr/>
        </p:nvCxnSpPr>
        <p:spPr>
          <a:xfrm flipH="1">
            <a:off x="7659731" y="1773955"/>
            <a:ext cx="43467" cy="2038486"/>
          </a:xfrm>
          <a:prstGeom prst="bentConnector3">
            <a:avLst>
              <a:gd name="adj1" fmla="val -1185890"/>
            </a:avLst>
          </a:prstGeom>
          <a:noFill/>
          <a:ln w="12700" cap="flat" cmpd="sng" algn="ctr">
            <a:solidFill>
              <a:srgbClr val="00003E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18" name="コネクタ: カギ線 17">
            <a:extLst>
              <a:ext uri="{FF2B5EF4-FFF2-40B4-BE49-F238E27FC236}">
                <a16:creationId xmlns:a16="http://schemas.microsoft.com/office/drawing/2014/main" id="{0B295E6E-1BA4-A8E6-3DE1-14FE17E57917}"/>
              </a:ext>
            </a:extLst>
          </p:cNvPr>
          <p:cNvCxnSpPr>
            <a:cxnSpLocks/>
          </p:cNvCxnSpPr>
          <p:nvPr/>
        </p:nvCxnSpPr>
        <p:spPr>
          <a:xfrm flipH="1">
            <a:off x="3696929" y="1789980"/>
            <a:ext cx="43467" cy="2038486"/>
          </a:xfrm>
          <a:prstGeom prst="bentConnector3">
            <a:avLst>
              <a:gd name="adj1" fmla="val -1330260"/>
            </a:avLst>
          </a:prstGeom>
          <a:noFill/>
          <a:ln w="12700" cap="flat" cmpd="sng" algn="ctr">
            <a:solidFill>
              <a:srgbClr val="00003E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</p:cxnSp>
      <p:pic>
        <p:nvPicPr>
          <p:cNvPr id="19" name="図 18">
            <a:extLst>
              <a:ext uri="{FF2B5EF4-FFF2-40B4-BE49-F238E27FC236}">
                <a16:creationId xmlns:a16="http://schemas.microsoft.com/office/drawing/2014/main" id="{7D991A83-0DE5-95ED-316E-C19F094ECB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13" y="2223736"/>
            <a:ext cx="3622662" cy="299119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5D655339-3676-C82F-56D3-7A405C6F53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819" y="2294700"/>
            <a:ext cx="3467732" cy="297461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C7020854-FC9E-2F72-6C9C-6C6285AB759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295" y="2243114"/>
            <a:ext cx="3533858" cy="303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431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FED812-98CE-060A-1E6B-69F565104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13E23F39-7D71-9FA4-1B6A-7EA4C97D951C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A5EBE558-4488-5F0D-DBB8-10EFC0F5B5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9" name="角丸四角形 3">
            <a:extLst>
              <a:ext uri="{FF2B5EF4-FFF2-40B4-BE49-F238E27FC236}">
                <a16:creationId xmlns:a16="http://schemas.microsoft.com/office/drawing/2014/main" id="{1C19EC8D-9BB4-5559-D13B-E23ED9F80978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</a:p>
        </p:txBody>
      </p:sp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B1E0F329-C4A4-3006-E83A-0AD8AE902B79}"/>
              </a:ext>
            </a:extLst>
          </p:cNvPr>
          <p:cNvSpPr txBox="1">
            <a:spLocks/>
          </p:cNvSpPr>
          <p:nvPr/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b="1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sz="20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プライムディスプレイ  </a:t>
            </a:r>
            <a:r>
              <a:rPr lang="en-US" altLang="ja-JP" sz="20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PC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2BA5CE69-A1AE-EE80-C6EF-23EEDF68B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587142"/>
              </p:ext>
            </p:extLst>
          </p:nvPr>
        </p:nvGraphicFramePr>
        <p:xfrm>
          <a:off x="479426" y="881270"/>
          <a:ext cx="11233151" cy="5093009"/>
        </p:xfrm>
        <a:graphic>
          <a:graphicData uri="http://schemas.openxmlformats.org/drawingml/2006/table">
            <a:tbl>
              <a:tblPr firstCol="1" bandRow="1"/>
              <a:tblGrid>
                <a:gridCol w="286663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285208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2597306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  <a:gridCol w="1432827">
                  <a:extLst>
                    <a:ext uri="{9D8B030D-6E8A-4147-A177-3AD203B41FA5}">
                      <a16:colId xmlns:a16="http://schemas.microsoft.com/office/drawing/2014/main" val="3615895197"/>
                    </a:ext>
                  </a:extLst>
                </a:gridCol>
                <a:gridCol w="809175">
                  <a:extLst>
                    <a:ext uri="{9D8B030D-6E8A-4147-A177-3AD203B41FA5}">
                      <a16:colId xmlns:a16="http://schemas.microsoft.com/office/drawing/2014/main" val="360912566"/>
                    </a:ext>
                  </a:extLst>
                </a:gridCol>
                <a:gridCol w="2242002">
                  <a:extLst>
                    <a:ext uri="{9D8B030D-6E8A-4147-A177-3AD203B41FA5}">
                      <a16:colId xmlns:a16="http://schemas.microsoft.com/office/drawing/2014/main" val="1014411560"/>
                    </a:ext>
                  </a:extLst>
                </a:gridCol>
              </a:tblGrid>
              <a:tr h="5017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5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T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スポーツナビ　トップ　プライムディスプレイ　</a:t>
                      </a:r>
                      <a:r>
                        <a:rPr kumimoji="1" lang="en-US" altLang="ja-JP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PC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スポーツナビ　カテゴリー指定　プライムディスプレイ　</a:t>
                      </a:r>
                      <a:r>
                        <a:rPr kumimoji="1" lang="en-US" altLang="ja-JP" sz="105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PC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9558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継続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1000000816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継続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1000009521</a:t>
                      </a:r>
                    </a:p>
                  </a:txBody>
                  <a:tcPr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3431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2026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13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木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3431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-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-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29056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/6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　　　バナー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　バナー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　　　バナー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　バナー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010560"/>
                  </a:ext>
                </a:extLst>
              </a:tr>
              <a:tr h="19276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-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7439170"/>
                  </a:ext>
                </a:extLst>
              </a:tr>
              <a:tr h="18944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PC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50" b="0" i="0" kern="1200" dirty="0">
                        <a:solidFill>
                          <a:srgbClr val="FF003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0615033"/>
                  </a:ext>
                </a:extLst>
              </a:tr>
              <a:tr h="1261385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トップ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野球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野球　プロ野球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野球　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MLB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サッカー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サッカー　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J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リーグ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サッカー　海外サッカー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競馬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ゴルフ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フィギュア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F1</a:t>
                      </a:r>
                      <a:b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バレー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テニス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格闘技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大相撲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ラグビー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陸上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ボートレース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02A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※1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5809358"/>
                  </a:ext>
                </a:extLst>
              </a:tr>
              <a:tr h="23009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スポーツナビのトップページ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スポーツナビ各種目の配下ページ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144998"/>
                  </a:ext>
                </a:extLst>
              </a:tr>
              <a:tr h="234315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2026</a:t>
                      </a:r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年</a:t>
                      </a: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9</a:t>
                      </a:r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月</a:t>
                      </a: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</a:t>
                      </a:r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日（火）～　</a:t>
                      </a: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2027</a:t>
                      </a:r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年</a:t>
                      </a: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3</a:t>
                      </a:r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月</a:t>
                      </a: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31</a:t>
                      </a:r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日（水）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010610"/>
                  </a:ext>
                </a:extLst>
              </a:tr>
              <a:tr h="23431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zh-TW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</a:t>
                      </a:r>
                      <a:r>
                        <a:rPr kumimoji="1" lang="zh-TW" altLang="en-US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日間～</a:t>
                      </a:r>
                      <a:r>
                        <a:rPr kumimoji="1" lang="en-US" altLang="zh-TW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31</a:t>
                      </a:r>
                      <a:r>
                        <a:rPr kumimoji="1" lang="zh-TW" altLang="en-US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日間　</a:t>
                      </a:r>
                      <a:r>
                        <a:rPr kumimoji="1" lang="en-US" altLang="zh-TW" sz="1050" kern="1200" dirty="0">
                          <a:solidFill>
                            <a:srgbClr val="002A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※2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3431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 err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vimps</a:t>
                      </a:r>
                      <a:r>
                        <a:rPr kumimoji="1" lang="ja-JP" altLang="en-US" sz="105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購入型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8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38745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zh-TW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1,000,000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500,000</a:t>
                      </a:r>
                      <a:r>
                        <a:rPr kumimoji="1" lang="ja-JP" altLang="en-US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43039"/>
                  </a:ext>
                </a:extLst>
              </a:tr>
              <a:tr h="41180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/6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	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514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514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　バナー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514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</a:t>
                      </a:r>
                      <a:b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616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　バナー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616</a:t>
                      </a:r>
                      <a:r>
                        <a:rPr kumimoji="1" lang="ja-JP" altLang="en-US" sz="80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　</a:t>
                      </a:r>
                      <a:r>
                        <a:rPr kumimoji="1" lang="en-US" altLang="ja-JP" sz="800" b="0" i="0" kern="1200" dirty="0">
                          <a:solidFill>
                            <a:srgbClr val="002A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※3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/6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	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565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</a:t>
                      </a:r>
                      <a:b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565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　バナー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565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</a:t>
                      </a:r>
                      <a:b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</a:b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678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　バナー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/1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：</a:t>
                      </a:r>
                      <a:r>
                        <a:rPr kumimoji="1" lang="en-US" altLang="ja-JP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678</a:t>
                      </a:r>
                      <a:r>
                        <a:rPr kumimoji="1" lang="ja-JP" altLang="en-US" sz="80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円　</a:t>
                      </a:r>
                      <a:r>
                        <a:rPr kumimoji="1" lang="en-US" altLang="ja-JP" sz="800" kern="1200" dirty="0">
                          <a:solidFill>
                            <a:srgbClr val="002A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※3</a:t>
                      </a: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23431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-</a:t>
                      </a:r>
                      <a:endParaRPr kumimoji="1" lang="ja-JP" altLang="en-US" sz="1050" b="0" i="0" kern="1200" dirty="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i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-</a:t>
                      </a:r>
                      <a:endParaRPr kumimoji="1" lang="ja-JP" altLang="en-US" sz="1050" b="0" i="0" dirty="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8352744"/>
                  </a:ext>
                </a:extLst>
              </a:tr>
            </a:tbl>
          </a:graphicData>
        </a:graphic>
      </p:graphicFrame>
      <p:sp>
        <p:nvSpPr>
          <p:cNvPr id="7" name="円/楕円 23">
            <a:extLst>
              <a:ext uri="{FF2B5EF4-FFF2-40B4-BE49-F238E27FC236}">
                <a16:creationId xmlns:a16="http://schemas.microsoft.com/office/drawing/2014/main" id="{0AD028BE-37FE-7FCC-F48C-27FB236EE48A}"/>
              </a:ext>
            </a:extLst>
          </p:cNvPr>
          <p:cNvSpPr>
            <a:spLocks noChangeAspect="1"/>
          </p:cNvSpPr>
          <p:nvPr/>
        </p:nvSpPr>
        <p:spPr>
          <a:xfrm>
            <a:off x="5456258" y="2205295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</a:t>
            </a:r>
            <a:endParaRPr kumimoji="0" lang="ja-JP" altLang="en-US" sz="900" b="1" kern="0" dirty="0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0C66A15-339B-B8CB-B995-DF0DD84B4424}"/>
              </a:ext>
            </a:extLst>
          </p:cNvPr>
          <p:cNvSpPr/>
          <p:nvPr/>
        </p:nvSpPr>
        <p:spPr>
          <a:xfrm>
            <a:off x="479426" y="6105272"/>
            <a:ext cx="4190250" cy="541687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※SP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はスマートフォン、</a:t>
            </a:r>
            <a:r>
              <a:rPr kumimoji="0" lang="en-US" sz="800" kern="0" dirty="0">
                <a:solidFill>
                  <a:srgbClr val="0D0D0D"/>
                </a:solidFill>
                <a:latin typeface="Meiryo"/>
                <a:ea typeface="Calibri" panose="020F0502020204030204"/>
              </a:rPr>
              <a:t>PC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はパソコン、</a:t>
            </a: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Calibri" panose="020F0502020204030204"/>
              </a:rPr>
              <a:t>MD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はマルチデバイスの略称です。　</a:t>
            </a:r>
            <a:endParaRPr lang="en-US" altLang="ja-JP" sz="800" kern="0" dirty="0">
              <a:solidFill>
                <a:srgbClr val="0D0D0D"/>
              </a:solidFill>
              <a:latin typeface="Meiryo"/>
              <a:ea typeface="Meiryo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※</a:t>
            </a:r>
            <a:r>
              <a:rPr kumimoji="0" lang="en-US" altLang="ja-JP" sz="800" kern="0" dirty="0" err="1">
                <a:solidFill>
                  <a:srgbClr val="0D0D0D"/>
                </a:solidFill>
                <a:latin typeface="Meiryo"/>
                <a:ea typeface="Meiryo"/>
              </a:rPr>
              <a:t>vCPM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はビューアブルインプレッション</a:t>
            </a: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1,000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回あたりにかかる見込み広告費用です。 </a:t>
            </a:r>
            <a:endParaRPr lang="en-US" altLang="ja-JP" sz="8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※</a:t>
            </a:r>
            <a:r>
              <a:rPr kumimoji="0" lang="en-US" altLang="ja-JP" sz="800" kern="0" dirty="0" err="1">
                <a:solidFill>
                  <a:srgbClr val="0D0D0D"/>
                </a:solidFill>
                <a:latin typeface="Meiryo"/>
                <a:ea typeface="Meiryo"/>
              </a:rPr>
              <a:t>vimps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はビューアブルインプレッションの略称です。</a:t>
            </a:r>
            <a:br>
              <a:rPr lang="en-US" altLang="ja-JP" sz="8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endParaRPr lang="en-US" altLang="ja-JP" sz="800" kern="0" dirty="0">
              <a:solidFill>
                <a:srgbClr val="0D0D0D"/>
              </a:solidFill>
              <a:latin typeface="Meiryo"/>
              <a:ea typeface="Meiryo"/>
            </a:endParaRPr>
          </a:p>
        </p:txBody>
      </p:sp>
      <p:sp>
        <p:nvSpPr>
          <p:cNvPr id="11" name="円/楕円 23">
            <a:extLst>
              <a:ext uri="{FF2B5EF4-FFF2-40B4-BE49-F238E27FC236}">
                <a16:creationId xmlns:a16="http://schemas.microsoft.com/office/drawing/2014/main" id="{038E36E1-151A-89AC-1CE4-7ED715EE77CB}"/>
              </a:ext>
            </a:extLst>
          </p:cNvPr>
          <p:cNvSpPr>
            <a:spLocks noChangeAspect="1"/>
          </p:cNvSpPr>
          <p:nvPr/>
        </p:nvSpPr>
        <p:spPr>
          <a:xfrm>
            <a:off x="8174337" y="2205295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</a:t>
            </a:r>
            <a:endParaRPr kumimoji="0" lang="ja-JP" altLang="en-US" sz="900" b="1" kern="0" dirty="0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23">
            <a:extLst>
              <a:ext uri="{FF2B5EF4-FFF2-40B4-BE49-F238E27FC236}">
                <a16:creationId xmlns:a16="http://schemas.microsoft.com/office/drawing/2014/main" id="{B77B9FB2-63D9-4751-5199-1B9194D5554C}"/>
              </a:ext>
            </a:extLst>
          </p:cNvPr>
          <p:cNvSpPr>
            <a:spLocks noChangeAspect="1"/>
          </p:cNvSpPr>
          <p:nvPr/>
        </p:nvSpPr>
        <p:spPr>
          <a:xfrm>
            <a:off x="10892416" y="2205295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</a:t>
            </a:r>
            <a:endParaRPr kumimoji="0" lang="ja-JP" altLang="en-US" sz="900" b="1" kern="0" dirty="0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28446F1-1D00-B8DB-DE77-1B39D1065558}"/>
              </a:ext>
            </a:extLst>
          </p:cNvPr>
          <p:cNvSpPr/>
          <p:nvPr/>
        </p:nvSpPr>
        <p:spPr>
          <a:xfrm>
            <a:off x="5210794" y="6090398"/>
            <a:ext cx="6501780" cy="4062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いずれかのカテゴリーひとつを選択してください。</a:t>
            </a:r>
            <a:endParaRPr kumimoji="0" lang="en-US" altLang="ja-JP" sz="800" kern="0" dirty="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日間～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日間での掲載も可能ですが、予約時のシミュレーション</a:t>
            </a:r>
            <a:r>
              <a:rPr kumimoji="0" lang="en-US" altLang="ja-JP" sz="800" kern="0" dirty="0" err="1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vimps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を下回る場合がありますので、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日間以上の掲載を推奨します。</a:t>
            </a:r>
            <a:endParaRPr kumimoji="0" lang="en-US" altLang="ja-JP" sz="800" kern="0" dirty="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※3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キャンペーン予約時に複数のアスペクト比を選択した場合は、金額の高い</a:t>
            </a:r>
            <a:r>
              <a:rPr kumimoji="0" lang="en-US" altLang="ja-JP" sz="800" kern="0" dirty="0" err="1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vCPM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を適用します。</a:t>
            </a:r>
          </a:p>
        </p:txBody>
      </p:sp>
    </p:spTree>
    <p:extLst>
      <p:ext uri="{BB962C8B-B14F-4D97-AF65-F5344CB8AC3E}">
        <p14:creationId xmlns:p14="http://schemas.microsoft.com/office/powerpoint/2010/main" val="480677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E4D51-E988-6AE8-29B9-1BE4AD68E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99B52018-3101-9705-8F4A-86A4EFE6291E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819014F7-B398-10D2-DFCB-E208D32B5D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7" name="角丸四角形 3">
            <a:extLst>
              <a:ext uri="{FF2B5EF4-FFF2-40B4-BE49-F238E27FC236}">
                <a16:creationId xmlns:a16="http://schemas.microsoft.com/office/drawing/2014/main" id="{A89E0FFC-3E3D-97D8-F37C-3FC51FE817FF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商品イメージ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9D9F81E-EB24-6580-6EB4-388194331A4F}"/>
              </a:ext>
            </a:extLst>
          </p:cNvPr>
          <p:cNvSpPr/>
          <p:nvPr/>
        </p:nvSpPr>
        <p:spPr>
          <a:xfrm>
            <a:off x="434975" y="6013853"/>
            <a:ext cx="4543231" cy="215444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</a:rPr>
              <a:t>・入稿規定（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</a:rPr>
              <a:t>web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</a:rPr>
              <a:t>）：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/>
                <a:ea typeface="Meiryo"/>
                <a:cs typeface="+mn-cs"/>
                <a:hlinkClick r:id="rId3"/>
              </a:rPr>
              <a:t>https://ads-help.yahoo-net.jp/s/article/H000044930?language=ja</a:t>
            </a:r>
            <a:endParaRPr kumimoji="1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 UI"/>
              <a:ea typeface="Meiryo UI"/>
              <a:cs typeface="+mn-cs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8CA5AA4-2FC6-2217-52DC-6CF9C9DA5145}"/>
              </a:ext>
            </a:extLst>
          </p:cNvPr>
          <p:cNvSpPr/>
          <p:nvPr/>
        </p:nvSpPr>
        <p:spPr>
          <a:xfrm>
            <a:off x="8404158" y="6121575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コンテンツページは予告なく変更されることがあります。</a:t>
            </a:r>
          </a:p>
        </p:txBody>
      </p:sp>
      <p:sp>
        <p:nvSpPr>
          <p:cNvPr id="2" name="テキスト プレースホルダー 35">
            <a:extLst>
              <a:ext uri="{FF2B5EF4-FFF2-40B4-BE49-F238E27FC236}">
                <a16:creationId xmlns:a16="http://schemas.microsoft.com/office/drawing/2014/main" id="{19C03DE8-AAA9-7176-D7C2-3D01CB59F157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16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トップインパクト　プライムディスプレイ　ダブルサイズ　</a:t>
            </a:r>
            <a:r>
              <a:rPr lang="en-US" altLang="ja-JP" sz="16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PC</a:t>
            </a:r>
          </a:p>
        </p:txBody>
      </p:sp>
      <p:sp>
        <p:nvSpPr>
          <p:cNvPr id="3" name="角丸四角形 27">
            <a:extLst>
              <a:ext uri="{FF2B5EF4-FFF2-40B4-BE49-F238E27FC236}">
                <a16:creationId xmlns:a16="http://schemas.microsoft.com/office/drawing/2014/main" id="{4211142F-11EA-D298-DAE6-21F68A9E2CB0}"/>
              </a:ext>
            </a:extLst>
          </p:cNvPr>
          <p:cNvSpPr/>
          <p:nvPr/>
        </p:nvSpPr>
        <p:spPr>
          <a:xfrm>
            <a:off x="3155577" y="1302959"/>
            <a:ext cx="4452156" cy="544698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トップインパクト プライムディスプレイ ダブル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画像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－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トップインパクト プライムディスプレイ ダブル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動画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－</a:t>
            </a:r>
          </a:p>
        </p:txBody>
      </p:sp>
      <p:sp>
        <p:nvSpPr>
          <p:cNvPr id="20" name="円/楕円 28">
            <a:extLst>
              <a:ext uri="{FF2B5EF4-FFF2-40B4-BE49-F238E27FC236}">
                <a16:creationId xmlns:a16="http://schemas.microsoft.com/office/drawing/2014/main" id="{DBC3FD86-CA39-C1D1-B7C1-633328A527EB}"/>
              </a:ext>
            </a:extLst>
          </p:cNvPr>
          <p:cNvSpPr>
            <a:spLocks noChangeAspect="1"/>
          </p:cNvSpPr>
          <p:nvPr/>
        </p:nvSpPr>
        <p:spPr>
          <a:xfrm>
            <a:off x="2922446" y="1321719"/>
            <a:ext cx="466262" cy="466262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E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cxnSp>
        <p:nvCxnSpPr>
          <p:cNvPr id="21" name="コネクタ: カギ線 20">
            <a:extLst>
              <a:ext uri="{FF2B5EF4-FFF2-40B4-BE49-F238E27FC236}">
                <a16:creationId xmlns:a16="http://schemas.microsoft.com/office/drawing/2014/main" id="{352D2265-8CE6-B01B-55DC-13AC4C856D34}"/>
              </a:ext>
            </a:extLst>
          </p:cNvPr>
          <p:cNvCxnSpPr>
            <a:cxnSpLocks/>
            <a:stCxn id="3" idx="3"/>
          </p:cNvCxnSpPr>
          <p:nvPr/>
        </p:nvCxnSpPr>
        <p:spPr>
          <a:xfrm flipH="1">
            <a:off x="7183819" y="1575308"/>
            <a:ext cx="423914" cy="2148150"/>
          </a:xfrm>
          <a:prstGeom prst="bentConnector3">
            <a:avLst>
              <a:gd name="adj1" fmla="val -53926"/>
            </a:avLst>
          </a:prstGeom>
          <a:noFill/>
          <a:ln w="12700" cap="flat" cmpd="sng" algn="ctr">
            <a:solidFill>
              <a:srgbClr val="00003E"/>
            </a:solidFill>
            <a:prstDash val="sysDot"/>
            <a:miter lim="800000"/>
            <a:headEnd type="none" w="med" len="med"/>
            <a:tailEnd type="none" w="med" len="med"/>
          </a:ln>
          <a:effectLst/>
        </p:spPr>
      </p:cxnSp>
      <p:pic>
        <p:nvPicPr>
          <p:cNvPr id="22" name="図 21" descr="グラフィカル ユーザー インターフェイス, Web サイト&#10;&#10;自動的に生成された説明">
            <a:extLst>
              <a:ext uri="{FF2B5EF4-FFF2-40B4-BE49-F238E27FC236}">
                <a16:creationId xmlns:a16="http://schemas.microsoft.com/office/drawing/2014/main" id="{A38426F2-278D-A95A-83EE-48BC2CB7CA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610" y="1977408"/>
            <a:ext cx="4475166" cy="3628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68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4449A-A4EB-26E8-804D-298909868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39CAF650-B450-219E-C1A4-1A55108C0D40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225BB859-0A30-928F-E445-65B8B8DB5D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9" name="角丸四角形 3">
            <a:extLst>
              <a:ext uri="{FF2B5EF4-FFF2-40B4-BE49-F238E27FC236}">
                <a16:creationId xmlns:a16="http://schemas.microsoft.com/office/drawing/2014/main" id="{E88F707D-2F06-B61A-B54A-14147FCD27B9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商品一覧</a:t>
            </a:r>
          </a:p>
        </p:txBody>
      </p:sp>
      <p:sp>
        <p:nvSpPr>
          <p:cNvPr id="2" name="テキスト プレースホルダー 35">
            <a:extLst>
              <a:ext uri="{FF2B5EF4-FFF2-40B4-BE49-F238E27FC236}">
                <a16:creationId xmlns:a16="http://schemas.microsoft.com/office/drawing/2014/main" id="{B6913F45-DF2E-A300-3F0A-5C8B8245D0FF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16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トップインパクト　プライムディスプレイ　ダブルサイズ　</a:t>
            </a:r>
            <a:r>
              <a:rPr lang="en-US" altLang="ja-JP" sz="16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PC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B779D3B-CB4F-D4CC-8B9A-63AA1D739C4B}"/>
              </a:ext>
            </a:extLst>
          </p:cNvPr>
          <p:cNvSpPr/>
          <p:nvPr/>
        </p:nvSpPr>
        <p:spPr>
          <a:xfrm>
            <a:off x="555391" y="6076579"/>
            <a:ext cx="4190250" cy="4062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　</a:t>
            </a:r>
            <a:endParaRPr kumimoji="0" lang="en-US" altLang="ja-JP" sz="8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8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8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4BCEFA93-F247-B9F6-A5DB-C2B8C92641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358131"/>
              </p:ext>
            </p:extLst>
          </p:nvPr>
        </p:nvGraphicFramePr>
        <p:xfrm>
          <a:off x="479425" y="996716"/>
          <a:ext cx="11233149" cy="5017858"/>
        </p:xfrm>
        <a:graphic>
          <a:graphicData uri="http://schemas.openxmlformats.org/drawingml/2006/table">
            <a:tbl>
              <a:tblPr firstCol="1" bandRow="1"/>
              <a:tblGrid>
                <a:gridCol w="323192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176162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5825064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</a:tblGrid>
              <a:tr h="38523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rgbClr val="FFFF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スポーツナビ　トップ　トップインパクト　プライムディスプレイ　ダブルサイズ　</a:t>
                      </a:r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PC</a:t>
                      </a:r>
                    </a:p>
                  </a:txBody>
                  <a:tcPr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継続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1000003518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2026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13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木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●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913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トップインパクト プライムディスプレイ ダブル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－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トップインパクト プライムディスプレイ ダブル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－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643995"/>
                  </a:ext>
                </a:extLst>
              </a:tr>
              <a:tr h="49206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-</a:t>
                      </a:r>
                    </a:p>
                  </a:txBody>
                  <a:tcPr marL="0" marR="0" marT="72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PC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トップ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スポーツナビのトップページ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2026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年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9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月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日（火）～　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2027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年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3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月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31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zh-TW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</a:t>
                      </a:r>
                      <a:r>
                        <a:rPr kumimoji="1" lang="zh-TW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日間～</a:t>
                      </a:r>
                      <a:r>
                        <a:rPr kumimoji="1" lang="en-US" altLang="zh-TW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31</a:t>
                      </a:r>
                      <a:r>
                        <a:rPr kumimoji="1" lang="zh-TW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日間　</a:t>
                      </a:r>
                      <a:r>
                        <a:rPr kumimoji="1" lang="en-US" altLang="zh-TW" sz="1050" b="0" i="0" kern="1200" dirty="0">
                          <a:solidFill>
                            <a:srgbClr val="002A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※1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32768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i="0" dirty="0" err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vimps</a:t>
                      </a:r>
                      <a:r>
                        <a:rPr kumimoji="1" lang="ja-JP" altLang="en-US" sz="1050" b="0" i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購入型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i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3,000,000</a:t>
                      </a:r>
                      <a:r>
                        <a:rPr kumimoji="1" lang="ja-JP" altLang="en-US" sz="1050" b="0" i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i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1,644</a:t>
                      </a:r>
                      <a:r>
                        <a:rPr kumimoji="1" lang="ja-JP" altLang="en-US" sz="1050" b="0" i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vimps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15" name="円/楕円 19">
            <a:extLst>
              <a:ext uri="{FF2B5EF4-FFF2-40B4-BE49-F238E27FC236}">
                <a16:creationId xmlns:a16="http://schemas.microsoft.com/office/drawing/2014/main" id="{334548DC-B653-8D88-9130-0B1F2390D843}"/>
              </a:ext>
            </a:extLst>
          </p:cNvPr>
          <p:cNvSpPr>
            <a:spLocks noChangeAspect="1"/>
          </p:cNvSpPr>
          <p:nvPr/>
        </p:nvSpPr>
        <p:spPr>
          <a:xfrm>
            <a:off x="9587105" y="2401796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E</a:t>
            </a:r>
            <a:endParaRPr kumimoji="0" lang="ja-JP" altLang="en-US" sz="900" b="1" kern="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6E1EF07-BDC6-536A-13C8-6E3872B26D2F}"/>
              </a:ext>
            </a:extLst>
          </p:cNvPr>
          <p:cNvSpPr/>
          <p:nvPr/>
        </p:nvSpPr>
        <p:spPr>
          <a:xfrm>
            <a:off x="5242854" y="6144289"/>
            <a:ext cx="6469720" cy="135422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 dirty="0">
                <a:solidFill>
                  <a:srgbClr val="002A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  1</a:t>
            </a:r>
            <a:r>
              <a:rPr kumimoji="0" lang="ja-JP" altLang="en-US" sz="800" kern="0" dirty="0">
                <a:solidFill>
                  <a:srgbClr val="002A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日間～</a:t>
            </a:r>
            <a:r>
              <a:rPr kumimoji="0" lang="en-US" altLang="ja-JP" sz="800" kern="0" dirty="0">
                <a:solidFill>
                  <a:srgbClr val="002A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800" kern="0" dirty="0">
                <a:solidFill>
                  <a:srgbClr val="002A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日間での掲載も可能ですが、予約時のシミュレーション</a:t>
            </a:r>
            <a:r>
              <a:rPr kumimoji="0" lang="en-US" altLang="ja-JP" sz="800" kern="0" dirty="0" err="1">
                <a:solidFill>
                  <a:srgbClr val="002A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srgbClr val="002A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を下回る場合がありますので、</a:t>
            </a:r>
            <a:r>
              <a:rPr kumimoji="0" lang="en-US" altLang="ja-JP" sz="800" kern="0" dirty="0">
                <a:solidFill>
                  <a:srgbClr val="002A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kumimoji="0" lang="ja-JP" altLang="en-US" sz="800" kern="0" dirty="0">
                <a:solidFill>
                  <a:srgbClr val="002A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日間以上の掲載を推奨します。</a:t>
            </a:r>
            <a:endParaRPr kumimoji="0" lang="en-US" altLang="ja-JP" sz="800" kern="0" dirty="0">
              <a:solidFill>
                <a:srgbClr val="002AFF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973811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A48B8-7B85-E740-1151-518975057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59A232A7-F187-BCC2-A56A-B1448FEAB8D6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28DF9C81-8F44-C7A5-9502-FDADCBF5B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9" name="角丸四角形 3">
            <a:extLst>
              <a:ext uri="{FF2B5EF4-FFF2-40B4-BE49-F238E27FC236}">
                <a16:creationId xmlns:a16="http://schemas.microsoft.com/office/drawing/2014/main" id="{DF41BA57-B50B-1CA9-C946-779BC093AF98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商品一覧</a:t>
            </a:r>
          </a:p>
        </p:txBody>
      </p:sp>
      <p:sp>
        <p:nvSpPr>
          <p:cNvPr id="2" name="テキスト プレースホルダー 35">
            <a:extLst>
              <a:ext uri="{FF2B5EF4-FFF2-40B4-BE49-F238E27FC236}">
                <a16:creationId xmlns:a16="http://schemas.microsoft.com/office/drawing/2014/main" id="{5C1EC4C0-B0C2-8068-9B54-07847B81531A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3657076" y="252412"/>
            <a:ext cx="5368395" cy="338543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16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トップインパクト　プライムディスプレイ　ダブルサイズ　</a:t>
            </a:r>
            <a:r>
              <a:rPr lang="en-US" altLang="ja-JP" sz="1600" dirty="0">
                <a:solidFill>
                  <a:srgbClr val="00004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PC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82E4F13-9EF5-418D-57B4-D5038C0A5038}"/>
              </a:ext>
            </a:extLst>
          </p:cNvPr>
          <p:cNvSpPr/>
          <p:nvPr/>
        </p:nvSpPr>
        <p:spPr>
          <a:xfrm>
            <a:off x="555391" y="6076579"/>
            <a:ext cx="4190250" cy="4062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　</a:t>
            </a:r>
            <a:endParaRPr kumimoji="0" lang="en-US" altLang="ja-JP" sz="8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8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err="1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800" kern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CEB4D05F-904B-F0F3-DCC9-1C57CF7067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314471"/>
              </p:ext>
            </p:extLst>
          </p:nvPr>
        </p:nvGraphicFramePr>
        <p:xfrm>
          <a:off x="479425" y="996716"/>
          <a:ext cx="11233149" cy="5046072"/>
        </p:xfrm>
        <a:graphic>
          <a:graphicData uri="http://schemas.openxmlformats.org/drawingml/2006/table">
            <a:tbl>
              <a:tblPr firstCol="1" bandRow="1"/>
              <a:tblGrid>
                <a:gridCol w="323192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176162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5825064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</a:tblGrid>
              <a:tr h="38523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  <a:t>スポーツナビ　カテゴリートップ指定　トップインパクト　プライムディスプレイ　ダブルサイズ　</a:t>
                      </a:r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  <a:t>PC</a:t>
                      </a:r>
                    </a:p>
                  </a:txBody>
                  <a:tcPr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継続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1000009502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2026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13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</a:t>
                      </a:r>
                      <a:r>
                        <a:rPr kumimoji="1" lang="ja-JP" altLang="en-US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木</a:t>
                      </a:r>
                      <a:r>
                        <a:rPr kumimoji="1" lang="en-US" altLang="ja-JP" sz="1050" b="0" i="0" u="none" strike="noStrike" kern="1200" noProof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886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●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913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トップインパクト プライムディスプレイ ダブル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－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トップインパクト プライムディスプレイ ダブル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/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－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643995"/>
                  </a:ext>
                </a:extLst>
              </a:tr>
              <a:tr h="27005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-</a:t>
                      </a:r>
                    </a:p>
                  </a:txBody>
                  <a:tcPr marL="0" marR="0" marT="72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6240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PC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野球　プロ野球</a:t>
                      </a:r>
                    </a:p>
                    <a:p>
                      <a:pPr algn="ctr"/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野球　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MLB</a:t>
                      </a:r>
                    </a:p>
                    <a:p>
                      <a:pPr algn="ctr"/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サッカー　</a:t>
                      </a: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J</a:t>
                      </a: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リーグ</a:t>
                      </a:r>
                    </a:p>
                    <a:p>
                      <a:pPr algn="ctr"/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　サッカー　海外サッカー　</a:t>
                      </a:r>
                      <a:r>
                        <a:rPr kumimoji="1" lang="en-US" altLang="ja-JP" sz="1050" b="0" i="0" kern="1200" dirty="0">
                          <a:solidFill>
                            <a:srgbClr val="002A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※1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スポーツナビ各種目のトップページ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2026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年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9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月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1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日（火）～　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2027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年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3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月</a:t>
                      </a: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31</a:t>
                      </a:r>
                      <a:r>
                        <a:rPr kumimoji="1" lang="ja-JP" altLang="en-US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日（水）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zh-TW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5</a:t>
                      </a:r>
                      <a:r>
                        <a:rPr kumimoji="1" lang="zh-TW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日間～</a:t>
                      </a:r>
                      <a:r>
                        <a:rPr kumimoji="1" lang="en-US" altLang="zh-TW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31</a:t>
                      </a:r>
                      <a:r>
                        <a:rPr kumimoji="1" lang="zh-TW" altLang="en-US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日間  </a:t>
                      </a:r>
                      <a:r>
                        <a:rPr kumimoji="1" lang="en-US" altLang="zh-TW" sz="1050" b="0" i="0" kern="1200" dirty="0">
                          <a:solidFill>
                            <a:srgbClr val="002A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※2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4559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i="0" dirty="0" err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vimps</a:t>
                      </a:r>
                      <a:r>
                        <a:rPr kumimoji="1" lang="ja-JP" altLang="en-US" sz="1050" b="0" i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購入型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106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i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1,000,000</a:t>
                      </a:r>
                      <a:r>
                        <a:rPr kumimoji="1" lang="ja-JP" altLang="en-US" sz="1050" b="0" i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2950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i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2,009</a:t>
                      </a:r>
                      <a:r>
                        <a:rPr kumimoji="1" lang="ja-JP" altLang="en-US" sz="1050" b="0" i="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vimps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kern="12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7" name="円/楕円 19">
            <a:extLst>
              <a:ext uri="{FF2B5EF4-FFF2-40B4-BE49-F238E27FC236}">
                <a16:creationId xmlns:a16="http://schemas.microsoft.com/office/drawing/2014/main" id="{0DF8B90E-825D-49CE-1958-DBE0933C070C}"/>
              </a:ext>
            </a:extLst>
          </p:cNvPr>
          <p:cNvSpPr>
            <a:spLocks noChangeAspect="1"/>
          </p:cNvSpPr>
          <p:nvPr/>
        </p:nvSpPr>
        <p:spPr>
          <a:xfrm>
            <a:off x="9587105" y="2401796"/>
            <a:ext cx="180000" cy="180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E</a:t>
            </a:r>
            <a:endParaRPr kumimoji="0" lang="ja-JP" altLang="en-US" sz="900" b="1" kern="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0C312B4-3942-BA13-8336-0FD9999BF39C}"/>
              </a:ext>
            </a:extLst>
          </p:cNvPr>
          <p:cNvSpPr/>
          <p:nvPr/>
        </p:nvSpPr>
        <p:spPr>
          <a:xfrm>
            <a:off x="5134829" y="6095870"/>
            <a:ext cx="6501780" cy="246221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※1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いずれかのカテゴリーひとつを選択してください。</a:t>
            </a:r>
            <a:endParaRPr kumimoji="0" lang="en-US" altLang="ja-JP" sz="800" kern="0" dirty="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日間～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日間での掲載も可能ですが、予約時のシミュレーション</a:t>
            </a:r>
            <a:r>
              <a:rPr kumimoji="0" lang="en-US" altLang="ja-JP" sz="800" kern="0" dirty="0" err="1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vimps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を下回る場合がありますので、</a:t>
            </a:r>
            <a:r>
              <a:rPr kumimoji="0" lang="en-US" altLang="ja-JP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kumimoji="0" lang="ja-JP" altLang="en-US" sz="800" kern="0" dirty="0">
                <a:solidFill>
                  <a:srgbClr val="002A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日間以上の掲載を推奨します。</a:t>
            </a:r>
            <a:endParaRPr kumimoji="0" lang="en-US" altLang="ja-JP" sz="800" kern="0" dirty="0">
              <a:solidFill>
                <a:srgbClr val="002A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71892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4D8B5-4517-8808-EB1F-D29A92933F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C5E45C9F-3FE9-E11D-327F-9DC72DF884DA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D5C0DA1A-6CAF-4FD0-635E-A51F7D6B4A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2" name="角丸四角形 4">
            <a:extLst>
              <a:ext uri="{FF2B5EF4-FFF2-40B4-BE49-F238E27FC236}">
                <a16:creationId xmlns:a16="http://schemas.microsoft.com/office/drawing/2014/main" id="{134714B1-435F-0E93-73EE-F58027A0DC09}"/>
              </a:ext>
            </a:extLst>
          </p:cNvPr>
          <p:cNvSpPr/>
          <p:nvPr/>
        </p:nvSpPr>
        <p:spPr>
          <a:xfrm>
            <a:off x="1717542" y="202787"/>
            <a:ext cx="1724158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ターゲティング設定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323C3D7-5FEE-B59D-15C4-A97F7EB2C2DD}"/>
              </a:ext>
            </a:extLst>
          </p:cNvPr>
          <p:cNvSpPr txBox="1"/>
          <p:nvPr/>
        </p:nvSpPr>
        <p:spPr>
          <a:xfrm>
            <a:off x="479425" y="5066558"/>
            <a:ext cx="11199519" cy="15065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【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注意事項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】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こちらの商品は、ターゲティング設定不可です。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※SP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はスマートフォン、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はパソコン、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MD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はマルチデバイスの略称です。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上記表の「●」がターゲティング設定可になります。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年齢は以下の区分で指定が可能です。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18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19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/ 20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24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/ 25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29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/ 30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34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/ 35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39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/ 40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44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/ 45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49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/ 50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54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/ 55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/ 60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64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/ 65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69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/ 70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歳以上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は「基本料金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×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ターゲティングごとに設定されている掛け率」（小数点以下切り捨て）によって決定されます。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掛け率の最大値は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1.5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倍になります。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例：性別、年齢、オーディエンスリスト（興味関心、購買意向、属性・ライフイベント）を設定した場合、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× 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× 1.5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=2.16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倍となりますが、最大値が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1.5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倍のため、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1.5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倍で設定可能となります。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オーディエンスリストを複数選択した場合、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掛け率は高い方が選択されます。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「枠購入型」や「時間帯ジャック購入型」配信商品の場合は、ターゲティング項目ごとの「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掛け率」を含んだ金額を記載しています。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※SP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はスマートフォン、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はパソコン、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MD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はマルチデバイスの略称です。</a:t>
            </a:r>
          </a:p>
          <a:p>
            <a:pPr lvl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※1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　オーディエンスリストの詳細は、</a:t>
            </a:r>
            <a:r>
              <a:rPr lang="en-US" altLang="ja-JP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LINE</a:t>
            </a:r>
            <a:r>
              <a:rPr lang="ja-JP" altLang="en-US" sz="800" dirty="0">
                <a:solidFill>
                  <a:srgbClr val="FFFFFF">
                    <a:lumMod val="65000"/>
                  </a:srgbClr>
                </a:solidFill>
                <a:latin typeface="メイリオ" panose="020B0604030504040204" pitchFamily="50" charset="-128"/>
              </a:rPr>
              <a:t>ヤフー広告 ヘルプ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を参照してください。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https://ads-help.yahoo-net.jp/s/article/H000044833?language=ja</a:t>
            </a:r>
          </a:p>
        </p:txBody>
      </p:sp>
      <p:sp>
        <p:nvSpPr>
          <p:cNvPr id="7" name="テキスト プレースホルダー 1">
            <a:extLst>
              <a:ext uri="{FF2B5EF4-FFF2-40B4-BE49-F238E27FC236}">
                <a16:creationId xmlns:a16="http://schemas.microsoft.com/office/drawing/2014/main" id="{8E44AD41-7DE6-31A7-33CD-BFD44C3E29EC}"/>
              </a:ext>
            </a:extLst>
          </p:cNvPr>
          <p:cNvSpPr txBox="1">
            <a:spLocks/>
          </p:cNvSpPr>
          <p:nvPr/>
        </p:nvSpPr>
        <p:spPr>
          <a:xfrm>
            <a:off x="3657600" y="252000"/>
            <a:ext cx="6278292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1" sz="2000" b="1" i="0" kern="120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商品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07C1E66F-C5E1-5F96-D056-29C493AE4A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897974"/>
              </p:ext>
            </p:extLst>
          </p:nvPr>
        </p:nvGraphicFramePr>
        <p:xfrm>
          <a:off x="479425" y="798779"/>
          <a:ext cx="10940415" cy="4286953"/>
        </p:xfrm>
        <a:graphic>
          <a:graphicData uri="http://schemas.openxmlformats.org/drawingml/2006/table">
            <a:tbl>
              <a:tblPr firstCol="1" bandRow="1"/>
              <a:tblGrid>
                <a:gridCol w="1857375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1483360">
                  <a:extLst>
                    <a:ext uri="{9D8B030D-6E8A-4147-A177-3AD203B41FA5}">
                      <a16:colId xmlns:a16="http://schemas.microsoft.com/office/drawing/2014/main" val="598637953"/>
                    </a:ext>
                  </a:extLst>
                </a:gridCol>
                <a:gridCol w="1447067">
                  <a:extLst>
                    <a:ext uri="{9D8B030D-6E8A-4147-A177-3AD203B41FA5}">
                      <a16:colId xmlns:a16="http://schemas.microsoft.com/office/drawing/2014/main" val="265582683"/>
                    </a:ext>
                  </a:extLst>
                </a:gridCol>
                <a:gridCol w="1697322">
                  <a:extLst>
                    <a:ext uri="{9D8B030D-6E8A-4147-A177-3AD203B41FA5}">
                      <a16:colId xmlns:a16="http://schemas.microsoft.com/office/drawing/2014/main" val="3361102281"/>
                    </a:ext>
                  </a:extLst>
                </a:gridCol>
                <a:gridCol w="1854331">
                  <a:extLst>
                    <a:ext uri="{9D8B030D-6E8A-4147-A177-3AD203B41FA5}">
                      <a16:colId xmlns:a16="http://schemas.microsoft.com/office/drawing/2014/main" val="56015879"/>
                    </a:ext>
                  </a:extLst>
                </a:gridCol>
              </a:tblGrid>
              <a:tr h="7676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1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endParaRPr kumimoji="1" lang="en-US" altLang="ja-JP" sz="105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105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掛け率</a:t>
                      </a:r>
                      <a:endParaRPr kumimoji="1" lang="en-US" altLang="ja-JP" sz="105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トップ　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カテゴリー指定　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トップ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トップインパクト　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ダブルサイズ　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カテゴリートップ指定　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トップインパクト　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</a:p>
                    <a:p>
                      <a:pPr algn="ctr"/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ダブルサイズ　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1448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0316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8822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地域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（都道府県）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4085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5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</a:t>
                      </a:r>
                      <a:endParaRPr kumimoji="1" lang="en-US" altLang="ja-JP" sz="1050" b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5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（市区郡）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138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曜日・</a:t>
                      </a:r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559465"/>
                  </a:ext>
                </a:extLst>
              </a:tr>
              <a:tr h="865471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オーディエンスリスト</a:t>
                      </a:r>
                      <a:endParaRPr kumimoji="1" lang="ja-JP" altLang="en-US" sz="11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興味関心、購買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意向、属性・ライフ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イベント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１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配信：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除外：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1.1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490334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オーディエンスリスト</a:t>
                      </a:r>
                      <a:br>
                        <a:rPr kumimoji="1" lang="en-US" altLang="ja-JP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</a:br>
                      <a:r>
                        <a:rPr kumimoji="1" lang="ja-JP" altLang="en-US" sz="105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（ヤフー提供）</a:t>
                      </a:r>
                      <a:r>
                        <a:rPr kumimoji="1" lang="en-US" altLang="ja-JP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1100" b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LINE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ヤフー提供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（共通オーディエンス）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0316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marT="46800" marB="4680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1.0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083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45461-2631-3437-2C01-997C4364F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9AE427A3-8BCD-9B8E-D6F1-1D18E955979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ja-JP" dirty="0"/>
              <a:t>03</a:t>
            </a:r>
            <a:endParaRPr lang="ja-JP" altLang="en-US" dirty="0"/>
          </a:p>
        </p:txBody>
      </p:sp>
      <p:pic>
        <p:nvPicPr>
          <p:cNvPr id="5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7D1464C7-B92E-DA22-09D4-44BACFF620A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00" b="3900"/>
          <a:stretch/>
        </p:blipFill>
        <p:spPr>
          <a:xfrm>
            <a:off x="5302859" y="2995886"/>
            <a:ext cx="1586282" cy="1464484"/>
          </a:xfrm>
        </p:spPr>
      </p:pic>
      <p:sp>
        <p:nvSpPr>
          <p:cNvPr id="4" name="テキスト プレースホルダー 2">
            <a:extLst>
              <a:ext uri="{FF2B5EF4-FFF2-40B4-BE49-F238E27FC236}">
                <a16:creationId xmlns:a16="http://schemas.microsoft.com/office/drawing/2014/main" id="{479C523D-F488-767B-61FA-D76CFA734A4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124200" y="4786187"/>
            <a:ext cx="5943600" cy="543702"/>
          </a:xfrm>
        </p:spPr>
        <p:txBody>
          <a:bodyPr/>
          <a:lstStyle/>
          <a:p>
            <a:r>
              <a:rPr kumimoji="1" lang="ja-JP" altLang="en-US" dirty="0"/>
              <a:t>その他・注意事項</a:t>
            </a:r>
          </a:p>
        </p:txBody>
      </p:sp>
    </p:spTree>
    <p:extLst>
      <p:ext uri="{BB962C8B-B14F-4D97-AF65-F5344CB8AC3E}">
        <p14:creationId xmlns:p14="http://schemas.microsoft.com/office/powerpoint/2010/main" val="24000169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F0AE8F-DB31-27FC-ED7C-66F10017C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46FCCDBC-3840-60B4-AC5C-5DB09054DF51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  <a:endParaRPr kumimoji="1" lang="ja-JP" altLang="en-US" sz="9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0DDFCAE6-4D7F-A788-A788-3420E3419F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61226C90-A808-04C3-E63B-F1C400B360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dirty="0">
                <a:solidFill>
                  <a:srgbClr val="000048"/>
                </a:solidFill>
              </a:rPr>
              <a:t>掲載制限カテゴリー</a:t>
            </a:r>
            <a:endParaRPr kumimoji="1" lang="ja-JP" altLang="en-US" dirty="0">
              <a:solidFill>
                <a:srgbClr val="000048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5DA21F6-FB29-1744-C733-F1B3AF519666}"/>
              </a:ext>
            </a:extLst>
          </p:cNvPr>
          <p:cNvSpPr/>
          <p:nvPr/>
        </p:nvSpPr>
        <p:spPr>
          <a:xfrm>
            <a:off x="7665916" y="6420238"/>
            <a:ext cx="4183422" cy="406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　  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の枠はホワイトリストで一部プロモーションで掲載可となる場合があります。</a:t>
            </a:r>
            <a:b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</a:b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 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印のないカテゴリーは制限なしとなります。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 SP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 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1C990CC-C268-2EF8-01C1-DEB71A0D8E58}"/>
              </a:ext>
            </a:extLst>
          </p:cNvPr>
          <p:cNvSpPr/>
          <p:nvPr/>
        </p:nvSpPr>
        <p:spPr>
          <a:xfrm>
            <a:off x="7845904" y="6419842"/>
            <a:ext cx="190338" cy="115018"/>
          </a:xfrm>
          <a:prstGeom prst="rect">
            <a:avLst/>
          </a:prstGeom>
          <a:solidFill>
            <a:srgbClr val="002AFF">
              <a:alpha val="9804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0D53300D-F0FB-9A7C-929A-B69E0C5220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379621"/>
              </p:ext>
            </p:extLst>
          </p:nvPr>
        </p:nvGraphicFramePr>
        <p:xfrm>
          <a:off x="479425" y="797273"/>
          <a:ext cx="11592664" cy="5619120"/>
        </p:xfrm>
        <a:graphic>
          <a:graphicData uri="http://schemas.openxmlformats.org/drawingml/2006/table">
            <a:tbl>
              <a:tblPr firstCol="1" bandRow="1"/>
              <a:tblGrid>
                <a:gridCol w="3862800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900800">
                  <a:extLst>
                    <a:ext uri="{9D8B030D-6E8A-4147-A177-3AD203B41FA5}">
                      <a16:colId xmlns:a16="http://schemas.microsoft.com/office/drawing/2014/main" val="3057805663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345382056"/>
                    </a:ext>
                  </a:extLst>
                </a:gridCol>
                <a:gridCol w="1122745">
                  <a:extLst>
                    <a:ext uri="{9D8B030D-6E8A-4147-A177-3AD203B41FA5}">
                      <a16:colId xmlns:a16="http://schemas.microsoft.com/office/drawing/2014/main" val="3596031468"/>
                    </a:ext>
                  </a:extLst>
                </a:gridCol>
                <a:gridCol w="1006997">
                  <a:extLst>
                    <a:ext uri="{9D8B030D-6E8A-4147-A177-3AD203B41FA5}">
                      <a16:colId xmlns:a16="http://schemas.microsoft.com/office/drawing/2014/main" val="662071240"/>
                    </a:ext>
                  </a:extLst>
                </a:gridCol>
                <a:gridCol w="1307939">
                  <a:extLst>
                    <a:ext uri="{9D8B030D-6E8A-4147-A177-3AD203B41FA5}">
                      <a16:colId xmlns:a16="http://schemas.microsoft.com/office/drawing/2014/main" val="1907568238"/>
                    </a:ext>
                  </a:extLst>
                </a:gridCol>
                <a:gridCol w="2395960">
                  <a:extLst>
                    <a:ext uri="{9D8B030D-6E8A-4147-A177-3AD203B41FA5}">
                      <a16:colId xmlns:a16="http://schemas.microsoft.com/office/drawing/2014/main" val="1060437688"/>
                    </a:ext>
                  </a:extLst>
                </a:gridCol>
              </a:tblGrid>
              <a:tr h="34259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</a:rPr>
                        <a:t>カテゴリー名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スポーツナビ　トップ　</a:t>
                      </a:r>
                      <a:endParaRPr kumimoji="1" lang="en-US" altLang="ja-JP" sz="800" b="1" kern="1200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トップパネル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SP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トップ指定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ディスプレイ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カテゴリー指定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ディスプレイ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トップ　トップインパクト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ダブルサイズ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カテゴリートップ指定　トップインパクト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ダブルサイズ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アルコール飲料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047038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宝くじ（国内）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067978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公営ギャンブル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567869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ギャンブル（公営競技除く）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68695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パチンコ・スロット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964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銀行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117590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金融サービス・情報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138105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クレジットカード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366260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ローン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750592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消費者金融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19410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消費者向無担保貸金業者（銀行グループ・上場企業を除く）、商工ローン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40892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保険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025979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証券・投資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669965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法務・税務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516483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医療（保険外治療）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199972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レーシック・美容整形・美容外科・美容皮膚科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615484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美容エステティックサロン（医療脱毛・増毛育毛サービス除く）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959637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発毛・育毛・増毛・かつらサービス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951679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妊娠・不妊情報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083045"/>
                  </a:ext>
                </a:extLst>
              </a:tr>
              <a:tr h="252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治験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858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2234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4DF4F3F0-E8BD-8F2D-CCD2-D48FEAC059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ja-JP" altLang="en-US" dirty="0"/>
              <a:t>概要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C2E434-12F9-9A31-7E21-8AD2562025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ja-JP" altLang="en-US" dirty="0">
                <a:latin typeface="+mn-ea"/>
              </a:rPr>
              <a:t>商品スペック</a:t>
            </a:r>
            <a:endParaRPr lang="ja-JP" altLang="en-US" sz="1800" b="1" dirty="0">
              <a:latin typeface="+mn-ea"/>
              <a:ea typeface="+mn-ea"/>
            </a:endParaRPr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FB8049C5-D72D-E36E-C0D1-3DA158057634}"/>
              </a:ext>
            </a:extLst>
          </p:cNvPr>
          <p:cNvSpPr txBox="1">
            <a:spLocks/>
          </p:cNvSpPr>
          <p:nvPr/>
        </p:nvSpPr>
        <p:spPr>
          <a:xfrm>
            <a:off x="1943922" y="3429000"/>
            <a:ext cx="5414600" cy="360040"/>
          </a:xfrm>
          <a:prstGeom prst="rect">
            <a:avLst/>
          </a:prstGeom>
        </p:spPr>
        <p:txBody>
          <a:bodyPr tIns="9000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ja-JP" altLang="en-US" dirty="0">
                <a:latin typeface="+mn-ea"/>
              </a:rPr>
              <a:t>その他・注意</a:t>
            </a:r>
            <a:r>
              <a:rPr lang="ja-JP" altLang="en-US" dirty="0">
                <a:solidFill>
                  <a:srgbClr val="000048"/>
                </a:solidFill>
                <a:latin typeface="+mn-ea"/>
              </a:rPr>
              <a:t>事項</a:t>
            </a:r>
          </a:p>
        </p:txBody>
      </p:sp>
      <p:sp>
        <p:nvSpPr>
          <p:cNvPr id="2" name="テキスト プレースホルダー 2">
            <a:extLst>
              <a:ext uri="{FF2B5EF4-FFF2-40B4-BE49-F238E27FC236}">
                <a16:creationId xmlns:a16="http://schemas.microsoft.com/office/drawing/2014/main" id="{0E7BEDCC-BA0A-5332-F450-E6150A5016A3}"/>
              </a:ext>
            </a:extLst>
          </p:cNvPr>
          <p:cNvSpPr txBox="1">
            <a:spLocks/>
          </p:cNvSpPr>
          <p:nvPr/>
        </p:nvSpPr>
        <p:spPr>
          <a:xfrm>
            <a:off x="1943922" y="4345787"/>
            <a:ext cx="5414600" cy="360040"/>
          </a:xfrm>
          <a:prstGeom prst="rect">
            <a:avLst/>
          </a:prstGeom>
        </p:spPr>
        <p:txBody>
          <a:bodyPr tIns="9000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ja-JP" altLang="en-US" dirty="0">
                <a:solidFill>
                  <a:srgbClr val="000048"/>
                </a:solidFill>
                <a:latin typeface="+mn-ea"/>
              </a:rPr>
              <a:t>スポーツイベント情報</a:t>
            </a:r>
          </a:p>
        </p:txBody>
      </p:sp>
    </p:spTree>
    <p:extLst>
      <p:ext uri="{BB962C8B-B14F-4D97-AF65-F5344CB8AC3E}">
        <p14:creationId xmlns:p14="http://schemas.microsoft.com/office/powerpoint/2010/main" val="27200247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FB82F-268A-9614-09FC-52A061DCB5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B489E638-8A7A-2BFA-9E40-F9E872E58FF1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  <a:endParaRPr kumimoji="1" lang="ja-JP" altLang="en-US" sz="9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87C2A328-2344-53FC-A965-174E2F434C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274BDDF0-C937-6BFC-5E66-94CB31437E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dirty="0">
                <a:solidFill>
                  <a:srgbClr val="000048"/>
                </a:solidFill>
              </a:rPr>
              <a:t>掲載制限カテゴリー</a:t>
            </a:r>
            <a:endParaRPr kumimoji="1" lang="ja-JP" altLang="en-US" dirty="0">
              <a:solidFill>
                <a:srgbClr val="000048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AF136611-4FB8-C707-4FAA-439FC4D8D9E8}"/>
              </a:ext>
            </a:extLst>
          </p:cNvPr>
          <p:cNvSpPr/>
          <p:nvPr/>
        </p:nvSpPr>
        <p:spPr>
          <a:xfrm>
            <a:off x="7665916" y="6327642"/>
            <a:ext cx="4183422" cy="406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　  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の枠はホワイトリストで一部プロモーションで掲載可となる場合があります。</a:t>
            </a:r>
            <a:b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</a:b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 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印のないカテゴリーは制限なしとなります。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 SP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 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CA9C895D-3BA6-9C3C-9B07-A216DBC74475}"/>
              </a:ext>
            </a:extLst>
          </p:cNvPr>
          <p:cNvSpPr/>
          <p:nvPr/>
        </p:nvSpPr>
        <p:spPr>
          <a:xfrm>
            <a:off x="7845904" y="6327246"/>
            <a:ext cx="190338" cy="115018"/>
          </a:xfrm>
          <a:prstGeom prst="rect">
            <a:avLst/>
          </a:prstGeom>
          <a:solidFill>
            <a:srgbClr val="002AFF">
              <a:alpha val="9804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B0EC94AE-07AF-5BDD-E8E3-3923A6854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683868"/>
              </p:ext>
            </p:extLst>
          </p:nvPr>
        </p:nvGraphicFramePr>
        <p:xfrm>
          <a:off x="479425" y="797273"/>
          <a:ext cx="11590145" cy="5439120"/>
        </p:xfrm>
        <a:graphic>
          <a:graphicData uri="http://schemas.openxmlformats.org/drawingml/2006/table">
            <a:tbl>
              <a:tblPr firstCol="1" bandRow="1"/>
              <a:tblGrid>
                <a:gridCol w="3861081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057805663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345382056"/>
                    </a:ext>
                  </a:extLst>
                </a:gridCol>
                <a:gridCol w="1122745">
                  <a:extLst>
                    <a:ext uri="{9D8B030D-6E8A-4147-A177-3AD203B41FA5}">
                      <a16:colId xmlns:a16="http://schemas.microsoft.com/office/drawing/2014/main" val="3596031468"/>
                    </a:ext>
                  </a:extLst>
                </a:gridCol>
                <a:gridCol w="1006997">
                  <a:extLst>
                    <a:ext uri="{9D8B030D-6E8A-4147-A177-3AD203B41FA5}">
                      <a16:colId xmlns:a16="http://schemas.microsoft.com/office/drawing/2014/main" val="662071240"/>
                    </a:ext>
                  </a:extLst>
                </a:gridCol>
                <a:gridCol w="1307939">
                  <a:extLst>
                    <a:ext uri="{9D8B030D-6E8A-4147-A177-3AD203B41FA5}">
                      <a16:colId xmlns:a16="http://schemas.microsoft.com/office/drawing/2014/main" val="1907568238"/>
                    </a:ext>
                  </a:extLst>
                </a:gridCol>
                <a:gridCol w="2395960">
                  <a:extLst>
                    <a:ext uri="{9D8B030D-6E8A-4147-A177-3AD203B41FA5}">
                      <a16:colId xmlns:a16="http://schemas.microsoft.com/office/drawing/2014/main" val="1060437688"/>
                    </a:ext>
                  </a:extLst>
                </a:gridCol>
              </a:tblGrid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dirty="0">
                          <a:solidFill>
                            <a:schemeClr val="bg1"/>
                          </a:solidFill>
                        </a:rPr>
                        <a:t>カテゴリー名</a:t>
                      </a:r>
                      <a:endParaRPr kumimoji="1" lang="ja-JP" altLang="en-US" sz="9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スポーツナビ　トップ　</a:t>
                      </a:r>
                      <a:endParaRPr kumimoji="1" lang="en-US" altLang="ja-JP" sz="800" b="1" kern="1200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トップパネル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SP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トップ指定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トップパネル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ディスプレイ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カテゴリー指定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ディスプレイ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トップ　トップインパクト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ダブルサイズ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スポーツナビ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カテゴリートップ指定　トップインパクト　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ダブルサイズ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性に関する薬・商品・情報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04703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850" b="0" i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性的部位治療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06797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50" b="0" i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性を連想させるクリエイティブ（デジタルエンターテインメント）</a:t>
                      </a: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567869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健康・美容食品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68695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健康器具・雑貨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964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</a:t>
                      </a:r>
                      <a:r>
                        <a:rPr lang="en-US" altLang="ja-JP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/</a:t>
                      </a:r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結婚情報・サービス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117590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恋愛・結婚情報（出会い系サイト、結婚紹介、インターネット異性紹介業</a:t>
                      </a:r>
                      <a:r>
                        <a:rPr lang="en-US" altLang="ja-JP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)</a:t>
                      </a:r>
                      <a:endParaRPr lang="en-US" altLang="ja-JP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138105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占い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366260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能力開発関連商品</a:t>
                      </a:r>
                      <a:endParaRPr lang="zh-TW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02A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02A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750592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探偵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19410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葬祭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40892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宗教団体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025979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団体による意見広告、主観的な意見を強く伝えるもの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669965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i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加熱式たばこ</a:t>
                      </a: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51648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50" b="0" i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電子たばこ</a:t>
                      </a: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u="none" strike="noStrike" dirty="0">
                          <a:solidFill>
                            <a:srgbClr val="0D0D0D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 dirty="0">
                        <a:solidFill>
                          <a:srgbClr val="0D0D0D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199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646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FA8DE-9CC6-8B23-3FCD-3F0AAF3F7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FDECBDB2-598C-C275-86DA-F806CE7D0B78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  <a:endParaRPr kumimoji="1" lang="ja-JP" altLang="en-US" sz="9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475C7351-E1DE-C691-1C06-331FC75589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ABAEDD4E-C642-41D3-593D-2271B479D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dirty="0">
                <a:solidFill>
                  <a:srgbClr val="000048"/>
                </a:solidFill>
              </a:rPr>
              <a:t>掲載制限カテゴリー</a:t>
            </a:r>
            <a:endParaRPr kumimoji="1" lang="ja-JP" altLang="en-US" dirty="0">
              <a:solidFill>
                <a:srgbClr val="000048"/>
              </a:solidFill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5D3D9B77-A695-FEEC-C415-67DE00663E62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3277514"/>
          <a:ext cx="11248747" cy="1185970"/>
        </p:xfrm>
        <a:graphic>
          <a:graphicData uri="http://schemas.openxmlformats.org/drawingml/2006/table">
            <a:tbl>
              <a:tblPr firstCol="1" bandRow="1"/>
              <a:tblGrid>
                <a:gridCol w="865192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1240642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483926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232453">
                  <a:extLst>
                    <a:ext uri="{9D8B030D-6E8A-4147-A177-3AD203B41FA5}">
                      <a16:colId xmlns:a16="http://schemas.microsoft.com/office/drawing/2014/main" val="664908994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931427765"/>
                    </a:ext>
                  </a:extLst>
                </a:gridCol>
                <a:gridCol w="1858617">
                  <a:extLst>
                    <a:ext uri="{9D8B030D-6E8A-4147-A177-3AD203B41FA5}">
                      <a16:colId xmlns:a16="http://schemas.microsoft.com/office/drawing/2014/main" val="2760754859"/>
                    </a:ext>
                  </a:extLst>
                </a:gridCol>
              </a:tblGrid>
              <a:tr h="4670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問い合わせ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内容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項目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詳細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期日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審査依頼フォーム</a:t>
                      </a:r>
                    </a:p>
                  </a:txBody>
                  <a:tcPr marL="45720" marR="45720" marT="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63243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noProof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「掲載制限に該当する広告内容」の判断</a:t>
                      </a:r>
                      <a:endParaRPr kumimoji="1" lang="en-US" altLang="ja-JP" sz="1000" b="0" kern="1200" noProof="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noProof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noProof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掲載制限カテゴリーの確認の場合に選択。</a:t>
                      </a:r>
                      <a:r>
                        <a:rPr kumimoji="1" lang="ja-JP" altLang="en-US" sz="1000" b="0" kern="1200" noProof="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判断にはリンク先サイトが必要</a:t>
                      </a:r>
                      <a:r>
                        <a:rPr kumimoji="1" lang="ja-JP" altLang="en-US" sz="1000" b="0" kern="1200" noProof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となり、クリエイティブのみでは判断できかねます。</a:t>
                      </a: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掲載に間に合うよう適宜</a:t>
                      </a:r>
                      <a:endParaRPr kumimoji="1" lang="en-US" altLang="ja-JP" sz="11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3"/>
                        </a:rPr>
                        <a:t>掲載制限カテゴリー確認　依頼フォーム</a:t>
                      </a:r>
                      <a:br>
                        <a:rPr kumimoji="1" lang="en-US" altLang="ja-JP" sz="1000" b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2FA6B53-EC21-3006-7EA0-979FDAC3BE84}"/>
              </a:ext>
            </a:extLst>
          </p:cNvPr>
          <p:cNvSpPr txBox="1"/>
          <p:nvPr/>
        </p:nvSpPr>
        <p:spPr>
          <a:xfrm>
            <a:off x="479425" y="1089025"/>
            <a:ext cx="11233150" cy="21328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広告主様の訴求したい商品</a:t>
            </a:r>
            <a:r>
              <a:rPr lang="en-US" altLang="ja-JP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サービスが掲載制限カテゴリーに該当する場合、掲載を制限させていただくことがあります。</a:t>
            </a:r>
            <a:br>
              <a:rPr lang="en-US" altLang="ja-JP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ディスプレイ広告（予約型）の掲載制限に関わる各カテゴリーの定義は</a:t>
            </a: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  <a:hlinkClick r:id="rId4"/>
              </a:rPr>
              <a:t>掲載制限カテゴリー定義</a:t>
            </a: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 を参照ください。</a:t>
            </a:r>
            <a:endParaRPr lang="en-US" altLang="ja-JP" sz="110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ja-JP" sz="140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該当の可否について判断が難しい場合には、</a:t>
            </a:r>
            <a:r>
              <a:rPr lang="ja-JP" altLang="en-US" sz="1400" dirty="0">
                <a:solidFill>
                  <a:srgbClr val="FF0000"/>
                </a:solidFill>
                <a:latin typeface="Calibri" panose="020F0502020204030204"/>
                <a:ea typeface="メイリオ" panose="020B0604030504040204" pitchFamily="50" charset="-128"/>
                <a:hlinkClick r:id="rId3"/>
              </a:rPr>
              <a:t>事前確認用フォーム</a:t>
            </a: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をご利用ください（審査目安：</a:t>
            </a:r>
            <a:r>
              <a:rPr lang="en-US" altLang="ja-JP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3</a:t>
            </a: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営業日）。</a:t>
            </a:r>
            <a:endParaRPr lang="en-US" altLang="ja-JP" sz="1400" dirty="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b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</a:b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掲載制限カテゴリーに該当すると判断できる場合は本フォームでの確認依頼は不要です。判断に迷う場合に限りご利用ください。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掲載面・広告商品ごとの掲載制限や事前提案可否は本フォームにおける確認の対象外です。</a:t>
            </a:r>
            <a:endParaRPr lang="en-US" altLang="ja-JP" sz="1400" dirty="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ja-JP" sz="1400" dirty="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altLang="ja-JP" sz="1400" dirty="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</p:txBody>
      </p:sp>
      <p:sp>
        <p:nvSpPr>
          <p:cNvPr id="4" name="テキスト プレースホルダー 10">
            <a:extLst>
              <a:ext uri="{FF2B5EF4-FFF2-40B4-BE49-F238E27FC236}">
                <a16:creationId xmlns:a16="http://schemas.microsoft.com/office/drawing/2014/main" id="{1CE1CDF4-54E6-23EF-B17A-9F7DAEC41FD9}"/>
              </a:ext>
            </a:extLst>
          </p:cNvPr>
          <p:cNvSpPr txBox="1">
            <a:spLocks/>
          </p:cNvSpPr>
          <p:nvPr/>
        </p:nvSpPr>
        <p:spPr>
          <a:xfrm>
            <a:off x="2146044" y="4883979"/>
            <a:ext cx="9972335" cy="1224000"/>
          </a:xfrm>
          <a:prstGeom prst="rect">
            <a:avLst/>
          </a:prstGeom>
        </p:spPr>
        <p:txBody>
          <a:bodyPr lIns="0" tIns="36000" rIns="0" bIns="0" anchor="ctr"/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予約時に登録いただいた掲載制限の内容と、入稿後の広告カテゴリー審査に差異がある場合「カテゴリー差分」のメールが送付されます。</a:t>
            </a:r>
            <a:endParaRPr lang="en-US" altLang="ja-JP" sz="1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必ずご確認いただきますようお願いします。</a:t>
            </a:r>
          </a:p>
          <a:p>
            <a:pPr defTabSz="9144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ja-JP" dirty="0">
              <a:cs typeface="Calibri" panose="020F0502020204030204"/>
            </a:endParaRPr>
          </a:p>
        </p:txBody>
      </p:sp>
      <p:pic>
        <p:nvPicPr>
          <p:cNvPr id="5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55BE6426-5608-C60B-AC86-FD1F5C08867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00" b="3900"/>
          <a:stretch/>
        </p:blipFill>
        <p:spPr>
          <a:xfrm>
            <a:off x="1094919" y="4964710"/>
            <a:ext cx="970646" cy="89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962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BF6915-C272-D983-E899-562A81063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33283212-4F29-B55F-BD59-81FC7A1D3757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  <a:endParaRPr kumimoji="1" lang="ja-JP" altLang="en-US" sz="9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3E4CF4C3-23F3-1247-DCCB-C0131889F8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F76FCA2A-A4DA-BE6A-FED8-865B132867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dirty="0"/>
              <a:t>入稿前審査</a:t>
            </a:r>
            <a:endParaRPr lang="ja-JP" altLang="en-US" sz="1600" dirty="0">
              <a:solidFill>
                <a:schemeClr val="accent6"/>
              </a:solidFill>
            </a:endParaRP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4D285855-9DB4-7B15-873D-C0B8CE8E5C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089505"/>
              </p:ext>
            </p:extLst>
          </p:nvPr>
        </p:nvGraphicFramePr>
        <p:xfrm>
          <a:off x="479425" y="1800164"/>
          <a:ext cx="11248747" cy="3759162"/>
        </p:xfrm>
        <a:graphic>
          <a:graphicData uri="http://schemas.openxmlformats.org/drawingml/2006/table">
            <a:tbl>
              <a:tblPr firstCol="1" bandRow="1"/>
              <a:tblGrid>
                <a:gridCol w="865192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1240642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483926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232453">
                  <a:extLst>
                    <a:ext uri="{9D8B030D-6E8A-4147-A177-3AD203B41FA5}">
                      <a16:colId xmlns:a16="http://schemas.microsoft.com/office/drawing/2014/main" val="664908994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931427765"/>
                    </a:ext>
                  </a:extLst>
                </a:gridCol>
                <a:gridCol w="1858617">
                  <a:extLst>
                    <a:ext uri="{9D8B030D-6E8A-4147-A177-3AD203B41FA5}">
                      <a16:colId xmlns:a16="http://schemas.microsoft.com/office/drawing/2014/main" val="2760754859"/>
                    </a:ext>
                  </a:extLst>
                </a:gridCol>
              </a:tblGrid>
              <a:tr h="4670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問い合わせ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内容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項目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詳細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必須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/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任意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期日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審査依頼フォーム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615498"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広告掲載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基準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ブランドリフト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調査種別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・ブランドリフト調査（調査種別：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A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比較検討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1" i="0" kern="1200" dirty="0">
                          <a:solidFill>
                            <a:srgbClr val="0D0D0D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ブランドパネルが対象です。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紐づく広告が分からないと判断できない部分もあるため、任意で一緒に設問文もつけてください。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AFF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「比較検討」</a:t>
                      </a:r>
                      <a:endParaRPr kumimoji="1" lang="en-US" altLang="ja-JP" sz="10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以外は任意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ブランドリフト調査</a:t>
                      </a:r>
                      <a:br>
                        <a:rPr kumimoji="1" lang="en-US" altLang="ja-JP" sz="1000" b="0" dirty="0">
                          <a:solidFill>
                            <a:srgbClr val="595959"/>
                          </a:solidFill>
                          <a:latin typeface="Meiryo"/>
                          <a:ea typeface="Meiryo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</a:b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入稿前審査依頼フォーム</a:t>
                      </a:r>
                      <a:endParaRPr lang="en-US" altLang="ja-JP" sz="1000" b="0" dirty="0"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591261"/>
                  </a:ext>
                </a:extLst>
              </a:tr>
              <a:tr h="9133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フォーマット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・広告タイプ：予約型専用広告（ブランド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パネル クインティ、ブランドパネル トップカバー、</a:t>
                      </a:r>
                      <a:r>
                        <a:rPr kumimoji="1" lang="en-US" altLang="ja-JP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Talk Head View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Premium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含む）を除く。）</a:t>
                      </a:r>
                      <a:endParaRPr kumimoji="1" lang="en-US" altLang="ja-JP" sz="10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※</a:t>
                      </a:r>
                      <a:r>
                        <a:rPr lang="en-US" sz="1000" b="0" i="0" u="none" strike="noStrike" noProof="0" dirty="0" err="1">
                          <a:solidFill>
                            <a:srgbClr val="0D0D0D"/>
                          </a:solidFill>
                          <a:latin typeface="Meiryo"/>
                        </a:rPr>
                        <a:t>ブランドパネル</a:t>
                      </a:r>
                      <a:r>
                        <a:rPr lang="en-US" sz="1000" b="0" i="0" u="none" strike="noStrike" noProof="0" dirty="0">
                          <a:solidFill>
                            <a:srgbClr val="0D0D0D"/>
                          </a:solidFill>
                          <a:latin typeface="Meiryo"/>
                        </a:rPr>
                        <a:t>　</a:t>
                      </a:r>
                      <a:r>
                        <a:rPr lang="en-US" sz="1000" b="0" i="0" u="none" strike="noStrike" noProof="0" dirty="0" err="1">
                          <a:solidFill>
                            <a:srgbClr val="0D0D0D"/>
                          </a:solidFill>
                          <a:latin typeface="Meiryo"/>
                        </a:rPr>
                        <a:t>トップインパクト、パノラマ、トピックスPRなどの予約型専用広告が対象です。予約型専用広告の詳細は入稿規定をご確認ください</a:t>
                      </a:r>
                      <a:r>
                        <a:rPr lang="en-US" sz="1000" b="0" i="0" u="none" strike="noStrike" noProof="0" dirty="0">
                          <a:solidFill>
                            <a:srgbClr val="0D0D0D"/>
                          </a:solidFill>
                          <a:latin typeface="Meiryo"/>
                        </a:rPr>
                        <a:t>。</a:t>
                      </a:r>
                      <a:endParaRPr lang="ja-JP" altLang="en-US" sz="1000" b="0" dirty="0">
                        <a:solidFill>
                          <a:srgbClr val="0D0D0D"/>
                        </a:solidFill>
                        <a:latin typeface="Meiryo"/>
                        <a:ea typeface="Meiryo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hlinkClick r:id="rId4"/>
                        </a:rPr>
                        <a:t>https://ads-help.yahoo-net.jp/s/article/H000044534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en-US" altLang="ja-JP" sz="1000" b="1" kern="1200" dirty="0">
                        <a:solidFill>
                          <a:srgbClr val="002A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000" b="0" i="0" u="none" strike="noStrike" noProof="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掲載反映日の</a:t>
                      </a:r>
                      <a:endParaRPr lang="ja-JP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000" b="0" i="0" u="none" strike="noStrike" noProof="0" dirty="0">
                          <a:solidFill>
                            <a:srgbClr val="002AFF"/>
                          </a:solidFill>
                          <a:latin typeface="Meiryo"/>
                          <a:ea typeface="Meiryo"/>
                        </a:rPr>
                        <a:t>11営業日前</a:t>
                      </a:r>
                      <a:r>
                        <a:rPr lang="ja-JP" sz="1000" b="0" i="0" u="none" strike="noStrike" noProof="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まで</a:t>
                      </a:r>
                      <a:endParaRPr lang="ja-JP" dirty="0"/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000" b="0" i="0" u="none" strike="noStrike" noProof="0" dirty="0">
                          <a:solidFill>
                            <a:srgbClr val="0D0D0D"/>
                          </a:solidFill>
                          <a:latin typeface="Meiryo"/>
                          <a:ea typeface="Meiryo"/>
                        </a:rPr>
                        <a:t>（トピックスPRは7営業日前まで）</a:t>
                      </a:r>
                      <a:endParaRPr lang="ja-JP" dirty="0"/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indent="-171450">
                        <a:lnSpc>
                          <a:spcPct val="110000"/>
                        </a:lnSpc>
                        <a:buClr>
                          <a:schemeClr val="accent5"/>
                        </a:buClr>
                        <a:buFont typeface="Wingdings" pitchFamily="2" charset="2"/>
                        <a:buChar char="n"/>
                      </a:pPr>
                      <a:r>
                        <a:rPr kumimoji="1" lang="ja-JP" altLang="en-US" sz="1000" b="0" u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hlinkClick r:id="rId5"/>
                        </a:rPr>
                        <a:t>ディスプレイ広告（予約型）入稿前審査依頼フォーム</a:t>
                      </a:r>
                      <a:endParaRPr kumimoji="1" lang="en-US" altLang="ja-JP" sz="1000" b="0" u="non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63243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訴求する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商品・サービス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薬機、医療、宗教・選挙・政党・意見広告・募金・寄付金の募集</a:t>
                      </a:r>
                      <a:endParaRPr kumimoji="1" lang="en-US" altLang="ja-JP" sz="1000" b="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広告フォーマットを問わず、</a:t>
                      </a:r>
                      <a:r>
                        <a:rPr kumimoji="1" lang="ja-JP" altLang="en-US" sz="1000" b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リンク先・クリエイティブすべて審査対象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必須</a:t>
                      </a:r>
                      <a:endParaRPr kumimoji="1" lang="en-US" altLang="ja-JP" sz="1000" b="1" dirty="0">
                        <a:solidFill>
                          <a:srgbClr val="002AFF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938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1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78204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</a:t>
                      </a:r>
                      <a:endParaRPr kumimoji="1" lang="en-US" altLang="ja-JP" sz="10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</a:t>
                      </a:r>
                      <a:endParaRPr kumimoji="1" lang="en-US" altLang="ja-JP" sz="1000" b="0" i="0" kern="12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サイト状況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公開前サイト</a:t>
                      </a:r>
                      <a:endParaRPr kumimoji="1" lang="en-US" altLang="ja-JP" sz="1000" b="0" kern="120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広告管理ツールに広告を入稿する時点で、リンク先</a:t>
                      </a:r>
                      <a:r>
                        <a:rPr kumimoji="1" lang="en-US" altLang="ja-JP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URL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が未公開または未完成の場合に必要な審査です。</a:t>
                      </a:r>
                      <a:r>
                        <a:rPr kumimoji="1" lang="ja-JP" altLang="en-US" sz="1000" b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審査には更新後のテストサイトまたはキャプチャ、掲載開始日とリンク先更新日時が必要</a:t>
                      </a:r>
                      <a:r>
                        <a:rPr kumimoji="1" lang="ja-JP" altLang="en-US" sz="1000" b="0" kern="120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70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50" b="1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AAFF70F-70A6-96C7-8397-1D3A7221D266}"/>
              </a:ext>
            </a:extLst>
          </p:cNvPr>
          <p:cNvSpPr txBox="1"/>
          <p:nvPr/>
        </p:nvSpPr>
        <p:spPr>
          <a:xfrm>
            <a:off x="479425" y="1089025"/>
            <a:ext cx="11233150" cy="543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広告掲載内容により入稿前審査が必須となる場合があります。掲載予定の内容に応じてフォームよりご依頼ください。</a:t>
            </a:r>
            <a:endParaRPr lang="en-US" altLang="ja-JP" sz="140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なお、審査には</a:t>
            </a:r>
            <a:r>
              <a:rPr lang="en-US" altLang="ja-JP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4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営業日程度かかります。</a:t>
            </a:r>
            <a:endParaRPr lang="en-US" altLang="ja-JP" sz="140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68851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 53">
            <a:extLst>
              <a:ext uri="{FF2B5EF4-FFF2-40B4-BE49-F238E27FC236}">
                <a16:creationId xmlns:a16="http://schemas.microsoft.com/office/drawing/2014/main" id="{141A91E3-8B91-DFE2-B30F-9775B676A79F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4587870"/>
          <a:ext cx="10569576" cy="1728466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365993D-FAA5-CC30-C802-28A86A51A9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ja-JP" altLang="en-US"/>
              <a:t>その他・注意事項</a:t>
            </a: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9CEFE3F4-E92C-D328-FF27-10DF9A46BF9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既存リリース商品と掲載期間が重複している場合</a:t>
            </a:r>
          </a:p>
        </p:txBody>
      </p:sp>
      <p:graphicFrame>
        <p:nvGraphicFramePr>
          <p:cNvPr id="42" name="表 53">
            <a:extLst>
              <a:ext uri="{FF2B5EF4-FFF2-40B4-BE49-F238E27FC236}">
                <a16:creationId xmlns:a16="http://schemas.microsoft.com/office/drawing/2014/main" id="{00E2FCC9-FB3B-CB8D-EB26-43176CB69B93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2180441"/>
          <a:ext cx="10569576" cy="2303562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AFF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>
                        <a:highlight>
                          <a:srgbClr val="FCEDED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92BB0683-0904-43D1-F9F7-B65A7C54D3B8}"/>
              </a:ext>
            </a:extLst>
          </p:cNvPr>
          <p:cNvSpPr txBox="1"/>
          <p:nvPr/>
        </p:nvSpPr>
        <p:spPr>
          <a:xfrm>
            <a:off x="479425" y="1089025"/>
            <a:ext cx="11233150" cy="824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既存リリース商品から商品スペックに変更がない場合など、既存リリース期間から続けて広告掲載できるよう</a:t>
            </a:r>
            <a:endParaRPr lang="en-US" altLang="ja-JP" sz="140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商品掲載期間を</a:t>
            </a:r>
            <a:r>
              <a:rPr lang="en-US" altLang="ja-JP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カ月間重複して商品をリリースする場合があります。</a:t>
            </a:r>
            <a:endParaRPr lang="en-US" altLang="ja-JP" sz="140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広告掲載できる商品スペックに違いはありませんので、広告掲載期間に応じた商品をご利用ください。</a:t>
            </a:r>
            <a:endParaRPr lang="en-US" altLang="ja-JP" sz="140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5" name="ホームベース 44">
            <a:extLst>
              <a:ext uri="{FF2B5EF4-FFF2-40B4-BE49-F238E27FC236}">
                <a16:creationId xmlns:a16="http://schemas.microsoft.com/office/drawing/2014/main" id="{75A5B4F0-45AD-3387-E65E-BA85E55A8C7D}"/>
              </a:ext>
            </a:extLst>
          </p:cNvPr>
          <p:cNvSpPr/>
          <p:nvPr/>
        </p:nvSpPr>
        <p:spPr>
          <a:xfrm>
            <a:off x="4652717" y="3530276"/>
            <a:ext cx="7059848" cy="792000"/>
          </a:xfrm>
          <a:prstGeom prst="homePlate">
            <a:avLst/>
          </a:prstGeom>
          <a:solidFill>
            <a:srgbClr val="000048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角丸四角形 45">
            <a:extLst>
              <a:ext uri="{FF2B5EF4-FFF2-40B4-BE49-F238E27FC236}">
                <a16:creationId xmlns:a16="http://schemas.microsoft.com/office/drawing/2014/main" id="{8A9C289E-5AC3-76F8-C308-754645F2ACDD}"/>
              </a:ext>
            </a:extLst>
          </p:cNvPr>
          <p:cNvSpPr/>
          <p:nvPr/>
        </p:nvSpPr>
        <p:spPr>
          <a:xfrm>
            <a:off x="6745349" y="3743183"/>
            <a:ext cx="2874584" cy="36618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最新リリース商品掲載期間</a:t>
            </a:r>
          </a:p>
        </p:txBody>
      </p:sp>
      <p:sp>
        <p:nvSpPr>
          <p:cNvPr id="50" name="ホームベース 49">
            <a:extLst>
              <a:ext uri="{FF2B5EF4-FFF2-40B4-BE49-F238E27FC236}">
                <a16:creationId xmlns:a16="http://schemas.microsoft.com/office/drawing/2014/main" id="{BF5BE84F-A917-BD10-3914-3473FFCCCD6D}"/>
              </a:ext>
            </a:extLst>
          </p:cNvPr>
          <p:cNvSpPr/>
          <p:nvPr/>
        </p:nvSpPr>
        <p:spPr>
          <a:xfrm>
            <a:off x="1142999" y="2702687"/>
            <a:ext cx="5284787" cy="792000"/>
          </a:xfrm>
          <a:prstGeom prst="homePlate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1" name="角丸四角形 50">
            <a:extLst>
              <a:ext uri="{FF2B5EF4-FFF2-40B4-BE49-F238E27FC236}">
                <a16:creationId xmlns:a16="http://schemas.microsoft.com/office/drawing/2014/main" id="{31822A12-133F-DD99-154D-97E66BCC4B9B}"/>
              </a:ext>
            </a:extLst>
          </p:cNvPr>
          <p:cNvSpPr/>
          <p:nvPr/>
        </p:nvSpPr>
        <p:spPr>
          <a:xfrm>
            <a:off x="1529740" y="2896523"/>
            <a:ext cx="2798158" cy="366186"/>
          </a:xfrm>
          <a:prstGeom prst="roundRect">
            <a:avLst>
              <a:gd name="adj" fmla="val 50000"/>
            </a:avLst>
          </a:prstGeom>
          <a:solidFill>
            <a:srgbClr val="999999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既存リリース商品掲載期間</a:t>
            </a:r>
          </a:p>
        </p:txBody>
      </p:sp>
      <p:sp>
        <p:nvSpPr>
          <p:cNvPr id="53" name="三角形 52">
            <a:extLst>
              <a:ext uri="{FF2B5EF4-FFF2-40B4-BE49-F238E27FC236}">
                <a16:creationId xmlns:a16="http://schemas.microsoft.com/office/drawing/2014/main" id="{D54E4386-9824-9042-392B-0EB0F71D0213}"/>
              </a:ext>
            </a:extLst>
          </p:cNvPr>
          <p:cNvSpPr>
            <a:spLocks noChangeAspect="1"/>
          </p:cNvSpPr>
          <p:nvPr/>
        </p:nvSpPr>
        <p:spPr>
          <a:xfrm rot="10800000">
            <a:off x="6337785" y="2016200"/>
            <a:ext cx="180000" cy="155173"/>
          </a:xfrm>
          <a:prstGeom prst="triangle">
            <a:avLst/>
          </a:prstGeom>
          <a:solidFill>
            <a:srgbClr val="002A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91DC1A5-5EDE-C90C-00FF-ED1DD2A1A4F2}"/>
              </a:ext>
            </a:extLst>
          </p:cNvPr>
          <p:cNvCxnSpPr>
            <a:cxnSpLocks/>
          </p:cNvCxnSpPr>
          <p:nvPr/>
        </p:nvCxnSpPr>
        <p:spPr>
          <a:xfrm>
            <a:off x="4652717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002AFF"/>
            </a:solidFill>
            <a:prstDash val="sysDash"/>
          </a:ln>
          <a:effectLst/>
        </p:spPr>
      </p:cxnSp>
      <p:sp>
        <p:nvSpPr>
          <p:cNvPr id="11" name="三角形 52">
            <a:extLst>
              <a:ext uri="{FF2B5EF4-FFF2-40B4-BE49-F238E27FC236}">
                <a16:creationId xmlns:a16="http://schemas.microsoft.com/office/drawing/2014/main" id="{6D118FB0-877B-3234-ACE3-2C9D38E0C187}"/>
              </a:ext>
            </a:extLst>
          </p:cNvPr>
          <p:cNvSpPr>
            <a:spLocks noChangeAspect="1"/>
          </p:cNvSpPr>
          <p:nvPr/>
        </p:nvSpPr>
        <p:spPr>
          <a:xfrm rot="10800000">
            <a:off x="4562717" y="2016200"/>
            <a:ext cx="180000" cy="155173"/>
          </a:xfrm>
          <a:prstGeom prst="triangle">
            <a:avLst/>
          </a:prstGeom>
          <a:solidFill>
            <a:srgbClr val="002A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DE71A84-A620-EECC-70E1-235522634CAD}"/>
              </a:ext>
            </a:extLst>
          </p:cNvPr>
          <p:cNvSpPr txBox="1"/>
          <p:nvPr/>
        </p:nvSpPr>
        <p:spPr>
          <a:xfrm>
            <a:off x="4572656" y="2277546"/>
            <a:ext cx="2016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>
                <a:solidFill>
                  <a:srgbClr val="002AFF"/>
                </a:solidFill>
              </a:rPr>
              <a:t>重複期間</a:t>
            </a:r>
            <a:r>
              <a:rPr lang="ja-JP" altLang="en-US" sz="1200" b="1">
                <a:solidFill>
                  <a:srgbClr val="002AFF"/>
                </a:solidFill>
              </a:rPr>
              <a:t>（</a:t>
            </a:r>
            <a:r>
              <a:rPr lang="en-US" altLang="ja-JP" sz="1200" b="1">
                <a:solidFill>
                  <a:srgbClr val="002AFF"/>
                </a:solidFill>
              </a:rPr>
              <a:t>1</a:t>
            </a:r>
            <a:r>
              <a:rPr lang="ja-JP" altLang="en-US" sz="1200" b="1">
                <a:solidFill>
                  <a:srgbClr val="002AFF"/>
                </a:solidFill>
              </a:rPr>
              <a:t>カ月間）</a:t>
            </a:r>
            <a:endParaRPr kumimoji="1" lang="ja-JP" altLang="en-US" sz="1200" b="1">
              <a:solidFill>
                <a:srgbClr val="002AFF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303A285-8EA9-A026-2E6A-9D903814EA3D}"/>
              </a:ext>
            </a:extLst>
          </p:cNvPr>
          <p:cNvSpPr txBox="1"/>
          <p:nvPr/>
        </p:nvSpPr>
        <p:spPr>
          <a:xfrm>
            <a:off x="3170583" y="4676428"/>
            <a:ext cx="2067339" cy="461665"/>
          </a:xfrm>
          <a:prstGeom prst="homePlate">
            <a:avLst/>
          </a:prstGeom>
          <a:solidFill>
            <a:srgbClr val="999999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重複期間より前に</a:t>
            </a:r>
            <a:endParaRPr kumimoji="1" lang="en-US" altLang="ja-JP" sz="120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広告掲載を開始する場合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7DF037D-B038-9FF6-0666-EF19D558BABF}"/>
              </a:ext>
            </a:extLst>
          </p:cNvPr>
          <p:cNvSpPr txBox="1"/>
          <p:nvPr/>
        </p:nvSpPr>
        <p:spPr>
          <a:xfrm>
            <a:off x="4805118" y="5226650"/>
            <a:ext cx="1551929" cy="461665"/>
          </a:xfrm>
          <a:prstGeom prst="homePlate">
            <a:avLst/>
          </a:prstGeom>
          <a:solidFill>
            <a:srgbClr val="002AFF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重複期間内で</a:t>
            </a:r>
            <a:endParaRPr kumimoji="1" lang="en-US" altLang="ja-JP" sz="1200">
              <a:solidFill>
                <a:schemeClr val="bg1"/>
              </a:solidFill>
              <a:highlight>
                <a:srgbClr val="002AFF"/>
              </a:highlight>
            </a:endParaRPr>
          </a:p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広告掲載する場合</a:t>
            </a:r>
          </a:p>
        </p:txBody>
      </p:sp>
      <p:sp>
        <p:nvSpPr>
          <p:cNvPr id="28" name="三角形 52">
            <a:extLst>
              <a:ext uri="{FF2B5EF4-FFF2-40B4-BE49-F238E27FC236}">
                <a16:creationId xmlns:a16="http://schemas.microsoft.com/office/drawing/2014/main" id="{6595496A-5EEA-F73C-118F-B5207794B2A4}"/>
              </a:ext>
            </a:extLst>
          </p:cNvPr>
          <p:cNvSpPr>
            <a:spLocks noChangeAspect="1"/>
          </p:cNvSpPr>
          <p:nvPr/>
        </p:nvSpPr>
        <p:spPr>
          <a:xfrm>
            <a:off x="4562717" y="6334687"/>
            <a:ext cx="180000" cy="155173"/>
          </a:xfrm>
          <a:prstGeom prst="triangle">
            <a:avLst/>
          </a:prstGeom>
          <a:solidFill>
            <a:srgbClr val="002A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9" name="三角形 52">
            <a:extLst>
              <a:ext uri="{FF2B5EF4-FFF2-40B4-BE49-F238E27FC236}">
                <a16:creationId xmlns:a16="http://schemas.microsoft.com/office/drawing/2014/main" id="{43D08C0A-2D85-C089-DE09-EABA754A8204}"/>
              </a:ext>
            </a:extLst>
          </p:cNvPr>
          <p:cNvSpPr>
            <a:spLocks noChangeAspect="1"/>
          </p:cNvSpPr>
          <p:nvPr/>
        </p:nvSpPr>
        <p:spPr>
          <a:xfrm>
            <a:off x="6337785" y="6334687"/>
            <a:ext cx="180000" cy="155173"/>
          </a:xfrm>
          <a:prstGeom prst="triangle">
            <a:avLst/>
          </a:prstGeom>
          <a:solidFill>
            <a:srgbClr val="002A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36D721A-966B-13DE-8B6C-3FCF0EAE4137}"/>
              </a:ext>
            </a:extLst>
          </p:cNvPr>
          <p:cNvSpPr/>
          <p:nvPr/>
        </p:nvSpPr>
        <p:spPr>
          <a:xfrm>
            <a:off x="479424" y="4587870"/>
            <a:ext cx="553694" cy="1726939"/>
          </a:xfrm>
          <a:prstGeom prst="rect">
            <a:avLst/>
          </a:prstGeom>
          <a:solidFill>
            <a:srgbClr val="00004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b="1">
                <a:solidFill>
                  <a:schemeClr val="bg1"/>
                </a:solidFill>
              </a:rPr>
              <a:t>広告掲載期間</a:t>
            </a: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2CEB067C-A9F4-DFE7-EB25-26D4AB59FAD8}"/>
              </a:ext>
            </a:extLst>
          </p:cNvPr>
          <p:cNvCxnSpPr>
            <a:cxnSpLocks/>
          </p:cNvCxnSpPr>
          <p:nvPr/>
        </p:nvCxnSpPr>
        <p:spPr>
          <a:xfrm>
            <a:off x="6427785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002AFF"/>
            </a:solidFill>
            <a:prstDash val="sysDash"/>
          </a:ln>
          <a:effectLst/>
        </p:spPr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17DC0DF-54F4-6EBE-5C32-43387C97B100}"/>
              </a:ext>
            </a:extLst>
          </p:cNvPr>
          <p:cNvSpPr/>
          <p:nvPr/>
        </p:nvSpPr>
        <p:spPr>
          <a:xfrm>
            <a:off x="479423" y="2202017"/>
            <a:ext cx="553695" cy="2281986"/>
          </a:xfrm>
          <a:prstGeom prst="rect">
            <a:avLst/>
          </a:prstGeom>
          <a:solidFill>
            <a:srgbClr val="00004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b="1">
                <a:solidFill>
                  <a:schemeClr val="bg1"/>
                </a:solidFill>
              </a:rPr>
              <a:t>商品掲載期間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743C06D-8E29-9498-7B16-F7E691C6AC01}"/>
              </a:ext>
            </a:extLst>
          </p:cNvPr>
          <p:cNvSpPr txBox="1"/>
          <p:nvPr/>
        </p:nvSpPr>
        <p:spPr>
          <a:xfrm>
            <a:off x="5430625" y="5785098"/>
            <a:ext cx="2067339" cy="461665"/>
          </a:xfrm>
          <a:prstGeom prst="homePlate">
            <a:avLst/>
          </a:prstGeom>
          <a:solidFill>
            <a:srgbClr val="000048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重複期間より後に</a:t>
            </a:r>
            <a:endParaRPr kumimoji="1" lang="en-US" altLang="ja-JP" sz="120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>
                <a:solidFill>
                  <a:schemeClr val="bg1"/>
                </a:solidFill>
              </a:rPr>
              <a:t>広告掲載を終了する場合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71DDE5F-9E9B-56D1-05FC-FCB76059538C}"/>
              </a:ext>
            </a:extLst>
          </p:cNvPr>
          <p:cNvSpPr txBox="1"/>
          <p:nvPr/>
        </p:nvSpPr>
        <p:spPr>
          <a:xfrm>
            <a:off x="5257801" y="4753371"/>
            <a:ext cx="3089308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>
                <a:solidFill>
                  <a:srgbClr val="0D0D0D"/>
                </a:solidFill>
              </a:rPr>
              <a:t>既存リリース商品をご利用ください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14A8531-1501-5773-BD94-0B00B1515487}"/>
              </a:ext>
            </a:extLst>
          </p:cNvPr>
          <p:cNvSpPr txBox="1"/>
          <p:nvPr/>
        </p:nvSpPr>
        <p:spPr>
          <a:xfrm>
            <a:off x="6427785" y="5192290"/>
            <a:ext cx="5289543" cy="46166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lang="ja-JP" altLang="en-US" sz="1200">
                <a:solidFill>
                  <a:srgbClr val="0D0D0D"/>
                </a:solidFill>
              </a:rPr>
              <a:t>既存</a:t>
            </a:r>
            <a:r>
              <a:rPr kumimoji="1" lang="ja-JP" altLang="en-US" sz="1200">
                <a:solidFill>
                  <a:srgbClr val="0D0D0D"/>
                </a:solidFill>
              </a:rPr>
              <a:t>リリース商品、最新リリース商品のどちらもご利用いただけます</a:t>
            </a:r>
            <a:endParaRPr kumimoji="1" lang="en-US" altLang="ja-JP" sz="1200">
              <a:solidFill>
                <a:srgbClr val="0D0D0D"/>
              </a:solidFill>
            </a:endParaRPr>
          </a:p>
          <a:p>
            <a:pPr algn="l"/>
            <a:r>
              <a:rPr lang="ja-JP" altLang="en-US" sz="1200">
                <a:solidFill>
                  <a:srgbClr val="0D0D0D"/>
                </a:solidFill>
              </a:rPr>
              <a:t>（広告掲載できる商品スペックに違いはありません）</a:t>
            </a:r>
            <a:endParaRPr kumimoji="1" lang="ja-JP" altLang="en-US" sz="1200">
              <a:solidFill>
                <a:srgbClr val="0D0D0D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D1BD45-DCF7-9CA4-7D31-4C9591E43040}"/>
              </a:ext>
            </a:extLst>
          </p:cNvPr>
          <p:cNvSpPr txBox="1"/>
          <p:nvPr/>
        </p:nvSpPr>
        <p:spPr>
          <a:xfrm>
            <a:off x="7517842" y="5862041"/>
            <a:ext cx="3077271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>
                <a:solidFill>
                  <a:srgbClr val="0D0D0D"/>
                </a:solidFill>
              </a:rPr>
              <a:t>最新リリース商品をご利用ください</a:t>
            </a:r>
          </a:p>
        </p:txBody>
      </p:sp>
    </p:spTree>
    <p:extLst>
      <p:ext uri="{BB962C8B-B14F-4D97-AF65-F5344CB8AC3E}">
        <p14:creationId xmlns:p14="http://schemas.microsoft.com/office/powerpoint/2010/main" val="16566307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A68EF-DC5C-AB93-DE10-2EA8A583C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35A69CDE-F32F-78D0-DF7B-437CC62968D5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  <a:endParaRPr kumimoji="1" lang="ja-JP" altLang="en-US" sz="9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2A4C2231-C84D-D16D-782D-B75C91CD14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79424EAB-DC9A-DA1A-4AFD-B2CB3D0456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sz="1600" dirty="0"/>
              <a:t>ディスプレイ広告（予約型）　共通免責事項・注意事項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DC5270F-F64D-D0AA-74E7-6BDB63CEB232}"/>
              </a:ext>
            </a:extLst>
          </p:cNvPr>
          <p:cNvSpPr txBox="1"/>
          <p:nvPr/>
        </p:nvSpPr>
        <p:spPr>
          <a:xfrm>
            <a:off x="479425" y="1089025"/>
            <a:ext cx="11233149" cy="2700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本資料に記載の免責事項・注意事項のほか、広告取扱基本規定、広告掲載基準、入稿規定など各種規約、ガイドライン、ヘルプにも</a:t>
            </a:r>
            <a:b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ディスプレイ広告（予約型）に関する共通免責事項・注意事項があります。併せてご確認ください。</a:t>
            </a:r>
            <a:endParaRPr kumimoji="0" lang="en-US" altLang="ja-JP" sz="14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ja-JP" altLang="en-US" sz="140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ガイドライン・規約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lang="en-US" altLang="ja-JP" sz="14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hlinkClick r:id="rId3"/>
              </a:rPr>
              <a:t>https://www.lycbiz.com/jp/download/yahoo/</a:t>
            </a:r>
            <a:br>
              <a:rPr lang="en-US" altLang="ja-JP" sz="14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400" dirty="0">
                <a:solidFill>
                  <a:srgbClr val="1D1C1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lang="en-US" altLang="ja-JP" sz="14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hlinkClick r:id="rId4"/>
              </a:rPr>
              <a:t>https://www.lycbiz.com/jp/terms-and-policies/yahoo/</a:t>
            </a:r>
            <a:endParaRPr lang="en-US" altLang="ja-JP" sz="14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742950" lvl="1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LINE</a:t>
            </a:r>
            <a:r>
              <a:rPr kumimoji="0" lang="ja-JP" altLang="en-US" sz="1400" kern="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ヤフー広告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  <a:hlinkClick r:id="rId5"/>
              </a:rPr>
              <a:t>https://ads-help.yahoo-net.jp/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                             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メイリオ" panose="020B0604030504040204" pitchFamily="50" charset="-128"/>
                <a:ea typeface="メイリオ" panose="020B0604030504040204" pitchFamily="50" charset="-128"/>
                <a:hlinkClick r:id="rId6"/>
              </a:rPr>
              <a:t>https://ads-help.yahoo-net.jp/s/article/H000044533</a:t>
            </a:r>
            <a:endParaRPr kumimoji="0" lang="en-US" altLang="ja-JP" sz="1400" kern="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1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kumimoji="0" lang="en-US" altLang="ja-JP" sz="1400" kern="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1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kumimoji="0" lang="en-US" altLang="ja-JP" sz="1400" kern="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lvl="1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en-US" altLang="ja-JP" sz="1400" kern="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0" lang="ja-JP" altLang="en-US" sz="1400" kern="0" dirty="0">
                <a:solidFill>
                  <a:srgbClr val="0D0D0D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資料やツールに明示されている場合を除き、表示金額は消費税を含んでおりません。</a:t>
            </a:r>
            <a:endParaRPr kumimoji="0" lang="en-US" altLang="ja-JP" sz="1400" kern="0" dirty="0">
              <a:solidFill>
                <a:srgbClr val="0D0D0D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07635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A1A2AF-BFFE-9C05-14BA-9B616038F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33C28088-887D-2EA9-37A2-54BF49E52460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その他・注意事項</a:t>
            </a:r>
            <a:endParaRPr kumimoji="1" lang="ja-JP" altLang="en-US" sz="900" b="0" i="0" u="none" strike="noStrike" kern="1200" cap="none" spc="-15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041F822F-2EDB-C567-AFA7-5070412F7B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3" name="テキスト プレースホルダー 1">
            <a:extLst>
              <a:ext uri="{FF2B5EF4-FFF2-40B4-BE49-F238E27FC236}">
                <a16:creationId xmlns:a16="http://schemas.microsoft.com/office/drawing/2014/main" id="{1A5D6781-5978-B78C-DF0F-DFC9C14AB5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lang="ja-JP" altLang="en-US" sz="1600" dirty="0"/>
              <a:t>よくあるお問い合わせ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37D67BC-2F99-54F7-60FB-134977932BB3}"/>
              </a:ext>
            </a:extLst>
          </p:cNvPr>
          <p:cNvSpPr txBox="1"/>
          <p:nvPr/>
        </p:nvSpPr>
        <p:spPr>
          <a:xfrm>
            <a:off x="479425" y="1089025"/>
            <a:ext cx="11233150" cy="14357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よくあるお問い合わせのみ記載しております。ヘルプ、</a:t>
            </a:r>
            <a:r>
              <a:rPr lang="ja-JP" altLang="en-US" sz="1400" dirty="0"/>
              <a:t>お問い合わせ窓口</a:t>
            </a: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も併せてご利用ください。</a:t>
            </a:r>
            <a:endParaRPr kumimoji="0" lang="en-US" altLang="ja-JP" sz="14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LINE</a:t>
            </a: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ヤフー広告 ヘルプ</a:t>
            </a:r>
            <a:b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</a:t>
            </a:r>
            <a:endParaRPr kumimoji="0" lang="en-US" altLang="ja-JP" sz="14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LINE</a:t>
            </a:r>
            <a:r>
              <a:rPr kumimoji="0" lang="ja-JP" altLang="en-US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ヤフー広告をご利用中のお客様専用問い合わせ</a:t>
            </a:r>
            <a:b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en-US" altLang="ja-JP" sz="1400" kern="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4"/>
              </a:rPr>
              <a:t>https://www.lycbiz.com/jp/contact/support/ly-ads/</a:t>
            </a:r>
            <a:endParaRPr kumimoji="0" lang="en-US" altLang="ja-JP" sz="1400" kern="0" dirty="0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D60E8229-3AB4-190C-B0C2-879DB15544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65819"/>
              </p:ext>
            </p:extLst>
          </p:nvPr>
        </p:nvGraphicFramePr>
        <p:xfrm>
          <a:off x="479425" y="2567278"/>
          <a:ext cx="11233150" cy="3733800"/>
        </p:xfrm>
        <a:graphic>
          <a:graphicData uri="http://schemas.openxmlformats.org/drawingml/2006/table">
            <a:tbl>
              <a:tblPr firstRow="1" bandRow="1"/>
              <a:tblGrid>
                <a:gridCol w="394530">
                  <a:extLst>
                    <a:ext uri="{9D8B030D-6E8A-4147-A177-3AD203B41FA5}">
                      <a16:colId xmlns:a16="http://schemas.microsoft.com/office/drawing/2014/main" val="4185285779"/>
                    </a:ext>
                  </a:extLst>
                </a:gridCol>
                <a:gridCol w="10838620">
                  <a:extLst>
                    <a:ext uri="{9D8B030D-6E8A-4147-A177-3AD203B41FA5}">
                      <a16:colId xmlns:a16="http://schemas.microsoft.com/office/drawing/2014/main" val="1625250384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ディスプレイ広告（予約型）の導入事例を教えてください。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91257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エージェンシーポータルに資料をご用意しております。広告活用のための資料もご用意しておりますのでご確認ください。</a:t>
                      </a:r>
                      <a:endParaRPr kumimoji="1" lang="en-US" altLang="ja-JP" sz="1400" dirty="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ディスプレイ広告（予約型）販促情報一覧</a:t>
                      </a:r>
                      <a:br>
                        <a:rPr kumimoji="1" lang="en-US" altLang="ja-JP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5"/>
                        </a:rPr>
                        <a:t>https://portal.yadui.business.yahoo.co.jp/agencyportal/30335704/</a:t>
                      </a:r>
                      <a:endParaRPr kumimoji="1" lang="ja-JP" altLang="en-US" sz="1400" dirty="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495353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○○という内容の広告は掲載できますか？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02367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プロモーション内容や広告リンク先も含めて掲載制限、販売制限、広告掲載基準に該当、違反しないかご確認ください。判断に迷う場合は依頼フォームよりご確認ください。</a:t>
                      </a:r>
                      <a:endParaRPr kumimoji="1" lang="en-US" altLang="ja-JP" sz="1400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掲載制限カテゴリー確認依頼フォーム</a:t>
                      </a:r>
                      <a:br>
                        <a:rPr kumimoji="1" lang="en-US" altLang="ja-JP" sz="140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6"/>
                        </a:rPr>
                        <a:t>https://form-business.yahoo.co.jp/claris/enqueteForm?inquiry_type=placement_restrictions</a:t>
                      </a:r>
                      <a:endParaRPr kumimoji="1" lang="en-US" altLang="ja-JP" sz="140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+mn-ea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 入稿前審査依頼フォーム</a:t>
                      </a:r>
                      <a:br>
                        <a:rPr kumimoji="1" lang="en-US" altLang="ja-JP" sz="140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7"/>
                        </a:rPr>
                        <a:t>https://form-business.yahoo.co.jp/claris/enqueteForm?inquiry_type=guaranteed_review</a:t>
                      </a:r>
                      <a:endParaRPr kumimoji="1" lang="ja-JP" altLang="en-US" sz="140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57311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キャンペーン作成で商品の掲載期間の途中から先の日付が選択できません。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9265478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b="1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>
                        <a:solidFill>
                          <a:srgbClr val="0D0D0D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商品の掲載期間が半年の場合、在庫確認・シミュレーションの実行日から起算して</a:t>
                      </a:r>
                      <a:r>
                        <a:rPr kumimoji="1" lang="en-US" altLang="ja-JP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日目以降の日付は指定できず、在庫は確認できません。また、</a:t>
                      </a:r>
                      <a:r>
                        <a:rPr kumimoji="1" lang="en-US" altLang="ja-JP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0D0D0D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日目以降の予約もできません。在庫確認・シミュレーションと予約のタイミングにご注意ください。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4763252"/>
                  </a:ext>
                </a:extLst>
              </a:tr>
            </a:tbl>
          </a:graphicData>
        </a:graphic>
      </p:graphicFrame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35DBA05C-FB0B-ABF4-2168-45F4DC1D86E2}"/>
              </a:ext>
            </a:extLst>
          </p:cNvPr>
          <p:cNvCxnSpPr/>
          <p:nvPr/>
        </p:nvCxnSpPr>
        <p:spPr>
          <a:xfrm>
            <a:off x="479425" y="3683000"/>
            <a:ext cx="11233150" cy="0"/>
          </a:xfrm>
          <a:prstGeom prst="line">
            <a:avLst/>
          </a:prstGeom>
          <a:noFill/>
          <a:ln w="6350" cap="flat" cmpd="sng" algn="ctr">
            <a:solidFill>
              <a:srgbClr val="00003E">
                <a:alpha val="1019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368F32C1-DB10-FF72-231A-E4E821BD1EAF}"/>
              </a:ext>
            </a:extLst>
          </p:cNvPr>
          <p:cNvCxnSpPr/>
          <p:nvPr/>
        </p:nvCxnSpPr>
        <p:spPr>
          <a:xfrm>
            <a:off x="492125" y="5384800"/>
            <a:ext cx="11233150" cy="0"/>
          </a:xfrm>
          <a:prstGeom prst="line">
            <a:avLst/>
          </a:prstGeom>
          <a:noFill/>
          <a:ln w="6350" cap="flat" cmpd="sng" algn="ctr">
            <a:solidFill>
              <a:srgbClr val="00003E">
                <a:alpha val="10196"/>
              </a:srgb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2662546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0B4B0-130A-BA1C-2887-8D7EA191C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3A76A69F-F986-CC9E-DF42-4B630F0FAAD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ja-JP" dirty="0"/>
              <a:t>04</a:t>
            </a:r>
            <a:endParaRPr lang="ja-JP" altLang="en-US" dirty="0"/>
          </a:p>
        </p:txBody>
      </p:sp>
      <p:sp>
        <p:nvSpPr>
          <p:cNvPr id="4" name="テキスト プレースホルダー 2">
            <a:extLst>
              <a:ext uri="{FF2B5EF4-FFF2-40B4-BE49-F238E27FC236}">
                <a16:creationId xmlns:a16="http://schemas.microsoft.com/office/drawing/2014/main" id="{00CC54D2-2ABB-95E9-7815-838A0D02CF3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124200" y="4786187"/>
            <a:ext cx="5943600" cy="543702"/>
          </a:xfrm>
        </p:spPr>
        <p:txBody>
          <a:bodyPr/>
          <a:lstStyle/>
          <a:p>
            <a:r>
              <a:rPr kumimoji="1" lang="ja-JP" altLang="en-US" dirty="0">
                <a:solidFill>
                  <a:srgbClr val="000048"/>
                </a:solidFill>
              </a:rPr>
              <a:t>スポーツイベント情報</a:t>
            </a:r>
          </a:p>
        </p:txBody>
      </p:sp>
      <p:pic>
        <p:nvPicPr>
          <p:cNvPr id="6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B382B769-23A3-9C43-62F5-9EF7EC9FFA1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00" b="3900"/>
          <a:stretch/>
        </p:blipFill>
        <p:spPr>
          <a:xfrm>
            <a:off x="5442523" y="3019035"/>
            <a:ext cx="1586282" cy="1464484"/>
          </a:xfr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2292147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9A5CFB-5B0C-1582-AF6A-CB2B6DA96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5">
            <a:extLst>
              <a:ext uri="{FF2B5EF4-FFF2-40B4-BE49-F238E27FC236}">
                <a16:creationId xmlns:a16="http://schemas.microsoft.com/office/drawing/2014/main" id="{2AF07BF3-7E58-1A3F-A22D-375DF2FF3737}"/>
              </a:ext>
            </a:extLst>
          </p:cNvPr>
          <p:cNvSpPr txBox="1">
            <a:spLocks/>
          </p:cNvSpPr>
          <p:nvPr/>
        </p:nvSpPr>
        <p:spPr>
          <a:xfrm>
            <a:off x="506020" y="81412"/>
            <a:ext cx="1134517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スポーツイベント情報</a:t>
            </a:r>
            <a:endParaRPr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79D50670-FF1E-E5DD-5CDC-75A6A5336E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2" name="テキスト プレースホルダー 1">
            <a:extLst>
              <a:ext uri="{FF2B5EF4-FFF2-40B4-BE49-F238E27FC236}">
                <a16:creationId xmlns:a16="http://schemas.microsoft.com/office/drawing/2014/main" id="{451A98F4-51B8-8DF4-A316-6FB44F4A56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kumimoji="1" lang="ja-JP" altLang="en-US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スポーツイベントカレンダー（</a:t>
            </a:r>
            <a:r>
              <a:rPr kumimoji="1" lang="en-US" altLang="ja-JP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2026</a:t>
            </a:r>
            <a:r>
              <a:rPr kumimoji="1" lang="ja-JP" altLang="en-US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kumimoji="1" lang="ja-JP" altLang="en-US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月～</a:t>
            </a:r>
            <a:r>
              <a:rPr kumimoji="1" lang="en-US" altLang="ja-JP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2027</a:t>
            </a:r>
            <a:r>
              <a:rPr kumimoji="1" lang="ja-JP" altLang="en-US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dirty="0">
                <a:solidFill>
                  <a:srgbClr val="000048"/>
                </a:solidFill>
              </a:rPr>
              <a:t>3</a:t>
            </a:r>
            <a:r>
              <a:rPr kumimoji="1" lang="ja-JP" altLang="en-US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月</a:t>
            </a:r>
            <a:r>
              <a:rPr kumimoji="1" lang="ja-JP" altLang="en-US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12DA90A-1930-1418-D0F0-0D3823B10A3B}"/>
              </a:ext>
            </a:extLst>
          </p:cNvPr>
          <p:cNvSpPr txBox="1"/>
          <p:nvPr/>
        </p:nvSpPr>
        <p:spPr>
          <a:xfrm>
            <a:off x="479425" y="1089025"/>
            <a:ext cx="11233149" cy="7648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・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2026</a:t>
            </a: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年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10</a:t>
            </a: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月～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2027</a:t>
            </a: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年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3</a:t>
            </a: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月</a:t>
            </a:r>
            <a: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に予定されているスポーツイベントカレンダーです。予定のため、予告なく変更する場合がございます。</a:t>
            </a:r>
            <a:b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</a:br>
            <a: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 ・スポーツナビ内で特集を準備する可能性があるスポーツイベントは「特集」に「実施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/</a:t>
            </a:r>
            <a: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検討中」を記載しています。</a:t>
            </a:r>
            <a:b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</a:br>
            <a: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 ・予約型</a:t>
            </a:r>
            <a:r>
              <a:rPr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商品をご用意する特集は「予約型商品販売」の欄をご確認ください。</a:t>
            </a:r>
            <a:endParaRPr lang="ja-JP" altLang="en-US" kern="0" dirty="0">
              <a:solidFill>
                <a:srgbClr val="000000"/>
              </a:solidFill>
              <a:latin typeface="Meiryo"/>
              <a:ea typeface="Meiryo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F5902392-2DBB-6C0A-0B5D-BC39CBB35D45}"/>
              </a:ext>
            </a:extLst>
          </p:cNvPr>
          <p:cNvGraphicFramePr>
            <a:graphicFrameLocks noGrp="1"/>
          </p:cNvGraphicFramePr>
          <p:nvPr/>
        </p:nvGraphicFramePr>
        <p:xfrm>
          <a:off x="476250" y="2000250"/>
          <a:ext cx="11225580" cy="4379999"/>
        </p:xfrm>
        <a:graphic>
          <a:graphicData uri="http://schemas.openxmlformats.org/drawingml/2006/table">
            <a:tbl>
              <a:tblPr firstCol="1" bandRow="1"/>
              <a:tblGrid>
                <a:gridCol w="2547257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632177">
                  <a:extLst>
                    <a:ext uri="{9D8B030D-6E8A-4147-A177-3AD203B41FA5}">
                      <a16:colId xmlns:a16="http://schemas.microsoft.com/office/drawing/2014/main" val="3552954013"/>
                    </a:ext>
                  </a:extLst>
                </a:gridCol>
                <a:gridCol w="1407748">
                  <a:extLst>
                    <a:ext uri="{9D8B030D-6E8A-4147-A177-3AD203B41FA5}">
                      <a16:colId xmlns:a16="http://schemas.microsoft.com/office/drawing/2014/main" val="2307776938"/>
                    </a:ext>
                  </a:extLst>
                </a:gridCol>
                <a:gridCol w="1134834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069519">
                  <a:extLst>
                    <a:ext uri="{9D8B030D-6E8A-4147-A177-3AD203B41FA5}">
                      <a16:colId xmlns:a16="http://schemas.microsoft.com/office/drawing/2014/main" val="4104735292"/>
                    </a:ext>
                  </a:extLst>
                </a:gridCol>
                <a:gridCol w="1188670">
                  <a:extLst>
                    <a:ext uri="{9D8B030D-6E8A-4147-A177-3AD203B41FA5}">
                      <a16:colId xmlns:a16="http://schemas.microsoft.com/office/drawing/2014/main" val="1604736748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328914823"/>
                    </a:ext>
                  </a:extLst>
                </a:gridCol>
                <a:gridCol w="1167492">
                  <a:extLst>
                    <a:ext uri="{9D8B030D-6E8A-4147-A177-3AD203B41FA5}">
                      <a16:colId xmlns:a16="http://schemas.microsoft.com/office/drawing/2014/main" val="2829574965"/>
                    </a:ext>
                  </a:extLst>
                </a:gridCol>
                <a:gridCol w="1049183">
                  <a:extLst>
                    <a:ext uri="{9D8B030D-6E8A-4147-A177-3AD203B41FA5}">
                      <a16:colId xmlns:a16="http://schemas.microsoft.com/office/drawing/2014/main" val="1942057298"/>
                    </a:ext>
                  </a:extLst>
                </a:gridCol>
              </a:tblGrid>
              <a:tr h="243189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イベント名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000" b="1" i="0" u="none" strike="noStrike" kern="1200" noProof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特集</a:t>
                      </a:r>
                      <a:endParaRPr lang="ja-JP" sz="1000" b="0" i="0" u="none" strike="noStrike" kern="1200" noProof="0">
                        <a:solidFill>
                          <a:srgbClr val="000000"/>
                        </a:solidFill>
                        <a:latin typeface="Meiryo"/>
                        <a:ea typeface="Meiryo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ja-JP" altLang="en-US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予約型商品販売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202</a:t>
                      </a: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6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endParaRPr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h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2027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endParaRPr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h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00410">
                <a:tc v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kumimoji="1"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v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kumimoji="1"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10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11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12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1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2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3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1647465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バスケ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 NBA</a:t>
                      </a: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開幕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539545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バレー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 SV</a:t>
                      </a: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リーグ開幕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932214"/>
                  </a:ext>
                </a:extLst>
              </a:tr>
              <a:tr h="33617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プロ野球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 </a:t>
                      </a: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クライマックスシリーズ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591261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サッカー</a:t>
                      </a:r>
                      <a:r>
                        <a:rPr kumimoji="1" lang="en-US" altLang="ja-JP" sz="1000" b="0" i="0" kern="1200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U-17</a:t>
                      </a: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女子</a:t>
                      </a: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W杯</a:t>
                      </a:r>
                      <a:endParaRPr kumimoji="1" lang="en-US" altLang="ja-JP" sz="1000" b="0" i="0" u="none" strike="noStrike" kern="1200" baseline="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4206560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プロ野球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 </a:t>
                      </a: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ドラフト会議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514852"/>
                  </a:ext>
                </a:extLst>
              </a:tr>
              <a:tr h="33617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baseline="0" noProof="0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  <a:t>プロ野球</a:t>
                      </a:r>
                      <a:r>
                        <a:rPr kumimoji="1" lang="en-US" altLang="ja-JP" sz="1000" b="0" i="0" u="none" strike="noStrike" kern="1200" baseline="0" noProof="0" dirty="0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  <a:t> </a:t>
                      </a:r>
                      <a:r>
                        <a:rPr kumimoji="1" lang="ja-JP" altLang="en-US" sz="1000" b="0" i="0" u="none" strike="noStrike" kern="1200" baseline="0" noProof="0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  <a:t>日本シリーズ</a:t>
                      </a:r>
                      <a:endParaRPr kumimoji="1" lang="en-US" altLang="ja-JP" sz="1000" b="0" i="0" u="none" strike="noStrike" kern="1200" baseline="0" noProof="0" dirty="0">
                        <a:solidFill>
                          <a:srgbClr val="FFFFFF"/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dirty="0">
                        <a:solidFill>
                          <a:srgbClr val="0D0D0D"/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バドミントン</a:t>
                      </a:r>
                      <a:r>
                        <a:rPr kumimoji="1" lang="en-US" altLang="ja-JP" sz="1000" b="0" i="0" kern="1200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SJ</a:t>
                      </a: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リーグ開幕</a:t>
                      </a:r>
                      <a:endParaRPr kumimoji="1" lang="en-US" altLang="ja-JP" sz="1000" b="0" i="0" u="none" strike="noStrike" kern="1200" baseline="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dirty="0">
                        <a:solidFill>
                          <a:srgbClr val="0D0D0D"/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9347870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baseline="0" noProof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明治神宮野球大会</a:t>
                      </a:r>
                      <a:endParaRPr kumimoji="1" lang="en-US" altLang="ja-JP" sz="1000" b="0" i="0" u="none" strike="noStrike" kern="1200" baseline="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dirty="0">
                        <a:solidFill>
                          <a:srgbClr val="0D0D0D"/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7111390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サッカー</a:t>
                      </a:r>
                      <a:r>
                        <a:rPr kumimoji="1" lang="en-US" altLang="ja-JP" sz="1000" b="0" i="0" kern="1200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U-17</a:t>
                      </a: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男子</a:t>
                      </a: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W杯</a:t>
                      </a:r>
                      <a:endParaRPr kumimoji="1" lang="en-US" altLang="ja-JP" sz="1000" b="0" i="0" u="none" strike="noStrike" kern="1200" baseline="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dirty="0">
                        <a:solidFill>
                          <a:srgbClr val="0D0D0D"/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440172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ラグビー</a:t>
                      </a:r>
                      <a:r>
                        <a:rPr kumimoji="1" lang="en-US" altLang="ja-JP" sz="1000" b="0" i="0" kern="1200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リーグワン開幕</a:t>
                      </a:r>
                      <a:endParaRPr kumimoji="1" lang="en-US" altLang="ja-JP" sz="1000" b="0" i="0" u="none" strike="noStrike" kern="1200" baseline="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dirty="0">
                        <a:solidFill>
                          <a:srgbClr val="0D0D0D"/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5801478"/>
                  </a:ext>
                </a:extLst>
              </a:tr>
            </a:tbl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147692B2-E5AC-A9FE-B804-0B9CCE56610C}"/>
              </a:ext>
            </a:extLst>
          </p:cNvPr>
          <p:cNvSpPr txBox="1"/>
          <p:nvPr/>
        </p:nvSpPr>
        <p:spPr>
          <a:xfrm>
            <a:off x="5587339" y="4529565"/>
            <a:ext cx="819399" cy="253916"/>
          </a:xfrm>
          <a:prstGeom prst="homePlate">
            <a:avLst>
              <a:gd name="adj" fmla="val 50000"/>
            </a:avLst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10/24〜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28C8019-2007-0F07-7F1E-463472D79094}"/>
              </a:ext>
            </a:extLst>
          </p:cNvPr>
          <p:cNvSpPr txBox="1"/>
          <p:nvPr/>
        </p:nvSpPr>
        <p:spPr>
          <a:xfrm>
            <a:off x="5124719" y="3380325"/>
            <a:ext cx="1033666" cy="253916"/>
          </a:xfrm>
          <a:prstGeom prst="homePlate">
            <a:avLst>
              <a:gd name="adj" fmla="val 34128"/>
            </a:avLst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10/10〜14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85DB83A-B894-4FFB-CD75-27330A430AD9}"/>
              </a:ext>
            </a:extLst>
          </p:cNvPr>
          <p:cNvSpPr txBox="1"/>
          <p:nvPr/>
        </p:nvSpPr>
        <p:spPr>
          <a:xfrm>
            <a:off x="5247017" y="2583212"/>
            <a:ext cx="842023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10</a:t>
            </a:r>
            <a:r>
              <a:rPr lang="ja-JP" altLang="en-US" sz="105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月</a:t>
            </a: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〜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85E045D-3C61-AD19-9687-2F3B538B570E}"/>
              </a:ext>
            </a:extLst>
          </p:cNvPr>
          <p:cNvSpPr txBox="1"/>
          <p:nvPr/>
        </p:nvSpPr>
        <p:spPr>
          <a:xfrm>
            <a:off x="5253976" y="2981768"/>
            <a:ext cx="842023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10</a:t>
            </a:r>
            <a:r>
              <a:rPr lang="ja-JP" altLang="en-US" sz="105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月</a:t>
            </a: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〜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A9D06A8-F687-6ACF-33AE-3F85A8CDE149}"/>
              </a:ext>
            </a:extLst>
          </p:cNvPr>
          <p:cNvSpPr txBox="1"/>
          <p:nvPr/>
        </p:nvSpPr>
        <p:spPr>
          <a:xfrm>
            <a:off x="5470626" y="4141073"/>
            <a:ext cx="687759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10/23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0F39E59-F552-38D4-9E60-02961DA77D8A}"/>
              </a:ext>
            </a:extLst>
          </p:cNvPr>
          <p:cNvSpPr txBox="1"/>
          <p:nvPr/>
        </p:nvSpPr>
        <p:spPr>
          <a:xfrm>
            <a:off x="5641552" y="4906178"/>
            <a:ext cx="806732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10/31〜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E979114-6F8A-1645-C544-8FC3B9E6C379}"/>
              </a:ext>
            </a:extLst>
          </p:cNvPr>
          <p:cNvSpPr txBox="1"/>
          <p:nvPr/>
        </p:nvSpPr>
        <p:spPr>
          <a:xfrm>
            <a:off x="6297564" y="5266535"/>
            <a:ext cx="970136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11/11〜22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AE08E55-3A1F-14D0-9CB2-514A341C5946}"/>
              </a:ext>
            </a:extLst>
          </p:cNvPr>
          <p:cNvSpPr txBox="1"/>
          <p:nvPr/>
        </p:nvSpPr>
        <p:spPr>
          <a:xfrm>
            <a:off x="5245600" y="3747317"/>
            <a:ext cx="1101762" cy="253916"/>
          </a:xfrm>
          <a:prstGeom prst="homePlate">
            <a:avLst>
              <a:gd name="adj" fmla="val 34128"/>
            </a:avLst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10/17〜11/7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2870227-C3DE-8FBB-4005-5BECB76CC6AB}"/>
              </a:ext>
            </a:extLst>
          </p:cNvPr>
          <p:cNvSpPr txBox="1"/>
          <p:nvPr/>
        </p:nvSpPr>
        <p:spPr>
          <a:xfrm>
            <a:off x="6347362" y="5701217"/>
            <a:ext cx="1175656" cy="253916"/>
          </a:xfrm>
          <a:prstGeom prst="homePlate">
            <a:avLst>
              <a:gd name="adj" fmla="val 34128"/>
            </a:avLst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11/19〜12/13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5513315-4364-ECD3-4B5B-3E82A4BB54D5}"/>
              </a:ext>
            </a:extLst>
          </p:cNvPr>
          <p:cNvSpPr txBox="1"/>
          <p:nvPr/>
        </p:nvSpPr>
        <p:spPr>
          <a:xfrm>
            <a:off x="7443851" y="6040733"/>
            <a:ext cx="857001" cy="253916"/>
          </a:xfrm>
          <a:prstGeom prst="homePlate">
            <a:avLst>
              <a:gd name="adj" fmla="val 34128"/>
            </a:avLst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12/12〜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285282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D994A8-8CE3-6FC4-AC9F-5916EA136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5">
            <a:extLst>
              <a:ext uri="{FF2B5EF4-FFF2-40B4-BE49-F238E27FC236}">
                <a16:creationId xmlns:a16="http://schemas.microsoft.com/office/drawing/2014/main" id="{870934B7-4E87-9D80-6BF4-5AF28BBFB5DF}"/>
              </a:ext>
            </a:extLst>
          </p:cNvPr>
          <p:cNvSpPr txBox="1">
            <a:spLocks/>
          </p:cNvSpPr>
          <p:nvPr/>
        </p:nvSpPr>
        <p:spPr>
          <a:xfrm>
            <a:off x="506020" y="81412"/>
            <a:ext cx="1134517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スポーツイベント情報</a:t>
            </a:r>
            <a:endParaRPr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83081D5D-19E2-14E7-8C91-1C553E0D70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2" name="テキスト プレースホルダー 1">
            <a:extLst>
              <a:ext uri="{FF2B5EF4-FFF2-40B4-BE49-F238E27FC236}">
                <a16:creationId xmlns:a16="http://schemas.microsoft.com/office/drawing/2014/main" id="{8289078C-2B18-9456-45BC-9C0C6FA161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kumimoji="1" lang="ja-JP" altLang="en-US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スポーツイベントカレンダー（</a:t>
            </a:r>
            <a:r>
              <a:rPr lang="en-US" altLang="ja-JP" dirty="0">
                <a:solidFill>
                  <a:srgbClr val="000048"/>
                </a:solidFill>
              </a:rPr>
              <a:t> 2026</a:t>
            </a:r>
            <a:r>
              <a:rPr lang="ja-JP" altLang="en-US">
                <a:solidFill>
                  <a:srgbClr val="000048"/>
                </a:solidFill>
              </a:rPr>
              <a:t>年</a:t>
            </a:r>
            <a:r>
              <a:rPr lang="en-US" altLang="ja-JP" dirty="0">
                <a:solidFill>
                  <a:srgbClr val="000048"/>
                </a:solidFill>
              </a:rPr>
              <a:t>10</a:t>
            </a:r>
            <a:r>
              <a:rPr lang="ja-JP" altLang="en-US">
                <a:solidFill>
                  <a:srgbClr val="000048"/>
                </a:solidFill>
              </a:rPr>
              <a:t>月～</a:t>
            </a:r>
            <a:r>
              <a:rPr lang="en-US" altLang="ja-JP" dirty="0">
                <a:solidFill>
                  <a:srgbClr val="000048"/>
                </a:solidFill>
              </a:rPr>
              <a:t>2027</a:t>
            </a:r>
            <a:r>
              <a:rPr lang="ja-JP" altLang="en-US">
                <a:solidFill>
                  <a:srgbClr val="000048"/>
                </a:solidFill>
              </a:rPr>
              <a:t>年</a:t>
            </a:r>
            <a:r>
              <a:rPr lang="en-US" altLang="ja-JP" dirty="0">
                <a:solidFill>
                  <a:srgbClr val="000048"/>
                </a:solidFill>
              </a:rPr>
              <a:t>3</a:t>
            </a:r>
            <a:r>
              <a:rPr lang="ja-JP" altLang="en-US">
                <a:solidFill>
                  <a:srgbClr val="000048"/>
                </a:solidFill>
              </a:rPr>
              <a:t>月）</a:t>
            </a:r>
            <a:endParaRPr kumimoji="1" lang="ja-JP" altLang="en-US" dirty="0">
              <a:solidFill>
                <a:srgbClr val="000048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798C213-B758-A401-9874-7D356EE3D1EE}"/>
              </a:ext>
            </a:extLst>
          </p:cNvPr>
          <p:cNvSpPr txBox="1"/>
          <p:nvPr/>
        </p:nvSpPr>
        <p:spPr>
          <a:xfrm>
            <a:off x="479425" y="1089025"/>
            <a:ext cx="11233149" cy="7648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・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 2026</a:t>
            </a: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年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10</a:t>
            </a: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月～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2027</a:t>
            </a: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年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3</a:t>
            </a: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月に</a:t>
            </a:r>
            <a: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予定されているスポーツイベントカレンダーです。予定のため、予告なく変更する場合がございます。</a:t>
            </a:r>
            <a:b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</a:br>
            <a: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 ・スポーツナビ内で特集を準備する可能性があるスポーツイベントは「特集」に「実施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/</a:t>
            </a:r>
            <a: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検討中」を記載しています。</a:t>
            </a:r>
            <a:b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</a:br>
            <a: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 ・予約型</a:t>
            </a:r>
            <a:r>
              <a:rPr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商品をご用意する特集は「予約型商品販売」の欄をご確認ください。</a:t>
            </a:r>
            <a:endParaRPr lang="ja-JP" altLang="en-US" kern="0" dirty="0">
              <a:solidFill>
                <a:srgbClr val="000000"/>
              </a:solidFill>
              <a:latin typeface="Meiryo"/>
              <a:ea typeface="Meiryo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A74516EF-4F39-A083-D494-819D242D5F13}"/>
              </a:ext>
            </a:extLst>
          </p:cNvPr>
          <p:cNvGraphicFramePr>
            <a:graphicFrameLocks noGrp="1"/>
          </p:cNvGraphicFramePr>
          <p:nvPr/>
        </p:nvGraphicFramePr>
        <p:xfrm>
          <a:off x="476250" y="2000250"/>
          <a:ext cx="11225580" cy="4379999"/>
        </p:xfrm>
        <a:graphic>
          <a:graphicData uri="http://schemas.openxmlformats.org/drawingml/2006/table">
            <a:tbl>
              <a:tblPr firstCol="1" bandRow="1"/>
              <a:tblGrid>
                <a:gridCol w="2547257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632177">
                  <a:extLst>
                    <a:ext uri="{9D8B030D-6E8A-4147-A177-3AD203B41FA5}">
                      <a16:colId xmlns:a16="http://schemas.microsoft.com/office/drawing/2014/main" val="3552954013"/>
                    </a:ext>
                  </a:extLst>
                </a:gridCol>
                <a:gridCol w="1407748">
                  <a:extLst>
                    <a:ext uri="{9D8B030D-6E8A-4147-A177-3AD203B41FA5}">
                      <a16:colId xmlns:a16="http://schemas.microsoft.com/office/drawing/2014/main" val="2307776938"/>
                    </a:ext>
                  </a:extLst>
                </a:gridCol>
                <a:gridCol w="1134834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069519">
                  <a:extLst>
                    <a:ext uri="{9D8B030D-6E8A-4147-A177-3AD203B41FA5}">
                      <a16:colId xmlns:a16="http://schemas.microsoft.com/office/drawing/2014/main" val="4104735292"/>
                    </a:ext>
                  </a:extLst>
                </a:gridCol>
                <a:gridCol w="1188670">
                  <a:extLst>
                    <a:ext uri="{9D8B030D-6E8A-4147-A177-3AD203B41FA5}">
                      <a16:colId xmlns:a16="http://schemas.microsoft.com/office/drawing/2014/main" val="1604736748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328914823"/>
                    </a:ext>
                  </a:extLst>
                </a:gridCol>
                <a:gridCol w="1167492">
                  <a:extLst>
                    <a:ext uri="{9D8B030D-6E8A-4147-A177-3AD203B41FA5}">
                      <a16:colId xmlns:a16="http://schemas.microsoft.com/office/drawing/2014/main" val="2829574965"/>
                    </a:ext>
                  </a:extLst>
                </a:gridCol>
                <a:gridCol w="1049183">
                  <a:extLst>
                    <a:ext uri="{9D8B030D-6E8A-4147-A177-3AD203B41FA5}">
                      <a16:colId xmlns:a16="http://schemas.microsoft.com/office/drawing/2014/main" val="1942057298"/>
                    </a:ext>
                  </a:extLst>
                </a:gridCol>
              </a:tblGrid>
              <a:tr h="243189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イベント名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000" b="1" i="0" u="none" strike="noStrike" kern="1200" noProof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特集</a:t>
                      </a:r>
                      <a:endParaRPr lang="ja-JP" sz="1000" b="0" i="0" u="none" strike="noStrike" kern="1200" noProof="0">
                        <a:solidFill>
                          <a:srgbClr val="000000"/>
                        </a:solidFill>
                        <a:latin typeface="Meiryo"/>
                        <a:ea typeface="Meiryo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ja-JP" altLang="en-US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予約型商品販売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202</a:t>
                      </a: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6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endParaRPr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h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202</a:t>
                      </a: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7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h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00410">
                <a:tc v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kumimoji="1"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v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kumimoji="1"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10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11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12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1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2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3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1647465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baseline="0" noProof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全日本フィギュアスケート</a:t>
                      </a:r>
                      <a:endParaRPr kumimoji="1" lang="en-US" altLang="ja-JP" sz="1000" b="0" i="0" u="none" strike="noStrike" kern="1200" baseline="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baseline="0" noProof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競馬</a:t>
                      </a:r>
                      <a:r>
                        <a:rPr kumimoji="1" lang="en-US" altLang="ja-JP" sz="1000" b="0" i="0" u="none" strike="noStrike" kern="1200" baseline="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kumimoji="1" lang="ja-JP" altLang="en-US" sz="1000" b="0" i="0" u="none" strike="noStrike" kern="1200" baseline="0" noProof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有馬記念</a:t>
                      </a:r>
                      <a:endParaRPr kumimoji="1" lang="en-US" altLang="ja-JP" sz="1000" b="0" i="0" u="none" strike="noStrike" kern="1200" baseline="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2244779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高校バスケ（ウィンターカップ）</a:t>
                      </a:r>
                      <a:endParaRPr kumimoji="1" lang="ja-JP" altLang="ja-JP" sz="1000" b="0" i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2785355"/>
                  </a:ext>
                </a:extLst>
              </a:tr>
              <a:tr h="33617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高校ラグビー（花園）</a:t>
                      </a:r>
                      <a:endParaRPr kumimoji="1" lang="ja-JP" altLang="ja-JP" sz="1000" b="0" i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5098159"/>
                  </a:ext>
                </a:extLst>
              </a:tr>
              <a:tr h="33617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高校サッカー選手権</a:t>
                      </a:r>
                      <a:endParaRPr kumimoji="1" lang="ja-JP" altLang="ja-JP" sz="1000" b="0" i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36173"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baseline="0" noProof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箱根駅伝</a:t>
                      </a:r>
                      <a:endParaRPr kumimoji="1" lang="en-US" altLang="ja-JP" sz="1000" b="0" i="0" u="none" strike="noStrike" kern="1200" baseline="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実施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販売予定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557795"/>
                  </a:ext>
                </a:extLst>
              </a:tr>
              <a:tr h="3361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サッカーアジアカップ</a:t>
                      </a:r>
                      <a:endParaRPr kumimoji="1" lang="en-US" altLang="ja-JP" sz="1000" b="0" i="0" u="none" strike="noStrike" kern="1200" baseline="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実施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販売予定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948773"/>
                  </a:ext>
                </a:extLst>
              </a:tr>
              <a:tr h="3361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バスケ</a:t>
                      </a:r>
                      <a:r>
                        <a:rPr kumimoji="1" lang="en-US" altLang="ja-JP" sz="1000" b="0" i="0" kern="1200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Bリーグオールスター</a:t>
                      </a:r>
                      <a:endParaRPr kumimoji="1" lang="ja-JP" altLang="ja-JP" sz="400" b="0" i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2721430"/>
                  </a:ext>
                </a:extLst>
              </a:tr>
              <a:tr h="3361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全豪テニス</a:t>
                      </a:r>
                      <a:endParaRPr kumimoji="1" lang="ja-JP" altLang="ja-JP" sz="1000" b="0" i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6257208"/>
                  </a:ext>
                </a:extLst>
              </a:tr>
              <a:tr h="3361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卓球日本選手権</a:t>
                      </a:r>
                      <a:endParaRPr kumimoji="1" lang="ja-JP" altLang="ja-JP" sz="1000" b="0" i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3996593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431F8EB-6AB9-AAF5-E2DB-DE9572E27109}"/>
              </a:ext>
            </a:extLst>
          </p:cNvPr>
          <p:cNvSpPr txBox="1"/>
          <p:nvPr/>
        </p:nvSpPr>
        <p:spPr>
          <a:xfrm>
            <a:off x="7743523" y="4183828"/>
            <a:ext cx="1097419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12/28</a:t>
            </a:r>
            <a:r>
              <a:rPr lang="ja-JP" altLang="en-US" sz="105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～</a:t>
            </a: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1/11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30A5B6E-D91E-D1C4-8D1B-478EC25D5A9F}"/>
              </a:ext>
            </a:extLst>
          </p:cNvPr>
          <p:cNvSpPr txBox="1"/>
          <p:nvPr/>
        </p:nvSpPr>
        <p:spPr>
          <a:xfrm>
            <a:off x="8568805" y="4898744"/>
            <a:ext cx="1151152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1/7</a:t>
            </a:r>
            <a:r>
              <a:rPr lang="ja-JP" altLang="en-US" sz="105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～</a:t>
            </a: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2/5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56871FF-C8FE-1FD9-585A-15A1C6A5CDDC}"/>
              </a:ext>
            </a:extLst>
          </p:cNvPr>
          <p:cNvSpPr txBox="1"/>
          <p:nvPr/>
        </p:nvSpPr>
        <p:spPr>
          <a:xfrm>
            <a:off x="8503487" y="4518255"/>
            <a:ext cx="741454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1/2〜3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6762757-B53C-574A-798C-4F2FCCCEF82E}"/>
              </a:ext>
            </a:extLst>
          </p:cNvPr>
          <p:cNvSpPr txBox="1"/>
          <p:nvPr/>
        </p:nvSpPr>
        <p:spPr>
          <a:xfrm>
            <a:off x="7743523" y="3792283"/>
            <a:ext cx="1038735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12/27</a:t>
            </a:r>
            <a:r>
              <a:rPr lang="ja-JP" altLang="en-US" sz="105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～</a:t>
            </a: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1/7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6D155536-53D0-D183-9911-52DC9BA5C32C}"/>
              </a:ext>
            </a:extLst>
          </p:cNvPr>
          <p:cNvSpPr txBox="1"/>
          <p:nvPr/>
        </p:nvSpPr>
        <p:spPr>
          <a:xfrm>
            <a:off x="8677472" y="5682996"/>
            <a:ext cx="1010105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1/18</a:t>
            </a:r>
            <a:r>
              <a:rPr lang="ja-JP" altLang="en-US" sz="105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～</a:t>
            </a: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2/1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675CD8AD-AC86-AEF0-448D-0A680A35A6A8}"/>
              </a:ext>
            </a:extLst>
          </p:cNvPr>
          <p:cNvSpPr txBox="1"/>
          <p:nvPr/>
        </p:nvSpPr>
        <p:spPr>
          <a:xfrm>
            <a:off x="7396615" y="2599825"/>
            <a:ext cx="981119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12/18</a:t>
            </a:r>
            <a:r>
              <a:rPr lang="ja-JP" altLang="en-US" sz="105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～</a:t>
            </a: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21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D6BAA232-99CF-A543-3B8A-E5EF854D4E0A}"/>
              </a:ext>
            </a:extLst>
          </p:cNvPr>
          <p:cNvSpPr txBox="1"/>
          <p:nvPr/>
        </p:nvSpPr>
        <p:spPr>
          <a:xfrm>
            <a:off x="7476812" y="3379098"/>
            <a:ext cx="981118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12/23〜29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A3FA8115-3F10-527A-EB98-37FB6BA5AF85}"/>
              </a:ext>
            </a:extLst>
          </p:cNvPr>
          <p:cNvSpPr txBox="1"/>
          <p:nvPr/>
        </p:nvSpPr>
        <p:spPr>
          <a:xfrm>
            <a:off x="8677472" y="6067866"/>
            <a:ext cx="896534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1/19〜24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98AAFF9-BCB9-6895-8B45-7371818DA90D}"/>
              </a:ext>
            </a:extLst>
          </p:cNvPr>
          <p:cNvSpPr txBox="1"/>
          <p:nvPr/>
        </p:nvSpPr>
        <p:spPr>
          <a:xfrm>
            <a:off x="8677472" y="5289254"/>
            <a:ext cx="896534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1/15〜17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69FC790-7A79-A297-9B9D-81865D3CA971}"/>
              </a:ext>
            </a:extLst>
          </p:cNvPr>
          <p:cNvSpPr txBox="1"/>
          <p:nvPr/>
        </p:nvSpPr>
        <p:spPr>
          <a:xfrm>
            <a:off x="7749460" y="2991370"/>
            <a:ext cx="678027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12/28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129926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445B02-A71A-5182-BD48-8D16E1C91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5">
            <a:extLst>
              <a:ext uri="{FF2B5EF4-FFF2-40B4-BE49-F238E27FC236}">
                <a16:creationId xmlns:a16="http://schemas.microsoft.com/office/drawing/2014/main" id="{E1C2DDA4-6250-2DB3-B8AC-ADED623E8625}"/>
              </a:ext>
            </a:extLst>
          </p:cNvPr>
          <p:cNvSpPr txBox="1">
            <a:spLocks/>
          </p:cNvSpPr>
          <p:nvPr/>
        </p:nvSpPr>
        <p:spPr>
          <a:xfrm>
            <a:off x="506020" y="81412"/>
            <a:ext cx="1134517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スポーツイベント情報</a:t>
            </a:r>
            <a:endParaRPr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28B7834F-9EBB-2052-D454-D4DB8B0D22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2" name="テキスト プレースホルダー 1">
            <a:extLst>
              <a:ext uri="{FF2B5EF4-FFF2-40B4-BE49-F238E27FC236}">
                <a16:creationId xmlns:a16="http://schemas.microsoft.com/office/drawing/2014/main" id="{A8964CD3-DD1B-97D3-9264-37B1807D67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7808" y="252000"/>
            <a:ext cx="8136904" cy="335028"/>
          </a:xfrm>
        </p:spPr>
        <p:txBody>
          <a:bodyPr/>
          <a:lstStyle/>
          <a:p>
            <a:r>
              <a:rPr kumimoji="1" lang="ja-JP" altLang="en-US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スポーツイベントカレンダー（</a:t>
            </a:r>
            <a:r>
              <a:rPr lang="en-US" altLang="ja-JP" dirty="0">
                <a:solidFill>
                  <a:srgbClr val="000048"/>
                </a:solidFill>
              </a:rPr>
              <a:t> 2026</a:t>
            </a:r>
            <a:r>
              <a:rPr lang="ja-JP" altLang="en-US">
                <a:solidFill>
                  <a:srgbClr val="000048"/>
                </a:solidFill>
              </a:rPr>
              <a:t>年</a:t>
            </a:r>
            <a:r>
              <a:rPr lang="en-US" altLang="ja-JP" dirty="0">
                <a:solidFill>
                  <a:srgbClr val="000048"/>
                </a:solidFill>
              </a:rPr>
              <a:t>10</a:t>
            </a:r>
            <a:r>
              <a:rPr lang="ja-JP" altLang="en-US">
                <a:solidFill>
                  <a:srgbClr val="000048"/>
                </a:solidFill>
              </a:rPr>
              <a:t>月～</a:t>
            </a:r>
            <a:r>
              <a:rPr lang="en-US" altLang="ja-JP" dirty="0">
                <a:solidFill>
                  <a:srgbClr val="000048"/>
                </a:solidFill>
              </a:rPr>
              <a:t>2027</a:t>
            </a:r>
            <a:r>
              <a:rPr lang="ja-JP" altLang="en-US">
                <a:solidFill>
                  <a:srgbClr val="000048"/>
                </a:solidFill>
              </a:rPr>
              <a:t>年</a:t>
            </a:r>
            <a:r>
              <a:rPr lang="en-US" altLang="ja-JP" dirty="0">
                <a:solidFill>
                  <a:srgbClr val="000048"/>
                </a:solidFill>
              </a:rPr>
              <a:t>3</a:t>
            </a:r>
            <a:r>
              <a:rPr lang="ja-JP" altLang="en-US">
                <a:solidFill>
                  <a:srgbClr val="000048"/>
                </a:solidFill>
              </a:rPr>
              <a:t>月）</a:t>
            </a:r>
            <a:endParaRPr kumimoji="1" lang="ja-JP" altLang="en-US" dirty="0">
              <a:solidFill>
                <a:srgbClr val="000048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332FDFF-DBBD-2AAC-988D-1B1D8E362E3C}"/>
              </a:ext>
            </a:extLst>
          </p:cNvPr>
          <p:cNvSpPr txBox="1"/>
          <p:nvPr/>
        </p:nvSpPr>
        <p:spPr>
          <a:xfrm>
            <a:off x="479425" y="1089025"/>
            <a:ext cx="11233149" cy="7648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・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 2026</a:t>
            </a: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年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10</a:t>
            </a: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月～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2027</a:t>
            </a: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年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3</a:t>
            </a:r>
            <a:r>
              <a:rPr kumimoji="0" lang="ja-JP" altLang="en-US" sz="1400" kern="0">
                <a:solidFill>
                  <a:srgbClr val="0D0D0D"/>
                </a:solidFill>
                <a:latin typeface="Meiryo"/>
                <a:ea typeface="Meiryo"/>
              </a:rPr>
              <a:t>月に</a:t>
            </a:r>
            <a: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予定されているスポーツイベントカレンダーです。予定のため、予告なく変更する場合がございます。</a:t>
            </a:r>
            <a:b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</a:br>
            <a: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 ・スポーツナビ内で特集を準備する可能性があるスポーツイベントは「特集」に「実施</a:t>
            </a:r>
            <a:r>
              <a:rPr kumimoji="0" lang="en-US" altLang="ja-JP" sz="1400" kern="0" dirty="0">
                <a:solidFill>
                  <a:srgbClr val="0D0D0D"/>
                </a:solidFill>
                <a:latin typeface="Meiryo"/>
                <a:ea typeface="Meiryo"/>
              </a:rPr>
              <a:t>/</a:t>
            </a:r>
            <a: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検討中」を記載しています。</a:t>
            </a:r>
            <a:b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</a:br>
            <a:r>
              <a:rPr kumimoji="0"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 ・予約型</a:t>
            </a:r>
            <a:r>
              <a:rPr lang="ja-JP" altLang="en-US" sz="1400" kern="0" dirty="0">
                <a:solidFill>
                  <a:srgbClr val="0D0D0D"/>
                </a:solidFill>
                <a:latin typeface="Meiryo"/>
                <a:ea typeface="Meiryo"/>
              </a:rPr>
              <a:t>商品をご用意する特集は「予約型商品販売」の欄をご確認ください。</a:t>
            </a:r>
            <a:endParaRPr lang="ja-JP" altLang="en-US" kern="0" dirty="0">
              <a:solidFill>
                <a:srgbClr val="000000"/>
              </a:solidFill>
              <a:latin typeface="Meiryo"/>
              <a:ea typeface="Meiryo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5ED0D02D-BD44-4076-4E05-E6BAF588225E}"/>
              </a:ext>
            </a:extLst>
          </p:cNvPr>
          <p:cNvGraphicFramePr>
            <a:graphicFrameLocks noGrp="1"/>
          </p:cNvGraphicFramePr>
          <p:nvPr/>
        </p:nvGraphicFramePr>
        <p:xfrm>
          <a:off x="476250" y="2000250"/>
          <a:ext cx="11225580" cy="4038269"/>
        </p:xfrm>
        <a:graphic>
          <a:graphicData uri="http://schemas.openxmlformats.org/drawingml/2006/table">
            <a:tbl>
              <a:tblPr firstCol="1" bandRow="1"/>
              <a:tblGrid>
                <a:gridCol w="2547257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632177">
                  <a:extLst>
                    <a:ext uri="{9D8B030D-6E8A-4147-A177-3AD203B41FA5}">
                      <a16:colId xmlns:a16="http://schemas.microsoft.com/office/drawing/2014/main" val="3552954013"/>
                    </a:ext>
                  </a:extLst>
                </a:gridCol>
                <a:gridCol w="1407748">
                  <a:extLst>
                    <a:ext uri="{9D8B030D-6E8A-4147-A177-3AD203B41FA5}">
                      <a16:colId xmlns:a16="http://schemas.microsoft.com/office/drawing/2014/main" val="2307776938"/>
                    </a:ext>
                  </a:extLst>
                </a:gridCol>
                <a:gridCol w="1134834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069519">
                  <a:extLst>
                    <a:ext uri="{9D8B030D-6E8A-4147-A177-3AD203B41FA5}">
                      <a16:colId xmlns:a16="http://schemas.microsoft.com/office/drawing/2014/main" val="4104735292"/>
                    </a:ext>
                  </a:extLst>
                </a:gridCol>
                <a:gridCol w="1188670">
                  <a:extLst>
                    <a:ext uri="{9D8B030D-6E8A-4147-A177-3AD203B41FA5}">
                      <a16:colId xmlns:a16="http://schemas.microsoft.com/office/drawing/2014/main" val="1604736748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328914823"/>
                    </a:ext>
                  </a:extLst>
                </a:gridCol>
                <a:gridCol w="1167492">
                  <a:extLst>
                    <a:ext uri="{9D8B030D-6E8A-4147-A177-3AD203B41FA5}">
                      <a16:colId xmlns:a16="http://schemas.microsoft.com/office/drawing/2014/main" val="2829574965"/>
                    </a:ext>
                  </a:extLst>
                </a:gridCol>
                <a:gridCol w="1049183">
                  <a:extLst>
                    <a:ext uri="{9D8B030D-6E8A-4147-A177-3AD203B41FA5}">
                      <a16:colId xmlns:a16="http://schemas.microsoft.com/office/drawing/2014/main" val="1942057298"/>
                    </a:ext>
                  </a:extLst>
                </a:gridCol>
              </a:tblGrid>
              <a:tr h="243189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イベント名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000" b="1" i="0" u="none" strike="noStrike" kern="1200" noProof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特集</a:t>
                      </a:r>
                      <a:endParaRPr lang="ja-JP" sz="1000" b="0" i="0" u="none" strike="noStrike" kern="1200" noProof="0">
                        <a:solidFill>
                          <a:srgbClr val="000000"/>
                        </a:solidFill>
                        <a:latin typeface="Meiryo"/>
                        <a:ea typeface="Meiryo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ja-JP" altLang="en-US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予約型商品販売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202</a:t>
                      </a: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6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endParaRPr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h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2027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endParaRPr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h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00410">
                <a:tc v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kumimoji="1"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 vMerge="1">
                  <a:txBody>
                    <a:bodyPr/>
                    <a:lstStyle/>
                    <a:p>
                      <a:pPr defTabSz="914400">
                        <a:tabLst/>
                        <a:defRPr/>
                      </a:pPr>
                      <a:endParaRPr kumimoji="1" lang="ja-JP"/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10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11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12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1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2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altLang="ja-JP" sz="1000" b="1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3</a:t>
                      </a:r>
                      <a:r>
                        <a:rPr lang="ja-JP" altLang="en-US" sz="1000" b="1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endParaRPr kumimoji="1" lang="ja-JP" altLang="en-US" sz="1000" b="1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45720" marR="45720" marT="0" marB="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1647465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ja-JP" sz="105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Bリーグドラフト</a:t>
                      </a:r>
                      <a:endParaRPr kumimoji="1" lang="en-US" altLang="ja-JP" sz="500" b="0" i="0" u="none" strike="noStrike" kern="1200" baseline="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dirty="0">
                        <a:solidFill>
                          <a:srgbClr val="0D0D0D"/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3617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en-US" altLang="ja-JP" sz="1000" b="0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kumimoji="1" lang="ja-JP" altLang="en-US" sz="1000" b="0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サッカー</a:t>
                      </a:r>
                      <a:r>
                        <a:rPr kumimoji="1" lang="en-US" altLang="ja-JP" sz="1000" b="0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J</a:t>
                      </a:r>
                      <a:r>
                        <a:rPr kumimoji="1" lang="ja-JP" altLang="en-US" sz="1000" b="0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リーグ再開</a:t>
                      </a:r>
                      <a:endParaRPr kumimoji="1" lang="ja-JP" altLang="ja-JP" sz="1000" b="0" i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MLB</a:t>
                      </a:r>
                      <a:r>
                        <a:rPr kumimoji="1" lang="en-US" altLang="ja-JP" sz="1000" b="0" i="0" kern="1200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オープン戦</a:t>
                      </a:r>
                      <a:endParaRPr kumimoji="1" lang="ja-JP" altLang="ja-JP" sz="1000">
                        <a:solidFill>
                          <a:schemeClr val="bg1"/>
                        </a:solidFill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927922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プロ野球</a:t>
                      </a:r>
                      <a:r>
                        <a:rPr kumimoji="1" lang="en-US" altLang="ja-JP" sz="10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オープン戦</a:t>
                      </a:r>
                      <a:endParaRPr kumimoji="1" lang="ja-JP" altLang="ja-JP" sz="1000">
                        <a:solidFill>
                          <a:schemeClr val="bg1"/>
                        </a:solidFill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4392427"/>
                  </a:ext>
                </a:extLst>
              </a:tr>
              <a:tr h="33617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世界フィギュア</a:t>
                      </a: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スケート選手権</a:t>
                      </a:r>
                      <a:endParaRPr kumimoji="1" lang="ja-JP" altLang="en-US" sz="1000" b="0" i="0" u="none" strike="noStrike" kern="1200" baseline="0" noProof="0">
                        <a:solidFill>
                          <a:schemeClr val="bg1"/>
                        </a:solidFill>
                        <a:latin typeface="Meiryo"/>
                        <a:ea typeface="Meiryo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10000"/>
                        </a:lnSpc>
                        <a:buNone/>
                      </a:pPr>
                      <a:endParaRPr kumimoji="1" lang="ja-JP" altLang="en-US" sz="1000" b="0" kern="120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>
                      <a:solidFill>
                        <a:srgbClr val="FFFFFF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5098159"/>
                  </a:ext>
                </a:extLst>
              </a:tr>
              <a:tr h="33617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F1</a:t>
                      </a:r>
                      <a:r>
                        <a:rPr kumimoji="1" lang="en-US" altLang="ja-JP" sz="1000" b="0" i="0" kern="1200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開幕</a:t>
                      </a:r>
                      <a:endParaRPr kumimoji="1" lang="ja-JP" altLang="ja-JP" sz="1000" b="0" i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361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センバツ高校野球</a:t>
                      </a:r>
                      <a:endParaRPr kumimoji="1" lang="ja-JP" altLang="ja-JP" sz="1000" b="0" i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" b="0" i="0" u="none" strike="noStrike" kern="1200" baseline="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756934"/>
                  </a:ext>
                </a:extLst>
              </a:tr>
              <a:tr h="33617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MLB開幕</a:t>
                      </a:r>
                      <a:endParaRPr kumimoji="1" lang="ja-JP" altLang="en-US" sz="1000" b="0" i="0" u="none" strike="noStrike" kern="1200" baseline="0" noProof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" b="0" i="0" u="none" strike="noStrike" kern="1200" baseline="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ー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275840"/>
                  </a:ext>
                </a:extLst>
              </a:tr>
              <a:tr h="336173">
                <a:tc>
                  <a:txBody>
                    <a:bodyPr/>
                    <a:lstStyle/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プロ野球</a:t>
                      </a:r>
                      <a:r>
                        <a:rPr kumimoji="1" lang="en-US" altLang="ja-JP" sz="10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ja-JP" sz="1000" b="0" i="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開幕</a:t>
                      </a:r>
                      <a:endParaRPr kumimoji="1" lang="en-US" altLang="ja-JP" sz="100" b="0" i="0" u="none" strike="noStrike" kern="1200" baseline="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実施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ctr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販売予定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>
                      <a:solidFill>
                        <a:srgbClr val="FFFFFF"/>
                      </a:solidFill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lvl="0" indent="0" algn="l" defTabSz="914423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endParaRPr kumimoji="1" lang="ja-JP" altLang="en-US" sz="1000" b="0" kern="1200" noProof="0" dirty="0">
                        <a:solidFill>
                          <a:srgbClr val="0D0D0D"/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>
                      <a:solidFill>
                        <a:srgbClr val="FFFFFF"/>
                      </a:solidFill>
                    </a:lnL>
                    <a:lnR w="28575">
                      <a:solidFill>
                        <a:srgbClr val="FFFFFF"/>
                      </a:solidFill>
                    </a:lnR>
                    <a:lnT w="28575">
                      <a:solidFill>
                        <a:srgbClr val="FFFFFF"/>
                      </a:solidFill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00003E">
                        <a:alpha val="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557795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678FCD3-868D-4B69-55A3-F9E67D0DE818}"/>
              </a:ext>
            </a:extLst>
          </p:cNvPr>
          <p:cNvSpPr txBox="1"/>
          <p:nvPr/>
        </p:nvSpPr>
        <p:spPr>
          <a:xfrm>
            <a:off x="10840960" y="4154445"/>
            <a:ext cx="872173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3/17〜21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FC47307-D5B3-E30A-2837-7CE9BEF154FF}"/>
              </a:ext>
            </a:extLst>
          </p:cNvPr>
          <p:cNvSpPr txBox="1"/>
          <p:nvPr/>
        </p:nvSpPr>
        <p:spPr>
          <a:xfrm>
            <a:off x="8868913" y="2622338"/>
            <a:ext cx="588794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1/28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7D707A4-CE5A-94D0-6ACD-97DC87CC8B03}"/>
              </a:ext>
            </a:extLst>
          </p:cNvPr>
          <p:cNvSpPr txBox="1"/>
          <p:nvPr/>
        </p:nvSpPr>
        <p:spPr>
          <a:xfrm>
            <a:off x="10840960" y="4524310"/>
            <a:ext cx="862422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3</a:t>
            </a:r>
            <a:r>
              <a:rPr lang="ja-JP" altLang="en-US" sz="105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月</a:t>
            </a: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〜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0468530-1C76-3FC9-E3BF-3EFFE29E2A12}"/>
              </a:ext>
            </a:extLst>
          </p:cNvPr>
          <p:cNvSpPr txBox="1"/>
          <p:nvPr/>
        </p:nvSpPr>
        <p:spPr>
          <a:xfrm>
            <a:off x="10044660" y="2995312"/>
            <a:ext cx="769958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2/13〜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7D41DF1-B4F9-2E9F-3945-CB5679D87C20}"/>
              </a:ext>
            </a:extLst>
          </p:cNvPr>
          <p:cNvSpPr txBox="1"/>
          <p:nvPr/>
        </p:nvSpPr>
        <p:spPr>
          <a:xfrm>
            <a:off x="10840960" y="4902972"/>
            <a:ext cx="950964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3</a:t>
            </a:r>
            <a:r>
              <a:rPr lang="ja-JP" altLang="en-US" sz="105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月中旬</a:t>
            </a: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〜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25BF71C-B3F0-52C0-BFBE-60C7B59BCF99}"/>
              </a:ext>
            </a:extLst>
          </p:cNvPr>
          <p:cNvSpPr txBox="1"/>
          <p:nvPr/>
        </p:nvSpPr>
        <p:spPr>
          <a:xfrm>
            <a:off x="10967627" y="5752168"/>
            <a:ext cx="744947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3/26〜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80B1360-704F-705D-5CF7-50CC3FC14251}"/>
              </a:ext>
            </a:extLst>
          </p:cNvPr>
          <p:cNvSpPr txBox="1"/>
          <p:nvPr/>
        </p:nvSpPr>
        <p:spPr>
          <a:xfrm>
            <a:off x="10943968" y="5327569"/>
            <a:ext cx="744947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3/24〜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A3B0CC6-4DFE-5E67-BB92-DFB2236CEFF2}"/>
              </a:ext>
            </a:extLst>
          </p:cNvPr>
          <p:cNvSpPr txBox="1"/>
          <p:nvPr/>
        </p:nvSpPr>
        <p:spPr>
          <a:xfrm>
            <a:off x="10044659" y="3398040"/>
            <a:ext cx="1088457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2</a:t>
            </a:r>
            <a:r>
              <a:rPr lang="ja-JP" altLang="en-US" sz="105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月中旬</a:t>
            </a: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〜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666FCC7-D3F4-EACB-2A68-71021F42F6DA}"/>
              </a:ext>
            </a:extLst>
          </p:cNvPr>
          <p:cNvSpPr txBox="1"/>
          <p:nvPr/>
        </p:nvSpPr>
        <p:spPr>
          <a:xfrm>
            <a:off x="10046935" y="3758856"/>
            <a:ext cx="1088457" cy="253916"/>
          </a:xfrm>
          <a:prstGeom prst="homePlate">
            <a:avLst/>
          </a:prstGeom>
          <a:solidFill>
            <a:srgbClr val="000048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2</a:t>
            </a:r>
            <a:r>
              <a:rPr lang="ja-JP" altLang="en-US" sz="105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月中旬</a:t>
            </a:r>
            <a:r>
              <a:rPr lang="en-US" altLang="ja-JP" sz="105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〜</a:t>
            </a:r>
            <a:endParaRPr lang="ja-JP" altLang="en-US" sz="105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49080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プレースホルダー 10">
            <a:extLst>
              <a:ext uri="{FF2B5EF4-FFF2-40B4-BE49-F238E27FC236}">
                <a16:creationId xmlns:a16="http://schemas.microsoft.com/office/drawing/2014/main" id="{83FBD00F-77AA-93C7-31A2-FA74AFB2399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137" b="137"/>
          <a:stretch/>
        </p:blipFill>
        <p:spPr>
          <a:solidFill>
            <a:srgbClr val="FFFFFF"/>
          </a:solidFill>
        </p:spPr>
      </p:pic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4A29292-73BA-9A2F-5F05-E36BF8F774F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ja-JP" altLang="en-US" dirty="0"/>
              <a:t>概要</a:t>
            </a:r>
            <a:endParaRPr kumimoji="1"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674F640-62D4-F9A0-1F1C-08F19ECDCC0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ja-JP" dirty="0"/>
              <a:t>01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153478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318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4871123-58EC-38C7-510E-1AE2E9D473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defRPr/>
            </a:pPr>
            <a:r>
              <a:rPr lang="ja-JP" altLang="en-US" dirty="0"/>
              <a:t>この資料について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42F28FB-EB91-1ECF-3548-F0E5DE789368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498782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概要</a:t>
            </a: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9A74C0EE-3031-5F64-7DD4-9AD8C76FF1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DC0E71C-C6E4-BF44-C55A-7C06F1EF29AE}"/>
              </a:ext>
            </a:extLst>
          </p:cNvPr>
          <p:cNvSpPr txBox="1"/>
          <p:nvPr/>
        </p:nvSpPr>
        <p:spPr>
          <a:xfrm>
            <a:off x="557172" y="1063276"/>
            <a:ext cx="10798175" cy="301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ja-JP" altLang="en-US" sz="1600" dirty="0">
                <a:solidFill>
                  <a:srgbClr val="0D0D0D"/>
                </a:solidFill>
                <a:latin typeface="Meiryo" panose="020B0604030504040204" pitchFamily="34" charset="-128"/>
              </a:rPr>
              <a:t>本資料はスポーツナビのセールスシートです。その他商品のセールスシートや販促資料は下記をご覧ください</a:t>
            </a:r>
            <a:endParaRPr lang="en-US" altLang="ja-JP" sz="1600" dirty="0">
              <a:solidFill>
                <a:srgbClr val="0D0D0D"/>
              </a:solidFill>
              <a:latin typeface="Meiryo" panose="020B0604030504040204" pitchFamily="34" charset="-128"/>
            </a:endParaRPr>
          </a:p>
        </p:txBody>
      </p:sp>
      <p:graphicFrame>
        <p:nvGraphicFramePr>
          <p:cNvPr id="8" name="表 4">
            <a:extLst>
              <a:ext uri="{FF2B5EF4-FFF2-40B4-BE49-F238E27FC236}">
                <a16:creationId xmlns:a16="http://schemas.microsoft.com/office/drawing/2014/main" id="{C6FAE239-7433-4BA0-B9C1-0701274ED9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436447"/>
              </p:ext>
            </p:extLst>
          </p:nvPr>
        </p:nvGraphicFramePr>
        <p:xfrm>
          <a:off x="479425" y="1661538"/>
          <a:ext cx="11371022" cy="3520546"/>
        </p:xfrm>
        <a:graphic>
          <a:graphicData uri="http://schemas.openxmlformats.org/drawingml/2006/table">
            <a:tbl>
              <a:tblPr/>
              <a:tblGrid>
                <a:gridCol w="4692938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6678084">
                  <a:extLst>
                    <a:ext uri="{9D8B030D-6E8A-4147-A177-3AD203B41FA5}">
                      <a16:colId xmlns:a16="http://schemas.microsoft.com/office/drawing/2014/main" val="687840856"/>
                    </a:ext>
                  </a:extLst>
                </a:gridCol>
              </a:tblGrid>
              <a:tr h="50569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ドキュメント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URL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504597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ヤフー広告 ディスプレイ広告（予約型）　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r>
                        <a:rPr kumimoji="1" lang="ja-JP" altLang="en-US" sz="1000" b="1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スポーツナビ　セールスシート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ja-JP" altLang="en-US" sz="1000" b="1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こちらの資料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504597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ヤフー広告 ディスプレイ広告（予約型）　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その他商品セールスシート一覧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kumimoji="1" lang="en-US" altLang="ja-JP" sz="1000" b="0" i="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https://portal.yadui.business.yahoo.co.jp/agencyportal/873240/</a:t>
                      </a:r>
                      <a:r>
                        <a:rPr kumimoji="1" lang="en-US" altLang="ja-JP" sz="1000" b="0" i="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kumimoji="1" lang="ja-JP" altLang="en-US" sz="100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（エージェンシーポータル）</a:t>
                      </a:r>
                    </a:p>
                    <a:p>
                      <a:r>
                        <a:rPr kumimoji="1" lang="en-US" altLang="ja-JP" sz="10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https://www.lycbiz.com/jp/download/</a:t>
                      </a:r>
                      <a:r>
                        <a:rPr kumimoji="1" lang="en-US" altLang="ja-JP" sz="10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en-US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 </a:t>
                      </a:r>
                      <a:r>
                        <a:rPr kumimoji="1" lang="en-US" altLang="ja-JP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for Business</a:t>
                      </a:r>
                      <a:r>
                        <a:rPr kumimoji="1" lang="ja-JP" altLang="en-US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711322"/>
                  </a:ext>
                </a:extLst>
              </a:tr>
              <a:tr h="498233">
                <a:tc>
                  <a:txBody>
                    <a:bodyPr/>
                    <a:lstStyle/>
                    <a:p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ヤフー広告 ディスプレイ広告（予約型）　フォーマットガイド</a:t>
                      </a:r>
                      <a:endParaRPr kumimoji="1" lang="ja-JP" altLang="en-US" dirty="0"/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https://portal.yadui.business.yahoo.co.jp/agencyportal/30335704/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en-US" sz="100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ja-JP" altLang="en-US" sz="1000" b="0" i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エージェンシーポータル）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708088"/>
                  </a:ext>
                </a:extLst>
              </a:tr>
              <a:tr h="498233">
                <a:tc>
                  <a:txBody>
                    <a:bodyPr/>
                    <a:lstStyle/>
                    <a:p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ヤフー広告 ディスプレイ広告（予約型）　事例カタログ</a:t>
                      </a:r>
                      <a:endParaRPr kumimoji="1" lang="ja-JP" altLang="en-US" dirty="0"/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3E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975986"/>
                  </a:ext>
                </a:extLst>
              </a:tr>
              <a:tr h="1009194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 媒体資料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 JAPAN 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サービス媒体資料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https://www.lycbiz.com/jp/download/</a:t>
                      </a:r>
                      <a:r>
                        <a:rPr kumimoji="1" lang="en-US" altLang="ja-JP" sz="1000" b="0" i="0" kern="1200" dirty="0">
                          <a:solidFill>
                            <a:srgbClr val="002A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ja-JP" altLang="en-US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</a:t>
                      </a:r>
                      <a:r>
                        <a:rPr kumimoji="1" lang="en-US" altLang="ja-JP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LINE</a:t>
                      </a:r>
                      <a:r>
                        <a:rPr kumimoji="1" lang="ja-JP" altLang="en-US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ヤフー </a:t>
                      </a:r>
                      <a:r>
                        <a:rPr kumimoji="1" lang="en-US" altLang="ja-JP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for Business</a:t>
                      </a:r>
                      <a:r>
                        <a:rPr kumimoji="1" lang="ja-JP" altLang="en-US" sz="1000" b="0" i="0" kern="1200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48">
                        <a:alpha val="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123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68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F786E-33B8-5B43-3D0E-069EBEACAC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83382DD-0571-1D23-5663-0D9B9F789F4C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498782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概要</a:t>
            </a:r>
          </a:p>
        </p:txBody>
      </p:sp>
      <p:pic>
        <p:nvPicPr>
          <p:cNvPr id="7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4D1749B8-C299-07C5-D7CD-0AA731D0DD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4" name="テキスト プレースホルダー 1">
            <a:extLst>
              <a:ext uri="{FF2B5EF4-FFF2-40B4-BE49-F238E27FC236}">
                <a16:creationId xmlns:a16="http://schemas.microsoft.com/office/drawing/2014/main" id="{10520842-9572-15A2-E8CB-A109CF290E74}"/>
              </a:ext>
            </a:extLst>
          </p:cNvPr>
          <p:cNvSpPr txBox="1">
            <a:spLocks noGrp="1"/>
          </p:cNvSpPr>
          <p:nvPr>
            <p:ph type="body" sz="quarter" idx="10"/>
          </p:nvPr>
        </p:nvSpPr>
        <p:spPr>
          <a:xfrm>
            <a:off x="1887538" y="252413"/>
            <a:ext cx="8137525" cy="334962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>
                <a:solidFill>
                  <a:srgbClr val="000048"/>
                </a:solidFill>
              </a:rPr>
              <a:t>スポーツナビ</a:t>
            </a:r>
            <a:r>
              <a:rPr kumimoji="1" lang="ja-JP" altLang="en-US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1" lang="en-US" altLang="ja-JP" dirty="0">
              <a:solidFill>
                <a:srgbClr val="000048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en-US" altLang="ja-JP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2026</a:t>
            </a:r>
            <a:r>
              <a:rPr kumimoji="1" lang="ja-JP" altLang="en-US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月</a:t>
            </a:r>
            <a:r>
              <a:rPr kumimoji="1" lang="en-US" altLang="ja-JP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~202</a:t>
            </a:r>
            <a:r>
              <a:rPr lang="en-US" altLang="ja-JP" dirty="0">
                <a:solidFill>
                  <a:srgbClr val="000048"/>
                </a:solidFill>
              </a:rPr>
              <a:t>7</a:t>
            </a:r>
            <a:r>
              <a:rPr kumimoji="1" lang="ja-JP" altLang="en-US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dirty="0">
                <a:solidFill>
                  <a:srgbClr val="000048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月商品 変更点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9BC6A4C6-D4D4-AD25-EF7B-6AD8938C66CA}"/>
              </a:ext>
            </a:extLst>
          </p:cNvPr>
          <p:cNvSpPr txBox="1"/>
          <p:nvPr/>
        </p:nvSpPr>
        <p:spPr>
          <a:xfrm>
            <a:off x="6261519" y="587375"/>
            <a:ext cx="3029676" cy="15234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スポーツナビ（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2026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sz="9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2026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sz="9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月）からの変更点</a:t>
            </a:r>
          </a:p>
        </p:txBody>
      </p:sp>
      <p:sp>
        <p:nvSpPr>
          <p:cNvPr id="2" name="角丸四角形 3">
            <a:extLst>
              <a:ext uri="{FF2B5EF4-FFF2-40B4-BE49-F238E27FC236}">
                <a16:creationId xmlns:a16="http://schemas.microsoft.com/office/drawing/2014/main" id="{6AB87EB4-7513-663E-0403-14EFECACC9FA}"/>
              </a:ext>
            </a:extLst>
          </p:cNvPr>
          <p:cNvSpPr/>
          <p:nvPr/>
        </p:nvSpPr>
        <p:spPr>
          <a:xfrm>
            <a:off x="479425" y="2910397"/>
            <a:ext cx="11233150" cy="645319"/>
          </a:xfrm>
          <a:prstGeom prst="roundRect">
            <a:avLst>
              <a:gd name="adj" fmla="val 8047"/>
            </a:avLst>
          </a:prstGeom>
          <a:noFill/>
          <a:ln w="15875">
            <a:noFill/>
          </a:ln>
        </p:spPr>
        <p:txBody>
          <a:bodyPr wrap="square"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b="1" spc="300" dirty="0">
                <a:solidFill>
                  <a:srgbClr val="0D0C0D"/>
                </a:solidFill>
                <a:latin typeface="Meiryo"/>
                <a:ea typeface="Meiryo"/>
              </a:rPr>
              <a:t>掲載期間</a:t>
            </a:r>
            <a:r>
              <a:rPr lang="en-US" altLang="ja-JP" sz="2000" b="1" spc="300" dirty="0">
                <a:solidFill>
                  <a:srgbClr val="0D0C0D"/>
                </a:solidFill>
                <a:latin typeface="Meiryo"/>
                <a:ea typeface="Meiryo"/>
              </a:rPr>
              <a:t>2026年9月30日</a:t>
            </a:r>
            <a:r>
              <a:rPr lang="ja-JP" altLang="en-US" sz="2000" b="1" spc="300" dirty="0">
                <a:solidFill>
                  <a:srgbClr val="0D0C0D"/>
                </a:solidFill>
                <a:latin typeface="Meiryo"/>
                <a:ea typeface="Meiryo"/>
              </a:rPr>
              <a:t>までの商品がご好評につき、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000" b="1" spc="300" dirty="0">
                <a:solidFill>
                  <a:srgbClr val="0D0C0D"/>
                </a:solidFill>
                <a:latin typeface="Meiryo"/>
                <a:ea typeface="Meiryo"/>
              </a:rPr>
              <a:t>掲載期間のみ変更した商品を</a:t>
            </a:r>
            <a:r>
              <a:rPr lang="en-US" altLang="ja-JP" sz="2000" b="1" spc="300" dirty="0">
                <a:solidFill>
                  <a:srgbClr val="0D0C0D"/>
                </a:solidFill>
                <a:latin typeface="Meiryo"/>
                <a:ea typeface="Meiryo"/>
              </a:rPr>
              <a:t>2026年7月29日</a:t>
            </a:r>
            <a:r>
              <a:rPr lang="ja-JP" altLang="en-US" sz="2000" b="1" spc="300" dirty="0">
                <a:solidFill>
                  <a:srgbClr val="0D0C0D"/>
                </a:solidFill>
                <a:latin typeface="Meiryo"/>
                <a:ea typeface="Meiryo"/>
              </a:rPr>
              <a:t>に新たにリリースしました。</a:t>
            </a:r>
            <a:endParaRPr lang="en-US" altLang="ja-JP" sz="2000" b="1" spc="300" dirty="0">
              <a:solidFill>
                <a:srgbClr val="0D0C0D"/>
              </a:solidFill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319107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1B379-B7C3-C662-85F5-28D3F6CB8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1F1F439-316F-C51E-E417-93F266FB0B0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ja-JP" altLang="en-US" dirty="0"/>
              <a:t>商品スペック</a:t>
            </a:r>
            <a:endParaRPr kumimoji="1"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E69C2E0-C32E-FD04-F975-121BD3AD095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ja-JP" dirty="0"/>
              <a:t>02</a:t>
            </a:r>
            <a:endParaRPr lang="ja-JP" altLang="en-US" dirty="0"/>
          </a:p>
        </p:txBody>
      </p:sp>
      <p:pic>
        <p:nvPicPr>
          <p:cNvPr id="7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9D8706D8-12D4-D54D-6658-B4BAA5A5B11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00" b="3900"/>
          <a:stretch/>
        </p:blipFill>
        <p:spPr>
          <a:xfrm>
            <a:off x="5302859" y="3110988"/>
            <a:ext cx="1586282" cy="1464484"/>
          </a:xfrm>
        </p:spPr>
      </p:pic>
    </p:spTree>
    <p:extLst>
      <p:ext uri="{BB962C8B-B14F-4D97-AF65-F5344CB8AC3E}">
        <p14:creationId xmlns:p14="http://schemas.microsoft.com/office/powerpoint/2010/main" val="462595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1AD5C-A0C1-1467-5476-DE925CF5ED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E9F69D5-38BD-F86C-F972-15A38DD071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defRPr/>
            </a:pPr>
            <a:r>
              <a:rPr lang="ja-JP" altLang="en-US" dirty="0"/>
              <a:t>商品一覧</a:t>
            </a:r>
          </a:p>
        </p:txBody>
      </p:sp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EFCDBD29-1EF3-F677-EBCD-4361A0722908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E1F8F9CD-4B27-3344-6962-F4FB4503D4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8CC2D8F-73A4-CBDB-91E7-7EBF97A0F5E5}"/>
              </a:ext>
            </a:extLst>
          </p:cNvPr>
          <p:cNvSpPr txBox="1"/>
          <p:nvPr/>
        </p:nvSpPr>
        <p:spPr>
          <a:xfrm>
            <a:off x="447648" y="1069716"/>
            <a:ext cx="957706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この資料に掲載している商品一覧</a:t>
            </a:r>
            <a:endParaRPr lang="en-US" altLang="ja-JP">
              <a:solidFill>
                <a:srgbClr val="0D0D0D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0117170B-8092-B76A-4A13-2CADE17543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2393" y="1834970"/>
            <a:ext cx="288000" cy="520176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331F63C-0339-B128-8E63-22D4A07AD478}"/>
              </a:ext>
            </a:extLst>
          </p:cNvPr>
          <p:cNvSpPr txBox="1"/>
          <p:nvPr/>
        </p:nvSpPr>
        <p:spPr>
          <a:xfrm>
            <a:off x="2120900" y="1950491"/>
            <a:ext cx="12255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ja-JP" altLang="en-US" sz="1000" b="1" dirty="0">
                <a:solidFill>
                  <a:srgbClr val="FFFFFF"/>
                </a:solidFill>
                <a:latin typeface="Calibri" panose="020F0502020204030204"/>
                <a:ea typeface="メイリオ" panose="020B0604030504040204" pitchFamily="50" charset="-128"/>
              </a:rPr>
              <a:t>スマートフォン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46E466A9-370D-7E4C-8724-E30760F08A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2393" y="1690510"/>
            <a:ext cx="288000" cy="520176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EC0A544-81F1-AA27-8DEF-FF295FB92434}"/>
              </a:ext>
            </a:extLst>
          </p:cNvPr>
          <p:cNvSpPr txBox="1"/>
          <p:nvPr/>
        </p:nvSpPr>
        <p:spPr>
          <a:xfrm>
            <a:off x="2120900" y="1806031"/>
            <a:ext cx="12255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ja-JP" altLang="en-US" sz="1000" b="1" dirty="0">
                <a:solidFill>
                  <a:srgbClr val="FFFFFF"/>
                </a:solidFill>
                <a:latin typeface="Calibri" panose="020F0502020204030204"/>
                <a:ea typeface="メイリオ" panose="020B0604030504040204" pitchFamily="50" charset="-128"/>
              </a:rPr>
              <a:t>スマートフォン</a:t>
            </a:r>
          </a:p>
        </p:txBody>
      </p:sp>
      <p:graphicFrame>
        <p:nvGraphicFramePr>
          <p:cNvPr id="2" name="表 4">
            <a:extLst>
              <a:ext uri="{FF2B5EF4-FFF2-40B4-BE49-F238E27FC236}">
                <a16:creationId xmlns:a16="http://schemas.microsoft.com/office/drawing/2014/main" id="{69AC1476-6E14-395C-2E78-DBCA1BB142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271860"/>
              </p:ext>
            </p:extLst>
          </p:nvPr>
        </p:nvGraphicFramePr>
        <p:xfrm>
          <a:off x="479425" y="1816674"/>
          <a:ext cx="11233150" cy="35311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93084">
                  <a:extLst>
                    <a:ext uri="{9D8B030D-6E8A-4147-A177-3AD203B41FA5}">
                      <a16:colId xmlns:a16="http://schemas.microsoft.com/office/drawing/2014/main" val="984914608"/>
                    </a:ext>
                  </a:extLst>
                </a:gridCol>
                <a:gridCol w="6899203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1940863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</a:tblGrid>
              <a:tr h="537246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商品区分</a:t>
                      </a:r>
                      <a:endParaRPr kumimoji="1" lang="ja-JP" altLang="en-US" sz="1000" b="1" i="0" spc="3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4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>
                          <a:solidFill>
                            <a:schemeClr val="accent3"/>
                          </a:solidFill>
                          <a:latin typeface="Yu Gothic" panose="020B0400000000000000" pitchFamily="34" charset="-128"/>
                          <a:ea typeface="Yu Gothic" panose="020B0400000000000000" pitchFamily="34" charset="-128"/>
                        </a:rPr>
                        <a:t>商品区分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ページ数</a:t>
                      </a:r>
                      <a:endParaRPr kumimoji="1" lang="ja-JP" altLang="en-US" sz="1000" b="1" i="0" spc="3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997978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</a:t>
                      </a:r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トップパネル　</a:t>
                      </a:r>
                      <a:r>
                        <a:rPr kumimoji="1" lang="en-US" altLang="ja-JP" sz="1050" b="1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endParaRPr kumimoji="1" lang="ja-JP" altLang="en-US" sz="1050" b="1" i="0" dirty="0">
                        <a:solidFill>
                          <a:srgbClr val="0D0D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0" dirty="0">
                          <a:solidFill>
                            <a:srgbClr val="0D0C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P.8</a:t>
                      </a:r>
                      <a:endParaRPr kumimoji="1" lang="ja-JP" altLang="en-US" sz="1050" b="0" i="0" dirty="0">
                        <a:solidFill>
                          <a:srgbClr val="0D0C0D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997978">
                <a:tc rowSpan="2">
                  <a:txBody>
                    <a:bodyPr/>
                    <a:lstStyle/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368000" marR="0" marT="216000" marB="144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1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プライムディスプレイ  </a:t>
                      </a:r>
                      <a:r>
                        <a:rPr kumimoji="1" lang="en-US" altLang="ja-JP" sz="1050" b="1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C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P.12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139763"/>
                  </a:ext>
                </a:extLst>
              </a:tr>
              <a:tr h="997978">
                <a:tc vMerge="1">
                  <a:txBody>
                    <a:bodyPr/>
                    <a:lstStyle/>
                    <a:p>
                      <a:pPr algn="l"/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368000" marR="0" marT="216000" marB="144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3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トップインパクト　プライムディスプレイ　ダブルサイズ　</a:t>
                      </a:r>
                      <a:r>
                        <a:rPr kumimoji="1" lang="en-US" altLang="ja-JP" sz="1050" b="1" i="0" dirty="0">
                          <a:solidFill>
                            <a:srgbClr val="0D0D0D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1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D0C0D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P.14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48">
                        <a:alpha val="1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631615"/>
                  </a:ext>
                </a:extLst>
              </a:tr>
            </a:tbl>
          </a:graphicData>
        </a:graphic>
      </p:graphicFrame>
      <p:pic>
        <p:nvPicPr>
          <p:cNvPr id="3" name="図 2">
            <a:extLst>
              <a:ext uri="{FF2B5EF4-FFF2-40B4-BE49-F238E27FC236}">
                <a16:creationId xmlns:a16="http://schemas.microsoft.com/office/drawing/2014/main" id="{FECA45CB-DF80-D987-1565-AE20F44945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26" y="2595923"/>
            <a:ext cx="288000" cy="520176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0B4EC99-177D-FC1D-CB0A-2011EAFA2E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600" y="4186351"/>
            <a:ext cx="575621" cy="47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644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BF616-FF6D-BEA2-AEFC-BE26F9B12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3CC3364D-F092-B9E3-EED3-ED61C48AD6DA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50D6169B-7B26-6AA9-D002-D381CD66AB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7" name="角丸四角形 3">
            <a:extLst>
              <a:ext uri="{FF2B5EF4-FFF2-40B4-BE49-F238E27FC236}">
                <a16:creationId xmlns:a16="http://schemas.microsoft.com/office/drawing/2014/main" id="{EF05F99E-D94B-ED09-1102-B9E53C3BD34F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3D8E057E-6617-EFC5-DC33-2913CCE2F4CE}"/>
              </a:ext>
            </a:extLst>
          </p:cNvPr>
          <p:cNvSpPr/>
          <p:nvPr/>
        </p:nvSpPr>
        <p:spPr>
          <a:xfrm>
            <a:off x="434975" y="6013853"/>
            <a:ext cx="4543231" cy="215444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・入稿規定（</a:t>
            </a:r>
            <a:r>
              <a:rPr kumimoji="0" lang="en-US" altLang="ja-JP" sz="800" kern="0" dirty="0">
                <a:solidFill>
                  <a:srgbClr val="0D0D0D"/>
                </a:solidFill>
                <a:latin typeface="Meiryo"/>
                <a:ea typeface="Meiryo"/>
              </a:rPr>
              <a:t>web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</a:rPr>
              <a:t>）：</a:t>
            </a:r>
            <a:r>
              <a:rPr kumimoji="0" lang="ja-JP" altLang="en-US" sz="800" kern="0" dirty="0">
                <a:solidFill>
                  <a:srgbClr val="0D0D0D"/>
                </a:solidFill>
                <a:latin typeface="Meiryo"/>
                <a:ea typeface="Meiryo"/>
                <a:hlinkClick r:id="rId3"/>
              </a:rPr>
              <a:t>https://ads-help.yahoo-net.jp/s/article/H000044930?language=ja</a:t>
            </a:r>
            <a:endParaRPr lang="en-US" altLang="ja-JP" sz="800" kern="0" dirty="0">
              <a:solidFill>
                <a:srgbClr val="0D0D0D"/>
              </a:solidFill>
              <a:latin typeface="Meiryo UI"/>
              <a:ea typeface="Meiryo UI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388E5E4-8C34-7ED8-BC2F-2A7DBEBC41E7}"/>
              </a:ext>
            </a:extLst>
          </p:cNvPr>
          <p:cNvSpPr/>
          <p:nvPr/>
        </p:nvSpPr>
        <p:spPr>
          <a:xfrm>
            <a:off x="8404158" y="6121575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9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9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20" name="テキスト プレースホルダー 1">
            <a:extLst>
              <a:ext uri="{FF2B5EF4-FFF2-40B4-BE49-F238E27FC236}">
                <a16:creationId xmlns:a16="http://schemas.microsoft.com/office/drawing/2014/main" id="{A9F8EC7F-A33E-1598-D14F-E3C545E52F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657600" y="252000"/>
            <a:ext cx="3913223" cy="335028"/>
          </a:xfrm>
        </p:spPr>
        <p:txBody>
          <a:bodyPr/>
          <a:lstStyle/>
          <a:p>
            <a:r>
              <a:rPr lang="ja-JP" altLang="en-US" dirty="0"/>
              <a:t>トップパネル　</a:t>
            </a:r>
            <a:r>
              <a:rPr lang="en-US" altLang="ja-JP" dirty="0"/>
              <a:t>SP</a:t>
            </a:r>
            <a:endParaRPr lang="ja-JP" altLang="en-US" dirty="0"/>
          </a:p>
        </p:txBody>
      </p:sp>
      <p:sp>
        <p:nvSpPr>
          <p:cNvPr id="21" name="角丸四角形 37">
            <a:extLst>
              <a:ext uri="{FF2B5EF4-FFF2-40B4-BE49-F238E27FC236}">
                <a16:creationId xmlns:a16="http://schemas.microsoft.com/office/drawing/2014/main" id="{5C02184A-BF65-BA62-D43A-6FE1288CC19B}"/>
              </a:ext>
            </a:extLst>
          </p:cNvPr>
          <p:cNvSpPr/>
          <p:nvPr/>
        </p:nvSpPr>
        <p:spPr>
          <a:xfrm>
            <a:off x="1402927" y="3122679"/>
            <a:ext cx="2471680" cy="692904"/>
          </a:xfrm>
          <a:prstGeom prst="roundRect">
            <a:avLst>
              <a:gd name="adj" fmla="val 8489"/>
            </a:avLst>
          </a:prstGeom>
          <a:solidFill>
            <a:srgbClr val="000048">
              <a:alpha val="40000"/>
            </a:srgb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バナー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画像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/16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：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9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バナー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動画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/16</a:t>
            </a:r>
            <a:r>
              <a:rPr kumimoji="0" lang="ja-JP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：</a:t>
            </a:r>
            <a:r>
              <a: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9</a:t>
            </a:r>
          </a:p>
        </p:txBody>
      </p:sp>
      <p:sp>
        <p:nvSpPr>
          <p:cNvPr id="22" name="円/楕円 38">
            <a:extLst>
              <a:ext uri="{FF2B5EF4-FFF2-40B4-BE49-F238E27FC236}">
                <a16:creationId xmlns:a16="http://schemas.microsoft.com/office/drawing/2014/main" id="{668210F3-D994-72AD-3DE2-23FFD18EF130}"/>
              </a:ext>
            </a:extLst>
          </p:cNvPr>
          <p:cNvSpPr>
            <a:spLocks noChangeAspect="1"/>
          </p:cNvSpPr>
          <p:nvPr/>
        </p:nvSpPr>
        <p:spPr>
          <a:xfrm>
            <a:off x="1150927" y="3217131"/>
            <a:ext cx="504000" cy="504000"/>
          </a:xfrm>
          <a:prstGeom prst="ellipse">
            <a:avLst/>
          </a:prstGeom>
          <a:solidFill>
            <a:srgbClr val="000048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Segoe UI" panose="020B0502040204020203" pitchFamily="34" charset="0"/>
              </a:rPr>
              <a:t>A</a:t>
            </a:r>
            <a:endParaRPr kumimoji="0" lang="ja-JP" altLang="en-US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DF67FDDB-62EA-4DF4-D54A-C54EA3565606}"/>
              </a:ext>
            </a:extLst>
          </p:cNvPr>
          <p:cNvGrpSpPr/>
          <p:nvPr/>
        </p:nvGrpSpPr>
        <p:grpSpPr>
          <a:xfrm>
            <a:off x="4566590" y="1911510"/>
            <a:ext cx="2816667" cy="3961833"/>
            <a:chOff x="513033" y="446487"/>
            <a:chExt cx="2115990" cy="2790925"/>
          </a:xfrm>
        </p:grpSpPr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F9485D5B-9DB4-954C-8F2F-B3D58D47A7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7089"/>
            <a:stretch/>
          </p:blipFill>
          <p:spPr>
            <a:xfrm>
              <a:off x="513033" y="446487"/>
              <a:ext cx="2115990" cy="2790925"/>
            </a:xfrm>
            <a:prstGeom prst="rect">
              <a:avLst/>
            </a:prstGeom>
          </p:spPr>
        </p:pic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CA798998-5EBE-8CA7-3C99-C19796D5FC7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1300" y="567291"/>
              <a:ext cx="1079455" cy="148426"/>
            </a:xfrm>
            <a:prstGeom prst="rect">
              <a:avLst/>
            </a:prstGeom>
          </p:spPr>
        </p:pic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47F27D43-5A28-1E8D-B7D3-53B7742D83AA}"/>
              </a:ext>
            </a:extLst>
          </p:cNvPr>
          <p:cNvGrpSpPr/>
          <p:nvPr/>
        </p:nvGrpSpPr>
        <p:grpSpPr>
          <a:xfrm>
            <a:off x="7670937" y="1912567"/>
            <a:ext cx="2816667" cy="3960776"/>
            <a:chOff x="513033" y="446487"/>
            <a:chExt cx="2115990" cy="2790180"/>
          </a:xfrm>
        </p:grpSpPr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0C9DF1A4-2DD7-F5D4-A079-A3C94AB5A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b="37106"/>
            <a:stretch/>
          </p:blipFill>
          <p:spPr>
            <a:xfrm>
              <a:off x="513033" y="446487"/>
              <a:ext cx="2115990" cy="2790180"/>
            </a:xfrm>
            <a:prstGeom prst="rect">
              <a:avLst/>
            </a:prstGeom>
          </p:spPr>
        </p:pic>
        <p:pic>
          <p:nvPicPr>
            <p:cNvPr id="28" name="図 27">
              <a:extLst>
                <a:ext uri="{FF2B5EF4-FFF2-40B4-BE49-F238E27FC236}">
                  <a16:creationId xmlns:a16="http://schemas.microsoft.com/office/drawing/2014/main" id="{B740404F-29FD-8360-8E6B-0B117348E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1300" y="567291"/>
              <a:ext cx="1079455" cy="148426"/>
            </a:xfrm>
            <a:prstGeom prst="rect">
              <a:avLst/>
            </a:prstGeom>
          </p:spPr>
        </p:pic>
      </p:grpSp>
      <p:sp>
        <p:nvSpPr>
          <p:cNvPr id="29" name="角丸四角形 46">
            <a:extLst>
              <a:ext uri="{FF2B5EF4-FFF2-40B4-BE49-F238E27FC236}">
                <a16:creationId xmlns:a16="http://schemas.microsoft.com/office/drawing/2014/main" id="{F2869F52-0E82-6DFC-716A-2642F94D5C36}"/>
              </a:ext>
            </a:extLst>
          </p:cNvPr>
          <p:cNvSpPr/>
          <p:nvPr/>
        </p:nvSpPr>
        <p:spPr>
          <a:xfrm>
            <a:off x="4624448" y="1300726"/>
            <a:ext cx="2713283" cy="39952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 cmpd="sng" algn="ctr">
            <a:solidFill>
              <a:srgbClr val="0D0D0D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b="1" kern="0" spc="600" dirty="0">
                <a:solidFill>
                  <a:srgbClr val="0D0D0D"/>
                </a:solidFill>
                <a:latin typeface="Meiryo" panose="020B0604030504040204" pitchFamily="34" charset="-128"/>
                <a:ea typeface="メイリオ" panose="020B0604030504040204" pitchFamily="50" charset="-128"/>
              </a:rPr>
              <a:t>WEB</a:t>
            </a:r>
            <a:endParaRPr kumimoji="0" lang="ja-JP" altLang="en-US" sz="1400" b="1" kern="0" spc="600" dirty="0">
              <a:solidFill>
                <a:srgbClr val="0D0D0D"/>
              </a:solidFill>
              <a:latin typeface="Meiryo" panose="020B0604030504040204" pitchFamily="34" charset="-128"/>
              <a:ea typeface="メイリオ" panose="020B0604030504040204" pitchFamily="50" charset="-128"/>
            </a:endParaRPr>
          </a:p>
        </p:txBody>
      </p:sp>
      <p:sp>
        <p:nvSpPr>
          <p:cNvPr id="30" name="角丸四角形 47">
            <a:extLst>
              <a:ext uri="{FF2B5EF4-FFF2-40B4-BE49-F238E27FC236}">
                <a16:creationId xmlns:a16="http://schemas.microsoft.com/office/drawing/2014/main" id="{AC5514D6-5722-B7E0-95E2-E28E01762C86}"/>
              </a:ext>
            </a:extLst>
          </p:cNvPr>
          <p:cNvSpPr/>
          <p:nvPr/>
        </p:nvSpPr>
        <p:spPr>
          <a:xfrm>
            <a:off x="7774321" y="1263977"/>
            <a:ext cx="2713283" cy="39952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 cap="flat" cmpd="sng" algn="ctr">
            <a:solidFill>
              <a:srgbClr val="0D0D0D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b="1" kern="0" spc="600" dirty="0">
                <a:solidFill>
                  <a:srgbClr val="0D0D0D"/>
                </a:solidFill>
                <a:latin typeface="Meiryo" panose="020B0604030504040204" pitchFamily="34" charset="-128"/>
                <a:ea typeface="メイリオ" panose="020B0604030504040204" pitchFamily="50" charset="-128"/>
              </a:rPr>
              <a:t>APP</a:t>
            </a:r>
            <a:endParaRPr kumimoji="0" lang="ja-JP" altLang="en-US" sz="1400" b="1" kern="0" spc="600" dirty="0">
              <a:solidFill>
                <a:srgbClr val="0D0D0D"/>
              </a:solidFill>
              <a:latin typeface="Meiryo" panose="020B0604030504040204" pitchFamily="34" charset="-128"/>
              <a:ea typeface="メイリオ" panose="020B0604030504040204" pitchFamily="50" charset="-128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0DC2DDC3-094A-028D-FC0C-FDF9C56002A9}"/>
              </a:ext>
            </a:extLst>
          </p:cNvPr>
          <p:cNvSpPr/>
          <p:nvPr/>
        </p:nvSpPr>
        <p:spPr>
          <a:xfrm>
            <a:off x="7951581" y="2080124"/>
            <a:ext cx="2275069" cy="86180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ja-JP" altLang="en-US" kern="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7F5807C4-4514-346E-EF48-ED8CD264C72C}"/>
              </a:ext>
            </a:extLst>
          </p:cNvPr>
          <p:cNvSpPr/>
          <p:nvPr/>
        </p:nvSpPr>
        <p:spPr>
          <a:xfrm>
            <a:off x="4798392" y="2063229"/>
            <a:ext cx="2372884" cy="289262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ja-JP" altLang="en-US" kern="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</p:txBody>
      </p:sp>
      <p:pic>
        <p:nvPicPr>
          <p:cNvPr id="33" name="図 32">
            <a:extLst>
              <a:ext uri="{FF2B5EF4-FFF2-40B4-BE49-F238E27FC236}">
                <a16:creationId xmlns:a16="http://schemas.microsoft.com/office/drawing/2014/main" id="{B941F4CA-C3A0-50ED-7E5D-EE2E6ABB996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58"/>
          <a:stretch/>
        </p:blipFill>
        <p:spPr>
          <a:xfrm>
            <a:off x="7880849" y="2166304"/>
            <a:ext cx="2416532" cy="3707039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D66552CF-20CD-F277-8A09-94DBA19ACEF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84"/>
          <a:stretch/>
        </p:blipFill>
        <p:spPr>
          <a:xfrm>
            <a:off x="4755369" y="2166304"/>
            <a:ext cx="2458929" cy="3707039"/>
          </a:xfrm>
          <a:prstGeom prst="rect">
            <a:avLst/>
          </a:prstGeom>
        </p:spPr>
      </p:pic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2ABE63CE-3F54-882E-220D-31414F9870FA}"/>
              </a:ext>
            </a:extLst>
          </p:cNvPr>
          <p:cNvSpPr txBox="1"/>
          <p:nvPr/>
        </p:nvSpPr>
        <p:spPr>
          <a:xfrm>
            <a:off x="1150927" y="4019823"/>
            <a:ext cx="3162837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defRPr/>
            </a:pPr>
            <a:r>
              <a:rPr lang="en-US" altLang="ja-JP" sz="1000" dirty="0">
                <a:solidFill>
                  <a:srgbClr val="002AFF"/>
                </a:solidFill>
                <a:latin typeface="Meiryo"/>
                <a:ea typeface="Meiryo"/>
              </a:rPr>
              <a:t>※ </a:t>
            </a:r>
            <a:r>
              <a:rPr lang="ja-JP" altLang="en-US" sz="1000" dirty="0">
                <a:solidFill>
                  <a:srgbClr val="002AFF"/>
                </a:solidFill>
                <a:latin typeface="Meiryo"/>
                <a:ea typeface="Meiryo"/>
              </a:rPr>
              <a:t>タップ後の挙動は「スマートフォン動画広告タップ後の挙動」のページをご参照ください。</a:t>
            </a:r>
          </a:p>
          <a:p>
            <a:pPr lvl="0">
              <a:defRPr/>
            </a:pPr>
            <a:endParaRPr lang="ja-JP" altLang="en-US" sz="1000" dirty="0">
              <a:solidFill>
                <a:srgbClr val="002AFF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285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98B2A-AC52-1605-CDD8-1F54A07ED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96A841EF-A849-0EBA-7C93-3CE48774DA9A}"/>
              </a:ext>
            </a:extLst>
          </p:cNvPr>
          <p:cNvSpPr txBox="1">
            <a:spLocks/>
          </p:cNvSpPr>
          <p:nvPr/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 marL="171450" indent="-171450" algn="ctr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900" kern="1200" spc="-15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-15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商品スペック</a:t>
            </a:r>
          </a:p>
        </p:txBody>
      </p:sp>
      <p:pic>
        <p:nvPicPr>
          <p:cNvPr id="8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252E9921-BAD1-35A2-7717-D0123210C0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609" y="31805"/>
            <a:ext cx="498782" cy="497680"/>
          </a:xfrm>
          <a:prstGeom prst="rect">
            <a:avLst/>
          </a:prstGeom>
        </p:spPr>
      </p:pic>
      <p:sp>
        <p:nvSpPr>
          <p:cNvPr id="4" name="テキスト プレースホルダー 21">
            <a:extLst>
              <a:ext uri="{FF2B5EF4-FFF2-40B4-BE49-F238E27FC236}">
                <a16:creationId xmlns:a16="http://schemas.microsoft.com/office/drawing/2014/main" id="{20116C86-E70C-515C-7509-E79D3D131701}"/>
              </a:ext>
            </a:extLst>
          </p:cNvPr>
          <p:cNvSpPr txBox="1">
            <a:spLocks/>
          </p:cNvSpPr>
          <p:nvPr/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1" sz="2000" b="1" i="0" kern="120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48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スマートフォン動画広告タップ後の挙動</a:t>
            </a:r>
          </a:p>
        </p:txBody>
      </p:sp>
      <p:sp>
        <p:nvSpPr>
          <p:cNvPr id="6" name="角丸四角形 3">
            <a:extLst>
              <a:ext uri="{FF2B5EF4-FFF2-40B4-BE49-F238E27FC236}">
                <a16:creationId xmlns:a16="http://schemas.microsoft.com/office/drawing/2014/main" id="{5153D931-91BB-D85B-1951-D6FC902C6C16}"/>
              </a:ext>
            </a:extLst>
          </p:cNvPr>
          <p:cNvSpPr/>
          <p:nvPr/>
        </p:nvSpPr>
        <p:spPr>
          <a:xfrm>
            <a:off x="1817843" y="186644"/>
            <a:ext cx="1474299" cy="40431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>
                <a:ln>
                  <a:noFill/>
                </a:ln>
                <a:solidFill>
                  <a:srgbClr val="00003E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挙動説明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BC85DA5-8489-286C-1487-17F50BEF26AC}"/>
              </a:ext>
            </a:extLst>
          </p:cNvPr>
          <p:cNvSpPr/>
          <p:nvPr/>
        </p:nvSpPr>
        <p:spPr>
          <a:xfrm>
            <a:off x="8519905" y="5963851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9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900" dirty="0">
                <a:solidFill>
                  <a:srgbClr val="0D0D0D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10" name="片側の 2 つの角を丸めた四角形 18">
            <a:extLst>
              <a:ext uri="{FF2B5EF4-FFF2-40B4-BE49-F238E27FC236}">
                <a16:creationId xmlns:a16="http://schemas.microsoft.com/office/drawing/2014/main" id="{50B7C9C2-6703-3ABE-6F90-19A5CD669749}"/>
              </a:ext>
            </a:extLst>
          </p:cNvPr>
          <p:cNvSpPr/>
          <p:nvPr/>
        </p:nvSpPr>
        <p:spPr>
          <a:xfrm>
            <a:off x="499024" y="1551272"/>
            <a:ext cx="5452347" cy="595851"/>
          </a:xfrm>
          <a:prstGeom prst="round2SameRect">
            <a:avLst>
              <a:gd name="adj1" fmla="val 20214"/>
              <a:gd name="adj2" fmla="val 0"/>
            </a:avLst>
          </a:prstGeom>
          <a:solidFill>
            <a:srgbClr val="000048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6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動画をフルスクリーンで再生する</a:t>
            </a:r>
            <a:r>
              <a:rPr kumimoji="0" lang="en-US" altLang="ja-JP" sz="16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(for view)</a:t>
            </a:r>
          </a:p>
        </p:txBody>
      </p:sp>
      <p:sp>
        <p:nvSpPr>
          <p:cNvPr id="11" name="片側の 2 つの角を丸めた四角形 19">
            <a:extLst>
              <a:ext uri="{FF2B5EF4-FFF2-40B4-BE49-F238E27FC236}">
                <a16:creationId xmlns:a16="http://schemas.microsoft.com/office/drawing/2014/main" id="{2474E47B-6AD8-59C6-2043-83F506EAEC55}"/>
              </a:ext>
            </a:extLst>
          </p:cNvPr>
          <p:cNvSpPr/>
          <p:nvPr/>
        </p:nvSpPr>
        <p:spPr>
          <a:xfrm>
            <a:off x="6268314" y="1551272"/>
            <a:ext cx="5452514" cy="4274776"/>
          </a:xfrm>
          <a:prstGeom prst="round2SameRect">
            <a:avLst>
              <a:gd name="adj1" fmla="val 4527"/>
              <a:gd name="adj2" fmla="val 0"/>
            </a:avLst>
          </a:prstGeom>
          <a:noFill/>
          <a:ln w="3175" cap="flat" cmpd="sng" algn="ctr">
            <a:solidFill>
              <a:srgbClr val="00003E"/>
            </a:solidFill>
            <a:prstDash val="solid"/>
          </a:ln>
          <a:effectLst/>
        </p:spPr>
        <p:txBody>
          <a:bodyPr bIns="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sz="2000" kern="0">
              <a:solidFill>
                <a:srgbClr val="FFFFFF"/>
              </a:solidFill>
              <a:latin typeface="メイリオ"/>
              <a:ea typeface="メイリオ"/>
            </a:endParaRPr>
          </a:p>
        </p:txBody>
      </p:sp>
      <p:sp>
        <p:nvSpPr>
          <p:cNvPr id="12" name="片側の 2 つの角を丸めた四角形 20">
            <a:extLst>
              <a:ext uri="{FF2B5EF4-FFF2-40B4-BE49-F238E27FC236}">
                <a16:creationId xmlns:a16="http://schemas.microsoft.com/office/drawing/2014/main" id="{3491ED2B-21F6-B823-C386-34F182F25562}"/>
              </a:ext>
            </a:extLst>
          </p:cNvPr>
          <p:cNvSpPr/>
          <p:nvPr/>
        </p:nvSpPr>
        <p:spPr>
          <a:xfrm>
            <a:off x="6268314" y="1551272"/>
            <a:ext cx="5452514" cy="595851"/>
          </a:xfrm>
          <a:prstGeom prst="round2SameRect">
            <a:avLst>
              <a:gd name="adj1" fmla="val 20214"/>
              <a:gd name="adj2" fmla="val 0"/>
            </a:avLst>
          </a:prstGeom>
          <a:solidFill>
            <a:srgbClr val="000048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6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ランディングページを表示する（</a:t>
            </a:r>
            <a:r>
              <a:rPr kumimoji="0" lang="en-US" altLang="ja-JP" sz="16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for click</a:t>
            </a:r>
            <a:r>
              <a:rPr kumimoji="0" lang="ja-JP" altLang="en-US" sz="16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0" lang="en-US" altLang="ja-JP" sz="1600" b="1" kern="0" dirty="0">
              <a:solidFill>
                <a:srgbClr val="FFFFFF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354FD99E-CCD9-5B2B-1476-0B84CBA13D05}"/>
              </a:ext>
            </a:extLst>
          </p:cNvPr>
          <p:cNvGrpSpPr/>
          <p:nvPr/>
        </p:nvGrpSpPr>
        <p:grpSpPr>
          <a:xfrm>
            <a:off x="919365" y="2436232"/>
            <a:ext cx="1384006" cy="3002489"/>
            <a:chOff x="513033" y="432674"/>
            <a:chExt cx="2115990" cy="4304579"/>
          </a:xfrm>
        </p:grpSpPr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1E881E4E-88E2-B81C-06EA-87147FD89D5C}"/>
                </a:ext>
              </a:extLst>
            </p:cNvPr>
            <p:cNvGrpSpPr/>
            <p:nvPr/>
          </p:nvGrpSpPr>
          <p:grpSpPr>
            <a:xfrm>
              <a:off x="513033" y="432674"/>
              <a:ext cx="2115990" cy="4304579"/>
              <a:chOff x="513033" y="446485"/>
              <a:chExt cx="2115990" cy="4304579"/>
            </a:xfrm>
          </p:grpSpPr>
          <p:pic>
            <p:nvPicPr>
              <p:cNvPr id="18" name="図 17">
                <a:extLst>
                  <a:ext uri="{FF2B5EF4-FFF2-40B4-BE49-F238E27FC236}">
                    <a16:creationId xmlns:a16="http://schemas.microsoft.com/office/drawing/2014/main" id="{DB23638F-8601-B4F7-683C-9CB6C2692FA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2970"/>
              <a:stretch/>
            </p:blipFill>
            <p:spPr>
              <a:xfrm>
                <a:off x="513033" y="446485"/>
                <a:ext cx="2115990" cy="4304579"/>
              </a:xfrm>
              <a:prstGeom prst="rect">
                <a:avLst/>
              </a:prstGeom>
            </p:spPr>
          </p:pic>
          <p:pic>
            <p:nvPicPr>
              <p:cNvPr id="19" name="図 18">
                <a:extLst>
                  <a:ext uri="{FF2B5EF4-FFF2-40B4-BE49-F238E27FC236}">
                    <a16:creationId xmlns:a16="http://schemas.microsoft.com/office/drawing/2014/main" id="{94D5FB51-AD44-AEFE-9DE8-5BB257380C0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" b="-4405"/>
              <a:stretch/>
            </p:blipFill>
            <p:spPr>
              <a:xfrm>
                <a:off x="655969" y="568890"/>
                <a:ext cx="1844989" cy="4182174"/>
              </a:xfrm>
              <a:prstGeom prst="rect">
                <a:avLst/>
              </a:prstGeom>
            </p:spPr>
          </p:pic>
          <p:pic>
            <p:nvPicPr>
              <p:cNvPr id="35" name="図 34">
                <a:extLst>
                  <a:ext uri="{FF2B5EF4-FFF2-40B4-BE49-F238E27FC236}">
                    <a16:creationId xmlns:a16="http://schemas.microsoft.com/office/drawing/2014/main" id="{A23AD915-279C-7278-6657-3A9CEB25A9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31300" y="567291"/>
                <a:ext cx="1079455" cy="148426"/>
              </a:xfrm>
              <a:prstGeom prst="rect">
                <a:avLst/>
              </a:prstGeom>
            </p:spPr>
          </p:pic>
        </p:grpSp>
        <p:pic>
          <p:nvPicPr>
            <p:cNvPr id="17" name="図 16">
              <a:extLst>
                <a:ext uri="{FF2B5EF4-FFF2-40B4-BE49-F238E27FC236}">
                  <a16:creationId xmlns:a16="http://schemas.microsoft.com/office/drawing/2014/main" id="{AE6A97D0-7BAC-E920-CDEF-79C69FED8E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04" t="-603" r="3086"/>
            <a:stretch/>
          </p:blipFill>
          <p:spPr>
            <a:xfrm>
              <a:off x="654267" y="1182203"/>
              <a:ext cx="1843200" cy="1050673"/>
            </a:xfrm>
            <a:prstGeom prst="rect">
              <a:avLst/>
            </a:prstGeom>
          </p:spPr>
        </p:pic>
      </p:grp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6B85B9FA-F731-7B5F-009C-568C90FEE180}"/>
              </a:ext>
            </a:extLst>
          </p:cNvPr>
          <p:cNvGrpSpPr/>
          <p:nvPr/>
        </p:nvGrpSpPr>
        <p:grpSpPr>
          <a:xfrm>
            <a:off x="6670887" y="2477916"/>
            <a:ext cx="1384006" cy="3002489"/>
            <a:chOff x="513033" y="432674"/>
            <a:chExt cx="2115990" cy="4304579"/>
          </a:xfrm>
        </p:grpSpPr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7EBB20D3-E7A0-05F0-405C-251C81F0AFF5}"/>
                </a:ext>
              </a:extLst>
            </p:cNvPr>
            <p:cNvGrpSpPr/>
            <p:nvPr/>
          </p:nvGrpSpPr>
          <p:grpSpPr>
            <a:xfrm>
              <a:off x="513033" y="432674"/>
              <a:ext cx="2115990" cy="4304579"/>
              <a:chOff x="513033" y="446485"/>
              <a:chExt cx="2115990" cy="4304579"/>
            </a:xfrm>
          </p:grpSpPr>
          <p:pic>
            <p:nvPicPr>
              <p:cNvPr id="40" name="図 39">
                <a:extLst>
                  <a:ext uri="{FF2B5EF4-FFF2-40B4-BE49-F238E27FC236}">
                    <a16:creationId xmlns:a16="http://schemas.microsoft.com/office/drawing/2014/main" id="{23609827-6D60-63A1-BD95-E6D41C733A0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2970"/>
              <a:stretch/>
            </p:blipFill>
            <p:spPr>
              <a:xfrm>
                <a:off x="513033" y="446485"/>
                <a:ext cx="2115990" cy="4304579"/>
              </a:xfrm>
              <a:prstGeom prst="rect">
                <a:avLst/>
              </a:prstGeom>
            </p:spPr>
          </p:pic>
          <p:pic>
            <p:nvPicPr>
              <p:cNvPr id="41" name="図 40">
                <a:extLst>
                  <a:ext uri="{FF2B5EF4-FFF2-40B4-BE49-F238E27FC236}">
                    <a16:creationId xmlns:a16="http://schemas.microsoft.com/office/drawing/2014/main" id="{F8E62A89-F7C4-C950-CEC9-920E19B60C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" b="-4405"/>
              <a:stretch/>
            </p:blipFill>
            <p:spPr>
              <a:xfrm>
                <a:off x="655969" y="568890"/>
                <a:ext cx="1844989" cy="4182174"/>
              </a:xfrm>
              <a:prstGeom prst="rect">
                <a:avLst/>
              </a:prstGeom>
            </p:spPr>
          </p:pic>
          <p:pic>
            <p:nvPicPr>
              <p:cNvPr id="42" name="図 41">
                <a:extLst>
                  <a:ext uri="{FF2B5EF4-FFF2-40B4-BE49-F238E27FC236}">
                    <a16:creationId xmlns:a16="http://schemas.microsoft.com/office/drawing/2014/main" id="{38FBDA45-9E3E-971C-29C1-EF2D6EC14B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31300" y="567291"/>
                <a:ext cx="1079455" cy="148426"/>
              </a:xfrm>
              <a:prstGeom prst="rect">
                <a:avLst/>
              </a:prstGeom>
            </p:spPr>
          </p:pic>
        </p:grpSp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096FC0E2-E977-D338-A777-F29FB956A5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04" t="-603" r="3086"/>
            <a:stretch/>
          </p:blipFill>
          <p:spPr>
            <a:xfrm>
              <a:off x="654267" y="1182203"/>
              <a:ext cx="1843200" cy="1050673"/>
            </a:xfrm>
            <a:prstGeom prst="rect">
              <a:avLst/>
            </a:prstGeom>
          </p:spPr>
        </p:pic>
      </p:grpSp>
      <p:pic>
        <p:nvPicPr>
          <p:cNvPr id="43" name="図 42">
            <a:extLst>
              <a:ext uri="{FF2B5EF4-FFF2-40B4-BE49-F238E27FC236}">
                <a16:creationId xmlns:a16="http://schemas.microsoft.com/office/drawing/2014/main" id="{76CFB4EA-6367-DDD6-89E3-6C577C2A68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122" y="2648674"/>
            <a:ext cx="1454011" cy="2917108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B737AA46-D3EF-A181-AE69-FF1BDA1415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644" y="2648674"/>
            <a:ext cx="1454011" cy="2917110"/>
          </a:xfrm>
          <a:prstGeom prst="rect">
            <a:avLst/>
          </a:prstGeom>
        </p:spPr>
      </p:pic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5D9A03BC-162F-0C4B-47F8-12DE2D98B230}"/>
              </a:ext>
            </a:extLst>
          </p:cNvPr>
          <p:cNvSpPr txBox="1"/>
          <p:nvPr/>
        </p:nvSpPr>
        <p:spPr>
          <a:xfrm>
            <a:off x="3608248" y="3367146"/>
            <a:ext cx="2009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バナーをタップすると</a:t>
            </a:r>
            <a:endParaRPr lang="en-US" altLang="ja-JP" sz="140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フルスクリーンの動画プレイヤーで動画が再生される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CDFC9024-BDFD-B134-DBB7-1AF5605BC5F3}"/>
              </a:ext>
            </a:extLst>
          </p:cNvPr>
          <p:cNvSpPr txBox="1"/>
          <p:nvPr/>
        </p:nvSpPr>
        <p:spPr>
          <a:xfrm>
            <a:off x="9428621" y="3367147"/>
            <a:ext cx="2125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バナーをタップすると</a:t>
            </a:r>
            <a:endParaRPr lang="en-US" altLang="ja-JP" sz="140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>
                <a:solidFill>
                  <a:srgbClr val="000000"/>
                </a:solidFill>
                <a:latin typeface="Calibri" panose="020F0502020204030204"/>
                <a:ea typeface="メイリオ" panose="020B0604030504040204" pitchFamily="50" charset="-128"/>
              </a:rPr>
              <a:t>再生している動画の下にランディングページが表示される</a:t>
            </a:r>
            <a:endParaRPr lang="en-US" altLang="ja-JP" sz="1400">
              <a:solidFill>
                <a:srgbClr val="000000"/>
              </a:solidFill>
              <a:latin typeface="Calibri" panose="020F0502020204030204"/>
              <a:ea typeface="メイリオ" panose="020B0604030504040204" pitchFamily="50" charset="-128"/>
            </a:endParaRPr>
          </a:p>
        </p:txBody>
      </p:sp>
      <p:sp>
        <p:nvSpPr>
          <p:cNvPr id="47" name="片側の 2 つの角を丸めた四角形 19">
            <a:extLst>
              <a:ext uri="{FF2B5EF4-FFF2-40B4-BE49-F238E27FC236}">
                <a16:creationId xmlns:a16="http://schemas.microsoft.com/office/drawing/2014/main" id="{578389ED-53DD-19C7-AC03-9D0BBD42AF1D}"/>
              </a:ext>
            </a:extLst>
          </p:cNvPr>
          <p:cNvSpPr/>
          <p:nvPr/>
        </p:nvSpPr>
        <p:spPr>
          <a:xfrm>
            <a:off x="499191" y="1551272"/>
            <a:ext cx="5452347" cy="4274776"/>
          </a:xfrm>
          <a:prstGeom prst="round2SameRect">
            <a:avLst>
              <a:gd name="adj1" fmla="val 4527"/>
              <a:gd name="adj2" fmla="val 0"/>
            </a:avLst>
          </a:prstGeom>
          <a:noFill/>
          <a:ln w="3175" cap="flat" cmpd="sng" algn="ctr">
            <a:solidFill>
              <a:srgbClr val="00003E"/>
            </a:solidFill>
            <a:prstDash val="solid"/>
          </a:ln>
          <a:effectLst/>
        </p:spPr>
        <p:txBody>
          <a:bodyPr bIns="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ja-JP" sz="2000" kern="0">
              <a:solidFill>
                <a:srgbClr val="FFFFFF"/>
              </a:solidFill>
              <a:latin typeface="メイリオ"/>
              <a:ea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2141626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旧CBCレイアウト（広告主・代理店限定）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BCレイアウト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BCレイアウト（広告主・代理店限定）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32325</TotalTime>
  <Words>4917</Words>
  <Application>Microsoft Office PowerPoint</Application>
  <PresentationFormat>ワイド画面</PresentationFormat>
  <Paragraphs>990</Paragraphs>
  <Slides>30</Slides>
  <Notes>1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3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30</vt:i4>
      </vt:variant>
    </vt:vector>
  </HeadingPairs>
  <TitlesOfParts>
    <vt:vector size="43" baseType="lpstr">
      <vt:lpstr>Meiryo UI</vt:lpstr>
      <vt:lpstr>NotoSansJP</vt:lpstr>
      <vt:lpstr>Meiryo</vt:lpstr>
      <vt:lpstr>Meiryo</vt:lpstr>
      <vt:lpstr>メイリオ 本文</vt:lpstr>
      <vt:lpstr>Arial</vt:lpstr>
      <vt:lpstr>Calibri</vt:lpstr>
      <vt:lpstr>Segoe UI</vt:lpstr>
      <vt:lpstr>Wingdings</vt:lpstr>
      <vt:lpstr>旧CBCレイアウト（広告主・代理店限定）</vt:lpstr>
      <vt:lpstr>CBCレイアウト</vt:lpstr>
      <vt:lpstr>CBCレイアウト（広告主・代理店限定）</vt:lpstr>
      <vt:lpstr>think-cellスライド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中根めぐ美</dc:creator>
  <cp:lastModifiedBy>平井 祐子</cp:lastModifiedBy>
  <cp:revision>588</cp:revision>
  <dcterms:created xsi:type="dcterms:W3CDTF">2023-12-19T04:51:39Z</dcterms:created>
  <dcterms:modified xsi:type="dcterms:W3CDTF">2026-07-27T00:27:14Z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2024-12-09T10:06:27Z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d8c9785c-7bbf-4b6c-bf29-15e4982bfb86</vt:lpwstr>
  </property>
  <property fmtid="{D5CDD505-2E9C-101B-9397-08002B2CF9AE}" pid="7" name="MSIP_Label_defa4170-0d19-0005-0004-bc88714345d2_ActionId">
    <vt:lpwstr>94134af2-6eab-4cb2-bb90-ea6d823ac536</vt:lpwstr>
  </property>
  <property fmtid="{D5CDD505-2E9C-101B-9397-08002B2CF9AE}" pid="8" name="MSIP_Label_defa4170-0d19-0005-0004-bc88714345d2_ContentBits">
    <vt:lpwstr>0</vt:lpwstr>
  </property>
</Properties>
</file>